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3" r:id="rId2"/>
    <p:sldId id="256" r:id="rId3"/>
    <p:sldId id="304" r:id="rId4"/>
    <p:sldId id="272" r:id="rId5"/>
    <p:sldId id="273" r:id="rId6"/>
    <p:sldId id="305" r:id="rId7"/>
    <p:sldId id="326" r:id="rId8"/>
    <p:sldId id="327" r:id="rId9"/>
    <p:sldId id="328" r:id="rId10"/>
    <p:sldId id="329" r:id="rId11"/>
    <p:sldId id="335" r:id="rId12"/>
    <p:sldId id="336" r:id="rId13"/>
    <p:sldId id="279" r:id="rId14"/>
    <p:sldId id="306" r:id="rId15"/>
    <p:sldId id="315" r:id="rId16"/>
    <p:sldId id="317" r:id="rId17"/>
    <p:sldId id="314" r:id="rId18"/>
    <p:sldId id="285" r:id="rId19"/>
    <p:sldId id="308" r:id="rId20"/>
    <p:sldId id="318" r:id="rId21"/>
    <p:sldId id="319" r:id="rId22"/>
    <p:sldId id="307" r:id="rId23"/>
    <p:sldId id="291" r:id="rId24"/>
    <p:sldId id="316" r:id="rId25"/>
    <p:sldId id="320" r:id="rId26"/>
    <p:sldId id="294" r:id="rId27"/>
    <p:sldId id="310" r:id="rId28"/>
    <p:sldId id="322" r:id="rId29"/>
    <p:sldId id="321" r:id="rId30"/>
    <p:sldId id="298" r:id="rId31"/>
    <p:sldId id="312" r:id="rId32"/>
    <p:sldId id="323" r:id="rId33"/>
    <p:sldId id="301" r:id="rId34"/>
    <p:sldId id="313" r:id="rId35"/>
    <p:sldId id="324" r:id="rId36"/>
    <p:sldId id="330" r:id="rId37"/>
    <p:sldId id="331" r:id="rId38"/>
    <p:sldId id="332" r:id="rId39"/>
    <p:sldId id="333" r:id="rId40"/>
    <p:sldId id="334" r:id="rId41"/>
    <p:sldId id="325" r:id="rId42"/>
    <p:sldId id="302" r:id="rId43"/>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2" autoAdjust="0"/>
    <p:restoredTop sz="63107" autoAdjust="0"/>
  </p:normalViewPr>
  <p:slideViewPr>
    <p:cSldViewPr snapToGrid="0">
      <p:cViewPr varScale="1">
        <p:scale>
          <a:sx n="53" d="100"/>
          <a:sy n="53" d="100"/>
        </p:scale>
        <p:origin x="16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DEB9D42-57E0-46AE-B3FC-7E35F8B5010E}"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D76199E-8AD4-4737-94DC-FC2D999A0546}" type="slidenum">
              <a:rPr kumimoji="1" lang="ja-JP" altLang="en-US" smtClean="0"/>
              <a:t>‹#›</a:t>
            </a:fld>
            <a:endParaRPr kumimoji="1" lang="ja-JP" altLang="en-US"/>
          </a:p>
        </p:txBody>
      </p:sp>
    </p:spTree>
    <p:extLst>
      <p:ext uri="{BB962C8B-B14F-4D97-AF65-F5344CB8AC3E}">
        <p14:creationId xmlns:p14="http://schemas.microsoft.com/office/powerpoint/2010/main" val="1982121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⓪講師の自己紹介とアイスブレイク</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講師の自己紹介</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●鉄道における接遇の場面などの</a:t>
            </a:r>
            <a:r>
              <a:rPr kumimoji="1" lang="ja-JP" altLang="ja-JP" sz="1200" kern="1200" dirty="0">
                <a:solidFill>
                  <a:schemeClr val="tx1"/>
                </a:solidFill>
                <a:effectLst/>
                <a:latin typeface="+mn-lt"/>
                <a:ea typeface="+mn-ea"/>
                <a:cs typeface="+mn-cs"/>
              </a:rPr>
              <a:t>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352418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sng" kern="1200" dirty="0">
                <a:solidFill>
                  <a:schemeClr val="tx1"/>
                </a:solidFill>
                <a:effectLst/>
                <a:latin typeface="+mn-lt"/>
                <a:ea typeface="+mn-ea"/>
                <a:cs typeface="+mn-cs"/>
              </a:rPr>
              <a:t>構内</a:t>
            </a:r>
            <a:r>
              <a:rPr kumimoji="1" lang="ja-JP" altLang="en-US" sz="1200" b="0" u="none" kern="1200" dirty="0">
                <a:solidFill>
                  <a:schemeClr val="tx1"/>
                </a:solidFill>
                <a:effectLst/>
                <a:latin typeface="+mn-lt"/>
                <a:ea typeface="+mn-ea"/>
                <a:cs typeface="+mn-cs"/>
              </a:rPr>
              <a:t>の移動の</a:t>
            </a:r>
            <a:r>
              <a:rPr kumimoji="1" lang="ja-JP" altLang="en-US" sz="1200" kern="1200" dirty="0">
                <a:solidFill>
                  <a:schemeClr val="tx1"/>
                </a:solidFill>
                <a:effectLst/>
                <a:latin typeface="+mn-lt"/>
                <a:ea typeface="+mn-ea"/>
                <a:cs typeface="+mn-cs"/>
              </a:rPr>
              <a:t>つづきです。</a:t>
            </a:r>
          </a:p>
          <a:p>
            <a:r>
              <a:rPr kumimoji="1" lang="ja-JP" altLang="en-US" sz="1200" kern="1200" dirty="0">
                <a:solidFill>
                  <a:schemeClr val="tx1"/>
                </a:solidFill>
                <a:effectLst/>
                <a:latin typeface="+mn-lt"/>
                <a:ea typeface="+mn-ea"/>
                <a:cs typeface="+mn-cs"/>
              </a:rPr>
              <a:t>案内表示について説明を求められたときには、内容が理解できない、眼に入っていないなどの場合があります。</a:t>
            </a:r>
          </a:p>
          <a:p>
            <a:r>
              <a:rPr kumimoji="1" lang="ja-JP" altLang="en-US" sz="1200" kern="1200" dirty="0">
                <a:solidFill>
                  <a:schemeClr val="tx1"/>
                </a:solidFill>
                <a:effectLst/>
                <a:latin typeface="+mn-lt"/>
                <a:ea typeface="+mn-ea"/>
                <a:cs typeface="+mn-cs"/>
              </a:rPr>
              <a:t>落ち着かせて、どこにいきたいのか、どうしたいのかを確認して支援しましょう。</a:t>
            </a:r>
          </a:p>
          <a:p>
            <a:r>
              <a:rPr kumimoji="1" lang="ja-JP" altLang="en-US" sz="1200" kern="1200" dirty="0">
                <a:solidFill>
                  <a:schemeClr val="tx1"/>
                </a:solidFill>
                <a:effectLst/>
                <a:latin typeface="+mn-lt"/>
                <a:ea typeface="+mn-ea"/>
                <a:cs typeface="+mn-cs"/>
              </a:rPr>
              <a:t>立ち入ってはいけない場所に間違って入ろうとする場合があるかもしれません。</a:t>
            </a:r>
          </a:p>
          <a:p>
            <a:r>
              <a:rPr kumimoji="1" lang="ja-JP" altLang="en-US" sz="1200" kern="1200" dirty="0">
                <a:solidFill>
                  <a:schemeClr val="tx1"/>
                </a:solidFill>
                <a:effectLst/>
                <a:latin typeface="+mn-lt"/>
                <a:ea typeface="+mn-ea"/>
                <a:cs typeface="+mn-cs"/>
              </a:rPr>
              <a:t>その場合は、その方の安全の確保を第一とし、その後は、急き立てたり、責めたりするとパニックになってしまう場合も</a:t>
            </a:r>
          </a:p>
          <a:p>
            <a:r>
              <a:rPr kumimoji="1" lang="ja-JP" altLang="en-US" sz="1200" kern="1200" dirty="0">
                <a:solidFill>
                  <a:schemeClr val="tx1"/>
                </a:solidFill>
                <a:effectLst/>
                <a:latin typeface="+mn-lt"/>
                <a:ea typeface="+mn-ea"/>
                <a:cs typeface="+mn-cs"/>
              </a:rPr>
              <a:t>あります。落ち着くまで待ちましょう。</a:t>
            </a:r>
          </a:p>
          <a:p>
            <a:r>
              <a:rPr kumimoji="1" lang="ja-JP" altLang="en-US" sz="1200" kern="1200" dirty="0">
                <a:solidFill>
                  <a:schemeClr val="tx1"/>
                </a:solidFill>
                <a:effectLst/>
                <a:latin typeface="+mn-lt"/>
                <a:ea typeface="+mn-ea"/>
                <a:cs typeface="+mn-cs"/>
              </a:rPr>
              <a:t>緊急時の支援時には、理解ができていない、不安の様子の場合には、まずは「大丈夫ですよ」と声をかけ、</a:t>
            </a:r>
          </a:p>
          <a:p>
            <a:r>
              <a:rPr kumimoji="1" lang="ja-JP" altLang="en-US" sz="1200" kern="1200" dirty="0">
                <a:solidFill>
                  <a:schemeClr val="tx1"/>
                </a:solidFill>
                <a:effectLst/>
                <a:latin typeface="+mn-lt"/>
                <a:ea typeface="+mn-ea"/>
                <a:cs typeface="+mn-cs"/>
              </a:rPr>
              <a:t>ゆっくり、簡潔に説明することが重要です。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10</a:t>
            </a:fld>
            <a:endParaRPr kumimoji="1" lang="ja-JP" altLang="en-US"/>
          </a:p>
        </p:txBody>
      </p:sp>
    </p:spTree>
    <p:extLst>
      <p:ext uri="{BB962C8B-B14F-4D97-AF65-F5344CB8AC3E}">
        <p14:creationId xmlns:p14="http://schemas.microsoft.com/office/powerpoint/2010/main" val="352016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sng" kern="1200" dirty="0">
                <a:solidFill>
                  <a:schemeClr val="tx1"/>
                </a:solidFill>
                <a:effectLst/>
                <a:latin typeface="+mn-lt"/>
                <a:ea typeface="+mn-ea"/>
                <a:cs typeface="+mn-cs"/>
              </a:rPr>
              <a:t>ホームの利用、乗降時、車内</a:t>
            </a:r>
            <a:r>
              <a:rPr kumimoji="1" lang="ja-JP" altLang="en-US" sz="1200" b="0" u="none" kern="1200" dirty="0">
                <a:solidFill>
                  <a:schemeClr val="tx1"/>
                </a:solidFill>
                <a:effectLst/>
                <a:latin typeface="+mn-lt"/>
                <a:ea typeface="+mn-ea"/>
                <a:cs typeface="+mn-cs"/>
              </a:rPr>
              <a:t>での支援についてです</a:t>
            </a:r>
            <a:r>
              <a:rPr kumimoji="1" lang="ja-JP" altLang="en-US" sz="1200" kern="1200" dirty="0">
                <a:solidFill>
                  <a:schemeClr val="tx1"/>
                </a:solidFill>
                <a:effectLst/>
                <a:latin typeface="+mn-lt"/>
                <a:ea typeface="+mn-ea"/>
                <a:cs typeface="+mn-cs"/>
              </a:rPr>
              <a:t>。</a:t>
            </a:r>
          </a:p>
          <a:p>
            <a:r>
              <a:rPr kumimoji="1" lang="ja-JP" altLang="en-US" sz="1200" kern="1200" dirty="0">
                <a:solidFill>
                  <a:schemeClr val="tx1"/>
                </a:solidFill>
                <a:effectLst/>
                <a:latin typeface="+mn-lt"/>
                <a:ea typeface="+mn-ea"/>
                <a:cs typeface="+mn-cs"/>
              </a:rPr>
              <a:t>どの列車に乗ればよいかわからないなど、行先がわからなくなっている様子の場合には、落ち着かせ、わからないこと、どうしたいのかを</a:t>
            </a:r>
          </a:p>
          <a:p>
            <a:r>
              <a:rPr kumimoji="1" lang="ja-JP" altLang="en-US" sz="1200" kern="1200" dirty="0">
                <a:solidFill>
                  <a:schemeClr val="tx1"/>
                </a:solidFill>
                <a:effectLst/>
                <a:latin typeface="+mn-lt"/>
                <a:ea typeface="+mn-ea"/>
                <a:cs typeface="+mn-cs"/>
              </a:rPr>
              <a:t>確認して支援します。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また、列車の案内表示などがわからない様子の場合には、やはりまずは落ち着いていただき、どこに行きたいのか、どうしたいのかを</a:t>
            </a:r>
          </a:p>
          <a:p>
            <a:r>
              <a:rPr kumimoji="1" lang="ja-JP" altLang="en-US" sz="1200" kern="1200" dirty="0">
                <a:solidFill>
                  <a:schemeClr val="tx1"/>
                </a:solidFill>
                <a:effectLst/>
                <a:latin typeface="+mn-lt"/>
                <a:ea typeface="+mn-ea"/>
                <a:cs typeface="+mn-cs"/>
              </a:rPr>
              <a:t>確認して支援します。</a:t>
            </a:r>
          </a:p>
          <a:p>
            <a:r>
              <a:rPr kumimoji="1" lang="ja-JP" altLang="en-US" sz="1200" kern="1200" dirty="0">
                <a:solidFill>
                  <a:schemeClr val="tx1"/>
                </a:solidFill>
                <a:effectLst/>
                <a:latin typeface="+mn-lt"/>
                <a:ea typeface="+mn-ea"/>
                <a:cs typeface="+mn-cs"/>
              </a:rPr>
              <a:t>ホームをのぞき込むなどの危険な行動をしている場合には、まずはその方の安全の確保が第一です。</a:t>
            </a:r>
          </a:p>
          <a:p>
            <a:r>
              <a:rPr kumimoji="1" lang="ja-JP" altLang="en-US" sz="1200" kern="1200" dirty="0">
                <a:solidFill>
                  <a:schemeClr val="tx1"/>
                </a:solidFill>
                <a:effectLst/>
                <a:latin typeface="+mn-lt"/>
                <a:ea typeface="+mn-ea"/>
                <a:cs typeface="+mn-cs"/>
              </a:rPr>
              <a:t>その後は、その後は、急き立てたり、責めたりするとパニックになってしまう場合もありますので、落ち着くまで待ちましょう。</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11</a:t>
            </a:fld>
            <a:endParaRPr kumimoji="1" lang="ja-JP" altLang="en-US"/>
          </a:p>
        </p:txBody>
      </p:sp>
    </p:spTree>
    <p:extLst>
      <p:ext uri="{BB962C8B-B14F-4D97-AF65-F5344CB8AC3E}">
        <p14:creationId xmlns:p14="http://schemas.microsoft.com/office/powerpoint/2010/main" val="308518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緊急時の支援時には、理解ができていない、不安の様子の場合には、まずは「大丈夫ですよ」と声をかけ、</a:t>
            </a:r>
          </a:p>
          <a:p>
            <a:r>
              <a:rPr kumimoji="1" lang="ja-JP" altLang="en-US" sz="1200" kern="1200" dirty="0">
                <a:solidFill>
                  <a:schemeClr val="tx1"/>
                </a:solidFill>
                <a:effectLst/>
                <a:latin typeface="+mn-lt"/>
                <a:ea typeface="+mn-ea"/>
                <a:cs typeface="+mn-cs"/>
              </a:rPr>
              <a:t>ゆっくり、簡潔に説明することが重要です。</a:t>
            </a:r>
          </a:p>
          <a:p>
            <a:endParaRPr kumimoji="1" lang="ja-JP" altLang="en-US" sz="1200" kern="1200" dirty="0">
              <a:solidFill>
                <a:schemeClr val="tx1"/>
              </a:solidFill>
              <a:effectLst/>
              <a:latin typeface="+mn-lt"/>
              <a:ea typeface="+mn-ea"/>
              <a:cs typeface="+mn-cs"/>
            </a:endParaRPr>
          </a:p>
          <a:p>
            <a:r>
              <a:rPr kumimoji="1" lang="ja-JP" altLang="en-US" sz="1200" b="1" u="sng" kern="1200" dirty="0">
                <a:solidFill>
                  <a:schemeClr val="tx1"/>
                </a:solidFill>
                <a:effectLst/>
                <a:latin typeface="+mn-lt"/>
                <a:ea typeface="+mn-ea"/>
                <a:cs typeface="+mn-cs"/>
              </a:rPr>
              <a:t>乗り換え時</a:t>
            </a:r>
            <a:r>
              <a:rPr kumimoji="1" lang="ja-JP" altLang="en-US" sz="1200" kern="1200" dirty="0">
                <a:solidFill>
                  <a:schemeClr val="tx1"/>
                </a:solidFill>
                <a:effectLst/>
                <a:latin typeface="+mn-lt"/>
                <a:ea typeface="+mn-ea"/>
                <a:cs typeface="+mn-cs"/>
              </a:rPr>
              <a:t>に、わからずに困っている様子の場合には、ゆっくりと落ち着かせ、どこに行くのかなどを確認して支援します。</a:t>
            </a:r>
          </a:p>
          <a:p>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12</a:t>
            </a:fld>
            <a:endParaRPr kumimoji="1" lang="ja-JP" altLang="en-US"/>
          </a:p>
        </p:txBody>
      </p:sp>
    </p:spTree>
    <p:extLst>
      <p:ext uri="{BB962C8B-B14F-4D97-AF65-F5344CB8AC3E}">
        <p14:creationId xmlns:p14="http://schemas.microsoft.com/office/powerpoint/2010/main" val="109040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肢体不自由者、車椅子使用者、重症心身障害児者</a:t>
            </a:r>
            <a:r>
              <a:rPr kumimoji="1" lang="ja-JP" altLang="en-US" dirty="0"/>
              <a:t>は、移動や設備の利用に困難な状況があります。</a:t>
            </a:r>
          </a:p>
          <a:p>
            <a:endParaRPr kumimoji="1" lang="ja-JP" altLang="en-US" dirty="0"/>
          </a:p>
          <a:p>
            <a:r>
              <a:rPr kumimoji="1" lang="ja-JP" altLang="en-US" dirty="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13</a:t>
            </a:fld>
            <a:endParaRPr kumimoji="1" lang="ja-JP" altLang="en-US"/>
          </a:p>
        </p:txBody>
      </p:sp>
    </p:spTree>
    <p:extLst>
      <p:ext uri="{BB962C8B-B14F-4D97-AF65-F5344CB8AC3E}">
        <p14:creationId xmlns:p14="http://schemas.microsoft.com/office/powerpoint/2010/main" val="1599685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予約、改札利用、切符購入時</a:t>
            </a:r>
            <a:r>
              <a:rPr kumimoji="1" lang="ja-JP" altLang="en-US" dirty="0"/>
              <a:t>においては、補装具や介助犬を使用しているのかなどを確認する必要があります。</a:t>
            </a:r>
          </a:p>
          <a:p>
            <a:r>
              <a:rPr kumimoji="1" lang="ja-JP" altLang="ja-JP" sz="1200" kern="1200" dirty="0">
                <a:solidFill>
                  <a:schemeClr val="tx1"/>
                </a:solidFill>
                <a:effectLst/>
                <a:latin typeface="+mn-lt"/>
                <a:ea typeface="+mn-ea"/>
                <a:cs typeface="+mn-cs"/>
              </a:rPr>
              <a:t>割引運賃を適用する</a:t>
            </a:r>
            <a:r>
              <a:rPr kumimoji="1" lang="ja-JP" altLang="en-US" sz="1200" kern="1200" dirty="0">
                <a:solidFill>
                  <a:schemeClr val="tx1"/>
                </a:solidFill>
                <a:effectLst/>
                <a:latin typeface="+mn-lt"/>
                <a:ea typeface="+mn-ea"/>
                <a:cs typeface="+mn-cs"/>
              </a:rPr>
              <a:t>際の</a:t>
            </a:r>
            <a:r>
              <a:rPr kumimoji="1" lang="ja-JP" altLang="ja-JP" sz="1200" kern="1200" dirty="0">
                <a:solidFill>
                  <a:schemeClr val="tx1"/>
                </a:solidFill>
                <a:effectLst/>
                <a:latin typeface="+mn-lt"/>
                <a:ea typeface="+mn-ea"/>
                <a:cs typeface="+mn-cs"/>
              </a:rPr>
              <a:t>本人確認については、利用者の負担にならないよう、合理的な方法での確認を行います。</a:t>
            </a:r>
            <a:endParaRPr kumimoji="1" lang="ja-JP" altLang="en-US" sz="1200" kern="1200" dirty="0">
              <a:solidFill>
                <a:schemeClr val="tx1"/>
              </a:solidFill>
              <a:effectLst/>
              <a:latin typeface="+mn-lt"/>
              <a:ea typeface="+mn-ea"/>
              <a:cs typeface="+mn-cs"/>
            </a:endParaRPr>
          </a:p>
          <a:p>
            <a:endParaRPr kumimoji="1" lang="ja-JP" altLang="en-US" dirty="0"/>
          </a:p>
          <a:p>
            <a:r>
              <a:rPr kumimoji="1" lang="ja-JP" altLang="en-US" dirty="0"/>
              <a:t>また、改札口や窓口等の利用では、車椅子使用者等に配慮したカウンターではない場合、</a:t>
            </a:r>
          </a:p>
          <a:p>
            <a:r>
              <a:rPr kumimoji="1" lang="ja-JP" altLang="en-US" dirty="0"/>
              <a:t>改札口の幅が狭い、混雑しているなどの場合には必要に応じて支援を行うことが必要です。</a:t>
            </a:r>
          </a:p>
          <a:p>
            <a:endParaRPr kumimoji="1" lang="ja-JP" altLang="en-US" dirty="0"/>
          </a:p>
          <a:p>
            <a:r>
              <a:rPr kumimoji="1" lang="ja-JP" altLang="en-US" dirty="0"/>
              <a:t>また、車いす使用者の乗降の案内においては、関係駅への連絡を行った上でホームまで同行し乗降支援を行います。</a:t>
            </a:r>
          </a:p>
          <a:p>
            <a:r>
              <a:rPr kumimoji="1" lang="ja-JP" altLang="en-US" dirty="0"/>
              <a:t>関係駅との連絡などの状況でお待たせする場合には、「なぜお待たせしているのか」を説明することが重要です。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14</a:t>
            </a:fld>
            <a:endParaRPr kumimoji="1" lang="ja-JP" altLang="en-US"/>
          </a:p>
        </p:txBody>
      </p:sp>
    </p:spTree>
    <p:extLst>
      <p:ext uri="{BB962C8B-B14F-4D97-AF65-F5344CB8AC3E}">
        <p14:creationId xmlns:p14="http://schemas.microsoft.com/office/powerpoint/2010/main" val="2873299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エレベーター、エスカレーターの乗車支援</a:t>
            </a:r>
            <a:r>
              <a:rPr kumimoji="1" lang="ja-JP" altLang="en-US" dirty="0"/>
              <a:t>は、支援の要否を確認して支援を行います。</a:t>
            </a:r>
          </a:p>
          <a:p>
            <a:r>
              <a:rPr kumimoji="1" lang="ja-JP" altLang="en-US" dirty="0"/>
              <a:t>また、</a:t>
            </a:r>
            <a:r>
              <a:rPr kumimoji="1" lang="ja-JP" altLang="en-US" b="1" dirty="0"/>
              <a:t>車椅子対応エスカレーター</a:t>
            </a:r>
            <a:r>
              <a:rPr kumimoji="1" lang="ja-JP" altLang="en-US" dirty="0"/>
              <a:t>の場合は、安全に注意して固定を確認した上で操作を行います。</a:t>
            </a:r>
          </a:p>
          <a:p>
            <a:endParaRPr kumimoji="1" lang="ja-JP" altLang="en-US" dirty="0"/>
          </a:p>
          <a:p>
            <a:r>
              <a:rPr kumimoji="1" lang="ja-JP" altLang="en-US" dirty="0"/>
              <a:t>また、</a:t>
            </a:r>
            <a:r>
              <a:rPr kumimoji="1" lang="ja-JP" altLang="en-US" b="1" u="sng" dirty="0"/>
              <a:t>エレベーター等の設備がない場合</a:t>
            </a:r>
            <a:r>
              <a:rPr kumimoji="1" lang="ja-JP" altLang="en-US" dirty="0"/>
              <a:t>には、車椅子使用者にはその旨を説明し、利用者の意向を確認した上で、同意が得られれば階段でホームまで支援します。４人以上で支援を行うことが必要ですが、人数がいない場合には、別の方法の提案など、</a:t>
            </a:r>
          </a:p>
          <a:p>
            <a:r>
              <a:rPr kumimoji="1" lang="ja-JP" altLang="en-US" dirty="0"/>
              <a:t>利用にあたってどのような方法がよいかを利用者の方と話し合いましょう。</a:t>
            </a:r>
          </a:p>
          <a:p>
            <a:endParaRPr kumimoji="1" lang="ja-JP" altLang="en-US" dirty="0"/>
          </a:p>
          <a:p>
            <a:r>
              <a:rPr kumimoji="1" lang="ja-JP" altLang="en-US" dirty="0"/>
              <a:t>また、トイレは、</a:t>
            </a:r>
            <a:r>
              <a:rPr kumimoji="1" lang="ja-JP" altLang="en-US" b="1" u="sng" dirty="0"/>
              <a:t>車椅子使用者の場合、</a:t>
            </a:r>
            <a:r>
              <a:rPr kumimoji="1" lang="zh-TW" altLang="en-US" b="1" u="sng" dirty="0">
                <a:solidFill>
                  <a:srgbClr val="FF0000"/>
                </a:solidFill>
              </a:rPr>
              <a:t>車椅子使用者用便房</a:t>
            </a:r>
            <a:r>
              <a:rPr kumimoji="1" lang="ja-JP" altLang="en-US" dirty="0"/>
              <a:t>などスペースやその他設備の整ったトイレへの案内を求められた場合、施設の案内をします。</a:t>
            </a:r>
            <a:r>
              <a:rPr kumimoji="1" lang="zh-TW" altLang="en-US" dirty="0">
                <a:solidFill>
                  <a:srgbClr val="FF0000"/>
                </a:solidFill>
              </a:rPr>
              <a:t>車椅子使用者用便房</a:t>
            </a:r>
            <a:r>
              <a:rPr kumimoji="1" lang="ja-JP" altLang="en-US" dirty="0"/>
              <a:t>がない場合には、近隣の商業施設などにある</a:t>
            </a:r>
            <a:r>
              <a:rPr kumimoji="1" lang="ja-JP" altLang="en-US" dirty="0">
                <a:solidFill>
                  <a:srgbClr val="FF0000"/>
                </a:solidFill>
              </a:rPr>
              <a:t>バリアフリートイレ</a:t>
            </a:r>
            <a:r>
              <a:rPr kumimoji="1" lang="ja-JP" altLang="en-US" dirty="0"/>
              <a:t>を案内します。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15</a:t>
            </a:fld>
            <a:endParaRPr kumimoji="1" lang="ja-JP" altLang="en-US"/>
          </a:p>
        </p:txBody>
      </p:sp>
    </p:spTree>
    <p:extLst>
      <p:ext uri="{BB962C8B-B14F-4D97-AF65-F5344CB8AC3E}">
        <p14:creationId xmlns:p14="http://schemas.microsoft.com/office/powerpoint/2010/main" val="250021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ホームの利用、乗降時、車内における支援</a:t>
            </a:r>
            <a:r>
              <a:rPr kumimoji="1" lang="ja-JP" altLang="ja-JP" sz="1200" kern="1200" dirty="0">
                <a:solidFill>
                  <a:schemeClr val="tx1"/>
                </a:solidFill>
                <a:effectLst/>
                <a:latin typeface="+mn-lt"/>
                <a:ea typeface="+mn-ea"/>
                <a:cs typeface="+mn-cs"/>
              </a:rPr>
              <a:t>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ホームの移動や乗車待ちのときには、ホームの縁端部から可能な限り離れた安全な場所で行います。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ホームには横断勾配がありますので、</a:t>
            </a:r>
            <a:r>
              <a:rPr kumimoji="1" lang="ja-JP" altLang="en-US" sz="1200" kern="1200" dirty="0">
                <a:solidFill>
                  <a:schemeClr val="tx1"/>
                </a:solidFill>
                <a:effectLst/>
                <a:latin typeface="+mn-lt"/>
                <a:ea typeface="+mn-ea"/>
                <a:cs typeface="+mn-cs"/>
              </a:rPr>
              <a:t>車椅子は</a:t>
            </a:r>
            <a:r>
              <a:rPr kumimoji="1" lang="ja-JP" altLang="ja-JP" sz="1200" kern="1200" dirty="0">
                <a:solidFill>
                  <a:schemeClr val="tx1"/>
                </a:solidFill>
                <a:effectLst/>
                <a:latin typeface="+mn-lt"/>
                <a:ea typeface="+mn-ea"/>
                <a:cs typeface="+mn-cs"/>
              </a:rPr>
              <a:t>線路に対して平行に止め、ブレーキをかけることが必要です。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b="1" u="sng" kern="1200" dirty="0">
                <a:solidFill>
                  <a:schemeClr val="tx1"/>
                </a:solidFill>
                <a:effectLst/>
                <a:latin typeface="+mn-lt"/>
                <a:ea typeface="+mn-ea"/>
                <a:cs typeface="+mn-cs"/>
              </a:rPr>
              <a:t>車椅子使用者の</a:t>
            </a:r>
            <a:r>
              <a:rPr kumimoji="1" lang="ja-JP" altLang="ja-JP" sz="1200" b="1" u="sng" kern="1200" dirty="0">
                <a:solidFill>
                  <a:schemeClr val="tx1"/>
                </a:solidFill>
                <a:effectLst/>
                <a:latin typeface="+mn-lt"/>
                <a:ea typeface="+mn-ea"/>
                <a:cs typeface="+mn-cs"/>
              </a:rPr>
              <a:t>乗車支援の場合</a:t>
            </a:r>
            <a:r>
              <a:rPr kumimoji="1" lang="ja-JP" altLang="ja-JP" sz="1200" kern="1200" dirty="0">
                <a:solidFill>
                  <a:schemeClr val="tx1"/>
                </a:solidFill>
                <a:effectLst/>
                <a:latin typeface="+mn-lt"/>
                <a:ea typeface="+mn-ea"/>
                <a:cs typeface="+mn-cs"/>
              </a:rPr>
              <a:t>には、必要に応じてスロープ板を使用し、乗車は前向き、降車は後向きで車両に直角に支援します。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車両内への誘導時</a:t>
            </a:r>
            <a:r>
              <a:rPr kumimoji="1" lang="ja-JP" altLang="ja-JP" sz="1200" kern="1200" dirty="0">
                <a:solidFill>
                  <a:schemeClr val="tx1"/>
                </a:solidFill>
                <a:effectLst/>
                <a:latin typeface="+mn-lt"/>
                <a:ea typeface="+mn-ea"/>
                <a:cs typeface="+mn-cs"/>
              </a:rPr>
              <a:t>には、利用者希望があればその場所に、</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希望がなければ車椅子スペースやドア付近の座席横に誘導しましょう。</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杖使用者などは優先席に誘導します。</a:t>
            </a:r>
          </a:p>
          <a:p>
            <a:r>
              <a:rPr kumimoji="1" lang="ja-JP" altLang="ja-JP" sz="1200" kern="1200" dirty="0">
                <a:solidFill>
                  <a:schemeClr val="tx1"/>
                </a:solidFill>
                <a:effectLst/>
                <a:latin typeface="+mn-lt"/>
                <a:ea typeface="+mn-ea"/>
                <a:cs typeface="+mn-cs"/>
              </a:rPr>
              <a:t>位置は、誘導前に確認しておくとよいでしょう。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16</a:t>
            </a:fld>
            <a:endParaRPr kumimoji="1" lang="ja-JP" altLang="en-US"/>
          </a:p>
        </p:txBody>
      </p:sp>
    </p:spTree>
    <p:extLst>
      <p:ext uri="{BB962C8B-B14F-4D97-AF65-F5344CB8AC3E}">
        <p14:creationId xmlns:p14="http://schemas.microsoft.com/office/powerpoint/2010/main" val="3507925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支援の申し出があれば、乗換の経路を具体的にご案内します。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17</a:t>
            </a:fld>
            <a:endParaRPr kumimoji="1" lang="ja-JP" altLang="en-US"/>
          </a:p>
        </p:txBody>
      </p:sp>
    </p:spTree>
    <p:extLst>
      <p:ext uri="{BB962C8B-B14F-4D97-AF65-F5344CB8AC3E}">
        <p14:creationId xmlns:p14="http://schemas.microsoft.com/office/powerpoint/2010/main" val="219250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視覚障害者</a:t>
            </a:r>
            <a:r>
              <a:rPr kumimoji="1" lang="ja-JP" altLang="ja-JP" sz="1200" kern="1200" dirty="0">
                <a:solidFill>
                  <a:schemeClr val="tx1"/>
                </a:solidFill>
                <a:effectLst/>
                <a:latin typeface="+mn-lt"/>
                <a:ea typeface="+mn-ea"/>
                <a:cs typeface="+mn-cs"/>
              </a:rPr>
              <a:t>は、文字情報や周囲の様子が見えない、見えにくいなどの状況があります。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18</a:t>
            </a:fld>
            <a:endParaRPr kumimoji="1" lang="ja-JP" altLang="en-US"/>
          </a:p>
        </p:txBody>
      </p:sp>
    </p:spTree>
    <p:extLst>
      <p:ext uri="{BB962C8B-B14F-4D97-AF65-F5344CB8AC3E}">
        <p14:creationId xmlns:p14="http://schemas.microsoft.com/office/powerpoint/2010/main" val="2896841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予約、改札利用、切符購入時</a:t>
            </a:r>
            <a:r>
              <a:rPr kumimoji="1" lang="ja-JP" altLang="ja-JP" sz="1200" kern="1200" dirty="0">
                <a:solidFill>
                  <a:schemeClr val="tx1"/>
                </a:solidFill>
                <a:effectLst/>
                <a:latin typeface="+mn-lt"/>
                <a:ea typeface="+mn-ea"/>
                <a:cs typeface="+mn-cs"/>
              </a:rPr>
              <a:t>には、盲導犬を使用しているのかなどを確認する必要があります。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改札利用や切符購入に困っている様子の場合</a:t>
            </a:r>
            <a:r>
              <a:rPr kumimoji="1" lang="ja-JP" altLang="ja-JP" sz="1200" kern="1200" dirty="0">
                <a:solidFill>
                  <a:schemeClr val="tx1"/>
                </a:solidFill>
                <a:effectLst/>
                <a:latin typeface="+mn-lt"/>
                <a:ea typeface="+mn-ea"/>
                <a:cs typeface="+mn-cs"/>
              </a:rPr>
              <a:t>には、支援の要否をまず確認し、支援します。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券売機</a:t>
            </a:r>
            <a:r>
              <a:rPr kumimoji="1" lang="ja-JP" altLang="ja-JP" sz="1200" kern="1200" dirty="0">
                <a:solidFill>
                  <a:schemeClr val="tx1"/>
                </a:solidFill>
                <a:effectLst/>
                <a:latin typeface="+mn-lt"/>
                <a:ea typeface="+mn-ea"/>
                <a:cs typeface="+mn-cs"/>
              </a:rPr>
              <a:t>では、目的地の確認、金銭の授受を正確に行います。</a:t>
            </a:r>
          </a:p>
          <a:p>
            <a:r>
              <a:rPr kumimoji="1" lang="ja-JP" altLang="ja-JP" sz="1200" kern="1200" dirty="0">
                <a:solidFill>
                  <a:schemeClr val="tx1"/>
                </a:solidFill>
                <a:effectLst/>
                <a:latin typeface="+mn-lt"/>
                <a:ea typeface="+mn-ea"/>
                <a:cs typeface="+mn-cs"/>
              </a:rPr>
              <a:t>お客さまが自分で購入するために誘導を希望された場合には、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画面の内容を説明し、テンキーなどに手を誘導します。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19</a:t>
            </a:fld>
            <a:endParaRPr kumimoji="1" lang="ja-JP" altLang="en-US"/>
          </a:p>
        </p:txBody>
      </p:sp>
    </p:spTree>
    <p:extLst>
      <p:ext uri="{BB962C8B-B14F-4D97-AF65-F5344CB8AC3E}">
        <p14:creationId xmlns:p14="http://schemas.microsoft.com/office/powerpoint/2010/main" val="245305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急激に増加している高齢者、また、障害のある人が問題なく移動できるよう、</a:t>
            </a:r>
          </a:p>
          <a:p>
            <a:r>
              <a:rPr kumimoji="1" lang="ja-JP" altLang="en-US" dirty="0"/>
              <a:t>根幹の公共交通手段である鉄道には、接遇対応が求められています。</a:t>
            </a:r>
          </a:p>
          <a:p>
            <a:endParaRPr kumimoji="1" lang="ja-JP" altLang="en-US" dirty="0"/>
          </a:p>
          <a:p>
            <a:r>
              <a:rPr kumimoji="1" lang="ja-JP" altLang="en-US" dirty="0"/>
              <a:t>国土交通省では、公共交通事業者向けの</a:t>
            </a:r>
            <a:r>
              <a:rPr kumimoji="1" lang="ja-JP" altLang="en-US" b="1" dirty="0"/>
              <a:t>「接遇ガイドライン」が策定</a:t>
            </a:r>
            <a:r>
              <a:rPr kumimoji="1" lang="ja-JP" altLang="en-US" dirty="0"/>
              <a:t>され、</a:t>
            </a:r>
          </a:p>
          <a:p>
            <a:r>
              <a:rPr kumimoji="1" lang="ja-JP" altLang="en-US" dirty="0"/>
              <a:t>高齢者や障害のある人に対する</a:t>
            </a:r>
            <a:r>
              <a:rPr kumimoji="1" lang="ja-JP" altLang="en-US" b="1" u="sng" dirty="0"/>
              <a:t>「接遇の基本」</a:t>
            </a:r>
            <a:r>
              <a:rPr kumimoji="1" lang="ja-JP" altLang="en-US" dirty="0"/>
              <a:t>が示されています。</a:t>
            </a:r>
          </a:p>
          <a:p>
            <a:endParaRPr kumimoji="1" lang="ja-JP" altLang="en-US" dirty="0"/>
          </a:p>
          <a:p>
            <a:r>
              <a:rPr kumimoji="1" lang="ja-JP" altLang="en-US" dirty="0"/>
              <a:t>ここでは、接遇ガイドラインを基本に、鉄道事業の各場面でどのような配慮が必要かを学んでいきます。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a:t>
            </a:fld>
            <a:endParaRPr kumimoji="1" lang="ja-JP" altLang="en-US"/>
          </a:p>
        </p:txBody>
      </p:sp>
    </p:spTree>
    <p:extLst>
      <p:ext uri="{BB962C8B-B14F-4D97-AF65-F5344CB8AC3E}">
        <p14:creationId xmlns:p14="http://schemas.microsoft.com/office/powerpoint/2010/main" val="42006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構内の移動</a:t>
            </a:r>
            <a:r>
              <a:rPr kumimoji="1" lang="ja-JP" altLang="ja-JP" sz="1200" kern="1200" dirty="0">
                <a:solidFill>
                  <a:schemeClr val="tx1"/>
                </a:solidFill>
                <a:effectLst/>
                <a:latin typeface="+mn-lt"/>
                <a:ea typeface="+mn-ea"/>
                <a:cs typeface="+mn-cs"/>
              </a:rPr>
              <a:t>における支援です。移動支援を希望された場合には、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階段、エレベーターなど何を使うのかなど</a:t>
            </a:r>
            <a:r>
              <a:rPr kumimoji="1" lang="ja-JP" altLang="ja-JP" sz="1200" b="1" u="sng" kern="1200" dirty="0">
                <a:solidFill>
                  <a:schemeClr val="tx1"/>
                </a:solidFill>
                <a:effectLst/>
                <a:latin typeface="+mn-lt"/>
                <a:ea typeface="+mn-ea"/>
                <a:cs typeface="+mn-cs"/>
              </a:rPr>
              <a:t>ルートを確認</a:t>
            </a:r>
            <a:r>
              <a:rPr kumimoji="1" lang="ja-JP" altLang="ja-JP" sz="1200" kern="1200" dirty="0">
                <a:solidFill>
                  <a:schemeClr val="tx1"/>
                </a:solidFill>
                <a:effectLst/>
                <a:latin typeface="+mn-lt"/>
                <a:ea typeface="+mn-ea"/>
                <a:cs typeface="+mn-cs"/>
              </a:rPr>
              <a:t>し、エレベーター等の設備が利用できない場合には、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その旨を説明し、別ルートで誘導します。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トイレまでの誘導</a:t>
            </a:r>
            <a:r>
              <a:rPr kumimoji="1" lang="ja-JP" altLang="ja-JP" sz="1200" kern="1200" dirty="0">
                <a:solidFill>
                  <a:schemeClr val="tx1"/>
                </a:solidFill>
                <a:effectLst/>
                <a:latin typeface="+mn-lt"/>
                <a:ea typeface="+mn-ea"/>
                <a:cs typeface="+mn-cs"/>
              </a:rPr>
              <a:t>を希望された場合、トイレ内までの誘導が必要かなどを確認して支援します。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ホームの利用、乗降時、車内利用における支援</a:t>
            </a:r>
            <a:r>
              <a:rPr kumimoji="1" lang="ja-JP" altLang="ja-JP" sz="1200" kern="1200" dirty="0">
                <a:solidFill>
                  <a:schemeClr val="tx1"/>
                </a:solidFill>
                <a:effectLst/>
                <a:latin typeface="+mn-lt"/>
                <a:ea typeface="+mn-ea"/>
                <a:cs typeface="+mn-cs"/>
              </a:rPr>
              <a:t>です。ホームの移動や乗車待ちでは、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ホーム縁端部から可能な限り離れた</a:t>
            </a:r>
            <a:r>
              <a:rPr kumimoji="1" lang="ja-JP" altLang="ja-JP" sz="1200" b="1" kern="1200" dirty="0">
                <a:solidFill>
                  <a:schemeClr val="tx1"/>
                </a:solidFill>
                <a:effectLst/>
                <a:latin typeface="+mn-lt"/>
                <a:ea typeface="+mn-ea"/>
                <a:cs typeface="+mn-cs"/>
              </a:rPr>
              <a:t>安全な場所で支援</a:t>
            </a:r>
            <a:r>
              <a:rPr kumimoji="1" lang="ja-JP" altLang="ja-JP" sz="1200" kern="1200" dirty="0">
                <a:solidFill>
                  <a:schemeClr val="tx1"/>
                </a:solidFill>
                <a:effectLst/>
                <a:latin typeface="+mn-lt"/>
                <a:ea typeface="+mn-ea"/>
                <a:cs typeface="+mn-cs"/>
              </a:rPr>
              <a:t>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また、ホームドアや可動式ホーム柵がない場合には、視覚障害者誘導用ブロックの外側を歩かれていないかを確かめ、</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安全な場所で誘導します。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もしも</a:t>
            </a:r>
            <a:r>
              <a:rPr kumimoji="1" lang="ja-JP" altLang="ja-JP" sz="1200" b="1" u="sng" kern="1200" dirty="0">
                <a:solidFill>
                  <a:schemeClr val="tx1"/>
                </a:solidFill>
                <a:effectLst/>
                <a:latin typeface="+mn-lt"/>
                <a:ea typeface="+mn-ea"/>
                <a:cs typeface="+mn-cs"/>
              </a:rPr>
              <a:t>転落の危険性を感じた場合には、ただちに「白杖の人止まれ！」</a:t>
            </a:r>
            <a:r>
              <a:rPr kumimoji="1" lang="ja-JP" altLang="ja-JP" sz="1200" kern="1200" dirty="0">
                <a:solidFill>
                  <a:schemeClr val="tx1"/>
                </a:solidFill>
                <a:effectLst/>
                <a:latin typeface="+mn-lt"/>
                <a:ea typeface="+mn-ea"/>
                <a:cs typeface="+mn-cs"/>
              </a:rPr>
              <a:t>などと大きな声で注意喚起しましょう。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20</a:t>
            </a:fld>
            <a:endParaRPr kumimoji="1" lang="ja-JP" altLang="en-US"/>
          </a:p>
        </p:txBody>
      </p:sp>
    </p:spTree>
    <p:extLst>
      <p:ext uri="{BB962C8B-B14F-4D97-AF65-F5344CB8AC3E}">
        <p14:creationId xmlns:p14="http://schemas.microsoft.com/office/powerpoint/2010/main" val="175635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視覚障害者は音声情報が頼り</a:t>
            </a:r>
            <a:r>
              <a:rPr kumimoji="1" lang="ja-JP" altLang="ja-JP" sz="1200" kern="1200" dirty="0">
                <a:solidFill>
                  <a:schemeClr val="tx1"/>
                </a:solidFill>
                <a:effectLst/>
                <a:latin typeface="+mn-lt"/>
                <a:ea typeface="+mn-ea"/>
                <a:cs typeface="+mn-cs"/>
              </a:rPr>
              <a:t>です。</a:t>
            </a:r>
            <a:r>
              <a:rPr kumimoji="1" lang="ja-JP" altLang="ja-JP" sz="1200" b="1" u="sng" kern="1200" dirty="0">
                <a:solidFill>
                  <a:schemeClr val="tx1"/>
                </a:solidFill>
                <a:effectLst/>
                <a:latin typeface="+mn-lt"/>
                <a:ea typeface="+mn-ea"/>
                <a:cs typeface="+mn-cs"/>
              </a:rPr>
              <a:t>運行に係る情報について音声情報がない場合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随時説明や注意喚起が必要です。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1" u="sng" kern="1200" dirty="0">
                <a:solidFill>
                  <a:schemeClr val="tx1"/>
                </a:solidFill>
                <a:effectLst/>
                <a:latin typeface="+mn-lt"/>
                <a:ea typeface="+mn-ea"/>
                <a:cs typeface="+mn-cs"/>
              </a:rPr>
              <a:t>色覚に異常がある人</a:t>
            </a:r>
            <a:r>
              <a:rPr kumimoji="1" lang="ja-JP" altLang="ja-JP" sz="1200" kern="1200" dirty="0">
                <a:solidFill>
                  <a:schemeClr val="tx1"/>
                </a:solidFill>
                <a:effectLst/>
                <a:latin typeface="+mn-lt"/>
                <a:ea typeface="+mn-ea"/>
                <a:cs typeface="+mn-cs"/>
              </a:rPr>
              <a:t>もいます。色別で情報表示をしていてわからないなどの支援を求められた場合には、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情報を提供しましょう。</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ドア開閉ボタン操作が必要な車両の場合</a:t>
            </a:r>
            <a:r>
              <a:rPr kumimoji="1" lang="ja-JP" altLang="ja-JP" sz="1200" kern="1200" dirty="0">
                <a:solidFill>
                  <a:schemeClr val="tx1"/>
                </a:solidFill>
                <a:effectLst/>
                <a:latin typeface="+mn-lt"/>
                <a:ea typeface="+mn-ea"/>
                <a:cs typeface="+mn-cs"/>
              </a:rPr>
              <a:t>には、ボタンの位置をご案内し、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降車時の利用のときにご協力いただけるよう、周囲の利用者にも支援を求めます。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指定席の場合には、必要に応じて席までの誘導が必要となります。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その際には車内設備の位置も説明しましょう。</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降車時の支援は車掌が配置されている場合には可能な限り支援を行いますが、</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周囲の利用者への協力を依頼してもよいでしょう。</a:t>
            </a:r>
            <a:endParaRPr kumimoji="1" lang="ja-JP" altLang="en-US" b="0"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21</a:t>
            </a:fld>
            <a:endParaRPr kumimoji="1" lang="ja-JP" altLang="en-US"/>
          </a:p>
        </p:txBody>
      </p:sp>
    </p:spTree>
    <p:extLst>
      <p:ext uri="{BB962C8B-B14F-4D97-AF65-F5344CB8AC3E}">
        <p14:creationId xmlns:p14="http://schemas.microsoft.com/office/powerpoint/2010/main" val="1465442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支援の申し出があれば、乗換の経路を具体的にご案内します。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22</a:t>
            </a:fld>
            <a:endParaRPr kumimoji="1" lang="ja-JP" altLang="en-US"/>
          </a:p>
        </p:txBody>
      </p:sp>
    </p:spTree>
    <p:extLst>
      <p:ext uri="{BB962C8B-B14F-4D97-AF65-F5344CB8AC3E}">
        <p14:creationId xmlns:p14="http://schemas.microsoft.com/office/powerpoint/2010/main" val="3215020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聴覚障害者、言語障害者</a:t>
            </a:r>
            <a:r>
              <a:rPr kumimoji="1" lang="ja-JP" altLang="ja-JP" sz="1200" kern="1200" dirty="0">
                <a:solidFill>
                  <a:schemeClr val="tx1"/>
                </a:solidFill>
                <a:effectLst/>
                <a:latin typeface="+mn-lt"/>
                <a:ea typeface="+mn-ea"/>
                <a:cs typeface="+mn-cs"/>
              </a:rPr>
              <a:t>は、乗務員の声が聞こえない、聞こえにくい、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自分の要求が伝えられないなどの状況があります。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23</a:t>
            </a:fld>
            <a:endParaRPr kumimoji="1" lang="ja-JP" altLang="en-US"/>
          </a:p>
        </p:txBody>
      </p:sp>
    </p:spTree>
    <p:extLst>
      <p:ext uri="{BB962C8B-B14F-4D97-AF65-F5344CB8AC3E}">
        <p14:creationId xmlns:p14="http://schemas.microsoft.com/office/powerpoint/2010/main" val="955363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予約、改札利用、切符購入時</a:t>
            </a:r>
            <a:r>
              <a:rPr kumimoji="1" lang="ja-JP" altLang="ja-JP" sz="1200" kern="1200" dirty="0">
                <a:solidFill>
                  <a:schemeClr val="tx1"/>
                </a:solidFill>
                <a:effectLst/>
                <a:latin typeface="+mn-lt"/>
                <a:ea typeface="+mn-ea"/>
                <a:cs typeface="+mn-cs"/>
              </a:rPr>
              <a:t>などにおいては、聴導犬を使用しているのかなどを確認する必要があります。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ただし、音声では伝わらないため、予約時にはファックスやインターネット、</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窓口では筆談等による対応ができるようにしておくことが重要です。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構内のエレベーター</a:t>
            </a:r>
            <a:r>
              <a:rPr kumimoji="1" lang="ja-JP" altLang="ja-JP" sz="1200" kern="1200" dirty="0">
                <a:solidFill>
                  <a:schemeClr val="tx1"/>
                </a:solidFill>
                <a:effectLst/>
                <a:latin typeface="+mn-lt"/>
                <a:ea typeface="+mn-ea"/>
                <a:cs typeface="+mn-cs"/>
              </a:rPr>
              <a:t>で、緊急停止や呼び出しの際に応答がない場合には、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聴覚障害の方が乗っている可能性があり、配慮が必要です。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24</a:t>
            </a:fld>
            <a:endParaRPr kumimoji="1" lang="ja-JP" altLang="en-US"/>
          </a:p>
        </p:txBody>
      </p:sp>
    </p:spTree>
    <p:extLst>
      <p:ext uri="{BB962C8B-B14F-4D97-AF65-F5344CB8AC3E}">
        <p14:creationId xmlns:p14="http://schemas.microsoft.com/office/powerpoint/2010/main" val="346880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駅や車内においては、</a:t>
            </a:r>
            <a:r>
              <a:rPr kumimoji="1" lang="ja-JP" altLang="ja-JP" sz="1200" b="1" u="sng" kern="1200" dirty="0">
                <a:solidFill>
                  <a:schemeClr val="tx1"/>
                </a:solidFill>
                <a:effectLst/>
                <a:latin typeface="+mn-lt"/>
                <a:ea typeface="+mn-ea"/>
                <a:cs typeface="+mn-cs"/>
              </a:rPr>
              <a:t>運行に係る情報を文字で伝えられない場合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筆談などで随時説明する</a:t>
            </a:r>
            <a:r>
              <a:rPr kumimoji="1" lang="ja-JP" altLang="ja-JP" sz="1200" kern="1200" dirty="0">
                <a:solidFill>
                  <a:schemeClr val="tx1"/>
                </a:solidFill>
                <a:effectLst/>
                <a:latin typeface="+mn-lt"/>
                <a:ea typeface="+mn-ea"/>
                <a:cs typeface="+mn-cs"/>
              </a:rPr>
              <a:t>ことが必要です。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25</a:t>
            </a:fld>
            <a:endParaRPr kumimoji="1" lang="ja-JP" altLang="en-US"/>
          </a:p>
        </p:txBody>
      </p:sp>
    </p:spTree>
    <p:extLst>
      <p:ext uri="{BB962C8B-B14F-4D97-AF65-F5344CB8AC3E}">
        <p14:creationId xmlns:p14="http://schemas.microsoft.com/office/powerpoint/2010/main" val="3056096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発達障害者、知的障害者、精神障害者</a:t>
            </a:r>
            <a:r>
              <a:rPr kumimoji="1" lang="ja-JP" altLang="ja-JP" sz="1200" kern="1200" dirty="0">
                <a:solidFill>
                  <a:schemeClr val="tx1"/>
                </a:solidFill>
                <a:effectLst/>
                <a:latin typeface="+mn-lt"/>
                <a:ea typeface="+mn-ea"/>
                <a:cs typeface="+mn-cs"/>
              </a:rPr>
              <a:t>は、コミュニケーションが苦手</a:t>
            </a:r>
            <a:r>
              <a:rPr kumimoji="1" lang="ja-JP" altLang="en-US" sz="1200" kern="1200" dirty="0">
                <a:solidFill>
                  <a:schemeClr val="tx1"/>
                </a:solidFill>
                <a:effectLst/>
                <a:latin typeface="+mn-lt"/>
                <a:ea typeface="+mn-ea"/>
                <a:cs typeface="+mn-cs"/>
              </a:rPr>
              <a:t>な傾向にあります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26</a:t>
            </a:fld>
            <a:endParaRPr kumimoji="1" lang="ja-JP" altLang="en-US"/>
          </a:p>
        </p:txBody>
      </p:sp>
    </p:spTree>
    <p:extLst>
      <p:ext uri="{BB962C8B-B14F-4D97-AF65-F5344CB8AC3E}">
        <p14:creationId xmlns:p14="http://schemas.microsoft.com/office/powerpoint/2010/main" val="2945313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予約、改札利用、切符購入時</a:t>
            </a:r>
            <a:r>
              <a:rPr kumimoji="1" lang="ja-JP" altLang="ja-JP" sz="1200" kern="1200" dirty="0">
                <a:solidFill>
                  <a:schemeClr val="tx1"/>
                </a:solidFill>
                <a:effectLst/>
                <a:latin typeface="+mn-lt"/>
                <a:ea typeface="+mn-ea"/>
                <a:cs typeface="+mn-cs"/>
              </a:rPr>
              <a:t>などにおいては、説明がわからない様子の場合には、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ゆっくり、はっきり、具体的に対応し、理解しているかを確認します。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構内でウロウロする、大声を上げる、また、パニックなどを起こしてしまう場合</a:t>
            </a:r>
            <a:r>
              <a:rPr kumimoji="1" lang="ja-JP" altLang="ja-JP" sz="1200" kern="1200" dirty="0">
                <a:solidFill>
                  <a:schemeClr val="tx1"/>
                </a:solidFill>
                <a:effectLst/>
                <a:latin typeface="+mn-lt"/>
                <a:ea typeface="+mn-ea"/>
                <a:cs typeface="+mn-cs"/>
              </a:rPr>
              <a:t>もあります。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その場合にはやさしく話しかけ、落ち着かせることが重要です。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具体的に「●●行の電車に乗りますか？」などと声をかけましょう。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緊急連絡先が書かれているヘルプマーク</a:t>
            </a:r>
            <a:r>
              <a:rPr kumimoji="1" lang="ja-JP" altLang="ja-JP" sz="1200" kern="1200" dirty="0">
                <a:solidFill>
                  <a:schemeClr val="tx1"/>
                </a:solidFill>
                <a:effectLst/>
                <a:latin typeface="+mn-lt"/>
                <a:ea typeface="+mn-ea"/>
                <a:cs typeface="+mn-cs"/>
              </a:rPr>
              <a:t>などを携行している場合がありますので、</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対応方法について連絡先に問い合わせるのもよいでしょう。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エレベーターの緊急停止時の呼び出しなどでうまくコミュニケーションができない場合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ゆっくり、やさしく声をかけ、具体的かつ繰り返し、どうしたらよいかを説明することが重要です。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27</a:t>
            </a:fld>
            <a:endParaRPr kumimoji="1" lang="ja-JP" altLang="en-US"/>
          </a:p>
        </p:txBody>
      </p:sp>
    </p:spTree>
    <p:extLst>
      <p:ext uri="{BB962C8B-B14F-4D97-AF65-F5344CB8AC3E}">
        <p14:creationId xmlns:p14="http://schemas.microsoft.com/office/powerpoint/2010/main" val="4118526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トイレなどの設備の位置の案内の説明がわからない様子の場合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図やピクトグラムなどを用いてわかりやすく説明しましょう。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ホームや車内などで困っている様子、ウロウロしている、パニックの様子を見かけた場合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ゆっくりやさしく声をかけ、落ち着いていただくことが重要です。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また、他のお客様とのトラブルが生じてしまった場合には、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周囲のお客様</a:t>
            </a:r>
            <a:r>
              <a:rPr kumimoji="1" lang="ja-JP" altLang="en-US" sz="1200" kern="1200" dirty="0">
                <a:solidFill>
                  <a:schemeClr val="tx1"/>
                </a:solidFill>
                <a:effectLst/>
                <a:latin typeface="+mn-lt"/>
                <a:ea typeface="+mn-ea"/>
                <a:cs typeface="+mn-cs"/>
              </a:rPr>
              <a:t>に</a:t>
            </a:r>
            <a:r>
              <a:rPr kumimoji="1" lang="ja-JP" altLang="ja-JP" sz="1200" kern="1200" dirty="0">
                <a:solidFill>
                  <a:schemeClr val="tx1"/>
                </a:solidFill>
                <a:effectLst/>
                <a:latin typeface="+mn-lt"/>
                <a:ea typeface="+mn-ea"/>
                <a:cs typeface="+mn-cs"/>
              </a:rPr>
              <a:t>理解を求める声かけをしましょう。</a:t>
            </a:r>
          </a:p>
          <a:p>
            <a:r>
              <a:rPr kumimoji="1" lang="ja-JP" altLang="ja-JP" sz="1200" kern="1200" dirty="0">
                <a:solidFill>
                  <a:schemeClr val="tx1"/>
                </a:solidFill>
                <a:effectLst/>
                <a:latin typeface="+mn-lt"/>
                <a:ea typeface="+mn-ea"/>
                <a:cs typeface="+mn-cs"/>
              </a:rPr>
              <a:t>ただし、</a:t>
            </a:r>
            <a:r>
              <a:rPr kumimoji="1" lang="ja-JP" altLang="ja-JP" sz="1200" b="1" u="sng" kern="1200" dirty="0">
                <a:solidFill>
                  <a:schemeClr val="tx1"/>
                </a:solidFill>
                <a:effectLst/>
                <a:latin typeface="+mn-lt"/>
                <a:ea typeface="+mn-ea"/>
                <a:cs typeface="+mn-cs"/>
              </a:rPr>
              <a:t>必要以上に注目を集めないようにも配慮</a:t>
            </a:r>
            <a:r>
              <a:rPr kumimoji="1" lang="ja-JP" altLang="ja-JP" sz="1200" kern="1200" dirty="0">
                <a:solidFill>
                  <a:schemeClr val="tx1"/>
                </a:solidFill>
                <a:effectLst/>
                <a:latin typeface="+mn-lt"/>
                <a:ea typeface="+mn-ea"/>
                <a:cs typeface="+mn-cs"/>
              </a:rPr>
              <a:t>も必要です。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28</a:t>
            </a:fld>
            <a:endParaRPr kumimoji="1" lang="ja-JP" altLang="en-US"/>
          </a:p>
        </p:txBody>
      </p:sp>
    </p:spTree>
    <p:extLst>
      <p:ext uri="{BB962C8B-B14F-4D97-AF65-F5344CB8AC3E}">
        <p14:creationId xmlns:p14="http://schemas.microsoft.com/office/powerpoint/2010/main" val="2265908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支援の申し出があれば、乗換の経路を具体的にご案内します。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29</a:t>
            </a:fld>
            <a:endParaRPr kumimoji="1" lang="ja-JP" altLang="en-US"/>
          </a:p>
        </p:txBody>
      </p:sp>
    </p:spTree>
    <p:extLst>
      <p:ext uri="{BB962C8B-B14F-4D97-AF65-F5344CB8AC3E}">
        <p14:creationId xmlns:p14="http://schemas.microsoft.com/office/powerpoint/2010/main" val="376581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①</a:t>
            </a:r>
            <a:r>
              <a:rPr kumimoji="1" lang="ja-JP" altLang="en-US" sz="1200" b="1" kern="1200" dirty="0">
                <a:solidFill>
                  <a:schemeClr val="tx1"/>
                </a:solidFill>
                <a:effectLst/>
                <a:latin typeface="+mn-lt"/>
                <a:ea typeface="+mn-ea"/>
                <a:cs typeface="+mn-cs"/>
              </a:rPr>
              <a:t>対応の際の配慮点</a:t>
            </a:r>
          </a:p>
          <a:p>
            <a:endParaRPr kumimoji="1" lang="ja-JP" altLang="en-US" sz="1200" b="1"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具体的な業務の場面での接遇方法に入っていく前に、身に付けるべき対応の配慮点を見てみましょう。</a:t>
            </a:r>
          </a:p>
          <a:p>
            <a:r>
              <a:rPr kumimoji="1" lang="ja-JP" altLang="en-US" dirty="0"/>
              <a:t>これは、障害者権利条約に基づき、障害のある人</a:t>
            </a:r>
            <a:r>
              <a:rPr kumimoji="1" lang="ja-JP" altLang="en-US" b="0" dirty="0"/>
              <a:t>が</a:t>
            </a:r>
            <a:r>
              <a:rPr kumimoji="1" lang="ja-JP" altLang="en-US" b="1" dirty="0"/>
              <a:t>当たり前に公共交通の利用など、生活を送ることができる</a:t>
            </a:r>
          </a:p>
          <a:p>
            <a:r>
              <a:rPr kumimoji="1" lang="ja-JP" altLang="en-US" b="1" dirty="0"/>
              <a:t>「権利」を法的に保障されているということが裏付けにあります</a:t>
            </a:r>
            <a:r>
              <a:rPr kumimoji="1" lang="ja-JP" altLang="en-US" dirty="0"/>
              <a:t>が、</a:t>
            </a:r>
          </a:p>
          <a:p>
            <a:r>
              <a:rPr kumimoji="1" lang="ja-JP" altLang="en-US" dirty="0"/>
              <a:t>差別をせず、合理的な配慮をすることを整理したものです。</a:t>
            </a:r>
          </a:p>
          <a:p>
            <a:endParaRPr kumimoji="1" lang="ja-JP" altLang="en-US" dirty="0"/>
          </a:p>
          <a:p>
            <a:r>
              <a:rPr kumimoji="1" lang="en-US" altLang="ja-JP" b="1" dirty="0"/>
              <a:t>【</a:t>
            </a:r>
            <a:r>
              <a:rPr kumimoji="1" lang="ja-JP" altLang="en-US" b="1" dirty="0"/>
              <a:t>内容の読み上げ</a:t>
            </a:r>
            <a:r>
              <a:rPr kumimoji="1" lang="en-US" altLang="ja-JP" b="1" dirty="0"/>
              <a:t>】</a:t>
            </a:r>
            <a:endParaRPr kumimoji="1" lang="ja-JP" altLang="en-US" b="1"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140360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内部障害者</a:t>
            </a:r>
            <a:r>
              <a:rPr kumimoji="1" lang="ja-JP" altLang="en-US" dirty="0"/>
              <a:t>は、外見ではわからない場合が多いですが、体調が変化しやすいなどの状況があります。</a:t>
            </a:r>
          </a:p>
          <a:p>
            <a:endParaRPr kumimoji="1" lang="ja-JP" altLang="en-US" dirty="0"/>
          </a:p>
          <a:p>
            <a:r>
              <a:rPr kumimoji="1" lang="ja-JP" altLang="en-US" dirty="0"/>
              <a:t>困っている様子の場合には、支援が必要かを確認して対応しましょう。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30</a:t>
            </a:fld>
            <a:endParaRPr kumimoji="1" lang="ja-JP" altLang="en-US"/>
          </a:p>
        </p:txBody>
      </p:sp>
    </p:spTree>
    <p:extLst>
      <p:ext uri="{BB962C8B-B14F-4D97-AF65-F5344CB8AC3E}">
        <p14:creationId xmlns:p14="http://schemas.microsoft.com/office/powerpoint/2010/main" val="1428245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予約、改札利用、切符購入時</a:t>
            </a:r>
            <a:r>
              <a:rPr kumimoji="1" lang="ja-JP" altLang="ja-JP" sz="1200" kern="1200" dirty="0">
                <a:solidFill>
                  <a:schemeClr val="tx1"/>
                </a:solidFill>
                <a:effectLst/>
                <a:latin typeface="+mn-lt"/>
                <a:ea typeface="+mn-ea"/>
                <a:cs typeface="+mn-cs"/>
              </a:rPr>
              <a:t>などにおいては、必要な支援事項があれば確認します。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改札、構内などで具合が悪くなった</a:t>
            </a:r>
            <a:r>
              <a:rPr kumimoji="1" lang="ja-JP" altLang="ja-JP" sz="1200" kern="1200" dirty="0">
                <a:solidFill>
                  <a:schemeClr val="tx1"/>
                </a:solidFill>
                <a:effectLst/>
                <a:latin typeface="+mn-lt"/>
                <a:ea typeface="+mn-ea"/>
                <a:cs typeface="+mn-cs"/>
              </a:rPr>
              <a:t>などの申し出があれば、支援が必要かを確認し、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どんな支援をすべきかを聞いて対応します。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オストメイト等の</a:t>
            </a:r>
            <a:r>
              <a:rPr kumimoji="1" lang="ja-JP" altLang="en-US" sz="1200" b="1" u="sng" kern="1200" dirty="0">
                <a:solidFill>
                  <a:srgbClr val="FF0000"/>
                </a:solidFill>
                <a:effectLst/>
                <a:latin typeface="+mn-lt"/>
                <a:ea typeface="+mn-ea"/>
                <a:cs typeface="+mn-cs"/>
              </a:rPr>
              <a:t>バリアフリー</a:t>
            </a:r>
            <a:r>
              <a:rPr kumimoji="1" lang="ja-JP" altLang="ja-JP" sz="1200" b="1" u="sng" kern="1200" dirty="0">
                <a:solidFill>
                  <a:srgbClr val="FF0000"/>
                </a:solidFill>
                <a:effectLst/>
                <a:latin typeface="+mn-lt"/>
                <a:ea typeface="+mn-ea"/>
                <a:cs typeface="+mn-cs"/>
              </a:rPr>
              <a:t>トイレ</a:t>
            </a:r>
            <a:r>
              <a:rPr kumimoji="1" lang="ja-JP" altLang="ja-JP" sz="1200" b="1" u="sng" kern="1200" dirty="0">
                <a:solidFill>
                  <a:schemeClr val="tx1"/>
                </a:solidFill>
                <a:effectLst/>
                <a:latin typeface="+mn-lt"/>
                <a:ea typeface="+mn-ea"/>
                <a:cs typeface="+mn-cs"/>
              </a:rPr>
              <a:t>の案内</a:t>
            </a:r>
            <a:r>
              <a:rPr kumimoji="1" lang="ja-JP" altLang="ja-JP" sz="1200" kern="1200" dirty="0">
                <a:solidFill>
                  <a:schemeClr val="tx1"/>
                </a:solidFill>
                <a:effectLst/>
                <a:latin typeface="+mn-lt"/>
                <a:ea typeface="+mn-ea"/>
                <a:cs typeface="+mn-cs"/>
              </a:rPr>
              <a:t>を希望され、設備がない場合には、その旨を説明し、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近隣の商業施設等のトイレを案内します。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31</a:t>
            </a:fld>
            <a:endParaRPr kumimoji="1" lang="ja-JP" altLang="en-US"/>
          </a:p>
        </p:txBody>
      </p:sp>
    </p:spTree>
    <p:extLst>
      <p:ext uri="{BB962C8B-B14F-4D97-AF65-F5344CB8AC3E}">
        <p14:creationId xmlns:p14="http://schemas.microsoft.com/office/powerpoint/2010/main" val="410660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a:t>ホームや車内等でも、具合が悪くなったなどの申し出があれば</a:t>
            </a:r>
            <a:r>
              <a:rPr kumimoji="1" lang="ja-JP" altLang="en-US" dirty="0"/>
              <a:t>、支援が必要かを確認し、</a:t>
            </a:r>
          </a:p>
          <a:p>
            <a:r>
              <a:rPr kumimoji="1" lang="ja-JP" altLang="en-US" dirty="0"/>
              <a:t>どんな支援をすべきかを聞いて対応します。</a:t>
            </a:r>
          </a:p>
          <a:p>
            <a:endParaRPr kumimoji="1" lang="ja-JP" altLang="en-US" dirty="0"/>
          </a:p>
          <a:p>
            <a:r>
              <a:rPr kumimoji="1" lang="ja-JP" altLang="en-US" dirty="0"/>
              <a:t>支援の申し出があれば、</a:t>
            </a:r>
            <a:r>
              <a:rPr kumimoji="1" lang="ja-JP" altLang="en-US" b="1" u="sng" dirty="0"/>
              <a:t>乗換</a:t>
            </a:r>
            <a:r>
              <a:rPr kumimoji="1" lang="ja-JP" altLang="en-US" dirty="0"/>
              <a:t>の経路を具体的にご案内します。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32</a:t>
            </a:fld>
            <a:endParaRPr kumimoji="1" lang="ja-JP" altLang="en-US"/>
          </a:p>
        </p:txBody>
      </p:sp>
    </p:spTree>
    <p:extLst>
      <p:ext uri="{BB962C8B-B14F-4D97-AF65-F5344CB8AC3E}">
        <p14:creationId xmlns:p14="http://schemas.microsoft.com/office/powerpoint/2010/main" val="1163669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その他</a:t>
            </a:r>
            <a:r>
              <a:rPr kumimoji="1" lang="ja-JP" altLang="ja-JP" sz="1200" kern="1200" dirty="0">
                <a:solidFill>
                  <a:schemeClr val="tx1"/>
                </a:solidFill>
                <a:effectLst/>
                <a:latin typeface="+mn-lt"/>
                <a:ea typeface="+mn-ea"/>
                <a:cs typeface="+mn-cs"/>
              </a:rPr>
              <a:t>にも、これまで紹介した</a:t>
            </a:r>
            <a:r>
              <a:rPr kumimoji="1" lang="ja-JP" altLang="en-US" sz="1200" kern="1200" dirty="0">
                <a:solidFill>
                  <a:schemeClr val="tx1"/>
                </a:solidFill>
                <a:effectLst/>
                <a:latin typeface="+mn-lt"/>
                <a:ea typeface="+mn-ea"/>
                <a:cs typeface="+mn-cs"/>
              </a:rPr>
              <a:t>障害</a:t>
            </a:r>
            <a:r>
              <a:rPr kumimoji="1" lang="ja-JP" altLang="ja-JP" sz="1200" kern="1200" dirty="0">
                <a:solidFill>
                  <a:schemeClr val="tx1"/>
                </a:solidFill>
                <a:effectLst/>
                <a:latin typeface="+mn-lt"/>
                <a:ea typeface="+mn-ea"/>
                <a:cs typeface="+mn-cs"/>
              </a:rPr>
              <a:t>のほかに心身の機能障害は多様にあります。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また、妊産婦、ベビーカー使用者を含む乳幼児連れ、けが人などにも配慮が必要です。</a:t>
            </a: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33</a:t>
            </a:fld>
            <a:endParaRPr kumimoji="1" lang="ja-JP" altLang="en-US"/>
          </a:p>
        </p:txBody>
      </p:sp>
    </p:spTree>
    <p:extLst>
      <p:ext uri="{BB962C8B-B14F-4D97-AF65-F5344CB8AC3E}">
        <p14:creationId xmlns:p14="http://schemas.microsoft.com/office/powerpoint/2010/main" val="1089745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予約、改札利用、切符購入時</a:t>
            </a:r>
            <a:r>
              <a:rPr kumimoji="1" lang="ja-JP" altLang="ja-JP" sz="1200" kern="1200" dirty="0">
                <a:solidFill>
                  <a:schemeClr val="tx1"/>
                </a:solidFill>
                <a:effectLst/>
                <a:latin typeface="+mn-lt"/>
                <a:ea typeface="+mn-ea"/>
                <a:cs typeface="+mn-cs"/>
              </a:rPr>
              <a:t>などにおいては、必要な支援事項があれば確認します。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構内やホームなどで、乗降時に具合が悪くなったなどの申し出があれば</a:t>
            </a:r>
            <a:r>
              <a:rPr kumimoji="1" lang="ja-JP" altLang="ja-JP" sz="1200" kern="1200" dirty="0">
                <a:solidFill>
                  <a:schemeClr val="tx1"/>
                </a:solidFill>
                <a:effectLst/>
                <a:latin typeface="+mn-lt"/>
                <a:ea typeface="+mn-ea"/>
                <a:cs typeface="+mn-cs"/>
              </a:rPr>
              <a:t>、支援が必要かを確認し、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どんな支援をすべきかを聞いて対応します。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妊産婦、けが人</a:t>
            </a:r>
            <a:r>
              <a:rPr kumimoji="1" lang="ja-JP" altLang="ja-JP" sz="1200" kern="1200" dirty="0">
                <a:solidFill>
                  <a:schemeClr val="tx1"/>
                </a:solidFill>
                <a:effectLst/>
                <a:latin typeface="+mn-lt"/>
                <a:ea typeface="+mn-ea"/>
                <a:cs typeface="+mn-cs"/>
              </a:rPr>
              <a:t>などはバランスを崩しやすいため、</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相手の状況や支援の申し出などを受け、乗降の支援などを行います。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34</a:t>
            </a:fld>
            <a:endParaRPr kumimoji="1" lang="ja-JP" altLang="en-US"/>
          </a:p>
        </p:txBody>
      </p:sp>
    </p:spTree>
    <p:extLst>
      <p:ext uri="{BB962C8B-B14F-4D97-AF65-F5344CB8AC3E}">
        <p14:creationId xmlns:p14="http://schemas.microsoft.com/office/powerpoint/2010/main" val="3176488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a:t>
            </a:r>
            <a:r>
              <a:rPr kumimoji="1" lang="ja-JP" altLang="en-US" b="1" u="sng" dirty="0"/>
              <a:t>ベビーカーの乗降支援の依頼があった場合</a:t>
            </a:r>
            <a:r>
              <a:rPr kumimoji="1" lang="ja-JP" altLang="en-US" dirty="0"/>
              <a:t>には、方法を確認し、支援します。</a:t>
            </a:r>
          </a:p>
          <a:p>
            <a:r>
              <a:rPr kumimoji="1" lang="ja-JP" altLang="ja-JP" sz="1200" b="1" kern="1200" dirty="0">
                <a:solidFill>
                  <a:schemeClr val="tx1"/>
                </a:solidFill>
                <a:effectLst/>
                <a:latin typeface="+mn-lt"/>
                <a:ea typeface="+mn-ea"/>
                <a:cs typeface="+mn-cs"/>
              </a:rPr>
              <a:t>ベビーカー使用者には、</a:t>
            </a:r>
            <a:r>
              <a:rPr kumimoji="1" lang="ja-JP" altLang="ja-JP" sz="1200" kern="1200" dirty="0">
                <a:solidFill>
                  <a:schemeClr val="tx1"/>
                </a:solidFill>
                <a:effectLst/>
                <a:latin typeface="+mn-lt"/>
                <a:ea typeface="+mn-ea"/>
                <a:cs typeface="+mn-cs"/>
              </a:rPr>
              <a:t>ベビーカー用スペースなどでブレーキをかけていただきます。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スペースがない場合には、周囲のお客様にご協力をいただけるよう声かけなどをします。</a:t>
            </a:r>
            <a:endParaRPr kumimoji="1" lang="ja-JP" altLang="en-US" sz="1200" kern="1200" dirty="0">
              <a:solidFill>
                <a:schemeClr val="tx1"/>
              </a:solidFill>
              <a:effectLst/>
              <a:latin typeface="+mn-lt"/>
              <a:ea typeface="+mn-ea"/>
              <a:cs typeface="+mn-cs"/>
            </a:endParaRPr>
          </a:p>
          <a:p>
            <a:endParaRPr kumimoji="1" lang="ja-JP" altLang="en-US" dirty="0"/>
          </a:p>
          <a:p>
            <a:r>
              <a:rPr kumimoji="1" lang="ja-JP" altLang="en-US" dirty="0"/>
              <a:t>支援の申し出があれば、</a:t>
            </a:r>
            <a:r>
              <a:rPr kumimoji="1" lang="ja-JP" altLang="en-US" b="1" u="sng" dirty="0"/>
              <a:t>乗換</a:t>
            </a:r>
            <a:r>
              <a:rPr kumimoji="1" lang="ja-JP" altLang="en-US" dirty="0"/>
              <a:t>の経路を具体的にご案内します。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35</a:t>
            </a:fld>
            <a:endParaRPr kumimoji="1" lang="ja-JP" altLang="en-US"/>
          </a:p>
        </p:txBody>
      </p:sp>
    </p:spTree>
    <p:extLst>
      <p:ext uri="{BB962C8B-B14F-4D97-AF65-F5344CB8AC3E}">
        <p14:creationId xmlns:p14="http://schemas.microsoft.com/office/powerpoint/2010/main" val="2099356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さらには、新型コロナウイルス感染症の拡大により、感染症対策を踏まえた「新たな対応のあり方」が求められています。</a:t>
            </a:r>
          </a:p>
          <a:p>
            <a:endParaRPr kumimoji="1" lang="ja-JP" altLang="en-US" b="1" u="sng" dirty="0"/>
          </a:p>
          <a:p>
            <a:r>
              <a:rPr kumimoji="1" lang="ja-JP" altLang="en-US" b="0" u="none" dirty="0"/>
              <a:t>接遇にあたっては、対人距離の確保、マスクの着用、手洗いや消毒、検温の励行などの対策が徹底されてします。</a:t>
            </a:r>
          </a:p>
          <a:p>
            <a:r>
              <a:rPr kumimoji="1" lang="ja-JP" altLang="en-US" b="0" u="none" dirty="0"/>
              <a:t>しかし、高齢者・障害者等から見ると、距離の確保やマスクの着用などから、サポートが受けにくい、コミュニケーションがしにくいなどの</a:t>
            </a:r>
          </a:p>
          <a:p>
            <a:r>
              <a:rPr kumimoji="1" lang="ja-JP" altLang="en-US" b="0" u="none" dirty="0"/>
              <a:t>新たな課題が生じています。</a:t>
            </a:r>
          </a:p>
          <a:p>
            <a:r>
              <a:rPr kumimoji="1" lang="ja-JP" altLang="en-US" b="0" u="none" dirty="0"/>
              <a:t>特に、「コミュニケーションにより必要な支援をうかがう・伝える」ことが必要な高齢者・障害者等にとっては大きな支障が生じています。</a:t>
            </a:r>
          </a:p>
          <a:p>
            <a:r>
              <a:rPr kumimoji="1" lang="ja-JP" altLang="en-US" b="0" u="none" dirty="0"/>
              <a:t>安全な利用を図っていくには、感染症対策を講じた上で、できるだけ簡潔なコミュニケーションによって支援を行っていくことが必要です。</a:t>
            </a:r>
          </a:p>
          <a:p>
            <a:endParaRPr kumimoji="1" lang="ja-JP" altLang="en-US" b="0" u="none" dirty="0"/>
          </a:p>
          <a:p>
            <a:r>
              <a:rPr kumimoji="1" lang="ja-JP" altLang="en-US" b="0" u="none" dirty="0"/>
              <a:t>ポイントのひとつとしては、変わらず「まずは声かけ、そして必要な支援」を行うことが重要であることです。</a:t>
            </a:r>
          </a:p>
          <a:p>
            <a:r>
              <a:rPr kumimoji="1" lang="ja-JP" altLang="en-US" b="0" u="none" dirty="0"/>
              <a:t>例えば、視覚障害者への声かけにあたっては、</a:t>
            </a:r>
          </a:p>
          <a:p>
            <a:r>
              <a:rPr kumimoji="1" lang="ja-JP" altLang="en-US" b="0" u="none" dirty="0"/>
              <a:t>〇まずは障害当事者の横から、対応する職員が名乗り、感染対策を講じていることを伝えます</a:t>
            </a:r>
          </a:p>
          <a:p>
            <a:r>
              <a:rPr kumimoji="1" lang="ja-JP" altLang="en-US" b="0" u="none" dirty="0"/>
              <a:t>〇必要な支援があるか確かめ</a:t>
            </a:r>
          </a:p>
          <a:p>
            <a:r>
              <a:rPr kumimoji="1" lang="ja-JP" altLang="en-US" b="0" u="none" dirty="0"/>
              <a:t>〇必要であれば、どうすればよいかを伺い、支援を行います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1758451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ポイントの２つ目は、コミュニケーションツールを準備することです。</a:t>
            </a:r>
          </a:p>
          <a:p>
            <a:endParaRPr kumimoji="1" lang="ja-JP" altLang="en-US" dirty="0"/>
          </a:p>
          <a:p>
            <a:r>
              <a:rPr kumimoji="1" lang="ja-JP" altLang="en-US" dirty="0"/>
              <a:t>音声情報が得られない人に対しては、口が見えるようなマスクや、筆談具、コミュニケーションボードなどを準備します。</a:t>
            </a:r>
          </a:p>
          <a:p>
            <a:endParaRPr kumimoji="1" lang="ja-JP" altLang="en-US" dirty="0"/>
          </a:p>
          <a:p>
            <a:r>
              <a:rPr kumimoji="1" lang="ja-JP" altLang="en-US" dirty="0"/>
              <a:t>視覚情報が得られない人に対しては、伝わりにくくなっている情報が聞き取りやすいよう、マイクなどを活用します。</a:t>
            </a:r>
          </a:p>
          <a:p>
            <a:endParaRPr kumimoji="1" lang="ja-JP" altLang="en-US" dirty="0"/>
          </a:p>
          <a:p>
            <a:r>
              <a:rPr kumimoji="1" lang="ja-JP" altLang="en-US" dirty="0"/>
              <a:t>また、オンラインなど</a:t>
            </a:r>
            <a:r>
              <a:rPr kumimoji="1" lang="en-US" altLang="ja-JP" dirty="0"/>
              <a:t>ICT</a:t>
            </a:r>
            <a:r>
              <a:rPr kumimoji="1" lang="ja-JP" altLang="en-US" dirty="0"/>
              <a:t>を活用し、対面の手続きなどを効率化していくことも重要です。</a:t>
            </a:r>
          </a:p>
          <a:p>
            <a:r>
              <a:rPr kumimoji="1" lang="ja-JP" altLang="en-US" dirty="0"/>
              <a:t>ただし、活用にあたっては多様な媒体を準備し、利用体験などを行って利用者の不安を払しょくすることも重要です。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3940556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ポイントの３つ目は、感染症対策設備の設置方法や変更事項などの伝え方に配慮することです。</a:t>
            </a:r>
          </a:p>
          <a:p>
            <a:endParaRPr kumimoji="1" lang="ja-JP" altLang="en-US" dirty="0"/>
          </a:p>
          <a:p>
            <a:r>
              <a:rPr kumimoji="1" lang="ja-JP" altLang="en-US" dirty="0"/>
              <a:t>消毒液や検温設備などは、人によって高さや場所などで使いにくい場合があります。複数台を異なる高さで設置することが必要である</a:t>
            </a:r>
          </a:p>
          <a:p>
            <a:r>
              <a:rPr kumimoji="1" lang="ja-JP" altLang="en-US" dirty="0"/>
              <a:t>とともに、使い方を表示することが重要です。</a:t>
            </a:r>
          </a:p>
          <a:p>
            <a:r>
              <a:rPr kumimoji="1" lang="ja-JP" altLang="en-US" dirty="0"/>
              <a:t>また、設置設備が使えない場合には、個別の対応も必要です。</a:t>
            </a:r>
          </a:p>
          <a:p>
            <a:endParaRPr kumimoji="1" lang="ja-JP" altLang="en-US" dirty="0"/>
          </a:p>
          <a:p>
            <a:r>
              <a:rPr kumimoji="1" lang="ja-JP" altLang="en-US" dirty="0"/>
              <a:t>また、運行情報などは、文字やイラスト、音声などで提供することが重要です。</a:t>
            </a:r>
          </a:p>
          <a:p>
            <a:r>
              <a:rPr kumimoji="1" lang="ja-JP" altLang="en-US" dirty="0"/>
              <a:t>しかし、感染症対策によって音声が聞き取りにくいなどがあるため、はっきりとしたアナウンスが必要であるとともに、繰り返し伝えることが重要です。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721593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ポイントの４つ目は、感染症対策についての情報提供を行うことです。</a:t>
            </a:r>
          </a:p>
          <a:p>
            <a:endParaRPr kumimoji="1" lang="ja-JP" altLang="en-US" dirty="0"/>
          </a:p>
          <a:p>
            <a:r>
              <a:rPr kumimoji="1" lang="ja-JP" altLang="en-US" dirty="0"/>
              <a:t>利用者への対策の協力のお願いについては、視覚情報、音声情報などの多様な媒体での提供が必要です。</a:t>
            </a:r>
          </a:p>
          <a:p>
            <a:r>
              <a:rPr kumimoji="1" lang="ja-JP" altLang="en-US" dirty="0"/>
              <a:t>事業者の対策の取組などは、引き続き周知を続けていくことが重要であるとともに、配置人員を削減している場合などは</a:t>
            </a:r>
          </a:p>
          <a:p>
            <a:r>
              <a:rPr kumimoji="1" lang="ja-JP" altLang="en-US" dirty="0"/>
              <a:t>必要な支援をどのような体制の工夫で応じていくかを検討していくことが必要です。</a:t>
            </a:r>
          </a:p>
          <a:p>
            <a:r>
              <a:rPr kumimoji="1" lang="ja-JP" altLang="en-US" dirty="0"/>
              <a:t>また、感染症対策がしづらい人がいて、工夫していることについても、周囲の理解を得ていくために周知していくことが重要です。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39</a:t>
            </a:fld>
            <a:endParaRPr kumimoji="1" lang="ja-JP" altLang="en-US"/>
          </a:p>
        </p:txBody>
      </p:sp>
    </p:spTree>
    <p:extLst>
      <p:ext uri="{BB962C8B-B14F-4D97-AF65-F5344CB8AC3E}">
        <p14:creationId xmlns:p14="http://schemas.microsoft.com/office/powerpoint/2010/main" val="416647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②基本の接遇方法</a:t>
            </a:r>
          </a:p>
          <a:p>
            <a:endParaRPr kumimoji="1" lang="ja-JP" altLang="en-US" b="1" dirty="0"/>
          </a:p>
          <a:p>
            <a:r>
              <a:rPr kumimoji="1" lang="ja-JP" altLang="en-US" dirty="0"/>
              <a:t>では、接遇対象別、業務の場面別に接遇方法を見ていきましょう。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a:t>
            </a:fld>
            <a:endParaRPr kumimoji="1" lang="ja-JP" altLang="en-US"/>
          </a:p>
        </p:txBody>
      </p:sp>
    </p:spTree>
    <p:extLst>
      <p:ext uri="{BB962C8B-B14F-4D97-AF65-F5344CB8AC3E}">
        <p14:creationId xmlns:p14="http://schemas.microsoft.com/office/powerpoint/2010/main" val="3740272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最後のポイントは、感染症対策下における新たな工夫が必要であることです。</a:t>
            </a:r>
          </a:p>
          <a:p>
            <a:endParaRPr kumimoji="1" lang="ja-JP" altLang="en-US" dirty="0"/>
          </a:p>
          <a:p>
            <a:r>
              <a:rPr kumimoji="1" lang="en-US" altLang="ja-JP" dirty="0"/>
              <a:t>ICT</a:t>
            </a:r>
            <a:r>
              <a:rPr kumimoji="1" lang="ja-JP" altLang="en-US" dirty="0"/>
              <a:t>を活用して対面対応を低減させていくこと、対応の効率化により対面の対応を短時間にしていくこと、</a:t>
            </a:r>
          </a:p>
          <a:p>
            <a:r>
              <a:rPr kumimoji="1" lang="ja-JP" altLang="en-US" dirty="0"/>
              <a:t>こうした感染症対策などを踏まえた接遇研修をオンラインとしていくことなどが挙げられます。</a:t>
            </a:r>
          </a:p>
          <a:p>
            <a:endParaRPr kumimoji="1" lang="ja-JP" altLang="en-US" dirty="0"/>
          </a:p>
          <a:p>
            <a:r>
              <a:rPr kumimoji="1" lang="ja-JP" altLang="en-US" dirty="0"/>
              <a:t>感染症対策下においても、支援を必要としている人がいます。</a:t>
            </a:r>
          </a:p>
          <a:p>
            <a:r>
              <a:rPr kumimoji="1" lang="ja-JP" altLang="en-US" dirty="0"/>
              <a:t>工夫した対応を行っていくことが重要です。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40</a:t>
            </a:fld>
            <a:endParaRPr kumimoji="1" lang="ja-JP" altLang="en-US"/>
          </a:p>
        </p:txBody>
      </p:sp>
    </p:spTree>
    <p:extLst>
      <p:ext uri="{BB962C8B-B14F-4D97-AF65-F5344CB8AC3E}">
        <p14:creationId xmlns:p14="http://schemas.microsoft.com/office/powerpoint/2010/main" val="2304518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ja-JP" altLang="en-US" b="1" u="sng" dirty="0"/>
              <a:t>緊急時・災害時の対応</a:t>
            </a:r>
            <a:r>
              <a:rPr kumimoji="1" lang="ja-JP" altLang="en-US" dirty="0"/>
              <a:t>についてですが、既に安全規定管理などによる対応をしていると思います。</a:t>
            </a:r>
          </a:p>
          <a:p>
            <a:r>
              <a:rPr kumimoji="1" lang="ja-JP" altLang="en-US" dirty="0"/>
              <a:t>ここでは、高齢者や障害者等に対する</a:t>
            </a:r>
            <a:r>
              <a:rPr kumimoji="1" lang="ja-JP" altLang="en-US" b="1" u="sng" dirty="0"/>
              <a:t>基本的な配慮事項</a:t>
            </a:r>
            <a:r>
              <a:rPr kumimoji="1" lang="ja-JP" altLang="en-US" dirty="0"/>
              <a:t>についてお伝えします。</a:t>
            </a:r>
          </a:p>
          <a:p>
            <a:endParaRPr kumimoji="1" lang="ja-JP" altLang="en-US" dirty="0"/>
          </a:p>
          <a:p>
            <a:r>
              <a:rPr kumimoji="1" lang="ja-JP" altLang="en-US" dirty="0"/>
              <a:t>・まず、遅延や運転の見合わせなどの時には、特に視覚障害や聴覚障害の方などは情報を得にくい状況にあります。</a:t>
            </a:r>
          </a:p>
          <a:p>
            <a:r>
              <a:rPr kumimoji="1" lang="ja-JP" altLang="en-US" b="1" u="sng" dirty="0"/>
              <a:t>必要な情報を、乗客が得やすい手段で伝え</a:t>
            </a:r>
            <a:r>
              <a:rPr kumimoji="1" lang="ja-JP" altLang="en-US" dirty="0"/>
              <a:t>ることに努めましょう。</a:t>
            </a:r>
          </a:p>
          <a:p>
            <a:r>
              <a:rPr kumimoji="1" lang="ja-JP" altLang="en-US" dirty="0"/>
              <a:t>・緊急事態に陥った際には、</a:t>
            </a:r>
            <a:r>
              <a:rPr kumimoji="1" lang="ja-JP" altLang="en-US" b="1" u="sng" dirty="0"/>
              <a:t>迅速かつ適切な対応</a:t>
            </a:r>
            <a:r>
              <a:rPr kumimoji="1" lang="ja-JP" altLang="en-US" dirty="0"/>
              <a:t>が求められます。</a:t>
            </a:r>
          </a:p>
          <a:p>
            <a:r>
              <a:rPr kumimoji="1" lang="ja-JP" altLang="en-US" dirty="0"/>
              <a:t>・地震、火災などの災害時には、皆さまが</a:t>
            </a:r>
            <a:r>
              <a:rPr kumimoji="1" lang="ja-JP" altLang="en-US" b="1" u="sng" dirty="0"/>
              <a:t>安全に避難できるよう誘導・介助</a:t>
            </a:r>
            <a:r>
              <a:rPr kumimoji="1" lang="ja-JP" altLang="en-US" dirty="0"/>
              <a:t>を行います。また、適宜、</a:t>
            </a:r>
            <a:r>
              <a:rPr kumimoji="1" lang="ja-JP" altLang="en-US" b="1" u="sng" dirty="0"/>
              <a:t>一般の乗客の方にも</a:t>
            </a:r>
          </a:p>
          <a:p>
            <a:r>
              <a:rPr kumimoji="1" lang="ja-JP" altLang="en-US" b="1" u="sng" dirty="0"/>
              <a:t>誘導・介助の協力を求めましょう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41</a:t>
            </a:fld>
            <a:endParaRPr kumimoji="1" lang="ja-JP" altLang="en-US"/>
          </a:p>
        </p:txBody>
      </p:sp>
    </p:spTree>
    <p:extLst>
      <p:ext uri="{BB962C8B-B14F-4D97-AF65-F5344CB8AC3E}">
        <p14:creationId xmlns:p14="http://schemas.microsoft.com/office/powerpoint/2010/main" val="1006060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「接遇ガイドライン」では、さらに詳細に対応の留意点などが掲載されています。</a:t>
            </a:r>
          </a:p>
          <a:p>
            <a:r>
              <a:rPr kumimoji="1" lang="ja-JP" altLang="en-US" dirty="0"/>
              <a:t>国土交通省のホームページにありますので、読んでみてください。</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42</a:t>
            </a:fld>
            <a:endParaRPr kumimoji="1" lang="ja-JP" altLang="en-US"/>
          </a:p>
        </p:txBody>
      </p:sp>
    </p:spTree>
    <p:extLst>
      <p:ext uri="{BB962C8B-B14F-4D97-AF65-F5344CB8AC3E}">
        <p14:creationId xmlns:p14="http://schemas.microsoft.com/office/powerpoint/2010/main" val="263234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a:t>
            </a:r>
            <a:r>
              <a:rPr kumimoji="1" lang="ja-JP" altLang="en-US" b="1" u="sng" dirty="0"/>
              <a:t>高齢者</a:t>
            </a:r>
            <a:r>
              <a:rPr kumimoji="1" lang="ja-JP" altLang="en-US" dirty="0"/>
              <a:t>ですが、高齢者は文字情報や周囲の様子が見えにくい、</a:t>
            </a:r>
          </a:p>
          <a:p>
            <a:r>
              <a:rPr kumimoji="1" lang="ja-JP" altLang="en-US" dirty="0"/>
              <a:t>乗務員の声が聞こえにくい、筋力が低下し歩きにくい、認知症の症状のある人もいるなどの特性があります。</a:t>
            </a:r>
          </a:p>
          <a:p>
            <a:endParaRPr kumimoji="1" lang="ja-JP" altLang="en-US" dirty="0"/>
          </a:p>
          <a:p>
            <a:r>
              <a:rPr kumimoji="1" lang="ja-JP" altLang="en-US" dirty="0"/>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5</a:t>
            </a:fld>
            <a:endParaRPr kumimoji="1" lang="ja-JP" altLang="en-US"/>
          </a:p>
        </p:txBody>
      </p:sp>
    </p:spTree>
    <p:extLst>
      <p:ext uri="{BB962C8B-B14F-4D97-AF65-F5344CB8AC3E}">
        <p14:creationId xmlns:p14="http://schemas.microsoft.com/office/powerpoint/2010/main" val="41901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予約、改札利用、切符購入時</a:t>
            </a:r>
            <a:r>
              <a:rPr kumimoji="1" lang="ja-JP" altLang="en-US" dirty="0"/>
              <a:t>における対応などでは、</a:t>
            </a:r>
          </a:p>
          <a:p>
            <a:r>
              <a:rPr kumimoji="1" lang="ja-JP" altLang="en-US" dirty="0"/>
              <a:t>聞こえているか、理解しているかを確認することが重要です。</a:t>
            </a:r>
          </a:p>
          <a:p>
            <a:endParaRPr kumimoji="1" lang="ja-JP" altLang="en-US" dirty="0"/>
          </a:p>
          <a:p>
            <a:r>
              <a:rPr kumimoji="1" lang="ja-JP" altLang="en-US" dirty="0"/>
              <a:t>また、</a:t>
            </a:r>
            <a:r>
              <a:rPr kumimoji="1" lang="ja-JP" altLang="en-US" b="1" u="sng" dirty="0"/>
              <a:t>構内の移動などの時</a:t>
            </a:r>
            <a:r>
              <a:rPr kumimoji="1" lang="ja-JP" altLang="en-US" dirty="0"/>
              <a:t>には、バランスを崩したり、躓きやすいため安全を確認し、相手のペースに合わせ、ゆっくりと対応しましょう。</a:t>
            </a:r>
          </a:p>
          <a:p>
            <a:r>
              <a:rPr kumimoji="1" lang="ja-JP" altLang="en-US" dirty="0"/>
              <a:t>急かせてしまって、転んだりしないよう、注意喚起が必要です。</a:t>
            </a:r>
          </a:p>
          <a:p>
            <a:endParaRPr kumimoji="1" lang="ja-JP" altLang="en-US" dirty="0"/>
          </a:p>
          <a:p>
            <a:r>
              <a:rPr kumimoji="1" lang="ja-JP" altLang="en-US" dirty="0"/>
              <a:t>支援の申し出があれば、</a:t>
            </a:r>
            <a:r>
              <a:rPr kumimoji="1" lang="ja-JP" altLang="en-US" b="1" u="sng" dirty="0"/>
              <a:t>乗換</a:t>
            </a:r>
            <a:r>
              <a:rPr kumimoji="1" lang="ja-JP" altLang="en-US" dirty="0"/>
              <a:t>の経路を具体的にご案内します。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6</a:t>
            </a:fld>
            <a:endParaRPr kumimoji="1" lang="ja-JP" altLang="en-US"/>
          </a:p>
        </p:txBody>
      </p:sp>
    </p:spTree>
    <p:extLst>
      <p:ext uri="{BB962C8B-B14F-4D97-AF65-F5344CB8AC3E}">
        <p14:creationId xmlns:p14="http://schemas.microsoft.com/office/powerpoint/2010/main" val="17021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ja-JP" altLang="en-US" b="1" u="sng" dirty="0"/>
              <a:t>認知症の人</a:t>
            </a:r>
            <a:r>
              <a:rPr kumimoji="1" lang="ja-JP" altLang="en-US" dirty="0"/>
              <a:t>ですが、主に認知機能が低下していますが、症状はさまざまです。</a:t>
            </a:r>
          </a:p>
          <a:p>
            <a:r>
              <a:rPr kumimoji="1" lang="ja-JP" altLang="en-US" dirty="0"/>
              <a:t>保たれている機能もあるので、一律のイメージで対応するのはさけましょう。</a:t>
            </a:r>
          </a:p>
          <a:p>
            <a:endParaRPr kumimoji="1" lang="ja-JP" altLang="en-US" dirty="0"/>
          </a:p>
          <a:p>
            <a:r>
              <a:rPr kumimoji="1" lang="ja-JP" altLang="en-US" dirty="0"/>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7</a:t>
            </a:fld>
            <a:endParaRPr kumimoji="1" lang="ja-JP" altLang="en-US"/>
          </a:p>
        </p:txBody>
      </p:sp>
    </p:spTree>
    <p:extLst>
      <p:ext uri="{BB962C8B-B14F-4D97-AF65-F5344CB8AC3E}">
        <p14:creationId xmlns:p14="http://schemas.microsoft.com/office/powerpoint/2010/main" val="233316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認知症の人は、自分が認知症であることを開示している人、そうでない人がいます。</a:t>
            </a:r>
          </a:p>
          <a:p>
            <a:endParaRPr kumimoji="1" lang="ja-JP" altLang="en-US" dirty="0"/>
          </a:p>
          <a:p>
            <a:r>
              <a:rPr kumimoji="1" lang="ja-JP" altLang="en-US" dirty="0"/>
              <a:t>ヘルプマークを掲示したり、自分が認知症であることを告げたりして支援を求める人がいます。</a:t>
            </a:r>
          </a:p>
          <a:p>
            <a:r>
              <a:rPr kumimoji="1" lang="ja-JP" altLang="en-US" dirty="0"/>
              <a:t>落ち着ける環境のもと、どんな支援が必要かを伺い、ゆっくり、余裕を持った支援を行うことが重要です。</a:t>
            </a:r>
          </a:p>
          <a:p>
            <a:endParaRPr kumimoji="1" lang="ja-JP" altLang="en-US" dirty="0"/>
          </a:p>
          <a:p>
            <a:r>
              <a:rPr kumimoji="1" lang="ja-JP" altLang="en-US" dirty="0"/>
              <a:t>認知症と自己開示していない人もいますが、障害のある人への対応と同様、困っている様子の場合には、</a:t>
            </a:r>
          </a:p>
          <a:p>
            <a:r>
              <a:rPr kumimoji="1" lang="ja-JP" altLang="en-US" dirty="0"/>
              <a:t>認知症の人かもしれないことを選択肢のひとつと捉え、相手の状況に合わせた対応を行います。</a:t>
            </a:r>
          </a:p>
          <a:p>
            <a:r>
              <a:rPr kumimoji="1" lang="ja-JP" altLang="en-US" dirty="0"/>
              <a:t>さっき聞いたことや話を忘れてしまう、今日が何日か、ここがどこかがわからなくなる、会話についていけない</a:t>
            </a:r>
          </a:p>
          <a:p>
            <a:r>
              <a:rPr kumimoji="1" lang="ja-JP" altLang="en-US" dirty="0"/>
              <a:t>ことがあるなどの典型的な症状が見られれば、認知症の人かもしれません。</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8</a:t>
            </a:fld>
            <a:endParaRPr kumimoji="1" lang="ja-JP" altLang="en-US"/>
          </a:p>
        </p:txBody>
      </p:sp>
    </p:spTree>
    <p:extLst>
      <p:ext uri="{BB962C8B-B14F-4D97-AF65-F5344CB8AC3E}">
        <p14:creationId xmlns:p14="http://schemas.microsoft.com/office/powerpoint/2010/main" val="259179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予約、改札利用、切符購入時</a:t>
            </a:r>
            <a:r>
              <a:rPr kumimoji="1" lang="ja-JP" altLang="ja-JP" sz="1200" kern="1200" dirty="0">
                <a:solidFill>
                  <a:schemeClr val="tx1"/>
                </a:solidFill>
                <a:effectLst/>
                <a:latin typeface="+mn-lt"/>
                <a:ea typeface="+mn-ea"/>
                <a:cs typeface="+mn-cs"/>
              </a:rPr>
              <a:t>などにおいては、</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まず説明するときに理解していない様子のときには、簡潔な言葉で理解しているかを確認しながら</a:t>
            </a:r>
          </a:p>
          <a:p>
            <a:r>
              <a:rPr kumimoji="1" lang="ja-JP" altLang="en-US" sz="1200" kern="1200" dirty="0">
                <a:solidFill>
                  <a:schemeClr val="tx1"/>
                </a:solidFill>
                <a:effectLst/>
                <a:latin typeface="+mn-lt"/>
                <a:ea typeface="+mn-ea"/>
                <a:cs typeface="+mn-cs"/>
              </a:rPr>
              <a:t>説明をすることが重要です。</a:t>
            </a:r>
          </a:p>
          <a:p>
            <a:r>
              <a:rPr kumimoji="1" lang="ja-JP" altLang="en-US" sz="1200" kern="1200" dirty="0">
                <a:solidFill>
                  <a:schemeClr val="tx1"/>
                </a:solidFill>
                <a:effectLst/>
                <a:latin typeface="+mn-lt"/>
                <a:ea typeface="+mn-ea"/>
                <a:cs typeface="+mn-cs"/>
              </a:rPr>
              <a:t>もし、認知症の人であることを開示している場合には、同伴者の有無や支援の要否を確認します。</a:t>
            </a:r>
          </a:p>
          <a:p>
            <a:r>
              <a:rPr kumimoji="1" lang="ja-JP" altLang="en-US" sz="1200" kern="1200" dirty="0">
                <a:solidFill>
                  <a:schemeClr val="tx1"/>
                </a:solidFill>
                <a:effectLst/>
                <a:latin typeface="+mn-lt"/>
                <a:ea typeface="+mn-ea"/>
                <a:cs typeface="+mn-cs"/>
              </a:rPr>
              <a:t>また、切符購入や自動改札機などの機械の使い方がわからない様子の場合には、何に困っているかを</a:t>
            </a:r>
          </a:p>
          <a:p>
            <a:r>
              <a:rPr kumimoji="1" lang="ja-JP" altLang="en-US" sz="1200" kern="1200" dirty="0">
                <a:solidFill>
                  <a:schemeClr val="tx1"/>
                </a:solidFill>
                <a:effectLst/>
                <a:latin typeface="+mn-lt"/>
                <a:ea typeface="+mn-ea"/>
                <a:cs typeface="+mn-cs"/>
              </a:rPr>
              <a:t>確認して支援をします。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構内</a:t>
            </a:r>
            <a:r>
              <a:rPr kumimoji="1" lang="ja-JP" altLang="ja-JP" sz="1200" kern="1200" dirty="0">
                <a:solidFill>
                  <a:schemeClr val="tx1"/>
                </a:solidFill>
                <a:effectLst/>
                <a:latin typeface="+mn-lt"/>
                <a:ea typeface="+mn-ea"/>
                <a:cs typeface="+mn-cs"/>
              </a:rPr>
              <a:t>で、</a:t>
            </a:r>
            <a:r>
              <a:rPr kumimoji="1" lang="ja-JP" altLang="en-US" sz="1200" kern="1200" dirty="0">
                <a:solidFill>
                  <a:schemeClr val="tx1"/>
                </a:solidFill>
                <a:effectLst/>
                <a:latin typeface="+mn-lt"/>
                <a:ea typeface="+mn-ea"/>
                <a:cs typeface="+mn-cs"/>
              </a:rPr>
              <a:t>たちすくむ、行ったり来たりしている、座り込んでいるなどの場合は、</a:t>
            </a:r>
          </a:p>
          <a:p>
            <a:r>
              <a:rPr kumimoji="1" lang="ja-JP" altLang="en-US" sz="1200" kern="1200" dirty="0">
                <a:solidFill>
                  <a:schemeClr val="tx1"/>
                </a:solidFill>
                <a:effectLst/>
                <a:latin typeface="+mn-lt"/>
                <a:ea typeface="+mn-ea"/>
                <a:cs typeface="+mn-cs"/>
              </a:rPr>
              <a:t>どこに行けばよいかわからなくなっている可能性があります。どうしたいのかを確認します。</a:t>
            </a:r>
          </a:p>
          <a:p>
            <a:r>
              <a:rPr kumimoji="1" lang="ja-JP" altLang="en-US" sz="1200" kern="1200" dirty="0">
                <a:solidFill>
                  <a:schemeClr val="tx1"/>
                </a:solidFill>
                <a:effectLst/>
                <a:latin typeface="+mn-lt"/>
                <a:ea typeface="+mn-ea"/>
                <a:cs typeface="+mn-cs"/>
              </a:rPr>
              <a:t>わからない場合には、ゆっくりと、落ち着いていただいた上で再度確認し、</a:t>
            </a:r>
          </a:p>
          <a:p>
            <a:r>
              <a:rPr kumimoji="1" lang="ja-JP" altLang="en-US" sz="1200" kern="1200" dirty="0">
                <a:solidFill>
                  <a:schemeClr val="tx1"/>
                </a:solidFill>
                <a:effectLst/>
                <a:latin typeface="+mn-lt"/>
                <a:ea typeface="+mn-ea"/>
                <a:cs typeface="+mn-cs"/>
              </a:rPr>
              <a:t>必要に応じて家族などの連絡先がないか確認します。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行先などを確認する場合には、</a:t>
            </a:r>
          </a:p>
          <a:p>
            <a:r>
              <a:rPr kumimoji="1" lang="ja-JP" altLang="en-US" sz="1200" kern="1200" dirty="0">
                <a:solidFill>
                  <a:schemeClr val="tx1"/>
                </a:solidFill>
                <a:effectLst/>
                <a:latin typeface="+mn-lt"/>
                <a:ea typeface="+mn-ea"/>
                <a:cs typeface="+mn-cs"/>
              </a:rPr>
              <a:t>①落ち着ける場所でゆっくりとヒントを示しながら記憶を引き出します。</a:t>
            </a:r>
          </a:p>
          <a:p>
            <a:r>
              <a:rPr kumimoji="1" lang="ja-JP" altLang="en-US" sz="1200" kern="1200" dirty="0">
                <a:solidFill>
                  <a:schemeClr val="tx1"/>
                </a:solidFill>
                <a:effectLst/>
                <a:latin typeface="+mn-lt"/>
                <a:ea typeface="+mn-ea"/>
                <a:cs typeface="+mn-cs"/>
              </a:rPr>
              <a:t>②行先が書かれたもの、家族の連絡先が書かれたものがないか確認します</a:t>
            </a:r>
          </a:p>
          <a:p>
            <a:r>
              <a:rPr kumimoji="1" lang="ja-JP" altLang="en-US" sz="1200" kern="1200" dirty="0">
                <a:solidFill>
                  <a:schemeClr val="tx1"/>
                </a:solidFill>
                <a:effectLst/>
                <a:latin typeface="+mn-lt"/>
                <a:ea typeface="+mn-ea"/>
                <a:cs typeface="+mn-cs"/>
              </a:rPr>
              <a:t>③行先がわからない場合には、警察や地域の支援者との連携により解決する方法もあります。</a:t>
            </a:r>
          </a:p>
          <a:p>
            <a:r>
              <a:rPr kumimoji="1" lang="ja-JP" altLang="en-US" sz="1200" kern="1200" dirty="0">
                <a:solidFill>
                  <a:schemeClr val="tx1"/>
                </a:solidFill>
                <a:effectLst/>
                <a:latin typeface="+mn-lt"/>
                <a:ea typeface="+mn-ea"/>
                <a:cs typeface="+mn-cs"/>
              </a:rPr>
              <a:t>いずれも、くれ返して確認すること、メモによる内容確認が重要です。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9</a:t>
            </a:fld>
            <a:endParaRPr kumimoji="1" lang="ja-JP" altLang="en-US"/>
          </a:p>
        </p:txBody>
      </p:sp>
    </p:spTree>
    <p:extLst>
      <p:ext uri="{BB962C8B-B14F-4D97-AF65-F5344CB8AC3E}">
        <p14:creationId xmlns:p14="http://schemas.microsoft.com/office/powerpoint/2010/main" val="313518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3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8.wmf"/><Relationship Id="rId11" Type="http://schemas.openxmlformats.org/officeDocument/2006/relationships/image" Target="../media/image21.png"/><Relationship Id="rId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mlit.go.jp/sogoseisaku/barrierfree/sosei_barrierfree_tk_000180.html"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138545" y="2946399"/>
            <a:ext cx="11914909"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プログラム２－②　</a:t>
            </a:r>
          </a:p>
          <a:p>
            <a:r>
              <a:rPr lang="ja-JP" altLang="en-US" sz="4000" dirty="0">
                <a:latin typeface="メイリオ" panose="020B0604030504040204" pitchFamily="50" charset="-128"/>
                <a:ea typeface="メイリオ" panose="020B0604030504040204" pitchFamily="50" charset="-128"/>
              </a:rPr>
              <a:t>　　　　　　接遇ガイドラインに基づく接遇方法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5" y="4195842"/>
            <a:ext cx="3945270" cy="2406977"/>
          </a:xfrm>
          <a:prstGeom prst="rect">
            <a:avLst/>
          </a:prstGeom>
        </p:spPr>
      </p:pic>
    </p:spTree>
    <p:extLst>
      <p:ext uri="{BB962C8B-B14F-4D97-AF65-F5344CB8AC3E}">
        <p14:creationId xmlns:p14="http://schemas.microsoft.com/office/powerpoint/2010/main" val="297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66783"/>
            <a:ext cx="10015537" cy="51253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88194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つづき</a:t>
            </a:r>
            <a:r>
              <a:rPr lang="en-US" altLang="ja-JP" sz="2800" dirty="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929064" y="898451"/>
            <a:ext cx="7700960" cy="489364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案内表示について説明を求められたとき</a:t>
            </a:r>
          </a:p>
          <a:p>
            <a:r>
              <a:rPr lang="ja-JP" altLang="en-US" sz="2400" dirty="0">
                <a:latin typeface="メイリオ" panose="020B0604030504040204" pitchFamily="50" charset="-128"/>
                <a:ea typeface="メイリオ" panose="020B0604030504040204" pitchFamily="50" charset="-128"/>
              </a:rPr>
              <a:t>　・案内表示の内容が理解できない、眼に入っていな</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い</a:t>
            </a:r>
            <a:r>
              <a:rPr lang="ja-JP" altLang="en-US" sz="2400" dirty="0">
                <a:latin typeface="メイリオ" panose="020B0604030504040204" pitchFamily="50" charset="-128"/>
                <a:ea typeface="メイリオ" panose="020B0604030504040204" pitchFamily="50" charset="-128"/>
              </a:rPr>
              <a:t>場合がある</a:t>
            </a:r>
          </a:p>
          <a:p>
            <a:r>
              <a:rPr lang="ja-JP" altLang="en-US" sz="2400" dirty="0">
                <a:latin typeface="メイリオ" panose="020B0604030504040204" pitchFamily="50" charset="-128"/>
                <a:ea typeface="メイリオ" panose="020B0604030504040204" pitchFamily="50" charset="-128"/>
              </a:rPr>
              <a:t>　・落ち着かせ、どこにいきたいか、どうしたいのか</a:t>
            </a:r>
          </a:p>
          <a:p>
            <a:r>
              <a:rPr lang="ja-JP" altLang="en-US" sz="2400" dirty="0">
                <a:latin typeface="メイリオ" panose="020B0604030504040204" pitchFamily="50" charset="-128"/>
                <a:ea typeface="メイリオ" panose="020B0604030504040204" pitchFamily="50" charset="-128"/>
              </a:rPr>
              <a:t>　　を確認して支援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立ち入り禁止エリアに入ろうとしているとき</a:t>
            </a:r>
          </a:p>
          <a:p>
            <a:r>
              <a:rPr lang="ja-JP" altLang="en-US" sz="2400" dirty="0">
                <a:latin typeface="メイリオ" panose="020B0604030504040204" pitchFamily="50" charset="-128"/>
                <a:ea typeface="メイリオ" panose="020B0604030504040204" pitchFamily="50" charset="-128"/>
              </a:rPr>
              <a:t>　・利用者の安全の確保を第一に対応。</a:t>
            </a:r>
          </a:p>
          <a:p>
            <a:r>
              <a:rPr lang="ja-JP" altLang="en-US" sz="2400" dirty="0">
                <a:latin typeface="メイリオ" panose="020B0604030504040204" pitchFamily="50" charset="-128"/>
                <a:ea typeface="メイリオ" panose="020B0604030504040204" pitchFamily="50" charset="-128"/>
              </a:rPr>
              <a:t>　・その後は急き立てたり、責めたりせず静かな場所</a:t>
            </a:r>
          </a:p>
          <a:p>
            <a:r>
              <a:rPr lang="ja-JP" altLang="en-US" sz="2400" dirty="0">
                <a:latin typeface="メイリオ" panose="020B0604030504040204" pitchFamily="50" charset="-128"/>
                <a:ea typeface="メイリオ" panose="020B0604030504040204" pitchFamily="50" charset="-128"/>
              </a:rPr>
              <a:t>　　に誘導。落ち着くまで待つ。</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緊急時における対応</a:t>
            </a:r>
          </a:p>
          <a:p>
            <a:r>
              <a:rPr lang="ja-JP" altLang="en-US" sz="2400" dirty="0">
                <a:latin typeface="メイリオ" panose="020B0604030504040204" pitchFamily="50" charset="-128"/>
                <a:ea typeface="メイリオ" panose="020B0604030504040204" pitchFamily="50" charset="-128"/>
              </a:rPr>
              <a:t>　・支援や避難誘導を行う際には、理解していない様</a:t>
            </a:r>
          </a:p>
          <a:p>
            <a:r>
              <a:rPr lang="ja-JP" altLang="en-US" sz="2400" dirty="0">
                <a:latin typeface="メイリオ" panose="020B0604030504040204" pitchFamily="50" charset="-128"/>
                <a:ea typeface="メイリオ" panose="020B0604030504040204" pitchFamily="50" charset="-128"/>
              </a:rPr>
              <a:t>　　子、不安な様子の場合には「大丈夫ですよ」と声</a:t>
            </a:r>
          </a:p>
          <a:p>
            <a:r>
              <a:rPr lang="ja-JP" altLang="en-US" sz="2400" dirty="0">
                <a:latin typeface="メイリオ" panose="020B0604030504040204" pitchFamily="50" charset="-128"/>
                <a:ea typeface="メイリオ" panose="020B0604030504040204" pitchFamily="50" charset="-128"/>
              </a:rPr>
              <a:t>　　をかけ、ゆっくり、簡潔に説明する。</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Tree>
    <p:extLst>
      <p:ext uri="{BB962C8B-B14F-4D97-AF65-F5344CB8AC3E}">
        <p14:creationId xmlns:p14="http://schemas.microsoft.com/office/powerpoint/2010/main" val="109770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66783"/>
            <a:ext cx="10015537" cy="58639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29064" y="898451"/>
            <a:ext cx="7700960" cy="5632311"/>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行先がわからなくなっている時の支援</a:t>
            </a:r>
          </a:p>
          <a:p>
            <a:r>
              <a:rPr lang="ja-JP" altLang="en-US" sz="2400" dirty="0">
                <a:latin typeface="メイリオ" panose="020B0604030504040204" pitchFamily="50" charset="-128"/>
                <a:ea typeface="メイリオ" panose="020B0604030504040204" pitchFamily="50" charset="-128"/>
              </a:rPr>
              <a:t>　・どの列車に乗ればよいかわからない、混雑して</a:t>
            </a:r>
            <a:r>
              <a:rPr lang="ja-JP" altLang="en-US" sz="2400" dirty="0" err="1">
                <a:latin typeface="メイリオ" panose="020B0604030504040204" pitchFamily="50" charset="-128"/>
                <a:ea typeface="メイリオ" panose="020B0604030504040204" pitchFamily="50" charset="-128"/>
              </a:rPr>
              <a:t>い</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て</a:t>
            </a:r>
            <a:r>
              <a:rPr lang="ja-JP" altLang="en-US" sz="2400" dirty="0">
                <a:latin typeface="メイリオ" panose="020B0604030504040204" pitchFamily="50" charset="-128"/>
                <a:ea typeface="メイリオ" panose="020B0604030504040204" pitchFamily="50" charset="-128"/>
              </a:rPr>
              <a:t>歩けなくなってしまったなどの場合がある</a:t>
            </a:r>
          </a:p>
          <a:p>
            <a:r>
              <a:rPr lang="ja-JP" altLang="en-US" sz="2400" dirty="0">
                <a:latin typeface="メイリオ" panose="020B0604030504040204" pitchFamily="50" charset="-128"/>
                <a:ea typeface="メイリオ" panose="020B0604030504040204" pitchFamily="50" charset="-128"/>
              </a:rPr>
              <a:t>　・落ち着かせ、わからないこと、どうしたいのかを</a:t>
            </a:r>
          </a:p>
          <a:p>
            <a:r>
              <a:rPr lang="ja-JP" altLang="en-US" sz="2400" dirty="0">
                <a:latin typeface="メイリオ" panose="020B0604030504040204" pitchFamily="50" charset="-128"/>
                <a:ea typeface="メイリオ" panose="020B0604030504040204" pitchFamily="50" charset="-128"/>
              </a:rPr>
              <a:t>　　確認して支援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列車案内、行先表示について説明を求められたとき</a:t>
            </a:r>
          </a:p>
          <a:p>
            <a:r>
              <a:rPr lang="ja-JP" altLang="en-US" sz="2400" dirty="0">
                <a:latin typeface="メイリオ" panose="020B0604030504040204" pitchFamily="50" charset="-128"/>
                <a:ea typeface="メイリオ" panose="020B0604030504040204" pitchFamily="50" charset="-128"/>
              </a:rPr>
              <a:t>　・案内表示の内容が理解できない、眼に入っていな</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い</a:t>
            </a:r>
            <a:r>
              <a:rPr lang="ja-JP" altLang="en-US" sz="2400" dirty="0">
                <a:latin typeface="メイリオ" panose="020B0604030504040204" pitchFamily="50" charset="-128"/>
                <a:ea typeface="メイリオ" panose="020B0604030504040204" pitchFamily="50" charset="-128"/>
              </a:rPr>
              <a:t>場合がある</a:t>
            </a:r>
          </a:p>
          <a:p>
            <a:r>
              <a:rPr lang="ja-JP" altLang="en-US" sz="2400" dirty="0">
                <a:latin typeface="メイリオ" panose="020B0604030504040204" pitchFamily="50" charset="-128"/>
                <a:ea typeface="メイリオ" panose="020B0604030504040204" pitchFamily="50" charset="-128"/>
              </a:rPr>
              <a:t>　・落ち着かせ、どこにいきたいか、どうしたいのか</a:t>
            </a:r>
          </a:p>
          <a:p>
            <a:r>
              <a:rPr lang="ja-JP" altLang="en-US" sz="2400" dirty="0">
                <a:latin typeface="メイリオ" panose="020B0604030504040204" pitchFamily="50" charset="-128"/>
                <a:ea typeface="メイリオ" panose="020B0604030504040204" pitchFamily="50" charset="-128"/>
              </a:rPr>
              <a:t>　　を確認して支援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危険な場合の対応</a:t>
            </a:r>
          </a:p>
          <a:p>
            <a:r>
              <a:rPr lang="ja-JP" altLang="en-US" sz="2400" dirty="0">
                <a:latin typeface="メイリオ" panose="020B0604030504040204" pitchFamily="50" charset="-128"/>
                <a:ea typeface="メイリオ" panose="020B0604030504040204" pitchFamily="50" charset="-128"/>
              </a:rPr>
              <a:t>　・ホームをのぞき込むなど危険な行動をしている場</a:t>
            </a:r>
          </a:p>
          <a:p>
            <a:r>
              <a:rPr lang="ja-JP" altLang="en-US" sz="2400" dirty="0">
                <a:latin typeface="メイリオ" panose="020B0604030504040204" pitchFamily="50" charset="-128"/>
                <a:ea typeface="メイリオ" panose="020B0604030504040204" pitchFamily="50" charset="-128"/>
              </a:rPr>
              <a:t>　　合、利用者の安全の確保を第一に対応。</a:t>
            </a:r>
          </a:p>
          <a:p>
            <a:r>
              <a:rPr lang="ja-JP" altLang="en-US" sz="2400" dirty="0">
                <a:latin typeface="メイリオ" panose="020B0604030504040204" pitchFamily="50" charset="-128"/>
                <a:ea typeface="メイリオ" panose="020B0604030504040204" pitchFamily="50" charset="-128"/>
              </a:rPr>
              <a:t>　・その後は急き立てたり、責めたりせず静かな場所</a:t>
            </a:r>
          </a:p>
          <a:p>
            <a:r>
              <a:rPr lang="ja-JP" altLang="en-US" sz="2400" dirty="0">
                <a:latin typeface="メイリオ" panose="020B0604030504040204" pitchFamily="50" charset="-128"/>
                <a:ea typeface="メイリオ" panose="020B0604030504040204" pitchFamily="50" charset="-128"/>
              </a:rPr>
              <a:t>　　に誘導。落ち着くまで待つ。</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
        <p:nvSpPr>
          <p:cNvPr id="7" name="テキスト ボックス 6"/>
          <p:cNvSpPr txBox="1"/>
          <p:nvPr/>
        </p:nvSpPr>
        <p:spPr>
          <a:xfrm>
            <a:off x="1721516" y="782552"/>
            <a:ext cx="2021810"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Tree>
    <p:extLst>
      <p:ext uri="{BB962C8B-B14F-4D97-AF65-F5344CB8AC3E}">
        <p14:creationId xmlns:p14="http://schemas.microsoft.com/office/powerpoint/2010/main" val="428541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66784"/>
            <a:ext cx="10015537" cy="204784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29064" y="898451"/>
            <a:ext cx="7700960"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緊急時における対応</a:t>
            </a:r>
          </a:p>
          <a:p>
            <a:r>
              <a:rPr lang="ja-JP" altLang="en-US" sz="2400" dirty="0">
                <a:latin typeface="メイリオ" panose="020B0604030504040204" pitchFamily="50" charset="-128"/>
                <a:ea typeface="メイリオ" panose="020B0604030504040204" pitchFamily="50" charset="-128"/>
              </a:rPr>
              <a:t>　・支援や避難誘導を行う際には、理解していない様</a:t>
            </a:r>
          </a:p>
          <a:p>
            <a:r>
              <a:rPr lang="ja-JP" altLang="en-US" sz="2400" dirty="0">
                <a:latin typeface="メイリオ" panose="020B0604030504040204" pitchFamily="50" charset="-128"/>
                <a:ea typeface="メイリオ" panose="020B0604030504040204" pitchFamily="50" charset="-128"/>
              </a:rPr>
              <a:t>　　子、不安な様子の場合には「大丈夫ですよ」と声</a:t>
            </a:r>
          </a:p>
          <a:p>
            <a:r>
              <a:rPr lang="ja-JP" altLang="en-US" sz="2400" dirty="0">
                <a:latin typeface="メイリオ" panose="020B0604030504040204" pitchFamily="50" charset="-128"/>
                <a:ea typeface="メイリオ" panose="020B0604030504040204" pitchFamily="50" charset="-128"/>
              </a:rPr>
              <a:t>　　をかけ、ゆっくり、簡潔に説明する。</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
        <p:nvSpPr>
          <p:cNvPr id="7" name="テキスト ボックス 6"/>
          <p:cNvSpPr txBox="1"/>
          <p:nvPr/>
        </p:nvSpPr>
        <p:spPr>
          <a:xfrm>
            <a:off x="1721516" y="782552"/>
            <a:ext cx="2021810" cy="1815882"/>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つづき</a:t>
            </a:r>
            <a:r>
              <a:rPr lang="en-US" altLang="ja-JP" sz="2800" dirty="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1614487" y="2946293"/>
            <a:ext cx="10015537" cy="22829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313810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0" name="テキスト ボックス 9"/>
          <p:cNvSpPr txBox="1"/>
          <p:nvPr/>
        </p:nvSpPr>
        <p:spPr>
          <a:xfrm>
            <a:off x="3929064" y="3154606"/>
            <a:ext cx="7700959"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乗換がわからずに困っている場合</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・乗り換えにはどこに行けばよいかわからない、混</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雑して</a:t>
            </a:r>
            <a:r>
              <a:rPr lang="ja-JP" altLang="en-US" sz="2400" dirty="0">
                <a:latin typeface="メイリオ" panose="020B0604030504040204" pitchFamily="50" charset="-128"/>
                <a:ea typeface="メイリオ" panose="020B0604030504040204" pitchFamily="50" charset="-128"/>
              </a:rPr>
              <a:t>いて歩けなくなってしまったなどの場合が</a:t>
            </a:r>
          </a:p>
          <a:p>
            <a:r>
              <a:rPr lang="ja-JP" altLang="en-US" sz="2400" dirty="0">
                <a:latin typeface="メイリオ" panose="020B0604030504040204" pitchFamily="50" charset="-128"/>
                <a:ea typeface="メイリオ" panose="020B0604030504040204" pitchFamily="50" charset="-128"/>
              </a:rPr>
              <a:t>　　ある</a:t>
            </a:r>
          </a:p>
          <a:p>
            <a:r>
              <a:rPr lang="ja-JP" altLang="en-US" sz="2400" dirty="0">
                <a:latin typeface="メイリオ" panose="020B0604030504040204" pitchFamily="50" charset="-128"/>
                <a:ea typeface="メイリオ" panose="020B0604030504040204" pitchFamily="50" charset="-128"/>
              </a:rPr>
              <a:t>　・ゆっくりと落ち着かせて支援</a:t>
            </a:r>
          </a:p>
        </p:txBody>
      </p:sp>
    </p:spTree>
    <p:extLst>
      <p:ext uri="{BB962C8B-B14F-4D97-AF65-F5344CB8AC3E}">
        <p14:creationId xmlns:p14="http://schemas.microsoft.com/office/powerpoint/2010/main" val="284161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11280148" cy="1200329"/>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肢体不自由者・車椅子使用者・重症心身障害児者</a:t>
            </a:r>
          </a:p>
          <a:p>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flipH="1">
            <a:off x="1253067" y="1855490"/>
            <a:ext cx="1807394" cy="2464628"/>
          </a:xfrm>
          <a:prstGeom prst="rect">
            <a:avLst/>
          </a:prstGeom>
        </p:spPr>
      </p:pic>
      <p:sp>
        <p:nvSpPr>
          <p:cNvPr id="7" name="テキスト ボックス 6"/>
          <p:cNvSpPr txBox="1"/>
          <p:nvPr/>
        </p:nvSpPr>
        <p:spPr>
          <a:xfrm>
            <a:off x="3194854" y="1681848"/>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4499692" y="3072348"/>
            <a:ext cx="6916968"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■肢体不自由者・車椅子使用者の特性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重度の肢体不自由と重度の知的障害を併せ持った人（子ども・成人）もいる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介助犬を使用する人もいる</a:t>
            </a:r>
          </a:p>
        </p:txBody>
      </p:sp>
      <p:sp>
        <p:nvSpPr>
          <p:cNvPr id="9" name="正方形/長方形 8"/>
          <p:cNvSpPr/>
          <p:nvPr/>
        </p:nvSpPr>
        <p:spPr>
          <a:xfrm>
            <a:off x="4499692" y="3013204"/>
            <a:ext cx="7024514" cy="342733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2" y="4033392"/>
            <a:ext cx="949865" cy="2587364"/>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274" y="4733218"/>
            <a:ext cx="2345854" cy="1887538"/>
          </a:xfrm>
          <a:prstGeom prst="rect">
            <a:avLst/>
          </a:prstGeom>
        </p:spPr>
      </p:pic>
    </p:spTree>
    <p:extLst>
      <p:ext uri="{BB962C8B-B14F-4D97-AF65-F5344CB8AC3E}">
        <p14:creationId xmlns:p14="http://schemas.microsoft.com/office/powerpoint/2010/main" val="285491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621792"/>
            <a:ext cx="10015537" cy="58452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834701"/>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11" name="テキスト ボックス 10"/>
          <p:cNvSpPr txBox="1"/>
          <p:nvPr/>
        </p:nvSpPr>
        <p:spPr>
          <a:xfrm>
            <a:off x="5574592" y="834701"/>
            <a:ext cx="6149664" cy="5632311"/>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（車椅子等の補助具や介助犬の使用等について）</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割引適用は合理的な方法で確認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改札口や窓口の利用では、必要に応じて支援</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・車椅子使用者等に配慮したカウンター</a:t>
            </a:r>
          </a:p>
          <a:p>
            <a:r>
              <a:rPr lang="ja-JP" altLang="en-US" sz="2400" dirty="0">
                <a:latin typeface="メイリオ" panose="020B0604030504040204" pitchFamily="50" charset="-128"/>
                <a:ea typeface="メイリオ" panose="020B0604030504040204" pitchFamily="50" charset="-128"/>
              </a:rPr>
              <a:t>　　ではない場合</a:t>
            </a:r>
          </a:p>
          <a:p>
            <a:r>
              <a:rPr lang="ja-JP" altLang="en-US" sz="2400" dirty="0">
                <a:latin typeface="メイリオ" panose="020B0604030504040204" pitchFamily="50" charset="-128"/>
                <a:ea typeface="メイリオ" panose="020B0604030504040204" pitchFamily="50" charset="-128"/>
              </a:rPr>
              <a:t>　・改札口の幅が狭い、混雑しているなど</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車椅子の乗降の案内は速やかに</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・関係駅への連絡を行った上で、ホーム</a:t>
            </a:r>
          </a:p>
          <a:p>
            <a:r>
              <a:rPr lang="ja-JP" altLang="en-US" sz="2400" dirty="0">
                <a:latin typeface="メイリオ" panose="020B0604030504040204" pitchFamily="50" charset="-128"/>
                <a:ea typeface="メイリオ" panose="020B0604030504040204" pitchFamily="50" charset="-128"/>
              </a:rPr>
              <a:t>　　まで動向し、スロープ板などを使用し</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て</a:t>
            </a:r>
            <a:r>
              <a:rPr lang="ja-JP" altLang="en-US" sz="2400" dirty="0">
                <a:latin typeface="メイリオ" panose="020B0604030504040204" pitchFamily="50" charset="-128"/>
                <a:ea typeface="メイリオ" panose="020B0604030504040204" pitchFamily="50" charset="-128"/>
              </a:rPr>
              <a:t>乗降支援を行う</a:t>
            </a:r>
          </a:p>
          <a:p>
            <a:r>
              <a:rPr lang="ja-JP" altLang="en-US" sz="2400" dirty="0">
                <a:latin typeface="メイリオ" panose="020B0604030504040204" pitchFamily="50" charset="-128"/>
                <a:ea typeface="メイリオ" panose="020B0604030504040204" pitchFamily="50" charset="-128"/>
              </a:rPr>
              <a:t>　・関係駅との連絡がつかないなどで利用</a:t>
            </a:r>
          </a:p>
          <a:p>
            <a:r>
              <a:rPr lang="ja-JP" altLang="en-US" sz="2400" dirty="0">
                <a:latin typeface="メイリオ" panose="020B0604030504040204" pitchFamily="50" charset="-128"/>
                <a:ea typeface="メイリオ" panose="020B0604030504040204" pitchFamily="50" charset="-128"/>
              </a:rPr>
              <a:t>　　者を待たせる場合は、その旨を</a:t>
            </a:r>
            <a:r>
              <a:rPr lang="ja-JP" altLang="en-US" sz="2400" dirty="0" err="1">
                <a:latin typeface="メイリオ" panose="020B0604030504040204" pitchFamily="50" charset="-128"/>
                <a:ea typeface="メイリオ" panose="020B0604030504040204" pitchFamily="50" charset="-128"/>
              </a:rPr>
              <a:t>説明す</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る</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112696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55829"/>
            <a:ext cx="10015537" cy="65404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32535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endParaRPr lang="ja-JP" altLang="en-US" sz="28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437529" y="177435"/>
            <a:ext cx="7299523" cy="637097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エレベーター</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エスカレーターの支援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・支援の要否を確認し、乗降を支援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車椅子使用者の階段利用の支援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・設備がないことを説明</a:t>
            </a:r>
          </a:p>
          <a:p>
            <a:r>
              <a:rPr lang="ja-JP" altLang="en-US" sz="2400" dirty="0">
                <a:latin typeface="メイリオ" panose="020B0604030504040204" pitchFamily="50" charset="-128"/>
                <a:ea typeface="メイリオ" panose="020B0604030504040204" pitchFamily="50" charset="-128"/>
              </a:rPr>
              <a:t>　・利用者の意向を確認</a:t>
            </a:r>
          </a:p>
          <a:p>
            <a:r>
              <a:rPr lang="ja-JP" altLang="en-US" sz="2400" dirty="0">
                <a:latin typeface="メイリオ" panose="020B0604030504040204" pitchFamily="50" charset="-128"/>
                <a:ea typeface="メイリオ" panose="020B0604030504040204" pitchFamily="50" charset="-128"/>
              </a:rPr>
              <a:t>　・同意が得られれば、階段の要領で４人</a:t>
            </a:r>
          </a:p>
          <a:p>
            <a:r>
              <a:rPr lang="ja-JP" altLang="en-US" sz="2400" dirty="0">
                <a:latin typeface="メイリオ" panose="020B0604030504040204" pitchFamily="50" charset="-128"/>
                <a:ea typeface="メイリオ" panose="020B0604030504040204" pitchFamily="50" charset="-128"/>
              </a:rPr>
              <a:t>　　以上で支援</a:t>
            </a:r>
          </a:p>
          <a:p>
            <a:r>
              <a:rPr lang="ja-JP" altLang="en-US" sz="2400" dirty="0">
                <a:latin typeface="メイリオ" panose="020B0604030504040204" pitchFamily="50" charset="-128"/>
                <a:ea typeface="メイリオ" panose="020B0604030504040204" pitchFamily="50" charset="-128"/>
              </a:rPr>
              <a:t>　・支援必要人数が得られない場合は、別</a:t>
            </a:r>
          </a:p>
          <a:p>
            <a:r>
              <a:rPr lang="ja-JP" altLang="en-US" sz="2400" dirty="0">
                <a:latin typeface="メイリオ" panose="020B0604030504040204" pitchFamily="50" charset="-128"/>
                <a:ea typeface="メイリオ" panose="020B0604030504040204" pitchFamily="50" charset="-128"/>
              </a:rPr>
              <a:t>　　の方法（他駅の利用等）などを提案し、</a:t>
            </a:r>
          </a:p>
          <a:p>
            <a:r>
              <a:rPr lang="ja-JP" altLang="en-US" sz="2400" dirty="0">
                <a:latin typeface="メイリオ" panose="020B0604030504040204" pitchFamily="50" charset="-128"/>
                <a:ea typeface="メイリオ" panose="020B0604030504040204" pitchFamily="50" charset="-128"/>
              </a:rPr>
              <a:t>　　話し合い、理解を得られるようにする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通路利用の支援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・支援の要否を確認</a:t>
            </a:r>
          </a:p>
          <a:p>
            <a:r>
              <a:rPr lang="ja-JP" altLang="en-US" sz="2400" dirty="0">
                <a:latin typeface="メイリオ" panose="020B0604030504040204" pitchFamily="50" charset="-128"/>
                <a:ea typeface="メイリオ" panose="020B0604030504040204" pitchFamily="50" charset="-128"/>
              </a:rPr>
              <a:t>　・段差、溝、傾斜に配慮し利用支援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トイレ利用の支援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a:t>
            </a:r>
            <a:r>
              <a:rPr lang="zh-TW" altLang="en-US" sz="2400" dirty="0">
                <a:latin typeface="メイリオ" panose="020B0604030504040204" pitchFamily="50" charset="-128"/>
                <a:ea typeface="メイリオ" panose="020B0604030504040204" pitchFamily="50" charset="-128"/>
              </a:rPr>
              <a:t>車椅子使用者用便房</a:t>
            </a:r>
            <a:r>
              <a:rPr lang="ja-JP" altLang="en-US" sz="2400" dirty="0">
                <a:latin typeface="メイリオ" panose="020B0604030504040204" pitchFamily="50" charset="-128"/>
                <a:ea typeface="メイリオ" panose="020B0604030504040204" pitchFamily="50" charset="-128"/>
              </a:rPr>
              <a:t>の案内</a:t>
            </a:r>
          </a:p>
          <a:p>
            <a:r>
              <a:rPr lang="ja-JP" altLang="en-US" sz="2400" dirty="0">
                <a:latin typeface="メイリオ" panose="020B0604030504040204" pitchFamily="50" charset="-128"/>
                <a:ea typeface="メイリオ" panose="020B0604030504040204" pitchFamily="50" charset="-128"/>
              </a:rPr>
              <a:t>　・</a:t>
            </a:r>
            <a:r>
              <a:rPr lang="zh-TW" altLang="en-US" sz="2400" dirty="0">
                <a:latin typeface="メイリオ" panose="020B0604030504040204" pitchFamily="50" charset="-128"/>
                <a:ea typeface="メイリオ" panose="020B0604030504040204" pitchFamily="50" charset="-128"/>
              </a:rPr>
              <a:t>車椅子使用者用便房</a:t>
            </a:r>
            <a:r>
              <a:rPr lang="ja-JP" altLang="en-US" sz="2400" dirty="0">
                <a:latin typeface="メイリオ" panose="020B0604030504040204" pitchFamily="50" charset="-128"/>
                <a:ea typeface="メイリオ" panose="020B0604030504040204" pitchFamily="50" charset="-128"/>
              </a:rPr>
              <a:t>がない場合は、事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情を説明し、近隣のバリアフリートイレを案内</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189512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75147"/>
            <a:ext cx="10015537" cy="67021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32535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13" name="テキスト ボックス 12"/>
          <p:cNvSpPr txBox="1"/>
          <p:nvPr/>
        </p:nvSpPr>
        <p:spPr>
          <a:xfrm>
            <a:off x="5574593" y="138647"/>
            <a:ext cx="6162459" cy="674030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ホームの移動、乗車待ちの支援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・安全な場所での支援（ホーム縁端部か</a:t>
            </a:r>
          </a:p>
          <a:p>
            <a:r>
              <a:rPr lang="ja-JP" altLang="en-US" sz="2400" dirty="0">
                <a:latin typeface="メイリオ" panose="020B0604030504040204" pitchFamily="50" charset="-128"/>
                <a:ea typeface="メイリオ" panose="020B0604030504040204" pitchFamily="50" charset="-128"/>
              </a:rPr>
              <a:t>　　ら離れる）</a:t>
            </a:r>
          </a:p>
          <a:p>
            <a:r>
              <a:rPr lang="ja-JP" altLang="en-US" sz="2400" dirty="0">
                <a:latin typeface="メイリオ" panose="020B0604030504040204" pitchFamily="50" charset="-128"/>
                <a:ea typeface="メイリオ" panose="020B0604030504040204" pitchFamily="50" charset="-128"/>
              </a:rPr>
              <a:t>　・車椅子は、横断勾配に配慮し、線路に</a:t>
            </a:r>
          </a:p>
          <a:p>
            <a:r>
              <a:rPr lang="ja-JP" altLang="en-US" sz="2400" dirty="0">
                <a:latin typeface="メイリオ" panose="020B0604030504040204" pitchFamily="50" charset="-128"/>
                <a:ea typeface="メイリオ" panose="020B0604030504040204" pitchFamily="50" charset="-128"/>
              </a:rPr>
              <a:t>　　平行に止め、必ずブレーキをかける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車椅子使用者の乗降の支援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・ドアに対して直角に</a:t>
            </a:r>
          </a:p>
          <a:p>
            <a:r>
              <a:rPr lang="ja-JP" altLang="en-US" sz="2400" dirty="0">
                <a:latin typeface="メイリオ" panose="020B0604030504040204" pitchFamily="50" charset="-128"/>
                <a:ea typeface="メイリオ" panose="020B0604030504040204" pitchFamily="50" charset="-128"/>
              </a:rPr>
              <a:t>　・乗車は前向き、降車は後向きで</a:t>
            </a:r>
          </a:p>
          <a:p>
            <a:r>
              <a:rPr lang="ja-JP" altLang="en-US" sz="2400" dirty="0">
                <a:latin typeface="メイリオ" panose="020B0604030504040204" pitchFamily="50" charset="-128"/>
                <a:ea typeface="メイリオ" panose="020B0604030504040204" pitchFamily="50" charset="-128"/>
              </a:rPr>
              <a:t>　・必要に応じてスロープ板を使用</a:t>
            </a:r>
          </a:p>
          <a:p>
            <a:r>
              <a:rPr lang="ja-JP" altLang="en-US" sz="2400" dirty="0">
                <a:latin typeface="メイリオ" panose="020B0604030504040204" pitchFamily="50" charset="-128"/>
                <a:ea typeface="メイリオ" panose="020B0604030504040204" pitchFamily="50" charset="-128"/>
              </a:rPr>
              <a:t>　・利用者の意向を確認した上で、段差や</a:t>
            </a:r>
          </a:p>
          <a:p>
            <a:r>
              <a:rPr lang="ja-JP" altLang="en-US" sz="2400" dirty="0">
                <a:latin typeface="メイリオ" panose="020B0604030504040204" pitchFamily="50" charset="-128"/>
                <a:ea typeface="メイリオ" panose="020B0604030504040204" pitchFamily="50" charset="-128"/>
              </a:rPr>
              <a:t>　　隙間が大きい場合は乗降位置を移動</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車両内への誘導支援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・誘導支援をする場合には、希望の場所</a:t>
            </a:r>
          </a:p>
          <a:p>
            <a:r>
              <a:rPr lang="ja-JP" altLang="en-US" sz="2400" dirty="0">
                <a:latin typeface="メイリオ" panose="020B0604030504040204" pitchFamily="50" charset="-128"/>
                <a:ea typeface="メイリオ" panose="020B0604030504040204" pitchFamily="50" charset="-128"/>
              </a:rPr>
              <a:t>　　又は車椅子スペース、ドア付近の座席</a:t>
            </a:r>
          </a:p>
          <a:p>
            <a:r>
              <a:rPr lang="ja-JP" altLang="en-US" sz="2400" dirty="0">
                <a:latin typeface="メイリオ" panose="020B0604030504040204" pitchFamily="50" charset="-128"/>
                <a:ea typeface="メイリオ" panose="020B0604030504040204" pitchFamily="50" charset="-128"/>
              </a:rPr>
              <a:t>　　横、優先席などに誘導（位置は誘導前</a:t>
            </a:r>
          </a:p>
          <a:p>
            <a:r>
              <a:rPr lang="ja-JP" altLang="en-US" sz="2400" dirty="0">
                <a:latin typeface="メイリオ" panose="020B0604030504040204" pitchFamily="50" charset="-128"/>
                <a:ea typeface="メイリオ" panose="020B0604030504040204" pitchFamily="50" charset="-128"/>
              </a:rPr>
              <a:t>　　に確認）</a:t>
            </a:r>
          </a:p>
          <a:p>
            <a:r>
              <a:rPr lang="ja-JP" altLang="en-US" sz="2400" dirty="0">
                <a:latin typeface="メイリオ" panose="020B0604030504040204" pitchFamily="50" charset="-128"/>
                <a:ea typeface="メイリオ" panose="020B0604030504040204" pitchFamily="50" charset="-128"/>
              </a:rPr>
              <a:t>　・車椅子の向きは進行方向と直角が望</a:t>
            </a:r>
            <a:r>
              <a:rPr lang="ja-JP" altLang="en-US" sz="2400" dirty="0" err="1">
                <a:latin typeface="メイリオ" panose="020B0604030504040204" pitchFamily="50" charset="-128"/>
                <a:ea typeface="メイリオ" panose="020B0604030504040204" pitchFamily="50" charset="-128"/>
              </a:rPr>
              <a:t>ま</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しいが利用者の意向を確認</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350178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47213"/>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83902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85552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4140947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25617" y="2070283"/>
            <a:ext cx="2337251" cy="3216399"/>
          </a:xfrm>
          <a:prstGeom prst="rect">
            <a:avLst/>
          </a:prstGeom>
        </p:spPr>
      </p:pic>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628900" y="3419562"/>
            <a:ext cx="9372600" cy="323165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■視覚障害者の特性</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光を感じる</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白杖や盲導犬を使用していても、全盲ではなく弱視の人の場合がある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sp>
        <p:nvSpPr>
          <p:cNvPr id="9" name="正方形/長方形 8"/>
          <p:cNvSpPr/>
          <p:nvPr/>
        </p:nvSpPr>
        <p:spPr>
          <a:xfrm>
            <a:off x="2562380" y="3344912"/>
            <a:ext cx="9439120" cy="330630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5469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516194"/>
            <a:ext cx="10015537" cy="5865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749654"/>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11" name="テキスト ボックス 10"/>
          <p:cNvSpPr txBox="1"/>
          <p:nvPr/>
        </p:nvSpPr>
        <p:spPr>
          <a:xfrm>
            <a:off x="5574592" y="749654"/>
            <a:ext cx="5912557" cy="5632311"/>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（盲導犬の使用等について）</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改札利用の支援</a:t>
            </a:r>
          </a:p>
          <a:p>
            <a:r>
              <a:rPr lang="ja-JP" altLang="en-US" sz="2400" dirty="0">
                <a:latin typeface="メイリオ" panose="020B0604030504040204" pitchFamily="50" charset="-128"/>
                <a:ea typeface="メイリオ" panose="020B0604030504040204" pitchFamily="50" charset="-128"/>
              </a:rPr>
              <a:t>　・困った様子の場合には支援の要否を</a:t>
            </a:r>
          </a:p>
          <a:p>
            <a:r>
              <a:rPr lang="ja-JP" altLang="en-US" sz="2400" dirty="0">
                <a:latin typeface="メイリオ" panose="020B0604030504040204" pitchFamily="50" charset="-128"/>
                <a:ea typeface="メイリオ" panose="020B0604030504040204" pitchFamily="50" charset="-128"/>
              </a:rPr>
              <a:t>　　確認</a:t>
            </a:r>
          </a:p>
          <a:p>
            <a:r>
              <a:rPr lang="ja-JP" altLang="en-US" sz="2400" dirty="0">
                <a:latin typeface="メイリオ" panose="020B0604030504040204" pitchFamily="50" charset="-128"/>
                <a:ea typeface="メイリオ" panose="020B0604030504040204" pitchFamily="50" charset="-128"/>
              </a:rPr>
              <a:t>　・支援を希望しない場合でも可能な限</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り</a:t>
            </a:r>
            <a:r>
              <a:rPr lang="ja-JP" altLang="en-US" sz="2400" dirty="0">
                <a:latin typeface="メイリオ" panose="020B0604030504040204" pitchFamily="50" charset="-128"/>
                <a:ea typeface="メイリオ" panose="020B0604030504040204" pitchFamily="50" charset="-128"/>
              </a:rPr>
              <a:t>見守る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切符購入の支援</a:t>
            </a:r>
          </a:p>
          <a:p>
            <a:r>
              <a:rPr lang="ja-JP" altLang="en-US" sz="2400" dirty="0">
                <a:latin typeface="メイリオ" panose="020B0604030504040204" pitchFamily="50" charset="-128"/>
                <a:ea typeface="メイリオ" panose="020B0604030504040204" pitchFamily="50" charset="-128"/>
              </a:rPr>
              <a:t>　・困った様子の場合には支援の要否を</a:t>
            </a:r>
          </a:p>
          <a:p>
            <a:r>
              <a:rPr lang="ja-JP" altLang="en-US" sz="2400" dirty="0">
                <a:latin typeface="メイリオ" panose="020B0604030504040204" pitchFamily="50" charset="-128"/>
                <a:ea typeface="メイリオ" panose="020B0604030504040204" pitchFamily="50" charset="-128"/>
              </a:rPr>
              <a:t>　　確認</a:t>
            </a:r>
          </a:p>
          <a:p>
            <a:r>
              <a:rPr lang="ja-JP" altLang="en-US" sz="2400" dirty="0">
                <a:latin typeface="メイリオ" panose="020B0604030504040204" pitchFamily="50" charset="-128"/>
                <a:ea typeface="メイリオ" panose="020B0604030504040204" pitchFamily="50" charset="-128"/>
              </a:rPr>
              <a:t>　・目的地を確認し、金銭の授受を正確</a:t>
            </a:r>
          </a:p>
          <a:p>
            <a:r>
              <a:rPr lang="ja-JP" altLang="en-US" sz="2400" dirty="0">
                <a:latin typeface="メイリオ" panose="020B0604030504040204" pitchFamily="50" charset="-128"/>
                <a:ea typeface="メイリオ" panose="020B0604030504040204" pitchFamily="50" charset="-128"/>
              </a:rPr>
              <a:t>　　に行う</a:t>
            </a:r>
          </a:p>
          <a:p>
            <a:r>
              <a:rPr lang="ja-JP" altLang="en-US" sz="2400" dirty="0">
                <a:latin typeface="メイリオ" panose="020B0604030504040204" pitchFamily="50" charset="-128"/>
                <a:ea typeface="メイリオ" panose="020B0604030504040204" pitchFamily="50" charset="-128"/>
              </a:rPr>
              <a:t>　・誘導支援を希望される場合は、画面</a:t>
            </a:r>
          </a:p>
          <a:p>
            <a:r>
              <a:rPr lang="ja-JP" altLang="en-US" sz="2400" dirty="0">
                <a:latin typeface="メイリオ" panose="020B0604030504040204" pitchFamily="50" charset="-128"/>
                <a:ea typeface="メイリオ" panose="020B0604030504040204" pitchFamily="50" charset="-128"/>
              </a:rPr>
              <a:t>　　の内容を説明し、テンキーなどに手</a:t>
            </a:r>
          </a:p>
          <a:p>
            <a:r>
              <a:rPr lang="ja-JP" altLang="en-US" sz="2400" dirty="0">
                <a:latin typeface="メイリオ" panose="020B0604030504040204" pitchFamily="50" charset="-128"/>
                <a:ea typeface="メイリオ" panose="020B0604030504040204" pitchFamily="50" charset="-128"/>
              </a:rPr>
              <a:t>　　を誘導する</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Tree>
    <p:extLst>
      <p:ext uri="{BB962C8B-B14F-4D97-AF65-F5344CB8AC3E}">
        <p14:creationId xmlns:p14="http://schemas.microsoft.com/office/powerpoint/2010/main" val="75125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9672749" y="2734313"/>
            <a:ext cx="2219315" cy="3026339"/>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1082539"/>
              </p:ext>
            </p:extLst>
          </p:nvPr>
        </p:nvGraphicFramePr>
        <p:xfrm>
          <a:off x="8553407" y="1353836"/>
          <a:ext cx="1709208" cy="2893646"/>
        </p:xfrm>
        <a:graphic>
          <a:graphicData uri="http://schemas.openxmlformats.org/presentationml/2006/ole">
            <mc:AlternateContent xmlns:mc="http://schemas.openxmlformats.org/markup-compatibility/2006">
              <mc:Choice xmlns:v="urn:schemas-microsoft-com:vml" Requires="v">
                <p:oleObj r:id="rId4" imgW="3479040" imgH="5891760" progId="">
                  <p:embed/>
                </p:oleObj>
              </mc:Choice>
              <mc:Fallback>
                <p:oleObj r:id="rId4" imgW="3479040" imgH="5891760" progId="">
                  <p:embed/>
                  <p:pic>
                    <p:nvPicPr>
                      <p:cNvPr id="4" name="オブジェクト 3"/>
                      <p:cNvPicPr/>
                      <p:nvPr/>
                    </p:nvPicPr>
                    <p:blipFill>
                      <a:blip r:embed="rId5"/>
                      <a:stretch>
                        <a:fillRect/>
                      </a:stretch>
                    </p:blipFill>
                    <p:spPr>
                      <a:xfrm>
                        <a:off x="8553407" y="1353836"/>
                        <a:ext cx="1709208" cy="2893646"/>
                      </a:xfrm>
                      <a:prstGeom prst="rect">
                        <a:avLst/>
                      </a:prstGeom>
                    </p:spPr>
                  </p:pic>
                </p:oleObj>
              </mc:Fallback>
            </mc:AlternateContent>
          </a:graphicData>
        </a:graphic>
      </p:graphicFrame>
      <p:sp>
        <p:nvSpPr>
          <p:cNvPr id="2" name="テキスト ボックス 1"/>
          <p:cNvSpPr txBox="1"/>
          <p:nvPr/>
        </p:nvSpPr>
        <p:spPr>
          <a:xfrm>
            <a:off x="2803075" y="4201317"/>
            <a:ext cx="6340197" cy="1323439"/>
          </a:xfrm>
          <a:prstGeom prst="rect">
            <a:avLst/>
          </a:prstGeom>
          <a:noFill/>
        </p:spPr>
        <p:txBody>
          <a:bodyPr wrap="none" rtlCol="0">
            <a:spAutoFit/>
          </a:bodyPr>
          <a:lstStyle/>
          <a:p>
            <a:pPr algn="ctr"/>
            <a:r>
              <a:rPr lang="ja-JP" altLang="en-US" sz="4000" b="1" dirty="0">
                <a:latin typeface="メイリオ" panose="020B0604030504040204" pitchFamily="50" charset="-128"/>
                <a:ea typeface="メイリオ" panose="020B0604030504040204" pitchFamily="50" charset="-128"/>
              </a:rPr>
              <a:t>高齢者、障害者等に対する</a:t>
            </a:r>
          </a:p>
          <a:p>
            <a:pPr algn="ctr"/>
            <a:r>
              <a:rPr kumimoji="1" lang="ja-JP" altLang="en-US" sz="4000" b="1" dirty="0">
                <a:latin typeface="メイリオ" panose="020B0604030504040204" pitchFamily="50" charset="-128"/>
                <a:ea typeface="メイリオ" panose="020B0604030504040204" pitchFamily="50" charset="-128"/>
              </a:rPr>
              <a:t>接遇の基本を学ぶ</a:t>
            </a:r>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5606" y="1353836"/>
            <a:ext cx="3945270" cy="2406977"/>
          </a:xfrm>
          <a:prstGeom prst="rect">
            <a:avLst/>
          </a:prstGeom>
        </p:spPr>
      </p:pic>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8297" y="1616494"/>
            <a:ext cx="1035720" cy="3163913"/>
          </a:xfrm>
          <a:prstGeom prst="rect">
            <a:avLst/>
          </a:prstGeom>
        </p:spPr>
      </p:pic>
      <p:pic>
        <p:nvPicPr>
          <p:cNvPr id="5" name="図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331" y="1865347"/>
            <a:ext cx="947228" cy="2915060"/>
          </a:xfrm>
          <a:prstGeom prst="rect">
            <a:avLst/>
          </a:prstGeom>
        </p:spPr>
      </p:pic>
    </p:spTree>
    <p:extLst>
      <p:ext uri="{BB962C8B-B14F-4D97-AF65-F5344CB8AC3E}">
        <p14:creationId xmlns:p14="http://schemas.microsoft.com/office/powerpoint/2010/main" val="32565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163774"/>
            <a:ext cx="10015537" cy="31637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28050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1" name="テキスト ボックス 10"/>
          <p:cNvSpPr txBox="1"/>
          <p:nvPr/>
        </p:nvSpPr>
        <p:spPr>
          <a:xfrm>
            <a:off x="5574592" y="280503"/>
            <a:ext cx="6055433"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移動の支援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利用ルートの希望をうかがう</a:t>
            </a:r>
          </a:p>
          <a:p>
            <a:r>
              <a:rPr lang="ja-JP" altLang="en-US" sz="2400" dirty="0">
                <a:latin typeface="メイリオ" panose="020B0604030504040204" pitchFamily="50" charset="-128"/>
                <a:ea typeface="メイリオ" panose="020B0604030504040204" pitchFamily="50" charset="-128"/>
              </a:rPr>
              <a:t>　・エレベーターやエスカレーターを希望</a:t>
            </a:r>
          </a:p>
          <a:p>
            <a:r>
              <a:rPr lang="ja-JP" altLang="en-US" sz="2400" dirty="0">
                <a:latin typeface="メイリオ" panose="020B0604030504040204" pitchFamily="50" charset="-128"/>
                <a:ea typeface="メイリオ" panose="020B0604030504040204" pitchFamily="50" charset="-128"/>
              </a:rPr>
              <a:t>　　し、その設備が使用できない場合には</a:t>
            </a:r>
          </a:p>
          <a:p>
            <a:r>
              <a:rPr lang="ja-JP" altLang="en-US" sz="2400" dirty="0">
                <a:latin typeface="メイリオ" panose="020B0604030504040204" pitchFamily="50" charset="-128"/>
                <a:ea typeface="メイリオ" panose="020B0604030504040204" pitchFamily="50" charset="-128"/>
              </a:rPr>
              <a:t>　　その旨を説明し別ルートで支援する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トイレ利用の支援</a:t>
            </a:r>
          </a:p>
          <a:p>
            <a:r>
              <a:rPr lang="ja-JP" altLang="en-US" sz="2400" dirty="0">
                <a:latin typeface="メイリオ" panose="020B0604030504040204" pitchFamily="50" charset="-128"/>
                <a:ea typeface="メイリオ" panose="020B0604030504040204" pitchFamily="50" charset="-128"/>
              </a:rPr>
              <a:t>　・誘導の希望があった場合、どこまでの</a:t>
            </a:r>
          </a:p>
          <a:p>
            <a:r>
              <a:rPr lang="ja-JP" altLang="en-US" sz="2400" dirty="0">
                <a:latin typeface="メイリオ" panose="020B0604030504040204" pitchFamily="50" charset="-128"/>
                <a:ea typeface="メイリオ" panose="020B0604030504040204" pitchFamily="50" charset="-128"/>
              </a:rPr>
              <a:t>　　誘導が必要かを確認して支援</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6" name="正方形/長方形 5"/>
          <p:cNvSpPr/>
          <p:nvPr/>
        </p:nvSpPr>
        <p:spPr>
          <a:xfrm>
            <a:off x="1614488" y="3444220"/>
            <a:ext cx="10015537" cy="34137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21515" y="357018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8" name="テキスト ボックス 7"/>
          <p:cNvSpPr txBox="1"/>
          <p:nvPr/>
        </p:nvSpPr>
        <p:spPr>
          <a:xfrm>
            <a:off x="5574592" y="3570188"/>
            <a:ext cx="6055433" cy="378565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ホームの移動、乗車待ちの支援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・安全な場所での支援（ホーム縁端部か</a:t>
            </a:r>
          </a:p>
          <a:p>
            <a:r>
              <a:rPr lang="ja-JP" altLang="en-US" sz="2400" dirty="0">
                <a:latin typeface="メイリオ" panose="020B0604030504040204" pitchFamily="50" charset="-128"/>
                <a:ea typeface="メイリオ" panose="020B0604030504040204" pitchFamily="50" charset="-128"/>
              </a:rPr>
              <a:t>　　ら離れる）</a:t>
            </a:r>
          </a:p>
          <a:p>
            <a:r>
              <a:rPr lang="ja-JP" altLang="en-US" sz="2400" dirty="0">
                <a:latin typeface="メイリオ" panose="020B0604030504040204" pitchFamily="50" charset="-128"/>
                <a:ea typeface="メイリオ" panose="020B0604030504040204" pitchFamily="50" charset="-128"/>
              </a:rPr>
              <a:t>　・ホームドア等がない場合、視覚障害者</a:t>
            </a:r>
          </a:p>
          <a:p>
            <a:r>
              <a:rPr lang="ja-JP" altLang="en-US" sz="2400" dirty="0">
                <a:latin typeface="メイリオ" panose="020B0604030504040204" pitchFamily="50" charset="-128"/>
                <a:ea typeface="メイリオ" panose="020B0604030504040204" pitchFamily="50" charset="-128"/>
              </a:rPr>
              <a:t>　　誘導用ブロックの外側を歩いていない</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か</a:t>
            </a:r>
            <a:r>
              <a:rPr lang="ja-JP" altLang="en-US" sz="2400" dirty="0">
                <a:latin typeface="メイリオ" panose="020B0604030504040204" pitchFamily="50" charset="-128"/>
                <a:ea typeface="メイリオ" panose="020B0604030504040204" pitchFamily="50" charset="-128"/>
              </a:rPr>
              <a:t>確かめる</a:t>
            </a:r>
          </a:p>
          <a:p>
            <a:r>
              <a:rPr lang="ja-JP" altLang="en-US" sz="2400" dirty="0">
                <a:latin typeface="メイリオ" panose="020B0604030504040204" pitchFamily="50" charset="-128"/>
                <a:ea typeface="メイリオ" panose="020B0604030504040204" pitchFamily="50" charset="-128"/>
              </a:rPr>
              <a:t>　・転落の危険性がある場合は「白杖の</a:t>
            </a:r>
          </a:p>
          <a:p>
            <a:r>
              <a:rPr lang="ja-JP" altLang="en-US" sz="2400" dirty="0">
                <a:latin typeface="メイリオ" panose="020B0604030504040204" pitchFamily="50" charset="-128"/>
                <a:ea typeface="メイリオ" panose="020B0604030504040204" pitchFamily="50" charset="-128"/>
              </a:rPr>
              <a:t>　　人止まれ！」などとただちに声を</a:t>
            </a:r>
            <a:r>
              <a:rPr lang="ja-JP" altLang="en-US" sz="2400" dirty="0" err="1">
                <a:latin typeface="メイリオ" panose="020B0604030504040204" pitchFamily="50" charset="-128"/>
                <a:ea typeface="メイリオ" panose="020B0604030504040204" pitchFamily="50" charset="-128"/>
              </a:rPr>
              <a:t>か</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ける</a:t>
            </a:r>
          </a:p>
          <a:p>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125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25618" y="592586"/>
            <a:ext cx="1413008" cy="1944505"/>
          </a:xfrm>
          <a:prstGeom prst="rect">
            <a:avLst/>
          </a:prstGeom>
        </p:spPr>
      </p:pic>
      <p:sp>
        <p:nvSpPr>
          <p:cNvPr id="6" name="正方形/長方形 5"/>
          <p:cNvSpPr/>
          <p:nvPr/>
        </p:nvSpPr>
        <p:spPr>
          <a:xfrm>
            <a:off x="1614488" y="386109"/>
            <a:ext cx="10015537" cy="60146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21515" y="61956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r>
              <a:rPr lang="ja-JP" altLang="en-US" sz="2800" dirty="0">
                <a:latin typeface="メイリオ" panose="020B0604030504040204" pitchFamily="50" charset="-128"/>
                <a:ea typeface="メイリオ" panose="020B0604030504040204" pitchFamily="50" charset="-128"/>
              </a:rPr>
              <a:t>（つづき）</a:t>
            </a:r>
          </a:p>
        </p:txBody>
      </p:sp>
      <p:sp>
        <p:nvSpPr>
          <p:cNvPr id="8" name="テキスト ボックス 7"/>
          <p:cNvSpPr txBox="1"/>
          <p:nvPr/>
        </p:nvSpPr>
        <p:spPr>
          <a:xfrm>
            <a:off x="5574592" y="619568"/>
            <a:ext cx="5912557" cy="5632311"/>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運行情報の提供</a:t>
            </a:r>
            <a:endParaRPr lang="ja-JP" altLang="en-US" sz="24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・音声情報がない場合には、随時、説</a:t>
            </a:r>
          </a:p>
          <a:p>
            <a:r>
              <a:rPr lang="ja-JP" altLang="en-US" sz="2400" dirty="0">
                <a:latin typeface="メイリオ" panose="020B0604030504040204" pitchFamily="50" charset="-128"/>
                <a:ea typeface="メイリオ" panose="020B0604030504040204" pitchFamily="50" charset="-128"/>
              </a:rPr>
              <a:t>　　明や注意喚起を行う</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色別表示などの情報に対する支援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・色別情報表示でわからない様子の場</a:t>
            </a:r>
          </a:p>
          <a:p>
            <a:r>
              <a:rPr lang="ja-JP" altLang="en-US" sz="2400" dirty="0">
                <a:latin typeface="メイリオ" panose="020B0604030504040204" pitchFamily="50" charset="-128"/>
                <a:ea typeface="メイリオ" panose="020B0604030504040204" pitchFamily="50" charset="-128"/>
              </a:rPr>
              <a:t>　　合には、情報を提供する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乗降の支援</a:t>
            </a:r>
            <a:endParaRPr lang="ja-JP" altLang="en-US" sz="24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・ドア開閉ボタン操作が必要な場合に</a:t>
            </a:r>
          </a:p>
          <a:p>
            <a:r>
              <a:rPr lang="ja-JP" altLang="en-US" sz="2400" dirty="0">
                <a:latin typeface="メイリオ" panose="020B0604030504040204" pitchFamily="50" charset="-128"/>
                <a:ea typeface="メイリオ" panose="020B0604030504040204" pitchFamily="50" charset="-128"/>
              </a:rPr>
              <a:t>　　は位置の確認などの支援をし、周囲</a:t>
            </a:r>
          </a:p>
          <a:p>
            <a:r>
              <a:rPr lang="ja-JP" altLang="en-US" sz="2400" dirty="0">
                <a:latin typeface="メイリオ" panose="020B0604030504040204" pitchFamily="50" charset="-128"/>
                <a:ea typeface="メイリオ" panose="020B0604030504040204" pitchFamily="50" charset="-128"/>
              </a:rPr>
              <a:t>　　の利用者にも支援を求める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車両内への誘導</a:t>
            </a:r>
            <a:endParaRPr lang="ja-JP" altLang="en-US" sz="24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・指定席の場合は必要に応じて席まで</a:t>
            </a:r>
          </a:p>
          <a:p>
            <a:r>
              <a:rPr lang="ja-JP" altLang="en-US" sz="2400" dirty="0">
                <a:latin typeface="メイリオ" panose="020B0604030504040204" pitchFamily="50" charset="-128"/>
                <a:ea typeface="メイリオ" panose="020B0604030504040204" pitchFamily="50" charset="-128"/>
              </a:rPr>
              <a:t>　　誘導し、車内設備の説明を行う</a:t>
            </a:r>
          </a:p>
          <a:p>
            <a:r>
              <a:rPr lang="ja-JP" altLang="en-US" sz="2400" dirty="0">
                <a:latin typeface="メイリオ" panose="020B0604030504040204" pitchFamily="50" charset="-128"/>
                <a:ea typeface="メイリオ" panose="020B0604030504040204" pitchFamily="50" charset="-128"/>
              </a:rPr>
              <a:t>　・降車時の支援は可能な限り行う、又</a:t>
            </a:r>
          </a:p>
          <a:p>
            <a:r>
              <a:rPr lang="ja-JP" altLang="en-US" sz="2400" dirty="0">
                <a:latin typeface="メイリオ" panose="020B0604030504040204" pitchFamily="50" charset="-128"/>
                <a:ea typeface="メイリオ" panose="020B0604030504040204" pitchFamily="50" charset="-128"/>
              </a:rPr>
              <a:t>　　は周囲の利用者に協力を依頼する</a:t>
            </a:r>
          </a:p>
        </p:txBody>
      </p:sp>
    </p:spTree>
    <p:extLst>
      <p:ext uri="{BB962C8B-B14F-4D97-AF65-F5344CB8AC3E}">
        <p14:creationId xmlns:p14="http://schemas.microsoft.com/office/powerpoint/2010/main" val="151461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771649" y="464995"/>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78677" y="656805"/>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731754" y="673308"/>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Tree>
    <p:extLst>
      <p:ext uri="{BB962C8B-B14F-4D97-AF65-F5344CB8AC3E}">
        <p14:creationId xmlns:p14="http://schemas.microsoft.com/office/powerpoint/2010/main" val="4233399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427323060"/>
              </p:ext>
            </p:extLst>
          </p:nvPr>
        </p:nvGraphicFramePr>
        <p:xfrm>
          <a:off x="1416192" y="3136751"/>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0" name=""/>
                      <p:cNvPicPr/>
                      <p:nvPr/>
                    </p:nvPicPr>
                    <p:blipFill>
                      <a:blip r:embed="rId4"/>
                      <a:stretch>
                        <a:fillRect/>
                      </a:stretch>
                    </p:blipFill>
                    <p:spPr>
                      <a:xfrm>
                        <a:off x="1416192" y="3136751"/>
                        <a:ext cx="1409327" cy="2318905"/>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4634086" y="3323466"/>
            <a:ext cx="6916968"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■聴覚障害者・言語障害者の特性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聴導犬を使用している人もいる</a:t>
            </a:r>
          </a:p>
        </p:txBody>
      </p:sp>
      <p:sp>
        <p:nvSpPr>
          <p:cNvPr id="8" name="正方形/長方形 7"/>
          <p:cNvSpPr/>
          <p:nvPr/>
        </p:nvSpPr>
        <p:spPr>
          <a:xfrm>
            <a:off x="4529138" y="3257550"/>
            <a:ext cx="7129462"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775" y="1998797"/>
            <a:ext cx="712417" cy="2297407"/>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032501"/>
            <a:ext cx="10015537" cy="15571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883962"/>
            <a:ext cx="10015537" cy="27793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096870"/>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9" name="テキスト ボックス 8"/>
          <p:cNvSpPr txBox="1"/>
          <p:nvPr/>
        </p:nvSpPr>
        <p:spPr>
          <a:xfrm>
            <a:off x="1721515" y="415532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1" name="テキスト ボックス 10"/>
          <p:cNvSpPr txBox="1"/>
          <p:nvPr/>
        </p:nvSpPr>
        <p:spPr>
          <a:xfrm>
            <a:off x="5574592" y="1096870"/>
            <a:ext cx="5912557"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（聴導犬の使用等について）</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切符購入の支援</a:t>
            </a:r>
          </a:p>
          <a:p>
            <a:r>
              <a:rPr lang="ja-JP" altLang="en-US" sz="2400" dirty="0">
                <a:latin typeface="メイリオ" panose="020B0604030504040204" pitchFamily="50" charset="-128"/>
                <a:ea typeface="メイリオ" panose="020B0604030504040204" pitchFamily="50" charset="-128"/>
              </a:rPr>
              <a:t>　・券売機の呼び出しで応答がない場合</a:t>
            </a:r>
          </a:p>
          <a:p>
            <a:r>
              <a:rPr lang="ja-JP" altLang="en-US" sz="2400" dirty="0">
                <a:latin typeface="メイリオ" panose="020B0604030504040204" pitchFamily="50" charset="-128"/>
                <a:ea typeface="メイリオ" panose="020B0604030504040204" pitchFamily="50" charset="-128"/>
              </a:rPr>
              <a:t>　　には、聞こえない可能性がある</a:t>
            </a:r>
          </a:p>
          <a:p>
            <a:r>
              <a:rPr lang="ja-JP" altLang="en-US" sz="2400" dirty="0">
                <a:latin typeface="メイリオ" panose="020B0604030504040204" pitchFamily="50" charset="-128"/>
                <a:ea typeface="メイリオ" panose="020B0604030504040204" pitchFamily="50" charset="-128"/>
              </a:rPr>
              <a:t>　・料金などは電卓や筆談で表示</a:t>
            </a:r>
          </a:p>
        </p:txBody>
      </p:sp>
      <p:sp>
        <p:nvSpPr>
          <p:cNvPr id="15" name="テキスト ボックス 14"/>
          <p:cNvSpPr txBox="1"/>
          <p:nvPr/>
        </p:nvSpPr>
        <p:spPr>
          <a:xfrm>
            <a:off x="5574592" y="4171826"/>
            <a:ext cx="6055431"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エレベーター利用時の支援</a:t>
            </a:r>
          </a:p>
          <a:p>
            <a:r>
              <a:rPr lang="ja-JP" altLang="en-US" sz="2400" dirty="0">
                <a:latin typeface="メイリオ" panose="020B0604030504040204" pitchFamily="50" charset="-128"/>
                <a:ea typeface="メイリオ" panose="020B0604030504040204" pitchFamily="50" charset="-128"/>
              </a:rPr>
              <a:t>　・緊急停止や呼び出しの際に応答がない</a:t>
            </a:r>
          </a:p>
          <a:p>
            <a:r>
              <a:rPr lang="ja-JP" altLang="en-US" sz="2400" dirty="0">
                <a:latin typeface="メイリオ" panose="020B0604030504040204" pitchFamily="50" charset="-128"/>
                <a:ea typeface="メイリオ" panose="020B0604030504040204" pitchFamily="50" charset="-128"/>
              </a:rPr>
              <a:t>　　場合には聞こえない可能性がある</a:t>
            </a:r>
          </a:p>
        </p:txBody>
      </p:sp>
      <p:graphicFrame>
        <p:nvGraphicFramePr>
          <p:cNvPr id="17" name="オブジェクト 16"/>
          <p:cNvGraphicFramePr>
            <a:graphicFrameLocks noChangeAspect="1"/>
          </p:cNvGraphicFramePr>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17" name="オブジェクト 16"/>
                      <p:cNvPicPr/>
                      <p:nvPr/>
                    </p:nvPicPr>
                    <p:blipFill>
                      <a:blip r:embed="rId4"/>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Tree>
    <p:extLst>
      <p:ext uri="{BB962C8B-B14F-4D97-AF65-F5344CB8AC3E}">
        <p14:creationId xmlns:p14="http://schemas.microsoft.com/office/powerpoint/2010/main" val="2528603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172500"/>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4437886"/>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4454389"/>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17" name="オブジェクト 16"/>
                      <p:cNvPicPr/>
                      <p:nvPr/>
                    </p:nvPicPr>
                    <p:blipFill>
                      <a:blip r:embed="rId4"/>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16" name="正方形/長方形 15"/>
          <p:cNvSpPr/>
          <p:nvPr/>
        </p:nvSpPr>
        <p:spPr>
          <a:xfrm>
            <a:off x="1614487" y="786466"/>
            <a:ext cx="10015537" cy="29928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721515" y="955989"/>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20" name="テキスト ボックス 19"/>
          <p:cNvSpPr txBox="1"/>
          <p:nvPr/>
        </p:nvSpPr>
        <p:spPr>
          <a:xfrm>
            <a:off x="5574593" y="955989"/>
            <a:ext cx="5912556"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運行情報の提供</a:t>
            </a:r>
          </a:p>
          <a:p>
            <a:r>
              <a:rPr lang="ja-JP" altLang="en-US" sz="2400" dirty="0">
                <a:latin typeface="メイリオ" panose="020B0604030504040204" pitchFamily="50" charset="-128"/>
                <a:ea typeface="メイリオ" panose="020B0604030504040204" pitchFamily="50" charset="-128"/>
              </a:rPr>
              <a:t>　・駅や車内で文字情報がない場合には、</a:t>
            </a:r>
          </a:p>
          <a:p>
            <a:r>
              <a:rPr lang="ja-JP" altLang="en-US" sz="2400" dirty="0">
                <a:latin typeface="メイリオ" panose="020B0604030504040204" pitchFamily="50" charset="-128"/>
                <a:ea typeface="メイリオ" panose="020B0604030504040204" pitchFamily="50" charset="-128"/>
              </a:rPr>
              <a:t>　　随時、筆談等によって説明や注意喚</a:t>
            </a:r>
          </a:p>
          <a:p>
            <a:r>
              <a:rPr lang="ja-JP" altLang="en-US" sz="2400" dirty="0">
                <a:latin typeface="メイリオ" panose="020B0604030504040204" pitchFamily="50" charset="-128"/>
                <a:ea typeface="メイリオ" panose="020B0604030504040204" pitchFamily="50" charset="-128"/>
              </a:rPr>
              <a:t>　　起を行う</a:t>
            </a:r>
          </a:p>
          <a:p>
            <a:r>
              <a:rPr lang="ja-JP" altLang="en-US" sz="2400" dirty="0">
                <a:latin typeface="メイリオ" panose="020B0604030504040204" pitchFamily="50" charset="-128"/>
                <a:ea typeface="メイリオ" panose="020B0604030504040204" pitchFamily="50" charset="-128"/>
              </a:rPr>
              <a:t>　・降車駅への到着等の情報提供の希望</a:t>
            </a:r>
          </a:p>
          <a:p>
            <a:r>
              <a:rPr lang="ja-JP" altLang="en-US" sz="2400" dirty="0">
                <a:latin typeface="メイリオ" panose="020B0604030504040204" pitchFamily="50" charset="-128"/>
                <a:ea typeface="メイリオ" panose="020B0604030504040204" pitchFamily="50" charset="-128"/>
              </a:rPr>
              <a:t>　　であれば、可能な限り行う、又は周</a:t>
            </a:r>
          </a:p>
          <a:p>
            <a:r>
              <a:rPr lang="ja-JP" altLang="en-US" sz="2400" dirty="0">
                <a:latin typeface="メイリオ" panose="020B0604030504040204" pitchFamily="50" charset="-128"/>
                <a:ea typeface="メイリオ" panose="020B0604030504040204" pitchFamily="50" charset="-128"/>
              </a:rPr>
              <a:t>　　囲の利用者に協力を依頼する</a:t>
            </a:r>
          </a:p>
        </p:txBody>
      </p:sp>
    </p:spTree>
    <p:extLst>
      <p:ext uri="{BB962C8B-B14F-4D97-AF65-F5344CB8AC3E}">
        <p14:creationId xmlns:p14="http://schemas.microsoft.com/office/powerpoint/2010/main" val="146645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4129542519"/>
              </p:ext>
            </p:extLst>
          </p:nvPr>
        </p:nvGraphicFramePr>
        <p:xfrm>
          <a:off x="378452" y="1884763"/>
          <a:ext cx="1799791" cy="4198263"/>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0" name=""/>
                      <p:cNvPicPr/>
                      <p:nvPr/>
                    </p:nvPicPr>
                    <p:blipFill>
                      <a:blip r:embed="rId4"/>
                      <a:stretch>
                        <a:fillRect/>
                      </a:stretch>
                    </p:blipFill>
                    <p:spPr>
                      <a:xfrm>
                        <a:off x="378452" y="1884763"/>
                        <a:ext cx="1799791" cy="4198263"/>
                      </a:xfrm>
                      <a:prstGeom prst="rect">
                        <a:avLst/>
                      </a:prstGeom>
                    </p:spPr>
                  </p:pic>
                </p:oleObj>
              </mc:Fallback>
            </mc:AlternateContent>
          </a:graphicData>
        </a:graphic>
      </p:graphicFrame>
      <p:sp>
        <p:nvSpPr>
          <p:cNvPr id="7" name="テキスト ボックス 6"/>
          <p:cNvSpPr txBox="1"/>
          <p:nvPr/>
        </p:nvSpPr>
        <p:spPr>
          <a:xfrm>
            <a:off x="2341687" y="1508290"/>
            <a:ext cx="9206845"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371783" y="2714214"/>
            <a:ext cx="9712728" cy="415498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■発達障害者・知的障害者・精神障害者の特性</a:t>
            </a:r>
          </a:p>
          <a:p>
            <a:r>
              <a:rPr lang="ja-JP" altLang="en-US" sz="2400" dirty="0">
                <a:latin typeface="メイリオ" panose="020B0604030504040204" pitchFamily="50" charset="-128"/>
                <a:ea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rPr>
              <a:t>コミュニケーションが苦手な傾向にある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話の内容を理解できない人がいる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常識やルールを理解しにくい人がいる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身体が勝手に動く、声や言葉が急に出る、変わったクセがあるなどの場合がある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ストレスに弱く、疲れやすい　　　など</a:t>
            </a:r>
          </a:p>
        </p:txBody>
      </p:sp>
      <p:sp>
        <p:nvSpPr>
          <p:cNvPr id="9" name="正方形/長方形 8"/>
          <p:cNvSpPr/>
          <p:nvPr/>
        </p:nvSpPr>
        <p:spPr>
          <a:xfrm>
            <a:off x="2341687" y="2585507"/>
            <a:ext cx="9579380" cy="41370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774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961122"/>
            <a:ext cx="10452007" cy="46938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213144"/>
            <a:ext cx="10452007" cy="15242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48129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8" name="テキスト ボックス 7"/>
          <p:cNvSpPr txBox="1"/>
          <p:nvPr/>
        </p:nvSpPr>
        <p:spPr>
          <a:xfrm>
            <a:off x="1721515" y="2130645"/>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1" name="テキスト ボックス 10"/>
          <p:cNvSpPr txBox="1"/>
          <p:nvPr/>
        </p:nvSpPr>
        <p:spPr>
          <a:xfrm>
            <a:off x="5574592" y="481292"/>
            <a:ext cx="6350923"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問い合わせに対してはゆっくり、はっきり、具体的に対応し、理解を確認</a:t>
            </a:r>
          </a:p>
        </p:txBody>
      </p:sp>
      <p:sp>
        <p:nvSpPr>
          <p:cNvPr id="13" name="テキスト ボックス 12"/>
          <p:cNvSpPr txBox="1"/>
          <p:nvPr/>
        </p:nvSpPr>
        <p:spPr>
          <a:xfrm>
            <a:off x="5574593" y="2148574"/>
            <a:ext cx="6350922" cy="45243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構内移動の支援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・ウロウロする、大声を上げる、パニック　</a:t>
            </a:r>
          </a:p>
          <a:p>
            <a:r>
              <a:rPr lang="ja-JP" altLang="en-US" sz="2400" dirty="0">
                <a:latin typeface="メイリオ" panose="020B0604030504040204" pitchFamily="50" charset="-128"/>
                <a:ea typeface="メイリオ" panose="020B0604030504040204" pitchFamily="50" charset="-128"/>
              </a:rPr>
              <a:t>　　となっている様子の場合には、ゆっくり、</a:t>
            </a:r>
          </a:p>
          <a:p>
            <a:r>
              <a:rPr lang="ja-JP" altLang="en-US" sz="2400" dirty="0">
                <a:latin typeface="メイリオ" panose="020B0604030504040204" pitchFamily="50" charset="-128"/>
                <a:ea typeface="メイリオ" panose="020B0604030504040204" pitchFamily="50" charset="-128"/>
              </a:rPr>
              <a:t>　　やさしく声をかけ、落ち着かせた上で、</a:t>
            </a:r>
          </a:p>
          <a:p>
            <a:r>
              <a:rPr lang="ja-JP" altLang="en-US" sz="2400" dirty="0">
                <a:latin typeface="メイリオ" panose="020B0604030504040204" pitchFamily="50" charset="-128"/>
                <a:ea typeface="メイリオ" panose="020B0604030504040204" pitchFamily="50" charset="-128"/>
              </a:rPr>
              <a:t>　　支援の要否を確認</a:t>
            </a:r>
          </a:p>
          <a:p>
            <a:r>
              <a:rPr lang="ja-JP" altLang="en-US" sz="2400" dirty="0">
                <a:latin typeface="メイリオ" panose="020B0604030504040204" pitchFamily="50" charset="-128"/>
                <a:ea typeface="メイリオ" panose="020B0604030504040204" pitchFamily="50" charset="-128"/>
              </a:rPr>
              <a:t>　・具体的に「●●行の電車に乗るのです</a:t>
            </a:r>
          </a:p>
          <a:p>
            <a:r>
              <a:rPr lang="ja-JP" altLang="en-US" sz="2400" dirty="0">
                <a:latin typeface="メイリオ" panose="020B0604030504040204" pitchFamily="50" charset="-128"/>
                <a:ea typeface="メイリオ" panose="020B0604030504040204" pitchFamily="50" charset="-128"/>
              </a:rPr>
              <a:t>　　か」などゆっくり、やさしく声をかける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エレベーター利用の支援</a:t>
            </a:r>
          </a:p>
          <a:p>
            <a:r>
              <a:rPr lang="ja-JP" altLang="en-US" sz="2400" dirty="0">
                <a:latin typeface="メイリオ" panose="020B0604030504040204" pitchFamily="50" charset="-128"/>
                <a:ea typeface="メイリオ" panose="020B0604030504040204" pitchFamily="50" charset="-128"/>
              </a:rPr>
              <a:t>　・緊急停止や呼び出しボタンでうまくコミ</a:t>
            </a:r>
          </a:p>
          <a:p>
            <a:r>
              <a:rPr lang="ja-JP" altLang="en-US" sz="2400" dirty="0">
                <a:latin typeface="メイリオ" panose="020B0604030504040204" pitchFamily="50" charset="-128"/>
                <a:ea typeface="メイリオ" panose="020B0604030504040204" pitchFamily="50" charset="-128"/>
              </a:rPr>
              <a:t>　　ュニケーションができない場合には、ゆ</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っ</a:t>
            </a:r>
            <a:r>
              <a:rPr lang="ja-JP" altLang="en-US" sz="2400" dirty="0">
                <a:latin typeface="メイリオ" panose="020B0604030504040204" pitchFamily="50" charset="-128"/>
                <a:ea typeface="メイリオ" panose="020B0604030504040204" pitchFamily="50" charset="-128"/>
              </a:rPr>
              <a:t>くりやさしく声をかける</a:t>
            </a:r>
          </a:p>
          <a:p>
            <a:r>
              <a:rPr lang="ja-JP" altLang="en-US" sz="2400" dirty="0">
                <a:latin typeface="メイリオ" panose="020B0604030504040204" pitchFamily="50" charset="-128"/>
                <a:ea typeface="メイリオ" panose="020B0604030504040204" pitchFamily="50" charset="-128"/>
              </a:rPr>
              <a:t>　・具体的に、繰り返し説明する</a:t>
            </a: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789629442"/>
              </p:ext>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6" name="オブジェクト 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Tree>
    <p:extLst>
      <p:ext uri="{BB962C8B-B14F-4D97-AF65-F5344CB8AC3E}">
        <p14:creationId xmlns:p14="http://schemas.microsoft.com/office/powerpoint/2010/main" val="3804778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794830"/>
            <a:ext cx="10311026" cy="49107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213144"/>
            <a:ext cx="10311026" cy="14684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48129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r>
              <a:rPr lang="ja-JP" altLang="en-US" sz="2800" dirty="0">
                <a:latin typeface="メイリオ" panose="020B0604030504040204" pitchFamily="50" charset="-128"/>
                <a:ea typeface="メイリオ" panose="020B0604030504040204" pitchFamily="50" charset="-128"/>
              </a:rPr>
              <a:t>（つづき）</a:t>
            </a:r>
          </a:p>
        </p:txBody>
      </p:sp>
      <p:sp>
        <p:nvSpPr>
          <p:cNvPr id="8" name="テキスト ボックス 7"/>
          <p:cNvSpPr txBox="1"/>
          <p:nvPr/>
        </p:nvSpPr>
        <p:spPr>
          <a:xfrm>
            <a:off x="1721515" y="1964353"/>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11" name="テキスト ボックス 10"/>
          <p:cNvSpPr txBox="1"/>
          <p:nvPr/>
        </p:nvSpPr>
        <p:spPr>
          <a:xfrm>
            <a:off x="5574592" y="481292"/>
            <a:ext cx="6350921"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トイレなど設備利用の支援</a:t>
            </a:r>
          </a:p>
          <a:p>
            <a:r>
              <a:rPr lang="ja-JP" altLang="en-US" sz="2400" dirty="0">
                <a:latin typeface="メイリオ" panose="020B0604030504040204" pitchFamily="50" charset="-128"/>
                <a:ea typeface="メイリオ" panose="020B0604030504040204" pitchFamily="50" charset="-128"/>
              </a:rPr>
              <a:t>　・位置案内等が理解しにくい様子の場合、</a:t>
            </a:r>
          </a:p>
          <a:p>
            <a:r>
              <a:rPr lang="ja-JP" altLang="en-US" sz="2400" dirty="0">
                <a:latin typeface="メイリオ" panose="020B0604030504040204" pitchFamily="50" charset="-128"/>
                <a:ea typeface="メイリオ" panose="020B0604030504040204" pitchFamily="50" charset="-128"/>
              </a:rPr>
              <a:t>　　図やﾋﾟｸﾄｸﾞﾗﾑでわかりやすく、具体的に</a:t>
            </a:r>
          </a:p>
        </p:txBody>
      </p:sp>
      <p:sp>
        <p:nvSpPr>
          <p:cNvPr id="13" name="テキスト ボックス 12"/>
          <p:cNvSpPr txBox="1"/>
          <p:nvPr/>
        </p:nvSpPr>
        <p:spPr>
          <a:xfrm>
            <a:off x="5574593" y="1964353"/>
            <a:ext cx="6350920" cy="489364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具体的かつ落ち着いていただく支援を</a:t>
            </a:r>
          </a:p>
          <a:p>
            <a:r>
              <a:rPr lang="ja-JP" altLang="en-US" sz="2400" dirty="0">
                <a:latin typeface="メイリオ" panose="020B0604030504040204" pitchFamily="50" charset="-128"/>
                <a:ea typeface="メイリオ" panose="020B0604030504040204" pitchFamily="50" charset="-128"/>
              </a:rPr>
              <a:t>　・困っている様子の場合、安全な場所に誘</a:t>
            </a:r>
          </a:p>
          <a:p>
            <a:r>
              <a:rPr lang="ja-JP" altLang="en-US" sz="2400" dirty="0">
                <a:latin typeface="メイリオ" panose="020B0604030504040204" pitchFamily="50" charset="-128"/>
                <a:ea typeface="メイリオ" panose="020B0604030504040204" pitchFamily="50" charset="-128"/>
              </a:rPr>
              <a:t>　　導支援</a:t>
            </a:r>
          </a:p>
          <a:p>
            <a:r>
              <a:rPr lang="ja-JP" altLang="en-US" sz="2400" dirty="0">
                <a:latin typeface="メイリオ" panose="020B0604030504040204" pitchFamily="50" charset="-128"/>
                <a:ea typeface="メイリオ" panose="020B0604030504040204" pitchFamily="50" charset="-128"/>
              </a:rPr>
              <a:t>　・ウロウロする、大声を上げる、パニック</a:t>
            </a:r>
          </a:p>
          <a:p>
            <a:r>
              <a:rPr lang="ja-JP" altLang="en-US" sz="2400" dirty="0">
                <a:latin typeface="メイリオ" panose="020B0604030504040204" pitchFamily="50" charset="-128"/>
                <a:ea typeface="メイリオ" panose="020B0604030504040204" pitchFamily="50" charset="-128"/>
              </a:rPr>
              <a:t>　　となっている様子の場合にはゆっくり、</a:t>
            </a:r>
          </a:p>
          <a:p>
            <a:r>
              <a:rPr lang="ja-JP" altLang="en-US" sz="2400" dirty="0">
                <a:latin typeface="メイリオ" panose="020B0604030504040204" pitchFamily="50" charset="-128"/>
                <a:ea typeface="メイリオ" panose="020B0604030504040204" pitchFamily="50" charset="-128"/>
              </a:rPr>
              <a:t>　　やさしく声をかけ、落ち着かせることが</a:t>
            </a:r>
          </a:p>
          <a:p>
            <a:r>
              <a:rPr lang="ja-JP" altLang="en-US" sz="2400" dirty="0">
                <a:latin typeface="メイリオ" panose="020B0604030504040204" pitchFamily="50" charset="-128"/>
                <a:ea typeface="メイリオ" panose="020B0604030504040204" pitchFamily="50" charset="-128"/>
              </a:rPr>
              <a:t>　　重要</a:t>
            </a:r>
          </a:p>
          <a:p>
            <a:r>
              <a:rPr lang="ja-JP" altLang="en-US" sz="2400" dirty="0">
                <a:latin typeface="メイリオ" panose="020B0604030504040204" pitchFamily="50" charset="-128"/>
                <a:ea typeface="メイリオ" panose="020B0604030504040204" pitchFamily="50" charset="-128"/>
              </a:rPr>
              <a:t>　・他のお客様とのトラブル時には、周囲の</a:t>
            </a:r>
          </a:p>
          <a:p>
            <a:r>
              <a:rPr lang="ja-JP" altLang="en-US" sz="2400" dirty="0">
                <a:latin typeface="メイリオ" panose="020B0604030504040204" pitchFamily="50" charset="-128"/>
                <a:ea typeface="メイリオ" panose="020B0604030504040204" pitchFamily="50" charset="-128"/>
              </a:rPr>
              <a:t>　　方に理解を求め、声かけをする</a:t>
            </a:r>
          </a:p>
          <a:p>
            <a:r>
              <a:rPr lang="ja-JP" altLang="en-US" sz="2400" dirty="0">
                <a:latin typeface="メイリオ" panose="020B0604030504040204" pitchFamily="50" charset="-128"/>
                <a:ea typeface="メイリオ" panose="020B0604030504040204" pitchFamily="50" charset="-128"/>
              </a:rPr>
              <a:t>　・緊急時などの避難誘導ではゆっくり</a:t>
            </a:r>
            <a:r>
              <a:rPr lang="ja-JP" altLang="en-US" sz="2400" dirty="0" err="1">
                <a:latin typeface="メイリオ" panose="020B0604030504040204" pitchFamily="50" charset="-128"/>
                <a:ea typeface="メイリオ" panose="020B0604030504040204" pitchFamily="50" charset="-128"/>
              </a:rPr>
              <a:t>やさ</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しく話し、パニックにならないよう配慮</a:t>
            </a:r>
          </a:p>
          <a:p>
            <a:r>
              <a:rPr lang="ja-JP" altLang="en-US" sz="2400" dirty="0">
                <a:latin typeface="メイリオ" panose="020B0604030504040204" pitchFamily="50" charset="-128"/>
                <a:ea typeface="メイリオ" panose="020B0604030504040204" pitchFamily="50" charset="-128"/>
              </a:rPr>
              <a:t>　　する</a:t>
            </a:r>
          </a:p>
          <a:p>
            <a:r>
              <a:rPr lang="ja-JP" altLang="en-US" sz="2400" dirty="0">
                <a:latin typeface="メイリオ" panose="020B0604030504040204" pitchFamily="50" charset="-128"/>
                <a:ea typeface="メイリオ" panose="020B0604030504040204" pitchFamily="50" charset="-128"/>
              </a:rPr>
              <a:t>　・必要以上に注目を集めない</a:t>
            </a:r>
          </a:p>
        </p:txBody>
      </p:sp>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Tree>
    <p:extLst>
      <p:ext uri="{BB962C8B-B14F-4D97-AF65-F5344CB8AC3E}">
        <p14:creationId xmlns:p14="http://schemas.microsoft.com/office/powerpoint/2010/main" val="1111777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
        <p:nvSpPr>
          <p:cNvPr id="9" name="正方形/長方形 8"/>
          <p:cNvSpPr/>
          <p:nvPr/>
        </p:nvSpPr>
        <p:spPr>
          <a:xfrm>
            <a:off x="1614487" y="56483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721515" y="83022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84672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227900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34532" y="437958"/>
            <a:ext cx="480131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①　対応の際の配慮点</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107526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42926" y="1316313"/>
            <a:ext cx="11418510" cy="5262979"/>
          </a:xfrm>
          <a:prstGeom prst="rect">
            <a:avLst/>
          </a:prstGeom>
          <a:noFill/>
        </p:spPr>
        <p:txBody>
          <a:bodyPr wrap="none" rtlCol="0">
            <a:spAutoFit/>
          </a:bodyPr>
          <a:lstStyle/>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障害特性、高齢者、障害者等に対する理解を高め、偏見を取り除く</a:t>
            </a:r>
          </a:p>
          <a:p>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まずはコミュニケーションをとることにより、思い込みや不当な</a:t>
            </a:r>
          </a:p>
          <a:p>
            <a:r>
              <a:rPr lang="ja-JP" altLang="en-US" sz="2800" b="1" dirty="0">
                <a:latin typeface="メイリオ" panose="020B0604030504040204" pitchFamily="50" charset="-128"/>
                <a:ea typeface="メイリオ" panose="020B0604030504040204" pitchFamily="50" charset="-128"/>
              </a:rPr>
              <a:t>　 </a:t>
            </a:r>
            <a:r>
              <a:rPr kumimoji="1" lang="ja-JP" altLang="en-US" sz="2800" b="1" dirty="0">
                <a:latin typeface="メイリオ" panose="020B0604030504040204" pitchFamily="50" charset="-128"/>
                <a:ea typeface="メイリオ" panose="020B0604030504040204" pitchFamily="50" charset="-128"/>
              </a:rPr>
              <a:t>対応をなくす</a:t>
            </a:r>
          </a:p>
          <a:p>
            <a:pPr marL="457200" indent="-457200">
              <a:buFont typeface="Wingdings" panose="05000000000000000000" pitchFamily="2" charset="2"/>
              <a:buChar char="l"/>
            </a:pPr>
            <a:endParaRPr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コミュニケーションにおいては、必要な情報保証を</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敬意を持った対応を</a:t>
            </a:r>
          </a:p>
          <a:p>
            <a:pPr marL="457200" indent="-457200">
              <a:buFont typeface="Wingdings" panose="05000000000000000000" pitchFamily="2" charset="2"/>
              <a:buChar char="l"/>
            </a:pPr>
            <a:endParaRPr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必要な接遇は多様であることを前提に</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高齢や障害を理由に乗車を拒否してはならない</a:t>
            </a:r>
            <a:endParaRPr kumimoji="1" lang="ja-JP" altLang="en-US" sz="28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7256465" y="4003702"/>
            <a:ext cx="4763739" cy="1253251"/>
          </a:xfrm>
          <a:prstGeom prst="rect">
            <a:avLst/>
          </a:prstGeom>
        </p:spPr>
      </p:pic>
    </p:spTree>
    <p:extLst>
      <p:ext uri="{BB962C8B-B14F-4D97-AF65-F5344CB8AC3E}">
        <p14:creationId xmlns:p14="http://schemas.microsoft.com/office/powerpoint/2010/main" val="232682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７</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5911793"/>
              </p:ext>
            </p:extLst>
          </p:nvPr>
        </p:nvGraphicFramePr>
        <p:xfrm>
          <a:off x="378452" y="2148272"/>
          <a:ext cx="2054462" cy="3648248"/>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0" name=""/>
                      <p:cNvPicPr/>
                      <p:nvPr/>
                    </p:nvPicPr>
                    <p:blipFill>
                      <a:blip r:embed="rId4"/>
                      <a:stretch>
                        <a:fillRect/>
                      </a:stretch>
                    </p:blipFill>
                    <p:spPr>
                      <a:xfrm>
                        <a:off x="378452" y="2148272"/>
                        <a:ext cx="2054462" cy="3648248"/>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3700463" y="3323466"/>
            <a:ext cx="7850591"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■内部語障害者の特性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ヘルプマークを持っている人がいる（外見では障害がわからないため）</a:t>
            </a:r>
          </a:p>
        </p:txBody>
      </p:sp>
      <p:sp>
        <p:nvSpPr>
          <p:cNvPr id="8" name="正方形/長方形 7"/>
          <p:cNvSpPr/>
          <p:nvPr/>
        </p:nvSpPr>
        <p:spPr>
          <a:xfrm>
            <a:off x="3700463" y="3257550"/>
            <a:ext cx="7958137"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958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992067"/>
            <a:ext cx="10015537" cy="29383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7611"/>
            <a:ext cx="10015537" cy="17995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14051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8" name="テキスト ボックス 7"/>
          <p:cNvSpPr txBox="1"/>
          <p:nvPr/>
        </p:nvSpPr>
        <p:spPr>
          <a:xfrm>
            <a:off x="1721515" y="316159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1" name="テキスト ボックス 10"/>
          <p:cNvSpPr txBox="1"/>
          <p:nvPr/>
        </p:nvSpPr>
        <p:spPr>
          <a:xfrm>
            <a:off x="5574592" y="1140518"/>
            <a:ext cx="5912557"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p>
          <a:p>
            <a:r>
              <a:rPr lang="ja-JP" altLang="en-US" sz="2400" dirty="0">
                <a:latin typeface="メイリオ" panose="020B0604030504040204" pitchFamily="50" charset="-128"/>
                <a:ea typeface="メイリオ" panose="020B0604030504040204" pitchFamily="50" charset="-128"/>
              </a:rPr>
              <a:t>　・支援が必要かを確認</a:t>
            </a:r>
          </a:p>
          <a:p>
            <a:r>
              <a:rPr lang="ja-JP" altLang="en-US" sz="2400" dirty="0">
                <a:latin typeface="メイリオ" panose="020B0604030504040204" pitchFamily="50" charset="-128"/>
                <a:ea typeface="メイリオ" panose="020B0604030504040204" pitchFamily="50" charset="-128"/>
              </a:rPr>
              <a:t>　・どのような支援が必要かを聞く</a:t>
            </a:r>
          </a:p>
        </p:txBody>
      </p:sp>
      <p:sp>
        <p:nvSpPr>
          <p:cNvPr id="13" name="テキスト ボックス 12"/>
          <p:cNvSpPr txBox="1"/>
          <p:nvPr/>
        </p:nvSpPr>
        <p:spPr>
          <a:xfrm>
            <a:off x="5574593" y="3161590"/>
            <a:ext cx="5912556"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p>
          <a:p>
            <a:r>
              <a:rPr lang="ja-JP" altLang="en-US" sz="2400" dirty="0">
                <a:latin typeface="メイリオ" panose="020B0604030504040204" pitchFamily="50" charset="-128"/>
                <a:ea typeface="メイリオ" panose="020B0604030504040204" pitchFamily="50" charset="-128"/>
              </a:rPr>
              <a:t>　・支援が必要かを確認</a:t>
            </a:r>
          </a:p>
          <a:p>
            <a:r>
              <a:rPr lang="ja-JP" altLang="en-US" sz="2400" dirty="0">
                <a:latin typeface="メイリオ" panose="020B0604030504040204" pitchFamily="50" charset="-128"/>
                <a:ea typeface="メイリオ" panose="020B0604030504040204" pitchFamily="50" charset="-128"/>
              </a:rPr>
              <a:t>　・どのような支援が必要かを聞く</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トイレ利用の支援</a:t>
            </a:r>
          </a:p>
          <a:p>
            <a:r>
              <a:rPr lang="ja-JP" altLang="en-US" sz="2400" dirty="0">
                <a:latin typeface="メイリオ" panose="020B0604030504040204" pitchFamily="50" charset="-128"/>
                <a:ea typeface="メイリオ" panose="020B0604030504040204" pitchFamily="50" charset="-128"/>
              </a:rPr>
              <a:t>　・オストメイト等のバリアフリートイ</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レがない場合には、近隣のバリアフ</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リートイレを案内</a:t>
            </a: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2112856338"/>
              </p:ext>
            </p:extLst>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4" name="オブジェクト 3"/>
                      <p:cNvPicPr/>
                      <p:nvPr/>
                    </p:nvPicPr>
                    <p:blipFill>
                      <a:blip r:embed="rId4"/>
                      <a:stretch>
                        <a:fillRect/>
                      </a:stretch>
                    </p:blipFill>
                    <p:spPr>
                      <a:xfrm>
                        <a:off x="163041" y="501880"/>
                        <a:ext cx="1308570" cy="2323716"/>
                      </a:xfrm>
                      <a:prstGeom prst="rect">
                        <a:avLst/>
                      </a:prstGeom>
                    </p:spPr>
                  </p:pic>
                </p:oleObj>
              </mc:Fallback>
            </mc:AlternateContent>
          </a:graphicData>
        </a:graphic>
      </p:graphicFrame>
    </p:spTree>
    <p:extLst>
      <p:ext uri="{BB962C8B-B14F-4D97-AF65-F5344CB8AC3E}">
        <p14:creationId xmlns:p14="http://schemas.microsoft.com/office/powerpoint/2010/main" val="1143702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297625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959081"/>
            <a:ext cx="10015537" cy="163663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1128603"/>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9" name="テキスト ボックス 8"/>
          <p:cNvSpPr txBox="1"/>
          <p:nvPr/>
        </p:nvSpPr>
        <p:spPr>
          <a:xfrm>
            <a:off x="1721515" y="324164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3" name="テキスト ボックス 12"/>
          <p:cNvSpPr txBox="1"/>
          <p:nvPr/>
        </p:nvSpPr>
        <p:spPr>
          <a:xfrm>
            <a:off x="5574593" y="1128603"/>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p>
          <a:p>
            <a:r>
              <a:rPr lang="ja-JP" altLang="en-US" sz="2400" dirty="0">
                <a:latin typeface="メイリオ" panose="020B0604030504040204" pitchFamily="50" charset="-128"/>
                <a:ea typeface="メイリオ" panose="020B0604030504040204" pitchFamily="50" charset="-128"/>
              </a:rPr>
              <a:t>　・支援が必要かを確認</a:t>
            </a:r>
          </a:p>
          <a:p>
            <a:r>
              <a:rPr lang="ja-JP" altLang="en-US" sz="2400" dirty="0">
                <a:latin typeface="メイリオ" panose="020B0604030504040204" pitchFamily="50" charset="-128"/>
                <a:ea typeface="メイリオ" panose="020B0604030504040204" pitchFamily="50" charset="-128"/>
              </a:rPr>
              <a:t>　・どのような支援が必要かを聞く</a:t>
            </a:r>
          </a:p>
        </p:txBody>
      </p:sp>
      <p:sp>
        <p:nvSpPr>
          <p:cNvPr id="15" name="テキスト ボックス 14"/>
          <p:cNvSpPr txBox="1"/>
          <p:nvPr/>
        </p:nvSpPr>
        <p:spPr>
          <a:xfrm>
            <a:off x="5574592" y="325814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6" name="オブジェクト 15"/>
          <p:cNvGraphicFramePr>
            <a:graphicFrameLocks noChangeAspect="1"/>
          </p:cNvGraphicFramePr>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16" name="オブジェクト 15"/>
                      <p:cNvPicPr/>
                      <p:nvPr/>
                    </p:nvPicPr>
                    <p:blipFill>
                      <a:blip r:embed="rId4"/>
                      <a:stretch>
                        <a:fillRect/>
                      </a:stretch>
                    </p:blipFill>
                    <p:spPr>
                      <a:xfrm>
                        <a:off x="163041" y="501880"/>
                        <a:ext cx="1308570" cy="2323716"/>
                      </a:xfrm>
                      <a:prstGeom prst="rect">
                        <a:avLst/>
                      </a:prstGeom>
                    </p:spPr>
                  </p:pic>
                </p:oleObj>
              </mc:Fallback>
            </mc:AlternateContent>
          </a:graphicData>
        </a:graphic>
      </p:graphicFrame>
    </p:spTree>
    <p:extLst>
      <p:ext uri="{BB962C8B-B14F-4D97-AF65-F5344CB8AC3E}">
        <p14:creationId xmlns:p14="http://schemas.microsoft.com/office/powerpoint/2010/main" val="62085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８</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その他の心身の機能障害、妊産婦、</a:t>
            </a:r>
            <a:endParaRPr lang="ja-JP" altLang="en-US"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ベビーカー使用者を含む乳幼児連れ、けが人</a:t>
            </a:r>
            <a:r>
              <a:rPr lang="ja-JP" altLang="en-US" sz="3200"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0" name=""/>
                      <p:cNvPicPr/>
                      <p:nvPr/>
                    </p:nvPicPr>
                    <p:blipFill>
                      <a:blip r:embed="rId4"/>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0" name=""/>
                      <p:cNvPicPr/>
                      <p:nvPr/>
                    </p:nvPicPr>
                    <p:blipFill>
                      <a:blip r:embed="rId6"/>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0" name=""/>
                      <p:cNvPicPr/>
                      <p:nvPr/>
                    </p:nvPicPr>
                    <p:blipFill>
                      <a:blip r:embed="rId8"/>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0" name=""/>
                      <p:cNvPicPr/>
                      <p:nvPr/>
                    </p:nvPicPr>
                    <p:blipFill>
                      <a:blip r:embed="rId10"/>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355185"/>
            <a:ext cx="10015537" cy="25673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02524"/>
            <a:ext cx="10015537" cy="1017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002913"/>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8" name="テキスト ボックス 7"/>
          <p:cNvSpPr txBox="1"/>
          <p:nvPr/>
        </p:nvSpPr>
        <p:spPr>
          <a:xfrm>
            <a:off x="1721515" y="252470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1" name="テキスト ボックス 10"/>
          <p:cNvSpPr txBox="1"/>
          <p:nvPr/>
        </p:nvSpPr>
        <p:spPr>
          <a:xfrm>
            <a:off x="5574592" y="1115431"/>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p:txBody>
      </p:sp>
      <p:sp>
        <p:nvSpPr>
          <p:cNvPr id="13" name="テキスト ボックス 12"/>
          <p:cNvSpPr txBox="1"/>
          <p:nvPr/>
        </p:nvSpPr>
        <p:spPr>
          <a:xfrm>
            <a:off x="5574593" y="2524707"/>
            <a:ext cx="5652914"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具合が悪い等の申し出があった場合、支援が必要かを確認し、どのような支援が必要かを聞く</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妊婦やけが人はバランスを崩しやすいため、相手の状況に応じて支援する</a:t>
            </a:r>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3720287488"/>
              </p:ext>
            </p:extLst>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6" name="オブジェクト 5"/>
                      <p:cNvPicPr/>
                      <p:nvPr/>
                    </p:nvPicPr>
                    <p:blipFill>
                      <a:blip r:embed="rId4"/>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2485478029"/>
              </p:ext>
            </p:extLst>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7" name="オブジェクト 6"/>
                      <p:cNvPicPr/>
                      <p:nvPr/>
                    </p:nvPicPr>
                    <p:blipFill>
                      <a:blip r:embed="rId6"/>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903504327"/>
              </p:ext>
            </p:extLst>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8" name="オブジェクト 7"/>
                      <p:cNvPicPr/>
                      <p:nvPr/>
                    </p:nvPicPr>
                    <p:blipFill>
                      <a:blip r:embed="rId8"/>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213340459"/>
              </p:ext>
            </p:extLst>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9" name="オブジェクト 8"/>
                      <p:cNvPicPr/>
                      <p:nvPr/>
                    </p:nvPicPr>
                    <p:blipFill>
                      <a:blip r:embed="rId10"/>
                      <a:stretch>
                        <a:fillRect/>
                      </a:stretch>
                    </p:blipFill>
                    <p:spPr>
                      <a:xfrm>
                        <a:off x="546933" y="4922500"/>
                        <a:ext cx="614334" cy="1472045"/>
                      </a:xfrm>
                      <a:prstGeom prst="rect">
                        <a:avLst/>
                      </a:prstGeom>
                    </p:spPr>
                  </p:pic>
                </p:oleObj>
              </mc:Fallback>
            </mc:AlternateContent>
          </a:graphicData>
        </a:graphic>
      </p:graphicFrame>
    </p:spTree>
    <p:extLst>
      <p:ext uri="{BB962C8B-B14F-4D97-AF65-F5344CB8AC3E}">
        <p14:creationId xmlns:p14="http://schemas.microsoft.com/office/powerpoint/2010/main" val="267843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013124"/>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688617"/>
            <a:ext cx="10015537" cy="41678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858140"/>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9" name="テキスト ボックス 8"/>
          <p:cNvSpPr txBox="1"/>
          <p:nvPr/>
        </p:nvSpPr>
        <p:spPr>
          <a:xfrm>
            <a:off x="1721515" y="527851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3" name="テキスト ボックス 12"/>
          <p:cNvSpPr txBox="1"/>
          <p:nvPr/>
        </p:nvSpPr>
        <p:spPr>
          <a:xfrm>
            <a:off x="5574593" y="858140"/>
            <a:ext cx="5652914" cy="415498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安全な場所での支援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具合が悪い等の申し出があった場合、支援が必要かを確認し、どのような支援が必要かを聞く</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ベビーカーの乗降支援</a:t>
            </a:r>
          </a:p>
          <a:p>
            <a:r>
              <a:rPr lang="ja-JP" altLang="en-US" sz="2400" dirty="0">
                <a:latin typeface="メイリオ" panose="020B0604030504040204" pitchFamily="50" charset="-128"/>
                <a:ea typeface="メイリオ" panose="020B0604030504040204" pitchFamily="50" charset="-128"/>
              </a:rPr>
              <a:t>　・支援を望まれた場合は方法を確認</a:t>
            </a:r>
          </a:p>
          <a:p>
            <a:r>
              <a:rPr lang="ja-JP" altLang="en-US" sz="2400" dirty="0">
                <a:latin typeface="メイリオ" panose="020B0604030504040204" pitchFamily="50" charset="-128"/>
                <a:ea typeface="メイリオ" panose="020B0604030504040204" pitchFamily="50" charset="-128"/>
              </a:rPr>
              <a:t>　・安全に留意して支援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ベビーカー使用者には、ベビーカー用スペースなどでブレーキをかけていただく。</a:t>
            </a:r>
          </a:p>
          <a:p>
            <a:endParaRPr lang="ja-JP" altLang="en-US" sz="2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5295013"/>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17" name="オブジェクト 16"/>
                      <p:cNvPicPr/>
                      <p:nvPr/>
                    </p:nvPicPr>
                    <p:blipFill>
                      <a:blip r:embed="rId4"/>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18" name="オブジェクト 17"/>
                      <p:cNvPicPr/>
                      <p:nvPr/>
                    </p:nvPicPr>
                    <p:blipFill>
                      <a:blip r:embed="rId6"/>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19" name="オブジェクト 18"/>
                      <p:cNvPicPr/>
                      <p:nvPr/>
                    </p:nvPicPr>
                    <p:blipFill>
                      <a:blip r:embed="rId8"/>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20" name="オブジェクト 19"/>
                      <p:cNvPicPr/>
                      <p:nvPr/>
                    </p:nvPicPr>
                    <p:blipFill>
                      <a:blip r:embed="rId10"/>
                      <a:stretch>
                        <a:fillRect/>
                      </a:stretch>
                    </p:blipFill>
                    <p:spPr>
                      <a:xfrm>
                        <a:off x="546933" y="4922500"/>
                        <a:ext cx="614334" cy="1472045"/>
                      </a:xfrm>
                      <a:prstGeom prst="rect">
                        <a:avLst/>
                      </a:prstGeom>
                    </p:spPr>
                  </p:pic>
                </p:oleObj>
              </mc:Fallback>
            </mc:AlternateContent>
          </a:graphicData>
        </a:graphic>
      </p:graphicFrame>
      <p:pic>
        <p:nvPicPr>
          <p:cNvPr id="16" name="図 15"/>
          <p:cNvPicPr>
            <a:picLocks noChangeAspect="1"/>
          </p:cNvPicPr>
          <p:nvPr/>
        </p:nvPicPr>
        <p:blipFill>
          <a:blip r:embed="rId11"/>
          <a:stretch>
            <a:fillRect/>
          </a:stretch>
        </p:blipFill>
        <p:spPr>
          <a:xfrm>
            <a:off x="2485280" y="2048193"/>
            <a:ext cx="1602744" cy="1610880"/>
          </a:xfrm>
          <a:prstGeom prst="rect">
            <a:avLst/>
          </a:prstGeom>
        </p:spPr>
      </p:pic>
      <p:sp>
        <p:nvSpPr>
          <p:cNvPr id="21" name="テキスト ボックス 20"/>
          <p:cNvSpPr txBox="1"/>
          <p:nvPr/>
        </p:nvSpPr>
        <p:spPr>
          <a:xfrm>
            <a:off x="2348045" y="3844579"/>
            <a:ext cx="2492990" cy="646331"/>
          </a:xfrm>
          <a:prstGeom prst="rect">
            <a:avLst/>
          </a:prstGeom>
          <a:noFill/>
        </p:spPr>
        <p:txBody>
          <a:bodyPr wrap="none" rtlCol="0">
            <a:spAutoFit/>
          </a:bodyPr>
          <a:lstStyle/>
          <a:p>
            <a:r>
              <a:rPr kumimoji="1" lang="en-US" altLang="ja-JP" sz="1200" dirty="0"/>
              <a:t>※</a:t>
            </a:r>
            <a:r>
              <a:rPr kumimoji="1" lang="ja-JP" altLang="en-US" sz="1200" dirty="0"/>
              <a:t>ベビーカーマーク（ベビーカー</a:t>
            </a:r>
          </a:p>
          <a:p>
            <a:r>
              <a:rPr lang="ja-JP" altLang="en-US" sz="1200" dirty="0"/>
              <a:t>　</a:t>
            </a:r>
            <a:r>
              <a:rPr kumimoji="1" lang="ja-JP" altLang="en-US" sz="1200" dirty="0"/>
              <a:t>で安心して利用できる場所や設</a:t>
            </a:r>
          </a:p>
          <a:p>
            <a:r>
              <a:rPr lang="ja-JP" altLang="en-US" sz="1200" dirty="0"/>
              <a:t>　</a:t>
            </a:r>
            <a:r>
              <a:rPr kumimoji="1" lang="ja-JP" altLang="en-US" sz="1200" dirty="0"/>
              <a:t>備を表している）</a:t>
            </a:r>
          </a:p>
        </p:txBody>
      </p:sp>
    </p:spTree>
    <p:extLst>
      <p:ext uri="{BB962C8B-B14F-4D97-AF65-F5344CB8AC3E}">
        <p14:creationId xmlns:p14="http://schemas.microsoft.com/office/powerpoint/2010/main" val="1237350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9815" y="658603"/>
            <a:ext cx="1180964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９</a:t>
            </a:r>
            <a:r>
              <a:rPr lang="en-US" altLang="ja-JP" sz="3600" b="1" dirty="0">
                <a:latin typeface="メイリオ" panose="020B0604030504040204" pitchFamily="50" charset="-128"/>
                <a:ea typeface="メイリオ" panose="020B0604030504040204" pitchFamily="50" charset="-128"/>
              </a:rPr>
              <a:t>.</a:t>
            </a:r>
            <a:r>
              <a:rPr lang="ja-JP" altLang="en-US" sz="3600" b="1" spc="-300" dirty="0">
                <a:latin typeface="メイリオ" panose="020B0604030504040204" pitchFamily="50" charset="-128"/>
                <a:ea typeface="メイリオ" panose="020B0604030504040204" pitchFamily="50" charset="-128"/>
              </a:rPr>
              <a:t>新型コロナウイルス完成症対策を踏まえた接遇のポイント</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6" y="1679425"/>
            <a:ext cx="11091145" cy="954107"/>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ポイント１</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endParaRPr lang="ja-JP" altLang="en-US" sz="28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　変わらず「まずは声かけ、そして必要な支援」を行うことが重要</a:t>
            </a:r>
          </a:p>
        </p:txBody>
      </p:sp>
      <p:sp>
        <p:nvSpPr>
          <p:cNvPr id="4" name="テキスト ボックス 3"/>
          <p:cNvSpPr txBox="1"/>
          <p:nvPr/>
        </p:nvSpPr>
        <p:spPr>
          <a:xfrm>
            <a:off x="169815" y="2761252"/>
            <a:ext cx="4804959" cy="3108543"/>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声かけのポイント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感染症対策を講じていることを伝える</a:t>
            </a:r>
          </a:p>
          <a:p>
            <a:pPr marL="914400" lvl="1" indent="-457200">
              <a:buFont typeface="Wingdings" panose="05000000000000000000" pitchFamily="2" charset="2"/>
              <a:buChar char="l"/>
            </a:pPr>
            <a:r>
              <a:rPr kumimoji="1" lang="ja-JP" altLang="en-US" sz="2800" dirty="0">
                <a:latin typeface="メイリオ" panose="020B0604030504040204" pitchFamily="50" charset="-128"/>
                <a:ea typeface="メイリオ" panose="020B0604030504040204" pitchFamily="50" charset="-128"/>
              </a:rPr>
              <a:t>なるべく相手の正面からの声かけを避ける</a:t>
            </a: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支援の必要性の有無を確かめる</a:t>
            </a:r>
            <a:endParaRPr kumimoji="1" lang="ja-JP" altLang="en-US" sz="2800"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a:stretch>
            <a:fillRect/>
          </a:stretch>
        </p:blipFill>
        <p:spPr>
          <a:xfrm>
            <a:off x="5146726" y="2761252"/>
            <a:ext cx="6796048" cy="3976006"/>
          </a:xfrm>
          <a:prstGeom prst="rect">
            <a:avLst/>
          </a:prstGeom>
        </p:spPr>
      </p:pic>
    </p:spTree>
    <p:extLst>
      <p:ext uri="{BB962C8B-B14F-4D97-AF65-F5344CB8AC3E}">
        <p14:creationId xmlns:p14="http://schemas.microsoft.com/office/powerpoint/2010/main" val="1885839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ポイント２</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コミュニケーションツールを準備する</a:t>
            </a:r>
          </a:p>
        </p:txBody>
      </p:sp>
      <p:sp>
        <p:nvSpPr>
          <p:cNvPr id="3" name="テキスト ボックス 2"/>
          <p:cNvSpPr txBox="1"/>
          <p:nvPr/>
        </p:nvSpPr>
        <p:spPr>
          <a:xfrm>
            <a:off x="1041352" y="1000760"/>
            <a:ext cx="9145636" cy="5693866"/>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コミュニケーションに役立つツールを活用する</a:t>
            </a:r>
          </a:p>
          <a:p>
            <a:pPr lvl="1"/>
            <a:r>
              <a:rPr lang="ja-JP" altLang="en-US" sz="2800" dirty="0">
                <a:latin typeface="メイリオ" panose="020B0604030504040204" pitchFamily="50" charset="-128"/>
                <a:ea typeface="メイリオ" panose="020B0604030504040204" pitchFamily="50" charset="-128"/>
              </a:rPr>
              <a:t>　・話すことが見えるようなマスクを使う</a:t>
            </a:r>
          </a:p>
          <a:p>
            <a:pPr lvl="1"/>
            <a:r>
              <a:rPr lang="ja-JP" altLang="en-US" sz="2800" dirty="0">
                <a:latin typeface="メイリオ" panose="020B0604030504040204" pitchFamily="50" charset="-128"/>
                <a:ea typeface="メイリオ" panose="020B0604030504040204" pitchFamily="50" charset="-128"/>
              </a:rPr>
              <a:t>　・話し言葉が伝わるようマイクなどを活用する</a:t>
            </a:r>
          </a:p>
          <a:p>
            <a:pPr lvl="1"/>
            <a:r>
              <a:rPr lang="ja-JP" altLang="en-US" sz="2800" dirty="0">
                <a:latin typeface="メイリオ" panose="020B0604030504040204" pitchFamily="50" charset="-128"/>
                <a:ea typeface="メイリオ" panose="020B0604030504040204" pitchFamily="50" charset="-128"/>
              </a:rPr>
              <a:t>　・筆談具やコミュニケーション</a:t>
            </a:r>
          </a:p>
          <a:p>
            <a:pPr lvl="1"/>
            <a:r>
              <a:rPr lang="ja-JP" altLang="en-US" sz="2800" dirty="0">
                <a:latin typeface="メイリオ" panose="020B0604030504040204" pitchFamily="50" charset="-128"/>
                <a:ea typeface="メイリオ" panose="020B0604030504040204" pitchFamily="50" charset="-128"/>
              </a:rPr>
              <a:t>　　ボードなどのツールを</a:t>
            </a:r>
            <a:r>
              <a:rPr lang="ja-JP" altLang="en-US" sz="2800" dirty="0" err="1">
                <a:latin typeface="メイリオ" panose="020B0604030504040204" pitchFamily="50" charset="-128"/>
                <a:ea typeface="メイリオ" panose="020B0604030504040204" pitchFamily="50" charset="-128"/>
              </a:rPr>
              <a:t>活用す</a:t>
            </a:r>
            <a:endParaRPr lang="ja-JP" altLang="en-US" sz="2800" dirty="0">
              <a:latin typeface="メイリオ" panose="020B0604030504040204" pitchFamily="50" charset="-128"/>
              <a:ea typeface="メイリオ" panose="020B0604030504040204" pitchFamily="50" charset="-128"/>
            </a:endParaRPr>
          </a:p>
          <a:p>
            <a:pPr lvl="1"/>
            <a:r>
              <a:rPr lang="ja-JP" altLang="en-US" sz="2800" dirty="0">
                <a:latin typeface="メイリオ" panose="020B0604030504040204" pitchFamily="50" charset="-128"/>
                <a:ea typeface="メイリオ" panose="020B0604030504040204" pitchFamily="50" charset="-128"/>
              </a:rPr>
              <a:t>　　る</a:t>
            </a:r>
          </a:p>
          <a:p>
            <a:pPr marL="914400" lvl="1" indent="-457200">
              <a:buFont typeface="Wingdings" panose="05000000000000000000" pitchFamily="2" charset="2"/>
              <a:buChar char="l"/>
            </a:pPr>
            <a:r>
              <a:rPr lang="en-US" altLang="ja-JP" sz="2800" dirty="0">
                <a:latin typeface="メイリオ" panose="020B0604030504040204" pitchFamily="50" charset="-128"/>
                <a:ea typeface="メイリオ" panose="020B0604030504040204" pitchFamily="50" charset="-128"/>
              </a:rPr>
              <a:t>ICT</a:t>
            </a:r>
            <a:r>
              <a:rPr lang="ja-JP" altLang="en-US" sz="2800" dirty="0">
                <a:latin typeface="メイリオ" panose="020B0604030504040204" pitchFamily="50" charset="-128"/>
                <a:ea typeface="メイリオ" panose="020B0604030504040204" pitchFamily="50" charset="-128"/>
              </a:rPr>
              <a:t>の活用を推進する</a:t>
            </a:r>
          </a:p>
          <a:p>
            <a:pPr lvl="1"/>
            <a:r>
              <a:rPr kumimoji="1" lang="ja-JP" altLang="en-US" sz="2800" dirty="0">
                <a:latin typeface="メイリオ" panose="020B0604030504040204" pitchFamily="50" charset="-128"/>
                <a:ea typeface="メイリオ" panose="020B0604030504040204" pitchFamily="50" charset="-128"/>
              </a:rPr>
              <a:t>　・オンラインの活用</a:t>
            </a:r>
          </a:p>
          <a:p>
            <a:pPr lvl="1"/>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ICT</a:t>
            </a:r>
            <a:r>
              <a:rPr lang="ja-JP" altLang="en-US" sz="2800" dirty="0">
                <a:latin typeface="メイリオ" panose="020B0604030504040204" pitchFamily="50" charset="-128"/>
                <a:ea typeface="メイリオ" panose="020B0604030504040204" pitchFamily="50" charset="-128"/>
              </a:rPr>
              <a:t>による手続きの効率化</a:t>
            </a:r>
          </a:p>
          <a:p>
            <a:pPr lvl="1"/>
            <a:r>
              <a:rPr kumimoji="1" lang="ja-JP" altLang="en-US" sz="2800" dirty="0">
                <a:latin typeface="メイリオ" panose="020B0604030504040204" pitchFamily="50" charset="-128"/>
                <a:ea typeface="メイリオ" panose="020B0604030504040204" pitchFamily="50" charset="-128"/>
              </a:rPr>
              <a:t>　・活用にあたっては多媒体とし、</a:t>
            </a:r>
          </a:p>
          <a:p>
            <a:pPr lvl="1"/>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利用体験などにより不安を払</a:t>
            </a:r>
          </a:p>
          <a:p>
            <a:pPr lvl="1"/>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しょくする</a:t>
            </a:r>
          </a:p>
        </p:txBody>
      </p:sp>
      <p:pic>
        <p:nvPicPr>
          <p:cNvPr id="4" name="図 3"/>
          <p:cNvPicPr>
            <a:picLocks noChangeAspect="1"/>
          </p:cNvPicPr>
          <p:nvPr/>
        </p:nvPicPr>
        <p:blipFill>
          <a:blip r:embed="rId3"/>
          <a:stretch>
            <a:fillRect/>
          </a:stretch>
        </p:blipFill>
        <p:spPr>
          <a:xfrm>
            <a:off x="7170184" y="3074301"/>
            <a:ext cx="4852506" cy="3620325"/>
          </a:xfrm>
          <a:prstGeom prst="rect">
            <a:avLst/>
          </a:prstGeom>
        </p:spPr>
      </p:pic>
    </p:spTree>
    <p:extLst>
      <p:ext uri="{BB962C8B-B14F-4D97-AF65-F5344CB8AC3E}">
        <p14:creationId xmlns:p14="http://schemas.microsoft.com/office/powerpoint/2010/main" val="1776987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607863"/>
            <a:ext cx="10789920" cy="954107"/>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ポイント３</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endParaRPr lang="ja-JP" altLang="en-US" sz="28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　感染症対策設備の設置方法や変更事項などの伝え方に配慮する</a:t>
            </a:r>
          </a:p>
        </p:txBody>
      </p:sp>
      <p:sp>
        <p:nvSpPr>
          <p:cNvPr id="3" name="テキスト ボックス 2"/>
          <p:cNvSpPr txBox="1"/>
          <p:nvPr/>
        </p:nvSpPr>
        <p:spPr>
          <a:xfrm>
            <a:off x="955626" y="1986597"/>
            <a:ext cx="10717261" cy="4216539"/>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感染症対策設備（消毒液や検温設備など）の設置方法</a:t>
            </a:r>
          </a:p>
          <a:p>
            <a:pPr lvl="1"/>
            <a:r>
              <a:rPr lang="ja-JP" altLang="en-US" sz="2400" dirty="0">
                <a:latin typeface="メイリオ" panose="020B0604030504040204" pitchFamily="50" charset="-128"/>
                <a:ea typeface="メイリオ" panose="020B0604030504040204" pitchFamily="50" charset="-128"/>
              </a:rPr>
              <a:t>　・複数台を異なる高さで設置する</a:t>
            </a:r>
          </a:p>
          <a:p>
            <a:pPr lvl="1"/>
            <a:r>
              <a:rPr lang="ja-JP" altLang="en-US" sz="2400" dirty="0">
                <a:latin typeface="メイリオ" panose="020B0604030504040204" pitchFamily="50" charset="-128"/>
                <a:ea typeface="メイリオ" panose="020B0604030504040204" pitchFamily="50" charset="-128"/>
              </a:rPr>
              <a:t>　・使い方を表示する</a:t>
            </a:r>
          </a:p>
          <a:p>
            <a:pPr lvl="1"/>
            <a:r>
              <a:rPr lang="ja-JP" altLang="en-US" sz="2400" dirty="0">
                <a:latin typeface="メイリオ" panose="020B0604030504040204" pitchFamily="50" charset="-128"/>
                <a:ea typeface="メイリオ" panose="020B0604030504040204" pitchFamily="50" charset="-128"/>
              </a:rPr>
              <a:t>　・使えない場合の個別対応も必要　などの工夫が必要</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運行の変更などの情報の提供方法</a:t>
            </a:r>
          </a:p>
          <a:p>
            <a:pPr lvl="1"/>
            <a:r>
              <a:rPr lang="ja-JP" altLang="en-US" sz="2400" dirty="0">
                <a:latin typeface="メイリオ" panose="020B0604030504040204" pitchFamily="50" charset="-128"/>
                <a:ea typeface="メイリオ" panose="020B0604030504040204" pitchFamily="50" charset="-128"/>
              </a:rPr>
              <a:t>　・文字やイラストで掲示する</a:t>
            </a:r>
          </a:p>
          <a:p>
            <a:pPr lvl="1"/>
            <a:r>
              <a:rPr lang="ja-JP" altLang="en-US" sz="2400" dirty="0">
                <a:latin typeface="メイリオ" panose="020B0604030504040204" pitchFamily="50" charset="-128"/>
                <a:ea typeface="メイリオ" panose="020B0604030504040204" pitchFamily="50" charset="-128"/>
              </a:rPr>
              <a:t>　・音声アナウンスを流す　　など複数の手段による提供が必要</a:t>
            </a:r>
            <a:endParaRPr lang="x-none" altLang="ja-JP"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情報提供の工夫</a:t>
            </a:r>
          </a:p>
          <a:p>
            <a:pPr lvl="1"/>
            <a:r>
              <a:rPr lang="ja-JP" altLang="en-US" sz="2400" dirty="0">
                <a:latin typeface="メイリオ" panose="020B0604030504040204" pitchFamily="50" charset="-128"/>
                <a:ea typeface="メイリオ" panose="020B0604030504040204" pitchFamily="50" charset="-128"/>
              </a:rPr>
              <a:t>　・様々な対策でアナウンスや声が聞き取りにくいため、聞き取りやすい</a:t>
            </a:r>
          </a:p>
          <a:p>
            <a:pPr lvl="1"/>
            <a:r>
              <a:rPr lang="ja-JP" altLang="en-US" sz="2400" dirty="0">
                <a:latin typeface="メイリオ" panose="020B0604030504040204" pitchFamily="50" charset="-128"/>
                <a:ea typeface="メイリオ" panose="020B0604030504040204" pitchFamily="50" charset="-128"/>
              </a:rPr>
              <a:t>　　ようはっきりと、繰り返し伝えることが重要</a:t>
            </a:r>
            <a:endParaRPr lang="x-none"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9010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ポイント４</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感染症対策についての情報提供を行う</a:t>
            </a:r>
          </a:p>
        </p:txBody>
      </p:sp>
      <p:sp>
        <p:nvSpPr>
          <p:cNvPr id="3" name="テキスト ボックス 2"/>
          <p:cNvSpPr txBox="1"/>
          <p:nvPr/>
        </p:nvSpPr>
        <p:spPr>
          <a:xfrm>
            <a:off x="855614" y="1186497"/>
            <a:ext cx="10717261" cy="5324535"/>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対策の協力のお願いは「多様な媒体」で</a:t>
            </a:r>
          </a:p>
          <a:p>
            <a:pPr lvl="1"/>
            <a:r>
              <a:rPr lang="ja-JP" altLang="en-US" sz="2400" dirty="0">
                <a:latin typeface="メイリオ" panose="020B0604030504040204" pitchFamily="50" charset="-128"/>
                <a:ea typeface="メイリオ" panose="020B0604030504040204" pitchFamily="50" charset="-128"/>
              </a:rPr>
              <a:t>　・視覚的掲示（デジタルサイネージ等）、音声、</a:t>
            </a:r>
          </a:p>
          <a:p>
            <a:pPr lvl="1"/>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web</a:t>
            </a:r>
            <a:r>
              <a:rPr lang="ja-JP" altLang="en-US" sz="2400" dirty="0">
                <a:latin typeface="メイリオ" panose="020B0604030504040204" pitchFamily="50" charset="-128"/>
                <a:ea typeface="メイリオ" panose="020B0604030504040204" pitchFamily="50" charset="-128"/>
              </a:rPr>
              <a:t>アクセシビリティを確保したホームページな</a:t>
            </a:r>
          </a:p>
          <a:p>
            <a:pPr lvl="1"/>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どでの</a:t>
            </a:r>
            <a:r>
              <a:rPr lang="ja-JP" altLang="en-US" sz="2400" dirty="0">
                <a:latin typeface="メイリオ" panose="020B0604030504040204" pitchFamily="50" charset="-128"/>
                <a:ea typeface="メイリオ" panose="020B0604030504040204" pitchFamily="50" charset="-128"/>
              </a:rPr>
              <a:t>提供</a:t>
            </a:r>
          </a:p>
          <a:p>
            <a:pPr lvl="1"/>
            <a:endParaRPr lang="ja-JP" altLang="en-US"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事業者の取組みの紹介</a:t>
            </a:r>
          </a:p>
          <a:p>
            <a:pPr lvl="1"/>
            <a:r>
              <a:rPr lang="ja-JP" altLang="en-US" sz="2400" dirty="0">
                <a:latin typeface="メイリオ" panose="020B0604030504040204" pitchFamily="50" charset="-128"/>
                <a:ea typeface="メイリオ" panose="020B0604030504040204" pitchFamily="50" charset="-128"/>
              </a:rPr>
              <a:t>　・感染症対策の取組みについて、利用者への周知を</a:t>
            </a:r>
          </a:p>
          <a:p>
            <a:pPr lvl="1"/>
            <a:r>
              <a:rPr lang="ja-JP" altLang="en-US" sz="2400" dirty="0">
                <a:latin typeface="メイリオ" panose="020B0604030504040204" pitchFamily="50" charset="-128"/>
                <a:ea typeface="メイリオ" panose="020B0604030504040204" pitchFamily="50" charset="-128"/>
              </a:rPr>
              <a:t>　　続ける</a:t>
            </a:r>
          </a:p>
          <a:p>
            <a:pPr lvl="1"/>
            <a:r>
              <a:rPr lang="ja-JP" altLang="en-US" sz="2400" dirty="0">
                <a:latin typeface="メイリオ" panose="020B0604030504040204" pitchFamily="50" charset="-128"/>
                <a:ea typeface="メイリオ" panose="020B0604030504040204" pitchFamily="50" charset="-128"/>
              </a:rPr>
              <a:t>　・配置人員の削減等についての周知や必要な支援要</a:t>
            </a:r>
          </a:p>
          <a:p>
            <a:pPr lvl="1"/>
            <a:r>
              <a:rPr lang="ja-JP" altLang="en-US" sz="2400" dirty="0">
                <a:latin typeface="メイリオ" panose="020B0604030504040204" pitchFamily="50" charset="-128"/>
                <a:ea typeface="メイリオ" panose="020B0604030504040204" pitchFamily="50" charset="-128"/>
              </a:rPr>
              <a:t>　　請などに適宜応じられる体制等の工夫の周知</a:t>
            </a:r>
          </a:p>
          <a:p>
            <a:pPr lvl="1"/>
            <a:endParaRPr lang="x-none" altLang="ja-JP"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感染症対策がしづらい人がいて工夫していることの周知</a:t>
            </a:r>
          </a:p>
          <a:p>
            <a:pPr lvl="1"/>
            <a:r>
              <a:rPr lang="ja-JP" altLang="en-US" sz="2400" dirty="0">
                <a:latin typeface="メイリオ" panose="020B0604030504040204" pitchFamily="50" charset="-128"/>
                <a:ea typeface="メイリオ" panose="020B0604030504040204" pitchFamily="50" charset="-128"/>
              </a:rPr>
              <a:t>　・マスク着用が難しい人などへの理解</a:t>
            </a:r>
            <a:endParaRPr lang="x-none" altLang="ja-JP"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9180202" y="1861776"/>
            <a:ext cx="2718419" cy="3163021"/>
          </a:xfrm>
          <a:prstGeom prst="rect">
            <a:avLst/>
          </a:prstGeom>
        </p:spPr>
      </p:pic>
    </p:spTree>
    <p:extLst>
      <p:ext uri="{BB962C8B-B14F-4D97-AF65-F5344CB8AC3E}">
        <p14:creationId xmlns:p14="http://schemas.microsoft.com/office/powerpoint/2010/main" val="203937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26175" y="2926080"/>
            <a:ext cx="4339650"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②　基本の接遇方法</a:t>
            </a:r>
            <a:endParaRPr kumimoji="1" lang="ja-JP" altLang="en-US" sz="36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82386" y="3688789"/>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710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ポイント５</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感染症対策下における新たな工夫</a:t>
            </a:r>
          </a:p>
        </p:txBody>
      </p:sp>
      <p:sp>
        <p:nvSpPr>
          <p:cNvPr id="3" name="テキスト ボックス 2"/>
          <p:cNvSpPr txBox="1"/>
          <p:nvPr/>
        </p:nvSpPr>
        <p:spPr>
          <a:xfrm>
            <a:off x="855614" y="1186497"/>
            <a:ext cx="10717261" cy="1631216"/>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en-US" altLang="ja-JP" sz="2400" dirty="0">
                <a:latin typeface="メイリオ" panose="020B0604030504040204" pitchFamily="50" charset="-128"/>
                <a:ea typeface="メイリオ" panose="020B0604030504040204" pitchFamily="50" charset="-128"/>
              </a:rPr>
              <a:t>ICT</a:t>
            </a:r>
            <a:r>
              <a:rPr lang="ja-JP" altLang="en-US" sz="2400" dirty="0">
                <a:latin typeface="メイリオ" panose="020B0604030504040204" pitchFamily="50" charset="-128"/>
                <a:ea typeface="メイリオ" panose="020B0604030504040204" pitchFamily="50" charset="-128"/>
              </a:rPr>
              <a:t>の活用による対面対応の低減</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対応の効率化による対面の短時間化</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接遇研修のオンライン化　　　など</a:t>
            </a:r>
            <a:endParaRPr lang="x-none" altLang="ja-JP"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226964" y="3044577"/>
            <a:ext cx="1731456" cy="3546081"/>
          </a:xfrm>
          <a:prstGeom prst="rect">
            <a:avLst/>
          </a:prstGeom>
        </p:spPr>
      </p:pic>
      <p:sp>
        <p:nvSpPr>
          <p:cNvPr id="5" name="テキスト ボックス 4"/>
          <p:cNvSpPr txBox="1"/>
          <p:nvPr/>
        </p:nvSpPr>
        <p:spPr>
          <a:xfrm>
            <a:off x="1958420" y="4731827"/>
            <a:ext cx="3256518" cy="163121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※ICT</a:t>
            </a:r>
            <a:r>
              <a:rPr kumimoji="1" lang="ja-JP" altLang="en-US" sz="2000" b="1" dirty="0">
                <a:latin typeface="メイリオ" panose="020B0604030504040204" pitchFamily="50" charset="-128"/>
                <a:ea typeface="メイリオ" panose="020B0604030504040204" pitchFamily="50" charset="-128"/>
              </a:rPr>
              <a:t>を活用した取組み例</a:t>
            </a:r>
          </a:p>
          <a:p>
            <a:r>
              <a:rPr lang="ja-JP" altLang="en-US" sz="20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障害者手帳を管理するスマホアプリの導入など、手続を簡易にする取組が進んでいる。</a:t>
            </a:r>
            <a:endParaRPr lang="x-none" altLang="ja-JP" sz="20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stretch>
            <a:fillRect/>
          </a:stretch>
        </p:blipFill>
        <p:spPr>
          <a:xfrm>
            <a:off x="5339795" y="3249292"/>
            <a:ext cx="3228975" cy="2498168"/>
          </a:xfrm>
          <a:prstGeom prst="rect">
            <a:avLst/>
          </a:prstGeom>
        </p:spPr>
      </p:pic>
      <p:sp>
        <p:nvSpPr>
          <p:cNvPr id="7" name="テキスト ボックス 6"/>
          <p:cNvSpPr txBox="1"/>
          <p:nvPr/>
        </p:nvSpPr>
        <p:spPr>
          <a:xfrm>
            <a:off x="8254445" y="3494128"/>
            <a:ext cx="3537505" cy="163121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接遇研修のオンライン化</a:t>
            </a:r>
          </a:p>
          <a:p>
            <a:r>
              <a:rPr lang="ja-JP" altLang="en-US" sz="20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感染症対策を踏まえた接遇研修として、動画配信、</a:t>
            </a:r>
            <a:r>
              <a:rPr lang="en-US" altLang="ja-JP" sz="2000" dirty="0">
                <a:latin typeface="メイリオ" panose="020B0604030504040204" pitchFamily="50" charset="-128"/>
                <a:ea typeface="メイリオ" panose="020B0604030504040204" pitchFamily="50" charset="-128"/>
              </a:rPr>
              <a:t>e-</a:t>
            </a:r>
            <a:r>
              <a:rPr lang="ja-JP" altLang="en-US" sz="2000" dirty="0">
                <a:latin typeface="メイリオ" panose="020B0604030504040204" pitchFamily="50" charset="-128"/>
                <a:ea typeface="メイリオ" panose="020B0604030504040204" pitchFamily="50" charset="-128"/>
              </a:rPr>
              <a:t>ラーニングやオンライン研修等での展開が進んでいる。</a:t>
            </a:r>
            <a:endParaRPr lang="x-none"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38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7433445" cy="646331"/>
          </a:xfrm>
          <a:prstGeom prst="rect">
            <a:avLst/>
          </a:prstGeom>
          <a:noFill/>
        </p:spPr>
        <p:txBody>
          <a:bodyPr wrap="none" rtlCol="0">
            <a:spAutoFit/>
          </a:bodyPr>
          <a:lstStyle/>
          <a:p>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緊急時・災害時の対応について</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5016758"/>
          </a:xfrm>
          <a:prstGeom prst="rect">
            <a:avLst/>
          </a:prstGeom>
          <a:noFill/>
        </p:spPr>
        <p:txBody>
          <a:bodyPr wrap="square" rtlCol="0">
            <a:spAutoFit/>
          </a:bodyPr>
          <a:lstStyle/>
          <a:p>
            <a:r>
              <a:rPr lang="ja-JP" altLang="en-US" sz="3200" b="1" u="sng" dirty="0">
                <a:latin typeface="メイリオ" panose="020B0604030504040204" pitchFamily="50" charset="-128"/>
                <a:ea typeface="メイリオ" panose="020B0604030504040204" pitchFamily="50" charset="-128"/>
              </a:rPr>
              <a:t>配慮事項</a:t>
            </a:r>
          </a:p>
          <a:p>
            <a:endParaRPr lang="ja-JP" altLang="en-US"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遅延・運転の見合わせなどの時には、必要な情報を乗客が得やすい手段で伝えることに努める</a:t>
            </a: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高齢者・障害者等が緊急事態に陥った時には、迅速かつ適切な対応を図ることに努める</a:t>
            </a: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地震、火災などの災害時には、乗客の安全を確認し、高齢者・障害者等が安全に避難できるよう誘導・介助を行う。適宜一般の乗客にも誘導・介助の協力を求める</a:t>
            </a:r>
          </a:p>
        </p:txBody>
      </p:sp>
    </p:spTree>
    <p:extLst>
      <p:ext uri="{BB962C8B-B14F-4D97-AF65-F5344CB8AC3E}">
        <p14:creationId xmlns:p14="http://schemas.microsoft.com/office/powerpoint/2010/main" val="3257835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20642" y="538205"/>
            <a:ext cx="10771358" cy="58477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接遇ガイドライン</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接遇研修モデルプログラム</a:t>
            </a:r>
            <a:r>
              <a:rPr lang="en-US" altLang="ja-JP" sz="3200" b="1" dirty="0">
                <a:latin typeface="メイリオ" panose="020B0604030504040204" pitchFamily="50" charset="-128"/>
                <a:ea typeface="メイリオ" panose="020B0604030504040204" pitchFamily="50" charset="-128"/>
              </a:rPr>
              <a:t>』</a:t>
            </a:r>
            <a:endParaRPr lang="ja-JP" altLang="en-US"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896170" y="6296832"/>
            <a:ext cx="10586937"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hlinkClick r:id="rId3"/>
              </a:rPr>
              <a:t>https://www.mlit.go.jp/sogoseisaku/barrierfree/sosei_barrierfree_tk_000180.html</a:t>
            </a:r>
            <a:endParaRPr lang="ja-JP" altLang="en-US" sz="2000" dirty="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897850" y="1071845"/>
            <a:ext cx="9498114" cy="4487654"/>
            <a:chOff x="896170" y="901084"/>
            <a:chExt cx="9498114" cy="4487654"/>
          </a:xfrm>
        </p:grpSpPr>
        <p:grpSp>
          <p:nvGrpSpPr>
            <p:cNvPr id="8" name="グループ化 7"/>
            <p:cNvGrpSpPr/>
            <p:nvPr/>
          </p:nvGrpSpPr>
          <p:grpSpPr>
            <a:xfrm>
              <a:off x="1188484" y="901084"/>
              <a:ext cx="9205800" cy="4005148"/>
              <a:chOff x="906985" y="813969"/>
              <a:chExt cx="10540035" cy="4585631"/>
            </a:xfrm>
          </p:grpSpPr>
          <p:pic>
            <p:nvPicPr>
              <p:cNvPr id="2" name="図 1"/>
              <p:cNvPicPr>
                <a:picLocks noChangeAspect="1"/>
              </p:cNvPicPr>
              <p:nvPr/>
            </p:nvPicPr>
            <p:blipFill>
              <a:blip r:embed="rId4"/>
              <a:stretch>
                <a:fillRect/>
              </a:stretch>
            </p:blipFill>
            <p:spPr>
              <a:xfrm>
                <a:off x="906985" y="813969"/>
                <a:ext cx="3174870" cy="4563876"/>
              </a:xfrm>
              <a:prstGeom prst="rect">
                <a:avLst/>
              </a:prstGeom>
              <a:ln>
                <a:solidFill>
                  <a:schemeClr val="tx1"/>
                </a:solidFill>
              </a:ln>
              <a:effectLst>
                <a:outerShdw blurRad="50800" dist="38100" dir="2700000" algn="tl" rotWithShape="0">
                  <a:prstClr val="black">
                    <a:alpha val="40000"/>
                  </a:prstClr>
                </a:outerShdw>
              </a:effectLst>
            </p:spPr>
          </p:pic>
          <p:pic>
            <p:nvPicPr>
              <p:cNvPr id="5" name="図 4"/>
              <p:cNvPicPr>
                <a:picLocks noChangeAspect="1"/>
              </p:cNvPicPr>
              <p:nvPr/>
            </p:nvPicPr>
            <p:blipFill>
              <a:blip r:embed="rId5"/>
              <a:stretch>
                <a:fillRect/>
              </a:stretch>
            </p:blipFill>
            <p:spPr>
              <a:xfrm>
                <a:off x="4532065" y="813969"/>
                <a:ext cx="3212690" cy="4563876"/>
              </a:xfrm>
              <a:prstGeom prst="rect">
                <a:avLst/>
              </a:prstGeom>
              <a:ln>
                <a:solidFill>
                  <a:schemeClr val="tx1"/>
                </a:solid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6"/>
              <a:stretch>
                <a:fillRect/>
              </a:stretch>
            </p:blipFill>
            <p:spPr>
              <a:xfrm>
                <a:off x="8194965" y="813969"/>
                <a:ext cx="3252055" cy="4585631"/>
              </a:xfrm>
              <a:prstGeom prst="rect">
                <a:avLst/>
              </a:prstGeom>
              <a:ln>
                <a:solidFill>
                  <a:schemeClr val="tx1"/>
                </a:solidFill>
              </a:ln>
              <a:effectLst>
                <a:outerShdw blurRad="50800" dist="38100" dir="2700000" algn="tl" rotWithShape="0">
                  <a:prstClr val="black">
                    <a:alpha val="40000"/>
                  </a:prstClr>
                </a:outerShdw>
              </a:effectLst>
            </p:spPr>
          </p:pic>
        </p:grpSp>
        <p:sp>
          <p:nvSpPr>
            <p:cNvPr id="7" name="テキスト ボックス 6"/>
            <p:cNvSpPr txBox="1"/>
            <p:nvPr/>
          </p:nvSpPr>
          <p:spPr>
            <a:xfrm>
              <a:off x="896170" y="5019406"/>
              <a:ext cx="317266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「接遇ガイドライン」</a:t>
              </a:r>
              <a:r>
                <a:rPr kumimoji="1" lang="en-US" altLang="ja-JP" dirty="0" err="1">
                  <a:latin typeface="メイリオ" panose="020B0604030504040204" pitchFamily="50" charset="-128"/>
                  <a:ea typeface="メイリオ" panose="020B0604030504040204" pitchFamily="50" charset="-128"/>
                </a:rPr>
                <a:t>H30.5</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402177" y="5019406"/>
              <a:ext cx="2553904"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「認知症の人編」</a:t>
              </a:r>
              <a:r>
                <a:rPr kumimoji="1" lang="en-US" altLang="ja-JP" dirty="0">
                  <a:latin typeface="メイリオ" panose="020B0604030504040204" pitchFamily="50" charset="-128"/>
                  <a:ea typeface="メイリオ" panose="020B0604030504040204" pitchFamily="50" charset="-128"/>
                </a:rPr>
                <a:t>R3.2</a:t>
              </a: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964840" y="5019406"/>
              <a:ext cx="1861407"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「追補版」</a:t>
              </a:r>
              <a:r>
                <a:rPr kumimoji="1" lang="en-US" altLang="ja-JP" dirty="0">
                  <a:latin typeface="メイリオ" panose="020B0604030504040204" pitchFamily="50" charset="-128"/>
                  <a:ea typeface="メイリオ" panose="020B0604030504040204" pitchFamily="50" charset="-128"/>
                </a:rPr>
                <a:t>R3.7</a:t>
              </a:r>
              <a:endParaRPr kumimoji="1" lang="ja-JP" altLang="en-US" dirty="0">
                <a:latin typeface="メイリオ" panose="020B0604030504040204" pitchFamily="50" charset="-128"/>
                <a:ea typeface="メイリオ" panose="020B0604030504040204" pitchFamily="50" charset="-128"/>
              </a:endParaRPr>
            </a:p>
          </p:txBody>
        </p:sp>
      </p:grpSp>
      <p:grpSp>
        <p:nvGrpSpPr>
          <p:cNvPr id="19" name="グループ化 18"/>
          <p:cNvGrpSpPr/>
          <p:nvPr/>
        </p:nvGrpSpPr>
        <p:grpSpPr>
          <a:xfrm>
            <a:off x="6516484" y="5559499"/>
            <a:ext cx="4596884" cy="637332"/>
            <a:chOff x="5530646" y="5443717"/>
            <a:chExt cx="4596884" cy="637332"/>
          </a:xfrm>
        </p:grpSpPr>
        <p:grpSp>
          <p:nvGrpSpPr>
            <p:cNvPr id="14" name="グループ化 13"/>
            <p:cNvGrpSpPr/>
            <p:nvPr/>
          </p:nvGrpSpPr>
          <p:grpSpPr>
            <a:xfrm>
              <a:off x="5530646" y="5443717"/>
              <a:ext cx="4452695" cy="564371"/>
              <a:chOff x="3185652" y="5472006"/>
              <a:chExt cx="6797689" cy="564371"/>
            </a:xfrm>
          </p:grpSpPr>
          <p:sp>
            <p:nvSpPr>
              <p:cNvPr id="11" name="角丸四角形 10"/>
              <p:cNvSpPr/>
              <p:nvPr/>
            </p:nvSpPr>
            <p:spPr>
              <a:xfrm>
                <a:off x="3185652" y="5472006"/>
                <a:ext cx="6797689" cy="564371"/>
              </a:xfrm>
              <a:prstGeom prst="roundRect">
                <a:avLst>
                  <a:gd name="adj" fmla="val 2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61851" y="5520913"/>
                <a:ext cx="6645289" cy="452600"/>
              </a:xfrm>
              <a:prstGeom prst="roundRect">
                <a:avLst>
                  <a:gd name="adj" fmla="val 2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5993806" y="5542048"/>
              <a:ext cx="3416320" cy="369332"/>
            </a:xfrm>
            <a:prstGeom prst="rect">
              <a:avLst/>
            </a:prstGeom>
            <a:noFill/>
          </p:spPr>
          <p:txBody>
            <a:bodyPr wrap="none" rtlCol="0">
              <a:spAutoFit/>
            </a:bodyPr>
            <a:lstStyle/>
            <a:p>
              <a:r>
                <a:rPr kumimoji="1" lang="ja-JP" altLang="en-US" dirty="0"/>
                <a:t>国土交通省　接遇研修について</a:t>
              </a:r>
            </a:p>
          </p:txBody>
        </p:sp>
        <p:cxnSp>
          <p:nvCxnSpPr>
            <p:cNvPr id="16" name="直線矢印コネクタ 15"/>
            <p:cNvCxnSpPr/>
            <p:nvPr/>
          </p:nvCxnSpPr>
          <p:spPr>
            <a:xfrm flipH="1" flipV="1">
              <a:off x="9772979" y="5708407"/>
              <a:ext cx="354551" cy="372642"/>
            </a:xfrm>
            <a:prstGeom prst="straightConnector1">
              <a:avLst/>
            </a:prstGeom>
            <a:ln w="1016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409957" y="126795"/>
            <a:ext cx="3660556"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公共交通事業者に向けた</a:t>
            </a:r>
          </a:p>
        </p:txBody>
      </p:sp>
    </p:spTree>
    <p:extLst>
      <p:ext uri="{BB962C8B-B14F-4D97-AF65-F5344CB8AC3E}">
        <p14:creationId xmlns:p14="http://schemas.microsoft.com/office/powerpoint/2010/main" val="278511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1141756" y="2356033"/>
            <a:ext cx="1942857" cy="3914286"/>
          </a:xfrm>
          <a:prstGeom prst="rect">
            <a:avLst/>
          </a:prstGeom>
        </p:spPr>
      </p:pic>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4634086" y="3870263"/>
            <a:ext cx="6916968" cy="230832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■高齢者の特性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杖やシルバーカー、車椅子を利用している人もいる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認知症の症状のある人もいる</a:t>
            </a:r>
          </a:p>
        </p:txBody>
      </p:sp>
      <p:sp>
        <p:nvSpPr>
          <p:cNvPr id="7" name="正方形/長方形 6"/>
          <p:cNvSpPr/>
          <p:nvPr/>
        </p:nvSpPr>
        <p:spPr>
          <a:xfrm>
            <a:off x="4634086" y="3657600"/>
            <a:ext cx="7024514"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876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416419"/>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3640577"/>
            <a:ext cx="10015537" cy="15781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697763"/>
            <a:ext cx="10015537" cy="11670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910670"/>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8" name="テキスト ボックス 7"/>
          <p:cNvSpPr txBox="1"/>
          <p:nvPr/>
        </p:nvSpPr>
        <p:spPr>
          <a:xfrm>
            <a:off x="1721515" y="383826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9" name="テキスト ボックス 8"/>
          <p:cNvSpPr txBox="1"/>
          <p:nvPr/>
        </p:nvSpPr>
        <p:spPr>
          <a:xfrm>
            <a:off x="1721515" y="5608229"/>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64500"/>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聴こえている、理解しているかを確認</a:t>
            </a:r>
          </a:p>
        </p:txBody>
      </p:sp>
      <p:sp>
        <p:nvSpPr>
          <p:cNvPr id="13" name="テキスト ボックス 12"/>
          <p:cNvSpPr txBox="1"/>
          <p:nvPr/>
        </p:nvSpPr>
        <p:spPr>
          <a:xfrm>
            <a:off x="5574593" y="3838268"/>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混雑時には不安になりやすいので、困っている様子があれば支援</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時間に余裕を持った支援</a:t>
            </a:r>
          </a:p>
        </p:txBody>
      </p:sp>
      <p:sp>
        <p:nvSpPr>
          <p:cNvPr id="15" name="テキスト ボックス 14"/>
          <p:cNvSpPr txBox="1"/>
          <p:nvPr/>
        </p:nvSpPr>
        <p:spPr>
          <a:xfrm>
            <a:off x="5574592" y="5624732"/>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
        <p:nvSpPr>
          <p:cNvPr id="16" name="正方形/長方形 15"/>
          <p:cNvSpPr/>
          <p:nvPr/>
        </p:nvSpPr>
        <p:spPr>
          <a:xfrm>
            <a:off x="1614486" y="2056587"/>
            <a:ext cx="10015537" cy="13921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21513" y="2269494"/>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9" name="テキスト ボックス 18"/>
          <p:cNvSpPr txBox="1"/>
          <p:nvPr/>
        </p:nvSpPr>
        <p:spPr>
          <a:xfrm>
            <a:off x="5574593" y="2248438"/>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バランスを崩す、躓きやすいため、安全を確認</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時間に余裕を持った支援</a:t>
            </a:r>
          </a:p>
        </p:txBody>
      </p:sp>
    </p:spTree>
    <p:extLst>
      <p:ext uri="{BB962C8B-B14F-4D97-AF65-F5344CB8AC3E}">
        <p14:creationId xmlns:p14="http://schemas.microsoft.com/office/powerpoint/2010/main" val="215371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認知症の人</a:t>
            </a: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3623093" y="3870263"/>
            <a:ext cx="7841696" cy="230832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■認知症の人の特性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症状はさまざまであり、主に認知機能（理解する力や判断する力）などが低下する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保たれている機能もあるので、一律のイメージで対応してはいけない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高齢者に多いが、若年性や軽度認知症の人もいる</a:t>
            </a:r>
          </a:p>
        </p:txBody>
      </p:sp>
      <p:sp>
        <p:nvSpPr>
          <p:cNvPr id="7" name="正方形/長方形 6"/>
          <p:cNvSpPr/>
          <p:nvPr/>
        </p:nvSpPr>
        <p:spPr>
          <a:xfrm>
            <a:off x="3493407" y="3657600"/>
            <a:ext cx="8165193"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2388651365"/>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7" name="オブジェクト 6"/>
                      <p:cNvPicPr/>
                      <p:nvPr/>
                    </p:nvPicPr>
                    <p:blipFill>
                      <a:blip r:embed="rId5"/>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119052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051" y="1389381"/>
            <a:ext cx="932589" cy="2278350"/>
          </a:xfrm>
          <a:prstGeom prst="rect">
            <a:avLst/>
          </a:prstGeom>
        </p:spPr>
      </p:pic>
      <p:graphicFrame>
        <p:nvGraphicFramePr>
          <p:cNvPr id="3" name="オブジェクト 2"/>
          <p:cNvGraphicFramePr>
            <a:graphicFrameLocks noChangeAspect="1"/>
          </p:cNvGraphicFramePr>
          <p:nvPr>
            <p:extLst>
              <p:ext uri="{D42A27DB-BD31-4B8C-83A1-F6EECF244321}">
                <p14:modId xmlns:p14="http://schemas.microsoft.com/office/powerpoint/2010/main" val="2411789369"/>
              </p:ext>
            </p:extLst>
          </p:nvPr>
        </p:nvGraphicFramePr>
        <p:xfrm>
          <a:off x="413513" y="563099"/>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9" name="オブジェクト 8"/>
                      <p:cNvPicPr/>
                      <p:nvPr/>
                    </p:nvPicPr>
                    <p:blipFill>
                      <a:blip r:embed="rId5"/>
                      <a:stretch>
                        <a:fillRect/>
                      </a:stretch>
                    </p:blipFill>
                    <p:spPr>
                      <a:xfrm>
                        <a:off x="413513" y="563099"/>
                        <a:ext cx="926538" cy="2581953"/>
                      </a:xfrm>
                      <a:prstGeom prst="rect">
                        <a:avLst/>
                      </a:prstGeom>
                    </p:spPr>
                  </p:pic>
                </p:oleObj>
              </mc:Fallback>
            </mc:AlternateContent>
          </a:graphicData>
        </a:graphic>
      </p:graphicFrame>
      <p:sp>
        <p:nvSpPr>
          <p:cNvPr id="4" name="テキスト ボックス 3"/>
          <p:cNvSpPr txBox="1"/>
          <p:nvPr/>
        </p:nvSpPr>
        <p:spPr>
          <a:xfrm>
            <a:off x="2757268" y="563099"/>
            <a:ext cx="9164438" cy="4278094"/>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■認知症を自己開示している方に対して</a:t>
            </a:r>
          </a:p>
          <a:p>
            <a:r>
              <a:rPr lang="ja-JP" altLang="en-US" sz="2400" dirty="0">
                <a:latin typeface="メイリオ" panose="020B0604030504040204" pitchFamily="50" charset="-128"/>
                <a:ea typeface="メイリオ" panose="020B0604030504040204" pitchFamily="50" charset="-128"/>
              </a:rPr>
              <a:t>　（認知症であることを告げた、ヘルプマーク等により認知症　</a:t>
            </a:r>
          </a:p>
          <a:p>
            <a:r>
              <a:rPr lang="ja-JP" altLang="en-US" sz="2400" dirty="0">
                <a:latin typeface="メイリオ" panose="020B0604030504040204" pitchFamily="50" charset="-128"/>
                <a:ea typeface="メイリオ" panose="020B0604030504040204" pitchFamily="50" charset="-128"/>
              </a:rPr>
              <a:t>　の人であることがわかった場合）</a:t>
            </a:r>
          </a:p>
          <a:p>
            <a:r>
              <a:rPr lang="ja-JP" altLang="en-US" sz="2400" dirty="0">
                <a:latin typeface="メイリオ" panose="020B0604030504040204" pitchFamily="50" charset="-128"/>
                <a:ea typeface="メイリオ" panose="020B0604030504040204" pitchFamily="50" charset="-128"/>
              </a:rPr>
              <a:t>　➡何に困っているか、どのような支援が必要か確認</a:t>
            </a:r>
          </a:p>
          <a:p>
            <a:r>
              <a:rPr lang="ja-JP" altLang="en-US" sz="2400" dirty="0">
                <a:latin typeface="メイリオ" panose="020B0604030504040204" pitchFamily="50" charset="-128"/>
                <a:ea typeface="メイリオ" panose="020B0604030504040204" pitchFamily="50" charset="-128"/>
              </a:rPr>
              <a:t>　➡落ち着ける環境のもと、余裕を持った支援を</a:t>
            </a:r>
          </a:p>
          <a:p>
            <a:endParaRPr lang="ja-JP" altLang="en-US" sz="2400"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■認知症を自己開示していない方に対して</a:t>
            </a:r>
          </a:p>
          <a:p>
            <a:r>
              <a:rPr lang="ja-JP" altLang="en-US" sz="2400" dirty="0">
                <a:latin typeface="メイリオ" panose="020B0604030504040204" pitchFamily="50" charset="-128"/>
                <a:ea typeface="メイリオ" panose="020B0604030504040204" pitchFamily="50" charset="-128"/>
              </a:rPr>
              <a:t>　（外見からはわからないが困っている様子の場合）</a:t>
            </a:r>
          </a:p>
          <a:p>
            <a:r>
              <a:rPr kumimoji="1" lang="ja-JP" altLang="en-US" sz="2400" dirty="0">
                <a:latin typeface="メイリオ" panose="020B0604030504040204" pitchFamily="50" charset="-128"/>
                <a:ea typeface="メイリオ" panose="020B0604030504040204" pitchFamily="50" charset="-128"/>
              </a:rPr>
              <a:t>　➡「認知症の人かもしれない」ことを選択肢のひとつと考える</a:t>
            </a:r>
          </a:p>
          <a:p>
            <a:r>
              <a:rPr lang="ja-JP" altLang="en-US" sz="2400" dirty="0">
                <a:latin typeface="メイリオ" panose="020B0604030504040204" pitchFamily="50" charset="-128"/>
                <a:ea typeface="メイリオ" panose="020B0604030504040204" pitchFamily="50" charset="-128"/>
              </a:rPr>
              <a:t>　➡相手の状況に合わせ、必要な支援を伺い、対応</a:t>
            </a:r>
          </a:p>
          <a:p>
            <a:r>
              <a:rPr kumimoji="1" lang="ja-JP" altLang="en-US" sz="2400" dirty="0">
                <a:latin typeface="メイリオ" panose="020B0604030504040204" pitchFamily="50" charset="-128"/>
                <a:ea typeface="メイリオ" panose="020B0604030504040204" pitchFamily="50" charset="-128"/>
              </a:rPr>
              <a:t>　　（話しかけてみて状態をうかがう）</a:t>
            </a:r>
          </a:p>
        </p:txBody>
      </p:sp>
    </p:spTree>
    <p:extLst>
      <p:ext uri="{BB962C8B-B14F-4D97-AF65-F5344CB8AC3E}">
        <p14:creationId xmlns:p14="http://schemas.microsoft.com/office/powerpoint/2010/main" val="346213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122288"/>
            <a:ext cx="10015537" cy="244764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883962"/>
            <a:ext cx="10015537" cy="306693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096870"/>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9" name="テキスト ボックス 8"/>
          <p:cNvSpPr txBox="1"/>
          <p:nvPr/>
        </p:nvSpPr>
        <p:spPr>
          <a:xfrm>
            <a:off x="1721515" y="4245111"/>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1" name="テキスト ボックス 10"/>
          <p:cNvSpPr txBox="1"/>
          <p:nvPr/>
        </p:nvSpPr>
        <p:spPr>
          <a:xfrm>
            <a:off x="5574592" y="1096870"/>
            <a:ext cx="5912557"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説明時の支援</a:t>
            </a:r>
            <a:r>
              <a:rPr lang="ja-JP" altLang="en-US" sz="2400" dirty="0">
                <a:latin typeface="メイリオ" panose="020B0604030504040204" pitchFamily="50" charset="-128"/>
                <a:ea typeface="メイリオ" panose="020B0604030504040204" pitchFamily="50" charset="-128"/>
              </a:rPr>
              <a:t>（電話や窓口で）</a:t>
            </a:r>
          </a:p>
          <a:p>
            <a:r>
              <a:rPr lang="ja-JP" altLang="en-US" sz="2400" dirty="0">
                <a:latin typeface="メイリオ" panose="020B0604030504040204" pitchFamily="50" charset="-128"/>
                <a:ea typeface="メイリオ" panose="020B0604030504040204" pitchFamily="50" charset="-128"/>
              </a:rPr>
              <a:t>　・理解しているかを簡潔な言葉で確認</a:t>
            </a:r>
          </a:p>
          <a:p>
            <a:r>
              <a:rPr lang="ja-JP" altLang="en-US" sz="2400" dirty="0">
                <a:latin typeface="メイリオ" panose="020B0604030504040204" pitchFamily="50" charset="-128"/>
                <a:ea typeface="メイリオ" panose="020B0604030504040204" pitchFamily="50" charset="-128"/>
              </a:rPr>
              <a:t>　・自己開示している人には、同伴者の</a:t>
            </a:r>
          </a:p>
          <a:p>
            <a:r>
              <a:rPr lang="ja-JP" altLang="en-US" sz="2400" dirty="0">
                <a:latin typeface="メイリオ" panose="020B0604030504040204" pitchFamily="50" charset="-128"/>
                <a:ea typeface="メイリオ" panose="020B0604030504040204" pitchFamily="50" charset="-128"/>
              </a:rPr>
              <a:t>　　有無、支援の要否を確認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切符購入、改札入場時の支援</a:t>
            </a:r>
          </a:p>
          <a:p>
            <a:r>
              <a:rPr lang="ja-JP" altLang="en-US" sz="2400" dirty="0">
                <a:latin typeface="メイリオ" panose="020B0604030504040204" pitchFamily="50" charset="-128"/>
                <a:ea typeface="メイリオ" panose="020B0604030504040204" pitchFamily="50" charset="-128"/>
              </a:rPr>
              <a:t>　・機械の操作などがわからない場合に</a:t>
            </a:r>
          </a:p>
          <a:p>
            <a:r>
              <a:rPr lang="ja-JP" altLang="en-US" sz="2400" dirty="0">
                <a:latin typeface="メイリオ" panose="020B0604030504040204" pitchFamily="50" charset="-128"/>
                <a:ea typeface="メイリオ" panose="020B0604030504040204" pitchFamily="50" charset="-128"/>
              </a:rPr>
              <a:t>　　は、何に困っているかを確認し支援</a:t>
            </a:r>
          </a:p>
        </p:txBody>
      </p:sp>
      <p:sp>
        <p:nvSpPr>
          <p:cNvPr id="15" name="テキスト ボックス 14"/>
          <p:cNvSpPr txBox="1"/>
          <p:nvPr/>
        </p:nvSpPr>
        <p:spPr>
          <a:xfrm>
            <a:off x="3929064" y="4261614"/>
            <a:ext cx="7700960"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行先がわからなくなっている時の支援</a:t>
            </a:r>
          </a:p>
          <a:p>
            <a:r>
              <a:rPr lang="ja-JP" altLang="en-US" sz="2400" dirty="0">
                <a:latin typeface="メイリオ" panose="020B0604030504040204" pitchFamily="50" charset="-128"/>
                <a:ea typeface="メイリオ" panose="020B0604030504040204" pitchFamily="50" charset="-128"/>
              </a:rPr>
              <a:t>　・たちすくむ、行ったり来たりしている、座り込</a:t>
            </a:r>
            <a:r>
              <a:rPr lang="ja-JP" altLang="en-US" sz="2400" dirty="0" err="1">
                <a:latin typeface="メイリオ" panose="020B0604030504040204" pitchFamily="50" charset="-128"/>
                <a:ea typeface="メイリオ" panose="020B0604030504040204" pitchFamily="50" charset="-128"/>
              </a:rPr>
              <a:t>ん</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でいる場合、どこに行けばよいかわからなく</a:t>
            </a:r>
            <a:r>
              <a:rPr lang="ja-JP" altLang="en-US" sz="2400" dirty="0" err="1">
                <a:latin typeface="メイリオ" panose="020B0604030504040204" pitchFamily="50" charset="-128"/>
                <a:ea typeface="メイリオ" panose="020B0604030504040204" pitchFamily="50" charset="-128"/>
              </a:rPr>
              <a:t>なっ</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て</a:t>
            </a:r>
            <a:r>
              <a:rPr lang="ja-JP" altLang="en-US" sz="2400" dirty="0">
                <a:latin typeface="メイリオ" panose="020B0604030504040204" pitchFamily="50" charset="-128"/>
                <a:ea typeface="メイリオ" panose="020B0604030504040204" pitchFamily="50" charset="-128"/>
              </a:rPr>
              <a:t>いる可能性がある</a:t>
            </a:r>
          </a:p>
          <a:p>
            <a:r>
              <a:rPr lang="ja-JP" altLang="en-US" sz="2400" dirty="0">
                <a:latin typeface="メイリオ" panose="020B0604030504040204" pitchFamily="50" charset="-128"/>
                <a:ea typeface="メイリオ" panose="020B0604030504040204" pitchFamily="50" charset="-128"/>
              </a:rPr>
              <a:t>　・ゆっくりと落ち着かせて支援</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extLst>
              <p:ext uri="{D42A27DB-BD31-4B8C-83A1-F6EECF244321}">
                <p14:modId xmlns:p14="http://schemas.microsoft.com/office/powerpoint/2010/main" val="2661489336"/>
              </p:ext>
            </p:extLst>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3" name="オブジェクト 2"/>
                      <p:cNvPicPr/>
                      <p:nvPr/>
                    </p:nvPicPr>
                    <p:blipFill>
                      <a:blip r:embed="rId5"/>
                      <a:stretch>
                        <a:fillRect/>
                      </a:stretch>
                    </p:blipFill>
                    <p:spPr>
                      <a:xfrm>
                        <a:off x="242850" y="580352"/>
                        <a:ext cx="926538" cy="2581953"/>
                      </a:xfrm>
                      <a:prstGeom prst="rect">
                        <a:avLst/>
                      </a:prstGeom>
                    </p:spPr>
                  </p:pic>
                </p:oleObj>
              </mc:Fallback>
            </mc:AlternateContent>
          </a:graphicData>
        </a:graphic>
      </p:graphicFrame>
    </p:spTree>
    <p:extLst>
      <p:ext uri="{BB962C8B-B14F-4D97-AF65-F5344CB8AC3E}">
        <p14:creationId xmlns:p14="http://schemas.microsoft.com/office/powerpoint/2010/main" val="1911512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8139</Words>
  <Application>Microsoft Office PowerPoint</Application>
  <PresentationFormat>ワイド画面</PresentationFormat>
  <Paragraphs>741</Paragraphs>
  <Slides>42</Slides>
  <Notes>42</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0</vt:i4>
      </vt:variant>
      <vt:variant>
        <vt:lpstr>スライド タイトル</vt:lpstr>
      </vt:variant>
      <vt:variant>
        <vt:i4>42</vt:i4>
      </vt:variant>
    </vt:vector>
  </HeadingPairs>
  <TitlesOfParts>
    <vt:vector size="48" baseType="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高光  美智代</dc:creator>
  <cp:lastModifiedBy>久島 勇一</cp:lastModifiedBy>
  <cp:revision>23</cp:revision>
  <cp:lastPrinted>2019-03-20T09:36:47Z</cp:lastPrinted>
  <dcterms:created xsi:type="dcterms:W3CDTF">2018-11-20T04:27:33Z</dcterms:created>
  <dcterms:modified xsi:type="dcterms:W3CDTF">2024-03-26T02:28:56Z</dcterms:modified>
</cp:coreProperties>
</file>