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3" r:id="rId2"/>
    <p:sldId id="256" r:id="rId3"/>
    <p:sldId id="304" r:id="rId4"/>
    <p:sldId id="272" r:id="rId5"/>
    <p:sldId id="273" r:id="rId6"/>
    <p:sldId id="337" r:id="rId7"/>
    <p:sldId id="326" r:id="rId8"/>
    <p:sldId id="327" r:id="rId9"/>
    <p:sldId id="328" r:id="rId10"/>
    <p:sldId id="329" r:id="rId11"/>
    <p:sldId id="338" r:id="rId12"/>
    <p:sldId id="339" r:id="rId13"/>
    <p:sldId id="340" r:id="rId14"/>
    <p:sldId id="341" r:id="rId15"/>
    <p:sldId id="342" r:id="rId16"/>
    <p:sldId id="343" r:id="rId17"/>
    <p:sldId id="344" r:id="rId18"/>
    <p:sldId id="345" r:id="rId19"/>
    <p:sldId id="346" r:id="rId20"/>
    <p:sldId id="347" r:id="rId21"/>
    <p:sldId id="348" r:id="rId22"/>
    <p:sldId id="349" r:id="rId23"/>
    <p:sldId id="350" r:id="rId24"/>
    <p:sldId id="351" r:id="rId25"/>
    <p:sldId id="352" r:id="rId26"/>
    <p:sldId id="330" r:id="rId27"/>
    <p:sldId id="331" r:id="rId28"/>
    <p:sldId id="332" r:id="rId29"/>
    <p:sldId id="333" r:id="rId30"/>
    <p:sldId id="334" r:id="rId31"/>
    <p:sldId id="325" r:id="rId32"/>
    <p:sldId id="302" r:id="rId33"/>
  </p:sldIdLst>
  <p:sldSz cx="12192000" cy="6858000"/>
  <p:notesSz cx="7104063"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41" autoAdjust="0"/>
    <p:restoredTop sz="63107" autoAdjust="0"/>
  </p:normalViewPr>
  <p:slideViewPr>
    <p:cSldViewPr snapToGrid="0">
      <p:cViewPr varScale="1">
        <p:scale>
          <a:sx n="53" d="100"/>
          <a:sy n="53" d="100"/>
        </p:scale>
        <p:origin x="1608"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DEB9D42-57E0-46AE-B3FC-7E35F8B5010E}" type="datetimeFigureOut">
              <a:rPr kumimoji="1" lang="ja-JP" altLang="en-US" smtClean="0"/>
              <a:t>2024/3/26</a:t>
            </a:fld>
            <a:endParaRPr kumimoji="1" lang="ja-JP" altLang="en-US"/>
          </a:p>
        </p:txBody>
      </p:sp>
      <p:sp>
        <p:nvSpPr>
          <p:cNvPr id="4" name="スライド イメージ プレースホルダー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1D76199E-8AD4-4737-94DC-FC2D999A0546}" type="slidenum">
              <a:rPr kumimoji="1" lang="ja-JP" altLang="en-US" smtClean="0"/>
              <a:t>‹#›</a:t>
            </a:fld>
            <a:endParaRPr kumimoji="1" lang="ja-JP" altLang="en-US"/>
          </a:p>
        </p:txBody>
      </p:sp>
    </p:spTree>
    <p:extLst>
      <p:ext uri="{BB962C8B-B14F-4D97-AF65-F5344CB8AC3E}">
        <p14:creationId xmlns:p14="http://schemas.microsoft.com/office/powerpoint/2010/main" val="198212193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a:solidFill>
                  <a:schemeClr val="tx1"/>
                </a:solidFill>
                <a:effectLst/>
                <a:latin typeface="+mn-lt"/>
                <a:ea typeface="+mn-ea"/>
                <a:cs typeface="+mn-cs"/>
              </a:rPr>
              <a:t>⓪講師の自己紹介とアイスブレイク</a:t>
            </a:r>
            <a:endParaRPr kumimoji="1" lang="ja-JP" altLang="en-US"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講師の自己紹介</a:t>
            </a:r>
          </a:p>
          <a:p>
            <a:endParaRPr kumimoji="1" lang="ja-JP" altLang="en-US"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　</a:t>
            </a:r>
            <a:r>
              <a:rPr kumimoji="1" lang="ja-JP" altLang="en-US" sz="1200" kern="1200">
                <a:solidFill>
                  <a:schemeClr val="tx1"/>
                </a:solidFill>
                <a:effectLst/>
                <a:latin typeface="+mn-lt"/>
                <a:ea typeface="+mn-ea"/>
                <a:cs typeface="+mn-cs"/>
              </a:rPr>
              <a:t>●バスに</a:t>
            </a:r>
            <a:r>
              <a:rPr kumimoji="1" lang="ja-JP" altLang="en-US" sz="1200" kern="1200" dirty="0">
                <a:solidFill>
                  <a:schemeClr val="tx1"/>
                </a:solidFill>
                <a:effectLst/>
                <a:latin typeface="+mn-lt"/>
                <a:ea typeface="+mn-ea"/>
                <a:cs typeface="+mn-cs"/>
              </a:rPr>
              <a:t>おける接遇の場面などの</a:t>
            </a:r>
            <a:r>
              <a:rPr kumimoji="1" lang="ja-JP" altLang="ja-JP" sz="1200" kern="1200" dirty="0">
                <a:solidFill>
                  <a:schemeClr val="tx1"/>
                </a:solidFill>
                <a:effectLst/>
                <a:latin typeface="+mn-lt"/>
                <a:ea typeface="+mn-ea"/>
                <a:cs typeface="+mn-cs"/>
              </a:rPr>
              <a:t>話をしながら、受講生との対話をつくるアイスブレイク</a:t>
            </a:r>
            <a:endParaRPr kumimoji="1" lang="ja-JP" altLang="en-US" dirty="0"/>
          </a:p>
        </p:txBody>
      </p:sp>
      <p:sp>
        <p:nvSpPr>
          <p:cNvPr id="4" name="スライド番号プレースホルダー 3"/>
          <p:cNvSpPr>
            <a:spLocks noGrp="1"/>
          </p:cNvSpPr>
          <p:nvPr>
            <p:ph type="sldNum" sz="quarter" idx="10"/>
          </p:nvPr>
        </p:nvSpPr>
        <p:spPr/>
        <p:txBody>
          <a:bodyPr/>
          <a:lstStyle/>
          <a:p>
            <a:fld id="{070AFAF6-3C58-49D3-9396-543422AC3302}" type="slidenum">
              <a:rPr kumimoji="1" lang="ja-JP" altLang="en-US" smtClean="0"/>
              <a:t>1</a:t>
            </a:fld>
            <a:endParaRPr kumimoji="1" lang="ja-JP" altLang="en-US"/>
          </a:p>
        </p:txBody>
      </p:sp>
    </p:spTree>
    <p:extLst>
      <p:ext uri="{BB962C8B-B14F-4D97-AF65-F5344CB8AC3E}">
        <p14:creationId xmlns:p14="http://schemas.microsoft.com/office/powerpoint/2010/main" val="35241803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1" u="sng" kern="1200" dirty="0">
                <a:solidFill>
                  <a:schemeClr val="tx1"/>
                </a:solidFill>
                <a:effectLst/>
                <a:latin typeface="+mn-lt"/>
                <a:ea typeface="+mn-ea"/>
                <a:cs typeface="+mn-cs"/>
              </a:rPr>
              <a:t>乗降～車内</a:t>
            </a:r>
            <a:r>
              <a:rPr kumimoji="1" lang="ja-JP" altLang="en-US" sz="1200" b="0" u="none" kern="1200" dirty="0">
                <a:solidFill>
                  <a:schemeClr val="tx1"/>
                </a:solidFill>
                <a:effectLst/>
                <a:latin typeface="+mn-lt"/>
                <a:ea typeface="+mn-ea"/>
                <a:cs typeface="+mn-cs"/>
              </a:rPr>
              <a:t>の移動の</a:t>
            </a:r>
            <a:r>
              <a:rPr kumimoji="1" lang="ja-JP" altLang="en-US" sz="1200" kern="1200" dirty="0">
                <a:solidFill>
                  <a:schemeClr val="tx1"/>
                </a:solidFill>
                <a:effectLst/>
                <a:latin typeface="+mn-lt"/>
                <a:ea typeface="+mn-ea"/>
                <a:cs typeface="+mn-cs"/>
              </a:rPr>
              <a:t>つづきです。</a:t>
            </a:r>
          </a:p>
          <a:p>
            <a:r>
              <a:rPr kumimoji="1" lang="ja-JP" altLang="en-US" sz="1200" kern="1200" dirty="0">
                <a:solidFill>
                  <a:schemeClr val="tx1"/>
                </a:solidFill>
                <a:effectLst/>
                <a:latin typeface="+mn-lt"/>
                <a:ea typeface="+mn-ea"/>
                <a:cs typeface="+mn-cs"/>
              </a:rPr>
              <a:t>自分が乗車する路線がわからない、行先表示が眼に入っていないなどの場合があります。</a:t>
            </a:r>
          </a:p>
          <a:p>
            <a:r>
              <a:rPr kumimoji="1" lang="ja-JP" altLang="en-US" sz="1200" kern="1200" dirty="0">
                <a:solidFill>
                  <a:schemeClr val="tx1"/>
                </a:solidFill>
                <a:effectLst/>
                <a:latin typeface="+mn-lt"/>
                <a:ea typeface="+mn-ea"/>
                <a:cs typeface="+mn-cs"/>
              </a:rPr>
              <a:t>マイク等で、どこにいきたいのか、どうしたいのかを確認して支援しましょう。</a:t>
            </a:r>
          </a:p>
          <a:p>
            <a:endParaRPr kumimoji="1" lang="ja-JP" altLang="en-US"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運賃の支払いについて説明を求められた場合には、運賃や</a:t>
            </a:r>
            <a:r>
              <a:rPr kumimoji="1" lang="en-US" altLang="ja-JP" sz="1200" kern="1200" dirty="0">
                <a:solidFill>
                  <a:schemeClr val="tx1"/>
                </a:solidFill>
                <a:effectLst/>
                <a:latin typeface="+mn-lt"/>
                <a:ea typeface="+mn-ea"/>
                <a:cs typeface="+mn-cs"/>
              </a:rPr>
              <a:t>IC</a:t>
            </a:r>
            <a:r>
              <a:rPr kumimoji="1" lang="ja-JP" altLang="en-US" sz="1200" kern="1200" dirty="0">
                <a:solidFill>
                  <a:schemeClr val="tx1"/>
                </a:solidFill>
                <a:effectLst/>
                <a:latin typeface="+mn-lt"/>
                <a:ea typeface="+mn-ea"/>
                <a:cs typeface="+mn-cs"/>
              </a:rPr>
              <a:t>カードの所持、行先を確認した上で支払い方法を</a:t>
            </a:r>
          </a:p>
          <a:p>
            <a:r>
              <a:rPr kumimoji="1" lang="ja-JP" altLang="en-US" sz="1200" kern="1200" dirty="0">
                <a:solidFill>
                  <a:schemeClr val="tx1"/>
                </a:solidFill>
                <a:effectLst/>
                <a:latin typeface="+mn-lt"/>
                <a:ea typeface="+mn-ea"/>
                <a:cs typeface="+mn-cs"/>
              </a:rPr>
              <a:t>簡潔に説明します。</a:t>
            </a:r>
          </a:p>
          <a:p>
            <a:endParaRPr kumimoji="1" lang="ja-JP" altLang="en-US"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車内で転倒の恐れがあるなど、危険な行動をする場合があるかもしれません。</a:t>
            </a:r>
          </a:p>
          <a:p>
            <a:r>
              <a:rPr kumimoji="1" lang="ja-JP" altLang="en-US" sz="1200" kern="1200" dirty="0">
                <a:solidFill>
                  <a:schemeClr val="tx1"/>
                </a:solidFill>
                <a:effectLst/>
                <a:latin typeface="+mn-lt"/>
                <a:ea typeface="+mn-ea"/>
                <a:cs typeface="+mn-cs"/>
              </a:rPr>
              <a:t>その場合は、その方の安全の確保を第一とし、その後は、急き立てたり、責めたりするとパニックになってしまう場合もあります。落ち着くまで待ちましょう。</a:t>
            </a: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10</a:t>
            </a:fld>
            <a:endParaRPr kumimoji="1" lang="ja-JP" altLang="en-US"/>
          </a:p>
        </p:txBody>
      </p:sp>
    </p:spTree>
    <p:extLst>
      <p:ext uri="{BB962C8B-B14F-4D97-AF65-F5344CB8AC3E}">
        <p14:creationId xmlns:p14="http://schemas.microsoft.com/office/powerpoint/2010/main" val="3520162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a:t>肢体不自由者、車椅子使用者、重症心身障害児者</a:t>
            </a:r>
            <a:r>
              <a:rPr kumimoji="1" lang="ja-JP" altLang="en-US" dirty="0"/>
              <a:t>は、移動や設備の利用に困難な状況があります。</a:t>
            </a:r>
          </a:p>
          <a:p>
            <a:endParaRPr kumimoji="1" lang="ja-JP" altLang="en-US" dirty="0"/>
          </a:p>
          <a:p>
            <a:r>
              <a:rPr kumimoji="1" lang="ja-JP" altLang="en-US" dirty="0"/>
              <a:t>困っている様子の場合には、支援が必要かを確認して対応しましょう。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11</a:t>
            </a:fld>
            <a:endParaRPr kumimoji="1" lang="ja-JP" altLang="en-US"/>
          </a:p>
        </p:txBody>
      </p:sp>
    </p:spTree>
    <p:extLst>
      <p:ext uri="{BB962C8B-B14F-4D97-AF65-F5344CB8AC3E}">
        <p14:creationId xmlns:p14="http://schemas.microsoft.com/office/powerpoint/2010/main" val="1989604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a:t>事前問合せ、チケット購入</a:t>
            </a:r>
            <a:r>
              <a:rPr kumimoji="1" lang="ja-JP" altLang="en-US" dirty="0"/>
              <a:t>においては、補装具や介助犬を使用しているのかなどを確認する必要があります。</a:t>
            </a:r>
          </a:p>
          <a:p>
            <a:r>
              <a:rPr kumimoji="1" lang="ja-JP" altLang="en-US" dirty="0"/>
              <a:t>また、窓口や発券機が車椅子使用者等に配慮したカウンターではない場合などは、</a:t>
            </a:r>
          </a:p>
          <a:p>
            <a:r>
              <a:rPr kumimoji="1" lang="ja-JP" altLang="en-US" dirty="0"/>
              <a:t>必要に応じて支援を行うことが必要です。</a:t>
            </a:r>
          </a:p>
          <a:p>
            <a:endParaRPr kumimoji="1" lang="ja-JP" altLang="en-US" dirty="0"/>
          </a:p>
          <a:p>
            <a:r>
              <a:rPr kumimoji="1" lang="ja-JP" altLang="en-US" b="1" u="sng" dirty="0"/>
              <a:t>乗降時、運賃支払い、車内</a:t>
            </a:r>
            <a:r>
              <a:rPr kumimoji="1" lang="ja-JP" altLang="en-US" dirty="0"/>
              <a:t>においては、まずバス停では正着して利用がしやすいようにします。</a:t>
            </a:r>
          </a:p>
          <a:p>
            <a:r>
              <a:rPr kumimoji="1" lang="ja-JP" altLang="en-US" dirty="0"/>
              <a:t>また、車椅子使用者のスロープによる乗降支援を行う際には、</a:t>
            </a:r>
          </a:p>
          <a:p>
            <a:r>
              <a:rPr kumimoji="1" lang="ja-JP" altLang="en-US" dirty="0"/>
              <a:t>乗車時には前向き、降車時には後ろ向きで支援し、</a:t>
            </a:r>
          </a:p>
          <a:p>
            <a:r>
              <a:rPr kumimoji="1" lang="ja-JP" altLang="en-US" dirty="0"/>
              <a:t>スロープが歩道に降ろせない場合には、車椅子を車道面まで降ろしてから支援します。</a:t>
            </a: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12</a:t>
            </a:fld>
            <a:endParaRPr kumimoji="1" lang="ja-JP" altLang="en-US"/>
          </a:p>
        </p:txBody>
      </p:sp>
    </p:spTree>
    <p:extLst>
      <p:ext uri="{BB962C8B-B14F-4D97-AF65-F5344CB8AC3E}">
        <p14:creationId xmlns:p14="http://schemas.microsoft.com/office/powerpoint/2010/main" val="5901504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a:t>リフト</a:t>
            </a:r>
            <a:r>
              <a:rPr kumimoji="1" lang="ja-JP" altLang="en-US" dirty="0"/>
              <a:t>による乗降支援の場合、まずは乗車までどんな作業があって、どのくらいの時間がかかるかなど、流れをご説明することが重要です。</a:t>
            </a:r>
          </a:p>
          <a:p>
            <a:r>
              <a:rPr kumimoji="1" lang="ja-JP" altLang="en-US" b="1" u="sng" dirty="0"/>
              <a:t>スロープもリフトもない場合</a:t>
            </a:r>
            <a:r>
              <a:rPr kumimoji="1" lang="ja-JP" altLang="en-US" dirty="0"/>
              <a:t>には、設備がないことをご説明し、利用者のご意向をうかがった上で、階段の要領で４人以上で持ち上げます。</a:t>
            </a:r>
          </a:p>
          <a:p>
            <a:r>
              <a:rPr kumimoji="1" lang="ja-JP" altLang="en-US" dirty="0"/>
              <a:t>他の乗客などの協力が必要ですが、支援が得られない場合には、他の方法を提案し、話し合って理解を得られるようにすることが重要です。</a:t>
            </a:r>
          </a:p>
          <a:p>
            <a:r>
              <a:rPr kumimoji="1" lang="ja-JP" altLang="en-US" b="1" dirty="0"/>
              <a:t>「ご説明する」</a:t>
            </a:r>
            <a:r>
              <a:rPr kumimoji="1" lang="ja-JP" altLang="en-US" dirty="0"/>
              <a:t>ということで、その車両にはご乗車が難しい場合でも、納得していただくことが重要です。</a:t>
            </a:r>
          </a:p>
          <a:p>
            <a:endParaRPr kumimoji="1" lang="ja-JP" altLang="en-US" dirty="0"/>
          </a:p>
          <a:p>
            <a:r>
              <a:rPr kumimoji="1" lang="ja-JP" altLang="ja-JP" sz="1200" kern="1200" dirty="0">
                <a:solidFill>
                  <a:schemeClr val="tx1"/>
                </a:solidFill>
                <a:effectLst/>
                <a:latin typeface="+mn-lt"/>
                <a:ea typeface="+mn-ea"/>
                <a:cs typeface="+mn-cs"/>
              </a:rPr>
              <a:t>また、運賃の授受は、乗車位置で行います。</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割引運賃を適用する際の本人確認については、利用者の負担にならないよう、合理的な方法での確認を行います。</a:t>
            </a: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13</a:t>
            </a:fld>
            <a:endParaRPr kumimoji="1" lang="ja-JP" altLang="en-US"/>
          </a:p>
        </p:txBody>
      </p:sp>
    </p:spTree>
    <p:extLst>
      <p:ext uri="{BB962C8B-B14F-4D97-AF65-F5344CB8AC3E}">
        <p14:creationId xmlns:p14="http://schemas.microsoft.com/office/powerpoint/2010/main" val="23115900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車内では、車椅子スペースなどに誘導し、進行方向に向いていただいて、ブレーキをかけ、確実に固定装置を装着します。</a:t>
            </a:r>
          </a:p>
          <a:p>
            <a:endParaRPr kumimoji="1" lang="ja-JP" altLang="en-US" dirty="0"/>
          </a:p>
          <a:p>
            <a:r>
              <a:rPr kumimoji="1" lang="ja-JP" altLang="en-US" dirty="0"/>
              <a:t>支援の申し出があれば、</a:t>
            </a:r>
            <a:r>
              <a:rPr kumimoji="1" lang="ja-JP" altLang="en-US" b="1" u="sng" dirty="0"/>
              <a:t>乗換</a:t>
            </a:r>
            <a:r>
              <a:rPr kumimoji="1" lang="ja-JP" altLang="en-US" dirty="0"/>
              <a:t>の経路を具体的にご案内します。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14</a:t>
            </a:fld>
            <a:endParaRPr kumimoji="1" lang="ja-JP" altLang="en-US"/>
          </a:p>
        </p:txBody>
      </p:sp>
    </p:spTree>
    <p:extLst>
      <p:ext uri="{BB962C8B-B14F-4D97-AF65-F5344CB8AC3E}">
        <p14:creationId xmlns:p14="http://schemas.microsoft.com/office/powerpoint/2010/main" val="14817623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a:t>視覚障害者</a:t>
            </a:r>
            <a:r>
              <a:rPr kumimoji="1" lang="ja-JP" altLang="en-US" dirty="0"/>
              <a:t>は、文字情報や周囲の様子が見えない、見えにくいなどの状況があります。</a:t>
            </a:r>
          </a:p>
          <a:p>
            <a:endParaRPr kumimoji="1" lang="ja-JP" altLang="en-US" dirty="0"/>
          </a:p>
          <a:p>
            <a:r>
              <a:rPr kumimoji="1" lang="ja-JP" altLang="en-US" dirty="0"/>
              <a:t>困っている様子の場合には、支援が必要かを確認して対応しましょう。</a:t>
            </a:r>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15</a:t>
            </a:fld>
            <a:endParaRPr kumimoji="1" lang="ja-JP" altLang="en-US"/>
          </a:p>
        </p:txBody>
      </p:sp>
    </p:spTree>
    <p:extLst>
      <p:ext uri="{BB962C8B-B14F-4D97-AF65-F5344CB8AC3E}">
        <p14:creationId xmlns:p14="http://schemas.microsoft.com/office/powerpoint/2010/main" val="40940494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a:t>事前問合せ、チケット購入</a:t>
            </a:r>
            <a:r>
              <a:rPr kumimoji="1" lang="ja-JP" altLang="en-US" dirty="0"/>
              <a:t>のときには、盲導犬を使用しているのかなどを確認する必要があります。</a:t>
            </a:r>
          </a:p>
          <a:p>
            <a:r>
              <a:rPr kumimoji="1" lang="ja-JP" altLang="en-US" b="0" dirty="0"/>
              <a:t>また、発券機の利用に困っている様子の場合には、支援の要否をまず確認し、目的地の確認、金銭の授受を正確に行います。</a:t>
            </a:r>
          </a:p>
          <a:p>
            <a:r>
              <a:rPr kumimoji="1" lang="ja-JP" altLang="en-US" b="0" dirty="0"/>
              <a:t>お客さまが自分で購入するために誘導を希望された場合には、画面の内容を説明し、テンキーなどに手を誘導します。</a:t>
            </a:r>
          </a:p>
          <a:p>
            <a:endParaRPr kumimoji="1" lang="ja-JP" alt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u="sng" dirty="0"/>
              <a:t>乗降時、運賃支払い、車内</a:t>
            </a:r>
            <a:r>
              <a:rPr kumimoji="1" lang="ja-JP" altLang="en-US" b="0" dirty="0"/>
              <a:t>においては、</a:t>
            </a:r>
            <a:r>
              <a:rPr kumimoji="1" lang="ja-JP" altLang="en-US" dirty="0"/>
              <a:t>まずバス停では正着して利用がしやすいよいにします。</a:t>
            </a:r>
          </a:p>
          <a:p>
            <a:r>
              <a:rPr kumimoji="1" lang="ja-JP" altLang="en-US" b="0" dirty="0"/>
              <a:t>また、バス停で白杖使用者や盲導犬使用者がお待ちの場合には、マイクで声をかけます。</a:t>
            </a:r>
          </a:p>
          <a:p>
            <a:r>
              <a:rPr kumimoji="1" lang="ja-JP" altLang="en-US" b="0" dirty="0"/>
              <a:t>また、車内でも</a:t>
            </a:r>
            <a:r>
              <a:rPr kumimoji="1" lang="ja-JP" altLang="en-US" b="1" dirty="0"/>
              <a:t>発車や停車などの状況を</a:t>
            </a:r>
            <a:r>
              <a:rPr kumimoji="1" lang="ja-JP" altLang="en-US" b="0" dirty="0"/>
              <a:t>アナウンスで説明し、</a:t>
            </a:r>
            <a:r>
              <a:rPr kumimoji="1" lang="ja-JP" altLang="en-US" b="1" dirty="0"/>
              <a:t>急停止などの場合には、「急停止します！」など短く伝えます</a:t>
            </a:r>
            <a:r>
              <a:rPr kumimoji="1" lang="ja-JP" altLang="en-US" b="0" dirty="0"/>
              <a:t>。</a:t>
            </a: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16</a:t>
            </a:fld>
            <a:endParaRPr kumimoji="1" lang="ja-JP" altLang="en-US"/>
          </a:p>
        </p:txBody>
      </p:sp>
    </p:spTree>
    <p:extLst>
      <p:ext uri="{BB962C8B-B14F-4D97-AF65-F5344CB8AC3E}">
        <p14:creationId xmlns:p14="http://schemas.microsoft.com/office/powerpoint/2010/main" val="12141891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乗車の際には、着席しているか、手すりにつかまっているかを確認してから出発します。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指定席がある場合には、支援の要否を確認した上で、座席まで誘導し、車内の状況がわかるよう、設備などについて説明します。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b="1" u="sng" kern="1200" dirty="0">
                <a:solidFill>
                  <a:schemeClr val="tx1"/>
                </a:solidFill>
                <a:effectLst/>
                <a:latin typeface="+mn-lt"/>
                <a:ea typeface="+mn-ea"/>
                <a:cs typeface="+mn-cs"/>
              </a:rPr>
              <a:t>色覚に異常がある人</a:t>
            </a:r>
            <a:r>
              <a:rPr kumimoji="1" lang="ja-JP" altLang="ja-JP" sz="1200" kern="1200" dirty="0">
                <a:solidFill>
                  <a:schemeClr val="tx1"/>
                </a:solidFill>
                <a:effectLst/>
                <a:latin typeface="+mn-lt"/>
                <a:ea typeface="+mn-ea"/>
                <a:cs typeface="+mn-cs"/>
              </a:rPr>
              <a:t>もいます。色別で情報表示をしていてわからないなどの支援を求められた場合には、</a:t>
            </a:r>
            <a:endParaRPr kumimoji="1" lang="ja-JP" alt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情報を提供しましょう。</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支援の申し出があれば、</a:t>
            </a:r>
            <a:r>
              <a:rPr kumimoji="1" lang="ja-JP" altLang="en-US" b="1" u="sng" dirty="0"/>
              <a:t>乗換</a:t>
            </a:r>
            <a:r>
              <a:rPr kumimoji="1" lang="ja-JP" altLang="en-US" dirty="0"/>
              <a:t>の経路を具体的にご案内します。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17</a:t>
            </a:fld>
            <a:endParaRPr kumimoji="1" lang="ja-JP" altLang="en-US"/>
          </a:p>
        </p:txBody>
      </p:sp>
    </p:spTree>
    <p:extLst>
      <p:ext uri="{BB962C8B-B14F-4D97-AF65-F5344CB8AC3E}">
        <p14:creationId xmlns:p14="http://schemas.microsoft.com/office/powerpoint/2010/main" val="10438294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a:t>聴覚障害者、言語障害者</a:t>
            </a:r>
            <a:r>
              <a:rPr kumimoji="1" lang="ja-JP" altLang="en-US" dirty="0"/>
              <a:t>は、乗務員の声が聞こえない、聞こえにくい、</a:t>
            </a:r>
          </a:p>
          <a:p>
            <a:r>
              <a:rPr kumimoji="1" lang="ja-JP" altLang="en-US" dirty="0"/>
              <a:t>自分の要求が伝えられないなどの状況があります。</a:t>
            </a:r>
          </a:p>
          <a:p>
            <a:endParaRPr kumimoji="1" lang="ja-JP" altLang="en-US" dirty="0"/>
          </a:p>
          <a:p>
            <a:r>
              <a:rPr kumimoji="1" lang="ja-JP" altLang="en-US" dirty="0"/>
              <a:t>困っている様子の場合には、支援が必要かを確認して対応しましょう。</a:t>
            </a:r>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18</a:t>
            </a:fld>
            <a:endParaRPr kumimoji="1" lang="ja-JP" altLang="en-US"/>
          </a:p>
        </p:txBody>
      </p:sp>
    </p:spTree>
    <p:extLst>
      <p:ext uri="{BB962C8B-B14F-4D97-AF65-F5344CB8AC3E}">
        <p14:creationId xmlns:p14="http://schemas.microsoft.com/office/powerpoint/2010/main" val="6768207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a:t>事前の問合せやチケット購入時</a:t>
            </a:r>
            <a:r>
              <a:rPr kumimoji="1" lang="ja-JP" altLang="en-US" dirty="0"/>
              <a:t>などにおいては、</a:t>
            </a:r>
          </a:p>
          <a:p>
            <a:r>
              <a:rPr kumimoji="1" lang="ja-JP" altLang="en-US" dirty="0"/>
              <a:t>聴導犬を使用しているのかなどを確認する必要があります。ただし、音声では伝わらないため、</a:t>
            </a:r>
          </a:p>
          <a:p>
            <a:r>
              <a:rPr kumimoji="1" lang="ja-JP" altLang="en-US" dirty="0"/>
              <a:t>ファックスやインターネットでの問い合わせをできるようにしておくことが重要です。</a:t>
            </a:r>
          </a:p>
          <a:p>
            <a:endParaRPr kumimoji="1" lang="ja-JP" altLang="en-US" dirty="0"/>
          </a:p>
          <a:p>
            <a:r>
              <a:rPr kumimoji="1" lang="ja-JP" altLang="en-US" dirty="0"/>
              <a:t>また、</a:t>
            </a:r>
            <a:r>
              <a:rPr kumimoji="1" lang="ja-JP" altLang="en-US" b="1" u="sng" dirty="0"/>
              <a:t>乗降時、運転支払い、車内</a:t>
            </a:r>
            <a:r>
              <a:rPr kumimoji="1" lang="ja-JP" altLang="en-US" dirty="0"/>
              <a:t>においては、</a:t>
            </a:r>
          </a:p>
          <a:p>
            <a:r>
              <a:rPr kumimoji="1" lang="ja-JP" altLang="en-US" dirty="0"/>
              <a:t>遅れなどの情報や、次のバス停について情報版の表示で伝えられない場合には、筆談や身振り手振りでお伝えします。</a:t>
            </a:r>
          </a:p>
          <a:p>
            <a:endParaRPr kumimoji="1" lang="ja-JP" altLang="en-US" dirty="0"/>
          </a:p>
          <a:p>
            <a:r>
              <a:rPr kumimoji="1" lang="ja-JP" altLang="en-US" dirty="0"/>
              <a:t>支援の申し出があれば、乗換の経路を具体的にご案内します。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19</a:t>
            </a:fld>
            <a:endParaRPr kumimoji="1" lang="ja-JP" altLang="en-US"/>
          </a:p>
        </p:txBody>
      </p:sp>
    </p:spTree>
    <p:extLst>
      <p:ext uri="{BB962C8B-B14F-4D97-AF65-F5344CB8AC3E}">
        <p14:creationId xmlns:p14="http://schemas.microsoft.com/office/powerpoint/2010/main" val="117296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急激に増加している高齢者、また、障害のある人が問題なく移動できるよう、</a:t>
            </a:r>
          </a:p>
          <a:p>
            <a:r>
              <a:rPr kumimoji="1" lang="ja-JP" altLang="en-US" dirty="0"/>
              <a:t>根幹の公共交通手段であるバスには、接遇対応が求められています。</a:t>
            </a:r>
          </a:p>
          <a:p>
            <a:endParaRPr kumimoji="1" lang="ja-JP" altLang="en-US" dirty="0"/>
          </a:p>
          <a:p>
            <a:r>
              <a:rPr kumimoji="1" lang="ja-JP" altLang="en-US" dirty="0"/>
              <a:t>国土交通省では、公共交通事業者向けの</a:t>
            </a:r>
            <a:r>
              <a:rPr kumimoji="1" lang="ja-JP" altLang="en-US" b="1" dirty="0"/>
              <a:t>「接遇ガイドライン」が策定</a:t>
            </a:r>
            <a:r>
              <a:rPr kumimoji="1" lang="ja-JP" altLang="en-US" dirty="0"/>
              <a:t>され、</a:t>
            </a:r>
          </a:p>
          <a:p>
            <a:r>
              <a:rPr kumimoji="1" lang="ja-JP" altLang="en-US" dirty="0"/>
              <a:t>高齢者や障害のある人に対する</a:t>
            </a:r>
            <a:r>
              <a:rPr kumimoji="1" lang="ja-JP" altLang="en-US" b="1" u="sng" dirty="0"/>
              <a:t>「接遇の基本」</a:t>
            </a:r>
            <a:r>
              <a:rPr kumimoji="1" lang="ja-JP" altLang="en-US" dirty="0"/>
              <a:t>が示されています。</a:t>
            </a:r>
          </a:p>
          <a:p>
            <a:endParaRPr kumimoji="1" lang="ja-JP" altLang="en-US" dirty="0"/>
          </a:p>
          <a:p>
            <a:r>
              <a:rPr kumimoji="1" lang="ja-JP" altLang="en-US" dirty="0"/>
              <a:t>ここでは、接遇ガイドラインを基本に、バス事業の各場面でどのような配慮が必要かを学んでいきます。</a:t>
            </a: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2</a:t>
            </a:fld>
            <a:endParaRPr kumimoji="1" lang="ja-JP" altLang="en-US"/>
          </a:p>
        </p:txBody>
      </p:sp>
    </p:spTree>
    <p:extLst>
      <p:ext uri="{BB962C8B-B14F-4D97-AF65-F5344CB8AC3E}">
        <p14:creationId xmlns:p14="http://schemas.microsoft.com/office/powerpoint/2010/main" val="42006140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u="sng" kern="1200" dirty="0">
                <a:solidFill>
                  <a:schemeClr val="tx1"/>
                </a:solidFill>
                <a:effectLst/>
                <a:latin typeface="+mn-lt"/>
                <a:ea typeface="+mn-ea"/>
                <a:cs typeface="+mn-cs"/>
              </a:rPr>
              <a:t>発達障害者、知的障害者、</a:t>
            </a:r>
            <a:r>
              <a:rPr kumimoji="1" lang="ja-JP" altLang="ja-JP" sz="1200" b="1" u="sng" kern="1200">
                <a:solidFill>
                  <a:schemeClr val="tx1"/>
                </a:solidFill>
                <a:effectLst/>
                <a:latin typeface="+mn-lt"/>
                <a:ea typeface="+mn-ea"/>
                <a:cs typeface="+mn-cs"/>
              </a:rPr>
              <a:t>精神障害者</a:t>
            </a:r>
            <a:r>
              <a:rPr kumimoji="1" lang="ja-JP" altLang="ja-JP" sz="1200" kern="1200">
                <a:solidFill>
                  <a:schemeClr val="tx1"/>
                </a:solidFill>
                <a:effectLst/>
                <a:latin typeface="+mn-lt"/>
                <a:ea typeface="+mn-ea"/>
                <a:cs typeface="+mn-cs"/>
              </a:rPr>
              <a:t>は</a:t>
            </a:r>
            <a:r>
              <a:rPr kumimoji="1" lang="ja-JP" altLang="ja-JP" sz="1200" kern="1200" dirty="0">
                <a:solidFill>
                  <a:schemeClr val="tx1"/>
                </a:solidFill>
                <a:effectLst/>
                <a:latin typeface="+mn-lt"/>
                <a:ea typeface="+mn-ea"/>
                <a:cs typeface="+mn-cs"/>
              </a:rPr>
              <a:t>、コミュニケーションが</a:t>
            </a:r>
            <a:r>
              <a:rPr kumimoji="1" lang="ja-JP" altLang="ja-JP" sz="1200" kern="1200">
                <a:solidFill>
                  <a:schemeClr val="tx1"/>
                </a:solidFill>
                <a:effectLst/>
                <a:latin typeface="+mn-lt"/>
                <a:ea typeface="+mn-ea"/>
                <a:cs typeface="+mn-cs"/>
              </a:rPr>
              <a:t>苦手な</a:t>
            </a:r>
            <a:r>
              <a:rPr kumimoji="1" lang="ja-JP" altLang="en-US" sz="1200" kern="1200">
                <a:solidFill>
                  <a:schemeClr val="tx1"/>
                </a:solidFill>
                <a:effectLst/>
                <a:latin typeface="+mn-lt"/>
                <a:ea typeface="+mn-ea"/>
                <a:cs typeface="+mn-cs"/>
              </a:rPr>
              <a:t>傾向があります。</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困っている様子の場合には、支援が必要かを確認して対応しましょう。</a:t>
            </a: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20</a:t>
            </a:fld>
            <a:endParaRPr kumimoji="1" lang="ja-JP" altLang="en-US"/>
          </a:p>
        </p:txBody>
      </p:sp>
    </p:spTree>
    <p:extLst>
      <p:ext uri="{BB962C8B-B14F-4D97-AF65-F5344CB8AC3E}">
        <p14:creationId xmlns:p14="http://schemas.microsoft.com/office/powerpoint/2010/main" val="2626861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u="sng" kern="1200" dirty="0">
                <a:solidFill>
                  <a:schemeClr val="tx1"/>
                </a:solidFill>
                <a:effectLst/>
                <a:latin typeface="+mn-lt"/>
                <a:ea typeface="+mn-ea"/>
                <a:cs typeface="+mn-cs"/>
              </a:rPr>
              <a:t>事前の問合せ、チケット購入時</a:t>
            </a:r>
            <a:r>
              <a:rPr kumimoji="1" lang="ja-JP" altLang="ja-JP" sz="1200" kern="1200" dirty="0">
                <a:solidFill>
                  <a:schemeClr val="tx1"/>
                </a:solidFill>
                <a:effectLst/>
                <a:latin typeface="+mn-lt"/>
                <a:ea typeface="+mn-ea"/>
                <a:cs typeface="+mn-cs"/>
              </a:rPr>
              <a:t>などにおいては、</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説明がわからない様子の場合には、ゆっくり、はっきり、具体的に対応し、理解しているかを確認します。</a:t>
            </a:r>
            <a:endParaRPr kumimoji="1" lang="ja-JP" altLang="en-US"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また、</a:t>
            </a:r>
            <a:r>
              <a:rPr kumimoji="1" lang="ja-JP" altLang="ja-JP" sz="1200" b="1" u="sng" kern="1200" dirty="0">
                <a:solidFill>
                  <a:schemeClr val="tx1"/>
                </a:solidFill>
                <a:effectLst/>
                <a:latin typeface="+mn-lt"/>
                <a:ea typeface="+mn-ea"/>
                <a:cs typeface="+mn-cs"/>
              </a:rPr>
              <a:t>乗降時や支払い時</a:t>
            </a:r>
            <a:r>
              <a:rPr kumimoji="1" lang="ja-JP" altLang="ja-JP" sz="1200" kern="1200" dirty="0">
                <a:solidFill>
                  <a:schemeClr val="tx1"/>
                </a:solidFill>
                <a:effectLst/>
                <a:latin typeface="+mn-lt"/>
                <a:ea typeface="+mn-ea"/>
                <a:cs typeface="+mn-cs"/>
              </a:rPr>
              <a:t>、支払いなどが分からない様子の場合には、ゆっくり、はっきり、具体的に説明します。</a:t>
            </a:r>
            <a:endParaRPr kumimoji="1" lang="ja-JP" altLang="en-US"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b="1" u="sng" kern="1200" dirty="0">
                <a:solidFill>
                  <a:schemeClr val="tx1"/>
                </a:solidFill>
                <a:effectLst/>
                <a:latin typeface="+mn-lt"/>
                <a:ea typeface="+mn-ea"/>
                <a:cs typeface="+mn-cs"/>
              </a:rPr>
              <a:t>ウロウロする、大声を上げる、また、パニックなどを起こしてしまう場合もあります。</a:t>
            </a:r>
            <a:endParaRPr kumimoji="1" lang="ja-JP" altLang="en-US" sz="1200" b="1" u="sng" kern="1200" dirty="0">
              <a:solidFill>
                <a:schemeClr val="tx1"/>
              </a:solidFill>
              <a:effectLst/>
              <a:latin typeface="+mn-lt"/>
              <a:ea typeface="+mn-ea"/>
              <a:cs typeface="+mn-cs"/>
            </a:endParaRPr>
          </a:p>
          <a:p>
            <a:r>
              <a:rPr kumimoji="1" lang="ja-JP" altLang="ja-JP" sz="1200" b="1" u="sng" kern="1200" dirty="0">
                <a:solidFill>
                  <a:schemeClr val="tx1"/>
                </a:solidFill>
                <a:effectLst/>
                <a:latin typeface="+mn-lt"/>
                <a:ea typeface="+mn-ea"/>
                <a:cs typeface="+mn-cs"/>
              </a:rPr>
              <a:t>その場合にはやさしく話しかけ、落ち着かせることが重要</a:t>
            </a:r>
            <a:r>
              <a:rPr kumimoji="1" lang="ja-JP" altLang="ja-JP" sz="1200" kern="1200" dirty="0">
                <a:solidFill>
                  <a:schemeClr val="tx1"/>
                </a:solidFill>
                <a:effectLst/>
                <a:latin typeface="+mn-lt"/>
                <a:ea typeface="+mn-ea"/>
                <a:cs typeface="+mn-cs"/>
              </a:rPr>
              <a:t>です。</a:t>
            </a:r>
            <a:endParaRPr kumimoji="1" lang="ja-JP" altLang="en-US"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また、</a:t>
            </a:r>
            <a:r>
              <a:rPr kumimoji="1" lang="ja-JP" altLang="ja-JP" sz="1200" b="1" u="sng" kern="1200" dirty="0">
                <a:solidFill>
                  <a:schemeClr val="tx1"/>
                </a:solidFill>
                <a:effectLst/>
                <a:latin typeface="+mn-lt"/>
                <a:ea typeface="+mn-ea"/>
                <a:cs typeface="+mn-cs"/>
              </a:rPr>
              <a:t>他のお客様とのトラブルが生じてしまった場合</a:t>
            </a:r>
            <a:r>
              <a:rPr kumimoji="1" lang="ja-JP" altLang="ja-JP" sz="1200" kern="1200" dirty="0">
                <a:solidFill>
                  <a:schemeClr val="tx1"/>
                </a:solidFill>
                <a:effectLst/>
                <a:latin typeface="+mn-lt"/>
                <a:ea typeface="+mn-ea"/>
                <a:cs typeface="+mn-cs"/>
              </a:rPr>
              <a:t>には、</a:t>
            </a:r>
            <a:endParaRPr kumimoji="1" lang="ja-JP" altLang="en-US" sz="1200" kern="1200" dirty="0">
              <a:solidFill>
                <a:schemeClr val="tx1"/>
              </a:solidFill>
              <a:effectLst/>
              <a:latin typeface="+mn-lt"/>
              <a:ea typeface="+mn-ea"/>
              <a:cs typeface="+mn-cs"/>
            </a:endParaRPr>
          </a:p>
          <a:p>
            <a:r>
              <a:rPr kumimoji="1" lang="ja-JP" altLang="ja-JP" sz="1200" b="1" u="sng" kern="1200" dirty="0">
                <a:solidFill>
                  <a:schemeClr val="tx1"/>
                </a:solidFill>
                <a:effectLst/>
                <a:latin typeface="+mn-lt"/>
                <a:ea typeface="+mn-ea"/>
                <a:cs typeface="+mn-cs"/>
              </a:rPr>
              <a:t>周囲のお客様への理解を求める声かけ</a:t>
            </a:r>
            <a:r>
              <a:rPr kumimoji="1" lang="ja-JP" altLang="ja-JP" sz="1200" kern="1200" dirty="0">
                <a:solidFill>
                  <a:schemeClr val="tx1"/>
                </a:solidFill>
                <a:effectLst/>
                <a:latin typeface="+mn-lt"/>
                <a:ea typeface="+mn-ea"/>
                <a:cs typeface="+mn-cs"/>
              </a:rPr>
              <a:t>をしましょう。</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ただし、</a:t>
            </a:r>
            <a:r>
              <a:rPr kumimoji="1" lang="ja-JP" altLang="ja-JP" sz="1200" b="1" u="sng" kern="1200" dirty="0">
                <a:solidFill>
                  <a:schemeClr val="tx1"/>
                </a:solidFill>
                <a:effectLst/>
                <a:latin typeface="+mn-lt"/>
                <a:ea typeface="+mn-ea"/>
                <a:cs typeface="+mn-cs"/>
              </a:rPr>
              <a:t>必要以上に注目を集めないようにも配慮</a:t>
            </a:r>
            <a:r>
              <a:rPr kumimoji="1" lang="ja-JP" altLang="ja-JP" sz="1200" kern="1200" dirty="0">
                <a:solidFill>
                  <a:schemeClr val="tx1"/>
                </a:solidFill>
                <a:effectLst/>
                <a:latin typeface="+mn-lt"/>
                <a:ea typeface="+mn-ea"/>
                <a:cs typeface="+mn-cs"/>
              </a:rPr>
              <a:t>も必要です。</a:t>
            </a:r>
          </a:p>
          <a:p>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支援の申し出があれば、</a:t>
            </a:r>
            <a:r>
              <a:rPr kumimoji="1" lang="ja-JP" altLang="ja-JP" sz="1200" b="1" u="sng" kern="1200" dirty="0">
                <a:solidFill>
                  <a:schemeClr val="tx1"/>
                </a:solidFill>
                <a:effectLst/>
                <a:latin typeface="+mn-lt"/>
                <a:ea typeface="+mn-ea"/>
                <a:cs typeface="+mn-cs"/>
              </a:rPr>
              <a:t>乗換</a:t>
            </a:r>
            <a:r>
              <a:rPr kumimoji="1" lang="ja-JP" altLang="ja-JP" sz="1200" kern="1200" dirty="0">
                <a:solidFill>
                  <a:schemeClr val="tx1"/>
                </a:solidFill>
                <a:effectLst/>
                <a:latin typeface="+mn-lt"/>
                <a:ea typeface="+mn-ea"/>
                <a:cs typeface="+mn-cs"/>
              </a:rPr>
              <a:t>の経路を具体的にご案内します。</a:t>
            </a: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21</a:t>
            </a:fld>
            <a:endParaRPr kumimoji="1" lang="ja-JP" altLang="en-US"/>
          </a:p>
        </p:txBody>
      </p:sp>
    </p:spTree>
    <p:extLst>
      <p:ext uri="{BB962C8B-B14F-4D97-AF65-F5344CB8AC3E}">
        <p14:creationId xmlns:p14="http://schemas.microsoft.com/office/powerpoint/2010/main" val="26276216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a:t>内部障害者</a:t>
            </a:r>
            <a:r>
              <a:rPr kumimoji="1" lang="ja-JP" altLang="en-US" dirty="0"/>
              <a:t>は、外見ではわからない場合が多いですが、体調が変化しやすいなどの状況があります。</a:t>
            </a:r>
          </a:p>
          <a:p>
            <a:endParaRPr kumimoji="1" lang="ja-JP" altLang="en-US" dirty="0"/>
          </a:p>
          <a:p>
            <a:r>
              <a:rPr kumimoji="1" lang="ja-JP" altLang="en-US" dirty="0"/>
              <a:t>困っている様子の場合には、支援が必要かを確認して対応しましょう。</a:t>
            </a:r>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22</a:t>
            </a:fld>
            <a:endParaRPr kumimoji="1" lang="ja-JP" altLang="en-US"/>
          </a:p>
        </p:txBody>
      </p:sp>
    </p:spTree>
    <p:extLst>
      <p:ext uri="{BB962C8B-B14F-4D97-AF65-F5344CB8AC3E}">
        <p14:creationId xmlns:p14="http://schemas.microsoft.com/office/powerpoint/2010/main" val="34687451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a:t>事前の問合せ、チケット購入時</a:t>
            </a:r>
            <a:r>
              <a:rPr kumimoji="1" lang="ja-JP" altLang="en-US" dirty="0"/>
              <a:t>などにおいては、必要な支援事項があれば確認します。</a:t>
            </a:r>
          </a:p>
          <a:p>
            <a:r>
              <a:rPr kumimoji="1" lang="ja-JP" altLang="en-US" dirty="0"/>
              <a:t>また、乗降時に具合が悪くなったなどの申し出があれば、支援が必要かを確認し、</a:t>
            </a:r>
          </a:p>
          <a:p>
            <a:r>
              <a:rPr kumimoji="1" lang="ja-JP" altLang="en-US" dirty="0"/>
              <a:t>どんな支援をすべきかを聞いて対応します。</a:t>
            </a:r>
          </a:p>
          <a:p>
            <a:endParaRPr kumimoji="1" lang="ja-JP" altLang="en-US" dirty="0"/>
          </a:p>
          <a:p>
            <a:r>
              <a:rPr kumimoji="1" lang="ja-JP" altLang="en-US" b="1" u="sng" dirty="0"/>
              <a:t>車内</a:t>
            </a:r>
            <a:r>
              <a:rPr kumimoji="1" lang="ja-JP" altLang="en-US" dirty="0"/>
              <a:t>で具合が悪いなどの申し出があった場合には、どのような支援が必要かを聞き、対応します。</a:t>
            </a:r>
          </a:p>
          <a:p>
            <a:endParaRPr kumimoji="1" lang="ja-JP" altLang="en-US" dirty="0"/>
          </a:p>
          <a:p>
            <a:r>
              <a:rPr kumimoji="1" lang="ja-JP" altLang="en-US" dirty="0"/>
              <a:t>支援の申し出があれば、</a:t>
            </a:r>
            <a:r>
              <a:rPr kumimoji="1" lang="ja-JP" altLang="en-US" b="1" u="sng" dirty="0"/>
              <a:t>乗換</a:t>
            </a:r>
            <a:r>
              <a:rPr kumimoji="1" lang="ja-JP" altLang="en-US" dirty="0"/>
              <a:t>の経路を具体的にご案内します。</a:t>
            </a:r>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23</a:t>
            </a:fld>
            <a:endParaRPr kumimoji="1" lang="ja-JP" altLang="en-US"/>
          </a:p>
        </p:txBody>
      </p:sp>
    </p:spTree>
    <p:extLst>
      <p:ext uri="{BB962C8B-B14F-4D97-AF65-F5344CB8AC3E}">
        <p14:creationId xmlns:p14="http://schemas.microsoft.com/office/powerpoint/2010/main" val="14095253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a:t>その他</a:t>
            </a:r>
            <a:r>
              <a:rPr kumimoji="1" lang="ja-JP" altLang="en-US" dirty="0"/>
              <a:t>にも、これまで紹介した障害のほかに心身の機能障害は多様にあります。</a:t>
            </a:r>
          </a:p>
          <a:p>
            <a:r>
              <a:rPr kumimoji="1" lang="ja-JP" altLang="en-US" dirty="0"/>
              <a:t>また、妊産婦、ベビーカー使用者を含む乳幼児連れ、けが人などにも配慮が必要です。</a:t>
            </a:r>
          </a:p>
          <a:p>
            <a:endParaRPr kumimoji="1" lang="ja-JP"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困っている様子の場合には、支援が必要かを確認して対応しましょう。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24</a:t>
            </a:fld>
            <a:endParaRPr kumimoji="1" lang="ja-JP" altLang="en-US"/>
          </a:p>
        </p:txBody>
      </p:sp>
    </p:spTree>
    <p:extLst>
      <p:ext uri="{BB962C8B-B14F-4D97-AF65-F5344CB8AC3E}">
        <p14:creationId xmlns:p14="http://schemas.microsoft.com/office/powerpoint/2010/main" val="30956512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a:t>事前の問合せやチケット購入時</a:t>
            </a:r>
            <a:r>
              <a:rPr kumimoji="1" lang="ja-JP" altLang="en-US" dirty="0"/>
              <a:t>などにおいては、必要な支援事項があれば確認します。</a:t>
            </a:r>
          </a:p>
          <a:p>
            <a:endParaRPr kumimoji="1" lang="ja-JP" altLang="en-US" dirty="0"/>
          </a:p>
          <a:p>
            <a:r>
              <a:rPr kumimoji="1" lang="ja-JP" altLang="en-US" dirty="0"/>
              <a:t>また、</a:t>
            </a:r>
            <a:r>
              <a:rPr kumimoji="1" lang="ja-JP" altLang="en-US" b="1" u="sng" dirty="0"/>
              <a:t>乗降時</a:t>
            </a:r>
            <a:r>
              <a:rPr kumimoji="1" lang="ja-JP" altLang="en-US" dirty="0"/>
              <a:t>に具合が悪くなったなどの申し出があれば、支援が必要かを確認し、</a:t>
            </a:r>
          </a:p>
          <a:p>
            <a:r>
              <a:rPr kumimoji="1" lang="ja-JP" altLang="en-US" dirty="0"/>
              <a:t>どんな支援をすべきかを聞いて対応します。</a:t>
            </a:r>
          </a:p>
          <a:p>
            <a:r>
              <a:rPr kumimoji="1" lang="ja-JP" altLang="en-US" b="1" dirty="0"/>
              <a:t>ベビーカー使用者</a:t>
            </a:r>
            <a:r>
              <a:rPr kumimoji="1" lang="ja-JP" altLang="en-US" dirty="0"/>
              <a:t>は、ベビーカー用スペースなどでブレーキをかけ、ベルトで固定をしていただきます。</a:t>
            </a:r>
          </a:p>
          <a:p>
            <a:r>
              <a:rPr kumimoji="1" lang="ja-JP" altLang="ja-JP" sz="1200" kern="1200" dirty="0">
                <a:solidFill>
                  <a:schemeClr val="tx1"/>
                </a:solidFill>
                <a:effectLst/>
                <a:latin typeface="+mn-lt"/>
                <a:ea typeface="+mn-ea"/>
                <a:cs typeface="+mn-cs"/>
              </a:rPr>
              <a:t>スペースがない場合には、周囲のお客様にご協力をいただけるよう声かけなどをします。</a:t>
            </a:r>
            <a:endParaRPr kumimoji="1" lang="ja-JP" altLang="en-US" dirty="0"/>
          </a:p>
          <a:p>
            <a:r>
              <a:rPr kumimoji="1" lang="ja-JP" altLang="en-US" b="1" dirty="0"/>
              <a:t>妊産婦、けが人</a:t>
            </a:r>
            <a:r>
              <a:rPr kumimoji="1" lang="ja-JP" altLang="en-US" dirty="0"/>
              <a:t>などはバランスを崩しやすいため、相手の状況や支援の申し出などを受け、</a:t>
            </a:r>
          </a:p>
          <a:p>
            <a:r>
              <a:rPr kumimoji="1" lang="ja-JP" altLang="en-US" dirty="0"/>
              <a:t>乗降の支援などを行います。</a:t>
            </a:r>
          </a:p>
          <a:p>
            <a:endParaRPr kumimoji="1" lang="ja-JP" altLang="en-US" dirty="0"/>
          </a:p>
          <a:p>
            <a:r>
              <a:rPr kumimoji="1" lang="ja-JP" altLang="en-US" dirty="0"/>
              <a:t>支援の申し出があれば、</a:t>
            </a:r>
            <a:r>
              <a:rPr kumimoji="1" lang="ja-JP" altLang="en-US" b="1" u="sng" dirty="0"/>
              <a:t>乗換</a:t>
            </a:r>
            <a:r>
              <a:rPr kumimoji="1" lang="ja-JP" altLang="en-US" dirty="0"/>
              <a:t>の経路を具体的にご案内します。</a:t>
            </a:r>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25</a:t>
            </a:fld>
            <a:endParaRPr kumimoji="1" lang="ja-JP" altLang="en-US"/>
          </a:p>
        </p:txBody>
      </p:sp>
    </p:spTree>
    <p:extLst>
      <p:ext uri="{BB962C8B-B14F-4D97-AF65-F5344CB8AC3E}">
        <p14:creationId xmlns:p14="http://schemas.microsoft.com/office/powerpoint/2010/main" val="3673295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a:t>さらには、新型コロナウイルス感染症の拡大により、感染症対策を踏まえた「新たな対応のあり方」が求められています。</a:t>
            </a:r>
          </a:p>
          <a:p>
            <a:endParaRPr kumimoji="1" lang="ja-JP" altLang="en-US" b="1" u="sng" dirty="0"/>
          </a:p>
          <a:p>
            <a:r>
              <a:rPr kumimoji="1" lang="ja-JP" altLang="en-US" b="0" u="none" dirty="0"/>
              <a:t>接遇にあたっては、対人距離の確保、マスクの着用、手洗いや消毒、検温の励行などの対策が徹底されてします。</a:t>
            </a:r>
          </a:p>
          <a:p>
            <a:r>
              <a:rPr kumimoji="1" lang="ja-JP" altLang="en-US" b="0" u="none" dirty="0"/>
              <a:t>しかし、高齢者・障害者等から見ると、距離の確保やマスクの着用などから、サポートが受けにくい、コミュニケーションがしにくいなどの</a:t>
            </a:r>
          </a:p>
          <a:p>
            <a:r>
              <a:rPr kumimoji="1" lang="ja-JP" altLang="en-US" b="0" u="none" dirty="0"/>
              <a:t>新たな課題が生じています。</a:t>
            </a:r>
          </a:p>
          <a:p>
            <a:r>
              <a:rPr kumimoji="1" lang="ja-JP" altLang="en-US" b="0" u="none" dirty="0"/>
              <a:t>特に、「コミュニケーションにより必要な支援をうかがう・伝える」ことが必要な高齢者・障害者等にとっては大きな支障が生じています。</a:t>
            </a:r>
          </a:p>
          <a:p>
            <a:r>
              <a:rPr kumimoji="1" lang="ja-JP" altLang="en-US" b="0" u="none" dirty="0"/>
              <a:t>安全な利用を図っていくには、感染症対策を講じた上で、できるだけ簡潔なコミュニケーションによって支援を行っていくことが必要です。</a:t>
            </a:r>
          </a:p>
          <a:p>
            <a:endParaRPr kumimoji="1" lang="ja-JP" altLang="en-US" b="0" u="none" dirty="0"/>
          </a:p>
          <a:p>
            <a:r>
              <a:rPr kumimoji="1" lang="ja-JP" altLang="en-US" b="0" u="none" dirty="0"/>
              <a:t>ポイントのひとつとしては、変わらず「まずは声かけ、そして必要な支援」を行うことが重要であることです。</a:t>
            </a:r>
          </a:p>
          <a:p>
            <a:r>
              <a:rPr kumimoji="1" lang="ja-JP" altLang="en-US" b="0" u="none" dirty="0"/>
              <a:t>例えば、視覚障害者への声かけにあたっては、</a:t>
            </a:r>
          </a:p>
          <a:p>
            <a:r>
              <a:rPr kumimoji="1" lang="ja-JP" altLang="en-US" b="0" u="none" dirty="0"/>
              <a:t>〇まずは障害当事者の横から、対応する職員が名乗り、感染対策を講じていることを伝えます</a:t>
            </a:r>
          </a:p>
          <a:p>
            <a:r>
              <a:rPr kumimoji="1" lang="ja-JP" altLang="en-US" b="0" u="none" dirty="0"/>
              <a:t>〇必要な支援があるか確かめ</a:t>
            </a:r>
          </a:p>
          <a:p>
            <a:r>
              <a:rPr kumimoji="1" lang="ja-JP" altLang="en-US" b="0" u="none" dirty="0"/>
              <a:t>〇必要であれば、どうすればよいかを伺い、支援を行います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26</a:t>
            </a:fld>
            <a:endParaRPr kumimoji="1" lang="ja-JP" altLang="en-US"/>
          </a:p>
        </p:txBody>
      </p:sp>
    </p:spTree>
    <p:extLst>
      <p:ext uri="{BB962C8B-B14F-4D97-AF65-F5344CB8AC3E}">
        <p14:creationId xmlns:p14="http://schemas.microsoft.com/office/powerpoint/2010/main" val="17584517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ポイントの２つ目は、コミュニケーションツールを準備することです。</a:t>
            </a:r>
          </a:p>
          <a:p>
            <a:endParaRPr kumimoji="1" lang="ja-JP" altLang="en-US" dirty="0"/>
          </a:p>
          <a:p>
            <a:r>
              <a:rPr kumimoji="1" lang="ja-JP" altLang="en-US" dirty="0"/>
              <a:t>音声情報が得られない人に対しては、口が見えるようなマスクや、筆談具、コミュニケーションボードなどを準備します。</a:t>
            </a:r>
          </a:p>
          <a:p>
            <a:endParaRPr kumimoji="1" lang="ja-JP" altLang="en-US" dirty="0"/>
          </a:p>
          <a:p>
            <a:r>
              <a:rPr kumimoji="1" lang="ja-JP" altLang="en-US" dirty="0"/>
              <a:t>視覚情報が得られない人に対しては、伝わりにくくなっている情報が聞き取りやすいよう、マイクなどを活用します。</a:t>
            </a:r>
          </a:p>
          <a:p>
            <a:endParaRPr kumimoji="1" lang="ja-JP" altLang="en-US" dirty="0"/>
          </a:p>
          <a:p>
            <a:r>
              <a:rPr kumimoji="1" lang="ja-JP" altLang="en-US" dirty="0"/>
              <a:t>また、オンラインなど</a:t>
            </a:r>
            <a:r>
              <a:rPr kumimoji="1" lang="en-US" altLang="ja-JP" dirty="0"/>
              <a:t>ICT</a:t>
            </a:r>
            <a:r>
              <a:rPr kumimoji="1" lang="ja-JP" altLang="en-US" dirty="0"/>
              <a:t>を活用し、対面の手続きなどを効率化していくことも重要です。</a:t>
            </a:r>
          </a:p>
          <a:p>
            <a:r>
              <a:rPr kumimoji="1" lang="ja-JP" altLang="en-US" dirty="0"/>
              <a:t>ただし、活用にあたっては多様な媒体を準備し、利用体験などを行って利用者の不安を払しょくすることも重要です。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27</a:t>
            </a:fld>
            <a:endParaRPr kumimoji="1" lang="ja-JP" altLang="en-US"/>
          </a:p>
        </p:txBody>
      </p:sp>
    </p:spTree>
    <p:extLst>
      <p:ext uri="{BB962C8B-B14F-4D97-AF65-F5344CB8AC3E}">
        <p14:creationId xmlns:p14="http://schemas.microsoft.com/office/powerpoint/2010/main" val="39405563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ポイントの３つ目は、感染症対策設備の設置方法や変更事項などの伝え方に配慮することです。</a:t>
            </a:r>
          </a:p>
          <a:p>
            <a:endParaRPr kumimoji="1" lang="ja-JP" altLang="en-US" dirty="0"/>
          </a:p>
          <a:p>
            <a:r>
              <a:rPr kumimoji="1" lang="ja-JP" altLang="en-US" dirty="0"/>
              <a:t>消毒液や検温設備などは、人によって高さや場所などで使いにくい場合があります。複数台を異なる高さで設置することが必要である</a:t>
            </a:r>
          </a:p>
          <a:p>
            <a:r>
              <a:rPr kumimoji="1" lang="ja-JP" altLang="en-US" dirty="0"/>
              <a:t>とともに、使い方を表示することが重要です。</a:t>
            </a:r>
          </a:p>
          <a:p>
            <a:r>
              <a:rPr kumimoji="1" lang="ja-JP" altLang="en-US" dirty="0"/>
              <a:t>また、設置設備が使えない場合には、個別の対応も必要です。</a:t>
            </a:r>
          </a:p>
          <a:p>
            <a:endParaRPr kumimoji="1" lang="ja-JP" altLang="en-US" dirty="0"/>
          </a:p>
          <a:p>
            <a:r>
              <a:rPr kumimoji="1" lang="ja-JP" altLang="en-US" dirty="0"/>
              <a:t>また、運行情報などは、文字やイラスト、音声などで提供することが重要です。</a:t>
            </a:r>
          </a:p>
          <a:p>
            <a:r>
              <a:rPr kumimoji="1" lang="ja-JP" altLang="en-US" dirty="0"/>
              <a:t>しかし、感染症対策によって音声が聞き取りにくいなどがあるため、はっきりとしたアナウンスが必要であるとともに、繰り返し伝えることが重要です。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28</a:t>
            </a:fld>
            <a:endParaRPr kumimoji="1" lang="ja-JP" altLang="en-US"/>
          </a:p>
        </p:txBody>
      </p:sp>
    </p:spTree>
    <p:extLst>
      <p:ext uri="{BB962C8B-B14F-4D97-AF65-F5344CB8AC3E}">
        <p14:creationId xmlns:p14="http://schemas.microsoft.com/office/powerpoint/2010/main" val="7215939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ポイントの４つ目は、感染症対策についての情報提供を行うことです。</a:t>
            </a:r>
          </a:p>
          <a:p>
            <a:endParaRPr kumimoji="1" lang="ja-JP" altLang="en-US" dirty="0"/>
          </a:p>
          <a:p>
            <a:r>
              <a:rPr kumimoji="1" lang="ja-JP" altLang="en-US" dirty="0"/>
              <a:t>利用者への対策の協力のお願いについては、視覚情報、音声情報などの多様な媒体での提供が必要です。</a:t>
            </a:r>
          </a:p>
          <a:p>
            <a:r>
              <a:rPr kumimoji="1" lang="ja-JP" altLang="en-US" dirty="0"/>
              <a:t>事業者の対策の取組などは、引き続き周知を続けていくことが重要であるとともに、配置人員を削減している場合などは</a:t>
            </a:r>
          </a:p>
          <a:p>
            <a:r>
              <a:rPr kumimoji="1" lang="ja-JP" altLang="en-US" dirty="0"/>
              <a:t>必要な支援をどのような体制の工夫で応じていくかを検討していくことが必要です。</a:t>
            </a:r>
          </a:p>
          <a:p>
            <a:r>
              <a:rPr kumimoji="1" lang="ja-JP" altLang="en-US" dirty="0"/>
              <a:t>また、感染症対策がしづらい人がいて、工夫していることについても、周囲の理解を得ていくために周知していくことが重要です。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29</a:t>
            </a:fld>
            <a:endParaRPr kumimoji="1" lang="ja-JP" altLang="en-US"/>
          </a:p>
        </p:txBody>
      </p:sp>
    </p:spTree>
    <p:extLst>
      <p:ext uri="{BB962C8B-B14F-4D97-AF65-F5344CB8AC3E}">
        <p14:creationId xmlns:p14="http://schemas.microsoft.com/office/powerpoint/2010/main" val="4166471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a:solidFill>
                  <a:schemeClr val="tx1"/>
                </a:solidFill>
                <a:effectLst/>
                <a:latin typeface="+mn-lt"/>
                <a:ea typeface="+mn-ea"/>
                <a:cs typeface="+mn-cs"/>
              </a:rPr>
              <a:t>①</a:t>
            </a:r>
            <a:r>
              <a:rPr kumimoji="1" lang="ja-JP" altLang="en-US" sz="1200" b="1" kern="1200" dirty="0">
                <a:solidFill>
                  <a:schemeClr val="tx1"/>
                </a:solidFill>
                <a:effectLst/>
                <a:latin typeface="+mn-lt"/>
                <a:ea typeface="+mn-ea"/>
                <a:cs typeface="+mn-cs"/>
              </a:rPr>
              <a:t>対応の際の配慮点</a:t>
            </a:r>
          </a:p>
          <a:p>
            <a:endParaRPr kumimoji="1" lang="ja-JP" altLang="en-US" sz="1200" b="1"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具体的な業務の場面での接遇方法に入っていく前に、身に付けるべき対応の配慮点を見てみましょう。</a:t>
            </a:r>
          </a:p>
          <a:p>
            <a:r>
              <a:rPr kumimoji="1" lang="ja-JP" altLang="en-US" dirty="0"/>
              <a:t>これは、障害者権利条約に基づき、障害のある人</a:t>
            </a:r>
            <a:r>
              <a:rPr kumimoji="1" lang="ja-JP" altLang="en-US" b="0" dirty="0"/>
              <a:t>が</a:t>
            </a:r>
            <a:r>
              <a:rPr kumimoji="1" lang="ja-JP" altLang="en-US" b="1" dirty="0"/>
              <a:t>当たり前に公共交通の利用など、生活を送ることができる</a:t>
            </a:r>
          </a:p>
          <a:p>
            <a:r>
              <a:rPr kumimoji="1" lang="ja-JP" altLang="en-US" b="1" dirty="0"/>
              <a:t>「権利」を法的に保障されているということが裏付けにあります</a:t>
            </a:r>
            <a:r>
              <a:rPr kumimoji="1" lang="ja-JP" altLang="en-US" dirty="0"/>
              <a:t>が、</a:t>
            </a:r>
          </a:p>
          <a:p>
            <a:r>
              <a:rPr kumimoji="1" lang="ja-JP" altLang="en-US" dirty="0"/>
              <a:t>差別をせず、合理的な配慮をすることを整理したものです。</a:t>
            </a:r>
          </a:p>
          <a:p>
            <a:endParaRPr kumimoji="1" lang="ja-JP" altLang="en-US" dirty="0"/>
          </a:p>
          <a:p>
            <a:r>
              <a:rPr kumimoji="1" lang="en-US" altLang="ja-JP" b="1" dirty="0"/>
              <a:t>【</a:t>
            </a:r>
            <a:r>
              <a:rPr kumimoji="1" lang="ja-JP" altLang="en-US" b="1" dirty="0"/>
              <a:t>内容の読み上げ</a:t>
            </a:r>
            <a:r>
              <a:rPr kumimoji="1" lang="en-US" altLang="ja-JP" b="1" dirty="0"/>
              <a:t>】</a:t>
            </a:r>
            <a:endParaRPr kumimoji="1" lang="ja-JP" altLang="en-US" b="1" dirty="0"/>
          </a:p>
        </p:txBody>
      </p:sp>
      <p:sp>
        <p:nvSpPr>
          <p:cNvPr id="4" name="スライド番号プレースホルダー 3"/>
          <p:cNvSpPr>
            <a:spLocks noGrp="1"/>
          </p:cNvSpPr>
          <p:nvPr>
            <p:ph type="sldNum" sz="quarter" idx="10"/>
          </p:nvPr>
        </p:nvSpPr>
        <p:spPr/>
        <p:txBody>
          <a:bodyPr/>
          <a:lstStyle/>
          <a:p>
            <a:fld id="{070AFAF6-3C58-49D3-9396-543422AC3302}" type="slidenum">
              <a:rPr kumimoji="1" lang="ja-JP" altLang="en-US" smtClean="0"/>
              <a:t>3</a:t>
            </a:fld>
            <a:endParaRPr kumimoji="1" lang="ja-JP" altLang="en-US"/>
          </a:p>
        </p:txBody>
      </p:sp>
    </p:spTree>
    <p:extLst>
      <p:ext uri="{BB962C8B-B14F-4D97-AF65-F5344CB8AC3E}">
        <p14:creationId xmlns:p14="http://schemas.microsoft.com/office/powerpoint/2010/main" val="14036050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最後のポイントは、感染症対策下における新たな工夫が必要であることです。</a:t>
            </a:r>
          </a:p>
          <a:p>
            <a:endParaRPr kumimoji="1" lang="ja-JP" altLang="en-US" dirty="0"/>
          </a:p>
          <a:p>
            <a:r>
              <a:rPr kumimoji="1" lang="en-US" altLang="ja-JP" dirty="0"/>
              <a:t>ICT</a:t>
            </a:r>
            <a:r>
              <a:rPr kumimoji="1" lang="ja-JP" altLang="en-US" dirty="0"/>
              <a:t>を活用して対面対応を低減させていくこと、対応の効率化により対面の対応を短時間にしていくこと、</a:t>
            </a:r>
          </a:p>
          <a:p>
            <a:r>
              <a:rPr kumimoji="1" lang="ja-JP" altLang="en-US" dirty="0"/>
              <a:t>こうした感染症対策などを踏まえた接遇研修をオンラインとしていくことなどが挙げられます。</a:t>
            </a:r>
          </a:p>
          <a:p>
            <a:endParaRPr kumimoji="1" lang="ja-JP" altLang="en-US" dirty="0"/>
          </a:p>
          <a:p>
            <a:r>
              <a:rPr kumimoji="1" lang="ja-JP" altLang="en-US" dirty="0"/>
              <a:t>感染症対策下においても、支援を必要としている人がいます。</a:t>
            </a:r>
          </a:p>
          <a:p>
            <a:r>
              <a:rPr kumimoji="1" lang="ja-JP" altLang="en-US" dirty="0"/>
              <a:t>工夫した対応を行っていくことが重要です。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30</a:t>
            </a:fld>
            <a:endParaRPr kumimoji="1" lang="ja-JP" altLang="en-US"/>
          </a:p>
        </p:txBody>
      </p:sp>
    </p:spTree>
    <p:extLst>
      <p:ext uri="{BB962C8B-B14F-4D97-AF65-F5344CB8AC3E}">
        <p14:creationId xmlns:p14="http://schemas.microsoft.com/office/powerpoint/2010/main" val="23045182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最後に、</a:t>
            </a:r>
            <a:r>
              <a:rPr kumimoji="1" lang="ja-JP" altLang="en-US" b="1" u="sng" dirty="0"/>
              <a:t>緊急時・災害時の対応</a:t>
            </a:r>
            <a:r>
              <a:rPr kumimoji="1" lang="ja-JP" altLang="en-US" dirty="0"/>
              <a:t>についてですが、既に安全規定管理などによる対応をしていると思います。</a:t>
            </a:r>
          </a:p>
          <a:p>
            <a:r>
              <a:rPr kumimoji="1" lang="ja-JP" altLang="en-US" dirty="0"/>
              <a:t>ここでは、高齢者や障害者等に対する</a:t>
            </a:r>
            <a:r>
              <a:rPr kumimoji="1" lang="ja-JP" altLang="en-US" b="1" u="sng" dirty="0"/>
              <a:t>基本的な配慮事項</a:t>
            </a:r>
            <a:r>
              <a:rPr kumimoji="1" lang="ja-JP" altLang="en-US" dirty="0"/>
              <a:t>についてお伝えします。</a:t>
            </a:r>
          </a:p>
          <a:p>
            <a:endParaRPr kumimoji="1" lang="ja-JP" altLang="en-US" dirty="0"/>
          </a:p>
          <a:p>
            <a:r>
              <a:rPr kumimoji="1" lang="ja-JP" altLang="en-US" dirty="0"/>
              <a:t>・まず、遅延や運転の見合わせなどの時には、特に視覚障害や聴覚障害の方などは情報を得にくい状況にあります。</a:t>
            </a:r>
          </a:p>
          <a:p>
            <a:r>
              <a:rPr kumimoji="1" lang="ja-JP" altLang="en-US" b="1" u="sng" dirty="0"/>
              <a:t>必要な情報を、乗客が得やすい手段で伝え</a:t>
            </a:r>
            <a:r>
              <a:rPr kumimoji="1" lang="ja-JP" altLang="en-US" dirty="0"/>
              <a:t>ることに努めましょう。</a:t>
            </a:r>
          </a:p>
          <a:p>
            <a:r>
              <a:rPr kumimoji="1" lang="ja-JP" altLang="en-US" dirty="0"/>
              <a:t>・緊急事態に陥った際には、</a:t>
            </a:r>
            <a:r>
              <a:rPr kumimoji="1" lang="ja-JP" altLang="en-US" b="1" u="sng" dirty="0"/>
              <a:t>迅速かつ適切な対応</a:t>
            </a:r>
            <a:r>
              <a:rPr kumimoji="1" lang="ja-JP" altLang="en-US" dirty="0"/>
              <a:t>が求められます。</a:t>
            </a:r>
          </a:p>
          <a:p>
            <a:r>
              <a:rPr kumimoji="1" lang="ja-JP" altLang="en-US" dirty="0"/>
              <a:t>・地震、火災などの災害時には、皆さまが</a:t>
            </a:r>
            <a:r>
              <a:rPr kumimoji="1" lang="ja-JP" altLang="en-US" b="1" u="sng" dirty="0"/>
              <a:t>安全に避難できるよう誘導・介助</a:t>
            </a:r>
            <a:r>
              <a:rPr kumimoji="1" lang="ja-JP" altLang="en-US" dirty="0"/>
              <a:t>を行います。また、適宜、</a:t>
            </a:r>
            <a:r>
              <a:rPr kumimoji="1" lang="ja-JP" altLang="en-US" b="1" u="sng" dirty="0"/>
              <a:t>一般の乗客の方にも</a:t>
            </a:r>
          </a:p>
          <a:p>
            <a:r>
              <a:rPr kumimoji="1" lang="ja-JP" altLang="en-US" b="1" u="sng" dirty="0"/>
              <a:t>誘導・介助の協力を求めましょう</a:t>
            </a:r>
            <a:r>
              <a:rPr kumimoji="1" lang="ja-JP" altLang="en-US" dirty="0"/>
              <a:t>。</a:t>
            </a: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31</a:t>
            </a:fld>
            <a:endParaRPr kumimoji="1" lang="ja-JP" altLang="en-US"/>
          </a:p>
        </p:txBody>
      </p:sp>
    </p:spTree>
    <p:extLst>
      <p:ext uri="{BB962C8B-B14F-4D97-AF65-F5344CB8AC3E}">
        <p14:creationId xmlns:p14="http://schemas.microsoft.com/office/powerpoint/2010/main" val="10060609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「接遇ガイドライン」では、さらに詳細に対応の留意点などが掲載されています。</a:t>
            </a:r>
          </a:p>
          <a:p>
            <a:r>
              <a:rPr kumimoji="1" lang="ja-JP" altLang="en-US" dirty="0"/>
              <a:t>国土交通省のホームページにありますので、読んでみてください。</a:t>
            </a: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32</a:t>
            </a:fld>
            <a:endParaRPr kumimoji="1" lang="ja-JP" altLang="en-US"/>
          </a:p>
        </p:txBody>
      </p:sp>
    </p:spTree>
    <p:extLst>
      <p:ext uri="{BB962C8B-B14F-4D97-AF65-F5344CB8AC3E}">
        <p14:creationId xmlns:p14="http://schemas.microsoft.com/office/powerpoint/2010/main" val="2632344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a:t>②基本の接遇方法</a:t>
            </a:r>
          </a:p>
          <a:p>
            <a:endParaRPr kumimoji="1" lang="ja-JP" altLang="en-US" b="1" dirty="0"/>
          </a:p>
          <a:p>
            <a:r>
              <a:rPr kumimoji="1" lang="ja-JP" altLang="en-US" dirty="0"/>
              <a:t>では、接遇対象別、業務の場面別に接遇方法を見ていきましょう。</a:t>
            </a: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4</a:t>
            </a:fld>
            <a:endParaRPr kumimoji="1" lang="ja-JP" altLang="en-US"/>
          </a:p>
        </p:txBody>
      </p:sp>
    </p:spTree>
    <p:extLst>
      <p:ext uri="{BB962C8B-B14F-4D97-AF65-F5344CB8AC3E}">
        <p14:creationId xmlns:p14="http://schemas.microsoft.com/office/powerpoint/2010/main" val="3740272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まずは、</a:t>
            </a:r>
            <a:r>
              <a:rPr kumimoji="1" lang="ja-JP" altLang="en-US" b="1" u="sng" dirty="0"/>
              <a:t>高齢者</a:t>
            </a:r>
            <a:r>
              <a:rPr kumimoji="1" lang="ja-JP" altLang="en-US" dirty="0"/>
              <a:t>ですが、高齢者は文字情報や周囲の様子が見えにくい、</a:t>
            </a:r>
          </a:p>
          <a:p>
            <a:r>
              <a:rPr kumimoji="1" lang="ja-JP" altLang="en-US" dirty="0"/>
              <a:t>乗務員の声が聞こえにくい、筋力が低下し歩きにくい、認知症の症状のある人もいるなどの特性があります。</a:t>
            </a:r>
          </a:p>
          <a:p>
            <a:endParaRPr kumimoji="1" lang="ja-JP" altLang="en-US" dirty="0"/>
          </a:p>
          <a:p>
            <a:r>
              <a:rPr kumimoji="1" lang="ja-JP" altLang="en-US" dirty="0"/>
              <a:t>困っている様子の場合には、支援が必要かを確認して対応しましょう。</a:t>
            </a: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5</a:t>
            </a:fld>
            <a:endParaRPr kumimoji="1" lang="ja-JP" altLang="en-US"/>
          </a:p>
        </p:txBody>
      </p:sp>
    </p:spTree>
    <p:extLst>
      <p:ext uri="{BB962C8B-B14F-4D97-AF65-F5344CB8AC3E}">
        <p14:creationId xmlns:p14="http://schemas.microsoft.com/office/powerpoint/2010/main" val="419016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a:t>予約時、事前の問合せ時</a:t>
            </a:r>
            <a:r>
              <a:rPr kumimoji="1" lang="ja-JP" altLang="en-US" dirty="0"/>
              <a:t>などにおける電話対応などでは、</a:t>
            </a:r>
          </a:p>
          <a:p>
            <a:r>
              <a:rPr kumimoji="1" lang="ja-JP" altLang="en-US" dirty="0"/>
              <a:t>聞こえているか、理解しているかを確認することが重要です。</a:t>
            </a:r>
          </a:p>
          <a:p>
            <a:endParaRPr kumimoji="1" lang="ja-JP" altLang="en-US" dirty="0"/>
          </a:p>
          <a:p>
            <a:r>
              <a:rPr kumimoji="1" lang="ja-JP" altLang="en-US" dirty="0"/>
              <a:t>また、</a:t>
            </a:r>
            <a:r>
              <a:rPr kumimoji="1" lang="ja-JP" altLang="en-US" b="1" u="sng" dirty="0"/>
              <a:t>乗降時や支払い時</a:t>
            </a:r>
            <a:r>
              <a:rPr kumimoji="1" lang="ja-JP" altLang="en-US" dirty="0"/>
              <a:t>には、バランスを崩したり、躓きやすいため安全を確認し、相手のペースに合わせ、ゆっくりと対応しましょう。</a:t>
            </a:r>
          </a:p>
          <a:p>
            <a:r>
              <a:rPr kumimoji="1" lang="ja-JP" altLang="en-US" dirty="0"/>
              <a:t>降車を急いで、走行時に立ち上がらないよう注意喚起が必要です。</a:t>
            </a:r>
          </a:p>
          <a:p>
            <a:endParaRPr kumimoji="1" lang="ja-JP" altLang="en-US" dirty="0"/>
          </a:p>
          <a:p>
            <a:r>
              <a:rPr kumimoji="1" lang="ja-JP" altLang="en-US" dirty="0"/>
              <a:t>支援の申し出があれば、</a:t>
            </a:r>
            <a:r>
              <a:rPr kumimoji="1" lang="ja-JP" altLang="en-US" b="1" u="sng" dirty="0"/>
              <a:t>乗換</a:t>
            </a:r>
            <a:r>
              <a:rPr kumimoji="1" lang="ja-JP" altLang="en-US" dirty="0"/>
              <a:t>の経路を具体的にご案内します。</a:t>
            </a: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6</a:t>
            </a:fld>
            <a:endParaRPr kumimoji="1" lang="ja-JP" altLang="en-US"/>
          </a:p>
        </p:txBody>
      </p:sp>
    </p:spTree>
    <p:extLst>
      <p:ext uri="{BB962C8B-B14F-4D97-AF65-F5344CB8AC3E}">
        <p14:creationId xmlns:p14="http://schemas.microsoft.com/office/powerpoint/2010/main" val="3567680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a:t>
            </a:r>
            <a:r>
              <a:rPr kumimoji="1" lang="ja-JP" altLang="en-US" b="1" u="sng" dirty="0"/>
              <a:t>認知症の人</a:t>
            </a:r>
            <a:r>
              <a:rPr kumimoji="1" lang="ja-JP" altLang="en-US" dirty="0"/>
              <a:t>ですが、主に認知機能が低下していますが、症状はさまざまです。</a:t>
            </a:r>
          </a:p>
          <a:p>
            <a:r>
              <a:rPr kumimoji="1" lang="ja-JP" altLang="en-US" dirty="0"/>
              <a:t>保たれている機能もあるので、一律のイメージで対応するのはさけましょう。</a:t>
            </a:r>
          </a:p>
          <a:p>
            <a:endParaRPr kumimoji="1" lang="ja-JP" altLang="en-US" dirty="0"/>
          </a:p>
          <a:p>
            <a:r>
              <a:rPr kumimoji="1" lang="ja-JP" altLang="en-US" dirty="0"/>
              <a:t>困っている様子の場合には、支援が必要かを確認して対応しましょう。</a:t>
            </a: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7</a:t>
            </a:fld>
            <a:endParaRPr kumimoji="1" lang="ja-JP" altLang="en-US"/>
          </a:p>
        </p:txBody>
      </p:sp>
    </p:spTree>
    <p:extLst>
      <p:ext uri="{BB962C8B-B14F-4D97-AF65-F5344CB8AC3E}">
        <p14:creationId xmlns:p14="http://schemas.microsoft.com/office/powerpoint/2010/main" val="2333160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認知症の人は、自分が認知症であることを開示している人、そうでない人がいます。</a:t>
            </a:r>
          </a:p>
          <a:p>
            <a:endParaRPr kumimoji="1" lang="ja-JP" altLang="en-US" dirty="0"/>
          </a:p>
          <a:p>
            <a:r>
              <a:rPr kumimoji="1" lang="ja-JP" altLang="en-US" dirty="0"/>
              <a:t>ヘルプマークを掲示したり、自分が認知症であることを告げたりして支援を求める人がいます。</a:t>
            </a:r>
          </a:p>
          <a:p>
            <a:r>
              <a:rPr kumimoji="1" lang="ja-JP" altLang="en-US" dirty="0"/>
              <a:t>落ち着ける環境のもと、どんな支援が必要かを伺い、ゆっくり、余裕を持った支援を行うことが重要です。</a:t>
            </a:r>
          </a:p>
          <a:p>
            <a:endParaRPr kumimoji="1" lang="ja-JP" altLang="en-US" dirty="0"/>
          </a:p>
          <a:p>
            <a:r>
              <a:rPr kumimoji="1" lang="ja-JP" altLang="en-US" dirty="0"/>
              <a:t>認知症と自己開示していない人もいますが、障害のある人への対応と同様、困っている様子の場合には、</a:t>
            </a:r>
          </a:p>
          <a:p>
            <a:r>
              <a:rPr kumimoji="1" lang="ja-JP" altLang="en-US" dirty="0"/>
              <a:t>認知症の人かもしれないことを選択肢のひとつと捉え、相手の状況に合わせた対応を行います。</a:t>
            </a:r>
          </a:p>
          <a:p>
            <a:r>
              <a:rPr kumimoji="1" lang="ja-JP" altLang="en-US" dirty="0"/>
              <a:t>さっき聞いたことや話を忘れてしまう、今日が何日か、ここがどこかがわからなくなる、会話についていけない</a:t>
            </a:r>
          </a:p>
          <a:p>
            <a:r>
              <a:rPr kumimoji="1" lang="ja-JP" altLang="en-US" dirty="0"/>
              <a:t>ことがあるなどの典型的な症状が見られれば、認知症の人かもしれません。</a:t>
            </a: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8</a:t>
            </a:fld>
            <a:endParaRPr kumimoji="1" lang="ja-JP" altLang="en-US"/>
          </a:p>
        </p:txBody>
      </p:sp>
    </p:spTree>
    <p:extLst>
      <p:ext uri="{BB962C8B-B14F-4D97-AF65-F5344CB8AC3E}">
        <p14:creationId xmlns:p14="http://schemas.microsoft.com/office/powerpoint/2010/main" val="2591794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1" u="sng" kern="1200" dirty="0">
                <a:solidFill>
                  <a:schemeClr val="tx1"/>
                </a:solidFill>
                <a:effectLst/>
                <a:latin typeface="+mn-lt"/>
                <a:ea typeface="+mn-ea"/>
                <a:cs typeface="+mn-cs"/>
              </a:rPr>
              <a:t>事前の問合せ、チケット購入時</a:t>
            </a:r>
            <a:r>
              <a:rPr kumimoji="1" lang="ja-JP" altLang="ja-JP" sz="1200" kern="1200" dirty="0">
                <a:solidFill>
                  <a:schemeClr val="tx1"/>
                </a:solidFill>
                <a:effectLst/>
                <a:latin typeface="+mn-lt"/>
                <a:ea typeface="+mn-ea"/>
                <a:cs typeface="+mn-cs"/>
              </a:rPr>
              <a:t>などにおいては、</a:t>
            </a:r>
            <a:endParaRPr kumimoji="1" lang="ja-JP" altLang="en-US"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まず説明するときに理解していない様子のときには、簡潔な言葉で理解しているかを確認しながら</a:t>
            </a:r>
          </a:p>
          <a:p>
            <a:r>
              <a:rPr kumimoji="1" lang="ja-JP" altLang="en-US" sz="1200" kern="1200" dirty="0">
                <a:solidFill>
                  <a:schemeClr val="tx1"/>
                </a:solidFill>
                <a:effectLst/>
                <a:latin typeface="+mn-lt"/>
                <a:ea typeface="+mn-ea"/>
                <a:cs typeface="+mn-cs"/>
              </a:rPr>
              <a:t>説明をすることが重要です。</a:t>
            </a:r>
          </a:p>
          <a:p>
            <a:r>
              <a:rPr kumimoji="1" lang="ja-JP" altLang="en-US" sz="1200" kern="1200" dirty="0">
                <a:solidFill>
                  <a:schemeClr val="tx1"/>
                </a:solidFill>
                <a:effectLst/>
                <a:latin typeface="+mn-lt"/>
                <a:ea typeface="+mn-ea"/>
                <a:cs typeface="+mn-cs"/>
              </a:rPr>
              <a:t>もし、認知症の人であることを開示している場合には、同伴者の有無や支援の要否を確認します。</a:t>
            </a:r>
          </a:p>
          <a:p>
            <a:r>
              <a:rPr kumimoji="1" lang="ja-JP" altLang="en-US" sz="1200" kern="1200" dirty="0">
                <a:solidFill>
                  <a:schemeClr val="tx1"/>
                </a:solidFill>
                <a:effectLst/>
                <a:latin typeface="+mn-lt"/>
                <a:ea typeface="+mn-ea"/>
                <a:cs typeface="+mn-cs"/>
              </a:rPr>
              <a:t>また、行先を忘れてしまった、路線図の表示がわからない、機械の使い方がわからないなど、チケットの購入が</a:t>
            </a:r>
          </a:p>
          <a:p>
            <a:r>
              <a:rPr kumimoji="1" lang="ja-JP" altLang="en-US" sz="1200" kern="1200" dirty="0">
                <a:solidFill>
                  <a:schemeClr val="tx1"/>
                </a:solidFill>
                <a:effectLst/>
                <a:latin typeface="+mn-lt"/>
                <a:ea typeface="+mn-ea"/>
                <a:cs typeface="+mn-cs"/>
              </a:rPr>
              <a:t>難しい様子の場合には、何に困っているかを確認して支援をします。</a:t>
            </a:r>
          </a:p>
          <a:p>
            <a:endParaRPr kumimoji="1" lang="ja-JP" altLang="en-US"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次に、</a:t>
            </a:r>
            <a:r>
              <a:rPr kumimoji="1" lang="ja-JP" altLang="en-US" sz="1200" b="1" u="sng" kern="1200" dirty="0">
                <a:solidFill>
                  <a:schemeClr val="tx1"/>
                </a:solidFill>
                <a:effectLst/>
                <a:latin typeface="+mn-lt"/>
                <a:ea typeface="+mn-ea"/>
                <a:cs typeface="+mn-cs"/>
              </a:rPr>
              <a:t>乗降～車内</a:t>
            </a:r>
            <a:r>
              <a:rPr kumimoji="1" lang="ja-JP" altLang="en-US" sz="1200" kern="1200" dirty="0">
                <a:solidFill>
                  <a:schemeClr val="tx1"/>
                </a:solidFill>
                <a:effectLst/>
                <a:latin typeface="+mn-lt"/>
                <a:ea typeface="+mn-ea"/>
                <a:cs typeface="+mn-cs"/>
              </a:rPr>
              <a:t>です。</a:t>
            </a:r>
          </a:p>
          <a:p>
            <a:r>
              <a:rPr kumimoji="1" lang="ja-JP" altLang="en-US" sz="1200" b="1" u="sng" kern="1200" dirty="0">
                <a:solidFill>
                  <a:schemeClr val="tx1"/>
                </a:solidFill>
                <a:effectLst/>
                <a:latin typeface="+mn-lt"/>
                <a:ea typeface="+mn-ea"/>
                <a:cs typeface="+mn-cs"/>
              </a:rPr>
              <a:t>バス停</a:t>
            </a:r>
            <a:r>
              <a:rPr kumimoji="1" lang="ja-JP" altLang="ja-JP" sz="1200" kern="1200" dirty="0">
                <a:solidFill>
                  <a:schemeClr val="tx1"/>
                </a:solidFill>
                <a:effectLst/>
                <a:latin typeface="+mn-lt"/>
                <a:ea typeface="+mn-ea"/>
                <a:cs typeface="+mn-cs"/>
              </a:rPr>
              <a:t>で、</a:t>
            </a:r>
            <a:r>
              <a:rPr kumimoji="1" lang="ja-JP" altLang="en-US" sz="1200" kern="1200" dirty="0">
                <a:solidFill>
                  <a:schemeClr val="tx1"/>
                </a:solidFill>
                <a:effectLst/>
                <a:latin typeface="+mn-lt"/>
                <a:ea typeface="+mn-ea"/>
                <a:cs typeface="+mn-cs"/>
              </a:rPr>
              <a:t>たちすくむ、行ったり来たりしている、座り込んでいるなどの場合は、</a:t>
            </a:r>
          </a:p>
          <a:p>
            <a:r>
              <a:rPr kumimoji="1" lang="ja-JP" altLang="en-US" sz="1200" kern="1200" dirty="0">
                <a:solidFill>
                  <a:schemeClr val="tx1"/>
                </a:solidFill>
                <a:effectLst/>
                <a:latin typeface="+mn-lt"/>
                <a:ea typeface="+mn-ea"/>
                <a:cs typeface="+mn-cs"/>
              </a:rPr>
              <a:t>どこに行けばよいかわからなくなっている可能性があります。マイクなどで、どうしたいのかを簡潔に確認します。</a:t>
            </a:r>
          </a:p>
          <a:p>
            <a:endParaRPr kumimoji="1" lang="ja-JP" altLang="en-US"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行先などを確認する場合には、</a:t>
            </a:r>
          </a:p>
          <a:p>
            <a:r>
              <a:rPr kumimoji="1" lang="ja-JP" altLang="en-US" sz="1200" kern="1200" dirty="0">
                <a:solidFill>
                  <a:schemeClr val="tx1"/>
                </a:solidFill>
                <a:effectLst/>
                <a:latin typeface="+mn-lt"/>
                <a:ea typeface="+mn-ea"/>
                <a:cs typeface="+mn-cs"/>
              </a:rPr>
              <a:t>①落ち着ける場所でゆっくりとヒントを示しながら記憶を引き出します。</a:t>
            </a:r>
          </a:p>
          <a:p>
            <a:r>
              <a:rPr kumimoji="1" lang="ja-JP" altLang="en-US" sz="1200" kern="1200" dirty="0">
                <a:solidFill>
                  <a:schemeClr val="tx1"/>
                </a:solidFill>
                <a:effectLst/>
                <a:latin typeface="+mn-lt"/>
                <a:ea typeface="+mn-ea"/>
                <a:cs typeface="+mn-cs"/>
              </a:rPr>
              <a:t>②行先が書かれたもの、家族の連絡先が書かれたものがないか確認します</a:t>
            </a:r>
          </a:p>
          <a:p>
            <a:r>
              <a:rPr kumimoji="1" lang="ja-JP" altLang="en-US" sz="1200" kern="1200" dirty="0">
                <a:solidFill>
                  <a:schemeClr val="tx1"/>
                </a:solidFill>
                <a:effectLst/>
                <a:latin typeface="+mn-lt"/>
                <a:ea typeface="+mn-ea"/>
                <a:cs typeface="+mn-cs"/>
              </a:rPr>
              <a:t>③行先がわからない場合には、警察や地域の支援者との連携により解決する方法もあります。</a:t>
            </a:r>
          </a:p>
          <a:p>
            <a:r>
              <a:rPr kumimoji="1" lang="ja-JP" altLang="en-US" sz="1200" kern="1200" dirty="0">
                <a:solidFill>
                  <a:schemeClr val="tx1"/>
                </a:solidFill>
                <a:effectLst/>
                <a:latin typeface="+mn-lt"/>
                <a:ea typeface="+mn-ea"/>
                <a:cs typeface="+mn-cs"/>
              </a:rPr>
              <a:t>いずれも、くれ返して確認すること、メモによる内容確認が重要です。</a:t>
            </a: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9</a:t>
            </a:fld>
            <a:endParaRPr kumimoji="1" lang="ja-JP" altLang="en-US"/>
          </a:p>
        </p:txBody>
      </p:sp>
    </p:spTree>
    <p:extLst>
      <p:ext uri="{BB962C8B-B14F-4D97-AF65-F5344CB8AC3E}">
        <p14:creationId xmlns:p14="http://schemas.microsoft.com/office/powerpoint/2010/main" val="3135182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4D0BF522-0434-45B1-85FF-A148BA9E9DC4}" type="datetimeFigureOut">
              <a:rPr kumimoji="1" lang="ja-JP" altLang="en-US" smtClean="0"/>
              <a:t>2024/3/26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4165340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D0BF522-0434-45B1-85FF-A148BA9E9DC4}" type="datetimeFigureOut">
              <a:rPr kumimoji="1" lang="ja-JP" altLang="en-US" smtClean="0"/>
              <a:t>2024/3/26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2630320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D0BF522-0434-45B1-85FF-A148BA9E9DC4}" type="datetimeFigureOut">
              <a:rPr kumimoji="1" lang="ja-JP" altLang="en-US" smtClean="0"/>
              <a:t>2024/3/26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673490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D0BF522-0434-45B1-85FF-A148BA9E9DC4}" type="datetimeFigureOut">
              <a:rPr kumimoji="1" lang="ja-JP" altLang="en-US" smtClean="0"/>
              <a:t>2024/3/26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1090246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4D0BF522-0434-45B1-85FF-A148BA9E9DC4}" type="datetimeFigureOut">
              <a:rPr kumimoji="1" lang="ja-JP" altLang="en-US" smtClean="0"/>
              <a:t>2024/3/26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1856014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D0BF522-0434-45B1-85FF-A148BA9E9DC4}" type="datetimeFigureOut">
              <a:rPr kumimoji="1" lang="ja-JP" altLang="en-US" smtClean="0"/>
              <a:t>2024/3/26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2875984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4D0BF522-0434-45B1-85FF-A148BA9E9DC4}" type="datetimeFigureOut">
              <a:rPr kumimoji="1" lang="ja-JP" altLang="en-US" smtClean="0"/>
              <a:t>2024/3/26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673368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D0BF522-0434-45B1-85FF-A148BA9E9DC4}" type="datetimeFigureOut">
              <a:rPr kumimoji="1" lang="ja-JP" altLang="en-US" smtClean="0"/>
              <a:t>2024/3/26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3178152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D0BF522-0434-45B1-85FF-A148BA9E9DC4}" type="datetimeFigureOut">
              <a:rPr kumimoji="1" lang="ja-JP" altLang="en-US" smtClean="0"/>
              <a:t>2024/3/26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3044111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D0BF522-0434-45B1-85FF-A148BA9E9DC4}" type="datetimeFigureOut">
              <a:rPr kumimoji="1" lang="ja-JP" altLang="en-US" smtClean="0"/>
              <a:t>2024/3/26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3988497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D0BF522-0434-45B1-85FF-A148BA9E9DC4}" type="datetimeFigureOut">
              <a:rPr kumimoji="1" lang="ja-JP" altLang="en-US" smtClean="0"/>
              <a:t>2024/3/26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981255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0BF522-0434-45B1-85FF-A148BA9E9DC4}" type="datetimeFigureOut">
              <a:rPr kumimoji="1" lang="ja-JP" altLang="en-US" smtClean="0"/>
              <a:t>2024/3/26</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1472874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8.wmf"/><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3.jpg"/><Relationship Id="rId4" Type="http://schemas.openxmlformats.org/officeDocument/2006/relationships/image" Target="../media/image12.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3.jpg"/><Relationship Id="rId4" Type="http://schemas.openxmlformats.org/officeDocument/2006/relationships/image" Target="../media/image12.wmf"/></Relationships>
</file>

<file path=ppt/slides/_rels/slide2.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oleObject" Target="../embeddings/oleObject1.bin"/><Relationship Id="rId7"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oleObject" Target="../embeddings/oleObject2.bin"/><Relationship Id="rId5" Type="http://schemas.openxmlformats.org/officeDocument/2006/relationships/image" Target="../media/image3.png"/><Relationship Id="rId4" Type="http://schemas.openxmlformats.org/officeDocument/2006/relationships/image" Target="../media/image2.wmf"/></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4.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4.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5.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5.wmf"/></Relationships>
</file>

<file path=ppt/slides/_rels/slide24.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17.wmf"/><Relationship Id="rId5" Type="http://schemas.openxmlformats.org/officeDocument/2006/relationships/oleObject" Target="../embeddings/oleObject9.bin"/><Relationship Id="rId10" Type="http://schemas.openxmlformats.org/officeDocument/2006/relationships/image" Target="../media/image19.wmf"/><Relationship Id="rId4" Type="http://schemas.openxmlformats.org/officeDocument/2006/relationships/image" Target="../media/image16.wmf"/><Relationship Id="rId9" Type="http://schemas.openxmlformats.org/officeDocument/2006/relationships/oleObject" Target="../embeddings/oleObject11.bin"/></Relationships>
</file>

<file path=ppt/slides/_rels/slide25.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17.wmf"/><Relationship Id="rId11" Type="http://schemas.openxmlformats.org/officeDocument/2006/relationships/image" Target="../media/image20.png"/><Relationship Id="rId5" Type="http://schemas.openxmlformats.org/officeDocument/2006/relationships/oleObject" Target="../embeddings/oleObject9.bin"/><Relationship Id="rId10" Type="http://schemas.openxmlformats.org/officeDocument/2006/relationships/image" Target="../media/image19.wmf"/><Relationship Id="rId4" Type="http://schemas.openxmlformats.org/officeDocument/2006/relationships/image" Target="../media/image16.wmf"/><Relationship Id="rId9" Type="http://schemas.openxmlformats.org/officeDocument/2006/relationships/oleObject" Target="../embeddings/oleObject11.bin"/></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s://www.mlit.go.jp/sogoseisaku/barrierfree/sosei_barrierfree_tk_000180.html"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8.wmf"/><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8.wmf"/><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8.wmf"/><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7091" y="1712686"/>
            <a:ext cx="11637818" cy="923330"/>
          </a:xfrm>
          <a:prstGeom prst="rect">
            <a:avLst/>
          </a:prstGeom>
          <a:noFill/>
        </p:spPr>
        <p:txBody>
          <a:bodyPr wrap="square" rtlCol="0">
            <a:spAutoFit/>
          </a:bodyPr>
          <a:lstStyle/>
          <a:p>
            <a:pPr algn="ctr"/>
            <a:r>
              <a:rPr kumimoji="1" lang="ja-JP" altLang="en-US" sz="5400" b="1" dirty="0">
                <a:latin typeface="メイリオ" panose="020B0604030504040204" pitchFamily="50" charset="-128"/>
                <a:ea typeface="メイリオ" panose="020B0604030504040204" pitchFamily="50" charset="-128"/>
              </a:rPr>
              <a:t>接遇研修・基本のモデルプログラム</a:t>
            </a:r>
            <a:endParaRPr kumimoji="1" lang="en-US" altLang="ja-JP" sz="5400" b="1" dirty="0">
              <a:latin typeface="メイリオ" panose="020B0604030504040204" pitchFamily="50" charset="-128"/>
              <a:ea typeface="メイリオ" panose="020B0604030504040204" pitchFamily="50" charset="-128"/>
            </a:endParaRPr>
          </a:p>
        </p:txBody>
      </p:sp>
      <p:sp>
        <p:nvSpPr>
          <p:cNvPr id="3" name="正方形/長方形 2"/>
          <p:cNvSpPr/>
          <p:nvPr/>
        </p:nvSpPr>
        <p:spPr>
          <a:xfrm>
            <a:off x="277091" y="2612571"/>
            <a:ext cx="11637818" cy="1886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6DEB0092-AEC0-45EF-815E-D8CB6BFA0803}"/>
              </a:ext>
            </a:extLst>
          </p:cNvPr>
          <p:cNvSpPr txBox="1"/>
          <p:nvPr/>
        </p:nvSpPr>
        <p:spPr>
          <a:xfrm>
            <a:off x="138545" y="2946399"/>
            <a:ext cx="11914909" cy="1323439"/>
          </a:xfrm>
          <a:prstGeom prst="rect">
            <a:avLst/>
          </a:prstGeom>
          <a:noFill/>
        </p:spPr>
        <p:txBody>
          <a:bodyPr wrap="square" rtlCol="0">
            <a:spAutoFit/>
          </a:bodyPr>
          <a:lstStyle/>
          <a:p>
            <a:r>
              <a:rPr lang="ja-JP" altLang="en-US" sz="4000" dirty="0">
                <a:latin typeface="メイリオ" panose="020B0604030504040204" pitchFamily="50" charset="-128"/>
                <a:ea typeface="メイリオ" panose="020B0604030504040204" pitchFamily="50" charset="-128"/>
              </a:rPr>
              <a:t>プログラム２－②　</a:t>
            </a:r>
          </a:p>
          <a:p>
            <a:r>
              <a:rPr lang="ja-JP" altLang="en-US" sz="4000" dirty="0">
                <a:latin typeface="メイリオ" panose="020B0604030504040204" pitchFamily="50" charset="-128"/>
                <a:ea typeface="メイリオ" panose="020B0604030504040204" pitchFamily="50" charset="-128"/>
              </a:rPr>
              <a:t>　　　　　　接遇ガイドラインに基づく接遇方法</a:t>
            </a:r>
            <a:endParaRPr kumimoji="1" lang="ja-JP" altLang="en-US" sz="3200" dirty="0">
              <a:latin typeface="メイリオ" panose="020B0604030504040204" pitchFamily="50" charset="-128"/>
              <a:ea typeface="メイリオ" panose="020B0604030504040204" pitchFamily="50" charset="-128"/>
            </a:endParaRPr>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4784" y="4626113"/>
            <a:ext cx="3282429" cy="1850885"/>
          </a:xfrm>
          <a:prstGeom prst="rect">
            <a:avLst/>
          </a:prstGeom>
        </p:spPr>
      </p:pic>
    </p:spTree>
    <p:extLst>
      <p:ext uri="{BB962C8B-B14F-4D97-AF65-F5344CB8AC3E}">
        <p14:creationId xmlns:p14="http://schemas.microsoft.com/office/powerpoint/2010/main" val="297863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1614487" y="666783"/>
            <a:ext cx="10015537" cy="512531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1721515" y="881948"/>
            <a:ext cx="2022349" cy="1815882"/>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乗降時、運賃の支払い、車内</a:t>
            </a:r>
          </a:p>
          <a:p>
            <a:r>
              <a:rPr lang="en-US" altLang="ja-JP" sz="2800" dirty="0">
                <a:latin typeface="メイリオ" panose="020B0604030504040204" pitchFamily="50" charset="-128"/>
                <a:ea typeface="メイリオ" panose="020B0604030504040204" pitchFamily="50" charset="-128"/>
              </a:rPr>
              <a:t>(</a:t>
            </a:r>
            <a:r>
              <a:rPr lang="ja-JP" altLang="en-US" sz="2800" dirty="0">
                <a:latin typeface="メイリオ" panose="020B0604030504040204" pitchFamily="50" charset="-128"/>
                <a:ea typeface="メイリオ" panose="020B0604030504040204" pitchFamily="50" charset="-128"/>
              </a:rPr>
              <a:t>つづき</a:t>
            </a:r>
            <a:r>
              <a:rPr lang="en-US" altLang="ja-JP" sz="2800" dirty="0">
                <a:latin typeface="メイリオ" panose="020B0604030504040204" pitchFamily="50" charset="-128"/>
                <a:ea typeface="メイリオ" panose="020B0604030504040204" pitchFamily="50" charset="-128"/>
              </a:rPr>
              <a:t>)</a:t>
            </a:r>
            <a:endParaRPr lang="ja-JP" altLang="en-US" sz="2800" dirty="0">
              <a:latin typeface="メイリオ" panose="020B0604030504040204" pitchFamily="50" charset="-128"/>
              <a:ea typeface="メイリオ" panose="020B0604030504040204" pitchFamily="50" charset="-128"/>
            </a:endParaRPr>
          </a:p>
        </p:txBody>
      </p:sp>
      <p:sp>
        <p:nvSpPr>
          <p:cNvPr id="15" name="テキスト ボックス 14"/>
          <p:cNvSpPr txBox="1"/>
          <p:nvPr/>
        </p:nvSpPr>
        <p:spPr>
          <a:xfrm>
            <a:off x="3929064" y="898451"/>
            <a:ext cx="7700960" cy="4524315"/>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路線について説明を求められたとき</a:t>
            </a:r>
          </a:p>
          <a:p>
            <a:r>
              <a:rPr lang="ja-JP" altLang="en-US" sz="2400" dirty="0">
                <a:latin typeface="メイリオ" panose="020B0604030504040204" pitchFamily="50" charset="-128"/>
                <a:ea typeface="メイリオ" panose="020B0604030504040204" pitchFamily="50" charset="-128"/>
              </a:rPr>
              <a:t>　・乗車する路線がわからない、行先表示が眼に</a:t>
            </a:r>
            <a:r>
              <a:rPr lang="ja-JP" altLang="en-US" sz="2400" dirty="0" err="1">
                <a:latin typeface="メイリオ" panose="020B0604030504040204" pitchFamily="50" charset="-128"/>
                <a:ea typeface="メイリオ" panose="020B0604030504040204" pitchFamily="50" charset="-128"/>
              </a:rPr>
              <a:t>入っ</a:t>
            </a:r>
            <a:endParaRPr lang="ja-JP" altLang="en-US"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a:t>
            </a:r>
            <a:r>
              <a:rPr lang="ja-JP" altLang="en-US" sz="2400" dirty="0" err="1">
                <a:latin typeface="メイリオ" panose="020B0604030504040204" pitchFamily="50" charset="-128"/>
                <a:ea typeface="メイリオ" panose="020B0604030504040204" pitchFamily="50" charset="-128"/>
              </a:rPr>
              <a:t>て</a:t>
            </a:r>
            <a:r>
              <a:rPr lang="ja-JP" altLang="en-US" sz="2400" dirty="0">
                <a:latin typeface="メイリオ" panose="020B0604030504040204" pitchFamily="50" charset="-128"/>
                <a:ea typeface="メイリオ" panose="020B0604030504040204" pitchFamily="50" charset="-128"/>
              </a:rPr>
              <a:t>いない場合がある</a:t>
            </a:r>
          </a:p>
          <a:p>
            <a:r>
              <a:rPr lang="ja-JP" altLang="en-US" sz="2400" dirty="0">
                <a:latin typeface="メイリオ" panose="020B0604030504040204" pitchFamily="50" charset="-128"/>
                <a:ea typeface="メイリオ" panose="020B0604030504040204" pitchFamily="50" charset="-128"/>
              </a:rPr>
              <a:t>　・マイク等でどこにいきたいか、どうしたいのかを</a:t>
            </a:r>
          </a:p>
          <a:p>
            <a:r>
              <a:rPr lang="ja-JP" altLang="en-US" sz="2400" dirty="0">
                <a:latin typeface="メイリオ" panose="020B0604030504040204" pitchFamily="50" charset="-128"/>
                <a:ea typeface="メイリオ" panose="020B0604030504040204" pitchFamily="50" charset="-128"/>
              </a:rPr>
              <a:t>　　確認して支援</a:t>
            </a: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運賃の支払いについて説明を求められたとき</a:t>
            </a:r>
          </a:p>
          <a:p>
            <a:r>
              <a:rPr lang="ja-JP" altLang="en-US" sz="2400" dirty="0">
                <a:latin typeface="メイリオ" panose="020B0604030504040204" pitchFamily="50" charset="-128"/>
                <a:ea typeface="メイリオ" panose="020B0604030504040204" pitchFamily="50" charset="-128"/>
              </a:rPr>
              <a:t>　・運賃や</a:t>
            </a:r>
            <a:r>
              <a:rPr lang="en-US" altLang="ja-JP" sz="2400" dirty="0">
                <a:latin typeface="メイリオ" panose="020B0604030504040204" pitchFamily="50" charset="-128"/>
                <a:ea typeface="メイリオ" panose="020B0604030504040204" pitchFamily="50" charset="-128"/>
              </a:rPr>
              <a:t>IC</a:t>
            </a:r>
            <a:r>
              <a:rPr lang="ja-JP" altLang="en-US" sz="2400" dirty="0">
                <a:latin typeface="メイリオ" panose="020B0604030504040204" pitchFamily="50" charset="-128"/>
                <a:ea typeface="メイリオ" panose="020B0604030504040204" pitchFamily="50" charset="-128"/>
              </a:rPr>
              <a:t>カードの所持や行先を確認した上で、支</a:t>
            </a:r>
          </a:p>
          <a:p>
            <a:r>
              <a:rPr lang="ja-JP" altLang="en-US" sz="2400" dirty="0">
                <a:latin typeface="メイリオ" panose="020B0604030504040204" pitchFamily="50" charset="-128"/>
                <a:ea typeface="メイリオ" panose="020B0604030504040204" pitchFamily="50" charset="-128"/>
              </a:rPr>
              <a:t>　　払い方法を簡潔に確認。</a:t>
            </a: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車内での危険な行動への対応</a:t>
            </a:r>
          </a:p>
          <a:p>
            <a:r>
              <a:rPr lang="ja-JP" altLang="en-US" sz="2400" dirty="0">
                <a:latin typeface="メイリオ" panose="020B0604030504040204" pitchFamily="50" charset="-128"/>
                <a:ea typeface="メイリオ" panose="020B0604030504040204" pitchFamily="50" charset="-128"/>
              </a:rPr>
              <a:t>　・利用者の安全の確保が第一。</a:t>
            </a:r>
          </a:p>
          <a:p>
            <a:r>
              <a:rPr lang="ja-JP" altLang="en-US" sz="2400" dirty="0">
                <a:latin typeface="メイリオ" panose="020B0604030504040204" pitchFamily="50" charset="-128"/>
                <a:ea typeface="メイリオ" panose="020B0604030504040204" pitchFamily="50" charset="-128"/>
              </a:rPr>
              <a:t>　・その後、急き立てたり、責めたりせず座席に着く</a:t>
            </a:r>
          </a:p>
          <a:p>
            <a:r>
              <a:rPr lang="ja-JP" altLang="en-US" sz="2400" dirty="0">
                <a:latin typeface="メイリオ" panose="020B0604030504040204" pitchFamily="50" charset="-128"/>
                <a:ea typeface="メイリオ" panose="020B0604030504040204" pitchFamily="50" charset="-128"/>
              </a:rPr>
              <a:t>　　よう促す。</a:t>
            </a:r>
          </a:p>
        </p:txBody>
      </p:sp>
      <p:pic>
        <p:nvPicPr>
          <p:cNvPr id="12" name="図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640" y="3513748"/>
            <a:ext cx="932589" cy="2278350"/>
          </a:xfrm>
          <a:prstGeom prst="rect">
            <a:avLst/>
          </a:prstGeom>
        </p:spPr>
      </p:pic>
      <p:graphicFrame>
        <p:nvGraphicFramePr>
          <p:cNvPr id="13" name="オブジェクト 12"/>
          <p:cNvGraphicFramePr>
            <a:graphicFrameLocks noChangeAspect="1"/>
          </p:cNvGraphicFramePr>
          <p:nvPr/>
        </p:nvGraphicFramePr>
        <p:xfrm>
          <a:off x="242850" y="580352"/>
          <a:ext cx="926538" cy="2581953"/>
        </p:xfrm>
        <a:graphic>
          <a:graphicData uri="http://schemas.openxmlformats.org/presentationml/2006/ole">
            <mc:AlternateContent xmlns:mc="http://schemas.openxmlformats.org/markup-compatibility/2006">
              <mc:Choice xmlns:v="urn:schemas-microsoft-com:vml" Requires="v">
                <p:oleObj r:id="rId4" imgW="1904760" imgH="5307840" progId="">
                  <p:embed/>
                </p:oleObj>
              </mc:Choice>
              <mc:Fallback>
                <p:oleObj r:id="rId4" imgW="1904760" imgH="5307840" progId="">
                  <p:embed/>
                  <p:pic>
                    <p:nvPicPr>
                      <p:cNvPr id="13" name="オブジェクト 12"/>
                      <p:cNvPicPr/>
                      <p:nvPr/>
                    </p:nvPicPr>
                    <p:blipFill>
                      <a:blip r:embed="rId5"/>
                      <a:stretch>
                        <a:fillRect/>
                      </a:stretch>
                    </p:blipFill>
                    <p:spPr>
                      <a:xfrm>
                        <a:off x="242850" y="580352"/>
                        <a:ext cx="926538" cy="2581953"/>
                      </a:xfrm>
                      <a:prstGeom prst="rect">
                        <a:avLst/>
                      </a:prstGeom>
                    </p:spPr>
                  </p:pic>
                </p:oleObj>
              </mc:Fallback>
            </mc:AlternateContent>
          </a:graphicData>
        </a:graphic>
      </p:graphicFrame>
    </p:spTree>
    <p:extLst>
      <p:ext uri="{BB962C8B-B14F-4D97-AF65-F5344CB8AC3E}">
        <p14:creationId xmlns:p14="http://schemas.microsoft.com/office/powerpoint/2010/main" val="1097701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378452" y="658603"/>
            <a:ext cx="11280148" cy="1200329"/>
          </a:xfrm>
          <a:prstGeom prst="rect">
            <a:avLst/>
          </a:prstGeom>
          <a:noFill/>
        </p:spPr>
        <p:txBody>
          <a:bodyPr wrap="square" rtlCol="0">
            <a:spAutoFit/>
          </a:bodyPr>
          <a:lstStyle/>
          <a:p>
            <a:r>
              <a:rPr lang="ja-JP" altLang="en-US" sz="3600" b="1" dirty="0">
                <a:latin typeface="メイリオ" panose="020B0604030504040204" pitchFamily="50" charset="-128"/>
                <a:ea typeface="メイリオ" panose="020B0604030504040204" pitchFamily="50" charset="-128"/>
              </a:rPr>
              <a:t>３</a:t>
            </a:r>
            <a:r>
              <a:rPr lang="en-US" altLang="ja-JP" sz="3600" b="1" dirty="0">
                <a:latin typeface="メイリオ" panose="020B0604030504040204" pitchFamily="50" charset="-128"/>
                <a:ea typeface="メイリオ" panose="020B0604030504040204" pitchFamily="50" charset="-128"/>
              </a:rPr>
              <a:t>.</a:t>
            </a:r>
            <a:r>
              <a:rPr lang="ja-JP" altLang="en-US" sz="3600" b="1" dirty="0">
                <a:latin typeface="メイリオ" panose="020B0604030504040204" pitchFamily="50" charset="-128"/>
                <a:ea typeface="メイリオ" panose="020B0604030504040204" pitchFamily="50" charset="-128"/>
              </a:rPr>
              <a:t>肢体不自由者・車椅子使用者・重症心身障害児者</a:t>
            </a:r>
          </a:p>
          <a:p>
            <a:endParaRPr lang="ja-JP" altLang="en-US" sz="3600" b="1" dirty="0">
              <a:latin typeface="メイリオ" panose="020B0604030504040204" pitchFamily="50" charset="-128"/>
              <a:ea typeface="メイリオ" panose="020B0604030504040204" pitchFamily="50" charset="-128"/>
            </a:endParaRPr>
          </a:p>
        </p:txBody>
      </p:sp>
      <p:sp>
        <p:nvSpPr>
          <p:cNvPr id="14" name="正方形/長方形 13"/>
          <p:cNvSpPr/>
          <p:nvPr/>
        </p:nvSpPr>
        <p:spPr>
          <a:xfrm>
            <a:off x="378452" y="1238432"/>
            <a:ext cx="11392370" cy="14115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p:cNvPicPr>
            <a:picLocks noChangeAspect="1"/>
          </p:cNvPicPr>
          <p:nvPr/>
        </p:nvPicPr>
        <p:blipFill>
          <a:blip r:embed="rId3"/>
          <a:stretch>
            <a:fillRect/>
          </a:stretch>
        </p:blipFill>
        <p:spPr>
          <a:xfrm flipH="1">
            <a:off x="1253067" y="1855490"/>
            <a:ext cx="1807394" cy="2464628"/>
          </a:xfrm>
          <a:prstGeom prst="rect">
            <a:avLst/>
          </a:prstGeom>
        </p:spPr>
      </p:pic>
      <p:sp>
        <p:nvSpPr>
          <p:cNvPr id="16" name="テキスト ボックス 15"/>
          <p:cNvSpPr txBox="1"/>
          <p:nvPr/>
        </p:nvSpPr>
        <p:spPr>
          <a:xfrm>
            <a:off x="3194854" y="1681848"/>
            <a:ext cx="8329352" cy="1077218"/>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rPr>
              <a:t>特性に配慮し、困っている様子のときは、</a:t>
            </a:r>
            <a:r>
              <a:rPr lang="ja-JP" altLang="en-US" sz="3200" b="1" dirty="0">
                <a:latin typeface="メイリオ" panose="020B0604030504040204" pitchFamily="50" charset="-128"/>
                <a:ea typeface="メイリオ" panose="020B0604030504040204" pitchFamily="50" charset="-128"/>
              </a:rPr>
              <a:t>支援が必要かを確認</a:t>
            </a:r>
            <a:r>
              <a:rPr lang="ja-JP" altLang="en-US" sz="3200" dirty="0">
                <a:latin typeface="メイリオ" panose="020B0604030504040204" pitchFamily="50" charset="-128"/>
                <a:ea typeface="メイリオ" panose="020B0604030504040204" pitchFamily="50" charset="-128"/>
              </a:rPr>
              <a:t>した上で</a:t>
            </a:r>
            <a:r>
              <a:rPr lang="ja-JP" altLang="en-US" sz="3200" b="1" dirty="0">
                <a:latin typeface="メイリオ" panose="020B0604030504040204" pitchFamily="50" charset="-128"/>
                <a:ea typeface="メイリオ" panose="020B0604030504040204" pitchFamily="50" charset="-128"/>
              </a:rPr>
              <a:t>接遇対応</a:t>
            </a:r>
            <a:r>
              <a:rPr lang="ja-JP" altLang="en-US" sz="3200" dirty="0">
                <a:latin typeface="メイリオ" panose="020B0604030504040204" pitchFamily="50" charset="-128"/>
                <a:ea typeface="メイリオ" panose="020B0604030504040204" pitchFamily="50" charset="-128"/>
              </a:rPr>
              <a:t>をします。</a:t>
            </a:r>
          </a:p>
        </p:txBody>
      </p:sp>
      <p:sp>
        <p:nvSpPr>
          <p:cNvPr id="17" name="テキスト ボックス 16"/>
          <p:cNvSpPr txBox="1"/>
          <p:nvPr/>
        </p:nvSpPr>
        <p:spPr>
          <a:xfrm>
            <a:off x="4499692" y="3072348"/>
            <a:ext cx="6916968" cy="3416320"/>
          </a:xfrm>
          <a:prstGeom prst="rect">
            <a:avLst/>
          </a:prstGeom>
          <a:noFill/>
        </p:spPr>
        <p:txBody>
          <a:bodyPr wrap="square" rtlCol="0">
            <a:spAutoFit/>
          </a:bodyPr>
          <a:lstStyle/>
          <a:p>
            <a:r>
              <a:rPr lang="ja-JP" altLang="en-US" sz="2400" dirty="0">
                <a:latin typeface="メイリオ" panose="020B0604030504040204" pitchFamily="50" charset="-128"/>
                <a:ea typeface="メイリオ" panose="020B0604030504040204" pitchFamily="50" charset="-128"/>
              </a:rPr>
              <a:t>■肢体不自由者・車椅子使用者の特性</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四肢、体幹が不自由で歩行や筆記が困難</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障害の部位は個人差がある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車椅子、杖、義足などを使用</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原因（脳血管障害、脳性麻痺等）により困難さが異なる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重度の肢体不自由と重度の知的障害を併せ持った人（子ども・成人）もいる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介助犬を使用する人もいる</a:t>
            </a:r>
          </a:p>
        </p:txBody>
      </p:sp>
      <p:sp>
        <p:nvSpPr>
          <p:cNvPr id="18" name="正方形/長方形 17"/>
          <p:cNvSpPr/>
          <p:nvPr/>
        </p:nvSpPr>
        <p:spPr>
          <a:xfrm>
            <a:off x="4499692" y="3013204"/>
            <a:ext cx="7024514" cy="3427338"/>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 name="図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452" y="4033392"/>
            <a:ext cx="949865" cy="2587364"/>
          </a:xfrm>
          <a:prstGeom prst="rect">
            <a:avLst/>
          </a:prstGeom>
        </p:spPr>
      </p:pic>
      <p:pic>
        <p:nvPicPr>
          <p:cNvPr id="20" name="図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8274" y="4733218"/>
            <a:ext cx="2345854" cy="1887538"/>
          </a:xfrm>
          <a:prstGeom prst="rect">
            <a:avLst/>
          </a:prstGeom>
        </p:spPr>
      </p:pic>
    </p:spTree>
    <p:extLst>
      <p:ext uri="{BB962C8B-B14F-4D97-AF65-F5344CB8AC3E}">
        <p14:creationId xmlns:p14="http://schemas.microsoft.com/office/powerpoint/2010/main" val="1960913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1614487" y="3777323"/>
            <a:ext cx="10015537" cy="284717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614488" y="341573"/>
            <a:ext cx="10015537" cy="322284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721515" y="554482"/>
            <a:ext cx="3450561" cy="954107"/>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事前問合せ、チケット購入</a:t>
            </a:r>
          </a:p>
        </p:txBody>
      </p:sp>
      <p:sp>
        <p:nvSpPr>
          <p:cNvPr id="8" name="テキスト ボックス 7"/>
          <p:cNvSpPr txBox="1"/>
          <p:nvPr/>
        </p:nvSpPr>
        <p:spPr>
          <a:xfrm>
            <a:off x="1721515" y="3946845"/>
            <a:ext cx="3450561" cy="954107"/>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乗降時、運賃支払い、車内</a:t>
            </a:r>
          </a:p>
        </p:txBody>
      </p:sp>
      <p:sp>
        <p:nvSpPr>
          <p:cNvPr id="11" name="テキスト ボックス 10"/>
          <p:cNvSpPr txBox="1"/>
          <p:nvPr/>
        </p:nvSpPr>
        <p:spPr>
          <a:xfrm>
            <a:off x="5574592" y="554482"/>
            <a:ext cx="5912557" cy="3046988"/>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支援内容の確認</a:t>
            </a:r>
            <a:r>
              <a:rPr lang="ja-JP" altLang="en-US" sz="2400" dirty="0">
                <a:latin typeface="メイリオ" panose="020B0604030504040204" pitchFamily="50" charset="-128"/>
                <a:ea typeface="メイリオ" panose="020B0604030504040204" pitchFamily="50" charset="-128"/>
              </a:rPr>
              <a:t>（車椅子等の補助具や介助犬の使用等について）</a:t>
            </a: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窓口の利用では、必要に応じて支援</a:t>
            </a:r>
            <a:r>
              <a:rPr lang="ja-JP" altLang="en-US" sz="2400" dirty="0">
                <a:latin typeface="メイリオ" panose="020B0604030504040204" pitchFamily="50" charset="-128"/>
                <a:ea typeface="メイリオ" panose="020B0604030504040204" pitchFamily="50" charset="-128"/>
              </a:rPr>
              <a:t>（車椅子使用者等に配慮したカウンターではない場合など）</a:t>
            </a: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発券機の利用では、必要に応じて支援</a:t>
            </a:r>
            <a:r>
              <a:rPr lang="ja-JP" altLang="en-US" sz="2400" dirty="0">
                <a:latin typeface="メイリオ" panose="020B0604030504040204" pitchFamily="50" charset="-128"/>
                <a:ea typeface="メイリオ" panose="020B0604030504040204" pitchFamily="50" charset="-128"/>
              </a:rPr>
              <a:t>（車椅子使用者等に配慮した構造ではない場合など）</a:t>
            </a:r>
          </a:p>
        </p:txBody>
      </p:sp>
      <p:sp>
        <p:nvSpPr>
          <p:cNvPr id="13" name="テキスト ボックス 12"/>
          <p:cNvSpPr txBox="1"/>
          <p:nvPr/>
        </p:nvSpPr>
        <p:spPr>
          <a:xfrm>
            <a:off x="5574593" y="3946845"/>
            <a:ext cx="6055431" cy="2677656"/>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バス停への正着</a:t>
            </a: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車椅子使用者のスロープによる乗降支援</a:t>
            </a:r>
          </a:p>
          <a:p>
            <a:r>
              <a:rPr lang="ja-JP" altLang="en-US" sz="2400" b="1" dirty="0">
                <a:latin typeface="メイリオ" panose="020B0604030504040204" pitchFamily="50" charset="-128"/>
                <a:ea typeface="メイリオ" panose="020B0604030504040204" pitchFamily="50" charset="-128"/>
              </a:rPr>
              <a:t>　</a:t>
            </a:r>
            <a:r>
              <a:rPr lang="ja-JP" altLang="en-US" sz="2400" dirty="0">
                <a:latin typeface="メイリオ" panose="020B0604030504040204" pitchFamily="50" charset="-128"/>
                <a:ea typeface="メイリオ" panose="020B0604030504040204" pitchFamily="50" charset="-128"/>
              </a:rPr>
              <a:t>・スロープを利用して支援</a:t>
            </a:r>
          </a:p>
          <a:p>
            <a:r>
              <a:rPr lang="ja-JP" altLang="en-US" sz="2400" dirty="0">
                <a:latin typeface="メイリオ" panose="020B0604030504040204" pitchFamily="50" charset="-128"/>
                <a:ea typeface="メイリオ" panose="020B0604030504040204" pitchFamily="50" charset="-128"/>
              </a:rPr>
              <a:t>　・乗車時は前向き、降車時は後向きで</a:t>
            </a:r>
          </a:p>
          <a:p>
            <a:r>
              <a:rPr lang="ja-JP" altLang="en-US" sz="2400" dirty="0">
                <a:latin typeface="メイリオ" panose="020B0604030504040204" pitchFamily="50" charset="-128"/>
                <a:ea typeface="メイリオ" panose="020B0604030504040204" pitchFamily="50" charset="-128"/>
              </a:rPr>
              <a:t>　・歩道にスロープが降ろせない場合は</a:t>
            </a:r>
          </a:p>
          <a:p>
            <a:r>
              <a:rPr lang="ja-JP" altLang="en-US" sz="2400" dirty="0">
                <a:latin typeface="メイリオ" panose="020B0604030504040204" pitchFamily="50" charset="-128"/>
                <a:ea typeface="メイリオ" panose="020B0604030504040204" pitchFamily="50" charset="-128"/>
              </a:rPr>
              <a:t>　　車道面まで降ろして（段差越え要領</a:t>
            </a:r>
          </a:p>
          <a:p>
            <a:r>
              <a:rPr lang="ja-JP" altLang="en-US" sz="2400" dirty="0">
                <a:latin typeface="メイリオ" panose="020B0604030504040204" pitchFamily="50" charset="-128"/>
                <a:ea typeface="メイリオ" panose="020B0604030504040204" pitchFamily="50" charset="-128"/>
              </a:rPr>
              <a:t>　　で）から</a:t>
            </a:r>
          </a:p>
        </p:txBody>
      </p:sp>
      <p:pic>
        <p:nvPicPr>
          <p:cNvPr id="16" name="図 15"/>
          <p:cNvPicPr>
            <a:picLocks noChangeAspect="1"/>
          </p:cNvPicPr>
          <p:nvPr/>
        </p:nvPicPr>
        <p:blipFill>
          <a:blip r:embed="rId3"/>
          <a:stretch>
            <a:fillRect/>
          </a:stretch>
        </p:blipFill>
        <p:spPr>
          <a:xfrm flipH="1">
            <a:off x="119321" y="155830"/>
            <a:ext cx="1400936" cy="1910367"/>
          </a:xfrm>
          <a:prstGeom prst="rect">
            <a:avLst/>
          </a:prstGeom>
        </p:spPr>
      </p:pic>
    </p:spTree>
    <p:extLst>
      <p:ext uri="{BB962C8B-B14F-4D97-AF65-F5344CB8AC3E}">
        <p14:creationId xmlns:p14="http://schemas.microsoft.com/office/powerpoint/2010/main" val="2367406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1614487" y="155829"/>
            <a:ext cx="10015537" cy="654049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1721515" y="325352"/>
            <a:ext cx="3450561" cy="954107"/>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乗降時、運賃支払い、車内</a:t>
            </a:r>
            <a:r>
              <a:rPr lang="ja-JP" altLang="en-US" sz="2800" dirty="0">
                <a:latin typeface="メイリオ" panose="020B0604030504040204" pitchFamily="50" charset="-128"/>
                <a:ea typeface="メイリオ" panose="020B0604030504040204" pitchFamily="50" charset="-128"/>
              </a:rPr>
              <a:t>（つづき）</a:t>
            </a:r>
          </a:p>
        </p:txBody>
      </p:sp>
      <p:sp>
        <p:nvSpPr>
          <p:cNvPr id="13" name="テキスト ボックス 12"/>
          <p:cNvSpPr txBox="1"/>
          <p:nvPr/>
        </p:nvSpPr>
        <p:spPr>
          <a:xfrm>
            <a:off x="5574593" y="325352"/>
            <a:ext cx="5729511" cy="6370975"/>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車椅子使用者のリフトによる乗降支援</a:t>
            </a:r>
          </a:p>
          <a:p>
            <a:r>
              <a:rPr lang="ja-JP" altLang="en-US" sz="2400" b="1" dirty="0">
                <a:latin typeface="メイリオ" panose="020B0604030504040204" pitchFamily="50" charset="-128"/>
                <a:ea typeface="メイリオ" panose="020B0604030504040204" pitchFamily="50" charset="-128"/>
              </a:rPr>
              <a:t>　</a:t>
            </a:r>
            <a:r>
              <a:rPr lang="ja-JP" altLang="en-US" sz="2400" dirty="0">
                <a:latin typeface="メイリオ" panose="020B0604030504040204" pitchFamily="50" charset="-128"/>
                <a:ea typeface="メイリオ" panose="020B0604030504040204" pitchFamily="50" charset="-128"/>
              </a:rPr>
              <a:t>・乗車までの流れを説明</a:t>
            </a:r>
          </a:p>
          <a:p>
            <a:r>
              <a:rPr lang="ja-JP" altLang="en-US" sz="2400" dirty="0">
                <a:latin typeface="メイリオ" panose="020B0604030504040204" pitchFamily="50" charset="-128"/>
                <a:ea typeface="メイリオ" panose="020B0604030504040204" pitchFamily="50" charset="-128"/>
              </a:rPr>
              <a:t>　・使用方法を確認して支援</a:t>
            </a: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ｽﾛｰﾌﾟ</a:t>
            </a:r>
            <a:r>
              <a:rPr lang="en-US" altLang="ja-JP" sz="2400" b="1" dirty="0">
                <a:latin typeface="メイリオ" panose="020B0604030504040204" pitchFamily="50" charset="-128"/>
                <a:ea typeface="メイリオ" panose="020B0604030504040204" pitchFamily="50" charset="-128"/>
              </a:rPr>
              <a:t>/</a:t>
            </a:r>
            <a:r>
              <a:rPr lang="ja-JP" altLang="en-US" sz="2400" b="1" dirty="0">
                <a:latin typeface="メイリオ" panose="020B0604030504040204" pitchFamily="50" charset="-128"/>
                <a:ea typeface="メイリオ" panose="020B0604030504040204" pitchFamily="50" charset="-128"/>
              </a:rPr>
              <a:t>ﾘﾌﾄがない場合の乗降支援</a:t>
            </a:r>
          </a:p>
          <a:p>
            <a:r>
              <a:rPr lang="ja-JP" altLang="en-US" sz="2400" b="1" dirty="0">
                <a:latin typeface="メイリオ" panose="020B0604030504040204" pitchFamily="50" charset="-128"/>
                <a:ea typeface="メイリオ" panose="020B0604030504040204" pitchFamily="50" charset="-128"/>
              </a:rPr>
              <a:t>　</a:t>
            </a:r>
            <a:r>
              <a:rPr lang="ja-JP" altLang="en-US" sz="2400" dirty="0">
                <a:latin typeface="メイリオ" panose="020B0604030504040204" pitchFamily="50" charset="-128"/>
                <a:ea typeface="メイリオ" panose="020B0604030504040204" pitchFamily="50" charset="-128"/>
              </a:rPr>
              <a:t>・設備がないことを説明</a:t>
            </a:r>
          </a:p>
          <a:p>
            <a:r>
              <a:rPr lang="ja-JP" altLang="en-US" sz="2400" dirty="0">
                <a:latin typeface="メイリオ" panose="020B0604030504040204" pitchFamily="50" charset="-128"/>
                <a:ea typeface="メイリオ" panose="020B0604030504040204" pitchFamily="50" charset="-128"/>
              </a:rPr>
              <a:t>　・利用者の意向を確認</a:t>
            </a:r>
          </a:p>
          <a:p>
            <a:r>
              <a:rPr lang="ja-JP" altLang="en-US" sz="2400" dirty="0">
                <a:latin typeface="メイリオ" panose="020B0604030504040204" pitchFamily="50" charset="-128"/>
                <a:ea typeface="メイリオ" panose="020B0604030504040204" pitchFamily="50" charset="-128"/>
              </a:rPr>
              <a:t>　・同意が得られれば、階段の要領で４</a:t>
            </a:r>
          </a:p>
          <a:p>
            <a:r>
              <a:rPr lang="ja-JP" altLang="en-US" sz="2400" dirty="0">
                <a:latin typeface="メイリオ" panose="020B0604030504040204" pitchFamily="50" charset="-128"/>
                <a:ea typeface="メイリオ" panose="020B0604030504040204" pitchFamily="50" charset="-128"/>
              </a:rPr>
              <a:t>　　人以上で支援（他の乗客などの協力</a:t>
            </a:r>
          </a:p>
          <a:p>
            <a:r>
              <a:rPr lang="ja-JP" altLang="en-US" sz="2400" dirty="0">
                <a:latin typeface="メイリオ" panose="020B0604030504040204" pitchFamily="50" charset="-128"/>
                <a:ea typeface="メイリオ" panose="020B0604030504040204" pitchFamily="50" charset="-128"/>
              </a:rPr>
              <a:t>　　を得る）</a:t>
            </a:r>
          </a:p>
          <a:p>
            <a:r>
              <a:rPr lang="ja-JP" altLang="en-US" sz="2400" dirty="0">
                <a:latin typeface="メイリオ" panose="020B0604030504040204" pitchFamily="50" charset="-128"/>
                <a:ea typeface="メイリオ" panose="020B0604030504040204" pitchFamily="50" charset="-128"/>
              </a:rPr>
              <a:t>　・支援必要人数が得られない場合は、</a:t>
            </a:r>
          </a:p>
          <a:p>
            <a:r>
              <a:rPr lang="ja-JP" altLang="en-US" sz="2400" dirty="0">
                <a:latin typeface="メイリオ" panose="020B0604030504040204" pitchFamily="50" charset="-128"/>
                <a:ea typeface="メイリオ" panose="020B0604030504040204" pitchFamily="50" charset="-128"/>
              </a:rPr>
              <a:t>　　別の方法（設備のあるバスを待って</a:t>
            </a:r>
          </a:p>
          <a:p>
            <a:r>
              <a:rPr lang="ja-JP" altLang="en-US" sz="2400" dirty="0">
                <a:latin typeface="メイリオ" panose="020B0604030504040204" pitchFamily="50" charset="-128"/>
                <a:ea typeface="メイリオ" panose="020B0604030504040204" pitchFamily="50" charset="-128"/>
              </a:rPr>
              <a:t>　　乗車等）などを提案し、話し合い、</a:t>
            </a:r>
          </a:p>
          <a:p>
            <a:r>
              <a:rPr lang="ja-JP" altLang="en-US" sz="2400" dirty="0">
                <a:latin typeface="メイリオ" panose="020B0604030504040204" pitchFamily="50" charset="-128"/>
                <a:ea typeface="メイリオ" panose="020B0604030504040204" pitchFamily="50" charset="-128"/>
              </a:rPr>
              <a:t>　　理解を得られるようにする</a:t>
            </a: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乗車時に運賃の授受</a:t>
            </a:r>
          </a:p>
          <a:p>
            <a:r>
              <a:rPr lang="ja-JP" altLang="en-US" sz="2400" b="1" dirty="0">
                <a:latin typeface="メイリオ" panose="020B0604030504040204" pitchFamily="50" charset="-128"/>
                <a:ea typeface="メイリオ" panose="020B0604030504040204" pitchFamily="50" charset="-128"/>
              </a:rPr>
              <a:t>　</a:t>
            </a:r>
            <a:r>
              <a:rPr lang="ja-JP" altLang="en-US" sz="2400" dirty="0">
                <a:latin typeface="メイリオ" panose="020B0604030504040204" pitchFamily="50" charset="-128"/>
                <a:ea typeface="メイリオ" panose="020B0604030504040204" pitchFamily="50" charset="-128"/>
              </a:rPr>
              <a:t>・目的地の確認、手帳の確認、運賃の</a:t>
            </a:r>
          </a:p>
          <a:p>
            <a:r>
              <a:rPr lang="ja-JP" altLang="en-US" sz="2400" dirty="0">
                <a:latin typeface="メイリオ" panose="020B0604030504040204" pitchFamily="50" charset="-128"/>
                <a:ea typeface="メイリオ" panose="020B0604030504040204" pitchFamily="50" charset="-128"/>
              </a:rPr>
              <a:t>　　授受を乗車位置で行う</a:t>
            </a:r>
          </a:p>
          <a:p>
            <a:r>
              <a:rPr lang="ja-JP" altLang="en-US" sz="2400" dirty="0">
                <a:latin typeface="メイリオ" panose="020B0604030504040204" pitchFamily="50" charset="-128"/>
                <a:ea typeface="メイリオ" panose="020B0604030504040204" pitchFamily="50" charset="-128"/>
              </a:rPr>
              <a:t>　・割引適用は合理的な方法で確認</a:t>
            </a:r>
          </a:p>
        </p:txBody>
      </p:sp>
      <p:pic>
        <p:nvPicPr>
          <p:cNvPr id="16" name="図 15"/>
          <p:cNvPicPr>
            <a:picLocks noChangeAspect="1"/>
          </p:cNvPicPr>
          <p:nvPr/>
        </p:nvPicPr>
        <p:blipFill>
          <a:blip r:embed="rId3"/>
          <a:stretch>
            <a:fillRect/>
          </a:stretch>
        </p:blipFill>
        <p:spPr>
          <a:xfrm flipH="1">
            <a:off x="119321" y="155830"/>
            <a:ext cx="1400936" cy="1910367"/>
          </a:xfrm>
          <a:prstGeom prst="rect">
            <a:avLst/>
          </a:prstGeom>
        </p:spPr>
      </p:pic>
    </p:spTree>
    <p:extLst>
      <p:ext uri="{BB962C8B-B14F-4D97-AF65-F5344CB8AC3E}">
        <p14:creationId xmlns:p14="http://schemas.microsoft.com/office/powerpoint/2010/main" val="3344066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1614487" y="3110194"/>
            <a:ext cx="10015537" cy="118182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1614487" y="304380"/>
            <a:ext cx="10015537" cy="261400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1721515" y="473902"/>
            <a:ext cx="3450561" cy="954107"/>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乗降時、運賃支払い、車内</a:t>
            </a:r>
            <a:r>
              <a:rPr lang="ja-JP" altLang="en-US" sz="2800" dirty="0">
                <a:latin typeface="メイリオ" panose="020B0604030504040204" pitchFamily="50" charset="-128"/>
                <a:ea typeface="メイリオ" panose="020B0604030504040204" pitchFamily="50" charset="-128"/>
              </a:rPr>
              <a:t>（つづき）</a:t>
            </a:r>
          </a:p>
        </p:txBody>
      </p:sp>
      <p:sp>
        <p:nvSpPr>
          <p:cNvPr id="9" name="テキスト ボックス 8"/>
          <p:cNvSpPr txBox="1"/>
          <p:nvPr/>
        </p:nvSpPr>
        <p:spPr>
          <a:xfrm>
            <a:off x="1721515" y="3302004"/>
            <a:ext cx="3450561" cy="523220"/>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乗り換え時</a:t>
            </a:r>
          </a:p>
        </p:txBody>
      </p:sp>
      <p:sp>
        <p:nvSpPr>
          <p:cNvPr id="13" name="テキスト ボックス 12"/>
          <p:cNvSpPr txBox="1"/>
          <p:nvPr/>
        </p:nvSpPr>
        <p:spPr>
          <a:xfrm>
            <a:off x="5574593" y="473902"/>
            <a:ext cx="6055430" cy="2308324"/>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車椅子は確実に固定装置を装着する</a:t>
            </a:r>
          </a:p>
          <a:p>
            <a:r>
              <a:rPr lang="ja-JP" altLang="en-US" sz="2400" b="1" dirty="0">
                <a:latin typeface="メイリオ" panose="020B0604030504040204" pitchFamily="50" charset="-128"/>
                <a:ea typeface="メイリオ" panose="020B0604030504040204" pitchFamily="50" charset="-128"/>
              </a:rPr>
              <a:t>　</a:t>
            </a:r>
            <a:r>
              <a:rPr lang="ja-JP" altLang="en-US" sz="2400" dirty="0">
                <a:latin typeface="メイリオ" panose="020B0604030504040204" pitchFamily="50" charset="-128"/>
                <a:ea typeface="メイリオ" panose="020B0604030504040204" pitchFamily="50" charset="-128"/>
              </a:rPr>
              <a:t>・車椅子スペース又は一般座席横に移動</a:t>
            </a:r>
          </a:p>
          <a:p>
            <a:r>
              <a:rPr lang="ja-JP" altLang="en-US" sz="2400" dirty="0">
                <a:latin typeface="メイリオ" panose="020B0604030504040204" pitchFamily="50" charset="-128"/>
                <a:ea typeface="メイリオ" panose="020B0604030504040204" pitchFamily="50" charset="-128"/>
              </a:rPr>
              <a:t>　・進行方向に向けてブレーキをかける</a:t>
            </a:r>
          </a:p>
          <a:p>
            <a:r>
              <a:rPr lang="ja-JP" altLang="en-US" sz="2400" dirty="0">
                <a:latin typeface="メイリオ" panose="020B0604030504040204" pitchFamily="50" charset="-128"/>
                <a:ea typeface="メイリオ" panose="020B0604030504040204" pitchFamily="50" charset="-128"/>
              </a:rPr>
              <a:t>　・備え付けの固定装置を確実に装着する</a:t>
            </a:r>
          </a:p>
          <a:p>
            <a:r>
              <a:rPr lang="ja-JP" altLang="en-US" sz="2400" dirty="0">
                <a:latin typeface="メイリオ" panose="020B0604030504040204" pitchFamily="50" charset="-128"/>
                <a:ea typeface="メイリオ" panose="020B0604030504040204" pitchFamily="50" charset="-128"/>
              </a:rPr>
              <a:t>　・移乗の場合は支援の有無を確認して支</a:t>
            </a:r>
          </a:p>
          <a:p>
            <a:r>
              <a:rPr lang="ja-JP" altLang="en-US" sz="2400" dirty="0">
                <a:latin typeface="メイリオ" panose="020B0604030504040204" pitchFamily="50" charset="-128"/>
                <a:ea typeface="メイリオ" panose="020B0604030504040204" pitchFamily="50" charset="-128"/>
              </a:rPr>
              <a:t>　　</a:t>
            </a:r>
            <a:r>
              <a:rPr lang="ja-JP" altLang="en-US" sz="2400" dirty="0" err="1">
                <a:latin typeface="メイリオ" panose="020B0604030504040204" pitchFamily="50" charset="-128"/>
                <a:ea typeface="メイリオ" panose="020B0604030504040204" pitchFamily="50" charset="-128"/>
              </a:rPr>
              <a:t>援する</a:t>
            </a:r>
            <a:endParaRPr lang="ja-JP" altLang="en-US" sz="2400" dirty="0">
              <a:latin typeface="メイリオ" panose="020B0604030504040204" pitchFamily="50" charset="-128"/>
              <a:ea typeface="メイリオ" panose="020B0604030504040204" pitchFamily="50" charset="-128"/>
            </a:endParaRPr>
          </a:p>
        </p:txBody>
      </p:sp>
      <p:sp>
        <p:nvSpPr>
          <p:cNvPr id="15" name="テキスト ボックス 14"/>
          <p:cNvSpPr txBox="1"/>
          <p:nvPr/>
        </p:nvSpPr>
        <p:spPr>
          <a:xfrm>
            <a:off x="5574592" y="3318507"/>
            <a:ext cx="6055431" cy="830997"/>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支援の申し出があれば乗換経路を具体的に案内</a:t>
            </a:r>
          </a:p>
        </p:txBody>
      </p:sp>
      <p:pic>
        <p:nvPicPr>
          <p:cNvPr id="16" name="図 15"/>
          <p:cNvPicPr>
            <a:picLocks noChangeAspect="1"/>
          </p:cNvPicPr>
          <p:nvPr/>
        </p:nvPicPr>
        <p:blipFill>
          <a:blip r:embed="rId3"/>
          <a:stretch>
            <a:fillRect/>
          </a:stretch>
        </p:blipFill>
        <p:spPr>
          <a:xfrm flipH="1">
            <a:off x="119321" y="155830"/>
            <a:ext cx="1400936" cy="1910367"/>
          </a:xfrm>
          <a:prstGeom prst="rect">
            <a:avLst/>
          </a:prstGeom>
        </p:spPr>
      </p:pic>
    </p:spTree>
    <p:extLst>
      <p:ext uri="{BB962C8B-B14F-4D97-AF65-F5344CB8AC3E}">
        <p14:creationId xmlns:p14="http://schemas.microsoft.com/office/powerpoint/2010/main" val="2486003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3114955" cy="646331"/>
          </a:xfrm>
          <a:prstGeom prst="rect">
            <a:avLst/>
          </a:prstGeom>
          <a:noFill/>
        </p:spPr>
        <p:txBody>
          <a:bodyPr wrap="none" rtlCol="0">
            <a:spAutoFit/>
          </a:bodyPr>
          <a:lstStyle/>
          <a:p>
            <a:r>
              <a:rPr lang="ja-JP" altLang="en-US" sz="3600" b="1" dirty="0">
                <a:latin typeface="メイリオ" panose="020B0604030504040204" pitchFamily="50" charset="-128"/>
                <a:ea typeface="メイリオ" panose="020B0604030504040204" pitchFamily="50" charset="-128"/>
              </a:rPr>
              <a:t>４</a:t>
            </a:r>
            <a:r>
              <a:rPr lang="en-US" altLang="ja-JP" sz="3600" b="1" dirty="0">
                <a:latin typeface="メイリオ" panose="020B0604030504040204" pitchFamily="50" charset="-128"/>
                <a:ea typeface="メイリオ" panose="020B0604030504040204" pitchFamily="50" charset="-128"/>
              </a:rPr>
              <a:t>.</a:t>
            </a:r>
            <a:r>
              <a:rPr lang="ja-JP" altLang="en-US" sz="3600" b="1" dirty="0">
                <a:latin typeface="メイリオ" panose="020B0604030504040204" pitchFamily="50" charset="-128"/>
                <a:ea typeface="メイリオ" panose="020B0604030504040204" pitchFamily="50" charset="-128"/>
              </a:rPr>
              <a:t>視覚障害者</a:t>
            </a:r>
          </a:p>
        </p:txBody>
      </p:sp>
      <p:sp>
        <p:nvSpPr>
          <p:cNvPr id="3" name="正方形/長方形 2"/>
          <p:cNvSpPr/>
          <p:nvPr/>
        </p:nvSpPr>
        <p:spPr>
          <a:xfrm>
            <a:off x="378452" y="1238432"/>
            <a:ext cx="11392370" cy="1411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p:cNvPicPr>
            <a:picLocks noChangeAspect="1"/>
          </p:cNvPicPr>
          <p:nvPr/>
        </p:nvPicPr>
        <p:blipFill>
          <a:blip r:embed="rId3"/>
          <a:stretch>
            <a:fillRect/>
          </a:stretch>
        </p:blipFill>
        <p:spPr>
          <a:xfrm>
            <a:off x="125617" y="2070283"/>
            <a:ext cx="2337251" cy="3216399"/>
          </a:xfrm>
          <a:prstGeom prst="rect">
            <a:avLst/>
          </a:prstGeom>
        </p:spPr>
      </p:pic>
      <p:sp>
        <p:nvSpPr>
          <p:cNvPr id="6" name="テキスト ボックス 5"/>
          <p:cNvSpPr txBox="1"/>
          <p:nvPr/>
        </p:nvSpPr>
        <p:spPr>
          <a:xfrm>
            <a:off x="3221702" y="2070283"/>
            <a:ext cx="8329352" cy="1077218"/>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rPr>
              <a:t>特性に配慮し、困っている様子のときは、</a:t>
            </a:r>
            <a:r>
              <a:rPr lang="ja-JP" altLang="en-US" sz="3200" b="1" dirty="0">
                <a:latin typeface="メイリオ" panose="020B0604030504040204" pitchFamily="50" charset="-128"/>
                <a:ea typeface="メイリオ" panose="020B0604030504040204" pitchFamily="50" charset="-128"/>
              </a:rPr>
              <a:t>支援が必要かを確認</a:t>
            </a:r>
            <a:r>
              <a:rPr lang="ja-JP" altLang="en-US" sz="3200" dirty="0">
                <a:latin typeface="メイリオ" panose="020B0604030504040204" pitchFamily="50" charset="-128"/>
                <a:ea typeface="メイリオ" panose="020B0604030504040204" pitchFamily="50" charset="-128"/>
              </a:rPr>
              <a:t>した上で</a:t>
            </a:r>
            <a:r>
              <a:rPr lang="ja-JP" altLang="en-US" sz="3200" b="1" dirty="0">
                <a:latin typeface="メイリオ" panose="020B0604030504040204" pitchFamily="50" charset="-128"/>
                <a:ea typeface="メイリオ" panose="020B0604030504040204" pitchFamily="50" charset="-128"/>
              </a:rPr>
              <a:t>接遇対応</a:t>
            </a:r>
            <a:r>
              <a:rPr lang="ja-JP" altLang="en-US" sz="3200" dirty="0">
                <a:latin typeface="メイリオ" panose="020B0604030504040204" pitchFamily="50" charset="-128"/>
                <a:ea typeface="メイリオ" panose="020B0604030504040204" pitchFamily="50" charset="-128"/>
              </a:rPr>
              <a:t>をします。</a:t>
            </a:r>
          </a:p>
        </p:txBody>
      </p:sp>
      <p:sp>
        <p:nvSpPr>
          <p:cNvPr id="8" name="テキスト ボックス 7"/>
          <p:cNvSpPr txBox="1"/>
          <p:nvPr/>
        </p:nvSpPr>
        <p:spPr>
          <a:xfrm>
            <a:off x="2628900" y="3419562"/>
            <a:ext cx="9372600" cy="3231654"/>
          </a:xfrm>
          <a:prstGeom prst="rect">
            <a:avLst/>
          </a:prstGeom>
          <a:noFill/>
        </p:spPr>
        <p:txBody>
          <a:bodyPr wrap="square" rtlCol="0">
            <a:spAutoFit/>
          </a:bodyPr>
          <a:lstStyle/>
          <a:p>
            <a:r>
              <a:rPr lang="ja-JP" altLang="en-US" sz="2400" dirty="0">
                <a:latin typeface="メイリオ" panose="020B0604030504040204" pitchFamily="50" charset="-128"/>
                <a:ea typeface="メイリオ" panose="020B0604030504040204" pitchFamily="50" charset="-128"/>
              </a:rPr>
              <a:t>■視覚障害者の特性</a:t>
            </a:r>
          </a:p>
          <a:p>
            <a:pPr marL="914400" lvl="1" indent="-457200">
              <a:buFont typeface="Wingdings" panose="05000000000000000000" pitchFamily="2" charset="2"/>
              <a:buChar char="l"/>
            </a:pPr>
            <a:r>
              <a:rPr lang="ja-JP" altLang="en-US" sz="2000" dirty="0">
                <a:latin typeface="メイリオ" panose="020B0604030504040204" pitchFamily="50" charset="-128"/>
                <a:ea typeface="メイリオ" panose="020B0604030504040204" pitchFamily="50" charset="-128"/>
              </a:rPr>
              <a:t>大きく「全盲」と「弱視」に分かれる</a:t>
            </a:r>
          </a:p>
          <a:p>
            <a:pPr marL="914400" lvl="1" indent="-457200">
              <a:buFont typeface="Wingdings" panose="05000000000000000000" pitchFamily="2" charset="2"/>
              <a:buChar char="l"/>
            </a:pPr>
            <a:r>
              <a:rPr lang="ja-JP" altLang="en-US" sz="2000" dirty="0">
                <a:latin typeface="メイリオ" panose="020B0604030504040204" pitchFamily="50" charset="-128"/>
                <a:ea typeface="メイリオ" panose="020B0604030504040204" pitchFamily="50" charset="-128"/>
              </a:rPr>
              <a:t>光を感じる</a:t>
            </a:r>
            <a:r>
              <a:rPr lang="en-US" altLang="ja-JP" sz="2000" dirty="0">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感じない、物の輪郭が判別できない、視野の一部が欠けている、色の判別が困難、暗いところでは見えにくい、明るいところでは見えにくいなどさまざま</a:t>
            </a:r>
          </a:p>
          <a:p>
            <a:pPr marL="914400" lvl="1" indent="-457200">
              <a:buFont typeface="Wingdings" panose="05000000000000000000" pitchFamily="2" charset="2"/>
              <a:buChar char="l"/>
            </a:pPr>
            <a:r>
              <a:rPr lang="ja-JP" altLang="en-US" sz="2000" dirty="0">
                <a:latin typeface="メイリオ" panose="020B0604030504040204" pitchFamily="50" charset="-128"/>
                <a:ea typeface="メイリオ" panose="020B0604030504040204" pitchFamily="50" charset="-128"/>
              </a:rPr>
              <a:t>白杖を持っている、盲導犬を使用している、ガイドヘルパーと一緒に歩いている、白杖等を利用せずに１人で歩いているなど歩き方もさまざま</a:t>
            </a:r>
          </a:p>
          <a:p>
            <a:pPr marL="914400" lvl="1" indent="-457200">
              <a:buFont typeface="Wingdings" panose="05000000000000000000" pitchFamily="2" charset="2"/>
              <a:buChar char="l"/>
            </a:pPr>
            <a:r>
              <a:rPr lang="ja-JP" altLang="en-US" sz="2000" dirty="0">
                <a:latin typeface="メイリオ" panose="020B0604030504040204" pitchFamily="50" charset="-128"/>
                <a:ea typeface="メイリオ" panose="020B0604030504040204" pitchFamily="50" charset="-128"/>
              </a:rPr>
              <a:t>白杖や盲導犬を使用していても、全盲ではなく弱視の人の場合がある</a:t>
            </a:r>
          </a:p>
          <a:p>
            <a:pPr marL="914400" lvl="1" indent="-457200">
              <a:buFont typeface="Wingdings" panose="05000000000000000000" pitchFamily="2" charset="2"/>
              <a:buChar char="l"/>
            </a:pPr>
            <a:r>
              <a:rPr lang="ja-JP" altLang="en-US" sz="2000" dirty="0">
                <a:latin typeface="メイリオ" panose="020B0604030504040204" pitchFamily="50" charset="-128"/>
                <a:ea typeface="メイリオ" panose="020B0604030504040204" pitchFamily="50" charset="-128"/>
              </a:rPr>
              <a:t>盲導犬は使用している人の指示した方向に進む、障害物を避ける、止まって曲がり角や段差を教える。道を覚えているのではない。</a:t>
            </a:r>
          </a:p>
        </p:txBody>
      </p:sp>
      <p:sp>
        <p:nvSpPr>
          <p:cNvPr id="9" name="正方形/長方形 8"/>
          <p:cNvSpPr/>
          <p:nvPr/>
        </p:nvSpPr>
        <p:spPr>
          <a:xfrm>
            <a:off x="2562380" y="3344912"/>
            <a:ext cx="9439120" cy="3306304"/>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99171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1614487" y="4261544"/>
            <a:ext cx="10015537" cy="247784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614488" y="142791"/>
            <a:ext cx="10015537" cy="390581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721515" y="262958"/>
            <a:ext cx="3450561" cy="954107"/>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事前問合せ、チケット購入</a:t>
            </a:r>
          </a:p>
        </p:txBody>
      </p:sp>
      <p:sp>
        <p:nvSpPr>
          <p:cNvPr id="8" name="テキスト ボックス 7"/>
          <p:cNvSpPr txBox="1"/>
          <p:nvPr/>
        </p:nvSpPr>
        <p:spPr>
          <a:xfrm>
            <a:off x="1721515" y="4431065"/>
            <a:ext cx="3450561" cy="954107"/>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乗降時、運賃支払い、車内</a:t>
            </a:r>
          </a:p>
        </p:txBody>
      </p:sp>
      <p:sp>
        <p:nvSpPr>
          <p:cNvPr id="11" name="テキスト ボックス 10"/>
          <p:cNvSpPr txBox="1"/>
          <p:nvPr/>
        </p:nvSpPr>
        <p:spPr>
          <a:xfrm>
            <a:off x="5574592" y="262958"/>
            <a:ext cx="5912557" cy="3785652"/>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支援内容の確認</a:t>
            </a:r>
            <a:r>
              <a:rPr lang="ja-JP" altLang="en-US" sz="2400" dirty="0">
                <a:latin typeface="メイリオ" panose="020B0604030504040204" pitchFamily="50" charset="-128"/>
                <a:ea typeface="メイリオ" panose="020B0604030504040204" pitchFamily="50" charset="-128"/>
              </a:rPr>
              <a:t>（盲導犬の使用等について）</a:t>
            </a: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発券機の利用では、必要に応じて支援</a:t>
            </a:r>
          </a:p>
          <a:p>
            <a:r>
              <a:rPr lang="ja-JP" altLang="en-US" sz="2400" dirty="0">
                <a:latin typeface="メイリオ" panose="020B0604030504040204" pitchFamily="50" charset="-128"/>
                <a:ea typeface="メイリオ" panose="020B0604030504040204" pitchFamily="50" charset="-128"/>
              </a:rPr>
              <a:t>　・困った様子の場合には支援の要否を</a:t>
            </a:r>
          </a:p>
          <a:p>
            <a:r>
              <a:rPr lang="ja-JP" altLang="en-US" sz="2400" dirty="0">
                <a:latin typeface="メイリオ" panose="020B0604030504040204" pitchFamily="50" charset="-128"/>
                <a:ea typeface="メイリオ" panose="020B0604030504040204" pitchFamily="50" charset="-128"/>
              </a:rPr>
              <a:t>　　確認</a:t>
            </a:r>
          </a:p>
          <a:p>
            <a:r>
              <a:rPr lang="ja-JP" altLang="en-US" sz="2400" dirty="0">
                <a:latin typeface="メイリオ" panose="020B0604030504040204" pitchFamily="50" charset="-128"/>
                <a:ea typeface="メイリオ" panose="020B0604030504040204" pitchFamily="50" charset="-128"/>
              </a:rPr>
              <a:t>　・目的地を確認し、金銭の授受を正確</a:t>
            </a:r>
          </a:p>
          <a:p>
            <a:r>
              <a:rPr lang="ja-JP" altLang="en-US" sz="2400" dirty="0">
                <a:latin typeface="メイリオ" panose="020B0604030504040204" pitchFamily="50" charset="-128"/>
                <a:ea typeface="メイリオ" panose="020B0604030504040204" pitchFamily="50" charset="-128"/>
              </a:rPr>
              <a:t>　　に行う</a:t>
            </a:r>
          </a:p>
          <a:p>
            <a:r>
              <a:rPr lang="ja-JP" altLang="en-US" sz="2400" dirty="0">
                <a:latin typeface="メイリオ" panose="020B0604030504040204" pitchFamily="50" charset="-128"/>
                <a:ea typeface="メイリオ" panose="020B0604030504040204" pitchFamily="50" charset="-128"/>
              </a:rPr>
              <a:t>　・誘導支援を希望される場合は、画面</a:t>
            </a:r>
          </a:p>
          <a:p>
            <a:r>
              <a:rPr lang="ja-JP" altLang="en-US" sz="2400" dirty="0">
                <a:latin typeface="メイリオ" panose="020B0604030504040204" pitchFamily="50" charset="-128"/>
                <a:ea typeface="メイリオ" panose="020B0604030504040204" pitchFamily="50" charset="-128"/>
              </a:rPr>
              <a:t>　　の内容を説明し、テンキーなどに手</a:t>
            </a:r>
          </a:p>
          <a:p>
            <a:r>
              <a:rPr lang="ja-JP" altLang="en-US" sz="2400" dirty="0">
                <a:latin typeface="メイリオ" panose="020B0604030504040204" pitchFamily="50" charset="-128"/>
                <a:ea typeface="メイリオ" panose="020B0604030504040204" pitchFamily="50" charset="-128"/>
              </a:rPr>
              <a:t>　　を誘導する</a:t>
            </a:r>
          </a:p>
        </p:txBody>
      </p:sp>
      <p:sp>
        <p:nvSpPr>
          <p:cNvPr id="13" name="テキスト ボックス 12"/>
          <p:cNvSpPr txBox="1"/>
          <p:nvPr/>
        </p:nvSpPr>
        <p:spPr>
          <a:xfrm>
            <a:off x="5574592" y="4431065"/>
            <a:ext cx="6055431" cy="2308324"/>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バス停への正着</a:t>
            </a: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白杖使用者、盲導犬使用者をバス停でも書けた場合にはマイクで声をかける</a:t>
            </a: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発車停止などの状況をアナウンスで伝える</a:t>
            </a: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急停止の場合にはただちに短く伝える</a:t>
            </a:r>
          </a:p>
        </p:txBody>
      </p:sp>
      <p:pic>
        <p:nvPicPr>
          <p:cNvPr id="17" name="図 16"/>
          <p:cNvPicPr>
            <a:picLocks noChangeAspect="1"/>
          </p:cNvPicPr>
          <p:nvPr/>
        </p:nvPicPr>
        <p:blipFill>
          <a:blip r:embed="rId3"/>
          <a:stretch>
            <a:fillRect/>
          </a:stretch>
        </p:blipFill>
        <p:spPr>
          <a:xfrm>
            <a:off x="125618" y="341574"/>
            <a:ext cx="1413008" cy="1944505"/>
          </a:xfrm>
          <a:prstGeom prst="rect">
            <a:avLst/>
          </a:prstGeom>
        </p:spPr>
      </p:pic>
    </p:spTree>
    <p:extLst>
      <p:ext uri="{BB962C8B-B14F-4D97-AF65-F5344CB8AC3E}">
        <p14:creationId xmlns:p14="http://schemas.microsoft.com/office/powerpoint/2010/main" val="2346865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1771649" y="4454651"/>
            <a:ext cx="10015537" cy="118182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1878677" y="4646461"/>
            <a:ext cx="3450561" cy="523220"/>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乗り換え時</a:t>
            </a:r>
          </a:p>
        </p:txBody>
      </p:sp>
      <p:sp>
        <p:nvSpPr>
          <p:cNvPr id="15" name="テキスト ボックス 14"/>
          <p:cNvSpPr txBox="1"/>
          <p:nvPr/>
        </p:nvSpPr>
        <p:spPr>
          <a:xfrm>
            <a:off x="5731754" y="4662964"/>
            <a:ext cx="6055431" cy="830997"/>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支援の申し出があれば乗換経路を具体的に案内</a:t>
            </a:r>
          </a:p>
        </p:txBody>
      </p:sp>
      <p:pic>
        <p:nvPicPr>
          <p:cNvPr id="17" name="図 16"/>
          <p:cNvPicPr>
            <a:picLocks noChangeAspect="1"/>
          </p:cNvPicPr>
          <p:nvPr/>
        </p:nvPicPr>
        <p:blipFill>
          <a:blip r:embed="rId3"/>
          <a:stretch>
            <a:fillRect/>
          </a:stretch>
        </p:blipFill>
        <p:spPr>
          <a:xfrm>
            <a:off x="125618" y="341574"/>
            <a:ext cx="1413008" cy="1944505"/>
          </a:xfrm>
          <a:prstGeom prst="rect">
            <a:avLst/>
          </a:prstGeom>
        </p:spPr>
      </p:pic>
      <p:sp>
        <p:nvSpPr>
          <p:cNvPr id="6" name="正方形/長方形 5"/>
          <p:cNvSpPr/>
          <p:nvPr/>
        </p:nvSpPr>
        <p:spPr>
          <a:xfrm>
            <a:off x="1771648" y="508117"/>
            <a:ext cx="10015537" cy="377701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878676" y="677639"/>
            <a:ext cx="3450561" cy="954107"/>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乗降時、運賃支払い、車内</a:t>
            </a:r>
            <a:r>
              <a:rPr lang="ja-JP" altLang="en-US" sz="2800" dirty="0">
                <a:latin typeface="メイリオ" panose="020B0604030504040204" pitchFamily="50" charset="-128"/>
                <a:ea typeface="メイリオ" panose="020B0604030504040204" pitchFamily="50" charset="-128"/>
              </a:rPr>
              <a:t>（つづき）</a:t>
            </a:r>
          </a:p>
        </p:txBody>
      </p:sp>
      <p:sp>
        <p:nvSpPr>
          <p:cNvPr id="8" name="テキスト ボックス 7"/>
          <p:cNvSpPr txBox="1"/>
          <p:nvPr/>
        </p:nvSpPr>
        <p:spPr>
          <a:xfrm>
            <a:off x="5731753" y="677639"/>
            <a:ext cx="6055431" cy="3416320"/>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乗車の際には、着席している、手すりにつかまっているかを確認</a:t>
            </a: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指定席がある場合</a:t>
            </a:r>
          </a:p>
          <a:p>
            <a:r>
              <a:rPr lang="ja-JP" altLang="en-US" sz="2400" dirty="0">
                <a:latin typeface="メイリオ" panose="020B0604030504040204" pitchFamily="50" charset="-128"/>
                <a:ea typeface="メイリオ" panose="020B0604030504040204" pitchFamily="50" charset="-128"/>
              </a:rPr>
              <a:t>　・支援の要否を確認</a:t>
            </a:r>
          </a:p>
          <a:p>
            <a:r>
              <a:rPr lang="ja-JP" altLang="en-US" sz="2400" dirty="0">
                <a:latin typeface="メイリオ" panose="020B0604030504040204" pitchFamily="50" charset="-128"/>
                <a:ea typeface="メイリオ" panose="020B0604030504040204" pitchFamily="50" charset="-128"/>
              </a:rPr>
              <a:t>　・座席まで誘導</a:t>
            </a:r>
          </a:p>
          <a:p>
            <a:r>
              <a:rPr lang="ja-JP" altLang="en-US" sz="2400" dirty="0">
                <a:latin typeface="メイリオ" panose="020B0604030504040204" pitchFamily="50" charset="-128"/>
                <a:ea typeface="メイリオ" panose="020B0604030504040204" pitchFamily="50" charset="-128"/>
              </a:rPr>
              <a:t>　・車内設備などの説明</a:t>
            </a: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色別表示などの情報に対する支援</a:t>
            </a:r>
          </a:p>
          <a:p>
            <a:r>
              <a:rPr lang="ja-JP" altLang="en-US" sz="2400" b="1" dirty="0">
                <a:latin typeface="メイリオ" panose="020B0604030504040204" pitchFamily="50" charset="-128"/>
                <a:ea typeface="メイリオ" panose="020B0604030504040204" pitchFamily="50" charset="-128"/>
              </a:rPr>
              <a:t>　</a:t>
            </a:r>
            <a:r>
              <a:rPr lang="ja-JP" altLang="en-US" sz="2400" dirty="0">
                <a:latin typeface="メイリオ" panose="020B0604030504040204" pitchFamily="50" charset="-128"/>
                <a:ea typeface="メイリオ" panose="020B0604030504040204" pitchFamily="50" charset="-128"/>
              </a:rPr>
              <a:t>・色別情報表示でわからない様子の場</a:t>
            </a:r>
          </a:p>
          <a:p>
            <a:r>
              <a:rPr lang="ja-JP" altLang="en-US" sz="2400" dirty="0">
                <a:latin typeface="メイリオ" panose="020B0604030504040204" pitchFamily="50" charset="-128"/>
                <a:ea typeface="メイリオ" panose="020B0604030504040204" pitchFamily="50" charset="-128"/>
              </a:rPr>
              <a:t>　　合には、情報を提供する。</a:t>
            </a:r>
          </a:p>
        </p:txBody>
      </p:sp>
    </p:spTree>
    <p:extLst>
      <p:ext uri="{BB962C8B-B14F-4D97-AF65-F5344CB8AC3E}">
        <p14:creationId xmlns:p14="http://schemas.microsoft.com/office/powerpoint/2010/main" val="1045271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5884944" cy="646331"/>
          </a:xfrm>
          <a:prstGeom prst="rect">
            <a:avLst/>
          </a:prstGeom>
          <a:noFill/>
        </p:spPr>
        <p:txBody>
          <a:bodyPr wrap="none" rtlCol="0">
            <a:spAutoFit/>
          </a:bodyPr>
          <a:lstStyle/>
          <a:p>
            <a:r>
              <a:rPr lang="ja-JP" altLang="en-US" sz="3600" b="1" dirty="0">
                <a:latin typeface="メイリオ" panose="020B0604030504040204" pitchFamily="50" charset="-128"/>
                <a:ea typeface="メイリオ" panose="020B0604030504040204" pitchFamily="50" charset="-128"/>
              </a:rPr>
              <a:t>５</a:t>
            </a:r>
            <a:r>
              <a:rPr lang="en-US" altLang="ja-JP" sz="3600" b="1" dirty="0">
                <a:latin typeface="メイリオ" panose="020B0604030504040204" pitchFamily="50" charset="-128"/>
                <a:ea typeface="メイリオ" panose="020B0604030504040204" pitchFamily="50" charset="-128"/>
              </a:rPr>
              <a:t>.</a:t>
            </a:r>
            <a:r>
              <a:rPr lang="ja-JP" altLang="en-US" sz="3600" b="1" dirty="0">
                <a:latin typeface="メイリオ" panose="020B0604030504040204" pitchFamily="50" charset="-128"/>
                <a:ea typeface="メイリオ" panose="020B0604030504040204" pitchFamily="50" charset="-128"/>
              </a:rPr>
              <a:t>聴覚障害者・言語障害者</a:t>
            </a:r>
          </a:p>
        </p:txBody>
      </p:sp>
      <p:sp>
        <p:nvSpPr>
          <p:cNvPr id="3" name="正方形/長方形 2"/>
          <p:cNvSpPr/>
          <p:nvPr/>
        </p:nvSpPr>
        <p:spPr>
          <a:xfrm>
            <a:off x="378452" y="1238432"/>
            <a:ext cx="11392370" cy="141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4" name="オブジェクト 3"/>
          <p:cNvGraphicFramePr>
            <a:graphicFrameLocks noChangeAspect="1"/>
          </p:cNvGraphicFramePr>
          <p:nvPr/>
        </p:nvGraphicFramePr>
        <p:xfrm>
          <a:off x="1416192" y="3136751"/>
          <a:ext cx="1409327" cy="2318905"/>
        </p:xfrm>
        <a:graphic>
          <a:graphicData uri="http://schemas.openxmlformats.org/presentationml/2006/ole">
            <mc:AlternateContent xmlns:mc="http://schemas.openxmlformats.org/markup-compatibility/2006">
              <mc:Choice xmlns:v="urn:schemas-microsoft-com:vml" Requires="v">
                <p:oleObj r:id="rId3" imgW="3656880" imgH="6018840" progId="">
                  <p:embed/>
                </p:oleObj>
              </mc:Choice>
              <mc:Fallback>
                <p:oleObj r:id="rId3" imgW="3656880" imgH="6018840" progId="">
                  <p:embed/>
                  <p:pic>
                    <p:nvPicPr>
                      <p:cNvPr id="4" name="オブジェクト 3"/>
                      <p:cNvPicPr/>
                      <p:nvPr/>
                    </p:nvPicPr>
                    <p:blipFill>
                      <a:blip r:embed="rId4"/>
                      <a:stretch>
                        <a:fillRect/>
                      </a:stretch>
                    </p:blipFill>
                    <p:spPr>
                      <a:xfrm>
                        <a:off x="1416192" y="3136751"/>
                        <a:ext cx="1409327" cy="2318905"/>
                      </a:xfrm>
                      <a:prstGeom prst="rect">
                        <a:avLst/>
                      </a:prstGeom>
                    </p:spPr>
                  </p:pic>
                </p:oleObj>
              </mc:Fallback>
            </mc:AlternateContent>
          </a:graphicData>
        </a:graphic>
      </p:graphicFrame>
      <p:sp>
        <p:nvSpPr>
          <p:cNvPr id="6" name="テキスト ボックス 5"/>
          <p:cNvSpPr txBox="1"/>
          <p:nvPr/>
        </p:nvSpPr>
        <p:spPr>
          <a:xfrm>
            <a:off x="3221702" y="2070283"/>
            <a:ext cx="8329352" cy="1077218"/>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rPr>
              <a:t>特性に配慮し、困っている様子のときは、</a:t>
            </a:r>
            <a:r>
              <a:rPr lang="ja-JP" altLang="en-US" sz="3200" b="1" dirty="0">
                <a:latin typeface="メイリオ" panose="020B0604030504040204" pitchFamily="50" charset="-128"/>
                <a:ea typeface="メイリオ" panose="020B0604030504040204" pitchFamily="50" charset="-128"/>
              </a:rPr>
              <a:t>支援が必要かを確認</a:t>
            </a:r>
            <a:r>
              <a:rPr lang="ja-JP" altLang="en-US" sz="3200" dirty="0">
                <a:latin typeface="メイリオ" panose="020B0604030504040204" pitchFamily="50" charset="-128"/>
                <a:ea typeface="メイリオ" panose="020B0604030504040204" pitchFamily="50" charset="-128"/>
              </a:rPr>
              <a:t>した上で</a:t>
            </a:r>
            <a:r>
              <a:rPr lang="ja-JP" altLang="en-US" sz="3200" b="1" dirty="0">
                <a:latin typeface="メイリオ" panose="020B0604030504040204" pitchFamily="50" charset="-128"/>
                <a:ea typeface="メイリオ" panose="020B0604030504040204" pitchFamily="50" charset="-128"/>
              </a:rPr>
              <a:t>接遇対応</a:t>
            </a:r>
            <a:r>
              <a:rPr lang="ja-JP" altLang="en-US" sz="3200" dirty="0">
                <a:latin typeface="メイリオ" panose="020B0604030504040204" pitchFamily="50" charset="-128"/>
                <a:ea typeface="メイリオ" panose="020B0604030504040204" pitchFamily="50" charset="-128"/>
              </a:rPr>
              <a:t>をします。</a:t>
            </a:r>
          </a:p>
        </p:txBody>
      </p:sp>
      <p:sp>
        <p:nvSpPr>
          <p:cNvPr id="7" name="テキスト ボックス 6"/>
          <p:cNvSpPr txBox="1"/>
          <p:nvPr/>
        </p:nvSpPr>
        <p:spPr>
          <a:xfrm>
            <a:off x="4634086" y="3323466"/>
            <a:ext cx="6916968" cy="3416320"/>
          </a:xfrm>
          <a:prstGeom prst="rect">
            <a:avLst/>
          </a:prstGeom>
          <a:noFill/>
        </p:spPr>
        <p:txBody>
          <a:bodyPr wrap="square" rtlCol="0">
            <a:spAutoFit/>
          </a:bodyPr>
          <a:lstStyle/>
          <a:p>
            <a:r>
              <a:rPr lang="ja-JP" altLang="en-US" sz="2400" dirty="0">
                <a:latin typeface="メイリオ" panose="020B0604030504040204" pitchFamily="50" charset="-128"/>
                <a:ea typeface="メイリオ" panose="020B0604030504040204" pitchFamily="50" charset="-128"/>
              </a:rPr>
              <a:t>■聴覚障害者・言語障害者の特性</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外見では気づきにくい</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聞こえ方には個人差がある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補聴器を使用して会話が可能な人もいるが、うまく聞き取れない人もいる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すべての人が手話を使えるわけではない</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表情や身振り手振り、口話、筆談、手話などの視覚情報が頼り</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聴導犬を使用している人もいる</a:t>
            </a:r>
          </a:p>
        </p:txBody>
      </p:sp>
      <p:sp>
        <p:nvSpPr>
          <p:cNvPr id="8" name="正方形/長方形 7"/>
          <p:cNvSpPr/>
          <p:nvPr/>
        </p:nvSpPr>
        <p:spPr>
          <a:xfrm>
            <a:off x="4529138" y="3257550"/>
            <a:ext cx="7129462" cy="3443288"/>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3775" y="1998797"/>
            <a:ext cx="712417" cy="2297407"/>
          </a:xfrm>
          <a:prstGeom prst="rect">
            <a:avLst/>
          </a:prstGeom>
        </p:spPr>
      </p:pic>
    </p:spTree>
    <p:extLst>
      <p:ext uri="{BB962C8B-B14F-4D97-AF65-F5344CB8AC3E}">
        <p14:creationId xmlns:p14="http://schemas.microsoft.com/office/powerpoint/2010/main" val="2608630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1614487" y="5040044"/>
            <a:ext cx="10015537" cy="118182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1614487" y="2338498"/>
            <a:ext cx="10015537" cy="247784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614488" y="927610"/>
            <a:ext cx="10015537" cy="118718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721515" y="1140518"/>
            <a:ext cx="3450561" cy="954107"/>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事前問合せ、チケット購入</a:t>
            </a:r>
          </a:p>
        </p:txBody>
      </p:sp>
      <p:sp>
        <p:nvSpPr>
          <p:cNvPr id="8" name="テキスト ボックス 7"/>
          <p:cNvSpPr txBox="1"/>
          <p:nvPr/>
        </p:nvSpPr>
        <p:spPr>
          <a:xfrm>
            <a:off x="1721515" y="2508021"/>
            <a:ext cx="3450561" cy="954107"/>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乗降時、運賃支払い、車内</a:t>
            </a:r>
          </a:p>
        </p:txBody>
      </p:sp>
      <p:sp>
        <p:nvSpPr>
          <p:cNvPr id="9" name="テキスト ボックス 8"/>
          <p:cNvSpPr txBox="1"/>
          <p:nvPr/>
        </p:nvSpPr>
        <p:spPr>
          <a:xfrm>
            <a:off x="1721515" y="5305430"/>
            <a:ext cx="3450561" cy="523220"/>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乗り換え時</a:t>
            </a:r>
          </a:p>
        </p:txBody>
      </p:sp>
      <p:sp>
        <p:nvSpPr>
          <p:cNvPr id="11" name="テキスト ボックス 10"/>
          <p:cNvSpPr txBox="1"/>
          <p:nvPr/>
        </p:nvSpPr>
        <p:spPr>
          <a:xfrm>
            <a:off x="5574592" y="1140518"/>
            <a:ext cx="5912557" cy="830997"/>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支援内容の確認</a:t>
            </a:r>
            <a:r>
              <a:rPr lang="ja-JP" altLang="en-US" sz="2400" dirty="0">
                <a:latin typeface="メイリオ" panose="020B0604030504040204" pitchFamily="50" charset="-128"/>
                <a:ea typeface="メイリオ" panose="020B0604030504040204" pitchFamily="50" charset="-128"/>
              </a:rPr>
              <a:t>（聴導犬の使用等について）</a:t>
            </a:r>
            <a:endParaRPr lang="ja-JP" altLang="en-US" sz="2400" b="1" dirty="0">
              <a:latin typeface="メイリオ" panose="020B0604030504040204" pitchFamily="50" charset="-128"/>
              <a:ea typeface="メイリオ" panose="020B0604030504040204" pitchFamily="50" charset="-128"/>
            </a:endParaRPr>
          </a:p>
        </p:txBody>
      </p:sp>
      <p:sp>
        <p:nvSpPr>
          <p:cNvPr id="13" name="テキスト ボックス 12"/>
          <p:cNvSpPr txBox="1"/>
          <p:nvPr/>
        </p:nvSpPr>
        <p:spPr>
          <a:xfrm>
            <a:off x="5574593" y="2508021"/>
            <a:ext cx="5652914" cy="2308324"/>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遅れなどの運行情報が、情報版の表示で伝えられない場合は、筆談等で伝える</a:t>
            </a:r>
            <a:endParaRPr lang="ja-JP" altLang="en-US" sz="2400" dirty="0">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次のバス停の案内が、情報版の表示で伝えられない場合は、身振り手振りや筆談等で伝える</a:t>
            </a:r>
            <a:endParaRPr lang="ja-JP" altLang="en-US" sz="2400" dirty="0">
              <a:latin typeface="メイリオ" panose="020B0604030504040204" pitchFamily="50" charset="-128"/>
              <a:ea typeface="メイリオ" panose="020B0604030504040204" pitchFamily="50" charset="-128"/>
            </a:endParaRPr>
          </a:p>
        </p:txBody>
      </p:sp>
      <p:sp>
        <p:nvSpPr>
          <p:cNvPr id="15" name="テキスト ボックス 14"/>
          <p:cNvSpPr txBox="1"/>
          <p:nvPr/>
        </p:nvSpPr>
        <p:spPr>
          <a:xfrm>
            <a:off x="5574592" y="5321933"/>
            <a:ext cx="6055431" cy="830997"/>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支援の申し出があれば乗換経路を具体的に案内</a:t>
            </a:r>
          </a:p>
        </p:txBody>
      </p:sp>
      <p:graphicFrame>
        <p:nvGraphicFramePr>
          <p:cNvPr id="17" name="オブジェクト 16"/>
          <p:cNvGraphicFramePr>
            <a:graphicFrameLocks noChangeAspect="1"/>
          </p:cNvGraphicFramePr>
          <p:nvPr/>
        </p:nvGraphicFramePr>
        <p:xfrm>
          <a:off x="54774" y="2906188"/>
          <a:ext cx="1409327" cy="2318905"/>
        </p:xfrm>
        <a:graphic>
          <a:graphicData uri="http://schemas.openxmlformats.org/presentationml/2006/ole">
            <mc:AlternateContent xmlns:mc="http://schemas.openxmlformats.org/markup-compatibility/2006">
              <mc:Choice xmlns:v="urn:schemas-microsoft-com:vml" Requires="v">
                <p:oleObj r:id="rId3" imgW="3656880" imgH="6018840" progId="">
                  <p:embed/>
                </p:oleObj>
              </mc:Choice>
              <mc:Fallback>
                <p:oleObj r:id="rId3" imgW="3656880" imgH="6018840" progId="">
                  <p:embed/>
                  <p:pic>
                    <p:nvPicPr>
                      <p:cNvPr id="17" name="オブジェクト 16"/>
                      <p:cNvPicPr/>
                      <p:nvPr/>
                    </p:nvPicPr>
                    <p:blipFill>
                      <a:blip r:embed="rId4"/>
                      <a:stretch>
                        <a:fillRect/>
                      </a:stretch>
                    </p:blipFill>
                    <p:spPr>
                      <a:xfrm>
                        <a:off x="54774" y="2906188"/>
                        <a:ext cx="1409327" cy="2318905"/>
                      </a:xfrm>
                      <a:prstGeom prst="rect">
                        <a:avLst/>
                      </a:prstGeom>
                    </p:spPr>
                  </p:pic>
                </p:oleObj>
              </mc:Fallback>
            </mc:AlternateContent>
          </a:graphicData>
        </a:graphic>
      </p:graphicFrame>
      <p:pic>
        <p:nvPicPr>
          <p:cNvPr id="18" name="図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3230" y="515034"/>
            <a:ext cx="712417" cy="2297407"/>
          </a:xfrm>
          <a:prstGeom prst="rect">
            <a:avLst/>
          </a:prstGeom>
        </p:spPr>
      </p:pic>
    </p:spTree>
    <p:extLst>
      <p:ext uri="{BB962C8B-B14F-4D97-AF65-F5344CB8AC3E}">
        <p14:creationId xmlns:p14="http://schemas.microsoft.com/office/powerpoint/2010/main" val="581286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オブジェクト 10"/>
          <p:cNvGraphicFramePr>
            <a:graphicFrameLocks noChangeAspect="1"/>
          </p:cNvGraphicFramePr>
          <p:nvPr>
            <p:extLst>
              <p:ext uri="{D42A27DB-BD31-4B8C-83A1-F6EECF244321}">
                <p14:modId xmlns:p14="http://schemas.microsoft.com/office/powerpoint/2010/main" val="1587162121"/>
              </p:ext>
            </p:extLst>
          </p:nvPr>
        </p:nvGraphicFramePr>
        <p:xfrm>
          <a:off x="423958" y="2203240"/>
          <a:ext cx="2628013" cy="3321516"/>
        </p:xfrm>
        <a:graphic>
          <a:graphicData uri="http://schemas.openxmlformats.org/presentationml/2006/ole">
            <mc:AlternateContent xmlns:mc="http://schemas.openxmlformats.org/markup-compatibility/2006">
              <mc:Choice xmlns:v="urn:schemas-microsoft-com:vml" Requires="v">
                <p:oleObj r:id="rId3" imgW="3656880" imgH="4622040" progId="">
                  <p:embed/>
                </p:oleObj>
              </mc:Choice>
              <mc:Fallback>
                <p:oleObj r:id="rId3" imgW="3656880" imgH="4622040" progId="">
                  <p:embed/>
                  <p:pic>
                    <p:nvPicPr>
                      <p:cNvPr id="7" name="オブジェクト 6"/>
                      <p:cNvPicPr/>
                      <p:nvPr/>
                    </p:nvPicPr>
                    <p:blipFill>
                      <a:blip r:embed="rId4"/>
                      <a:stretch>
                        <a:fillRect/>
                      </a:stretch>
                    </p:blipFill>
                    <p:spPr>
                      <a:xfrm>
                        <a:off x="423958" y="2203240"/>
                        <a:ext cx="2628013" cy="3321516"/>
                      </a:xfrm>
                      <a:prstGeom prst="rect">
                        <a:avLst/>
                      </a:prstGeom>
                    </p:spPr>
                  </p:pic>
                </p:oleObj>
              </mc:Fallback>
            </mc:AlternateContent>
          </a:graphicData>
        </a:graphic>
      </p:graphicFrame>
      <p:pic>
        <p:nvPicPr>
          <p:cNvPr id="12" name="図 11"/>
          <p:cNvPicPr>
            <a:picLocks noChangeAspect="1"/>
          </p:cNvPicPr>
          <p:nvPr/>
        </p:nvPicPr>
        <p:blipFill>
          <a:blip r:embed="rId5"/>
          <a:stretch>
            <a:fillRect/>
          </a:stretch>
        </p:blipFill>
        <p:spPr>
          <a:xfrm>
            <a:off x="9672749" y="2734313"/>
            <a:ext cx="2219315" cy="3026339"/>
          </a:xfrm>
          <a:prstGeom prst="rect">
            <a:avLst/>
          </a:prstGeom>
        </p:spPr>
      </p:pic>
      <p:graphicFrame>
        <p:nvGraphicFramePr>
          <p:cNvPr id="13" name="オブジェクト 12"/>
          <p:cNvGraphicFramePr>
            <a:graphicFrameLocks noChangeAspect="1"/>
          </p:cNvGraphicFramePr>
          <p:nvPr>
            <p:extLst>
              <p:ext uri="{D42A27DB-BD31-4B8C-83A1-F6EECF244321}">
                <p14:modId xmlns:p14="http://schemas.microsoft.com/office/powerpoint/2010/main" val="297123543"/>
              </p:ext>
            </p:extLst>
          </p:nvPr>
        </p:nvGraphicFramePr>
        <p:xfrm>
          <a:off x="8553407" y="1353836"/>
          <a:ext cx="1709208" cy="2893646"/>
        </p:xfrm>
        <a:graphic>
          <a:graphicData uri="http://schemas.openxmlformats.org/presentationml/2006/ole">
            <mc:AlternateContent xmlns:mc="http://schemas.openxmlformats.org/markup-compatibility/2006">
              <mc:Choice xmlns:v="urn:schemas-microsoft-com:vml" Requires="v">
                <p:oleObj r:id="rId6" imgW="3479040" imgH="5891760" progId="">
                  <p:embed/>
                </p:oleObj>
              </mc:Choice>
              <mc:Fallback>
                <p:oleObj r:id="rId6" imgW="3479040" imgH="5891760" progId="">
                  <p:embed/>
                  <p:pic>
                    <p:nvPicPr>
                      <p:cNvPr id="9" name="オブジェクト 8"/>
                      <p:cNvPicPr/>
                      <p:nvPr/>
                    </p:nvPicPr>
                    <p:blipFill>
                      <a:blip r:embed="rId7"/>
                      <a:stretch>
                        <a:fillRect/>
                      </a:stretch>
                    </p:blipFill>
                    <p:spPr>
                      <a:xfrm>
                        <a:off x="8553407" y="1353836"/>
                        <a:ext cx="1709208" cy="2893646"/>
                      </a:xfrm>
                      <a:prstGeom prst="rect">
                        <a:avLst/>
                      </a:prstGeom>
                    </p:spPr>
                  </p:pic>
                </p:oleObj>
              </mc:Fallback>
            </mc:AlternateContent>
          </a:graphicData>
        </a:graphic>
      </p:graphicFrame>
      <p:sp>
        <p:nvSpPr>
          <p:cNvPr id="14" name="テキスト ボックス 13"/>
          <p:cNvSpPr txBox="1"/>
          <p:nvPr/>
        </p:nvSpPr>
        <p:spPr>
          <a:xfrm>
            <a:off x="2803075" y="4201317"/>
            <a:ext cx="6340197" cy="1323439"/>
          </a:xfrm>
          <a:prstGeom prst="rect">
            <a:avLst/>
          </a:prstGeom>
          <a:noFill/>
        </p:spPr>
        <p:txBody>
          <a:bodyPr wrap="none" rtlCol="0">
            <a:spAutoFit/>
          </a:bodyPr>
          <a:lstStyle/>
          <a:p>
            <a:pPr algn="ctr"/>
            <a:r>
              <a:rPr lang="ja-JP" altLang="en-US" sz="4000" b="1" dirty="0">
                <a:latin typeface="メイリオ" panose="020B0604030504040204" pitchFamily="50" charset="-128"/>
                <a:ea typeface="メイリオ" panose="020B0604030504040204" pitchFamily="50" charset="-128"/>
              </a:rPr>
              <a:t>高齢者、障害者等に対する</a:t>
            </a:r>
          </a:p>
          <a:p>
            <a:pPr algn="ctr"/>
            <a:r>
              <a:rPr kumimoji="1" lang="ja-JP" altLang="en-US" sz="4000" b="1" dirty="0">
                <a:latin typeface="メイリオ" panose="020B0604030504040204" pitchFamily="50" charset="-128"/>
                <a:ea typeface="メイリオ" panose="020B0604030504040204" pitchFamily="50" charset="-128"/>
              </a:rPr>
              <a:t>接遇の基本を学ぶ</a:t>
            </a:r>
          </a:p>
        </p:txBody>
      </p:sp>
      <p:pic>
        <p:nvPicPr>
          <p:cNvPr id="15" name="図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68474" y="1779533"/>
            <a:ext cx="3386483" cy="1909559"/>
          </a:xfrm>
          <a:prstGeom prst="rect">
            <a:avLst/>
          </a:prstGeom>
        </p:spPr>
      </p:pic>
    </p:spTree>
    <p:extLst>
      <p:ext uri="{BB962C8B-B14F-4D97-AF65-F5344CB8AC3E}">
        <p14:creationId xmlns:p14="http://schemas.microsoft.com/office/powerpoint/2010/main" val="3256515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8654933" cy="646331"/>
          </a:xfrm>
          <a:prstGeom prst="rect">
            <a:avLst/>
          </a:prstGeom>
          <a:noFill/>
        </p:spPr>
        <p:txBody>
          <a:bodyPr wrap="none" rtlCol="0">
            <a:spAutoFit/>
          </a:bodyPr>
          <a:lstStyle/>
          <a:p>
            <a:r>
              <a:rPr lang="ja-JP" altLang="en-US" sz="3600" b="1" dirty="0">
                <a:latin typeface="メイリオ" panose="020B0604030504040204" pitchFamily="50" charset="-128"/>
                <a:ea typeface="メイリオ" panose="020B0604030504040204" pitchFamily="50" charset="-128"/>
              </a:rPr>
              <a:t>６</a:t>
            </a:r>
            <a:r>
              <a:rPr lang="en-US" altLang="ja-JP" sz="3600" b="1" dirty="0">
                <a:latin typeface="メイリオ" panose="020B0604030504040204" pitchFamily="50" charset="-128"/>
                <a:ea typeface="メイリオ" panose="020B0604030504040204" pitchFamily="50" charset="-128"/>
              </a:rPr>
              <a:t>.</a:t>
            </a:r>
            <a:r>
              <a:rPr lang="ja-JP" altLang="en-US" sz="3600" b="1" dirty="0">
                <a:latin typeface="メイリオ" panose="020B0604030504040204" pitchFamily="50" charset="-128"/>
                <a:ea typeface="メイリオ" panose="020B0604030504040204" pitchFamily="50" charset="-128"/>
              </a:rPr>
              <a:t>発達障害者・知的障害者・精神障害者</a:t>
            </a:r>
          </a:p>
        </p:txBody>
      </p:sp>
      <p:sp>
        <p:nvSpPr>
          <p:cNvPr id="3" name="正方形/長方形 2"/>
          <p:cNvSpPr/>
          <p:nvPr/>
        </p:nvSpPr>
        <p:spPr>
          <a:xfrm>
            <a:off x="378452" y="1238432"/>
            <a:ext cx="11392370" cy="141152"/>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6" name="オブジェクト 5"/>
          <p:cNvGraphicFramePr>
            <a:graphicFrameLocks noChangeAspect="1"/>
          </p:cNvGraphicFramePr>
          <p:nvPr/>
        </p:nvGraphicFramePr>
        <p:xfrm>
          <a:off x="378452" y="1884763"/>
          <a:ext cx="1799791" cy="4198263"/>
        </p:xfrm>
        <a:graphic>
          <a:graphicData uri="http://schemas.openxmlformats.org/presentationml/2006/ole">
            <mc:AlternateContent xmlns:mc="http://schemas.openxmlformats.org/markup-compatibility/2006">
              <mc:Choice xmlns:v="urn:schemas-microsoft-com:vml" Requires="v">
                <p:oleObj r:id="rId3" imgW="2285640" imgH="5333040" progId="">
                  <p:embed/>
                </p:oleObj>
              </mc:Choice>
              <mc:Fallback>
                <p:oleObj r:id="rId3" imgW="2285640" imgH="5333040" progId="">
                  <p:embed/>
                  <p:pic>
                    <p:nvPicPr>
                      <p:cNvPr id="6" name="オブジェクト 5"/>
                      <p:cNvPicPr/>
                      <p:nvPr/>
                    </p:nvPicPr>
                    <p:blipFill>
                      <a:blip r:embed="rId4"/>
                      <a:stretch>
                        <a:fillRect/>
                      </a:stretch>
                    </p:blipFill>
                    <p:spPr>
                      <a:xfrm>
                        <a:off x="378452" y="1884763"/>
                        <a:ext cx="1799791" cy="4198263"/>
                      </a:xfrm>
                      <a:prstGeom prst="rect">
                        <a:avLst/>
                      </a:prstGeom>
                    </p:spPr>
                  </p:pic>
                </p:oleObj>
              </mc:Fallback>
            </mc:AlternateContent>
          </a:graphicData>
        </a:graphic>
      </p:graphicFrame>
      <p:sp>
        <p:nvSpPr>
          <p:cNvPr id="7" name="テキスト ボックス 6"/>
          <p:cNvSpPr txBox="1"/>
          <p:nvPr/>
        </p:nvSpPr>
        <p:spPr>
          <a:xfrm>
            <a:off x="2341687" y="1508290"/>
            <a:ext cx="9206845" cy="1077218"/>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rPr>
              <a:t>特性に配慮し、困っている様子のときは、</a:t>
            </a:r>
            <a:r>
              <a:rPr lang="ja-JP" altLang="en-US" sz="3200" b="1" dirty="0">
                <a:latin typeface="メイリオ" panose="020B0604030504040204" pitchFamily="50" charset="-128"/>
                <a:ea typeface="メイリオ" panose="020B0604030504040204" pitchFamily="50" charset="-128"/>
              </a:rPr>
              <a:t>支援が必要かを確認</a:t>
            </a:r>
            <a:r>
              <a:rPr lang="ja-JP" altLang="en-US" sz="3200" dirty="0">
                <a:latin typeface="メイリオ" panose="020B0604030504040204" pitchFamily="50" charset="-128"/>
                <a:ea typeface="メイリオ" panose="020B0604030504040204" pitchFamily="50" charset="-128"/>
              </a:rPr>
              <a:t>した上で</a:t>
            </a:r>
            <a:r>
              <a:rPr lang="ja-JP" altLang="en-US" sz="3200" b="1" dirty="0">
                <a:latin typeface="メイリオ" panose="020B0604030504040204" pitchFamily="50" charset="-128"/>
                <a:ea typeface="メイリオ" panose="020B0604030504040204" pitchFamily="50" charset="-128"/>
              </a:rPr>
              <a:t>接遇対応</a:t>
            </a:r>
            <a:r>
              <a:rPr lang="ja-JP" altLang="en-US" sz="3200" dirty="0">
                <a:latin typeface="メイリオ" panose="020B0604030504040204" pitchFamily="50" charset="-128"/>
                <a:ea typeface="メイリオ" panose="020B0604030504040204" pitchFamily="50" charset="-128"/>
              </a:rPr>
              <a:t>をします。</a:t>
            </a:r>
          </a:p>
        </p:txBody>
      </p:sp>
      <p:sp>
        <p:nvSpPr>
          <p:cNvPr id="8" name="テキスト ボックス 7"/>
          <p:cNvSpPr txBox="1"/>
          <p:nvPr/>
        </p:nvSpPr>
        <p:spPr>
          <a:xfrm>
            <a:off x="2371783" y="2714214"/>
            <a:ext cx="9712728" cy="4154984"/>
          </a:xfrm>
          <a:prstGeom prst="rect">
            <a:avLst/>
          </a:prstGeom>
          <a:noFill/>
        </p:spPr>
        <p:txBody>
          <a:bodyPr wrap="square" rtlCol="0">
            <a:spAutoFit/>
          </a:bodyPr>
          <a:lstStyle/>
          <a:p>
            <a:r>
              <a:rPr lang="ja-JP" altLang="en-US" sz="2400" dirty="0">
                <a:latin typeface="メイリオ" panose="020B0604030504040204" pitchFamily="50" charset="-128"/>
                <a:ea typeface="メイリオ" panose="020B0604030504040204" pitchFamily="50" charset="-128"/>
              </a:rPr>
              <a:t>■発達障害者・知的障害者・精神障害者の特性</a:t>
            </a:r>
          </a:p>
          <a:p>
            <a:r>
              <a:rPr lang="ja-JP" altLang="en-US" sz="2400" dirty="0">
                <a:latin typeface="メイリオ" panose="020B0604030504040204" pitchFamily="50" charset="-128"/>
                <a:ea typeface="メイリオ" panose="020B0604030504040204" pitchFamily="50" charset="-128"/>
              </a:rPr>
              <a:t>　</a:t>
            </a:r>
            <a:r>
              <a:rPr lang="ja-JP" altLang="en-US" sz="2400" b="1" u="sng" dirty="0">
                <a:latin typeface="メイリオ" panose="020B0604030504040204" pitchFamily="50" charset="-128"/>
                <a:ea typeface="メイリオ" panose="020B0604030504040204" pitchFamily="50" charset="-128"/>
              </a:rPr>
              <a:t>コミュニケーションが苦手な傾向にある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外見では気づきにくい</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話の内容を理解できない人がいる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自分の考えや気持ちをうまく伝えられない人がいる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常識やルールを理解しにくい人がいる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身体が勝手に動く、声や言葉が急に出る、変わったクセがあるなどの場合がある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強いこだわりがある人がいる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音や光が苦手な人がいる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ストレスに弱く、疲れやすい　　　など</a:t>
            </a:r>
          </a:p>
        </p:txBody>
      </p:sp>
      <p:sp>
        <p:nvSpPr>
          <p:cNvPr id="9" name="正方形/長方形 8"/>
          <p:cNvSpPr/>
          <p:nvPr/>
        </p:nvSpPr>
        <p:spPr>
          <a:xfrm>
            <a:off x="2341687" y="2585507"/>
            <a:ext cx="9579380" cy="4137025"/>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083053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1614487" y="2052320"/>
            <a:ext cx="10464492" cy="312233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614488" y="213144"/>
            <a:ext cx="10464492" cy="152428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721515" y="481292"/>
            <a:ext cx="3450561" cy="954107"/>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事前問合せ、チケット購入</a:t>
            </a:r>
          </a:p>
        </p:txBody>
      </p:sp>
      <p:sp>
        <p:nvSpPr>
          <p:cNvPr id="8" name="テキスト ボックス 7"/>
          <p:cNvSpPr txBox="1"/>
          <p:nvPr/>
        </p:nvSpPr>
        <p:spPr>
          <a:xfrm>
            <a:off x="1721515" y="2221842"/>
            <a:ext cx="3450561" cy="954107"/>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乗降時、運賃支払い、車内</a:t>
            </a:r>
          </a:p>
        </p:txBody>
      </p:sp>
      <p:sp>
        <p:nvSpPr>
          <p:cNvPr id="11" name="テキスト ボックス 10"/>
          <p:cNvSpPr txBox="1"/>
          <p:nvPr/>
        </p:nvSpPr>
        <p:spPr>
          <a:xfrm>
            <a:off x="5574592" y="481292"/>
            <a:ext cx="6350921" cy="1200329"/>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支援内容の確認</a:t>
            </a: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問い合わせに対してはゆっくり、はっきり、具体的に対応し、理解を確認</a:t>
            </a:r>
          </a:p>
        </p:txBody>
      </p:sp>
      <p:sp>
        <p:nvSpPr>
          <p:cNvPr id="13" name="テキスト ボックス 12"/>
          <p:cNvSpPr txBox="1"/>
          <p:nvPr/>
        </p:nvSpPr>
        <p:spPr>
          <a:xfrm>
            <a:off x="5574593" y="2221842"/>
            <a:ext cx="6350920" cy="3046988"/>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支払いなどがわからない様子の場合には、ゆっくり、はっきり、具体的に話す</a:t>
            </a: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ウロウロする、大声を上げる、パニックとなっている様子の場合にはゆっくり停車し、やさしく話しかけ落ち着かせることが重要</a:t>
            </a:r>
          </a:p>
          <a:p>
            <a:pPr marL="342900" indent="-3429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他のお客様とのトラブル時には、周囲の方への理解を求め、声かけをする</a:t>
            </a:r>
          </a:p>
          <a:p>
            <a:pPr marL="342900" indent="-3429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必要以上に注目を集めない</a:t>
            </a:r>
          </a:p>
        </p:txBody>
      </p:sp>
      <p:graphicFrame>
        <p:nvGraphicFramePr>
          <p:cNvPr id="16" name="オブジェクト 15"/>
          <p:cNvGraphicFramePr>
            <a:graphicFrameLocks noChangeAspect="1"/>
          </p:cNvGraphicFramePr>
          <p:nvPr/>
        </p:nvGraphicFramePr>
        <p:xfrm>
          <a:off x="218860" y="564836"/>
          <a:ext cx="1100138" cy="2566225"/>
        </p:xfrm>
        <a:graphic>
          <a:graphicData uri="http://schemas.openxmlformats.org/presentationml/2006/ole">
            <mc:AlternateContent xmlns:mc="http://schemas.openxmlformats.org/markup-compatibility/2006">
              <mc:Choice xmlns:v="urn:schemas-microsoft-com:vml" Requires="v">
                <p:oleObj r:id="rId3" imgW="2285640" imgH="5333040" progId="">
                  <p:embed/>
                </p:oleObj>
              </mc:Choice>
              <mc:Fallback>
                <p:oleObj r:id="rId3" imgW="2285640" imgH="5333040" progId="">
                  <p:embed/>
                  <p:pic>
                    <p:nvPicPr>
                      <p:cNvPr id="16" name="オブジェクト 15"/>
                      <p:cNvPicPr/>
                      <p:nvPr/>
                    </p:nvPicPr>
                    <p:blipFill>
                      <a:blip r:embed="rId4"/>
                      <a:stretch>
                        <a:fillRect/>
                      </a:stretch>
                    </p:blipFill>
                    <p:spPr>
                      <a:xfrm>
                        <a:off x="218860" y="564836"/>
                        <a:ext cx="1100138" cy="2566225"/>
                      </a:xfrm>
                      <a:prstGeom prst="rect">
                        <a:avLst/>
                      </a:prstGeom>
                    </p:spPr>
                  </p:pic>
                </p:oleObj>
              </mc:Fallback>
            </mc:AlternateContent>
          </a:graphicData>
        </a:graphic>
      </p:graphicFrame>
      <p:sp>
        <p:nvSpPr>
          <p:cNvPr id="9" name="正方形/長方形 8"/>
          <p:cNvSpPr/>
          <p:nvPr/>
        </p:nvSpPr>
        <p:spPr>
          <a:xfrm>
            <a:off x="1614487" y="5476684"/>
            <a:ext cx="10464492" cy="118182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1721515" y="5742070"/>
            <a:ext cx="3450561" cy="523220"/>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乗り換え時</a:t>
            </a:r>
          </a:p>
        </p:txBody>
      </p:sp>
      <p:sp>
        <p:nvSpPr>
          <p:cNvPr id="15" name="テキスト ボックス 14"/>
          <p:cNvSpPr txBox="1"/>
          <p:nvPr/>
        </p:nvSpPr>
        <p:spPr>
          <a:xfrm>
            <a:off x="5574592" y="5758573"/>
            <a:ext cx="6504388" cy="830997"/>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支援の申し出があれば乗換経路を具体的に案内</a:t>
            </a:r>
          </a:p>
        </p:txBody>
      </p:sp>
    </p:spTree>
    <p:extLst>
      <p:ext uri="{BB962C8B-B14F-4D97-AF65-F5344CB8AC3E}">
        <p14:creationId xmlns:p14="http://schemas.microsoft.com/office/powerpoint/2010/main" val="8673049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3114955" cy="646331"/>
          </a:xfrm>
          <a:prstGeom prst="rect">
            <a:avLst/>
          </a:prstGeom>
          <a:noFill/>
        </p:spPr>
        <p:txBody>
          <a:bodyPr wrap="none" rtlCol="0">
            <a:spAutoFit/>
          </a:bodyPr>
          <a:lstStyle/>
          <a:p>
            <a:r>
              <a:rPr lang="ja-JP" altLang="en-US" sz="3600" b="1" dirty="0">
                <a:latin typeface="メイリオ" panose="020B0604030504040204" pitchFamily="50" charset="-128"/>
                <a:ea typeface="メイリオ" panose="020B0604030504040204" pitchFamily="50" charset="-128"/>
              </a:rPr>
              <a:t>７</a:t>
            </a:r>
            <a:r>
              <a:rPr lang="en-US" altLang="ja-JP" sz="3600" b="1" dirty="0">
                <a:latin typeface="メイリオ" panose="020B0604030504040204" pitchFamily="50" charset="-128"/>
                <a:ea typeface="メイリオ" panose="020B0604030504040204" pitchFamily="50" charset="-128"/>
              </a:rPr>
              <a:t>.</a:t>
            </a:r>
            <a:r>
              <a:rPr lang="ja-JP" altLang="en-US" sz="3600" b="1" dirty="0">
                <a:latin typeface="メイリオ" panose="020B0604030504040204" pitchFamily="50" charset="-128"/>
                <a:ea typeface="メイリオ" panose="020B0604030504040204" pitchFamily="50" charset="-128"/>
              </a:rPr>
              <a:t>内部障害者</a:t>
            </a:r>
          </a:p>
        </p:txBody>
      </p:sp>
      <p:sp>
        <p:nvSpPr>
          <p:cNvPr id="3" name="正方形/長方形 2"/>
          <p:cNvSpPr/>
          <p:nvPr/>
        </p:nvSpPr>
        <p:spPr>
          <a:xfrm>
            <a:off x="378452" y="1238432"/>
            <a:ext cx="11392370" cy="14115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4" name="オブジェクト 3"/>
          <p:cNvGraphicFramePr>
            <a:graphicFrameLocks noChangeAspect="1"/>
          </p:cNvGraphicFramePr>
          <p:nvPr/>
        </p:nvGraphicFramePr>
        <p:xfrm>
          <a:off x="378452" y="2148272"/>
          <a:ext cx="2054462" cy="3648248"/>
        </p:xfrm>
        <a:graphic>
          <a:graphicData uri="http://schemas.openxmlformats.org/presentationml/2006/ole">
            <mc:AlternateContent xmlns:mc="http://schemas.openxmlformats.org/markup-compatibility/2006">
              <mc:Choice xmlns:v="urn:schemas-microsoft-com:vml" Requires="v">
                <p:oleObj r:id="rId3" imgW="2895120" imgH="5142600" progId="">
                  <p:embed/>
                </p:oleObj>
              </mc:Choice>
              <mc:Fallback>
                <p:oleObj r:id="rId3" imgW="2895120" imgH="5142600" progId="">
                  <p:embed/>
                  <p:pic>
                    <p:nvPicPr>
                      <p:cNvPr id="4" name="オブジェクト 3"/>
                      <p:cNvPicPr/>
                      <p:nvPr/>
                    </p:nvPicPr>
                    <p:blipFill>
                      <a:blip r:embed="rId4"/>
                      <a:stretch>
                        <a:fillRect/>
                      </a:stretch>
                    </p:blipFill>
                    <p:spPr>
                      <a:xfrm>
                        <a:off x="378452" y="2148272"/>
                        <a:ext cx="2054462" cy="3648248"/>
                      </a:xfrm>
                      <a:prstGeom prst="rect">
                        <a:avLst/>
                      </a:prstGeom>
                    </p:spPr>
                  </p:pic>
                </p:oleObj>
              </mc:Fallback>
            </mc:AlternateContent>
          </a:graphicData>
        </a:graphic>
      </p:graphicFrame>
      <p:sp>
        <p:nvSpPr>
          <p:cNvPr id="6" name="テキスト ボックス 5"/>
          <p:cNvSpPr txBox="1"/>
          <p:nvPr/>
        </p:nvSpPr>
        <p:spPr>
          <a:xfrm>
            <a:off x="3221702" y="2070283"/>
            <a:ext cx="8329352" cy="1077218"/>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rPr>
              <a:t>特性に配慮し、困っている様子のときは、</a:t>
            </a:r>
            <a:r>
              <a:rPr lang="ja-JP" altLang="en-US" sz="3200" b="1" dirty="0">
                <a:latin typeface="メイリオ" panose="020B0604030504040204" pitchFamily="50" charset="-128"/>
                <a:ea typeface="メイリオ" panose="020B0604030504040204" pitchFamily="50" charset="-128"/>
              </a:rPr>
              <a:t>支援が必要かを確認</a:t>
            </a:r>
            <a:r>
              <a:rPr lang="ja-JP" altLang="en-US" sz="3200" dirty="0">
                <a:latin typeface="メイリオ" panose="020B0604030504040204" pitchFamily="50" charset="-128"/>
                <a:ea typeface="メイリオ" panose="020B0604030504040204" pitchFamily="50" charset="-128"/>
              </a:rPr>
              <a:t>した上で</a:t>
            </a:r>
            <a:r>
              <a:rPr lang="ja-JP" altLang="en-US" sz="3200" b="1" dirty="0">
                <a:latin typeface="メイリオ" panose="020B0604030504040204" pitchFamily="50" charset="-128"/>
                <a:ea typeface="メイリオ" panose="020B0604030504040204" pitchFamily="50" charset="-128"/>
              </a:rPr>
              <a:t>接遇対応</a:t>
            </a:r>
            <a:r>
              <a:rPr lang="ja-JP" altLang="en-US" sz="3200" dirty="0">
                <a:latin typeface="メイリオ" panose="020B0604030504040204" pitchFamily="50" charset="-128"/>
                <a:ea typeface="メイリオ" panose="020B0604030504040204" pitchFamily="50" charset="-128"/>
              </a:rPr>
              <a:t>をします。</a:t>
            </a:r>
          </a:p>
        </p:txBody>
      </p:sp>
      <p:sp>
        <p:nvSpPr>
          <p:cNvPr id="7" name="テキスト ボックス 6"/>
          <p:cNvSpPr txBox="1"/>
          <p:nvPr/>
        </p:nvSpPr>
        <p:spPr>
          <a:xfrm>
            <a:off x="3700463" y="3323466"/>
            <a:ext cx="7850591" cy="3416320"/>
          </a:xfrm>
          <a:prstGeom prst="rect">
            <a:avLst/>
          </a:prstGeom>
          <a:noFill/>
        </p:spPr>
        <p:txBody>
          <a:bodyPr wrap="square" rtlCol="0">
            <a:spAutoFit/>
          </a:bodyPr>
          <a:lstStyle/>
          <a:p>
            <a:r>
              <a:rPr lang="ja-JP" altLang="en-US" sz="2400" dirty="0">
                <a:latin typeface="メイリオ" panose="020B0604030504040204" pitchFamily="50" charset="-128"/>
                <a:ea typeface="メイリオ" panose="020B0604030504040204" pitchFamily="50" charset="-128"/>
              </a:rPr>
              <a:t>■内部語障害者の特性</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外見では気づきにくい</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体調が変化しやすい、骨折しやすい、風邪などがうつりすい</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人工肛門、人口膀胱を使用している人（オストメイト）がいる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酸素ボンベや人工呼吸器を携行している人がいる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ヘルプマークを持っている人がいる（外見では障害がわからないため）</a:t>
            </a:r>
          </a:p>
        </p:txBody>
      </p:sp>
      <p:sp>
        <p:nvSpPr>
          <p:cNvPr id="8" name="正方形/長方形 7"/>
          <p:cNvSpPr/>
          <p:nvPr/>
        </p:nvSpPr>
        <p:spPr>
          <a:xfrm>
            <a:off x="3700463" y="3257550"/>
            <a:ext cx="7958137" cy="3443288"/>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731703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1614487" y="4997876"/>
            <a:ext cx="10015537" cy="118182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1614487" y="2992067"/>
            <a:ext cx="10015537" cy="174089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614488" y="927611"/>
            <a:ext cx="10015537" cy="179954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721515" y="1140518"/>
            <a:ext cx="3450561" cy="954107"/>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事前問合せ、チケット購入</a:t>
            </a:r>
          </a:p>
        </p:txBody>
      </p:sp>
      <p:sp>
        <p:nvSpPr>
          <p:cNvPr id="8" name="テキスト ボックス 7"/>
          <p:cNvSpPr txBox="1"/>
          <p:nvPr/>
        </p:nvSpPr>
        <p:spPr>
          <a:xfrm>
            <a:off x="1721515" y="3161590"/>
            <a:ext cx="3450561" cy="954107"/>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乗降時、運賃支払い、車内</a:t>
            </a:r>
          </a:p>
        </p:txBody>
      </p:sp>
      <p:sp>
        <p:nvSpPr>
          <p:cNvPr id="9" name="テキスト ボックス 8"/>
          <p:cNvSpPr txBox="1"/>
          <p:nvPr/>
        </p:nvSpPr>
        <p:spPr>
          <a:xfrm>
            <a:off x="1721515" y="5263262"/>
            <a:ext cx="3450561" cy="523220"/>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乗り換え時</a:t>
            </a:r>
          </a:p>
        </p:txBody>
      </p:sp>
      <p:sp>
        <p:nvSpPr>
          <p:cNvPr id="11" name="テキスト ボックス 10"/>
          <p:cNvSpPr txBox="1"/>
          <p:nvPr/>
        </p:nvSpPr>
        <p:spPr>
          <a:xfrm>
            <a:off x="5574592" y="1140518"/>
            <a:ext cx="5912557" cy="1569660"/>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支援内容の確認</a:t>
            </a: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具合が悪い等の申し出があった場合、</a:t>
            </a:r>
          </a:p>
          <a:p>
            <a:r>
              <a:rPr lang="ja-JP" altLang="en-US" sz="2400" dirty="0">
                <a:latin typeface="メイリオ" panose="020B0604030504040204" pitchFamily="50" charset="-128"/>
                <a:ea typeface="メイリオ" panose="020B0604030504040204" pitchFamily="50" charset="-128"/>
              </a:rPr>
              <a:t>　・支援が必要かを確認</a:t>
            </a:r>
          </a:p>
          <a:p>
            <a:r>
              <a:rPr lang="ja-JP" altLang="en-US" sz="2400" dirty="0">
                <a:latin typeface="メイリオ" panose="020B0604030504040204" pitchFamily="50" charset="-128"/>
                <a:ea typeface="メイリオ" panose="020B0604030504040204" pitchFamily="50" charset="-128"/>
              </a:rPr>
              <a:t>　・どのような支援が必要かを聞く</a:t>
            </a:r>
          </a:p>
        </p:txBody>
      </p:sp>
      <p:sp>
        <p:nvSpPr>
          <p:cNvPr id="13" name="テキスト ボックス 12"/>
          <p:cNvSpPr txBox="1"/>
          <p:nvPr/>
        </p:nvSpPr>
        <p:spPr>
          <a:xfrm>
            <a:off x="5574593" y="3161590"/>
            <a:ext cx="5652914" cy="1200329"/>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具合が悪い等の申し出があった場合、</a:t>
            </a:r>
          </a:p>
          <a:p>
            <a:r>
              <a:rPr lang="ja-JP" altLang="en-US" sz="2400" dirty="0">
                <a:latin typeface="メイリオ" panose="020B0604030504040204" pitchFamily="50" charset="-128"/>
                <a:ea typeface="メイリオ" panose="020B0604030504040204" pitchFamily="50" charset="-128"/>
              </a:rPr>
              <a:t>・支援が必要かを確認</a:t>
            </a:r>
          </a:p>
          <a:p>
            <a:r>
              <a:rPr lang="ja-JP" altLang="en-US" sz="2400" dirty="0">
                <a:latin typeface="メイリオ" panose="020B0604030504040204" pitchFamily="50" charset="-128"/>
                <a:ea typeface="メイリオ" panose="020B0604030504040204" pitchFamily="50" charset="-128"/>
              </a:rPr>
              <a:t>・どのような支援が必要かを聞く</a:t>
            </a:r>
            <a:endParaRPr lang="ja-JP" altLang="en-US" sz="2400" b="1" dirty="0">
              <a:latin typeface="メイリオ" panose="020B0604030504040204" pitchFamily="50" charset="-128"/>
              <a:ea typeface="メイリオ" panose="020B0604030504040204" pitchFamily="50" charset="-128"/>
            </a:endParaRPr>
          </a:p>
        </p:txBody>
      </p:sp>
      <p:sp>
        <p:nvSpPr>
          <p:cNvPr id="15" name="テキスト ボックス 14"/>
          <p:cNvSpPr txBox="1"/>
          <p:nvPr/>
        </p:nvSpPr>
        <p:spPr>
          <a:xfrm>
            <a:off x="5574592" y="5279765"/>
            <a:ext cx="6055431" cy="830997"/>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支援の申し出があれば乗換経路を具体的に案内</a:t>
            </a:r>
          </a:p>
        </p:txBody>
      </p:sp>
      <p:graphicFrame>
        <p:nvGraphicFramePr>
          <p:cNvPr id="16" name="オブジェクト 15"/>
          <p:cNvGraphicFramePr>
            <a:graphicFrameLocks noChangeAspect="1"/>
          </p:cNvGraphicFramePr>
          <p:nvPr/>
        </p:nvGraphicFramePr>
        <p:xfrm>
          <a:off x="163041" y="501880"/>
          <a:ext cx="1308570" cy="2323716"/>
        </p:xfrm>
        <a:graphic>
          <a:graphicData uri="http://schemas.openxmlformats.org/presentationml/2006/ole">
            <mc:AlternateContent xmlns:mc="http://schemas.openxmlformats.org/markup-compatibility/2006">
              <mc:Choice xmlns:v="urn:schemas-microsoft-com:vml" Requires="v">
                <p:oleObj r:id="rId3" imgW="2895120" imgH="5142600" progId="">
                  <p:embed/>
                </p:oleObj>
              </mc:Choice>
              <mc:Fallback>
                <p:oleObj r:id="rId3" imgW="2895120" imgH="5142600" progId="">
                  <p:embed/>
                  <p:pic>
                    <p:nvPicPr>
                      <p:cNvPr id="16" name="オブジェクト 15"/>
                      <p:cNvPicPr/>
                      <p:nvPr/>
                    </p:nvPicPr>
                    <p:blipFill>
                      <a:blip r:embed="rId4"/>
                      <a:stretch>
                        <a:fillRect/>
                      </a:stretch>
                    </p:blipFill>
                    <p:spPr>
                      <a:xfrm>
                        <a:off x="163041" y="501880"/>
                        <a:ext cx="1308570" cy="2323716"/>
                      </a:xfrm>
                      <a:prstGeom prst="rect">
                        <a:avLst/>
                      </a:prstGeom>
                    </p:spPr>
                  </p:pic>
                </p:oleObj>
              </mc:Fallback>
            </mc:AlternateContent>
          </a:graphicData>
        </a:graphic>
      </p:graphicFrame>
    </p:spTree>
    <p:extLst>
      <p:ext uri="{BB962C8B-B14F-4D97-AF65-F5344CB8AC3E}">
        <p14:creationId xmlns:p14="http://schemas.microsoft.com/office/powerpoint/2010/main" val="18920673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2191626" cy="646331"/>
          </a:xfrm>
          <a:prstGeom prst="rect">
            <a:avLst/>
          </a:prstGeom>
          <a:noFill/>
        </p:spPr>
        <p:txBody>
          <a:bodyPr wrap="none" rtlCol="0">
            <a:spAutoFit/>
          </a:bodyPr>
          <a:lstStyle/>
          <a:p>
            <a:r>
              <a:rPr lang="ja-JP" altLang="en-US" sz="3600" b="1" dirty="0">
                <a:latin typeface="メイリオ" panose="020B0604030504040204" pitchFamily="50" charset="-128"/>
                <a:ea typeface="メイリオ" panose="020B0604030504040204" pitchFamily="50" charset="-128"/>
              </a:rPr>
              <a:t>８</a:t>
            </a:r>
            <a:r>
              <a:rPr lang="en-US" altLang="ja-JP" sz="3600" b="1" dirty="0">
                <a:latin typeface="メイリオ" panose="020B0604030504040204" pitchFamily="50" charset="-128"/>
                <a:ea typeface="メイリオ" panose="020B0604030504040204" pitchFamily="50" charset="-128"/>
              </a:rPr>
              <a:t>.</a:t>
            </a:r>
            <a:r>
              <a:rPr lang="ja-JP" altLang="en-US" sz="3600" b="1" dirty="0">
                <a:latin typeface="メイリオ" panose="020B0604030504040204" pitchFamily="50" charset="-128"/>
                <a:ea typeface="メイリオ" panose="020B0604030504040204" pitchFamily="50" charset="-128"/>
              </a:rPr>
              <a:t>その他</a:t>
            </a:r>
          </a:p>
        </p:txBody>
      </p:sp>
      <p:sp>
        <p:nvSpPr>
          <p:cNvPr id="3" name="正方形/長方形 2"/>
          <p:cNvSpPr/>
          <p:nvPr/>
        </p:nvSpPr>
        <p:spPr>
          <a:xfrm>
            <a:off x="378452" y="1238432"/>
            <a:ext cx="11392370" cy="14115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679677" y="1679425"/>
            <a:ext cx="10789920" cy="2062103"/>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rPr>
              <a:t>その他にも、</a:t>
            </a:r>
          </a:p>
          <a:p>
            <a:r>
              <a:rPr lang="ja-JP" altLang="en-US" sz="3200" dirty="0">
                <a:latin typeface="メイリオ" panose="020B0604030504040204" pitchFamily="50" charset="-128"/>
                <a:ea typeface="メイリオ" panose="020B0604030504040204" pitchFamily="50" charset="-128"/>
              </a:rPr>
              <a:t>　</a:t>
            </a:r>
            <a:r>
              <a:rPr lang="ja-JP" altLang="ja-JP" sz="3200" dirty="0">
                <a:latin typeface="メイリオ" panose="020B0604030504040204" pitchFamily="50" charset="-128"/>
                <a:ea typeface="メイリオ" panose="020B0604030504040204" pitchFamily="50" charset="-128"/>
              </a:rPr>
              <a:t>その他の心身の機能障害、妊産婦、</a:t>
            </a:r>
            <a:endParaRPr lang="ja-JP" altLang="en-US" sz="3200" dirty="0">
              <a:latin typeface="メイリオ" panose="020B0604030504040204" pitchFamily="50" charset="-128"/>
              <a:ea typeface="メイリオ" panose="020B0604030504040204" pitchFamily="50" charset="-128"/>
            </a:endParaRPr>
          </a:p>
          <a:p>
            <a:r>
              <a:rPr lang="ja-JP" altLang="en-US" sz="3200" dirty="0">
                <a:latin typeface="メイリオ" panose="020B0604030504040204" pitchFamily="50" charset="-128"/>
                <a:ea typeface="メイリオ" panose="020B0604030504040204" pitchFamily="50" charset="-128"/>
              </a:rPr>
              <a:t>　</a:t>
            </a:r>
            <a:r>
              <a:rPr lang="ja-JP" altLang="ja-JP" sz="3200" dirty="0">
                <a:latin typeface="メイリオ" panose="020B0604030504040204" pitchFamily="50" charset="-128"/>
                <a:ea typeface="メイリオ" panose="020B0604030504040204" pitchFamily="50" charset="-128"/>
              </a:rPr>
              <a:t>ベビーカー使用者を含む乳幼児連れ、けが人</a:t>
            </a:r>
            <a:r>
              <a:rPr lang="ja-JP" altLang="en-US" sz="3200" dirty="0">
                <a:latin typeface="メイリオ" panose="020B0604030504040204" pitchFamily="50" charset="-128"/>
                <a:ea typeface="メイリオ" panose="020B0604030504040204" pitchFamily="50" charset="-128"/>
              </a:rPr>
              <a:t>など</a:t>
            </a:r>
          </a:p>
          <a:p>
            <a:r>
              <a:rPr lang="ja-JP" altLang="en-US" sz="3200" dirty="0">
                <a:latin typeface="メイリオ" panose="020B0604030504040204" pitchFamily="50" charset="-128"/>
                <a:ea typeface="メイリオ" panose="020B0604030504040204" pitchFamily="50" charset="-128"/>
              </a:rPr>
              <a:t>に配慮が必要</a:t>
            </a:r>
          </a:p>
        </p:txBody>
      </p:sp>
      <p:graphicFrame>
        <p:nvGraphicFramePr>
          <p:cNvPr id="6" name="オブジェクト 5"/>
          <p:cNvGraphicFramePr>
            <a:graphicFrameLocks noChangeAspect="1"/>
          </p:cNvGraphicFramePr>
          <p:nvPr/>
        </p:nvGraphicFramePr>
        <p:xfrm>
          <a:off x="942251" y="4345070"/>
          <a:ext cx="1873248" cy="2117005"/>
        </p:xfrm>
        <a:graphic>
          <a:graphicData uri="http://schemas.openxmlformats.org/presentationml/2006/ole">
            <mc:AlternateContent xmlns:mc="http://schemas.openxmlformats.org/markup-compatibility/2006">
              <mc:Choice xmlns:v="urn:schemas-microsoft-com:vml" Requires="v">
                <p:oleObj r:id="rId3" imgW="4685400" imgH="5294880" progId="">
                  <p:embed/>
                </p:oleObj>
              </mc:Choice>
              <mc:Fallback>
                <p:oleObj r:id="rId3" imgW="4685400" imgH="5294880" progId="">
                  <p:embed/>
                  <p:pic>
                    <p:nvPicPr>
                      <p:cNvPr id="6" name="オブジェクト 5"/>
                      <p:cNvPicPr/>
                      <p:nvPr/>
                    </p:nvPicPr>
                    <p:blipFill>
                      <a:blip r:embed="rId4"/>
                      <a:stretch>
                        <a:fillRect/>
                      </a:stretch>
                    </p:blipFill>
                    <p:spPr>
                      <a:xfrm>
                        <a:off x="942251" y="4345070"/>
                        <a:ext cx="1873248" cy="2117005"/>
                      </a:xfrm>
                      <a:prstGeom prst="rect">
                        <a:avLst/>
                      </a:prstGeom>
                    </p:spPr>
                  </p:pic>
                </p:oleObj>
              </mc:Fallback>
            </mc:AlternateContent>
          </a:graphicData>
        </a:graphic>
      </p:graphicFrame>
      <p:graphicFrame>
        <p:nvGraphicFramePr>
          <p:cNvPr id="7" name="オブジェクト 6"/>
          <p:cNvGraphicFramePr>
            <a:graphicFrameLocks noChangeAspect="1"/>
          </p:cNvGraphicFramePr>
          <p:nvPr/>
        </p:nvGraphicFramePr>
        <p:xfrm>
          <a:off x="3990109" y="4066683"/>
          <a:ext cx="1221278" cy="2507884"/>
        </p:xfrm>
        <a:graphic>
          <a:graphicData uri="http://schemas.openxmlformats.org/presentationml/2006/ole">
            <mc:AlternateContent xmlns:mc="http://schemas.openxmlformats.org/markup-compatibility/2006">
              <mc:Choice xmlns:v="urn:schemas-microsoft-com:vml" Requires="v">
                <p:oleObj r:id="rId5" imgW="2818800" imgH="5790240" progId="">
                  <p:embed/>
                </p:oleObj>
              </mc:Choice>
              <mc:Fallback>
                <p:oleObj r:id="rId5" imgW="2818800" imgH="5790240" progId="">
                  <p:embed/>
                  <p:pic>
                    <p:nvPicPr>
                      <p:cNvPr id="7" name="オブジェクト 6"/>
                      <p:cNvPicPr/>
                      <p:nvPr/>
                    </p:nvPicPr>
                    <p:blipFill>
                      <a:blip r:embed="rId6"/>
                      <a:stretch>
                        <a:fillRect/>
                      </a:stretch>
                    </p:blipFill>
                    <p:spPr>
                      <a:xfrm>
                        <a:off x="3990109" y="4066683"/>
                        <a:ext cx="1221278" cy="2507884"/>
                      </a:xfrm>
                      <a:prstGeom prst="rect">
                        <a:avLst/>
                      </a:prstGeom>
                    </p:spPr>
                  </p:pic>
                </p:oleObj>
              </mc:Fallback>
            </mc:AlternateContent>
          </a:graphicData>
        </a:graphic>
      </p:graphicFrame>
      <p:graphicFrame>
        <p:nvGraphicFramePr>
          <p:cNvPr id="8" name="オブジェクト 7"/>
          <p:cNvGraphicFramePr>
            <a:graphicFrameLocks noChangeAspect="1"/>
          </p:cNvGraphicFramePr>
          <p:nvPr/>
        </p:nvGraphicFramePr>
        <p:xfrm>
          <a:off x="6230563" y="4066683"/>
          <a:ext cx="2284268" cy="2558510"/>
        </p:xfrm>
        <a:graphic>
          <a:graphicData uri="http://schemas.openxmlformats.org/presentationml/2006/ole">
            <mc:AlternateContent xmlns:mc="http://schemas.openxmlformats.org/markup-compatibility/2006">
              <mc:Choice xmlns:v="urn:schemas-microsoft-com:vml" Requires="v">
                <p:oleObj r:id="rId7" imgW="4456800" imgH="4990320" progId="">
                  <p:embed/>
                </p:oleObj>
              </mc:Choice>
              <mc:Fallback>
                <p:oleObj r:id="rId7" imgW="4456800" imgH="4990320" progId="">
                  <p:embed/>
                  <p:pic>
                    <p:nvPicPr>
                      <p:cNvPr id="8" name="オブジェクト 7"/>
                      <p:cNvPicPr/>
                      <p:nvPr/>
                    </p:nvPicPr>
                    <p:blipFill>
                      <a:blip r:embed="rId8"/>
                      <a:stretch>
                        <a:fillRect/>
                      </a:stretch>
                    </p:blipFill>
                    <p:spPr>
                      <a:xfrm>
                        <a:off x="6230563" y="4066683"/>
                        <a:ext cx="2284268" cy="2558510"/>
                      </a:xfrm>
                      <a:prstGeom prst="rect">
                        <a:avLst/>
                      </a:prstGeom>
                    </p:spPr>
                  </p:pic>
                </p:oleObj>
              </mc:Fallback>
            </mc:AlternateContent>
          </a:graphicData>
        </a:graphic>
      </p:graphicFrame>
      <p:graphicFrame>
        <p:nvGraphicFramePr>
          <p:cNvPr id="9" name="オブジェクト 8"/>
          <p:cNvGraphicFramePr>
            <a:graphicFrameLocks noChangeAspect="1"/>
          </p:cNvGraphicFramePr>
          <p:nvPr/>
        </p:nvGraphicFramePr>
        <p:xfrm>
          <a:off x="9659389" y="4041369"/>
          <a:ext cx="1044979" cy="2503941"/>
        </p:xfrm>
        <a:graphic>
          <a:graphicData uri="http://schemas.openxmlformats.org/presentationml/2006/ole">
            <mc:AlternateContent xmlns:mc="http://schemas.openxmlformats.org/markup-compatibility/2006">
              <mc:Choice xmlns:v="urn:schemas-microsoft-com:vml" Requires="v">
                <p:oleObj r:id="rId9" imgW="2399760" imgH="5752080" progId="">
                  <p:embed/>
                </p:oleObj>
              </mc:Choice>
              <mc:Fallback>
                <p:oleObj r:id="rId9" imgW="2399760" imgH="5752080" progId="">
                  <p:embed/>
                  <p:pic>
                    <p:nvPicPr>
                      <p:cNvPr id="9" name="オブジェクト 8"/>
                      <p:cNvPicPr/>
                      <p:nvPr/>
                    </p:nvPicPr>
                    <p:blipFill>
                      <a:blip r:embed="rId10"/>
                      <a:stretch>
                        <a:fillRect/>
                      </a:stretch>
                    </p:blipFill>
                    <p:spPr>
                      <a:xfrm>
                        <a:off x="9659389" y="4041369"/>
                        <a:ext cx="1044979" cy="2503941"/>
                      </a:xfrm>
                      <a:prstGeom prst="rect">
                        <a:avLst/>
                      </a:prstGeom>
                    </p:spPr>
                  </p:pic>
                </p:oleObj>
              </mc:Fallback>
            </mc:AlternateContent>
          </a:graphicData>
        </a:graphic>
      </p:graphicFrame>
    </p:spTree>
    <p:extLst>
      <p:ext uri="{BB962C8B-B14F-4D97-AF65-F5344CB8AC3E}">
        <p14:creationId xmlns:p14="http://schemas.microsoft.com/office/powerpoint/2010/main" val="25943508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1614487" y="5609105"/>
            <a:ext cx="10015537" cy="118182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1614487" y="1853739"/>
            <a:ext cx="10015537" cy="358584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614488" y="666550"/>
            <a:ext cx="10015537" cy="101766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721515" y="766939"/>
            <a:ext cx="3450561" cy="954107"/>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事前問合せ、チケット購入</a:t>
            </a:r>
          </a:p>
        </p:txBody>
      </p:sp>
      <p:sp>
        <p:nvSpPr>
          <p:cNvPr id="8" name="テキスト ボックス 7"/>
          <p:cNvSpPr txBox="1"/>
          <p:nvPr/>
        </p:nvSpPr>
        <p:spPr>
          <a:xfrm>
            <a:off x="1721515" y="2023262"/>
            <a:ext cx="3450561" cy="954107"/>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乗降時、運賃支払い、車内</a:t>
            </a:r>
          </a:p>
        </p:txBody>
      </p:sp>
      <p:sp>
        <p:nvSpPr>
          <p:cNvPr id="9" name="テキスト ボックス 8"/>
          <p:cNvSpPr txBox="1"/>
          <p:nvPr/>
        </p:nvSpPr>
        <p:spPr>
          <a:xfrm>
            <a:off x="1721515" y="5874491"/>
            <a:ext cx="3450561" cy="523220"/>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乗り換え時</a:t>
            </a:r>
          </a:p>
        </p:txBody>
      </p:sp>
      <p:sp>
        <p:nvSpPr>
          <p:cNvPr id="11" name="テキスト ボックス 10"/>
          <p:cNvSpPr txBox="1"/>
          <p:nvPr/>
        </p:nvSpPr>
        <p:spPr>
          <a:xfrm>
            <a:off x="5574592" y="879457"/>
            <a:ext cx="5912557" cy="461665"/>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支援内容の確認</a:t>
            </a:r>
          </a:p>
        </p:txBody>
      </p:sp>
      <p:sp>
        <p:nvSpPr>
          <p:cNvPr id="13" name="テキスト ボックス 12"/>
          <p:cNvSpPr txBox="1"/>
          <p:nvPr/>
        </p:nvSpPr>
        <p:spPr>
          <a:xfrm>
            <a:off x="5574593" y="2023262"/>
            <a:ext cx="5652914" cy="3416320"/>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具合が悪い等の申し出があった場合、支援が必要かを確認し、どのような支援が必要かを聞く</a:t>
            </a: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ベビーカー使用者には、ベビーカー用スペースなどでブレーキをかけ、ベルトで固定をしていただく。</a:t>
            </a:r>
          </a:p>
          <a:p>
            <a:pPr marL="342900" indent="-3429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妊婦やけが人はバランスを崩しやすいため、相手の状況に応じて支援する</a:t>
            </a:r>
          </a:p>
        </p:txBody>
      </p:sp>
      <p:sp>
        <p:nvSpPr>
          <p:cNvPr id="15" name="テキスト ボックス 14"/>
          <p:cNvSpPr txBox="1"/>
          <p:nvPr/>
        </p:nvSpPr>
        <p:spPr>
          <a:xfrm>
            <a:off x="5574592" y="5890994"/>
            <a:ext cx="6055431" cy="830997"/>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支援の申し出があれば乗換経路を具体的に案内</a:t>
            </a:r>
          </a:p>
        </p:txBody>
      </p:sp>
      <p:graphicFrame>
        <p:nvGraphicFramePr>
          <p:cNvPr id="17" name="オブジェクト 16"/>
          <p:cNvGraphicFramePr>
            <a:graphicFrameLocks noChangeAspect="1"/>
          </p:cNvGraphicFramePr>
          <p:nvPr/>
        </p:nvGraphicFramePr>
        <p:xfrm>
          <a:off x="239034" y="419169"/>
          <a:ext cx="1101266" cy="1244569"/>
        </p:xfrm>
        <a:graphic>
          <a:graphicData uri="http://schemas.openxmlformats.org/presentationml/2006/ole">
            <mc:AlternateContent xmlns:mc="http://schemas.openxmlformats.org/markup-compatibility/2006">
              <mc:Choice xmlns:v="urn:schemas-microsoft-com:vml" Requires="v">
                <p:oleObj r:id="rId3" imgW="4685400" imgH="5294880" progId="">
                  <p:embed/>
                </p:oleObj>
              </mc:Choice>
              <mc:Fallback>
                <p:oleObj r:id="rId3" imgW="4685400" imgH="5294880" progId="">
                  <p:embed/>
                  <p:pic>
                    <p:nvPicPr>
                      <p:cNvPr id="17" name="オブジェクト 16"/>
                      <p:cNvPicPr/>
                      <p:nvPr/>
                    </p:nvPicPr>
                    <p:blipFill>
                      <a:blip r:embed="rId4"/>
                      <a:stretch>
                        <a:fillRect/>
                      </a:stretch>
                    </p:blipFill>
                    <p:spPr>
                      <a:xfrm>
                        <a:off x="239034" y="419169"/>
                        <a:ext cx="1101266" cy="1244569"/>
                      </a:xfrm>
                      <a:prstGeom prst="rect">
                        <a:avLst/>
                      </a:prstGeom>
                    </p:spPr>
                  </p:pic>
                </p:oleObj>
              </mc:Fallback>
            </mc:AlternateContent>
          </a:graphicData>
        </a:graphic>
      </p:graphicFrame>
      <p:graphicFrame>
        <p:nvGraphicFramePr>
          <p:cNvPr id="18" name="オブジェクト 17"/>
          <p:cNvGraphicFramePr>
            <a:graphicFrameLocks noChangeAspect="1"/>
          </p:cNvGraphicFramePr>
          <p:nvPr/>
        </p:nvGraphicFramePr>
        <p:xfrm>
          <a:off x="443288" y="1770839"/>
          <a:ext cx="717979" cy="1474363"/>
        </p:xfrm>
        <a:graphic>
          <a:graphicData uri="http://schemas.openxmlformats.org/presentationml/2006/ole">
            <mc:AlternateContent xmlns:mc="http://schemas.openxmlformats.org/markup-compatibility/2006">
              <mc:Choice xmlns:v="urn:schemas-microsoft-com:vml" Requires="v">
                <p:oleObj r:id="rId5" imgW="2818800" imgH="5790240" progId="">
                  <p:embed/>
                </p:oleObj>
              </mc:Choice>
              <mc:Fallback>
                <p:oleObj r:id="rId5" imgW="2818800" imgH="5790240" progId="">
                  <p:embed/>
                  <p:pic>
                    <p:nvPicPr>
                      <p:cNvPr id="18" name="オブジェクト 17"/>
                      <p:cNvPicPr/>
                      <p:nvPr/>
                    </p:nvPicPr>
                    <p:blipFill>
                      <a:blip r:embed="rId6"/>
                      <a:stretch>
                        <a:fillRect/>
                      </a:stretch>
                    </p:blipFill>
                    <p:spPr>
                      <a:xfrm>
                        <a:off x="443288" y="1770839"/>
                        <a:ext cx="717979" cy="1474363"/>
                      </a:xfrm>
                      <a:prstGeom prst="rect">
                        <a:avLst/>
                      </a:prstGeom>
                    </p:spPr>
                  </p:pic>
                </p:oleObj>
              </mc:Fallback>
            </mc:AlternateContent>
          </a:graphicData>
        </a:graphic>
      </p:graphicFrame>
      <p:graphicFrame>
        <p:nvGraphicFramePr>
          <p:cNvPr id="19" name="オブジェクト 18"/>
          <p:cNvGraphicFramePr>
            <a:graphicFrameLocks noChangeAspect="1"/>
          </p:cNvGraphicFramePr>
          <p:nvPr/>
        </p:nvGraphicFramePr>
        <p:xfrm>
          <a:off x="118216" y="3352303"/>
          <a:ext cx="1342901" cy="1504126"/>
        </p:xfrm>
        <a:graphic>
          <a:graphicData uri="http://schemas.openxmlformats.org/presentationml/2006/ole">
            <mc:AlternateContent xmlns:mc="http://schemas.openxmlformats.org/markup-compatibility/2006">
              <mc:Choice xmlns:v="urn:schemas-microsoft-com:vml" Requires="v">
                <p:oleObj r:id="rId7" imgW="4456800" imgH="4990320" progId="">
                  <p:embed/>
                </p:oleObj>
              </mc:Choice>
              <mc:Fallback>
                <p:oleObj r:id="rId7" imgW="4456800" imgH="4990320" progId="">
                  <p:embed/>
                  <p:pic>
                    <p:nvPicPr>
                      <p:cNvPr id="19" name="オブジェクト 18"/>
                      <p:cNvPicPr/>
                      <p:nvPr/>
                    </p:nvPicPr>
                    <p:blipFill>
                      <a:blip r:embed="rId8"/>
                      <a:stretch>
                        <a:fillRect/>
                      </a:stretch>
                    </p:blipFill>
                    <p:spPr>
                      <a:xfrm>
                        <a:off x="118216" y="3352303"/>
                        <a:ext cx="1342901" cy="1504126"/>
                      </a:xfrm>
                      <a:prstGeom prst="rect">
                        <a:avLst/>
                      </a:prstGeom>
                    </p:spPr>
                  </p:pic>
                </p:oleObj>
              </mc:Fallback>
            </mc:AlternateContent>
          </a:graphicData>
        </a:graphic>
      </p:graphicFrame>
      <p:graphicFrame>
        <p:nvGraphicFramePr>
          <p:cNvPr id="20" name="オブジェクト 19"/>
          <p:cNvGraphicFramePr>
            <a:graphicFrameLocks noChangeAspect="1"/>
          </p:cNvGraphicFramePr>
          <p:nvPr/>
        </p:nvGraphicFramePr>
        <p:xfrm>
          <a:off x="546933" y="4922500"/>
          <a:ext cx="614334" cy="1472045"/>
        </p:xfrm>
        <a:graphic>
          <a:graphicData uri="http://schemas.openxmlformats.org/presentationml/2006/ole">
            <mc:AlternateContent xmlns:mc="http://schemas.openxmlformats.org/markup-compatibility/2006">
              <mc:Choice xmlns:v="urn:schemas-microsoft-com:vml" Requires="v">
                <p:oleObj r:id="rId9" imgW="2399760" imgH="5752080" progId="">
                  <p:embed/>
                </p:oleObj>
              </mc:Choice>
              <mc:Fallback>
                <p:oleObj r:id="rId9" imgW="2399760" imgH="5752080" progId="">
                  <p:embed/>
                  <p:pic>
                    <p:nvPicPr>
                      <p:cNvPr id="20" name="オブジェクト 19"/>
                      <p:cNvPicPr/>
                      <p:nvPr/>
                    </p:nvPicPr>
                    <p:blipFill>
                      <a:blip r:embed="rId10"/>
                      <a:stretch>
                        <a:fillRect/>
                      </a:stretch>
                    </p:blipFill>
                    <p:spPr>
                      <a:xfrm>
                        <a:off x="546933" y="4922500"/>
                        <a:ext cx="614334" cy="1472045"/>
                      </a:xfrm>
                      <a:prstGeom prst="rect">
                        <a:avLst/>
                      </a:prstGeom>
                    </p:spPr>
                  </p:pic>
                </p:oleObj>
              </mc:Fallback>
            </mc:AlternateContent>
          </a:graphicData>
        </a:graphic>
      </p:graphicFrame>
      <p:pic>
        <p:nvPicPr>
          <p:cNvPr id="16" name="図 15"/>
          <p:cNvPicPr>
            <a:picLocks noChangeAspect="1"/>
          </p:cNvPicPr>
          <p:nvPr/>
        </p:nvPicPr>
        <p:blipFill>
          <a:blip r:embed="rId11"/>
          <a:stretch>
            <a:fillRect/>
          </a:stretch>
        </p:blipFill>
        <p:spPr>
          <a:xfrm>
            <a:off x="2648669" y="2909560"/>
            <a:ext cx="1602744" cy="1610880"/>
          </a:xfrm>
          <a:prstGeom prst="rect">
            <a:avLst/>
          </a:prstGeom>
        </p:spPr>
      </p:pic>
      <p:sp>
        <p:nvSpPr>
          <p:cNvPr id="21" name="テキスト ボックス 20"/>
          <p:cNvSpPr txBox="1"/>
          <p:nvPr/>
        </p:nvSpPr>
        <p:spPr>
          <a:xfrm>
            <a:off x="2511434" y="4705946"/>
            <a:ext cx="2492990" cy="646331"/>
          </a:xfrm>
          <a:prstGeom prst="rect">
            <a:avLst/>
          </a:prstGeom>
          <a:noFill/>
        </p:spPr>
        <p:txBody>
          <a:bodyPr wrap="none" rtlCol="0">
            <a:spAutoFit/>
          </a:bodyPr>
          <a:lstStyle/>
          <a:p>
            <a:r>
              <a:rPr kumimoji="1" lang="en-US" altLang="ja-JP" sz="1200" dirty="0"/>
              <a:t>※</a:t>
            </a:r>
            <a:r>
              <a:rPr kumimoji="1" lang="ja-JP" altLang="en-US" sz="1200" dirty="0"/>
              <a:t>ベビーカーマーク（ベビーカー</a:t>
            </a:r>
          </a:p>
          <a:p>
            <a:r>
              <a:rPr lang="ja-JP" altLang="en-US" sz="1200" dirty="0"/>
              <a:t>　</a:t>
            </a:r>
            <a:r>
              <a:rPr kumimoji="1" lang="ja-JP" altLang="en-US" sz="1200" dirty="0"/>
              <a:t>で安心して利用できる場所や設</a:t>
            </a:r>
          </a:p>
          <a:p>
            <a:r>
              <a:rPr lang="ja-JP" altLang="en-US" sz="1200" dirty="0"/>
              <a:t>　</a:t>
            </a:r>
            <a:r>
              <a:rPr kumimoji="1" lang="ja-JP" altLang="en-US" sz="1200" dirty="0"/>
              <a:t>備を表している）</a:t>
            </a:r>
          </a:p>
        </p:txBody>
      </p:sp>
    </p:spTree>
    <p:extLst>
      <p:ext uri="{BB962C8B-B14F-4D97-AF65-F5344CB8AC3E}">
        <p14:creationId xmlns:p14="http://schemas.microsoft.com/office/powerpoint/2010/main" val="34106161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69815" y="658603"/>
            <a:ext cx="11809643" cy="646331"/>
          </a:xfrm>
          <a:prstGeom prst="rect">
            <a:avLst/>
          </a:prstGeom>
          <a:noFill/>
        </p:spPr>
        <p:txBody>
          <a:bodyPr wrap="none" rtlCol="0">
            <a:spAutoFit/>
          </a:bodyPr>
          <a:lstStyle/>
          <a:p>
            <a:r>
              <a:rPr lang="ja-JP" altLang="en-US" sz="3600" b="1" dirty="0">
                <a:latin typeface="メイリオ" panose="020B0604030504040204" pitchFamily="50" charset="-128"/>
                <a:ea typeface="メイリオ" panose="020B0604030504040204" pitchFamily="50" charset="-128"/>
              </a:rPr>
              <a:t>９</a:t>
            </a:r>
            <a:r>
              <a:rPr lang="en-US" altLang="ja-JP" sz="3600" b="1" dirty="0">
                <a:latin typeface="メイリオ" panose="020B0604030504040204" pitchFamily="50" charset="-128"/>
                <a:ea typeface="メイリオ" panose="020B0604030504040204" pitchFamily="50" charset="-128"/>
              </a:rPr>
              <a:t>.</a:t>
            </a:r>
            <a:r>
              <a:rPr lang="ja-JP" altLang="en-US" sz="3600" b="1" spc="-300" dirty="0">
                <a:latin typeface="メイリオ" panose="020B0604030504040204" pitchFamily="50" charset="-128"/>
                <a:ea typeface="メイリオ" panose="020B0604030504040204" pitchFamily="50" charset="-128"/>
              </a:rPr>
              <a:t>新型コロナウイルス完成症対策を踏まえた接遇のポイント</a:t>
            </a:r>
          </a:p>
        </p:txBody>
      </p:sp>
      <p:sp>
        <p:nvSpPr>
          <p:cNvPr id="3" name="正方形/長方形 2"/>
          <p:cNvSpPr/>
          <p:nvPr/>
        </p:nvSpPr>
        <p:spPr>
          <a:xfrm>
            <a:off x="378452" y="1238432"/>
            <a:ext cx="11392370" cy="14115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679676" y="1679425"/>
            <a:ext cx="11091145" cy="954107"/>
          </a:xfrm>
          <a:prstGeom prst="rect">
            <a:avLst/>
          </a:prstGeom>
          <a:noFill/>
        </p:spPr>
        <p:txBody>
          <a:bodyPr wrap="square" rtlCol="0">
            <a:spAutoFit/>
          </a:bodyPr>
          <a:lstStyle/>
          <a:p>
            <a:r>
              <a:rPr lang="ja-JP" altLang="en-US" sz="2800" b="1" dirty="0">
                <a:solidFill>
                  <a:schemeClr val="accent6">
                    <a:lumMod val="75000"/>
                  </a:schemeClr>
                </a:solidFill>
                <a:latin typeface="メイリオ" panose="020B0604030504040204" pitchFamily="50" charset="-128"/>
                <a:ea typeface="メイリオ" panose="020B0604030504040204" pitchFamily="50" charset="-128"/>
              </a:rPr>
              <a:t>ポイント１</a:t>
            </a:r>
            <a:r>
              <a:rPr lang="en-US" altLang="ja-JP" sz="2800" b="1" dirty="0">
                <a:solidFill>
                  <a:schemeClr val="accent6">
                    <a:lumMod val="75000"/>
                  </a:schemeClr>
                </a:solidFill>
                <a:latin typeface="メイリオ" panose="020B0604030504040204" pitchFamily="50" charset="-128"/>
                <a:ea typeface="メイリオ" panose="020B0604030504040204" pitchFamily="50" charset="-128"/>
              </a:rPr>
              <a:t>.</a:t>
            </a:r>
            <a:endParaRPr lang="ja-JP" altLang="en-US" sz="2800" b="1" dirty="0">
              <a:solidFill>
                <a:schemeClr val="accent6">
                  <a:lumMod val="75000"/>
                </a:schemeClr>
              </a:solidFill>
              <a:latin typeface="メイリオ" panose="020B0604030504040204" pitchFamily="50" charset="-128"/>
              <a:ea typeface="メイリオ" panose="020B0604030504040204" pitchFamily="50" charset="-128"/>
            </a:endParaRPr>
          </a:p>
          <a:p>
            <a:r>
              <a:rPr lang="ja-JP" altLang="en-US" sz="2800" b="1" dirty="0">
                <a:solidFill>
                  <a:schemeClr val="accent6">
                    <a:lumMod val="75000"/>
                  </a:schemeClr>
                </a:solidFill>
                <a:latin typeface="メイリオ" panose="020B0604030504040204" pitchFamily="50" charset="-128"/>
                <a:ea typeface="メイリオ" panose="020B0604030504040204" pitchFamily="50" charset="-128"/>
              </a:rPr>
              <a:t>　変わらず「まずは声かけ、そして必要な支援」を行うことが重要</a:t>
            </a:r>
          </a:p>
        </p:txBody>
      </p:sp>
      <p:sp>
        <p:nvSpPr>
          <p:cNvPr id="4" name="テキスト ボックス 3"/>
          <p:cNvSpPr txBox="1"/>
          <p:nvPr/>
        </p:nvSpPr>
        <p:spPr>
          <a:xfrm>
            <a:off x="169815" y="2761252"/>
            <a:ext cx="4804959" cy="3108543"/>
          </a:xfrm>
          <a:prstGeom prst="rect">
            <a:avLst/>
          </a:prstGeom>
          <a:noFill/>
        </p:spPr>
        <p:txBody>
          <a:bodyPr wrap="square" rtlCol="0">
            <a:spAutoFit/>
          </a:bodyPr>
          <a:lstStyle/>
          <a:p>
            <a:r>
              <a:rPr kumimoji="1" lang="en-US" altLang="ja-JP" sz="2800" b="1" dirty="0">
                <a:latin typeface="メイリオ" panose="020B0604030504040204" pitchFamily="50" charset="-128"/>
                <a:ea typeface="メイリオ" panose="020B0604030504040204" pitchFamily="50" charset="-128"/>
              </a:rPr>
              <a:t>【</a:t>
            </a:r>
            <a:r>
              <a:rPr kumimoji="1" lang="ja-JP" altLang="en-US" sz="2800" b="1" dirty="0">
                <a:latin typeface="メイリオ" panose="020B0604030504040204" pitchFamily="50" charset="-128"/>
                <a:ea typeface="メイリオ" panose="020B0604030504040204" pitchFamily="50" charset="-128"/>
              </a:rPr>
              <a:t>声かけのポイント</a:t>
            </a:r>
            <a:r>
              <a:rPr kumimoji="1" lang="en-US" altLang="ja-JP" sz="2800" b="1" dirty="0">
                <a:latin typeface="メイリオ" panose="020B0604030504040204" pitchFamily="50" charset="-128"/>
                <a:ea typeface="メイリオ" panose="020B0604030504040204" pitchFamily="50" charset="-128"/>
              </a:rPr>
              <a:t>】</a:t>
            </a:r>
            <a:endParaRPr kumimoji="1" lang="ja-JP" altLang="en-US" sz="28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2800" dirty="0">
                <a:latin typeface="メイリオ" panose="020B0604030504040204" pitchFamily="50" charset="-128"/>
                <a:ea typeface="メイリオ" panose="020B0604030504040204" pitchFamily="50" charset="-128"/>
              </a:rPr>
              <a:t>感染症対策を講じていることを伝える</a:t>
            </a:r>
          </a:p>
          <a:p>
            <a:pPr marL="914400" lvl="1" indent="-457200">
              <a:buFont typeface="Wingdings" panose="05000000000000000000" pitchFamily="2" charset="2"/>
              <a:buChar char="l"/>
            </a:pPr>
            <a:r>
              <a:rPr kumimoji="1" lang="ja-JP" altLang="en-US" sz="2800" dirty="0">
                <a:latin typeface="メイリオ" panose="020B0604030504040204" pitchFamily="50" charset="-128"/>
                <a:ea typeface="メイリオ" panose="020B0604030504040204" pitchFamily="50" charset="-128"/>
              </a:rPr>
              <a:t>なるべく相手の正面からの声かけを避ける</a:t>
            </a:r>
          </a:p>
          <a:p>
            <a:pPr marL="914400" lvl="1" indent="-457200">
              <a:buFont typeface="Wingdings" panose="05000000000000000000" pitchFamily="2" charset="2"/>
              <a:buChar char="l"/>
            </a:pPr>
            <a:r>
              <a:rPr lang="ja-JP" altLang="en-US" sz="2800" dirty="0">
                <a:latin typeface="メイリオ" panose="020B0604030504040204" pitchFamily="50" charset="-128"/>
                <a:ea typeface="メイリオ" panose="020B0604030504040204" pitchFamily="50" charset="-128"/>
              </a:rPr>
              <a:t>支援の必要性の有無を確かめる</a:t>
            </a:r>
            <a:endParaRPr kumimoji="1" lang="ja-JP" altLang="en-US" sz="2800" dirty="0">
              <a:latin typeface="メイリオ" panose="020B0604030504040204" pitchFamily="50" charset="-128"/>
              <a:ea typeface="メイリオ" panose="020B0604030504040204" pitchFamily="50" charset="-128"/>
            </a:endParaRPr>
          </a:p>
        </p:txBody>
      </p:sp>
      <p:pic>
        <p:nvPicPr>
          <p:cNvPr id="10" name="図 9"/>
          <p:cNvPicPr>
            <a:picLocks noChangeAspect="1"/>
          </p:cNvPicPr>
          <p:nvPr/>
        </p:nvPicPr>
        <p:blipFill>
          <a:blip r:embed="rId3"/>
          <a:stretch>
            <a:fillRect/>
          </a:stretch>
        </p:blipFill>
        <p:spPr>
          <a:xfrm>
            <a:off x="5146726" y="2761252"/>
            <a:ext cx="6796048" cy="3976006"/>
          </a:xfrm>
          <a:prstGeom prst="rect">
            <a:avLst/>
          </a:prstGeom>
        </p:spPr>
      </p:pic>
    </p:spTree>
    <p:extLst>
      <p:ext uri="{BB962C8B-B14F-4D97-AF65-F5344CB8AC3E}">
        <p14:creationId xmlns:p14="http://schemas.microsoft.com/office/powerpoint/2010/main" val="18858392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79677" y="436413"/>
            <a:ext cx="10789920" cy="523220"/>
          </a:xfrm>
          <a:prstGeom prst="rect">
            <a:avLst/>
          </a:prstGeom>
          <a:noFill/>
        </p:spPr>
        <p:txBody>
          <a:bodyPr wrap="square" rtlCol="0">
            <a:spAutoFit/>
          </a:bodyPr>
          <a:lstStyle/>
          <a:p>
            <a:r>
              <a:rPr lang="ja-JP" altLang="en-US" sz="2800" b="1" dirty="0">
                <a:solidFill>
                  <a:schemeClr val="accent6">
                    <a:lumMod val="75000"/>
                  </a:schemeClr>
                </a:solidFill>
                <a:latin typeface="メイリオ" panose="020B0604030504040204" pitchFamily="50" charset="-128"/>
                <a:ea typeface="メイリオ" panose="020B0604030504040204" pitchFamily="50" charset="-128"/>
              </a:rPr>
              <a:t>ポイント２</a:t>
            </a:r>
            <a:r>
              <a:rPr lang="en-US" altLang="ja-JP" sz="2800" b="1" dirty="0">
                <a:solidFill>
                  <a:schemeClr val="accent6">
                    <a:lumMod val="75000"/>
                  </a:schemeClr>
                </a:solidFill>
                <a:latin typeface="メイリオ" panose="020B0604030504040204" pitchFamily="50" charset="-128"/>
                <a:ea typeface="メイリオ" panose="020B0604030504040204" pitchFamily="50" charset="-128"/>
              </a:rPr>
              <a:t>.</a:t>
            </a:r>
            <a:r>
              <a:rPr lang="ja-JP" altLang="en-US" sz="2800" b="1" dirty="0">
                <a:solidFill>
                  <a:schemeClr val="accent6">
                    <a:lumMod val="75000"/>
                  </a:schemeClr>
                </a:solidFill>
                <a:latin typeface="メイリオ" panose="020B0604030504040204" pitchFamily="50" charset="-128"/>
                <a:ea typeface="メイリオ" panose="020B0604030504040204" pitchFamily="50" charset="-128"/>
              </a:rPr>
              <a:t>コミュニケーションツールを準備する</a:t>
            </a:r>
          </a:p>
        </p:txBody>
      </p:sp>
      <p:sp>
        <p:nvSpPr>
          <p:cNvPr id="3" name="テキスト ボックス 2"/>
          <p:cNvSpPr txBox="1"/>
          <p:nvPr/>
        </p:nvSpPr>
        <p:spPr>
          <a:xfrm>
            <a:off x="1041352" y="1000760"/>
            <a:ext cx="9145636" cy="5693866"/>
          </a:xfrm>
          <a:prstGeom prst="rect">
            <a:avLst/>
          </a:prstGeom>
          <a:noFill/>
        </p:spPr>
        <p:txBody>
          <a:bodyPr wrap="square" rtlCol="0">
            <a:spAutoFit/>
          </a:bodyPr>
          <a:lstStyle/>
          <a:p>
            <a:r>
              <a:rPr kumimoji="1" lang="en-US" altLang="ja-JP" sz="2800" b="1" dirty="0">
                <a:latin typeface="メイリオ" panose="020B0604030504040204" pitchFamily="50" charset="-128"/>
                <a:ea typeface="メイリオ" panose="020B0604030504040204" pitchFamily="50" charset="-128"/>
              </a:rPr>
              <a:t>【</a:t>
            </a:r>
            <a:r>
              <a:rPr kumimoji="1" lang="ja-JP" altLang="en-US" sz="2800" b="1" dirty="0">
                <a:latin typeface="メイリオ" panose="020B0604030504040204" pitchFamily="50" charset="-128"/>
                <a:ea typeface="メイリオ" panose="020B0604030504040204" pitchFamily="50" charset="-128"/>
              </a:rPr>
              <a:t>対応のポイント</a:t>
            </a:r>
            <a:r>
              <a:rPr kumimoji="1" lang="en-US" altLang="ja-JP" sz="2800" b="1" dirty="0">
                <a:latin typeface="メイリオ" panose="020B0604030504040204" pitchFamily="50" charset="-128"/>
                <a:ea typeface="メイリオ" panose="020B0604030504040204" pitchFamily="50" charset="-128"/>
              </a:rPr>
              <a:t>】</a:t>
            </a:r>
            <a:endParaRPr kumimoji="1" lang="ja-JP" altLang="en-US" sz="28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2800" dirty="0">
                <a:latin typeface="メイリオ" panose="020B0604030504040204" pitchFamily="50" charset="-128"/>
                <a:ea typeface="メイリオ" panose="020B0604030504040204" pitchFamily="50" charset="-128"/>
              </a:rPr>
              <a:t>コミュニケーションに役立つツールを活用する</a:t>
            </a:r>
          </a:p>
          <a:p>
            <a:pPr lvl="1"/>
            <a:r>
              <a:rPr lang="ja-JP" altLang="en-US" sz="2800" dirty="0">
                <a:latin typeface="メイリオ" panose="020B0604030504040204" pitchFamily="50" charset="-128"/>
                <a:ea typeface="メイリオ" panose="020B0604030504040204" pitchFamily="50" charset="-128"/>
              </a:rPr>
              <a:t>　・話すことが見えるようなマスクを使う</a:t>
            </a:r>
          </a:p>
          <a:p>
            <a:pPr lvl="1"/>
            <a:r>
              <a:rPr lang="ja-JP" altLang="en-US" sz="2800" dirty="0">
                <a:latin typeface="メイリオ" panose="020B0604030504040204" pitchFamily="50" charset="-128"/>
                <a:ea typeface="メイリオ" panose="020B0604030504040204" pitchFamily="50" charset="-128"/>
              </a:rPr>
              <a:t>　・話し言葉が伝わるようマイクなどを活用する</a:t>
            </a:r>
          </a:p>
          <a:p>
            <a:pPr lvl="1"/>
            <a:r>
              <a:rPr lang="ja-JP" altLang="en-US" sz="2800" dirty="0">
                <a:latin typeface="メイリオ" panose="020B0604030504040204" pitchFamily="50" charset="-128"/>
                <a:ea typeface="メイリオ" panose="020B0604030504040204" pitchFamily="50" charset="-128"/>
              </a:rPr>
              <a:t>　・筆談具やコミュニケーション</a:t>
            </a:r>
          </a:p>
          <a:p>
            <a:pPr lvl="1"/>
            <a:r>
              <a:rPr lang="ja-JP" altLang="en-US" sz="2800" dirty="0">
                <a:latin typeface="メイリオ" panose="020B0604030504040204" pitchFamily="50" charset="-128"/>
                <a:ea typeface="メイリオ" panose="020B0604030504040204" pitchFamily="50" charset="-128"/>
              </a:rPr>
              <a:t>　　ボードなどのツールを</a:t>
            </a:r>
            <a:r>
              <a:rPr lang="ja-JP" altLang="en-US" sz="2800" dirty="0" err="1">
                <a:latin typeface="メイリオ" panose="020B0604030504040204" pitchFamily="50" charset="-128"/>
                <a:ea typeface="メイリオ" panose="020B0604030504040204" pitchFamily="50" charset="-128"/>
              </a:rPr>
              <a:t>活用す</a:t>
            </a:r>
            <a:endParaRPr lang="ja-JP" altLang="en-US" sz="2800" dirty="0">
              <a:latin typeface="メイリオ" panose="020B0604030504040204" pitchFamily="50" charset="-128"/>
              <a:ea typeface="メイリオ" panose="020B0604030504040204" pitchFamily="50" charset="-128"/>
            </a:endParaRPr>
          </a:p>
          <a:p>
            <a:pPr lvl="1"/>
            <a:r>
              <a:rPr lang="ja-JP" altLang="en-US" sz="2800" dirty="0">
                <a:latin typeface="メイリオ" panose="020B0604030504040204" pitchFamily="50" charset="-128"/>
                <a:ea typeface="メイリオ" panose="020B0604030504040204" pitchFamily="50" charset="-128"/>
              </a:rPr>
              <a:t>　　る</a:t>
            </a:r>
          </a:p>
          <a:p>
            <a:pPr marL="914400" lvl="1" indent="-457200">
              <a:buFont typeface="Wingdings" panose="05000000000000000000" pitchFamily="2" charset="2"/>
              <a:buChar char="l"/>
            </a:pPr>
            <a:r>
              <a:rPr lang="en-US" altLang="ja-JP" sz="2800" dirty="0">
                <a:latin typeface="メイリオ" panose="020B0604030504040204" pitchFamily="50" charset="-128"/>
                <a:ea typeface="メイリオ" panose="020B0604030504040204" pitchFamily="50" charset="-128"/>
              </a:rPr>
              <a:t>ICT</a:t>
            </a:r>
            <a:r>
              <a:rPr lang="ja-JP" altLang="en-US" sz="2800" dirty="0">
                <a:latin typeface="メイリオ" panose="020B0604030504040204" pitchFamily="50" charset="-128"/>
                <a:ea typeface="メイリオ" panose="020B0604030504040204" pitchFamily="50" charset="-128"/>
              </a:rPr>
              <a:t>の活用を推進する</a:t>
            </a:r>
          </a:p>
          <a:p>
            <a:pPr lvl="1"/>
            <a:r>
              <a:rPr kumimoji="1" lang="ja-JP" altLang="en-US" sz="2800" dirty="0">
                <a:latin typeface="メイリオ" panose="020B0604030504040204" pitchFamily="50" charset="-128"/>
                <a:ea typeface="メイリオ" panose="020B0604030504040204" pitchFamily="50" charset="-128"/>
              </a:rPr>
              <a:t>　・オンラインの活用</a:t>
            </a:r>
          </a:p>
          <a:p>
            <a:pPr lvl="1"/>
            <a:r>
              <a:rPr lang="ja-JP" altLang="en-US" sz="2800" dirty="0">
                <a:latin typeface="メイリオ" panose="020B0604030504040204" pitchFamily="50" charset="-128"/>
                <a:ea typeface="メイリオ" panose="020B0604030504040204" pitchFamily="50" charset="-128"/>
              </a:rPr>
              <a:t>　・</a:t>
            </a:r>
            <a:r>
              <a:rPr lang="en-US" altLang="ja-JP" sz="2800" dirty="0">
                <a:latin typeface="メイリオ" panose="020B0604030504040204" pitchFamily="50" charset="-128"/>
                <a:ea typeface="メイリオ" panose="020B0604030504040204" pitchFamily="50" charset="-128"/>
              </a:rPr>
              <a:t>ICT</a:t>
            </a:r>
            <a:r>
              <a:rPr lang="ja-JP" altLang="en-US" sz="2800" dirty="0">
                <a:latin typeface="メイリオ" panose="020B0604030504040204" pitchFamily="50" charset="-128"/>
                <a:ea typeface="メイリオ" panose="020B0604030504040204" pitchFamily="50" charset="-128"/>
              </a:rPr>
              <a:t>による手続きの効率化</a:t>
            </a:r>
          </a:p>
          <a:p>
            <a:pPr lvl="1"/>
            <a:r>
              <a:rPr kumimoji="1" lang="ja-JP" altLang="en-US" sz="2800" dirty="0">
                <a:latin typeface="メイリオ" panose="020B0604030504040204" pitchFamily="50" charset="-128"/>
                <a:ea typeface="メイリオ" panose="020B0604030504040204" pitchFamily="50" charset="-128"/>
              </a:rPr>
              <a:t>　・活用にあたっては多媒体とし、</a:t>
            </a:r>
          </a:p>
          <a:p>
            <a:pPr lvl="1"/>
            <a:r>
              <a:rPr lang="ja-JP" altLang="en-US" sz="2800" dirty="0">
                <a:latin typeface="メイリオ" panose="020B0604030504040204" pitchFamily="50" charset="-128"/>
                <a:ea typeface="メイリオ" panose="020B0604030504040204" pitchFamily="50" charset="-128"/>
              </a:rPr>
              <a:t>　　</a:t>
            </a:r>
            <a:r>
              <a:rPr kumimoji="1" lang="ja-JP" altLang="en-US" sz="2800" dirty="0">
                <a:latin typeface="メイリオ" panose="020B0604030504040204" pitchFamily="50" charset="-128"/>
                <a:ea typeface="メイリオ" panose="020B0604030504040204" pitchFamily="50" charset="-128"/>
              </a:rPr>
              <a:t>利用体験などにより不安を払</a:t>
            </a:r>
          </a:p>
          <a:p>
            <a:pPr lvl="1"/>
            <a:r>
              <a:rPr lang="ja-JP" altLang="en-US" sz="2800" dirty="0">
                <a:latin typeface="メイリオ" panose="020B0604030504040204" pitchFamily="50" charset="-128"/>
                <a:ea typeface="メイリオ" panose="020B0604030504040204" pitchFamily="50" charset="-128"/>
              </a:rPr>
              <a:t>　　</a:t>
            </a:r>
            <a:r>
              <a:rPr kumimoji="1" lang="ja-JP" altLang="en-US" sz="2800" dirty="0">
                <a:latin typeface="メイリオ" panose="020B0604030504040204" pitchFamily="50" charset="-128"/>
                <a:ea typeface="メイリオ" panose="020B0604030504040204" pitchFamily="50" charset="-128"/>
              </a:rPr>
              <a:t>しょくする</a:t>
            </a:r>
          </a:p>
        </p:txBody>
      </p:sp>
      <p:pic>
        <p:nvPicPr>
          <p:cNvPr id="4" name="図 3"/>
          <p:cNvPicPr>
            <a:picLocks noChangeAspect="1"/>
          </p:cNvPicPr>
          <p:nvPr/>
        </p:nvPicPr>
        <p:blipFill>
          <a:blip r:embed="rId3"/>
          <a:stretch>
            <a:fillRect/>
          </a:stretch>
        </p:blipFill>
        <p:spPr>
          <a:xfrm>
            <a:off x="7170184" y="3074301"/>
            <a:ext cx="4852506" cy="3620325"/>
          </a:xfrm>
          <a:prstGeom prst="rect">
            <a:avLst/>
          </a:prstGeom>
        </p:spPr>
      </p:pic>
    </p:spTree>
    <p:extLst>
      <p:ext uri="{BB962C8B-B14F-4D97-AF65-F5344CB8AC3E}">
        <p14:creationId xmlns:p14="http://schemas.microsoft.com/office/powerpoint/2010/main" val="17769874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79677" y="607863"/>
            <a:ext cx="10789920" cy="954107"/>
          </a:xfrm>
          <a:prstGeom prst="rect">
            <a:avLst/>
          </a:prstGeom>
          <a:noFill/>
        </p:spPr>
        <p:txBody>
          <a:bodyPr wrap="square" rtlCol="0">
            <a:spAutoFit/>
          </a:bodyPr>
          <a:lstStyle/>
          <a:p>
            <a:r>
              <a:rPr lang="ja-JP" altLang="en-US" sz="2800" b="1" dirty="0">
                <a:solidFill>
                  <a:schemeClr val="accent6">
                    <a:lumMod val="75000"/>
                  </a:schemeClr>
                </a:solidFill>
                <a:latin typeface="メイリオ" panose="020B0604030504040204" pitchFamily="50" charset="-128"/>
                <a:ea typeface="メイリオ" panose="020B0604030504040204" pitchFamily="50" charset="-128"/>
              </a:rPr>
              <a:t>ポイント３</a:t>
            </a:r>
            <a:r>
              <a:rPr lang="en-US" altLang="ja-JP" sz="2800" b="1" dirty="0">
                <a:solidFill>
                  <a:schemeClr val="accent6">
                    <a:lumMod val="75000"/>
                  </a:schemeClr>
                </a:solidFill>
                <a:latin typeface="メイリオ" panose="020B0604030504040204" pitchFamily="50" charset="-128"/>
                <a:ea typeface="メイリオ" panose="020B0604030504040204" pitchFamily="50" charset="-128"/>
              </a:rPr>
              <a:t>.</a:t>
            </a:r>
            <a:endParaRPr lang="ja-JP" altLang="en-US" sz="2800" b="1" dirty="0">
              <a:solidFill>
                <a:schemeClr val="accent6">
                  <a:lumMod val="75000"/>
                </a:schemeClr>
              </a:solidFill>
              <a:latin typeface="メイリオ" panose="020B0604030504040204" pitchFamily="50" charset="-128"/>
              <a:ea typeface="メイリオ" panose="020B0604030504040204" pitchFamily="50" charset="-128"/>
            </a:endParaRPr>
          </a:p>
          <a:p>
            <a:r>
              <a:rPr lang="ja-JP" altLang="en-US" sz="2800" b="1" dirty="0">
                <a:solidFill>
                  <a:schemeClr val="accent6">
                    <a:lumMod val="75000"/>
                  </a:schemeClr>
                </a:solidFill>
                <a:latin typeface="メイリオ" panose="020B0604030504040204" pitchFamily="50" charset="-128"/>
                <a:ea typeface="メイリオ" panose="020B0604030504040204" pitchFamily="50" charset="-128"/>
              </a:rPr>
              <a:t>　感染症対策設備の設置方法や変更事項などの伝え方に配慮する</a:t>
            </a:r>
          </a:p>
        </p:txBody>
      </p:sp>
      <p:sp>
        <p:nvSpPr>
          <p:cNvPr id="3" name="テキスト ボックス 2"/>
          <p:cNvSpPr txBox="1"/>
          <p:nvPr/>
        </p:nvSpPr>
        <p:spPr>
          <a:xfrm>
            <a:off x="955626" y="1986597"/>
            <a:ext cx="10717261" cy="4216539"/>
          </a:xfrm>
          <a:prstGeom prst="rect">
            <a:avLst/>
          </a:prstGeom>
          <a:noFill/>
        </p:spPr>
        <p:txBody>
          <a:bodyPr wrap="square" rtlCol="0">
            <a:spAutoFit/>
          </a:bodyPr>
          <a:lstStyle/>
          <a:p>
            <a:r>
              <a:rPr kumimoji="1" lang="en-US" altLang="ja-JP" sz="2800" b="1" dirty="0">
                <a:latin typeface="メイリオ" panose="020B0604030504040204" pitchFamily="50" charset="-128"/>
                <a:ea typeface="メイリオ" panose="020B0604030504040204" pitchFamily="50" charset="-128"/>
              </a:rPr>
              <a:t>【</a:t>
            </a:r>
            <a:r>
              <a:rPr kumimoji="1" lang="ja-JP" altLang="en-US" sz="2800" b="1" dirty="0">
                <a:latin typeface="メイリオ" panose="020B0604030504040204" pitchFamily="50" charset="-128"/>
                <a:ea typeface="メイリオ" panose="020B0604030504040204" pitchFamily="50" charset="-128"/>
              </a:rPr>
              <a:t>対応のポイント</a:t>
            </a:r>
            <a:r>
              <a:rPr kumimoji="1" lang="en-US" altLang="ja-JP" sz="2800" b="1" dirty="0">
                <a:latin typeface="メイリオ" panose="020B0604030504040204" pitchFamily="50" charset="-128"/>
                <a:ea typeface="メイリオ" panose="020B0604030504040204" pitchFamily="50" charset="-128"/>
              </a:rPr>
              <a:t>】</a:t>
            </a:r>
            <a:endParaRPr kumimoji="1" lang="ja-JP" altLang="en-US" sz="2800" b="1" dirty="0">
              <a:latin typeface="メイリオ" panose="020B0604030504040204" pitchFamily="50" charset="-128"/>
              <a:ea typeface="メイリオ" panose="020B0604030504040204" pitchFamily="50" charset="-128"/>
            </a:endParaRPr>
          </a:p>
          <a:p>
            <a:pPr marL="800100" lvl="1" indent="-3429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感染症対策設備（消毒液や検温設備など）の設置方法</a:t>
            </a:r>
          </a:p>
          <a:p>
            <a:pPr lvl="1"/>
            <a:r>
              <a:rPr lang="ja-JP" altLang="en-US" sz="2400" dirty="0">
                <a:latin typeface="メイリオ" panose="020B0604030504040204" pitchFamily="50" charset="-128"/>
                <a:ea typeface="メイリオ" panose="020B0604030504040204" pitchFamily="50" charset="-128"/>
              </a:rPr>
              <a:t>　・複数台を異なる高さで設置する</a:t>
            </a:r>
          </a:p>
          <a:p>
            <a:pPr lvl="1"/>
            <a:r>
              <a:rPr lang="ja-JP" altLang="en-US" sz="2400" dirty="0">
                <a:latin typeface="メイリオ" panose="020B0604030504040204" pitchFamily="50" charset="-128"/>
                <a:ea typeface="メイリオ" panose="020B0604030504040204" pitchFamily="50" charset="-128"/>
              </a:rPr>
              <a:t>　・使い方を表示する</a:t>
            </a:r>
          </a:p>
          <a:p>
            <a:pPr lvl="1"/>
            <a:r>
              <a:rPr lang="ja-JP" altLang="en-US" sz="2400" dirty="0">
                <a:latin typeface="メイリオ" panose="020B0604030504040204" pitchFamily="50" charset="-128"/>
                <a:ea typeface="メイリオ" panose="020B0604030504040204" pitchFamily="50" charset="-128"/>
              </a:rPr>
              <a:t>　・使えない場合の個別対応も必要　などの工夫が必要</a:t>
            </a:r>
          </a:p>
          <a:p>
            <a:pPr marL="800100" lvl="1" indent="-3429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運行の変更などの情報の提供方法</a:t>
            </a:r>
          </a:p>
          <a:p>
            <a:pPr lvl="1"/>
            <a:r>
              <a:rPr lang="ja-JP" altLang="en-US" sz="2400" dirty="0">
                <a:latin typeface="メイリオ" panose="020B0604030504040204" pitchFamily="50" charset="-128"/>
                <a:ea typeface="メイリオ" panose="020B0604030504040204" pitchFamily="50" charset="-128"/>
              </a:rPr>
              <a:t>　・文字やイラストで掲示する</a:t>
            </a:r>
          </a:p>
          <a:p>
            <a:pPr lvl="1"/>
            <a:r>
              <a:rPr lang="ja-JP" altLang="en-US" sz="2400" dirty="0">
                <a:latin typeface="メイリオ" panose="020B0604030504040204" pitchFamily="50" charset="-128"/>
                <a:ea typeface="メイリオ" panose="020B0604030504040204" pitchFamily="50" charset="-128"/>
              </a:rPr>
              <a:t>　・音声アナウンスを流す　　など複数の手段による提供が必要</a:t>
            </a:r>
            <a:endParaRPr lang="x-none" altLang="ja-JP" sz="2400" dirty="0">
              <a:latin typeface="メイリオ" panose="020B0604030504040204" pitchFamily="50" charset="-128"/>
              <a:ea typeface="メイリオ" panose="020B0604030504040204" pitchFamily="50" charset="-128"/>
            </a:endParaRPr>
          </a:p>
          <a:p>
            <a:pPr marL="800100" lvl="1" indent="-3429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情報提供の工夫</a:t>
            </a:r>
          </a:p>
          <a:p>
            <a:pPr lvl="1"/>
            <a:r>
              <a:rPr lang="ja-JP" altLang="en-US" sz="2400" dirty="0">
                <a:latin typeface="メイリオ" panose="020B0604030504040204" pitchFamily="50" charset="-128"/>
                <a:ea typeface="メイリオ" panose="020B0604030504040204" pitchFamily="50" charset="-128"/>
              </a:rPr>
              <a:t>　・様々な対策でアナウンスや声が聞き取りにくいため、聞き取りやすい</a:t>
            </a:r>
          </a:p>
          <a:p>
            <a:pPr lvl="1"/>
            <a:r>
              <a:rPr lang="ja-JP" altLang="en-US" sz="2400" dirty="0">
                <a:latin typeface="メイリオ" panose="020B0604030504040204" pitchFamily="50" charset="-128"/>
                <a:ea typeface="メイリオ" panose="020B0604030504040204" pitchFamily="50" charset="-128"/>
              </a:rPr>
              <a:t>　　ようはっきりと、繰り返し伝えることが重要</a:t>
            </a:r>
            <a:endParaRPr lang="x-none" altLang="ja-JP" sz="2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1490106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79677" y="436413"/>
            <a:ext cx="10789920" cy="523220"/>
          </a:xfrm>
          <a:prstGeom prst="rect">
            <a:avLst/>
          </a:prstGeom>
          <a:noFill/>
        </p:spPr>
        <p:txBody>
          <a:bodyPr wrap="square" rtlCol="0">
            <a:spAutoFit/>
          </a:bodyPr>
          <a:lstStyle/>
          <a:p>
            <a:r>
              <a:rPr lang="ja-JP" altLang="en-US" sz="2800" b="1" dirty="0">
                <a:solidFill>
                  <a:schemeClr val="accent6">
                    <a:lumMod val="75000"/>
                  </a:schemeClr>
                </a:solidFill>
                <a:latin typeface="メイリオ" panose="020B0604030504040204" pitchFamily="50" charset="-128"/>
                <a:ea typeface="メイリオ" panose="020B0604030504040204" pitchFamily="50" charset="-128"/>
              </a:rPr>
              <a:t>ポイント４</a:t>
            </a:r>
            <a:r>
              <a:rPr lang="en-US" altLang="ja-JP" sz="2800" b="1" dirty="0">
                <a:solidFill>
                  <a:schemeClr val="accent6">
                    <a:lumMod val="75000"/>
                  </a:schemeClr>
                </a:solidFill>
                <a:latin typeface="メイリオ" panose="020B0604030504040204" pitchFamily="50" charset="-128"/>
                <a:ea typeface="メイリオ" panose="020B0604030504040204" pitchFamily="50" charset="-128"/>
              </a:rPr>
              <a:t>.</a:t>
            </a:r>
            <a:r>
              <a:rPr lang="ja-JP" altLang="en-US" sz="2800" b="1" dirty="0">
                <a:solidFill>
                  <a:schemeClr val="accent6">
                    <a:lumMod val="75000"/>
                  </a:schemeClr>
                </a:solidFill>
                <a:latin typeface="メイリオ" panose="020B0604030504040204" pitchFamily="50" charset="-128"/>
                <a:ea typeface="メイリオ" panose="020B0604030504040204" pitchFamily="50" charset="-128"/>
              </a:rPr>
              <a:t>感染症対策についての情報提供を行う</a:t>
            </a:r>
          </a:p>
        </p:txBody>
      </p:sp>
      <p:sp>
        <p:nvSpPr>
          <p:cNvPr id="3" name="テキスト ボックス 2"/>
          <p:cNvSpPr txBox="1"/>
          <p:nvPr/>
        </p:nvSpPr>
        <p:spPr>
          <a:xfrm>
            <a:off x="855614" y="1186497"/>
            <a:ext cx="10717261" cy="5324535"/>
          </a:xfrm>
          <a:prstGeom prst="rect">
            <a:avLst/>
          </a:prstGeom>
          <a:noFill/>
        </p:spPr>
        <p:txBody>
          <a:bodyPr wrap="square" rtlCol="0">
            <a:spAutoFit/>
          </a:bodyPr>
          <a:lstStyle/>
          <a:p>
            <a:r>
              <a:rPr kumimoji="1" lang="en-US" altLang="ja-JP" sz="2800" b="1" dirty="0">
                <a:latin typeface="メイリオ" panose="020B0604030504040204" pitchFamily="50" charset="-128"/>
                <a:ea typeface="メイリオ" panose="020B0604030504040204" pitchFamily="50" charset="-128"/>
              </a:rPr>
              <a:t>【</a:t>
            </a:r>
            <a:r>
              <a:rPr kumimoji="1" lang="ja-JP" altLang="en-US" sz="2800" b="1" dirty="0">
                <a:latin typeface="メイリオ" panose="020B0604030504040204" pitchFamily="50" charset="-128"/>
                <a:ea typeface="メイリオ" panose="020B0604030504040204" pitchFamily="50" charset="-128"/>
              </a:rPr>
              <a:t>対応のポイント</a:t>
            </a:r>
            <a:r>
              <a:rPr kumimoji="1" lang="en-US" altLang="ja-JP" sz="2800" b="1" dirty="0">
                <a:latin typeface="メイリオ" panose="020B0604030504040204" pitchFamily="50" charset="-128"/>
                <a:ea typeface="メイリオ" panose="020B0604030504040204" pitchFamily="50" charset="-128"/>
              </a:rPr>
              <a:t>】</a:t>
            </a:r>
            <a:endParaRPr kumimoji="1" lang="ja-JP" altLang="en-US" sz="2800" b="1" dirty="0">
              <a:latin typeface="メイリオ" panose="020B0604030504040204" pitchFamily="50" charset="-128"/>
              <a:ea typeface="メイリオ" panose="020B0604030504040204" pitchFamily="50" charset="-128"/>
            </a:endParaRPr>
          </a:p>
          <a:p>
            <a:pPr marL="800100" lvl="1" indent="-3429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対策の協力のお願いは「多様な媒体」で</a:t>
            </a:r>
          </a:p>
          <a:p>
            <a:pPr lvl="1"/>
            <a:r>
              <a:rPr lang="ja-JP" altLang="en-US" sz="2400" dirty="0">
                <a:latin typeface="メイリオ" panose="020B0604030504040204" pitchFamily="50" charset="-128"/>
                <a:ea typeface="メイリオ" panose="020B0604030504040204" pitchFamily="50" charset="-128"/>
              </a:rPr>
              <a:t>　・視覚的掲示（デジタルサイネージ等）、音声、</a:t>
            </a:r>
          </a:p>
          <a:p>
            <a:pPr lvl="1"/>
            <a:r>
              <a:rPr lang="ja-JP" altLang="en-US" sz="2400" dirty="0">
                <a:latin typeface="メイリオ" panose="020B0604030504040204" pitchFamily="50" charset="-128"/>
                <a:ea typeface="メイリオ" panose="020B0604030504040204" pitchFamily="50" charset="-128"/>
              </a:rPr>
              <a:t>　　</a:t>
            </a:r>
            <a:r>
              <a:rPr lang="en-US" altLang="ja-JP" sz="2400" dirty="0">
                <a:latin typeface="メイリオ" panose="020B0604030504040204" pitchFamily="50" charset="-128"/>
                <a:ea typeface="メイリオ" panose="020B0604030504040204" pitchFamily="50" charset="-128"/>
              </a:rPr>
              <a:t>web</a:t>
            </a:r>
            <a:r>
              <a:rPr lang="ja-JP" altLang="en-US" sz="2400" dirty="0">
                <a:latin typeface="メイリオ" panose="020B0604030504040204" pitchFamily="50" charset="-128"/>
                <a:ea typeface="メイリオ" panose="020B0604030504040204" pitchFamily="50" charset="-128"/>
              </a:rPr>
              <a:t>アクセシビリティを確保したホームページな</a:t>
            </a:r>
          </a:p>
          <a:p>
            <a:pPr lvl="1"/>
            <a:r>
              <a:rPr lang="ja-JP" altLang="en-US" sz="2400" dirty="0">
                <a:latin typeface="メイリオ" panose="020B0604030504040204" pitchFamily="50" charset="-128"/>
                <a:ea typeface="メイリオ" panose="020B0604030504040204" pitchFamily="50" charset="-128"/>
              </a:rPr>
              <a:t>　　</a:t>
            </a:r>
            <a:r>
              <a:rPr lang="ja-JP" altLang="en-US" sz="2400" dirty="0" err="1">
                <a:latin typeface="メイリオ" panose="020B0604030504040204" pitchFamily="50" charset="-128"/>
                <a:ea typeface="メイリオ" panose="020B0604030504040204" pitchFamily="50" charset="-128"/>
              </a:rPr>
              <a:t>どでの</a:t>
            </a:r>
            <a:r>
              <a:rPr lang="ja-JP" altLang="en-US" sz="2400" dirty="0">
                <a:latin typeface="メイリオ" panose="020B0604030504040204" pitchFamily="50" charset="-128"/>
                <a:ea typeface="メイリオ" panose="020B0604030504040204" pitchFamily="50" charset="-128"/>
              </a:rPr>
              <a:t>提供</a:t>
            </a:r>
          </a:p>
          <a:p>
            <a:pPr lvl="1"/>
            <a:endParaRPr lang="ja-JP" altLang="en-US" sz="2400" dirty="0">
              <a:latin typeface="メイリオ" panose="020B0604030504040204" pitchFamily="50" charset="-128"/>
              <a:ea typeface="メイリオ" panose="020B0604030504040204" pitchFamily="50" charset="-128"/>
            </a:endParaRPr>
          </a:p>
          <a:p>
            <a:pPr marL="800100" lvl="1" indent="-3429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事業者の取組みの紹介</a:t>
            </a:r>
          </a:p>
          <a:p>
            <a:pPr lvl="1"/>
            <a:r>
              <a:rPr lang="ja-JP" altLang="en-US" sz="2400" dirty="0">
                <a:latin typeface="メイリオ" panose="020B0604030504040204" pitchFamily="50" charset="-128"/>
                <a:ea typeface="メイリオ" panose="020B0604030504040204" pitchFamily="50" charset="-128"/>
              </a:rPr>
              <a:t>　・感染症対策の取組みについて、利用者への周知を</a:t>
            </a:r>
          </a:p>
          <a:p>
            <a:pPr lvl="1"/>
            <a:r>
              <a:rPr lang="ja-JP" altLang="en-US" sz="2400" dirty="0">
                <a:latin typeface="メイリオ" panose="020B0604030504040204" pitchFamily="50" charset="-128"/>
                <a:ea typeface="メイリオ" panose="020B0604030504040204" pitchFamily="50" charset="-128"/>
              </a:rPr>
              <a:t>　　続ける</a:t>
            </a:r>
          </a:p>
          <a:p>
            <a:pPr lvl="1"/>
            <a:r>
              <a:rPr lang="ja-JP" altLang="en-US" sz="2400" dirty="0">
                <a:latin typeface="メイリオ" panose="020B0604030504040204" pitchFamily="50" charset="-128"/>
                <a:ea typeface="メイリオ" panose="020B0604030504040204" pitchFamily="50" charset="-128"/>
              </a:rPr>
              <a:t>　・配置人員の削減等についての周知や必要な支援要</a:t>
            </a:r>
          </a:p>
          <a:p>
            <a:pPr lvl="1"/>
            <a:r>
              <a:rPr lang="ja-JP" altLang="en-US" sz="2400" dirty="0">
                <a:latin typeface="メイリオ" panose="020B0604030504040204" pitchFamily="50" charset="-128"/>
                <a:ea typeface="メイリオ" panose="020B0604030504040204" pitchFamily="50" charset="-128"/>
              </a:rPr>
              <a:t>　　請などに適宜応じられる体制等の工夫の周知</a:t>
            </a:r>
          </a:p>
          <a:p>
            <a:pPr lvl="1"/>
            <a:endParaRPr lang="x-none" altLang="ja-JP" sz="2400" dirty="0">
              <a:latin typeface="メイリオ" panose="020B0604030504040204" pitchFamily="50" charset="-128"/>
              <a:ea typeface="メイリオ" panose="020B0604030504040204" pitchFamily="50" charset="-128"/>
            </a:endParaRPr>
          </a:p>
          <a:p>
            <a:pPr marL="800100" lvl="1" indent="-3429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感染症対策がしづらい人がいて工夫していることの周知</a:t>
            </a:r>
          </a:p>
          <a:p>
            <a:pPr lvl="1"/>
            <a:r>
              <a:rPr lang="ja-JP" altLang="en-US" sz="2400" dirty="0">
                <a:latin typeface="メイリオ" panose="020B0604030504040204" pitchFamily="50" charset="-128"/>
                <a:ea typeface="メイリオ" panose="020B0604030504040204" pitchFamily="50" charset="-128"/>
              </a:rPr>
              <a:t>　・マスク着用が難しい人などへの理解</a:t>
            </a:r>
            <a:endParaRPr lang="x-none" altLang="ja-JP" sz="2400" dirty="0">
              <a:latin typeface="メイリオ" panose="020B0604030504040204" pitchFamily="50" charset="-128"/>
              <a:ea typeface="メイリオ" panose="020B0604030504040204" pitchFamily="50" charset="-128"/>
            </a:endParaRPr>
          </a:p>
        </p:txBody>
      </p:sp>
      <p:pic>
        <p:nvPicPr>
          <p:cNvPr id="4" name="図 3"/>
          <p:cNvPicPr>
            <a:picLocks noChangeAspect="1"/>
          </p:cNvPicPr>
          <p:nvPr/>
        </p:nvPicPr>
        <p:blipFill>
          <a:blip r:embed="rId3"/>
          <a:stretch>
            <a:fillRect/>
          </a:stretch>
        </p:blipFill>
        <p:spPr>
          <a:xfrm>
            <a:off x="9180202" y="1861776"/>
            <a:ext cx="2718419" cy="3163021"/>
          </a:xfrm>
          <a:prstGeom prst="rect">
            <a:avLst/>
          </a:prstGeom>
        </p:spPr>
      </p:pic>
    </p:spTree>
    <p:extLst>
      <p:ext uri="{BB962C8B-B14F-4D97-AF65-F5344CB8AC3E}">
        <p14:creationId xmlns:p14="http://schemas.microsoft.com/office/powerpoint/2010/main" val="2039372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534532" y="437958"/>
            <a:ext cx="4801314" cy="646331"/>
          </a:xfrm>
          <a:prstGeom prst="rect">
            <a:avLst/>
          </a:prstGeom>
          <a:noFill/>
        </p:spPr>
        <p:txBody>
          <a:bodyPr wrap="none" rtlCol="0">
            <a:spAutoFit/>
          </a:bodyPr>
          <a:lstStyle/>
          <a:p>
            <a:r>
              <a:rPr lang="ja-JP" altLang="en-US" sz="3600" b="1" dirty="0">
                <a:latin typeface="メイリオ" panose="020B0604030504040204" pitchFamily="50" charset="-128"/>
                <a:ea typeface="メイリオ" panose="020B0604030504040204" pitchFamily="50" charset="-128"/>
              </a:rPr>
              <a:t>①　対応の際の配慮点</a:t>
            </a:r>
            <a:endParaRPr kumimoji="1" lang="ja-JP" altLang="en-US" sz="3600" dirty="0">
              <a:latin typeface="メイリオ" panose="020B0604030504040204" pitchFamily="50" charset="-128"/>
              <a:ea typeface="メイリオ" panose="020B0604030504040204" pitchFamily="50" charset="-128"/>
            </a:endParaRPr>
          </a:p>
        </p:txBody>
      </p:sp>
      <p:sp>
        <p:nvSpPr>
          <p:cNvPr id="5" name="正方形/長方形 4"/>
          <p:cNvSpPr/>
          <p:nvPr/>
        </p:nvSpPr>
        <p:spPr>
          <a:xfrm>
            <a:off x="382386" y="1075267"/>
            <a:ext cx="11637818" cy="1184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542926" y="1316313"/>
            <a:ext cx="11418510" cy="5262979"/>
          </a:xfrm>
          <a:prstGeom prst="rect">
            <a:avLst/>
          </a:prstGeom>
          <a:noFill/>
        </p:spPr>
        <p:txBody>
          <a:bodyPr wrap="none" rtlCol="0">
            <a:spAutoFit/>
          </a:bodyPr>
          <a:lstStyle/>
          <a:p>
            <a:pPr marL="457200" indent="-457200">
              <a:buFont typeface="Wingdings" panose="05000000000000000000" pitchFamily="2" charset="2"/>
              <a:buChar char="l"/>
            </a:pPr>
            <a:r>
              <a:rPr kumimoji="1" lang="ja-JP" altLang="en-US" sz="2800" b="1" dirty="0">
                <a:latin typeface="メイリオ" panose="020B0604030504040204" pitchFamily="50" charset="-128"/>
                <a:ea typeface="メイリオ" panose="020B0604030504040204" pitchFamily="50" charset="-128"/>
              </a:rPr>
              <a:t>障害特性、高齢者、障害者等に対する理解を高め、偏見を取り除く</a:t>
            </a:r>
          </a:p>
          <a:p>
            <a:endParaRPr kumimoji="1" lang="ja-JP" altLang="en-US" sz="2800" b="1" dirty="0">
              <a:latin typeface="メイリオ" panose="020B0604030504040204" pitchFamily="50" charset="-128"/>
              <a:ea typeface="メイリオ" panose="020B0604030504040204" pitchFamily="50" charset="-128"/>
            </a:endParaRPr>
          </a:p>
          <a:p>
            <a:pPr marL="457200" indent="-457200">
              <a:buFont typeface="Wingdings" panose="05000000000000000000" pitchFamily="2" charset="2"/>
              <a:buChar char="l"/>
            </a:pPr>
            <a:r>
              <a:rPr kumimoji="1" lang="ja-JP" altLang="en-US" sz="2800" b="1" dirty="0">
                <a:latin typeface="メイリオ" panose="020B0604030504040204" pitchFamily="50" charset="-128"/>
                <a:ea typeface="メイリオ" panose="020B0604030504040204" pitchFamily="50" charset="-128"/>
              </a:rPr>
              <a:t>まずはコミュニケーションをとることにより、思い込みや不当な</a:t>
            </a:r>
          </a:p>
          <a:p>
            <a:r>
              <a:rPr lang="ja-JP" altLang="en-US" sz="2800" b="1" dirty="0">
                <a:latin typeface="メイリオ" panose="020B0604030504040204" pitchFamily="50" charset="-128"/>
                <a:ea typeface="メイリオ" panose="020B0604030504040204" pitchFamily="50" charset="-128"/>
              </a:rPr>
              <a:t>　 </a:t>
            </a:r>
            <a:r>
              <a:rPr kumimoji="1" lang="ja-JP" altLang="en-US" sz="2800" b="1" dirty="0">
                <a:latin typeface="メイリオ" panose="020B0604030504040204" pitchFamily="50" charset="-128"/>
                <a:ea typeface="メイリオ" panose="020B0604030504040204" pitchFamily="50" charset="-128"/>
              </a:rPr>
              <a:t>対応をなくす</a:t>
            </a:r>
          </a:p>
          <a:p>
            <a:pPr marL="457200" indent="-457200">
              <a:buFont typeface="Wingdings" panose="05000000000000000000" pitchFamily="2" charset="2"/>
              <a:buChar char="l"/>
            </a:pPr>
            <a:endParaRPr lang="ja-JP" altLang="en-US" sz="2800" b="1" dirty="0">
              <a:latin typeface="メイリオ" panose="020B0604030504040204" pitchFamily="50" charset="-128"/>
              <a:ea typeface="メイリオ" panose="020B0604030504040204" pitchFamily="50" charset="-128"/>
            </a:endParaRPr>
          </a:p>
          <a:p>
            <a:pPr marL="457200" indent="-457200">
              <a:buFont typeface="Wingdings" panose="05000000000000000000" pitchFamily="2" charset="2"/>
              <a:buChar char="l"/>
            </a:pPr>
            <a:r>
              <a:rPr lang="ja-JP" altLang="en-US" sz="2800" b="1" dirty="0">
                <a:latin typeface="メイリオ" panose="020B0604030504040204" pitchFamily="50" charset="-128"/>
                <a:ea typeface="メイリオ" panose="020B0604030504040204" pitchFamily="50" charset="-128"/>
              </a:rPr>
              <a:t>コミュニケーションにおいては、必要な情報保証を</a:t>
            </a:r>
          </a:p>
          <a:p>
            <a:pPr marL="457200" indent="-457200">
              <a:buFont typeface="Wingdings" panose="05000000000000000000" pitchFamily="2" charset="2"/>
              <a:buChar char="l"/>
            </a:pPr>
            <a:endParaRPr kumimoji="1" lang="ja-JP" altLang="en-US" sz="2800" b="1" dirty="0">
              <a:latin typeface="メイリオ" panose="020B0604030504040204" pitchFamily="50" charset="-128"/>
              <a:ea typeface="メイリオ" panose="020B0604030504040204" pitchFamily="50" charset="-128"/>
            </a:endParaRPr>
          </a:p>
          <a:p>
            <a:pPr marL="457200" indent="-457200">
              <a:buFont typeface="Wingdings" panose="05000000000000000000" pitchFamily="2" charset="2"/>
              <a:buChar char="l"/>
            </a:pPr>
            <a:r>
              <a:rPr kumimoji="1" lang="ja-JP" altLang="en-US" sz="2800" b="1" dirty="0">
                <a:latin typeface="メイリオ" panose="020B0604030504040204" pitchFamily="50" charset="-128"/>
                <a:ea typeface="メイリオ" panose="020B0604030504040204" pitchFamily="50" charset="-128"/>
              </a:rPr>
              <a:t>敬意を持った対応を</a:t>
            </a:r>
          </a:p>
          <a:p>
            <a:pPr marL="457200" indent="-457200">
              <a:buFont typeface="Wingdings" panose="05000000000000000000" pitchFamily="2" charset="2"/>
              <a:buChar char="l"/>
            </a:pPr>
            <a:endParaRPr lang="ja-JP" altLang="en-US" sz="2800" b="1" dirty="0">
              <a:latin typeface="メイリオ" panose="020B0604030504040204" pitchFamily="50" charset="-128"/>
              <a:ea typeface="メイリオ" panose="020B0604030504040204" pitchFamily="50" charset="-128"/>
            </a:endParaRPr>
          </a:p>
          <a:p>
            <a:pPr marL="457200" indent="-457200">
              <a:buFont typeface="Wingdings" panose="05000000000000000000" pitchFamily="2" charset="2"/>
              <a:buChar char="l"/>
            </a:pPr>
            <a:r>
              <a:rPr lang="ja-JP" altLang="en-US" sz="2800" b="1" dirty="0">
                <a:latin typeface="メイリオ" panose="020B0604030504040204" pitchFamily="50" charset="-128"/>
                <a:ea typeface="メイリオ" panose="020B0604030504040204" pitchFamily="50" charset="-128"/>
              </a:rPr>
              <a:t>必要な接遇は多様であることを前提に</a:t>
            </a:r>
          </a:p>
          <a:p>
            <a:pPr marL="457200" indent="-457200">
              <a:buFont typeface="Wingdings" panose="05000000000000000000" pitchFamily="2" charset="2"/>
              <a:buChar char="l"/>
            </a:pPr>
            <a:endParaRPr kumimoji="1" lang="ja-JP" altLang="en-US" sz="2800" b="1" dirty="0">
              <a:latin typeface="メイリオ" panose="020B0604030504040204" pitchFamily="50" charset="-128"/>
              <a:ea typeface="メイリオ" panose="020B0604030504040204" pitchFamily="50" charset="-128"/>
            </a:endParaRPr>
          </a:p>
          <a:p>
            <a:pPr marL="457200" indent="-457200">
              <a:buFont typeface="Wingdings" panose="05000000000000000000" pitchFamily="2" charset="2"/>
              <a:buChar char="l"/>
            </a:pPr>
            <a:r>
              <a:rPr lang="ja-JP" altLang="en-US" sz="2800" b="1" dirty="0">
                <a:latin typeface="メイリオ" panose="020B0604030504040204" pitchFamily="50" charset="-128"/>
                <a:ea typeface="メイリオ" panose="020B0604030504040204" pitchFamily="50" charset="-128"/>
              </a:rPr>
              <a:t>高齢や障害を理由に乗車を拒否してはならない</a:t>
            </a:r>
            <a:endParaRPr kumimoji="1" lang="ja-JP" altLang="en-US" sz="2800" b="1" dirty="0">
              <a:latin typeface="メイリオ" panose="020B0604030504040204" pitchFamily="50" charset="-128"/>
              <a:ea typeface="メイリオ" panose="020B0604030504040204" pitchFamily="50" charset="-128"/>
            </a:endParaRPr>
          </a:p>
        </p:txBody>
      </p:sp>
      <p:pic>
        <p:nvPicPr>
          <p:cNvPr id="6" name="図 5"/>
          <p:cNvPicPr>
            <a:picLocks noChangeAspect="1"/>
          </p:cNvPicPr>
          <p:nvPr/>
        </p:nvPicPr>
        <p:blipFill>
          <a:blip r:embed="rId3"/>
          <a:stretch>
            <a:fillRect/>
          </a:stretch>
        </p:blipFill>
        <p:spPr>
          <a:xfrm>
            <a:off x="7256465" y="4003702"/>
            <a:ext cx="4763739" cy="1253251"/>
          </a:xfrm>
          <a:prstGeom prst="rect">
            <a:avLst/>
          </a:prstGeom>
        </p:spPr>
      </p:pic>
    </p:spTree>
    <p:extLst>
      <p:ext uri="{BB962C8B-B14F-4D97-AF65-F5344CB8AC3E}">
        <p14:creationId xmlns:p14="http://schemas.microsoft.com/office/powerpoint/2010/main" val="23268270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79677" y="436413"/>
            <a:ext cx="10789920" cy="523220"/>
          </a:xfrm>
          <a:prstGeom prst="rect">
            <a:avLst/>
          </a:prstGeom>
          <a:noFill/>
        </p:spPr>
        <p:txBody>
          <a:bodyPr wrap="square" rtlCol="0">
            <a:spAutoFit/>
          </a:bodyPr>
          <a:lstStyle/>
          <a:p>
            <a:r>
              <a:rPr lang="ja-JP" altLang="en-US" sz="2800" b="1" dirty="0">
                <a:solidFill>
                  <a:schemeClr val="accent6">
                    <a:lumMod val="75000"/>
                  </a:schemeClr>
                </a:solidFill>
                <a:latin typeface="メイリオ" panose="020B0604030504040204" pitchFamily="50" charset="-128"/>
                <a:ea typeface="メイリオ" panose="020B0604030504040204" pitchFamily="50" charset="-128"/>
              </a:rPr>
              <a:t>ポイント５</a:t>
            </a:r>
            <a:r>
              <a:rPr lang="en-US" altLang="ja-JP" sz="2800" b="1" dirty="0">
                <a:solidFill>
                  <a:schemeClr val="accent6">
                    <a:lumMod val="75000"/>
                  </a:schemeClr>
                </a:solidFill>
                <a:latin typeface="メイリオ" panose="020B0604030504040204" pitchFamily="50" charset="-128"/>
                <a:ea typeface="メイリオ" panose="020B0604030504040204" pitchFamily="50" charset="-128"/>
              </a:rPr>
              <a:t>.</a:t>
            </a:r>
            <a:r>
              <a:rPr lang="ja-JP" altLang="en-US" sz="2800" b="1" dirty="0">
                <a:solidFill>
                  <a:schemeClr val="accent6">
                    <a:lumMod val="75000"/>
                  </a:schemeClr>
                </a:solidFill>
                <a:latin typeface="メイリオ" panose="020B0604030504040204" pitchFamily="50" charset="-128"/>
                <a:ea typeface="メイリオ" panose="020B0604030504040204" pitchFamily="50" charset="-128"/>
              </a:rPr>
              <a:t>感染症対策下における新たな工夫</a:t>
            </a:r>
          </a:p>
        </p:txBody>
      </p:sp>
      <p:sp>
        <p:nvSpPr>
          <p:cNvPr id="3" name="テキスト ボックス 2"/>
          <p:cNvSpPr txBox="1"/>
          <p:nvPr/>
        </p:nvSpPr>
        <p:spPr>
          <a:xfrm>
            <a:off x="855614" y="1186497"/>
            <a:ext cx="10717261" cy="1631216"/>
          </a:xfrm>
          <a:prstGeom prst="rect">
            <a:avLst/>
          </a:prstGeom>
          <a:noFill/>
        </p:spPr>
        <p:txBody>
          <a:bodyPr wrap="square" rtlCol="0">
            <a:spAutoFit/>
          </a:bodyPr>
          <a:lstStyle/>
          <a:p>
            <a:r>
              <a:rPr kumimoji="1" lang="en-US" altLang="ja-JP" sz="2800" b="1" dirty="0">
                <a:latin typeface="メイリオ" panose="020B0604030504040204" pitchFamily="50" charset="-128"/>
                <a:ea typeface="メイリオ" panose="020B0604030504040204" pitchFamily="50" charset="-128"/>
              </a:rPr>
              <a:t>【</a:t>
            </a:r>
            <a:r>
              <a:rPr kumimoji="1" lang="ja-JP" altLang="en-US" sz="2800" b="1" dirty="0">
                <a:latin typeface="メイリオ" panose="020B0604030504040204" pitchFamily="50" charset="-128"/>
                <a:ea typeface="メイリオ" panose="020B0604030504040204" pitchFamily="50" charset="-128"/>
              </a:rPr>
              <a:t>対応のポイント</a:t>
            </a:r>
            <a:r>
              <a:rPr kumimoji="1" lang="en-US" altLang="ja-JP" sz="2800" b="1" dirty="0">
                <a:latin typeface="メイリオ" panose="020B0604030504040204" pitchFamily="50" charset="-128"/>
                <a:ea typeface="メイリオ" panose="020B0604030504040204" pitchFamily="50" charset="-128"/>
              </a:rPr>
              <a:t>】</a:t>
            </a:r>
            <a:endParaRPr kumimoji="1" lang="ja-JP" altLang="en-US" sz="2800" b="1" dirty="0">
              <a:latin typeface="メイリオ" panose="020B0604030504040204" pitchFamily="50" charset="-128"/>
              <a:ea typeface="メイリオ" panose="020B0604030504040204" pitchFamily="50" charset="-128"/>
            </a:endParaRPr>
          </a:p>
          <a:p>
            <a:pPr marL="800100" lvl="1" indent="-342900">
              <a:buFont typeface="Wingdings" panose="05000000000000000000" pitchFamily="2" charset="2"/>
              <a:buChar char="l"/>
            </a:pPr>
            <a:r>
              <a:rPr lang="en-US" altLang="ja-JP" sz="2400" dirty="0">
                <a:latin typeface="メイリオ" panose="020B0604030504040204" pitchFamily="50" charset="-128"/>
                <a:ea typeface="メイリオ" panose="020B0604030504040204" pitchFamily="50" charset="-128"/>
              </a:rPr>
              <a:t>ICT</a:t>
            </a:r>
            <a:r>
              <a:rPr lang="ja-JP" altLang="en-US" sz="2400" dirty="0">
                <a:latin typeface="メイリオ" panose="020B0604030504040204" pitchFamily="50" charset="-128"/>
                <a:ea typeface="メイリオ" panose="020B0604030504040204" pitchFamily="50" charset="-128"/>
              </a:rPr>
              <a:t>の活用による対面対応の低減</a:t>
            </a:r>
          </a:p>
          <a:p>
            <a:pPr marL="800100" lvl="1" indent="-3429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対応の効率化による対面の短時間化</a:t>
            </a:r>
          </a:p>
          <a:p>
            <a:pPr marL="800100" lvl="1" indent="-3429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接遇研修のオンライン化　　　など</a:t>
            </a:r>
            <a:endParaRPr lang="x-none" altLang="ja-JP" sz="2400" dirty="0">
              <a:latin typeface="メイリオ" panose="020B0604030504040204" pitchFamily="50" charset="-128"/>
              <a:ea typeface="メイリオ" panose="020B0604030504040204" pitchFamily="50" charset="-128"/>
            </a:endParaRPr>
          </a:p>
        </p:txBody>
      </p:sp>
      <p:pic>
        <p:nvPicPr>
          <p:cNvPr id="4" name="図 3"/>
          <p:cNvPicPr>
            <a:picLocks noChangeAspect="1"/>
          </p:cNvPicPr>
          <p:nvPr/>
        </p:nvPicPr>
        <p:blipFill>
          <a:blip r:embed="rId3"/>
          <a:stretch>
            <a:fillRect/>
          </a:stretch>
        </p:blipFill>
        <p:spPr>
          <a:xfrm>
            <a:off x="226964" y="3044577"/>
            <a:ext cx="1731456" cy="3546081"/>
          </a:xfrm>
          <a:prstGeom prst="rect">
            <a:avLst/>
          </a:prstGeom>
        </p:spPr>
      </p:pic>
      <p:sp>
        <p:nvSpPr>
          <p:cNvPr id="5" name="テキスト ボックス 4"/>
          <p:cNvSpPr txBox="1"/>
          <p:nvPr/>
        </p:nvSpPr>
        <p:spPr>
          <a:xfrm>
            <a:off x="1958420" y="4731827"/>
            <a:ext cx="3256518" cy="1631216"/>
          </a:xfrm>
          <a:prstGeom prst="rect">
            <a:avLst/>
          </a:prstGeom>
          <a:noFill/>
        </p:spPr>
        <p:txBody>
          <a:bodyPr wrap="square" rtlCol="0">
            <a:spAutoFit/>
          </a:bodyPr>
          <a:lstStyle/>
          <a:p>
            <a:r>
              <a:rPr kumimoji="1" lang="en-US" altLang="ja-JP" sz="2000" b="1" dirty="0">
                <a:latin typeface="メイリオ" panose="020B0604030504040204" pitchFamily="50" charset="-128"/>
                <a:ea typeface="メイリオ" panose="020B0604030504040204" pitchFamily="50" charset="-128"/>
              </a:rPr>
              <a:t>※ICT</a:t>
            </a:r>
            <a:r>
              <a:rPr kumimoji="1" lang="ja-JP" altLang="en-US" sz="2000" b="1" dirty="0">
                <a:latin typeface="メイリオ" panose="020B0604030504040204" pitchFamily="50" charset="-128"/>
                <a:ea typeface="メイリオ" panose="020B0604030504040204" pitchFamily="50" charset="-128"/>
              </a:rPr>
              <a:t>を活用した取組み例</a:t>
            </a:r>
          </a:p>
          <a:p>
            <a:r>
              <a:rPr lang="ja-JP" altLang="en-US" sz="2000" b="1" dirty="0">
                <a:latin typeface="メイリオ" panose="020B0604030504040204" pitchFamily="50" charset="-128"/>
                <a:ea typeface="メイリオ" panose="020B0604030504040204" pitchFamily="50" charset="-128"/>
              </a:rPr>
              <a:t>　</a:t>
            </a:r>
            <a:r>
              <a:rPr lang="ja-JP" altLang="en-US" sz="2000" dirty="0">
                <a:latin typeface="メイリオ" panose="020B0604030504040204" pitchFamily="50" charset="-128"/>
                <a:ea typeface="メイリオ" panose="020B0604030504040204" pitchFamily="50" charset="-128"/>
              </a:rPr>
              <a:t>障害者手帳を管理するスマホアプリの導入など、手続を簡易にする取組が進んでいる。</a:t>
            </a:r>
            <a:endParaRPr lang="x-none" altLang="ja-JP" sz="2000" dirty="0">
              <a:latin typeface="メイリオ" panose="020B0604030504040204" pitchFamily="50" charset="-128"/>
              <a:ea typeface="メイリオ" panose="020B0604030504040204" pitchFamily="50" charset="-128"/>
            </a:endParaRPr>
          </a:p>
        </p:txBody>
      </p:sp>
      <p:pic>
        <p:nvPicPr>
          <p:cNvPr id="6" name="図 5"/>
          <p:cNvPicPr>
            <a:picLocks noChangeAspect="1"/>
          </p:cNvPicPr>
          <p:nvPr/>
        </p:nvPicPr>
        <p:blipFill>
          <a:blip r:embed="rId4"/>
          <a:stretch>
            <a:fillRect/>
          </a:stretch>
        </p:blipFill>
        <p:spPr>
          <a:xfrm>
            <a:off x="5339795" y="3249292"/>
            <a:ext cx="3228975" cy="2498168"/>
          </a:xfrm>
          <a:prstGeom prst="rect">
            <a:avLst/>
          </a:prstGeom>
        </p:spPr>
      </p:pic>
      <p:sp>
        <p:nvSpPr>
          <p:cNvPr id="7" name="テキスト ボックス 6"/>
          <p:cNvSpPr txBox="1"/>
          <p:nvPr/>
        </p:nvSpPr>
        <p:spPr>
          <a:xfrm>
            <a:off x="8254445" y="3494128"/>
            <a:ext cx="3537505" cy="1631216"/>
          </a:xfrm>
          <a:prstGeom prst="rect">
            <a:avLst/>
          </a:prstGeom>
          <a:noFill/>
        </p:spPr>
        <p:txBody>
          <a:bodyPr wrap="square" rtlCol="0">
            <a:spAutoFit/>
          </a:bodyPr>
          <a:lstStyle/>
          <a:p>
            <a:r>
              <a:rPr kumimoji="1" lang="en-US" altLang="ja-JP" sz="2000" b="1" dirty="0">
                <a:latin typeface="メイリオ" panose="020B0604030504040204" pitchFamily="50" charset="-128"/>
                <a:ea typeface="メイリオ" panose="020B0604030504040204" pitchFamily="50" charset="-128"/>
              </a:rPr>
              <a:t>※</a:t>
            </a:r>
            <a:r>
              <a:rPr kumimoji="1" lang="ja-JP" altLang="en-US" sz="2000" b="1" dirty="0">
                <a:latin typeface="メイリオ" panose="020B0604030504040204" pitchFamily="50" charset="-128"/>
                <a:ea typeface="メイリオ" panose="020B0604030504040204" pitchFamily="50" charset="-128"/>
              </a:rPr>
              <a:t>接遇研修のオンライン化</a:t>
            </a:r>
          </a:p>
          <a:p>
            <a:r>
              <a:rPr lang="ja-JP" altLang="en-US" sz="2000" b="1" dirty="0">
                <a:latin typeface="メイリオ" panose="020B0604030504040204" pitchFamily="50" charset="-128"/>
                <a:ea typeface="メイリオ" panose="020B0604030504040204" pitchFamily="50" charset="-128"/>
              </a:rPr>
              <a:t>　</a:t>
            </a:r>
            <a:r>
              <a:rPr lang="ja-JP" altLang="en-US" sz="2000" dirty="0">
                <a:latin typeface="メイリオ" panose="020B0604030504040204" pitchFamily="50" charset="-128"/>
                <a:ea typeface="メイリオ" panose="020B0604030504040204" pitchFamily="50" charset="-128"/>
              </a:rPr>
              <a:t>感染症対策を踏まえた接遇研修として、動画配信、</a:t>
            </a:r>
            <a:r>
              <a:rPr lang="en-US" altLang="ja-JP" sz="2000" dirty="0">
                <a:latin typeface="メイリオ" panose="020B0604030504040204" pitchFamily="50" charset="-128"/>
                <a:ea typeface="メイリオ" panose="020B0604030504040204" pitchFamily="50" charset="-128"/>
              </a:rPr>
              <a:t>e-</a:t>
            </a:r>
            <a:r>
              <a:rPr lang="ja-JP" altLang="en-US" sz="2000" dirty="0">
                <a:latin typeface="メイリオ" panose="020B0604030504040204" pitchFamily="50" charset="-128"/>
                <a:ea typeface="メイリオ" panose="020B0604030504040204" pitchFamily="50" charset="-128"/>
              </a:rPr>
              <a:t>ラーニングやオンライン研修等での展開が進んでいる。</a:t>
            </a:r>
            <a:endParaRPr lang="x-none" altLang="ja-JP" sz="2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423814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7433445" cy="646331"/>
          </a:xfrm>
          <a:prstGeom prst="rect">
            <a:avLst/>
          </a:prstGeom>
          <a:noFill/>
        </p:spPr>
        <p:txBody>
          <a:bodyPr wrap="none" rtlCol="0">
            <a:spAutoFit/>
          </a:bodyPr>
          <a:lstStyle/>
          <a:p>
            <a:r>
              <a:rPr lang="en-US" altLang="ja-JP" sz="3600" b="1" dirty="0">
                <a:latin typeface="メイリオ" panose="020B0604030504040204" pitchFamily="50" charset="-128"/>
                <a:ea typeface="メイリオ" panose="020B0604030504040204" pitchFamily="50" charset="-128"/>
              </a:rPr>
              <a:t>10.</a:t>
            </a:r>
            <a:r>
              <a:rPr lang="ja-JP" altLang="en-US" sz="3600" b="1" dirty="0">
                <a:latin typeface="メイリオ" panose="020B0604030504040204" pitchFamily="50" charset="-128"/>
                <a:ea typeface="メイリオ" panose="020B0604030504040204" pitchFamily="50" charset="-128"/>
              </a:rPr>
              <a:t>緊急時・災害時の対応について</a:t>
            </a:r>
          </a:p>
        </p:txBody>
      </p:sp>
      <p:sp>
        <p:nvSpPr>
          <p:cNvPr id="3" name="正方形/長方形 2"/>
          <p:cNvSpPr/>
          <p:nvPr/>
        </p:nvSpPr>
        <p:spPr>
          <a:xfrm>
            <a:off x="378452" y="1238432"/>
            <a:ext cx="11392370" cy="14115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679677" y="1679425"/>
            <a:ext cx="10789920" cy="5016758"/>
          </a:xfrm>
          <a:prstGeom prst="rect">
            <a:avLst/>
          </a:prstGeom>
          <a:noFill/>
        </p:spPr>
        <p:txBody>
          <a:bodyPr wrap="square" rtlCol="0">
            <a:spAutoFit/>
          </a:bodyPr>
          <a:lstStyle/>
          <a:p>
            <a:r>
              <a:rPr lang="ja-JP" altLang="en-US" sz="3200" b="1" u="sng" dirty="0">
                <a:latin typeface="メイリオ" panose="020B0604030504040204" pitchFamily="50" charset="-128"/>
                <a:ea typeface="メイリオ" panose="020B0604030504040204" pitchFamily="50" charset="-128"/>
              </a:rPr>
              <a:t>配慮事項</a:t>
            </a:r>
          </a:p>
          <a:p>
            <a:endParaRPr lang="ja-JP" altLang="en-US" sz="3200" dirty="0">
              <a:latin typeface="メイリオ" panose="020B0604030504040204" pitchFamily="50" charset="-128"/>
              <a:ea typeface="メイリオ" panose="020B0604030504040204" pitchFamily="50" charset="-128"/>
            </a:endParaRPr>
          </a:p>
          <a:p>
            <a:pPr marL="457200"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遅延・運転の見合わせなどの時には、必要な情報を乗客が得やすい手段で伝えることに努める</a:t>
            </a:r>
          </a:p>
          <a:p>
            <a:pPr marL="457200"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高齢者・障害者等が緊急事態に陥った時には、迅速かつ適切な対応を図ることに努める</a:t>
            </a:r>
          </a:p>
          <a:p>
            <a:pPr marL="457200"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地震、火災などの災害時には、乗客の安全を確認し、高齢者・障害者等が安全に避難できるよう誘導・介助を行う。適宜一般の乗客にも誘導・介助の協力を求める</a:t>
            </a:r>
          </a:p>
        </p:txBody>
      </p:sp>
    </p:spTree>
    <p:extLst>
      <p:ext uri="{BB962C8B-B14F-4D97-AF65-F5344CB8AC3E}">
        <p14:creationId xmlns:p14="http://schemas.microsoft.com/office/powerpoint/2010/main" val="32578354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420642" y="538205"/>
            <a:ext cx="10771358" cy="584775"/>
          </a:xfrm>
          <a:prstGeom prst="rect">
            <a:avLst/>
          </a:prstGeom>
          <a:noFill/>
        </p:spPr>
        <p:txBody>
          <a:bodyPr wrap="square" rtlCol="0">
            <a:spAutoFit/>
          </a:bodyPr>
          <a:lstStyle/>
          <a:p>
            <a:r>
              <a:rPr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接遇ガイドライン</a:t>
            </a:r>
            <a:r>
              <a:rPr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a:t>
            </a:r>
            <a:r>
              <a:rPr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接遇研修モデルプログラム</a:t>
            </a:r>
            <a:r>
              <a:rPr lang="en-US" altLang="ja-JP" sz="3200" b="1" dirty="0">
                <a:latin typeface="メイリオ" panose="020B0604030504040204" pitchFamily="50" charset="-128"/>
                <a:ea typeface="メイリオ" panose="020B0604030504040204" pitchFamily="50" charset="-128"/>
              </a:rPr>
              <a:t>』</a:t>
            </a:r>
            <a:endParaRPr lang="ja-JP" altLang="en-US" sz="3200" dirty="0">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896170" y="6296832"/>
            <a:ext cx="10586937" cy="707886"/>
          </a:xfrm>
          <a:prstGeom prst="rect">
            <a:avLst/>
          </a:prstGeom>
          <a:noFill/>
        </p:spPr>
        <p:txBody>
          <a:bodyPr wrap="none" rtlCol="0">
            <a:spAutoFit/>
          </a:bodyPr>
          <a:lstStyle/>
          <a:p>
            <a:r>
              <a:rPr lang="en-US" altLang="ja-JP" sz="2000" dirty="0">
                <a:latin typeface="メイリオ" panose="020B0604030504040204" pitchFamily="50" charset="-128"/>
                <a:ea typeface="メイリオ" panose="020B0604030504040204" pitchFamily="50" charset="-128"/>
                <a:hlinkClick r:id="rId3"/>
              </a:rPr>
              <a:t>https://www.mlit.go.jp/sogoseisaku/barrierfree/sosei_barrierfree_tk_000180.html</a:t>
            </a:r>
            <a:endParaRPr lang="ja-JP" altLang="en-US" sz="2000" dirty="0">
              <a:latin typeface="メイリオ" panose="020B0604030504040204" pitchFamily="50" charset="-128"/>
              <a:ea typeface="メイリオ" panose="020B0604030504040204" pitchFamily="50" charset="-128"/>
            </a:endParaRPr>
          </a:p>
          <a:p>
            <a:endParaRPr lang="ja-JP" altLang="en-US" sz="2000" dirty="0">
              <a:latin typeface="メイリオ" panose="020B0604030504040204" pitchFamily="50" charset="-128"/>
              <a:ea typeface="メイリオ" panose="020B0604030504040204" pitchFamily="50" charset="-128"/>
            </a:endParaRPr>
          </a:p>
        </p:txBody>
      </p:sp>
      <p:grpSp>
        <p:nvGrpSpPr>
          <p:cNvPr id="20" name="グループ化 19"/>
          <p:cNvGrpSpPr/>
          <p:nvPr/>
        </p:nvGrpSpPr>
        <p:grpSpPr>
          <a:xfrm>
            <a:off x="897850" y="1071845"/>
            <a:ext cx="9498114" cy="4487654"/>
            <a:chOff x="896170" y="901084"/>
            <a:chExt cx="9498114" cy="4487654"/>
          </a:xfrm>
        </p:grpSpPr>
        <p:grpSp>
          <p:nvGrpSpPr>
            <p:cNvPr id="8" name="グループ化 7"/>
            <p:cNvGrpSpPr/>
            <p:nvPr/>
          </p:nvGrpSpPr>
          <p:grpSpPr>
            <a:xfrm>
              <a:off x="1188484" y="901084"/>
              <a:ext cx="9205800" cy="4005148"/>
              <a:chOff x="906985" y="813969"/>
              <a:chExt cx="10540035" cy="4585631"/>
            </a:xfrm>
          </p:grpSpPr>
          <p:pic>
            <p:nvPicPr>
              <p:cNvPr id="2" name="図 1"/>
              <p:cNvPicPr>
                <a:picLocks noChangeAspect="1"/>
              </p:cNvPicPr>
              <p:nvPr/>
            </p:nvPicPr>
            <p:blipFill>
              <a:blip r:embed="rId4"/>
              <a:stretch>
                <a:fillRect/>
              </a:stretch>
            </p:blipFill>
            <p:spPr>
              <a:xfrm>
                <a:off x="906985" y="813969"/>
                <a:ext cx="3174870" cy="4563876"/>
              </a:xfrm>
              <a:prstGeom prst="rect">
                <a:avLst/>
              </a:prstGeom>
              <a:ln>
                <a:solidFill>
                  <a:schemeClr val="tx1"/>
                </a:solidFill>
              </a:ln>
              <a:effectLst>
                <a:outerShdw blurRad="50800" dist="38100" dir="2700000" algn="tl" rotWithShape="0">
                  <a:prstClr val="black">
                    <a:alpha val="40000"/>
                  </a:prstClr>
                </a:outerShdw>
              </a:effectLst>
            </p:spPr>
          </p:pic>
          <p:pic>
            <p:nvPicPr>
              <p:cNvPr id="5" name="図 4"/>
              <p:cNvPicPr>
                <a:picLocks noChangeAspect="1"/>
              </p:cNvPicPr>
              <p:nvPr/>
            </p:nvPicPr>
            <p:blipFill>
              <a:blip r:embed="rId5"/>
              <a:stretch>
                <a:fillRect/>
              </a:stretch>
            </p:blipFill>
            <p:spPr>
              <a:xfrm>
                <a:off x="4532065" y="813969"/>
                <a:ext cx="3212690" cy="4563876"/>
              </a:xfrm>
              <a:prstGeom prst="rect">
                <a:avLst/>
              </a:prstGeom>
              <a:ln>
                <a:solidFill>
                  <a:schemeClr val="tx1"/>
                </a:solidFill>
              </a:ln>
              <a:effectLst>
                <a:outerShdw blurRad="50800" dist="38100" dir="2700000" algn="tl" rotWithShape="0">
                  <a:prstClr val="black">
                    <a:alpha val="40000"/>
                  </a:prstClr>
                </a:outerShdw>
              </a:effectLst>
            </p:spPr>
          </p:pic>
          <p:pic>
            <p:nvPicPr>
              <p:cNvPr id="6" name="図 5"/>
              <p:cNvPicPr>
                <a:picLocks noChangeAspect="1"/>
              </p:cNvPicPr>
              <p:nvPr/>
            </p:nvPicPr>
            <p:blipFill>
              <a:blip r:embed="rId6"/>
              <a:stretch>
                <a:fillRect/>
              </a:stretch>
            </p:blipFill>
            <p:spPr>
              <a:xfrm>
                <a:off x="8194965" y="813969"/>
                <a:ext cx="3252055" cy="4585631"/>
              </a:xfrm>
              <a:prstGeom prst="rect">
                <a:avLst/>
              </a:prstGeom>
              <a:ln>
                <a:solidFill>
                  <a:schemeClr val="tx1"/>
                </a:solidFill>
              </a:ln>
              <a:effectLst>
                <a:outerShdw blurRad="50800" dist="38100" dir="2700000" algn="tl" rotWithShape="0">
                  <a:prstClr val="black">
                    <a:alpha val="40000"/>
                  </a:prstClr>
                </a:outerShdw>
              </a:effectLst>
            </p:spPr>
          </p:pic>
        </p:grpSp>
        <p:sp>
          <p:nvSpPr>
            <p:cNvPr id="7" name="テキスト ボックス 6"/>
            <p:cNvSpPr txBox="1"/>
            <p:nvPr/>
          </p:nvSpPr>
          <p:spPr>
            <a:xfrm>
              <a:off x="896170" y="5019406"/>
              <a:ext cx="3172663" cy="369332"/>
            </a:xfrm>
            <a:prstGeom prst="rect">
              <a:avLst/>
            </a:prstGeom>
            <a:noFill/>
          </p:spPr>
          <p:txBody>
            <a:bodyPr wrap="none" rtlCol="0">
              <a:spAutoFit/>
            </a:bodyPr>
            <a:lstStyle/>
            <a:p>
              <a:r>
                <a:rPr kumimoji="1" lang="ja-JP" altLang="en-US" dirty="0">
                  <a:latin typeface="メイリオ" panose="020B0604030504040204" pitchFamily="50" charset="-128"/>
                  <a:ea typeface="メイリオ" panose="020B0604030504040204" pitchFamily="50" charset="-128"/>
                </a:rPr>
                <a:t>「接遇ガイドライン」</a:t>
              </a:r>
              <a:r>
                <a:rPr kumimoji="1" lang="en-US" altLang="ja-JP" dirty="0" err="1">
                  <a:latin typeface="メイリオ" panose="020B0604030504040204" pitchFamily="50" charset="-128"/>
                  <a:ea typeface="メイリオ" panose="020B0604030504040204" pitchFamily="50" charset="-128"/>
                </a:rPr>
                <a:t>H30.5</a:t>
              </a:r>
              <a:endParaRPr kumimoji="1" lang="ja-JP" altLang="en-US" dirty="0">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4402177" y="5019406"/>
              <a:ext cx="2553904" cy="369332"/>
            </a:xfrm>
            <a:prstGeom prst="rect">
              <a:avLst/>
            </a:prstGeom>
            <a:noFill/>
          </p:spPr>
          <p:txBody>
            <a:bodyPr wrap="none" rtlCol="0">
              <a:spAutoFit/>
            </a:bodyPr>
            <a:lstStyle/>
            <a:p>
              <a:r>
                <a:rPr kumimoji="1" lang="ja-JP" altLang="en-US" dirty="0">
                  <a:latin typeface="メイリオ" panose="020B0604030504040204" pitchFamily="50" charset="-128"/>
                  <a:ea typeface="メイリオ" panose="020B0604030504040204" pitchFamily="50" charset="-128"/>
                </a:rPr>
                <a:t>「認知症の人編」</a:t>
              </a:r>
              <a:r>
                <a:rPr kumimoji="1" lang="en-US" altLang="ja-JP" dirty="0">
                  <a:latin typeface="メイリオ" panose="020B0604030504040204" pitchFamily="50" charset="-128"/>
                  <a:ea typeface="メイリオ" panose="020B0604030504040204" pitchFamily="50" charset="-128"/>
                </a:rPr>
                <a:t>R3.2</a:t>
              </a:r>
              <a:endParaRPr kumimoji="1" lang="ja-JP" altLang="en-US" dirty="0">
                <a:latin typeface="メイリオ" panose="020B0604030504040204" pitchFamily="50" charset="-128"/>
                <a:ea typeface="メイリオ" panose="020B0604030504040204" pitchFamily="50" charset="-128"/>
              </a:endParaRPr>
            </a:p>
          </p:txBody>
        </p:sp>
        <p:sp>
          <p:nvSpPr>
            <p:cNvPr id="10" name="テキスト ボックス 9"/>
            <p:cNvSpPr txBox="1"/>
            <p:nvPr/>
          </p:nvSpPr>
          <p:spPr>
            <a:xfrm>
              <a:off x="7964840" y="5019406"/>
              <a:ext cx="1861407" cy="369332"/>
            </a:xfrm>
            <a:prstGeom prst="rect">
              <a:avLst/>
            </a:prstGeom>
            <a:noFill/>
          </p:spPr>
          <p:txBody>
            <a:bodyPr wrap="none" rtlCol="0">
              <a:spAutoFit/>
            </a:bodyPr>
            <a:lstStyle/>
            <a:p>
              <a:r>
                <a:rPr kumimoji="1" lang="ja-JP" altLang="en-US" dirty="0">
                  <a:latin typeface="メイリオ" panose="020B0604030504040204" pitchFamily="50" charset="-128"/>
                  <a:ea typeface="メイリオ" panose="020B0604030504040204" pitchFamily="50" charset="-128"/>
                </a:rPr>
                <a:t>「追補版」</a:t>
              </a:r>
              <a:r>
                <a:rPr kumimoji="1" lang="en-US" altLang="ja-JP" dirty="0">
                  <a:latin typeface="メイリオ" panose="020B0604030504040204" pitchFamily="50" charset="-128"/>
                  <a:ea typeface="メイリオ" panose="020B0604030504040204" pitchFamily="50" charset="-128"/>
                </a:rPr>
                <a:t>R3.7</a:t>
              </a:r>
              <a:endParaRPr kumimoji="1" lang="ja-JP" altLang="en-US" dirty="0">
                <a:latin typeface="メイリオ" panose="020B0604030504040204" pitchFamily="50" charset="-128"/>
                <a:ea typeface="メイリオ" panose="020B0604030504040204" pitchFamily="50" charset="-128"/>
              </a:endParaRPr>
            </a:p>
          </p:txBody>
        </p:sp>
      </p:grpSp>
      <p:grpSp>
        <p:nvGrpSpPr>
          <p:cNvPr id="19" name="グループ化 18"/>
          <p:cNvGrpSpPr/>
          <p:nvPr/>
        </p:nvGrpSpPr>
        <p:grpSpPr>
          <a:xfrm>
            <a:off x="6516484" y="5559499"/>
            <a:ext cx="4596884" cy="637332"/>
            <a:chOff x="5530646" y="5443717"/>
            <a:chExt cx="4596884" cy="637332"/>
          </a:xfrm>
        </p:grpSpPr>
        <p:grpSp>
          <p:nvGrpSpPr>
            <p:cNvPr id="14" name="グループ化 13"/>
            <p:cNvGrpSpPr/>
            <p:nvPr/>
          </p:nvGrpSpPr>
          <p:grpSpPr>
            <a:xfrm>
              <a:off x="5530646" y="5443717"/>
              <a:ext cx="4452695" cy="564371"/>
              <a:chOff x="3185652" y="5472006"/>
              <a:chExt cx="6797689" cy="564371"/>
            </a:xfrm>
          </p:grpSpPr>
          <p:sp>
            <p:nvSpPr>
              <p:cNvPr id="11" name="角丸四角形 10"/>
              <p:cNvSpPr/>
              <p:nvPr/>
            </p:nvSpPr>
            <p:spPr>
              <a:xfrm>
                <a:off x="3185652" y="5472006"/>
                <a:ext cx="6797689" cy="564371"/>
              </a:xfrm>
              <a:prstGeom prst="roundRect">
                <a:avLst>
                  <a:gd name="adj" fmla="val 2973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3261851" y="5520913"/>
                <a:ext cx="6645289" cy="452600"/>
              </a:xfrm>
              <a:prstGeom prst="roundRect">
                <a:avLst>
                  <a:gd name="adj" fmla="val 2973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 name="テキスト ボックス 12"/>
            <p:cNvSpPr txBox="1"/>
            <p:nvPr/>
          </p:nvSpPr>
          <p:spPr>
            <a:xfrm>
              <a:off x="5993806" y="5542048"/>
              <a:ext cx="3416320" cy="369332"/>
            </a:xfrm>
            <a:prstGeom prst="rect">
              <a:avLst/>
            </a:prstGeom>
            <a:noFill/>
          </p:spPr>
          <p:txBody>
            <a:bodyPr wrap="none" rtlCol="0">
              <a:spAutoFit/>
            </a:bodyPr>
            <a:lstStyle/>
            <a:p>
              <a:r>
                <a:rPr kumimoji="1" lang="ja-JP" altLang="en-US" dirty="0"/>
                <a:t>国土交通省　接遇研修について</a:t>
              </a:r>
            </a:p>
          </p:txBody>
        </p:sp>
        <p:cxnSp>
          <p:nvCxnSpPr>
            <p:cNvPr id="16" name="直線矢印コネクタ 15"/>
            <p:cNvCxnSpPr/>
            <p:nvPr/>
          </p:nvCxnSpPr>
          <p:spPr>
            <a:xfrm flipH="1" flipV="1">
              <a:off x="9772979" y="5708407"/>
              <a:ext cx="354551" cy="372642"/>
            </a:xfrm>
            <a:prstGeom prst="straightConnector1">
              <a:avLst/>
            </a:prstGeom>
            <a:ln w="1016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grpSp>
      <p:sp>
        <p:nvSpPr>
          <p:cNvPr id="18" name="テキスト ボックス 17"/>
          <p:cNvSpPr txBox="1"/>
          <p:nvPr/>
        </p:nvSpPr>
        <p:spPr>
          <a:xfrm>
            <a:off x="409957" y="126795"/>
            <a:ext cx="3660556" cy="461665"/>
          </a:xfrm>
          <a:prstGeom prst="rect">
            <a:avLst/>
          </a:prstGeom>
          <a:noFill/>
        </p:spPr>
        <p:txBody>
          <a:bodyPr wrap="square" rtlCol="0">
            <a:spAutoFit/>
          </a:bodyPr>
          <a:lstStyle/>
          <a:p>
            <a:r>
              <a:rPr lang="ja-JP" altLang="en-US" sz="2400" dirty="0">
                <a:latin typeface="メイリオ" panose="020B0604030504040204" pitchFamily="50" charset="-128"/>
                <a:ea typeface="メイリオ" panose="020B0604030504040204" pitchFamily="50" charset="-128"/>
              </a:rPr>
              <a:t>公共交通事業者に向けた</a:t>
            </a:r>
          </a:p>
        </p:txBody>
      </p:sp>
    </p:spTree>
    <p:extLst>
      <p:ext uri="{BB962C8B-B14F-4D97-AF65-F5344CB8AC3E}">
        <p14:creationId xmlns:p14="http://schemas.microsoft.com/office/powerpoint/2010/main" val="2785113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926175" y="2926080"/>
            <a:ext cx="4339650" cy="646331"/>
          </a:xfrm>
          <a:prstGeom prst="rect">
            <a:avLst/>
          </a:prstGeom>
          <a:noFill/>
        </p:spPr>
        <p:txBody>
          <a:bodyPr wrap="none" rtlCol="0">
            <a:spAutoFit/>
          </a:bodyPr>
          <a:lstStyle/>
          <a:p>
            <a:r>
              <a:rPr lang="ja-JP" altLang="en-US" sz="3600" b="1" dirty="0">
                <a:latin typeface="メイリオ" panose="020B0604030504040204" pitchFamily="50" charset="-128"/>
                <a:ea typeface="メイリオ" panose="020B0604030504040204" pitchFamily="50" charset="-128"/>
              </a:rPr>
              <a:t>②　基本の接遇方法</a:t>
            </a:r>
            <a:endParaRPr kumimoji="1" lang="ja-JP" altLang="en-US" sz="3600" dirty="0">
              <a:latin typeface="メイリオ" panose="020B0604030504040204" pitchFamily="50" charset="-128"/>
              <a:ea typeface="メイリオ" panose="020B0604030504040204" pitchFamily="50" charset="-128"/>
            </a:endParaRPr>
          </a:p>
        </p:txBody>
      </p:sp>
      <p:sp>
        <p:nvSpPr>
          <p:cNvPr id="3" name="正方形/長方形 2"/>
          <p:cNvSpPr/>
          <p:nvPr/>
        </p:nvSpPr>
        <p:spPr>
          <a:xfrm>
            <a:off x="382386" y="3688789"/>
            <a:ext cx="11637818" cy="1184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30710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501441"/>
            <a:ext cx="2191626" cy="646331"/>
          </a:xfrm>
          <a:prstGeom prst="rect">
            <a:avLst/>
          </a:prstGeom>
          <a:noFill/>
        </p:spPr>
        <p:txBody>
          <a:bodyPr wrap="none" rtlCol="0">
            <a:spAutoFit/>
          </a:bodyPr>
          <a:lstStyle/>
          <a:p>
            <a:r>
              <a:rPr lang="ja-JP" altLang="en-US" sz="3600" b="1" dirty="0">
                <a:latin typeface="メイリオ" panose="020B0604030504040204" pitchFamily="50" charset="-128"/>
                <a:ea typeface="メイリオ" panose="020B0604030504040204" pitchFamily="50" charset="-128"/>
              </a:rPr>
              <a:t>１</a:t>
            </a:r>
            <a:r>
              <a:rPr lang="en-US" altLang="ja-JP" sz="3600" b="1" dirty="0">
                <a:latin typeface="メイリオ" panose="020B0604030504040204" pitchFamily="50" charset="-128"/>
                <a:ea typeface="メイリオ" panose="020B0604030504040204" pitchFamily="50" charset="-128"/>
              </a:rPr>
              <a:t>.</a:t>
            </a:r>
            <a:r>
              <a:rPr lang="ja-JP" altLang="en-US" sz="3600" b="1" dirty="0">
                <a:latin typeface="メイリオ" panose="020B0604030504040204" pitchFamily="50" charset="-128"/>
                <a:ea typeface="メイリオ" panose="020B0604030504040204" pitchFamily="50" charset="-128"/>
              </a:rPr>
              <a:t>高齢者</a:t>
            </a:r>
          </a:p>
        </p:txBody>
      </p:sp>
      <p:sp>
        <p:nvSpPr>
          <p:cNvPr id="3" name="正方形/長方形 2"/>
          <p:cNvSpPr/>
          <p:nvPr/>
        </p:nvSpPr>
        <p:spPr>
          <a:xfrm>
            <a:off x="378452" y="1081270"/>
            <a:ext cx="11392370" cy="14115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p:nvPicPr>
        <p:blipFill>
          <a:blip r:embed="rId3"/>
          <a:stretch>
            <a:fillRect/>
          </a:stretch>
        </p:blipFill>
        <p:spPr>
          <a:xfrm flipH="1">
            <a:off x="1141756" y="2356033"/>
            <a:ext cx="1942857" cy="3914286"/>
          </a:xfrm>
          <a:prstGeom prst="rect">
            <a:avLst/>
          </a:prstGeom>
        </p:spPr>
      </p:pic>
      <p:sp>
        <p:nvSpPr>
          <p:cNvPr id="5" name="テキスト ボックス 4"/>
          <p:cNvSpPr txBox="1"/>
          <p:nvPr/>
        </p:nvSpPr>
        <p:spPr>
          <a:xfrm>
            <a:off x="3221702" y="2070283"/>
            <a:ext cx="8329352" cy="1077218"/>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rPr>
              <a:t>特性に配慮し、困っている様子のときは、</a:t>
            </a:r>
            <a:r>
              <a:rPr lang="ja-JP" altLang="en-US" sz="3200" b="1" dirty="0">
                <a:latin typeface="メイリオ" panose="020B0604030504040204" pitchFamily="50" charset="-128"/>
                <a:ea typeface="メイリオ" panose="020B0604030504040204" pitchFamily="50" charset="-128"/>
              </a:rPr>
              <a:t>支援が必要かを確認</a:t>
            </a:r>
            <a:r>
              <a:rPr lang="ja-JP" altLang="en-US" sz="3200" dirty="0">
                <a:latin typeface="メイリオ" panose="020B0604030504040204" pitchFamily="50" charset="-128"/>
                <a:ea typeface="メイリオ" panose="020B0604030504040204" pitchFamily="50" charset="-128"/>
              </a:rPr>
              <a:t>した上で</a:t>
            </a:r>
            <a:r>
              <a:rPr lang="ja-JP" altLang="en-US" sz="3200" b="1" dirty="0">
                <a:latin typeface="メイリオ" panose="020B0604030504040204" pitchFamily="50" charset="-128"/>
                <a:ea typeface="メイリオ" panose="020B0604030504040204" pitchFamily="50" charset="-128"/>
              </a:rPr>
              <a:t>接遇対応</a:t>
            </a:r>
            <a:r>
              <a:rPr lang="ja-JP" altLang="en-US" sz="3200" dirty="0">
                <a:latin typeface="メイリオ" panose="020B0604030504040204" pitchFamily="50" charset="-128"/>
                <a:ea typeface="メイリオ" panose="020B0604030504040204" pitchFamily="50" charset="-128"/>
              </a:rPr>
              <a:t>をします。</a:t>
            </a:r>
          </a:p>
        </p:txBody>
      </p:sp>
      <p:sp>
        <p:nvSpPr>
          <p:cNvPr id="6" name="テキスト ボックス 5"/>
          <p:cNvSpPr txBox="1"/>
          <p:nvPr/>
        </p:nvSpPr>
        <p:spPr>
          <a:xfrm>
            <a:off x="4634086" y="3870263"/>
            <a:ext cx="6916968" cy="2308324"/>
          </a:xfrm>
          <a:prstGeom prst="rect">
            <a:avLst/>
          </a:prstGeom>
          <a:noFill/>
        </p:spPr>
        <p:txBody>
          <a:bodyPr wrap="square" rtlCol="0">
            <a:spAutoFit/>
          </a:bodyPr>
          <a:lstStyle/>
          <a:p>
            <a:r>
              <a:rPr lang="ja-JP" altLang="en-US" sz="2400" dirty="0">
                <a:latin typeface="メイリオ" panose="020B0604030504040204" pitchFamily="50" charset="-128"/>
                <a:ea typeface="メイリオ" panose="020B0604030504040204" pitchFamily="50" charset="-128"/>
              </a:rPr>
              <a:t>■高齢者の特性</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視力・聴力・筋力など身体機能が低下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移動やコミュニケーションに時間がかかる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杖やシルバーカー、車椅子を利用している人もいる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認知症の症状のある人もいる</a:t>
            </a:r>
          </a:p>
        </p:txBody>
      </p:sp>
      <p:sp>
        <p:nvSpPr>
          <p:cNvPr id="7" name="正方形/長方形 6"/>
          <p:cNvSpPr/>
          <p:nvPr/>
        </p:nvSpPr>
        <p:spPr>
          <a:xfrm>
            <a:off x="4634086" y="3657600"/>
            <a:ext cx="7024514" cy="2612719"/>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98764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1614487" y="4557657"/>
            <a:ext cx="10015537" cy="118182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1614487" y="2781815"/>
            <a:ext cx="10015537" cy="157815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614488" y="1376189"/>
            <a:ext cx="10015537" cy="116701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p:nvPicPr>
        <p:blipFill>
          <a:blip r:embed="rId3"/>
          <a:stretch>
            <a:fillRect/>
          </a:stretch>
        </p:blipFill>
        <p:spPr>
          <a:xfrm flipH="1">
            <a:off x="298794" y="113140"/>
            <a:ext cx="1177782" cy="2372885"/>
          </a:xfrm>
          <a:prstGeom prst="rect">
            <a:avLst/>
          </a:prstGeom>
        </p:spPr>
      </p:pic>
      <p:sp>
        <p:nvSpPr>
          <p:cNvPr id="5" name="テキスト ボックス 4"/>
          <p:cNvSpPr txBox="1"/>
          <p:nvPr/>
        </p:nvSpPr>
        <p:spPr>
          <a:xfrm>
            <a:off x="1721515" y="1589096"/>
            <a:ext cx="3450561" cy="954107"/>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事前問合せ、チケット購入</a:t>
            </a:r>
          </a:p>
        </p:txBody>
      </p:sp>
      <p:sp>
        <p:nvSpPr>
          <p:cNvPr id="8" name="テキスト ボックス 7"/>
          <p:cNvSpPr txBox="1"/>
          <p:nvPr/>
        </p:nvSpPr>
        <p:spPr>
          <a:xfrm>
            <a:off x="1721515" y="2979506"/>
            <a:ext cx="3450561" cy="954107"/>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乗降時、運賃支払い、車内</a:t>
            </a:r>
          </a:p>
        </p:txBody>
      </p:sp>
      <p:sp>
        <p:nvSpPr>
          <p:cNvPr id="9" name="テキスト ボックス 8"/>
          <p:cNvSpPr txBox="1"/>
          <p:nvPr/>
        </p:nvSpPr>
        <p:spPr>
          <a:xfrm>
            <a:off x="1721515" y="4749467"/>
            <a:ext cx="3450561" cy="523220"/>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乗り換え時</a:t>
            </a:r>
          </a:p>
        </p:txBody>
      </p:sp>
      <p:sp>
        <p:nvSpPr>
          <p:cNvPr id="11" name="テキスト ボックス 10"/>
          <p:cNvSpPr txBox="1"/>
          <p:nvPr/>
        </p:nvSpPr>
        <p:spPr>
          <a:xfrm>
            <a:off x="5574592" y="1842926"/>
            <a:ext cx="5912557" cy="461665"/>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聴こえている、理解しているかを確認</a:t>
            </a:r>
          </a:p>
        </p:txBody>
      </p:sp>
      <p:sp>
        <p:nvSpPr>
          <p:cNvPr id="13" name="テキスト ボックス 12"/>
          <p:cNvSpPr txBox="1"/>
          <p:nvPr/>
        </p:nvSpPr>
        <p:spPr>
          <a:xfrm>
            <a:off x="5574593" y="2979506"/>
            <a:ext cx="5652914" cy="1200329"/>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バランスを崩す、躓きやすいため、安全を確認</a:t>
            </a:r>
          </a:p>
          <a:p>
            <a:pPr marL="342900" indent="-3429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時間に余裕を持った支援</a:t>
            </a:r>
          </a:p>
        </p:txBody>
      </p:sp>
      <p:sp>
        <p:nvSpPr>
          <p:cNvPr id="15" name="テキスト ボックス 14"/>
          <p:cNvSpPr txBox="1"/>
          <p:nvPr/>
        </p:nvSpPr>
        <p:spPr>
          <a:xfrm>
            <a:off x="5574592" y="4765970"/>
            <a:ext cx="6055431" cy="830997"/>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支援の申し出があれば乗換経路を具体的に案内</a:t>
            </a:r>
          </a:p>
        </p:txBody>
      </p:sp>
    </p:spTree>
    <p:extLst>
      <p:ext uri="{BB962C8B-B14F-4D97-AF65-F5344CB8AC3E}">
        <p14:creationId xmlns:p14="http://schemas.microsoft.com/office/powerpoint/2010/main" val="57090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501441"/>
            <a:ext cx="3114955" cy="646331"/>
          </a:xfrm>
          <a:prstGeom prst="rect">
            <a:avLst/>
          </a:prstGeom>
          <a:noFill/>
        </p:spPr>
        <p:txBody>
          <a:bodyPr wrap="none" rtlCol="0">
            <a:spAutoFit/>
          </a:bodyPr>
          <a:lstStyle/>
          <a:p>
            <a:r>
              <a:rPr lang="ja-JP" altLang="en-US" sz="3600" b="1" dirty="0">
                <a:latin typeface="メイリオ" panose="020B0604030504040204" pitchFamily="50" charset="-128"/>
                <a:ea typeface="メイリオ" panose="020B0604030504040204" pitchFamily="50" charset="-128"/>
              </a:rPr>
              <a:t>２</a:t>
            </a:r>
            <a:r>
              <a:rPr lang="en-US" altLang="ja-JP" sz="3600" b="1" dirty="0">
                <a:latin typeface="メイリオ" panose="020B0604030504040204" pitchFamily="50" charset="-128"/>
                <a:ea typeface="メイリオ" panose="020B0604030504040204" pitchFamily="50" charset="-128"/>
              </a:rPr>
              <a:t>.</a:t>
            </a:r>
            <a:r>
              <a:rPr lang="ja-JP" altLang="en-US" sz="3600" b="1" dirty="0">
                <a:latin typeface="メイリオ" panose="020B0604030504040204" pitchFamily="50" charset="-128"/>
                <a:ea typeface="メイリオ" panose="020B0604030504040204" pitchFamily="50" charset="-128"/>
              </a:rPr>
              <a:t>認知症の人</a:t>
            </a:r>
          </a:p>
        </p:txBody>
      </p:sp>
      <p:sp>
        <p:nvSpPr>
          <p:cNvPr id="3" name="正方形/長方形 2"/>
          <p:cNvSpPr/>
          <p:nvPr/>
        </p:nvSpPr>
        <p:spPr>
          <a:xfrm>
            <a:off x="378452" y="1081270"/>
            <a:ext cx="11392370" cy="14115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3221702" y="2070283"/>
            <a:ext cx="8329352" cy="1077218"/>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rPr>
              <a:t>特性に配慮し、困っている様子のときは、</a:t>
            </a:r>
            <a:r>
              <a:rPr lang="ja-JP" altLang="en-US" sz="3200" b="1" dirty="0">
                <a:latin typeface="メイリオ" panose="020B0604030504040204" pitchFamily="50" charset="-128"/>
                <a:ea typeface="メイリオ" panose="020B0604030504040204" pitchFamily="50" charset="-128"/>
              </a:rPr>
              <a:t>支援が必要かを確認</a:t>
            </a:r>
            <a:r>
              <a:rPr lang="ja-JP" altLang="en-US" sz="3200" dirty="0">
                <a:latin typeface="メイリオ" panose="020B0604030504040204" pitchFamily="50" charset="-128"/>
                <a:ea typeface="メイリオ" panose="020B0604030504040204" pitchFamily="50" charset="-128"/>
              </a:rPr>
              <a:t>した上で</a:t>
            </a:r>
            <a:r>
              <a:rPr lang="ja-JP" altLang="en-US" sz="3200" b="1" dirty="0">
                <a:latin typeface="メイリオ" panose="020B0604030504040204" pitchFamily="50" charset="-128"/>
                <a:ea typeface="メイリオ" panose="020B0604030504040204" pitchFamily="50" charset="-128"/>
              </a:rPr>
              <a:t>接遇対応</a:t>
            </a:r>
            <a:r>
              <a:rPr lang="ja-JP" altLang="en-US" sz="3200" dirty="0">
                <a:latin typeface="メイリオ" panose="020B0604030504040204" pitchFamily="50" charset="-128"/>
                <a:ea typeface="メイリオ" panose="020B0604030504040204" pitchFamily="50" charset="-128"/>
              </a:rPr>
              <a:t>をします。</a:t>
            </a:r>
          </a:p>
        </p:txBody>
      </p:sp>
      <p:sp>
        <p:nvSpPr>
          <p:cNvPr id="6" name="テキスト ボックス 5"/>
          <p:cNvSpPr txBox="1"/>
          <p:nvPr/>
        </p:nvSpPr>
        <p:spPr>
          <a:xfrm>
            <a:off x="3623093" y="3870263"/>
            <a:ext cx="7841696" cy="2308324"/>
          </a:xfrm>
          <a:prstGeom prst="rect">
            <a:avLst/>
          </a:prstGeom>
          <a:noFill/>
        </p:spPr>
        <p:txBody>
          <a:bodyPr wrap="square" rtlCol="0">
            <a:spAutoFit/>
          </a:bodyPr>
          <a:lstStyle/>
          <a:p>
            <a:r>
              <a:rPr lang="ja-JP" altLang="en-US" sz="2400" dirty="0">
                <a:latin typeface="メイリオ" panose="020B0604030504040204" pitchFamily="50" charset="-128"/>
                <a:ea typeface="メイリオ" panose="020B0604030504040204" pitchFamily="50" charset="-128"/>
              </a:rPr>
              <a:t>■認知症の人の特性</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症状はさまざまであり、主に認知機能（理解する力や判断する力）などが低下する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保たれている機能もあるので、一律のイメージで対応してはいけない</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高齢者に多いが、若年性や軽度認知症の人もいる</a:t>
            </a:r>
          </a:p>
        </p:txBody>
      </p:sp>
      <p:sp>
        <p:nvSpPr>
          <p:cNvPr id="7" name="正方形/長方形 6"/>
          <p:cNvSpPr/>
          <p:nvPr/>
        </p:nvSpPr>
        <p:spPr>
          <a:xfrm>
            <a:off x="3493407" y="3657600"/>
            <a:ext cx="8165193" cy="2612719"/>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3663" y="3035300"/>
            <a:ext cx="1207989" cy="2951163"/>
          </a:xfrm>
          <a:prstGeom prst="rect">
            <a:avLst/>
          </a:prstGeom>
        </p:spPr>
      </p:pic>
      <p:graphicFrame>
        <p:nvGraphicFramePr>
          <p:cNvPr id="9" name="オブジェクト 8"/>
          <p:cNvGraphicFramePr>
            <a:graphicFrameLocks noChangeAspect="1"/>
          </p:cNvGraphicFramePr>
          <p:nvPr>
            <p:extLst>
              <p:ext uri="{D42A27DB-BD31-4B8C-83A1-F6EECF244321}">
                <p14:modId xmlns:p14="http://schemas.microsoft.com/office/powerpoint/2010/main" val="2388651365"/>
              </p:ext>
            </p:extLst>
          </p:nvPr>
        </p:nvGraphicFramePr>
        <p:xfrm>
          <a:off x="413512" y="2110545"/>
          <a:ext cx="1200151" cy="3344421"/>
        </p:xfrm>
        <a:graphic>
          <a:graphicData uri="http://schemas.openxmlformats.org/presentationml/2006/ole">
            <mc:AlternateContent xmlns:mc="http://schemas.openxmlformats.org/markup-compatibility/2006">
              <mc:Choice xmlns:v="urn:schemas-microsoft-com:vml" Requires="v">
                <p:oleObj r:id="rId4" imgW="1904760" imgH="5307840" progId="">
                  <p:embed/>
                </p:oleObj>
              </mc:Choice>
              <mc:Fallback>
                <p:oleObj r:id="rId4" imgW="1904760" imgH="5307840" progId="">
                  <p:embed/>
                  <p:pic>
                    <p:nvPicPr>
                      <p:cNvPr id="7" name="オブジェクト 6"/>
                      <p:cNvPicPr/>
                      <p:nvPr/>
                    </p:nvPicPr>
                    <p:blipFill>
                      <a:blip r:embed="rId5"/>
                      <a:stretch>
                        <a:fillRect/>
                      </a:stretch>
                    </p:blipFill>
                    <p:spPr>
                      <a:xfrm>
                        <a:off x="413512" y="2110545"/>
                        <a:ext cx="1200151" cy="3344421"/>
                      </a:xfrm>
                      <a:prstGeom prst="rect">
                        <a:avLst/>
                      </a:prstGeom>
                    </p:spPr>
                  </p:pic>
                </p:oleObj>
              </mc:Fallback>
            </mc:AlternateContent>
          </a:graphicData>
        </a:graphic>
      </p:graphicFrame>
    </p:spTree>
    <p:extLst>
      <p:ext uri="{BB962C8B-B14F-4D97-AF65-F5344CB8AC3E}">
        <p14:creationId xmlns:p14="http://schemas.microsoft.com/office/powerpoint/2010/main" val="1190521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0051" y="1389381"/>
            <a:ext cx="932589" cy="2278350"/>
          </a:xfrm>
          <a:prstGeom prst="rect">
            <a:avLst/>
          </a:prstGeom>
        </p:spPr>
      </p:pic>
      <p:graphicFrame>
        <p:nvGraphicFramePr>
          <p:cNvPr id="3" name="オブジェクト 2"/>
          <p:cNvGraphicFramePr>
            <a:graphicFrameLocks noChangeAspect="1"/>
          </p:cNvGraphicFramePr>
          <p:nvPr>
            <p:extLst>
              <p:ext uri="{D42A27DB-BD31-4B8C-83A1-F6EECF244321}">
                <p14:modId xmlns:p14="http://schemas.microsoft.com/office/powerpoint/2010/main" val="2411789369"/>
              </p:ext>
            </p:extLst>
          </p:nvPr>
        </p:nvGraphicFramePr>
        <p:xfrm>
          <a:off x="413513" y="563099"/>
          <a:ext cx="926538" cy="2581953"/>
        </p:xfrm>
        <a:graphic>
          <a:graphicData uri="http://schemas.openxmlformats.org/presentationml/2006/ole">
            <mc:AlternateContent xmlns:mc="http://schemas.openxmlformats.org/markup-compatibility/2006">
              <mc:Choice xmlns:v="urn:schemas-microsoft-com:vml" Requires="v">
                <p:oleObj r:id="rId4" imgW="1904760" imgH="5307840" progId="">
                  <p:embed/>
                </p:oleObj>
              </mc:Choice>
              <mc:Fallback>
                <p:oleObj r:id="rId4" imgW="1904760" imgH="5307840" progId="">
                  <p:embed/>
                  <p:pic>
                    <p:nvPicPr>
                      <p:cNvPr id="9" name="オブジェクト 8"/>
                      <p:cNvPicPr/>
                      <p:nvPr/>
                    </p:nvPicPr>
                    <p:blipFill>
                      <a:blip r:embed="rId5"/>
                      <a:stretch>
                        <a:fillRect/>
                      </a:stretch>
                    </p:blipFill>
                    <p:spPr>
                      <a:xfrm>
                        <a:off x="413513" y="563099"/>
                        <a:ext cx="926538" cy="2581953"/>
                      </a:xfrm>
                      <a:prstGeom prst="rect">
                        <a:avLst/>
                      </a:prstGeom>
                    </p:spPr>
                  </p:pic>
                </p:oleObj>
              </mc:Fallback>
            </mc:AlternateContent>
          </a:graphicData>
        </a:graphic>
      </p:graphicFrame>
      <p:sp>
        <p:nvSpPr>
          <p:cNvPr id="4" name="テキスト ボックス 3"/>
          <p:cNvSpPr txBox="1"/>
          <p:nvPr/>
        </p:nvSpPr>
        <p:spPr>
          <a:xfrm>
            <a:off x="2757268" y="563099"/>
            <a:ext cx="9164438" cy="4278094"/>
          </a:xfrm>
          <a:prstGeom prst="rect">
            <a:avLst/>
          </a:prstGeom>
          <a:noFill/>
        </p:spPr>
        <p:txBody>
          <a:bodyPr wrap="square" rtlCol="0">
            <a:spAutoFit/>
          </a:bodyPr>
          <a:lstStyle/>
          <a:p>
            <a:r>
              <a:rPr kumimoji="1" lang="ja-JP" altLang="en-US" sz="2800" b="1" dirty="0">
                <a:latin typeface="メイリオ" panose="020B0604030504040204" pitchFamily="50" charset="-128"/>
                <a:ea typeface="メイリオ" panose="020B0604030504040204" pitchFamily="50" charset="-128"/>
              </a:rPr>
              <a:t>■認知症を自己開示している方に対して</a:t>
            </a:r>
          </a:p>
          <a:p>
            <a:r>
              <a:rPr lang="ja-JP" altLang="en-US" sz="2400" dirty="0">
                <a:latin typeface="メイリオ" panose="020B0604030504040204" pitchFamily="50" charset="-128"/>
                <a:ea typeface="メイリオ" panose="020B0604030504040204" pitchFamily="50" charset="-128"/>
              </a:rPr>
              <a:t>　（認知症であることを告げた、ヘルプマーク等により認知症　</a:t>
            </a:r>
          </a:p>
          <a:p>
            <a:r>
              <a:rPr lang="ja-JP" altLang="en-US" sz="2400" dirty="0">
                <a:latin typeface="メイリオ" panose="020B0604030504040204" pitchFamily="50" charset="-128"/>
                <a:ea typeface="メイリオ" panose="020B0604030504040204" pitchFamily="50" charset="-128"/>
              </a:rPr>
              <a:t>　の人であることがわかった場合）</a:t>
            </a:r>
          </a:p>
          <a:p>
            <a:r>
              <a:rPr lang="ja-JP" altLang="en-US" sz="2400" dirty="0">
                <a:latin typeface="メイリオ" panose="020B0604030504040204" pitchFamily="50" charset="-128"/>
                <a:ea typeface="メイリオ" panose="020B0604030504040204" pitchFamily="50" charset="-128"/>
              </a:rPr>
              <a:t>　➡何に困っているか、どのような支援が必要か確認</a:t>
            </a:r>
          </a:p>
          <a:p>
            <a:r>
              <a:rPr lang="ja-JP" altLang="en-US" sz="2400" dirty="0">
                <a:latin typeface="メイリオ" panose="020B0604030504040204" pitchFamily="50" charset="-128"/>
                <a:ea typeface="メイリオ" panose="020B0604030504040204" pitchFamily="50" charset="-128"/>
              </a:rPr>
              <a:t>　➡落ち着ける環境のもと、余裕を持った支援を</a:t>
            </a:r>
          </a:p>
          <a:p>
            <a:endParaRPr lang="ja-JP" altLang="en-US" sz="2400" dirty="0">
              <a:latin typeface="メイリオ" panose="020B0604030504040204" pitchFamily="50" charset="-128"/>
              <a:ea typeface="メイリオ" panose="020B0604030504040204" pitchFamily="50" charset="-128"/>
            </a:endParaRPr>
          </a:p>
          <a:p>
            <a:r>
              <a:rPr kumimoji="1" lang="ja-JP" altLang="en-US" sz="2800" b="1" dirty="0">
                <a:latin typeface="メイリオ" panose="020B0604030504040204" pitchFamily="50" charset="-128"/>
                <a:ea typeface="メイリオ" panose="020B0604030504040204" pitchFamily="50" charset="-128"/>
              </a:rPr>
              <a:t>■認知症を自己開示していない方に対して</a:t>
            </a:r>
          </a:p>
          <a:p>
            <a:r>
              <a:rPr lang="ja-JP" altLang="en-US" sz="2400" dirty="0">
                <a:latin typeface="メイリオ" panose="020B0604030504040204" pitchFamily="50" charset="-128"/>
                <a:ea typeface="メイリオ" panose="020B0604030504040204" pitchFamily="50" charset="-128"/>
              </a:rPr>
              <a:t>　（外見からはわからないが困っている様子の場合）</a:t>
            </a:r>
          </a:p>
          <a:p>
            <a:r>
              <a:rPr kumimoji="1" lang="ja-JP" altLang="en-US" sz="2400" dirty="0">
                <a:latin typeface="メイリオ" panose="020B0604030504040204" pitchFamily="50" charset="-128"/>
                <a:ea typeface="メイリオ" panose="020B0604030504040204" pitchFamily="50" charset="-128"/>
              </a:rPr>
              <a:t>　➡「認知症の人かもしれない」ことを選択肢のひとつと考える</a:t>
            </a:r>
          </a:p>
          <a:p>
            <a:r>
              <a:rPr lang="ja-JP" altLang="en-US" sz="2400" dirty="0">
                <a:latin typeface="メイリオ" panose="020B0604030504040204" pitchFamily="50" charset="-128"/>
                <a:ea typeface="メイリオ" panose="020B0604030504040204" pitchFamily="50" charset="-128"/>
              </a:rPr>
              <a:t>　➡相手の状況に合わせ、必要な支援を伺い、対応</a:t>
            </a:r>
          </a:p>
          <a:p>
            <a:r>
              <a:rPr kumimoji="1" lang="ja-JP" altLang="en-US" sz="2400" dirty="0">
                <a:latin typeface="メイリオ" panose="020B0604030504040204" pitchFamily="50" charset="-128"/>
                <a:ea typeface="メイリオ" panose="020B0604030504040204" pitchFamily="50" charset="-128"/>
              </a:rPr>
              <a:t>　　（話しかけてみて状態をうかがう）</a:t>
            </a:r>
          </a:p>
        </p:txBody>
      </p:sp>
    </p:spTree>
    <p:extLst>
      <p:ext uri="{BB962C8B-B14F-4D97-AF65-F5344CB8AC3E}">
        <p14:creationId xmlns:p14="http://schemas.microsoft.com/office/powerpoint/2010/main" val="3462135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1614487" y="4122288"/>
            <a:ext cx="10015537" cy="244764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614488" y="883962"/>
            <a:ext cx="10015537" cy="306693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721515" y="1096870"/>
            <a:ext cx="1970591" cy="1384995"/>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事前問合せ、チケット購入</a:t>
            </a:r>
          </a:p>
        </p:txBody>
      </p:sp>
      <p:sp>
        <p:nvSpPr>
          <p:cNvPr id="9" name="テキスト ボックス 8"/>
          <p:cNvSpPr txBox="1"/>
          <p:nvPr/>
        </p:nvSpPr>
        <p:spPr>
          <a:xfrm>
            <a:off x="1721515" y="4245111"/>
            <a:ext cx="2207549" cy="1384995"/>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乗降時、運賃の支払い、車内</a:t>
            </a:r>
          </a:p>
        </p:txBody>
      </p:sp>
      <p:sp>
        <p:nvSpPr>
          <p:cNvPr id="11" name="テキスト ボックス 10"/>
          <p:cNvSpPr txBox="1"/>
          <p:nvPr/>
        </p:nvSpPr>
        <p:spPr>
          <a:xfrm>
            <a:off x="3929064" y="1096870"/>
            <a:ext cx="7558085" cy="3046988"/>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説明時の支援</a:t>
            </a:r>
            <a:r>
              <a:rPr lang="ja-JP" altLang="en-US" sz="2400" dirty="0">
                <a:latin typeface="メイリオ" panose="020B0604030504040204" pitchFamily="50" charset="-128"/>
                <a:ea typeface="メイリオ" panose="020B0604030504040204" pitchFamily="50" charset="-128"/>
              </a:rPr>
              <a:t>（電話や窓口で）</a:t>
            </a:r>
          </a:p>
          <a:p>
            <a:r>
              <a:rPr lang="ja-JP" altLang="en-US" sz="2400" dirty="0">
                <a:latin typeface="メイリオ" panose="020B0604030504040204" pitchFamily="50" charset="-128"/>
                <a:ea typeface="メイリオ" panose="020B0604030504040204" pitchFamily="50" charset="-128"/>
              </a:rPr>
              <a:t>　・理解しているかを簡潔な言葉で確認</a:t>
            </a:r>
          </a:p>
          <a:p>
            <a:r>
              <a:rPr lang="ja-JP" altLang="en-US" sz="2400" dirty="0">
                <a:latin typeface="メイリオ" panose="020B0604030504040204" pitchFamily="50" charset="-128"/>
                <a:ea typeface="メイリオ" panose="020B0604030504040204" pitchFamily="50" charset="-128"/>
              </a:rPr>
              <a:t>　・自己開示している人には、同伴者の有無、支援の</a:t>
            </a:r>
          </a:p>
          <a:p>
            <a:r>
              <a:rPr lang="ja-JP" altLang="en-US" sz="2400" dirty="0">
                <a:latin typeface="メイリオ" panose="020B0604030504040204" pitchFamily="50" charset="-128"/>
                <a:ea typeface="メイリオ" panose="020B0604030504040204" pitchFamily="50" charset="-128"/>
              </a:rPr>
              <a:t>　　要否を確認</a:t>
            </a: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チケット購入が難しい場合の支援</a:t>
            </a:r>
          </a:p>
          <a:p>
            <a:r>
              <a:rPr lang="ja-JP" altLang="en-US" sz="2400" dirty="0">
                <a:latin typeface="メイリオ" panose="020B0604030504040204" pitchFamily="50" charset="-128"/>
                <a:ea typeface="メイリオ" panose="020B0604030504040204" pitchFamily="50" charset="-128"/>
              </a:rPr>
              <a:t>　・行先を忘れてしまった、路線図の表示がわからな</a:t>
            </a:r>
          </a:p>
          <a:p>
            <a:r>
              <a:rPr lang="ja-JP" altLang="en-US" sz="2400" dirty="0">
                <a:latin typeface="メイリオ" panose="020B0604030504040204" pitchFamily="50" charset="-128"/>
                <a:ea typeface="メイリオ" panose="020B0604030504040204" pitchFamily="50" charset="-128"/>
              </a:rPr>
              <a:t>　　い、機械の操作などがわからない場合には、何に</a:t>
            </a:r>
          </a:p>
          <a:p>
            <a:r>
              <a:rPr lang="ja-JP" altLang="en-US" sz="2400" dirty="0">
                <a:latin typeface="メイリオ" panose="020B0604030504040204" pitchFamily="50" charset="-128"/>
                <a:ea typeface="メイリオ" panose="020B0604030504040204" pitchFamily="50" charset="-128"/>
              </a:rPr>
              <a:t>　　困っているかを確認し支援</a:t>
            </a:r>
          </a:p>
        </p:txBody>
      </p:sp>
      <p:sp>
        <p:nvSpPr>
          <p:cNvPr id="15" name="テキスト ボックス 14"/>
          <p:cNvSpPr txBox="1"/>
          <p:nvPr/>
        </p:nvSpPr>
        <p:spPr>
          <a:xfrm>
            <a:off x="3929064" y="4261614"/>
            <a:ext cx="7700960" cy="1938992"/>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行先がわからなくなっている時の支援</a:t>
            </a:r>
          </a:p>
          <a:p>
            <a:r>
              <a:rPr lang="ja-JP" altLang="en-US" sz="2400" dirty="0">
                <a:latin typeface="メイリオ" panose="020B0604030504040204" pitchFamily="50" charset="-128"/>
                <a:ea typeface="メイリオ" panose="020B0604030504040204" pitchFamily="50" charset="-128"/>
              </a:rPr>
              <a:t>　・たちすくむ、行ったり来たりしている、座り込</a:t>
            </a:r>
            <a:r>
              <a:rPr lang="ja-JP" altLang="en-US" sz="2400" dirty="0" err="1">
                <a:latin typeface="メイリオ" panose="020B0604030504040204" pitchFamily="50" charset="-128"/>
                <a:ea typeface="メイリオ" panose="020B0604030504040204" pitchFamily="50" charset="-128"/>
              </a:rPr>
              <a:t>ん</a:t>
            </a:r>
            <a:endParaRPr lang="ja-JP" altLang="en-US"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でいる場合、どこに行けばよいかわからなく</a:t>
            </a:r>
            <a:r>
              <a:rPr lang="ja-JP" altLang="en-US" sz="2400" dirty="0" err="1">
                <a:latin typeface="メイリオ" panose="020B0604030504040204" pitchFamily="50" charset="-128"/>
                <a:ea typeface="メイリオ" panose="020B0604030504040204" pitchFamily="50" charset="-128"/>
              </a:rPr>
              <a:t>なっ</a:t>
            </a:r>
            <a:endParaRPr lang="ja-JP" altLang="en-US"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a:t>
            </a:r>
            <a:r>
              <a:rPr lang="ja-JP" altLang="en-US" sz="2400" dirty="0" err="1">
                <a:latin typeface="メイリオ" panose="020B0604030504040204" pitchFamily="50" charset="-128"/>
                <a:ea typeface="メイリオ" panose="020B0604030504040204" pitchFamily="50" charset="-128"/>
              </a:rPr>
              <a:t>て</a:t>
            </a:r>
            <a:r>
              <a:rPr lang="ja-JP" altLang="en-US" sz="2400" dirty="0">
                <a:latin typeface="メイリオ" panose="020B0604030504040204" pitchFamily="50" charset="-128"/>
                <a:ea typeface="メイリオ" panose="020B0604030504040204" pitchFamily="50" charset="-128"/>
              </a:rPr>
              <a:t>いる可能性がある</a:t>
            </a:r>
          </a:p>
          <a:p>
            <a:r>
              <a:rPr lang="ja-JP" altLang="en-US" sz="2400" dirty="0">
                <a:latin typeface="メイリオ" panose="020B0604030504040204" pitchFamily="50" charset="-128"/>
                <a:ea typeface="メイリオ" panose="020B0604030504040204" pitchFamily="50" charset="-128"/>
              </a:rPr>
              <a:t>　・マイクなどで簡潔に確認する</a:t>
            </a:r>
          </a:p>
        </p:txBody>
      </p:sp>
      <p:pic>
        <p:nvPicPr>
          <p:cNvPr id="12" name="図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640" y="3513748"/>
            <a:ext cx="932589" cy="2278350"/>
          </a:xfrm>
          <a:prstGeom prst="rect">
            <a:avLst/>
          </a:prstGeom>
        </p:spPr>
      </p:pic>
      <p:graphicFrame>
        <p:nvGraphicFramePr>
          <p:cNvPr id="13" name="オブジェクト 12"/>
          <p:cNvGraphicFramePr>
            <a:graphicFrameLocks noChangeAspect="1"/>
          </p:cNvGraphicFramePr>
          <p:nvPr>
            <p:extLst>
              <p:ext uri="{D42A27DB-BD31-4B8C-83A1-F6EECF244321}">
                <p14:modId xmlns:p14="http://schemas.microsoft.com/office/powerpoint/2010/main" val="2661489336"/>
              </p:ext>
            </p:extLst>
          </p:nvPr>
        </p:nvGraphicFramePr>
        <p:xfrm>
          <a:off x="242850" y="580352"/>
          <a:ext cx="926538" cy="2581953"/>
        </p:xfrm>
        <a:graphic>
          <a:graphicData uri="http://schemas.openxmlformats.org/presentationml/2006/ole">
            <mc:AlternateContent xmlns:mc="http://schemas.openxmlformats.org/markup-compatibility/2006">
              <mc:Choice xmlns:v="urn:schemas-microsoft-com:vml" Requires="v">
                <p:oleObj r:id="rId4" imgW="1904760" imgH="5307840" progId="">
                  <p:embed/>
                </p:oleObj>
              </mc:Choice>
              <mc:Fallback>
                <p:oleObj r:id="rId4" imgW="1904760" imgH="5307840" progId="">
                  <p:embed/>
                  <p:pic>
                    <p:nvPicPr>
                      <p:cNvPr id="3" name="オブジェクト 2"/>
                      <p:cNvPicPr/>
                      <p:nvPr/>
                    </p:nvPicPr>
                    <p:blipFill>
                      <a:blip r:embed="rId5"/>
                      <a:stretch>
                        <a:fillRect/>
                      </a:stretch>
                    </p:blipFill>
                    <p:spPr>
                      <a:xfrm>
                        <a:off x="242850" y="580352"/>
                        <a:ext cx="926538" cy="2581953"/>
                      </a:xfrm>
                      <a:prstGeom prst="rect">
                        <a:avLst/>
                      </a:prstGeom>
                    </p:spPr>
                  </p:pic>
                </p:oleObj>
              </mc:Fallback>
            </mc:AlternateContent>
          </a:graphicData>
        </a:graphic>
      </p:graphicFrame>
    </p:spTree>
    <p:extLst>
      <p:ext uri="{BB962C8B-B14F-4D97-AF65-F5344CB8AC3E}">
        <p14:creationId xmlns:p14="http://schemas.microsoft.com/office/powerpoint/2010/main" val="19115120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1896</TotalTime>
  <Words>6375</Words>
  <Application>Microsoft Office PowerPoint</Application>
  <PresentationFormat>ワイド画面</PresentationFormat>
  <Paragraphs>549</Paragraphs>
  <Slides>32</Slides>
  <Notes>32</Notes>
  <HiddenSlides>0</HiddenSlides>
  <MMClips>0</MMClips>
  <ScaleCrop>false</ScaleCrop>
  <HeadingPairs>
    <vt:vector size="8" baseType="variant">
      <vt:variant>
        <vt:lpstr>使用されているフォント</vt:lpstr>
      </vt:variant>
      <vt:variant>
        <vt:i4>5</vt:i4>
      </vt:variant>
      <vt:variant>
        <vt:lpstr>テーマ</vt:lpstr>
      </vt:variant>
      <vt:variant>
        <vt:i4>1</vt:i4>
      </vt:variant>
      <vt:variant>
        <vt:lpstr>埋め込まれた OLE サーバー</vt:lpstr>
      </vt:variant>
      <vt:variant>
        <vt:i4>0</vt:i4>
      </vt:variant>
      <vt:variant>
        <vt:lpstr>スライド タイトル</vt:lpstr>
      </vt:variant>
      <vt:variant>
        <vt:i4>32</vt:i4>
      </vt:variant>
    </vt:vector>
  </HeadingPairs>
  <TitlesOfParts>
    <vt:vector size="38" baseType="lpstr">
      <vt:lpstr>メイリオ</vt:lpstr>
      <vt:lpstr>游ゴシック</vt:lpstr>
      <vt:lpstr>游ゴシック Light</vt:lpstr>
      <vt:lpstr>Arial</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高光  美智代</dc:creator>
  <cp:lastModifiedBy>久島 勇一</cp:lastModifiedBy>
  <cp:revision>22</cp:revision>
  <cp:lastPrinted>2019-03-20T09:36:47Z</cp:lastPrinted>
  <dcterms:created xsi:type="dcterms:W3CDTF">2018-11-20T04:27:33Z</dcterms:created>
  <dcterms:modified xsi:type="dcterms:W3CDTF">2024-03-26T02:41:40Z</dcterms:modified>
</cp:coreProperties>
</file>