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256" r:id="rId3"/>
    <p:sldId id="304" r:id="rId4"/>
    <p:sldId id="272" r:id="rId5"/>
    <p:sldId id="337" r:id="rId6"/>
    <p:sldId id="338" r:id="rId7"/>
    <p:sldId id="326" r:id="rId8"/>
    <p:sldId id="327" r:id="rId9"/>
    <p:sldId id="328" r:id="rId10"/>
    <p:sldId id="336"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30" r:id="rId26"/>
    <p:sldId id="331" r:id="rId27"/>
    <p:sldId id="332" r:id="rId28"/>
    <p:sldId id="333" r:id="rId29"/>
    <p:sldId id="334" r:id="rId30"/>
    <p:sldId id="325" r:id="rId31"/>
    <p:sldId id="302" r:id="rId32"/>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1" autoAdjust="0"/>
    <p:restoredTop sz="63107" autoAdjust="0"/>
  </p:normalViewPr>
  <p:slideViewPr>
    <p:cSldViewPr snapToGrid="0">
      <p:cViewPr varScale="1">
        <p:scale>
          <a:sx n="53" d="100"/>
          <a:sy n="53" d="100"/>
        </p:scale>
        <p:origin x="16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⓪講師の自己紹介とアイスブレイク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講師の自己紹介</a:t>
            </a:r>
          </a:p>
          <a:p>
            <a:endParaRPr kumimoji="1" lang="ja-JP" altLang="en-US"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　●タクシーに</a:t>
            </a:r>
            <a:r>
              <a:rPr kumimoji="1" lang="ja-JP" altLang="en-US" sz="1200" kern="1200" dirty="0">
                <a:solidFill>
                  <a:schemeClr val="tx1"/>
                </a:solidFill>
                <a:effectLst/>
                <a:latin typeface="+mn-lt"/>
                <a:ea typeface="+mn-ea"/>
                <a:cs typeface="+mn-cs"/>
              </a:rPr>
              <a:t>おける接遇の場面などの</a:t>
            </a:r>
            <a:r>
              <a:rPr kumimoji="1" lang="ja-JP" altLang="ja-JP" sz="1200" kern="1200" dirty="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緊急時の支援時には、理解ができていない、不安の様子の場合には、まずは「大丈夫ですよ」と声をかけ、</a:t>
            </a:r>
          </a:p>
          <a:p>
            <a:r>
              <a:rPr kumimoji="1" lang="ja-JP" altLang="en-US" sz="1200" kern="1200" dirty="0">
                <a:solidFill>
                  <a:schemeClr val="tx1"/>
                </a:solidFill>
                <a:effectLst/>
                <a:latin typeface="+mn-lt"/>
                <a:ea typeface="+mn-ea"/>
                <a:cs typeface="+mn-cs"/>
              </a:rPr>
              <a:t>ゆっくり、簡潔に説明することが重要です。</a:t>
            </a:r>
          </a:p>
          <a:p>
            <a:endParaRPr kumimoji="1" lang="ja-JP" altLang="en-US"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乗り換え時</a:t>
            </a:r>
            <a:r>
              <a:rPr kumimoji="1" lang="ja-JP" altLang="en-US" sz="1200" kern="1200" dirty="0">
                <a:solidFill>
                  <a:schemeClr val="tx1"/>
                </a:solidFill>
                <a:effectLst/>
                <a:latin typeface="+mn-lt"/>
                <a:ea typeface="+mn-ea"/>
                <a:cs typeface="+mn-cs"/>
              </a:rPr>
              <a:t>に、わからずに困っている様子の場合には、ゆっくりと落ち着かせ、どこに行くのかなどを確認して支援します。</a:t>
            </a:r>
          </a:p>
          <a:p>
            <a:endParaRPr kumimoji="1" lang="ja-JP" altLang="en-US"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109040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肢体不自由者、車椅子使用者、重症心身障害児者</a:t>
            </a:r>
            <a:r>
              <a:rPr kumimoji="1" lang="ja-JP" altLang="en-US" dirty="0"/>
              <a:t>は、移動や設備の利用に困難な状況があります。</a:t>
            </a:r>
          </a:p>
          <a:p>
            <a:endParaRPr kumimoji="1" lang="ja-JP" altLang="en-US" dirty="0"/>
          </a:p>
          <a:p>
            <a:r>
              <a:rPr kumimoji="1" lang="ja-JP" altLang="en-US"/>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15407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などにおいては、</a:t>
            </a:r>
          </a:p>
          <a:p>
            <a:r>
              <a:rPr kumimoji="1" lang="ja-JP" altLang="en-US" dirty="0"/>
              <a:t>どのような補装具を使用しているのか、またご乗車いただく車両の設備について説明します。</a:t>
            </a:r>
          </a:p>
          <a:p>
            <a:r>
              <a:rPr kumimoji="1" lang="ja-JP" altLang="en-US" dirty="0"/>
              <a:t>車椅子等に対応していない車両を使用する場合には、シートに移乗していただく必要があることを</a:t>
            </a:r>
          </a:p>
          <a:p>
            <a:r>
              <a:rPr kumimoji="1" lang="ja-JP" altLang="en-US" dirty="0"/>
              <a:t>説明し、どのような対応が必要かを相談しましょう。</a:t>
            </a:r>
          </a:p>
          <a:p>
            <a:endParaRPr kumimoji="1" lang="ja-JP" altLang="en-US" dirty="0"/>
          </a:p>
          <a:p>
            <a:r>
              <a:rPr kumimoji="1" lang="ja-JP" altLang="en-US" dirty="0"/>
              <a:t>また、</a:t>
            </a:r>
            <a:r>
              <a:rPr kumimoji="1" lang="ja-JP" altLang="en-US" b="1" u="sng" dirty="0"/>
              <a:t>乗降時や支払い時</a:t>
            </a:r>
            <a:r>
              <a:rPr kumimoji="1" lang="ja-JP" altLang="en-US" dirty="0"/>
              <a:t>には、必要な乗車支援を行います。</a:t>
            </a:r>
          </a:p>
          <a:p>
            <a:r>
              <a:rPr kumimoji="1" lang="ja-JP" altLang="en-US" dirty="0"/>
              <a:t>スロープやリフトを使用する場合、時間がかかることなどを予めお伝えしておくことが重要です。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2922407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視覚障害者</a:t>
            </a:r>
            <a:r>
              <a:rPr kumimoji="1" lang="ja-JP" altLang="en-US" dirty="0"/>
              <a:t>は、文字情報や周囲の様子が見えない、見えにくいなどの状況があります。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89565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などにおいては、</a:t>
            </a:r>
          </a:p>
          <a:p>
            <a:r>
              <a:rPr kumimoji="1" lang="ja-JP" altLang="en-US" dirty="0"/>
              <a:t>盲導犬を使用しているのかなどを確認します。</a:t>
            </a:r>
          </a:p>
          <a:p>
            <a:r>
              <a:rPr kumimoji="1" lang="ja-JP" altLang="en-US" dirty="0"/>
              <a:t>迎車の場合には、乗車いただく位置を詳細に確認しておきましょう。</a:t>
            </a:r>
          </a:p>
          <a:p>
            <a:endParaRPr kumimoji="1" lang="ja-JP" altLang="en-US" dirty="0"/>
          </a:p>
          <a:p>
            <a:r>
              <a:rPr kumimoji="1" lang="ja-JP" altLang="en-US" dirty="0"/>
              <a:t>また、</a:t>
            </a:r>
            <a:r>
              <a:rPr kumimoji="1" lang="ja-JP" altLang="en-US" b="1" u="sng" dirty="0"/>
              <a:t>乗車時</a:t>
            </a:r>
            <a:r>
              <a:rPr kumimoji="1" lang="ja-JP" altLang="en-US" dirty="0"/>
              <a:t>、停車しても気づかない場合があります。見えていない様子が</a:t>
            </a:r>
          </a:p>
          <a:p>
            <a:r>
              <a:rPr kumimoji="1" lang="ja-JP" altLang="en-US" dirty="0"/>
              <a:t>わかったら、声をかけます。</a:t>
            </a:r>
          </a:p>
          <a:p>
            <a:r>
              <a:rPr kumimoji="1" lang="ja-JP" altLang="en-US" dirty="0"/>
              <a:t>乗車の支援が必要であれば、利用者にお断りした上で、屋根、ドア、シートの位置に手を誘導して</a:t>
            </a:r>
          </a:p>
          <a:p>
            <a:r>
              <a:rPr kumimoji="1" lang="ja-JP" altLang="en-US" dirty="0"/>
              <a:t>確認していただきます。</a:t>
            </a:r>
          </a:p>
          <a:p>
            <a:r>
              <a:rPr kumimoji="1" lang="ja-JP" altLang="en-US" b="1" dirty="0"/>
              <a:t>発車、停止、カーブ</a:t>
            </a:r>
            <a:r>
              <a:rPr kumimoji="1" lang="ja-JP" altLang="en-US" dirty="0"/>
              <a:t>は都度伝え、目的地についても詳細に確認して、到着の際には、</a:t>
            </a:r>
          </a:p>
          <a:p>
            <a:r>
              <a:rPr kumimoji="1" lang="ja-JP" altLang="en-US" b="0" dirty="0"/>
              <a:t>「</a:t>
            </a:r>
            <a:r>
              <a:rPr lang="ja-JP" altLang="en-US" sz="1200" b="0" dirty="0">
                <a:latin typeface="メイリオ" panose="020B0604030504040204" pitchFamily="50" charset="-128"/>
                <a:ea typeface="メイリオ" panose="020B0604030504040204" pitchFamily="50" charset="-128"/>
              </a:rPr>
              <a:t>〇〇交差点を□□方向に向けて左側手前に止まります」など、詳細に情報を伝えましょう。</a:t>
            </a:r>
          </a:p>
          <a:p>
            <a:r>
              <a:rPr kumimoji="1" lang="ja-JP" altLang="en-US" sz="1200" b="0" dirty="0">
                <a:latin typeface="メイリオ" panose="020B0604030504040204" pitchFamily="50" charset="-128"/>
                <a:ea typeface="メイリオ" panose="020B0604030504040204" pitchFamily="50" charset="-128"/>
              </a:rPr>
              <a:t>運賃は読み上げて、正確な金銭授受をすることが重要です。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154181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108294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聴覚障害者、言語障害者</a:t>
            </a:r>
            <a:r>
              <a:rPr kumimoji="1" lang="ja-JP" altLang="en-US" dirty="0"/>
              <a:t>は、乗務員の声が聞こえない、聞こえにくい、自分の要求が伝えられないなどの状況があります。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375635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などにおいては、</a:t>
            </a:r>
          </a:p>
          <a:p>
            <a:r>
              <a:rPr kumimoji="1" lang="ja-JP" altLang="en-US" dirty="0"/>
              <a:t>聴導犬を使用しているのかなどを確認する必要があります。ただし、音声では伝わらないため、</a:t>
            </a:r>
          </a:p>
          <a:p>
            <a:r>
              <a:rPr kumimoji="1" lang="ja-JP" altLang="en-US" dirty="0"/>
              <a:t>ファックスやインターネットでの問い合わせをできるようにしておくことが重要です。</a:t>
            </a:r>
          </a:p>
          <a:p>
            <a:endParaRPr kumimoji="1" lang="ja-JP" altLang="en-US" dirty="0"/>
          </a:p>
          <a:p>
            <a:r>
              <a:rPr kumimoji="1" lang="ja-JP" altLang="en-US" dirty="0"/>
              <a:t>また、</a:t>
            </a:r>
            <a:r>
              <a:rPr kumimoji="1" lang="ja-JP" altLang="en-US" b="1" u="sng" dirty="0"/>
              <a:t>乗降時や支払い時</a:t>
            </a:r>
            <a:r>
              <a:rPr kumimoji="1" lang="ja-JP" altLang="en-US" dirty="0"/>
              <a:t>、聞こえない様子の場合には、その人の視界に入り、口の動きがわかるように話します。</a:t>
            </a:r>
          </a:p>
          <a:p>
            <a:r>
              <a:rPr kumimoji="1" lang="ja-JP" altLang="en-US" dirty="0"/>
              <a:t>問いかけが分からない用の場合には筆談をしましょう。</a:t>
            </a:r>
          </a:p>
          <a:p>
            <a:r>
              <a:rPr kumimoji="1" lang="ja-JP" altLang="en-US" dirty="0"/>
              <a:t>運賃は、メーターや領収書を指し示します。</a:t>
            </a:r>
          </a:p>
          <a:p>
            <a:endParaRPr kumimoji="1" lang="ja-JP" altLang="en-US" dirty="0"/>
          </a:p>
          <a:p>
            <a:r>
              <a:rPr kumimoji="1" lang="ja-JP" altLang="en-US" dirty="0"/>
              <a:t>支援の申し出があれば、</a:t>
            </a:r>
            <a:r>
              <a:rPr kumimoji="1" lang="ja-JP" altLang="en-US" u="sng" dirty="0"/>
              <a:t>乗換</a:t>
            </a:r>
            <a:r>
              <a:rPr kumimoji="1" lang="ja-JP" altLang="en-US" dirty="0"/>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94592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発達障害者、知的障害者、精神障害者</a:t>
            </a:r>
            <a:r>
              <a:rPr kumimoji="1" lang="ja-JP" altLang="ja-JP" sz="1200" kern="1200" dirty="0">
                <a:solidFill>
                  <a:schemeClr val="tx1"/>
                </a:solidFill>
                <a:effectLst/>
                <a:latin typeface="+mn-lt"/>
                <a:ea typeface="+mn-ea"/>
                <a:cs typeface="+mn-cs"/>
              </a:rPr>
              <a:t>は、コミュニケーションが苦手な</a:t>
            </a:r>
            <a:r>
              <a:rPr kumimoji="1" lang="ja-JP" altLang="en-US" sz="1200" kern="1200" dirty="0">
                <a:solidFill>
                  <a:schemeClr val="tx1"/>
                </a:solidFill>
                <a:effectLst/>
                <a:latin typeface="+mn-lt"/>
                <a:ea typeface="+mn-ea"/>
                <a:cs typeface="+mn-cs"/>
              </a:rPr>
              <a:t>傾向がありま</a:t>
            </a:r>
            <a:r>
              <a:rPr kumimoji="1" lang="ja-JP" altLang="ja-JP" sz="1200" kern="1200" dirty="0">
                <a:solidFill>
                  <a:schemeClr val="tx1"/>
                </a:solidFill>
                <a:effectLst/>
                <a:latin typeface="+mn-lt"/>
                <a:ea typeface="+mn-ea"/>
                <a:cs typeface="+mn-cs"/>
              </a:rPr>
              <a:t>す。</a:t>
            </a:r>
          </a:p>
          <a:p>
            <a:r>
              <a:rPr kumimoji="1" lang="ja-JP" altLang="ja-JP" sz="1200" kern="1200" dirty="0">
                <a:solidFill>
                  <a:schemeClr val="tx1"/>
                </a:solidFill>
                <a:effectLst/>
                <a:latin typeface="+mn-lt"/>
                <a:ea typeface="+mn-ea"/>
                <a:cs typeface="+mn-cs"/>
              </a:rPr>
              <a:t>困っている様子の場合には、支援が必要かを確認して対応しましょう。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4264114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などにおいては、</a:t>
            </a:r>
          </a:p>
          <a:p>
            <a:r>
              <a:rPr kumimoji="1" lang="ja-JP" altLang="en-US" dirty="0"/>
              <a:t>説明がわからない様子の場合には、ゆっくり、はっきり、具体的に対応し、理解しているかを確認します。</a:t>
            </a:r>
          </a:p>
          <a:p>
            <a:endParaRPr kumimoji="1" lang="ja-JP" altLang="en-US" dirty="0"/>
          </a:p>
          <a:p>
            <a:r>
              <a:rPr kumimoji="1" lang="ja-JP" altLang="en-US" dirty="0"/>
              <a:t>また、</a:t>
            </a:r>
            <a:r>
              <a:rPr kumimoji="1" lang="ja-JP" altLang="en-US" b="1" u="sng" dirty="0"/>
              <a:t>乗降時や支払い時</a:t>
            </a:r>
            <a:r>
              <a:rPr kumimoji="1" lang="ja-JP" altLang="en-US" dirty="0"/>
              <a:t>にも、目的地の確認が理解できていない場合には、</a:t>
            </a:r>
          </a:p>
          <a:p>
            <a:r>
              <a:rPr kumimoji="1" lang="ja-JP" altLang="en-US" dirty="0"/>
              <a:t>ゆっくり、はっきり、具体的に説明します。</a:t>
            </a:r>
          </a:p>
          <a:p>
            <a:r>
              <a:rPr kumimoji="1" lang="ja-JP" altLang="en-US" b="1" dirty="0"/>
              <a:t>パニックなどを起こしてしまう場合</a:t>
            </a:r>
            <a:r>
              <a:rPr kumimoji="1" lang="ja-JP" altLang="en-US" dirty="0"/>
              <a:t>もあります。その場合には</a:t>
            </a:r>
            <a:r>
              <a:rPr kumimoji="1" lang="ja-JP" altLang="en-US" b="1" dirty="0"/>
              <a:t>やさしく話しかけ、落ち着かせることが重要</a:t>
            </a:r>
            <a:r>
              <a:rPr kumimoji="1" lang="ja-JP" altLang="en-US" dirty="0"/>
              <a:t>です。</a:t>
            </a:r>
          </a:p>
          <a:p>
            <a:r>
              <a:rPr kumimoji="1" lang="ja-JP" altLang="en-US" dirty="0"/>
              <a:t>緊急連絡先が書かれているヘルプマークなどを携行している場合がありますので、</a:t>
            </a:r>
          </a:p>
          <a:p>
            <a:r>
              <a:rPr kumimoji="1" lang="ja-JP" altLang="en-US" dirty="0"/>
              <a:t>対応方法について連絡先に問い合わせるのもよいでしょう。</a:t>
            </a:r>
          </a:p>
          <a:p>
            <a:r>
              <a:rPr kumimoji="1" lang="ja-JP" altLang="en-US" dirty="0"/>
              <a:t>運賃は、メーターや領収書を指し示し、釣銭は金種ごとに確認して手渡しましょう。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161420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急激に増加している高齢者、また、障害のある人が問題なく移動できるよう、</a:t>
            </a:r>
          </a:p>
          <a:p>
            <a:r>
              <a:rPr kumimoji="1" lang="ja-JP" altLang="en-US" dirty="0"/>
              <a:t>根幹の公共交通手段としてのタクシーには、接遇対応が求められています。</a:t>
            </a:r>
          </a:p>
          <a:p>
            <a:endParaRPr kumimoji="1" lang="ja-JP" altLang="en-US" dirty="0"/>
          </a:p>
          <a:p>
            <a:r>
              <a:rPr kumimoji="1" lang="ja-JP" altLang="en-US" dirty="0"/>
              <a:t>国土交通省では、公共交通事業者向けの</a:t>
            </a:r>
            <a:r>
              <a:rPr kumimoji="1" lang="ja-JP" altLang="en-US" b="1" dirty="0"/>
              <a:t>「接遇ガイドライン」が策定</a:t>
            </a:r>
            <a:r>
              <a:rPr kumimoji="1" lang="ja-JP" altLang="en-US" dirty="0"/>
              <a:t>され、</a:t>
            </a:r>
          </a:p>
          <a:p>
            <a:r>
              <a:rPr kumimoji="1" lang="ja-JP" altLang="en-US" dirty="0"/>
              <a:t>高齢者や障害のある人に対する</a:t>
            </a:r>
            <a:r>
              <a:rPr kumimoji="1" lang="ja-JP" altLang="en-US" b="1" u="sng" dirty="0"/>
              <a:t>「接遇の基本」</a:t>
            </a:r>
            <a:r>
              <a:rPr kumimoji="1" lang="ja-JP" altLang="en-US" dirty="0"/>
              <a:t>が示されています。</a:t>
            </a:r>
          </a:p>
          <a:p>
            <a:endParaRPr kumimoji="1" lang="ja-JP" altLang="en-US" dirty="0"/>
          </a:p>
          <a:p>
            <a:r>
              <a:rPr kumimoji="1" lang="ja-JP" altLang="en-US" dirty="0"/>
              <a:t>ここでは、接遇ガイドラインを基本</a:t>
            </a:r>
            <a:r>
              <a:rPr kumimoji="1" lang="ja-JP" altLang="en-US"/>
              <a:t>に、タクシー事業</a:t>
            </a:r>
            <a:r>
              <a:rPr kumimoji="1" lang="ja-JP" altLang="en-US" dirty="0"/>
              <a:t>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248471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内部障害者は、外見ではわからない場合が多いですが、体調が変化しやすいなどの状況があります。</a:t>
            </a:r>
          </a:p>
          <a:p>
            <a:endParaRPr kumimoji="1" lang="ja-JP" altLang="en-US" dirty="0"/>
          </a:p>
          <a:p>
            <a:r>
              <a:rPr kumimoji="1" lang="ja-JP" altLang="en-US" dirty="0"/>
              <a:t>困っている様子の場合には、支援が必要かを確認して対応しましょう。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233762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などにおいては、必要な支援事項があれば確認します。</a:t>
            </a:r>
          </a:p>
          <a:p>
            <a:endParaRPr kumimoji="1" lang="ja-JP" altLang="en-US" dirty="0"/>
          </a:p>
          <a:p>
            <a:r>
              <a:rPr kumimoji="1" lang="ja-JP" altLang="en-US" dirty="0"/>
              <a:t>また、</a:t>
            </a:r>
            <a:r>
              <a:rPr kumimoji="1" lang="ja-JP" altLang="en-US" b="1" u="sng" dirty="0"/>
              <a:t>乗降時</a:t>
            </a:r>
            <a:r>
              <a:rPr kumimoji="1" lang="ja-JP" altLang="en-US" dirty="0"/>
              <a:t>に具合が悪くなったなどの申し出があれば、支援が必要かを確認し、</a:t>
            </a:r>
          </a:p>
          <a:p>
            <a:r>
              <a:rPr kumimoji="1" lang="ja-JP" altLang="en-US" dirty="0"/>
              <a:t>どんな支援をすべきかを聞いて対応します。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62407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その他</a:t>
            </a:r>
            <a:r>
              <a:rPr kumimoji="1" lang="ja-JP" altLang="en-US" dirty="0"/>
              <a:t>にも、これまで紹介した障害のほかに心身の機能障害は多様にあります。</a:t>
            </a:r>
          </a:p>
          <a:p>
            <a:r>
              <a:rPr kumimoji="1" lang="ja-JP" altLang="en-US" dirty="0"/>
              <a:t>また、妊産婦、ベビーカー使用者を含む乳幼児連れ、けが人などにも配慮が必要です。</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273229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b="1" u="sng" dirty="0"/>
              <a:t>予約時、事前の問合せ時</a:t>
            </a:r>
            <a:r>
              <a:rPr kumimoji="1" lang="ja-JP" altLang="en-US" dirty="0"/>
              <a:t>などにおいては、必要な支援事項があれば確認します。</a:t>
            </a:r>
          </a:p>
          <a:p>
            <a:endParaRPr kumimoji="1" lang="ja-JP" altLang="en-US" dirty="0"/>
          </a:p>
          <a:p>
            <a:r>
              <a:rPr kumimoji="1" lang="ja-JP" altLang="en-US" dirty="0"/>
              <a:t>また、</a:t>
            </a:r>
            <a:r>
              <a:rPr kumimoji="1" lang="ja-JP" altLang="en-US" b="1" u="sng" dirty="0"/>
              <a:t>乗降時</a:t>
            </a:r>
            <a:r>
              <a:rPr kumimoji="1" lang="ja-JP" altLang="en-US" dirty="0"/>
              <a:t>に具合が悪くなったなどの申し出があれば、支援が必要かを確認し、</a:t>
            </a:r>
          </a:p>
          <a:p>
            <a:r>
              <a:rPr kumimoji="1" lang="ja-JP" altLang="en-US" dirty="0"/>
              <a:t>どんな支援をすべきかを聞いて対応します。</a:t>
            </a:r>
          </a:p>
          <a:p>
            <a:r>
              <a:rPr kumimoji="1" lang="ja-JP" altLang="en-US" dirty="0"/>
              <a:t>ベビーカーはたたんでいただき、トランクで預かります。</a:t>
            </a:r>
          </a:p>
          <a:p>
            <a:r>
              <a:rPr kumimoji="1" lang="ja-JP" altLang="en-US" dirty="0"/>
              <a:t>妊産婦、けが人などはバランスを崩しやすいため、相手の状況や支援の申し出などを受け、</a:t>
            </a:r>
          </a:p>
          <a:p>
            <a:r>
              <a:rPr kumimoji="1" lang="ja-JP" altLang="en-US" dirty="0"/>
              <a:t>乗降の支援などを行います。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404305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さらには、新型コロナウイルス感染症の拡大により、感染症対策を踏まえた「新たな対応のあり方」が求められています。</a:t>
            </a:r>
          </a:p>
          <a:p>
            <a:endParaRPr kumimoji="1" lang="ja-JP" altLang="en-US" b="1" u="sng" dirty="0"/>
          </a:p>
          <a:p>
            <a:r>
              <a:rPr kumimoji="1" lang="ja-JP" altLang="en-US" b="0" u="none" dirty="0"/>
              <a:t>接遇にあたっては、対人距離の確保、マスクの着用、手洗いや消毒、検温の励行などの対策が徹底されてします。</a:t>
            </a:r>
          </a:p>
          <a:p>
            <a:r>
              <a:rPr kumimoji="1" lang="ja-JP" altLang="en-US" b="0" u="none" dirty="0"/>
              <a:t>しかし、高齢者・障害者等から見ると、距離の確保やマスクの着用などから、サポートが受けにくい、コミュニケーションがしにくいなどの</a:t>
            </a:r>
          </a:p>
          <a:p>
            <a:r>
              <a:rPr kumimoji="1" lang="ja-JP" altLang="en-US" b="0" u="none" dirty="0"/>
              <a:t>新たな課題が生じています。</a:t>
            </a:r>
          </a:p>
          <a:p>
            <a:r>
              <a:rPr kumimoji="1" lang="ja-JP" altLang="en-US" b="0" u="none" dirty="0"/>
              <a:t>特に、「コミュニケーションにより必要な支援をうかがう・伝える」ことが必要な高齢者・障害者等にとっては大きな支障が生じています。</a:t>
            </a:r>
          </a:p>
          <a:p>
            <a:r>
              <a:rPr kumimoji="1" lang="ja-JP" altLang="en-US" b="0" u="none" dirty="0"/>
              <a:t>安全な利用を図っていくには、感染症対策を講じた上で、できるだけ簡潔なコミュニケーションによって支援を行っていくことが必要です。</a:t>
            </a:r>
          </a:p>
          <a:p>
            <a:endParaRPr kumimoji="1" lang="ja-JP" altLang="en-US" b="0" u="none" dirty="0"/>
          </a:p>
          <a:p>
            <a:r>
              <a:rPr kumimoji="1" lang="ja-JP" altLang="en-US" b="0" u="none" dirty="0"/>
              <a:t>ポイントのひとつとしては、変わらず「まずは声かけ、そして必要な支援」を行うことが重要であることです。</a:t>
            </a:r>
          </a:p>
          <a:p>
            <a:r>
              <a:rPr kumimoji="1" lang="ja-JP" altLang="en-US" b="0" u="none" dirty="0"/>
              <a:t>例えば、視覚障害者への声かけにあたっては、</a:t>
            </a:r>
          </a:p>
          <a:p>
            <a:r>
              <a:rPr kumimoji="1" lang="ja-JP" altLang="en-US" b="0" u="none" dirty="0"/>
              <a:t>〇まずは障害当事者の横から、対応する職員が名乗り、感染対策を講じていることを伝えます</a:t>
            </a:r>
          </a:p>
          <a:p>
            <a:r>
              <a:rPr kumimoji="1" lang="ja-JP" altLang="en-US" b="0" u="none" dirty="0"/>
              <a:t>〇必要な支援があるか確かめ</a:t>
            </a:r>
          </a:p>
          <a:p>
            <a:r>
              <a:rPr kumimoji="1" lang="ja-JP" altLang="en-US" b="0" u="none" dirty="0"/>
              <a:t>〇必要であれば、どうすればよいかを伺い、支援を行います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758451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ポイントの２つ目は、コミュニケーションツールを準備することです。</a:t>
            </a:r>
          </a:p>
          <a:p>
            <a:endParaRPr kumimoji="1" lang="ja-JP" altLang="en-US" dirty="0"/>
          </a:p>
          <a:p>
            <a:r>
              <a:rPr kumimoji="1" lang="ja-JP" altLang="en-US" dirty="0"/>
              <a:t>音声情報が得られない人に対しては、口が見えるようなマスクや、筆談具、コミュニケーションボードなどを準備します。</a:t>
            </a:r>
          </a:p>
          <a:p>
            <a:endParaRPr kumimoji="1" lang="ja-JP" altLang="en-US" dirty="0"/>
          </a:p>
          <a:p>
            <a:r>
              <a:rPr kumimoji="1" lang="ja-JP" altLang="en-US" dirty="0"/>
              <a:t>視覚情報が得られない人に対しては、伝わりにくくなっている情報が聞き取りやすいよう、マイクなどを活用します。</a:t>
            </a:r>
          </a:p>
          <a:p>
            <a:endParaRPr kumimoji="1" lang="ja-JP" altLang="en-US" dirty="0"/>
          </a:p>
          <a:p>
            <a:r>
              <a:rPr kumimoji="1" lang="ja-JP" altLang="en-US" dirty="0"/>
              <a:t>また、オンラインなど</a:t>
            </a:r>
            <a:r>
              <a:rPr kumimoji="1" lang="en-US" altLang="ja-JP" dirty="0"/>
              <a:t>ICT</a:t>
            </a:r>
            <a:r>
              <a:rPr kumimoji="1" lang="ja-JP" altLang="en-US" dirty="0"/>
              <a:t>を活用し、対面の手続きなどを効率化していくことも重要です。</a:t>
            </a:r>
          </a:p>
          <a:p>
            <a:r>
              <a:rPr kumimoji="1" lang="ja-JP" altLang="en-US" dirty="0"/>
              <a:t>ただし、活用にあたっては多様な媒体を準備し、利用体験などを行って利用者の不安を払しょくすることも重要です。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3940556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ポイントの３つ目は、感染症対策設備の設置方法や変更事項などの伝え方に配慮することです。</a:t>
            </a:r>
          </a:p>
          <a:p>
            <a:endParaRPr kumimoji="1" lang="ja-JP" altLang="en-US" dirty="0"/>
          </a:p>
          <a:p>
            <a:r>
              <a:rPr kumimoji="1" lang="ja-JP" altLang="en-US" dirty="0"/>
              <a:t>消毒液や検温設備などは、人によって高さや場所などで使いにくい場合があります。複数台を異なる高さで設置することが必要である</a:t>
            </a:r>
          </a:p>
          <a:p>
            <a:r>
              <a:rPr kumimoji="1" lang="ja-JP" altLang="en-US" dirty="0"/>
              <a:t>とともに、使い方を表示することが重要です。</a:t>
            </a:r>
          </a:p>
          <a:p>
            <a:r>
              <a:rPr kumimoji="1" lang="ja-JP" altLang="en-US" dirty="0"/>
              <a:t>また、設置設備が使えない場合には、個別の対応も必要です。</a:t>
            </a:r>
          </a:p>
          <a:p>
            <a:endParaRPr kumimoji="1" lang="ja-JP" altLang="en-US" dirty="0"/>
          </a:p>
          <a:p>
            <a:r>
              <a:rPr kumimoji="1" lang="ja-JP" altLang="en-US" dirty="0"/>
              <a:t>また、運行情報などは、文字やイラスト、音声などで提供することが重要です。</a:t>
            </a:r>
          </a:p>
          <a:p>
            <a:r>
              <a:rPr kumimoji="1" lang="ja-JP" altLang="en-US" dirty="0"/>
              <a:t>しかし、感染症対策によって音声が聞き取りにくいなどがあるため、はっきりとしたアナウンスが必要であるとともに、繰り返し伝えることが重要です。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72159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ポイントの４つ目は、感染症対策についての情報提供を行うことです。</a:t>
            </a:r>
          </a:p>
          <a:p>
            <a:endParaRPr kumimoji="1" lang="ja-JP" altLang="en-US" dirty="0"/>
          </a:p>
          <a:p>
            <a:r>
              <a:rPr kumimoji="1" lang="ja-JP" altLang="en-US" dirty="0"/>
              <a:t>利用者への対策の協力のお願いについては、視覚情報、音声情報などの多様な媒体での提供が必要です。</a:t>
            </a:r>
          </a:p>
          <a:p>
            <a:r>
              <a:rPr kumimoji="1" lang="ja-JP" altLang="en-US" dirty="0"/>
              <a:t>事業者の対策の取組などは、引き続き周知を続けていくことが重要であるとともに、配置人員を削減している場合などは</a:t>
            </a:r>
          </a:p>
          <a:p>
            <a:r>
              <a:rPr kumimoji="1" lang="ja-JP" altLang="en-US" dirty="0"/>
              <a:t>必要な支援をどのような体制の工夫で応じていくかを検討していくことが必要です。</a:t>
            </a:r>
          </a:p>
          <a:p>
            <a:r>
              <a:rPr kumimoji="1" lang="ja-JP" altLang="en-US" dirty="0"/>
              <a:t>また、感染症対策がしづらい人がいて、工夫していることについても、周囲の理解を得ていくために周知していくことが重要です。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4166471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最後のポイントは、感染症対策下における新たな工夫が必要であることです。</a:t>
            </a:r>
          </a:p>
          <a:p>
            <a:endParaRPr kumimoji="1" lang="ja-JP" altLang="en-US" dirty="0"/>
          </a:p>
          <a:p>
            <a:r>
              <a:rPr kumimoji="1" lang="en-US" altLang="ja-JP" dirty="0"/>
              <a:t>ICT</a:t>
            </a:r>
            <a:r>
              <a:rPr kumimoji="1" lang="ja-JP" altLang="en-US" dirty="0"/>
              <a:t>を活用して対面対応を低減させていくこと、対応の効率化により対面の対応を短時間にしていくこと、</a:t>
            </a:r>
          </a:p>
          <a:p>
            <a:r>
              <a:rPr kumimoji="1" lang="ja-JP" altLang="en-US" dirty="0"/>
              <a:t>こうした感染症対策などを踏まえた接遇研修をオンラインとしていくことなどが挙げられます。</a:t>
            </a:r>
          </a:p>
          <a:p>
            <a:endParaRPr kumimoji="1" lang="ja-JP" altLang="en-US" dirty="0"/>
          </a:p>
          <a:p>
            <a:r>
              <a:rPr kumimoji="1" lang="ja-JP" altLang="en-US" dirty="0"/>
              <a:t>感染症対策下においても、支援を必要としている人がいます。</a:t>
            </a:r>
          </a:p>
          <a:p>
            <a:r>
              <a:rPr kumimoji="1" lang="ja-JP" altLang="en-US" dirty="0"/>
              <a:t>工夫した対応を行っていくことが重要です。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230451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a:t>
            </a:r>
            <a:r>
              <a:rPr kumimoji="1" lang="ja-JP" altLang="en-US" sz="1200" b="1" kern="1200" dirty="0">
                <a:solidFill>
                  <a:schemeClr val="tx1"/>
                </a:solidFill>
                <a:effectLst/>
                <a:latin typeface="+mn-lt"/>
                <a:ea typeface="+mn-ea"/>
                <a:cs typeface="+mn-cs"/>
              </a:rPr>
              <a:t>対応の際の配慮点</a:t>
            </a:r>
          </a:p>
          <a:p>
            <a:endParaRPr kumimoji="1" lang="ja-JP" altLang="en-US" sz="1200" b="1"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a:t>これは、障害者権利条約に基づき、障害のある人</a:t>
            </a:r>
            <a:r>
              <a:rPr kumimoji="1" lang="ja-JP" altLang="en-US" b="0" dirty="0"/>
              <a:t>が</a:t>
            </a:r>
            <a:r>
              <a:rPr kumimoji="1" lang="ja-JP" altLang="en-US" b="1" dirty="0"/>
              <a:t>当たり前に公共交通の利用など、生活を送ることができる</a:t>
            </a:r>
          </a:p>
          <a:p>
            <a:r>
              <a:rPr kumimoji="1" lang="ja-JP" altLang="en-US" b="1" dirty="0"/>
              <a:t>「権利」を法的に保障されているということが裏付けにあります</a:t>
            </a:r>
            <a:r>
              <a:rPr kumimoji="1" lang="ja-JP" altLang="en-US" dirty="0"/>
              <a:t>が、</a:t>
            </a:r>
          </a:p>
          <a:p>
            <a:r>
              <a:rPr kumimoji="1" lang="ja-JP" altLang="en-US" dirty="0"/>
              <a:t>差別をせず、合理的な配慮をすることを整理したものです。</a:t>
            </a:r>
          </a:p>
          <a:p>
            <a:endParaRPr kumimoji="1" lang="ja-JP" altLang="en-US" dirty="0"/>
          </a:p>
          <a:p>
            <a:r>
              <a:rPr kumimoji="1" lang="en-US" altLang="ja-JP" b="1" dirty="0"/>
              <a:t>【</a:t>
            </a:r>
            <a:r>
              <a:rPr kumimoji="1" lang="ja-JP" altLang="en-US" b="1" dirty="0"/>
              <a:t>内容の読み上げ</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ja-JP" altLang="en-US" b="1" u="sng" dirty="0"/>
              <a:t>緊急時・災害時の対応</a:t>
            </a:r>
            <a:r>
              <a:rPr kumimoji="1" lang="ja-JP" altLang="en-US" dirty="0"/>
              <a:t>についてですが、既に安全規定管理などによる対応をしていると思います。</a:t>
            </a:r>
          </a:p>
          <a:p>
            <a:r>
              <a:rPr kumimoji="1" lang="ja-JP" altLang="en-US" dirty="0"/>
              <a:t>ここでは、高齢者や障害者等に対する</a:t>
            </a:r>
            <a:r>
              <a:rPr kumimoji="1" lang="ja-JP" altLang="en-US" b="1" u="sng" dirty="0"/>
              <a:t>基本的な配慮事項</a:t>
            </a:r>
            <a:r>
              <a:rPr kumimoji="1" lang="ja-JP" altLang="en-US" dirty="0"/>
              <a:t>についてお伝えします。</a:t>
            </a:r>
          </a:p>
          <a:p>
            <a:endParaRPr kumimoji="1" lang="ja-JP" altLang="en-US" dirty="0"/>
          </a:p>
          <a:p>
            <a:r>
              <a:rPr kumimoji="1" lang="ja-JP" altLang="en-US" dirty="0"/>
              <a:t>・まず、遅延や運転の見合わせなどの時には、特に視覚障害や聴覚障害の方などは情報を得にくい状況にあります。</a:t>
            </a:r>
          </a:p>
          <a:p>
            <a:r>
              <a:rPr kumimoji="1" lang="ja-JP" altLang="en-US" b="1" u="sng" dirty="0"/>
              <a:t>必要な情報を、乗客が得やすい手段で伝え</a:t>
            </a:r>
            <a:r>
              <a:rPr kumimoji="1" lang="ja-JP" altLang="en-US" dirty="0"/>
              <a:t>ることに努めましょう。</a:t>
            </a:r>
          </a:p>
          <a:p>
            <a:r>
              <a:rPr kumimoji="1" lang="ja-JP" altLang="en-US" dirty="0"/>
              <a:t>・緊急事態に陥った際には、</a:t>
            </a:r>
            <a:r>
              <a:rPr kumimoji="1" lang="ja-JP" altLang="en-US" b="1" u="sng" dirty="0"/>
              <a:t>迅速かつ適切な対応</a:t>
            </a:r>
            <a:r>
              <a:rPr kumimoji="1" lang="ja-JP" altLang="en-US" dirty="0"/>
              <a:t>が求められます。</a:t>
            </a:r>
          </a:p>
          <a:p>
            <a:r>
              <a:rPr kumimoji="1" lang="ja-JP" altLang="en-US" dirty="0"/>
              <a:t>・地震、火災などの災害時には、皆さまが</a:t>
            </a:r>
            <a:r>
              <a:rPr kumimoji="1" lang="ja-JP" altLang="en-US" b="1" u="sng" dirty="0"/>
              <a:t>安全に避難できるよう誘導・介助</a:t>
            </a:r>
            <a:r>
              <a:rPr kumimoji="1" lang="ja-JP" altLang="en-US" dirty="0"/>
              <a:t>を行います。また、適宜、</a:t>
            </a:r>
            <a:r>
              <a:rPr kumimoji="1" lang="ja-JP" altLang="en-US" b="1" u="sng" dirty="0"/>
              <a:t>一般の乗客の方にも</a:t>
            </a:r>
          </a:p>
          <a:p>
            <a:r>
              <a:rPr kumimoji="1" lang="ja-JP" altLang="en-US" b="1" u="sng" dirty="0"/>
              <a:t>誘導・介助の協力を求めましょう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30</a:t>
            </a:fld>
            <a:endParaRPr kumimoji="1" lang="ja-JP" altLang="en-US"/>
          </a:p>
        </p:txBody>
      </p:sp>
    </p:spTree>
    <p:extLst>
      <p:ext uri="{BB962C8B-B14F-4D97-AF65-F5344CB8AC3E}">
        <p14:creationId xmlns:p14="http://schemas.microsoft.com/office/powerpoint/2010/main" val="100606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「接遇ガイドライン」では、さらに詳細に対応の留意点などが掲載されています。</a:t>
            </a:r>
          </a:p>
          <a:p>
            <a:r>
              <a:rPr kumimoji="1" lang="ja-JP" altLang="en-US" dirty="0"/>
              <a:t>国土交通省のホームページにありますので、読んでみてください。</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31</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②基本の接遇方法</a:t>
            </a:r>
          </a:p>
          <a:p>
            <a:endParaRPr kumimoji="1" lang="ja-JP" altLang="en-US" b="1" dirty="0"/>
          </a:p>
          <a:p>
            <a:r>
              <a:rPr kumimoji="1" lang="ja-JP" altLang="en-US" dirty="0"/>
              <a:t>では、接遇対象別、業務の場面別に接遇方法を見ていきましょう。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ja-JP" altLang="en-US" b="1" u="sng" dirty="0"/>
              <a:t>高齢者</a:t>
            </a:r>
            <a:r>
              <a:rPr kumimoji="1" lang="ja-JP" altLang="en-US" dirty="0"/>
              <a:t>ですが、高齢者は文字情報や周囲の様子が見えにくい、</a:t>
            </a:r>
          </a:p>
          <a:p>
            <a:r>
              <a:rPr kumimoji="1" lang="ja-JP" altLang="en-US" dirty="0"/>
              <a:t>乗務員の声が聞こえにくい、筋力が低下し歩きにくい、認知症の症状のある人もいるなどの特性があります。</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161475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a:t>予約時、事前の問合せ時</a:t>
            </a:r>
            <a:r>
              <a:rPr kumimoji="1" lang="ja-JP" altLang="en-US" dirty="0"/>
              <a:t>などにおける電話対応などでは、</a:t>
            </a:r>
          </a:p>
          <a:p>
            <a:r>
              <a:rPr kumimoji="1" lang="ja-JP" altLang="en-US" dirty="0"/>
              <a:t>聞こえているか、理解しているかを確認することが重要です。</a:t>
            </a:r>
          </a:p>
          <a:p>
            <a:endParaRPr kumimoji="1" lang="ja-JP" altLang="en-US" dirty="0"/>
          </a:p>
          <a:p>
            <a:r>
              <a:rPr kumimoji="1" lang="ja-JP" altLang="en-US" dirty="0"/>
              <a:t>また、</a:t>
            </a:r>
            <a:r>
              <a:rPr kumimoji="1" lang="ja-JP" altLang="en-US" b="1" u="sng" dirty="0"/>
              <a:t>乗降時や支払い時</a:t>
            </a:r>
            <a:r>
              <a:rPr kumimoji="1" lang="ja-JP" altLang="en-US" dirty="0"/>
              <a:t>には、相手のペースに合わせ、ゆっくりと対応しましょう。</a:t>
            </a:r>
          </a:p>
          <a:p>
            <a:r>
              <a:rPr kumimoji="1" lang="ja-JP" altLang="en-US" dirty="0"/>
              <a:t>躓きやすいために乗降時には注意が必要です。</a:t>
            </a:r>
          </a:p>
          <a:p>
            <a:endParaRPr kumimoji="1" lang="ja-JP" altLang="en-US" dirty="0"/>
          </a:p>
          <a:p>
            <a:r>
              <a:rPr kumimoji="1" lang="ja-JP" altLang="en-US" dirty="0"/>
              <a:t>支援の申し出があれば、</a:t>
            </a:r>
            <a:r>
              <a:rPr kumimoji="1" lang="ja-JP" altLang="en-US" b="1" u="sng" dirty="0"/>
              <a:t>乗換</a:t>
            </a:r>
            <a:r>
              <a:rPr kumimoji="1" lang="ja-JP" altLang="en-US" dirty="0"/>
              <a:t>の経路を具体的にご案内します。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85600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ja-JP" altLang="en-US" b="1" u="sng" dirty="0"/>
              <a:t>認知症の人</a:t>
            </a:r>
            <a:r>
              <a:rPr kumimoji="1" lang="ja-JP" altLang="en-US" dirty="0"/>
              <a:t>ですが、主に認知機能が低下していますが、症状はさまざまです。</a:t>
            </a:r>
          </a:p>
          <a:p>
            <a:r>
              <a:rPr kumimoji="1" lang="ja-JP" altLang="en-US" dirty="0"/>
              <a:t>保たれている機能もあるので、一律のイメージで対応するのはさけましょう。</a:t>
            </a:r>
          </a:p>
          <a:p>
            <a:endParaRPr kumimoji="1" lang="ja-JP" altLang="en-US" dirty="0"/>
          </a:p>
          <a:p>
            <a:r>
              <a:rPr kumimoji="1" lang="ja-JP" altLang="en-US" dirty="0"/>
              <a:t>困っている様子の場合には、支援が必要かを確認して対応しましょう。</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233316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認知症の人は、自分が認知症であることを開示している人、そうでない人がいます。</a:t>
            </a:r>
          </a:p>
          <a:p>
            <a:endParaRPr kumimoji="1" lang="ja-JP" altLang="en-US" dirty="0"/>
          </a:p>
          <a:p>
            <a:r>
              <a:rPr kumimoji="1" lang="ja-JP" altLang="en-US" dirty="0"/>
              <a:t>ヘルプマークを掲示したり、自分が認知症であることを告げたりして支援を求める人がいます。</a:t>
            </a:r>
          </a:p>
          <a:p>
            <a:r>
              <a:rPr kumimoji="1" lang="ja-JP" altLang="en-US" dirty="0"/>
              <a:t>落ち着ける環境のもと、どんな支援が必要かを伺い、ゆっくり、余裕を持った支援を行うことが重要です。</a:t>
            </a:r>
          </a:p>
          <a:p>
            <a:endParaRPr kumimoji="1" lang="ja-JP" altLang="en-US" dirty="0"/>
          </a:p>
          <a:p>
            <a:r>
              <a:rPr kumimoji="1" lang="ja-JP" altLang="en-US" dirty="0"/>
              <a:t>認知症と自己開示していない人もいますが、障害のある人への対応と同様、困っている様子の場合には、</a:t>
            </a:r>
          </a:p>
          <a:p>
            <a:r>
              <a:rPr kumimoji="1" lang="ja-JP" altLang="en-US" dirty="0"/>
              <a:t>認知症の人かもしれないことを選択肢のひとつと捉え、相手の状況に合わせた対応を行います。</a:t>
            </a:r>
          </a:p>
          <a:p>
            <a:r>
              <a:rPr kumimoji="1" lang="ja-JP" altLang="en-US" dirty="0"/>
              <a:t>さっき聞いたことや話を忘れてしまう、今日が何日か、ここがどこかがわからなくなる、会話についていけない</a:t>
            </a:r>
          </a:p>
          <a:p>
            <a:r>
              <a:rPr kumimoji="1" lang="ja-JP" altLang="en-US" dirty="0"/>
              <a:t>ことがあるなどの典型的な症状が見られれば、認知症の人かもしれません。</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259179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a:solidFill>
                  <a:schemeClr val="tx1"/>
                </a:solidFill>
                <a:effectLst/>
                <a:latin typeface="+mn-lt"/>
                <a:ea typeface="+mn-ea"/>
                <a:cs typeface="+mn-cs"/>
              </a:rPr>
              <a:t>予約、</a:t>
            </a:r>
            <a:r>
              <a:rPr kumimoji="1" lang="ja-JP" altLang="en-US" sz="1200" b="1" u="sng" kern="1200" dirty="0">
                <a:solidFill>
                  <a:schemeClr val="tx1"/>
                </a:solidFill>
                <a:effectLst/>
                <a:latin typeface="+mn-lt"/>
                <a:ea typeface="+mn-ea"/>
                <a:cs typeface="+mn-cs"/>
              </a:rPr>
              <a:t>事前問合せ時</a:t>
            </a:r>
            <a:r>
              <a:rPr kumimoji="1" lang="ja-JP" altLang="ja-JP" sz="1200" kern="1200" dirty="0">
                <a:solidFill>
                  <a:schemeClr val="tx1"/>
                </a:solidFill>
                <a:effectLst/>
                <a:latin typeface="+mn-lt"/>
                <a:ea typeface="+mn-ea"/>
                <a:cs typeface="+mn-cs"/>
              </a:rPr>
              <a:t>などにおいては、</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まず説明するときに理解していない様子のときには、簡潔な言葉で理解しているかを確認しながら</a:t>
            </a:r>
          </a:p>
          <a:p>
            <a:r>
              <a:rPr kumimoji="1" lang="ja-JP" altLang="en-US" sz="1200" kern="1200" dirty="0">
                <a:solidFill>
                  <a:schemeClr val="tx1"/>
                </a:solidFill>
                <a:effectLst/>
                <a:latin typeface="+mn-lt"/>
                <a:ea typeface="+mn-ea"/>
                <a:cs typeface="+mn-cs"/>
              </a:rPr>
              <a:t>説明をすることが重要です。</a:t>
            </a:r>
          </a:p>
          <a:p>
            <a:r>
              <a:rPr kumimoji="1" lang="ja-JP" altLang="en-US" sz="1200" kern="1200" dirty="0">
                <a:solidFill>
                  <a:schemeClr val="tx1"/>
                </a:solidFill>
                <a:effectLst/>
                <a:latin typeface="+mn-lt"/>
                <a:ea typeface="+mn-ea"/>
                <a:cs typeface="+mn-cs"/>
              </a:rPr>
              <a:t>もし、認知症の人であることを開示している場合には、同伴者の有無や支援の要否を確認します。</a:t>
            </a:r>
          </a:p>
          <a:p>
            <a:r>
              <a:rPr kumimoji="1" lang="ja-JP" altLang="en-US" sz="1200" kern="1200" dirty="0">
                <a:solidFill>
                  <a:schemeClr val="tx1"/>
                </a:solidFill>
                <a:effectLst/>
                <a:latin typeface="+mn-lt"/>
                <a:ea typeface="+mn-ea"/>
                <a:cs typeface="+mn-cs"/>
              </a:rPr>
              <a:t>また、切符購入や自動改札機などの機械の使い方がわからない様子の場合には、何に困っているかを</a:t>
            </a:r>
          </a:p>
          <a:p>
            <a:r>
              <a:rPr kumimoji="1" lang="ja-JP" altLang="en-US" sz="1200" kern="1200" dirty="0">
                <a:solidFill>
                  <a:schemeClr val="tx1"/>
                </a:solidFill>
                <a:effectLst/>
                <a:latin typeface="+mn-lt"/>
                <a:ea typeface="+mn-ea"/>
                <a:cs typeface="+mn-cs"/>
              </a:rPr>
              <a:t>確認して支援をします。</a:t>
            </a:r>
          </a:p>
          <a:p>
            <a:endParaRPr kumimoji="1" lang="ja-JP" altLang="en-US" sz="1200" kern="1200" dirty="0">
              <a:solidFill>
                <a:schemeClr val="tx1"/>
              </a:solidFill>
              <a:effectLst/>
              <a:latin typeface="+mn-lt"/>
              <a:ea typeface="+mn-ea"/>
              <a:cs typeface="+mn-cs"/>
            </a:endParaRPr>
          </a:p>
          <a:p>
            <a:r>
              <a:rPr kumimoji="1" lang="ja-JP" altLang="en-US" sz="1200" b="1" u="sng" kern="1200" dirty="0">
                <a:solidFill>
                  <a:schemeClr val="tx1"/>
                </a:solidFill>
                <a:effectLst/>
                <a:latin typeface="+mn-lt"/>
                <a:ea typeface="+mn-ea"/>
                <a:cs typeface="+mn-cs"/>
              </a:rPr>
              <a:t>乗降～車内</a:t>
            </a:r>
            <a:r>
              <a:rPr kumimoji="1" lang="ja-JP" altLang="ja-JP" sz="1200" kern="1200" dirty="0">
                <a:solidFill>
                  <a:schemeClr val="tx1"/>
                </a:solidFill>
                <a:effectLst/>
                <a:latin typeface="+mn-lt"/>
                <a:ea typeface="+mn-ea"/>
                <a:cs typeface="+mn-cs"/>
              </a:rPr>
              <a:t>で</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行先などが言えずに困っている場合があります。やさしく、ゆっくり、簡潔に確認して支援します。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行先などを確認する場合には、</a:t>
            </a:r>
          </a:p>
          <a:p>
            <a:r>
              <a:rPr kumimoji="1" lang="ja-JP" altLang="en-US" sz="1200" kern="1200" dirty="0">
                <a:solidFill>
                  <a:schemeClr val="tx1"/>
                </a:solidFill>
                <a:effectLst/>
                <a:latin typeface="+mn-lt"/>
                <a:ea typeface="+mn-ea"/>
                <a:cs typeface="+mn-cs"/>
              </a:rPr>
              <a:t>①落ち着ける場所でゆっくりとヒントを示しながら記憶を引き出します。</a:t>
            </a:r>
          </a:p>
          <a:p>
            <a:r>
              <a:rPr kumimoji="1" lang="ja-JP" altLang="en-US" sz="1200" kern="1200" dirty="0">
                <a:solidFill>
                  <a:schemeClr val="tx1"/>
                </a:solidFill>
                <a:effectLst/>
                <a:latin typeface="+mn-lt"/>
                <a:ea typeface="+mn-ea"/>
                <a:cs typeface="+mn-cs"/>
              </a:rPr>
              <a:t>②行先が書かれたもの、家族の連絡先が書かれたものがないか確認します。</a:t>
            </a:r>
          </a:p>
          <a:p>
            <a:r>
              <a:rPr kumimoji="1" lang="ja-JP" altLang="en-US" sz="1200" kern="1200" dirty="0">
                <a:solidFill>
                  <a:schemeClr val="tx1"/>
                </a:solidFill>
                <a:effectLst/>
                <a:latin typeface="+mn-lt"/>
                <a:ea typeface="+mn-ea"/>
                <a:cs typeface="+mn-cs"/>
              </a:rPr>
              <a:t>③行先がわからない場合には、警察や地域の支援者との連携により解決する方法もあります。</a:t>
            </a:r>
          </a:p>
          <a:p>
            <a:r>
              <a:rPr kumimoji="1" lang="ja-JP" altLang="en-US" sz="1200" kern="1200" dirty="0">
                <a:solidFill>
                  <a:schemeClr val="tx1"/>
                </a:solidFill>
                <a:effectLst/>
                <a:latin typeface="+mn-lt"/>
                <a:ea typeface="+mn-ea"/>
                <a:cs typeface="+mn-cs"/>
              </a:rPr>
              <a:t>いずれも、くれ返して確認すること、メモによる内容確認が重要です。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料金の支払いについて説明を求められた場合には、料金の所持、行先を確認した上で支払い方法を</a:t>
            </a:r>
          </a:p>
          <a:p>
            <a:r>
              <a:rPr kumimoji="1" lang="ja-JP" altLang="en-US" sz="1200" kern="1200" dirty="0">
                <a:solidFill>
                  <a:schemeClr val="tx1"/>
                </a:solidFill>
                <a:effectLst/>
                <a:latin typeface="+mn-lt"/>
                <a:ea typeface="+mn-ea"/>
                <a:cs typeface="+mn-cs"/>
              </a:rPr>
              <a:t>簡潔に説明します。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車内で危険な行動が見られた場合には、その方の安全の確保を第一とし、</a:t>
            </a:r>
          </a:p>
          <a:p>
            <a:r>
              <a:rPr kumimoji="1" lang="ja-JP" altLang="en-US" sz="1200" kern="1200" dirty="0">
                <a:solidFill>
                  <a:schemeClr val="tx1"/>
                </a:solidFill>
                <a:effectLst/>
                <a:latin typeface="+mn-lt"/>
                <a:ea typeface="+mn-ea"/>
                <a:cs typeface="+mn-cs"/>
              </a:rPr>
              <a:t>その後は、急き立てたり、責めたりするとパニックになってしまう場合もあります。落ち着くまで待ちましょう。</a:t>
            </a:r>
          </a:p>
          <a:p>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313518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1.emf"/><Relationship Id="rId7"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mlit.go.jp/sogoseisaku/barrierfree/sosei_barrierfree_tk_000180.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プログラム２－②　</a:t>
            </a:r>
          </a:p>
          <a:p>
            <a:r>
              <a:rPr lang="ja-JP" altLang="en-US" sz="4000" dirty="0">
                <a:latin typeface="メイリオ" panose="020B0604030504040204" pitchFamily="50" charset="-128"/>
                <a:ea typeface="メイリオ" panose="020B0604030504040204" pitchFamily="50" charset="-128"/>
              </a:rPr>
              <a:t>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935356" y="4675293"/>
            <a:ext cx="2321288" cy="1759320"/>
          </a:xfrm>
          <a:prstGeom prst="rect">
            <a:avLst/>
          </a:prstGeom>
        </p:spPr>
      </p:pic>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666784"/>
            <a:ext cx="10015537" cy="20478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929064" y="898451"/>
            <a:ext cx="7700960"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緊急時における対応</a:t>
            </a:r>
          </a:p>
          <a:p>
            <a:r>
              <a:rPr lang="ja-JP" altLang="en-US" sz="2400" dirty="0">
                <a:latin typeface="メイリオ" panose="020B0604030504040204" pitchFamily="50" charset="-128"/>
                <a:ea typeface="メイリオ" panose="020B0604030504040204" pitchFamily="50" charset="-128"/>
              </a:rPr>
              <a:t>　・支援や避難誘導を行う際には、理解していない様</a:t>
            </a:r>
          </a:p>
          <a:p>
            <a:r>
              <a:rPr lang="ja-JP" altLang="en-US" sz="2400" dirty="0">
                <a:latin typeface="メイリオ" panose="020B0604030504040204" pitchFamily="50" charset="-128"/>
                <a:ea typeface="メイリオ" panose="020B0604030504040204" pitchFamily="50" charset="-128"/>
              </a:rPr>
              <a:t>　　子、不安な様子の場合には「大丈夫ですよ」と声</a:t>
            </a:r>
          </a:p>
          <a:p>
            <a:r>
              <a:rPr lang="ja-JP" altLang="en-US" sz="2400" dirty="0">
                <a:latin typeface="メイリオ" panose="020B0604030504040204" pitchFamily="50" charset="-128"/>
                <a:ea typeface="メイリオ" panose="020B0604030504040204" pitchFamily="50" charset="-128"/>
              </a:rPr>
              <a:t>　　をかけ、ゆっくり、簡潔に説明する。</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13" name="オブジェクト 12"/>
                      <p:cNvPicPr/>
                      <p:nvPr/>
                    </p:nvPicPr>
                    <p:blipFill>
                      <a:blip r:embed="rId5"/>
                      <a:stretch>
                        <a:fillRect/>
                      </a:stretch>
                    </p:blipFill>
                    <p:spPr>
                      <a:xfrm>
                        <a:off x="242850" y="580352"/>
                        <a:ext cx="926538" cy="2581953"/>
                      </a:xfrm>
                      <a:prstGeom prst="rect">
                        <a:avLst/>
                      </a:prstGeom>
                    </p:spPr>
                  </p:pic>
                </p:oleObj>
              </mc:Fallback>
            </mc:AlternateContent>
          </a:graphicData>
        </a:graphic>
      </p:graphicFrame>
      <p:sp>
        <p:nvSpPr>
          <p:cNvPr id="7" name="テキスト ボックス 6"/>
          <p:cNvSpPr txBox="1"/>
          <p:nvPr/>
        </p:nvSpPr>
        <p:spPr>
          <a:xfrm>
            <a:off x="1721516" y="782552"/>
            <a:ext cx="2021810" cy="1815882"/>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乗降時、運賃の支払い、車内</a:t>
            </a:r>
          </a:p>
          <a:p>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つづき</a:t>
            </a:r>
            <a:r>
              <a:rPr lang="en-US" altLang="ja-JP" sz="2800" dirty="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614487" y="2946293"/>
            <a:ext cx="10015537" cy="22829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3138103"/>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0" name="テキスト ボックス 9"/>
          <p:cNvSpPr txBox="1"/>
          <p:nvPr/>
        </p:nvSpPr>
        <p:spPr>
          <a:xfrm>
            <a:off x="3929064" y="3154606"/>
            <a:ext cx="7700959"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乗換がわからずに困っている場合</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・乗り換えにはどこに行けばよいかわからない、混</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雑して</a:t>
            </a:r>
            <a:r>
              <a:rPr lang="ja-JP" altLang="en-US" sz="2400" dirty="0">
                <a:latin typeface="メイリオ" panose="020B0604030504040204" pitchFamily="50" charset="-128"/>
                <a:ea typeface="メイリオ" panose="020B0604030504040204" pitchFamily="50" charset="-128"/>
              </a:rPr>
              <a:t>いて歩けなくなってしまったなどの場合が</a:t>
            </a:r>
          </a:p>
          <a:p>
            <a:r>
              <a:rPr lang="ja-JP" altLang="en-US" sz="2400" dirty="0">
                <a:latin typeface="メイリオ" panose="020B0604030504040204" pitchFamily="50" charset="-128"/>
                <a:ea typeface="メイリオ" panose="020B0604030504040204" pitchFamily="50" charset="-128"/>
              </a:rPr>
              <a:t>　　ある</a:t>
            </a:r>
          </a:p>
          <a:p>
            <a:r>
              <a:rPr lang="ja-JP" altLang="en-US" sz="2400" dirty="0">
                <a:latin typeface="メイリオ" panose="020B0604030504040204" pitchFamily="50" charset="-128"/>
                <a:ea typeface="メイリオ" panose="020B0604030504040204" pitchFamily="50" charset="-128"/>
              </a:rPr>
              <a:t>　・ゆっくりと落ち着かせて支援</a:t>
            </a:r>
          </a:p>
        </p:txBody>
      </p:sp>
    </p:spTree>
    <p:extLst>
      <p:ext uri="{BB962C8B-B14F-4D97-AF65-F5344CB8AC3E}">
        <p14:creationId xmlns:p14="http://schemas.microsoft.com/office/powerpoint/2010/main" val="284161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8452" y="658603"/>
            <a:ext cx="11280148" cy="1200329"/>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a:p>
            <a:endParaRPr lang="ja-JP" altLang="en-US" sz="3600" b="1"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a:stretch>
            <a:fillRect/>
          </a:stretch>
        </p:blipFill>
        <p:spPr>
          <a:xfrm flipH="1">
            <a:off x="1253067" y="1855490"/>
            <a:ext cx="1807394" cy="2464628"/>
          </a:xfrm>
          <a:prstGeom prst="rect">
            <a:avLst/>
          </a:prstGeom>
        </p:spPr>
      </p:pic>
      <p:sp>
        <p:nvSpPr>
          <p:cNvPr id="15" name="テキスト ボックス 14"/>
          <p:cNvSpPr txBox="1"/>
          <p:nvPr/>
        </p:nvSpPr>
        <p:spPr>
          <a:xfrm>
            <a:off x="3194854" y="1681848"/>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16" name="テキスト ボックス 15"/>
          <p:cNvSpPr txBox="1"/>
          <p:nvPr/>
        </p:nvSpPr>
        <p:spPr>
          <a:xfrm>
            <a:off x="4499692" y="3072348"/>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17" name="正方形/長方形 16"/>
          <p:cNvSpPr/>
          <p:nvPr/>
        </p:nvSpPr>
        <p:spPr>
          <a:xfrm>
            <a:off x="4499692" y="3013204"/>
            <a:ext cx="7024514" cy="34273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321925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746228"/>
            <a:ext cx="10015537" cy="9709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729528"/>
            <a:ext cx="10015537" cy="28471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41574"/>
            <a:ext cx="10015537" cy="21961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55448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899050"/>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85024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554482"/>
            <a:ext cx="5912557"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（車椅子等の補助具や介助犬の使用等について）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設備について説明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車椅子等に対応しない場合には、支援の内容を説明、相談</a:t>
            </a:r>
          </a:p>
        </p:txBody>
      </p:sp>
      <p:sp>
        <p:nvSpPr>
          <p:cNvPr id="13" name="テキスト ボックス 12"/>
          <p:cNvSpPr txBox="1"/>
          <p:nvPr/>
        </p:nvSpPr>
        <p:spPr>
          <a:xfrm>
            <a:off x="5574593" y="2899050"/>
            <a:ext cx="5652914"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一般タクシーの場合には、必要に応じた乗車支援と、車椅子などの補装具のトランクへの収納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福祉タクシー、ＵＤタクシーの場合は乗車方法、かかる時間などを説明して乗車を支援する</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割引適用は合理的な方法で確認</a:t>
            </a:r>
            <a:endParaRPr lang="en-US" altLang="ja-JP" sz="2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574592" y="5866750"/>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343856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885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098800"/>
            <a:ext cx="10015537" cy="46938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41574"/>
            <a:ext cx="10015537" cy="15158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55448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268323"/>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554482"/>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迎車の場合の乗車位置確認</a:t>
            </a:r>
          </a:p>
        </p:txBody>
      </p:sp>
      <p:sp>
        <p:nvSpPr>
          <p:cNvPr id="13" name="テキスト ボックス 12"/>
          <p:cNvSpPr txBox="1"/>
          <p:nvPr/>
        </p:nvSpPr>
        <p:spPr>
          <a:xfrm>
            <a:off x="5574592" y="2268323"/>
            <a:ext cx="6055431"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白杖や盲導犬を使用した人を見かけた場合には降車して声をかける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車の停止に気づいていない様子の場合、声かけをする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乗車支援が必要な場合、屋根やドア、シートの位置を手を誘導して（断った上で）確認してもらう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危険な場合は止まれ！と声かけ</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発車、停止、カーブ等は都度伝える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目的地を詳細に確認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到着の際には場所の詳細情報を説明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運賃は読み上げ、正確な金銭授受を</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49478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1649" y="734742"/>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78677" y="92655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731754" y="94305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pic>
        <p:nvPicPr>
          <p:cNvPr id="17" name="図 16"/>
          <p:cNvPicPr>
            <a:picLocks noChangeAspect="1"/>
          </p:cNvPicPr>
          <p:nvPr/>
        </p:nvPicPr>
        <p:blipFill>
          <a:blip r:embed="rId3"/>
          <a:stretch>
            <a:fillRect/>
          </a:stretch>
        </p:blipFill>
        <p:spPr>
          <a:xfrm>
            <a:off x="125618" y="341574"/>
            <a:ext cx="1413008" cy="1944505"/>
          </a:xfrm>
          <a:prstGeom prst="rect">
            <a:avLst/>
          </a:prstGeom>
        </p:spPr>
      </p:pic>
    </p:spTree>
    <p:extLst>
      <p:ext uri="{BB962C8B-B14F-4D97-AF65-F5344CB8AC3E}">
        <p14:creationId xmlns:p14="http://schemas.microsoft.com/office/powerpoint/2010/main" val="295427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4" name="オブジェクト 3"/>
                      <p:cNvPicPr/>
                      <p:nvPr/>
                    </p:nvPicPr>
                    <p:blipFill>
                      <a:blip r:embed="rId4"/>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168359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45521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38498"/>
            <a:ext cx="10015537" cy="28716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0"/>
            <a:ext cx="10015537" cy="11871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72060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r>
              <a:rPr lang="ja-JP" altLang="en-US" sz="2400" dirty="0">
                <a:latin typeface="メイリオ" panose="020B0604030504040204" pitchFamily="50" charset="-128"/>
                <a:ea typeface="メイリオ" panose="020B0604030504040204" pitchFamily="50" charset="-128"/>
              </a:rPr>
              <a:t>（聴導犬の使用等について）</a:t>
            </a:r>
            <a:endParaRPr lang="ja-JP" altLang="en-US" sz="24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2508021"/>
            <a:ext cx="5652914"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聴こえない様子の場合、その人の視界に入り、口話がはっきり見えるように話す、または筆談をする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問いかけがわからない様子の場合には、筆談で情報を伝える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運賃は、メーターや領収書を指し示し、必要に応じて筆談で対応</a:t>
            </a:r>
          </a:p>
        </p:txBody>
      </p:sp>
      <p:sp>
        <p:nvSpPr>
          <p:cNvPr id="15" name="テキスト ボックス 14"/>
          <p:cNvSpPr txBox="1"/>
          <p:nvPr/>
        </p:nvSpPr>
        <p:spPr>
          <a:xfrm>
            <a:off x="5574592" y="573710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r:id="rId3" imgW="3656880" imgH="6018840" progId="">
                  <p:embed/>
                </p:oleObj>
              </mc:Choice>
              <mc:Fallback>
                <p:oleObj r:id="rId3" imgW="3656880" imgH="6018840" progId="">
                  <p:embed/>
                  <p:pic>
                    <p:nvPicPr>
                      <p:cNvPr id="17" name="オブジェクト 16"/>
                      <p:cNvPicPr/>
                      <p:nvPr/>
                    </p:nvPicPr>
                    <p:blipFill>
                      <a:blip r:embed="rId4"/>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Tree>
    <p:extLst>
      <p:ext uri="{BB962C8B-B14F-4D97-AF65-F5344CB8AC3E}">
        <p14:creationId xmlns:p14="http://schemas.microsoft.com/office/powerpoint/2010/main" val="45683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6" name="オブジェクト 5"/>
                      <p:cNvPicPr/>
                      <p:nvPr/>
                    </p:nvPicPr>
                    <p:blipFill>
                      <a:blip r:embed="rId4"/>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a:latin typeface="メイリオ" panose="020B0604030504040204" pitchFamily="50" charset="-128"/>
                <a:ea typeface="メイリオ" panose="020B0604030504040204" pitchFamily="50" charset="-128"/>
              </a:rPr>
              <a:t>コミュニケーションが苦手</a:t>
            </a:r>
            <a:r>
              <a:rPr lang="ja-JP" altLang="en-US" sz="2400" b="1" u="sng">
                <a:latin typeface="メイリオ" panose="020B0604030504040204" pitchFamily="50" charset="-128"/>
                <a:ea typeface="メイリオ" panose="020B0604030504040204" pitchFamily="50" charset="-128"/>
              </a:rPr>
              <a:t>な傾向にある</a:t>
            </a:r>
            <a:endParaRPr lang="ja-JP" altLang="en-US" sz="2400" b="1" u="sng"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782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2338498"/>
            <a:ext cx="10015537" cy="37051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590520"/>
            <a:ext cx="10015537" cy="15242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85866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11" name="テキスト ボックス 10"/>
          <p:cNvSpPr txBox="1"/>
          <p:nvPr/>
        </p:nvSpPr>
        <p:spPr>
          <a:xfrm>
            <a:off x="5574592" y="858668"/>
            <a:ext cx="5912557"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問い合わせに対してはゆっくり、はっきり、具体的に対応し、理解を確認</a:t>
            </a:r>
          </a:p>
        </p:txBody>
      </p:sp>
      <p:sp>
        <p:nvSpPr>
          <p:cNvPr id="13" name="テキスト ボックス 12"/>
          <p:cNvSpPr txBox="1"/>
          <p:nvPr/>
        </p:nvSpPr>
        <p:spPr>
          <a:xfrm>
            <a:off x="5574593" y="2508021"/>
            <a:ext cx="5652914"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目的地の確認が理解できていない場合には、ゆっくり、はっきり、具体的に話す</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パニックとなっている様子の場合にはゆっくり停車し、やさしく話しかけ落ち着かせることが重要</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運賃は、メーターや領収書を示して読み上げる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釣銭は金種ごとに確認して手渡す</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86393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4602388" y="1854653"/>
            <a:ext cx="2321288" cy="1759320"/>
          </a:xfrm>
          <a:prstGeom prst="rect">
            <a:avLst/>
          </a:prstGeom>
        </p:spPr>
      </p:pic>
      <p:graphicFrame>
        <p:nvGraphicFramePr>
          <p:cNvPr id="17" name="オブジェクト 16"/>
          <p:cNvGraphicFramePr>
            <a:graphicFrameLocks noChangeAspect="1"/>
          </p:cNvGraphicFramePr>
          <p:nvPr>
            <p:extLst>
              <p:ext uri="{D42A27DB-BD31-4B8C-83A1-F6EECF244321}">
                <p14:modId xmlns:p14="http://schemas.microsoft.com/office/powerpoint/2010/main" val="1280641133"/>
              </p:ext>
            </p:extLst>
          </p:nvPr>
        </p:nvGraphicFramePr>
        <p:xfrm>
          <a:off x="423958" y="2203240"/>
          <a:ext cx="2628013" cy="3321516"/>
        </p:xfrm>
        <a:graphic>
          <a:graphicData uri="http://schemas.openxmlformats.org/presentationml/2006/ole">
            <mc:AlternateContent xmlns:mc="http://schemas.openxmlformats.org/markup-compatibility/2006">
              <mc:Choice xmlns:v="urn:schemas-microsoft-com:vml" Requires="v">
                <p:oleObj r:id="rId4" imgW="3656880" imgH="4622040" progId="">
                  <p:embed/>
                </p:oleObj>
              </mc:Choice>
              <mc:Fallback>
                <p:oleObj r:id="rId4" imgW="3656880" imgH="4622040" progId="">
                  <p:embed/>
                  <p:pic>
                    <p:nvPicPr>
                      <p:cNvPr id="7" name="オブジェクト 6"/>
                      <p:cNvPicPr/>
                      <p:nvPr/>
                    </p:nvPicPr>
                    <p:blipFill>
                      <a:blip r:embed="rId5"/>
                      <a:stretch>
                        <a:fillRect/>
                      </a:stretch>
                    </p:blipFill>
                    <p:spPr>
                      <a:xfrm>
                        <a:off x="423958" y="2203240"/>
                        <a:ext cx="2628013" cy="3321516"/>
                      </a:xfrm>
                      <a:prstGeom prst="rect">
                        <a:avLst/>
                      </a:prstGeom>
                    </p:spPr>
                  </p:pic>
                </p:oleObj>
              </mc:Fallback>
            </mc:AlternateContent>
          </a:graphicData>
        </a:graphic>
      </p:graphicFrame>
      <p:pic>
        <p:nvPicPr>
          <p:cNvPr id="18" name="図 17"/>
          <p:cNvPicPr>
            <a:picLocks noChangeAspect="1"/>
          </p:cNvPicPr>
          <p:nvPr/>
        </p:nvPicPr>
        <p:blipFill>
          <a:blip r:embed="rId6"/>
          <a:stretch>
            <a:fillRect/>
          </a:stretch>
        </p:blipFill>
        <p:spPr>
          <a:xfrm>
            <a:off x="9672749" y="2734313"/>
            <a:ext cx="2219315" cy="3026339"/>
          </a:xfrm>
          <a:prstGeom prst="rect">
            <a:avLst/>
          </a:prstGeom>
        </p:spPr>
      </p:pic>
      <p:graphicFrame>
        <p:nvGraphicFramePr>
          <p:cNvPr id="19" name="オブジェクト 18"/>
          <p:cNvGraphicFramePr>
            <a:graphicFrameLocks noChangeAspect="1"/>
          </p:cNvGraphicFramePr>
          <p:nvPr>
            <p:extLst>
              <p:ext uri="{D42A27DB-BD31-4B8C-83A1-F6EECF244321}">
                <p14:modId xmlns:p14="http://schemas.microsoft.com/office/powerpoint/2010/main" val="2935170330"/>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r:id="rId7" imgW="3479040" imgH="5891760" progId="">
                  <p:embed/>
                </p:oleObj>
              </mc:Choice>
              <mc:Fallback>
                <p:oleObj r:id="rId7" imgW="3479040" imgH="5891760" progId="">
                  <p:embed/>
                  <p:pic>
                    <p:nvPicPr>
                      <p:cNvPr id="9" name="オブジェクト 8"/>
                      <p:cNvPicPr/>
                      <p:nvPr/>
                    </p:nvPicPr>
                    <p:blipFill>
                      <a:blip r:embed="rId8"/>
                      <a:stretch>
                        <a:fillRect/>
                      </a:stretch>
                    </p:blipFill>
                    <p:spPr>
                      <a:xfrm>
                        <a:off x="8553407" y="1353836"/>
                        <a:ext cx="1709208" cy="2893646"/>
                      </a:xfrm>
                      <a:prstGeom prst="rect">
                        <a:avLst/>
                      </a:prstGeom>
                    </p:spPr>
                  </p:pic>
                </p:oleObj>
              </mc:Fallback>
            </mc:AlternateContent>
          </a:graphicData>
        </a:graphic>
      </p:graphicFrame>
      <p:sp>
        <p:nvSpPr>
          <p:cNvPr id="20" name="テキスト ボックス 19"/>
          <p:cNvSpPr txBox="1"/>
          <p:nvPr/>
        </p:nvSpPr>
        <p:spPr>
          <a:xfrm>
            <a:off x="2803075" y="4201317"/>
            <a:ext cx="6340197" cy="1323439"/>
          </a:xfrm>
          <a:prstGeom prst="rect">
            <a:avLst/>
          </a:prstGeom>
          <a:noFill/>
        </p:spPr>
        <p:txBody>
          <a:bodyPr wrap="none" rtlCol="0">
            <a:spAutoFit/>
          </a:bodyPr>
          <a:lstStyle/>
          <a:p>
            <a:pPr algn="ctr"/>
            <a:r>
              <a:rPr lang="ja-JP" altLang="en-US" sz="4000" b="1" dirty="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a:latin typeface="メイリオ" panose="020B0604030504040204" pitchFamily="50" charset="-128"/>
                <a:ea typeface="メイリオ" panose="020B0604030504040204" pitchFamily="50" charset="-128"/>
              </a:rPr>
              <a:t>接遇の基本を学ぶ</a:t>
            </a:r>
          </a:p>
        </p:txBody>
      </p:sp>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726053"/>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991439"/>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2" y="1007942"/>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r:id="rId3" imgW="2285640" imgH="5333040" progId="">
                  <p:embed/>
                </p:oleObj>
              </mc:Choice>
              <mc:Fallback>
                <p:oleObj r:id="rId3" imgW="2285640" imgH="5333040" progId="">
                  <p:embed/>
                  <p:pic>
                    <p:nvPicPr>
                      <p:cNvPr id="16" name="オブジェクト 15"/>
                      <p:cNvPicPr/>
                      <p:nvPr/>
                    </p:nvPicPr>
                    <p:blipFill>
                      <a:blip r:embed="rId4"/>
                      <a:stretch>
                        <a:fillRect/>
                      </a:stretch>
                    </p:blipFill>
                    <p:spPr>
                      <a:xfrm>
                        <a:off x="218860" y="564836"/>
                        <a:ext cx="1100138" cy="2566225"/>
                      </a:xfrm>
                      <a:prstGeom prst="rect">
                        <a:avLst/>
                      </a:prstGeom>
                    </p:spPr>
                  </p:pic>
                </p:oleObj>
              </mc:Fallback>
            </mc:AlternateContent>
          </a:graphicData>
        </a:graphic>
      </p:graphicFrame>
    </p:spTree>
    <p:extLst>
      <p:ext uri="{BB962C8B-B14F-4D97-AF65-F5344CB8AC3E}">
        <p14:creationId xmlns:p14="http://schemas.microsoft.com/office/powerpoint/2010/main" val="49595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4" name="オブジェクト 3"/>
                      <p:cNvPicPr/>
                      <p:nvPr/>
                    </p:nvPicPr>
                    <p:blipFill>
                      <a:blip r:embed="rId4"/>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69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33158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338498"/>
            <a:ext cx="10015537" cy="15998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27611"/>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114051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508021"/>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4596972"/>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40518"/>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508021"/>
            <a:ext cx="5652914"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p:txBody>
      </p:sp>
      <p:sp>
        <p:nvSpPr>
          <p:cNvPr id="15" name="テキスト ボックス 14"/>
          <p:cNvSpPr txBox="1"/>
          <p:nvPr/>
        </p:nvSpPr>
        <p:spPr>
          <a:xfrm>
            <a:off x="5574592" y="461347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r:id="rId3" imgW="2895120" imgH="5142600" progId="">
                  <p:embed/>
                </p:oleObj>
              </mc:Choice>
              <mc:Fallback>
                <p:oleObj r:id="rId3" imgW="2895120" imgH="5142600" progId="">
                  <p:embed/>
                  <p:pic>
                    <p:nvPicPr>
                      <p:cNvPr id="16" name="オブジェクト 15"/>
                      <p:cNvPicPr/>
                      <p:nvPr/>
                    </p:nvPicPr>
                    <p:blipFill>
                      <a:blip r:embed="rId4"/>
                      <a:stretch>
                        <a:fillRect/>
                      </a:stretch>
                    </p:blipFill>
                    <p:spPr>
                      <a:xfrm>
                        <a:off x="163041" y="501880"/>
                        <a:ext cx="1308570" cy="2323716"/>
                      </a:xfrm>
                      <a:prstGeom prst="rect">
                        <a:avLst/>
                      </a:prstGeom>
                    </p:spPr>
                  </p:pic>
                </p:oleObj>
              </mc:Fallback>
            </mc:AlternateContent>
          </a:graphicData>
        </a:graphic>
      </p:graphicFrame>
    </p:spTree>
    <p:extLst>
      <p:ext uri="{BB962C8B-B14F-4D97-AF65-F5344CB8AC3E}">
        <p14:creationId xmlns:p14="http://schemas.microsoft.com/office/powerpoint/2010/main" val="101793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８</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endParaRPr lang="ja-JP" altLang="en-US"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ベビーカー使用者を含む乳幼児連れ、けが人</a:t>
            </a:r>
            <a:r>
              <a:rPr lang="ja-JP" altLang="en-US" sz="3200"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6" name="オブジェクト 5"/>
                      <p:cNvPicPr/>
                      <p:nvPr/>
                    </p:nvPicPr>
                    <p:blipFill>
                      <a:blip r:embed="rId4"/>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7" name="オブジェクト 6"/>
                      <p:cNvPicPr/>
                      <p:nvPr/>
                    </p:nvPicPr>
                    <p:blipFill>
                      <a:blip r:embed="rId6"/>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8" name="オブジェクト 7"/>
                      <p:cNvPicPr/>
                      <p:nvPr/>
                    </p:nvPicPr>
                    <p:blipFill>
                      <a:blip r:embed="rId8"/>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9" name="オブジェクト 8"/>
                      <p:cNvPicPr/>
                      <p:nvPr/>
                    </p:nvPicPr>
                    <p:blipFill>
                      <a:blip r:embed="rId10"/>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447200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609105"/>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1853739"/>
            <a:ext cx="10015537" cy="35858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666550"/>
            <a:ext cx="10015537" cy="10176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5" y="879457"/>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023262"/>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5874491"/>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879457"/>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支援内容の確認</a:t>
            </a:r>
          </a:p>
        </p:txBody>
      </p:sp>
      <p:sp>
        <p:nvSpPr>
          <p:cNvPr id="13" name="テキスト ボックス 12"/>
          <p:cNvSpPr txBox="1"/>
          <p:nvPr/>
        </p:nvSpPr>
        <p:spPr>
          <a:xfrm>
            <a:off x="5574593" y="2023262"/>
            <a:ext cx="5652914"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具合が悪い等の申し出があった場合、支援が必要かを確認し、どのような支援が必要かを聞く</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ベビーカー使用者には、お子様を使用者に抱いていただき、ベビーカーはトランクに収納する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妊婦やけが人はバランスを崩しやすいため、相手の状況に応じて支援する</a:t>
            </a:r>
          </a:p>
        </p:txBody>
      </p:sp>
      <p:sp>
        <p:nvSpPr>
          <p:cNvPr id="15" name="テキスト ボックス 14"/>
          <p:cNvSpPr txBox="1"/>
          <p:nvPr/>
        </p:nvSpPr>
        <p:spPr>
          <a:xfrm>
            <a:off x="5574592" y="589099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7" name="オブジェクト 16"/>
          <p:cNvGraphicFramePr>
            <a:graphicFrameLocks noChangeAspect="1"/>
          </p:cNvGraphicFramePr>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r:id="rId3" imgW="4685400" imgH="5294880" progId="">
                  <p:embed/>
                </p:oleObj>
              </mc:Choice>
              <mc:Fallback>
                <p:oleObj r:id="rId3" imgW="4685400" imgH="5294880" progId="">
                  <p:embed/>
                  <p:pic>
                    <p:nvPicPr>
                      <p:cNvPr id="17" name="オブジェクト 16"/>
                      <p:cNvPicPr/>
                      <p:nvPr/>
                    </p:nvPicPr>
                    <p:blipFill>
                      <a:blip r:embed="rId4"/>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r:id="rId5" imgW="2818800" imgH="5790240" progId="">
                  <p:embed/>
                </p:oleObj>
              </mc:Choice>
              <mc:Fallback>
                <p:oleObj r:id="rId5" imgW="2818800" imgH="5790240" progId="">
                  <p:embed/>
                  <p:pic>
                    <p:nvPicPr>
                      <p:cNvPr id="18" name="オブジェクト 17"/>
                      <p:cNvPicPr/>
                      <p:nvPr/>
                    </p:nvPicPr>
                    <p:blipFill>
                      <a:blip r:embed="rId6"/>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r:id="rId7" imgW="4456800" imgH="4990320" progId="">
                  <p:embed/>
                </p:oleObj>
              </mc:Choice>
              <mc:Fallback>
                <p:oleObj r:id="rId7" imgW="4456800" imgH="4990320" progId="">
                  <p:embed/>
                  <p:pic>
                    <p:nvPicPr>
                      <p:cNvPr id="19" name="オブジェクト 18"/>
                      <p:cNvPicPr/>
                      <p:nvPr/>
                    </p:nvPicPr>
                    <p:blipFill>
                      <a:blip r:embed="rId8"/>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r:id="rId9" imgW="2399760" imgH="5752080" progId="">
                  <p:embed/>
                </p:oleObj>
              </mc:Choice>
              <mc:Fallback>
                <p:oleObj r:id="rId9" imgW="2399760" imgH="5752080" progId="">
                  <p:embed/>
                  <p:pic>
                    <p:nvPicPr>
                      <p:cNvPr id="20" name="オブジェクト 19"/>
                      <p:cNvPicPr/>
                      <p:nvPr/>
                    </p:nvPicPr>
                    <p:blipFill>
                      <a:blip r:embed="rId10"/>
                      <a:stretch>
                        <a:fillRect/>
                      </a:stretch>
                    </p:blipFill>
                    <p:spPr>
                      <a:xfrm>
                        <a:off x="546933" y="4922500"/>
                        <a:ext cx="614334" cy="1472045"/>
                      </a:xfrm>
                      <a:prstGeom prst="rect">
                        <a:avLst/>
                      </a:prstGeom>
                    </p:spPr>
                  </p:pic>
                </p:oleObj>
              </mc:Fallback>
            </mc:AlternateContent>
          </a:graphicData>
        </a:graphic>
      </p:graphicFrame>
    </p:spTree>
    <p:extLst>
      <p:ext uri="{BB962C8B-B14F-4D97-AF65-F5344CB8AC3E}">
        <p14:creationId xmlns:p14="http://schemas.microsoft.com/office/powerpoint/2010/main" val="265416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9815" y="658603"/>
            <a:ext cx="1180964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９</a:t>
            </a:r>
            <a:r>
              <a:rPr lang="en-US" altLang="ja-JP" sz="3600" b="1" dirty="0">
                <a:latin typeface="メイリオ" panose="020B0604030504040204" pitchFamily="50" charset="-128"/>
                <a:ea typeface="メイリオ" panose="020B0604030504040204" pitchFamily="50" charset="-128"/>
              </a:rPr>
              <a:t>.</a:t>
            </a:r>
            <a:r>
              <a:rPr lang="ja-JP" altLang="en-US" sz="3600" b="1" spc="-300" dirty="0">
                <a:latin typeface="メイリオ" panose="020B0604030504040204" pitchFamily="50" charset="-128"/>
                <a:ea typeface="メイリオ" panose="020B0604030504040204" pitchFamily="50" charset="-128"/>
              </a:rPr>
              <a:t>新型コロナウイルス完成症対策を踏まえた接遇のポイント</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6" y="1679425"/>
            <a:ext cx="11091145"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ポイント１</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変わらず「まずは声かけ、そして必要な支援」を行うことが重要</a:t>
            </a:r>
          </a:p>
        </p:txBody>
      </p:sp>
      <p:sp>
        <p:nvSpPr>
          <p:cNvPr id="4" name="テキスト ボックス 3"/>
          <p:cNvSpPr txBox="1"/>
          <p:nvPr/>
        </p:nvSpPr>
        <p:spPr>
          <a:xfrm>
            <a:off x="169815" y="2761252"/>
            <a:ext cx="4804959" cy="3108543"/>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声かけのポイント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感染症対策を講じていることを伝える</a:t>
            </a:r>
          </a:p>
          <a:p>
            <a:pPr marL="914400" lvl="1" indent="-457200">
              <a:buFont typeface="Wingdings" panose="05000000000000000000" pitchFamily="2" charset="2"/>
              <a:buChar char="l"/>
            </a:pPr>
            <a:r>
              <a:rPr kumimoji="1" lang="ja-JP" altLang="en-US" sz="2800" dirty="0">
                <a:latin typeface="メイリオ" panose="020B0604030504040204" pitchFamily="50" charset="-128"/>
                <a:ea typeface="メイリオ" panose="020B0604030504040204" pitchFamily="50" charset="-128"/>
              </a:rPr>
              <a:t>なるべく相手の正面からの声かけを避ける</a:t>
            </a: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支援の必要性の有無を確かめる</a:t>
            </a:r>
            <a:endParaRPr kumimoji="1" lang="ja-JP" altLang="en-US" sz="2800"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3"/>
          <a:stretch>
            <a:fillRect/>
          </a:stretch>
        </p:blipFill>
        <p:spPr>
          <a:xfrm>
            <a:off x="5146726" y="2761252"/>
            <a:ext cx="6796048" cy="3976006"/>
          </a:xfrm>
          <a:prstGeom prst="rect">
            <a:avLst/>
          </a:prstGeom>
        </p:spPr>
      </p:pic>
    </p:spTree>
    <p:extLst>
      <p:ext uri="{BB962C8B-B14F-4D97-AF65-F5344CB8AC3E}">
        <p14:creationId xmlns:p14="http://schemas.microsoft.com/office/powerpoint/2010/main" val="188583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ポイント２</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コミュニケーションツールを準備する</a:t>
            </a:r>
          </a:p>
        </p:txBody>
      </p:sp>
      <p:sp>
        <p:nvSpPr>
          <p:cNvPr id="3" name="テキスト ボックス 2"/>
          <p:cNvSpPr txBox="1"/>
          <p:nvPr/>
        </p:nvSpPr>
        <p:spPr>
          <a:xfrm>
            <a:off x="1041352" y="1000760"/>
            <a:ext cx="9145636" cy="569386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2800" dirty="0">
                <a:latin typeface="メイリオ" panose="020B0604030504040204" pitchFamily="50" charset="-128"/>
                <a:ea typeface="メイリオ" panose="020B0604030504040204" pitchFamily="50" charset="-128"/>
              </a:rPr>
              <a:t>コミュニケーションに役立つツールを活用する</a:t>
            </a:r>
          </a:p>
          <a:p>
            <a:pPr lvl="1"/>
            <a:r>
              <a:rPr lang="ja-JP" altLang="en-US" sz="2800" dirty="0">
                <a:latin typeface="メイリオ" panose="020B0604030504040204" pitchFamily="50" charset="-128"/>
                <a:ea typeface="メイリオ" panose="020B0604030504040204" pitchFamily="50" charset="-128"/>
              </a:rPr>
              <a:t>　・話すことが見えるようなマスクを使う</a:t>
            </a:r>
          </a:p>
          <a:p>
            <a:pPr lvl="1"/>
            <a:r>
              <a:rPr lang="ja-JP" altLang="en-US" sz="2800" dirty="0">
                <a:latin typeface="メイリオ" panose="020B0604030504040204" pitchFamily="50" charset="-128"/>
                <a:ea typeface="メイリオ" panose="020B0604030504040204" pitchFamily="50" charset="-128"/>
              </a:rPr>
              <a:t>　・話し言葉が伝わるようマイクなどを活用する</a:t>
            </a:r>
          </a:p>
          <a:p>
            <a:pPr lvl="1"/>
            <a:r>
              <a:rPr lang="ja-JP" altLang="en-US" sz="2800" dirty="0">
                <a:latin typeface="メイリオ" panose="020B0604030504040204" pitchFamily="50" charset="-128"/>
                <a:ea typeface="メイリオ" panose="020B0604030504040204" pitchFamily="50" charset="-128"/>
              </a:rPr>
              <a:t>　・筆談具やコミュニケーション</a:t>
            </a:r>
          </a:p>
          <a:p>
            <a:pPr lvl="1"/>
            <a:r>
              <a:rPr lang="ja-JP" altLang="en-US" sz="2800" dirty="0">
                <a:latin typeface="メイリオ" panose="020B0604030504040204" pitchFamily="50" charset="-128"/>
                <a:ea typeface="メイリオ" panose="020B0604030504040204" pitchFamily="50" charset="-128"/>
              </a:rPr>
              <a:t>　　ボードなどのツールを</a:t>
            </a:r>
            <a:r>
              <a:rPr lang="ja-JP" altLang="en-US" sz="2800" dirty="0" err="1">
                <a:latin typeface="メイリオ" panose="020B0604030504040204" pitchFamily="50" charset="-128"/>
                <a:ea typeface="メイリオ" panose="020B0604030504040204" pitchFamily="50" charset="-128"/>
              </a:rPr>
              <a:t>活用す</a:t>
            </a:r>
            <a:endParaRPr lang="ja-JP" altLang="en-US"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　　る</a:t>
            </a:r>
          </a:p>
          <a:p>
            <a:pPr marL="914400" lvl="1" indent="-457200">
              <a:buFont typeface="Wingdings" panose="05000000000000000000" pitchFamily="2" charset="2"/>
              <a:buChar char="l"/>
            </a:pP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の活用を推進する</a:t>
            </a:r>
          </a:p>
          <a:p>
            <a:pPr lvl="1"/>
            <a:r>
              <a:rPr kumimoji="1" lang="ja-JP" altLang="en-US" sz="2800" dirty="0">
                <a:latin typeface="メイリオ" panose="020B0604030504040204" pitchFamily="50" charset="-128"/>
                <a:ea typeface="メイリオ" panose="020B0604030504040204" pitchFamily="50" charset="-128"/>
              </a:rPr>
              <a:t>　・オンラインの活用</a:t>
            </a:r>
          </a:p>
          <a:p>
            <a:pPr lvl="1"/>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ICT</a:t>
            </a:r>
            <a:r>
              <a:rPr lang="ja-JP" altLang="en-US" sz="2800" dirty="0">
                <a:latin typeface="メイリオ" panose="020B0604030504040204" pitchFamily="50" charset="-128"/>
                <a:ea typeface="メイリオ" panose="020B0604030504040204" pitchFamily="50" charset="-128"/>
              </a:rPr>
              <a:t>による手続きの効率化</a:t>
            </a:r>
          </a:p>
          <a:p>
            <a:pPr lvl="1"/>
            <a:r>
              <a:rPr kumimoji="1" lang="ja-JP" altLang="en-US" sz="2800" dirty="0">
                <a:latin typeface="メイリオ" panose="020B0604030504040204" pitchFamily="50" charset="-128"/>
                <a:ea typeface="メイリオ" panose="020B0604030504040204" pitchFamily="50" charset="-128"/>
              </a:rPr>
              <a:t>　・活用にあたっては多媒体とし、</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利用体験などにより不安を払</a:t>
            </a:r>
          </a:p>
          <a:p>
            <a:pPr lvl="1"/>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しょくする</a:t>
            </a:r>
          </a:p>
        </p:txBody>
      </p:sp>
      <p:pic>
        <p:nvPicPr>
          <p:cNvPr id="4" name="図 3"/>
          <p:cNvPicPr>
            <a:picLocks noChangeAspect="1"/>
          </p:cNvPicPr>
          <p:nvPr/>
        </p:nvPicPr>
        <p:blipFill>
          <a:blip r:embed="rId3"/>
          <a:stretch>
            <a:fillRect/>
          </a:stretch>
        </p:blipFill>
        <p:spPr>
          <a:xfrm>
            <a:off x="7170184" y="3074301"/>
            <a:ext cx="4852506" cy="3620325"/>
          </a:xfrm>
          <a:prstGeom prst="rect">
            <a:avLst/>
          </a:prstGeom>
        </p:spPr>
      </p:pic>
    </p:spTree>
    <p:extLst>
      <p:ext uri="{BB962C8B-B14F-4D97-AF65-F5344CB8AC3E}">
        <p14:creationId xmlns:p14="http://schemas.microsoft.com/office/powerpoint/2010/main" val="177698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607863"/>
            <a:ext cx="10789920" cy="954107"/>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ポイント３</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endParaRPr lang="ja-JP" altLang="en-US" sz="2800" b="1" dirty="0">
              <a:solidFill>
                <a:schemeClr val="accent6">
                  <a:lumMod val="75000"/>
                </a:schemeClr>
              </a:solidFill>
              <a:latin typeface="メイリオ" panose="020B0604030504040204" pitchFamily="50" charset="-128"/>
              <a:ea typeface="メイリオ" panose="020B0604030504040204" pitchFamily="50" charset="-128"/>
            </a:endParaRPr>
          </a:p>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　感染症対策設備の設置方法や変更事項などの伝え方に配慮する</a:t>
            </a:r>
          </a:p>
        </p:txBody>
      </p:sp>
      <p:sp>
        <p:nvSpPr>
          <p:cNvPr id="3" name="テキスト ボックス 2"/>
          <p:cNvSpPr txBox="1"/>
          <p:nvPr/>
        </p:nvSpPr>
        <p:spPr>
          <a:xfrm>
            <a:off x="955626" y="1986597"/>
            <a:ext cx="10717261" cy="4216539"/>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感染症対策設備（消毒液や検温設備など）の設置方法</a:t>
            </a:r>
          </a:p>
          <a:p>
            <a:pPr lvl="1"/>
            <a:r>
              <a:rPr lang="ja-JP" altLang="en-US" sz="2400" dirty="0">
                <a:latin typeface="メイリオ" panose="020B0604030504040204" pitchFamily="50" charset="-128"/>
                <a:ea typeface="メイリオ" panose="020B0604030504040204" pitchFamily="50" charset="-128"/>
              </a:rPr>
              <a:t>　・複数台を異なる高さで設置する</a:t>
            </a:r>
          </a:p>
          <a:p>
            <a:pPr lvl="1"/>
            <a:r>
              <a:rPr lang="ja-JP" altLang="en-US" sz="2400" dirty="0">
                <a:latin typeface="メイリオ" panose="020B0604030504040204" pitchFamily="50" charset="-128"/>
                <a:ea typeface="メイリオ" panose="020B0604030504040204" pitchFamily="50" charset="-128"/>
              </a:rPr>
              <a:t>　・使い方を表示する</a:t>
            </a:r>
          </a:p>
          <a:p>
            <a:pPr lvl="1"/>
            <a:r>
              <a:rPr lang="ja-JP" altLang="en-US" sz="2400" dirty="0">
                <a:latin typeface="メイリオ" panose="020B0604030504040204" pitchFamily="50" charset="-128"/>
                <a:ea typeface="メイリオ" panose="020B0604030504040204" pitchFamily="50" charset="-128"/>
              </a:rPr>
              <a:t>　・使えない場合の個別対応も必要　などの工夫が必要</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運行の変更などの情報の提供方法</a:t>
            </a:r>
          </a:p>
          <a:p>
            <a:pPr lvl="1"/>
            <a:r>
              <a:rPr lang="ja-JP" altLang="en-US" sz="2400" dirty="0">
                <a:latin typeface="メイリオ" panose="020B0604030504040204" pitchFamily="50" charset="-128"/>
                <a:ea typeface="メイリオ" panose="020B0604030504040204" pitchFamily="50" charset="-128"/>
              </a:rPr>
              <a:t>　・文字やイラストで掲示する</a:t>
            </a:r>
          </a:p>
          <a:p>
            <a:pPr lvl="1"/>
            <a:r>
              <a:rPr lang="ja-JP" altLang="en-US" sz="2400" dirty="0">
                <a:latin typeface="メイリオ" panose="020B0604030504040204" pitchFamily="50" charset="-128"/>
                <a:ea typeface="メイリオ" panose="020B0604030504040204" pitchFamily="50" charset="-128"/>
              </a:rPr>
              <a:t>　・音声アナウンスを流す　　など複数の手段による提供が必要</a:t>
            </a:r>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情報提供の工夫</a:t>
            </a:r>
          </a:p>
          <a:p>
            <a:pPr lvl="1"/>
            <a:r>
              <a:rPr lang="ja-JP" altLang="en-US" sz="2400" dirty="0">
                <a:latin typeface="メイリオ" panose="020B0604030504040204" pitchFamily="50" charset="-128"/>
                <a:ea typeface="メイリオ" panose="020B0604030504040204" pitchFamily="50" charset="-128"/>
              </a:rPr>
              <a:t>　・様々な対策でアナウンスや声が聞き取りにくいため、聞き取りやすい</a:t>
            </a:r>
          </a:p>
          <a:p>
            <a:pPr lvl="1"/>
            <a:r>
              <a:rPr lang="ja-JP" altLang="en-US" sz="2400" dirty="0">
                <a:latin typeface="メイリオ" panose="020B0604030504040204" pitchFamily="50" charset="-128"/>
                <a:ea typeface="メイリオ" panose="020B0604030504040204" pitchFamily="50" charset="-128"/>
              </a:rPr>
              <a:t>　　ようはっきりと、繰り返し伝えることが重要</a:t>
            </a:r>
            <a:endParaRPr lang="x-none"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9010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ポイント４</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感染症対策についての情報提供を行う</a:t>
            </a:r>
          </a:p>
        </p:txBody>
      </p:sp>
      <p:sp>
        <p:nvSpPr>
          <p:cNvPr id="3" name="テキスト ボックス 2"/>
          <p:cNvSpPr txBox="1"/>
          <p:nvPr/>
        </p:nvSpPr>
        <p:spPr>
          <a:xfrm>
            <a:off x="855614" y="1186497"/>
            <a:ext cx="10717261" cy="5324535"/>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対策の協力のお願いは「多様な媒体」で</a:t>
            </a:r>
          </a:p>
          <a:p>
            <a:pPr lvl="1"/>
            <a:r>
              <a:rPr lang="ja-JP" altLang="en-US" sz="2400" dirty="0">
                <a:latin typeface="メイリオ" panose="020B0604030504040204" pitchFamily="50" charset="-128"/>
                <a:ea typeface="メイリオ" panose="020B0604030504040204" pitchFamily="50" charset="-128"/>
              </a:rPr>
              <a:t>　・視覚的掲示（デジタルサイネージ等）、音声、</a:t>
            </a:r>
          </a:p>
          <a:p>
            <a:pPr lvl="1"/>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アクセシビリティを確保したホームページな</a:t>
            </a:r>
          </a:p>
          <a:p>
            <a:pPr lvl="1"/>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どでの</a:t>
            </a:r>
            <a:r>
              <a:rPr lang="ja-JP" altLang="en-US" sz="2400" dirty="0">
                <a:latin typeface="メイリオ" panose="020B0604030504040204" pitchFamily="50" charset="-128"/>
                <a:ea typeface="メイリオ" panose="020B0604030504040204" pitchFamily="50" charset="-128"/>
              </a:rPr>
              <a:t>提供</a:t>
            </a:r>
          </a:p>
          <a:p>
            <a:pPr lvl="1"/>
            <a:endParaRPr lang="ja-JP" altLang="en-US"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事業者の取組みの紹介</a:t>
            </a:r>
          </a:p>
          <a:p>
            <a:pPr lvl="1"/>
            <a:r>
              <a:rPr lang="ja-JP" altLang="en-US" sz="2400" dirty="0">
                <a:latin typeface="メイリオ" panose="020B0604030504040204" pitchFamily="50" charset="-128"/>
                <a:ea typeface="メイリオ" panose="020B0604030504040204" pitchFamily="50" charset="-128"/>
              </a:rPr>
              <a:t>　・感染症対策の取組みについて、利用者への周知を</a:t>
            </a:r>
          </a:p>
          <a:p>
            <a:pPr lvl="1"/>
            <a:r>
              <a:rPr lang="ja-JP" altLang="en-US" sz="2400" dirty="0">
                <a:latin typeface="メイリオ" panose="020B0604030504040204" pitchFamily="50" charset="-128"/>
                <a:ea typeface="メイリオ" panose="020B0604030504040204" pitchFamily="50" charset="-128"/>
              </a:rPr>
              <a:t>　　続ける</a:t>
            </a:r>
          </a:p>
          <a:p>
            <a:pPr lvl="1"/>
            <a:r>
              <a:rPr lang="ja-JP" altLang="en-US" sz="2400" dirty="0">
                <a:latin typeface="メイリオ" panose="020B0604030504040204" pitchFamily="50" charset="-128"/>
                <a:ea typeface="メイリオ" panose="020B0604030504040204" pitchFamily="50" charset="-128"/>
              </a:rPr>
              <a:t>　・配置人員の削減等についての周知や必要な支援要</a:t>
            </a:r>
          </a:p>
          <a:p>
            <a:pPr lvl="1"/>
            <a:r>
              <a:rPr lang="ja-JP" altLang="en-US" sz="2400" dirty="0">
                <a:latin typeface="メイリオ" panose="020B0604030504040204" pitchFamily="50" charset="-128"/>
                <a:ea typeface="メイリオ" panose="020B0604030504040204" pitchFamily="50" charset="-128"/>
              </a:rPr>
              <a:t>　　請などに適宜応じられる体制等の工夫の周知</a:t>
            </a:r>
          </a:p>
          <a:p>
            <a:pPr lvl="1"/>
            <a:endParaRPr lang="x-none" altLang="ja-JP" sz="2400"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感染症対策がしづらい人がいて工夫していることの周知</a:t>
            </a:r>
          </a:p>
          <a:p>
            <a:pPr lvl="1"/>
            <a:r>
              <a:rPr lang="ja-JP" altLang="en-US" sz="2400" dirty="0">
                <a:latin typeface="メイリオ" panose="020B0604030504040204" pitchFamily="50" charset="-128"/>
                <a:ea typeface="メイリオ" panose="020B0604030504040204" pitchFamily="50" charset="-128"/>
              </a:rPr>
              <a:t>　・マスク着用が難しい人などへの理解</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9180202" y="1861776"/>
            <a:ext cx="2718419" cy="3163021"/>
          </a:xfrm>
          <a:prstGeom prst="rect">
            <a:avLst/>
          </a:prstGeom>
        </p:spPr>
      </p:pic>
    </p:spTree>
    <p:extLst>
      <p:ext uri="{BB962C8B-B14F-4D97-AF65-F5344CB8AC3E}">
        <p14:creationId xmlns:p14="http://schemas.microsoft.com/office/powerpoint/2010/main" val="203937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9677" y="436413"/>
            <a:ext cx="10789920" cy="523220"/>
          </a:xfrm>
          <a:prstGeom prst="rect">
            <a:avLst/>
          </a:prstGeom>
          <a:noFill/>
        </p:spPr>
        <p:txBody>
          <a:bodyPr wrap="square" rtlCol="0">
            <a:spAutoFit/>
          </a:bodyPr>
          <a:lstStyle/>
          <a:p>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ポイント５</a:t>
            </a:r>
            <a:r>
              <a:rPr lang="en-US" altLang="ja-JP" sz="2800" b="1" dirty="0">
                <a:solidFill>
                  <a:schemeClr val="accent6">
                    <a:lumMod val="75000"/>
                  </a:schemeClr>
                </a:solidFill>
                <a:latin typeface="メイリオ" panose="020B0604030504040204" pitchFamily="50" charset="-128"/>
                <a:ea typeface="メイリオ" panose="020B0604030504040204" pitchFamily="50" charset="-128"/>
              </a:rPr>
              <a:t>.</a:t>
            </a:r>
            <a:r>
              <a:rPr lang="ja-JP" altLang="en-US" sz="2800" b="1" dirty="0">
                <a:solidFill>
                  <a:schemeClr val="accent6">
                    <a:lumMod val="75000"/>
                  </a:schemeClr>
                </a:solidFill>
                <a:latin typeface="メイリオ" panose="020B0604030504040204" pitchFamily="50" charset="-128"/>
                <a:ea typeface="メイリオ" panose="020B0604030504040204" pitchFamily="50" charset="-128"/>
              </a:rPr>
              <a:t>感染症対策下における新たな工夫</a:t>
            </a:r>
          </a:p>
        </p:txBody>
      </p:sp>
      <p:sp>
        <p:nvSpPr>
          <p:cNvPr id="3" name="テキスト ボックス 2"/>
          <p:cNvSpPr txBox="1"/>
          <p:nvPr/>
        </p:nvSpPr>
        <p:spPr>
          <a:xfrm>
            <a:off x="855614" y="1186497"/>
            <a:ext cx="10717261" cy="1631216"/>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a:t>
            </a:r>
            <a:r>
              <a:rPr kumimoji="1" lang="ja-JP" altLang="en-US" sz="2800" b="1" dirty="0">
                <a:latin typeface="メイリオ" panose="020B0604030504040204" pitchFamily="50" charset="-128"/>
                <a:ea typeface="メイリオ" panose="020B0604030504040204" pitchFamily="50" charset="-128"/>
              </a:rPr>
              <a:t>対応のポイント</a:t>
            </a:r>
            <a:r>
              <a:rPr kumimoji="1" lang="en-US" altLang="ja-JP" sz="2800" b="1" dirty="0">
                <a:latin typeface="メイリオ" panose="020B0604030504040204" pitchFamily="50" charset="-128"/>
                <a:ea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endParaRPr>
          </a:p>
          <a:p>
            <a:pPr marL="800100" lvl="1" indent="-342900">
              <a:buFont typeface="Wingdings" panose="05000000000000000000" pitchFamily="2" charset="2"/>
              <a:buChar char="l"/>
            </a:pPr>
            <a:r>
              <a:rPr lang="en-US" altLang="ja-JP" sz="2400" dirty="0">
                <a:latin typeface="メイリオ" panose="020B0604030504040204" pitchFamily="50" charset="-128"/>
                <a:ea typeface="メイリオ" panose="020B0604030504040204" pitchFamily="50" charset="-128"/>
              </a:rPr>
              <a:t>ICT</a:t>
            </a:r>
            <a:r>
              <a:rPr lang="ja-JP" altLang="en-US" sz="2400" dirty="0">
                <a:latin typeface="メイリオ" panose="020B0604030504040204" pitchFamily="50" charset="-128"/>
                <a:ea typeface="メイリオ" panose="020B0604030504040204" pitchFamily="50" charset="-128"/>
              </a:rPr>
              <a:t>の活用による対面対応の低減</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対応の効率化による対面の短時間化</a:t>
            </a:r>
          </a:p>
          <a:p>
            <a:pPr marL="800100" lvl="1"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接遇研修のオンライン化　　　など</a:t>
            </a:r>
            <a:endParaRPr lang="x-none" altLang="ja-JP" sz="24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26964" y="3044577"/>
            <a:ext cx="1731456" cy="3546081"/>
          </a:xfrm>
          <a:prstGeom prst="rect">
            <a:avLst/>
          </a:prstGeom>
        </p:spPr>
      </p:pic>
      <p:sp>
        <p:nvSpPr>
          <p:cNvPr id="5" name="テキスト ボックス 4"/>
          <p:cNvSpPr txBox="1"/>
          <p:nvPr/>
        </p:nvSpPr>
        <p:spPr>
          <a:xfrm>
            <a:off x="1958420" y="4731827"/>
            <a:ext cx="3256518"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※ICT</a:t>
            </a:r>
            <a:r>
              <a:rPr kumimoji="1" lang="ja-JP" altLang="en-US" sz="2000" b="1" dirty="0">
                <a:latin typeface="メイリオ" panose="020B0604030504040204" pitchFamily="50" charset="-128"/>
                <a:ea typeface="メイリオ" panose="020B0604030504040204" pitchFamily="50" charset="-128"/>
              </a:rPr>
              <a:t>を活用した取組み例</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障害者手帳を管理するスマホアプリの導入など、手続を簡易にする取組が進んでいる。</a:t>
            </a:r>
            <a:endParaRPr lang="x-none" altLang="ja-JP" sz="20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5339795" y="3249292"/>
            <a:ext cx="3228975" cy="2498168"/>
          </a:xfrm>
          <a:prstGeom prst="rect">
            <a:avLst/>
          </a:prstGeom>
        </p:spPr>
      </p:pic>
      <p:sp>
        <p:nvSpPr>
          <p:cNvPr id="7" name="テキスト ボックス 6"/>
          <p:cNvSpPr txBox="1"/>
          <p:nvPr/>
        </p:nvSpPr>
        <p:spPr>
          <a:xfrm>
            <a:off x="8254445" y="3494128"/>
            <a:ext cx="3537505" cy="1631216"/>
          </a:xfrm>
          <a:prstGeom prst="rect">
            <a:avLst/>
          </a:prstGeom>
          <a:noFill/>
        </p:spPr>
        <p:txBody>
          <a:bodyPr wrap="squar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接遇研修のオンライン化</a:t>
            </a:r>
          </a:p>
          <a:p>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感染症対策を踏まえた接遇研修として、動画配信、</a:t>
            </a:r>
            <a:r>
              <a:rPr lang="en-US" altLang="ja-JP" sz="2000" dirty="0">
                <a:latin typeface="メイリオ" panose="020B0604030504040204" pitchFamily="50" charset="-128"/>
                <a:ea typeface="メイリオ" panose="020B0604030504040204" pitchFamily="50" charset="-128"/>
              </a:rPr>
              <a:t>e-</a:t>
            </a:r>
            <a:r>
              <a:rPr lang="ja-JP" altLang="en-US" sz="2000" dirty="0">
                <a:latin typeface="メイリオ" panose="020B0604030504040204" pitchFamily="50" charset="-128"/>
                <a:ea typeface="メイリオ" panose="020B0604030504040204" pitchFamily="50" charset="-128"/>
              </a:rPr>
              <a:t>ラーニングやオンライン研修等での展開が進んでいる。</a:t>
            </a:r>
            <a:endParaRPr lang="x-none"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38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437958"/>
            <a:ext cx="480131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07526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1316313"/>
            <a:ext cx="11418510" cy="5262979"/>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kumimoji="1" lang="ja-JP" altLang="en-US" sz="2800" b="1" dirty="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必要な接遇は多様であることを前提に</a:t>
            </a:r>
          </a:p>
          <a:p>
            <a:pPr marL="457200" indent="-457200">
              <a:buFont typeface="Wingdings" panose="05000000000000000000" pitchFamily="2" charset="2"/>
              <a:buChar char="l"/>
            </a:pPr>
            <a:endParaRPr kumimoji="1" lang="ja-JP" altLang="en-US" sz="2800" b="1"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a:latin typeface="メイリオ" panose="020B0604030504040204" pitchFamily="50" charset="-128"/>
                <a:ea typeface="メイリオ" panose="020B0604030504040204" pitchFamily="50" charset="-128"/>
              </a:rPr>
              <a:t>高齢や障害を理由に乗車を拒否してはならない</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256465" y="4003702"/>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433445" cy="646331"/>
          </a:xfrm>
          <a:prstGeom prst="rect">
            <a:avLst/>
          </a:prstGeom>
          <a:noFill/>
        </p:spPr>
        <p:txBody>
          <a:bodyPr wrap="none" rtlCol="0">
            <a:spAutoFit/>
          </a:bodyPr>
          <a:lstStyle/>
          <a:p>
            <a:r>
              <a:rPr lang="en-US" altLang="ja-JP" sz="3600" b="1" dirty="0">
                <a:latin typeface="メイリオ" panose="020B0604030504040204" pitchFamily="50" charset="-128"/>
                <a:ea typeface="メイリオ" panose="020B0604030504040204" pitchFamily="50" charset="-128"/>
              </a:rPr>
              <a:t>10.</a:t>
            </a:r>
            <a:r>
              <a:rPr lang="ja-JP" altLang="en-US" sz="3600" b="1" dirty="0">
                <a:latin typeface="メイリオ" panose="020B0604030504040204" pitchFamily="50" charset="-128"/>
                <a:ea typeface="メイリオ" panose="020B0604030504040204" pitchFamily="50" charset="-128"/>
              </a:rPr>
              <a:t>緊急時・災害時の対応について</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p>
        </p:txBody>
      </p:sp>
    </p:spTree>
    <p:extLst>
      <p:ext uri="{BB962C8B-B14F-4D97-AF65-F5344CB8AC3E}">
        <p14:creationId xmlns:p14="http://schemas.microsoft.com/office/powerpoint/2010/main" val="325783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20642" y="538205"/>
            <a:ext cx="10771358" cy="58477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接遇ガイドライン</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a:t>
            </a:r>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接遇研修モデルプログラム</a:t>
            </a:r>
            <a:r>
              <a:rPr lang="en-US" altLang="ja-JP" sz="3200" b="1" dirty="0">
                <a:latin typeface="メイリオ" panose="020B0604030504040204" pitchFamily="50" charset="-128"/>
                <a:ea typeface="メイリオ" panose="020B0604030504040204" pitchFamily="50" charset="-128"/>
              </a:rPr>
              <a:t>』</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96170" y="6296832"/>
            <a:ext cx="10586937"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3"/>
              </a:rPr>
              <a:t>https://www.mlit.go.jp/sogoseisaku/barrierfree/sosei_barrierfree_tk_000180.html</a:t>
            </a:r>
            <a:endParaRPr lang="ja-JP" altLang="en-US" sz="2000" dirty="0">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97850" y="1071845"/>
            <a:ext cx="9498114" cy="4487654"/>
            <a:chOff x="896170" y="901084"/>
            <a:chExt cx="9498114" cy="4487654"/>
          </a:xfrm>
        </p:grpSpPr>
        <p:grpSp>
          <p:nvGrpSpPr>
            <p:cNvPr id="8" name="グループ化 7"/>
            <p:cNvGrpSpPr/>
            <p:nvPr/>
          </p:nvGrpSpPr>
          <p:grpSpPr>
            <a:xfrm>
              <a:off x="1188484" y="901084"/>
              <a:ext cx="9205800" cy="4005148"/>
              <a:chOff x="906985" y="813969"/>
              <a:chExt cx="10540035" cy="4585631"/>
            </a:xfrm>
          </p:grpSpPr>
          <p:pic>
            <p:nvPicPr>
              <p:cNvPr id="2" name="図 1"/>
              <p:cNvPicPr>
                <a:picLocks noChangeAspect="1"/>
              </p:cNvPicPr>
              <p:nvPr/>
            </p:nvPicPr>
            <p:blipFill>
              <a:blip r:embed="rId4"/>
              <a:stretch>
                <a:fillRect/>
              </a:stretch>
            </p:blipFill>
            <p:spPr>
              <a:xfrm>
                <a:off x="906985" y="813969"/>
                <a:ext cx="3174870" cy="4563876"/>
              </a:xfrm>
              <a:prstGeom prst="rect">
                <a:avLst/>
              </a:prstGeom>
              <a:ln>
                <a:solidFill>
                  <a:schemeClr val="tx1"/>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5"/>
              <a:stretch>
                <a:fillRect/>
              </a:stretch>
            </p:blipFill>
            <p:spPr>
              <a:xfrm>
                <a:off x="4532065" y="813969"/>
                <a:ext cx="3212690" cy="4563876"/>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6"/>
              <a:stretch>
                <a:fillRect/>
              </a:stretch>
            </p:blipFill>
            <p:spPr>
              <a:xfrm>
                <a:off x="8194965" y="813969"/>
                <a:ext cx="3252055" cy="4585631"/>
              </a:xfrm>
              <a:prstGeom prst="rect">
                <a:avLst/>
              </a:prstGeom>
              <a:ln>
                <a:solidFill>
                  <a:schemeClr val="tx1"/>
                </a:solidFill>
              </a:ln>
              <a:effectLst>
                <a:outerShdw blurRad="50800" dist="38100" dir="2700000" algn="tl" rotWithShape="0">
                  <a:prstClr val="black">
                    <a:alpha val="40000"/>
                  </a:prstClr>
                </a:outerShdw>
              </a:effectLst>
            </p:spPr>
          </p:pic>
        </p:grpSp>
        <p:sp>
          <p:nvSpPr>
            <p:cNvPr id="7" name="テキスト ボックス 6"/>
            <p:cNvSpPr txBox="1"/>
            <p:nvPr/>
          </p:nvSpPr>
          <p:spPr>
            <a:xfrm>
              <a:off x="896170" y="5019406"/>
              <a:ext cx="31726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「接遇ガイドライン」</a:t>
              </a:r>
              <a:r>
                <a:rPr kumimoji="1" lang="en-US" altLang="ja-JP" dirty="0" err="1">
                  <a:latin typeface="メイリオ" panose="020B0604030504040204" pitchFamily="50" charset="-128"/>
                  <a:ea typeface="メイリオ" panose="020B0604030504040204" pitchFamily="50" charset="-128"/>
                </a:rPr>
                <a:t>H30.5</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402177" y="5019406"/>
              <a:ext cx="2553904"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「認知症の人編」</a:t>
              </a:r>
              <a:r>
                <a:rPr kumimoji="1" lang="en-US" altLang="ja-JP" dirty="0">
                  <a:latin typeface="メイリオ" panose="020B0604030504040204" pitchFamily="50" charset="-128"/>
                  <a:ea typeface="メイリオ" panose="020B0604030504040204" pitchFamily="50" charset="-128"/>
                </a:rPr>
                <a:t>R3.2</a:t>
              </a: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964840" y="5019406"/>
              <a:ext cx="186140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「追補版」</a:t>
              </a:r>
              <a:r>
                <a:rPr kumimoji="1" lang="en-US" altLang="ja-JP" dirty="0">
                  <a:latin typeface="メイリオ" panose="020B0604030504040204" pitchFamily="50" charset="-128"/>
                  <a:ea typeface="メイリオ" panose="020B0604030504040204" pitchFamily="50" charset="-128"/>
                </a:rPr>
                <a:t>R3.7</a:t>
              </a:r>
              <a:endParaRPr kumimoji="1" lang="ja-JP" altLang="en-US" dirty="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6516484" y="5559499"/>
            <a:ext cx="4596884" cy="637332"/>
            <a:chOff x="5530646" y="5443717"/>
            <a:chExt cx="4596884" cy="637332"/>
          </a:xfrm>
        </p:grpSpPr>
        <p:grpSp>
          <p:nvGrpSpPr>
            <p:cNvPr id="14" name="グループ化 13"/>
            <p:cNvGrpSpPr/>
            <p:nvPr/>
          </p:nvGrpSpPr>
          <p:grpSpPr>
            <a:xfrm>
              <a:off x="5530646" y="5443717"/>
              <a:ext cx="4452695" cy="564371"/>
              <a:chOff x="3185652" y="5472006"/>
              <a:chExt cx="6797689" cy="564371"/>
            </a:xfrm>
          </p:grpSpPr>
          <p:sp>
            <p:nvSpPr>
              <p:cNvPr id="11" name="角丸四角形 10"/>
              <p:cNvSpPr/>
              <p:nvPr/>
            </p:nvSpPr>
            <p:spPr>
              <a:xfrm>
                <a:off x="3185652" y="5472006"/>
                <a:ext cx="6797689" cy="564371"/>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261851" y="5520913"/>
                <a:ext cx="6645289" cy="452600"/>
              </a:xfrm>
              <a:prstGeom prst="roundRect">
                <a:avLst>
                  <a:gd name="adj" fmla="val 297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993806" y="5542048"/>
              <a:ext cx="3416320" cy="369332"/>
            </a:xfrm>
            <a:prstGeom prst="rect">
              <a:avLst/>
            </a:prstGeom>
            <a:noFill/>
          </p:spPr>
          <p:txBody>
            <a:bodyPr wrap="none" rtlCol="0">
              <a:spAutoFit/>
            </a:bodyPr>
            <a:lstStyle/>
            <a:p>
              <a:r>
                <a:rPr kumimoji="1" lang="ja-JP" altLang="en-US" dirty="0"/>
                <a:t>国土交通省　接遇研修について</a:t>
              </a:r>
            </a:p>
          </p:txBody>
        </p:sp>
        <p:cxnSp>
          <p:nvCxnSpPr>
            <p:cNvPr id="16" name="直線矢印コネクタ 15"/>
            <p:cNvCxnSpPr/>
            <p:nvPr/>
          </p:nvCxnSpPr>
          <p:spPr>
            <a:xfrm flipH="1" flipV="1">
              <a:off x="9772979" y="5708407"/>
              <a:ext cx="354551" cy="372642"/>
            </a:xfrm>
            <a:prstGeom prst="straightConnector1">
              <a:avLst/>
            </a:prstGeom>
            <a:ln w="1016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409957" y="126795"/>
            <a:ext cx="366055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公共交通事業者に向けた</a:t>
            </a:r>
          </a:p>
        </p:txBody>
      </p:sp>
    </p:spTree>
    <p:extLst>
      <p:ext uri="{BB962C8B-B14F-4D97-AF65-F5344CB8AC3E}">
        <p14:creationId xmlns:p14="http://schemas.microsoft.com/office/powerpoint/2010/main" val="27851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26175" y="2926080"/>
            <a:ext cx="4339650"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認知症の症状のある人もいる</a:t>
            </a: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13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4733198"/>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066197"/>
            <a:ext cx="10015537" cy="22444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914401"/>
            <a:ext cx="10015537" cy="8715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112730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8" name="テキスト ボックス 7"/>
          <p:cNvSpPr txBox="1"/>
          <p:nvPr/>
        </p:nvSpPr>
        <p:spPr>
          <a:xfrm>
            <a:off x="1721515" y="2263888"/>
            <a:ext cx="3450561"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乗降時、運賃支払い、車内</a:t>
            </a:r>
          </a:p>
        </p:txBody>
      </p:sp>
      <p:sp>
        <p:nvSpPr>
          <p:cNvPr id="9" name="テキスト ボックス 8"/>
          <p:cNvSpPr txBox="1"/>
          <p:nvPr/>
        </p:nvSpPr>
        <p:spPr>
          <a:xfrm>
            <a:off x="1721515" y="4925008"/>
            <a:ext cx="3450561"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1127308"/>
            <a:ext cx="5912557" cy="46166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聴こえている、理解しているかを確認</a:t>
            </a:r>
          </a:p>
        </p:txBody>
      </p:sp>
      <p:sp>
        <p:nvSpPr>
          <p:cNvPr id="13" name="テキスト ボックス 12"/>
          <p:cNvSpPr txBox="1"/>
          <p:nvPr/>
        </p:nvSpPr>
        <p:spPr>
          <a:xfrm>
            <a:off x="5574593" y="2263888"/>
            <a:ext cx="5652914"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時間に余裕を持った支援</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安全確認、注意喚起</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停車時に姿勢に注意</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運賃はゆっくり、はっきり伝える</a:t>
            </a: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躓きやすいため確認</a:t>
            </a:r>
          </a:p>
        </p:txBody>
      </p:sp>
      <p:sp>
        <p:nvSpPr>
          <p:cNvPr id="15" name="テキスト ボックス 14"/>
          <p:cNvSpPr txBox="1"/>
          <p:nvPr/>
        </p:nvSpPr>
        <p:spPr>
          <a:xfrm>
            <a:off x="5574592" y="4941511"/>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30364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認知症の人</a:t>
            </a: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特性に配慮し、困っている様子のときは、</a:t>
            </a:r>
            <a:r>
              <a:rPr lang="ja-JP" altLang="en-US" sz="3200" b="1" dirty="0">
                <a:latin typeface="メイリオ" panose="020B0604030504040204" pitchFamily="50" charset="-128"/>
                <a:ea typeface="メイリオ" panose="020B0604030504040204" pitchFamily="50" charset="-128"/>
              </a:rPr>
              <a:t>支援が必要かを確認</a:t>
            </a:r>
            <a:r>
              <a:rPr lang="ja-JP" altLang="en-US" sz="3200" dirty="0">
                <a:latin typeface="メイリオ" panose="020B0604030504040204" pitchFamily="50" charset="-128"/>
                <a:ea typeface="メイリオ" panose="020B0604030504040204" pitchFamily="50" charset="-128"/>
              </a:rPr>
              <a:t>した上で</a:t>
            </a:r>
            <a:r>
              <a:rPr lang="ja-JP" altLang="en-US" sz="3200" b="1" dirty="0">
                <a:latin typeface="メイリオ" panose="020B0604030504040204" pitchFamily="50" charset="-128"/>
                <a:ea typeface="メイリオ" panose="020B0604030504040204" pitchFamily="50" charset="-128"/>
              </a:rPr>
              <a:t>接遇対応</a:t>
            </a:r>
            <a:r>
              <a:rPr lang="ja-JP" altLang="en-US" sz="3200" dirty="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3623093" y="3870263"/>
            <a:ext cx="7841696" cy="2308324"/>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■認知症の人の特性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保たれている機能もあるので、一律のイメージで対応してはいけない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高齢者に多いが、若年性や軽度認知症の人もいる</a:t>
            </a:r>
          </a:p>
        </p:txBody>
      </p:sp>
      <p:sp>
        <p:nvSpPr>
          <p:cNvPr id="7" name="正方形/長方形 6"/>
          <p:cNvSpPr/>
          <p:nvPr/>
        </p:nvSpPr>
        <p:spPr>
          <a:xfrm>
            <a:off x="3493407" y="3657600"/>
            <a:ext cx="8165193"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2388651365"/>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7" name="オブジェクト 6"/>
                      <p:cNvPicPr/>
                      <p:nvPr/>
                    </p:nvPicPr>
                    <p:blipFill>
                      <a:blip r:embed="rId5"/>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19052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051" y="1389381"/>
            <a:ext cx="932589" cy="2278350"/>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2411789369"/>
              </p:ext>
            </p:extLst>
          </p:nvPr>
        </p:nvGraphicFramePr>
        <p:xfrm>
          <a:off x="413513" y="563099"/>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9" name="オブジェクト 8"/>
                      <p:cNvPicPr/>
                      <p:nvPr/>
                    </p:nvPicPr>
                    <p:blipFill>
                      <a:blip r:embed="rId5"/>
                      <a:stretch>
                        <a:fillRect/>
                      </a:stretch>
                    </p:blipFill>
                    <p:spPr>
                      <a:xfrm>
                        <a:off x="413513" y="563099"/>
                        <a:ext cx="926538" cy="2581953"/>
                      </a:xfrm>
                      <a:prstGeom prst="rect">
                        <a:avLst/>
                      </a:prstGeom>
                    </p:spPr>
                  </p:pic>
                </p:oleObj>
              </mc:Fallback>
            </mc:AlternateContent>
          </a:graphicData>
        </a:graphic>
      </p:graphicFrame>
      <p:sp>
        <p:nvSpPr>
          <p:cNvPr id="4" name="テキスト ボックス 3"/>
          <p:cNvSpPr txBox="1"/>
          <p:nvPr/>
        </p:nvSpPr>
        <p:spPr>
          <a:xfrm>
            <a:off x="2757268" y="563099"/>
            <a:ext cx="9164438" cy="4278094"/>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■認知症を自己開示している方に対して</a:t>
            </a:r>
          </a:p>
          <a:p>
            <a:r>
              <a:rPr lang="ja-JP" altLang="en-US" sz="2400" dirty="0">
                <a:latin typeface="メイリオ" panose="020B0604030504040204" pitchFamily="50" charset="-128"/>
                <a:ea typeface="メイリオ" panose="020B0604030504040204" pitchFamily="50" charset="-128"/>
              </a:rPr>
              <a:t>　（認知症であることを告げた、ヘルプマーク等により認知症　</a:t>
            </a:r>
          </a:p>
          <a:p>
            <a:r>
              <a:rPr lang="ja-JP" altLang="en-US" sz="2400" dirty="0">
                <a:latin typeface="メイリオ" panose="020B0604030504040204" pitchFamily="50" charset="-128"/>
                <a:ea typeface="メイリオ" panose="020B0604030504040204" pitchFamily="50" charset="-128"/>
              </a:rPr>
              <a:t>　の人であることがわかった場合）</a:t>
            </a:r>
          </a:p>
          <a:p>
            <a:r>
              <a:rPr lang="ja-JP" altLang="en-US" sz="2400" dirty="0">
                <a:latin typeface="メイリオ" panose="020B0604030504040204" pitchFamily="50" charset="-128"/>
                <a:ea typeface="メイリオ" panose="020B0604030504040204" pitchFamily="50" charset="-128"/>
              </a:rPr>
              <a:t>　➡何に困っているか、どのような支援が必要か確認</a:t>
            </a:r>
          </a:p>
          <a:p>
            <a:r>
              <a:rPr lang="ja-JP" altLang="en-US" sz="2400" dirty="0">
                <a:latin typeface="メイリオ" panose="020B0604030504040204" pitchFamily="50" charset="-128"/>
                <a:ea typeface="メイリオ" panose="020B0604030504040204" pitchFamily="50" charset="-128"/>
              </a:rPr>
              <a:t>　➡落ち着ける環境のもと、余裕を持った支援を</a:t>
            </a:r>
          </a:p>
          <a:p>
            <a:endParaRPr lang="ja-JP" altLang="en-US" sz="2400"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■認知症を自己開示していない方に対して</a:t>
            </a:r>
          </a:p>
          <a:p>
            <a:r>
              <a:rPr lang="ja-JP" altLang="en-US" sz="2400" dirty="0">
                <a:latin typeface="メイリオ" panose="020B0604030504040204" pitchFamily="50" charset="-128"/>
                <a:ea typeface="メイリオ" panose="020B0604030504040204" pitchFamily="50" charset="-128"/>
              </a:rPr>
              <a:t>　（外見からはわからないが困っている様子の場合）</a:t>
            </a:r>
          </a:p>
          <a:p>
            <a:r>
              <a:rPr kumimoji="1" lang="ja-JP" altLang="en-US" sz="2400" dirty="0">
                <a:latin typeface="メイリオ" panose="020B0604030504040204" pitchFamily="50" charset="-128"/>
                <a:ea typeface="メイリオ" panose="020B0604030504040204" pitchFamily="50" charset="-128"/>
              </a:rPr>
              <a:t>　➡「認知症の人かもしれない」ことを選択肢のひとつと考える</a:t>
            </a:r>
          </a:p>
          <a:p>
            <a:r>
              <a:rPr lang="ja-JP" altLang="en-US" sz="2400" dirty="0">
                <a:latin typeface="メイリオ" panose="020B0604030504040204" pitchFamily="50" charset="-128"/>
                <a:ea typeface="メイリオ" panose="020B0604030504040204" pitchFamily="50" charset="-128"/>
              </a:rPr>
              <a:t>　➡相手の状況に合わせ、必要な支援を伺い、対応</a:t>
            </a:r>
          </a:p>
          <a:p>
            <a:r>
              <a:rPr kumimoji="1" lang="ja-JP" altLang="en-US" sz="2400" dirty="0">
                <a:latin typeface="メイリオ" panose="020B0604030504040204" pitchFamily="50" charset="-128"/>
                <a:ea typeface="メイリオ" panose="020B0604030504040204" pitchFamily="50" charset="-128"/>
              </a:rPr>
              <a:t>　　（話しかけてみて状態をうかがう）</a:t>
            </a:r>
          </a:p>
        </p:txBody>
      </p:sp>
    </p:spTree>
    <p:extLst>
      <p:ext uri="{BB962C8B-B14F-4D97-AF65-F5344CB8AC3E}">
        <p14:creationId xmlns:p14="http://schemas.microsoft.com/office/powerpoint/2010/main" val="3462135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3025744"/>
            <a:ext cx="10015537" cy="37402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883962"/>
            <a:ext cx="10015537" cy="19288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21516" y="1096870"/>
            <a:ext cx="2010730"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予約、事前問合せ</a:t>
            </a:r>
          </a:p>
        </p:txBody>
      </p:sp>
      <p:sp>
        <p:nvSpPr>
          <p:cNvPr id="9" name="テキスト ボックス 8"/>
          <p:cNvSpPr txBox="1"/>
          <p:nvPr/>
        </p:nvSpPr>
        <p:spPr>
          <a:xfrm>
            <a:off x="1721515" y="3349685"/>
            <a:ext cx="2010731"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乗降時、運賃の支払い、車内</a:t>
            </a:r>
          </a:p>
        </p:txBody>
      </p:sp>
      <p:sp>
        <p:nvSpPr>
          <p:cNvPr id="11" name="テキスト ボックス 10"/>
          <p:cNvSpPr txBox="1"/>
          <p:nvPr/>
        </p:nvSpPr>
        <p:spPr>
          <a:xfrm>
            <a:off x="3929064" y="1096870"/>
            <a:ext cx="7558085" cy="156966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説明時の支援</a:t>
            </a:r>
            <a:r>
              <a:rPr lang="ja-JP" altLang="en-US" sz="2400" dirty="0">
                <a:latin typeface="メイリオ" panose="020B0604030504040204" pitchFamily="50" charset="-128"/>
                <a:ea typeface="メイリオ" panose="020B0604030504040204" pitchFamily="50" charset="-128"/>
              </a:rPr>
              <a:t>（電話や窓口で）</a:t>
            </a:r>
          </a:p>
          <a:p>
            <a:r>
              <a:rPr lang="ja-JP" altLang="en-US" sz="2400" dirty="0">
                <a:latin typeface="メイリオ" panose="020B0604030504040204" pitchFamily="50" charset="-128"/>
                <a:ea typeface="メイリオ" panose="020B0604030504040204" pitchFamily="50" charset="-128"/>
              </a:rPr>
              <a:t>　・理解しているかを簡潔な言葉で確認</a:t>
            </a:r>
          </a:p>
          <a:p>
            <a:r>
              <a:rPr lang="ja-JP" altLang="en-US" sz="2400" dirty="0">
                <a:latin typeface="メイリオ" panose="020B0604030504040204" pitchFamily="50" charset="-128"/>
                <a:ea typeface="メイリオ" panose="020B0604030504040204" pitchFamily="50" charset="-128"/>
              </a:rPr>
              <a:t>　・自己開示している人には、同伴者の</a:t>
            </a:r>
          </a:p>
          <a:p>
            <a:r>
              <a:rPr lang="ja-JP" altLang="en-US" sz="2400" dirty="0">
                <a:latin typeface="メイリオ" panose="020B0604030504040204" pitchFamily="50" charset="-128"/>
                <a:ea typeface="メイリオ" panose="020B0604030504040204" pitchFamily="50" charset="-128"/>
              </a:rPr>
              <a:t>　　有無、支援の要否を確認</a:t>
            </a:r>
          </a:p>
        </p:txBody>
      </p:sp>
      <p:sp>
        <p:nvSpPr>
          <p:cNvPr id="15" name="テキスト ボックス 14"/>
          <p:cNvSpPr txBox="1"/>
          <p:nvPr/>
        </p:nvSpPr>
        <p:spPr>
          <a:xfrm>
            <a:off x="3929064" y="3349685"/>
            <a:ext cx="7700960" cy="3416320"/>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行先などが言えずに困っているとき</a:t>
            </a:r>
          </a:p>
          <a:p>
            <a:r>
              <a:rPr lang="ja-JP" altLang="en-US" sz="2400" dirty="0">
                <a:latin typeface="メイリオ" panose="020B0604030504040204" pitchFamily="50" charset="-128"/>
                <a:ea typeface="メイリオ" panose="020B0604030504040204" pitchFamily="50" charset="-128"/>
              </a:rPr>
              <a:t>　・やさしく、ゆっくり、簡潔に確認して支援</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料金の支払いについて説明を求められたとき</a:t>
            </a:r>
          </a:p>
          <a:p>
            <a:r>
              <a:rPr lang="ja-JP" altLang="en-US" sz="2400" dirty="0">
                <a:latin typeface="メイリオ" panose="020B0604030504040204" pitchFamily="50" charset="-128"/>
                <a:ea typeface="メイリオ" panose="020B0604030504040204" pitchFamily="50" charset="-128"/>
              </a:rPr>
              <a:t>　・料金の所持、行先を確認した上で、支払いについ</a:t>
            </a:r>
          </a:p>
          <a:p>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て</a:t>
            </a:r>
            <a:r>
              <a:rPr lang="ja-JP" altLang="en-US" sz="2400" dirty="0">
                <a:latin typeface="メイリオ" panose="020B0604030504040204" pitchFamily="50" charset="-128"/>
                <a:ea typeface="メイリオ" panose="020B0604030504040204" pitchFamily="50" charset="-128"/>
              </a:rPr>
              <a:t>簡潔に説明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車内での危険な行動への対応</a:t>
            </a:r>
          </a:p>
          <a:p>
            <a:r>
              <a:rPr lang="ja-JP" altLang="en-US" sz="2400" dirty="0">
                <a:latin typeface="メイリオ" panose="020B0604030504040204" pitchFamily="50" charset="-128"/>
                <a:ea typeface="メイリオ" panose="020B0604030504040204" pitchFamily="50" charset="-128"/>
              </a:rPr>
              <a:t>　・利用者の安全の確保が第一。</a:t>
            </a:r>
          </a:p>
          <a:p>
            <a:r>
              <a:rPr lang="ja-JP" altLang="en-US" sz="2400" dirty="0">
                <a:latin typeface="メイリオ" panose="020B0604030504040204" pitchFamily="50" charset="-128"/>
                <a:ea typeface="メイリオ" panose="020B0604030504040204" pitchFamily="50" charset="-128"/>
              </a:rPr>
              <a:t>　・その後、急き立てたり、責めたりせずシートベル</a:t>
            </a:r>
          </a:p>
          <a:p>
            <a:r>
              <a:rPr lang="ja-JP" altLang="en-US" sz="2400" dirty="0">
                <a:latin typeface="メイリオ" panose="020B0604030504040204" pitchFamily="50" charset="-128"/>
                <a:ea typeface="メイリオ" panose="020B0604030504040204" pitchFamily="50" charset="-128"/>
              </a:rPr>
              <a:t>　　トの着用などを促す。</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0" y="3513748"/>
            <a:ext cx="932589" cy="2278350"/>
          </a:xfrm>
          <a:prstGeom prst="rect">
            <a:avLst/>
          </a:prstGeom>
        </p:spPr>
      </p:pic>
      <p:graphicFrame>
        <p:nvGraphicFramePr>
          <p:cNvPr id="13" name="オブジェクト 12"/>
          <p:cNvGraphicFramePr>
            <a:graphicFrameLocks noChangeAspect="1"/>
          </p:cNvGraphicFramePr>
          <p:nvPr>
            <p:extLst>
              <p:ext uri="{D42A27DB-BD31-4B8C-83A1-F6EECF244321}">
                <p14:modId xmlns:p14="http://schemas.microsoft.com/office/powerpoint/2010/main" val="2661489336"/>
              </p:ext>
            </p:extLst>
          </p:nvPr>
        </p:nvGraphicFramePr>
        <p:xfrm>
          <a:off x="242850" y="580352"/>
          <a:ext cx="926538" cy="2581953"/>
        </p:xfrm>
        <a:graphic>
          <a:graphicData uri="http://schemas.openxmlformats.org/presentationml/2006/ole">
            <mc:AlternateContent xmlns:mc="http://schemas.openxmlformats.org/markup-compatibility/2006">
              <mc:Choice xmlns:v="urn:schemas-microsoft-com:vml" Requires="v">
                <p:oleObj r:id="rId4" imgW="1904760" imgH="5307840" progId="">
                  <p:embed/>
                </p:oleObj>
              </mc:Choice>
              <mc:Fallback>
                <p:oleObj r:id="rId4" imgW="1904760" imgH="5307840" progId="">
                  <p:embed/>
                  <p:pic>
                    <p:nvPicPr>
                      <p:cNvPr id="3" name="オブジェクト 2"/>
                      <p:cNvPicPr/>
                      <p:nvPr/>
                    </p:nvPicPr>
                    <p:blipFill>
                      <a:blip r:embed="rId5"/>
                      <a:stretch>
                        <a:fillRect/>
                      </a:stretch>
                    </p:blipFill>
                    <p:spPr>
                      <a:xfrm>
                        <a:off x="242850" y="580352"/>
                        <a:ext cx="926538" cy="2581953"/>
                      </a:xfrm>
                      <a:prstGeom prst="rect">
                        <a:avLst/>
                      </a:prstGeom>
                    </p:spPr>
                  </p:pic>
                </p:oleObj>
              </mc:Fallback>
            </mc:AlternateContent>
          </a:graphicData>
        </a:graphic>
      </p:graphicFrame>
    </p:spTree>
    <p:extLst>
      <p:ext uri="{BB962C8B-B14F-4D97-AF65-F5344CB8AC3E}">
        <p14:creationId xmlns:p14="http://schemas.microsoft.com/office/powerpoint/2010/main" val="1911512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5535</Words>
  <Application>Microsoft Office PowerPoint</Application>
  <PresentationFormat>ワイド画面</PresentationFormat>
  <Paragraphs>486</Paragraphs>
  <Slides>31</Slides>
  <Notes>31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31</vt:i4>
      </vt:variant>
    </vt:vector>
  </HeadingPairs>
  <TitlesOfParts>
    <vt:vector size="37"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21</cp:revision>
  <cp:lastPrinted>2019-03-20T09:36:47Z</cp:lastPrinted>
  <dcterms:created xsi:type="dcterms:W3CDTF">2018-11-20T04:27:33Z</dcterms:created>
  <dcterms:modified xsi:type="dcterms:W3CDTF">2024-03-26T02:48:30Z</dcterms:modified>
</cp:coreProperties>
</file>