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3" r:id="rId2"/>
    <p:sldId id="304" r:id="rId3"/>
    <p:sldId id="305" r:id="rId4"/>
    <p:sldId id="273" r:id="rId5"/>
    <p:sldId id="306" r:id="rId6"/>
    <p:sldId id="307" r:id="rId7"/>
    <p:sldId id="343" r:id="rId8"/>
    <p:sldId id="344" r:id="rId9"/>
    <p:sldId id="345" r:id="rId10"/>
    <p:sldId id="279" r:id="rId11"/>
    <p:sldId id="308" r:id="rId12"/>
    <p:sldId id="310" r:id="rId13"/>
    <p:sldId id="309" r:id="rId14"/>
    <p:sldId id="311" r:id="rId15"/>
    <p:sldId id="312" r:id="rId16"/>
    <p:sldId id="313" r:id="rId17"/>
    <p:sldId id="314" r:id="rId18"/>
    <p:sldId id="315" r:id="rId19"/>
    <p:sldId id="316" r:id="rId20"/>
    <p:sldId id="317" r:id="rId21"/>
    <p:sldId id="318" r:id="rId22"/>
    <p:sldId id="319" r:id="rId23"/>
    <p:sldId id="320" r:id="rId24"/>
    <p:sldId id="285" r:id="rId25"/>
    <p:sldId id="321" r:id="rId26"/>
    <p:sldId id="322" r:id="rId27"/>
    <p:sldId id="323" r:id="rId28"/>
    <p:sldId id="324" r:id="rId29"/>
    <p:sldId id="325" r:id="rId30"/>
    <p:sldId id="329" r:id="rId31"/>
    <p:sldId id="291" r:id="rId32"/>
    <p:sldId id="330" r:id="rId33"/>
    <p:sldId id="331" r:id="rId34"/>
    <p:sldId id="332" r:id="rId35"/>
    <p:sldId id="333" r:id="rId36"/>
    <p:sldId id="334" r:id="rId37"/>
    <p:sldId id="335" r:id="rId38"/>
    <p:sldId id="294" r:id="rId39"/>
    <p:sldId id="342" r:id="rId40"/>
    <p:sldId id="336" r:id="rId41"/>
    <p:sldId id="338" r:id="rId42"/>
    <p:sldId id="339" r:id="rId43"/>
    <p:sldId id="298" r:id="rId44"/>
    <p:sldId id="340" r:id="rId45"/>
    <p:sldId id="341" r:id="rId46"/>
    <p:sldId id="301" r:id="rId47"/>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1286" autoAdjust="0"/>
  </p:normalViewPr>
  <p:slideViewPr>
    <p:cSldViewPr snapToGrid="0">
      <p:cViewPr varScale="1">
        <p:scale>
          <a:sx n="56" d="100"/>
          <a:sy n="56" d="100"/>
        </p:scale>
        <p:origin x="1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a:t>
            </a:r>
            <a:r>
              <a:rPr kumimoji="1" lang="ja-JP" altLang="en-US" b="1" u="sng" dirty="0" smtClean="0"/>
              <a:t>肢体不自由の人、車椅子を使用している人、重症心身障害のある人</a:t>
            </a:r>
            <a:r>
              <a:rPr kumimoji="1" lang="ja-JP" altLang="en-US" dirty="0" smtClean="0"/>
              <a:t>です。</a:t>
            </a:r>
          </a:p>
          <a:p>
            <a:r>
              <a:rPr kumimoji="1" lang="ja-JP" altLang="en-US" b="1" dirty="0" smtClean="0"/>
              <a:t>四肢や体幹に障害があるために歩行が困難</a:t>
            </a:r>
            <a:r>
              <a:rPr kumimoji="1" lang="ja-JP" altLang="en-US" dirty="0" smtClean="0"/>
              <a:t>となり、杖や義足、車椅子を使用する人がいます。</a:t>
            </a:r>
          </a:p>
          <a:p>
            <a:r>
              <a:rPr kumimoji="1" lang="ja-JP" altLang="en-US" dirty="0" smtClean="0"/>
              <a:t>障害の程度や態様によってその困難さには個人差があります。</a:t>
            </a:r>
            <a:endParaRPr kumimoji="1" lang="en-US" altLang="ja-JP" dirty="0" smtClean="0"/>
          </a:p>
          <a:p>
            <a:r>
              <a:rPr kumimoji="1" lang="ja-JP" altLang="en-US" dirty="0" smtClean="0"/>
              <a:t>重度の肢体不自由と重度の知的障害を併せ持った人（子ども・成人）もいます。</a:t>
            </a:r>
          </a:p>
          <a:p>
            <a:r>
              <a:rPr kumimoji="1" lang="ja-JP" altLang="en-US" dirty="0" smtClean="0"/>
              <a:t>移動をサポートする介助犬を使用している人もいます。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256947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159508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240752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次に接遇のポイントを見ていきましょう。</a:t>
            </a:r>
          </a:p>
          <a:p>
            <a:r>
              <a:rPr kumimoji="1" lang="ja-JP" altLang="en-US" dirty="0" smtClean="0"/>
              <a:t>車椅子といってもさまざまなタイプがあります。</a:t>
            </a:r>
          </a:p>
          <a:p>
            <a:r>
              <a:rPr kumimoji="1" lang="ja-JP" altLang="en-US" dirty="0" smtClean="0"/>
              <a:t>ここにはおおまかなカテゴリを示しましたが、その中にも大きいもの、小さいものなど種類は多様です。</a:t>
            </a:r>
            <a:endParaRPr kumimoji="1" lang="en-US" altLang="ja-JP" dirty="0" smtClean="0"/>
          </a:p>
          <a:p>
            <a:r>
              <a:rPr kumimoji="1" lang="ja-JP" altLang="ja-JP" sz="1200" kern="1200" dirty="0" smtClean="0">
                <a:solidFill>
                  <a:schemeClr val="tx1"/>
                </a:solidFill>
                <a:effectLst/>
                <a:latin typeface="+mn-lt"/>
                <a:ea typeface="+mn-ea"/>
                <a:cs typeface="+mn-cs"/>
              </a:rPr>
              <a:t>このうち、姿勢を保てないなどの子どもが、背もたれの角度を変えられたり、姿勢を固定できたりする「バギー型」の子ども用車椅子を利用することがあります。車体を折りたたむことは容易ではなく、ベビーカーと間違って必要な介助を行わないことのないよう、注意することが重要です。</a:t>
            </a:r>
          </a:p>
          <a:p>
            <a:r>
              <a:rPr kumimoji="1" lang="ja-JP" altLang="ja-JP" sz="1200" kern="1200" dirty="0" smtClean="0">
                <a:solidFill>
                  <a:schemeClr val="tx1"/>
                </a:solidFill>
                <a:effectLst/>
                <a:latin typeface="+mn-lt"/>
                <a:ea typeface="+mn-ea"/>
                <a:cs typeface="+mn-cs"/>
              </a:rPr>
              <a:t>（子ども用車椅子のマークもあります。示しているのは一例です。）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53747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213818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125954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380275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233004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91384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29010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 障害の多様性の理解と声かけの必要性</a:t>
            </a:r>
            <a:endParaRPr kumimoji="1" lang="ja-JP" altLang="en-US" sz="1200" b="1"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このプログラムでは、</a:t>
            </a:r>
            <a:r>
              <a:rPr kumimoji="1" lang="ja-JP" altLang="en-US" sz="1200" b="1" kern="1200" dirty="0" smtClean="0">
                <a:solidFill>
                  <a:schemeClr val="tx1"/>
                </a:solidFill>
                <a:effectLst/>
                <a:latin typeface="+mn-lt"/>
                <a:ea typeface="+mn-ea"/>
                <a:cs typeface="+mn-cs"/>
              </a:rPr>
              <a:t>「障害の理解」と「接遇技術の基本」</a:t>
            </a:r>
            <a:r>
              <a:rPr kumimoji="1" lang="ja-JP" altLang="en-US" sz="1200" b="0" kern="1200" dirty="0" smtClean="0">
                <a:solidFill>
                  <a:schemeClr val="tx1"/>
                </a:solidFill>
                <a:effectLst/>
                <a:latin typeface="+mn-lt"/>
                <a:ea typeface="+mn-ea"/>
                <a:cs typeface="+mn-cs"/>
              </a:rPr>
              <a:t>を学んでいきますが、</a:t>
            </a:r>
          </a:p>
          <a:p>
            <a:r>
              <a:rPr kumimoji="1" lang="ja-JP" altLang="en-US" sz="1200" b="0" kern="1200" dirty="0" smtClean="0">
                <a:solidFill>
                  <a:schemeClr val="tx1"/>
                </a:solidFill>
                <a:effectLst/>
                <a:latin typeface="+mn-lt"/>
                <a:ea typeface="+mn-ea"/>
                <a:cs typeface="+mn-cs"/>
              </a:rPr>
              <a:t>そもそも、</a:t>
            </a:r>
            <a:r>
              <a:rPr kumimoji="1" lang="ja-JP" altLang="en-US" sz="1200" b="1" kern="1200" dirty="0" smtClean="0">
                <a:solidFill>
                  <a:schemeClr val="tx1"/>
                </a:solidFill>
                <a:effectLst/>
                <a:latin typeface="+mn-lt"/>
                <a:ea typeface="+mn-ea"/>
                <a:cs typeface="+mn-cs"/>
              </a:rPr>
              <a:t>声かけが必要な人というのはどんな人がいるんでしょうか？</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問いかけ</a:t>
            </a:r>
            <a:r>
              <a:rPr kumimoji="1" lang="en-US" altLang="ja-JP" sz="1200" b="0" kern="1200" dirty="0" smtClean="0">
                <a:solidFill>
                  <a:schemeClr val="tx1"/>
                </a:solidFill>
                <a:effectLst/>
                <a:latin typeface="+mn-lt"/>
                <a:ea typeface="+mn-ea"/>
                <a:cs typeface="+mn-cs"/>
              </a:rPr>
              <a:t>】</a:t>
            </a:r>
            <a:endParaRPr kumimoji="1" lang="ja-JP" altLang="en-US" sz="1200" b="0"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肢体が不自由である、視覚が不自由である・・さまざまな部位に障害があるということも</a:t>
            </a:r>
          </a:p>
          <a:p>
            <a:r>
              <a:rPr kumimoji="1" lang="ja-JP" altLang="en-US" sz="1200" b="0" kern="1200" dirty="0" smtClean="0">
                <a:solidFill>
                  <a:schemeClr val="tx1"/>
                </a:solidFill>
                <a:effectLst/>
                <a:latin typeface="+mn-lt"/>
                <a:ea typeface="+mn-ea"/>
                <a:cs typeface="+mn-cs"/>
              </a:rPr>
              <a:t>ありますが、その障害が重複している、また高齢になった場合にもさまざまな身体の機能の衰えが起きてくる・・・。</a:t>
            </a:r>
          </a:p>
          <a:p>
            <a:r>
              <a:rPr kumimoji="1" lang="ja-JP" altLang="en-US" sz="1200" b="0" kern="1200" dirty="0" smtClean="0">
                <a:solidFill>
                  <a:schemeClr val="tx1"/>
                </a:solidFill>
                <a:effectLst/>
                <a:latin typeface="+mn-lt"/>
                <a:ea typeface="+mn-ea"/>
                <a:cs typeface="+mn-cs"/>
              </a:rPr>
              <a:t>本当に多様で、誰もが声かけを必要とする人になりえるということがわかりますね。</a:t>
            </a: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こうした</a:t>
            </a:r>
            <a:r>
              <a:rPr kumimoji="1" lang="ja-JP" altLang="en-US" sz="1200" b="1" u="sng" kern="1200" dirty="0" smtClean="0">
                <a:solidFill>
                  <a:schemeClr val="tx1"/>
                </a:solidFill>
                <a:effectLst/>
                <a:latin typeface="+mn-lt"/>
                <a:ea typeface="+mn-ea"/>
                <a:cs typeface="+mn-cs"/>
              </a:rPr>
              <a:t>多様性を理解し</a:t>
            </a:r>
            <a:r>
              <a:rPr kumimoji="1" lang="ja-JP" altLang="en-US" sz="1200" b="0" kern="1200" dirty="0" smtClean="0">
                <a:solidFill>
                  <a:schemeClr val="tx1"/>
                </a:solidFill>
                <a:effectLst/>
                <a:latin typeface="+mn-lt"/>
                <a:ea typeface="+mn-ea"/>
                <a:cs typeface="+mn-cs"/>
              </a:rPr>
              <a:t>、それぞれ困っていることは違ったりしますから、それぞれの人に</a:t>
            </a:r>
            <a:r>
              <a:rPr kumimoji="1" lang="ja-JP" altLang="en-US" sz="1200" b="1" u="sng" kern="1200" dirty="0" smtClean="0">
                <a:solidFill>
                  <a:schemeClr val="tx1"/>
                </a:solidFill>
                <a:effectLst/>
                <a:latin typeface="+mn-lt"/>
                <a:ea typeface="+mn-ea"/>
                <a:cs typeface="+mn-cs"/>
              </a:rPr>
              <a:t>どんな支援が必要か</a:t>
            </a:r>
          </a:p>
          <a:p>
            <a:r>
              <a:rPr kumimoji="1" lang="ja-JP" altLang="en-US" sz="1200" b="1" u="sng" kern="1200" dirty="0" smtClean="0">
                <a:solidFill>
                  <a:schemeClr val="tx1"/>
                </a:solidFill>
                <a:effectLst/>
                <a:latin typeface="+mn-lt"/>
                <a:ea typeface="+mn-ea"/>
                <a:cs typeface="+mn-cs"/>
              </a:rPr>
              <a:t>を見極めて接遇対応をしていくこと</a:t>
            </a:r>
            <a:r>
              <a:rPr kumimoji="1" lang="ja-JP" altLang="en-US" sz="1200" b="0" kern="1200" dirty="0" smtClean="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106958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322594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25948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366867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次は見えない、見えにくいなどの</a:t>
            </a:r>
            <a:r>
              <a:rPr kumimoji="1" lang="ja-JP" altLang="en-US" b="1" u="sng" dirty="0" smtClean="0"/>
              <a:t>視覚障害のある人</a:t>
            </a:r>
            <a:r>
              <a:rPr kumimoji="1" lang="ja-JP" altLang="en-US" dirty="0" smtClean="0"/>
              <a:t>です。</a:t>
            </a:r>
          </a:p>
          <a:p>
            <a:r>
              <a:rPr kumimoji="1" lang="ja-JP" altLang="en-US" dirty="0" smtClean="0"/>
              <a:t>大きくは</a:t>
            </a:r>
            <a:r>
              <a:rPr kumimoji="1" lang="ja-JP" altLang="en-US" b="1" dirty="0" smtClean="0"/>
              <a:t>全く見えない「全盲」と見えにくい「弱視」に分かれます</a:t>
            </a:r>
            <a:r>
              <a:rPr kumimoji="1" lang="ja-JP" altLang="en-US" dirty="0" smtClean="0"/>
              <a:t>。</a:t>
            </a:r>
          </a:p>
          <a:p>
            <a:r>
              <a:rPr kumimoji="1" lang="ja-JP" altLang="en-US" dirty="0" smtClean="0"/>
              <a:t>また、先天的な障害か、後天的かによってその困難さが異なることもあります。</a:t>
            </a:r>
          </a:p>
          <a:p>
            <a:endParaRPr kumimoji="1" lang="ja-JP" altLang="en-US" dirty="0" smtClean="0"/>
          </a:p>
          <a:p>
            <a:r>
              <a:rPr kumimoji="1" lang="ja-JP" altLang="en-US" dirty="0" smtClean="0"/>
              <a:t>一方、色の判別がしにくい、暗いところでは見えにくい、明るいところでは見えにくいなどの</a:t>
            </a:r>
          </a:p>
          <a:p>
            <a:r>
              <a:rPr kumimoji="1" lang="ja-JP" altLang="en-US" dirty="0" smtClean="0"/>
              <a:t>特徴を持っている方もいます。</a:t>
            </a:r>
          </a:p>
          <a:p>
            <a:endParaRPr kumimoji="1" lang="ja-JP" altLang="en-US" dirty="0" smtClean="0"/>
          </a:p>
          <a:p>
            <a:r>
              <a:rPr kumimoji="1" lang="ja-JP" altLang="en-US" dirty="0" smtClean="0"/>
              <a:t>白杖を持っている、盲導犬を使用している、ガイドヘルパーと一緒に歩いている、１人で歩いている</a:t>
            </a:r>
          </a:p>
          <a:p>
            <a:r>
              <a:rPr kumimoji="1" lang="ja-JP" altLang="en-US" dirty="0" smtClean="0"/>
              <a:t>などさまざまです。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408039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38366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sz="1200" b="0" i="0" kern="1200" dirty="0" smtClean="0">
                <a:solidFill>
                  <a:schemeClr val="tx1"/>
                </a:solidFill>
                <a:effectLst/>
                <a:latin typeface="+mn-lt"/>
                <a:ea typeface="+mn-ea"/>
                <a:cs typeface="+mn-cs"/>
              </a:rPr>
              <a:t>視覚障害者誘導用ブロック</a:t>
            </a:r>
            <a:r>
              <a:rPr kumimoji="1" lang="ja-JP" altLang="en-US" dirty="0" smtClean="0"/>
              <a:t>を</a:t>
            </a:r>
            <a:r>
              <a:rPr kumimoji="1" lang="ja-JP" altLang="en-US" dirty="0"/>
              <a:t>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226132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21532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smtClean="0"/>
              <a:t>しかし、視覚障害の方が</a:t>
            </a:r>
            <a:r>
              <a:rPr kumimoji="1" lang="ja-JP" altLang="en-US" sz="1200" b="0" i="0" kern="1200" smtClean="0">
                <a:solidFill>
                  <a:schemeClr val="tx1"/>
                </a:solidFill>
                <a:effectLst/>
                <a:latin typeface="+mn-lt"/>
                <a:ea typeface="+mn-ea"/>
                <a:cs typeface="+mn-cs"/>
              </a:rPr>
              <a:t>危険な状態に気づいていない</a:t>
            </a:r>
            <a:r>
              <a:rPr kumimoji="1" lang="ja-JP" altLang="en-US" smtClean="0"/>
              <a:t>場合もあります。</a:t>
            </a:r>
          </a:p>
          <a:p>
            <a:r>
              <a:rPr kumimoji="1" lang="ja-JP" altLang="en-US" smtClean="0"/>
              <a:t>安全</a:t>
            </a:r>
            <a:r>
              <a:rPr kumimoji="1" lang="ja-JP" altLang="en-US" dirty="0"/>
              <a:t>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119301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192469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多様な障害があることはわかりますが、では、その人が目の前にいた場合、どこまでわかるでしょうか？</a:t>
            </a:r>
          </a:p>
          <a:p>
            <a:r>
              <a:rPr kumimoji="1" lang="ja-JP" altLang="ja-JP" sz="1200" kern="1200" dirty="0" smtClean="0">
                <a:solidFill>
                  <a:schemeClr val="tx1"/>
                </a:solidFill>
                <a:effectLst/>
                <a:latin typeface="+mn-lt"/>
                <a:ea typeface="+mn-ea"/>
                <a:cs typeface="+mn-cs"/>
              </a:rPr>
              <a:t>例えば聴覚障害のある人は、</a:t>
            </a:r>
            <a:r>
              <a:rPr kumimoji="1" lang="ja-JP" altLang="ja-JP" sz="1200" b="1" kern="1200" dirty="0" smtClean="0">
                <a:solidFill>
                  <a:schemeClr val="tx1"/>
                </a:solidFill>
                <a:effectLst/>
                <a:latin typeface="+mn-lt"/>
                <a:ea typeface="+mn-ea"/>
                <a:cs typeface="+mn-cs"/>
              </a:rPr>
              <a:t>見た目ではわからない場合</a:t>
            </a:r>
            <a:r>
              <a:rPr kumimoji="1" lang="ja-JP" altLang="ja-JP" sz="1200" kern="1200" dirty="0" smtClean="0">
                <a:solidFill>
                  <a:schemeClr val="tx1"/>
                </a:solidFill>
                <a:effectLst/>
                <a:latin typeface="+mn-lt"/>
                <a:ea typeface="+mn-ea"/>
                <a:cs typeface="+mn-cs"/>
              </a:rPr>
              <a:t>が多いです。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その他にも、発達障害、精神障害なども外見ではわからない場合が多いですよね。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外見でもわからない人がいる、そして</a:t>
            </a:r>
            <a:r>
              <a:rPr kumimoji="1" lang="ja-JP" altLang="ja-JP" sz="1200" b="1" u="sng" kern="1200" dirty="0" smtClean="0">
                <a:solidFill>
                  <a:schemeClr val="tx1"/>
                </a:solidFill>
                <a:effectLst/>
                <a:latin typeface="+mn-lt"/>
                <a:ea typeface="+mn-ea"/>
                <a:cs typeface="+mn-cs"/>
              </a:rPr>
              <a:t>外見でわかったとしてもどんなことに困っているかは多様</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ですから、接遇対応をしていくにあたって、その人がどんな障害のある人でどんな支援をすべきか</a:t>
            </a:r>
            <a:r>
              <a:rPr kumimoji="1" lang="ja-JP" altLang="ja-JP" sz="1200" kern="1200" dirty="0" err="1" smtClean="0">
                <a:solidFill>
                  <a:schemeClr val="tx1"/>
                </a:solidFill>
                <a:effectLst/>
                <a:latin typeface="+mn-lt"/>
                <a:ea typeface="+mn-ea"/>
                <a:cs typeface="+mn-cs"/>
              </a:rPr>
              <a:t>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こちらの思い込みでしてしまうと、必要な支援ができなくなる・・・かも知れませんね。</a:t>
            </a:r>
          </a:p>
          <a:p>
            <a:endParaRPr kumimoji="1" lang="en-US" altLang="ja-JP" dirty="0" smtClean="0"/>
          </a:p>
          <a:p>
            <a:endParaRPr kumimoji="1" lang="ja-JP" altLang="en-US" dirty="0" smtClean="0"/>
          </a:p>
          <a:p>
            <a:r>
              <a:rPr kumimoji="1" lang="ja-JP" altLang="en-US" b="1" u="sng" dirty="0" smtClean="0"/>
              <a:t>まずは、「声をかけて確認してみる」ということが必要です。</a:t>
            </a:r>
          </a:p>
          <a:p>
            <a:r>
              <a:rPr kumimoji="1" lang="ja-JP" altLang="en-US" b="1" u="sng" dirty="0" smtClean="0"/>
              <a:t>声をかけて、こちらの話すことを理解し、話していただくこともこちらが理解できれば、あとはどんな支援が必要かを聞くだけ</a:t>
            </a:r>
            <a:r>
              <a:rPr kumimoji="1" lang="ja-JP" altLang="en-US" dirty="0" smtClean="0"/>
              <a:t>です。</a:t>
            </a:r>
          </a:p>
          <a:p>
            <a:r>
              <a:rPr kumimoji="1" lang="ja-JP" altLang="en-US" dirty="0" smtClean="0"/>
              <a:t>しかし、こちらの話すことは理解しているが、話していただけない、またこちらの話すことを理解してもらえていない場合もあります。</a:t>
            </a:r>
          </a:p>
          <a:p>
            <a:r>
              <a:rPr kumimoji="1" lang="ja-JP" altLang="en-US" dirty="0" smtClean="0"/>
              <a:t>そうした場合には、その方が落ち着いていればゆっくりと顔を見てコミュニケーションをしましょう。聴覚障害の方であれば、マスクをしていては伝わりませんよ。</a:t>
            </a:r>
          </a:p>
          <a:p>
            <a:r>
              <a:rPr kumimoji="1" lang="ja-JP" altLang="en-US" dirty="0" smtClean="0"/>
              <a:t>また、その方が混乱しているようであれば、こちらのお話しすることを理解していただくために、落ち着く環境をつくり、やさしく声をかけてみましょう。</a:t>
            </a:r>
          </a:p>
          <a:p>
            <a:r>
              <a:rPr kumimoji="1" lang="ja-JP" altLang="en-US" dirty="0" smtClean="0"/>
              <a:t>声で伝わらなければ、書いたり、コミュニケーションツールを使ったりしてみます。</a:t>
            </a:r>
          </a:p>
          <a:p>
            <a:r>
              <a:rPr kumimoji="1" lang="ja-JP" altLang="en-US" dirty="0" smtClean="0"/>
              <a:t>そして、「何をお手伝いしますか？」と伝えましょう。</a:t>
            </a:r>
          </a:p>
          <a:p>
            <a:r>
              <a:rPr kumimoji="1" lang="ja-JP" altLang="en-US" dirty="0" smtClean="0"/>
              <a:t>これが、接遇対応の第一歩です。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2426375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smtClean="0"/>
              <a:t>聴覚障害、言語障害のある方</a:t>
            </a:r>
            <a:r>
              <a:rPr kumimoji="1" lang="ja-JP" altLang="en-US" dirty="0" smtClean="0"/>
              <a:t>の特性です。</a:t>
            </a:r>
          </a:p>
          <a:p>
            <a:r>
              <a:rPr kumimoji="1" lang="ja-JP" altLang="en-US" dirty="0" smtClean="0"/>
              <a:t>外見では、わからないですよね。ですから、障害のあることに気付かれないことが多くあります。</a:t>
            </a:r>
          </a:p>
          <a:p>
            <a:r>
              <a:rPr kumimoji="1" lang="ja-JP" altLang="en-US" dirty="0" smtClean="0"/>
              <a:t>聞こえ方は障害の程度によって個人差があります。補聴器で会話が可能な人もいますが、</a:t>
            </a:r>
          </a:p>
          <a:p>
            <a:r>
              <a:rPr kumimoji="1" lang="ja-JP" altLang="en-US" dirty="0" smtClean="0"/>
              <a:t>うまく聞き取れないこともあります。</a:t>
            </a:r>
          </a:p>
          <a:p>
            <a:r>
              <a:rPr kumimoji="1" lang="ja-JP" altLang="en-US" b="1" dirty="0" smtClean="0"/>
              <a:t>障害が先天性の場合、言語障害を伴うこともあります</a:t>
            </a:r>
            <a:r>
              <a:rPr kumimoji="1" lang="ja-JP" altLang="en-US" dirty="0" smtClean="0"/>
              <a:t>。</a:t>
            </a:r>
          </a:p>
          <a:p>
            <a:r>
              <a:rPr kumimoji="1" lang="ja-JP" altLang="en-US" dirty="0" smtClean="0"/>
              <a:t>また、</a:t>
            </a:r>
            <a:r>
              <a:rPr kumimoji="1" lang="ja-JP" altLang="en-US" b="1" dirty="0" smtClean="0"/>
              <a:t>すべての人が手話ができるわけではありません</a:t>
            </a:r>
            <a:r>
              <a:rPr kumimoji="1" lang="ja-JP" altLang="en-US" dirty="0" smtClean="0"/>
              <a:t>。</a:t>
            </a:r>
            <a:r>
              <a:rPr kumimoji="1" lang="ja-JP" altLang="en-US" b="1" u="sng" dirty="0" smtClean="0"/>
              <a:t>口話や筆談などのコミュニケーションの方法</a:t>
            </a:r>
            <a:r>
              <a:rPr kumimoji="1" lang="ja-JP" altLang="en-US" dirty="0" smtClean="0"/>
              <a:t>もあります。</a:t>
            </a:r>
          </a:p>
          <a:p>
            <a:r>
              <a:rPr kumimoji="1" lang="ja-JP" altLang="en-US" dirty="0" smtClean="0"/>
              <a:t>聴導犬を使用している人もいます。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179581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005559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1082484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63334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328418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017463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聴導犬は、聴覚に障害を持っている人が「聞こえない情報」を伝えることを仕事にしています。</a:t>
            </a:r>
          </a:p>
          <a:p>
            <a:r>
              <a:rPr kumimoji="1" lang="ja-JP" altLang="en-US" dirty="0" smtClean="0"/>
              <a:t>聴導犬は小型犬が多いためペットと間違えられることがありますが、聴導犬である表示をつけています。</a:t>
            </a:r>
          </a:p>
          <a:p>
            <a:r>
              <a:rPr kumimoji="1" lang="ja-JP" altLang="en-US" dirty="0" smtClean="0"/>
              <a:t>犬は仕事をしていますので、声をかけたり、触ったりしてはいけません。犬のスペースを確保することも重要です。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1508242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85945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これらの障害のある人は、外見からでは気づきにくく、その症状や特性、反応はさまざまです。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267416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41163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133519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438780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1013477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641473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44</a:t>
            </a:fld>
            <a:endParaRPr kumimoji="1" lang="ja-JP" altLang="en-US"/>
          </a:p>
        </p:txBody>
      </p:sp>
    </p:spTree>
    <p:extLst>
      <p:ext uri="{BB962C8B-B14F-4D97-AF65-F5344CB8AC3E}">
        <p14:creationId xmlns:p14="http://schemas.microsoft.com/office/powerpoint/2010/main" val="3648332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45</a:t>
            </a:fld>
            <a:endParaRPr kumimoji="1" lang="ja-JP" altLang="en-US"/>
          </a:p>
        </p:txBody>
      </p:sp>
    </p:spTree>
    <p:extLst>
      <p:ext uri="{BB962C8B-B14F-4D97-AF65-F5344CB8AC3E}">
        <p14:creationId xmlns:p14="http://schemas.microsoft.com/office/powerpoint/2010/main" val="2598982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46</a:t>
            </a:fld>
            <a:endParaRPr kumimoji="1" lang="ja-JP" altLang="en-US"/>
          </a:p>
        </p:txBody>
      </p:sp>
    </p:spTree>
    <p:extLst>
      <p:ext uri="{BB962C8B-B14F-4D97-AF65-F5344CB8AC3E}">
        <p14:creationId xmlns:p14="http://schemas.microsoft.com/office/powerpoint/2010/main" val="2823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2868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1035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smtClean="0">
                <a:solidFill>
                  <a:schemeClr val="tx1"/>
                </a:solidFill>
                <a:effectLst/>
                <a:latin typeface="+mn-lt"/>
                <a:ea typeface="+mn-ea"/>
                <a:cs typeface="+mn-cs"/>
              </a:rPr>
              <a:t>次に、</a:t>
            </a:r>
            <a:r>
              <a:rPr kumimoji="1" lang="ja-JP" altLang="en-US" sz="1200" b="1" u="sng" kern="1200" dirty="0" smtClean="0">
                <a:solidFill>
                  <a:schemeClr val="tx1"/>
                </a:solidFill>
                <a:effectLst/>
                <a:latin typeface="+mn-lt"/>
                <a:ea typeface="+mn-ea"/>
                <a:cs typeface="+mn-cs"/>
              </a:rPr>
              <a:t>認知症の人</a:t>
            </a:r>
            <a:r>
              <a:rPr kumimoji="1" lang="ja-JP" altLang="en-US" sz="1200" b="0" kern="1200" dirty="0" smtClean="0">
                <a:solidFill>
                  <a:schemeClr val="tx1"/>
                </a:solidFill>
                <a:effectLst/>
                <a:latin typeface="+mn-lt"/>
                <a:ea typeface="+mn-ea"/>
                <a:cs typeface="+mn-cs"/>
              </a:rPr>
              <a:t>です。</a:t>
            </a:r>
          </a:p>
          <a:p>
            <a:r>
              <a:rPr kumimoji="1" lang="ja-JP" altLang="en-US" sz="1200" b="0" kern="1200" dirty="0" smtClean="0">
                <a:solidFill>
                  <a:schemeClr val="tx1"/>
                </a:solidFill>
                <a:effectLst/>
                <a:latin typeface="+mn-lt"/>
                <a:ea typeface="+mn-ea"/>
                <a:cs typeface="+mn-cs"/>
              </a:rPr>
              <a:t>認知症は何らかの病気によって、脳の神経細胞に支障が出たり、壊れたりするためにおこる症状によって、</a:t>
            </a:r>
          </a:p>
          <a:p>
            <a:r>
              <a:rPr kumimoji="1" lang="ja-JP" altLang="en-US" sz="1200" b="0" kern="1200" dirty="0" smtClean="0">
                <a:solidFill>
                  <a:schemeClr val="tx1"/>
                </a:solidFill>
                <a:effectLst/>
                <a:latin typeface="+mn-lt"/>
                <a:ea typeface="+mn-ea"/>
                <a:cs typeface="+mn-cs"/>
              </a:rPr>
              <a:t>社会生活や日常生活に支障がでる状態をいいます。</a:t>
            </a:r>
          </a:p>
          <a:p>
            <a:r>
              <a:rPr kumimoji="1" lang="ja-JP" altLang="en-US" sz="1200" b="0" kern="1200" dirty="0" smtClean="0">
                <a:solidFill>
                  <a:schemeClr val="tx1"/>
                </a:solidFill>
                <a:effectLst/>
                <a:latin typeface="+mn-lt"/>
                <a:ea typeface="+mn-ea"/>
                <a:cs typeface="+mn-cs"/>
              </a:rPr>
              <a:t>症状は、原因疾患によってさまざまであり、主に理解する力、判断する力など、認知機能が低下します。</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65</a:t>
            </a:r>
            <a:r>
              <a:rPr kumimoji="1" lang="ja-JP" altLang="en-US" sz="1200" b="0" kern="1200" dirty="0" smtClean="0">
                <a:solidFill>
                  <a:schemeClr val="tx1"/>
                </a:solidFill>
                <a:effectLst/>
                <a:latin typeface="+mn-lt"/>
                <a:ea typeface="+mn-ea"/>
                <a:cs typeface="+mn-cs"/>
              </a:rPr>
              <a:t>歳以上の高齢者の７人に１人が認知症の人と見込まれています。</a:t>
            </a:r>
          </a:p>
          <a:p>
            <a:r>
              <a:rPr kumimoji="1" lang="ja-JP" altLang="en-US" sz="1200" b="0" kern="1200" dirty="0" smtClean="0">
                <a:solidFill>
                  <a:schemeClr val="tx1"/>
                </a:solidFill>
                <a:effectLst/>
                <a:latin typeface="+mn-lt"/>
                <a:ea typeface="+mn-ea"/>
                <a:cs typeface="+mn-cs"/>
              </a:rPr>
              <a:t>しかし、若年性認知症や軽度認知障害などもあります。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260827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こうした認知機能の衰えにより、目的地などを忘れてしまったり、乗り場がわからなくなってしまうことがあります。</a:t>
            </a:r>
          </a:p>
          <a:p>
            <a:endParaRPr kumimoji="1" lang="ja-JP" altLang="en-US" dirty="0" smtClean="0"/>
          </a:p>
          <a:p>
            <a:r>
              <a:rPr kumimoji="1" lang="ja-JP" altLang="en-US" dirty="0" smtClean="0"/>
              <a:t>また、早口で話したり、いくつものことを一度に話したりすると、理解できないことがあります。</a:t>
            </a:r>
          </a:p>
          <a:p>
            <a:r>
              <a:rPr kumimoji="1" lang="ja-JP" altLang="en-US" dirty="0" smtClean="0"/>
              <a:t>また、不安から、何度も同じことを聞いたりするなど、うまくコミュニケーションができないことがあります。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85081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基本の接遇のポイントは、この６つです。</a:t>
            </a:r>
          </a:p>
          <a:p>
            <a:endParaRPr kumimoji="1" lang="ja-JP" altLang="en-US" dirty="0" smtClean="0"/>
          </a:p>
          <a:p>
            <a:r>
              <a:rPr kumimoji="1" lang="ja-JP" altLang="en-US" dirty="0" smtClean="0"/>
              <a:t>①特別視をせず、対応には「一呼吸」おいて</a:t>
            </a:r>
          </a:p>
          <a:p>
            <a:r>
              <a:rPr kumimoji="1" lang="ja-JP" altLang="en-US" dirty="0" smtClean="0"/>
              <a:t>②まずは見守り、余裕をもって対応する</a:t>
            </a:r>
          </a:p>
          <a:p>
            <a:r>
              <a:rPr kumimoji="1" lang="ja-JP" altLang="en-US" dirty="0" smtClean="0"/>
              <a:t>③声をかけても不安な様子の場合には、まずは落ち着いた対応を</a:t>
            </a:r>
          </a:p>
          <a:p>
            <a:r>
              <a:rPr kumimoji="1" lang="ja-JP" altLang="en-US" dirty="0" smtClean="0"/>
              <a:t>④本人の視野に入り、目線を合わせて</a:t>
            </a:r>
          </a:p>
          <a:p>
            <a:r>
              <a:rPr kumimoji="1" lang="ja-JP" altLang="en-US" dirty="0" smtClean="0"/>
              <a:t>⑤ゆっくり、簡潔に、はっきりとした話し方で</a:t>
            </a:r>
          </a:p>
          <a:p>
            <a:r>
              <a:rPr kumimoji="1" lang="ja-JP" altLang="en-US" dirty="0" smtClean="0"/>
              <a:t>⑥相手の言葉に耳を傾けて、ゆっくり対応する</a:t>
            </a:r>
          </a:p>
          <a:p>
            <a:endParaRPr kumimoji="1" lang="ja-JP" altLang="en-US" dirty="0" smtClean="0"/>
          </a:p>
          <a:p>
            <a:r>
              <a:rPr kumimoji="1" lang="ja-JP" altLang="en-US" dirty="0" smtClean="0"/>
              <a:t>パニックやトラブルになったときには、利用者の安全確保が第一ですが、大きな声で叱ったり、</a:t>
            </a:r>
          </a:p>
          <a:p>
            <a:r>
              <a:rPr kumimoji="1" lang="ja-JP" altLang="en-US" dirty="0" smtClean="0"/>
              <a:t>驚かせたり、大ごとにしてしまうと、ますますパニックになってしまう場合があるので、注意してください。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4645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9.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2.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3.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6.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8.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56.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1585330"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プログラム２－①</a:t>
            </a:r>
            <a:r>
              <a:rPr lang="ja-JP" altLang="en-US" sz="4000" dirty="0">
                <a:latin typeface="メイリオ" panose="020B0604030504040204" pitchFamily="50" charset="-128"/>
                <a:ea typeface="メイリオ" panose="020B0604030504040204" pitchFamily="50" charset="-128"/>
              </a:rPr>
              <a:t>　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663" y="4301918"/>
            <a:ext cx="2807645" cy="1821850"/>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78452" y="658605"/>
            <a:ext cx="1112774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p:txBody>
      </p:sp>
      <p:sp>
        <p:nvSpPr>
          <p:cNvPr id="9" name="正方形/長方形 8"/>
          <p:cNvSpPr/>
          <p:nvPr/>
        </p:nvSpPr>
        <p:spPr>
          <a:xfrm>
            <a:off x="378452" y="1238432"/>
            <a:ext cx="11392371"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p:cNvPicPr>
            <a:picLocks noChangeAspect="1"/>
          </p:cNvPicPr>
          <p:nvPr/>
        </p:nvPicPr>
        <p:blipFill>
          <a:blip r:embed="rId3"/>
          <a:stretch>
            <a:fillRect/>
          </a:stretch>
        </p:blipFill>
        <p:spPr>
          <a:xfrm flipH="1">
            <a:off x="627331" y="2356033"/>
            <a:ext cx="2435367" cy="3320955"/>
          </a:xfrm>
          <a:prstGeom prst="rect">
            <a:avLst/>
          </a:prstGeom>
        </p:spPr>
      </p:pic>
      <p:sp>
        <p:nvSpPr>
          <p:cNvPr id="11" name="テキスト ボックス 10"/>
          <p:cNvSpPr txBox="1"/>
          <p:nvPr/>
        </p:nvSpPr>
        <p:spPr>
          <a:xfrm>
            <a:off x="2690989" y="1802397"/>
            <a:ext cx="9079835" cy="452431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a:t>
            </a:r>
            <a:r>
              <a:rPr lang="ja-JP" altLang="en-US" sz="3200" dirty="0" smtClean="0">
                <a:latin typeface="メイリオ" panose="020B0604030504040204" pitchFamily="50" charset="-128"/>
                <a:ea typeface="メイリオ" panose="020B0604030504040204" pitchFamily="50" charset="-128"/>
              </a:rPr>
              <a:t>異なる</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介助</a:t>
            </a:r>
            <a:r>
              <a:rPr lang="ja-JP" altLang="en-US" sz="3200" dirty="0">
                <a:latin typeface="メイリオ" panose="020B0604030504040204" pitchFamily="50" charset="-128"/>
                <a:ea typeface="メイリオ" panose="020B0604030504040204" pitchFamily="50" charset="-128"/>
              </a:rPr>
              <a:t>犬を使用する人もいる</a:t>
            </a:r>
          </a:p>
        </p:txBody>
      </p:sp>
    </p:spTree>
    <p:extLst>
      <p:ext uri="{BB962C8B-B14F-4D97-AF65-F5344CB8AC3E}">
        <p14:creationId xmlns:p14="http://schemas.microsoft.com/office/powerpoint/2010/main" val="28549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627331" y="403557"/>
            <a:ext cx="2435367" cy="3320955"/>
          </a:xfrm>
          <a:prstGeom prst="rect">
            <a:avLst/>
          </a:prstGeom>
        </p:spPr>
      </p:pic>
      <p:sp>
        <p:nvSpPr>
          <p:cNvPr id="5" name="テキスト ボックス 4"/>
          <p:cNvSpPr txBox="1"/>
          <p:nvPr/>
        </p:nvSpPr>
        <p:spPr>
          <a:xfrm>
            <a:off x="2739115" y="203449"/>
            <a:ext cx="9079835" cy="649408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a:t>
            </a:r>
            <a:r>
              <a:rPr lang="ja-JP" altLang="en-US" sz="3200" dirty="0" smtClean="0">
                <a:latin typeface="メイリオ" panose="020B0604030504040204" pitchFamily="50" charset="-128"/>
                <a:ea typeface="メイリオ" panose="020B0604030504040204" pitchFamily="50" charset="-128"/>
              </a:rPr>
              <a:t>必要</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子ども用</a:t>
            </a:r>
            <a:r>
              <a:rPr lang="ja-JP" altLang="en-US" sz="3200" dirty="0">
                <a:latin typeface="メイリオ" panose="020B0604030504040204" pitchFamily="50" charset="-128"/>
                <a:ea typeface="メイリオ" panose="020B0604030504040204" pitchFamily="50" charset="-128"/>
              </a:rPr>
              <a:t>車椅子を使用していると、ベビーカーと誤認される</a:t>
            </a:r>
          </a:p>
        </p:txBody>
      </p:sp>
    </p:spTree>
    <p:extLst>
      <p:ext uri="{BB962C8B-B14F-4D97-AF65-F5344CB8AC3E}">
        <p14:creationId xmlns:p14="http://schemas.microsoft.com/office/powerpoint/2010/main" val="64599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28672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620269" y="1141828"/>
            <a:ext cx="8922673" cy="107721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23" name="図 22"/>
          <p:cNvPicPr>
            <a:picLocks noChangeAspect="1"/>
          </p:cNvPicPr>
          <p:nvPr/>
        </p:nvPicPr>
        <p:blipFill>
          <a:blip r:embed="rId3"/>
          <a:stretch>
            <a:fillRect/>
          </a:stretch>
        </p:blipFill>
        <p:spPr>
          <a:xfrm flipH="1">
            <a:off x="487505" y="357498"/>
            <a:ext cx="1713977" cy="2337243"/>
          </a:xfrm>
          <a:prstGeom prst="rect">
            <a:avLst/>
          </a:prstGeom>
        </p:spPr>
      </p:pic>
      <p:sp>
        <p:nvSpPr>
          <p:cNvPr id="24" name="テキスト ボックス 23">
            <a:extLst>
              <a:ext uri="{FF2B5EF4-FFF2-40B4-BE49-F238E27FC236}">
                <a16:creationId xmlns:a16="http://schemas.microsoft.com/office/drawing/2014/main" id="{6DEB0092-AEC0-45EF-815E-D8CB6BFA0803}"/>
              </a:ext>
            </a:extLst>
          </p:cNvPr>
          <p:cNvSpPr txBox="1"/>
          <p:nvPr/>
        </p:nvSpPr>
        <p:spPr>
          <a:xfrm>
            <a:off x="2495984" y="418212"/>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5" name="テキスト ボックス 24"/>
          <p:cNvSpPr txBox="1"/>
          <p:nvPr/>
        </p:nvSpPr>
        <p:spPr>
          <a:xfrm>
            <a:off x="3081931" y="3935241"/>
            <a:ext cx="1338828" cy="369332"/>
          </a:xfrm>
          <a:prstGeom prst="rect">
            <a:avLst/>
          </a:prstGeom>
          <a:noFill/>
        </p:spPr>
        <p:txBody>
          <a:bodyPr wrap="none" rtlCol="0">
            <a:spAutoFit/>
          </a:bodyPr>
          <a:lstStyle/>
          <a:p>
            <a:r>
              <a:rPr lang="ja-JP" altLang="en-US" dirty="0"/>
              <a:t>手動車椅子</a:t>
            </a:r>
          </a:p>
        </p:txBody>
      </p:sp>
      <p:sp>
        <p:nvSpPr>
          <p:cNvPr id="26" name="テキスト ボックス 25"/>
          <p:cNvSpPr txBox="1"/>
          <p:nvPr/>
        </p:nvSpPr>
        <p:spPr>
          <a:xfrm>
            <a:off x="6122512" y="3935241"/>
            <a:ext cx="1338828" cy="369332"/>
          </a:xfrm>
          <a:prstGeom prst="rect">
            <a:avLst/>
          </a:prstGeom>
          <a:noFill/>
        </p:spPr>
        <p:txBody>
          <a:bodyPr wrap="none" rtlCol="0">
            <a:spAutoFit/>
          </a:bodyPr>
          <a:lstStyle/>
          <a:p>
            <a:r>
              <a:rPr lang="ja-JP" altLang="en-US" dirty="0"/>
              <a:t>電動車椅子</a:t>
            </a:r>
          </a:p>
        </p:txBody>
      </p:sp>
      <p:sp>
        <p:nvSpPr>
          <p:cNvPr id="27" name="テキスト ボックス 26"/>
          <p:cNvSpPr txBox="1"/>
          <p:nvPr/>
        </p:nvSpPr>
        <p:spPr>
          <a:xfrm>
            <a:off x="8562536" y="3935241"/>
            <a:ext cx="2031325" cy="369332"/>
          </a:xfrm>
          <a:prstGeom prst="rect">
            <a:avLst/>
          </a:prstGeom>
          <a:noFill/>
        </p:spPr>
        <p:txBody>
          <a:bodyPr wrap="none" rtlCol="0">
            <a:spAutoFit/>
          </a:bodyPr>
          <a:lstStyle/>
          <a:p>
            <a:r>
              <a:rPr lang="ja-JP" altLang="en-US" dirty="0"/>
              <a:t>リクライニング型</a:t>
            </a:r>
          </a:p>
        </p:txBody>
      </p:sp>
      <p:sp>
        <p:nvSpPr>
          <p:cNvPr id="28" name="テキスト ボックス 27"/>
          <p:cNvSpPr txBox="1"/>
          <p:nvPr/>
        </p:nvSpPr>
        <p:spPr>
          <a:xfrm>
            <a:off x="2620265" y="5971457"/>
            <a:ext cx="2262158" cy="369332"/>
          </a:xfrm>
          <a:prstGeom prst="rect">
            <a:avLst/>
          </a:prstGeom>
          <a:noFill/>
        </p:spPr>
        <p:txBody>
          <a:bodyPr wrap="none" rtlCol="0">
            <a:spAutoFit/>
          </a:bodyPr>
          <a:lstStyle/>
          <a:p>
            <a:r>
              <a:rPr lang="ja-JP" altLang="en-US" dirty="0"/>
              <a:t>チンコントロール型</a:t>
            </a:r>
          </a:p>
        </p:txBody>
      </p:sp>
      <p:sp>
        <p:nvSpPr>
          <p:cNvPr id="29" name="テキスト ボックス 28"/>
          <p:cNvSpPr txBox="1"/>
          <p:nvPr/>
        </p:nvSpPr>
        <p:spPr>
          <a:xfrm>
            <a:off x="5545432" y="5949477"/>
            <a:ext cx="2492990" cy="369332"/>
          </a:xfrm>
          <a:prstGeom prst="rect">
            <a:avLst/>
          </a:prstGeom>
          <a:noFill/>
        </p:spPr>
        <p:txBody>
          <a:bodyPr wrap="none" rtlCol="0">
            <a:spAutoFit/>
          </a:bodyPr>
          <a:lstStyle/>
          <a:p>
            <a:r>
              <a:rPr lang="ja-JP" altLang="en-US" dirty="0"/>
              <a:t>ハンドル形電動車椅子</a:t>
            </a:r>
          </a:p>
        </p:txBody>
      </p:sp>
      <p:sp>
        <p:nvSpPr>
          <p:cNvPr id="30" name="テキスト ボックス 29"/>
          <p:cNvSpPr txBox="1"/>
          <p:nvPr/>
        </p:nvSpPr>
        <p:spPr>
          <a:xfrm>
            <a:off x="8324958" y="5914597"/>
            <a:ext cx="2268900" cy="646331"/>
          </a:xfrm>
          <a:prstGeom prst="rect">
            <a:avLst/>
          </a:prstGeom>
          <a:noFill/>
        </p:spPr>
        <p:txBody>
          <a:bodyPr wrap="square" rtlCol="0">
            <a:spAutoFit/>
          </a:bodyPr>
          <a:lstStyle/>
          <a:p>
            <a:pPr algn="ctr"/>
            <a:r>
              <a:rPr lang="ja-JP" altLang="en-US" dirty="0"/>
              <a:t>子ども用車椅子</a:t>
            </a:r>
          </a:p>
          <a:p>
            <a:pPr algn="ctr"/>
            <a:r>
              <a:rPr lang="ja-JP" altLang="en-US" dirty="0"/>
              <a:t>（バギー型車椅子）</a:t>
            </a:r>
          </a:p>
        </p:txBody>
      </p:sp>
      <p:pic>
        <p:nvPicPr>
          <p:cNvPr id="31" name="図 30"/>
          <p:cNvPicPr>
            <a:picLocks noChangeAspect="1"/>
          </p:cNvPicPr>
          <p:nvPr/>
        </p:nvPicPr>
        <p:blipFill>
          <a:blip r:embed="rId4"/>
          <a:stretch>
            <a:fillRect/>
          </a:stretch>
        </p:blipFill>
        <p:spPr>
          <a:xfrm>
            <a:off x="2803642" y="2230725"/>
            <a:ext cx="2101191" cy="1704519"/>
          </a:xfrm>
          <a:prstGeom prst="rect">
            <a:avLst/>
          </a:prstGeom>
        </p:spPr>
      </p:pic>
      <p:pic>
        <p:nvPicPr>
          <p:cNvPr id="32" name="図 31"/>
          <p:cNvPicPr>
            <a:picLocks noChangeAspect="1"/>
          </p:cNvPicPr>
          <p:nvPr/>
        </p:nvPicPr>
        <p:blipFill>
          <a:blip r:embed="rId5"/>
          <a:stretch>
            <a:fillRect/>
          </a:stretch>
        </p:blipFill>
        <p:spPr>
          <a:xfrm>
            <a:off x="5545431" y="2291294"/>
            <a:ext cx="2262819" cy="1658589"/>
          </a:xfrm>
          <a:prstGeom prst="rect">
            <a:avLst/>
          </a:prstGeom>
        </p:spPr>
      </p:pic>
      <p:pic>
        <p:nvPicPr>
          <p:cNvPr id="33" name="図 32"/>
          <p:cNvPicPr>
            <a:picLocks noChangeAspect="1"/>
          </p:cNvPicPr>
          <p:nvPr/>
        </p:nvPicPr>
        <p:blipFill>
          <a:blip r:embed="rId6"/>
          <a:stretch>
            <a:fillRect/>
          </a:stretch>
        </p:blipFill>
        <p:spPr>
          <a:xfrm>
            <a:off x="8410410" y="2072886"/>
            <a:ext cx="1808775" cy="1760815"/>
          </a:xfrm>
          <a:prstGeom prst="rect">
            <a:avLst/>
          </a:prstGeom>
        </p:spPr>
      </p:pic>
      <p:pic>
        <p:nvPicPr>
          <p:cNvPr id="34" name="図 33"/>
          <p:cNvPicPr>
            <a:picLocks noChangeAspect="1"/>
          </p:cNvPicPr>
          <p:nvPr/>
        </p:nvPicPr>
        <p:blipFill>
          <a:blip r:embed="rId7"/>
          <a:stretch>
            <a:fillRect/>
          </a:stretch>
        </p:blipFill>
        <p:spPr>
          <a:xfrm>
            <a:off x="3013706" y="4304575"/>
            <a:ext cx="1461015" cy="1704519"/>
          </a:xfrm>
          <a:prstGeom prst="rect">
            <a:avLst/>
          </a:prstGeom>
        </p:spPr>
      </p:pic>
      <p:pic>
        <p:nvPicPr>
          <p:cNvPr id="35" name="図 34"/>
          <p:cNvPicPr>
            <a:picLocks noChangeAspect="1"/>
          </p:cNvPicPr>
          <p:nvPr/>
        </p:nvPicPr>
        <p:blipFill>
          <a:blip r:embed="rId8"/>
          <a:stretch>
            <a:fillRect/>
          </a:stretch>
        </p:blipFill>
        <p:spPr>
          <a:xfrm>
            <a:off x="5929042" y="4383129"/>
            <a:ext cx="1532301" cy="1487795"/>
          </a:xfrm>
          <a:prstGeom prst="rect">
            <a:avLst/>
          </a:prstGeom>
        </p:spPr>
      </p:pic>
      <p:pic>
        <p:nvPicPr>
          <p:cNvPr id="36" name="図 35"/>
          <p:cNvPicPr>
            <a:picLocks noChangeAspect="1"/>
          </p:cNvPicPr>
          <p:nvPr/>
        </p:nvPicPr>
        <p:blipFill>
          <a:blip r:embed="rId9"/>
          <a:stretch>
            <a:fillRect/>
          </a:stretch>
        </p:blipFill>
        <p:spPr>
          <a:xfrm>
            <a:off x="8768075" y="4383132"/>
            <a:ext cx="1093440" cy="1456307"/>
          </a:xfrm>
          <a:prstGeom prst="rect">
            <a:avLst/>
          </a:prstGeom>
        </p:spPr>
      </p:pic>
      <p:sp>
        <p:nvSpPr>
          <p:cNvPr id="37"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dirty="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8" name="図 37"/>
          <p:cNvPicPr>
            <a:picLocks noChangeAspect="1"/>
          </p:cNvPicPr>
          <p:nvPr/>
        </p:nvPicPr>
        <p:blipFill>
          <a:blip r:embed="rId10"/>
          <a:stretch>
            <a:fillRect/>
          </a:stretch>
        </p:blipFill>
        <p:spPr>
          <a:xfrm>
            <a:off x="10452934" y="4720367"/>
            <a:ext cx="715317" cy="710135"/>
          </a:xfrm>
          <a:prstGeom prst="rect">
            <a:avLst/>
          </a:prstGeom>
        </p:spPr>
      </p:pic>
      <p:pic>
        <p:nvPicPr>
          <p:cNvPr id="39" name="Picture 4" descr="https://q-marks.com/wp-content/uploads/2020/01/260_190.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824" t="9776" r="17099" b="6715"/>
          <a:stretch/>
        </p:blipFill>
        <p:spPr bwMode="auto">
          <a:xfrm>
            <a:off x="11217687" y="4806832"/>
            <a:ext cx="629368" cy="608901"/>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10386331" y="5517516"/>
            <a:ext cx="1662715" cy="523220"/>
          </a:xfrm>
          <a:prstGeom prst="rect">
            <a:avLst/>
          </a:prstGeom>
          <a:noFill/>
        </p:spPr>
        <p:txBody>
          <a:bodyPr wrap="square" rtlCol="0">
            <a:spAutoFit/>
          </a:bodyPr>
          <a:lstStyle/>
          <a:p>
            <a:pPr algn="ctr"/>
            <a:r>
              <a:rPr lang="ja-JP" altLang="en-US" sz="1400" dirty="0"/>
              <a:t>子ども用車椅子のマーク（一例）</a:t>
            </a:r>
          </a:p>
        </p:txBody>
      </p:sp>
    </p:spTree>
    <p:extLst>
      <p:ext uri="{BB962C8B-B14F-4D97-AF65-F5344CB8AC3E}">
        <p14:creationId xmlns:p14="http://schemas.microsoft.com/office/powerpoint/2010/main" val="161798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212154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220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561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16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74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pic>
        <p:nvPicPr>
          <p:cNvPr id="2" name="図 1"/>
          <p:cNvPicPr>
            <a:picLocks noChangeAspect="1"/>
          </p:cNvPicPr>
          <p:nvPr/>
        </p:nvPicPr>
        <p:blipFill>
          <a:blip r:embed="rId4"/>
          <a:stretch>
            <a:fillRect/>
          </a:stretch>
        </p:blipFill>
        <p:spPr>
          <a:xfrm>
            <a:off x="8458200" y="3902959"/>
            <a:ext cx="2978950" cy="2806570"/>
          </a:xfrm>
          <a:prstGeom prst="rect">
            <a:avLst/>
          </a:prstGeom>
        </p:spPr>
      </p:pic>
      <p:sp>
        <p:nvSpPr>
          <p:cNvPr id="3" name="テキスト ボックス 2"/>
          <p:cNvSpPr txBox="1"/>
          <p:nvPr/>
        </p:nvSpPr>
        <p:spPr>
          <a:xfrm>
            <a:off x="2771775" y="5020494"/>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kumimoji="1"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kumimoji="1"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7169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29123"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kumimoji="1"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kumimoji="1" lang="ja-JP" altLang="en-US" dirty="0">
                <a:latin typeface="メイリオ" panose="020B0604030504040204" pitchFamily="50" charset="-128"/>
                <a:ea typeface="メイリオ" panose="020B0604030504040204" pitchFamily="50" charset="-128"/>
              </a:rPr>
              <a:t>　　　　　　　 ・「いち・に・さん」で持ち上げる（</a:t>
            </a:r>
            <a:r>
              <a:rPr kumimoji="1" lang="ja-JP" altLang="en-US" dirty="0" err="1">
                <a:latin typeface="メイリオ" panose="020B0604030504040204" pitchFamily="50" charset="-128"/>
                <a:ea typeface="メイリオ" panose="020B0604030504040204" pitchFamily="50" charset="-128"/>
              </a:rPr>
              <a:t>せ</a:t>
            </a:r>
            <a:r>
              <a:rPr kumimoji="1" lang="ja-JP" altLang="en-US" dirty="0">
                <a:latin typeface="メイリオ" panose="020B0604030504040204" pitchFamily="50" charset="-128"/>
                <a:ea typeface="メイリオ" panose="020B0604030504040204" pitchFamily="50" charset="-128"/>
              </a:rPr>
              <a:t>ーの</a:t>
            </a:r>
            <a:r>
              <a:rPr kumimoji="1"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kumimoji="1"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kumimoji="1"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4" y="1359806"/>
            <a:ext cx="2632996" cy="3124125"/>
          </a:xfrm>
          <a:prstGeom prst="rect">
            <a:avLst/>
          </a:prstGeom>
        </p:spPr>
      </p:pic>
      <p:pic>
        <p:nvPicPr>
          <p:cNvPr id="5" name="図 4"/>
          <p:cNvPicPr>
            <a:picLocks noChangeAspect="1"/>
          </p:cNvPicPr>
          <p:nvPr/>
        </p:nvPicPr>
        <p:blipFill>
          <a:blip r:embed="rId5"/>
          <a:stretch>
            <a:fillRect/>
          </a:stretch>
        </p:blipFill>
        <p:spPr>
          <a:xfrm>
            <a:off x="9566920" y="3929062"/>
            <a:ext cx="2530293" cy="2928937"/>
          </a:xfrm>
          <a:prstGeom prst="rect">
            <a:avLst/>
          </a:prstGeom>
        </p:spPr>
      </p:pic>
      <p:sp>
        <p:nvSpPr>
          <p:cNvPr id="9" name="テキスト ボックス 15361"/>
          <p:cNvSpPr txBox="1"/>
          <p:nvPr/>
        </p:nvSpPr>
        <p:spPr>
          <a:xfrm>
            <a:off x="7311564"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531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670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6404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車椅子用スペースと、介助</a:t>
            </a:r>
            <a:r>
              <a:rPr lang="ja-JP" altLang="en-US" sz="3200" dirty="0">
                <a:latin typeface="メイリオ" panose="020B0604030504040204" pitchFamily="50" charset="-128"/>
                <a:ea typeface="メイリオ" panose="020B0604030504040204" pitchFamily="50" charset="-128"/>
              </a:rPr>
              <a:t>犬のスペースを確保する</a:t>
            </a:r>
          </a:p>
        </p:txBody>
      </p:sp>
    </p:spTree>
    <p:extLst>
      <p:ext uri="{BB962C8B-B14F-4D97-AF65-F5344CB8AC3E}">
        <p14:creationId xmlns:p14="http://schemas.microsoft.com/office/powerpoint/2010/main" val="337228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2546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281903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視覚障害者誘導用ブロックを</a:t>
            </a:r>
            <a:r>
              <a:rPr lang="ja-JP" altLang="en-US" sz="3200" dirty="0">
                <a:latin typeface="メイリオ" panose="020B0604030504040204" pitchFamily="50" charset="-128"/>
                <a:ea typeface="メイリオ" panose="020B0604030504040204" pitchFamily="50" charset="-128"/>
              </a:rPr>
              <a:t>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2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99352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078601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13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9296" r:id="rId4" imgW="2793600" imgH="5155200" progId="">
                  <p:embed/>
                </p:oleObj>
              </mc:Choice>
              <mc:Fallback>
                <p:oleObj r:id="rId4" imgW="2793600" imgH="5155200" progId="">
                  <p:embed/>
                  <p:pic>
                    <p:nvPicPr>
                      <p:cNvPr id="0" name=""/>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37208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3735617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601961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8012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059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2570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4028789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97837204"/>
              </p:ext>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4184" r:id="rId4" imgW="2285640" imgH="5333040" progId="">
                  <p:embed/>
                </p:oleObj>
              </mc:Choice>
              <mc:Fallback>
                <p:oleObj r:id="rId4" imgW="2285640" imgH="5333040" progId="">
                  <p:embed/>
                  <p:pic>
                    <p:nvPicPr>
                      <p:cNvPr id="0" name=""/>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037744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316907452"/>
              </p:ext>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16437"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99548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87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494582821"/>
              </p:ext>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10315"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62556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30682991"/>
              </p:ext>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12363"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009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009555494"/>
              </p:ext>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13390"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6386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1971908"/>
              </p:ext>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6230" r:id="rId4" imgW="2895120" imgH="5142600" progId="">
                  <p:embed/>
                </p:oleObj>
              </mc:Choice>
              <mc:Fallback>
                <p:oleObj r:id="rId4" imgW="2895120" imgH="5142600" progId="">
                  <p:embed/>
                  <p:pic>
                    <p:nvPicPr>
                      <p:cNvPr id="0" name=""/>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3746958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8695191"/>
              </p:ext>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4411"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6623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5437"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271171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517"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518"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519"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520"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60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230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認知症の人</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21652" y="2304339"/>
            <a:ext cx="8949169"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保</a:t>
            </a:r>
            <a:r>
              <a:rPr lang="ja-JP" altLang="en-US" sz="3200" dirty="0" smtClean="0">
                <a:latin typeface="メイリオ" panose="020B0604030504040204" pitchFamily="50" charset="-128"/>
                <a:ea typeface="メイリオ" panose="020B0604030504040204" pitchFamily="50" charset="-128"/>
              </a:rPr>
              <a:t>たれている機能もあるので、一律のイメージで対応してはいけない</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高齢者に多いが、若年性や軽度認知症の人もいる</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1426164894"/>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7419" r:id="rId5" imgW="1904760" imgH="5307840" progId="">
                  <p:embed/>
                </p:oleObj>
              </mc:Choice>
              <mc:Fallback>
                <p:oleObj r:id="rId5" imgW="1904760" imgH="5307840" progId="">
                  <p:embed/>
                  <p:pic>
                    <p:nvPicPr>
                      <p:cNvPr id="0" name=""/>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7346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93103" y="775576"/>
            <a:ext cx="8808372"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目的地などを忘れてしまう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行先はわかっても、乗り場がわからない</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トイレや出口の場所がわからない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早口、いくつものことを一度に話すなどの場合、理解できないことがある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同</a:t>
            </a:r>
            <a:r>
              <a:rPr lang="ja-JP" altLang="en-US" sz="3200" dirty="0" smtClean="0">
                <a:latin typeface="メイリオ" panose="020B0604030504040204" pitchFamily="50" charset="-128"/>
                <a:ea typeface="メイリオ" panose="020B0604030504040204" pitchFamily="50" charset="-128"/>
              </a:rPr>
              <a:t>じことを何度も聞くなど、うまくコミュニケーションがとれない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a:t>
            </a:r>
            <a:r>
              <a:rPr lang="ja-JP" altLang="en-US" sz="3200" dirty="0" smtClean="0">
                <a:latin typeface="メイリオ" panose="020B0604030504040204" pitchFamily="50" charset="-128"/>
                <a:ea typeface="メイリオ" panose="020B0604030504040204" pitchFamily="50" charset="-128"/>
              </a:rPr>
              <a:t>の操作や時刻表の理解などが難しい</a:t>
            </a:r>
          </a:p>
          <a:p>
            <a:pPr lvl="1"/>
            <a:r>
              <a:rPr kumimoji="1" lang="ja-JP" altLang="en-US" sz="3200" dirty="0">
                <a:latin typeface="メイリオ" panose="020B0604030504040204" pitchFamily="50" charset="-128"/>
                <a:ea typeface="メイリオ" panose="020B0604030504040204" pitchFamily="50" charset="-128"/>
              </a:rPr>
              <a:t>　</a:t>
            </a:r>
            <a:r>
              <a:rPr kumimoji="1" lang="ja-JP" altLang="en-US" sz="3200" dirty="0" smtClean="0">
                <a:latin typeface="メイリオ" panose="020B0604030504040204" pitchFamily="50" charset="-128"/>
                <a:ea typeface="メイリオ" panose="020B0604030504040204" pitchFamily="50" charset="-128"/>
              </a:rPr>
              <a:t>　　　　　　　　　　　　　　　　など</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3935126757"/>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8444"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249547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661402"/>
            <a:ext cx="8736935"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①特別視をせず、対応には「一呼吸」おいて</a:t>
            </a:r>
          </a:p>
          <a:p>
            <a:r>
              <a:rPr lang="ja-JP" altLang="en-US" sz="3200" b="1" dirty="0" smtClean="0">
                <a:latin typeface="メイリオ" panose="020B0604030504040204" pitchFamily="50" charset="-128"/>
                <a:ea typeface="メイリオ" panose="020B0604030504040204" pitchFamily="50" charset="-128"/>
              </a:rPr>
              <a:t>②まずは見守り、余裕をもって対応する</a:t>
            </a:r>
          </a:p>
          <a:p>
            <a:r>
              <a:rPr lang="ja-JP" altLang="en-US" sz="3200" b="1" dirty="0" smtClean="0">
                <a:latin typeface="メイリオ" panose="020B0604030504040204" pitchFamily="50" charset="-128"/>
                <a:ea typeface="メイリオ" panose="020B0604030504040204" pitchFamily="50" charset="-128"/>
              </a:rPr>
              <a:t>③声をかけても不安な様子の場合には、まずは　</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落ち着いた対応を</a:t>
            </a:r>
          </a:p>
          <a:p>
            <a:r>
              <a:rPr lang="ja-JP" altLang="en-US" sz="3200" b="1" dirty="0" smtClean="0">
                <a:latin typeface="メイリオ" panose="020B0604030504040204" pitchFamily="50" charset="-128"/>
                <a:ea typeface="メイリオ" panose="020B0604030504040204" pitchFamily="50" charset="-128"/>
              </a:rPr>
              <a:t>④本人の視野に入り、目線を合わせて</a:t>
            </a:r>
          </a:p>
          <a:p>
            <a:r>
              <a:rPr lang="ja-JP" altLang="en-US" sz="3200" b="1" dirty="0" smtClean="0">
                <a:latin typeface="メイリオ" panose="020B0604030504040204" pitchFamily="50" charset="-128"/>
                <a:ea typeface="メイリオ" panose="020B0604030504040204" pitchFamily="50" charset="-128"/>
              </a:rPr>
              <a:t>⑤ゆっくり、簡潔に、はっきりとした話し方で</a:t>
            </a:r>
          </a:p>
          <a:p>
            <a:r>
              <a:rPr lang="ja-JP" altLang="en-US" sz="3200" b="1" dirty="0" smtClean="0">
                <a:latin typeface="メイリオ" panose="020B0604030504040204" pitchFamily="50" charset="-128"/>
                <a:ea typeface="メイリオ" panose="020B0604030504040204" pitchFamily="50" charset="-128"/>
              </a:rPr>
              <a:t>⑥相手の言葉に耳を傾けて、ゆっくり対応する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589999770"/>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9465"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9597586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6557</Words>
  <Application>Microsoft Office PowerPoint</Application>
  <PresentationFormat>ワイド画面</PresentationFormat>
  <Paragraphs>606</Paragraphs>
  <Slides>46</Slides>
  <Notes>46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46</vt:i4>
      </vt:variant>
    </vt:vector>
  </HeadingPairs>
  <TitlesOfParts>
    <vt:vector size="54"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市原　好恵</dc:creator>
  <cp:lastModifiedBy>吉田　朋代</cp:lastModifiedBy>
  <cp:revision>20</cp:revision>
  <cp:lastPrinted>2019-03-22T04:35:33Z</cp:lastPrinted>
  <dcterms:created xsi:type="dcterms:W3CDTF">2018-11-20T04:27:33Z</dcterms:created>
  <dcterms:modified xsi:type="dcterms:W3CDTF">2022-03-29T06:31:06Z</dcterms:modified>
</cp:coreProperties>
</file>