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03" r:id="rId2"/>
    <p:sldId id="256" r:id="rId3"/>
    <p:sldId id="304" r:id="rId4"/>
    <p:sldId id="272" r:id="rId5"/>
    <p:sldId id="337" r:id="rId6"/>
    <p:sldId id="338" r:id="rId7"/>
    <p:sldId id="339" r:id="rId8"/>
    <p:sldId id="326" r:id="rId9"/>
    <p:sldId id="327" r:id="rId10"/>
    <p:sldId id="328" r:id="rId11"/>
    <p:sldId id="329" r:id="rId12"/>
    <p:sldId id="335" r:id="rId13"/>
    <p:sldId id="336"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61" r:id="rId36"/>
    <p:sldId id="362" r:id="rId37"/>
    <p:sldId id="363" r:id="rId38"/>
    <p:sldId id="364" r:id="rId39"/>
    <p:sldId id="365" r:id="rId40"/>
    <p:sldId id="366" r:id="rId41"/>
    <p:sldId id="367" r:id="rId42"/>
    <p:sldId id="368" r:id="rId43"/>
    <p:sldId id="369" r:id="rId44"/>
    <p:sldId id="330" r:id="rId45"/>
    <p:sldId id="331" r:id="rId46"/>
    <p:sldId id="332" r:id="rId47"/>
    <p:sldId id="333" r:id="rId48"/>
    <p:sldId id="334" r:id="rId49"/>
    <p:sldId id="325" r:id="rId50"/>
    <p:sldId id="302" r:id="rId51"/>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1" autoAdjust="0"/>
    <p:restoredTop sz="63107" autoAdjust="0"/>
  </p:normalViewPr>
  <p:slideViewPr>
    <p:cSldViewPr snapToGrid="0">
      <p:cViewPr varScale="1">
        <p:scale>
          <a:sx n="53" d="100"/>
          <a:sy n="53" d="100"/>
        </p:scale>
        <p:origin x="160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DEB9D42-57E0-46AE-B3FC-7E35F8B5010E}" type="datetimeFigureOut">
              <a:rPr kumimoji="1" lang="ja-JP" altLang="en-US" smtClean="0"/>
              <a:t>2024/3/26</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1D76199E-8AD4-4737-94DC-FC2D999A0546}" type="slidenum">
              <a:rPr kumimoji="1" lang="ja-JP" altLang="en-US" smtClean="0"/>
              <a:t>‹#›</a:t>
            </a:fld>
            <a:endParaRPr kumimoji="1" lang="ja-JP" altLang="en-US"/>
          </a:p>
        </p:txBody>
      </p:sp>
    </p:spTree>
    <p:extLst>
      <p:ext uri="{BB962C8B-B14F-4D97-AF65-F5344CB8AC3E}">
        <p14:creationId xmlns:p14="http://schemas.microsoft.com/office/powerpoint/2010/main" val="19821219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⓪講師の自己紹介とアイスブレイク</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講師の自己紹介</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●航空機利用における接遇の場面などの</a:t>
            </a:r>
            <a:r>
              <a:rPr kumimoji="1" lang="ja-JP" altLang="ja-JP" sz="1200" kern="1200" dirty="0">
                <a:solidFill>
                  <a:schemeClr val="tx1"/>
                </a:solidFill>
                <a:effectLst/>
                <a:latin typeface="+mn-lt"/>
                <a:ea typeface="+mn-ea"/>
                <a:cs typeface="+mn-cs"/>
              </a:rPr>
              <a:t>話をしながら、受講生との対話をつくるアイスブレイク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3524180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a:t>
            </a:r>
            <a:r>
              <a:rPr kumimoji="1" lang="ja-JP" altLang="en-US" sz="1200" b="1" u="sng" kern="1200" dirty="0">
                <a:solidFill>
                  <a:schemeClr val="tx1"/>
                </a:solidFill>
                <a:effectLst/>
                <a:latin typeface="+mn-lt"/>
                <a:ea typeface="+mn-ea"/>
                <a:cs typeface="+mn-cs"/>
              </a:rPr>
              <a:t>チェックイン</a:t>
            </a:r>
            <a:r>
              <a:rPr kumimoji="1" lang="ja-JP" altLang="ja-JP" sz="1200" b="1" u="sng" kern="1200" dirty="0">
                <a:solidFill>
                  <a:schemeClr val="tx1"/>
                </a:solidFill>
                <a:effectLst/>
                <a:latin typeface="+mn-lt"/>
                <a:ea typeface="+mn-ea"/>
                <a:cs typeface="+mn-cs"/>
              </a:rPr>
              <a:t>時</a:t>
            </a:r>
            <a:r>
              <a:rPr kumimoji="1" lang="ja-JP" altLang="ja-JP" sz="1200" kern="1200" dirty="0">
                <a:solidFill>
                  <a:schemeClr val="tx1"/>
                </a:solidFill>
                <a:effectLst/>
                <a:latin typeface="+mn-lt"/>
                <a:ea typeface="+mn-ea"/>
                <a:cs typeface="+mn-cs"/>
              </a:rPr>
              <a:t>などにおいては、</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まず説明するときに理解していない様子のときには、簡潔な言葉で理解しているかを確認しながら</a:t>
            </a:r>
          </a:p>
          <a:p>
            <a:r>
              <a:rPr kumimoji="1" lang="ja-JP" altLang="en-US" sz="1200" kern="1200" dirty="0">
                <a:solidFill>
                  <a:schemeClr val="tx1"/>
                </a:solidFill>
                <a:effectLst/>
                <a:latin typeface="+mn-lt"/>
                <a:ea typeface="+mn-ea"/>
                <a:cs typeface="+mn-cs"/>
              </a:rPr>
              <a:t>説明をすることが重要です。</a:t>
            </a:r>
          </a:p>
          <a:p>
            <a:r>
              <a:rPr kumimoji="1" lang="ja-JP" altLang="en-US" sz="1200" kern="1200" dirty="0">
                <a:solidFill>
                  <a:schemeClr val="tx1"/>
                </a:solidFill>
                <a:effectLst/>
                <a:latin typeface="+mn-lt"/>
                <a:ea typeface="+mn-ea"/>
                <a:cs typeface="+mn-cs"/>
              </a:rPr>
              <a:t>もし、認知症の人であることを開示している場合には、同伴者の有無や支援の要否を確認します。</a:t>
            </a:r>
          </a:p>
          <a:p>
            <a:r>
              <a:rPr kumimoji="1" lang="ja-JP" altLang="en-US" sz="1200" kern="1200" dirty="0">
                <a:solidFill>
                  <a:schemeClr val="tx1"/>
                </a:solidFill>
                <a:effectLst/>
                <a:latin typeface="+mn-lt"/>
                <a:ea typeface="+mn-ea"/>
                <a:cs typeface="+mn-cs"/>
              </a:rPr>
              <a:t>また、行先空港がわからない、忘れてしまった、機械の使い方がわからない様子の場合には、何に困っているかを確認して支援をします。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a:t>
            </a:r>
            <a:r>
              <a:rPr kumimoji="1" lang="ja-JP" altLang="en-US" sz="1200" b="0" u="none" kern="1200" dirty="0">
                <a:solidFill>
                  <a:schemeClr val="tx1"/>
                </a:solidFill>
                <a:effectLst/>
                <a:latin typeface="+mn-lt"/>
                <a:ea typeface="+mn-ea"/>
                <a:cs typeface="+mn-cs"/>
              </a:rPr>
              <a:t>チェックイン機の使い方がわからない、チケットを失くしてしまうなどの場合があります。何に困っているかを確認し、</a:t>
            </a:r>
          </a:p>
          <a:p>
            <a:r>
              <a:rPr kumimoji="1" lang="ja-JP" altLang="en-US" sz="1200" b="0" u="none" kern="1200" dirty="0">
                <a:solidFill>
                  <a:schemeClr val="tx1"/>
                </a:solidFill>
                <a:effectLst/>
                <a:latin typeface="+mn-lt"/>
                <a:ea typeface="+mn-ea"/>
                <a:cs typeface="+mn-cs"/>
              </a:rPr>
              <a:t>支援をします。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行先などを確認する場合には、</a:t>
            </a:r>
          </a:p>
          <a:p>
            <a:r>
              <a:rPr kumimoji="1" lang="ja-JP" altLang="en-US" sz="1200" kern="1200" dirty="0">
                <a:solidFill>
                  <a:schemeClr val="tx1"/>
                </a:solidFill>
                <a:effectLst/>
                <a:latin typeface="+mn-lt"/>
                <a:ea typeface="+mn-ea"/>
                <a:cs typeface="+mn-cs"/>
              </a:rPr>
              <a:t>①落ち着ける場所でゆっくりとヒントを示しながら記憶を引き出します。</a:t>
            </a:r>
          </a:p>
          <a:p>
            <a:r>
              <a:rPr kumimoji="1" lang="ja-JP" altLang="en-US" sz="1200" kern="1200" dirty="0">
                <a:solidFill>
                  <a:schemeClr val="tx1"/>
                </a:solidFill>
                <a:effectLst/>
                <a:latin typeface="+mn-lt"/>
                <a:ea typeface="+mn-ea"/>
                <a:cs typeface="+mn-cs"/>
              </a:rPr>
              <a:t>②行先が書かれたもの、家族の連絡先が書かれたものがないか確認します</a:t>
            </a:r>
          </a:p>
          <a:p>
            <a:r>
              <a:rPr kumimoji="1" lang="ja-JP" altLang="en-US" sz="1200" kern="1200" dirty="0">
                <a:solidFill>
                  <a:schemeClr val="tx1"/>
                </a:solidFill>
                <a:effectLst/>
                <a:latin typeface="+mn-lt"/>
                <a:ea typeface="+mn-ea"/>
                <a:cs typeface="+mn-cs"/>
              </a:rPr>
              <a:t>③行先がわからない場合には、警察や地域の支援者との連携により解決する方法もあります。</a:t>
            </a:r>
          </a:p>
          <a:p>
            <a:r>
              <a:rPr kumimoji="1" lang="ja-JP" altLang="en-US" sz="1200" kern="1200" dirty="0">
                <a:solidFill>
                  <a:schemeClr val="tx1"/>
                </a:solidFill>
                <a:effectLst/>
                <a:latin typeface="+mn-lt"/>
                <a:ea typeface="+mn-ea"/>
                <a:cs typeface="+mn-cs"/>
              </a:rPr>
              <a:t>いずれも、くれ返して確認すること、メモによる内容確認が重要です。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10</a:t>
            </a:fld>
            <a:endParaRPr kumimoji="1" lang="ja-JP" altLang="en-US"/>
          </a:p>
        </p:txBody>
      </p:sp>
    </p:spTree>
    <p:extLst>
      <p:ext uri="{BB962C8B-B14F-4D97-AF65-F5344CB8AC3E}">
        <p14:creationId xmlns:p14="http://schemas.microsoft.com/office/powerpoint/2010/main" val="3135182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sng" kern="1200" dirty="0">
                <a:solidFill>
                  <a:schemeClr val="tx1"/>
                </a:solidFill>
                <a:effectLst/>
                <a:latin typeface="+mn-lt"/>
                <a:ea typeface="+mn-ea"/>
                <a:cs typeface="+mn-cs"/>
              </a:rPr>
              <a:t>ターミナルでの待合、移動</a:t>
            </a:r>
            <a:r>
              <a:rPr kumimoji="1" lang="ja-JP" altLang="en-US" sz="1200" kern="1200" dirty="0">
                <a:solidFill>
                  <a:schemeClr val="tx1"/>
                </a:solidFill>
                <a:effectLst/>
                <a:latin typeface="+mn-lt"/>
                <a:ea typeface="+mn-ea"/>
                <a:cs typeface="+mn-cs"/>
              </a:rPr>
              <a:t>です。</a:t>
            </a:r>
          </a:p>
          <a:p>
            <a:r>
              <a:rPr kumimoji="1" lang="ja-JP" altLang="en-US" sz="1200" kern="1200" dirty="0">
                <a:solidFill>
                  <a:schemeClr val="tx1"/>
                </a:solidFill>
                <a:effectLst/>
                <a:latin typeface="+mn-lt"/>
                <a:ea typeface="+mn-ea"/>
                <a:cs typeface="+mn-cs"/>
              </a:rPr>
              <a:t>たちすくむ、行ったり来たりしている、座り込んでいるなどの場合は、</a:t>
            </a:r>
          </a:p>
          <a:p>
            <a:r>
              <a:rPr kumimoji="1" lang="ja-JP" altLang="en-US" sz="1200" kern="1200" dirty="0">
                <a:solidFill>
                  <a:schemeClr val="tx1"/>
                </a:solidFill>
                <a:effectLst/>
                <a:latin typeface="+mn-lt"/>
                <a:ea typeface="+mn-ea"/>
                <a:cs typeface="+mn-cs"/>
              </a:rPr>
              <a:t>どこに行けばよいかわからなくなっている可能性があります。どうしたいのかを確認します。</a:t>
            </a:r>
          </a:p>
          <a:p>
            <a:r>
              <a:rPr kumimoji="1" lang="ja-JP" altLang="en-US" sz="1200" kern="1200" dirty="0">
                <a:solidFill>
                  <a:schemeClr val="tx1"/>
                </a:solidFill>
                <a:effectLst/>
                <a:latin typeface="+mn-lt"/>
                <a:ea typeface="+mn-ea"/>
                <a:cs typeface="+mn-cs"/>
              </a:rPr>
              <a:t>わからない場合には、ゆっくりと、落ち着いていただいた上で再度確認し、</a:t>
            </a:r>
          </a:p>
          <a:p>
            <a:r>
              <a:rPr kumimoji="1" lang="ja-JP" altLang="en-US" sz="1200" kern="1200" dirty="0">
                <a:solidFill>
                  <a:schemeClr val="tx1"/>
                </a:solidFill>
                <a:effectLst/>
                <a:latin typeface="+mn-lt"/>
                <a:ea typeface="+mn-ea"/>
                <a:cs typeface="+mn-cs"/>
              </a:rPr>
              <a:t>必要に応じて家族などの連絡先がないか確認します。</a:t>
            </a:r>
          </a:p>
          <a:p>
            <a:r>
              <a:rPr kumimoji="1" lang="ja-JP" altLang="en-US" sz="1200" kern="1200" dirty="0">
                <a:solidFill>
                  <a:schemeClr val="tx1"/>
                </a:solidFill>
                <a:effectLst/>
                <a:latin typeface="+mn-lt"/>
                <a:ea typeface="+mn-ea"/>
                <a:cs typeface="+mn-cs"/>
              </a:rPr>
              <a:t>案内表示について説明を求められたときには、内容が理解できない、眼に入っていないなどの場合があります。</a:t>
            </a:r>
          </a:p>
          <a:p>
            <a:r>
              <a:rPr kumimoji="1" lang="ja-JP" altLang="en-US" sz="1200" kern="1200" dirty="0">
                <a:solidFill>
                  <a:schemeClr val="tx1"/>
                </a:solidFill>
                <a:effectLst/>
                <a:latin typeface="+mn-lt"/>
                <a:ea typeface="+mn-ea"/>
                <a:cs typeface="+mn-cs"/>
              </a:rPr>
              <a:t>落ち着かせて、どこにいきたいのか、どうしたいのかを確認して支援しましょう。</a:t>
            </a:r>
          </a:p>
          <a:p>
            <a:r>
              <a:rPr kumimoji="1" lang="ja-JP" altLang="en-US" sz="1200" kern="1200" dirty="0">
                <a:solidFill>
                  <a:schemeClr val="tx1"/>
                </a:solidFill>
                <a:effectLst/>
                <a:latin typeface="+mn-lt"/>
                <a:ea typeface="+mn-ea"/>
                <a:cs typeface="+mn-cs"/>
              </a:rPr>
              <a:t>立ち入ってはいけない場所に間違って入ろうとする場合があるかもしれません。</a:t>
            </a:r>
          </a:p>
          <a:p>
            <a:r>
              <a:rPr kumimoji="1" lang="ja-JP" altLang="en-US" sz="1200" kern="1200" dirty="0">
                <a:solidFill>
                  <a:schemeClr val="tx1"/>
                </a:solidFill>
                <a:effectLst/>
                <a:latin typeface="+mn-lt"/>
                <a:ea typeface="+mn-ea"/>
                <a:cs typeface="+mn-cs"/>
              </a:rPr>
              <a:t>その場合は、その方の安全の確保を第一とし、その後は、急き立てたり、責めたりするとパニックになってしまう場合も</a:t>
            </a:r>
          </a:p>
          <a:p>
            <a:r>
              <a:rPr kumimoji="1" lang="ja-JP" altLang="en-US" sz="1200" kern="1200" dirty="0">
                <a:solidFill>
                  <a:schemeClr val="tx1"/>
                </a:solidFill>
                <a:effectLst/>
                <a:latin typeface="+mn-lt"/>
                <a:ea typeface="+mn-ea"/>
                <a:cs typeface="+mn-cs"/>
              </a:rPr>
              <a:t>あります。落ち着くまで待ちましょう。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11</a:t>
            </a:fld>
            <a:endParaRPr kumimoji="1" lang="ja-JP" altLang="en-US"/>
          </a:p>
        </p:txBody>
      </p:sp>
    </p:spTree>
    <p:extLst>
      <p:ext uri="{BB962C8B-B14F-4D97-AF65-F5344CB8AC3E}">
        <p14:creationId xmlns:p14="http://schemas.microsoft.com/office/powerpoint/2010/main" val="3520162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緊急時の支援時には、理解ができていない、不安の様子の場合には、まずは「大丈夫ですよ」と声をかけ、</a:t>
            </a:r>
          </a:p>
          <a:p>
            <a:r>
              <a:rPr kumimoji="1" lang="ja-JP" altLang="en-US" sz="1200" kern="1200" dirty="0">
                <a:solidFill>
                  <a:schemeClr val="tx1"/>
                </a:solidFill>
                <a:effectLst/>
                <a:latin typeface="+mn-lt"/>
                <a:ea typeface="+mn-ea"/>
                <a:cs typeface="+mn-cs"/>
              </a:rPr>
              <a:t>ゆっくり、簡潔に説明することが重要です。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次に、</a:t>
            </a:r>
            <a:r>
              <a:rPr kumimoji="1" lang="ja-JP" altLang="en-US" sz="1200" b="1" u="sng" kern="1200" dirty="0">
                <a:solidFill>
                  <a:schemeClr val="tx1"/>
                </a:solidFill>
                <a:effectLst/>
                <a:latin typeface="+mn-lt"/>
                <a:ea typeface="+mn-ea"/>
                <a:cs typeface="+mn-cs"/>
              </a:rPr>
              <a:t>保安検査場</a:t>
            </a:r>
            <a:r>
              <a:rPr kumimoji="1" lang="ja-JP" altLang="en-US" sz="1200" kern="1200" dirty="0">
                <a:solidFill>
                  <a:schemeClr val="tx1"/>
                </a:solidFill>
                <a:effectLst/>
                <a:latin typeface="+mn-lt"/>
                <a:ea typeface="+mn-ea"/>
                <a:cs typeface="+mn-cs"/>
              </a:rPr>
              <a:t>です。</a:t>
            </a:r>
          </a:p>
          <a:p>
            <a:r>
              <a:rPr kumimoji="1" lang="ja-JP" altLang="en-US" sz="1200" kern="1200" dirty="0">
                <a:solidFill>
                  <a:schemeClr val="tx1"/>
                </a:solidFill>
                <a:effectLst/>
                <a:latin typeface="+mn-lt"/>
                <a:ea typeface="+mn-ea"/>
                <a:cs typeface="+mn-cs"/>
              </a:rPr>
              <a:t>どんな検査をするのか、そのために何を準備するかをわすれてしまっている、わからない様子の場合には、</a:t>
            </a:r>
          </a:p>
          <a:p>
            <a:r>
              <a:rPr kumimoji="1" lang="ja-JP" altLang="en-US" sz="1200" kern="1200" dirty="0">
                <a:solidFill>
                  <a:schemeClr val="tx1"/>
                </a:solidFill>
                <a:effectLst/>
                <a:latin typeface="+mn-lt"/>
                <a:ea typeface="+mn-ea"/>
                <a:cs typeface="+mn-cs"/>
              </a:rPr>
              <a:t>ゆっくりと落ち着かせてから、わからないことを確認、支援します。</a:t>
            </a:r>
          </a:p>
          <a:p>
            <a:r>
              <a:rPr kumimoji="1" lang="ja-JP" altLang="en-US" sz="1200" kern="1200" dirty="0">
                <a:solidFill>
                  <a:schemeClr val="tx1"/>
                </a:solidFill>
                <a:effectLst/>
                <a:latin typeface="+mn-lt"/>
                <a:ea typeface="+mn-ea"/>
                <a:cs typeface="+mn-cs"/>
              </a:rPr>
              <a:t>案内表示について説明を求められたときには、内容が理解できない、眼に入っていないなどの場合があります。</a:t>
            </a:r>
          </a:p>
          <a:p>
            <a:r>
              <a:rPr kumimoji="1" lang="ja-JP" altLang="en-US" sz="1200" kern="1200" dirty="0">
                <a:solidFill>
                  <a:schemeClr val="tx1"/>
                </a:solidFill>
                <a:effectLst/>
                <a:latin typeface="+mn-lt"/>
                <a:ea typeface="+mn-ea"/>
                <a:cs typeface="+mn-cs"/>
              </a:rPr>
              <a:t>わからないことを確認して支援しましょう。</a:t>
            </a:r>
          </a:p>
          <a:p>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12</a:t>
            </a:fld>
            <a:endParaRPr kumimoji="1" lang="ja-JP" altLang="en-US"/>
          </a:p>
        </p:txBody>
      </p:sp>
    </p:spTree>
    <p:extLst>
      <p:ext uri="{BB962C8B-B14F-4D97-AF65-F5344CB8AC3E}">
        <p14:creationId xmlns:p14="http://schemas.microsoft.com/office/powerpoint/2010/main" val="308518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sng" kern="1200" dirty="0">
                <a:solidFill>
                  <a:schemeClr val="tx1"/>
                </a:solidFill>
                <a:effectLst/>
                <a:latin typeface="+mn-lt"/>
                <a:ea typeface="+mn-ea"/>
                <a:cs typeface="+mn-cs"/>
              </a:rPr>
              <a:t>搭乗口、搭乗時</a:t>
            </a:r>
            <a:r>
              <a:rPr kumimoji="1" lang="ja-JP" altLang="en-US" sz="1200" kern="1200" dirty="0">
                <a:solidFill>
                  <a:schemeClr val="tx1"/>
                </a:solidFill>
                <a:effectLst/>
                <a:latin typeface="+mn-lt"/>
                <a:ea typeface="+mn-ea"/>
                <a:cs typeface="+mn-cs"/>
              </a:rPr>
              <a:t>についてです。</a:t>
            </a:r>
          </a:p>
          <a:p>
            <a:r>
              <a:rPr kumimoji="1" lang="ja-JP" altLang="en-US" sz="1200" kern="1200" dirty="0">
                <a:solidFill>
                  <a:schemeClr val="tx1"/>
                </a:solidFill>
                <a:effectLst/>
                <a:latin typeface="+mn-lt"/>
                <a:ea typeface="+mn-ea"/>
                <a:cs typeface="+mn-cs"/>
              </a:rPr>
              <a:t>たちすくむ、行ったり来たりしている、座り込んでいるなどの場合は、</a:t>
            </a:r>
          </a:p>
          <a:p>
            <a:r>
              <a:rPr kumimoji="1" lang="ja-JP" altLang="en-US" sz="1200" kern="1200" dirty="0">
                <a:solidFill>
                  <a:schemeClr val="tx1"/>
                </a:solidFill>
                <a:effectLst/>
                <a:latin typeface="+mn-lt"/>
                <a:ea typeface="+mn-ea"/>
                <a:cs typeface="+mn-cs"/>
              </a:rPr>
              <a:t>どこに行けばよいかわからなくなっている可能性があります。どうしたいのかを確認します。</a:t>
            </a:r>
          </a:p>
          <a:p>
            <a:r>
              <a:rPr kumimoji="1" lang="ja-JP" altLang="en-US" sz="1200" kern="1200" dirty="0">
                <a:solidFill>
                  <a:schemeClr val="tx1"/>
                </a:solidFill>
                <a:effectLst/>
                <a:latin typeface="+mn-lt"/>
                <a:ea typeface="+mn-ea"/>
                <a:cs typeface="+mn-cs"/>
              </a:rPr>
              <a:t>わからない場合には、ゆっくりと、落ち着いていただいた上で再度確認し、</a:t>
            </a:r>
          </a:p>
          <a:p>
            <a:r>
              <a:rPr kumimoji="1" lang="ja-JP" altLang="en-US" sz="1200" kern="1200" dirty="0">
                <a:solidFill>
                  <a:schemeClr val="tx1"/>
                </a:solidFill>
                <a:effectLst/>
                <a:latin typeface="+mn-lt"/>
                <a:ea typeface="+mn-ea"/>
                <a:cs typeface="+mn-cs"/>
              </a:rPr>
              <a:t>必要に応じて家族などの連絡先がないか確認します。</a:t>
            </a:r>
          </a:p>
          <a:p>
            <a:r>
              <a:rPr kumimoji="1" lang="ja-JP" altLang="en-US" sz="1200" kern="1200" dirty="0">
                <a:solidFill>
                  <a:schemeClr val="tx1"/>
                </a:solidFill>
                <a:effectLst/>
                <a:latin typeface="+mn-lt"/>
                <a:ea typeface="+mn-ea"/>
                <a:cs typeface="+mn-cs"/>
              </a:rPr>
              <a:t>案内表示について説明を求められたときには、内容が理解できない、眼に入っていないなどの場合があります。</a:t>
            </a:r>
          </a:p>
          <a:p>
            <a:r>
              <a:rPr kumimoji="1" lang="ja-JP" altLang="en-US" sz="1200" kern="1200" dirty="0">
                <a:solidFill>
                  <a:schemeClr val="tx1"/>
                </a:solidFill>
                <a:effectLst/>
                <a:latin typeface="+mn-lt"/>
                <a:ea typeface="+mn-ea"/>
                <a:cs typeface="+mn-cs"/>
              </a:rPr>
              <a:t>落ち着かせて、どこにいきたいのか、どうしたいのかを確認して支援しましょう。</a:t>
            </a:r>
          </a:p>
          <a:p>
            <a:r>
              <a:rPr kumimoji="1" lang="ja-JP" altLang="en-US" sz="1200" kern="1200" dirty="0">
                <a:solidFill>
                  <a:schemeClr val="tx1"/>
                </a:solidFill>
                <a:effectLst/>
                <a:latin typeface="+mn-lt"/>
                <a:ea typeface="+mn-ea"/>
                <a:cs typeface="+mn-cs"/>
              </a:rPr>
              <a:t>緊急時の支援時には、理解ができていない、不安の様子の場合には、まずは「大丈夫ですよ」と声をかけ、</a:t>
            </a:r>
          </a:p>
          <a:p>
            <a:r>
              <a:rPr kumimoji="1" lang="ja-JP" altLang="en-US" sz="1200" kern="1200" dirty="0">
                <a:solidFill>
                  <a:schemeClr val="tx1"/>
                </a:solidFill>
                <a:effectLst/>
                <a:latin typeface="+mn-lt"/>
                <a:ea typeface="+mn-ea"/>
                <a:cs typeface="+mn-cs"/>
              </a:rPr>
              <a:t>ゆっくり、簡潔に説明することが重要です。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13</a:t>
            </a:fld>
            <a:endParaRPr kumimoji="1" lang="ja-JP" altLang="en-US"/>
          </a:p>
        </p:txBody>
      </p:sp>
    </p:spTree>
    <p:extLst>
      <p:ext uri="{BB962C8B-B14F-4D97-AF65-F5344CB8AC3E}">
        <p14:creationId xmlns:p14="http://schemas.microsoft.com/office/powerpoint/2010/main" val="1090403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sng" kern="1200" dirty="0">
                <a:solidFill>
                  <a:schemeClr val="tx1"/>
                </a:solidFill>
                <a:effectLst/>
                <a:latin typeface="+mn-lt"/>
                <a:ea typeface="+mn-ea"/>
                <a:cs typeface="+mn-cs"/>
              </a:rPr>
              <a:t>機内、降機</a:t>
            </a:r>
            <a:r>
              <a:rPr kumimoji="1" lang="ja-JP" altLang="en-US" sz="1200" b="0" u="none" kern="1200" dirty="0">
                <a:solidFill>
                  <a:schemeClr val="tx1"/>
                </a:solidFill>
                <a:effectLst/>
                <a:latin typeface="+mn-lt"/>
                <a:ea typeface="+mn-ea"/>
                <a:cs typeface="+mn-cs"/>
              </a:rPr>
              <a:t>のときです。</a:t>
            </a:r>
          </a:p>
          <a:p>
            <a:r>
              <a:rPr kumimoji="1" lang="ja-JP" altLang="en-US" sz="1200" kern="1200" dirty="0">
                <a:solidFill>
                  <a:schemeClr val="tx1"/>
                </a:solidFill>
                <a:effectLst/>
                <a:latin typeface="+mn-lt"/>
                <a:ea typeface="+mn-ea"/>
                <a:cs typeface="+mn-cs"/>
              </a:rPr>
              <a:t>どの席に座ればよいかわからなくなって、たちすくんだり、行ったり来たりしているなどの場合には、ゆっくりと落ち着かせて</a:t>
            </a:r>
          </a:p>
          <a:p>
            <a:r>
              <a:rPr kumimoji="1" lang="ja-JP" altLang="en-US" sz="1200" kern="1200" dirty="0">
                <a:solidFill>
                  <a:schemeClr val="tx1"/>
                </a:solidFill>
                <a:effectLst/>
                <a:latin typeface="+mn-lt"/>
                <a:ea typeface="+mn-ea"/>
                <a:cs typeface="+mn-cs"/>
              </a:rPr>
              <a:t>支援します。</a:t>
            </a:r>
          </a:p>
          <a:p>
            <a:r>
              <a:rPr kumimoji="1" lang="ja-JP" altLang="en-US" sz="1200" kern="1200" dirty="0">
                <a:solidFill>
                  <a:schemeClr val="tx1"/>
                </a:solidFill>
                <a:effectLst/>
                <a:latin typeface="+mn-lt"/>
                <a:ea typeface="+mn-ea"/>
                <a:cs typeface="+mn-cs"/>
              </a:rPr>
              <a:t>シートベルトの着用の説明は、ゆっくり、簡潔にし、理解しているかを繰り返して確認します。</a:t>
            </a:r>
          </a:p>
          <a:p>
            <a:r>
              <a:rPr kumimoji="1" lang="ja-JP" altLang="en-US" sz="1200" kern="1200" dirty="0">
                <a:solidFill>
                  <a:schemeClr val="tx1"/>
                </a:solidFill>
                <a:effectLst/>
                <a:latin typeface="+mn-lt"/>
                <a:ea typeface="+mn-ea"/>
                <a:cs typeface="+mn-cs"/>
              </a:rPr>
              <a:t>また、トイレが一定の時間使えないことをゆっくり、具体的に説明し、理解しているかを繰り返し確認します。</a:t>
            </a:r>
          </a:p>
          <a:p>
            <a:r>
              <a:rPr kumimoji="1" lang="ja-JP" altLang="en-US" sz="1200" kern="1200" dirty="0">
                <a:solidFill>
                  <a:schemeClr val="tx1"/>
                </a:solidFill>
                <a:effectLst/>
                <a:latin typeface="+mn-lt"/>
                <a:ea typeface="+mn-ea"/>
                <a:cs typeface="+mn-cs"/>
              </a:rPr>
              <a:t>離陸前にトイレを利用するよう促しておくとよいでしょう。</a:t>
            </a:r>
          </a:p>
          <a:p>
            <a:r>
              <a:rPr kumimoji="1" lang="ja-JP" altLang="en-US" sz="1200" kern="1200" dirty="0">
                <a:solidFill>
                  <a:schemeClr val="tx1"/>
                </a:solidFill>
                <a:effectLst/>
                <a:latin typeface="+mn-lt"/>
                <a:ea typeface="+mn-ea"/>
                <a:cs typeface="+mn-cs"/>
              </a:rPr>
              <a:t>緊急時の支援時には、理解ができていない、不安の様子の場合には、まずは「大丈夫ですよ」と声をかけ、</a:t>
            </a:r>
          </a:p>
          <a:p>
            <a:r>
              <a:rPr kumimoji="1" lang="ja-JP" altLang="en-US" sz="1200" kern="1200" dirty="0">
                <a:solidFill>
                  <a:schemeClr val="tx1"/>
                </a:solidFill>
                <a:effectLst/>
                <a:latin typeface="+mn-lt"/>
                <a:ea typeface="+mn-ea"/>
                <a:cs typeface="+mn-cs"/>
              </a:rPr>
              <a:t>ゆっくり、簡潔に説明することが重要です。</a:t>
            </a:r>
          </a:p>
          <a:p>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14</a:t>
            </a:fld>
            <a:endParaRPr kumimoji="1" lang="ja-JP" altLang="en-US"/>
          </a:p>
        </p:txBody>
      </p:sp>
    </p:spTree>
    <p:extLst>
      <p:ext uri="{BB962C8B-B14F-4D97-AF65-F5344CB8AC3E}">
        <p14:creationId xmlns:p14="http://schemas.microsoft.com/office/powerpoint/2010/main" val="3719633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sng" kern="1200" dirty="0">
                <a:solidFill>
                  <a:schemeClr val="tx1"/>
                </a:solidFill>
                <a:effectLst/>
                <a:latin typeface="+mn-lt"/>
                <a:ea typeface="+mn-ea"/>
                <a:cs typeface="+mn-cs"/>
              </a:rPr>
              <a:t>乗り換え時</a:t>
            </a:r>
            <a:r>
              <a:rPr kumimoji="1" lang="ja-JP" altLang="en-US" sz="1200" kern="1200" dirty="0">
                <a:solidFill>
                  <a:schemeClr val="tx1"/>
                </a:solidFill>
                <a:effectLst/>
                <a:latin typeface="+mn-lt"/>
                <a:ea typeface="+mn-ea"/>
                <a:cs typeface="+mn-cs"/>
              </a:rPr>
              <a:t>に、わからずに困っている様子の場合には、ゆっくりと落ち着かせ、どこに行くのかなどを確認して支援します。</a:t>
            </a:r>
          </a:p>
          <a:p>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15</a:t>
            </a:fld>
            <a:endParaRPr kumimoji="1" lang="ja-JP" altLang="en-US"/>
          </a:p>
        </p:txBody>
      </p:sp>
    </p:spTree>
    <p:extLst>
      <p:ext uri="{BB962C8B-B14F-4D97-AF65-F5344CB8AC3E}">
        <p14:creationId xmlns:p14="http://schemas.microsoft.com/office/powerpoint/2010/main" val="260066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肢体不自由者、車椅子使用者、重症心身障害児者</a:t>
            </a:r>
            <a:r>
              <a:rPr kumimoji="1" lang="ja-JP" altLang="en-US" dirty="0"/>
              <a:t>は、移動や設備の利用に困難な状況があります。</a:t>
            </a:r>
          </a:p>
          <a:p>
            <a:endParaRPr kumimoji="1" lang="ja-JP" altLang="en-US" dirty="0"/>
          </a:p>
          <a:p>
            <a:r>
              <a:rPr kumimoji="1" lang="ja-JP" altLang="en-US"/>
              <a:t>困っている様子の場合には、支援が必要かを確認して対応しましょう。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16</a:t>
            </a:fld>
            <a:endParaRPr kumimoji="1" lang="ja-JP" altLang="en-US"/>
          </a:p>
        </p:txBody>
      </p:sp>
    </p:spTree>
    <p:extLst>
      <p:ext uri="{BB962C8B-B14F-4D97-AF65-F5344CB8AC3E}">
        <p14:creationId xmlns:p14="http://schemas.microsoft.com/office/powerpoint/2010/main" val="1806239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予約、事前問合せ、チケット購入時</a:t>
            </a:r>
            <a:r>
              <a:rPr kumimoji="1" lang="ja-JP" altLang="ja-JP" sz="1200" kern="1200" dirty="0">
                <a:solidFill>
                  <a:schemeClr val="tx1"/>
                </a:solidFill>
                <a:effectLst/>
                <a:latin typeface="+mn-lt"/>
                <a:ea typeface="+mn-ea"/>
                <a:cs typeface="+mn-cs"/>
              </a:rPr>
              <a:t>においては、</a:t>
            </a:r>
            <a:r>
              <a:rPr kumimoji="1" lang="ja-JP" altLang="en-US" sz="1200" kern="1200" dirty="0">
                <a:solidFill>
                  <a:schemeClr val="tx1"/>
                </a:solidFill>
                <a:effectLst/>
                <a:latin typeface="+mn-lt"/>
                <a:ea typeface="+mn-ea"/>
                <a:cs typeface="+mn-cs"/>
              </a:rPr>
              <a:t>車椅子、杖等の</a:t>
            </a:r>
            <a:r>
              <a:rPr kumimoji="1" lang="ja-JP" altLang="ja-JP" sz="1200" kern="1200" dirty="0">
                <a:solidFill>
                  <a:schemeClr val="tx1"/>
                </a:solidFill>
                <a:effectLst/>
                <a:latin typeface="+mn-lt"/>
                <a:ea typeface="+mn-ea"/>
                <a:cs typeface="+mn-cs"/>
              </a:rPr>
              <a:t>補装具や介助犬を使用しているのかなどを確認する必要があります。</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車椅子の場合、種類を確認しておきましょう。電動車椅子の場合、バッテリーの種類も確認しておくとよいでしょう。</a:t>
            </a: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また、窓口等の利用では、車椅子使用者等に配慮したカウンターではない場合、</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利用経路の幅が狭い、混雑しているなどの場合には必要に応じて支援を行うことが必要です。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電動車椅子の絶縁処理などに時間を要する場合</a:t>
            </a:r>
            <a:r>
              <a:rPr kumimoji="1" lang="ja-JP" altLang="ja-JP" sz="1200" kern="1200" dirty="0">
                <a:solidFill>
                  <a:schemeClr val="tx1"/>
                </a:solidFill>
                <a:effectLst/>
                <a:latin typeface="+mn-lt"/>
                <a:ea typeface="+mn-ea"/>
                <a:cs typeface="+mn-cs"/>
              </a:rPr>
              <a:t>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必要に応じて</a:t>
            </a:r>
            <a:r>
              <a:rPr kumimoji="1" lang="ja-JP" altLang="ja-JP" sz="1200" b="1" u="sng" kern="1200" dirty="0">
                <a:solidFill>
                  <a:schemeClr val="tx1"/>
                </a:solidFill>
                <a:effectLst/>
                <a:latin typeface="+mn-lt"/>
                <a:ea typeface="+mn-ea"/>
                <a:cs typeface="+mn-cs"/>
              </a:rPr>
              <a:t>事由や所要時間を説明し、利用者の理解を得られるように</a:t>
            </a:r>
            <a:r>
              <a:rPr kumimoji="1" lang="ja-JP" altLang="ja-JP" sz="1200" kern="1200" dirty="0">
                <a:solidFill>
                  <a:schemeClr val="tx1"/>
                </a:solidFill>
                <a:effectLst/>
                <a:latin typeface="+mn-lt"/>
                <a:ea typeface="+mn-ea"/>
                <a:cs typeface="+mn-cs"/>
              </a:rPr>
              <a:t>します。</a:t>
            </a:r>
          </a:p>
          <a:p>
            <a:endParaRPr kumimoji="1" lang="ja-JP" altLang="en-US" sz="1200" b="1" u="sng"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ターミナルでの待合・移動時</a:t>
            </a:r>
            <a:r>
              <a:rPr kumimoji="1" lang="ja-JP" altLang="ja-JP" sz="1200" kern="1200" dirty="0">
                <a:solidFill>
                  <a:schemeClr val="tx1"/>
                </a:solidFill>
                <a:effectLst/>
                <a:latin typeface="+mn-lt"/>
                <a:ea typeface="+mn-ea"/>
                <a:cs typeface="+mn-cs"/>
              </a:rPr>
              <a:t>で</a:t>
            </a:r>
            <a:r>
              <a:rPr kumimoji="1" lang="ja-JP" altLang="en-US" sz="1200" kern="1200" dirty="0">
                <a:solidFill>
                  <a:schemeClr val="tx1"/>
                </a:solidFill>
                <a:effectLst/>
                <a:latin typeface="+mn-lt"/>
                <a:ea typeface="+mn-ea"/>
                <a:cs typeface="+mn-cs"/>
              </a:rPr>
              <a:t>の支援について</a:t>
            </a:r>
            <a:r>
              <a:rPr kumimoji="1" lang="ja-JP" altLang="ja-JP" sz="1200"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エレベーターの乗車支援</a:t>
            </a:r>
            <a:r>
              <a:rPr kumimoji="1" lang="ja-JP" altLang="ja-JP" sz="1200" kern="1200" dirty="0">
                <a:solidFill>
                  <a:schemeClr val="tx1"/>
                </a:solidFill>
                <a:effectLst/>
                <a:latin typeface="+mn-lt"/>
                <a:ea typeface="+mn-ea"/>
                <a:cs typeface="+mn-cs"/>
              </a:rPr>
              <a:t>は、支援の要否を確認して支援を行います。</a:t>
            </a:r>
            <a:endParaRPr kumimoji="1" lang="ja-JP" altLang="en-US" sz="1200" kern="1200" dirty="0">
              <a:solidFill>
                <a:schemeClr val="tx1"/>
              </a:solidFill>
              <a:effectLst/>
              <a:latin typeface="+mn-lt"/>
              <a:ea typeface="+mn-ea"/>
              <a:cs typeface="+mn-cs"/>
            </a:endParaRPr>
          </a:p>
          <a:p>
            <a:r>
              <a:rPr kumimoji="1" lang="ja-JP" altLang="en-US" sz="1200" b="0" u="none" kern="1200" dirty="0">
                <a:solidFill>
                  <a:schemeClr val="tx1"/>
                </a:solidFill>
                <a:effectLst/>
                <a:latin typeface="+mn-lt"/>
                <a:ea typeface="+mn-ea"/>
                <a:cs typeface="+mn-cs"/>
              </a:rPr>
              <a:t>また車椅子使用者の方を</a:t>
            </a:r>
            <a:r>
              <a:rPr kumimoji="1" lang="ja-JP" altLang="ja-JP" sz="1200" b="1" u="sng" kern="1200" dirty="0">
                <a:solidFill>
                  <a:schemeClr val="tx1"/>
                </a:solidFill>
                <a:effectLst/>
                <a:latin typeface="+mn-lt"/>
                <a:ea typeface="+mn-ea"/>
                <a:cs typeface="+mn-cs"/>
              </a:rPr>
              <a:t>車椅子対応エスカレーター</a:t>
            </a:r>
            <a:r>
              <a:rPr kumimoji="1" lang="ja-JP" altLang="en-US" sz="1200" b="0" u="none" kern="1200" dirty="0">
                <a:solidFill>
                  <a:schemeClr val="tx1"/>
                </a:solidFill>
                <a:effectLst/>
                <a:latin typeface="+mn-lt"/>
                <a:ea typeface="+mn-ea"/>
                <a:cs typeface="+mn-cs"/>
              </a:rPr>
              <a:t>をご利用いただく</a:t>
            </a:r>
            <a:r>
              <a:rPr kumimoji="1" lang="ja-JP" altLang="en-US" sz="1200" kern="1200" dirty="0">
                <a:solidFill>
                  <a:schemeClr val="tx1"/>
                </a:solidFill>
                <a:effectLst/>
                <a:latin typeface="+mn-lt"/>
                <a:ea typeface="+mn-ea"/>
                <a:cs typeface="+mn-cs"/>
              </a:rPr>
              <a:t>場合は</a:t>
            </a:r>
            <a:r>
              <a:rPr kumimoji="1" lang="ja-JP" altLang="ja-JP" sz="1200" kern="1200" dirty="0">
                <a:solidFill>
                  <a:schemeClr val="tx1"/>
                </a:solidFill>
                <a:effectLst/>
                <a:latin typeface="+mn-lt"/>
                <a:ea typeface="+mn-ea"/>
                <a:cs typeface="+mn-cs"/>
              </a:rPr>
              <a:t>、安全に注意して固定を確認した上で操作を行います。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17</a:t>
            </a:fld>
            <a:endParaRPr kumimoji="1" lang="ja-JP" altLang="en-US"/>
          </a:p>
        </p:txBody>
      </p:sp>
    </p:spTree>
    <p:extLst>
      <p:ext uri="{BB962C8B-B14F-4D97-AF65-F5344CB8AC3E}">
        <p14:creationId xmlns:p14="http://schemas.microsoft.com/office/powerpoint/2010/main" val="1525095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また、トイレは、</a:t>
            </a:r>
            <a:r>
              <a:rPr kumimoji="1" lang="ja-JP" altLang="ja-JP" sz="1200" b="1" u="sng" kern="1200" dirty="0">
                <a:solidFill>
                  <a:schemeClr val="tx1"/>
                </a:solidFill>
                <a:effectLst/>
                <a:latin typeface="+mn-lt"/>
                <a:ea typeface="+mn-ea"/>
                <a:cs typeface="+mn-cs"/>
              </a:rPr>
              <a:t>車椅子使用者の場合、</a:t>
            </a:r>
            <a:r>
              <a:rPr kumimoji="1" lang="zh-TW" altLang="en-US" sz="1200" b="1" u="sng" kern="1200" dirty="0">
                <a:solidFill>
                  <a:schemeClr val="tx1"/>
                </a:solidFill>
                <a:effectLst/>
                <a:latin typeface="+mn-lt"/>
                <a:ea typeface="+mn-ea"/>
                <a:cs typeface="+mn-cs"/>
              </a:rPr>
              <a:t>車椅子使用者用便房</a:t>
            </a:r>
            <a:r>
              <a:rPr kumimoji="1" lang="ja-JP" altLang="ja-JP" sz="1200" kern="1200" dirty="0">
                <a:solidFill>
                  <a:schemeClr val="tx1"/>
                </a:solidFill>
                <a:effectLst/>
                <a:latin typeface="+mn-lt"/>
                <a:ea typeface="+mn-ea"/>
                <a:cs typeface="+mn-cs"/>
              </a:rPr>
              <a:t>などスペースやその他設備の整ったトイレにご案内します。</a:t>
            </a:r>
            <a:endParaRPr kumimoji="1" lang="ja-JP" altLang="en-US" sz="1200" kern="1200" dirty="0">
              <a:solidFill>
                <a:schemeClr val="tx1"/>
              </a:solidFill>
              <a:effectLst/>
              <a:latin typeface="+mn-lt"/>
              <a:ea typeface="+mn-ea"/>
              <a:cs typeface="+mn-cs"/>
            </a:endParaRPr>
          </a:p>
          <a:p>
            <a:r>
              <a:rPr kumimoji="1" lang="zh-TW" altLang="en-US" sz="1200" kern="1200" dirty="0">
                <a:solidFill>
                  <a:schemeClr val="tx1"/>
                </a:solidFill>
                <a:effectLst/>
                <a:latin typeface="+mn-lt"/>
                <a:ea typeface="+mn-ea"/>
                <a:cs typeface="+mn-cs"/>
              </a:rPr>
              <a:t>車椅子使用者用便房</a:t>
            </a:r>
            <a:r>
              <a:rPr kumimoji="1" lang="ja-JP" altLang="ja-JP" sz="1200" kern="1200" dirty="0">
                <a:solidFill>
                  <a:schemeClr val="tx1"/>
                </a:solidFill>
                <a:effectLst/>
                <a:latin typeface="+mn-lt"/>
                <a:ea typeface="+mn-ea"/>
                <a:cs typeface="+mn-cs"/>
              </a:rPr>
              <a:t>がない場合には、その旨を説明し、搭乗前に近隣の商業施設などにある</a:t>
            </a:r>
            <a:r>
              <a:rPr kumimoji="1" lang="ja-JP" altLang="en-US" sz="1200" kern="1200" dirty="0">
                <a:solidFill>
                  <a:schemeClr val="tx1"/>
                </a:solidFill>
                <a:effectLst/>
                <a:latin typeface="+mn-lt"/>
                <a:ea typeface="+mn-ea"/>
                <a:cs typeface="+mn-cs"/>
              </a:rPr>
              <a:t>バリアフリー</a:t>
            </a:r>
            <a:r>
              <a:rPr kumimoji="1" lang="ja-JP" altLang="ja-JP" sz="1200" kern="1200" dirty="0">
                <a:solidFill>
                  <a:schemeClr val="tx1"/>
                </a:solidFill>
                <a:effectLst/>
                <a:latin typeface="+mn-lt"/>
                <a:ea typeface="+mn-ea"/>
                <a:cs typeface="+mn-cs"/>
              </a:rPr>
              <a:t>トイレを案内します。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保安検査場</a:t>
            </a:r>
            <a:r>
              <a:rPr kumimoji="1" lang="ja-JP" altLang="ja-JP" sz="1200" kern="1200" dirty="0">
                <a:solidFill>
                  <a:schemeClr val="tx1"/>
                </a:solidFill>
                <a:effectLst/>
                <a:latin typeface="+mn-lt"/>
                <a:ea typeface="+mn-ea"/>
                <a:cs typeface="+mn-cs"/>
              </a:rPr>
              <a:t>では、検査が円滑に行えるよう誘導し、支援をします。</a:t>
            </a:r>
            <a:endParaRPr kumimoji="1" lang="ja-JP" altLang="en-US"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接触検査</a:t>
            </a:r>
            <a:r>
              <a:rPr kumimoji="1" lang="ja-JP" altLang="ja-JP" sz="1200" kern="1200" dirty="0">
                <a:solidFill>
                  <a:schemeClr val="tx1"/>
                </a:solidFill>
                <a:effectLst/>
                <a:latin typeface="+mn-lt"/>
                <a:ea typeface="+mn-ea"/>
                <a:cs typeface="+mn-cs"/>
              </a:rPr>
              <a:t>を行う際には、触れて行うにあたり、</a:t>
            </a:r>
            <a:r>
              <a:rPr kumimoji="1" lang="ja-JP" altLang="ja-JP" sz="1200" b="1" u="sng" kern="1200" dirty="0">
                <a:solidFill>
                  <a:schemeClr val="tx1"/>
                </a:solidFill>
                <a:effectLst/>
                <a:latin typeface="+mn-lt"/>
                <a:ea typeface="+mn-ea"/>
                <a:cs typeface="+mn-cs"/>
              </a:rPr>
              <a:t>本人に必要な配慮事項を確認</a:t>
            </a:r>
            <a:r>
              <a:rPr kumimoji="1" lang="ja-JP" altLang="ja-JP" sz="1200" kern="1200" dirty="0">
                <a:solidFill>
                  <a:schemeClr val="tx1"/>
                </a:solidFill>
                <a:effectLst/>
                <a:latin typeface="+mn-lt"/>
                <a:ea typeface="+mn-ea"/>
                <a:cs typeface="+mn-cs"/>
              </a:rPr>
              <a:t>しましょう。</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搭乗</a:t>
            </a:r>
            <a:r>
              <a:rPr kumimoji="1" lang="ja-JP" altLang="ja-JP" sz="1200" kern="1200" dirty="0">
                <a:solidFill>
                  <a:schemeClr val="tx1"/>
                </a:solidFill>
                <a:effectLst/>
                <a:latin typeface="+mn-lt"/>
                <a:ea typeface="+mn-ea"/>
                <a:cs typeface="+mn-cs"/>
              </a:rPr>
              <a:t>にあたっては、必要な支援を確認します。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搭乗橋がないなど、搭乗を支援する必要がある場合は、事情を説明した後、</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支援方法を確認し、安全に留意して支援を行います。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その際は積極的にコミュニケーションをとり案内が伝わっているか都度確認しながら支援しましょう。</a:t>
            </a:r>
          </a:p>
          <a:p>
            <a:r>
              <a:rPr kumimoji="1" lang="ja-JP" altLang="ja-JP" sz="1200" kern="1200" dirty="0">
                <a:solidFill>
                  <a:schemeClr val="tx1"/>
                </a:solidFill>
                <a:effectLst/>
                <a:latin typeface="+mn-lt"/>
                <a:ea typeface="+mn-ea"/>
                <a:cs typeface="+mn-cs"/>
              </a:rPr>
              <a:t>支援が必要ないと申し出があった場合も、必要に応じて見守ることが重要です。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18</a:t>
            </a:fld>
            <a:endParaRPr kumimoji="1" lang="ja-JP" altLang="en-US"/>
          </a:p>
        </p:txBody>
      </p:sp>
    </p:spTree>
    <p:extLst>
      <p:ext uri="{BB962C8B-B14F-4D97-AF65-F5344CB8AC3E}">
        <p14:creationId xmlns:p14="http://schemas.microsoft.com/office/powerpoint/2010/main" val="118286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機内</a:t>
            </a:r>
            <a:r>
              <a:rPr kumimoji="1" lang="ja-JP" altLang="ja-JP" sz="1200" kern="1200" dirty="0">
                <a:solidFill>
                  <a:schemeClr val="tx1"/>
                </a:solidFill>
                <a:effectLst/>
                <a:latin typeface="+mn-lt"/>
                <a:ea typeface="+mn-ea"/>
                <a:cs typeface="+mn-cs"/>
              </a:rPr>
              <a:t>では、支援の要否を確認し、</a:t>
            </a:r>
            <a:r>
              <a:rPr kumimoji="1" lang="ja-JP" altLang="en-US" sz="1200" kern="1200" dirty="0">
                <a:solidFill>
                  <a:schemeClr val="tx1"/>
                </a:solidFill>
                <a:effectLst/>
                <a:latin typeface="+mn-lt"/>
                <a:ea typeface="+mn-ea"/>
                <a:cs typeface="+mn-cs"/>
              </a:rPr>
              <a:t>支援を行います。</a:t>
            </a:r>
          </a:p>
          <a:p>
            <a:r>
              <a:rPr kumimoji="1" lang="ja-JP" altLang="ja-JP" sz="1200" kern="1200" dirty="0">
                <a:solidFill>
                  <a:schemeClr val="tx1"/>
                </a:solidFill>
                <a:effectLst/>
                <a:latin typeface="+mn-lt"/>
                <a:ea typeface="+mn-ea"/>
                <a:cs typeface="+mn-cs"/>
              </a:rPr>
              <a:t>車椅子</a:t>
            </a:r>
            <a:r>
              <a:rPr kumimoji="1" lang="ja-JP" altLang="en-US" sz="1200" kern="1200" dirty="0">
                <a:solidFill>
                  <a:schemeClr val="tx1"/>
                </a:solidFill>
                <a:effectLst/>
                <a:latin typeface="+mn-lt"/>
                <a:ea typeface="+mn-ea"/>
                <a:cs typeface="+mn-cs"/>
              </a:rPr>
              <a:t>使用者の場合</a:t>
            </a:r>
            <a:r>
              <a:rPr kumimoji="1" lang="ja-JP" altLang="ja-JP" sz="1200" kern="1200" dirty="0">
                <a:solidFill>
                  <a:schemeClr val="tx1"/>
                </a:solidFill>
                <a:effectLst/>
                <a:latin typeface="+mn-lt"/>
                <a:ea typeface="+mn-ea"/>
                <a:cs typeface="+mn-cs"/>
              </a:rPr>
              <a:t>は</a:t>
            </a:r>
            <a:r>
              <a:rPr kumimoji="1" lang="ja-JP" altLang="en-US" sz="1200" kern="1200" dirty="0">
                <a:solidFill>
                  <a:schemeClr val="tx1"/>
                </a:solidFill>
                <a:effectLst/>
                <a:latin typeface="+mn-lt"/>
                <a:ea typeface="+mn-ea"/>
                <a:cs typeface="+mn-cs"/>
              </a:rPr>
              <a:t>座席への</a:t>
            </a:r>
            <a:r>
              <a:rPr kumimoji="1" lang="ja-JP" altLang="ja-JP" sz="1200" kern="1200" dirty="0">
                <a:solidFill>
                  <a:schemeClr val="tx1"/>
                </a:solidFill>
                <a:effectLst/>
                <a:latin typeface="+mn-lt"/>
                <a:ea typeface="+mn-ea"/>
                <a:cs typeface="+mn-cs"/>
              </a:rPr>
              <a:t>移乗の支援を行います。</a:t>
            </a:r>
            <a:endParaRPr kumimoji="1" lang="ja-JP" altLang="en-US" sz="1200" kern="1200" dirty="0">
              <a:solidFill>
                <a:schemeClr val="tx1"/>
              </a:solidFill>
              <a:effectLst/>
              <a:latin typeface="+mn-lt"/>
              <a:ea typeface="+mn-ea"/>
              <a:cs typeface="+mn-cs"/>
            </a:endParaRP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車椅子使用者に配慮したトイレが備えつけられていない場合には、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支援要否の確認、留意内容を確認し、</a:t>
            </a:r>
            <a:r>
              <a:rPr kumimoji="1" lang="ja-JP" altLang="ja-JP" sz="1200" b="1" u="sng" kern="1200" dirty="0">
                <a:solidFill>
                  <a:schemeClr val="tx1"/>
                </a:solidFill>
                <a:effectLst/>
                <a:latin typeface="+mn-lt"/>
                <a:ea typeface="+mn-ea"/>
                <a:cs typeface="+mn-cs"/>
              </a:rPr>
              <a:t>プライバシーに充分配慮した対応</a:t>
            </a:r>
            <a:r>
              <a:rPr kumimoji="1" lang="ja-JP" altLang="ja-JP" sz="1200" kern="1200" dirty="0">
                <a:solidFill>
                  <a:schemeClr val="tx1"/>
                </a:solidFill>
                <a:effectLst/>
                <a:latin typeface="+mn-lt"/>
                <a:ea typeface="+mn-ea"/>
                <a:cs typeface="+mn-cs"/>
              </a:rPr>
              <a:t>を行います</a:t>
            </a:r>
          </a:p>
          <a:p>
            <a:r>
              <a:rPr kumimoji="1" lang="ja-JP" altLang="ja-JP" sz="1200" kern="1200" dirty="0">
                <a:solidFill>
                  <a:schemeClr val="tx1"/>
                </a:solidFill>
                <a:effectLst/>
                <a:latin typeface="+mn-lt"/>
                <a:ea typeface="+mn-ea"/>
                <a:cs typeface="+mn-cs"/>
              </a:rPr>
              <a:t>車椅子を使用してトイレを利用する場合は時間を要するため、</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予め到着までの時間やシートベルトサイン消灯目安時間を伝えましょう。</a:t>
            </a:r>
          </a:p>
          <a:p>
            <a:endParaRPr kumimoji="1" lang="ja-JP" altLang="en-US" sz="1200" b="1" u="sng"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着席時に座位を保つことができない場合</a:t>
            </a:r>
            <a:r>
              <a:rPr kumimoji="1" lang="ja-JP" altLang="ja-JP" sz="1200" kern="1200" dirty="0">
                <a:solidFill>
                  <a:schemeClr val="tx1"/>
                </a:solidFill>
                <a:effectLst/>
                <a:latin typeface="+mn-lt"/>
                <a:ea typeface="+mn-ea"/>
                <a:cs typeface="+mn-cs"/>
              </a:rPr>
              <a:t>、サポートベルトでの固定の要否、</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留意点を確認した上で、</a:t>
            </a:r>
            <a:r>
              <a:rPr kumimoji="1" lang="ja-JP" altLang="ja-JP" sz="1200" b="1" kern="1200" dirty="0">
                <a:solidFill>
                  <a:schemeClr val="tx1"/>
                </a:solidFill>
                <a:effectLst/>
                <a:latin typeface="+mn-lt"/>
                <a:ea typeface="+mn-ea"/>
                <a:cs typeface="+mn-cs"/>
              </a:rPr>
              <a:t>固定の支援</a:t>
            </a:r>
            <a:r>
              <a:rPr kumimoji="1" lang="ja-JP" altLang="ja-JP" sz="1200" kern="1200" dirty="0">
                <a:solidFill>
                  <a:schemeClr val="tx1"/>
                </a:solidFill>
                <a:effectLst/>
                <a:latin typeface="+mn-lt"/>
                <a:ea typeface="+mn-ea"/>
                <a:cs typeface="+mn-cs"/>
              </a:rPr>
              <a:t>を行います。</a:t>
            </a:r>
          </a:p>
          <a:p>
            <a:endParaRPr kumimoji="1" lang="ja-JP" altLang="en-US" sz="1200" b="1" u="sng"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降機</a:t>
            </a:r>
            <a:r>
              <a:rPr kumimoji="1" lang="ja-JP" altLang="ja-JP" sz="1200" kern="1200" dirty="0">
                <a:solidFill>
                  <a:schemeClr val="tx1"/>
                </a:solidFill>
                <a:effectLst/>
                <a:latin typeface="+mn-lt"/>
                <a:ea typeface="+mn-ea"/>
                <a:cs typeface="+mn-cs"/>
              </a:rPr>
              <a:t>の際も搭乗時同様に、支援の要否、支援方法を確認し、必要に応じ支援します。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支援が必要ないと申し出があった場合も、必要に応じて見守りましょう。</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利用者の支援を地上係員に確実に引き継げるようにしましょう。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19</a:t>
            </a:fld>
            <a:endParaRPr kumimoji="1" lang="ja-JP" altLang="en-US"/>
          </a:p>
        </p:txBody>
      </p:sp>
    </p:spTree>
    <p:extLst>
      <p:ext uri="{BB962C8B-B14F-4D97-AF65-F5344CB8AC3E}">
        <p14:creationId xmlns:p14="http://schemas.microsoft.com/office/powerpoint/2010/main" val="2504698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急激に増加している高齢者、また、障害のある人が問題なく移動できるよう、</a:t>
            </a:r>
          </a:p>
          <a:p>
            <a:r>
              <a:rPr kumimoji="1" lang="ja-JP" altLang="en-US" dirty="0"/>
              <a:t>根幹の公共交通手段である航空事業には、接遇対応が求められています。</a:t>
            </a:r>
          </a:p>
          <a:p>
            <a:endParaRPr kumimoji="1" lang="ja-JP" altLang="en-US" dirty="0"/>
          </a:p>
          <a:p>
            <a:r>
              <a:rPr kumimoji="1" lang="ja-JP" altLang="en-US" dirty="0"/>
              <a:t>国土交通省では、公共交通事業者向けの</a:t>
            </a:r>
            <a:r>
              <a:rPr kumimoji="1" lang="ja-JP" altLang="en-US" b="1" dirty="0"/>
              <a:t>「接遇ガイドライン」が策定</a:t>
            </a:r>
            <a:r>
              <a:rPr kumimoji="1" lang="ja-JP" altLang="en-US" dirty="0"/>
              <a:t>され、</a:t>
            </a:r>
          </a:p>
          <a:p>
            <a:r>
              <a:rPr kumimoji="1" lang="ja-JP" altLang="en-US" dirty="0"/>
              <a:t>高齢者や障害のある人に対する</a:t>
            </a:r>
            <a:r>
              <a:rPr kumimoji="1" lang="ja-JP" altLang="en-US" b="1" u="sng" dirty="0"/>
              <a:t>「接遇の基本」</a:t>
            </a:r>
            <a:r>
              <a:rPr kumimoji="1" lang="ja-JP" altLang="en-US" dirty="0"/>
              <a:t>が示されています。</a:t>
            </a:r>
          </a:p>
          <a:p>
            <a:endParaRPr kumimoji="1" lang="ja-JP" altLang="en-US" dirty="0"/>
          </a:p>
          <a:p>
            <a:r>
              <a:rPr kumimoji="1" lang="ja-JP" altLang="en-US" dirty="0"/>
              <a:t>ここでは、接遇ガイドラインを基本に、航空事業の各場面でどのような配慮が必要かを学んでいきます。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a:t>
            </a:fld>
            <a:endParaRPr kumimoji="1" lang="ja-JP" altLang="en-US"/>
          </a:p>
        </p:txBody>
      </p:sp>
    </p:spTree>
    <p:extLst>
      <p:ext uri="{BB962C8B-B14F-4D97-AF65-F5344CB8AC3E}">
        <p14:creationId xmlns:p14="http://schemas.microsoft.com/office/powerpoint/2010/main" val="4200614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支援の申し出があれば、</a:t>
            </a:r>
            <a:r>
              <a:rPr kumimoji="1" lang="ja-JP" altLang="ja-JP" sz="1200" b="1" u="sng" kern="1200" dirty="0">
                <a:solidFill>
                  <a:schemeClr val="tx1"/>
                </a:solidFill>
                <a:effectLst/>
                <a:latin typeface="+mn-lt"/>
                <a:ea typeface="+mn-ea"/>
                <a:cs typeface="+mn-cs"/>
              </a:rPr>
              <a:t>乗換</a:t>
            </a:r>
            <a:r>
              <a:rPr kumimoji="1" lang="ja-JP" altLang="ja-JP" sz="1200" kern="1200" dirty="0">
                <a:solidFill>
                  <a:schemeClr val="tx1"/>
                </a:solidFill>
                <a:effectLst/>
                <a:latin typeface="+mn-lt"/>
                <a:ea typeface="+mn-ea"/>
                <a:cs typeface="+mn-cs"/>
              </a:rPr>
              <a:t>の経路を具体的にご案内します。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20</a:t>
            </a:fld>
            <a:endParaRPr kumimoji="1" lang="ja-JP" altLang="en-US"/>
          </a:p>
        </p:txBody>
      </p:sp>
    </p:spTree>
    <p:extLst>
      <p:ext uri="{BB962C8B-B14F-4D97-AF65-F5344CB8AC3E}">
        <p14:creationId xmlns:p14="http://schemas.microsoft.com/office/powerpoint/2010/main" val="3913181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視覚障害者</a:t>
            </a:r>
            <a:r>
              <a:rPr kumimoji="1" lang="ja-JP" altLang="ja-JP" sz="1200" kern="1200" dirty="0">
                <a:solidFill>
                  <a:schemeClr val="tx1"/>
                </a:solidFill>
                <a:effectLst/>
                <a:latin typeface="+mn-lt"/>
                <a:ea typeface="+mn-ea"/>
                <a:cs typeface="+mn-cs"/>
              </a:rPr>
              <a:t>は、文字情報や周囲の様子が見えない、</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見えにくいなどの状況があります。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困っている様子の場合には、支援が必要かを確認して対応しましょう。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21</a:t>
            </a:fld>
            <a:endParaRPr kumimoji="1" lang="ja-JP" altLang="en-US"/>
          </a:p>
        </p:txBody>
      </p:sp>
    </p:spTree>
    <p:extLst>
      <p:ext uri="{BB962C8B-B14F-4D97-AF65-F5344CB8AC3E}">
        <p14:creationId xmlns:p14="http://schemas.microsoft.com/office/powerpoint/2010/main" val="2089234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予約、チェックイン時</a:t>
            </a:r>
            <a:r>
              <a:rPr kumimoji="1" lang="ja-JP" altLang="ja-JP" sz="1200" kern="1200" dirty="0">
                <a:solidFill>
                  <a:schemeClr val="tx1"/>
                </a:solidFill>
                <a:effectLst/>
                <a:latin typeface="+mn-lt"/>
                <a:ea typeface="+mn-ea"/>
                <a:cs typeface="+mn-cs"/>
              </a:rPr>
              <a:t>には、盲導犬を使用しているのかなどを確認する必要があります。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目的地や搭乗機、搭乗口、座席番号の確認</a:t>
            </a:r>
            <a:r>
              <a:rPr kumimoji="1" lang="ja-JP" altLang="ja-JP" sz="1200" kern="1200" dirty="0">
                <a:solidFill>
                  <a:schemeClr val="tx1"/>
                </a:solidFill>
                <a:effectLst/>
                <a:latin typeface="+mn-lt"/>
                <a:ea typeface="+mn-ea"/>
                <a:cs typeface="+mn-cs"/>
              </a:rPr>
              <a:t>は、ゆっくりはっきり正確に確認します。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ターミナルでの待合・移動</a:t>
            </a:r>
            <a:r>
              <a:rPr kumimoji="1" lang="ja-JP" altLang="ja-JP" sz="1200" kern="1200" dirty="0">
                <a:solidFill>
                  <a:schemeClr val="tx1"/>
                </a:solidFill>
                <a:effectLst/>
                <a:latin typeface="+mn-lt"/>
                <a:ea typeface="+mn-ea"/>
                <a:cs typeface="+mn-cs"/>
              </a:rPr>
              <a:t>における支援です。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移動に困難な様子が見られる場合には、声をかけ、支援の要否を確認します。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移動支援を希望された場合には、階段、エレベーターなど何を使うのかなど</a:t>
            </a:r>
            <a:r>
              <a:rPr kumimoji="1" lang="ja-JP" altLang="ja-JP" sz="1200" b="1" u="sng" kern="1200" dirty="0">
                <a:solidFill>
                  <a:schemeClr val="tx1"/>
                </a:solidFill>
                <a:effectLst/>
                <a:latin typeface="+mn-lt"/>
                <a:ea typeface="+mn-ea"/>
                <a:cs typeface="+mn-cs"/>
              </a:rPr>
              <a:t>ルートを確認</a:t>
            </a:r>
            <a:r>
              <a:rPr kumimoji="1" lang="ja-JP" altLang="ja-JP" sz="1200" kern="1200" dirty="0">
                <a:solidFill>
                  <a:schemeClr val="tx1"/>
                </a:solidFill>
                <a:effectLst/>
                <a:latin typeface="+mn-lt"/>
                <a:ea typeface="+mn-ea"/>
                <a:cs typeface="+mn-cs"/>
              </a:rPr>
              <a:t>し誘導します。</a:t>
            </a:r>
            <a:endParaRPr kumimoji="1" lang="ja-JP" altLang="en-US" sz="1200" kern="1200" dirty="0">
              <a:solidFill>
                <a:schemeClr val="tx1"/>
              </a:solidFill>
              <a:effectLst/>
              <a:latin typeface="+mn-lt"/>
              <a:ea typeface="+mn-ea"/>
              <a:cs typeface="+mn-cs"/>
            </a:endParaRPr>
          </a:p>
          <a:p>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1" u="sng" kern="1200" dirty="0">
                <a:solidFill>
                  <a:schemeClr val="tx1"/>
                </a:solidFill>
                <a:effectLst/>
                <a:latin typeface="+mn-lt"/>
                <a:ea typeface="+mn-ea"/>
                <a:cs typeface="+mn-cs"/>
              </a:rPr>
              <a:t>色覚に異常がある人</a:t>
            </a:r>
            <a:r>
              <a:rPr kumimoji="1" lang="ja-JP" altLang="ja-JP" sz="1200" kern="1200" dirty="0">
                <a:solidFill>
                  <a:schemeClr val="tx1"/>
                </a:solidFill>
                <a:effectLst/>
                <a:latin typeface="+mn-lt"/>
                <a:ea typeface="+mn-ea"/>
                <a:cs typeface="+mn-cs"/>
              </a:rPr>
              <a:t>もいます。色別で情報表示をしていてわからないなどの支援を求められた場合には、</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情報を提供しましょう。</a:t>
            </a: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トイレまでの誘導</a:t>
            </a:r>
            <a:r>
              <a:rPr kumimoji="1" lang="ja-JP" altLang="ja-JP" sz="1200" kern="1200" dirty="0">
                <a:solidFill>
                  <a:schemeClr val="tx1"/>
                </a:solidFill>
                <a:effectLst/>
                <a:latin typeface="+mn-lt"/>
                <a:ea typeface="+mn-ea"/>
                <a:cs typeface="+mn-cs"/>
              </a:rPr>
              <a:t>を希望された場合、トイレ内までの誘導が必要かなどを確認して支援します。</a:t>
            </a:r>
            <a:endParaRPr kumimoji="1" lang="ja-JP" altLang="en-US" sz="1200" kern="1200" dirty="0">
              <a:solidFill>
                <a:schemeClr val="tx1"/>
              </a:solidFill>
              <a:effectLst/>
              <a:latin typeface="+mn-lt"/>
              <a:ea typeface="+mn-ea"/>
              <a:cs typeface="+mn-cs"/>
            </a:endParaRPr>
          </a:p>
          <a:p>
            <a:endParaRPr kumimoji="1" lang="ja-JP" altLang="en-US" b="0"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22</a:t>
            </a:fld>
            <a:endParaRPr kumimoji="1" lang="ja-JP" altLang="en-US"/>
          </a:p>
        </p:txBody>
      </p:sp>
    </p:spTree>
    <p:extLst>
      <p:ext uri="{BB962C8B-B14F-4D97-AF65-F5344CB8AC3E}">
        <p14:creationId xmlns:p14="http://schemas.microsoft.com/office/powerpoint/2010/main" val="410084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保安検査場</a:t>
            </a:r>
            <a:r>
              <a:rPr kumimoji="1" lang="ja-JP" altLang="ja-JP" sz="1200" kern="1200" dirty="0">
                <a:solidFill>
                  <a:schemeClr val="tx1"/>
                </a:solidFill>
                <a:effectLst/>
                <a:latin typeface="+mn-lt"/>
                <a:ea typeface="+mn-ea"/>
                <a:cs typeface="+mn-cs"/>
              </a:rPr>
              <a:t>では、検査が円滑に行えるよう誘導し、支援をします。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金属探知機の通過において、白杖が使用できない場合は、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預かる理由といつ返却するのかを本人に説明する必要があります。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また、足元の状況を詳細に説明し、必要に応じて代替杖を用意したり、誘導するなど、</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充分な移動の支援を行います。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手荷物をカゴに入れる際、カゴの位置や手順がわからない場合があるので、</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カゴを直接手渡す、位置を具体的に示すなど、十分に支援を行いましょう。</a:t>
            </a:r>
          </a:p>
          <a:p>
            <a:endParaRPr kumimoji="1" lang="ja-JP" altLang="en-US" sz="1200" b="1"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接触検査</a:t>
            </a:r>
            <a:r>
              <a:rPr kumimoji="1" lang="ja-JP" altLang="ja-JP" sz="1200" kern="1200" dirty="0">
                <a:solidFill>
                  <a:schemeClr val="tx1"/>
                </a:solidFill>
                <a:effectLst/>
                <a:latin typeface="+mn-lt"/>
                <a:ea typeface="+mn-ea"/>
                <a:cs typeface="+mn-cs"/>
              </a:rPr>
              <a:t>を行う際には、触れて行うにあたり、</a:t>
            </a:r>
            <a:r>
              <a:rPr kumimoji="1" lang="ja-JP" altLang="ja-JP" sz="1200" b="1" u="sng" kern="1200" dirty="0">
                <a:solidFill>
                  <a:schemeClr val="tx1"/>
                </a:solidFill>
                <a:effectLst/>
                <a:latin typeface="+mn-lt"/>
                <a:ea typeface="+mn-ea"/>
                <a:cs typeface="+mn-cs"/>
              </a:rPr>
              <a:t>本人に必要な配慮事項を確認</a:t>
            </a:r>
            <a:r>
              <a:rPr kumimoji="1" lang="ja-JP" altLang="ja-JP" sz="1200" kern="1200" dirty="0">
                <a:solidFill>
                  <a:schemeClr val="tx1"/>
                </a:solidFill>
                <a:effectLst/>
                <a:latin typeface="+mn-lt"/>
                <a:ea typeface="+mn-ea"/>
                <a:cs typeface="+mn-cs"/>
              </a:rPr>
              <a:t>しましょう。</a:t>
            </a:r>
          </a:p>
          <a:p>
            <a:r>
              <a:rPr kumimoji="1" lang="ja-JP" altLang="ja-JP" sz="1200" b="1" u="sng" kern="1200" dirty="0">
                <a:solidFill>
                  <a:schemeClr val="tx1"/>
                </a:solidFill>
                <a:effectLst/>
                <a:latin typeface="+mn-lt"/>
                <a:ea typeface="+mn-ea"/>
                <a:cs typeface="+mn-cs"/>
              </a:rPr>
              <a:t>搭乗</a:t>
            </a:r>
            <a:r>
              <a:rPr kumimoji="1" lang="ja-JP" altLang="ja-JP" sz="1200" kern="1200" dirty="0">
                <a:solidFill>
                  <a:schemeClr val="tx1"/>
                </a:solidFill>
                <a:effectLst/>
                <a:latin typeface="+mn-lt"/>
                <a:ea typeface="+mn-ea"/>
                <a:cs typeface="+mn-cs"/>
              </a:rPr>
              <a:t>にあたって、運航状況の情報提供の際は、丁寧に、具体的に説明を行うようにしましょう。</a:t>
            </a:r>
            <a:endParaRPr kumimoji="1" lang="ja-JP" altLang="en-US" sz="1200" kern="1200" dirty="0">
              <a:solidFill>
                <a:schemeClr val="tx1"/>
              </a:solidFill>
              <a:effectLst/>
              <a:latin typeface="+mn-lt"/>
              <a:ea typeface="+mn-ea"/>
              <a:cs typeface="+mn-cs"/>
            </a:endParaRPr>
          </a:p>
          <a:p>
            <a:endParaRPr kumimoji="1" lang="ja-JP" altLang="en-US" sz="1200" b="1" u="sng"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搭乗口</a:t>
            </a:r>
            <a:r>
              <a:rPr kumimoji="1" lang="ja-JP" altLang="ja-JP" sz="1200" kern="1200" dirty="0">
                <a:solidFill>
                  <a:schemeClr val="tx1"/>
                </a:solidFill>
                <a:effectLst/>
                <a:latin typeface="+mn-lt"/>
                <a:ea typeface="+mn-ea"/>
                <a:cs typeface="+mn-cs"/>
              </a:rPr>
              <a:t>では、必要な支援を確認します。搭乗橋がないなど、搭乗を支援する必要がある場合は、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事情を説明した後、支援方法を確認し、安全に留意して支援を行います。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その際は積極的にコミュニケーションをとり案内が伝わっているか都度確認しながら支援しましょう。</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支援が必要ないと申し出があった場合も、必要に応じて見守ることが重要です。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23</a:t>
            </a:fld>
            <a:endParaRPr kumimoji="1" lang="ja-JP" altLang="en-US"/>
          </a:p>
        </p:txBody>
      </p:sp>
    </p:spTree>
    <p:extLst>
      <p:ext uri="{BB962C8B-B14F-4D97-AF65-F5344CB8AC3E}">
        <p14:creationId xmlns:p14="http://schemas.microsoft.com/office/powerpoint/2010/main" val="2504188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機内での情報案内</a:t>
            </a:r>
            <a:r>
              <a:rPr kumimoji="1" lang="ja-JP" altLang="ja-JP" sz="1200" kern="1200" dirty="0">
                <a:solidFill>
                  <a:schemeClr val="tx1"/>
                </a:solidFill>
                <a:effectLst/>
                <a:latin typeface="+mn-lt"/>
                <a:ea typeface="+mn-ea"/>
                <a:cs typeface="+mn-cs"/>
              </a:rPr>
              <a:t>では、非常用設備に関する説明映像等を確認しにくい様子を見かけた場合や、</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説明を求められた場合は、利用者に対して実物を触りながら具体的に情報を伝える、</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個別に情報を具体的に伝える、点字版資料を用いるなど、支援を行いましょう。</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トイレまでの誘導</a:t>
            </a:r>
            <a:r>
              <a:rPr kumimoji="1" lang="ja-JP" altLang="ja-JP" sz="1200" kern="1200" dirty="0">
                <a:solidFill>
                  <a:schemeClr val="tx1"/>
                </a:solidFill>
                <a:effectLst/>
                <a:latin typeface="+mn-lt"/>
                <a:ea typeface="+mn-ea"/>
                <a:cs typeface="+mn-cs"/>
              </a:rPr>
              <a:t>を希望された場合、トイレ内までの誘導が必要かなどを確認し、</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通路幅や設備の位置等を説明した上で支援します。トイレ利用に配慮し、</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到着までの時間や、シートベルトサイン消灯目安時間などを出発前に伝えます。</a:t>
            </a:r>
          </a:p>
          <a:p>
            <a:r>
              <a:rPr kumimoji="1" lang="ja-JP" altLang="ja-JP" sz="1200" kern="1200" dirty="0">
                <a:solidFill>
                  <a:schemeClr val="tx1"/>
                </a:solidFill>
                <a:effectLst/>
                <a:latin typeface="+mn-lt"/>
                <a:ea typeface="+mn-ea"/>
                <a:cs typeface="+mn-cs"/>
              </a:rPr>
              <a:t>支援の申し出があれば、乗換の経路を具体的にご案内します。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降機</a:t>
            </a:r>
            <a:r>
              <a:rPr kumimoji="1" lang="ja-JP" altLang="ja-JP" sz="1200" kern="1200" dirty="0">
                <a:solidFill>
                  <a:schemeClr val="tx1"/>
                </a:solidFill>
                <a:effectLst/>
                <a:latin typeface="+mn-lt"/>
                <a:ea typeface="+mn-ea"/>
                <a:cs typeface="+mn-cs"/>
              </a:rPr>
              <a:t>の際も搭乗時同様に、支援の要否、支援方法を確認し、必要に応じ支援します。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支援が必要ないと申し出があった場合も、必要に応じて見守りましょう。</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利用者の支援を地上係員に確実に引き継げるようにしましょう。</a:t>
            </a:r>
          </a:p>
          <a:p>
            <a:r>
              <a:rPr kumimoji="1" lang="ja-JP" altLang="ja-JP" sz="1200" kern="1200" dirty="0">
                <a:solidFill>
                  <a:schemeClr val="tx1"/>
                </a:solidFill>
                <a:effectLst/>
                <a:latin typeface="+mn-lt"/>
                <a:ea typeface="+mn-ea"/>
                <a:cs typeface="+mn-cs"/>
              </a:rPr>
              <a:t>乗換情報提供にあたっても、情報がわからない様子が見られたり、</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情報提供の申し出があった場合には、ゆっくりと具体的に口頭で伝えます。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24</a:t>
            </a:fld>
            <a:endParaRPr kumimoji="1" lang="ja-JP" altLang="en-US"/>
          </a:p>
        </p:txBody>
      </p:sp>
    </p:spTree>
    <p:extLst>
      <p:ext uri="{BB962C8B-B14F-4D97-AF65-F5344CB8AC3E}">
        <p14:creationId xmlns:p14="http://schemas.microsoft.com/office/powerpoint/2010/main" val="1870371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支援の申し出があれば、</a:t>
            </a:r>
            <a:r>
              <a:rPr kumimoji="1" lang="ja-JP" altLang="ja-JP" sz="1200" b="1" u="sng" kern="1200" dirty="0">
                <a:solidFill>
                  <a:schemeClr val="tx1"/>
                </a:solidFill>
                <a:effectLst/>
                <a:latin typeface="+mn-lt"/>
                <a:ea typeface="+mn-ea"/>
                <a:cs typeface="+mn-cs"/>
              </a:rPr>
              <a:t>乗換</a:t>
            </a:r>
            <a:r>
              <a:rPr kumimoji="1" lang="ja-JP" altLang="ja-JP" sz="1200" kern="1200" dirty="0">
                <a:solidFill>
                  <a:schemeClr val="tx1"/>
                </a:solidFill>
                <a:effectLst/>
                <a:latin typeface="+mn-lt"/>
                <a:ea typeface="+mn-ea"/>
                <a:cs typeface="+mn-cs"/>
              </a:rPr>
              <a:t>の経路を具体的にご案内します。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25</a:t>
            </a:fld>
            <a:endParaRPr kumimoji="1" lang="ja-JP" altLang="en-US"/>
          </a:p>
        </p:txBody>
      </p:sp>
    </p:spTree>
    <p:extLst>
      <p:ext uri="{BB962C8B-B14F-4D97-AF65-F5344CB8AC3E}">
        <p14:creationId xmlns:p14="http://schemas.microsoft.com/office/powerpoint/2010/main" val="1276288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聴覚障害者、言語障害者</a:t>
            </a:r>
            <a:r>
              <a:rPr kumimoji="1" lang="ja-JP" altLang="ja-JP" sz="1200" kern="1200" dirty="0">
                <a:solidFill>
                  <a:schemeClr val="tx1"/>
                </a:solidFill>
                <a:effectLst/>
                <a:latin typeface="+mn-lt"/>
                <a:ea typeface="+mn-ea"/>
                <a:cs typeface="+mn-cs"/>
              </a:rPr>
              <a:t>は、声が聞こえない、聞こえにくい、</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自分の要求が伝えられないなどの状況があります。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困っている様子の場合には、支援が必要かを確認して対応しましょう。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26</a:t>
            </a:fld>
            <a:endParaRPr kumimoji="1" lang="ja-JP" altLang="en-US"/>
          </a:p>
        </p:txBody>
      </p:sp>
    </p:spTree>
    <p:extLst>
      <p:ext uri="{BB962C8B-B14F-4D97-AF65-F5344CB8AC3E}">
        <p14:creationId xmlns:p14="http://schemas.microsoft.com/office/powerpoint/2010/main" val="3820507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予約、チェックイン時</a:t>
            </a:r>
            <a:r>
              <a:rPr kumimoji="1" lang="ja-JP" altLang="ja-JP" sz="1200" kern="1200" dirty="0">
                <a:solidFill>
                  <a:schemeClr val="tx1"/>
                </a:solidFill>
                <a:effectLst/>
                <a:latin typeface="+mn-lt"/>
                <a:ea typeface="+mn-ea"/>
                <a:cs typeface="+mn-cs"/>
              </a:rPr>
              <a:t>などにおいては、聴導犬を使用しているのかなどを確認する必要があります。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ただし、音声では伝わらないため、予約時にはファックスやインターネット、</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窓口では筆談等による対応ができるようにしておくことが重要です。</a:t>
            </a:r>
          </a:p>
          <a:p>
            <a:r>
              <a:rPr kumimoji="1" lang="ja-JP" altLang="ja-JP" sz="1200" kern="1200" dirty="0">
                <a:solidFill>
                  <a:schemeClr val="tx1"/>
                </a:solidFill>
                <a:effectLst/>
                <a:latin typeface="+mn-lt"/>
                <a:ea typeface="+mn-ea"/>
                <a:cs typeface="+mn-cs"/>
              </a:rPr>
              <a:t>窓口では、聞こえない様子の場合には、その人の視界に入り、</a:t>
            </a:r>
            <a:r>
              <a:rPr kumimoji="1" lang="ja-JP" altLang="ja-JP" sz="1200" b="1" u="sng" kern="1200" dirty="0">
                <a:solidFill>
                  <a:schemeClr val="tx1"/>
                </a:solidFill>
                <a:effectLst/>
                <a:latin typeface="+mn-lt"/>
                <a:ea typeface="+mn-ea"/>
                <a:cs typeface="+mn-cs"/>
              </a:rPr>
              <a:t>口の動きがわかるように話します</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問いかけが分からない場合には</a:t>
            </a:r>
            <a:r>
              <a:rPr kumimoji="1" lang="ja-JP" altLang="ja-JP" sz="1200" b="1" u="sng" kern="1200" dirty="0">
                <a:solidFill>
                  <a:schemeClr val="tx1"/>
                </a:solidFill>
                <a:effectLst/>
                <a:latin typeface="+mn-lt"/>
                <a:ea typeface="+mn-ea"/>
                <a:cs typeface="+mn-cs"/>
              </a:rPr>
              <a:t>筆談</a:t>
            </a:r>
            <a:r>
              <a:rPr kumimoji="1" lang="ja-JP" altLang="ja-JP" sz="1200" kern="1200" dirty="0">
                <a:solidFill>
                  <a:schemeClr val="tx1"/>
                </a:solidFill>
                <a:effectLst/>
                <a:latin typeface="+mn-lt"/>
                <a:ea typeface="+mn-ea"/>
                <a:cs typeface="+mn-cs"/>
              </a:rPr>
              <a:t>をしましょう。</a:t>
            </a:r>
          </a:p>
          <a:p>
            <a:r>
              <a:rPr kumimoji="1" lang="ja-JP" altLang="ja-JP" sz="1200" kern="1200" dirty="0">
                <a:solidFill>
                  <a:schemeClr val="tx1"/>
                </a:solidFill>
                <a:effectLst/>
                <a:latin typeface="+mn-lt"/>
                <a:ea typeface="+mn-ea"/>
                <a:cs typeface="+mn-cs"/>
              </a:rPr>
              <a:t>目的地、搭乗機、搭乗口、座席番号は、筆談等で正確に確認します。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運航状況など、</a:t>
            </a:r>
            <a:r>
              <a:rPr kumimoji="1" lang="ja-JP" altLang="ja-JP" sz="1200" b="1" u="sng" kern="1200" dirty="0">
                <a:solidFill>
                  <a:schemeClr val="tx1"/>
                </a:solidFill>
                <a:effectLst/>
                <a:latin typeface="+mn-lt"/>
                <a:ea typeface="+mn-ea"/>
                <a:cs typeface="+mn-cs"/>
              </a:rPr>
              <a:t>目視で情報を把握できる</a:t>
            </a:r>
            <a:r>
              <a:rPr kumimoji="1" lang="ja-JP" altLang="ja-JP" sz="1200" kern="1200" dirty="0">
                <a:solidFill>
                  <a:schemeClr val="tx1"/>
                </a:solidFill>
                <a:effectLst/>
                <a:latin typeface="+mn-lt"/>
                <a:ea typeface="+mn-ea"/>
                <a:cs typeface="+mn-cs"/>
              </a:rPr>
              <a:t>ようにしておくことが重要です。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a:t>
            </a:r>
            <a:r>
              <a:rPr kumimoji="1" lang="ja-JP" altLang="en-US" sz="1200" b="1" u="sng" kern="1200" dirty="0">
                <a:solidFill>
                  <a:schemeClr val="tx1"/>
                </a:solidFill>
                <a:effectLst/>
                <a:latin typeface="+mn-lt"/>
                <a:ea typeface="+mn-ea"/>
                <a:cs typeface="+mn-cs"/>
              </a:rPr>
              <a:t>ターミナル</a:t>
            </a:r>
            <a:r>
              <a:rPr kumimoji="1" lang="ja-JP" altLang="ja-JP" sz="1200" b="1" u="sng" kern="1200" dirty="0">
                <a:solidFill>
                  <a:schemeClr val="tx1"/>
                </a:solidFill>
                <a:effectLst/>
                <a:latin typeface="+mn-lt"/>
                <a:ea typeface="+mn-ea"/>
                <a:cs typeface="+mn-cs"/>
              </a:rPr>
              <a:t>のエレベーター</a:t>
            </a:r>
            <a:r>
              <a:rPr kumimoji="1" lang="ja-JP" altLang="ja-JP" sz="1200" kern="1200" dirty="0">
                <a:solidFill>
                  <a:schemeClr val="tx1"/>
                </a:solidFill>
                <a:effectLst/>
                <a:latin typeface="+mn-lt"/>
                <a:ea typeface="+mn-ea"/>
                <a:cs typeface="+mn-cs"/>
              </a:rPr>
              <a:t>で、緊急停止や呼び出しの際に応答がない場合には、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聴覚障害の方が乗っている可能性があり、配慮が必要です。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保安検査場</a:t>
            </a:r>
            <a:r>
              <a:rPr kumimoji="1" lang="ja-JP" altLang="ja-JP" sz="1200" kern="1200" dirty="0">
                <a:solidFill>
                  <a:schemeClr val="tx1"/>
                </a:solidFill>
                <a:effectLst/>
                <a:latin typeface="+mn-lt"/>
                <a:ea typeface="+mn-ea"/>
                <a:cs typeface="+mn-cs"/>
              </a:rPr>
              <a:t>で説明を行う際に、聞こえにくい様子が見られた場合は、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目視で情報が把握できるように手順等を図やイラストで示したカードを示したり、筆談等で伝えましょう。</a:t>
            </a:r>
            <a:endParaRPr kumimoji="1" lang="ja-JP" altLang="en-US"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補聴器や人工内耳</a:t>
            </a:r>
            <a:r>
              <a:rPr kumimoji="1" lang="ja-JP" altLang="ja-JP" sz="1200" kern="1200" dirty="0">
                <a:solidFill>
                  <a:schemeClr val="tx1"/>
                </a:solidFill>
                <a:effectLst/>
                <a:latin typeface="+mn-lt"/>
                <a:ea typeface="+mn-ea"/>
                <a:cs typeface="+mn-cs"/>
              </a:rPr>
              <a:t>を装着されている方には予め申し出てもらえるよう配慮するとともに、</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必要に応じて接触検査に変えるなど、柔軟に対応します。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27</a:t>
            </a:fld>
            <a:endParaRPr kumimoji="1" lang="ja-JP" altLang="en-US"/>
          </a:p>
        </p:txBody>
      </p:sp>
    </p:spTree>
    <p:extLst>
      <p:ext uri="{BB962C8B-B14F-4D97-AF65-F5344CB8AC3E}">
        <p14:creationId xmlns:p14="http://schemas.microsoft.com/office/powerpoint/2010/main" val="957146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搭乗</a:t>
            </a:r>
            <a:r>
              <a:rPr kumimoji="1" lang="ja-JP" altLang="ja-JP" sz="1200" kern="1200" dirty="0">
                <a:solidFill>
                  <a:schemeClr val="tx1"/>
                </a:solidFill>
                <a:effectLst/>
                <a:latin typeface="+mn-lt"/>
                <a:ea typeface="+mn-ea"/>
                <a:cs typeface="+mn-cs"/>
              </a:rPr>
              <a:t>にあたって、運航状況の情報提供の際は、筆談等を用いて、具体的に説明を行うようにしましょう。</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機内</a:t>
            </a:r>
            <a:r>
              <a:rPr kumimoji="1" lang="ja-JP" altLang="ja-JP" sz="1200" kern="1200" dirty="0">
                <a:solidFill>
                  <a:schemeClr val="tx1"/>
                </a:solidFill>
                <a:effectLst/>
                <a:latin typeface="+mn-lt"/>
                <a:ea typeface="+mn-ea"/>
                <a:cs typeface="+mn-cs"/>
              </a:rPr>
              <a:t>で非常用設備の説明や、運航情報が分からない様子が見られた場合には、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図や写真で示した専用のカードを使用した説明や、筆談等を用いたコミュニケーションにより支援を行いましょう。</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降機</a:t>
            </a:r>
            <a:r>
              <a:rPr kumimoji="1" lang="ja-JP" altLang="ja-JP" sz="1200" kern="1200" dirty="0">
                <a:solidFill>
                  <a:schemeClr val="tx1"/>
                </a:solidFill>
                <a:effectLst/>
                <a:latin typeface="+mn-lt"/>
                <a:ea typeface="+mn-ea"/>
                <a:cs typeface="+mn-cs"/>
              </a:rPr>
              <a:t>の際も搭乗時同様に、支援の要否、支援方法を確認し、必要に応じ支援します。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乗換情報の提供</a:t>
            </a:r>
            <a:r>
              <a:rPr kumimoji="1" lang="ja-JP" altLang="ja-JP" sz="1200" kern="1200" dirty="0">
                <a:solidFill>
                  <a:schemeClr val="tx1"/>
                </a:solidFill>
                <a:effectLst/>
                <a:latin typeface="+mn-lt"/>
                <a:ea typeface="+mn-ea"/>
                <a:cs typeface="+mn-cs"/>
              </a:rPr>
              <a:t>にあたっても、情報がわからない様子が見られたり、</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情報提供の申し出があった場合には、口話や筆談等で確実に伝えます。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28</a:t>
            </a:fld>
            <a:endParaRPr kumimoji="1" lang="ja-JP" altLang="en-US"/>
          </a:p>
        </p:txBody>
      </p:sp>
    </p:spTree>
    <p:extLst>
      <p:ext uri="{BB962C8B-B14F-4D97-AF65-F5344CB8AC3E}">
        <p14:creationId xmlns:p14="http://schemas.microsoft.com/office/powerpoint/2010/main" val="3346332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支援の申し出があれば、</a:t>
            </a:r>
            <a:r>
              <a:rPr kumimoji="1" lang="ja-JP" altLang="ja-JP" sz="1200" b="1" u="sng" kern="1200" dirty="0">
                <a:solidFill>
                  <a:schemeClr val="tx1"/>
                </a:solidFill>
                <a:effectLst/>
                <a:latin typeface="+mn-lt"/>
                <a:ea typeface="+mn-ea"/>
                <a:cs typeface="+mn-cs"/>
              </a:rPr>
              <a:t>乗換</a:t>
            </a:r>
            <a:r>
              <a:rPr kumimoji="1" lang="ja-JP" altLang="ja-JP" sz="1200" kern="1200" dirty="0">
                <a:solidFill>
                  <a:schemeClr val="tx1"/>
                </a:solidFill>
                <a:effectLst/>
                <a:latin typeface="+mn-lt"/>
                <a:ea typeface="+mn-ea"/>
                <a:cs typeface="+mn-cs"/>
              </a:rPr>
              <a:t>の経路を具体的にご案内します。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29</a:t>
            </a:fld>
            <a:endParaRPr kumimoji="1" lang="ja-JP" altLang="en-US"/>
          </a:p>
        </p:txBody>
      </p:sp>
    </p:spTree>
    <p:extLst>
      <p:ext uri="{BB962C8B-B14F-4D97-AF65-F5344CB8AC3E}">
        <p14:creationId xmlns:p14="http://schemas.microsoft.com/office/powerpoint/2010/main" val="2151048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①</a:t>
            </a:r>
            <a:r>
              <a:rPr kumimoji="1" lang="ja-JP" altLang="en-US" sz="1200" b="1" kern="1200" dirty="0">
                <a:solidFill>
                  <a:schemeClr val="tx1"/>
                </a:solidFill>
                <a:effectLst/>
                <a:latin typeface="+mn-lt"/>
                <a:ea typeface="+mn-ea"/>
                <a:cs typeface="+mn-cs"/>
              </a:rPr>
              <a:t>対応の際の配慮点</a:t>
            </a:r>
          </a:p>
          <a:p>
            <a:endParaRPr kumimoji="1" lang="ja-JP" altLang="en-US" sz="1200" b="1"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具体的な業務の場面での接遇方法に入っていく前に、身に付けるべき対応の配慮点を見てみましょう。</a:t>
            </a:r>
          </a:p>
          <a:p>
            <a:r>
              <a:rPr kumimoji="1" lang="ja-JP" altLang="en-US" dirty="0"/>
              <a:t>これは、障害者権利条約に基づき、障害のある人</a:t>
            </a:r>
            <a:r>
              <a:rPr kumimoji="1" lang="ja-JP" altLang="en-US" b="0" dirty="0"/>
              <a:t>が</a:t>
            </a:r>
            <a:r>
              <a:rPr kumimoji="1" lang="ja-JP" altLang="en-US" b="1" dirty="0"/>
              <a:t>当たり前に公共交通の利用など、生活を送ることができる</a:t>
            </a:r>
          </a:p>
          <a:p>
            <a:r>
              <a:rPr kumimoji="1" lang="ja-JP" altLang="en-US" b="1" dirty="0"/>
              <a:t>「権利」を法的に保障されているということが裏付けにあります</a:t>
            </a:r>
            <a:r>
              <a:rPr kumimoji="1" lang="ja-JP" altLang="en-US" dirty="0"/>
              <a:t>が、</a:t>
            </a:r>
          </a:p>
          <a:p>
            <a:r>
              <a:rPr kumimoji="1" lang="ja-JP" altLang="en-US" dirty="0"/>
              <a:t>差別をせず、合理的な配慮をすることを整理したものです。</a:t>
            </a:r>
          </a:p>
          <a:p>
            <a:endParaRPr kumimoji="1" lang="ja-JP" altLang="en-US" dirty="0"/>
          </a:p>
          <a:p>
            <a:r>
              <a:rPr kumimoji="1" lang="en-US" altLang="ja-JP" b="1" dirty="0"/>
              <a:t>【</a:t>
            </a:r>
            <a:r>
              <a:rPr kumimoji="1" lang="ja-JP" altLang="en-US" b="1" dirty="0"/>
              <a:t>内容の読み上げ</a:t>
            </a:r>
            <a:r>
              <a:rPr kumimoji="1" lang="en-US" altLang="ja-JP" b="1" dirty="0"/>
              <a:t>】</a:t>
            </a:r>
            <a:endParaRPr kumimoji="1" lang="ja-JP" altLang="en-US" b="1"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3</a:t>
            </a:fld>
            <a:endParaRPr kumimoji="1" lang="ja-JP" altLang="en-US"/>
          </a:p>
        </p:txBody>
      </p:sp>
    </p:spTree>
    <p:extLst>
      <p:ext uri="{BB962C8B-B14F-4D97-AF65-F5344CB8AC3E}">
        <p14:creationId xmlns:p14="http://schemas.microsoft.com/office/powerpoint/2010/main" val="1403605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発達障害者、知的障害者、精神障害者</a:t>
            </a:r>
            <a:r>
              <a:rPr kumimoji="1" lang="ja-JP" altLang="ja-JP" sz="1200" kern="1200" dirty="0">
                <a:solidFill>
                  <a:schemeClr val="tx1"/>
                </a:solidFill>
                <a:effectLst/>
                <a:latin typeface="+mn-lt"/>
                <a:ea typeface="+mn-ea"/>
                <a:cs typeface="+mn-cs"/>
              </a:rPr>
              <a:t>は、コミュニケーション</a:t>
            </a:r>
            <a:r>
              <a:rPr kumimoji="1" lang="ja-JP" altLang="ja-JP" sz="1200" kern="1200">
                <a:solidFill>
                  <a:schemeClr val="tx1"/>
                </a:solidFill>
                <a:effectLst/>
                <a:latin typeface="+mn-lt"/>
                <a:ea typeface="+mn-ea"/>
                <a:cs typeface="+mn-cs"/>
              </a:rPr>
              <a:t>が苦手</a:t>
            </a:r>
            <a:r>
              <a:rPr kumimoji="1" lang="ja-JP" altLang="en-US" sz="1200" kern="1200">
                <a:solidFill>
                  <a:schemeClr val="tx1"/>
                </a:solidFill>
                <a:effectLst/>
                <a:latin typeface="+mn-lt"/>
                <a:ea typeface="+mn-ea"/>
                <a:cs typeface="+mn-cs"/>
              </a:rPr>
              <a:t>な傾向があります</a:t>
            </a:r>
            <a:r>
              <a:rPr kumimoji="1" lang="ja-JP" altLang="ja-JP" sz="1200" kern="1200">
                <a:solidFill>
                  <a:schemeClr val="tx1"/>
                </a:solidFill>
                <a:effectLst/>
                <a:latin typeface="+mn-lt"/>
                <a:ea typeface="+mn-ea"/>
                <a:cs typeface="+mn-cs"/>
              </a:rPr>
              <a:t>。</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困っている様子の場合には、支援が必要かを確認して対応しましょう。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30</a:t>
            </a:fld>
            <a:endParaRPr kumimoji="1" lang="ja-JP" altLang="en-US"/>
          </a:p>
        </p:txBody>
      </p:sp>
    </p:spTree>
    <p:extLst>
      <p:ext uri="{BB962C8B-B14F-4D97-AF65-F5344CB8AC3E}">
        <p14:creationId xmlns:p14="http://schemas.microsoft.com/office/powerpoint/2010/main" val="2550683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予約、チェックイン時</a:t>
            </a:r>
            <a:r>
              <a:rPr kumimoji="1" lang="ja-JP" altLang="ja-JP" sz="1200" kern="1200" dirty="0">
                <a:solidFill>
                  <a:schemeClr val="tx1"/>
                </a:solidFill>
                <a:effectLst/>
                <a:latin typeface="+mn-lt"/>
                <a:ea typeface="+mn-ea"/>
                <a:cs typeface="+mn-cs"/>
              </a:rPr>
              <a:t>などにおいては、説明がわからない様子の場合には、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ゆっくり、はっきり、具体的に対応し、理解しているかを確認します。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図や写真等を用いたりなど、わかりやすい説明をこころがけましょう</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エレベーターの緊急停止</a:t>
            </a:r>
            <a:r>
              <a:rPr kumimoji="1" lang="ja-JP" altLang="en-US" sz="1200" b="1" u="sng" kern="1200" dirty="0">
                <a:solidFill>
                  <a:schemeClr val="tx1"/>
                </a:solidFill>
                <a:effectLst/>
                <a:latin typeface="+mn-lt"/>
                <a:ea typeface="+mn-ea"/>
                <a:cs typeface="+mn-cs"/>
              </a:rPr>
              <a:t>などの際</a:t>
            </a:r>
            <a:r>
              <a:rPr kumimoji="1" lang="ja-JP" altLang="ja-JP" sz="1200" b="1" u="sng" kern="1200" dirty="0">
                <a:solidFill>
                  <a:schemeClr val="tx1"/>
                </a:solidFill>
                <a:effectLst/>
                <a:latin typeface="+mn-lt"/>
                <a:ea typeface="+mn-ea"/>
                <a:cs typeface="+mn-cs"/>
              </a:rPr>
              <a:t>の呼び出しでうまくコミュニケーションができない場合</a:t>
            </a:r>
            <a:r>
              <a:rPr kumimoji="1" lang="ja-JP" altLang="ja-JP" sz="1200" kern="1200" dirty="0">
                <a:solidFill>
                  <a:schemeClr val="tx1"/>
                </a:solidFill>
                <a:effectLst/>
                <a:latin typeface="+mn-lt"/>
                <a:ea typeface="+mn-ea"/>
                <a:cs typeface="+mn-cs"/>
              </a:rPr>
              <a:t>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ゆっくり、やさしく声をかけ、具体的かつ繰り返し、どうしたらよいかを説明することが重要です。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a:t>
            </a:r>
            <a:r>
              <a:rPr kumimoji="1" lang="ja-JP" altLang="ja-JP" sz="1200" b="1" u="sng" kern="1200" dirty="0">
                <a:solidFill>
                  <a:schemeClr val="tx1"/>
                </a:solidFill>
                <a:effectLst/>
                <a:latin typeface="+mn-lt"/>
                <a:ea typeface="+mn-ea"/>
                <a:cs typeface="+mn-cs"/>
              </a:rPr>
              <a:t>ターミナル内でウロウロする、大声を上げる、また、パニックなどを起こしてしまう場合</a:t>
            </a:r>
            <a:r>
              <a:rPr kumimoji="1" lang="ja-JP" altLang="ja-JP" sz="1200" kern="1200" dirty="0">
                <a:solidFill>
                  <a:schemeClr val="tx1"/>
                </a:solidFill>
                <a:effectLst/>
                <a:latin typeface="+mn-lt"/>
                <a:ea typeface="+mn-ea"/>
                <a:cs typeface="+mn-cs"/>
              </a:rPr>
              <a:t>もあります。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その場合にはやさしく話しかけ、落ち着かせることが重要です。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具体的に「●●空港行きの飛行機に乗るのですか？」などと声をかけましょう。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31</a:t>
            </a:fld>
            <a:endParaRPr kumimoji="1" lang="ja-JP" altLang="en-US"/>
          </a:p>
        </p:txBody>
      </p:sp>
    </p:spTree>
    <p:extLst>
      <p:ext uri="{BB962C8B-B14F-4D97-AF65-F5344CB8AC3E}">
        <p14:creationId xmlns:p14="http://schemas.microsoft.com/office/powerpoint/2010/main" val="3477785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トイレなどの設備の位置の案内の説明がわからない様子の場合</a:t>
            </a:r>
            <a:r>
              <a:rPr kumimoji="1" lang="ja-JP" altLang="ja-JP" sz="1200" kern="1200" dirty="0">
                <a:solidFill>
                  <a:schemeClr val="tx1"/>
                </a:solidFill>
                <a:effectLst/>
                <a:latin typeface="+mn-lt"/>
                <a:ea typeface="+mn-ea"/>
                <a:cs typeface="+mn-cs"/>
              </a:rPr>
              <a:t>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図やピクトグラムなどを用いてわかりやすく説明しましょう。</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保安検査場内</a:t>
            </a:r>
            <a:r>
              <a:rPr kumimoji="1" lang="ja-JP" altLang="ja-JP" sz="1200" kern="1200" dirty="0">
                <a:solidFill>
                  <a:schemeClr val="tx1"/>
                </a:solidFill>
                <a:effectLst/>
                <a:latin typeface="+mn-lt"/>
                <a:ea typeface="+mn-ea"/>
                <a:cs typeface="+mn-cs"/>
              </a:rPr>
              <a:t>での支援です。保安検査に係る事項について理解が難しい様子が見られる場合には、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簡単な単語を使い、短い文章で、具体的に説明を行い、理解しているかを確認しましょう。</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いつもと違う状況など、パニックなどを起こしてしまう場合もあります</a:t>
            </a:r>
            <a:r>
              <a:rPr kumimoji="1" lang="ja-JP" altLang="ja-JP" sz="1200" kern="1200" dirty="0">
                <a:solidFill>
                  <a:schemeClr val="tx1"/>
                </a:solidFill>
                <a:effectLst/>
                <a:latin typeface="+mn-lt"/>
                <a:ea typeface="+mn-ea"/>
                <a:cs typeface="+mn-cs"/>
              </a:rPr>
              <a:t>。</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その場合にはやさしく話しかけ、落ち着かせることが重要です。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相手の様子に合わせて、リラックスした雰囲気をつくるなど、不安などを取り除きます。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緊急連絡先が書かれているヘルプマーク</a:t>
            </a:r>
            <a:r>
              <a:rPr kumimoji="1" lang="ja-JP" altLang="ja-JP" sz="1200" kern="1200" dirty="0">
                <a:solidFill>
                  <a:schemeClr val="tx1"/>
                </a:solidFill>
                <a:effectLst/>
                <a:latin typeface="+mn-lt"/>
                <a:ea typeface="+mn-ea"/>
                <a:cs typeface="+mn-cs"/>
              </a:rPr>
              <a:t>などを携行している場合がありますので、</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対応方法について連絡先に問い合わせるのもよいでしょう。</a:t>
            </a:r>
          </a:p>
          <a:p>
            <a:r>
              <a:rPr kumimoji="1" lang="ja-JP" altLang="ja-JP" sz="1200" kern="1200" dirty="0">
                <a:solidFill>
                  <a:schemeClr val="tx1"/>
                </a:solidFill>
                <a:effectLst/>
                <a:latin typeface="+mn-lt"/>
                <a:ea typeface="+mn-ea"/>
                <a:cs typeface="+mn-cs"/>
              </a:rPr>
              <a:t>ただし、</a:t>
            </a:r>
            <a:r>
              <a:rPr kumimoji="1" lang="ja-JP" altLang="ja-JP" sz="1200" b="1" u="sng" kern="1200" dirty="0">
                <a:solidFill>
                  <a:schemeClr val="tx1"/>
                </a:solidFill>
                <a:effectLst/>
                <a:latin typeface="+mn-lt"/>
                <a:ea typeface="+mn-ea"/>
                <a:cs typeface="+mn-cs"/>
              </a:rPr>
              <a:t>必要以上に注目を集めないようにも注意</a:t>
            </a:r>
            <a:r>
              <a:rPr kumimoji="1" lang="ja-JP" altLang="ja-JP" sz="1200" kern="1200" dirty="0">
                <a:solidFill>
                  <a:schemeClr val="tx1"/>
                </a:solidFill>
                <a:effectLst/>
                <a:latin typeface="+mn-lt"/>
                <a:ea typeface="+mn-ea"/>
                <a:cs typeface="+mn-cs"/>
              </a:rPr>
              <a:t>しましょう。</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並ぶのが難しい場合には、待ち時間などの状況を説明し、必要に応じて別の場所に案内するのも良いでしょう。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32</a:t>
            </a:fld>
            <a:endParaRPr kumimoji="1" lang="ja-JP" altLang="en-US"/>
          </a:p>
        </p:txBody>
      </p:sp>
    </p:spTree>
    <p:extLst>
      <p:ext uri="{BB962C8B-B14F-4D97-AF65-F5344CB8AC3E}">
        <p14:creationId xmlns:p14="http://schemas.microsoft.com/office/powerpoint/2010/main" val="1643403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搭乗時や機内</a:t>
            </a:r>
            <a:r>
              <a:rPr kumimoji="1" lang="ja-JP" altLang="ja-JP" sz="1200" kern="1200" dirty="0">
                <a:solidFill>
                  <a:schemeClr val="tx1"/>
                </a:solidFill>
                <a:effectLst/>
                <a:latin typeface="+mn-lt"/>
                <a:ea typeface="+mn-ea"/>
                <a:cs typeface="+mn-cs"/>
              </a:rPr>
              <a:t>での支援です。情報を伝える際、ゆっくり、はっきり、具体的に対応し、理解しているかを確認します。　</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また、パニック等の場合には、ゆっくり、やさしく声をかけ、落ち着いていただくことが重要です。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他のお客様とのトラブル時などの際には、周囲の</a:t>
            </a:r>
            <a:r>
              <a:rPr kumimoji="1" lang="ja-JP" altLang="en-US" sz="1200" kern="1200" dirty="0">
                <a:solidFill>
                  <a:schemeClr val="tx1"/>
                </a:solidFill>
                <a:effectLst/>
                <a:latin typeface="+mn-lt"/>
                <a:ea typeface="+mn-ea"/>
                <a:cs typeface="+mn-cs"/>
              </a:rPr>
              <a:t>方に</a:t>
            </a:r>
            <a:r>
              <a:rPr kumimoji="1" lang="ja-JP" altLang="ja-JP" sz="1200" kern="1200" dirty="0">
                <a:solidFill>
                  <a:schemeClr val="tx1"/>
                </a:solidFill>
                <a:effectLst/>
                <a:latin typeface="+mn-lt"/>
                <a:ea typeface="+mn-ea"/>
                <a:cs typeface="+mn-cs"/>
              </a:rPr>
              <a:t>理解を求める声かけが必要です。</a:t>
            </a:r>
          </a:p>
          <a:p>
            <a:r>
              <a:rPr kumimoji="1" lang="ja-JP" altLang="ja-JP" sz="1200" kern="1200" dirty="0">
                <a:solidFill>
                  <a:schemeClr val="tx1"/>
                </a:solidFill>
                <a:effectLst/>
                <a:latin typeface="+mn-lt"/>
                <a:ea typeface="+mn-ea"/>
                <a:cs typeface="+mn-cs"/>
              </a:rPr>
              <a:t>また、必要以上に注目を集めないよう、配慮が必要です。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33</a:t>
            </a:fld>
            <a:endParaRPr kumimoji="1" lang="ja-JP" altLang="en-US"/>
          </a:p>
        </p:txBody>
      </p:sp>
    </p:spTree>
    <p:extLst>
      <p:ext uri="{BB962C8B-B14F-4D97-AF65-F5344CB8AC3E}">
        <p14:creationId xmlns:p14="http://schemas.microsoft.com/office/powerpoint/2010/main" val="1318748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降機</a:t>
            </a:r>
            <a:r>
              <a:rPr kumimoji="1" lang="ja-JP" altLang="ja-JP" sz="1200" kern="1200" dirty="0">
                <a:solidFill>
                  <a:schemeClr val="tx1"/>
                </a:solidFill>
                <a:effectLst/>
                <a:latin typeface="+mn-lt"/>
                <a:ea typeface="+mn-ea"/>
                <a:cs typeface="+mn-cs"/>
              </a:rPr>
              <a:t>時も同様に、支援が必要な様子が見られたら、支援の要否を確認し、必要に応じて支援します。</a:t>
            </a:r>
            <a:endParaRPr kumimoji="1" lang="ja-JP" altLang="en-US"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急かさずに相手のペースに合わせた対応</a:t>
            </a:r>
            <a:r>
              <a:rPr kumimoji="1" lang="ja-JP" altLang="ja-JP" sz="1200" kern="1200" dirty="0">
                <a:solidFill>
                  <a:schemeClr val="tx1"/>
                </a:solidFill>
                <a:effectLst/>
                <a:latin typeface="+mn-lt"/>
                <a:ea typeface="+mn-ea"/>
                <a:cs typeface="+mn-cs"/>
              </a:rPr>
              <a:t>を行いましょう。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34</a:t>
            </a:fld>
            <a:endParaRPr kumimoji="1" lang="ja-JP" altLang="en-US"/>
          </a:p>
        </p:txBody>
      </p:sp>
    </p:spTree>
    <p:extLst>
      <p:ext uri="{BB962C8B-B14F-4D97-AF65-F5344CB8AC3E}">
        <p14:creationId xmlns:p14="http://schemas.microsoft.com/office/powerpoint/2010/main" val="3946947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支援の申し出があれば、</a:t>
            </a:r>
            <a:r>
              <a:rPr kumimoji="1" lang="ja-JP" altLang="ja-JP" sz="1200" b="1" u="sng" kern="1200" dirty="0">
                <a:solidFill>
                  <a:schemeClr val="tx1"/>
                </a:solidFill>
                <a:effectLst/>
                <a:latin typeface="+mn-lt"/>
                <a:ea typeface="+mn-ea"/>
                <a:cs typeface="+mn-cs"/>
              </a:rPr>
              <a:t>乗換</a:t>
            </a:r>
            <a:r>
              <a:rPr kumimoji="1" lang="ja-JP" altLang="ja-JP" sz="1200" kern="1200" dirty="0">
                <a:solidFill>
                  <a:schemeClr val="tx1"/>
                </a:solidFill>
                <a:effectLst/>
                <a:latin typeface="+mn-lt"/>
                <a:ea typeface="+mn-ea"/>
                <a:cs typeface="+mn-cs"/>
              </a:rPr>
              <a:t>の経路を具体的にご案内します。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35</a:t>
            </a:fld>
            <a:endParaRPr kumimoji="1" lang="ja-JP" altLang="en-US"/>
          </a:p>
        </p:txBody>
      </p:sp>
    </p:spTree>
    <p:extLst>
      <p:ext uri="{BB962C8B-B14F-4D97-AF65-F5344CB8AC3E}">
        <p14:creationId xmlns:p14="http://schemas.microsoft.com/office/powerpoint/2010/main" val="29478884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内部障害者</a:t>
            </a:r>
            <a:r>
              <a:rPr kumimoji="1" lang="ja-JP" altLang="ja-JP" sz="1200" kern="1200" dirty="0">
                <a:solidFill>
                  <a:schemeClr val="tx1"/>
                </a:solidFill>
                <a:effectLst/>
                <a:latin typeface="+mn-lt"/>
                <a:ea typeface="+mn-ea"/>
                <a:cs typeface="+mn-cs"/>
              </a:rPr>
              <a:t>は、外見ではわからない場合が多いですが、</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体調が変化しやすいなどの状況があります。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困っている様子の場合には、支援が必要かを確認して対応しましょう。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36</a:t>
            </a:fld>
            <a:endParaRPr kumimoji="1" lang="ja-JP" altLang="en-US"/>
          </a:p>
        </p:txBody>
      </p:sp>
    </p:spTree>
    <p:extLst>
      <p:ext uri="{BB962C8B-B14F-4D97-AF65-F5344CB8AC3E}">
        <p14:creationId xmlns:p14="http://schemas.microsoft.com/office/powerpoint/2010/main" val="17791593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予約、チェックイン時</a:t>
            </a:r>
            <a:r>
              <a:rPr kumimoji="1" lang="ja-JP" altLang="ja-JP" sz="1200" kern="1200" dirty="0">
                <a:solidFill>
                  <a:schemeClr val="tx1"/>
                </a:solidFill>
                <a:effectLst/>
                <a:latin typeface="+mn-lt"/>
                <a:ea typeface="+mn-ea"/>
                <a:cs typeface="+mn-cs"/>
              </a:rPr>
              <a:t>などにおいては、必要な支援事項があれば確認します。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その際、病状によっては薬や自己注射の機内への持参を確認し、</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保安検査をスムーズに受けるため、処方箋や診断書の持参をお勧めしましょう。</a:t>
            </a: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ターミナルでの待合・移動時</a:t>
            </a:r>
            <a:r>
              <a:rPr kumimoji="1" lang="ja-JP" altLang="ja-JP" sz="1200" b="1" kern="1200" dirty="0">
                <a:solidFill>
                  <a:schemeClr val="tx1"/>
                </a:solidFill>
                <a:effectLst/>
                <a:latin typeface="+mn-lt"/>
                <a:ea typeface="+mn-ea"/>
                <a:cs typeface="+mn-cs"/>
              </a:rPr>
              <a:t>では、対応に時間を要する場合や具合が悪くなった</a:t>
            </a:r>
            <a:r>
              <a:rPr kumimoji="1" lang="ja-JP" altLang="ja-JP" sz="1200" kern="1200" dirty="0">
                <a:solidFill>
                  <a:schemeClr val="tx1"/>
                </a:solidFill>
                <a:effectLst/>
                <a:latin typeface="+mn-lt"/>
                <a:ea typeface="+mn-ea"/>
                <a:cs typeface="+mn-cs"/>
              </a:rPr>
              <a:t>などの申し出があれば、支援が必要かを確認し、どんな支援をすべきかを聞いて対応します。</a:t>
            </a:r>
          </a:p>
          <a:p>
            <a:r>
              <a:rPr kumimoji="1" lang="ja-JP" altLang="ja-JP" sz="1200" kern="1200" dirty="0">
                <a:solidFill>
                  <a:schemeClr val="tx1"/>
                </a:solidFill>
                <a:effectLst/>
                <a:latin typeface="+mn-lt"/>
                <a:ea typeface="+mn-ea"/>
                <a:cs typeface="+mn-cs"/>
              </a:rPr>
              <a:t>また、</a:t>
            </a:r>
            <a:r>
              <a:rPr kumimoji="1" lang="ja-JP" altLang="ja-JP" sz="1200" b="1" u="sng" kern="1200" dirty="0">
                <a:solidFill>
                  <a:schemeClr val="tx1"/>
                </a:solidFill>
                <a:effectLst/>
                <a:latin typeface="+mn-lt"/>
                <a:ea typeface="+mn-ea"/>
                <a:cs typeface="+mn-cs"/>
              </a:rPr>
              <a:t>オストメイト等の</a:t>
            </a:r>
            <a:r>
              <a:rPr kumimoji="1" lang="ja-JP" altLang="en-US" sz="1200" b="1" u="sng" kern="1200" dirty="0">
                <a:solidFill>
                  <a:schemeClr val="tx1"/>
                </a:solidFill>
                <a:effectLst/>
                <a:latin typeface="+mn-lt"/>
                <a:ea typeface="+mn-ea"/>
                <a:cs typeface="+mn-cs"/>
              </a:rPr>
              <a:t>バリアフリー</a:t>
            </a:r>
            <a:r>
              <a:rPr kumimoji="1" lang="ja-JP" altLang="ja-JP" sz="1200" b="1" u="sng" kern="1200" dirty="0">
                <a:solidFill>
                  <a:schemeClr val="tx1"/>
                </a:solidFill>
                <a:effectLst/>
                <a:latin typeface="+mn-lt"/>
                <a:ea typeface="+mn-ea"/>
                <a:cs typeface="+mn-cs"/>
              </a:rPr>
              <a:t>トイレの案内</a:t>
            </a:r>
            <a:r>
              <a:rPr kumimoji="1" lang="ja-JP" altLang="ja-JP" sz="1200" kern="1200" dirty="0">
                <a:solidFill>
                  <a:schemeClr val="tx1"/>
                </a:solidFill>
                <a:effectLst/>
                <a:latin typeface="+mn-lt"/>
                <a:ea typeface="+mn-ea"/>
                <a:cs typeface="+mn-cs"/>
              </a:rPr>
              <a:t>を希望され、設備がない場合には、その旨を説明し、搭乗前に近隣の商業施設等のトイレを案内します。</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37</a:t>
            </a:fld>
            <a:endParaRPr kumimoji="1" lang="ja-JP" altLang="en-US"/>
          </a:p>
        </p:txBody>
      </p:sp>
    </p:spTree>
    <p:extLst>
      <p:ext uri="{BB962C8B-B14F-4D97-AF65-F5344CB8AC3E}">
        <p14:creationId xmlns:p14="http://schemas.microsoft.com/office/powerpoint/2010/main" val="57791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保安検査場では、ペースメーカー使用者など、</a:t>
            </a:r>
            <a:r>
              <a:rPr kumimoji="1" lang="ja-JP" altLang="ja-JP" sz="1200" kern="1200" dirty="0">
                <a:solidFill>
                  <a:schemeClr val="tx1"/>
                </a:solidFill>
                <a:effectLst/>
                <a:latin typeface="+mn-lt"/>
                <a:ea typeface="+mn-ea"/>
                <a:cs typeface="+mn-cs"/>
              </a:rPr>
              <a:t>門型金属探知機を通過できない人には、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本人の意向を確認した上で、接触検査に変えるなどの支援を行いましょう。</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体につけている機器を外す必要がある場合は、</a:t>
            </a:r>
            <a:r>
              <a:rPr kumimoji="1" lang="ja-JP" altLang="ja-JP" sz="1200" b="1" u="sng" kern="1200" dirty="0">
                <a:solidFill>
                  <a:schemeClr val="tx1"/>
                </a:solidFill>
                <a:effectLst/>
                <a:latin typeface="+mn-lt"/>
                <a:ea typeface="+mn-ea"/>
                <a:cs typeface="+mn-cs"/>
              </a:rPr>
              <a:t>プライバシーに十分配慮</a:t>
            </a:r>
            <a:r>
              <a:rPr kumimoji="1" lang="ja-JP" altLang="ja-JP" sz="1200" kern="1200" dirty="0">
                <a:solidFill>
                  <a:schemeClr val="tx1"/>
                </a:solidFill>
                <a:effectLst/>
                <a:latin typeface="+mn-lt"/>
                <a:ea typeface="+mn-ea"/>
                <a:cs typeface="+mn-cs"/>
              </a:rPr>
              <a:t>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搭乗時や機内でも、具合が悪くなったなどの申し出があれば</a:t>
            </a:r>
            <a:r>
              <a:rPr kumimoji="1" lang="ja-JP" altLang="ja-JP" sz="1200" kern="1200" dirty="0">
                <a:solidFill>
                  <a:schemeClr val="tx1"/>
                </a:solidFill>
                <a:effectLst/>
                <a:latin typeface="+mn-lt"/>
                <a:ea typeface="+mn-ea"/>
                <a:cs typeface="+mn-cs"/>
              </a:rPr>
              <a:t>、支援が必要かを確認し、</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どんな支援をすべきかを聞いて対応します。</a:t>
            </a:r>
            <a:endParaRPr kumimoji="1" lang="ja-JP" altLang="en-US" sz="1200" kern="1200" dirty="0">
              <a:solidFill>
                <a:schemeClr val="tx1"/>
              </a:solidFill>
              <a:effectLst/>
              <a:latin typeface="+mn-lt"/>
              <a:ea typeface="+mn-ea"/>
              <a:cs typeface="+mn-cs"/>
            </a:endParaRP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気圧の変化等の影響で体調が変化しやすくなるため、配慮しましょう。</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38</a:t>
            </a:fld>
            <a:endParaRPr kumimoji="1" lang="ja-JP" altLang="en-US"/>
          </a:p>
        </p:txBody>
      </p:sp>
    </p:spTree>
    <p:extLst>
      <p:ext uri="{BB962C8B-B14F-4D97-AF65-F5344CB8AC3E}">
        <p14:creationId xmlns:p14="http://schemas.microsoft.com/office/powerpoint/2010/main" val="3254978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降機</a:t>
            </a:r>
            <a:r>
              <a:rPr kumimoji="1" lang="ja-JP" altLang="ja-JP" sz="1200" kern="1200" dirty="0">
                <a:solidFill>
                  <a:schemeClr val="tx1"/>
                </a:solidFill>
                <a:effectLst/>
                <a:latin typeface="+mn-lt"/>
                <a:ea typeface="+mn-ea"/>
                <a:cs typeface="+mn-cs"/>
              </a:rPr>
              <a:t>時も同様に、支援が必要な様子が見られたら、</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支援の要否を確認し、必要に応じて支援します。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支援の申し出があれば、</a:t>
            </a:r>
            <a:r>
              <a:rPr kumimoji="1" lang="ja-JP" altLang="ja-JP" sz="1200" b="1" u="sng" kern="1200" dirty="0">
                <a:solidFill>
                  <a:schemeClr val="tx1"/>
                </a:solidFill>
                <a:effectLst/>
                <a:latin typeface="+mn-lt"/>
                <a:ea typeface="+mn-ea"/>
                <a:cs typeface="+mn-cs"/>
              </a:rPr>
              <a:t>乗換</a:t>
            </a:r>
            <a:r>
              <a:rPr kumimoji="1" lang="ja-JP" altLang="ja-JP" sz="1200" kern="1200" dirty="0">
                <a:solidFill>
                  <a:schemeClr val="tx1"/>
                </a:solidFill>
                <a:effectLst/>
                <a:latin typeface="+mn-lt"/>
                <a:ea typeface="+mn-ea"/>
                <a:cs typeface="+mn-cs"/>
              </a:rPr>
              <a:t>の経路を具体的にご案内します。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39</a:t>
            </a:fld>
            <a:endParaRPr kumimoji="1" lang="ja-JP" altLang="en-US"/>
          </a:p>
        </p:txBody>
      </p:sp>
    </p:spTree>
    <p:extLst>
      <p:ext uri="{BB962C8B-B14F-4D97-AF65-F5344CB8AC3E}">
        <p14:creationId xmlns:p14="http://schemas.microsoft.com/office/powerpoint/2010/main" val="2260872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②基本の接遇方法</a:t>
            </a:r>
          </a:p>
          <a:p>
            <a:endParaRPr kumimoji="1" lang="ja-JP" altLang="en-US" b="1" dirty="0"/>
          </a:p>
          <a:p>
            <a:r>
              <a:rPr kumimoji="1" lang="ja-JP" altLang="en-US" dirty="0"/>
              <a:t>では、接遇対象別、業務の場面別に接遇方法を見ていきましょう。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4</a:t>
            </a:fld>
            <a:endParaRPr kumimoji="1" lang="ja-JP" altLang="en-US"/>
          </a:p>
        </p:txBody>
      </p:sp>
    </p:spTree>
    <p:extLst>
      <p:ext uri="{BB962C8B-B14F-4D97-AF65-F5344CB8AC3E}">
        <p14:creationId xmlns:p14="http://schemas.microsoft.com/office/powerpoint/2010/main" val="37402729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その他</a:t>
            </a:r>
            <a:r>
              <a:rPr kumimoji="1" lang="ja-JP" altLang="ja-JP" sz="1200" kern="1200" dirty="0">
                <a:solidFill>
                  <a:schemeClr val="tx1"/>
                </a:solidFill>
                <a:effectLst/>
                <a:latin typeface="+mn-lt"/>
                <a:ea typeface="+mn-ea"/>
                <a:cs typeface="+mn-cs"/>
              </a:rPr>
              <a:t>にも、これまで紹介した</a:t>
            </a:r>
            <a:r>
              <a:rPr kumimoji="1" lang="ja-JP" altLang="en-US" sz="1200" kern="1200" dirty="0">
                <a:solidFill>
                  <a:schemeClr val="tx1"/>
                </a:solidFill>
                <a:effectLst/>
                <a:latin typeface="+mn-lt"/>
                <a:ea typeface="+mn-ea"/>
                <a:cs typeface="+mn-cs"/>
              </a:rPr>
              <a:t>障害</a:t>
            </a:r>
            <a:r>
              <a:rPr kumimoji="1" lang="ja-JP" altLang="ja-JP" sz="1200" kern="1200" dirty="0">
                <a:solidFill>
                  <a:schemeClr val="tx1"/>
                </a:solidFill>
                <a:effectLst/>
                <a:latin typeface="+mn-lt"/>
                <a:ea typeface="+mn-ea"/>
                <a:cs typeface="+mn-cs"/>
              </a:rPr>
              <a:t>のほかに心身の機能障害は多様にあります。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また、妊産婦、ベビーカー使用者を含む乳幼児連れ、けが人などにも配慮が必要です。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困っている様子の場合には、支援が必要かを確認して対応しましょう。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40</a:t>
            </a:fld>
            <a:endParaRPr kumimoji="1" lang="ja-JP" altLang="en-US"/>
          </a:p>
        </p:txBody>
      </p:sp>
    </p:spTree>
    <p:extLst>
      <p:ext uri="{BB962C8B-B14F-4D97-AF65-F5344CB8AC3E}">
        <p14:creationId xmlns:p14="http://schemas.microsoft.com/office/powerpoint/2010/main" val="6115932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予約、チェックイン時</a:t>
            </a:r>
            <a:r>
              <a:rPr kumimoji="1" lang="ja-JP" altLang="ja-JP" sz="1200" kern="1200" dirty="0">
                <a:solidFill>
                  <a:schemeClr val="tx1"/>
                </a:solidFill>
                <a:effectLst/>
                <a:latin typeface="+mn-lt"/>
                <a:ea typeface="+mn-ea"/>
                <a:cs typeface="+mn-cs"/>
              </a:rPr>
              <a:t>などにおいては、必要な支援事項があれば確認します。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その際、病状によっては薬や自己注射の機内への持参を確認し、</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保安検査をスムーズに受けるため、処方箋や診断書の持参をお勧めしましょう。</a:t>
            </a:r>
          </a:p>
          <a:p>
            <a:r>
              <a:rPr kumimoji="1" lang="ja-JP" altLang="en-US" sz="1200" kern="1200" dirty="0">
                <a:solidFill>
                  <a:schemeClr val="tx1"/>
                </a:solidFill>
                <a:effectLst/>
                <a:latin typeface="+mn-lt"/>
                <a:ea typeface="+mn-ea"/>
                <a:cs typeface="+mn-cs"/>
              </a:rPr>
              <a:t>また、</a:t>
            </a:r>
            <a:r>
              <a:rPr kumimoji="1" lang="ja-JP" altLang="ja-JP" sz="1200" kern="1200" dirty="0">
                <a:solidFill>
                  <a:schemeClr val="tx1"/>
                </a:solidFill>
                <a:effectLst/>
                <a:latin typeface="+mn-lt"/>
                <a:ea typeface="+mn-ea"/>
                <a:cs typeface="+mn-cs"/>
              </a:rPr>
              <a:t>服薬を要する人の場合には、手荷物に薬を入れておくよう伝えたり、水が提供できる時間帯等を説明します。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ターミナルでの待合・移動時に具合が悪くなったなどの申し出があれば</a:t>
            </a:r>
            <a:r>
              <a:rPr kumimoji="1" lang="ja-JP" altLang="ja-JP" sz="1200" kern="1200" dirty="0">
                <a:solidFill>
                  <a:schemeClr val="tx1"/>
                </a:solidFill>
                <a:effectLst/>
                <a:latin typeface="+mn-lt"/>
                <a:ea typeface="+mn-ea"/>
                <a:cs typeface="+mn-cs"/>
              </a:rPr>
              <a:t>、</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支援が必要かを確認し、どんな支援をすべきかを聞いて対応します。</a:t>
            </a:r>
          </a:p>
          <a:p>
            <a:r>
              <a:rPr kumimoji="1" lang="ja-JP" altLang="ja-JP" sz="1200" kern="1200" dirty="0">
                <a:solidFill>
                  <a:schemeClr val="tx1"/>
                </a:solidFill>
                <a:effectLst/>
                <a:latin typeface="+mn-lt"/>
                <a:ea typeface="+mn-ea"/>
                <a:cs typeface="+mn-cs"/>
              </a:rPr>
              <a:t>階段の利用等で</a:t>
            </a:r>
            <a:r>
              <a:rPr kumimoji="1" lang="ja-JP" altLang="ja-JP" sz="1200" b="1" u="sng" kern="1200" dirty="0">
                <a:solidFill>
                  <a:schemeClr val="tx1"/>
                </a:solidFill>
                <a:effectLst/>
                <a:latin typeface="+mn-lt"/>
                <a:ea typeface="+mn-ea"/>
                <a:cs typeface="+mn-cs"/>
              </a:rPr>
              <a:t>ベビーカーの移動支援を行う場合</a:t>
            </a:r>
            <a:r>
              <a:rPr kumimoji="1" lang="ja-JP" altLang="ja-JP" sz="1200" kern="1200" dirty="0">
                <a:solidFill>
                  <a:schemeClr val="tx1"/>
                </a:solidFill>
                <a:effectLst/>
                <a:latin typeface="+mn-lt"/>
                <a:ea typeface="+mn-ea"/>
                <a:cs typeface="+mn-cs"/>
              </a:rPr>
              <a:t>には、利用者にお子様を抱いていただき、</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ベビーカーを運ぶことで支援します。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妊産婦、けが人</a:t>
            </a:r>
            <a:r>
              <a:rPr kumimoji="1" lang="ja-JP" altLang="ja-JP" sz="1200" kern="1200" dirty="0">
                <a:solidFill>
                  <a:schemeClr val="tx1"/>
                </a:solidFill>
                <a:effectLst/>
                <a:latin typeface="+mn-lt"/>
                <a:ea typeface="+mn-ea"/>
                <a:cs typeface="+mn-cs"/>
              </a:rPr>
              <a:t>などはバランスを崩しやすいため、相手の状況や支援の申し出などを受け、乗降の支援などを行います。</a:t>
            </a:r>
          </a:p>
          <a:p>
            <a:r>
              <a:rPr kumimoji="1" lang="ja-JP" altLang="en-US" sz="1200" kern="1200" dirty="0">
                <a:solidFill>
                  <a:schemeClr val="tx1"/>
                </a:solidFill>
                <a:effectLst/>
                <a:latin typeface="+mn-lt"/>
                <a:ea typeface="+mn-ea"/>
                <a:cs typeface="+mn-cs"/>
              </a:rPr>
              <a:t>バリアフリー</a:t>
            </a:r>
            <a:r>
              <a:rPr kumimoji="1" lang="ja-JP" altLang="ja-JP" sz="1200" kern="1200" dirty="0">
                <a:solidFill>
                  <a:schemeClr val="tx1"/>
                </a:solidFill>
                <a:effectLst/>
                <a:latin typeface="+mn-lt"/>
                <a:ea typeface="+mn-ea"/>
                <a:cs typeface="+mn-cs"/>
              </a:rPr>
              <a:t>トイレなど、</a:t>
            </a:r>
            <a:r>
              <a:rPr kumimoji="1" lang="ja-JP" altLang="ja-JP" sz="1200" b="1" u="sng" kern="1200" dirty="0">
                <a:solidFill>
                  <a:schemeClr val="tx1"/>
                </a:solidFill>
                <a:effectLst/>
                <a:latin typeface="+mn-lt"/>
                <a:ea typeface="+mn-ea"/>
                <a:cs typeface="+mn-cs"/>
              </a:rPr>
              <a:t>利用者が希望する設備がない場合、</a:t>
            </a:r>
            <a:r>
              <a:rPr kumimoji="1" lang="ja-JP" altLang="ja-JP" sz="1200" kern="1200" dirty="0">
                <a:solidFill>
                  <a:schemeClr val="tx1"/>
                </a:solidFill>
                <a:effectLst/>
                <a:latin typeface="+mn-lt"/>
                <a:ea typeface="+mn-ea"/>
                <a:cs typeface="+mn-cs"/>
              </a:rPr>
              <a:t>その旨を説明し、</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搭乗前にターミナルや近隣の商業施設などでの利用を案内します。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41</a:t>
            </a:fld>
            <a:endParaRPr kumimoji="1" lang="ja-JP" altLang="en-US"/>
          </a:p>
        </p:txBody>
      </p:sp>
    </p:spTree>
    <p:extLst>
      <p:ext uri="{BB962C8B-B14F-4D97-AF65-F5344CB8AC3E}">
        <p14:creationId xmlns:p14="http://schemas.microsoft.com/office/powerpoint/2010/main" val="3999916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保安検査場</a:t>
            </a:r>
            <a:r>
              <a:rPr kumimoji="1" lang="ja-JP" altLang="ja-JP" sz="1200" kern="1200" dirty="0">
                <a:solidFill>
                  <a:schemeClr val="tx1"/>
                </a:solidFill>
                <a:effectLst/>
                <a:latin typeface="+mn-lt"/>
                <a:ea typeface="+mn-ea"/>
                <a:cs typeface="+mn-cs"/>
              </a:rPr>
              <a:t>では、検査を円滑に行うよう支援します。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門型金属探知機を通過することが困難な方に対しては、接触検査を行うなど柔軟に対応しましょう。</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その際は、触れて行うにあたって必要な配慮事項を確認します。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搭乗時や機内</a:t>
            </a:r>
            <a:r>
              <a:rPr kumimoji="1" lang="ja-JP" altLang="ja-JP" sz="1200" kern="1200" dirty="0">
                <a:solidFill>
                  <a:schemeClr val="tx1"/>
                </a:solidFill>
                <a:effectLst/>
                <a:latin typeface="+mn-lt"/>
                <a:ea typeface="+mn-ea"/>
                <a:cs typeface="+mn-cs"/>
              </a:rPr>
              <a:t>においても、支援が必要な様子を見かけた場合は、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支援の要否を確認し、支援を行います。</a:t>
            </a:r>
            <a:endParaRPr kumimoji="1" lang="ja-JP" altLang="en-US" sz="1200" kern="1200" dirty="0">
              <a:solidFill>
                <a:schemeClr val="tx1"/>
              </a:solidFill>
              <a:effectLst/>
              <a:latin typeface="+mn-lt"/>
              <a:ea typeface="+mn-ea"/>
              <a:cs typeface="+mn-cs"/>
            </a:endParaRP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気圧の変化等の影響で体調が変化しやすくなるため、</a:t>
            </a:r>
            <a:r>
              <a:rPr kumimoji="1" lang="ja-JP" altLang="ja-JP" sz="1200" b="1" u="sng" kern="1200" dirty="0">
                <a:solidFill>
                  <a:schemeClr val="tx1"/>
                </a:solidFill>
                <a:effectLst/>
                <a:latin typeface="+mn-lt"/>
                <a:ea typeface="+mn-ea"/>
                <a:cs typeface="+mn-cs"/>
              </a:rPr>
              <a:t>積極的にコミュニケーション</a:t>
            </a:r>
            <a:r>
              <a:rPr kumimoji="1" lang="ja-JP" altLang="ja-JP" sz="1200" kern="1200" dirty="0">
                <a:solidFill>
                  <a:schemeClr val="tx1"/>
                </a:solidFill>
                <a:effectLst/>
                <a:latin typeface="+mn-lt"/>
                <a:ea typeface="+mn-ea"/>
                <a:cs typeface="+mn-cs"/>
              </a:rPr>
              <a:t>を行いましょう。</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42</a:t>
            </a:fld>
            <a:endParaRPr kumimoji="1" lang="ja-JP" altLang="en-US"/>
          </a:p>
        </p:txBody>
      </p:sp>
    </p:spTree>
    <p:extLst>
      <p:ext uri="{BB962C8B-B14F-4D97-AF65-F5344CB8AC3E}">
        <p14:creationId xmlns:p14="http://schemas.microsoft.com/office/powerpoint/2010/main" val="3152720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降機</a:t>
            </a:r>
            <a:r>
              <a:rPr kumimoji="1" lang="ja-JP" altLang="ja-JP" sz="1200" kern="1200" dirty="0">
                <a:solidFill>
                  <a:schemeClr val="tx1"/>
                </a:solidFill>
                <a:effectLst/>
                <a:latin typeface="+mn-lt"/>
                <a:ea typeface="+mn-ea"/>
                <a:cs typeface="+mn-cs"/>
              </a:rPr>
              <a:t>時も同様に、支援が必要な様子が見られたら、</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支援の要否を確認し、必要に応じて支援します。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支援の申し出があれば、</a:t>
            </a:r>
            <a:r>
              <a:rPr kumimoji="1" lang="ja-JP" altLang="ja-JP" sz="1200" b="1" u="sng" kern="1200" dirty="0">
                <a:solidFill>
                  <a:schemeClr val="tx1"/>
                </a:solidFill>
                <a:effectLst/>
                <a:latin typeface="+mn-lt"/>
                <a:ea typeface="+mn-ea"/>
                <a:cs typeface="+mn-cs"/>
              </a:rPr>
              <a:t>乗換</a:t>
            </a:r>
            <a:r>
              <a:rPr kumimoji="1" lang="ja-JP" altLang="ja-JP" sz="1200" kern="1200" dirty="0">
                <a:solidFill>
                  <a:schemeClr val="tx1"/>
                </a:solidFill>
                <a:effectLst/>
                <a:latin typeface="+mn-lt"/>
                <a:ea typeface="+mn-ea"/>
                <a:cs typeface="+mn-cs"/>
              </a:rPr>
              <a:t>の経路を具体的にご案内します。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43</a:t>
            </a:fld>
            <a:endParaRPr kumimoji="1" lang="ja-JP" altLang="en-US"/>
          </a:p>
        </p:txBody>
      </p:sp>
    </p:spTree>
    <p:extLst>
      <p:ext uri="{BB962C8B-B14F-4D97-AF65-F5344CB8AC3E}">
        <p14:creationId xmlns:p14="http://schemas.microsoft.com/office/powerpoint/2010/main" val="28034499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さらには、新型コロナウイルス感染症の拡大により、感染症対策を踏まえた「新たな対応のあり方」が求められています。</a:t>
            </a:r>
          </a:p>
          <a:p>
            <a:endParaRPr kumimoji="1" lang="ja-JP" altLang="en-US" b="1" u="sng" dirty="0"/>
          </a:p>
          <a:p>
            <a:r>
              <a:rPr kumimoji="1" lang="ja-JP" altLang="en-US" b="0" u="none" dirty="0"/>
              <a:t>接遇にあたっては、対人距離の確保、マスクの着用、手洗いや消毒、検温の励行などの対策が徹底されてします。</a:t>
            </a:r>
          </a:p>
          <a:p>
            <a:r>
              <a:rPr kumimoji="1" lang="ja-JP" altLang="en-US" b="0" u="none" dirty="0"/>
              <a:t>しかし、高齢者・障害者等から見ると、距離の確保やマスクの着用などから、サポートが受けにくい、コミュニケーションがしにくいなどの</a:t>
            </a:r>
          </a:p>
          <a:p>
            <a:r>
              <a:rPr kumimoji="1" lang="ja-JP" altLang="en-US" b="0" u="none" dirty="0"/>
              <a:t>新たな課題が生じています。</a:t>
            </a:r>
          </a:p>
          <a:p>
            <a:r>
              <a:rPr kumimoji="1" lang="ja-JP" altLang="en-US" b="0" u="none" dirty="0"/>
              <a:t>特に、「コミュニケーションにより必要な支援をうかがう・伝える」ことが必要な高齢者・障害者等にとっては大きな支障が生じています。</a:t>
            </a:r>
          </a:p>
          <a:p>
            <a:r>
              <a:rPr kumimoji="1" lang="ja-JP" altLang="en-US" b="0" u="none" dirty="0"/>
              <a:t>安全な利用を図っていくには、感染症対策を講じた上で、できるだけ簡潔なコミュニケーションによって支援を行っていくことが必要です。</a:t>
            </a:r>
          </a:p>
          <a:p>
            <a:endParaRPr kumimoji="1" lang="ja-JP" altLang="en-US" b="0" u="none" dirty="0"/>
          </a:p>
          <a:p>
            <a:r>
              <a:rPr kumimoji="1" lang="ja-JP" altLang="en-US" b="0" u="none" dirty="0"/>
              <a:t>ポイントのひとつとしては、変わらず「まずは声かけ、そして必要な支援」を行うことが重要であることです。</a:t>
            </a:r>
          </a:p>
          <a:p>
            <a:r>
              <a:rPr kumimoji="1" lang="ja-JP" altLang="en-US" b="0" u="none" dirty="0"/>
              <a:t>例えば、視覚障害者への声かけにあたっては、</a:t>
            </a:r>
          </a:p>
          <a:p>
            <a:r>
              <a:rPr kumimoji="1" lang="ja-JP" altLang="en-US" b="0" u="none" dirty="0"/>
              <a:t>〇まずは障害当事者の横から、対応する職員が名乗り、感染対策を講じていることを伝えます</a:t>
            </a:r>
          </a:p>
          <a:p>
            <a:r>
              <a:rPr kumimoji="1" lang="ja-JP" altLang="en-US" b="0" u="none" dirty="0"/>
              <a:t>〇必要な支援があるか確かめ</a:t>
            </a:r>
          </a:p>
          <a:p>
            <a:r>
              <a:rPr kumimoji="1" lang="ja-JP" altLang="en-US" b="0" u="none" dirty="0"/>
              <a:t>〇必要であれば、どうすればよいかを伺い、支援を行います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44</a:t>
            </a:fld>
            <a:endParaRPr kumimoji="1" lang="ja-JP" altLang="en-US"/>
          </a:p>
        </p:txBody>
      </p:sp>
    </p:spTree>
    <p:extLst>
      <p:ext uri="{BB962C8B-B14F-4D97-AF65-F5344CB8AC3E}">
        <p14:creationId xmlns:p14="http://schemas.microsoft.com/office/powerpoint/2010/main" val="17584517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ポイントの２つ目は、コミュニケーションツールを準備することです。</a:t>
            </a:r>
          </a:p>
          <a:p>
            <a:endParaRPr kumimoji="1" lang="ja-JP" altLang="en-US" dirty="0"/>
          </a:p>
          <a:p>
            <a:r>
              <a:rPr kumimoji="1" lang="ja-JP" altLang="en-US" dirty="0"/>
              <a:t>音声情報が得られない人に対しては、口が見えるようなマスクや、筆談具、コミュニケーションボードなどを準備します。</a:t>
            </a:r>
          </a:p>
          <a:p>
            <a:endParaRPr kumimoji="1" lang="ja-JP" altLang="en-US" dirty="0"/>
          </a:p>
          <a:p>
            <a:r>
              <a:rPr kumimoji="1" lang="ja-JP" altLang="en-US" dirty="0"/>
              <a:t>視覚情報が得られない人に対しては、伝わりにくくなっている情報が聞き取りやすいよう、マイクなどを活用します。</a:t>
            </a:r>
          </a:p>
          <a:p>
            <a:endParaRPr kumimoji="1" lang="ja-JP" altLang="en-US" dirty="0"/>
          </a:p>
          <a:p>
            <a:r>
              <a:rPr kumimoji="1" lang="ja-JP" altLang="en-US" dirty="0"/>
              <a:t>また、オンラインなど</a:t>
            </a:r>
            <a:r>
              <a:rPr kumimoji="1" lang="en-US" altLang="ja-JP" dirty="0"/>
              <a:t>ICT</a:t>
            </a:r>
            <a:r>
              <a:rPr kumimoji="1" lang="ja-JP" altLang="en-US" dirty="0"/>
              <a:t>を活用し、対面の手続きなどを効率化していくことも重要です。</a:t>
            </a:r>
          </a:p>
          <a:p>
            <a:r>
              <a:rPr kumimoji="1" lang="ja-JP" altLang="en-US" dirty="0"/>
              <a:t>ただし、活用にあたっては多様な媒体を準備し、利用体験などを行って利用者の不安を払しょくすることも重要です。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45</a:t>
            </a:fld>
            <a:endParaRPr kumimoji="1" lang="ja-JP" altLang="en-US"/>
          </a:p>
        </p:txBody>
      </p:sp>
    </p:spTree>
    <p:extLst>
      <p:ext uri="{BB962C8B-B14F-4D97-AF65-F5344CB8AC3E}">
        <p14:creationId xmlns:p14="http://schemas.microsoft.com/office/powerpoint/2010/main" val="39405563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ポイントの３つ目は、感染症対策設備の設置方法や変更事項などの伝え方に配慮することです。</a:t>
            </a:r>
          </a:p>
          <a:p>
            <a:endParaRPr kumimoji="1" lang="ja-JP" altLang="en-US" dirty="0"/>
          </a:p>
          <a:p>
            <a:r>
              <a:rPr kumimoji="1" lang="ja-JP" altLang="en-US" dirty="0"/>
              <a:t>消毒液や検温設備などは、人によって高さや場所などで使いにくい場合があります。複数台を異なる高さで設置することが必要である</a:t>
            </a:r>
          </a:p>
          <a:p>
            <a:r>
              <a:rPr kumimoji="1" lang="ja-JP" altLang="en-US" dirty="0"/>
              <a:t>とともに、使い方を表示することが重要です。</a:t>
            </a:r>
          </a:p>
          <a:p>
            <a:r>
              <a:rPr kumimoji="1" lang="ja-JP" altLang="en-US" dirty="0"/>
              <a:t>また、設置設備が使えない場合には、個別の対応も必要です。</a:t>
            </a:r>
          </a:p>
          <a:p>
            <a:endParaRPr kumimoji="1" lang="ja-JP" altLang="en-US" dirty="0"/>
          </a:p>
          <a:p>
            <a:r>
              <a:rPr kumimoji="1" lang="ja-JP" altLang="en-US"/>
              <a:t>また、運航情報</a:t>
            </a:r>
            <a:r>
              <a:rPr kumimoji="1" lang="ja-JP" altLang="en-US" dirty="0"/>
              <a:t>などは、文字やイラスト、音声などで提供することが重要です。</a:t>
            </a:r>
          </a:p>
          <a:p>
            <a:r>
              <a:rPr kumimoji="1" lang="ja-JP" altLang="en-US" dirty="0"/>
              <a:t>しかし、感染症対策によって音声が聞き取りにくいなどがあるため、はっきりとしたアナウンスが必要であるとともに、繰り返し伝えることが重要です。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46</a:t>
            </a:fld>
            <a:endParaRPr kumimoji="1" lang="ja-JP" altLang="en-US"/>
          </a:p>
        </p:txBody>
      </p:sp>
    </p:spTree>
    <p:extLst>
      <p:ext uri="{BB962C8B-B14F-4D97-AF65-F5344CB8AC3E}">
        <p14:creationId xmlns:p14="http://schemas.microsoft.com/office/powerpoint/2010/main" val="721593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ポイントの４つ目は、感染症対策についての情報提供を行うことです。</a:t>
            </a:r>
          </a:p>
          <a:p>
            <a:endParaRPr kumimoji="1" lang="ja-JP" altLang="en-US" dirty="0"/>
          </a:p>
          <a:p>
            <a:r>
              <a:rPr kumimoji="1" lang="ja-JP" altLang="en-US" dirty="0"/>
              <a:t>利用者への対策の協力のお願いについては、視覚情報、音声情報などの多様な媒体での提供が必要です。</a:t>
            </a:r>
          </a:p>
          <a:p>
            <a:r>
              <a:rPr kumimoji="1" lang="ja-JP" altLang="en-US" dirty="0"/>
              <a:t>事業者の対策の取組などは、引き続き周知を続けていくことが重要であるとともに、配置人員を削減している場合などは</a:t>
            </a:r>
          </a:p>
          <a:p>
            <a:r>
              <a:rPr kumimoji="1" lang="ja-JP" altLang="en-US" dirty="0"/>
              <a:t>必要な支援をどのような体制の工夫で応じていくかを検討していくことが必要です。</a:t>
            </a:r>
          </a:p>
          <a:p>
            <a:r>
              <a:rPr kumimoji="1" lang="ja-JP" altLang="en-US" dirty="0"/>
              <a:t>また、感染症対策がしづらい人がいて、工夫していることについても、周囲の理解を得ていくために周知していくことが重要です。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47</a:t>
            </a:fld>
            <a:endParaRPr kumimoji="1" lang="ja-JP" altLang="en-US"/>
          </a:p>
        </p:txBody>
      </p:sp>
    </p:spTree>
    <p:extLst>
      <p:ext uri="{BB962C8B-B14F-4D97-AF65-F5344CB8AC3E}">
        <p14:creationId xmlns:p14="http://schemas.microsoft.com/office/powerpoint/2010/main" val="41664710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最後のポイントは、感染症対策下における新たな工夫が必要であることです。</a:t>
            </a:r>
          </a:p>
          <a:p>
            <a:endParaRPr kumimoji="1" lang="ja-JP" altLang="en-US" dirty="0"/>
          </a:p>
          <a:p>
            <a:r>
              <a:rPr kumimoji="1" lang="en-US" altLang="ja-JP" dirty="0"/>
              <a:t>ICT</a:t>
            </a:r>
            <a:r>
              <a:rPr kumimoji="1" lang="ja-JP" altLang="en-US" dirty="0"/>
              <a:t>を活用して対面対応を低減させていくこと、対応の効率化により対面の対応を短時間にしていくこと、</a:t>
            </a:r>
          </a:p>
          <a:p>
            <a:r>
              <a:rPr kumimoji="1" lang="ja-JP" altLang="en-US" dirty="0"/>
              <a:t>こうした感染症対策などを踏まえた接遇研修をオンラインとしていくことなどが挙げられます。</a:t>
            </a:r>
          </a:p>
          <a:p>
            <a:endParaRPr kumimoji="1" lang="ja-JP" altLang="en-US" dirty="0"/>
          </a:p>
          <a:p>
            <a:r>
              <a:rPr kumimoji="1" lang="ja-JP" altLang="en-US" dirty="0"/>
              <a:t>感染症対策下においても、支援を必要としている人がいます。</a:t>
            </a:r>
          </a:p>
          <a:p>
            <a:r>
              <a:rPr kumimoji="1" lang="ja-JP" altLang="en-US" dirty="0"/>
              <a:t>工夫した対応を行っていくことが重要です。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48</a:t>
            </a:fld>
            <a:endParaRPr kumimoji="1" lang="ja-JP" altLang="en-US"/>
          </a:p>
        </p:txBody>
      </p:sp>
    </p:spTree>
    <p:extLst>
      <p:ext uri="{BB962C8B-B14F-4D97-AF65-F5344CB8AC3E}">
        <p14:creationId xmlns:p14="http://schemas.microsoft.com/office/powerpoint/2010/main" val="23045182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a:t>
            </a:r>
            <a:r>
              <a:rPr kumimoji="1" lang="ja-JP" altLang="en-US" b="1" u="sng" dirty="0"/>
              <a:t>緊急時・災害時の対応</a:t>
            </a:r>
            <a:r>
              <a:rPr kumimoji="1" lang="ja-JP" altLang="en-US" dirty="0"/>
              <a:t>についてですが、既に安全規定管理などによる対応をしていると思います。</a:t>
            </a:r>
          </a:p>
          <a:p>
            <a:r>
              <a:rPr kumimoji="1" lang="ja-JP" altLang="en-US" dirty="0"/>
              <a:t>ここでは、高齢者や障害者等に対する</a:t>
            </a:r>
            <a:r>
              <a:rPr kumimoji="1" lang="ja-JP" altLang="en-US" b="1" u="sng" dirty="0"/>
              <a:t>基本的な配慮事項</a:t>
            </a:r>
            <a:r>
              <a:rPr kumimoji="1" lang="ja-JP" altLang="en-US" dirty="0"/>
              <a:t>についてお伝えします。</a:t>
            </a:r>
          </a:p>
          <a:p>
            <a:endParaRPr kumimoji="1" lang="ja-JP" altLang="en-US" dirty="0"/>
          </a:p>
          <a:p>
            <a:r>
              <a:rPr kumimoji="1" lang="ja-JP" altLang="en-US" dirty="0"/>
              <a:t>・まず、遅延や運航の見合わせなどの時には、特に視覚障害や聴覚障害の方などは情報を得にくい状況にあります。</a:t>
            </a:r>
          </a:p>
          <a:p>
            <a:r>
              <a:rPr kumimoji="1" lang="ja-JP" altLang="en-US" b="1" u="sng" dirty="0"/>
              <a:t>必要な情報を、乗客が得やすい手段で伝え</a:t>
            </a:r>
            <a:r>
              <a:rPr kumimoji="1" lang="ja-JP" altLang="en-US" dirty="0"/>
              <a:t>ることに努めましょう。</a:t>
            </a:r>
          </a:p>
          <a:p>
            <a:r>
              <a:rPr kumimoji="1" lang="ja-JP" altLang="en-US" dirty="0"/>
              <a:t>・緊急事態に陥った際には、</a:t>
            </a:r>
            <a:r>
              <a:rPr kumimoji="1" lang="ja-JP" altLang="en-US" b="1" u="sng" dirty="0"/>
              <a:t>迅速かつ適切な対応</a:t>
            </a:r>
            <a:r>
              <a:rPr kumimoji="1" lang="ja-JP" altLang="en-US" dirty="0"/>
              <a:t>が求められます。</a:t>
            </a:r>
          </a:p>
          <a:p>
            <a:r>
              <a:rPr kumimoji="1" lang="ja-JP" altLang="en-US" dirty="0"/>
              <a:t>・地震、火災などの災害時には、皆さまが</a:t>
            </a:r>
            <a:r>
              <a:rPr kumimoji="1" lang="ja-JP" altLang="en-US" b="1" u="sng" dirty="0"/>
              <a:t>安全に避難できるよう誘導・介助</a:t>
            </a:r>
            <a:r>
              <a:rPr kumimoji="1" lang="ja-JP" altLang="en-US" dirty="0"/>
              <a:t>を行います。また、適宜、</a:t>
            </a:r>
            <a:r>
              <a:rPr kumimoji="1" lang="ja-JP" altLang="en-US" b="1" u="sng" dirty="0"/>
              <a:t>一般の乗客の方にも</a:t>
            </a:r>
          </a:p>
          <a:p>
            <a:r>
              <a:rPr kumimoji="1" lang="ja-JP" altLang="en-US" b="1" u="sng" dirty="0"/>
              <a:t>誘導・介助の協力を求めましょう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49</a:t>
            </a:fld>
            <a:endParaRPr kumimoji="1" lang="ja-JP" altLang="en-US"/>
          </a:p>
        </p:txBody>
      </p:sp>
    </p:spTree>
    <p:extLst>
      <p:ext uri="{BB962C8B-B14F-4D97-AF65-F5344CB8AC3E}">
        <p14:creationId xmlns:p14="http://schemas.microsoft.com/office/powerpoint/2010/main" val="100606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a:t>
            </a:r>
            <a:r>
              <a:rPr kumimoji="1" lang="ja-JP" altLang="en-US" b="1" u="sng" dirty="0"/>
              <a:t>高齢者</a:t>
            </a:r>
            <a:r>
              <a:rPr kumimoji="1" lang="ja-JP" altLang="en-US" dirty="0"/>
              <a:t>ですが、高齢者は文字情報や周囲の様子が見えにくい、</a:t>
            </a:r>
          </a:p>
          <a:p>
            <a:r>
              <a:rPr kumimoji="1" lang="ja-JP" altLang="en-US" dirty="0"/>
              <a:t>乗務員の声が聞こえにくい、筋力が低下し歩きにくい、認知症の症状のある人もいるなどの特性があります。</a:t>
            </a:r>
          </a:p>
          <a:p>
            <a:endParaRPr kumimoji="1" lang="ja-JP" altLang="en-US" dirty="0"/>
          </a:p>
          <a:p>
            <a:r>
              <a:rPr kumimoji="1" lang="ja-JP" altLang="en-US" dirty="0"/>
              <a:t>困っている様子の場合には、支援が必要かを確認して対応しましょう。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5</a:t>
            </a:fld>
            <a:endParaRPr kumimoji="1" lang="ja-JP" altLang="en-US"/>
          </a:p>
        </p:txBody>
      </p:sp>
    </p:spTree>
    <p:extLst>
      <p:ext uri="{BB962C8B-B14F-4D97-AF65-F5344CB8AC3E}">
        <p14:creationId xmlns:p14="http://schemas.microsoft.com/office/powerpoint/2010/main" val="34297536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「接遇ガイドライン」では、さらに詳細に対応の留意点などが掲載されています。</a:t>
            </a:r>
          </a:p>
          <a:p>
            <a:r>
              <a:rPr kumimoji="1" lang="ja-JP" altLang="en-US" dirty="0"/>
              <a:t>国土交通省のホームページにありますので、読んでみてください。</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50</a:t>
            </a:fld>
            <a:endParaRPr kumimoji="1" lang="ja-JP" altLang="en-US"/>
          </a:p>
        </p:txBody>
      </p:sp>
    </p:spTree>
    <p:extLst>
      <p:ext uri="{BB962C8B-B14F-4D97-AF65-F5344CB8AC3E}">
        <p14:creationId xmlns:p14="http://schemas.microsoft.com/office/powerpoint/2010/main" val="2632344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予約、チェックイン時</a:t>
            </a:r>
            <a:r>
              <a:rPr kumimoji="1" lang="ja-JP" altLang="ja-JP" sz="1200" kern="1200" dirty="0">
                <a:solidFill>
                  <a:schemeClr val="tx1"/>
                </a:solidFill>
                <a:effectLst/>
                <a:latin typeface="+mn-lt"/>
                <a:ea typeface="+mn-ea"/>
                <a:cs typeface="+mn-cs"/>
              </a:rPr>
              <a:t>における対応などでは、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聞こえているか、理解しているかを確認することが重要です。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a:t>
            </a:r>
            <a:r>
              <a:rPr kumimoji="1" lang="ja-JP" altLang="ja-JP" sz="1200" b="1" u="sng" kern="1200" dirty="0">
                <a:solidFill>
                  <a:schemeClr val="tx1"/>
                </a:solidFill>
                <a:effectLst/>
                <a:latin typeface="+mn-lt"/>
                <a:ea typeface="+mn-ea"/>
                <a:cs typeface="+mn-cs"/>
              </a:rPr>
              <a:t>ターミナルでの待合・移動時</a:t>
            </a:r>
            <a:r>
              <a:rPr kumimoji="1" lang="ja-JP" altLang="ja-JP" sz="1200" kern="1200" dirty="0">
                <a:solidFill>
                  <a:schemeClr val="tx1"/>
                </a:solidFill>
                <a:effectLst/>
                <a:latin typeface="+mn-lt"/>
                <a:ea typeface="+mn-ea"/>
                <a:cs typeface="+mn-cs"/>
              </a:rPr>
              <a:t>には、バランスを崩したり、</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躓きやすいため安全を確認し、相手のペースに合わせ、ゆっくりと対応しましょう。</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急かせてしまって、転んだりしないよう、注意喚起が必要です。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保安検査場</a:t>
            </a:r>
            <a:r>
              <a:rPr kumimoji="1" lang="ja-JP" altLang="ja-JP" sz="1200" kern="1200" dirty="0">
                <a:solidFill>
                  <a:schemeClr val="tx1"/>
                </a:solidFill>
                <a:effectLst/>
                <a:latin typeface="+mn-lt"/>
                <a:ea typeface="+mn-ea"/>
                <a:cs typeface="+mn-cs"/>
              </a:rPr>
              <a:t>では、</a:t>
            </a:r>
            <a:r>
              <a:rPr kumimoji="1" lang="ja-JP" altLang="ja-JP" sz="1200" b="1" u="sng" kern="1200" dirty="0">
                <a:solidFill>
                  <a:schemeClr val="tx1"/>
                </a:solidFill>
                <a:effectLst/>
                <a:latin typeface="+mn-lt"/>
                <a:ea typeface="+mn-ea"/>
                <a:cs typeface="+mn-cs"/>
              </a:rPr>
              <a:t>手順は丁寧に具体的に</a:t>
            </a:r>
            <a:r>
              <a:rPr kumimoji="1" lang="ja-JP" altLang="ja-JP" sz="1200" kern="1200" dirty="0">
                <a:solidFill>
                  <a:schemeClr val="tx1"/>
                </a:solidFill>
                <a:effectLst/>
                <a:latin typeface="+mn-lt"/>
                <a:ea typeface="+mn-ea"/>
                <a:cs typeface="+mn-cs"/>
              </a:rPr>
              <a:t>伝え、</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支援が必要な場合は</a:t>
            </a:r>
            <a:r>
              <a:rPr kumimoji="1" lang="ja-JP" altLang="en-US" sz="1200" kern="1200" dirty="0">
                <a:solidFill>
                  <a:schemeClr val="tx1"/>
                </a:solidFill>
                <a:effectLst/>
                <a:latin typeface="+mn-lt"/>
                <a:ea typeface="+mn-ea"/>
                <a:cs typeface="+mn-cs"/>
              </a:rPr>
              <a:t>対応しましょう</a:t>
            </a:r>
            <a:r>
              <a:rPr kumimoji="1" lang="ja-JP" altLang="ja-JP" sz="1200" kern="1200" dirty="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6</a:t>
            </a:fld>
            <a:endParaRPr kumimoji="1" lang="ja-JP" altLang="en-US"/>
          </a:p>
        </p:txBody>
      </p:sp>
    </p:spTree>
    <p:extLst>
      <p:ext uri="{BB962C8B-B14F-4D97-AF65-F5344CB8AC3E}">
        <p14:creationId xmlns:p14="http://schemas.microsoft.com/office/powerpoint/2010/main" val="277053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搭乗</a:t>
            </a:r>
            <a:r>
              <a:rPr kumimoji="1" lang="ja-JP" altLang="ja-JP" sz="1200" kern="1200" dirty="0">
                <a:solidFill>
                  <a:schemeClr val="tx1"/>
                </a:solidFill>
                <a:effectLst/>
                <a:latin typeface="+mn-lt"/>
                <a:ea typeface="+mn-ea"/>
                <a:cs typeface="+mn-cs"/>
              </a:rPr>
              <a:t>に際しては、運航状況や搭乗口の変更などの情報は、丁寧に具体的に伝えます。</a:t>
            </a:r>
          </a:p>
          <a:p>
            <a:r>
              <a:rPr kumimoji="1" lang="ja-JP" altLang="ja-JP" sz="1200" kern="1200" dirty="0">
                <a:solidFill>
                  <a:schemeClr val="tx1"/>
                </a:solidFill>
                <a:effectLst/>
                <a:latin typeface="+mn-lt"/>
                <a:ea typeface="+mn-ea"/>
                <a:cs typeface="+mn-cs"/>
              </a:rPr>
              <a:t>機内では、バランスを崩したり躓きやすいため、安全を確認し、</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移動の準備などに時間を要することに配慮し、ゆっくりと対応しましょう。</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気圧の変化等の影響で体調が変化しやすくなるため、</a:t>
            </a:r>
            <a:r>
              <a:rPr kumimoji="1" lang="ja-JP" altLang="ja-JP" sz="1200" b="1" u="sng" kern="1200" dirty="0">
                <a:solidFill>
                  <a:schemeClr val="tx1"/>
                </a:solidFill>
                <a:effectLst/>
                <a:latin typeface="+mn-lt"/>
                <a:ea typeface="+mn-ea"/>
                <a:cs typeface="+mn-cs"/>
              </a:rPr>
              <a:t>積極的にコミュニケーション</a:t>
            </a:r>
            <a:r>
              <a:rPr kumimoji="1" lang="ja-JP" altLang="ja-JP" sz="1200" kern="1200" dirty="0">
                <a:solidFill>
                  <a:schemeClr val="tx1"/>
                </a:solidFill>
                <a:effectLst/>
                <a:latin typeface="+mn-lt"/>
                <a:ea typeface="+mn-ea"/>
                <a:cs typeface="+mn-cs"/>
              </a:rPr>
              <a:t>を行いましょう。</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降機の際も</a:t>
            </a:r>
            <a:r>
              <a:rPr kumimoji="1" lang="ja-JP" altLang="ja-JP" sz="1200" b="1" u="sng" kern="1200" dirty="0">
                <a:solidFill>
                  <a:schemeClr val="tx1"/>
                </a:solidFill>
                <a:effectLst/>
                <a:latin typeface="+mn-lt"/>
                <a:ea typeface="+mn-ea"/>
                <a:cs typeface="+mn-cs"/>
              </a:rPr>
              <a:t>急かさずに相手のペースに合わせた対応</a:t>
            </a:r>
            <a:r>
              <a:rPr kumimoji="1" lang="ja-JP" altLang="ja-JP" sz="1200" kern="1200" dirty="0">
                <a:solidFill>
                  <a:schemeClr val="tx1"/>
                </a:solidFill>
                <a:effectLst/>
                <a:latin typeface="+mn-lt"/>
                <a:ea typeface="+mn-ea"/>
                <a:cs typeface="+mn-cs"/>
              </a:rPr>
              <a:t>を行いましょう。</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支援の申し出があれば、乗換の経路を具体的にご案内します。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7</a:t>
            </a:fld>
            <a:endParaRPr kumimoji="1" lang="ja-JP" altLang="en-US"/>
          </a:p>
        </p:txBody>
      </p:sp>
    </p:spTree>
    <p:extLst>
      <p:ext uri="{BB962C8B-B14F-4D97-AF65-F5344CB8AC3E}">
        <p14:creationId xmlns:p14="http://schemas.microsoft.com/office/powerpoint/2010/main" val="2942447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ja-JP" altLang="en-US" b="1" u="sng" dirty="0"/>
              <a:t>認知症の人</a:t>
            </a:r>
            <a:r>
              <a:rPr kumimoji="1" lang="ja-JP" altLang="en-US" dirty="0"/>
              <a:t>ですが、主に認知機能が低下していますが、症状はさまざまです。</a:t>
            </a:r>
          </a:p>
          <a:p>
            <a:r>
              <a:rPr kumimoji="1" lang="ja-JP" altLang="en-US" dirty="0"/>
              <a:t>保たれている機能もあるので、一律のイメージで対応するのはさけましょう。</a:t>
            </a:r>
          </a:p>
          <a:p>
            <a:endParaRPr kumimoji="1" lang="ja-JP" altLang="en-US" dirty="0"/>
          </a:p>
          <a:p>
            <a:r>
              <a:rPr kumimoji="1" lang="ja-JP" altLang="en-US" dirty="0"/>
              <a:t>困っている様子の場合には、支援が必要かを確認して対応しましょう。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8</a:t>
            </a:fld>
            <a:endParaRPr kumimoji="1" lang="ja-JP" altLang="en-US"/>
          </a:p>
        </p:txBody>
      </p:sp>
    </p:spTree>
    <p:extLst>
      <p:ext uri="{BB962C8B-B14F-4D97-AF65-F5344CB8AC3E}">
        <p14:creationId xmlns:p14="http://schemas.microsoft.com/office/powerpoint/2010/main" val="233316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認知症の人は、自分が認知症であることを開示している人、そうでない人がいます。</a:t>
            </a:r>
          </a:p>
          <a:p>
            <a:endParaRPr kumimoji="1" lang="ja-JP" altLang="en-US" dirty="0"/>
          </a:p>
          <a:p>
            <a:r>
              <a:rPr kumimoji="1" lang="ja-JP" altLang="en-US" dirty="0"/>
              <a:t>ヘルプマークを掲示したり、自分が認知症であることを告げたりして支援を求める人がいます。</a:t>
            </a:r>
          </a:p>
          <a:p>
            <a:r>
              <a:rPr kumimoji="1" lang="ja-JP" altLang="en-US" dirty="0"/>
              <a:t>落ち着ける環境のもと、どんな支援が必要かを伺い、ゆっくり、余裕を持った支援を行うことが重要です。</a:t>
            </a:r>
          </a:p>
          <a:p>
            <a:endParaRPr kumimoji="1" lang="ja-JP" altLang="en-US" dirty="0"/>
          </a:p>
          <a:p>
            <a:r>
              <a:rPr kumimoji="1" lang="ja-JP" altLang="en-US" dirty="0"/>
              <a:t>認知症と自己開示していない人もいますが、障害のある人への対応と同様、困っている様子の場合には、</a:t>
            </a:r>
          </a:p>
          <a:p>
            <a:r>
              <a:rPr kumimoji="1" lang="ja-JP" altLang="en-US" dirty="0"/>
              <a:t>認知症の人かもしれないことを選択肢のひとつと捉え、相手の状況に合わせた対応を行います。</a:t>
            </a:r>
          </a:p>
          <a:p>
            <a:r>
              <a:rPr kumimoji="1" lang="ja-JP" altLang="en-US" dirty="0"/>
              <a:t>さっき聞いたことや話を忘れてしまう、今日が何日か、ここがどこかがわからなくなる、会話についていけない</a:t>
            </a:r>
          </a:p>
          <a:p>
            <a:r>
              <a:rPr kumimoji="1" lang="ja-JP" altLang="en-US" dirty="0"/>
              <a:t>ことがあるなどの典型的な症状が見られれば、認知症の人かもしれません。</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9</a:t>
            </a:fld>
            <a:endParaRPr kumimoji="1" lang="ja-JP" altLang="en-US"/>
          </a:p>
        </p:txBody>
      </p:sp>
    </p:spTree>
    <p:extLst>
      <p:ext uri="{BB962C8B-B14F-4D97-AF65-F5344CB8AC3E}">
        <p14:creationId xmlns:p14="http://schemas.microsoft.com/office/powerpoint/2010/main" val="2591794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416534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63032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49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0902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85601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87598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36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17815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04411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9884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9812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472874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w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oleObject" Target="../embeddings/oleObject8.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0.bin"/></Relationships>
</file>

<file path=ppt/slides/_rels/slide4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8.wmf"/><Relationship Id="rId11" Type="http://schemas.openxmlformats.org/officeDocument/2006/relationships/image" Target="../media/image21.png"/><Relationship Id="rId5" Type="http://schemas.openxmlformats.org/officeDocument/2006/relationships/oleObject" Target="../embeddings/oleObject8.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oleObject" Target="../embeddings/oleObject8.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0.bin"/></Relationships>
</file>

<file path=ppt/slides/_rels/slide4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oleObject" Target="../embeddings/oleObject8.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0.bin"/></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mlit.go.jp/sogoseisaku/barrierfree/sosei_barrierfree_tk_000180.html"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138545" y="2946399"/>
            <a:ext cx="11914909"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プログラム２－②　</a:t>
            </a:r>
          </a:p>
          <a:p>
            <a:r>
              <a:rPr lang="ja-JP" altLang="en-US" sz="4000" dirty="0">
                <a:latin typeface="メイリオ" panose="020B0604030504040204" pitchFamily="50" charset="-128"/>
                <a:ea typeface="メイリオ" panose="020B0604030504040204" pitchFamily="50" charset="-128"/>
              </a:rPr>
              <a:t>　　　　　　接遇ガイドラインに基づく接遇方法</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176" y="4414980"/>
            <a:ext cx="2807645" cy="1821850"/>
          </a:xfrm>
          <a:prstGeom prst="rect">
            <a:avLst/>
          </a:prstGeom>
        </p:spPr>
      </p:pic>
    </p:spTree>
    <p:extLst>
      <p:ext uri="{BB962C8B-B14F-4D97-AF65-F5344CB8AC3E}">
        <p14:creationId xmlns:p14="http://schemas.microsoft.com/office/powerpoint/2010/main" val="297863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614488" y="883961"/>
            <a:ext cx="10015537" cy="50503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1096870"/>
            <a:ext cx="1973407"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予約、チェックイン</a:t>
            </a:r>
          </a:p>
        </p:txBody>
      </p:sp>
      <p:sp>
        <p:nvSpPr>
          <p:cNvPr id="11" name="テキスト ボックス 10"/>
          <p:cNvSpPr txBox="1"/>
          <p:nvPr/>
        </p:nvSpPr>
        <p:spPr>
          <a:xfrm>
            <a:off x="3929064" y="1096870"/>
            <a:ext cx="7558085" cy="489364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説明時の支援</a:t>
            </a:r>
            <a:r>
              <a:rPr lang="ja-JP" altLang="en-US" sz="2400" dirty="0">
                <a:latin typeface="メイリオ" panose="020B0604030504040204" pitchFamily="50" charset="-128"/>
                <a:ea typeface="メイリオ" panose="020B0604030504040204" pitchFamily="50" charset="-128"/>
              </a:rPr>
              <a:t>（電話や窓口で）</a:t>
            </a:r>
          </a:p>
          <a:p>
            <a:r>
              <a:rPr lang="ja-JP" altLang="en-US" sz="2400" dirty="0">
                <a:latin typeface="メイリオ" panose="020B0604030504040204" pitchFamily="50" charset="-128"/>
                <a:ea typeface="メイリオ" panose="020B0604030504040204" pitchFamily="50" charset="-128"/>
              </a:rPr>
              <a:t>　・理解しているかを簡潔な言葉で確認</a:t>
            </a:r>
          </a:p>
          <a:p>
            <a:r>
              <a:rPr lang="ja-JP" altLang="en-US" sz="2400" dirty="0">
                <a:latin typeface="メイリオ" panose="020B0604030504040204" pitchFamily="50" charset="-128"/>
                <a:ea typeface="メイリオ" panose="020B0604030504040204" pitchFamily="50" charset="-128"/>
              </a:rPr>
              <a:t>　・自己開示している人には、同伴者の有無、支援の</a:t>
            </a:r>
          </a:p>
          <a:p>
            <a:r>
              <a:rPr lang="ja-JP" altLang="en-US" sz="2400" dirty="0">
                <a:latin typeface="メイリオ" panose="020B0604030504040204" pitchFamily="50" charset="-128"/>
                <a:ea typeface="メイリオ" panose="020B0604030504040204" pitchFamily="50" charset="-128"/>
              </a:rPr>
              <a:t>　　要否を確認</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チケット購入が難しい場合の支援</a:t>
            </a:r>
          </a:p>
          <a:p>
            <a:r>
              <a:rPr lang="ja-JP" altLang="en-US" sz="2400" dirty="0">
                <a:latin typeface="メイリオ" panose="020B0604030504040204" pitchFamily="50" charset="-128"/>
                <a:ea typeface="メイリオ" panose="020B0604030504040204" pitchFamily="50" charset="-128"/>
              </a:rPr>
              <a:t>　・行先空港がわからない、忘れてしまった、機械の</a:t>
            </a:r>
          </a:p>
          <a:p>
            <a:r>
              <a:rPr lang="ja-JP" altLang="en-US" sz="2400" dirty="0">
                <a:latin typeface="メイリオ" panose="020B0604030504040204" pitchFamily="50" charset="-128"/>
                <a:ea typeface="メイリオ" panose="020B0604030504040204" pitchFamily="50" charset="-128"/>
              </a:rPr>
              <a:t>　　操作がわからないなどの様子場合には、何に</a:t>
            </a:r>
            <a:r>
              <a:rPr lang="ja-JP" altLang="en-US" sz="2400" dirty="0" err="1">
                <a:latin typeface="メイリオ" panose="020B0604030504040204" pitchFamily="50" charset="-128"/>
                <a:ea typeface="メイリオ" panose="020B0604030504040204" pitchFamily="50" charset="-128"/>
              </a:rPr>
              <a:t>困っ</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て</a:t>
            </a:r>
            <a:r>
              <a:rPr lang="ja-JP" altLang="en-US" sz="2400" dirty="0">
                <a:latin typeface="メイリオ" panose="020B0604030504040204" pitchFamily="50" charset="-128"/>
                <a:ea typeface="メイリオ" panose="020B0604030504040204" pitchFamily="50" charset="-128"/>
              </a:rPr>
              <a:t>いるかを確認し支援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チェックイン時の支援</a:t>
            </a:r>
          </a:p>
          <a:p>
            <a:r>
              <a:rPr lang="ja-JP" altLang="en-US" sz="2400" dirty="0">
                <a:latin typeface="メイリオ" panose="020B0604030504040204" pitchFamily="50" charset="-128"/>
                <a:ea typeface="メイリオ" panose="020B0604030504040204" pitchFamily="50" charset="-128"/>
              </a:rPr>
              <a:t>　・チェックイン機の使い方がわからない、チケット</a:t>
            </a:r>
          </a:p>
          <a:p>
            <a:r>
              <a:rPr lang="ja-JP" altLang="en-US" sz="2400" dirty="0">
                <a:latin typeface="メイリオ" panose="020B0604030504040204" pitchFamily="50" charset="-128"/>
                <a:ea typeface="メイリオ" panose="020B0604030504040204" pitchFamily="50" charset="-128"/>
              </a:rPr>
              <a:t>　　を失くしてしまったなどの様子場合には、何に</a:t>
            </a:r>
          </a:p>
          <a:p>
            <a:r>
              <a:rPr lang="ja-JP" altLang="en-US" sz="2400" dirty="0">
                <a:latin typeface="メイリオ" panose="020B0604030504040204" pitchFamily="50" charset="-128"/>
                <a:ea typeface="メイリオ" panose="020B0604030504040204" pitchFamily="50" charset="-128"/>
              </a:rPr>
              <a:t>　　困っているかを確認し支援</a:t>
            </a:r>
          </a:p>
          <a:p>
            <a:endParaRPr lang="ja-JP" altLang="en-US" sz="2400" dirty="0">
              <a:latin typeface="メイリオ" panose="020B0604030504040204" pitchFamily="50" charset="-128"/>
              <a:ea typeface="メイリオ" panose="020B0604030504040204" pitchFamily="50" charset="-128"/>
            </a:endParaRP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40" y="3513748"/>
            <a:ext cx="932589" cy="2278350"/>
          </a:xfrm>
          <a:prstGeom prst="rect">
            <a:avLst/>
          </a:prstGeom>
        </p:spPr>
      </p:pic>
      <p:graphicFrame>
        <p:nvGraphicFramePr>
          <p:cNvPr id="13" name="オブジェクト 12"/>
          <p:cNvGraphicFramePr>
            <a:graphicFrameLocks noChangeAspect="1"/>
          </p:cNvGraphicFramePr>
          <p:nvPr>
            <p:extLst>
              <p:ext uri="{D42A27DB-BD31-4B8C-83A1-F6EECF244321}">
                <p14:modId xmlns:p14="http://schemas.microsoft.com/office/powerpoint/2010/main" val="2661489336"/>
              </p:ext>
            </p:extLst>
          </p:nvPr>
        </p:nvGraphicFramePr>
        <p:xfrm>
          <a:off x="242850" y="580352"/>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3" name="オブジェクト 2"/>
                      <p:cNvPicPr/>
                      <p:nvPr/>
                    </p:nvPicPr>
                    <p:blipFill>
                      <a:blip r:embed="rId5"/>
                      <a:stretch>
                        <a:fillRect/>
                      </a:stretch>
                    </p:blipFill>
                    <p:spPr>
                      <a:xfrm>
                        <a:off x="242850" y="580352"/>
                        <a:ext cx="926538" cy="2581953"/>
                      </a:xfrm>
                      <a:prstGeom prst="rect">
                        <a:avLst/>
                      </a:prstGeom>
                    </p:spPr>
                  </p:pic>
                </p:oleObj>
              </mc:Fallback>
            </mc:AlternateContent>
          </a:graphicData>
        </a:graphic>
      </p:graphicFrame>
    </p:spTree>
    <p:extLst>
      <p:ext uri="{BB962C8B-B14F-4D97-AF65-F5344CB8AC3E}">
        <p14:creationId xmlns:p14="http://schemas.microsoft.com/office/powerpoint/2010/main" val="191151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666783"/>
            <a:ext cx="10015537" cy="569669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21515" y="881948"/>
            <a:ext cx="2029391"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ターミナルでの待合、移動</a:t>
            </a:r>
            <a:endParaRPr lang="ja-JP" altLang="en-US" sz="28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3929064" y="898451"/>
            <a:ext cx="7700960" cy="526297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行先がわからなくなっている時の支援</a:t>
            </a:r>
          </a:p>
          <a:p>
            <a:r>
              <a:rPr lang="ja-JP" altLang="en-US" sz="2400" dirty="0">
                <a:latin typeface="メイリオ" panose="020B0604030504040204" pitchFamily="50" charset="-128"/>
                <a:ea typeface="メイリオ" panose="020B0604030504040204" pitchFamily="50" charset="-128"/>
              </a:rPr>
              <a:t>　・たちすくむ、行ったり来たりしている、座り込</a:t>
            </a:r>
            <a:r>
              <a:rPr lang="ja-JP" altLang="en-US" sz="2400" dirty="0" err="1">
                <a:latin typeface="メイリオ" panose="020B0604030504040204" pitchFamily="50" charset="-128"/>
                <a:ea typeface="メイリオ" panose="020B0604030504040204" pitchFamily="50" charset="-128"/>
              </a:rPr>
              <a:t>ん</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でいる場合、どこに行けばよいかわからなく</a:t>
            </a:r>
            <a:r>
              <a:rPr lang="ja-JP" altLang="en-US" sz="2400" dirty="0" err="1">
                <a:latin typeface="メイリオ" panose="020B0604030504040204" pitchFamily="50" charset="-128"/>
                <a:ea typeface="メイリオ" panose="020B0604030504040204" pitchFamily="50" charset="-128"/>
              </a:rPr>
              <a:t>なっ</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て</a:t>
            </a:r>
            <a:r>
              <a:rPr lang="ja-JP" altLang="en-US" sz="2400" dirty="0">
                <a:latin typeface="メイリオ" panose="020B0604030504040204" pitchFamily="50" charset="-128"/>
                <a:ea typeface="メイリオ" panose="020B0604030504040204" pitchFamily="50" charset="-128"/>
              </a:rPr>
              <a:t>いる可能性がある</a:t>
            </a:r>
          </a:p>
          <a:p>
            <a:r>
              <a:rPr lang="ja-JP" altLang="en-US" sz="2400" dirty="0">
                <a:latin typeface="メイリオ" panose="020B0604030504040204" pitchFamily="50" charset="-128"/>
                <a:ea typeface="メイリオ" panose="020B0604030504040204" pitchFamily="50" charset="-128"/>
              </a:rPr>
              <a:t>　・ゆっくりと落ち着かせて支援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案内表示について説明を求められたとき</a:t>
            </a:r>
          </a:p>
          <a:p>
            <a:r>
              <a:rPr lang="ja-JP" altLang="en-US" sz="2400" dirty="0">
                <a:latin typeface="メイリオ" panose="020B0604030504040204" pitchFamily="50" charset="-128"/>
                <a:ea typeface="メイリオ" panose="020B0604030504040204" pitchFamily="50" charset="-128"/>
              </a:rPr>
              <a:t>　・案内表示の内容が理解できない、眼に入っていな</a:t>
            </a: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い</a:t>
            </a:r>
            <a:r>
              <a:rPr lang="ja-JP" altLang="en-US" sz="2400" dirty="0">
                <a:latin typeface="メイリオ" panose="020B0604030504040204" pitchFamily="50" charset="-128"/>
                <a:ea typeface="メイリオ" panose="020B0604030504040204" pitchFamily="50" charset="-128"/>
              </a:rPr>
              <a:t>場合がある</a:t>
            </a:r>
          </a:p>
          <a:p>
            <a:r>
              <a:rPr lang="ja-JP" altLang="en-US" sz="2400" dirty="0">
                <a:latin typeface="メイリオ" panose="020B0604030504040204" pitchFamily="50" charset="-128"/>
                <a:ea typeface="メイリオ" panose="020B0604030504040204" pitchFamily="50" charset="-128"/>
              </a:rPr>
              <a:t>　・落ち着かせ、どこにいきたいか、どうしたいのか</a:t>
            </a:r>
          </a:p>
          <a:p>
            <a:r>
              <a:rPr lang="ja-JP" altLang="en-US" sz="2400" dirty="0">
                <a:latin typeface="メイリオ" panose="020B0604030504040204" pitchFamily="50" charset="-128"/>
                <a:ea typeface="メイリオ" panose="020B0604030504040204" pitchFamily="50" charset="-128"/>
              </a:rPr>
              <a:t>　　を確認して支援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立ち入り禁止エリアに入ろうとしているとき</a:t>
            </a:r>
          </a:p>
          <a:p>
            <a:r>
              <a:rPr lang="ja-JP" altLang="en-US" sz="2400" dirty="0">
                <a:latin typeface="メイリオ" panose="020B0604030504040204" pitchFamily="50" charset="-128"/>
                <a:ea typeface="メイリオ" panose="020B0604030504040204" pitchFamily="50" charset="-128"/>
              </a:rPr>
              <a:t>　・利用者の安全の確保を第一に対応。</a:t>
            </a:r>
          </a:p>
          <a:p>
            <a:r>
              <a:rPr lang="ja-JP" altLang="en-US" sz="2400" dirty="0">
                <a:latin typeface="メイリオ" panose="020B0604030504040204" pitchFamily="50" charset="-128"/>
                <a:ea typeface="メイリオ" panose="020B0604030504040204" pitchFamily="50" charset="-128"/>
              </a:rPr>
              <a:t>　・その後は急き立てたり、責めたりせず静かな場所</a:t>
            </a:r>
          </a:p>
          <a:p>
            <a:r>
              <a:rPr lang="ja-JP" altLang="en-US" sz="2400" dirty="0">
                <a:latin typeface="メイリオ" panose="020B0604030504040204" pitchFamily="50" charset="-128"/>
                <a:ea typeface="メイリオ" panose="020B0604030504040204" pitchFamily="50" charset="-128"/>
              </a:rPr>
              <a:t>　　に誘導。落ち着くまで待つ。</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40" y="3513748"/>
            <a:ext cx="932589" cy="2278350"/>
          </a:xfrm>
          <a:prstGeom prst="rect">
            <a:avLst/>
          </a:prstGeom>
        </p:spPr>
      </p:pic>
      <p:graphicFrame>
        <p:nvGraphicFramePr>
          <p:cNvPr id="13" name="オブジェクト 12"/>
          <p:cNvGraphicFramePr>
            <a:graphicFrameLocks noChangeAspect="1"/>
          </p:cNvGraphicFramePr>
          <p:nvPr/>
        </p:nvGraphicFramePr>
        <p:xfrm>
          <a:off x="242850" y="580352"/>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13" name="オブジェクト 12"/>
                      <p:cNvPicPr/>
                      <p:nvPr/>
                    </p:nvPicPr>
                    <p:blipFill>
                      <a:blip r:embed="rId5"/>
                      <a:stretch>
                        <a:fillRect/>
                      </a:stretch>
                    </p:blipFill>
                    <p:spPr>
                      <a:xfrm>
                        <a:off x="242850" y="580352"/>
                        <a:ext cx="926538" cy="2581953"/>
                      </a:xfrm>
                      <a:prstGeom prst="rect">
                        <a:avLst/>
                      </a:prstGeom>
                    </p:spPr>
                  </p:pic>
                </p:oleObj>
              </mc:Fallback>
            </mc:AlternateContent>
          </a:graphicData>
        </a:graphic>
      </p:graphicFrame>
    </p:spTree>
    <p:extLst>
      <p:ext uri="{BB962C8B-B14F-4D97-AF65-F5344CB8AC3E}">
        <p14:creationId xmlns:p14="http://schemas.microsoft.com/office/powerpoint/2010/main" val="1097701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666783"/>
            <a:ext cx="10015537" cy="21324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929064" y="898451"/>
            <a:ext cx="7700960"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緊急時における対応</a:t>
            </a:r>
          </a:p>
          <a:p>
            <a:r>
              <a:rPr lang="ja-JP" altLang="en-US" sz="2400" dirty="0">
                <a:latin typeface="メイリオ" panose="020B0604030504040204" pitchFamily="50" charset="-128"/>
                <a:ea typeface="メイリオ" panose="020B0604030504040204" pitchFamily="50" charset="-128"/>
              </a:rPr>
              <a:t>　・支援や避難誘導を行う際には、理解していない様</a:t>
            </a:r>
          </a:p>
          <a:p>
            <a:r>
              <a:rPr lang="ja-JP" altLang="en-US" sz="2400" dirty="0">
                <a:latin typeface="メイリオ" panose="020B0604030504040204" pitchFamily="50" charset="-128"/>
                <a:ea typeface="メイリオ" panose="020B0604030504040204" pitchFamily="50" charset="-128"/>
              </a:rPr>
              <a:t>　　子、不安な様子の場合には「大丈夫ですよ」と声</a:t>
            </a:r>
          </a:p>
          <a:p>
            <a:r>
              <a:rPr lang="ja-JP" altLang="en-US" sz="2400" dirty="0">
                <a:latin typeface="メイリオ" panose="020B0604030504040204" pitchFamily="50" charset="-128"/>
                <a:ea typeface="メイリオ" panose="020B0604030504040204" pitchFamily="50" charset="-128"/>
              </a:rPr>
              <a:t>　　をかけ、ゆっくり、簡潔に説明する。</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40" y="3513748"/>
            <a:ext cx="932589" cy="2278350"/>
          </a:xfrm>
          <a:prstGeom prst="rect">
            <a:avLst/>
          </a:prstGeom>
        </p:spPr>
      </p:pic>
      <p:graphicFrame>
        <p:nvGraphicFramePr>
          <p:cNvPr id="13" name="オブジェクト 12"/>
          <p:cNvGraphicFramePr>
            <a:graphicFrameLocks noChangeAspect="1"/>
          </p:cNvGraphicFramePr>
          <p:nvPr/>
        </p:nvGraphicFramePr>
        <p:xfrm>
          <a:off x="242850" y="580352"/>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13" name="オブジェクト 12"/>
                      <p:cNvPicPr/>
                      <p:nvPr/>
                    </p:nvPicPr>
                    <p:blipFill>
                      <a:blip r:embed="rId5"/>
                      <a:stretch>
                        <a:fillRect/>
                      </a:stretch>
                    </p:blipFill>
                    <p:spPr>
                      <a:xfrm>
                        <a:off x="242850" y="580352"/>
                        <a:ext cx="926538" cy="2581953"/>
                      </a:xfrm>
                      <a:prstGeom prst="rect">
                        <a:avLst/>
                      </a:prstGeom>
                    </p:spPr>
                  </p:pic>
                </p:oleObj>
              </mc:Fallback>
            </mc:AlternateContent>
          </a:graphicData>
        </a:graphic>
      </p:graphicFrame>
      <p:sp>
        <p:nvSpPr>
          <p:cNvPr id="7" name="テキスト ボックス 6"/>
          <p:cNvSpPr txBox="1"/>
          <p:nvPr/>
        </p:nvSpPr>
        <p:spPr>
          <a:xfrm>
            <a:off x="1721516" y="782552"/>
            <a:ext cx="2021810" cy="1815882"/>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ターミナルでの待合、移動</a:t>
            </a:r>
          </a:p>
          <a:p>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つづき</a:t>
            </a:r>
            <a:r>
              <a:rPr lang="en-US" altLang="ja-JP" sz="2800" dirty="0">
                <a:latin typeface="メイリオ" panose="020B0604030504040204" pitchFamily="50" charset="-128"/>
                <a:ea typeface="メイリオ" panose="020B0604030504040204" pitchFamily="50" charset="-128"/>
              </a:rPr>
              <a:t>)</a:t>
            </a:r>
            <a:endParaRPr lang="ja-JP" altLang="en-US" sz="2800"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1614487" y="3031677"/>
            <a:ext cx="10015537" cy="351841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929064" y="3263345"/>
            <a:ext cx="7700960" cy="304698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保安検査場における対応</a:t>
            </a:r>
          </a:p>
          <a:p>
            <a:r>
              <a:rPr lang="ja-JP" altLang="en-US" sz="2400" dirty="0">
                <a:latin typeface="メイリオ" panose="020B0604030504040204" pitchFamily="50" charset="-128"/>
                <a:ea typeface="メイリオ" panose="020B0604030504040204" pitchFamily="50" charset="-128"/>
              </a:rPr>
              <a:t>　・どんな検査をするのか、そのために準備すること　</a:t>
            </a:r>
          </a:p>
          <a:p>
            <a:r>
              <a:rPr lang="ja-JP" altLang="en-US" sz="2400" dirty="0">
                <a:latin typeface="メイリオ" panose="020B0604030504040204" pitchFamily="50" charset="-128"/>
                <a:ea typeface="メイリオ" panose="020B0604030504040204" pitchFamily="50" charset="-128"/>
              </a:rPr>
              <a:t>　　などがわからない様子の場合には、ゆっくりと落</a:t>
            </a: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ち</a:t>
            </a:r>
            <a:r>
              <a:rPr lang="ja-JP" altLang="en-US" sz="2400" dirty="0">
                <a:latin typeface="メイリオ" panose="020B0604030504040204" pitchFamily="50" charset="-128"/>
                <a:ea typeface="メイリオ" panose="020B0604030504040204" pitchFamily="50" charset="-128"/>
              </a:rPr>
              <a:t>着かせ、わからないことを確認し、支援。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案内表示について説明を求められたとき</a:t>
            </a:r>
          </a:p>
          <a:p>
            <a:r>
              <a:rPr lang="ja-JP" altLang="en-US" sz="2400" dirty="0">
                <a:latin typeface="メイリオ" panose="020B0604030504040204" pitchFamily="50" charset="-128"/>
                <a:ea typeface="メイリオ" panose="020B0604030504040204" pitchFamily="50" charset="-128"/>
              </a:rPr>
              <a:t>　・案内表示の内容が理解できない、眼に入っていな</a:t>
            </a: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い</a:t>
            </a:r>
            <a:r>
              <a:rPr lang="ja-JP" altLang="en-US" sz="2400" dirty="0">
                <a:latin typeface="メイリオ" panose="020B0604030504040204" pitchFamily="50" charset="-128"/>
                <a:ea typeface="メイリオ" panose="020B0604030504040204" pitchFamily="50" charset="-128"/>
              </a:rPr>
              <a:t>場合がある</a:t>
            </a:r>
          </a:p>
          <a:p>
            <a:r>
              <a:rPr lang="ja-JP" altLang="en-US" sz="2400" dirty="0">
                <a:latin typeface="メイリオ" panose="020B0604030504040204" pitchFamily="50" charset="-128"/>
                <a:ea typeface="メイリオ" panose="020B0604030504040204" pitchFamily="50" charset="-128"/>
              </a:rPr>
              <a:t>　・わからないことを確認して、支援。</a:t>
            </a:r>
          </a:p>
        </p:txBody>
      </p:sp>
      <p:sp>
        <p:nvSpPr>
          <p:cNvPr id="10" name="テキスト ボックス 9"/>
          <p:cNvSpPr txBox="1"/>
          <p:nvPr/>
        </p:nvSpPr>
        <p:spPr>
          <a:xfrm>
            <a:off x="1721516" y="3147446"/>
            <a:ext cx="2021810"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保安検査場</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85417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666784"/>
            <a:ext cx="10015537" cy="56780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929064" y="898451"/>
            <a:ext cx="7700960" cy="526297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行先がわからなくなっている時の支援</a:t>
            </a:r>
          </a:p>
          <a:p>
            <a:r>
              <a:rPr lang="ja-JP" altLang="en-US" sz="2400" dirty="0">
                <a:latin typeface="メイリオ" panose="020B0604030504040204" pitchFamily="50" charset="-128"/>
                <a:ea typeface="メイリオ" panose="020B0604030504040204" pitchFamily="50" charset="-128"/>
              </a:rPr>
              <a:t>　・たちすくむ、行ったり来たりしている、座り込</a:t>
            </a:r>
            <a:r>
              <a:rPr lang="ja-JP" altLang="en-US" sz="2400" dirty="0" err="1">
                <a:latin typeface="メイリオ" panose="020B0604030504040204" pitchFamily="50" charset="-128"/>
                <a:ea typeface="メイリオ" panose="020B0604030504040204" pitchFamily="50" charset="-128"/>
              </a:rPr>
              <a:t>ん</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でいる場合、どこに行けばよいかわからなく</a:t>
            </a:r>
            <a:r>
              <a:rPr lang="ja-JP" altLang="en-US" sz="2400" dirty="0" err="1">
                <a:latin typeface="メイリオ" panose="020B0604030504040204" pitchFamily="50" charset="-128"/>
                <a:ea typeface="メイリオ" panose="020B0604030504040204" pitchFamily="50" charset="-128"/>
              </a:rPr>
              <a:t>なっ</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て</a:t>
            </a:r>
            <a:r>
              <a:rPr lang="ja-JP" altLang="en-US" sz="2400" dirty="0">
                <a:latin typeface="メイリオ" panose="020B0604030504040204" pitchFamily="50" charset="-128"/>
                <a:ea typeface="メイリオ" panose="020B0604030504040204" pitchFamily="50" charset="-128"/>
              </a:rPr>
              <a:t>いる可能性がある</a:t>
            </a:r>
          </a:p>
          <a:p>
            <a:r>
              <a:rPr lang="ja-JP" altLang="en-US" sz="2400" dirty="0">
                <a:latin typeface="メイリオ" panose="020B0604030504040204" pitchFamily="50" charset="-128"/>
                <a:ea typeface="メイリオ" panose="020B0604030504040204" pitchFamily="50" charset="-128"/>
              </a:rPr>
              <a:t>　・ゆっくりと落ち着かせて支援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案内表示について説明を求められたとき</a:t>
            </a:r>
          </a:p>
          <a:p>
            <a:r>
              <a:rPr lang="ja-JP" altLang="en-US" sz="2400" dirty="0">
                <a:latin typeface="メイリオ" panose="020B0604030504040204" pitchFamily="50" charset="-128"/>
                <a:ea typeface="メイリオ" panose="020B0604030504040204" pitchFamily="50" charset="-128"/>
              </a:rPr>
              <a:t>　・案内表示の内容が理解できない、眼に入っていな</a:t>
            </a: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い</a:t>
            </a:r>
            <a:r>
              <a:rPr lang="ja-JP" altLang="en-US" sz="2400" dirty="0">
                <a:latin typeface="メイリオ" panose="020B0604030504040204" pitchFamily="50" charset="-128"/>
                <a:ea typeface="メイリオ" panose="020B0604030504040204" pitchFamily="50" charset="-128"/>
              </a:rPr>
              <a:t>場合がある</a:t>
            </a:r>
          </a:p>
          <a:p>
            <a:r>
              <a:rPr lang="ja-JP" altLang="en-US" sz="2400" dirty="0">
                <a:latin typeface="メイリオ" panose="020B0604030504040204" pitchFamily="50" charset="-128"/>
                <a:ea typeface="メイリオ" panose="020B0604030504040204" pitchFamily="50" charset="-128"/>
              </a:rPr>
              <a:t>　・落ち着かせ、どこにいきたいか、どうしたいのか</a:t>
            </a:r>
          </a:p>
          <a:p>
            <a:r>
              <a:rPr lang="ja-JP" altLang="en-US" sz="2400" dirty="0">
                <a:latin typeface="メイリオ" panose="020B0604030504040204" pitchFamily="50" charset="-128"/>
                <a:ea typeface="メイリオ" panose="020B0604030504040204" pitchFamily="50" charset="-128"/>
              </a:rPr>
              <a:t>　　を確認して支援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緊急時における対応</a:t>
            </a:r>
          </a:p>
          <a:p>
            <a:r>
              <a:rPr lang="ja-JP" altLang="en-US" sz="2400" dirty="0">
                <a:latin typeface="メイリオ" panose="020B0604030504040204" pitchFamily="50" charset="-128"/>
                <a:ea typeface="メイリオ" panose="020B0604030504040204" pitchFamily="50" charset="-128"/>
              </a:rPr>
              <a:t>　・支援や避難誘導を行う際には、理解していない様</a:t>
            </a:r>
          </a:p>
          <a:p>
            <a:r>
              <a:rPr lang="ja-JP" altLang="en-US" sz="2400" dirty="0">
                <a:latin typeface="メイリオ" panose="020B0604030504040204" pitchFamily="50" charset="-128"/>
                <a:ea typeface="メイリオ" panose="020B0604030504040204" pitchFamily="50" charset="-128"/>
              </a:rPr>
              <a:t>　　子、不安な様子の場合には「大丈夫ですよ」と声</a:t>
            </a:r>
          </a:p>
          <a:p>
            <a:r>
              <a:rPr lang="ja-JP" altLang="en-US" sz="2400" dirty="0">
                <a:latin typeface="メイリオ" panose="020B0604030504040204" pitchFamily="50" charset="-128"/>
                <a:ea typeface="メイリオ" panose="020B0604030504040204" pitchFamily="50" charset="-128"/>
              </a:rPr>
              <a:t>　　をかけ、ゆっくり、簡潔に説明する。</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40" y="3513748"/>
            <a:ext cx="932589" cy="2278350"/>
          </a:xfrm>
          <a:prstGeom prst="rect">
            <a:avLst/>
          </a:prstGeom>
        </p:spPr>
      </p:pic>
      <p:graphicFrame>
        <p:nvGraphicFramePr>
          <p:cNvPr id="13" name="オブジェクト 12"/>
          <p:cNvGraphicFramePr>
            <a:graphicFrameLocks noChangeAspect="1"/>
          </p:cNvGraphicFramePr>
          <p:nvPr/>
        </p:nvGraphicFramePr>
        <p:xfrm>
          <a:off x="242850" y="580352"/>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13" name="オブジェクト 12"/>
                      <p:cNvPicPr/>
                      <p:nvPr/>
                    </p:nvPicPr>
                    <p:blipFill>
                      <a:blip r:embed="rId5"/>
                      <a:stretch>
                        <a:fillRect/>
                      </a:stretch>
                    </p:blipFill>
                    <p:spPr>
                      <a:xfrm>
                        <a:off x="242850" y="580352"/>
                        <a:ext cx="926538" cy="2581953"/>
                      </a:xfrm>
                      <a:prstGeom prst="rect">
                        <a:avLst/>
                      </a:prstGeom>
                    </p:spPr>
                  </p:pic>
                </p:oleObj>
              </mc:Fallback>
            </mc:AlternateContent>
          </a:graphicData>
        </a:graphic>
      </p:graphicFrame>
      <p:sp>
        <p:nvSpPr>
          <p:cNvPr id="7" name="テキスト ボックス 6"/>
          <p:cNvSpPr txBox="1"/>
          <p:nvPr/>
        </p:nvSpPr>
        <p:spPr>
          <a:xfrm>
            <a:off x="1721516" y="782552"/>
            <a:ext cx="2021810"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搭乗口、搭乗</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41618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335902"/>
            <a:ext cx="10015537" cy="652209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929064" y="487025"/>
            <a:ext cx="7700960" cy="637097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座席がわからなくなっている時の支援</a:t>
            </a:r>
          </a:p>
          <a:p>
            <a:r>
              <a:rPr lang="ja-JP" altLang="en-US" sz="2400" dirty="0">
                <a:latin typeface="メイリオ" panose="020B0604030504040204" pitchFamily="50" charset="-128"/>
                <a:ea typeface="メイリオ" panose="020B0604030504040204" pitchFamily="50" charset="-128"/>
              </a:rPr>
              <a:t>　・たちすくむ、行ったり来たりしている、座り込</a:t>
            </a:r>
            <a:r>
              <a:rPr lang="ja-JP" altLang="en-US" sz="2400" dirty="0" err="1">
                <a:latin typeface="メイリオ" panose="020B0604030504040204" pitchFamily="50" charset="-128"/>
                <a:ea typeface="メイリオ" panose="020B0604030504040204" pitchFamily="50" charset="-128"/>
              </a:rPr>
              <a:t>ん</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でいる場合、どの席に座ればよいかわからなく</a:t>
            </a:r>
            <a:r>
              <a:rPr lang="ja-JP" altLang="en-US" sz="2400" dirty="0" err="1">
                <a:latin typeface="メイリオ" panose="020B0604030504040204" pitchFamily="50" charset="-128"/>
                <a:ea typeface="メイリオ" panose="020B0604030504040204" pitchFamily="50" charset="-128"/>
              </a:rPr>
              <a:t>な</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っている可能性がある</a:t>
            </a:r>
          </a:p>
          <a:p>
            <a:r>
              <a:rPr lang="ja-JP" altLang="en-US" sz="2400" dirty="0">
                <a:latin typeface="メイリオ" panose="020B0604030504040204" pitchFamily="50" charset="-128"/>
                <a:ea typeface="メイリオ" panose="020B0604030504040204" pitchFamily="50" charset="-128"/>
              </a:rPr>
              <a:t>　・ゆっくりと落ち着かせて支援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シートベルト着用の説明</a:t>
            </a:r>
          </a:p>
          <a:p>
            <a:r>
              <a:rPr lang="ja-JP" altLang="en-US" sz="2400" dirty="0">
                <a:latin typeface="メイリオ" panose="020B0604030504040204" pitchFamily="50" charset="-128"/>
                <a:ea typeface="メイリオ" panose="020B0604030504040204" pitchFamily="50" charset="-128"/>
              </a:rPr>
              <a:t>　・シートベルト着用については、ゆっくり、簡潔に</a:t>
            </a:r>
          </a:p>
          <a:p>
            <a:r>
              <a:rPr lang="ja-JP" altLang="en-US" sz="2400" dirty="0">
                <a:latin typeface="メイリオ" panose="020B0604030504040204" pitchFamily="50" charset="-128"/>
                <a:ea typeface="メイリオ" panose="020B0604030504040204" pitchFamily="50" charset="-128"/>
              </a:rPr>
              <a:t>　　説明し、理解しているか繰り返し確認する。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トイレの使用についての説明</a:t>
            </a:r>
          </a:p>
          <a:p>
            <a:r>
              <a:rPr lang="ja-JP" altLang="en-US" sz="2400" dirty="0">
                <a:latin typeface="メイリオ" panose="020B0604030504040204" pitchFamily="50" charset="-128"/>
                <a:ea typeface="メイリオ" panose="020B0604030504040204" pitchFamily="50" charset="-128"/>
              </a:rPr>
              <a:t>　・トイレが一定の時間利用できないことを、ゆっく</a:t>
            </a:r>
          </a:p>
          <a:p>
            <a:r>
              <a:rPr lang="ja-JP" altLang="en-US" sz="2400" dirty="0">
                <a:latin typeface="メイリオ" panose="020B0604030504040204" pitchFamily="50" charset="-128"/>
                <a:ea typeface="メイリオ" panose="020B0604030504040204" pitchFamily="50" charset="-128"/>
              </a:rPr>
              <a:t>　　り、具体的に説明し、理解しているか繰り返し確</a:t>
            </a: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認する</a:t>
            </a:r>
            <a:r>
              <a:rPr lang="ja-JP" altLang="en-US" sz="2400" dirty="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　・離陸前にトイレを利用するよう促す。</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緊急時における対応</a:t>
            </a:r>
          </a:p>
          <a:p>
            <a:r>
              <a:rPr lang="ja-JP" altLang="en-US" sz="2400" dirty="0">
                <a:latin typeface="メイリオ" panose="020B0604030504040204" pitchFamily="50" charset="-128"/>
                <a:ea typeface="メイリオ" panose="020B0604030504040204" pitchFamily="50" charset="-128"/>
              </a:rPr>
              <a:t>　・支援や避難誘導を行う際には、理解していない様</a:t>
            </a:r>
          </a:p>
          <a:p>
            <a:r>
              <a:rPr lang="ja-JP" altLang="en-US" sz="2400" dirty="0">
                <a:latin typeface="メイリオ" panose="020B0604030504040204" pitchFamily="50" charset="-128"/>
                <a:ea typeface="メイリオ" panose="020B0604030504040204" pitchFamily="50" charset="-128"/>
              </a:rPr>
              <a:t>　　子、不安な様子の場合には「大丈夫ですよ」と声</a:t>
            </a:r>
          </a:p>
          <a:p>
            <a:r>
              <a:rPr lang="ja-JP" altLang="en-US" sz="2400" dirty="0">
                <a:latin typeface="メイリオ" panose="020B0604030504040204" pitchFamily="50" charset="-128"/>
                <a:ea typeface="メイリオ" panose="020B0604030504040204" pitchFamily="50" charset="-128"/>
              </a:rPr>
              <a:t>　　をかけ、ゆっくり、簡潔に説明する</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40" y="3513748"/>
            <a:ext cx="932589" cy="2278350"/>
          </a:xfrm>
          <a:prstGeom prst="rect">
            <a:avLst/>
          </a:prstGeom>
        </p:spPr>
      </p:pic>
      <p:graphicFrame>
        <p:nvGraphicFramePr>
          <p:cNvPr id="13" name="オブジェクト 12"/>
          <p:cNvGraphicFramePr>
            <a:graphicFrameLocks noChangeAspect="1"/>
          </p:cNvGraphicFramePr>
          <p:nvPr/>
        </p:nvGraphicFramePr>
        <p:xfrm>
          <a:off x="242850" y="580352"/>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13" name="オブジェクト 12"/>
                      <p:cNvPicPr/>
                      <p:nvPr/>
                    </p:nvPicPr>
                    <p:blipFill>
                      <a:blip r:embed="rId5"/>
                      <a:stretch>
                        <a:fillRect/>
                      </a:stretch>
                    </p:blipFill>
                    <p:spPr>
                      <a:xfrm>
                        <a:off x="242850" y="580352"/>
                        <a:ext cx="926538" cy="2581953"/>
                      </a:xfrm>
                      <a:prstGeom prst="rect">
                        <a:avLst/>
                      </a:prstGeom>
                    </p:spPr>
                  </p:pic>
                </p:oleObj>
              </mc:Fallback>
            </mc:AlternateContent>
          </a:graphicData>
        </a:graphic>
      </p:graphicFrame>
      <p:sp>
        <p:nvSpPr>
          <p:cNvPr id="7" name="テキスト ボックス 6"/>
          <p:cNvSpPr txBox="1"/>
          <p:nvPr/>
        </p:nvSpPr>
        <p:spPr>
          <a:xfrm>
            <a:off x="1760871" y="487025"/>
            <a:ext cx="2021810"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機内、降機</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03402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40" y="3513748"/>
            <a:ext cx="932589" cy="2278350"/>
          </a:xfrm>
          <a:prstGeom prst="rect">
            <a:avLst/>
          </a:prstGeom>
        </p:spPr>
      </p:pic>
      <p:graphicFrame>
        <p:nvGraphicFramePr>
          <p:cNvPr id="13" name="オブジェクト 12"/>
          <p:cNvGraphicFramePr>
            <a:graphicFrameLocks noChangeAspect="1"/>
          </p:cNvGraphicFramePr>
          <p:nvPr/>
        </p:nvGraphicFramePr>
        <p:xfrm>
          <a:off x="242850" y="580352"/>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13" name="オブジェクト 12"/>
                      <p:cNvPicPr/>
                      <p:nvPr/>
                    </p:nvPicPr>
                    <p:blipFill>
                      <a:blip r:embed="rId5"/>
                      <a:stretch>
                        <a:fillRect/>
                      </a:stretch>
                    </p:blipFill>
                    <p:spPr>
                      <a:xfrm>
                        <a:off x="242850" y="580352"/>
                        <a:ext cx="926538" cy="2581953"/>
                      </a:xfrm>
                      <a:prstGeom prst="rect">
                        <a:avLst/>
                      </a:prstGeom>
                    </p:spPr>
                  </p:pic>
                </p:oleObj>
              </mc:Fallback>
            </mc:AlternateContent>
          </a:graphicData>
        </a:graphic>
      </p:graphicFrame>
      <p:sp>
        <p:nvSpPr>
          <p:cNvPr id="8" name="正方形/長方形 7"/>
          <p:cNvSpPr/>
          <p:nvPr/>
        </p:nvSpPr>
        <p:spPr>
          <a:xfrm>
            <a:off x="1614487" y="879373"/>
            <a:ext cx="10015537" cy="22829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21515" y="1071183"/>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0" name="テキスト ボックス 9"/>
          <p:cNvSpPr txBox="1"/>
          <p:nvPr/>
        </p:nvSpPr>
        <p:spPr>
          <a:xfrm>
            <a:off x="3929064" y="1087686"/>
            <a:ext cx="7700959"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乗換がわからずに困っている場合</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・乗り換えにはどこに行けばよいかわからない、混</a:t>
            </a: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雑して</a:t>
            </a:r>
            <a:r>
              <a:rPr lang="ja-JP" altLang="en-US" sz="2400" dirty="0">
                <a:latin typeface="メイリオ" panose="020B0604030504040204" pitchFamily="50" charset="-128"/>
                <a:ea typeface="メイリオ" panose="020B0604030504040204" pitchFamily="50" charset="-128"/>
              </a:rPr>
              <a:t>いて歩けなくなってしまったなどの場合が</a:t>
            </a:r>
          </a:p>
          <a:p>
            <a:r>
              <a:rPr lang="ja-JP" altLang="en-US" sz="2400" dirty="0">
                <a:latin typeface="メイリオ" panose="020B0604030504040204" pitchFamily="50" charset="-128"/>
                <a:ea typeface="メイリオ" panose="020B0604030504040204" pitchFamily="50" charset="-128"/>
              </a:rPr>
              <a:t>　　ある</a:t>
            </a:r>
          </a:p>
          <a:p>
            <a:r>
              <a:rPr lang="ja-JP" altLang="en-US" sz="2400" dirty="0">
                <a:latin typeface="メイリオ" panose="020B0604030504040204" pitchFamily="50" charset="-128"/>
                <a:ea typeface="メイリオ" panose="020B0604030504040204" pitchFamily="50" charset="-128"/>
              </a:rPr>
              <a:t>　・ゆっくりと落ち着かせて支援</a:t>
            </a:r>
          </a:p>
        </p:txBody>
      </p:sp>
    </p:spTree>
    <p:extLst>
      <p:ext uri="{BB962C8B-B14F-4D97-AF65-F5344CB8AC3E}">
        <p14:creationId xmlns:p14="http://schemas.microsoft.com/office/powerpoint/2010/main" val="1976115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78452" y="658603"/>
            <a:ext cx="11280148" cy="1200329"/>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rPr>
              <a:t>３</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肢体不自由者・車椅子使用者・重症心身障害児者</a:t>
            </a:r>
          </a:p>
          <a:p>
            <a:endParaRPr lang="ja-JP" altLang="en-US" sz="3600" b="1" dirty="0">
              <a:latin typeface="メイリオ" panose="020B0604030504040204" pitchFamily="50" charset="-128"/>
              <a:ea typeface="メイリオ" panose="020B0604030504040204" pitchFamily="50" charset="-128"/>
            </a:endParaRPr>
          </a:p>
        </p:txBody>
      </p:sp>
      <p:sp>
        <p:nvSpPr>
          <p:cNvPr id="13" name="正方形/長方形 12"/>
          <p:cNvSpPr/>
          <p:nvPr/>
        </p:nvSpPr>
        <p:spPr>
          <a:xfrm>
            <a:off x="378452" y="1238432"/>
            <a:ext cx="11392370" cy="1411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3"/>
          <a:stretch>
            <a:fillRect/>
          </a:stretch>
        </p:blipFill>
        <p:spPr>
          <a:xfrm flipH="1">
            <a:off x="1253067" y="1855490"/>
            <a:ext cx="1807394" cy="2464628"/>
          </a:xfrm>
          <a:prstGeom prst="rect">
            <a:avLst/>
          </a:prstGeom>
        </p:spPr>
      </p:pic>
      <p:sp>
        <p:nvSpPr>
          <p:cNvPr id="15" name="テキスト ボックス 14"/>
          <p:cNvSpPr txBox="1"/>
          <p:nvPr/>
        </p:nvSpPr>
        <p:spPr>
          <a:xfrm>
            <a:off x="3194854" y="1681848"/>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16" name="テキスト ボックス 15"/>
          <p:cNvSpPr txBox="1"/>
          <p:nvPr/>
        </p:nvSpPr>
        <p:spPr>
          <a:xfrm>
            <a:off x="4499692" y="3072348"/>
            <a:ext cx="6916968" cy="3416320"/>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■肢体不自由者・車椅子使用者の特性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四肢、体幹が不自由で歩行や筆記が困難</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障害の部位は個人差がある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車椅子、杖、義足などを使用</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原因（脳血管障害、脳性麻痺等）により困難さが異なる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重度の肢体不自由と重度の知的障害を併せ持った人（子ども・成人）もいる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介助犬を使用する人もいる</a:t>
            </a:r>
          </a:p>
        </p:txBody>
      </p:sp>
      <p:sp>
        <p:nvSpPr>
          <p:cNvPr id="17" name="正方形/長方形 16"/>
          <p:cNvSpPr/>
          <p:nvPr/>
        </p:nvSpPr>
        <p:spPr>
          <a:xfrm>
            <a:off x="4499692" y="3013204"/>
            <a:ext cx="7024514" cy="342733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52" y="4033392"/>
            <a:ext cx="949865" cy="2587364"/>
          </a:xfrm>
          <a:prstGeom prst="rect">
            <a:avLst/>
          </a:prstGeom>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274" y="4733218"/>
            <a:ext cx="2345854" cy="1887538"/>
          </a:xfrm>
          <a:prstGeom prst="rect">
            <a:avLst/>
          </a:prstGeom>
        </p:spPr>
      </p:pic>
    </p:spTree>
    <p:extLst>
      <p:ext uri="{BB962C8B-B14F-4D97-AF65-F5344CB8AC3E}">
        <p14:creationId xmlns:p14="http://schemas.microsoft.com/office/powerpoint/2010/main" val="1949938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614488" y="155829"/>
            <a:ext cx="10326500" cy="362922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574591" y="368739"/>
            <a:ext cx="6366397" cy="341632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r>
              <a:rPr lang="ja-JP" altLang="en-US" sz="2400" dirty="0">
                <a:latin typeface="メイリオ" panose="020B0604030504040204" pitchFamily="50" charset="-128"/>
                <a:ea typeface="メイリオ" panose="020B0604030504040204" pitchFamily="50" charset="-128"/>
              </a:rPr>
              <a:t>（車椅子等の補助具の種類</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電動の場合はﾊﾞｯﾃﾘｰの種類等</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や介助犬の使用等について）</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割引適用は合理的な方法で確認</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窓口の利用では、必要に応じて支援</a:t>
            </a:r>
            <a:r>
              <a:rPr lang="ja-JP" altLang="en-US" sz="2400" dirty="0">
                <a:latin typeface="メイリオ" panose="020B0604030504040204" pitchFamily="50" charset="-128"/>
                <a:ea typeface="メイリオ" panose="020B0604030504040204" pitchFamily="50" charset="-128"/>
              </a:rPr>
              <a:t>（車椅子使用者等に配慮したカウンターではない場合など）</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対応に時間がかかる場合は、事由や時間を具体的に伝える</a:t>
            </a: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
        <p:nvSpPr>
          <p:cNvPr id="15" name="正方形/長方形 14"/>
          <p:cNvSpPr/>
          <p:nvPr/>
        </p:nvSpPr>
        <p:spPr>
          <a:xfrm>
            <a:off x="1614487" y="3837814"/>
            <a:ext cx="10326500" cy="289688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721515" y="402050"/>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予約、チェックイン</a:t>
            </a:r>
          </a:p>
        </p:txBody>
      </p:sp>
      <p:sp>
        <p:nvSpPr>
          <p:cNvPr id="19" name="テキスト ボックス 18"/>
          <p:cNvSpPr txBox="1"/>
          <p:nvPr/>
        </p:nvSpPr>
        <p:spPr>
          <a:xfrm>
            <a:off x="1721515" y="4057041"/>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ターミナルでの待合</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・移動</a:t>
            </a:r>
          </a:p>
        </p:txBody>
      </p:sp>
      <p:sp>
        <p:nvSpPr>
          <p:cNvPr id="22" name="テキスト ボックス 21"/>
          <p:cNvSpPr txBox="1"/>
          <p:nvPr/>
        </p:nvSpPr>
        <p:spPr>
          <a:xfrm>
            <a:off x="5574592" y="4057041"/>
            <a:ext cx="6366395"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エレベーターやエスカレーターの利用</a:t>
            </a:r>
            <a:endParaRPr lang="en-US" altLang="ja-JP" sz="2400" b="1" dirty="0">
              <a:latin typeface="メイリオ" panose="020B0604030504040204" pitchFamily="50" charset="-128"/>
              <a:ea typeface="メイリオ" panose="020B0604030504040204" pitchFamily="50" charset="-128"/>
            </a:endParaRPr>
          </a:p>
          <a:p>
            <a:pPr marL="628650" indent="-628650"/>
            <a:r>
              <a:rPr lang="ja-JP" altLang="en-US" sz="2400" dirty="0">
                <a:latin typeface="メイリオ" panose="020B0604030504040204" pitchFamily="50" charset="-128"/>
                <a:ea typeface="メイリオ" panose="020B0604030504040204" pitchFamily="50" charset="-128"/>
              </a:rPr>
              <a:t>　・エレベーターの利用や車椅子対応エスカレーターの利用の要領で支援</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車椅子使用者の階段や通路の利用</a:t>
            </a:r>
            <a:endParaRPr lang="en-US" altLang="ja-JP" sz="2400" b="1" dirty="0">
              <a:latin typeface="メイリオ" panose="020B0604030504040204" pitchFamily="50" charset="-128"/>
              <a:ea typeface="メイリオ" panose="020B0604030504040204" pitchFamily="50" charset="-128"/>
            </a:endParaRPr>
          </a:p>
          <a:p>
            <a:pPr marL="628650" indent="-628650"/>
            <a:r>
              <a:rPr lang="ja-JP" altLang="en-US" sz="2400" dirty="0">
                <a:latin typeface="メイリオ" panose="020B0604030504040204" pitchFamily="50" charset="-128"/>
                <a:ea typeface="メイリオ" panose="020B0604030504040204" pitchFamily="50" charset="-128"/>
              </a:rPr>
              <a:t>　・円滑な利用に適した構造でない場合には、事情を説明し本人の意向を確認の上、階段利用や段差の越え方等の要領で支援</a:t>
            </a: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364" y="2313587"/>
            <a:ext cx="949865" cy="2587364"/>
          </a:xfrm>
          <a:prstGeom prst="rect">
            <a:avLst/>
          </a:prstGeom>
        </p:spPr>
      </p:pic>
    </p:spTree>
    <p:extLst>
      <p:ext uri="{BB962C8B-B14F-4D97-AF65-F5344CB8AC3E}">
        <p14:creationId xmlns:p14="http://schemas.microsoft.com/office/powerpoint/2010/main" val="4010385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
        <p:nvSpPr>
          <p:cNvPr id="14" name="正方形/長方形 13"/>
          <p:cNvSpPr/>
          <p:nvPr/>
        </p:nvSpPr>
        <p:spPr>
          <a:xfrm>
            <a:off x="1614487" y="2305698"/>
            <a:ext cx="10147207" cy="16182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614487" y="155830"/>
            <a:ext cx="10147207" cy="20451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721515" y="353520"/>
            <a:ext cx="3450561"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ターミナルでの待合</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・移動</a:t>
            </a:r>
            <a:r>
              <a:rPr lang="ja-JP" altLang="en-US" sz="2800" dirty="0">
                <a:latin typeface="メイリオ" panose="020B0604030504040204" pitchFamily="50" charset="-128"/>
                <a:ea typeface="メイリオ" panose="020B0604030504040204" pitchFamily="50" charset="-128"/>
              </a:rPr>
              <a:t>（つづき）</a:t>
            </a:r>
          </a:p>
          <a:p>
            <a:endParaRPr lang="ja-JP" altLang="en-US" sz="2800" b="1"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1721515" y="2497509"/>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保安検査場</a:t>
            </a:r>
          </a:p>
        </p:txBody>
      </p:sp>
      <p:sp>
        <p:nvSpPr>
          <p:cNvPr id="22" name="テキスト ボックス 21"/>
          <p:cNvSpPr txBox="1"/>
          <p:nvPr/>
        </p:nvSpPr>
        <p:spPr>
          <a:xfrm>
            <a:off x="5574592" y="353520"/>
            <a:ext cx="6187102"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トイレ等の設備の利用</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zh-TW" altLang="en-US" sz="2400" dirty="0">
                <a:latin typeface="メイリオ" panose="020B0604030504040204" pitchFamily="50" charset="-128"/>
                <a:ea typeface="メイリオ" panose="020B0604030504040204" pitchFamily="50" charset="-128"/>
              </a:rPr>
              <a:t>車椅子使用者用便房</a:t>
            </a:r>
            <a:r>
              <a:rPr lang="ja-JP" altLang="en-US" sz="2400" dirty="0">
                <a:latin typeface="メイリオ" panose="020B0604030504040204" pitchFamily="50" charset="-128"/>
                <a:ea typeface="メイリオ" panose="020B0604030504040204" pitchFamily="50" charset="-128"/>
              </a:rPr>
              <a:t>の案内</a:t>
            </a:r>
          </a:p>
          <a:p>
            <a:pPr marL="652463" indent="-1119188">
              <a:tabLst>
                <a:tab pos="357188" algn="l"/>
              </a:tabLst>
            </a:pPr>
            <a:r>
              <a:rPr lang="ja-JP" altLang="en-US" sz="2400" dirty="0">
                <a:latin typeface="メイリオ" panose="020B0604030504040204" pitchFamily="50" charset="-128"/>
                <a:ea typeface="メイリオ" panose="020B0604030504040204" pitchFamily="50" charset="-128"/>
              </a:rPr>
              <a:t>　・</a:t>
            </a:r>
            <a:r>
              <a:rPr lang="zh-TW" altLang="en-US" sz="2400" dirty="0">
                <a:latin typeface="メイリオ" panose="020B0604030504040204" pitchFamily="50" charset="-128"/>
                <a:ea typeface="メイリオ" panose="020B0604030504040204" pitchFamily="50" charset="-128"/>
              </a:rPr>
              <a:t>車椅子使用者用便房</a:t>
            </a:r>
            <a:r>
              <a:rPr lang="ja-JP" altLang="en-US" sz="2400" dirty="0">
                <a:latin typeface="メイリオ" panose="020B0604030504040204" pitchFamily="50" charset="-128"/>
                <a:ea typeface="メイリオ" panose="020B0604030504040204" pitchFamily="50" charset="-128"/>
              </a:rPr>
              <a:t>がない場合は、</a:t>
            </a:r>
            <a:endParaRPr lang="en-US" altLang="ja-JP" sz="2400" dirty="0">
              <a:latin typeface="メイリオ" panose="020B0604030504040204" pitchFamily="50" charset="-128"/>
              <a:ea typeface="メイリオ" panose="020B0604030504040204" pitchFamily="50" charset="-128"/>
            </a:endParaRPr>
          </a:p>
          <a:p>
            <a:pPr marL="652463" indent="-1119188">
              <a:tabLst>
                <a:tab pos="357188" algn="l"/>
              </a:tabLst>
            </a:pPr>
            <a:r>
              <a:rPr lang="ja-JP" altLang="en-US" sz="2400" dirty="0">
                <a:latin typeface="メイリオ" panose="020B0604030504040204" pitchFamily="50" charset="-128"/>
                <a:ea typeface="メイリオ" panose="020B0604030504040204" pitchFamily="50" charset="-128"/>
              </a:rPr>
              <a:t>　　事情を説明し、近隣のバリアフリー</a:t>
            </a:r>
            <a:endParaRPr lang="en-US" altLang="ja-JP" sz="2400" dirty="0">
              <a:latin typeface="メイリオ" panose="020B0604030504040204" pitchFamily="50" charset="-128"/>
              <a:ea typeface="メイリオ" panose="020B0604030504040204" pitchFamily="50" charset="-128"/>
            </a:endParaRPr>
          </a:p>
          <a:p>
            <a:pPr marL="652463" indent="-1119188">
              <a:tabLst>
                <a:tab pos="357188" algn="l"/>
              </a:tabLst>
            </a:pPr>
            <a:r>
              <a:rPr lang="ja-JP" altLang="en-US" sz="2400" dirty="0">
                <a:latin typeface="メイリオ" panose="020B0604030504040204" pitchFamily="50" charset="-128"/>
                <a:ea typeface="メイリオ" panose="020B0604030504040204" pitchFamily="50" charset="-128"/>
              </a:rPr>
              <a:t>　　トイレを案内</a:t>
            </a:r>
          </a:p>
        </p:txBody>
      </p:sp>
      <p:sp>
        <p:nvSpPr>
          <p:cNvPr id="23" name="テキスト ボックス 22"/>
          <p:cNvSpPr txBox="1"/>
          <p:nvPr/>
        </p:nvSpPr>
        <p:spPr>
          <a:xfrm>
            <a:off x="5574592" y="2514012"/>
            <a:ext cx="6350920"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検査場への誘導を円滑に行う</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・車椅子使用者の乗換は本人の意向を尊重</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接触検査を行う場合は、配慮事項を確認</a:t>
            </a:r>
          </a:p>
        </p:txBody>
      </p:sp>
      <p:sp>
        <p:nvSpPr>
          <p:cNvPr id="17" name="正方形/長方形 16"/>
          <p:cNvSpPr/>
          <p:nvPr/>
        </p:nvSpPr>
        <p:spPr>
          <a:xfrm>
            <a:off x="1614487" y="4022013"/>
            <a:ext cx="10147207" cy="273524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721515" y="4213824"/>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搭乗口、搭乗</a:t>
            </a:r>
          </a:p>
        </p:txBody>
      </p:sp>
      <p:sp>
        <p:nvSpPr>
          <p:cNvPr id="21" name="テキスト ボックス 20"/>
          <p:cNvSpPr txBox="1"/>
          <p:nvPr/>
        </p:nvSpPr>
        <p:spPr>
          <a:xfrm>
            <a:off x="5574592" y="4149348"/>
            <a:ext cx="6055431"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搭乗時</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・搭乗までの流れを説明し、支援の要否</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を確認し、支援が必要な場合は、安</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全に十分留意し支援を行う</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・支援不要の場合も必要に応じて見守る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・座席への移乗に支援が必要な場合には、</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安全に留意して支援する</a:t>
            </a:r>
            <a:endParaRPr lang="ja-JP" altLang="en-US" sz="2400" b="1" dirty="0">
              <a:latin typeface="メイリオ" panose="020B0604030504040204" pitchFamily="50" charset="-128"/>
              <a:ea typeface="メイリオ" panose="020B0604030504040204" pitchFamily="50" charset="-128"/>
            </a:endParaRPr>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134" y="2420659"/>
            <a:ext cx="949865" cy="2587364"/>
          </a:xfrm>
          <a:prstGeom prst="rect">
            <a:avLst/>
          </a:prstGeom>
        </p:spPr>
      </p:pic>
    </p:spTree>
    <p:extLst>
      <p:ext uri="{BB962C8B-B14F-4D97-AF65-F5344CB8AC3E}">
        <p14:creationId xmlns:p14="http://schemas.microsoft.com/office/powerpoint/2010/main" val="4196721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155829"/>
            <a:ext cx="10015537" cy="39551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21515" y="325352"/>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機内</a:t>
            </a:r>
            <a:endParaRPr lang="ja-JP" altLang="en-US" sz="28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574593" y="325352"/>
            <a:ext cx="6055430" cy="378565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機内での移動やトイレ等の設備利用</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・支援の要否を確認</a:t>
            </a:r>
          </a:p>
          <a:p>
            <a:r>
              <a:rPr lang="ja-JP" altLang="en-US" sz="2400" dirty="0">
                <a:latin typeface="メイリオ" panose="020B0604030504040204" pitchFamily="50" charset="-128"/>
                <a:ea typeface="メイリオ" panose="020B0604030504040204" pitchFamily="50" charset="-128"/>
              </a:rPr>
              <a:t>　・車椅子使用者に配慮した設備がない場</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合は、留意内容を確認し、プライバシ</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ーに</a:t>
            </a:r>
            <a:r>
              <a:rPr lang="ja-JP" altLang="en-US" sz="2400" dirty="0">
                <a:latin typeface="メイリオ" panose="020B0604030504040204" pitchFamily="50" charset="-128"/>
                <a:ea typeface="メイリオ" panose="020B0604030504040204" pitchFamily="50" charset="-128"/>
              </a:rPr>
              <a:t>充分配慮した対応を</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・トイレ利用に配慮し、予め到着時間等</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の目安を伝える</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着席時に座位を保てない場合</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・留意点を確認し補助ベルトでの固定を</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a:t>
            </a: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
        <p:nvSpPr>
          <p:cNvPr id="6" name="正方形/長方形 5"/>
          <p:cNvSpPr/>
          <p:nvPr/>
        </p:nvSpPr>
        <p:spPr>
          <a:xfrm>
            <a:off x="1614487" y="4203037"/>
            <a:ext cx="10015537" cy="254647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721515" y="4394847"/>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降機</a:t>
            </a:r>
          </a:p>
        </p:txBody>
      </p:sp>
      <p:sp>
        <p:nvSpPr>
          <p:cNvPr id="9" name="テキスト ボックス 8"/>
          <p:cNvSpPr txBox="1"/>
          <p:nvPr/>
        </p:nvSpPr>
        <p:spPr>
          <a:xfrm>
            <a:off x="5574592" y="4211340"/>
            <a:ext cx="6055431"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降機</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・降機までの流れを説明し、支援の要否</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を確認し、支援が必要な場合は、安</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全に十分留意し支援を行う</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・支援不要の場合も必要に応じて見守る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・車椅子への移乗に支援が必要な場合に</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は、安全に留意して支援する</a:t>
            </a:r>
            <a:endParaRPr lang="ja-JP" altLang="en-US" sz="2400" b="1" dirty="0">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106" y="2330703"/>
            <a:ext cx="949865" cy="2587364"/>
          </a:xfrm>
          <a:prstGeom prst="rect">
            <a:avLst/>
          </a:prstGeom>
        </p:spPr>
      </p:pic>
    </p:spTree>
    <p:extLst>
      <p:ext uri="{BB962C8B-B14F-4D97-AF65-F5344CB8AC3E}">
        <p14:creationId xmlns:p14="http://schemas.microsoft.com/office/powerpoint/2010/main" val="70425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9672749" y="2734313"/>
            <a:ext cx="2219315" cy="3026339"/>
          </a:xfrm>
          <a:prstGeom prst="rect">
            <a:avLst/>
          </a:prstGeom>
        </p:spPr>
      </p:pic>
      <p:graphicFrame>
        <p:nvGraphicFramePr>
          <p:cNvPr id="9" name="オブジェクト 8"/>
          <p:cNvGraphicFramePr>
            <a:graphicFrameLocks noChangeAspect="1"/>
          </p:cNvGraphicFramePr>
          <p:nvPr>
            <p:extLst>
              <p:ext uri="{D42A27DB-BD31-4B8C-83A1-F6EECF244321}">
                <p14:modId xmlns:p14="http://schemas.microsoft.com/office/powerpoint/2010/main" val="141082539"/>
              </p:ext>
            </p:extLst>
          </p:nvPr>
        </p:nvGraphicFramePr>
        <p:xfrm>
          <a:off x="8553407" y="1353836"/>
          <a:ext cx="1709208" cy="2893646"/>
        </p:xfrm>
        <a:graphic>
          <a:graphicData uri="http://schemas.openxmlformats.org/presentationml/2006/ole">
            <mc:AlternateContent xmlns:mc="http://schemas.openxmlformats.org/markup-compatibility/2006">
              <mc:Choice xmlns:v="urn:schemas-microsoft-com:vml" Requires="v">
                <p:oleObj r:id="rId4" imgW="3479040" imgH="5891760" progId="">
                  <p:embed/>
                </p:oleObj>
              </mc:Choice>
              <mc:Fallback>
                <p:oleObj r:id="rId4" imgW="3479040" imgH="5891760" progId="">
                  <p:embed/>
                  <p:pic>
                    <p:nvPicPr>
                      <p:cNvPr id="4" name="オブジェクト 3"/>
                      <p:cNvPicPr/>
                      <p:nvPr/>
                    </p:nvPicPr>
                    <p:blipFill>
                      <a:blip r:embed="rId5"/>
                      <a:stretch>
                        <a:fillRect/>
                      </a:stretch>
                    </p:blipFill>
                    <p:spPr>
                      <a:xfrm>
                        <a:off x="8553407" y="1353836"/>
                        <a:ext cx="1709208" cy="2893646"/>
                      </a:xfrm>
                      <a:prstGeom prst="rect">
                        <a:avLst/>
                      </a:prstGeom>
                    </p:spPr>
                  </p:pic>
                </p:oleObj>
              </mc:Fallback>
            </mc:AlternateContent>
          </a:graphicData>
        </a:graphic>
      </p:graphicFrame>
      <p:sp>
        <p:nvSpPr>
          <p:cNvPr id="2" name="テキスト ボックス 1"/>
          <p:cNvSpPr txBox="1"/>
          <p:nvPr/>
        </p:nvSpPr>
        <p:spPr>
          <a:xfrm>
            <a:off x="2803075" y="4201317"/>
            <a:ext cx="6340197" cy="1323439"/>
          </a:xfrm>
          <a:prstGeom prst="rect">
            <a:avLst/>
          </a:prstGeom>
          <a:noFill/>
        </p:spPr>
        <p:txBody>
          <a:bodyPr wrap="none" rtlCol="0">
            <a:spAutoFit/>
          </a:bodyPr>
          <a:lstStyle/>
          <a:p>
            <a:pPr algn="ctr"/>
            <a:r>
              <a:rPr lang="ja-JP" altLang="en-US" sz="4000" b="1" dirty="0">
                <a:latin typeface="メイリオ" panose="020B0604030504040204" pitchFamily="50" charset="-128"/>
                <a:ea typeface="メイリオ" panose="020B0604030504040204" pitchFamily="50" charset="-128"/>
              </a:rPr>
              <a:t>高齢者、障害者等に対する</a:t>
            </a:r>
          </a:p>
          <a:p>
            <a:pPr algn="ctr"/>
            <a:r>
              <a:rPr kumimoji="1" lang="ja-JP" altLang="en-US" sz="4000" b="1" dirty="0">
                <a:latin typeface="メイリオ" panose="020B0604030504040204" pitchFamily="50" charset="-128"/>
                <a:ea typeface="メイリオ" panose="020B0604030504040204" pitchFamily="50" charset="-128"/>
              </a:rPr>
              <a:t>接遇の基本を学ぶ</a:t>
            </a:r>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8297" y="1616494"/>
            <a:ext cx="1035720" cy="3163913"/>
          </a:xfrm>
          <a:prstGeom prst="rect">
            <a:avLst/>
          </a:prstGeom>
        </p:spPr>
      </p:pic>
      <p:pic>
        <p:nvPicPr>
          <p:cNvPr id="5" name="図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331" y="1865347"/>
            <a:ext cx="947228" cy="2915060"/>
          </a:xfrm>
          <a:prstGeom prst="rect">
            <a:avLst/>
          </a:prstGeom>
        </p:spPr>
      </p:pic>
      <p:pic>
        <p:nvPicPr>
          <p:cNvPr id="4" name="図 3">
            <a:extLst>
              <a:ext uri="{FF2B5EF4-FFF2-40B4-BE49-F238E27FC236}">
                <a16:creationId xmlns:a16="http://schemas.microsoft.com/office/drawing/2014/main" id="{3E07A2A0-A26B-CAF6-4C64-438A8346FD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74419" y="1607150"/>
            <a:ext cx="2807645" cy="1821850"/>
          </a:xfrm>
          <a:prstGeom prst="rect">
            <a:avLst/>
          </a:prstGeom>
        </p:spPr>
      </p:pic>
    </p:spTree>
    <p:extLst>
      <p:ext uri="{BB962C8B-B14F-4D97-AF65-F5344CB8AC3E}">
        <p14:creationId xmlns:p14="http://schemas.microsoft.com/office/powerpoint/2010/main" val="3256515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506479"/>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21515" y="698289"/>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5" name="テキスト ボックス 14"/>
          <p:cNvSpPr txBox="1"/>
          <p:nvPr/>
        </p:nvSpPr>
        <p:spPr>
          <a:xfrm>
            <a:off x="5574592" y="714792"/>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56" y="2312169"/>
            <a:ext cx="949865" cy="2587364"/>
          </a:xfrm>
          <a:prstGeom prst="rect">
            <a:avLst/>
          </a:prstGeom>
        </p:spPr>
      </p:pic>
    </p:spTree>
    <p:extLst>
      <p:ext uri="{BB962C8B-B14F-4D97-AF65-F5344CB8AC3E}">
        <p14:creationId xmlns:p14="http://schemas.microsoft.com/office/powerpoint/2010/main" val="3743278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４</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視覚障害者</a:t>
            </a:r>
          </a:p>
        </p:txBody>
      </p:sp>
      <p:sp>
        <p:nvSpPr>
          <p:cNvPr id="3" name="正方形/長方形 2"/>
          <p:cNvSpPr/>
          <p:nvPr/>
        </p:nvSpPr>
        <p:spPr>
          <a:xfrm>
            <a:off x="378452" y="1238432"/>
            <a:ext cx="11392370" cy="14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125617" y="2070283"/>
            <a:ext cx="2337251" cy="3216399"/>
          </a:xfrm>
          <a:prstGeom prst="rect">
            <a:avLst/>
          </a:prstGeom>
        </p:spPr>
      </p:pic>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2628900" y="3419562"/>
            <a:ext cx="9372600" cy="3231654"/>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■視覚障害者の特性</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大きく「全盲」と「弱視」に分かれる</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光を感じる</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感じない、物の輪郭が判別できない、視野の一部が欠けている、色の判別が困難、暗いところでは見えにくい、明るいところでは見えにくいなどさまざま</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白杖を持っている、盲導犬を使用している、ガイドヘルパーと一緒に歩いている、白杖等を利用せずに１人で歩いているなど歩き方もさまざま</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白杖や盲導犬を使用していても、全盲ではなく弱視の人の場合がある</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盲導犬は使用している人の指示した方向に進む、障害物を避ける、止まって曲がり角や段差を教える。道を覚えているのではない。</a:t>
            </a:r>
          </a:p>
        </p:txBody>
      </p:sp>
      <p:sp>
        <p:nvSpPr>
          <p:cNvPr id="9" name="正方形/長方形 8"/>
          <p:cNvSpPr/>
          <p:nvPr/>
        </p:nvSpPr>
        <p:spPr>
          <a:xfrm>
            <a:off x="2562380" y="3344912"/>
            <a:ext cx="9439120" cy="330630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0121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2691448"/>
            <a:ext cx="10290642" cy="41665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142791"/>
            <a:ext cx="10290642" cy="242849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262958"/>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予約、チェックイン</a:t>
            </a:r>
          </a:p>
        </p:txBody>
      </p:sp>
      <p:sp>
        <p:nvSpPr>
          <p:cNvPr id="8" name="テキスト ボックス 7"/>
          <p:cNvSpPr txBox="1"/>
          <p:nvPr/>
        </p:nvSpPr>
        <p:spPr>
          <a:xfrm>
            <a:off x="1721515" y="2860970"/>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ターミナルでの待合</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・移動</a:t>
            </a:r>
          </a:p>
        </p:txBody>
      </p:sp>
      <p:sp>
        <p:nvSpPr>
          <p:cNvPr id="11" name="テキスト ボックス 10"/>
          <p:cNvSpPr txBox="1"/>
          <p:nvPr/>
        </p:nvSpPr>
        <p:spPr>
          <a:xfrm>
            <a:off x="5574592" y="262958"/>
            <a:ext cx="6330537"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r>
              <a:rPr lang="ja-JP" altLang="en-US" sz="2400" dirty="0">
                <a:latin typeface="メイリオ" panose="020B0604030504040204" pitchFamily="50" charset="-128"/>
                <a:ea typeface="メイリオ" panose="020B0604030504040204" pitchFamily="50" charset="-128"/>
              </a:rPr>
              <a:t>（盲導犬の使用等、同行者の有無について）</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窓口、チェックイン機の利用</a:t>
            </a:r>
          </a:p>
          <a:p>
            <a:r>
              <a:rPr lang="ja-JP" altLang="en-US" sz="2400" dirty="0">
                <a:latin typeface="メイリオ" panose="020B0604030504040204" pitchFamily="50" charset="-128"/>
                <a:ea typeface="メイリオ" panose="020B0604030504040204" pitchFamily="50" charset="-128"/>
              </a:rPr>
              <a:t>　・困った様子の場合には支援の要否を確認</a:t>
            </a:r>
          </a:p>
          <a:p>
            <a:r>
              <a:rPr lang="ja-JP" altLang="en-US" sz="2400" dirty="0">
                <a:latin typeface="メイリオ" panose="020B0604030504040204" pitchFamily="50" charset="-128"/>
                <a:ea typeface="メイリオ" panose="020B0604030504040204" pitchFamily="50" charset="-128"/>
              </a:rPr>
              <a:t>　・目的地、搭乗機、搭乗口、座席番号は、　</a:t>
            </a:r>
          </a:p>
          <a:p>
            <a:r>
              <a:rPr lang="ja-JP" altLang="en-US" sz="2400" dirty="0">
                <a:latin typeface="メイリオ" panose="020B0604030504040204" pitchFamily="50" charset="-128"/>
                <a:ea typeface="メイリオ" panose="020B0604030504040204" pitchFamily="50" charset="-128"/>
              </a:rPr>
              <a:t>　　具体的な表現で、ゆっくり正確に確認</a:t>
            </a:r>
          </a:p>
        </p:txBody>
      </p:sp>
      <p:pic>
        <p:nvPicPr>
          <p:cNvPr id="17" name="図 16"/>
          <p:cNvPicPr>
            <a:picLocks noChangeAspect="1"/>
          </p:cNvPicPr>
          <p:nvPr/>
        </p:nvPicPr>
        <p:blipFill>
          <a:blip r:embed="rId3"/>
          <a:stretch>
            <a:fillRect/>
          </a:stretch>
        </p:blipFill>
        <p:spPr>
          <a:xfrm>
            <a:off x="125618" y="341574"/>
            <a:ext cx="1413008" cy="1944505"/>
          </a:xfrm>
          <a:prstGeom prst="rect">
            <a:avLst/>
          </a:prstGeom>
        </p:spPr>
      </p:pic>
      <p:sp>
        <p:nvSpPr>
          <p:cNvPr id="14" name="テキスト ボックス 13"/>
          <p:cNvSpPr txBox="1"/>
          <p:nvPr/>
        </p:nvSpPr>
        <p:spPr>
          <a:xfrm>
            <a:off x="5574592" y="2763165"/>
            <a:ext cx="6330537" cy="415498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移動の支援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利用ルートの希望をうかがう</a:t>
            </a:r>
          </a:p>
          <a:p>
            <a:r>
              <a:rPr lang="ja-JP" altLang="en-US" sz="2400" dirty="0">
                <a:latin typeface="メイリオ" panose="020B0604030504040204" pitchFamily="50" charset="-128"/>
                <a:ea typeface="メイリオ" panose="020B0604030504040204" pitchFamily="50" charset="-128"/>
              </a:rPr>
              <a:t>　・エレベーターやエスカレーターを希望し、</a:t>
            </a:r>
          </a:p>
          <a:p>
            <a:r>
              <a:rPr lang="ja-JP" altLang="en-US" sz="2400" dirty="0">
                <a:latin typeface="メイリオ" panose="020B0604030504040204" pitchFamily="50" charset="-128"/>
                <a:ea typeface="メイリオ" panose="020B0604030504040204" pitchFamily="50" charset="-128"/>
              </a:rPr>
              <a:t>　　その設備が使用できない場合にはその旨</a:t>
            </a:r>
          </a:p>
          <a:p>
            <a:r>
              <a:rPr lang="ja-JP" altLang="en-US" sz="2400" dirty="0">
                <a:latin typeface="メイリオ" panose="020B0604030504040204" pitchFamily="50" charset="-128"/>
                <a:ea typeface="メイリオ" panose="020B0604030504040204" pitchFamily="50" charset="-128"/>
              </a:rPr>
              <a:t>　　を説明し別ルートで支援する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色別表示などの情報に対する支援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・色別情報表示でわからない様子の場合に</a:t>
            </a:r>
          </a:p>
          <a:p>
            <a:r>
              <a:rPr lang="ja-JP" altLang="en-US" sz="2400" dirty="0">
                <a:latin typeface="メイリオ" panose="020B0604030504040204" pitchFamily="50" charset="-128"/>
                <a:ea typeface="メイリオ" panose="020B0604030504040204" pitchFamily="50" charset="-128"/>
              </a:rPr>
              <a:t>　　は、情報を提供する。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トイレ利用の支援</a:t>
            </a:r>
          </a:p>
          <a:p>
            <a:r>
              <a:rPr lang="ja-JP" altLang="en-US" sz="2400" dirty="0">
                <a:latin typeface="メイリオ" panose="020B0604030504040204" pitchFamily="50" charset="-128"/>
                <a:ea typeface="メイリオ" panose="020B0604030504040204" pitchFamily="50" charset="-128"/>
              </a:rPr>
              <a:t>　・誘導の希望があった場合、どこまでの誘</a:t>
            </a:r>
          </a:p>
          <a:p>
            <a:r>
              <a:rPr lang="ja-JP" altLang="en-US" sz="2400" dirty="0">
                <a:latin typeface="メイリオ" panose="020B0604030504040204" pitchFamily="50" charset="-128"/>
                <a:ea typeface="メイリオ" panose="020B0604030504040204" pitchFamily="50" charset="-128"/>
              </a:rPr>
              <a:t>　　導が必要かを確認して支援</a:t>
            </a:r>
          </a:p>
        </p:txBody>
      </p:sp>
    </p:spTree>
    <p:extLst>
      <p:ext uri="{BB962C8B-B14F-4D97-AF65-F5344CB8AC3E}">
        <p14:creationId xmlns:p14="http://schemas.microsoft.com/office/powerpoint/2010/main" val="829622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771648" y="3799650"/>
            <a:ext cx="10015537" cy="28918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878677" y="3991460"/>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搭乗口、搭乗</a:t>
            </a:r>
          </a:p>
        </p:txBody>
      </p:sp>
      <p:sp>
        <p:nvSpPr>
          <p:cNvPr id="15" name="テキスト ボックス 14"/>
          <p:cNvSpPr txBox="1"/>
          <p:nvPr/>
        </p:nvSpPr>
        <p:spPr>
          <a:xfrm>
            <a:off x="5574592" y="4007963"/>
            <a:ext cx="6055431"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搭乗時間などの情報の取得支援</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・ゆっくりと具体的に口頭で伝える</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搭乗時</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・支援の要否や案内方法を確認する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・手荷物や白杖を預かった場合には、収</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納場所を伝え、必要な時はすぐ</a:t>
            </a:r>
            <a:r>
              <a:rPr lang="ja-JP" altLang="en-US" sz="2400" dirty="0" err="1">
                <a:latin typeface="メイリオ" panose="020B0604030504040204" pitchFamily="50" charset="-128"/>
                <a:ea typeface="メイリオ" panose="020B0604030504040204" pitchFamily="50" charset="-128"/>
              </a:rPr>
              <a:t>対応す</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る</a:t>
            </a:r>
          </a:p>
        </p:txBody>
      </p:sp>
      <p:pic>
        <p:nvPicPr>
          <p:cNvPr id="17" name="図 16"/>
          <p:cNvPicPr>
            <a:picLocks noChangeAspect="1"/>
          </p:cNvPicPr>
          <p:nvPr/>
        </p:nvPicPr>
        <p:blipFill>
          <a:blip r:embed="rId3"/>
          <a:stretch>
            <a:fillRect/>
          </a:stretch>
        </p:blipFill>
        <p:spPr>
          <a:xfrm>
            <a:off x="125618" y="341574"/>
            <a:ext cx="1413008" cy="1944505"/>
          </a:xfrm>
          <a:prstGeom prst="rect">
            <a:avLst/>
          </a:prstGeom>
        </p:spPr>
      </p:pic>
      <p:sp>
        <p:nvSpPr>
          <p:cNvPr id="6" name="正方形/長方形 5"/>
          <p:cNvSpPr/>
          <p:nvPr/>
        </p:nvSpPr>
        <p:spPr>
          <a:xfrm>
            <a:off x="1771648" y="341574"/>
            <a:ext cx="10015537" cy="32525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878676" y="511096"/>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保安検査場</a:t>
            </a:r>
            <a:endParaRPr lang="ja-JP" altLang="en-US" sz="28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5574592" y="547118"/>
            <a:ext cx="6055431" cy="304698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検査場への誘導を円滑に行う</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・白杖を使用できない場合は、預かる理</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由といつ返却するかを説明し、移動支</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援を行う</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・手荷物検査はカゴを直接手渡す、位置</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を具体的に示すなど、十分に支援を行</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う</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接触検査を行う場合は、配慮事項を確認</a:t>
            </a:r>
          </a:p>
        </p:txBody>
      </p:sp>
    </p:spTree>
    <p:extLst>
      <p:ext uri="{BB962C8B-B14F-4D97-AF65-F5344CB8AC3E}">
        <p14:creationId xmlns:p14="http://schemas.microsoft.com/office/powerpoint/2010/main" val="3387742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71648" y="462058"/>
            <a:ext cx="10015537" cy="40324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878676" y="631580"/>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機内</a:t>
            </a:r>
            <a:endParaRPr lang="ja-JP" altLang="en-US" sz="28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5574592" y="564830"/>
            <a:ext cx="6055431" cy="378565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情報案内時</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・非常用設備や運航状況等は、丁寧に、</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具体的に説明</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ja-JP" sz="2400" dirty="0">
                <a:latin typeface="メイリオ" panose="020B0604030504040204" pitchFamily="50" charset="-128"/>
                <a:ea typeface="メイリオ" panose="020B0604030504040204" pitchFamily="50" charset="-128"/>
              </a:rPr>
              <a:t>実物を触りながら具体的に情報を伝</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ja-JP" sz="2400" dirty="0">
                <a:latin typeface="メイリオ" panose="020B0604030504040204" pitchFamily="50" charset="-128"/>
                <a:ea typeface="メイリオ" panose="020B0604030504040204" pitchFamily="50" charset="-128"/>
              </a:rPr>
              <a:t>える、個別に情報を伝える、点字版資</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ja-JP" sz="2400" dirty="0">
                <a:latin typeface="メイリオ" panose="020B0604030504040204" pitchFamily="50" charset="-128"/>
                <a:ea typeface="メイリオ" panose="020B0604030504040204" pitchFamily="50" charset="-128"/>
              </a:rPr>
              <a:t>料を用いる</a:t>
            </a:r>
            <a:r>
              <a:rPr lang="ja-JP" altLang="en-US" sz="2400" dirty="0">
                <a:latin typeface="メイリオ" panose="020B0604030504040204" pitchFamily="50" charset="-128"/>
                <a:ea typeface="メイリオ" panose="020B0604030504040204" pitchFamily="50" charset="-128"/>
              </a:rPr>
              <a:t>など）</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機内での移動やトイレ等の設備利用</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・支援の要否を確認</a:t>
            </a:r>
          </a:p>
          <a:p>
            <a:r>
              <a:rPr lang="ja-JP" altLang="en-US" sz="2400" dirty="0">
                <a:latin typeface="メイリオ" panose="020B0604030504040204" pitchFamily="50" charset="-128"/>
                <a:ea typeface="メイリオ" panose="020B0604030504040204" pitchFamily="50" charset="-128"/>
              </a:rPr>
              <a:t>　・トイレ利用に配慮し、予め到着時間等</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の目安を伝える</a:t>
            </a:r>
            <a:endParaRPr lang="en-US" altLang="ja-JP" sz="2400" dirty="0">
              <a:latin typeface="メイリオ" panose="020B0604030504040204" pitchFamily="50" charset="-128"/>
              <a:ea typeface="メイリオ" panose="020B0604030504040204" pitchFamily="50" charset="-128"/>
            </a:endParaRPr>
          </a:p>
        </p:txBody>
      </p:sp>
      <p:pic>
        <p:nvPicPr>
          <p:cNvPr id="17" name="図 16"/>
          <p:cNvPicPr>
            <a:picLocks noChangeAspect="1"/>
          </p:cNvPicPr>
          <p:nvPr/>
        </p:nvPicPr>
        <p:blipFill>
          <a:blip r:embed="rId3"/>
          <a:stretch>
            <a:fillRect/>
          </a:stretch>
        </p:blipFill>
        <p:spPr>
          <a:xfrm>
            <a:off x="125618" y="341574"/>
            <a:ext cx="1413008" cy="1944505"/>
          </a:xfrm>
          <a:prstGeom prst="rect">
            <a:avLst/>
          </a:prstGeom>
        </p:spPr>
      </p:pic>
      <p:sp>
        <p:nvSpPr>
          <p:cNvPr id="12" name="正方形/長方形 11"/>
          <p:cNvSpPr/>
          <p:nvPr/>
        </p:nvSpPr>
        <p:spPr>
          <a:xfrm>
            <a:off x="1771649" y="4703232"/>
            <a:ext cx="10015537" cy="17143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878677" y="4847891"/>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降機</a:t>
            </a:r>
          </a:p>
        </p:txBody>
      </p:sp>
      <p:sp>
        <p:nvSpPr>
          <p:cNvPr id="18" name="テキスト ボックス 17"/>
          <p:cNvSpPr txBox="1"/>
          <p:nvPr/>
        </p:nvSpPr>
        <p:spPr>
          <a:xfrm>
            <a:off x="5574592" y="4847891"/>
            <a:ext cx="6055431"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降機</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・支援の要否や案内方法を確認する</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乗換情報提供時</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・ゆっくりと具体的に口頭で伝える</a:t>
            </a:r>
          </a:p>
        </p:txBody>
      </p:sp>
    </p:spTree>
    <p:extLst>
      <p:ext uri="{BB962C8B-B14F-4D97-AF65-F5344CB8AC3E}">
        <p14:creationId xmlns:p14="http://schemas.microsoft.com/office/powerpoint/2010/main" val="3686291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stretch>
            <a:fillRect/>
          </a:stretch>
        </p:blipFill>
        <p:spPr>
          <a:xfrm>
            <a:off x="125618" y="341574"/>
            <a:ext cx="1413008" cy="1944505"/>
          </a:xfrm>
          <a:prstGeom prst="rect">
            <a:avLst/>
          </a:prstGeom>
        </p:spPr>
      </p:pic>
      <p:sp>
        <p:nvSpPr>
          <p:cNvPr id="19" name="正方形/長方形 18"/>
          <p:cNvSpPr/>
          <p:nvPr/>
        </p:nvSpPr>
        <p:spPr>
          <a:xfrm>
            <a:off x="1771649" y="707835"/>
            <a:ext cx="10015537" cy="10271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878677" y="806957"/>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21" name="テキスト ボックス 20"/>
          <p:cNvSpPr txBox="1"/>
          <p:nvPr/>
        </p:nvSpPr>
        <p:spPr>
          <a:xfrm>
            <a:off x="5574592" y="852686"/>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2033022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588494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５</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聴覚障害者・言語障害者</a:t>
            </a:r>
          </a:p>
        </p:txBody>
      </p:sp>
      <p:sp>
        <p:nvSpPr>
          <p:cNvPr id="3" name="正方形/長方形 2"/>
          <p:cNvSpPr/>
          <p:nvPr/>
        </p:nvSpPr>
        <p:spPr>
          <a:xfrm>
            <a:off x="378452" y="1238432"/>
            <a:ext cx="11392370" cy="141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nvGraphicFramePr>
        <p:xfrm>
          <a:off x="1416192" y="3136751"/>
          <a:ext cx="1409327" cy="2318905"/>
        </p:xfrm>
        <a:graphic>
          <a:graphicData uri="http://schemas.openxmlformats.org/presentationml/2006/ole">
            <mc:AlternateContent xmlns:mc="http://schemas.openxmlformats.org/markup-compatibility/2006">
              <mc:Choice xmlns:v="urn:schemas-microsoft-com:vml" Requires="v">
                <p:oleObj r:id="rId3" imgW="3656880" imgH="6018840" progId="">
                  <p:embed/>
                </p:oleObj>
              </mc:Choice>
              <mc:Fallback>
                <p:oleObj r:id="rId3" imgW="3656880" imgH="6018840" progId="">
                  <p:embed/>
                  <p:pic>
                    <p:nvPicPr>
                      <p:cNvPr id="4" name="オブジェクト 3"/>
                      <p:cNvPicPr/>
                      <p:nvPr/>
                    </p:nvPicPr>
                    <p:blipFill>
                      <a:blip r:embed="rId4"/>
                      <a:stretch>
                        <a:fillRect/>
                      </a:stretch>
                    </p:blipFill>
                    <p:spPr>
                      <a:xfrm>
                        <a:off x="1416192" y="3136751"/>
                        <a:ext cx="1409327" cy="2318905"/>
                      </a:xfrm>
                      <a:prstGeom prst="rect">
                        <a:avLst/>
                      </a:prstGeom>
                    </p:spPr>
                  </p:pic>
                </p:oleObj>
              </mc:Fallback>
            </mc:AlternateContent>
          </a:graphicData>
        </a:graphic>
      </p:graphicFrame>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7" name="テキスト ボックス 6"/>
          <p:cNvSpPr txBox="1"/>
          <p:nvPr/>
        </p:nvSpPr>
        <p:spPr>
          <a:xfrm>
            <a:off x="4634086" y="3323466"/>
            <a:ext cx="6916968" cy="3416320"/>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■聴覚障害者・言語障害者の特性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聞こえ方には個人差がある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補聴器を使用して会話が可能な人もいるが、うまく聞き取れない人もいる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すべての人が手話を使えるわけではない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表情や身振り手振り、口話、筆談、手話などの視覚情報が頼り</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聴導犬を使用している人もいる</a:t>
            </a:r>
          </a:p>
        </p:txBody>
      </p:sp>
      <p:sp>
        <p:nvSpPr>
          <p:cNvPr id="8" name="正方形/長方形 7"/>
          <p:cNvSpPr/>
          <p:nvPr/>
        </p:nvSpPr>
        <p:spPr>
          <a:xfrm>
            <a:off x="4529138" y="3257550"/>
            <a:ext cx="7129462" cy="34432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775" y="1998797"/>
            <a:ext cx="712417" cy="2297407"/>
          </a:xfrm>
          <a:prstGeom prst="rect">
            <a:avLst/>
          </a:prstGeom>
        </p:spPr>
      </p:pic>
    </p:spTree>
    <p:extLst>
      <p:ext uri="{BB962C8B-B14F-4D97-AF65-F5344CB8AC3E}">
        <p14:creationId xmlns:p14="http://schemas.microsoft.com/office/powerpoint/2010/main" val="201968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614488" y="421287"/>
            <a:ext cx="10015537" cy="2151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574592" y="634195"/>
            <a:ext cx="5912557"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r>
              <a:rPr lang="ja-JP" altLang="en-US" sz="2400" dirty="0">
                <a:latin typeface="メイリオ" panose="020B0604030504040204" pitchFamily="50" charset="-128"/>
                <a:ea typeface="メイリオ" panose="020B0604030504040204" pitchFamily="50" charset="-128"/>
              </a:rPr>
              <a:t>（聴導犬の使用等について）</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窓口、チェックイン機の利用</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・目的地、搭乗機、搭乗口、座席番号</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は、筆談等で正確に確認</a:t>
            </a:r>
          </a:p>
        </p:txBody>
      </p:sp>
      <p:graphicFrame>
        <p:nvGraphicFramePr>
          <p:cNvPr id="17" name="オブジェクト 16"/>
          <p:cNvGraphicFramePr>
            <a:graphicFrameLocks noChangeAspect="1"/>
          </p:cNvGraphicFramePr>
          <p:nvPr/>
        </p:nvGraphicFramePr>
        <p:xfrm>
          <a:off x="54774" y="2906188"/>
          <a:ext cx="1409327" cy="2318905"/>
        </p:xfrm>
        <a:graphic>
          <a:graphicData uri="http://schemas.openxmlformats.org/presentationml/2006/ole">
            <mc:AlternateContent xmlns:mc="http://schemas.openxmlformats.org/markup-compatibility/2006">
              <mc:Choice xmlns:v="urn:schemas-microsoft-com:vml" Requires="v">
                <p:oleObj r:id="rId3" imgW="3656880" imgH="6018840" progId="">
                  <p:embed/>
                </p:oleObj>
              </mc:Choice>
              <mc:Fallback>
                <p:oleObj r:id="rId3" imgW="3656880" imgH="6018840" progId="">
                  <p:embed/>
                  <p:pic>
                    <p:nvPicPr>
                      <p:cNvPr id="17" name="オブジェクト 16"/>
                      <p:cNvPicPr/>
                      <p:nvPr/>
                    </p:nvPicPr>
                    <p:blipFill>
                      <a:blip r:embed="rId4"/>
                      <a:stretch>
                        <a:fillRect/>
                      </a:stretch>
                    </p:blipFill>
                    <p:spPr>
                      <a:xfrm>
                        <a:off x="54774" y="2906188"/>
                        <a:ext cx="1409327" cy="2318905"/>
                      </a:xfrm>
                      <a:prstGeom prst="rect">
                        <a:avLst/>
                      </a:prstGeom>
                    </p:spPr>
                  </p:pic>
                </p:oleObj>
              </mc:Fallback>
            </mc:AlternateContent>
          </a:graphicData>
        </a:graphic>
      </p:graphicFrame>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230" y="515034"/>
            <a:ext cx="712417" cy="2297407"/>
          </a:xfrm>
          <a:prstGeom prst="rect">
            <a:avLst/>
          </a:prstGeom>
        </p:spPr>
      </p:pic>
      <p:sp>
        <p:nvSpPr>
          <p:cNvPr id="16" name="テキスト ボックス 15"/>
          <p:cNvSpPr txBox="1"/>
          <p:nvPr/>
        </p:nvSpPr>
        <p:spPr>
          <a:xfrm>
            <a:off x="1721515" y="634194"/>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予約、チェックイン</a:t>
            </a:r>
          </a:p>
        </p:txBody>
      </p:sp>
      <p:sp>
        <p:nvSpPr>
          <p:cNvPr id="20" name="正方形/長方形 19"/>
          <p:cNvSpPr/>
          <p:nvPr/>
        </p:nvSpPr>
        <p:spPr>
          <a:xfrm>
            <a:off x="1614488" y="2812441"/>
            <a:ext cx="10015537" cy="15344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721515" y="3007698"/>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ターミナルでの待合</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・移動</a:t>
            </a:r>
          </a:p>
        </p:txBody>
      </p:sp>
      <p:sp>
        <p:nvSpPr>
          <p:cNvPr id="23" name="テキスト ボックス 22"/>
          <p:cNvSpPr txBox="1"/>
          <p:nvPr/>
        </p:nvSpPr>
        <p:spPr>
          <a:xfrm>
            <a:off x="5574594" y="2916275"/>
            <a:ext cx="6055431"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エレベーター利用時の支援</a:t>
            </a:r>
          </a:p>
          <a:p>
            <a:r>
              <a:rPr lang="ja-JP" altLang="en-US" sz="2400" dirty="0">
                <a:latin typeface="メイリオ" panose="020B0604030504040204" pitchFamily="50" charset="-128"/>
                <a:ea typeface="メイリオ" panose="020B0604030504040204" pitchFamily="50" charset="-128"/>
              </a:rPr>
              <a:t>　・緊急停止や呼び出しの際に応答がない</a:t>
            </a:r>
          </a:p>
          <a:p>
            <a:r>
              <a:rPr lang="ja-JP" altLang="en-US" sz="2400" dirty="0">
                <a:latin typeface="メイリオ" panose="020B0604030504040204" pitchFamily="50" charset="-128"/>
                <a:ea typeface="メイリオ" panose="020B0604030504040204" pitchFamily="50" charset="-128"/>
              </a:rPr>
              <a:t>　　場合には聞こえない可能性がある</a:t>
            </a:r>
          </a:p>
        </p:txBody>
      </p:sp>
      <p:sp>
        <p:nvSpPr>
          <p:cNvPr id="24" name="正方形/長方形 23"/>
          <p:cNvSpPr/>
          <p:nvPr/>
        </p:nvSpPr>
        <p:spPr>
          <a:xfrm>
            <a:off x="1614488" y="4586160"/>
            <a:ext cx="10015537" cy="20428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721515" y="4781418"/>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保安検査場</a:t>
            </a:r>
          </a:p>
        </p:txBody>
      </p:sp>
      <p:sp>
        <p:nvSpPr>
          <p:cNvPr id="26" name="テキスト ボックス 25"/>
          <p:cNvSpPr txBox="1"/>
          <p:nvPr/>
        </p:nvSpPr>
        <p:spPr>
          <a:xfrm>
            <a:off x="5574594" y="4689995"/>
            <a:ext cx="6055431"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円滑な検査の支援</a:t>
            </a:r>
          </a:p>
          <a:p>
            <a:r>
              <a:rPr lang="ja-JP" altLang="en-US" sz="2400" dirty="0">
                <a:latin typeface="メイリオ" panose="020B0604030504040204" pitchFamily="50" charset="-128"/>
                <a:ea typeface="メイリオ" panose="020B0604030504040204" pitchFamily="50" charset="-128"/>
              </a:rPr>
              <a:t>　・手順などの情報は書面で伝える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・補聴器や人工内耳を装着している場合</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は、接触検査を行うなど必要に応じて</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柔軟な対応を</a:t>
            </a:r>
          </a:p>
        </p:txBody>
      </p:sp>
    </p:spTree>
    <p:extLst>
      <p:ext uri="{BB962C8B-B14F-4D97-AF65-F5344CB8AC3E}">
        <p14:creationId xmlns:p14="http://schemas.microsoft.com/office/powerpoint/2010/main" val="1177833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614488" y="515034"/>
            <a:ext cx="10015537" cy="163923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574592" y="727942"/>
            <a:ext cx="5912557"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情報案内時</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・目的地、搭乗機、搭乗口、座席番号</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は、筆談等で正確に確認</a:t>
            </a:r>
          </a:p>
        </p:txBody>
      </p:sp>
      <p:graphicFrame>
        <p:nvGraphicFramePr>
          <p:cNvPr id="17" name="オブジェクト 16"/>
          <p:cNvGraphicFramePr>
            <a:graphicFrameLocks noChangeAspect="1"/>
          </p:cNvGraphicFramePr>
          <p:nvPr/>
        </p:nvGraphicFramePr>
        <p:xfrm>
          <a:off x="54774" y="2906188"/>
          <a:ext cx="1409327" cy="2318905"/>
        </p:xfrm>
        <a:graphic>
          <a:graphicData uri="http://schemas.openxmlformats.org/presentationml/2006/ole">
            <mc:AlternateContent xmlns:mc="http://schemas.openxmlformats.org/markup-compatibility/2006">
              <mc:Choice xmlns:v="urn:schemas-microsoft-com:vml" Requires="v">
                <p:oleObj r:id="rId3" imgW="3656880" imgH="6018840" progId="">
                  <p:embed/>
                </p:oleObj>
              </mc:Choice>
              <mc:Fallback>
                <p:oleObj r:id="rId3" imgW="3656880" imgH="6018840" progId="">
                  <p:embed/>
                  <p:pic>
                    <p:nvPicPr>
                      <p:cNvPr id="17" name="オブジェクト 16"/>
                      <p:cNvPicPr/>
                      <p:nvPr/>
                    </p:nvPicPr>
                    <p:blipFill>
                      <a:blip r:embed="rId4"/>
                      <a:stretch>
                        <a:fillRect/>
                      </a:stretch>
                    </p:blipFill>
                    <p:spPr>
                      <a:xfrm>
                        <a:off x="54774" y="2906188"/>
                        <a:ext cx="1409327" cy="2318905"/>
                      </a:xfrm>
                      <a:prstGeom prst="rect">
                        <a:avLst/>
                      </a:prstGeom>
                    </p:spPr>
                  </p:pic>
                </p:oleObj>
              </mc:Fallback>
            </mc:AlternateContent>
          </a:graphicData>
        </a:graphic>
      </p:graphicFrame>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230" y="515034"/>
            <a:ext cx="712417" cy="2297407"/>
          </a:xfrm>
          <a:prstGeom prst="rect">
            <a:avLst/>
          </a:prstGeom>
        </p:spPr>
      </p:pic>
      <p:sp>
        <p:nvSpPr>
          <p:cNvPr id="16" name="テキスト ボックス 15"/>
          <p:cNvSpPr txBox="1"/>
          <p:nvPr/>
        </p:nvSpPr>
        <p:spPr>
          <a:xfrm>
            <a:off x="1721515" y="727941"/>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搭乗口、搭乗</a:t>
            </a:r>
          </a:p>
        </p:txBody>
      </p:sp>
      <p:sp>
        <p:nvSpPr>
          <p:cNvPr id="20" name="正方形/長方形 19"/>
          <p:cNvSpPr/>
          <p:nvPr/>
        </p:nvSpPr>
        <p:spPr>
          <a:xfrm>
            <a:off x="1614488" y="2450199"/>
            <a:ext cx="10015537" cy="214666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721515" y="2645456"/>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機内</a:t>
            </a:r>
          </a:p>
        </p:txBody>
      </p:sp>
      <p:sp>
        <p:nvSpPr>
          <p:cNvPr id="23" name="テキスト ボックス 22"/>
          <p:cNvSpPr txBox="1"/>
          <p:nvPr/>
        </p:nvSpPr>
        <p:spPr>
          <a:xfrm>
            <a:off x="5574594" y="2554033"/>
            <a:ext cx="6055431"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情報案内時</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・非常用設備や運航状況等は、丁寧に、</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具体的に説明</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（図や写真を用いて</a:t>
            </a:r>
            <a:r>
              <a:rPr lang="ja-JP" altLang="ja-JP" sz="2400" dirty="0">
                <a:latin typeface="メイリオ" panose="020B0604030504040204" pitchFamily="50" charset="-128"/>
                <a:ea typeface="メイリオ" panose="020B0604030504040204" pitchFamily="50" charset="-128"/>
              </a:rPr>
              <a:t>個別に情報を伝え</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ja-JP" sz="2400" dirty="0">
                <a:latin typeface="メイリオ" panose="020B0604030504040204" pitchFamily="50" charset="-128"/>
                <a:ea typeface="メイリオ" panose="020B0604030504040204" pitchFamily="50" charset="-128"/>
              </a:rPr>
              <a:t>る</a:t>
            </a:r>
            <a:r>
              <a:rPr lang="ja-JP" altLang="en-US" sz="2400" dirty="0">
                <a:latin typeface="メイリオ" panose="020B0604030504040204" pitchFamily="50" charset="-128"/>
                <a:ea typeface="メイリオ" panose="020B0604030504040204" pitchFamily="50" charset="-128"/>
              </a:rPr>
              <a:t>など）</a:t>
            </a:r>
            <a:endParaRPr lang="en-US" altLang="ja-JP" sz="2400" dirty="0">
              <a:latin typeface="メイリオ" panose="020B0604030504040204" pitchFamily="50" charset="-128"/>
              <a:ea typeface="メイリオ" panose="020B0604030504040204" pitchFamily="50" charset="-128"/>
            </a:endParaRPr>
          </a:p>
        </p:txBody>
      </p:sp>
      <p:sp>
        <p:nvSpPr>
          <p:cNvPr id="24" name="正方形/長方形 23"/>
          <p:cNvSpPr/>
          <p:nvPr/>
        </p:nvSpPr>
        <p:spPr>
          <a:xfrm>
            <a:off x="1614488" y="4896884"/>
            <a:ext cx="10015537" cy="17376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721515" y="5092141"/>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降機</a:t>
            </a:r>
          </a:p>
        </p:txBody>
      </p:sp>
      <p:sp>
        <p:nvSpPr>
          <p:cNvPr id="14" name="テキスト ボックス 13"/>
          <p:cNvSpPr txBox="1"/>
          <p:nvPr/>
        </p:nvSpPr>
        <p:spPr>
          <a:xfrm>
            <a:off x="5574592" y="5064867"/>
            <a:ext cx="6055431"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降機</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・支援の要否や案内方法を確認する</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乗換情報提供時</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・ゆっくりと具体的に口頭で伝える</a:t>
            </a:r>
          </a:p>
        </p:txBody>
      </p:sp>
    </p:spTree>
    <p:extLst>
      <p:ext uri="{BB962C8B-B14F-4D97-AF65-F5344CB8AC3E}">
        <p14:creationId xmlns:p14="http://schemas.microsoft.com/office/powerpoint/2010/main" val="2431306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オブジェクト 16"/>
          <p:cNvGraphicFramePr>
            <a:graphicFrameLocks noChangeAspect="1"/>
          </p:cNvGraphicFramePr>
          <p:nvPr/>
        </p:nvGraphicFramePr>
        <p:xfrm>
          <a:off x="54774" y="2906188"/>
          <a:ext cx="1409327" cy="2318905"/>
        </p:xfrm>
        <a:graphic>
          <a:graphicData uri="http://schemas.openxmlformats.org/presentationml/2006/ole">
            <mc:AlternateContent xmlns:mc="http://schemas.openxmlformats.org/markup-compatibility/2006">
              <mc:Choice xmlns:v="urn:schemas-microsoft-com:vml" Requires="v">
                <p:oleObj r:id="rId3" imgW="3656880" imgH="6018840" progId="">
                  <p:embed/>
                </p:oleObj>
              </mc:Choice>
              <mc:Fallback>
                <p:oleObj r:id="rId3" imgW="3656880" imgH="6018840" progId="">
                  <p:embed/>
                  <p:pic>
                    <p:nvPicPr>
                      <p:cNvPr id="17" name="オブジェクト 16"/>
                      <p:cNvPicPr/>
                      <p:nvPr/>
                    </p:nvPicPr>
                    <p:blipFill>
                      <a:blip r:embed="rId4"/>
                      <a:stretch>
                        <a:fillRect/>
                      </a:stretch>
                    </p:blipFill>
                    <p:spPr>
                      <a:xfrm>
                        <a:off x="54774" y="2906188"/>
                        <a:ext cx="1409327" cy="2318905"/>
                      </a:xfrm>
                      <a:prstGeom prst="rect">
                        <a:avLst/>
                      </a:prstGeom>
                    </p:spPr>
                  </p:pic>
                </p:oleObj>
              </mc:Fallback>
            </mc:AlternateContent>
          </a:graphicData>
        </a:graphic>
      </p:graphicFrame>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230" y="515034"/>
            <a:ext cx="712417" cy="2297407"/>
          </a:xfrm>
          <a:prstGeom prst="rect">
            <a:avLst/>
          </a:prstGeom>
        </p:spPr>
      </p:pic>
      <p:sp>
        <p:nvSpPr>
          <p:cNvPr id="13" name="正方形/長方形 12"/>
          <p:cNvSpPr/>
          <p:nvPr/>
        </p:nvSpPr>
        <p:spPr>
          <a:xfrm>
            <a:off x="1771649" y="707835"/>
            <a:ext cx="10015537" cy="10271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878677" y="806957"/>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9" name="テキスト ボックス 18"/>
          <p:cNvSpPr txBox="1"/>
          <p:nvPr/>
        </p:nvSpPr>
        <p:spPr>
          <a:xfrm>
            <a:off x="5574592" y="852686"/>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232335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34532" y="437958"/>
            <a:ext cx="480131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①　対応の際の配慮点</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107526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42926" y="1316313"/>
            <a:ext cx="11418510" cy="5262979"/>
          </a:xfrm>
          <a:prstGeom prst="rect">
            <a:avLst/>
          </a:prstGeom>
          <a:noFill/>
        </p:spPr>
        <p:txBody>
          <a:bodyPr wrap="none" rtlCol="0">
            <a:spAutoFit/>
          </a:bodyPr>
          <a:lstStyle/>
          <a:p>
            <a:pPr marL="457200" indent="-457200">
              <a:buFont typeface="Wingdings" panose="05000000000000000000" pitchFamily="2" charset="2"/>
              <a:buChar char="l"/>
            </a:pPr>
            <a:r>
              <a:rPr kumimoji="1" lang="ja-JP" altLang="en-US" sz="2800" b="1" dirty="0">
                <a:latin typeface="メイリオ" panose="020B0604030504040204" pitchFamily="50" charset="-128"/>
                <a:ea typeface="メイリオ" panose="020B0604030504040204" pitchFamily="50" charset="-128"/>
              </a:rPr>
              <a:t>障害特性、高齢者、障害者等に対する理解を高め、偏見を取り除く</a:t>
            </a:r>
          </a:p>
          <a:p>
            <a:endParaRPr kumimoji="1"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2800" b="1" dirty="0">
                <a:latin typeface="メイリオ" panose="020B0604030504040204" pitchFamily="50" charset="-128"/>
                <a:ea typeface="メイリオ" panose="020B0604030504040204" pitchFamily="50" charset="-128"/>
              </a:rPr>
              <a:t>まずはコミュニケーションをとることにより、思い込みや不当な</a:t>
            </a:r>
          </a:p>
          <a:p>
            <a:r>
              <a:rPr lang="ja-JP" altLang="en-US" sz="2800" b="1" dirty="0">
                <a:latin typeface="メイリオ" panose="020B0604030504040204" pitchFamily="50" charset="-128"/>
                <a:ea typeface="メイリオ" panose="020B0604030504040204" pitchFamily="50" charset="-128"/>
              </a:rPr>
              <a:t>　 </a:t>
            </a:r>
            <a:r>
              <a:rPr kumimoji="1" lang="ja-JP" altLang="en-US" sz="2800" b="1" dirty="0">
                <a:latin typeface="メイリオ" panose="020B0604030504040204" pitchFamily="50" charset="-128"/>
                <a:ea typeface="メイリオ" panose="020B0604030504040204" pitchFamily="50" charset="-128"/>
              </a:rPr>
              <a:t>対応をなくす</a:t>
            </a:r>
          </a:p>
          <a:p>
            <a:pPr marL="457200" indent="-457200">
              <a:buFont typeface="Wingdings" panose="05000000000000000000" pitchFamily="2" charset="2"/>
              <a:buChar char="l"/>
            </a:pPr>
            <a:endParaRPr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a:latin typeface="メイリオ" panose="020B0604030504040204" pitchFamily="50" charset="-128"/>
                <a:ea typeface="メイリオ" panose="020B0604030504040204" pitchFamily="50" charset="-128"/>
              </a:rPr>
              <a:t>コミュニケーションにおいては、必要な情報保証を</a:t>
            </a:r>
          </a:p>
          <a:p>
            <a:pPr marL="457200" indent="-457200">
              <a:buFont typeface="Wingdings" panose="05000000000000000000" pitchFamily="2" charset="2"/>
              <a:buChar char="l"/>
            </a:pPr>
            <a:endParaRPr kumimoji="1"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2800" b="1" dirty="0">
                <a:latin typeface="メイリオ" panose="020B0604030504040204" pitchFamily="50" charset="-128"/>
                <a:ea typeface="メイリオ" panose="020B0604030504040204" pitchFamily="50" charset="-128"/>
              </a:rPr>
              <a:t>敬意を持った対応を</a:t>
            </a:r>
          </a:p>
          <a:p>
            <a:pPr marL="457200" indent="-457200">
              <a:buFont typeface="Wingdings" panose="05000000000000000000" pitchFamily="2" charset="2"/>
              <a:buChar char="l"/>
            </a:pPr>
            <a:endParaRPr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a:latin typeface="メイリオ" panose="020B0604030504040204" pitchFamily="50" charset="-128"/>
                <a:ea typeface="メイリオ" panose="020B0604030504040204" pitchFamily="50" charset="-128"/>
              </a:rPr>
              <a:t>必要な接遇は多様であることを前提に</a:t>
            </a:r>
          </a:p>
          <a:p>
            <a:pPr marL="457200" indent="-457200">
              <a:buFont typeface="Wingdings" panose="05000000000000000000" pitchFamily="2" charset="2"/>
              <a:buChar char="l"/>
            </a:pPr>
            <a:endParaRPr kumimoji="1"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a:latin typeface="メイリオ" panose="020B0604030504040204" pitchFamily="50" charset="-128"/>
                <a:ea typeface="メイリオ" panose="020B0604030504040204" pitchFamily="50" charset="-128"/>
              </a:rPr>
              <a:t>高齢や障害を理由に搭乗を拒否してはならない</a:t>
            </a:r>
            <a:endParaRPr kumimoji="1" lang="ja-JP" altLang="en-US" sz="2800" b="1"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7256465" y="4003702"/>
            <a:ext cx="4763739" cy="1253251"/>
          </a:xfrm>
          <a:prstGeom prst="rect">
            <a:avLst/>
          </a:prstGeom>
        </p:spPr>
      </p:pic>
    </p:spTree>
    <p:extLst>
      <p:ext uri="{BB962C8B-B14F-4D97-AF65-F5344CB8AC3E}">
        <p14:creationId xmlns:p14="http://schemas.microsoft.com/office/powerpoint/2010/main" val="2326827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8654933"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６</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発達障害者・知的障害者・精神障害者</a:t>
            </a:r>
          </a:p>
        </p:txBody>
      </p:sp>
      <p:sp>
        <p:nvSpPr>
          <p:cNvPr id="3" name="正方形/長方形 2"/>
          <p:cNvSpPr/>
          <p:nvPr/>
        </p:nvSpPr>
        <p:spPr>
          <a:xfrm>
            <a:off x="378452" y="1238432"/>
            <a:ext cx="11392370" cy="14115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nvGraphicFramePr>
        <p:xfrm>
          <a:off x="378452" y="1884763"/>
          <a:ext cx="1799791" cy="4198263"/>
        </p:xfrm>
        <a:graphic>
          <a:graphicData uri="http://schemas.openxmlformats.org/presentationml/2006/ole">
            <mc:AlternateContent xmlns:mc="http://schemas.openxmlformats.org/markup-compatibility/2006">
              <mc:Choice xmlns:v="urn:schemas-microsoft-com:vml" Requires="v">
                <p:oleObj r:id="rId3" imgW="2285640" imgH="5333040" progId="">
                  <p:embed/>
                </p:oleObj>
              </mc:Choice>
              <mc:Fallback>
                <p:oleObj r:id="rId3" imgW="2285640" imgH="5333040" progId="">
                  <p:embed/>
                  <p:pic>
                    <p:nvPicPr>
                      <p:cNvPr id="6" name="オブジェクト 5"/>
                      <p:cNvPicPr/>
                      <p:nvPr/>
                    </p:nvPicPr>
                    <p:blipFill>
                      <a:blip r:embed="rId4"/>
                      <a:stretch>
                        <a:fillRect/>
                      </a:stretch>
                    </p:blipFill>
                    <p:spPr>
                      <a:xfrm>
                        <a:off x="378452" y="1884763"/>
                        <a:ext cx="1799791" cy="4198263"/>
                      </a:xfrm>
                      <a:prstGeom prst="rect">
                        <a:avLst/>
                      </a:prstGeom>
                    </p:spPr>
                  </p:pic>
                </p:oleObj>
              </mc:Fallback>
            </mc:AlternateContent>
          </a:graphicData>
        </a:graphic>
      </p:graphicFrame>
      <p:sp>
        <p:nvSpPr>
          <p:cNvPr id="7" name="テキスト ボックス 6"/>
          <p:cNvSpPr txBox="1"/>
          <p:nvPr/>
        </p:nvSpPr>
        <p:spPr>
          <a:xfrm>
            <a:off x="2341687" y="1508290"/>
            <a:ext cx="9206845"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2371783" y="2714214"/>
            <a:ext cx="9712728" cy="4154984"/>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■発達障害者・知的障害者・精神障害者の特性</a:t>
            </a:r>
          </a:p>
          <a:p>
            <a:r>
              <a:rPr lang="ja-JP" altLang="en-US" sz="2400" dirty="0">
                <a:latin typeface="メイリオ" panose="020B0604030504040204" pitchFamily="50" charset="-128"/>
                <a:ea typeface="メイリオ" panose="020B0604030504040204" pitchFamily="50" charset="-128"/>
              </a:rPr>
              <a:t>　</a:t>
            </a:r>
            <a:r>
              <a:rPr lang="ja-JP" altLang="en-US" sz="2400" b="1" u="sng" dirty="0">
                <a:latin typeface="メイリオ" panose="020B0604030504040204" pitchFamily="50" charset="-128"/>
                <a:ea typeface="メイリオ" panose="020B0604030504040204" pitchFamily="50" charset="-128"/>
              </a:rPr>
              <a:t>コミュニケーションが苦手な傾向がある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話の内容を理解できない人がいる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自分の考えや気持ちをうまく伝えられない人がいる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常識やルールを理解しにくい人がいる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身体が勝手に動く、声や言葉が急に出る、変わったクセがあるなどの場合がある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強いこだわりがある人がいる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音や光が苦手な人がいる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ストレスに弱く、疲れやすい　　　など</a:t>
            </a:r>
          </a:p>
        </p:txBody>
      </p:sp>
      <p:sp>
        <p:nvSpPr>
          <p:cNvPr id="9" name="正方形/長方形 8"/>
          <p:cNvSpPr/>
          <p:nvPr/>
        </p:nvSpPr>
        <p:spPr>
          <a:xfrm>
            <a:off x="2341687" y="2585507"/>
            <a:ext cx="9579380" cy="413702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9241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1961123"/>
            <a:ext cx="10015537" cy="44086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213144"/>
            <a:ext cx="10015537" cy="15242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481292"/>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予約、チェックイン</a:t>
            </a:r>
          </a:p>
        </p:txBody>
      </p:sp>
      <p:sp>
        <p:nvSpPr>
          <p:cNvPr id="8" name="テキスト ボックス 7"/>
          <p:cNvSpPr txBox="1"/>
          <p:nvPr/>
        </p:nvSpPr>
        <p:spPr>
          <a:xfrm>
            <a:off x="1721515" y="2130645"/>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ターミナルでの待合</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・移動</a:t>
            </a:r>
          </a:p>
        </p:txBody>
      </p:sp>
      <p:sp>
        <p:nvSpPr>
          <p:cNvPr id="11" name="テキスト ボックス 10"/>
          <p:cNvSpPr txBox="1"/>
          <p:nvPr/>
        </p:nvSpPr>
        <p:spPr>
          <a:xfrm>
            <a:off x="5574592" y="481292"/>
            <a:ext cx="5912557"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問い合わせに対してはゆっくり、はっきり、具体的に対応し、理解を確認</a:t>
            </a:r>
          </a:p>
        </p:txBody>
      </p:sp>
      <p:sp>
        <p:nvSpPr>
          <p:cNvPr id="13" name="テキスト ボックス 12"/>
          <p:cNvSpPr txBox="1"/>
          <p:nvPr/>
        </p:nvSpPr>
        <p:spPr>
          <a:xfrm>
            <a:off x="5574593" y="2130645"/>
            <a:ext cx="5912556" cy="415498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エレベーター利用の支援</a:t>
            </a:r>
          </a:p>
          <a:p>
            <a:r>
              <a:rPr lang="ja-JP" altLang="en-US" sz="2400" dirty="0">
                <a:latin typeface="メイリオ" panose="020B0604030504040204" pitchFamily="50" charset="-128"/>
                <a:ea typeface="メイリオ" panose="020B0604030504040204" pitchFamily="50" charset="-128"/>
              </a:rPr>
              <a:t>　・緊急停止や呼び出しボタンでうまく</a:t>
            </a:r>
          </a:p>
          <a:p>
            <a:r>
              <a:rPr lang="ja-JP" altLang="en-US" sz="2400" dirty="0">
                <a:latin typeface="メイリオ" panose="020B0604030504040204" pitchFamily="50" charset="-128"/>
                <a:ea typeface="メイリオ" panose="020B0604030504040204" pitchFamily="50" charset="-128"/>
              </a:rPr>
              <a:t>　　コミュニケーションができない場合</a:t>
            </a:r>
          </a:p>
          <a:p>
            <a:r>
              <a:rPr lang="ja-JP" altLang="en-US" sz="2400" dirty="0">
                <a:latin typeface="メイリオ" panose="020B0604030504040204" pitchFamily="50" charset="-128"/>
                <a:ea typeface="メイリオ" panose="020B0604030504040204" pitchFamily="50" charset="-128"/>
              </a:rPr>
              <a:t>　　には、ゆっくりやさしく声をかける</a:t>
            </a:r>
          </a:p>
          <a:p>
            <a:r>
              <a:rPr lang="ja-JP" altLang="en-US" sz="2400" dirty="0">
                <a:latin typeface="メイリオ" panose="020B0604030504040204" pitchFamily="50" charset="-128"/>
                <a:ea typeface="メイリオ" panose="020B0604030504040204" pitchFamily="50" charset="-128"/>
              </a:rPr>
              <a:t>　・具体的に、繰り返し説明する</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移動の支援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・困っている様子を見かけた場合、支</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援の要否を確認</a:t>
            </a:r>
          </a:p>
          <a:p>
            <a:r>
              <a:rPr lang="ja-JP" altLang="en-US" sz="2400" dirty="0">
                <a:latin typeface="メイリオ" panose="020B0604030504040204" pitchFamily="50" charset="-128"/>
                <a:ea typeface="メイリオ" panose="020B0604030504040204" pitchFamily="50" charset="-128"/>
              </a:rPr>
              <a:t>　・具体的に「●●空港行きの飛行機に</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乗るのですか？」などゆっくり、や</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さ</a:t>
            </a:r>
            <a:r>
              <a:rPr lang="ja-JP" altLang="en-US" sz="2400" dirty="0">
                <a:latin typeface="メイリオ" panose="020B0604030504040204" pitchFamily="50" charset="-128"/>
                <a:ea typeface="メイリオ" panose="020B0604030504040204" pitchFamily="50" charset="-128"/>
              </a:rPr>
              <a:t>しく声をかける</a:t>
            </a:r>
          </a:p>
        </p:txBody>
      </p:sp>
      <p:graphicFrame>
        <p:nvGraphicFramePr>
          <p:cNvPr id="16" name="オブジェクト 15"/>
          <p:cNvGraphicFramePr>
            <a:graphicFrameLocks noChangeAspect="1"/>
          </p:cNvGraphicFramePr>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r:id="rId3" imgW="2285640" imgH="5333040" progId="">
                  <p:embed/>
                </p:oleObj>
              </mc:Choice>
              <mc:Fallback>
                <p:oleObj r:id="rId3" imgW="2285640" imgH="5333040" progId="">
                  <p:embed/>
                  <p:pic>
                    <p:nvPicPr>
                      <p:cNvPr id="16" name="オブジェクト 15"/>
                      <p:cNvPicPr/>
                      <p:nvPr/>
                    </p:nvPicPr>
                    <p:blipFill>
                      <a:blip r:embed="rId4"/>
                      <a:stretch>
                        <a:fillRect/>
                      </a:stretch>
                    </p:blipFill>
                    <p:spPr>
                      <a:xfrm>
                        <a:off x="218860" y="564836"/>
                        <a:ext cx="1100138" cy="2566225"/>
                      </a:xfrm>
                      <a:prstGeom prst="rect">
                        <a:avLst/>
                      </a:prstGeom>
                    </p:spPr>
                  </p:pic>
                </p:oleObj>
              </mc:Fallback>
            </mc:AlternateContent>
          </a:graphicData>
        </a:graphic>
      </p:graphicFrame>
    </p:spTree>
    <p:extLst>
      <p:ext uri="{BB962C8B-B14F-4D97-AF65-F5344CB8AC3E}">
        <p14:creationId xmlns:p14="http://schemas.microsoft.com/office/powerpoint/2010/main" val="3501132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614488" y="724586"/>
            <a:ext cx="10015537" cy="19721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21515" y="921776"/>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ターミナルでの待合</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・移動</a:t>
            </a:r>
            <a:r>
              <a:rPr lang="ja-JP" altLang="en-US" sz="2800" dirty="0">
                <a:latin typeface="メイリオ" panose="020B0604030504040204" pitchFamily="50" charset="-128"/>
                <a:ea typeface="メイリオ" panose="020B0604030504040204" pitchFamily="50" charset="-128"/>
              </a:rPr>
              <a:t>（つづき）</a:t>
            </a:r>
          </a:p>
        </p:txBody>
      </p:sp>
      <p:graphicFrame>
        <p:nvGraphicFramePr>
          <p:cNvPr id="16" name="オブジェクト 15"/>
          <p:cNvGraphicFramePr>
            <a:graphicFrameLocks noChangeAspect="1"/>
          </p:cNvGraphicFramePr>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r:id="rId3" imgW="2285640" imgH="5333040" progId="">
                  <p:embed/>
                </p:oleObj>
              </mc:Choice>
              <mc:Fallback>
                <p:oleObj r:id="rId3" imgW="2285640" imgH="5333040" progId="">
                  <p:embed/>
                  <p:pic>
                    <p:nvPicPr>
                      <p:cNvPr id="16" name="オブジェクト 15"/>
                      <p:cNvPicPr/>
                      <p:nvPr/>
                    </p:nvPicPr>
                    <p:blipFill>
                      <a:blip r:embed="rId4"/>
                      <a:stretch>
                        <a:fillRect/>
                      </a:stretch>
                    </p:blipFill>
                    <p:spPr>
                      <a:xfrm>
                        <a:off x="218860" y="564836"/>
                        <a:ext cx="1100138" cy="2566225"/>
                      </a:xfrm>
                      <a:prstGeom prst="rect">
                        <a:avLst/>
                      </a:prstGeom>
                    </p:spPr>
                  </p:pic>
                </p:oleObj>
              </mc:Fallback>
            </mc:AlternateContent>
          </a:graphicData>
        </a:graphic>
      </p:graphicFrame>
      <p:sp>
        <p:nvSpPr>
          <p:cNvPr id="9" name="テキスト ボックス 8"/>
          <p:cNvSpPr txBox="1"/>
          <p:nvPr/>
        </p:nvSpPr>
        <p:spPr>
          <a:xfrm>
            <a:off x="5574592" y="915244"/>
            <a:ext cx="5912557"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トイレなど設備利用の支援</a:t>
            </a:r>
          </a:p>
          <a:p>
            <a:r>
              <a:rPr lang="ja-JP" altLang="en-US" sz="2400" dirty="0">
                <a:latin typeface="メイリオ" panose="020B0604030504040204" pitchFamily="50" charset="-128"/>
                <a:ea typeface="メイリオ" panose="020B0604030504040204" pitchFamily="50" charset="-128"/>
              </a:rPr>
              <a:t>　・位置案内等が理解しにくい様子の場</a:t>
            </a:r>
          </a:p>
          <a:p>
            <a:r>
              <a:rPr lang="ja-JP" altLang="en-US" sz="2400" dirty="0">
                <a:latin typeface="メイリオ" panose="020B0604030504040204" pitchFamily="50" charset="-128"/>
                <a:ea typeface="メイリオ" panose="020B0604030504040204" pitchFamily="50" charset="-128"/>
              </a:rPr>
              <a:t>　　合、図やピクトグラムでわかりや</a:t>
            </a:r>
            <a:r>
              <a:rPr lang="ja-JP" altLang="en-US" sz="2400" dirty="0" err="1">
                <a:latin typeface="メイリオ" panose="020B0604030504040204" pitchFamily="50" charset="-128"/>
                <a:ea typeface="メイリオ" panose="020B0604030504040204" pitchFamily="50" charset="-128"/>
              </a:rPr>
              <a:t>す</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く、具体的に</a:t>
            </a:r>
          </a:p>
        </p:txBody>
      </p:sp>
      <p:sp>
        <p:nvSpPr>
          <p:cNvPr id="14" name="正方形/長方形 13"/>
          <p:cNvSpPr/>
          <p:nvPr/>
        </p:nvSpPr>
        <p:spPr>
          <a:xfrm>
            <a:off x="1614488" y="2887363"/>
            <a:ext cx="10015537" cy="32376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721515" y="3084553"/>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保安検査場</a:t>
            </a:r>
            <a:endParaRPr lang="ja-JP" altLang="en-US" sz="2800"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5574592" y="3078021"/>
            <a:ext cx="6055433" cy="304698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待っているとき</a:t>
            </a:r>
          </a:p>
          <a:p>
            <a:r>
              <a:rPr lang="ja-JP" altLang="en-US" sz="2400" dirty="0">
                <a:latin typeface="メイリオ" panose="020B0604030504040204" pitchFamily="50" charset="-128"/>
                <a:ea typeface="メイリオ" panose="020B0604030504040204" pitchFamily="50" charset="-128"/>
              </a:rPr>
              <a:t>　・支援が必要な様子を見かけた場合は、</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支援の要否を確認し、具体的かつ落ち</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着いていただく支援を</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検査の支援</a:t>
            </a:r>
          </a:p>
          <a:p>
            <a:r>
              <a:rPr lang="ja-JP" altLang="en-US" sz="2400" dirty="0">
                <a:latin typeface="メイリオ" panose="020B0604030504040204" pitchFamily="50" charset="-128"/>
                <a:ea typeface="メイリオ" panose="020B0604030504040204" pitchFamily="50" charset="-128"/>
              </a:rPr>
              <a:t>　・手順について理解が難しい様子が見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ら</a:t>
            </a:r>
            <a:r>
              <a:rPr lang="ja-JP" altLang="en-US" sz="2400" dirty="0" err="1">
                <a:latin typeface="メイリオ" panose="020B0604030504040204" pitchFamily="50" charset="-128"/>
                <a:ea typeface="メイリオ" panose="020B0604030504040204" pitchFamily="50" charset="-128"/>
              </a:rPr>
              <a:t>れた</a:t>
            </a:r>
            <a:r>
              <a:rPr lang="ja-JP" altLang="en-US" sz="2400" dirty="0">
                <a:latin typeface="メイリオ" panose="020B0604030504040204" pitchFamily="50" charset="-128"/>
                <a:ea typeface="メイリオ" panose="020B0604030504040204" pitchFamily="50" charset="-128"/>
              </a:rPr>
              <a:t>場合は、ゆっくり、はっきり、</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具体的に対応し、理解を確認</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8953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074322" y="186278"/>
            <a:ext cx="10973680" cy="251385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309616" y="391809"/>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搭乗口、搭乗</a:t>
            </a:r>
            <a:endParaRPr lang="ja-JP" altLang="en-US" sz="2800" dirty="0">
              <a:latin typeface="メイリオ" panose="020B0604030504040204" pitchFamily="50" charset="-128"/>
              <a:ea typeface="メイリオ" panose="020B0604030504040204" pitchFamily="50" charset="-128"/>
            </a:endParaRPr>
          </a:p>
        </p:txBody>
      </p:sp>
      <p:graphicFrame>
        <p:nvGraphicFramePr>
          <p:cNvPr id="16" name="オブジェクト 15"/>
          <p:cNvGraphicFramePr>
            <a:graphicFrameLocks noChangeAspect="1"/>
          </p:cNvGraphicFramePr>
          <p:nvPr/>
        </p:nvGraphicFramePr>
        <p:xfrm>
          <a:off x="218860" y="564837"/>
          <a:ext cx="855462" cy="1995484"/>
        </p:xfrm>
        <a:graphic>
          <a:graphicData uri="http://schemas.openxmlformats.org/presentationml/2006/ole">
            <mc:AlternateContent xmlns:mc="http://schemas.openxmlformats.org/markup-compatibility/2006">
              <mc:Choice xmlns:v="urn:schemas-microsoft-com:vml" Requires="v">
                <p:oleObj r:id="rId3" imgW="2285640" imgH="5333040" progId="">
                  <p:embed/>
                </p:oleObj>
              </mc:Choice>
              <mc:Fallback>
                <p:oleObj r:id="rId3" imgW="2285640" imgH="5333040" progId="">
                  <p:embed/>
                  <p:pic>
                    <p:nvPicPr>
                      <p:cNvPr id="16" name="オブジェクト 15"/>
                      <p:cNvPicPr/>
                      <p:nvPr/>
                    </p:nvPicPr>
                    <p:blipFill>
                      <a:blip r:embed="rId4"/>
                      <a:stretch>
                        <a:fillRect/>
                      </a:stretch>
                    </p:blipFill>
                    <p:spPr>
                      <a:xfrm>
                        <a:off x="218860" y="564837"/>
                        <a:ext cx="855462" cy="1995484"/>
                      </a:xfrm>
                      <a:prstGeom prst="rect">
                        <a:avLst/>
                      </a:prstGeom>
                    </p:spPr>
                  </p:pic>
                </p:oleObj>
              </mc:Fallback>
            </mc:AlternateContent>
          </a:graphicData>
        </a:graphic>
      </p:graphicFrame>
      <p:sp>
        <p:nvSpPr>
          <p:cNvPr id="14" name="正方形/長方形 13"/>
          <p:cNvSpPr/>
          <p:nvPr/>
        </p:nvSpPr>
        <p:spPr>
          <a:xfrm>
            <a:off x="1074322" y="2905663"/>
            <a:ext cx="10973680" cy="35954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309616" y="3084775"/>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機内</a:t>
            </a:r>
            <a:endParaRPr lang="ja-JP" altLang="en-US" sz="2800"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4221480" y="3084775"/>
            <a:ext cx="7970519" cy="341632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具体的かつ落ち着いていただく支援を</a:t>
            </a:r>
          </a:p>
          <a:p>
            <a:r>
              <a:rPr lang="ja-JP" altLang="en-US" sz="2400" dirty="0">
                <a:latin typeface="メイリオ" panose="020B0604030504040204" pitchFamily="50" charset="-128"/>
                <a:ea typeface="メイリオ" panose="020B0604030504040204" pitchFamily="50" charset="-128"/>
              </a:rPr>
              <a:t>　・ウロウロする、大声を上げる、パニックとなって</a:t>
            </a:r>
            <a:r>
              <a:rPr lang="ja-JP" altLang="en-US" sz="2400" dirty="0" err="1">
                <a:latin typeface="メイリオ" panose="020B0604030504040204" pitchFamily="50" charset="-128"/>
                <a:ea typeface="メイリオ" panose="020B0604030504040204" pitchFamily="50" charset="-128"/>
              </a:rPr>
              <a:t>い</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る</a:t>
            </a:r>
            <a:r>
              <a:rPr lang="ja-JP" altLang="en-US" sz="2400" dirty="0">
                <a:latin typeface="メイリオ" panose="020B0604030504040204" pitchFamily="50" charset="-128"/>
                <a:ea typeface="メイリオ" panose="020B0604030504040204" pitchFamily="50" charset="-128"/>
              </a:rPr>
              <a:t>様子の場合にはゆっくり、やさしく声をかけ、落</a:t>
            </a: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ち</a:t>
            </a:r>
            <a:r>
              <a:rPr lang="ja-JP" altLang="en-US" sz="2400" dirty="0">
                <a:latin typeface="メイリオ" panose="020B0604030504040204" pitchFamily="50" charset="-128"/>
                <a:ea typeface="メイリオ" panose="020B0604030504040204" pitchFamily="50" charset="-128"/>
              </a:rPr>
              <a:t>着かせることが重要</a:t>
            </a:r>
          </a:p>
          <a:p>
            <a:r>
              <a:rPr lang="ja-JP" altLang="en-US" sz="2400" dirty="0">
                <a:latin typeface="メイリオ" panose="020B0604030504040204" pitchFamily="50" charset="-128"/>
                <a:ea typeface="メイリオ" panose="020B0604030504040204" pitchFamily="50" charset="-128"/>
              </a:rPr>
              <a:t>　・他のお客様とのトラブル時には、周囲の方に理解を</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求め、声かけをする</a:t>
            </a:r>
          </a:p>
          <a:p>
            <a:r>
              <a:rPr lang="ja-JP" altLang="en-US" sz="2400" dirty="0">
                <a:latin typeface="メイリオ" panose="020B0604030504040204" pitchFamily="50" charset="-128"/>
                <a:ea typeface="メイリオ" panose="020B0604030504040204" pitchFamily="50" charset="-128"/>
              </a:rPr>
              <a:t>　・緊急時などの避難誘導ではゆっくりやさしく話し、</a:t>
            </a:r>
          </a:p>
          <a:p>
            <a:r>
              <a:rPr lang="ja-JP" altLang="en-US" sz="2400" dirty="0">
                <a:latin typeface="メイリオ" panose="020B0604030504040204" pitchFamily="50" charset="-128"/>
                <a:ea typeface="メイリオ" panose="020B0604030504040204" pitchFamily="50" charset="-128"/>
              </a:rPr>
              <a:t>　　パニックにならないよう配慮する</a:t>
            </a:r>
          </a:p>
          <a:p>
            <a:r>
              <a:rPr lang="ja-JP" altLang="en-US" sz="2400" dirty="0">
                <a:latin typeface="メイリオ" panose="020B0604030504040204" pitchFamily="50" charset="-128"/>
                <a:ea typeface="メイリオ" panose="020B0604030504040204" pitchFamily="50" charset="-128"/>
              </a:rPr>
              <a:t>　・必要以上に注目を集めない</a:t>
            </a:r>
          </a:p>
        </p:txBody>
      </p:sp>
      <p:sp>
        <p:nvSpPr>
          <p:cNvPr id="11" name="テキスト ボックス 10"/>
          <p:cNvSpPr txBox="1"/>
          <p:nvPr/>
        </p:nvSpPr>
        <p:spPr>
          <a:xfrm>
            <a:off x="4234924" y="391809"/>
            <a:ext cx="7832087"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情報案内時</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・ゆっくり、はっきり、具体的に対応し、理解を確認</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・必要に応じてｺﾐｭﾆｹｰｼｮﾝ支援ボードを活用</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搭乗時</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・支援が必要な様子を見かけた場合は、支援の要否を</a:t>
            </a:r>
          </a:p>
          <a:p>
            <a:r>
              <a:rPr lang="ja-JP" altLang="en-US" sz="2400" dirty="0">
                <a:latin typeface="メイリオ" panose="020B0604030504040204" pitchFamily="50" charset="-128"/>
                <a:ea typeface="メイリオ" panose="020B0604030504040204" pitchFamily="50" charset="-128"/>
              </a:rPr>
              <a:t>　　確認し、具体的かつ落ち着いていただく支援を</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28856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r:id="rId3" imgW="2285640" imgH="5333040" progId="">
                  <p:embed/>
                </p:oleObj>
              </mc:Choice>
              <mc:Fallback>
                <p:oleObj r:id="rId3" imgW="2285640" imgH="5333040" progId="">
                  <p:embed/>
                  <p:pic>
                    <p:nvPicPr>
                      <p:cNvPr id="16" name="オブジェクト 15"/>
                      <p:cNvPicPr/>
                      <p:nvPr/>
                    </p:nvPicPr>
                    <p:blipFill>
                      <a:blip r:embed="rId4"/>
                      <a:stretch>
                        <a:fillRect/>
                      </a:stretch>
                    </p:blipFill>
                    <p:spPr>
                      <a:xfrm>
                        <a:off x="218860" y="564836"/>
                        <a:ext cx="1100138" cy="2566225"/>
                      </a:xfrm>
                      <a:prstGeom prst="rect">
                        <a:avLst/>
                      </a:prstGeom>
                    </p:spPr>
                  </p:pic>
                </p:oleObj>
              </mc:Fallback>
            </mc:AlternateContent>
          </a:graphicData>
        </a:graphic>
      </p:graphicFrame>
      <p:sp>
        <p:nvSpPr>
          <p:cNvPr id="14" name="正方形/長方形 13"/>
          <p:cNvSpPr/>
          <p:nvPr/>
        </p:nvSpPr>
        <p:spPr>
          <a:xfrm>
            <a:off x="1614488" y="405580"/>
            <a:ext cx="10015537" cy="17668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721515" y="602770"/>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機内</a:t>
            </a:r>
            <a:r>
              <a:rPr lang="ja-JP" altLang="en-US" sz="2800" dirty="0">
                <a:latin typeface="メイリオ" panose="020B0604030504040204" pitchFamily="50" charset="-128"/>
                <a:ea typeface="メイリオ" panose="020B0604030504040204" pitchFamily="50" charset="-128"/>
              </a:rPr>
              <a:t>（つづき）</a:t>
            </a:r>
          </a:p>
        </p:txBody>
      </p:sp>
      <p:sp>
        <p:nvSpPr>
          <p:cNvPr id="17" name="テキスト ボックス 16"/>
          <p:cNvSpPr txBox="1"/>
          <p:nvPr/>
        </p:nvSpPr>
        <p:spPr>
          <a:xfrm>
            <a:off x="5574592" y="602770"/>
            <a:ext cx="6162460"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着席・機内の移動・トイレ等設備の利用</a:t>
            </a:r>
          </a:p>
          <a:p>
            <a:r>
              <a:rPr lang="ja-JP" altLang="en-US" sz="2400" dirty="0">
                <a:latin typeface="メイリオ" panose="020B0604030504040204" pitchFamily="50" charset="-128"/>
                <a:ea typeface="メイリオ" panose="020B0604030504040204" pitchFamily="50" charset="-128"/>
              </a:rPr>
              <a:t>　・支援が必要な様子を見かけた場合は、</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支援の要否を確認し、具体的かつ落ち</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着いていただく支援を</a:t>
            </a:r>
            <a:endParaRPr lang="en-US" altLang="ja-JP" sz="240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1614488" y="2369620"/>
            <a:ext cx="10015537" cy="36218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721515" y="2566810"/>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降機</a:t>
            </a:r>
            <a:endParaRPr lang="ja-JP" altLang="en-US" sz="28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574592" y="2575151"/>
            <a:ext cx="6055431" cy="341632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降機</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・支援が必要な様子を見かけた場合は、</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支援の要否を確認し、具体的かつ落ち</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着いていただく支援を</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情報案内時</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・ゆっくり、はっきり、具体的に対応し、</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理解を確認</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・必要に応じてコミュニケーションボー</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ドを活用</a:t>
            </a:r>
          </a:p>
        </p:txBody>
      </p:sp>
    </p:spTree>
    <p:extLst>
      <p:ext uri="{BB962C8B-B14F-4D97-AF65-F5344CB8AC3E}">
        <p14:creationId xmlns:p14="http://schemas.microsoft.com/office/powerpoint/2010/main" val="3198525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r:id="rId3" imgW="2285640" imgH="5333040" progId="">
                  <p:embed/>
                </p:oleObj>
              </mc:Choice>
              <mc:Fallback>
                <p:oleObj r:id="rId3" imgW="2285640" imgH="5333040" progId="">
                  <p:embed/>
                  <p:pic>
                    <p:nvPicPr>
                      <p:cNvPr id="16" name="オブジェクト 15"/>
                      <p:cNvPicPr/>
                      <p:nvPr/>
                    </p:nvPicPr>
                    <p:blipFill>
                      <a:blip r:embed="rId4"/>
                      <a:stretch>
                        <a:fillRect/>
                      </a:stretch>
                    </p:blipFill>
                    <p:spPr>
                      <a:xfrm>
                        <a:off x="218860" y="564836"/>
                        <a:ext cx="1100138" cy="2566225"/>
                      </a:xfrm>
                      <a:prstGeom prst="rect">
                        <a:avLst/>
                      </a:prstGeom>
                    </p:spPr>
                  </p:pic>
                </p:oleObj>
              </mc:Fallback>
            </mc:AlternateContent>
          </a:graphicData>
        </a:graphic>
      </p:graphicFrame>
      <p:sp>
        <p:nvSpPr>
          <p:cNvPr id="10" name="正方形/長方形 9"/>
          <p:cNvSpPr/>
          <p:nvPr/>
        </p:nvSpPr>
        <p:spPr>
          <a:xfrm>
            <a:off x="1771649" y="707835"/>
            <a:ext cx="10015537" cy="10271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878677" y="806957"/>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8" name="テキスト ボックス 17"/>
          <p:cNvSpPr txBox="1"/>
          <p:nvPr/>
        </p:nvSpPr>
        <p:spPr>
          <a:xfrm>
            <a:off x="5574592" y="852686"/>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2723542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７</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内部障害者</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nvGraphicFramePr>
        <p:xfrm>
          <a:off x="378452" y="2148272"/>
          <a:ext cx="2054462" cy="3648248"/>
        </p:xfrm>
        <a:graphic>
          <a:graphicData uri="http://schemas.openxmlformats.org/presentationml/2006/ole">
            <mc:AlternateContent xmlns:mc="http://schemas.openxmlformats.org/markup-compatibility/2006">
              <mc:Choice xmlns:v="urn:schemas-microsoft-com:vml" Requires="v">
                <p:oleObj r:id="rId3" imgW="2895120" imgH="5142600" progId="">
                  <p:embed/>
                </p:oleObj>
              </mc:Choice>
              <mc:Fallback>
                <p:oleObj r:id="rId3" imgW="2895120" imgH="5142600" progId="">
                  <p:embed/>
                  <p:pic>
                    <p:nvPicPr>
                      <p:cNvPr id="4" name="オブジェクト 3"/>
                      <p:cNvPicPr/>
                      <p:nvPr/>
                    </p:nvPicPr>
                    <p:blipFill>
                      <a:blip r:embed="rId4"/>
                      <a:stretch>
                        <a:fillRect/>
                      </a:stretch>
                    </p:blipFill>
                    <p:spPr>
                      <a:xfrm>
                        <a:off x="378452" y="2148272"/>
                        <a:ext cx="2054462" cy="3648248"/>
                      </a:xfrm>
                      <a:prstGeom prst="rect">
                        <a:avLst/>
                      </a:prstGeom>
                    </p:spPr>
                  </p:pic>
                </p:oleObj>
              </mc:Fallback>
            </mc:AlternateContent>
          </a:graphicData>
        </a:graphic>
      </p:graphicFrame>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7" name="テキスト ボックス 6"/>
          <p:cNvSpPr txBox="1"/>
          <p:nvPr/>
        </p:nvSpPr>
        <p:spPr>
          <a:xfrm>
            <a:off x="3700463" y="3323466"/>
            <a:ext cx="7850591" cy="3416320"/>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■内部語障害者の特性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体調が変化しやすい、骨折しやすい、風邪などがうつりすい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人工肛門、人口膀胱を使用している人（オストメイト）がいる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酸素ボンベや人工呼吸器を携行している人がいる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ヘルプマークを持っている人がいる（外見では障害がわからないため）</a:t>
            </a:r>
          </a:p>
        </p:txBody>
      </p:sp>
      <p:sp>
        <p:nvSpPr>
          <p:cNvPr id="8" name="正方形/長方形 7"/>
          <p:cNvSpPr/>
          <p:nvPr/>
        </p:nvSpPr>
        <p:spPr>
          <a:xfrm>
            <a:off x="3700463" y="3257550"/>
            <a:ext cx="7958137" cy="34432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2793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3960253"/>
            <a:ext cx="10289647" cy="265826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501880"/>
            <a:ext cx="10289646" cy="329172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756788"/>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予約、チェックイン</a:t>
            </a:r>
          </a:p>
        </p:txBody>
      </p:sp>
      <p:sp>
        <p:nvSpPr>
          <p:cNvPr id="8" name="テキスト ボックス 7"/>
          <p:cNvSpPr txBox="1"/>
          <p:nvPr/>
        </p:nvSpPr>
        <p:spPr>
          <a:xfrm>
            <a:off x="1721515" y="4129776"/>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ターミナルでの待合</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・移動</a:t>
            </a:r>
          </a:p>
        </p:txBody>
      </p:sp>
      <p:sp>
        <p:nvSpPr>
          <p:cNvPr id="11" name="テキスト ボックス 10"/>
          <p:cNvSpPr txBox="1"/>
          <p:nvPr/>
        </p:nvSpPr>
        <p:spPr>
          <a:xfrm>
            <a:off x="5574592" y="756788"/>
            <a:ext cx="5912557" cy="304698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p>
          <a:p>
            <a:r>
              <a:rPr lang="ja-JP" altLang="en-US" sz="2400" dirty="0">
                <a:latin typeface="メイリオ" panose="020B0604030504040204" pitchFamily="50" charset="-128"/>
                <a:ea typeface="メイリオ" panose="020B0604030504040204" pitchFamily="50" charset="-128"/>
              </a:rPr>
              <a:t>　・薬や自己注射を機内に持参する場合</a:t>
            </a:r>
          </a:p>
          <a:p>
            <a:r>
              <a:rPr lang="ja-JP" altLang="en-US" sz="2400" dirty="0">
                <a:latin typeface="メイリオ" panose="020B0604030504040204" pitchFamily="50" charset="-128"/>
                <a:ea typeface="メイリオ" panose="020B0604030504040204" pitchFamily="50" charset="-128"/>
              </a:rPr>
              <a:t>　　には、保安検査をスムーズに受ける</a:t>
            </a:r>
          </a:p>
          <a:p>
            <a:r>
              <a:rPr lang="ja-JP" altLang="en-US" sz="2400" dirty="0">
                <a:latin typeface="メイリオ" panose="020B0604030504040204" pitchFamily="50" charset="-128"/>
                <a:ea typeface="メイリオ" panose="020B0604030504040204" pitchFamily="50" charset="-128"/>
              </a:rPr>
              <a:t>　　ため、処方箋や診断書の持参を勧め</a:t>
            </a:r>
          </a:p>
          <a:p>
            <a:r>
              <a:rPr lang="ja-JP" altLang="en-US" sz="2400" dirty="0">
                <a:latin typeface="メイリオ" panose="020B0604030504040204" pitchFamily="50" charset="-128"/>
                <a:ea typeface="メイリオ" panose="020B0604030504040204" pitchFamily="50" charset="-128"/>
              </a:rPr>
              <a:t>　　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具合が悪い等の申し出があった場合、</a:t>
            </a:r>
          </a:p>
          <a:p>
            <a:r>
              <a:rPr lang="ja-JP" altLang="en-US" sz="2400" dirty="0">
                <a:latin typeface="メイリオ" panose="020B0604030504040204" pitchFamily="50" charset="-128"/>
                <a:ea typeface="メイリオ" panose="020B0604030504040204" pitchFamily="50" charset="-128"/>
              </a:rPr>
              <a:t>　・支援が必要かを確認</a:t>
            </a:r>
          </a:p>
          <a:p>
            <a:r>
              <a:rPr lang="ja-JP" altLang="en-US" sz="2400" dirty="0">
                <a:latin typeface="メイリオ" panose="020B0604030504040204" pitchFamily="50" charset="-128"/>
                <a:ea typeface="メイリオ" panose="020B0604030504040204" pitchFamily="50" charset="-128"/>
              </a:rPr>
              <a:t>　・どのような支援が必要かを聞く</a:t>
            </a:r>
          </a:p>
        </p:txBody>
      </p:sp>
      <p:sp>
        <p:nvSpPr>
          <p:cNvPr id="13" name="テキスト ボックス 12"/>
          <p:cNvSpPr txBox="1"/>
          <p:nvPr/>
        </p:nvSpPr>
        <p:spPr>
          <a:xfrm>
            <a:off x="5279104" y="4129776"/>
            <a:ext cx="6625030"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具合が悪い等の申し出があった場合、</a:t>
            </a:r>
          </a:p>
          <a:p>
            <a:r>
              <a:rPr lang="ja-JP" altLang="en-US" sz="2400" dirty="0">
                <a:latin typeface="メイリオ" panose="020B0604030504040204" pitchFamily="50" charset="-128"/>
                <a:ea typeface="メイリオ" panose="020B0604030504040204" pitchFamily="50" charset="-128"/>
              </a:rPr>
              <a:t>・支援が必要かを確認</a:t>
            </a:r>
          </a:p>
          <a:p>
            <a:r>
              <a:rPr lang="ja-JP" altLang="en-US" sz="2400" dirty="0">
                <a:latin typeface="メイリオ" panose="020B0604030504040204" pitchFamily="50" charset="-128"/>
                <a:ea typeface="メイリオ" panose="020B0604030504040204" pitchFamily="50" charset="-128"/>
              </a:rPr>
              <a:t>・どのような支援が必要かを聞く</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トイレ利用の支援</a:t>
            </a:r>
          </a:p>
          <a:p>
            <a:r>
              <a:rPr lang="ja-JP" altLang="en-US" sz="2400" dirty="0">
                <a:latin typeface="メイリオ" panose="020B0604030504040204" pitchFamily="50" charset="-128"/>
                <a:ea typeface="メイリオ" panose="020B0604030504040204" pitchFamily="50" charset="-128"/>
              </a:rPr>
              <a:t>　・オストメイト等のバリアフリートイレが</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ない場合には、近隣のトイレを案内</a:t>
            </a:r>
            <a:endParaRPr lang="en-US" altLang="ja-JP" sz="2400" dirty="0">
              <a:latin typeface="メイリオ" panose="020B0604030504040204" pitchFamily="50" charset="-128"/>
              <a:ea typeface="メイリオ" panose="020B0604030504040204" pitchFamily="50" charset="-128"/>
            </a:endParaRPr>
          </a:p>
        </p:txBody>
      </p:sp>
      <p:graphicFrame>
        <p:nvGraphicFramePr>
          <p:cNvPr id="16" name="オブジェクト 15"/>
          <p:cNvGraphicFramePr>
            <a:graphicFrameLocks noChangeAspect="1"/>
          </p:cNvGraphicFramePr>
          <p:nvPr/>
        </p:nvGraphicFramePr>
        <p:xfrm>
          <a:off x="163041" y="501880"/>
          <a:ext cx="1308570" cy="2323716"/>
        </p:xfrm>
        <a:graphic>
          <a:graphicData uri="http://schemas.openxmlformats.org/presentationml/2006/ole">
            <mc:AlternateContent xmlns:mc="http://schemas.openxmlformats.org/markup-compatibility/2006">
              <mc:Choice xmlns:v="urn:schemas-microsoft-com:vml" Requires="v">
                <p:oleObj r:id="rId3" imgW="2895120" imgH="5142600" progId="">
                  <p:embed/>
                </p:oleObj>
              </mc:Choice>
              <mc:Fallback>
                <p:oleObj r:id="rId3" imgW="2895120" imgH="5142600" progId="">
                  <p:embed/>
                  <p:pic>
                    <p:nvPicPr>
                      <p:cNvPr id="16" name="オブジェクト 15"/>
                      <p:cNvPicPr/>
                      <p:nvPr/>
                    </p:nvPicPr>
                    <p:blipFill>
                      <a:blip r:embed="rId4"/>
                      <a:stretch>
                        <a:fillRect/>
                      </a:stretch>
                    </p:blipFill>
                    <p:spPr>
                      <a:xfrm>
                        <a:off x="163041" y="501880"/>
                        <a:ext cx="1308570" cy="2323716"/>
                      </a:xfrm>
                      <a:prstGeom prst="rect">
                        <a:avLst/>
                      </a:prstGeom>
                    </p:spPr>
                  </p:pic>
                </p:oleObj>
              </mc:Fallback>
            </mc:AlternateContent>
          </a:graphicData>
        </a:graphic>
      </p:graphicFrame>
    </p:spTree>
    <p:extLst>
      <p:ext uri="{BB962C8B-B14F-4D97-AF65-F5344CB8AC3E}">
        <p14:creationId xmlns:p14="http://schemas.microsoft.com/office/powerpoint/2010/main" val="1993456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nvGraphicFramePr>
        <p:xfrm>
          <a:off x="163041" y="501880"/>
          <a:ext cx="1308570" cy="2323716"/>
        </p:xfrm>
        <a:graphic>
          <a:graphicData uri="http://schemas.openxmlformats.org/presentationml/2006/ole">
            <mc:AlternateContent xmlns:mc="http://schemas.openxmlformats.org/markup-compatibility/2006">
              <mc:Choice xmlns:v="urn:schemas-microsoft-com:vml" Requires="v">
                <p:oleObj r:id="rId3" imgW="2895120" imgH="5142600" progId="">
                  <p:embed/>
                </p:oleObj>
              </mc:Choice>
              <mc:Fallback>
                <p:oleObj r:id="rId3" imgW="2895120" imgH="5142600" progId="">
                  <p:embed/>
                  <p:pic>
                    <p:nvPicPr>
                      <p:cNvPr id="16" name="オブジェクト 15"/>
                      <p:cNvPicPr/>
                      <p:nvPr/>
                    </p:nvPicPr>
                    <p:blipFill>
                      <a:blip r:embed="rId4"/>
                      <a:stretch>
                        <a:fillRect/>
                      </a:stretch>
                    </p:blipFill>
                    <p:spPr>
                      <a:xfrm>
                        <a:off x="163041" y="501880"/>
                        <a:ext cx="1308570" cy="2323716"/>
                      </a:xfrm>
                      <a:prstGeom prst="rect">
                        <a:avLst/>
                      </a:prstGeom>
                    </p:spPr>
                  </p:pic>
                </p:oleObj>
              </mc:Fallback>
            </mc:AlternateContent>
          </a:graphicData>
        </a:graphic>
      </p:graphicFrame>
      <p:sp>
        <p:nvSpPr>
          <p:cNvPr id="9" name="正方形/長方形 8"/>
          <p:cNvSpPr/>
          <p:nvPr/>
        </p:nvSpPr>
        <p:spPr>
          <a:xfrm>
            <a:off x="1614488" y="323176"/>
            <a:ext cx="10015537" cy="24989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721515" y="520366"/>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保安検査場</a:t>
            </a:r>
            <a:endParaRPr lang="ja-JP" altLang="en-US" sz="28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574592" y="513834"/>
            <a:ext cx="6055433"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円滑な検査の支援</a:t>
            </a:r>
          </a:p>
          <a:p>
            <a:r>
              <a:rPr lang="ja-JP" altLang="en-US" sz="2400" dirty="0">
                <a:latin typeface="メイリオ" panose="020B0604030504040204" pitchFamily="50" charset="-128"/>
                <a:ea typeface="メイリオ" panose="020B0604030504040204" pitchFamily="50" charset="-128"/>
              </a:rPr>
              <a:t>　・ペースメーカーを装着している場合</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は、接触検査を行うなど必要に応じて</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柔軟な対応を</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・体につけている機器を外す場合は、プ</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ライバシーに配慮</a:t>
            </a:r>
          </a:p>
        </p:txBody>
      </p:sp>
      <p:sp>
        <p:nvSpPr>
          <p:cNvPr id="17" name="正方形/長方形 16"/>
          <p:cNvSpPr/>
          <p:nvPr/>
        </p:nvSpPr>
        <p:spPr>
          <a:xfrm>
            <a:off x="1614488" y="3012817"/>
            <a:ext cx="10015537" cy="120272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721515" y="3210006"/>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搭乗口、搭乗</a:t>
            </a:r>
            <a:endParaRPr lang="ja-JP" altLang="en-US" sz="2800"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5574592" y="3218347"/>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搭乗時</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・支援の要否を確認し、支援を行う</a:t>
            </a:r>
            <a:endParaRPr lang="en-US" altLang="ja-JP" sz="2400" dirty="0">
              <a:latin typeface="メイリオ" panose="020B0604030504040204" pitchFamily="50" charset="-128"/>
              <a:ea typeface="メイリオ" panose="020B0604030504040204" pitchFamily="50" charset="-128"/>
            </a:endParaRPr>
          </a:p>
        </p:txBody>
      </p:sp>
      <p:sp>
        <p:nvSpPr>
          <p:cNvPr id="20" name="正方形/長方形 19"/>
          <p:cNvSpPr/>
          <p:nvPr/>
        </p:nvSpPr>
        <p:spPr>
          <a:xfrm>
            <a:off x="1614488" y="4406197"/>
            <a:ext cx="10015537" cy="213618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721515" y="4603387"/>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機内</a:t>
            </a:r>
            <a:endParaRPr lang="ja-JP" altLang="en-US" sz="2800"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5574592" y="4603387"/>
            <a:ext cx="6162460"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機内の移動・トイレ等設備の利用</a:t>
            </a:r>
          </a:p>
          <a:p>
            <a:r>
              <a:rPr lang="ja-JP" altLang="en-US" sz="2400" dirty="0">
                <a:latin typeface="メイリオ" panose="020B0604030504040204" pitchFamily="50" charset="-128"/>
                <a:ea typeface="メイリオ" panose="020B0604030504040204" pitchFamily="50" charset="-128"/>
              </a:rPr>
              <a:t>　・支援が必要な様子を見かけた場合は、</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支援の要否を確認し、支援を行う</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・トイレ利用に配慮し、予め到着時間等</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の目安を伝える</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69950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nvGraphicFramePr>
        <p:xfrm>
          <a:off x="163041" y="501880"/>
          <a:ext cx="1308570" cy="2323716"/>
        </p:xfrm>
        <a:graphic>
          <a:graphicData uri="http://schemas.openxmlformats.org/presentationml/2006/ole">
            <mc:AlternateContent xmlns:mc="http://schemas.openxmlformats.org/markup-compatibility/2006">
              <mc:Choice xmlns:v="urn:schemas-microsoft-com:vml" Requires="v">
                <p:oleObj r:id="rId3" imgW="2895120" imgH="5142600" progId="">
                  <p:embed/>
                </p:oleObj>
              </mc:Choice>
              <mc:Fallback>
                <p:oleObj r:id="rId3" imgW="2895120" imgH="5142600" progId="">
                  <p:embed/>
                  <p:pic>
                    <p:nvPicPr>
                      <p:cNvPr id="16" name="オブジェクト 15"/>
                      <p:cNvPicPr/>
                      <p:nvPr/>
                    </p:nvPicPr>
                    <p:blipFill>
                      <a:blip r:embed="rId4"/>
                      <a:stretch>
                        <a:fillRect/>
                      </a:stretch>
                    </p:blipFill>
                    <p:spPr>
                      <a:xfrm>
                        <a:off x="163041" y="501880"/>
                        <a:ext cx="1308570" cy="2323716"/>
                      </a:xfrm>
                      <a:prstGeom prst="rect">
                        <a:avLst/>
                      </a:prstGeom>
                    </p:spPr>
                  </p:pic>
                </p:oleObj>
              </mc:Fallback>
            </mc:AlternateContent>
          </a:graphicData>
        </a:graphic>
      </p:graphicFrame>
      <p:sp>
        <p:nvSpPr>
          <p:cNvPr id="24" name="正方形/長方形 23"/>
          <p:cNvSpPr/>
          <p:nvPr/>
        </p:nvSpPr>
        <p:spPr>
          <a:xfrm>
            <a:off x="1614488" y="898321"/>
            <a:ext cx="10015537" cy="13179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721515" y="1093578"/>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降機</a:t>
            </a:r>
          </a:p>
        </p:txBody>
      </p:sp>
      <p:sp>
        <p:nvSpPr>
          <p:cNvPr id="26" name="テキスト ボックス 25"/>
          <p:cNvSpPr txBox="1"/>
          <p:nvPr/>
        </p:nvSpPr>
        <p:spPr>
          <a:xfrm>
            <a:off x="5574592" y="1066304"/>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降機</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・支援の要否や案内方法を確認する</a:t>
            </a:r>
            <a:endParaRPr lang="en-US" altLang="ja-JP" sz="2400" dirty="0">
              <a:latin typeface="メイリオ" panose="020B0604030504040204" pitchFamily="50" charset="-128"/>
              <a:ea typeface="メイリオ" panose="020B0604030504040204" pitchFamily="50" charset="-128"/>
            </a:endParaRPr>
          </a:p>
        </p:txBody>
      </p:sp>
      <p:sp>
        <p:nvSpPr>
          <p:cNvPr id="27" name="正方形/長方形 26"/>
          <p:cNvSpPr/>
          <p:nvPr/>
        </p:nvSpPr>
        <p:spPr>
          <a:xfrm>
            <a:off x="1614486" y="2411515"/>
            <a:ext cx="10015537" cy="10271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721514" y="2510637"/>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29" name="テキスト ボックス 28"/>
          <p:cNvSpPr txBox="1"/>
          <p:nvPr/>
        </p:nvSpPr>
        <p:spPr>
          <a:xfrm>
            <a:off x="5417429" y="2556366"/>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82317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26175" y="2926080"/>
            <a:ext cx="4339650"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②　基本の接遇方法</a:t>
            </a:r>
            <a:endParaRPr kumimoji="1" lang="ja-JP" altLang="en-US" sz="360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82386" y="3688789"/>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0710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８</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その他</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2062103"/>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その他にも、</a:t>
            </a:r>
          </a:p>
          <a:p>
            <a:r>
              <a:rPr lang="ja-JP" altLang="en-US" sz="3200" dirty="0">
                <a:latin typeface="メイリオ" panose="020B0604030504040204" pitchFamily="50" charset="-128"/>
                <a:ea typeface="メイリオ" panose="020B0604030504040204" pitchFamily="50" charset="-128"/>
              </a:rPr>
              <a:t>　</a:t>
            </a:r>
            <a:r>
              <a:rPr lang="ja-JP" altLang="ja-JP" sz="3200" dirty="0">
                <a:latin typeface="メイリオ" panose="020B0604030504040204" pitchFamily="50" charset="-128"/>
                <a:ea typeface="メイリオ" panose="020B0604030504040204" pitchFamily="50" charset="-128"/>
              </a:rPr>
              <a:t>その他の心身の機能障害、妊産婦、</a:t>
            </a:r>
            <a:endParaRPr lang="ja-JP" altLang="en-US"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a:t>
            </a:r>
            <a:r>
              <a:rPr lang="ja-JP" altLang="ja-JP" sz="3200" dirty="0">
                <a:latin typeface="メイリオ" panose="020B0604030504040204" pitchFamily="50" charset="-128"/>
                <a:ea typeface="メイリオ" panose="020B0604030504040204" pitchFamily="50" charset="-128"/>
              </a:rPr>
              <a:t>ベビーカー使用者を含む乳幼児連れ、けが人</a:t>
            </a:r>
            <a:r>
              <a:rPr lang="ja-JP" altLang="en-US" sz="3200" dirty="0">
                <a:latin typeface="メイリオ" panose="020B0604030504040204" pitchFamily="50" charset="-128"/>
                <a:ea typeface="メイリオ" panose="020B0604030504040204" pitchFamily="50" charset="-128"/>
              </a:rPr>
              <a:t>など</a:t>
            </a:r>
          </a:p>
          <a:p>
            <a:r>
              <a:rPr lang="ja-JP" altLang="en-US" sz="3200" dirty="0">
                <a:latin typeface="メイリオ" panose="020B0604030504040204" pitchFamily="50" charset="-128"/>
                <a:ea typeface="メイリオ" panose="020B0604030504040204" pitchFamily="50" charset="-128"/>
              </a:rPr>
              <a:t>に配慮が必要</a:t>
            </a:r>
          </a:p>
        </p:txBody>
      </p:sp>
      <p:graphicFrame>
        <p:nvGraphicFramePr>
          <p:cNvPr id="6" name="オブジェクト 5"/>
          <p:cNvGraphicFramePr>
            <a:graphicFrameLocks noChangeAspect="1"/>
          </p:cNvGraphicFramePr>
          <p:nvPr/>
        </p:nvGraphicFramePr>
        <p:xfrm>
          <a:off x="942251" y="4345070"/>
          <a:ext cx="1873248" cy="2117005"/>
        </p:xfrm>
        <a:graphic>
          <a:graphicData uri="http://schemas.openxmlformats.org/presentationml/2006/ole">
            <mc:AlternateContent xmlns:mc="http://schemas.openxmlformats.org/markup-compatibility/2006">
              <mc:Choice xmlns:v="urn:schemas-microsoft-com:vml" Requires="v">
                <p:oleObj r:id="rId3" imgW="4685400" imgH="5294880" progId="">
                  <p:embed/>
                </p:oleObj>
              </mc:Choice>
              <mc:Fallback>
                <p:oleObj r:id="rId3" imgW="4685400" imgH="5294880" progId="">
                  <p:embed/>
                  <p:pic>
                    <p:nvPicPr>
                      <p:cNvPr id="6" name="オブジェクト 5"/>
                      <p:cNvPicPr/>
                      <p:nvPr/>
                    </p:nvPicPr>
                    <p:blipFill>
                      <a:blip r:embed="rId4"/>
                      <a:stretch>
                        <a:fillRect/>
                      </a:stretch>
                    </p:blipFill>
                    <p:spPr>
                      <a:xfrm>
                        <a:off x="942251" y="4345070"/>
                        <a:ext cx="1873248" cy="2117005"/>
                      </a:xfrm>
                      <a:prstGeom prst="rect">
                        <a:avLst/>
                      </a:prstGeom>
                    </p:spPr>
                  </p:pic>
                </p:oleObj>
              </mc:Fallback>
            </mc:AlternateContent>
          </a:graphicData>
        </a:graphic>
      </p:graphicFrame>
      <p:graphicFrame>
        <p:nvGraphicFramePr>
          <p:cNvPr id="7" name="オブジェクト 6"/>
          <p:cNvGraphicFramePr>
            <a:graphicFrameLocks noChangeAspect="1"/>
          </p:cNvGraphicFramePr>
          <p:nvPr/>
        </p:nvGraphicFramePr>
        <p:xfrm>
          <a:off x="3990109" y="4066683"/>
          <a:ext cx="1221278" cy="2507884"/>
        </p:xfrm>
        <a:graphic>
          <a:graphicData uri="http://schemas.openxmlformats.org/presentationml/2006/ole">
            <mc:AlternateContent xmlns:mc="http://schemas.openxmlformats.org/markup-compatibility/2006">
              <mc:Choice xmlns:v="urn:schemas-microsoft-com:vml" Requires="v">
                <p:oleObj r:id="rId5" imgW="2818800" imgH="5790240" progId="">
                  <p:embed/>
                </p:oleObj>
              </mc:Choice>
              <mc:Fallback>
                <p:oleObj r:id="rId5" imgW="2818800" imgH="5790240" progId="">
                  <p:embed/>
                  <p:pic>
                    <p:nvPicPr>
                      <p:cNvPr id="7" name="オブジェクト 6"/>
                      <p:cNvPicPr/>
                      <p:nvPr/>
                    </p:nvPicPr>
                    <p:blipFill>
                      <a:blip r:embed="rId6"/>
                      <a:stretch>
                        <a:fillRect/>
                      </a:stretch>
                    </p:blipFill>
                    <p:spPr>
                      <a:xfrm>
                        <a:off x="3990109" y="4066683"/>
                        <a:ext cx="1221278" cy="2507884"/>
                      </a:xfrm>
                      <a:prstGeom prst="rect">
                        <a:avLst/>
                      </a:prstGeom>
                    </p:spPr>
                  </p:pic>
                </p:oleObj>
              </mc:Fallback>
            </mc:AlternateContent>
          </a:graphicData>
        </a:graphic>
      </p:graphicFrame>
      <p:graphicFrame>
        <p:nvGraphicFramePr>
          <p:cNvPr id="8" name="オブジェクト 7"/>
          <p:cNvGraphicFramePr>
            <a:graphicFrameLocks noChangeAspect="1"/>
          </p:cNvGraphicFramePr>
          <p:nvPr/>
        </p:nvGraphicFramePr>
        <p:xfrm>
          <a:off x="6230563" y="4066683"/>
          <a:ext cx="2284268" cy="2558510"/>
        </p:xfrm>
        <a:graphic>
          <a:graphicData uri="http://schemas.openxmlformats.org/presentationml/2006/ole">
            <mc:AlternateContent xmlns:mc="http://schemas.openxmlformats.org/markup-compatibility/2006">
              <mc:Choice xmlns:v="urn:schemas-microsoft-com:vml" Requires="v">
                <p:oleObj r:id="rId7" imgW="4456800" imgH="4990320" progId="">
                  <p:embed/>
                </p:oleObj>
              </mc:Choice>
              <mc:Fallback>
                <p:oleObj r:id="rId7" imgW="4456800" imgH="4990320" progId="">
                  <p:embed/>
                  <p:pic>
                    <p:nvPicPr>
                      <p:cNvPr id="8" name="オブジェクト 7"/>
                      <p:cNvPicPr/>
                      <p:nvPr/>
                    </p:nvPicPr>
                    <p:blipFill>
                      <a:blip r:embed="rId8"/>
                      <a:stretch>
                        <a:fillRect/>
                      </a:stretch>
                    </p:blipFill>
                    <p:spPr>
                      <a:xfrm>
                        <a:off x="6230563" y="4066683"/>
                        <a:ext cx="2284268" cy="2558510"/>
                      </a:xfrm>
                      <a:prstGeom prst="rect">
                        <a:avLst/>
                      </a:prstGeom>
                    </p:spPr>
                  </p:pic>
                </p:oleObj>
              </mc:Fallback>
            </mc:AlternateContent>
          </a:graphicData>
        </a:graphic>
      </p:graphicFrame>
      <p:graphicFrame>
        <p:nvGraphicFramePr>
          <p:cNvPr id="9" name="オブジェクト 8"/>
          <p:cNvGraphicFramePr>
            <a:graphicFrameLocks noChangeAspect="1"/>
          </p:cNvGraphicFramePr>
          <p:nvPr/>
        </p:nvGraphicFramePr>
        <p:xfrm>
          <a:off x="9659389" y="4041369"/>
          <a:ext cx="1044979" cy="2503941"/>
        </p:xfrm>
        <a:graphic>
          <a:graphicData uri="http://schemas.openxmlformats.org/presentationml/2006/ole">
            <mc:AlternateContent xmlns:mc="http://schemas.openxmlformats.org/markup-compatibility/2006">
              <mc:Choice xmlns:v="urn:schemas-microsoft-com:vml" Requires="v">
                <p:oleObj r:id="rId9" imgW="2399760" imgH="5752080" progId="">
                  <p:embed/>
                </p:oleObj>
              </mc:Choice>
              <mc:Fallback>
                <p:oleObj r:id="rId9" imgW="2399760" imgH="5752080" progId="">
                  <p:embed/>
                  <p:pic>
                    <p:nvPicPr>
                      <p:cNvPr id="9" name="オブジェクト 8"/>
                      <p:cNvPicPr/>
                      <p:nvPr/>
                    </p:nvPicPr>
                    <p:blipFill>
                      <a:blip r:embed="rId10"/>
                      <a:stretch>
                        <a:fillRect/>
                      </a:stretch>
                    </p:blipFill>
                    <p:spPr>
                      <a:xfrm>
                        <a:off x="9659389" y="4041369"/>
                        <a:ext cx="1044979" cy="2503941"/>
                      </a:xfrm>
                      <a:prstGeom prst="rect">
                        <a:avLst/>
                      </a:prstGeom>
                    </p:spPr>
                  </p:pic>
                </p:oleObj>
              </mc:Fallback>
            </mc:AlternateContent>
          </a:graphicData>
        </a:graphic>
      </p:graphicFrame>
    </p:spTree>
    <p:extLst>
      <p:ext uri="{BB962C8B-B14F-4D97-AF65-F5344CB8AC3E}">
        <p14:creationId xmlns:p14="http://schemas.microsoft.com/office/powerpoint/2010/main" val="2707692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1853739"/>
            <a:ext cx="10015537" cy="439008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666550"/>
            <a:ext cx="10015537" cy="10176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21515" y="2023262"/>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ターミナルでの待合</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・移動</a:t>
            </a:r>
          </a:p>
        </p:txBody>
      </p:sp>
      <p:sp>
        <p:nvSpPr>
          <p:cNvPr id="11" name="テキスト ボックス 10"/>
          <p:cNvSpPr txBox="1"/>
          <p:nvPr/>
        </p:nvSpPr>
        <p:spPr>
          <a:xfrm>
            <a:off x="5574592" y="879457"/>
            <a:ext cx="5912557"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p>
        </p:txBody>
      </p:sp>
      <p:graphicFrame>
        <p:nvGraphicFramePr>
          <p:cNvPr id="17" name="オブジェクト 16"/>
          <p:cNvGraphicFramePr>
            <a:graphicFrameLocks noChangeAspect="1"/>
          </p:cNvGraphicFramePr>
          <p:nvPr/>
        </p:nvGraphicFramePr>
        <p:xfrm>
          <a:off x="239034" y="419169"/>
          <a:ext cx="1101266" cy="1244569"/>
        </p:xfrm>
        <a:graphic>
          <a:graphicData uri="http://schemas.openxmlformats.org/presentationml/2006/ole">
            <mc:AlternateContent xmlns:mc="http://schemas.openxmlformats.org/markup-compatibility/2006">
              <mc:Choice xmlns:v="urn:schemas-microsoft-com:vml" Requires="v">
                <p:oleObj r:id="rId3" imgW="4685400" imgH="5294880" progId="">
                  <p:embed/>
                </p:oleObj>
              </mc:Choice>
              <mc:Fallback>
                <p:oleObj r:id="rId3" imgW="4685400" imgH="5294880" progId="">
                  <p:embed/>
                  <p:pic>
                    <p:nvPicPr>
                      <p:cNvPr id="17" name="オブジェクト 16"/>
                      <p:cNvPicPr/>
                      <p:nvPr/>
                    </p:nvPicPr>
                    <p:blipFill>
                      <a:blip r:embed="rId4"/>
                      <a:stretch>
                        <a:fillRect/>
                      </a:stretch>
                    </p:blipFill>
                    <p:spPr>
                      <a:xfrm>
                        <a:off x="239034" y="419169"/>
                        <a:ext cx="1101266" cy="1244569"/>
                      </a:xfrm>
                      <a:prstGeom prst="rect">
                        <a:avLst/>
                      </a:prstGeom>
                    </p:spPr>
                  </p:pic>
                </p:oleObj>
              </mc:Fallback>
            </mc:AlternateContent>
          </a:graphicData>
        </a:graphic>
      </p:graphicFrame>
      <p:graphicFrame>
        <p:nvGraphicFramePr>
          <p:cNvPr id="18" name="オブジェクト 17"/>
          <p:cNvGraphicFramePr>
            <a:graphicFrameLocks noChangeAspect="1"/>
          </p:cNvGraphicFramePr>
          <p:nvPr/>
        </p:nvGraphicFramePr>
        <p:xfrm>
          <a:off x="443288" y="1770839"/>
          <a:ext cx="717979" cy="1474363"/>
        </p:xfrm>
        <a:graphic>
          <a:graphicData uri="http://schemas.openxmlformats.org/presentationml/2006/ole">
            <mc:AlternateContent xmlns:mc="http://schemas.openxmlformats.org/markup-compatibility/2006">
              <mc:Choice xmlns:v="urn:schemas-microsoft-com:vml" Requires="v">
                <p:oleObj r:id="rId5" imgW="2818800" imgH="5790240" progId="">
                  <p:embed/>
                </p:oleObj>
              </mc:Choice>
              <mc:Fallback>
                <p:oleObj r:id="rId5" imgW="2818800" imgH="5790240" progId="">
                  <p:embed/>
                  <p:pic>
                    <p:nvPicPr>
                      <p:cNvPr id="18" name="オブジェクト 17"/>
                      <p:cNvPicPr/>
                      <p:nvPr/>
                    </p:nvPicPr>
                    <p:blipFill>
                      <a:blip r:embed="rId6"/>
                      <a:stretch>
                        <a:fillRect/>
                      </a:stretch>
                    </p:blipFill>
                    <p:spPr>
                      <a:xfrm>
                        <a:off x="443288" y="1770839"/>
                        <a:ext cx="717979" cy="1474363"/>
                      </a:xfrm>
                      <a:prstGeom prst="rect">
                        <a:avLst/>
                      </a:prstGeom>
                    </p:spPr>
                  </p:pic>
                </p:oleObj>
              </mc:Fallback>
            </mc:AlternateContent>
          </a:graphicData>
        </a:graphic>
      </p:graphicFrame>
      <p:graphicFrame>
        <p:nvGraphicFramePr>
          <p:cNvPr id="19" name="オブジェクト 18"/>
          <p:cNvGraphicFramePr>
            <a:graphicFrameLocks noChangeAspect="1"/>
          </p:cNvGraphicFramePr>
          <p:nvPr/>
        </p:nvGraphicFramePr>
        <p:xfrm>
          <a:off x="118216" y="3352303"/>
          <a:ext cx="1342901" cy="1504126"/>
        </p:xfrm>
        <a:graphic>
          <a:graphicData uri="http://schemas.openxmlformats.org/presentationml/2006/ole">
            <mc:AlternateContent xmlns:mc="http://schemas.openxmlformats.org/markup-compatibility/2006">
              <mc:Choice xmlns:v="urn:schemas-microsoft-com:vml" Requires="v">
                <p:oleObj r:id="rId7" imgW="4456800" imgH="4990320" progId="">
                  <p:embed/>
                </p:oleObj>
              </mc:Choice>
              <mc:Fallback>
                <p:oleObj r:id="rId7" imgW="4456800" imgH="4990320" progId="">
                  <p:embed/>
                  <p:pic>
                    <p:nvPicPr>
                      <p:cNvPr id="19" name="オブジェクト 18"/>
                      <p:cNvPicPr/>
                      <p:nvPr/>
                    </p:nvPicPr>
                    <p:blipFill>
                      <a:blip r:embed="rId8"/>
                      <a:stretch>
                        <a:fillRect/>
                      </a:stretch>
                    </p:blipFill>
                    <p:spPr>
                      <a:xfrm>
                        <a:off x="118216" y="3352303"/>
                        <a:ext cx="1342901" cy="1504126"/>
                      </a:xfrm>
                      <a:prstGeom prst="rect">
                        <a:avLst/>
                      </a:prstGeom>
                    </p:spPr>
                  </p:pic>
                </p:oleObj>
              </mc:Fallback>
            </mc:AlternateContent>
          </a:graphicData>
        </a:graphic>
      </p:graphicFrame>
      <p:graphicFrame>
        <p:nvGraphicFramePr>
          <p:cNvPr id="20" name="オブジェクト 19"/>
          <p:cNvGraphicFramePr>
            <a:graphicFrameLocks noChangeAspect="1"/>
          </p:cNvGraphicFramePr>
          <p:nvPr/>
        </p:nvGraphicFramePr>
        <p:xfrm>
          <a:off x="546933" y="4922500"/>
          <a:ext cx="614334" cy="1472045"/>
        </p:xfrm>
        <a:graphic>
          <a:graphicData uri="http://schemas.openxmlformats.org/presentationml/2006/ole">
            <mc:AlternateContent xmlns:mc="http://schemas.openxmlformats.org/markup-compatibility/2006">
              <mc:Choice xmlns:v="urn:schemas-microsoft-com:vml" Requires="v">
                <p:oleObj r:id="rId9" imgW="2399760" imgH="5752080" progId="">
                  <p:embed/>
                </p:oleObj>
              </mc:Choice>
              <mc:Fallback>
                <p:oleObj r:id="rId9" imgW="2399760" imgH="5752080" progId="">
                  <p:embed/>
                  <p:pic>
                    <p:nvPicPr>
                      <p:cNvPr id="20" name="オブジェクト 19"/>
                      <p:cNvPicPr/>
                      <p:nvPr/>
                    </p:nvPicPr>
                    <p:blipFill>
                      <a:blip r:embed="rId10"/>
                      <a:stretch>
                        <a:fillRect/>
                      </a:stretch>
                    </p:blipFill>
                    <p:spPr>
                      <a:xfrm>
                        <a:off x="546933" y="4922500"/>
                        <a:ext cx="614334" cy="1472045"/>
                      </a:xfrm>
                      <a:prstGeom prst="rect">
                        <a:avLst/>
                      </a:prstGeom>
                    </p:spPr>
                  </p:pic>
                </p:oleObj>
              </mc:Fallback>
            </mc:AlternateContent>
          </a:graphicData>
        </a:graphic>
      </p:graphicFrame>
      <p:sp>
        <p:nvSpPr>
          <p:cNvPr id="16" name="テキスト ボックス 15"/>
          <p:cNvSpPr txBox="1"/>
          <p:nvPr/>
        </p:nvSpPr>
        <p:spPr>
          <a:xfrm>
            <a:off x="1721515" y="879457"/>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予約、チェックイン</a:t>
            </a:r>
          </a:p>
        </p:txBody>
      </p:sp>
      <p:sp>
        <p:nvSpPr>
          <p:cNvPr id="21" name="テキスト ボックス 20"/>
          <p:cNvSpPr txBox="1"/>
          <p:nvPr/>
        </p:nvSpPr>
        <p:spPr>
          <a:xfrm>
            <a:off x="5574593" y="2088839"/>
            <a:ext cx="5652914" cy="415498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具合が悪い等の申し出があった場合、</a:t>
            </a:r>
            <a:endParaRPr lang="en-US" altLang="ja-JP"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支援が必要かを確認</a:t>
            </a:r>
            <a:endParaRPr lang="en-US" altLang="ja-JP" sz="2400"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どのような支援が必要かを聞く</a:t>
            </a:r>
            <a:endParaRPr lang="ja-JP" altLang="en-US" sz="24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妊婦やけが人はバランスを崩しやすいため、相手の状況に応じて支援する</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トイレなど設備利用</a:t>
            </a: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希望する設備（バリアフリートイレなど）がない場合は、事情を説明し近隣施設等や代替場所へ案内する</a:t>
            </a:r>
          </a:p>
        </p:txBody>
      </p:sp>
      <p:pic>
        <p:nvPicPr>
          <p:cNvPr id="13" name="図 12"/>
          <p:cNvPicPr>
            <a:picLocks noChangeAspect="1"/>
          </p:cNvPicPr>
          <p:nvPr/>
        </p:nvPicPr>
        <p:blipFill>
          <a:blip r:embed="rId11"/>
          <a:stretch>
            <a:fillRect/>
          </a:stretch>
        </p:blipFill>
        <p:spPr>
          <a:xfrm>
            <a:off x="1991796" y="3482921"/>
            <a:ext cx="1602744" cy="1610880"/>
          </a:xfrm>
          <a:prstGeom prst="rect">
            <a:avLst/>
          </a:prstGeom>
        </p:spPr>
      </p:pic>
      <p:sp>
        <p:nvSpPr>
          <p:cNvPr id="14" name="テキスト ボックス 13"/>
          <p:cNvSpPr txBox="1"/>
          <p:nvPr/>
        </p:nvSpPr>
        <p:spPr>
          <a:xfrm>
            <a:off x="1854561" y="5279307"/>
            <a:ext cx="2492990" cy="646331"/>
          </a:xfrm>
          <a:prstGeom prst="rect">
            <a:avLst/>
          </a:prstGeom>
          <a:noFill/>
        </p:spPr>
        <p:txBody>
          <a:bodyPr wrap="none" rtlCol="0">
            <a:spAutoFit/>
          </a:bodyPr>
          <a:lstStyle/>
          <a:p>
            <a:r>
              <a:rPr kumimoji="1" lang="en-US" altLang="ja-JP" sz="1200" dirty="0"/>
              <a:t>※</a:t>
            </a:r>
            <a:r>
              <a:rPr kumimoji="1" lang="ja-JP" altLang="en-US" sz="1200" dirty="0"/>
              <a:t>ベビーカーマーク（ベビーカー</a:t>
            </a:r>
          </a:p>
          <a:p>
            <a:r>
              <a:rPr lang="ja-JP" altLang="en-US" sz="1200" dirty="0"/>
              <a:t>　</a:t>
            </a:r>
            <a:r>
              <a:rPr kumimoji="1" lang="ja-JP" altLang="en-US" sz="1200" dirty="0"/>
              <a:t>で安心して利用できる場所や設</a:t>
            </a:r>
          </a:p>
          <a:p>
            <a:r>
              <a:rPr lang="ja-JP" altLang="en-US" sz="1200" dirty="0"/>
              <a:t>　</a:t>
            </a:r>
            <a:r>
              <a:rPr kumimoji="1" lang="ja-JP" altLang="en-US" sz="1200" dirty="0"/>
              <a:t>備を表している）</a:t>
            </a:r>
          </a:p>
        </p:txBody>
      </p:sp>
    </p:spTree>
    <p:extLst>
      <p:ext uri="{BB962C8B-B14F-4D97-AF65-F5344CB8AC3E}">
        <p14:creationId xmlns:p14="http://schemas.microsoft.com/office/powerpoint/2010/main" val="2122328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614488" y="666550"/>
            <a:ext cx="10015537" cy="14877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オブジェクト 16"/>
          <p:cNvGraphicFramePr>
            <a:graphicFrameLocks noChangeAspect="1"/>
          </p:cNvGraphicFramePr>
          <p:nvPr/>
        </p:nvGraphicFramePr>
        <p:xfrm>
          <a:off x="239034" y="419169"/>
          <a:ext cx="1101266" cy="1244569"/>
        </p:xfrm>
        <a:graphic>
          <a:graphicData uri="http://schemas.openxmlformats.org/presentationml/2006/ole">
            <mc:AlternateContent xmlns:mc="http://schemas.openxmlformats.org/markup-compatibility/2006">
              <mc:Choice xmlns:v="urn:schemas-microsoft-com:vml" Requires="v">
                <p:oleObj r:id="rId3" imgW="4685400" imgH="5294880" progId="">
                  <p:embed/>
                </p:oleObj>
              </mc:Choice>
              <mc:Fallback>
                <p:oleObj r:id="rId3" imgW="4685400" imgH="5294880" progId="">
                  <p:embed/>
                  <p:pic>
                    <p:nvPicPr>
                      <p:cNvPr id="17" name="オブジェクト 16"/>
                      <p:cNvPicPr/>
                      <p:nvPr/>
                    </p:nvPicPr>
                    <p:blipFill>
                      <a:blip r:embed="rId4"/>
                      <a:stretch>
                        <a:fillRect/>
                      </a:stretch>
                    </p:blipFill>
                    <p:spPr>
                      <a:xfrm>
                        <a:off x="239034" y="419169"/>
                        <a:ext cx="1101266" cy="1244569"/>
                      </a:xfrm>
                      <a:prstGeom prst="rect">
                        <a:avLst/>
                      </a:prstGeom>
                    </p:spPr>
                  </p:pic>
                </p:oleObj>
              </mc:Fallback>
            </mc:AlternateContent>
          </a:graphicData>
        </a:graphic>
      </p:graphicFrame>
      <p:graphicFrame>
        <p:nvGraphicFramePr>
          <p:cNvPr id="18" name="オブジェクト 17"/>
          <p:cNvGraphicFramePr>
            <a:graphicFrameLocks noChangeAspect="1"/>
          </p:cNvGraphicFramePr>
          <p:nvPr/>
        </p:nvGraphicFramePr>
        <p:xfrm>
          <a:off x="443288" y="1770839"/>
          <a:ext cx="717979" cy="1474363"/>
        </p:xfrm>
        <a:graphic>
          <a:graphicData uri="http://schemas.openxmlformats.org/presentationml/2006/ole">
            <mc:AlternateContent xmlns:mc="http://schemas.openxmlformats.org/markup-compatibility/2006">
              <mc:Choice xmlns:v="urn:schemas-microsoft-com:vml" Requires="v">
                <p:oleObj r:id="rId5" imgW="2818800" imgH="5790240" progId="">
                  <p:embed/>
                </p:oleObj>
              </mc:Choice>
              <mc:Fallback>
                <p:oleObj r:id="rId5" imgW="2818800" imgH="5790240" progId="">
                  <p:embed/>
                  <p:pic>
                    <p:nvPicPr>
                      <p:cNvPr id="18" name="オブジェクト 17"/>
                      <p:cNvPicPr/>
                      <p:nvPr/>
                    </p:nvPicPr>
                    <p:blipFill>
                      <a:blip r:embed="rId6"/>
                      <a:stretch>
                        <a:fillRect/>
                      </a:stretch>
                    </p:blipFill>
                    <p:spPr>
                      <a:xfrm>
                        <a:off x="443288" y="1770839"/>
                        <a:ext cx="717979" cy="1474363"/>
                      </a:xfrm>
                      <a:prstGeom prst="rect">
                        <a:avLst/>
                      </a:prstGeom>
                    </p:spPr>
                  </p:pic>
                </p:oleObj>
              </mc:Fallback>
            </mc:AlternateContent>
          </a:graphicData>
        </a:graphic>
      </p:graphicFrame>
      <p:graphicFrame>
        <p:nvGraphicFramePr>
          <p:cNvPr id="19" name="オブジェクト 18"/>
          <p:cNvGraphicFramePr>
            <a:graphicFrameLocks noChangeAspect="1"/>
          </p:cNvGraphicFramePr>
          <p:nvPr/>
        </p:nvGraphicFramePr>
        <p:xfrm>
          <a:off x="118216" y="3352303"/>
          <a:ext cx="1342901" cy="1504126"/>
        </p:xfrm>
        <a:graphic>
          <a:graphicData uri="http://schemas.openxmlformats.org/presentationml/2006/ole">
            <mc:AlternateContent xmlns:mc="http://schemas.openxmlformats.org/markup-compatibility/2006">
              <mc:Choice xmlns:v="urn:schemas-microsoft-com:vml" Requires="v">
                <p:oleObj r:id="rId7" imgW="4456800" imgH="4990320" progId="">
                  <p:embed/>
                </p:oleObj>
              </mc:Choice>
              <mc:Fallback>
                <p:oleObj r:id="rId7" imgW="4456800" imgH="4990320" progId="">
                  <p:embed/>
                  <p:pic>
                    <p:nvPicPr>
                      <p:cNvPr id="19" name="オブジェクト 18"/>
                      <p:cNvPicPr/>
                      <p:nvPr/>
                    </p:nvPicPr>
                    <p:blipFill>
                      <a:blip r:embed="rId8"/>
                      <a:stretch>
                        <a:fillRect/>
                      </a:stretch>
                    </p:blipFill>
                    <p:spPr>
                      <a:xfrm>
                        <a:off x="118216" y="3352303"/>
                        <a:ext cx="1342901" cy="1504126"/>
                      </a:xfrm>
                      <a:prstGeom prst="rect">
                        <a:avLst/>
                      </a:prstGeom>
                    </p:spPr>
                  </p:pic>
                </p:oleObj>
              </mc:Fallback>
            </mc:AlternateContent>
          </a:graphicData>
        </a:graphic>
      </p:graphicFrame>
      <p:graphicFrame>
        <p:nvGraphicFramePr>
          <p:cNvPr id="20" name="オブジェクト 19"/>
          <p:cNvGraphicFramePr>
            <a:graphicFrameLocks noChangeAspect="1"/>
          </p:cNvGraphicFramePr>
          <p:nvPr/>
        </p:nvGraphicFramePr>
        <p:xfrm>
          <a:off x="546933" y="4922500"/>
          <a:ext cx="614334" cy="1472045"/>
        </p:xfrm>
        <a:graphic>
          <a:graphicData uri="http://schemas.openxmlformats.org/presentationml/2006/ole">
            <mc:AlternateContent xmlns:mc="http://schemas.openxmlformats.org/markup-compatibility/2006">
              <mc:Choice xmlns:v="urn:schemas-microsoft-com:vml" Requires="v">
                <p:oleObj r:id="rId9" imgW="2399760" imgH="5752080" progId="">
                  <p:embed/>
                </p:oleObj>
              </mc:Choice>
              <mc:Fallback>
                <p:oleObj r:id="rId9" imgW="2399760" imgH="5752080" progId="">
                  <p:embed/>
                  <p:pic>
                    <p:nvPicPr>
                      <p:cNvPr id="20" name="オブジェクト 19"/>
                      <p:cNvPicPr/>
                      <p:nvPr/>
                    </p:nvPicPr>
                    <p:blipFill>
                      <a:blip r:embed="rId10"/>
                      <a:stretch>
                        <a:fillRect/>
                      </a:stretch>
                    </p:blipFill>
                    <p:spPr>
                      <a:xfrm>
                        <a:off x="546933" y="4922500"/>
                        <a:ext cx="614334" cy="1472045"/>
                      </a:xfrm>
                      <a:prstGeom prst="rect">
                        <a:avLst/>
                      </a:prstGeom>
                    </p:spPr>
                  </p:pic>
                </p:oleObj>
              </mc:Fallback>
            </mc:AlternateContent>
          </a:graphicData>
        </a:graphic>
      </p:graphicFrame>
      <p:sp>
        <p:nvSpPr>
          <p:cNvPr id="16" name="テキスト ボックス 15"/>
          <p:cNvSpPr txBox="1"/>
          <p:nvPr/>
        </p:nvSpPr>
        <p:spPr>
          <a:xfrm>
            <a:off x="1721515" y="879457"/>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保安検査場</a:t>
            </a:r>
          </a:p>
        </p:txBody>
      </p:sp>
      <p:sp>
        <p:nvSpPr>
          <p:cNvPr id="13" name="テキスト ボックス 12"/>
          <p:cNvSpPr txBox="1"/>
          <p:nvPr/>
        </p:nvSpPr>
        <p:spPr>
          <a:xfrm>
            <a:off x="5574592" y="939842"/>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検査場への誘導を円滑に行う</a:t>
            </a:r>
            <a:endParaRPr lang="en-US" altLang="ja-JP" sz="24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接触検査を行う場合は、配慮事項を確認</a:t>
            </a:r>
          </a:p>
        </p:txBody>
      </p:sp>
      <p:sp>
        <p:nvSpPr>
          <p:cNvPr id="14" name="正方形/長方形 13"/>
          <p:cNvSpPr/>
          <p:nvPr/>
        </p:nvSpPr>
        <p:spPr>
          <a:xfrm>
            <a:off x="1614488" y="2427556"/>
            <a:ext cx="10015537" cy="120272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721515" y="2624745"/>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搭乗口、搭乗</a:t>
            </a:r>
            <a:endParaRPr lang="ja-JP" altLang="en-US" sz="28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5574592" y="2633086"/>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搭乗時</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・支援の要否を確認し、支援を行う</a:t>
            </a:r>
            <a:endParaRPr lang="en-US" altLang="ja-JP" sz="2400" dirty="0">
              <a:latin typeface="メイリオ" panose="020B0604030504040204" pitchFamily="50" charset="-128"/>
              <a:ea typeface="メイリオ" panose="020B0604030504040204" pitchFamily="50" charset="-128"/>
            </a:endParaRPr>
          </a:p>
        </p:txBody>
      </p:sp>
      <p:sp>
        <p:nvSpPr>
          <p:cNvPr id="23" name="正方形/長方形 22"/>
          <p:cNvSpPr/>
          <p:nvPr/>
        </p:nvSpPr>
        <p:spPr>
          <a:xfrm>
            <a:off x="1614488" y="3820936"/>
            <a:ext cx="10015537" cy="213618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721515" y="4018126"/>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機内</a:t>
            </a:r>
            <a:endParaRPr lang="ja-JP" altLang="en-US" sz="2800" dirty="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5574592" y="4018126"/>
            <a:ext cx="6162460"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機内の移動・トイレ等設備の利用</a:t>
            </a:r>
          </a:p>
          <a:p>
            <a:r>
              <a:rPr lang="ja-JP" altLang="en-US" sz="2400" dirty="0">
                <a:latin typeface="メイリオ" panose="020B0604030504040204" pitchFamily="50" charset="-128"/>
                <a:ea typeface="メイリオ" panose="020B0604030504040204" pitchFamily="50" charset="-128"/>
              </a:rPr>
              <a:t>　・支援が必要な様子を見かけた場合は、</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支援の要否を確認し、支援を行う</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・トイレ利用に配慮し、予め到着時間等</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の目安を伝える</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97062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オブジェクト 16"/>
          <p:cNvGraphicFramePr>
            <a:graphicFrameLocks noChangeAspect="1"/>
          </p:cNvGraphicFramePr>
          <p:nvPr/>
        </p:nvGraphicFramePr>
        <p:xfrm>
          <a:off x="239034" y="419169"/>
          <a:ext cx="1101266" cy="1244569"/>
        </p:xfrm>
        <a:graphic>
          <a:graphicData uri="http://schemas.openxmlformats.org/presentationml/2006/ole">
            <mc:AlternateContent xmlns:mc="http://schemas.openxmlformats.org/markup-compatibility/2006">
              <mc:Choice xmlns:v="urn:schemas-microsoft-com:vml" Requires="v">
                <p:oleObj r:id="rId3" imgW="4685400" imgH="5294880" progId="">
                  <p:embed/>
                </p:oleObj>
              </mc:Choice>
              <mc:Fallback>
                <p:oleObj r:id="rId3" imgW="4685400" imgH="5294880" progId="">
                  <p:embed/>
                  <p:pic>
                    <p:nvPicPr>
                      <p:cNvPr id="17" name="オブジェクト 16"/>
                      <p:cNvPicPr/>
                      <p:nvPr/>
                    </p:nvPicPr>
                    <p:blipFill>
                      <a:blip r:embed="rId4"/>
                      <a:stretch>
                        <a:fillRect/>
                      </a:stretch>
                    </p:blipFill>
                    <p:spPr>
                      <a:xfrm>
                        <a:off x="239034" y="419169"/>
                        <a:ext cx="1101266" cy="1244569"/>
                      </a:xfrm>
                      <a:prstGeom prst="rect">
                        <a:avLst/>
                      </a:prstGeom>
                    </p:spPr>
                  </p:pic>
                </p:oleObj>
              </mc:Fallback>
            </mc:AlternateContent>
          </a:graphicData>
        </a:graphic>
      </p:graphicFrame>
      <p:graphicFrame>
        <p:nvGraphicFramePr>
          <p:cNvPr id="18" name="オブジェクト 17"/>
          <p:cNvGraphicFramePr>
            <a:graphicFrameLocks noChangeAspect="1"/>
          </p:cNvGraphicFramePr>
          <p:nvPr/>
        </p:nvGraphicFramePr>
        <p:xfrm>
          <a:off x="443288" y="1770839"/>
          <a:ext cx="717979" cy="1474363"/>
        </p:xfrm>
        <a:graphic>
          <a:graphicData uri="http://schemas.openxmlformats.org/presentationml/2006/ole">
            <mc:AlternateContent xmlns:mc="http://schemas.openxmlformats.org/markup-compatibility/2006">
              <mc:Choice xmlns:v="urn:schemas-microsoft-com:vml" Requires="v">
                <p:oleObj r:id="rId5" imgW="2818800" imgH="5790240" progId="">
                  <p:embed/>
                </p:oleObj>
              </mc:Choice>
              <mc:Fallback>
                <p:oleObj r:id="rId5" imgW="2818800" imgH="5790240" progId="">
                  <p:embed/>
                  <p:pic>
                    <p:nvPicPr>
                      <p:cNvPr id="18" name="オブジェクト 17"/>
                      <p:cNvPicPr/>
                      <p:nvPr/>
                    </p:nvPicPr>
                    <p:blipFill>
                      <a:blip r:embed="rId6"/>
                      <a:stretch>
                        <a:fillRect/>
                      </a:stretch>
                    </p:blipFill>
                    <p:spPr>
                      <a:xfrm>
                        <a:off x="443288" y="1770839"/>
                        <a:ext cx="717979" cy="1474363"/>
                      </a:xfrm>
                      <a:prstGeom prst="rect">
                        <a:avLst/>
                      </a:prstGeom>
                    </p:spPr>
                  </p:pic>
                </p:oleObj>
              </mc:Fallback>
            </mc:AlternateContent>
          </a:graphicData>
        </a:graphic>
      </p:graphicFrame>
      <p:graphicFrame>
        <p:nvGraphicFramePr>
          <p:cNvPr id="19" name="オブジェクト 18"/>
          <p:cNvGraphicFramePr>
            <a:graphicFrameLocks noChangeAspect="1"/>
          </p:cNvGraphicFramePr>
          <p:nvPr/>
        </p:nvGraphicFramePr>
        <p:xfrm>
          <a:off x="118216" y="3352303"/>
          <a:ext cx="1342901" cy="1504126"/>
        </p:xfrm>
        <a:graphic>
          <a:graphicData uri="http://schemas.openxmlformats.org/presentationml/2006/ole">
            <mc:AlternateContent xmlns:mc="http://schemas.openxmlformats.org/markup-compatibility/2006">
              <mc:Choice xmlns:v="urn:schemas-microsoft-com:vml" Requires="v">
                <p:oleObj r:id="rId7" imgW="4456800" imgH="4990320" progId="">
                  <p:embed/>
                </p:oleObj>
              </mc:Choice>
              <mc:Fallback>
                <p:oleObj r:id="rId7" imgW="4456800" imgH="4990320" progId="">
                  <p:embed/>
                  <p:pic>
                    <p:nvPicPr>
                      <p:cNvPr id="19" name="オブジェクト 18"/>
                      <p:cNvPicPr/>
                      <p:nvPr/>
                    </p:nvPicPr>
                    <p:blipFill>
                      <a:blip r:embed="rId8"/>
                      <a:stretch>
                        <a:fillRect/>
                      </a:stretch>
                    </p:blipFill>
                    <p:spPr>
                      <a:xfrm>
                        <a:off x="118216" y="3352303"/>
                        <a:ext cx="1342901" cy="1504126"/>
                      </a:xfrm>
                      <a:prstGeom prst="rect">
                        <a:avLst/>
                      </a:prstGeom>
                    </p:spPr>
                  </p:pic>
                </p:oleObj>
              </mc:Fallback>
            </mc:AlternateContent>
          </a:graphicData>
        </a:graphic>
      </p:graphicFrame>
      <p:graphicFrame>
        <p:nvGraphicFramePr>
          <p:cNvPr id="20" name="オブジェクト 19"/>
          <p:cNvGraphicFramePr>
            <a:graphicFrameLocks noChangeAspect="1"/>
          </p:cNvGraphicFramePr>
          <p:nvPr/>
        </p:nvGraphicFramePr>
        <p:xfrm>
          <a:off x="546933" y="4922500"/>
          <a:ext cx="614334" cy="1472045"/>
        </p:xfrm>
        <a:graphic>
          <a:graphicData uri="http://schemas.openxmlformats.org/presentationml/2006/ole">
            <mc:AlternateContent xmlns:mc="http://schemas.openxmlformats.org/markup-compatibility/2006">
              <mc:Choice xmlns:v="urn:schemas-microsoft-com:vml" Requires="v">
                <p:oleObj r:id="rId9" imgW="2399760" imgH="5752080" progId="">
                  <p:embed/>
                </p:oleObj>
              </mc:Choice>
              <mc:Fallback>
                <p:oleObj r:id="rId9" imgW="2399760" imgH="5752080" progId="">
                  <p:embed/>
                  <p:pic>
                    <p:nvPicPr>
                      <p:cNvPr id="20" name="オブジェクト 19"/>
                      <p:cNvPicPr/>
                      <p:nvPr/>
                    </p:nvPicPr>
                    <p:blipFill>
                      <a:blip r:embed="rId10"/>
                      <a:stretch>
                        <a:fillRect/>
                      </a:stretch>
                    </p:blipFill>
                    <p:spPr>
                      <a:xfrm>
                        <a:off x="546933" y="4922500"/>
                        <a:ext cx="614334" cy="1472045"/>
                      </a:xfrm>
                      <a:prstGeom prst="rect">
                        <a:avLst/>
                      </a:prstGeom>
                    </p:spPr>
                  </p:pic>
                </p:oleObj>
              </mc:Fallback>
            </mc:AlternateContent>
          </a:graphicData>
        </a:graphic>
      </p:graphicFrame>
      <p:sp>
        <p:nvSpPr>
          <p:cNvPr id="21" name="正方形/長方形 20"/>
          <p:cNvSpPr/>
          <p:nvPr/>
        </p:nvSpPr>
        <p:spPr>
          <a:xfrm>
            <a:off x="1614488" y="898321"/>
            <a:ext cx="10015537" cy="13179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721515" y="1093578"/>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降機</a:t>
            </a:r>
          </a:p>
        </p:txBody>
      </p:sp>
      <p:sp>
        <p:nvSpPr>
          <p:cNvPr id="27" name="テキスト ボックス 26"/>
          <p:cNvSpPr txBox="1"/>
          <p:nvPr/>
        </p:nvSpPr>
        <p:spPr>
          <a:xfrm>
            <a:off x="5574592" y="1066304"/>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降機</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・支援の要否や案内方法を確認する</a:t>
            </a:r>
            <a:endParaRPr lang="en-US" altLang="ja-JP" sz="2400" dirty="0">
              <a:latin typeface="メイリオ" panose="020B0604030504040204" pitchFamily="50" charset="-128"/>
              <a:ea typeface="メイリオ" panose="020B0604030504040204" pitchFamily="50" charset="-128"/>
            </a:endParaRPr>
          </a:p>
        </p:txBody>
      </p:sp>
      <p:sp>
        <p:nvSpPr>
          <p:cNvPr id="28" name="正方形/長方形 27"/>
          <p:cNvSpPr/>
          <p:nvPr/>
        </p:nvSpPr>
        <p:spPr>
          <a:xfrm>
            <a:off x="1614486" y="2411515"/>
            <a:ext cx="10015537" cy="10271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721514" y="2510637"/>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30" name="テキスト ボックス 29"/>
          <p:cNvSpPr txBox="1"/>
          <p:nvPr/>
        </p:nvSpPr>
        <p:spPr>
          <a:xfrm>
            <a:off x="5417429" y="2556366"/>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846650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9815" y="658603"/>
            <a:ext cx="11809643"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９</a:t>
            </a:r>
            <a:r>
              <a:rPr lang="en-US" altLang="ja-JP" sz="3600" b="1" dirty="0">
                <a:latin typeface="メイリオ" panose="020B0604030504040204" pitchFamily="50" charset="-128"/>
                <a:ea typeface="メイリオ" panose="020B0604030504040204" pitchFamily="50" charset="-128"/>
              </a:rPr>
              <a:t>.</a:t>
            </a:r>
            <a:r>
              <a:rPr lang="ja-JP" altLang="en-US" sz="3600" b="1" spc="-300" dirty="0">
                <a:latin typeface="メイリオ" panose="020B0604030504040204" pitchFamily="50" charset="-128"/>
                <a:ea typeface="メイリオ" panose="020B0604030504040204" pitchFamily="50" charset="-128"/>
              </a:rPr>
              <a:t>新型コロナウイルス完成症対策を踏まえた接遇のポイント</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6" y="1679425"/>
            <a:ext cx="11091145" cy="954107"/>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ポイント１</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endParaRPr lang="ja-JP" altLang="en-US" sz="2800" b="1" dirty="0">
              <a:solidFill>
                <a:schemeClr val="accent6">
                  <a:lumMod val="75000"/>
                </a:schemeClr>
              </a:solidFill>
              <a:latin typeface="メイリオ" panose="020B0604030504040204" pitchFamily="50" charset="-128"/>
              <a:ea typeface="メイリオ" panose="020B0604030504040204" pitchFamily="50" charset="-128"/>
            </a:endParaRPr>
          </a:p>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　変わらず「まずは声かけ、そして必要な支援」を行うことが重要</a:t>
            </a:r>
          </a:p>
        </p:txBody>
      </p:sp>
      <p:sp>
        <p:nvSpPr>
          <p:cNvPr id="4" name="テキスト ボックス 3"/>
          <p:cNvSpPr txBox="1"/>
          <p:nvPr/>
        </p:nvSpPr>
        <p:spPr>
          <a:xfrm>
            <a:off x="169815" y="2761252"/>
            <a:ext cx="4804959" cy="3108543"/>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声かけのポイント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感染症対策を講じていることを伝える</a:t>
            </a:r>
          </a:p>
          <a:p>
            <a:pPr marL="914400" lvl="1" indent="-457200">
              <a:buFont typeface="Wingdings" panose="05000000000000000000" pitchFamily="2" charset="2"/>
              <a:buChar char="l"/>
            </a:pPr>
            <a:r>
              <a:rPr kumimoji="1" lang="ja-JP" altLang="en-US" sz="2800" dirty="0">
                <a:latin typeface="メイリオ" panose="020B0604030504040204" pitchFamily="50" charset="-128"/>
                <a:ea typeface="メイリオ" panose="020B0604030504040204" pitchFamily="50" charset="-128"/>
              </a:rPr>
              <a:t>なるべく相手の正面からの声かけを避ける</a:t>
            </a:r>
          </a:p>
          <a:p>
            <a:pPr marL="914400" lvl="1" indent="-4572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支援の必要性の有無を確かめる</a:t>
            </a:r>
            <a:endParaRPr kumimoji="1" lang="ja-JP" altLang="en-US" sz="2800" dirty="0">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3"/>
          <a:stretch>
            <a:fillRect/>
          </a:stretch>
        </p:blipFill>
        <p:spPr>
          <a:xfrm>
            <a:off x="5146726" y="2761252"/>
            <a:ext cx="6796048" cy="3976006"/>
          </a:xfrm>
          <a:prstGeom prst="rect">
            <a:avLst/>
          </a:prstGeom>
        </p:spPr>
      </p:pic>
    </p:spTree>
    <p:extLst>
      <p:ext uri="{BB962C8B-B14F-4D97-AF65-F5344CB8AC3E}">
        <p14:creationId xmlns:p14="http://schemas.microsoft.com/office/powerpoint/2010/main" val="1885839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77" y="436413"/>
            <a:ext cx="10789920" cy="523220"/>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ポイント２</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コミュニケーションツールを準備する</a:t>
            </a:r>
          </a:p>
        </p:txBody>
      </p:sp>
      <p:sp>
        <p:nvSpPr>
          <p:cNvPr id="3" name="テキスト ボックス 2"/>
          <p:cNvSpPr txBox="1"/>
          <p:nvPr/>
        </p:nvSpPr>
        <p:spPr>
          <a:xfrm>
            <a:off x="1041352" y="1000760"/>
            <a:ext cx="9145636" cy="5693866"/>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対応のポイント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コミュニケーションに役立つツールを活用する</a:t>
            </a:r>
          </a:p>
          <a:p>
            <a:pPr lvl="1"/>
            <a:r>
              <a:rPr lang="ja-JP" altLang="en-US" sz="2800" dirty="0">
                <a:latin typeface="メイリオ" panose="020B0604030504040204" pitchFamily="50" charset="-128"/>
                <a:ea typeface="メイリオ" panose="020B0604030504040204" pitchFamily="50" charset="-128"/>
              </a:rPr>
              <a:t>　・話すことが見えるようなマスクを使う</a:t>
            </a:r>
          </a:p>
          <a:p>
            <a:pPr lvl="1"/>
            <a:r>
              <a:rPr lang="ja-JP" altLang="en-US" sz="2800" dirty="0">
                <a:latin typeface="メイリオ" panose="020B0604030504040204" pitchFamily="50" charset="-128"/>
                <a:ea typeface="メイリオ" panose="020B0604030504040204" pitchFamily="50" charset="-128"/>
              </a:rPr>
              <a:t>　・話し言葉が伝わるようマイクなどを活用する</a:t>
            </a:r>
          </a:p>
          <a:p>
            <a:pPr lvl="1"/>
            <a:r>
              <a:rPr lang="ja-JP" altLang="en-US" sz="2800" dirty="0">
                <a:latin typeface="メイリオ" panose="020B0604030504040204" pitchFamily="50" charset="-128"/>
                <a:ea typeface="メイリオ" panose="020B0604030504040204" pitchFamily="50" charset="-128"/>
              </a:rPr>
              <a:t>　・筆談具やコミュニケーション</a:t>
            </a:r>
          </a:p>
          <a:p>
            <a:pPr lvl="1"/>
            <a:r>
              <a:rPr lang="ja-JP" altLang="en-US" sz="2800" dirty="0">
                <a:latin typeface="メイリオ" panose="020B0604030504040204" pitchFamily="50" charset="-128"/>
                <a:ea typeface="メイリオ" panose="020B0604030504040204" pitchFamily="50" charset="-128"/>
              </a:rPr>
              <a:t>　　ボードなどのツールを</a:t>
            </a:r>
            <a:r>
              <a:rPr lang="ja-JP" altLang="en-US" sz="2800" dirty="0" err="1">
                <a:latin typeface="メイリオ" panose="020B0604030504040204" pitchFamily="50" charset="-128"/>
                <a:ea typeface="メイリオ" panose="020B0604030504040204" pitchFamily="50" charset="-128"/>
              </a:rPr>
              <a:t>活用す</a:t>
            </a:r>
            <a:endParaRPr lang="ja-JP" altLang="en-US" sz="2800" dirty="0">
              <a:latin typeface="メイリオ" panose="020B0604030504040204" pitchFamily="50" charset="-128"/>
              <a:ea typeface="メイリオ" panose="020B0604030504040204" pitchFamily="50" charset="-128"/>
            </a:endParaRPr>
          </a:p>
          <a:p>
            <a:pPr lvl="1"/>
            <a:r>
              <a:rPr lang="ja-JP" altLang="en-US" sz="2800" dirty="0">
                <a:latin typeface="メイリオ" panose="020B0604030504040204" pitchFamily="50" charset="-128"/>
                <a:ea typeface="メイリオ" panose="020B0604030504040204" pitchFamily="50" charset="-128"/>
              </a:rPr>
              <a:t>　　る</a:t>
            </a:r>
          </a:p>
          <a:p>
            <a:pPr marL="914400" lvl="1" indent="-457200">
              <a:buFont typeface="Wingdings" panose="05000000000000000000" pitchFamily="2" charset="2"/>
              <a:buChar char="l"/>
            </a:pPr>
            <a:r>
              <a:rPr lang="en-US" altLang="ja-JP" sz="2800" dirty="0">
                <a:latin typeface="メイリオ" panose="020B0604030504040204" pitchFamily="50" charset="-128"/>
                <a:ea typeface="メイリオ" panose="020B0604030504040204" pitchFamily="50" charset="-128"/>
              </a:rPr>
              <a:t>ICT</a:t>
            </a:r>
            <a:r>
              <a:rPr lang="ja-JP" altLang="en-US" sz="2800" dirty="0">
                <a:latin typeface="メイリオ" panose="020B0604030504040204" pitchFamily="50" charset="-128"/>
                <a:ea typeface="メイリオ" panose="020B0604030504040204" pitchFamily="50" charset="-128"/>
              </a:rPr>
              <a:t>の活用を推進する</a:t>
            </a:r>
          </a:p>
          <a:p>
            <a:pPr lvl="1"/>
            <a:r>
              <a:rPr kumimoji="1" lang="ja-JP" altLang="en-US" sz="2800" dirty="0">
                <a:latin typeface="メイリオ" panose="020B0604030504040204" pitchFamily="50" charset="-128"/>
                <a:ea typeface="メイリオ" panose="020B0604030504040204" pitchFamily="50" charset="-128"/>
              </a:rPr>
              <a:t>　・オンラインの活用</a:t>
            </a:r>
          </a:p>
          <a:p>
            <a:pPr lvl="1"/>
            <a:r>
              <a:rPr lang="ja-JP" altLang="en-US" sz="2800" dirty="0">
                <a:latin typeface="メイリオ" panose="020B0604030504040204" pitchFamily="50" charset="-128"/>
                <a:ea typeface="メイリオ" panose="020B0604030504040204" pitchFamily="50" charset="-128"/>
              </a:rPr>
              <a:t>　・</a:t>
            </a:r>
            <a:r>
              <a:rPr lang="en-US" altLang="ja-JP" sz="2800" dirty="0">
                <a:latin typeface="メイリオ" panose="020B0604030504040204" pitchFamily="50" charset="-128"/>
                <a:ea typeface="メイリオ" panose="020B0604030504040204" pitchFamily="50" charset="-128"/>
              </a:rPr>
              <a:t>ICT</a:t>
            </a:r>
            <a:r>
              <a:rPr lang="ja-JP" altLang="en-US" sz="2800" dirty="0">
                <a:latin typeface="メイリオ" panose="020B0604030504040204" pitchFamily="50" charset="-128"/>
                <a:ea typeface="メイリオ" panose="020B0604030504040204" pitchFamily="50" charset="-128"/>
              </a:rPr>
              <a:t>による手続きの効率化</a:t>
            </a:r>
          </a:p>
          <a:p>
            <a:pPr lvl="1"/>
            <a:r>
              <a:rPr kumimoji="1" lang="ja-JP" altLang="en-US" sz="2800" dirty="0">
                <a:latin typeface="メイリオ" panose="020B0604030504040204" pitchFamily="50" charset="-128"/>
                <a:ea typeface="メイリオ" panose="020B0604030504040204" pitchFamily="50" charset="-128"/>
              </a:rPr>
              <a:t>　・活用にあたっては多媒体とし、</a:t>
            </a:r>
          </a:p>
          <a:p>
            <a:pPr lvl="1"/>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利用体験などにより不安を払</a:t>
            </a:r>
          </a:p>
          <a:p>
            <a:pPr lvl="1"/>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しょくする</a:t>
            </a:r>
          </a:p>
        </p:txBody>
      </p:sp>
      <p:pic>
        <p:nvPicPr>
          <p:cNvPr id="4" name="図 3"/>
          <p:cNvPicPr>
            <a:picLocks noChangeAspect="1"/>
          </p:cNvPicPr>
          <p:nvPr/>
        </p:nvPicPr>
        <p:blipFill>
          <a:blip r:embed="rId3"/>
          <a:stretch>
            <a:fillRect/>
          </a:stretch>
        </p:blipFill>
        <p:spPr>
          <a:xfrm>
            <a:off x="7170184" y="3074301"/>
            <a:ext cx="4852506" cy="3620325"/>
          </a:xfrm>
          <a:prstGeom prst="rect">
            <a:avLst/>
          </a:prstGeom>
        </p:spPr>
      </p:pic>
    </p:spTree>
    <p:extLst>
      <p:ext uri="{BB962C8B-B14F-4D97-AF65-F5344CB8AC3E}">
        <p14:creationId xmlns:p14="http://schemas.microsoft.com/office/powerpoint/2010/main" val="1776987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77" y="607863"/>
            <a:ext cx="10789920" cy="954107"/>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ポイント３</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endParaRPr lang="ja-JP" altLang="en-US" sz="2800" b="1" dirty="0">
              <a:solidFill>
                <a:schemeClr val="accent6">
                  <a:lumMod val="75000"/>
                </a:schemeClr>
              </a:solidFill>
              <a:latin typeface="メイリオ" panose="020B0604030504040204" pitchFamily="50" charset="-128"/>
              <a:ea typeface="メイリオ" panose="020B0604030504040204" pitchFamily="50" charset="-128"/>
            </a:endParaRPr>
          </a:p>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　感染症対策設備の設置方法や変更事項などの伝え方に配慮する</a:t>
            </a:r>
          </a:p>
        </p:txBody>
      </p:sp>
      <p:sp>
        <p:nvSpPr>
          <p:cNvPr id="3" name="テキスト ボックス 2"/>
          <p:cNvSpPr txBox="1"/>
          <p:nvPr/>
        </p:nvSpPr>
        <p:spPr>
          <a:xfrm>
            <a:off x="955626" y="1986597"/>
            <a:ext cx="10717261" cy="4216539"/>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対応のポイント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感染症対策設備（消毒液や検温設備など）の設置方法</a:t>
            </a:r>
          </a:p>
          <a:p>
            <a:pPr lvl="1"/>
            <a:r>
              <a:rPr lang="ja-JP" altLang="en-US" sz="2400" dirty="0">
                <a:latin typeface="メイリオ" panose="020B0604030504040204" pitchFamily="50" charset="-128"/>
                <a:ea typeface="メイリオ" panose="020B0604030504040204" pitchFamily="50" charset="-128"/>
              </a:rPr>
              <a:t>　・複数台を異なる高さで設置する</a:t>
            </a:r>
          </a:p>
          <a:p>
            <a:pPr lvl="1"/>
            <a:r>
              <a:rPr lang="ja-JP" altLang="en-US" sz="2400" dirty="0">
                <a:latin typeface="メイリオ" panose="020B0604030504040204" pitchFamily="50" charset="-128"/>
                <a:ea typeface="メイリオ" panose="020B0604030504040204" pitchFamily="50" charset="-128"/>
              </a:rPr>
              <a:t>　・使い方を表示する</a:t>
            </a:r>
          </a:p>
          <a:p>
            <a:pPr lvl="1"/>
            <a:r>
              <a:rPr lang="ja-JP" altLang="en-US" sz="2400" dirty="0">
                <a:latin typeface="メイリオ" panose="020B0604030504040204" pitchFamily="50" charset="-128"/>
                <a:ea typeface="メイリオ" panose="020B0604030504040204" pitchFamily="50" charset="-128"/>
              </a:rPr>
              <a:t>　・使えない場合の個別対応も必要　などの工夫が必要</a:t>
            </a: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運航の変更などの情報の提供方法</a:t>
            </a:r>
          </a:p>
          <a:p>
            <a:pPr lvl="1"/>
            <a:r>
              <a:rPr lang="ja-JP" altLang="en-US" sz="2400" dirty="0">
                <a:latin typeface="メイリオ" panose="020B0604030504040204" pitchFamily="50" charset="-128"/>
                <a:ea typeface="メイリオ" panose="020B0604030504040204" pitchFamily="50" charset="-128"/>
              </a:rPr>
              <a:t>　・文字やイラストで掲示する</a:t>
            </a:r>
          </a:p>
          <a:p>
            <a:pPr lvl="1"/>
            <a:r>
              <a:rPr lang="ja-JP" altLang="en-US" sz="2400" dirty="0">
                <a:latin typeface="メイリオ" panose="020B0604030504040204" pitchFamily="50" charset="-128"/>
                <a:ea typeface="メイリオ" panose="020B0604030504040204" pitchFamily="50" charset="-128"/>
              </a:rPr>
              <a:t>　・音声アナウンスを流す　　など複数の手段による提供が必要</a:t>
            </a:r>
            <a:endParaRPr lang="x-none" altLang="ja-JP" sz="2400"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情報提供の工夫</a:t>
            </a:r>
          </a:p>
          <a:p>
            <a:pPr lvl="1"/>
            <a:r>
              <a:rPr lang="ja-JP" altLang="en-US" sz="2400" dirty="0">
                <a:latin typeface="メイリオ" panose="020B0604030504040204" pitchFamily="50" charset="-128"/>
                <a:ea typeface="メイリオ" panose="020B0604030504040204" pitchFamily="50" charset="-128"/>
              </a:rPr>
              <a:t>　・様々な対策でアナウンスや声が聞き取りにくいため、聞き取りやすい</a:t>
            </a:r>
          </a:p>
          <a:p>
            <a:pPr lvl="1"/>
            <a:r>
              <a:rPr lang="ja-JP" altLang="en-US" sz="2400" dirty="0">
                <a:latin typeface="メイリオ" panose="020B0604030504040204" pitchFamily="50" charset="-128"/>
                <a:ea typeface="メイリオ" panose="020B0604030504040204" pitchFamily="50" charset="-128"/>
              </a:rPr>
              <a:t>　　ようはっきりと、繰り返し伝えることが重要</a:t>
            </a:r>
            <a:endParaRPr lang="x-none"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49010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77" y="436413"/>
            <a:ext cx="10789920" cy="523220"/>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ポイント４</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感染症対策についての情報提供を行う</a:t>
            </a:r>
          </a:p>
        </p:txBody>
      </p:sp>
      <p:sp>
        <p:nvSpPr>
          <p:cNvPr id="3" name="テキスト ボックス 2"/>
          <p:cNvSpPr txBox="1"/>
          <p:nvPr/>
        </p:nvSpPr>
        <p:spPr>
          <a:xfrm>
            <a:off x="855614" y="1186497"/>
            <a:ext cx="10717261" cy="5324535"/>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対応のポイント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対策の協力のお願いは「多様な媒体」で</a:t>
            </a:r>
          </a:p>
          <a:p>
            <a:pPr lvl="1"/>
            <a:r>
              <a:rPr lang="ja-JP" altLang="en-US" sz="2400" dirty="0">
                <a:latin typeface="メイリオ" panose="020B0604030504040204" pitchFamily="50" charset="-128"/>
                <a:ea typeface="メイリオ" panose="020B0604030504040204" pitchFamily="50" charset="-128"/>
              </a:rPr>
              <a:t>　・視覚的掲示（デジタルサイネージ等）、音声、</a:t>
            </a:r>
          </a:p>
          <a:p>
            <a:pPr lvl="1"/>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web</a:t>
            </a:r>
            <a:r>
              <a:rPr lang="ja-JP" altLang="en-US" sz="2400" dirty="0">
                <a:latin typeface="メイリオ" panose="020B0604030504040204" pitchFamily="50" charset="-128"/>
                <a:ea typeface="メイリオ" panose="020B0604030504040204" pitchFamily="50" charset="-128"/>
              </a:rPr>
              <a:t>アクセシビリティを確保したホームページな</a:t>
            </a:r>
          </a:p>
          <a:p>
            <a:pPr lvl="1"/>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どでの</a:t>
            </a:r>
            <a:r>
              <a:rPr lang="ja-JP" altLang="en-US" sz="2400" dirty="0">
                <a:latin typeface="メイリオ" panose="020B0604030504040204" pitchFamily="50" charset="-128"/>
                <a:ea typeface="メイリオ" panose="020B0604030504040204" pitchFamily="50" charset="-128"/>
              </a:rPr>
              <a:t>提供</a:t>
            </a:r>
          </a:p>
          <a:p>
            <a:pPr lvl="1"/>
            <a:endParaRPr lang="ja-JP" altLang="en-US" sz="2400"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事業者の取組みの紹介</a:t>
            </a:r>
          </a:p>
          <a:p>
            <a:pPr lvl="1"/>
            <a:r>
              <a:rPr lang="ja-JP" altLang="en-US" sz="2400" dirty="0">
                <a:latin typeface="メイリオ" panose="020B0604030504040204" pitchFamily="50" charset="-128"/>
                <a:ea typeface="メイリオ" panose="020B0604030504040204" pitchFamily="50" charset="-128"/>
              </a:rPr>
              <a:t>　・感染症対策の取組みについて、利用者への周知を</a:t>
            </a:r>
          </a:p>
          <a:p>
            <a:pPr lvl="1"/>
            <a:r>
              <a:rPr lang="ja-JP" altLang="en-US" sz="2400" dirty="0">
                <a:latin typeface="メイリオ" panose="020B0604030504040204" pitchFamily="50" charset="-128"/>
                <a:ea typeface="メイリオ" panose="020B0604030504040204" pitchFamily="50" charset="-128"/>
              </a:rPr>
              <a:t>　　続ける</a:t>
            </a:r>
          </a:p>
          <a:p>
            <a:pPr lvl="1"/>
            <a:r>
              <a:rPr lang="ja-JP" altLang="en-US" sz="2400" dirty="0">
                <a:latin typeface="メイリオ" panose="020B0604030504040204" pitchFamily="50" charset="-128"/>
                <a:ea typeface="メイリオ" panose="020B0604030504040204" pitchFamily="50" charset="-128"/>
              </a:rPr>
              <a:t>　・配置人員の削減等についての周知や必要な支援要</a:t>
            </a:r>
          </a:p>
          <a:p>
            <a:pPr lvl="1"/>
            <a:r>
              <a:rPr lang="ja-JP" altLang="en-US" sz="2400" dirty="0">
                <a:latin typeface="メイリオ" panose="020B0604030504040204" pitchFamily="50" charset="-128"/>
                <a:ea typeface="メイリオ" panose="020B0604030504040204" pitchFamily="50" charset="-128"/>
              </a:rPr>
              <a:t>　　請などに適宜応じられる体制等の工夫の周知</a:t>
            </a:r>
          </a:p>
          <a:p>
            <a:pPr lvl="1"/>
            <a:endParaRPr lang="x-none" altLang="ja-JP" sz="2400"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感染症対策がしづらい人がいて工夫していることの周知</a:t>
            </a:r>
          </a:p>
          <a:p>
            <a:pPr lvl="1"/>
            <a:r>
              <a:rPr lang="ja-JP" altLang="en-US" sz="2400" dirty="0">
                <a:latin typeface="メイリオ" panose="020B0604030504040204" pitchFamily="50" charset="-128"/>
                <a:ea typeface="メイリオ" panose="020B0604030504040204" pitchFamily="50" charset="-128"/>
              </a:rPr>
              <a:t>　・マスク着用が難しい人などへの理解</a:t>
            </a:r>
            <a:endParaRPr lang="x-none" altLang="ja-JP" sz="24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9180202" y="1861776"/>
            <a:ext cx="2718419" cy="3163021"/>
          </a:xfrm>
          <a:prstGeom prst="rect">
            <a:avLst/>
          </a:prstGeom>
        </p:spPr>
      </p:pic>
    </p:spTree>
    <p:extLst>
      <p:ext uri="{BB962C8B-B14F-4D97-AF65-F5344CB8AC3E}">
        <p14:creationId xmlns:p14="http://schemas.microsoft.com/office/powerpoint/2010/main" val="2039372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77" y="436413"/>
            <a:ext cx="10789920" cy="523220"/>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ポイント５</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感染症対策下における新たな工夫</a:t>
            </a:r>
          </a:p>
        </p:txBody>
      </p:sp>
      <p:sp>
        <p:nvSpPr>
          <p:cNvPr id="3" name="テキスト ボックス 2"/>
          <p:cNvSpPr txBox="1"/>
          <p:nvPr/>
        </p:nvSpPr>
        <p:spPr>
          <a:xfrm>
            <a:off x="855614" y="1186497"/>
            <a:ext cx="10717261" cy="1631216"/>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対応のポイント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en-US" altLang="ja-JP" sz="2400" dirty="0">
                <a:latin typeface="メイリオ" panose="020B0604030504040204" pitchFamily="50" charset="-128"/>
                <a:ea typeface="メイリオ" panose="020B0604030504040204" pitchFamily="50" charset="-128"/>
              </a:rPr>
              <a:t>ICT</a:t>
            </a:r>
            <a:r>
              <a:rPr lang="ja-JP" altLang="en-US" sz="2400" dirty="0">
                <a:latin typeface="メイリオ" panose="020B0604030504040204" pitchFamily="50" charset="-128"/>
                <a:ea typeface="メイリオ" panose="020B0604030504040204" pitchFamily="50" charset="-128"/>
              </a:rPr>
              <a:t>の活用による対面対応の低減</a:t>
            </a: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対応の効率化による対面の短時間化</a:t>
            </a: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接遇研修のオンライン化　　　など</a:t>
            </a:r>
            <a:endParaRPr lang="x-none" altLang="ja-JP" sz="24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226964" y="3044577"/>
            <a:ext cx="1731456" cy="3546081"/>
          </a:xfrm>
          <a:prstGeom prst="rect">
            <a:avLst/>
          </a:prstGeom>
        </p:spPr>
      </p:pic>
      <p:sp>
        <p:nvSpPr>
          <p:cNvPr id="5" name="テキスト ボックス 4"/>
          <p:cNvSpPr txBox="1"/>
          <p:nvPr/>
        </p:nvSpPr>
        <p:spPr>
          <a:xfrm>
            <a:off x="1958420" y="4731827"/>
            <a:ext cx="3256518" cy="1631216"/>
          </a:xfrm>
          <a:prstGeom prst="rect">
            <a:avLst/>
          </a:prstGeom>
          <a:noFill/>
        </p:spPr>
        <p:txBody>
          <a:bodyPr wrap="square" rtlCol="0">
            <a:spAutoFit/>
          </a:bodyPr>
          <a:lstStyle/>
          <a:p>
            <a:r>
              <a:rPr kumimoji="1" lang="en-US" altLang="ja-JP" sz="2000" b="1" dirty="0">
                <a:latin typeface="メイリオ" panose="020B0604030504040204" pitchFamily="50" charset="-128"/>
                <a:ea typeface="メイリオ" panose="020B0604030504040204" pitchFamily="50" charset="-128"/>
              </a:rPr>
              <a:t>※ICT</a:t>
            </a:r>
            <a:r>
              <a:rPr kumimoji="1" lang="ja-JP" altLang="en-US" sz="2000" b="1" dirty="0">
                <a:latin typeface="メイリオ" panose="020B0604030504040204" pitchFamily="50" charset="-128"/>
                <a:ea typeface="メイリオ" panose="020B0604030504040204" pitchFamily="50" charset="-128"/>
              </a:rPr>
              <a:t>を活用した取組み例</a:t>
            </a:r>
          </a:p>
          <a:p>
            <a:r>
              <a:rPr lang="ja-JP" altLang="en-US" sz="2000" b="1"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障害者手帳を管理するスマホアプリの導入など、手続を簡易にする取組が進んでいる。</a:t>
            </a:r>
            <a:endParaRPr lang="x-none" altLang="ja-JP" sz="20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4"/>
          <a:stretch>
            <a:fillRect/>
          </a:stretch>
        </p:blipFill>
        <p:spPr>
          <a:xfrm>
            <a:off x="5339795" y="3249292"/>
            <a:ext cx="3228975" cy="2498168"/>
          </a:xfrm>
          <a:prstGeom prst="rect">
            <a:avLst/>
          </a:prstGeom>
        </p:spPr>
      </p:pic>
      <p:sp>
        <p:nvSpPr>
          <p:cNvPr id="7" name="テキスト ボックス 6"/>
          <p:cNvSpPr txBox="1"/>
          <p:nvPr/>
        </p:nvSpPr>
        <p:spPr>
          <a:xfrm>
            <a:off x="8254445" y="3494128"/>
            <a:ext cx="3537505" cy="1631216"/>
          </a:xfrm>
          <a:prstGeom prst="rect">
            <a:avLst/>
          </a:prstGeom>
          <a:noFill/>
        </p:spPr>
        <p:txBody>
          <a:bodyPr wrap="square" rtlCol="0">
            <a:spAutoFit/>
          </a:body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接遇研修のオンライン化</a:t>
            </a:r>
          </a:p>
          <a:p>
            <a:r>
              <a:rPr lang="ja-JP" altLang="en-US" sz="2000" b="1"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感染症対策を踏まえた接遇研修として、動画配信、</a:t>
            </a:r>
            <a:r>
              <a:rPr lang="en-US" altLang="ja-JP" sz="2000" dirty="0">
                <a:latin typeface="メイリオ" panose="020B0604030504040204" pitchFamily="50" charset="-128"/>
                <a:ea typeface="メイリオ" panose="020B0604030504040204" pitchFamily="50" charset="-128"/>
              </a:rPr>
              <a:t>e-</a:t>
            </a:r>
            <a:r>
              <a:rPr lang="ja-JP" altLang="en-US" sz="2000" dirty="0">
                <a:latin typeface="メイリオ" panose="020B0604030504040204" pitchFamily="50" charset="-128"/>
                <a:ea typeface="メイリオ" panose="020B0604030504040204" pitchFamily="50" charset="-128"/>
              </a:rPr>
              <a:t>ラーニングやオンライン研修等での展開が進んでいる。</a:t>
            </a:r>
            <a:endParaRPr lang="x-none" altLang="ja-JP"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2381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7433445" cy="646331"/>
          </a:xfrm>
          <a:prstGeom prst="rect">
            <a:avLst/>
          </a:prstGeom>
          <a:noFill/>
        </p:spPr>
        <p:txBody>
          <a:bodyPr wrap="none" rtlCol="0">
            <a:spAutoFit/>
          </a:bodyPr>
          <a:lstStyle/>
          <a:p>
            <a:r>
              <a:rPr lang="en-US" altLang="ja-JP" sz="3600" b="1" dirty="0">
                <a:latin typeface="メイリオ" panose="020B0604030504040204" pitchFamily="50" charset="-128"/>
                <a:ea typeface="メイリオ" panose="020B0604030504040204" pitchFamily="50" charset="-128"/>
              </a:rPr>
              <a:t>10.</a:t>
            </a:r>
            <a:r>
              <a:rPr lang="ja-JP" altLang="en-US" sz="3600" b="1" dirty="0">
                <a:latin typeface="メイリオ" panose="020B0604030504040204" pitchFamily="50" charset="-128"/>
                <a:ea typeface="メイリオ" panose="020B0604030504040204" pitchFamily="50" charset="-128"/>
              </a:rPr>
              <a:t>緊急時・災害時の対応について</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5016758"/>
          </a:xfrm>
          <a:prstGeom prst="rect">
            <a:avLst/>
          </a:prstGeom>
          <a:noFill/>
        </p:spPr>
        <p:txBody>
          <a:bodyPr wrap="square" rtlCol="0">
            <a:spAutoFit/>
          </a:bodyPr>
          <a:lstStyle/>
          <a:p>
            <a:r>
              <a:rPr lang="ja-JP" altLang="en-US" sz="3200" b="1" u="sng" dirty="0">
                <a:latin typeface="メイリオ" panose="020B0604030504040204" pitchFamily="50" charset="-128"/>
                <a:ea typeface="メイリオ" panose="020B0604030504040204" pitchFamily="50" charset="-128"/>
              </a:rPr>
              <a:t>配慮事項</a:t>
            </a:r>
          </a:p>
          <a:p>
            <a:endParaRPr lang="ja-JP" altLang="en-US" sz="3200"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遅延・運転の見合わせなどの時には、必要な情報を乗客が得やすい手段で伝えることに努める</a:t>
            </a:r>
          </a:p>
          <a:p>
            <a:pPr marL="457200"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高齢者・障害者等が緊急事態に陥った時には、迅速かつ適切な対応を図ることに努める</a:t>
            </a:r>
          </a:p>
          <a:p>
            <a:pPr marL="457200"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地震、火災などの災害時には、乗客の安全を確認し、高齢者・障害者等が安全に避難できるよう誘導・介助を行う。適宜一般の乗客にも誘導・介助の協力を求める</a:t>
            </a:r>
          </a:p>
        </p:txBody>
      </p:sp>
    </p:spTree>
    <p:extLst>
      <p:ext uri="{BB962C8B-B14F-4D97-AF65-F5344CB8AC3E}">
        <p14:creationId xmlns:p14="http://schemas.microsoft.com/office/powerpoint/2010/main" val="3257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501441"/>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１</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高齢者</a:t>
            </a:r>
          </a:p>
        </p:txBody>
      </p:sp>
      <p:sp>
        <p:nvSpPr>
          <p:cNvPr id="3" name="正方形/長方形 2"/>
          <p:cNvSpPr/>
          <p:nvPr/>
        </p:nvSpPr>
        <p:spPr>
          <a:xfrm>
            <a:off x="378452" y="1081270"/>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1141756" y="2356033"/>
            <a:ext cx="1942857" cy="3914286"/>
          </a:xfrm>
          <a:prstGeom prst="rect">
            <a:avLst/>
          </a:prstGeom>
        </p:spPr>
      </p:pic>
      <p:sp>
        <p:nvSpPr>
          <p:cNvPr id="5" name="テキスト ボックス 4"/>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6" name="テキスト ボックス 5"/>
          <p:cNvSpPr txBox="1"/>
          <p:nvPr/>
        </p:nvSpPr>
        <p:spPr>
          <a:xfrm>
            <a:off x="4634086" y="3870263"/>
            <a:ext cx="6916968" cy="2308324"/>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■高齢者の特性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視力・聴力・筋力など身体機能が低下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移動やコミュニケーションに時間がかかる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杖やシルバーカー、車椅子を利用している人もいる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認知症の症状のある人もいる</a:t>
            </a:r>
          </a:p>
        </p:txBody>
      </p:sp>
      <p:sp>
        <p:nvSpPr>
          <p:cNvPr id="7" name="正方形/長方形 6"/>
          <p:cNvSpPr/>
          <p:nvPr/>
        </p:nvSpPr>
        <p:spPr>
          <a:xfrm>
            <a:off x="4634086" y="3657600"/>
            <a:ext cx="7024514" cy="2612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8422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420642" y="538205"/>
            <a:ext cx="10771358" cy="584775"/>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接遇ガイドライン</a:t>
            </a:r>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a:t>
            </a:r>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接遇研修モデルプログラム</a:t>
            </a:r>
            <a:r>
              <a:rPr lang="en-US" altLang="ja-JP" sz="3200" b="1" dirty="0">
                <a:latin typeface="メイリオ" panose="020B0604030504040204" pitchFamily="50" charset="-128"/>
                <a:ea typeface="メイリオ" panose="020B0604030504040204" pitchFamily="50" charset="-128"/>
              </a:rPr>
              <a:t>』</a:t>
            </a:r>
            <a:endParaRPr lang="ja-JP" altLang="en-US" sz="32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896170" y="6296832"/>
            <a:ext cx="10586937" cy="707886"/>
          </a:xfrm>
          <a:prstGeom prst="rect">
            <a:avLst/>
          </a:prstGeom>
          <a:noFill/>
        </p:spPr>
        <p:txBody>
          <a:bodyPr wrap="none" rtlCol="0">
            <a:spAutoFit/>
          </a:bodyPr>
          <a:lstStyle/>
          <a:p>
            <a:r>
              <a:rPr lang="en-US" altLang="ja-JP" sz="2000" dirty="0">
                <a:latin typeface="メイリオ" panose="020B0604030504040204" pitchFamily="50" charset="-128"/>
                <a:ea typeface="メイリオ" panose="020B0604030504040204" pitchFamily="50" charset="-128"/>
                <a:hlinkClick r:id="rId3"/>
              </a:rPr>
              <a:t>https://www.mlit.go.jp/sogoseisaku/barrierfree/sosei_barrierfree_tk_000180.html</a:t>
            </a:r>
            <a:endParaRPr lang="ja-JP" altLang="en-US" sz="2000" dirty="0">
              <a:latin typeface="メイリオ" panose="020B0604030504040204" pitchFamily="50" charset="-128"/>
              <a:ea typeface="メイリオ" panose="020B0604030504040204" pitchFamily="50" charset="-128"/>
            </a:endParaRPr>
          </a:p>
          <a:p>
            <a:endParaRPr lang="ja-JP" altLang="en-US" sz="2000" dirty="0">
              <a:latin typeface="メイリオ" panose="020B0604030504040204" pitchFamily="50" charset="-128"/>
              <a:ea typeface="メイリオ" panose="020B0604030504040204" pitchFamily="50" charset="-128"/>
            </a:endParaRPr>
          </a:p>
        </p:txBody>
      </p:sp>
      <p:grpSp>
        <p:nvGrpSpPr>
          <p:cNvPr id="20" name="グループ化 19"/>
          <p:cNvGrpSpPr/>
          <p:nvPr/>
        </p:nvGrpSpPr>
        <p:grpSpPr>
          <a:xfrm>
            <a:off x="897850" y="1071845"/>
            <a:ext cx="9498114" cy="4487654"/>
            <a:chOff x="896170" y="901084"/>
            <a:chExt cx="9498114" cy="4487654"/>
          </a:xfrm>
        </p:grpSpPr>
        <p:grpSp>
          <p:nvGrpSpPr>
            <p:cNvPr id="8" name="グループ化 7"/>
            <p:cNvGrpSpPr/>
            <p:nvPr/>
          </p:nvGrpSpPr>
          <p:grpSpPr>
            <a:xfrm>
              <a:off x="1188484" y="901084"/>
              <a:ext cx="9205800" cy="4005148"/>
              <a:chOff x="906985" y="813969"/>
              <a:chExt cx="10540035" cy="4585631"/>
            </a:xfrm>
          </p:grpSpPr>
          <p:pic>
            <p:nvPicPr>
              <p:cNvPr id="2" name="図 1"/>
              <p:cNvPicPr>
                <a:picLocks noChangeAspect="1"/>
              </p:cNvPicPr>
              <p:nvPr/>
            </p:nvPicPr>
            <p:blipFill>
              <a:blip r:embed="rId4"/>
              <a:stretch>
                <a:fillRect/>
              </a:stretch>
            </p:blipFill>
            <p:spPr>
              <a:xfrm>
                <a:off x="906985" y="813969"/>
                <a:ext cx="3174870" cy="4563876"/>
              </a:xfrm>
              <a:prstGeom prst="rect">
                <a:avLst/>
              </a:prstGeom>
              <a:ln>
                <a:solidFill>
                  <a:schemeClr val="tx1"/>
                </a:solidFill>
              </a:ln>
              <a:effectLst>
                <a:outerShdw blurRad="50800" dist="38100" dir="2700000" algn="tl" rotWithShape="0">
                  <a:prstClr val="black">
                    <a:alpha val="40000"/>
                  </a:prstClr>
                </a:outerShdw>
              </a:effectLst>
            </p:spPr>
          </p:pic>
          <p:pic>
            <p:nvPicPr>
              <p:cNvPr id="5" name="図 4"/>
              <p:cNvPicPr>
                <a:picLocks noChangeAspect="1"/>
              </p:cNvPicPr>
              <p:nvPr/>
            </p:nvPicPr>
            <p:blipFill>
              <a:blip r:embed="rId5"/>
              <a:stretch>
                <a:fillRect/>
              </a:stretch>
            </p:blipFill>
            <p:spPr>
              <a:xfrm>
                <a:off x="4532065" y="813969"/>
                <a:ext cx="3212690" cy="4563876"/>
              </a:xfrm>
              <a:prstGeom prst="rect">
                <a:avLst/>
              </a:prstGeom>
              <a:ln>
                <a:solidFill>
                  <a:schemeClr val="tx1"/>
                </a:solidFill>
              </a:ln>
              <a:effectLst>
                <a:outerShdw blurRad="50800" dist="38100" dir="2700000" algn="tl" rotWithShape="0">
                  <a:prstClr val="black">
                    <a:alpha val="40000"/>
                  </a:prstClr>
                </a:outerShdw>
              </a:effectLst>
            </p:spPr>
          </p:pic>
          <p:pic>
            <p:nvPicPr>
              <p:cNvPr id="6" name="図 5"/>
              <p:cNvPicPr>
                <a:picLocks noChangeAspect="1"/>
              </p:cNvPicPr>
              <p:nvPr/>
            </p:nvPicPr>
            <p:blipFill>
              <a:blip r:embed="rId6"/>
              <a:stretch>
                <a:fillRect/>
              </a:stretch>
            </p:blipFill>
            <p:spPr>
              <a:xfrm>
                <a:off x="8194965" y="813969"/>
                <a:ext cx="3252055" cy="4585631"/>
              </a:xfrm>
              <a:prstGeom prst="rect">
                <a:avLst/>
              </a:prstGeom>
              <a:ln>
                <a:solidFill>
                  <a:schemeClr val="tx1"/>
                </a:solidFill>
              </a:ln>
              <a:effectLst>
                <a:outerShdw blurRad="50800" dist="38100" dir="2700000" algn="tl" rotWithShape="0">
                  <a:prstClr val="black">
                    <a:alpha val="40000"/>
                  </a:prstClr>
                </a:outerShdw>
              </a:effectLst>
            </p:spPr>
          </p:pic>
        </p:grpSp>
        <p:sp>
          <p:nvSpPr>
            <p:cNvPr id="7" name="テキスト ボックス 6"/>
            <p:cNvSpPr txBox="1"/>
            <p:nvPr/>
          </p:nvSpPr>
          <p:spPr>
            <a:xfrm>
              <a:off x="896170" y="5019406"/>
              <a:ext cx="317266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「接遇ガイドライン」</a:t>
              </a:r>
              <a:r>
                <a:rPr kumimoji="1" lang="en-US" altLang="ja-JP" dirty="0" err="1">
                  <a:latin typeface="メイリオ" panose="020B0604030504040204" pitchFamily="50" charset="-128"/>
                  <a:ea typeface="メイリオ" panose="020B0604030504040204" pitchFamily="50" charset="-128"/>
                </a:rPr>
                <a:t>H30.5</a:t>
              </a:r>
              <a:endParaRPr kumimoji="1" lang="ja-JP" altLang="en-US"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402177" y="5019406"/>
              <a:ext cx="2553904"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「認知症の人編」</a:t>
              </a:r>
              <a:r>
                <a:rPr kumimoji="1" lang="en-US" altLang="ja-JP" dirty="0">
                  <a:latin typeface="メイリオ" panose="020B0604030504040204" pitchFamily="50" charset="-128"/>
                  <a:ea typeface="メイリオ" panose="020B0604030504040204" pitchFamily="50" charset="-128"/>
                </a:rPr>
                <a:t>R3.2</a:t>
              </a:r>
              <a:endParaRPr kumimoji="1" lang="ja-JP" altLang="en-US"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7964840" y="5019406"/>
              <a:ext cx="1861407"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「追補版」</a:t>
              </a:r>
              <a:r>
                <a:rPr kumimoji="1" lang="en-US" altLang="ja-JP" dirty="0">
                  <a:latin typeface="メイリオ" panose="020B0604030504040204" pitchFamily="50" charset="-128"/>
                  <a:ea typeface="メイリオ" panose="020B0604030504040204" pitchFamily="50" charset="-128"/>
                </a:rPr>
                <a:t>R3.7</a:t>
              </a:r>
              <a:endParaRPr kumimoji="1" lang="ja-JP" altLang="en-US" dirty="0">
                <a:latin typeface="メイリオ" panose="020B0604030504040204" pitchFamily="50" charset="-128"/>
                <a:ea typeface="メイリオ" panose="020B0604030504040204" pitchFamily="50" charset="-128"/>
              </a:endParaRPr>
            </a:p>
          </p:txBody>
        </p:sp>
      </p:grpSp>
      <p:grpSp>
        <p:nvGrpSpPr>
          <p:cNvPr id="19" name="グループ化 18"/>
          <p:cNvGrpSpPr/>
          <p:nvPr/>
        </p:nvGrpSpPr>
        <p:grpSpPr>
          <a:xfrm>
            <a:off x="6516484" y="5559499"/>
            <a:ext cx="4596884" cy="637332"/>
            <a:chOff x="5530646" y="5443717"/>
            <a:chExt cx="4596884" cy="637332"/>
          </a:xfrm>
        </p:grpSpPr>
        <p:grpSp>
          <p:nvGrpSpPr>
            <p:cNvPr id="14" name="グループ化 13"/>
            <p:cNvGrpSpPr/>
            <p:nvPr/>
          </p:nvGrpSpPr>
          <p:grpSpPr>
            <a:xfrm>
              <a:off x="5530646" y="5443717"/>
              <a:ext cx="4452695" cy="564371"/>
              <a:chOff x="3185652" y="5472006"/>
              <a:chExt cx="6797689" cy="564371"/>
            </a:xfrm>
          </p:grpSpPr>
          <p:sp>
            <p:nvSpPr>
              <p:cNvPr id="11" name="角丸四角形 10"/>
              <p:cNvSpPr/>
              <p:nvPr/>
            </p:nvSpPr>
            <p:spPr>
              <a:xfrm>
                <a:off x="3185652" y="5472006"/>
                <a:ext cx="6797689" cy="564371"/>
              </a:xfrm>
              <a:prstGeom prst="roundRect">
                <a:avLst>
                  <a:gd name="adj" fmla="val 297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61851" y="5520913"/>
                <a:ext cx="6645289" cy="452600"/>
              </a:xfrm>
              <a:prstGeom prst="roundRect">
                <a:avLst>
                  <a:gd name="adj" fmla="val 297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5993806" y="5542048"/>
              <a:ext cx="3416320" cy="369332"/>
            </a:xfrm>
            <a:prstGeom prst="rect">
              <a:avLst/>
            </a:prstGeom>
            <a:noFill/>
          </p:spPr>
          <p:txBody>
            <a:bodyPr wrap="none" rtlCol="0">
              <a:spAutoFit/>
            </a:bodyPr>
            <a:lstStyle/>
            <a:p>
              <a:r>
                <a:rPr kumimoji="1" lang="ja-JP" altLang="en-US" dirty="0"/>
                <a:t>国土交通省　接遇研修について</a:t>
              </a:r>
            </a:p>
          </p:txBody>
        </p:sp>
        <p:cxnSp>
          <p:nvCxnSpPr>
            <p:cNvPr id="16" name="直線矢印コネクタ 15"/>
            <p:cNvCxnSpPr/>
            <p:nvPr/>
          </p:nvCxnSpPr>
          <p:spPr>
            <a:xfrm flipH="1" flipV="1">
              <a:off x="9772979" y="5708407"/>
              <a:ext cx="354551" cy="372642"/>
            </a:xfrm>
            <a:prstGeom prst="straightConnector1">
              <a:avLst/>
            </a:prstGeom>
            <a:ln w="1016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409957" y="126795"/>
            <a:ext cx="3660556"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公共交通事業者に向けた</a:t>
            </a:r>
          </a:p>
        </p:txBody>
      </p:sp>
    </p:spTree>
    <p:extLst>
      <p:ext uri="{BB962C8B-B14F-4D97-AF65-F5344CB8AC3E}">
        <p14:creationId xmlns:p14="http://schemas.microsoft.com/office/powerpoint/2010/main" val="2785113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4557657"/>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2781815"/>
            <a:ext cx="10015537" cy="15781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929898"/>
            <a:ext cx="10015537" cy="161330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298794" y="113140"/>
            <a:ext cx="1177782" cy="2372885"/>
          </a:xfrm>
          <a:prstGeom prst="rect">
            <a:avLst/>
          </a:prstGeom>
        </p:spPr>
      </p:pic>
      <p:sp>
        <p:nvSpPr>
          <p:cNvPr id="5" name="テキスト ボックス 4"/>
          <p:cNvSpPr txBox="1"/>
          <p:nvPr/>
        </p:nvSpPr>
        <p:spPr>
          <a:xfrm>
            <a:off x="1721515" y="1123852"/>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予約、チェックイン</a:t>
            </a:r>
          </a:p>
        </p:txBody>
      </p:sp>
      <p:sp>
        <p:nvSpPr>
          <p:cNvPr id="8" name="テキスト ボックス 7"/>
          <p:cNvSpPr txBox="1"/>
          <p:nvPr/>
        </p:nvSpPr>
        <p:spPr>
          <a:xfrm>
            <a:off x="1721515" y="2979506"/>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ターミナルでの待合</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・移動</a:t>
            </a:r>
          </a:p>
        </p:txBody>
      </p:sp>
      <p:sp>
        <p:nvSpPr>
          <p:cNvPr id="9" name="テキスト ボックス 8"/>
          <p:cNvSpPr txBox="1"/>
          <p:nvPr/>
        </p:nvSpPr>
        <p:spPr>
          <a:xfrm>
            <a:off x="1721515" y="4749467"/>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保安検査場</a:t>
            </a:r>
          </a:p>
        </p:txBody>
      </p:sp>
      <p:sp>
        <p:nvSpPr>
          <p:cNvPr id="11" name="テキスト ボックス 10"/>
          <p:cNvSpPr txBox="1"/>
          <p:nvPr/>
        </p:nvSpPr>
        <p:spPr>
          <a:xfrm>
            <a:off x="5574592" y="1155133"/>
            <a:ext cx="5912557"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聴こえている、理解しているかを確認</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機内のトイレ利用等に配慮し、時間の目安を伝えておく</a:t>
            </a:r>
          </a:p>
        </p:txBody>
      </p:sp>
      <p:sp>
        <p:nvSpPr>
          <p:cNvPr id="13" name="テキスト ボックス 12"/>
          <p:cNvSpPr txBox="1"/>
          <p:nvPr/>
        </p:nvSpPr>
        <p:spPr>
          <a:xfrm>
            <a:off x="5574593" y="2979506"/>
            <a:ext cx="5652914"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バランスを崩す、躓きやすいため、安全を確認</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時間に余裕を持った支援</a:t>
            </a:r>
          </a:p>
        </p:txBody>
      </p:sp>
      <p:sp>
        <p:nvSpPr>
          <p:cNvPr id="15" name="テキスト ボックス 14"/>
          <p:cNvSpPr txBox="1"/>
          <p:nvPr/>
        </p:nvSpPr>
        <p:spPr>
          <a:xfrm>
            <a:off x="5574592" y="4765970"/>
            <a:ext cx="6055431"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手順は、丁寧に具体的に伝える</a:t>
            </a:r>
          </a:p>
        </p:txBody>
      </p:sp>
    </p:spTree>
    <p:extLst>
      <p:ext uri="{BB962C8B-B14F-4D97-AF65-F5344CB8AC3E}">
        <p14:creationId xmlns:p14="http://schemas.microsoft.com/office/powerpoint/2010/main" val="2137668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4092708"/>
            <a:ext cx="10015537" cy="8830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2316866"/>
            <a:ext cx="10015537" cy="15781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911240"/>
            <a:ext cx="10015537" cy="11670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298794" y="113140"/>
            <a:ext cx="1177782" cy="2372885"/>
          </a:xfrm>
          <a:prstGeom prst="rect">
            <a:avLst/>
          </a:prstGeom>
        </p:spPr>
      </p:pic>
      <p:sp>
        <p:nvSpPr>
          <p:cNvPr id="5" name="テキスト ボックス 4"/>
          <p:cNvSpPr txBox="1"/>
          <p:nvPr/>
        </p:nvSpPr>
        <p:spPr>
          <a:xfrm>
            <a:off x="1721515" y="1124147"/>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搭乗口、搭乗</a:t>
            </a:r>
          </a:p>
        </p:txBody>
      </p:sp>
      <p:sp>
        <p:nvSpPr>
          <p:cNvPr id="8" name="テキスト ボックス 7"/>
          <p:cNvSpPr txBox="1"/>
          <p:nvPr/>
        </p:nvSpPr>
        <p:spPr>
          <a:xfrm>
            <a:off x="1721515" y="2514557"/>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機内</a:t>
            </a:r>
          </a:p>
        </p:txBody>
      </p:sp>
      <p:sp>
        <p:nvSpPr>
          <p:cNvPr id="9" name="テキスト ボックス 8"/>
          <p:cNvSpPr txBox="1"/>
          <p:nvPr/>
        </p:nvSpPr>
        <p:spPr>
          <a:xfrm>
            <a:off x="1721515" y="4284518"/>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降機</a:t>
            </a:r>
          </a:p>
        </p:txBody>
      </p:sp>
      <p:sp>
        <p:nvSpPr>
          <p:cNvPr id="11" name="テキスト ボックス 10"/>
          <p:cNvSpPr txBox="1"/>
          <p:nvPr/>
        </p:nvSpPr>
        <p:spPr>
          <a:xfrm>
            <a:off x="5503154" y="1124147"/>
            <a:ext cx="5912557"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運航状況などの情報は、丁寧に具体的に伝える</a:t>
            </a:r>
          </a:p>
        </p:txBody>
      </p:sp>
      <p:sp>
        <p:nvSpPr>
          <p:cNvPr id="13" name="テキスト ボックス 12"/>
          <p:cNvSpPr txBox="1"/>
          <p:nvPr/>
        </p:nvSpPr>
        <p:spPr>
          <a:xfrm>
            <a:off x="5503154" y="2514557"/>
            <a:ext cx="5652914"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時間に余裕を持った支援</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積極的にコミュニケーションを</a:t>
            </a:r>
          </a:p>
        </p:txBody>
      </p:sp>
      <p:sp>
        <p:nvSpPr>
          <p:cNvPr id="15" name="テキスト ボックス 14"/>
          <p:cNvSpPr txBox="1"/>
          <p:nvPr/>
        </p:nvSpPr>
        <p:spPr>
          <a:xfrm>
            <a:off x="5503154" y="4301021"/>
            <a:ext cx="6055431"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利用者のペースに合わせた対応を</a:t>
            </a:r>
          </a:p>
        </p:txBody>
      </p:sp>
      <p:sp>
        <p:nvSpPr>
          <p:cNvPr id="16" name="正方形/長方形 15"/>
          <p:cNvSpPr/>
          <p:nvPr/>
        </p:nvSpPr>
        <p:spPr>
          <a:xfrm>
            <a:off x="1614487" y="5184044"/>
            <a:ext cx="10015537" cy="10228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721515" y="5375854"/>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9" name="テキスト ボックス 18"/>
          <p:cNvSpPr txBox="1"/>
          <p:nvPr/>
        </p:nvSpPr>
        <p:spPr>
          <a:xfrm>
            <a:off x="5503154" y="5375854"/>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4135258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501441"/>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２</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認知症の人</a:t>
            </a:r>
          </a:p>
        </p:txBody>
      </p:sp>
      <p:sp>
        <p:nvSpPr>
          <p:cNvPr id="3" name="正方形/長方形 2"/>
          <p:cNvSpPr/>
          <p:nvPr/>
        </p:nvSpPr>
        <p:spPr>
          <a:xfrm>
            <a:off x="378452" y="1081270"/>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6" name="テキスト ボックス 5"/>
          <p:cNvSpPr txBox="1"/>
          <p:nvPr/>
        </p:nvSpPr>
        <p:spPr>
          <a:xfrm>
            <a:off x="3623093" y="3870263"/>
            <a:ext cx="7841696" cy="2308324"/>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■認知症の人の特性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症状はさまざまであり、主に認知機能（理解する力や判断する力）などが低下する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保たれている機能もあるので、一律のイメージで対応してはいけない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高齢者に多いが、若年性や軽度認知症の人もいる</a:t>
            </a:r>
          </a:p>
        </p:txBody>
      </p:sp>
      <p:sp>
        <p:nvSpPr>
          <p:cNvPr id="7" name="正方形/長方形 6"/>
          <p:cNvSpPr/>
          <p:nvPr/>
        </p:nvSpPr>
        <p:spPr>
          <a:xfrm>
            <a:off x="3493407" y="3657600"/>
            <a:ext cx="8165193" cy="2612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63" y="3035300"/>
            <a:ext cx="1207989" cy="2951163"/>
          </a:xfrm>
          <a:prstGeom prst="rect">
            <a:avLst/>
          </a:prstGeom>
        </p:spPr>
      </p:pic>
      <p:graphicFrame>
        <p:nvGraphicFramePr>
          <p:cNvPr id="9" name="オブジェクト 8"/>
          <p:cNvGraphicFramePr>
            <a:graphicFrameLocks noChangeAspect="1"/>
          </p:cNvGraphicFramePr>
          <p:nvPr>
            <p:extLst>
              <p:ext uri="{D42A27DB-BD31-4B8C-83A1-F6EECF244321}">
                <p14:modId xmlns:p14="http://schemas.microsoft.com/office/powerpoint/2010/main" val="2388651365"/>
              </p:ext>
            </p:extLst>
          </p:nvPr>
        </p:nvGraphicFramePr>
        <p:xfrm>
          <a:off x="413512" y="2110545"/>
          <a:ext cx="1200151" cy="3344421"/>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7" name="オブジェクト 6"/>
                      <p:cNvPicPr/>
                      <p:nvPr/>
                    </p:nvPicPr>
                    <p:blipFill>
                      <a:blip r:embed="rId5"/>
                      <a:stretch>
                        <a:fillRect/>
                      </a:stretch>
                    </p:blipFill>
                    <p:spPr>
                      <a:xfrm>
                        <a:off x="413512" y="2110545"/>
                        <a:ext cx="1200151" cy="3344421"/>
                      </a:xfrm>
                      <a:prstGeom prst="rect">
                        <a:avLst/>
                      </a:prstGeom>
                    </p:spPr>
                  </p:pic>
                </p:oleObj>
              </mc:Fallback>
            </mc:AlternateContent>
          </a:graphicData>
        </a:graphic>
      </p:graphicFrame>
    </p:spTree>
    <p:extLst>
      <p:ext uri="{BB962C8B-B14F-4D97-AF65-F5344CB8AC3E}">
        <p14:creationId xmlns:p14="http://schemas.microsoft.com/office/powerpoint/2010/main" val="119052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051" y="1389381"/>
            <a:ext cx="932589" cy="2278350"/>
          </a:xfrm>
          <a:prstGeom prst="rect">
            <a:avLst/>
          </a:prstGeom>
        </p:spPr>
      </p:pic>
      <p:graphicFrame>
        <p:nvGraphicFramePr>
          <p:cNvPr id="3" name="オブジェクト 2"/>
          <p:cNvGraphicFramePr>
            <a:graphicFrameLocks noChangeAspect="1"/>
          </p:cNvGraphicFramePr>
          <p:nvPr>
            <p:extLst>
              <p:ext uri="{D42A27DB-BD31-4B8C-83A1-F6EECF244321}">
                <p14:modId xmlns:p14="http://schemas.microsoft.com/office/powerpoint/2010/main" val="2411789369"/>
              </p:ext>
            </p:extLst>
          </p:nvPr>
        </p:nvGraphicFramePr>
        <p:xfrm>
          <a:off x="413513" y="563099"/>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9" name="オブジェクト 8"/>
                      <p:cNvPicPr/>
                      <p:nvPr/>
                    </p:nvPicPr>
                    <p:blipFill>
                      <a:blip r:embed="rId5"/>
                      <a:stretch>
                        <a:fillRect/>
                      </a:stretch>
                    </p:blipFill>
                    <p:spPr>
                      <a:xfrm>
                        <a:off x="413513" y="563099"/>
                        <a:ext cx="926538" cy="2581953"/>
                      </a:xfrm>
                      <a:prstGeom prst="rect">
                        <a:avLst/>
                      </a:prstGeom>
                    </p:spPr>
                  </p:pic>
                </p:oleObj>
              </mc:Fallback>
            </mc:AlternateContent>
          </a:graphicData>
        </a:graphic>
      </p:graphicFrame>
      <p:sp>
        <p:nvSpPr>
          <p:cNvPr id="4" name="テキスト ボックス 3"/>
          <p:cNvSpPr txBox="1"/>
          <p:nvPr/>
        </p:nvSpPr>
        <p:spPr>
          <a:xfrm>
            <a:off x="2757268" y="563099"/>
            <a:ext cx="9164438" cy="4278094"/>
          </a:xfrm>
          <a:prstGeom prst="rect">
            <a:avLst/>
          </a:prstGeom>
          <a:noFill/>
        </p:spPr>
        <p:txBody>
          <a:bodyPr wrap="square" rtlCol="0">
            <a:spAutoFit/>
          </a:bodyPr>
          <a:lstStyle/>
          <a:p>
            <a:r>
              <a:rPr kumimoji="1" lang="ja-JP" altLang="en-US" sz="2800" b="1" dirty="0">
                <a:latin typeface="メイリオ" panose="020B0604030504040204" pitchFamily="50" charset="-128"/>
                <a:ea typeface="メイリオ" panose="020B0604030504040204" pitchFamily="50" charset="-128"/>
              </a:rPr>
              <a:t>■認知症を自己開示している方に対して</a:t>
            </a:r>
          </a:p>
          <a:p>
            <a:r>
              <a:rPr lang="ja-JP" altLang="en-US" sz="2400" dirty="0">
                <a:latin typeface="メイリオ" panose="020B0604030504040204" pitchFamily="50" charset="-128"/>
                <a:ea typeface="メイリオ" panose="020B0604030504040204" pitchFamily="50" charset="-128"/>
              </a:rPr>
              <a:t>　（認知症であることを告げた、ヘルプマーク等により認知症　</a:t>
            </a:r>
          </a:p>
          <a:p>
            <a:r>
              <a:rPr lang="ja-JP" altLang="en-US" sz="2400" dirty="0">
                <a:latin typeface="メイリオ" panose="020B0604030504040204" pitchFamily="50" charset="-128"/>
                <a:ea typeface="メイリオ" panose="020B0604030504040204" pitchFamily="50" charset="-128"/>
              </a:rPr>
              <a:t>　の人であることがわかった場合）</a:t>
            </a:r>
          </a:p>
          <a:p>
            <a:r>
              <a:rPr lang="ja-JP" altLang="en-US" sz="2400" dirty="0">
                <a:latin typeface="メイリオ" panose="020B0604030504040204" pitchFamily="50" charset="-128"/>
                <a:ea typeface="メイリオ" panose="020B0604030504040204" pitchFamily="50" charset="-128"/>
              </a:rPr>
              <a:t>　➡何に困っているか、どのような支援が必要か確認</a:t>
            </a:r>
          </a:p>
          <a:p>
            <a:r>
              <a:rPr lang="ja-JP" altLang="en-US" sz="2400" dirty="0">
                <a:latin typeface="メイリオ" panose="020B0604030504040204" pitchFamily="50" charset="-128"/>
                <a:ea typeface="メイリオ" panose="020B0604030504040204" pitchFamily="50" charset="-128"/>
              </a:rPr>
              <a:t>　➡落ち着ける環境のもと、余裕を持った支援を</a:t>
            </a:r>
          </a:p>
          <a:p>
            <a:endParaRPr lang="ja-JP" altLang="en-US" sz="2400" dirty="0">
              <a:latin typeface="メイリオ" panose="020B0604030504040204" pitchFamily="50" charset="-128"/>
              <a:ea typeface="メイリオ" panose="020B0604030504040204" pitchFamily="50" charset="-128"/>
            </a:endParaRPr>
          </a:p>
          <a:p>
            <a:r>
              <a:rPr kumimoji="1" lang="ja-JP" altLang="en-US" sz="2800" b="1" dirty="0">
                <a:latin typeface="メイリオ" panose="020B0604030504040204" pitchFamily="50" charset="-128"/>
                <a:ea typeface="メイリオ" panose="020B0604030504040204" pitchFamily="50" charset="-128"/>
              </a:rPr>
              <a:t>■認知症を自己開示していない方に対して</a:t>
            </a:r>
          </a:p>
          <a:p>
            <a:r>
              <a:rPr lang="ja-JP" altLang="en-US" sz="2400" dirty="0">
                <a:latin typeface="メイリオ" panose="020B0604030504040204" pitchFamily="50" charset="-128"/>
                <a:ea typeface="メイリオ" panose="020B0604030504040204" pitchFamily="50" charset="-128"/>
              </a:rPr>
              <a:t>　（外見からはわからないが困っている様子の場合）</a:t>
            </a:r>
          </a:p>
          <a:p>
            <a:r>
              <a:rPr kumimoji="1" lang="ja-JP" altLang="en-US" sz="2400" dirty="0">
                <a:latin typeface="メイリオ" panose="020B0604030504040204" pitchFamily="50" charset="-128"/>
                <a:ea typeface="メイリオ" panose="020B0604030504040204" pitchFamily="50" charset="-128"/>
              </a:rPr>
              <a:t>　➡「認知症の人かもしれない」ことを選択肢のひとつと考える</a:t>
            </a:r>
          </a:p>
          <a:p>
            <a:r>
              <a:rPr lang="ja-JP" altLang="en-US" sz="2400" dirty="0">
                <a:latin typeface="メイリオ" panose="020B0604030504040204" pitchFamily="50" charset="-128"/>
                <a:ea typeface="メイリオ" panose="020B0604030504040204" pitchFamily="50" charset="-128"/>
              </a:rPr>
              <a:t>　➡相手の状況に合わせ、必要な支援を伺い、対応</a:t>
            </a:r>
          </a:p>
          <a:p>
            <a:r>
              <a:rPr kumimoji="1" lang="ja-JP" altLang="en-US" sz="2400" dirty="0">
                <a:latin typeface="メイリオ" panose="020B0604030504040204" pitchFamily="50" charset="-128"/>
                <a:ea typeface="メイリオ" panose="020B0604030504040204" pitchFamily="50" charset="-128"/>
              </a:rPr>
              <a:t>　　（話しかけてみて状態をうかがう）</a:t>
            </a:r>
          </a:p>
        </p:txBody>
      </p:sp>
    </p:spTree>
    <p:extLst>
      <p:ext uri="{BB962C8B-B14F-4D97-AF65-F5344CB8AC3E}">
        <p14:creationId xmlns:p14="http://schemas.microsoft.com/office/powerpoint/2010/main" val="34621351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2049</TotalTime>
  <Words>10198</Words>
  <Application>Microsoft Office PowerPoint</Application>
  <PresentationFormat>ワイド画面</PresentationFormat>
  <Paragraphs>949</Paragraphs>
  <Slides>50</Slides>
  <Notes>50</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0</vt:i4>
      </vt:variant>
      <vt:variant>
        <vt:lpstr>スライド タイトル</vt:lpstr>
      </vt:variant>
      <vt:variant>
        <vt:i4>50</vt:i4>
      </vt:variant>
    </vt:vector>
  </HeadingPairs>
  <TitlesOfParts>
    <vt:vector size="56" baseType="lpstr">
      <vt:lpstr>メイリオ</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高光  美智代</dc:creator>
  <cp:lastModifiedBy>久島 勇一</cp:lastModifiedBy>
  <cp:revision>27</cp:revision>
  <cp:lastPrinted>2019-03-20T09:36:47Z</cp:lastPrinted>
  <dcterms:created xsi:type="dcterms:W3CDTF">2018-11-20T04:27:33Z</dcterms:created>
  <dcterms:modified xsi:type="dcterms:W3CDTF">2024-03-26T04:32:37Z</dcterms:modified>
</cp:coreProperties>
</file>