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CDDD"/>
    <a:srgbClr val="32A5BC"/>
    <a:srgbClr val="1E62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0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1B86-9800-4984-B508-1DBED63FA67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BE85-50AC-4940-B060-76929658B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1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1B86-9800-4984-B508-1DBED63FA67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BE85-50AC-4940-B060-76929658B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70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1B86-9800-4984-B508-1DBED63FA67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BE85-50AC-4940-B060-76929658B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64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1B86-9800-4984-B508-1DBED63FA67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BE85-50AC-4940-B060-76929658B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18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1B86-9800-4984-B508-1DBED63FA67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BE85-50AC-4940-B060-76929658B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65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1B86-9800-4984-B508-1DBED63FA67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BE85-50AC-4940-B060-76929658B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54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1B86-9800-4984-B508-1DBED63FA67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BE85-50AC-4940-B060-76929658B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32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1B86-9800-4984-B508-1DBED63FA67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BE85-50AC-4940-B060-76929658B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48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1B86-9800-4984-B508-1DBED63FA67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BE85-50AC-4940-B060-76929658B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06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1B86-9800-4984-B508-1DBED63FA67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BE85-50AC-4940-B060-76929658B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7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51B86-9800-4984-B508-1DBED63FA67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BE85-50AC-4940-B060-76929658B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66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82CDDD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1B86-9800-4984-B508-1DBED63FA67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1BE85-50AC-4940-B060-76929658B9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60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E02C9857-C400-4576-AB5A-6E29574BCC38}"/>
              </a:ext>
            </a:extLst>
          </p:cNvPr>
          <p:cNvSpPr/>
          <p:nvPr/>
        </p:nvSpPr>
        <p:spPr>
          <a:xfrm>
            <a:off x="0" y="5864469"/>
            <a:ext cx="9144001" cy="1002323"/>
          </a:xfrm>
          <a:custGeom>
            <a:avLst/>
            <a:gdLst>
              <a:gd name="connsiteX0" fmla="*/ 9144001 w 9144001"/>
              <a:gd name="connsiteY0" fmla="*/ 0 h 1002323"/>
              <a:gd name="connsiteX1" fmla="*/ 9144001 w 9144001"/>
              <a:gd name="connsiteY1" fmla="*/ 597877 h 1002323"/>
              <a:gd name="connsiteX2" fmla="*/ 9144000 w 9144001"/>
              <a:gd name="connsiteY2" fmla="*/ 597877 h 1002323"/>
              <a:gd name="connsiteX3" fmla="*/ 9144000 w 9144001"/>
              <a:gd name="connsiteY3" fmla="*/ 1002323 h 1002323"/>
              <a:gd name="connsiteX4" fmla="*/ 0 w 9144001"/>
              <a:gd name="connsiteY4" fmla="*/ 1002323 h 1002323"/>
              <a:gd name="connsiteX5" fmla="*/ 0 w 9144001"/>
              <a:gd name="connsiteY5" fmla="*/ 597877 h 1002323"/>
              <a:gd name="connsiteX6" fmla="*/ 8458201 w 9144001"/>
              <a:gd name="connsiteY6" fmla="*/ 597877 h 1002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1" h="1002323">
                <a:moveTo>
                  <a:pt x="9144001" y="0"/>
                </a:moveTo>
                <a:lnTo>
                  <a:pt x="9144001" y="597877"/>
                </a:lnTo>
                <a:lnTo>
                  <a:pt x="9144000" y="597877"/>
                </a:lnTo>
                <a:lnTo>
                  <a:pt x="9144000" y="1002323"/>
                </a:lnTo>
                <a:lnTo>
                  <a:pt x="0" y="1002323"/>
                </a:lnTo>
                <a:lnTo>
                  <a:pt x="0" y="597877"/>
                </a:lnTo>
                <a:lnTo>
                  <a:pt x="8458201" y="597877"/>
                </a:lnTo>
                <a:close/>
              </a:path>
            </a:pathLst>
          </a:custGeom>
          <a:gradFill>
            <a:gsLst>
              <a:gs pos="100000">
                <a:schemeClr val="bg1"/>
              </a:gs>
              <a:gs pos="0">
                <a:srgbClr val="82CDDD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EA380D3-15B7-410B-88B6-AB2DEE652D88}"/>
              </a:ext>
            </a:extLst>
          </p:cNvPr>
          <p:cNvSpPr/>
          <p:nvPr/>
        </p:nvSpPr>
        <p:spPr>
          <a:xfrm>
            <a:off x="0" y="-1"/>
            <a:ext cx="2760786" cy="68580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6D9316E6-1FF3-4F73-AB35-2E7B95BBFFEE}"/>
              </a:ext>
            </a:extLst>
          </p:cNvPr>
          <p:cNvSpPr/>
          <p:nvPr/>
        </p:nvSpPr>
        <p:spPr>
          <a:xfrm rot="10800000">
            <a:off x="0" y="0"/>
            <a:ext cx="9144001" cy="1002323"/>
          </a:xfrm>
          <a:custGeom>
            <a:avLst/>
            <a:gdLst>
              <a:gd name="connsiteX0" fmla="*/ 9144001 w 9144001"/>
              <a:gd name="connsiteY0" fmla="*/ 0 h 1002323"/>
              <a:gd name="connsiteX1" fmla="*/ 9144001 w 9144001"/>
              <a:gd name="connsiteY1" fmla="*/ 597877 h 1002323"/>
              <a:gd name="connsiteX2" fmla="*/ 9144000 w 9144001"/>
              <a:gd name="connsiteY2" fmla="*/ 597877 h 1002323"/>
              <a:gd name="connsiteX3" fmla="*/ 9144000 w 9144001"/>
              <a:gd name="connsiteY3" fmla="*/ 1002323 h 1002323"/>
              <a:gd name="connsiteX4" fmla="*/ 0 w 9144001"/>
              <a:gd name="connsiteY4" fmla="*/ 1002323 h 1002323"/>
              <a:gd name="connsiteX5" fmla="*/ 0 w 9144001"/>
              <a:gd name="connsiteY5" fmla="*/ 597877 h 1002323"/>
              <a:gd name="connsiteX6" fmla="*/ 8458201 w 9144001"/>
              <a:gd name="connsiteY6" fmla="*/ 597877 h 1002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1" h="1002323">
                <a:moveTo>
                  <a:pt x="9144001" y="0"/>
                </a:moveTo>
                <a:lnTo>
                  <a:pt x="9144001" y="597877"/>
                </a:lnTo>
                <a:lnTo>
                  <a:pt x="9144000" y="597877"/>
                </a:lnTo>
                <a:lnTo>
                  <a:pt x="9144000" y="1002323"/>
                </a:lnTo>
                <a:lnTo>
                  <a:pt x="0" y="1002323"/>
                </a:lnTo>
                <a:lnTo>
                  <a:pt x="0" y="597877"/>
                </a:lnTo>
                <a:lnTo>
                  <a:pt x="8458201" y="597877"/>
                </a:lnTo>
                <a:close/>
              </a:path>
            </a:pathLst>
          </a:custGeom>
          <a:gradFill flip="none" rotWithShape="1">
            <a:gsLst>
              <a:gs pos="100000">
                <a:schemeClr val="bg1"/>
              </a:gs>
              <a:gs pos="0">
                <a:srgbClr val="32A5B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6446441-AAD5-46DC-ACD2-5C97C78346F0}"/>
              </a:ext>
            </a:extLst>
          </p:cNvPr>
          <p:cNvSpPr txBox="1"/>
          <p:nvPr/>
        </p:nvSpPr>
        <p:spPr>
          <a:xfrm>
            <a:off x="175851" y="2866292"/>
            <a:ext cx="27607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i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上森　貞行　</a:t>
            </a:r>
            <a:r>
              <a:rPr kumimoji="1" lang="en-US" altLang="ja-JP" sz="1050" i="1" dirty="0" err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Sadayuki</a:t>
            </a:r>
            <a:r>
              <a:rPr kumimoji="1" lang="en-US" altLang="ja-JP" sz="1050" i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50" i="1" dirty="0" err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Uwamori</a:t>
            </a:r>
            <a:endParaRPr kumimoji="1" lang="en-US" altLang="ja-JP" sz="1050" i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i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i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公立大学法人宮城大学　事業構想学群</a:t>
            </a:r>
            <a:endParaRPr kumimoji="1" lang="en-US" altLang="ja-JP" sz="1050" i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i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地域創生学類　准教授／博士（総合政策）</a:t>
            </a:r>
            <a:endParaRPr kumimoji="1" lang="en-US" altLang="ja-JP" sz="1050" i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5D6BD00-5ECC-407F-8BEB-1E951F61A5A2}"/>
              </a:ext>
            </a:extLst>
          </p:cNvPr>
          <p:cNvSpPr txBox="1"/>
          <p:nvPr/>
        </p:nvSpPr>
        <p:spPr>
          <a:xfrm>
            <a:off x="70338" y="5455294"/>
            <a:ext cx="26904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</a:rPr>
              <a:t>2000</a:t>
            </a:r>
            <a:r>
              <a:rPr kumimoji="1" lang="ja-JP" altLang="en-US" sz="1100" dirty="0">
                <a:solidFill>
                  <a:schemeClr val="bg1"/>
                </a:solidFill>
              </a:rPr>
              <a:t>　盛岡市役所入庁</a:t>
            </a:r>
            <a:endParaRPr kumimoji="1" lang="en-US" altLang="ja-JP" sz="1100" dirty="0">
              <a:solidFill>
                <a:schemeClr val="bg1"/>
              </a:solidFill>
            </a:endParaRPr>
          </a:p>
          <a:p>
            <a:r>
              <a:rPr kumimoji="1" lang="en-US" altLang="ja-JP" sz="1100" dirty="0">
                <a:solidFill>
                  <a:schemeClr val="bg1"/>
                </a:solidFill>
              </a:rPr>
              <a:t>2010</a:t>
            </a:r>
            <a:r>
              <a:rPr kumimoji="1" lang="ja-JP" altLang="en-US" sz="1100" dirty="0">
                <a:solidFill>
                  <a:schemeClr val="bg1"/>
                </a:solidFill>
              </a:rPr>
              <a:t>　公共施設マネジメント従事</a:t>
            </a:r>
            <a:endParaRPr kumimoji="1" lang="en-US" altLang="ja-JP" sz="1100" dirty="0">
              <a:solidFill>
                <a:schemeClr val="bg1"/>
              </a:solidFill>
            </a:endParaRPr>
          </a:p>
          <a:p>
            <a:r>
              <a:rPr kumimoji="1" lang="en-US" altLang="ja-JP" sz="1100" dirty="0">
                <a:solidFill>
                  <a:schemeClr val="bg1"/>
                </a:solidFill>
              </a:rPr>
              <a:t>2015</a:t>
            </a:r>
            <a:r>
              <a:rPr kumimoji="1" lang="ja-JP" altLang="en-US" sz="1100" dirty="0">
                <a:solidFill>
                  <a:schemeClr val="bg1"/>
                </a:solidFill>
              </a:rPr>
              <a:t>　盛岡市公共施設保有最適化・長</a:t>
            </a:r>
            <a:endParaRPr kumimoji="1" lang="en-US" altLang="ja-JP" sz="1100" dirty="0">
              <a:solidFill>
                <a:schemeClr val="bg1"/>
              </a:solidFill>
            </a:endParaRPr>
          </a:p>
          <a:p>
            <a:r>
              <a:rPr kumimoji="1" lang="ja-JP" altLang="en-US" sz="1100" dirty="0">
                <a:solidFill>
                  <a:schemeClr val="bg1"/>
                </a:solidFill>
              </a:rPr>
              <a:t>　　　寿命化計画策定</a:t>
            </a:r>
            <a:endParaRPr kumimoji="1" lang="en-US" altLang="ja-JP" sz="1100" dirty="0">
              <a:solidFill>
                <a:schemeClr val="bg1"/>
              </a:solidFill>
            </a:endParaRPr>
          </a:p>
          <a:p>
            <a:r>
              <a:rPr kumimoji="1" lang="en-US" altLang="ja-JP" sz="1100" dirty="0">
                <a:solidFill>
                  <a:schemeClr val="bg1"/>
                </a:solidFill>
              </a:rPr>
              <a:t>2018</a:t>
            </a:r>
            <a:r>
              <a:rPr kumimoji="1" lang="ja-JP" altLang="en-US" sz="1100" dirty="0">
                <a:solidFill>
                  <a:schemeClr val="bg1"/>
                </a:solidFill>
              </a:rPr>
              <a:t>　国土交通省</a:t>
            </a:r>
            <a:r>
              <a:rPr kumimoji="1" lang="en-US" altLang="ja-JP" sz="1100" dirty="0">
                <a:solidFill>
                  <a:schemeClr val="bg1"/>
                </a:solidFill>
              </a:rPr>
              <a:t>PPP</a:t>
            </a:r>
            <a:r>
              <a:rPr kumimoji="1" lang="ja-JP" altLang="en-US" sz="1100" dirty="0">
                <a:solidFill>
                  <a:schemeClr val="bg1"/>
                </a:solidFill>
              </a:rPr>
              <a:t>サポーター任命</a:t>
            </a:r>
            <a:endParaRPr kumimoji="1" lang="en-US" altLang="ja-JP" sz="1100" dirty="0">
              <a:solidFill>
                <a:schemeClr val="bg1"/>
              </a:solidFill>
            </a:endParaRPr>
          </a:p>
          <a:p>
            <a:r>
              <a:rPr kumimoji="1" lang="en-US" altLang="ja-JP" sz="1100" dirty="0">
                <a:solidFill>
                  <a:schemeClr val="bg1"/>
                </a:solidFill>
              </a:rPr>
              <a:t>2024</a:t>
            </a:r>
            <a:r>
              <a:rPr kumimoji="1" lang="ja-JP" altLang="en-US" sz="1100" dirty="0">
                <a:solidFill>
                  <a:schemeClr val="bg1"/>
                </a:solidFill>
              </a:rPr>
              <a:t>　</a:t>
            </a:r>
            <a:r>
              <a:rPr kumimoji="1" lang="en-US" altLang="ja-JP" sz="1100" dirty="0">
                <a:solidFill>
                  <a:schemeClr val="bg1"/>
                </a:solidFill>
              </a:rPr>
              <a:t>9</a:t>
            </a:r>
            <a:r>
              <a:rPr kumimoji="1" lang="ja-JP" altLang="en-US" sz="1100" dirty="0">
                <a:solidFill>
                  <a:schemeClr val="bg1"/>
                </a:solidFill>
              </a:rPr>
              <a:t>月盛岡市退職、</a:t>
            </a:r>
            <a:r>
              <a:rPr kumimoji="1" lang="en-US" altLang="ja-JP" sz="1100" dirty="0">
                <a:solidFill>
                  <a:schemeClr val="bg1"/>
                </a:solidFill>
              </a:rPr>
              <a:t>10</a:t>
            </a:r>
            <a:r>
              <a:rPr kumimoji="1" lang="ja-JP" altLang="en-US" sz="1100" dirty="0">
                <a:solidFill>
                  <a:schemeClr val="bg1"/>
                </a:solidFill>
              </a:rPr>
              <a:t>月から現職</a:t>
            </a:r>
            <a:endParaRPr kumimoji="1" lang="en-US" altLang="ja-JP" sz="1100" dirty="0">
              <a:solidFill>
                <a:schemeClr val="bg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1598FB24-667A-4C31-90D1-0569DEFC3B09}"/>
              </a:ext>
            </a:extLst>
          </p:cNvPr>
          <p:cNvSpPr/>
          <p:nvPr/>
        </p:nvSpPr>
        <p:spPr>
          <a:xfrm>
            <a:off x="2963007" y="3863475"/>
            <a:ext cx="5503985" cy="2421367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6DB41A2-8E9F-4AF6-8A51-8E416E3C0A3D}"/>
              </a:ext>
            </a:extLst>
          </p:cNvPr>
          <p:cNvSpPr txBox="1"/>
          <p:nvPr/>
        </p:nvSpPr>
        <p:spPr>
          <a:xfrm>
            <a:off x="2963007" y="3941906"/>
            <a:ext cx="5411665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/>
              <a:t>活動実績</a:t>
            </a:r>
            <a:r>
              <a:rPr kumimoji="1" lang="en-US" altLang="ja-JP" sz="1100" u="sng" dirty="0"/>
              <a:t>【</a:t>
            </a:r>
            <a:r>
              <a:rPr kumimoji="1" lang="ja-JP" altLang="en-US" sz="1100" u="sng" dirty="0"/>
              <a:t>中心的な役割を担った</a:t>
            </a:r>
            <a:r>
              <a:rPr kumimoji="1" lang="en-US" altLang="ja-JP" sz="1100" u="sng" dirty="0"/>
              <a:t>PPP/PFI</a:t>
            </a:r>
            <a:r>
              <a:rPr kumimoji="1" lang="ja-JP" altLang="en-US" sz="1100" u="sng" dirty="0"/>
              <a:t>事業等</a:t>
            </a:r>
            <a:r>
              <a:rPr kumimoji="1" lang="en-US" altLang="ja-JP" sz="1100" u="sng" dirty="0"/>
              <a:t>】</a:t>
            </a:r>
          </a:p>
          <a:p>
            <a:endParaRPr kumimoji="1" lang="en-US" altLang="ja-JP" sz="1100" dirty="0"/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kumimoji="1" lang="ja-JP" altLang="en-US" sz="1100" dirty="0"/>
              <a:t>盛岡市の公共施設マネジメントに９年間従事。施設評価、市民参加等を経て、個別施設計画を策定・実施。</a:t>
            </a:r>
            <a:endParaRPr kumimoji="1" lang="en-US" altLang="ja-JP" sz="1100" dirty="0"/>
          </a:p>
          <a:p>
            <a:pPr marL="171450" indent="-171450">
              <a:buFont typeface="Wingdings" panose="05000000000000000000" pitchFamily="2" charset="2"/>
              <a:buChar char="u"/>
            </a:pPr>
            <a:endParaRPr kumimoji="1" lang="ja-JP" altLang="en-US" sz="1100" dirty="0"/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kumimoji="1" lang="ja-JP" altLang="en-US" sz="1100" dirty="0"/>
              <a:t>公共施設マネジメントを着実に推進すること等を目的に、官民の情報共有及び対話促進を継続的に展開する場として、「もりおかＰＰＰプラットフォーム」を設置・運営。</a:t>
            </a:r>
            <a:endParaRPr kumimoji="1" lang="en-US" altLang="ja-JP" sz="1100" dirty="0"/>
          </a:p>
          <a:p>
            <a:pPr marL="171450" indent="-171450">
              <a:buFont typeface="Wingdings" panose="05000000000000000000" pitchFamily="2" charset="2"/>
              <a:buChar char="u"/>
            </a:pPr>
            <a:endParaRPr kumimoji="1" lang="ja-JP" altLang="en-US" sz="1100" dirty="0"/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kumimoji="1" lang="ja-JP" altLang="en-US" sz="1100" dirty="0"/>
              <a:t>優先的検討規程、民間提案制度、ＰＰＰロングリスト・ショートリスト、サウンディング型市場調査等の策定・実施。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BC8774B-A214-45AE-B58D-0FE5840828BE}"/>
              </a:ext>
            </a:extLst>
          </p:cNvPr>
          <p:cNvSpPr/>
          <p:nvPr/>
        </p:nvSpPr>
        <p:spPr>
          <a:xfrm>
            <a:off x="2963006" y="1625178"/>
            <a:ext cx="5503985" cy="213497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B5E12CB-160C-4736-892C-ACAF9EA7B0E9}"/>
              </a:ext>
            </a:extLst>
          </p:cNvPr>
          <p:cNvSpPr txBox="1"/>
          <p:nvPr/>
        </p:nvSpPr>
        <p:spPr>
          <a:xfrm>
            <a:off x="2963006" y="1673568"/>
            <a:ext cx="55039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/>
              <a:t>共有できる知識・経験</a:t>
            </a:r>
            <a:endParaRPr kumimoji="1" lang="en-US" altLang="ja-JP" sz="1100" u="sng" dirty="0"/>
          </a:p>
          <a:p>
            <a:endParaRPr kumimoji="1" lang="en-US" altLang="ja-JP" sz="1100" dirty="0"/>
          </a:p>
          <a:p>
            <a:r>
              <a:rPr kumimoji="1" lang="ja-JP" altLang="en-US" sz="1100" dirty="0"/>
              <a:t>◆下記活動実績の他、大学で大都市、地方中核都市、地方小都市でマネジメント手</a:t>
            </a:r>
            <a:endParaRPr kumimoji="1" lang="en-US" altLang="ja-JP" sz="1100" dirty="0"/>
          </a:p>
          <a:p>
            <a:r>
              <a:rPr kumimoji="1" lang="ja-JP" altLang="en-US" sz="1100" dirty="0"/>
              <a:t>　法が異なることを研究。地方の立場から公共施設マネジメント・ＰＰＰ</a:t>
            </a:r>
            <a:r>
              <a:rPr kumimoji="1" lang="en-US" altLang="ja-JP" sz="1100" dirty="0"/>
              <a:t>/</a:t>
            </a:r>
            <a:r>
              <a:rPr kumimoji="1" lang="ja-JP" altLang="en-US" sz="1100" dirty="0"/>
              <a:t>ＰＦＩ等</a:t>
            </a:r>
            <a:endParaRPr kumimoji="1" lang="en-US" altLang="ja-JP" sz="1100" dirty="0"/>
          </a:p>
          <a:p>
            <a:r>
              <a:rPr kumimoji="1" lang="ja-JP" altLang="en-US" sz="1100" dirty="0"/>
              <a:t>　の在り方を提言。</a:t>
            </a:r>
            <a:endParaRPr kumimoji="1" lang="en-US" altLang="ja-JP" sz="1100" dirty="0"/>
          </a:p>
          <a:p>
            <a:endParaRPr kumimoji="1" lang="en-US" altLang="ja-JP" sz="1100" dirty="0"/>
          </a:p>
          <a:p>
            <a:r>
              <a:rPr kumimoji="1" lang="ja-JP" altLang="en-US" sz="1100" dirty="0"/>
              <a:t>◆著書</a:t>
            </a:r>
            <a:r>
              <a:rPr kumimoji="1" lang="en-US" altLang="ja-JP" sz="1100" dirty="0"/>
              <a:t>『</a:t>
            </a:r>
            <a:r>
              <a:rPr kumimoji="1" lang="ja-JP" altLang="en-US" sz="1100" dirty="0"/>
              <a:t>自治体の規模別 公共施設マネジメント </a:t>
            </a:r>
            <a:r>
              <a:rPr kumimoji="1" lang="en-US" altLang="ja-JP" sz="1100" dirty="0"/>
              <a:t>』</a:t>
            </a:r>
            <a:r>
              <a:rPr kumimoji="1" lang="ja-JP" altLang="en-US" sz="1100" dirty="0"/>
              <a:t>学陽書房（</a:t>
            </a:r>
            <a:r>
              <a:rPr kumimoji="1" lang="en-US" altLang="ja-JP" sz="1100" dirty="0"/>
              <a:t>2020</a:t>
            </a:r>
            <a:r>
              <a:rPr kumimoji="1" lang="ja-JP" altLang="en-US" sz="1100" dirty="0"/>
              <a:t>）</a:t>
            </a:r>
            <a:endParaRPr kumimoji="1" lang="en-US" altLang="ja-JP" sz="1100" dirty="0"/>
          </a:p>
          <a:p>
            <a:endParaRPr kumimoji="1" lang="en-US" altLang="ja-JP" sz="1100" dirty="0"/>
          </a:p>
          <a:p>
            <a:r>
              <a:rPr kumimoji="1" lang="ja-JP" altLang="en-US" sz="1100" dirty="0"/>
              <a:t>◆委員等　国土交通省</a:t>
            </a:r>
            <a:r>
              <a:rPr kumimoji="1" lang="en-US" altLang="ja-JP" sz="1100" dirty="0"/>
              <a:t>PPP</a:t>
            </a:r>
            <a:r>
              <a:rPr kumimoji="1" lang="ja-JP" altLang="en-US" sz="1100" dirty="0"/>
              <a:t>サポーター、内閣府</a:t>
            </a:r>
            <a:r>
              <a:rPr kumimoji="1" lang="en-US" altLang="ja-JP" sz="1100" dirty="0"/>
              <a:t>PPP/PFI</a:t>
            </a:r>
            <a:r>
              <a:rPr kumimoji="1" lang="ja-JP" altLang="en-US" sz="1100" dirty="0"/>
              <a:t>行政実務専門家、総務省経営・</a:t>
            </a:r>
            <a:endParaRPr kumimoji="1" lang="en-US" altLang="ja-JP" sz="1100" dirty="0"/>
          </a:p>
          <a:p>
            <a:r>
              <a:rPr kumimoji="1" lang="ja-JP" altLang="en-US" sz="1100" dirty="0"/>
              <a:t>　財務マネジメント強化事業アドバイザー </a:t>
            </a:r>
            <a:r>
              <a:rPr kumimoji="1" lang="en-US" altLang="ja-JP" sz="1100" dirty="0"/>
              <a:t>､</a:t>
            </a:r>
            <a:r>
              <a:rPr kumimoji="1" lang="ja-JP" altLang="en-US" sz="1100" dirty="0"/>
              <a:t>市町村職員中央研修所講師他。</a:t>
            </a:r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DD09E36-B3F0-44CF-A530-C20B24C55432}"/>
              </a:ext>
            </a:extLst>
          </p:cNvPr>
          <p:cNvSpPr txBox="1"/>
          <p:nvPr/>
        </p:nvSpPr>
        <p:spPr>
          <a:xfrm>
            <a:off x="70338" y="-1"/>
            <a:ext cx="4818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　国土交通省</a:t>
            </a:r>
            <a:r>
              <a:rPr kumimoji="1" lang="en-US" altLang="ja-JP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PPP</a:t>
            </a:r>
            <a:r>
              <a:rPr kumimoji="1" lang="ja-JP" alt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サポーター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1074A9F5-564F-4867-9ED4-800773F345C8}"/>
              </a:ext>
            </a:extLst>
          </p:cNvPr>
          <p:cNvSpPr/>
          <p:nvPr/>
        </p:nvSpPr>
        <p:spPr>
          <a:xfrm>
            <a:off x="2963006" y="643514"/>
            <a:ext cx="5503985" cy="882511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6A0B81F-91CD-4264-AD74-475ED73BD8BF}"/>
              </a:ext>
            </a:extLst>
          </p:cNvPr>
          <p:cNvSpPr txBox="1"/>
          <p:nvPr/>
        </p:nvSpPr>
        <p:spPr>
          <a:xfrm>
            <a:off x="2938828" y="699423"/>
            <a:ext cx="54600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u="sng" dirty="0"/>
              <a:t>PPP/PFI</a:t>
            </a:r>
            <a:r>
              <a:rPr kumimoji="1" lang="ja-JP" altLang="en-US" sz="1100" u="sng" dirty="0"/>
              <a:t>事業導入を検討されている方へのメッセージ</a:t>
            </a:r>
            <a:endParaRPr kumimoji="1" lang="en-US" altLang="ja-JP" sz="1100" u="sng" dirty="0"/>
          </a:p>
          <a:p>
            <a:endParaRPr kumimoji="1" lang="en-US" altLang="ja-JP" sz="1100" dirty="0"/>
          </a:p>
          <a:p>
            <a:r>
              <a:rPr kumimoji="1" lang="ja-JP" altLang="en-US" sz="1100" dirty="0"/>
              <a:t>◆公共施設マネジメントは，全国共通の課題であり，対応には地域の特性に応じた</a:t>
            </a:r>
            <a:endParaRPr kumimoji="1" lang="en-US" altLang="ja-JP" sz="1100" dirty="0"/>
          </a:p>
          <a:p>
            <a:r>
              <a:rPr kumimoji="1" lang="ja-JP" altLang="en-US" sz="1100" dirty="0"/>
              <a:t>　創意工夫が必要になります。</a:t>
            </a:r>
            <a:endParaRPr kumimoji="1" lang="en-US" altLang="ja-JP" sz="1100" dirty="0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6698BC44-E11D-4426-90DB-A73FCFD43857}"/>
              </a:ext>
            </a:extLst>
          </p:cNvPr>
          <p:cNvSpPr/>
          <p:nvPr/>
        </p:nvSpPr>
        <p:spPr>
          <a:xfrm>
            <a:off x="430822" y="712951"/>
            <a:ext cx="1925510" cy="1972390"/>
          </a:xfrm>
          <a:prstGeom prst="ellipse">
            <a:avLst/>
          </a:prstGeom>
          <a:solidFill>
            <a:schemeClr val="bg1"/>
          </a:solidFill>
          <a:ln>
            <a:solidFill>
              <a:srgbClr val="82CDD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571" y="17899"/>
            <a:ext cx="1866042" cy="415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AECF85A-F814-4E9D-8363-E1ACA8C5A3BD}"/>
              </a:ext>
            </a:extLst>
          </p:cNvPr>
          <p:cNvSpPr txBox="1"/>
          <p:nvPr/>
        </p:nvSpPr>
        <p:spPr>
          <a:xfrm>
            <a:off x="175851" y="3907798"/>
            <a:ext cx="21101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</a:rPr>
              <a:t>公共施設マネジメント</a:t>
            </a:r>
            <a:endParaRPr kumimoji="1" lang="en-US" altLang="ja-JP" sz="1100" dirty="0">
              <a:solidFill>
                <a:schemeClr val="bg1"/>
              </a:solidFill>
            </a:endParaRPr>
          </a:p>
          <a:p>
            <a:r>
              <a:rPr kumimoji="1" lang="ja-JP" altLang="en-US" sz="1100" dirty="0">
                <a:solidFill>
                  <a:schemeClr val="bg1"/>
                </a:solidFill>
              </a:rPr>
              <a:t>地域プラットフォーム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87F3DE9-86CD-4839-B21B-EBD9AB2E5E68}"/>
              </a:ext>
            </a:extLst>
          </p:cNvPr>
          <p:cNvSpPr txBox="1"/>
          <p:nvPr/>
        </p:nvSpPr>
        <p:spPr>
          <a:xfrm>
            <a:off x="175850" y="4512120"/>
            <a:ext cx="1982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</a:rPr>
              <a:t>日帰り圏域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87F3DE9-86CD-4839-B21B-EBD9AB2E5E68}"/>
              </a:ext>
            </a:extLst>
          </p:cNvPr>
          <p:cNvSpPr txBox="1"/>
          <p:nvPr/>
        </p:nvSpPr>
        <p:spPr>
          <a:xfrm>
            <a:off x="175850" y="4967806"/>
            <a:ext cx="22772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</a:rPr>
              <a:t>電話</a:t>
            </a:r>
            <a:endParaRPr kumimoji="1" lang="en-US" altLang="ja-JP" sz="1100" dirty="0">
              <a:solidFill>
                <a:schemeClr val="bg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46184" y="3714018"/>
            <a:ext cx="993600" cy="19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　 分　野</a:t>
            </a:r>
            <a:endParaRPr kumimoji="1"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46184" y="4337333"/>
            <a:ext cx="993600" cy="19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1"/>
                </a:solidFill>
              </a:rPr>
              <a:t>訪問可能地域</a:t>
            </a:r>
            <a:endParaRPr kumimoji="1"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46182" y="4768951"/>
            <a:ext cx="993600" cy="19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 相  談  手 法</a:t>
            </a:r>
            <a:endParaRPr kumimoji="1"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46184" y="5215374"/>
            <a:ext cx="993600" cy="19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　 経　歴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D5AB1BF-AB3A-402F-9326-7F27DF95BF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999" r="782" b="18322"/>
          <a:stretch/>
        </p:blipFill>
        <p:spPr>
          <a:xfrm>
            <a:off x="423423" y="714779"/>
            <a:ext cx="1949688" cy="1991141"/>
          </a:xfrm>
          <a:prstGeom prst="flowChartConnector">
            <a:avLst/>
          </a:prstGeom>
        </p:spPr>
      </p:pic>
    </p:spTree>
    <p:extLst>
      <p:ext uri="{BB962C8B-B14F-4D97-AF65-F5344CB8AC3E}">
        <p14:creationId xmlns:p14="http://schemas.microsoft.com/office/powerpoint/2010/main" val="809513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</TotalTime>
  <Words>329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俊哉 西岡</dc:creator>
  <cp:lastModifiedBy>貞行 上森</cp:lastModifiedBy>
  <cp:revision>37</cp:revision>
  <dcterms:created xsi:type="dcterms:W3CDTF">2021-03-15T07:01:53Z</dcterms:created>
  <dcterms:modified xsi:type="dcterms:W3CDTF">2024-09-27T01:16:12Z</dcterms:modified>
</cp:coreProperties>
</file>