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717" r:id="rId1"/>
    <p:sldMasterId id="2147483730" r:id="rId2"/>
  </p:sldMasterIdLst>
  <p:notesMasterIdLst>
    <p:notesMasterId r:id="rId4"/>
  </p:notesMasterIdLst>
  <p:sldIdLst>
    <p:sldId id="3123" r:id="rId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33156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66312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9946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32624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657807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1989369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2320930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2652492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5968"/>
    <a:srgbClr val="CB4C4F"/>
    <a:srgbClr val="FFFFD5"/>
    <a:srgbClr val="404040"/>
    <a:srgbClr val="ECF5FD"/>
    <a:srgbClr val="EAF2FD"/>
    <a:srgbClr val="FFF7DE"/>
    <a:srgbClr val="F7E751"/>
    <a:srgbClr val="9BBB59"/>
    <a:srgbClr val="F2E5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1" autoAdjust="0"/>
    <p:restoredTop sz="94557" autoAdjust="0"/>
  </p:normalViewPr>
  <p:slideViewPr>
    <p:cSldViewPr>
      <p:cViewPr varScale="1">
        <p:scale>
          <a:sx n="104" d="100"/>
          <a:sy n="104" d="100"/>
        </p:scale>
        <p:origin x="2238" y="114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386" cy="493862"/>
          </a:xfrm>
          <a:prstGeom prst="rect">
            <a:avLst/>
          </a:prstGeom>
        </p:spPr>
        <p:txBody>
          <a:bodyPr vert="horz" lIns="69279" tIns="34639" rIns="69279" bIns="34639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189" y="2"/>
            <a:ext cx="2919386" cy="493862"/>
          </a:xfrm>
          <a:prstGeom prst="rect">
            <a:avLst/>
          </a:prstGeom>
        </p:spPr>
        <p:txBody>
          <a:bodyPr vert="horz" lIns="69279" tIns="34639" rIns="69279" bIns="34639" rtlCol="0"/>
          <a:lstStyle>
            <a:lvl1pPr algn="r">
              <a:defRPr sz="900"/>
            </a:lvl1pPr>
          </a:lstStyle>
          <a:p>
            <a:fld id="{345E4279-E8E1-42AB-A518-AC3621A1DE36}" type="datetimeFigureOut">
              <a:rPr kumimoji="1" lang="ja-JP" altLang="en-US" smtClean="0"/>
              <a:pPr/>
              <a:t>2025/10/10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9279" tIns="34639" rIns="69279" bIns="3463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344" y="4686230"/>
            <a:ext cx="5389086" cy="4439900"/>
          </a:xfrm>
          <a:prstGeom prst="rect">
            <a:avLst/>
          </a:prstGeom>
        </p:spPr>
        <p:txBody>
          <a:bodyPr vert="horz" lIns="69279" tIns="34639" rIns="69279" bIns="3463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371239"/>
            <a:ext cx="2919386" cy="493862"/>
          </a:xfrm>
          <a:prstGeom prst="rect">
            <a:avLst/>
          </a:prstGeom>
        </p:spPr>
        <p:txBody>
          <a:bodyPr vert="horz" lIns="69279" tIns="34639" rIns="69279" bIns="34639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189" y="9371239"/>
            <a:ext cx="2919386" cy="493862"/>
          </a:xfrm>
          <a:prstGeom prst="rect">
            <a:avLst/>
          </a:prstGeom>
        </p:spPr>
        <p:txBody>
          <a:bodyPr vert="horz" lIns="69279" tIns="34639" rIns="69279" bIns="34639" rtlCol="0" anchor="b"/>
          <a:lstStyle>
            <a:lvl1pPr algn="r">
              <a:defRPr sz="900"/>
            </a:lvl1pPr>
          </a:lstStyle>
          <a:p>
            <a:fld id="{973C9013-F0BD-44EE-96AF-C387C2CE37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69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1pPr>
    <a:lvl2pPr marL="331561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2pPr>
    <a:lvl3pPr marL="663123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3pPr>
    <a:lvl4pPr marL="994684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4pPr>
    <a:lvl5pPr marL="1326246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5pPr>
    <a:lvl6pPr marL="1657807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6pPr>
    <a:lvl7pPr marL="1989369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7pPr>
    <a:lvl8pPr marL="232093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8pPr>
    <a:lvl9pPr marL="2652492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6"/>
            <a:ext cx="48083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533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18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16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449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14770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7"/>
            <a:ext cx="9058249" cy="56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3081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10272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44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98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1027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136"/>
            </a:lvl1pPr>
            <a:lvl2pPr marL="1174023" indent="0">
              <a:buNone/>
              <a:defRPr sz="4622"/>
            </a:lvl2pPr>
            <a:lvl3pPr marL="2348043" indent="0">
              <a:buNone/>
              <a:defRPr sz="4109"/>
            </a:lvl3pPr>
            <a:lvl4pPr marL="3522066" indent="0">
              <a:buNone/>
              <a:defRPr sz="3595"/>
            </a:lvl4pPr>
            <a:lvl5pPr marL="4696088" indent="0">
              <a:buNone/>
              <a:defRPr sz="3595"/>
            </a:lvl5pPr>
            <a:lvl6pPr marL="5870108" indent="0">
              <a:buNone/>
              <a:defRPr sz="3595"/>
            </a:lvl6pPr>
            <a:lvl7pPr marL="7044131" indent="0">
              <a:buNone/>
              <a:defRPr sz="3595"/>
            </a:lvl7pPr>
            <a:lvl8pPr marL="8218153" indent="0">
              <a:buNone/>
              <a:defRPr sz="3595"/>
            </a:lvl8pPr>
            <a:lvl9pPr marL="9392174" indent="0">
              <a:buNone/>
              <a:defRPr sz="359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47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20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085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4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35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408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8217"/>
            </a:lvl1pPr>
            <a:lvl2pPr>
              <a:defRPr sz="7189"/>
            </a:lvl2pPr>
            <a:lvl3pPr>
              <a:defRPr sz="6164"/>
            </a:lvl3pPr>
            <a:lvl4pPr>
              <a:defRPr sz="5136"/>
            </a:lvl4pPr>
            <a:lvl5pPr>
              <a:defRPr sz="5136"/>
            </a:lvl5pPr>
            <a:lvl6pPr>
              <a:defRPr sz="5136"/>
            </a:lvl6pPr>
            <a:lvl7pPr>
              <a:defRPr sz="5136"/>
            </a:lvl7pPr>
            <a:lvl8pPr>
              <a:defRPr sz="5136"/>
            </a:lvl8pPr>
            <a:lvl9pPr>
              <a:defRPr sz="513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217"/>
            </a:lvl1pPr>
            <a:lvl2pPr marL="1174023" indent="0">
              <a:buNone/>
              <a:defRPr sz="7189"/>
            </a:lvl2pPr>
            <a:lvl3pPr marL="2348043" indent="0">
              <a:buNone/>
              <a:defRPr sz="6164"/>
            </a:lvl3pPr>
            <a:lvl4pPr marL="3522066" indent="0">
              <a:buNone/>
              <a:defRPr sz="5136"/>
            </a:lvl4pPr>
            <a:lvl5pPr marL="4696088" indent="0">
              <a:buNone/>
              <a:defRPr sz="5136"/>
            </a:lvl5pPr>
            <a:lvl6pPr marL="5870108" indent="0">
              <a:buNone/>
              <a:defRPr sz="5136"/>
            </a:lvl6pPr>
            <a:lvl7pPr marL="7044131" indent="0">
              <a:buNone/>
              <a:defRPr sz="5136"/>
            </a:lvl7pPr>
            <a:lvl8pPr marL="8218153" indent="0">
              <a:buNone/>
              <a:defRPr sz="5136"/>
            </a:lvl8pPr>
            <a:lvl9pPr marL="9392174" indent="0">
              <a:buNone/>
              <a:defRPr sz="513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45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609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67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950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5334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7"/>
            </a:lvl1pPr>
            <a:lvl2pPr marL="609607" indent="0">
              <a:buNone/>
              <a:defRPr sz="2400"/>
            </a:lvl2pPr>
            <a:lvl3pPr marL="1219214" indent="0">
              <a:buNone/>
              <a:defRPr sz="2133"/>
            </a:lvl3pPr>
            <a:lvl4pPr marL="1828821" indent="0">
              <a:buNone/>
              <a:defRPr sz="1867"/>
            </a:lvl4pPr>
            <a:lvl5pPr marL="2438428" indent="0">
              <a:buNone/>
              <a:defRPr sz="1867"/>
            </a:lvl5pPr>
            <a:lvl6pPr marL="3048036" indent="0">
              <a:buNone/>
              <a:defRPr sz="1867"/>
            </a:lvl6pPr>
            <a:lvl7pPr marL="3657643" indent="0">
              <a:buNone/>
              <a:defRPr sz="1867"/>
            </a:lvl7pPr>
            <a:lvl8pPr marL="4267249" indent="0">
              <a:buNone/>
              <a:defRPr sz="1867"/>
            </a:lvl8pPr>
            <a:lvl9pPr marL="4876856" indent="0">
              <a:buNone/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2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13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8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8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292855"/>
            <a:ext cx="9144000" cy="565146"/>
          </a:xfrm>
          <a:prstGeom prst="rect">
            <a:avLst/>
          </a:prstGeom>
          <a:ln/>
        </p:spPr>
        <p:txBody>
          <a:bodyPr wrap="square" lIns="36000" tIns="36000" rIns="36000" bIns="36000" anchor="b">
            <a:spAutoFit/>
          </a:bodyPr>
          <a:lstStyle>
            <a:lvl1pPr algn="ctr">
              <a:defRPr sz="3200" b="0">
                <a:latin typeface="+mn-lt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DE9C2EA1-6911-4BAC-954D-0A2DD024DDCF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2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607" indent="0">
              <a:buNone/>
              <a:defRPr sz="3733"/>
            </a:lvl2pPr>
            <a:lvl3pPr marL="1219214" indent="0">
              <a:buNone/>
              <a:defRPr sz="3200"/>
            </a:lvl3pPr>
            <a:lvl4pPr marL="1828821" indent="0">
              <a:buNone/>
              <a:defRPr sz="2667"/>
            </a:lvl4pPr>
            <a:lvl5pPr marL="2438428" indent="0">
              <a:buNone/>
              <a:defRPr sz="2667"/>
            </a:lvl5pPr>
            <a:lvl6pPr marL="3048036" indent="0">
              <a:buNone/>
              <a:defRPr sz="2667"/>
            </a:lvl6pPr>
            <a:lvl7pPr marL="3657643" indent="0">
              <a:buNone/>
              <a:defRPr sz="2667"/>
            </a:lvl7pPr>
            <a:lvl8pPr marL="4267249" indent="0">
              <a:buNone/>
              <a:defRPr sz="2667"/>
            </a:lvl8pPr>
            <a:lvl9pPr marL="4876856" indent="0">
              <a:buNone/>
              <a:defRPr sz="2667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81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60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09607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219214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828821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438428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57205" indent="-457205" algn="l" rtl="0" eaLnBrk="1" fontAlgn="base" hangingPunct="1">
        <a:spcBef>
          <a:spcPct val="20000"/>
        </a:spcBef>
        <a:spcAft>
          <a:spcPct val="0"/>
        </a:spcAft>
        <a:buChar char="•"/>
        <a:defRPr kumimoji="1" sz="4267">
          <a:solidFill>
            <a:schemeClr val="tx1"/>
          </a:solidFill>
          <a:latin typeface="+mn-lt"/>
          <a:ea typeface="+mn-ea"/>
          <a:cs typeface="+mn-cs"/>
        </a:defRPr>
      </a:lvl1pPr>
      <a:lvl2pPr marL="990613" indent="-381005" algn="l" rtl="0" eaLnBrk="1" fontAlgn="base" hangingPunct="1">
        <a:spcBef>
          <a:spcPct val="20000"/>
        </a:spcBef>
        <a:spcAft>
          <a:spcPct val="0"/>
        </a:spcAft>
        <a:buChar char="–"/>
        <a:defRPr kumimoji="1" sz="3733">
          <a:solidFill>
            <a:schemeClr val="tx1"/>
          </a:solidFill>
          <a:latin typeface="+mn-lt"/>
          <a:ea typeface="+mn-ea"/>
        </a:defRPr>
      </a:lvl2pPr>
      <a:lvl3pPr marL="1524018" indent="-304804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3625" indent="-304804" algn="l" rtl="0" eaLnBrk="1" fontAlgn="base" hangingPunct="1">
        <a:spcBef>
          <a:spcPct val="20000"/>
        </a:spcBef>
        <a:spcAft>
          <a:spcPct val="0"/>
        </a:spcAft>
        <a:buChar char="–"/>
        <a:defRPr kumimoji="1" sz="2667">
          <a:solidFill>
            <a:schemeClr val="tx1"/>
          </a:solidFill>
          <a:latin typeface="+mn-lt"/>
          <a:ea typeface="+mn-ea"/>
        </a:defRPr>
      </a:lvl4pPr>
      <a:lvl5pPr marL="274323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5pPr>
      <a:lvl6pPr marL="335283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6pPr>
      <a:lvl7pPr marL="3962446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7pPr>
      <a:lvl8pPr marL="457205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8pPr>
      <a:lvl9pPr marL="518165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7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14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21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28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3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43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49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5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22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117402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234804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3522066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4696088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880516" indent="-880516" algn="l" rtl="0" eaLnBrk="1" fontAlgn="base" hangingPunct="1">
        <a:spcBef>
          <a:spcPct val="20000"/>
        </a:spcBef>
        <a:spcAft>
          <a:spcPct val="0"/>
        </a:spcAft>
        <a:buChar char="•"/>
        <a:defRPr kumimoji="1" sz="8217">
          <a:solidFill>
            <a:schemeClr val="tx1"/>
          </a:solidFill>
          <a:latin typeface="+mn-lt"/>
          <a:ea typeface="+mn-ea"/>
          <a:cs typeface="+mn-cs"/>
        </a:defRPr>
      </a:lvl1pPr>
      <a:lvl2pPr marL="1907786" indent="-733763" algn="l" rtl="0" eaLnBrk="1" fontAlgn="base" hangingPunct="1">
        <a:spcBef>
          <a:spcPct val="20000"/>
        </a:spcBef>
        <a:spcAft>
          <a:spcPct val="0"/>
        </a:spcAft>
        <a:buChar char="–"/>
        <a:defRPr kumimoji="1" sz="7189">
          <a:solidFill>
            <a:schemeClr val="tx1"/>
          </a:solidFill>
          <a:latin typeface="+mn-lt"/>
          <a:ea typeface="+mn-ea"/>
        </a:defRPr>
      </a:lvl2pPr>
      <a:lvl3pPr marL="2935055" indent="-587011" algn="l" rtl="0" eaLnBrk="1" fontAlgn="base" hangingPunct="1">
        <a:spcBef>
          <a:spcPct val="20000"/>
        </a:spcBef>
        <a:spcAft>
          <a:spcPct val="0"/>
        </a:spcAft>
        <a:buChar char="•"/>
        <a:defRPr kumimoji="1" sz="6164">
          <a:solidFill>
            <a:schemeClr val="tx1"/>
          </a:solidFill>
          <a:latin typeface="+mn-lt"/>
          <a:ea typeface="+mn-ea"/>
        </a:defRPr>
      </a:lvl3pPr>
      <a:lvl4pPr marL="4109077" indent="-587011" algn="l" rtl="0" eaLnBrk="1" fontAlgn="base" hangingPunct="1">
        <a:spcBef>
          <a:spcPct val="20000"/>
        </a:spcBef>
        <a:spcAft>
          <a:spcPct val="0"/>
        </a:spcAft>
        <a:buChar char="–"/>
        <a:defRPr kumimoji="1" sz="5136">
          <a:solidFill>
            <a:schemeClr val="tx1"/>
          </a:solidFill>
          <a:latin typeface="+mn-lt"/>
          <a:ea typeface="+mn-ea"/>
        </a:defRPr>
      </a:lvl4pPr>
      <a:lvl5pPr marL="5283099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5pPr>
      <a:lvl6pPr marL="6457120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6pPr>
      <a:lvl7pPr marL="7631142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7pPr>
      <a:lvl8pPr marL="880516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8pPr>
      <a:lvl9pPr marL="997918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17402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2pPr>
      <a:lvl3pPr marL="234804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3pPr>
      <a:lvl4pPr marL="3522066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4pPr>
      <a:lvl5pPr marL="469608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5pPr>
      <a:lvl6pPr marL="587010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6pPr>
      <a:lvl7pPr marL="7044131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7pPr>
      <a:lvl8pPr marL="821815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8pPr>
      <a:lvl9pPr marL="9392174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タイトル 3">
            <a:extLst>
              <a:ext uri="{FF2B5EF4-FFF2-40B4-BE49-F238E27FC236}">
                <a16:creationId xmlns:a16="http://schemas.microsoft.com/office/drawing/2014/main" id="{E8309C05-94E2-C4DA-CE38-918F3090A2BD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群マネの実施方針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（●●市、●●町、・・・）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632602B2-8E55-D6B3-9567-552C370F3EB6}"/>
              </a:ext>
            </a:extLst>
          </p:cNvPr>
          <p:cNvSpPr txBox="1"/>
          <p:nvPr/>
        </p:nvSpPr>
        <p:spPr>
          <a:xfrm>
            <a:off x="0" y="571603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spc="6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just">
              <a:defRPr/>
            </a:pPr>
            <a:r>
              <a:rPr lang="ja-JP" altLang="en-US" spc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［自治体が抱える課題と群マネ導入で期待する効果］</a:t>
            </a:r>
            <a:endParaRPr lang="en-US" altLang="ja-JP" spc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DB5DCB49-8C18-93CE-27A2-569959871914}"/>
              </a:ext>
            </a:extLst>
          </p:cNvPr>
          <p:cNvSpPr txBox="1"/>
          <p:nvPr/>
        </p:nvSpPr>
        <p:spPr>
          <a:xfrm>
            <a:off x="179992" y="1709858"/>
            <a:ext cx="4320000" cy="4945669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（１）業務のマネジメント戦略</a:t>
            </a:r>
            <a:endParaRPr kumimoji="0" lang="ja-JP" altLang="en-US" sz="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73D4A664-DB16-89A2-2AB4-D97C8FE40805}"/>
              </a:ext>
            </a:extLst>
          </p:cNvPr>
          <p:cNvSpPr txBox="1"/>
          <p:nvPr/>
        </p:nvSpPr>
        <p:spPr>
          <a:xfrm>
            <a:off x="0" y="1340768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60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［実施内容］</a:t>
            </a: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FE5AEC99-7C99-9AC6-4ED8-FE7FA9FCA542}"/>
              </a:ext>
            </a:extLst>
          </p:cNvPr>
          <p:cNvSpPr txBox="1"/>
          <p:nvPr/>
        </p:nvSpPr>
        <p:spPr>
          <a:xfrm>
            <a:off x="179992" y="2018440"/>
            <a:ext cx="4320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①対象範囲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（インフラ分野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×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業務プロセス）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A4E11618-297D-D5C1-CA80-7722E6B6A89D}"/>
              </a:ext>
            </a:extLst>
          </p:cNvPr>
          <p:cNvSpPr txBox="1"/>
          <p:nvPr/>
        </p:nvSpPr>
        <p:spPr>
          <a:xfrm>
            <a:off x="179992" y="6021288"/>
            <a:ext cx="4320000" cy="605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800"/>
              </a:lnSpc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②発注方式等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契約期間の複数年化 ：有</a:t>
            </a: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（●年） 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・ 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性能規定の導入　　　 ：有</a:t>
            </a: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（●●業務） 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・ 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65892EF8-A745-8579-7FC9-ECCFB4CD1B7B}"/>
              </a:ext>
            </a:extLst>
          </p:cNvPr>
          <p:cNvSpPr txBox="1"/>
          <p:nvPr/>
        </p:nvSpPr>
        <p:spPr>
          <a:xfrm>
            <a:off x="4644010" y="1709859"/>
            <a:ext cx="4320000" cy="3045822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（２）自治体の束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69594C1E-1D48-7C13-4C3B-E8788540003F}"/>
              </a:ext>
            </a:extLst>
          </p:cNvPr>
          <p:cNvSpPr txBox="1"/>
          <p:nvPr/>
        </p:nvSpPr>
        <p:spPr>
          <a:xfrm>
            <a:off x="4788024" y="2091385"/>
            <a:ext cx="4032449" cy="2117852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rtlCol="0" anchor="t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広域連携スキームの図</a:t>
            </a:r>
            <a:endParaRPr kumimoji="0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※</a:t>
            </a: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複数案を比較検討中の場合、複数を図示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※</a:t>
            </a: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段階的な進め方を想定している場合、ステップ毎に図示（例：試行、最終形）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※</a:t>
            </a: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多分野連携の場合、庁内関係部署間の連携を図示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＜スキーム図のイメージ＞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B295BE7B-5870-CCF9-F5DE-44709F68886F}"/>
              </a:ext>
            </a:extLst>
          </p:cNvPr>
          <p:cNvSpPr txBox="1"/>
          <p:nvPr/>
        </p:nvSpPr>
        <p:spPr>
          <a:xfrm>
            <a:off x="4644365" y="4859780"/>
            <a:ext cx="4320000" cy="1795747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（３）技術者連携、データ連携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EEC14633-07D6-EF10-09F0-4C8222518291}"/>
              </a:ext>
            </a:extLst>
          </p:cNvPr>
          <p:cNvSpPr txBox="1"/>
          <p:nvPr/>
        </p:nvSpPr>
        <p:spPr>
          <a:xfrm>
            <a:off x="4644365" y="5149485"/>
            <a:ext cx="432000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①技術者連携の具体メニュー</a:t>
            </a: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⇒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②データ連携の具体メニュー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⇒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693883DE-1D29-DA5B-C6C5-EA58B6AB6BE9}"/>
              </a:ext>
            </a:extLst>
          </p:cNvPr>
          <p:cNvSpPr txBox="1"/>
          <p:nvPr/>
        </p:nvSpPr>
        <p:spPr>
          <a:xfrm>
            <a:off x="4672188" y="4313336"/>
            <a:ext cx="4320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地方自治法上の共同処理制度の適用：有・無</a:t>
            </a:r>
          </a:p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連携協力道路制度の活用：有・無</a:t>
            </a:r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1D585181-3841-F319-CB7F-1C785AACA5B0}"/>
              </a:ext>
            </a:extLst>
          </p:cNvPr>
          <p:cNvSpPr txBox="1"/>
          <p:nvPr/>
        </p:nvSpPr>
        <p:spPr>
          <a:xfrm>
            <a:off x="4952357" y="5441721"/>
            <a:ext cx="3877914" cy="293982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例：●●協議会等の場を活用して、共同で意見交換会や研修を実施予定。</a:t>
            </a:r>
          </a:p>
        </p:txBody>
      </p: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94144ACB-7099-9214-F088-C6671F4DAE2E}"/>
              </a:ext>
            </a:extLst>
          </p:cNvPr>
          <p:cNvSpPr txBox="1"/>
          <p:nvPr/>
        </p:nvSpPr>
        <p:spPr>
          <a:xfrm>
            <a:off x="4972746" y="6021288"/>
            <a:ext cx="3877914" cy="53998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例：●●町で導入している道路巡回支援ソフト（▲▲）を他の構成自治体においても導入予定。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道路・河川・公園の部署間連携が可能となるよう、苦情処理について庁内の●●システムを活用予定。</a:t>
            </a:r>
          </a:p>
        </p:txBody>
      </p:sp>
      <p:graphicFrame>
        <p:nvGraphicFramePr>
          <p:cNvPr id="137" name="表 18">
            <a:extLst>
              <a:ext uri="{FF2B5EF4-FFF2-40B4-BE49-F238E27FC236}">
                <a16:creationId xmlns:a16="http://schemas.microsoft.com/office/drawing/2014/main" id="{278F774D-82A0-5E73-197E-890402BFA365}"/>
              </a:ext>
            </a:extLst>
          </p:cNvPr>
          <p:cNvGraphicFramePr>
            <a:graphicFrameLocks noGrp="1"/>
          </p:cNvGraphicFramePr>
          <p:nvPr/>
        </p:nvGraphicFramePr>
        <p:xfrm>
          <a:off x="251520" y="2348880"/>
          <a:ext cx="4176000" cy="3078840"/>
        </p:xfrm>
        <a:graphic>
          <a:graphicData uri="http://schemas.openxmlformats.org/drawingml/2006/table">
            <a:tbl>
              <a:tblPr firstRow="1" bandRow="1"/>
              <a:tblGrid>
                <a:gridCol w="720000">
                  <a:extLst>
                    <a:ext uri="{9D8B030D-6E8A-4147-A177-3AD203B41FA5}">
                      <a16:colId xmlns:a16="http://schemas.microsoft.com/office/drawing/2014/main" val="17240617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05565107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8848383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91151755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2321647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45888480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192198917"/>
                    </a:ext>
                  </a:extLst>
                </a:gridCol>
              </a:tblGrid>
              <a:tr h="168496">
                <a:tc row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業務プロセス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インフラ分野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日常維持管理業務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構造物の定期点検関連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2530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窓口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維持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作業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計画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策定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点検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設計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工事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153111"/>
                  </a:ext>
                </a:extLst>
              </a:tr>
              <a:tr h="270000"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巡回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清掃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除草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剪定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97074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825436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803449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67262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河川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除草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04200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公園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除草・剪定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069152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下水道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040007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その他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881651"/>
                  </a:ext>
                </a:extLst>
              </a:tr>
            </a:tbl>
          </a:graphicData>
        </a:graphic>
      </p:graphicFrame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8C5C0B1E-03A7-1679-BEE7-311188952464}"/>
              </a:ext>
            </a:extLst>
          </p:cNvPr>
          <p:cNvSpPr txBox="1"/>
          <p:nvPr/>
        </p:nvSpPr>
        <p:spPr>
          <a:xfrm>
            <a:off x="3203848" y="1791653"/>
            <a:ext cx="1237012" cy="488201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lIns="36000" r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対象範囲を図示</a:t>
            </a:r>
            <a:endParaRPr kumimoji="0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※</a:t>
            </a:r>
            <a:r>
              <a: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対象施設や業務項目は適宜加筆修正可。</a:t>
            </a:r>
            <a:endParaRPr kumimoji="0" lang="en-US" altLang="ja-JP" sz="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9CA86CCA-A74E-1789-9941-AE58B20BB9BF}"/>
              </a:ext>
            </a:extLst>
          </p:cNvPr>
          <p:cNvSpPr txBox="1"/>
          <p:nvPr/>
        </p:nvSpPr>
        <p:spPr>
          <a:xfrm>
            <a:off x="323064" y="5445224"/>
            <a:ext cx="4104456" cy="488201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just">
              <a:defRPr/>
            </a:pPr>
            <a:r>
              <a:rPr lang="ja-JP" altLang="en-US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① </a:t>
            </a:r>
            <a:r>
              <a:rPr lang="en-US" altLang="ja-JP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R8</a:t>
            </a:r>
            <a:r>
              <a:rPr lang="ja-JP" altLang="en-US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年度～（●●</a:t>
            </a:r>
            <a:r>
              <a:rPr lang="zh-TW" altLang="en-US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市</a:t>
            </a:r>
            <a:r>
              <a:rPr lang="ja-JP" altLang="en-US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単独）、</a:t>
            </a:r>
            <a:r>
              <a:rPr lang="en-US" altLang="ja-JP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 R10</a:t>
            </a:r>
            <a:r>
              <a:rPr lang="ja-JP" altLang="en-US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年度～（●●</a:t>
            </a:r>
            <a:r>
              <a:rPr lang="zh-TW" altLang="en-US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市、</a:t>
            </a:r>
            <a:r>
              <a:rPr lang="ja-JP" altLang="en-US" sz="9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●●町の２市町）</a:t>
            </a:r>
            <a:endParaRPr lang="en-US" altLang="ja-JP" sz="900" dirty="0">
              <a:solidFill>
                <a:srgbClr val="00B050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② </a:t>
            </a: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R9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年度～（●●</a:t>
            </a:r>
            <a:r>
              <a:rPr lang="zh-TW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市、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●●町、●●町の３市町）</a:t>
            </a:r>
            <a:endParaRPr lang="en-US" altLang="ja-JP" sz="900" dirty="0">
              <a:solidFill>
                <a:srgbClr val="0070C0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90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③ </a:t>
            </a:r>
            <a:r>
              <a:rPr lang="en-US" altLang="ja-JP" sz="90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R7</a:t>
            </a:r>
            <a:r>
              <a:rPr lang="ja-JP" altLang="en-US" sz="90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年度～（●●</a:t>
            </a:r>
            <a:r>
              <a:rPr lang="zh-TW" altLang="en-US" sz="90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市、</a:t>
            </a:r>
            <a:r>
              <a:rPr lang="ja-JP" altLang="en-US" sz="90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●●町、●●町の３市町）</a:t>
            </a:r>
            <a:endParaRPr lang="en-US" altLang="ja-JP" sz="900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96C51A22-F37F-4A8B-BD22-CB7697651A25}"/>
              </a:ext>
            </a:extLst>
          </p:cNvPr>
          <p:cNvSpPr txBox="1"/>
          <p:nvPr/>
        </p:nvSpPr>
        <p:spPr>
          <a:xfrm>
            <a:off x="179992" y="940694"/>
            <a:ext cx="8784016" cy="360000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「～～～～～～～～～～～」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5CD8B12D-F479-0CA6-BDC3-35B3C003EE40}"/>
              </a:ext>
            </a:extLst>
          </p:cNvPr>
          <p:cNvSpPr/>
          <p:nvPr/>
        </p:nvSpPr>
        <p:spPr>
          <a:xfrm>
            <a:off x="971600" y="2951580"/>
            <a:ext cx="1134000" cy="1728000"/>
          </a:xfrm>
          <a:prstGeom prst="rect">
            <a:avLst/>
          </a:prstGeom>
          <a:noFill/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E650D059-CAC7-E192-BB9E-E03B56899BE6}"/>
              </a:ext>
            </a:extLst>
          </p:cNvPr>
          <p:cNvSpPr/>
          <p:nvPr/>
        </p:nvSpPr>
        <p:spPr>
          <a:xfrm>
            <a:off x="2131200" y="2951579"/>
            <a:ext cx="2296320" cy="532403"/>
          </a:xfrm>
          <a:prstGeom prst="rect">
            <a:avLst/>
          </a:prstGeom>
          <a:noFill/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B5A3D854-9608-8CEC-C895-74C91E815C0E}"/>
              </a:ext>
            </a:extLst>
          </p:cNvPr>
          <p:cNvSpPr/>
          <p:nvPr/>
        </p:nvSpPr>
        <p:spPr>
          <a:xfrm>
            <a:off x="3855666" y="3825072"/>
            <a:ext cx="571854" cy="252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FE234738-8478-5AA9-A6EF-9DE6BC1EB1CF}"/>
              </a:ext>
            </a:extLst>
          </p:cNvPr>
          <p:cNvSpPr txBox="1"/>
          <p:nvPr/>
        </p:nvSpPr>
        <p:spPr>
          <a:xfrm>
            <a:off x="1356499" y="3084937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highlight>
                  <a:srgbClr val="FFFFFF"/>
                </a:highlight>
                <a:uLnTx/>
                <a:uFillTx/>
              </a:rPr>
              <a:t>①</a:t>
            </a:r>
          </a:p>
        </p:txBody>
      </p: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7CD77CA3-6FCD-0833-4093-05AC8644BCE3}"/>
              </a:ext>
            </a:extLst>
          </p:cNvPr>
          <p:cNvSpPr txBox="1"/>
          <p:nvPr/>
        </p:nvSpPr>
        <p:spPr>
          <a:xfrm>
            <a:off x="3094807" y="3084937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highlight>
                  <a:srgbClr val="FFFFFF"/>
                </a:highlight>
                <a:uLnTx/>
                <a:uFillTx/>
              </a:rPr>
              <a:t>②</a:t>
            </a: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00C25272-FCD3-0BC6-27F3-7C4AB0AC5F3C}"/>
              </a:ext>
            </a:extLst>
          </p:cNvPr>
          <p:cNvSpPr txBox="1"/>
          <p:nvPr/>
        </p:nvSpPr>
        <p:spPr>
          <a:xfrm>
            <a:off x="3673565" y="3797183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FF"/>
                </a:highlight>
                <a:uLnTx/>
                <a:uFillTx/>
              </a:rPr>
              <a:t>③</a:t>
            </a:r>
          </a:p>
        </p:txBody>
      </p:sp>
      <p:grpSp>
        <p:nvGrpSpPr>
          <p:cNvPr id="147" name="グループ化 146">
            <a:extLst>
              <a:ext uri="{FF2B5EF4-FFF2-40B4-BE49-F238E27FC236}">
                <a16:creationId xmlns:a16="http://schemas.microsoft.com/office/drawing/2014/main" id="{DDFEBF31-2B00-9168-459F-BDBF6FF1A4A2}"/>
              </a:ext>
            </a:extLst>
          </p:cNvPr>
          <p:cNvGrpSpPr/>
          <p:nvPr/>
        </p:nvGrpSpPr>
        <p:grpSpPr>
          <a:xfrm>
            <a:off x="4847082" y="3140968"/>
            <a:ext cx="3914333" cy="839920"/>
            <a:chOff x="4870135" y="3140968"/>
            <a:chExt cx="3914333" cy="839920"/>
          </a:xfrm>
        </p:grpSpPr>
        <p:grpSp>
          <p:nvGrpSpPr>
            <p:cNvPr id="148" name="グループ化 147">
              <a:extLst>
                <a:ext uri="{FF2B5EF4-FFF2-40B4-BE49-F238E27FC236}">
                  <a16:creationId xmlns:a16="http://schemas.microsoft.com/office/drawing/2014/main" id="{53AFC2EA-D79A-09E4-0E91-4310CC412347}"/>
                </a:ext>
              </a:extLst>
            </p:cNvPr>
            <p:cNvGrpSpPr/>
            <p:nvPr/>
          </p:nvGrpSpPr>
          <p:grpSpPr>
            <a:xfrm>
              <a:off x="6198290" y="3140968"/>
              <a:ext cx="1258022" cy="839920"/>
              <a:chOff x="6175237" y="3140968"/>
              <a:chExt cx="1258022" cy="839920"/>
            </a:xfrm>
          </p:grpSpPr>
          <p:sp>
            <p:nvSpPr>
              <p:cNvPr id="171" name="正方形/長方形 170">
                <a:extLst>
                  <a:ext uri="{FF2B5EF4-FFF2-40B4-BE49-F238E27FC236}">
                    <a16:creationId xmlns:a16="http://schemas.microsoft.com/office/drawing/2014/main" id="{B22FF115-0444-7D08-B417-3A00F486C087}"/>
                  </a:ext>
                </a:extLst>
              </p:cNvPr>
              <p:cNvSpPr/>
              <p:nvPr/>
            </p:nvSpPr>
            <p:spPr>
              <a:xfrm>
                <a:off x="6175237" y="3140968"/>
                <a:ext cx="1258022" cy="839920"/>
              </a:xfrm>
              <a:prstGeom prst="rect">
                <a:avLst/>
              </a:prstGeom>
              <a:solidFill>
                <a:sysClr val="window" lastClr="FFFFFF"/>
              </a:solidFill>
              <a:ln w="19050" cap="flat" cmpd="sng" algn="ctr">
                <a:solidFill>
                  <a:sysClr val="windowText" lastClr="000000">
                    <a:lumMod val="50000"/>
                    <a:lumOff val="50000"/>
                  </a:sysClr>
                </a:solidFill>
                <a:prstDash val="solid"/>
              </a:ln>
              <a:effectLst/>
            </p:spPr>
            <p:txBody>
              <a:bodyPr lIns="36000" rIns="3600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P創英角ｺﾞｼｯｸUB"/>
                    <a:ea typeface="HGP創英角ｺﾞｼｯｸUB"/>
                    <a:cs typeface="+mn-cs"/>
                  </a:rPr>
                  <a:t>共同発注パターン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5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P創英角ｺﾞｼｯｸUB"/>
                    <a:ea typeface="HGP創英角ｺﾞｼｯｸUB"/>
                    <a:cs typeface="+mn-cs"/>
                  </a:rPr>
                  <a:t>（共同で事業者選定しつつ、契約は別々）</a:t>
                </a:r>
                <a:endParaRPr kumimoji="0" lang="en-US" altLang="ja-JP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endParaRPr>
              </a:p>
            </p:txBody>
          </p:sp>
          <p:grpSp>
            <p:nvGrpSpPr>
              <p:cNvPr id="172" name="グループ化 171">
                <a:extLst>
                  <a:ext uri="{FF2B5EF4-FFF2-40B4-BE49-F238E27FC236}">
                    <a16:creationId xmlns:a16="http://schemas.microsoft.com/office/drawing/2014/main" id="{A875858C-E14E-470D-1A3A-44C4199AD9E0}"/>
                  </a:ext>
                </a:extLst>
              </p:cNvPr>
              <p:cNvGrpSpPr/>
              <p:nvPr/>
            </p:nvGrpSpPr>
            <p:grpSpPr>
              <a:xfrm>
                <a:off x="6401181" y="3472838"/>
                <a:ext cx="826576" cy="467433"/>
                <a:chOff x="6838313" y="1651902"/>
                <a:chExt cx="1288334" cy="911202"/>
              </a:xfrm>
              <a:solidFill>
                <a:sysClr val="windowText" lastClr="000000">
                  <a:lumMod val="75000"/>
                  <a:lumOff val="25000"/>
                </a:sysClr>
              </a:solidFill>
            </p:grpSpPr>
            <p:sp>
              <p:nvSpPr>
                <p:cNvPr id="173" name="四角形: 角を丸くする 172">
                  <a:extLst>
                    <a:ext uri="{FF2B5EF4-FFF2-40B4-BE49-F238E27FC236}">
                      <a16:creationId xmlns:a16="http://schemas.microsoft.com/office/drawing/2014/main" id="{A5BD4A02-12BB-A661-A5DA-CAD950AA3110}"/>
                    </a:ext>
                  </a:extLst>
                </p:cNvPr>
                <p:cNvSpPr/>
                <p:nvPr/>
              </p:nvSpPr>
              <p:spPr>
                <a:xfrm>
                  <a:off x="6838313" y="2285564"/>
                  <a:ext cx="440405" cy="277540"/>
                </a:xfrm>
                <a:prstGeom prst="roundRect">
                  <a:avLst/>
                </a:prstGeom>
                <a:solidFill>
                  <a:srgbClr val="0070C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wrap="square" lIns="36000" tIns="18000" rIns="36000" bIns="18000" rtlCol="0" anchor="ctr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B</a:t>
                  </a:r>
                  <a:r>
                    <a:rPr kumimoji="0" lang="ja-JP" altLang="en-US" sz="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町</a:t>
                  </a:r>
                </a:p>
              </p:txBody>
            </p:sp>
            <p:sp>
              <p:nvSpPr>
                <p:cNvPr id="174" name="四角形: 角を丸くする 173">
                  <a:extLst>
                    <a:ext uri="{FF2B5EF4-FFF2-40B4-BE49-F238E27FC236}">
                      <a16:creationId xmlns:a16="http://schemas.microsoft.com/office/drawing/2014/main" id="{6C950604-FC0C-7C0F-82F6-F8A031095996}"/>
                    </a:ext>
                  </a:extLst>
                </p:cNvPr>
                <p:cNvSpPr/>
                <p:nvPr/>
              </p:nvSpPr>
              <p:spPr>
                <a:xfrm>
                  <a:off x="7642202" y="1980877"/>
                  <a:ext cx="484445" cy="244350"/>
                </a:xfrm>
                <a:prstGeom prst="roundRect">
                  <a:avLst/>
                </a:prstGeom>
                <a:solidFill>
                  <a:srgbClr val="C0504D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wrap="square" lIns="36000" tIns="18000" rIns="36000" bIns="18000" rtlCol="0" anchor="ctr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5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事業者</a:t>
                  </a:r>
                </a:p>
              </p:txBody>
            </p:sp>
            <p:sp>
              <p:nvSpPr>
                <p:cNvPr id="175" name="四角形: 角を丸くする 174">
                  <a:extLst>
                    <a:ext uri="{FF2B5EF4-FFF2-40B4-BE49-F238E27FC236}">
                      <a16:creationId xmlns:a16="http://schemas.microsoft.com/office/drawing/2014/main" id="{D2889667-1C0B-190E-5398-B7B92A678C12}"/>
                    </a:ext>
                  </a:extLst>
                </p:cNvPr>
                <p:cNvSpPr/>
                <p:nvPr/>
              </p:nvSpPr>
              <p:spPr>
                <a:xfrm>
                  <a:off x="6838313" y="1651902"/>
                  <a:ext cx="440405" cy="277540"/>
                </a:xfrm>
                <a:prstGeom prst="roundRect">
                  <a:avLst/>
                </a:prstGeom>
                <a:solidFill>
                  <a:srgbClr val="0070C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wrap="square" lIns="36000" tIns="18000" rIns="36000" bIns="18000" rtlCol="0" anchor="ctr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A</a:t>
                  </a:r>
                  <a:r>
                    <a:rPr kumimoji="0" lang="ja-JP" altLang="en-US" sz="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市</a:t>
                  </a:r>
                  <a:endParaRPr kumimoji="0" lang="en-US" altLang="ja-JP" sz="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</a:endParaRPr>
                </a:p>
              </p:txBody>
            </p:sp>
            <p:cxnSp>
              <p:nvCxnSpPr>
                <p:cNvPr id="176" name="直線矢印コネクタ 175">
                  <a:extLst>
                    <a:ext uri="{FF2B5EF4-FFF2-40B4-BE49-F238E27FC236}">
                      <a16:creationId xmlns:a16="http://schemas.microsoft.com/office/drawing/2014/main" id="{E05C030D-740A-81FF-D1F0-BD7D045B8865}"/>
                    </a:ext>
                  </a:extLst>
                </p:cNvPr>
                <p:cNvCxnSpPr>
                  <a:cxnSpLocks/>
                  <a:stCxn id="173" idx="0"/>
                  <a:endCxn id="175" idx="2"/>
                </p:cNvCxnSpPr>
                <p:nvPr/>
              </p:nvCxnSpPr>
              <p:spPr>
                <a:xfrm flipV="1">
                  <a:off x="7058516" y="1929442"/>
                  <a:ext cx="0" cy="356121"/>
                </a:xfrm>
                <a:prstGeom prst="straightConnector1">
                  <a:avLst/>
                </a:prstGeom>
                <a:grpFill/>
                <a:ln w="19050" cap="flat" cmpd="sng" algn="ctr">
                  <a:solidFill>
                    <a:sysClr val="windowText" lastClr="000000">
                      <a:lumMod val="75000"/>
                      <a:lumOff val="25000"/>
                    </a:sysClr>
                  </a:solidFill>
                  <a:prstDash val="solid"/>
                  <a:headEnd type="triangle"/>
                  <a:tailEnd type="triangle"/>
                </a:ln>
                <a:effectLst/>
              </p:spPr>
            </p:cxnSp>
            <p:cxnSp>
              <p:nvCxnSpPr>
                <p:cNvPr id="177" name="直線矢印コネクタ 176">
                  <a:extLst>
                    <a:ext uri="{FF2B5EF4-FFF2-40B4-BE49-F238E27FC236}">
                      <a16:creationId xmlns:a16="http://schemas.microsoft.com/office/drawing/2014/main" id="{B4C9191A-6422-D557-BE3C-3437701F8951}"/>
                    </a:ext>
                  </a:extLst>
                </p:cNvPr>
                <p:cNvCxnSpPr>
                  <a:cxnSpLocks/>
                  <a:stCxn id="173" idx="3"/>
                  <a:endCxn id="174" idx="1"/>
                </p:cNvCxnSpPr>
                <p:nvPr/>
              </p:nvCxnSpPr>
              <p:spPr>
                <a:xfrm flipV="1">
                  <a:off x="7278718" y="2103052"/>
                  <a:ext cx="363484" cy="321282"/>
                </a:xfrm>
                <a:prstGeom prst="straightConnector1">
                  <a:avLst/>
                </a:prstGeom>
                <a:grpFill/>
                <a:ln w="19050" cap="flat" cmpd="sng" algn="ctr">
                  <a:solidFill>
                    <a:sysClr val="windowText" lastClr="000000">
                      <a:lumMod val="75000"/>
                      <a:lumOff val="25000"/>
                    </a:sysClr>
                  </a:solidFill>
                  <a:prstDash val="solid"/>
                  <a:tailEnd type="triangle"/>
                </a:ln>
                <a:effectLst/>
              </p:spPr>
            </p:cxnSp>
            <p:cxnSp>
              <p:nvCxnSpPr>
                <p:cNvPr id="178" name="直線矢印コネクタ 177">
                  <a:extLst>
                    <a:ext uri="{FF2B5EF4-FFF2-40B4-BE49-F238E27FC236}">
                      <a16:creationId xmlns:a16="http://schemas.microsoft.com/office/drawing/2014/main" id="{057269DB-42A2-5E21-C448-8DFE367B3A02}"/>
                    </a:ext>
                  </a:extLst>
                </p:cNvPr>
                <p:cNvCxnSpPr>
                  <a:cxnSpLocks/>
                  <a:stCxn id="175" idx="3"/>
                  <a:endCxn id="174" idx="1"/>
                </p:cNvCxnSpPr>
                <p:nvPr/>
              </p:nvCxnSpPr>
              <p:spPr>
                <a:xfrm>
                  <a:off x="7278718" y="1790672"/>
                  <a:ext cx="363484" cy="312379"/>
                </a:xfrm>
                <a:prstGeom prst="straightConnector1">
                  <a:avLst/>
                </a:prstGeom>
                <a:grpFill/>
                <a:ln w="19050" cap="flat" cmpd="sng" algn="ctr">
                  <a:solidFill>
                    <a:sysClr val="windowText" lastClr="000000">
                      <a:lumMod val="75000"/>
                      <a:lumOff val="25000"/>
                    </a:sysClr>
                  </a:solidFill>
                  <a:prstDash val="solid"/>
                  <a:tailEnd type="triangle"/>
                </a:ln>
                <a:effectLst/>
              </p:spPr>
            </p:cxnSp>
          </p:grpSp>
        </p:grpSp>
        <p:grpSp>
          <p:nvGrpSpPr>
            <p:cNvPr id="149" name="グループ化 148">
              <a:extLst>
                <a:ext uri="{FF2B5EF4-FFF2-40B4-BE49-F238E27FC236}">
                  <a16:creationId xmlns:a16="http://schemas.microsoft.com/office/drawing/2014/main" id="{ACE043AA-9BEB-C135-9013-7F4067D3EE13}"/>
                </a:ext>
              </a:extLst>
            </p:cNvPr>
            <p:cNvGrpSpPr/>
            <p:nvPr/>
          </p:nvGrpSpPr>
          <p:grpSpPr>
            <a:xfrm>
              <a:off x="4870135" y="3140968"/>
              <a:ext cx="1258021" cy="839920"/>
              <a:chOff x="4824028" y="3140968"/>
              <a:chExt cx="1258021" cy="839920"/>
            </a:xfrm>
          </p:grpSpPr>
          <p:sp>
            <p:nvSpPr>
              <p:cNvPr id="164" name="正方形/長方形 163">
                <a:extLst>
                  <a:ext uri="{FF2B5EF4-FFF2-40B4-BE49-F238E27FC236}">
                    <a16:creationId xmlns:a16="http://schemas.microsoft.com/office/drawing/2014/main" id="{8145B0CE-22FB-8E18-5BF3-62EEA31FF959}"/>
                  </a:ext>
                </a:extLst>
              </p:cNvPr>
              <p:cNvSpPr/>
              <p:nvPr/>
            </p:nvSpPr>
            <p:spPr>
              <a:xfrm>
                <a:off x="4824028" y="3140968"/>
                <a:ext cx="1258021" cy="839920"/>
              </a:xfrm>
              <a:prstGeom prst="rect">
                <a:avLst/>
              </a:prstGeom>
              <a:solidFill>
                <a:sysClr val="window" lastClr="FFFFFF"/>
              </a:solidFill>
              <a:ln w="19050" cap="flat" cmpd="sng" algn="ctr">
                <a:solidFill>
                  <a:sysClr val="windowText" lastClr="000000">
                    <a:lumMod val="50000"/>
                    <a:lumOff val="50000"/>
                  </a:sysClr>
                </a:solidFill>
                <a:prstDash val="solid"/>
              </a:ln>
              <a:effectLst/>
            </p:spPr>
            <p:txBody>
              <a:bodyPr lIns="36000" rIns="3600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P創英角ｺﾞｼｯｸUB"/>
                    <a:ea typeface="HGP創英角ｺﾞｼｯｸUB"/>
                    <a:cs typeface="+mn-cs"/>
                  </a:rPr>
                  <a:t>代行パターン</a:t>
                </a:r>
                <a:endPara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5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P創英角ｺﾞｼｯｸUB"/>
                    <a:ea typeface="HGP創英角ｺﾞｼｯｸUB"/>
                    <a:cs typeface="+mn-cs"/>
                  </a:rPr>
                  <a:t>（他自治体分も含めて、契約は一本化）</a:t>
                </a:r>
                <a:endParaRPr kumimoji="0" lang="ja-JP" altLang="en-US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endParaRPr>
              </a:p>
            </p:txBody>
          </p:sp>
          <p:grpSp>
            <p:nvGrpSpPr>
              <p:cNvPr id="165" name="グループ化 164">
                <a:extLst>
                  <a:ext uri="{FF2B5EF4-FFF2-40B4-BE49-F238E27FC236}">
                    <a16:creationId xmlns:a16="http://schemas.microsoft.com/office/drawing/2014/main" id="{AEB96990-8EC3-DB04-A2DA-A1EF8B0078D2}"/>
                  </a:ext>
                </a:extLst>
              </p:cNvPr>
              <p:cNvGrpSpPr/>
              <p:nvPr/>
            </p:nvGrpSpPr>
            <p:grpSpPr>
              <a:xfrm>
                <a:off x="5080248" y="3472839"/>
                <a:ext cx="820018" cy="467433"/>
                <a:chOff x="6838313" y="1651901"/>
                <a:chExt cx="1278113" cy="911203"/>
              </a:xfrm>
              <a:solidFill>
                <a:sysClr val="windowText" lastClr="000000">
                  <a:lumMod val="75000"/>
                  <a:lumOff val="25000"/>
                </a:sysClr>
              </a:solidFill>
            </p:grpSpPr>
            <p:sp>
              <p:nvSpPr>
                <p:cNvPr id="166" name="四角形: 角を丸くする 165">
                  <a:extLst>
                    <a:ext uri="{FF2B5EF4-FFF2-40B4-BE49-F238E27FC236}">
                      <a16:creationId xmlns:a16="http://schemas.microsoft.com/office/drawing/2014/main" id="{9422C84E-73F3-8701-4617-51B5ACB23064}"/>
                    </a:ext>
                  </a:extLst>
                </p:cNvPr>
                <p:cNvSpPr/>
                <p:nvPr/>
              </p:nvSpPr>
              <p:spPr>
                <a:xfrm>
                  <a:off x="6838313" y="2285563"/>
                  <a:ext cx="440405" cy="277541"/>
                </a:xfrm>
                <a:prstGeom prst="roundRect">
                  <a:avLst/>
                </a:prstGeom>
                <a:solidFill>
                  <a:srgbClr val="0070C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wrap="square" lIns="36000" tIns="18000" rIns="36000" bIns="18000" rtlCol="0" anchor="ctr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B</a:t>
                  </a:r>
                  <a:r>
                    <a:rPr kumimoji="0" lang="ja-JP" altLang="en-US" sz="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町</a:t>
                  </a:r>
                </a:p>
              </p:txBody>
            </p:sp>
            <p:sp>
              <p:nvSpPr>
                <p:cNvPr id="167" name="四角形: 角を丸くする 166">
                  <a:extLst>
                    <a:ext uri="{FF2B5EF4-FFF2-40B4-BE49-F238E27FC236}">
                      <a16:creationId xmlns:a16="http://schemas.microsoft.com/office/drawing/2014/main" id="{6C1157A0-273F-1F0E-FD81-062610402939}"/>
                    </a:ext>
                  </a:extLst>
                </p:cNvPr>
                <p:cNvSpPr/>
                <p:nvPr/>
              </p:nvSpPr>
              <p:spPr>
                <a:xfrm>
                  <a:off x="7631980" y="1668500"/>
                  <a:ext cx="484446" cy="244350"/>
                </a:xfrm>
                <a:prstGeom prst="roundRect">
                  <a:avLst/>
                </a:prstGeom>
                <a:solidFill>
                  <a:srgbClr val="C0504D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wrap="square" lIns="36000" tIns="18000" rIns="36000" bIns="18000" rtlCol="0" anchor="ctr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5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事業者</a:t>
                  </a:r>
                </a:p>
              </p:txBody>
            </p:sp>
            <p:cxnSp>
              <p:nvCxnSpPr>
                <p:cNvPr id="168" name="直線矢印コネクタ 167">
                  <a:extLst>
                    <a:ext uri="{FF2B5EF4-FFF2-40B4-BE49-F238E27FC236}">
                      <a16:creationId xmlns:a16="http://schemas.microsoft.com/office/drawing/2014/main" id="{A83E5EF6-D9FB-95AD-13E6-F885E7F52379}"/>
                    </a:ext>
                  </a:extLst>
                </p:cNvPr>
                <p:cNvCxnSpPr>
                  <a:cxnSpLocks/>
                  <a:stCxn id="169" idx="3"/>
                  <a:endCxn id="167" idx="1"/>
                </p:cNvCxnSpPr>
                <p:nvPr/>
              </p:nvCxnSpPr>
              <p:spPr>
                <a:xfrm>
                  <a:off x="7278718" y="1790671"/>
                  <a:ext cx="353263" cy="2"/>
                </a:xfrm>
                <a:prstGeom prst="straightConnector1">
                  <a:avLst/>
                </a:prstGeom>
                <a:grpFill/>
                <a:ln w="19050" cap="flat" cmpd="sng" algn="ctr">
                  <a:solidFill>
                    <a:sysClr val="windowText" lastClr="000000">
                      <a:lumMod val="75000"/>
                      <a:lumOff val="25000"/>
                    </a:sysClr>
                  </a:solidFill>
                  <a:prstDash val="solid"/>
                  <a:tailEnd type="triangle"/>
                </a:ln>
                <a:effectLst/>
              </p:spPr>
            </p:cxnSp>
            <p:sp>
              <p:nvSpPr>
                <p:cNvPr id="169" name="四角形: 角を丸くする 168">
                  <a:extLst>
                    <a:ext uri="{FF2B5EF4-FFF2-40B4-BE49-F238E27FC236}">
                      <a16:creationId xmlns:a16="http://schemas.microsoft.com/office/drawing/2014/main" id="{84278283-B007-083A-7B18-C4F6E5D3CB8F}"/>
                    </a:ext>
                  </a:extLst>
                </p:cNvPr>
                <p:cNvSpPr/>
                <p:nvPr/>
              </p:nvSpPr>
              <p:spPr>
                <a:xfrm>
                  <a:off x="6838313" y="1651901"/>
                  <a:ext cx="440405" cy="277541"/>
                </a:xfrm>
                <a:prstGeom prst="roundRect">
                  <a:avLst/>
                </a:prstGeom>
                <a:solidFill>
                  <a:srgbClr val="0070C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wrap="square" lIns="36000" tIns="18000" rIns="36000" bIns="18000" rtlCol="0" anchor="ctr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A</a:t>
                  </a:r>
                  <a:r>
                    <a:rPr kumimoji="0" lang="ja-JP" altLang="en-US" sz="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市</a:t>
                  </a:r>
                  <a:endParaRPr kumimoji="0" lang="en-US" altLang="ja-JP" sz="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</a:endParaRPr>
                </a:p>
              </p:txBody>
            </p:sp>
            <p:cxnSp>
              <p:nvCxnSpPr>
                <p:cNvPr id="170" name="直線矢印コネクタ 169">
                  <a:extLst>
                    <a:ext uri="{FF2B5EF4-FFF2-40B4-BE49-F238E27FC236}">
                      <a16:creationId xmlns:a16="http://schemas.microsoft.com/office/drawing/2014/main" id="{51E4D0FB-6547-4F54-1C9F-939EF0AD2C04}"/>
                    </a:ext>
                  </a:extLst>
                </p:cNvPr>
                <p:cNvCxnSpPr>
                  <a:cxnSpLocks/>
                  <a:stCxn id="166" idx="0"/>
                  <a:endCxn id="169" idx="2"/>
                </p:cNvCxnSpPr>
                <p:nvPr/>
              </p:nvCxnSpPr>
              <p:spPr>
                <a:xfrm flipV="1">
                  <a:off x="7058516" y="1929442"/>
                  <a:ext cx="0" cy="356122"/>
                </a:xfrm>
                <a:prstGeom prst="straightConnector1">
                  <a:avLst/>
                </a:prstGeom>
                <a:grpFill/>
                <a:ln w="19050" cap="flat" cmpd="sng" algn="ctr">
                  <a:solidFill>
                    <a:sysClr val="windowText" lastClr="000000">
                      <a:lumMod val="75000"/>
                      <a:lumOff val="25000"/>
                    </a:sysClr>
                  </a:solidFill>
                  <a:prstDash val="solid"/>
                  <a:headEnd type="none"/>
                  <a:tailEnd type="triangle"/>
                </a:ln>
                <a:effectLst/>
              </p:spPr>
            </p:cxnSp>
          </p:grpSp>
        </p:grpSp>
        <p:grpSp>
          <p:nvGrpSpPr>
            <p:cNvPr id="150" name="グループ化 149">
              <a:extLst>
                <a:ext uri="{FF2B5EF4-FFF2-40B4-BE49-F238E27FC236}">
                  <a16:creationId xmlns:a16="http://schemas.microsoft.com/office/drawing/2014/main" id="{D3CD0D78-4867-D367-75BF-A063E8218F0A}"/>
                </a:ext>
              </a:extLst>
            </p:cNvPr>
            <p:cNvGrpSpPr/>
            <p:nvPr/>
          </p:nvGrpSpPr>
          <p:grpSpPr>
            <a:xfrm>
              <a:off x="7526446" y="3140968"/>
              <a:ext cx="1258022" cy="839920"/>
              <a:chOff x="7526446" y="3140968"/>
              <a:chExt cx="1258022" cy="839920"/>
            </a:xfrm>
          </p:grpSpPr>
          <p:sp>
            <p:nvSpPr>
              <p:cNvPr id="151" name="正方形/長方形 150">
                <a:extLst>
                  <a:ext uri="{FF2B5EF4-FFF2-40B4-BE49-F238E27FC236}">
                    <a16:creationId xmlns:a16="http://schemas.microsoft.com/office/drawing/2014/main" id="{AB09F703-7CA6-2CBD-720C-309478213C84}"/>
                  </a:ext>
                </a:extLst>
              </p:cNvPr>
              <p:cNvSpPr/>
              <p:nvPr/>
            </p:nvSpPr>
            <p:spPr>
              <a:xfrm>
                <a:off x="7526446" y="3140968"/>
                <a:ext cx="1258022" cy="839920"/>
              </a:xfrm>
              <a:prstGeom prst="rect">
                <a:avLst/>
              </a:prstGeom>
              <a:solidFill>
                <a:sysClr val="window" lastClr="FFFFFF"/>
              </a:solidFill>
              <a:ln w="19050" cap="flat" cmpd="sng" algn="ctr">
                <a:solidFill>
                  <a:sysClr val="windowText" lastClr="000000">
                    <a:lumMod val="50000"/>
                    <a:lumOff val="50000"/>
                  </a:sysClr>
                </a:solidFill>
                <a:prstDash val="solid"/>
              </a:ln>
              <a:effectLst/>
            </p:spPr>
            <p:txBody>
              <a:bodyPr lIns="36000" rIns="3600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P創英角ｺﾞｼｯｸUB"/>
                    <a:ea typeface="HGP創英角ｺﾞｼｯｸUB"/>
                    <a:cs typeface="+mn-cs"/>
                  </a:rPr>
                  <a:t>協議会パターン</a:t>
                </a:r>
                <a:endPara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5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GP創英角ｺﾞｼｯｸUB"/>
                    <a:ea typeface="HGP創英角ｺﾞｼｯｸUB"/>
                    <a:cs typeface="+mn-cs"/>
                  </a:rPr>
                  <a:t>（協議会名で発注手続きや契約）</a:t>
                </a:r>
                <a:endParaRPr kumimoji="0" lang="en-US" altLang="ja-JP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endParaRPr>
              </a:p>
            </p:txBody>
          </p:sp>
          <p:grpSp>
            <p:nvGrpSpPr>
              <p:cNvPr id="152" name="グループ化 151">
                <a:extLst>
                  <a:ext uri="{FF2B5EF4-FFF2-40B4-BE49-F238E27FC236}">
                    <a16:creationId xmlns:a16="http://schemas.microsoft.com/office/drawing/2014/main" id="{D37B7FB8-E5CE-3D4B-52DF-E319FF90313C}"/>
                  </a:ext>
                </a:extLst>
              </p:cNvPr>
              <p:cNvGrpSpPr/>
              <p:nvPr/>
            </p:nvGrpSpPr>
            <p:grpSpPr>
              <a:xfrm>
                <a:off x="7563091" y="3449566"/>
                <a:ext cx="1167938" cy="479654"/>
                <a:chOff x="4932872" y="6033120"/>
                <a:chExt cx="1488043" cy="611116"/>
              </a:xfrm>
            </p:grpSpPr>
            <p:sp>
              <p:nvSpPr>
                <p:cNvPr id="153" name="四角形: 角を丸くする 152">
                  <a:extLst>
                    <a:ext uri="{FF2B5EF4-FFF2-40B4-BE49-F238E27FC236}">
                      <a16:creationId xmlns:a16="http://schemas.microsoft.com/office/drawing/2014/main" id="{2EAF66EA-9A8C-1DC5-6F75-8161037C2E2E}"/>
                    </a:ext>
                  </a:extLst>
                </p:cNvPr>
                <p:cNvSpPr/>
                <p:nvPr/>
              </p:nvSpPr>
              <p:spPr>
                <a:xfrm>
                  <a:off x="6024915" y="6258828"/>
                  <a:ext cx="396000" cy="159703"/>
                </a:xfrm>
                <a:prstGeom prst="roundRect">
                  <a:avLst/>
                </a:prstGeom>
                <a:solidFill>
                  <a:srgbClr val="C0504D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wrap="square" lIns="36000" tIns="18000" rIns="36000" bIns="18000" rtlCol="0" anchor="ctr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5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</a:rPr>
                    <a:t>事業者</a:t>
                  </a:r>
                </a:p>
              </p:txBody>
            </p:sp>
            <p:cxnSp>
              <p:nvCxnSpPr>
                <p:cNvPr id="154" name="直線矢印コネクタ 153">
                  <a:extLst>
                    <a:ext uri="{FF2B5EF4-FFF2-40B4-BE49-F238E27FC236}">
                      <a16:creationId xmlns:a16="http://schemas.microsoft.com/office/drawing/2014/main" id="{E150644D-AE12-6B11-7B90-AEA72ABA38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56789" y="6338678"/>
                  <a:ext cx="168126" cy="0"/>
                </a:xfrm>
                <a:prstGeom prst="straightConnector1">
                  <a:avLst/>
                </a:prstGeom>
                <a:solidFill>
                  <a:sysClr val="windowText" lastClr="000000">
                    <a:lumMod val="75000"/>
                    <a:lumOff val="25000"/>
                  </a:sysClr>
                </a:solidFill>
                <a:ln w="19050" cap="flat" cmpd="sng" algn="ctr">
                  <a:solidFill>
                    <a:sysClr val="windowText" lastClr="000000">
                      <a:lumMod val="75000"/>
                      <a:lumOff val="25000"/>
                    </a:sysClr>
                  </a:solidFill>
                  <a:prstDash val="solid"/>
                  <a:tailEnd type="triangle"/>
                </a:ln>
                <a:effectLst/>
              </p:spPr>
            </p:cxnSp>
            <p:grpSp>
              <p:nvGrpSpPr>
                <p:cNvPr id="155" name="グループ化 154">
                  <a:extLst>
                    <a:ext uri="{FF2B5EF4-FFF2-40B4-BE49-F238E27FC236}">
                      <a16:creationId xmlns:a16="http://schemas.microsoft.com/office/drawing/2014/main" id="{18C89A48-3918-C16B-43E8-D27E504351B8}"/>
                    </a:ext>
                  </a:extLst>
                </p:cNvPr>
                <p:cNvGrpSpPr/>
                <p:nvPr/>
              </p:nvGrpSpPr>
              <p:grpSpPr>
                <a:xfrm>
                  <a:off x="4932872" y="6033120"/>
                  <a:ext cx="923917" cy="611116"/>
                  <a:chOff x="4932872" y="6033120"/>
                  <a:chExt cx="1034512" cy="676946"/>
                </a:xfrm>
              </p:grpSpPr>
              <p:grpSp>
                <p:nvGrpSpPr>
                  <p:cNvPr id="156" name="グループ化 155">
                    <a:extLst>
                      <a:ext uri="{FF2B5EF4-FFF2-40B4-BE49-F238E27FC236}">
                        <a16:creationId xmlns:a16="http://schemas.microsoft.com/office/drawing/2014/main" id="{BD03561C-6E15-58A7-2CD6-17CED6043752}"/>
                      </a:ext>
                    </a:extLst>
                  </p:cNvPr>
                  <p:cNvGrpSpPr/>
                  <p:nvPr/>
                </p:nvGrpSpPr>
                <p:grpSpPr>
                  <a:xfrm>
                    <a:off x="4993286" y="6064050"/>
                    <a:ext cx="913685" cy="615088"/>
                    <a:chOff x="4932872" y="6053001"/>
                    <a:chExt cx="913685" cy="615088"/>
                  </a:xfrm>
                </p:grpSpPr>
                <p:cxnSp>
                  <p:nvCxnSpPr>
                    <p:cNvPr id="158" name="直線矢印コネクタ 157">
                      <a:extLst>
                        <a:ext uri="{FF2B5EF4-FFF2-40B4-BE49-F238E27FC236}">
                          <a16:creationId xmlns:a16="http://schemas.microsoft.com/office/drawing/2014/main" id="{7CE3B2FB-D652-1439-00DD-C6CFC6D6F4AB}"/>
                        </a:ext>
                      </a:extLst>
                    </p:cNvPr>
                    <p:cNvCxnSpPr>
                      <a:cxnSpLocks/>
                      <a:stCxn id="159" idx="3"/>
                      <a:endCxn id="161" idx="1"/>
                    </p:cNvCxnSpPr>
                    <p:nvPr/>
                  </p:nvCxnSpPr>
                  <p:spPr>
                    <a:xfrm flipV="1">
                      <a:off x="5256871" y="6567620"/>
                      <a:ext cx="265686" cy="1"/>
                    </a:xfrm>
                    <a:prstGeom prst="straightConnector1">
                      <a:avLst/>
                    </a:prstGeom>
                    <a:solidFill>
                      <a:sysClr val="windowText" lastClr="000000">
                        <a:lumMod val="75000"/>
                        <a:lumOff val="25000"/>
                      </a:sysClr>
                    </a:solidFill>
                    <a:ln w="190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olid"/>
                      <a:headEnd type="triangle"/>
                      <a:tailEnd type="triangle"/>
                    </a:ln>
                    <a:effectLst/>
                  </p:spPr>
                </p:cxnSp>
                <p:sp>
                  <p:nvSpPr>
                    <p:cNvPr id="159" name="四角形: 角を丸くする 158">
                      <a:extLst>
                        <a:ext uri="{FF2B5EF4-FFF2-40B4-BE49-F238E27FC236}">
                          <a16:creationId xmlns:a16="http://schemas.microsoft.com/office/drawing/2014/main" id="{A9FC9D2E-470E-4978-31FE-1F30EDBEDC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32872" y="6467153"/>
                      <a:ext cx="323999" cy="200936"/>
                    </a:xfrm>
                    <a:prstGeom prst="roundRect">
                      <a:avLst/>
                    </a:prstGeom>
                    <a:solidFill>
                      <a:srgbClr val="0070C0"/>
                    </a:solidFill>
                    <a:ln w="25400" cap="flat" cmpd="sng" algn="ctr">
                      <a:noFill/>
                      <a:prstDash val="solid"/>
                    </a:ln>
                    <a:effectLst/>
                  </p:spPr>
                  <p:txBody>
                    <a:bodyPr wrap="square" lIns="36000" tIns="18000" rIns="36000" bIns="18000" rtlCol="0" anchor="ctr">
                      <a:sp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</a:rPr>
                        <a:t>B</a:t>
                      </a:r>
                      <a:r>
                        <a:rPr kumimoji="0" lang="ja-JP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</a:rPr>
                        <a:t>町</a:t>
                      </a:r>
                    </a:p>
                  </p:txBody>
                </p:sp>
                <p:sp>
                  <p:nvSpPr>
                    <p:cNvPr id="160" name="四角形: 角を丸くする 159">
                      <a:extLst>
                        <a:ext uri="{FF2B5EF4-FFF2-40B4-BE49-F238E27FC236}">
                          <a16:creationId xmlns:a16="http://schemas.microsoft.com/office/drawing/2014/main" id="{D9C12D11-3DA9-74E6-3671-7F9CE6ECC8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229200" y="6053001"/>
                      <a:ext cx="323999" cy="200935"/>
                    </a:xfrm>
                    <a:prstGeom prst="roundRect">
                      <a:avLst/>
                    </a:prstGeom>
                    <a:solidFill>
                      <a:srgbClr val="0070C0"/>
                    </a:solidFill>
                    <a:ln w="25400" cap="flat" cmpd="sng" algn="ctr">
                      <a:noFill/>
                      <a:prstDash val="solid"/>
                    </a:ln>
                    <a:effectLst/>
                  </p:spPr>
                  <p:txBody>
                    <a:bodyPr wrap="square" lIns="36000" tIns="18000" rIns="36000" bIns="18000" rtlCol="0" anchor="ctr">
                      <a:sp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</a:rPr>
                        <a:t>A</a:t>
                      </a:r>
                      <a:r>
                        <a:rPr kumimoji="0" lang="ja-JP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</a:rPr>
                        <a:t>市</a:t>
                      </a:r>
                      <a:endParaRPr kumimoji="0" lang="en-US" altLang="ja-JP" sz="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</a:endParaRPr>
                    </a:p>
                  </p:txBody>
                </p:sp>
                <p:sp>
                  <p:nvSpPr>
                    <p:cNvPr id="161" name="四角形: 角を丸くする 160">
                      <a:extLst>
                        <a:ext uri="{FF2B5EF4-FFF2-40B4-BE49-F238E27FC236}">
                          <a16:creationId xmlns:a16="http://schemas.microsoft.com/office/drawing/2014/main" id="{7F8C6639-21C8-DC62-DC48-E3B3CADA16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522558" y="6467152"/>
                      <a:ext cx="323999" cy="200936"/>
                    </a:xfrm>
                    <a:prstGeom prst="roundRect">
                      <a:avLst/>
                    </a:prstGeom>
                    <a:solidFill>
                      <a:srgbClr val="0070C0"/>
                    </a:solidFill>
                    <a:ln w="25400" cap="flat" cmpd="sng" algn="ctr">
                      <a:noFill/>
                      <a:prstDash val="solid"/>
                    </a:ln>
                    <a:effectLst/>
                  </p:spPr>
                  <p:txBody>
                    <a:bodyPr wrap="square" lIns="36000" tIns="18000" rIns="36000" bIns="18000" rtlCol="0" anchor="ctr">
                      <a:sp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</a:rPr>
                        <a:t>C</a:t>
                      </a:r>
                      <a:r>
                        <a:rPr kumimoji="0" lang="ja-JP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</a:rPr>
                        <a:t>町</a:t>
                      </a:r>
                    </a:p>
                  </p:txBody>
                </p:sp>
                <p:cxnSp>
                  <p:nvCxnSpPr>
                    <p:cNvPr id="162" name="直線矢印コネクタ 161">
                      <a:extLst>
                        <a:ext uri="{FF2B5EF4-FFF2-40B4-BE49-F238E27FC236}">
                          <a16:creationId xmlns:a16="http://schemas.microsoft.com/office/drawing/2014/main" id="{B89D5C0D-4087-2A76-7CE2-3D62295C52E1}"/>
                        </a:ext>
                      </a:extLst>
                    </p:cNvPr>
                    <p:cNvCxnSpPr>
                      <a:cxnSpLocks/>
                      <a:stCxn id="159" idx="0"/>
                      <a:endCxn id="160" idx="2"/>
                    </p:cNvCxnSpPr>
                    <p:nvPr/>
                  </p:nvCxnSpPr>
                  <p:spPr>
                    <a:xfrm flipV="1">
                      <a:off x="5094872" y="6253937"/>
                      <a:ext cx="296328" cy="213217"/>
                    </a:xfrm>
                    <a:prstGeom prst="straightConnector1">
                      <a:avLst/>
                    </a:prstGeom>
                    <a:solidFill>
                      <a:sysClr val="windowText" lastClr="000000">
                        <a:lumMod val="75000"/>
                        <a:lumOff val="25000"/>
                      </a:sysClr>
                    </a:solidFill>
                    <a:ln w="190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olid"/>
                      <a:headEnd type="triangle"/>
                      <a:tailEnd type="triangle"/>
                    </a:ln>
                    <a:effectLst/>
                  </p:spPr>
                </p:cxnSp>
                <p:cxnSp>
                  <p:nvCxnSpPr>
                    <p:cNvPr id="163" name="直線矢印コネクタ 162">
                      <a:extLst>
                        <a:ext uri="{FF2B5EF4-FFF2-40B4-BE49-F238E27FC236}">
                          <a16:creationId xmlns:a16="http://schemas.microsoft.com/office/drawing/2014/main" id="{0B62969B-DC6E-24EB-432B-13F2E0EC8323}"/>
                        </a:ext>
                      </a:extLst>
                    </p:cNvPr>
                    <p:cNvCxnSpPr>
                      <a:cxnSpLocks/>
                      <a:stCxn id="161" idx="0"/>
                      <a:endCxn id="160" idx="2"/>
                    </p:cNvCxnSpPr>
                    <p:nvPr/>
                  </p:nvCxnSpPr>
                  <p:spPr>
                    <a:xfrm flipH="1" flipV="1">
                      <a:off x="5391200" y="6253937"/>
                      <a:ext cx="293358" cy="213215"/>
                    </a:xfrm>
                    <a:prstGeom prst="straightConnector1">
                      <a:avLst/>
                    </a:prstGeom>
                    <a:solidFill>
                      <a:sysClr val="windowText" lastClr="000000">
                        <a:lumMod val="75000"/>
                        <a:lumOff val="25000"/>
                      </a:sysClr>
                    </a:solidFill>
                    <a:ln w="190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olid"/>
                      <a:headEnd type="triangle"/>
                      <a:tailEnd type="triangle"/>
                    </a:ln>
                    <a:effectLst/>
                  </p:spPr>
                </p:cxnSp>
              </p:grpSp>
              <p:sp>
                <p:nvSpPr>
                  <p:cNvPr id="157" name="四角形: 角を丸くする 156">
                    <a:extLst>
                      <a:ext uri="{FF2B5EF4-FFF2-40B4-BE49-F238E27FC236}">
                        <a16:creationId xmlns:a16="http://schemas.microsoft.com/office/drawing/2014/main" id="{D4D813C4-E78B-E7E8-902E-FFEBE2E3506C}"/>
                      </a:ext>
                    </a:extLst>
                  </p:cNvPr>
                  <p:cNvSpPr/>
                  <p:nvPr/>
                </p:nvSpPr>
                <p:spPr>
                  <a:xfrm>
                    <a:off x="4932872" y="6033120"/>
                    <a:ext cx="1034512" cy="676946"/>
                  </a:xfrm>
                  <a:prstGeom prst="roundRect">
                    <a:avLst>
                      <a:gd name="adj" fmla="val 13149"/>
                    </a:avLst>
                  </a:prstGeom>
                  <a:noFill/>
                  <a:ln w="19050" cap="flat" cmpd="sng" algn="ctr">
                    <a:solidFill>
                      <a:srgbClr val="4F81BD"/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2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</p:grpSp>
          </p:grpSp>
        </p:grpSp>
      </p:grpSp>
      <p:sp>
        <p:nvSpPr>
          <p:cNvPr id="179" name="テキスト ボックス 178">
            <a:extLst>
              <a:ext uri="{FF2B5EF4-FFF2-40B4-BE49-F238E27FC236}">
                <a16:creationId xmlns:a16="http://schemas.microsoft.com/office/drawing/2014/main" id="{759D21A6-3EC4-2067-0EE8-29ACC5551DE0}"/>
              </a:ext>
            </a:extLst>
          </p:cNvPr>
          <p:cNvSpPr txBox="1"/>
          <p:nvPr/>
        </p:nvSpPr>
        <p:spPr>
          <a:xfrm>
            <a:off x="5412248" y="978738"/>
            <a:ext cx="3413357" cy="272510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lIns="36000" r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複数自治体や複数部署での共通認識を明確化</a:t>
            </a:r>
            <a:endParaRPr kumimoji="0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35179584"/>
      </p:ext>
    </p:extLst>
  </p:cSld>
  <p:clrMapOvr>
    <a:masterClrMapping/>
  </p:clrMapOvr>
</p:sld>
</file>

<file path=ppt/theme/theme1.xml><?xml version="1.0" encoding="utf-8"?>
<a:theme xmlns:a="http://schemas.openxmlformats.org/drawingml/2006/main" name="1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2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</Words>
  <Application>Microsoft Office PowerPoint</Application>
  <PresentationFormat>画面に合わせる (4:3)</PresentationFormat>
  <Paragraphs>134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Calibri</vt:lpstr>
      <vt:lpstr>Times New Roman</vt:lpstr>
      <vt:lpstr>Wingdings</vt:lpstr>
      <vt:lpstr>1_標準デザイン</vt:lpstr>
      <vt:lpstr>2_標準デザイン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2025-10-10T06:32:39Z</dcterms:created>
  <dcterms:modified xsi:type="dcterms:W3CDTF">2025-10-10T06:35:12Z</dcterms:modified>
</cp:coreProperties>
</file>