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465" r:id="rId3"/>
    <p:sldId id="298" r:id="rId4"/>
    <p:sldId id="301" r:id="rId5"/>
    <p:sldId id="310" r:id="rId6"/>
    <p:sldId id="466" r:id="rId7"/>
    <p:sldId id="467" r:id="rId8"/>
    <p:sldId id="468" r:id="rId9"/>
    <p:sldId id="469" r:id="rId10"/>
    <p:sldId id="470" r:id="rId11"/>
    <p:sldId id="471" r:id="rId12"/>
    <p:sldId id="472" r:id="rId13"/>
    <p:sldId id="473" r:id="rId14"/>
    <p:sldId id="474" r:id="rId15"/>
    <p:sldId id="475" r:id="rId16"/>
    <p:sldId id="476" r:id="rId17"/>
    <p:sldId id="477" r:id="rId18"/>
    <p:sldId id="478" r:id="rId19"/>
    <p:sldId id="479" r:id="rId20"/>
    <p:sldId id="480" r:id="rId21"/>
    <p:sldId id="481" r:id="rId22"/>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7"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C"/>
    <a:srgbClr val="FFCDC1"/>
    <a:srgbClr val="F73131"/>
    <a:srgbClr val="333399"/>
    <a:srgbClr val="FF0000"/>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57"/>
    <p:restoredTop sz="97418" autoAdjust="0"/>
  </p:normalViewPr>
  <p:slideViewPr>
    <p:cSldViewPr>
      <p:cViewPr varScale="1">
        <p:scale>
          <a:sx n="45" d="100"/>
          <a:sy n="45" d="100"/>
        </p:scale>
        <p:origin x="14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10252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2633741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4247010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310425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2473407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15</a:t>
            </a:fld>
            <a:endParaRPr lang="en-US" altLang="ja-JP">
              <a:solidFill>
                <a:srgbClr val="000000"/>
              </a:solidFill>
            </a:endParaRPr>
          </a:p>
        </p:txBody>
      </p:sp>
    </p:spTree>
    <p:extLst>
      <p:ext uri="{BB962C8B-B14F-4D97-AF65-F5344CB8AC3E}">
        <p14:creationId xmlns:p14="http://schemas.microsoft.com/office/powerpoint/2010/main" val="2089997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3" name="四角形 814"/>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14" name="四角形 815"/>
          <p:cNvSpPr>
            <a:spLocks noGrp="1" noChangeArrowheads="1"/>
          </p:cNvSpPr>
          <p:nvPr>
            <p:ph type="body" sz="quarter" idx="3"/>
          </p:nvPr>
        </p:nvSpPr>
        <p:spPr>
          <a:prstGeom prst="rect">
            <a:avLst/>
          </a:prstGeom>
        </p:spPr>
        <p:txBody>
          <a:bodyPr/>
          <a:lstStyle/>
          <a:p>
            <a:endParaRPr kumimoji="1" lang="ja-JP" altLang="en-US"/>
          </a:p>
        </p:txBody>
      </p:sp>
      <p:sp>
        <p:nvSpPr>
          <p:cNvPr id="3215" name="四角形 816"/>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3620584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1742769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34257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595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23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smtClean="0">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52593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77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37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491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77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8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smtClean="0">
                <a:solidFill>
                  <a:schemeClr val="bg1"/>
                </a:solidFill>
                <a:latin typeface="ＭＳ Ｐゴシック" panose="020B0600070205080204" pitchFamily="50" charset="-128"/>
              </a:rPr>
              <a:t>申請者情報　</a:t>
            </a:r>
            <a:endParaRPr lang="ja-JP" altLang="en-US" sz="1800" b="1" dirty="0">
              <a:solidFill>
                <a:schemeClr val="bg1"/>
              </a:solidFill>
              <a:latin typeface="ＭＳ Ｐゴシック" panose="020B0600070205080204" pitchFamily="50" charset="-128"/>
            </a:endParaRPr>
          </a:p>
        </p:txBody>
      </p:sp>
      <p:sp>
        <p:nvSpPr>
          <p:cNvPr id="1226" name="テキスト 981"/>
          <p:cNvSpPr txBox="1"/>
          <p:nvPr/>
        </p:nvSpPr>
        <p:spPr>
          <a:xfrm>
            <a:off x="0" y="45357"/>
            <a:ext cx="7164000" cy="676215"/>
          </a:xfrm>
          <a:prstGeom prst="rect">
            <a:avLst/>
          </a:prstGeom>
        </p:spPr>
        <p:txBody>
          <a:bodyPr>
            <a:spAutoFit/>
          </a:bodyPr>
          <a:lstStyle/>
          <a:p>
            <a:pPr algn="l"/>
            <a:r>
              <a:rPr lang="ja-JP" altLang="en-US" sz="2000" b="1" dirty="0"/>
              <a:t>別紙３　令和３年度スマートシティ関連事業応募様式 </a:t>
            </a:r>
            <a:endParaRPr sz="2000" b="1" dirty="0"/>
          </a:p>
          <a:p>
            <a:pPr>
              <a:defRPr lang="ja-JP" altLang="en-US"/>
            </a:pPr>
            <a:endParaRPr lang="ja-JP" altLang="en-US"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1</a:t>
            </a:r>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　</a:t>
            </a:r>
          </a:p>
        </p:txBody>
      </p:sp>
      <p:graphicFrame>
        <p:nvGraphicFramePr>
          <p:cNvPr id="3118" name="表 8"/>
          <p:cNvGraphicFramePr>
            <a:graphicFrameLocks noGrp="1"/>
          </p:cNvGraphicFramePr>
          <p:nvPr>
            <p:extLst/>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smtClean="0"/>
                        <a:t>計画名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策定状況</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内容</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smtClean="0"/>
                        <a:t>地域公共交通計画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事業地域を新たな交通手段の導入検討地域に位置づけ</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lt"/>
                          <a:ea typeface="+mn-ea"/>
                          <a:cs typeface="+mn-cs"/>
                        </a:rPr>
                        <a:t>都市計画</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○○年度策定予定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本事業の実施を織り込んだ計画を策定予定</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smtClean="0"/>
                        <a:t>立地適正化計画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策定意向あり（策定時期未定）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詳細検討中</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smtClean="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未策定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策定予定なし</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smtClean="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の関連性</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整合性　（それら計画と、本事業の実施により実現</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6984776"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活性化法に基づく新モビリティサービス事業計画の</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設定意向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508105" y="3923716"/>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23" name="正方形/長方形 12"/>
          <p:cNvSpPr/>
          <p:nvPr/>
        </p:nvSpPr>
        <p:spPr>
          <a:xfrm>
            <a:off x="7065233" y="3961257"/>
            <a:ext cx="156113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180000" y="4322117"/>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730964"/>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22227"/>
            <a:ext cx="8433067" cy="523220"/>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※過去に実施した社会実験の他、国の支援対象以外の地域独自の取り組み、まちづくり施策との連携など、本実験に関連する取組について記入して下さい。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66</a:t>
            </a:r>
            <a:endParaRPr kumimoji="1" lang="ja-JP" altLang="en-US" sz="1480" dirty="0">
              <a:solidFill>
                <a:schemeClr val="tx1"/>
              </a:solidFill>
            </a:endParaRPr>
          </a:p>
        </p:txBody>
      </p:sp>
    </p:spTree>
    <p:extLst>
      <p:ext uri="{BB962C8B-B14F-4D97-AF65-F5344CB8AC3E}">
        <p14:creationId xmlns:p14="http://schemas.microsoft.com/office/powerpoint/2010/main" val="366104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733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5" name="Text Box 4"/>
          <p:cNvSpPr txBox="1">
            <a:spLocks noChangeArrowheads="1"/>
          </p:cNvSpPr>
          <p:nvPr/>
        </p:nvSpPr>
        <p:spPr>
          <a:xfrm>
            <a:off x="396000" y="2021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（３）連携する交通手段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6" name="テキスト 577"/>
          <p:cNvSpPr txBox="1"/>
          <p:nvPr/>
        </p:nvSpPr>
        <p:spPr>
          <a:xfrm>
            <a:off x="482872" y="785333"/>
            <a:ext cx="8399324"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※以下の項目について、「（参考）事業要件・評価のポイント①②」スライドも踏まえ、</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５枚以内で自由に記載してください。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37" name="テキスト 578"/>
          <p:cNvSpPr txBox="1"/>
          <p:nvPr/>
        </p:nvSpPr>
        <p:spPr>
          <a:xfrm>
            <a:off x="5086604" y="2578899"/>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38" name="Text Box 604"/>
          <p:cNvSpPr txBox="1">
            <a:spLocks noChangeArrowheads="1"/>
          </p:cNvSpPr>
          <p:nvPr/>
        </p:nvSpPr>
        <p:spPr>
          <a:xfrm>
            <a:off x="393349" y="2363902"/>
            <a:ext cx="8495686"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（４）連携する交通分野以外のサービス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※連携するサービスは漏れなく記載すること。</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9" name="Text Box 718"/>
          <p:cNvSpPr txBox="1">
            <a:spLocks noChangeArrowheads="1"/>
          </p:cNvSpPr>
          <p:nvPr/>
        </p:nvSpPr>
        <p:spPr>
          <a:xfrm>
            <a:off x="396000" y="2669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0" name="Text Box 719"/>
          <p:cNvSpPr txBox="1">
            <a:spLocks noChangeArrowheads="1"/>
          </p:cNvSpPr>
          <p:nvPr/>
        </p:nvSpPr>
        <p:spPr>
          <a:xfrm>
            <a:off x="396000" y="295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1" name="Text Box 723"/>
          <p:cNvSpPr txBox="1">
            <a:spLocks noChangeArrowheads="1"/>
          </p:cNvSpPr>
          <p:nvPr/>
        </p:nvSpPr>
        <p:spPr>
          <a:xfrm>
            <a:off x="396000" y="3245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2" name="Text Box 727"/>
          <p:cNvSpPr txBox="1">
            <a:spLocks noChangeArrowheads="1"/>
          </p:cNvSpPr>
          <p:nvPr/>
        </p:nvSpPr>
        <p:spPr>
          <a:xfrm>
            <a:off x="396000" y="3533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3" name="Text Box 728"/>
          <p:cNvSpPr txBox="1">
            <a:spLocks noChangeArrowheads="1"/>
          </p:cNvSpPr>
          <p:nvPr/>
        </p:nvSpPr>
        <p:spPr>
          <a:xfrm>
            <a:off x="396000" y="3821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4" name="Text Box 729"/>
          <p:cNvSpPr txBox="1">
            <a:spLocks noChangeArrowheads="1"/>
          </p:cNvSpPr>
          <p:nvPr/>
        </p:nvSpPr>
        <p:spPr>
          <a:xfrm>
            <a:off x="396000" y="4109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67</a:t>
            </a:r>
            <a:endParaRPr kumimoji="1" lang="ja-JP" altLang="en-US" sz="1480" dirty="0">
              <a:solidFill>
                <a:schemeClr val="tx1"/>
              </a:solidFill>
            </a:endParaRPr>
          </a:p>
        </p:txBody>
      </p:sp>
    </p:spTree>
    <p:extLst>
      <p:ext uri="{BB962C8B-B14F-4D97-AF65-F5344CB8AC3E}">
        <p14:creationId xmlns:p14="http://schemas.microsoft.com/office/powerpoint/2010/main" val="134826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55" name="Text Box 4"/>
          <p:cNvSpPr txBox="1">
            <a:spLocks noChangeArrowheads="1"/>
          </p:cNvSpPr>
          <p:nvPr/>
        </p:nvSpPr>
        <p:spPr>
          <a:xfrm>
            <a:off x="396000" y="1845000"/>
            <a:ext cx="8404908" cy="625432"/>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（２）連携するデータの公開範囲　　</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連携したデータをどの範囲までオープンにする予定かを記載してください。</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6" name="テキスト 577"/>
          <p:cNvSpPr txBox="1"/>
          <p:nvPr/>
        </p:nvSpPr>
        <p:spPr>
          <a:xfrm>
            <a:off x="483003" y="785333"/>
            <a:ext cx="8166698"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※以下の項目について、「（参考）事業要件・評価のポイント①②」スライドも踏まえ、</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２枚以内で自由に記載してください。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57" name="テキスト 578"/>
          <p:cNvSpPr txBox="1"/>
          <p:nvPr/>
        </p:nvSpPr>
        <p:spPr>
          <a:xfrm>
            <a:off x="5086604" y="3370899"/>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（５）MaaS</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関連データの連携に関するガイドライン</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ver2.0</a:t>
            </a:r>
            <a:r>
              <a:rPr kumimoji="1" lang="ja-JP" altLang="en-US"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への</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準拠予定</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5" name="テキスト ボックス 792"/>
          <p:cNvSpPr txBox="1"/>
          <p:nvPr/>
        </p:nvSpPr>
        <p:spPr>
          <a:xfrm>
            <a:off x="3190939" y="4837110"/>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66" name="正方形/長方形 793"/>
          <p:cNvSpPr/>
          <p:nvPr/>
        </p:nvSpPr>
        <p:spPr>
          <a:xfrm>
            <a:off x="4748067" y="4874651"/>
            <a:ext cx="156113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68</a:t>
            </a:r>
            <a:endParaRPr kumimoji="1" lang="ja-JP" altLang="en-US" sz="1480" dirty="0">
              <a:solidFill>
                <a:schemeClr val="tx1"/>
              </a:solidFill>
            </a:endParaRPr>
          </a:p>
        </p:txBody>
      </p:sp>
    </p:spTree>
    <p:extLst>
      <p:ext uri="{BB962C8B-B14F-4D97-AF65-F5344CB8AC3E}">
        <p14:creationId xmlns:p14="http://schemas.microsoft.com/office/powerpoint/2010/main" val="1692453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（参考）事業要件・評価のポイント①</a:t>
            </a:r>
          </a:p>
        </p:txBody>
      </p:sp>
      <p:graphicFrame>
        <p:nvGraphicFramePr>
          <p:cNvPr id="3176" name="四角形 751"/>
          <p:cNvGraphicFramePr>
            <a:graphicFrameLocks noGrp="1"/>
          </p:cNvGraphicFramePr>
          <p:nvPr>
            <p:extLst/>
          </p:nvPr>
        </p:nvGraphicFramePr>
        <p:xfrm>
          <a:off x="36000" y="719666"/>
          <a:ext cx="8927999" cy="5880100"/>
        </p:xfrm>
        <a:graphic>
          <a:graphicData uri="http://schemas.openxmlformats.org/drawingml/2006/table">
            <a:tbl>
              <a:tblPr bandRow="1">
                <a:tableStyleId>{5C22544A-7EE6-4342-B048-85BDC9FD1C3A}</a:tableStyleId>
              </a:tblPr>
              <a:tblGrid>
                <a:gridCol w="401538">
                  <a:extLst>
                    <a:ext uri="{9D8B030D-6E8A-4147-A177-3AD203B41FA5}">
                      <a16:colId xmlns:a16="http://schemas.microsoft.com/office/drawing/2014/main" val="20000"/>
                    </a:ext>
                  </a:extLst>
                </a:gridCol>
                <a:gridCol w="388667">
                  <a:extLst>
                    <a:ext uri="{9D8B030D-6E8A-4147-A177-3AD203B41FA5}">
                      <a16:colId xmlns:a16="http://schemas.microsoft.com/office/drawing/2014/main" val="20001"/>
                    </a:ext>
                  </a:extLst>
                </a:gridCol>
                <a:gridCol w="8137794">
                  <a:extLst>
                    <a:ext uri="{9D8B030D-6E8A-4147-A177-3AD203B41FA5}">
                      <a16:colId xmlns:a16="http://schemas.microsoft.com/office/drawing/2014/main" val="20002"/>
                    </a:ext>
                  </a:extLst>
                </a:gridCol>
              </a:tblGrid>
              <a:tr h="257168">
                <a:tc rowSpan="4" gridSpan="2">
                  <a:txBody>
                    <a:bodyPr/>
                    <a:lstStyle/>
                    <a:p>
                      <a:pPr algn="ctr"/>
                      <a:endParaRPr kumimoji="1" lang="ja-JP" altLang="en-US" sz="1200" dirty="0"/>
                    </a:p>
                    <a:p>
                      <a:pPr algn="ctr"/>
                      <a:endParaRPr kumimoji="1" lang="ja-JP" altLang="en-US" sz="1200" dirty="0"/>
                    </a:p>
                    <a:p>
                      <a:pPr algn="ctr"/>
                      <a:r>
                        <a:rPr kumimoji="1" lang="ja-JP" altLang="en-US" sz="1200" dirty="0"/>
                        <a:t>事業要件</a:t>
                      </a:r>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4" hMerge="1">
                  <a:txBody>
                    <a:bodyPr/>
                    <a:lstStyle/>
                    <a:p>
                      <a:pPr algn="l"/>
                      <a:endParaRPr kumimoji="1" lang="ja-JP" altLang="en-US" sz="1200" dirty="0"/>
                    </a:p>
                  </a:txBody>
                  <a:tcPr vert="eaVert"/>
                </a:tc>
                <a:tc>
                  <a:txBody>
                    <a:bodyPr/>
                    <a:lstStyle/>
                    <a:p>
                      <a:r>
                        <a:rPr lang="ja-JP" altLang="en-US" sz="1200"/>
                        <a:t>MaaSの提供により解決に寄与する地域の課題が明確であること。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427718">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a:txBody>
                    <a:bodyPr/>
                    <a:lstStyle/>
                    <a:p>
                      <a:r>
                        <a:rPr lang="ja-JP" altLang="en-US" sz="1200" dirty="0"/>
                        <a:t>地域の解決に寄与するため、交通手段と観光、商業、医療、教育、子育て、防災・減災等の交通分野以外のサービスとがデータ連携により一体的に提供されること。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1"/>
                  </a:ext>
                </a:extLst>
              </a:tr>
              <a:tr h="257168">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pPr algn="l"/>
                      <a:r>
                        <a:rPr lang="ja-JP" altLang="en-US" sz="1200"/>
                        <a:t>解決すべき地域課題の関係者が連携して、MaaSを推進する体制が構築されること。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257168">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r>
                        <a:rPr kumimoji="1" lang="ja-JP" altLang="en-US" sz="1200" dirty="0" smtClean="0"/>
                        <a:t>新型コロナウイルス感染症の拡大を踏まえた新たなニーズに対応した本格的</a:t>
                      </a:r>
                      <a:r>
                        <a:rPr kumimoji="1" lang="ja-JP" altLang="en-US" sz="1200" dirty="0"/>
                        <a:t>なMaaSサービスの導入であること。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7718">
                <a:tc rowSpan="14">
                  <a:txBody>
                    <a:bodyPr/>
                    <a:lstStyle/>
                    <a:p>
                      <a:r>
                        <a:rPr kumimoji="1" lang="ja-JP" altLang="en-US" sz="1200" dirty="0"/>
                        <a:t>評価のポイント</a:t>
                      </a:r>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8">
                  <a:txBody>
                    <a:bodyPr/>
                    <a:lstStyle/>
                    <a:p>
                      <a:r>
                        <a:rPr kumimoji="1" lang="ja-JP" altLang="en-US" sz="1200" dirty="0"/>
                        <a:t>プロセス面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MaaSの提供により解決に寄与する地域の課題及び地域の移動ニーズが明確であるとともに、当該課題への解決に係るMaaSの位置付けが明確であること。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42771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「MaaS関連データの連携に関するガイドラインVer2.0」（国土交通省総合政策局公共交通・物流政策審議官部門）に準拠して、関係者間のデータ連携が行われること。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地方公共団体や民間事業者等の関係者間の連携が綿密であること。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smtClean="0"/>
                        <a:t>幅広い関係者（</a:t>
                      </a:r>
                      <a:r>
                        <a:rPr kumimoji="1" lang="ja-JP" altLang="en-US" sz="1200" dirty="0"/>
                        <a:t>協議会の構成員以外の者等）との協調や連携に積極的であること。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活性化法第３６条の４第１項に掲げる新モビリティサービス協議会を組織する予定であること。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地域全体の計画（地域公共交通計画、都市計画、立地適正化計画等）と整合性があり、目指す目的を共有していること。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活性化法第３６条の２第１項に掲げる新モビリティサービス事業計画を作成する予定であること。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0"/>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MaaSに係るサービスについて、住民、来訪者等の利用者に対する周知を高める取組が積極的に行われること。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27718">
                <a:tc vMerge="1">
                  <a:txBody>
                    <a:bodyPr/>
                    <a:lstStyle/>
                    <a:p>
                      <a:endParaRPr kumimoji="1" lang="ja-JP" altLang="en-US" sz="1200" dirty="0"/>
                    </a:p>
                  </a:txBody>
                  <a:tcPr/>
                </a:tc>
                <a:tc rowSpan="6">
                  <a:txBody>
                    <a:bodyPr/>
                    <a:lstStyle/>
                    <a:p>
                      <a:r>
                        <a:rPr kumimoji="1" lang="ja-JP" altLang="en-US" sz="1200" dirty="0"/>
                        <a:t>インパクト面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地域課題の解決に寄与するため、交通手段と観光、商業、医療、教育、子育て、防災・減災等の交通分野以外のサービスとがデータ連携により一体的に提供されること。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2"/>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地域の移動ニーズに的確に対応した輸送手段が提供されること。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3"/>
                  </a:ext>
                </a:extLst>
              </a:tr>
              <a:tr h="42771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検索から、予約・決済・チケットの利用（チケッティング）までを、有人による処理を必要とすることなくシームレスに行うとともに、それによる移動関連データを蓄積、活用できる取り組みであること。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4"/>
                  </a:ext>
                </a:extLst>
              </a:tr>
              <a:tr h="27242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サービスが広範囲に導入され、社会的な影響が大きいこと。</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5"/>
                  </a:ext>
                </a:extLst>
              </a:tr>
              <a:tr h="288290">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サービスの利用状況や満足度、地域住民や来訪者の行動変容をはじめ、効果検証のための項目が適切かつ明確であること。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6"/>
                  </a:ext>
                </a:extLst>
              </a:tr>
              <a:tr h="288290">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効果検証のための項目について</a:t>
                      </a:r>
                      <a:r>
                        <a:rPr kumimoji="1" lang="ja-JP" altLang="en-US" sz="1200" dirty="0" smtClean="0"/>
                        <a:t>、繰り返し測定</a:t>
                      </a:r>
                      <a:r>
                        <a:rPr kumimoji="1" lang="ja-JP" altLang="en-US" sz="1200" dirty="0"/>
                        <a:t>が行われる等、MaaSの提供による効果検証が的確に行われること。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69</a:t>
            </a:r>
            <a:endParaRPr kumimoji="1" lang="ja-JP" altLang="en-US" sz="1480" dirty="0">
              <a:solidFill>
                <a:schemeClr val="tx1"/>
              </a:solidFill>
            </a:endParaRPr>
          </a:p>
        </p:txBody>
      </p:sp>
    </p:spTree>
    <p:extLst>
      <p:ext uri="{BB962C8B-B14F-4D97-AF65-F5344CB8AC3E}">
        <p14:creationId xmlns:p14="http://schemas.microsoft.com/office/powerpoint/2010/main" val="730081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（参考）事業要件・評価のポイント②</a:t>
            </a:r>
          </a:p>
        </p:txBody>
      </p:sp>
      <p:graphicFrame>
        <p:nvGraphicFramePr>
          <p:cNvPr id="3185" name="四角形 751"/>
          <p:cNvGraphicFramePr>
            <a:graphicFrameLocks noGrp="1"/>
          </p:cNvGraphicFramePr>
          <p:nvPr>
            <p:extLst/>
          </p:nvPr>
        </p:nvGraphicFramePr>
        <p:xfrm>
          <a:off x="36000" y="719666"/>
          <a:ext cx="9024089" cy="4362049"/>
        </p:xfrm>
        <a:graphic>
          <a:graphicData uri="http://schemas.openxmlformats.org/drawingml/2006/table">
            <a:tbl>
              <a:tblPr bandRow="1">
                <a:tableStyleId>{5C22544A-7EE6-4342-B048-85BDC9FD1C3A}</a:tableStyleId>
              </a:tblPr>
              <a:tblGrid>
                <a:gridCol w="408516">
                  <a:extLst>
                    <a:ext uri="{9D8B030D-6E8A-4147-A177-3AD203B41FA5}">
                      <a16:colId xmlns:a16="http://schemas.microsoft.com/office/drawing/2014/main" val="20000"/>
                    </a:ext>
                  </a:extLst>
                </a:gridCol>
                <a:gridCol w="395422">
                  <a:extLst>
                    <a:ext uri="{9D8B030D-6E8A-4147-A177-3AD203B41FA5}">
                      <a16:colId xmlns:a16="http://schemas.microsoft.com/office/drawing/2014/main" val="20001"/>
                    </a:ext>
                  </a:extLst>
                </a:gridCol>
                <a:gridCol w="8220151">
                  <a:extLst>
                    <a:ext uri="{9D8B030D-6E8A-4147-A177-3AD203B41FA5}">
                      <a16:colId xmlns:a16="http://schemas.microsoft.com/office/drawing/2014/main" val="20002"/>
                    </a:ext>
                  </a:extLst>
                </a:gridCol>
              </a:tblGrid>
              <a:tr h="427718">
                <a:tc rowSpan="14">
                  <a:txBody>
                    <a:bodyPr/>
                    <a:lstStyle/>
                    <a:p>
                      <a:r>
                        <a:rPr kumimoji="1" lang="ja-JP" altLang="en-US" sz="1200" dirty="0"/>
                        <a:t>評価のポイント（続き）</a:t>
                      </a:r>
                    </a:p>
                    <a:p>
                      <a:endParaRPr kumimoji="1" lang="ja-JP" altLang="en-US" sz="1200" dirty="0"/>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6">
                  <a:txBody>
                    <a:bodyPr/>
                    <a:lstStyle/>
                    <a:p>
                      <a:r>
                        <a:rPr kumimoji="1" lang="ja-JP" altLang="en-US" sz="1200" dirty="0"/>
                        <a:t>インパクト面（続き）</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リアルタイムなMaaS関連データやMaaSを通じて得られた移動関連データの利活用により、外出機会の創出、観光地での周遊や観光消費の増加、自家用車から公共交通機関への転換をはじめ、地域住民や来訪者の行動変容を、より一層促すことが期待でき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294349">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地域のまちづくり施策や、交通結節点の整備等のフィジカル空間のシームレス化や空間再編と一体的に取り組まれること。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1"/>
                  </a:ext>
                </a:extLst>
              </a:tr>
              <a:tr h="283482">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リアルタイムな混雑情報の活用等により、公共交通の利用と感染防止対策の取組が図られること。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27214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CO2の排出を抑制することにつながる移動手段の提供により、カーボンニュートラルの実現に寄与する取組であること。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268526">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27624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二地域居住の推進など、地域の活性化に資する関係人口の創出・拡大につながる取組であること。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9465">
                <a:tc vMerge="1">
                  <a:txBody>
                    <a:bodyPr/>
                    <a:lstStyle/>
                    <a:p>
                      <a:endParaRPr kumimoji="1" lang="ja-JP" altLang="en-US" sz="1200" dirty="0"/>
                    </a:p>
                  </a:txBody>
                  <a:tcPr/>
                </a:tc>
                <a:tc rowSpan="8">
                  <a:txBody>
                    <a:bodyPr/>
                    <a:lstStyle/>
                    <a:p>
                      <a:r>
                        <a:rPr kumimoji="1" lang="ja-JP" altLang="en-US" sz="1200" dirty="0"/>
                        <a:t>発展性面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事業としての収益性、継続性が見込めること。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6"/>
                  </a:ext>
                </a:extLst>
              </a:tr>
              <a:tr h="245847">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ビジネスモデルとして、他地域に展開できる普遍性が見込めること。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317500">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事業内容及び実施エリア拡大の可能性が高いこと。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304451">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AI、IoT、5Gの活用等の先駆的な取組により</a:t>
                      </a:r>
                      <a:r>
                        <a:rPr kumimoji="1" lang="ja-JP" altLang="en-US" sz="1200" dirty="0" smtClean="0"/>
                        <a:t>、スマートシティや、スーパーシティとの連携を目指すものであること。</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316537">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災害時等の非常事態の際に適切、迅速に情報発信できるような仕組の構築に資する取組であること。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0"/>
                  </a:ext>
                </a:extLst>
              </a:tr>
              <a:tr h="283482">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マイナンバーカードの普及促進に資する取組であること。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1"/>
                  </a:ext>
                </a:extLst>
              </a:tr>
              <a:tr h="260804">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ユニバーサル社会を目指し、高齢者や移動制約者等の移動利便性の向上や外出機会の創出を図る取組であること。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2"/>
                  </a:ext>
                </a:extLst>
              </a:tr>
              <a:tr h="252095">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smtClean="0"/>
                        <a:t>ポストコロナにおけるライフスタイル</a:t>
                      </a:r>
                      <a:r>
                        <a:rPr kumimoji="1" lang="ja-JP" altLang="en-US" sz="1200" dirty="0"/>
                        <a:t>の変容に対応し、これを促進するような取組であること。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70</a:t>
            </a:r>
            <a:endParaRPr kumimoji="1" lang="ja-JP" altLang="en-US" sz="1480" dirty="0">
              <a:solidFill>
                <a:schemeClr val="tx1"/>
              </a:solidFill>
            </a:endParaRPr>
          </a:p>
        </p:txBody>
      </p:sp>
    </p:spTree>
    <p:extLst>
      <p:ext uri="{BB962C8B-B14F-4D97-AF65-F5344CB8AC3E}">
        <p14:creationId xmlns:p14="http://schemas.microsoft.com/office/powerpoint/2010/main" val="332372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評価指標、目標など</a:t>
            </a:r>
          </a:p>
        </p:txBody>
      </p:sp>
      <p:graphicFrame>
        <p:nvGraphicFramePr>
          <p:cNvPr id="3194" name="四角形 799"/>
          <p:cNvGraphicFramePr>
            <a:graphicFrameLocks noGrp="1"/>
          </p:cNvGraphicFramePr>
          <p:nvPr/>
        </p:nvGraphicFramePr>
        <p:xfrm>
          <a:off x="180000" y="981000"/>
          <a:ext cx="8747757" cy="1497572"/>
        </p:xfrm>
        <a:graphic>
          <a:graphicData uri="http://schemas.openxmlformats.org/drawingml/2006/table">
            <a:tbl>
              <a:tblPr/>
              <a:tblGrid>
                <a:gridCol w="1614110">
                  <a:extLst>
                    <a:ext uri="{9D8B030D-6E8A-4147-A177-3AD203B41FA5}">
                      <a16:colId xmlns:a16="http://schemas.microsoft.com/office/drawing/2014/main" val="20000"/>
                    </a:ext>
                  </a:extLst>
                </a:gridCol>
                <a:gridCol w="1586284">
                  <a:extLst>
                    <a:ext uri="{9D8B030D-6E8A-4147-A177-3AD203B41FA5}">
                      <a16:colId xmlns:a16="http://schemas.microsoft.com/office/drawing/2014/main" val="20001"/>
                    </a:ext>
                  </a:extLst>
                </a:gridCol>
                <a:gridCol w="1335815">
                  <a:extLst>
                    <a:ext uri="{9D8B030D-6E8A-4147-A177-3AD203B41FA5}">
                      <a16:colId xmlns:a16="http://schemas.microsoft.com/office/drawing/2014/main" val="20002"/>
                    </a:ext>
                  </a:extLst>
                </a:gridCol>
                <a:gridCol w="1215222">
                  <a:extLst>
                    <a:ext uri="{9D8B030D-6E8A-4147-A177-3AD203B41FA5}">
                      <a16:colId xmlns:a16="http://schemas.microsoft.com/office/drawing/2014/main" val="20003"/>
                    </a:ext>
                  </a:extLst>
                </a:gridCol>
                <a:gridCol w="2996326">
                  <a:extLst>
                    <a:ext uri="{9D8B030D-6E8A-4147-A177-3AD203B41FA5}">
                      <a16:colId xmlns:a16="http://schemas.microsoft.com/office/drawing/2014/main" val="20004"/>
                    </a:ext>
                  </a:extLst>
                </a:gridCol>
              </a:tblGrid>
              <a:tr h="250647">
                <a:tc>
                  <a:txBody>
                    <a:bodyPr/>
                    <a:lstStyle/>
                    <a:p>
                      <a:pPr algn="ctr"/>
                      <a:r>
                        <a:rPr lang="ja-JP" altLang="en-US" sz="1200">
                          <a:solidFill>
                            <a:srgbClr val="000000"/>
                          </a:solidFill>
                          <a:latin typeface="游ゴシック"/>
                        </a:rPr>
                        <a:t>カテゴリ</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内容</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定量指標</a:t>
                      </a:r>
                      <a:br>
                        <a:rPr lang="ja-JP" altLang="en-US" sz="1200">
                          <a:solidFill>
                            <a:srgbClr val="000000"/>
                          </a:solidFill>
                          <a:latin typeface="游ゴシック"/>
                        </a:rPr>
                      </a:br>
                      <a:r>
                        <a:rPr lang="ja-JP" altLang="en-US" sz="1200">
                          <a:solidFill>
                            <a:srgbClr val="000000"/>
                          </a:solidFill>
                          <a:latin typeface="游ゴシック"/>
                        </a:rPr>
                        <a:t>※設定する定量指標を記載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目標値</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データ取得方法等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1586">
                <a:tc>
                  <a:txBody>
                    <a:bodyPr/>
                    <a:lstStyle/>
                    <a:p>
                      <a:pPr algn="l"/>
                      <a:r>
                        <a:rPr lang="ja-JP" altLang="en-US" sz="1200">
                          <a:solidFill>
                            <a:srgbClr val="000000"/>
                          </a:solidFill>
                          <a:latin typeface="游ゴシック"/>
                        </a:rPr>
                        <a:t>地域課題の解決貢献度を測る指標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200">
                          <a:solidFill>
                            <a:srgbClr val="FF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dirty="0">
                          <a:solidFill>
                            <a:srgbClr val="000000"/>
                          </a:solidFill>
                          <a:latin typeface="游ゴシック"/>
                        </a:rPr>
                        <a:t>　</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291586">
                <a:tc>
                  <a:txBody>
                    <a:bodyPr/>
                    <a:lstStyle/>
                    <a:p>
                      <a:pPr algn="l"/>
                      <a:r>
                        <a:rPr lang="ja-JP" altLang="en-US" sz="1200">
                          <a:solidFill>
                            <a:srgbClr val="000000"/>
                          </a:solidFill>
                          <a:latin typeface="游ゴシック"/>
                        </a:rPr>
                        <a:t>施策の効果を測る指標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200">
                          <a:solidFill>
                            <a:srgbClr val="FF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29158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dirty="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bl>
          </a:graphicData>
        </a:graphic>
      </p:graphicFrame>
      <p:sp>
        <p:nvSpPr>
          <p:cNvPr id="3195" name="Text Box 803"/>
          <p:cNvSpPr txBox="1">
            <a:spLocks noChangeArrowheads="1"/>
          </p:cNvSpPr>
          <p:nvPr/>
        </p:nvSpPr>
        <p:spPr>
          <a:xfrm>
            <a:off x="0" y="592835"/>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地域課題に応じた定量的指標</a:t>
            </a:r>
          </a:p>
        </p:txBody>
      </p:sp>
      <p:sp>
        <p:nvSpPr>
          <p:cNvPr id="3196" name="Text Box 804"/>
          <p:cNvSpPr txBox="1">
            <a:spLocks noChangeArrowheads="1"/>
          </p:cNvSpPr>
          <p:nvPr/>
        </p:nvSpPr>
        <p:spPr>
          <a:xfrm>
            <a:off x="-320" y="2493000"/>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統一的・横断的な定量的指標</a:t>
            </a:r>
          </a:p>
        </p:txBody>
      </p:sp>
      <p:graphicFrame>
        <p:nvGraphicFramePr>
          <p:cNvPr id="3197" name="四角形 805"/>
          <p:cNvGraphicFramePr>
            <a:graphicFrameLocks noGrp="1"/>
          </p:cNvGraphicFramePr>
          <p:nvPr/>
        </p:nvGraphicFramePr>
        <p:xfrm>
          <a:off x="180000" y="2925000"/>
          <a:ext cx="8712197" cy="3341157"/>
        </p:xfrm>
        <a:graphic>
          <a:graphicData uri="http://schemas.openxmlformats.org/drawingml/2006/table">
            <a:tbl>
              <a:tblPr/>
              <a:tblGrid>
                <a:gridCol w="803766">
                  <a:extLst>
                    <a:ext uri="{9D8B030D-6E8A-4147-A177-3AD203B41FA5}">
                      <a16:colId xmlns:a16="http://schemas.microsoft.com/office/drawing/2014/main" val="20000"/>
                    </a:ext>
                  </a:extLst>
                </a:gridCol>
                <a:gridCol w="803766">
                  <a:extLst>
                    <a:ext uri="{9D8B030D-6E8A-4147-A177-3AD203B41FA5}">
                      <a16:colId xmlns:a16="http://schemas.microsoft.com/office/drawing/2014/main" val="20001"/>
                    </a:ext>
                  </a:extLst>
                </a:gridCol>
                <a:gridCol w="1579842">
                  <a:extLst>
                    <a:ext uri="{9D8B030D-6E8A-4147-A177-3AD203B41FA5}">
                      <a16:colId xmlns:a16="http://schemas.microsoft.com/office/drawing/2014/main" val="20002"/>
                    </a:ext>
                  </a:extLst>
                </a:gridCol>
                <a:gridCol w="1330385">
                  <a:extLst>
                    <a:ext uri="{9D8B030D-6E8A-4147-A177-3AD203B41FA5}">
                      <a16:colId xmlns:a16="http://schemas.microsoft.com/office/drawing/2014/main" val="20003"/>
                    </a:ext>
                  </a:extLst>
                </a:gridCol>
                <a:gridCol w="1210282">
                  <a:extLst>
                    <a:ext uri="{9D8B030D-6E8A-4147-A177-3AD203B41FA5}">
                      <a16:colId xmlns:a16="http://schemas.microsoft.com/office/drawing/2014/main" val="20004"/>
                    </a:ext>
                  </a:extLst>
                </a:gridCol>
                <a:gridCol w="2984156">
                  <a:extLst>
                    <a:ext uri="{9D8B030D-6E8A-4147-A177-3AD203B41FA5}">
                      <a16:colId xmlns:a16="http://schemas.microsoft.com/office/drawing/2014/main" val="20005"/>
                    </a:ext>
                  </a:extLst>
                </a:gridCol>
              </a:tblGrid>
              <a:tr h="247723">
                <a:tc>
                  <a:txBody>
                    <a:bodyPr/>
                    <a:lstStyle/>
                    <a:p>
                      <a:pPr algn="ctr"/>
                      <a:r>
                        <a:rPr lang="ja-JP" altLang="en-US" sz="1050">
                          <a:solidFill>
                            <a:srgbClr val="000000"/>
                          </a:solidFill>
                          <a:latin typeface="游ゴシック"/>
                        </a:rPr>
                        <a:t>カテゴリ</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項目</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内容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定量指標</a:t>
                      </a:r>
                      <a:br>
                        <a:rPr lang="ja-JP" altLang="en-US" sz="1050">
                          <a:solidFill>
                            <a:srgbClr val="000000"/>
                          </a:solidFill>
                          <a:latin typeface="游ゴシック"/>
                        </a:rPr>
                      </a:br>
                      <a:r>
                        <a:rPr lang="ja-JP" altLang="en-US" sz="1050">
                          <a:solidFill>
                            <a:srgbClr val="000000"/>
                          </a:solidFill>
                          <a:latin typeface="游ゴシック"/>
                        </a:rPr>
                        <a:t>※設定する定量指標を記載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目標値</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データ取得方法等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00777">
                <a:tc>
                  <a:txBody>
                    <a:bodyPr/>
                    <a:lstStyle/>
                    <a:p>
                      <a:pPr algn="l"/>
                      <a:r>
                        <a:rPr lang="ja-JP" altLang="en-US" sz="1050">
                          <a:solidFill>
                            <a:srgbClr val="000000"/>
                          </a:solidFill>
                          <a:latin typeface="游ゴシック"/>
                        </a:rPr>
                        <a:t>プロセス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サービス準備</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提供するサービスの認知度</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300777">
                <a:tc>
                  <a:txBody>
                    <a:bodyPr/>
                    <a:lstStyle/>
                    <a:p>
                      <a:pPr algn="l"/>
                      <a:r>
                        <a:rPr lang="ja-JP" altLang="en-US" sz="1050">
                          <a:solidFill>
                            <a:srgbClr val="000000"/>
                          </a:solidFill>
                          <a:latin typeface="游ゴシック"/>
                        </a:rPr>
                        <a:t>インパクト</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サービス</a:t>
                      </a:r>
                      <a:endParaRPr kumimoji="1" lang="ja-JP" altLang="en-US" sz="1050" dirty="0"/>
                    </a:p>
                    <a:p>
                      <a:pPr algn="l"/>
                      <a:r>
                        <a:rPr lang="ja-JP" altLang="en-US" sz="1050">
                          <a:solidFill>
                            <a:srgbClr val="000000"/>
                          </a:solidFill>
                          <a:latin typeface="游ゴシック"/>
                        </a:rPr>
                        <a:t>利用状況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MaaSアプリ等の利用者数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利用者数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提供する交通サービス以外のサービスの利用者数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MaaSサービス全体の</a:t>
                      </a:r>
                      <a:endParaRPr kumimoji="1" lang="ja-JP" altLang="en-US" sz="1050" dirty="0"/>
                    </a:p>
                    <a:p>
                      <a:pPr algn="l"/>
                      <a:r>
                        <a:rPr lang="ja-JP" altLang="en-US" sz="1050">
                          <a:solidFill>
                            <a:srgbClr val="000000"/>
                          </a:solidFill>
                          <a:latin typeface="游ゴシック"/>
                        </a:rPr>
                        <a:t>総合満足度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交通サービス以外の</a:t>
                      </a:r>
                      <a:endParaRPr kumimoji="1" lang="ja-JP" altLang="en-US" sz="1050" dirty="0"/>
                    </a:p>
                    <a:p>
                      <a:pPr algn="l"/>
                      <a:r>
                        <a:rPr lang="ja-JP" altLang="en-US" sz="1050">
                          <a:solidFill>
                            <a:srgbClr val="000000"/>
                          </a:solidFill>
                          <a:latin typeface="游ゴシック"/>
                        </a:rPr>
                        <a:t>サービスの満足度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行動変容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利用者の行動や周辺施設への立寄り頻度の変化</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8"/>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実証事業に参画する交通サービスの利用者数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71</a:t>
            </a:r>
            <a:endParaRPr kumimoji="1" lang="ja-JP" altLang="en-US" sz="1480" dirty="0">
              <a:solidFill>
                <a:schemeClr val="tx1"/>
              </a:solidFill>
            </a:endParaRPr>
          </a:p>
        </p:txBody>
      </p:sp>
    </p:spTree>
    <p:extLst>
      <p:ext uri="{BB962C8B-B14F-4D97-AF65-F5344CB8AC3E}">
        <p14:creationId xmlns:p14="http://schemas.microsoft.com/office/powerpoint/2010/main" val="160153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評価指標、目標など 【記入例】</a:t>
            </a:r>
          </a:p>
        </p:txBody>
      </p:sp>
      <p:graphicFrame>
        <p:nvGraphicFramePr>
          <p:cNvPr id="3206" name="四角形 799"/>
          <p:cNvGraphicFramePr>
            <a:graphicFrameLocks noGrp="1"/>
          </p:cNvGraphicFramePr>
          <p:nvPr/>
        </p:nvGraphicFramePr>
        <p:xfrm>
          <a:off x="180000" y="981000"/>
          <a:ext cx="8747757" cy="1543292"/>
        </p:xfrm>
        <a:graphic>
          <a:graphicData uri="http://schemas.openxmlformats.org/drawingml/2006/table">
            <a:tbl>
              <a:tblPr/>
              <a:tblGrid>
                <a:gridCol w="1614110">
                  <a:extLst>
                    <a:ext uri="{9D8B030D-6E8A-4147-A177-3AD203B41FA5}">
                      <a16:colId xmlns:a16="http://schemas.microsoft.com/office/drawing/2014/main" val="20000"/>
                    </a:ext>
                  </a:extLst>
                </a:gridCol>
                <a:gridCol w="1586284">
                  <a:extLst>
                    <a:ext uri="{9D8B030D-6E8A-4147-A177-3AD203B41FA5}">
                      <a16:colId xmlns:a16="http://schemas.microsoft.com/office/drawing/2014/main" val="20001"/>
                    </a:ext>
                  </a:extLst>
                </a:gridCol>
                <a:gridCol w="1335815">
                  <a:extLst>
                    <a:ext uri="{9D8B030D-6E8A-4147-A177-3AD203B41FA5}">
                      <a16:colId xmlns:a16="http://schemas.microsoft.com/office/drawing/2014/main" val="20002"/>
                    </a:ext>
                  </a:extLst>
                </a:gridCol>
                <a:gridCol w="1215222">
                  <a:extLst>
                    <a:ext uri="{9D8B030D-6E8A-4147-A177-3AD203B41FA5}">
                      <a16:colId xmlns:a16="http://schemas.microsoft.com/office/drawing/2014/main" val="20003"/>
                    </a:ext>
                  </a:extLst>
                </a:gridCol>
                <a:gridCol w="2996326">
                  <a:extLst>
                    <a:ext uri="{9D8B030D-6E8A-4147-A177-3AD203B41FA5}">
                      <a16:colId xmlns:a16="http://schemas.microsoft.com/office/drawing/2014/main" val="20004"/>
                    </a:ext>
                  </a:extLst>
                </a:gridCol>
              </a:tblGrid>
              <a:tr h="250647">
                <a:tc>
                  <a:txBody>
                    <a:bodyPr/>
                    <a:lstStyle/>
                    <a:p>
                      <a:pPr algn="ctr"/>
                      <a:r>
                        <a:rPr lang="ja-JP" altLang="en-US" sz="1200">
                          <a:solidFill>
                            <a:srgbClr val="000000"/>
                          </a:solidFill>
                          <a:latin typeface="游ゴシック"/>
                        </a:rPr>
                        <a:t>カテゴリ</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内容</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定量指標</a:t>
                      </a:r>
                      <a:br>
                        <a:rPr lang="ja-JP" altLang="en-US" sz="1200">
                          <a:solidFill>
                            <a:srgbClr val="000000"/>
                          </a:solidFill>
                          <a:latin typeface="游ゴシック"/>
                        </a:rPr>
                      </a:br>
                      <a:r>
                        <a:rPr lang="ja-JP" altLang="en-US" sz="1200">
                          <a:solidFill>
                            <a:srgbClr val="000000"/>
                          </a:solidFill>
                          <a:latin typeface="游ゴシック"/>
                        </a:rPr>
                        <a:t>※設定する定量指標を記載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目標値</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dirty="0">
                          <a:solidFill>
                            <a:srgbClr val="000000"/>
                          </a:solidFill>
                          <a:latin typeface="游ゴシック"/>
                        </a:rPr>
                        <a:t>データ取得方法等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1586">
                <a:tc>
                  <a:txBody>
                    <a:bodyPr/>
                    <a:lstStyle/>
                    <a:p>
                      <a:pPr algn="l"/>
                      <a:r>
                        <a:rPr lang="ja-JP" altLang="en-US" sz="1200">
                          <a:solidFill>
                            <a:srgbClr val="000000"/>
                          </a:solidFill>
                          <a:latin typeface="游ゴシック"/>
                        </a:rPr>
                        <a:t>地域課題の解決貢献度を測る指標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・公共交通の利用促進による二次交通維持、繁忙期における渋滞緩和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80%</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291586">
                <a:tc>
                  <a:txBody>
                    <a:bodyPr/>
                    <a:lstStyle/>
                    <a:p>
                      <a:pPr algn="l"/>
                      <a:r>
                        <a:rPr lang="ja-JP" altLang="en-US" sz="1200">
                          <a:solidFill>
                            <a:srgbClr val="000000"/>
                          </a:solidFill>
                          <a:latin typeface="游ゴシック"/>
                        </a:rPr>
                        <a:t>施策の効果を測る指標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900">
                          <a:solidFill>
                            <a:srgbClr val="000000"/>
                          </a:solidFill>
                          <a:latin typeface="游ゴシック"/>
                        </a:rPr>
                        <a:t>首都圏および事業地域での各種プロモーション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サイトアクセス数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100,000アクセス</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アプリ利用状況管理画面にて取得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291586">
                <a:tc>
                  <a:txBody>
                    <a:bodyPr/>
                    <a:lstStyle/>
                    <a:p>
                      <a:pPr algn="l"/>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期間限定循環バス運行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対象チケット販売枚数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500枚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dirty="0">
                          <a:solidFill>
                            <a:srgbClr val="000000"/>
                          </a:solidFill>
                          <a:latin typeface="游ゴシック"/>
                        </a:rPr>
                        <a:t>アプリ販売利用データ管理画面にて取得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bl>
          </a:graphicData>
        </a:graphic>
      </p:graphicFrame>
      <p:sp>
        <p:nvSpPr>
          <p:cNvPr id="3207" name="Text Box 803"/>
          <p:cNvSpPr txBox="1">
            <a:spLocks noChangeArrowheads="1"/>
          </p:cNvSpPr>
          <p:nvPr/>
        </p:nvSpPr>
        <p:spPr>
          <a:xfrm>
            <a:off x="0" y="592835"/>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地域課題に応じた定量的指標</a:t>
            </a:r>
          </a:p>
        </p:txBody>
      </p:sp>
      <p:sp>
        <p:nvSpPr>
          <p:cNvPr id="3208" name="Text Box 804"/>
          <p:cNvSpPr txBox="1">
            <a:spLocks noChangeArrowheads="1"/>
          </p:cNvSpPr>
          <p:nvPr/>
        </p:nvSpPr>
        <p:spPr>
          <a:xfrm>
            <a:off x="-320" y="2699666"/>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統一的・横断的な定量的指標</a:t>
            </a:r>
          </a:p>
        </p:txBody>
      </p:sp>
      <p:graphicFrame>
        <p:nvGraphicFramePr>
          <p:cNvPr id="3209" name="四角形 805"/>
          <p:cNvGraphicFramePr>
            <a:graphicFrameLocks noGrp="1"/>
          </p:cNvGraphicFramePr>
          <p:nvPr/>
        </p:nvGraphicFramePr>
        <p:xfrm>
          <a:off x="180000" y="3098883"/>
          <a:ext cx="8712197" cy="3341157"/>
        </p:xfrm>
        <a:graphic>
          <a:graphicData uri="http://schemas.openxmlformats.org/drawingml/2006/table">
            <a:tbl>
              <a:tblPr/>
              <a:tblGrid>
                <a:gridCol w="803766">
                  <a:extLst>
                    <a:ext uri="{9D8B030D-6E8A-4147-A177-3AD203B41FA5}">
                      <a16:colId xmlns:a16="http://schemas.microsoft.com/office/drawing/2014/main" val="20000"/>
                    </a:ext>
                  </a:extLst>
                </a:gridCol>
                <a:gridCol w="803766">
                  <a:extLst>
                    <a:ext uri="{9D8B030D-6E8A-4147-A177-3AD203B41FA5}">
                      <a16:colId xmlns:a16="http://schemas.microsoft.com/office/drawing/2014/main" val="20001"/>
                    </a:ext>
                  </a:extLst>
                </a:gridCol>
                <a:gridCol w="1579842">
                  <a:extLst>
                    <a:ext uri="{9D8B030D-6E8A-4147-A177-3AD203B41FA5}">
                      <a16:colId xmlns:a16="http://schemas.microsoft.com/office/drawing/2014/main" val="20002"/>
                    </a:ext>
                  </a:extLst>
                </a:gridCol>
                <a:gridCol w="1330385">
                  <a:extLst>
                    <a:ext uri="{9D8B030D-6E8A-4147-A177-3AD203B41FA5}">
                      <a16:colId xmlns:a16="http://schemas.microsoft.com/office/drawing/2014/main" val="20003"/>
                    </a:ext>
                  </a:extLst>
                </a:gridCol>
                <a:gridCol w="1210282">
                  <a:extLst>
                    <a:ext uri="{9D8B030D-6E8A-4147-A177-3AD203B41FA5}">
                      <a16:colId xmlns:a16="http://schemas.microsoft.com/office/drawing/2014/main" val="20004"/>
                    </a:ext>
                  </a:extLst>
                </a:gridCol>
                <a:gridCol w="2984156">
                  <a:extLst>
                    <a:ext uri="{9D8B030D-6E8A-4147-A177-3AD203B41FA5}">
                      <a16:colId xmlns:a16="http://schemas.microsoft.com/office/drawing/2014/main" val="20005"/>
                    </a:ext>
                  </a:extLst>
                </a:gridCol>
              </a:tblGrid>
              <a:tr h="247723">
                <a:tc>
                  <a:txBody>
                    <a:bodyPr/>
                    <a:lstStyle/>
                    <a:p>
                      <a:pPr algn="ctr"/>
                      <a:r>
                        <a:rPr lang="ja-JP" altLang="en-US" sz="1050">
                          <a:solidFill>
                            <a:srgbClr val="000000"/>
                          </a:solidFill>
                          <a:latin typeface="游ゴシック"/>
                        </a:rPr>
                        <a:t>カテゴリ</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項目</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内容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定量指標</a:t>
                      </a:r>
                      <a:br>
                        <a:rPr lang="ja-JP" altLang="en-US" sz="1050">
                          <a:solidFill>
                            <a:srgbClr val="000000"/>
                          </a:solidFill>
                          <a:latin typeface="游ゴシック"/>
                        </a:rPr>
                      </a:br>
                      <a:r>
                        <a:rPr lang="ja-JP" altLang="en-US" sz="1050">
                          <a:solidFill>
                            <a:srgbClr val="000000"/>
                          </a:solidFill>
                          <a:latin typeface="游ゴシック"/>
                        </a:rPr>
                        <a:t>※設定する定量指標を記載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目標値</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データ取得方法等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00777">
                <a:tc>
                  <a:txBody>
                    <a:bodyPr/>
                    <a:lstStyle/>
                    <a:p>
                      <a:pPr algn="l"/>
                      <a:r>
                        <a:rPr lang="ja-JP" altLang="en-US" sz="1050">
                          <a:solidFill>
                            <a:srgbClr val="000000"/>
                          </a:solidFill>
                          <a:latin typeface="游ゴシック"/>
                        </a:rPr>
                        <a:t>プロセス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サービス準備</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提供するサービスの認知度</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サイトアクセス数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100,000アクセス</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300777">
                <a:tc>
                  <a:txBody>
                    <a:bodyPr/>
                    <a:lstStyle/>
                    <a:p>
                      <a:pPr algn="l"/>
                      <a:r>
                        <a:rPr lang="ja-JP" altLang="en-US" sz="1050">
                          <a:solidFill>
                            <a:srgbClr val="000000"/>
                          </a:solidFill>
                          <a:latin typeface="游ゴシック"/>
                        </a:rPr>
                        <a:t>インパクト</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サービス</a:t>
                      </a:r>
                      <a:endParaRPr kumimoji="1" lang="ja-JP" altLang="en-US" sz="1050" dirty="0"/>
                    </a:p>
                    <a:p>
                      <a:pPr algn="l"/>
                      <a:r>
                        <a:rPr lang="ja-JP" altLang="en-US" sz="1050">
                          <a:solidFill>
                            <a:srgbClr val="000000"/>
                          </a:solidFill>
                          <a:latin typeface="游ゴシック"/>
                        </a:rPr>
                        <a:t>利用状況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MaaSアプリ等の利用者数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会員登録数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6,000人</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利用者数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交通チケット販売枚数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6,000枚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提供する交通サービス以外のサービスの利用者数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観光チケット販売枚数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4,000枚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MaaSサービス全体の</a:t>
                      </a:r>
                      <a:endParaRPr kumimoji="1" lang="ja-JP" altLang="en-US" sz="1050" dirty="0"/>
                    </a:p>
                    <a:p>
                      <a:pPr algn="l"/>
                      <a:r>
                        <a:rPr lang="ja-JP" altLang="en-US" sz="1050">
                          <a:solidFill>
                            <a:srgbClr val="000000"/>
                          </a:solidFill>
                          <a:latin typeface="游ゴシック"/>
                        </a:rPr>
                        <a:t>総合満足度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総合満足度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サービス内容の満足度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交通サービス以外の</a:t>
                      </a:r>
                      <a:endParaRPr kumimoji="1" lang="ja-JP" altLang="en-US" sz="1050" dirty="0"/>
                    </a:p>
                    <a:p>
                      <a:pPr algn="l"/>
                      <a:r>
                        <a:rPr lang="ja-JP" altLang="en-US" sz="1050">
                          <a:solidFill>
                            <a:srgbClr val="000000"/>
                          </a:solidFill>
                          <a:latin typeface="游ゴシック"/>
                        </a:rPr>
                        <a:t>サービスの満足度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サービス内容の満足度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行動変容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利用者の行動や周辺施設への立寄り頻度の変化</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提供したサービスが外出のきっかけとなった人の割合</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IMaaSが事業地域来訪のきっかけになった割合について、利用者アンケートでヒアリング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8"/>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実証事業に参画する交通サービスの利用者数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MaaSをきっかけに</a:t>
                      </a:r>
                      <a:br>
                        <a:rPr lang="ja-JP" altLang="en-US" sz="900">
                          <a:solidFill>
                            <a:srgbClr val="000000"/>
                          </a:solidFill>
                          <a:latin typeface="游ゴシック"/>
                        </a:rPr>
                      </a:br>
                      <a:r>
                        <a:rPr lang="ja-JP" altLang="en-US" sz="900">
                          <a:solidFill>
                            <a:srgbClr val="000000"/>
                          </a:solidFill>
                          <a:latin typeface="游ゴシック"/>
                        </a:rPr>
                        <a:t>公共交通を選択した割合</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3210" name="正方形/長方形 817"/>
          <p:cNvSpPr/>
          <p:nvPr/>
        </p:nvSpPr>
        <p:spPr>
          <a:xfrm>
            <a:off x="3996000" y="549000"/>
            <a:ext cx="6192688" cy="3068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※提出時にはページごと削除して構いません。</a:t>
            </a:r>
          </a:p>
        </p:txBody>
      </p:sp>
      <p:sp>
        <p:nvSpPr>
          <p:cNvPr id="321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72</a:t>
            </a:r>
            <a:endParaRPr kumimoji="1" lang="ja-JP" altLang="en-US" sz="1480" dirty="0">
              <a:solidFill>
                <a:schemeClr val="tx1"/>
              </a:solidFill>
            </a:endParaRPr>
          </a:p>
        </p:txBody>
      </p:sp>
    </p:spTree>
    <p:extLst>
      <p:ext uri="{BB962C8B-B14F-4D97-AF65-F5344CB8AC3E}">
        <p14:creationId xmlns:p14="http://schemas.microsoft.com/office/powerpoint/2010/main" val="3253299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事業スケジュール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21" name="正方形/長方形 12"/>
          <p:cNvSpPr/>
          <p:nvPr/>
        </p:nvSpPr>
        <p:spPr>
          <a:xfrm>
            <a:off x="108536" y="1084321"/>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手順が分かるよう</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に整理</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extLst/>
          </p:nvPr>
        </p:nvGraphicFramePr>
        <p:xfrm>
          <a:off x="270766" y="2371821"/>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2021</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2022</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solidFill>
                            <a:schemeClr val="bg1"/>
                          </a:solidFill>
                          <a:latin typeface="Meiryo UI" panose="020B0604030504040204" pitchFamily="50" charset="-128"/>
                          <a:ea typeface="Meiryo UI" panose="020B0604030504040204" pitchFamily="50" charset="-128"/>
                        </a:rPr>
                        <a:t>2</a:t>
                      </a:r>
                      <a:r>
                        <a:rPr kumimoji="1" lang="ja-JP" altLang="en-US" sz="1100" dirty="0" smtClean="0">
                          <a:solidFill>
                            <a:schemeClr val="bg1"/>
                          </a:solidFill>
                          <a:latin typeface="Meiryo UI" panose="020B0604030504040204" pitchFamily="50" charset="-128"/>
                          <a:ea typeface="Meiryo UI" panose="020B0604030504040204" pitchFamily="50" charset="-128"/>
                        </a:rPr>
                        <a:t>月</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ア）事業計画検討</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イ）システム開発</a:t>
                      </a:r>
                      <a:endParaRPr kumimoji="1" lang="en-US" altLang="ja-JP" sz="1100" dirty="0" smtClean="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ウ）サービス提供</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3332105"/>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4" name="ホームベース 18"/>
          <p:cNvSpPr/>
          <p:nvPr/>
        </p:nvSpPr>
        <p:spPr>
          <a:xfrm>
            <a:off x="1836600" y="3821854"/>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5" name="ホームベース 19"/>
          <p:cNvSpPr/>
          <p:nvPr/>
        </p:nvSpPr>
        <p:spPr>
          <a:xfrm>
            <a:off x="4500312" y="397703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6" name="ホームベース 20"/>
          <p:cNvSpPr/>
          <p:nvPr/>
        </p:nvSpPr>
        <p:spPr>
          <a:xfrm>
            <a:off x="5292600" y="4132210"/>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7" name="ホームベース 21"/>
          <p:cNvSpPr/>
          <p:nvPr/>
        </p:nvSpPr>
        <p:spPr>
          <a:xfrm>
            <a:off x="6624352" y="4283171"/>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8" name="星 5 1"/>
          <p:cNvSpPr>
            <a:spLocks noChangeAspect="1"/>
          </p:cNvSpPr>
          <p:nvPr/>
        </p:nvSpPr>
        <p:spPr>
          <a:xfrm>
            <a:off x="2051720" y="3281814"/>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521498"/>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0" name="星 5 22"/>
          <p:cNvSpPr>
            <a:spLocks noChangeAspect="1"/>
          </p:cNvSpPr>
          <p:nvPr/>
        </p:nvSpPr>
        <p:spPr>
          <a:xfrm>
            <a:off x="4283968" y="3279330"/>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519014"/>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2" name="ホームベース 24"/>
          <p:cNvSpPr/>
          <p:nvPr/>
        </p:nvSpPr>
        <p:spPr>
          <a:xfrm>
            <a:off x="4716016" y="4700257"/>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33" name="星 5 25"/>
          <p:cNvSpPr>
            <a:spLocks noChangeAspect="1"/>
          </p:cNvSpPr>
          <p:nvPr/>
        </p:nvSpPr>
        <p:spPr>
          <a:xfrm>
            <a:off x="443636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5" name="星 5 27"/>
          <p:cNvSpPr>
            <a:spLocks noChangeAspect="1"/>
          </p:cNvSpPr>
          <p:nvPr/>
        </p:nvSpPr>
        <p:spPr>
          <a:xfrm>
            <a:off x="644420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7" name="ホームベース 29"/>
          <p:cNvSpPr/>
          <p:nvPr/>
        </p:nvSpPr>
        <p:spPr>
          <a:xfrm>
            <a:off x="6660232" y="4700257"/>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73</a:t>
            </a:r>
            <a:endParaRPr kumimoji="1" lang="ja-JP" altLang="en-US" sz="1480" dirty="0">
              <a:solidFill>
                <a:schemeClr val="tx1"/>
              </a:solidFill>
            </a:endParaRPr>
          </a:p>
        </p:txBody>
      </p:sp>
    </p:spTree>
    <p:extLst>
      <p:ext uri="{BB962C8B-B14F-4D97-AF65-F5344CB8AC3E}">
        <p14:creationId xmlns:p14="http://schemas.microsoft.com/office/powerpoint/2010/main" val="153985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中長期スケジュール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47" name="正方形/長方形 22"/>
          <p:cNvSpPr/>
          <p:nvPr/>
        </p:nvSpPr>
        <p:spPr>
          <a:xfrm>
            <a:off x="108536" y="1084321"/>
            <a:ext cx="8712285" cy="1168658"/>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エリアの拡大、他地域への展開等について、想定している内容を記入してください</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※様式No.10と重複する内容があっても構いません。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extLst/>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2022</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2024</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eiryo UI" panose="020B0604030504040204" pitchFamily="50" charset="-128"/>
                          <a:ea typeface="Meiryo UI" panose="020B0604030504040204" pitchFamily="50" charset="-128"/>
                        </a:rPr>
                        <a:t>MaaS</a:t>
                      </a:r>
                      <a:r>
                        <a:rPr kumimoji="1" lang="ja-JP" altLang="en-US" sz="1200" dirty="0" smtClean="0">
                          <a:latin typeface="Meiryo UI" panose="020B0604030504040204" pitchFamily="50" charset="-128"/>
                          <a:ea typeface="Meiryo UI" panose="020B0604030504040204" pitchFamily="50" charset="-128"/>
                        </a:rPr>
                        <a:t>サービスの提供</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smtClean="0">
                          <a:latin typeface="Meiryo UI" panose="020B0604030504040204" pitchFamily="50" charset="-128"/>
                          <a:ea typeface="Meiryo UI" panose="020B0604030504040204" pitchFamily="50" charset="-128"/>
                        </a:rPr>
                        <a:t>〇〇サービスとの連携</a:t>
                      </a:r>
                      <a:endParaRPr kumimoji="1" lang="ja-JP" altLang="en-US" sz="1200" b="0" i="1" u="none" baseline="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〇〇地域への拡大</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smtClean="0">
                          <a:latin typeface="Meiryo UI" panose="020B0604030504040204" pitchFamily="50" charset="-128"/>
                          <a:ea typeface="Meiryo UI" panose="020B0604030504040204" pitchFamily="50" charset="-128"/>
                        </a:rPr>
                        <a:t>○○市</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都市</a:t>
                      </a:r>
                      <a:r>
                        <a:rPr lang="en-US" altLang="ja-JP" sz="1200" dirty="0" smtClean="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運用</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74</a:t>
            </a:r>
            <a:endParaRPr kumimoji="1" lang="ja-JP" altLang="en-US" sz="1480" dirty="0">
              <a:solidFill>
                <a:schemeClr val="tx1"/>
              </a:solidFill>
            </a:endParaRPr>
          </a:p>
        </p:txBody>
      </p:sp>
    </p:spTree>
    <p:extLst>
      <p:ext uri="{BB962C8B-B14F-4D97-AF65-F5344CB8AC3E}">
        <p14:creationId xmlns:p14="http://schemas.microsoft.com/office/powerpoint/2010/main" val="103469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r>
                        <a:rPr kumimoji="1" lang="ja-JP" altLang="en-US" sz="1200" dirty="0">
                          <a:solidFill>
                            <a:schemeClr val="tx1"/>
                          </a:solidFill>
                        </a:rPr>
                        <a:t>全体事業費</a:t>
                      </a:r>
                    </a:p>
                    <a:p>
                      <a:r>
                        <a:rPr kumimoji="1" lang="ja-JP" altLang="en-US" sz="1200" dirty="0">
                          <a:solidFill>
                            <a:schemeClr val="tx1"/>
                          </a:solidFill>
                        </a:rPr>
                        <a:t>(A)+(B)</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補助対象経費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交付申請</a:t>
                      </a:r>
                    </a:p>
                    <a:p>
                      <a:r>
                        <a:rPr kumimoji="1" lang="ja-JP" altLang="en-US" sz="1200" dirty="0">
                          <a:solidFill>
                            <a:schemeClr val="tx1"/>
                          </a:solidFill>
                        </a:rPr>
                        <a:t>希望額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449936"/>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経費の区分</a:t>
                      </a:r>
                      <a:r>
                        <a:rPr lang="ja-JP" altLang="en-US" sz="1200" b="0">
                          <a:solidFill>
                            <a:srgbClr val="000000"/>
                          </a:solidFill>
                          <a:latin typeface="游ゴシック"/>
                        </a:rPr>
                        <a:t>※１</a:t>
                      </a:r>
                      <a:endParaRPr kumimoji="1" lang="ja-JP" altLang="en-US" sz="1200" b="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金額</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実施事項</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実施主体</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備考</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22266">
                <a:tc rowSpan="3">
                  <a:txBody>
                    <a:bodyPr/>
                    <a:lstStyle/>
                    <a:p>
                      <a:pPr algn="ctr"/>
                      <a:r>
                        <a:rPr lang="ja-JP" altLang="en-US" sz="1200">
                          <a:solidFill>
                            <a:srgbClr val="000000"/>
                          </a:solidFill>
                          <a:latin typeface="游ゴシック"/>
                        </a:rPr>
                        <a:t>補助対象経費</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a:solidFill>
                            <a:srgbClr val="000000"/>
                          </a:solidFill>
                          <a:latin typeface="游ゴシック"/>
                        </a:rPr>
                        <a:t>補助対象経費外</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0" y="5367343"/>
            <a:ext cx="9130842" cy="144565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※１ </a:t>
            </a:r>
            <a:r>
              <a:rPr kumimoji="1" lang="en-US" altLang="ja-JP" sz="12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経費の区分は、以下のいずれに当てはまるかをご記載ください</a:t>
            </a: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提出時は、赤字補足部分は削除していただいてかまいません。</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（地域公共交通確保維持改善事業（新モビリティサービス推進事業）実施要領を参照。）</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①連携基盤システムの購入・開発費、②既存の連携基盤システムの機能拡張に係るシステムの改修費、③連携基盤システムの利用料（補助対象事業の</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完了日までに限る。）、④連携基盤システム導入に伴う導入設定、マニュアル作成費、研修実施に係る費用、⑤連携基盤システムのセキュリティ対策費、</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⑥連携基盤システムを利用したキャッシュレス決済端末及び混雑情報（予測を含む。）を提供するために必要な機器の導入費用、⑦交通分野以外のサービスにおける</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キャッシュレス決済端末及び混雑情報（予測を含む。）を提供するために必要な機器の設置に係る導入費用、⑧連携基盤システムの導入が地域にもたらす効果や</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課題を地域で把握するための調査に要する費用</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 行数は必要に応じて、増減させてかまいません。</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75</a:t>
            </a:r>
            <a:endParaRPr kumimoji="1" lang="ja-JP" altLang="en-US" sz="1480" dirty="0">
              <a:solidFill>
                <a:schemeClr val="tx1"/>
              </a:solidFill>
            </a:endParaRPr>
          </a:p>
        </p:txBody>
      </p:sp>
    </p:spTree>
    <p:extLst>
      <p:ext uri="{BB962C8B-B14F-4D97-AF65-F5344CB8AC3E}">
        <p14:creationId xmlns:p14="http://schemas.microsoft.com/office/powerpoint/2010/main" val="872972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smtClean="0">
                <a:solidFill>
                  <a:schemeClr val="bg1"/>
                </a:solidFill>
                <a:latin typeface="ＭＳ Ｐゴシック" panose="020B0600070205080204" pitchFamily="50" charset="-128"/>
              </a:rPr>
              <a:t>スマートシティ関連事業への応募状況　</a:t>
            </a:r>
            <a:r>
              <a:rPr lang="en-US" altLang="ja-JP" sz="1800" b="1" dirty="0" smtClean="0">
                <a:solidFill>
                  <a:schemeClr val="bg1"/>
                </a:solidFill>
                <a:latin typeface="ＭＳ Ｐゴシック" panose="020B0600070205080204" pitchFamily="50" charset="-128"/>
              </a:rPr>
              <a:t>【</a:t>
            </a:r>
            <a:r>
              <a:rPr lang="ja-JP" altLang="en-US" sz="1800" b="1" dirty="0" smtClean="0">
                <a:solidFill>
                  <a:schemeClr val="bg1"/>
                </a:solidFill>
                <a:latin typeface="ＭＳ Ｐゴシック" panose="020B0600070205080204" pitchFamily="50" charset="-128"/>
              </a:rPr>
              <a:t>申請者名</a:t>
            </a:r>
            <a:r>
              <a:rPr lang="en-US" altLang="ja-JP" sz="1800" b="1" dirty="0" smtClean="0">
                <a:solidFill>
                  <a:schemeClr val="bg1"/>
                </a:solidFill>
                <a:latin typeface="ＭＳ Ｐゴシック" panose="020B0600070205080204" pitchFamily="50" charset="-128"/>
              </a:rPr>
              <a:t>】</a:t>
            </a:r>
            <a:endParaRPr lang="ja-JP" altLang="en-US" sz="18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graphicFrame>
        <p:nvGraphicFramePr>
          <p:cNvPr id="1231" name="表 12"/>
          <p:cNvGraphicFramePr>
            <a:graphicFrameLocks noGrp="1"/>
          </p:cNvGraphicFramePr>
          <p:nvPr>
            <p:extLst>
              <p:ext uri="{D42A27DB-BD31-4B8C-83A1-F6EECF244321}">
                <p14:modId xmlns:p14="http://schemas.microsoft.com/office/powerpoint/2010/main" val="2230400120"/>
              </p:ext>
            </p:extLst>
          </p:nvPr>
        </p:nvGraphicFramePr>
        <p:xfrm>
          <a:off x="467544" y="4437112"/>
          <a:ext cx="7177554" cy="1920240"/>
        </p:xfrm>
        <a:graphic>
          <a:graphicData uri="http://schemas.openxmlformats.org/drawingml/2006/table">
            <a:tbl>
              <a:tblPr firstRow="1" bandRow="1">
                <a:tableStyleId>{5940675A-B579-460E-94D1-54222C63F5DA}</a:tableStyleId>
              </a:tblPr>
              <a:tblGrid>
                <a:gridCol w="3790339">
                  <a:extLst>
                    <a:ext uri="{9D8B030D-6E8A-4147-A177-3AD203B41FA5}">
                      <a16:colId xmlns:a16="http://schemas.microsoft.com/office/drawing/2014/main" val="20000"/>
                    </a:ext>
                  </a:extLst>
                </a:gridCol>
                <a:gridCol w="677443">
                  <a:extLst>
                    <a:ext uri="{9D8B030D-6E8A-4147-A177-3AD203B41FA5}">
                      <a16:colId xmlns:a16="http://schemas.microsoft.com/office/drawing/2014/main" val="20001"/>
                    </a:ext>
                  </a:extLst>
                </a:gridCol>
                <a:gridCol w="677443">
                  <a:extLst>
                    <a:ext uri="{9D8B030D-6E8A-4147-A177-3AD203B41FA5}">
                      <a16:colId xmlns:a16="http://schemas.microsoft.com/office/drawing/2014/main" val="20002"/>
                    </a:ext>
                  </a:extLst>
                </a:gridCol>
                <a:gridCol w="677443">
                  <a:extLst>
                    <a:ext uri="{9D8B030D-6E8A-4147-A177-3AD203B41FA5}">
                      <a16:colId xmlns:a16="http://schemas.microsoft.com/office/drawing/2014/main" val="20003"/>
                    </a:ext>
                  </a:extLst>
                </a:gridCol>
                <a:gridCol w="677443">
                  <a:extLst>
                    <a:ext uri="{9D8B030D-6E8A-4147-A177-3AD203B41FA5}">
                      <a16:colId xmlns:a16="http://schemas.microsoft.com/office/drawing/2014/main" val="20004"/>
                    </a:ext>
                  </a:extLst>
                </a:gridCol>
                <a:gridCol w="677443">
                  <a:extLst>
                    <a:ext uri="{9D8B030D-6E8A-4147-A177-3AD203B41FA5}">
                      <a16:colId xmlns:a16="http://schemas.microsoft.com/office/drawing/2014/main" val="20005"/>
                    </a:ext>
                  </a:extLst>
                </a:gridCol>
              </a:tblGrid>
              <a:tr h="238929">
                <a:tc gridSpan="2">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今年度応募する事業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過去の採択事業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総務省 「データ連携促進型スマートシティ推進事業」</a:t>
                      </a: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経済産業省 「</a:t>
                      </a:r>
                      <a:r>
                        <a:rPr kumimoji="1" lang="zh-TW" altLang="en-US" sz="1200" dirty="0" smtClean="0">
                          <a:solidFill>
                            <a:schemeClr val="tx1"/>
                          </a:solidFill>
                          <a:latin typeface="+mn-ea"/>
                          <a:ea typeface="+mn-ea"/>
                        </a:rPr>
                        <a:t>地域新</a:t>
                      </a:r>
                      <a:r>
                        <a:rPr kumimoji="1" lang="en-US" altLang="zh-TW" sz="1200" dirty="0" err="1" smtClean="0">
                          <a:solidFill>
                            <a:schemeClr val="tx1"/>
                          </a:solidFill>
                          <a:latin typeface="+mn-ea"/>
                          <a:ea typeface="+mn-ea"/>
                        </a:rPr>
                        <a:t>MaaS</a:t>
                      </a:r>
                      <a:r>
                        <a:rPr kumimoji="1" lang="zh-TW" altLang="en-US" sz="1200" dirty="0" smtClean="0">
                          <a:solidFill>
                            <a:schemeClr val="tx1"/>
                          </a:solidFill>
                          <a:latin typeface="+mn-ea"/>
                          <a:ea typeface="+mn-ea"/>
                        </a:rPr>
                        <a:t>創出推進事業</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国土交通省 「日本版</a:t>
                      </a:r>
                      <a:r>
                        <a:rPr kumimoji="1" lang="en-US" altLang="ja-JP" sz="1200" dirty="0" err="1" smtClean="0">
                          <a:solidFill>
                            <a:schemeClr val="tx1"/>
                          </a:solidFill>
                          <a:latin typeface="Meiryo UI" panose="020B0604030504040204" pitchFamily="50" charset="-128"/>
                          <a:ea typeface="Meiryo UI" panose="020B0604030504040204" pitchFamily="50" charset="-128"/>
                        </a:rPr>
                        <a:t>MaaS</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推進・支援事業」※2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国土交通省 「</a:t>
                      </a:r>
                      <a:r>
                        <a:rPr kumimoji="1" lang="ja-JP" altLang="en-US" sz="1200" dirty="0" smtClean="0">
                          <a:solidFill>
                            <a:schemeClr val="tx1"/>
                          </a:solidFill>
                          <a:latin typeface="+mn-ea"/>
                          <a:ea typeface="+mn-ea"/>
                        </a:rPr>
                        <a:t>スマートシティモデルプロジェクト</a:t>
                      </a:r>
                      <a:r>
                        <a:rPr kumimoji="1" lang="ja-JP" altLang="en-US" sz="1200" dirty="0" smtClean="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266314" y="4057327"/>
            <a:ext cx="5673838" cy="307777"/>
          </a:xfrm>
          <a:prstGeom prst="rect">
            <a:avLst/>
          </a:prstGeom>
          <a:noFill/>
        </p:spPr>
        <p:txBody>
          <a:bodyPr wrap="square" rtlCol="0">
            <a:spAutoFit/>
          </a:bodyPr>
          <a:lstStyle/>
          <a:p>
            <a:r>
              <a:rPr kumimoji="1" lang="en-US" altLang="ja-JP" sz="1400" dirty="0" smtClean="0">
                <a:latin typeface="+mn-ea"/>
                <a:ea typeface="+mn-ea"/>
              </a:rPr>
              <a:t>【</a:t>
            </a:r>
            <a:r>
              <a:rPr kumimoji="1" lang="ja-JP" altLang="en-US" sz="1400" dirty="0" smtClean="0">
                <a:latin typeface="+mn-ea"/>
                <a:ea typeface="+mn-ea"/>
              </a:rPr>
              <a:t>関連事業応募・採択状況</a:t>
            </a:r>
            <a:r>
              <a:rPr kumimoji="1" lang="en-US" altLang="ja-JP" sz="1400" dirty="0" smtClean="0">
                <a:latin typeface="+mn-ea"/>
                <a:ea typeface="+mn-ea"/>
              </a:rPr>
              <a:t>】</a:t>
            </a:r>
            <a:r>
              <a:rPr kumimoji="1" lang="ja-JP" altLang="en-US" sz="1400" dirty="0" smtClean="0">
                <a:latin typeface="+mn-ea"/>
                <a:ea typeface="+mn-ea"/>
              </a:rPr>
              <a:t>　</a:t>
            </a:r>
            <a:r>
              <a:rPr kumimoji="1" lang="ja-JP" altLang="en-US" sz="1050" dirty="0" smtClean="0">
                <a:solidFill>
                  <a:srgbClr val="FF0000"/>
                </a:solidFill>
                <a:latin typeface="+mn-ea"/>
                <a:ea typeface="+mn-ea"/>
              </a:rPr>
              <a:t>該当する事業に○をつけること</a:t>
            </a:r>
            <a:endParaRPr kumimoji="1" lang="ja-JP" altLang="en-US" sz="1050" dirty="0">
              <a:solidFill>
                <a:srgbClr val="FF0000"/>
              </a:solidFill>
              <a:latin typeface="+mn-ea"/>
              <a:ea typeface="+mn-ea"/>
            </a:endParaRPr>
          </a:p>
        </p:txBody>
      </p:sp>
      <p:graphicFrame>
        <p:nvGraphicFramePr>
          <p:cNvPr id="1233" name="表 4"/>
          <p:cNvGraphicFramePr>
            <a:graphicFrameLocks noGrp="1"/>
          </p:cNvGraphicFramePr>
          <p:nvPr>
            <p:extLst>
              <p:ext uri="{D42A27DB-BD31-4B8C-83A1-F6EECF244321}">
                <p14:modId xmlns:p14="http://schemas.microsoft.com/office/powerpoint/2010/main" val="645638357"/>
              </p:ext>
            </p:extLst>
          </p:nvPr>
        </p:nvGraphicFramePr>
        <p:xfrm>
          <a:off x="266314" y="964684"/>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smtClean="0">
                          <a:solidFill>
                            <a:schemeClr val="tx1"/>
                          </a:solidFill>
                          <a:latin typeface="+mn-ea"/>
                          <a:ea typeface="+mn-ea"/>
                        </a:rPr>
                        <a:t>内閣府 「未来技術社会実装事業」</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smtClean="0">
                          <a:solidFill>
                            <a:schemeClr val="tx1"/>
                          </a:solidFill>
                          <a:latin typeface="+mn-ea"/>
                          <a:ea typeface="+mn-ea"/>
                        </a:rPr>
                        <a:t>総務省 「データ連携促進型スマートシティ推進事業」</a:t>
                      </a:r>
                      <a:endParaRPr lang="ja-JP" altLang="en-US" sz="1200" dirty="0">
                        <a:solidFill>
                          <a:schemeClr val="tx1"/>
                        </a:solidFill>
                        <a:latin typeface="+mn-ea"/>
                        <a:ea typeface="+mn-ea"/>
                      </a:endParaRP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r>
                        <a:rPr kumimoji="1" lang="en-US" altLang="ja-JP" sz="1050" i="1" dirty="0" smtClean="0">
                          <a:solidFill>
                            <a:schemeClr val="tx1"/>
                          </a:solidFill>
                          <a:latin typeface="+mn-ea"/>
                          <a:ea typeface="+mn-ea"/>
                        </a:rPr>
                        <a:t>※</a:t>
                      </a:r>
                      <a:r>
                        <a:rPr kumimoji="1" lang="ja-JP" altLang="en-US" sz="1050" i="1" dirty="0" smtClean="0">
                          <a:solidFill>
                            <a:schemeClr val="tx1"/>
                          </a:solidFill>
                          <a:latin typeface="+mn-ea"/>
                          <a:ea typeface="+mn-ea"/>
                        </a:rPr>
                        <a:t>　実施団体（補助事業者）となる地方公共団体又は民間事業者等の名称を記載</a:t>
                      </a:r>
                    </a:p>
                    <a:p>
                      <a:r>
                        <a:rPr kumimoji="1" lang="ja-JP" altLang="en-US" sz="1050" i="1" dirty="0" smtClean="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経済産業省 「</a:t>
                      </a:r>
                      <a:r>
                        <a:rPr kumimoji="1" lang="zh-TW" altLang="en-US" sz="1200" dirty="0" smtClean="0">
                          <a:solidFill>
                            <a:schemeClr val="tx1"/>
                          </a:solidFill>
                          <a:latin typeface="+mn-ea"/>
                          <a:ea typeface="+mn-ea"/>
                        </a:rPr>
                        <a:t>地域新</a:t>
                      </a:r>
                      <a:r>
                        <a:rPr kumimoji="1" lang="en-US" altLang="zh-TW" sz="1200" dirty="0" err="1" smtClean="0">
                          <a:solidFill>
                            <a:schemeClr val="tx1"/>
                          </a:solidFill>
                          <a:latin typeface="+mn-ea"/>
                          <a:ea typeface="+mn-ea"/>
                        </a:rPr>
                        <a:t>MaaS</a:t>
                      </a:r>
                      <a:r>
                        <a:rPr kumimoji="1" lang="zh-TW" altLang="en-US" sz="1200" dirty="0" smtClean="0">
                          <a:solidFill>
                            <a:schemeClr val="tx1"/>
                          </a:solidFill>
                          <a:latin typeface="+mn-ea"/>
                          <a:ea typeface="+mn-ea"/>
                        </a:rPr>
                        <a:t>創出推進事業</a:t>
                      </a:r>
                      <a:r>
                        <a:rPr kumimoji="1" lang="ja-JP" altLang="en-US" sz="1200" dirty="0" smtClean="0">
                          <a:solidFill>
                            <a:schemeClr val="tx1"/>
                          </a:solidFill>
                          <a:latin typeface="+mn-ea"/>
                          <a:ea typeface="+mn-ea"/>
                        </a:rPr>
                        <a:t>」</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国土交通省 「日本版</a:t>
                      </a:r>
                      <a:r>
                        <a:rPr kumimoji="1" lang="en-US" altLang="ja-JP" sz="1200" dirty="0" err="1" smtClean="0">
                          <a:solidFill>
                            <a:schemeClr val="tx1"/>
                          </a:solidFill>
                          <a:latin typeface="+mn-ea"/>
                          <a:ea typeface="+mn-ea"/>
                        </a:rPr>
                        <a:t>MaaS</a:t>
                      </a:r>
                      <a:r>
                        <a:rPr kumimoji="1" lang="en-US" altLang="ja-JP" sz="1200" dirty="0" smtClean="0">
                          <a:solidFill>
                            <a:schemeClr val="tx1"/>
                          </a:solidFill>
                          <a:latin typeface="+mn-ea"/>
                          <a:ea typeface="+mn-ea"/>
                        </a:rPr>
                        <a:t> </a:t>
                      </a:r>
                      <a:r>
                        <a:rPr kumimoji="1" lang="ja-JP" altLang="en-US" sz="1200" dirty="0" smtClean="0">
                          <a:solidFill>
                            <a:schemeClr val="tx1"/>
                          </a:solidFill>
                          <a:latin typeface="+mn-ea"/>
                          <a:ea typeface="+mn-ea"/>
                        </a:rPr>
                        <a:t>推進・支援事業」</a:t>
                      </a:r>
                      <a:endParaRPr kumimoji="1" lang="ja-JP" altLang="en-US" sz="1200" dirty="0">
                        <a:solidFill>
                          <a:schemeClr val="tx1"/>
                        </a:solidFill>
                        <a:latin typeface="+mn-ea"/>
                        <a:ea typeface="+mn-ea"/>
                      </a:endParaRPr>
                    </a:p>
                  </a:txBody>
                  <a:tcPr/>
                </a:tc>
                <a:tc>
                  <a:txBody>
                    <a:bodyPr/>
                    <a:lstStyle/>
                    <a:p>
                      <a:r>
                        <a:rPr kumimoji="1" lang="ja-JP" altLang="en-US" sz="1200" dirty="0" smtClean="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申請者</a:t>
                      </a:r>
                      <a:endParaRPr kumimoji="1" lang="ja-JP" altLang="en-US" sz="1200" dirty="0">
                        <a:solidFill>
                          <a:schemeClr val="tx1"/>
                        </a:solidFill>
                        <a:latin typeface="+mn-ea"/>
                        <a:ea typeface="+mn-ea"/>
                      </a:endParaRP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smtClean="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smtClean="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smtClean="0">
                          <a:solidFill>
                            <a:schemeClr val="tx1"/>
                          </a:solidFill>
                          <a:latin typeface="+mn-ea"/>
                          <a:ea typeface="+mn-ea"/>
                        </a:rPr>
                        <a:t>国土交通省 「スマートシティモデルプロジェクト」</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smtClean="0">
                <a:latin typeface="+mn-ea"/>
                <a:ea typeface="+mn-ea"/>
              </a:rPr>
              <a:t>【</a:t>
            </a:r>
            <a:r>
              <a:rPr kumimoji="1" lang="ja-JP" altLang="en-US" sz="1400" dirty="0" smtClean="0">
                <a:latin typeface="+mn-ea"/>
                <a:ea typeface="+mn-ea"/>
              </a:rPr>
              <a:t>応募事業</a:t>
            </a:r>
            <a:r>
              <a:rPr kumimoji="1" lang="en-US" altLang="ja-JP" sz="1400" dirty="0" smtClean="0">
                <a:latin typeface="+mn-ea"/>
                <a:ea typeface="+mn-ea"/>
              </a:rPr>
              <a:t>】</a:t>
            </a:r>
            <a:r>
              <a:rPr kumimoji="1" lang="ja-JP" altLang="en-US" sz="1400" dirty="0" smtClean="0">
                <a:latin typeface="+mn-ea"/>
                <a:ea typeface="+mn-ea"/>
              </a:rPr>
              <a:t>　　</a:t>
            </a:r>
            <a:r>
              <a:rPr kumimoji="1" lang="en-US" altLang="ja-JP" sz="1400" i="1" dirty="0" smtClean="0">
                <a:solidFill>
                  <a:srgbClr val="FF0000"/>
                </a:solidFill>
                <a:latin typeface="+mn-ea"/>
                <a:ea typeface="+mn-ea"/>
              </a:rPr>
              <a:t>※</a:t>
            </a:r>
            <a:r>
              <a:rPr kumimoji="1" lang="ja-JP" altLang="en-US" sz="1400" i="1" dirty="0" smtClean="0">
                <a:solidFill>
                  <a:srgbClr val="FF0000"/>
                </a:solidFill>
                <a:latin typeface="+mn-ea"/>
                <a:ea typeface="+mn-ea"/>
              </a:rPr>
              <a:t>応募しない事業の行は削除すること</a:t>
            </a:r>
            <a:endParaRPr kumimoji="1" lang="ja-JP" altLang="en-US" sz="1400" i="1" dirty="0">
              <a:solidFill>
                <a:srgbClr val="FF0000"/>
              </a:solidFill>
              <a:latin typeface="+mn-ea"/>
              <a:ea typeface="+mn-ea"/>
            </a:endParaRPr>
          </a:p>
        </p:txBody>
      </p:sp>
      <p:sp>
        <p:nvSpPr>
          <p:cNvPr id="1236" name="テキスト ボックス 16"/>
          <p:cNvSpPr txBox="1"/>
          <p:nvPr/>
        </p:nvSpPr>
        <p:spPr>
          <a:xfrm>
            <a:off x="2674975" y="6381328"/>
            <a:ext cx="4970123" cy="399217"/>
          </a:xfrm>
          <a:prstGeom prst="rect">
            <a:avLst/>
          </a:prstGeom>
          <a:noFill/>
        </p:spPr>
        <p:txBody>
          <a:bodyPr wrap="square" rtlCol="0">
            <a:spAutoFit/>
          </a:bodyPr>
          <a:lstStyle/>
          <a:p>
            <a:pPr algn="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令和２年度までの施策名は「データ利活用型スマートシティ推進事業」</a:t>
            </a:r>
            <a:endParaRPr lang="en-US" altLang="ja-JP" sz="1000" dirty="0" smtClean="0">
              <a:latin typeface="Meiryo UI" panose="020B0604030504040204" pitchFamily="50" charset="-128"/>
              <a:ea typeface="Meiryo UI" panose="020B0604030504040204" pitchFamily="50" charset="-128"/>
            </a:endParaRPr>
          </a:p>
          <a:p>
            <a:pPr algn="r"/>
            <a:r>
              <a:rPr lang="ja-JP" altLang="en-US" sz="1000" dirty="0" smtClean="0">
                <a:latin typeface="Meiryo UI" panose="020B0604030504040204" pitchFamily="50" charset="-128"/>
                <a:ea typeface="Meiryo UI" panose="020B0604030504040204" pitchFamily="50" charset="-128"/>
              </a:rPr>
              <a:t>※2令和元年度の施策名は「新モビリティサービス推進事業」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2</a:t>
            </a:r>
            <a:endParaRPr kumimoji="1" lang="ja-JP" altLang="en-US" sz="1480" dirty="0">
              <a:solidFill>
                <a:schemeClr val="tx1"/>
              </a:solidFill>
            </a:endParaRPr>
          </a:p>
        </p:txBody>
      </p:sp>
    </p:spTree>
    <p:extLst>
      <p:ext uri="{BB962C8B-B14F-4D97-AF65-F5344CB8AC3E}">
        <p14:creationId xmlns:p14="http://schemas.microsoft.com/office/powerpoint/2010/main" val="1763102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補助金交付</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3" name="正方形/長方形 735"/>
          <p:cNvSpPr/>
          <p:nvPr/>
        </p:nvSpPr>
        <p:spPr>
          <a:xfrm>
            <a:off x="2700000" y="5013000"/>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千円（国費）</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486153" y="4548051"/>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XXシステム改修、納品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407145"/>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6463445" cy="30688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※契約関係、資金の流れ、補助対象経費、などの事業スキーム図を示してください。</a:t>
            </a: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901025" cy="30688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（記載例）</a:t>
            </a: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76</a:t>
            </a:r>
            <a:endParaRPr kumimoji="1" lang="ja-JP" altLang="en-US" sz="1480" dirty="0">
              <a:solidFill>
                <a:schemeClr val="tx1"/>
              </a:solidFill>
            </a:endParaRPr>
          </a:p>
        </p:txBody>
      </p:sp>
    </p:spTree>
    <p:extLst>
      <p:ext uri="{BB962C8B-B14F-4D97-AF65-F5344CB8AC3E}">
        <p14:creationId xmlns:p14="http://schemas.microsoft.com/office/powerpoint/2010/main" val="253905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a:t>
            </a:r>
            <a:r>
              <a:rPr lang="ja-JP" altLang="en-US" sz="1600" i="1" dirty="0" smtClean="0">
                <a:solidFill>
                  <a:srgbClr val="FF0000"/>
                </a:solidFill>
              </a:rPr>
              <a:t>名称、面積、人口等）</a:t>
            </a:r>
            <a:endParaRPr lang="en-US" altLang="ja-JP" sz="1600" i="1" dirty="0" smtClean="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smtClean="0">
                <a:latin typeface="Tahoma" pitchFamily="34" charset="0"/>
              </a:rPr>
              <a:t>対象</a:t>
            </a:r>
            <a:r>
              <a:rPr lang="ja-JP" altLang="en-US" sz="1600" dirty="0">
                <a:latin typeface="Tahoma" pitchFamily="34" charset="0"/>
              </a:rPr>
              <a:t>区域の</a:t>
            </a:r>
            <a:r>
              <a:rPr lang="ja-JP" altLang="en-US" sz="1600" dirty="0" smtClean="0">
                <a:latin typeface="Tahoma" pitchFamily="34" charset="0"/>
              </a:rPr>
              <a:t>ビジョン</a:t>
            </a:r>
            <a:endParaRPr lang="en-US" altLang="ja-JP" sz="1600" dirty="0" smtClean="0">
              <a:latin typeface="Tahoma" pitchFamily="34" charset="0"/>
            </a:endParaRPr>
          </a:p>
          <a:p>
            <a:pPr eaLnBrk="1" hangingPunct="1">
              <a:spcBef>
                <a:spcPct val="5000"/>
              </a:spcBef>
              <a:defRPr/>
            </a:pPr>
            <a:r>
              <a:rPr lang="ja-JP" altLang="en-US" sz="1600" i="1" dirty="0">
                <a:solidFill>
                  <a:srgbClr val="FF0000"/>
                </a:solidFill>
                <a:latin typeface="Tahoma" pitchFamily="34" charset="0"/>
              </a:rPr>
              <a:t>（</a:t>
            </a:r>
            <a:r>
              <a:rPr lang="ja-JP" altLang="en-US" sz="1600" i="1" dirty="0" smtClean="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smtClean="0">
              <a:latin typeface="Tahoma" pitchFamily="34" charset="0"/>
            </a:endParaRPr>
          </a:p>
          <a:p>
            <a:pPr eaLnBrk="1" hangingPunct="1">
              <a:spcBef>
                <a:spcPct val="5000"/>
              </a:spcBef>
              <a:defRPr/>
            </a:pPr>
            <a:endParaRPr lang="en-US" altLang="ja-JP" sz="1600" dirty="0" smtClean="0">
              <a:latin typeface="Tahoma" pitchFamily="34" charset="0"/>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smtClean="0">
                <a:solidFill>
                  <a:schemeClr val="bg1"/>
                </a:solidFill>
                <a:latin typeface="ＭＳ Ｐゴシック" panose="020B0600070205080204" pitchFamily="50" charset="-128"/>
              </a:rPr>
              <a:t>概要</a:t>
            </a:r>
            <a:r>
              <a:rPr lang="ja-JP" altLang="en-US" sz="2400" b="1" dirty="0">
                <a:solidFill>
                  <a:schemeClr val="bg1"/>
                </a:solidFill>
                <a:latin typeface="ＭＳ Ｐゴシック" panose="020B0600070205080204" pitchFamily="50" charset="-128"/>
              </a:rPr>
              <a:t>　</a:t>
            </a:r>
            <a:r>
              <a:rPr lang="en-US" altLang="ja-JP" sz="2400" b="1" dirty="0" smtClean="0">
                <a:solidFill>
                  <a:schemeClr val="bg1"/>
                </a:solidFill>
                <a:latin typeface="ＭＳ Ｐゴシック" panose="020B0600070205080204" pitchFamily="50" charset="-128"/>
              </a:rPr>
              <a:t>【</a:t>
            </a:r>
            <a:r>
              <a:rPr lang="ja-JP" altLang="en-US" sz="2400" b="1" dirty="0" smtClean="0">
                <a:solidFill>
                  <a:schemeClr val="bg1"/>
                </a:solidFill>
                <a:latin typeface="ＭＳ Ｐゴシック" panose="020B0600070205080204" pitchFamily="50" charset="-128"/>
              </a:rPr>
              <a:t>申請者名</a:t>
            </a:r>
            <a:r>
              <a:rPr lang="en-US" altLang="ja-JP" sz="2400" b="1" dirty="0" smtClean="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smtClean="0">
                <a:solidFill>
                  <a:schemeClr val="tx1"/>
                </a:solidFill>
                <a:latin typeface="+mj-ea"/>
                <a:ea typeface="+mj-ea"/>
              </a:rPr>
              <a:t>■ 事業のセールスポイント</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a:t>
            </a:r>
            <a:r>
              <a:rPr lang="ja-JP" altLang="en-US" sz="1600" i="1" dirty="0" smtClean="0">
                <a:solidFill>
                  <a:srgbClr val="FF0000"/>
                </a:solidFill>
                <a:latin typeface="+mj-ea"/>
                <a:ea typeface="+mj-ea"/>
              </a:rPr>
              <a:t>（提案の中で特に優れている点、それにより地域にどのような変化をもたらすかを簡潔に記載）</a:t>
            </a:r>
            <a:r>
              <a:rPr lang="ja-JP" altLang="en-US" sz="1600" i="1" dirty="0">
                <a:solidFill>
                  <a:srgbClr val="FF0000"/>
                </a:solidFill>
                <a:latin typeface="+mj-ea"/>
                <a:ea typeface="+mj-ea"/>
              </a:rPr>
              <a:t>　</a:t>
            </a:r>
            <a:endParaRPr lang="en-US" altLang="ja-JP" i="1" spc="-20" dirty="0">
              <a:solidFill>
                <a:srgbClr val="FF0000"/>
              </a:solidFill>
              <a:latin typeface="+mj-ea"/>
              <a:ea typeface="+mj-ea"/>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r>
              <a:rPr lang="ja-JP" altLang="en-US" sz="1600" dirty="0" smtClean="0"/>
              <a:t>■関連</a:t>
            </a:r>
            <a:r>
              <a:rPr kumimoji="1" lang="ja-JP" altLang="en-US" sz="1600" dirty="0" smtClean="0"/>
              <a:t>事業全体の概要</a:t>
            </a:r>
            <a:endParaRPr kumimoji="1" lang="ja-JP" altLang="en-US" sz="1600" dirty="0"/>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r>
              <a:rPr kumimoji="1" lang="ja-JP" altLang="en-US" sz="1400" dirty="0" smtClean="0"/>
              <a:t>位置図</a:t>
            </a:r>
            <a:endParaRPr kumimoji="1" lang="en-US" altLang="ja-JP" sz="1400" dirty="0" smtClean="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3</a:t>
            </a:r>
            <a:endParaRPr kumimoji="1" lang="ja-JP" altLang="en-US" sz="1480" dirty="0">
              <a:solidFill>
                <a:schemeClr val="tx1"/>
              </a:solidFill>
            </a:endParaRPr>
          </a:p>
        </p:txBody>
      </p:sp>
    </p:spTree>
    <p:extLst>
      <p:ext uri="{BB962C8B-B14F-4D97-AF65-F5344CB8AC3E}">
        <p14:creationId xmlns:p14="http://schemas.microsoft.com/office/powerpoint/2010/main" val="93655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中長期スケジュール</a:t>
            </a:r>
            <a:endParaRPr lang="ja-JP" altLang="en-US" sz="2000" b="1" dirty="0">
              <a:latin typeface="Tahoma" pitchFamily="34" charset="0"/>
            </a:endParaRPr>
          </a:p>
        </p:txBody>
      </p:sp>
      <p:sp>
        <p:nvSpPr>
          <p:cNvPr id="1350" name="正方形/長方形 22"/>
          <p:cNvSpPr/>
          <p:nvPr/>
        </p:nvSpPr>
        <p:spPr>
          <a:xfrm>
            <a:off x="108536" y="1084321"/>
            <a:ext cx="8712285" cy="523220"/>
          </a:xfrm>
          <a:prstGeom prst="rect">
            <a:avLst/>
          </a:prstGeom>
        </p:spPr>
        <p:txBody>
          <a:bodyPr wrap="square">
            <a:spAutoFit/>
          </a:bodyPr>
          <a:lstStyle/>
          <a:p>
            <a:r>
              <a:rPr lang="en-US" altLang="ja-JP" sz="1400" i="1" dirty="0" smtClean="0">
                <a:solidFill>
                  <a:srgbClr val="FF0000"/>
                </a:solidFill>
              </a:rPr>
              <a:t>※</a:t>
            </a:r>
            <a:r>
              <a:rPr lang="ja-JP" altLang="en-US" sz="1400" i="1" dirty="0" smtClean="0">
                <a:solidFill>
                  <a:srgbClr val="FF0000"/>
                </a:solidFill>
              </a:rPr>
              <a:t>　実施地域における中長期の全体スケジュールを整理</a:t>
            </a:r>
            <a:r>
              <a:rPr lang="ja-JP" altLang="en-US" sz="1400" i="1" dirty="0">
                <a:solidFill>
                  <a:srgbClr val="FF0000"/>
                </a:solidFill>
              </a:rPr>
              <a:t>し記入してください。</a:t>
            </a:r>
          </a:p>
          <a:p>
            <a:r>
              <a:rPr lang="ja-JP" altLang="en-US" sz="1400" i="1" dirty="0" smtClean="0">
                <a:solidFill>
                  <a:srgbClr val="FF0000"/>
                </a:solidFill>
              </a:rPr>
              <a:t>（</a:t>
            </a:r>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graphicFrame>
        <p:nvGraphicFramePr>
          <p:cNvPr id="1353" name="表 79"/>
          <p:cNvGraphicFramePr>
            <a:graphicFrameLocks noGrp="1"/>
          </p:cNvGraphicFramePr>
          <p:nvPr>
            <p:extLst>
              <p:ext uri="{D42A27DB-BD31-4B8C-83A1-F6EECF244321}">
                <p14:modId xmlns:p14="http://schemas.microsoft.com/office/powerpoint/2010/main" val="1458247843"/>
              </p:ext>
            </p:extLst>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2022</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2024</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smtClean="0">
                          <a:latin typeface="Meiryo UI" panose="020B0604030504040204" pitchFamily="50" charset="-128"/>
                          <a:ea typeface="Meiryo UI" panose="020B0604030504040204" pitchFamily="50" charset="-128"/>
                        </a:rPr>
                        <a:t>データ連携基盤</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実証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実証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システム開発</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運用</a:t>
            </a:r>
            <a:r>
              <a:rPr lang="ja-JP" altLang="en-US" sz="1200" dirty="0">
                <a:solidFill>
                  <a:prstClr val="black"/>
                </a:solidFill>
                <a:latin typeface="Meiryo UI" panose="020B0604030504040204" pitchFamily="50" charset="-128"/>
                <a:ea typeface="Meiryo UI" panose="020B0604030504040204" pitchFamily="50" charset="-128"/>
              </a:rPr>
              <a:t>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smtClean="0">
                <a:solidFill>
                  <a:prstClr val="black"/>
                </a:solidFill>
                <a:latin typeface="Meiryo UI" panose="020B0604030504040204" pitchFamily="50" charset="-128"/>
                <a:ea typeface="Meiryo UI" panose="020B0604030504040204" pitchFamily="50" charset="-128"/>
              </a:rPr>
              <a:t>10</a:t>
            </a:r>
            <a:r>
              <a:rPr lang="ja-JP" altLang="en-US" sz="1200" dirty="0" smtClean="0">
                <a:solidFill>
                  <a:prstClr val="black"/>
                </a:solidFill>
                <a:latin typeface="Meiryo UI" panose="020B0604030504040204" pitchFamily="50" charset="-128"/>
                <a:ea typeface="Meiryo UI" panose="020B0604030504040204" pitchFamily="50" charset="-128"/>
              </a:rPr>
              <a:t>月：〇〇事業完成</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a:t>
            </a:r>
            <a:r>
              <a:rPr lang="ja-JP" altLang="en-US" sz="1200" dirty="0" smtClean="0">
                <a:solidFill>
                  <a:prstClr val="black"/>
                </a:solidFill>
                <a:latin typeface="Meiryo UI" panose="020B0604030504040204" pitchFamily="50" charset="-128"/>
                <a:ea typeface="Meiryo UI" panose="020B0604030504040204" pitchFamily="50" charset="-128"/>
              </a:rPr>
              <a:t>月：国際イベント開催</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smtClean="0">
                <a:solidFill>
                  <a:prstClr val="black"/>
                </a:solidFill>
                <a:latin typeface="Meiryo UI" panose="020B0604030504040204" pitchFamily="50" charset="-128"/>
                <a:ea typeface="Meiryo UI" panose="020B0604030504040204" pitchFamily="50" charset="-128"/>
              </a:rPr>
              <a:t>月：市庁舎完成</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10</a:t>
            </a:r>
            <a:endParaRPr kumimoji="1" lang="ja-JP" altLang="en-US" sz="1480" dirty="0">
              <a:solidFill>
                <a:schemeClr val="tx1"/>
              </a:solidFill>
            </a:endParaRPr>
          </a:p>
        </p:txBody>
      </p:sp>
    </p:spTree>
    <p:extLst>
      <p:ext uri="{BB962C8B-B14F-4D97-AF65-F5344CB8AC3E}">
        <p14:creationId xmlns:p14="http://schemas.microsoft.com/office/powerpoint/2010/main" val="3280879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2033" name="表 668"/>
          <p:cNvGraphicFramePr>
            <a:graphicFrameLocks noGrp="1"/>
          </p:cNvGraphicFramePr>
          <p:nvPr>
            <p:extLst/>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smtClean="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取組イメージ</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extLst/>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の方向性</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extLst/>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1" name="正方形/長方形 680"/>
          <p:cNvSpPr/>
          <p:nvPr/>
        </p:nvSpPr>
        <p:spPr>
          <a:xfrm>
            <a:off x="4463357" y="1768134"/>
            <a:ext cx="2417776" cy="211109"/>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smtClean="0">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を通じて提供するサービスのイメージ</a:t>
            </a:r>
            <a:endPar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www.mlit.go.jp/sogoseisaku/transport/sosei_transport_tk_000160.html</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2051720" y="281953"/>
            <a:ext cx="626469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endPar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61</a:t>
            </a:r>
            <a:endParaRPr kumimoji="1" lang="ja-JP" altLang="en-US" sz="1480" dirty="0">
              <a:solidFill>
                <a:schemeClr val="tx1"/>
              </a:solidFill>
            </a:endParaRPr>
          </a:p>
        </p:txBody>
      </p:sp>
    </p:spTree>
    <p:extLst>
      <p:ext uri="{BB962C8B-B14F-4D97-AF65-F5344CB8AC3E}">
        <p14:creationId xmlns:p14="http://schemas.microsoft.com/office/powerpoint/2010/main" val="119777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extLst/>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smtClean="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申請者</a:t>
                      </a:r>
                      <a:r>
                        <a:rPr lang="ja-JP" sz="1200" kern="100" dirty="0" smtClean="0">
                          <a:effectLst/>
                          <a:latin typeface="+mn-ea"/>
                          <a:ea typeface="+mn-ea"/>
                          <a:cs typeface="Meiryo UI" panose="020B0604030504040204" pitchFamily="50" charset="-128"/>
                        </a:rPr>
                        <a:t>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smtClean="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事業における</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sz="1200" kern="100" dirty="0" smtClean="0">
                          <a:effectLst/>
                          <a:latin typeface="+mn-ea"/>
                          <a:ea typeface="+mn-ea"/>
                          <a:cs typeface="Meiryo UI" panose="020B0604030504040204" pitchFamily="50" charset="-128"/>
                        </a:rPr>
                        <a:t>代表者</a:t>
                      </a:r>
                      <a:r>
                        <a:rPr lang="ja-JP" altLang="en-US" sz="1200" kern="100" dirty="0" smtClean="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zh-CN" altLang="en-US" sz="1200" i="0" kern="100" dirty="0" smtClean="0">
                          <a:solidFill>
                            <a:schemeClr val="tx1"/>
                          </a:solidFill>
                          <a:effectLst/>
                          <a:latin typeface="+mn-ea"/>
                          <a:ea typeface="+mn-ea"/>
                          <a:cs typeface="Meiryo UI" panose="020B0604030504040204" pitchFamily="50" charset="-128"/>
                        </a:rPr>
                        <a:t>所在地：　</a:t>
                      </a:r>
                      <a:r>
                        <a:rPr lang="zh-CN" altLang="en-US" sz="1200" i="1" kern="100" dirty="0" smtClean="0">
                          <a:solidFill>
                            <a:schemeClr val="tx1"/>
                          </a:solidFill>
                          <a:effectLst/>
                          <a:latin typeface="+mn-ea"/>
                          <a:ea typeface="+mn-ea"/>
                          <a:cs typeface="Meiryo UI" panose="020B0604030504040204" pitchFamily="50" charset="-128"/>
                        </a:rPr>
                        <a:t>〒</a:t>
                      </a:r>
                      <a:r>
                        <a:rPr lang="en-US" altLang="zh-CN" sz="1200" i="1" kern="100" dirty="0" smtClean="0">
                          <a:solidFill>
                            <a:schemeClr val="tx1"/>
                          </a:solidFill>
                          <a:effectLst/>
                          <a:latin typeface="+mn-ea"/>
                          <a:ea typeface="+mn-ea"/>
                          <a:cs typeface="Meiryo UI" panose="020B0604030504040204" pitchFamily="50" charset="-128"/>
                        </a:rPr>
                        <a:t>000-0000</a:t>
                      </a:r>
                      <a:r>
                        <a:rPr lang="zh-CN" altLang="en-US" sz="1200" i="1" kern="100" dirty="0" smtClean="0">
                          <a:solidFill>
                            <a:schemeClr val="tx1"/>
                          </a:solidFill>
                          <a:effectLst/>
                          <a:latin typeface="+mn-ea"/>
                          <a:ea typeface="+mn-ea"/>
                          <a:cs typeface="Meiryo UI" panose="020B0604030504040204" pitchFamily="50" charset="-128"/>
                        </a:rPr>
                        <a:t>　○○市</a:t>
                      </a:r>
                      <a:r>
                        <a:rPr lang="en-US" altLang="zh-CN" sz="1200" i="1" kern="100" dirty="0" smtClean="0">
                          <a:solidFill>
                            <a:schemeClr val="tx1"/>
                          </a:solidFill>
                          <a:effectLst/>
                          <a:latin typeface="+mn-ea"/>
                          <a:ea typeface="+mn-ea"/>
                          <a:cs typeface="Meiryo UI" panose="020B0604030504040204" pitchFamily="50" charset="-128"/>
                        </a:rPr>
                        <a:t>××</a:t>
                      </a:r>
                      <a:r>
                        <a:rPr lang="zh-CN" altLang="en-US" sz="1200" i="1" kern="100" dirty="0" smtClean="0">
                          <a:solidFill>
                            <a:schemeClr val="tx1"/>
                          </a:solidFill>
                          <a:effectLst/>
                          <a:latin typeface="+mn-ea"/>
                          <a:ea typeface="+mn-ea"/>
                          <a:cs typeface="Meiryo UI" panose="020B0604030504040204" pitchFamily="50" charset="-128"/>
                        </a:rPr>
                        <a:t>区△△</a:t>
                      </a:r>
                      <a:r>
                        <a:rPr lang="en-US" altLang="zh-CN" sz="1200" i="1" kern="100" dirty="0" smtClean="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smtClean="0">
                          <a:effectLst/>
                          <a:latin typeface="+mn-ea"/>
                          <a:ea typeface="+mn-ea"/>
                          <a:cs typeface="Meiryo UI" panose="020B0604030504040204" pitchFamily="50" charset="-128"/>
                        </a:rPr>
                        <a:t>担当部課（部署）：</a:t>
                      </a:r>
                    </a:p>
                    <a:p>
                      <a:pPr marL="114300" marR="44450" indent="-114300">
                        <a:spcAft>
                          <a:spcPts val="0"/>
                        </a:spcAft>
                      </a:pPr>
                      <a:r>
                        <a:rPr lang="ja-JP" altLang="en-US" sz="1200" kern="100" dirty="0" smtClean="0">
                          <a:effectLst/>
                          <a:latin typeface="+mn-ea"/>
                          <a:ea typeface="+mn-ea"/>
                          <a:cs typeface="Meiryo UI" panose="020B0604030504040204" pitchFamily="50" charset="-128"/>
                        </a:rPr>
                        <a:t>連絡先（連絡先担当者名）：</a:t>
                      </a:r>
                      <a:r>
                        <a:rPr lang="ja-JP" altLang="en-US" sz="1200" i="1" kern="100" dirty="0" smtClean="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smtClean="0">
                          <a:effectLst/>
                          <a:latin typeface="+mn-ea"/>
                          <a:ea typeface="+mn-ea"/>
                          <a:cs typeface="Meiryo UI" panose="020B0604030504040204" pitchFamily="50" charset="-128"/>
                        </a:rPr>
                        <a:t>電話番号：</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smtClean="0">
                          <a:solidFill>
                            <a:schemeClr val="tx1"/>
                          </a:solidFill>
                          <a:effectLst/>
                          <a:latin typeface="+mn-ea"/>
                          <a:ea typeface="+mn-ea"/>
                          <a:cs typeface="Meiryo UI" panose="020B0604030504040204" pitchFamily="50" charset="-128"/>
                        </a:rPr>
                        <a:t>ＦＡＸ：</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en-US" altLang="ja-JP" sz="1200" kern="100" dirty="0" smtClean="0">
                          <a:solidFill>
                            <a:schemeClr val="tx1"/>
                          </a:solidFill>
                          <a:effectLst/>
                          <a:latin typeface="+mn-ea"/>
                          <a:ea typeface="+mn-ea"/>
                          <a:cs typeface="Meiryo UI" panose="020B0604030504040204" pitchFamily="50" charset="-128"/>
                        </a:rPr>
                        <a:t>E-mail</a:t>
                      </a:r>
                      <a:r>
                        <a:rPr lang="ja-JP" altLang="en-US" sz="1200" kern="100" dirty="0" smtClean="0">
                          <a:solidFill>
                            <a:schemeClr val="tx1"/>
                          </a:solidFill>
                          <a:effectLst/>
                          <a:latin typeface="+mn-ea"/>
                          <a:ea typeface="+mn-ea"/>
                          <a:cs typeface="Meiryo UI" panose="020B0604030504040204" pitchFamily="50" charset="-128"/>
                        </a:rPr>
                        <a:t>：</a:t>
                      </a:r>
                      <a:r>
                        <a:rPr lang="en-US" altLang="ja-JP" sz="1200" i="1" kern="100" dirty="0" err="1" smtClean="0">
                          <a:solidFill>
                            <a:schemeClr val="tx1"/>
                          </a:solidFill>
                          <a:effectLst/>
                          <a:latin typeface="+mn-ea"/>
                          <a:ea typeface="+mn-ea"/>
                          <a:cs typeface="Meiryo UI" panose="020B0604030504040204" pitchFamily="50" charset="-128"/>
                        </a:rPr>
                        <a:t>abcdef</a:t>
                      </a:r>
                      <a:r>
                        <a:rPr lang="en-US" altLang="ja-JP" sz="1200" i="1" kern="100" dirty="0" smtClean="0">
                          <a:solidFill>
                            <a:schemeClr val="tx1"/>
                          </a:solidFill>
                          <a:effectLst/>
                          <a:latin typeface="+mn-ea"/>
                          <a:ea typeface="+mn-ea"/>
                          <a:cs typeface="Meiryo UI" panose="020B0604030504040204" pitchFamily="50" charset="-128"/>
                        </a:rPr>
                        <a:t>@</a:t>
                      </a:r>
                      <a:r>
                        <a:rPr lang="ja-JP" altLang="en-US" sz="1200" i="1" kern="100" dirty="0" smtClean="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smtClean="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協議会の構成員及び</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altLang="en-US" sz="1200" kern="100" dirty="0" smtClean="0">
                          <a:effectLst/>
                          <a:latin typeface="+mn-ea"/>
                          <a:ea typeface="+mn-ea"/>
                          <a:cs typeface="Meiryo UI" panose="020B0604030504040204" pitchFamily="50" charset="-128"/>
                        </a:rPr>
                        <a:t>それぞれの役割</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endParaRPr lang="en-US" altLang="ja-JP" sz="1200" kern="100" dirty="0" smtClean="0">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実施する協議会等の</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参画組織・団体、その</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代表者名を記入して</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幹事社はその旨</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記載してください。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書き切れない場合は、</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ページを追加して</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a:t>
                      </a:r>
                      <a:r>
                        <a:rPr lang="ja-JP" altLang="en-US" sz="1200" i="1" kern="100" baseline="0" dirty="0" smtClean="0">
                          <a:solidFill>
                            <a:srgbClr val="FF0000"/>
                          </a:solidFill>
                          <a:effectLst/>
                          <a:latin typeface="+mn-ea"/>
                          <a:ea typeface="+mn-ea"/>
                          <a:cs typeface="Meiryo UI" panose="020B0604030504040204" pitchFamily="50" charset="-128"/>
                        </a:rPr>
                        <a:t> </a:t>
                      </a:r>
                      <a:r>
                        <a:rPr lang="ja-JP" altLang="en-US" sz="1200" i="1" kern="100" dirty="0" smtClean="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組織名（団体名）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代表者名</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事業における役割</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市長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全体調整、発注契約</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smtClean="0">
                          <a:solidFill>
                            <a:schemeClr val="dk1"/>
                          </a:solidFill>
                          <a:effectLst/>
                          <a:latin typeface="+mn-lt"/>
                          <a:ea typeface="+mn-ea"/>
                          <a:cs typeface="+mn-cs"/>
                        </a:rPr>
                        <a:t>NPO</a:t>
                      </a:r>
                      <a:r>
                        <a:rPr kumimoji="1" lang="ja-JP" altLang="ja-JP" sz="1200" i="1" kern="1200" dirty="0" smtClean="0">
                          <a:solidFill>
                            <a:schemeClr val="dk1"/>
                          </a:solidFill>
                          <a:effectLst/>
                          <a:latin typeface="+mn-lt"/>
                          <a:ea typeface="+mn-ea"/>
                          <a:cs typeface="+mn-cs"/>
                        </a:rPr>
                        <a:t>法人　××××</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代表理事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企画立案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○○部部長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乗合バスの運行</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代表取締役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オンデマンド交通の運行者</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教授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全体指導、調査方法指導</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斜体</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62</a:t>
            </a:r>
            <a:endParaRPr kumimoji="1" lang="ja-JP" altLang="en-US" sz="1480" dirty="0">
              <a:solidFill>
                <a:schemeClr val="tx1"/>
              </a:solidFill>
            </a:endParaRPr>
          </a:p>
        </p:txBody>
      </p:sp>
    </p:spTree>
    <p:extLst>
      <p:ext uri="{BB962C8B-B14F-4D97-AF65-F5344CB8AC3E}">
        <p14:creationId xmlns:p14="http://schemas.microsoft.com/office/powerpoint/2010/main" val="44930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（１）協議会</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の運営</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組織体制、開催頻度等の運営方針が分かる内容を記載してください。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5" name="Text Box 4"/>
          <p:cNvSpPr txBox="1">
            <a:spLocks noChangeArrowheads="1"/>
          </p:cNvSpPr>
          <p:nvPr/>
        </p:nvSpPr>
        <p:spPr>
          <a:xfrm>
            <a:off x="179512" y="187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（２）協議会</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6" name="正方形/長方形 13"/>
          <p:cNvSpPr/>
          <p:nvPr/>
        </p:nvSpPr>
        <p:spPr>
          <a:xfrm>
            <a:off x="467512" y="225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協議会以外の者とも広く協調・連携する方針であれば、その旨</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を記載</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7" name="Text Box 4"/>
          <p:cNvSpPr txBox="1">
            <a:spLocks noChangeArrowheads="1"/>
          </p:cNvSpPr>
          <p:nvPr/>
        </p:nvSpPr>
        <p:spPr>
          <a:xfrm>
            <a:off x="179512" y="252483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協議会の</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設定意向の有無</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089"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63</a:t>
            </a:r>
            <a:endParaRPr kumimoji="1" lang="ja-JP" altLang="en-US" sz="1480" dirty="0">
              <a:solidFill>
                <a:schemeClr val="tx1"/>
              </a:solidFill>
            </a:endParaRPr>
          </a:p>
        </p:txBody>
      </p:sp>
    </p:spTree>
    <p:extLst>
      <p:ext uri="{BB962C8B-B14F-4D97-AF65-F5344CB8AC3E}">
        <p14:creationId xmlns:p14="http://schemas.microsoft.com/office/powerpoint/2010/main" val="195581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396000" y="132106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（１）MaaS</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の</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515578" y="1681063"/>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地域</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で発生している課題を記入してください。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97" name="Text Box 4"/>
          <p:cNvSpPr txBox="1">
            <a:spLocks noChangeArrowheads="1"/>
          </p:cNvSpPr>
          <p:nvPr/>
        </p:nvSpPr>
        <p:spPr>
          <a:xfrm>
            <a:off x="395536" y="206084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8" name="正方形/長方形 13"/>
          <p:cNvSpPr/>
          <p:nvPr/>
        </p:nvSpPr>
        <p:spPr>
          <a:xfrm>
            <a:off x="588050" y="2420888"/>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を記入してください。</a:t>
            </a:r>
          </a:p>
        </p:txBody>
      </p:sp>
      <p:sp>
        <p:nvSpPr>
          <p:cNvPr id="3099" name="Text Box 4"/>
          <p:cNvSpPr txBox="1">
            <a:spLocks noChangeArrowheads="1"/>
          </p:cNvSpPr>
          <p:nvPr/>
        </p:nvSpPr>
        <p:spPr>
          <a:xfrm>
            <a:off x="389589" y="292494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0" name="正方形/長方形 16"/>
          <p:cNvSpPr/>
          <p:nvPr/>
        </p:nvSpPr>
        <p:spPr>
          <a:xfrm>
            <a:off x="588050" y="326516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課題を解決するための対応策などを記入してください。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02"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64</a:t>
            </a:r>
            <a:endParaRPr kumimoji="1" lang="ja-JP" altLang="en-US" sz="1480" dirty="0">
              <a:solidFill>
                <a:schemeClr val="tx1"/>
              </a:solidFill>
            </a:endParaRPr>
          </a:p>
        </p:txBody>
      </p:sp>
    </p:spTree>
    <p:extLst>
      <p:ext uri="{BB962C8B-B14F-4D97-AF65-F5344CB8AC3E}">
        <p14:creationId xmlns:p14="http://schemas.microsoft.com/office/powerpoint/2010/main" val="249795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413539" y="115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587578" y="153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地域における住民や来訪者における移動ニーズを記入してください。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10" name="Text Box 4"/>
          <p:cNvSpPr txBox="1">
            <a:spLocks noChangeArrowheads="1"/>
          </p:cNvSpPr>
          <p:nvPr/>
        </p:nvSpPr>
        <p:spPr>
          <a:xfrm>
            <a:off x="410780" y="1916832"/>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（２）移動ニーズ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11" name="正方形/長方形 13"/>
          <p:cNvSpPr/>
          <p:nvPr/>
        </p:nvSpPr>
        <p:spPr>
          <a:xfrm>
            <a:off x="612000" y="2276808"/>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13"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65</a:t>
            </a:r>
            <a:endParaRPr kumimoji="1" lang="ja-JP" altLang="en-US" sz="1480" dirty="0">
              <a:solidFill>
                <a:schemeClr val="tx1"/>
              </a:solidFill>
            </a:endParaRPr>
          </a:p>
        </p:txBody>
      </p:sp>
    </p:spTree>
    <p:extLst>
      <p:ext uri="{BB962C8B-B14F-4D97-AF65-F5344CB8AC3E}">
        <p14:creationId xmlns:p14="http://schemas.microsoft.com/office/powerpoint/2010/main" val="159250442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12412</TotalTime>
  <Words>3658</Words>
  <Application>Microsoft Office PowerPoint</Application>
  <PresentationFormat>画面に合わせる (4:3)</PresentationFormat>
  <Paragraphs>702</Paragraphs>
  <Slides>20</Slides>
  <Notes>19</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20</vt:i4>
      </vt:variant>
    </vt:vector>
  </HeadingPairs>
  <TitlesOfParts>
    <vt:vector size="33" baseType="lpstr">
      <vt:lpstr>Meiryo UI</vt:lpstr>
      <vt:lpstr>ＭＳ Ｐゴシック</vt:lpstr>
      <vt:lpstr>ＭＳ Ｐ明朝</vt:lpstr>
      <vt:lpstr>ＭＳ 明朝</vt:lpstr>
      <vt:lpstr>游ゴシック</vt:lpstr>
      <vt:lpstr>Arial</vt:lpstr>
      <vt:lpstr>Calibri</vt:lpstr>
      <vt:lpstr>Century</vt:lpstr>
      <vt:lpstr>Tahoma</vt:lpstr>
      <vt:lpstr>Times New Roman</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内閣府</dc:creator>
  <cp:lastModifiedBy>ㅤ</cp:lastModifiedBy>
  <cp:revision>370</cp:revision>
  <cp:lastPrinted>2021-06-15T01:53:09Z</cp:lastPrinted>
  <dcterms:created xsi:type="dcterms:W3CDTF">2007-06-19T07:03:32Z</dcterms:created>
  <dcterms:modified xsi:type="dcterms:W3CDTF">2021-06-17T10:21:42Z</dcterms:modified>
</cp:coreProperties>
</file>