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handoutMasterIdLst>
    <p:handoutMasterId r:id="rId25"/>
  </p:handoutMasterIdLst>
  <p:sldIdLst>
    <p:sldId id="482" r:id="rId3"/>
    <p:sldId id="483" r:id="rId4"/>
    <p:sldId id="484" r:id="rId5"/>
    <p:sldId id="485" r:id="rId6"/>
    <p:sldId id="486" r:id="rId7"/>
    <p:sldId id="466" r:id="rId8"/>
    <p:sldId id="467" r:id="rId9"/>
    <p:sldId id="468" r:id="rId10"/>
    <p:sldId id="469" r:id="rId11"/>
    <p:sldId id="470" r:id="rId12"/>
    <p:sldId id="471" r:id="rId13"/>
    <p:sldId id="472" r:id="rId14"/>
    <p:sldId id="473" r:id="rId15"/>
    <p:sldId id="474" r:id="rId16"/>
    <p:sldId id="475" r:id="rId17"/>
    <p:sldId id="476" r:id="rId18"/>
    <p:sldId id="477" r:id="rId19"/>
    <p:sldId id="478" r:id="rId20"/>
    <p:sldId id="479" r:id="rId21"/>
    <p:sldId id="480" r:id="rId22"/>
    <p:sldId id="481" r:id="rId23"/>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ㅤ" initials="ㅤ" lastIdx="7" clrIdx="0">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00CC"/>
    <a:srgbClr val="FFCDC1"/>
    <a:srgbClr val="F73131"/>
    <a:srgbClr val="333399"/>
    <a:srgbClr val="FF0000"/>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657"/>
    <p:restoredTop sz="97418" autoAdjust="0"/>
  </p:normalViewPr>
  <p:slideViewPr>
    <p:cSldViewPr>
      <p:cViewPr varScale="1">
        <p:scale>
          <a:sx n="73" d="100"/>
          <a:sy n="73" d="100"/>
        </p:scale>
        <p:origin x="165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9094"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9094" rtl="0" eaLnBrk="1" fontAlgn="base" latinLnBrk="0" hangingPunct="1">
                <a:lnSpc>
                  <a:spcPct val="100000"/>
                </a:lnSpc>
                <a:spcBef>
                  <a:spcPct val="0"/>
                </a:spcBef>
                <a:spcAft>
                  <a:spcPct val="0"/>
                </a:spcAft>
                <a:buClrTx/>
                <a:buSzTx/>
                <a:buFontTx/>
                <a:buNone/>
                <a:tabLst/>
                <a:defRPr/>
              </a:pPr>
              <a:t>2</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6222005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5987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7" name="四角形 712"/>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48" name="四角形 713"/>
          <p:cNvSpPr>
            <a:spLocks noGrp="1" noChangeArrowheads="1"/>
          </p:cNvSpPr>
          <p:nvPr>
            <p:ph type="body" sz="quarter" idx="3"/>
          </p:nvPr>
        </p:nvSpPr>
        <p:spPr>
          <a:prstGeom prst="rect">
            <a:avLst/>
          </a:prstGeom>
        </p:spPr>
        <p:txBody>
          <a:bodyPr/>
          <a:lstStyle/>
          <a:p>
            <a:endParaRPr kumimoji="1" lang="ja-JP" altLang="en-US"/>
          </a:p>
        </p:txBody>
      </p:sp>
      <p:sp>
        <p:nvSpPr>
          <p:cNvPr id="3149" name="四角形 714"/>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12</a:t>
            </a:fld>
            <a:endParaRPr lang="en-US" altLang="ja-JP">
              <a:solidFill>
                <a:srgbClr val="000000"/>
              </a:solidFill>
            </a:endParaRPr>
          </a:p>
        </p:txBody>
      </p:sp>
    </p:spTree>
    <p:extLst>
      <p:ext uri="{BB962C8B-B14F-4D97-AF65-F5344CB8AC3E}">
        <p14:creationId xmlns:p14="http://schemas.microsoft.com/office/powerpoint/2010/main" val="2633741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0" name="四角形 781"/>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71" name="四角形 782"/>
          <p:cNvSpPr>
            <a:spLocks noGrp="1" noChangeArrowheads="1"/>
          </p:cNvSpPr>
          <p:nvPr>
            <p:ph type="body" sz="quarter" idx="3"/>
          </p:nvPr>
        </p:nvSpPr>
        <p:spPr>
          <a:prstGeom prst="rect">
            <a:avLst/>
          </a:prstGeom>
        </p:spPr>
        <p:txBody>
          <a:bodyPr/>
          <a:lstStyle/>
          <a:p>
            <a:endParaRPr kumimoji="1" lang="ja-JP" altLang="en-US"/>
          </a:p>
        </p:txBody>
      </p:sp>
      <p:sp>
        <p:nvSpPr>
          <p:cNvPr id="3172" name="四角形 783"/>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13</a:t>
            </a:fld>
            <a:endParaRPr lang="en-US" altLang="ja-JP">
              <a:solidFill>
                <a:srgbClr val="000000"/>
              </a:solidFill>
            </a:endParaRPr>
          </a:p>
        </p:txBody>
      </p:sp>
    </p:spTree>
    <p:extLst>
      <p:ext uri="{BB962C8B-B14F-4D97-AF65-F5344CB8AC3E}">
        <p14:creationId xmlns:p14="http://schemas.microsoft.com/office/powerpoint/2010/main" val="4247010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9" name="四角形 747"/>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0" name="四角形 748"/>
          <p:cNvSpPr>
            <a:spLocks noGrp="1" noChangeArrowheads="1"/>
          </p:cNvSpPr>
          <p:nvPr>
            <p:ph type="body" sz="quarter" idx="3"/>
          </p:nvPr>
        </p:nvSpPr>
        <p:spPr>
          <a:prstGeom prst="rect">
            <a:avLst/>
          </a:prstGeom>
        </p:spPr>
        <p:txBody>
          <a:bodyPr/>
          <a:lstStyle/>
          <a:p>
            <a:endParaRPr kumimoji="1" lang="ja-JP" altLang="en-US"/>
          </a:p>
        </p:txBody>
      </p:sp>
      <p:sp>
        <p:nvSpPr>
          <p:cNvPr id="3181" name="四角形 749"/>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14</a:t>
            </a:fld>
            <a:endParaRPr lang="en-US" altLang="ja-JP">
              <a:solidFill>
                <a:srgbClr val="000000"/>
              </a:solidFill>
            </a:endParaRPr>
          </a:p>
        </p:txBody>
      </p:sp>
    </p:spTree>
    <p:extLst>
      <p:ext uri="{BB962C8B-B14F-4D97-AF65-F5344CB8AC3E}">
        <p14:creationId xmlns:p14="http://schemas.microsoft.com/office/powerpoint/2010/main" val="310425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8" name="四角形 758"/>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9" name="四角形 759"/>
          <p:cNvSpPr>
            <a:spLocks noGrp="1" noChangeArrowheads="1"/>
          </p:cNvSpPr>
          <p:nvPr>
            <p:ph type="body" sz="quarter" idx="3"/>
          </p:nvPr>
        </p:nvSpPr>
        <p:spPr>
          <a:prstGeom prst="rect">
            <a:avLst/>
          </a:prstGeom>
        </p:spPr>
        <p:txBody>
          <a:bodyPr/>
          <a:lstStyle/>
          <a:p>
            <a:endParaRPr kumimoji="1" lang="ja-JP" altLang="en-US"/>
          </a:p>
        </p:txBody>
      </p:sp>
      <p:sp>
        <p:nvSpPr>
          <p:cNvPr id="3190" name="四角形 760"/>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15</a:t>
            </a:fld>
            <a:endParaRPr lang="en-US" altLang="ja-JP">
              <a:solidFill>
                <a:srgbClr val="000000"/>
              </a:solidFill>
            </a:endParaRPr>
          </a:p>
        </p:txBody>
      </p:sp>
    </p:spTree>
    <p:extLst>
      <p:ext uri="{BB962C8B-B14F-4D97-AF65-F5344CB8AC3E}">
        <p14:creationId xmlns:p14="http://schemas.microsoft.com/office/powerpoint/2010/main" val="24734070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16</a:t>
            </a:fld>
            <a:endParaRPr lang="en-US" altLang="ja-JP">
              <a:solidFill>
                <a:srgbClr val="000000"/>
              </a:solidFill>
            </a:endParaRPr>
          </a:p>
        </p:txBody>
      </p:sp>
    </p:spTree>
    <p:extLst>
      <p:ext uri="{BB962C8B-B14F-4D97-AF65-F5344CB8AC3E}">
        <p14:creationId xmlns:p14="http://schemas.microsoft.com/office/powerpoint/2010/main" val="20899978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3" name="四角形 814"/>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14" name="四角形 815"/>
          <p:cNvSpPr>
            <a:spLocks noGrp="1" noChangeArrowheads="1"/>
          </p:cNvSpPr>
          <p:nvPr>
            <p:ph type="body" sz="quarter" idx="3"/>
          </p:nvPr>
        </p:nvSpPr>
        <p:spPr>
          <a:prstGeom prst="rect">
            <a:avLst/>
          </a:prstGeom>
        </p:spPr>
        <p:txBody>
          <a:bodyPr/>
          <a:lstStyle/>
          <a:p>
            <a:endParaRPr kumimoji="1" lang="ja-JP" altLang="en-US"/>
          </a:p>
        </p:txBody>
      </p:sp>
      <p:sp>
        <p:nvSpPr>
          <p:cNvPr id="3215" name="四角形 816"/>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17</a:t>
            </a:fld>
            <a:endParaRPr lang="en-US" altLang="ja-JP">
              <a:solidFill>
                <a:srgbClr val="000000"/>
              </a:solidFill>
            </a:endParaRPr>
          </a:p>
        </p:txBody>
      </p:sp>
    </p:spTree>
    <p:extLst>
      <p:ext uri="{BB962C8B-B14F-4D97-AF65-F5344CB8AC3E}">
        <p14:creationId xmlns:p14="http://schemas.microsoft.com/office/powerpoint/2010/main" val="36205843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0" name="四角形 800"/>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41" name="四角形 801"/>
          <p:cNvSpPr>
            <a:spLocks noGrp="1" noChangeArrowheads="1"/>
          </p:cNvSpPr>
          <p:nvPr>
            <p:ph type="body" sz="quarter" idx="3"/>
          </p:nvPr>
        </p:nvSpPr>
        <p:spPr>
          <a:prstGeom prst="rect">
            <a:avLst/>
          </a:prstGeom>
        </p:spPr>
        <p:txBody>
          <a:bodyPr/>
          <a:lstStyle/>
          <a:p>
            <a:endParaRPr kumimoji="1" lang="ja-JP" altLang="en-US"/>
          </a:p>
        </p:txBody>
      </p:sp>
      <p:sp>
        <p:nvSpPr>
          <p:cNvPr id="3242" name="四角形 802"/>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18</a:t>
            </a:fld>
            <a:endParaRPr lang="en-US" altLang="ja-JP">
              <a:solidFill>
                <a:srgbClr val="000000"/>
              </a:solidFill>
            </a:endParaRPr>
          </a:p>
        </p:txBody>
      </p:sp>
    </p:spTree>
    <p:extLst>
      <p:ext uri="{BB962C8B-B14F-4D97-AF65-F5344CB8AC3E}">
        <p14:creationId xmlns:p14="http://schemas.microsoft.com/office/powerpoint/2010/main" val="17427690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19</a:t>
            </a:fld>
            <a:endParaRPr lang="en-US" altLang="ja-JP">
              <a:solidFill>
                <a:srgbClr val="000000"/>
              </a:solidFill>
              <a:ea typeface="ＭＳ Ｐゴシック" panose="020B0600070205080204" pitchFamily="50" charset="-128"/>
            </a:endParaRPr>
          </a:p>
        </p:txBody>
      </p:sp>
      <p:sp>
        <p:nvSpPr>
          <p:cNvPr id="3288" name="Rectangle 2"/>
          <p:cNvSpPr>
            <a:spLocks noGrp="1" noRot="1" noChangeAspect="1" noChangeArrowheads="1" noTextEdit="1"/>
          </p:cNvSpPr>
          <p:nvPr>
            <p:ph type="sldImg"/>
          </p:nvPr>
        </p:nvSpPr>
        <p:spPr>
          <a:ln/>
        </p:spPr>
      </p:sp>
      <p:sp>
        <p:nvSpPr>
          <p:cNvPr id="3289" name="Rectangle 3"/>
          <p:cNvSpPr>
            <a:spLocks noGrp="1" noChangeArrowheads="1"/>
          </p:cNvSpPr>
          <p:nvPr>
            <p:ph type="body" idx="1"/>
          </p:nvPr>
        </p:nvSpPr>
        <p:spPr>
          <a:noFill/>
          <a:ln/>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342579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5595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9094"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9094"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125178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12234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2"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9094"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9094" rtl="0" eaLnBrk="1" fontAlgn="base" latinLnBrk="0" hangingPunct="1">
                <a:lnSpc>
                  <a:spcPct val="100000"/>
                </a:lnSpc>
                <a:spcBef>
                  <a:spcPct val="0"/>
                </a:spcBef>
                <a:spcAft>
                  <a:spcPct val="0"/>
                </a:spcAft>
                <a:buClrTx/>
                <a:buSzTx/>
                <a:buFontTx/>
                <a:buNone/>
                <a:tabLst/>
                <a:defRPr/>
              </a:pPr>
              <a:t>4</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53" name="Rectangle 2"/>
          <p:cNvSpPr>
            <a:spLocks noGrp="1" noRot="1" noChangeAspect="1" noChangeArrowheads="1" noTextEdit="1"/>
          </p:cNvSpPr>
          <p:nvPr>
            <p:ph type="sldImg"/>
          </p:nvPr>
        </p:nvSpPr>
        <p:spPr>
          <a:ln/>
        </p:spPr>
      </p:sp>
      <p:sp>
        <p:nvSpPr>
          <p:cNvPr id="125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6712563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108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1081" rtl="0" eaLnBrk="1" fontAlgn="base" latinLnBrk="0" hangingPunct="1">
                <a:lnSpc>
                  <a:spcPct val="100000"/>
                </a:lnSpc>
                <a:spcBef>
                  <a:spcPct val="0"/>
                </a:spcBef>
                <a:spcAft>
                  <a:spcPct val="0"/>
                </a:spcAft>
                <a:buClrTx/>
                <a:buSzTx/>
                <a:buFontTx/>
                <a:buNone/>
                <a:tabLst/>
                <a:defRPr/>
              </a:pPr>
              <a:t>5</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38378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5"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6</a:t>
            </a:fld>
            <a:endParaRPr lang="en-US" altLang="ja-JP">
              <a:solidFill>
                <a:srgbClr val="000000"/>
              </a:solidFill>
              <a:ea typeface="ＭＳ Ｐゴシック" panose="020B0600070205080204" pitchFamily="50" charset="-128"/>
            </a:endParaRPr>
          </a:p>
        </p:txBody>
      </p:sp>
      <p:sp>
        <p:nvSpPr>
          <p:cNvPr id="2046" name="Rectangle 2"/>
          <p:cNvSpPr>
            <a:spLocks noGrp="1" noRot="1" noChangeAspect="1" noChangeArrowheads="1" noTextEdit="1"/>
          </p:cNvSpPr>
          <p:nvPr>
            <p:ph type="sldImg"/>
          </p:nvPr>
        </p:nvSpPr>
        <p:spPr>
          <a:ln/>
        </p:spPr>
      </p:sp>
      <p:sp>
        <p:nvSpPr>
          <p:cNvPr id="2047" name="Rectangle 3"/>
          <p:cNvSpPr>
            <a:spLocks noGrp="1" noChangeArrowheads="1"/>
          </p:cNvSpPr>
          <p:nvPr>
            <p:ph type="body" idx="1"/>
          </p:nvPr>
        </p:nvSpPr>
        <p:spPr>
          <a:noFill/>
          <a:ln/>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525931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077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4377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44919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877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smtClean="0"/>
              <a:t>マスタ タイトルの書式設定</a:t>
            </a:r>
            <a:endParaRPr lang="ja-JP" altLang="en-US"/>
          </a:p>
        </p:txBody>
      </p:sp>
      <p:sp>
        <p:nvSpPr>
          <p:cNvPr id="1089"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smtClean="0"/>
              <a:t>マスタ タイトルの書式設定</a:t>
            </a:r>
            <a:endParaRPr lang="ja-JP" altLang="en-US"/>
          </a:p>
        </p:txBody>
      </p:sp>
      <p:sp>
        <p:nvSpPr>
          <p:cNvPr id="1038"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smtClean="0"/>
              <a:t>マスタ タイトルの書式設定</a:t>
            </a:r>
            <a:endParaRPr lang="ja-JP" altLang="en-US"/>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smtClean="0"/>
              <a:t>マスタ タイトルの書式設定</a:t>
            </a:r>
            <a:endParaRPr lang="ja-JP" altLang="en-US"/>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mlit.go.jp/sogoseisaku/transport/sosei_transport_tk_000160.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3" name="表 3"/>
          <p:cNvGraphicFramePr>
            <a:graphicFrameLocks noGrp="1"/>
          </p:cNvGraphicFramePr>
          <p:nvPr>
            <p:extLst/>
          </p:nvPr>
        </p:nvGraphicFramePr>
        <p:xfrm>
          <a:off x="257521" y="1609804"/>
          <a:ext cx="8349928" cy="3979196"/>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dirty="0">
                          <a:solidFill>
                            <a:schemeClr val="tx1"/>
                          </a:solidFill>
                          <a:latin typeface="+mn-ea"/>
                          <a:ea typeface="+mn-ea"/>
                          <a:cs typeface="+mn-cs"/>
                        </a:rPr>
                        <a:t>申請者</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企業・団体名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代表者役職・氏名</a:t>
                      </a:r>
                    </a:p>
                  </a:txBody>
                  <a:tcPr marL="54002" marR="54002" marT="0" marB="0" anchor="ct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所在地</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dirty="0">
                          <a:solidFill>
                            <a:schemeClr val="tx1"/>
                          </a:solidFill>
                          <a:latin typeface="+mn-ea"/>
                          <a:ea typeface="+mn-ea"/>
                          <a:cs typeface="+mn-cs"/>
                        </a:rPr>
                        <a:t>連絡担当窓口</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氏名（ふりがな）</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所属（部署名）</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役職</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電話番号</a:t>
                      </a:r>
                    </a:p>
                    <a:p>
                      <a:pPr algn="just">
                        <a:spcAft>
                          <a:spcPts val="0"/>
                        </a:spcAft>
                      </a:pPr>
                      <a:r>
                        <a:rPr kumimoji="1" lang="ja-JP" sz="1200" kern="1200" dirty="0">
                          <a:solidFill>
                            <a:schemeClr val="tx1"/>
                          </a:solidFill>
                          <a:latin typeface="+mn-ea"/>
                          <a:ea typeface="+mn-ea"/>
                          <a:cs typeface="+mn-cs"/>
                        </a:rPr>
                        <a:t>（代表・直通）</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Ｅ－ｍａｉｌ</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7"/>
                  </a:ext>
                </a:extLst>
              </a:tr>
            </a:tbl>
          </a:graphicData>
        </a:graphic>
      </p:graphicFrame>
      <p:sp>
        <p:nvSpPr>
          <p:cNvPr id="1224" name="Rectangle 67"/>
          <p:cNvSpPr>
            <a:spLocks noChangeArrowheads="1"/>
          </p:cNvSpPr>
          <p:nvPr/>
        </p:nvSpPr>
        <p:spPr>
          <a:xfrm>
            <a:off x="0" y="452899"/>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１．申請者情報　</a:t>
            </a:r>
          </a:p>
        </p:txBody>
      </p:sp>
      <p:sp>
        <p:nvSpPr>
          <p:cNvPr id="1226" name="テキスト 981"/>
          <p:cNvSpPr txBox="1"/>
          <p:nvPr/>
        </p:nvSpPr>
        <p:spPr>
          <a:xfrm>
            <a:off x="0" y="45357"/>
            <a:ext cx="7164000" cy="400110"/>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別紙３－１　令和４年度スマートシティ関連事業応募様式 </a:t>
            </a:r>
            <a:endParaRPr kumimoji="1" sz="20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27" name="正方形/長方形 1001"/>
          <p:cNvSpPr/>
          <p:nvPr/>
        </p:nvSpPr>
        <p:spPr>
          <a:xfrm>
            <a:off x="7452320" y="560723"/>
            <a:ext cx="1057206" cy="34827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sp>
        <p:nvSpPr>
          <p:cNvPr id="2" name="正方形/長方形 1"/>
          <p:cNvSpPr/>
          <p:nvPr/>
        </p:nvSpPr>
        <p:spPr>
          <a:xfrm>
            <a:off x="8646013" y="548680"/>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1</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738490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地域の移動ニーズ</a:t>
            </a:r>
          </a:p>
        </p:txBody>
      </p:sp>
      <p:sp>
        <p:nvSpPr>
          <p:cNvPr id="3107" name="Text Box 4"/>
          <p:cNvSpPr txBox="1">
            <a:spLocks noChangeArrowheads="1"/>
          </p:cNvSpPr>
          <p:nvPr/>
        </p:nvSpPr>
        <p:spPr>
          <a:xfrm>
            <a:off x="413539" y="115671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（１）地域における移動ニーズ</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08" name="Rectangle 66"/>
          <p:cNvSpPr>
            <a:spLocks noChangeArrowheads="1"/>
          </p:cNvSpPr>
          <p:nvPr/>
        </p:nvSpPr>
        <p:spPr>
          <a:xfrm>
            <a:off x="179513" y="694792"/>
            <a:ext cx="8664910" cy="598366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09" name="正方形/長方形 10"/>
          <p:cNvSpPr/>
          <p:nvPr/>
        </p:nvSpPr>
        <p:spPr>
          <a:xfrm>
            <a:off x="587578" y="1537047"/>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地域における住民や来訪者における移動ニーズを記入してください。</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10" name="Text Box 4"/>
          <p:cNvSpPr txBox="1">
            <a:spLocks noChangeArrowheads="1"/>
          </p:cNvSpPr>
          <p:nvPr/>
        </p:nvSpPr>
        <p:spPr>
          <a:xfrm>
            <a:off x="410780" y="1916832"/>
            <a:ext cx="8193220"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（２）移動ニーズ</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を満たすために提供されている又は提供予定の交通手段</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11" name="正方形/長方形 13"/>
          <p:cNvSpPr/>
          <p:nvPr/>
        </p:nvSpPr>
        <p:spPr>
          <a:xfrm>
            <a:off x="612000" y="2276808"/>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上記の</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移動ニーズに対応するために提供される交通手段について具体的に記入してください。</a:t>
            </a:r>
          </a:p>
        </p:txBody>
      </p:sp>
      <p:sp>
        <p:nvSpPr>
          <p:cNvPr id="311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113" name="テキスト 577"/>
          <p:cNvSpPr txBox="1"/>
          <p:nvPr/>
        </p:nvSpPr>
        <p:spPr>
          <a:xfrm>
            <a:off x="323528" y="785333"/>
            <a:ext cx="849646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２</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枚以内で自由に記載してください</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65</a:t>
            </a:r>
            <a:endParaRPr kumimoji="1" lang="ja-JP" altLang="en-US" sz="1480" dirty="0">
              <a:solidFill>
                <a:schemeClr val="tx1"/>
              </a:solidFill>
            </a:endParaRPr>
          </a:p>
        </p:txBody>
      </p:sp>
    </p:spTree>
    <p:extLst>
      <p:ext uri="{BB962C8B-B14F-4D97-AF65-F5344CB8AC3E}">
        <p14:creationId xmlns:p14="http://schemas.microsoft.com/office/powerpoint/2010/main" val="1592504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6"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関連する計画・取組との関係</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　</a:t>
            </a:r>
          </a:p>
        </p:txBody>
      </p:sp>
      <p:graphicFrame>
        <p:nvGraphicFramePr>
          <p:cNvPr id="3118" name="表 8"/>
          <p:cNvGraphicFramePr>
            <a:graphicFrameLocks noGrp="1"/>
          </p:cNvGraphicFramePr>
          <p:nvPr>
            <p:extLst>
              <p:ext uri="{D42A27DB-BD31-4B8C-83A1-F6EECF244321}">
                <p14:modId xmlns:p14="http://schemas.microsoft.com/office/powerpoint/2010/main" val="1304608004"/>
              </p:ext>
            </p:extLst>
          </p:nvPr>
        </p:nvGraphicFramePr>
        <p:xfrm>
          <a:off x="245576" y="1412776"/>
          <a:ext cx="8640960" cy="2060797"/>
        </p:xfrm>
        <a:graphic>
          <a:graphicData uri="http://schemas.openxmlformats.org/drawingml/2006/table">
            <a:tbl>
              <a:tblPr/>
              <a:tblGrid>
                <a:gridCol w="1296143">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5184577">
                  <a:extLst>
                    <a:ext uri="{9D8B030D-6E8A-4147-A177-3AD203B41FA5}">
                      <a16:colId xmlns:a16="http://schemas.microsoft.com/office/drawing/2014/main" val="20002"/>
                    </a:ext>
                  </a:extLst>
                </a:gridCol>
              </a:tblGrid>
              <a:tr h="400899">
                <a:tc>
                  <a:txBody>
                    <a:bodyPr/>
                    <a:lstStyle/>
                    <a:p>
                      <a:r>
                        <a:rPr kumimoji="1" lang="ja-JP" altLang="en-US" sz="1200" dirty="0" smtClean="0"/>
                        <a:t>計画名</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smtClean="0"/>
                        <a:t>策定状況</a:t>
                      </a:r>
                      <a:endParaRPr kumimoji="1" lang="ja-JP" altLang="en-US" sz="12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smtClean="0"/>
                        <a:t>内容</a:t>
                      </a:r>
                      <a:endParaRPr kumimoji="1" lang="ja-JP" altLang="en-US" sz="1200" dirty="0"/>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900">
                <a:tc>
                  <a:txBody>
                    <a:bodyPr/>
                    <a:lstStyle/>
                    <a:p>
                      <a:r>
                        <a:rPr kumimoji="1" lang="ja-JP" altLang="en-US" sz="1200" dirty="0" smtClean="0"/>
                        <a:t>地域公共交通計画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策定済</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事業地域を新たな交通手段の導入検討地域に位置づけ</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4008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n-lt"/>
                          <a:ea typeface="+mn-ea"/>
                          <a:cs typeface="+mn-cs"/>
                        </a:rPr>
                        <a:t>都市計画</a:t>
                      </a:r>
                      <a:endParaRPr kumimoji="1" lang="ja-JP" altLang="ja-JP" sz="1200" kern="1200" dirty="0" smtClean="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○○年度策定予定</a:t>
                      </a:r>
                      <a:endParaRPr kumimoji="1" lang="ja-JP" altLang="ja-JP" sz="1200" i="1"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本事業の実施を織り込んだ計画を策定予定</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400899">
                <a:tc>
                  <a:txBody>
                    <a:bodyPr/>
                    <a:lstStyle/>
                    <a:p>
                      <a:r>
                        <a:rPr kumimoji="1" lang="ja-JP" altLang="en-US" sz="1200" dirty="0" smtClean="0"/>
                        <a:t>立地適正化計画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策定意向あり（策定時期未定）</a:t>
                      </a:r>
                      <a:endParaRPr kumimoji="1" lang="ja-JP" altLang="ja-JP" sz="1200" i="1"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詳細検討中</a:t>
                      </a:r>
                      <a:endParaRPr kumimoji="1" lang="ja-JP" altLang="ja-JP" sz="1200" i="1"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400900">
                <a:tc>
                  <a:txBody>
                    <a:bodyPr/>
                    <a:lstStyle/>
                    <a:p>
                      <a:r>
                        <a:rPr kumimoji="1" lang="ja-JP" altLang="en-US" sz="1200" i="1" kern="1200" dirty="0" smtClean="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119" name="テキスト ボックス 1"/>
          <p:cNvSpPr txBox="1"/>
          <p:nvPr/>
        </p:nvSpPr>
        <p:spPr>
          <a:xfrm>
            <a:off x="107504" y="615489"/>
            <a:ext cx="8928992" cy="46077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地域公共交通計画等と</a:t>
            </a:r>
            <a:r>
              <a:rPr kumimoji="1" lang="ja-JP" altLang="en-US"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の関連性</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整合性　（それら計画と、本事業の実施により実現</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を目指す姿が共有されているか）、</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　関連する取組として、これまで行ってきたもの、今後行う予定があるものについて記入してください。</a:t>
            </a:r>
          </a:p>
        </p:txBody>
      </p:sp>
      <p:sp>
        <p:nvSpPr>
          <p:cNvPr id="3120" name="Text Box 4"/>
          <p:cNvSpPr txBox="1">
            <a:spLocks noChangeArrowheads="1"/>
          </p:cNvSpPr>
          <p:nvPr/>
        </p:nvSpPr>
        <p:spPr>
          <a:xfrm>
            <a:off x="121743" y="1012666"/>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各種計画との関係</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1" name="Text Box 4"/>
          <p:cNvSpPr txBox="1">
            <a:spLocks noChangeArrowheads="1"/>
          </p:cNvSpPr>
          <p:nvPr/>
        </p:nvSpPr>
        <p:spPr>
          <a:xfrm>
            <a:off x="179512" y="3429000"/>
            <a:ext cx="6984776"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活性化法に基づく新モビリティサービス事業計画の</a:t>
            </a:r>
            <a:r>
              <a:rPr lang="ja-JP" altLang="en-US" sz="2000" b="1" dirty="0" smtClean="0">
                <a:solidFill>
                  <a:srgbClr val="000000"/>
                </a:solidFill>
                <a:latin typeface="Tahoma" pitchFamily="34" charset="0"/>
              </a:rPr>
              <a:t>策定状況</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4" name="Text Box 667"/>
          <p:cNvSpPr txBox="1">
            <a:spLocks noChangeArrowheads="1"/>
          </p:cNvSpPr>
          <p:nvPr/>
        </p:nvSpPr>
        <p:spPr>
          <a:xfrm>
            <a:off x="180000" y="4613959"/>
            <a:ext cx="7398461"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関連する取組</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5" name="Rectangle 668"/>
          <p:cNvSpPr>
            <a:spLocks noChangeArrowheads="1"/>
          </p:cNvSpPr>
          <p:nvPr/>
        </p:nvSpPr>
        <p:spPr>
          <a:xfrm>
            <a:off x="242603" y="5013175"/>
            <a:ext cx="8723817" cy="1652755"/>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26" name="正方形/長方形 669"/>
          <p:cNvSpPr/>
          <p:nvPr/>
        </p:nvSpPr>
        <p:spPr>
          <a:xfrm>
            <a:off x="314933" y="5013176"/>
            <a:ext cx="8433067" cy="523220"/>
          </a:xfrm>
          <a:prstGeom prst="rect">
            <a:avLst/>
          </a:prstGeom>
        </p:spPr>
        <p:txBody>
          <a:bodyPr wrap="square">
            <a:spAutoFit/>
          </a:bodyPr>
          <a:lstStyle/>
          <a:p>
            <a:pPr marL="108000" marR="0" lvl="0" indent="-45720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※過去に実施した社会実験の他、国の支援対象以外の地域独自の取り組み、まちづくり施策との連携など、本実験に関連する取組について記入して下さい。</a:t>
            </a:r>
            <a:endParaRPr kumimoji="1" lang="ja-JP" altLang="en-US" sz="1800" b="0" i="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2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66</a:t>
            </a:r>
            <a:endParaRPr kumimoji="1" lang="ja-JP" altLang="en-US" sz="1480" dirty="0">
              <a:solidFill>
                <a:schemeClr val="tx1"/>
              </a:solidFill>
            </a:endParaRPr>
          </a:p>
        </p:txBody>
      </p:sp>
      <p:sp>
        <p:nvSpPr>
          <p:cNvPr id="15" name="Rectangle 668"/>
          <p:cNvSpPr>
            <a:spLocks noChangeArrowheads="1"/>
          </p:cNvSpPr>
          <p:nvPr/>
        </p:nvSpPr>
        <p:spPr>
          <a:xfrm>
            <a:off x="242603" y="3803244"/>
            <a:ext cx="8723817" cy="849892"/>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669"/>
          <p:cNvSpPr/>
          <p:nvPr/>
        </p:nvSpPr>
        <p:spPr>
          <a:xfrm>
            <a:off x="314932" y="3870657"/>
            <a:ext cx="8433067" cy="307777"/>
          </a:xfrm>
          <a:prstGeom prst="rect">
            <a:avLst/>
          </a:prstGeom>
        </p:spPr>
        <p:txBody>
          <a:bodyPr wrap="square">
            <a:spAutoFit/>
          </a:bodyPr>
          <a:lstStyle/>
          <a:p>
            <a:pPr marL="108000" marR="0" lvl="0" indent="-45720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※計画の策定状況や策定意向の有無について記入して下さい。</a:t>
            </a:r>
            <a:endParaRPr kumimoji="1" lang="ja-JP" altLang="en-US" sz="1800" b="0" i="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661046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0"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事業内容</a:t>
            </a:r>
          </a:p>
        </p:txBody>
      </p:sp>
      <p:sp>
        <p:nvSpPr>
          <p:cNvPr id="3132"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（１）サービス開始時期</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33" name="Rectangle 66"/>
          <p:cNvSpPr>
            <a:spLocks noChangeArrowheads="1"/>
          </p:cNvSpPr>
          <p:nvPr/>
        </p:nvSpPr>
        <p:spPr>
          <a:xfrm>
            <a:off x="393804" y="691532"/>
            <a:ext cx="849664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34" name="Text Box 4"/>
          <p:cNvSpPr txBox="1">
            <a:spLocks noChangeArrowheads="1"/>
          </p:cNvSpPr>
          <p:nvPr/>
        </p:nvSpPr>
        <p:spPr>
          <a:xfrm>
            <a:off x="396000" y="1733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（２）事業エリア</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35" name="Text Box 4"/>
          <p:cNvSpPr txBox="1">
            <a:spLocks noChangeArrowheads="1"/>
          </p:cNvSpPr>
          <p:nvPr/>
        </p:nvSpPr>
        <p:spPr>
          <a:xfrm>
            <a:off x="396000" y="2021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（３）連携する交通手段　　</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※連携する交通手段は漏れなく記載すること。</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36" name="テキスト 577"/>
          <p:cNvSpPr txBox="1"/>
          <p:nvPr/>
        </p:nvSpPr>
        <p:spPr>
          <a:xfrm>
            <a:off x="482872" y="785333"/>
            <a:ext cx="8399324" cy="52232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※以下の項目について、「（参考）事業要件・評価のポイント①②」スライドも踏まえ、</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５枚以内で自由に記載してください。</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37" name="テキスト 578"/>
          <p:cNvSpPr txBox="1"/>
          <p:nvPr/>
        </p:nvSpPr>
        <p:spPr>
          <a:xfrm>
            <a:off x="5086604" y="2578899"/>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138" name="Text Box 604"/>
          <p:cNvSpPr txBox="1">
            <a:spLocks noChangeArrowheads="1"/>
          </p:cNvSpPr>
          <p:nvPr/>
        </p:nvSpPr>
        <p:spPr>
          <a:xfrm>
            <a:off x="393349" y="2363902"/>
            <a:ext cx="8495686"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（４）連携する交通分野以外のサービス　　</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※連携するサービスは漏れなく記載すること。</a:t>
            </a:r>
            <a:endPar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39" name="Text Box 718"/>
          <p:cNvSpPr txBox="1">
            <a:spLocks noChangeArrowheads="1"/>
          </p:cNvSpPr>
          <p:nvPr/>
        </p:nvSpPr>
        <p:spPr>
          <a:xfrm>
            <a:off x="396000" y="2669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（５）提供するサービスの内容及び手段</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0" name="Text Box 719"/>
          <p:cNvSpPr txBox="1">
            <a:spLocks noChangeArrowheads="1"/>
          </p:cNvSpPr>
          <p:nvPr/>
        </p:nvSpPr>
        <p:spPr>
          <a:xfrm>
            <a:off x="396000" y="2957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（６）利用料金</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1" name="Text Box 723"/>
          <p:cNvSpPr txBox="1">
            <a:spLocks noChangeArrowheads="1"/>
          </p:cNvSpPr>
          <p:nvPr/>
        </p:nvSpPr>
        <p:spPr>
          <a:xfrm>
            <a:off x="396000" y="3245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（７）事業を通じて期待する行動変容</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2" name="Text Box 727"/>
          <p:cNvSpPr txBox="1">
            <a:spLocks noChangeArrowheads="1"/>
          </p:cNvSpPr>
          <p:nvPr/>
        </p:nvSpPr>
        <p:spPr>
          <a:xfrm>
            <a:off x="396000" y="3533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（８）先進的な技術の導入</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3" name="Text Box 728"/>
          <p:cNvSpPr txBox="1">
            <a:spLocks noChangeArrowheads="1"/>
          </p:cNvSpPr>
          <p:nvPr/>
        </p:nvSpPr>
        <p:spPr>
          <a:xfrm>
            <a:off x="396000" y="3821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（９）プロモーション施策</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4" name="Text Box 729"/>
          <p:cNvSpPr txBox="1">
            <a:spLocks noChangeArrowheads="1"/>
          </p:cNvSpPr>
          <p:nvPr/>
        </p:nvSpPr>
        <p:spPr>
          <a:xfrm>
            <a:off x="396000" y="4109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（１０）その他</a:t>
            </a:r>
          </a:p>
        </p:txBody>
      </p:sp>
      <p:sp>
        <p:nvSpPr>
          <p:cNvPr id="314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8" name="正方形/長方形 1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67</a:t>
            </a:r>
            <a:endParaRPr kumimoji="1" lang="ja-JP" altLang="en-US" sz="1480" dirty="0">
              <a:solidFill>
                <a:schemeClr val="tx1"/>
              </a:solidFill>
            </a:endParaRPr>
          </a:p>
        </p:txBody>
      </p:sp>
    </p:spTree>
    <p:extLst>
      <p:ext uri="{BB962C8B-B14F-4D97-AF65-F5344CB8AC3E}">
        <p14:creationId xmlns:p14="http://schemas.microsoft.com/office/powerpoint/2010/main" val="1348264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データ連携・利活用</a:t>
            </a:r>
          </a:p>
        </p:txBody>
      </p:sp>
      <p:sp>
        <p:nvSpPr>
          <p:cNvPr id="3153"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（１）本事業における、複数の事業者間のデータ連携方法</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54" name="Rectangle 66"/>
          <p:cNvSpPr>
            <a:spLocks noChangeArrowheads="1"/>
          </p:cNvSpPr>
          <p:nvPr/>
        </p:nvSpPr>
        <p:spPr>
          <a:xfrm>
            <a:off x="393804" y="691532"/>
            <a:ext cx="849664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55" name="Text Box 4"/>
          <p:cNvSpPr txBox="1">
            <a:spLocks noChangeArrowheads="1"/>
          </p:cNvSpPr>
          <p:nvPr/>
        </p:nvSpPr>
        <p:spPr>
          <a:xfrm>
            <a:off x="396000" y="1845000"/>
            <a:ext cx="8404908" cy="625432"/>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（２）連携するデータの公開範囲　　</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連携したデータをどの範囲までオープンにする予定かを記載してください。</a:t>
            </a: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56" name="テキスト 577"/>
          <p:cNvSpPr txBox="1"/>
          <p:nvPr/>
        </p:nvSpPr>
        <p:spPr>
          <a:xfrm>
            <a:off x="483003" y="785333"/>
            <a:ext cx="8166698" cy="52232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※以下の項目について、「（参考）事業要件・評価のポイント①②」スライドも踏まえ、</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２枚以内で自由に記載してください。</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57" name="テキスト 578"/>
          <p:cNvSpPr txBox="1"/>
          <p:nvPr/>
        </p:nvSpPr>
        <p:spPr>
          <a:xfrm>
            <a:off x="5086604" y="3370899"/>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158" name="Text Box 718"/>
          <p:cNvSpPr txBox="1">
            <a:spLocks noChangeArrowheads="1"/>
          </p:cNvSpPr>
          <p:nvPr/>
        </p:nvSpPr>
        <p:spPr>
          <a:xfrm>
            <a:off x="582464" y="2470432"/>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①公共交通等関連データ</a:t>
            </a:r>
            <a:endPar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59" name="Text Box 719"/>
          <p:cNvSpPr txBox="1">
            <a:spLocks noChangeArrowheads="1"/>
          </p:cNvSpPr>
          <p:nvPr/>
        </p:nvSpPr>
        <p:spPr>
          <a:xfrm>
            <a:off x="396000" y="3645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（３）他分野・他地域との連携及びその方法</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0" name="Text Box 723"/>
          <p:cNvSpPr txBox="1">
            <a:spLocks noChangeArrowheads="1"/>
          </p:cNvSpPr>
          <p:nvPr/>
        </p:nvSpPr>
        <p:spPr>
          <a:xfrm>
            <a:off x="396000" y="4037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（４）得られるデータを利活用した取組</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1" name="Text Box 785"/>
          <p:cNvSpPr txBox="1">
            <a:spLocks noChangeArrowheads="1"/>
          </p:cNvSpPr>
          <p:nvPr/>
        </p:nvSpPr>
        <p:spPr>
          <a:xfrm>
            <a:off x="582465" y="2762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②MaaS予約・決済データ</a:t>
            </a:r>
            <a:endPar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2" name="Text Box 786"/>
          <p:cNvSpPr txBox="1">
            <a:spLocks noChangeArrowheads="1"/>
          </p:cNvSpPr>
          <p:nvPr/>
        </p:nvSpPr>
        <p:spPr>
          <a:xfrm>
            <a:off x="582467" y="3050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③移動関連データ</a:t>
            </a:r>
            <a:endPar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3" name="Text Box 787"/>
          <p:cNvSpPr txBox="1">
            <a:spLocks noChangeArrowheads="1"/>
          </p:cNvSpPr>
          <p:nvPr/>
        </p:nvSpPr>
        <p:spPr>
          <a:xfrm>
            <a:off x="582468" y="3338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④関連分野データ</a:t>
            </a:r>
            <a:endPar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4" name="Text Box 791"/>
          <p:cNvSpPr txBox="1">
            <a:spLocks noChangeArrowheads="1"/>
          </p:cNvSpPr>
          <p:nvPr/>
        </p:nvSpPr>
        <p:spPr>
          <a:xfrm>
            <a:off x="396000" y="4437000"/>
            <a:ext cx="8136904"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（５）MaaS</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関連データの連携に関するガイドライン</a:t>
            </a:r>
            <a:r>
              <a:rPr kumimoji="1" lang="en-US" altLang="ja-JP"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ver2.0</a:t>
            </a:r>
            <a:r>
              <a:rPr kumimoji="1" lang="ja-JP" altLang="en-US"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への</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準拠予定</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5" name="テキスト ボックス 792"/>
          <p:cNvSpPr txBox="1"/>
          <p:nvPr/>
        </p:nvSpPr>
        <p:spPr>
          <a:xfrm>
            <a:off x="3190939" y="4837110"/>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あり　／　なし</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166" name="正方形/長方形 793"/>
          <p:cNvSpPr/>
          <p:nvPr/>
        </p:nvSpPr>
        <p:spPr>
          <a:xfrm>
            <a:off x="4748067" y="4874651"/>
            <a:ext cx="1561130"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どちらかに○</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6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20" name="正方形/長方形 1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68</a:t>
            </a:r>
            <a:endParaRPr kumimoji="1" lang="ja-JP" altLang="en-US" sz="1480" dirty="0">
              <a:solidFill>
                <a:schemeClr val="tx1"/>
              </a:solidFill>
            </a:endParaRPr>
          </a:p>
        </p:txBody>
      </p:sp>
    </p:spTree>
    <p:extLst>
      <p:ext uri="{BB962C8B-B14F-4D97-AF65-F5344CB8AC3E}">
        <p14:creationId xmlns:p14="http://schemas.microsoft.com/office/powerpoint/2010/main" val="1692453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（参考）事業要件・評価のポイント①</a:t>
            </a:r>
          </a:p>
        </p:txBody>
      </p:sp>
      <p:graphicFrame>
        <p:nvGraphicFramePr>
          <p:cNvPr id="3176" name="四角形 751"/>
          <p:cNvGraphicFramePr>
            <a:graphicFrameLocks noGrp="1"/>
          </p:cNvGraphicFramePr>
          <p:nvPr>
            <p:extLst>
              <p:ext uri="{D42A27DB-BD31-4B8C-83A1-F6EECF244321}">
                <p14:modId xmlns:p14="http://schemas.microsoft.com/office/powerpoint/2010/main" val="1722335058"/>
              </p:ext>
            </p:extLst>
          </p:nvPr>
        </p:nvGraphicFramePr>
        <p:xfrm>
          <a:off x="36000" y="719666"/>
          <a:ext cx="8927999" cy="5788660"/>
        </p:xfrm>
        <a:graphic>
          <a:graphicData uri="http://schemas.openxmlformats.org/drawingml/2006/table">
            <a:tbl>
              <a:tblPr bandRow="1">
                <a:tableStyleId>{5C22544A-7EE6-4342-B048-85BDC9FD1C3A}</a:tableStyleId>
              </a:tblPr>
              <a:tblGrid>
                <a:gridCol w="401538">
                  <a:extLst>
                    <a:ext uri="{9D8B030D-6E8A-4147-A177-3AD203B41FA5}">
                      <a16:colId xmlns:a16="http://schemas.microsoft.com/office/drawing/2014/main" val="20000"/>
                    </a:ext>
                  </a:extLst>
                </a:gridCol>
                <a:gridCol w="388667">
                  <a:extLst>
                    <a:ext uri="{9D8B030D-6E8A-4147-A177-3AD203B41FA5}">
                      <a16:colId xmlns:a16="http://schemas.microsoft.com/office/drawing/2014/main" val="20001"/>
                    </a:ext>
                  </a:extLst>
                </a:gridCol>
                <a:gridCol w="8137794">
                  <a:extLst>
                    <a:ext uri="{9D8B030D-6E8A-4147-A177-3AD203B41FA5}">
                      <a16:colId xmlns:a16="http://schemas.microsoft.com/office/drawing/2014/main" val="20002"/>
                    </a:ext>
                  </a:extLst>
                </a:gridCol>
              </a:tblGrid>
              <a:tr h="257168">
                <a:tc rowSpan="4" gridSpan="2">
                  <a:txBody>
                    <a:bodyPr/>
                    <a:lstStyle/>
                    <a:p>
                      <a:pPr algn="ctr"/>
                      <a:endParaRPr kumimoji="1" lang="ja-JP" altLang="en-US" sz="1200" dirty="0"/>
                    </a:p>
                    <a:p>
                      <a:pPr algn="ctr"/>
                      <a:endParaRPr kumimoji="1" lang="ja-JP" altLang="en-US" sz="1200" dirty="0"/>
                    </a:p>
                    <a:p>
                      <a:pPr algn="ctr"/>
                      <a:r>
                        <a:rPr kumimoji="1" lang="ja-JP" altLang="en-US" sz="1200" dirty="0"/>
                        <a:t>事業要件</a:t>
                      </a:r>
                    </a:p>
                  </a:txBody>
                  <a:tcPr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4" hMerge="1">
                  <a:txBody>
                    <a:bodyPr/>
                    <a:lstStyle/>
                    <a:p>
                      <a:pPr algn="l"/>
                      <a:endParaRPr kumimoji="1" lang="ja-JP" altLang="en-US" sz="1200" dirty="0"/>
                    </a:p>
                  </a:txBody>
                  <a:tcPr vert="eaVert"/>
                </a:tc>
                <a:tc>
                  <a:txBody>
                    <a:bodyPr/>
                    <a:lstStyle/>
                    <a:p>
                      <a:r>
                        <a:rPr lang="ja-JP" altLang="en-US" sz="1200"/>
                        <a:t>MaaSの提供により解決に寄与する地域の課題が明確であること。 </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0"/>
                  </a:ext>
                </a:extLst>
              </a:tr>
              <a:tr h="427718">
                <a:tc gridSpan="2" vMerge="1">
                  <a:txBody>
                    <a:bodyPr/>
                    <a:lstStyle/>
                    <a:p>
                      <a:endParaRPr kumimoji="1" lang="ja-JP" altLang="en-US" sz="1200" dirty="0"/>
                    </a:p>
                  </a:txBody>
                  <a:tcPr/>
                </a:tc>
                <a:tc hMerge="1" vMerge="1">
                  <a:txBody>
                    <a:bodyPr/>
                    <a:lstStyle/>
                    <a:p>
                      <a:pPr algn="l"/>
                      <a:endParaRPr kumimoji="1" lang="ja-JP" altLang="en-US" sz="1200" dirty="0"/>
                    </a:p>
                  </a:txBody>
                  <a:tcPr vert="eaVert"/>
                </a:tc>
                <a:tc>
                  <a:txBody>
                    <a:bodyPr/>
                    <a:lstStyle/>
                    <a:p>
                      <a:r>
                        <a:rPr lang="ja-JP" altLang="en-US" sz="1200" dirty="0"/>
                        <a:t>地域の解決に寄与するため、交通手段と観光、商業、医療、教育、子育て、防災・減災等の交通分野以外のサービスとがデータ連携により一体的に提供されること。 </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1"/>
                  </a:ext>
                </a:extLst>
              </a:tr>
              <a:tr h="257168">
                <a:tc gridSpan="2" vMerge="1">
                  <a:txBody>
                    <a:bodyPr/>
                    <a:lstStyle/>
                    <a:p>
                      <a:endParaRPr kumimoji="1" lang="ja-JP" altLang="en-US" sz="1200" dirty="0"/>
                    </a:p>
                  </a:txBody>
                  <a:tcPr/>
                </a:tc>
                <a:tc hMerge="1" vMerge="1">
                  <a:txBody>
                    <a:bodyPr/>
                    <a:lstStyle/>
                    <a:p>
                      <a:endParaRPr kumimoji="1" lang="ja-JP" altLang="en-US" sz="1200" dirty="0"/>
                    </a:p>
                  </a:txBody>
                  <a:tcPr vert="eaVert"/>
                </a:tc>
                <a:tc>
                  <a:txBody>
                    <a:bodyPr/>
                    <a:lstStyle/>
                    <a:p>
                      <a:pPr algn="l"/>
                      <a:r>
                        <a:rPr lang="ja-JP" altLang="en-US" sz="1200"/>
                        <a:t>解決すべき地域課題の関係者が連携して、MaaSを推進する体制が構築されること。 </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2"/>
                  </a:ext>
                </a:extLst>
              </a:tr>
              <a:tr h="257168">
                <a:tc gridSpan="2" vMerge="1">
                  <a:txBody>
                    <a:bodyPr/>
                    <a:lstStyle/>
                    <a:p>
                      <a:endParaRPr kumimoji="1" lang="ja-JP" altLang="en-US" sz="1200" dirty="0"/>
                    </a:p>
                  </a:txBody>
                  <a:tcPr/>
                </a:tc>
                <a:tc hMerge="1" vMerge="1">
                  <a:txBody>
                    <a:bodyPr/>
                    <a:lstStyle/>
                    <a:p>
                      <a:endParaRPr kumimoji="1" lang="ja-JP" altLang="en-US" sz="1200" dirty="0"/>
                    </a:p>
                  </a:txBody>
                  <a:tcPr vert="eaVert"/>
                </a:tc>
                <a:tc>
                  <a:txBody>
                    <a:bodyPr/>
                    <a:lstStyle/>
                    <a:p>
                      <a:r>
                        <a:rPr kumimoji="1" lang="ja-JP" altLang="en-US" sz="1200" dirty="0" smtClean="0"/>
                        <a:t>公共交通等の面的な利便性向上となるMaaS</a:t>
                      </a:r>
                      <a:r>
                        <a:rPr kumimoji="1" lang="ja-JP" altLang="en-US" sz="1200" dirty="0"/>
                        <a:t>サービス</a:t>
                      </a:r>
                      <a:r>
                        <a:rPr kumimoji="1" lang="ja-JP" altLang="en-US" sz="1200" dirty="0" smtClean="0"/>
                        <a:t>の本格的な導入</a:t>
                      </a:r>
                      <a:r>
                        <a:rPr kumimoji="1" lang="ja-JP" altLang="en-US" sz="1200" dirty="0"/>
                        <a:t>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27718">
                <a:tc rowSpan="13">
                  <a:txBody>
                    <a:bodyPr/>
                    <a:lstStyle/>
                    <a:p>
                      <a:r>
                        <a:rPr kumimoji="1" lang="ja-JP" altLang="en-US" sz="1200" dirty="0"/>
                        <a:t>評価のポイント</a:t>
                      </a:r>
                    </a:p>
                  </a:txBody>
                  <a:tcPr vert="eaVert">
                    <a:lnL w="12700" cap="flat" cmpd="sng" algn="ctr">
                      <a:solidFill>
                        <a:srgbClr val="000000"/>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7">
                  <a:txBody>
                    <a:bodyPr/>
                    <a:lstStyle/>
                    <a:p>
                      <a:r>
                        <a:rPr kumimoji="1" lang="ja-JP" altLang="en-US" sz="1200" dirty="0"/>
                        <a:t>プロセス面</a:t>
                      </a:r>
                    </a:p>
                  </a:txBody>
                  <a:tcPr vert="eaVert">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a:txBody>
                    <a:bodyPr/>
                    <a:lstStyle/>
                    <a:p>
                      <a:r>
                        <a:rPr kumimoji="1" lang="ja-JP" altLang="en-US" sz="1200" dirty="0"/>
                        <a:t>MaaSの提供により解決に寄与する地域の課題及び地域の移動ニーズが明確であるとともに、当該課題への解決に係るMaaSの位置付けが明確であること。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4"/>
                  </a:ext>
                </a:extLst>
              </a:tr>
              <a:tr h="42771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「MaaS関連データの連携に関するガイドラインVer2.0」（国土交通省総合政策局公共交通・物流政策審議官部門）に準拠して、関係者間のデータ連携が行われること。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5"/>
                  </a:ext>
                </a:extLst>
              </a:tr>
              <a:tr h="25716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smtClean="0"/>
                        <a:t>活性化法第３６条の４第１項に掲げる新モビリティサービス協議会を組織するなど、地方</a:t>
                      </a:r>
                      <a:r>
                        <a:rPr kumimoji="1" lang="ja-JP" altLang="en-US" sz="1200" dirty="0"/>
                        <a:t>公共団体や民間事業者等の関係者間の連携が綿密であること。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6"/>
                  </a:ext>
                </a:extLst>
              </a:tr>
              <a:tr h="25716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smtClean="0"/>
                        <a:t>幅広い関係者（</a:t>
                      </a:r>
                      <a:r>
                        <a:rPr kumimoji="1" lang="ja-JP" altLang="en-US" sz="1200" dirty="0"/>
                        <a:t>協議会の構成員以外の者等）との協調や連携に積極的であること。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7"/>
                  </a:ext>
                </a:extLst>
              </a:tr>
              <a:tr h="25716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smtClean="0"/>
                        <a:t>地域全体の計画（地域公共交通計画、都市計画、立地適正化計画等）と整合性があり、目指す目的を共有していること。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8"/>
                  </a:ext>
                </a:extLst>
              </a:tr>
              <a:tr h="25716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smtClean="0"/>
                        <a:t>活性化法第３６条の２第１項に掲げる新モビリティサービス事業計画に基づく取組であること。</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9"/>
                  </a:ext>
                </a:extLst>
              </a:tr>
              <a:tr h="25716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en-US" altLang="ja-JP" sz="1200" dirty="0" err="1" smtClean="0"/>
                        <a:t>MaaS</a:t>
                      </a:r>
                      <a:r>
                        <a:rPr kumimoji="1" lang="ja-JP" altLang="en-US" sz="1200" dirty="0" smtClean="0"/>
                        <a:t>に係るサービスについて、住民、来訪者等の利用者に対する周知を高める取組が積極的に行われること。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427718">
                <a:tc vMerge="1">
                  <a:txBody>
                    <a:bodyPr/>
                    <a:lstStyle/>
                    <a:p>
                      <a:endParaRPr kumimoji="1" lang="ja-JP" altLang="en-US" sz="1200" dirty="0"/>
                    </a:p>
                  </a:txBody>
                  <a:tcPr/>
                </a:tc>
                <a:tc rowSpan="6">
                  <a:txBody>
                    <a:bodyPr/>
                    <a:lstStyle/>
                    <a:p>
                      <a:r>
                        <a:rPr kumimoji="1" lang="ja-JP" altLang="en-US" sz="1200" dirty="0"/>
                        <a:t>インパクト面</a:t>
                      </a:r>
                    </a:p>
                  </a:txBody>
                  <a:tcPr vert="eaVert">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a:txBody>
                    <a:bodyPr/>
                    <a:lstStyle/>
                    <a:p>
                      <a:r>
                        <a:rPr kumimoji="1" lang="ja-JP" altLang="en-US" sz="1200" dirty="0"/>
                        <a:t>地域課題の解決に寄与するため、交通手段と観光、商業、医療、教育、子育て、防災・減災等の交通分野以外のサービスとがデータ連携により一体的に提供されること。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2"/>
                  </a:ext>
                </a:extLst>
              </a:tr>
              <a:tr h="25716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地域の移動ニーズに的確に対応した輸送手段が提供されること。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13"/>
                  </a:ext>
                </a:extLst>
              </a:tr>
              <a:tr h="42771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検索から、予約・決済・チケットの利用（チケッティング）までを、有人による処理を必要とすることなくシームレスに行うとともに、それによる移動関連データを蓄積、活用できる取り組みであること。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14"/>
                  </a:ext>
                </a:extLst>
              </a:tr>
              <a:tr h="27242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smtClean="0"/>
                        <a:t>サービスが広範囲に導入され、社会的な影響が大きいこと。</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15"/>
                  </a:ext>
                </a:extLst>
              </a:tr>
              <a:tr h="288290">
                <a:tc vMerge="1">
                  <a:txBody>
                    <a:bodyPr/>
                    <a:lstStyle/>
                    <a:p>
                      <a:endParaRPr kumimoji="1" lang="ja-JP" altLang="en-US" sz="1200" dirty="0"/>
                    </a:p>
                  </a:txBody>
                  <a:tcPr vert="eaVert"/>
                </a:tc>
                <a:tc vMerge="1">
                  <a:txBody>
                    <a:bodyPr/>
                    <a:lstStyle/>
                    <a:p>
                      <a:endParaRPr kumimoji="1" lang="ja-JP" altLang="en-US" sz="1200" dirty="0"/>
                    </a:p>
                  </a:txBody>
                  <a:tcPr vert="eaVert"/>
                </a:tc>
                <a:tc>
                  <a:txBody>
                    <a:bodyPr/>
                    <a:lstStyle/>
                    <a:p>
                      <a:r>
                        <a:rPr kumimoji="1" lang="ja-JP" altLang="en-US" sz="1200" dirty="0"/>
                        <a:t>サービスの利用状況や満足度、地域住民や来訪者の行動変容をはじめ、効果検証のための項目が適切かつ明確であること。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16"/>
                  </a:ext>
                </a:extLst>
              </a:tr>
              <a:tr h="288290">
                <a:tc vMerge="1">
                  <a:txBody>
                    <a:bodyPr/>
                    <a:lstStyle/>
                    <a:p>
                      <a:endParaRPr kumimoji="1" lang="ja-JP" altLang="en-US" sz="1200" dirty="0"/>
                    </a:p>
                  </a:txBody>
                  <a:tcPr vert="eaVert"/>
                </a:tc>
                <a:tc vMerge="1">
                  <a:txBody>
                    <a:bodyPr/>
                    <a:lstStyle/>
                    <a:p>
                      <a:endParaRPr kumimoji="1" lang="ja-JP" altLang="en-US" sz="1200" dirty="0"/>
                    </a:p>
                  </a:txBody>
                  <a:tcPr vert="eaVert"/>
                </a:tc>
                <a:tc>
                  <a:txBody>
                    <a:bodyPr/>
                    <a:lstStyle/>
                    <a:p>
                      <a:r>
                        <a:rPr kumimoji="1" lang="ja-JP" altLang="en-US" sz="1200" dirty="0"/>
                        <a:t>効果検証のための項目について</a:t>
                      </a:r>
                      <a:r>
                        <a:rPr kumimoji="1" lang="ja-JP" altLang="en-US" sz="1200" dirty="0" smtClean="0"/>
                        <a:t>、繰り返し測定</a:t>
                      </a:r>
                      <a:r>
                        <a:rPr kumimoji="1" lang="ja-JP" altLang="en-US" sz="1200" dirty="0"/>
                        <a:t>が行われる等、MaaSの提供による効果検証が的確に行われること。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sp>
        <p:nvSpPr>
          <p:cNvPr id="31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6" name="正方形/長方形 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69</a:t>
            </a:r>
            <a:endParaRPr kumimoji="1" lang="ja-JP" altLang="en-US" sz="1480" dirty="0">
              <a:solidFill>
                <a:schemeClr val="tx1"/>
              </a:solidFill>
            </a:endParaRPr>
          </a:p>
        </p:txBody>
      </p:sp>
    </p:spTree>
    <p:extLst>
      <p:ext uri="{BB962C8B-B14F-4D97-AF65-F5344CB8AC3E}">
        <p14:creationId xmlns:p14="http://schemas.microsoft.com/office/powerpoint/2010/main" val="730081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3"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（参考）事業要件・評価のポイント②</a:t>
            </a:r>
          </a:p>
        </p:txBody>
      </p:sp>
      <p:graphicFrame>
        <p:nvGraphicFramePr>
          <p:cNvPr id="3185" name="四角形 751"/>
          <p:cNvGraphicFramePr>
            <a:graphicFrameLocks noGrp="1"/>
          </p:cNvGraphicFramePr>
          <p:nvPr>
            <p:extLst>
              <p:ext uri="{D42A27DB-BD31-4B8C-83A1-F6EECF244321}">
                <p14:modId xmlns:p14="http://schemas.microsoft.com/office/powerpoint/2010/main" val="770878173"/>
              </p:ext>
            </p:extLst>
          </p:nvPr>
        </p:nvGraphicFramePr>
        <p:xfrm>
          <a:off x="36000" y="719666"/>
          <a:ext cx="9024089" cy="4514798"/>
        </p:xfrm>
        <a:graphic>
          <a:graphicData uri="http://schemas.openxmlformats.org/drawingml/2006/table">
            <a:tbl>
              <a:tblPr bandRow="1">
                <a:tableStyleId>{5C22544A-7EE6-4342-B048-85BDC9FD1C3A}</a:tableStyleId>
              </a:tblPr>
              <a:tblGrid>
                <a:gridCol w="408516">
                  <a:extLst>
                    <a:ext uri="{9D8B030D-6E8A-4147-A177-3AD203B41FA5}">
                      <a16:colId xmlns:a16="http://schemas.microsoft.com/office/drawing/2014/main" val="20000"/>
                    </a:ext>
                  </a:extLst>
                </a:gridCol>
                <a:gridCol w="395422">
                  <a:extLst>
                    <a:ext uri="{9D8B030D-6E8A-4147-A177-3AD203B41FA5}">
                      <a16:colId xmlns:a16="http://schemas.microsoft.com/office/drawing/2014/main" val="20001"/>
                    </a:ext>
                  </a:extLst>
                </a:gridCol>
                <a:gridCol w="8220151">
                  <a:extLst>
                    <a:ext uri="{9D8B030D-6E8A-4147-A177-3AD203B41FA5}">
                      <a16:colId xmlns:a16="http://schemas.microsoft.com/office/drawing/2014/main" val="20002"/>
                    </a:ext>
                  </a:extLst>
                </a:gridCol>
              </a:tblGrid>
              <a:tr h="427718">
                <a:tc rowSpan="14">
                  <a:txBody>
                    <a:bodyPr/>
                    <a:lstStyle/>
                    <a:p>
                      <a:r>
                        <a:rPr kumimoji="1" lang="ja-JP" altLang="en-US" sz="1200" dirty="0"/>
                        <a:t>評価のポイント（続き）</a:t>
                      </a:r>
                    </a:p>
                    <a:p>
                      <a:endParaRPr kumimoji="1" lang="ja-JP" altLang="en-US" sz="1200" dirty="0"/>
                    </a:p>
                  </a:txBody>
                  <a:tcPr vert="eaVert">
                    <a:lnL w="12700" cap="flat" cmpd="sng" algn="ctr">
                      <a:solidFill>
                        <a:srgbClr val="000000"/>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6">
                  <a:txBody>
                    <a:bodyPr/>
                    <a:lstStyle/>
                    <a:p>
                      <a:r>
                        <a:rPr kumimoji="1" lang="ja-JP" altLang="en-US" sz="1200" dirty="0"/>
                        <a:t>インパクト面（続き）</a:t>
                      </a:r>
                    </a:p>
                  </a:txBody>
                  <a:tcPr vert="eaVert">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a:txBody>
                    <a:bodyPr/>
                    <a:lstStyle/>
                    <a:p>
                      <a:r>
                        <a:rPr kumimoji="1" lang="ja-JP" altLang="en-US" sz="1200" dirty="0"/>
                        <a:t>リアルタイムなMaaS関連データやMaaSを通じて得られた移動関連データの利活用により、外出機会の創出、観光地での周遊や観光消費の増加、自家用車から公共交通機関への転換をはじめ、地域住民や来訪者の行動変容を、より一層促すことが期待でき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0"/>
                  </a:ext>
                </a:extLst>
              </a:tr>
              <a:tr h="294349">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地域のまちづくり施策や、交通結節点の整備等のフィジカル空間のシームレス化や空間再編と一体的に取り組まれること。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1"/>
                  </a:ext>
                </a:extLst>
              </a:tr>
              <a:tr h="283482">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リアルタイムな混雑情報の活用等により、公共交通の利用と感染防止対策の取組が図られること。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2"/>
                  </a:ext>
                </a:extLst>
              </a:tr>
              <a:tr h="272143">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CO2の排出を抑制することにつながる移動手段の</a:t>
                      </a:r>
                      <a:r>
                        <a:rPr kumimoji="1" lang="ja-JP" altLang="en-US" sz="1200" dirty="0" smtClean="0"/>
                        <a:t>提供等により</a:t>
                      </a:r>
                      <a:r>
                        <a:rPr kumimoji="1" lang="ja-JP" altLang="en-US" sz="1200" dirty="0"/>
                        <a:t>、カーボンニュートラルの実現に寄与する取組であること。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3"/>
                  </a:ext>
                </a:extLst>
              </a:tr>
              <a:tr h="268526">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ゾーン運賃やサブスクリプション等、柔軟な運賃・料金の設定が行われていること。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4"/>
                  </a:ext>
                </a:extLst>
              </a:tr>
              <a:tr h="27624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二地域居住の推進など、地域の活性化に資する関係人口の創出・拡大につながる取組であること。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49465">
                <a:tc vMerge="1">
                  <a:txBody>
                    <a:bodyPr/>
                    <a:lstStyle/>
                    <a:p>
                      <a:endParaRPr kumimoji="1" lang="ja-JP" altLang="en-US" sz="1200" dirty="0"/>
                    </a:p>
                  </a:txBody>
                  <a:tcPr/>
                </a:tc>
                <a:tc rowSpan="8">
                  <a:txBody>
                    <a:bodyPr/>
                    <a:lstStyle/>
                    <a:p>
                      <a:r>
                        <a:rPr kumimoji="1" lang="ja-JP" altLang="en-US" sz="1200" dirty="0"/>
                        <a:t>発展性面</a:t>
                      </a:r>
                    </a:p>
                  </a:txBody>
                  <a:tcPr vert="eaVert">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a:txBody>
                    <a:bodyPr/>
                    <a:lstStyle/>
                    <a:p>
                      <a:r>
                        <a:rPr kumimoji="1" lang="ja-JP" altLang="en-US" sz="1200" dirty="0"/>
                        <a:t>事業としての収益性、継続性が見込めること。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6"/>
                  </a:ext>
                </a:extLst>
              </a:tr>
              <a:tr h="245847">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ビジネスモデルとして、他地域に展開できる普遍性が見込めること。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7"/>
                  </a:ext>
                </a:extLst>
              </a:tr>
              <a:tr h="317500">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事業内容及び実施エリア拡大の可能性が高いこと。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8"/>
                  </a:ext>
                </a:extLst>
              </a:tr>
              <a:tr h="304451">
                <a:tc vMerge="1">
                  <a:txBody>
                    <a:bodyPr/>
                    <a:lstStyle/>
                    <a:p>
                      <a:endParaRPr kumimoji="1" lang="ja-JP" altLang="en-US" sz="1200" dirty="0"/>
                    </a:p>
                  </a:txBody>
                  <a:tcPr vert="eaVert"/>
                </a:tc>
                <a:tc vMerge="1">
                  <a:txBody>
                    <a:bodyPr/>
                    <a:lstStyle/>
                    <a:p>
                      <a:endParaRPr kumimoji="1" lang="ja-JP" altLang="en-US" sz="1200" dirty="0"/>
                    </a:p>
                  </a:txBody>
                  <a:tcPr vert="eaVert"/>
                </a:tc>
                <a:tc>
                  <a:txBody>
                    <a:bodyPr/>
                    <a:lstStyle/>
                    <a:p>
                      <a:r>
                        <a:rPr kumimoji="1" lang="ja-JP" altLang="en-US" sz="1200" dirty="0" smtClean="0"/>
                        <a:t>デジタル技術を活用した先駆的</a:t>
                      </a:r>
                      <a:r>
                        <a:rPr kumimoji="1" lang="ja-JP" altLang="en-US" sz="1200" dirty="0"/>
                        <a:t>な</a:t>
                      </a:r>
                      <a:r>
                        <a:rPr kumimoji="1" lang="ja-JP" altLang="en-US" sz="1200" dirty="0" smtClean="0"/>
                        <a:t>取組であり、デジタル田園都市構想やスーパーシティ</a:t>
                      </a:r>
                      <a:r>
                        <a:rPr kumimoji="1" lang="en-US" altLang="ja-JP" sz="1200" dirty="0" smtClean="0"/>
                        <a:t>/</a:t>
                      </a:r>
                      <a:r>
                        <a:rPr kumimoji="1" lang="ja-JP" altLang="en-US" sz="1200" dirty="0" smtClean="0"/>
                        <a:t>スマートシティの取組と連携を目指すものであること。</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9"/>
                  </a:ext>
                </a:extLst>
              </a:tr>
              <a:tr h="316537">
                <a:tc vMerge="1">
                  <a:txBody>
                    <a:bodyPr/>
                    <a:lstStyle/>
                    <a:p>
                      <a:endParaRPr kumimoji="1" lang="ja-JP" altLang="en-US" sz="1200" dirty="0"/>
                    </a:p>
                  </a:txBody>
                  <a:tcPr vert="eaVert"/>
                </a:tc>
                <a:tc vMerge="1">
                  <a:txBody>
                    <a:bodyPr/>
                    <a:lstStyle/>
                    <a:p>
                      <a:endParaRPr kumimoji="1" lang="ja-JP" altLang="en-US" sz="1200" dirty="0"/>
                    </a:p>
                  </a:txBody>
                  <a:tcPr vert="eaVert"/>
                </a:tc>
                <a:tc>
                  <a:txBody>
                    <a:bodyPr/>
                    <a:lstStyle/>
                    <a:p>
                      <a:r>
                        <a:rPr kumimoji="1" lang="ja-JP" altLang="en-US" sz="1200" dirty="0"/>
                        <a:t>災害時等の非常事態の際に適切、迅速に情報発信できるような仕組の構築に資する取組であること。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10"/>
                  </a:ext>
                </a:extLst>
              </a:tr>
              <a:tr h="283482">
                <a:tc vMerge="1">
                  <a:txBody>
                    <a:bodyPr/>
                    <a:lstStyle/>
                    <a:p>
                      <a:endParaRPr kumimoji="1" lang="ja-JP" altLang="en-US" sz="1200" dirty="0"/>
                    </a:p>
                  </a:txBody>
                  <a:tcPr vert="eaVert"/>
                </a:tc>
                <a:tc vMerge="1">
                  <a:txBody>
                    <a:bodyPr/>
                    <a:lstStyle/>
                    <a:p>
                      <a:endParaRPr kumimoji="1" lang="ja-JP" altLang="en-US" sz="1200" dirty="0"/>
                    </a:p>
                  </a:txBody>
                  <a:tcPr vert="eaVert"/>
                </a:tc>
                <a:tc>
                  <a:txBody>
                    <a:bodyPr/>
                    <a:lstStyle/>
                    <a:p>
                      <a:r>
                        <a:rPr kumimoji="1" lang="ja-JP" altLang="en-US" sz="1200" dirty="0"/>
                        <a:t>マイナンバーカードの普及促進に資する取組であること。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11"/>
                  </a:ext>
                </a:extLst>
              </a:tr>
              <a:tr h="260804">
                <a:tc vMerge="1">
                  <a:txBody>
                    <a:bodyPr/>
                    <a:lstStyle/>
                    <a:p>
                      <a:endParaRPr kumimoji="1" lang="ja-JP" altLang="en-US" sz="1200" dirty="0"/>
                    </a:p>
                  </a:txBody>
                  <a:tcPr vert="eaVert"/>
                </a:tc>
                <a:tc vMerge="1">
                  <a:txBody>
                    <a:bodyPr/>
                    <a:lstStyle/>
                    <a:p>
                      <a:endParaRPr kumimoji="1" lang="ja-JP" altLang="en-US" sz="1200" dirty="0"/>
                    </a:p>
                  </a:txBody>
                  <a:tcPr vert="eaVert"/>
                </a:tc>
                <a:tc>
                  <a:txBody>
                    <a:bodyPr/>
                    <a:lstStyle/>
                    <a:p>
                      <a:r>
                        <a:rPr kumimoji="1" lang="ja-JP" altLang="en-US" sz="1200" dirty="0"/>
                        <a:t>ユニバーサル社会を目指し、高齢者や移動制約者等の移動利便性の向上や外出機会の創出を図る取組であること。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12"/>
                  </a:ext>
                </a:extLst>
              </a:tr>
              <a:tr h="252095">
                <a:tc vMerge="1">
                  <a:txBody>
                    <a:bodyPr/>
                    <a:lstStyle/>
                    <a:p>
                      <a:endParaRPr kumimoji="1" lang="ja-JP" altLang="en-US" sz="1200" dirty="0"/>
                    </a:p>
                  </a:txBody>
                  <a:tcPr vert="eaVert"/>
                </a:tc>
                <a:tc vMerge="1">
                  <a:txBody>
                    <a:bodyPr/>
                    <a:lstStyle/>
                    <a:p>
                      <a:endParaRPr kumimoji="1" lang="ja-JP" altLang="en-US" sz="1200" dirty="0"/>
                    </a:p>
                  </a:txBody>
                  <a:tcPr vert="eaVert"/>
                </a:tc>
                <a:tc>
                  <a:txBody>
                    <a:bodyPr/>
                    <a:lstStyle/>
                    <a:p>
                      <a:r>
                        <a:rPr kumimoji="1" lang="ja-JP" altLang="en-US" sz="1200" dirty="0" smtClean="0"/>
                        <a:t>ポストコロナにおけるライフスタイル</a:t>
                      </a:r>
                      <a:r>
                        <a:rPr kumimoji="1" lang="ja-JP" altLang="en-US" sz="1200" dirty="0"/>
                        <a:t>の変容に対応し、これを促進するような取組であること。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3186"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6" name="正方形/長方形 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70</a:t>
            </a:r>
            <a:endParaRPr kumimoji="1" lang="ja-JP" altLang="en-US" sz="1480" dirty="0">
              <a:solidFill>
                <a:schemeClr val="tx1"/>
              </a:solidFill>
            </a:endParaRPr>
          </a:p>
        </p:txBody>
      </p:sp>
    </p:spTree>
    <p:extLst>
      <p:ext uri="{BB962C8B-B14F-4D97-AF65-F5344CB8AC3E}">
        <p14:creationId xmlns:p14="http://schemas.microsoft.com/office/powerpoint/2010/main" val="332372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評価指標、目標など</a:t>
            </a:r>
          </a:p>
        </p:txBody>
      </p:sp>
      <p:graphicFrame>
        <p:nvGraphicFramePr>
          <p:cNvPr id="3194" name="四角形 799"/>
          <p:cNvGraphicFramePr>
            <a:graphicFrameLocks noGrp="1"/>
          </p:cNvGraphicFramePr>
          <p:nvPr/>
        </p:nvGraphicFramePr>
        <p:xfrm>
          <a:off x="180000" y="981000"/>
          <a:ext cx="8747757" cy="1497572"/>
        </p:xfrm>
        <a:graphic>
          <a:graphicData uri="http://schemas.openxmlformats.org/drawingml/2006/table">
            <a:tbl>
              <a:tblPr/>
              <a:tblGrid>
                <a:gridCol w="1614110">
                  <a:extLst>
                    <a:ext uri="{9D8B030D-6E8A-4147-A177-3AD203B41FA5}">
                      <a16:colId xmlns:a16="http://schemas.microsoft.com/office/drawing/2014/main" val="20000"/>
                    </a:ext>
                  </a:extLst>
                </a:gridCol>
                <a:gridCol w="1586284">
                  <a:extLst>
                    <a:ext uri="{9D8B030D-6E8A-4147-A177-3AD203B41FA5}">
                      <a16:colId xmlns:a16="http://schemas.microsoft.com/office/drawing/2014/main" val="20001"/>
                    </a:ext>
                  </a:extLst>
                </a:gridCol>
                <a:gridCol w="1335815">
                  <a:extLst>
                    <a:ext uri="{9D8B030D-6E8A-4147-A177-3AD203B41FA5}">
                      <a16:colId xmlns:a16="http://schemas.microsoft.com/office/drawing/2014/main" val="20002"/>
                    </a:ext>
                  </a:extLst>
                </a:gridCol>
                <a:gridCol w="1215222">
                  <a:extLst>
                    <a:ext uri="{9D8B030D-6E8A-4147-A177-3AD203B41FA5}">
                      <a16:colId xmlns:a16="http://schemas.microsoft.com/office/drawing/2014/main" val="20003"/>
                    </a:ext>
                  </a:extLst>
                </a:gridCol>
                <a:gridCol w="2996326">
                  <a:extLst>
                    <a:ext uri="{9D8B030D-6E8A-4147-A177-3AD203B41FA5}">
                      <a16:colId xmlns:a16="http://schemas.microsoft.com/office/drawing/2014/main" val="20004"/>
                    </a:ext>
                  </a:extLst>
                </a:gridCol>
              </a:tblGrid>
              <a:tr h="250647">
                <a:tc>
                  <a:txBody>
                    <a:bodyPr/>
                    <a:lstStyle/>
                    <a:p>
                      <a:pPr algn="ctr"/>
                      <a:r>
                        <a:rPr lang="ja-JP" altLang="en-US" sz="1200">
                          <a:solidFill>
                            <a:srgbClr val="000000"/>
                          </a:solidFill>
                          <a:latin typeface="游ゴシック"/>
                        </a:rPr>
                        <a:t>カテゴリ</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a:solidFill>
                            <a:srgbClr val="000000"/>
                          </a:solidFill>
                          <a:latin typeface="游ゴシック"/>
                        </a:rPr>
                        <a:t>内容</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a:solidFill>
                            <a:srgbClr val="000000"/>
                          </a:solidFill>
                          <a:latin typeface="游ゴシック"/>
                        </a:rPr>
                        <a:t>定量指標</a:t>
                      </a:r>
                      <a:br>
                        <a:rPr lang="ja-JP" altLang="en-US" sz="1200">
                          <a:solidFill>
                            <a:srgbClr val="000000"/>
                          </a:solidFill>
                          <a:latin typeface="游ゴシック"/>
                        </a:rPr>
                      </a:br>
                      <a:r>
                        <a:rPr lang="ja-JP" altLang="en-US" sz="1200">
                          <a:solidFill>
                            <a:srgbClr val="000000"/>
                          </a:solidFill>
                          <a:latin typeface="游ゴシック"/>
                        </a:rPr>
                        <a:t>※設定する定量指標を記載</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a:solidFill>
                            <a:srgbClr val="000000"/>
                          </a:solidFill>
                          <a:latin typeface="游ゴシック"/>
                        </a:rPr>
                        <a:t>目標値</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a:solidFill>
                            <a:srgbClr val="000000"/>
                          </a:solidFill>
                          <a:latin typeface="游ゴシック"/>
                        </a:rPr>
                        <a:t>データ取得方法等</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291586">
                <a:tc>
                  <a:txBody>
                    <a:bodyPr/>
                    <a:lstStyle/>
                    <a:p>
                      <a:pPr algn="l"/>
                      <a:r>
                        <a:rPr lang="ja-JP" altLang="en-US" sz="1200">
                          <a:solidFill>
                            <a:srgbClr val="000000"/>
                          </a:solidFill>
                          <a:latin typeface="游ゴシック"/>
                        </a:rPr>
                        <a:t>地域課題の解決貢献度を測る指標</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200">
                          <a:solidFill>
                            <a:srgbClr val="FF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200" dirty="0">
                          <a:solidFill>
                            <a:srgbClr val="000000"/>
                          </a:solidFill>
                          <a:latin typeface="游ゴシック"/>
                        </a:rPr>
                        <a:t>　</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1"/>
                  </a:ext>
                </a:extLst>
              </a:tr>
              <a:tr h="291586">
                <a:tc>
                  <a:txBody>
                    <a:bodyPr/>
                    <a:lstStyle/>
                    <a:p>
                      <a:pPr algn="l"/>
                      <a:r>
                        <a:rPr lang="ja-JP" altLang="en-US" sz="1200">
                          <a:solidFill>
                            <a:srgbClr val="000000"/>
                          </a:solidFill>
                          <a:latin typeface="游ゴシック"/>
                        </a:rPr>
                        <a:t>施策の効果を測る指標</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a:r>
                        <a:rPr lang="ja-JP" altLang="en-US" sz="1200">
                          <a:solidFill>
                            <a:srgbClr val="FF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2"/>
                  </a:ext>
                </a:extLst>
              </a:tr>
              <a:tr h="291586">
                <a:tc>
                  <a:txBody>
                    <a:bodyPr/>
                    <a:lstStyle/>
                    <a:p>
                      <a:pPr algn="l"/>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200" dirty="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3"/>
                  </a:ext>
                </a:extLst>
              </a:tr>
            </a:tbl>
          </a:graphicData>
        </a:graphic>
      </p:graphicFrame>
      <p:sp>
        <p:nvSpPr>
          <p:cNvPr id="3195" name="Text Box 803"/>
          <p:cNvSpPr txBox="1">
            <a:spLocks noChangeArrowheads="1"/>
          </p:cNvSpPr>
          <p:nvPr/>
        </p:nvSpPr>
        <p:spPr>
          <a:xfrm>
            <a:off x="0" y="592835"/>
            <a:ext cx="7452320"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地域課題に応じた定量的指標</a:t>
            </a:r>
          </a:p>
        </p:txBody>
      </p:sp>
      <p:sp>
        <p:nvSpPr>
          <p:cNvPr id="3196" name="Text Box 804"/>
          <p:cNvSpPr txBox="1">
            <a:spLocks noChangeArrowheads="1"/>
          </p:cNvSpPr>
          <p:nvPr/>
        </p:nvSpPr>
        <p:spPr>
          <a:xfrm>
            <a:off x="-320" y="2493000"/>
            <a:ext cx="7452320"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統一的・横断的な定量的指標</a:t>
            </a:r>
          </a:p>
        </p:txBody>
      </p:sp>
      <p:graphicFrame>
        <p:nvGraphicFramePr>
          <p:cNvPr id="3197" name="四角形 805"/>
          <p:cNvGraphicFramePr>
            <a:graphicFrameLocks noGrp="1"/>
          </p:cNvGraphicFramePr>
          <p:nvPr/>
        </p:nvGraphicFramePr>
        <p:xfrm>
          <a:off x="180000" y="2925000"/>
          <a:ext cx="8712197" cy="3341157"/>
        </p:xfrm>
        <a:graphic>
          <a:graphicData uri="http://schemas.openxmlformats.org/drawingml/2006/table">
            <a:tbl>
              <a:tblPr/>
              <a:tblGrid>
                <a:gridCol w="803766">
                  <a:extLst>
                    <a:ext uri="{9D8B030D-6E8A-4147-A177-3AD203B41FA5}">
                      <a16:colId xmlns:a16="http://schemas.microsoft.com/office/drawing/2014/main" val="20000"/>
                    </a:ext>
                  </a:extLst>
                </a:gridCol>
                <a:gridCol w="803766">
                  <a:extLst>
                    <a:ext uri="{9D8B030D-6E8A-4147-A177-3AD203B41FA5}">
                      <a16:colId xmlns:a16="http://schemas.microsoft.com/office/drawing/2014/main" val="20001"/>
                    </a:ext>
                  </a:extLst>
                </a:gridCol>
                <a:gridCol w="1579842">
                  <a:extLst>
                    <a:ext uri="{9D8B030D-6E8A-4147-A177-3AD203B41FA5}">
                      <a16:colId xmlns:a16="http://schemas.microsoft.com/office/drawing/2014/main" val="20002"/>
                    </a:ext>
                  </a:extLst>
                </a:gridCol>
                <a:gridCol w="1330385">
                  <a:extLst>
                    <a:ext uri="{9D8B030D-6E8A-4147-A177-3AD203B41FA5}">
                      <a16:colId xmlns:a16="http://schemas.microsoft.com/office/drawing/2014/main" val="20003"/>
                    </a:ext>
                  </a:extLst>
                </a:gridCol>
                <a:gridCol w="1210282">
                  <a:extLst>
                    <a:ext uri="{9D8B030D-6E8A-4147-A177-3AD203B41FA5}">
                      <a16:colId xmlns:a16="http://schemas.microsoft.com/office/drawing/2014/main" val="20004"/>
                    </a:ext>
                  </a:extLst>
                </a:gridCol>
                <a:gridCol w="2984156">
                  <a:extLst>
                    <a:ext uri="{9D8B030D-6E8A-4147-A177-3AD203B41FA5}">
                      <a16:colId xmlns:a16="http://schemas.microsoft.com/office/drawing/2014/main" val="20005"/>
                    </a:ext>
                  </a:extLst>
                </a:gridCol>
              </a:tblGrid>
              <a:tr h="247723">
                <a:tc>
                  <a:txBody>
                    <a:bodyPr/>
                    <a:lstStyle/>
                    <a:p>
                      <a:pPr algn="ctr"/>
                      <a:r>
                        <a:rPr lang="ja-JP" altLang="en-US" sz="1050">
                          <a:solidFill>
                            <a:srgbClr val="000000"/>
                          </a:solidFill>
                          <a:latin typeface="游ゴシック"/>
                        </a:rPr>
                        <a:t>カテゴリ</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項目</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内容</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定量指標</a:t>
                      </a:r>
                      <a:br>
                        <a:rPr lang="ja-JP" altLang="en-US" sz="1050">
                          <a:solidFill>
                            <a:srgbClr val="000000"/>
                          </a:solidFill>
                          <a:latin typeface="游ゴシック"/>
                        </a:rPr>
                      </a:br>
                      <a:r>
                        <a:rPr lang="ja-JP" altLang="en-US" sz="1050">
                          <a:solidFill>
                            <a:srgbClr val="000000"/>
                          </a:solidFill>
                          <a:latin typeface="游ゴシック"/>
                        </a:rPr>
                        <a:t>※設定する定量指標を記載</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目標値</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データ取得方法等</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300777">
                <a:tc>
                  <a:txBody>
                    <a:bodyPr/>
                    <a:lstStyle/>
                    <a:p>
                      <a:pPr algn="l"/>
                      <a:r>
                        <a:rPr lang="ja-JP" altLang="en-US" sz="1050">
                          <a:solidFill>
                            <a:srgbClr val="000000"/>
                          </a:solidFill>
                          <a:latin typeface="游ゴシック"/>
                        </a:rPr>
                        <a:t>プロセス</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サービス準備</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提供するサービスの認知度</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1"/>
                  </a:ext>
                </a:extLst>
              </a:tr>
              <a:tr h="300777">
                <a:tc>
                  <a:txBody>
                    <a:bodyPr/>
                    <a:lstStyle/>
                    <a:p>
                      <a:pPr algn="l"/>
                      <a:r>
                        <a:rPr lang="ja-JP" altLang="en-US" sz="1050">
                          <a:solidFill>
                            <a:srgbClr val="000000"/>
                          </a:solidFill>
                          <a:latin typeface="游ゴシック"/>
                        </a:rPr>
                        <a:t>インパクト</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a:r>
                        <a:rPr lang="ja-JP" altLang="en-US" sz="1050">
                          <a:solidFill>
                            <a:srgbClr val="000000"/>
                          </a:solidFill>
                          <a:latin typeface="游ゴシック"/>
                        </a:rPr>
                        <a:t>サービス</a:t>
                      </a:r>
                      <a:endParaRPr kumimoji="1" lang="ja-JP" altLang="en-US" sz="1050" dirty="0"/>
                    </a:p>
                    <a:p>
                      <a:pPr algn="l"/>
                      <a:r>
                        <a:rPr lang="ja-JP" altLang="en-US" sz="1050">
                          <a:solidFill>
                            <a:srgbClr val="000000"/>
                          </a:solidFill>
                          <a:latin typeface="游ゴシック"/>
                        </a:rPr>
                        <a:t>利用状況</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a:r>
                        <a:rPr lang="ja-JP" altLang="en-US" sz="1050">
                          <a:solidFill>
                            <a:srgbClr val="000000"/>
                          </a:solidFill>
                          <a:latin typeface="游ゴシック"/>
                        </a:rPr>
                        <a:t>MaaSアプリ等の利用者数</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2"/>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提供する交通サービスの</a:t>
                      </a:r>
                      <a:endParaRPr kumimoji="1" lang="ja-JP" altLang="en-US" sz="1050" dirty="0"/>
                    </a:p>
                    <a:p>
                      <a:pPr algn="l"/>
                      <a:r>
                        <a:rPr lang="ja-JP" altLang="en-US" sz="1050">
                          <a:solidFill>
                            <a:srgbClr val="000000"/>
                          </a:solidFill>
                          <a:latin typeface="游ゴシック"/>
                        </a:rPr>
                        <a:t>利用者数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3"/>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提供する交通サービス以外のサービスの利用者数</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4"/>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MaaSサービス全体の</a:t>
                      </a:r>
                      <a:endParaRPr kumimoji="1" lang="ja-JP" altLang="en-US" sz="1050" dirty="0"/>
                    </a:p>
                    <a:p>
                      <a:pPr algn="l"/>
                      <a:r>
                        <a:rPr lang="ja-JP" altLang="en-US" sz="1050">
                          <a:solidFill>
                            <a:srgbClr val="000000"/>
                          </a:solidFill>
                          <a:latin typeface="游ゴシック"/>
                        </a:rPr>
                        <a:t>総合満足度</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5"/>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提供する交通サービスの</a:t>
                      </a:r>
                      <a:endParaRPr kumimoji="1" lang="ja-JP" altLang="en-US" sz="1050" dirty="0"/>
                    </a:p>
                    <a:p>
                      <a:pPr algn="l"/>
                      <a:r>
                        <a:rPr lang="ja-JP" altLang="en-US" sz="1050">
                          <a:solidFill>
                            <a:srgbClr val="000000"/>
                          </a:solidFill>
                          <a:latin typeface="游ゴシック"/>
                        </a:rPr>
                        <a:t>満足度</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6"/>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交通サービス以外の</a:t>
                      </a:r>
                      <a:endParaRPr kumimoji="1" lang="ja-JP" altLang="en-US" sz="1050" dirty="0"/>
                    </a:p>
                    <a:p>
                      <a:pPr algn="l"/>
                      <a:r>
                        <a:rPr lang="ja-JP" altLang="en-US" sz="1050">
                          <a:solidFill>
                            <a:srgbClr val="000000"/>
                          </a:solidFill>
                          <a:latin typeface="游ゴシック"/>
                        </a:rPr>
                        <a:t>サービスの満足度</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7"/>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行動変容</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a:r>
                        <a:rPr lang="ja-JP" altLang="en-US" sz="1050">
                          <a:solidFill>
                            <a:srgbClr val="000000"/>
                          </a:solidFill>
                          <a:latin typeface="游ゴシック"/>
                        </a:rPr>
                        <a:t>利用者の行動や周辺施設への立寄り頻度の変化</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8"/>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実証事業に参画する交通サービスの利用者数</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9"/>
                  </a:ext>
                </a:extLst>
              </a:tr>
            </a:tbl>
          </a:graphicData>
        </a:graphic>
      </p:graphicFrame>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71</a:t>
            </a:r>
            <a:endParaRPr kumimoji="1" lang="ja-JP" altLang="en-US" sz="1480" dirty="0">
              <a:solidFill>
                <a:schemeClr val="tx1"/>
              </a:solidFill>
            </a:endParaRPr>
          </a:p>
        </p:txBody>
      </p:sp>
    </p:spTree>
    <p:extLst>
      <p:ext uri="{BB962C8B-B14F-4D97-AF65-F5344CB8AC3E}">
        <p14:creationId xmlns:p14="http://schemas.microsoft.com/office/powerpoint/2010/main" val="1601532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4"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評価指標、目標など 【記入例】</a:t>
            </a:r>
          </a:p>
        </p:txBody>
      </p:sp>
      <p:graphicFrame>
        <p:nvGraphicFramePr>
          <p:cNvPr id="3206" name="四角形 799"/>
          <p:cNvGraphicFramePr>
            <a:graphicFrameLocks noGrp="1"/>
          </p:cNvGraphicFramePr>
          <p:nvPr/>
        </p:nvGraphicFramePr>
        <p:xfrm>
          <a:off x="180000" y="981000"/>
          <a:ext cx="8747757" cy="1543292"/>
        </p:xfrm>
        <a:graphic>
          <a:graphicData uri="http://schemas.openxmlformats.org/drawingml/2006/table">
            <a:tbl>
              <a:tblPr/>
              <a:tblGrid>
                <a:gridCol w="1614110">
                  <a:extLst>
                    <a:ext uri="{9D8B030D-6E8A-4147-A177-3AD203B41FA5}">
                      <a16:colId xmlns:a16="http://schemas.microsoft.com/office/drawing/2014/main" val="20000"/>
                    </a:ext>
                  </a:extLst>
                </a:gridCol>
                <a:gridCol w="1586284">
                  <a:extLst>
                    <a:ext uri="{9D8B030D-6E8A-4147-A177-3AD203B41FA5}">
                      <a16:colId xmlns:a16="http://schemas.microsoft.com/office/drawing/2014/main" val="20001"/>
                    </a:ext>
                  </a:extLst>
                </a:gridCol>
                <a:gridCol w="1335815">
                  <a:extLst>
                    <a:ext uri="{9D8B030D-6E8A-4147-A177-3AD203B41FA5}">
                      <a16:colId xmlns:a16="http://schemas.microsoft.com/office/drawing/2014/main" val="20002"/>
                    </a:ext>
                  </a:extLst>
                </a:gridCol>
                <a:gridCol w="1215222">
                  <a:extLst>
                    <a:ext uri="{9D8B030D-6E8A-4147-A177-3AD203B41FA5}">
                      <a16:colId xmlns:a16="http://schemas.microsoft.com/office/drawing/2014/main" val="20003"/>
                    </a:ext>
                  </a:extLst>
                </a:gridCol>
                <a:gridCol w="2996326">
                  <a:extLst>
                    <a:ext uri="{9D8B030D-6E8A-4147-A177-3AD203B41FA5}">
                      <a16:colId xmlns:a16="http://schemas.microsoft.com/office/drawing/2014/main" val="20004"/>
                    </a:ext>
                  </a:extLst>
                </a:gridCol>
              </a:tblGrid>
              <a:tr h="250647">
                <a:tc>
                  <a:txBody>
                    <a:bodyPr/>
                    <a:lstStyle/>
                    <a:p>
                      <a:pPr algn="ctr"/>
                      <a:r>
                        <a:rPr lang="ja-JP" altLang="en-US" sz="1200">
                          <a:solidFill>
                            <a:srgbClr val="000000"/>
                          </a:solidFill>
                          <a:latin typeface="游ゴシック"/>
                        </a:rPr>
                        <a:t>カテゴリ</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a:solidFill>
                            <a:srgbClr val="000000"/>
                          </a:solidFill>
                          <a:latin typeface="游ゴシック"/>
                        </a:rPr>
                        <a:t>内容</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a:solidFill>
                            <a:srgbClr val="000000"/>
                          </a:solidFill>
                          <a:latin typeface="游ゴシック"/>
                        </a:rPr>
                        <a:t>定量指標</a:t>
                      </a:r>
                      <a:br>
                        <a:rPr lang="ja-JP" altLang="en-US" sz="1200">
                          <a:solidFill>
                            <a:srgbClr val="000000"/>
                          </a:solidFill>
                          <a:latin typeface="游ゴシック"/>
                        </a:rPr>
                      </a:br>
                      <a:r>
                        <a:rPr lang="ja-JP" altLang="en-US" sz="1200">
                          <a:solidFill>
                            <a:srgbClr val="000000"/>
                          </a:solidFill>
                          <a:latin typeface="游ゴシック"/>
                        </a:rPr>
                        <a:t>※設定する定量指標を記載</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a:solidFill>
                            <a:srgbClr val="000000"/>
                          </a:solidFill>
                          <a:latin typeface="游ゴシック"/>
                        </a:rPr>
                        <a:t>目標値</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dirty="0">
                          <a:solidFill>
                            <a:srgbClr val="000000"/>
                          </a:solidFill>
                          <a:latin typeface="游ゴシック"/>
                        </a:rPr>
                        <a:t>データ取得方法等</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291586">
                <a:tc>
                  <a:txBody>
                    <a:bodyPr/>
                    <a:lstStyle/>
                    <a:p>
                      <a:pPr algn="l"/>
                      <a:r>
                        <a:rPr lang="ja-JP" altLang="en-US" sz="1200">
                          <a:solidFill>
                            <a:srgbClr val="000000"/>
                          </a:solidFill>
                          <a:latin typeface="游ゴシック"/>
                        </a:rPr>
                        <a:t>地域課題の解決貢献度を測る指標</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900">
                          <a:solidFill>
                            <a:srgbClr val="000000"/>
                          </a:solidFill>
                          <a:latin typeface="游ゴシック"/>
                        </a:rPr>
                        <a:t>・公共交通の利用促進による二次交通維持、繁忙期における渋滞緩和</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利用者満足度</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chemeClr val="tx1"/>
                          </a:solidFill>
                          <a:latin typeface="游ゴシック"/>
                        </a:rPr>
                        <a:t>80%</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利用者アンケートにて取得</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1"/>
                  </a:ext>
                </a:extLst>
              </a:tr>
              <a:tr h="291586">
                <a:tc>
                  <a:txBody>
                    <a:bodyPr/>
                    <a:lstStyle/>
                    <a:p>
                      <a:pPr algn="l"/>
                      <a:r>
                        <a:rPr lang="ja-JP" altLang="en-US" sz="1200">
                          <a:solidFill>
                            <a:srgbClr val="000000"/>
                          </a:solidFill>
                          <a:latin typeface="游ゴシック"/>
                        </a:rPr>
                        <a:t>施策の効果を測る指標</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a:r>
                        <a:rPr lang="ja-JP" altLang="en-US" sz="900">
                          <a:solidFill>
                            <a:srgbClr val="000000"/>
                          </a:solidFill>
                          <a:latin typeface="游ゴシック"/>
                        </a:rPr>
                        <a:t>首都圏および事業地域での各種プロモーション</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サイトアクセス数</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chemeClr val="tx1"/>
                          </a:solidFill>
                          <a:latin typeface="游ゴシック"/>
                        </a:rPr>
                        <a:t>100,000アクセス</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アプリ利用状況管理画面にて取得</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2"/>
                  </a:ext>
                </a:extLst>
              </a:tr>
              <a:tr h="291586">
                <a:tc>
                  <a:txBody>
                    <a:bodyPr/>
                    <a:lstStyle/>
                    <a:p>
                      <a:pPr algn="l"/>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a:r>
                        <a:rPr lang="ja-JP" altLang="en-US" sz="900">
                          <a:solidFill>
                            <a:srgbClr val="000000"/>
                          </a:solidFill>
                          <a:latin typeface="游ゴシック"/>
                        </a:rPr>
                        <a:t>期間限定循環バス運行</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対象チケット販売枚数</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chemeClr val="tx1"/>
                          </a:solidFill>
                          <a:latin typeface="游ゴシック"/>
                        </a:rPr>
                        <a:t>500枚</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dirty="0">
                          <a:solidFill>
                            <a:srgbClr val="000000"/>
                          </a:solidFill>
                          <a:latin typeface="游ゴシック"/>
                        </a:rPr>
                        <a:t>アプリ販売利用データ管理画面にて取得</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3"/>
                  </a:ext>
                </a:extLst>
              </a:tr>
            </a:tbl>
          </a:graphicData>
        </a:graphic>
      </p:graphicFrame>
      <p:sp>
        <p:nvSpPr>
          <p:cNvPr id="3207" name="Text Box 803"/>
          <p:cNvSpPr txBox="1">
            <a:spLocks noChangeArrowheads="1"/>
          </p:cNvSpPr>
          <p:nvPr/>
        </p:nvSpPr>
        <p:spPr>
          <a:xfrm>
            <a:off x="0" y="592835"/>
            <a:ext cx="7452320"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地域課題に応じた定量的指標</a:t>
            </a:r>
          </a:p>
        </p:txBody>
      </p:sp>
      <p:sp>
        <p:nvSpPr>
          <p:cNvPr id="3208" name="Text Box 804"/>
          <p:cNvSpPr txBox="1">
            <a:spLocks noChangeArrowheads="1"/>
          </p:cNvSpPr>
          <p:nvPr/>
        </p:nvSpPr>
        <p:spPr>
          <a:xfrm>
            <a:off x="-320" y="2699666"/>
            <a:ext cx="7452320"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統一的・横断的な定量的指標</a:t>
            </a:r>
          </a:p>
        </p:txBody>
      </p:sp>
      <p:graphicFrame>
        <p:nvGraphicFramePr>
          <p:cNvPr id="3209" name="四角形 805"/>
          <p:cNvGraphicFramePr>
            <a:graphicFrameLocks noGrp="1"/>
          </p:cNvGraphicFramePr>
          <p:nvPr/>
        </p:nvGraphicFramePr>
        <p:xfrm>
          <a:off x="180000" y="3098883"/>
          <a:ext cx="8712197" cy="3341157"/>
        </p:xfrm>
        <a:graphic>
          <a:graphicData uri="http://schemas.openxmlformats.org/drawingml/2006/table">
            <a:tbl>
              <a:tblPr/>
              <a:tblGrid>
                <a:gridCol w="803766">
                  <a:extLst>
                    <a:ext uri="{9D8B030D-6E8A-4147-A177-3AD203B41FA5}">
                      <a16:colId xmlns:a16="http://schemas.microsoft.com/office/drawing/2014/main" val="20000"/>
                    </a:ext>
                  </a:extLst>
                </a:gridCol>
                <a:gridCol w="803766">
                  <a:extLst>
                    <a:ext uri="{9D8B030D-6E8A-4147-A177-3AD203B41FA5}">
                      <a16:colId xmlns:a16="http://schemas.microsoft.com/office/drawing/2014/main" val="20001"/>
                    </a:ext>
                  </a:extLst>
                </a:gridCol>
                <a:gridCol w="1579842">
                  <a:extLst>
                    <a:ext uri="{9D8B030D-6E8A-4147-A177-3AD203B41FA5}">
                      <a16:colId xmlns:a16="http://schemas.microsoft.com/office/drawing/2014/main" val="20002"/>
                    </a:ext>
                  </a:extLst>
                </a:gridCol>
                <a:gridCol w="1330385">
                  <a:extLst>
                    <a:ext uri="{9D8B030D-6E8A-4147-A177-3AD203B41FA5}">
                      <a16:colId xmlns:a16="http://schemas.microsoft.com/office/drawing/2014/main" val="20003"/>
                    </a:ext>
                  </a:extLst>
                </a:gridCol>
                <a:gridCol w="1210282">
                  <a:extLst>
                    <a:ext uri="{9D8B030D-6E8A-4147-A177-3AD203B41FA5}">
                      <a16:colId xmlns:a16="http://schemas.microsoft.com/office/drawing/2014/main" val="20004"/>
                    </a:ext>
                  </a:extLst>
                </a:gridCol>
                <a:gridCol w="2984156">
                  <a:extLst>
                    <a:ext uri="{9D8B030D-6E8A-4147-A177-3AD203B41FA5}">
                      <a16:colId xmlns:a16="http://schemas.microsoft.com/office/drawing/2014/main" val="20005"/>
                    </a:ext>
                  </a:extLst>
                </a:gridCol>
              </a:tblGrid>
              <a:tr h="247723">
                <a:tc>
                  <a:txBody>
                    <a:bodyPr/>
                    <a:lstStyle/>
                    <a:p>
                      <a:pPr algn="ctr"/>
                      <a:r>
                        <a:rPr lang="ja-JP" altLang="en-US" sz="1050">
                          <a:solidFill>
                            <a:srgbClr val="000000"/>
                          </a:solidFill>
                          <a:latin typeface="游ゴシック"/>
                        </a:rPr>
                        <a:t>カテゴリ</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項目</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内容</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定量指標</a:t>
                      </a:r>
                      <a:br>
                        <a:rPr lang="ja-JP" altLang="en-US" sz="1050">
                          <a:solidFill>
                            <a:srgbClr val="000000"/>
                          </a:solidFill>
                          <a:latin typeface="游ゴシック"/>
                        </a:rPr>
                      </a:br>
                      <a:r>
                        <a:rPr lang="ja-JP" altLang="en-US" sz="1050">
                          <a:solidFill>
                            <a:srgbClr val="000000"/>
                          </a:solidFill>
                          <a:latin typeface="游ゴシック"/>
                        </a:rPr>
                        <a:t>※設定する定量指標を記載</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目標値</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データ取得方法等</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300777">
                <a:tc>
                  <a:txBody>
                    <a:bodyPr/>
                    <a:lstStyle/>
                    <a:p>
                      <a:pPr algn="l"/>
                      <a:r>
                        <a:rPr lang="ja-JP" altLang="en-US" sz="1050">
                          <a:solidFill>
                            <a:srgbClr val="000000"/>
                          </a:solidFill>
                          <a:latin typeface="游ゴシック"/>
                        </a:rPr>
                        <a:t>プロセス</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サービス準備</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提供するサービスの認知度</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900">
                          <a:solidFill>
                            <a:schemeClr val="tx1"/>
                          </a:solidFill>
                          <a:latin typeface="游ゴシック"/>
                        </a:rPr>
                        <a:t>サイトアクセス数</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chemeClr val="tx1"/>
                          </a:solidFill>
                          <a:latin typeface="游ゴシック"/>
                        </a:rPr>
                        <a:t>100,000アクセス</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chemeClr val="tx1"/>
                          </a:solidFill>
                          <a:latin typeface="游ゴシック"/>
                        </a:rPr>
                        <a:t>アプリ販売利用データ管理画面にて取得</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1"/>
                  </a:ext>
                </a:extLst>
              </a:tr>
              <a:tr h="300777">
                <a:tc>
                  <a:txBody>
                    <a:bodyPr/>
                    <a:lstStyle/>
                    <a:p>
                      <a:pPr algn="l"/>
                      <a:r>
                        <a:rPr lang="ja-JP" altLang="en-US" sz="1050">
                          <a:solidFill>
                            <a:srgbClr val="000000"/>
                          </a:solidFill>
                          <a:latin typeface="游ゴシック"/>
                        </a:rPr>
                        <a:t>インパクト</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a:r>
                        <a:rPr lang="ja-JP" altLang="en-US" sz="1050">
                          <a:solidFill>
                            <a:srgbClr val="000000"/>
                          </a:solidFill>
                          <a:latin typeface="游ゴシック"/>
                        </a:rPr>
                        <a:t>サービス</a:t>
                      </a:r>
                      <a:endParaRPr kumimoji="1" lang="ja-JP" altLang="en-US" sz="1050" dirty="0"/>
                    </a:p>
                    <a:p>
                      <a:pPr algn="l"/>
                      <a:r>
                        <a:rPr lang="ja-JP" altLang="en-US" sz="1050">
                          <a:solidFill>
                            <a:srgbClr val="000000"/>
                          </a:solidFill>
                          <a:latin typeface="游ゴシック"/>
                        </a:rPr>
                        <a:t>利用状況</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a:r>
                        <a:rPr lang="ja-JP" altLang="en-US" sz="1050">
                          <a:solidFill>
                            <a:srgbClr val="000000"/>
                          </a:solidFill>
                          <a:latin typeface="游ゴシック"/>
                        </a:rPr>
                        <a:t>MaaSアプリ等の利用者数</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900">
                          <a:solidFill>
                            <a:schemeClr val="tx1"/>
                          </a:solidFill>
                          <a:latin typeface="游ゴシック"/>
                        </a:rPr>
                        <a:t>会員登録数</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chemeClr val="tx1"/>
                          </a:solidFill>
                          <a:latin typeface="游ゴシック"/>
                        </a:rPr>
                        <a:t>6,000人</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chemeClr val="tx1"/>
                          </a:solidFill>
                          <a:latin typeface="游ゴシック"/>
                        </a:rPr>
                        <a:t>アプリ販売利用データ管理画面にて取得</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2"/>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提供する交通サービスの</a:t>
                      </a:r>
                      <a:endParaRPr kumimoji="1" lang="ja-JP" altLang="en-US" sz="1050" dirty="0"/>
                    </a:p>
                    <a:p>
                      <a:pPr algn="l"/>
                      <a:r>
                        <a:rPr lang="ja-JP" altLang="en-US" sz="1050">
                          <a:solidFill>
                            <a:srgbClr val="000000"/>
                          </a:solidFill>
                          <a:latin typeface="游ゴシック"/>
                        </a:rPr>
                        <a:t>利用者数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900">
                          <a:solidFill>
                            <a:schemeClr val="tx1"/>
                          </a:solidFill>
                          <a:latin typeface="游ゴシック"/>
                        </a:rPr>
                        <a:t>交通チケット販売枚数</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chemeClr val="tx1"/>
                          </a:solidFill>
                          <a:latin typeface="游ゴシック"/>
                        </a:rPr>
                        <a:t>6,000枚</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chemeClr val="tx1"/>
                          </a:solidFill>
                          <a:latin typeface="游ゴシック"/>
                        </a:rPr>
                        <a:t>アプリ販売利用データ管理画面にて取得</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3"/>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提供する交通サービス以外のサービスの利用者数</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900">
                          <a:solidFill>
                            <a:schemeClr val="tx1"/>
                          </a:solidFill>
                          <a:latin typeface="游ゴシック"/>
                        </a:rPr>
                        <a:t>観光チケット販売枚数</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chemeClr val="tx1"/>
                          </a:solidFill>
                          <a:latin typeface="游ゴシック"/>
                        </a:rPr>
                        <a:t>4,000枚</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chemeClr val="tx1"/>
                          </a:solidFill>
                          <a:latin typeface="游ゴシック"/>
                        </a:rPr>
                        <a:t>アプリ販売利用データ管理画面にて取得</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4"/>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MaaSサービス全体の</a:t>
                      </a:r>
                      <a:endParaRPr kumimoji="1" lang="ja-JP" altLang="en-US" sz="1050" dirty="0"/>
                    </a:p>
                    <a:p>
                      <a:pPr algn="l"/>
                      <a:r>
                        <a:rPr lang="ja-JP" altLang="en-US" sz="1050">
                          <a:solidFill>
                            <a:srgbClr val="000000"/>
                          </a:solidFill>
                          <a:latin typeface="游ゴシック"/>
                        </a:rPr>
                        <a:t>総合満足度</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900">
                          <a:solidFill>
                            <a:srgbClr val="000000"/>
                          </a:solidFill>
                          <a:latin typeface="游ゴシック"/>
                        </a:rPr>
                        <a:t>総合満足度</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rgbClr val="000000"/>
                          </a:solidFill>
                          <a:latin typeface="游ゴシック"/>
                        </a:rPr>
                        <a:t>80%以上</a:t>
                      </a:r>
                      <a:br>
                        <a:rPr lang="ja-JP" altLang="en-US" sz="900">
                          <a:solidFill>
                            <a:srgbClr val="000000"/>
                          </a:solidFill>
                          <a:latin typeface="游ゴシック"/>
                        </a:rPr>
                      </a:br>
                      <a:r>
                        <a:rPr lang="ja-JP" altLang="en-US" sz="900">
                          <a:solidFill>
                            <a:srgbClr val="000000"/>
                          </a:solidFill>
                          <a:latin typeface="游ゴシック"/>
                        </a:rPr>
                        <a:t>（とても満足・満足）</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利用者アンケートでヒアリング（全体）</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5"/>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提供する交通サービスの</a:t>
                      </a:r>
                      <a:endParaRPr kumimoji="1" lang="ja-JP" altLang="en-US" sz="1050" dirty="0"/>
                    </a:p>
                    <a:p>
                      <a:pPr algn="l"/>
                      <a:r>
                        <a:rPr lang="ja-JP" altLang="en-US" sz="1050">
                          <a:solidFill>
                            <a:srgbClr val="000000"/>
                          </a:solidFill>
                          <a:latin typeface="游ゴシック"/>
                        </a:rPr>
                        <a:t>満足度</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900">
                          <a:solidFill>
                            <a:srgbClr val="000000"/>
                          </a:solidFill>
                          <a:latin typeface="游ゴシック"/>
                        </a:rPr>
                        <a:t>サービス内容の満足度</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rgbClr val="000000"/>
                          </a:solidFill>
                          <a:latin typeface="游ゴシック"/>
                        </a:rPr>
                        <a:t>80%以上</a:t>
                      </a:r>
                      <a:br>
                        <a:rPr lang="ja-JP" altLang="en-US" sz="900">
                          <a:solidFill>
                            <a:srgbClr val="000000"/>
                          </a:solidFill>
                          <a:latin typeface="游ゴシック"/>
                        </a:rPr>
                      </a:br>
                      <a:r>
                        <a:rPr lang="ja-JP" altLang="en-US" sz="900">
                          <a:solidFill>
                            <a:srgbClr val="000000"/>
                          </a:solidFill>
                          <a:latin typeface="游ゴシック"/>
                        </a:rPr>
                        <a:t>（とても満足・満足）</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利用者アンケートでヒアリング（全体）</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6"/>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交通サービス以外の</a:t>
                      </a:r>
                      <a:endParaRPr kumimoji="1" lang="ja-JP" altLang="en-US" sz="1050" dirty="0"/>
                    </a:p>
                    <a:p>
                      <a:pPr algn="l"/>
                      <a:r>
                        <a:rPr lang="ja-JP" altLang="en-US" sz="1050">
                          <a:solidFill>
                            <a:srgbClr val="000000"/>
                          </a:solidFill>
                          <a:latin typeface="游ゴシック"/>
                        </a:rPr>
                        <a:t>サービスの満足度</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900">
                          <a:solidFill>
                            <a:srgbClr val="000000"/>
                          </a:solidFill>
                          <a:latin typeface="游ゴシック"/>
                        </a:rPr>
                        <a:t>サービス内容の満足度</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rgbClr val="000000"/>
                          </a:solidFill>
                          <a:latin typeface="游ゴシック"/>
                        </a:rPr>
                        <a:t>80%以上</a:t>
                      </a:r>
                      <a:br>
                        <a:rPr lang="ja-JP" altLang="en-US" sz="900">
                          <a:solidFill>
                            <a:srgbClr val="000000"/>
                          </a:solidFill>
                          <a:latin typeface="游ゴシック"/>
                        </a:rPr>
                      </a:br>
                      <a:r>
                        <a:rPr lang="ja-JP" altLang="en-US" sz="900">
                          <a:solidFill>
                            <a:srgbClr val="000000"/>
                          </a:solidFill>
                          <a:latin typeface="游ゴシック"/>
                        </a:rPr>
                        <a:t>（とても満足・満足）</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利用者アンケートでヒアリング（全体）</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7"/>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行動変容</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a:r>
                        <a:rPr lang="ja-JP" altLang="en-US" sz="1050">
                          <a:solidFill>
                            <a:srgbClr val="000000"/>
                          </a:solidFill>
                          <a:latin typeface="游ゴシック"/>
                        </a:rPr>
                        <a:t>利用者の行動や周辺施設への立寄り頻度の変化</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900">
                          <a:solidFill>
                            <a:srgbClr val="000000"/>
                          </a:solidFill>
                          <a:latin typeface="游ゴシック"/>
                        </a:rPr>
                        <a:t>提供したサービスが外出のきっかけとなった人の割合</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rgbClr val="000000"/>
                          </a:solidFill>
                          <a:latin typeface="游ゴシック"/>
                        </a:rPr>
                        <a:t>5%</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IMaaSが事業地域来訪のきっかけになった割合について、利用者アンケートでヒアリング</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8"/>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実証事業に参画する交通サービスの利用者数</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900">
                          <a:solidFill>
                            <a:srgbClr val="000000"/>
                          </a:solidFill>
                          <a:latin typeface="游ゴシック"/>
                        </a:rPr>
                        <a:t>MaaSをきっかけに</a:t>
                      </a:r>
                      <a:br>
                        <a:rPr lang="ja-JP" altLang="en-US" sz="900">
                          <a:solidFill>
                            <a:srgbClr val="000000"/>
                          </a:solidFill>
                          <a:latin typeface="游ゴシック"/>
                        </a:rPr>
                      </a:br>
                      <a:r>
                        <a:rPr lang="ja-JP" altLang="en-US" sz="900">
                          <a:solidFill>
                            <a:srgbClr val="000000"/>
                          </a:solidFill>
                          <a:latin typeface="游ゴシック"/>
                        </a:rPr>
                        <a:t>公共交通を選択した割合</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rgbClr val="000000"/>
                          </a:solidFill>
                          <a:latin typeface="游ゴシック"/>
                        </a:rPr>
                        <a:t>5%</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利用者アンケートでヒアリング</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9"/>
                  </a:ext>
                </a:extLst>
              </a:tr>
            </a:tbl>
          </a:graphicData>
        </a:graphic>
      </p:graphicFrame>
      <p:sp>
        <p:nvSpPr>
          <p:cNvPr id="3210" name="正方形/長方形 817"/>
          <p:cNvSpPr/>
          <p:nvPr/>
        </p:nvSpPr>
        <p:spPr>
          <a:xfrm>
            <a:off x="3996000" y="549000"/>
            <a:ext cx="6192688" cy="30688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※提出時にはページごと削除して構いません。</a:t>
            </a:r>
          </a:p>
        </p:txBody>
      </p:sp>
      <p:sp>
        <p:nvSpPr>
          <p:cNvPr id="321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72</a:t>
            </a:r>
            <a:endParaRPr kumimoji="1" lang="ja-JP" altLang="en-US" sz="1480" dirty="0">
              <a:solidFill>
                <a:schemeClr val="tx1"/>
              </a:solidFill>
            </a:endParaRPr>
          </a:p>
        </p:txBody>
      </p:sp>
    </p:spTree>
    <p:extLst>
      <p:ext uri="{BB962C8B-B14F-4D97-AF65-F5344CB8AC3E}">
        <p14:creationId xmlns:p14="http://schemas.microsoft.com/office/powerpoint/2010/main" val="3253299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7"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スケジュール①</a:t>
            </a:r>
          </a:p>
        </p:txBody>
      </p:sp>
      <p:sp>
        <p:nvSpPr>
          <p:cNvPr id="3219" name="Rectangle 66"/>
          <p:cNvSpPr>
            <a:spLocks noChangeArrowheads="1"/>
          </p:cNvSpPr>
          <p:nvPr/>
        </p:nvSpPr>
        <p:spPr>
          <a:xfrm>
            <a:off x="108536" y="980728"/>
            <a:ext cx="8855951" cy="5760640"/>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20" name="Text Box 4"/>
          <p:cNvSpPr txBox="1">
            <a:spLocks noChangeArrowheads="1"/>
          </p:cNvSpPr>
          <p:nvPr/>
        </p:nvSpPr>
        <p:spPr>
          <a:xfrm>
            <a:off x="0" y="592835"/>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事業スケジュール</a:t>
            </a: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221" name="正方形/長方形 12"/>
          <p:cNvSpPr/>
          <p:nvPr/>
        </p:nvSpPr>
        <p:spPr>
          <a:xfrm>
            <a:off x="108536" y="1084321"/>
            <a:ext cx="8712285" cy="95410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事業開始にあたって必要な各プロセスの</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手順が分かるよう</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に整理</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22" name="表 13"/>
          <p:cNvGraphicFramePr>
            <a:graphicFrameLocks noGrp="1"/>
          </p:cNvGraphicFramePr>
          <p:nvPr>
            <p:extLst/>
          </p:nvPr>
        </p:nvGraphicFramePr>
        <p:xfrm>
          <a:off x="270766" y="2371821"/>
          <a:ext cx="8591662" cy="4006299"/>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69913">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smtClean="0">
                          <a:latin typeface="Meiryo UI" panose="020B0604030504040204" pitchFamily="50" charset="-128"/>
                          <a:ea typeface="Meiryo UI" panose="020B0604030504040204" pitchFamily="50" charset="-128"/>
                        </a:rPr>
                        <a:t>2021</a:t>
                      </a:r>
                      <a:r>
                        <a:rPr kumimoji="1" lang="ja-JP" altLang="en-US" sz="800" dirty="0" smtClean="0">
                          <a:latin typeface="Meiryo UI" panose="020B0604030504040204" pitchFamily="50" charset="-128"/>
                          <a:ea typeface="Meiryo UI" panose="020B0604030504040204" pitchFamily="50" charset="-128"/>
                        </a:rPr>
                        <a:t>年</a:t>
                      </a:r>
                      <a:endParaRPr kumimoji="1" lang="en-US" altLang="ja-JP" sz="800" dirty="0" smtClean="0">
                        <a:latin typeface="Meiryo UI" panose="020B0604030504040204" pitchFamily="50" charset="-128"/>
                        <a:ea typeface="Meiryo UI" panose="020B0604030504040204" pitchFamily="50" charset="-128"/>
                      </a:endParaRPr>
                    </a:p>
                    <a:p>
                      <a:pPr algn="ctr"/>
                      <a:r>
                        <a:rPr kumimoji="1" lang="en-US" altLang="ja-JP" sz="1100" dirty="0" smtClean="0">
                          <a:latin typeface="Meiryo UI" panose="020B0604030504040204" pitchFamily="50" charset="-128"/>
                          <a:ea typeface="Meiryo UI" panose="020B0604030504040204" pitchFamily="50" charset="-128"/>
                        </a:rPr>
                        <a:t>4</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5</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6</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7</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8</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9</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11</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12</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smtClean="0">
                          <a:latin typeface="Meiryo UI" panose="020B0604030504040204" pitchFamily="50" charset="-128"/>
                          <a:ea typeface="Meiryo UI" panose="020B0604030504040204" pitchFamily="50" charset="-128"/>
                        </a:rPr>
                        <a:t>2022</a:t>
                      </a:r>
                      <a:r>
                        <a:rPr kumimoji="1" lang="ja-JP" altLang="en-US" sz="800" dirty="0" smtClean="0">
                          <a:latin typeface="Meiryo UI" panose="020B0604030504040204" pitchFamily="50" charset="-128"/>
                          <a:ea typeface="Meiryo UI" panose="020B0604030504040204" pitchFamily="50" charset="-128"/>
                        </a:rPr>
                        <a:t>年</a:t>
                      </a:r>
                      <a:endParaRPr kumimoji="1" lang="en-US" altLang="ja-JP" sz="800" dirty="0" smtClean="0">
                        <a:latin typeface="Meiryo UI" panose="020B0604030504040204" pitchFamily="50" charset="-128"/>
                        <a:ea typeface="Meiryo UI" panose="020B0604030504040204" pitchFamily="50" charset="-128"/>
                      </a:endParaRPr>
                    </a:p>
                    <a:p>
                      <a:pPr algn="ctr"/>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solidFill>
                            <a:schemeClr val="bg1"/>
                          </a:solidFill>
                          <a:latin typeface="Meiryo UI" panose="020B0604030504040204" pitchFamily="50" charset="-128"/>
                          <a:ea typeface="Meiryo UI" panose="020B0604030504040204" pitchFamily="50" charset="-128"/>
                        </a:rPr>
                        <a:t>2</a:t>
                      </a:r>
                      <a:r>
                        <a:rPr kumimoji="1" lang="ja-JP" altLang="en-US" sz="1100" dirty="0" smtClean="0">
                          <a:solidFill>
                            <a:schemeClr val="bg1"/>
                          </a:solidFill>
                          <a:latin typeface="Meiryo UI" panose="020B0604030504040204" pitchFamily="50" charset="-128"/>
                          <a:ea typeface="Meiryo UI" panose="020B0604030504040204" pitchFamily="50" charset="-128"/>
                        </a:rPr>
                        <a:t>月</a:t>
                      </a: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月</a:t>
                      </a:r>
                    </a:p>
                    <a:p>
                      <a:pPr algn="ct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1662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ア）事業計画検討</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イ）システム開発</a:t>
                      </a:r>
                      <a:endParaRPr kumimoji="1" lang="en-US" altLang="ja-JP" sz="1100" dirty="0" smtClean="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48072">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ウ）サービス提供</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bl>
          </a:graphicData>
        </a:graphic>
      </p:graphicFrame>
      <p:sp>
        <p:nvSpPr>
          <p:cNvPr id="3223" name="ホームベース 14"/>
          <p:cNvSpPr/>
          <p:nvPr/>
        </p:nvSpPr>
        <p:spPr>
          <a:xfrm>
            <a:off x="2412144" y="3332105"/>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全体計画作成・調査</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24" name="ホームベース 18"/>
          <p:cNvSpPr/>
          <p:nvPr/>
        </p:nvSpPr>
        <p:spPr>
          <a:xfrm>
            <a:off x="1836600" y="3821854"/>
            <a:ext cx="345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１．仕様検討</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25" name="ホームベース 19"/>
          <p:cNvSpPr/>
          <p:nvPr/>
        </p:nvSpPr>
        <p:spPr>
          <a:xfrm>
            <a:off x="4500312" y="3977032"/>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２．設計</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26" name="ホームベース 20"/>
          <p:cNvSpPr/>
          <p:nvPr/>
        </p:nvSpPr>
        <p:spPr>
          <a:xfrm>
            <a:off x="5292600" y="4132210"/>
            <a:ext cx="11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３．構築</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27" name="ホームベース 21"/>
          <p:cNvSpPr/>
          <p:nvPr/>
        </p:nvSpPr>
        <p:spPr>
          <a:xfrm>
            <a:off x="6624352" y="4283171"/>
            <a:ext cx="219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４．稼働（実装）</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28" name="星 5 1"/>
          <p:cNvSpPr>
            <a:spLocks noChangeAspect="1"/>
          </p:cNvSpPr>
          <p:nvPr/>
        </p:nvSpPr>
        <p:spPr>
          <a:xfrm>
            <a:off x="2051720" y="3281814"/>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29" name="テキスト ボックス 2"/>
          <p:cNvSpPr txBox="1"/>
          <p:nvPr/>
        </p:nvSpPr>
        <p:spPr>
          <a:xfrm>
            <a:off x="1763688" y="3521498"/>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endPar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230" name="星 5 22"/>
          <p:cNvSpPr>
            <a:spLocks noChangeAspect="1"/>
          </p:cNvSpPr>
          <p:nvPr/>
        </p:nvSpPr>
        <p:spPr>
          <a:xfrm>
            <a:off x="4283968" y="3279330"/>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1" name="テキスト ボックス 23"/>
          <p:cNvSpPr txBox="1"/>
          <p:nvPr/>
        </p:nvSpPr>
        <p:spPr>
          <a:xfrm>
            <a:off x="3995936" y="3519014"/>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endPar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232" name="ホームベース 24"/>
          <p:cNvSpPr/>
          <p:nvPr/>
        </p:nvSpPr>
        <p:spPr>
          <a:xfrm>
            <a:off x="4716016" y="4700257"/>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商品設計</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33" name="星 5 25"/>
          <p:cNvSpPr>
            <a:spLocks noChangeAspect="1"/>
          </p:cNvSpPr>
          <p:nvPr/>
        </p:nvSpPr>
        <p:spPr>
          <a:xfrm>
            <a:off x="4436368" y="4647482"/>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4" name="テキスト ボックス 26"/>
          <p:cNvSpPr txBox="1"/>
          <p:nvPr/>
        </p:nvSpPr>
        <p:spPr>
          <a:xfrm>
            <a:off x="4148336" y="4887166"/>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endPar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235" name="星 5 27"/>
          <p:cNvSpPr>
            <a:spLocks noChangeAspect="1"/>
          </p:cNvSpPr>
          <p:nvPr/>
        </p:nvSpPr>
        <p:spPr>
          <a:xfrm>
            <a:off x="6444208" y="4647482"/>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6" name="テキスト ボックス 28"/>
          <p:cNvSpPr txBox="1"/>
          <p:nvPr/>
        </p:nvSpPr>
        <p:spPr>
          <a:xfrm>
            <a:off x="6156176" y="4887166"/>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サービスイン</a:t>
            </a:r>
            <a:endPar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237" name="ホームベース 29"/>
          <p:cNvSpPr/>
          <p:nvPr/>
        </p:nvSpPr>
        <p:spPr>
          <a:xfrm>
            <a:off x="6660232" y="4700257"/>
            <a:ext cx="219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サービス提供</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3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24" name="正方形/長方形 2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73</a:t>
            </a:r>
            <a:endParaRPr kumimoji="1" lang="ja-JP" altLang="en-US" sz="1480" dirty="0">
              <a:solidFill>
                <a:schemeClr val="tx1"/>
              </a:solidFill>
            </a:endParaRPr>
          </a:p>
        </p:txBody>
      </p:sp>
    </p:spTree>
    <p:extLst>
      <p:ext uri="{BB962C8B-B14F-4D97-AF65-F5344CB8AC3E}">
        <p14:creationId xmlns:p14="http://schemas.microsoft.com/office/powerpoint/2010/main" val="1539851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4" name="Rectangle 66"/>
          <p:cNvSpPr>
            <a:spLocks noChangeArrowheads="1"/>
          </p:cNvSpPr>
          <p:nvPr/>
        </p:nvSpPr>
        <p:spPr>
          <a:xfrm>
            <a:off x="96700" y="980728"/>
            <a:ext cx="8939796" cy="5760640"/>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45" name="Rectangle 67"/>
          <p:cNvSpPr>
            <a:spLocks noChangeArrowheads="1"/>
          </p:cNvSpPr>
          <p:nvPr/>
        </p:nvSpPr>
        <p:spPr>
          <a:xfrm>
            <a:off x="0" y="0"/>
            <a:ext cx="9144000" cy="573088"/>
          </a:xfrm>
          <a:prstGeom prst="rect">
            <a:avLst/>
          </a:prstGeom>
          <a:solidFill>
            <a:srgbClr val="00B05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スケジュール②</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246"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中長期スケジュール</a:t>
            </a: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247" name="正方形/長方形 22"/>
          <p:cNvSpPr/>
          <p:nvPr/>
        </p:nvSpPr>
        <p:spPr>
          <a:xfrm>
            <a:off x="108536" y="1084321"/>
            <a:ext cx="8712285" cy="1168658"/>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サービスの拡充、実施</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エリアの拡大、他地域への展開等について、想定している内容を記入してください</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※様式No.1</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1</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と重複する内容があっても構いません。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49" name="表 79"/>
          <p:cNvGraphicFramePr>
            <a:graphicFrameLocks noGrp="1"/>
          </p:cNvGraphicFramePr>
          <p:nvPr>
            <p:extLst/>
          </p:nvPr>
        </p:nvGraphicFramePr>
        <p:xfrm>
          <a:off x="240811" y="2214745"/>
          <a:ext cx="8676709" cy="4308815"/>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5616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2021</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2023</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2024</a:t>
                      </a: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smtClean="0">
                          <a:solidFill>
                            <a:schemeClr val="bg1"/>
                          </a:solidFill>
                          <a:latin typeface="Meiryo UI" panose="020B0604030504040204" pitchFamily="50" charset="-128"/>
                          <a:ea typeface="Meiryo UI" panose="020B0604030504040204" pitchFamily="50" charset="-128"/>
                        </a:rPr>
                        <a:t>2025</a:t>
                      </a:r>
                      <a:r>
                        <a:rPr kumimoji="1" lang="ja-JP" altLang="en-US" sz="1200" b="1" dirty="0" smtClean="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822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eiryo UI" panose="020B0604030504040204" pitchFamily="50" charset="-128"/>
                          <a:ea typeface="Meiryo UI" panose="020B0604030504040204" pitchFamily="50" charset="-128"/>
                        </a:rPr>
                        <a:t>MaaS</a:t>
                      </a:r>
                      <a:r>
                        <a:rPr kumimoji="1" lang="ja-JP" altLang="en-US" sz="1200" dirty="0" smtClean="0">
                          <a:latin typeface="Meiryo UI" panose="020B0604030504040204" pitchFamily="50" charset="-128"/>
                          <a:ea typeface="Meiryo UI" panose="020B0604030504040204" pitchFamily="50" charset="-128"/>
                        </a:rPr>
                        <a:t>サービスの提供</a:t>
                      </a: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5918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baseline="0" dirty="0" smtClean="0">
                          <a:latin typeface="Meiryo UI" panose="020B0604030504040204" pitchFamily="50" charset="-128"/>
                          <a:ea typeface="Meiryo UI" panose="020B0604030504040204" pitchFamily="50" charset="-128"/>
                        </a:rPr>
                        <a:t>〇〇サービスとの連携</a:t>
                      </a:r>
                      <a:endParaRPr kumimoji="1" lang="ja-JP" altLang="en-US" sz="1200" b="0" i="1" u="none" baseline="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〇〇地域への拡大</a:t>
                      </a: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6784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69301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7328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smtClean="0">
                          <a:latin typeface="Meiryo UI" panose="020B0604030504040204" pitchFamily="50" charset="-128"/>
                          <a:ea typeface="Meiryo UI" panose="020B0604030504040204" pitchFamily="50" charset="-128"/>
                        </a:rPr>
                        <a:t>○○市</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都市</a:t>
                      </a:r>
                      <a:r>
                        <a:rPr lang="en-US" altLang="ja-JP" sz="1200" dirty="0" smtClean="0">
                          <a:latin typeface="Meiryo UI" panose="020B0604030504040204" pitchFamily="50" charset="-128"/>
                          <a:ea typeface="Meiryo UI" panose="020B0604030504040204" pitchFamily="50" charset="-128"/>
                        </a:rPr>
                        <a:t>OS</a:t>
                      </a:r>
                      <a:endParaRPr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3250" name="テキスト ボックス 82"/>
          <p:cNvSpPr txBox="1"/>
          <p:nvPr/>
        </p:nvSpPr>
        <p:spPr>
          <a:xfrm>
            <a:off x="1414310" y="300748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実装</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1" name="右矢印 83"/>
          <p:cNvSpPr/>
          <p:nvPr/>
        </p:nvSpPr>
        <p:spPr>
          <a:xfrm>
            <a:off x="1565015" y="3264968"/>
            <a:ext cx="7308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2" name="右矢印 84"/>
          <p:cNvSpPr/>
          <p:nvPr/>
        </p:nvSpPr>
        <p:spPr>
          <a:xfrm>
            <a:off x="2532214" y="3806661"/>
            <a:ext cx="1191598" cy="16245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3" name="テキスト ボックス 85"/>
          <p:cNvSpPr txBox="1"/>
          <p:nvPr/>
        </p:nvSpPr>
        <p:spPr>
          <a:xfrm>
            <a:off x="2455627" y="3535935"/>
            <a:ext cx="108229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4" name="テキスト ボックス 86"/>
          <p:cNvSpPr txBox="1"/>
          <p:nvPr/>
        </p:nvSpPr>
        <p:spPr>
          <a:xfrm>
            <a:off x="3747118" y="353096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実装</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5" name="右矢印 87"/>
          <p:cNvSpPr/>
          <p:nvPr/>
        </p:nvSpPr>
        <p:spPr>
          <a:xfrm>
            <a:off x="3834555" y="3825988"/>
            <a:ext cx="500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6" name="テキスト ボックス 88"/>
          <p:cNvSpPr txBox="1"/>
          <p:nvPr/>
        </p:nvSpPr>
        <p:spPr>
          <a:xfrm>
            <a:off x="539552" y="5023057"/>
            <a:ext cx="342909" cy="101566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7" name="山形 89"/>
          <p:cNvSpPr/>
          <p:nvPr/>
        </p:nvSpPr>
        <p:spPr>
          <a:xfrm>
            <a:off x="796060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8" name="山形 90"/>
          <p:cNvSpPr/>
          <p:nvPr/>
        </p:nvSpPr>
        <p:spPr>
          <a:xfrm>
            <a:off x="1147992" y="6150137"/>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9" name="山形 91"/>
          <p:cNvSpPr/>
          <p:nvPr/>
        </p:nvSpPr>
        <p:spPr>
          <a:xfrm>
            <a:off x="5850453" y="615289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0" name="山形 92"/>
          <p:cNvSpPr/>
          <p:nvPr/>
        </p:nvSpPr>
        <p:spPr>
          <a:xfrm>
            <a:off x="6278344"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1" name="山形 93"/>
          <p:cNvSpPr/>
          <p:nvPr/>
        </p:nvSpPr>
        <p:spPr>
          <a:xfrm>
            <a:off x="6699580"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2" name="山形 94"/>
          <p:cNvSpPr/>
          <p:nvPr/>
        </p:nvSpPr>
        <p:spPr>
          <a:xfrm>
            <a:off x="7127472"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3" name="山形 95"/>
          <p:cNvSpPr/>
          <p:nvPr/>
        </p:nvSpPr>
        <p:spPr>
          <a:xfrm>
            <a:off x="7555364"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4" name="テキスト ボックス 96"/>
          <p:cNvSpPr txBox="1"/>
          <p:nvPr/>
        </p:nvSpPr>
        <p:spPr>
          <a:xfrm>
            <a:off x="1067352" y="5886945"/>
            <a:ext cx="138827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システム開発</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5" name="山形 97"/>
          <p:cNvSpPr/>
          <p:nvPr/>
        </p:nvSpPr>
        <p:spPr>
          <a:xfrm>
            <a:off x="2921823"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6" name="山形 98"/>
          <p:cNvSpPr/>
          <p:nvPr/>
        </p:nvSpPr>
        <p:spPr>
          <a:xfrm>
            <a:off x="3343059" y="6152471"/>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7" name="山形 99"/>
          <p:cNvSpPr/>
          <p:nvPr/>
        </p:nvSpPr>
        <p:spPr>
          <a:xfrm>
            <a:off x="377095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8" name="山形 100"/>
          <p:cNvSpPr/>
          <p:nvPr/>
        </p:nvSpPr>
        <p:spPr>
          <a:xfrm>
            <a:off x="4190051" y="6149259"/>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9" name="山形 101"/>
          <p:cNvSpPr/>
          <p:nvPr/>
        </p:nvSpPr>
        <p:spPr>
          <a:xfrm>
            <a:off x="4607015"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0" name="山形 102"/>
          <p:cNvSpPr/>
          <p:nvPr/>
        </p:nvSpPr>
        <p:spPr>
          <a:xfrm>
            <a:off x="5028251"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1" name="山形 103"/>
          <p:cNvSpPr/>
          <p:nvPr/>
        </p:nvSpPr>
        <p:spPr>
          <a:xfrm>
            <a:off x="5438559"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2" name="山形 104"/>
          <p:cNvSpPr/>
          <p:nvPr/>
        </p:nvSpPr>
        <p:spPr>
          <a:xfrm>
            <a:off x="2510783" y="614619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3" name="テキスト ボックス 105"/>
          <p:cNvSpPr txBox="1"/>
          <p:nvPr/>
        </p:nvSpPr>
        <p:spPr>
          <a:xfrm>
            <a:off x="2014918" y="5891067"/>
            <a:ext cx="82889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運用</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開始</a:t>
            </a:r>
          </a:p>
        </p:txBody>
      </p:sp>
      <p:sp>
        <p:nvSpPr>
          <p:cNvPr id="3274" name="楕円 106"/>
          <p:cNvSpPr/>
          <p:nvPr/>
        </p:nvSpPr>
        <p:spPr>
          <a:xfrm>
            <a:off x="2222801" y="6141146"/>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5" name="右矢印 107"/>
          <p:cNvSpPr/>
          <p:nvPr/>
        </p:nvSpPr>
        <p:spPr>
          <a:xfrm>
            <a:off x="2754619" y="4350148"/>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6" name="右矢印 108"/>
          <p:cNvSpPr/>
          <p:nvPr/>
        </p:nvSpPr>
        <p:spPr>
          <a:xfrm>
            <a:off x="4346363" y="4374985"/>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7" name="テキスト ボックス 109"/>
          <p:cNvSpPr txBox="1"/>
          <p:nvPr/>
        </p:nvSpPr>
        <p:spPr>
          <a:xfrm>
            <a:off x="2714112" y="4109721"/>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調査</a:t>
            </a:r>
          </a:p>
        </p:txBody>
      </p:sp>
      <p:sp>
        <p:nvSpPr>
          <p:cNvPr id="3278" name="右矢印 111"/>
          <p:cNvSpPr/>
          <p:nvPr/>
        </p:nvSpPr>
        <p:spPr>
          <a:xfrm>
            <a:off x="5904424" y="4353516"/>
            <a:ext cx="2916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9" name="テキスト ボックス 112"/>
          <p:cNvSpPr txBox="1"/>
          <p:nvPr/>
        </p:nvSpPr>
        <p:spPr>
          <a:xfrm>
            <a:off x="5850232" y="4158961"/>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実装</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80" name="楕円 113"/>
          <p:cNvSpPr/>
          <p:nvPr/>
        </p:nvSpPr>
        <p:spPr>
          <a:xfrm>
            <a:off x="3537922" y="2544478"/>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1" name="テキスト ボックス 114"/>
          <p:cNvSpPr txBox="1"/>
          <p:nvPr/>
        </p:nvSpPr>
        <p:spPr>
          <a:xfrm>
            <a:off x="2423136" y="2752031"/>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○月：〇〇事業完成</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82" name="楕円 117"/>
          <p:cNvSpPr/>
          <p:nvPr/>
        </p:nvSpPr>
        <p:spPr>
          <a:xfrm>
            <a:off x="4258002" y="2548230"/>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3" name="テキスト ボックス 118"/>
          <p:cNvSpPr txBox="1"/>
          <p:nvPr/>
        </p:nvSpPr>
        <p:spPr>
          <a:xfrm>
            <a:off x="3920297" y="2755783"/>
            <a:ext cx="2032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○月：△△駅開業予定</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84" name="テキスト ボックス 48"/>
          <p:cNvSpPr txBox="1"/>
          <p:nvPr/>
        </p:nvSpPr>
        <p:spPr>
          <a:xfrm>
            <a:off x="4323993" y="4086953"/>
            <a:ext cx="1085010"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8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44" name="正方形/長方形 4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74</a:t>
            </a:r>
            <a:endParaRPr kumimoji="1" lang="ja-JP" altLang="en-US" sz="1480" dirty="0">
              <a:solidFill>
                <a:schemeClr val="tx1"/>
              </a:solidFill>
            </a:endParaRPr>
          </a:p>
        </p:txBody>
      </p:sp>
    </p:spTree>
    <p:extLst>
      <p:ext uri="{BB962C8B-B14F-4D97-AF65-F5344CB8AC3E}">
        <p14:creationId xmlns:p14="http://schemas.microsoft.com/office/powerpoint/2010/main" val="1034694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２．スマートシティ関連事業への応募状況　</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申請者名</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graphicFrame>
        <p:nvGraphicFramePr>
          <p:cNvPr id="1231" name="表 12"/>
          <p:cNvGraphicFramePr>
            <a:graphicFrameLocks noGrp="1"/>
          </p:cNvGraphicFramePr>
          <p:nvPr>
            <p:extLst/>
          </p:nvPr>
        </p:nvGraphicFramePr>
        <p:xfrm>
          <a:off x="266314" y="4340240"/>
          <a:ext cx="8554163" cy="1920240"/>
        </p:xfrm>
        <a:graphic>
          <a:graphicData uri="http://schemas.openxmlformats.org/drawingml/2006/table">
            <a:tbl>
              <a:tblPr firstRow="1" bandRow="1">
                <a:tableStyleId>{5940675A-B579-460E-94D1-54222C63F5DA}</a:tableStyleId>
              </a:tblPr>
              <a:tblGrid>
                <a:gridCol w="4127711">
                  <a:extLst>
                    <a:ext uri="{9D8B030D-6E8A-4147-A177-3AD203B41FA5}">
                      <a16:colId xmlns:a16="http://schemas.microsoft.com/office/drawing/2014/main" val="20000"/>
                    </a:ext>
                  </a:extLst>
                </a:gridCol>
                <a:gridCol w="737742">
                  <a:extLst>
                    <a:ext uri="{9D8B030D-6E8A-4147-A177-3AD203B41FA5}">
                      <a16:colId xmlns:a16="http://schemas.microsoft.com/office/drawing/2014/main" val="20001"/>
                    </a:ext>
                  </a:extLst>
                </a:gridCol>
                <a:gridCol w="737742">
                  <a:extLst>
                    <a:ext uri="{9D8B030D-6E8A-4147-A177-3AD203B41FA5}">
                      <a16:colId xmlns:a16="http://schemas.microsoft.com/office/drawing/2014/main" val="3044282376"/>
                    </a:ext>
                  </a:extLst>
                </a:gridCol>
                <a:gridCol w="737742">
                  <a:extLst>
                    <a:ext uri="{9D8B030D-6E8A-4147-A177-3AD203B41FA5}">
                      <a16:colId xmlns:a16="http://schemas.microsoft.com/office/drawing/2014/main" val="20002"/>
                    </a:ext>
                  </a:extLst>
                </a:gridCol>
                <a:gridCol w="737742">
                  <a:extLst>
                    <a:ext uri="{9D8B030D-6E8A-4147-A177-3AD203B41FA5}">
                      <a16:colId xmlns:a16="http://schemas.microsoft.com/office/drawing/2014/main" val="20003"/>
                    </a:ext>
                  </a:extLst>
                </a:gridCol>
                <a:gridCol w="737742">
                  <a:extLst>
                    <a:ext uri="{9D8B030D-6E8A-4147-A177-3AD203B41FA5}">
                      <a16:colId xmlns:a16="http://schemas.microsoft.com/office/drawing/2014/main" val="20004"/>
                    </a:ext>
                  </a:extLst>
                </a:gridCol>
                <a:gridCol w="737742">
                  <a:extLst>
                    <a:ext uri="{9D8B030D-6E8A-4147-A177-3AD203B41FA5}">
                      <a16:colId xmlns:a16="http://schemas.microsoft.com/office/drawing/2014/main" val="20005"/>
                    </a:ext>
                  </a:extLst>
                </a:gridCol>
              </a:tblGrid>
              <a:tr h="238929">
                <a:tc gridSpan="2">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今年度応募する事業</a:t>
                      </a: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gridSpan="5">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過去の採択事業</a:t>
                      </a:r>
                    </a:p>
                  </a:txBody>
                  <a:tcPr>
                    <a:solidFill>
                      <a:schemeClr val="bg1">
                        <a:lumMod val="85000"/>
                      </a:schemeClr>
                    </a:solidFill>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R4</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R3</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R1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H30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rPr>
                        <a:t>H29</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総務省 「地域課題解決のためのスマートシティ推進事業」</a:t>
                      </a:r>
                      <a:r>
                        <a:rPr kumimoji="1" lang="en-US" altLang="ja-JP" sz="1200" dirty="0">
                          <a:solidFill>
                            <a:schemeClr val="tx1"/>
                          </a:solidFill>
                          <a:latin typeface="Meiryo UI" panose="020B0604030504040204" pitchFamily="50" charset="-128"/>
                          <a:ea typeface="Meiryo UI" panose="020B0604030504040204" pitchFamily="50" charset="-128"/>
                        </a:rPr>
                        <a:t>※1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7360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経済産業省 「</a:t>
                      </a:r>
                      <a:r>
                        <a:rPr kumimoji="1" lang="zh-TW" altLang="en-US" sz="1200" dirty="0">
                          <a:solidFill>
                            <a:schemeClr val="tx1"/>
                          </a:solidFill>
                          <a:latin typeface="Meiryo UI" panose="020B0604030504040204" pitchFamily="50" charset="-128"/>
                          <a:ea typeface="Meiryo UI" panose="020B0604030504040204" pitchFamily="50" charset="-128"/>
                        </a:rPr>
                        <a:t>地域新</a:t>
                      </a:r>
                      <a:r>
                        <a:rPr kumimoji="1" lang="en-US" altLang="zh-TW" sz="1200" dirty="0" err="1">
                          <a:solidFill>
                            <a:schemeClr val="tx1"/>
                          </a:solidFill>
                          <a:latin typeface="Meiryo UI" panose="020B0604030504040204" pitchFamily="50" charset="-128"/>
                          <a:ea typeface="Meiryo UI" panose="020B0604030504040204" pitchFamily="50" charset="-128"/>
                        </a:rPr>
                        <a:t>MaaS</a:t>
                      </a:r>
                      <a:r>
                        <a:rPr kumimoji="1" lang="zh-TW" altLang="en-US" sz="1200" dirty="0">
                          <a:solidFill>
                            <a:schemeClr val="tx1"/>
                          </a:solidFill>
                          <a:latin typeface="Meiryo UI" panose="020B0604030504040204" pitchFamily="50" charset="-128"/>
                          <a:ea typeface="Meiryo UI" panose="020B0604030504040204" pitchFamily="50" charset="-128"/>
                        </a:rPr>
                        <a:t>創出推進事業</a:t>
                      </a:r>
                      <a:r>
                        <a:rPr kumimoji="1" lang="ja-JP" altLang="en-US" sz="1200" dirty="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国土交通省 「日本版</a:t>
                      </a:r>
                      <a:r>
                        <a:rPr kumimoji="1" lang="en-US" altLang="ja-JP" sz="1200" dirty="0" err="1">
                          <a:solidFill>
                            <a:schemeClr val="tx1"/>
                          </a:solidFill>
                          <a:latin typeface="Meiryo UI" panose="020B0604030504040204" pitchFamily="50" charset="-128"/>
                          <a:ea typeface="Meiryo UI" panose="020B0604030504040204" pitchFamily="50" charset="-128"/>
                        </a:rPr>
                        <a:t>MaaS</a:t>
                      </a:r>
                      <a:r>
                        <a:rPr kumimoji="1" lang="ja-JP" altLang="en-US" sz="1200" dirty="0">
                          <a:solidFill>
                            <a:schemeClr val="tx1"/>
                          </a:solidFill>
                          <a:latin typeface="Meiryo UI" panose="020B0604030504040204" pitchFamily="50" charset="-128"/>
                          <a:ea typeface="Meiryo UI" panose="020B0604030504040204" pitchFamily="50" charset="-128"/>
                        </a:rPr>
                        <a:t>推進・支援事業」※2</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国土交通省 「スマートシティ実装化支援事業」</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３</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6"/>
                  </a:ext>
                </a:extLst>
              </a:tr>
            </a:tbl>
          </a:graphicData>
        </a:graphic>
      </p:graphicFrame>
      <p:sp>
        <p:nvSpPr>
          <p:cNvPr id="1232" name="テキスト ボックス 15"/>
          <p:cNvSpPr txBox="1"/>
          <p:nvPr/>
        </p:nvSpPr>
        <p:spPr>
          <a:xfrm>
            <a:off x="57870" y="4057327"/>
            <a:ext cx="5673838"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関連事業応募・採択状況</a:t>
            </a: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1" lang="ja-JP" altLang="en-US" sz="1050" b="0" i="0" u="none" strike="noStrike" kern="1200" cap="none" spc="0" normalizeH="0" baseline="0" noProof="0" dirty="0">
                <a:ln>
                  <a:noFill/>
                </a:ln>
                <a:solidFill>
                  <a:srgbClr val="FF0000"/>
                </a:solidFill>
                <a:effectLst/>
                <a:uLnTx/>
                <a:uFillTx/>
                <a:latin typeface="ＭＳ Ｐゴシック"/>
                <a:ea typeface="ＭＳ Ｐゴシック"/>
                <a:cs typeface="+mn-cs"/>
              </a:rPr>
              <a:t>該当する事業に○をつけること</a:t>
            </a:r>
          </a:p>
        </p:txBody>
      </p:sp>
      <p:graphicFrame>
        <p:nvGraphicFramePr>
          <p:cNvPr id="1233" name="表 4"/>
          <p:cNvGraphicFramePr>
            <a:graphicFrameLocks noGrp="1"/>
          </p:cNvGraphicFramePr>
          <p:nvPr>
            <p:extLst/>
          </p:nvPr>
        </p:nvGraphicFramePr>
        <p:xfrm>
          <a:off x="266314" y="925459"/>
          <a:ext cx="8554160" cy="3040380"/>
        </p:xfrm>
        <a:graphic>
          <a:graphicData uri="http://schemas.openxmlformats.org/drawingml/2006/table">
            <a:tbl>
              <a:tblPr firstRow="1" bandRow="1">
                <a:tableStyleId>{5940675A-B579-460E-94D1-54222C63F5DA}</a:tableStyleId>
              </a:tblPr>
              <a:tblGrid>
                <a:gridCol w="207343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328594">
                  <a:extLst>
                    <a:ext uri="{9D8B030D-6E8A-4147-A177-3AD203B41FA5}">
                      <a16:colId xmlns:a16="http://schemas.microsoft.com/office/drawing/2014/main" val="20002"/>
                    </a:ext>
                  </a:extLst>
                </a:gridCol>
              </a:tblGrid>
              <a:tr h="225745">
                <a:tc rowSpan="2">
                  <a:txBody>
                    <a:bodyPr/>
                    <a:lstStyle/>
                    <a:p>
                      <a:r>
                        <a:rPr kumimoji="1" lang="ja-JP" altLang="en-US" sz="1200" dirty="0">
                          <a:solidFill>
                            <a:schemeClr val="tx1"/>
                          </a:solidFill>
                          <a:latin typeface="+mn-ea"/>
                          <a:ea typeface="+mn-ea"/>
                        </a:rPr>
                        <a:t>内閣府 「未来技術社会実装事業」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0"/>
                  </a:ext>
                </a:extLst>
              </a:tr>
              <a:tr h="225745">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1"/>
                  </a:ext>
                </a:extLst>
              </a:tr>
              <a:tr h="225745">
                <a:tc rowSpan="2">
                  <a:txBody>
                    <a:bodyPr/>
                    <a:lstStyle/>
                    <a:p>
                      <a:r>
                        <a:rPr lang="ja-JP" altLang="en-US" sz="1200" dirty="0">
                          <a:solidFill>
                            <a:schemeClr val="tx1"/>
                          </a:solidFill>
                          <a:latin typeface="+mn-ea"/>
                          <a:ea typeface="+mn-ea"/>
                        </a:rPr>
                        <a:t>総務省 「地域課題解決のためのスマートシティ推進事業」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r>
                        <a:rPr kumimoji="1" lang="en-US" altLang="ja-JP" sz="1050" i="1" dirty="0">
                          <a:solidFill>
                            <a:schemeClr val="tx1"/>
                          </a:solidFill>
                          <a:latin typeface="+mn-ea"/>
                          <a:ea typeface="+mn-ea"/>
                        </a:rPr>
                        <a:t>※</a:t>
                      </a:r>
                      <a:r>
                        <a:rPr kumimoji="1" lang="ja-JP" altLang="en-US" sz="1050" i="1" dirty="0">
                          <a:solidFill>
                            <a:schemeClr val="tx1"/>
                          </a:solidFill>
                          <a:latin typeface="+mn-ea"/>
                          <a:ea typeface="+mn-ea"/>
                        </a:rPr>
                        <a:t>　実施団体（補助事業者）となる地方公共団体又は民間事業者等の名称を記載</a:t>
                      </a:r>
                    </a:p>
                    <a:p>
                      <a:r>
                        <a:rPr kumimoji="1" lang="ja-JP" altLang="en-US" sz="1050" i="1" dirty="0">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経済産業省 「</a:t>
                      </a:r>
                      <a:r>
                        <a:rPr kumimoji="1" lang="zh-TW" altLang="en-US" sz="1200" dirty="0">
                          <a:solidFill>
                            <a:schemeClr val="tx1"/>
                          </a:solidFill>
                          <a:latin typeface="+mn-ea"/>
                          <a:ea typeface="+mn-ea"/>
                        </a:rPr>
                        <a:t>地域新</a:t>
                      </a:r>
                      <a:r>
                        <a:rPr kumimoji="1" lang="en-US" altLang="zh-TW" sz="1200" dirty="0" err="1">
                          <a:solidFill>
                            <a:schemeClr val="tx1"/>
                          </a:solidFill>
                          <a:latin typeface="+mn-ea"/>
                          <a:ea typeface="+mn-ea"/>
                        </a:rPr>
                        <a:t>MaaS</a:t>
                      </a:r>
                      <a:r>
                        <a:rPr kumimoji="1" lang="zh-TW" altLang="en-US" sz="1200" dirty="0">
                          <a:solidFill>
                            <a:schemeClr val="tx1"/>
                          </a:solidFill>
                          <a:latin typeface="+mn-ea"/>
                          <a:ea typeface="+mn-ea"/>
                        </a:rPr>
                        <a:t>創出推進事業</a:t>
                      </a:r>
                      <a:r>
                        <a:rPr kumimoji="1" lang="ja-JP" altLang="en-US" sz="1200" dirty="0">
                          <a:solidFill>
                            <a:schemeClr val="tx1"/>
                          </a:solidFill>
                          <a:latin typeface="+mn-ea"/>
                          <a:ea typeface="+mn-ea"/>
                        </a:rPr>
                        <a:t>」</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4"/>
                  </a:ext>
                </a:extLst>
              </a:tr>
              <a:tr h="273600">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5"/>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国土交通省 「日本版</a:t>
                      </a:r>
                      <a:r>
                        <a:rPr kumimoji="1" lang="en-US" altLang="ja-JP" sz="1100" dirty="0" err="1">
                          <a:solidFill>
                            <a:schemeClr val="tx1"/>
                          </a:solidFill>
                          <a:latin typeface="+mn-ea"/>
                          <a:ea typeface="+mn-ea"/>
                        </a:rPr>
                        <a:t>MaaS</a:t>
                      </a:r>
                      <a:r>
                        <a:rPr kumimoji="1" lang="ja-JP" altLang="en-US" sz="1100" dirty="0">
                          <a:solidFill>
                            <a:schemeClr val="tx1"/>
                          </a:solidFill>
                          <a:latin typeface="+mn-ea"/>
                          <a:ea typeface="+mn-ea"/>
                        </a:rPr>
                        <a:t>推進・支援事業」</a:t>
                      </a:r>
                    </a:p>
                  </a:txBody>
                  <a:tcPr/>
                </a:tc>
                <a:tc>
                  <a:txBody>
                    <a:bodyPr/>
                    <a:lstStyle/>
                    <a:p>
                      <a:r>
                        <a:rPr kumimoji="1" lang="ja-JP" altLang="en-US" sz="1200" dirty="0">
                          <a:solidFill>
                            <a:schemeClr val="tx1"/>
                          </a:solidFill>
                          <a:latin typeface="+mn-ea"/>
                          <a:ea typeface="+mn-ea"/>
                        </a:rPr>
                        <a:t>事業名</a:t>
                      </a:r>
                      <a:endParaRPr kumimoji="1" lang="ja-JP" altLang="en-US" sz="1200" strike="sngStrike" dirty="0">
                        <a:solidFill>
                          <a:srgbClr val="00B050"/>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6"/>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申請者</a:t>
                      </a:r>
                    </a:p>
                  </a:txBody>
                  <a:tcPr/>
                </a:tc>
                <a:tc>
                  <a:txBody>
                    <a:bodyPr/>
                    <a:lstStyle/>
                    <a:p>
                      <a:pPr algn="just">
                        <a:spcAft>
                          <a:spcPts val="0"/>
                        </a:spcAft>
                      </a:pP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050" i="1" kern="100" dirty="0" err="1">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実行委員会（仮称）</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25745">
                <a:tc rowSpan="2">
                  <a:txBody>
                    <a:bodyPr/>
                    <a:lstStyle/>
                    <a:p>
                      <a:r>
                        <a:rPr kumimoji="1" lang="ja-JP" altLang="en-US" sz="1200" dirty="0">
                          <a:solidFill>
                            <a:schemeClr val="tx1"/>
                          </a:solidFill>
                          <a:latin typeface="+mn-ea"/>
                          <a:ea typeface="+mn-ea"/>
                        </a:rPr>
                        <a:t>国土交通省 「スマートシティ実装化支援事業」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8"/>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9"/>
                  </a:ext>
                </a:extLst>
              </a:tr>
            </a:tbl>
          </a:graphicData>
        </a:graphic>
      </p:graphicFrame>
      <p:sp>
        <p:nvSpPr>
          <p:cNvPr id="1234" name="テキスト ボックス 18"/>
          <p:cNvSpPr txBox="1"/>
          <p:nvPr/>
        </p:nvSpPr>
        <p:spPr>
          <a:xfrm>
            <a:off x="57870" y="600943"/>
            <a:ext cx="5234210"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応募事業</a:t>
            </a: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1" lang="en-US" altLang="ja-JP" sz="140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400" b="0" i="1" u="none" strike="noStrike" kern="1200" cap="none" spc="0" normalizeH="0" baseline="0" noProof="0" dirty="0">
                <a:ln>
                  <a:noFill/>
                </a:ln>
                <a:solidFill>
                  <a:srgbClr val="FF0000"/>
                </a:solidFill>
                <a:effectLst/>
                <a:uLnTx/>
                <a:uFillTx/>
                <a:latin typeface="ＭＳ Ｐゴシック"/>
                <a:ea typeface="ＭＳ Ｐゴシック"/>
                <a:cs typeface="+mn-cs"/>
              </a:rPr>
              <a:t>応募しない事業の行は削除すること</a:t>
            </a:r>
          </a:p>
        </p:txBody>
      </p:sp>
      <p:sp>
        <p:nvSpPr>
          <p:cNvPr id="1236" name="テキスト ボックス 16"/>
          <p:cNvSpPr txBox="1"/>
          <p:nvPr/>
        </p:nvSpPr>
        <p:spPr>
          <a:xfrm>
            <a:off x="467544" y="6337526"/>
            <a:ext cx="8676456" cy="553998"/>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：施策名は、平成</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29</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年度～令和２年度「データ利活用型スマートシティ推進事業」、令和</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年度「データ連携促進型スマートシティ推進事業」</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※2：令和元年度の施策名は「新モビリティサービス推進事業」</a:t>
            </a:r>
            <a:endPar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３：令和元～３年度「スマートシティモデルプロジェクト」</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2</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949448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予算計画</a:t>
            </a:r>
          </a:p>
        </p:txBody>
      </p:sp>
      <p:sp>
        <p:nvSpPr>
          <p:cNvPr id="3293" name="テキスト 683"/>
          <p:cNvSpPr txBox="1"/>
          <p:nvPr/>
        </p:nvSpPr>
        <p:spPr>
          <a:xfrm>
            <a:off x="2286000" y="2967782"/>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graphicFrame>
        <p:nvGraphicFramePr>
          <p:cNvPr id="3294" name="四角形 685"/>
          <p:cNvGraphicFramePr>
            <a:graphicFrameLocks noGrp="1"/>
          </p:cNvGraphicFramePr>
          <p:nvPr/>
        </p:nvGraphicFramePr>
        <p:xfrm>
          <a:off x="252000" y="837000"/>
          <a:ext cx="8634536" cy="457200"/>
        </p:xfrm>
        <a:graphic>
          <a:graphicData uri="http://schemas.openxmlformats.org/drawingml/2006/table">
            <a:tbl>
              <a:tblPr>
                <a:tableStyleId>{5C22544A-7EE6-4342-B048-85BDC9FD1C3A}</a:tableStyleId>
              </a:tblPr>
              <a:tblGrid>
                <a:gridCol w="1243592">
                  <a:extLst>
                    <a:ext uri="{9D8B030D-6E8A-4147-A177-3AD203B41FA5}">
                      <a16:colId xmlns:a16="http://schemas.microsoft.com/office/drawing/2014/main" val="20000"/>
                    </a:ext>
                  </a:extLst>
                </a:gridCol>
                <a:gridCol w="1478881">
                  <a:extLst>
                    <a:ext uri="{9D8B030D-6E8A-4147-A177-3AD203B41FA5}">
                      <a16:colId xmlns:a16="http://schemas.microsoft.com/office/drawing/2014/main" val="20001"/>
                    </a:ext>
                  </a:extLst>
                </a:gridCol>
                <a:gridCol w="1295066">
                  <a:extLst>
                    <a:ext uri="{9D8B030D-6E8A-4147-A177-3AD203B41FA5}">
                      <a16:colId xmlns:a16="http://schemas.microsoft.com/office/drawing/2014/main" val="20002"/>
                    </a:ext>
                  </a:extLst>
                </a:gridCol>
                <a:gridCol w="1604211">
                  <a:extLst>
                    <a:ext uri="{9D8B030D-6E8A-4147-A177-3AD203B41FA5}">
                      <a16:colId xmlns:a16="http://schemas.microsoft.com/office/drawing/2014/main" val="20003"/>
                    </a:ext>
                  </a:extLst>
                </a:gridCol>
                <a:gridCol w="1445460">
                  <a:extLst>
                    <a:ext uri="{9D8B030D-6E8A-4147-A177-3AD203B41FA5}">
                      <a16:colId xmlns:a16="http://schemas.microsoft.com/office/drawing/2014/main" val="20004"/>
                    </a:ext>
                  </a:extLst>
                </a:gridCol>
                <a:gridCol w="1567326">
                  <a:extLst>
                    <a:ext uri="{9D8B030D-6E8A-4147-A177-3AD203B41FA5}">
                      <a16:colId xmlns:a16="http://schemas.microsoft.com/office/drawing/2014/main" val="20005"/>
                    </a:ext>
                  </a:extLst>
                </a:gridCol>
              </a:tblGrid>
              <a:tr h="370840">
                <a:tc>
                  <a:txBody>
                    <a:bodyPr/>
                    <a:lstStyle/>
                    <a:p>
                      <a:r>
                        <a:rPr kumimoji="1" lang="ja-JP" altLang="en-US" sz="1200" dirty="0">
                          <a:solidFill>
                            <a:schemeClr val="tx1"/>
                          </a:solidFill>
                        </a:rPr>
                        <a:t>全体事業費</a:t>
                      </a:r>
                    </a:p>
                    <a:p>
                      <a:r>
                        <a:rPr kumimoji="1" lang="ja-JP" altLang="en-US" sz="1200" dirty="0">
                          <a:solidFill>
                            <a:schemeClr val="tx1"/>
                          </a:solidFill>
                        </a:rPr>
                        <a:t>(A)+(B)</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solidFill>
                            <a:schemeClr val="tx1"/>
                          </a:solidFill>
                        </a:rPr>
                        <a:t>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solidFill>
                            <a:schemeClr val="tx1"/>
                          </a:solidFill>
                        </a:rPr>
                        <a:t>補助対象経費</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solidFill>
                            <a:schemeClr val="tx1"/>
                          </a:solidFill>
                        </a:rPr>
                        <a:t>交付申請</a:t>
                      </a:r>
                    </a:p>
                    <a:p>
                      <a:r>
                        <a:rPr kumimoji="1" lang="ja-JP" altLang="en-US" sz="1200" dirty="0">
                          <a:solidFill>
                            <a:schemeClr val="tx1"/>
                          </a:solidFill>
                        </a:rPr>
                        <a:t>希望額</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295" name="テキスト 687"/>
          <p:cNvSpPr txBox="1"/>
          <p:nvPr/>
        </p:nvSpPr>
        <p:spPr>
          <a:xfrm>
            <a:off x="7308000" y="549000"/>
            <a:ext cx="2016000" cy="306884"/>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（全て単位：千円）</a:t>
            </a:r>
          </a:p>
        </p:txBody>
      </p:sp>
      <p:graphicFrame>
        <p:nvGraphicFramePr>
          <p:cNvPr id="3296" name="四角形 632"/>
          <p:cNvGraphicFramePr>
            <a:graphicFrameLocks noGrp="1"/>
          </p:cNvGraphicFramePr>
          <p:nvPr/>
        </p:nvGraphicFramePr>
        <p:xfrm>
          <a:off x="252000" y="1449936"/>
          <a:ext cx="8634533" cy="3851064"/>
        </p:xfrm>
        <a:graphic>
          <a:graphicData uri="http://schemas.openxmlformats.org/drawingml/2006/table">
            <a:tbl>
              <a:tblPr/>
              <a:tblGrid>
                <a:gridCol w="1613373">
                  <a:extLst>
                    <a:ext uri="{9D8B030D-6E8A-4147-A177-3AD203B41FA5}">
                      <a16:colId xmlns:a16="http://schemas.microsoft.com/office/drawing/2014/main" val="20000"/>
                    </a:ext>
                  </a:extLst>
                </a:gridCol>
                <a:gridCol w="1100745">
                  <a:extLst>
                    <a:ext uri="{9D8B030D-6E8A-4147-A177-3AD203B41FA5}">
                      <a16:colId xmlns:a16="http://schemas.microsoft.com/office/drawing/2014/main" val="20001"/>
                    </a:ext>
                  </a:extLst>
                </a:gridCol>
                <a:gridCol w="1512303">
                  <a:extLst>
                    <a:ext uri="{9D8B030D-6E8A-4147-A177-3AD203B41FA5}">
                      <a16:colId xmlns:a16="http://schemas.microsoft.com/office/drawing/2014/main" val="20002"/>
                    </a:ext>
                  </a:extLst>
                </a:gridCol>
                <a:gridCol w="1704473">
                  <a:extLst>
                    <a:ext uri="{9D8B030D-6E8A-4147-A177-3AD203B41FA5}">
                      <a16:colId xmlns:a16="http://schemas.microsoft.com/office/drawing/2014/main" val="20003"/>
                    </a:ext>
                  </a:extLst>
                </a:gridCol>
                <a:gridCol w="1487237">
                  <a:extLst>
                    <a:ext uri="{9D8B030D-6E8A-4147-A177-3AD203B41FA5}">
                      <a16:colId xmlns:a16="http://schemas.microsoft.com/office/drawing/2014/main" val="20004"/>
                    </a:ext>
                  </a:extLst>
                </a:gridCol>
                <a:gridCol w="1216402">
                  <a:extLst>
                    <a:ext uri="{9D8B030D-6E8A-4147-A177-3AD203B41FA5}">
                      <a16:colId xmlns:a16="http://schemas.microsoft.com/office/drawing/2014/main" val="20005"/>
                    </a:ext>
                  </a:extLst>
                </a:gridCol>
              </a:tblGrid>
              <a:tr h="439156">
                <a:tc>
                  <a:txBody>
                    <a:bodyPr/>
                    <a:lstStyle/>
                    <a:p>
                      <a:pPr algn="l"/>
                      <a:r>
                        <a:rPr lang="ja-JP" altLang="en-US" sz="1200">
                          <a:solidFill>
                            <a:srgbClr val="000000"/>
                          </a:solidFill>
                          <a:latin typeface="游ゴシック"/>
                        </a:rPr>
                        <a:t>　</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経費の区分</a:t>
                      </a:r>
                      <a:r>
                        <a:rPr lang="ja-JP" altLang="en-US" sz="1200" b="0">
                          <a:solidFill>
                            <a:srgbClr val="000000"/>
                          </a:solidFill>
                          <a:latin typeface="游ゴシック"/>
                        </a:rPr>
                        <a:t>※１</a:t>
                      </a:r>
                      <a:endParaRPr kumimoji="1" lang="ja-JP" altLang="en-US" sz="1200" b="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金額</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実施事項</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実施主体</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備考</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422266">
                <a:tc rowSpan="3">
                  <a:txBody>
                    <a:bodyPr/>
                    <a:lstStyle/>
                    <a:p>
                      <a:pPr algn="ctr"/>
                      <a:r>
                        <a:rPr lang="ja-JP" altLang="en-US" sz="1200">
                          <a:solidFill>
                            <a:srgbClr val="000000"/>
                          </a:solidFill>
                          <a:latin typeface="游ゴシック"/>
                        </a:rPr>
                        <a:t>補助対象経費</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1"/>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2"/>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3"/>
                  </a:ext>
                </a:extLst>
              </a:tr>
              <a:tr h="439156">
                <a:tc>
                  <a:txBody>
                    <a:bodyPr/>
                    <a:lstStyle/>
                    <a:p>
                      <a:pPr algn="ctr"/>
                      <a:r>
                        <a:rPr lang="ja-JP" altLang="en-US" sz="1200">
                          <a:solidFill>
                            <a:srgbClr val="000000"/>
                          </a:solidFill>
                          <a:latin typeface="游ゴシック"/>
                        </a:rPr>
                        <a:t>小計</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lt"/>
                          <a:cs typeface="+mn-lt"/>
                        </a:rPr>
                        <a:t>　(A)</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4"/>
                  </a:ext>
                </a:extLst>
              </a:tr>
              <a:tr h="422266">
                <a:tc rowSpan="3">
                  <a:txBody>
                    <a:bodyPr/>
                    <a:lstStyle/>
                    <a:p>
                      <a:pPr algn="ctr"/>
                      <a:r>
                        <a:rPr lang="ja-JP" altLang="en-US" sz="1200">
                          <a:solidFill>
                            <a:srgbClr val="000000"/>
                          </a:solidFill>
                          <a:latin typeface="游ゴシック"/>
                        </a:rPr>
                        <a:t>補助対象経費外</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5"/>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6"/>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7"/>
                  </a:ext>
                </a:extLst>
              </a:tr>
              <a:tr h="439156">
                <a:tc>
                  <a:txBody>
                    <a:bodyPr/>
                    <a:lstStyle/>
                    <a:p>
                      <a:pPr algn="ctr"/>
                      <a:r>
                        <a:rPr lang="ja-JP" altLang="en-US" sz="1200">
                          <a:solidFill>
                            <a:srgbClr val="000000"/>
                          </a:solidFill>
                          <a:latin typeface="游ゴシック"/>
                        </a:rPr>
                        <a:t>小計</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r>
                        <a:rPr lang="ja-JP" altLang="en-US" sz="1200">
                          <a:solidFill>
                            <a:srgbClr val="000000"/>
                          </a:solidFill>
                          <a:latin typeface="+mn-lt"/>
                          <a:cs typeface="+mn-lt"/>
                        </a:rPr>
                        <a:t>(B)</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8"/>
                  </a:ext>
                </a:extLst>
              </a:tr>
            </a:tbl>
          </a:graphicData>
        </a:graphic>
      </p:graphicFrame>
      <p:sp>
        <p:nvSpPr>
          <p:cNvPr id="3297" name="テキスト 634"/>
          <p:cNvSpPr txBox="1"/>
          <p:nvPr/>
        </p:nvSpPr>
        <p:spPr>
          <a:xfrm>
            <a:off x="36000" y="5367343"/>
            <a:ext cx="9130842" cy="1445657"/>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※１ </a:t>
            </a:r>
            <a:r>
              <a:rPr kumimoji="1" lang="en-US" altLang="ja-JP" sz="12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経費の区分は、以下のいずれに当てはまるかをご記載ください</a:t>
            </a:r>
            <a:r>
              <a:rPr kumimoji="1" lang="en-US" altLang="ja-JP" sz="12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提出時は、赤字補足部分は削除していただいてかまいません。</a:t>
            </a: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（地域公共交通確保維持改善事業（新モビリティサービス推進事業）実施要領を参照。）</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en-US" altLang="ja-JP" sz="10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①連携基盤システムの購入・開発費、②既存の連携基盤システムの機能拡張に係るシステムの改修費、③連携基盤システムの利用料（補助対象事業の</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完了日までに限る。）、④連携基盤システム導入に伴う導入設定、マニュアル作成費、研修実施に係る費用、⑤連携基盤システムのセキュリティ対策費、</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⑥連携基盤システムを利用したキャッシュレス決済端末及び混雑情報（予測を含む。）を提供するために必要な機器の導入費用、⑦交通分野以外のサービスにおける</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キャッシュレス決済端末及び混雑情報（予測を含む。）を提供するために必要な機器の設置に係る導入費用、⑧連携基盤システムの導入が地域にもたらす効果や</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課題を地域で把握するための調査に要する費用</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※２ 行数は必要に応じて、増減させてかまいません。</a:t>
            </a:r>
          </a:p>
        </p:txBody>
      </p:sp>
      <p:sp>
        <p:nvSpPr>
          <p:cNvPr id="32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75</a:t>
            </a:r>
            <a:endParaRPr kumimoji="1" lang="ja-JP" altLang="en-US" sz="1480" dirty="0">
              <a:solidFill>
                <a:schemeClr val="tx1"/>
              </a:solidFill>
            </a:endParaRPr>
          </a:p>
        </p:txBody>
      </p:sp>
    </p:spTree>
    <p:extLst>
      <p:ext uri="{BB962C8B-B14F-4D97-AF65-F5344CB8AC3E}">
        <p14:creationId xmlns:p14="http://schemas.microsoft.com/office/powerpoint/2010/main" val="8729727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事業スキーム</a:t>
            </a:r>
          </a:p>
        </p:txBody>
      </p:sp>
      <p:sp>
        <p:nvSpPr>
          <p:cNvPr id="3303" name="テキスト 683"/>
          <p:cNvSpPr txBox="1"/>
          <p:nvPr/>
        </p:nvSpPr>
        <p:spPr>
          <a:xfrm>
            <a:off x="2286000" y="2967782"/>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3304" name="正方形/長方形 726"/>
          <p:cNvSpPr/>
          <p:nvPr/>
        </p:nvSpPr>
        <p:spPr>
          <a:xfrm>
            <a:off x="3351130" y="1484784"/>
            <a:ext cx="244487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05" name="正方形/長方形 727"/>
          <p:cNvSpPr/>
          <p:nvPr/>
        </p:nvSpPr>
        <p:spPr>
          <a:xfrm>
            <a:off x="3145938" y="3357414"/>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○○MaaS推進協議会</a:t>
            </a:r>
            <a:endParaRPr kumimoji="1" lang="en-US" altLang="ja-JP" sz="18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（申請者）</a:t>
            </a:r>
            <a:endParaRPr kumimoji="1" lang="en-US" altLang="ja-JP" sz="1800" b="0" i="0" u="none" strike="noStrike" kern="1200" cap="none" spc="0" normalizeH="0" baseline="0" noProof="0" dirty="0" smtClean="0">
              <a:ln>
                <a:noFill/>
              </a:ln>
              <a:solidFill>
                <a:srgbClr val="000000"/>
              </a:solidFill>
              <a:effectLst/>
              <a:uLnTx/>
              <a:uFillTx/>
              <a:latin typeface="Arial"/>
              <a:ea typeface="ＭＳ Ｐゴシック"/>
              <a:cs typeface="+mn-cs"/>
            </a:endParaRPr>
          </a:p>
        </p:txBody>
      </p:sp>
      <p:sp>
        <p:nvSpPr>
          <p:cNvPr id="3306" name="正方形/長方形 728"/>
          <p:cNvSpPr/>
          <p:nvPr/>
        </p:nvSpPr>
        <p:spPr>
          <a:xfrm>
            <a:off x="4586098" y="2600908"/>
            <a:ext cx="121056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補助金交付</a:t>
            </a:r>
            <a:endPar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07" name="直線矢印コネクタ 729"/>
          <p:cNvCxnSpPr/>
          <p:nvPr/>
        </p:nvCxnSpPr>
        <p:spPr>
          <a:xfrm>
            <a:off x="4283770" y="4221510"/>
            <a:ext cx="726" cy="1367730"/>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08" name="正方形/長方形 730"/>
          <p:cNvSpPr/>
          <p:nvPr/>
        </p:nvSpPr>
        <p:spPr>
          <a:xfrm>
            <a:off x="255878" y="5589240"/>
            <a:ext cx="203123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（観光事業者）</a:t>
            </a:r>
          </a:p>
        </p:txBody>
      </p:sp>
      <p:sp>
        <p:nvSpPr>
          <p:cNvPr id="3309" name="正方形/長方形 731"/>
          <p:cNvSpPr/>
          <p:nvPr/>
        </p:nvSpPr>
        <p:spPr>
          <a:xfrm>
            <a:off x="6593276" y="5589240"/>
            <a:ext cx="2442724"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○○株式会社</a:t>
            </a:r>
            <a:endParaRPr kumimoji="1" lang="en-US" altLang="ja-JP" sz="18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（○○システム</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開発事業者）</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10" name="正方形/長方形 732"/>
          <p:cNvSpPr/>
          <p:nvPr/>
        </p:nvSpPr>
        <p:spPr>
          <a:xfrm>
            <a:off x="1116000" y="2780944"/>
            <a:ext cx="186984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○○システム改修費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smtClean="0">
                <a:ln>
                  <a:noFill/>
                </a:ln>
                <a:solidFill>
                  <a:srgbClr val="000000"/>
                </a:solidFill>
                <a:effectLst/>
                <a:uLnTx/>
                <a:uFillTx/>
                <a:latin typeface="Arial"/>
                <a:ea typeface="ＭＳ Ｐゴシック"/>
                <a:cs typeface="+mn-cs"/>
              </a:rPr>
              <a:t>2,000</a:t>
            </a:r>
            <a:r>
              <a:rPr kumimoji="1" lang="ja-JP" altLang="en-US" sz="1400" b="1" i="0" u="sng" strike="noStrike" kern="1200" cap="none" spc="0" normalizeH="0" baseline="0" noProof="0" dirty="0" smtClean="0">
                <a:ln>
                  <a:noFill/>
                </a:ln>
                <a:solidFill>
                  <a:srgbClr val="000000"/>
                </a:solidFill>
                <a:effectLst/>
                <a:uLnTx/>
                <a:uFillTx/>
                <a:latin typeface="Arial"/>
                <a:ea typeface="ＭＳ Ｐゴシック"/>
                <a:cs typeface="+mn-cs"/>
              </a:rPr>
              <a:t>千円</a:t>
            </a:r>
            <a:endPar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11" name="正方形/長方形 733"/>
          <p:cNvSpPr/>
          <p:nvPr/>
        </p:nvSpPr>
        <p:spPr>
          <a:xfrm>
            <a:off x="6372728" y="2852936"/>
            <a:ext cx="1517777"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○○機器導入費</a:t>
            </a:r>
            <a:endParaRPr kumimoji="1" lang="en-US" altLang="ja-JP" sz="14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smtClean="0">
                <a:ln>
                  <a:noFill/>
                </a:ln>
                <a:solidFill>
                  <a:srgbClr val="000000"/>
                </a:solidFill>
                <a:effectLst/>
                <a:uLnTx/>
                <a:uFillTx/>
                <a:latin typeface="Arial"/>
                <a:ea typeface="ＭＳ Ｐゴシック"/>
                <a:cs typeface="+mn-cs"/>
              </a:rPr>
              <a:t>2,500</a:t>
            </a:r>
            <a:r>
              <a:rPr kumimoji="1" lang="ja-JP" altLang="en-US" sz="1400" b="1" i="0" u="sng" strike="noStrike" kern="1200" cap="none" spc="0" normalizeH="0" baseline="0" noProof="0" dirty="0" smtClean="0">
                <a:ln>
                  <a:noFill/>
                </a:ln>
                <a:solidFill>
                  <a:srgbClr val="000000"/>
                </a:solidFill>
                <a:effectLst/>
                <a:uLnTx/>
                <a:uFillTx/>
                <a:latin typeface="Arial"/>
                <a:ea typeface="ＭＳ Ｐゴシック"/>
                <a:cs typeface="+mn-cs"/>
              </a:rPr>
              <a:t>千円</a:t>
            </a:r>
            <a:endPar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12" name="正方形/長方形 734"/>
          <p:cNvSpPr/>
          <p:nvPr/>
        </p:nvSpPr>
        <p:spPr>
          <a:xfrm>
            <a:off x="3132368" y="5589240"/>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株式会社XX</a:t>
            </a:r>
            <a:endParaRPr kumimoji="1" lang="en-US" altLang="ja-JP" sz="18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（混雑情報提供</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システム開発事業者）</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13" name="正方形/長方形 735"/>
          <p:cNvSpPr/>
          <p:nvPr/>
        </p:nvSpPr>
        <p:spPr>
          <a:xfrm>
            <a:off x="2700000" y="5013000"/>
            <a:ext cx="186769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□□システム購入費</a:t>
            </a:r>
            <a:endParaRPr kumimoji="1" lang="en-US" altLang="ja-JP" sz="14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smtClean="0">
                <a:ln>
                  <a:noFill/>
                </a:ln>
                <a:solidFill>
                  <a:srgbClr val="000000"/>
                </a:solidFill>
                <a:effectLst/>
                <a:uLnTx/>
                <a:uFillTx/>
                <a:latin typeface="Arial"/>
                <a:ea typeface="ＭＳ Ｐゴシック"/>
                <a:cs typeface="+mn-cs"/>
              </a:rPr>
              <a:t>10,000</a:t>
            </a:r>
            <a:r>
              <a:rPr kumimoji="1" lang="ja-JP" altLang="en-US" sz="1400" b="1" i="0" u="sng" strike="noStrike" kern="1200" cap="none" spc="0" normalizeH="0" baseline="0" noProof="0" dirty="0" smtClean="0">
                <a:ln>
                  <a:noFill/>
                </a:ln>
                <a:solidFill>
                  <a:srgbClr val="000000"/>
                </a:solidFill>
                <a:effectLst/>
                <a:uLnTx/>
                <a:uFillTx/>
                <a:latin typeface="Arial"/>
                <a:ea typeface="ＭＳ Ｐゴシック"/>
                <a:cs typeface="+mn-cs"/>
              </a:rPr>
              <a:t>千円（国費）</a:t>
            </a:r>
            <a:endPar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14" name="カギ線コネクタ 736"/>
          <p:cNvCxnSpPr/>
          <p:nvPr/>
        </p:nvCxnSpPr>
        <p:spPr>
          <a:xfrm rot="10800000" flipV="1">
            <a:off x="936124" y="3573014"/>
            <a:ext cx="2209814" cy="2016226"/>
          </a:xfrm>
          <a:prstGeom prst="bentConnector3">
            <a:avLst>
              <a:gd name="adj1" fmla="val 10029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5" name="楕円 737"/>
          <p:cNvSpPr/>
          <p:nvPr/>
        </p:nvSpPr>
        <p:spPr>
          <a:xfrm>
            <a:off x="1825007"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smtClean="0">
                <a:ln>
                  <a:noFill/>
                </a:ln>
                <a:solidFill>
                  <a:srgbClr val="000000"/>
                </a:solidFill>
                <a:effectLst/>
                <a:uLnTx/>
                <a:uFillTx/>
                <a:latin typeface="Arial"/>
                <a:ea typeface="ＭＳ Ｐゴシック"/>
                <a:cs typeface="+mn-cs"/>
              </a:rPr>
              <a:t>￥</a:t>
            </a:r>
            <a:endPar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16" name="カギ線コネクタ 738"/>
          <p:cNvCxnSpPr/>
          <p:nvPr/>
        </p:nvCxnSpPr>
        <p:spPr>
          <a:xfrm rot="5400000" flipH="1" flipV="1">
            <a:off x="1530190" y="3987062"/>
            <a:ext cx="1620180" cy="1584176"/>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7" name="正方形/長方形 739"/>
          <p:cNvSpPr/>
          <p:nvPr/>
        </p:nvSpPr>
        <p:spPr>
          <a:xfrm>
            <a:off x="1486153" y="4548051"/>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XXシステム改修、納品</a:t>
            </a:r>
            <a:endPar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18" name="楕円 740"/>
          <p:cNvSpPr/>
          <p:nvPr/>
        </p:nvSpPr>
        <p:spPr>
          <a:xfrm>
            <a:off x="4068472" y="4509000"/>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smtClean="0">
                <a:ln>
                  <a:noFill/>
                </a:ln>
                <a:solidFill>
                  <a:srgbClr val="000000"/>
                </a:solidFill>
                <a:effectLst/>
                <a:uLnTx/>
                <a:uFillTx/>
                <a:latin typeface="Arial"/>
                <a:ea typeface="ＭＳ Ｐゴシック"/>
                <a:cs typeface="+mn-cs"/>
              </a:rPr>
              <a:t>￥</a:t>
            </a:r>
            <a:endPar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19" name="直線矢印コネクタ 741"/>
          <p:cNvCxnSpPr/>
          <p:nvPr/>
        </p:nvCxnSpPr>
        <p:spPr>
          <a:xfrm flipV="1">
            <a:off x="4860560" y="4221510"/>
            <a:ext cx="575" cy="1367731"/>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0" name="正方形/長方形 742"/>
          <p:cNvSpPr/>
          <p:nvPr/>
        </p:nvSpPr>
        <p:spPr>
          <a:xfrm>
            <a:off x="4858209" y="4977384"/>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○○システム開発、納品</a:t>
            </a:r>
            <a:endPar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21" name="カギ線コネクタ 743"/>
          <p:cNvCxnSpPr/>
          <p:nvPr/>
        </p:nvCxnSpPr>
        <p:spPr>
          <a:xfrm>
            <a:off x="6039827" y="3573014"/>
            <a:ext cx="2196246" cy="2016228"/>
          </a:xfrm>
          <a:prstGeom prst="bentConnector3">
            <a:avLst>
              <a:gd name="adj1" fmla="val 99962"/>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2" name="楕円 744"/>
          <p:cNvSpPr/>
          <p:nvPr/>
        </p:nvSpPr>
        <p:spPr>
          <a:xfrm>
            <a:off x="6921926"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smtClean="0">
                <a:ln>
                  <a:noFill/>
                </a:ln>
                <a:solidFill>
                  <a:srgbClr val="000000"/>
                </a:solidFill>
                <a:effectLst/>
                <a:uLnTx/>
                <a:uFillTx/>
                <a:latin typeface="Arial"/>
                <a:ea typeface="ＭＳ Ｐゴシック"/>
                <a:cs typeface="+mn-cs"/>
              </a:rPr>
              <a:t>￥</a:t>
            </a:r>
            <a:endPar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23" name="カギ線コネクタ 745"/>
          <p:cNvCxnSpPr/>
          <p:nvPr/>
        </p:nvCxnSpPr>
        <p:spPr>
          <a:xfrm rot="16200000" flipV="1">
            <a:off x="5972253" y="4036635"/>
            <a:ext cx="1620181" cy="1485031"/>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4" name="正方形/長方形 746"/>
          <p:cNvSpPr/>
          <p:nvPr/>
        </p:nvSpPr>
        <p:spPr>
          <a:xfrm>
            <a:off x="6336409" y="4527122"/>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○○機器</a:t>
            </a:r>
            <a:endPar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納品</a:t>
            </a:r>
          </a:p>
        </p:txBody>
      </p:sp>
      <p:cxnSp>
        <p:nvCxnSpPr>
          <p:cNvPr id="3325" name="直線矢印コネクタ 747"/>
          <p:cNvCxnSpPr/>
          <p:nvPr/>
        </p:nvCxnSpPr>
        <p:spPr>
          <a:xfrm>
            <a:off x="4586098" y="2420888"/>
            <a:ext cx="0" cy="900735"/>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6" name="正方形/長方形 748"/>
          <p:cNvSpPr/>
          <p:nvPr/>
        </p:nvSpPr>
        <p:spPr>
          <a:xfrm>
            <a:off x="2050922" y="3247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（国土交通省）</a:t>
            </a:r>
          </a:p>
        </p:txBody>
      </p:sp>
      <p:sp>
        <p:nvSpPr>
          <p:cNvPr id="3327" name="正方形/長方形 749"/>
          <p:cNvSpPr/>
          <p:nvPr/>
        </p:nvSpPr>
        <p:spPr>
          <a:xfrm>
            <a:off x="7452000" y="3103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※補助対象経費外</a:t>
            </a:r>
          </a:p>
        </p:txBody>
      </p:sp>
      <p:sp>
        <p:nvSpPr>
          <p:cNvPr id="3328" name="正方形/長方形 750"/>
          <p:cNvSpPr/>
          <p:nvPr/>
        </p:nvSpPr>
        <p:spPr>
          <a:xfrm>
            <a:off x="2744076" y="5407145"/>
            <a:ext cx="1546113"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※補助対象経費（経済産業省）</a:t>
            </a:r>
          </a:p>
        </p:txBody>
      </p:sp>
      <p:sp>
        <p:nvSpPr>
          <p:cNvPr id="3329" name="テキスト 751"/>
          <p:cNvSpPr txBox="1"/>
          <p:nvPr/>
        </p:nvSpPr>
        <p:spPr>
          <a:xfrm>
            <a:off x="255878" y="693000"/>
            <a:ext cx="7281160" cy="307777"/>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契約関係、資金の流れ、補助対象経費、など</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を明示した</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事業スキーム図を示してください</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0" name="テキスト 752"/>
          <p:cNvSpPr txBox="1"/>
          <p:nvPr/>
        </p:nvSpPr>
        <p:spPr>
          <a:xfrm>
            <a:off x="330460" y="1177900"/>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1" name="テキスト 753"/>
          <p:cNvSpPr txBox="1"/>
          <p:nvPr/>
        </p:nvSpPr>
        <p:spPr>
          <a:xfrm>
            <a:off x="252000" y="1239455"/>
            <a:ext cx="901025" cy="306884"/>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（記載例）</a:t>
            </a: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4" name="正方形/長方形 3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76</a:t>
            </a:r>
            <a:endParaRPr kumimoji="1" lang="ja-JP" altLang="en-US" sz="1480" dirty="0">
              <a:solidFill>
                <a:schemeClr val="tx1"/>
              </a:solidFill>
            </a:endParaRPr>
          </a:p>
        </p:txBody>
      </p:sp>
    </p:spTree>
    <p:extLst>
      <p:ext uri="{BB962C8B-B14F-4D97-AF65-F5344CB8AC3E}">
        <p14:creationId xmlns:p14="http://schemas.microsoft.com/office/powerpoint/2010/main" val="2539057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３</a:t>
            </a:r>
            <a:r>
              <a:rPr kumimoji="1" lang="ja-JP" altLang="en-US" sz="2400" b="1" i="0" u="none" strike="noStrike" kern="1200" cap="none" spc="0" normalizeH="0" baseline="0" noProof="0" dirty="0" err="1">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合同審査評価ポイントへの反映状況　</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sp>
        <p:nvSpPr>
          <p:cNvPr id="1234" name="テキスト ボックス 18"/>
          <p:cNvSpPr txBox="1"/>
          <p:nvPr/>
        </p:nvSpPr>
        <p:spPr>
          <a:xfrm>
            <a:off x="57870" y="600943"/>
            <a:ext cx="5234210" cy="338554"/>
          </a:xfrm>
          <a:prstGeom prst="rect">
            <a:avLst/>
          </a:prstGeom>
          <a:noFill/>
          <a:ln w="9525">
            <a:noFill/>
            <a:miter lim="800000"/>
            <a:headEnd/>
            <a:tailEnd/>
          </a:ln>
          <a:effectLst/>
        </p:spPr>
        <p:txBody>
          <a:bodyPr wrap="square">
            <a:spAutoFit/>
          </a:bodyPr>
          <a:lstStyle>
            <a:defPPr>
              <a:defRPr lang="ja-JP"/>
            </a:defPPr>
            <a:lvl1pPr marL="342900" lvl="0" indent="-342900" defTabSz="914400">
              <a:spcBef>
                <a:spcPct val="5000"/>
              </a:spcBef>
              <a:buFont typeface="Wingdings" panose="05000000000000000000" pitchFamily="2" charset="2"/>
              <a:buChar char="n"/>
              <a:defRPr sz="1600">
                <a:solidFill>
                  <a:srgbClr val="000000"/>
                </a:solidFill>
                <a:latin typeface="Tahoma" pitchFamily="34" charset="0"/>
              </a:defRPr>
            </a:lvl1p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合同審査評価ポイントへの反映状況　　</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251520" y="1075379"/>
            <a:ext cx="7320117" cy="723275"/>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事業毎の評価基準のほか、合同審査会では、以下のポイントを評価する。</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該当する項目に〇をつけること</a:t>
            </a:r>
          </a:p>
        </p:txBody>
      </p:sp>
      <p:graphicFrame>
        <p:nvGraphicFramePr>
          <p:cNvPr id="14" name="表 12"/>
          <p:cNvGraphicFramePr>
            <a:graphicFrameLocks noGrp="1"/>
          </p:cNvGraphicFramePr>
          <p:nvPr>
            <p:extLst/>
          </p:nvPr>
        </p:nvGraphicFramePr>
        <p:xfrm>
          <a:off x="463733" y="1965313"/>
          <a:ext cx="8389024" cy="1554480"/>
        </p:xfrm>
        <a:graphic>
          <a:graphicData uri="http://schemas.openxmlformats.org/drawingml/2006/table">
            <a:tbl>
              <a:tblPr firstRow="1" bandRow="1">
                <a:tableStyleId>{5940675A-B579-460E-94D1-54222C63F5DA}</a:tableStyleId>
              </a:tblPr>
              <a:tblGrid>
                <a:gridCol w="7906093">
                  <a:extLst>
                    <a:ext uri="{9D8B030D-6E8A-4147-A177-3AD203B41FA5}">
                      <a16:colId xmlns:a16="http://schemas.microsoft.com/office/drawing/2014/main" val="20000"/>
                    </a:ext>
                  </a:extLst>
                </a:gridCol>
                <a:gridCol w="482931">
                  <a:extLst>
                    <a:ext uri="{9D8B030D-6E8A-4147-A177-3AD203B41FA5}">
                      <a16:colId xmlns:a16="http://schemas.microsoft.com/office/drawing/2014/main" val="20001"/>
                    </a:ext>
                  </a:extLst>
                </a:gridCol>
              </a:tblGrid>
              <a:tr h="238929">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合同審査評価ポイント</a:t>
                      </a:r>
                    </a:p>
                  </a:txBody>
                  <a:tcPr>
                    <a:solidFill>
                      <a:schemeClr val="bg1">
                        <a:lumMod val="85000"/>
                      </a:schemeClr>
                    </a:solidFill>
                  </a:tcPr>
                </a:tc>
                <a:tc>
                  <a:txBody>
                    <a:bodyPr/>
                    <a:lstStyle/>
                    <a:p>
                      <a:pPr algn="ctr"/>
                      <a:r>
                        <a:rPr kumimoji="1" lang="ja-JP" altLang="en-US" sz="1200" dirty="0">
                          <a:latin typeface="Meiryo UI" panose="020B0604030504040204" pitchFamily="50" charset="-128"/>
                          <a:ea typeface="Meiryo UI" panose="020B0604030504040204" pitchFamily="50" charset="-128"/>
                        </a:rPr>
                        <a:t>〇</a:t>
                      </a: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①合計２事業以上のスマートシティ関連事業に今年度応募している案件、又は過去に採択された事業に関係する案件であること</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②新規性があり、先進的であること</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73600">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③データ連携基盤（都市</a:t>
                      </a:r>
                      <a:r>
                        <a:rPr kumimoji="1" lang="en-US" altLang="ja-JP" sz="1200" dirty="0">
                          <a:solidFill>
                            <a:schemeClr val="tx1"/>
                          </a:solidFill>
                          <a:latin typeface="Meiryo UI" panose="020B0604030504040204" pitchFamily="50" charset="-128"/>
                          <a:ea typeface="Meiryo UI" panose="020B0604030504040204" pitchFamily="50" charset="-128"/>
                        </a:rPr>
                        <a:t>OS</a:t>
                      </a:r>
                      <a:r>
                        <a:rPr kumimoji="1" lang="ja-JP" altLang="en-US" sz="1200" dirty="0">
                          <a:solidFill>
                            <a:schemeClr val="tx1"/>
                          </a:solidFill>
                          <a:latin typeface="Meiryo UI" panose="020B0604030504040204" pitchFamily="50" charset="-128"/>
                          <a:ea typeface="Meiryo UI" panose="020B0604030504040204" pitchFamily="50" charset="-128"/>
                        </a:rPr>
                        <a:t>）を構築している案件、又は構築予定の案件</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4"/>
                  </a:ext>
                </a:extLst>
              </a:tr>
              <a:tr h="238929">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④作成する</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を公開又は公開予定の案件</a:t>
                      </a:r>
                    </a:p>
                    <a:p>
                      <a:r>
                        <a:rPr kumimoji="1" lang="ja-JP" altLang="en-US" sz="1200" dirty="0">
                          <a:solidFill>
                            <a:schemeClr val="tx1"/>
                          </a:solidFill>
                          <a:latin typeface="Meiryo UI" panose="020B0604030504040204" pitchFamily="50" charset="-128"/>
                          <a:ea typeface="Meiryo UI" panose="020B0604030504040204" pitchFamily="50" charset="-128"/>
                        </a:rPr>
                        <a:t>（応募者が</a:t>
                      </a:r>
                      <a:r>
                        <a:rPr kumimoji="1" lang="en-US" altLang="ja-JP" sz="1200" dirty="0">
                          <a:solidFill>
                            <a:schemeClr val="tx1"/>
                          </a:solidFill>
                          <a:latin typeface="Meiryo UI" panose="020B0604030504040204" pitchFamily="50" charset="-128"/>
                          <a:ea typeface="Meiryo UI" panose="020B0604030504040204" pitchFamily="50" charset="-128"/>
                        </a:rPr>
                        <a:t>HP</a:t>
                      </a:r>
                      <a:r>
                        <a:rPr kumimoji="1" lang="ja-JP" altLang="en-US" sz="1200" dirty="0">
                          <a:solidFill>
                            <a:schemeClr val="tx1"/>
                          </a:solidFill>
                          <a:latin typeface="Meiryo UI" panose="020B0604030504040204" pitchFamily="50" charset="-128"/>
                          <a:ea typeface="Meiryo UI" panose="020B0604030504040204" pitchFamily="50" charset="-128"/>
                        </a:rPr>
                        <a:t>に</a:t>
                      </a:r>
                      <a:r>
                        <a:rPr kumimoji="1" lang="en-US" altLang="ja-JP" sz="1200" dirty="0">
                          <a:solidFill>
                            <a:schemeClr val="tx1"/>
                          </a:solidFill>
                          <a:latin typeface="Meiryo UI" panose="020B0604030504040204" pitchFamily="50" charset="-128"/>
                          <a:ea typeface="Meiryo UI" panose="020B0604030504040204" pitchFamily="50" charset="-128"/>
                        </a:rPr>
                        <a:t>API</a:t>
                      </a:r>
                      <a:r>
                        <a:rPr kumimoji="1" lang="ja-JP" altLang="en-US" sz="1200" dirty="0">
                          <a:solidFill>
                            <a:schemeClr val="tx1"/>
                          </a:solidFill>
                          <a:latin typeface="Meiryo UI" panose="020B0604030504040204" pitchFamily="50" charset="-128"/>
                          <a:ea typeface="Meiryo UI" panose="020B0604030504040204" pitchFamily="50" charset="-128"/>
                        </a:rPr>
                        <a:t>公開すると供に、スマートシティ官民連携</a:t>
                      </a:r>
                      <a:r>
                        <a:rPr kumimoji="1" lang="en-US" altLang="ja-JP" sz="1200" dirty="0">
                          <a:solidFill>
                            <a:schemeClr val="tx1"/>
                          </a:solidFill>
                          <a:latin typeface="Meiryo UI" panose="020B0604030504040204" pitchFamily="50" charset="-128"/>
                          <a:ea typeface="Meiryo UI" panose="020B0604030504040204" pitchFamily="50" charset="-128"/>
                        </a:rPr>
                        <a:t>PF</a:t>
                      </a:r>
                      <a:r>
                        <a:rPr kumimoji="1" lang="ja-JP" altLang="en-US" sz="1200" dirty="0">
                          <a:solidFill>
                            <a:schemeClr val="tx1"/>
                          </a:solidFill>
                          <a:latin typeface="Meiryo UI" panose="020B0604030504040204" pitchFamily="50" charset="-128"/>
                          <a:ea typeface="Meiryo UI" panose="020B0604030504040204" pitchFamily="50" charset="-128"/>
                        </a:rPr>
                        <a:t>サイト上にその</a:t>
                      </a:r>
                      <a:r>
                        <a:rPr kumimoji="1" lang="en-US" altLang="ja-JP" sz="1200" dirty="0">
                          <a:solidFill>
                            <a:schemeClr val="tx1"/>
                          </a:solidFill>
                          <a:latin typeface="Meiryo UI" panose="020B0604030504040204" pitchFamily="50" charset="-128"/>
                          <a:ea typeface="Meiryo UI" panose="020B0604030504040204" pitchFamily="50" charset="-128"/>
                        </a:rPr>
                        <a:t>URL</a:t>
                      </a:r>
                      <a:r>
                        <a:rPr kumimoji="1" lang="ja-JP" altLang="en-US" sz="1200" dirty="0">
                          <a:solidFill>
                            <a:schemeClr val="tx1"/>
                          </a:solidFill>
                          <a:latin typeface="Meiryo UI" panose="020B0604030504040204" pitchFamily="50" charset="-128"/>
                          <a:ea typeface="Meiryo UI" panose="020B0604030504040204" pitchFamily="50" charset="-128"/>
                        </a:rPr>
                        <a:t>を公開すること）</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6"/>
                  </a:ext>
                </a:extLst>
              </a:tr>
            </a:tbl>
          </a:graphicData>
        </a:graphic>
      </p:graphicFrame>
      <p:sp>
        <p:nvSpPr>
          <p:cNvPr id="15" name="Rectangle 66"/>
          <p:cNvSpPr>
            <a:spLocks noChangeArrowheads="1"/>
          </p:cNvSpPr>
          <p:nvPr/>
        </p:nvSpPr>
        <p:spPr>
          <a:xfrm>
            <a:off x="96700" y="3840010"/>
            <a:ext cx="8939796" cy="290135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22"/>
          <p:cNvSpPr/>
          <p:nvPr/>
        </p:nvSpPr>
        <p:spPr>
          <a:xfrm>
            <a:off x="64946" y="3844205"/>
            <a:ext cx="8899542" cy="1384995"/>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合同審査評価ポイントを満たしている理由を簡潔に記載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①</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②</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③ （３特徴（相互運用性、データ流通、拡張容易性（ビルディングブロック））を満たしていることを示すこと。また、</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p</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９の「都市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」の様式を必ず埋めること。）</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④</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2378930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 name="Text Box 4"/>
          <p:cNvSpPr txBox="1">
            <a:spLocks noChangeArrowheads="1"/>
          </p:cNvSpPr>
          <p:nvPr/>
        </p:nvSpPr>
        <p:spPr>
          <a:xfrm>
            <a:off x="107950" y="3791511"/>
            <a:ext cx="2375818" cy="1877437"/>
          </a:xfrm>
          <a:prstGeom prst="rect">
            <a:avLst/>
          </a:prstGeom>
          <a:noFill/>
          <a:ln w="9525">
            <a:noFill/>
            <a:miter lim="800000"/>
            <a:headEnd/>
            <a:tailEnd/>
          </a:ln>
          <a:effectLst/>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■対象区域の概要</a:t>
            </a:r>
            <a:endParaRPr kumimoji="1" lang="en-US" altLang="ja-JP"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（名称、面積、人口等）</a:t>
            </a:r>
            <a:endParaRPr kumimoji="1" lang="en-US" altLang="ja-JP" sz="1600" b="0" i="1" u="none" strike="noStrike" kern="1200" cap="none" spc="0" normalizeH="0" baseline="0" noProof="0" dirty="0">
              <a:ln>
                <a:noFill/>
              </a:ln>
              <a:solidFill>
                <a:srgbClr val="FF0000"/>
              </a:solidFill>
              <a:effectLst/>
              <a:uLnTx/>
              <a:uFillTx/>
              <a:latin typeface="Tahoma" pitchFamily="34" charset="0"/>
              <a:ea typeface="ＭＳ Ｐゴシック" panose="020B0600070205080204" pitchFamily="50" charset="-128"/>
              <a:cs typeface="+mn-cs"/>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en-US" altLang="ja-JP"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対象区域のビジョン</a:t>
            </a:r>
            <a:endParaRPr kumimoji="1" lang="en-US" altLang="ja-JP"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600" b="0" i="1" u="none" strike="noStrike" kern="1200" cap="none" spc="0" normalizeH="0" baseline="0" noProof="0" dirty="0">
                <a:ln>
                  <a:noFill/>
                </a:ln>
                <a:solidFill>
                  <a:srgbClr val="FF0000"/>
                </a:solidFill>
                <a:effectLst/>
                <a:uLnTx/>
                <a:uFillTx/>
                <a:latin typeface="Tahoma" pitchFamily="34" charset="0"/>
                <a:ea typeface="ＭＳ Ｐゴシック" panose="020B0600070205080204" pitchFamily="50" charset="-128"/>
                <a:cs typeface="+mn-cs"/>
              </a:rPr>
              <a:t>（目指すべき地域の姿）</a:t>
            </a:r>
            <a:endParaRPr kumimoji="1" lang="en-US" altLang="ja-JP" sz="1600" b="0" i="1" u="none" strike="noStrike" kern="1200" cap="none" spc="0" normalizeH="0" baseline="0" noProof="0" dirty="0">
              <a:ln>
                <a:noFill/>
              </a:ln>
              <a:solidFill>
                <a:srgbClr val="FF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243" name="Rectangle 66"/>
          <p:cNvSpPr>
            <a:spLocks noChangeArrowheads="1"/>
          </p:cNvSpPr>
          <p:nvPr/>
        </p:nvSpPr>
        <p:spPr>
          <a:xfrm>
            <a:off x="107950" y="3702459"/>
            <a:ext cx="2375818" cy="2979158"/>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05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44"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４．概要　</a:t>
            </a:r>
            <a:r>
              <a:rPr kumimoji="1" lang="en-US" altLang="ja-JP"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45" name="正方形/長方形 2"/>
          <p:cNvSpPr/>
          <p:nvPr/>
        </p:nvSpPr>
        <p:spPr>
          <a:xfrm>
            <a:off x="107950" y="656948"/>
            <a:ext cx="8978900" cy="9144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nchorCtr="0"/>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Ｐゴシック"/>
                <a:ea typeface="ＭＳ Ｐゴシック"/>
                <a:cs typeface="+mn-cs"/>
              </a:rPr>
              <a:t>■ 事業のセールスポイント</a:t>
            </a:r>
            <a:endParaRPr kumimoji="1" lang="en-US" altLang="ja-JP" sz="16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1" lang="ja-JP" altLang="en-US" sz="1600" b="0" i="1" u="none" strike="noStrike" kern="1200" cap="none" spc="0" normalizeH="0" baseline="0" noProof="0" dirty="0">
                <a:ln>
                  <a:noFill/>
                </a:ln>
                <a:solidFill>
                  <a:srgbClr val="FF0000"/>
                </a:solidFill>
                <a:effectLst/>
                <a:uLnTx/>
                <a:uFillTx/>
                <a:latin typeface="ＭＳ Ｐゴシック"/>
                <a:ea typeface="ＭＳ Ｐゴシック"/>
                <a:cs typeface="+mn-cs"/>
              </a:rPr>
              <a:t>（提案の中で特に優れている点、それにより地域にどのような変化をもたらすかを簡潔に記載）　</a:t>
            </a:r>
            <a:endParaRPr kumimoji="1" lang="en-US" altLang="ja-JP" sz="1800" b="0" i="1" u="none" strike="noStrike" kern="1200" cap="none" spc="-20" normalizeH="0" baseline="0" noProof="0" dirty="0">
              <a:ln>
                <a:noFill/>
              </a:ln>
              <a:solidFill>
                <a:srgbClr val="FF0000"/>
              </a:solidFill>
              <a:effectLst/>
              <a:uLnTx/>
              <a:uFillTx/>
              <a:latin typeface="ＭＳ Ｐゴシック"/>
              <a:ea typeface="ＭＳ Ｐゴシック"/>
              <a:cs typeface="+mn-cs"/>
            </a:endParaRPr>
          </a:p>
        </p:txBody>
      </p:sp>
      <p:sp>
        <p:nvSpPr>
          <p:cNvPr id="1246" name="テキスト ボックス 11"/>
          <p:cNvSpPr txBox="1"/>
          <p:nvPr/>
        </p:nvSpPr>
        <p:spPr>
          <a:xfrm>
            <a:off x="2516391" y="1700808"/>
            <a:ext cx="3096344"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■関連事業全体の概要</a:t>
            </a:r>
          </a:p>
        </p:txBody>
      </p:sp>
      <p:sp>
        <p:nvSpPr>
          <p:cNvPr id="1247" name="Rectangle 66"/>
          <p:cNvSpPr>
            <a:spLocks noChangeArrowheads="1"/>
          </p:cNvSpPr>
          <p:nvPr/>
        </p:nvSpPr>
        <p:spPr>
          <a:xfrm>
            <a:off x="107950" y="1714222"/>
            <a:ext cx="2375818" cy="1870506"/>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05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48" name="テキスト ボックス 32"/>
          <p:cNvSpPr txBox="1"/>
          <p:nvPr/>
        </p:nvSpPr>
        <p:spPr>
          <a:xfrm>
            <a:off x="107951" y="1802219"/>
            <a:ext cx="2231801"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位置図</a:t>
            </a:r>
            <a:endParaRPr kumimoji="1" lang="en-US" altLang="ja-JP" sz="1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49"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4</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540911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１１．スケジュール</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49"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中長期スケジュール</a:t>
            </a:r>
          </a:p>
        </p:txBody>
      </p:sp>
      <p:sp>
        <p:nvSpPr>
          <p:cNvPr id="1350" name="正方形/長方形 22"/>
          <p:cNvSpPr/>
          <p:nvPr/>
        </p:nvSpPr>
        <p:spPr>
          <a:xfrm>
            <a:off x="108536" y="1084321"/>
            <a:ext cx="871228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実施地域における中長期の全体スケジュールを整理し記入してください。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graphicFrame>
        <p:nvGraphicFramePr>
          <p:cNvPr id="1353" name="表 79"/>
          <p:cNvGraphicFramePr>
            <a:graphicFrameLocks noGrp="1"/>
          </p:cNvGraphicFramePr>
          <p:nvPr>
            <p:extLst/>
          </p:nvPr>
        </p:nvGraphicFramePr>
        <p:xfrm>
          <a:off x="240811" y="1556792"/>
          <a:ext cx="8676709" cy="4621635"/>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5616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2022</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2023</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2024</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2025</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2026</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822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5918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6784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69301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7328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a:latin typeface="Meiryo UI" panose="020B0604030504040204" pitchFamily="50" charset="-128"/>
                          <a:ea typeface="Meiryo UI" panose="020B0604030504040204" pitchFamily="50" charset="-128"/>
                        </a:rPr>
                        <a:t>データ連携基盤</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354" name="右矢印 80"/>
          <p:cNvSpPr/>
          <p:nvPr/>
        </p:nvSpPr>
        <p:spPr>
          <a:xfrm>
            <a:off x="1157837" y="2747715"/>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5" name="テキスト ボックス 81"/>
          <p:cNvSpPr txBox="1"/>
          <p:nvPr/>
        </p:nvSpPr>
        <p:spPr>
          <a:xfrm>
            <a:off x="1060979" y="2546559"/>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56" name="テキスト ボックス 82"/>
          <p:cNvSpPr txBox="1"/>
          <p:nvPr/>
        </p:nvSpPr>
        <p:spPr>
          <a:xfrm>
            <a:off x="2546104" y="2556804"/>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57" name="右矢印 83"/>
          <p:cNvSpPr/>
          <p:nvPr/>
        </p:nvSpPr>
        <p:spPr>
          <a:xfrm>
            <a:off x="2714073" y="2752369"/>
            <a:ext cx="6084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8" name="右矢印 84"/>
          <p:cNvSpPr/>
          <p:nvPr/>
        </p:nvSpPr>
        <p:spPr>
          <a:xfrm>
            <a:off x="2516003" y="3410666"/>
            <a:ext cx="1540723" cy="175917"/>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9" name="テキスト ボックス 85"/>
          <p:cNvSpPr txBox="1"/>
          <p:nvPr/>
        </p:nvSpPr>
        <p:spPr>
          <a:xfrm>
            <a:off x="2392101" y="3163910"/>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60" name="テキスト ボックス 86"/>
          <p:cNvSpPr txBox="1"/>
          <p:nvPr/>
        </p:nvSpPr>
        <p:spPr>
          <a:xfrm>
            <a:off x="4220543" y="3236666"/>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61" name="右矢印 87"/>
          <p:cNvSpPr/>
          <p:nvPr/>
        </p:nvSpPr>
        <p:spPr>
          <a:xfrm>
            <a:off x="4280978" y="3415405"/>
            <a:ext cx="446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62" name="テキスト ボックス 88"/>
          <p:cNvSpPr txBox="1"/>
          <p:nvPr/>
        </p:nvSpPr>
        <p:spPr>
          <a:xfrm>
            <a:off x="539552" y="4365104"/>
            <a:ext cx="342909" cy="101566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3" name="山形 89"/>
          <p:cNvSpPr/>
          <p:nvPr/>
        </p:nvSpPr>
        <p:spPr>
          <a:xfrm>
            <a:off x="7960601"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4" name="山形 90"/>
          <p:cNvSpPr/>
          <p:nvPr/>
        </p:nvSpPr>
        <p:spPr>
          <a:xfrm>
            <a:off x="1147992" y="5852432"/>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5" name="山形 91"/>
          <p:cNvSpPr/>
          <p:nvPr/>
        </p:nvSpPr>
        <p:spPr>
          <a:xfrm>
            <a:off x="5850453" y="585519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6" name="山形 92"/>
          <p:cNvSpPr/>
          <p:nvPr/>
        </p:nvSpPr>
        <p:spPr>
          <a:xfrm>
            <a:off x="6278344"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7" name="山形 93"/>
          <p:cNvSpPr/>
          <p:nvPr/>
        </p:nvSpPr>
        <p:spPr>
          <a:xfrm>
            <a:off x="6699580" y="585434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8" name="山形 94"/>
          <p:cNvSpPr/>
          <p:nvPr/>
        </p:nvSpPr>
        <p:spPr>
          <a:xfrm>
            <a:off x="7127472"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9" name="山形 95"/>
          <p:cNvSpPr/>
          <p:nvPr/>
        </p:nvSpPr>
        <p:spPr>
          <a:xfrm>
            <a:off x="7555364"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0" name="テキスト ボックス 96"/>
          <p:cNvSpPr txBox="1"/>
          <p:nvPr/>
        </p:nvSpPr>
        <p:spPr>
          <a:xfrm>
            <a:off x="1067352" y="5589240"/>
            <a:ext cx="138827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システム開発</a:t>
            </a:r>
          </a:p>
        </p:txBody>
      </p:sp>
      <p:sp>
        <p:nvSpPr>
          <p:cNvPr id="1371" name="山形 97"/>
          <p:cNvSpPr/>
          <p:nvPr/>
        </p:nvSpPr>
        <p:spPr>
          <a:xfrm>
            <a:off x="2921823"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2" name="山形 98"/>
          <p:cNvSpPr/>
          <p:nvPr/>
        </p:nvSpPr>
        <p:spPr>
          <a:xfrm>
            <a:off x="3343059" y="5854766"/>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3" name="山形 99"/>
          <p:cNvSpPr/>
          <p:nvPr/>
        </p:nvSpPr>
        <p:spPr>
          <a:xfrm>
            <a:off x="3770951"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4" name="山形 100"/>
          <p:cNvSpPr/>
          <p:nvPr/>
        </p:nvSpPr>
        <p:spPr>
          <a:xfrm>
            <a:off x="4190051" y="5851554"/>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5" name="山形 101"/>
          <p:cNvSpPr/>
          <p:nvPr/>
        </p:nvSpPr>
        <p:spPr>
          <a:xfrm>
            <a:off x="4607015"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6" name="山形 102"/>
          <p:cNvSpPr/>
          <p:nvPr/>
        </p:nvSpPr>
        <p:spPr>
          <a:xfrm>
            <a:off x="5028251" y="585434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7" name="山形 103"/>
          <p:cNvSpPr/>
          <p:nvPr/>
        </p:nvSpPr>
        <p:spPr>
          <a:xfrm>
            <a:off x="5438559"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8" name="山形 104"/>
          <p:cNvSpPr/>
          <p:nvPr/>
        </p:nvSpPr>
        <p:spPr>
          <a:xfrm>
            <a:off x="2510783" y="584848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9" name="テキスト ボックス 105"/>
          <p:cNvSpPr txBox="1"/>
          <p:nvPr/>
        </p:nvSpPr>
        <p:spPr>
          <a:xfrm>
            <a:off x="2014918" y="5593362"/>
            <a:ext cx="82889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運用開始</a:t>
            </a:r>
          </a:p>
        </p:txBody>
      </p:sp>
      <p:sp>
        <p:nvSpPr>
          <p:cNvPr id="1380" name="楕円 106"/>
          <p:cNvSpPr/>
          <p:nvPr/>
        </p:nvSpPr>
        <p:spPr>
          <a:xfrm>
            <a:off x="2222801" y="5843441"/>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1" name="右矢印 107"/>
          <p:cNvSpPr/>
          <p:nvPr/>
        </p:nvSpPr>
        <p:spPr>
          <a:xfrm>
            <a:off x="2743632" y="4060156"/>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2" name="右矢印 108"/>
          <p:cNvSpPr/>
          <p:nvPr/>
        </p:nvSpPr>
        <p:spPr>
          <a:xfrm>
            <a:off x="4346363" y="4039342"/>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3" name="テキスト ボックス 109"/>
          <p:cNvSpPr txBox="1"/>
          <p:nvPr/>
        </p:nvSpPr>
        <p:spPr>
          <a:xfrm>
            <a:off x="2917276" y="3876488"/>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調査</a:t>
            </a:r>
          </a:p>
        </p:txBody>
      </p:sp>
      <p:sp>
        <p:nvSpPr>
          <p:cNvPr id="1384" name="テキスト ボックス 110"/>
          <p:cNvSpPr txBox="1"/>
          <p:nvPr/>
        </p:nvSpPr>
        <p:spPr>
          <a:xfrm>
            <a:off x="4275364" y="3882160"/>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85" name="右矢印 111"/>
          <p:cNvSpPr/>
          <p:nvPr/>
        </p:nvSpPr>
        <p:spPr>
          <a:xfrm>
            <a:off x="6250474" y="4051051"/>
            <a:ext cx="2484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6" name="テキスト ボックス 112"/>
          <p:cNvSpPr txBox="1"/>
          <p:nvPr/>
        </p:nvSpPr>
        <p:spPr>
          <a:xfrm>
            <a:off x="6196282" y="3856496"/>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87" name="楕円 113"/>
          <p:cNvSpPr/>
          <p:nvPr/>
        </p:nvSpPr>
        <p:spPr>
          <a:xfrm>
            <a:off x="3537922" y="188652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8" name="テキスト ボックス 114"/>
          <p:cNvSpPr txBox="1"/>
          <p:nvPr/>
        </p:nvSpPr>
        <p:spPr>
          <a:xfrm>
            <a:off x="2423136" y="2094078"/>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月：〇〇事業完成</a:t>
            </a:r>
          </a:p>
        </p:txBody>
      </p:sp>
      <p:sp>
        <p:nvSpPr>
          <p:cNvPr id="1389" name="楕円 117"/>
          <p:cNvSpPr/>
          <p:nvPr/>
        </p:nvSpPr>
        <p:spPr>
          <a:xfrm>
            <a:off x="4258002" y="1890277"/>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0" name="テキスト ボックス 118"/>
          <p:cNvSpPr txBox="1"/>
          <p:nvPr/>
        </p:nvSpPr>
        <p:spPr>
          <a:xfrm>
            <a:off x="3920297" y="2097830"/>
            <a:ext cx="2032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５月：国際イベント開催</a:t>
            </a:r>
          </a:p>
        </p:txBody>
      </p:sp>
      <p:sp>
        <p:nvSpPr>
          <p:cNvPr id="1391" name="楕円 119"/>
          <p:cNvSpPr/>
          <p:nvPr/>
        </p:nvSpPr>
        <p:spPr>
          <a:xfrm>
            <a:off x="2097762" y="188388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2" name="テキスト ボックス 120"/>
          <p:cNvSpPr txBox="1"/>
          <p:nvPr/>
        </p:nvSpPr>
        <p:spPr>
          <a:xfrm>
            <a:off x="1060979" y="2091245"/>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月：市庁舎完成</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11</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629536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0" name="Rectangle 67"/>
          <p:cNvSpPr>
            <a:spLocks noChangeArrowheads="1"/>
          </p:cNvSpPr>
          <p:nvPr/>
        </p:nvSpPr>
        <p:spPr>
          <a:xfrm>
            <a:off x="0" y="0"/>
            <a:ext cx="9144000" cy="573088"/>
          </a:xfrm>
          <a:prstGeom prst="rect">
            <a:avLst/>
          </a:prstGeom>
          <a:solidFill>
            <a:srgbClr val="00B05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000" b="1" dirty="0">
                <a:solidFill>
                  <a:srgbClr val="FFFFFF"/>
                </a:solidFill>
                <a:latin typeface="ＭＳ Ｐゴシック" panose="020B0600070205080204" pitchFamily="50" charset="-128"/>
              </a:rPr>
              <a:t>（</a:t>
            </a:r>
            <a:r>
              <a:rPr kumimoji="1" lang="ja-JP" altLang="en-US" sz="2000" b="1" i="0" u="none" strike="noStrike" kern="1200" cap="none" spc="0" normalizeH="0" baseline="0" noProof="0" dirty="0"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事業名を記載</a:t>
            </a:r>
            <a:r>
              <a:rPr lang="ja-JP" altLang="en-US" sz="2000" b="1" dirty="0" smtClean="0">
                <a:solidFill>
                  <a:srgbClr val="FFFFFF"/>
                </a:solidFill>
                <a:latin typeface="ＭＳ Ｐゴシック" panose="020B0600070205080204" pitchFamily="50" charset="-128"/>
              </a:rPr>
              <a:t>）</a:t>
            </a:r>
            <a:r>
              <a:rPr kumimoji="1" lang="ja-JP" altLang="en-US" sz="2000" b="1" i="0" u="none" strike="noStrike" kern="1200" cap="none" spc="0" normalizeH="0" baseline="0" noProof="0" dirty="0"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lang="ja-JP" altLang="en-US" sz="2000" b="1" noProof="0" dirty="0">
                <a:solidFill>
                  <a:srgbClr val="FFFFFF"/>
                </a:solidFill>
                <a:latin typeface="ＭＳ Ｐゴシック" panose="020B0600070205080204" pitchFamily="50" charset="-128"/>
              </a:rPr>
              <a:t>～</a:t>
            </a:r>
            <a:endParaRPr kumimoji="1" lang="ja-JP" altLang="en-US" sz="2400" b="1" i="0" u="none" strike="noStrike" kern="1200" cap="none" spc="0" normalizeH="0" baseline="0" noProof="0" dirty="0"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3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2033" name="表 668"/>
          <p:cNvGraphicFramePr>
            <a:graphicFrameLocks noGrp="1"/>
          </p:cNvGraphicFramePr>
          <p:nvPr>
            <p:extLst/>
          </p:nvPr>
        </p:nvGraphicFramePr>
        <p:xfrm>
          <a:off x="91440" y="1493569"/>
          <a:ext cx="4336560" cy="5281389"/>
        </p:xfrm>
        <a:graphic>
          <a:graphicData uri="http://schemas.openxmlformats.org/drawingml/2006/table">
            <a:tbl>
              <a:tblPr bandRow="1">
                <a:tableStyleId>{073A0DAA-6AF3-43AB-8588-CEC1D06C72B9}</a:tableStyleId>
              </a:tblPr>
              <a:tblGrid>
                <a:gridCol w="678758">
                  <a:extLst>
                    <a:ext uri="{9D8B030D-6E8A-4147-A177-3AD203B41FA5}">
                      <a16:colId xmlns:a16="http://schemas.microsoft.com/office/drawing/2014/main" val="20000"/>
                    </a:ext>
                  </a:extLst>
                </a:gridCol>
                <a:gridCol w="676720">
                  <a:extLst>
                    <a:ext uri="{9D8B030D-6E8A-4147-A177-3AD203B41FA5}">
                      <a16:colId xmlns:a16="http://schemas.microsoft.com/office/drawing/2014/main" val="20001"/>
                    </a:ext>
                  </a:extLst>
                </a:gridCol>
                <a:gridCol w="2981082">
                  <a:extLst>
                    <a:ext uri="{9D8B030D-6E8A-4147-A177-3AD203B41FA5}">
                      <a16:colId xmlns:a16="http://schemas.microsoft.com/office/drawing/2014/main" val="20002"/>
                    </a:ext>
                  </a:extLst>
                </a:gridCol>
              </a:tblGrid>
              <a:tr h="60536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協議会の構成員</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r>
                        <a:rPr kumimoji="1" lang="en-US" altLang="ja-JP"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幹事</a:t>
                      </a:r>
                      <a:r>
                        <a:rPr kumimoji="1" lang="en-US" altLang="ja-JP"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a:t>
                      </a:r>
                      <a:r>
                        <a:rPr kumimoji="1" lang="zh-CN" altLang="en-US"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社</a:t>
                      </a:r>
                      <a:r>
                        <a:rPr kumimoji="1" lang="ja-JP" altLang="en-US" sz="900" b="0" i="0" u="none" strike="noStrike" kern="1200" baseline="0" dirty="0" err="1" smtClean="0">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市、**大学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535141">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地域</a:t>
                      </a:r>
                    </a:p>
                    <a:p>
                      <a:r>
                        <a:rPr kumimoji="1" lang="ja-JP" altLang="en-US" sz="1000" dirty="0">
                          <a:solidFill>
                            <a:schemeClr val="tx1"/>
                          </a:solidFill>
                          <a:latin typeface="Meiryo UI" panose="020B0604030504040204" pitchFamily="50" charset="-128"/>
                          <a:ea typeface="Meiryo UI" panose="020B0604030504040204" pitchFamily="50" charset="-128"/>
                        </a:rPr>
                        <a:t>課題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pPr marL="171450" indent="-171450">
                        <a:buFont typeface="Wingdings" panose="05000000000000000000" pitchFamily="2" charset="2"/>
                        <a:buChar char="l"/>
                      </a:pP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dirty="0" smtClean="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31690">
                <a:tc rowSpan="5">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開始時期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t"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latin typeface="Meiryo UI" panose="020B0604030504040204" pitchFamily="50" charset="-128"/>
                          <a:ea typeface="Meiryo UI" panose="020B0604030504040204" pitchFamily="50" charset="-128"/>
                          <a:cs typeface="+mn-cs"/>
                        </a:rPr>
                        <a:t>**年*月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エリア</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**市**エリア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en-US" altLang="ja-JP" sz="900" dirty="0">
                          <a:solidFill>
                            <a:schemeClr val="tx1"/>
                          </a:solidFill>
                          <a:latin typeface="Meiryo UI" panose="020B0604030504040204" pitchFamily="50" charset="-128"/>
                          <a:ea typeface="Meiryo UI" panose="020B0604030504040204" pitchFamily="50" charset="-128"/>
                        </a:rPr>
                        <a:t>MaaS</a:t>
                      </a:r>
                    </a:p>
                    <a:p>
                      <a:r>
                        <a:rPr kumimoji="1" lang="ja-JP" altLang="en-US" sz="900" dirty="0">
                          <a:solidFill>
                            <a:schemeClr val="tx1"/>
                          </a:solidFill>
                          <a:latin typeface="Meiryo UI" panose="020B0604030504040204" pitchFamily="50" charset="-128"/>
                          <a:ea typeface="Meiryo UI" panose="020B0604030504040204" pitchFamily="50" charset="-128"/>
                        </a:rPr>
                        <a:t>システム</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216932">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サービス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900" dirty="0" smtClean="0">
                          <a:solidFill>
                            <a:schemeClr val="tx1"/>
                          </a:solidFill>
                          <a:latin typeface="Meiryo UI" panose="020B0604030504040204" pitchFamily="50" charset="-128"/>
                          <a:ea typeface="Meiryo UI" panose="020B0604030504040204" pitchFamily="50" charset="-128"/>
                        </a:rPr>
                        <a:t>（箇条書きで記載）</a:t>
                      </a:r>
                      <a:endParaRPr kumimoji="1" lang="ja-JP" altLang="en-US" sz="1800" b="0" i="0" u="none" strike="noStrike" kern="1200" baseline="0" dirty="0" smtClean="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75998">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交通以外のサービス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78474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目的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bl>
          </a:graphicData>
        </a:graphic>
      </p:graphicFrame>
      <p:sp>
        <p:nvSpPr>
          <p:cNvPr id="2034" name="正方形/長方形 669"/>
          <p:cNvSpPr/>
          <p:nvPr/>
        </p:nvSpPr>
        <p:spPr>
          <a:xfrm>
            <a:off x="4432861" y="1491215"/>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取組イメージ</a:t>
            </a:r>
            <a:endPar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35" name="正方形/長方形 670"/>
          <p:cNvSpPr/>
          <p:nvPr/>
        </p:nvSpPr>
        <p:spPr>
          <a:xfrm>
            <a:off x="4432861" y="1743215"/>
            <a:ext cx="4608195" cy="3025742"/>
          </a:xfrm>
          <a:prstGeom prst="rect">
            <a:avLst/>
          </a:prstGeom>
          <a:no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36" name="正方形/長方形 671"/>
          <p:cNvSpPr/>
          <p:nvPr/>
        </p:nvSpPr>
        <p:spPr>
          <a:xfrm>
            <a:off x="4432860" y="4766600"/>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評価指標</a:t>
            </a:r>
          </a:p>
        </p:txBody>
      </p:sp>
      <p:graphicFrame>
        <p:nvGraphicFramePr>
          <p:cNvPr id="2037" name="表 672"/>
          <p:cNvGraphicFramePr>
            <a:graphicFrameLocks noGrp="1"/>
          </p:cNvGraphicFramePr>
          <p:nvPr>
            <p:extLst/>
          </p:nvPr>
        </p:nvGraphicFramePr>
        <p:xfrm>
          <a:off x="4432860" y="5020957"/>
          <a:ext cx="4608195" cy="812973"/>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812973">
                <a:tc>
                  <a:txBody>
                    <a:bodyPr/>
                    <a:lstStyle/>
                    <a:p>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評価指標、目標、測定方法などを記載</a:t>
                      </a:r>
                      <a:endParaRPr kumimoji="1" lang="en-US" altLang="ja-JP" sz="900" b="0" kern="1200" dirty="0" smtClean="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r>
                        <a:rPr kumimoji="1" lang="ja-JP" altLang="en-US" sz="900" b="0" dirty="0" smtClean="0">
                          <a:solidFill>
                            <a:schemeClr val="tx1"/>
                          </a:solidFill>
                          <a:latin typeface="Meiryo UI" panose="020B0604030504040204" pitchFamily="50" charset="-128"/>
                          <a:ea typeface="Meiryo UI" panose="020B0604030504040204" pitchFamily="50" charset="-128"/>
                        </a:rPr>
                        <a:t>＊＊＊＊＊＊＊＊＊＊</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b="0" dirty="0" smtClean="0">
                          <a:solidFill>
                            <a:schemeClr val="tx1"/>
                          </a:solidFill>
                          <a:latin typeface="Meiryo UI" panose="020B0604030504040204" pitchFamily="50" charset="-128"/>
                          <a:ea typeface="Meiryo UI" panose="020B0604030504040204" pitchFamily="50" charset="-128"/>
                        </a:rPr>
                        <a:t>＊＊＊＊＊＊＊＊＊＊</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endParaRPr kumimoji="1" lang="en-US" altLang="ja-JP" sz="900" b="0" kern="1200" dirty="0" smtClean="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38" name="正方形/長方形 673"/>
          <p:cNvSpPr/>
          <p:nvPr/>
        </p:nvSpPr>
        <p:spPr>
          <a:xfrm>
            <a:off x="4432861" y="5840517"/>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今後</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の方向性</a:t>
            </a:r>
            <a:endPar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2039" name="表 674"/>
          <p:cNvGraphicFramePr>
            <a:graphicFrameLocks noGrp="1"/>
          </p:cNvGraphicFramePr>
          <p:nvPr>
            <p:extLst/>
          </p:nvPr>
        </p:nvGraphicFramePr>
        <p:xfrm>
          <a:off x="4428000" y="6098429"/>
          <a:ext cx="4608195" cy="678610"/>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678610">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40" name="コンテンツ プレースホルダー 676"/>
          <p:cNvSpPr txBox="1"/>
          <p:nvPr/>
        </p:nvSpPr>
        <p:spPr>
          <a:xfrm>
            <a:off x="35979" y="676384"/>
            <a:ext cx="9079961" cy="736616"/>
          </a:xfrm>
          <a:prstGeom prst="rect">
            <a:avLst/>
          </a:prstGeom>
          <a:ln>
            <a:solidFill>
              <a:schemeClr val="tx2"/>
            </a:solidFill>
          </a:ln>
        </p:spPr>
        <p:txBody>
          <a:bodyPr/>
          <a:lstStyle>
            <a:lvl1pPr marL="342898" indent="-342898" algn="l" rtl="0" eaLnBrk="1" fontAlgn="base" hangingPunct="1">
              <a:spcBef>
                <a:spcPct val="20000"/>
              </a:spcBef>
              <a:spcAft>
                <a:spcPct val="0"/>
              </a:spcAft>
              <a:buChar char="•"/>
              <a:defRPr kumimoji="1" sz="3200">
                <a:solidFill>
                  <a:schemeClr val="tx1"/>
                </a:solidFill>
                <a:latin typeface="+mn-lt"/>
                <a:ea typeface="+mn-ea"/>
                <a:cs typeface="+mn-cs"/>
              </a:defRPr>
            </a:lvl1pPr>
            <a:lvl2pPr marL="742946" indent="-285748" algn="l" rtl="0" eaLnBrk="1" fontAlgn="base" hangingPunct="1">
              <a:spcBef>
                <a:spcPct val="20000"/>
              </a:spcBef>
              <a:spcAft>
                <a:spcPct val="0"/>
              </a:spcAft>
              <a:buChar char="–"/>
              <a:defRPr kumimoji="1" sz="2800">
                <a:solidFill>
                  <a:schemeClr val="tx1"/>
                </a:solidFill>
                <a:latin typeface="+mn-lt"/>
                <a:ea typeface="+mn-ea"/>
              </a:defRPr>
            </a:lvl2pPr>
            <a:lvl3pPr marL="1142993" indent="-228598" algn="l" rtl="0" eaLnBrk="1" fontAlgn="base" hangingPunct="1">
              <a:spcBef>
                <a:spcPct val="20000"/>
              </a:spcBef>
              <a:spcAft>
                <a:spcPct val="0"/>
              </a:spcAft>
              <a:buChar char="•"/>
              <a:defRPr kumimoji="1" sz="2400">
                <a:solidFill>
                  <a:schemeClr val="tx1"/>
                </a:solidFill>
                <a:latin typeface="+mn-lt"/>
                <a:ea typeface="+mn-ea"/>
              </a:defRPr>
            </a:lvl3pPr>
            <a:lvl4pPr marL="1600191" indent="-228598" algn="l" rtl="0" eaLnBrk="1" fontAlgn="base" hangingPunct="1">
              <a:spcBef>
                <a:spcPct val="20000"/>
              </a:spcBef>
              <a:spcAft>
                <a:spcPct val="0"/>
              </a:spcAft>
              <a:buChar char="–"/>
              <a:defRPr kumimoji="1" sz="2000">
                <a:solidFill>
                  <a:schemeClr val="tx1"/>
                </a:solidFill>
                <a:latin typeface="+mn-lt"/>
                <a:ea typeface="+mn-ea"/>
              </a:defRPr>
            </a:lvl4pPr>
            <a:lvl5pPr marL="2057388" indent="-228598" algn="l" rtl="0" eaLnBrk="1" fontAlgn="base" hangingPunct="1">
              <a:spcBef>
                <a:spcPct val="20000"/>
              </a:spcBef>
              <a:spcAft>
                <a:spcPct val="0"/>
              </a:spcAft>
              <a:buChar char="»"/>
              <a:defRPr kumimoji="1" sz="2000">
                <a:solidFill>
                  <a:schemeClr val="tx1"/>
                </a:solidFill>
                <a:latin typeface="+mn-lt"/>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（事業の概要を記載）</a:t>
            </a: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41" name="正方形/長方形 680"/>
          <p:cNvSpPr/>
          <p:nvPr/>
        </p:nvSpPr>
        <p:spPr>
          <a:xfrm>
            <a:off x="4463357" y="1768134"/>
            <a:ext cx="2417776" cy="211109"/>
          </a:xfrm>
          <a:prstGeom prst="rect">
            <a:avLst/>
          </a:prstGeom>
          <a:noFill/>
          <a:ln w="12700">
            <a:no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1" i="0" u="sng" strike="noStrike" kern="1200" cap="none" spc="0" normalizeH="0" baseline="0" noProof="0" dirty="0" err="1" smtClean="0">
                <a:ln>
                  <a:noFill/>
                </a:ln>
                <a:solidFill>
                  <a:srgbClr val="000000"/>
                </a:solidFill>
                <a:effectLst/>
                <a:uLnTx/>
                <a:uFillTx/>
                <a:latin typeface="Meiryo UI" panose="020B0604030504040204" pitchFamily="50" charset="-128"/>
                <a:ea typeface="Meiryo UI" panose="020B0604030504040204" pitchFamily="50" charset="-128"/>
                <a:cs typeface="+mn-cs"/>
              </a:rPr>
              <a:t>MaaS</a:t>
            </a:r>
            <a:r>
              <a:rPr kumimoji="1" lang="ja-JP" altLang="en-US" sz="900" b="1" i="0" u="sng"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を通じて提供するサービスのイメージ</a:t>
            </a:r>
            <a:endParaRPr kumimoji="1" lang="ja-JP" altLang="en-US" sz="9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42" name="正方形/長方形 703"/>
          <p:cNvSpPr/>
          <p:nvPr/>
        </p:nvSpPr>
        <p:spPr>
          <a:xfrm>
            <a:off x="54112" y="908720"/>
            <a:ext cx="9630455" cy="73866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作成</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時には</a:t>
            </a:r>
            <a:r>
              <a:rPr kumimoji="1" lang="ja-JP" altLang="en-US"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hlinkClick r:id="rId3"/>
              </a:rPr>
              <a:t>https</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hlinkClick r:id="rId3"/>
              </a:rPr>
              <a:t>://</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hlinkClick r:id="rId3"/>
              </a:rPr>
              <a:t>www.mlit.go.jp/sogoseisaku/transport/sosei_transport_tk_000160.html</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」に掲載の概要も</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参考にしていただき、ご記載ください。 </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2043" name="テキスト ボックス 1"/>
          <p:cNvSpPr txBox="1"/>
          <p:nvPr/>
        </p:nvSpPr>
        <p:spPr>
          <a:xfrm>
            <a:off x="2051720" y="-41881"/>
            <a:ext cx="626469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6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本ページは事業採択後公表を予定しています</a:t>
            </a:r>
            <a:endParaRPr kumimoji="1" lang="ja-JP" altLang="en-US" sz="16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61</a:t>
            </a:r>
            <a:endParaRPr kumimoji="1" lang="ja-JP" altLang="en-US" sz="1480" dirty="0">
              <a:solidFill>
                <a:schemeClr val="tx1"/>
              </a:solidFill>
            </a:endParaRPr>
          </a:p>
        </p:txBody>
      </p:sp>
    </p:spTree>
    <p:extLst>
      <p:ext uri="{BB962C8B-B14F-4D97-AF65-F5344CB8AC3E}">
        <p14:creationId xmlns:p14="http://schemas.microsoft.com/office/powerpoint/2010/main" val="1197779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提案者　</a:t>
            </a:r>
          </a:p>
        </p:txBody>
      </p:sp>
      <p:graphicFrame>
        <p:nvGraphicFramePr>
          <p:cNvPr id="3075" name="表 8"/>
          <p:cNvGraphicFramePr>
            <a:graphicFrameLocks noGrp="1"/>
          </p:cNvGraphicFramePr>
          <p:nvPr>
            <p:extLst/>
          </p:nvPr>
        </p:nvGraphicFramePr>
        <p:xfrm>
          <a:off x="251521" y="1412776"/>
          <a:ext cx="8640958" cy="5364000"/>
        </p:xfrm>
        <a:graphic>
          <a:graphicData uri="http://schemas.openxmlformats.org/drawingml/2006/table">
            <a:tbl>
              <a:tblPr/>
              <a:tblGrid>
                <a:gridCol w="720079">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2064229">
                  <a:extLst>
                    <a:ext uri="{9D8B030D-6E8A-4147-A177-3AD203B41FA5}">
                      <a16:colId xmlns:a16="http://schemas.microsoft.com/office/drawing/2014/main" val="20002"/>
                    </a:ext>
                  </a:extLst>
                </a:gridCol>
                <a:gridCol w="2064229">
                  <a:extLst>
                    <a:ext uri="{9D8B030D-6E8A-4147-A177-3AD203B41FA5}">
                      <a16:colId xmlns:a16="http://schemas.microsoft.com/office/drawing/2014/main" val="20003"/>
                    </a:ext>
                  </a:extLst>
                </a:gridCol>
                <a:gridCol w="2064229">
                  <a:extLst>
                    <a:ext uri="{9D8B030D-6E8A-4147-A177-3AD203B41FA5}">
                      <a16:colId xmlns:a16="http://schemas.microsoft.com/office/drawing/2014/main" val="20004"/>
                    </a:ext>
                  </a:extLst>
                </a:gridCol>
              </a:tblGrid>
              <a:tr h="360000">
                <a:tc gridSpan="2">
                  <a:txBody>
                    <a:bodyPr/>
                    <a:lstStyle/>
                    <a:p>
                      <a:pPr marR="44450" indent="114300" algn="ctr">
                        <a:spcAft>
                          <a:spcPts val="0"/>
                        </a:spcAft>
                      </a:pPr>
                      <a:r>
                        <a:rPr lang="ja-JP" altLang="en-US" sz="1200" kern="100" dirty="0" smtClean="0">
                          <a:effectLst/>
                          <a:latin typeface="+mn-ea"/>
                          <a:ea typeface="+mn-ea"/>
                          <a:cs typeface="Meiryo UI" panose="020B0604030504040204" pitchFamily="50" charset="-128"/>
                        </a:rPr>
                        <a:t>事業名</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B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R="44450" indent="127000" algn="ctr">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5570" marR="44450" indent="-115570">
                        <a:spcAft>
                          <a:spcPts val="0"/>
                        </a:spcAft>
                      </a:pP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60000">
                <a:tc rowSpan="10">
                  <a:txBody>
                    <a:bodyPr/>
                    <a:lstStyle/>
                    <a:p>
                      <a:pPr marR="44450" indent="114300" algn="ctr">
                        <a:spcAft>
                          <a:spcPts val="0"/>
                        </a:spcAft>
                      </a:pPr>
                      <a:r>
                        <a:rPr lang="ja-JP" sz="1200" kern="100" dirty="0">
                          <a:effectLst/>
                          <a:latin typeface="+mn-ea"/>
                          <a:ea typeface="+mn-ea"/>
                          <a:cs typeface="Meiryo UI" panose="020B0604030504040204" pitchFamily="50" charset="-128"/>
                        </a:rPr>
                        <a:t>提案者</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altLang="en-US" sz="1200" kern="100" dirty="0" smtClean="0">
                          <a:effectLst/>
                          <a:latin typeface="+mn-ea"/>
                          <a:ea typeface="+mn-ea"/>
                          <a:cs typeface="Meiryo UI" panose="020B0604030504040204" pitchFamily="50" charset="-128"/>
                        </a:rPr>
                        <a:t>申請者</a:t>
                      </a:r>
                      <a:r>
                        <a:rPr lang="ja-JP" sz="1200" kern="100" dirty="0" smtClean="0">
                          <a:effectLst/>
                          <a:latin typeface="+mn-ea"/>
                          <a:ea typeface="+mn-ea"/>
                          <a:cs typeface="Meiryo UI" panose="020B0604030504040204" pitchFamily="50" charset="-128"/>
                        </a:rPr>
                        <a:t>名</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spcAft>
                          <a:spcPts val="0"/>
                        </a:spcAft>
                      </a:pPr>
                      <a:r>
                        <a:rPr lang="zh-TW" altLang="en-US" sz="1200" i="1" kern="100" dirty="0" smtClean="0">
                          <a:solidFill>
                            <a:schemeClr val="tx1"/>
                          </a:solidFill>
                          <a:effectLst/>
                          <a:latin typeface="+mn-ea"/>
                          <a:ea typeface="+mn-ea"/>
                          <a:cs typeface="Meiryo UI" panose="020B0604030504040204" pitchFamily="50" charset="-128"/>
                        </a:rPr>
                        <a:t>（例）○○協議会、○○事業実行委員会（仮称）</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296000">
                <a:tc vMerge="1">
                  <a:txBody>
                    <a:bodyPr/>
                    <a:lstStyle/>
                    <a:p>
                      <a:endParaRPr kumimoji="1" lang="ja-JP" altLang="en-US"/>
                    </a:p>
                  </a:txBody>
                  <a:tcPr/>
                </a:tc>
                <a:tc>
                  <a:txBody>
                    <a:bodyPr/>
                    <a:lstStyle/>
                    <a:p>
                      <a:pPr marR="44450" indent="127000" algn="ctr">
                        <a:spcAft>
                          <a:spcPts val="0"/>
                        </a:spcAft>
                      </a:pPr>
                      <a:r>
                        <a:rPr lang="ja-JP" altLang="en-US" sz="1200" kern="100" dirty="0" smtClean="0">
                          <a:effectLst/>
                          <a:latin typeface="+mn-ea"/>
                          <a:ea typeface="+mn-ea"/>
                          <a:cs typeface="Meiryo UI" panose="020B0604030504040204" pitchFamily="50" charset="-128"/>
                        </a:rPr>
                        <a:t>事業における</a:t>
                      </a:r>
                      <a:endParaRPr lang="en-US" altLang="ja-JP" sz="1200" kern="100" dirty="0" smtClean="0">
                        <a:effectLst/>
                        <a:latin typeface="+mn-ea"/>
                        <a:ea typeface="+mn-ea"/>
                        <a:cs typeface="Meiryo UI" panose="020B0604030504040204" pitchFamily="50" charset="-128"/>
                      </a:endParaRPr>
                    </a:p>
                    <a:p>
                      <a:pPr marR="44450" indent="127000" algn="ctr">
                        <a:spcAft>
                          <a:spcPts val="0"/>
                        </a:spcAft>
                      </a:pPr>
                      <a:r>
                        <a:rPr lang="ja-JP" sz="1200" kern="100" dirty="0" smtClean="0">
                          <a:effectLst/>
                          <a:latin typeface="+mn-ea"/>
                          <a:ea typeface="+mn-ea"/>
                          <a:cs typeface="Meiryo UI" panose="020B0604030504040204" pitchFamily="50" charset="-128"/>
                        </a:rPr>
                        <a:t>代表者</a:t>
                      </a:r>
                      <a:r>
                        <a:rPr lang="ja-JP" altLang="en-US" sz="1200" kern="100" dirty="0" smtClean="0">
                          <a:effectLst/>
                          <a:latin typeface="+mn-ea"/>
                          <a:ea typeface="+mn-ea"/>
                          <a:cs typeface="Meiryo UI" panose="020B0604030504040204" pitchFamily="50" charset="-128"/>
                        </a:rPr>
                        <a:t>の連絡先</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4300" marR="44450" indent="-114300">
                        <a:spcAft>
                          <a:spcPts val="0"/>
                        </a:spcAft>
                      </a:pPr>
                      <a:r>
                        <a:rPr lang="zh-CN" altLang="en-US" sz="1200" i="0" kern="100" dirty="0" smtClean="0">
                          <a:solidFill>
                            <a:schemeClr val="tx1"/>
                          </a:solidFill>
                          <a:effectLst/>
                          <a:latin typeface="+mn-ea"/>
                          <a:ea typeface="+mn-ea"/>
                          <a:cs typeface="Meiryo UI" panose="020B0604030504040204" pitchFamily="50" charset="-128"/>
                        </a:rPr>
                        <a:t>所在地：　</a:t>
                      </a:r>
                      <a:r>
                        <a:rPr lang="zh-CN" altLang="en-US" sz="1200" i="1" kern="100" dirty="0" smtClean="0">
                          <a:solidFill>
                            <a:schemeClr val="tx1"/>
                          </a:solidFill>
                          <a:effectLst/>
                          <a:latin typeface="+mn-ea"/>
                          <a:ea typeface="+mn-ea"/>
                          <a:cs typeface="Meiryo UI" panose="020B0604030504040204" pitchFamily="50" charset="-128"/>
                        </a:rPr>
                        <a:t>〒</a:t>
                      </a:r>
                      <a:r>
                        <a:rPr lang="en-US" altLang="zh-CN" sz="1200" i="1" kern="100" dirty="0" smtClean="0">
                          <a:solidFill>
                            <a:schemeClr val="tx1"/>
                          </a:solidFill>
                          <a:effectLst/>
                          <a:latin typeface="+mn-ea"/>
                          <a:ea typeface="+mn-ea"/>
                          <a:cs typeface="Meiryo UI" panose="020B0604030504040204" pitchFamily="50" charset="-128"/>
                        </a:rPr>
                        <a:t>000-0000</a:t>
                      </a:r>
                      <a:r>
                        <a:rPr lang="zh-CN" altLang="en-US" sz="1200" i="1" kern="100" dirty="0" smtClean="0">
                          <a:solidFill>
                            <a:schemeClr val="tx1"/>
                          </a:solidFill>
                          <a:effectLst/>
                          <a:latin typeface="+mn-ea"/>
                          <a:ea typeface="+mn-ea"/>
                          <a:cs typeface="Meiryo UI" panose="020B0604030504040204" pitchFamily="50" charset="-128"/>
                        </a:rPr>
                        <a:t>　○○市</a:t>
                      </a:r>
                      <a:r>
                        <a:rPr lang="en-US" altLang="zh-CN" sz="1200" i="1" kern="100" dirty="0" smtClean="0">
                          <a:solidFill>
                            <a:schemeClr val="tx1"/>
                          </a:solidFill>
                          <a:effectLst/>
                          <a:latin typeface="+mn-ea"/>
                          <a:ea typeface="+mn-ea"/>
                          <a:cs typeface="Meiryo UI" panose="020B0604030504040204" pitchFamily="50" charset="-128"/>
                        </a:rPr>
                        <a:t>××</a:t>
                      </a:r>
                      <a:r>
                        <a:rPr lang="zh-CN" altLang="en-US" sz="1200" i="1" kern="100" dirty="0" smtClean="0">
                          <a:solidFill>
                            <a:schemeClr val="tx1"/>
                          </a:solidFill>
                          <a:effectLst/>
                          <a:latin typeface="+mn-ea"/>
                          <a:ea typeface="+mn-ea"/>
                          <a:cs typeface="Meiryo UI" panose="020B0604030504040204" pitchFamily="50" charset="-128"/>
                        </a:rPr>
                        <a:t>区△△</a:t>
                      </a:r>
                      <a:r>
                        <a:rPr lang="en-US" altLang="zh-CN" sz="1200" i="1" kern="100" dirty="0" smtClean="0">
                          <a:solidFill>
                            <a:schemeClr val="tx1"/>
                          </a:solidFill>
                          <a:effectLst/>
                          <a:latin typeface="+mn-ea"/>
                          <a:ea typeface="+mn-ea"/>
                          <a:cs typeface="Meiryo UI" panose="020B0604030504040204" pitchFamily="50" charset="-128"/>
                        </a:rPr>
                        <a:t>1-2-3</a:t>
                      </a:r>
                    </a:p>
                    <a:p>
                      <a:pPr marL="114300" marR="44450" indent="-114300">
                        <a:spcAft>
                          <a:spcPts val="0"/>
                        </a:spcAft>
                      </a:pPr>
                      <a:r>
                        <a:rPr lang="ja-JP" altLang="en-US" sz="1200" kern="100" dirty="0" smtClean="0">
                          <a:effectLst/>
                          <a:latin typeface="+mn-ea"/>
                          <a:ea typeface="+mn-ea"/>
                          <a:cs typeface="Meiryo UI" panose="020B0604030504040204" pitchFamily="50" charset="-128"/>
                        </a:rPr>
                        <a:t>担当部課（部署）：</a:t>
                      </a:r>
                    </a:p>
                    <a:p>
                      <a:pPr marL="114300" marR="44450" indent="-114300">
                        <a:spcAft>
                          <a:spcPts val="0"/>
                        </a:spcAft>
                      </a:pPr>
                      <a:r>
                        <a:rPr lang="ja-JP" altLang="en-US" sz="1200" kern="100" dirty="0" smtClean="0">
                          <a:effectLst/>
                          <a:latin typeface="+mn-ea"/>
                          <a:ea typeface="+mn-ea"/>
                          <a:cs typeface="Meiryo UI" panose="020B0604030504040204" pitchFamily="50" charset="-128"/>
                        </a:rPr>
                        <a:t>連絡先（連絡先担当者名）：</a:t>
                      </a:r>
                      <a:r>
                        <a:rPr lang="ja-JP" altLang="en-US" sz="1200" i="1" kern="100" dirty="0" smtClean="0">
                          <a:solidFill>
                            <a:schemeClr val="tx1"/>
                          </a:solidFill>
                          <a:effectLst/>
                          <a:latin typeface="+mn-ea"/>
                          <a:ea typeface="+mn-ea"/>
                          <a:cs typeface="Meiryo UI" panose="020B0604030504040204" pitchFamily="50" charset="-128"/>
                        </a:rPr>
                        <a:t>○○○○</a:t>
                      </a:r>
                    </a:p>
                    <a:p>
                      <a:pPr marL="114300" marR="44450" indent="-114300">
                        <a:spcAft>
                          <a:spcPts val="0"/>
                        </a:spcAft>
                      </a:pPr>
                      <a:r>
                        <a:rPr lang="ja-JP" altLang="en-US" sz="1200" kern="100" dirty="0" smtClean="0">
                          <a:effectLst/>
                          <a:latin typeface="+mn-ea"/>
                          <a:ea typeface="+mn-ea"/>
                          <a:cs typeface="Meiryo UI" panose="020B0604030504040204" pitchFamily="50" charset="-128"/>
                        </a:rPr>
                        <a:t>電話番号：</a:t>
                      </a:r>
                      <a:r>
                        <a:rPr lang="en-US" altLang="ja-JP" sz="1200" i="1" kern="100" dirty="0" smtClean="0">
                          <a:solidFill>
                            <a:schemeClr val="tx1"/>
                          </a:solidFill>
                          <a:effectLst/>
                          <a:latin typeface="+mn-ea"/>
                          <a:ea typeface="+mn-ea"/>
                          <a:cs typeface="Meiryo UI" panose="020B0604030504040204" pitchFamily="50" charset="-128"/>
                        </a:rPr>
                        <a:t>000-000-0000</a:t>
                      </a:r>
                    </a:p>
                    <a:p>
                      <a:pPr marL="114300" marR="44450" indent="-114300">
                        <a:spcAft>
                          <a:spcPts val="0"/>
                        </a:spcAft>
                      </a:pPr>
                      <a:r>
                        <a:rPr lang="ja-JP" altLang="en-US" sz="1200" kern="100" dirty="0" smtClean="0">
                          <a:solidFill>
                            <a:schemeClr val="tx1"/>
                          </a:solidFill>
                          <a:effectLst/>
                          <a:latin typeface="+mn-ea"/>
                          <a:ea typeface="+mn-ea"/>
                          <a:cs typeface="Meiryo UI" panose="020B0604030504040204" pitchFamily="50" charset="-128"/>
                        </a:rPr>
                        <a:t>ＦＡＸ：</a:t>
                      </a:r>
                      <a:r>
                        <a:rPr lang="en-US" altLang="ja-JP" sz="1200" i="1" kern="100" dirty="0" smtClean="0">
                          <a:solidFill>
                            <a:schemeClr val="tx1"/>
                          </a:solidFill>
                          <a:effectLst/>
                          <a:latin typeface="+mn-ea"/>
                          <a:ea typeface="+mn-ea"/>
                          <a:cs typeface="Meiryo UI" panose="020B0604030504040204" pitchFamily="50" charset="-128"/>
                        </a:rPr>
                        <a:t>000-000-0000</a:t>
                      </a:r>
                    </a:p>
                    <a:p>
                      <a:pPr marL="114300" marR="44450" indent="-114300">
                        <a:spcAft>
                          <a:spcPts val="0"/>
                        </a:spcAft>
                      </a:pPr>
                      <a:r>
                        <a:rPr lang="en-US" altLang="ja-JP" sz="1200" kern="100" dirty="0" smtClean="0">
                          <a:solidFill>
                            <a:schemeClr val="tx1"/>
                          </a:solidFill>
                          <a:effectLst/>
                          <a:latin typeface="+mn-ea"/>
                          <a:ea typeface="+mn-ea"/>
                          <a:cs typeface="Meiryo UI" panose="020B0604030504040204" pitchFamily="50" charset="-128"/>
                        </a:rPr>
                        <a:t>E-mail</a:t>
                      </a:r>
                      <a:r>
                        <a:rPr lang="ja-JP" altLang="en-US" sz="1200" kern="100" dirty="0" smtClean="0">
                          <a:solidFill>
                            <a:schemeClr val="tx1"/>
                          </a:solidFill>
                          <a:effectLst/>
                          <a:latin typeface="+mn-ea"/>
                          <a:ea typeface="+mn-ea"/>
                          <a:cs typeface="Meiryo UI" panose="020B0604030504040204" pitchFamily="50" charset="-128"/>
                        </a:rPr>
                        <a:t>：</a:t>
                      </a:r>
                      <a:r>
                        <a:rPr lang="en-US" altLang="ja-JP" sz="1200" i="1" kern="100" dirty="0" err="1" smtClean="0">
                          <a:solidFill>
                            <a:schemeClr val="tx1"/>
                          </a:solidFill>
                          <a:effectLst/>
                          <a:latin typeface="+mn-ea"/>
                          <a:ea typeface="+mn-ea"/>
                          <a:cs typeface="Meiryo UI" panose="020B0604030504040204" pitchFamily="50" charset="-128"/>
                        </a:rPr>
                        <a:t>abcdef</a:t>
                      </a:r>
                      <a:r>
                        <a:rPr lang="en-US" altLang="ja-JP" sz="1200" i="1" kern="100" dirty="0" smtClean="0">
                          <a:solidFill>
                            <a:schemeClr val="tx1"/>
                          </a:solidFill>
                          <a:effectLst/>
                          <a:latin typeface="+mn-ea"/>
                          <a:ea typeface="+mn-ea"/>
                          <a:cs typeface="Meiryo UI" panose="020B0604030504040204" pitchFamily="50" charset="-128"/>
                        </a:rPr>
                        <a:t>@</a:t>
                      </a:r>
                      <a:r>
                        <a:rPr lang="ja-JP" altLang="en-US" sz="1200" i="1" kern="100" dirty="0" smtClean="0">
                          <a:solidFill>
                            <a:schemeClr val="tx1"/>
                          </a:solidFill>
                          <a:effectLst/>
                          <a:latin typeface="+mn-ea"/>
                          <a:ea typeface="+mn-ea"/>
                          <a:cs typeface="Meiryo UI" panose="020B0604030504040204" pitchFamily="50" charset="-128"/>
                        </a:rPr>
                        <a:t>･･･</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96000">
                <a:tc vMerge="1">
                  <a:txBody>
                    <a:bodyPr/>
                    <a:lstStyle/>
                    <a:p>
                      <a:endParaRPr kumimoji="1" lang="ja-JP" altLang="en-US"/>
                    </a:p>
                  </a:txBody>
                  <a:tcPr/>
                </a:tc>
                <a:tc>
                  <a:txBody>
                    <a:bodyPr/>
                    <a:lstStyle/>
                    <a:p>
                      <a:pPr marR="44450" indent="127000" algn="ctr">
                        <a:spcAft>
                          <a:spcPts val="0"/>
                        </a:spcAft>
                      </a:pPr>
                      <a:r>
                        <a:rPr lang="ja-JP" altLang="en-US" sz="1200" kern="100" dirty="0" smtClean="0">
                          <a:effectLst/>
                          <a:latin typeface="+mn-ea"/>
                          <a:ea typeface="+mn-ea"/>
                          <a:cs typeface="Meiryo UI" panose="020B0604030504040204" pitchFamily="50" charset="-128"/>
                        </a:rPr>
                        <a:t>事業開始予定時期</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228600" marR="44450" indent="-228600">
                        <a:spcAft>
                          <a:spcPts val="0"/>
                        </a:spcAft>
                      </a:pPr>
                      <a:r>
                        <a:rPr lang="ja-JP" altLang="en-US" sz="1200" i="1" kern="100" dirty="0" smtClean="0">
                          <a:solidFill>
                            <a:srgbClr val="FF0000"/>
                          </a:solidFill>
                          <a:effectLst/>
                          <a:latin typeface="+mn-ea"/>
                          <a:ea typeface="+mn-ea"/>
                          <a:cs typeface="Meiryo UI" panose="020B0604030504040204" pitchFamily="50" charset="-128"/>
                        </a:rPr>
                        <a:t>（事前の検討会議等を含めた事業開始時期を記入してください。）</a:t>
                      </a:r>
                      <a:r>
                        <a:rPr lang="en-US" sz="1200" kern="100" dirty="0">
                          <a:effectLst/>
                          <a:latin typeface="+mn-ea"/>
                          <a:ea typeface="+mn-ea"/>
                          <a:cs typeface="Meiryo UI" panose="020B0604030504040204" pitchFamily="50" charset="-128"/>
                        </a:rPr>
                        <a:t> </a:t>
                      </a: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421714">
                <a:tc vMerge="1">
                  <a:txBody>
                    <a:bodyPr/>
                    <a:lstStyle/>
                    <a:p>
                      <a:endParaRPr kumimoji="1" lang="ja-JP" altLang="en-US"/>
                    </a:p>
                  </a:txBody>
                  <a:tcPr/>
                </a:tc>
                <a:tc rowSpan="7">
                  <a:txBody>
                    <a:bodyPr/>
                    <a:lstStyle/>
                    <a:p>
                      <a:pPr marR="44450" indent="127000" algn="ctr">
                        <a:spcAft>
                          <a:spcPts val="0"/>
                        </a:spcAft>
                      </a:pPr>
                      <a:r>
                        <a:rPr lang="ja-JP" altLang="en-US" sz="1200" kern="100" dirty="0" smtClean="0">
                          <a:effectLst/>
                          <a:latin typeface="+mn-ea"/>
                          <a:ea typeface="+mn-ea"/>
                          <a:cs typeface="Meiryo UI" panose="020B0604030504040204" pitchFamily="50" charset="-128"/>
                        </a:rPr>
                        <a:t>協議会の構成員及び</a:t>
                      </a:r>
                      <a:endParaRPr lang="en-US" altLang="ja-JP" sz="1200" kern="100" dirty="0" smtClean="0">
                        <a:effectLst/>
                        <a:latin typeface="+mn-ea"/>
                        <a:ea typeface="+mn-ea"/>
                        <a:cs typeface="Meiryo UI" panose="020B0604030504040204" pitchFamily="50" charset="-128"/>
                      </a:endParaRPr>
                    </a:p>
                    <a:p>
                      <a:pPr marR="44450" indent="127000" algn="ctr">
                        <a:spcAft>
                          <a:spcPts val="0"/>
                        </a:spcAft>
                      </a:pPr>
                      <a:r>
                        <a:rPr lang="ja-JP" altLang="en-US" sz="1200" kern="100" dirty="0" smtClean="0">
                          <a:effectLst/>
                          <a:latin typeface="+mn-ea"/>
                          <a:ea typeface="+mn-ea"/>
                          <a:cs typeface="Meiryo UI" panose="020B0604030504040204" pitchFamily="50" charset="-128"/>
                        </a:rPr>
                        <a:t>それぞれの役割</a:t>
                      </a:r>
                      <a:endParaRPr lang="en-US" altLang="ja-JP" sz="1200" kern="100" dirty="0" smtClean="0">
                        <a:effectLst/>
                        <a:latin typeface="+mn-ea"/>
                        <a:ea typeface="+mn-ea"/>
                        <a:cs typeface="Meiryo UI" panose="020B0604030504040204" pitchFamily="50" charset="-128"/>
                      </a:endParaRPr>
                    </a:p>
                    <a:p>
                      <a:pPr marR="44450" indent="127000" algn="ctr">
                        <a:spcAft>
                          <a:spcPts val="0"/>
                        </a:spcAft>
                      </a:pPr>
                      <a:endParaRPr lang="en-US" altLang="ja-JP" sz="1200" kern="100" dirty="0" smtClean="0">
                        <a:effectLst/>
                        <a:latin typeface="+mn-ea"/>
                        <a:ea typeface="+mn-ea"/>
                        <a:cs typeface="Meiryo UI" panose="020B0604030504040204" pitchFamily="50" charset="-128"/>
                      </a:endParaRPr>
                    </a:p>
                    <a:p>
                      <a:pPr marR="44450" indent="127000" algn="l">
                        <a:spcAft>
                          <a:spcPts val="0"/>
                        </a:spcAft>
                      </a:pPr>
                      <a:r>
                        <a:rPr lang="en-US" altLang="ja-JP" sz="1200" i="1" kern="100" dirty="0" smtClean="0">
                          <a:solidFill>
                            <a:srgbClr val="FF0000"/>
                          </a:solidFill>
                          <a:effectLst/>
                          <a:latin typeface="+mn-ea"/>
                          <a:ea typeface="+mn-ea"/>
                          <a:cs typeface="Meiryo UI" panose="020B0604030504040204" pitchFamily="50" charset="-128"/>
                        </a:rPr>
                        <a:t>※</a:t>
                      </a:r>
                      <a:r>
                        <a:rPr lang="ja-JP" altLang="en-US" sz="1200" i="1" kern="100" dirty="0" smtClean="0">
                          <a:solidFill>
                            <a:srgbClr val="FF0000"/>
                          </a:solidFill>
                          <a:effectLst/>
                          <a:latin typeface="+mn-ea"/>
                          <a:ea typeface="+mn-ea"/>
                          <a:cs typeface="Meiryo UI" panose="020B0604030504040204" pitchFamily="50" charset="-128"/>
                        </a:rPr>
                        <a:t>実施する協議会等の</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参画組織・団体、その</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代表者名を記入して</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ください。</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smtClean="0">
                          <a:solidFill>
                            <a:srgbClr val="FF0000"/>
                          </a:solidFill>
                          <a:effectLst/>
                          <a:latin typeface="+mn-ea"/>
                          <a:ea typeface="+mn-ea"/>
                          <a:cs typeface="Meiryo UI" panose="020B0604030504040204" pitchFamily="50" charset="-128"/>
                        </a:rPr>
                        <a:t>※</a:t>
                      </a:r>
                      <a:r>
                        <a:rPr lang="ja-JP" altLang="en-US" sz="1200" i="1" kern="100" dirty="0" smtClean="0">
                          <a:solidFill>
                            <a:srgbClr val="FF0000"/>
                          </a:solidFill>
                          <a:effectLst/>
                          <a:latin typeface="+mn-ea"/>
                          <a:ea typeface="+mn-ea"/>
                          <a:cs typeface="Meiryo UI" panose="020B0604030504040204" pitchFamily="50" charset="-128"/>
                        </a:rPr>
                        <a:t>幹事社はその旨</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記載してください。</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smtClean="0">
                          <a:solidFill>
                            <a:srgbClr val="FF0000"/>
                          </a:solidFill>
                          <a:effectLst/>
                          <a:latin typeface="+mn-ea"/>
                          <a:ea typeface="+mn-ea"/>
                          <a:cs typeface="Meiryo UI" panose="020B0604030504040204" pitchFamily="50" charset="-128"/>
                        </a:rPr>
                        <a:t>※</a:t>
                      </a:r>
                      <a:r>
                        <a:rPr lang="ja-JP" altLang="en-US" sz="1200" i="1" kern="100" dirty="0" smtClean="0">
                          <a:solidFill>
                            <a:srgbClr val="FF0000"/>
                          </a:solidFill>
                          <a:effectLst/>
                          <a:latin typeface="+mn-ea"/>
                          <a:ea typeface="+mn-ea"/>
                          <a:cs typeface="Meiryo UI" panose="020B0604030504040204" pitchFamily="50" charset="-128"/>
                        </a:rPr>
                        <a:t>書き切れない場合は、</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ページを追加して</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a:t>
                      </a:r>
                      <a:r>
                        <a:rPr lang="ja-JP" altLang="en-US" sz="1200" i="1" kern="100" baseline="0" dirty="0" smtClean="0">
                          <a:solidFill>
                            <a:srgbClr val="FF0000"/>
                          </a:solidFill>
                          <a:effectLst/>
                          <a:latin typeface="+mn-ea"/>
                          <a:ea typeface="+mn-ea"/>
                          <a:cs typeface="Meiryo UI" panose="020B0604030504040204" pitchFamily="50" charset="-128"/>
                        </a:rPr>
                        <a:t> </a:t>
                      </a:r>
                      <a:r>
                        <a:rPr lang="ja-JP" altLang="en-US" sz="1200" i="1" kern="100" dirty="0" smtClean="0">
                          <a:solidFill>
                            <a:srgbClr val="FF0000"/>
                          </a:solidFill>
                          <a:effectLst/>
                          <a:latin typeface="+mn-ea"/>
                          <a:ea typeface="+mn-ea"/>
                          <a:cs typeface="Meiryo UI" panose="020B0604030504040204" pitchFamily="50" charset="-128"/>
                        </a:rPr>
                        <a:t>ください。</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smtClean="0"/>
                        <a:t>組織名（団体名）</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smtClean="0"/>
                        <a:t>代表者名</a:t>
                      </a:r>
                      <a:endParaRPr kumimoji="1" lang="ja-JP" altLang="en-US" sz="12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smtClean="0"/>
                        <a:t>事業における役割</a:t>
                      </a:r>
                      <a:endParaRPr kumimoji="1" lang="ja-JP" altLang="en-US" sz="1200" dirty="0"/>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smtClean="0">
                          <a:solidFill>
                            <a:schemeClr val="dk1"/>
                          </a:solidFill>
                          <a:effectLst/>
                          <a:latin typeface="+mn-lt"/>
                          <a:ea typeface="+mn-ea"/>
                          <a:cs typeface="+mn-cs"/>
                        </a:rPr>
                        <a:t>○○市</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市長　○○○○</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全体調整、発注契約</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5"/>
                  </a:ext>
                </a:extLst>
              </a:tr>
              <a:tr h="42171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i="1" kern="1200" dirty="0" smtClean="0">
                          <a:solidFill>
                            <a:schemeClr val="dk1"/>
                          </a:solidFill>
                          <a:effectLst/>
                          <a:latin typeface="+mn-lt"/>
                          <a:ea typeface="+mn-ea"/>
                          <a:cs typeface="+mn-cs"/>
                        </a:rPr>
                        <a:t>NPO</a:t>
                      </a:r>
                      <a:r>
                        <a:rPr kumimoji="1" lang="ja-JP" altLang="ja-JP" sz="1200" i="1" kern="1200" dirty="0" smtClean="0">
                          <a:solidFill>
                            <a:schemeClr val="dk1"/>
                          </a:solidFill>
                          <a:effectLst/>
                          <a:latin typeface="+mn-lt"/>
                          <a:ea typeface="+mn-ea"/>
                          <a:cs typeface="+mn-cs"/>
                        </a:rPr>
                        <a:t>法人　××××</a:t>
                      </a:r>
                      <a:endParaRPr kumimoji="1" lang="ja-JP" altLang="ja-JP" sz="1200" kern="1200" dirty="0" smtClean="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代表理事　××××</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企画立案</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6"/>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smtClean="0">
                          <a:solidFill>
                            <a:schemeClr val="dk1"/>
                          </a:solidFill>
                          <a:effectLst/>
                          <a:latin typeface="+mn-lt"/>
                          <a:ea typeface="+mn-ea"/>
                          <a:cs typeface="+mn-cs"/>
                        </a:rPr>
                        <a:t>△△交通株式会社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○○部部長　△△△</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乗合バスの運行</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7"/>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smtClean="0">
                          <a:solidFill>
                            <a:schemeClr val="dk1"/>
                          </a:solidFill>
                          <a:effectLst/>
                          <a:latin typeface="+mn-lt"/>
                          <a:ea typeface="+mn-ea"/>
                          <a:cs typeface="+mn-cs"/>
                        </a:rPr>
                        <a:t>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代表取締役　△△△</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オンデマンド交通の運行者</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8"/>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smtClean="0">
                          <a:solidFill>
                            <a:schemeClr val="dk1"/>
                          </a:solidFill>
                          <a:effectLst/>
                          <a:latin typeface="+mn-lt"/>
                          <a:ea typeface="+mn-ea"/>
                          <a:cs typeface="+mn-cs"/>
                        </a:rPr>
                        <a:t>○○大学××研究室</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教授　××××</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全体指導、調査方法指導</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9"/>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smtClean="0"/>
                        <a:t>・・・</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3076" name="テキスト ボックス 1"/>
          <p:cNvSpPr txBox="1"/>
          <p:nvPr/>
        </p:nvSpPr>
        <p:spPr>
          <a:xfrm>
            <a:off x="2524518" y="621000"/>
            <a:ext cx="6439482" cy="646331"/>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以下の各ページにおいて、</a:t>
            </a:r>
            <a:r>
              <a:rPr kumimoji="1" lang="ja-JP" altLang="ja-JP"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斜体</a:t>
            </a: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の注意書き・記入例は、申請書に書き込む必要はありません。</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全ての項目を記入の上提出して下さい。</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○○年○月○○日作成</a:t>
            </a: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0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62</a:t>
            </a:r>
            <a:endParaRPr kumimoji="1" lang="ja-JP" altLang="en-US" sz="1480" dirty="0">
              <a:solidFill>
                <a:schemeClr val="tx1"/>
              </a:solidFill>
            </a:endParaRPr>
          </a:p>
        </p:txBody>
      </p:sp>
    </p:spTree>
    <p:extLst>
      <p:ext uri="{BB962C8B-B14F-4D97-AF65-F5344CB8AC3E}">
        <p14:creationId xmlns:p14="http://schemas.microsoft.com/office/powerpoint/2010/main" val="449302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事業の推進体制　</a:t>
            </a:r>
          </a:p>
        </p:txBody>
      </p:sp>
      <p:sp>
        <p:nvSpPr>
          <p:cNvPr id="3082" name="Text Box 4"/>
          <p:cNvSpPr txBox="1">
            <a:spLocks noChangeArrowheads="1"/>
          </p:cNvSpPr>
          <p:nvPr/>
        </p:nvSpPr>
        <p:spPr>
          <a:xfrm>
            <a:off x="197515" y="130095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（１）協議会</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の運営</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83" name="Rectangle 66"/>
          <p:cNvSpPr>
            <a:spLocks noChangeArrowheads="1"/>
          </p:cNvSpPr>
          <p:nvPr/>
        </p:nvSpPr>
        <p:spPr>
          <a:xfrm>
            <a:off x="179512" y="694226"/>
            <a:ext cx="8856983" cy="5973059"/>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84" name="正方形/長方形 10"/>
          <p:cNvSpPr/>
          <p:nvPr/>
        </p:nvSpPr>
        <p:spPr>
          <a:xfrm>
            <a:off x="443554" y="1660954"/>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組織体制、開催頻度等の運営方針が分かる内容を記載してください。</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085" name="Text Box 4"/>
          <p:cNvSpPr txBox="1">
            <a:spLocks noChangeArrowheads="1"/>
          </p:cNvSpPr>
          <p:nvPr/>
        </p:nvSpPr>
        <p:spPr>
          <a:xfrm>
            <a:off x="179512" y="187671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（２）協議会</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の構成員以外の者との協調・連携</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86" name="正方形/長方形 13"/>
          <p:cNvSpPr/>
          <p:nvPr/>
        </p:nvSpPr>
        <p:spPr>
          <a:xfrm>
            <a:off x="467512" y="2257047"/>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協議会以外の者とも広く協調・連携する方針であれば、その旨</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を記載</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してください。</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087" name="Text Box 4"/>
          <p:cNvSpPr txBox="1">
            <a:spLocks noChangeArrowheads="1"/>
          </p:cNvSpPr>
          <p:nvPr/>
        </p:nvSpPr>
        <p:spPr>
          <a:xfrm>
            <a:off x="179512" y="2524834"/>
            <a:ext cx="8113990" cy="40011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）活性化法に基づく新モビリティサービス協議会</a:t>
            </a:r>
            <a:r>
              <a:rPr lang="ja-JP" altLang="en-US" sz="2000" b="1" dirty="0">
                <a:solidFill>
                  <a:srgbClr val="000000"/>
                </a:solidFill>
                <a:latin typeface="Tahoma" pitchFamily="34" charset="0"/>
              </a:rPr>
              <a:t>について</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8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089" name="テキスト 577"/>
          <p:cNvSpPr txBox="1"/>
          <p:nvPr/>
        </p:nvSpPr>
        <p:spPr>
          <a:xfrm>
            <a:off x="323528" y="785333"/>
            <a:ext cx="849646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２</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枚以内で自由に記載してください</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63</a:t>
            </a:r>
            <a:endParaRPr kumimoji="1" lang="ja-JP" altLang="en-US" sz="1480" dirty="0">
              <a:solidFill>
                <a:schemeClr val="tx1"/>
              </a:solidFill>
            </a:endParaRPr>
          </a:p>
        </p:txBody>
      </p:sp>
      <p:sp>
        <p:nvSpPr>
          <p:cNvPr id="13" name="正方形/長方形 13"/>
          <p:cNvSpPr/>
          <p:nvPr/>
        </p:nvSpPr>
        <p:spPr>
          <a:xfrm>
            <a:off x="422910" y="2856329"/>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400" i="1" dirty="0" smtClean="0">
                <a:solidFill>
                  <a:srgbClr val="FF0000"/>
                </a:solidFill>
              </a:rPr>
              <a:t>新モビリティサービス協議会の組織状況や組織する意向の有無について</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記載</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してください。</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1955815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地域課題</a:t>
            </a:r>
          </a:p>
        </p:txBody>
      </p:sp>
      <p:sp>
        <p:nvSpPr>
          <p:cNvPr id="3094" name="Text Box 4"/>
          <p:cNvSpPr txBox="1">
            <a:spLocks noChangeArrowheads="1"/>
          </p:cNvSpPr>
          <p:nvPr/>
        </p:nvSpPr>
        <p:spPr>
          <a:xfrm>
            <a:off x="396000" y="132106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（１）MaaS</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の</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提供により解決したい課題の内容</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95" name="Rectangle 66"/>
          <p:cNvSpPr>
            <a:spLocks noChangeArrowheads="1"/>
          </p:cNvSpPr>
          <p:nvPr/>
        </p:nvSpPr>
        <p:spPr>
          <a:xfrm>
            <a:off x="179512" y="691532"/>
            <a:ext cx="878497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96" name="正方形/長方形 10"/>
          <p:cNvSpPr/>
          <p:nvPr/>
        </p:nvSpPr>
        <p:spPr>
          <a:xfrm>
            <a:off x="515578" y="1681063"/>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地域</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で発生している課題を記入してください。</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097" name="Text Box 4"/>
          <p:cNvSpPr txBox="1">
            <a:spLocks noChangeArrowheads="1"/>
          </p:cNvSpPr>
          <p:nvPr/>
        </p:nvSpPr>
        <p:spPr>
          <a:xfrm>
            <a:off x="395536" y="2060848"/>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（２）課題を引き起こしている要因</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98" name="正方形/長方形 13"/>
          <p:cNvSpPr/>
          <p:nvPr/>
        </p:nvSpPr>
        <p:spPr>
          <a:xfrm>
            <a:off x="588050" y="2420888"/>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上記の課題を引き起こしている要因</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を記入してください。</a:t>
            </a:r>
          </a:p>
        </p:txBody>
      </p:sp>
      <p:sp>
        <p:nvSpPr>
          <p:cNvPr id="3099" name="Text Box 4"/>
          <p:cNvSpPr txBox="1">
            <a:spLocks noChangeArrowheads="1"/>
          </p:cNvSpPr>
          <p:nvPr/>
        </p:nvSpPr>
        <p:spPr>
          <a:xfrm>
            <a:off x="389589" y="292494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（３）課題を解決するための対応策</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00" name="正方形/長方形 16"/>
          <p:cNvSpPr/>
          <p:nvPr/>
        </p:nvSpPr>
        <p:spPr>
          <a:xfrm>
            <a:off x="588050" y="3265167"/>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上記の</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課題を解決するための対応策などを記入してください。</a:t>
            </a:r>
          </a:p>
        </p:txBody>
      </p:sp>
      <p:sp>
        <p:nvSpPr>
          <p:cNvPr id="310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102" name="テキスト 577"/>
          <p:cNvSpPr txBox="1"/>
          <p:nvPr/>
        </p:nvSpPr>
        <p:spPr>
          <a:xfrm>
            <a:off x="323528" y="785333"/>
            <a:ext cx="849646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２</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枚以内で自由に記載してください</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64</a:t>
            </a:r>
            <a:endParaRPr kumimoji="1" lang="ja-JP" altLang="en-US" sz="1480" dirty="0">
              <a:solidFill>
                <a:schemeClr val="tx1"/>
              </a:solidFill>
            </a:endParaRPr>
          </a:p>
        </p:txBody>
      </p:sp>
    </p:spTree>
    <p:extLst>
      <p:ext uri="{BB962C8B-B14F-4D97-AF65-F5344CB8AC3E}">
        <p14:creationId xmlns:p14="http://schemas.microsoft.com/office/powerpoint/2010/main" val="2497953739"/>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12658</TotalTime>
  <Words>3933</Words>
  <Application>Microsoft Office PowerPoint</Application>
  <PresentationFormat>画面に合わせる (4:3)</PresentationFormat>
  <Paragraphs>718</Paragraphs>
  <Slides>21</Slides>
  <Notes>20</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21</vt:i4>
      </vt:variant>
    </vt:vector>
  </HeadingPairs>
  <TitlesOfParts>
    <vt:vector size="34" baseType="lpstr">
      <vt:lpstr>Meiryo UI</vt:lpstr>
      <vt:lpstr>ＭＳ Ｐゴシック</vt:lpstr>
      <vt:lpstr>ＭＳ Ｐ明朝</vt:lpstr>
      <vt:lpstr>ＭＳ 明朝</vt:lpstr>
      <vt:lpstr>游ゴシック</vt:lpstr>
      <vt:lpstr>Arial</vt:lpstr>
      <vt:lpstr>Calibri</vt:lpstr>
      <vt:lpstr>Century</vt:lpstr>
      <vt:lpstr>Tahoma</vt:lpstr>
      <vt:lpstr>Times New Roman</vt:lpstr>
      <vt:lpstr>Wingdings</vt:lpstr>
      <vt:lpstr>標準デザイン</vt:lpstr>
      <vt:lpstr>41_デザインの設定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内閣府</dc:creator>
  <cp:lastModifiedBy>河村 祐人</cp:lastModifiedBy>
  <cp:revision>380</cp:revision>
  <cp:lastPrinted>2021-06-15T01:53:09Z</cp:lastPrinted>
  <dcterms:created xsi:type="dcterms:W3CDTF">2007-06-19T07:03:32Z</dcterms:created>
  <dcterms:modified xsi:type="dcterms:W3CDTF">2022-04-04T07:48:33Z</dcterms:modified>
</cp:coreProperties>
</file>