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9"/>
  </p:notesMasterIdLst>
  <p:handoutMasterIdLst>
    <p:handoutMasterId r:id="rId20"/>
  </p:handoutMasterIdLst>
  <p:sldIdLst>
    <p:sldId id="466" r:id="rId3"/>
    <p:sldId id="467" r:id="rId4"/>
    <p:sldId id="468" r:id="rId5"/>
    <p:sldId id="469" r:id="rId6"/>
    <p:sldId id="470" r:id="rId7"/>
    <p:sldId id="471" r:id="rId8"/>
    <p:sldId id="472" r:id="rId9"/>
    <p:sldId id="473" r:id="rId10"/>
    <p:sldId id="474" r:id="rId11"/>
    <p:sldId id="475" r:id="rId12"/>
    <p:sldId id="482" r:id="rId13"/>
    <p:sldId id="483" r:id="rId14"/>
    <p:sldId id="478" r:id="rId15"/>
    <p:sldId id="479" r:id="rId16"/>
    <p:sldId id="480" r:id="rId17"/>
    <p:sldId id="481" r:id="rId18"/>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D3D7"/>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57"/>
    <p:restoredTop sz="97418" autoAdjust="0"/>
  </p:normalViewPr>
  <p:slideViewPr>
    <p:cSldViewPr>
      <p:cViewPr>
        <p:scale>
          <a:sx n="75" d="100"/>
          <a:sy n="75" d="100"/>
        </p:scale>
        <p:origin x="159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5"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a:t>
            </a:fld>
            <a:endParaRPr lang="en-US" altLang="ja-JP">
              <a:solidFill>
                <a:srgbClr val="000000"/>
              </a:solidFill>
              <a:ea typeface="ＭＳ Ｐゴシック" panose="020B0600070205080204" pitchFamily="50" charset="-128"/>
            </a:endParaRPr>
          </a:p>
        </p:txBody>
      </p:sp>
      <p:sp>
        <p:nvSpPr>
          <p:cNvPr id="2046" name="Rectangle 2"/>
          <p:cNvSpPr>
            <a:spLocks noGrp="1" noRot="1" noChangeAspect="1" noChangeArrowheads="1" noTextEdit="1"/>
          </p:cNvSpPr>
          <p:nvPr>
            <p:ph type="sldImg"/>
          </p:nvPr>
        </p:nvSpPr>
        <p:spPr>
          <a:ln/>
        </p:spPr>
      </p:sp>
      <p:sp>
        <p:nvSpPr>
          <p:cNvPr id="204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25931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8" name="四角形 758"/>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9" name="四角形 759"/>
          <p:cNvSpPr>
            <a:spLocks noGrp="1" noChangeArrowheads="1"/>
          </p:cNvSpPr>
          <p:nvPr>
            <p:ph type="body" sz="quarter" idx="3"/>
          </p:nvPr>
        </p:nvSpPr>
        <p:spPr>
          <a:prstGeom prst="rect">
            <a:avLst/>
          </a:prstGeom>
        </p:spPr>
        <p:txBody>
          <a:bodyPr/>
          <a:lstStyle/>
          <a:p>
            <a:endParaRPr kumimoji="1" lang="ja-JP" altLang="en-US"/>
          </a:p>
        </p:txBody>
      </p:sp>
      <p:sp>
        <p:nvSpPr>
          <p:cNvPr id="3190" name="四角形 760"/>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10</a:t>
            </a:fld>
            <a:endParaRPr lang="en-US" altLang="ja-JP">
              <a:solidFill>
                <a:srgbClr val="000000"/>
              </a:solidFill>
            </a:endParaRPr>
          </a:p>
        </p:txBody>
      </p:sp>
    </p:spTree>
    <p:extLst>
      <p:ext uri="{BB962C8B-B14F-4D97-AF65-F5344CB8AC3E}">
        <p14:creationId xmlns:p14="http://schemas.microsoft.com/office/powerpoint/2010/main" val="2473407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8" name="四角形 758"/>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9" name="四角形 759"/>
          <p:cNvSpPr>
            <a:spLocks noGrp="1" noChangeArrowheads="1"/>
          </p:cNvSpPr>
          <p:nvPr>
            <p:ph type="body" sz="quarter" idx="3"/>
          </p:nvPr>
        </p:nvSpPr>
        <p:spPr>
          <a:prstGeom prst="rect">
            <a:avLst/>
          </a:prstGeom>
        </p:spPr>
        <p:txBody>
          <a:bodyPr/>
          <a:lstStyle/>
          <a:p>
            <a:endParaRPr kumimoji="1" lang="ja-JP" altLang="en-US"/>
          </a:p>
        </p:txBody>
      </p:sp>
      <p:sp>
        <p:nvSpPr>
          <p:cNvPr id="3190" name="四角形 760"/>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11</a:t>
            </a:fld>
            <a:endParaRPr lang="en-US" altLang="ja-JP">
              <a:solidFill>
                <a:srgbClr val="000000"/>
              </a:solidFill>
            </a:endParaRPr>
          </a:p>
        </p:txBody>
      </p:sp>
    </p:spTree>
    <p:extLst>
      <p:ext uri="{BB962C8B-B14F-4D97-AF65-F5344CB8AC3E}">
        <p14:creationId xmlns:p14="http://schemas.microsoft.com/office/powerpoint/2010/main" val="2741259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1404" tIns="45702" rIns="91404" bIns="45702" numCol="1" anchor="b" anchorCtr="0" compatLnSpc="1">
            <a:prstTxWarp prst="textNoShape">
              <a:avLst/>
            </a:prstTxWarp>
          </a:bodyPr>
          <a:lstStyle>
            <a:lvl1pPr algn="r" defTabSz="914124" eaLnBrk="1" hangingPunct="1">
              <a:defRPr sz="1200"/>
            </a:lvl1pPr>
          </a:lstStyle>
          <a:p>
            <a:pPr>
              <a:defRPr/>
            </a:pPr>
            <a:fld id="{6CB5B19B-2A7B-4820-A495-7EA32EFCEBE8}" type="slidenum">
              <a:rPr lang="en-US" altLang="ja-JP">
                <a:solidFill>
                  <a:srgbClr val="000000"/>
                </a:solidFill>
              </a:rPr>
              <a:pPr>
                <a:defRPr/>
              </a:pPr>
              <a:t>12</a:t>
            </a:fld>
            <a:endParaRPr lang="en-US" altLang="ja-JP">
              <a:solidFill>
                <a:srgbClr val="000000"/>
              </a:solidFill>
            </a:endParaRPr>
          </a:p>
        </p:txBody>
      </p:sp>
    </p:spTree>
    <p:extLst>
      <p:ext uri="{BB962C8B-B14F-4D97-AF65-F5344CB8AC3E}">
        <p14:creationId xmlns:p14="http://schemas.microsoft.com/office/powerpoint/2010/main" val="1590745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0" name="四角形 800"/>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41" name="四角形 801"/>
          <p:cNvSpPr>
            <a:spLocks noGrp="1" noChangeArrowheads="1"/>
          </p:cNvSpPr>
          <p:nvPr>
            <p:ph type="body" sz="quarter" idx="3"/>
          </p:nvPr>
        </p:nvSpPr>
        <p:spPr>
          <a:prstGeom prst="rect">
            <a:avLst/>
          </a:prstGeom>
        </p:spPr>
        <p:txBody>
          <a:bodyPr/>
          <a:lstStyle/>
          <a:p>
            <a:endParaRPr kumimoji="1" lang="ja-JP" altLang="en-US"/>
          </a:p>
        </p:txBody>
      </p:sp>
      <p:sp>
        <p:nvSpPr>
          <p:cNvPr id="3242" name="四角形 802"/>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13</a:t>
            </a:fld>
            <a:endParaRPr lang="en-US" altLang="ja-JP">
              <a:solidFill>
                <a:srgbClr val="000000"/>
              </a:solidFill>
            </a:endParaRPr>
          </a:p>
        </p:txBody>
      </p:sp>
    </p:spTree>
    <p:extLst>
      <p:ext uri="{BB962C8B-B14F-4D97-AF65-F5344CB8AC3E}">
        <p14:creationId xmlns:p14="http://schemas.microsoft.com/office/powerpoint/2010/main" val="17427690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14</a:t>
            </a:fld>
            <a:endParaRPr lang="en-US" altLang="ja-JP">
              <a:solidFill>
                <a:srgbClr val="000000"/>
              </a:solidFill>
              <a:ea typeface="ＭＳ Ｐゴシック" panose="020B0600070205080204" pitchFamily="50" charset="-128"/>
            </a:endParaRPr>
          </a:p>
        </p:txBody>
      </p:sp>
      <p:sp>
        <p:nvSpPr>
          <p:cNvPr id="3288" name="Rectangle 2"/>
          <p:cNvSpPr>
            <a:spLocks noGrp="1" noRot="1" noChangeAspect="1" noChangeArrowheads="1" noTextEdit="1"/>
          </p:cNvSpPr>
          <p:nvPr>
            <p:ph type="sldImg"/>
          </p:nvPr>
        </p:nvSpPr>
        <p:spPr>
          <a:ln/>
        </p:spPr>
      </p:sp>
      <p:sp>
        <p:nvSpPr>
          <p:cNvPr id="328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34257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55955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1223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077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4377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491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8778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5987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7" name="四角形 712"/>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48" name="四角形 713"/>
          <p:cNvSpPr>
            <a:spLocks noGrp="1" noChangeArrowheads="1"/>
          </p:cNvSpPr>
          <p:nvPr>
            <p:ph type="body" sz="quarter" idx="3"/>
          </p:nvPr>
        </p:nvSpPr>
        <p:spPr>
          <a:prstGeom prst="rect">
            <a:avLst/>
          </a:prstGeom>
        </p:spPr>
        <p:txBody>
          <a:bodyPr/>
          <a:lstStyle/>
          <a:p>
            <a:endParaRPr kumimoji="1" lang="ja-JP" altLang="en-US"/>
          </a:p>
        </p:txBody>
      </p:sp>
      <p:sp>
        <p:nvSpPr>
          <p:cNvPr id="3149" name="四角形 714"/>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7</a:t>
            </a:fld>
            <a:endParaRPr lang="en-US" altLang="ja-JP">
              <a:solidFill>
                <a:srgbClr val="000000"/>
              </a:solidFill>
            </a:endParaRPr>
          </a:p>
        </p:txBody>
      </p:sp>
    </p:spTree>
    <p:extLst>
      <p:ext uri="{BB962C8B-B14F-4D97-AF65-F5344CB8AC3E}">
        <p14:creationId xmlns:p14="http://schemas.microsoft.com/office/powerpoint/2010/main" val="2633741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0" name="四角形 781"/>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71" name="四角形 782"/>
          <p:cNvSpPr>
            <a:spLocks noGrp="1" noChangeArrowheads="1"/>
          </p:cNvSpPr>
          <p:nvPr>
            <p:ph type="body" sz="quarter" idx="3"/>
          </p:nvPr>
        </p:nvSpPr>
        <p:spPr>
          <a:prstGeom prst="rect">
            <a:avLst/>
          </a:prstGeom>
        </p:spPr>
        <p:txBody>
          <a:bodyPr/>
          <a:lstStyle/>
          <a:p>
            <a:endParaRPr kumimoji="1" lang="ja-JP" altLang="en-US"/>
          </a:p>
        </p:txBody>
      </p:sp>
      <p:sp>
        <p:nvSpPr>
          <p:cNvPr id="3172" name="四角形 783"/>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8</a:t>
            </a:fld>
            <a:endParaRPr lang="en-US" altLang="ja-JP">
              <a:solidFill>
                <a:srgbClr val="000000"/>
              </a:solidFill>
            </a:endParaRPr>
          </a:p>
        </p:txBody>
      </p:sp>
    </p:spTree>
    <p:extLst>
      <p:ext uri="{BB962C8B-B14F-4D97-AF65-F5344CB8AC3E}">
        <p14:creationId xmlns:p14="http://schemas.microsoft.com/office/powerpoint/2010/main" val="4247010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9" name="四角形 747"/>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0" name="四角形 748"/>
          <p:cNvSpPr>
            <a:spLocks noGrp="1" noChangeArrowheads="1"/>
          </p:cNvSpPr>
          <p:nvPr>
            <p:ph type="body" sz="quarter" idx="3"/>
          </p:nvPr>
        </p:nvSpPr>
        <p:spPr>
          <a:prstGeom prst="rect">
            <a:avLst/>
          </a:prstGeom>
        </p:spPr>
        <p:txBody>
          <a:bodyPr/>
          <a:lstStyle/>
          <a:p>
            <a:endParaRPr kumimoji="1" lang="ja-JP" altLang="en-US"/>
          </a:p>
        </p:txBody>
      </p:sp>
      <p:sp>
        <p:nvSpPr>
          <p:cNvPr id="3181" name="四角形 749"/>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9</a:t>
            </a:fld>
            <a:endParaRPr lang="en-US" altLang="ja-JP">
              <a:solidFill>
                <a:srgbClr val="000000"/>
              </a:solidFill>
            </a:endParaRPr>
          </a:p>
        </p:txBody>
      </p:sp>
    </p:spTree>
    <p:extLst>
      <p:ext uri="{BB962C8B-B14F-4D97-AF65-F5344CB8AC3E}">
        <p14:creationId xmlns:p14="http://schemas.microsoft.com/office/powerpoint/2010/main" val="310425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lit.go.jp/sogoseisaku/transport/sosei_transport_tk_000160.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0"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社会実装する</a:t>
            </a:r>
            <a:r>
              <a:rPr kumimoji="1" lang="en-US" altLang="ja-JP" sz="2000" b="1" i="0" u="none" strike="noStrike" kern="1200" cap="none" spc="0" normalizeH="0" baseline="0" noProof="0" dirty="0" err="1">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MaaS</a:t>
            </a: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事業の概要</a:t>
            </a:r>
            <a:endParaRPr kumimoji="1" lang="ja-JP" altLang="en-US" sz="16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【事業名】</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3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graphicFrame>
        <p:nvGraphicFramePr>
          <p:cNvPr id="2033" name="表 668"/>
          <p:cNvGraphicFramePr>
            <a:graphicFrameLocks noGrp="1"/>
          </p:cNvGraphicFramePr>
          <p:nvPr>
            <p:extLst>
              <p:ext uri="{D42A27DB-BD31-4B8C-83A1-F6EECF244321}">
                <p14:modId xmlns:p14="http://schemas.microsoft.com/office/powerpoint/2010/main" val="3833286693"/>
              </p:ext>
            </p:extLst>
          </p:nvPr>
        </p:nvGraphicFramePr>
        <p:xfrm>
          <a:off x="91440" y="1493569"/>
          <a:ext cx="4336560" cy="5281389"/>
        </p:xfrm>
        <a:graphic>
          <a:graphicData uri="http://schemas.openxmlformats.org/drawingml/2006/table">
            <a:tbl>
              <a:tblPr bandRow="1">
                <a:tableStyleId>{073A0DAA-6AF3-43AB-8588-CEC1D06C72B9}</a:tableStyleId>
              </a:tblPr>
              <a:tblGrid>
                <a:gridCol w="678758">
                  <a:extLst>
                    <a:ext uri="{9D8B030D-6E8A-4147-A177-3AD203B41FA5}">
                      <a16:colId xmlns:a16="http://schemas.microsoft.com/office/drawing/2014/main" val="20000"/>
                    </a:ext>
                  </a:extLst>
                </a:gridCol>
                <a:gridCol w="676720">
                  <a:extLst>
                    <a:ext uri="{9D8B030D-6E8A-4147-A177-3AD203B41FA5}">
                      <a16:colId xmlns:a16="http://schemas.microsoft.com/office/drawing/2014/main" val="20001"/>
                    </a:ext>
                  </a:extLst>
                </a:gridCol>
                <a:gridCol w="2981082">
                  <a:extLst>
                    <a:ext uri="{9D8B030D-6E8A-4147-A177-3AD203B41FA5}">
                      <a16:colId xmlns:a16="http://schemas.microsoft.com/office/drawing/2014/main" val="20002"/>
                    </a:ext>
                  </a:extLst>
                </a:gridCol>
              </a:tblGrid>
              <a:tr h="60536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協議会の構成員</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幹事</a:t>
                      </a:r>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zh-CN"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社</a:t>
                      </a:r>
                      <a:r>
                        <a:rPr kumimoji="1" lang="ja-JP" altLang="en-US" sz="900" b="0" i="0" u="none" strike="noStrike" kern="1200" baseline="0" dirty="0" err="1">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市、**大学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35141">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地域</a:t>
                      </a:r>
                    </a:p>
                    <a:p>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indent="-171450">
                        <a:buFont typeface="Wingdings" panose="05000000000000000000" pitchFamily="2" charset="2"/>
                        <a:buChar char="l"/>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31690">
                <a:tc rowSpan="5">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開始時期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t"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事業エリア</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MaaS</a:t>
                      </a:r>
                    </a:p>
                    <a:p>
                      <a:r>
                        <a:rPr kumimoji="1" lang="ja-JP" altLang="en-US" sz="900" dirty="0">
                          <a:solidFill>
                            <a:schemeClr val="tx1"/>
                          </a:solidFill>
                          <a:latin typeface="Meiryo UI" panose="020B0604030504040204" pitchFamily="50" charset="-128"/>
                          <a:ea typeface="Meiryo UI" panose="020B0604030504040204" pitchFamily="50" charset="-128"/>
                        </a:rPr>
                        <a:t>システム</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16932">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ja-JP" altLang="en-US" sz="18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75998">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交通以外のサービス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8474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
        <p:nvSpPr>
          <p:cNvPr id="2034" name="正方形/長方形 669"/>
          <p:cNvSpPr/>
          <p:nvPr/>
        </p:nvSpPr>
        <p:spPr>
          <a:xfrm>
            <a:off x="4432861" y="1491215"/>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rPr>
              <a:t>事業</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イメージ</a:t>
            </a:r>
            <a:endPar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5" name="正方形/長方形 670"/>
          <p:cNvSpPr/>
          <p:nvPr/>
        </p:nvSpPr>
        <p:spPr>
          <a:xfrm>
            <a:off x="4432861" y="1743215"/>
            <a:ext cx="4608195" cy="3025742"/>
          </a:xfrm>
          <a:prstGeom prst="rect">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6" name="正方形/長方形 671"/>
          <p:cNvSpPr/>
          <p:nvPr/>
        </p:nvSpPr>
        <p:spPr>
          <a:xfrm>
            <a:off x="4432860" y="4766600"/>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評価指標</a:t>
            </a:r>
          </a:p>
        </p:txBody>
      </p:sp>
      <p:graphicFrame>
        <p:nvGraphicFramePr>
          <p:cNvPr id="2037" name="表 672"/>
          <p:cNvGraphicFramePr>
            <a:graphicFrameLocks noGrp="1"/>
          </p:cNvGraphicFramePr>
          <p:nvPr>
            <p:extLst/>
          </p:nvPr>
        </p:nvGraphicFramePr>
        <p:xfrm>
          <a:off x="4432860" y="5020957"/>
          <a:ext cx="4608195" cy="812973"/>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812973">
                <a:tc>
                  <a:txBody>
                    <a:bodyPr/>
                    <a:lstStyle/>
                    <a:p>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評価指標、目標、測定方法などを記載</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38" name="正方形/長方形 673"/>
          <p:cNvSpPr/>
          <p:nvPr/>
        </p:nvSpPr>
        <p:spPr>
          <a:xfrm>
            <a:off x="4432861" y="5840517"/>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今後の方向性</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039" name="表 674"/>
          <p:cNvGraphicFramePr>
            <a:graphicFrameLocks noGrp="1"/>
          </p:cNvGraphicFramePr>
          <p:nvPr>
            <p:extLst/>
          </p:nvPr>
        </p:nvGraphicFramePr>
        <p:xfrm>
          <a:off x="4428000" y="6098429"/>
          <a:ext cx="4608195" cy="678610"/>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678610">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40" name="コンテンツ プレースホルダー 676"/>
          <p:cNvSpPr txBox="1"/>
          <p:nvPr/>
        </p:nvSpPr>
        <p:spPr>
          <a:xfrm>
            <a:off x="35979" y="676384"/>
            <a:ext cx="9079961" cy="736616"/>
          </a:xfrm>
          <a:prstGeom prst="rect">
            <a:avLst/>
          </a:prstGeom>
          <a:ln>
            <a:solidFill>
              <a:schemeClr val="tx2"/>
            </a:solidFill>
          </a:ln>
        </p:spPr>
        <p:txBody>
          <a:bodyPr/>
          <a:lst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8" algn="l" rtl="0" eaLnBrk="1" fontAlgn="base" hangingPunct="1">
              <a:spcBef>
                <a:spcPct val="20000"/>
              </a:spcBef>
              <a:spcAft>
                <a:spcPct val="0"/>
              </a:spcAft>
              <a:buChar char="–"/>
              <a:defRPr kumimoji="1" sz="2800">
                <a:solidFill>
                  <a:schemeClr val="tx1"/>
                </a:solidFill>
                <a:latin typeface="+mn-lt"/>
                <a:ea typeface="+mn-ea"/>
              </a:defRPr>
            </a:lvl2pPr>
            <a:lvl3pPr marL="1142993" indent="-228598" algn="l" rtl="0" eaLnBrk="1" fontAlgn="base" hangingPunct="1">
              <a:spcBef>
                <a:spcPct val="20000"/>
              </a:spcBef>
              <a:spcAft>
                <a:spcPct val="0"/>
              </a:spcAft>
              <a:buChar char="•"/>
              <a:defRPr kumimoji="1" sz="2400">
                <a:solidFill>
                  <a:schemeClr val="tx1"/>
                </a:solidFill>
                <a:latin typeface="+mn-lt"/>
                <a:ea typeface="+mn-ea"/>
              </a:defRPr>
            </a:lvl3pPr>
            <a:lvl4pPr marL="1600191" indent="-228598" algn="l" rtl="0" eaLnBrk="1" fontAlgn="base" hangingPunct="1">
              <a:spcBef>
                <a:spcPct val="20000"/>
              </a:spcBef>
              <a:spcAft>
                <a:spcPct val="0"/>
              </a:spcAft>
              <a:buChar char="–"/>
              <a:defRPr kumimoji="1" sz="2000">
                <a:solidFill>
                  <a:schemeClr val="tx1"/>
                </a:solidFill>
                <a:latin typeface="+mn-lt"/>
                <a:ea typeface="+mn-ea"/>
              </a:defRPr>
            </a:lvl4pPr>
            <a:lvl5pPr marL="2057388" indent="-228598" algn="l" rtl="0" eaLnBrk="1" fontAlgn="base" hangingPunct="1">
              <a:spcBef>
                <a:spcPct val="20000"/>
              </a:spcBef>
              <a:spcAft>
                <a:spcPct val="0"/>
              </a:spcAft>
              <a:buChar char="»"/>
              <a:defRPr kumimoji="1" sz="2000">
                <a:solidFill>
                  <a:schemeClr val="tx1"/>
                </a:solidFill>
                <a:latin typeface="+mn-lt"/>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（事業の概要を記載）</a:t>
            </a:r>
          </a:p>
        </p:txBody>
      </p:sp>
      <p:sp>
        <p:nvSpPr>
          <p:cNvPr id="2041" name="正方形/長方形 680"/>
          <p:cNvSpPr/>
          <p:nvPr/>
        </p:nvSpPr>
        <p:spPr>
          <a:xfrm>
            <a:off x="4463356" y="1768134"/>
            <a:ext cx="2988963" cy="364722"/>
          </a:xfrm>
          <a:prstGeom prst="rect">
            <a:avLst/>
          </a:prstGeom>
          <a:noFill/>
          <a:ln w="12700">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1" i="0" u="sng" strike="noStrike" kern="1200" cap="none" spc="0" normalizeH="0" baseline="0" noProof="0" dirty="0" err="1">
                <a:ln>
                  <a:noFill/>
                </a:ln>
                <a:solidFill>
                  <a:srgbClr val="000000"/>
                </a:solidFill>
                <a:effectLst/>
                <a:uLnTx/>
                <a:uFillTx/>
                <a:latin typeface="Meiryo UI" panose="020B0604030504040204" pitchFamily="50" charset="-128"/>
                <a:ea typeface="Meiryo UI" panose="020B0604030504040204" pitchFamily="50" charset="-128"/>
                <a:cs typeface="+mn-cs"/>
              </a:rPr>
              <a:t>MaaS</a:t>
            </a:r>
            <a:r>
              <a:rPr kumimoji="1" lang="ja-JP" altLang="en-US" sz="9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を通じて提供する</a:t>
            </a:r>
            <a:r>
              <a:rPr kumimoji="1" lang="ja-JP" altLang="en-US" sz="900" b="1" i="0" u="sng"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サービスを含む事業イメージ</a:t>
            </a:r>
            <a:endParaRPr kumimoji="1" lang="ja-JP" altLang="en-US" sz="9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42" name="正方形/長方形 703"/>
          <p:cNvSpPr/>
          <p:nvPr/>
        </p:nvSpPr>
        <p:spPr>
          <a:xfrm>
            <a:off x="54112" y="908720"/>
            <a:ext cx="963045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作成</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時には</a:t>
            </a:r>
            <a:r>
              <a:rPr kumimoji="1" lang="ja-JP" altLang="en-US"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https://www.mlit.go.jp/sogoseisaku/transport/sosei_transport_tk_000160.html</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」に掲載の概要も</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参考にしていただき、ご記載ください。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043" name="テキスト ボックス 1"/>
          <p:cNvSpPr txBox="1"/>
          <p:nvPr/>
        </p:nvSpPr>
        <p:spPr>
          <a:xfrm>
            <a:off x="2051720" y="281953"/>
            <a:ext cx="626469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6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本ページは事業採択後公表を予定しています</a:t>
            </a: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57</a:t>
            </a:r>
            <a:endParaRPr kumimoji="1" lang="ja-JP" altLang="en-US" sz="1480" dirty="0">
              <a:solidFill>
                <a:schemeClr val="tx1"/>
              </a:solidFill>
            </a:endParaRPr>
          </a:p>
        </p:txBody>
      </p:sp>
    </p:spTree>
    <p:extLst>
      <p:ext uri="{BB962C8B-B14F-4D97-AF65-F5344CB8AC3E}">
        <p14:creationId xmlns:p14="http://schemas.microsoft.com/office/powerpoint/2010/main" val="1197779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主な事業</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要件・評価のポイント②</a:t>
            </a:r>
          </a:p>
        </p:txBody>
      </p:sp>
      <p:graphicFrame>
        <p:nvGraphicFramePr>
          <p:cNvPr id="3185" name="四角形 751"/>
          <p:cNvGraphicFramePr>
            <a:graphicFrameLocks noGrp="1"/>
          </p:cNvGraphicFramePr>
          <p:nvPr>
            <p:extLst>
              <p:ext uri="{D42A27DB-BD31-4B8C-83A1-F6EECF244321}">
                <p14:modId xmlns:p14="http://schemas.microsoft.com/office/powerpoint/2010/main" val="4016284213"/>
              </p:ext>
            </p:extLst>
          </p:nvPr>
        </p:nvGraphicFramePr>
        <p:xfrm>
          <a:off x="82521" y="908720"/>
          <a:ext cx="8953975" cy="5936319"/>
        </p:xfrm>
        <a:graphic>
          <a:graphicData uri="http://schemas.openxmlformats.org/drawingml/2006/table">
            <a:tbl>
              <a:tblPr bandRow="1">
                <a:tableStyleId>{5C22544A-7EE6-4342-B048-85BDC9FD1C3A}</a:tableStyleId>
              </a:tblPr>
              <a:tblGrid>
                <a:gridCol w="212048">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7597543">
                  <a:extLst>
                    <a:ext uri="{9D8B030D-6E8A-4147-A177-3AD203B41FA5}">
                      <a16:colId xmlns:a16="http://schemas.microsoft.com/office/drawing/2014/main" val="20002"/>
                    </a:ext>
                  </a:extLst>
                </a:gridCol>
                <a:gridCol w="936104">
                  <a:extLst>
                    <a:ext uri="{9D8B030D-6E8A-4147-A177-3AD203B41FA5}">
                      <a16:colId xmlns:a16="http://schemas.microsoft.com/office/drawing/2014/main" val="1055850180"/>
                    </a:ext>
                  </a:extLst>
                </a:gridCol>
              </a:tblGrid>
              <a:tr h="235670">
                <a:tc gridSpan="3">
                  <a:txBody>
                    <a:bodyPr/>
                    <a:lstStyle/>
                    <a:p>
                      <a:pPr algn="ctr"/>
                      <a:r>
                        <a:rPr kumimoji="1" lang="ja-JP" altLang="en-US" sz="1100" b="1" dirty="0" smtClean="0"/>
                        <a:t>評価項目例</a:t>
                      </a:r>
                      <a:endParaRPr kumimoji="1" lang="ja-JP" altLang="en-US" sz="1100" b="1" dirty="0"/>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hMerge="1">
                  <a:txBody>
                    <a:bodyPr/>
                    <a:lstStyle/>
                    <a:p>
                      <a:pPr algn="ctr"/>
                      <a:endParaRPr kumimoji="1" lang="ja-JP" altLang="en-US" sz="1100" b="1" dirty="0"/>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hMerge="1">
                  <a:txBody>
                    <a:bodyPr/>
                    <a:lstStyle/>
                    <a:p>
                      <a:pPr algn="ctr"/>
                      <a:endParaRPr kumimoji="1" lang="ja-JP" altLang="en-US" sz="1100" b="1"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smtClean="0"/>
                        <a:t>該当ページ</a:t>
                      </a:r>
                      <a:endParaRPr kumimoji="1" lang="ja-JP" altLang="en-US" sz="1100" b="1"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extLst>
                  <a:ext uri="{0D108BD9-81ED-4DB2-BD59-A6C34878D82A}">
                    <a16:rowId xmlns:a16="http://schemas.microsoft.com/office/drawing/2014/main" val="3900627580"/>
                  </a:ext>
                </a:extLst>
              </a:tr>
              <a:tr h="434679">
                <a:tc rowSpan="18">
                  <a:txBody>
                    <a:bodyPr/>
                    <a:lstStyle/>
                    <a:p>
                      <a:pPr algn="ctr"/>
                      <a:r>
                        <a:rPr kumimoji="1" lang="ja-JP" altLang="en-US" sz="1200" b="1" dirty="0" smtClean="0"/>
                        <a:t>評価のポイント（続き）</a:t>
                      </a:r>
                      <a:endParaRPr kumimoji="1" lang="ja-JP" altLang="en-US" sz="1200" b="1" dirty="0"/>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rowSpan="18">
                  <a:txBody>
                    <a:bodyPr/>
                    <a:lstStyle/>
                    <a:p>
                      <a:pPr algn="ctr"/>
                      <a:r>
                        <a:rPr kumimoji="1" lang="ja-JP" altLang="en-US" sz="1200" b="1" dirty="0" smtClean="0"/>
                        <a:t>実施内容</a:t>
                      </a:r>
                      <a:endParaRPr kumimoji="1" lang="ja-JP" altLang="en-US" sz="1200" b="1" dirty="0"/>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a:txBody>
                    <a:bodyPr/>
                    <a:lstStyle/>
                    <a:p>
                      <a:r>
                        <a:rPr lang="ja-JP" altLang="en-US" sz="1100" dirty="0" smtClean="0">
                          <a:solidFill>
                            <a:schemeClr val="dk1"/>
                          </a:solidFill>
                        </a:rPr>
                        <a:t>検索から、予約・決済・チケットの利用（チケッティング）までを、有人による処理を必要とすることなくシームレスに行うとともに、それによる移動関連データを蓄積、活用できる取り組みであること。</a:t>
                      </a:r>
                      <a:endParaRPr lang="ja-JP" altLang="en-US" sz="1100" dirty="0" smtClean="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22098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リアルタイムな</a:t>
                      </a:r>
                      <a:r>
                        <a:rPr kumimoji="1" lang="en-US" altLang="ja-JP" sz="1100" dirty="0" err="1" smtClean="0"/>
                        <a:t>MaaS</a:t>
                      </a:r>
                      <a:r>
                        <a:rPr kumimoji="1" lang="ja-JP" altLang="en-US" sz="1100" dirty="0" smtClean="0"/>
                        <a:t>関連データや</a:t>
                      </a:r>
                      <a:r>
                        <a:rPr kumimoji="1" lang="en-US" altLang="ja-JP" sz="1100" dirty="0" err="1" smtClean="0"/>
                        <a:t>MaaS</a:t>
                      </a:r>
                      <a:r>
                        <a:rPr kumimoji="1" lang="ja-JP" altLang="en-US" sz="1100" dirty="0" smtClean="0"/>
                        <a:t>を通じて得られた移動関連データの利活用により、外出機会の創出、観光地での周遊や観光消費の増加、自家用車から公共交通機関への転換等、地域住民や来訪者の行動変容を、より一層促すことが期待でき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70059006"/>
                  </a:ext>
                </a:extLst>
              </a:tr>
              <a:tr h="247423">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100" dirty="0" smtClean="0"/>
                        <a:t>ゾーン運賃やサブスクリプション等、柔軟な運賃・料金の設定が行われていること。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37526">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100" dirty="0" smtClean="0"/>
                        <a:t>交通結節点の整備等のフィジカル空間のシームレス化や空間再編と一体的に取り組まれること。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35670">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100" dirty="0" smtClean="0"/>
                        <a:t>リアルタイムな混雑情報の活用等により、公共交通の利用と感染防止対策の取組が図られること。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ビジネスモデルとして、他地域や海外へ展開できる普遍性が見込めること。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35212879"/>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smtClean="0"/>
                        <a:t>CO2</a:t>
                      </a:r>
                      <a:r>
                        <a:rPr kumimoji="1" lang="ja-JP" altLang="en-US" sz="1100" dirty="0" err="1" smtClean="0"/>
                        <a:t>の排</a:t>
                      </a:r>
                      <a:r>
                        <a:rPr kumimoji="1" lang="ja-JP" altLang="en-US" sz="1100" dirty="0" smtClean="0"/>
                        <a:t>出を抑制することにつながる移動手段の提供等により、カーボンニュートラルの実現に寄与する取組であること。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92599111"/>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デジタル技術を活用した先駆的な取組であり、デジタル田園都市国家構想やスマートシティ／スーパーシティとの連携を目指すものであること。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67353512"/>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交通事業者の運行管理や労務管理機能等と連携した、交通事業者の業務効率向上に資する取組であること。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89775896"/>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災害時等の非常事態の際に適切、迅速に情報発信できるような仕組の構築に資する取組であること。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81323185"/>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ユニバーサル社会を目指し、高齢者や移動制約者等の移動利便性の向上や外出機会の創出を図る取組であること。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50166882"/>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事業継続のための自治体が支援できるレベルの収益性、継続性が見込める取組であること。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05920139"/>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地域課題の解決に寄与するため、交通手段と観光、商業、医療、教育、子育て、防災・減災等の交通分野以外のサービスとがデータ連携等により一体的に提供されること。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16671765"/>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サービス提供エリアが広範囲、且つ交通事業者を跨いだサービスであり、今後の実施エリア拡大やサービス拡充の可能性が高い取組であること。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528459307"/>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海外インバウンドを含む広範囲からの来訪者に対するサービス向上により、地域の活性化を図る取組であること。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91099751"/>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マイナンバーカードの普及促進に資する取組であること。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84779331"/>
                  </a:ext>
                </a:extLst>
              </a:tr>
              <a:tr h="23567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dirty="0" smtClean="0"/>
                        <a:t>二地域居住の推進など、地域の活性化に資する関係人口の創出・拡大につながる取組であること。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02079722"/>
                  </a:ext>
                </a:extLst>
              </a:tr>
              <a:tr h="241109">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100" dirty="0" smtClean="0"/>
                        <a:t>自動運転の導入など、公共交通における人材不足解決や交通手段の確保に資する取組であること。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186"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66</a:t>
            </a:r>
            <a:endParaRPr kumimoji="1" lang="ja-JP" altLang="en-US" sz="1480" dirty="0">
              <a:solidFill>
                <a:schemeClr val="tx1"/>
              </a:solidFill>
            </a:endParaRPr>
          </a:p>
        </p:txBody>
      </p:sp>
      <p:sp>
        <p:nvSpPr>
          <p:cNvPr id="7" name="テキスト 577"/>
          <p:cNvSpPr txBox="1"/>
          <p:nvPr/>
        </p:nvSpPr>
        <p:spPr>
          <a:xfrm>
            <a:off x="476159" y="588471"/>
            <a:ext cx="8166698"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a:t>
            </a:r>
            <a:r>
              <a:rPr lang="ja-JP" altLang="en-US" sz="1400" i="1" dirty="0">
                <a:solidFill>
                  <a:srgbClr val="FF0000"/>
                </a:solidFill>
              </a:rPr>
              <a:t>記載</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箇所を記載ください。</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323722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主な事業</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要件・評価の</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ポイント</a:t>
            </a:r>
            <a:r>
              <a:rPr kumimoji="0" lang="ja-JP" altLang="en-US" sz="2400" b="1" kern="0" dirty="0">
                <a:solidFill>
                  <a:prstClr val="white"/>
                </a:solidFill>
                <a:latin typeface="ＭＳ Ｐゴシック"/>
                <a:ea typeface="ＭＳ Ｐゴシック"/>
              </a:rPr>
              <a:t>③</a:t>
            </a:r>
            <a:endPar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endParaRPr>
          </a:p>
        </p:txBody>
      </p:sp>
      <p:graphicFrame>
        <p:nvGraphicFramePr>
          <p:cNvPr id="3185" name="四角形 751"/>
          <p:cNvGraphicFramePr>
            <a:graphicFrameLocks noGrp="1"/>
          </p:cNvGraphicFramePr>
          <p:nvPr>
            <p:extLst>
              <p:ext uri="{D42A27DB-BD31-4B8C-83A1-F6EECF244321}">
                <p14:modId xmlns:p14="http://schemas.microsoft.com/office/powerpoint/2010/main" val="1919429026"/>
              </p:ext>
            </p:extLst>
          </p:nvPr>
        </p:nvGraphicFramePr>
        <p:xfrm>
          <a:off x="82521" y="1007049"/>
          <a:ext cx="8953975" cy="981791"/>
        </p:xfrm>
        <a:graphic>
          <a:graphicData uri="http://schemas.openxmlformats.org/drawingml/2006/table">
            <a:tbl>
              <a:tblPr bandRow="1">
                <a:tableStyleId>{5C22544A-7EE6-4342-B048-85BDC9FD1C3A}</a:tableStyleId>
              </a:tblPr>
              <a:tblGrid>
                <a:gridCol w="212048">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7597543">
                  <a:extLst>
                    <a:ext uri="{9D8B030D-6E8A-4147-A177-3AD203B41FA5}">
                      <a16:colId xmlns:a16="http://schemas.microsoft.com/office/drawing/2014/main" val="20002"/>
                    </a:ext>
                  </a:extLst>
                </a:gridCol>
                <a:gridCol w="936104">
                  <a:extLst>
                    <a:ext uri="{9D8B030D-6E8A-4147-A177-3AD203B41FA5}">
                      <a16:colId xmlns:a16="http://schemas.microsoft.com/office/drawing/2014/main" val="1055850180"/>
                    </a:ext>
                  </a:extLst>
                </a:gridCol>
              </a:tblGrid>
              <a:tr h="235670">
                <a:tc gridSpan="3">
                  <a:txBody>
                    <a:bodyPr/>
                    <a:lstStyle/>
                    <a:p>
                      <a:pPr algn="ctr"/>
                      <a:r>
                        <a:rPr kumimoji="1" lang="ja-JP" altLang="en-US" sz="1100" b="1" dirty="0" smtClean="0"/>
                        <a:t>評価項目例</a:t>
                      </a:r>
                      <a:endParaRPr kumimoji="1" lang="ja-JP" altLang="en-US" sz="1100" b="1" dirty="0"/>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hMerge="1">
                  <a:txBody>
                    <a:bodyPr/>
                    <a:lstStyle/>
                    <a:p>
                      <a:pPr algn="ctr"/>
                      <a:endParaRPr kumimoji="1" lang="ja-JP" altLang="en-US" sz="1100" b="1" dirty="0"/>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hMerge="1">
                  <a:txBody>
                    <a:bodyPr/>
                    <a:lstStyle/>
                    <a:p>
                      <a:pPr algn="ctr"/>
                      <a:endParaRPr kumimoji="1" lang="ja-JP" altLang="en-US" sz="1100" b="1"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smtClean="0"/>
                        <a:t>該当ページ</a:t>
                      </a:r>
                      <a:endParaRPr kumimoji="1" lang="ja-JP" altLang="en-US" sz="1100" b="1"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extLst>
                  <a:ext uri="{0D108BD9-81ED-4DB2-BD59-A6C34878D82A}">
                    <a16:rowId xmlns:a16="http://schemas.microsoft.com/office/drawing/2014/main" val="3900627580"/>
                  </a:ext>
                </a:extLst>
              </a:tr>
              <a:tr h="235670">
                <a:tc rowSpan="2">
                  <a:txBody>
                    <a:bodyPr/>
                    <a:lstStyle/>
                    <a:p>
                      <a:pPr algn="ctr"/>
                      <a:r>
                        <a:rPr kumimoji="1" lang="ja-JP" altLang="en-US" sz="1200" b="1" dirty="0" smtClean="0"/>
                        <a:t>（続き）</a:t>
                      </a:r>
                      <a:endParaRPr kumimoji="1" lang="ja-JP" altLang="en-US" sz="1200" b="1" dirty="0"/>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rowSpan="2">
                  <a:txBody>
                    <a:bodyPr/>
                    <a:lstStyle/>
                    <a:p>
                      <a:pPr algn="ctr"/>
                      <a:r>
                        <a:rPr kumimoji="1" lang="ja-JP" altLang="en-US" sz="1100" b="1" dirty="0" smtClean="0"/>
                        <a:t>効果分析</a:t>
                      </a:r>
                      <a:endParaRPr kumimoji="1" lang="ja-JP" altLang="en-US" sz="1100" b="1" dirty="0"/>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r>
                        <a:rPr kumimoji="1" lang="ja-JP" altLang="en-US" sz="1100" dirty="0" smtClean="0"/>
                        <a:t>効果検証について、その目標設定の根拠が明確、且つ提供する</a:t>
                      </a:r>
                      <a:r>
                        <a:rPr kumimoji="1" lang="en-US" altLang="ja-JP" sz="1100" dirty="0" err="1" smtClean="0"/>
                        <a:t>MaaS</a:t>
                      </a:r>
                      <a:r>
                        <a:rPr kumimoji="1" lang="ja-JP" altLang="en-US" sz="1100" dirty="0" smtClean="0"/>
                        <a:t>の課題解決への効果を図るものであり、検証方法が具体的であること。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29599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kern="1200" dirty="0" smtClean="0">
                          <a:solidFill>
                            <a:schemeClr val="dk1"/>
                          </a:solidFill>
                          <a:effectLst/>
                          <a:latin typeface="+mn-lt"/>
                          <a:ea typeface="+mn-ea"/>
                          <a:cs typeface="+mn-cs"/>
                        </a:rPr>
                        <a:t>事業実施後の効果検証や課題抽出が、今後の</a:t>
                      </a:r>
                      <a:r>
                        <a:rPr kumimoji="1" lang="en-US" altLang="ja-JP" sz="1100" kern="1200" dirty="0" err="1" smtClean="0">
                          <a:solidFill>
                            <a:schemeClr val="dk1"/>
                          </a:solidFill>
                          <a:effectLst/>
                          <a:latin typeface="+mn-lt"/>
                          <a:ea typeface="+mn-ea"/>
                          <a:cs typeface="+mn-cs"/>
                        </a:rPr>
                        <a:t>MaaS</a:t>
                      </a:r>
                      <a:r>
                        <a:rPr kumimoji="1" lang="ja-JP" altLang="en-US" sz="1100" kern="1200" dirty="0" smtClean="0">
                          <a:solidFill>
                            <a:schemeClr val="dk1"/>
                          </a:solidFill>
                          <a:effectLst/>
                          <a:latin typeface="+mn-lt"/>
                          <a:ea typeface="+mn-ea"/>
                          <a:cs typeface="+mn-cs"/>
                        </a:rPr>
                        <a:t>の普及や新たなモデル構築に資するものであること。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8016493"/>
                  </a:ext>
                </a:extLst>
              </a:tr>
            </a:tbl>
          </a:graphicData>
        </a:graphic>
      </p:graphicFrame>
      <p:sp>
        <p:nvSpPr>
          <p:cNvPr id="3186"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67</a:t>
            </a:r>
            <a:endParaRPr kumimoji="1" lang="ja-JP" altLang="en-US" sz="1480" dirty="0">
              <a:solidFill>
                <a:schemeClr val="tx1"/>
              </a:solidFill>
            </a:endParaRPr>
          </a:p>
        </p:txBody>
      </p:sp>
      <p:sp>
        <p:nvSpPr>
          <p:cNvPr id="7" name="テキスト 577"/>
          <p:cNvSpPr txBox="1"/>
          <p:nvPr/>
        </p:nvSpPr>
        <p:spPr>
          <a:xfrm>
            <a:off x="476159" y="628552"/>
            <a:ext cx="8166698"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a:t>
            </a:r>
            <a:r>
              <a:rPr lang="ja-JP" altLang="en-US" sz="1400" i="1" dirty="0">
                <a:solidFill>
                  <a:srgbClr val="FF0000"/>
                </a:solidFill>
              </a:rPr>
              <a:t>記載</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箇所を記載ください。</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62145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a:t>
            </a:r>
            <a:endPar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endParaRP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3197" name="四角形 805"/>
          <p:cNvGraphicFramePr>
            <a:graphicFrameLocks noGrp="1"/>
          </p:cNvGraphicFramePr>
          <p:nvPr>
            <p:extLst>
              <p:ext uri="{D42A27DB-BD31-4B8C-83A1-F6EECF244321}">
                <p14:modId xmlns:p14="http://schemas.microsoft.com/office/powerpoint/2010/main" val="3690039041"/>
              </p:ext>
            </p:extLst>
          </p:nvPr>
        </p:nvGraphicFramePr>
        <p:xfrm>
          <a:off x="66692" y="687091"/>
          <a:ext cx="8928989" cy="1949822"/>
        </p:xfrm>
        <a:graphic>
          <a:graphicData uri="http://schemas.openxmlformats.org/drawingml/2006/table">
            <a:tbl>
              <a:tblPr/>
              <a:tblGrid>
                <a:gridCol w="173984">
                  <a:extLst>
                    <a:ext uri="{9D8B030D-6E8A-4147-A177-3AD203B41FA5}">
                      <a16:colId xmlns:a16="http://schemas.microsoft.com/office/drawing/2014/main" val="20000"/>
                    </a:ext>
                  </a:extLst>
                </a:gridCol>
                <a:gridCol w="1378996">
                  <a:extLst>
                    <a:ext uri="{9D8B030D-6E8A-4147-A177-3AD203B41FA5}">
                      <a16:colId xmlns:a16="http://schemas.microsoft.com/office/drawing/2014/main" val="20002"/>
                    </a:ext>
                  </a:extLst>
                </a:gridCol>
                <a:gridCol w="1224136">
                  <a:extLst>
                    <a:ext uri="{9D8B030D-6E8A-4147-A177-3AD203B41FA5}">
                      <a16:colId xmlns:a16="http://schemas.microsoft.com/office/drawing/2014/main" val="3370343161"/>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1008112">
                  <a:extLst>
                    <a:ext uri="{9D8B030D-6E8A-4147-A177-3AD203B41FA5}">
                      <a16:colId xmlns:a16="http://schemas.microsoft.com/office/drawing/2014/main" val="4031872614"/>
                    </a:ext>
                  </a:extLst>
                </a:gridCol>
                <a:gridCol w="936104">
                  <a:extLst>
                    <a:ext uri="{9D8B030D-6E8A-4147-A177-3AD203B41FA5}">
                      <a16:colId xmlns:a16="http://schemas.microsoft.com/office/drawing/2014/main" val="2348302781"/>
                    </a:ext>
                  </a:extLst>
                </a:gridCol>
                <a:gridCol w="1061751">
                  <a:extLst>
                    <a:ext uri="{9D8B030D-6E8A-4147-A177-3AD203B41FA5}">
                      <a16:colId xmlns:a16="http://schemas.microsoft.com/office/drawing/2014/main" val="20005"/>
                    </a:ext>
                  </a:extLst>
                </a:gridCol>
                <a:gridCol w="1057674">
                  <a:extLst>
                    <a:ext uri="{9D8B030D-6E8A-4147-A177-3AD203B41FA5}">
                      <a16:colId xmlns:a16="http://schemas.microsoft.com/office/drawing/2014/main" val="195856278"/>
                    </a:ext>
                  </a:extLst>
                </a:gridCol>
              </a:tblGrid>
              <a:tr h="674729">
                <a:tc>
                  <a:txBody>
                    <a:bodyPr/>
                    <a:lstStyle/>
                    <a:p>
                      <a:pPr algn="ctr"/>
                      <a:endParaRPr kumimoji="1" lang="ja-JP" altLang="en-US" sz="1400" b="1"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r>
                        <a:rPr kumimoji="1" lang="ja-JP" altLang="en-US" sz="1200" b="1" dirty="0" smtClean="0">
                          <a:solidFill>
                            <a:srgbClr val="000000"/>
                          </a:solidFill>
                          <a:latin typeface="游ゴシック"/>
                        </a:rPr>
                        <a:t>課題</a:t>
                      </a:r>
                      <a:endParaRPr kumimoji="1" lang="en-US" altLang="ja-JP" sz="1200" b="1" dirty="0" smtClean="0">
                        <a:solidFill>
                          <a:srgbClr val="000000"/>
                        </a:solidFill>
                        <a:latin typeface="游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r>
                        <a:rPr kumimoji="1" lang="ja-JP" altLang="en-US" sz="1200" b="1" dirty="0" smtClean="0">
                          <a:solidFill>
                            <a:srgbClr val="000000"/>
                          </a:solidFill>
                          <a:latin typeface="游ゴシック"/>
                        </a:rPr>
                        <a:t>対応策</a:t>
                      </a:r>
                      <a:endParaRPr kumimoji="1" lang="en-US" altLang="ja-JP" sz="1200" b="1" dirty="0" smtClean="0">
                        <a:solidFill>
                          <a:srgbClr val="000000"/>
                        </a:solidFill>
                        <a:latin typeface="游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r>
                        <a:rPr lang="ja-JP" altLang="en-US" sz="1200" b="1" dirty="0" smtClean="0">
                          <a:solidFill>
                            <a:srgbClr val="000000"/>
                          </a:solidFill>
                          <a:latin typeface="游ゴシック"/>
                        </a:rPr>
                        <a:t>評価指標</a:t>
                      </a:r>
                      <a:endParaRPr kumimoji="1" lang="ja-JP" altLang="en-US" sz="1200" b="1"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r>
                        <a:rPr kumimoji="1" lang="ja-JP" altLang="en-US" sz="1200" b="1" kern="1200" dirty="0" smtClean="0">
                          <a:solidFill>
                            <a:srgbClr val="000000"/>
                          </a:solidFill>
                          <a:latin typeface="游ゴシック"/>
                          <a:ea typeface="+mn-ea"/>
                          <a:cs typeface="+mn-cs"/>
                        </a:rPr>
                        <a:t>指標設定根拠</a:t>
                      </a:r>
                      <a:endParaRPr kumimoji="1" lang="ja-JP" altLang="en-US" sz="1200" b="1" kern="1200" dirty="0">
                        <a:solidFill>
                          <a:srgbClr val="000000"/>
                        </a:solidFill>
                        <a:latin typeface="游ゴシック"/>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r>
                        <a:rPr lang="ja-JP" altLang="en-US" sz="1200" b="1" dirty="0" smtClean="0">
                          <a:solidFill>
                            <a:srgbClr val="000000"/>
                          </a:solidFill>
                          <a:latin typeface="游ゴシック"/>
                        </a:rPr>
                        <a:t>事業実施</a:t>
                      </a:r>
                      <a:endParaRPr lang="en-US" altLang="ja-JP" sz="1200" b="1" dirty="0" smtClean="0">
                        <a:solidFill>
                          <a:srgbClr val="000000"/>
                        </a:solidFill>
                        <a:latin typeface="游ゴシック"/>
                      </a:endParaRPr>
                    </a:p>
                    <a:p>
                      <a:pPr algn="ctr"/>
                      <a:r>
                        <a:rPr lang="ja-JP" altLang="en-US" sz="1200" b="1" dirty="0" smtClean="0">
                          <a:solidFill>
                            <a:srgbClr val="000000"/>
                          </a:solidFill>
                          <a:latin typeface="游ゴシック"/>
                        </a:rPr>
                        <a:t>年度の目標値</a:t>
                      </a:r>
                      <a:endParaRPr lang="en-US" altLang="ja-JP" sz="1200" b="1" dirty="0" smtClean="0">
                        <a:solidFill>
                          <a:srgbClr val="000000"/>
                        </a:solidFill>
                        <a:latin typeface="游ゴシック"/>
                      </a:endParaRPr>
                    </a:p>
                    <a:p>
                      <a:pPr algn="ctr"/>
                      <a:r>
                        <a:rPr kumimoji="1" lang="ja-JP" altLang="en-US" sz="1200" b="1" dirty="0" smtClean="0"/>
                        <a:t>（</a:t>
                      </a:r>
                      <a:r>
                        <a:rPr kumimoji="1" lang="en-US" altLang="ja-JP" sz="1200" b="1" dirty="0" smtClean="0"/>
                        <a:t>R5d</a:t>
                      </a:r>
                      <a:r>
                        <a:rPr kumimoji="1" lang="ja-JP" altLang="en-US" sz="1200" b="1" dirty="0" smtClean="0"/>
                        <a:t>末）</a:t>
                      </a:r>
                      <a:endParaRPr kumimoji="1" lang="ja-JP" altLang="en-US" sz="1200" b="1"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r>
                        <a:rPr kumimoji="1" lang="ja-JP" altLang="en-US" sz="1200" b="1" dirty="0" smtClean="0"/>
                        <a:t>５年後の</a:t>
                      </a:r>
                      <a:endParaRPr kumimoji="1" lang="en-US" altLang="ja-JP" sz="1200" b="1" dirty="0" smtClean="0"/>
                    </a:p>
                    <a:p>
                      <a:pPr algn="ctr"/>
                      <a:r>
                        <a:rPr kumimoji="1" lang="ja-JP" altLang="en-US" sz="1200" b="1" dirty="0" smtClean="0"/>
                        <a:t>目標値</a:t>
                      </a:r>
                      <a:endParaRPr kumimoji="1" lang="en-US" altLang="ja-JP" sz="1200" b="1" dirty="0" smtClean="0"/>
                    </a:p>
                    <a:p>
                      <a:pPr algn="ctr"/>
                      <a:r>
                        <a:rPr kumimoji="1" lang="ja-JP" altLang="en-US" sz="1200" b="1" dirty="0" smtClean="0"/>
                        <a:t>（</a:t>
                      </a:r>
                      <a:r>
                        <a:rPr kumimoji="1" lang="en-US" altLang="ja-JP" sz="1200" b="1" dirty="0" smtClean="0"/>
                        <a:t>R9d</a:t>
                      </a:r>
                      <a:r>
                        <a:rPr kumimoji="1" lang="ja-JP" altLang="en-US" sz="1200" b="1" dirty="0" smtClean="0"/>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r>
                        <a:rPr kumimoji="1" lang="ja-JP" altLang="en-US" sz="1200" b="1" kern="1200" dirty="0" smtClean="0">
                          <a:solidFill>
                            <a:schemeClr val="tx1"/>
                          </a:solidFill>
                          <a:latin typeface="+mn-lt"/>
                          <a:ea typeface="+mn-ea"/>
                          <a:cs typeface="+mn-cs"/>
                        </a:rPr>
                        <a:t>目標値</a:t>
                      </a:r>
                      <a:endParaRPr kumimoji="1" lang="en-US" altLang="ja-JP" sz="1200" b="1" kern="1200" dirty="0" smtClean="0">
                        <a:solidFill>
                          <a:schemeClr val="tx1"/>
                        </a:solidFill>
                        <a:latin typeface="+mn-lt"/>
                        <a:ea typeface="+mn-ea"/>
                        <a:cs typeface="+mn-cs"/>
                      </a:endParaRPr>
                    </a:p>
                    <a:p>
                      <a:pPr algn="ctr"/>
                      <a:r>
                        <a:rPr kumimoji="1" lang="ja-JP" altLang="en-US" sz="1200" b="1" kern="1200" dirty="0" smtClean="0">
                          <a:solidFill>
                            <a:schemeClr val="tx1"/>
                          </a:solidFill>
                          <a:latin typeface="+mn-lt"/>
                          <a:ea typeface="+mn-ea"/>
                          <a:cs typeface="+mn-cs"/>
                        </a:rPr>
                        <a:t>設定根拠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rgbClr val="000000"/>
                          </a:solidFill>
                          <a:latin typeface="游ゴシック"/>
                        </a:rPr>
                        <a:t>備考</a:t>
                      </a:r>
                      <a:endParaRPr kumimoji="1" lang="ja-JP" altLang="en-US" sz="1200" b="1"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407627">
                <a:tc>
                  <a:txBody>
                    <a:bodyPr/>
                    <a:lstStyle/>
                    <a:p>
                      <a:pPr algn="ctr"/>
                      <a:r>
                        <a:rPr kumimoji="1" lang="ja-JP" altLang="en-US" sz="1400" b="1" dirty="0" smtClean="0"/>
                        <a:t>１</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kern="1200" dirty="0" smtClean="0">
                        <a:solidFill>
                          <a:schemeClr val="tx1"/>
                        </a:solidFill>
                        <a:latin typeface="+mn-lt"/>
                        <a:ea typeface="+mn-ea"/>
                        <a:cs typeface="+mn-cs"/>
                      </a:endParaRPr>
                    </a:p>
                    <a:p>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a:endParaRPr kumimoji="1" lang="ja-JP" altLang="en-US" sz="1200" b="1" i="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l"/>
                      <a:r>
                        <a:rPr kumimoji="1" lang="ja-JP" altLang="en-US" sz="1200" b="1" kern="1200" dirty="0">
                          <a:solidFill>
                            <a:schemeClr val="tx1"/>
                          </a:solidFill>
                          <a:latin typeface="+mn-lt"/>
                          <a:ea typeface="+mn-ea"/>
                          <a:cs typeface="+mn-cs"/>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extLst>
                  <a:ext uri="{0D108BD9-81ED-4DB2-BD59-A6C34878D82A}">
                    <a16:rowId xmlns:a16="http://schemas.microsoft.com/office/drawing/2014/main" val="10001"/>
                  </a:ext>
                </a:extLst>
              </a:tr>
              <a:tr h="433733">
                <a:tc>
                  <a:txBody>
                    <a:bodyPr/>
                    <a:lstStyle/>
                    <a:p>
                      <a:pPr algn="ctr"/>
                      <a:r>
                        <a:rPr kumimoji="1" lang="ja-JP" altLang="en-US" sz="1400" b="1" dirty="0" smtClean="0"/>
                        <a:t>２</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ltLang="ja-JP" sz="1200" b="1" dirty="0" smtClean="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a:r>
                        <a:rPr lang="ja-JP" altLang="en-US" sz="1400" b="1" dirty="0">
                          <a:solidFill>
                            <a:srgbClr val="00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433733">
                <a:tc>
                  <a:txBody>
                    <a:bodyPr/>
                    <a:lstStyle/>
                    <a:p>
                      <a:pPr algn="ctr"/>
                      <a:r>
                        <a:rPr kumimoji="1" lang="ja-JP" altLang="en-US" sz="1400" b="1" dirty="0" smtClean="0"/>
                        <a:t>・・・</a:t>
                      </a:r>
                      <a:endParaRPr kumimoji="1" lang="ja-JP" altLang="en-US" sz="1400" b="1" dirty="0"/>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sz="28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sz="28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tc>
                  <a:txBody>
                    <a:bodyPr/>
                    <a:lstStyle/>
                    <a:p>
                      <a:pPr algn="l"/>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C"/>
                    </a:solidFill>
                  </a:tcPr>
                </a:tc>
                <a:extLst>
                  <a:ext uri="{0D108BD9-81ED-4DB2-BD59-A6C34878D82A}">
                    <a16:rowId xmlns:a16="http://schemas.microsoft.com/office/drawing/2014/main" val="10009"/>
                  </a:ext>
                </a:extLst>
              </a:tr>
            </a:tbl>
          </a:graphicData>
        </a:graphic>
      </p:graphicFrame>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68</a:t>
            </a:r>
            <a:endParaRPr kumimoji="1" lang="ja-JP" altLang="en-US" sz="1480" dirty="0">
              <a:solidFill>
                <a:schemeClr val="tx1"/>
              </a:solidFill>
            </a:endParaRPr>
          </a:p>
        </p:txBody>
      </p:sp>
      <p:sp>
        <p:nvSpPr>
          <p:cNvPr id="7" name="テキスト 577"/>
          <p:cNvSpPr txBox="1"/>
          <p:nvPr/>
        </p:nvSpPr>
        <p:spPr>
          <a:xfrm>
            <a:off x="229167" y="2753237"/>
            <a:ext cx="8403812" cy="3754874"/>
          </a:xfrm>
          <a:prstGeom prst="rect">
            <a:avLst/>
          </a:prstGeom>
        </p:spPr>
        <p:txBody>
          <a:bodyPr wrap="square">
            <a:spAutoFit/>
          </a:bodyPr>
          <a:lstStyle/>
          <a:p>
            <a:pPr>
              <a:defRPr lang="ja-JP" altLang="en-US"/>
            </a:pPr>
            <a:r>
              <a:rPr lang="ja-JP" altLang="en-US" sz="1400" i="1" dirty="0" smtClean="0">
                <a:solidFill>
                  <a:srgbClr val="FF0000"/>
                </a:solidFill>
              </a:rPr>
              <a:t>●各項目に関する説明</a:t>
            </a:r>
            <a:endParaRPr lang="en-US" altLang="ja-JP" sz="1400" i="1" dirty="0" smtClean="0">
              <a:solidFill>
                <a:srgbClr val="FF0000"/>
              </a:solidFill>
            </a:endParaRPr>
          </a:p>
          <a:p>
            <a:pPr>
              <a:defRPr lang="ja-JP" altLang="en-US"/>
            </a:pPr>
            <a:r>
              <a:rPr lang="ja-JP" altLang="en-US" sz="1400" i="1" dirty="0" smtClean="0">
                <a:solidFill>
                  <a:srgbClr val="FF0000"/>
                </a:solidFill>
              </a:rPr>
              <a:t>　・「課題」「対応策」</a:t>
            </a:r>
            <a:endParaRPr lang="en-US" altLang="ja-JP" sz="1400" i="1" dirty="0" smtClean="0">
              <a:solidFill>
                <a:srgbClr val="FF0000"/>
              </a:solidFill>
            </a:endParaRPr>
          </a:p>
          <a:p>
            <a:pPr>
              <a:defRPr lang="ja-JP" altLang="en-US"/>
            </a:pPr>
            <a:r>
              <a:rPr lang="ja-JP" altLang="en-US" sz="1400" i="1" dirty="0" smtClean="0">
                <a:solidFill>
                  <a:srgbClr val="FF0000"/>
                </a:solidFill>
              </a:rPr>
              <a:t>　　「地域課題」のスライド</a:t>
            </a:r>
            <a:r>
              <a:rPr lang="ja-JP" altLang="en-US" sz="1400" i="1" dirty="0">
                <a:solidFill>
                  <a:srgbClr val="FF0000"/>
                </a:solidFill>
              </a:rPr>
              <a:t>に</a:t>
            </a:r>
            <a:r>
              <a:rPr lang="ja-JP" altLang="en-US" sz="1400" i="1" dirty="0" smtClean="0">
                <a:solidFill>
                  <a:srgbClr val="FF0000"/>
                </a:solidFill>
              </a:rPr>
              <a:t>記載した</a:t>
            </a:r>
            <a:r>
              <a:rPr lang="ja-JP" altLang="en-US" sz="1400" i="1" dirty="0" smtClean="0">
                <a:solidFill>
                  <a:srgbClr val="FF0000"/>
                </a:solidFill>
              </a:rPr>
              <a:t>内容をベースに、具体的</a:t>
            </a:r>
            <a:r>
              <a:rPr lang="ja-JP" altLang="en-US" sz="1400" i="1" dirty="0" smtClean="0">
                <a:solidFill>
                  <a:srgbClr val="FF0000"/>
                </a:solidFill>
              </a:rPr>
              <a:t>に記載してください。</a:t>
            </a:r>
            <a:endParaRPr lang="en-US" altLang="ja-JP" sz="1400" i="1" dirty="0" smtClean="0">
              <a:solidFill>
                <a:srgbClr val="FF0000"/>
              </a:solidFill>
            </a:endParaRPr>
          </a:p>
          <a:p>
            <a:pPr>
              <a:defRPr lang="ja-JP" altLang="en-US"/>
            </a:pPr>
            <a:r>
              <a:rPr lang="en-US" altLang="ja-JP" sz="1400" i="1" dirty="0" smtClean="0">
                <a:solidFill>
                  <a:srgbClr val="FF0000"/>
                </a:solidFill>
              </a:rPr>
              <a:t>.</a:t>
            </a:r>
            <a:r>
              <a:rPr lang="ja-JP" altLang="en-US" sz="1400" i="1" dirty="0" smtClean="0">
                <a:solidFill>
                  <a:srgbClr val="FF0000"/>
                </a:solidFill>
              </a:rPr>
              <a:t>・「評価指標」「指標設定根拠」</a:t>
            </a:r>
            <a:endParaRPr lang="en-US" altLang="ja-JP" sz="1400" i="1" dirty="0">
              <a:solidFill>
                <a:srgbClr val="FF0000"/>
              </a:solidFill>
            </a:endParaRPr>
          </a:p>
          <a:p>
            <a:pPr>
              <a:defRPr lang="ja-JP" altLang="en-US"/>
            </a:pPr>
            <a:r>
              <a:rPr lang="ja-JP" altLang="en-US" sz="1400" i="1" dirty="0" smtClean="0">
                <a:solidFill>
                  <a:srgbClr val="FF0000"/>
                </a:solidFill>
              </a:rPr>
              <a:t>　  課題解決の達成度を</a:t>
            </a:r>
            <a:r>
              <a:rPr lang="ja-JP" altLang="en-US" sz="1400" i="1" dirty="0">
                <a:solidFill>
                  <a:srgbClr val="FF0000"/>
                </a:solidFill>
              </a:rPr>
              <a:t>直接又は間接的に</a:t>
            </a:r>
            <a:r>
              <a:rPr lang="ja-JP" altLang="en-US" sz="1400" i="1" dirty="0" smtClean="0">
                <a:solidFill>
                  <a:srgbClr val="FF0000"/>
                </a:solidFill>
              </a:rPr>
              <a:t>確認するための指標（</a:t>
            </a:r>
            <a:r>
              <a:rPr lang="ja-JP" altLang="en-US" sz="1400" i="1" dirty="0">
                <a:solidFill>
                  <a:srgbClr val="FF0000"/>
                </a:solidFill>
              </a:rPr>
              <a:t>公共交通の利用促進に関する指標に</a:t>
            </a:r>
            <a:r>
              <a:rPr lang="ja-JP" altLang="en-US" sz="1400" i="1" dirty="0" smtClean="0">
                <a:solidFill>
                  <a:srgbClr val="FF0000"/>
                </a:solidFill>
              </a:rPr>
              <a:t>ついて</a:t>
            </a:r>
            <a:endParaRPr lang="en-US" altLang="ja-JP" sz="1400" i="1" dirty="0" smtClean="0">
              <a:solidFill>
                <a:srgbClr val="FF0000"/>
              </a:solidFill>
            </a:endParaRPr>
          </a:p>
          <a:p>
            <a:pPr>
              <a:defRPr lang="ja-JP" altLang="en-US"/>
            </a:pPr>
            <a:r>
              <a:rPr lang="ja-JP" altLang="en-US" sz="1400" i="1" dirty="0" smtClean="0">
                <a:solidFill>
                  <a:srgbClr val="FF0000"/>
                </a:solidFill>
              </a:rPr>
              <a:t>　 は１つ以上を必ず設定のこと）　を、</a:t>
            </a:r>
            <a:r>
              <a:rPr lang="ja-JP" altLang="ja-JP" sz="1400" i="1" kern="100" dirty="0" smtClean="0">
                <a:solidFill>
                  <a:srgbClr val="FF0000"/>
                </a:solidFill>
                <a:latin typeface="ＭＳ Ｐゴシック"/>
                <a:ea typeface="ＭＳ Ｐゴシック"/>
              </a:rPr>
              <a:t>可能</a:t>
            </a:r>
            <a:r>
              <a:rPr lang="ja-JP" altLang="ja-JP" sz="1400" i="1" kern="100" dirty="0" smtClean="0">
                <a:solidFill>
                  <a:srgbClr val="FF0000"/>
                </a:solidFill>
                <a:latin typeface="ＭＳ Ｐゴシック"/>
                <a:ea typeface="ＭＳ Ｐゴシック"/>
                <a:cs typeface="Meiryo UI" panose="020B0604030504040204" pitchFamily="50" charset="-128"/>
              </a:rPr>
              <a:t>な限り明確かつ定量的に</a:t>
            </a:r>
            <a:r>
              <a:rPr lang="ja-JP" altLang="en-US" sz="1400" i="1" kern="100" dirty="0" smtClean="0">
                <a:solidFill>
                  <a:srgbClr val="FF0000"/>
                </a:solidFill>
                <a:latin typeface="ＭＳ Ｐゴシック"/>
                <a:ea typeface="ＭＳ Ｐゴシック"/>
                <a:cs typeface="Meiryo UI" panose="020B0604030504040204" pitchFamily="50" charset="-128"/>
              </a:rPr>
              <a:t>記載してください。また、当該指標により</a:t>
            </a:r>
            <a:endParaRPr lang="en-US" altLang="ja-JP" sz="1400" i="1" kern="100" dirty="0" smtClean="0">
              <a:solidFill>
                <a:srgbClr val="FF0000"/>
              </a:solidFill>
              <a:latin typeface="ＭＳ Ｐゴシック"/>
              <a:ea typeface="ＭＳ Ｐゴシック"/>
              <a:cs typeface="Meiryo UI" panose="020B0604030504040204" pitchFamily="50" charset="-128"/>
            </a:endParaRPr>
          </a:p>
          <a:p>
            <a:pPr>
              <a:defRPr lang="ja-JP" altLang="en-US"/>
            </a:pPr>
            <a:r>
              <a:rPr lang="en-US" altLang="ja-JP" sz="1400" i="1" kern="100" dirty="0" smtClean="0">
                <a:solidFill>
                  <a:srgbClr val="FF0000"/>
                </a:solidFill>
                <a:latin typeface="ＭＳ Ｐゴシック"/>
                <a:ea typeface="ＭＳ Ｐゴシック"/>
                <a:cs typeface="Meiryo UI" panose="020B0604030504040204" pitchFamily="50" charset="-128"/>
              </a:rPr>
              <a:t>   </a:t>
            </a:r>
            <a:r>
              <a:rPr lang="ja-JP" altLang="en-US" sz="1400" i="1" kern="100" dirty="0" smtClean="0">
                <a:solidFill>
                  <a:srgbClr val="FF0000"/>
                </a:solidFill>
                <a:latin typeface="ＭＳ Ｐゴシック"/>
                <a:ea typeface="ＭＳ Ｐゴシック"/>
                <a:cs typeface="Meiryo UI" panose="020B0604030504040204" pitchFamily="50" charset="-128"/>
              </a:rPr>
              <a:t>達成度を確認可能と考える根拠（例えば、</a:t>
            </a:r>
            <a:r>
              <a:rPr lang="ja-JP" altLang="en-US" sz="1400" i="1" dirty="0" smtClean="0">
                <a:solidFill>
                  <a:srgbClr val="FF0000"/>
                </a:solidFill>
              </a:rPr>
              <a:t>アプ</a:t>
            </a:r>
            <a:r>
              <a:rPr lang="en-US" altLang="ja-JP" sz="1400" i="1" dirty="0" smtClean="0">
                <a:solidFill>
                  <a:srgbClr val="FF0000"/>
                </a:solidFill>
              </a:rPr>
              <a:t> </a:t>
            </a:r>
            <a:r>
              <a:rPr lang="ja-JP" altLang="en-US" sz="1400" i="1" dirty="0" smtClean="0">
                <a:solidFill>
                  <a:srgbClr val="FF0000"/>
                </a:solidFill>
              </a:rPr>
              <a:t>リダウンロード数や経路検索回数を評価指標とする場合、</a:t>
            </a:r>
            <a:endParaRPr lang="en-US" altLang="ja-JP" sz="1400" i="1" dirty="0" smtClean="0">
              <a:solidFill>
                <a:srgbClr val="FF0000"/>
              </a:solidFill>
            </a:endParaRPr>
          </a:p>
          <a:p>
            <a:pPr>
              <a:defRPr lang="ja-JP" altLang="en-US"/>
            </a:pPr>
            <a:r>
              <a:rPr lang="en-US" altLang="ja-JP" sz="1400" i="1" dirty="0">
                <a:solidFill>
                  <a:srgbClr val="FF0000"/>
                </a:solidFill>
              </a:rPr>
              <a:t> </a:t>
            </a:r>
            <a:r>
              <a:rPr lang="en-US" altLang="ja-JP" sz="1400" i="1" dirty="0" smtClean="0">
                <a:solidFill>
                  <a:srgbClr val="FF0000"/>
                </a:solidFill>
              </a:rPr>
              <a:t>  </a:t>
            </a:r>
            <a:r>
              <a:rPr lang="ja-JP" altLang="en-US" sz="1400" i="1" dirty="0" smtClean="0">
                <a:solidFill>
                  <a:srgbClr val="FF0000"/>
                </a:solidFill>
              </a:rPr>
              <a:t>当該指標がなぜその課題の達成度を確認できるのか）を記載してください。</a:t>
            </a:r>
            <a:endParaRPr lang="en-US" altLang="ja-JP" sz="1400" i="1" dirty="0">
              <a:solidFill>
                <a:srgbClr val="FF0000"/>
              </a:solidFill>
            </a:endParaRPr>
          </a:p>
          <a:p>
            <a:pPr>
              <a:defRPr lang="ja-JP" altLang="en-US"/>
            </a:pPr>
            <a:r>
              <a:rPr lang="ja-JP" altLang="en-US" sz="1400" i="1" kern="100" dirty="0" smtClean="0">
                <a:solidFill>
                  <a:srgbClr val="FF0000"/>
                </a:solidFill>
                <a:latin typeface="ＭＳ Ｐゴシック"/>
                <a:ea typeface="ＭＳ Ｐゴシック"/>
                <a:cs typeface="Meiryo UI" panose="020B0604030504040204" pitchFamily="50" charset="-128"/>
              </a:rPr>
              <a:t>・「事業実施年度の目標値」「５年後の目標値</a:t>
            </a:r>
            <a:r>
              <a:rPr lang="ja-JP" altLang="en-US" sz="1400" i="1" kern="100" dirty="0">
                <a:solidFill>
                  <a:srgbClr val="FF0000"/>
                </a:solidFill>
                <a:latin typeface="ＭＳ Ｐゴシック"/>
                <a:ea typeface="ＭＳ Ｐゴシック"/>
                <a:cs typeface="Meiryo UI" panose="020B0604030504040204" pitchFamily="50" charset="-128"/>
              </a:rPr>
              <a:t>」 「目標値設定根拠」</a:t>
            </a:r>
          </a:p>
          <a:p>
            <a:pPr>
              <a:defRPr lang="ja-JP" altLang="en-US"/>
            </a:pPr>
            <a:r>
              <a:rPr lang="ja-JP" altLang="en-US" sz="1400" i="1" kern="100" dirty="0">
                <a:solidFill>
                  <a:srgbClr val="FF0000"/>
                </a:solidFill>
                <a:latin typeface="ＭＳ Ｐゴシック"/>
                <a:ea typeface="ＭＳ Ｐゴシック"/>
                <a:cs typeface="Meiryo UI" panose="020B0604030504040204" pitchFamily="50" charset="-128"/>
              </a:rPr>
              <a:t>　</a:t>
            </a:r>
            <a:r>
              <a:rPr lang="ja-JP" altLang="en-US" sz="1400" i="1" kern="100" dirty="0" smtClean="0">
                <a:solidFill>
                  <a:srgbClr val="FF0000"/>
                </a:solidFill>
                <a:latin typeface="ＭＳ Ｐゴシック"/>
                <a:ea typeface="ＭＳ Ｐゴシック"/>
                <a:cs typeface="Meiryo UI" panose="020B0604030504040204" pitchFamily="50" charset="-128"/>
              </a:rPr>
              <a:t>評価指標について、</a:t>
            </a:r>
            <a:r>
              <a:rPr lang="ja-JP" altLang="ja-JP" sz="1400" i="1" kern="100" dirty="0" smtClean="0">
                <a:solidFill>
                  <a:srgbClr val="FF0000"/>
                </a:solidFill>
                <a:latin typeface="ＭＳ Ｐゴシック"/>
                <a:ea typeface="ＭＳ Ｐゴシック"/>
                <a:cs typeface="Meiryo UI" panose="020B0604030504040204" pitchFamily="50" charset="-128"/>
              </a:rPr>
              <a:t>事業</a:t>
            </a:r>
            <a:r>
              <a:rPr lang="ja-JP" altLang="ja-JP" sz="1400" i="1" kern="100" dirty="0">
                <a:solidFill>
                  <a:srgbClr val="FF0000"/>
                </a:solidFill>
                <a:latin typeface="ＭＳ Ｐゴシック"/>
                <a:ea typeface="ＭＳ Ｐゴシック"/>
                <a:cs typeface="Meiryo UI" panose="020B0604030504040204" pitchFamily="50" charset="-128"/>
              </a:rPr>
              <a:t>実施</a:t>
            </a:r>
            <a:r>
              <a:rPr lang="ja-JP" altLang="ja-JP" sz="1400" i="1" kern="100" dirty="0" smtClean="0">
                <a:solidFill>
                  <a:srgbClr val="FF0000"/>
                </a:solidFill>
                <a:latin typeface="ＭＳ Ｐゴシック"/>
                <a:ea typeface="ＭＳ Ｐゴシック"/>
                <a:cs typeface="Meiryo UI" panose="020B0604030504040204" pitchFamily="50" charset="-128"/>
              </a:rPr>
              <a:t>年度</a:t>
            </a:r>
            <a:r>
              <a:rPr lang="ja-JP" altLang="en-US" sz="1400" i="1" kern="100" dirty="0" smtClean="0">
                <a:solidFill>
                  <a:srgbClr val="FF0000"/>
                </a:solidFill>
                <a:latin typeface="ＭＳ Ｐゴシック"/>
                <a:ea typeface="ＭＳ Ｐゴシック"/>
                <a:cs typeface="Meiryo UI" panose="020B0604030504040204" pitchFamily="50" charset="-128"/>
              </a:rPr>
              <a:t>と</a:t>
            </a:r>
            <a:r>
              <a:rPr lang="ja-JP" altLang="ja-JP" sz="1400" i="1" kern="100" dirty="0" smtClean="0">
                <a:solidFill>
                  <a:srgbClr val="FF0000"/>
                </a:solidFill>
                <a:latin typeface="ＭＳ Ｐゴシック"/>
                <a:ea typeface="ＭＳ Ｐゴシック"/>
                <a:cs typeface="Meiryo UI" panose="020B0604030504040204" pitchFamily="50" charset="-128"/>
              </a:rPr>
              <a:t>５年</a:t>
            </a:r>
            <a:r>
              <a:rPr lang="ja-JP" altLang="en-US" sz="1400" i="1" kern="100" dirty="0" smtClean="0">
                <a:solidFill>
                  <a:srgbClr val="FF0000"/>
                </a:solidFill>
                <a:latin typeface="ＭＳ Ｐゴシック"/>
                <a:ea typeface="ＭＳ Ｐゴシック"/>
                <a:cs typeface="Meiryo UI" panose="020B0604030504040204" pitchFamily="50" charset="-128"/>
              </a:rPr>
              <a:t>後</a:t>
            </a:r>
            <a:r>
              <a:rPr lang="ja-JP" altLang="ja-JP" sz="1400" i="1" kern="100" dirty="0" smtClean="0">
                <a:solidFill>
                  <a:srgbClr val="FF0000"/>
                </a:solidFill>
                <a:latin typeface="ＭＳ Ｐゴシック"/>
                <a:ea typeface="ＭＳ Ｐゴシック"/>
                <a:cs typeface="Meiryo UI" panose="020B0604030504040204" pitchFamily="50" charset="-128"/>
              </a:rPr>
              <a:t>の</a:t>
            </a:r>
            <a:r>
              <a:rPr lang="ja-JP" altLang="en-US" sz="1400" i="1" kern="100" dirty="0" smtClean="0">
                <a:solidFill>
                  <a:srgbClr val="FF0000"/>
                </a:solidFill>
                <a:latin typeface="ＭＳ Ｐゴシック"/>
                <a:ea typeface="ＭＳ Ｐゴシック"/>
                <a:cs typeface="Meiryo UI" panose="020B0604030504040204" pitchFamily="50" charset="-128"/>
              </a:rPr>
              <a:t>目標値に加え、当該目標値の設定根拠を記載してください。</a:t>
            </a:r>
            <a:endParaRPr lang="en-US" altLang="ja-JP" sz="1400" i="1" kern="100" dirty="0" smtClean="0">
              <a:solidFill>
                <a:srgbClr val="FF0000"/>
              </a:solidFill>
              <a:latin typeface="ＭＳ Ｐゴシック"/>
              <a:ea typeface="ＭＳ Ｐゴシック"/>
              <a:cs typeface="Meiryo UI" panose="020B0604030504040204" pitchFamily="50" charset="-128"/>
            </a:endParaRPr>
          </a:p>
          <a:p>
            <a:pPr>
              <a:defRPr lang="ja-JP" altLang="en-US"/>
            </a:pPr>
            <a:r>
              <a:rPr lang="ja-JP" altLang="en-US" sz="1400" i="1" kern="100" dirty="0" smtClean="0">
                <a:solidFill>
                  <a:srgbClr val="FF0000"/>
                </a:solidFill>
                <a:latin typeface="ＭＳ Ｐゴシック"/>
                <a:ea typeface="ＭＳ Ｐゴシック"/>
                <a:cs typeface="Meiryo UI" panose="020B0604030504040204" pitchFamily="50" charset="-128"/>
              </a:rPr>
              <a:t>・「備考」</a:t>
            </a:r>
            <a:endParaRPr lang="en-US" altLang="ja-JP" sz="1400" i="1" kern="100" dirty="0" smtClean="0">
              <a:solidFill>
                <a:srgbClr val="FF0000"/>
              </a:solidFill>
              <a:latin typeface="ＭＳ Ｐゴシック"/>
              <a:ea typeface="ＭＳ Ｐゴシック"/>
              <a:cs typeface="Meiryo UI" panose="020B0604030504040204" pitchFamily="50" charset="-128"/>
            </a:endParaRPr>
          </a:p>
          <a:p>
            <a:pPr>
              <a:defRPr lang="ja-JP" altLang="en-US"/>
            </a:pPr>
            <a:r>
              <a:rPr lang="ja-JP" altLang="en-US" sz="1400" i="1" kern="100" dirty="0">
                <a:solidFill>
                  <a:srgbClr val="FF0000"/>
                </a:solidFill>
                <a:latin typeface="ＭＳ Ｐゴシック"/>
                <a:ea typeface="ＭＳ Ｐゴシック"/>
                <a:cs typeface="Meiryo UI" panose="020B0604030504040204" pitchFamily="50" charset="-128"/>
              </a:rPr>
              <a:t>　</a:t>
            </a:r>
            <a:r>
              <a:rPr lang="ja-JP" altLang="en-US" sz="1400" i="1" kern="100" dirty="0" smtClean="0">
                <a:solidFill>
                  <a:srgbClr val="FF0000"/>
                </a:solidFill>
                <a:latin typeface="ＭＳ Ｐゴシック"/>
                <a:ea typeface="ＭＳ Ｐゴシック"/>
                <a:cs typeface="Meiryo UI" panose="020B0604030504040204" pitchFamily="50" charset="-128"/>
              </a:rPr>
              <a:t>その他、データ取得方法等について記載してください。</a:t>
            </a:r>
            <a:endParaRPr lang="en-US" altLang="ja-JP" sz="1400" i="1" kern="100" dirty="0" smtClean="0">
              <a:solidFill>
                <a:srgbClr val="FF0000"/>
              </a:solidFill>
              <a:latin typeface="ＭＳ Ｐゴシック"/>
              <a:ea typeface="ＭＳ Ｐゴシック"/>
              <a:cs typeface="Meiryo UI" panose="020B0604030504040204" pitchFamily="50" charset="-128"/>
            </a:endParaRPr>
          </a:p>
          <a:p>
            <a:pPr>
              <a:defRPr lang="ja-JP" altLang="en-US"/>
            </a:pPr>
            <a:endParaRPr lang="en-US" altLang="ja-JP" sz="1400" i="1" kern="100" dirty="0" smtClean="0">
              <a:solidFill>
                <a:srgbClr val="FF0000"/>
              </a:solidFill>
              <a:latin typeface="ＭＳ Ｐゴシック"/>
              <a:ea typeface="ＭＳ Ｐゴシック"/>
              <a:cs typeface="Meiryo UI" panose="020B0604030504040204" pitchFamily="50" charset="-128"/>
            </a:endParaRPr>
          </a:p>
          <a:p>
            <a:pPr>
              <a:defRPr lang="ja-JP" altLang="en-US"/>
            </a:pPr>
            <a:r>
              <a:rPr lang="ja-JP" altLang="en-US" sz="1400" i="1" kern="100" dirty="0" smtClean="0">
                <a:solidFill>
                  <a:srgbClr val="FF0000"/>
                </a:solidFill>
                <a:latin typeface="ＭＳ Ｐゴシック"/>
                <a:ea typeface="ＭＳ Ｐゴシック"/>
                <a:cs typeface="Meiryo UI" panose="020B0604030504040204" pitchFamily="50" charset="-128"/>
              </a:rPr>
              <a:t>●留意点</a:t>
            </a:r>
            <a:endParaRPr lang="en-US" altLang="ja-JP" sz="14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400" i="1" kern="100" dirty="0" smtClean="0">
                <a:solidFill>
                  <a:srgbClr val="FF0000"/>
                </a:solidFill>
                <a:latin typeface="ＭＳ Ｐゴシック"/>
                <a:ea typeface="ＭＳ Ｐゴシック"/>
                <a:cs typeface="Meiryo UI" panose="020B0604030504040204" pitchFamily="50" charset="-128"/>
              </a:rPr>
              <a:t>　・定量評価が困難な対応策（適切な利益分配ルールの策定等）については、別途、定性評価の項目を設定</a:t>
            </a:r>
            <a:endParaRPr lang="en-US" altLang="ja-JP" sz="1400" i="1" kern="100" dirty="0" smtClean="0">
              <a:solidFill>
                <a:srgbClr val="FF0000"/>
              </a:solidFill>
              <a:latin typeface="ＭＳ Ｐゴシック"/>
              <a:ea typeface="ＭＳ Ｐゴシック"/>
              <a:cs typeface="Meiryo UI" panose="020B0604030504040204" pitchFamily="50" charset="-128"/>
            </a:endParaRPr>
          </a:p>
          <a:p>
            <a:pPr>
              <a:defRPr lang="ja-JP" altLang="en-US"/>
            </a:pPr>
            <a:r>
              <a:rPr lang="en-US" altLang="ja-JP" sz="1400" i="1" kern="100" dirty="0">
                <a:solidFill>
                  <a:srgbClr val="FF0000"/>
                </a:solidFill>
                <a:latin typeface="ＭＳ Ｐゴシック"/>
                <a:ea typeface="ＭＳ Ｐゴシック"/>
                <a:cs typeface="Meiryo UI" panose="020B0604030504040204" pitchFamily="50" charset="-128"/>
              </a:rPr>
              <a:t> </a:t>
            </a:r>
            <a:r>
              <a:rPr lang="en-US" altLang="ja-JP" sz="1400" i="1" kern="100" dirty="0" smtClean="0">
                <a:solidFill>
                  <a:srgbClr val="FF0000"/>
                </a:solidFill>
                <a:latin typeface="ＭＳ Ｐゴシック"/>
                <a:ea typeface="ＭＳ Ｐゴシック"/>
                <a:cs typeface="Meiryo UI" panose="020B0604030504040204" pitchFamily="50" charset="-128"/>
              </a:rPr>
              <a:t>  </a:t>
            </a:r>
            <a:r>
              <a:rPr lang="ja-JP" altLang="en-US" sz="1400" i="1" kern="100" dirty="0" smtClean="0">
                <a:solidFill>
                  <a:srgbClr val="FF0000"/>
                </a:solidFill>
                <a:latin typeface="ＭＳ Ｐゴシック"/>
                <a:ea typeface="ＭＳ Ｐゴシック"/>
                <a:cs typeface="Meiryo UI" panose="020B0604030504040204" pitchFamily="50" charset="-128"/>
              </a:rPr>
              <a:t>するなどして、自由に記載してください。</a:t>
            </a:r>
            <a:endParaRPr lang="en-US" altLang="ja-JP" sz="1400" i="1" kern="100" dirty="0" smtClean="0">
              <a:solidFill>
                <a:srgbClr val="FF0000"/>
              </a:solidFill>
              <a:latin typeface="ＭＳ Ｐゴシック"/>
              <a:ea typeface="ＭＳ Ｐゴシック"/>
              <a:cs typeface="Meiryo UI" panose="020B0604030504040204" pitchFamily="50" charset="-128"/>
            </a:endParaRPr>
          </a:p>
          <a:p>
            <a:pPr>
              <a:defRPr lang="ja-JP" altLang="en-US"/>
            </a:pPr>
            <a:r>
              <a:rPr lang="ja-JP" altLang="en-US" sz="1400" i="1" kern="100" dirty="0" smtClean="0">
                <a:solidFill>
                  <a:srgbClr val="FF0000"/>
                </a:solidFill>
                <a:latin typeface="ＭＳ Ｐゴシック"/>
                <a:ea typeface="ＭＳ Ｐゴシック"/>
                <a:cs typeface="Meiryo UI" panose="020B0604030504040204" pitchFamily="50" charset="-128"/>
              </a:rPr>
              <a:t> ・事業採択に際して、各項目の修正や追加をお願いする場合がありますので、ご承知おきください。 </a:t>
            </a:r>
            <a:endParaRPr lang="en-US" altLang="ja-JP" sz="1400" i="1" kern="100" dirty="0">
              <a:solidFill>
                <a:srgbClr val="FF0000"/>
              </a:solidFill>
              <a:latin typeface="ＭＳ Ｐゴシック"/>
              <a:ea typeface="ＭＳ Ｐゴシック"/>
              <a:cs typeface="Meiryo UI" panose="020B0604030504040204" pitchFamily="50" charset="-128"/>
            </a:endParaRPr>
          </a:p>
        </p:txBody>
      </p:sp>
    </p:spTree>
    <p:extLst>
      <p:ext uri="{BB962C8B-B14F-4D97-AF65-F5344CB8AC3E}">
        <p14:creationId xmlns:p14="http://schemas.microsoft.com/office/powerpoint/2010/main" val="2290587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7"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スケジュール①</a:t>
            </a:r>
          </a:p>
        </p:txBody>
      </p:sp>
      <p:sp>
        <p:nvSpPr>
          <p:cNvPr id="3219" name="Rectangle 66"/>
          <p:cNvSpPr>
            <a:spLocks noChangeArrowheads="1"/>
          </p:cNvSpPr>
          <p:nvPr/>
        </p:nvSpPr>
        <p:spPr>
          <a:xfrm>
            <a:off x="108536" y="980728"/>
            <a:ext cx="8855951"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20"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事業スケジュール</a:t>
            </a:r>
          </a:p>
        </p:txBody>
      </p:sp>
      <p:sp>
        <p:nvSpPr>
          <p:cNvPr id="3221" name="正方形/長方形 12"/>
          <p:cNvSpPr/>
          <p:nvPr/>
        </p:nvSpPr>
        <p:spPr>
          <a:xfrm>
            <a:off x="108536" y="1084321"/>
            <a:ext cx="8712285" cy="95410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事業開始にあたって必要な各プロセスの手順が分かるように整理し記入してください。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22" name="表 13"/>
          <p:cNvGraphicFramePr>
            <a:graphicFrameLocks noGrp="1"/>
          </p:cNvGraphicFramePr>
          <p:nvPr>
            <p:extLst>
              <p:ext uri="{D42A27DB-BD31-4B8C-83A1-F6EECF244321}">
                <p14:modId xmlns:p14="http://schemas.microsoft.com/office/powerpoint/2010/main" val="3233222453"/>
              </p:ext>
            </p:extLst>
          </p:nvPr>
        </p:nvGraphicFramePr>
        <p:xfrm>
          <a:off x="270766" y="1988840"/>
          <a:ext cx="8591662" cy="4006299"/>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smtClean="0">
                          <a:latin typeface="Meiryo UI" panose="020B0604030504040204" pitchFamily="50" charset="-128"/>
                          <a:ea typeface="Meiryo UI" panose="020B0604030504040204" pitchFamily="50" charset="-128"/>
                        </a:rPr>
                        <a:t>2023</a:t>
                      </a:r>
                      <a:r>
                        <a:rPr kumimoji="1" lang="ja-JP" altLang="en-US" sz="800" dirty="0" smtClean="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smtClean="0">
                          <a:latin typeface="Meiryo UI" panose="020B0604030504040204" pitchFamily="50" charset="-128"/>
                          <a:ea typeface="Meiryo UI" panose="020B0604030504040204" pitchFamily="50" charset="-128"/>
                        </a:rPr>
                        <a:t>2024</a:t>
                      </a:r>
                      <a:r>
                        <a:rPr kumimoji="1" lang="ja-JP" altLang="en-US" sz="800" dirty="0" smtClean="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p>
                      <a:pPr algn="ct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ア）事業計画検討</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イ）システム開発</a:t>
                      </a:r>
                      <a:endParaRPr kumimoji="1" lang="en-US" altLang="ja-JP"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4807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ウ）サービス提供</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bl>
          </a:graphicData>
        </a:graphic>
      </p:graphicFrame>
      <p:sp>
        <p:nvSpPr>
          <p:cNvPr id="3223" name="ホームベース 14"/>
          <p:cNvSpPr/>
          <p:nvPr/>
        </p:nvSpPr>
        <p:spPr>
          <a:xfrm>
            <a:off x="2412144" y="2949124"/>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3224" name="ホームベース 18"/>
          <p:cNvSpPr/>
          <p:nvPr/>
        </p:nvSpPr>
        <p:spPr>
          <a:xfrm>
            <a:off x="1836600" y="3438873"/>
            <a:ext cx="345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１．仕様検討</a:t>
            </a:r>
          </a:p>
        </p:txBody>
      </p:sp>
      <p:sp>
        <p:nvSpPr>
          <p:cNvPr id="3225" name="ホームベース 19"/>
          <p:cNvSpPr/>
          <p:nvPr/>
        </p:nvSpPr>
        <p:spPr>
          <a:xfrm>
            <a:off x="4500312" y="3594051"/>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２．設計</a:t>
            </a:r>
          </a:p>
        </p:txBody>
      </p:sp>
      <p:sp>
        <p:nvSpPr>
          <p:cNvPr id="3226" name="ホームベース 20"/>
          <p:cNvSpPr/>
          <p:nvPr/>
        </p:nvSpPr>
        <p:spPr>
          <a:xfrm>
            <a:off x="5292600" y="3749229"/>
            <a:ext cx="11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３．構築</a:t>
            </a:r>
          </a:p>
        </p:txBody>
      </p:sp>
      <p:sp>
        <p:nvSpPr>
          <p:cNvPr id="3227" name="ホームベース 21"/>
          <p:cNvSpPr/>
          <p:nvPr/>
        </p:nvSpPr>
        <p:spPr>
          <a:xfrm>
            <a:off x="6624352" y="3900190"/>
            <a:ext cx="219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４．稼働（実装）</a:t>
            </a:r>
          </a:p>
        </p:txBody>
      </p:sp>
      <p:sp>
        <p:nvSpPr>
          <p:cNvPr id="3228" name="星 5 1"/>
          <p:cNvSpPr>
            <a:spLocks noChangeAspect="1"/>
          </p:cNvSpPr>
          <p:nvPr/>
        </p:nvSpPr>
        <p:spPr>
          <a:xfrm>
            <a:off x="2051720" y="2898833"/>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29" name="テキスト ボックス 2"/>
          <p:cNvSpPr txBox="1"/>
          <p:nvPr/>
        </p:nvSpPr>
        <p:spPr>
          <a:xfrm>
            <a:off x="1763688" y="3138517"/>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0" name="星 5 22"/>
          <p:cNvSpPr>
            <a:spLocks noChangeAspect="1"/>
          </p:cNvSpPr>
          <p:nvPr/>
        </p:nvSpPr>
        <p:spPr>
          <a:xfrm>
            <a:off x="4283968" y="2896349"/>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1" name="テキスト ボックス 23"/>
          <p:cNvSpPr txBox="1"/>
          <p:nvPr/>
        </p:nvSpPr>
        <p:spPr>
          <a:xfrm>
            <a:off x="3995936" y="3136033"/>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2" name="ホームベース 24"/>
          <p:cNvSpPr/>
          <p:nvPr/>
        </p:nvSpPr>
        <p:spPr>
          <a:xfrm>
            <a:off x="4716016" y="4317276"/>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商品設計</a:t>
            </a:r>
          </a:p>
        </p:txBody>
      </p:sp>
      <p:sp>
        <p:nvSpPr>
          <p:cNvPr id="3233" name="星 5 25"/>
          <p:cNvSpPr>
            <a:spLocks noChangeAspect="1"/>
          </p:cNvSpPr>
          <p:nvPr/>
        </p:nvSpPr>
        <p:spPr>
          <a:xfrm>
            <a:off x="443636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4" name="テキスト ボックス 26"/>
          <p:cNvSpPr txBox="1"/>
          <p:nvPr/>
        </p:nvSpPr>
        <p:spPr>
          <a:xfrm>
            <a:off x="414833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5" name="星 5 27"/>
          <p:cNvSpPr>
            <a:spLocks noChangeAspect="1"/>
          </p:cNvSpPr>
          <p:nvPr/>
        </p:nvSpPr>
        <p:spPr>
          <a:xfrm>
            <a:off x="644420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6" name="テキスト ボックス 28"/>
          <p:cNvSpPr txBox="1"/>
          <p:nvPr/>
        </p:nvSpPr>
        <p:spPr>
          <a:xfrm>
            <a:off x="615617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サービスイン</a:t>
            </a:r>
          </a:p>
        </p:txBody>
      </p:sp>
      <p:sp>
        <p:nvSpPr>
          <p:cNvPr id="3237" name="ホームベース 29"/>
          <p:cNvSpPr/>
          <p:nvPr/>
        </p:nvSpPr>
        <p:spPr>
          <a:xfrm>
            <a:off x="6660232" y="4317276"/>
            <a:ext cx="219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サービス提供</a:t>
            </a:r>
          </a:p>
        </p:txBody>
      </p:sp>
      <p:sp>
        <p:nvSpPr>
          <p:cNvPr id="323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4" name="正方形/長方形 2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69</a:t>
            </a:r>
            <a:endParaRPr kumimoji="1" lang="ja-JP" altLang="en-US" sz="1480" dirty="0">
              <a:solidFill>
                <a:schemeClr val="tx1"/>
              </a:solidFill>
            </a:endParaRPr>
          </a:p>
        </p:txBody>
      </p:sp>
    </p:spTree>
    <p:extLst>
      <p:ext uri="{BB962C8B-B14F-4D97-AF65-F5344CB8AC3E}">
        <p14:creationId xmlns:p14="http://schemas.microsoft.com/office/powerpoint/2010/main" val="15398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4" name="Rectangle 66"/>
          <p:cNvSpPr>
            <a:spLocks noChangeArrowheads="1"/>
          </p:cNvSpPr>
          <p:nvPr/>
        </p:nvSpPr>
        <p:spPr>
          <a:xfrm>
            <a:off x="96700" y="980728"/>
            <a:ext cx="8939796"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45"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スケジュール②</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246"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3247" name="正方形/長方形 22"/>
          <p:cNvSpPr/>
          <p:nvPr/>
        </p:nvSpPr>
        <p:spPr>
          <a:xfrm>
            <a:off x="108536" y="1084321"/>
            <a:ext cx="8712285" cy="1168658"/>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サービスの拡充、実施エリアの拡大、他地域への展開等について、想定している内容を記入してください。</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※様式No.10と重複する内容があっても構いません。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49" name="表 79"/>
          <p:cNvGraphicFramePr>
            <a:graphicFrameLocks noGrp="1"/>
          </p:cNvGraphicFramePr>
          <p:nvPr>
            <p:extLst>
              <p:ext uri="{D42A27DB-BD31-4B8C-83A1-F6EECF244321}">
                <p14:modId xmlns:p14="http://schemas.microsoft.com/office/powerpoint/2010/main" val="1272690801"/>
              </p:ext>
            </p:extLst>
          </p:nvPr>
        </p:nvGraphicFramePr>
        <p:xfrm>
          <a:off x="240811" y="2214745"/>
          <a:ext cx="8676709" cy="430881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2023</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2024</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2025</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2026</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年度</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solidFill>
                            <a:schemeClr val="bg1"/>
                          </a:solidFill>
                          <a:latin typeface="Meiryo UI" panose="020B0604030504040204" pitchFamily="50" charset="-128"/>
                          <a:ea typeface="Meiryo UI" panose="020B0604030504040204" pitchFamily="50" charset="-128"/>
                        </a:rPr>
                        <a:t>2027</a:t>
                      </a:r>
                      <a:r>
                        <a:rPr kumimoji="1" lang="ja-JP" altLang="en-US" sz="1200" b="1" dirty="0" smtClean="0">
                          <a:solidFill>
                            <a:schemeClr val="bg1"/>
                          </a:solidFill>
                          <a:latin typeface="Meiryo UI" panose="020B0604030504040204" pitchFamily="50" charset="-128"/>
                          <a:ea typeface="Meiryo UI" panose="020B0604030504040204" pitchFamily="50" charset="-128"/>
                        </a:rPr>
                        <a:t>年度</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a:latin typeface="Meiryo UI" panose="020B0604030504040204" pitchFamily="50" charset="-128"/>
                          <a:ea typeface="Meiryo UI" panose="020B0604030504040204" pitchFamily="50" charset="-128"/>
                        </a:rPr>
                        <a:t>MaaS</a:t>
                      </a:r>
                      <a:r>
                        <a:rPr kumimoji="1" lang="ja-JP" altLang="en-US" sz="1200" dirty="0">
                          <a:latin typeface="Meiryo UI" panose="020B0604030504040204" pitchFamily="50" charset="-128"/>
                          <a:ea typeface="Meiryo UI" panose="020B0604030504040204" pitchFamily="50" charset="-128"/>
                        </a:rPr>
                        <a:t>サービスの提供</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baseline="0" dirty="0">
                          <a:latin typeface="Meiryo UI" panose="020B0604030504040204" pitchFamily="50" charset="-128"/>
                          <a:ea typeface="Meiryo UI" panose="020B0604030504040204" pitchFamily="50" charset="-128"/>
                        </a:rPr>
                        <a:t>〇〇サービスとの連携</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〇〇地域への拡大</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○○市</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都市</a:t>
                      </a:r>
                      <a:r>
                        <a:rPr lang="en-US" altLang="ja-JP" sz="1200" dirty="0">
                          <a:latin typeface="Meiryo UI" panose="020B0604030504040204" pitchFamily="50" charset="-128"/>
                          <a:ea typeface="Meiryo UI" panose="020B0604030504040204" pitchFamily="50" charset="-128"/>
                        </a:rPr>
                        <a:t>OS</a:t>
                      </a:r>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3250" name="テキスト ボックス 82"/>
          <p:cNvSpPr txBox="1"/>
          <p:nvPr/>
        </p:nvSpPr>
        <p:spPr>
          <a:xfrm>
            <a:off x="1414310" y="300748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1" name="右矢印 83"/>
          <p:cNvSpPr/>
          <p:nvPr/>
        </p:nvSpPr>
        <p:spPr>
          <a:xfrm>
            <a:off x="1565015" y="3264968"/>
            <a:ext cx="7308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2" name="右矢印 84"/>
          <p:cNvSpPr/>
          <p:nvPr/>
        </p:nvSpPr>
        <p:spPr>
          <a:xfrm>
            <a:off x="2532214" y="3806661"/>
            <a:ext cx="1191598" cy="16245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3" name="テキスト ボックス 85"/>
          <p:cNvSpPr txBox="1"/>
          <p:nvPr/>
        </p:nvSpPr>
        <p:spPr>
          <a:xfrm>
            <a:off x="2455627" y="3535935"/>
            <a:ext cx="108229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54" name="テキスト ボックス 86"/>
          <p:cNvSpPr txBox="1"/>
          <p:nvPr/>
        </p:nvSpPr>
        <p:spPr>
          <a:xfrm>
            <a:off x="3747118" y="353096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5" name="右矢印 87"/>
          <p:cNvSpPr/>
          <p:nvPr/>
        </p:nvSpPr>
        <p:spPr>
          <a:xfrm>
            <a:off x="3834555" y="3825988"/>
            <a:ext cx="500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6" name="テキスト ボックス 88"/>
          <p:cNvSpPr txBox="1"/>
          <p:nvPr/>
        </p:nvSpPr>
        <p:spPr>
          <a:xfrm>
            <a:off x="539552" y="5023057"/>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7" name="山形 89"/>
          <p:cNvSpPr/>
          <p:nvPr/>
        </p:nvSpPr>
        <p:spPr>
          <a:xfrm>
            <a:off x="796060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8" name="山形 90"/>
          <p:cNvSpPr/>
          <p:nvPr/>
        </p:nvSpPr>
        <p:spPr>
          <a:xfrm>
            <a:off x="1147992" y="6150137"/>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9" name="山形 91"/>
          <p:cNvSpPr/>
          <p:nvPr/>
        </p:nvSpPr>
        <p:spPr>
          <a:xfrm>
            <a:off x="5850453" y="615289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0" name="山形 92"/>
          <p:cNvSpPr/>
          <p:nvPr/>
        </p:nvSpPr>
        <p:spPr>
          <a:xfrm>
            <a:off x="6278344"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1" name="山形 93"/>
          <p:cNvSpPr/>
          <p:nvPr/>
        </p:nvSpPr>
        <p:spPr>
          <a:xfrm>
            <a:off x="6699580"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2" name="山形 94"/>
          <p:cNvSpPr/>
          <p:nvPr/>
        </p:nvSpPr>
        <p:spPr>
          <a:xfrm>
            <a:off x="7127472"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3" name="山形 95"/>
          <p:cNvSpPr/>
          <p:nvPr/>
        </p:nvSpPr>
        <p:spPr>
          <a:xfrm>
            <a:off x="7555364"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4" name="テキスト ボックス 96"/>
          <p:cNvSpPr txBox="1"/>
          <p:nvPr/>
        </p:nvSpPr>
        <p:spPr>
          <a:xfrm>
            <a:off x="1067352" y="5886945"/>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3265" name="山形 97"/>
          <p:cNvSpPr/>
          <p:nvPr/>
        </p:nvSpPr>
        <p:spPr>
          <a:xfrm>
            <a:off x="2921823"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6" name="山形 98"/>
          <p:cNvSpPr/>
          <p:nvPr/>
        </p:nvSpPr>
        <p:spPr>
          <a:xfrm>
            <a:off x="3343059" y="6152471"/>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7" name="山形 99"/>
          <p:cNvSpPr/>
          <p:nvPr/>
        </p:nvSpPr>
        <p:spPr>
          <a:xfrm>
            <a:off x="377095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8" name="山形 100"/>
          <p:cNvSpPr/>
          <p:nvPr/>
        </p:nvSpPr>
        <p:spPr>
          <a:xfrm>
            <a:off x="4190051" y="6149259"/>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9" name="山形 101"/>
          <p:cNvSpPr/>
          <p:nvPr/>
        </p:nvSpPr>
        <p:spPr>
          <a:xfrm>
            <a:off x="4607015"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0" name="山形 102"/>
          <p:cNvSpPr/>
          <p:nvPr/>
        </p:nvSpPr>
        <p:spPr>
          <a:xfrm>
            <a:off x="5028251"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1" name="山形 103"/>
          <p:cNvSpPr/>
          <p:nvPr/>
        </p:nvSpPr>
        <p:spPr>
          <a:xfrm>
            <a:off x="5438559"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2" name="山形 104"/>
          <p:cNvSpPr/>
          <p:nvPr/>
        </p:nvSpPr>
        <p:spPr>
          <a:xfrm>
            <a:off x="2510783" y="6146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3" name="テキスト ボックス 105"/>
          <p:cNvSpPr txBox="1"/>
          <p:nvPr/>
        </p:nvSpPr>
        <p:spPr>
          <a:xfrm>
            <a:off x="2014918" y="5891067"/>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3274" name="楕円 106"/>
          <p:cNvSpPr/>
          <p:nvPr/>
        </p:nvSpPr>
        <p:spPr>
          <a:xfrm>
            <a:off x="2222801" y="6141146"/>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5" name="右矢印 107"/>
          <p:cNvSpPr/>
          <p:nvPr/>
        </p:nvSpPr>
        <p:spPr>
          <a:xfrm>
            <a:off x="2754619" y="4350148"/>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6" name="右矢印 108"/>
          <p:cNvSpPr/>
          <p:nvPr/>
        </p:nvSpPr>
        <p:spPr>
          <a:xfrm>
            <a:off x="4346363" y="4374985"/>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7" name="テキスト ボックス 109"/>
          <p:cNvSpPr txBox="1"/>
          <p:nvPr/>
        </p:nvSpPr>
        <p:spPr>
          <a:xfrm>
            <a:off x="2714112" y="4109721"/>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3278" name="右矢印 111"/>
          <p:cNvSpPr/>
          <p:nvPr/>
        </p:nvSpPr>
        <p:spPr>
          <a:xfrm>
            <a:off x="5904424" y="4353516"/>
            <a:ext cx="2916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9" name="テキスト ボックス 112"/>
          <p:cNvSpPr txBox="1"/>
          <p:nvPr/>
        </p:nvSpPr>
        <p:spPr>
          <a:xfrm>
            <a:off x="5850232" y="4158961"/>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80" name="楕円 113"/>
          <p:cNvSpPr/>
          <p:nvPr/>
        </p:nvSpPr>
        <p:spPr>
          <a:xfrm>
            <a:off x="3537922" y="2544478"/>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1" name="テキスト ボックス 114"/>
          <p:cNvSpPr txBox="1"/>
          <p:nvPr/>
        </p:nvSpPr>
        <p:spPr>
          <a:xfrm>
            <a:off x="2423136" y="2752031"/>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3282" name="楕円 117"/>
          <p:cNvSpPr/>
          <p:nvPr/>
        </p:nvSpPr>
        <p:spPr>
          <a:xfrm>
            <a:off x="4258002" y="2548230"/>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3" name="テキスト ボックス 118"/>
          <p:cNvSpPr txBox="1"/>
          <p:nvPr/>
        </p:nvSpPr>
        <p:spPr>
          <a:xfrm>
            <a:off x="3920297" y="2755783"/>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○月：△△駅開業予定</a:t>
            </a:r>
          </a:p>
        </p:txBody>
      </p:sp>
      <p:sp>
        <p:nvSpPr>
          <p:cNvPr id="3284" name="テキスト ボックス 48"/>
          <p:cNvSpPr txBox="1"/>
          <p:nvPr/>
        </p:nvSpPr>
        <p:spPr>
          <a:xfrm>
            <a:off x="4323993" y="4086953"/>
            <a:ext cx="108501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8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44" name="正方形/長方形 4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70</a:t>
            </a:r>
            <a:endParaRPr kumimoji="1" lang="ja-JP" altLang="en-US" sz="1480" dirty="0">
              <a:solidFill>
                <a:schemeClr val="tx1"/>
              </a:solidFill>
            </a:endParaRPr>
          </a:p>
        </p:txBody>
      </p:sp>
    </p:spTree>
    <p:extLst>
      <p:ext uri="{BB962C8B-B14F-4D97-AF65-F5344CB8AC3E}">
        <p14:creationId xmlns:p14="http://schemas.microsoft.com/office/powerpoint/2010/main" val="1034694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予算計画</a:t>
            </a:r>
          </a:p>
        </p:txBody>
      </p:sp>
      <p:sp>
        <p:nvSpPr>
          <p:cNvPr id="329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graphicFrame>
        <p:nvGraphicFramePr>
          <p:cNvPr id="3294" name="四角形 685"/>
          <p:cNvGraphicFramePr>
            <a:graphicFrameLocks noGrp="1"/>
          </p:cNvGraphicFramePr>
          <p:nvPr/>
        </p:nvGraphicFramePr>
        <p:xfrm>
          <a:off x="252000" y="837000"/>
          <a:ext cx="8634536" cy="457200"/>
        </p:xfrm>
        <a:graphic>
          <a:graphicData uri="http://schemas.openxmlformats.org/drawingml/2006/table">
            <a:tbl>
              <a:tblPr>
                <a:tableStyleId>{5C22544A-7EE6-4342-B048-85BDC9FD1C3A}</a:tableStyleId>
              </a:tblPr>
              <a:tblGrid>
                <a:gridCol w="1243592">
                  <a:extLst>
                    <a:ext uri="{9D8B030D-6E8A-4147-A177-3AD203B41FA5}">
                      <a16:colId xmlns:a16="http://schemas.microsoft.com/office/drawing/2014/main" val="20000"/>
                    </a:ext>
                  </a:extLst>
                </a:gridCol>
                <a:gridCol w="1478881">
                  <a:extLst>
                    <a:ext uri="{9D8B030D-6E8A-4147-A177-3AD203B41FA5}">
                      <a16:colId xmlns:a16="http://schemas.microsoft.com/office/drawing/2014/main" val="20001"/>
                    </a:ext>
                  </a:extLst>
                </a:gridCol>
                <a:gridCol w="1295066">
                  <a:extLst>
                    <a:ext uri="{9D8B030D-6E8A-4147-A177-3AD203B41FA5}">
                      <a16:colId xmlns:a16="http://schemas.microsoft.com/office/drawing/2014/main" val="20002"/>
                    </a:ext>
                  </a:extLst>
                </a:gridCol>
                <a:gridCol w="1604211">
                  <a:extLst>
                    <a:ext uri="{9D8B030D-6E8A-4147-A177-3AD203B41FA5}">
                      <a16:colId xmlns:a16="http://schemas.microsoft.com/office/drawing/2014/main" val="20003"/>
                    </a:ext>
                  </a:extLst>
                </a:gridCol>
                <a:gridCol w="1445460">
                  <a:extLst>
                    <a:ext uri="{9D8B030D-6E8A-4147-A177-3AD203B41FA5}">
                      <a16:colId xmlns:a16="http://schemas.microsoft.com/office/drawing/2014/main" val="20004"/>
                    </a:ext>
                  </a:extLst>
                </a:gridCol>
                <a:gridCol w="1567326">
                  <a:extLst>
                    <a:ext uri="{9D8B030D-6E8A-4147-A177-3AD203B41FA5}">
                      <a16:colId xmlns:a16="http://schemas.microsoft.com/office/drawing/2014/main" val="20005"/>
                    </a:ext>
                  </a:extLst>
                </a:gridCol>
              </a:tblGrid>
              <a:tr h="370840">
                <a:tc>
                  <a:txBody>
                    <a:bodyPr/>
                    <a:lstStyle/>
                    <a:p>
                      <a:r>
                        <a:rPr kumimoji="1" lang="ja-JP" altLang="en-US" sz="1200" dirty="0">
                          <a:solidFill>
                            <a:schemeClr val="tx1"/>
                          </a:solidFill>
                        </a:rPr>
                        <a:t>全体事業費</a:t>
                      </a:r>
                    </a:p>
                    <a:p>
                      <a:r>
                        <a:rPr kumimoji="1" lang="ja-JP" altLang="en-US" sz="1200" dirty="0">
                          <a:solidFill>
                            <a:schemeClr val="tx1"/>
                          </a:solidFill>
                        </a:rPr>
                        <a:t>(A)+(B)</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補助対象経費</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交付申請</a:t>
                      </a:r>
                    </a:p>
                    <a:p>
                      <a:r>
                        <a:rPr kumimoji="1" lang="ja-JP" altLang="en-US" sz="1200" dirty="0">
                          <a:solidFill>
                            <a:schemeClr val="tx1"/>
                          </a:solidFill>
                        </a:rPr>
                        <a:t>希望額</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295" name="テキスト 687"/>
          <p:cNvSpPr txBox="1"/>
          <p:nvPr/>
        </p:nvSpPr>
        <p:spPr>
          <a:xfrm>
            <a:off x="7308000" y="549000"/>
            <a:ext cx="2016000" cy="306884"/>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（全て単位：千円）</a:t>
            </a:r>
          </a:p>
        </p:txBody>
      </p:sp>
      <p:graphicFrame>
        <p:nvGraphicFramePr>
          <p:cNvPr id="3296" name="四角形 632"/>
          <p:cNvGraphicFramePr>
            <a:graphicFrameLocks noGrp="1"/>
          </p:cNvGraphicFramePr>
          <p:nvPr/>
        </p:nvGraphicFramePr>
        <p:xfrm>
          <a:off x="252000" y="1449936"/>
          <a:ext cx="8634533" cy="3851064"/>
        </p:xfrm>
        <a:graphic>
          <a:graphicData uri="http://schemas.openxmlformats.org/drawingml/2006/table">
            <a:tbl>
              <a:tblPr/>
              <a:tblGrid>
                <a:gridCol w="1613373">
                  <a:extLst>
                    <a:ext uri="{9D8B030D-6E8A-4147-A177-3AD203B41FA5}">
                      <a16:colId xmlns:a16="http://schemas.microsoft.com/office/drawing/2014/main" val="20000"/>
                    </a:ext>
                  </a:extLst>
                </a:gridCol>
                <a:gridCol w="1100745">
                  <a:extLst>
                    <a:ext uri="{9D8B030D-6E8A-4147-A177-3AD203B41FA5}">
                      <a16:colId xmlns:a16="http://schemas.microsoft.com/office/drawing/2014/main" val="20001"/>
                    </a:ext>
                  </a:extLst>
                </a:gridCol>
                <a:gridCol w="1512303">
                  <a:extLst>
                    <a:ext uri="{9D8B030D-6E8A-4147-A177-3AD203B41FA5}">
                      <a16:colId xmlns:a16="http://schemas.microsoft.com/office/drawing/2014/main" val="20002"/>
                    </a:ext>
                  </a:extLst>
                </a:gridCol>
                <a:gridCol w="1704473">
                  <a:extLst>
                    <a:ext uri="{9D8B030D-6E8A-4147-A177-3AD203B41FA5}">
                      <a16:colId xmlns:a16="http://schemas.microsoft.com/office/drawing/2014/main" val="20003"/>
                    </a:ext>
                  </a:extLst>
                </a:gridCol>
                <a:gridCol w="1487237">
                  <a:extLst>
                    <a:ext uri="{9D8B030D-6E8A-4147-A177-3AD203B41FA5}">
                      <a16:colId xmlns:a16="http://schemas.microsoft.com/office/drawing/2014/main" val="20004"/>
                    </a:ext>
                  </a:extLst>
                </a:gridCol>
                <a:gridCol w="1216402">
                  <a:extLst>
                    <a:ext uri="{9D8B030D-6E8A-4147-A177-3AD203B41FA5}">
                      <a16:colId xmlns:a16="http://schemas.microsoft.com/office/drawing/2014/main" val="20005"/>
                    </a:ext>
                  </a:extLst>
                </a:gridCol>
              </a:tblGrid>
              <a:tr h="439156">
                <a:tc>
                  <a:txBody>
                    <a:bodyPr/>
                    <a:lstStyle/>
                    <a:p>
                      <a:pPr algn="l"/>
                      <a:r>
                        <a:rPr lang="ja-JP" altLang="en-US" sz="1200">
                          <a:solidFill>
                            <a:srgbClr val="000000"/>
                          </a:solidFill>
                          <a:latin typeface="游ゴシック"/>
                        </a:rPr>
                        <a:t>　</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経費の区分</a:t>
                      </a:r>
                      <a:r>
                        <a:rPr lang="ja-JP" altLang="en-US" sz="1200" b="0">
                          <a:solidFill>
                            <a:srgbClr val="000000"/>
                          </a:solidFill>
                          <a:latin typeface="游ゴシック"/>
                        </a:rPr>
                        <a:t>※１</a:t>
                      </a:r>
                      <a:endParaRPr kumimoji="1" lang="ja-JP" altLang="en-US" sz="1200" b="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金額</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実施事項</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実施主体</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備考</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422266">
                <a:tc rowSpan="3">
                  <a:txBody>
                    <a:bodyPr/>
                    <a:lstStyle/>
                    <a:p>
                      <a:pPr algn="ctr"/>
                      <a:r>
                        <a:rPr lang="ja-JP" altLang="en-US" sz="1200">
                          <a:solidFill>
                            <a:srgbClr val="000000"/>
                          </a:solidFill>
                          <a:latin typeface="游ゴシック"/>
                        </a:rPr>
                        <a:t>補助対象経費</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1"/>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2"/>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3"/>
                  </a:ext>
                </a:extLst>
              </a:tr>
              <a:tr h="439156">
                <a:tc>
                  <a:txBody>
                    <a:bodyPr/>
                    <a:lstStyle/>
                    <a:p>
                      <a:pPr algn="ctr"/>
                      <a:r>
                        <a:rPr lang="ja-JP" altLang="en-US" sz="1200">
                          <a:solidFill>
                            <a:srgbClr val="000000"/>
                          </a:solidFill>
                          <a:latin typeface="游ゴシック"/>
                        </a:rPr>
                        <a:t>小計</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lt"/>
                          <a:cs typeface="+mn-lt"/>
                        </a:rPr>
                        <a:t>　(A)</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4"/>
                  </a:ext>
                </a:extLst>
              </a:tr>
              <a:tr h="422266">
                <a:tc rowSpan="3">
                  <a:txBody>
                    <a:bodyPr/>
                    <a:lstStyle/>
                    <a:p>
                      <a:pPr algn="ctr"/>
                      <a:r>
                        <a:rPr lang="ja-JP" altLang="en-US" sz="1200">
                          <a:solidFill>
                            <a:srgbClr val="000000"/>
                          </a:solidFill>
                          <a:latin typeface="游ゴシック"/>
                        </a:rPr>
                        <a:t>補助対象経費外</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5"/>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6"/>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7"/>
                  </a:ext>
                </a:extLst>
              </a:tr>
              <a:tr h="439156">
                <a:tc>
                  <a:txBody>
                    <a:bodyPr/>
                    <a:lstStyle/>
                    <a:p>
                      <a:pPr algn="ctr"/>
                      <a:r>
                        <a:rPr lang="ja-JP" altLang="en-US" sz="1200">
                          <a:solidFill>
                            <a:srgbClr val="000000"/>
                          </a:solidFill>
                          <a:latin typeface="游ゴシック"/>
                        </a:rPr>
                        <a:t>小計</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r>
                        <a:rPr lang="ja-JP" altLang="en-US" sz="1200">
                          <a:solidFill>
                            <a:srgbClr val="000000"/>
                          </a:solidFill>
                          <a:latin typeface="+mn-lt"/>
                          <a:cs typeface="+mn-lt"/>
                        </a:rPr>
                        <a:t>(B)</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dirty="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8"/>
                  </a:ext>
                </a:extLst>
              </a:tr>
            </a:tbl>
          </a:graphicData>
        </a:graphic>
      </p:graphicFrame>
      <p:sp>
        <p:nvSpPr>
          <p:cNvPr id="3297" name="テキスト 634"/>
          <p:cNvSpPr txBox="1"/>
          <p:nvPr/>
        </p:nvSpPr>
        <p:spPr>
          <a:xfrm>
            <a:off x="36000" y="5367343"/>
            <a:ext cx="9130842" cy="1445657"/>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※１ </a:t>
            </a:r>
            <a:r>
              <a:rPr kumimoji="1" lang="en-US" altLang="ja-JP" sz="12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経費の区分は、以下のいずれに当てはまるかをご記載ください</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提出時は、赤字補足部分は削除していただいてかまいません。</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（地域公共交通確保維持改善事業（新モビリティサービス推進事業）実施要領を参照。）</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en-US" altLang="ja-JP" sz="1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①連携基盤システムの購入・開発費、②既存の連携基盤システムの機能拡張に係るシステムの改修費、③連携基盤システムの利用料（補助対象事業の</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完了日までに限る。）、④連携基盤システム導入に伴う導入設定、マニュアル作成費、研修実施に係る費用、⑤連携基盤システムのセキュリティ対策費、</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⑥連携基盤システムを利用したキャッシュレス決済端末及び混雑情報（予測を含む。）を提供するために必要な機器の導入費用、⑦交通分野以外のサービスにおける</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キャッシュレス決済端末及び混雑情報（予測を含む。）を提供するために必要な機器の設置に係る導入費用、⑧連携基盤システムの導入が地域にもたらす効果や</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課題を地域で把握するための調査に要する費用</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※２ 行数は必要に応じて、増減させてかまいません。</a:t>
            </a:r>
          </a:p>
        </p:txBody>
      </p:sp>
      <p:sp>
        <p:nvSpPr>
          <p:cNvPr id="32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71</a:t>
            </a:r>
            <a:endParaRPr kumimoji="1" lang="ja-JP" altLang="en-US" sz="1480" dirty="0">
              <a:solidFill>
                <a:schemeClr val="tx1"/>
              </a:solidFill>
            </a:endParaRPr>
          </a:p>
        </p:txBody>
      </p:sp>
    </p:spTree>
    <p:extLst>
      <p:ext uri="{BB962C8B-B14F-4D97-AF65-F5344CB8AC3E}">
        <p14:creationId xmlns:p14="http://schemas.microsoft.com/office/powerpoint/2010/main" val="872972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予算スキーム</a:t>
            </a:r>
            <a:endPar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endParaRPr>
          </a:p>
        </p:txBody>
      </p:sp>
      <p:sp>
        <p:nvSpPr>
          <p:cNvPr id="330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304" name="正方形/長方形 726"/>
          <p:cNvSpPr/>
          <p:nvPr/>
        </p:nvSpPr>
        <p:spPr>
          <a:xfrm>
            <a:off x="3351130" y="1484784"/>
            <a:ext cx="244487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05" name="正方形/長方形 727"/>
          <p:cNvSpPr/>
          <p:nvPr/>
        </p:nvSpPr>
        <p:spPr>
          <a:xfrm>
            <a:off x="3145938" y="3357414"/>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○○MaaS推進協議会</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（申請者）</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06" name="正方形/長方形 728"/>
          <p:cNvSpPr/>
          <p:nvPr/>
        </p:nvSpPr>
        <p:spPr>
          <a:xfrm>
            <a:off x="4586098" y="2600908"/>
            <a:ext cx="12105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補助金交付</a:t>
            </a:r>
          </a:p>
        </p:txBody>
      </p:sp>
      <p:cxnSp>
        <p:nvCxnSpPr>
          <p:cNvPr id="3307" name="直線矢印コネクタ 729"/>
          <p:cNvCxnSpPr/>
          <p:nvPr/>
        </p:nvCxnSpPr>
        <p:spPr>
          <a:xfrm>
            <a:off x="4283770" y="4221510"/>
            <a:ext cx="726" cy="1367730"/>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08" name="正方形/長方形 730"/>
          <p:cNvSpPr/>
          <p:nvPr/>
        </p:nvSpPr>
        <p:spPr>
          <a:xfrm>
            <a:off x="255878" y="5589240"/>
            <a:ext cx="203123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（観光事業者）</a:t>
            </a:r>
          </a:p>
        </p:txBody>
      </p:sp>
      <p:sp>
        <p:nvSpPr>
          <p:cNvPr id="3309" name="正方形/長方形 731"/>
          <p:cNvSpPr/>
          <p:nvPr/>
        </p:nvSpPr>
        <p:spPr>
          <a:xfrm>
            <a:off x="6593276" y="5589240"/>
            <a:ext cx="2442724"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開発事業者）</a:t>
            </a:r>
          </a:p>
        </p:txBody>
      </p:sp>
      <p:sp>
        <p:nvSpPr>
          <p:cNvPr id="3310" name="正方形/長方形 732"/>
          <p:cNvSpPr/>
          <p:nvPr/>
        </p:nvSpPr>
        <p:spPr>
          <a:xfrm>
            <a:off x="1116000" y="2780944"/>
            <a:ext cx="186984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○○システム改修費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1" name="正方形/長方形 733"/>
          <p:cNvSpPr/>
          <p:nvPr/>
        </p:nvSpPr>
        <p:spPr>
          <a:xfrm>
            <a:off x="6372728" y="2852936"/>
            <a:ext cx="151777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○○機器導入費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2,500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2" name="正方形/長方形 734"/>
          <p:cNvSpPr/>
          <p:nvPr/>
        </p:nvSpPr>
        <p:spPr>
          <a:xfrm>
            <a:off x="3132368" y="5589240"/>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株式会社XX</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（混雑情報提供</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システム開発事業者）</a:t>
            </a:r>
          </a:p>
        </p:txBody>
      </p:sp>
      <p:sp>
        <p:nvSpPr>
          <p:cNvPr id="3313" name="正方形/長方形 735"/>
          <p:cNvSpPr/>
          <p:nvPr/>
        </p:nvSpPr>
        <p:spPr>
          <a:xfrm>
            <a:off x="2488471" y="4870097"/>
            <a:ext cx="18676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□□システム購入費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10,000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千円（国費）</a:t>
            </a:r>
          </a:p>
        </p:txBody>
      </p:sp>
      <p:cxnSp>
        <p:nvCxnSpPr>
          <p:cNvPr id="3314" name="カギ線コネクタ 736"/>
          <p:cNvCxnSpPr/>
          <p:nvPr/>
        </p:nvCxnSpPr>
        <p:spPr>
          <a:xfrm rot="10800000" flipV="1">
            <a:off x="936124" y="3573014"/>
            <a:ext cx="2209814" cy="2016226"/>
          </a:xfrm>
          <a:prstGeom prst="bentConnector3">
            <a:avLst>
              <a:gd name="adj1" fmla="val 10029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5" name="楕円 737"/>
          <p:cNvSpPr/>
          <p:nvPr/>
        </p:nvSpPr>
        <p:spPr>
          <a:xfrm>
            <a:off x="1825007"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6" name="カギ線コネクタ 738"/>
          <p:cNvCxnSpPr/>
          <p:nvPr/>
        </p:nvCxnSpPr>
        <p:spPr>
          <a:xfrm rot="5400000" flipH="1" flipV="1">
            <a:off x="1530190" y="3987062"/>
            <a:ext cx="1620180" cy="1584176"/>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7" name="正方形/長方形 739"/>
          <p:cNvSpPr/>
          <p:nvPr/>
        </p:nvSpPr>
        <p:spPr>
          <a:xfrm>
            <a:off x="1255292" y="4381206"/>
            <a:ext cx="1668895"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XX</a:t>
            </a: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システム</a:t>
            </a:r>
            <a:endParaRPr kumimoji="1" lang="en-US" altLang="ja-JP" sz="14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改修</a:t>
            </a: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、納品</a:t>
            </a:r>
          </a:p>
        </p:txBody>
      </p:sp>
      <p:sp>
        <p:nvSpPr>
          <p:cNvPr id="3318" name="楕円 740"/>
          <p:cNvSpPr/>
          <p:nvPr/>
        </p:nvSpPr>
        <p:spPr>
          <a:xfrm>
            <a:off x="4068472" y="4509000"/>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9" name="直線矢印コネクタ 741"/>
          <p:cNvCxnSpPr/>
          <p:nvPr/>
        </p:nvCxnSpPr>
        <p:spPr>
          <a:xfrm flipV="1">
            <a:off x="4860560" y="4221510"/>
            <a:ext cx="575" cy="1367731"/>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0" name="正方形/長方形 742"/>
          <p:cNvSpPr/>
          <p:nvPr/>
        </p:nvSpPr>
        <p:spPr>
          <a:xfrm>
            <a:off x="4858209" y="4977384"/>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○○システム開発、納品</a:t>
            </a:r>
          </a:p>
        </p:txBody>
      </p:sp>
      <p:cxnSp>
        <p:nvCxnSpPr>
          <p:cNvPr id="3321" name="カギ線コネクタ 743"/>
          <p:cNvCxnSpPr/>
          <p:nvPr/>
        </p:nvCxnSpPr>
        <p:spPr>
          <a:xfrm>
            <a:off x="6039827" y="3573014"/>
            <a:ext cx="2196246" cy="2016228"/>
          </a:xfrm>
          <a:prstGeom prst="bentConnector3">
            <a:avLst>
              <a:gd name="adj1" fmla="val 99962"/>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2" name="楕円 744"/>
          <p:cNvSpPr/>
          <p:nvPr/>
        </p:nvSpPr>
        <p:spPr>
          <a:xfrm>
            <a:off x="6921926"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23" name="カギ線コネクタ 745"/>
          <p:cNvCxnSpPr/>
          <p:nvPr/>
        </p:nvCxnSpPr>
        <p:spPr>
          <a:xfrm rot="16200000" flipV="1">
            <a:off x="5972253" y="4036635"/>
            <a:ext cx="1620181" cy="1485031"/>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4" name="正方形/長方形 746"/>
          <p:cNvSpPr/>
          <p:nvPr/>
        </p:nvSpPr>
        <p:spPr>
          <a:xfrm>
            <a:off x="6336409" y="4527122"/>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納品</a:t>
            </a:r>
          </a:p>
        </p:txBody>
      </p:sp>
      <p:cxnSp>
        <p:nvCxnSpPr>
          <p:cNvPr id="3325" name="直線矢印コネクタ 747"/>
          <p:cNvCxnSpPr/>
          <p:nvPr/>
        </p:nvCxnSpPr>
        <p:spPr>
          <a:xfrm>
            <a:off x="4586098" y="2420888"/>
            <a:ext cx="0" cy="900735"/>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6" name="正方形/長方形 748"/>
          <p:cNvSpPr/>
          <p:nvPr/>
        </p:nvSpPr>
        <p:spPr>
          <a:xfrm>
            <a:off x="2050922" y="3247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27" name="正方形/長方形 749"/>
          <p:cNvSpPr/>
          <p:nvPr/>
        </p:nvSpPr>
        <p:spPr>
          <a:xfrm>
            <a:off x="7452000" y="3103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※補助対象経費外</a:t>
            </a:r>
          </a:p>
        </p:txBody>
      </p:sp>
      <p:sp>
        <p:nvSpPr>
          <p:cNvPr id="3328" name="正方形/長方形 750"/>
          <p:cNvSpPr/>
          <p:nvPr/>
        </p:nvSpPr>
        <p:spPr>
          <a:xfrm>
            <a:off x="2744076" y="5335313"/>
            <a:ext cx="1546113"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※補助対象経費（経済産業省）</a:t>
            </a:r>
          </a:p>
        </p:txBody>
      </p:sp>
      <p:sp>
        <p:nvSpPr>
          <p:cNvPr id="3329" name="テキスト 751"/>
          <p:cNvSpPr txBox="1"/>
          <p:nvPr/>
        </p:nvSpPr>
        <p:spPr>
          <a:xfrm>
            <a:off x="255878" y="693000"/>
            <a:ext cx="6106159" cy="307777"/>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契約関係、資金の流れ、補助対象経費、</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などのスキーム図を示してください</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0" name="テキスト 752"/>
          <p:cNvSpPr txBox="1"/>
          <p:nvPr/>
        </p:nvSpPr>
        <p:spPr>
          <a:xfrm>
            <a:off x="330460" y="1177900"/>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1" name="テキスト 753"/>
          <p:cNvSpPr txBox="1"/>
          <p:nvPr/>
        </p:nvSpPr>
        <p:spPr>
          <a:xfrm>
            <a:off x="252000" y="1239455"/>
            <a:ext cx="901025" cy="306884"/>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（記載例）</a:t>
            </a: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4" name="正方形/長方形 3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72</a:t>
            </a:r>
            <a:endParaRPr kumimoji="1" lang="ja-JP" altLang="en-US" sz="1480" dirty="0">
              <a:solidFill>
                <a:schemeClr val="tx1"/>
              </a:solidFill>
            </a:endParaRPr>
          </a:p>
        </p:txBody>
      </p:sp>
    </p:spTree>
    <p:extLst>
      <p:ext uri="{BB962C8B-B14F-4D97-AF65-F5344CB8AC3E}">
        <p14:creationId xmlns:p14="http://schemas.microsoft.com/office/powerpoint/2010/main" val="2539057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提案者　</a:t>
            </a:r>
          </a:p>
        </p:txBody>
      </p:sp>
      <p:graphicFrame>
        <p:nvGraphicFramePr>
          <p:cNvPr id="3075" name="表 8"/>
          <p:cNvGraphicFramePr>
            <a:graphicFrameLocks noGrp="1"/>
          </p:cNvGraphicFramePr>
          <p:nvPr>
            <p:extLst>
              <p:ext uri="{D42A27DB-BD31-4B8C-83A1-F6EECF244321}">
                <p14:modId xmlns:p14="http://schemas.microsoft.com/office/powerpoint/2010/main" val="2274502792"/>
              </p:ext>
            </p:extLst>
          </p:nvPr>
        </p:nvGraphicFramePr>
        <p:xfrm>
          <a:off x="251521" y="1412776"/>
          <a:ext cx="8640958" cy="5364000"/>
        </p:xfrm>
        <a:graphic>
          <a:graphicData uri="http://schemas.openxmlformats.org/drawingml/2006/table">
            <a:tbl>
              <a:tblPr/>
              <a:tblGrid>
                <a:gridCol w="720079">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064229">
                  <a:extLst>
                    <a:ext uri="{9D8B030D-6E8A-4147-A177-3AD203B41FA5}">
                      <a16:colId xmlns:a16="http://schemas.microsoft.com/office/drawing/2014/main" val="20002"/>
                    </a:ext>
                  </a:extLst>
                </a:gridCol>
                <a:gridCol w="2064229">
                  <a:extLst>
                    <a:ext uri="{9D8B030D-6E8A-4147-A177-3AD203B41FA5}">
                      <a16:colId xmlns:a16="http://schemas.microsoft.com/office/drawing/2014/main" val="20003"/>
                    </a:ext>
                  </a:extLst>
                </a:gridCol>
                <a:gridCol w="2064229">
                  <a:extLst>
                    <a:ext uri="{9D8B030D-6E8A-4147-A177-3AD203B41FA5}">
                      <a16:colId xmlns:a16="http://schemas.microsoft.com/office/drawing/2014/main" val="20004"/>
                    </a:ext>
                  </a:extLst>
                </a:gridCol>
              </a:tblGrid>
              <a:tr h="360000">
                <a:tc gridSpan="2">
                  <a:txBody>
                    <a:bodyPr/>
                    <a:lstStyle/>
                    <a:p>
                      <a:pPr marR="44450" indent="114300" algn="ctr">
                        <a:spcAft>
                          <a:spcPts val="0"/>
                        </a:spcAft>
                      </a:pPr>
                      <a:r>
                        <a:rPr lang="ja-JP" altLang="en-US" sz="1200" kern="100" dirty="0">
                          <a:effectLst/>
                          <a:latin typeface="+mn-ea"/>
                          <a:ea typeface="+mn-ea"/>
                          <a:cs typeface="Meiryo UI" panose="020B0604030504040204" pitchFamily="50" charset="-128"/>
                        </a:rPr>
                        <a:t>事業名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B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5570" marR="44450" indent="-115570">
                        <a:spcAft>
                          <a:spcPts val="0"/>
                        </a:spcAft>
                      </a:pP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0000">
                <a:tc rowSpan="10">
                  <a:txBody>
                    <a:bodyPr/>
                    <a:lstStyle/>
                    <a:p>
                      <a:pPr marR="44450" indent="114300" algn="ctr">
                        <a:spcAft>
                          <a:spcPts val="0"/>
                        </a:spcAft>
                      </a:pPr>
                      <a:r>
                        <a:rPr lang="ja-JP" sz="1200" kern="100" dirty="0">
                          <a:effectLst/>
                          <a:latin typeface="+mn-ea"/>
                          <a:ea typeface="+mn-ea"/>
                          <a:cs typeface="Meiryo UI" panose="020B0604030504040204" pitchFamily="50" charset="-128"/>
                        </a:rPr>
                        <a:t>提案者</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申請者</a:t>
                      </a:r>
                      <a:r>
                        <a:rPr lang="ja-JP" sz="1200" kern="100" dirty="0">
                          <a:effectLst/>
                          <a:latin typeface="+mn-ea"/>
                          <a:ea typeface="+mn-ea"/>
                          <a:cs typeface="Meiryo UI" panose="020B0604030504040204" pitchFamily="50" charset="-128"/>
                        </a:rPr>
                        <a:t>名</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spcAft>
                          <a:spcPts val="0"/>
                        </a:spcAft>
                      </a:pPr>
                      <a:r>
                        <a:rPr lang="zh-TW" altLang="en-US" sz="1200" i="1" kern="100" dirty="0">
                          <a:solidFill>
                            <a:schemeClr val="tx1"/>
                          </a:solidFill>
                          <a:effectLst/>
                          <a:latin typeface="+mn-ea"/>
                          <a:ea typeface="+mn-ea"/>
                          <a:cs typeface="Meiryo UI" panose="020B0604030504040204" pitchFamily="50" charset="-128"/>
                        </a:rPr>
                        <a:t>（例）○○協議会、○○事業実行委員会（仮称）</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2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事業における</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sz="1200" kern="100" dirty="0">
                          <a:effectLst/>
                          <a:latin typeface="+mn-ea"/>
                          <a:ea typeface="+mn-ea"/>
                          <a:cs typeface="Meiryo UI" panose="020B0604030504040204" pitchFamily="50" charset="-128"/>
                        </a:rPr>
                        <a:t>代表者</a:t>
                      </a:r>
                      <a:r>
                        <a:rPr lang="ja-JP" altLang="en-US" sz="1200" kern="100" dirty="0">
                          <a:effectLst/>
                          <a:latin typeface="+mn-ea"/>
                          <a:ea typeface="+mn-ea"/>
                          <a:cs typeface="Meiryo UI" panose="020B0604030504040204" pitchFamily="50" charset="-128"/>
                        </a:rPr>
                        <a:t>の連絡先</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4300" marR="44450" indent="-114300">
                        <a:spcAft>
                          <a:spcPts val="0"/>
                        </a:spcAft>
                      </a:pPr>
                      <a:r>
                        <a:rPr lang="ja-JP" altLang="en-US" sz="1200" i="0" kern="100" dirty="0" smtClean="0">
                          <a:solidFill>
                            <a:schemeClr val="tx1"/>
                          </a:solidFill>
                          <a:effectLst/>
                          <a:latin typeface="+mn-ea"/>
                          <a:ea typeface="+mn-ea"/>
                          <a:cs typeface="Meiryo UI" panose="020B0604030504040204" pitchFamily="50" charset="-128"/>
                        </a:rPr>
                        <a:t>　</a:t>
                      </a:r>
                      <a:r>
                        <a:rPr lang="zh-CN" altLang="en-US" sz="1200" i="0" kern="100" dirty="0" smtClean="0">
                          <a:solidFill>
                            <a:schemeClr val="tx1"/>
                          </a:solidFill>
                          <a:effectLst/>
                          <a:latin typeface="+mn-ea"/>
                          <a:ea typeface="+mn-ea"/>
                          <a:cs typeface="Meiryo UI" panose="020B0604030504040204" pitchFamily="50" charset="-128"/>
                        </a:rPr>
                        <a:t>所在地</a:t>
                      </a:r>
                      <a:r>
                        <a:rPr lang="zh-CN" altLang="en-US" sz="1200" i="0" kern="100" dirty="0">
                          <a:solidFill>
                            <a:schemeClr val="tx1"/>
                          </a:solidFill>
                          <a:effectLst/>
                          <a:latin typeface="+mn-ea"/>
                          <a:ea typeface="+mn-ea"/>
                          <a:cs typeface="Meiryo UI" panose="020B0604030504040204" pitchFamily="50" charset="-128"/>
                        </a:rPr>
                        <a:t>：　</a:t>
                      </a:r>
                      <a:r>
                        <a:rPr lang="zh-CN" altLang="en-US" sz="1200" i="1" kern="100" dirty="0">
                          <a:solidFill>
                            <a:schemeClr val="tx1"/>
                          </a:solidFill>
                          <a:effectLst/>
                          <a:latin typeface="+mn-ea"/>
                          <a:ea typeface="+mn-ea"/>
                          <a:cs typeface="Meiryo UI" panose="020B0604030504040204" pitchFamily="50" charset="-128"/>
                        </a:rPr>
                        <a:t>〒</a:t>
                      </a:r>
                      <a:r>
                        <a:rPr lang="en-US" altLang="zh-CN" sz="1200" i="1" kern="100" dirty="0">
                          <a:solidFill>
                            <a:schemeClr val="tx1"/>
                          </a:solidFill>
                          <a:effectLst/>
                          <a:latin typeface="+mn-ea"/>
                          <a:ea typeface="+mn-ea"/>
                          <a:cs typeface="Meiryo UI" panose="020B0604030504040204" pitchFamily="50" charset="-128"/>
                        </a:rPr>
                        <a:t>000-0000</a:t>
                      </a:r>
                      <a:r>
                        <a:rPr lang="zh-CN" altLang="en-US" sz="1200" i="1" kern="100" dirty="0">
                          <a:solidFill>
                            <a:schemeClr val="tx1"/>
                          </a:solidFill>
                          <a:effectLst/>
                          <a:latin typeface="+mn-ea"/>
                          <a:ea typeface="+mn-ea"/>
                          <a:cs typeface="Meiryo UI" panose="020B0604030504040204" pitchFamily="50" charset="-128"/>
                        </a:rPr>
                        <a:t>　○○市</a:t>
                      </a:r>
                      <a:r>
                        <a:rPr lang="en-US" altLang="zh-CN" sz="1200" i="1" kern="100" dirty="0">
                          <a:solidFill>
                            <a:schemeClr val="tx1"/>
                          </a:solidFill>
                          <a:effectLst/>
                          <a:latin typeface="+mn-ea"/>
                          <a:ea typeface="+mn-ea"/>
                          <a:cs typeface="Meiryo UI" panose="020B0604030504040204" pitchFamily="50" charset="-128"/>
                        </a:rPr>
                        <a:t>××</a:t>
                      </a:r>
                      <a:r>
                        <a:rPr lang="zh-CN" altLang="en-US" sz="1200" i="1" kern="100" dirty="0">
                          <a:solidFill>
                            <a:schemeClr val="tx1"/>
                          </a:solidFill>
                          <a:effectLst/>
                          <a:latin typeface="+mn-ea"/>
                          <a:ea typeface="+mn-ea"/>
                          <a:cs typeface="Meiryo UI" panose="020B0604030504040204" pitchFamily="50" charset="-128"/>
                        </a:rPr>
                        <a:t>区△△</a:t>
                      </a:r>
                      <a:r>
                        <a:rPr lang="en-US" altLang="zh-CN" sz="1200" i="1" kern="100" dirty="0">
                          <a:solidFill>
                            <a:schemeClr val="tx1"/>
                          </a:solidFill>
                          <a:effectLst/>
                          <a:latin typeface="+mn-ea"/>
                          <a:ea typeface="+mn-ea"/>
                          <a:cs typeface="Meiryo UI" panose="020B0604030504040204" pitchFamily="50" charset="-128"/>
                        </a:rPr>
                        <a:t>1-2-3</a:t>
                      </a:r>
                    </a:p>
                    <a:p>
                      <a:pPr marL="114300" marR="44450" indent="-114300">
                        <a:spcAft>
                          <a:spcPts val="0"/>
                        </a:spcAft>
                      </a:pPr>
                      <a:r>
                        <a:rPr lang="ja-JP" altLang="en-US" sz="1200" kern="100" dirty="0" smtClean="0">
                          <a:effectLst/>
                          <a:latin typeface="+mn-ea"/>
                          <a:ea typeface="+mn-ea"/>
                          <a:cs typeface="Meiryo UI" panose="020B0604030504040204" pitchFamily="50" charset="-128"/>
                        </a:rPr>
                        <a:t>　担当</a:t>
                      </a:r>
                      <a:r>
                        <a:rPr lang="ja-JP" altLang="en-US" sz="1200" kern="100" dirty="0">
                          <a:effectLst/>
                          <a:latin typeface="+mn-ea"/>
                          <a:ea typeface="+mn-ea"/>
                          <a:cs typeface="Meiryo UI" panose="020B0604030504040204" pitchFamily="50" charset="-128"/>
                        </a:rPr>
                        <a:t>部課（部署）：</a:t>
                      </a:r>
                    </a:p>
                    <a:p>
                      <a:pPr marL="114300" marR="44450" indent="-114300">
                        <a:spcAft>
                          <a:spcPts val="0"/>
                        </a:spcAft>
                      </a:pPr>
                      <a:r>
                        <a:rPr lang="ja-JP" altLang="en-US" sz="1200" kern="100" dirty="0" smtClean="0">
                          <a:effectLst/>
                          <a:latin typeface="+mn-ea"/>
                          <a:ea typeface="+mn-ea"/>
                          <a:cs typeface="Meiryo UI" panose="020B0604030504040204" pitchFamily="50" charset="-128"/>
                        </a:rPr>
                        <a:t>　連絡先</a:t>
                      </a:r>
                      <a:r>
                        <a:rPr lang="ja-JP" altLang="en-US" sz="1200" kern="100" dirty="0">
                          <a:effectLst/>
                          <a:latin typeface="+mn-ea"/>
                          <a:ea typeface="+mn-ea"/>
                          <a:cs typeface="Meiryo UI" panose="020B0604030504040204" pitchFamily="50" charset="-128"/>
                        </a:rPr>
                        <a:t>（連絡先担当者名）：</a:t>
                      </a:r>
                      <a:r>
                        <a:rPr lang="ja-JP" altLang="en-US" sz="1200" i="1" kern="100" dirty="0">
                          <a:solidFill>
                            <a:schemeClr val="tx1"/>
                          </a:solidFill>
                          <a:effectLst/>
                          <a:latin typeface="+mn-ea"/>
                          <a:ea typeface="+mn-ea"/>
                          <a:cs typeface="Meiryo UI" panose="020B0604030504040204" pitchFamily="50" charset="-128"/>
                        </a:rPr>
                        <a:t>○○○○</a:t>
                      </a:r>
                    </a:p>
                    <a:p>
                      <a:pPr marL="114300" marR="44450" indent="-114300">
                        <a:spcAft>
                          <a:spcPts val="0"/>
                        </a:spcAft>
                      </a:pPr>
                      <a:r>
                        <a:rPr lang="ja-JP" altLang="en-US" sz="1200" kern="100" dirty="0" smtClean="0">
                          <a:effectLst/>
                          <a:latin typeface="+mn-ea"/>
                          <a:ea typeface="+mn-ea"/>
                          <a:cs typeface="Meiryo UI" panose="020B0604030504040204" pitchFamily="50" charset="-128"/>
                        </a:rPr>
                        <a:t>　電話番号</a:t>
                      </a:r>
                      <a:r>
                        <a:rPr lang="ja-JP" altLang="en-US" sz="1200" kern="100" dirty="0">
                          <a:effectLst/>
                          <a:latin typeface="+mn-ea"/>
                          <a:ea typeface="+mn-ea"/>
                          <a:cs typeface="Meiryo UI" panose="020B0604030504040204" pitchFamily="50" charset="-128"/>
                        </a:rPr>
                        <a:t>：</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smtClean="0">
                          <a:solidFill>
                            <a:schemeClr val="tx1"/>
                          </a:solidFill>
                          <a:effectLst/>
                          <a:latin typeface="+mn-ea"/>
                          <a:ea typeface="+mn-ea"/>
                          <a:cs typeface="Meiryo UI" panose="020B0604030504040204" pitchFamily="50" charset="-128"/>
                        </a:rPr>
                        <a:t>　ＦＡＸ</a:t>
                      </a:r>
                      <a:r>
                        <a:rPr lang="ja-JP" altLang="en-US" sz="1200" kern="100" dirty="0">
                          <a:solidFill>
                            <a:schemeClr val="tx1"/>
                          </a:solidFill>
                          <a:effectLst/>
                          <a:latin typeface="+mn-ea"/>
                          <a:ea typeface="+mn-ea"/>
                          <a:cs typeface="Meiryo UI" panose="020B0604030504040204" pitchFamily="50" charset="-128"/>
                        </a:rPr>
                        <a:t>：</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smtClean="0">
                          <a:solidFill>
                            <a:schemeClr val="tx1"/>
                          </a:solidFill>
                          <a:effectLst/>
                          <a:latin typeface="+mn-ea"/>
                          <a:ea typeface="+mn-ea"/>
                          <a:cs typeface="Meiryo UI" panose="020B0604030504040204" pitchFamily="50" charset="-128"/>
                        </a:rPr>
                        <a:t>　</a:t>
                      </a:r>
                      <a:r>
                        <a:rPr lang="en-US" altLang="ja-JP" sz="1200" kern="100" dirty="0" smtClean="0">
                          <a:solidFill>
                            <a:schemeClr val="tx1"/>
                          </a:solidFill>
                          <a:effectLst/>
                          <a:latin typeface="+mn-ea"/>
                          <a:ea typeface="+mn-ea"/>
                          <a:cs typeface="Meiryo UI" panose="020B0604030504040204" pitchFamily="50" charset="-128"/>
                        </a:rPr>
                        <a:t>E-mail</a:t>
                      </a:r>
                      <a:r>
                        <a:rPr lang="ja-JP" altLang="en-US" sz="1200" kern="100" dirty="0">
                          <a:solidFill>
                            <a:schemeClr val="tx1"/>
                          </a:solidFill>
                          <a:effectLst/>
                          <a:latin typeface="+mn-ea"/>
                          <a:ea typeface="+mn-ea"/>
                          <a:cs typeface="Meiryo UI" panose="020B0604030504040204" pitchFamily="50" charset="-128"/>
                        </a:rPr>
                        <a:t>：</a:t>
                      </a:r>
                      <a:r>
                        <a:rPr lang="en-US" altLang="ja-JP" sz="1200" i="1" kern="100" dirty="0" err="1">
                          <a:solidFill>
                            <a:schemeClr val="tx1"/>
                          </a:solidFill>
                          <a:effectLst/>
                          <a:latin typeface="+mn-ea"/>
                          <a:ea typeface="+mn-ea"/>
                          <a:cs typeface="Meiryo UI" panose="020B0604030504040204" pitchFamily="50" charset="-128"/>
                        </a:rPr>
                        <a:t>abcdef</a:t>
                      </a:r>
                      <a:r>
                        <a:rPr lang="en-US" altLang="ja-JP" sz="1200" i="1" kern="100" dirty="0">
                          <a:solidFill>
                            <a:schemeClr val="tx1"/>
                          </a:solidFill>
                          <a:effectLst/>
                          <a:latin typeface="+mn-ea"/>
                          <a:ea typeface="+mn-ea"/>
                          <a:cs typeface="Meiryo UI" panose="020B0604030504040204" pitchFamily="50" charset="-128"/>
                        </a:rPr>
                        <a:t>@</a:t>
                      </a:r>
                      <a:r>
                        <a:rPr lang="ja-JP" altLang="en-US" sz="1200" i="1" kern="100" dirty="0">
                          <a:solidFill>
                            <a:schemeClr val="tx1"/>
                          </a:solidFill>
                          <a:effectLst/>
                          <a:latin typeface="+mn-ea"/>
                          <a:ea typeface="+mn-ea"/>
                          <a:cs typeface="Meiryo UI" panose="020B0604030504040204" pitchFamily="50" charset="-128"/>
                        </a:rPr>
                        <a:t>･･･</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事業開始予定時期</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228600" marR="44450" indent="-228600">
                        <a:spcAft>
                          <a:spcPts val="0"/>
                        </a:spcAft>
                      </a:pPr>
                      <a:r>
                        <a:rPr lang="ja-JP" altLang="en-US" sz="1200" i="1" kern="100" dirty="0">
                          <a:solidFill>
                            <a:srgbClr val="FF0000"/>
                          </a:solidFill>
                          <a:effectLst/>
                          <a:latin typeface="+mn-ea"/>
                          <a:ea typeface="+mn-ea"/>
                          <a:cs typeface="Meiryo UI" panose="020B0604030504040204" pitchFamily="50" charset="-128"/>
                        </a:rPr>
                        <a:t>（事前の検討会議等を含めた事業開始時期を記入してください。）</a:t>
                      </a:r>
                      <a:r>
                        <a:rPr lang="en-US" sz="1200" kern="100" dirty="0">
                          <a:effectLst/>
                          <a:latin typeface="+mn-ea"/>
                          <a:ea typeface="+mn-ea"/>
                          <a:cs typeface="Meiryo UI" panose="020B0604030504040204" pitchFamily="50" charset="-128"/>
                        </a:rPr>
                        <a:t> </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21714">
                <a:tc vMerge="1">
                  <a:txBody>
                    <a:bodyPr/>
                    <a:lstStyle/>
                    <a:p>
                      <a:endParaRPr kumimoji="1" lang="ja-JP" altLang="en-US"/>
                    </a:p>
                  </a:txBody>
                  <a:tcPr/>
                </a:tc>
                <a:tc rowSpan="7">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協議会の構成員及び</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altLang="en-US" sz="1200" kern="100" dirty="0">
                          <a:effectLst/>
                          <a:latin typeface="+mn-ea"/>
                          <a:ea typeface="+mn-ea"/>
                          <a:cs typeface="Meiryo UI" panose="020B0604030504040204" pitchFamily="50" charset="-128"/>
                        </a:rPr>
                        <a:t>それぞれの役割</a:t>
                      </a:r>
                      <a:endParaRPr lang="en-US" altLang="ja-JP" sz="1200" kern="100" dirty="0">
                        <a:effectLst/>
                        <a:latin typeface="+mn-ea"/>
                        <a:ea typeface="+mn-ea"/>
                        <a:cs typeface="Meiryo UI" panose="020B0604030504040204" pitchFamily="50" charset="-128"/>
                      </a:endParaRPr>
                    </a:p>
                    <a:p>
                      <a:pPr marR="44450" indent="127000" algn="ctr">
                        <a:spcAft>
                          <a:spcPts val="0"/>
                        </a:spcAft>
                      </a:pPr>
                      <a:endParaRPr lang="en-US" altLang="ja-JP" sz="1200" kern="100" dirty="0">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実施する協議会等の</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参画組織・団体、その</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代表者名を記入して</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ください。</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幹事社はその旨</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記載してください。</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書き切れない場合は、</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ページを追加して</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a:t>
                      </a:r>
                      <a:r>
                        <a:rPr lang="ja-JP" altLang="en-US" sz="1200" i="1" kern="100" baseline="0" dirty="0">
                          <a:solidFill>
                            <a:srgbClr val="FF0000"/>
                          </a:solidFill>
                          <a:effectLst/>
                          <a:latin typeface="+mn-ea"/>
                          <a:ea typeface="+mn-ea"/>
                          <a:cs typeface="Meiryo UI" panose="020B0604030504040204" pitchFamily="50" charset="-128"/>
                        </a:rPr>
                        <a:t> </a:t>
                      </a:r>
                      <a:r>
                        <a:rPr lang="ja-JP" altLang="en-US" sz="1200" i="1" kern="100" dirty="0">
                          <a:solidFill>
                            <a:srgbClr val="FF0000"/>
                          </a:solidFill>
                          <a:effectLst/>
                          <a:latin typeface="+mn-ea"/>
                          <a:ea typeface="+mn-ea"/>
                          <a:cs typeface="Meiryo UI" panose="020B0604030504040204" pitchFamily="50" charset="-128"/>
                        </a:rPr>
                        <a:t>ください。</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組織名（団体名）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代表者名</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事業における役割</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○○市</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市長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全体調整、発注契約</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42171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kern="1200" dirty="0">
                          <a:solidFill>
                            <a:schemeClr val="dk1"/>
                          </a:solidFill>
                          <a:effectLst/>
                          <a:latin typeface="+mn-lt"/>
                          <a:ea typeface="+mn-ea"/>
                          <a:cs typeface="+mn-cs"/>
                        </a:rPr>
                        <a:t>NPO</a:t>
                      </a:r>
                      <a:r>
                        <a:rPr kumimoji="1" lang="ja-JP" altLang="ja-JP" sz="1200" i="1" kern="1200" dirty="0">
                          <a:solidFill>
                            <a:schemeClr val="dk1"/>
                          </a:solidFill>
                          <a:effectLst/>
                          <a:latin typeface="+mn-lt"/>
                          <a:ea typeface="+mn-ea"/>
                          <a:cs typeface="+mn-cs"/>
                        </a:rPr>
                        <a:t>法人　××××</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代表理事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企画立案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6"/>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△△交通株式会社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○○部部長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乗合バスの運行</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7"/>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代表取締役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オンデマンド交通の運行者</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○○大学××研究室</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教授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全体指導、調査方法指導</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3076" name="テキスト ボックス 1"/>
          <p:cNvSpPr txBox="1"/>
          <p:nvPr/>
        </p:nvSpPr>
        <p:spPr>
          <a:xfrm>
            <a:off x="2524518" y="621000"/>
            <a:ext cx="6439482" cy="64633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以下の各ページにおいて、</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斜体の注意書き・記入例は、申請書に書き込む必要はありません。</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※全ての項目を記入の上提出して下さい。</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○○年○月○○日作成</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0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58</a:t>
            </a:r>
            <a:endParaRPr kumimoji="1" lang="ja-JP" altLang="en-US" sz="1480" dirty="0">
              <a:solidFill>
                <a:schemeClr val="tx1"/>
              </a:solidFill>
            </a:endParaRPr>
          </a:p>
        </p:txBody>
      </p:sp>
    </p:spTree>
    <p:extLst>
      <p:ext uri="{BB962C8B-B14F-4D97-AF65-F5344CB8AC3E}">
        <p14:creationId xmlns:p14="http://schemas.microsoft.com/office/powerpoint/2010/main" val="44930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事業の推進体制　</a:t>
            </a:r>
          </a:p>
        </p:txBody>
      </p:sp>
      <p:sp>
        <p:nvSpPr>
          <p:cNvPr id="3082" name="Text Box 4"/>
          <p:cNvSpPr txBox="1">
            <a:spLocks noChangeArrowheads="1"/>
          </p:cNvSpPr>
          <p:nvPr/>
        </p:nvSpPr>
        <p:spPr>
          <a:xfrm>
            <a:off x="197515" y="130095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（１）協議会の運営</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3" name="Rectangle 66"/>
          <p:cNvSpPr>
            <a:spLocks noChangeArrowheads="1"/>
          </p:cNvSpPr>
          <p:nvPr/>
        </p:nvSpPr>
        <p:spPr>
          <a:xfrm>
            <a:off x="179512" y="694226"/>
            <a:ext cx="8856983" cy="5973059"/>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84" name="正方形/長方形 10"/>
          <p:cNvSpPr/>
          <p:nvPr/>
        </p:nvSpPr>
        <p:spPr>
          <a:xfrm>
            <a:off x="443554" y="1660954"/>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組織体制、開催頻度等の運営方針が分かる内容を記載してください。</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85" name="Text Box 4"/>
          <p:cNvSpPr txBox="1">
            <a:spLocks noChangeArrowheads="1"/>
          </p:cNvSpPr>
          <p:nvPr/>
        </p:nvSpPr>
        <p:spPr>
          <a:xfrm>
            <a:off x="179512" y="2092738"/>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（２）協議会の構成員以外の者との協調・連携</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6" name="正方形/長方形 13"/>
          <p:cNvSpPr/>
          <p:nvPr/>
        </p:nvSpPr>
        <p:spPr>
          <a:xfrm>
            <a:off x="439475" y="2456292"/>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協議会以外の者とも広く協調・連携する方針であれば、その旨を記載してください。</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87" name="Text Box 4"/>
          <p:cNvSpPr txBox="1">
            <a:spLocks noChangeArrowheads="1"/>
          </p:cNvSpPr>
          <p:nvPr/>
        </p:nvSpPr>
        <p:spPr>
          <a:xfrm>
            <a:off x="179512" y="2884874"/>
            <a:ext cx="8113990"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（３）活性化法に基づく新モビリティサービス協議会の設定意向の有無</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089"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59</a:t>
            </a:r>
            <a:endParaRPr kumimoji="1" lang="ja-JP" altLang="en-US" sz="1480" dirty="0">
              <a:solidFill>
                <a:schemeClr val="tx1"/>
              </a:solidFill>
            </a:endParaRPr>
          </a:p>
        </p:txBody>
      </p:sp>
    </p:spTree>
    <p:extLst>
      <p:ext uri="{BB962C8B-B14F-4D97-AF65-F5344CB8AC3E}">
        <p14:creationId xmlns:p14="http://schemas.microsoft.com/office/powerpoint/2010/main" val="1955815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地域課題</a:t>
            </a:r>
          </a:p>
        </p:txBody>
      </p:sp>
      <p:sp>
        <p:nvSpPr>
          <p:cNvPr id="3094" name="Text Box 4"/>
          <p:cNvSpPr txBox="1">
            <a:spLocks noChangeArrowheads="1"/>
          </p:cNvSpPr>
          <p:nvPr/>
        </p:nvSpPr>
        <p:spPr>
          <a:xfrm>
            <a:off x="185923" y="126876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（１）MaaS</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の提供により解決したい課題の内容</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95" name="Rectangle 66"/>
          <p:cNvSpPr>
            <a:spLocks noChangeArrowheads="1"/>
          </p:cNvSpPr>
          <p:nvPr/>
        </p:nvSpPr>
        <p:spPr>
          <a:xfrm>
            <a:off x="179512" y="691532"/>
            <a:ext cx="878497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96" name="正方形/長方形 10"/>
          <p:cNvSpPr/>
          <p:nvPr/>
        </p:nvSpPr>
        <p:spPr>
          <a:xfrm>
            <a:off x="377973" y="1646396"/>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地域で発生している課題を記入してください。</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97" name="Text Box 4"/>
          <p:cNvSpPr txBox="1">
            <a:spLocks noChangeArrowheads="1"/>
          </p:cNvSpPr>
          <p:nvPr/>
        </p:nvSpPr>
        <p:spPr>
          <a:xfrm>
            <a:off x="185459" y="206092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（２）課題を引き起こしている要因</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98" name="正方形/長方形 13"/>
          <p:cNvSpPr/>
          <p:nvPr/>
        </p:nvSpPr>
        <p:spPr>
          <a:xfrm>
            <a:off x="377973" y="2420960"/>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上記の課題を引き起こしている要因を記入してください。</a:t>
            </a:r>
          </a:p>
        </p:txBody>
      </p:sp>
      <p:sp>
        <p:nvSpPr>
          <p:cNvPr id="3099" name="Text Box 4"/>
          <p:cNvSpPr txBox="1">
            <a:spLocks noChangeArrowheads="1"/>
          </p:cNvSpPr>
          <p:nvPr/>
        </p:nvSpPr>
        <p:spPr>
          <a:xfrm>
            <a:off x="179512" y="292501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（３）課題を解決するための対応策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00" name="正方形/長方形 16"/>
          <p:cNvSpPr/>
          <p:nvPr/>
        </p:nvSpPr>
        <p:spPr>
          <a:xfrm>
            <a:off x="377973" y="3265239"/>
            <a:ext cx="8232422" cy="523220"/>
          </a:xfrm>
          <a:prstGeom prst="rect">
            <a:avLst/>
          </a:prstGeom>
        </p:spPr>
        <p:txBody>
          <a:bodyPr wrap="square">
            <a:spAutoFit/>
          </a:bodyPr>
          <a:lstStyle/>
          <a:p>
            <a:pPr lvl="0">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上記の課題を解決するための対応</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策</a:t>
            </a:r>
            <a:r>
              <a:rPr lang="ja-JP" altLang="en-US" sz="1400" i="1" noProof="0" dirty="0" smtClean="0">
                <a:solidFill>
                  <a:srgbClr val="FF0000"/>
                </a:solidFill>
              </a:rPr>
              <a:t>など</a:t>
            </a:r>
            <a:r>
              <a:rPr lang="ja-JP" altLang="en-US" sz="1400" i="1" dirty="0">
                <a:solidFill>
                  <a:srgbClr val="FF0000"/>
                </a:solidFill>
              </a:rPr>
              <a:t>を</a:t>
            </a:r>
            <a:r>
              <a:rPr lang="ja-JP" altLang="en-US" sz="1400" i="1" dirty="0" smtClean="0">
                <a:solidFill>
                  <a:srgbClr val="FF0000"/>
                </a:solidFill>
              </a:rPr>
              <a:t>、「主</a:t>
            </a:r>
            <a:r>
              <a:rPr lang="ja-JP" altLang="en-US" sz="1400" i="1" dirty="0">
                <a:solidFill>
                  <a:srgbClr val="FF0000"/>
                </a:solidFill>
              </a:rPr>
              <a:t>な事業要件・評価の</a:t>
            </a:r>
            <a:r>
              <a:rPr lang="ja-JP" altLang="en-US" sz="1400" i="1" dirty="0" smtClean="0">
                <a:solidFill>
                  <a:srgbClr val="FF0000"/>
                </a:solidFill>
              </a:rPr>
              <a:t>ポイント」のスライド記載の評価項目</a:t>
            </a:r>
            <a:endParaRPr lang="en-US" altLang="ja-JP" sz="1400" i="1" dirty="0" smtClean="0">
              <a:solidFill>
                <a:srgbClr val="FF0000"/>
              </a:solidFill>
            </a:endParaRPr>
          </a:p>
          <a:p>
            <a:pPr lvl="0">
              <a:defRPr/>
            </a:pPr>
            <a:r>
              <a:rPr lang="ja-JP" altLang="en-US" sz="1400" i="1" dirty="0">
                <a:solidFill>
                  <a:srgbClr val="FF0000"/>
                </a:solidFill>
              </a:rPr>
              <a:t>　</a:t>
            </a:r>
            <a:r>
              <a:rPr lang="ja-JP" altLang="en-US" sz="1400" i="1" dirty="0" smtClean="0">
                <a:solidFill>
                  <a:srgbClr val="FF0000"/>
                </a:solidFill>
              </a:rPr>
              <a:t>例を参考に、具体的に記入</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してください。</a:t>
            </a:r>
          </a:p>
        </p:txBody>
      </p:sp>
      <p:sp>
        <p:nvSpPr>
          <p:cNvPr id="310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02"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400" i="1" dirty="0">
                <a:solidFill>
                  <a:srgbClr val="FF0000"/>
                </a:solidFill>
              </a:rPr>
              <a:t>３</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60</a:t>
            </a:r>
            <a:endParaRPr kumimoji="1" lang="ja-JP" altLang="en-US" sz="1480" dirty="0">
              <a:solidFill>
                <a:schemeClr val="tx1"/>
              </a:solidFill>
            </a:endParaRPr>
          </a:p>
        </p:txBody>
      </p:sp>
    </p:spTree>
    <p:extLst>
      <p:ext uri="{BB962C8B-B14F-4D97-AF65-F5344CB8AC3E}">
        <p14:creationId xmlns:p14="http://schemas.microsoft.com/office/powerpoint/2010/main" val="2497953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地域の移動ニーズ</a:t>
            </a:r>
          </a:p>
        </p:txBody>
      </p:sp>
      <p:sp>
        <p:nvSpPr>
          <p:cNvPr id="3107" name="Text Box 4"/>
          <p:cNvSpPr txBox="1">
            <a:spLocks noChangeArrowheads="1"/>
          </p:cNvSpPr>
          <p:nvPr/>
        </p:nvSpPr>
        <p:spPr>
          <a:xfrm>
            <a:off x="182271" y="128104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（１）地域における移動ニーズ</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08" name="Rectangle 66"/>
          <p:cNvSpPr>
            <a:spLocks noChangeArrowheads="1"/>
          </p:cNvSpPr>
          <p:nvPr/>
        </p:nvSpPr>
        <p:spPr>
          <a:xfrm>
            <a:off x="179513" y="694792"/>
            <a:ext cx="8664910" cy="598366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09" name="正方形/長方形 10"/>
          <p:cNvSpPr/>
          <p:nvPr/>
        </p:nvSpPr>
        <p:spPr>
          <a:xfrm>
            <a:off x="356310" y="1628800"/>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地域における住民や来訪者における移動ニーズを記入してください。</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10" name="Text Box 4"/>
          <p:cNvSpPr txBox="1">
            <a:spLocks noChangeArrowheads="1"/>
          </p:cNvSpPr>
          <p:nvPr/>
        </p:nvSpPr>
        <p:spPr>
          <a:xfrm>
            <a:off x="179512" y="2041167"/>
            <a:ext cx="8193220"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（２）移動ニーズを満たすために提供されている又は提供予定の交通手段</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11" name="正方形/長方形 13"/>
          <p:cNvSpPr/>
          <p:nvPr/>
        </p:nvSpPr>
        <p:spPr>
          <a:xfrm>
            <a:off x="380732" y="2401143"/>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上記の移動ニーズに対応するために提供される交通手段について具体的に記入してください。</a:t>
            </a:r>
          </a:p>
        </p:txBody>
      </p:sp>
      <p:sp>
        <p:nvSpPr>
          <p:cNvPr id="311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13"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61</a:t>
            </a:r>
            <a:endParaRPr kumimoji="1" lang="ja-JP" altLang="en-US" sz="1480" dirty="0">
              <a:solidFill>
                <a:schemeClr val="tx1"/>
              </a:solidFill>
            </a:endParaRPr>
          </a:p>
        </p:txBody>
      </p:sp>
    </p:spTree>
    <p:extLst>
      <p:ext uri="{BB962C8B-B14F-4D97-AF65-F5344CB8AC3E}">
        <p14:creationId xmlns:p14="http://schemas.microsoft.com/office/powerpoint/2010/main" val="1592504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6"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関連する計画・取組との関係　</a:t>
            </a:r>
          </a:p>
        </p:txBody>
      </p:sp>
      <p:graphicFrame>
        <p:nvGraphicFramePr>
          <p:cNvPr id="3118" name="表 8"/>
          <p:cNvGraphicFramePr>
            <a:graphicFrameLocks noGrp="1"/>
          </p:cNvGraphicFramePr>
          <p:nvPr>
            <p:extLst/>
          </p:nvPr>
        </p:nvGraphicFramePr>
        <p:xfrm>
          <a:off x="245576" y="1412776"/>
          <a:ext cx="8640960" cy="2461696"/>
        </p:xfrm>
        <a:graphic>
          <a:graphicData uri="http://schemas.openxmlformats.org/drawingml/2006/table">
            <a:tbl>
              <a:tblPr/>
              <a:tblGrid>
                <a:gridCol w="1296143">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5184577">
                  <a:extLst>
                    <a:ext uri="{9D8B030D-6E8A-4147-A177-3AD203B41FA5}">
                      <a16:colId xmlns:a16="http://schemas.microsoft.com/office/drawing/2014/main" val="20002"/>
                    </a:ext>
                  </a:extLst>
                </a:gridCol>
              </a:tblGrid>
              <a:tr h="400899">
                <a:tc>
                  <a:txBody>
                    <a:bodyPr/>
                    <a:lstStyle/>
                    <a:p>
                      <a:r>
                        <a:rPr kumimoji="1" lang="ja-JP" altLang="en-US" sz="1200" dirty="0"/>
                        <a:t>計画名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策定状況</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内容</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900">
                <a:tc>
                  <a:txBody>
                    <a:bodyPr/>
                    <a:lstStyle/>
                    <a:p>
                      <a:r>
                        <a:rPr kumimoji="1" lang="ja-JP" altLang="en-US" sz="1200" dirty="0"/>
                        <a:t>地域公共交通計画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事業地域を新たな交通手段の導入検討地域に位置づけ</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08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n-lt"/>
                          <a:ea typeface="+mn-ea"/>
                          <a:cs typeface="+mn-cs"/>
                        </a:rPr>
                        <a:t>都市計画</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○○年度策定予定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本事業の実施を織り込んだ計画を策定予定</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400899">
                <a:tc>
                  <a:txBody>
                    <a:bodyPr/>
                    <a:lstStyle/>
                    <a:p>
                      <a:r>
                        <a:rPr kumimoji="1" lang="ja-JP" altLang="en-US" sz="1200" dirty="0"/>
                        <a:t>立地適正化計画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策定意向あり（策定時期未定）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詳細検討中</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400899">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未策定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策定予定なし</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400900">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119" name="テキスト ボックス 1"/>
          <p:cNvSpPr txBox="1"/>
          <p:nvPr/>
        </p:nvSpPr>
        <p:spPr>
          <a:xfrm>
            <a:off x="107504" y="615489"/>
            <a:ext cx="8928992" cy="46077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地域公共交通計画等との関連性、整合性　（それら計画と、本事業の実施により実現を目指す姿が共有されているか）、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　関連する取組として、これまで行ってきたもの、今後行う予定があるものについて記入してください。</a:t>
            </a:r>
          </a:p>
        </p:txBody>
      </p:sp>
      <p:sp>
        <p:nvSpPr>
          <p:cNvPr id="3120" name="Text Box 4"/>
          <p:cNvSpPr txBox="1">
            <a:spLocks noChangeArrowheads="1"/>
          </p:cNvSpPr>
          <p:nvPr/>
        </p:nvSpPr>
        <p:spPr>
          <a:xfrm>
            <a:off x="121743" y="1012666"/>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各種計画との関係</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1" name="Text Box 4"/>
          <p:cNvSpPr txBox="1">
            <a:spLocks noChangeArrowheads="1"/>
          </p:cNvSpPr>
          <p:nvPr/>
        </p:nvSpPr>
        <p:spPr>
          <a:xfrm>
            <a:off x="179512" y="3861000"/>
            <a:ext cx="6984776"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活性化法に基づく新モビリティサービス事業計画の設定意向</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2" name="テキスト ボックス 11"/>
          <p:cNvSpPr txBox="1"/>
          <p:nvPr/>
        </p:nvSpPr>
        <p:spPr>
          <a:xfrm>
            <a:off x="5480806" y="416341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123" name="正方形/長方形 12"/>
          <p:cNvSpPr/>
          <p:nvPr/>
        </p:nvSpPr>
        <p:spPr>
          <a:xfrm>
            <a:off x="7065233" y="3961257"/>
            <a:ext cx="1561130"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4" name="Text Box 667"/>
          <p:cNvSpPr txBox="1">
            <a:spLocks noChangeArrowheads="1"/>
          </p:cNvSpPr>
          <p:nvPr/>
        </p:nvSpPr>
        <p:spPr>
          <a:xfrm>
            <a:off x="180000" y="4397554"/>
            <a:ext cx="7398461"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関連する取組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5" name="Rectangle 668"/>
          <p:cNvSpPr>
            <a:spLocks noChangeArrowheads="1"/>
          </p:cNvSpPr>
          <p:nvPr/>
        </p:nvSpPr>
        <p:spPr>
          <a:xfrm>
            <a:off x="242603" y="4806401"/>
            <a:ext cx="8723817" cy="1934967"/>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6" name="正方形/長方形 669"/>
          <p:cNvSpPr/>
          <p:nvPr/>
        </p:nvSpPr>
        <p:spPr>
          <a:xfrm>
            <a:off x="314933" y="4797664"/>
            <a:ext cx="8433067" cy="523220"/>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※過去に実施した社会実験の他、国の支援対象以外の地域独自の取り組み、まちづくり施策との連携など、本実験に関連する取組について記入して下さい。</a:t>
            </a:r>
            <a:endParaRPr kumimoji="1" lang="ja-JP" altLang="en-US" sz="18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62</a:t>
            </a:r>
            <a:endParaRPr kumimoji="1" lang="ja-JP" altLang="en-US" sz="1480" dirty="0">
              <a:solidFill>
                <a:schemeClr val="tx1"/>
              </a:solidFill>
            </a:endParaRPr>
          </a:p>
        </p:txBody>
      </p:sp>
    </p:spTree>
    <p:extLst>
      <p:ext uri="{BB962C8B-B14F-4D97-AF65-F5344CB8AC3E}">
        <p14:creationId xmlns:p14="http://schemas.microsoft.com/office/powerpoint/2010/main" val="3661046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事業内容</a:t>
            </a:r>
          </a:p>
        </p:txBody>
      </p:sp>
      <p:sp>
        <p:nvSpPr>
          <p:cNvPr id="3132"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（１）サービス開始時期</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3"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34" name="Text Box 4"/>
          <p:cNvSpPr txBox="1">
            <a:spLocks noChangeArrowheads="1"/>
          </p:cNvSpPr>
          <p:nvPr/>
        </p:nvSpPr>
        <p:spPr>
          <a:xfrm>
            <a:off x="396000" y="181990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（２）事業エリア</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5" name="Text Box 4"/>
          <p:cNvSpPr txBox="1">
            <a:spLocks noChangeArrowheads="1"/>
          </p:cNvSpPr>
          <p:nvPr/>
        </p:nvSpPr>
        <p:spPr>
          <a:xfrm>
            <a:off x="396000" y="2179914"/>
            <a:ext cx="7398461" cy="626325"/>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（３）連携する交通</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手段</a:t>
            </a:r>
            <a:endParaRPr lang="en-US" altLang="ja-JP" sz="2000" b="1" dirty="0">
              <a:solidFill>
                <a:srgbClr val="000000"/>
              </a:solidFill>
              <a:latin typeface="Tahoma" pitchFamily="34" charset="0"/>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連携する交通手段は漏れなく記載すること。</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6" name="テキスト 577"/>
          <p:cNvSpPr txBox="1"/>
          <p:nvPr/>
        </p:nvSpPr>
        <p:spPr>
          <a:xfrm>
            <a:off x="482872" y="785333"/>
            <a:ext cx="8399324" cy="52232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主な</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事業要件</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評価のポイント」</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スライドも踏まえ</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５枚以内で自由に記載してください。</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37" name="テキスト 578"/>
          <p:cNvSpPr txBox="1"/>
          <p:nvPr/>
        </p:nvSpPr>
        <p:spPr>
          <a:xfrm>
            <a:off x="5086604" y="3155083"/>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39" name="Text Box 718"/>
          <p:cNvSpPr txBox="1">
            <a:spLocks noChangeArrowheads="1"/>
          </p:cNvSpPr>
          <p:nvPr/>
        </p:nvSpPr>
        <p:spPr>
          <a:xfrm>
            <a:off x="396000" y="331797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（５）提供するサービスの内容及び手段</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0" name="Text Box 719"/>
          <p:cNvSpPr txBox="1">
            <a:spLocks noChangeArrowheads="1"/>
          </p:cNvSpPr>
          <p:nvPr/>
        </p:nvSpPr>
        <p:spPr>
          <a:xfrm>
            <a:off x="396000" y="36779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（６）利用料金</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1" name="Text Box 723"/>
          <p:cNvSpPr txBox="1">
            <a:spLocks noChangeArrowheads="1"/>
          </p:cNvSpPr>
          <p:nvPr/>
        </p:nvSpPr>
        <p:spPr>
          <a:xfrm>
            <a:off x="396000" y="4037991"/>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（７）事業を通じて期待する行動変容</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2" name="Text Box 727"/>
          <p:cNvSpPr txBox="1">
            <a:spLocks noChangeArrowheads="1"/>
          </p:cNvSpPr>
          <p:nvPr/>
        </p:nvSpPr>
        <p:spPr>
          <a:xfrm>
            <a:off x="396000" y="439799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（８）先進的な技術の導入</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3" name="Text Box 728"/>
          <p:cNvSpPr txBox="1">
            <a:spLocks noChangeArrowheads="1"/>
          </p:cNvSpPr>
          <p:nvPr/>
        </p:nvSpPr>
        <p:spPr>
          <a:xfrm>
            <a:off x="396000" y="4758007"/>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（９）プロモーション施策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4" name="Text Box 729"/>
          <p:cNvSpPr txBox="1">
            <a:spLocks noChangeArrowheads="1"/>
          </p:cNvSpPr>
          <p:nvPr/>
        </p:nvSpPr>
        <p:spPr>
          <a:xfrm>
            <a:off x="396000" y="511801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（１０）その他</a:t>
            </a:r>
          </a:p>
        </p:txBody>
      </p:sp>
      <p:sp>
        <p:nvSpPr>
          <p:cNvPr id="314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8" name="正方形/長方形 1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63</a:t>
            </a:r>
            <a:endParaRPr kumimoji="1" lang="ja-JP" altLang="en-US" sz="1480" dirty="0">
              <a:solidFill>
                <a:schemeClr val="tx1"/>
              </a:solidFill>
            </a:endParaRPr>
          </a:p>
        </p:txBody>
      </p:sp>
      <p:sp>
        <p:nvSpPr>
          <p:cNvPr id="19" name="Text Box 4"/>
          <p:cNvSpPr txBox="1">
            <a:spLocks noChangeArrowheads="1"/>
          </p:cNvSpPr>
          <p:nvPr/>
        </p:nvSpPr>
        <p:spPr>
          <a:xfrm>
            <a:off x="391709" y="2732293"/>
            <a:ext cx="7398461" cy="626325"/>
          </a:xfrm>
          <a:prstGeom prst="rect">
            <a:avLst/>
          </a:prstGeom>
          <a:noFill/>
          <a:ln w="9525">
            <a:noFill/>
            <a:miter lim="800000"/>
            <a:headEnd/>
            <a:tailEnd/>
          </a:ln>
          <a:effectLst/>
        </p:spPr>
        <p:txBody>
          <a:bodyPr wrap="square">
            <a:spAutoFit/>
          </a:bodyPr>
          <a:lstStyle/>
          <a:p>
            <a:pPr lvl="0" eaLnBrk="1" hangingPunct="1">
              <a:spcBef>
                <a:spcPct val="5000"/>
              </a:spcBef>
              <a:defRPr/>
            </a:pPr>
            <a:r>
              <a:rPr lang="ja-JP" altLang="en-US" sz="2000" b="1" dirty="0">
                <a:solidFill>
                  <a:srgbClr val="000000"/>
                </a:solidFill>
                <a:latin typeface="Tahoma" pitchFamily="34" charset="0"/>
              </a:rPr>
              <a:t>（４）連携する交通分野以外のサービス</a:t>
            </a:r>
            <a:endParaRPr lang="en-US" altLang="ja-JP" sz="2000" b="1" dirty="0">
              <a:solidFill>
                <a:srgbClr val="000000"/>
              </a:solidFill>
              <a:latin typeface="Tahoma" pitchFamily="34" charset="0"/>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連携する</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サービス</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は漏れなく記載すること</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348264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データ連携・利活用</a:t>
            </a:r>
          </a:p>
        </p:txBody>
      </p:sp>
      <p:sp>
        <p:nvSpPr>
          <p:cNvPr id="3153"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（１）本事業における、複数の事業者間のデータ連携方法</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54"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55" name="Text Box 4"/>
          <p:cNvSpPr txBox="1">
            <a:spLocks noChangeArrowheads="1"/>
          </p:cNvSpPr>
          <p:nvPr/>
        </p:nvSpPr>
        <p:spPr>
          <a:xfrm>
            <a:off x="396000" y="1845000"/>
            <a:ext cx="8404908" cy="625432"/>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（２）連携するデータの公開範囲　　</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連携したデータをどの範囲までオープンにする予定かを記載してください。</a:t>
            </a: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56" name="テキスト 577"/>
          <p:cNvSpPr txBox="1"/>
          <p:nvPr/>
        </p:nvSpPr>
        <p:spPr>
          <a:xfrm>
            <a:off x="483003" y="785333"/>
            <a:ext cx="8166698" cy="52232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主な</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事業要件</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評価のポイント」</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スライドも踏まえ</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２枚以内で自由に記載してください。</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57" name="テキスト 578"/>
          <p:cNvSpPr txBox="1"/>
          <p:nvPr/>
        </p:nvSpPr>
        <p:spPr>
          <a:xfrm>
            <a:off x="5086604" y="3370899"/>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58" name="Text Box 718"/>
          <p:cNvSpPr txBox="1">
            <a:spLocks noChangeArrowheads="1"/>
          </p:cNvSpPr>
          <p:nvPr/>
        </p:nvSpPr>
        <p:spPr>
          <a:xfrm>
            <a:off x="582464" y="2470432"/>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①公共交通等関連データ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59" name="Text Box 719"/>
          <p:cNvSpPr txBox="1">
            <a:spLocks noChangeArrowheads="1"/>
          </p:cNvSpPr>
          <p:nvPr/>
        </p:nvSpPr>
        <p:spPr>
          <a:xfrm>
            <a:off x="396000" y="3645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（３）他分野・他地域との連携及びその方法</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0" name="Text Box 723"/>
          <p:cNvSpPr txBox="1">
            <a:spLocks noChangeArrowheads="1"/>
          </p:cNvSpPr>
          <p:nvPr/>
        </p:nvSpPr>
        <p:spPr>
          <a:xfrm>
            <a:off x="396000" y="4037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（４）得られるデータを利活用した取組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1" name="Text Box 785"/>
          <p:cNvSpPr txBox="1">
            <a:spLocks noChangeArrowheads="1"/>
          </p:cNvSpPr>
          <p:nvPr/>
        </p:nvSpPr>
        <p:spPr>
          <a:xfrm>
            <a:off x="582465" y="2762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②MaaS予約・決済データ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2" name="Text Box 786"/>
          <p:cNvSpPr txBox="1">
            <a:spLocks noChangeArrowheads="1"/>
          </p:cNvSpPr>
          <p:nvPr/>
        </p:nvSpPr>
        <p:spPr>
          <a:xfrm>
            <a:off x="582467" y="3050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③移動関連データ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3" name="Text Box 787"/>
          <p:cNvSpPr txBox="1">
            <a:spLocks noChangeArrowheads="1"/>
          </p:cNvSpPr>
          <p:nvPr/>
        </p:nvSpPr>
        <p:spPr>
          <a:xfrm>
            <a:off x="582468" y="3338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④関連分野データ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4" name="Text Box 791"/>
          <p:cNvSpPr txBox="1">
            <a:spLocks noChangeArrowheads="1"/>
          </p:cNvSpPr>
          <p:nvPr/>
        </p:nvSpPr>
        <p:spPr>
          <a:xfrm>
            <a:off x="396000" y="4437000"/>
            <a:ext cx="8136904"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（５）MaaS</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関連データの連携に関するガイドライン</a:t>
            </a: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ver3.0</a:t>
            </a:r>
            <a:r>
              <a:rPr kumimoji="1" lang="ja-JP" altLang="en-US" sz="2000" b="1" i="0" u="none" strike="noStrike" kern="1200" cap="none" spc="0" normalizeH="0" baseline="0" noProof="0" dirty="0" err="1">
                <a:ln>
                  <a:noFill/>
                </a:ln>
                <a:solidFill>
                  <a:srgbClr val="000000"/>
                </a:solidFill>
                <a:effectLst/>
                <a:uLnTx/>
                <a:uFillTx/>
                <a:latin typeface="Tahoma" pitchFamily="34" charset="0"/>
                <a:ea typeface="ＭＳ Ｐゴシック" panose="020B0600070205080204" pitchFamily="50" charset="-128"/>
                <a:cs typeface="+mn-cs"/>
              </a:rPr>
              <a:t>への</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準拠予定</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5" name="テキスト ボックス 792"/>
          <p:cNvSpPr txBox="1"/>
          <p:nvPr/>
        </p:nvSpPr>
        <p:spPr>
          <a:xfrm>
            <a:off x="3190939" y="4837110"/>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166" name="正方形/長方形 793"/>
          <p:cNvSpPr/>
          <p:nvPr/>
        </p:nvSpPr>
        <p:spPr>
          <a:xfrm>
            <a:off x="4748067" y="4874651"/>
            <a:ext cx="1561130"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6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0" name="正方形/長方形 1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64</a:t>
            </a:r>
            <a:endParaRPr kumimoji="1" lang="ja-JP" altLang="en-US" sz="1480" dirty="0">
              <a:solidFill>
                <a:schemeClr val="tx1"/>
              </a:solidFill>
            </a:endParaRPr>
          </a:p>
        </p:txBody>
      </p:sp>
    </p:spTree>
    <p:extLst>
      <p:ext uri="{BB962C8B-B14F-4D97-AF65-F5344CB8AC3E}">
        <p14:creationId xmlns:p14="http://schemas.microsoft.com/office/powerpoint/2010/main" val="1692453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主な</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事業</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要件・評価の</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ポイント①</a:t>
            </a:r>
            <a:endPar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endParaRPr>
          </a:p>
        </p:txBody>
      </p:sp>
      <p:graphicFrame>
        <p:nvGraphicFramePr>
          <p:cNvPr id="3176" name="四角形 751"/>
          <p:cNvGraphicFramePr>
            <a:graphicFrameLocks noGrp="1"/>
          </p:cNvGraphicFramePr>
          <p:nvPr>
            <p:extLst>
              <p:ext uri="{D42A27DB-BD31-4B8C-83A1-F6EECF244321}">
                <p14:modId xmlns:p14="http://schemas.microsoft.com/office/powerpoint/2010/main" val="1335308820"/>
              </p:ext>
            </p:extLst>
          </p:nvPr>
        </p:nvGraphicFramePr>
        <p:xfrm>
          <a:off x="71753" y="975905"/>
          <a:ext cx="9000494" cy="4886519"/>
        </p:xfrm>
        <a:graphic>
          <a:graphicData uri="http://schemas.openxmlformats.org/drawingml/2006/table">
            <a:tbl>
              <a:tblPr bandRow="1">
                <a:tableStyleId>{5C22544A-7EE6-4342-B048-85BDC9FD1C3A}</a:tableStyleId>
              </a:tblPr>
              <a:tblGrid>
                <a:gridCol w="237248">
                  <a:extLst>
                    <a:ext uri="{9D8B030D-6E8A-4147-A177-3AD203B41FA5}">
                      <a16:colId xmlns:a16="http://schemas.microsoft.com/office/drawing/2014/main" val="20000"/>
                    </a:ext>
                  </a:extLst>
                </a:gridCol>
                <a:gridCol w="237248">
                  <a:extLst>
                    <a:ext uri="{9D8B030D-6E8A-4147-A177-3AD203B41FA5}">
                      <a16:colId xmlns:a16="http://schemas.microsoft.com/office/drawing/2014/main" val="20001"/>
                    </a:ext>
                  </a:extLst>
                </a:gridCol>
                <a:gridCol w="7589895">
                  <a:extLst>
                    <a:ext uri="{9D8B030D-6E8A-4147-A177-3AD203B41FA5}">
                      <a16:colId xmlns:a16="http://schemas.microsoft.com/office/drawing/2014/main" val="20002"/>
                    </a:ext>
                  </a:extLst>
                </a:gridCol>
                <a:gridCol w="936103">
                  <a:extLst>
                    <a:ext uri="{9D8B030D-6E8A-4147-A177-3AD203B41FA5}">
                      <a16:colId xmlns:a16="http://schemas.microsoft.com/office/drawing/2014/main" val="2057329338"/>
                    </a:ext>
                  </a:extLst>
                </a:gridCol>
              </a:tblGrid>
              <a:tr h="248753">
                <a:tc gridSpan="2">
                  <a:txBody>
                    <a:bodyPr/>
                    <a:lstStyle/>
                    <a:p>
                      <a:pPr algn="ctr"/>
                      <a:endParaRPr kumimoji="1" lang="ja-JP" altLang="en-US" sz="1100" dirty="0"/>
                    </a:p>
                  </a:txBody>
                  <a:tcPr vert="eaVert">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ED3D7"/>
                    </a:solidFill>
                  </a:tcPr>
                </a:tc>
                <a:tc hMerge="1">
                  <a:txBody>
                    <a:bodyPr/>
                    <a:lstStyle/>
                    <a:p>
                      <a:endParaRPr kumimoji="1" lang="ja-JP" altLang="en-US"/>
                    </a:p>
                  </a:txBody>
                  <a:tcPr/>
                </a:tc>
                <a:tc>
                  <a:txBody>
                    <a:bodyPr/>
                    <a:lstStyle/>
                    <a:p>
                      <a:pPr algn="ctr"/>
                      <a:r>
                        <a:rPr kumimoji="1" lang="ja-JP" altLang="en-US" sz="1100" b="1" dirty="0" smtClean="0"/>
                        <a:t>評価項目例</a:t>
                      </a:r>
                      <a:endParaRPr kumimoji="1" lang="ja-JP" altLang="en-US" sz="1100" b="1"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smtClean="0"/>
                        <a:t>該当ページ</a:t>
                      </a:r>
                      <a:endParaRPr kumimoji="1" lang="ja-JP" altLang="en-US" sz="1100" b="1"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extLst>
                  <a:ext uri="{0D108BD9-81ED-4DB2-BD59-A6C34878D82A}">
                    <a16:rowId xmlns:a16="http://schemas.microsoft.com/office/drawing/2014/main" val="3812366977"/>
                  </a:ext>
                </a:extLst>
              </a:tr>
              <a:tr h="248753">
                <a:tc rowSpan="4" gridSpan="2">
                  <a:txBody>
                    <a:bodyPr/>
                    <a:lstStyle/>
                    <a:p>
                      <a:pPr algn="ctr"/>
                      <a:r>
                        <a:rPr kumimoji="1" lang="ja-JP" altLang="en-US" sz="1100" b="1" dirty="0" smtClean="0"/>
                        <a:t>事業</a:t>
                      </a:r>
                      <a:r>
                        <a:rPr kumimoji="1" lang="ja-JP" altLang="en-US" sz="1100" b="1" dirty="0"/>
                        <a:t>要件</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4" hMerge="1">
                  <a:txBody>
                    <a:bodyPr/>
                    <a:lstStyle/>
                    <a:p>
                      <a:pPr algn="l"/>
                      <a:endParaRPr kumimoji="1" lang="ja-JP" altLang="en-US" sz="1200" dirty="0"/>
                    </a:p>
                  </a:txBody>
                  <a:tcPr vert="eaVert"/>
                </a:tc>
                <a:tc>
                  <a:txBody>
                    <a:bodyPr/>
                    <a:lstStyle/>
                    <a:p>
                      <a:r>
                        <a:rPr lang="ja-JP" altLang="en-US" sz="1100" dirty="0"/>
                        <a:t>MaaSの提供により解決に寄与する地域の課題が明確であること。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09712">
                <a:tc gridSpan="2" vMerge="1">
                  <a:txBody>
                    <a:bodyPr/>
                    <a:lstStyle/>
                    <a:p>
                      <a:endParaRPr kumimoji="1" lang="ja-JP" altLang="en-US" sz="1200" dirty="0"/>
                    </a:p>
                  </a:txBody>
                  <a:tcPr/>
                </a:tc>
                <a:tc hMerge="1" vMerge="1">
                  <a:txBody>
                    <a:bodyPr/>
                    <a:lstStyle/>
                    <a:p>
                      <a:pPr algn="l"/>
                      <a:endParaRPr kumimoji="1" lang="ja-JP" altLang="en-US" sz="1200" dirty="0"/>
                    </a:p>
                  </a:txBody>
                  <a:tcPr vert="eaVert"/>
                </a:tc>
                <a:tc>
                  <a:txBody>
                    <a:bodyPr/>
                    <a:lstStyle/>
                    <a:p>
                      <a:r>
                        <a:rPr lang="ja-JP" altLang="en-US" sz="1100" dirty="0"/>
                        <a:t>地域の解決に寄与するため、交通手段と観光、商業、医療、教育、子育て、防災・減災等の交通分野以外のサービスとがデータ連携により一体的に提供されること。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a:txBody>
                    <a:bodyPr/>
                    <a:lstStyle/>
                    <a:p>
                      <a:pPr algn="l"/>
                      <a:r>
                        <a:rPr lang="ja-JP" altLang="en-US" sz="1100" dirty="0"/>
                        <a:t>解決すべき地域課題の関係者が連携して、MaaSを推進する体制が構築されること。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algn="l"/>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a:txBody>
                    <a:bodyPr/>
                    <a:lstStyle/>
                    <a:p>
                      <a:r>
                        <a:rPr kumimoji="1" lang="ja-JP" altLang="en-US" sz="1100" dirty="0" smtClean="0"/>
                        <a:t>公共交通等の面的な利便性向上となる</a:t>
                      </a:r>
                      <a:r>
                        <a:rPr kumimoji="1" lang="en-US" altLang="ja-JP" sz="1100" dirty="0" err="1" smtClean="0"/>
                        <a:t>MaaS</a:t>
                      </a:r>
                      <a:r>
                        <a:rPr kumimoji="1" lang="ja-JP" altLang="en-US" sz="1100" dirty="0" smtClean="0"/>
                        <a:t>の本格的な導入であること。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9975">
                <a:tc rowSpan="11">
                  <a:txBody>
                    <a:bodyPr/>
                    <a:lstStyle/>
                    <a:p>
                      <a:pPr algn="ctr"/>
                      <a:r>
                        <a:rPr kumimoji="1" lang="ja-JP" altLang="en-US" sz="1100" b="1" dirty="0" smtClean="0"/>
                        <a:t>評価ポイント</a:t>
                      </a: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rowSpan="6">
                  <a:txBody>
                    <a:bodyPr/>
                    <a:lstStyle/>
                    <a:p>
                      <a:pPr algn="ctr"/>
                      <a:r>
                        <a:rPr kumimoji="1" lang="ja-JP" altLang="en-US" sz="1100" b="1" dirty="0" smtClean="0"/>
                        <a:t>事業計画</a:t>
                      </a:r>
                      <a:endParaRPr kumimoji="1" lang="ja-JP" altLang="en-US" sz="1100" b="1" dirty="0"/>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a:txBody>
                    <a:bodyPr/>
                    <a:lstStyle/>
                    <a:p>
                      <a:r>
                        <a:rPr kumimoji="1" lang="en-US" altLang="ja-JP" sz="1100" kern="1200" dirty="0" err="1" smtClean="0">
                          <a:solidFill>
                            <a:schemeClr val="dk1"/>
                          </a:solidFill>
                          <a:effectLst/>
                          <a:latin typeface="+mn-lt"/>
                          <a:ea typeface="+mn-ea"/>
                          <a:cs typeface="+mn-cs"/>
                        </a:rPr>
                        <a:t>MaaS</a:t>
                      </a:r>
                      <a:r>
                        <a:rPr kumimoji="1" lang="ja-JP" altLang="en-US" sz="1100" kern="1200" dirty="0" smtClean="0">
                          <a:solidFill>
                            <a:schemeClr val="dk1"/>
                          </a:solidFill>
                          <a:effectLst/>
                          <a:latin typeface="+mn-lt"/>
                          <a:ea typeface="+mn-ea"/>
                          <a:cs typeface="+mn-cs"/>
                        </a:rPr>
                        <a:t>の実装に向けた事前分析が行われており、地域の課題や移動ニーズが明確であること。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en-US" altLang="ja-JP" sz="1100" kern="1200" dirty="0" err="1" smtClean="0">
                          <a:solidFill>
                            <a:schemeClr val="dk1"/>
                          </a:solidFill>
                          <a:effectLst/>
                          <a:latin typeface="+mn-lt"/>
                          <a:ea typeface="+mn-ea"/>
                          <a:cs typeface="+mn-cs"/>
                        </a:rPr>
                        <a:t>MaaS</a:t>
                      </a:r>
                      <a:r>
                        <a:rPr kumimoji="1" lang="ja-JP" altLang="en-US" sz="1100" kern="1200" dirty="0" smtClean="0">
                          <a:solidFill>
                            <a:schemeClr val="dk1"/>
                          </a:solidFill>
                          <a:effectLst/>
                          <a:latin typeface="+mn-lt"/>
                          <a:ea typeface="+mn-ea"/>
                          <a:cs typeface="+mn-cs"/>
                        </a:rPr>
                        <a:t>の提供による、利用者にとってのメリットが具体的に検討されていること。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100" kern="1200" dirty="0" smtClean="0">
                          <a:solidFill>
                            <a:schemeClr val="dk1"/>
                          </a:solidFill>
                          <a:effectLst/>
                          <a:latin typeface="+mn-lt"/>
                          <a:ea typeface="+mn-ea"/>
                          <a:cs typeface="+mn-cs"/>
                        </a:rPr>
                        <a:t>「</a:t>
                      </a:r>
                      <a:r>
                        <a:rPr kumimoji="1" lang="en-US" altLang="ja-JP" sz="1100" kern="1200" dirty="0" err="1" smtClean="0">
                          <a:solidFill>
                            <a:schemeClr val="dk1"/>
                          </a:solidFill>
                          <a:effectLst/>
                          <a:latin typeface="+mn-lt"/>
                          <a:ea typeface="+mn-ea"/>
                          <a:cs typeface="+mn-cs"/>
                        </a:rPr>
                        <a:t>MaaS</a:t>
                      </a:r>
                      <a:r>
                        <a:rPr kumimoji="1" lang="ja-JP" altLang="en-US" sz="1100" kern="1200" dirty="0" smtClean="0">
                          <a:solidFill>
                            <a:schemeClr val="dk1"/>
                          </a:solidFill>
                          <a:effectLst/>
                          <a:latin typeface="+mn-lt"/>
                          <a:ea typeface="+mn-ea"/>
                          <a:cs typeface="+mn-cs"/>
                        </a:rPr>
                        <a:t>関連データの連携に関するガイドライン</a:t>
                      </a:r>
                      <a:r>
                        <a:rPr kumimoji="1" lang="en-US" altLang="ja-JP" sz="1100" kern="1200" dirty="0" smtClean="0">
                          <a:solidFill>
                            <a:schemeClr val="dk1"/>
                          </a:solidFill>
                          <a:effectLst/>
                          <a:latin typeface="+mn-lt"/>
                          <a:ea typeface="+mn-ea"/>
                          <a:cs typeface="+mn-cs"/>
                        </a:rPr>
                        <a:t>Ver.3.0</a:t>
                      </a:r>
                      <a:r>
                        <a:rPr kumimoji="1" lang="ja-JP" altLang="en-US" sz="1100" kern="1200" dirty="0" smtClean="0">
                          <a:solidFill>
                            <a:schemeClr val="dk1"/>
                          </a:solidFill>
                          <a:effectLst/>
                          <a:latin typeface="+mn-lt"/>
                          <a:ea typeface="+mn-ea"/>
                          <a:cs typeface="+mn-cs"/>
                        </a:rPr>
                        <a:t>」に準拠して、関係者間のデータ連携が行われること。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248753">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mn-lt"/>
                          <a:ea typeface="+mn-ea"/>
                          <a:cs typeface="+mn-cs"/>
                        </a:rPr>
                        <a:t>地域全体の計画（地域公共交通計画、都市計画、立地適正化計画等）と整合性があり、地方公共団体と目指す目的を共有していること。</a:t>
                      </a:r>
                      <a:endParaRPr kumimoji="1" lang="ja-JP" altLang="ja-JP" sz="1100" kern="1200" dirty="0" smtClean="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248753">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100" kern="1200" dirty="0" smtClean="0">
                          <a:solidFill>
                            <a:schemeClr val="dk1"/>
                          </a:solidFill>
                          <a:effectLst/>
                          <a:latin typeface="+mn-lt"/>
                          <a:ea typeface="+mn-ea"/>
                          <a:cs typeface="+mn-cs"/>
                        </a:rPr>
                        <a:t>提供する</a:t>
                      </a:r>
                      <a:r>
                        <a:rPr kumimoji="1" lang="en-US" altLang="ja-JP" sz="1100" kern="1200" dirty="0" err="1" smtClean="0">
                          <a:solidFill>
                            <a:schemeClr val="dk1"/>
                          </a:solidFill>
                          <a:effectLst/>
                          <a:latin typeface="+mn-lt"/>
                          <a:ea typeface="+mn-ea"/>
                          <a:cs typeface="+mn-cs"/>
                        </a:rPr>
                        <a:t>MaaS</a:t>
                      </a:r>
                      <a:r>
                        <a:rPr kumimoji="1" lang="ja-JP" altLang="en-US" sz="1100" kern="1200" dirty="0" smtClean="0">
                          <a:solidFill>
                            <a:schemeClr val="dk1"/>
                          </a:solidFill>
                          <a:effectLst/>
                          <a:latin typeface="+mn-lt"/>
                          <a:ea typeface="+mn-ea"/>
                          <a:cs typeface="+mn-cs"/>
                        </a:rPr>
                        <a:t>サービスについて、利用率向上に向けた、住民、来訪者等に対する周知方法等の取組が具体的であり、工夫が見られること。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248753">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100" kern="1200" dirty="0" smtClean="0">
                          <a:solidFill>
                            <a:schemeClr val="dk1"/>
                          </a:solidFill>
                          <a:effectLst/>
                          <a:latin typeface="+mn-lt"/>
                          <a:ea typeface="+mn-ea"/>
                          <a:cs typeface="+mn-cs"/>
                        </a:rPr>
                        <a:t>活性化法第３６条の２第１項に掲げる新モビリティサービス事業計画を作成している又は作成する予定であること。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75276">
                <a:tc vMerge="1">
                  <a:txBody>
                    <a:bodyPr/>
                    <a:lstStyle/>
                    <a:p>
                      <a:endParaRPr kumimoji="1" lang="ja-JP" altLang="en-US" sz="1200" dirty="0"/>
                    </a:p>
                  </a:txBody>
                  <a:tcPr/>
                </a:tc>
                <a:tc rowSpan="5">
                  <a:txBody>
                    <a:bodyPr/>
                    <a:lstStyle/>
                    <a:p>
                      <a:pPr algn="ctr"/>
                      <a:r>
                        <a:rPr kumimoji="1" lang="ja-JP" altLang="en-US" sz="1100" b="1" dirty="0" smtClean="0"/>
                        <a:t>実施体制</a:t>
                      </a:r>
                      <a:endParaRPr kumimoji="1" lang="ja-JP" altLang="en-US" sz="1100" b="1" dirty="0"/>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r>
                        <a:rPr kumimoji="1" lang="ja-JP" altLang="en-US" sz="1100" kern="1200" dirty="0" smtClean="0">
                          <a:solidFill>
                            <a:schemeClr val="dk1"/>
                          </a:solidFill>
                          <a:effectLst/>
                          <a:latin typeface="+mn-lt"/>
                          <a:ea typeface="+mn-ea"/>
                          <a:cs typeface="+mn-cs"/>
                        </a:rPr>
                        <a:t>活性化法第３６条の４第１項に掲げる新モビリティサービス協議会を組織するなど、地方公共団体や民間事業者等の関係者間の連携が綿密であり、持続可能な事業の実施体制が構築されていること。</a:t>
                      </a:r>
                      <a:endParaRPr kumimoji="1" lang="ja-JP" altLang="ja-JP" sz="11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260960">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100" kern="1200" dirty="0" smtClean="0">
                          <a:solidFill>
                            <a:schemeClr val="dk1"/>
                          </a:solidFill>
                          <a:effectLst/>
                          <a:latin typeface="+mn-lt"/>
                          <a:ea typeface="+mn-ea"/>
                          <a:cs typeface="+mn-cs"/>
                        </a:rPr>
                        <a:t>サービス提供エリアの地方公共団体との連携が積極的に行われており、実施体制におけるその役割が明確であること。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3"/>
                  </a:ext>
                </a:extLst>
              </a:tr>
              <a:tr h="248753">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100" kern="1200" dirty="0" smtClean="0">
                          <a:solidFill>
                            <a:schemeClr val="dk1"/>
                          </a:solidFill>
                          <a:effectLst/>
                          <a:latin typeface="+mn-lt"/>
                          <a:ea typeface="+mn-ea"/>
                          <a:cs typeface="+mn-cs"/>
                        </a:rPr>
                        <a:t>幅広い関係者（協議会の構成員以外の者等）との協調や連携に積極的であること。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4"/>
                  </a:ext>
                </a:extLst>
              </a:tr>
              <a:tr h="24875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kern="1200" dirty="0" smtClean="0">
                          <a:solidFill>
                            <a:schemeClr val="dk1"/>
                          </a:solidFill>
                          <a:effectLst/>
                          <a:latin typeface="+mn-lt"/>
                          <a:ea typeface="+mn-ea"/>
                          <a:cs typeface="+mn-cs"/>
                        </a:rPr>
                        <a:t>事業継続するため、</a:t>
                      </a:r>
                      <a:r>
                        <a:rPr kumimoji="1" lang="en-US" altLang="ja-JP" sz="1100" kern="1200" dirty="0" err="1" smtClean="0">
                          <a:solidFill>
                            <a:schemeClr val="dk1"/>
                          </a:solidFill>
                          <a:effectLst/>
                          <a:latin typeface="+mn-lt"/>
                          <a:ea typeface="+mn-ea"/>
                          <a:cs typeface="+mn-cs"/>
                        </a:rPr>
                        <a:t>MaaS</a:t>
                      </a:r>
                      <a:r>
                        <a:rPr kumimoji="1" lang="ja-JP" altLang="en-US" sz="1100" kern="1200" dirty="0" smtClean="0">
                          <a:solidFill>
                            <a:schemeClr val="dk1"/>
                          </a:solidFill>
                          <a:effectLst/>
                          <a:latin typeface="+mn-lt"/>
                          <a:ea typeface="+mn-ea"/>
                          <a:cs typeface="+mn-cs"/>
                        </a:rPr>
                        <a:t>の普及に関するノウハウの共有や人材育成の仕組み等が構築されていること。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5"/>
                  </a:ext>
                </a:extLst>
              </a:tr>
              <a:tr h="251305">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100" kern="1200" dirty="0" smtClean="0">
                          <a:solidFill>
                            <a:schemeClr val="dk1"/>
                          </a:solidFill>
                          <a:effectLst/>
                          <a:latin typeface="+mn-lt"/>
                          <a:ea typeface="+mn-ea"/>
                          <a:cs typeface="+mn-cs"/>
                        </a:rPr>
                        <a:t>事業実施に伴う費用負担のあり方や利益配分ルールの検討等、持続可能なモデル構築につながる取組であること。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31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65</a:t>
            </a:r>
            <a:endParaRPr kumimoji="1" lang="ja-JP" altLang="en-US" sz="1480" dirty="0">
              <a:solidFill>
                <a:schemeClr val="tx1"/>
              </a:solidFill>
            </a:endParaRPr>
          </a:p>
        </p:txBody>
      </p:sp>
      <p:sp>
        <p:nvSpPr>
          <p:cNvPr id="7" name="テキスト 577"/>
          <p:cNvSpPr txBox="1"/>
          <p:nvPr/>
        </p:nvSpPr>
        <p:spPr>
          <a:xfrm>
            <a:off x="463280" y="603203"/>
            <a:ext cx="8166698"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評価項目例に該当する記述があるページ番号（右上）と記載箇所を記載ください。</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730081238"/>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3219</Words>
  <Application>Microsoft Office PowerPoint</Application>
  <PresentationFormat>画面に合わせる (4:3)</PresentationFormat>
  <Paragraphs>474</Paragraphs>
  <Slides>16</Slides>
  <Notes>16</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16</vt:i4>
      </vt:variant>
    </vt:vector>
  </HeadingPairs>
  <TitlesOfParts>
    <vt:vector size="26" baseType="lpstr">
      <vt:lpstr>Meiryo UI</vt:lpstr>
      <vt:lpstr>ＭＳ Ｐゴシック</vt:lpstr>
      <vt:lpstr>ＭＳ Ｐ明朝</vt:lpstr>
      <vt:lpstr>游ゴシック</vt:lpstr>
      <vt:lpstr>Arial</vt:lpstr>
      <vt:lpstr>Calibri</vt:lpstr>
      <vt:lpstr>Tahoma</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2021-06-15T06:47:27Z</dcterms:created>
  <dcterms:modified xsi:type="dcterms:W3CDTF">2023-03-31T08:26:16Z</dcterms:modified>
</cp:coreProperties>
</file>