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482" r:id="rId3"/>
    <p:sldId id="466" r:id="rId4"/>
    <p:sldId id="467" r:id="rId5"/>
    <p:sldId id="468" r:id="rId6"/>
    <p:sldId id="469" r:id="rId7"/>
    <p:sldId id="470" r:id="rId8"/>
    <p:sldId id="471" r:id="rId9"/>
    <p:sldId id="472" r:id="rId10"/>
    <p:sldId id="478" r:id="rId11"/>
    <p:sldId id="479" r:id="rId12"/>
    <p:sldId id="480" r:id="rId13"/>
    <p:sldId id="481" r:id="rId14"/>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申請様式" id="{7A7FF670-17B4-4410-9290-4359420D60E6}">
          <p14:sldIdLst>
            <p14:sldId id="482"/>
            <p14:sldId id="466"/>
            <p14:sldId id="467"/>
            <p14:sldId id="468"/>
            <p14:sldId id="469"/>
            <p14:sldId id="470"/>
            <p14:sldId id="471"/>
            <p14:sldId id="472"/>
            <p14:sldId id="478"/>
            <p14:sldId id="479"/>
            <p14:sldId id="480"/>
            <p14:sldId id="4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7" clrIdx="0">
    <p:extLst>
      <p:ext uri="{19B8F6BF-5375-455C-9EA6-DF929625EA0E}">
        <p15:presenceInfo xmlns:p15="http://schemas.microsoft.com/office/powerpoint/2012/main" userId="ㅤ" providerId="None"/>
      </p:ext>
    </p:extLst>
  </p:cmAuthor>
  <p:cmAuthor id="2" name="石戸谷 舞" initials="石戸谷" lastIdx="1" clrIdx="1">
    <p:extLst>
      <p:ext uri="{19B8F6BF-5375-455C-9EA6-DF929625EA0E}">
        <p15:presenceInfo xmlns:p15="http://schemas.microsoft.com/office/powerpoint/2012/main" userId="S-1-5-21-603612327-3047553966-3616396257-476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CC"/>
    <a:srgbClr val="FFCDC1"/>
    <a:srgbClr val="F73131"/>
    <a:srgbClr val="333399"/>
    <a:srgbClr val="FF0000"/>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57"/>
    <p:restoredTop sz="97418" autoAdjust="0"/>
  </p:normalViewPr>
  <p:slideViewPr>
    <p:cSldViewPr>
      <p:cViewPr varScale="1">
        <p:scale>
          <a:sx n="68" d="100"/>
          <a:sy n="68" d="100"/>
        </p:scale>
        <p:origin x="18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525931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595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223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77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4377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491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778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987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2633741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9</a:t>
            </a:fld>
            <a:endParaRPr lang="en-US" altLang="ja-JP">
              <a:solidFill>
                <a:srgbClr val="000000"/>
              </a:solidFill>
            </a:endParaRPr>
          </a:p>
        </p:txBody>
      </p:sp>
    </p:spTree>
    <p:extLst>
      <p:ext uri="{BB962C8B-B14F-4D97-AF65-F5344CB8AC3E}">
        <p14:creationId xmlns:p14="http://schemas.microsoft.com/office/powerpoint/2010/main" val="1742769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10</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34257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smtClean="0"/>
              <a:t>マスタ タイトルの書式設定</a:t>
            </a:r>
            <a:endParaRPr lang="ja-JP" altLang="en-US"/>
          </a:p>
        </p:txBody>
      </p:sp>
      <p:sp>
        <p:nvSpPr>
          <p:cNvPr id="1089"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smtClean="0"/>
              <a:t>マスタ タイトルの書式設定</a:t>
            </a:r>
            <a:endParaRPr lang="ja-JP" altLang="en-US"/>
          </a:p>
        </p:txBody>
      </p:sp>
      <p:sp>
        <p:nvSpPr>
          <p:cNvPr id="1038"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smtClean="0"/>
              <a:t>マスタ タイトルの書式設定</a:t>
            </a:r>
            <a:endParaRPr lang="ja-JP" altLang="en-US"/>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smtClean="0"/>
              <a:t>マスタ タイトルの書式設定</a:t>
            </a:r>
            <a:endParaRPr lang="ja-JP" altLang="en-US"/>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extLst>
              <p:ext uri="{D42A27DB-BD31-4B8C-83A1-F6EECF244321}">
                <p14:modId xmlns:p14="http://schemas.microsoft.com/office/powerpoint/2010/main" val="498984151"/>
              </p:ext>
            </p:extLst>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solidFill>
                      <a:schemeClr val="accent5">
                        <a:lumMod val="90000"/>
                      </a:schemeClr>
                    </a:solidFill>
                  </a:tcP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solidFill>
                      <a:schemeClr val="accent5">
                        <a:lumMod val="90000"/>
                      </a:schemeClr>
                    </a:solidFill>
                  </a:tcP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solidFill>
                      <a:schemeClr val="accent5">
                        <a:lumMod val="90000"/>
                      </a:schemeClr>
                    </a:solidFill>
                  </a:tcP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solidFill>
                      <a:schemeClr val="accent5">
                        <a:lumMod val="90000"/>
                      </a:schemeClr>
                    </a:solidFill>
                  </a:tcP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solidFill>
                      <a:schemeClr val="accent5">
                        <a:lumMod val="90000"/>
                      </a:schemeClr>
                    </a:solidFill>
                  </a:tcP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solidFill>
                      <a:schemeClr val="accent5">
                        <a:lumMod val="90000"/>
                      </a:schemeClr>
                    </a:solidFill>
                  </a:tcP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solidFill>
                      <a:schemeClr val="accent5">
                        <a:lumMod val="90000"/>
                      </a:schemeClr>
                    </a:solidFill>
                  </a:tcP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solidFill>
                      <a:schemeClr val="accent5">
                        <a:lumMod val="90000"/>
                      </a:schemeClr>
                    </a:solidFill>
                  </a:tcP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solidFill>
                      <a:schemeClr val="accent5">
                        <a:lumMod val="90000"/>
                      </a:schemeClr>
                    </a:solidFill>
                  </a:tcP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solidFill>
                      <a:schemeClr val="accent5">
                        <a:lumMod val="90000"/>
                      </a:schemeClr>
                    </a:solidFill>
                  </a:tcP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solidFill>
                      <a:schemeClr val="accent5">
                        <a:lumMod val="90000"/>
                      </a:schemeClr>
                    </a:solidFill>
                  </a:tcP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accent5">
              <a:lumMod val="5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9144000" cy="369332"/>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b="1" i="0" u="none" strike="noStrike" kern="1200" cap="none" spc="0" normalizeH="0" baseline="0" noProof="0" dirty="0" smtClean="0">
                <a:ln>
                  <a:noFill/>
                </a:ln>
                <a:solidFill>
                  <a:srgbClr val="000000"/>
                </a:solidFill>
                <a:effectLst/>
                <a:uLnTx/>
                <a:uFillTx/>
              </a:rPr>
              <a:t>別紙</a:t>
            </a:r>
            <a:r>
              <a:rPr lang="ja-JP" altLang="en-US" b="1" dirty="0" smtClean="0">
                <a:solidFill>
                  <a:srgbClr val="000000"/>
                </a:solidFill>
              </a:rPr>
              <a:t>１</a:t>
            </a:r>
            <a:r>
              <a:rPr kumimoji="1" lang="ja-JP" altLang="en-US" b="1" i="0" u="none" strike="noStrike" kern="1200" cap="none" spc="0" normalizeH="0" baseline="0" noProof="0" dirty="0">
                <a:ln>
                  <a:noFill/>
                </a:ln>
                <a:solidFill>
                  <a:srgbClr val="000000"/>
                </a:solidFill>
                <a:effectLst/>
                <a:uLnTx/>
                <a:uFillTx/>
              </a:rPr>
              <a:t>　</a:t>
            </a:r>
            <a:r>
              <a:rPr kumimoji="1" lang="ja-JP" altLang="en-US" b="1" i="0" u="none" strike="noStrike" kern="1200" cap="none" spc="0" normalizeH="0" baseline="0" noProof="0" dirty="0" smtClean="0">
                <a:ln>
                  <a:noFill/>
                </a:ln>
                <a:solidFill>
                  <a:srgbClr val="000000"/>
                </a:solidFill>
                <a:effectLst/>
                <a:uLnTx/>
                <a:uFillTx/>
              </a:rPr>
              <a:t>令和４年度補正 マイナンバーカード活用型交通サービス導入支援事業 応募</a:t>
            </a:r>
            <a:r>
              <a:rPr kumimoji="1" lang="ja-JP" altLang="en-US" b="1" i="0" u="none" strike="noStrike" kern="1200" cap="none" spc="0" normalizeH="0" baseline="0" noProof="0" dirty="0">
                <a:ln>
                  <a:noFill/>
                </a:ln>
                <a:solidFill>
                  <a:srgbClr val="000000"/>
                </a:solidFill>
                <a:effectLst/>
                <a:uLnTx/>
                <a:uFillTx/>
              </a:rPr>
              <a:t>様式 </a:t>
            </a:r>
            <a:endParaRPr kumimoji="1" b="1" i="0" u="none" strike="noStrike" kern="1200" cap="none" spc="0" normalizeH="0" baseline="0" noProof="0" dirty="0">
              <a:ln>
                <a:noFill/>
              </a:ln>
              <a:solidFill>
                <a:srgbClr val="000000"/>
              </a:solidFill>
              <a:effectLst/>
              <a:uLnTx/>
              <a:uFillTx/>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738490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chemeClr val="accent5">
              <a:lumMod val="5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panose="020B0600070205080204" pitchFamily="50" charset="-128"/>
              </a:rPr>
              <a:t>９</a:t>
            </a:r>
            <a:r>
              <a:rPr kumimoji="1" lang="ja-JP" altLang="en-US" sz="2400" b="1" i="0" u="none" strike="noStrike" kern="1200" cap="none" spc="0" normalizeH="0" baseline="0" noProof="0" dirty="0" err="1"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中長期スケジュール</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247" name="正方形/長方形 22"/>
          <p:cNvSpPr/>
          <p:nvPr/>
        </p:nvSpPr>
        <p:spPr>
          <a:xfrm>
            <a:off x="108536" y="1084321"/>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エリアの拡大、他地域への展開等について、想定している内容を記入してください</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extLst>
              <p:ext uri="{D42A27DB-BD31-4B8C-83A1-F6EECF244321}">
                <p14:modId xmlns:p14="http://schemas.microsoft.com/office/powerpoint/2010/main" val="2039957946"/>
              </p:ext>
            </p:extLst>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2023</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2024</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bg1"/>
                          </a:solidFill>
                          <a:latin typeface="Meiryo UI" panose="020B0604030504040204" pitchFamily="50" charset="-128"/>
                          <a:ea typeface="Meiryo UI" panose="020B0604030504040204" pitchFamily="50" charset="-128"/>
                        </a:rPr>
                        <a:t>2026</a:t>
                      </a:r>
                      <a:r>
                        <a:rPr kumimoji="1" lang="ja-JP" altLang="en-US" sz="1200" b="1" dirty="0" smtClean="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eiryo UI" panose="020B0604030504040204" pitchFamily="50" charset="-128"/>
                          <a:ea typeface="Meiryo UI" panose="020B0604030504040204" pitchFamily="50" charset="-128"/>
                        </a:rPr>
                        <a:t>MaaS</a:t>
                      </a:r>
                      <a:r>
                        <a:rPr kumimoji="1" lang="ja-JP" altLang="en-US" sz="1200" dirty="0" smtClean="0">
                          <a:latin typeface="Meiryo UI" panose="020B0604030504040204" pitchFamily="50" charset="-128"/>
                          <a:ea typeface="Meiryo UI" panose="020B0604030504040204" pitchFamily="50" charset="-128"/>
                        </a:rPr>
                        <a:t>サービスの提供</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smtClean="0">
                          <a:latin typeface="Meiryo UI" panose="020B0604030504040204" pitchFamily="50" charset="-128"/>
                          <a:ea typeface="Meiryo UI" panose="020B0604030504040204" pitchFamily="50" charset="-128"/>
                        </a:rPr>
                        <a:t>〇〇サービスとの連携</a:t>
                      </a:r>
                      <a:endParaRPr kumimoji="1" lang="ja-JP" altLang="en-US" sz="1200" b="0" i="1" u="none" baseline="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〇〇地域への拡大</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10</a:t>
            </a:r>
            <a:endParaRPr kumimoji="1" lang="ja-JP" altLang="en-US" sz="1480" dirty="0">
              <a:solidFill>
                <a:schemeClr val="tx1"/>
              </a:solidFill>
            </a:endParaRPr>
          </a:p>
        </p:txBody>
      </p:sp>
    </p:spTree>
    <p:extLst>
      <p:ext uri="{BB962C8B-B14F-4D97-AF65-F5344CB8AC3E}">
        <p14:creationId xmlns:p14="http://schemas.microsoft.com/office/powerpoint/2010/main" val="1034694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smtClean="0">
                <a:solidFill>
                  <a:prstClr val="white"/>
                </a:solidFill>
                <a:latin typeface="ＭＳ Ｐゴシック"/>
                <a:ea typeface="ＭＳ Ｐゴシック"/>
              </a:rPr>
              <a:t>１０．</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823974"/>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extLst>
              <p:ext uri="{D42A27DB-BD31-4B8C-83A1-F6EECF244321}">
                <p14:modId xmlns:p14="http://schemas.microsoft.com/office/powerpoint/2010/main" val="2460614528"/>
              </p:ext>
            </p:extLst>
          </p:nvPr>
        </p:nvGraphicFramePr>
        <p:xfrm>
          <a:off x="252000" y="81156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r>
                        <a:rPr kumimoji="1" lang="ja-JP" altLang="en-US" sz="1200" dirty="0">
                          <a:solidFill>
                            <a:schemeClr val="tx1"/>
                          </a:solidFill>
                        </a:rPr>
                        <a:t>全体事業費</a:t>
                      </a:r>
                    </a:p>
                    <a:p>
                      <a:r>
                        <a:rPr kumimoji="1" lang="ja-JP" altLang="en-US" sz="1200" dirty="0">
                          <a:solidFill>
                            <a:schemeClr val="tx1"/>
                          </a:solidFill>
                        </a:rPr>
                        <a:t>(A)+(B)</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補助対象経費</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交付申請</a:t>
                      </a:r>
                    </a:p>
                    <a:p>
                      <a:r>
                        <a:rPr kumimoji="1" lang="ja-JP" altLang="en-US" sz="1200" dirty="0">
                          <a:solidFill>
                            <a:schemeClr val="tx1"/>
                          </a:solidFill>
                        </a:rPr>
                        <a:t>希望額</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528" y="54868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extLst>
              <p:ext uri="{D42A27DB-BD31-4B8C-83A1-F6EECF244321}">
                <p14:modId xmlns:p14="http://schemas.microsoft.com/office/powerpoint/2010/main" val="4169340771"/>
              </p:ext>
            </p:extLst>
          </p:nvPr>
        </p:nvGraphicFramePr>
        <p:xfrm>
          <a:off x="252000" y="1306128"/>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経費の区分</a:t>
                      </a:r>
                      <a:r>
                        <a:rPr lang="ja-JP" altLang="en-US" sz="1200" b="0">
                          <a:solidFill>
                            <a:srgbClr val="000000"/>
                          </a:solidFill>
                          <a:latin typeface="游ゴシック"/>
                        </a:rPr>
                        <a:t>※１</a:t>
                      </a:r>
                      <a:endParaRPr kumimoji="1" lang="ja-JP" altLang="en-US" sz="1200" b="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金額</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実施事項</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実施主体</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備考</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22266">
                <a:tc rowSpan="3">
                  <a:txBody>
                    <a:bodyPr/>
                    <a:lstStyle/>
                    <a:p>
                      <a:pPr algn="ctr"/>
                      <a:r>
                        <a:rPr lang="ja-JP" altLang="en-US" sz="1200">
                          <a:solidFill>
                            <a:srgbClr val="000000"/>
                          </a:solidFill>
                          <a:latin typeface="游ゴシック"/>
                        </a:rPr>
                        <a:t>補助対象経費</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a:solidFill>
                            <a:srgbClr val="000000"/>
                          </a:solidFill>
                          <a:latin typeface="游ゴシック"/>
                        </a:rPr>
                        <a:t>補助対象経費外</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69018" y="5157192"/>
            <a:ext cx="9000496" cy="178510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100" b="0" i="1" u="none" strike="noStrike" kern="1200" cap="none" spc="0" normalizeH="0" baseline="0" noProof="0" dirty="0" smtClean="0">
                <a:ln>
                  <a:noFill/>
                </a:ln>
                <a:solidFill>
                  <a:srgbClr val="FF0000"/>
                </a:solidFill>
                <a:effectLst/>
                <a:uLnTx/>
                <a:uFillTx/>
              </a:rPr>
              <a:t>※１ </a:t>
            </a:r>
            <a:r>
              <a:rPr kumimoji="1" lang="en-US" altLang="ja-JP" sz="1100" b="0" i="1" u="none" strike="noStrike" kern="1200" cap="none" spc="0" normalizeH="0" baseline="0" noProof="0" dirty="0" err="1" smtClean="0">
                <a:ln>
                  <a:noFill/>
                </a:ln>
                <a:solidFill>
                  <a:srgbClr val="FF0000"/>
                </a:solidFill>
                <a:effectLst/>
                <a:uLnTx/>
                <a:uFillTx/>
              </a:rPr>
              <a:t>経費の区分は、以下のいずれに当てはまるかをご記載ください</a:t>
            </a:r>
            <a:r>
              <a:rPr kumimoji="1" lang="en-US" altLang="ja-JP" sz="1100" b="0" i="1" u="none" strike="noStrike" kern="1200" cap="none" spc="0" normalizeH="0" baseline="0" noProof="0" dirty="0" smtClean="0">
                <a:ln>
                  <a:noFill/>
                </a:ln>
                <a:solidFill>
                  <a:srgbClr val="FF0000"/>
                </a:solidFill>
                <a:effectLst/>
                <a:uLnTx/>
                <a:uFillTx/>
              </a:rPr>
              <a:t>。</a:t>
            </a:r>
            <a:r>
              <a:rPr kumimoji="1" lang="ja-JP" altLang="en-US" sz="1100" b="0" i="1" u="none" strike="noStrike" kern="1200" cap="none" spc="0" normalizeH="0" baseline="0" noProof="0" dirty="0" smtClean="0">
                <a:ln>
                  <a:noFill/>
                </a:ln>
                <a:solidFill>
                  <a:srgbClr val="FF0000"/>
                </a:solidFill>
                <a:effectLst/>
                <a:uLnTx/>
                <a:uFillTx/>
              </a:rPr>
              <a:t>　　提出時は、赤字補足部分は削除していただいてかまいません。</a:t>
            </a:r>
            <a:endParaRPr kumimoji="1" lang="ja-JP" altLang="en-US" sz="1100" b="0" i="0" u="none" strike="noStrike" kern="1200" cap="none" spc="0" normalizeH="0" baseline="0" noProof="0" dirty="0">
              <a:ln>
                <a:noFill/>
              </a:ln>
              <a:solidFill>
                <a:srgbClr val="000000"/>
              </a:solidFill>
              <a:effectLst/>
              <a:uLnTx/>
              <a:uFillTx/>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100" b="0" i="1" u="none" strike="noStrike" kern="1200" cap="none" spc="0" normalizeH="0" baseline="0" noProof="0" dirty="0" smtClean="0">
                <a:ln>
                  <a:noFill/>
                </a:ln>
                <a:solidFill>
                  <a:srgbClr val="FF0000"/>
                </a:solidFill>
                <a:effectLst/>
                <a:uLnTx/>
                <a:uFillTx/>
              </a:rPr>
              <a:t>　　 （</a:t>
            </a:r>
            <a:r>
              <a:rPr kumimoji="1" lang="en-US" altLang="ja-JP" sz="1100" b="0" i="1" u="none" strike="noStrike" kern="1200" cap="none" spc="0" normalizeH="0" baseline="0" noProof="0" dirty="0" err="1" smtClean="0">
                <a:ln>
                  <a:noFill/>
                </a:ln>
                <a:solidFill>
                  <a:srgbClr val="FF0000"/>
                </a:solidFill>
                <a:effectLst/>
                <a:uLnTx/>
                <a:uFillTx/>
              </a:rPr>
              <a:t>地域公共交通確保維持改善事業（新モビリティサービス推進事業）実施要領を参照</a:t>
            </a:r>
            <a:r>
              <a:rPr kumimoji="1" lang="en-US" altLang="ja-JP" sz="1100" b="0" i="1" u="none" strike="noStrike" kern="1200" cap="none" spc="0" normalizeH="0" baseline="0" noProof="0" dirty="0" smtClean="0">
                <a:ln>
                  <a:noFill/>
                </a:ln>
                <a:solidFill>
                  <a:srgbClr val="FF0000"/>
                </a:solidFill>
                <a:effectLst/>
                <a:uLnTx/>
                <a:uFillTx/>
              </a:rPr>
              <a:t>。）</a:t>
            </a:r>
          </a:p>
          <a:p>
            <a:pPr lvl="0">
              <a:defRPr lang="ja-JP" altLang="en-US"/>
            </a:pPr>
            <a:r>
              <a:rPr lang="ja-JP" altLang="en-US" sz="1100" i="1" dirty="0" smtClean="0">
                <a:solidFill>
                  <a:srgbClr val="FF0000"/>
                </a:solidFill>
              </a:rPr>
              <a:t>①個人</a:t>
            </a:r>
            <a:r>
              <a:rPr lang="ja-JP" altLang="en-US" sz="1100" i="1" dirty="0">
                <a:solidFill>
                  <a:srgbClr val="FF0000"/>
                </a:solidFill>
              </a:rPr>
              <a:t>番号カードを活用する交通サービス（以下「マイナンバーカード活用型交通サービス」という。）の提供を行うために必要なシステム（</a:t>
            </a:r>
            <a:r>
              <a:rPr lang="ja-JP" altLang="en-US" sz="1100" i="1" dirty="0" smtClean="0">
                <a:solidFill>
                  <a:srgbClr val="FF0000"/>
                </a:solidFill>
              </a:rPr>
              <a:t>ソフトウェア、</a:t>
            </a:r>
            <a:endParaRPr lang="en-US" altLang="ja-JP" sz="1100" i="1" dirty="0" smtClean="0">
              <a:solidFill>
                <a:srgbClr val="FF0000"/>
              </a:solidFill>
            </a:endParaRPr>
          </a:p>
          <a:p>
            <a:pPr lvl="0">
              <a:defRPr lang="ja-JP" altLang="en-US"/>
            </a:pPr>
            <a:r>
              <a:rPr lang="ja-JP" altLang="en-US" sz="1100" i="1" dirty="0">
                <a:solidFill>
                  <a:srgbClr val="FF0000"/>
                </a:solidFill>
              </a:rPr>
              <a:t>　</a:t>
            </a:r>
            <a:r>
              <a:rPr lang="ja-JP" altLang="en-US" sz="1100" i="1" dirty="0" smtClean="0">
                <a:solidFill>
                  <a:srgbClr val="FF0000"/>
                </a:solidFill>
              </a:rPr>
              <a:t>クラウドサービス</a:t>
            </a:r>
            <a:r>
              <a:rPr lang="ja-JP" altLang="en-US" sz="1100" i="1" dirty="0">
                <a:solidFill>
                  <a:srgbClr val="FF0000"/>
                </a:solidFill>
              </a:rPr>
              <a:t>、アプリケーション）の購入・開発費及び</a:t>
            </a:r>
            <a:r>
              <a:rPr lang="ja-JP" altLang="en-US" sz="1100" i="1" dirty="0" smtClean="0">
                <a:solidFill>
                  <a:srgbClr val="FF0000"/>
                </a:solidFill>
              </a:rPr>
              <a:t>改修費</a:t>
            </a:r>
            <a:endParaRPr lang="en-US" altLang="ja-JP" sz="1100" i="1" dirty="0" smtClean="0">
              <a:solidFill>
                <a:srgbClr val="FF0000"/>
              </a:solidFill>
            </a:endParaRPr>
          </a:p>
          <a:p>
            <a:pPr lvl="0">
              <a:defRPr lang="ja-JP" altLang="en-US"/>
            </a:pPr>
            <a:r>
              <a:rPr lang="ja-JP" altLang="en-US" sz="1100" i="1" dirty="0" smtClean="0">
                <a:solidFill>
                  <a:srgbClr val="FF0000"/>
                </a:solidFill>
              </a:rPr>
              <a:t>②マイナンバーカード活用型交通サービス提供に伴うシステム導入設定、マニュアル作成費、研修実施に係る費用</a:t>
            </a:r>
            <a:endParaRPr lang="en-US" altLang="ja-JP" sz="1100" i="1" dirty="0" smtClean="0">
              <a:solidFill>
                <a:srgbClr val="FF0000"/>
              </a:solidFill>
            </a:endParaRPr>
          </a:p>
          <a:p>
            <a:pPr lvl="0">
              <a:defRPr lang="ja-JP" altLang="en-US"/>
            </a:pPr>
            <a:r>
              <a:rPr lang="ja-JP" altLang="en-US" sz="1100" i="1" dirty="0" smtClean="0">
                <a:solidFill>
                  <a:srgbClr val="FF0000"/>
                </a:solidFill>
              </a:rPr>
              <a:t>③マイナンバーカード</a:t>
            </a:r>
            <a:r>
              <a:rPr lang="ja-JP" altLang="en-US" sz="1100" i="1" dirty="0">
                <a:solidFill>
                  <a:srgbClr val="FF0000"/>
                </a:solidFill>
              </a:rPr>
              <a:t>活用型</a:t>
            </a:r>
            <a:r>
              <a:rPr lang="ja-JP" altLang="en-US" sz="1100" i="1" dirty="0" smtClean="0">
                <a:solidFill>
                  <a:srgbClr val="FF0000"/>
                </a:solidFill>
              </a:rPr>
              <a:t>交通サービス</a:t>
            </a:r>
            <a:r>
              <a:rPr lang="ja-JP" altLang="en-US" sz="1100" i="1" dirty="0">
                <a:solidFill>
                  <a:srgbClr val="FF0000"/>
                </a:solidFill>
              </a:rPr>
              <a:t>の利用促進等に係る</a:t>
            </a:r>
            <a:r>
              <a:rPr lang="ja-JP" altLang="en-US" sz="1100" i="1" dirty="0" smtClean="0">
                <a:solidFill>
                  <a:srgbClr val="FF0000"/>
                </a:solidFill>
              </a:rPr>
              <a:t>経費</a:t>
            </a:r>
            <a:endParaRPr lang="en-US" altLang="ja-JP" sz="1100" i="1" dirty="0" smtClean="0">
              <a:solidFill>
                <a:srgbClr val="FF0000"/>
              </a:solidFill>
            </a:endParaRPr>
          </a:p>
          <a:p>
            <a:pPr lvl="0">
              <a:defRPr lang="ja-JP" altLang="en-US"/>
            </a:pPr>
            <a:r>
              <a:rPr lang="ja-JP" altLang="en-US" sz="1100" i="1" dirty="0" smtClean="0">
                <a:solidFill>
                  <a:srgbClr val="FF0000"/>
                </a:solidFill>
              </a:rPr>
              <a:t>④システム</a:t>
            </a:r>
            <a:r>
              <a:rPr lang="ja-JP" altLang="en-US" sz="1100" i="1" dirty="0">
                <a:solidFill>
                  <a:srgbClr val="FF0000"/>
                </a:solidFill>
              </a:rPr>
              <a:t>のセキュリティ</a:t>
            </a:r>
            <a:r>
              <a:rPr lang="ja-JP" altLang="en-US" sz="1100" i="1" dirty="0" smtClean="0">
                <a:solidFill>
                  <a:srgbClr val="FF0000"/>
                </a:solidFill>
              </a:rPr>
              <a:t>対策費</a:t>
            </a:r>
            <a:endParaRPr lang="en-US" altLang="ja-JP" sz="1100" i="1" dirty="0" smtClean="0">
              <a:solidFill>
                <a:srgbClr val="FF0000"/>
              </a:solidFill>
            </a:endParaRPr>
          </a:p>
          <a:p>
            <a:pPr lvl="0">
              <a:defRPr lang="ja-JP" altLang="en-US"/>
            </a:pPr>
            <a:r>
              <a:rPr lang="ja-JP" altLang="en-US" sz="1100" i="1" dirty="0" smtClean="0">
                <a:solidFill>
                  <a:srgbClr val="FF0000"/>
                </a:solidFill>
              </a:rPr>
              <a:t>⑤マイナンバーカード</a:t>
            </a:r>
            <a:r>
              <a:rPr lang="ja-JP" altLang="en-US" sz="1100" i="1" dirty="0">
                <a:solidFill>
                  <a:srgbClr val="FF0000"/>
                </a:solidFill>
              </a:rPr>
              <a:t>活用型交通サービスの提供において必要なキャッシュレス決済の利用を可能とする汎用端末及び決済端末等の導入費</a:t>
            </a:r>
            <a:r>
              <a:rPr lang="ja-JP" altLang="en-US" sz="1100" i="1" dirty="0" smtClean="0">
                <a:solidFill>
                  <a:srgbClr val="FF0000"/>
                </a:solidFill>
              </a:rPr>
              <a:t>、</a:t>
            </a:r>
            <a:endParaRPr lang="en-US" altLang="ja-JP" sz="1100" i="1" dirty="0" smtClean="0">
              <a:solidFill>
                <a:srgbClr val="FF0000"/>
              </a:solidFill>
            </a:endParaRPr>
          </a:p>
          <a:p>
            <a:pPr lvl="0">
              <a:defRPr lang="ja-JP" altLang="en-US"/>
            </a:pPr>
            <a:r>
              <a:rPr lang="ja-JP" altLang="en-US" sz="1100" i="1" dirty="0">
                <a:solidFill>
                  <a:srgbClr val="FF0000"/>
                </a:solidFill>
              </a:rPr>
              <a:t>　</a:t>
            </a:r>
            <a:r>
              <a:rPr lang="ja-JP" altLang="en-US" sz="1100" i="1" dirty="0" smtClean="0">
                <a:solidFill>
                  <a:srgbClr val="FF0000"/>
                </a:solidFill>
              </a:rPr>
              <a:t>ネットワーク</a:t>
            </a:r>
            <a:r>
              <a:rPr lang="ja-JP" altLang="en-US" sz="1100" i="1" dirty="0">
                <a:solidFill>
                  <a:srgbClr val="FF0000"/>
                </a:solidFill>
              </a:rPr>
              <a:t>通信機器を含む環境</a:t>
            </a:r>
            <a:r>
              <a:rPr lang="ja-JP" altLang="en-US" sz="1100" i="1" dirty="0" smtClean="0">
                <a:solidFill>
                  <a:srgbClr val="FF0000"/>
                </a:solidFill>
              </a:rPr>
              <a:t>整備費</a:t>
            </a:r>
            <a:endParaRPr kumimoji="1" lang="en-US" altLang="ja-JP" sz="1100" b="0" i="1" u="none" strike="noStrike" kern="1200" cap="none" spc="0" normalizeH="0" baseline="0" noProof="0" dirty="0" smtClean="0">
              <a:ln>
                <a:noFill/>
              </a:ln>
              <a:solidFill>
                <a:srgbClr val="FF0000"/>
              </a:solidFill>
              <a:effectLst/>
              <a:uLnTx/>
              <a:uFillTx/>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100" b="0" i="1" u="none" strike="noStrike" kern="1200" cap="none" spc="0" normalizeH="0" baseline="0" noProof="0" dirty="0" smtClean="0">
                <a:ln>
                  <a:noFill/>
                </a:ln>
                <a:solidFill>
                  <a:srgbClr val="FF0000"/>
                </a:solidFill>
                <a:effectLst/>
                <a:uLnTx/>
                <a:uFillTx/>
              </a:rPr>
              <a:t>※２ 行数は必要に応じて、増減させてかまいません。</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11</a:t>
            </a:r>
            <a:endParaRPr kumimoji="1" lang="ja-JP" altLang="en-US" sz="1480" dirty="0">
              <a:solidFill>
                <a:schemeClr val="tx1"/>
              </a:solidFill>
            </a:endParaRPr>
          </a:p>
        </p:txBody>
      </p:sp>
    </p:spTree>
    <p:extLst>
      <p:ext uri="{BB962C8B-B14F-4D97-AF65-F5344CB8AC3E}">
        <p14:creationId xmlns:p14="http://schemas.microsoft.com/office/powerpoint/2010/main" val="872972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１１．</a:t>
            </a:r>
            <a:r>
              <a:rPr kumimoji="0" lang="ja-JP" altLang="en-US" sz="2400" b="1" kern="0" dirty="0">
                <a:solidFill>
                  <a:prstClr val="white"/>
                </a:solidFill>
                <a:latin typeface="ＭＳ Ｐゴシック"/>
                <a:ea typeface="ＭＳ Ｐゴシック"/>
              </a:rPr>
              <a:t>予算</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○○株式会社／○○市</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補助金交付</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a:t>
            </a:r>
            <a:r>
              <a:rPr lang="ja-JP" altLang="en-US" dirty="0">
                <a:solidFill>
                  <a:srgbClr val="000000"/>
                </a:solidFill>
                <a:latin typeface="Arial"/>
                <a:ea typeface="ＭＳ Ｐゴシック"/>
              </a:rPr>
              <a:t>交通</a:t>
            </a: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rPr>
              <a:t>YY</a:t>
            </a: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a:t>
            </a:r>
            <a:r>
              <a:rPr lang="ja-JP" altLang="en-US" dirty="0" smtClean="0">
                <a:solidFill>
                  <a:srgbClr val="000000"/>
                </a:solidFill>
                <a:latin typeface="Arial"/>
                <a:ea typeface="ＭＳ Ｐゴシック"/>
              </a:rPr>
              <a:t>△△</a:t>
            </a: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開発事業者）</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（○○システム開発事業者）</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3" name="正方形/長方形 735"/>
          <p:cNvSpPr/>
          <p:nvPr/>
        </p:nvSpPr>
        <p:spPr>
          <a:xfrm>
            <a:off x="2700000" y="5013000"/>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千円（国費）</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486153" y="4548051"/>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XXシステム改修、納品</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○○システム開発、納品</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○○機器</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407145"/>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6239209" cy="307777"/>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契約関係、資金の流れ、補助対象経費、など</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を明示した</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図を示してください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901025" cy="306884"/>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（記載例）</a:t>
            </a: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12</a:t>
            </a:r>
            <a:endParaRPr kumimoji="1" lang="ja-JP" altLang="en-US" sz="1480" dirty="0">
              <a:solidFill>
                <a:schemeClr val="tx1"/>
              </a:solidFill>
            </a:endParaRPr>
          </a:p>
        </p:txBody>
      </p:sp>
    </p:spTree>
    <p:extLst>
      <p:ext uri="{BB962C8B-B14F-4D97-AF65-F5344CB8AC3E}">
        <p14:creationId xmlns:p14="http://schemas.microsoft.com/office/powerpoint/2010/main" val="2539057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chemeClr val="accent5">
              <a:lumMod val="5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000" b="1" dirty="0">
                <a:solidFill>
                  <a:srgbClr val="FFFFFF"/>
                </a:solidFill>
                <a:latin typeface="ＭＳ Ｐゴシック" panose="020B0600070205080204" pitchFamily="50" charset="-128"/>
              </a:rPr>
              <a:t>（</a:t>
            </a: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事業名を記載</a:t>
            </a:r>
            <a:r>
              <a:rPr lang="ja-JP" altLang="en-US" sz="2000" b="1" dirty="0" smtClean="0">
                <a:solidFill>
                  <a:srgbClr val="FFFFFF"/>
                </a:solidFill>
                <a:latin typeface="ＭＳ Ｐゴシック" panose="020B0600070205080204" pitchFamily="50" charset="-128"/>
              </a:rPr>
              <a:t>）</a:t>
            </a: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lang="ja-JP" altLang="en-US" sz="2000" b="1" noProof="0" dirty="0">
                <a:solidFill>
                  <a:srgbClr val="FFFFFF"/>
                </a:solidFill>
                <a:latin typeface="ＭＳ Ｐゴシック" panose="020B0600070205080204" pitchFamily="50" charset="-128"/>
              </a:rPr>
              <a:t>～</a:t>
            </a:r>
            <a:endParaRPr kumimoji="1" lang="ja-JP" altLang="en-US" sz="24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2033" name="表 668"/>
          <p:cNvGraphicFramePr>
            <a:graphicFrameLocks noGrp="1"/>
          </p:cNvGraphicFramePr>
          <p:nvPr>
            <p:extLst>
              <p:ext uri="{D42A27DB-BD31-4B8C-83A1-F6EECF244321}">
                <p14:modId xmlns:p14="http://schemas.microsoft.com/office/powerpoint/2010/main" val="4046659483"/>
              </p:ext>
            </p:extLst>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gridSpan="2">
                  <a:txBody>
                    <a:bodyPr/>
                    <a:lstStyle/>
                    <a:p>
                      <a:r>
                        <a:rPr kumimoji="1" lang="en-US" altLang="ja-JP"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gridSpan="2">
                  <a:txBody>
                    <a:bodyPr/>
                    <a:lstStyle/>
                    <a:p>
                      <a:pPr marL="171450" indent="-171450">
                        <a:buFont typeface="Wingdings" panose="05000000000000000000" pitchFamily="2" charset="2"/>
                        <a:buChar char="l"/>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smtClean="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chemeClr val="accent5">
              <a:lumMod val="90000"/>
            </a:schemeClr>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5" name="正方形/長方形 670"/>
          <p:cNvSpPr/>
          <p:nvPr/>
        </p:nvSpPr>
        <p:spPr>
          <a:xfrm>
            <a:off x="4432861" y="1743215"/>
            <a:ext cx="4608195" cy="4001471"/>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8" name="正方形/長方形 673"/>
          <p:cNvSpPr/>
          <p:nvPr/>
        </p:nvSpPr>
        <p:spPr>
          <a:xfrm>
            <a:off x="4432861" y="5750598"/>
            <a:ext cx="4608195" cy="252000"/>
          </a:xfrm>
          <a:prstGeom prst="rect">
            <a:avLst/>
          </a:prstGeom>
          <a:solidFill>
            <a:schemeClr val="accent5">
              <a:lumMod val="90000"/>
            </a:schemeClr>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の方向性</a:t>
            </a:r>
            <a:endPar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extLst>
              <p:ext uri="{D42A27DB-BD31-4B8C-83A1-F6EECF244321}">
                <p14:modId xmlns:p14="http://schemas.microsoft.com/office/powerpoint/2010/main" val="2902311852"/>
              </p:ext>
            </p:extLst>
          </p:nvPr>
        </p:nvGraphicFramePr>
        <p:xfrm>
          <a:off x="4428000" y="6002598"/>
          <a:ext cx="4613056" cy="774441"/>
        </p:xfrm>
        <a:graphic>
          <a:graphicData uri="http://schemas.openxmlformats.org/drawingml/2006/table">
            <a:tbl>
              <a:tblPr firstRow="1" bandRow="1">
                <a:tableStyleId>{5C22544A-7EE6-4342-B048-85BDC9FD1C3A}</a:tableStyleId>
              </a:tblPr>
              <a:tblGrid>
                <a:gridCol w="4613056">
                  <a:extLst>
                    <a:ext uri="{9D8B030D-6E8A-4147-A177-3AD203B41FA5}">
                      <a16:colId xmlns:a16="http://schemas.microsoft.com/office/drawing/2014/main" val="20000"/>
                    </a:ext>
                  </a:extLst>
                </a:gridCol>
              </a:tblGrid>
              <a:tr h="774441">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91440" y="676384"/>
            <a:ext cx="8949616" cy="736616"/>
          </a:xfrm>
          <a:prstGeom prst="rect">
            <a:avLst/>
          </a:prstGeom>
          <a:ln w="12700">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1" name="正方形/長方形 680"/>
          <p:cNvSpPr/>
          <p:nvPr/>
        </p:nvSpPr>
        <p:spPr>
          <a:xfrm>
            <a:off x="4463356" y="1768134"/>
            <a:ext cx="4577700" cy="305296"/>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1" i="0" u="sng"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マイナンバーカードと連携した</a:t>
            </a:r>
            <a:r>
              <a:rPr kumimoji="1" lang="en-US" altLang="ja-JP" sz="900" b="1" i="0" u="sng"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を通じて提供するサービスを含む事業全体のイメージ</a:t>
            </a:r>
            <a:endPar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3" name="テキスト ボックス 1"/>
          <p:cNvSpPr txBox="1"/>
          <p:nvPr/>
        </p:nvSpPr>
        <p:spPr>
          <a:xfrm>
            <a:off x="2051720" y="-41881"/>
            <a:ext cx="626469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6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endPar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2</a:t>
            </a:r>
            <a:endParaRPr kumimoji="1" lang="ja-JP" altLang="en-US" sz="1480" dirty="0">
              <a:solidFill>
                <a:schemeClr val="tx1"/>
              </a:solidFill>
            </a:endParaRPr>
          </a:p>
        </p:txBody>
      </p:sp>
    </p:spTree>
    <p:extLst>
      <p:ext uri="{BB962C8B-B14F-4D97-AF65-F5344CB8AC3E}">
        <p14:creationId xmlns:p14="http://schemas.microsoft.com/office/powerpoint/2010/main" val="1197779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２</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extLst>
              <p:ext uri="{D42A27DB-BD31-4B8C-83A1-F6EECF244321}">
                <p14:modId xmlns:p14="http://schemas.microsoft.com/office/powerpoint/2010/main" val="3263207709"/>
              </p:ext>
            </p:extLst>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smtClean="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申請者</a:t>
                      </a:r>
                      <a:r>
                        <a:rPr lang="ja-JP" sz="1200" kern="100" dirty="0" smtClean="0">
                          <a:effectLst/>
                          <a:latin typeface="+mn-ea"/>
                          <a:ea typeface="+mn-ea"/>
                          <a:cs typeface="Meiryo UI" panose="020B0604030504040204" pitchFamily="50" charset="-128"/>
                        </a:rPr>
                        <a:t>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smtClean="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事業における</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r>
                        <a:rPr lang="ja-JP" sz="1200" kern="100" dirty="0" smtClean="0">
                          <a:effectLst/>
                          <a:latin typeface="+mn-ea"/>
                          <a:ea typeface="+mn-ea"/>
                          <a:cs typeface="Meiryo UI" panose="020B0604030504040204" pitchFamily="50" charset="-128"/>
                        </a:rPr>
                        <a:t>代表者</a:t>
                      </a:r>
                      <a:r>
                        <a:rPr lang="ja-JP" altLang="en-US" sz="1200" kern="100" dirty="0" smtClean="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zh-CN" altLang="en-US" sz="1200" i="0" kern="100" dirty="0" smtClean="0">
                          <a:solidFill>
                            <a:schemeClr val="tx1"/>
                          </a:solidFill>
                          <a:effectLst/>
                          <a:latin typeface="+mn-ea"/>
                          <a:ea typeface="+mn-ea"/>
                          <a:cs typeface="Meiryo UI" panose="020B0604030504040204" pitchFamily="50" charset="-128"/>
                        </a:rPr>
                        <a:t>所在地：　</a:t>
                      </a:r>
                      <a:r>
                        <a:rPr lang="zh-CN" altLang="en-US" sz="1200" i="1" kern="100" dirty="0" smtClean="0">
                          <a:solidFill>
                            <a:schemeClr val="tx1"/>
                          </a:solidFill>
                          <a:effectLst/>
                          <a:latin typeface="+mn-ea"/>
                          <a:ea typeface="+mn-ea"/>
                          <a:cs typeface="Meiryo UI" panose="020B0604030504040204" pitchFamily="50" charset="-128"/>
                        </a:rPr>
                        <a:t>〒</a:t>
                      </a:r>
                      <a:r>
                        <a:rPr lang="en-US" altLang="zh-CN" sz="1200" i="1" kern="100" dirty="0" smtClean="0">
                          <a:solidFill>
                            <a:schemeClr val="tx1"/>
                          </a:solidFill>
                          <a:effectLst/>
                          <a:latin typeface="+mn-ea"/>
                          <a:ea typeface="+mn-ea"/>
                          <a:cs typeface="Meiryo UI" panose="020B0604030504040204" pitchFamily="50" charset="-128"/>
                        </a:rPr>
                        <a:t>000-0000</a:t>
                      </a:r>
                      <a:r>
                        <a:rPr lang="zh-CN" altLang="en-US" sz="1200" i="1" kern="100" dirty="0" smtClean="0">
                          <a:solidFill>
                            <a:schemeClr val="tx1"/>
                          </a:solidFill>
                          <a:effectLst/>
                          <a:latin typeface="+mn-ea"/>
                          <a:ea typeface="+mn-ea"/>
                          <a:cs typeface="Meiryo UI" panose="020B0604030504040204" pitchFamily="50" charset="-128"/>
                        </a:rPr>
                        <a:t>　○○市</a:t>
                      </a:r>
                      <a:r>
                        <a:rPr lang="en-US" altLang="zh-CN" sz="1200" i="1" kern="100" dirty="0" smtClean="0">
                          <a:solidFill>
                            <a:schemeClr val="tx1"/>
                          </a:solidFill>
                          <a:effectLst/>
                          <a:latin typeface="+mn-ea"/>
                          <a:ea typeface="+mn-ea"/>
                          <a:cs typeface="Meiryo UI" panose="020B0604030504040204" pitchFamily="50" charset="-128"/>
                        </a:rPr>
                        <a:t>××</a:t>
                      </a:r>
                      <a:r>
                        <a:rPr lang="zh-CN" altLang="en-US" sz="1200" i="1" kern="100" dirty="0" smtClean="0">
                          <a:solidFill>
                            <a:schemeClr val="tx1"/>
                          </a:solidFill>
                          <a:effectLst/>
                          <a:latin typeface="+mn-ea"/>
                          <a:ea typeface="+mn-ea"/>
                          <a:cs typeface="Meiryo UI" panose="020B0604030504040204" pitchFamily="50" charset="-128"/>
                        </a:rPr>
                        <a:t>区△△</a:t>
                      </a:r>
                      <a:r>
                        <a:rPr lang="en-US" altLang="zh-CN" sz="1200" i="1" kern="100" dirty="0" smtClean="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smtClean="0">
                          <a:effectLst/>
                          <a:latin typeface="+mn-ea"/>
                          <a:ea typeface="+mn-ea"/>
                          <a:cs typeface="Meiryo UI" panose="020B0604030504040204" pitchFamily="50" charset="-128"/>
                        </a:rPr>
                        <a:t>担当部課（部署）：</a:t>
                      </a:r>
                    </a:p>
                    <a:p>
                      <a:pPr marL="114300" marR="44450" indent="-114300">
                        <a:spcAft>
                          <a:spcPts val="0"/>
                        </a:spcAft>
                      </a:pPr>
                      <a:r>
                        <a:rPr lang="ja-JP" altLang="en-US" sz="1200" kern="100" dirty="0" smtClean="0">
                          <a:effectLst/>
                          <a:latin typeface="+mn-ea"/>
                          <a:ea typeface="+mn-ea"/>
                          <a:cs typeface="Meiryo UI" panose="020B0604030504040204" pitchFamily="50" charset="-128"/>
                        </a:rPr>
                        <a:t>連絡先（連絡先担当者名）：</a:t>
                      </a:r>
                      <a:r>
                        <a:rPr lang="ja-JP" altLang="en-US" sz="1200" i="1" kern="100" dirty="0" smtClean="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smtClean="0">
                          <a:effectLst/>
                          <a:latin typeface="+mn-ea"/>
                          <a:ea typeface="+mn-ea"/>
                          <a:cs typeface="Meiryo UI" panose="020B0604030504040204" pitchFamily="50" charset="-128"/>
                        </a:rPr>
                        <a:t>電話番号：</a:t>
                      </a:r>
                      <a:r>
                        <a:rPr lang="en-US" altLang="ja-JP" sz="1200" i="1" kern="100" dirty="0" smtClean="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smtClean="0">
                          <a:solidFill>
                            <a:schemeClr val="tx1"/>
                          </a:solidFill>
                          <a:effectLst/>
                          <a:latin typeface="+mn-ea"/>
                          <a:ea typeface="+mn-ea"/>
                          <a:cs typeface="Meiryo UI" panose="020B0604030504040204" pitchFamily="50" charset="-128"/>
                        </a:rPr>
                        <a:t>ＦＡＸ：</a:t>
                      </a:r>
                      <a:r>
                        <a:rPr lang="en-US" altLang="ja-JP" sz="1200" i="1" kern="100" dirty="0" smtClean="0">
                          <a:solidFill>
                            <a:schemeClr val="tx1"/>
                          </a:solidFill>
                          <a:effectLst/>
                          <a:latin typeface="+mn-ea"/>
                          <a:ea typeface="+mn-ea"/>
                          <a:cs typeface="Meiryo UI" panose="020B0604030504040204" pitchFamily="50" charset="-128"/>
                        </a:rPr>
                        <a:t>000-000-0000</a:t>
                      </a:r>
                    </a:p>
                    <a:p>
                      <a:pPr marL="114300" marR="44450" indent="-114300">
                        <a:spcAft>
                          <a:spcPts val="0"/>
                        </a:spcAft>
                      </a:pPr>
                      <a:r>
                        <a:rPr lang="en-US" altLang="ja-JP" sz="1200" kern="100" dirty="0" smtClean="0">
                          <a:solidFill>
                            <a:schemeClr val="tx1"/>
                          </a:solidFill>
                          <a:effectLst/>
                          <a:latin typeface="+mn-ea"/>
                          <a:ea typeface="+mn-ea"/>
                          <a:cs typeface="Meiryo UI" panose="020B0604030504040204" pitchFamily="50" charset="-128"/>
                        </a:rPr>
                        <a:t>E-mail</a:t>
                      </a:r>
                      <a:r>
                        <a:rPr lang="ja-JP" altLang="en-US" sz="1200" kern="100" dirty="0" smtClean="0">
                          <a:solidFill>
                            <a:schemeClr val="tx1"/>
                          </a:solidFill>
                          <a:effectLst/>
                          <a:latin typeface="+mn-ea"/>
                          <a:ea typeface="+mn-ea"/>
                          <a:cs typeface="Meiryo UI" panose="020B0604030504040204" pitchFamily="50" charset="-128"/>
                        </a:rPr>
                        <a:t>：</a:t>
                      </a:r>
                      <a:r>
                        <a:rPr lang="en-US" altLang="ja-JP" sz="1200" i="1" kern="100" dirty="0" err="1" smtClean="0">
                          <a:solidFill>
                            <a:schemeClr val="tx1"/>
                          </a:solidFill>
                          <a:effectLst/>
                          <a:latin typeface="+mn-ea"/>
                          <a:ea typeface="+mn-ea"/>
                          <a:cs typeface="Meiryo UI" panose="020B0604030504040204" pitchFamily="50" charset="-128"/>
                        </a:rPr>
                        <a:t>abcdef</a:t>
                      </a:r>
                      <a:r>
                        <a:rPr lang="en-US" altLang="ja-JP" sz="1200" i="1" kern="100" dirty="0" smtClean="0">
                          <a:solidFill>
                            <a:schemeClr val="tx1"/>
                          </a:solidFill>
                          <a:effectLst/>
                          <a:latin typeface="+mn-ea"/>
                          <a:ea typeface="+mn-ea"/>
                          <a:cs typeface="Meiryo UI" panose="020B0604030504040204" pitchFamily="50" charset="-128"/>
                        </a:rPr>
                        <a:t>@</a:t>
                      </a:r>
                      <a:r>
                        <a:rPr lang="ja-JP" altLang="en-US" sz="1200" i="1" kern="100" dirty="0" smtClean="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smtClean="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strike="noStrike" kern="100" dirty="0" smtClean="0">
                          <a:effectLst/>
                          <a:latin typeface="+mn-ea"/>
                          <a:ea typeface="+mn-ea"/>
                          <a:cs typeface="Meiryo UI" panose="020B0604030504040204" pitchFamily="50" charset="-128"/>
                        </a:rPr>
                        <a:t>推進体制</a:t>
                      </a:r>
                      <a:r>
                        <a:rPr lang="en-US" altLang="ja-JP" sz="1200" strike="noStrike" kern="100" dirty="0" smtClean="0">
                          <a:effectLst/>
                          <a:latin typeface="+mn-ea"/>
                          <a:ea typeface="+mn-ea"/>
                          <a:cs typeface="Meiryo UI" panose="020B0604030504040204" pitchFamily="50" charset="-128"/>
                        </a:rPr>
                        <a:t/>
                      </a:r>
                      <a:br>
                        <a:rPr lang="en-US" altLang="ja-JP" sz="1200" strike="noStrike" kern="100" dirty="0" smtClean="0">
                          <a:effectLst/>
                          <a:latin typeface="+mn-ea"/>
                          <a:ea typeface="+mn-ea"/>
                          <a:cs typeface="Meiryo UI" panose="020B0604030504040204" pitchFamily="50" charset="-128"/>
                        </a:rPr>
                      </a:br>
                      <a:r>
                        <a:rPr lang="ja-JP" altLang="en-US" sz="1200" kern="100" dirty="0" smtClean="0">
                          <a:effectLst/>
                          <a:latin typeface="+mn-ea"/>
                          <a:ea typeface="+mn-ea"/>
                          <a:cs typeface="Meiryo UI" panose="020B0604030504040204" pitchFamily="50" charset="-128"/>
                        </a:rPr>
                        <a:t>構成員及び</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r>
                        <a:rPr lang="ja-JP" altLang="en-US" sz="1200" kern="100" dirty="0" smtClean="0">
                          <a:effectLst/>
                          <a:latin typeface="+mn-ea"/>
                          <a:ea typeface="+mn-ea"/>
                          <a:cs typeface="Meiryo UI" panose="020B0604030504040204" pitchFamily="50" charset="-128"/>
                        </a:rPr>
                        <a:t>それぞれの役割</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endParaRPr lang="en-US" altLang="ja-JP" sz="1200" kern="100" dirty="0" smtClean="0">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参画組織・団体、</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その代表者名を記入</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してください。</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幹事社はその旨</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記載してください。</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書き切れない場合は、</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ページを追加して</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組織名（団体名）</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代表者名</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事業における役割</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市長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全体調整、発注契約</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smtClean="0">
                          <a:solidFill>
                            <a:schemeClr val="dk1"/>
                          </a:solidFill>
                          <a:effectLst/>
                          <a:latin typeface="+mn-lt"/>
                          <a:ea typeface="+mn-ea"/>
                          <a:cs typeface="+mn-cs"/>
                        </a:rPr>
                        <a:t>NPO</a:t>
                      </a:r>
                      <a:r>
                        <a:rPr kumimoji="1" lang="ja-JP" altLang="ja-JP" sz="1200" i="1" kern="1200" dirty="0" smtClean="0">
                          <a:solidFill>
                            <a:schemeClr val="dk1"/>
                          </a:solidFill>
                          <a:effectLst/>
                          <a:latin typeface="+mn-lt"/>
                          <a:ea typeface="+mn-ea"/>
                          <a:cs typeface="+mn-cs"/>
                        </a:rPr>
                        <a:t>法人　××××</a:t>
                      </a:r>
                      <a:endParaRPr kumimoji="1" lang="ja-JP" altLang="ja-JP" sz="12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代表理事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企画立案</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○○部部長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乗合バスの運行</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代表取締役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オンデマンド交通の運行者</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教授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全体指導、調査方法指導</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斜体</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7" name="正方形/長方形 6"/>
          <p:cNvSpPr/>
          <p:nvPr/>
        </p:nvSpPr>
        <p:spPr>
          <a:xfrm>
            <a:off x="8644104"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3</a:t>
            </a:r>
            <a:endParaRPr kumimoji="1" lang="ja-JP" altLang="en-US" sz="1480" dirty="0">
              <a:solidFill>
                <a:schemeClr val="tx1"/>
              </a:solidFill>
            </a:endParaRPr>
          </a:p>
        </p:txBody>
      </p:sp>
    </p:spTree>
    <p:extLst>
      <p:ext uri="{BB962C8B-B14F-4D97-AF65-F5344CB8AC3E}">
        <p14:creationId xmlns:p14="http://schemas.microsoft.com/office/powerpoint/2010/main" val="449302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３</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（１）</a:t>
            </a:r>
            <a:r>
              <a:rPr kumimoji="1" lang="ja-JP" altLang="en-US" sz="2000" b="1" i="0" u="non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推進組織</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運営体制</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組織体制、開催頻度等の運営方針が分かる内容を記載してください。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5" name="Text Box 4"/>
          <p:cNvSpPr txBox="1">
            <a:spLocks noChangeArrowheads="1"/>
          </p:cNvSpPr>
          <p:nvPr/>
        </p:nvSpPr>
        <p:spPr>
          <a:xfrm>
            <a:off x="179512" y="187671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（２）</a:t>
            </a:r>
            <a:r>
              <a:rPr kumimoji="1" lang="ja-JP" altLang="en-US" sz="2000" b="1" i="0" u="non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推進組織</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以外</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の者との協調・連携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6" name="正方形/長方形 13"/>
          <p:cNvSpPr/>
          <p:nvPr/>
        </p:nvSpPr>
        <p:spPr>
          <a:xfrm>
            <a:off x="467512" y="225704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推進組織以外</a:t>
            </a:r>
            <a:r>
              <a:rPr kumimoji="1" lang="ja-JP" altLang="en-US" sz="1400" b="0" i="1" u="non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の者とも広く協調・連携する方針であれば、その旨</a:t>
            </a:r>
            <a:r>
              <a:rPr kumimoji="1" lang="ja-JP" altLang="en-US" sz="1400" b="0" i="1" u="non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を記載</a:t>
            </a:r>
            <a:r>
              <a:rPr kumimoji="1" lang="ja-JP" altLang="en-US" sz="1400" b="0" i="1" u="non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してください。</a:t>
            </a:r>
            <a:endParaRPr kumimoji="1" lang="en-US" altLang="ja-JP" sz="1400" b="0" i="1" u="non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7" name="Text Box 4"/>
          <p:cNvSpPr txBox="1">
            <a:spLocks noChangeArrowheads="1"/>
          </p:cNvSpPr>
          <p:nvPr/>
        </p:nvSpPr>
        <p:spPr>
          <a:xfrm>
            <a:off x="179512" y="252483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kern="1200" cap="none" spc="0" normalizeH="0" baseline="0" noProof="0" dirty="0">
                <a:ln>
                  <a:noFill/>
                </a:ln>
                <a:solidFill>
                  <a:srgbClr val="000000"/>
                </a:solidFill>
                <a:effectLst/>
                <a:uLnTx/>
                <a:uFillTx/>
                <a:latin typeface="Tahoma" pitchFamily="34" charset="0"/>
              </a:rPr>
              <a:t>（３</a:t>
            </a:r>
            <a:r>
              <a:rPr kumimoji="1" lang="ja-JP" altLang="en-US" sz="2000" b="1" i="0" u="none" kern="1200" cap="none" spc="0" normalizeH="0" baseline="0" noProof="0" dirty="0" smtClean="0">
                <a:ln>
                  <a:noFill/>
                </a:ln>
                <a:solidFill>
                  <a:srgbClr val="000000"/>
                </a:solidFill>
                <a:effectLst/>
                <a:uLnTx/>
                <a:uFillTx/>
                <a:latin typeface="Tahoma" pitchFamily="34" charset="0"/>
              </a:rPr>
              <a:t>）活性化法に基づく新モビリティサービス協議会</a:t>
            </a:r>
            <a:r>
              <a:rPr lang="ja-JP" altLang="en-US" sz="2000" b="1" dirty="0">
                <a:solidFill>
                  <a:srgbClr val="000000"/>
                </a:solidFill>
                <a:latin typeface="Tahoma" pitchFamily="34" charset="0"/>
              </a:rPr>
              <a:t>について</a:t>
            </a:r>
            <a:endParaRPr kumimoji="1" lang="ja-JP" altLang="en-US" sz="1600" b="0" i="0" u="none" kern="1200" cap="none" spc="0" normalizeH="0" baseline="0" noProof="0" dirty="0">
              <a:ln>
                <a:noFill/>
              </a:ln>
              <a:solidFill>
                <a:srgbClr val="000000"/>
              </a:solidFill>
              <a:effectLst/>
              <a:uLnTx/>
              <a:uFillTx/>
              <a:latin typeface="Tahoma" pitchFamily="34" charset="0"/>
            </a:endParaRPr>
          </a:p>
        </p:txBody>
      </p:sp>
      <p:sp>
        <p:nvSpPr>
          <p:cNvPr id="3089"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4</a:t>
            </a:r>
            <a:endParaRPr kumimoji="1" lang="ja-JP" altLang="en-US" sz="1480" dirty="0">
              <a:solidFill>
                <a:schemeClr val="tx1"/>
              </a:solidFill>
            </a:endParaRPr>
          </a:p>
        </p:txBody>
      </p:sp>
      <p:sp>
        <p:nvSpPr>
          <p:cNvPr id="13" name="正方形/長方形 13"/>
          <p:cNvSpPr/>
          <p:nvPr/>
        </p:nvSpPr>
        <p:spPr>
          <a:xfrm>
            <a:off x="422910" y="2856329"/>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400" i="1" dirty="0" smtClean="0">
                <a:solidFill>
                  <a:srgbClr val="FF0000"/>
                </a:solidFill>
              </a:rPr>
              <a:t>新モビリティサービス協議会の組織状況や組織する意向の有無について</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記載</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55815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４</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396000" y="1321063"/>
            <a:ext cx="7848408" cy="723275"/>
          </a:xfrm>
          <a:prstGeom prst="rect">
            <a:avLst/>
          </a:prstGeom>
          <a:noFill/>
          <a:ln w="9525">
            <a:noFill/>
            <a:miter lim="800000"/>
            <a:headEnd/>
            <a:tailEnd/>
          </a:ln>
          <a:effectLst/>
        </p:spPr>
        <p:txBody>
          <a:bodyPr wrap="square">
            <a:spAutoFit/>
          </a:bodyPr>
          <a:lstStyle/>
          <a:p>
            <a:pPr lvl="0" eaLnBrk="1" hangingPunct="1">
              <a:spcBef>
                <a:spcPct val="5000"/>
              </a:spcBef>
              <a:defRPr/>
            </a:pP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lang="en-US" altLang="ja-JP" sz="2000" b="1" dirty="0">
                <a:solidFill>
                  <a:srgbClr val="000000"/>
                </a:solidFill>
                <a:latin typeface="Tahoma" pitchFamily="34" charset="0"/>
              </a:rPr>
              <a:t>１）MaaS</a:t>
            </a:r>
            <a:r>
              <a:rPr lang="ja-JP" altLang="en-US" sz="2000" b="1" dirty="0">
                <a:solidFill>
                  <a:srgbClr val="000000"/>
                </a:solidFill>
                <a:latin typeface="Tahoma" pitchFamily="34" charset="0"/>
              </a:rPr>
              <a:t>とマイナンバーカードの連携により提供される</a:t>
            </a:r>
            <a:r>
              <a:rPr lang="ja-JP" altLang="en-US" sz="2000" b="1" dirty="0" smtClean="0">
                <a:solidFill>
                  <a:srgbClr val="000000"/>
                </a:solidFill>
                <a:latin typeface="Tahoma" pitchFamily="34" charset="0"/>
              </a:rPr>
              <a:t>サービス</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により</a:t>
            </a:r>
            <a:r>
              <a:rPr lang="en-US" altLang="ja-JP" sz="2000" b="1" noProof="0" dirty="0" smtClean="0">
                <a:solidFill>
                  <a:srgbClr val="000000"/>
                </a:solidFill>
                <a:latin typeface="Tahoma" pitchFamily="34" charset="0"/>
              </a:rPr>
              <a:t/>
            </a:r>
            <a:br>
              <a:rPr lang="en-US" altLang="ja-JP" sz="2000" b="1" noProof="0" dirty="0" smtClean="0">
                <a:solidFill>
                  <a:srgbClr val="000000"/>
                </a:solidFill>
                <a:latin typeface="Tahoma" pitchFamily="34" charset="0"/>
              </a:rPr>
            </a:b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　　</a:t>
            </a:r>
            <a:r>
              <a:rPr lang="ja-JP" altLang="en-US" sz="2000" b="1" dirty="0">
                <a:solidFill>
                  <a:srgbClr val="000000"/>
                </a:solidFill>
                <a:latin typeface="Tahoma" pitchFamily="34" charset="0"/>
              </a:rPr>
              <a:t> </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解決</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したい課題の内容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506758" y="200157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地域</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で発生している課題を記入してください。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97" name="Text Box 4"/>
          <p:cNvSpPr txBox="1">
            <a:spLocks noChangeArrowheads="1"/>
          </p:cNvSpPr>
          <p:nvPr/>
        </p:nvSpPr>
        <p:spPr>
          <a:xfrm>
            <a:off x="386716" y="2381362"/>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8" name="正方形/長方形 13"/>
          <p:cNvSpPr/>
          <p:nvPr/>
        </p:nvSpPr>
        <p:spPr>
          <a:xfrm>
            <a:off x="579230" y="2741402"/>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を記入してください。</a:t>
            </a:r>
          </a:p>
        </p:txBody>
      </p:sp>
      <p:sp>
        <p:nvSpPr>
          <p:cNvPr id="3099" name="Text Box 4"/>
          <p:cNvSpPr txBox="1">
            <a:spLocks noChangeArrowheads="1"/>
          </p:cNvSpPr>
          <p:nvPr/>
        </p:nvSpPr>
        <p:spPr>
          <a:xfrm>
            <a:off x="380769" y="324545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0" name="正方形/長方形 16"/>
          <p:cNvSpPr/>
          <p:nvPr/>
        </p:nvSpPr>
        <p:spPr>
          <a:xfrm>
            <a:off x="579230" y="3585681"/>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課題を解決するための対応策などを記入してください。</a:t>
            </a:r>
          </a:p>
        </p:txBody>
      </p:sp>
      <p:sp>
        <p:nvSpPr>
          <p:cNvPr id="3102"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5</a:t>
            </a:r>
            <a:endParaRPr kumimoji="1" lang="ja-JP" altLang="en-US" sz="1480" dirty="0">
              <a:solidFill>
                <a:schemeClr val="tx1"/>
              </a:solidFill>
            </a:endParaRPr>
          </a:p>
        </p:txBody>
      </p:sp>
    </p:spTree>
    <p:extLst>
      <p:ext uri="{BB962C8B-B14F-4D97-AF65-F5344CB8AC3E}">
        <p14:creationId xmlns:p14="http://schemas.microsoft.com/office/powerpoint/2010/main" val="2497953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５</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413539" y="115671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587578" y="153704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地域における住民や来訪者における移動ニーズを記入してください。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10" name="Text Box 4"/>
          <p:cNvSpPr txBox="1">
            <a:spLocks noChangeArrowheads="1"/>
          </p:cNvSpPr>
          <p:nvPr/>
        </p:nvSpPr>
        <p:spPr>
          <a:xfrm>
            <a:off x="410780" y="1916832"/>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（２）移動ニーズ</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11" name="正方形/長方形 13"/>
          <p:cNvSpPr/>
          <p:nvPr/>
        </p:nvSpPr>
        <p:spPr>
          <a:xfrm>
            <a:off x="612000" y="2276808"/>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移動ニーズに対応するために提供される交通手段について具体的に記入してください。</a:t>
            </a:r>
          </a:p>
        </p:txBody>
      </p:sp>
      <p:sp>
        <p:nvSpPr>
          <p:cNvPr id="3113"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6</a:t>
            </a:r>
            <a:endParaRPr kumimoji="1" lang="ja-JP" altLang="en-US" sz="1480" dirty="0">
              <a:solidFill>
                <a:schemeClr val="tx1"/>
              </a:solidFill>
            </a:endParaRPr>
          </a:p>
        </p:txBody>
      </p:sp>
    </p:spTree>
    <p:extLst>
      <p:ext uri="{BB962C8B-B14F-4D97-AF65-F5344CB8AC3E}">
        <p14:creationId xmlns:p14="http://schemas.microsoft.com/office/powerpoint/2010/main" val="1592504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６</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関連</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する計画・</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取組・国の補助事業と</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の関係</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　</a:t>
            </a:r>
          </a:p>
        </p:txBody>
      </p:sp>
      <p:graphicFrame>
        <p:nvGraphicFramePr>
          <p:cNvPr id="3118" name="表 8"/>
          <p:cNvGraphicFramePr>
            <a:graphicFrameLocks noGrp="1"/>
          </p:cNvGraphicFramePr>
          <p:nvPr>
            <p:extLst>
              <p:ext uri="{D42A27DB-BD31-4B8C-83A1-F6EECF244321}">
                <p14:modId xmlns:p14="http://schemas.microsoft.com/office/powerpoint/2010/main" val="1304608004"/>
              </p:ext>
            </p:extLst>
          </p:nvPr>
        </p:nvGraphicFramePr>
        <p:xfrm>
          <a:off x="245576" y="1412776"/>
          <a:ext cx="8640960" cy="2060797"/>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smtClean="0"/>
                        <a:t>計画名</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策定状況</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内容</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smtClean="0"/>
                        <a:t>地域公共交通計画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策定済</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事業地域を新たな交通手段の導入検討地域に位置づけ</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n-lt"/>
                          <a:ea typeface="+mn-ea"/>
                          <a:cs typeface="+mn-cs"/>
                        </a:rPr>
                        <a:t>都市計画</a:t>
                      </a:r>
                      <a:endParaRPr kumimoji="1" lang="ja-JP" altLang="ja-JP" sz="12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○○年度策定予定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本事業の実施を織り込んだ計画を策定予定</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smtClean="0"/>
                        <a:t>立地適正化計画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策定意向あり（策定時期未定）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詳細検討中</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900">
                <a:tc>
                  <a:txBody>
                    <a:bodyPr/>
                    <a:lstStyle/>
                    <a:p>
                      <a:r>
                        <a:rPr kumimoji="1" lang="ja-JP" altLang="en-US" sz="1200" i="1" kern="1200" dirty="0" smtClean="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の関連性</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整合性　（それら計画と、本事業の実施により実現</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429000"/>
            <a:ext cx="6984776"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活性化法に基づく新モビリティサービス事業計画の</a:t>
            </a:r>
            <a:r>
              <a:rPr lang="ja-JP" altLang="en-US" sz="2000" b="1" dirty="0" smtClean="0">
                <a:solidFill>
                  <a:srgbClr val="000000"/>
                </a:solidFill>
                <a:latin typeface="Tahoma" pitchFamily="34" charset="0"/>
              </a:rPr>
              <a:t>策定状況</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180000" y="4293096"/>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692313"/>
            <a:ext cx="8723817" cy="680904"/>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25144"/>
            <a:ext cx="8433067" cy="523220"/>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※過去に実施した社会実験の他、国の支援対象以外の地域独自の取り組み、まちづくり施策との連携など、本実験に関連する取組について記入して下さい。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a:t>
            </a:r>
            <a:endParaRPr kumimoji="1" lang="ja-JP" altLang="en-US" sz="1480" dirty="0">
              <a:solidFill>
                <a:schemeClr val="tx1"/>
              </a:solidFill>
            </a:endParaRPr>
          </a:p>
        </p:txBody>
      </p:sp>
      <p:sp>
        <p:nvSpPr>
          <p:cNvPr id="15" name="Rectangle 668"/>
          <p:cNvSpPr>
            <a:spLocks noChangeArrowheads="1"/>
          </p:cNvSpPr>
          <p:nvPr/>
        </p:nvSpPr>
        <p:spPr>
          <a:xfrm>
            <a:off x="242603" y="3803244"/>
            <a:ext cx="8723817" cy="505070"/>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669"/>
          <p:cNvSpPr/>
          <p:nvPr/>
        </p:nvSpPr>
        <p:spPr>
          <a:xfrm>
            <a:off x="314932" y="3870657"/>
            <a:ext cx="8433067" cy="307777"/>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※計画の策定状況や策定意向の有無について記入して下さい。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 name="Text Box 667"/>
          <p:cNvSpPr txBox="1">
            <a:spLocks noChangeArrowheads="1"/>
          </p:cNvSpPr>
          <p:nvPr/>
        </p:nvSpPr>
        <p:spPr>
          <a:xfrm>
            <a:off x="178068" y="5373216"/>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国の補助事業の活用状況</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 name="Rectangle 668"/>
          <p:cNvSpPr>
            <a:spLocks noChangeArrowheads="1"/>
          </p:cNvSpPr>
          <p:nvPr/>
        </p:nvSpPr>
        <p:spPr>
          <a:xfrm>
            <a:off x="240671" y="5772432"/>
            <a:ext cx="8723817" cy="896927"/>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 name="正方形/長方形 669"/>
          <p:cNvSpPr/>
          <p:nvPr/>
        </p:nvSpPr>
        <p:spPr>
          <a:xfrm>
            <a:off x="313001" y="5805264"/>
            <a:ext cx="8433067" cy="523220"/>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※本公募以前に活用した国の補助事業及び本公募以外に申請している（予定している）国の補助事業について記入して下さい。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661046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７</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76470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08548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5" name="Text Box 4"/>
          <p:cNvSpPr txBox="1">
            <a:spLocks noChangeArrowheads="1"/>
          </p:cNvSpPr>
          <p:nvPr/>
        </p:nvSpPr>
        <p:spPr>
          <a:xfrm>
            <a:off x="396000" y="1373487"/>
            <a:ext cx="8723732"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）マイナンバーカードと連携</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する交通手段　</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7" name="テキスト 578"/>
          <p:cNvSpPr txBox="1"/>
          <p:nvPr/>
        </p:nvSpPr>
        <p:spPr>
          <a:xfrm>
            <a:off x="5086604" y="1930603"/>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38" name="Text Box 604"/>
          <p:cNvSpPr txBox="1">
            <a:spLocks noChangeArrowheads="1"/>
          </p:cNvSpPr>
          <p:nvPr/>
        </p:nvSpPr>
        <p:spPr>
          <a:xfrm>
            <a:off x="393349" y="1715606"/>
            <a:ext cx="8495686"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）マイナンバーカードと連携</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する交通分野以外の</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サービス</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9" name="Text Box 718"/>
          <p:cNvSpPr txBox="1">
            <a:spLocks noChangeArrowheads="1"/>
          </p:cNvSpPr>
          <p:nvPr/>
        </p:nvSpPr>
        <p:spPr>
          <a:xfrm>
            <a:off x="396000" y="2021487"/>
            <a:ext cx="8493035"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（５）</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マイナンバーカードとの連携により</a:t>
            </a: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提供</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され</a:t>
            </a: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るサービスの内容及び手段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0" name="Text Box 719"/>
          <p:cNvSpPr txBox="1">
            <a:spLocks noChangeArrowheads="1"/>
          </p:cNvSpPr>
          <p:nvPr/>
        </p:nvSpPr>
        <p:spPr>
          <a:xfrm>
            <a:off x="395536" y="26474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７</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利用料金</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1" name="Text Box 723"/>
          <p:cNvSpPr txBox="1">
            <a:spLocks noChangeArrowheads="1"/>
          </p:cNvSpPr>
          <p:nvPr/>
        </p:nvSpPr>
        <p:spPr>
          <a:xfrm>
            <a:off x="395536" y="2959822"/>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８</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2" name="Text Box 727"/>
          <p:cNvSpPr txBox="1">
            <a:spLocks noChangeArrowheads="1"/>
          </p:cNvSpPr>
          <p:nvPr/>
        </p:nvSpPr>
        <p:spPr>
          <a:xfrm>
            <a:off x="397972" y="2345327"/>
            <a:ext cx="8493035" cy="400110"/>
          </a:xfrm>
          <a:prstGeom prst="rect">
            <a:avLst/>
          </a:prstGeom>
          <a:noFill/>
          <a:ln w="9525">
            <a:noFill/>
            <a:miter lim="800000"/>
            <a:headEnd/>
            <a:tailEnd/>
          </a:ln>
          <a:effectLst/>
        </p:spPr>
        <p:txBody>
          <a:bodyPr wrap="square">
            <a:spAutoFit/>
          </a:bodyPr>
          <a:lstStyle/>
          <a:p>
            <a:pPr eaLnBrk="1" hangingPunct="1">
              <a:spcBef>
                <a:spcPct val="5000"/>
              </a:spcBef>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（６）マイナンバーカードとの連携手法　　</a:t>
            </a:r>
            <a:r>
              <a:rPr lang="en-US" altLang="ja-JP" sz="1400" i="1" dirty="0" smtClean="0">
                <a:solidFill>
                  <a:srgbClr val="FF0000"/>
                </a:solidFill>
              </a:rPr>
              <a:t>※</a:t>
            </a:r>
            <a:r>
              <a:rPr lang="ja-JP" altLang="en-US" sz="1400" i="1" dirty="0" smtClean="0">
                <a:solidFill>
                  <a:srgbClr val="FF0000"/>
                </a:solidFill>
              </a:rPr>
              <a:t>システムのスキーム図等を用いて記載すること。</a:t>
            </a:r>
            <a:endPar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3" name="Text Box 728"/>
          <p:cNvSpPr txBox="1">
            <a:spLocks noChangeArrowheads="1"/>
          </p:cNvSpPr>
          <p:nvPr/>
        </p:nvSpPr>
        <p:spPr>
          <a:xfrm>
            <a:off x="415503" y="400567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（１１）</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プロモーション施策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4" name="Text Box 729"/>
          <p:cNvSpPr txBox="1">
            <a:spLocks noChangeArrowheads="1"/>
          </p:cNvSpPr>
          <p:nvPr/>
        </p:nvSpPr>
        <p:spPr>
          <a:xfrm>
            <a:off x="414946" y="431638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（１２）</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その他</a:t>
            </a: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8</a:t>
            </a:r>
          </a:p>
        </p:txBody>
      </p:sp>
      <p:sp>
        <p:nvSpPr>
          <p:cNvPr id="16" name="Text Box 727"/>
          <p:cNvSpPr txBox="1">
            <a:spLocks noChangeArrowheads="1"/>
          </p:cNvSpPr>
          <p:nvPr/>
        </p:nvSpPr>
        <p:spPr>
          <a:xfrm>
            <a:off x="395536" y="3306260"/>
            <a:ext cx="7398461"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９</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サービスの実装後に見込まれる利用程度（○○人／日・月・年）</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 name="Text Box 723"/>
          <p:cNvSpPr txBox="1">
            <a:spLocks noChangeArrowheads="1"/>
          </p:cNvSpPr>
          <p:nvPr/>
        </p:nvSpPr>
        <p:spPr>
          <a:xfrm>
            <a:off x="415503" y="363552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１０</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a:t>
            </a: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348264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chemeClr val="accent5">
              <a:lumMod val="50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８</a:t>
            </a:r>
            <a:r>
              <a:rPr kumimoji="0" lang="ja-JP" altLang="en-US" sz="2400" b="1" i="0" u="none" strike="noStrike" kern="0" cap="none" spc="0" normalizeH="0" baseline="0" noProof="0" dirty="0" err="1" smtClean="0">
                <a:ln>
                  <a:noFill/>
                </a:ln>
                <a:solidFill>
                  <a:prstClr val="white"/>
                </a:solidFill>
                <a:effectLst/>
                <a:uLnTx/>
                <a:uFillTx/>
                <a:latin typeface="ＭＳ Ｐゴシック"/>
                <a:ea typeface="ＭＳ Ｐゴシック"/>
                <a:cs typeface="+mn-cs"/>
              </a:rPr>
              <a:t>．</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chemeClr val="accent5">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事業スケジュール</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221" name="正方形/長方形 12"/>
          <p:cNvSpPr/>
          <p:nvPr/>
        </p:nvSpPr>
        <p:spPr>
          <a:xfrm>
            <a:off x="108536" y="1084321"/>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手順が分かるよう</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に整理</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extLst>
              <p:ext uri="{D42A27DB-BD31-4B8C-83A1-F6EECF244321}">
                <p14:modId xmlns:p14="http://schemas.microsoft.com/office/powerpoint/2010/main" val="3216554400"/>
              </p:ext>
            </p:extLst>
          </p:nvPr>
        </p:nvGraphicFramePr>
        <p:xfrm>
          <a:off x="270766" y="2371821"/>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2023</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6</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8</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2024</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solidFill>
                            <a:schemeClr val="bg1"/>
                          </a:solidFill>
                          <a:latin typeface="Meiryo UI" panose="020B0604030504040204" pitchFamily="50" charset="-128"/>
                          <a:ea typeface="Meiryo UI" panose="020B0604030504040204" pitchFamily="50" charset="-128"/>
                        </a:rPr>
                        <a:t>2</a:t>
                      </a:r>
                      <a:r>
                        <a:rPr kumimoji="1" lang="ja-JP" altLang="en-US" sz="1100" dirty="0" smtClean="0">
                          <a:solidFill>
                            <a:schemeClr val="bg1"/>
                          </a:solidFill>
                          <a:latin typeface="Meiryo UI" panose="020B0604030504040204" pitchFamily="50" charset="-128"/>
                          <a:ea typeface="Meiryo UI" panose="020B0604030504040204" pitchFamily="50" charset="-128"/>
                        </a:rPr>
                        <a:t>月</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ア）事業計画検討</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イ）システム開発</a:t>
                      </a:r>
                      <a:endParaRPr kumimoji="1" lang="en-US" altLang="ja-JP" sz="1100" dirty="0" smtClean="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ウ）サービス提供</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3332105"/>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4" name="ホームベース 18"/>
          <p:cNvSpPr/>
          <p:nvPr/>
        </p:nvSpPr>
        <p:spPr>
          <a:xfrm>
            <a:off x="1836600" y="3821854"/>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5" name="ホームベース 19"/>
          <p:cNvSpPr/>
          <p:nvPr/>
        </p:nvSpPr>
        <p:spPr>
          <a:xfrm>
            <a:off x="4500312" y="397703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6" name="ホームベース 20"/>
          <p:cNvSpPr/>
          <p:nvPr/>
        </p:nvSpPr>
        <p:spPr>
          <a:xfrm>
            <a:off x="5292600" y="4132210"/>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7" name="ホームベース 21"/>
          <p:cNvSpPr/>
          <p:nvPr/>
        </p:nvSpPr>
        <p:spPr>
          <a:xfrm>
            <a:off x="6624352" y="4283171"/>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8" name="星 5 1"/>
          <p:cNvSpPr>
            <a:spLocks noChangeAspect="1"/>
          </p:cNvSpPr>
          <p:nvPr/>
        </p:nvSpPr>
        <p:spPr>
          <a:xfrm>
            <a:off x="2051720" y="3281814"/>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521498"/>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0" name="星 5 22"/>
          <p:cNvSpPr>
            <a:spLocks noChangeAspect="1"/>
          </p:cNvSpPr>
          <p:nvPr/>
        </p:nvSpPr>
        <p:spPr>
          <a:xfrm>
            <a:off x="4283968" y="3279330"/>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519014"/>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2" name="ホームベース 24"/>
          <p:cNvSpPr/>
          <p:nvPr/>
        </p:nvSpPr>
        <p:spPr>
          <a:xfrm>
            <a:off x="4716016" y="4700257"/>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33" name="星 5 25"/>
          <p:cNvSpPr>
            <a:spLocks noChangeAspect="1"/>
          </p:cNvSpPr>
          <p:nvPr/>
        </p:nvSpPr>
        <p:spPr>
          <a:xfrm>
            <a:off x="4436368" y="4647482"/>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887166"/>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5" name="星 5 27"/>
          <p:cNvSpPr>
            <a:spLocks noChangeAspect="1"/>
          </p:cNvSpPr>
          <p:nvPr/>
        </p:nvSpPr>
        <p:spPr>
          <a:xfrm>
            <a:off x="6444208" y="4647482"/>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887166"/>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7" name="ホームベース 29"/>
          <p:cNvSpPr/>
          <p:nvPr/>
        </p:nvSpPr>
        <p:spPr>
          <a:xfrm>
            <a:off x="6660232" y="4700257"/>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9</a:t>
            </a:r>
          </a:p>
        </p:txBody>
      </p:sp>
    </p:spTree>
    <p:extLst>
      <p:ext uri="{BB962C8B-B14F-4D97-AF65-F5344CB8AC3E}">
        <p14:creationId xmlns:p14="http://schemas.microsoft.com/office/powerpoint/2010/main" val="1539851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13040</TotalTime>
  <Words>1736</Words>
  <Application>Microsoft Office PowerPoint</Application>
  <PresentationFormat>画面に合わせる (4:3)</PresentationFormat>
  <Paragraphs>344</Paragraphs>
  <Slides>12</Slides>
  <Notes>11</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12</vt:i4>
      </vt:variant>
    </vt:vector>
  </HeadingPairs>
  <TitlesOfParts>
    <vt:vector size="25" baseType="lpstr">
      <vt:lpstr>Meiryo UI</vt:lpstr>
      <vt:lpstr>ＭＳ Ｐゴシック</vt:lpstr>
      <vt:lpstr>ＭＳ Ｐ明朝</vt:lpstr>
      <vt:lpstr>ＭＳ 明朝</vt:lpstr>
      <vt:lpstr>游ゴシック</vt:lpstr>
      <vt:lpstr>Arial</vt:lpstr>
      <vt:lpstr>Calibri</vt:lpstr>
      <vt:lpstr>Century</vt:lpstr>
      <vt:lpstr>Tahoma</vt:lpstr>
      <vt:lpstr>Times New Roman</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内閣府</dc:creator>
  <cp:lastModifiedBy>石戸谷 舞</cp:lastModifiedBy>
  <cp:revision>399</cp:revision>
  <cp:lastPrinted>2021-06-15T01:53:09Z</cp:lastPrinted>
  <dcterms:created xsi:type="dcterms:W3CDTF">2007-06-19T07:03:32Z</dcterms:created>
  <dcterms:modified xsi:type="dcterms:W3CDTF">2023-03-29T03:59:17Z</dcterms:modified>
</cp:coreProperties>
</file>