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482" r:id="rId3"/>
    <p:sldId id="466" r:id="rId4"/>
    <p:sldId id="467" r:id="rId5"/>
    <p:sldId id="468" r:id="rId6"/>
    <p:sldId id="469" r:id="rId7"/>
    <p:sldId id="470" r:id="rId8"/>
    <p:sldId id="471" r:id="rId9"/>
    <p:sldId id="472" r:id="rId10"/>
    <p:sldId id="478" r:id="rId11"/>
    <p:sldId id="479" r:id="rId12"/>
    <p:sldId id="480" r:id="rId13"/>
    <p:sldId id="481" r:id="rId14"/>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申請様式" id="{7A7FF670-17B4-4410-9290-4359420D60E6}">
          <p14:sldIdLst>
            <p14:sldId id="482"/>
            <p14:sldId id="466"/>
            <p14:sldId id="467"/>
            <p14:sldId id="468"/>
            <p14:sldId id="469"/>
            <p14:sldId id="470"/>
            <p14:sldId id="471"/>
            <p14:sldId id="472"/>
            <p14:sldId id="478"/>
            <p14:sldId id="479"/>
            <p14:sldId id="480"/>
            <p14:sldId id="4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7" clrIdx="0">
    <p:extLst>
      <p:ext uri="{19B8F6BF-5375-455C-9EA6-DF929625EA0E}">
        <p15:presenceInfo xmlns:p15="http://schemas.microsoft.com/office/powerpoint/2012/main" userId="ㅤ" providerId="None"/>
      </p:ext>
    </p:extLst>
  </p:cmAuthor>
  <p:cmAuthor id="2" name="石戸谷 舞" initials="石戸谷" lastIdx="1" clrIdx="1">
    <p:extLst>
      <p:ext uri="{19B8F6BF-5375-455C-9EA6-DF929625EA0E}">
        <p15:presenceInfo xmlns:p15="http://schemas.microsoft.com/office/powerpoint/2012/main" userId="S-1-5-21-603612327-3047553966-3616396257-476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CC"/>
    <a:srgbClr val="FFCDC1"/>
    <a:srgbClr val="F73131"/>
    <a:srgbClr val="333399"/>
    <a:srgbClr val="FF0000"/>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57"/>
    <p:restoredTop sz="97418" autoAdjust="0"/>
  </p:normalViewPr>
  <p:slideViewPr>
    <p:cSldViewPr>
      <p:cViewPr varScale="1">
        <p:scale>
          <a:sx n="68" d="100"/>
          <a:sy n="68" d="100"/>
        </p:scale>
        <p:origin x="18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2</a:t>
            </a:fld>
            <a:endParaRPr lang="en-US" altLang="ja-JP">
              <a:solidFill>
                <a:srgbClr val="000000"/>
              </a:solidFill>
              <a:ea typeface="ＭＳ Ｐゴシック" panose="020B0600070205080204" pitchFamily="50" charset="-128"/>
            </a:endParaRPr>
          </a:p>
        </p:txBody>
      </p:sp>
      <p:sp>
        <p:nvSpPr>
          <p:cNvPr id="2046" name="Rectangle 2"/>
          <p:cNvSpPr>
            <a:spLocks noGrp="1" noRot="1" noChangeAspect="1" noChangeArrowheads="1" noTextEdit="1"/>
          </p:cNvSpPr>
          <p:nvPr>
            <p:ph type="sldImg"/>
          </p:nvPr>
        </p:nvSpPr>
        <p:spPr>
          <a:ln/>
        </p:spPr>
      </p:sp>
      <p:sp>
        <p:nvSpPr>
          <p:cNvPr id="2047"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525931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5595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23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77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37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49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778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5987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7" name="四角形 712"/>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148" name="四角形 713"/>
          <p:cNvSpPr>
            <a:spLocks noGrp="1" noChangeArrowheads="1"/>
          </p:cNvSpPr>
          <p:nvPr>
            <p:ph type="body" sz="quarter" idx="3"/>
          </p:nvPr>
        </p:nvSpPr>
        <p:spPr>
          <a:prstGeom prst="rect">
            <a:avLst/>
          </a:prstGeom>
        </p:spPr>
        <p:txBody>
          <a:bodyPr/>
          <a:lstStyle/>
          <a:p>
            <a:endParaRPr kumimoji="1" lang="ja-JP" altLang="en-US"/>
          </a:p>
        </p:txBody>
      </p:sp>
      <p:sp>
        <p:nvSpPr>
          <p:cNvPr id="3149" name="四角形 714"/>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2633741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0" name="四角形 800"/>
          <p:cNvSpPr>
            <a:spLocks noGrp="1" noRot="1" noChangeAspect="1" noChangeArrowheads="1" noTextEdit="1"/>
          </p:cNvSpPr>
          <p:nvPr>
            <p:ph type="sldImg" idx="2"/>
          </p:nvPr>
        </p:nvSpPr>
        <p:spPr>
          <a:prstGeom prst="rect">
            <a:avLst/>
          </a:prstGeom>
        </p:spPr>
        <p:txBody>
          <a:bodyPr/>
          <a:lstStyle/>
          <a:p>
            <a:endParaRPr kumimoji="1" lang="ja-JP" altLang="en-US"/>
          </a:p>
        </p:txBody>
      </p:sp>
      <p:sp>
        <p:nvSpPr>
          <p:cNvPr id="3241" name="四角形 801"/>
          <p:cNvSpPr>
            <a:spLocks noGrp="1" noChangeArrowheads="1"/>
          </p:cNvSpPr>
          <p:nvPr>
            <p:ph type="body" sz="quarter" idx="3"/>
          </p:nvPr>
        </p:nvSpPr>
        <p:spPr>
          <a:prstGeom prst="rect">
            <a:avLst/>
          </a:prstGeom>
        </p:spPr>
        <p:txBody>
          <a:bodyPr/>
          <a:lstStyle/>
          <a:p>
            <a:endParaRPr kumimoji="1" lang="ja-JP" altLang="en-US"/>
          </a:p>
        </p:txBody>
      </p:sp>
      <p:sp>
        <p:nvSpPr>
          <p:cNvPr id="3242" name="四角形 802"/>
          <p:cNvSpPr>
            <a:spLocks noGrp="1" noChangeArrowheads="1"/>
          </p:cNvSpPr>
          <p:nvPr>
            <p:ph type="sldNum" sz="quarter" idx="5"/>
          </p:nvPr>
        </p:nvSpPr>
        <p:spPr>
          <a:prstGeom prst="rect">
            <a:avLst/>
          </a:prstGeom>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solidFill>
                  <a:srgbClr val="000000"/>
                </a:solidFill>
              </a:rPr>
              <a:pPr>
                <a:defRPr/>
              </a:pPr>
              <a:t>9</a:t>
            </a:fld>
            <a:endParaRPr lang="en-US" altLang="ja-JP">
              <a:solidFill>
                <a:srgbClr val="000000"/>
              </a:solidFill>
            </a:endParaRPr>
          </a:p>
        </p:txBody>
      </p:sp>
    </p:spTree>
    <p:extLst>
      <p:ext uri="{BB962C8B-B14F-4D97-AF65-F5344CB8AC3E}">
        <p14:creationId xmlns:p14="http://schemas.microsoft.com/office/powerpoint/2010/main" val="1742769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 name="Rectangle 7"/>
          <p:cNvSpPr>
            <a:spLocks noGrp="1" noChangeArrowheads="1"/>
          </p:cNvSpPr>
          <p:nvPr>
            <p:ph type="sldNum" sz="quarter" idx="5"/>
          </p:nvPr>
        </p:nvSpPr>
        <p:spPr>
          <a:noFill/>
          <a:ln/>
        </p:spPr>
        <p:txBody>
          <a:bodyPr/>
          <a:lstStyle>
            <a:lvl1pPr defTabSz="92108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38" indent="-285361" defTabSz="92108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42"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019"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596" indent="-228288" defTabSz="92108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173"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751"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327"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0904" indent="-228288" defTabSz="92108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10</a:t>
            </a:fld>
            <a:endParaRPr lang="en-US" altLang="ja-JP">
              <a:solidFill>
                <a:srgbClr val="000000"/>
              </a:solidFill>
              <a:ea typeface="ＭＳ Ｐゴシック" panose="020B0600070205080204" pitchFamily="50" charset="-128"/>
            </a:endParaRPr>
          </a:p>
        </p:txBody>
      </p:sp>
      <p:sp>
        <p:nvSpPr>
          <p:cNvPr id="3288" name="Rectangle 2"/>
          <p:cNvSpPr>
            <a:spLocks noGrp="1" noRot="1" noChangeAspect="1" noChangeArrowheads="1" noTextEdit="1"/>
          </p:cNvSpPr>
          <p:nvPr>
            <p:ph type="sldImg"/>
          </p:nvPr>
        </p:nvSpPr>
        <p:spPr>
          <a:ln/>
        </p:spPr>
      </p:sp>
      <p:sp>
        <p:nvSpPr>
          <p:cNvPr id="3289" name="Rectangle 3"/>
          <p:cNvSpPr>
            <a:spLocks noGrp="1" noChangeArrowheads="1"/>
          </p:cNvSpPr>
          <p:nvPr>
            <p:ph type="body" idx="1"/>
          </p:nvPr>
        </p:nvSpPr>
        <p:spPr>
          <a:noFill/>
          <a:ln/>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34257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extLst>
              <p:ext uri="{D42A27DB-BD31-4B8C-83A1-F6EECF244321}">
                <p14:modId xmlns:p14="http://schemas.microsoft.com/office/powerpoint/2010/main" val="498984151"/>
              </p:ext>
            </p:extLst>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dirty="0">
                          <a:solidFill>
                            <a:schemeClr val="tx1"/>
                          </a:solidFill>
                          <a:latin typeface="+mn-ea"/>
                          <a:ea typeface="+mn-ea"/>
                          <a:cs typeface="+mn-cs"/>
                        </a:rPr>
                        <a:t>申請者</a:t>
                      </a:r>
                    </a:p>
                  </a:txBody>
                  <a:tcPr marL="54002" marR="54002" marT="0" marB="0" vert="eaVert" anchor="ctr">
                    <a:solidFill>
                      <a:schemeClr val="accent5">
                        <a:lumMod val="90000"/>
                      </a:schemeClr>
                    </a:solidFill>
                  </a:tcPr>
                </a:tc>
                <a:tc>
                  <a:txBody>
                    <a:bodyPr/>
                    <a:lstStyle/>
                    <a:p>
                      <a:pPr algn="just">
                        <a:spcAft>
                          <a:spcPts val="0"/>
                        </a:spcAft>
                      </a:pPr>
                      <a:r>
                        <a:rPr kumimoji="1" lang="ja-JP" sz="1200" kern="1200" dirty="0">
                          <a:solidFill>
                            <a:schemeClr val="tx1"/>
                          </a:solidFill>
                          <a:latin typeface="+mn-ea"/>
                          <a:ea typeface="+mn-ea"/>
                          <a:cs typeface="+mn-cs"/>
                        </a:rPr>
                        <a:t>企業・団体名</a:t>
                      </a:r>
                    </a:p>
                  </a:txBody>
                  <a:tcPr marL="54002" marR="54002" marT="0" marB="0" anchor="ctr">
                    <a:solidFill>
                      <a:schemeClr val="accent5">
                        <a:lumMod val="90000"/>
                      </a:schemeClr>
                    </a:solidFill>
                  </a:tcP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代表者役職・氏名</a:t>
                      </a:r>
                    </a:p>
                  </a:txBody>
                  <a:tcPr marL="54002" marR="54002" marT="0" marB="0" anchor="ctr">
                    <a:solidFill>
                      <a:schemeClr val="accent5">
                        <a:lumMod val="90000"/>
                      </a:schemeClr>
                    </a:solidFill>
                  </a:tcP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所在地</a:t>
                      </a:r>
                    </a:p>
                  </a:txBody>
                  <a:tcPr marL="54002" marR="54002" marT="0" marB="0" anchor="ctr">
                    <a:solidFill>
                      <a:schemeClr val="accent5">
                        <a:lumMod val="90000"/>
                      </a:schemeClr>
                    </a:solidFill>
                  </a:tcP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dirty="0">
                          <a:solidFill>
                            <a:schemeClr val="tx1"/>
                          </a:solidFill>
                          <a:latin typeface="+mn-ea"/>
                          <a:ea typeface="+mn-ea"/>
                          <a:cs typeface="+mn-cs"/>
                        </a:rPr>
                        <a:t>連絡担当窓口</a:t>
                      </a:r>
                    </a:p>
                  </a:txBody>
                  <a:tcPr marL="54002" marR="54002" marT="0" marB="0" vert="eaVert" anchor="ctr">
                    <a:solidFill>
                      <a:schemeClr val="accent5">
                        <a:lumMod val="90000"/>
                      </a:schemeClr>
                    </a:solidFill>
                  </a:tcPr>
                </a:tc>
                <a:tc>
                  <a:txBody>
                    <a:bodyPr/>
                    <a:lstStyle/>
                    <a:p>
                      <a:pPr algn="just">
                        <a:spcAft>
                          <a:spcPts val="0"/>
                        </a:spcAft>
                      </a:pPr>
                      <a:r>
                        <a:rPr kumimoji="1" lang="ja-JP" sz="1200" kern="1200" dirty="0">
                          <a:solidFill>
                            <a:schemeClr val="tx1"/>
                          </a:solidFill>
                          <a:latin typeface="+mn-ea"/>
                          <a:ea typeface="+mn-ea"/>
                          <a:cs typeface="+mn-cs"/>
                        </a:rPr>
                        <a:t>氏名（ふりがな）</a:t>
                      </a:r>
                    </a:p>
                  </a:txBody>
                  <a:tcPr marL="54002" marR="54002" marT="0" marB="0" anchor="ctr">
                    <a:solidFill>
                      <a:schemeClr val="accent5">
                        <a:lumMod val="90000"/>
                      </a:schemeClr>
                    </a:solidFill>
                  </a:tcP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所属（部署名）</a:t>
                      </a:r>
                    </a:p>
                  </a:txBody>
                  <a:tcPr marL="54002" marR="54002" marT="0" marB="0" anchor="ctr">
                    <a:solidFill>
                      <a:schemeClr val="accent5">
                        <a:lumMod val="90000"/>
                      </a:schemeClr>
                    </a:solidFill>
                  </a:tcP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役職</a:t>
                      </a:r>
                    </a:p>
                  </a:txBody>
                  <a:tcPr marL="54002" marR="54002" marT="0" marB="0" anchor="ctr">
                    <a:solidFill>
                      <a:schemeClr val="accent5">
                        <a:lumMod val="90000"/>
                      </a:schemeClr>
                    </a:solidFill>
                  </a:tcP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電話番号</a:t>
                      </a:r>
                    </a:p>
                    <a:p>
                      <a:pPr algn="just">
                        <a:spcAft>
                          <a:spcPts val="0"/>
                        </a:spcAft>
                      </a:pPr>
                      <a:r>
                        <a:rPr kumimoji="1" lang="ja-JP" sz="1200" kern="1200" dirty="0">
                          <a:solidFill>
                            <a:schemeClr val="tx1"/>
                          </a:solidFill>
                          <a:latin typeface="+mn-ea"/>
                          <a:ea typeface="+mn-ea"/>
                          <a:cs typeface="+mn-cs"/>
                        </a:rPr>
                        <a:t>（代表・直通）</a:t>
                      </a:r>
                    </a:p>
                  </a:txBody>
                  <a:tcPr marL="54002" marR="54002" marT="0" marB="0" anchor="ctr">
                    <a:solidFill>
                      <a:schemeClr val="accent5">
                        <a:lumMod val="90000"/>
                      </a:schemeClr>
                    </a:solidFill>
                  </a:tcP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dirty="0">
                          <a:solidFill>
                            <a:schemeClr val="tx1"/>
                          </a:solidFill>
                          <a:latin typeface="+mn-ea"/>
                          <a:ea typeface="+mn-ea"/>
                          <a:cs typeface="+mn-cs"/>
                        </a:rPr>
                        <a:t>Ｅ－ｍａｉｌ</a:t>
                      </a:r>
                    </a:p>
                  </a:txBody>
                  <a:tcPr marL="54002" marR="54002" marT="0" marB="0" anchor="ctr">
                    <a:solidFill>
                      <a:schemeClr val="accent5">
                        <a:lumMod val="90000"/>
                      </a:schemeClr>
                    </a:solidFill>
                  </a:tcPr>
                </a:tc>
                <a:tc>
                  <a:txBody>
                    <a:bodyPr/>
                    <a:lstStyle/>
                    <a:p>
                      <a:pPr algn="just">
                        <a:spcAft>
                          <a:spcPts val="0"/>
                        </a:spcAft>
                      </a:pPr>
                      <a:r>
                        <a:rPr lang="en-US" sz="900" kern="100" dirty="0">
                          <a:effectLst/>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solidFill>
                      <a:schemeClr val="accent5">
                        <a:lumMod val="90000"/>
                      </a:schemeClr>
                    </a:solidFill>
                  </a:tcP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accent5">
              <a:lumMod val="5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9144000" cy="369332"/>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b="1" i="0" u="none" strike="noStrike" kern="1200" cap="none" spc="0" normalizeH="0" baseline="0" noProof="0" dirty="0" smtClean="0">
                <a:ln>
                  <a:noFill/>
                </a:ln>
                <a:solidFill>
                  <a:srgbClr val="000000"/>
                </a:solidFill>
                <a:effectLst/>
                <a:uLnTx/>
                <a:uFillTx/>
              </a:rPr>
              <a:t>別紙</a:t>
            </a:r>
            <a:r>
              <a:rPr lang="ja-JP" altLang="en-US" b="1" dirty="0" smtClean="0">
                <a:solidFill>
                  <a:srgbClr val="000000"/>
                </a:solidFill>
              </a:rPr>
              <a:t>１</a:t>
            </a:r>
            <a:r>
              <a:rPr kumimoji="1" lang="ja-JP" altLang="en-US" b="1" i="0" u="none" strike="noStrike" kern="1200" cap="none" spc="0" normalizeH="0" baseline="0" noProof="0" dirty="0">
                <a:ln>
                  <a:noFill/>
                </a:ln>
                <a:solidFill>
                  <a:srgbClr val="000000"/>
                </a:solidFill>
                <a:effectLst/>
                <a:uLnTx/>
                <a:uFillTx/>
              </a:rPr>
              <a:t>　</a:t>
            </a:r>
            <a:r>
              <a:rPr kumimoji="1" lang="ja-JP" altLang="en-US" b="1" i="0" u="none" strike="noStrike" kern="1200" cap="none" spc="0" normalizeH="0" baseline="0" noProof="0" dirty="0" smtClean="0">
                <a:ln>
                  <a:noFill/>
                </a:ln>
                <a:solidFill>
                  <a:srgbClr val="000000"/>
                </a:solidFill>
                <a:effectLst/>
                <a:uLnTx/>
                <a:uFillTx/>
              </a:rPr>
              <a:t>令和４年度補正 マイナンバーカード活用型交通サービス導入支援事業 応募</a:t>
            </a:r>
            <a:r>
              <a:rPr kumimoji="1" lang="ja-JP" altLang="en-US" b="1" i="0" u="none" strike="noStrike" kern="1200" cap="none" spc="0" normalizeH="0" baseline="0" noProof="0" dirty="0">
                <a:ln>
                  <a:noFill/>
                </a:ln>
                <a:solidFill>
                  <a:srgbClr val="000000"/>
                </a:solidFill>
                <a:effectLst/>
                <a:uLnTx/>
                <a:uFillTx/>
              </a:rPr>
              <a:t>様式 </a:t>
            </a:r>
            <a:endParaRPr kumimoji="1" b="1" i="0" u="none" strike="noStrike" kern="1200" cap="none" spc="0" normalizeH="0" baseline="0" noProof="0" dirty="0">
              <a:ln>
                <a:noFill/>
              </a:ln>
              <a:solidFill>
                <a:srgbClr val="000000"/>
              </a:solidFill>
              <a:effectLst/>
              <a:uLnTx/>
              <a:uFillTx/>
            </a:endParaRP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738490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4" name="Rectangle 66"/>
          <p:cNvSpPr>
            <a:spLocks noChangeArrowheads="1"/>
          </p:cNvSpPr>
          <p:nvPr/>
        </p:nvSpPr>
        <p:spPr>
          <a:xfrm>
            <a:off x="96700" y="980728"/>
            <a:ext cx="8939796" cy="5760640"/>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45" name="Rectangle 67"/>
          <p:cNvSpPr>
            <a:spLocks noChangeArrowheads="1"/>
          </p:cNvSpPr>
          <p:nvPr/>
        </p:nvSpPr>
        <p:spPr>
          <a:xfrm>
            <a:off x="0" y="0"/>
            <a:ext cx="9144000" cy="573088"/>
          </a:xfrm>
          <a:prstGeom prst="rect">
            <a:avLst/>
          </a:prstGeom>
          <a:solidFill>
            <a:schemeClr val="accent5">
              <a:lumMod val="5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400" b="1" dirty="0">
                <a:solidFill>
                  <a:srgbClr val="FFFFFF"/>
                </a:solidFill>
                <a:latin typeface="ＭＳ Ｐゴシック" panose="020B0600070205080204" pitchFamily="50" charset="-128"/>
              </a:rPr>
              <a:t>９</a:t>
            </a:r>
            <a:r>
              <a:rPr kumimoji="1" lang="ja-JP" altLang="en-US" sz="2400" b="1" i="0" u="none" strike="noStrike" kern="1200" cap="none" spc="0" normalizeH="0" baseline="0" noProof="0" dirty="0" err="1"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スケジュール②</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246"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中長期スケジュール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47" name="正方形/長方形 22"/>
          <p:cNvSpPr/>
          <p:nvPr/>
        </p:nvSpPr>
        <p:spPr>
          <a:xfrm>
            <a:off x="108536" y="1084321"/>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サービスの拡充、実施</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エリアの拡大、他地域への展開等について、想定している内容を記入してください</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49" name="表 79"/>
          <p:cNvGraphicFramePr>
            <a:graphicFrameLocks noGrp="1"/>
          </p:cNvGraphicFramePr>
          <p:nvPr>
            <p:extLst>
              <p:ext uri="{D42A27DB-BD31-4B8C-83A1-F6EECF244321}">
                <p14:modId xmlns:p14="http://schemas.microsoft.com/office/powerpoint/2010/main" val="2039957946"/>
              </p:ext>
            </p:extLst>
          </p:nvPr>
        </p:nvGraphicFramePr>
        <p:xfrm>
          <a:off x="240811" y="2214745"/>
          <a:ext cx="8676709" cy="4308815"/>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56166">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2022</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2023</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dirty="0" smtClean="0">
                          <a:latin typeface="Meiryo UI" panose="020B0604030504040204" pitchFamily="50" charset="-128"/>
                          <a:ea typeface="Meiryo UI" panose="020B0604030504040204" pitchFamily="50" charset="-128"/>
                        </a:rPr>
                        <a:t>2024</a:t>
                      </a:r>
                      <a:r>
                        <a:rPr kumimoji="1" lang="ja-JP" altLang="en-US" sz="1200" dirty="0" smtClean="0">
                          <a:latin typeface="Meiryo UI" panose="020B0604030504040204" pitchFamily="50" charset="-128"/>
                          <a:ea typeface="Meiryo UI" panose="020B0604030504040204" pitchFamily="50" charset="-128"/>
                        </a:rPr>
                        <a:t>年度</a:t>
                      </a:r>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2025</a:t>
                      </a:r>
                      <a:r>
                        <a:rPr kumimoji="1" lang="ja-JP" altLang="en-US" sz="12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bg1"/>
                          </a:solidFill>
                          <a:latin typeface="Meiryo UI" panose="020B0604030504040204" pitchFamily="50" charset="-128"/>
                          <a:ea typeface="Meiryo UI" panose="020B0604030504040204" pitchFamily="50" charset="-128"/>
                        </a:rPr>
                        <a:t>2026</a:t>
                      </a:r>
                      <a:r>
                        <a:rPr kumimoji="1" lang="ja-JP" altLang="en-US" sz="1200" b="1" dirty="0" smtClean="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48222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eiryo UI" panose="020B0604030504040204" pitchFamily="50" charset="-128"/>
                          <a:ea typeface="Meiryo UI" panose="020B0604030504040204" pitchFamily="50" charset="-128"/>
                        </a:rPr>
                        <a:t>MaaS</a:t>
                      </a:r>
                      <a:r>
                        <a:rPr kumimoji="1" lang="ja-JP" altLang="en-US" sz="1200" dirty="0" smtClean="0">
                          <a:latin typeface="Meiryo UI" panose="020B0604030504040204" pitchFamily="50" charset="-128"/>
                          <a:ea typeface="Meiryo UI" panose="020B0604030504040204" pitchFamily="50" charset="-128"/>
                        </a:rPr>
                        <a:t>サービスの提供</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5918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1" u="none" baseline="0" dirty="0" smtClean="0">
                          <a:latin typeface="Meiryo UI" panose="020B0604030504040204" pitchFamily="50" charset="-128"/>
                          <a:ea typeface="Meiryo UI" panose="020B0604030504040204" pitchFamily="50" charset="-128"/>
                        </a:rPr>
                        <a:t>〇〇サービスとの連携</a:t>
                      </a:r>
                      <a:endParaRPr kumimoji="1" lang="ja-JP" altLang="en-US" sz="1200" b="0" i="1" u="none" baseline="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53337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〇〇地域への拡大</a:t>
                      </a: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6784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69301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732846">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lang="ja-JP" altLang="en-US" sz="1200" dirty="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3250" name="テキスト ボックス 82"/>
          <p:cNvSpPr txBox="1"/>
          <p:nvPr/>
        </p:nvSpPr>
        <p:spPr>
          <a:xfrm>
            <a:off x="1414310" y="300748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1" name="右矢印 83"/>
          <p:cNvSpPr/>
          <p:nvPr/>
        </p:nvSpPr>
        <p:spPr>
          <a:xfrm>
            <a:off x="1565015" y="3264968"/>
            <a:ext cx="7308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2" name="右矢印 84"/>
          <p:cNvSpPr/>
          <p:nvPr/>
        </p:nvSpPr>
        <p:spPr>
          <a:xfrm>
            <a:off x="2532214" y="3806661"/>
            <a:ext cx="1191598" cy="162450"/>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3" name="テキスト ボックス 85"/>
          <p:cNvSpPr txBox="1"/>
          <p:nvPr/>
        </p:nvSpPr>
        <p:spPr>
          <a:xfrm>
            <a:off x="2455627" y="3535935"/>
            <a:ext cx="108229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4" name="テキスト ボックス 86"/>
          <p:cNvSpPr txBox="1"/>
          <p:nvPr/>
        </p:nvSpPr>
        <p:spPr>
          <a:xfrm>
            <a:off x="3747118" y="3530968"/>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55" name="右矢印 87"/>
          <p:cNvSpPr/>
          <p:nvPr/>
        </p:nvSpPr>
        <p:spPr>
          <a:xfrm>
            <a:off x="3834555" y="3825988"/>
            <a:ext cx="500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56" name="テキスト ボックス 88"/>
          <p:cNvSpPr txBox="1"/>
          <p:nvPr/>
        </p:nvSpPr>
        <p:spPr>
          <a:xfrm>
            <a:off x="539552" y="5023057"/>
            <a:ext cx="342909"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75" name="右矢印 107"/>
          <p:cNvSpPr/>
          <p:nvPr/>
        </p:nvSpPr>
        <p:spPr>
          <a:xfrm>
            <a:off x="2754619" y="4350148"/>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6" name="右矢印 108"/>
          <p:cNvSpPr/>
          <p:nvPr/>
        </p:nvSpPr>
        <p:spPr>
          <a:xfrm>
            <a:off x="4346363" y="4374985"/>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7" name="テキスト ボックス 109"/>
          <p:cNvSpPr txBox="1"/>
          <p:nvPr/>
        </p:nvSpPr>
        <p:spPr>
          <a:xfrm>
            <a:off x="2714112" y="4109721"/>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3278" name="右矢印 111"/>
          <p:cNvSpPr/>
          <p:nvPr/>
        </p:nvSpPr>
        <p:spPr>
          <a:xfrm>
            <a:off x="5904424" y="4353516"/>
            <a:ext cx="2916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79" name="テキスト ボックス 112"/>
          <p:cNvSpPr txBox="1"/>
          <p:nvPr/>
        </p:nvSpPr>
        <p:spPr>
          <a:xfrm>
            <a:off x="5850232" y="4158961"/>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実装</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0" name="楕円 113"/>
          <p:cNvSpPr/>
          <p:nvPr/>
        </p:nvSpPr>
        <p:spPr>
          <a:xfrm>
            <a:off x="3537922" y="2544478"/>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1" name="テキスト ボックス 114"/>
          <p:cNvSpPr txBox="1"/>
          <p:nvPr/>
        </p:nvSpPr>
        <p:spPr>
          <a:xfrm>
            <a:off x="2423136" y="2752031"/>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2" name="楕円 117"/>
          <p:cNvSpPr/>
          <p:nvPr/>
        </p:nvSpPr>
        <p:spPr>
          <a:xfrm>
            <a:off x="4258002" y="2548230"/>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283" name="テキスト ボックス 118"/>
          <p:cNvSpPr txBox="1"/>
          <p:nvPr/>
        </p:nvSpPr>
        <p:spPr>
          <a:xfrm>
            <a:off x="3920297" y="2755783"/>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○月：△△駅開業予定</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284" name="テキスト ボックス 48"/>
          <p:cNvSpPr txBox="1"/>
          <p:nvPr/>
        </p:nvSpPr>
        <p:spPr>
          <a:xfrm>
            <a:off x="4323993" y="4086953"/>
            <a:ext cx="108501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システム拡張</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正方形/長方形 4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10</a:t>
            </a:r>
            <a:endParaRPr kumimoji="1" lang="ja-JP" altLang="en-US" sz="1480" dirty="0">
              <a:solidFill>
                <a:schemeClr val="tx1"/>
              </a:solidFill>
            </a:endParaRPr>
          </a:p>
        </p:txBody>
      </p:sp>
    </p:spTree>
    <p:extLst>
      <p:ext uri="{BB962C8B-B14F-4D97-AF65-F5344CB8AC3E}">
        <p14:creationId xmlns:p14="http://schemas.microsoft.com/office/powerpoint/2010/main" val="1034694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1"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smtClean="0">
                <a:solidFill>
                  <a:prstClr val="white"/>
                </a:solidFill>
                <a:latin typeface="ＭＳ Ｐゴシック"/>
                <a:ea typeface="ＭＳ Ｐゴシック"/>
              </a:rPr>
              <a:t>１０．</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予算計画</a:t>
            </a:r>
          </a:p>
        </p:txBody>
      </p:sp>
      <p:sp>
        <p:nvSpPr>
          <p:cNvPr id="3293" name="テキスト 683"/>
          <p:cNvSpPr txBox="1"/>
          <p:nvPr/>
        </p:nvSpPr>
        <p:spPr>
          <a:xfrm>
            <a:off x="2286000" y="2823974"/>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graphicFrame>
        <p:nvGraphicFramePr>
          <p:cNvPr id="3294" name="四角形 685"/>
          <p:cNvGraphicFramePr>
            <a:graphicFrameLocks noGrp="1"/>
          </p:cNvGraphicFramePr>
          <p:nvPr>
            <p:extLst>
              <p:ext uri="{D42A27DB-BD31-4B8C-83A1-F6EECF244321}">
                <p14:modId xmlns:p14="http://schemas.microsoft.com/office/powerpoint/2010/main" val="2460614528"/>
              </p:ext>
            </p:extLst>
          </p:nvPr>
        </p:nvGraphicFramePr>
        <p:xfrm>
          <a:off x="252000" y="811560"/>
          <a:ext cx="8634536" cy="457200"/>
        </p:xfrm>
        <a:graphic>
          <a:graphicData uri="http://schemas.openxmlformats.org/drawingml/2006/table">
            <a:tbl>
              <a:tblPr>
                <a:tableStyleId>{5C22544A-7EE6-4342-B048-85BDC9FD1C3A}</a:tableStyleId>
              </a:tblPr>
              <a:tblGrid>
                <a:gridCol w="1243592">
                  <a:extLst>
                    <a:ext uri="{9D8B030D-6E8A-4147-A177-3AD203B41FA5}">
                      <a16:colId xmlns:a16="http://schemas.microsoft.com/office/drawing/2014/main" val="20000"/>
                    </a:ext>
                  </a:extLst>
                </a:gridCol>
                <a:gridCol w="1478881">
                  <a:extLst>
                    <a:ext uri="{9D8B030D-6E8A-4147-A177-3AD203B41FA5}">
                      <a16:colId xmlns:a16="http://schemas.microsoft.com/office/drawing/2014/main" val="20001"/>
                    </a:ext>
                  </a:extLst>
                </a:gridCol>
                <a:gridCol w="1295066">
                  <a:extLst>
                    <a:ext uri="{9D8B030D-6E8A-4147-A177-3AD203B41FA5}">
                      <a16:colId xmlns:a16="http://schemas.microsoft.com/office/drawing/2014/main" val="20002"/>
                    </a:ext>
                  </a:extLst>
                </a:gridCol>
                <a:gridCol w="1604211">
                  <a:extLst>
                    <a:ext uri="{9D8B030D-6E8A-4147-A177-3AD203B41FA5}">
                      <a16:colId xmlns:a16="http://schemas.microsoft.com/office/drawing/2014/main" val="20003"/>
                    </a:ext>
                  </a:extLst>
                </a:gridCol>
                <a:gridCol w="1445460">
                  <a:extLst>
                    <a:ext uri="{9D8B030D-6E8A-4147-A177-3AD203B41FA5}">
                      <a16:colId xmlns:a16="http://schemas.microsoft.com/office/drawing/2014/main" val="20004"/>
                    </a:ext>
                  </a:extLst>
                </a:gridCol>
                <a:gridCol w="1567326">
                  <a:extLst>
                    <a:ext uri="{9D8B030D-6E8A-4147-A177-3AD203B41FA5}">
                      <a16:colId xmlns:a16="http://schemas.microsoft.com/office/drawing/2014/main" val="20005"/>
                    </a:ext>
                  </a:extLst>
                </a:gridCol>
              </a:tblGrid>
              <a:tr h="370840">
                <a:tc>
                  <a:txBody>
                    <a:bodyPr/>
                    <a:lstStyle/>
                    <a:p>
                      <a:r>
                        <a:rPr kumimoji="1" lang="ja-JP" altLang="en-US" sz="1200" dirty="0">
                          <a:solidFill>
                            <a:schemeClr val="tx1"/>
                          </a:solidFill>
                        </a:rPr>
                        <a:t>全体事業費</a:t>
                      </a:r>
                    </a:p>
                    <a:p>
                      <a:r>
                        <a:rPr kumimoji="1" lang="ja-JP" altLang="en-US" sz="1200" dirty="0">
                          <a:solidFill>
                            <a:schemeClr val="tx1"/>
                          </a:solidFill>
                        </a:rPr>
                        <a:t>(A)+(B)</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補助対象経費</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a:solidFill>
                            <a:schemeClr val="tx1"/>
                          </a:solidFill>
                        </a:rPr>
                        <a:t>交付申請</a:t>
                      </a:r>
                    </a:p>
                    <a:p>
                      <a:r>
                        <a:rPr kumimoji="1" lang="ja-JP" altLang="en-US" sz="1200" dirty="0">
                          <a:solidFill>
                            <a:schemeClr val="tx1"/>
                          </a:solidFill>
                        </a:rPr>
                        <a:t>希望額</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95" name="テキスト 687"/>
          <p:cNvSpPr txBox="1"/>
          <p:nvPr/>
        </p:nvSpPr>
        <p:spPr>
          <a:xfrm>
            <a:off x="7308528" y="548680"/>
            <a:ext cx="2016000" cy="306884"/>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（全て単位：千円）</a:t>
            </a:r>
          </a:p>
        </p:txBody>
      </p:sp>
      <p:graphicFrame>
        <p:nvGraphicFramePr>
          <p:cNvPr id="3296" name="四角形 632"/>
          <p:cNvGraphicFramePr>
            <a:graphicFrameLocks noGrp="1"/>
          </p:cNvGraphicFramePr>
          <p:nvPr>
            <p:extLst>
              <p:ext uri="{D42A27DB-BD31-4B8C-83A1-F6EECF244321}">
                <p14:modId xmlns:p14="http://schemas.microsoft.com/office/powerpoint/2010/main" val="4169340771"/>
              </p:ext>
            </p:extLst>
          </p:nvPr>
        </p:nvGraphicFramePr>
        <p:xfrm>
          <a:off x="252000" y="1306128"/>
          <a:ext cx="8634533" cy="3851064"/>
        </p:xfrm>
        <a:graphic>
          <a:graphicData uri="http://schemas.openxmlformats.org/drawingml/2006/table">
            <a:tbl>
              <a:tblPr/>
              <a:tblGrid>
                <a:gridCol w="1613373">
                  <a:extLst>
                    <a:ext uri="{9D8B030D-6E8A-4147-A177-3AD203B41FA5}">
                      <a16:colId xmlns:a16="http://schemas.microsoft.com/office/drawing/2014/main" val="20000"/>
                    </a:ext>
                  </a:extLst>
                </a:gridCol>
                <a:gridCol w="1100745">
                  <a:extLst>
                    <a:ext uri="{9D8B030D-6E8A-4147-A177-3AD203B41FA5}">
                      <a16:colId xmlns:a16="http://schemas.microsoft.com/office/drawing/2014/main" val="20001"/>
                    </a:ext>
                  </a:extLst>
                </a:gridCol>
                <a:gridCol w="1512303">
                  <a:extLst>
                    <a:ext uri="{9D8B030D-6E8A-4147-A177-3AD203B41FA5}">
                      <a16:colId xmlns:a16="http://schemas.microsoft.com/office/drawing/2014/main" val="20002"/>
                    </a:ext>
                  </a:extLst>
                </a:gridCol>
                <a:gridCol w="1704473">
                  <a:extLst>
                    <a:ext uri="{9D8B030D-6E8A-4147-A177-3AD203B41FA5}">
                      <a16:colId xmlns:a16="http://schemas.microsoft.com/office/drawing/2014/main" val="20003"/>
                    </a:ext>
                  </a:extLst>
                </a:gridCol>
                <a:gridCol w="1487237">
                  <a:extLst>
                    <a:ext uri="{9D8B030D-6E8A-4147-A177-3AD203B41FA5}">
                      <a16:colId xmlns:a16="http://schemas.microsoft.com/office/drawing/2014/main" val="20004"/>
                    </a:ext>
                  </a:extLst>
                </a:gridCol>
                <a:gridCol w="1216402">
                  <a:extLst>
                    <a:ext uri="{9D8B030D-6E8A-4147-A177-3AD203B41FA5}">
                      <a16:colId xmlns:a16="http://schemas.microsoft.com/office/drawing/2014/main" val="20005"/>
                    </a:ext>
                  </a:extLst>
                </a:gridCol>
              </a:tblGrid>
              <a:tr h="439156">
                <a:tc>
                  <a:txBody>
                    <a:bodyPr/>
                    <a:lstStyle/>
                    <a:p>
                      <a:pPr algn="l"/>
                      <a:r>
                        <a:rPr lang="ja-JP" altLang="en-US" sz="1200">
                          <a:solidFill>
                            <a:srgbClr val="000000"/>
                          </a:solidFill>
                          <a:latin typeface="游ゴシック"/>
                        </a:rPr>
                        <a:t>　</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経費の区分</a:t>
                      </a:r>
                      <a:r>
                        <a:rPr lang="ja-JP" altLang="en-US" sz="1200" b="0">
                          <a:solidFill>
                            <a:srgbClr val="000000"/>
                          </a:solidFill>
                          <a:latin typeface="游ゴシック"/>
                        </a:rPr>
                        <a:t>※１</a:t>
                      </a:r>
                      <a:endParaRPr kumimoji="1" lang="ja-JP" altLang="en-US" sz="1200" b="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金額</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実施事項</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実施主体</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r>
                        <a:rPr lang="ja-JP" altLang="en-US" sz="1200" b="1">
                          <a:solidFill>
                            <a:srgbClr val="000000"/>
                          </a:solidFill>
                          <a:latin typeface="游ゴシック"/>
                        </a:rPr>
                        <a:t>備考</a:t>
                      </a:r>
                      <a:endParaRPr kumimoji="1" lang="ja-JP" altLang="en-US" sz="1200" b="1"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22266">
                <a:tc rowSpan="3">
                  <a:txBody>
                    <a:bodyPr/>
                    <a:lstStyle/>
                    <a:p>
                      <a:pPr algn="ctr"/>
                      <a:r>
                        <a:rPr lang="ja-JP" altLang="en-US" sz="1200">
                          <a:solidFill>
                            <a:srgbClr val="000000"/>
                          </a:solidFill>
                          <a:latin typeface="游ゴシック"/>
                        </a:rPr>
                        <a:t>補助対象経費</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1"/>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2"/>
                  </a:ext>
                </a:extLst>
              </a:tr>
              <a:tr h="422266">
                <a:tc vMerge="1">
                  <a:txBody>
                    <a:bodyPr/>
                    <a:lstStyle/>
                    <a:p>
                      <a:endParaRPr kumimoji="1" lang="ja-JP" altLang="en-US" dirty="0"/>
                    </a:p>
                  </a:txBody>
                  <a:tcPr>
                    <a:lnL>
                      <a:noFill/>
                    </a:lnL>
                    <a:lnR>
                      <a:noFill/>
                    </a:lnR>
                    <a:lnT>
                      <a:noFill/>
                    </a:lnT>
                    <a:lnB>
                      <a:noFill/>
                    </a:lnB>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3"/>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lt"/>
                          <a:cs typeface="+mn-lt"/>
                        </a:rPr>
                        <a:t>　(A)</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4"/>
                  </a:ext>
                </a:extLst>
              </a:tr>
              <a:tr h="422266">
                <a:tc rowSpan="3">
                  <a:txBody>
                    <a:bodyPr/>
                    <a:lstStyle/>
                    <a:p>
                      <a:pPr algn="ctr"/>
                      <a:r>
                        <a:rPr lang="ja-JP" altLang="en-US" sz="1200">
                          <a:solidFill>
                            <a:srgbClr val="000000"/>
                          </a:solidFill>
                          <a:latin typeface="游ゴシック"/>
                        </a:rPr>
                        <a:t>補助対象経費外</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5"/>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6"/>
                  </a:ext>
                </a:extLst>
              </a:tr>
              <a:tr h="422266">
                <a:tc vMerge="1">
                  <a:txBody>
                    <a:bodyPr/>
                    <a:lstStyle/>
                    <a:p>
                      <a:endParaRPr kumimoji="1" lang="ja-JP" altLang="en-US" dirty="0"/>
                    </a:p>
                  </a:txBody>
                  <a:tcPr>
                    <a:lnL>
                      <a:noFill/>
                    </a:lnL>
                    <a:lnR>
                      <a:noFill/>
                    </a:lnR>
                    <a:lnT>
                      <a:noFill/>
                    </a:lnT>
                    <a:lnB>
                      <a:noFill/>
                    </a:lnB>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E9FFFF"/>
                    </a:solidFill>
                  </a:tcPr>
                </a:tc>
                <a:extLst>
                  <a:ext uri="{0D108BD9-81ED-4DB2-BD59-A6C34878D82A}">
                    <a16:rowId xmlns:a16="http://schemas.microsoft.com/office/drawing/2014/main" val="10007"/>
                  </a:ext>
                </a:extLst>
              </a:tr>
              <a:tr h="439156">
                <a:tc>
                  <a:txBody>
                    <a:bodyPr/>
                    <a:lstStyle/>
                    <a:p>
                      <a:pPr algn="ctr"/>
                      <a:r>
                        <a:rPr lang="ja-JP" altLang="en-US" sz="1200">
                          <a:solidFill>
                            <a:srgbClr val="000000"/>
                          </a:solidFill>
                          <a:latin typeface="游ゴシック"/>
                        </a:rPr>
                        <a:t>小計</a:t>
                      </a:r>
                      <a:endParaRPr kumimoji="1" lang="ja-JP" altLang="en-US" sz="1200" dirty="0"/>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l"/>
                      <a:r>
                        <a:rPr lang="ja-JP" altLang="en-US" sz="1200">
                          <a:solidFill>
                            <a:srgbClr val="000000"/>
                          </a:solidFill>
                          <a:latin typeface="+mn-ea"/>
                        </a:rPr>
                        <a:t>　</a:t>
                      </a:r>
                      <a:r>
                        <a:rPr lang="ja-JP" altLang="en-US" sz="1200">
                          <a:solidFill>
                            <a:srgbClr val="000000"/>
                          </a:solidFill>
                          <a:latin typeface="+mn-lt"/>
                          <a:cs typeface="+mn-lt"/>
                        </a:rPr>
                        <a:t>(B)</a:t>
                      </a:r>
                      <a:endParaRPr kumimoji="1" lang="ja-JP" altLang="en-US" sz="1200" dirty="0">
                        <a:latin typeface="+mn-lt"/>
                        <a:cs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tc>
                  <a:txBody>
                    <a:bodyPr/>
                    <a:lstStyle/>
                    <a:p>
                      <a:pPr algn="ctr"/>
                      <a:r>
                        <a:rPr lang="ja-JP" altLang="en-US" sz="1200">
                          <a:solidFill>
                            <a:srgbClr val="000000"/>
                          </a:solidFill>
                          <a:latin typeface="+mn-ea"/>
                        </a:rPr>
                        <a:t>　-</a:t>
                      </a:r>
                      <a:endParaRPr kumimoji="1" lang="ja-JP" altLang="en-US" sz="1200" dirty="0">
                        <a:latin typeface="+mn-ea"/>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E9FFFF"/>
                    </a:solidFill>
                  </a:tcPr>
                </a:tc>
                <a:extLst>
                  <a:ext uri="{0D108BD9-81ED-4DB2-BD59-A6C34878D82A}">
                    <a16:rowId xmlns:a16="http://schemas.microsoft.com/office/drawing/2014/main" val="10008"/>
                  </a:ext>
                </a:extLst>
              </a:tr>
            </a:tbl>
          </a:graphicData>
        </a:graphic>
      </p:graphicFrame>
      <p:sp>
        <p:nvSpPr>
          <p:cNvPr id="3297" name="テキスト 634"/>
          <p:cNvSpPr txBox="1"/>
          <p:nvPr/>
        </p:nvSpPr>
        <p:spPr>
          <a:xfrm>
            <a:off x="69018" y="5157192"/>
            <a:ext cx="9000496" cy="178510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100" b="0" i="1" u="none" strike="noStrike" kern="1200" cap="none" spc="0" normalizeH="0" baseline="0" noProof="0" dirty="0" smtClean="0">
                <a:ln>
                  <a:noFill/>
                </a:ln>
                <a:solidFill>
                  <a:srgbClr val="FF0000"/>
                </a:solidFill>
                <a:effectLst/>
                <a:uLnTx/>
                <a:uFillTx/>
              </a:rPr>
              <a:t>※１ </a:t>
            </a:r>
            <a:r>
              <a:rPr kumimoji="1" lang="en-US" altLang="ja-JP" sz="1100" b="0" i="1" u="none" strike="noStrike" kern="1200" cap="none" spc="0" normalizeH="0" baseline="0" noProof="0" dirty="0" err="1" smtClean="0">
                <a:ln>
                  <a:noFill/>
                </a:ln>
                <a:solidFill>
                  <a:srgbClr val="FF0000"/>
                </a:solidFill>
                <a:effectLst/>
                <a:uLnTx/>
                <a:uFillTx/>
              </a:rPr>
              <a:t>経費の区分は、以下のいずれに当てはまるかをご記載ください</a:t>
            </a:r>
            <a:r>
              <a:rPr kumimoji="1" lang="en-US" altLang="ja-JP" sz="1100" b="0" i="1" u="none" strike="noStrike" kern="1200" cap="none" spc="0" normalizeH="0" baseline="0" noProof="0" dirty="0" smtClean="0">
                <a:ln>
                  <a:noFill/>
                </a:ln>
                <a:solidFill>
                  <a:srgbClr val="FF0000"/>
                </a:solidFill>
                <a:effectLst/>
                <a:uLnTx/>
                <a:uFillTx/>
              </a:rPr>
              <a:t>。</a:t>
            </a:r>
            <a:r>
              <a:rPr kumimoji="1" lang="ja-JP" altLang="en-US" sz="1100" b="0" i="1" u="none" strike="noStrike" kern="1200" cap="none" spc="0" normalizeH="0" baseline="0" noProof="0" dirty="0" smtClean="0">
                <a:ln>
                  <a:noFill/>
                </a:ln>
                <a:solidFill>
                  <a:srgbClr val="FF0000"/>
                </a:solidFill>
                <a:effectLst/>
                <a:uLnTx/>
                <a:uFillTx/>
              </a:rPr>
              <a:t>　　提出時は、赤字補足部分は削除していただいてかまいません。</a:t>
            </a:r>
            <a:endParaRPr kumimoji="1" lang="ja-JP" altLang="en-US" sz="1100" b="0" i="0" u="none" strike="noStrike" kern="1200" cap="none" spc="0" normalizeH="0" baseline="0" noProof="0" dirty="0">
              <a:ln>
                <a:noFill/>
              </a:ln>
              <a:solidFill>
                <a:srgbClr val="000000"/>
              </a:solidFill>
              <a:effectLst/>
              <a:uLnTx/>
              <a:uFillTx/>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100" b="0" i="1" u="none" strike="noStrike" kern="1200" cap="none" spc="0" normalizeH="0" baseline="0" noProof="0" dirty="0" smtClean="0">
                <a:ln>
                  <a:noFill/>
                </a:ln>
                <a:solidFill>
                  <a:srgbClr val="FF0000"/>
                </a:solidFill>
                <a:effectLst/>
                <a:uLnTx/>
                <a:uFillTx/>
              </a:rPr>
              <a:t>　　 （</a:t>
            </a:r>
            <a:r>
              <a:rPr kumimoji="1" lang="en-US" altLang="ja-JP" sz="1100" b="0" i="1" u="none" strike="noStrike" kern="1200" cap="none" spc="0" normalizeH="0" baseline="0" noProof="0" dirty="0" err="1" smtClean="0">
                <a:ln>
                  <a:noFill/>
                </a:ln>
                <a:solidFill>
                  <a:srgbClr val="FF0000"/>
                </a:solidFill>
                <a:effectLst/>
                <a:uLnTx/>
                <a:uFillTx/>
              </a:rPr>
              <a:t>地域公共交通確保維持改善事業（新モビリティサービス推進事業）実施要領を参照</a:t>
            </a:r>
            <a:r>
              <a:rPr kumimoji="1" lang="en-US" altLang="ja-JP" sz="1100" b="0" i="1" u="none" strike="noStrike" kern="1200" cap="none" spc="0" normalizeH="0" baseline="0" noProof="0" dirty="0" smtClean="0">
                <a:ln>
                  <a:noFill/>
                </a:ln>
                <a:solidFill>
                  <a:srgbClr val="FF0000"/>
                </a:solidFill>
                <a:effectLst/>
                <a:uLnTx/>
                <a:uFillTx/>
              </a:rPr>
              <a:t>。）</a:t>
            </a:r>
          </a:p>
          <a:p>
            <a:pPr lvl="0">
              <a:defRPr lang="ja-JP" altLang="en-US"/>
            </a:pPr>
            <a:r>
              <a:rPr lang="ja-JP" altLang="en-US" sz="1100" i="1" dirty="0" smtClean="0">
                <a:solidFill>
                  <a:srgbClr val="FF0000"/>
                </a:solidFill>
              </a:rPr>
              <a:t>①個人</a:t>
            </a:r>
            <a:r>
              <a:rPr lang="ja-JP" altLang="en-US" sz="1100" i="1" dirty="0">
                <a:solidFill>
                  <a:srgbClr val="FF0000"/>
                </a:solidFill>
              </a:rPr>
              <a:t>番号カードを活用する交通サービス（以下「マイナンバーカード活用型交通サービス」という。）の提供を行うために必要なシステム（</a:t>
            </a:r>
            <a:r>
              <a:rPr lang="ja-JP" altLang="en-US" sz="1100" i="1" dirty="0" smtClean="0">
                <a:solidFill>
                  <a:srgbClr val="FF0000"/>
                </a:solidFill>
              </a:rPr>
              <a:t>ソフトウェア、</a:t>
            </a:r>
            <a:endParaRPr lang="en-US" altLang="ja-JP" sz="1100" i="1" dirty="0" smtClean="0">
              <a:solidFill>
                <a:srgbClr val="FF0000"/>
              </a:solidFill>
            </a:endParaRPr>
          </a:p>
          <a:p>
            <a:pPr lvl="0">
              <a:defRPr lang="ja-JP" altLang="en-US"/>
            </a:pPr>
            <a:r>
              <a:rPr lang="ja-JP" altLang="en-US" sz="1100" i="1" dirty="0">
                <a:solidFill>
                  <a:srgbClr val="FF0000"/>
                </a:solidFill>
              </a:rPr>
              <a:t>　</a:t>
            </a:r>
            <a:r>
              <a:rPr lang="ja-JP" altLang="en-US" sz="1100" i="1" dirty="0" smtClean="0">
                <a:solidFill>
                  <a:srgbClr val="FF0000"/>
                </a:solidFill>
              </a:rPr>
              <a:t>クラウドサービス</a:t>
            </a:r>
            <a:r>
              <a:rPr lang="ja-JP" altLang="en-US" sz="1100" i="1" dirty="0">
                <a:solidFill>
                  <a:srgbClr val="FF0000"/>
                </a:solidFill>
              </a:rPr>
              <a:t>、アプリケーション）の購入・開発費及び</a:t>
            </a:r>
            <a:r>
              <a:rPr lang="ja-JP" altLang="en-US" sz="1100" i="1" dirty="0" smtClean="0">
                <a:solidFill>
                  <a:srgbClr val="FF0000"/>
                </a:solidFill>
              </a:rPr>
              <a:t>改修費</a:t>
            </a:r>
            <a:endParaRPr lang="en-US" altLang="ja-JP" sz="1100" i="1" dirty="0" smtClean="0">
              <a:solidFill>
                <a:srgbClr val="FF0000"/>
              </a:solidFill>
            </a:endParaRPr>
          </a:p>
          <a:p>
            <a:pPr lvl="0">
              <a:defRPr lang="ja-JP" altLang="en-US"/>
            </a:pPr>
            <a:r>
              <a:rPr lang="ja-JP" altLang="en-US" sz="1100" i="1" dirty="0" smtClean="0">
                <a:solidFill>
                  <a:srgbClr val="FF0000"/>
                </a:solidFill>
              </a:rPr>
              <a:t>②マイナンバーカード活用型交通サービス提供に伴うシステム導入設定、マニュアル作成費、研修実施に係る費用</a:t>
            </a:r>
            <a:endParaRPr lang="en-US" altLang="ja-JP" sz="1100" i="1" dirty="0" smtClean="0">
              <a:solidFill>
                <a:srgbClr val="FF0000"/>
              </a:solidFill>
            </a:endParaRPr>
          </a:p>
          <a:p>
            <a:pPr lvl="0">
              <a:defRPr lang="ja-JP" altLang="en-US"/>
            </a:pPr>
            <a:r>
              <a:rPr lang="ja-JP" altLang="en-US" sz="1100" i="1" dirty="0" smtClean="0">
                <a:solidFill>
                  <a:srgbClr val="FF0000"/>
                </a:solidFill>
              </a:rPr>
              <a:t>③マイナンバーカード</a:t>
            </a:r>
            <a:r>
              <a:rPr lang="ja-JP" altLang="en-US" sz="1100" i="1" dirty="0">
                <a:solidFill>
                  <a:srgbClr val="FF0000"/>
                </a:solidFill>
              </a:rPr>
              <a:t>活用型</a:t>
            </a:r>
            <a:r>
              <a:rPr lang="ja-JP" altLang="en-US" sz="1100" i="1" dirty="0" smtClean="0">
                <a:solidFill>
                  <a:srgbClr val="FF0000"/>
                </a:solidFill>
              </a:rPr>
              <a:t>交通サービス</a:t>
            </a:r>
            <a:r>
              <a:rPr lang="ja-JP" altLang="en-US" sz="1100" i="1" dirty="0">
                <a:solidFill>
                  <a:srgbClr val="FF0000"/>
                </a:solidFill>
              </a:rPr>
              <a:t>の利用促進等に係る</a:t>
            </a:r>
            <a:r>
              <a:rPr lang="ja-JP" altLang="en-US" sz="1100" i="1" dirty="0" smtClean="0">
                <a:solidFill>
                  <a:srgbClr val="FF0000"/>
                </a:solidFill>
              </a:rPr>
              <a:t>経費</a:t>
            </a:r>
            <a:endParaRPr lang="en-US" altLang="ja-JP" sz="1100" i="1" dirty="0" smtClean="0">
              <a:solidFill>
                <a:srgbClr val="FF0000"/>
              </a:solidFill>
            </a:endParaRPr>
          </a:p>
          <a:p>
            <a:pPr lvl="0">
              <a:defRPr lang="ja-JP" altLang="en-US"/>
            </a:pPr>
            <a:r>
              <a:rPr lang="ja-JP" altLang="en-US" sz="1100" i="1" dirty="0" smtClean="0">
                <a:solidFill>
                  <a:srgbClr val="FF0000"/>
                </a:solidFill>
              </a:rPr>
              <a:t>④システム</a:t>
            </a:r>
            <a:r>
              <a:rPr lang="ja-JP" altLang="en-US" sz="1100" i="1" dirty="0">
                <a:solidFill>
                  <a:srgbClr val="FF0000"/>
                </a:solidFill>
              </a:rPr>
              <a:t>のセキュリティ</a:t>
            </a:r>
            <a:r>
              <a:rPr lang="ja-JP" altLang="en-US" sz="1100" i="1" dirty="0" smtClean="0">
                <a:solidFill>
                  <a:srgbClr val="FF0000"/>
                </a:solidFill>
              </a:rPr>
              <a:t>対策費</a:t>
            </a:r>
            <a:endParaRPr lang="en-US" altLang="ja-JP" sz="1100" i="1" dirty="0" smtClean="0">
              <a:solidFill>
                <a:srgbClr val="FF0000"/>
              </a:solidFill>
            </a:endParaRPr>
          </a:p>
          <a:p>
            <a:pPr lvl="0">
              <a:defRPr lang="ja-JP" altLang="en-US"/>
            </a:pPr>
            <a:r>
              <a:rPr lang="ja-JP" altLang="en-US" sz="1100" i="1" dirty="0" smtClean="0">
                <a:solidFill>
                  <a:srgbClr val="FF0000"/>
                </a:solidFill>
              </a:rPr>
              <a:t>⑤マイナンバーカード</a:t>
            </a:r>
            <a:r>
              <a:rPr lang="ja-JP" altLang="en-US" sz="1100" i="1" dirty="0">
                <a:solidFill>
                  <a:srgbClr val="FF0000"/>
                </a:solidFill>
              </a:rPr>
              <a:t>活用型交通サービスの提供において必要なキャッシュレス決済の利用を可能とする汎用端末及び決済端末等の導入費</a:t>
            </a:r>
            <a:r>
              <a:rPr lang="ja-JP" altLang="en-US" sz="1100" i="1" dirty="0" smtClean="0">
                <a:solidFill>
                  <a:srgbClr val="FF0000"/>
                </a:solidFill>
              </a:rPr>
              <a:t>、</a:t>
            </a:r>
            <a:endParaRPr lang="en-US" altLang="ja-JP" sz="1100" i="1" dirty="0" smtClean="0">
              <a:solidFill>
                <a:srgbClr val="FF0000"/>
              </a:solidFill>
            </a:endParaRPr>
          </a:p>
          <a:p>
            <a:pPr lvl="0">
              <a:defRPr lang="ja-JP" altLang="en-US"/>
            </a:pPr>
            <a:r>
              <a:rPr lang="ja-JP" altLang="en-US" sz="1100" i="1" dirty="0">
                <a:solidFill>
                  <a:srgbClr val="FF0000"/>
                </a:solidFill>
              </a:rPr>
              <a:t>　</a:t>
            </a:r>
            <a:r>
              <a:rPr lang="ja-JP" altLang="en-US" sz="1100" i="1" dirty="0" smtClean="0">
                <a:solidFill>
                  <a:srgbClr val="FF0000"/>
                </a:solidFill>
              </a:rPr>
              <a:t>ネットワーク</a:t>
            </a:r>
            <a:r>
              <a:rPr lang="ja-JP" altLang="en-US" sz="1100" i="1" dirty="0">
                <a:solidFill>
                  <a:srgbClr val="FF0000"/>
                </a:solidFill>
              </a:rPr>
              <a:t>通信機器を含む環境</a:t>
            </a:r>
            <a:r>
              <a:rPr lang="ja-JP" altLang="en-US" sz="1100" i="1" dirty="0" smtClean="0">
                <a:solidFill>
                  <a:srgbClr val="FF0000"/>
                </a:solidFill>
              </a:rPr>
              <a:t>整備費</a:t>
            </a:r>
            <a:endParaRPr kumimoji="1" lang="en-US" altLang="ja-JP" sz="1100" b="0" i="1" u="none" strike="noStrike" kern="1200" cap="none" spc="0" normalizeH="0" baseline="0" noProof="0" dirty="0" smtClean="0">
              <a:ln>
                <a:noFill/>
              </a:ln>
              <a:solidFill>
                <a:srgbClr val="FF0000"/>
              </a:solidFill>
              <a:effectLst/>
              <a:uLnTx/>
              <a:uFillTx/>
            </a:endParaRPr>
          </a:p>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100" b="0" i="1" u="none" strike="noStrike" kern="1200" cap="none" spc="0" normalizeH="0" baseline="0" noProof="0" dirty="0" smtClean="0">
                <a:ln>
                  <a:noFill/>
                </a:ln>
                <a:solidFill>
                  <a:srgbClr val="FF0000"/>
                </a:solidFill>
                <a:effectLst/>
                <a:uLnTx/>
                <a:uFillTx/>
              </a:rPr>
              <a:t>※２ 行数は必要に応じて、増減させてかまいません。</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11</a:t>
            </a:r>
            <a:endParaRPr kumimoji="1" lang="ja-JP" altLang="en-US" sz="1480" dirty="0">
              <a:solidFill>
                <a:schemeClr val="tx1"/>
              </a:solidFill>
            </a:endParaRPr>
          </a:p>
        </p:txBody>
      </p:sp>
    </p:spTree>
    <p:extLst>
      <p:ext uri="{BB962C8B-B14F-4D97-AF65-F5344CB8AC3E}">
        <p14:creationId xmlns:p14="http://schemas.microsoft.com/office/powerpoint/2010/main" val="872972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1"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１１．</a:t>
            </a:r>
            <a:r>
              <a:rPr kumimoji="0" lang="ja-JP" altLang="en-US" sz="2400" b="1" kern="0" dirty="0">
                <a:solidFill>
                  <a:prstClr val="white"/>
                </a:solidFill>
                <a:latin typeface="ＭＳ Ｐゴシック"/>
                <a:ea typeface="ＭＳ Ｐゴシック"/>
              </a:rPr>
              <a:t>予算</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スキーム</a:t>
            </a:r>
          </a:p>
        </p:txBody>
      </p:sp>
      <p:sp>
        <p:nvSpPr>
          <p:cNvPr id="3303" name="テキスト 683"/>
          <p:cNvSpPr txBox="1"/>
          <p:nvPr/>
        </p:nvSpPr>
        <p:spPr>
          <a:xfrm>
            <a:off x="2286000" y="2967782"/>
            <a:ext cx="4572000" cy="92243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304" name="正方形/長方形 726"/>
          <p:cNvSpPr/>
          <p:nvPr/>
        </p:nvSpPr>
        <p:spPr>
          <a:xfrm>
            <a:off x="3351130" y="1484784"/>
            <a:ext cx="244487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国土交通省</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05" name="正方形/長方形 727"/>
          <p:cNvSpPr/>
          <p:nvPr/>
        </p:nvSpPr>
        <p:spPr>
          <a:xfrm>
            <a:off x="3145938" y="3357414"/>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○○株式会社／○○市</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（申請者）</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p:txBody>
      </p:sp>
      <p:sp>
        <p:nvSpPr>
          <p:cNvPr id="3306" name="正方形/長方形 728"/>
          <p:cNvSpPr/>
          <p:nvPr/>
        </p:nvSpPr>
        <p:spPr>
          <a:xfrm>
            <a:off x="4586098" y="2600908"/>
            <a:ext cx="12105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補助金交付</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07" name="直線矢印コネクタ 729"/>
          <p:cNvCxnSpPr/>
          <p:nvPr/>
        </p:nvCxnSpPr>
        <p:spPr>
          <a:xfrm>
            <a:off x="4283770" y="4221510"/>
            <a:ext cx="726" cy="1367730"/>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08" name="正方形/長方形 730"/>
          <p:cNvSpPr/>
          <p:nvPr/>
        </p:nvSpPr>
        <p:spPr>
          <a:xfrm>
            <a:off x="255878" y="5589240"/>
            <a:ext cx="203123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rPr>
              <a:t>□□株式会社</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a:t>
            </a:r>
            <a:r>
              <a:rPr lang="ja-JP" altLang="en-US" dirty="0">
                <a:solidFill>
                  <a:srgbClr val="000000"/>
                </a:solidFill>
                <a:latin typeface="Arial"/>
                <a:ea typeface="ＭＳ Ｐゴシック"/>
              </a:rPr>
              <a:t>交通</a:t>
            </a: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事業者）</a:t>
            </a:r>
          </a:p>
        </p:txBody>
      </p:sp>
      <p:sp>
        <p:nvSpPr>
          <p:cNvPr id="3309" name="正方形/長方形 731"/>
          <p:cNvSpPr/>
          <p:nvPr/>
        </p:nvSpPr>
        <p:spPr>
          <a:xfrm>
            <a:off x="6593276" y="5589240"/>
            <a:ext cx="2442724"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rPr>
              <a:t>YY</a:t>
            </a: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a:t>
            </a:r>
            <a:r>
              <a:rPr lang="ja-JP" altLang="en-US" dirty="0" smtClean="0">
                <a:solidFill>
                  <a:srgbClr val="000000"/>
                </a:solidFill>
                <a:latin typeface="Arial"/>
                <a:ea typeface="ＭＳ Ｐゴシック"/>
              </a:rPr>
              <a:t>△△</a:t>
            </a: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0" name="正方形/長方形 732"/>
          <p:cNvSpPr/>
          <p:nvPr/>
        </p:nvSpPr>
        <p:spPr>
          <a:xfrm>
            <a:off x="1116000" y="2780944"/>
            <a:ext cx="186984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○○システム改修費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1" name="正方形/長方形 733"/>
          <p:cNvSpPr/>
          <p:nvPr/>
        </p:nvSpPr>
        <p:spPr>
          <a:xfrm>
            <a:off x="6372728" y="2852936"/>
            <a:ext cx="1517777"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○○機器導入費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2,500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2" name="正方形/長方形 734"/>
          <p:cNvSpPr/>
          <p:nvPr/>
        </p:nvSpPr>
        <p:spPr>
          <a:xfrm>
            <a:off x="3132368" y="5589240"/>
            <a:ext cx="2880320" cy="86409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株式会社XX</a:t>
            </a:r>
            <a:endParaRPr kumimoji="1" lang="en-US" altLang="ja-JP" sz="18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（○○システム開発事業者）</a:t>
            </a:r>
            <a:endParaRPr kumimoji="1" lang="ja-JP" altLang="en-US" sz="18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3" name="正方形/長方形 735"/>
          <p:cNvSpPr/>
          <p:nvPr/>
        </p:nvSpPr>
        <p:spPr>
          <a:xfrm>
            <a:off x="2700000" y="5013000"/>
            <a:ext cx="186769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□□システム購入費</a:t>
            </a:r>
            <a:endParaRPr kumimoji="1" lang="en-US" altLang="ja-JP" sz="1400" b="0" i="0" u="none" strike="noStrike" kern="1200" cap="none" spc="0" normalizeH="0" baseline="0" noProof="0" dirty="0" smtClean="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00" b="1" i="0" u="sng" strike="noStrike" kern="1200" cap="none" spc="0" normalizeH="0" baseline="0" noProof="0" dirty="0" smtClean="0">
                <a:ln>
                  <a:noFill/>
                </a:ln>
                <a:solidFill>
                  <a:srgbClr val="000000"/>
                </a:solidFill>
                <a:effectLst/>
                <a:uLnTx/>
                <a:uFillTx/>
                <a:latin typeface="Arial"/>
                <a:ea typeface="ＭＳ Ｐゴシック"/>
                <a:cs typeface="+mn-cs"/>
              </a:rPr>
              <a:t>10,000</a:t>
            </a:r>
            <a:r>
              <a:rPr kumimoji="1" lang="ja-JP" altLang="en-US" sz="1400" b="1" i="0" u="sng" strike="noStrike" kern="1200" cap="none" spc="0" normalizeH="0" baseline="0" noProof="0" dirty="0" smtClean="0">
                <a:ln>
                  <a:noFill/>
                </a:ln>
                <a:solidFill>
                  <a:srgbClr val="000000"/>
                </a:solidFill>
                <a:effectLst/>
                <a:uLnTx/>
                <a:uFillTx/>
                <a:latin typeface="Arial"/>
                <a:ea typeface="ＭＳ Ｐゴシック"/>
                <a:cs typeface="+mn-cs"/>
              </a:rPr>
              <a:t>千円（国費）</a:t>
            </a:r>
            <a:endParaRPr kumimoji="1" lang="ja-JP" altLang="en-US" sz="1400" b="1" i="0" u="sng"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4" name="カギ線コネクタ 736"/>
          <p:cNvCxnSpPr/>
          <p:nvPr/>
        </p:nvCxnSpPr>
        <p:spPr>
          <a:xfrm rot="10800000" flipV="1">
            <a:off x="936124" y="3573014"/>
            <a:ext cx="2209814" cy="2016226"/>
          </a:xfrm>
          <a:prstGeom prst="bentConnector3">
            <a:avLst>
              <a:gd name="adj1" fmla="val 10029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5" name="楕円 737"/>
          <p:cNvSpPr/>
          <p:nvPr/>
        </p:nvSpPr>
        <p:spPr>
          <a:xfrm>
            <a:off x="1825007"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6" name="カギ線コネクタ 738"/>
          <p:cNvCxnSpPr/>
          <p:nvPr/>
        </p:nvCxnSpPr>
        <p:spPr>
          <a:xfrm rot="5400000" flipH="1" flipV="1">
            <a:off x="1530190" y="3987062"/>
            <a:ext cx="1620180" cy="1584176"/>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17" name="正方形/長方形 739"/>
          <p:cNvSpPr/>
          <p:nvPr/>
        </p:nvSpPr>
        <p:spPr>
          <a:xfrm>
            <a:off x="1486153" y="4548051"/>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XXシステム改修、納品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318" name="楕円 740"/>
          <p:cNvSpPr/>
          <p:nvPr/>
        </p:nvSpPr>
        <p:spPr>
          <a:xfrm>
            <a:off x="4068472" y="4509000"/>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19" name="直線矢印コネクタ 741"/>
          <p:cNvCxnSpPr/>
          <p:nvPr/>
        </p:nvCxnSpPr>
        <p:spPr>
          <a:xfrm flipV="1">
            <a:off x="4860560" y="4221510"/>
            <a:ext cx="575" cy="1367731"/>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0" name="正方形/長方形 742"/>
          <p:cNvSpPr/>
          <p:nvPr/>
        </p:nvSpPr>
        <p:spPr>
          <a:xfrm>
            <a:off x="4858209" y="4977384"/>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○○システム開発、納品</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1" name="カギ線コネクタ 743"/>
          <p:cNvCxnSpPr/>
          <p:nvPr/>
        </p:nvCxnSpPr>
        <p:spPr>
          <a:xfrm>
            <a:off x="6039827" y="3573014"/>
            <a:ext cx="2196246" cy="2016228"/>
          </a:xfrm>
          <a:prstGeom prst="bentConnector3">
            <a:avLst>
              <a:gd name="adj1" fmla="val 99962"/>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2" name="楕円 744"/>
          <p:cNvSpPr/>
          <p:nvPr/>
        </p:nvSpPr>
        <p:spPr>
          <a:xfrm>
            <a:off x="6921926" y="3356992"/>
            <a:ext cx="432048" cy="3960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smtClean="0">
                <a:ln>
                  <a:noFill/>
                </a:ln>
                <a:solidFill>
                  <a:srgbClr val="000000"/>
                </a:solidFill>
                <a:effectLst/>
                <a:uLnTx/>
                <a:uFillTx/>
                <a:latin typeface="Arial"/>
                <a:ea typeface="ＭＳ Ｐゴシック"/>
                <a:cs typeface="+mn-cs"/>
              </a:rPr>
              <a:t>￥</a:t>
            </a:r>
            <a:endParaRPr kumimoji="1" lang="ja-JP" altLang="en-US" sz="1800" b="1" i="0" u="none" strike="noStrike" kern="1200" cap="none" spc="0" normalizeH="0" baseline="0" noProof="0" dirty="0">
              <a:ln>
                <a:noFill/>
              </a:ln>
              <a:solidFill>
                <a:srgbClr val="000000"/>
              </a:solidFill>
              <a:effectLst/>
              <a:uLnTx/>
              <a:uFillTx/>
              <a:latin typeface="Arial"/>
              <a:ea typeface="ＭＳ Ｐゴシック"/>
              <a:cs typeface="+mn-cs"/>
            </a:endParaRPr>
          </a:p>
        </p:txBody>
      </p:sp>
      <p:cxnSp>
        <p:nvCxnSpPr>
          <p:cNvPr id="3323" name="カギ線コネクタ 745"/>
          <p:cNvCxnSpPr/>
          <p:nvPr/>
        </p:nvCxnSpPr>
        <p:spPr>
          <a:xfrm rot="16200000" flipV="1">
            <a:off x="5972253" y="4036635"/>
            <a:ext cx="1620181" cy="1485031"/>
          </a:xfrm>
          <a:prstGeom prst="bentConnector3">
            <a:avLst>
              <a:gd name="adj1" fmla="val 100360"/>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324" name="正方形/長方形 746"/>
          <p:cNvSpPr/>
          <p:nvPr/>
        </p:nvSpPr>
        <p:spPr>
          <a:xfrm>
            <a:off x="6336409" y="4527122"/>
            <a:ext cx="1259591"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○○機器</a:t>
            </a:r>
            <a:endParaRPr kumimoji="1" lang="ja-JP" altLang="en-US"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Arial"/>
                <a:ea typeface="ＭＳ Ｐゴシック"/>
                <a:cs typeface="+mn-cs"/>
              </a:rPr>
              <a:t>納品</a:t>
            </a:r>
          </a:p>
        </p:txBody>
      </p:sp>
      <p:cxnSp>
        <p:nvCxnSpPr>
          <p:cNvPr id="3325" name="直線矢印コネクタ 747"/>
          <p:cNvCxnSpPr/>
          <p:nvPr/>
        </p:nvCxnSpPr>
        <p:spPr>
          <a:xfrm>
            <a:off x="4586098" y="2420888"/>
            <a:ext cx="0" cy="900735"/>
          </a:xfrm>
          <a:prstGeom prst="straightConnector1">
            <a:avLst/>
          </a:prstGeom>
          <a:ln w="31750" cmpd="sng">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26" name="正方形/長方形 748"/>
          <p:cNvSpPr/>
          <p:nvPr/>
        </p:nvSpPr>
        <p:spPr>
          <a:xfrm>
            <a:off x="2050922" y="3247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（国土交通省）</a:t>
            </a:r>
          </a:p>
        </p:txBody>
      </p:sp>
      <p:sp>
        <p:nvSpPr>
          <p:cNvPr id="3327" name="正方形/長方形 749"/>
          <p:cNvSpPr/>
          <p:nvPr/>
        </p:nvSpPr>
        <p:spPr>
          <a:xfrm>
            <a:off x="7452000" y="3103145"/>
            <a:ext cx="1009486"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※補助対象経費外</a:t>
            </a:r>
          </a:p>
        </p:txBody>
      </p:sp>
      <p:sp>
        <p:nvSpPr>
          <p:cNvPr id="3328" name="正方形/長方形 750"/>
          <p:cNvSpPr/>
          <p:nvPr/>
        </p:nvSpPr>
        <p:spPr>
          <a:xfrm>
            <a:off x="2744076" y="5407145"/>
            <a:ext cx="1546113" cy="253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Arial"/>
                <a:ea typeface="ＭＳ Ｐゴシック"/>
                <a:cs typeface="+mn-cs"/>
              </a:rPr>
              <a:t>※補助対象経費（経済産業省）</a:t>
            </a:r>
          </a:p>
        </p:txBody>
      </p:sp>
      <p:sp>
        <p:nvSpPr>
          <p:cNvPr id="3329" name="テキスト 751"/>
          <p:cNvSpPr txBox="1"/>
          <p:nvPr/>
        </p:nvSpPr>
        <p:spPr>
          <a:xfrm>
            <a:off x="255878" y="693000"/>
            <a:ext cx="6239209" cy="307777"/>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契約関係、資金の流れ、補助対象経費、など</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を明示した</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図を示してください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0" name="テキスト 752"/>
          <p:cNvSpPr txBox="1"/>
          <p:nvPr/>
        </p:nvSpPr>
        <p:spPr>
          <a:xfrm>
            <a:off x="330460" y="1177900"/>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331" name="テキスト 753"/>
          <p:cNvSpPr txBox="1"/>
          <p:nvPr/>
        </p:nvSpPr>
        <p:spPr>
          <a:xfrm>
            <a:off x="252000" y="1239455"/>
            <a:ext cx="901025" cy="30688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（記載例）</a:t>
            </a: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4" name="正方形/長方形 3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12</a:t>
            </a:r>
            <a:endParaRPr kumimoji="1" lang="ja-JP" altLang="en-US" sz="1480" dirty="0">
              <a:solidFill>
                <a:schemeClr val="tx1"/>
              </a:solidFill>
            </a:endParaRPr>
          </a:p>
        </p:txBody>
      </p:sp>
    </p:spTree>
    <p:extLst>
      <p:ext uri="{BB962C8B-B14F-4D97-AF65-F5344CB8AC3E}">
        <p14:creationId xmlns:p14="http://schemas.microsoft.com/office/powerpoint/2010/main" val="2539057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0" name="Rectangle 67"/>
          <p:cNvSpPr>
            <a:spLocks noChangeArrowheads="1"/>
          </p:cNvSpPr>
          <p:nvPr/>
        </p:nvSpPr>
        <p:spPr>
          <a:xfrm>
            <a:off x="0" y="0"/>
            <a:ext cx="9144000" cy="573088"/>
          </a:xfrm>
          <a:prstGeom prst="rect">
            <a:avLst/>
          </a:prstGeom>
          <a:solidFill>
            <a:schemeClr val="accent5">
              <a:lumMod val="5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2000" b="1" dirty="0">
                <a:solidFill>
                  <a:srgbClr val="FFFFFF"/>
                </a:solidFill>
                <a:latin typeface="ＭＳ Ｐゴシック" panose="020B0600070205080204" pitchFamily="50" charset="-128"/>
              </a:rPr>
              <a:t>（</a:t>
            </a: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事業名を記載</a:t>
            </a:r>
            <a:r>
              <a:rPr lang="ja-JP" altLang="en-US" sz="2000" b="1" dirty="0" smtClean="0">
                <a:solidFill>
                  <a:srgbClr val="FFFFFF"/>
                </a:solidFill>
                <a:latin typeface="ＭＳ Ｐゴシック" panose="020B0600070205080204" pitchFamily="50" charset="-128"/>
              </a:rPr>
              <a:t>）</a:t>
            </a:r>
            <a:r>
              <a:rPr kumimoji="1" lang="ja-JP" altLang="en-US" sz="20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lang="ja-JP" altLang="en-US" sz="2000" b="1" noProof="0" dirty="0">
                <a:solidFill>
                  <a:srgbClr val="FFFFFF"/>
                </a:solidFill>
                <a:latin typeface="ＭＳ Ｐゴシック" panose="020B0600070205080204" pitchFamily="50" charset="-128"/>
              </a:rPr>
              <a:t>～</a:t>
            </a:r>
            <a:endParaRPr kumimoji="1" lang="ja-JP" altLang="en-US" sz="2400" b="1" i="0" u="none" strike="noStrike" kern="1200" cap="none" spc="0" normalizeH="0" baseline="0" noProof="0" dirty="0" smtClean="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2033" name="表 668"/>
          <p:cNvGraphicFramePr>
            <a:graphicFrameLocks noGrp="1"/>
          </p:cNvGraphicFramePr>
          <p:nvPr>
            <p:extLst>
              <p:ext uri="{D42A27DB-BD31-4B8C-83A1-F6EECF244321}">
                <p14:modId xmlns:p14="http://schemas.microsoft.com/office/powerpoint/2010/main" val="4046659483"/>
              </p:ext>
            </p:extLst>
          </p:nvPr>
        </p:nvGraphicFramePr>
        <p:xfrm>
          <a:off x="91440" y="1493569"/>
          <a:ext cx="4336560" cy="5281389"/>
        </p:xfrm>
        <a:graphic>
          <a:graphicData uri="http://schemas.openxmlformats.org/drawingml/2006/table">
            <a:tbl>
              <a:tblPr bandRow="1">
                <a:tableStyleId>{073A0DAA-6AF3-43AB-8588-CEC1D06C72B9}</a:tableStyleId>
              </a:tblPr>
              <a:tblGrid>
                <a:gridCol w="678758">
                  <a:extLst>
                    <a:ext uri="{9D8B030D-6E8A-4147-A177-3AD203B41FA5}">
                      <a16:colId xmlns:a16="http://schemas.microsoft.com/office/drawing/2014/main" val="20000"/>
                    </a:ext>
                  </a:extLst>
                </a:gridCol>
                <a:gridCol w="676720">
                  <a:extLst>
                    <a:ext uri="{9D8B030D-6E8A-4147-A177-3AD203B41FA5}">
                      <a16:colId xmlns:a16="http://schemas.microsoft.com/office/drawing/2014/main" val="20001"/>
                    </a:ext>
                  </a:extLst>
                </a:gridCol>
                <a:gridCol w="2981082">
                  <a:extLst>
                    <a:ext uri="{9D8B030D-6E8A-4147-A177-3AD203B41FA5}">
                      <a16:colId xmlns:a16="http://schemas.microsoft.com/office/drawing/2014/main" val="20002"/>
                    </a:ext>
                  </a:extLst>
                </a:gridCol>
              </a:tblGrid>
              <a:tr h="60536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協議会の構成員</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幹事</a:t>
                      </a:r>
                      <a:r>
                        <a:rPr kumimoji="1" lang="en-US" altLang="ja-JP"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a:t>
                      </a:r>
                      <a:r>
                        <a:rPr kumimoji="1" lang="zh-CN"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社</a:t>
                      </a:r>
                      <a:r>
                        <a:rPr kumimoji="1" lang="ja-JP" altLang="en-US" sz="900" b="0" i="0" u="none" strike="noStrike" kern="1200" baseline="0" dirty="0" err="1" smtClean="0">
                          <a:solidFill>
                            <a:schemeClr val="tx1"/>
                          </a:solidFill>
                          <a:latin typeface="Meiryo UI" panose="020B0604030504040204" pitchFamily="50" charset="-128"/>
                          <a:ea typeface="Meiryo UI" panose="020B0604030504040204" pitchFamily="50" charset="-128"/>
                          <a:cs typeface="+mn-cs"/>
                        </a:rPr>
                        <a:t>、**</a:t>
                      </a: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市、**大学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535141">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地域</a:t>
                      </a:r>
                    </a:p>
                    <a:p>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marL="171450" indent="-171450">
                        <a:buFont typeface="Wingdings" panose="05000000000000000000" pitchFamily="2" charset="2"/>
                        <a:buChar char="l"/>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331690">
                <a:tc rowSpan="5">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開始時期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t"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eiryo UI" panose="020B0604030504040204" pitchFamily="50" charset="-128"/>
                          <a:ea typeface="Meiryo UI" panose="020B0604030504040204" pitchFamily="50" charset="-128"/>
                          <a:cs typeface="+mn-cs"/>
                        </a:rPr>
                        <a:t>**年*月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事業エリア</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baseline="0" dirty="0" smtClean="0">
                          <a:solidFill>
                            <a:schemeClr val="tx1"/>
                          </a:solidFill>
                          <a:latin typeface="Meiryo UI" panose="020B0604030504040204" pitchFamily="50" charset="-128"/>
                          <a:ea typeface="Meiryo UI" panose="020B0604030504040204" pitchFamily="50" charset="-128"/>
                          <a:cs typeface="+mn-cs"/>
                        </a:rPr>
                        <a:t>**市**エリア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1690">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MaaS</a:t>
                      </a:r>
                    </a:p>
                    <a:p>
                      <a:r>
                        <a:rPr kumimoji="1" lang="ja-JP" altLang="en-US" sz="900" dirty="0">
                          <a:solidFill>
                            <a:schemeClr val="tx1"/>
                          </a:solidFill>
                          <a:latin typeface="Meiryo UI" panose="020B0604030504040204" pitchFamily="50" charset="-128"/>
                          <a:ea typeface="Meiryo UI" panose="020B0604030504040204" pitchFamily="50" charset="-128"/>
                        </a:rPr>
                        <a:t>システム</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216932">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ja-JP" altLang="en-US" sz="1800" b="0" i="0" u="none" strike="noStrike" kern="1200" baseline="0" dirty="0" smtClean="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75998">
                <a:tc vMerge="1">
                  <a:txBody>
                    <a:bodyPr/>
                    <a:lstStyle/>
                    <a:p>
                      <a:endParaRPr kumimoji="1" lang="ja-JP" altLang="en-US"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交通以外のサービス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84744">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事業</a:t>
                      </a:r>
                    </a:p>
                    <a:p>
                      <a:r>
                        <a:rPr kumimoji="1" lang="ja-JP" altLang="en-US" sz="1000" dirty="0">
                          <a:solidFill>
                            <a:schemeClr val="tx1"/>
                          </a:solidFill>
                          <a:latin typeface="Meiryo UI" panose="020B0604030504040204" pitchFamily="50" charset="-128"/>
                          <a:ea typeface="Meiryo UI" panose="020B0604030504040204" pitchFamily="50"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gridSpan="2">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dirty="0" smtClean="0">
                          <a:solidFill>
                            <a:schemeClr val="tx1"/>
                          </a:solidFill>
                          <a:latin typeface="Meiryo UI" panose="020B0604030504040204" pitchFamily="50" charset="-128"/>
                          <a:ea typeface="Meiryo UI" panose="020B0604030504040204" pitchFamily="50" charset="-128"/>
                        </a:rPr>
                        <a:t>（箇条書きで記載）</a:t>
                      </a:r>
                      <a:endParaRPr kumimoji="1" lang="en-US" altLang="ja-JP" sz="9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
        <p:nvSpPr>
          <p:cNvPr id="2034" name="正方形/長方形 669"/>
          <p:cNvSpPr/>
          <p:nvPr/>
        </p:nvSpPr>
        <p:spPr>
          <a:xfrm>
            <a:off x="4432861" y="1491215"/>
            <a:ext cx="4608195" cy="252000"/>
          </a:xfrm>
          <a:prstGeom prst="rect">
            <a:avLst/>
          </a:prstGeom>
          <a:solidFill>
            <a:schemeClr val="accent5">
              <a:lumMod val="90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rPr>
              <a:t>事業</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イメージ</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5" name="正方形/長方形 670"/>
          <p:cNvSpPr/>
          <p:nvPr/>
        </p:nvSpPr>
        <p:spPr>
          <a:xfrm>
            <a:off x="4432861" y="1743215"/>
            <a:ext cx="4608195" cy="4001471"/>
          </a:xfrm>
          <a:prstGeom prst="rect">
            <a:avLst/>
          </a:prstGeom>
          <a:no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38" name="正方形/長方形 673"/>
          <p:cNvSpPr/>
          <p:nvPr/>
        </p:nvSpPr>
        <p:spPr>
          <a:xfrm>
            <a:off x="4432861" y="5750598"/>
            <a:ext cx="4608195" cy="252000"/>
          </a:xfrm>
          <a:prstGeom prst="rect">
            <a:avLst/>
          </a:prstGeom>
          <a:solidFill>
            <a:schemeClr val="accent5">
              <a:lumMod val="90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今後</a:t>
            </a:r>
            <a:r>
              <a:rPr kumimoji="1" lang="ja-JP" altLang="en-US"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の方向性</a:t>
            </a:r>
            <a:endParaRPr kumimoji="1" lang="en-US" altLang="ja-JP" sz="10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2039" name="表 674"/>
          <p:cNvGraphicFramePr>
            <a:graphicFrameLocks noGrp="1"/>
          </p:cNvGraphicFramePr>
          <p:nvPr>
            <p:extLst>
              <p:ext uri="{D42A27DB-BD31-4B8C-83A1-F6EECF244321}">
                <p14:modId xmlns:p14="http://schemas.microsoft.com/office/powerpoint/2010/main" val="2902311852"/>
              </p:ext>
            </p:extLst>
          </p:nvPr>
        </p:nvGraphicFramePr>
        <p:xfrm>
          <a:off x="4428000" y="6002598"/>
          <a:ext cx="4613056" cy="774441"/>
        </p:xfrm>
        <a:graphic>
          <a:graphicData uri="http://schemas.openxmlformats.org/drawingml/2006/table">
            <a:tbl>
              <a:tblPr firstRow="1" bandRow="1">
                <a:tableStyleId>{5C22544A-7EE6-4342-B048-85BDC9FD1C3A}</a:tableStyleId>
              </a:tblPr>
              <a:tblGrid>
                <a:gridCol w="4613056">
                  <a:extLst>
                    <a:ext uri="{9D8B030D-6E8A-4147-A177-3AD203B41FA5}">
                      <a16:colId xmlns:a16="http://schemas.microsoft.com/office/drawing/2014/main" val="20000"/>
                    </a:ext>
                  </a:extLst>
                </a:gridCol>
              </a:tblGrid>
              <a:tr h="774441">
                <a:tc>
                  <a:txBody>
                    <a:bodyPr/>
                    <a:lstStyle/>
                    <a:p>
                      <a:pPr marL="171450" marR="0" lvl="0" indent="-171450" algn="l" defTabSz="91439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00" b="0" dirty="0" smtClean="0">
                          <a:solidFill>
                            <a:schemeClr val="tx1"/>
                          </a:solidFill>
                          <a:latin typeface="Meiryo UI" panose="020B0604030504040204" pitchFamily="50" charset="-128"/>
                          <a:ea typeface="Meiryo UI" panose="020B0604030504040204" pitchFamily="50" charset="-128"/>
                        </a:rPr>
                        <a:t>＊＊＊＊＊＊＊＊＊＊</a:t>
                      </a:r>
                      <a:endParaRPr kumimoji="1" lang="en-US" altLang="ja-JP" sz="900" b="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endParaRPr kumimoji="1" lang="en-US" altLang="ja-JP" sz="800" b="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2040" name="コンテンツ プレースホルダー 676"/>
          <p:cNvSpPr txBox="1"/>
          <p:nvPr/>
        </p:nvSpPr>
        <p:spPr>
          <a:xfrm>
            <a:off x="91440" y="676384"/>
            <a:ext cx="8949616" cy="736616"/>
          </a:xfrm>
          <a:prstGeom prst="rect">
            <a:avLst/>
          </a:prstGeom>
          <a:ln w="12700">
            <a:solidFill>
              <a:schemeClr val="tx2"/>
            </a:solidFill>
          </a:ln>
        </p:spPr>
        <p:txBody>
          <a:bodyPr/>
          <a:lstStyle>
            <a:lvl1pPr marL="342898" indent="-342898" algn="l" rtl="0" eaLnBrk="1" fontAlgn="base" hangingPunct="1">
              <a:spcBef>
                <a:spcPct val="20000"/>
              </a:spcBef>
              <a:spcAft>
                <a:spcPct val="0"/>
              </a:spcAft>
              <a:buChar char="•"/>
              <a:defRPr kumimoji="1" sz="3200">
                <a:solidFill>
                  <a:schemeClr val="tx1"/>
                </a:solidFill>
                <a:latin typeface="+mn-lt"/>
                <a:ea typeface="+mn-ea"/>
                <a:cs typeface="+mn-cs"/>
              </a:defRPr>
            </a:lvl1pPr>
            <a:lvl2pPr marL="742946" indent="-285748" algn="l" rtl="0" eaLnBrk="1" fontAlgn="base" hangingPunct="1">
              <a:spcBef>
                <a:spcPct val="20000"/>
              </a:spcBef>
              <a:spcAft>
                <a:spcPct val="0"/>
              </a:spcAft>
              <a:buChar char="–"/>
              <a:defRPr kumimoji="1" sz="2800">
                <a:solidFill>
                  <a:schemeClr val="tx1"/>
                </a:solidFill>
                <a:latin typeface="+mn-lt"/>
                <a:ea typeface="+mn-ea"/>
              </a:defRPr>
            </a:lvl2pPr>
            <a:lvl3pPr marL="1142993" indent="-228598" algn="l" rtl="0" eaLnBrk="1" fontAlgn="base" hangingPunct="1">
              <a:spcBef>
                <a:spcPct val="20000"/>
              </a:spcBef>
              <a:spcAft>
                <a:spcPct val="0"/>
              </a:spcAft>
              <a:buChar char="•"/>
              <a:defRPr kumimoji="1" sz="2400">
                <a:solidFill>
                  <a:schemeClr val="tx1"/>
                </a:solidFill>
                <a:latin typeface="+mn-lt"/>
                <a:ea typeface="+mn-ea"/>
              </a:defRPr>
            </a:lvl3pPr>
            <a:lvl4pPr marL="1600191" indent="-228598" algn="l" rtl="0" eaLnBrk="1" fontAlgn="base" hangingPunct="1">
              <a:spcBef>
                <a:spcPct val="20000"/>
              </a:spcBef>
              <a:spcAft>
                <a:spcPct val="0"/>
              </a:spcAft>
              <a:buChar char="–"/>
              <a:defRPr kumimoji="1" sz="2000">
                <a:solidFill>
                  <a:schemeClr val="tx1"/>
                </a:solidFill>
                <a:latin typeface="+mn-lt"/>
                <a:ea typeface="+mn-ea"/>
              </a:defRPr>
            </a:lvl4pPr>
            <a:lvl5pPr marL="2057388" indent="-228598" algn="l" rtl="0" eaLnBrk="1" fontAlgn="base" hangingPunct="1">
              <a:spcBef>
                <a:spcPct val="20000"/>
              </a:spcBef>
              <a:spcAft>
                <a:spcPct val="0"/>
              </a:spcAft>
              <a:buChar char="»"/>
              <a:defRPr kumimoji="1" sz="2000">
                <a:solidFill>
                  <a:schemeClr val="tx1"/>
                </a:solidFill>
                <a:latin typeface="+mn-lt"/>
                <a:ea typeface="+mn-ea"/>
              </a:defRPr>
            </a:lvl5pPr>
            <a:lvl6pPr marL="2514585" indent="-228598" algn="l" rtl="0" eaLnBrk="1" fontAlgn="base" hangingPunct="1">
              <a:spcBef>
                <a:spcPct val="20000"/>
              </a:spcBef>
              <a:spcAft>
                <a:spcPct val="0"/>
              </a:spcAft>
              <a:buChar char="»"/>
              <a:defRPr kumimoji="1" sz="2000">
                <a:solidFill>
                  <a:schemeClr val="tx1"/>
                </a:solidFill>
                <a:latin typeface="+mn-lt"/>
                <a:ea typeface="+mn-ea"/>
              </a:defRPr>
            </a:lvl6pPr>
            <a:lvl7pPr marL="2971783" indent="-228598" algn="l" rtl="0" eaLnBrk="1" fontAlgn="base" hangingPunct="1">
              <a:spcBef>
                <a:spcPct val="20000"/>
              </a:spcBef>
              <a:spcAft>
                <a:spcPct val="0"/>
              </a:spcAft>
              <a:buChar char="»"/>
              <a:defRPr kumimoji="1" sz="2000">
                <a:solidFill>
                  <a:schemeClr val="tx1"/>
                </a:solidFill>
                <a:latin typeface="+mn-lt"/>
                <a:ea typeface="+mn-ea"/>
              </a:defRPr>
            </a:lvl7pPr>
            <a:lvl8pPr marL="3428980" indent="-228598" algn="l" rtl="0" eaLnBrk="1" fontAlgn="base" hangingPunct="1">
              <a:spcBef>
                <a:spcPct val="20000"/>
              </a:spcBef>
              <a:spcAft>
                <a:spcPct val="0"/>
              </a:spcAft>
              <a:buChar char="»"/>
              <a:defRPr kumimoji="1" sz="2000">
                <a:solidFill>
                  <a:schemeClr val="tx1"/>
                </a:solidFill>
                <a:latin typeface="+mn-lt"/>
                <a:ea typeface="+mn-ea"/>
              </a:defRPr>
            </a:lvl8pPr>
            <a:lvl9pPr marL="3886177" indent="-228598" algn="l" rtl="0" eaLnBrk="1" fontAlgn="base" hangingPunct="1">
              <a:spcBef>
                <a:spcPct val="20000"/>
              </a:spcBef>
              <a:spcAft>
                <a:spcPct val="0"/>
              </a:spcAft>
              <a:buChar char="»"/>
              <a:defRPr kumimoji="1" sz="2000">
                <a:solidFill>
                  <a:schemeClr val="tx1"/>
                </a:solidFill>
                <a:latin typeface="+mn-lt"/>
                <a:ea typeface="+mn-e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（事業の概要を記載）</a:t>
            </a: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1" name="正方形/長方形 680"/>
          <p:cNvSpPr/>
          <p:nvPr/>
        </p:nvSpPr>
        <p:spPr>
          <a:xfrm>
            <a:off x="4463356" y="1768134"/>
            <a:ext cx="4577700" cy="305296"/>
          </a:xfrm>
          <a:prstGeom prst="rect">
            <a:avLst/>
          </a:prstGeom>
          <a:no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マイナンバーカードと連携した</a:t>
            </a:r>
            <a:r>
              <a:rPr kumimoji="1" lang="en-US" altLang="ja-JP"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1" lang="ja-JP" altLang="en-US" sz="900" b="1" i="0" u="sng"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を通じて提供するサービスを含む事業全体のイメージ</a:t>
            </a:r>
            <a:endParaRPr kumimoji="1" lang="ja-JP" altLang="en-US" sz="9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43" name="テキスト ボックス 1"/>
          <p:cNvSpPr txBox="1"/>
          <p:nvPr/>
        </p:nvSpPr>
        <p:spPr>
          <a:xfrm>
            <a:off x="2051720" y="-41881"/>
            <a:ext cx="626469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6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本ページは事業採択後公表を予定しています</a:t>
            </a:r>
            <a:endParaRPr kumimoji="1" lang="ja-JP" altLang="en-US" sz="16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2</a:t>
            </a:r>
            <a:endParaRPr kumimoji="1" lang="ja-JP" altLang="en-US" sz="1480" dirty="0">
              <a:solidFill>
                <a:schemeClr val="tx1"/>
              </a:solidFill>
            </a:endParaRPr>
          </a:p>
        </p:txBody>
      </p:sp>
    </p:spTree>
    <p:extLst>
      <p:ext uri="{BB962C8B-B14F-4D97-AF65-F5344CB8AC3E}">
        <p14:creationId xmlns:p14="http://schemas.microsoft.com/office/powerpoint/2010/main" val="1197779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２</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提案者　</a:t>
            </a:r>
          </a:p>
        </p:txBody>
      </p:sp>
      <p:graphicFrame>
        <p:nvGraphicFramePr>
          <p:cNvPr id="3075" name="表 8"/>
          <p:cNvGraphicFramePr>
            <a:graphicFrameLocks noGrp="1"/>
          </p:cNvGraphicFramePr>
          <p:nvPr>
            <p:extLst>
              <p:ext uri="{D42A27DB-BD31-4B8C-83A1-F6EECF244321}">
                <p14:modId xmlns:p14="http://schemas.microsoft.com/office/powerpoint/2010/main" val="3263207709"/>
              </p:ext>
            </p:extLst>
          </p:nvPr>
        </p:nvGraphicFramePr>
        <p:xfrm>
          <a:off x="251521" y="1412776"/>
          <a:ext cx="8640958" cy="5364000"/>
        </p:xfrm>
        <a:graphic>
          <a:graphicData uri="http://schemas.openxmlformats.org/drawingml/2006/table">
            <a:tbl>
              <a:tblPr/>
              <a:tblGrid>
                <a:gridCol w="720079">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064229">
                  <a:extLst>
                    <a:ext uri="{9D8B030D-6E8A-4147-A177-3AD203B41FA5}">
                      <a16:colId xmlns:a16="http://schemas.microsoft.com/office/drawing/2014/main" val="20002"/>
                    </a:ext>
                  </a:extLst>
                </a:gridCol>
                <a:gridCol w="2064229">
                  <a:extLst>
                    <a:ext uri="{9D8B030D-6E8A-4147-A177-3AD203B41FA5}">
                      <a16:colId xmlns:a16="http://schemas.microsoft.com/office/drawing/2014/main" val="20003"/>
                    </a:ext>
                  </a:extLst>
                </a:gridCol>
                <a:gridCol w="2064229">
                  <a:extLst>
                    <a:ext uri="{9D8B030D-6E8A-4147-A177-3AD203B41FA5}">
                      <a16:colId xmlns:a16="http://schemas.microsoft.com/office/drawing/2014/main" val="20004"/>
                    </a:ext>
                  </a:extLst>
                </a:gridCol>
              </a:tblGrid>
              <a:tr h="360000">
                <a:tc gridSpan="2">
                  <a:txBody>
                    <a:bodyPr/>
                    <a:lstStyle/>
                    <a:p>
                      <a:pPr marR="44450" indent="114300" algn="ctr">
                        <a:spcAft>
                          <a:spcPts val="0"/>
                        </a:spcAft>
                      </a:pPr>
                      <a:r>
                        <a:rPr lang="ja-JP" altLang="en-US" sz="1200" kern="100" dirty="0" smtClean="0">
                          <a:effectLst/>
                          <a:latin typeface="+mn-ea"/>
                          <a:ea typeface="+mn-ea"/>
                          <a:cs typeface="Meiryo UI" panose="020B0604030504040204" pitchFamily="50" charset="-128"/>
                        </a:rPr>
                        <a:t>事業名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B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44450" indent="127000"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5570" marR="44450" indent="-115570">
                        <a:spcAft>
                          <a:spcPts val="0"/>
                        </a:spcAft>
                      </a:pP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60000">
                <a:tc rowSpan="10">
                  <a:txBody>
                    <a:bodyPr/>
                    <a:lstStyle/>
                    <a:p>
                      <a:pPr marR="44450" indent="114300" algn="ctr">
                        <a:spcAft>
                          <a:spcPts val="0"/>
                        </a:spcAft>
                      </a:pPr>
                      <a:r>
                        <a:rPr lang="ja-JP" sz="1200" kern="100" dirty="0">
                          <a:effectLst/>
                          <a:latin typeface="+mn-ea"/>
                          <a:ea typeface="+mn-ea"/>
                          <a:cs typeface="Meiryo UI" panose="020B0604030504040204" pitchFamily="50" charset="-128"/>
                        </a:rPr>
                        <a:t>提案者</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申請者</a:t>
                      </a:r>
                      <a:r>
                        <a:rPr lang="ja-JP" sz="1200" kern="100" dirty="0" smtClean="0">
                          <a:effectLst/>
                          <a:latin typeface="+mn-ea"/>
                          <a:ea typeface="+mn-ea"/>
                          <a:cs typeface="Meiryo UI" panose="020B0604030504040204" pitchFamily="50" charset="-128"/>
                        </a:rPr>
                        <a:t>名</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R="44450" indent="127000">
                        <a:spcAft>
                          <a:spcPts val="0"/>
                        </a:spcAft>
                      </a:pPr>
                      <a:r>
                        <a:rPr lang="zh-TW" altLang="en-US" sz="1200" i="1" kern="100" dirty="0" smtClean="0">
                          <a:solidFill>
                            <a:schemeClr val="tx1"/>
                          </a:solidFill>
                          <a:effectLst/>
                          <a:latin typeface="+mn-ea"/>
                          <a:ea typeface="+mn-ea"/>
                          <a:cs typeface="Meiryo UI" panose="020B0604030504040204" pitchFamily="50" charset="-128"/>
                        </a:rPr>
                        <a:t>（例）○○協議会、○○事業実行委員会（仮称）</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2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事業における</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sz="1200" kern="100" dirty="0" smtClean="0">
                          <a:effectLst/>
                          <a:latin typeface="+mn-ea"/>
                          <a:ea typeface="+mn-ea"/>
                          <a:cs typeface="Meiryo UI" panose="020B0604030504040204" pitchFamily="50" charset="-128"/>
                        </a:rPr>
                        <a:t>代表者</a:t>
                      </a:r>
                      <a:r>
                        <a:rPr lang="ja-JP" altLang="en-US" sz="1200" kern="100" dirty="0" smtClean="0">
                          <a:effectLst/>
                          <a:latin typeface="+mn-ea"/>
                          <a:ea typeface="+mn-ea"/>
                          <a:cs typeface="Meiryo UI" panose="020B0604030504040204" pitchFamily="50" charset="-128"/>
                        </a:rPr>
                        <a:t>の連絡先</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114300" marR="44450" indent="-114300">
                        <a:spcAft>
                          <a:spcPts val="0"/>
                        </a:spcAft>
                      </a:pPr>
                      <a:r>
                        <a:rPr lang="zh-CN" altLang="en-US" sz="1200" i="0" kern="100" dirty="0" smtClean="0">
                          <a:solidFill>
                            <a:schemeClr val="tx1"/>
                          </a:solidFill>
                          <a:effectLst/>
                          <a:latin typeface="+mn-ea"/>
                          <a:ea typeface="+mn-ea"/>
                          <a:cs typeface="Meiryo UI" panose="020B0604030504040204" pitchFamily="50" charset="-128"/>
                        </a:rPr>
                        <a:t>所在地：　</a:t>
                      </a:r>
                      <a:r>
                        <a:rPr lang="zh-CN" altLang="en-US" sz="1200" i="1" kern="100" dirty="0" smtClean="0">
                          <a:solidFill>
                            <a:schemeClr val="tx1"/>
                          </a:solidFill>
                          <a:effectLst/>
                          <a:latin typeface="+mn-ea"/>
                          <a:ea typeface="+mn-ea"/>
                          <a:cs typeface="Meiryo UI" panose="020B0604030504040204" pitchFamily="50" charset="-128"/>
                        </a:rPr>
                        <a:t>〒</a:t>
                      </a:r>
                      <a:r>
                        <a:rPr lang="en-US" altLang="zh-CN" sz="1200" i="1" kern="100" dirty="0" smtClean="0">
                          <a:solidFill>
                            <a:schemeClr val="tx1"/>
                          </a:solidFill>
                          <a:effectLst/>
                          <a:latin typeface="+mn-ea"/>
                          <a:ea typeface="+mn-ea"/>
                          <a:cs typeface="Meiryo UI" panose="020B0604030504040204" pitchFamily="50" charset="-128"/>
                        </a:rPr>
                        <a:t>000-0000</a:t>
                      </a:r>
                      <a:r>
                        <a:rPr lang="zh-CN" altLang="en-US" sz="1200" i="1" kern="100" dirty="0" smtClean="0">
                          <a:solidFill>
                            <a:schemeClr val="tx1"/>
                          </a:solidFill>
                          <a:effectLst/>
                          <a:latin typeface="+mn-ea"/>
                          <a:ea typeface="+mn-ea"/>
                          <a:cs typeface="Meiryo UI" panose="020B0604030504040204" pitchFamily="50" charset="-128"/>
                        </a:rPr>
                        <a:t>　○○市</a:t>
                      </a:r>
                      <a:r>
                        <a:rPr lang="en-US" altLang="zh-CN" sz="1200" i="1" kern="100" dirty="0" smtClean="0">
                          <a:solidFill>
                            <a:schemeClr val="tx1"/>
                          </a:solidFill>
                          <a:effectLst/>
                          <a:latin typeface="+mn-ea"/>
                          <a:ea typeface="+mn-ea"/>
                          <a:cs typeface="Meiryo UI" panose="020B0604030504040204" pitchFamily="50" charset="-128"/>
                        </a:rPr>
                        <a:t>××</a:t>
                      </a:r>
                      <a:r>
                        <a:rPr lang="zh-CN" altLang="en-US" sz="1200" i="1" kern="100" dirty="0" smtClean="0">
                          <a:solidFill>
                            <a:schemeClr val="tx1"/>
                          </a:solidFill>
                          <a:effectLst/>
                          <a:latin typeface="+mn-ea"/>
                          <a:ea typeface="+mn-ea"/>
                          <a:cs typeface="Meiryo UI" panose="020B0604030504040204" pitchFamily="50" charset="-128"/>
                        </a:rPr>
                        <a:t>区△△</a:t>
                      </a:r>
                      <a:r>
                        <a:rPr lang="en-US" altLang="zh-CN" sz="1200" i="1" kern="100" dirty="0" smtClean="0">
                          <a:solidFill>
                            <a:schemeClr val="tx1"/>
                          </a:solidFill>
                          <a:effectLst/>
                          <a:latin typeface="+mn-ea"/>
                          <a:ea typeface="+mn-ea"/>
                          <a:cs typeface="Meiryo UI" panose="020B0604030504040204" pitchFamily="50" charset="-128"/>
                        </a:rPr>
                        <a:t>1-2-3</a:t>
                      </a:r>
                    </a:p>
                    <a:p>
                      <a:pPr marL="114300" marR="44450" indent="-114300">
                        <a:spcAft>
                          <a:spcPts val="0"/>
                        </a:spcAft>
                      </a:pPr>
                      <a:r>
                        <a:rPr lang="ja-JP" altLang="en-US" sz="1200" kern="100" dirty="0" smtClean="0">
                          <a:effectLst/>
                          <a:latin typeface="+mn-ea"/>
                          <a:ea typeface="+mn-ea"/>
                          <a:cs typeface="Meiryo UI" panose="020B0604030504040204" pitchFamily="50" charset="-128"/>
                        </a:rPr>
                        <a:t>担当部課（部署）：</a:t>
                      </a:r>
                    </a:p>
                    <a:p>
                      <a:pPr marL="114300" marR="44450" indent="-114300">
                        <a:spcAft>
                          <a:spcPts val="0"/>
                        </a:spcAft>
                      </a:pPr>
                      <a:r>
                        <a:rPr lang="ja-JP" altLang="en-US" sz="1200" kern="100" dirty="0" smtClean="0">
                          <a:effectLst/>
                          <a:latin typeface="+mn-ea"/>
                          <a:ea typeface="+mn-ea"/>
                          <a:cs typeface="Meiryo UI" panose="020B0604030504040204" pitchFamily="50" charset="-128"/>
                        </a:rPr>
                        <a:t>連絡先（連絡先担当者名）：</a:t>
                      </a:r>
                      <a:r>
                        <a:rPr lang="ja-JP" altLang="en-US" sz="1200" i="1" kern="100" dirty="0" smtClean="0">
                          <a:solidFill>
                            <a:schemeClr val="tx1"/>
                          </a:solidFill>
                          <a:effectLst/>
                          <a:latin typeface="+mn-ea"/>
                          <a:ea typeface="+mn-ea"/>
                          <a:cs typeface="Meiryo UI" panose="020B0604030504040204" pitchFamily="50" charset="-128"/>
                        </a:rPr>
                        <a:t>○○○○</a:t>
                      </a:r>
                    </a:p>
                    <a:p>
                      <a:pPr marL="114300" marR="44450" indent="-114300">
                        <a:spcAft>
                          <a:spcPts val="0"/>
                        </a:spcAft>
                      </a:pPr>
                      <a:r>
                        <a:rPr lang="ja-JP" altLang="en-US" sz="1200" kern="100" dirty="0" smtClean="0">
                          <a:effectLst/>
                          <a:latin typeface="+mn-ea"/>
                          <a:ea typeface="+mn-ea"/>
                          <a:cs typeface="Meiryo UI" panose="020B0604030504040204" pitchFamily="50" charset="-128"/>
                        </a:rPr>
                        <a:t>電話番号：</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ja-JP" altLang="en-US" sz="1200" kern="100" dirty="0" smtClean="0">
                          <a:solidFill>
                            <a:schemeClr val="tx1"/>
                          </a:solidFill>
                          <a:effectLst/>
                          <a:latin typeface="+mn-ea"/>
                          <a:ea typeface="+mn-ea"/>
                          <a:cs typeface="Meiryo UI" panose="020B0604030504040204" pitchFamily="50" charset="-128"/>
                        </a:rPr>
                        <a:t>ＦＡＸ：</a:t>
                      </a:r>
                      <a:r>
                        <a:rPr lang="en-US" altLang="ja-JP" sz="1200" i="1" kern="100" dirty="0" smtClean="0">
                          <a:solidFill>
                            <a:schemeClr val="tx1"/>
                          </a:solidFill>
                          <a:effectLst/>
                          <a:latin typeface="+mn-ea"/>
                          <a:ea typeface="+mn-ea"/>
                          <a:cs typeface="Meiryo UI" panose="020B0604030504040204" pitchFamily="50" charset="-128"/>
                        </a:rPr>
                        <a:t>000-000-0000</a:t>
                      </a:r>
                    </a:p>
                    <a:p>
                      <a:pPr marL="114300" marR="44450" indent="-114300">
                        <a:spcAft>
                          <a:spcPts val="0"/>
                        </a:spcAft>
                      </a:pPr>
                      <a:r>
                        <a:rPr lang="en-US" altLang="ja-JP" sz="1200" kern="100" dirty="0" smtClean="0">
                          <a:solidFill>
                            <a:schemeClr val="tx1"/>
                          </a:solidFill>
                          <a:effectLst/>
                          <a:latin typeface="+mn-ea"/>
                          <a:ea typeface="+mn-ea"/>
                          <a:cs typeface="Meiryo UI" panose="020B0604030504040204" pitchFamily="50" charset="-128"/>
                        </a:rPr>
                        <a:t>E-mail</a:t>
                      </a:r>
                      <a:r>
                        <a:rPr lang="ja-JP" altLang="en-US" sz="1200" kern="100" dirty="0" smtClean="0">
                          <a:solidFill>
                            <a:schemeClr val="tx1"/>
                          </a:solidFill>
                          <a:effectLst/>
                          <a:latin typeface="+mn-ea"/>
                          <a:ea typeface="+mn-ea"/>
                          <a:cs typeface="Meiryo UI" panose="020B0604030504040204" pitchFamily="50" charset="-128"/>
                        </a:rPr>
                        <a:t>：</a:t>
                      </a:r>
                      <a:r>
                        <a:rPr lang="en-US" altLang="ja-JP" sz="1200" i="1" kern="100" dirty="0" err="1" smtClean="0">
                          <a:solidFill>
                            <a:schemeClr val="tx1"/>
                          </a:solidFill>
                          <a:effectLst/>
                          <a:latin typeface="+mn-ea"/>
                          <a:ea typeface="+mn-ea"/>
                          <a:cs typeface="Meiryo UI" panose="020B0604030504040204" pitchFamily="50" charset="-128"/>
                        </a:rPr>
                        <a:t>abcdef</a:t>
                      </a:r>
                      <a:r>
                        <a:rPr lang="en-US" altLang="ja-JP" sz="1200" i="1" kern="100" dirty="0" smtClean="0">
                          <a:solidFill>
                            <a:schemeClr val="tx1"/>
                          </a:solidFill>
                          <a:effectLst/>
                          <a:latin typeface="+mn-ea"/>
                          <a:ea typeface="+mn-ea"/>
                          <a:cs typeface="Meiryo UI" panose="020B0604030504040204" pitchFamily="50" charset="-128"/>
                        </a:rPr>
                        <a:t>@</a:t>
                      </a:r>
                      <a:r>
                        <a:rPr lang="ja-JP" altLang="en-US" sz="1200" i="1" kern="100" dirty="0" smtClean="0">
                          <a:solidFill>
                            <a:schemeClr val="tx1"/>
                          </a:solidFill>
                          <a:effectLst/>
                          <a:latin typeface="+mn-ea"/>
                          <a:ea typeface="+mn-ea"/>
                          <a:cs typeface="Meiryo UI" panose="020B0604030504040204" pitchFamily="50" charset="-128"/>
                        </a:rPr>
                        <a:t>･･･</a:t>
                      </a:r>
                      <a:endParaRPr lang="ja-JP" sz="1200" kern="100" dirty="0">
                        <a:solidFill>
                          <a:schemeClr val="tx1"/>
                        </a:solidFill>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R="44450" indent="127000" algn="ctr">
                        <a:spcAft>
                          <a:spcPts val="0"/>
                        </a:spcAft>
                      </a:pPr>
                      <a:r>
                        <a:rPr lang="ja-JP" altLang="en-US" sz="1200" kern="100" dirty="0" smtClean="0">
                          <a:effectLst/>
                          <a:latin typeface="+mn-ea"/>
                          <a:ea typeface="+mn-ea"/>
                          <a:cs typeface="Meiryo UI" panose="020B0604030504040204" pitchFamily="50" charset="-128"/>
                        </a:rPr>
                        <a:t>事業開始予定時期</a:t>
                      </a:r>
                      <a:endParaRPr lang="ja-JP" sz="1200" kern="100" dirty="0">
                        <a:effectLst/>
                        <a:latin typeface="+mn-ea"/>
                        <a:ea typeface="+mn-ea"/>
                        <a:cs typeface="Meiryo UI" panose="020B0604030504040204" pitchFamily="50" charset="-128"/>
                      </a:endParaRP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28600" marR="44450" indent="-228600">
                        <a:spcAft>
                          <a:spcPts val="0"/>
                        </a:spcAft>
                      </a:pPr>
                      <a:r>
                        <a:rPr lang="ja-JP" altLang="en-US" sz="1200" i="1" kern="100" dirty="0" smtClean="0">
                          <a:solidFill>
                            <a:srgbClr val="FF0000"/>
                          </a:solidFill>
                          <a:effectLst/>
                          <a:latin typeface="+mn-ea"/>
                          <a:ea typeface="+mn-ea"/>
                          <a:cs typeface="Meiryo UI" panose="020B0604030504040204" pitchFamily="50" charset="-128"/>
                        </a:rPr>
                        <a:t>（事前の検討会議等を含めた事業開始時期を記入してください。）</a:t>
                      </a:r>
                      <a:r>
                        <a:rPr lang="en-US" sz="1200" kern="100" dirty="0">
                          <a:effectLst/>
                          <a:latin typeface="+mn-ea"/>
                          <a:ea typeface="+mn-ea"/>
                          <a:cs typeface="Meiryo UI" panose="020B0604030504040204" pitchFamily="50" charset="-128"/>
                        </a:rPr>
                        <a:t> </a:t>
                      </a:r>
                      <a:endParaRPr lang="ja-JP" sz="1200" kern="100" dirty="0">
                        <a:effectLst/>
                        <a:latin typeface="+mn-ea"/>
                        <a:ea typeface="+mn-ea"/>
                        <a:cs typeface="Meiryo UI" panose="020B0604030504040204" pitchFamily="50" charset="-128"/>
                      </a:endParaRPr>
                    </a:p>
                  </a:txBody>
                  <a:tcPr marL="33403" marR="3340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1714">
                <a:tc vMerge="1">
                  <a:txBody>
                    <a:bodyPr/>
                    <a:lstStyle/>
                    <a:p>
                      <a:endParaRPr kumimoji="1" lang="ja-JP" altLang="en-US"/>
                    </a:p>
                  </a:txBody>
                  <a:tcPr/>
                </a:tc>
                <a:tc rowSpan="7">
                  <a:txBody>
                    <a:bodyPr/>
                    <a:lstStyle/>
                    <a:p>
                      <a:pPr marR="44450" indent="127000" algn="ctr">
                        <a:spcAft>
                          <a:spcPts val="0"/>
                        </a:spcAft>
                      </a:pPr>
                      <a:r>
                        <a:rPr lang="ja-JP" altLang="en-US" sz="1200" strike="noStrike" kern="100" dirty="0" smtClean="0">
                          <a:effectLst/>
                          <a:latin typeface="+mn-ea"/>
                          <a:ea typeface="+mn-ea"/>
                          <a:cs typeface="Meiryo UI" panose="020B0604030504040204" pitchFamily="50" charset="-128"/>
                        </a:rPr>
                        <a:t>推進体制</a:t>
                      </a:r>
                      <a:r>
                        <a:rPr lang="en-US" altLang="ja-JP" sz="1200" strike="noStrike" kern="100" dirty="0" smtClean="0">
                          <a:effectLst/>
                          <a:latin typeface="+mn-ea"/>
                          <a:ea typeface="+mn-ea"/>
                          <a:cs typeface="Meiryo UI" panose="020B0604030504040204" pitchFamily="50" charset="-128"/>
                        </a:rPr>
                        <a:t/>
                      </a:r>
                      <a:br>
                        <a:rPr lang="en-US" altLang="ja-JP" sz="1200" strike="noStrike" kern="100" dirty="0" smtClean="0">
                          <a:effectLst/>
                          <a:latin typeface="+mn-ea"/>
                          <a:ea typeface="+mn-ea"/>
                          <a:cs typeface="Meiryo UI" panose="020B0604030504040204" pitchFamily="50" charset="-128"/>
                        </a:rPr>
                      </a:br>
                      <a:r>
                        <a:rPr lang="ja-JP" altLang="en-US" sz="1200" kern="100" dirty="0" smtClean="0">
                          <a:effectLst/>
                          <a:latin typeface="+mn-ea"/>
                          <a:ea typeface="+mn-ea"/>
                          <a:cs typeface="Meiryo UI" panose="020B0604030504040204" pitchFamily="50" charset="-128"/>
                        </a:rPr>
                        <a:t>構成員及び</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r>
                        <a:rPr lang="ja-JP" altLang="en-US" sz="1200" kern="100" dirty="0" smtClean="0">
                          <a:effectLst/>
                          <a:latin typeface="+mn-ea"/>
                          <a:ea typeface="+mn-ea"/>
                          <a:cs typeface="Meiryo UI" panose="020B0604030504040204" pitchFamily="50" charset="-128"/>
                        </a:rPr>
                        <a:t>それぞれの役割</a:t>
                      </a:r>
                      <a:endParaRPr lang="en-US" altLang="ja-JP" sz="1200" kern="100" dirty="0" smtClean="0">
                        <a:effectLst/>
                        <a:latin typeface="+mn-ea"/>
                        <a:ea typeface="+mn-ea"/>
                        <a:cs typeface="Meiryo UI" panose="020B0604030504040204" pitchFamily="50" charset="-128"/>
                      </a:endParaRPr>
                    </a:p>
                    <a:p>
                      <a:pPr marR="44450" indent="127000" algn="ctr">
                        <a:spcAft>
                          <a:spcPts val="0"/>
                        </a:spcAft>
                      </a:pPr>
                      <a:endParaRPr lang="en-US" altLang="ja-JP" sz="1200" kern="100" dirty="0" smtClean="0">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参画組織・団体、</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その代表者名を記入</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してください。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幹事社はその旨</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記載してください。</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en-US" altLang="ja-JP" sz="1200" i="1" kern="100" dirty="0" smtClean="0">
                          <a:solidFill>
                            <a:srgbClr val="FF0000"/>
                          </a:solidFill>
                          <a:effectLst/>
                          <a:latin typeface="+mn-ea"/>
                          <a:ea typeface="+mn-ea"/>
                          <a:cs typeface="Meiryo UI" panose="020B0604030504040204" pitchFamily="50" charset="-128"/>
                        </a:rPr>
                        <a:t>※</a:t>
                      </a:r>
                      <a:r>
                        <a:rPr lang="ja-JP" altLang="en-US" sz="1200" i="1" kern="100" dirty="0" smtClean="0">
                          <a:solidFill>
                            <a:srgbClr val="FF0000"/>
                          </a:solidFill>
                          <a:effectLst/>
                          <a:latin typeface="+mn-ea"/>
                          <a:ea typeface="+mn-ea"/>
                          <a:cs typeface="Meiryo UI" panose="020B0604030504040204" pitchFamily="50" charset="-128"/>
                        </a:rPr>
                        <a:t>書き切れない場合は、</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ページを追加して</a:t>
                      </a:r>
                      <a:endParaRPr lang="en-US" altLang="ja-JP" sz="1200" i="1" kern="100" dirty="0" smtClean="0">
                        <a:solidFill>
                          <a:srgbClr val="FF0000"/>
                        </a:solidFill>
                        <a:effectLst/>
                        <a:latin typeface="+mn-ea"/>
                        <a:ea typeface="+mn-ea"/>
                        <a:cs typeface="Meiryo UI" panose="020B0604030504040204" pitchFamily="50" charset="-128"/>
                      </a:endParaRPr>
                    </a:p>
                    <a:p>
                      <a:pPr marR="44450" indent="127000" algn="l">
                        <a:spcAft>
                          <a:spcPts val="0"/>
                        </a:spcAft>
                      </a:pPr>
                      <a:r>
                        <a:rPr lang="ja-JP" altLang="en-US" sz="1200" i="1" kern="100" dirty="0" smtClean="0">
                          <a:solidFill>
                            <a:srgbClr val="FF0000"/>
                          </a:solidFill>
                          <a:effectLst/>
                          <a:latin typeface="+mn-ea"/>
                          <a:ea typeface="+mn-ea"/>
                          <a:cs typeface="Meiryo UI" panose="020B0604030504040204" pitchFamily="50" charset="-128"/>
                        </a:rPr>
                        <a:t>　ください。</a:t>
                      </a:r>
                    </a:p>
                  </a:txBody>
                  <a:tcPr marL="19232" marR="19232" marT="19232" marB="192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組織名（団体名）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代表者名</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事業における役割</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○○市</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市長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全体調整、発注契約</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5"/>
                  </a:ext>
                </a:extLst>
              </a:tr>
              <a:tr h="42171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i="1" kern="1200" dirty="0" smtClean="0">
                          <a:solidFill>
                            <a:schemeClr val="dk1"/>
                          </a:solidFill>
                          <a:effectLst/>
                          <a:latin typeface="+mn-lt"/>
                          <a:ea typeface="+mn-ea"/>
                          <a:cs typeface="+mn-cs"/>
                        </a:rPr>
                        <a:t>NPO</a:t>
                      </a:r>
                      <a:r>
                        <a:rPr kumimoji="1" lang="ja-JP" altLang="ja-JP" sz="1200" i="1" kern="1200" dirty="0" smtClean="0">
                          <a:solidFill>
                            <a:schemeClr val="dk1"/>
                          </a:solidFill>
                          <a:effectLst/>
                          <a:latin typeface="+mn-lt"/>
                          <a:ea typeface="+mn-ea"/>
                          <a:cs typeface="+mn-cs"/>
                        </a:rPr>
                        <a:t>法人　××××</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代表理事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企画立案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△△交通株式会社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○○部部長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乗合バスの運行</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株式会社○○○○</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代表取締役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オンデマンド交通の運行者</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421715">
                <a:tc vMerge="1">
                  <a:txBody>
                    <a:bodyPr/>
                    <a:lstStyle/>
                    <a:p>
                      <a:endParaRPr kumimoji="1" lang="ja-JP" altLang="en-US"/>
                    </a:p>
                  </a:txBody>
                  <a:tcPr/>
                </a:tc>
                <a:tc vMerge="1">
                  <a:txBody>
                    <a:bodyPr/>
                    <a:lstStyle/>
                    <a:p>
                      <a:endParaRPr kumimoji="1" lang="ja-JP" altLang="en-US"/>
                    </a:p>
                  </a:txBody>
                  <a:tcPr/>
                </a:tc>
                <a:tc>
                  <a:txBody>
                    <a:bodyPr/>
                    <a:lstStyle/>
                    <a:p>
                      <a:r>
                        <a:rPr kumimoji="1" lang="ja-JP" altLang="ja-JP" sz="1200" i="1" kern="1200" dirty="0" smtClean="0">
                          <a:solidFill>
                            <a:schemeClr val="dk1"/>
                          </a:solidFill>
                          <a:effectLst/>
                          <a:latin typeface="+mn-lt"/>
                          <a:ea typeface="+mn-ea"/>
                          <a:cs typeface="+mn-cs"/>
                        </a:rPr>
                        <a:t>○○大学××研究室</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教授　××××</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ja-JP" sz="1200" i="1" kern="1200" dirty="0" smtClean="0">
                          <a:solidFill>
                            <a:schemeClr val="dk1"/>
                          </a:solidFill>
                          <a:effectLst/>
                          <a:latin typeface="+mn-lt"/>
                          <a:ea typeface="+mn-ea"/>
                          <a:cs typeface="+mn-cs"/>
                        </a:rPr>
                        <a:t>全体指導、調査方法指導</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42171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200" dirty="0" smtClean="0"/>
                        <a:t>・・・</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3076" name="テキスト ボックス 1"/>
          <p:cNvSpPr txBox="1"/>
          <p:nvPr/>
        </p:nvSpPr>
        <p:spPr>
          <a:xfrm>
            <a:off x="2524518" y="621000"/>
            <a:ext cx="6439482" cy="64633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以下の各ページにおいて、</a:t>
            </a: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斜体</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の注意書き・記入例は、申請書に書き込む必要はありません。</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ja-JP"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全ての項目を記入の上提出して下さい。</a:t>
            </a:r>
            <a:endParaRPr kumimoji="1" lang="ja-JP" altLang="ja-JP" sz="1200" b="0" i="0"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endParaRPr>
          </a:p>
          <a:p>
            <a:pPr marL="0" marR="0" lvl="0" indent="0" algn="r" defTabSz="914400" rtl="0" eaLnBrk="0" fontAlgn="base" latinLnBrk="0" hangingPunct="0">
              <a:lnSpc>
                <a:spcPct val="100000"/>
              </a:lnSpc>
              <a:spcBef>
                <a:spcPct val="0"/>
              </a:spcBef>
              <a:spcAft>
                <a:spcPct val="0"/>
              </a:spcAft>
              <a:buClrTx/>
              <a:buSzTx/>
              <a:buFontTx/>
              <a:buNone/>
              <a:tabLst/>
              <a:defRPr/>
            </a:pP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○○年○月○○日作成</a:t>
            </a:r>
            <a:endPar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7" name="正方形/長方形 6"/>
          <p:cNvSpPr/>
          <p:nvPr/>
        </p:nvSpPr>
        <p:spPr>
          <a:xfrm>
            <a:off x="8644104"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3</a:t>
            </a:r>
            <a:endParaRPr kumimoji="1" lang="ja-JP" altLang="en-US" sz="1480" dirty="0">
              <a:solidFill>
                <a:schemeClr val="tx1"/>
              </a:solidFill>
            </a:endParaRPr>
          </a:p>
        </p:txBody>
      </p:sp>
    </p:spTree>
    <p:extLst>
      <p:ext uri="{BB962C8B-B14F-4D97-AF65-F5344CB8AC3E}">
        <p14:creationId xmlns:p14="http://schemas.microsoft.com/office/powerpoint/2010/main" val="449302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３</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事業の推進体制　</a:t>
            </a:r>
          </a:p>
        </p:txBody>
      </p:sp>
      <p:sp>
        <p:nvSpPr>
          <p:cNvPr id="3082" name="Text Box 4"/>
          <p:cNvSpPr txBox="1">
            <a:spLocks noChangeArrowheads="1"/>
          </p:cNvSpPr>
          <p:nvPr/>
        </p:nvSpPr>
        <p:spPr>
          <a:xfrm>
            <a:off x="197515" y="130095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a:t>
            </a:r>
            <a:r>
              <a:rPr kumimoji="1" lang="ja-JP" altLang="en-US" sz="2000" b="1" i="0" u="non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推進組織</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運営体制</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3" name="Rectangle 66"/>
          <p:cNvSpPr>
            <a:spLocks noChangeArrowheads="1"/>
          </p:cNvSpPr>
          <p:nvPr/>
        </p:nvSpPr>
        <p:spPr>
          <a:xfrm>
            <a:off x="179512" y="694226"/>
            <a:ext cx="8856983" cy="5973059"/>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84" name="正方形/長方形 10"/>
          <p:cNvSpPr/>
          <p:nvPr/>
        </p:nvSpPr>
        <p:spPr>
          <a:xfrm>
            <a:off x="443554" y="1660954"/>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組織体制、開催頻度等の運営方針が分かる内容を記載してください。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5" name="Text Box 4"/>
          <p:cNvSpPr txBox="1">
            <a:spLocks noChangeArrowheads="1"/>
          </p:cNvSpPr>
          <p:nvPr/>
        </p:nvSpPr>
        <p:spPr>
          <a:xfrm>
            <a:off x="179512" y="187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a:t>
            </a:r>
            <a:r>
              <a:rPr kumimoji="1" lang="ja-JP" altLang="en-US" sz="2000" b="1" i="0" u="non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推進組織</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以外</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の者との協調・連携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86" name="正方形/長方形 13"/>
          <p:cNvSpPr/>
          <p:nvPr/>
        </p:nvSpPr>
        <p:spPr>
          <a:xfrm>
            <a:off x="467512" y="225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推進組織以外</a:t>
            </a:r>
            <a:r>
              <a:rPr kumimoji="1" lang="ja-JP" altLang="en-US" sz="1400" b="0" i="1" u="non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の者とも広く協調・連携する方針であれば、その旨</a:t>
            </a:r>
            <a:r>
              <a:rPr kumimoji="1" lang="ja-JP" altLang="en-US" sz="1400" b="0" i="1" u="non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を記載</a:t>
            </a:r>
            <a:r>
              <a:rPr kumimoji="1" lang="ja-JP" altLang="en-US" sz="1400" b="0" i="1" u="non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endParaRPr kumimoji="1" lang="en-US" altLang="ja-JP" sz="1400" b="0" i="1" u="non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87" name="Text Box 4"/>
          <p:cNvSpPr txBox="1">
            <a:spLocks noChangeArrowheads="1"/>
          </p:cNvSpPr>
          <p:nvPr/>
        </p:nvSpPr>
        <p:spPr>
          <a:xfrm>
            <a:off x="179512" y="2524834"/>
            <a:ext cx="8113990"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kern="1200" cap="none" spc="0" normalizeH="0" baseline="0" noProof="0" dirty="0">
                <a:ln>
                  <a:noFill/>
                </a:ln>
                <a:solidFill>
                  <a:srgbClr val="000000"/>
                </a:solidFill>
                <a:effectLst/>
                <a:uLnTx/>
                <a:uFillTx/>
                <a:latin typeface="Tahoma" pitchFamily="34" charset="0"/>
              </a:rPr>
              <a:t>（３</a:t>
            </a:r>
            <a:r>
              <a:rPr kumimoji="1" lang="ja-JP" altLang="en-US" sz="2000" b="1" i="0" u="none" kern="1200" cap="none" spc="0" normalizeH="0" baseline="0" noProof="0" dirty="0" smtClean="0">
                <a:ln>
                  <a:noFill/>
                </a:ln>
                <a:solidFill>
                  <a:srgbClr val="000000"/>
                </a:solidFill>
                <a:effectLst/>
                <a:uLnTx/>
                <a:uFillTx/>
                <a:latin typeface="Tahoma" pitchFamily="34" charset="0"/>
              </a:rPr>
              <a:t>）活性化法に基づく新モビリティサービス協議会</a:t>
            </a:r>
            <a:r>
              <a:rPr lang="ja-JP" altLang="en-US" sz="2000" b="1" dirty="0">
                <a:solidFill>
                  <a:srgbClr val="000000"/>
                </a:solidFill>
                <a:latin typeface="Tahoma" pitchFamily="34" charset="0"/>
              </a:rPr>
              <a:t>について</a:t>
            </a:r>
            <a:endParaRPr kumimoji="1" lang="ja-JP" altLang="en-US" sz="1600" b="0" i="0" u="none" kern="1200" cap="none" spc="0" normalizeH="0" baseline="0" noProof="0" dirty="0">
              <a:ln>
                <a:noFill/>
              </a:ln>
              <a:solidFill>
                <a:srgbClr val="000000"/>
              </a:solidFill>
              <a:effectLst/>
              <a:uLnTx/>
              <a:uFillTx/>
              <a:latin typeface="Tahoma" pitchFamily="34" charset="0"/>
            </a:endParaRPr>
          </a:p>
        </p:txBody>
      </p:sp>
      <p:sp>
        <p:nvSpPr>
          <p:cNvPr id="3089"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4</a:t>
            </a:r>
            <a:endParaRPr kumimoji="1" lang="ja-JP" altLang="en-US" sz="1480" dirty="0">
              <a:solidFill>
                <a:schemeClr val="tx1"/>
              </a:solidFill>
            </a:endParaRPr>
          </a:p>
        </p:txBody>
      </p:sp>
      <p:sp>
        <p:nvSpPr>
          <p:cNvPr id="13" name="正方形/長方形 13"/>
          <p:cNvSpPr/>
          <p:nvPr/>
        </p:nvSpPr>
        <p:spPr>
          <a:xfrm>
            <a:off x="422910" y="2856329"/>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lang="ja-JP" altLang="en-US" sz="1400" i="1" dirty="0" smtClean="0">
                <a:solidFill>
                  <a:srgbClr val="FF0000"/>
                </a:solidFill>
              </a:rPr>
              <a:t>新モビリティサービス協議会の組織状況や組織する意向の有無について</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記載</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55815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４</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地域課題</a:t>
            </a:r>
          </a:p>
        </p:txBody>
      </p:sp>
      <p:sp>
        <p:nvSpPr>
          <p:cNvPr id="3094" name="Text Box 4"/>
          <p:cNvSpPr txBox="1">
            <a:spLocks noChangeArrowheads="1"/>
          </p:cNvSpPr>
          <p:nvPr/>
        </p:nvSpPr>
        <p:spPr>
          <a:xfrm>
            <a:off x="396000" y="1321063"/>
            <a:ext cx="7848408" cy="723275"/>
          </a:xfrm>
          <a:prstGeom prst="rect">
            <a:avLst/>
          </a:prstGeom>
          <a:noFill/>
          <a:ln w="9525">
            <a:noFill/>
            <a:miter lim="800000"/>
            <a:headEnd/>
            <a:tailEnd/>
          </a:ln>
          <a:effectLst/>
        </p:spPr>
        <p:txBody>
          <a:bodyPr wrap="square">
            <a:spAutoFit/>
          </a:bodyPr>
          <a:lstStyle/>
          <a:p>
            <a:pPr lvl="0" eaLnBrk="1" hangingPunct="1">
              <a:spcBef>
                <a:spcPct val="5000"/>
              </a:spcBef>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lang="en-US" altLang="ja-JP" sz="2000" b="1" dirty="0">
                <a:solidFill>
                  <a:srgbClr val="000000"/>
                </a:solidFill>
                <a:latin typeface="Tahoma" pitchFamily="34" charset="0"/>
              </a:rPr>
              <a:t>１）MaaS</a:t>
            </a:r>
            <a:r>
              <a:rPr lang="ja-JP" altLang="en-US" sz="2000" b="1" dirty="0">
                <a:solidFill>
                  <a:srgbClr val="000000"/>
                </a:solidFill>
                <a:latin typeface="Tahoma" pitchFamily="34" charset="0"/>
              </a:rPr>
              <a:t>とマイナンバーカードの連携により提供される</a:t>
            </a:r>
            <a:r>
              <a:rPr lang="ja-JP" altLang="en-US" sz="2000" b="1" dirty="0" smtClean="0">
                <a:solidFill>
                  <a:srgbClr val="000000"/>
                </a:solidFill>
                <a:latin typeface="Tahoma" pitchFamily="34" charset="0"/>
              </a:rPr>
              <a:t>サービス</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により</a:t>
            </a:r>
            <a:r>
              <a:rPr lang="en-US" altLang="ja-JP" sz="2000" b="1" noProof="0" dirty="0" smtClean="0">
                <a:solidFill>
                  <a:srgbClr val="000000"/>
                </a:solidFill>
                <a:latin typeface="Tahoma" pitchFamily="34" charset="0"/>
              </a:rPr>
              <a:t/>
            </a:r>
            <a:br>
              <a:rPr lang="en-US" altLang="ja-JP" sz="2000" b="1" noProof="0" dirty="0" smtClean="0">
                <a:solidFill>
                  <a:srgbClr val="000000"/>
                </a:solidFill>
                <a:latin typeface="Tahoma" pitchFamily="34" charset="0"/>
              </a:rPr>
            </a:b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　　</a:t>
            </a:r>
            <a:r>
              <a:rPr lang="ja-JP" altLang="en-US" sz="2000" b="1" dirty="0">
                <a:solidFill>
                  <a:srgbClr val="000000"/>
                </a:solidFill>
                <a:latin typeface="Tahoma" pitchFamily="34" charset="0"/>
              </a:rPr>
              <a:t> </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解決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したい課題の内容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5" name="Rectangle 66"/>
          <p:cNvSpPr>
            <a:spLocks noChangeArrowheads="1"/>
          </p:cNvSpPr>
          <p:nvPr/>
        </p:nvSpPr>
        <p:spPr>
          <a:xfrm>
            <a:off x="179512" y="691532"/>
            <a:ext cx="8784976" cy="5959124"/>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096" name="正方形/長方形 10"/>
          <p:cNvSpPr/>
          <p:nvPr/>
        </p:nvSpPr>
        <p:spPr>
          <a:xfrm>
            <a:off x="506758" y="200157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地域</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で発生している課題を記入してください。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097" name="Text Box 4"/>
          <p:cNvSpPr txBox="1">
            <a:spLocks noChangeArrowheads="1"/>
          </p:cNvSpPr>
          <p:nvPr/>
        </p:nvSpPr>
        <p:spPr>
          <a:xfrm>
            <a:off x="386716" y="2381362"/>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（２）課題を引き起こしている要因</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098" name="正方形/長方形 13"/>
          <p:cNvSpPr/>
          <p:nvPr/>
        </p:nvSpPr>
        <p:spPr>
          <a:xfrm>
            <a:off x="579230" y="2741402"/>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上記の課題を引き起こしている要因</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を記入してください。</a:t>
            </a:r>
          </a:p>
        </p:txBody>
      </p:sp>
      <p:sp>
        <p:nvSpPr>
          <p:cNvPr id="3099" name="Text Box 4"/>
          <p:cNvSpPr txBox="1">
            <a:spLocks noChangeArrowheads="1"/>
          </p:cNvSpPr>
          <p:nvPr/>
        </p:nvSpPr>
        <p:spPr>
          <a:xfrm>
            <a:off x="380769" y="324545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（３）課題を解決するための対応策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0" name="正方形/長方形 16"/>
          <p:cNvSpPr/>
          <p:nvPr/>
        </p:nvSpPr>
        <p:spPr>
          <a:xfrm>
            <a:off x="579230" y="3585681"/>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課題を解決するための対応策などを記入してください。</a:t>
            </a:r>
          </a:p>
        </p:txBody>
      </p:sp>
      <p:sp>
        <p:nvSpPr>
          <p:cNvPr id="3102"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5</a:t>
            </a:r>
            <a:endParaRPr kumimoji="1" lang="ja-JP" altLang="en-US" sz="1480" dirty="0">
              <a:solidFill>
                <a:schemeClr val="tx1"/>
              </a:solidFill>
            </a:endParaRPr>
          </a:p>
        </p:txBody>
      </p:sp>
    </p:spTree>
    <p:extLst>
      <p:ext uri="{BB962C8B-B14F-4D97-AF65-F5344CB8AC3E}">
        <p14:creationId xmlns:p14="http://schemas.microsoft.com/office/powerpoint/2010/main" val="2497953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5"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５</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地域の移動ニーズ</a:t>
            </a:r>
          </a:p>
        </p:txBody>
      </p:sp>
      <p:sp>
        <p:nvSpPr>
          <p:cNvPr id="3107" name="Text Box 4"/>
          <p:cNvSpPr txBox="1">
            <a:spLocks noChangeArrowheads="1"/>
          </p:cNvSpPr>
          <p:nvPr/>
        </p:nvSpPr>
        <p:spPr>
          <a:xfrm>
            <a:off x="413539" y="115671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（１）地域における移動ニーズ</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08" name="Rectangle 66"/>
          <p:cNvSpPr>
            <a:spLocks noChangeArrowheads="1"/>
          </p:cNvSpPr>
          <p:nvPr/>
        </p:nvSpPr>
        <p:spPr>
          <a:xfrm>
            <a:off x="179513" y="694792"/>
            <a:ext cx="8664910" cy="5983664"/>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09" name="正方形/長方形 10"/>
          <p:cNvSpPr/>
          <p:nvPr/>
        </p:nvSpPr>
        <p:spPr>
          <a:xfrm>
            <a:off x="587578" y="1537047"/>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地域における住民や来訪者における移動ニーズを記入してください。</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3110" name="Text Box 4"/>
          <p:cNvSpPr txBox="1">
            <a:spLocks noChangeArrowheads="1"/>
          </p:cNvSpPr>
          <p:nvPr/>
        </p:nvSpPr>
        <p:spPr>
          <a:xfrm>
            <a:off x="410780" y="1916832"/>
            <a:ext cx="8193220"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（２）移動ニーズ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を満たすために提供されている又は提供予定の交通手段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11" name="正方形/長方形 13"/>
          <p:cNvSpPr/>
          <p:nvPr/>
        </p:nvSpPr>
        <p:spPr>
          <a:xfrm>
            <a:off x="612000" y="2276808"/>
            <a:ext cx="8232422"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上記の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移動ニーズに対応するために提供される交通手段について具体的に記入してください。</a:t>
            </a:r>
          </a:p>
        </p:txBody>
      </p:sp>
      <p:sp>
        <p:nvSpPr>
          <p:cNvPr id="3113" name="テキスト 577"/>
          <p:cNvSpPr txBox="1"/>
          <p:nvPr/>
        </p:nvSpPr>
        <p:spPr>
          <a:xfrm>
            <a:off x="323528" y="785333"/>
            <a:ext cx="849646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以下の項目について</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２</a:t>
            </a:r>
            <a:r>
              <a:rPr kumimoji="1" lang="en-US" altLang="ja-JP" sz="1400" b="0" i="1" u="none" strike="noStrike" kern="1200" cap="none" spc="0" normalizeH="0" baseline="0" noProof="0" dirty="0" err="1" smtClean="0">
                <a:ln>
                  <a:noFill/>
                </a:ln>
                <a:solidFill>
                  <a:srgbClr val="FF0000"/>
                </a:solidFill>
                <a:effectLst/>
                <a:uLnTx/>
                <a:uFillTx/>
                <a:latin typeface="Arial" panose="020B0604020202020204" pitchFamily="34" charset="0"/>
                <a:ea typeface="ＭＳ Ｐゴシック" panose="020B0600070205080204" pitchFamily="50" charset="-128"/>
                <a:cs typeface="+mn-cs"/>
              </a:rPr>
              <a:t>枚以内で自由に記載してください</a:t>
            </a: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文字のほか、図やイラストを用いても構いません。</a:t>
            </a: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6</a:t>
            </a:r>
            <a:endParaRPr kumimoji="1" lang="ja-JP" altLang="en-US" sz="1480" dirty="0">
              <a:solidFill>
                <a:schemeClr val="tx1"/>
              </a:solidFill>
            </a:endParaRPr>
          </a:p>
        </p:txBody>
      </p:sp>
    </p:spTree>
    <p:extLst>
      <p:ext uri="{BB962C8B-B14F-4D97-AF65-F5344CB8AC3E}">
        <p14:creationId xmlns:p14="http://schemas.microsoft.com/office/powerpoint/2010/main" val="159250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6"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６</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関連</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する計画・</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取組・国の補助事業と</a:t>
            </a:r>
            <a:r>
              <a:rPr kumimoji="0" lang="ja-JP" altLang="en-US" sz="2400" b="1" i="0" u="none" strike="noStrike" kern="0" cap="none" spc="0" normalizeH="0" baseline="0" noProof="0" dirty="0">
                <a:ln>
                  <a:noFill/>
                </a:ln>
                <a:solidFill>
                  <a:prstClr val="white"/>
                </a:solidFill>
                <a:effectLst/>
                <a:uLnTx/>
                <a:uFillTx/>
                <a:latin typeface="ＭＳ Ｐゴシック"/>
                <a:ea typeface="ＭＳ Ｐゴシック"/>
                <a:cs typeface="+mn-cs"/>
              </a:rPr>
              <a:t>の関係</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　</a:t>
            </a:r>
          </a:p>
        </p:txBody>
      </p:sp>
      <p:graphicFrame>
        <p:nvGraphicFramePr>
          <p:cNvPr id="3118" name="表 8"/>
          <p:cNvGraphicFramePr>
            <a:graphicFrameLocks noGrp="1"/>
          </p:cNvGraphicFramePr>
          <p:nvPr>
            <p:extLst>
              <p:ext uri="{D42A27DB-BD31-4B8C-83A1-F6EECF244321}">
                <p14:modId xmlns:p14="http://schemas.microsoft.com/office/powerpoint/2010/main" val="1304608004"/>
              </p:ext>
            </p:extLst>
          </p:nvPr>
        </p:nvGraphicFramePr>
        <p:xfrm>
          <a:off x="245576" y="1412776"/>
          <a:ext cx="8640960" cy="2060797"/>
        </p:xfrm>
        <a:graphic>
          <a:graphicData uri="http://schemas.openxmlformats.org/drawingml/2006/table">
            <a:tbl>
              <a:tblPr/>
              <a:tblGrid>
                <a:gridCol w="1296143">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5184577">
                  <a:extLst>
                    <a:ext uri="{9D8B030D-6E8A-4147-A177-3AD203B41FA5}">
                      <a16:colId xmlns:a16="http://schemas.microsoft.com/office/drawing/2014/main" val="20002"/>
                    </a:ext>
                  </a:extLst>
                </a:gridCol>
              </a:tblGrid>
              <a:tr h="400899">
                <a:tc>
                  <a:txBody>
                    <a:bodyPr/>
                    <a:lstStyle/>
                    <a:p>
                      <a:r>
                        <a:rPr kumimoji="1" lang="ja-JP" altLang="en-US" sz="1200" dirty="0" smtClean="0"/>
                        <a:t>計画名</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策定状況</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200" dirty="0" smtClean="0"/>
                        <a:t>内容</a:t>
                      </a:r>
                      <a:endParaRPr kumimoji="1" lang="ja-JP" altLang="en-US" sz="1200" dirty="0"/>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900">
                <a:tc>
                  <a:txBody>
                    <a:bodyPr/>
                    <a:lstStyle/>
                    <a:p>
                      <a:r>
                        <a:rPr kumimoji="1" lang="ja-JP" altLang="en-US" sz="1200" dirty="0" smtClean="0"/>
                        <a:t>地域公共交通計画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策定済</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事業地域を新たな交通手段の導入検討地域に位置づけ</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1"/>
                  </a:ext>
                </a:extLst>
              </a:tr>
              <a:tr h="4008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lt"/>
                          <a:ea typeface="+mn-ea"/>
                          <a:cs typeface="+mn-cs"/>
                        </a:rPr>
                        <a:t>都市計画</a:t>
                      </a:r>
                      <a:endParaRPr kumimoji="1" lang="ja-JP" altLang="ja-JP" sz="1200" kern="1200" dirty="0" smtClean="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○○年度策定予定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本事業の実施を織り込んだ計画を策定予定</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400899">
                <a:tc>
                  <a:txBody>
                    <a:bodyPr/>
                    <a:lstStyle/>
                    <a:p>
                      <a:r>
                        <a:rPr kumimoji="1" lang="ja-JP" altLang="en-US" sz="1200" dirty="0" smtClean="0"/>
                        <a:t>立地適正化計画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策定意向あり（策定時期未定）</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詳細検討中</a:t>
                      </a:r>
                      <a:endParaRPr kumimoji="1" lang="ja-JP" altLang="ja-JP" sz="1200" i="1"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400900">
                <a:tc>
                  <a:txBody>
                    <a:bodyPr/>
                    <a:lstStyle/>
                    <a:p>
                      <a:r>
                        <a:rPr kumimoji="1" lang="ja-JP" altLang="en-US" sz="1200" i="1" kern="1200" dirty="0" smtClean="0">
                          <a:solidFill>
                            <a:schemeClr val="dk1"/>
                          </a:solidFill>
                          <a:effectLst/>
                          <a:latin typeface="+mn-lt"/>
                          <a:ea typeface="+mn-ea"/>
                          <a:cs typeface="+mn-cs"/>
                        </a:rPr>
                        <a:t>（その他の計画）</a:t>
                      </a:r>
                      <a:endParaRPr kumimoji="1" lang="ja-JP" altLang="en-US" sz="12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i="1" kern="1200" dirty="0" smtClean="0">
                          <a:solidFill>
                            <a:schemeClr val="dk1"/>
                          </a:solidFill>
                          <a:effectLst/>
                          <a:latin typeface="+mn-lt"/>
                          <a:ea typeface="+mn-ea"/>
                          <a:cs typeface="+mn-cs"/>
                        </a:rPr>
                        <a:t>・・・</a:t>
                      </a:r>
                      <a:endParaRPr kumimoji="1" lang="ja-JP" altLang="ja-JP" sz="1200" kern="1200" dirty="0" smtClean="0">
                        <a:solidFill>
                          <a:schemeClr val="dk1"/>
                        </a:solidFill>
                        <a:effectLst/>
                        <a:latin typeface="+mn-lt"/>
                        <a:ea typeface="+mn-ea"/>
                        <a:cs typeface="+mn-cs"/>
                      </a:endParaRPr>
                    </a:p>
                  </a:txBody>
                  <a:tcPr>
                    <a:lnL w="12700" cap="flat" cmpd="sng" algn="ctr">
                      <a:solidFill>
                        <a:schemeClr val="tx1"/>
                      </a:solidFill>
                      <a:prstDash val="sys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119" name="テキスト ボックス 1"/>
          <p:cNvSpPr txBox="1"/>
          <p:nvPr/>
        </p:nvSpPr>
        <p:spPr>
          <a:xfrm>
            <a:off x="107504" y="615489"/>
            <a:ext cx="8928992" cy="46077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地域公共交通計画等と</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の関連性</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dirty="0" smtClean="0">
                <a:ln>
                  <a:noFill/>
                </a:ln>
                <a:solidFill>
                  <a:srgbClr val="F73131"/>
                </a:solidFill>
                <a:effectLst/>
                <a:uLnTx/>
                <a:uFillTx/>
                <a:latin typeface="Arial" panose="020B0604020202020204" pitchFamily="34" charset="0"/>
                <a:ea typeface="ＭＳ Ｐゴシック" panose="020B0600070205080204" pitchFamily="50" charset="-128"/>
                <a:cs typeface="+mn-cs"/>
              </a:rPr>
              <a:t>整合性　（それら計画と、本事業の実施により実現</a:t>
            </a: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を目指す姿が共有されているか）、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F73131"/>
                </a:solidFill>
                <a:effectLst/>
                <a:uLnTx/>
                <a:uFillTx/>
                <a:latin typeface="Arial" panose="020B0604020202020204" pitchFamily="34" charset="0"/>
                <a:ea typeface="ＭＳ Ｐゴシック" panose="020B0600070205080204" pitchFamily="50" charset="-128"/>
                <a:cs typeface="+mn-cs"/>
              </a:rPr>
              <a:t>　関連する取組として、これまで行ってきたもの、今後行う予定があるものについて記入してください。</a:t>
            </a:r>
          </a:p>
        </p:txBody>
      </p:sp>
      <p:sp>
        <p:nvSpPr>
          <p:cNvPr id="3120" name="Text Box 4"/>
          <p:cNvSpPr txBox="1">
            <a:spLocks noChangeArrowheads="1"/>
          </p:cNvSpPr>
          <p:nvPr/>
        </p:nvSpPr>
        <p:spPr>
          <a:xfrm>
            <a:off x="121743" y="1012666"/>
            <a:ext cx="7398461"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各種計画との関係</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1" name="Text Box 4"/>
          <p:cNvSpPr txBox="1">
            <a:spLocks noChangeArrowheads="1"/>
          </p:cNvSpPr>
          <p:nvPr/>
        </p:nvSpPr>
        <p:spPr>
          <a:xfrm>
            <a:off x="179512" y="3429000"/>
            <a:ext cx="6984776"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活性化法に基づく新モビリティサービス事業計画の</a:t>
            </a:r>
            <a:r>
              <a:rPr lang="ja-JP" altLang="en-US" sz="2000" b="1" dirty="0" smtClean="0">
                <a:solidFill>
                  <a:srgbClr val="000000"/>
                </a:solidFill>
                <a:latin typeface="Tahoma" pitchFamily="34" charset="0"/>
              </a:rPr>
              <a:t>策定状況</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4" name="Text Box 667"/>
          <p:cNvSpPr txBox="1">
            <a:spLocks noChangeArrowheads="1"/>
          </p:cNvSpPr>
          <p:nvPr/>
        </p:nvSpPr>
        <p:spPr>
          <a:xfrm>
            <a:off x="180000" y="4293096"/>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関連する取組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25" name="Rectangle 668"/>
          <p:cNvSpPr>
            <a:spLocks noChangeArrowheads="1"/>
          </p:cNvSpPr>
          <p:nvPr/>
        </p:nvSpPr>
        <p:spPr>
          <a:xfrm>
            <a:off x="242603" y="4692313"/>
            <a:ext cx="8723817" cy="680904"/>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26" name="正方形/長方形 669"/>
          <p:cNvSpPr/>
          <p:nvPr/>
        </p:nvSpPr>
        <p:spPr>
          <a:xfrm>
            <a:off x="314933" y="4725144"/>
            <a:ext cx="8433067" cy="523220"/>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※過去に実施した社会実験の他、国の支援対象以外の地域独自の取り組み、まちづくり施策との連携など、本実験に関連する取組について記入して下さい。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7</a:t>
            </a:r>
            <a:endParaRPr kumimoji="1" lang="ja-JP" altLang="en-US" sz="1480" dirty="0">
              <a:solidFill>
                <a:schemeClr val="tx1"/>
              </a:solidFill>
            </a:endParaRPr>
          </a:p>
        </p:txBody>
      </p:sp>
      <p:sp>
        <p:nvSpPr>
          <p:cNvPr id="15" name="Rectangle 668"/>
          <p:cNvSpPr>
            <a:spLocks noChangeArrowheads="1"/>
          </p:cNvSpPr>
          <p:nvPr/>
        </p:nvSpPr>
        <p:spPr>
          <a:xfrm>
            <a:off x="242603" y="3803244"/>
            <a:ext cx="8723817" cy="505070"/>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669"/>
          <p:cNvSpPr/>
          <p:nvPr/>
        </p:nvSpPr>
        <p:spPr>
          <a:xfrm>
            <a:off x="314932" y="3870657"/>
            <a:ext cx="8433067" cy="307777"/>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※計画の策定状況や策定意向の有無について記入して下さい。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 name="Text Box 667"/>
          <p:cNvSpPr txBox="1">
            <a:spLocks noChangeArrowheads="1"/>
          </p:cNvSpPr>
          <p:nvPr/>
        </p:nvSpPr>
        <p:spPr>
          <a:xfrm>
            <a:off x="178068" y="5373216"/>
            <a:ext cx="7398461" cy="399217"/>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国の補助事業の活用状況</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 name="Rectangle 668"/>
          <p:cNvSpPr>
            <a:spLocks noChangeArrowheads="1"/>
          </p:cNvSpPr>
          <p:nvPr/>
        </p:nvSpPr>
        <p:spPr>
          <a:xfrm>
            <a:off x="240671" y="5772432"/>
            <a:ext cx="8723817" cy="896927"/>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8" name="正方形/長方形 669"/>
          <p:cNvSpPr/>
          <p:nvPr/>
        </p:nvSpPr>
        <p:spPr>
          <a:xfrm>
            <a:off x="313001" y="5805264"/>
            <a:ext cx="8433067" cy="523220"/>
          </a:xfrm>
          <a:prstGeom prst="rect">
            <a:avLst/>
          </a:prstGeom>
        </p:spPr>
        <p:txBody>
          <a:bodyPr wrap="square">
            <a:spAutoFit/>
          </a:bodyPr>
          <a:lstStyle/>
          <a:p>
            <a:pPr marL="108000" marR="0" lvl="0" indent="-45720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※本公募以前に活用した国の補助事業及び本公募以外に申請している（予定している）国の補助事業について記入して下さい。</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661046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0"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７</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事業内容</a:t>
            </a:r>
          </a:p>
        </p:txBody>
      </p:sp>
      <p:sp>
        <p:nvSpPr>
          <p:cNvPr id="3132" name="Text Box 4"/>
          <p:cNvSpPr txBox="1">
            <a:spLocks noChangeArrowheads="1"/>
          </p:cNvSpPr>
          <p:nvPr/>
        </p:nvSpPr>
        <p:spPr>
          <a:xfrm>
            <a:off x="396000" y="764704"/>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（１）サービス開始時期</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3" name="Rectangle 66"/>
          <p:cNvSpPr>
            <a:spLocks noChangeArrowheads="1"/>
          </p:cNvSpPr>
          <p:nvPr/>
        </p:nvSpPr>
        <p:spPr>
          <a:xfrm>
            <a:off x="393804" y="691532"/>
            <a:ext cx="8496646" cy="5959124"/>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134" name="Text Box 4"/>
          <p:cNvSpPr txBox="1">
            <a:spLocks noChangeArrowheads="1"/>
          </p:cNvSpPr>
          <p:nvPr/>
        </p:nvSpPr>
        <p:spPr>
          <a:xfrm>
            <a:off x="396000" y="108548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（２）事業エリア</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5" name="Text Box 4"/>
          <p:cNvSpPr txBox="1">
            <a:spLocks noChangeArrowheads="1"/>
          </p:cNvSpPr>
          <p:nvPr/>
        </p:nvSpPr>
        <p:spPr>
          <a:xfrm>
            <a:off x="396000" y="1373487"/>
            <a:ext cx="8723732"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（３</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）マイナンバーカードと連携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する交通手段　</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7" name="テキスト 578"/>
          <p:cNvSpPr txBox="1"/>
          <p:nvPr/>
        </p:nvSpPr>
        <p:spPr>
          <a:xfrm>
            <a:off x="5086604" y="1930603"/>
            <a:ext cx="182880" cy="36843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lang="ja-JP" altLang="en-US"/>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138" name="Text Box 604"/>
          <p:cNvSpPr txBox="1">
            <a:spLocks noChangeArrowheads="1"/>
          </p:cNvSpPr>
          <p:nvPr/>
        </p:nvSpPr>
        <p:spPr>
          <a:xfrm>
            <a:off x="393349" y="1715606"/>
            <a:ext cx="8495686"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（４</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）マイナンバーカードと連携</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する交通分野以外の</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サービス</a:t>
            </a:r>
            <a:endParaRPr kumimoji="1" lang="ja-JP" altLang="en-US" sz="14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39" name="Text Box 718"/>
          <p:cNvSpPr txBox="1">
            <a:spLocks noChangeArrowheads="1"/>
          </p:cNvSpPr>
          <p:nvPr/>
        </p:nvSpPr>
        <p:spPr>
          <a:xfrm>
            <a:off x="396000" y="2021487"/>
            <a:ext cx="8493035"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（５）</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マイナンバーカードとの連携により</a:t>
            </a: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提供</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され</a:t>
            </a: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るサービスの内容及び手段</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0" name="Text Box 719"/>
          <p:cNvSpPr txBox="1">
            <a:spLocks noChangeArrowheads="1"/>
          </p:cNvSpPr>
          <p:nvPr/>
        </p:nvSpPr>
        <p:spPr>
          <a:xfrm>
            <a:off x="395536" y="2647491"/>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７</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利用料金</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1" name="Text Box 723"/>
          <p:cNvSpPr txBox="1">
            <a:spLocks noChangeArrowheads="1"/>
          </p:cNvSpPr>
          <p:nvPr/>
        </p:nvSpPr>
        <p:spPr>
          <a:xfrm>
            <a:off x="395536" y="2959822"/>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８</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事業を通じて期待する行動変容</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2" name="Text Box 727"/>
          <p:cNvSpPr txBox="1">
            <a:spLocks noChangeArrowheads="1"/>
          </p:cNvSpPr>
          <p:nvPr/>
        </p:nvSpPr>
        <p:spPr>
          <a:xfrm>
            <a:off x="397972" y="2345327"/>
            <a:ext cx="8493035" cy="400110"/>
          </a:xfrm>
          <a:prstGeom prst="rect">
            <a:avLst/>
          </a:prstGeom>
          <a:noFill/>
          <a:ln w="9525">
            <a:noFill/>
            <a:miter lim="800000"/>
            <a:headEnd/>
            <a:tailEnd/>
          </a:ln>
          <a:effectLst/>
        </p:spPr>
        <p:txBody>
          <a:bodyPr wrap="square">
            <a:spAutoFit/>
          </a:bodyPr>
          <a:lstStyle/>
          <a:p>
            <a:pPr eaLnBrk="1" hangingPunct="1">
              <a:spcBef>
                <a:spcPct val="5000"/>
              </a:spcBef>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（６）マイナンバーカードとの連携手法　　</a:t>
            </a:r>
            <a:r>
              <a:rPr lang="en-US" altLang="ja-JP" sz="1400" i="1" dirty="0" smtClean="0">
                <a:solidFill>
                  <a:srgbClr val="FF0000"/>
                </a:solidFill>
              </a:rPr>
              <a:t>※</a:t>
            </a:r>
            <a:r>
              <a:rPr lang="ja-JP" altLang="en-US" sz="1400" i="1" dirty="0" smtClean="0">
                <a:solidFill>
                  <a:srgbClr val="FF0000"/>
                </a:solidFill>
              </a:rPr>
              <a:t>システムのスキーム図等を用いて記載すること。</a:t>
            </a:r>
            <a:endParaRPr kumimoji="1" lang="ja-JP" altLang="en-US" sz="16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3" name="Text Box 728"/>
          <p:cNvSpPr txBox="1">
            <a:spLocks noChangeArrowheads="1"/>
          </p:cNvSpPr>
          <p:nvPr/>
        </p:nvSpPr>
        <p:spPr>
          <a:xfrm>
            <a:off x="415503" y="4005678"/>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（１１）</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プロモーション施策</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144" name="Text Box 729"/>
          <p:cNvSpPr txBox="1">
            <a:spLocks noChangeArrowheads="1"/>
          </p:cNvSpPr>
          <p:nvPr/>
        </p:nvSpPr>
        <p:spPr>
          <a:xfrm>
            <a:off x="414946" y="4316386"/>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（１２）</a:t>
            </a:r>
            <a:r>
              <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rPr>
              <a:t>その他</a:t>
            </a:r>
          </a:p>
        </p:txBody>
      </p:sp>
      <p:sp>
        <p:nvSpPr>
          <p:cNvPr id="18" name="正方形/長方形 1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smtClean="0">
                <a:solidFill>
                  <a:schemeClr val="tx1"/>
                </a:solidFill>
              </a:rPr>
              <a:t>8</a:t>
            </a:r>
          </a:p>
        </p:txBody>
      </p:sp>
      <p:sp>
        <p:nvSpPr>
          <p:cNvPr id="16" name="Text Box 727"/>
          <p:cNvSpPr txBox="1">
            <a:spLocks noChangeArrowheads="1"/>
          </p:cNvSpPr>
          <p:nvPr/>
        </p:nvSpPr>
        <p:spPr>
          <a:xfrm>
            <a:off x="395536" y="3306260"/>
            <a:ext cx="7398461"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９</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サービスの実装後に見込まれる利用程度（○○人／日・月・年）</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7" name="Text Box 723"/>
          <p:cNvSpPr txBox="1">
            <a:spLocks noChangeArrowheads="1"/>
          </p:cNvSpPr>
          <p:nvPr/>
        </p:nvSpPr>
        <p:spPr>
          <a:xfrm>
            <a:off x="415503" y="3635527"/>
            <a:ext cx="7398461" cy="39921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１０</a:t>
            </a:r>
            <a:r>
              <a:rPr kumimoji="1" lang="en-US" altLang="ja-JP"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a:t>
            </a:r>
            <a:r>
              <a:rPr kumimoji="1" lang="en-US" altLang="ja-JP" sz="2000" b="1" i="0" u="none" strike="noStrike" kern="1200" cap="none" spc="0" normalizeH="0" baseline="0" noProof="0" dirty="0" err="1" smtClean="0">
                <a:ln>
                  <a:noFill/>
                </a:ln>
                <a:solidFill>
                  <a:srgbClr val="000000"/>
                </a:solidFill>
                <a:effectLst/>
                <a:uLnTx/>
                <a:uFillTx/>
                <a:latin typeface="Tahoma" pitchFamily="34" charset="0"/>
                <a:ea typeface="ＭＳ Ｐゴシック" panose="020B0600070205080204" pitchFamily="50" charset="-128"/>
                <a:cs typeface="+mn-cs"/>
              </a:rPr>
              <a:t>得られるデータを利活用した取組</a:t>
            </a:r>
            <a:endParaRPr kumimoji="1" lang="ja-JP" altLang="en-US" sz="1600" b="0"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348264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7" name="正方形/長方形 4"/>
          <p:cNvSpPr/>
          <p:nvPr/>
        </p:nvSpPr>
        <p:spPr>
          <a:xfrm>
            <a:off x="0" y="0"/>
            <a:ext cx="9144000" cy="576000"/>
          </a:xfrm>
          <a:prstGeom prst="rect">
            <a:avLst/>
          </a:prstGeom>
          <a:solidFill>
            <a:schemeClr val="accent5">
              <a:lumMod val="50000"/>
            </a:schemeClr>
          </a:solidFill>
          <a:ln w="25400" cap="flat" cmpd="sng" algn="ctr">
            <a:noFill/>
            <a:prstDash val="solid"/>
          </a:ln>
          <a:effectLst/>
        </p:spPr>
        <p:txBody>
          <a:bodyPr rtlCol="0" anchor="ct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0" lang="ja-JP" altLang="en-US" sz="2400" b="1" kern="0" dirty="0">
                <a:solidFill>
                  <a:prstClr val="white"/>
                </a:solidFill>
                <a:latin typeface="ＭＳ Ｐゴシック"/>
                <a:ea typeface="ＭＳ Ｐゴシック"/>
              </a:rPr>
              <a:t>８</a:t>
            </a:r>
            <a:r>
              <a:rPr kumimoji="0" lang="ja-JP" altLang="en-US" sz="2400" b="1" i="0" u="none" strike="noStrike" kern="0" cap="none" spc="0" normalizeH="0" baseline="0" noProof="0" dirty="0" err="1" smtClean="0">
                <a:ln>
                  <a:noFill/>
                </a:ln>
                <a:solidFill>
                  <a:prstClr val="white"/>
                </a:solidFill>
                <a:effectLst/>
                <a:uLnTx/>
                <a:uFillTx/>
                <a:latin typeface="ＭＳ Ｐゴシック"/>
                <a:ea typeface="ＭＳ Ｐゴシック"/>
                <a:cs typeface="+mn-cs"/>
              </a:rPr>
              <a:t>．</a:t>
            </a:r>
            <a:r>
              <a:rPr kumimoji="0" lang="ja-JP" altLang="en-US" sz="2400" b="1" i="0" u="none" strike="noStrike" kern="0" cap="none" spc="0" normalizeH="0" baseline="0" noProof="0" dirty="0" smtClean="0">
                <a:ln>
                  <a:noFill/>
                </a:ln>
                <a:solidFill>
                  <a:prstClr val="white"/>
                </a:solidFill>
                <a:effectLst/>
                <a:uLnTx/>
                <a:uFillTx/>
                <a:latin typeface="ＭＳ Ｐゴシック"/>
                <a:ea typeface="ＭＳ Ｐゴシック"/>
                <a:cs typeface="+mn-cs"/>
              </a:rPr>
              <a:t>スケジュール①</a:t>
            </a:r>
          </a:p>
        </p:txBody>
      </p:sp>
      <p:sp>
        <p:nvSpPr>
          <p:cNvPr id="3219" name="Rectangle 66"/>
          <p:cNvSpPr>
            <a:spLocks noChangeArrowheads="1"/>
          </p:cNvSpPr>
          <p:nvPr/>
        </p:nvSpPr>
        <p:spPr>
          <a:xfrm>
            <a:off x="108536" y="980728"/>
            <a:ext cx="8855951" cy="5760640"/>
          </a:xfrm>
          <a:prstGeom prst="rect">
            <a:avLst/>
          </a:prstGeom>
          <a:noFill/>
          <a:ln w="28575">
            <a:solidFill>
              <a:schemeClr val="accent5">
                <a:lumMod val="50000"/>
              </a:schemeClr>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3220" name="Text Box 4"/>
          <p:cNvSpPr txBox="1">
            <a:spLocks noChangeArrowheads="1"/>
          </p:cNvSpPr>
          <p:nvPr/>
        </p:nvSpPr>
        <p:spPr>
          <a:xfrm>
            <a:off x="0" y="592835"/>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dirty="0" smtClean="0">
                <a:ln>
                  <a:noFill/>
                </a:ln>
                <a:solidFill>
                  <a:srgbClr val="000000"/>
                </a:solidFill>
                <a:effectLst/>
                <a:uLnTx/>
                <a:uFillTx/>
                <a:latin typeface="Tahoma" pitchFamily="34" charset="0"/>
                <a:ea typeface="ＭＳ Ｐゴシック" panose="020B0600070205080204" pitchFamily="50" charset="-128"/>
                <a:cs typeface="+mn-cs"/>
              </a:rPr>
              <a:t>事業スケジュール</a:t>
            </a:r>
            <a:endParaRPr kumimoji="1" lang="ja-JP" altLang="en-US" sz="2000" b="1" i="0" u="none" strike="noStrike" kern="1200" cap="none" spc="0" normalizeH="0" baseline="0" noProof="0" dirty="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3221" name="正方形/長方形 12"/>
          <p:cNvSpPr/>
          <p:nvPr/>
        </p:nvSpPr>
        <p:spPr>
          <a:xfrm>
            <a:off x="108536" y="1084321"/>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事業開始にあたって必要な各プロセスの</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手順が分かるよう</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に整理</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し記入してください。</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必ずしも以下の様式・項目例による必要はありません。</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dirty="0" smtClean="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graphicFrame>
        <p:nvGraphicFramePr>
          <p:cNvPr id="3222" name="表 13"/>
          <p:cNvGraphicFramePr>
            <a:graphicFrameLocks noGrp="1"/>
          </p:cNvGraphicFramePr>
          <p:nvPr>
            <p:extLst>
              <p:ext uri="{D42A27DB-BD31-4B8C-83A1-F6EECF244321}">
                <p14:modId xmlns:p14="http://schemas.microsoft.com/office/powerpoint/2010/main" val="3216554400"/>
              </p:ext>
            </p:extLst>
          </p:nvPr>
        </p:nvGraphicFramePr>
        <p:xfrm>
          <a:off x="270766" y="2371821"/>
          <a:ext cx="8591662" cy="4006299"/>
        </p:xfrm>
        <a:graphic>
          <a:graphicData uri="http://schemas.openxmlformats.org/drawingml/2006/table">
            <a:tbl>
              <a:tblPr firstRow="1" bandRow="1"/>
              <a:tblGrid>
                <a:gridCol w="1564930">
                  <a:extLst>
                    <a:ext uri="{9D8B030D-6E8A-4147-A177-3AD203B41FA5}">
                      <a16:colId xmlns:a16="http://schemas.microsoft.com/office/drawing/2014/main" val="20000"/>
                    </a:ext>
                  </a:extLst>
                </a:gridCol>
                <a:gridCol w="585561">
                  <a:extLst>
                    <a:ext uri="{9D8B030D-6E8A-4147-A177-3AD203B41FA5}">
                      <a16:colId xmlns:a16="http://schemas.microsoft.com/office/drawing/2014/main" val="20001"/>
                    </a:ext>
                  </a:extLst>
                </a:gridCol>
                <a:gridCol w="585561">
                  <a:extLst>
                    <a:ext uri="{9D8B030D-6E8A-4147-A177-3AD203B41FA5}">
                      <a16:colId xmlns:a16="http://schemas.microsoft.com/office/drawing/2014/main" val="20002"/>
                    </a:ext>
                  </a:extLst>
                </a:gridCol>
                <a:gridCol w="585561">
                  <a:extLst>
                    <a:ext uri="{9D8B030D-6E8A-4147-A177-3AD203B41FA5}">
                      <a16:colId xmlns:a16="http://schemas.microsoft.com/office/drawing/2014/main" val="20003"/>
                    </a:ext>
                  </a:extLst>
                </a:gridCol>
                <a:gridCol w="585561">
                  <a:extLst>
                    <a:ext uri="{9D8B030D-6E8A-4147-A177-3AD203B41FA5}">
                      <a16:colId xmlns:a16="http://schemas.microsoft.com/office/drawing/2014/main" val="20004"/>
                    </a:ext>
                  </a:extLst>
                </a:gridCol>
                <a:gridCol w="585561">
                  <a:extLst>
                    <a:ext uri="{9D8B030D-6E8A-4147-A177-3AD203B41FA5}">
                      <a16:colId xmlns:a16="http://schemas.microsoft.com/office/drawing/2014/main" val="20005"/>
                    </a:ext>
                  </a:extLst>
                </a:gridCol>
                <a:gridCol w="585561">
                  <a:extLst>
                    <a:ext uri="{9D8B030D-6E8A-4147-A177-3AD203B41FA5}">
                      <a16:colId xmlns:a16="http://schemas.microsoft.com/office/drawing/2014/main" val="20006"/>
                    </a:ext>
                  </a:extLst>
                </a:gridCol>
                <a:gridCol w="585561">
                  <a:extLst>
                    <a:ext uri="{9D8B030D-6E8A-4147-A177-3AD203B41FA5}">
                      <a16:colId xmlns:a16="http://schemas.microsoft.com/office/drawing/2014/main" val="20007"/>
                    </a:ext>
                  </a:extLst>
                </a:gridCol>
                <a:gridCol w="585561">
                  <a:extLst>
                    <a:ext uri="{9D8B030D-6E8A-4147-A177-3AD203B41FA5}">
                      <a16:colId xmlns:a16="http://schemas.microsoft.com/office/drawing/2014/main" val="20008"/>
                    </a:ext>
                  </a:extLst>
                </a:gridCol>
                <a:gridCol w="585561">
                  <a:extLst>
                    <a:ext uri="{9D8B030D-6E8A-4147-A177-3AD203B41FA5}">
                      <a16:colId xmlns:a16="http://schemas.microsoft.com/office/drawing/2014/main" val="20009"/>
                    </a:ext>
                  </a:extLst>
                </a:gridCol>
                <a:gridCol w="585561">
                  <a:extLst>
                    <a:ext uri="{9D8B030D-6E8A-4147-A177-3AD203B41FA5}">
                      <a16:colId xmlns:a16="http://schemas.microsoft.com/office/drawing/2014/main" val="20010"/>
                    </a:ext>
                  </a:extLst>
                </a:gridCol>
                <a:gridCol w="585561">
                  <a:extLst>
                    <a:ext uri="{9D8B030D-6E8A-4147-A177-3AD203B41FA5}">
                      <a16:colId xmlns:a16="http://schemas.microsoft.com/office/drawing/2014/main" val="20011"/>
                    </a:ext>
                  </a:extLst>
                </a:gridCol>
                <a:gridCol w="585561">
                  <a:extLst>
                    <a:ext uri="{9D8B030D-6E8A-4147-A177-3AD203B41FA5}">
                      <a16:colId xmlns:a16="http://schemas.microsoft.com/office/drawing/2014/main" val="20012"/>
                    </a:ext>
                  </a:extLst>
                </a:gridCol>
              </a:tblGrid>
              <a:tr h="369913">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2023</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4</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5</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6</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8</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9</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latin typeface="Meiryo UI" panose="020B0604030504040204" pitchFamily="50" charset="-128"/>
                          <a:ea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800" dirty="0" smtClean="0">
                          <a:latin typeface="Meiryo UI" panose="020B0604030504040204" pitchFamily="50" charset="-128"/>
                          <a:ea typeface="Meiryo UI" panose="020B0604030504040204" pitchFamily="50" charset="-128"/>
                        </a:rPr>
                        <a:t>2024</a:t>
                      </a:r>
                      <a:r>
                        <a:rPr kumimoji="1" lang="ja-JP" altLang="en-US" sz="800" dirty="0" smtClean="0">
                          <a:latin typeface="Meiryo UI" panose="020B0604030504040204" pitchFamily="50" charset="-128"/>
                          <a:ea typeface="Meiryo UI" panose="020B0604030504040204" pitchFamily="50" charset="-128"/>
                        </a:rPr>
                        <a:t>年</a:t>
                      </a:r>
                      <a:endParaRPr kumimoji="1" lang="en-US" altLang="ja-JP" sz="8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月</a:t>
                      </a: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100" dirty="0" smtClean="0">
                          <a:solidFill>
                            <a:schemeClr val="bg1"/>
                          </a:solidFill>
                          <a:latin typeface="Meiryo UI" panose="020B0604030504040204" pitchFamily="50" charset="-128"/>
                          <a:ea typeface="Meiryo UI" panose="020B0604030504040204" pitchFamily="50" charset="-128"/>
                        </a:rPr>
                        <a:t>2</a:t>
                      </a:r>
                      <a:r>
                        <a:rPr kumimoji="1" lang="ja-JP" altLang="en-US" sz="1100" dirty="0" smtClean="0">
                          <a:solidFill>
                            <a:schemeClr val="bg1"/>
                          </a:solidFill>
                          <a:latin typeface="Meiryo UI" panose="020B0604030504040204" pitchFamily="50" charset="-128"/>
                          <a:ea typeface="Meiryo UI" panose="020B0604030504040204" pitchFamily="50" charset="-128"/>
                        </a:rPr>
                        <a:t>月</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3</a:t>
                      </a:r>
                      <a:r>
                        <a:rPr kumimoji="1" lang="ja-JP" altLang="en-US" sz="11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月</a:t>
                      </a:r>
                    </a:p>
                    <a:p>
                      <a:pPr algn="ct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166251">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70629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ア）事業計画検討</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72008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イ）システム開発</a:t>
                      </a:r>
                      <a:endParaRPr kumimoji="1" lang="en-US" altLang="ja-JP" sz="1100" dirty="0" smtClean="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48072">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ウ）サービス提供</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7467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1337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txBody>
                  <a:tcPr marL="84406" marR="84406" marT="42203" marB="42203"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100" dirty="0">
                        <a:latin typeface="Meiryo UI" panose="020B0604030504040204" pitchFamily="50" charset="-128"/>
                        <a:ea typeface="Meiryo UI" panose="020B0604030504040204" pitchFamily="50" charset="-128"/>
                      </a:endParaRPr>
                    </a:p>
                  </a:txBody>
                  <a:tcPr marL="84406" marR="84406" marT="42203" marB="42203">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bl>
          </a:graphicData>
        </a:graphic>
      </p:graphicFrame>
      <p:sp>
        <p:nvSpPr>
          <p:cNvPr id="3223" name="ホームベース 14"/>
          <p:cNvSpPr/>
          <p:nvPr/>
        </p:nvSpPr>
        <p:spPr>
          <a:xfrm>
            <a:off x="2412144" y="3332105"/>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全体計画作成・調査</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4" name="ホームベース 18"/>
          <p:cNvSpPr/>
          <p:nvPr/>
        </p:nvSpPr>
        <p:spPr>
          <a:xfrm>
            <a:off x="1836600" y="3821854"/>
            <a:ext cx="345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１．仕様検討</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5" name="ホームベース 19"/>
          <p:cNvSpPr/>
          <p:nvPr/>
        </p:nvSpPr>
        <p:spPr>
          <a:xfrm>
            <a:off x="4500312" y="3977032"/>
            <a:ext cx="900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２．設計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6" name="ホームベース 20"/>
          <p:cNvSpPr/>
          <p:nvPr/>
        </p:nvSpPr>
        <p:spPr>
          <a:xfrm>
            <a:off x="5292600" y="4132210"/>
            <a:ext cx="1152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３．構築</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7" name="ホームベース 21"/>
          <p:cNvSpPr/>
          <p:nvPr/>
        </p:nvSpPr>
        <p:spPr>
          <a:xfrm>
            <a:off x="6624352" y="4283171"/>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４．稼働（実装）</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28" name="星 5 1"/>
          <p:cNvSpPr>
            <a:spLocks noChangeAspect="1"/>
          </p:cNvSpPr>
          <p:nvPr/>
        </p:nvSpPr>
        <p:spPr>
          <a:xfrm>
            <a:off x="2051720" y="3281814"/>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29" name="テキスト ボックス 2"/>
          <p:cNvSpPr txBox="1"/>
          <p:nvPr/>
        </p:nvSpPr>
        <p:spPr>
          <a:xfrm>
            <a:off x="1763688" y="3521498"/>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0" name="星 5 22"/>
          <p:cNvSpPr>
            <a:spLocks noChangeAspect="1"/>
          </p:cNvSpPr>
          <p:nvPr/>
        </p:nvSpPr>
        <p:spPr>
          <a:xfrm>
            <a:off x="4283968" y="3279330"/>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1" name="テキスト ボックス 23"/>
          <p:cNvSpPr txBox="1"/>
          <p:nvPr/>
        </p:nvSpPr>
        <p:spPr>
          <a:xfrm>
            <a:off x="3995936" y="3519014"/>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2" name="ホームベース 24"/>
          <p:cNvSpPr/>
          <p:nvPr/>
        </p:nvSpPr>
        <p:spPr>
          <a:xfrm>
            <a:off x="4716016" y="4700257"/>
            <a:ext cx="1728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商品設計</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3233" name="星 5 25"/>
          <p:cNvSpPr>
            <a:spLocks noChangeAspect="1"/>
          </p:cNvSpPr>
          <p:nvPr/>
        </p:nvSpPr>
        <p:spPr>
          <a:xfrm>
            <a:off x="443636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4" name="テキスト ボックス 26"/>
          <p:cNvSpPr txBox="1"/>
          <p:nvPr/>
        </p:nvSpPr>
        <p:spPr>
          <a:xfrm>
            <a:off x="414833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協議会開催</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5" name="星 5 27"/>
          <p:cNvSpPr>
            <a:spLocks noChangeAspect="1"/>
          </p:cNvSpPr>
          <p:nvPr/>
        </p:nvSpPr>
        <p:spPr>
          <a:xfrm>
            <a:off x="6444208" y="4647482"/>
            <a:ext cx="180000" cy="180000"/>
          </a:xfrm>
          <a:prstGeom prst="star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3236" name="テキスト ボックス 28"/>
          <p:cNvSpPr txBox="1"/>
          <p:nvPr/>
        </p:nvSpPr>
        <p:spPr>
          <a:xfrm>
            <a:off x="6156176" y="4887166"/>
            <a:ext cx="864096" cy="2308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50" charset="-128"/>
                <a:cs typeface="+mn-cs"/>
              </a:rPr>
              <a:t>サービスイン</a:t>
            </a:r>
            <a:endParaRPr kumimoji="1" lang="ja-JP"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3237" name="ホームベース 29"/>
          <p:cNvSpPr/>
          <p:nvPr/>
        </p:nvSpPr>
        <p:spPr>
          <a:xfrm>
            <a:off x="6660232" y="4700257"/>
            <a:ext cx="2196000" cy="129709"/>
          </a:xfrm>
          <a:prstGeom prst="homePlate">
            <a:avLst/>
          </a:prstGeom>
          <a:ln/>
        </p:spPr>
        <p:style>
          <a:lnRef idx="2">
            <a:schemeClr val="accent5"/>
          </a:lnRef>
          <a:fillRef idx="1">
            <a:schemeClr val="lt1"/>
          </a:fillRef>
          <a:effectRef idx="0">
            <a:schemeClr val="accent5"/>
          </a:effectRef>
          <a:fontRef idx="minor">
            <a:schemeClr val="dk1"/>
          </a:fontRef>
        </p:style>
        <p:txBody>
          <a:bodyPr wrap="none" tIns="16615" bIns="16615" rtlCol="0" anchor="ctr"/>
          <a:lstStyle/>
          <a:p>
            <a:pPr marL="0" marR="0" lvl="0" indent="0" algn="l" defTabSz="844083"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サービス提供</a:t>
            </a:r>
            <a:endParaRPr kumimoji="1" lang="ja-JP" altLang="en-US" sz="800" b="0"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24" name="正方形/長方形 2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smtClean="0">
                <a:solidFill>
                  <a:schemeClr val="tx1"/>
                </a:solidFill>
              </a:rPr>
              <a:t>9</a:t>
            </a:r>
          </a:p>
        </p:txBody>
      </p:sp>
    </p:spTree>
    <p:extLst>
      <p:ext uri="{BB962C8B-B14F-4D97-AF65-F5344CB8AC3E}">
        <p14:creationId xmlns:p14="http://schemas.microsoft.com/office/powerpoint/2010/main" val="153985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13040</TotalTime>
  <Words>1736</Words>
  <Application>Microsoft Office PowerPoint</Application>
  <PresentationFormat>画面に合わせる (4:3)</PresentationFormat>
  <Paragraphs>344</Paragraphs>
  <Slides>12</Slides>
  <Notes>11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12</vt:i4>
      </vt:variant>
    </vt:vector>
  </HeadingPairs>
  <TitlesOfParts>
    <vt:vector size="25" baseType="lpstr">
      <vt:lpstr>Meiryo UI</vt:lpstr>
      <vt:lpstr>ＭＳ Ｐゴシック</vt:lpstr>
      <vt:lpstr>ＭＳ Ｐ明朝</vt:lpstr>
      <vt:lpstr>ＭＳ 明朝</vt:lpstr>
      <vt:lpstr>游ゴシック</vt:lpstr>
      <vt:lpstr>Arial</vt:lpstr>
      <vt:lpstr>Calibri</vt:lpstr>
      <vt:lpstr>Century</vt:lpstr>
      <vt:lpstr>Tahoma</vt:lpstr>
      <vt:lpstr>Times New Roman</vt:lpstr>
      <vt:lpstr>Wingdings</vt:lpstr>
      <vt:lpstr>標準デザイン</vt:lpstr>
      <vt:lpstr>41_デザインの設定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内閣府</dc:creator>
  <cp:lastModifiedBy>石戸谷 舞</cp:lastModifiedBy>
  <cp:revision>399</cp:revision>
  <cp:lastPrinted>2021-06-15T01:53:09Z</cp:lastPrinted>
  <dcterms:created xsi:type="dcterms:W3CDTF">2007-06-19T07:03:32Z</dcterms:created>
  <dcterms:modified xsi:type="dcterms:W3CDTF">2023-03-29T03:59:17Z</dcterms:modified>
</cp:coreProperties>
</file>