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22"/>
  </p:notesMasterIdLst>
  <p:handoutMasterIdLst>
    <p:handoutMasterId r:id="rId23"/>
  </p:handoutMasterIdLst>
  <p:sldIdLst>
    <p:sldId id="2147379361" r:id="rId5"/>
    <p:sldId id="2147379362" r:id="rId6"/>
    <p:sldId id="2147379363" r:id="rId7"/>
    <p:sldId id="646" r:id="rId8"/>
    <p:sldId id="647" r:id="rId9"/>
    <p:sldId id="648" r:id="rId10"/>
    <p:sldId id="649" r:id="rId11"/>
    <p:sldId id="650" r:id="rId12"/>
    <p:sldId id="659" r:id="rId13"/>
    <p:sldId id="660" r:id="rId14"/>
    <p:sldId id="665" r:id="rId15"/>
    <p:sldId id="662" r:id="rId16"/>
    <p:sldId id="664" r:id="rId17"/>
    <p:sldId id="655" r:id="rId18"/>
    <p:sldId id="656" r:id="rId19"/>
    <p:sldId id="657" r:id="rId20"/>
    <p:sldId id="658" r:id="rId21"/>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EBF5F9"/>
    <a:srgbClr val="F9FCFD"/>
    <a:srgbClr val="333399"/>
    <a:srgbClr val="FF6600"/>
    <a:srgbClr val="0000CC"/>
    <a:srgbClr val="FFCDC1"/>
    <a:srgbClr val="F73131"/>
    <a:srgbClr val="0066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04" autoAdjust="0"/>
    <p:restoredTop sz="97418" autoAdjust="0"/>
  </p:normalViewPr>
  <p:slideViewPr>
    <p:cSldViewPr>
      <p:cViewPr varScale="1">
        <p:scale>
          <a:sx n="109" d="100"/>
          <a:sy n="109" d="100"/>
        </p:scale>
        <p:origin x="1416"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5"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a:t>
            </a:fld>
            <a:endParaRPr lang="en-US" altLang="ja-JP">
              <a:solidFill>
                <a:srgbClr val="000000"/>
              </a:solidFill>
              <a:ea typeface="ＭＳ Ｐゴシック" panose="020B0600070205080204" pitchFamily="50" charset="-128"/>
            </a:endParaRPr>
          </a:p>
        </p:txBody>
      </p:sp>
      <p:sp>
        <p:nvSpPr>
          <p:cNvPr id="2046" name="Rectangle 2"/>
          <p:cNvSpPr>
            <a:spLocks noGrp="1" noRot="1" noChangeAspect="1" noChangeArrowheads="1" noTextEdit="1"/>
          </p:cNvSpPr>
          <p:nvPr>
            <p:ph type="sldImg"/>
          </p:nvPr>
        </p:nvSpPr>
        <p:spPr>
          <a:ln/>
        </p:spPr>
      </p:sp>
      <p:sp>
        <p:nvSpPr>
          <p:cNvPr id="204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78524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8" name="四角形 758"/>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9" name="四角形 759"/>
          <p:cNvSpPr>
            <a:spLocks noGrp="1" noChangeArrowheads="1"/>
          </p:cNvSpPr>
          <p:nvPr>
            <p:ph type="body" sz="quarter" idx="3"/>
          </p:nvPr>
        </p:nvSpPr>
        <p:spPr>
          <a:prstGeom prst="rect">
            <a:avLst/>
          </a:prstGeom>
        </p:spPr>
        <p:txBody>
          <a:bodyPr/>
          <a:lstStyle/>
          <a:p>
            <a:endParaRPr kumimoji="1" lang="ja-JP" altLang="en-US"/>
          </a:p>
        </p:txBody>
      </p:sp>
      <p:sp>
        <p:nvSpPr>
          <p:cNvPr id="3190" name="四角形 760"/>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10</a:t>
            </a:fld>
            <a:endParaRPr lang="en-US" altLang="ja-JP">
              <a:solidFill>
                <a:srgbClr val="000000"/>
              </a:solidFill>
            </a:endParaRPr>
          </a:p>
        </p:txBody>
      </p:sp>
    </p:spTree>
    <p:extLst>
      <p:ext uri="{BB962C8B-B14F-4D97-AF65-F5344CB8AC3E}">
        <p14:creationId xmlns:p14="http://schemas.microsoft.com/office/powerpoint/2010/main" val="195047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11</a:t>
            </a:fld>
            <a:endParaRPr lang="en-US" altLang="ja-JP">
              <a:solidFill>
                <a:srgbClr val="000000"/>
              </a:solidFill>
            </a:endParaRPr>
          </a:p>
        </p:txBody>
      </p:sp>
    </p:spTree>
    <p:extLst>
      <p:ext uri="{BB962C8B-B14F-4D97-AF65-F5344CB8AC3E}">
        <p14:creationId xmlns:p14="http://schemas.microsoft.com/office/powerpoint/2010/main" val="3557292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12</a:t>
            </a:fld>
            <a:endParaRPr lang="en-US" altLang="ja-JP">
              <a:solidFill>
                <a:srgbClr val="000000"/>
              </a:solidFill>
            </a:endParaRPr>
          </a:p>
        </p:txBody>
      </p:sp>
    </p:spTree>
    <p:extLst>
      <p:ext uri="{BB962C8B-B14F-4D97-AF65-F5344CB8AC3E}">
        <p14:creationId xmlns:p14="http://schemas.microsoft.com/office/powerpoint/2010/main" val="5295867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13</a:t>
            </a:fld>
            <a:endParaRPr lang="en-US" altLang="ja-JP">
              <a:solidFill>
                <a:srgbClr val="000000"/>
              </a:solidFill>
            </a:endParaRPr>
          </a:p>
        </p:txBody>
      </p:sp>
    </p:spTree>
    <p:extLst>
      <p:ext uri="{BB962C8B-B14F-4D97-AF65-F5344CB8AC3E}">
        <p14:creationId xmlns:p14="http://schemas.microsoft.com/office/powerpoint/2010/main" val="3285372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0" name="四角形 800"/>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41" name="四角形 801"/>
          <p:cNvSpPr>
            <a:spLocks noGrp="1" noChangeArrowheads="1"/>
          </p:cNvSpPr>
          <p:nvPr>
            <p:ph type="body" sz="quarter" idx="3"/>
          </p:nvPr>
        </p:nvSpPr>
        <p:spPr>
          <a:prstGeom prst="rect">
            <a:avLst/>
          </a:prstGeom>
        </p:spPr>
        <p:txBody>
          <a:bodyPr/>
          <a:lstStyle/>
          <a:p>
            <a:endParaRPr kumimoji="1" lang="ja-JP" altLang="en-US"/>
          </a:p>
        </p:txBody>
      </p:sp>
      <p:sp>
        <p:nvSpPr>
          <p:cNvPr id="3242" name="四角形 802"/>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14</a:t>
            </a:fld>
            <a:endParaRPr lang="en-US" altLang="ja-JP">
              <a:solidFill>
                <a:srgbClr val="000000"/>
              </a:solidFill>
            </a:endParaRPr>
          </a:p>
        </p:txBody>
      </p:sp>
    </p:spTree>
    <p:extLst>
      <p:ext uri="{BB962C8B-B14F-4D97-AF65-F5344CB8AC3E}">
        <p14:creationId xmlns:p14="http://schemas.microsoft.com/office/powerpoint/2010/main" val="30383217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15</a:t>
            </a:fld>
            <a:endParaRPr lang="en-US" altLang="ja-JP">
              <a:solidFill>
                <a:srgbClr val="000000"/>
              </a:solidFill>
              <a:ea typeface="ＭＳ Ｐゴシック" panose="020B0600070205080204" pitchFamily="50" charset="-128"/>
            </a:endParaRPr>
          </a:p>
        </p:txBody>
      </p:sp>
      <p:sp>
        <p:nvSpPr>
          <p:cNvPr id="3288" name="Rectangle 2"/>
          <p:cNvSpPr>
            <a:spLocks noGrp="1" noRot="1" noChangeAspect="1" noChangeArrowheads="1" noTextEdit="1"/>
          </p:cNvSpPr>
          <p:nvPr>
            <p:ph type="sldImg"/>
          </p:nvPr>
        </p:nvSpPr>
        <p:spPr>
          <a:ln/>
        </p:spPr>
      </p:sp>
      <p:sp>
        <p:nvSpPr>
          <p:cNvPr id="328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580576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61162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191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5029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589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2690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4326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09029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7" name="四角形 712"/>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48" name="四角形 713"/>
          <p:cNvSpPr>
            <a:spLocks noGrp="1" noChangeArrowheads="1"/>
          </p:cNvSpPr>
          <p:nvPr>
            <p:ph type="body" sz="quarter" idx="3"/>
          </p:nvPr>
        </p:nvSpPr>
        <p:spPr>
          <a:prstGeom prst="rect">
            <a:avLst/>
          </a:prstGeom>
        </p:spPr>
        <p:txBody>
          <a:bodyPr/>
          <a:lstStyle/>
          <a:p>
            <a:endParaRPr kumimoji="1" lang="ja-JP" altLang="en-US"/>
          </a:p>
        </p:txBody>
      </p:sp>
      <p:sp>
        <p:nvSpPr>
          <p:cNvPr id="3149" name="四角形 714"/>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7</a:t>
            </a:fld>
            <a:endParaRPr lang="en-US" altLang="ja-JP">
              <a:solidFill>
                <a:srgbClr val="000000"/>
              </a:solidFill>
            </a:endParaRPr>
          </a:p>
        </p:txBody>
      </p:sp>
    </p:spTree>
    <p:extLst>
      <p:ext uri="{BB962C8B-B14F-4D97-AF65-F5344CB8AC3E}">
        <p14:creationId xmlns:p14="http://schemas.microsoft.com/office/powerpoint/2010/main" val="2539435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0" name="四角形 781"/>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71" name="四角形 782"/>
          <p:cNvSpPr>
            <a:spLocks noGrp="1" noChangeArrowheads="1"/>
          </p:cNvSpPr>
          <p:nvPr>
            <p:ph type="body" sz="quarter" idx="3"/>
          </p:nvPr>
        </p:nvSpPr>
        <p:spPr>
          <a:prstGeom prst="rect">
            <a:avLst/>
          </a:prstGeom>
        </p:spPr>
        <p:txBody>
          <a:bodyPr/>
          <a:lstStyle/>
          <a:p>
            <a:endParaRPr kumimoji="1" lang="ja-JP" altLang="en-US"/>
          </a:p>
        </p:txBody>
      </p:sp>
      <p:sp>
        <p:nvSpPr>
          <p:cNvPr id="3172" name="四角形 783"/>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a:t>
            </a:fld>
            <a:endParaRPr lang="en-US" altLang="ja-JP">
              <a:solidFill>
                <a:srgbClr val="000000"/>
              </a:solidFill>
            </a:endParaRPr>
          </a:p>
        </p:txBody>
      </p:sp>
    </p:spTree>
    <p:extLst>
      <p:ext uri="{BB962C8B-B14F-4D97-AF65-F5344CB8AC3E}">
        <p14:creationId xmlns:p14="http://schemas.microsoft.com/office/powerpoint/2010/main" val="4075776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9" name="四角形 747"/>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0" name="四角形 748"/>
          <p:cNvSpPr>
            <a:spLocks noGrp="1" noChangeArrowheads="1"/>
          </p:cNvSpPr>
          <p:nvPr>
            <p:ph type="body" sz="quarter" idx="3"/>
          </p:nvPr>
        </p:nvSpPr>
        <p:spPr>
          <a:prstGeom prst="rect">
            <a:avLst/>
          </a:prstGeom>
        </p:spPr>
        <p:txBody>
          <a:bodyPr/>
          <a:lstStyle/>
          <a:p>
            <a:endParaRPr kumimoji="1" lang="ja-JP" altLang="en-US"/>
          </a:p>
        </p:txBody>
      </p:sp>
      <p:sp>
        <p:nvSpPr>
          <p:cNvPr id="3181" name="四角形 749"/>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9</a:t>
            </a:fld>
            <a:endParaRPr lang="en-US" altLang="ja-JP">
              <a:solidFill>
                <a:srgbClr val="000000"/>
              </a:solidFill>
            </a:endParaRPr>
          </a:p>
        </p:txBody>
      </p:sp>
    </p:spTree>
    <p:extLst>
      <p:ext uri="{BB962C8B-B14F-4D97-AF65-F5344CB8AC3E}">
        <p14:creationId xmlns:p14="http://schemas.microsoft.com/office/powerpoint/2010/main" val="1753757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15BD-F2C0-2052-4C31-D50B1BF1BD87}"/>
              </a:ext>
            </a:extLst>
          </p:cNvPr>
          <p:cNvSpPr>
            <a:spLocks noGrp="1"/>
          </p:cNvSpPr>
          <p:nvPr>
            <p:ph type="ctrTitle"/>
          </p:nvPr>
        </p:nvSpPr>
        <p:spPr>
          <a:xfrm>
            <a:off x="1143000" y="1122363"/>
            <a:ext cx="6858000" cy="2387600"/>
          </a:xfrm>
        </p:spPr>
        <p:txBody>
          <a:bodyPr anchor="b"/>
          <a:lstStyle>
            <a:lvl1pPr algn="ctr">
              <a:defRPr sz="6000"/>
            </a:lvl1pPr>
          </a:lstStyle>
          <a:p>
            <a:r>
              <a:rPr kumimoji="1" lang="en-US"/>
              <a:t>Click to edit Master title style</a:t>
            </a:r>
          </a:p>
        </p:txBody>
      </p:sp>
      <p:sp>
        <p:nvSpPr>
          <p:cNvPr id="3" name="Subtitle 2">
            <a:extLst>
              <a:ext uri="{FF2B5EF4-FFF2-40B4-BE49-F238E27FC236}">
                <a16:creationId xmlns:a16="http://schemas.microsoft.com/office/drawing/2014/main" id="{9A3AF593-440E-EEAA-6B2A-26FAEFE592A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4" name="Date Placeholder 3">
            <a:extLst>
              <a:ext uri="{FF2B5EF4-FFF2-40B4-BE49-F238E27FC236}">
                <a16:creationId xmlns:a16="http://schemas.microsoft.com/office/drawing/2014/main" id="{CADEE07F-BE87-5301-66B2-BE156D67845A}"/>
              </a:ext>
            </a:extLst>
          </p:cNvPr>
          <p:cNvSpPr>
            <a:spLocks noGrp="1"/>
          </p:cNvSpPr>
          <p:nvPr>
            <p:ph type="dt" sz="half" idx="10"/>
          </p:nvPr>
        </p:nvSpPr>
        <p:spPr/>
        <p:txBody>
          <a:bodyPr/>
          <a:lstStyle/>
          <a:p>
            <a:pPr fontAlgn="base">
              <a:spcBef>
                <a:spcPct val="0"/>
              </a:spcBef>
              <a:spcAft>
                <a:spcPct val="0"/>
              </a:spcAft>
              <a:defRPr/>
            </a:pPr>
            <a:endParaRPr lang="ja-JP" altLang="en-US"/>
          </a:p>
        </p:txBody>
      </p:sp>
      <p:sp>
        <p:nvSpPr>
          <p:cNvPr id="5" name="Footer Placeholder 4">
            <a:extLst>
              <a:ext uri="{FF2B5EF4-FFF2-40B4-BE49-F238E27FC236}">
                <a16:creationId xmlns:a16="http://schemas.microsoft.com/office/drawing/2014/main" id="{65D1DA0C-E0A3-ABB9-4114-2500B241872A}"/>
              </a:ext>
            </a:extLst>
          </p:cNvPr>
          <p:cNvSpPr>
            <a:spLocks noGrp="1"/>
          </p:cNvSpPr>
          <p:nvPr>
            <p:ph type="ftr" sz="quarter" idx="11"/>
          </p:nvPr>
        </p:nvSpPr>
        <p:spPr/>
        <p:txBody>
          <a:bodyPr/>
          <a:lstStyle/>
          <a:p>
            <a:pPr fontAlgn="base">
              <a:spcBef>
                <a:spcPct val="0"/>
              </a:spcBef>
              <a:spcAft>
                <a:spcPct val="0"/>
              </a:spcAft>
              <a:defRPr/>
            </a:pPr>
            <a:endParaRPr lang="ja-JP" altLang="en-US"/>
          </a:p>
        </p:txBody>
      </p:sp>
      <p:sp>
        <p:nvSpPr>
          <p:cNvPr id="7" name="Rectangle 6">
            <a:extLst>
              <a:ext uri="{FF2B5EF4-FFF2-40B4-BE49-F238E27FC236}">
                <a16:creationId xmlns:a16="http://schemas.microsoft.com/office/drawing/2014/main" id="{F4EFA152-D020-634E-D9D8-0B941F8DB9AA}"/>
              </a:ext>
            </a:extLst>
          </p:cNvPr>
          <p:cNvSpPr>
            <a:spLocks noGrp="1" noChangeArrowheads="1"/>
          </p:cNvSpPr>
          <p:nvPr>
            <p:ph type="sldNum" sz="quarter" idx="4"/>
          </p:nvPr>
        </p:nvSpPr>
        <p:spPr>
          <a:xfrm>
            <a:off x="8532440" y="155576"/>
            <a:ext cx="395984" cy="395984"/>
          </a:xfrm>
          <a:prstGeom prst="rect">
            <a:avLst/>
          </a:prstGeom>
          <a:solidFill>
            <a:schemeClr val="bg1"/>
          </a:solidFill>
          <a:ln w="9525">
            <a:solidFill>
              <a:schemeClr val="tx1"/>
            </a:solidFill>
            <a:miter lim="800000"/>
            <a:headEnd/>
            <a:tailEnd/>
          </a:ln>
          <a:effectLst/>
        </p:spPr>
        <p:txBody>
          <a:bodyPr vert="horz" wrap="square" lIns="91440" tIns="45720" rIns="91440" bIns="45720" numCol="1" anchor="ctr" anchorCtr="0" compatLnSpc="1">
            <a:prstTxWarp prst="textNoShape">
              <a:avLst/>
            </a:prstTxWarp>
          </a:bodyPr>
          <a:lstStyle>
            <a:lvl1pPr algn="ctr" eaLnBrk="1" hangingPunct="1">
              <a:defRPr sz="1200"/>
            </a:lvl1pPr>
          </a:lstStyle>
          <a:p>
            <a:pPr>
              <a:defRPr/>
            </a:pPr>
            <a:fld id="{4FD9BB62-D0E4-4F2F-9365-A85B5DD33C1B}" type="slidenum">
              <a:rPr lang="en-US" altLang="ja-JP" smtClean="0"/>
              <a:pPr>
                <a:defRPr/>
              </a:pPr>
              <a:t>‹#›</a:t>
            </a:fld>
            <a:endParaRPr lang="en-US" altLang="ja-JP"/>
          </a:p>
        </p:txBody>
      </p:sp>
    </p:spTree>
    <p:extLst>
      <p:ext uri="{BB962C8B-B14F-4D97-AF65-F5344CB8AC3E}">
        <p14:creationId xmlns:p14="http://schemas.microsoft.com/office/powerpoint/2010/main" val="359443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1779142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3" name="Rectangle 6">
            <a:extLst>
              <a:ext uri="{FF2B5EF4-FFF2-40B4-BE49-F238E27FC236}">
                <a16:creationId xmlns:a16="http://schemas.microsoft.com/office/drawing/2014/main" id="{252FC3A5-7898-B0FD-43FF-59835AB8C4D3}"/>
              </a:ext>
            </a:extLst>
          </p:cNvPr>
          <p:cNvSpPr>
            <a:spLocks noGrp="1" noChangeArrowheads="1"/>
          </p:cNvSpPr>
          <p:nvPr>
            <p:ph type="sldNum" sz="quarter" idx="4"/>
          </p:nvPr>
        </p:nvSpPr>
        <p:spPr>
          <a:xfrm>
            <a:off x="8532440" y="116632"/>
            <a:ext cx="395984" cy="395984"/>
          </a:xfrm>
          <a:prstGeom prst="rect">
            <a:avLst/>
          </a:prstGeom>
          <a:solidFill>
            <a:schemeClr val="bg1"/>
          </a:solidFill>
          <a:ln w="9525">
            <a:solidFill>
              <a:schemeClr val="tx1"/>
            </a:solidFill>
            <a:miter lim="800000"/>
            <a:headEnd/>
            <a:tailEnd/>
          </a:ln>
          <a:effectLst/>
        </p:spPr>
        <p:txBody>
          <a:bodyPr vert="horz" wrap="square" lIns="91440" tIns="45720" rIns="91440" bIns="45720" numCol="1" anchor="ctr" anchorCtr="0" compatLnSpc="1">
            <a:prstTxWarp prst="textNoShape">
              <a:avLst/>
            </a:prstTxWarp>
          </a:bodyPr>
          <a:lstStyle>
            <a:lvl1pPr algn="ctr" eaLnBrk="1" hangingPunct="1">
              <a:defRPr sz="1200"/>
            </a:lvl1pPr>
          </a:lstStyle>
          <a:p>
            <a:pPr>
              <a:defRPr/>
            </a:pPr>
            <a:fld id="{4FD9BB62-D0E4-4F2F-9365-A85B5DD33C1B}" type="slidenum">
              <a:rPr lang="en-US" altLang="ja-JP" smtClean="0"/>
              <a:pPr>
                <a:defRPr/>
              </a:pPr>
              <a:t>‹#›</a:t>
            </a:fld>
            <a:endParaRPr lang="en-US" altLang="ja-JP"/>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p:sldLayoutIdLst>
    <p:sldLayoutId id="2147483661" r:id="rId1"/>
    <p:sldLayoutId id="2147483662"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lit.go.jp/sogoseisaku/transport/sosei_transport_tk_000160.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0" name="Rectangle 67"/>
          <p:cNvSpPr>
            <a:spLocks noChangeArrowheads="1"/>
          </p:cNvSpPr>
          <p:nvPr/>
        </p:nvSpPr>
        <p:spPr>
          <a:xfrm>
            <a:off x="0" y="0"/>
            <a:ext cx="9144000" cy="573088"/>
          </a:xfrm>
          <a:prstGeom prst="rect">
            <a:avLst/>
          </a:prstGeom>
          <a:solidFill>
            <a:schemeClr val="accent5">
              <a:lumMod val="75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defRPr/>
            </a:pPr>
            <a:r>
              <a:rPr kumimoji="1" lang="ja-JP" altLang="en-US" sz="20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観光促進型</a:t>
            </a:r>
            <a:r>
              <a:rPr kumimoji="1" lang="en-US" altLang="ja-JP" sz="20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MaaS</a:t>
            </a:r>
            <a:r>
              <a:rPr kumimoji="1" lang="ja-JP" altLang="en-US" sz="20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・支援事業</a:t>
            </a: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の概要</a:t>
            </a:r>
            <a:endParaRPr kumimoji="1" lang="ja-JP" altLang="en-US" sz="16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【事業名】</a:t>
            </a:r>
            <a:endPar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3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graphicFrame>
        <p:nvGraphicFramePr>
          <p:cNvPr id="2033" name="表 668"/>
          <p:cNvGraphicFramePr>
            <a:graphicFrameLocks noGrp="1"/>
          </p:cNvGraphicFramePr>
          <p:nvPr>
            <p:extLst>
              <p:ext uri="{D42A27DB-BD31-4B8C-83A1-F6EECF244321}">
                <p14:modId xmlns:p14="http://schemas.microsoft.com/office/powerpoint/2010/main" val="1508341967"/>
              </p:ext>
            </p:extLst>
          </p:nvPr>
        </p:nvGraphicFramePr>
        <p:xfrm>
          <a:off x="102944" y="1491215"/>
          <a:ext cx="4336560" cy="5295449"/>
        </p:xfrm>
        <a:graphic>
          <a:graphicData uri="http://schemas.openxmlformats.org/drawingml/2006/table">
            <a:tbl>
              <a:tblPr bandRow="1">
                <a:tableStyleId>{073A0DAA-6AF3-43AB-8588-CEC1D06C72B9}</a:tableStyleId>
              </a:tblPr>
              <a:tblGrid>
                <a:gridCol w="678758">
                  <a:extLst>
                    <a:ext uri="{9D8B030D-6E8A-4147-A177-3AD203B41FA5}">
                      <a16:colId xmlns:a16="http://schemas.microsoft.com/office/drawing/2014/main" val="20000"/>
                    </a:ext>
                  </a:extLst>
                </a:gridCol>
                <a:gridCol w="676720">
                  <a:extLst>
                    <a:ext uri="{9D8B030D-6E8A-4147-A177-3AD203B41FA5}">
                      <a16:colId xmlns:a16="http://schemas.microsoft.com/office/drawing/2014/main" val="20001"/>
                    </a:ext>
                  </a:extLst>
                </a:gridCol>
                <a:gridCol w="2981082">
                  <a:extLst>
                    <a:ext uri="{9D8B030D-6E8A-4147-A177-3AD203B41FA5}">
                      <a16:colId xmlns:a16="http://schemas.microsoft.com/office/drawing/2014/main" val="20002"/>
                    </a:ext>
                  </a:extLst>
                </a:gridCol>
              </a:tblGrid>
              <a:tr h="615036">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協議会の構成員</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幹事</a:t>
                      </a:r>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zh-CN"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社</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、**市、**大学</a:t>
                      </a:r>
                      <a:endPar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交通事業者</a:t>
                      </a:r>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endPar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543691">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目的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i="1">
                          <a:solidFill>
                            <a:schemeClr val="tx1"/>
                          </a:solidFill>
                          <a:latin typeface="Meiryo UI" panose="020B0604030504040204" pitchFamily="50" charset="-128"/>
                          <a:ea typeface="Meiryo UI" panose="020B0604030504040204" pitchFamily="50" charset="-128"/>
                        </a:rPr>
                        <a:t>　</a:t>
                      </a:r>
                      <a:endParaRPr kumimoji="1" lang="en-US" altLang="ja-JP" sz="900" i="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795661441"/>
                  </a:ext>
                </a:extLst>
              </a:tr>
              <a:tr h="543691">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観光分野における課題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marL="171450" indent="-171450">
                        <a:buFont typeface="Wingdings" panose="05000000000000000000" pitchFamily="2" charset="2"/>
                        <a:buChar char="l"/>
                      </a:pPr>
                      <a:r>
                        <a:rPr kumimoji="1" lang="ja-JP" altLang="en-US" sz="90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71604">
                <a:tc rowSpan="6">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開始時期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t"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69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事業エリア</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**市**エリア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54248">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観光</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87313">
                        <a:buFont typeface="Arial" panose="020B0604020202020204" pitchFamily="34" charset="0"/>
                        <a:buChar char="•"/>
                      </a:pPr>
                      <a:r>
                        <a:rPr kumimoji="1" lang="ja-JP" altLang="en-US" sz="1800" b="0" i="0" u="none" strike="noStrike" kern="1200" baseline="0">
                          <a:solidFill>
                            <a:schemeClr val="tx1"/>
                          </a:solidFill>
                          <a:latin typeface="Meiryo UI" panose="020B0604030504040204" pitchFamily="50" charset="-128"/>
                          <a:ea typeface="Meiryo UI" panose="020B0604030504040204" pitchFamily="50" charset="-128"/>
                          <a:cs typeface="+mn-cs"/>
                        </a:rPr>
                        <a:t>　</a:t>
                      </a:r>
                      <a:endParaRPr kumimoji="1" lang="ja-JP" altLang="en-US" sz="18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1200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en-US" altLang="ja-JP" sz="900" dirty="0" err="1">
                          <a:solidFill>
                            <a:schemeClr val="tx1"/>
                          </a:solidFill>
                          <a:latin typeface="Meiryo UI" panose="020B0604030504040204" pitchFamily="50" charset="-128"/>
                          <a:ea typeface="Meiryo UI" panose="020B0604030504040204" pitchFamily="50" charset="-128"/>
                        </a:rPr>
                        <a:t>MaaS</a:t>
                      </a:r>
                      <a:r>
                        <a:rPr kumimoji="1" lang="ja-JP" altLang="en-US" sz="900" dirty="0">
                          <a:solidFill>
                            <a:schemeClr val="tx1"/>
                          </a:solidFill>
                          <a:latin typeface="Meiryo UI" panose="020B0604030504040204" pitchFamily="50" charset="-128"/>
                          <a:ea typeface="Meiryo UI" panose="020B0604030504040204" pitchFamily="50" charset="-128"/>
                        </a:rPr>
                        <a:t>システム</a:t>
                      </a:r>
                      <a:endParaRPr kumimoji="1" lang="ja-JP" altLang="en-US" sz="9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endParaRPr kumimoji="1" lang="ja-JP" altLang="en-US" sz="18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93600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観光以外のサービス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56000">
                <a:tc v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l" defTabSz="91439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交通機関又は観光施設に係るフリーパス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7427997"/>
                  </a:ext>
                </a:extLst>
              </a:tr>
            </a:tbl>
          </a:graphicData>
        </a:graphic>
      </p:graphicFrame>
      <p:sp>
        <p:nvSpPr>
          <p:cNvPr id="2034" name="正方形/長方形 669"/>
          <p:cNvSpPr/>
          <p:nvPr/>
        </p:nvSpPr>
        <p:spPr>
          <a:xfrm>
            <a:off x="4432861" y="1491215"/>
            <a:ext cx="4608195" cy="252000"/>
          </a:xfrm>
          <a:prstGeom prst="rect">
            <a:avLst/>
          </a:prstGeom>
          <a:solidFill>
            <a:schemeClr val="accent5">
              <a:lumMod val="40000"/>
              <a:lumOff val="60000"/>
            </a:schemeClr>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rPr>
              <a:t>事業</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イメージ</a:t>
            </a:r>
          </a:p>
        </p:txBody>
      </p:sp>
      <p:sp>
        <p:nvSpPr>
          <p:cNvPr id="2035" name="正方形/長方形 670"/>
          <p:cNvSpPr/>
          <p:nvPr/>
        </p:nvSpPr>
        <p:spPr>
          <a:xfrm>
            <a:off x="4432861" y="1743215"/>
            <a:ext cx="4608195" cy="3025742"/>
          </a:xfrm>
          <a:prstGeom prst="rect">
            <a:avLst/>
          </a:prstGeom>
          <a:no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6" name="正方形/長方形 671"/>
          <p:cNvSpPr/>
          <p:nvPr/>
        </p:nvSpPr>
        <p:spPr>
          <a:xfrm>
            <a:off x="4432860" y="4766600"/>
            <a:ext cx="4608195" cy="252000"/>
          </a:xfrm>
          <a:prstGeom prst="rect">
            <a:avLst/>
          </a:prstGeom>
          <a:solidFill>
            <a:schemeClr val="accent5">
              <a:lumMod val="40000"/>
              <a:lumOff val="60000"/>
            </a:schemeClr>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評価指標</a:t>
            </a:r>
          </a:p>
        </p:txBody>
      </p:sp>
      <p:graphicFrame>
        <p:nvGraphicFramePr>
          <p:cNvPr id="2037" name="表 672"/>
          <p:cNvGraphicFramePr>
            <a:graphicFrameLocks noGrp="1"/>
          </p:cNvGraphicFramePr>
          <p:nvPr>
            <p:extLst>
              <p:ext uri="{D42A27DB-BD31-4B8C-83A1-F6EECF244321}">
                <p14:modId xmlns:p14="http://schemas.microsoft.com/office/powerpoint/2010/main" val="375299152"/>
              </p:ext>
            </p:extLst>
          </p:nvPr>
        </p:nvGraphicFramePr>
        <p:xfrm>
          <a:off x="4432860" y="5020957"/>
          <a:ext cx="4608195" cy="812973"/>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812973">
                <a:tc>
                  <a:txBody>
                    <a:bodyPr/>
                    <a:lstStyle/>
                    <a:p>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評価指標、目標、測定方法などを記載</a:t>
                      </a:r>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38" name="正方形/長方形 673"/>
          <p:cNvSpPr/>
          <p:nvPr/>
        </p:nvSpPr>
        <p:spPr>
          <a:xfrm>
            <a:off x="4432861" y="5840517"/>
            <a:ext cx="4608195" cy="252000"/>
          </a:xfrm>
          <a:prstGeom prst="rect">
            <a:avLst/>
          </a:prstGeom>
          <a:solidFill>
            <a:schemeClr val="accent5">
              <a:lumMod val="40000"/>
              <a:lumOff val="60000"/>
            </a:schemeClr>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今後の方向性</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039" name="表 674"/>
          <p:cNvGraphicFramePr>
            <a:graphicFrameLocks noGrp="1"/>
          </p:cNvGraphicFramePr>
          <p:nvPr/>
        </p:nvGraphicFramePr>
        <p:xfrm>
          <a:off x="4428000" y="6098429"/>
          <a:ext cx="4608195" cy="678610"/>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678610">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40" name="コンテンツ プレースホルダー 676"/>
          <p:cNvSpPr txBox="1"/>
          <p:nvPr/>
        </p:nvSpPr>
        <p:spPr>
          <a:xfrm>
            <a:off x="35979" y="676384"/>
            <a:ext cx="9079961" cy="736616"/>
          </a:xfrm>
          <a:prstGeom prst="rect">
            <a:avLst/>
          </a:prstGeom>
          <a:ln>
            <a:solidFill>
              <a:schemeClr val="tx2"/>
            </a:solidFill>
          </a:ln>
        </p:spPr>
        <p:txBody>
          <a:bodyPr/>
          <a:lst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8" algn="l" rtl="0" eaLnBrk="1" fontAlgn="base" hangingPunct="1">
              <a:spcBef>
                <a:spcPct val="20000"/>
              </a:spcBef>
              <a:spcAft>
                <a:spcPct val="0"/>
              </a:spcAft>
              <a:buChar char="–"/>
              <a:defRPr kumimoji="1" sz="2800">
                <a:solidFill>
                  <a:schemeClr val="tx1"/>
                </a:solidFill>
                <a:latin typeface="+mn-lt"/>
                <a:ea typeface="+mn-ea"/>
              </a:defRPr>
            </a:lvl2pPr>
            <a:lvl3pPr marL="1142993" indent="-228598" algn="l" rtl="0" eaLnBrk="1" fontAlgn="base" hangingPunct="1">
              <a:spcBef>
                <a:spcPct val="20000"/>
              </a:spcBef>
              <a:spcAft>
                <a:spcPct val="0"/>
              </a:spcAft>
              <a:buChar char="•"/>
              <a:defRPr kumimoji="1" sz="2400">
                <a:solidFill>
                  <a:schemeClr val="tx1"/>
                </a:solidFill>
                <a:latin typeface="+mn-lt"/>
                <a:ea typeface="+mn-ea"/>
              </a:defRPr>
            </a:lvl3pPr>
            <a:lvl4pPr marL="1600191" indent="-228598" algn="l" rtl="0" eaLnBrk="1" fontAlgn="base" hangingPunct="1">
              <a:spcBef>
                <a:spcPct val="20000"/>
              </a:spcBef>
              <a:spcAft>
                <a:spcPct val="0"/>
              </a:spcAft>
              <a:buChar char="–"/>
              <a:defRPr kumimoji="1" sz="2000">
                <a:solidFill>
                  <a:schemeClr val="tx1"/>
                </a:solidFill>
                <a:latin typeface="+mn-lt"/>
                <a:ea typeface="+mn-ea"/>
              </a:defRPr>
            </a:lvl4pPr>
            <a:lvl5pPr marL="2057388" indent="-228598" algn="l" rtl="0" eaLnBrk="1" fontAlgn="base" hangingPunct="1">
              <a:spcBef>
                <a:spcPct val="20000"/>
              </a:spcBef>
              <a:spcAft>
                <a:spcPct val="0"/>
              </a:spcAft>
              <a:buChar char="»"/>
              <a:defRPr kumimoji="1" sz="2000">
                <a:solidFill>
                  <a:schemeClr val="tx1"/>
                </a:solidFill>
                <a:latin typeface="+mn-lt"/>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（事業の概要を記載）</a:t>
            </a:r>
          </a:p>
        </p:txBody>
      </p:sp>
      <p:sp>
        <p:nvSpPr>
          <p:cNvPr id="2041" name="正方形/長方形 680"/>
          <p:cNvSpPr/>
          <p:nvPr/>
        </p:nvSpPr>
        <p:spPr>
          <a:xfrm>
            <a:off x="4463411" y="1733590"/>
            <a:ext cx="3637036" cy="364722"/>
          </a:xfrm>
          <a:prstGeom prst="rect">
            <a:avLst/>
          </a:prstGeom>
          <a:noFill/>
          <a:ln w="12700">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事業イメージ（</a:t>
            </a:r>
            <a:r>
              <a:rPr kumimoji="1" lang="en-US" altLang="ja-JP" sz="9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en-US" altLang="ja-JP" sz="900" b="1" i="0" u="sng" strike="noStrike" kern="1200" cap="none" spc="0" normalizeH="0" baseline="0" noProof="0" dirty="0" err="1">
                <a:ln>
                  <a:noFill/>
                </a:ln>
                <a:effectLst/>
                <a:uLnTx/>
                <a:uFillTx/>
                <a:latin typeface="Meiryo UI" panose="020B0604030504040204" pitchFamily="50" charset="-128"/>
                <a:ea typeface="Meiryo UI" panose="020B0604030504040204" pitchFamily="50" charset="-128"/>
                <a:cs typeface="+mn-cs"/>
              </a:rPr>
              <a:t>MaaS</a:t>
            </a:r>
            <a:r>
              <a:rPr kumimoji="1" lang="ja-JP" altLang="en-US" sz="900" b="1" i="0" u="sng"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を通して提供する観光サービスを含むこと）</a:t>
            </a:r>
          </a:p>
        </p:txBody>
      </p:sp>
      <p:sp>
        <p:nvSpPr>
          <p:cNvPr id="2042" name="正方形/長方形 703"/>
          <p:cNvSpPr/>
          <p:nvPr/>
        </p:nvSpPr>
        <p:spPr>
          <a:xfrm>
            <a:off x="188820" y="1034506"/>
            <a:ext cx="8766360" cy="43088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1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作成</a:t>
            </a:r>
            <a:r>
              <a:rPr kumimoji="1" lang="en-US" altLang="ja-JP" sz="1100" b="0" i="1" u="none" strike="noStrike" kern="1200" cap="none" spc="0" normalizeH="0" baseline="0" noProof="0" dirty="0" err="1">
                <a:ln>
                  <a:noFill/>
                </a:ln>
                <a:solidFill>
                  <a:srgbClr val="0070C0"/>
                </a:solidFill>
                <a:effectLst/>
                <a:uLnTx/>
                <a:uFillTx/>
                <a:latin typeface="Arial" panose="020B0604020202020204" pitchFamily="34" charset="0"/>
                <a:ea typeface="ＭＳ Ｐゴシック" panose="020B0600070205080204" pitchFamily="50" charset="-128"/>
                <a:cs typeface="+mn-cs"/>
              </a:rPr>
              <a:t>時には</a:t>
            </a:r>
            <a:r>
              <a:rPr kumimoji="1" lang="ja-JP" altLang="en-US" sz="1100" b="0" i="1" u="none" strike="noStrike" kern="1200" cap="none" spc="0" normalizeH="0" baseline="0" noProof="0" dirty="0" err="1">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1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en-US" altLang="ja-JP" sz="11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hlinkClick r:id="rId3">
                  <a:extLst>
                    <a:ext uri="{A12FA001-AC4F-418D-AE19-62706E023703}">
                      <ahyp:hlinkClr xmlns:ahyp="http://schemas.microsoft.com/office/drawing/2018/hyperlinkcolor" val="tx"/>
                    </a:ext>
                  </a:extLst>
                </a:hlinkClick>
              </a:rPr>
              <a:t>https://www.mlit.go.jp/sogoseisaku/transport/sosei_transport_tk_000160.html</a:t>
            </a:r>
            <a:r>
              <a:rPr kumimoji="1" lang="ja-JP" altLang="en-US" sz="11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」に掲載の</a:t>
            </a:r>
            <a:r>
              <a:rPr kumimoji="1" lang="ja-JP" altLang="en-US"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概要も参考</a:t>
            </a:r>
            <a:r>
              <a:rPr kumimoji="1" lang="ja-JP" altLang="en-US" sz="11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にしていただき、ご記載ください</a:t>
            </a:r>
            <a:r>
              <a:rPr kumimoji="1" lang="ja-JP" altLang="en-US"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 </a:t>
            </a:r>
            <a:endParaRPr kumimoji="1" lang="en-US" altLang="ja-JP" sz="11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2043" name="テキスト ボックス 1"/>
          <p:cNvSpPr txBox="1"/>
          <p:nvPr/>
        </p:nvSpPr>
        <p:spPr>
          <a:xfrm>
            <a:off x="2569125" y="343873"/>
            <a:ext cx="3788572" cy="307777"/>
          </a:xfrm>
          <a:prstGeom prst="rect">
            <a:avLst/>
          </a:prstGeom>
          <a:solidFill>
            <a:schemeClr val="bg1"/>
          </a:solidFill>
          <a:ln>
            <a:solidFill>
              <a:srgbClr val="0070C0"/>
            </a:solid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本ページは事業採択後公表を予定しています</a:t>
            </a:r>
          </a:p>
        </p:txBody>
      </p:sp>
      <p:sp>
        <p:nvSpPr>
          <p:cNvPr id="2" name="スライド番号プレースホルダー 1">
            <a:extLst>
              <a:ext uri="{FF2B5EF4-FFF2-40B4-BE49-F238E27FC236}">
                <a16:creationId xmlns:a16="http://schemas.microsoft.com/office/drawing/2014/main" id="{7E63BA37-621A-7D08-4E3C-BEAE05F1816E}"/>
              </a:ext>
            </a:extLst>
          </p:cNvPr>
          <p:cNvSpPr>
            <a:spLocks noGrp="1"/>
          </p:cNvSpPr>
          <p:nvPr>
            <p:ph type="sldNum" sz="quarter" idx="12"/>
          </p:nvPr>
        </p:nvSpPr>
        <p:spPr/>
        <p:txBody>
          <a:bodyPr/>
          <a:lstStyle/>
          <a:p>
            <a:pPr>
              <a:defRPr/>
            </a:pPr>
            <a:fld id="{ED70751B-34C4-41F7-9A42-B8AF8614956A}" type="slidenum">
              <a:rPr lang="en-US" altLang="ja-JP" smtClean="0"/>
              <a:pPr>
                <a:defRPr/>
              </a:pPr>
              <a:t>1</a:t>
            </a:fld>
            <a:endParaRPr lang="en-US" altLang="ja-JP"/>
          </a:p>
        </p:txBody>
      </p:sp>
      <p:sp>
        <p:nvSpPr>
          <p:cNvPr id="4" name="テキスト ボックス 1">
            <a:extLst>
              <a:ext uri="{FF2B5EF4-FFF2-40B4-BE49-F238E27FC236}">
                <a16:creationId xmlns:a16="http://schemas.microsoft.com/office/drawing/2014/main" id="{F80D5B4E-841E-5743-CB2A-EEB96A5F7A91}"/>
              </a:ext>
            </a:extLst>
          </p:cNvPr>
          <p:cNvSpPr txBox="1"/>
          <p:nvPr/>
        </p:nvSpPr>
        <p:spPr>
          <a:xfrm>
            <a:off x="1691680" y="2271450"/>
            <a:ext cx="1560366" cy="261610"/>
          </a:xfrm>
          <a:prstGeom prst="rect">
            <a:avLst/>
          </a:prstGeom>
          <a:solidFill>
            <a:schemeClr val="bg1"/>
          </a:solidFill>
          <a:ln>
            <a:solidFill>
              <a:srgbClr val="0070C0"/>
            </a:solid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（箇条書きで記載）</a:t>
            </a:r>
          </a:p>
        </p:txBody>
      </p:sp>
      <p:sp>
        <p:nvSpPr>
          <p:cNvPr id="5" name="テキスト ボックス 1">
            <a:extLst>
              <a:ext uri="{FF2B5EF4-FFF2-40B4-BE49-F238E27FC236}">
                <a16:creationId xmlns:a16="http://schemas.microsoft.com/office/drawing/2014/main" id="{A04C8742-6208-A866-0FA3-6FF6B263CAA4}"/>
              </a:ext>
            </a:extLst>
          </p:cNvPr>
          <p:cNvSpPr txBox="1"/>
          <p:nvPr/>
        </p:nvSpPr>
        <p:spPr>
          <a:xfrm>
            <a:off x="1691680" y="2828875"/>
            <a:ext cx="1560366" cy="261610"/>
          </a:xfrm>
          <a:prstGeom prst="rect">
            <a:avLst/>
          </a:prstGeom>
          <a:solidFill>
            <a:schemeClr val="bg1"/>
          </a:solidFill>
          <a:ln>
            <a:solidFill>
              <a:srgbClr val="0070C0"/>
            </a:solid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（箇条書きで記載）</a:t>
            </a:r>
          </a:p>
        </p:txBody>
      </p:sp>
      <p:sp>
        <p:nvSpPr>
          <p:cNvPr id="6" name="テキスト ボックス 1">
            <a:extLst>
              <a:ext uri="{FF2B5EF4-FFF2-40B4-BE49-F238E27FC236}">
                <a16:creationId xmlns:a16="http://schemas.microsoft.com/office/drawing/2014/main" id="{3C304D54-110B-D86D-FEBB-D312849785CB}"/>
              </a:ext>
            </a:extLst>
          </p:cNvPr>
          <p:cNvSpPr txBox="1"/>
          <p:nvPr/>
        </p:nvSpPr>
        <p:spPr>
          <a:xfrm>
            <a:off x="2067896" y="4063331"/>
            <a:ext cx="1560366" cy="261610"/>
          </a:xfrm>
          <a:prstGeom prst="rect">
            <a:avLst/>
          </a:prstGeom>
          <a:solidFill>
            <a:schemeClr val="bg1"/>
          </a:solidFill>
          <a:ln>
            <a:solidFill>
              <a:srgbClr val="0070C0"/>
            </a:solid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（箇条書きで記載）</a:t>
            </a:r>
          </a:p>
        </p:txBody>
      </p:sp>
      <p:sp>
        <p:nvSpPr>
          <p:cNvPr id="7" name="テキスト ボックス 1">
            <a:extLst>
              <a:ext uri="{FF2B5EF4-FFF2-40B4-BE49-F238E27FC236}">
                <a16:creationId xmlns:a16="http://schemas.microsoft.com/office/drawing/2014/main" id="{FFE052BC-4DCA-9CD9-0AE0-C00454F5121B}"/>
              </a:ext>
            </a:extLst>
          </p:cNvPr>
          <p:cNvSpPr txBox="1"/>
          <p:nvPr/>
        </p:nvSpPr>
        <p:spPr>
          <a:xfrm>
            <a:off x="2067895" y="5424997"/>
            <a:ext cx="1560366" cy="261610"/>
          </a:xfrm>
          <a:prstGeom prst="rect">
            <a:avLst/>
          </a:prstGeom>
          <a:solidFill>
            <a:schemeClr val="bg1"/>
          </a:solidFill>
          <a:ln>
            <a:solidFill>
              <a:srgbClr val="0070C0"/>
            </a:solid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（箇条書きで記載）</a:t>
            </a:r>
          </a:p>
        </p:txBody>
      </p:sp>
      <p:sp>
        <p:nvSpPr>
          <p:cNvPr id="9" name="テキスト ボックス 8">
            <a:extLst>
              <a:ext uri="{FF2B5EF4-FFF2-40B4-BE49-F238E27FC236}">
                <a16:creationId xmlns:a16="http://schemas.microsoft.com/office/drawing/2014/main" id="{2D4C2505-9E85-E69D-BB72-E0616BC0CD69}"/>
              </a:ext>
            </a:extLst>
          </p:cNvPr>
          <p:cNvSpPr txBox="1"/>
          <p:nvPr/>
        </p:nvSpPr>
        <p:spPr>
          <a:xfrm>
            <a:off x="3347864" y="633533"/>
            <a:ext cx="5799407" cy="430887"/>
          </a:xfrm>
          <a:prstGeom prst="rect">
            <a:avLst/>
          </a:prstGeom>
          <a:noFill/>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以下の各ページにおいて、</a:t>
            </a:r>
            <a:r>
              <a:rPr kumimoji="1" lang="ja-JP" altLang="ja-JP"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斜体の注意書き・記入例は、申請書に書き込む必要はありません。</a:t>
            </a:r>
            <a:endParaRPr kumimoji="1" lang="ja-JP" altLang="ja-JP" sz="11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ja-JP" sz="1100" b="0" i="1" u="sng"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全ての項目を記入の上提出して下さい</a:t>
            </a:r>
            <a:r>
              <a:rPr kumimoji="1" lang="ja-JP" altLang="ja-JP" sz="1100" b="0" i="1"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rPr>
              <a:t>。</a:t>
            </a:r>
            <a:endParaRPr kumimoji="1" lang="ja-JP" altLang="ja-JP" sz="11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1" name="テキスト ボックス 1">
            <a:extLst>
              <a:ext uri="{FF2B5EF4-FFF2-40B4-BE49-F238E27FC236}">
                <a16:creationId xmlns:a16="http://schemas.microsoft.com/office/drawing/2014/main" id="{62AF9420-3288-9E4E-C115-D827D3BF677D}"/>
              </a:ext>
            </a:extLst>
          </p:cNvPr>
          <p:cNvSpPr txBox="1"/>
          <p:nvPr/>
        </p:nvSpPr>
        <p:spPr>
          <a:xfrm>
            <a:off x="2067894" y="4551156"/>
            <a:ext cx="1712017" cy="430887"/>
          </a:xfrm>
          <a:prstGeom prst="rect">
            <a:avLst/>
          </a:prstGeom>
          <a:solidFill>
            <a:schemeClr val="bg1"/>
          </a:solidFill>
          <a:ln>
            <a:solidFill>
              <a:srgbClr val="0070C0"/>
            </a:solid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1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システムの製品名及びその概要を記載</a:t>
            </a:r>
          </a:p>
        </p:txBody>
      </p:sp>
      <p:sp>
        <p:nvSpPr>
          <p:cNvPr id="14" name="テキスト ボックス 1">
            <a:extLst>
              <a:ext uri="{FF2B5EF4-FFF2-40B4-BE49-F238E27FC236}">
                <a16:creationId xmlns:a16="http://schemas.microsoft.com/office/drawing/2014/main" id="{3E049635-7B46-CF20-37C7-AE6F20D78421}"/>
              </a:ext>
            </a:extLst>
          </p:cNvPr>
          <p:cNvSpPr txBox="1"/>
          <p:nvPr/>
        </p:nvSpPr>
        <p:spPr>
          <a:xfrm>
            <a:off x="2067894" y="6181616"/>
            <a:ext cx="1712017" cy="430887"/>
          </a:xfrm>
          <a:prstGeom prst="rect">
            <a:avLst/>
          </a:prstGeom>
          <a:solidFill>
            <a:schemeClr val="bg1"/>
          </a:solidFill>
          <a:ln>
            <a:solidFill>
              <a:srgbClr val="0070C0"/>
            </a:solid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1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フリーパスの商品名及びその概要を記載</a:t>
            </a:r>
          </a:p>
        </p:txBody>
      </p:sp>
    </p:spTree>
    <p:extLst>
      <p:ext uri="{BB962C8B-B14F-4D97-AF65-F5344CB8AC3E}">
        <p14:creationId xmlns:p14="http://schemas.microsoft.com/office/powerpoint/2010/main" val="1197684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3"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主な事業要件・評価のポイント②</a:t>
            </a:r>
          </a:p>
        </p:txBody>
      </p:sp>
      <p:sp>
        <p:nvSpPr>
          <p:cNvPr id="3186"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graphicFrame>
        <p:nvGraphicFramePr>
          <p:cNvPr id="3" name="四角形 751">
            <a:extLst>
              <a:ext uri="{FF2B5EF4-FFF2-40B4-BE49-F238E27FC236}">
                <a16:creationId xmlns:a16="http://schemas.microsoft.com/office/drawing/2014/main" id="{C49E4622-9EB8-F503-CEC6-E1C61371EACD}"/>
              </a:ext>
            </a:extLst>
          </p:cNvPr>
          <p:cNvGraphicFramePr>
            <a:graphicFrameLocks noGrp="1"/>
          </p:cNvGraphicFramePr>
          <p:nvPr>
            <p:extLst>
              <p:ext uri="{D42A27DB-BD31-4B8C-83A1-F6EECF244321}">
                <p14:modId xmlns:p14="http://schemas.microsoft.com/office/powerpoint/2010/main" val="1698925604"/>
              </p:ext>
            </p:extLst>
          </p:nvPr>
        </p:nvGraphicFramePr>
        <p:xfrm>
          <a:off x="71317" y="914452"/>
          <a:ext cx="8965857" cy="5034829"/>
        </p:xfrm>
        <a:graphic>
          <a:graphicData uri="http://schemas.openxmlformats.org/drawingml/2006/table">
            <a:tbl>
              <a:tblPr bandRow="1">
                <a:tableStyleId>{5C22544A-7EE6-4342-B048-85BDC9FD1C3A}</a:tableStyleId>
              </a:tblPr>
              <a:tblGrid>
                <a:gridCol w="230722">
                  <a:extLst>
                    <a:ext uri="{9D8B030D-6E8A-4147-A177-3AD203B41FA5}">
                      <a16:colId xmlns:a16="http://schemas.microsoft.com/office/drawing/2014/main" val="20000"/>
                    </a:ext>
                  </a:extLst>
                </a:gridCol>
                <a:gridCol w="332172">
                  <a:extLst>
                    <a:ext uri="{9D8B030D-6E8A-4147-A177-3AD203B41FA5}">
                      <a16:colId xmlns:a16="http://schemas.microsoft.com/office/drawing/2014/main" val="20001"/>
                    </a:ext>
                  </a:extLst>
                </a:gridCol>
                <a:gridCol w="1478159">
                  <a:extLst>
                    <a:ext uri="{9D8B030D-6E8A-4147-A177-3AD203B41FA5}">
                      <a16:colId xmlns:a16="http://schemas.microsoft.com/office/drawing/2014/main" val="895991963"/>
                    </a:ext>
                  </a:extLst>
                </a:gridCol>
                <a:gridCol w="6399689">
                  <a:extLst>
                    <a:ext uri="{9D8B030D-6E8A-4147-A177-3AD203B41FA5}">
                      <a16:colId xmlns:a16="http://schemas.microsoft.com/office/drawing/2014/main" val="20002"/>
                    </a:ext>
                  </a:extLst>
                </a:gridCol>
                <a:gridCol w="525115">
                  <a:extLst>
                    <a:ext uri="{9D8B030D-6E8A-4147-A177-3AD203B41FA5}">
                      <a16:colId xmlns:a16="http://schemas.microsoft.com/office/drawing/2014/main" val="2057329338"/>
                    </a:ext>
                  </a:extLst>
                </a:gridCol>
              </a:tblGrid>
              <a:tr h="450689">
                <a:tc grid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hMerge="1">
                  <a:txBody>
                    <a:bodyPr/>
                    <a:lstStyle/>
                    <a:p>
                      <a:endParaRPr kumimoji="1" lang="ja-JP" altLang="en-US"/>
                    </a:p>
                  </a:txBody>
                  <a:tcPr/>
                </a:tc>
                <a:tc hMerge="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pPr algn="ctr"/>
                      <a:r>
                        <a:rPr kumimoji="1" lang="ja-JP" altLang="en-US" sz="1100" b="1" dirty="0"/>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050" b="1">
                          <a:solidFill>
                            <a:schemeClr val="bg1"/>
                          </a:solidFill>
                          <a:latin typeface="Meiryo UI" panose="020B0604030504040204" pitchFamily="50" charset="-128"/>
                          <a:ea typeface="Meiryo UI" panose="020B0604030504040204" pitchFamily="50" charset="-128"/>
                        </a:rPr>
                        <a:t>該当</a:t>
                      </a:r>
                      <a:endParaRPr kumimoji="1" lang="en-US" altLang="ja-JP" sz="1050" b="1">
                        <a:solidFill>
                          <a:schemeClr val="bg1"/>
                        </a:solidFill>
                        <a:latin typeface="Meiryo UI" panose="020B0604030504040204" pitchFamily="50" charset="-128"/>
                        <a:ea typeface="Meiryo UI" panose="020B0604030504040204" pitchFamily="50" charset="-128"/>
                      </a:endParaRPr>
                    </a:p>
                    <a:p>
                      <a:pPr algn="ctr"/>
                      <a:r>
                        <a:rPr kumimoji="1" lang="ja-JP" altLang="en-US" sz="1050" b="1">
                          <a:solidFill>
                            <a:schemeClr val="bg1"/>
                          </a:solidFill>
                          <a:latin typeface="Meiryo UI" panose="020B0604030504040204" pitchFamily="50" charset="-128"/>
                          <a:ea typeface="Meiryo UI" panose="020B0604030504040204" pitchFamily="50" charset="-128"/>
                        </a:rPr>
                        <a:t>ページ</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812366977"/>
                  </a:ext>
                </a:extLst>
              </a:tr>
              <a:tr h="450689">
                <a:tc rowSpan="1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評価のポイント</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rowSpan="1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実施内容</a:t>
                      </a:r>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rowSpan="4">
                  <a:txBody>
                    <a:bodyPr/>
                    <a:lstStyle/>
                    <a:p>
                      <a:pPr algn="l"/>
                      <a:r>
                        <a:rPr kumimoji="1" lang="ja-JP" altLang="en-US" sz="1100" b="0" dirty="0">
                          <a:latin typeface="Meiryo UI" panose="020B0604030504040204" pitchFamily="50" charset="-128"/>
                          <a:ea typeface="Meiryo UI" panose="020B0604030504040204" pitchFamily="50" charset="-128"/>
                        </a:rPr>
                        <a:t>①サービス拡充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r>
                        <a:rPr kumimoji="1" lang="ja-JP" altLang="en-US" sz="1100" dirty="0">
                          <a:latin typeface="Meiryo UI" panose="020B0604030504040204" pitchFamily="50" charset="-128"/>
                          <a:ea typeface="Meiryo UI" panose="020B0604030504040204" pitchFamily="50" charset="-128"/>
                        </a:rPr>
                        <a:t>事業エリアが広範囲、且つ交通事業者を跨いだ事業であり、今後の実施エリア拡大や交通サービス拡充の可能性が高い取組であること。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304211">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ゾーン運賃やサブスクリプション等、柔軟な運賃・料金の設定が行われていること。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304211">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100" dirty="0">
                          <a:latin typeface="Meiryo UI" panose="020B0604030504040204" pitchFamily="50" charset="-128"/>
                          <a:ea typeface="Meiryo UI" panose="020B0604030504040204" pitchFamily="50" charset="-128"/>
                        </a:rPr>
                        <a:t>リアルタイムな混雑情報等の活用により、オーバーツーリズム対策の取組が図られる</a:t>
                      </a:r>
                      <a:r>
                        <a:rPr kumimoji="1" lang="ja-JP" altLang="en-US" sz="1100">
                          <a:latin typeface="Meiryo UI" panose="020B0604030504040204" pitchFamily="50" charset="-128"/>
                          <a:ea typeface="Meiryo UI" panose="020B0604030504040204" pitchFamily="50" charset="-128"/>
                        </a:rPr>
                        <a:t>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0885963"/>
                  </a:ext>
                </a:extLst>
              </a:tr>
              <a:tr h="450689">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多言語対応や海外で</a:t>
                      </a:r>
                      <a:r>
                        <a:rPr kumimoji="1" lang="ja-JP" altLang="en-US" sz="1100" dirty="0">
                          <a:solidFill>
                            <a:schemeClr val="tx1"/>
                          </a:solidFill>
                          <a:latin typeface="Meiryo UI" panose="020B0604030504040204" pitchFamily="50" charset="-128"/>
                          <a:ea typeface="Meiryo UI" panose="020B0604030504040204" pitchFamily="50" charset="-128"/>
                        </a:rPr>
                        <a:t>展開されている</a:t>
                      </a:r>
                      <a:r>
                        <a:rPr kumimoji="1" lang="en-US" altLang="ja-JP" sz="1100" dirty="0" err="1">
                          <a:solidFill>
                            <a:schemeClr val="tx1"/>
                          </a:solidFill>
                          <a:latin typeface="Meiryo UI" panose="020B0604030504040204" pitchFamily="50" charset="-128"/>
                          <a:ea typeface="Meiryo UI" panose="020B0604030504040204" pitchFamily="50" charset="-128"/>
                        </a:rPr>
                        <a:t>MaaS</a:t>
                      </a:r>
                      <a:r>
                        <a:rPr kumimoji="1" lang="ja-JP" altLang="en-US" sz="1100" dirty="0">
                          <a:solidFill>
                            <a:schemeClr val="tx1"/>
                          </a:solidFill>
                          <a:latin typeface="Meiryo UI" panose="020B0604030504040204" pitchFamily="50" charset="-128"/>
                          <a:ea typeface="Meiryo UI" panose="020B0604030504040204" pitchFamily="50" charset="-128"/>
                        </a:rPr>
                        <a:t>との</a:t>
                      </a:r>
                      <a:r>
                        <a:rPr kumimoji="1" lang="ja-JP" altLang="en-US" sz="1100" dirty="0">
                          <a:latin typeface="Meiryo UI" panose="020B0604030504040204" pitchFamily="50" charset="-128"/>
                          <a:ea typeface="Meiryo UI" panose="020B0604030504040204" pitchFamily="50" charset="-128"/>
                        </a:rPr>
                        <a:t>連携等、インバウンド客が使いやすいサービスを提供する取組であること。</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9571100"/>
                  </a:ext>
                </a:extLst>
              </a:tr>
              <a:tr h="450689">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②</a:t>
                      </a:r>
                      <a:r>
                        <a:rPr kumimoji="1" lang="en-US" altLang="ja-JP" sz="1100" b="0" dirty="0">
                          <a:latin typeface="Meiryo UI" panose="020B0604030504040204" pitchFamily="50" charset="-128"/>
                          <a:ea typeface="Meiryo UI" panose="020B0604030504040204" pitchFamily="50" charset="-128"/>
                        </a:rPr>
                        <a:t>DX</a:t>
                      </a:r>
                      <a:r>
                        <a:rPr kumimoji="1" lang="ja-JP" altLang="en-US" sz="1100" b="0" dirty="0">
                          <a:latin typeface="Meiryo UI" panose="020B0604030504040204" pitchFamily="50" charset="-128"/>
                          <a:ea typeface="Meiryo UI" panose="020B0604030504040204" pitchFamily="50" charset="-128"/>
                        </a:rPr>
                        <a:t>の推進</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bg1"/>
                      </a:solidFill>
                      <a:prstDash val="solid"/>
                      <a:round/>
                      <a:headEnd type="none" w="med" len="med"/>
                      <a:tailEnd type="none" w="med" len="med"/>
                    </a:lnT>
                    <a:solidFill>
                      <a:schemeClr val="accent5">
                        <a:lumMod val="20000"/>
                        <a:lumOff val="80000"/>
                      </a:schemeClr>
                    </a:solidFill>
                  </a:tcPr>
                </a:tc>
                <a:tc>
                  <a:txBody>
                    <a:bodyPr/>
                    <a:lstStyle/>
                    <a:p>
                      <a:r>
                        <a:rPr kumimoji="1" lang="en-US" altLang="ja-JP" sz="1100" dirty="0">
                          <a:latin typeface="Meiryo UI" panose="020B0604030504040204" pitchFamily="50" charset="-128"/>
                          <a:ea typeface="Meiryo UI" panose="020B0604030504040204" pitchFamily="50" charset="-128"/>
                        </a:rPr>
                        <a:t>QR</a:t>
                      </a:r>
                      <a:r>
                        <a:rPr kumimoji="1" lang="ja-JP" altLang="en-US" sz="1100" dirty="0">
                          <a:latin typeface="Meiryo UI" panose="020B0604030504040204" pitchFamily="50" charset="-128"/>
                          <a:ea typeface="Meiryo UI" panose="020B0604030504040204" pitchFamily="50" charset="-128"/>
                        </a:rPr>
                        <a:t>コード等のキャッシュレスシステム間の連携を行い、シームレス（相互利用可能）な交通網の構築を促進する取組であること。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81476096"/>
                  </a:ext>
                </a:extLst>
              </a:tr>
              <a:tr h="450689">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交通事業者の運行管理や労務管理機能等と連携した、交通事業者の業務効率向上に資する取組である</a:t>
                      </a:r>
                      <a:r>
                        <a:rPr kumimoji="1" lang="ja-JP" altLang="en-US" sz="1100">
                          <a:latin typeface="Meiryo UI" panose="020B0604030504040204" pitchFamily="50" charset="-128"/>
                          <a:ea typeface="Meiryo UI" panose="020B0604030504040204" pitchFamily="50" charset="-128"/>
                        </a:rPr>
                        <a:t>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71807990"/>
                  </a:ext>
                </a:extLst>
              </a:tr>
              <a:tr h="273632">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③まちづくり</a:t>
                      </a:r>
                      <a:endPar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endParaRPr>
                    </a:p>
                  </a:txBody>
                  <a:tcPr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5">
                        <a:lumMod val="20000"/>
                        <a:lumOff val="80000"/>
                      </a:schemeClr>
                    </a:solidFill>
                  </a:tcPr>
                </a:tc>
                <a:tc>
                  <a:txBody>
                    <a:bodyPr/>
                    <a:lstStyle/>
                    <a:p>
                      <a:r>
                        <a:rPr kumimoji="1" lang="ja-JP" altLang="en-US" sz="1100" dirty="0">
                          <a:latin typeface="Meiryo UI" panose="020B0604030504040204" pitchFamily="50" charset="-128"/>
                          <a:ea typeface="Meiryo UI" panose="020B0604030504040204" pitchFamily="50" charset="-128"/>
                        </a:rPr>
                        <a:t>交通結節点の整備等のフィジカル空間のシームレス化や空間再編と一体的に取り組まれること。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11366845"/>
                  </a:ext>
                </a:extLst>
              </a:tr>
              <a:tr h="273632">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dk1"/>
                          </a:solidFill>
                          <a:latin typeface="Meiryo UI" panose="020B0604030504040204" pitchFamily="50" charset="-128"/>
                          <a:ea typeface="Meiryo UI" panose="020B0604030504040204" pitchFamily="50" charset="-128"/>
                        </a:rPr>
                        <a:t>デジタル技術を活用した先駆的な取組であり、スマートシティに関する取組との連携を目指すものである</a:t>
                      </a:r>
                      <a:r>
                        <a:rPr lang="ja-JP" altLang="en-US" sz="1100">
                          <a:solidFill>
                            <a:schemeClr val="dk1"/>
                          </a:solidFill>
                          <a:latin typeface="Meiryo UI" panose="020B0604030504040204" pitchFamily="50" charset="-128"/>
                          <a:ea typeface="Meiryo UI" panose="020B0604030504040204" pitchFamily="50" charset="-128"/>
                        </a:rPr>
                        <a:t>こと。</a:t>
                      </a:r>
                      <a:endParaRPr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75798348"/>
                  </a:ext>
                </a:extLst>
              </a:tr>
              <a:tr h="273632">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rowSpan="3">
                  <a:txBody>
                    <a:bodyPr/>
                    <a:lstStyle/>
                    <a:p>
                      <a:pPr algn="l"/>
                      <a:r>
                        <a:rPr kumimoji="1" lang="ja-JP" altLang="en-US" sz="1100" b="0" strike="noStrike" dirty="0">
                          <a:solidFill>
                            <a:schemeClr val="tx1"/>
                          </a:solidFill>
                          <a:latin typeface="Meiryo UI" panose="020B0604030504040204" pitchFamily="50" charset="-128"/>
                          <a:ea typeface="Meiryo UI" panose="020B0604030504040204" pitchFamily="50" charset="-128"/>
                        </a:rPr>
                        <a:t>④社会課題解決</a:t>
                      </a:r>
                    </a:p>
                  </a:txBody>
                  <a:tcPr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strike="noStrike" dirty="0">
                          <a:solidFill>
                            <a:schemeClr val="tx1"/>
                          </a:solidFill>
                          <a:latin typeface="Meiryo UI" panose="020B0604030504040204" pitchFamily="50" charset="-128"/>
                          <a:ea typeface="Meiryo UI" panose="020B0604030504040204" pitchFamily="50" charset="-128"/>
                        </a:rPr>
                        <a:t>高齢者や移動制約者等の移動利便性の向上や外出機会の創出を図る取組であること。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32781693"/>
                  </a:ext>
                </a:extLst>
              </a:tr>
              <a:tr h="273632">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strike="noStrike" dirty="0">
                          <a:solidFill>
                            <a:schemeClr val="tx1"/>
                          </a:solidFill>
                          <a:latin typeface="Meiryo UI" panose="020B0604030504040204" pitchFamily="50" charset="-128"/>
                          <a:ea typeface="Meiryo UI" panose="020B0604030504040204" pitchFamily="50" charset="-128"/>
                        </a:rPr>
                        <a:t>マイナンバーカードの普及促進に資する取組であること。</a:t>
                      </a:r>
                      <a:endParaRPr kumimoji="1" lang="en-US" altLang="ja-JP" sz="1100" strike="noStrike"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61926202"/>
                  </a:ext>
                </a:extLst>
              </a:tr>
              <a:tr h="450689">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r>
                        <a:rPr kumimoji="1" lang="ja-JP" altLang="en-US" sz="1100" strike="noStrike" dirty="0">
                          <a:solidFill>
                            <a:schemeClr val="tx1"/>
                          </a:solidFill>
                          <a:latin typeface="Meiryo UI" panose="020B0604030504040204" pitchFamily="50" charset="-128"/>
                          <a:ea typeface="Meiryo UI" panose="020B0604030504040204" pitchFamily="50" charset="-128"/>
                        </a:rPr>
                        <a:t>自動運転等の新たなモビリティサービスの導入など、公共交通における人材不足解決や、交通手段の確保に資する取組であること。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566504"/>
                  </a:ext>
                </a:extLst>
              </a:tr>
              <a:tr h="627745">
                <a:tc vMerge="1">
                  <a:txBody>
                    <a:bodyPr/>
                    <a:lstStyle/>
                    <a:p>
                      <a:pPr algn="ct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100" b="1">
                          <a:solidFill>
                            <a:schemeClr val="bg1"/>
                          </a:solidFill>
                          <a:latin typeface="Meiryo UI" panose="020B0604030504040204" pitchFamily="50" charset="-128"/>
                          <a:ea typeface="Meiryo UI" panose="020B0604030504040204" pitchFamily="50" charset="-128"/>
                        </a:rPr>
                        <a:t>効果分析</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gridSpan="2">
                  <a:txBody>
                    <a:bodyPr/>
                    <a:lstStyle/>
                    <a:p>
                      <a:r>
                        <a:rPr kumimoji="1" lang="ja-JP" altLang="en-US" sz="1100" dirty="0">
                          <a:latin typeface="Meiryo UI" panose="020B0604030504040204" pitchFamily="50" charset="-128"/>
                          <a:ea typeface="Meiryo UI" panose="020B0604030504040204" pitchFamily="50" charset="-128"/>
                        </a:rPr>
                        <a:t>効果検証について、その目標設定の根拠が明確、且つ提供する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の課題解決への効果を図るものであり、検証方法が具体的である</a:t>
                      </a:r>
                      <a:r>
                        <a:rPr kumimoji="1" lang="ja-JP" altLang="en-US" sz="1100">
                          <a:latin typeface="Meiryo UI" panose="020B0604030504040204" pitchFamily="50" charset="-128"/>
                          <a:ea typeface="Meiryo UI" panose="020B0604030504040204" pitchFamily="50" charset="-128"/>
                        </a:rPr>
                        <a:t>こと。</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hMerge="1">
                  <a:txBody>
                    <a:bodyPr/>
                    <a:lstStyle/>
                    <a:p>
                      <a:r>
                        <a:rPr kumimoji="1" lang="ja-JP" altLang="en-US" sz="1100" dirty="0">
                          <a:latin typeface="Meiryo UI" panose="020B0604030504040204" pitchFamily="50" charset="-128"/>
                          <a:ea typeface="Meiryo UI" panose="020B0604030504040204" pitchFamily="50" charset="-128"/>
                        </a:rPr>
                        <a:t>効果検証について、その目標設定の根拠が明確、且つ提供する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の課題解決への効果を図るものであり、検証方法が具体的であること。</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8683322"/>
                  </a:ext>
                </a:extLst>
              </a:tr>
            </a:tbl>
          </a:graphicData>
        </a:graphic>
      </p:graphicFrame>
      <p:sp>
        <p:nvSpPr>
          <p:cNvPr id="8" name="テキスト 577">
            <a:extLst>
              <a:ext uri="{FF2B5EF4-FFF2-40B4-BE49-F238E27FC236}">
                <a16:creationId xmlns:a16="http://schemas.microsoft.com/office/drawing/2014/main" id="{1F7FF8C2-27D5-FD1C-B4B0-9230C553D208}"/>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en-US" altLang="ja-JP" sz="1200" b="0" i="1" u="none" strike="noStrike" kern="1200" cap="none" spc="0" normalizeH="0" baseline="0" noProof="0" dirty="0" err="1">
                <a:ln>
                  <a:noFill/>
                </a:ln>
                <a:solidFill>
                  <a:srgbClr val="0070C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評価項目例に該当する記述があるページ番号（右上）と記載箇所を記載してください。</a:t>
            </a:r>
            <a:endPar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4" name="スライド番号プレースホルダー 3">
            <a:extLst>
              <a:ext uri="{FF2B5EF4-FFF2-40B4-BE49-F238E27FC236}">
                <a16:creationId xmlns:a16="http://schemas.microsoft.com/office/drawing/2014/main" id="{94FD79E0-D816-61B7-1692-0B7991AE4209}"/>
              </a:ext>
            </a:extLst>
          </p:cNvPr>
          <p:cNvSpPr>
            <a:spLocks noGrp="1"/>
          </p:cNvSpPr>
          <p:nvPr>
            <p:ph type="sldNum" sz="quarter" idx="12"/>
          </p:nvPr>
        </p:nvSpPr>
        <p:spPr/>
        <p:txBody>
          <a:bodyPr/>
          <a:lstStyle/>
          <a:p>
            <a:pPr>
              <a:defRPr/>
            </a:pPr>
            <a:fld id="{ED70751B-34C4-41F7-9A42-B8AF8614956A}" type="slidenum">
              <a:rPr lang="en-US" altLang="ja-JP" smtClean="0"/>
              <a:pPr>
                <a:defRPr/>
              </a:pPr>
              <a:t>10</a:t>
            </a:fld>
            <a:endParaRPr lang="en-US" altLang="ja-JP"/>
          </a:p>
        </p:txBody>
      </p:sp>
    </p:spTree>
    <p:extLst>
      <p:ext uri="{BB962C8B-B14F-4D97-AF65-F5344CB8AC3E}">
        <p14:creationId xmlns:p14="http://schemas.microsoft.com/office/powerpoint/2010/main" val="1906108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達成目標①</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3197" name="四角形 805"/>
          <p:cNvGraphicFramePr>
            <a:graphicFrameLocks noGrp="1"/>
          </p:cNvGraphicFramePr>
          <p:nvPr>
            <p:extLst>
              <p:ext uri="{D42A27DB-BD31-4B8C-83A1-F6EECF244321}">
                <p14:modId xmlns:p14="http://schemas.microsoft.com/office/powerpoint/2010/main" val="2218908831"/>
              </p:ext>
            </p:extLst>
          </p:nvPr>
        </p:nvGraphicFramePr>
        <p:xfrm>
          <a:off x="66692" y="687091"/>
          <a:ext cx="8969803" cy="1949822"/>
        </p:xfrm>
        <a:graphic>
          <a:graphicData uri="http://schemas.openxmlformats.org/drawingml/2006/table">
            <a:tbl>
              <a:tblPr/>
              <a:tblGrid>
                <a:gridCol w="466287">
                  <a:extLst>
                    <a:ext uri="{9D8B030D-6E8A-4147-A177-3AD203B41FA5}">
                      <a16:colId xmlns:a16="http://schemas.microsoft.com/office/drawing/2014/main" val="20000"/>
                    </a:ext>
                  </a:extLst>
                </a:gridCol>
                <a:gridCol w="1374725">
                  <a:extLst>
                    <a:ext uri="{9D8B030D-6E8A-4147-A177-3AD203B41FA5}">
                      <a16:colId xmlns:a16="http://schemas.microsoft.com/office/drawing/2014/main" val="20003"/>
                    </a:ext>
                  </a:extLst>
                </a:gridCol>
                <a:gridCol w="1366716">
                  <a:extLst>
                    <a:ext uri="{9D8B030D-6E8A-4147-A177-3AD203B41FA5}">
                      <a16:colId xmlns:a16="http://schemas.microsoft.com/office/drawing/2014/main" val="1299323261"/>
                    </a:ext>
                  </a:extLst>
                </a:gridCol>
                <a:gridCol w="1429461">
                  <a:extLst>
                    <a:ext uri="{9D8B030D-6E8A-4147-A177-3AD203B41FA5}">
                      <a16:colId xmlns:a16="http://schemas.microsoft.com/office/drawing/2014/main" val="4031872614"/>
                    </a:ext>
                  </a:extLst>
                </a:gridCol>
                <a:gridCol w="1327357">
                  <a:extLst>
                    <a:ext uri="{9D8B030D-6E8A-4147-A177-3AD203B41FA5}">
                      <a16:colId xmlns:a16="http://schemas.microsoft.com/office/drawing/2014/main" val="2348302781"/>
                    </a:ext>
                  </a:extLst>
                </a:gridCol>
                <a:gridCol w="1505519">
                  <a:extLst>
                    <a:ext uri="{9D8B030D-6E8A-4147-A177-3AD203B41FA5}">
                      <a16:colId xmlns:a16="http://schemas.microsoft.com/office/drawing/2014/main" val="20005"/>
                    </a:ext>
                  </a:extLst>
                </a:gridCol>
                <a:gridCol w="1499738">
                  <a:extLst>
                    <a:ext uri="{9D8B030D-6E8A-4147-A177-3AD203B41FA5}">
                      <a16:colId xmlns:a16="http://schemas.microsoft.com/office/drawing/2014/main" val="195856278"/>
                    </a:ext>
                  </a:extLst>
                </a:gridCol>
              </a:tblGrid>
              <a:tr h="674729">
                <a:tc>
                  <a:txBody>
                    <a:bodyPr/>
                    <a:lstStyle/>
                    <a:p>
                      <a:pPr algn="ctr"/>
                      <a:endParaRPr kumimoji="1" lang="ja-JP" altLang="en-US" sz="1400" b="1" dirty="0">
                        <a:solidFill>
                          <a:schemeClr val="bg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測定項目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成果指標（</a:t>
                      </a:r>
                      <a:r>
                        <a:rPr kumimoji="1" lang="en-US" altLang="ja-JP" sz="1200" b="1" dirty="0">
                          <a:solidFill>
                            <a:schemeClr val="bg1"/>
                          </a:solidFill>
                          <a:latin typeface="Meiryo UI" panose="020B0604030504040204" pitchFamily="50" charset="-128"/>
                          <a:ea typeface="Meiryo UI" panose="020B0604030504040204" pitchFamily="50" charset="-128"/>
                        </a:rPr>
                        <a:t>KPI</a:t>
                      </a:r>
                      <a:r>
                        <a:rPr kumimoji="1" lang="ja-JP" altLang="en-US" sz="1200" b="1" dirty="0">
                          <a:solidFill>
                            <a:schemeClr val="bg1"/>
                          </a:solidFill>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lang="ja-JP" altLang="en-US" sz="1200" b="1" dirty="0">
                          <a:solidFill>
                            <a:schemeClr val="bg1"/>
                          </a:solidFill>
                          <a:latin typeface="Meiryo UI" panose="020B0604030504040204" pitchFamily="50" charset="-128"/>
                          <a:ea typeface="Meiryo UI" panose="020B0604030504040204" pitchFamily="50" charset="-128"/>
                        </a:rPr>
                        <a:t>事業実施</a:t>
                      </a:r>
                      <a:endParaRPr lang="en-US" altLang="ja-JP" sz="1200" b="1" dirty="0">
                        <a:solidFill>
                          <a:schemeClr val="bg1"/>
                        </a:solidFill>
                        <a:latin typeface="Meiryo UI" panose="020B0604030504040204" pitchFamily="50" charset="-128"/>
                        <a:ea typeface="Meiryo UI" panose="020B0604030504040204" pitchFamily="50" charset="-128"/>
                      </a:endParaRPr>
                    </a:p>
                    <a:p>
                      <a:pPr algn="ctr"/>
                      <a:r>
                        <a:rPr lang="ja-JP" altLang="en-US" sz="1200" b="1" dirty="0">
                          <a:solidFill>
                            <a:schemeClr val="bg1"/>
                          </a:solidFill>
                          <a:latin typeface="Meiryo UI" panose="020B0604030504040204" pitchFamily="50" charset="-128"/>
                          <a:ea typeface="Meiryo UI" panose="020B0604030504040204" pitchFamily="50" charset="-128"/>
                        </a:rPr>
                        <a:t>年度の目標値</a:t>
                      </a:r>
                      <a:endParaRPr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rPr>
                        <a:t>R6d</a:t>
                      </a:r>
                      <a:r>
                        <a:rPr kumimoji="1" lang="ja-JP" altLang="en-US" sz="1200" b="1" dirty="0">
                          <a:solidFill>
                            <a:schemeClr val="bg1"/>
                          </a:solidFill>
                          <a:latin typeface="Meiryo UI" panose="020B0604030504040204" pitchFamily="50" charset="-128"/>
                          <a:ea typeface="Meiryo UI" panose="020B0604030504040204" pitchFamily="50" charset="-128"/>
                        </a:rPr>
                        <a:t>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５年後の</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目標値</a:t>
                      </a:r>
                      <a:endParaRPr kumimoji="1" lang="en-US" altLang="ja-JP" sz="1200" b="1" dirty="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a:solidFill>
                            <a:schemeClr val="bg1"/>
                          </a:solidFill>
                          <a:latin typeface="Meiryo UI" panose="020B0604030504040204" pitchFamily="50" charset="-128"/>
                          <a:ea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rPr>
                        <a:t>R10d</a:t>
                      </a:r>
                      <a:r>
                        <a:rPr kumimoji="1" lang="ja-JP" altLang="en-US" sz="1200" b="1" dirty="0">
                          <a:solidFill>
                            <a:schemeClr val="bg1"/>
                          </a:solidFill>
                          <a:latin typeface="Meiryo UI" panose="020B0604030504040204" pitchFamily="50" charset="-128"/>
                          <a:ea typeface="Meiryo UI" panose="020B0604030504040204" pitchFamily="50" charset="-128"/>
                        </a:rPr>
                        <a:t>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1200" b="1" kern="1200" dirty="0">
                          <a:solidFill>
                            <a:schemeClr val="bg1"/>
                          </a:solidFill>
                          <a:latin typeface="Meiryo UI" panose="020B0604030504040204" pitchFamily="50" charset="-128"/>
                          <a:ea typeface="Meiryo UI" panose="020B0604030504040204" pitchFamily="50" charset="-128"/>
                          <a:cs typeface="+mn-cs"/>
                        </a:rPr>
                        <a:t>目標値</a:t>
                      </a:r>
                      <a:endParaRPr kumimoji="1" lang="en-US" altLang="ja-JP" sz="1200" b="1" kern="1200" dirty="0">
                        <a:solidFill>
                          <a:schemeClr val="bg1"/>
                        </a:solidFill>
                        <a:latin typeface="Meiryo UI" panose="020B0604030504040204" pitchFamily="50" charset="-128"/>
                        <a:ea typeface="Meiryo UI" panose="020B0604030504040204" pitchFamily="50" charset="-128"/>
                        <a:cs typeface="+mn-cs"/>
                      </a:endParaRPr>
                    </a:p>
                    <a:p>
                      <a:pPr algn="ctr"/>
                      <a:r>
                        <a:rPr kumimoji="1" lang="ja-JP" altLang="en-US" sz="1200" b="1" kern="1200" dirty="0">
                          <a:solidFill>
                            <a:schemeClr val="bg1"/>
                          </a:solidFill>
                          <a:latin typeface="Meiryo UI" panose="020B0604030504040204" pitchFamily="50" charset="-128"/>
                          <a:ea typeface="Meiryo UI" panose="020B0604030504040204" pitchFamily="50" charset="-128"/>
                          <a:cs typeface="+mn-cs"/>
                        </a:rPr>
                        <a:t>設定根拠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anose="020B0604030504040204" pitchFamily="50" charset="-128"/>
                          <a:ea typeface="Meiryo UI" panose="020B0604030504040204" pitchFamily="50" charset="-128"/>
                        </a:rPr>
                        <a:t>備考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0"/>
                  </a:ext>
                </a:extLst>
              </a:tr>
              <a:tr h="407627">
                <a:tc>
                  <a:txBody>
                    <a:bodyPr/>
                    <a:lstStyle/>
                    <a:p>
                      <a:pPr algn="ctr"/>
                      <a:r>
                        <a:rPr kumimoji="1" lang="ja-JP" altLang="en-US" sz="1400" b="1" dirty="0">
                          <a:solidFill>
                            <a:schemeClr val="bg1"/>
                          </a:solidFill>
                        </a:rPr>
                        <a:t>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kumimoji="1" lang="ja-JP" altLang="en-US" sz="1200" b="1" i="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r>
                        <a:rPr kumimoji="1" lang="ja-JP" altLang="en-US" sz="1200" b="1" kern="1200" dirty="0">
                          <a:solidFill>
                            <a:schemeClr val="tx1"/>
                          </a:solidFill>
                          <a:latin typeface="+mn-lt"/>
                          <a:ea typeface="+mn-ea"/>
                          <a:cs typeface="+mn-cs"/>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433733">
                <a:tc>
                  <a:txBody>
                    <a:bodyPr/>
                    <a:lstStyle/>
                    <a:p>
                      <a:pPr algn="ctr"/>
                      <a:r>
                        <a:rPr kumimoji="1" lang="ja-JP" altLang="en-US" sz="1400" b="1" dirty="0">
                          <a:solidFill>
                            <a:schemeClr val="bg1"/>
                          </a:solidFill>
                        </a:rPr>
                        <a:t>２</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433733">
                <a:tc>
                  <a:txBody>
                    <a:bodyPr/>
                    <a:lstStyle/>
                    <a:p>
                      <a:pPr algn="ctr"/>
                      <a:r>
                        <a:rPr kumimoji="1" lang="ja-JP" altLang="en-US" sz="1400" b="1" dirty="0">
                          <a:solidFill>
                            <a:schemeClr val="bg1"/>
                          </a:solidFill>
                        </a:rPr>
                        <a:t>・・・</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9"/>
                  </a:ext>
                </a:extLst>
              </a:tr>
            </a:tbl>
          </a:graphicData>
        </a:graphic>
      </p:graphicFrame>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7" name="テキスト 577"/>
          <p:cNvSpPr txBox="1"/>
          <p:nvPr/>
        </p:nvSpPr>
        <p:spPr>
          <a:xfrm>
            <a:off x="229167" y="2753237"/>
            <a:ext cx="8403812" cy="2251899"/>
          </a:xfrm>
          <a:prstGeom prst="rect">
            <a:avLst/>
          </a:prstGeom>
        </p:spPr>
        <p:txBody>
          <a:bodyPr wrap="square">
            <a:spAutoFit/>
          </a:bodyPr>
          <a:lstStyle/>
          <a:p>
            <a:pPr>
              <a:defRPr lang="ja-JP" altLang="en-US"/>
            </a:pPr>
            <a:r>
              <a:rPr lang="ja-JP" altLang="en-US" sz="1200" i="1" dirty="0">
                <a:solidFill>
                  <a:srgbClr val="0070C0"/>
                </a:solidFill>
              </a:rPr>
              <a:t>●各項目に関する説明</a:t>
            </a:r>
            <a:endParaRPr lang="en-US" altLang="ja-JP" sz="1200" i="1" dirty="0">
              <a:solidFill>
                <a:srgbClr val="0070C0"/>
              </a:solidFill>
            </a:endParaRPr>
          </a:p>
          <a:p>
            <a:pPr>
              <a:defRPr lang="ja-JP" altLang="en-US"/>
            </a:pPr>
            <a:r>
              <a:rPr lang="en-US" altLang="ja-JP" sz="1200" i="1" dirty="0">
                <a:solidFill>
                  <a:srgbClr val="0070C0"/>
                </a:solidFill>
              </a:rPr>
              <a:t>【</a:t>
            </a:r>
            <a:r>
              <a:rPr lang="ja-JP" altLang="en-US" sz="1200" i="1" dirty="0">
                <a:solidFill>
                  <a:srgbClr val="0070C0"/>
                </a:solidFill>
              </a:rPr>
              <a:t>測定項目</a:t>
            </a:r>
            <a:r>
              <a:rPr lang="en-US" altLang="ja-JP" sz="1200" i="1" dirty="0">
                <a:solidFill>
                  <a:srgbClr val="0070C0"/>
                </a:solidFill>
              </a:rPr>
              <a:t>】</a:t>
            </a:r>
          </a:p>
          <a:p>
            <a:pPr>
              <a:defRPr lang="ja-JP" altLang="en-US"/>
            </a:pPr>
            <a:r>
              <a:rPr lang="ja-JP" altLang="en-US" sz="1200" i="1" dirty="0">
                <a:solidFill>
                  <a:srgbClr val="0070C0"/>
                </a:solidFill>
              </a:rPr>
              <a:t>　・次ページの様式を作成する過程で設定したアウトプット及びアウトカムの中から、測定を実施する内容を記載してください。</a:t>
            </a:r>
            <a:endParaRPr lang="en-US" altLang="ja-JP" sz="1200" i="1" dirty="0">
              <a:solidFill>
                <a:srgbClr val="0070C0"/>
              </a:solidFill>
            </a:endParaRPr>
          </a:p>
          <a:p>
            <a:pPr>
              <a:lnSpc>
                <a:spcPts val="500"/>
              </a:lnSpc>
              <a:defRPr lang="ja-JP" altLang="en-US"/>
            </a:pPr>
            <a:endParaRPr lang="en-US" altLang="ja-JP" sz="1200" i="1" dirty="0">
              <a:solidFill>
                <a:srgbClr val="0070C0"/>
              </a:solidFill>
            </a:endParaRPr>
          </a:p>
          <a:p>
            <a:pPr>
              <a:defRPr lang="ja-JP" altLang="en-US"/>
            </a:pPr>
            <a:r>
              <a:rPr lang="en-US" altLang="ja-JP" sz="1200" i="1" dirty="0">
                <a:solidFill>
                  <a:srgbClr val="0070C0"/>
                </a:solidFill>
              </a:rPr>
              <a:t>【</a:t>
            </a:r>
            <a:r>
              <a:rPr lang="ja-JP" altLang="en-US" sz="1200" i="1" dirty="0">
                <a:solidFill>
                  <a:srgbClr val="0070C0"/>
                </a:solidFill>
              </a:rPr>
              <a:t>成果指標</a:t>
            </a:r>
            <a:r>
              <a:rPr lang="en-US" altLang="ja-JP" sz="1200" i="1" dirty="0">
                <a:solidFill>
                  <a:srgbClr val="0070C0"/>
                </a:solidFill>
              </a:rPr>
              <a:t>】</a:t>
            </a:r>
          </a:p>
          <a:p>
            <a:pPr>
              <a:defRPr lang="ja-JP" altLang="en-US"/>
            </a:pPr>
            <a:r>
              <a:rPr lang="ja-JP" altLang="en-US" sz="1200" i="1" dirty="0">
                <a:solidFill>
                  <a:srgbClr val="0070C0"/>
                </a:solidFill>
              </a:rPr>
              <a:t>　・測定項目を評価するための指標を記載してください。</a:t>
            </a:r>
            <a:endParaRPr lang="en-US" altLang="ja-JP" sz="1200" i="1" dirty="0">
              <a:solidFill>
                <a:srgbClr val="0070C0"/>
              </a:solidFill>
            </a:endParaRPr>
          </a:p>
          <a:p>
            <a:pPr>
              <a:defRPr lang="ja-JP" altLang="en-US"/>
            </a:pPr>
            <a:r>
              <a:rPr lang="ja-JP" altLang="en-US" sz="1200" i="1" dirty="0">
                <a:solidFill>
                  <a:srgbClr val="0070C0"/>
                </a:solidFill>
              </a:rPr>
              <a:t>　・定量評価が困難なものについては、適宜、定性評価の項目を設定してください。</a:t>
            </a:r>
            <a:endParaRPr lang="en-US" altLang="ja-JP" sz="1200" i="1" dirty="0">
              <a:solidFill>
                <a:srgbClr val="0070C0"/>
              </a:solidFill>
            </a:endParaRPr>
          </a:p>
          <a:p>
            <a:pPr>
              <a:lnSpc>
                <a:spcPts val="500"/>
              </a:lnSpc>
              <a:defRPr lang="ja-JP" altLang="en-US"/>
            </a:pPr>
            <a:endParaRPr lang="en-US" altLang="ja-JP" sz="1200" i="1" dirty="0">
              <a:solidFill>
                <a:srgbClr val="0070C0"/>
              </a:solidFill>
            </a:endParaRPr>
          </a:p>
          <a:p>
            <a:pPr>
              <a:defRPr lang="ja-JP" altLang="en-US"/>
            </a:pPr>
            <a:r>
              <a:rPr lang="en-US" altLang="ja-JP" sz="1200" i="1" kern="100" dirty="0">
                <a:solidFill>
                  <a:srgbClr val="0070C0"/>
                </a:solidFill>
                <a:latin typeface="ＭＳ Ｐゴシック"/>
                <a:ea typeface="ＭＳ Ｐゴシック"/>
                <a:cs typeface="Meiryo UI" panose="020B0604030504040204" pitchFamily="50" charset="-128"/>
              </a:rPr>
              <a:t>【</a:t>
            </a:r>
            <a:r>
              <a:rPr lang="ja-JP" altLang="en-US" sz="1200" i="1" kern="100" dirty="0">
                <a:solidFill>
                  <a:srgbClr val="0070C0"/>
                </a:solidFill>
                <a:latin typeface="ＭＳ Ｐゴシック"/>
                <a:ea typeface="ＭＳ Ｐゴシック"/>
                <a:cs typeface="Meiryo UI" panose="020B0604030504040204" pitchFamily="50" charset="-128"/>
              </a:rPr>
              <a:t>事業実施年度の目標値、５年後の目標値、目標値設定根拠</a:t>
            </a:r>
            <a:r>
              <a:rPr lang="en-US" altLang="ja-JP" sz="1200" i="1" kern="100" dirty="0">
                <a:solidFill>
                  <a:srgbClr val="0070C0"/>
                </a:solidFill>
                <a:latin typeface="ＭＳ Ｐゴシック"/>
                <a:ea typeface="ＭＳ Ｐゴシック"/>
                <a:cs typeface="Meiryo UI" panose="020B0604030504040204" pitchFamily="50" charset="-128"/>
              </a:rPr>
              <a:t>】</a:t>
            </a:r>
            <a:endParaRPr lang="ja-JP" altLang="en-US" sz="1200" i="1" kern="100" dirty="0">
              <a:solidFill>
                <a:srgbClr val="0070C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0070C0"/>
                </a:solidFill>
                <a:latin typeface="ＭＳ Ｐゴシック"/>
                <a:ea typeface="ＭＳ Ｐゴシック"/>
                <a:cs typeface="Meiryo UI" panose="020B0604030504040204" pitchFamily="50" charset="-128"/>
              </a:rPr>
              <a:t>　・評価指標について、</a:t>
            </a:r>
            <a:r>
              <a:rPr lang="ja-JP" altLang="ja-JP" sz="1200" i="1" kern="100" dirty="0">
                <a:solidFill>
                  <a:srgbClr val="0070C0"/>
                </a:solidFill>
                <a:latin typeface="ＭＳ Ｐゴシック"/>
                <a:ea typeface="ＭＳ Ｐゴシック"/>
                <a:cs typeface="Meiryo UI" panose="020B0604030504040204" pitchFamily="50" charset="-128"/>
              </a:rPr>
              <a:t>事業実施年度</a:t>
            </a:r>
            <a:r>
              <a:rPr lang="ja-JP" altLang="en-US" sz="1200" i="1" kern="100" dirty="0">
                <a:solidFill>
                  <a:srgbClr val="0070C0"/>
                </a:solidFill>
                <a:latin typeface="ＭＳ Ｐゴシック"/>
                <a:ea typeface="ＭＳ Ｐゴシック"/>
                <a:cs typeface="Meiryo UI" panose="020B0604030504040204" pitchFamily="50" charset="-128"/>
              </a:rPr>
              <a:t>と</a:t>
            </a:r>
            <a:r>
              <a:rPr lang="ja-JP" altLang="ja-JP" sz="1200" i="1" kern="100" dirty="0">
                <a:solidFill>
                  <a:srgbClr val="0070C0"/>
                </a:solidFill>
                <a:latin typeface="ＭＳ Ｐゴシック"/>
                <a:ea typeface="ＭＳ Ｐゴシック"/>
                <a:cs typeface="Meiryo UI" panose="020B0604030504040204" pitchFamily="50" charset="-128"/>
              </a:rPr>
              <a:t>５年</a:t>
            </a:r>
            <a:r>
              <a:rPr lang="ja-JP" altLang="en-US" sz="1200" i="1" kern="100" dirty="0">
                <a:solidFill>
                  <a:srgbClr val="0070C0"/>
                </a:solidFill>
                <a:latin typeface="ＭＳ Ｐゴシック"/>
                <a:ea typeface="ＭＳ Ｐゴシック"/>
                <a:cs typeface="Meiryo UI" panose="020B0604030504040204" pitchFamily="50" charset="-128"/>
              </a:rPr>
              <a:t>後</a:t>
            </a:r>
            <a:r>
              <a:rPr lang="ja-JP" altLang="ja-JP" sz="1200" i="1" kern="100" dirty="0">
                <a:solidFill>
                  <a:srgbClr val="0070C0"/>
                </a:solidFill>
                <a:latin typeface="ＭＳ Ｐゴシック"/>
                <a:ea typeface="ＭＳ Ｐゴシック"/>
                <a:cs typeface="Meiryo UI" panose="020B0604030504040204" pitchFamily="50" charset="-128"/>
              </a:rPr>
              <a:t>の</a:t>
            </a:r>
            <a:r>
              <a:rPr lang="ja-JP" altLang="en-US" sz="1200" i="1" kern="100" dirty="0">
                <a:solidFill>
                  <a:srgbClr val="0070C0"/>
                </a:solidFill>
                <a:latin typeface="ＭＳ Ｐゴシック"/>
                <a:ea typeface="ＭＳ Ｐゴシック"/>
                <a:cs typeface="Meiryo UI" panose="020B0604030504040204" pitchFamily="50" charset="-128"/>
              </a:rPr>
              <a:t>目標値に加え、当該目標値の設定根拠を記載してください。</a:t>
            </a:r>
            <a:endParaRPr lang="en-US" altLang="ja-JP" sz="1200" i="1" kern="100" dirty="0">
              <a:solidFill>
                <a:srgbClr val="0070C0"/>
              </a:solidFill>
              <a:latin typeface="ＭＳ Ｐゴシック"/>
              <a:ea typeface="ＭＳ Ｐゴシック"/>
              <a:cs typeface="Meiryo UI" panose="020B0604030504040204" pitchFamily="50" charset="-128"/>
            </a:endParaRPr>
          </a:p>
          <a:p>
            <a:pPr>
              <a:defRPr lang="ja-JP" altLang="en-US"/>
            </a:pPr>
            <a:endParaRPr lang="en-US" altLang="ja-JP" sz="1200" i="1" kern="100" dirty="0">
              <a:solidFill>
                <a:srgbClr val="0070C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0070C0"/>
                </a:solidFill>
                <a:latin typeface="ＭＳ Ｐゴシック"/>
                <a:ea typeface="ＭＳ Ｐゴシック"/>
                <a:cs typeface="Meiryo UI" panose="020B0604030504040204" pitchFamily="50" charset="-128"/>
              </a:rPr>
              <a:t>●留意点</a:t>
            </a:r>
            <a:endParaRPr lang="en-US" altLang="ja-JP" sz="1200" i="1" kern="100" dirty="0">
              <a:solidFill>
                <a:srgbClr val="0070C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0070C0"/>
                </a:solidFill>
                <a:latin typeface="ＭＳ Ｐゴシック"/>
                <a:ea typeface="ＭＳ Ｐゴシック"/>
                <a:cs typeface="Meiryo UI" panose="020B0604030504040204" pitchFamily="50" charset="-128"/>
              </a:rPr>
              <a:t>　・採択された事業については、各項目の修正や追加をお願いする場合がありますので、ご承知おきください。 </a:t>
            </a:r>
            <a:endParaRPr lang="en-US" altLang="ja-JP" sz="1200" i="1" kern="100" dirty="0">
              <a:solidFill>
                <a:srgbClr val="0070C0"/>
              </a:solidFill>
              <a:latin typeface="ＭＳ Ｐゴシック"/>
              <a:ea typeface="ＭＳ Ｐゴシック"/>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4751802E-60F8-DE4E-0FDE-FCC8EBD2460F}"/>
              </a:ext>
            </a:extLst>
          </p:cNvPr>
          <p:cNvSpPr>
            <a:spLocks noGrp="1"/>
          </p:cNvSpPr>
          <p:nvPr>
            <p:ph type="sldNum" sz="quarter" idx="12"/>
          </p:nvPr>
        </p:nvSpPr>
        <p:spPr/>
        <p:txBody>
          <a:bodyPr/>
          <a:lstStyle/>
          <a:p>
            <a:pPr>
              <a:defRPr/>
            </a:pPr>
            <a:fld id="{ED70751B-34C4-41F7-9A42-B8AF8614956A}" type="slidenum">
              <a:rPr lang="en-US" altLang="ja-JP" smtClean="0"/>
              <a:pPr>
                <a:defRPr/>
              </a:pPr>
              <a:t>11</a:t>
            </a:fld>
            <a:endParaRPr lang="en-US" altLang="ja-JP"/>
          </a:p>
        </p:txBody>
      </p:sp>
    </p:spTree>
    <p:extLst>
      <p:ext uri="{BB962C8B-B14F-4D97-AF65-F5344CB8AC3E}">
        <p14:creationId xmlns:p14="http://schemas.microsoft.com/office/powerpoint/2010/main" val="1683112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達成目標②</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 name="Rectangle: Rounded Corners 289">
            <a:extLst>
              <a:ext uri="{FF2B5EF4-FFF2-40B4-BE49-F238E27FC236}">
                <a16:creationId xmlns:a16="http://schemas.microsoft.com/office/drawing/2014/main" id="{6F16EAA9-0A36-D9DB-17A1-D806393650D1}"/>
              </a:ext>
            </a:extLst>
          </p:cNvPr>
          <p:cNvSpPr/>
          <p:nvPr/>
        </p:nvSpPr>
        <p:spPr>
          <a:xfrm>
            <a:off x="212742" y="1435253"/>
            <a:ext cx="8628370" cy="5040560"/>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4" name="Group 4">
            <a:extLst>
              <a:ext uri="{FF2B5EF4-FFF2-40B4-BE49-F238E27FC236}">
                <a16:creationId xmlns:a16="http://schemas.microsoft.com/office/drawing/2014/main" id="{C3D6F4E8-5CE0-246D-FEEB-13CAED0706A2}"/>
              </a:ext>
            </a:extLst>
          </p:cNvPr>
          <p:cNvGrpSpPr/>
          <p:nvPr/>
        </p:nvGrpSpPr>
        <p:grpSpPr>
          <a:xfrm>
            <a:off x="302888" y="4418625"/>
            <a:ext cx="1105221" cy="1985180"/>
            <a:chOff x="929460" y="5704654"/>
            <a:chExt cx="1873551" cy="2117475"/>
          </a:xfrm>
        </p:grpSpPr>
        <p:sp>
          <p:nvSpPr>
            <p:cNvPr id="5" name="Rectangle 102">
              <a:extLst>
                <a:ext uri="{FF2B5EF4-FFF2-40B4-BE49-F238E27FC236}">
                  <a16:creationId xmlns:a16="http://schemas.microsoft.com/office/drawing/2014/main" id="{F083BD27-551D-9132-89E7-29F91EEB973C}"/>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487DEF8C-B847-6927-D6E9-4DFC4589E7AB}"/>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090BDC6D-08B5-1854-E23B-9449F25B6271}"/>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086F878A-BF18-6ECE-6F11-FB9CD85083FE}"/>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160146F8-662D-C653-096C-63BF9040577F}"/>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a:t>
              </a:r>
              <a:r>
                <a:rPr kumimoji="0" lang="ja-JP" altLang="en-US" sz="700" kern="0" dirty="0">
                  <a:solidFill>
                    <a:srgbClr val="2E2E38"/>
                  </a:solidFill>
                  <a:latin typeface="Meiryo UI" panose="020B0604030504040204" pitchFamily="50" charset="-128"/>
                  <a:ea typeface="Meiryo UI" panose="020B0604030504040204" pitchFamily="50" charset="-128"/>
                </a:rPr>
                <a:t>が容易</a:t>
              </a:r>
              <a:endPar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12" name="Group 43">
            <a:extLst>
              <a:ext uri="{FF2B5EF4-FFF2-40B4-BE49-F238E27FC236}">
                <a16:creationId xmlns:a16="http://schemas.microsoft.com/office/drawing/2014/main" id="{67626B70-5C63-0EEA-BCCD-41CC7B622066}"/>
              </a:ext>
            </a:extLst>
          </p:cNvPr>
          <p:cNvGrpSpPr/>
          <p:nvPr/>
        </p:nvGrpSpPr>
        <p:grpSpPr>
          <a:xfrm>
            <a:off x="405868" y="980728"/>
            <a:ext cx="8332264" cy="4451434"/>
            <a:chOff x="1231654" y="2938150"/>
            <a:chExt cx="10852894" cy="5035945"/>
          </a:xfrm>
        </p:grpSpPr>
        <p:sp>
          <p:nvSpPr>
            <p:cNvPr id="13" name="Rectangle 293">
              <a:extLst>
                <a:ext uri="{FF2B5EF4-FFF2-40B4-BE49-F238E27FC236}">
                  <a16:creationId xmlns:a16="http://schemas.microsoft.com/office/drawing/2014/main" id="{31009A2B-20E3-A0EC-9359-901EEBDB061B}"/>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4" name="Rectangle 60">
              <a:extLst>
                <a:ext uri="{FF2B5EF4-FFF2-40B4-BE49-F238E27FC236}">
                  <a16:creationId xmlns:a16="http://schemas.microsoft.com/office/drawing/2014/main" id="{D2E8F0B3-A505-A2F3-92B6-6DAB412436B4}"/>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5" name="Rectangle 66">
              <a:extLst>
                <a:ext uri="{FF2B5EF4-FFF2-40B4-BE49-F238E27FC236}">
                  <a16:creationId xmlns:a16="http://schemas.microsoft.com/office/drawing/2014/main" id="{C5A8CA06-F564-A520-0A19-5FFC93563D36}"/>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6" name="Rectangle 102">
              <a:extLst>
                <a:ext uri="{FF2B5EF4-FFF2-40B4-BE49-F238E27FC236}">
                  <a16:creationId xmlns:a16="http://schemas.microsoft.com/office/drawing/2014/main" id="{38508321-3F75-D5DA-D40A-E653985C7AEA}"/>
                </a:ext>
              </a:extLst>
            </p:cNvPr>
            <p:cNvSpPr/>
            <p:nvPr/>
          </p:nvSpPr>
          <p:spPr>
            <a:xfrm>
              <a:off x="1231654"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7" name="Rectangle 100">
              <a:extLst>
                <a:ext uri="{FF2B5EF4-FFF2-40B4-BE49-F238E27FC236}">
                  <a16:creationId xmlns:a16="http://schemas.microsoft.com/office/drawing/2014/main" id="{918EEFD8-D5B4-409B-01A5-32C36A96D24C}"/>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8" name="Rectangle 102">
              <a:extLst>
                <a:ext uri="{FF2B5EF4-FFF2-40B4-BE49-F238E27FC236}">
                  <a16:creationId xmlns:a16="http://schemas.microsoft.com/office/drawing/2014/main" id="{09BEE01B-FD92-3A6A-0FC6-B4BE9EAE447C}"/>
                </a:ext>
              </a:extLst>
            </p:cNvPr>
            <p:cNvSpPr/>
            <p:nvPr/>
          </p:nvSpPr>
          <p:spPr>
            <a:xfrm>
              <a:off x="10747240"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19" name="Straight Connector 8">
              <a:extLst>
                <a:ext uri="{FF2B5EF4-FFF2-40B4-BE49-F238E27FC236}">
                  <a16:creationId xmlns:a16="http://schemas.microsoft.com/office/drawing/2014/main" id="{0AAD4705-865A-B4C1-F315-DB103D1A4F0D}"/>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20" name="Straight Connector 9">
              <a:extLst>
                <a:ext uri="{FF2B5EF4-FFF2-40B4-BE49-F238E27FC236}">
                  <a16:creationId xmlns:a16="http://schemas.microsoft.com/office/drawing/2014/main" id="{34781BD6-9970-E1FB-997A-5D58D63B9BEF}"/>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21" name="Straight Connector 13">
              <a:extLst>
                <a:ext uri="{FF2B5EF4-FFF2-40B4-BE49-F238E27FC236}">
                  <a16:creationId xmlns:a16="http://schemas.microsoft.com/office/drawing/2014/main" id="{051A175B-0A1E-7A6D-18FC-AFCC69FACA58}"/>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22" name="Straight Connector 16">
              <a:extLst>
                <a:ext uri="{FF2B5EF4-FFF2-40B4-BE49-F238E27FC236}">
                  <a16:creationId xmlns:a16="http://schemas.microsoft.com/office/drawing/2014/main" id="{E2AC344C-B60C-71FD-FD1A-13E8758F6FB2}"/>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sp>
          <p:nvSpPr>
            <p:cNvPr id="23" name="Rectangle 102">
              <a:extLst>
                <a:ext uri="{FF2B5EF4-FFF2-40B4-BE49-F238E27FC236}">
                  <a16:creationId xmlns:a16="http://schemas.microsoft.com/office/drawing/2014/main" id="{50B5267D-39E4-B915-99F3-696A7B2F6AAB}"/>
                </a:ext>
              </a:extLst>
            </p:cNvPr>
            <p:cNvSpPr/>
            <p:nvPr/>
          </p:nvSpPr>
          <p:spPr>
            <a:xfrm>
              <a:off x="5240397"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4" name="Rectangle 102">
              <a:extLst>
                <a:ext uri="{FF2B5EF4-FFF2-40B4-BE49-F238E27FC236}">
                  <a16:creationId xmlns:a16="http://schemas.microsoft.com/office/drawing/2014/main" id="{021A616C-4BE1-F90C-C511-5D3CA19107AB}"/>
                </a:ext>
              </a:extLst>
            </p:cNvPr>
            <p:cNvSpPr/>
            <p:nvPr/>
          </p:nvSpPr>
          <p:spPr>
            <a:xfrm>
              <a:off x="3231687" y="35330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5" name="Rectangle 102">
              <a:extLst>
                <a:ext uri="{FF2B5EF4-FFF2-40B4-BE49-F238E27FC236}">
                  <a16:creationId xmlns:a16="http://schemas.microsoft.com/office/drawing/2014/main" id="{21743CFC-5335-4340-F4EE-5D47FD01B0E6}"/>
                </a:ext>
              </a:extLst>
            </p:cNvPr>
            <p:cNvSpPr/>
            <p:nvPr/>
          </p:nvSpPr>
          <p:spPr>
            <a:xfrm>
              <a:off x="8755885"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6" name="Rectangle 102">
              <a:extLst>
                <a:ext uri="{FF2B5EF4-FFF2-40B4-BE49-F238E27FC236}">
                  <a16:creationId xmlns:a16="http://schemas.microsoft.com/office/drawing/2014/main" id="{DBF92648-FA8F-1CE3-1D84-074F444A3BD1}"/>
                </a:ext>
              </a:extLst>
            </p:cNvPr>
            <p:cNvSpPr/>
            <p:nvPr/>
          </p:nvSpPr>
          <p:spPr>
            <a:xfrm>
              <a:off x="3231687" y="52904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7" name="Rectangle 102">
              <a:extLst>
                <a:ext uri="{FF2B5EF4-FFF2-40B4-BE49-F238E27FC236}">
                  <a16:creationId xmlns:a16="http://schemas.microsoft.com/office/drawing/2014/main" id="{FD6B818D-6D62-0B3A-594D-F5633A9BD3E1}"/>
                </a:ext>
              </a:extLst>
            </p:cNvPr>
            <p:cNvSpPr/>
            <p:nvPr/>
          </p:nvSpPr>
          <p:spPr>
            <a:xfrm>
              <a:off x="8750679" y="6012269"/>
              <a:ext cx="1337306"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8" name="Rectangle 102">
              <a:extLst>
                <a:ext uri="{FF2B5EF4-FFF2-40B4-BE49-F238E27FC236}">
                  <a16:creationId xmlns:a16="http://schemas.microsoft.com/office/drawing/2014/main" id="{4724B567-72AA-009E-368D-075D0F4AB324}"/>
                </a:ext>
              </a:extLst>
            </p:cNvPr>
            <p:cNvSpPr/>
            <p:nvPr/>
          </p:nvSpPr>
          <p:spPr>
            <a:xfrm>
              <a:off x="8747209" y="673405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9" name="Rectangle 102">
              <a:extLst>
                <a:ext uri="{FF2B5EF4-FFF2-40B4-BE49-F238E27FC236}">
                  <a16:creationId xmlns:a16="http://schemas.microsoft.com/office/drawing/2014/main" id="{B048EFB7-5047-B27B-C266-27A3C58D815C}"/>
                </a:ext>
              </a:extLst>
            </p:cNvPr>
            <p:cNvSpPr/>
            <p:nvPr/>
          </p:nvSpPr>
          <p:spPr>
            <a:xfrm>
              <a:off x="10747240" y="4397007"/>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0" name="Rectangle 102">
              <a:extLst>
                <a:ext uri="{FF2B5EF4-FFF2-40B4-BE49-F238E27FC236}">
                  <a16:creationId xmlns:a16="http://schemas.microsoft.com/office/drawing/2014/main" id="{2DD3BCD2-512C-425F-DD65-0F1BCD8DC1E3}"/>
                </a:ext>
              </a:extLst>
            </p:cNvPr>
            <p:cNvSpPr/>
            <p:nvPr/>
          </p:nvSpPr>
          <p:spPr>
            <a:xfrm>
              <a:off x="8747209" y="745583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 name="Rectangle 102">
              <a:extLst>
                <a:ext uri="{FF2B5EF4-FFF2-40B4-BE49-F238E27FC236}">
                  <a16:creationId xmlns:a16="http://schemas.microsoft.com/office/drawing/2014/main" id="{03FC78D7-BC0F-85B1-C2C0-8EC1054BFEAC}"/>
                </a:ext>
              </a:extLst>
            </p:cNvPr>
            <p:cNvSpPr/>
            <p:nvPr/>
          </p:nvSpPr>
          <p:spPr>
            <a:xfrm>
              <a:off x="5240397"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 name="Rectangle 102">
              <a:extLst>
                <a:ext uri="{FF2B5EF4-FFF2-40B4-BE49-F238E27FC236}">
                  <a16:creationId xmlns:a16="http://schemas.microsoft.com/office/drawing/2014/main" id="{9F3F82C4-3D55-76F1-4D78-A8505E3B7C3D}"/>
                </a:ext>
              </a:extLst>
            </p:cNvPr>
            <p:cNvSpPr/>
            <p:nvPr/>
          </p:nvSpPr>
          <p:spPr>
            <a:xfrm>
              <a:off x="6965530" y="52904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3" name="Rectangle 102">
              <a:extLst>
                <a:ext uri="{FF2B5EF4-FFF2-40B4-BE49-F238E27FC236}">
                  <a16:creationId xmlns:a16="http://schemas.microsoft.com/office/drawing/2014/main" id="{587FE10E-9C6C-0240-4A47-8A659047788C}"/>
                </a:ext>
              </a:extLst>
            </p:cNvPr>
            <p:cNvSpPr/>
            <p:nvPr/>
          </p:nvSpPr>
          <p:spPr>
            <a:xfrm>
              <a:off x="6965530" y="35330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4" name="Rectangle 102">
              <a:extLst>
                <a:ext uri="{FF2B5EF4-FFF2-40B4-BE49-F238E27FC236}">
                  <a16:creationId xmlns:a16="http://schemas.microsoft.com/office/drawing/2014/main" id="{8596B7DE-53EF-46B4-7D0B-F2E8AFCEABB7}"/>
                </a:ext>
              </a:extLst>
            </p:cNvPr>
            <p:cNvSpPr/>
            <p:nvPr/>
          </p:nvSpPr>
          <p:spPr>
            <a:xfrm>
              <a:off x="8755885"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5" name="Straight Arrow Connector 290">
              <a:extLst>
                <a:ext uri="{FF2B5EF4-FFF2-40B4-BE49-F238E27FC236}">
                  <a16:creationId xmlns:a16="http://schemas.microsoft.com/office/drawing/2014/main" id="{EF289C91-4B1A-4929-74C9-1F48DEBFB458}"/>
                </a:ext>
              </a:extLst>
            </p:cNvPr>
            <p:cNvCxnSpPr>
              <a:cxnSpLocks/>
              <a:stCxn id="16" idx="3"/>
              <a:endCxn id="24" idx="1"/>
            </p:cNvCxnSpPr>
            <p:nvPr/>
          </p:nvCxnSpPr>
          <p:spPr>
            <a:xfrm>
              <a:off x="2568960" y="3792220"/>
              <a:ext cx="662727" cy="0"/>
            </a:xfrm>
            <a:prstGeom prst="straightConnector1">
              <a:avLst/>
            </a:prstGeom>
            <a:noFill/>
            <a:ln w="9525" cap="flat" cmpd="sng" algn="ctr">
              <a:solidFill>
                <a:srgbClr val="747480"/>
              </a:solidFill>
              <a:prstDash val="solid"/>
              <a:tailEnd type="triangle"/>
            </a:ln>
            <a:effectLst/>
          </p:spPr>
        </p:cxnSp>
        <p:cxnSp>
          <p:nvCxnSpPr>
            <p:cNvPr id="36" name="Straight Arrow Connector 294">
              <a:extLst>
                <a:ext uri="{FF2B5EF4-FFF2-40B4-BE49-F238E27FC236}">
                  <a16:creationId xmlns:a16="http://schemas.microsoft.com/office/drawing/2014/main" id="{0FD25D65-A2DB-B4F4-314B-865C515FFEEC}"/>
                </a:ext>
              </a:extLst>
            </p:cNvPr>
            <p:cNvCxnSpPr>
              <a:cxnSpLocks/>
              <a:stCxn id="24" idx="3"/>
              <a:endCxn id="23" idx="1"/>
            </p:cNvCxnSpPr>
            <p:nvPr/>
          </p:nvCxnSpPr>
          <p:spPr>
            <a:xfrm>
              <a:off x="4568993" y="3792220"/>
              <a:ext cx="671403" cy="0"/>
            </a:xfrm>
            <a:prstGeom prst="straightConnector1">
              <a:avLst/>
            </a:prstGeom>
            <a:noFill/>
            <a:ln w="9525" cap="flat" cmpd="sng" algn="ctr">
              <a:solidFill>
                <a:srgbClr val="747480"/>
              </a:solidFill>
              <a:prstDash val="solid"/>
              <a:tailEnd type="triangle"/>
            </a:ln>
            <a:effectLst/>
          </p:spPr>
        </p:cxnSp>
        <p:cxnSp>
          <p:nvCxnSpPr>
            <p:cNvPr id="37" name="Straight Arrow Connector 297">
              <a:extLst>
                <a:ext uri="{FF2B5EF4-FFF2-40B4-BE49-F238E27FC236}">
                  <a16:creationId xmlns:a16="http://schemas.microsoft.com/office/drawing/2014/main" id="{C46665A2-CD85-92AF-45E0-6011BE95FCBB}"/>
                </a:ext>
              </a:extLst>
            </p:cNvPr>
            <p:cNvCxnSpPr>
              <a:cxnSpLocks/>
              <a:stCxn id="23" idx="3"/>
              <a:endCxn id="33" idx="1"/>
            </p:cNvCxnSpPr>
            <p:nvPr/>
          </p:nvCxnSpPr>
          <p:spPr>
            <a:xfrm>
              <a:off x="6577703" y="3792220"/>
              <a:ext cx="387827" cy="0"/>
            </a:xfrm>
            <a:prstGeom prst="straightConnector1">
              <a:avLst/>
            </a:prstGeom>
            <a:noFill/>
            <a:ln w="9525" cap="flat" cmpd="sng" algn="ctr">
              <a:solidFill>
                <a:srgbClr val="747480"/>
              </a:solidFill>
              <a:prstDash val="solid"/>
              <a:tailEnd type="triangle"/>
            </a:ln>
            <a:effectLst/>
          </p:spPr>
        </p:cxnSp>
        <p:cxnSp>
          <p:nvCxnSpPr>
            <p:cNvPr id="38" name="Straight Arrow Connector 300">
              <a:extLst>
                <a:ext uri="{FF2B5EF4-FFF2-40B4-BE49-F238E27FC236}">
                  <a16:creationId xmlns:a16="http://schemas.microsoft.com/office/drawing/2014/main" id="{0FAA5F83-FBB8-5C3C-AFF8-255C6DFEC168}"/>
                </a:ext>
              </a:extLst>
            </p:cNvPr>
            <p:cNvCxnSpPr>
              <a:cxnSpLocks/>
              <a:stCxn id="33" idx="3"/>
              <a:endCxn id="34" idx="1"/>
            </p:cNvCxnSpPr>
            <p:nvPr/>
          </p:nvCxnSpPr>
          <p:spPr>
            <a:xfrm flipV="1">
              <a:off x="8302836" y="3791189"/>
              <a:ext cx="453050" cy="1031"/>
            </a:xfrm>
            <a:prstGeom prst="straightConnector1">
              <a:avLst/>
            </a:prstGeom>
            <a:noFill/>
            <a:ln w="9525" cap="flat" cmpd="sng" algn="ctr">
              <a:solidFill>
                <a:srgbClr val="747480"/>
              </a:solidFill>
              <a:prstDash val="solid"/>
              <a:tailEnd type="triangle"/>
            </a:ln>
            <a:effectLst/>
          </p:spPr>
        </p:cxnSp>
        <p:cxnSp>
          <p:nvCxnSpPr>
            <p:cNvPr id="39" name="Straight Arrow Connector 303">
              <a:extLst>
                <a:ext uri="{FF2B5EF4-FFF2-40B4-BE49-F238E27FC236}">
                  <a16:creationId xmlns:a16="http://schemas.microsoft.com/office/drawing/2014/main" id="{DCD7D927-0663-1FB3-77F8-E0E01F8F755B}"/>
                </a:ext>
              </a:extLst>
            </p:cNvPr>
            <p:cNvCxnSpPr>
              <a:cxnSpLocks/>
              <a:stCxn id="34" idx="3"/>
              <a:endCxn id="18" idx="1"/>
            </p:cNvCxnSpPr>
            <p:nvPr/>
          </p:nvCxnSpPr>
          <p:spPr>
            <a:xfrm>
              <a:off x="10093192" y="3791189"/>
              <a:ext cx="654049" cy="0"/>
            </a:xfrm>
            <a:prstGeom prst="straightConnector1">
              <a:avLst/>
            </a:prstGeom>
            <a:noFill/>
            <a:ln w="9525" cap="flat" cmpd="sng" algn="ctr">
              <a:solidFill>
                <a:srgbClr val="747480"/>
              </a:solidFill>
              <a:prstDash val="solid"/>
              <a:tailEnd type="triangle"/>
            </a:ln>
            <a:effectLst/>
          </p:spPr>
        </p:cxnSp>
        <p:cxnSp>
          <p:nvCxnSpPr>
            <p:cNvPr id="40" name="Connector: Elbow 306">
              <a:extLst>
                <a:ext uri="{FF2B5EF4-FFF2-40B4-BE49-F238E27FC236}">
                  <a16:creationId xmlns:a16="http://schemas.microsoft.com/office/drawing/2014/main" id="{6294B211-6DF5-E053-1B2D-E54EC7C22ED1}"/>
                </a:ext>
              </a:extLst>
            </p:cNvPr>
            <p:cNvCxnSpPr>
              <a:cxnSpLocks/>
              <a:stCxn id="16" idx="3"/>
              <a:endCxn id="26" idx="1"/>
            </p:cNvCxnSpPr>
            <p:nvPr/>
          </p:nvCxnSpPr>
          <p:spPr>
            <a:xfrm>
              <a:off x="2568960" y="3792220"/>
              <a:ext cx="662727" cy="1757401"/>
            </a:xfrm>
            <a:prstGeom prst="bentConnector3">
              <a:avLst>
                <a:gd name="adj1" fmla="val 50000"/>
              </a:avLst>
            </a:prstGeom>
            <a:noFill/>
            <a:ln w="9525" cap="flat" cmpd="sng" algn="ctr">
              <a:solidFill>
                <a:srgbClr val="747480"/>
              </a:solidFill>
              <a:prstDash val="solid"/>
              <a:tailEnd type="triangle"/>
            </a:ln>
            <a:effectLst/>
          </p:spPr>
        </p:cxnSp>
        <p:cxnSp>
          <p:nvCxnSpPr>
            <p:cNvPr id="41" name="Straight Arrow Connector 309">
              <a:extLst>
                <a:ext uri="{FF2B5EF4-FFF2-40B4-BE49-F238E27FC236}">
                  <a16:creationId xmlns:a16="http://schemas.microsoft.com/office/drawing/2014/main" id="{A84D8C4D-464B-1C1E-20D6-D0F4D7B77E6E}"/>
                </a:ext>
              </a:extLst>
            </p:cNvPr>
            <p:cNvCxnSpPr>
              <a:cxnSpLocks/>
              <a:stCxn id="26" idx="3"/>
              <a:endCxn id="31" idx="1"/>
            </p:cNvCxnSpPr>
            <p:nvPr/>
          </p:nvCxnSpPr>
          <p:spPr>
            <a:xfrm>
              <a:off x="4568993" y="5549621"/>
              <a:ext cx="671403" cy="0"/>
            </a:xfrm>
            <a:prstGeom prst="straightConnector1">
              <a:avLst/>
            </a:prstGeom>
            <a:noFill/>
            <a:ln w="9525" cap="flat" cmpd="sng" algn="ctr">
              <a:solidFill>
                <a:srgbClr val="747480"/>
              </a:solidFill>
              <a:prstDash val="solid"/>
              <a:tailEnd type="triangle"/>
            </a:ln>
            <a:effectLst/>
          </p:spPr>
        </p:cxnSp>
        <p:cxnSp>
          <p:nvCxnSpPr>
            <p:cNvPr id="42" name="Straight Arrow Connector 312">
              <a:extLst>
                <a:ext uri="{FF2B5EF4-FFF2-40B4-BE49-F238E27FC236}">
                  <a16:creationId xmlns:a16="http://schemas.microsoft.com/office/drawing/2014/main" id="{43E7B2EE-159E-991C-3567-59D0401E2488}"/>
                </a:ext>
              </a:extLst>
            </p:cNvPr>
            <p:cNvCxnSpPr>
              <a:cxnSpLocks/>
              <a:stCxn id="31" idx="3"/>
              <a:endCxn id="32" idx="1"/>
            </p:cNvCxnSpPr>
            <p:nvPr/>
          </p:nvCxnSpPr>
          <p:spPr>
            <a:xfrm>
              <a:off x="6577703" y="5549621"/>
              <a:ext cx="387827" cy="0"/>
            </a:xfrm>
            <a:prstGeom prst="straightConnector1">
              <a:avLst/>
            </a:prstGeom>
            <a:noFill/>
            <a:ln w="9525" cap="flat" cmpd="sng" algn="ctr">
              <a:solidFill>
                <a:srgbClr val="747480"/>
              </a:solidFill>
              <a:prstDash val="solid"/>
              <a:tailEnd type="triangle"/>
            </a:ln>
            <a:effectLst/>
          </p:spPr>
        </p:cxnSp>
        <p:cxnSp>
          <p:nvCxnSpPr>
            <p:cNvPr id="43" name="Straight Arrow Connector 315">
              <a:extLst>
                <a:ext uri="{FF2B5EF4-FFF2-40B4-BE49-F238E27FC236}">
                  <a16:creationId xmlns:a16="http://schemas.microsoft.com/office/drawing/2014/main" id="{60672526-5B88-1B4B-71FF-F780BE4C659F}"/>
                </a:ext>
              </a:extLst>
            </p:cNvPr>
            <p:cNvCxnSpPr>
              <a:cxnSpLocks/>
              <a:stCxn id="32" idx="3"/>
              <a:endCxn id="25" idx="1"/>
            </p:cNvCxnSpPr>
            <p:nvPr/>
          </p:nvCxnSpPr>
          <p:spPr>
            <a:xfrm>
              <a:off x="8302836" y="5549621"/>
              <a:ext cx="453050" cy="0"/>
            </a:xfrm>
            <a:prstGeom prst="straightConnector1">
              <a:avLst/>
            </a:prstGeom>
            <a:noFill/>
            <a:ln w="9525" cap="flat" cmpd="sng" algn="ctr">
              <a:solidFill>
                <a:srgbClr val="747480"/>
              </a:solidFill>
              <a:prstDash val="solid"/>
              <a:tailEnd type="triangle"/>
            </a:ln>
            <a:effectLst/>
          </p:spPr>
        </p:cxnSp>
        <p:cxnSp>
          <p:nvCxnSpPr>
            <p:cNvPr id="44" name="Straight Arrow Connector 318">
              <a:extLst>
                <a:ext uri="{FF2B5EF4-FFF2-40B4-BE49-F238E27FC236}">
                  <a16:creationId xmlns:a16="http://schemas.microsoft.com/office/drawing/2014/main" id="{6A4C0D4B-C141-940D-7913-30014D115CE8}"/>
                </a:ext>
              </a:extLst>
            </p:cNvPr>
            <p:cNvCxnSpPr>
              <a:cxnSpLocks/>
              <a:stCxn id="25" idx="2"/>
              <a:endCxn id="27" idx="0"/>
            </p:cNvCxnSpPr>
            <p:nvPr/>
          </p:nvCxnSpPr>
          <p:spPr>
            <a:xfrm flipH="1">
              <a:off x="9419333" y="5808752"/>
              <a:ext cx="5206" cy="203516"/>
            </a:xfrm>
            <a:prstGeom prst="straightConnector1">
              <a:avLst/>
            </a:prstGeom>
            <a:noFill/>
            <a:ln w="9525" cap="flat" cmpd="sng" algn="ctr">
              <a:solidFill>
                <a:srgbClr val="747480"/>
              </a:solidFill>
              <a:prstDash val="solid"/>
              <a:tailEnd type="triangle"/>
            </a:ln>
            <a:effectLst/>
          </p:spPr>
        </p:cxnSp>
        <p:cxnSp>
          <p:nvCxnSpPr>
            <p:cNvPr id="45" name="Straight Arrow Connector 84">
              <a:extLst>
                <a:ext uri="{FF2B5EF4-FFF2-40B4-BE49-F238E27FC236}">
                  <a16:creationId xmlns:a16="http://schemas.microsoft.com/office/drawing/2014/main" id="{82C8A662-4B18-DD5A-C7D7-23EB2BC8415A}"/>
                </a:ext>
              </a:extLst>
            </p:cNvPr>
            <p:cNvCxnSpPr>
              <a:cxnSpLocks/>
              <a:stCxn id="27" idx="2"/>
              <a:endCxn id="28" idx="0"/>
            </p:cNvCxnSpPr>
            <p:nvPr/>
          </p:nvCxnSpPr>
          <p:spPr>
            <a:xfrm flipH="1">
              <a:off x="9415862" y="6530534"/>
              <a:ext cx="3471" cy="203516"/>
            </a:xfrm>
            <a:prstGeom prst="straightConnector1">
              <a:avLst/>
            </a:prstGeom>
            <a:noFill/>
            <a:ln w="9525" cap="flat" cmpd="sng" algn="ctr">
              <a:solidFill>
                <a:srgbClr val="747480"/>
              </a:solidFill>
              <a:prstDash val="solid"/>
              <a:tailEnd type="triangle"/>
            </a:ln>
            <a:effectLst/>
          </p:spPr>
        </p:cxnSp>
        <p:cxnSp>
          <p:nvCxnSpPr>
            <p:cNvPr id="46" name="Straight Arrow Connector 94">
              <a:extLst>
                <a:ext uri="{FF2B5EF4-FFF2-40B4-BE49-F238E27FC236}">
                  <a16:creationId xmlns:a16="http://schemas.microsoft.com/office/drawing/2014/main" id="{E83B52EE-86CB-A0D5-F3DC-425E988FA807}"/>
                </a:ext>
              </a:extLst>
            </p:cNvPr>
            <p:cNvCxnSpPr>
              <a:cxnSpLocks/>
              <a:stCxn id="28" idx="2"/>
              <a:endCxn id="30" idx="0"/>
            </p:cNvCxnSpPr>
            <p:nvPr/>
          </p:nvCxnSpPr>
          <p:spPr>
            <a:xfrm>
              <a:off x="9415862" y="7252315"/>
              <a:ext cx="0" cy="203515"/>
            </a:xfrm>
            <a:prstGeom prst="straightConnector1">
              <a:avLst/>
            </a:prstGeom>
            <a:noFill/>
            <a:ln w="9525" cap="flat" cmpd="sng" algn="ctr">
              <a:solidFill>
                <a:srgbClr val="747480"/>
              </a:solidFill>
              <a:prstDash val="solid"/>
              <a:tailEnd type="triangle"/>
            </a:ln>
            <a:effectLst/>
          </p:spPr>
        </p:cxnSp>
        <p:cxnSp>
          <p:nvCxnSpPr>
            <p:cNvPr id="47" name="Connector: Elbow 102">
              <a:extLst>
                <a:ext uri="{FF2B5EF4-FFF2-40B4-BE49-F238E27FC236}">
                  <a16:creationId xmlns:a16="http://schemas.microsoft.com/office/drawing/2014/main" id="{530CE862-A285-51FC-D5AF-B22FF0430C16}"/>
                </a:ext>
              </a:extLst>
            </p:cNvPr>
            <p:cNvCxnSpPr>
              <a:cxnSpLocks/>
              <a:stCxn id="30" idx="3"/>
              <a:endCxn id="18" idx="1"/>
            </p:cNvCxnSpPr>
            <p:nvPr/>
          </p:nvCxnSpPr>
          <p:spPr>
            <a:xfrm flipV="1">
              <a:off x="10084515" y="3791189"/>
              <a:ext cx="662725" cy="3923774"/>
            </a:xfrm>
            <a:prstGeom prst="bentConnector3">
              <a:avLst/>
            </a:prstGeom>
            <a:noFill/>
            <a:ln w="9525" cap="flat" cmpd="sng" algn="ctr">
              <a:solidFill>
                <a:srgbClr val="747480"/>
              </a:solidFill>
              <a:prstDash val="solid"/>
              <a:tailEnd type="triangle"/>
            </a:ln>
            <a:effectLst/>
          </p:spPr>
        </p:cxnSp>
        <p:cxnSp>
          <p:nvCxnSpPr>
            <p:cNvPr id="48" name="Connector: Elbow 115">
              <a:extLst>
                <a:ext uri="{FF2B5EF4-FFF2-40B4-BE49-F238E27FC236}">
                  <a16:creationId xmlns:a16="http://schemas.microsoft.com/office/drawing/2014/main" id="{C3289F53-D309-18A4-ADD2-06320D72A860}"/>
                </a:ext>
              </a:extLst>
            </p:cNvPr>
            <p:cNvCxnSpPr>
              <a:cxnSpLocks/>
              <a:stCxn id="30" idx="3"/>
              <a:endCxn id="29" idx="1"/>
            </p:cNvCxnSpPr>
            <p:nvPr/>
          </p:nvCxnSpPr>
          <p:spPr>
            <a:xfrm flipV="1">
              <a:off x="10084515" y="4656139"/>
              <a:ext cx="662725" cy="3058824"/>
            </a:xfrm>
            <a:prstGeom prst="bentConnector3">
              <a:avLst>
                <a:gd name="adj1" fmla="val 50000"/>
              </a:avLst>
            </a:prstGeom>
            <a:noFill/>
            <a:ln w="9525" cap="flat" cmpd="sng" algn="ctr">
              <a:solidFill>
                <a:srgbClr val="747480"/>
              </a:solidFill>
              <a:prstDash val="solid"/>
              <a:tailEnd type="triangle"/>
            </a:ln>
            <a:effectLst/>
          </p:spPr>
        </p:cxnSp>
        <p:cxnSp>
          <p:nvCxnSpPr>
            <p:cNvPr id="49" name="Connector: Elbow 118">
              <a:extLst>
                <a:ext uri="{FF2B5EF4-FFF2-40B4-BE49-F238E27FC236}">
                  <a16:creationId xmlns:a16="http://schemas.microsoft.com/office/drawing/2014/main" id="{6D9F4BA0-F5BF-EBBE-E2E4-5B8E7150690C}"/>
                </a:ext>
              </a:extLst>
            </p:cNvPr>
            <p:cNvCxnSpPr>
              <a:cxnSpLocks/>
              <a:stCxn id="34" idx="3"/>
              <a:endCxn id="29" idx="1"/>
            </p:cNvCxnSpPr>
            <p:nvPr/>
          </p:nvCxnSpPr>
          <p:spPr>
            <a:xfrm>
              <a:off x="10093192" y="3791189"/>
              <a:ext cx="654049" cy="864950"/>
            </a:xfrm>
            <a:prstGeom prst="bentConnector3">
              <a:avLst>
                <a:gd name="adj1" fmla="val 50000"/>
              </a:avLst>
            </a:prstGeom>
            <a:noFill/>
            <a:ln w="9525" cap="flat" cmpd="sng" algn="ctr">
              <a:solidFill>
                <a:srgbClr val="747480"/>
              </a:solidFill>
              <a:prstDash val="solid"/>
              <a:tailEnd type="triangle"/>
            </a:ln>
            <a:effectLst/>
          </p:spPr>
        </p:cxnSp>
        <p:sp>
          <p:nvSpPr>
            <p:cNvPr id="50" name="Rectangle 102">
              <a:extLst>
                <a:ext uri="{FF2B5EF4-FFF2-40B4-BE49-F238E27FC236}">
                  <a16:creationId xmlns:a16="http://schemas.microsoft.com/office/drawing/2014/main" id="{7E68E7BA-2679-B70B-06A4-DD4E720E06FF}"/>
                </a:ext>
              </a:extLst>
            </p:cNvPr>
            <p:cNvSpPr/>
            <p:nvPr/>
          </p:nvSpPr>
          <p:spPr>
            <a:xfrm>
              <a:off x="6965530" y="6158173"/>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51" name="Connector: Elbow 128">
              <a:extLst>
                <a:ext uri="{FF2B5EF4-FFF2-40B4-BE49-F238E27FC236}">
                  <a16:creationId xmlns:a16="http://schemas.microsoft.com/office/drawing/2014/main" id="{CF267093-ACA1-825F-52E2-A9CCF2D4D27E}"/>
                </a:ext>
              </a:extLst>
            </p:cNvPr>
            <p:cNvCxnSpPr>
              <a:cxnSpLocks/>
              <a:stCxn id="31" idx="3"/>
              <a:endCxn id="50" idx="1"/>
            </p:cNvCxnSpPr>
            <p:nvPr/>
          </p:nvCxnSpPr>
          <p:spPr>
            <a:xfrm>
              <a:off x="6577703" y="5549620"/>
              <a:ext cx="387827" cy="867686"/>
            </a:xfrm>
            <a:prstGeom prst="bentConnector3">
              <a:avLst/>
            </a:prstGeom>
            <a:noFill/>
            <a:ln w="9525" cap="flat" cmpd="sng" algn="ctr">
              <a:solidFill>
                <a:srgbClr val="747480"/>
              </a:solidFill>
              <a:prstDash val="solid"/>
              <a:tailEnd type="triangle"/>
            </a:ln>
            <a:effectLst/>
          </p:spPr>
        </p:cxnSp>
        <p:cxnSp>
          <p:nvCxnSpPr>
            <p:cNvPr id="52" name="Connector: Elbow 131">
              <a:extLst>
                <a:ext uri="{FF2B5EF4-FFF2-40B4-BE49-F238E27FC236}">
                  <a16:creationId xmlns:a16="http://schemas.microsoft.com/office/drawing/2014/main" id="{AA12CCDD-8C4D-EF43-DC17-DBC4D22700D4}"/>
                </a:ext>
              </a:extLst>
            </p:cNvPr>
            <p:cNvCxnSpPr>
              <a:cxnSpLocks/>
              <a:stCxn id="50" idx="3"/>
              <a:endCxn id="25" idx="1"/>
            </p:cNvCxnSpPr>
            <p:nvPr/>
          </p:nvCxnSpPr>
          <p:spPr>
            <a:xfrm flipV="1">
              <a:off x="8302836" y="5549620"/>
              <a:ext cx="453050" cy="867686"/>
            </a:xfrm>
            <a:prstGeom prst="bentConnector3">
              <a:avLst>
                <a:gd name="adj1" fmla="val 50000"/>
              </a:avLst>
            </a:prstGeom>
            <a:noFill/>
            <a:ln w="9525" cap="flat" cmpd="sng" algn="ctr">
              <a:solidFill>
                <a:srgbClr val="747480"/>
              </a:solidFill>
              <a:prstDash val="solid"/>
              <a:tailEnd type="triangle"/>
            </a:ln>
            <a:effectLst/>
          </p:spPr>
        </p:cxnSp>
        <p:sp>
          <p:nvSpPr>
            <p:cNvPr id="53" name="Rectangle 102">
              <a:extLst>
                <a:ext uri="{FF2B5EF4-FFF2-40B4-BE49-F238E27FC236}">
                  <a16:creationId xmlns:a16="http://schemas.microsoft.com/office/drawing/2014/main" id="{4A81C396-57B7-9D3C-A70D-3BAE5AD0A06D}"/>
                </a:ext>
              </a:extLst>
            </p:cNvPr>
            <p:cNvSpPr/>
            <p:nvPr/>
          </p:nvSpPr>
          <p:spPr>
            <a:xfrm>
              <a:off x="6965530" y="4402315"/>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54" name="Connector: Elbow 141">
              <a:extLst>
                <a:ext uri="{FF2B5EF4-FFF2-40B4-BE49-F238E27FC236}">
                  <a16:creationId xmlns:a16="http://schemas.microsoft.com/office/drawing/2014/main" id="{8F364CEA-1167-EB88-02AC-3209B2BE2A9C}"/>
                </a:ext>
              </a:extLst>
            </p:cNvPr>
            <p:cNvCxnSpPr>
              <a:cxnSpLocks/>
              <a:stCxn id="23" idx="3"/>
              <a:endCxn id="53" idx="1"/>
            </p:cNvCxnSpPr>
            <p:nvPr/>
          </p:nvCxnSpPr>
          <p:spPr>
            <a:xfrm>
              <a:off x="6577703" y="3792220"/>
              <a:ext cx="387827" cy="869228"/>
            </a:xfrm>
            <a:prstGeom prst="bentConnector3">
              <a:avLst>
                <a:gd name="adj1" fmla="val 50000"/>
              </a:avLst>
            </a:prstGeom>
            <a:noFill/>
            <a:ln w="9525" cap="flat" cmpd="sng" algn="ctr">
              <a:solidFill>
                <a:srgbClr val="747480"/>
              </a:solidFill>
              <a:prstDash val="solid"/>
              <a:tailEnd type="triangle"/>
            </a:ln>
            <a:effectLst/>
          </p:spPr>
        </p:cxnSp>
        <p:cxnSp>
          <p:nvCxnSpPr>
            <p:cNvPr id="55" name="Connector: Elbow 145">
              <a:extLst>
                <a:ext uri="{FF2B5EF4-FFF2-40B4-BE49-F238E27FC236}">
                  <a16:creationId xmlns:a16="http://schemas.microsoft.com/office/drawing/2014/main" id="{AEC9216E-3D09-7990-FDC3-BBC3E1749B9A}"/>
                </a:ext>
              </a:extLst>
            </p:cNvPr>
            <p:cNvCxnSpPr>
              <a:cxnSpLocks/>
              <a:stCxn id="53" idx="3"/>
              <a:endCxn id="34" idx="1"/>
            </p:cNvCxnSpPr>
            <p:nvPr/>
          </p:nvCxnSpPr>
          <p:spPr>
            <a:xfrm flipV="1">
              <a:off x="8302836" y="3791189"/>
              <a:ext cx="453050" cy="870260"/>
            </a:xfrm>
            <a:prstGeom prst="bentConnector3">
              <a:avLst>
                <a:gd name="adj1" fmla="val 50000"/>
              </a:avLst>
            </a:prstGeom>
            <a:noFill/>
            <a:ln w="9525" cap="flat" cmpd="sng" algn="ctr">
              <a:solidFill>
                <a:srgbClr val="747480"/>
              </a:solidFill>
              <a:prstDash val="solid"/>
              <a:tailEnd type="triangle"/>
            </a:ln>
            <a:effectLst/>
          </p:spPr>
        </p:cxnSp>
      </p:grpSp>
      <p:sp>
        <p:nvSpPr>
          <p:cNvPr id="3137" name="テキスト 577">
            <a:extLst>
              <a:ext uri="{FF2B5EF4-FFF2-40B4-BE49-F238E27FC236}">
                <a16:creationId xmlns:a16="http://schemas.microsoft.com/office/drawing/2014/main" id="{141BB969-8D91-EC5E-08DD-D0B406C0CE3E}"/>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lang="ja-JP" altLang="en-US" sz="1200" i="1" dirty="0">
                <a:solidFill>
                  <a:srgbClr val="0070C0"/>
                </a:solidFill>
              </a:rPr>
              <a:t>後掲</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の記載例を参考に、構成も含め項目を自由に設定して作成してください。</a:t>
            </a:r>
            <a:endPar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2" name="スライド番号プレースホルダー 1">
            <a:extLst>
              <a:ext uri="{FF2B5EF4-FFF2-40B4-BE49-F238E27FC236}">
                <a16:creationId xmlns:a16="http://schemas.microsoft.com/office/drawing/2014/main" id="{9262CDCA-4D1B-E481-E2BF-29B8FABFE858}"/>
              </a:ext>
            </a:extLst>
          </p:cNvPr>
          <p:cNvSpPr>
            <a:spLocks noGrp="1"/>
          </p:cNvSpPr>
          <p:nvPr>
            <p:ph type="sldNum" sz="quarter" idx="12"/>
          </p:nvPr>
        </p:nvSpPr>
        <p:spPr/>
        <p:txBody>
          <a:bodyPr/>
          <a:lstStyle/>
          <a:p>
            <a:pPr>
              <a:defRPr/>
            </a:pPr>
            <a:fld id="{ED70751B-34C4-41F7-9A42-B8AF8614956A}" type="slidenum">
              <a:rPr lang="en-US" altLang="ja-JP" smtClean="0"/>
              <a:pPr>
                <a:defRPr/>
              </a:pPr>
              <a:t>12</a:t>
            </a:fld>
            <a:endParaRPr lang="en-US" altLang="ja-JP"/>
          </a:p>
        </p:txBody>
      </p:sp>
    </p:spTree>
    <p:extLst>
      <p:ext uri="{BB962C8B-B14F-4D97-AF65-F5344CB8AC3E}">
        <p14:creationId xmlns:p14="http://schemas.microsoft.com/office/powerpoint/2010/main" val="4127057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）③　</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 name="Rectangle 100">
            <a:extLst>
              <a:ext uri="{FF2B5EF4-FFF2-40B4-BE49-F238E27FC236}">
                <a16:creationId xmlns:a16="http://schemas.microsoft.com/office/drawing/2014/main" id="{79FD4AC4-A5B8-5CEB-2343-86C7FD940074}"/>
              </a:ext>
            </a:extLst>
          </p:cNvPr>
          <p:cNvSpPr/>
          <p:nvPr/>
        </p:nvSpPr>
        <p:spPr>
          <a:xfrm>
            <a:off x="6721641" y="908720"/>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4" name="Straight Connector 38">
            <a:extLst>
              <a:ext uri="{FF2B5EF4-FFF2-40B4-BE49-F238E27FC236}">
                <a16:creationId xmlns:a16="http://schemas.microsoft.com/office/drawing/2014/main" id="{D6AFB169-4608-2B91-4579-B8E48DC5947D}"/>
              </a:ext>
            </a:extLst>
          </p:cNvPr>
          <p:cNvCxnSpPr>
            <a:cxnSpLocks/>
          </p:cNvCxnSpPr>
          <p:nvPr/>
        </p:nvCxnSpPr>
        <p:spPr>
          <a:xfrm>
            <a:off x="32866" y="2996952"/>
            <a:ext cx="8879129" cy="0"/>
          </a:xfrm>
          <a:prstGeom prst="line">
            <a:avLst/>
          </a:prstGeom>
          <a:noFill/>
          <a:ln w="6350" cap="flat" cmpd="sng" algn="ctr">
            <a:solidFill>
              <a:srgbClr val="747480"/>
            </a:solidFill>
            <a:prstDash val="dash"/>
            <a:tailEnd type="none"/>
          </a:ln>
          <a:effectLst/>
        </p:spPr>
      </p:cxnSp>
      <p:cxnSp>
        <p:nvCxnSpPr>
          <p:cNvPr id="5" name="Straight Connector 54">
            <a:extLst>
              <a:ext uri="{FF2B5EF4-FFF2-40B4-BE49-F238E27FC236}">
                <a16:creationId xmlns:a16="http://schemas.microsoft.com/office/drawing/2014/main" id="{C00F801A-6404-73FA-1D49-A7015D71D655}"/>
              </a:ext>
            </a:extLst>
          </p:cNvPr>
          <p:cNvCxnSpPr>
            <a:cxnSpLocks/>
          </p:cNvCxnSpPr>
          <p:nvPr/>
        </p:nvCxnSpPr>
        <p:spPr>
          <a:xfrm>
            <a:off x="6721641" y="1206669"/>
            <a:ext cx="2242847" cy="0"/>
          </a:xfrm>
          <a:prstGeom prst="line">
            <a:avLst/>
          </a:prstGeom>
          <a:noFill/>
          <a:ln w="28575" cap="flat" cmpd="sng" algn="ctr">
            <a:solidFill>
              <a:srgbClr val="747480"/>
            </a:solidFill>
            <a:prstDash val="solid"/>
            <a:tailEnd type="none"/>
          </a:ln>
          <a:effectLst/>
        </p:spPr>
      </p:cxnSp>
      <p:cxnSp>
        <p:nvCxnSpPr>
          <p:cNvPr id="6" name="Straight Connector 63">
            <a:extLst>
              <a:ext uri="{FF2B5EF4-FFF2-40B4-BE49-F238E27FC236}">
                <a16:creationId xmlns:a16="http://schemas.microsoft.com/office/drawing/2014/main" id="{96E5B8BD-34E9-DED7-65A2-A4CDC2467010}"/>
              </a:ext>
            </a:extLst>
          </p:cNvPr>
          <p:cNvCxnSpPr>
            <a:cxnSpLocks/>
          </p:cNvCxnSpPr>
          <p:nvPr/>
        </p:nvCxnSpPr>
        <p:spPr>
          <a:xfrm>
            <a:off x="32866" y="5293912"/>
            <a:ext cx="8879129" cy="0"/>
          </a:xfrm>
          <a:prstGeom prst="line">
            <a:avLst/>
          </a:prstGeom>
          <a:noFill/>
          <a:ln w="6350" cap="flat" cmpd="sng" algn="ctr">
            <a:solidFill>
              <a:srgbClr val="747480"/>
            </a:solidFill>
            <a:prstDash val="dash"/>
            <a:tailEnd type="none"/>
          </a:ln>
          <a:effectLst/>
        </p:spPr>
      </p:cxnSp>
      <p:sp>
        <p:nvSpPr>
          <p:cNvPr id="7" name="Rectangle 100">
            <a:extLst>
              <a:ext uri="{FF2B5EF4-FFF2-40B4-BE49-F238E27FC236}">
                <a16:creationId xmlns:a16="http://schemas.microsoft.com/office/drawing/2014/main" id="{E083D5BB-F341-45D9-2810-23A6F8A77046}"/>
              </a:ext>
            </a:extLst>
          </p:cNvPr>
          <p:cNvSpPr/>
          <p:nvPr/>
        </p:nvSpPr>
        <p:spPr>
          <a:xfrm>
            <a:off x="206859" y="921177"/>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8" name="Rectangle 100">
            <a:extLst>
              <a:ext uri="{FF2B5EF4-FFF2-40B4-BE49-F238E27FC236}">
                <a16:creationId xmlns:a16="http://schemas.microsoft.com/office/drawing/2014/main" id="{FB65DCAC-226F-6B04-AFC2-572E5C929DC1}"/>
              </a:ext>
            </a:extLst>
          </p:cNvPr>
          <p:cNvSpPr/>
          <p:nvPr/>
        </p:nvSpPr>
        <p:spPr>
          <a:xfrm>
            <a:off x="4655979" y="908720"/>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Rectangle 100">
            <a:extLst>
              <a:ext uri="{FF2B5EF4-FFF2-40B4-BE49-F238E27FC236}">
                <a16:creationId xmlns:a16="http://schemas.microsoft.com/office/drawing/2014/main" id="{A879496A-50D3-CECB-8C13-39E284B60359}"/>
              </a:ext>
            </a:extLst>
          </p:cNvPr>
          <p:cNvSpPr/>
          <p:nvPr/>
        </p:nvSpPr>
        <p:spPr>
          <a:xfrm>
            <a:off x="2310964" y="921177"/>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1" name="Rectangle 102">
            <a:extLst>
              <a:ext uri="{FF2B5EF4-FFF2-40B4-BE49-F238E27FC236}">
                <a16:creationId xmlns:a16="http://schemas.microsoft.com/office/drawing/2014/main" id="{770CF34C-FEF2-7457-C596-59383683F9B0}"/>
              </a:ext>
            </a:extLst>
          </p:cNvPr>
          <p:cNvSpPr/>
          <p:nvPr/>
        </p:nvSpPr>
        <p:spPr>
          <a:xfrm>
            <a:off x="206859" y="1337824"/>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2" name="Rectangle 102">
            <a:extLst>
              <a:ext uri="{FF2B5EF4-FFF2-40B4-BE49-F238E27FC236}">
                <a16:creationId xmlns:a16="http://schemas.microsoft.com/office/drawing/2014/main" id="{66D3CF10-8B3B-39B7-C16A-FF8780C7F299}"/>
              </a:ext>
            </a:extLst>
          </p:cNvPr>
          <p:cNvSpPr/>
          <p:nvPr/>
        </p:nvSpPr>
        <p:spPr>
          <a:xfrm>
            <a:off x="206859" y="2158359"/>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3" name="Rectangle 102">
            <a:extLst>
              <a:ext uri="{FF2B5EF4-FFF2-40B4-BE49-F238E27FC236}">
                <a16:creationId xmlns:a16="http://schemas.microsoft.com/office/drawing/2014/main" id="{07794005-7265-AB0E-C95C-DC1F7CB6CAC5}"/>
              </a:ext>
            </a:extLst>
          </p:cNvPr>
          <p:cNvSpPr/>
          <p:nvPr/>
        </p:nvSpPr>
        <p:spPr>
          <a:xfrm>
            <a:off x="206859" y="5372259"/>
            <a:ext cx="1624131" cy="865055"/>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4" name="Rectangle 102">
            <a:extLst>
              <a:ext uri="{FF2B5EF4-FFF2-40B4-BE49-F238E27FC236}">
                <a16:creationId xmlns:a16="http://schemas.microsoft.com/office/drawing/2014/main" id="{D74AD1E3-07BB-575B-1A6C-560E0703DD94}"/>
              </a:ext>
            </a:extLst>
          </p:cNvPr>
          <p:cNvSpPr/>
          <p:nvPr/>
        </p:nvSpPr>
        <p:spPr>
          <a:xfrm>
            <a:off x="206859" y="4191395"/>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5" name="Rectangle 102">
            <a:extLst>
              <a:ext uri="{FF2B5EF4-FFF2-40B4-BE49-F238E27FC236}">
                <a16:creationId xmlns:a16="http://schemas.microsoft.com/office/drawing/2014/main" id="{50ACD884-5A3C-16CF-C58C-516B6C134413}"/>
              </a:ext>
            </a:extLst>
          </p:cNvPr>
          <p:cNvSpPr/>
          <p:nvPr/>
        </p:nvSpPr>
        <p:spPr>
          <a:xfrm>
            <a:off x="206859" y="4740433"/>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6" name="Rectangle 102">
            <a:extLst>
              <a:ext uri="{FF2B5EF4-FFF2-40B4-BE49-F238E27FC236}">
                <a16:creationId xmlns:a16="http://schemas.microsoft.com/office/drawing/2014/main" id="{451A1E24-ACE9-31F7-2A9C-74AAE93FD96D}"/>
              </a:ext>
            </a:extLst>
          </p:cNvPr>
          <p:cNvSpPr/>
          <p:nvPr/>
        </p:nvSpPr>
        <p:spPr>
          <a:xfrm>
            <a:off x="206859" y="3637728"/>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7" name="Rectangle 102">
            <a:extLst>
              <a:ext uri="{FF2B5EF4-FFF2-40B4-BE49-F238E27FC236}">
                <a16:creationId xmlns:a16="http://schemas.microsoft.com/office/drawing/2014/main" id="{B212F263-DA85-17DA-8851-CE7287875FFB}"/>
              </a:ext>
            </a:extLst>
          </p:cNvPr>
          <p:cNvSpPr/>
          <p:nvPr/>
        </p:nvSpPr>
        <p:spPr>
          <a:xfrm>
            <a:off x="206859" y="3084061"/>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8" name="Rectangle 102">
            <a:extLst>
              <a:ext uri="{FF2B5EF4-FFF2-40B4-BE49-F238E27FC236}">
                <a16:creationId xmlns:a16="http://schemas.microsoft.com/office/drawing/2014/main" id="{312C7B70-556F-2412-C23F-C8D69892A557}"/>
              </a:ext>
            </a:extLst>
          </p:cNvPr>
          <p:cNvSpPr/>
          <p:nvPr/>
        </p:nvSpPr>
        <p:spPr>
          <a:xfrm>
            <a:off x="2310964" y="1337699"/>
            <a:ext cx="1894669"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9" name="Rectangle 102">
            <a:extLst>
              <a:ext uri="{FF2B5EF4-FFF2-40B4-BE49-F238E27FC236}">
                <a16:creationId xmlns:a16="http://schemas.microsoft.com/office/drawing/2014/main" id="{61940805-E94F-778E-B43C-B7B660302695}"/>
              </a:ext>
            </a:extLst>
          </p:cNvPr>
          <p:cNvSpPr/>
          <p:nvPr/>
        </p:nvSpPr>
        <p:spPr>
          <a:xfrm>
            <a:off x="4655979" y="1337824"/>
            <a:ext cx="1624131" cy="1594248"/>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0" name="Rectangle 102">
            <a:extLst>
              <a:ext uri="{FF2B5EF4-FFF2-40B4-BE49-F238E27FC236}">
                <a16:creationId xmlns:a16="http://schemas.microsoft.com/office/drawing/2014/main" id="{F989F266-2FED-A4D9-1EE8-E9F70F8DA68D}"/>
              </a:ext>
            </a:extLst>
          </p:cNvPr>
          <p:cNvSpPr/>
          <p:nvPr/>
        </p:nvSpPr>
        <p:spPr>
          <a:xfrm>
            <a:off x="2310964" y="3080212"/>
            <a:ext cx="1894669" cy="2137252"/>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1" name="Rectangle 102">
            <a:extLst>
              <a:ext uri="{FF2B5EF4-FFF2-40B4-BE49-F238E27FC236}">
                <a16:creationId xmlns:a16="http://schemas.microsoft.com/office/drawing/2014/main" id="{93C4A59D-267A-52B2-D85D-26F8C7CE5555}"/>
              </a:ext>
            </a:extLst>
          </p:cNvPr>
          <p:cNvSpPr/>
          <p:nvPr/>
        </p:nvSpPr>
        <p:spPr>
          <a:xfrm>
            <a:off x="2310964" y="5372259"/>
            <a:ext cx="1894669"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2" name="Rectangle 102">
            <a:extLst>
              <a:ext uri="{FF2B5EF4-FFF2-40B4-BE49-F238E27FC236}">
                <a16:creationId xmlns:a16="http://schemas.microsoft.com/office/drawing/2014/main" id="{4B2C3844-6945-4A8A-C888-BC4D35C28152}"/>
              </a:ext>
            </a:extLst>
          </p:cNvPr>
          <p:cNvSpPr/>
          <p:nvPr/>
        </p:nvSpPr>
        <p:spPr>
          <a:xfrm>
            <a:off x="4655979" y="3095986"/>
            <a:ext cx="1624131" cy="2121477"/>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3" name="Rectangle 102">
            <a:extLst>
              <a:ext uri="{FF2B5EF4-FFF2-40B4-BE49-F238E27FC236}">
                <a16:creationId xmlns:a16="http://schemas.microsoft.com/office/drawing/2014/main" id="{826CF092-1731-1899-EF31-9C0425E928D4}"/>
              </a:ext>
            </a:extLst>
          </p:cNvPr>
          <p:cNvSpPr/>
          <p:nvPr/>
        </p:nvSpPr>
        <p:spPr>
          <a:xfrm>
            <a:off x="4655979" y="5372259"/>
            <a:ext cx="1624131"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24" name="Straight Connector 40">
            <a:extLst>
              <a:ext uri="{FF2B5EF4-FFF2-40B4-BE49-F238E27FC236}">
                <a16:creationId xmlns:a16="http://schemas.microsoft.com/office/drawing/2014/main" id="{59CCF31A-DBE6-EA05-BDDA-09DA20570225}"/>
              </a:ext>
            </a:extLst>
          </p:cNvPr>
          <p:cNvCxnSpPr>
            <a:cxnSpLocks/>
          </p:cNvCxnSpPr>
          <p:nvPr/>
        </p:nvCxnSpPr>
        <p:spPr>
          <a:xfrm>
            <a:off x="206859" y="1206669"/>
            <a:ext cx="1624131" cy="0"/>
          </a:xfrm>
          <a:prstGeom prst="line">
            <a:avLst/>
          </a:prstGeom>
          <a:noFill/>
          <a:ln w="28575" cap="flat" cmpd="sng" algn="ctr">
            <a:solidFill>
              <a:srgbClr val="747480"/>
            </a:solidFill>
            <a:prstDash val="solid"/>
            <a:tailEnd type="none"/>
          </a:ln>
          <a:effectLst/>
        </p:spPr>
      </p:cxnSp>
      <p:cxnSp>
        <p:nvCxnSpPr>
          <p:cNvPr id="25" name="Straight Connector 47">
            <a:extLst>
              <a:ext uri="{FF2B5EF4-FFF2-40B4-BE49-F238E27FC236}">
                <a16:creationId xmlns:a16="http://schemas.microsoft.com/office/drawing/2014/main" id="{91F29354-48F3-A1F4-5319-6273A64BFA23}"/>
              </a:ext>
            </a:extLst>
          </p:cNvPr>
          <p:cNvCxnSpPr>
            <a:cxnSpLocks/>
          </p:cNvCxnSpPr>
          <p:nvPr/>
        </p:nvCxnSpPr>
        <p:spPr>
          <a:xfrm>
            <a:off x="2310964" y="1206669"/>
            <a:ext cx="1894669" cy="0"/>
          </a:xfrm>
          <a:prstGeom prst="line">
            <a:avLst/>
          </a:prstGeom>
          <a:noFill/>
          <a:ln w="28575" cap="flat" cmpd="sng" algn="ctr">
            <a:solidFill>
              <a:srgbClr val="747480"/>
            </a:solidFill>
            <a:prstDash val="solid"/>
            <a:tailEnd type="none"/>
          </a:ln>
          <a:effectLst/>
        </p:spPr>
      </p:cxnSp>
      <p:cxnSp>
        <p:nvCxnSpPr>
          <p:cNvPr id="26" name="Straight Connector 51">
            <a:extLst>
              <a:ext uri="{FF2B5EF4-FFF2-40B4-BE49-F238E27FC236}">
                <a16:creationId xmlns:a16="http://schemas.microsoft.com/office/drawing/2014/main" id="{C94853E7-D4D9-36F0-D64E-8B786E9FE678}"/>
              </a:ext>
            </a:extLst>
          </p:cNvPr>
          <p:cNvCxnSpPr>
            <a:cxnSpLocks/>
          </p:cNvCxnSpPr>
          <p:nvPr/>
        </p:nvCxnSpPr>
        <p:spPr>
          <a:xfrm>
            <a:off x="4655979" y="1206669"/>
            <a:ext cx="1624131" cy="0"/>
          </a:xfrm>
          <a:prstGeom prst="line">
            <a:avLst/>
          </a:prstGeom>
          <a:noFill/>
          <a:ln w="28575" cap="flat" cmpd="sng" algn="ctr">
            <a:solidFill>
              <a:srgbClr val="747480"/>
            </a:solidFill>
            <a:prstDash val="solid"/>
            <a:tailEnd type="none"/>
          </a:ln>
          <a:effectLst/>
        </p:spPr>
      </p:cxnSp>
      <p:sp>
        <p:nvSpPr>
          <p:cNvPr id="27" name="Isosceles Triangle 76">
            <a:extLst>
              <a:ext uri="{FF2B5EF4-FFF2-40B4-BE49-F238E27FC236}">
                <a16:creationId xmlns:a16="http://schemas.microsoft.com/office/drawing/2014/main" id="{114D0765-6920-B813-0B45-56ADE5D68F43}"/>
              </a:ext>
            </a:extLst>
          </p:cNvPr>
          <p:cNvSpPr/>
          <p:nvPr/>
        </p:nvSpPr>
        <p:spPr>
          <a:xfrm rot="5400000">
            <a:off x="1887506" y="205938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28" name="Isosceles Triangle 85">
            <a:extLst>
              <a:ext uri="{FF2B5EF4-FFF2-40B4-BE49-F238E27FC236}">
                <a16:creationId xmlns:a16="http://schemas.microsoft.com/office/drawing/2014/main" id="{776FD315-63DA-790E-FC98-3F710A77ECC8}"/>
              </a:ext>
            </a:extLst>
          </p:cNvPr>
          <p:cNvSpPr/>
          <p:nvPr/>
        </p:nvSpPr>
        <p:spPr>
          <a:xfrm rot="5400000">
            <a:off x="1887506" y="4075611"/>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29" name="Isosceles Triangle 92">
            <a:extLst>
              <a:ext uri="{FF2B5EF4-FFF2-40B4-BE49-F238E27FC236}">
                <a16:creationId xmlns:a16="http://schemas.microsoft.com/office/drawing/2014/main" id="{F81E27D9-25AD-EAD2-5366-0C2857688E28}"/>
              </a:ext>
            </a:extLst>
          </p:cNvPr>
          <p:cNvSpPr/>
          <p:nvPr/>
        </p:nvSpPr>
        <p:spPr>
          <a:xfrm rot="5400000">
            <a:off x="1887506" y="565564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0" name="Isosceles Triangle 99">
            <a:extLst>
              <a:ext uri="{FF2B5EF4-FFF2-40B4-BE49-F238E27FC236}">
                <a16:creationId xmlns:a16="http://schemas.microsoft.com/office/drawing/2014/main" id="{2D60CCC1-9A38-E50F-DBDC-A509ECC94735}"/>
              </a:ext>
            </a:extLst>
          </p:cNvPr>
          <p:cNvSpPr/>
          <p:nvPr/>
        </p:nvSpPr>
        <p:spPr>
          <a:xfrm rot="5400000">
            <a:off x="4223815" y="205938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 name="Isosceles Triangle 102">
            <a:extLst>
              <a:ext uri="{FF2B5EF4-FFF2-40B4-BE49-F238E27FC236}">
                <a16:creationId xmlns:a16="http://schemas.microsoft.com/office/drawing/2014/main" id="{345C2DA9-E0A8-FCAF-B9E6-3C4022DE9F91}"/>
              </a:ext>
            </a:extLst>
          </p:cNvPr>
          <p:cNvSpPr/>
          <p:nvPr/>
        </p:nvSpPr>
        <p:spPr>
          <a:xfrm rot="5400000">
            <a:off x="4223815" y="4075610"/>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 name="Isosceles Triangle 103">
            <a:extLst>
              <a:ext uri="{FF2B5EF4-FFF2-40B4-BE49-F238E27FC236}">
                <a16:creationId xmlns:a16="http://schemas.microsoft.com/office/drawing/2014/main" id="{065977A9-7B7E-9A87-A622-B6BCA7EF4B18}"/>
              </a:ext>
            </a:extLst>
          </p:cNvPr>
          <p:cNvSpPr/>
          <p:nvPr/>
        </p:nvSpPr>
        <p:spPr>
          <a:xfrm rot="5400000">
            <a:off x="4223815" y="565564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3" name="Rectangle 102">
            <a:extLst>
              <a:ext uri="{FF2B5EF4-FFF2-40B4-BE49-F238E27FC236}">
                <a16:creationId xmlns:a16="http://schemas.microsoft.com/office/drawing/2014/main" id="{C950F4B3-1B26-E777-6D82-BF8A80F6C86C}"/>
              </a:ext>
            </a:extLst>
          </p:cNvPr>
          <p:cNvSpPr/>
          <p:nvPr/>
        </p:nvSpPr>
        <p:spPr>
          <a:xfrm>
            <a:off x="6721641" y="5372259"/>
            <a:ext cx="2242847"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4" name="Isosceles Triangle 117">
            <a:extLst>
              <a:ext uri="{FF2B5EF4-FFF2-40B4-BE49-F238E27FC236}">
                <a16:creationId xmlns:a16="http://schemas.microsoft.com/office/drawing/2014/main" id="{FE103F75-4B89-65C5-05DB-473931ED693C}"/>
              </a:ext>
            </a:extLst>
          </p:cNvPr>
          <p:cNvSpPr/>
          <p:nvPr/>
        </p:nvSpPr>
        <p:spPr>
          <a:xfrm rot="5400000">
            <a:off x="6306028" y="205938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5" name="Isosceles Triangle 118">
            <a:extLst>
              <a:ext uri="{FF2B5EF4-FFF2-40B4-BE49-F238E27FC236}">
                <a16:creationId xmlns:a16="http://schemas.microsoft.com/office/drawing/2014/main" id="{1C6F1673-1D99-0291-F410-4748FC616CFC}"/>
              </a:ext>
            </a:extLst>
          </p:cNvPr>
          <p:cNvSpPr/>
          <p:nvPr/>
        </p:nvSpPr>
        <p:spPr>
          <a:xfrm rot="5400000">
            <a:off x="6306028" y="4075612"/>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6" name="Isosceles Triangle 119">
            <a:extLst>
              <a:ext uri="{FF2B5EF4-FFF2-40B4-BE49-F238E27FC236}">
                <a16:creationId xmlns:a16="http://schemas.microsoft.com/office/drawing/2014/main" id="{58DB5313-0575-0C4C-324B-EDAEE70B0624}"/>
              </a:ext>
            </a:extLst>
          </p:cNvPr>
          <p:cNvSpPr/>
          <p:nvPr/>
        </p:nvSpPr>
        <p:spPr>
          <a:xfrm rot="5400000">
            <a:off x="6306028" y="565564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7" name="Rectangle 102">
            <a:extLst>
              <a:ext uri="{FF2B5EF4-FFF2-40B4-BE49-F238E27FC236}">
                <a16:creationId xmlns:a16="http://schemas.microsoft.com/office/drawing/2014/main" id="{8B07D048-7E20-C0B6-1370-AAF30A9B5E1E}"/>
              </a:ext>
            </a:extLst>
          </p:cNvPr>
          <p:cNvSpPr/>
          <p:nvPr/>
        </p:nvSpPr>
        <p:spPr>
          <a:xfrm>
            <a:off x="6721641" y="3095987"/>
            <a:ext cx="2242847" cy="2121475"/>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8" name="Rectangle 102">
            <a:extLst>
              <a:ext uri="{FF2B5EF4-FFF2-40B4-BE49-F238E27FC236}">
                <a16:creationId xmlns:a16="http://schemas.microsoft.com/office/drawing/2014/main" id="{285A7292-C302-AC16-1070-43CE904E0925}"/>
              </a:ext>
            </a:extLst>
          </p:cNvPr>
          <p:cNvSpPr/>
          <p:nvPr/>
        </p:nvSpPr>
        <p:spPr>
          <a:xfrm>
            <a:off x="6721641" y="1337050"/>
            <a:ext cx="2242847"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40" name="テキスト 577">
            <a:extLst>
              <a:ext uri="{FF2B5EF4-FFF2-40B4-BE49-F238E27FC236}">
                <a16:creationId xmlns:a16="http://schemas.microsoft.com/office/drawing/2014/main" id="{07BE96BD-F1B8-745C-791C-188CC709E991}"/>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後掲</a:t>
            </a:r>
            <a:r>
              <a:rPr lang="ja-JP" altLang="en-US" sz="1200" i="1" dirty="0">
                <a:solidFill>
                  <a:srgbClr val="0070C0"/>
                </a:solidFill>
              </a:rPr>
              <a:t>の</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記載例を参考に、自由に作成してください。</a:t>
            </a:r>
            <a:endPar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2" name="スライド番号プレースホルダー 1">
            <a:extLst>
              <a:ext uri="{FF2B5EF4-FFF2-40B4-BE49-F238E27FC236}">
                <a16:creationId xmlns:a16="http://schemas.microsoft.com/office/drawing/2014/main" id="{6E43CC03-C9A8-2EB5-F456-22A824E3F16B}"/>
              </a:ext>
            </a:extLst>
          </p:cNvPr>
          <p:cNvSpPr>
            <a:spLocks noGrp="1"/>
          </p:cNvSpPr>
          <p:nvPr>
            <p:ph type="sldNum" sz="quarter" idx="12"/>
          </p:nvPr>
        </p:nvSpPr>
        <p:spPr/>
        <p:txBody>
          <a:bodyPr/>
          <a:lstStyle/>
          <a:p>
            <a:pPr>
              <a:defRPr/>
            </a:pPr>
            <a:fld id="{ED70751B-34C4-41F7-9A42-B8AF8614956A}" type="slidenum">
              <a:rPr lang="en-US" altLang="ja-JP" smtClean="0"/>
              <a:pPr>
                <a:defRPr/>
              </a:pPr>
              <a:t>13</a:t>
            </a:fld>
            <a:endParaRPr lang="en-US" altLang="ja-JP"/>
          </a:p>
        </p:txBody>
      </p:sp>
    </p:spTree>
    <p:extLst>
      <p:ext uri="{BB962C8B-B14F-4D97-AF65-F5344CB8AC3E}">
        <p14:creationId xmlns:p14="http://schemas.microsoft.com/office/powerpoint/2010/main" val="2963537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7"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スケジュール①</a:t>
            </a:r>
          </a:p>
        </p:txBody>
      </p:sp>
      <p:sp>
        <p:nvSpPr>
          <p:cNvPr id="3219" name="Rectangle 66"/>
          <p:cNvSpPr>
            <a:spLocks noChangeArrowheads="1"/>
          </p:cNvSpPr>
          <p:nvPr/>
        </p:nvSpPr>
        <p:spPr>
          <a:xfrm>
            <a:off x="108536" y="980728"/>
            <a:ext cx="8855951" cy="5760640"/>
          </a:xfrm>
          <a:prstGeom prst="rect">
            <a:avLst/>
          </a:prstGeom>
          <a:noFill/>
          <a:ln w="28575">
            <a:solidFill>
              <a:schemeClr val="accent5">
                <a:lumMod val="75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20"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事業スケジュール</a:t>
            </a:r>
          </a:p>
        </p:txBody>
      </p:sp>
      <p:sp>
        <p:nvSpPr>
          <p:cNvPr id="3221" name="正方形/長方形 12"/>
          <p:cNvSpPr/>
          <p:nvPr/>
        </p:nvSpPr>
        <p:spPr>
          <a:xfrm>
            <a:off x="108536" y="1084321"/>
            <a:ext cx="8712285" cy="83099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事業開始にあたって必要な各プロセスの手順が分かるように整理し記入してください。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22" name="表 13"/>
          <p:cNvGraphicFramePr>
            <a:graphicFrameLocks noGrp="1"/>
          </p:cNvGraphicFramePr>
          <p:nvPr/>
        </p:nvGraphicFramePr>
        <p:xfrm>
          <a:off x="270766" y="1988840"/>
          <a:ext cx="8591662" cy="4006299"/>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2025</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p>
                      <a:pPr algn="ct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ア）事業計画検討</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イ）システム開発</a:t>
                      </a:r>
                      <a:endParaRPr kumimoji="1" lang="en-US" altLang="ja-JP"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4807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ウ）サービス提供</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bl>
          </a:graphicData>
        </a:graphic>
      </p:graphicFrame>
      <p:sp>
        <p:nvSpPr>
          <p:cNvPr id="3223" name="ホームベース 14"/>
          <p:cNvSpPr/>
          <p:nvPr/>
        </p:nvSpPr>
        <p:spPr>
          <a:xfrm>
            <a:off x="2412144" y="2949124"/>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3224" name="ホームベース 18"/>
          <p:cNvSpPr/>
          <p:nvPr/>
        </p:nvSpPr>
        <p:spPr>
          <a:xfrm>
            <a:off x="1836600" y="3438873"/>
            <a:ext cx="345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１．仕様検討</a:t>
            </a:r>
          </a:p>
        </p:txBody>
      </p:sp>
      <p:sp>
        <p:nvSpPr>
          <p:cNvPr id="3225" name="ホームベース 19"/>
          <p:cNvSpPr/>
          <p:nvPr/>
        </p:nvSpPr>
        <p:spPr>
          <a:xfrm>
            <a:off x="4500312" y="3594051"/>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２．設計</a:t>
            </a:r>
          </a:p>
        </p:txBody>
      </p:sp>
      <p:sp>
        <p:nvSpPr>
          <p:cNvPr id="3226" name="ホームベース 20"/>
          <p:cNvSpPr/>
          <p:nvPr/>
        </p:nvSpPr>
        <p:spPr>
          <a:xfrm>
            <a:off x="5292600" y="3749229"/>
            <a:ext cx="11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３．構築</a:t>
            </a:r>
          </a:p>
        </p:txBody>
      </p:sp>
      <p:sp>
        <p:nvSpPr>
          <p:cNvPr id="3227" name="ホームベース 21"/>
          <p:cNvSpPr/>
          <p:nvPr/>
        </p:nvSpPr>
        <p:spPr>
          <a:xfrm>
            <a:off x="6624352" y="3900190"/>
            <a:ext cx="1620056"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４．稼働（実装）</a:t>
            </a:r>
          </a:p>
        </p:txBody>
      </p:sp>
      <p:sp>
        <p:nvSpPr>
          <p:cNvPr id="3228" name="星 5 1"/>
          <p:cNvSpPr>
            <a:spLocks noChangeAspect="1"/>
          </p:cNvSpPr>
          <p:nvPr/>
        </p:nvSpPr>
        <p:spPr>
          <a:xfrm>
            <a:off x="2051720" y="2898833"/>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29" name="テキスト ボックス 2"/>
          <p:cNvSpPr txBox="1"/>
          <p:nvPr/>
        </p:nvSpPr>
        <p:spPr>
          <a:xfrm>
            <a:off x="1763688" y="3138517"/>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0" name="星 5 22"/>
          <p:cNvSpPr>
            <a:spLocks noChangeAspect="1"/>
          </p:cNvSpPr>
          <p:nvPr/>
        </p:nvSpPr>
        <p:spPr>
          <a:xfrm>
            <a:off x="4283968" y="2896349"/>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1" name="テキスト ボックス 23"/>
          <p:cNvSpPr txBox="1"/>
          <p:nvPr/>
        </p:nvSpPr>
        <p:spPr>
          <a:xfrm>
            <a:off x="3995936" y="3136033"/>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2" name="ホームベース 24"/>
          <p:cNvSpPr/>
          <p:nvPr/>
        </p:nvSpPr>
        <p:spPr>
          <a:xfrm>
            <a:off x="4716016" y="4317276"/>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商品設計</a:t>
            </a:r>
          </a:p>
        </p:txBody>
      </p:sp>
      <p:sp>
        <p:nvSpPr>
          <p:cNvPr id="3233" name="星 5 25"/>
          <p:cNvSpPr>
            <a:spLocks noChangeAspect="1"/>
          </p:cNvSpPr>
          <p:nvPr/>
        </p:nvSpPr>
        <p:spPr>
          <a:xfrm>
            <a:off x="443636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4" name="テキスト ボックス 26"/>
          <p:cNvSpPr txBox="1"/>
          <p:nvPr/>
        </p:nvSpPr>
        <p:spPr>
          <a:xfrm>
            <a:off x="414833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5" name="星 5 27"/>
          <p:cNvSpPr>
            <a:spLocks noChangeAspect="1"/>
          </p:cNvSpPr>
          <p:nvPr/>
        </p:nvSpPr>
        <p:spPr>
          <a:xfrm>
            <a:off x="644420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6" name="テキスト ボックス 28"/>
          <p:cNvSpPr txBox="1"/>
          <p:nvPr/>
        </p:nvSpPr>
        <p:spPr>
          <a:xfrm>
            <a:off x="615617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サービスイン</a:t>
            </a:r>
          </a:p>
        </p:txBody>
      </p:sp>
      <p:sp>
        <p:nvSpPr>
          <p:cNvPr id="3237" name="ホームベース 29"/>
          <p:cNvSpPr/>
          <p:nvPr/>
        </p:nvSpPr>
        <p:spPr>
          <a:xfrm>
            <a:off x="6660232" y="4317276"/>
            <a:ext cx="1584176" cy="180000"/>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サービス提供</a:t>
            </a:r>
          </a:p>
        </p:txBody>
      </p:sp>
      <p:sp>
        <p:nvSpPr>
          <p:cNvPr id="323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 name="スライド番号プレースホルダー 1">
            <a:extLst>
              <a:ext uri="{FF2B5EF4-FFF2-40B4-BE49-F238E27FC236}">
                <a16:creationId xmlns:a16="http://schemas.microsoft.com/office/drawing/2014/main" id="{16F6D9B5-618B-23FD-444E-12A8787F2C65}"/>
              </a:ext>
            </a:extLst>
          </p:cNvPr>
          <p:cNvSpPr>
            <a:spLocks noGrp="1"/>
          </p:cNvSpPr>
          <p:nvPr>
            <p:ph type="sldNum" sz="quarter" idx="12"/>
          </p:nvPr>
        </p:nvSpPr>
        <p:spPr/>
        <p:txBody>
          <a:bodyPr/>
          <a:lstStyle/>
          <a:p>
            <a:pPr>
              <a:defRPr/>
            </a:pPr>
            <a:fld id="{ED70751B-34C4-41F7-9A42-B8AF8614956A}" type="slidenum">
              <a:rPr lang="en-US" altLang="ja-JP" smtClean="0"/>
              <a:pPr>
                <a:defRPr/>
              </a:pPr>
              <a:t>14</a:t>
            </a:fld>
            <a:endParaRPr lang="en-US" altLang="ja-JP"/>
          </a:p>
        </p:txBody>
      </p:sp>
    </p:spTree>
    <p:extLst>
      <p:ext uri="{BB962C8B-B14F-4D97-AF65-F5344CB8AC3E}">
        <p14:creationId xmlns:p14="http://schemas.microsoft.com/office/powerpoint/2010/main" val="2629079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4" name="Rectangle 66"/>
          <p:cNvSpPr>
            <a:spLocks noChangeArrowheads="1"/>
          </p:cNvSpPr>
          <p:nvPr/>
        </p:nvSpPr>
        <p:spPr>
          <a:xfrm>
            <a:off x="96700" y="980728"/>
            <a:ext cx="8939796" cy="5760640"/>
          </a:xfrm>
          <a:prstGeom prst="rect">
            <a:avLst/>
          </a:prstGeom>
          <a:noFill/>
          <a:ln w="28575">
            <a:solidFill>
              <a:schemeClr val="accent5">
                <a:lumMod val="75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45" name="Rectangle 67"/>
          <p:cNvSpPr>
            <a:spLocks noChangeArrowheads="1"/>
          </p:cNvSpPr>
          <p:nvPr/>
        </p:nvSpPr>
        <p:spPr>
          <a:xfrm>
            <a:off x="0" y="0"/>
            <a:ext cx="9144000" cy="573088"/>
          </a:xfrm>
          <a:prstGeom prst="rect">
            <a:avLst/>
          </a:prstGeom>
          <a:solidFill>
            <a:schemeClr val="accent5">
              <a:lumMod val="75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スケジュール②</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246"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3247" name="正方形/長方形 22"/>
          <p:cNvSpPr/>
          <p:nvPr/>
        </p:nvSpPr>
        <p:spPr>
          <a:xfrm>
            <a:off x="108536" y="1084321"/>
            <a:ext cx="8712285" cy="83099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サービスの拡充、実施エリアの拡大、他地域への展開等について、想定している内容を記入してください。</a:t>
            </a:r>
            <a:endPar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49" name="表 79"/>
          <p:cNvGraphicFramePr>
            <a:graphicFrameLocks noGrp="1"/>
          </p:cNvGraphicFramePr>
          <p:nvPr>
            <p:extLst>
              <p:ext uri="{D42A27DB-BD31-4B8C-83A1-F6EECF244321}">
                <p14:modId xmlns:p14="http://schemas.microsoft.com/office/powerpoint/2010/main" val="1184688507"/>
              </p:ext>
            </p:extLst>
          </p:nvPr>
        </p:nvGraphicFramePr>
        <p:xfrm>
          <a:off x="251520" y="2214745"/>
          <a:ext cx="8666000" cy="4308815"/>
        </p:xfrm>
        <a:graphic>
          <a:graphicData uri="http://schemas.openxmlformats.org/drawingml/2006/table">
            <a:tbl>
              <a:tblPr firstRow="1" bandRow="1"/>
              <a:tblGrid>
                <a:gridCol w="844314">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2026</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2027</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2028</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観光サービスの提供</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a:latin typeface="Meiryo UI" panose="020B0604030504040204" pitchFamily="50" charset="-128"/>
                          <a:ea typeface="Meiryo UI" panose="020B0604030504040204" pitchFamily="50" charset="-128"/>
                        </a:rPr>
                        <a:t>MaaS</a:t>
                      </a:r>
                      <a:r>
                        <a:rPr kumimoji="1" lang="ja-JP" altLang="en-US" sz="1200" dirty="0">
                          <a:latin typeface="Meiryo UI" panose="020B0604030504040204" pitchFamily="50" charset="-128"/>
                          <a:ea typeface="Meiryo UI" panose="020B0604030504040204" pitchFamily="50" charset="-128"/>
                        </a:rPr>
                        <a:t>サービスの提供</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baseline="0" dirty="0">
                          <a:latin typeface="Meiryo UI" panose="020B0604030504040204" pitchFamily="50" charset="-128"/>
                          <a:ea typeface="Meiryo UI" panose="020B0604030504040204" pitchFamily="50" charset="-128"/>
                        </a:rPr>
                        <a:t>〇〇サービスとの連携</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〇〇地域への拡大</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○○市</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都市</a:t>
                      </a:r>
                      <a:r>
                        <a:rPr lang="en-US" altLang="ja-JP" sz="1200" dirty="0">
                          <a:latin typeface="Meiryo UI" panose="020B0604030504040204" pitchFamily="50" charset="-128"/>
                          <a:ea typeface="Meiryo UI" panose="020B0604030504040204" pitchFamily="50" charset="-128"/>
                        </a:rPr>
                        <a:t>OS</a:t>
                      </a:r>
                      <a:endParaRPr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3250" name="テキスト ボックス 82"/>
          <p:cNvSpPr txBox="1"/>
          <p:nvPr/>
        </p:nvSpPr>
        <p:spPr>
          <a:xfrm>
            <a:off x="1414310" y="300748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1" name="右矢印 83"/>
          <p:cNvSpPr/>
          <p:nvPr/>
        </p:nvSpPr>
        <p:spPr>
          <a:xfrm>
            <a:off x="1565015" y="3264968"/>
            <a:ext cx="7308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2" name="右矢印 84"/>
          <p:cNvSpPr/>
          <p:nvPr/>
        </p:nvSpPr>
        <p:spPr>
          <a:xfrm>
            <a:off x="2532214" y="3806661"/>
            <a:ext cx="1191598" cy="16245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3" name="テキスト ボックス 85"/>
          <p:cNvSpPr txBox="1"/>
          <p:nvPr/>
        </p:nvSpPr>
        <p:spPr>
          <a:xfrm>
            <a:off x="2455627" y="3535935"/>
            <a:ext cx="108229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54" name="テキスト ボックス 86"/>
          <p:cNvSpPr txBox="1"/>
          <p:nvPr/>
        </p:nvSpPr>
        <p:spPr>
          <a:xfrm>
            <a:off x="3747118" y="353096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5" name="右矢印 87"/>
          <p:cNvSpPr/>
          <p:nvPr/>
        </p:nvSpPr>
        <p:spPr>
          <a:xfrm>
            <a:off x="3834555" y="3825988"/>
            <a:ext cx="500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6" name="テキスト ボックス 88"/>
          <p:cNvSpPr txBox="1"/>
          <p:nvPr/>
        </p:nvSpPr>
        <p:spPr>
          <a:xfrm>
            <a:off x="539552" y="5023057"/>
            <a:ext cx="34290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7" name="山形 89"/>
          <p:cNvSpPr/>
          <p:nvPr/>
        </p:nvSpPr>
        <p:spPr>
          <a:xfrm>
            <a:off x="796060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8" name="山形 90"/>
          <p:cNvSpPr/>
          <p:nvPr/>
        </p:nvSpPr>
        <p:spPr>
          <a:xfrm>
            <a:off x="1147992" y="6150137"/>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9" name="山形 91"/>
          <p:cNvSpPr/>
          <p:nvPr/>
        </p:nvSpPr>
        <p:spPr>
          <a:xfrm>
            <a:off x="5850453" y="615289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0" name="山形 92"/>
          <p:cNvSpPr/>
          <p:nvPr/>
        </p:nvSpPr>
        <p:spPr>
          <a:xfrm>
            <a:off x="6278344"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1" name="山形 93"/>
          <p:cNvSpPr/>
          <p:nvPr/>
        </p:nvSpPr>
        <p:spPr>
          <a:xfrm>
            <a:off x="6699580"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2" name="山形 94"/>
          <p:cNvSpPr/>
          <p:nvPr/>
        </p:nvSpPr>
        <p:spPr>
          <a:xfrm>
            <a:off x="7127472"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3" name="山形 95"/>
          <p:cNvSpPr/>
          <p:nvPr/>
        </p:nvSpPr>
        <p:spPr>
          <a:xfrm>
            <a:off x="7555364"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4" name="テキスト ボックス 96"/>
          <p:cNvSpPr txBox="1"/>
          <p:nvPr/>
        </p:nvSpPr>
        <p:spPr>
          <a:xfrm>
            <a:off x="1067352" y="5886945"/>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3265" name="山形 97"/>
          <p:cNvSpPr/>
          <p:nvPr/>
        </p:nvSpPr>
        <p:spPr>
          <a:xfrm>
            <a:off x="2921823"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6" name="山形 98"/>
          <p:cNvSpPr/>
          <p:nvPr/>
        </p:nvSpPr>
        <p:spPr>
          <a:xfrm>
            <a:off x="3343059" y="6152471"/>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7" name="山形 99"/>
          <p:cNvSpPr/>
          <p:nvPr/>
        </p:nvSpPr>
        <p:spPr>
          <a:xfrm>
            <a:off x="377095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8" name="山形 100"/>
          <p:cNvSpPr/>
          <p:nvPr/>
        </p:nvSpPr>
        <p:spPr>
          <a:xfrm>
            <a:off x="4190051" y="6149259"/>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9" name="山形 101"/>
          <p:cNvSpPr/>
          <p:nvPr/>
        </p:nvSpPr>
        <p:spPr>
          <a:xfrm>
            <a:off x="4607015"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0" name="山形 102"/>
          <p:cNvSpPr/>
          <p:nvPr/>
        </p:nvSpPr>
        <p:spPr>
          <a:xfrm>
            <a:off x="5028251"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1" name="山形 103"/>
          <p:cNvSpPr/>
          <p:nvPr/>
        </p:nvSpPr>
        <p:spPr>
          <a:xfrm>
            <a:off x="5438559"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2" name="山形 104"/>
          <p:cNvSpPr/>
          <p:nvPr/>
        </p:nvSpPr>
        <p:spPr>
          <a:xfrm>
            <a:off x="2510783" y="6146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3" name="テキスト ボックス 105"/>
          <p:cNvSpPr txBox="1"/>
          <p:nvPr/>
        </p:nvSpPr>
        <p:spPr>
          <a:xfrm>
            <a:off x="2014918" y="5891067"/>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3274" name="楕円 106"/>
          <p:cNvSpPr/>
          <p:nvPr/>
        </p:nvSpPr>
        <p:spPr>
          <a:xfrm>
            <a:off x="2222801" y="6141146"/>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5" name="右矢印 107"/>
          <p:cNvSpPr/>
          <p:nvPr/>
        </p:nvSpPr>
        <p:spPr>
          <a:xfrm>
            <a:off x="2754619" y="4350148"/>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6" name="右矢印 108"/>
          <p:cNvSpPr/>
          <p:nvPr/>
        </p:nvSpPr>
        <p:spPr>
          <a:xfrm>
            <a:off x="4346363" y="4374985"/>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7" name="テキスト ボックス 109"/>
          <p:cNvSpPr txBox="1"/>
          <p:nvPr/>
        </p:nvSpPr>
        <p:spPr>
          <a:xfrm>
            <a:off x="2714112" y="4109721"/>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3278" name="右矢印 111"/>
          <p:cNvSpPr/>
          <p:nvPr/>
        </p:nvSpPr>
        <p:spPr>
          <a:xfrm>
            <a:off x="5904424" y="4353516"/>
            <a:ext cx="2916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9" name="テキスト ボックス 112"/>
          <p:cNvSpPr txBox="1"/>
          <p:nvPr/>
        </p:nvSpPr>
        <p:spPr>
          <a:xfrm>
            <a:off x="5850232" y="4158961"/>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80" name="楕円 113"/>
          <p:cNvSpPr/>
          <p:nvPr/>
        </p:nvSpPr>
        <p:spPr>
          <a:xfrm>
            <a:off x="3537922" y="2544478"/>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1" name="テキスト ボックス 114"/>
          <p:cNvSpPr txBox="1"/>
          <p:nvPr/>
        </p:nvSpPr>
        <p:spPr>
          <a:xfrm>
            <a:off x="2423136" y="2752031"/>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3282" name="楕円 117"/>
          <p:cNvSpPr/>
          <p:nvPr/>
        </p:nvSpPr>
        <p:spPr>
          <a:xfrm>
            <a:off x="4258002" y="2548230"/>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3" name="テキスト ボックス 118"/>
          <p:cNvSpPr txBox="1"/>
          <p:nvPr/>
        </p:nvSpPr>
        <p:spPr>
          <a:xfrm>
            <a:off x="3920297" y="2755783"/>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○月：△△駅開業予定</a:t>
            </a:r>
          </a:p>
        </p:txBody>
      </p:sp>
      <p:sp>
        <p:nvSpPr>
          <p:cNvPr id="3284" name="テキスト ボックス 48"/>
          <p:cNvSpPr txBox="1"/>
          <p:nvPr/>
        </p:nvSpPr>
        <p:spPr>
          <a:xfrm>
            <a:off x="4323993" y="4086953"/>
            <a:ext cx="1085010"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8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 name="スライド番号プレースホルダー 1">
            <a:extLst>
              <a:ext uri="{FF2B5EF4-FFF2-40B4-BE49-F238E27FC236}">
                <a16:creationId xmlns:a16="http://schemas.microsoft.com/office/drawing/2014/main" id="{50D7B66B-AAB8-CC7C-DBDB-B7E39FF5DDA6}"/>
              </a:ext>
            </a:extLst>
          </p:cNvPr>
          <p:cNvSpPr>
            <a:spLocks noGrp="1"/>
          </p:cNvSpPr>
          <p:nvPr>
            <p:ph type="sldNum" sz="quarter" idx="12"/>
          </p:nvPr>
        </p:nvSpPr>
        <p:spPr/>
        <p:txBody>
          <a:bodyPr/>
          <a:lstStyle/>
          <a:p>
            <a:pPr>
              <a:defRPr/>
            </a:pPr>
            <a:fld id="{ED70751B-34C4-41F7-9A42-B8AF8614956A}" type="slidenum">
              <a:rPr lang="en-US" altLang="ja-JP" smtClean="0"/>
              <a:pPr>
                <a:defRPr/>
              </a:pPr>
              <a:t>15</a:t>
            </a:fld>
            <a:endParaRPr lang="en-US" altLang="ja-JP"/>
          </a:p>
        </p:txBody>
      </p:sp>
    </p:spTree>
    <p:extLst>
      <p:ext uri="{BB962C8B-B14F-4D97-AF65-F5344CB8AC3E}">
        <p14:creationId xmlns:p14="http://schemas.microsoft.com/office/powerpoint/2010/main" val="3814485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1"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予算計画</a:t>
            </a:r>
          </a:p>
        </p:txBody>
      </p:sp>
      <p:sp>
        <p:nvSpPr>
          <p:cNvPr id="3293" name="テキスト 683"/>
          <p:cNvSpPr txBox="1"/>
          <p:nvPr/>
        </p:nvSpPr>
        <p:spPr>
          <a:xfrm>
            <a:off x="2286000" y="2858614"/>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graphicFrame>
        <p:nvGraphicFramePr>
          <p:cNvPr id="3294" name="四角形 685"/>
          <p:cNvGraphicFramePr>
            <a:graphicFrameLocks noGrp="1"/>
          </p:cNvGraphicFramePr>
          <p:nvPr>
            <p:extLst>
              <p:ext uri="{D42A27DB-BD31-4B8C-83A1-F6EECF244321}">
                <p14:modId xmlns:p14="http://schemas.microsoft.com/office/powerpoint/2010/main" val="1000341406"/>
              </p:ext>
            </p:extLst>
          </p:nvPr>
        </p:nvGraphicFramePr>
        <p:xfrm>
          <a:off x="252000" y="837000"/>
          <a:ext cx="8634536" cy="457200"/>
        </p:xfrm>
        <a:graphic>
          <a:graphicData uri="http://schemas.openxmlformats.org/drawingml/2006/table">
            <a:tbl>
              <a:tblPr>
                <a:tableStyleId>{5C22544A-7EE6-4342-B048-85BDC9FD1C3A}</a:tableStyleId>
              </a:tblPr>
              <a:tblGrid>
                <a:gridCol w="1243592">
                  <a:extLst>
                    <a:ext uri="{9D8B030D-6E8A-4147-A177-3AD203B41FA5}">
                      <a16:colId xmlns:a16="http://schemas.microsoft.com/office/drawing/2014/main" val="20000"/>
                    </a:ext>
                  </a:extLst>
                </a:gridCol>
                <a:gridCol w="1478881">
                  <a:extLst>
                    <a:ext uri="{9D8B030D-6E8A-4147-A177-3AD203B41FA5}">
                      <a16:colId xmlns:a16="http://schemas.microsoft.com/office/drawing/2014/main" val="20001"/>
                    </a:ext>
                  </a:extLst>
                </a:gridCol>
                <a:gridCol w="1295066">
                  <a:extLst>
                    <a:ext uri="{9D8B030D-6E8A-4147-A177-3AD203B41FA5}">
                      <a16:colId xmlns:a16="http://schemas.microsoft.com/office/drawing/2014/main" val="20002"/>
                    </a:ext>
                  </a:extLst>
                </a:gridCol>
                <a:gridCol w="1604211">
                  <a:extLst>
                    <a:ext uri="{9D8B030D-6E8A-4147-A177-3AD203B41FA5}">
                      <a16:colId xmlns:a16="http://schemas.microsoft.com/office/drawing/2014/main" val="20003"/>
                    </a:ext>
                  </a:extLst>
                </a:gridCol>
                <a:gridCol w="1445460">
                  <a:extLst>
                    <a:ext uri="{9D8B030D-6E8A-4147-A177-3AD203B41FA5}">
                      <a16:colId xmlns:a16="http://schemas.microsoft.com/office/drawing/2014/main" val="20004"/>
                    </a:ext>
                  </a:extLst>
                </a:gridCol>
                <a:gridCol w="1567326">
                  <a:extLst>
                    <a:ext uri="{9D8B030D-6E8A-4147-A177-3AD203B41FA5}">
                      <a16:colId xmlns:a16="http://schemas.microsoft.com/office/drawing/2014/main" val="20005"/>
                    </a:ext>
                  </a:extLst>
                </a:gridCol>
              </a:tblGrid>
              <a:tr h="370840">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全体事業費</a:t>
                      </a:r>
                    </a:p>
                    <a:p>
                      <a:pPr algn="ctr"/>
                      <a:r>
                        <a:rPr kumimoji="1" lang="ja-JP" altLang="en-US" sz="1200" dirty="0">
                          <a:solidFill>
                            <a:schemeClr val="bg1"/>
                          </a:solidFill>
                          <a:latin typeface="Meiryo UI" panose="020B0604030504040204" pitchFamily="50" charset="-128"/>
                          <a:ea typeface="Meiryo UI" panose="020B0604030504040204" pitchFamily="50" charset="-128"/>
                        </a:rPr>
                        <a:t>(A)+(B)</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補助対象経費</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交付申請希望額</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295" name="テキスト 687"/>
          <p:cNvSpPr txBox="1"/>
          <p:nvPr/>
        </p:nvSpPr>
        <p:spPr>
          <a:xfrm>
            <a:off x="7308000" y="549000"/>
            <a:ext cx="2016000" cy="306884"/>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（全て単位：千円）</a:t>
            </a:r>
          </a:p>
        </p:txBody>
      </p:sp>
      <p:graphicFrame>
        <p:nvGraphicFramePr>
          <p:cNvPr id="3296" name="四角形 632"/>
          <p:cNvGraphicFramePr>
            <a:graphicFrameLocks noGrp="1"/>
          </p:cNvGraphicFramePr>
          <p:nvPr>
            <p:extLst>
              <p:ext uri="{D42A27DB-BD31-4B8C-83A1-F6EECF244321}">
                <p14:modId xmlns:p14="http://schemas.microsoft.com/office/powerpoint/2010/main" val="2705322461"/>
              </p:ext>
            </p:extLst>
          </p:nvPr>
        </p:nvGraphicFramePr>
        <p:xfrm>
          <a:off x="252000" y="1340768"/>
          <a:ext cx="8634533" cy="3851064"/>
        </p:xfrm>
        <a:graphic>
          <a:graphicData uri="http://schemas.openxmlformats.org/drawingml/2006/table">
            <a:tbl>
              <a:tblPr/>
              <a:tblGrid>
                <a:gridCol w="1613373">
                  <a:extLst>
                    <a:ext uri="{9D8B030D-6E8A-4147-A177-3AD203B41FA5}">
                      <a16:colId xmlns:a16="http://schemas.microsoft.com/office/drawing/2014/main" val="20000"/>
                    </a:ext>
                  </a:extLst>
                </a:gridCol>
                <a:gridCol w="1100745">
                  <a:extLst>
                    <a:ext uri="{9D8B030D-6E8A-4147-A177-3AD203B41FA5}">
                      <a16:colId xmlns:a16="http://schemas.microsoft.com/office/drawing/2014/main" val="20001"/>
                    </a:ext>
                  </a:extLst>
                </a:gridCol>
                <a:gridCol w="1512303">
                  <a:extLst>
                    <a:ext uri="{9D8B030D-6E8A-4147-A177-3AD203B41FA5}">
                      <a16:colId xmlns:a16="http://schemas.microsoft.com/office/drawing/2014/main" val="20002"/>
                    </a:ext>
                  </a:extLst>
                </a:gridCol>
                <a:gridCol w="1704473">
                  <a:extLst>
                    <a:ext uri="{9D8B030D-6E8A-4147-A177-3AD203B41FA5}">
                      <a16:colId xmlns:a16="http://schemas.microsoft.com/office/drawing/2014/main" val="20003"/>
                    </a:ext>
                  </a:extLst>
                </a:gridCol>
                <a:gridCol w="1487237">
                  <a:extLst>
                    <a:ext uri="{9D8B030D-6E8A-4147-A177-3AD203B41FA5}">
                      <a16:colId xmlns:a16="http://schemas.microsoft.com/office/drawing/2014/main" val="20004"/>
                    </a:ext>
                  </a:extLst>
                </a:gridCol>
                <a:gridCol w="1216402">
                  <a:extLst>
                    <a:ext uri="{9D8B030D-6E8A-4147-A177-3AD203B41FA5}">
                      <a16:colId xmlns:a16="http://schemas.microsoft.com/office/drawing/2014/main" val="20005"/>
                    </a:ext>
                  </a:extLst>
                </a:gridCol>
              </a:tblGrid>
              <a:tr h="439156">
                <a:tc>
                  <a:txBody>
                    <a:bodyPr/>
                    <a:lstStyle/>
                    <a:p>
                      <a:pPr algn="l"/>
                      <a:r>
                        <a:rPr lang="ja-JP" altLang="en-US" sz="1200" dirty="0">
                          <a:solidFill>
                            <a:schemeClr val="bg1"/>
                          </a:solidFill>
                          <a:latin typeface="游ゴシック"/>
                        </a:rPr>
                        <a:t>　</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a:r>
                        <a:rPr lang="ja-JP" altLang="en-US" sz="1200" b="1" dirty="0">
                          <a:solidFill>
                            <a:schemeClr val="bg1"/>
                          </a:solidFill>
                          <a:latin typeface="Meiryo UI" panose="020B0604030504040204" pitchFamily="50" charset="-128"/>
                          <a:ea typeface="Meiryo UI" panose="020B0604030504040204" pitchFamily="50" charset="-128"/>
                        </a:rPr>
                        <a:t>経費の区分</a:t>
                      </a:r>
                      <a:r>
                        <a:rPr lang="ja-JP" altLang="en-US" sz="1200" b="0" dirty="0">
                          <a:solidFill>
                            <a:schemeClr val="bg1"/>
                          </a:solidFill>
                          <a:latin typeface="Meiryo UI" panose="020B0604030504040204" pitchFamily="50" charset="-128"/>
                          <a:ea typeface="Meiryo UI" panose="020B0604030504040204" pitchFamily="50" charset="-128"/>
                        </a:rPr>
                        <a:t>※１</a:t>
                      </a:r>
                      <a:endParaRPr kumimoji="1" lang="ja-JP" altLang="en-US" sz="1200" b="0" dirty="0">
                        <a:solidFill>
                          <a:schemeClr val="bg1"/>
                        </a:solidFill>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a:r>
                        <a:rPr lang="ja-JP" altLang="en-US" sz="1200" b="1" dirty="0">
                          <a:solidFill>
                            <a:schemeClr val="bg1"/>
                          </a:solidFill>
                          <a:latin typeface="Meiryo UI" panose="020B0604030504040204" pitchFamily="50" charset="-128"/>
                          <a:ea typeface="Meiryo UI" panose="020B0604030504040204" pitchFamily="50" charset="-128"/>
                        </a:rPr>
                        <a:t>金額</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実施事項</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実施主体</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備考</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0"/>
                  </a:ext>
                </a:extLst>
              </a:tr>
              <a:tr h="422266">
                <a:tc rowSpan="3">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補助対象経費</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accent5">
                        <a:lumMod val="75000"/>
                      </a:schemeClr>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1"/>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2"/>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E9FFFF"/>
                    </a:solidFill>
                  </a:tcPr>
                </a:tc>
                <a:extLst>
                  <a:ext uri="{0D108BD9-81ED-4DB2-BD59-A6C34878D82A}">
                    <a16:rowId xmlns:a16="http://schemas.microsoft.com/office/drawing/2014/main" val="10003"/>
                  </a:ext>
                </a:extLst>
              </a:tr>
              <a:tr h="439156">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小計</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lt"/>
                          <a:cs typeface="+mn-lt"/>
                        </a:rPr>
                        <a:t>　(A)</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4"/>
                  </a:ext>
                </a:extLst>
              </a:tr>
              <a:tr h="422266">
                <a:tc rowSpan="3">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補助対象経費外</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chemeClr val="accent5">
                        <a:lumMod val="75000"/>
                      </a:schemeClr>
                    </a:solidFill>
                  </a:tcPr>
                </a:tc>
                <a:tc>
                  <a:txBody>
                    <a:bodyPr/>
                    <a:lstStyle/>
                    <a:p>
                      <a:pPr algn="ctr"/>
                      <a:r>
                        <a:rPr lang="ja-JP" altLang="en-US" sz="1200">
                          <a:solidFill>
                            <a:srgbClr val="000000"/>
                          </a:solidFill>
                          <a:latin typeface="+mn-ea"/>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5"/>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6"/>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lgDash"/>
                      <a:round/>
                      <a:headEnd type="none" w="med" len="med"/>
                      <a:tailEnd type="none" w="med" len="med"/>
                    </a:lnB>
                    <a:solidFill>
                      <a:srgbClr val="E9FFFF"/>
                    </a:solidFill>
                  </a:tcPr>
                </a:tc>
                <a:extLst>
                  <a:ext uri="{0D108BD9-81ED-4DB2-BD59-A6C34878D82A}">
                    <a16:rowId xmlns:a16="http://schemas.microsoft.com/office/drawing/2014/main" val="10007"/>
                  </a:ext>
                </a:extLst>
              </a:tr>
              <a:tr h="439156">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小計</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r>
                        <a:rPr lang="ja-JP" altLang="en-US" sz="1200">
                          <a:solidFill>
                            <a:srgbClr val="000000"/>
                          </a:solidFill>
                          <a:latin typeface="+mn-lt"/>
                          <a:cs typeface="+mn-lt"/>
                        </a:rPr>
                        <a:t>(B)</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dirty="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8"/>
                  </a:ext>
                </a:extLst>
              </a:tr>
            </a:tbl>
          </a:graphicData>
        </a:graphic>
      </p:graphicFrame>
      <p:sp>
        <p:nvSpPr>
          <p:cNvPr id="32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 name="スライド番号プレースホルダー 1">
            <a:extLst>
              <a:ext uri="{FF2B5EF4-FFF2-40B4-BE49-F238E27FC236}">
                <a16:creationId xmlns:a16="http://schemas.microsoft.com/office/drawing/2014/main" id="{002ADEF7-DD25-7D55-FCF8-9D652913C212}"/>
              </a:ext>
            </a:extLst>
          </p:cNvPr>
          <p:cNvSpPr>
            <a:spLocks noGrp="1"/>
          </p:cNvSpPr>
          <p:nvPr>
            <p:ph type="sldNum" sz="quarter" idx="12"/>
          </p:nvPr>
        </p:nvSpPr>
        <p:spPr/>
        <p:txBody>
          <a:bodyPr/>
          <a:lstStyle/>
          <a:p>
            <a:pPr>
              <a:defRPr/>
            </a:pPr>
            <a:fld id="{ED70751B-34C4-41F7-9A42-B8AF8614956A}" type="slidenum">
              <a:rPr lang="en-US" altLang="ja-JP" smtClean="0"/>
              <a:pPr>
                <a:defRPr/>
              </a:pPr>
              <a:t>16</a:t>
            </a:fld>
            <a:endParaRPr lang="en-US" altLang="ja-JP"/>
          </a:p>
        </p:txBody>
      </p:sp>
      <p:sp>
        <p:nvSpPr>
          <p:cNvPr id="3" name="テキスト 634">
            <a:extLst>
              <a:ext uri="{FF2B5EF4-FFF2-40B4-BE49-F238E27FC236}">
                <a16:creationId xmlns:a16="http://schemas.microsoft.com/office/drawing/2014/main" id="{34848873-9B64-1689-D86A-783E5BB2D6F8}"/>
              </a:ext>
            </a:extLst>
          </p:cNvPr>
          <p:cNvSpPr txBox="1"/>
          <p:nvPr/>
        </p:nvSpPr>
        <p:spPr>
          <a:xfrm>
            <a:off x="36001" y="5229200"/>
            <a:ext cx="9083732" cy="156966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※１ </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経費の区分は、以下のいずれに当てはまるかをご記載ください</a:t>
            </a: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　　提出時は、赤字補足部分は削除していただいて</a:t>
            </a:r>
            <a:r>
              <a:rPr lang="ja-JP" altLang="en-US" sz="1200" i="1" dirty="0">
                <a:solidFill>
                  <a:srgbClr val="0070C0"/>
                </a:solidFill>
                <a:latin typeface="+mn-ea"/>
                <a:ea typeface="+mn-ea"/>
              </a:rPr>
              <a:t>構い</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ません。</a:t>
            </a:r>
            <a:endParaRPr kumimoji="1" lang="ja-JP" altLang="en-US" sz="1200" b="0" i="0" u="none" strike="noStrike" kern="1200" cap="none" spc="0" normalizeH="0" baseline="0" noProof="0" dirty="0">
              <a:ln>
                <a:noFill/>
              </a:ln>
              <a:solidFill>
                <a:srgbClr val="0070C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　　 （</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共創・</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MaaS</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実証プロジェクト公募要領</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を参照</a:t>
            </a: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p>
          <a:p>
            <a:pPr lvl="1">
              <a:defRPr lang="ja-JP" altLang="en-US"/>
            </a:pPr>
            <a:r>
              <a:rPr kumimoji="1" lang="en-US" altLang="ja-JP" sz="1000" b="0" i="1" u="none" strike="noStrike" kern="1200" cap="none" spc="0" normalizeH="0" baseline="0" noProof="0" dirty="0">
                <a:ln>
                  <a:noFill/>
                </a:ln>
                <a:solidFill>
                  <a:srgbClr val="0070C0"/>
                </a:solidFill>
                <a:effectLst/>
                <a:uLnTx/>
                <a:uFillTx/>
                <a:latin typeface="+mn-ea"/>
                <a:ea typeface="+mn-ea"/>
                <a:cs typeface="+mn-cs"/>
              </a:rPr>
              <a:t>①</a:t>
            </a:r>
            <a:r>
              <a:rPr kumimoji="1" lang="en-US" altLang="ja-JP" sz="1000" b="0" i="1" u="none" strike="noStrike" kern="1200" cap="none" spc="0" normalizeH="0" baseline="0" noProof="0" dirty="0" err="1">
                <a:ln>
                  <a:noFill/>
                </a:ln>
                <a:solidFill>
                  <a:srgbClr val="0070C0"/>
                </a:solidFill>
                <a:effectLst/>
                <a:uLnTx/>
                <a:uFillTx/>
                <a:latin typeface="+mn-ea"/>
                <a:ea typeface="+mn-ea"/>
                <a:cs typeface="+mn-cs"/>
              </a:rPr>
              <a:t>連携基盤システムの購入・開発費</a:t>
            </a:r>
            <a:r>
              <a:rPr kumimoji="1" lang="ja-JP" altLang="en-US" sz="1000" b="0" i="1" u="none" strike="noStrike" kern="1200" cap="none" spc="0" normalizeH="0" baseline="0" noProof="0" dirty="0">
                <a:ln>
                  <a:noFill/>
                </a:ln>
                <a:solidFill>
                  <a:srgbClr val="0070C0"/>
                </a:solidFill>
                <a:effectLst/>
                <a:uLnTx/>
                <a:uFillTx/>
                <a:latin typeface="+mn-ea"/>
                <a:ea typeface="+mn-ea"/>
                <a:cs typeface="+mn-cs"/>
              </a:rPr>
              <a:t>　　　　　　　　　　　　　　　　　　　　　　　　</a:t>
            </a:r>
            <a:r>
              <a:rPr kumimoji="1" lang="en-US" altLang="ja-JP" sz="1000" b="0" i="1" u="none" strike="noStrike" kern="1200" cap="none" spc="0" normalizeH="0" baseline="0" noProof="0" dirty="0">
                <a:ln>
                  <a:noFill/>
                </a:ln>
                <a:solidFill>
                  <a:srgbClr val="0070C0"/>
                </a:solidFill>
                <a:effectLst/>
                <a:uLnTx/>
                <a:uFillTx/>
                <a:latin typeface="+mn-ea"/>
                <a:ea typeface="+mn-ea"/>
                <a:cs typeface="+mn-cs"/>
              </a:rPr>
              <a:t>②</a:t>
            </a:r>
            <a:r>
              <a:rPr kumimoji="1" lang="en-US" altLang="ja-JP" sz="1000" b="0" i="1" u="none" strike="noStrike" kern="1200" cap="none" spc="0" normalizeH="0" baseline="0" noProof="0" dirty="0" err="1">
                <a:ln>
                  <a:noFill/>
                </a:ln>
                <a:solidFill>
                  <a:srgbClr val="0070C0"/>
                </a:solidFill>
                <a:effectLst/>
                <a:uLnTx/>
                <a:uFillTx/>
                <a:latin typeface="+mn-ea"/>
                <a:ea typeface="+mn-ea"/>
                <a:cs typeface="+mn-cs"/>
              </a:rPr>
              <a:t>既存の連携基盤システムの機能拡張に係るシステムの改修費</a:t>
            </a:r>
            <a:endParaRPr kumimoji="1" lang="en-US" altLang="ja-JP" sz="1000" b="0" i="1" u="none" strike="noStrike" kern="1200" cap="none" spc="0" normalizeH="0" baseline="0" noProof="0" dirty="0">
              <a:ln>
                <a:noFill/>
              </a:ln>
              <a:solidFill>
                <a:srgbClr val="0070C0"/>
              </a:solidFill>
              <a:effectLst/>
              <a:uLnTx/>
              <a:uFillTx/>
              <a:latin typeface="+mn-ea"/>
              <a:ea typeface="+mn-ea"/>
              <a:cs typeface="+mn-cs"/>
            </a:endParaRPr>
          </a:p>
          <a:p>
            <a:pPr lvl="1">
              <a:defRPr lang="ja-JP" altLang="en-US"/>
            </a:pPr>
            <a:r>
              <a:rPr kumimoji="1" lang="en-US" altLang="ja-JP" sz="1000" b="0" i="1" u="none" strike="noStrike" kern="1200" cap="none" spc="0" normalizeH="0" baseline="0" noProof="0" dirty="0">
                <a:ln>
                  <a:noFill/>
                </a:ln>
                <a:solidFill>
                  <a:srgbClr val="0070C0"/>
                </a:solidFill>
                <a:effectLst/>
                <a:uLnTx/>
                <a:uFillTx/>
                <a:latin typeface="+mn-ea"/>
                <a:ea typeface="+mn-ea"/>
                <a:cs typeface="+mn-cs"/>
              </a:rPr>
              <a:t>③</a:t>
            </a:r>
            <a:r>
              <a:rPr kumimoji="1" lang="en-US" altLang="ja-JP" sz="1000" b="0" i="1" u="none" strike="noStrike" kern="1200" cap="none" spc="0" normalizeH="0" baseline="0" noProof="0" dirty="0" err="1">
                <a:ln>
                  <a:noFill/>
                </a:ln>
                <a:solidFill>
                  <a:srgbClr val="0070C0"/>
                </a:solidFill>
                <a:effectLst/>
                <a:uLnTx/>
                <a:uFillTx/>
                <a:latin typeface="+mn-ea"/>
                <a:ea typeface="+mn-ea"/>
                <a:cs typeface="+mn-cs"/>
              </a:rPr>
              <a:t>連携基盤システムの利用料（補助対象事業の完了日までに限る</a:t>
            </a:r>
            <a:r>
              <a:rPr kumimoji="1" lang="en-US" altLang="ja-JP" sz="1000" b="0" i="1" u="none" strike="noStrike" kern="1200" cap="none" spc="0" normalizeH="0" baseline="0" noProof="0" dirty="0">
                <a:ln>
                  <a:noFill/>
                </a:ln>
                <a:solidFill>
                  <a:srgbClr val="0070C0"/>
                </a:solidFill>
                <a:effectLst/>
                <a:uLnTx/>
                <a:uFillTx/>
                <a:latin typeface="+mn-ea"/>
                <a:ea typeface="+mn-ea"/>
                <a:cs typeface="+mn-cs"/>
              </a:rPr>
              <a:t>。）</a:t>
            </a:r>
            <a:r>
              <a:rPr kumimoji="1" lang="ja-JP" altLang="en-US" sz="1000" b="0" i="1" u="none" strike="noStrike" kern="1200" cap="none" spc="0" normalizeH="0" baseline="0" noProof="0" dirty="0">
                <a:ln>
                  <a:noFill/>
                </a:ln>
                <a:solidFill>
                  <a:srgbClr val="0070C0"/>
                </a:solidFill>
                <a:effectLst/>
                <a:uLnTx/>
                <a:uFillTx/>
                <a:latin typeface="+mn-ea"/>
                <a:ea typeface="+mn-ea"/>
                <a:cs typeface="+mn-cs"/>
              </a:rPr>
              <a:t>　　　</a:t>
            </a:r>
            <a:r>
              <a:rPr kumimoji="1" lang="en-US" altLang="ja-JP" sz="1000" b="0" i="1" u="none" strike="noStrike" kern="1200" cap="none" spc="0" normalizeH="0" baseline="0" noProof="0" dirty="0">
                <a:ln>
                  <a:noFill/>
                </a:ln>
                <a:solidFill>
                  <a:srgbClr val="0070C0"/>
                </a:solidFill>
                <a:effectLst/>
                <a:uLnTx/>
                <a:uFillTx/>
                <a:latin typeface="+mn-ea"/>
                <a:ea typeface="+mn-ea"/>
                <a:cs typeface="+mn-cs"/>
              </a:rPr>
              <a:t>④</a:t>
            </a:r>
            <a:r>
              <a:rPr kumimoji="1" lang="en-US" altLang="ja-JP" sz="1000" b="0" i="1" u="none" strike="noStrike" kern="1200" cap="none" spc="0" normalizeH="0" baseline="0" noProof="0" dirty="0" err="1">
                <a:ln>
                  <a:noFill/>
                </a:ln>
                <a:solidFill>
                  <a:srgbClr val="0070C0"/>
                </a:solidFill>
                <a:effectLst/>
                <a:uLnTx/>
                <a:uFillTx/>
                <a:latin typeface="+mn-ea"/>
                <a:ea typeface="+mn-ea"/>
                <a:cs typeface="+mn-cs"/>
              </a:rPr>
              <a:t>連携基盤システム導入に伴う導入設定、マニュアル作成費、研修実施に係る費用</a:t>
            </a:r>
            <a:endParaRPr lang="en-US" altLang="ja-JP" sz="1000" i="1" dirty="0">
              <a:solidFill>
                <a:srgbClr val="0070C0"/>
              </a:solidFill>
              <a:latin typeface="+mn-ea"/>
              <a:ea typeface="+mn-ea"/>
            </a:endParaRPr>
          </a:p>
          <a:p>
            <a:pPr lvl="1">
              <a:defRPr lang="ja-JP" altLang="en-US"/>
            </a:pPr>
            <a:r>
              <a:rPr kumimoji="1" lang="en-US" altLang="ja-JP" sz="1000" b="0" i="1" u="none" strike="noStrike" kern="1200" cap="none" spc="0" normalizeH="0" baseline="0" noProof="0" dirty="0">
                <a:ln>
                  <a:noFill/>
                </a:ln>
                <a:solidFill>
                  <a:srgbClr val="0070C0"/>
                </a:solidFill>
                <a:effectLst/>
                <a:uLnTx/>
                <a:uFillTx/>
                <a:latin typeface="+mn-ea"/>
                <a:ea typeface="+mn-ea"/>
                <a:cs typeface="+mn-cs"/>
              </a:rPr>
              <a:t>⑤</a:t>
            </a:r>
            <a:r>
              <a:rPr kumimoji="1" lang="en-US" altLang="ja-JP" sz="1000" b="0" i="1" u="none" strike="noStrike" kern="1200" cap="none" spc="0" normalizeH="0" baseline="0" noProof="0" dirty="0" err="1">
                <a:ln>
                  <a:noFill/>
                </a:ln>
                <a:solidFill>
                  <a:srgbClr val="0070C0"/>
                </a:solidFill>
                <a:effectLst/>
                <a:uLnTx/>
                <a:uFillTx/>
                <a:latin typeface="+mn-ea"/>
                <a:ea typeface="+mn-ea"/>
                <a:cs typeface="+mn-cs"/>
              </a:rPr>
              <a:t>連携基盤システムのセキュリティ対策費</a:t>
            </a:r>
            <a:endParaRPr lang="en-US" altLang="ja-JP" sz="1000" i="1" dirty="0">
              <a:solidFill>
                <a:srgbClr val="0070C0"/>
              </a:solidFill>
              <a:latin typeface="+mn-ea"/>
              <a:ea typeface="+mn-ea"/>
            </a:endParaRPr>
          </a:p>
          <a:p>
            <a:pPr lvl="1">
              <a:defRPr lang="ja-JP" altLang="en-US"/>
            </a:pPr>
            <a:r>
              <a:rPr kumimoji="1" lang="en-US" altLang="ja-JP" sz="1000" b="0" i="1" u="none" strike="noStrike" kern="1200" cap="none" spc="0" normalizeH="0" baseline="0" noProof="0" dirty="0">
                <a:ln>
                  <a:noFill/>
                </a:ln>
                <a:solidFill>
                  <a:srgbClr val="0070C0"/>
                </a:solidFill>
                <a:effectLst/>
                <a:uLnTx/>
                <a:uFillTx/>
                <a:latin typeface="+mn-ea"/>
                <a:ea typeface="+mn-ea"/>
                <a:cs typeface="+mn-cs"/>
              </a:rPr>
              <a:t>⑥連携基盤システムを利用したキャッシュレス決済端末及び混雑情報（予測を含む。）</a:t>
            </a:r>
            <a:r>
              <a:rPr kumimoji="1" lang="en-US" altLang="ja-JP" sz="1000" b="0" i="1" u="none" strike="noStrike" kern="1200" cap="none" spc="0" normalizeH="0" baseline="0" noProof="0" dirty="0" err="1">
                <a:ln>
                  <a:noFill/>
                </a:ln>
                <a:solidFill>
                  <a:srgbClr val="0070C0"/>
                </a:solidFill>
                <a:effectLst/>
                <a:uLnTx/>
                <a:uFillTx/>
                <a:latin typeface="+mn-ea"/>
                <a:ea typeface="+mn-ea"/>
                <a:cs typeface="+mn-cs"/>
              </a:rPr>
              <a:t>を提供するために必要な機器の導入費用</a:t>
            </a:r>
            <a:endParaRPr kumimoji="1" lang="en-US" altLang="ja-JP" sz="1000" b="0" i="1" u="none" strike="noStrike" kern="1200" cap="none" spc="0" normalizeH="0" baseline="0" noProof="0" dirty="0">
              <a:ln>
                <a:noFill/>
              </a:ln>
              <a:solidFill>
                <a:srgbClr val="0070C0"/>
              </a:solidFill>
              <a:effectLst/>
              <a:uLnTx/>
              <a:uFillTx/>
              <a:latin typeface="+mn-ea"/>
              <a:ea typeface="+mn-ea"/>
              <a:cs typeface="+mn-cs"/>
            </a:endParaRPr>
          </a:p>
          <a:p>
            <a:pPr lvl="1">
              <a:defRPr lang="ja-JP" altLang="en-US"/>
            </a:pPr>
            <a:r>
              <a:rPr kumimoji="1" lang="en-US" altLang="ja-JP" sz="1000" b="0" i="1" u="none" strike="noStrike" kern="1200" cap="none" spc="0" normalizeH="0" baseline="0" noProof="0" dirty="0">
                <a:ln>
                  <a:noFill/>
                </a:ln>
                <a:solidFill>
                  <a:srgbClr val="0070C0"/>
                </a:solidFill>
                <a:effectLst/>
                <a:uLnTx/>
                <a:uFillTx/>
                <a:latin typeface="+mn-ea"/>
                <a:ea typeface="+mn-ea"/>
                <a:cs typeface="+mn-cs"/>
              </a:rPr>
              <a:t>⑦</a:t>
            </a:r>
            <a:r>
              <a:rPr kumimoji="1" lang="en-US" altLang="ja-JP" sz="1000" b="0" i="1" u="none" strike="noStrike" kern="1200" cap="none" spc="0" normalizeH="0" baseline="0" noProof="0" dirty="0" err="1">
                <a:ln>
                  <a:noFill/>
                </a:ln>
                <a:solidFill>
                  <a:srgbClr val="0070C0"/>
                </a:solidFill>
                <a:effectLst/>
                <a:uLnTx/>
                <a:uFillTx/>
                <a:latin typeface="+mn-ea"/>
                <a:ea typeface="+mn-ea"/>
                <a:cs typeface="+mn-cs"/>
              </a:rPr>
              <a:t>交通分野以外のサービスにおけるキャッシュレス決済端末及び混雑情報（予測を含む</a:t>
            </a:r>
            <a:r>
              <a:rPr kumimoji="1" lang="en-US" altLang="ja-JP" sz="1000" b="0" i="1" u="none" strike="noStrike" kern="1200" cap="none" spc="0" normalizeH="0" baseline="0" noProof="0" dirty="0">
                <a:ln>
                  <a:noFill/>
                </a:ln>
                <a:solidFill>
                  <a:srgbClr val="0070C0"/>
                </a:solidFill>
                <a:effectLst/>
                <a:uLnTx/>
                <a:uFillTx/>
                <a:latin typeface="+mn-ea"/>
                <a:ea typeface="+mn-ea"/>
                <a:cs typeface="+mn-cs"/>
              </a:rPr>
              <a:t>。）</a:t>
            </a:r>
            <a:r>
              <a:rPr kumimoji="1" lang="en-US" altLang="ja-JP" sz="1000" b="0" i="1" u="none" strike="noStrike" kern="1200" cap="none" spc="0" normalizeH="0" baseline="0" noProof="0" dirty="0" err="1">
                <a:ln>
                  <a:noFill/>
                </a:ln>
                <a:solidFill>
                  <a:srgbClr val="0070C0"/>
                </a:solidFill>
                <a:effectLst/>
                <a:uLnTx/>
                <a:uFillTx/>
                <a:latin typeface="+mn-ea"/>
                <a:ea typeface="+mn-ea"/>
                <a:cs typeface="+mn-cs"/>
              </a:rPr>
              <a:t>を提供するために必要な機器の設置に係る導入費用</a:t>
            </a:r>
            <a:endParaRPr kumimoji="1" lang="en-US" altLang="ja-JP" sz="1000" b="0" i="1" u="none" strike="noStrike" kern="1200" cap="none" spc="0" normalizeH="0" baseline="0" noProof="0" dirty="0">
              <a:ln>
                <a:noFill/>
              </a:ln>
              <a:solidFill>
                <a:srgbClr val="0070C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a:ln>
                  <a:noFill/>
                </a:ln>
                <a:solidFill>
                  <a:srgbClr val="0070C0"/>
                </a:solidFill>
                <a:effectLst/>
                <a:uLnTx/>
                <a:uFillTx/>
                <a:latin typeface="+mn-ea"/>
                <a:ea typeface="+mn-ea"/>
                <a:cs typeface="+mn-cs"/>
              </a:rPr>
              <a:t>            ⑧</a:t>
            </a:r>
            <a:r>
              <a:rPr kumimoji="1" lang="en-US" altLang="ja-JP" sz="1000" b="0" i="1" u="none" strike="noStrike" kern="1200" cap="none" spc="0" normalizeH="0" baseline="0" noProof="0" dirty="0" err="1">
                <a:ln>
                  <a:noFill/>
                </a:ln>
                <a:solidFill>
                  <a:srgbClr val="0070C0"/>
                </a:solidFill>
                <a:effectLst/>
                <a:uLnTx/>
                <a:uFillTx/>
                <a:latin typeface="+mn-ea"/>
                <a:ea typeface="+mn-ea"/>
                <a:cs typeface="+mn-cs"/>
              </a:rPr>
              <a:t>連携基盤システムの導入が地域にもたらす効果や課題を地域で把握するための調査に要する費用</a:t>
            </a:r>
            <a:endParaRPr kumimoji="1" lang="en-US" altLang="ja-JP" sz="1000" b="0" i="1" u="none" strike="noStrike" kern="1200" cap="none" spc="0" normalizeH="0" baseline="0" noProof="0" dirty="0">
              <a:ln>
                <a:noFill/>
              </a:ln>
              <a:solidFill>
                <a:srgbClr val="0070C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※２ </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行数は必要に応じて、増減させて</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構い</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ません</a:t>
            </a: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p>
        </p:txBody>
      </p:sp>
    </p:spTree>
    <p:extLst>
      <p:ext uri="{BB962C8B-B14F-4D97-AF65-F5344CB8AC3E}">
        <p14:creationId xmlns:p14="http://schemas.microsoft.com/office/powerpoint/2010/main" val="3485872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1"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予算スキーム</a:t>
            </a:r>
          </a:p>
        </p:txBody>
      </p:sp>
      <p:sp>
        <p:nvSpPr>
          <p:cNvPr id="330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3304" name="正方形/長方形 726"/>
          <p:cNvSpPr/>
          <p:nvPr/>
        </p:nvSpPr>
        <p:spPr>
          <a:xfrm>
            <a:off x="3351130" y="1484784"/>
            <a:ext cx="2444870" cy="864096"/>
          </a:xfrm>
          <a:prstGeom prst="rect">
            <a:avLst/>
          </a:prstGeom>
          <a:solidFill>
            <a:srgbClr val="EBF5F9"/>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05" name="正方形/長方形 727"/>
          <p:cNvSpPr/>
          <p:nvPr/>
        </p:nvSpPr>
        <p:spPr>
          <a:xfrm>
            <a:off x="3145938" y="3357414"/>
            <a:ext cx="2880320" cy="864096"/>
          </a:xfrm>
          <a:prstGeom prst="rect">
            <a:avLst/>
          </a:prstGeom>
          <a:solidFill>
            <a:srgbClr val="EBF5F9"/>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○○MaaS推進協議会</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（申請者）</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06" name="正方形/長方形 728"/>
          <p:cNvSpPr/>
          <p:nvPr/>
        </p:nvSpPr>
        <p:spPr>
          <a:xfrm>
            <a:off x="4586098" y="2600908"/>
            <a:ext cx="12105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補助金交付</a:t>
            </a:r>
          </a:p>
        </p:txBody>
      </p:sp>
      <p:cxnSp>
        <p:nvCxnSpPr>
          <p:cNvPr id="3307" name="直線矢印コネクタ 729"/>
          <p:cNvCxnSpPr/>
          <p:nvPr/>
        </p:nvCxnSpPr>
        <p:spPr>
          <a:xfrm>
            <a:off x="4283770" y="4221510"/>
            <a:ext cx="726" cy="1367730"/>
          </a:xfrm>
          <a:prstGeom prst="straightConnector1">
            <a:avLst/>
          </a:prstGeom>
          <a:ln w="31750" cmpd="sng">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08" name="正方形/長方形 730"/>
          <p:cNvSpPr/>
          <p:nvPr/>
        </p:nvSpPr>
        <p:spPr>
          <a:xfrm>
            <a:off x="255878" y="5589240"/>
            <a:ext cx="2031230" cy="864096"/>
          </a:xfrm>
          <a:prstGeom prst="rect">
            <a:avLst/>
          </a:prstGeom>
          <a:solidFill>
            <a:srgbClr val="EBF5F9"/>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（観光事業者）</a:t>
            </a:r>
          </a:p>
        </p:txBody>
      </p:sp>
      <p:sp>
        <p:nvSpPr>
          <p:cNvPr id="3309" name="正方形/長方形 731"/>
          <p:cNvSpPr/>
          <p:nvPr/>
        </p:nvSpPr>
        <p:spPr>
          <a:xfrm>
            <a:off x="6593276" y="5589240"/>
            <a:ext cx="2442724" cy="864096"/>
          </a:xfrm>
          <a:prstGeom prst="rect">
            <a:avLst/>
          </a:prstGeom>
          <a:solidFill>
            <a:srgbClr val="EBF5F9"/>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開発事業者）</a:t>
            </a:r>
          </a:p>
        </p:txBody>
      </p:sp>
      <p:sp>
        <p:nvSpPr>
          <p:cNvPr id="3310" name="正方形/長方形 732"/>
          <p:cNvSpPr/>
          <p:nvPr/>
        </p:nvSpPr>
        <p:spPr>
          <a:xfrm>
            <a:off x="1116000" y="2780944"/>
            <a:ext cx="186984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○○システム改修費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1" name="正方形/長方形 733"/>
          <p:cNvSpPr/>
          <p:nvPr/>
        </p:nvSpPr>
        <p:spPr>
          <a:xfrm>
            <a:off x="6372728" y="2852936"/>
            <a:ext cx="151777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○○機器導入費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2,500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2" name="正方形/長方形 734"/>
          <p:cNvSpPr/>
          <p:nvPr/>
        </p:nvSpPr>
        <p:spPr>
          <a:xfrm>
            <a:off x="3132368" y="5589240"/>
            <a:ext cx="2880320" cy="864096"/>
          </a:xfrm>
          <a:prstGeom prst="rect">
            <a:avLst/>
          </a:prstGeom>
          <a:solidFill>
            <a:srgbClr val="EBF5F9"/>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株式会社XX</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（混雑情報提供</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システム開発事業者）</a:t>
            </a:r>
          </a:p>
        </p:txBody>
      </p:sp>
      <p:sp>
        <p:nvSpPr>
          <p:cNvPr id="3313" name="正方形/長方形 735"/>
          <p:cNvSpPr/>
          <p:nvPr/>
        </p:nvSpPr>
        <p:spPr>
          <a:xfrm>
            <a:off x="2488471" y="4870097"/>
            <a:ext cx="18676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□□システム購入費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10,000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千円（国費）</a:t>
            </a:r>
          </a:p>
        </p:txBody>
      </p:sp>
      <p:cxnSp>
        <p:nvCxnSpPr>
          <p:cNvPr id="3314" name="カギ線コネクタ 736"/>
          <p:cNvCxnSpPr/>
          <p:nvPr/>
        </p:nvCxnSpPr>
        <p:spPr>
          <a:xfrm rot="10800000" flipV="1">
            <a:off x="936124" y="3573014"/>
            <a:ext cx="2209814" cy="2016226"/>
          </a:xfrm>
          <a:prstGeom prst="bentConnector3">
            <a:avLst>
              <a:gd name="adj1" fmla="val 100291"/>
            </a:avLst>
          </a:prstGeom>
          <a:ln w="3175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15" name="楕円 737"/>
          <p:cNvSpPr/>
          <p:nvPr/>
        </p:nvSpPr>
        <p:spPr>
          <a:xfrm>
            <a:off x="1825007" y="3356992"/>
            <a:ext cx="432048" cy="396044"/>
          </a:xfrm>
          <a:prstGeom prst="ellipse">
            <a:avLst/>
          </a:prstGeom>
          <a:solidFill>
            <a:schemeClr val="accent5"/>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6" name="カギ線コネクタ 738"/>
          <p:cNvCxnSpPr/>
          <p:nvPr/>
        </p:nvCxnSpPr>
        <p:spPr>
          <a:xfrm rot="5400000" flipH="1" flipV="1">
            <a:off x="1530190" y="3987062"/>
            <a:ext cx="1620180" cy="1584176"/>
          </a:xfrm>
          <a:prstGeom prst="bentConnector3">
            <a:avLst>
              <a:gd name="adj1" fmla="val 100360"/>
            </a:avLst>
          </a:prstGeom>
          <a:ln w="3175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17" name="正方形/長方形 739"/>
          <p:cNvSpPr/>
          <p:nvPr/>
        </p:nvSpPr>
        <p:spPr>
          <a:xfrm>
            <a:off x="1255292" y="4381206"/>
            <a:ext cx="1668895"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XXシステム</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改修、納品</a:t>
            </a:r>
          </a:p>
        </p:txBody>
      </p:sp>
      <p:sp>
        <p:nvSpPr>
          <p:cNvPr id="3318" name="楕円 740"/>
          <p:cNvSpPr/>
          <p:nvPr/>
        </p:nvSpPr>
        <p:spPr>
          <a:xfrm>
            <a:off x="4068472" y="4509000"/>
            <a:ext cx="432048" cy="396044"/>
          </a:xfrm>
          <a:prstGeom prst="ellipse">
            <a:avLst/>
          </a:prstGeom>
          <a:solidFill>
            <a:schemeClr val="accent5"/>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9" name="直線矢印コネクタ 741"/>
          <p:cNvCxnSpPr/>
          <p:nvPr/>
        </p:nvCxnSpPr>
        <p:spPr>
          <a:xfrm flipV="1">
            <a:off x="4860560" y="4221510"/>
            <a:ext cx="575" cy="1367731"/>
          </a:xfrm>
          <a:prstGeom prst="straightConnector1">
            <a:avLst/>
          </a:prstGeom>
          <a:ln w="31750" cmpd="sng">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20" name="正方形/長方形 742"/>
          <p:cNvSpPr/>
          <p:nvPr/>
        </p:nvSpPr>
        <p:spPr>
          <a:xfrm>
            <a:off x="4858209" y="4977384"/>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○○システム開発、納品</a:t>
            </a:r>
          </a:p>
        </p:txBody>
      </p:sp>
      <p:cxnSp>
        <p:nvCxnSpPr>
          <p:cNvPr id="3321" name="カギ線コネクタ 743"/>
          <p:cNvCxnSpPr/>
          <p:nvPr/>
        </p:nvCxnSpPr>
        <p:spPr>
          <a:xfrm>
            <a:off x="6039827" y="3573014"/>
            <a:ext cx="2196246" cy="2016228"/>
          </a:xfrm>
          <a:prstGeom prst="bentConnector3">
            <a:avLst>
              <a:gd name="adj1" fmla="val 99962"/>
            </a:avLst>
          </a:prstGeom>
          <a:ln w="3175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22" name="楕円 744"/>
          <p:cNvSpPr/>
          <p:nvPr/>
        </p:nvSpPr>
        <p:spPr>
          <a:xfrm>
            <a:off x="6921926" y="3356992"/>
            <a:ext cx="432048" cy="396044"/>
          </a:xfrm>
          <a:prstGeom prst="ellipse">
            <a:avLst/>
          </a:prstGeom>
          <a:solidFill>
            <a:schemeClr val="accent5"/>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23" name="カギ線コネクタ 745"/>
          <p:cNvCxnSpPr/>
          <p:nvPr/>
        </p:nvCxnSpPr>
        <p:spPr>
          <a:xfrm rot="16200000" flipV="1">
            <a:off x="5972253" y="4036635"/>
            <a:ext cx="1620181" cy="1485031"/>
          </a:xfrm>
          <a:prstGeom prst="bentConnector3">
            <a:avLst>
              <a:gd name="adj1" fmla="val 100360"/>
            </a:avLst>
          </a:prstGeom>
          <a:ln w="3175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24" name="正方形/長方形 746"/>
          <p:cNvSpPr/>
          <p:nvPr/>
        </p:nvSpPr>
        <p:spPr>
          <a:xfrm>
            <a:off x="6336409" y="4527122"/>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納品</a:t>
            </a:r>
          </a:p>
        </p:txBody>
      </p:sp>
      <p:cxnSp>
        <p:nvCxnSpPr>
          <p:cNvPr id="3325" name="直線矢印コネクタ 747"/>
          <p:cNvCxnSpPr/>
          <p:nvPr/>
        </p:nvCxnSpPr>
        <p:spPr>
          <a:xfrm>
            <a:off x="4586098" y="2420888"/>
            <a:ext cx="0" cy="900735"/>
          </a:xfrm>
          <a:prstGeom prst="straightConnector1">
            <a:avLst/>
          </a:prstGeom>
          <a:ln w="31750" cmpd="sng">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26" name="正方形/長方形 748"/>
          <p:cNvSpPr/>
          <p:nvPr/>
        </p:nvSpPr>
        <p:spPr>
          <a:xfrm>
            <a:off x="2050922" y="3247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27" name="正方形/長方形 749"/>
          <p:cNvSpPr/>
          <p:nvPr/>
        </p:nvSpPr>
        <p:spPr>
          <a:xfrm>
            <a:off x="7452000" y="3103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※補助対象経費外</a:t>
            </a:r>
          </a:p>
        </p:txBody>
      </p:sp>
      <p:sp>
        <p:nvSpPr>
          <p:cNvPr id="3328" name="正方形/長方形 750"/>
          <p:cNvSpPr/>
          <p:nvPr/>
        </p:nvSpPr>
        <p:spPr>
          <a:xfrm>
            <a:off x="2744076" y="5335313"/>
            <a:ext cx="1546113"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※補助対象経費（経済産業省）</a:t>
            </a:r>
          </a:p>
        </p:txBody>
      </p:sp>
      <p:sp>
        <p:nvSpPr>
          <p:cNvPr id="3329" name="テキスト 751"/>
          <p:cNvSpPr txBox="1"/>
          <p:nvPr/>
        </p:nvSpPr>
        <p:spPr>
          <a:xfrm>
            <a:off x="255878" y="693000"/>
            <a:ext cx="5267789" cy="27699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契約関係、資金の流れ、補助対象経費、などのスキーム図を示してください</a:t>
            </a: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endParaRPr kumimoji="1" lang="ja-JP" altLang="en-US" sz="1600" b="0" i="0" u="none" strike="noStrike" kern="1200" cap="none" spc="0" normalizeH="0" baseline="0" noProof="0" dirty="0">
              <a:ln>
                <a:noFill/>
              </a:ln>
              <a:solidFill>
                <a:srgbClr val="0070C0"/>
              </a:solidFill>
              <a:effectLst/>
              <a:uLnTx/>
              <a:uFillTx/>
              <a:latin typeface="+mn-ea"/>
              <a:ea typeface="+mn-ea"/>
              <a:cs typeface="+mn-cs"/>
            </a:endParaRPr>
          </a:p>
        </p:txBody>
      </p:sp>
      <p:sp>
        <p:nvSpPr>
          <p:cNvPr id="3330" name="テキスト 752"/>
          <p:cNvSpPr txBox="1"/>
          <p:nvPr/>
        </p:nvSpPr>
        <p:spPr>
          <a:xfrm>
            <a:off x="330460" y="1177900"/>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1" name="テキスト 753"/>
          <p:cNvSpPr txBox="1"/>
          <p:nvPr/>
        </p:nvSpPr>
        <p:spPr>
          <a:xfrm>
            <a:off x="252000" y="1239455"/>
            <a:ext cx="800219" cy="27699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（記載例）</a:t>
            </a:r>
            <a:endParaRPr kumimoji="1" lang="ja-JP" altLang="en-US" sz="1600" b="0" i="0" u="none" strike="noStrike" kern="1200" cap="none" spc="0" normalizeH="0" baseline="0" noProof="0" dirty="0">
              <a:ln>
                <a:noFill/>
              </a:ln>
              <a:solidFill>
                <a:srgbClr val="0070C0"/>
              </a:solidFill>
              <a:effectLst/>
              <a:uLnTx/>
              <a:uFillTx/>
              <a:latin typeface="+mn-ea"/>
              <a:ea typeface="+mn-ea"/>
              <a:cs typeface="+mn-cs"/>
            </a:endParaRPr>
          </a:p>
        </p:txBody>
      </p:sp>
      <p:sp>
        <p:nvSpPr>
          <p:cNvPr id="333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 name="スライド番号プレースホルダー 1">
            <a:extLst>
              <a:ext uri="{FF2B5EF4-FFF2-40B4-BE49-F238E27FC236}">
                <a16:creationId xmlns:a16="http://schemas.microsoft.com/office/drawing/2014/main" id="{0504BAFD-987E-2145-E208-F586D9C25DF4}"/>
              </a:ext>
            </a:extLst>
          </p:cNvPr>
          <p:cNvSpPr>
            <a:spLocks noGrp="1"/>
          </p:cNvSpPr>
          <p:nvPr>
            <p:ph type="sldNum" sz="quarter" idx="12"/>
          </p:nvPr>
        </p:nvSpPr>
        <p:spPr/>
        <p:txBody>
          <a:bodyPr/>
          <a:lstStyle/>
          <a:p>
            <a:pPr>
              <a:defRPr/>
            </a:pPr>
            <a:fld id="{ED70751B-34C4-41F7-9A42-B8AF8614956A}" type="slidenum">
              <a:rPr lang="en-US" altLang="ja-JP" smtClean="0"/>
              <a:pPr>
                <a:defRPr/>
              </a:pPr>
              <a:t>17</a:t>
            </a:fld>
            <a:endParaRPr lang="en-US" altLang="ja-JP"/>
          </a:p>
        </p:txBody>
      </p:sp>
    </p:spTree>
    <p:extLst>
      <p:ext uri="{BB962C8B-B14F-4D97-AF65-F5344CB8AC3E}">
        <p14:creationId xmlns:p14="http://schemas.microsoft.com/office/powerpoint/2010/main" val="45633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提案者　</a:t>
            </a:r>
          </a:p>
        </p:txBody>
      </p:sp>
      <p:graphicFrame>
        <p:nvGraphicFramePr>
          <p:cNvPr id="3075" name="表 8"/>
          <p:cNvGraphicFramePr>
            <a:graphicFrameLocks noGrp="1"/>
          </p:cNvGraphicFramePr>
          <p:nvPr>
            <p:extLst>
              <p:ext uri="{D42A27DB-BD31-4B8C-83A1-F6EECF244321}">
                <p14:modId xmlns:p14="http://schemas.microsoft.com/office/powerpoint/2010/main" val="2802442852"/>
              </p:ext>
            </p:extLst>
          </p:nvPr>
        </p:nvGraphicFramePr>
        <p:xfrm>
          <a:off x="251521" y="1412776"/>
          <a:ext cx="8640958" cy="5364000"/>
        </p:xfrm>
        <a:graphic>
          <a:graphicData uri="http://schemas.openxmlformats.org/drawingml/2006/table">
            <a:tbl>
              <a:tblPr/>
              <a:tblGrid>
                <a:gridCol w="720079">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064229">
                  <a:extLst>
                    <a:ext uri="{9D8B030D-6E8A-4147-A177-3AD203B41FA5}">
                      <a16:colId xmlns:a16="http://schemas.microsoft.com/office/drawing/2014/main" val="20002"/>
                    </a:ext>
                  </a:extLst>
                </a:gridCol>
                <a:gridCol w="2064229">
                  <a:extLst>
                    <a:ext uri="{9D8B030D-6E8A-4147-A177-3AD203B41FA5}">
                      <a16:colId xmlns:a16="http://schemas.microsoft.com/office/drawing/2014/main" val="20003"/>
                    </a:ext>
                  </a:extLst>
                </a:gridCol>
                <a:gridCol w="2064229">
                  <a:extLst>
                    <a:ext uri="{9D8B030D-6E8A-4147-A177-3AD203B41FA5}">
                      <a16:colId xmlns:a16="http://schemas.microsoft.com/office/drawing/2014/main" val="20004"/>
                    </a:ext>
                  </a:extLst>
                </a:gridCol>
              </a:tblGrid>
              <a:tr h="360000">
                <a:tc gridSpan="2">
                  <a:txBody>
                    <a:bodyPr/>
                    <a:lstStyle/>
                    <a:p>
                      <a:pPr marR="44450" indent="114300" algn="ctr">
                        <a:spcAft>
                          <a:spcPts val="0"/>
                        </a:spcAft>
                      </a:pPr>
                      <a:r>
                        <a:rPr lang="ja-JP" altLang="en-US" sz="1200" kern="100" dirty="0">
                          <a:effectLst/>
                          <a:latin typeface="+mn-ea"/>
                          <a:ea typeface="+mn-ea"/>
                          <a:cs typeface="Meiryo UI" panose="020B0604030504040204" pitchFamily="50" charset="-128"/>
                        </a:rPr>
                        <a:t>事業名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R="44450" indent="127000" algn="ctr">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5570" marR="44450" indent="-115570">
                        <a:spcAft>
                          <a:spcPts val="0"/>
                        </a:spcAft>
                      </a:pP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60000">
                <a:tc rowSpan="10">
                  <a:txBody>
                    <a:bodyPr/>
                    <a:lstStyle/>
                    <a:p>
                      <a:pPr marR="44450" indent="114300" algn="ctr">
                        <a:spcAft>
                          <a:spcPts val="0"/>
                        </a:spcAft>
                      </a:pPr>
                      <a:r>
                        <a:rPr lang="ja-JP" sz="1200" kern="100" dirty="0">
                          <a:effectLst/>
                          <a:latin typeface="+mn-ea"/>
                          <a:ea typeface="+mn-ea"/>
                          <a:cs typeface="Meiryo UI" panose="020B0604030504040204" pitchFamily="50" charset="-128"/>
                        </a:rPr>
                        <a:t>提案者</a:t>
                      </a:r>
                    </a:p>
                  </a:txBody>
                  <a:tcPr marL="19232" marR="19232" marT="19232" marB="192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申請者</a:t>
                      </a:r>
                      <a:r>
                        <a:rPr lang="ja-JP" sz="1200" kern="100" dirty="0">
                          <a:effectLst/>
                          <a:latin typeface="+mn-ea"/>
                          <a:ea typeface="+mn-ea"/>
                          <a:cs typeface="Meiryo UI" panose="020B0604030504040204" pitchFamily="50" charset="-128"/>
                        </a:rPr>
                        <a:t>名</a:t>
                      </a:r>
                    </a:p>
                  </a:txBody>
                  <a:tcPr marL="19232" marR="19232" marT="19232" marB="192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R="44450" indent="127000">
                        <a:spcAft>
                          <a:spcPts val="0"/>
                        </a:spcAft>
                      </a:pPr>
                      <a:r>
                        <a:rPr lang="zh-TW" altLang="en-US" sz="1200" i="1" kern="100" dirty="0">
                          <a:solidFill>
                            <a:schemeClr val="tx1"/>
                          </a:solidFill>
                          <a:effectLst/>
                          <a:latin typeface="+mn-ea"/>
                          <a:ea typeface="+mn-ea"/>
                          <a:cs typeface="Meiryo UI" panose="020B0604030504040204" pitchFamily="50" charset="-128"/>
                        </a:rPr>
                        <a:t>（例）○○協議会、○○事業実行委員会（仮称）</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2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事業における</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sz="1200" kern="100" dirty="0">
                          <a:effectLst/>
                          <a:latin typeface="+mn-ea"/>
                          <a:ea typeface="+mn-ea"/>
                          <a:cs typeface="Meiryo UI" panose="020B0604030504040204" pitchFamily="50" charset="-128"/>
                        </a:rPr>
                        <a:t>代表者</a:t>
                      </a:r>
                      <a:r>
                        <a:rPr lang="ja-JP" altLang="en-US" sz="1200" kern="100" dirty="0">
                          <a:effectLst/>
                          <a:latin typeface="+mn-ea"/>
                          <a:ea typeface="+mn-ea"/>
                          <a:cs typeface="Meiryo UI" panose="020B0604030504040204" pitchFamily="50" charset="-128"/>
                        </a:rPr>
                        <a:t>の連絡先</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114300" marR="44450" indent="-114300">
                        <a:spcAft>
                          <a:spcPts val="0"/>
                        </a:spcAft>
                      </a:pPr>
                      <a:r>
                        <a:rPr lang="ja-JP" altLang="en-US" sz="1200" i="0" kern="100" dirty="0">
                          <a:solidFill>
                            <a:schemeClr val="tx1"/>
                          </a:solidFill>
                          <a:effectLst/>
                          <a:latin typeface="+mn-ea"/>
                          <a:ea typeface="+mn-ea"/>
                          <a:cs typeface="Meiryo UI" panose="020B0604030504040204" pitchFamily="50" charset="-128"/>
                        </a:rPr>
                        <a:t>　</a:t>
                      </a:r>
                      <a:r>
                        <a:rPr lang="zh-CN" altLang="en-US" sz="1200" i="0" kern="100" dirty="0">
                          <a:solidFill>
                            <a:schemeClr val="tx1"/>
                          </a:solidFill>
                          <a:effectLst/>
                          <a:latin typeface="+mn-ea"/>
                          <a:ea typeface="+mn-ea"/>
                          <a:cs typeface="Meiryo UI" panose="020B0604030504040204" pitchFamily="50" charset="-128"/>
                        </a:rPr>
                        <a:t>所在地：　</a:t>
                      </a:r>
                      <a:r>
                        <a:rPr lang="zh-CN" altLang="en-US" sz="1200" i="1" kern="100" dirty="0">
                          <a:solidFill>
                            <a:schemeClr val="tx1"/>
                          </a:solidFill>
                          <a:effectLst/>
                          <a:latin typeface="+mn-ea"/>
                          <a:ea typeface="+mn-ea"/>
                          <a:cs typeface="Meiryo UI" panose="020B0604030504040204" pitchFamily="50" charset="-128"/>
                        </a:rPr>
                        <a:t>〒</a:t>
                      </a:r>
                      <a:r>
                        <a:rPr lang="en-US" altLang="zh-CN" sz="1200" i="1" kern="100" dirty="0">
                          <a:solidFill>
                            <a:schemeClr val="tx1"/>
                          </a:solidFill>
                          <a:effectLst/>
                          <a:latin typeface="+mn-ea"/>
                          <a:ea typeface="+mn-ea"/>
                          <a:cs typeface="Meiryo UI" panose="020B0604030504040204" pitchFamily="50" charset="-128"/>
                        </a:rPr>
                        <a:t>000-0000</a:t>
                      </a:r>
                      <a:r>
                        <a:rPr lang="zh-CN" altLang="en-US" sz="1200" i="1" kern="100" dirty="0">
                          <a:solidFill>
                            <a:schemeClr val="tx1"/>
                          </a:solidFill>
                          <a:effectLst/>
                          <a:latin typeface="+mn-ea"/>
                          <a:ea typeface="+mn-ea"/>
                          <a:cs typeface="Meiryo UI" panose="020B0604030504040204" pitchFamily="50" charset="-128"/>
                        </a:rPr>
                        <a:t>　○○市</a:t>
                      </a:r>
                      <a:r>
                        <a:rPr lang="en-US" altLang="zh-CN" sz="1200" i="1" kern="100" dirty="0">
                          <a:solidFill>
                            <a:schemeClr val="tx1"/>
                          </a:solidFill>
                          <a:effectLst/>
                          <a:latin typeface="+mn-ea"/>
                          <a:ea typeface="+mn-ea"/>
                          <a:cs typeface="Meiryo UI" panose="020B0604030504040204" pitchFamily="50" charset="-128"/>
                        </a:rPr>
                        <a:t>××</a:t>
                      </a:r>
                      <a:r>
                        <a:rPr lang="zh-CN" altLang="en-US" sz="1200" i="1" kern="100" dirty="0">
                          <a:solidFill>
                            <a:schemeClr val="tx1"/>
                          </a:solidFill>
                          <a:effectLst/>
                          <a:latin typeface="+mn-ea"/>
                          <a:ea typeface="+mn-ea"/>
                          <a:cs typeface="Meiryo UI" panose="020B0604030504040204" pitchFamily="50" charset="-128"/>
                        </a:rPr>
                        <a:t>区△△</a:t>
                      </a:r>
                      <a:r>
                        <a:rPr lang="en-US" altLang="zh-CN" sz="1200" i="1" kern="100" dirty="0">
                          <a:solidFill>
                            <a:schemeClr val="tx1"/>
                          </a:solidFill>
                          <a:effectLst/>
                          <a:latin typeface="+mn-ea"/>
                          <a:ea typeface="+mn-ea"/>
                          <a:cs typeface="Meiryo UI" panose="020B0604030504040204" pitchFamily="50" charset="-128"/>
                        </a:rPr>
                        <a:t>1-2-3</a:t>
                      </a:r>
                    </a:p>
                    <a:p>
                      <a:pPr marL="114300" marR="44450" indent="-114300">
                        <a:spcAft>
                          <a:spcPts val="0"/>
                        </a:spcAft>
                      </a:pPr>
                      <a:r>
                        <a:rPr lang="ja-JP" altLang="en-US" sz="1200" kern="100" dirty="0">
                          <a:effectLst/>
                          <a:latin typeface="+mn-ea"/>
                          <a:ea typeface="+mn-ea"/>
                          <a:cs typeface="Meiryo UI" panose="020B0604030504040204" pitchFamily="50" charset="-128"/>
                        </a:rPr>
                        <a:t>　担当部課（部署）：</a:t>
                      </a:r>
                    </a:p>
                    <a:p>
                      <a:pPr marL="114300" marR="44450" indent="-114300">
                        <a:spcAft>
                          <a:spcPts val="0"/>
                        </a:spcAft>
                      </a:pPr>
                      <a:r>
                        <a:rPr lang="ja-JP" altLang="en-US" sz="1200" kern="100" dirty="0">
                          <a:effectLst/>
                          <a:latin typeface="+mn-ea"/>
                          <a:ea typeface="+mn-ea"/>
                          <a:cs typeface="Meiryo UI" panose="020B0604030504040204" pitchFamily="50" charset="-128"/>
                        </a:rPr>
                        <a:t>　連絡先（連絡先担当者名）：</a:t>
                      </a:r>
                      <a:r>
                        <a:rPr lang="ja-JP" altLang="en-US" sz="1200" i="1" kern="100" dirty="0">
                          <a:solidFill>
                            <a:schemeClr val="tx1"/>
                          </a:solidFill>
                          <a:effectLst/>
                          <a:latin typeface="+mn-ea"/>
                          <a:ea typeface="+mn-ea"/>
                          <a:cs typeface="Meiryo UI" panose="020B0604030504040204" pitchFamily="50" charset="-128"/>
                        </a:rPr>
                        <a:t>○○○○</a:t>
                      </a:r>
                    </a:p>
                    <a:p>
                      <a:pPr marL="114300" marR="44450" indent="-114300">
                        <a:spcAft>
                          <a:spcPts val="0"/>
                        </a:spcAft>
                      </a:pPr>
                      <a:r>
                        <a:rPr lang="ja-JP" altLang="en-US" sz="1200" kern="100" dirty="0">
                          <a:effectLst/>
                          <a:latin typeface="+mn-ea"/>
                          <a:ea typeface="+mn-ea"/>
                          <a:cs typeface="Meiryo UI" panose="020B0604030504040204" pitchFamily="50" charset="-128"/>
                        </a:rPr>
                        <a:t>　電話番号：</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a:solidFill>
                            <a:schemeClr val="tx1"/>
                          </a:solidFill>
                          <a:effectLst/>
                          <a:latin typeface="+mn-ea"/>
                          <a:ea typeface="+mn-ea"/>
                          <a:cs typeface="Meiryo UI" panose="020B0604030504040204" pitchFamily="50" charset="-128"/>
                        </a:rPr>
                        <a:t>　ＦＡＸ：</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a:solidFill>
                            <a:schemeClr val="tx1"/>
                          </a:solidFill>
                          <a:effectLst/>
                          <a:latin typeface="+mn-ea"/>
                          <a:ea typeface="+mn-ea"/>
                          <a:cs typeface="Meiryo UI" panose="020B0604030504040204" pitchFamily="50" charset="-128"/>
                        </a:rPr>
                        <a:t>　</a:t>
                      </a:r>
                      <a:r>
                        <a:rPr lang="en-US" altLang="ja-JP" sz="1200" kern="100" dirty="0">
                          <a:solidFill>
                            <a:schemeClr val="tx1"/>
                          </a:solidFill>
                          <a:effectLst/>
                          <a:latin typeface="+mn-ea"/>
                          <a:ea typeface="+mn-ea"/>
                          <a:cs typeface="Meiryo UI" panose="020B0604030504040204" pitchFamily="50" charset="-128"/>
                        </a:rPr>
                        <a:t>E-mail</a:t>
                      </a:r>
                      <a:r>
                        <a:rPr lang="ja-JP" altLang="en-US" sz="1200" kern="100" dirty="0">
                          <a:solidFill>
                            <a:schemeClr val="tx1"/>
                          </a:solidFill>
                          <a:effectLst/>
                          <a:latin typeface="+mn-ea"/>
                          <a:ea typeface="+mn-ea"/>
                          <a:cs typeface="Meiryo UI" panose="020B0604030504040204" pitchFamily="50" charset="-128"/>
                        </a:rPr>
                        <a:t>：</a:t>
                      </a:r>
                      <a:r>
                        <a:rPr lang="en-US" altLang="ja-JP" sz="1200" i="1" kern="100" dirty="0" err="1">
                          <a:solidFill>
                            <a:schemeClr val="tx1"/>
                          </a:solidFill>
                          <a:effectLst/>
                          <a:latin typeface="+mn-ea"/>
                          <a:ea typeface="+mn-ea"/>
                          <a:cs typeface="Meiryo UI" panose="020B0604030504040204" pitchFamily="50" charset="-128"/>
                        </a:rPr>
                        <a:t>abcdef</a:t>
                      </a:r>
                      <a:r>
                        <a:rPr lang="en-US" altLang="ja-JP" sz="1200" i="1" kern="100" dirty="0">
                          <a:solidFill>
                            <a:schemeClr val="tx1"/>
                          </a:solidFill>
                          <a:effectLst/>
                          <a:latin typeface="+mn-ea"/>
                          <a:ea typeface="+mn-ea"/>
                          <a:cs typeface="Meiryo UI" panose="020B0604030504040204" pitchFamily="50" charset="-128"/>
                        </a:rPr>
                        <a:t>@</a:t>
                      </a:r>
                      <a:r>
                        <a:rPr lang="ja-JP" altLang="en-US" sz="1200" i="1" kern="100" dirty="0">
                          <a:solidFill>
                            <a:schemeClr val="tx1"/>
                          </a:solidFill>
                          <a:effectLst/>
                          <a:latin typeface="+mn-ea"/>
                          <a:ea typeface="+mn-ea"/>
                          <a:cs typeface="Meiryo UI" panose="020B0604030504040204" pitchFamily="50" charset="-128"/>
                        </a:rPr>
                        <a:t>･･･</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事業開始予定時期</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228600" marR="44450" indent="-228600">
                        <a:spcAft>
                          <a:spcPts val="0"/>
                        </a:spcAft>
                      </a:pPr>
                      <a:r>
                        <a:rPr lang="ja-JP" altLang="en-US" sz="1200" i="1" kern="100" dirty="0">
                          <a:solidFill>
                            <a:srgbClr val="0070C0"/>
                          </a:solidFill>
                          <a:effectLst/>
                          <a:latin typeface="+mn-ea"/>
                          <a:ea typeface="+mn-ea"/>
                          <a:cs typeface="Meiryo UI" panose="020B0604030504040204" pitchFamily="50" charset="-128"/>
                        </a:rPr>
                        <a:t>（事前の検討会議等を含めた事業開始時期を記入してください。）</a:t>
                      </a:r>
                      <a:r>
                        <a:rPr lang="en-US" sz="1200" kern="100" dirty="0">
                          <a:solidFill>
                            <a:srgbClr val="0070C0"/>
                          </a:solidFill>
                          <a:effectLst/>
                          <a:latin typeface="+mn-ea"/>
                          <a:ea typeface="+mn-ea"/>
                          <a:cs typeface="Meiryo UI" panose="020B0604030504040204" pitchFamily="50" charset="-128"/>
                        </a:rPr>
                        <a:t> </a:t>
                      </a:r>
                      <a:endParaRPr lang="ja-JP" sz="1200" kern="100" dirty="0">
                        <a:solidFill>
                          <a:srgbClr val="0070C0"/>
                        </a:solidFill>
                        <a:effectLst/>
                        <a:latin typeface="+mn-ea"/>
                        <a:ea typeface="+mn-ea"/>
                        <a:cs typeface="Meiryo UI" panose="020B0604030504040204" pitchFamily="50" charset="-128"/>
                      </a:endParaRPr>
                    </a:p>
                  </a:txBody>
                  <a:tcPr marL="33403" marR="334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21714">
                <a:tc vMerge="1">
                  <a:txBody>
                    <a:bodyPr/>
                    <a:lstStyle/>
                    <a:p>
                      <a:endParaRPr kumimoji="1" lang="ja-JP" altLang="en-US"/>
                    </a:p>
                  </a:txBody>
                  <a:tcPr/>
                </a:tc>
                <a:tc rowSpan="7">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協議会の構成員及び</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altLang="en-US" sz="1200" kern="100" dirty="0">
                          <a:effectLst/>
                          <a:latin typeface="+mn-ea"/>
                          <a:ea typeface="+mn-ea"/>
                          <a:cs typeface="Meiryo UI" panose="020B0604030504040204" pitchFamily="50" charset="-128"/>
                        </a:rPr>
                        <a:t>それぞれの役割</a:t>
                      </a:r>
                      <a:endParaRPr lang="en-US" altLang="ja-JP" sz="1200" kern="100" dirty="0">
                        <a:effectLst/>
                        <a:latin typeface="+mn-ea"/>
                        <a:ea typeface="+mn-ea"/>
                        <a:cs typeface="Meiryo UI" panose="020B0604030504040204" pitchFamily="50" charset="-128"/>
                      </a:endParaRPr>
                    </a:p>
                    <a:p>
                      <a:pPr marR="44450" indent="127000" algn="ctr">
                        <a:spcAft>
                          <a:spcPts val="0"/>
                        </a:spcAft>
                      </a:pPr>
                      <a:endParaRPr lang="en-US" altLang="ja-JP" sz="1200" kern="100" dirty="0">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0070C0"/>
                          </a:solidFill>
                          <a:effectLst/>
                          <a:latin typeface="+mn-ea"/>
                          <a:ea typeface="+mn-ea"/>
                          <a:cs typeface="Meiryo UI" panose="020B0604030504040204" pitchFamily="50" charset="-128"/>
                        </a:rPr>
                        <a:t>※</a:t>
                      </a:r>
                      <a:r>
                        <a:rPr lang="ja-JP" altLang="en-US" sz="1200" i="1" kern="100" dirty="0">
                          <a:solidFill>
                            <a:srgbClr val="0070C0"/>
                          </a:solidFill>
                          <a:effectLst/>
                          <a:latin typeface="+mn-ea"/>
                          <a:ea typeface="+mn-ea"/>
                          <a:cs typeface="Meiryo UI" panose="020B0604030504040204" pitchFamily="50" charset="-128"/>
                        </a:rPr>
                        <a:t>実施する協議会等の</a:t>
                      </a:r>
                      <a:endParaRPr lang="en-US" altLang="ja-JP" sz="1200" i="1" kern="100" dirty="0">
                        <a:solidFill>
                          <a:srgbClr val="0070C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0070C0"/>
                          </a:solidFill>
                          <a:effectLst/>
                          <a:latin typeface="+mn-ea"/>
                          <a:ea typeface="+mn-ea"/>
                          <a:cs typeface="Meiryo UI" panose="020B0604030504040204" pitchFamily="50" charset="-128"/>
                        </a:rPr>
                        <a:t>　　 参画組織・団体、その</a:t>
                      </a:r>
                      <a:endParaRPr lang="en-US" altLang="ja-JP" sz="1200" i="1" kern="100" dirty="0">
                        <a:solidFill>
                          <a:srgbClr val="0070C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0070C0"/>
                          </a:solidFill>
                          <a:effectLst/>
                          <a:latin typeface="+mn-ea"/>
                          <a:ea typeface="+mn-ea"/>
                          <a:cs typeface="Meiryo UI" panose="020B0604030504040204" pitchFamily="50" charset="-128"/>
                        </a:rPr>
                        <a:t>　代表者名を記入して</a:t>
                      </a:r>
                      <a:endParaRPr lang="en-US" altLang="ja-JP" sz="1200" i="1" kern="100" dirty="0">
                        <a:solidFill>
                          <a:srgbClr val="0070C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0070C0"/>
                          </a:solidFill>
                          <a:effectLst/>
                          <a:latin typeface="+mn-ea"/>
                          <a:ea typeface="+mn-ea"/>
                          <a:cs typeface="Meiryo UI" panose="020B0604030504040204" pitchFamily="50" charset="-128"/>
                        </a:rPr>
                        <a:t>　ください。</a:t>
                      </a:r>
                      <a:endParaRPr lang="en-US" altLang="ja-JP" sz="1200" i="1" kern="100" dirty="0">
                        <a:solidFill>
                          <a:srgbClr val="0070C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0070C0"/>
                          </a:solidFill>
                          <a:effectLst/>
                          <a:latin typeface="+mn-ea"/>
                          <a:ea typeface="+mn-ea"/>
                          <a:cs typeface="Meiryo UI" panose="020B0604030504040204" pitchFamily="50" charset="-128"/>
                        </a:rPr>
                        <a:t>※</a:t>
                      </a:r>
                      <a:r>
                        <a:rPr lang="ja-JP" altLang="en-US" sz="1200" i="1" kern="100" dirty="0">
                          <a:solidFill>
                            <a:srgbClr val="0070C0"/>
                          </a:solidFill>
                          <a:effectLst/>
                          <a:latin typeface="+mn-ea"/>
                          <a:ea typeface="+mn-ea"/>
                          <a:cs typeface="Meiryo UI" panose="020B0604030504040204" pitchFamily="50" charset="-128"/>
                        </a:rPr>
                        <a:t>幹事社はその旨</a:t>
                      </a:r>
                      <a:endParaRPr lang="en-US" altLang="ja-JP" sz="1200" i="1" kern="100" dirty="0">
                        <a:solidFill>
                          <a:srgbClr val="0070C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0070C0"/>
                          </a:solidFill>
                          <a:effectLst/>
                          <a:latin typeface="+mn-ea"/>
                          <a:ea typeface="+mn-ea"/>
                          <a:cs typeface="Meiryo UI" panose="020B0604030504040204" pitchFamily="50" charset="-128"/>
                        </a:rPr>
                        <a:t>　記載してください。</a:t>
                      </a:r>
                      <a:endParaRPr lang="en-US" altLang="ja-JP" sz="1200" i="1" kern="100" dirty="0">
                        <a:solidFill>
                          <a:srgbClr val="0070C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0070C0"/>
                          </a:solidFill>
                          <a:effectLst/>
                          <a:latin typeface="+mn-ea"/>
                          <a:ea typeface="+mn-ea"/>
                          <a:cs typeface="Meiryo UI" panose="020B0604030504040204" pitchFamily="50" charset="-128"/>
                        </a:rPr>
                        <a:t>※</a:t>
                      </a:r>
                      <a:r>
                        <a:rPr lang="ja-JP" altLang="en-US" sz="1200" i="1" kern="100" dirty="0">
                          <a:solidFill>
                            <a:srgbClr val="0070C0"/>
                          </a:solidFill>
                          <a:effectLst/>
                          <a:latin typeface="+mn-ea"/>
                          <a:ea typeface="+mn-ea"/>
                          <a:cs typeface="Meiryo UI" panose="020B0604030504040204" pitchFamily="50" charset="-128"/>
                        </a:rPr>
                        <a:t>書き切れない場合は、</a:t>
                      </a:r>
                      <a:endParaRPr lang="en-US" altLang="ja-JP" sz="1200" i="1" kern="100" dirty="0">
                        <a:solidFill>
                          <a:srgbClr val="0070C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0070C0"/>
                          </a:solidFill>
                          <a:effectLst/>
                          <a:latin typeface="+mn-ea"/>
                          <a:ea typeface="+mn-ea"/>
                          <a:cs typeface="Meiryo UI" panose="020B0604030504040204" pitchFamily="50" charset="-128"/>
                        </a:rPr>
                        <a:t>　ページを追加して</a:t>
                      </a:r>
                      <a:endParaRPr lang="en-US" altLang="ja-JP" sz="1200" i="1" kern="100" dirty="0">
                        <a:solidFill>
                          <a:srgbClr val="0070C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0070C0"/>
                          </a:solidFill>
                          <a:effectLst/>
                          <a:latin typeface="+mn-ea"/>
                          <a:ea typeface="+mn-ea"/>
                          <a:cs typeface="Meiryo UI" panose="020B0604030504040204" pitchFamily="50" charset="-128"/>
                        </a:rPr>
                        <a:t>　</a:t>
                      </a:r>
                      <a:r>
                        <a:rPr lang="ja-JP" altLang="en-US" sz="1200" i="1" kern="100" baseline="0" dirty="0">
                          <a:solidFill>
                            <a:srgbClr val="0070C0"/>
                          </a:solidFill>
                          <a:effectLst/>
                          <a:latin typeface="+mn-ea"/>
                          <a:ea typeface="+mn-ea"/>
                          <a:cs typeface="Meiryo UI" panose="020B0604030504040204" pitchFamily="50" charset="-128"/>
                        </a:rPr>
                        <a:t> </a:t>
                      </a:r>
                      <a:r>
                        <a:rPr lang="ja-JP" altLang="en-US" sz="1200" i="1" kern="100" dirty="0">
                          <a:solidFill>
                            <a:srgbClr val="0070C0"/>
                          </a:solidFill>
                          <a:effectLst/>
                          <a:latin typeface="+mn-ea"/>
                          <a:ea typeface="+mn-ea"/>
                          <a:cs typeface="Meiryo UI" panose="020B0604030504040204" pitchFamily="50" charset="-128"/>
                        </a:rPr>
                        <a:t>ください。</a:t>
                      </a:r>
                    </a:p>
                  </a:txBody>
                  <a:tcPr marL="19232" marR="19232" marT="19232" marB="1923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組織名（団体名）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代表者名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事業における役割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○○市</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市長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全体調整、発注契約</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2171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kern="1200" dirty="0">
                          <a:solidFill>
                            <a:schemeClr val="dk1"/>
                          </a:solidFill>
                          <a:effectLst/>
                          <a:latin typeface="+mn-lt"/>
                          <a:ea typeface="+mn-ea"/>
                          <a:cs typeface="+mn-cs"/>
                        </a:rPr>
                        <a:t>NPO</a:t>
                      </a:r>
                      <a:r>
                        <a:rPr kumimoji="1" lang="ja-JP" altLang="ja-JP" sz="1200" i="1" kern="1200" dirty="0">
                          <a:solidFill>
                            <a:schemeClr val="dk1"/>
                          </a:solidFill>
                          <a:effectLst/>
                          <a:latin typeface="+mn-lt"/>
                          <a:ea typeface="+mn-ea"/>
                          <a:cs typeface="+mn-cs"/>
                        </a:rPr>
                        <a:t>法人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代表理事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企画立案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△△交通株式会社</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○○部部長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乗合バスの運行</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株式会社○○○○</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代表取締役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オンデマンド交通の運行者</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○○大学××研究室</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教授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全体指導、調査方法指導</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3076" name="テキスト ボックス 1"/>
          <p:cNvSpPr txBox="1"/>
          <p:nvPr/>
        </p:nvSpPr>
        <p:spPr>
          <a:xfrm>
            <a:off x="2524518" y="621000"/>
            <a:ext cx="6439482" cy="64633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以下の各ページにおいて、</a:t>
            </a:r>
            <a:r>
              <a:rPr kumimoji="1" lang="ja-JP"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斜体の注意書き・記入例は、申請書に書き込む必要はありません。</a:t>
            </a:r>
            <a:endParaRPr kumimoji="1" lang="ja-JP" altLang="ja-JP" sz="12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※全ての項目を記入の上提出して下さい。</a:t>
            </a:r>
            <a:endParaRPr kumimoji="1" lang="ja-JP" altLang="ja-JP" sz="12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en-US" altLang="ja-JP" sz="1200" b="0" i="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○○年○月○○日作成</a:t>
            </a:r>
            <a:endParaRPr kumimoji="1" lang="ja-JP" altLang="en-US" sz="1200" b="0" i="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p:txBody>
      </p:sp>
      <p:sp>
        <p:nvSpPr>
          <p:cNvPr id="30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 name="スライド番号プレースホルダー 1">
            <a:extLst>
              <a:ext uri="{FF2B5EF4-FFF2-40B4-BE49-F238E27FC236}">
                <a16:creationId xmlns:a16="http://schemas.microsoft.com/office/drawing/2014/main" id="{8C5E5ACC-485C-C30F-70A2-EC55650037A1}"/>
              </a:ext>
            </a:extLst>
          </p:cNvPr>
          <p:cNvSpPr>
            <a:spLocks noGrp="1"/>
          </p:cNvSpPr>
          <p:nvPr>
            <p:ph type="sldNum" sz="quarter" idx="12"/>
          </p:nvPr>
        </p:nvSpPr>
        <p:spPr/>
        <p:txBody>
          <a:bodyPr/>
          <a:lstStyle/>
          <a:p>
            <a:pPr>
              <a:defRPr/>
            </a:pPr>
            <a:fld id="{ED70751B-34C4-41F7-9A42-B8AF8614956A}" type="slidenum">
              <a:rPr lang="en-US" altLang="ja-JP" smtClean="0"/>
              <a:pPr>
                <a:defRPr/>
              </a:pPr>
              <a:t>2</a:t>
            </a:fld>
            <a:endParaRPr lang="en-US" altLang="ja-JP"/>
          </a:p>
        </p:txBody>
      </p:sp>
    </p:spTree>
    <p:extLst>
      <p:ext uri="{BB962C8B-B14F-4D97-AF65-F5344CB8AC3E}">
        <p14:creationId xmlns:p14="http://schemas.microsoft.com/office/powerpoint/2010/main" val="3136604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事業の推進体制　</a:t>
            </a:r>
          </a:p>
        </p:txBody>
      </p:sp>
      <p:sp>
        <p:nvSpPr>
          <p:cNvPr id="3082" name="Text Box 4"/>
          <p:cNvSpPr txBox="1">
            <a:spLocks noChangeArrowheads="1"/>
          </p:cNvSpPr>
          <p:nvPr/>
        </p:nvSpPr>
        <p:spPr>
          <a:xfrm>
            <a:off x="197515" y="130095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（１）協議会の運営</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3" name="Rectangle 66"/>
          <p:cNvSpPr>
            <a:spLocks noChangeArrowheads="1"/>
          </p:cNvSpPr>
          <p:nvPr/>
        </p:nvSpPr>
        <p:spPr>
          <a:xfrm>
            <a:off x="179512" y="694226"/>
            <a:ext cx="8856983" cy="5973059"/>
          </a:xfrm>
          <a:prstGeom prst="rect">
            <a:avLst/>
          </a:prstGeom>
          <a:noFill/>
          <a:ln w="28575">
            <a:solidFill>
              <a:schemeClr val="accent5">
                <a:lumMod val="75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84" name="正方形/長方形 10"/>
          <p:cNvSpPr/>
          <p:nvPr/>
        </p:nvSpPr>
        <p:spPr>
          <a:xfrm>
            <a:off x="443554" y="1660954"/>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mj-ea"/>
                <a:ea typeface="+mj-ea"/>
                <a:cs typeface="+mn-cs"/>
              </a:rPr>
              <a:t>※</a:t>
            </a:r>
            <a:r>
              <a:rPr kumimoji="1" lang="ja-JP" altLang="en-US" sz="1200" b="0" i="1" u="none" strike="noStrike" kern="1200" cap="none" spc="0" normalizeH="0" baseline="0" noProof="0" dirty="0">
                <a:ln>
                  <a:noFill/>
                </a:ln>
                <a:solidFill>
                  <a:srgbClr val="0070C0"/>
                </a:solidFill>
                <a:effectLst/>
                <a:uLnTx/>
                <a:uFillTx/>
                <a:latin typeface="+mj-ea"/>
                <a:ea typeface="+mj-ea"/>
                <a:cs typeface="+mn-cs"/>
              </a:rPr>
              <a:t>組織体制、開催頻度等の運営方針が分かる内容を記載してください。</a:t>
            </a:r>
            <a:endParaRPr kumimoji="1" lang="en-US" altLang="ja-JP" sz="1200" b="0" i="1" u="none" strike="noStrike" kern="1200" cap="none" spc="0" normalizeH="0" baseline="0" noProof="0" dirty="0">
              <a:ln>
                <a:noFill/>
              </a:ln>
              <a:solidFill>
                <a:srgbClr val="0070C0"/>
              </a:solidFill>
              <a:effectLst/>
              <a:uLnTx/>
              <a:uFillTx/>
              <a:latin typeface="+mj-ea"/>
              <a:ea typeface="+mj-ea"/>
              <a:cs typeface="+mn-cs"/>
            </a:endParaRPr>
          </a:p>
        </p:txBody>
      </p:sp>
      <p:sp>
        <p:nvSpPr>
          <p:cNvPr id="3085" name="Text Box 4"/>
          <p:cNvSpPr txBox="1">
            <a:spLocks noChangeArrowheads="1"/>
          </p:cNvSpPr>
          <p:nvPr/>
        </p:nvSpPr>
        <p:spPr>
          <a:xfrm>
            <a:off x="179512" y="2092738"/>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（２）協議会の構成員以外の者との協調・連携</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6" name="正方形/長方形 13"/>
          <p:cNvSpPr/>
          <p:nvPr/>
        </p:nvSpPr>
        <p:spPr>
          <a:xfrm>
            <a:off x="439475" y="2456292"/>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mj-ea"/>
                <a:ea typeface="+mj-ea"/>
                <a:cs typeface="+mn-cs"/>
              </a:rPr>
              <a:t>※</a:t>
            </a:r>
            <a:r>
              <a:rPr kumimoji="1" lang="ja-JP" altLang="en-US" sz="1200" b="0" i="1" u="none" strike="noStrike" kern="1200" cap="none" spc="0" normalizeH="0" baseline="0" noProof="0" dirty="0">
                <a:ln>
                  <a:noFill/>
                </a:ln>
                <a:solidFill>
                  <a:srgbClr val="0070C0"/>
                </a:solidFill>
                <a:effectLst/>
                <a:uLnTx/>
                <a:uFillTx/>
                <a:latin typeface="+mj-ea"/>
                <a:ea typeface="+mj-ea"/>
                <a:cs typeface="+mn-cs"/>
              </a:rPr>
              <a:t>協議会以外の者とも広く協調・連携する方針であれば、その旨を記載してください。</a:t>
            </a:r>
            <a:endParaRPr kumimoji="1" lang="en-US" altLang="ja-JP" sz="1200" b="0" i="1" u="none" strike="noStrike" kern="1200" cap="none" spc="0" normalizeH="0" baseline="0" noProof="0" dirty="0">
              <a:ln>
                <a:noFill/>
              </a:ln>
              <a:solidFill>
                <a:srgbClr val="0070C0"/>
              </a:solidFill>
              <a:effectLst/>
              <a:uLnTx/>
              <a:uFillTx/>
              <a:latin typeface="+mj-ea"/>
              <a:ea typeface="+mj-ea"/>
              <a:cs typeface="+mn-cs"/>
            </a:endParaRPr>
          </a:p>
        </p:txBody>
      </p:sp>
      <p:sp>
        <p:nvSpPr>
          <p:cNvPr id="3087" name="Text Box 4"/>
          <p:cNvSpPr txBox="1">
            <a:spLocks noChangeArrowheads="1"/>
          </p:cNvSpPr>
          <p:nvPr/>
        </p:nvSpPr>
        <p:spPr>
          <a:xfrm>
            <a:off x="179512" y="2884874"/>
            <a:ext cx="8113990"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（３）</a:t>
            </a:r>
            <a:r>
              <a:rPr kumimoji="1" lang="ja-JP" altLang="en-US" sz="2000" b="1" i="0" u="none" strike="noStrike" kern="1200" cap="none" spc="0" normalizeH="0" baseline="0" noProof="0" dirty="0">
                <a:ln>
                  <a:noFill/>
                </a:ln>
                <a:effectLst/>
                <a:uLnTx/>
                <a:uFillTx/>
                <a:latin typeface="+mj-ea"/>
                <a:ea typeface="+mj-ea"/>
                <a:cs typeface="+mn-cs"/>
              </a:rPr>
              <a:t>地域交通法に</a:t>
            </a: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基づく新モビリティサービス協議会の設定意向</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089" name="テキスト 577"/>
          <p:cNvSpPr txBox="1"/>
          <p:nvPr/>
        </p:nvSpPr>
        <p:spPr>
          <a:xfrm>
            <a:off x="323768" y="836712"/>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mj-ea"/>
                <a:ea typeface="+mj-ea"/>
                <a:cs typeface="+mn-cs"/>
              </a:rPr>
              <a:t>※</a:t>
            </a:r>
            <a:r>
              <a:rPr kumimoji="1" lang="en-US" altLang="ja-JP" sz="1200" b="0" i="1" u="none" strike="noStrike" kern="1200" cap="none" spc="0" normalizeH="0" baseline="0" noProof="0" dirty="0" err="1">
                <a:ln>
                  <a:noFill/>
                </a:ln>
                <a:solidFill>
                  <a:srgbClr val="0070C0"/>
                </a:solidFill>
                <a:effectLst/>
                <a:uLnTx/>
                <a:uFillTx/>
                <a:latin typeface="+mj-ea"/>
                <a:ea typeface="+mj-ea"/>
                <a:cs typeface="+mn-cs"/>
              </a:rPr>
              <a:t>以下の項目について、自由に記載してください</a:t>
            </a:r>
            <a:r>
              <a:rPr kumimoji="1" lang="en-US" altLang="ja-JP" sz="1200" b="0" i="1" u="none" strike="noStrike" kern="1200" cap="none" spc="0" normalizeH="0" baseline="0" noProof="0" dirty="0">
                <a:ln>
                  <a:noFill/>
                </a:ln>
                <a:solidFill>
                  <a:srgbClr val="0070C0"/>
                </a:solidFill>
                <a:effectLst/>
                <a:uLnTx/>
                <a:uFillTx/>
                <a:latin typeface="+mj-ea"/>
                <a:ea typeface="+mj-ea"/>
                <a:cs typeface="+mn-cs"/>
              </a:rPr>
              <a:t>。</a:t>
            </a:r>
            <a:r>
              <a:rPr kumimoji="1" lang="ja-JP" altLang="en-US" sz="1200" b="0" i="1" u="none" strike="noStrike" kern="1200" cap="none" spc="0" normalizeH="0" baseline="0" noProof="0" dirty="0">
                <a:ln>
                  <a:noFill/>
                </a:ln>
                <a:solidFill>
                  <a:srgbClr val="0070C0"/>
                </a:solidFill>
                <a:effectLst/>
                <a:uLnTx/>
                <a:uFillTx/>
                <a:latin typeface="+mj-ea"/>
                <a:ea typeface="+mj-ea"/>
                <a:cs typeface="+mn-cs"/>
              </a:rPr>
              <a:t>文字のほか、図やイラストを用いても構いません。</a:t>
            </a:r>
            <a:endParaRPr kumimoji="1" lang="en-US" altLang="ja-JP" sz="1200" b="0" i="1" u="none" strike="noStrike" kern="1200" cap="none" spc="0" normalizeH="0" baseline="0" noProof="0" dirty="0">
              <a:ln>
                <a:noFill/>
              </a:ln>
              <a:solidFill>
                <a:srgbClr val="0070C0"/>
              </a:solidFill>
              <a:effectLst/>
              <a:uLnTx/>
              <a:uFillTx/>
              <a:latin typeface="+mj-ea"/>
              <a:ea typeface="+mj-ea"/>
              <a:cs typeface="+mn-cs"/>
            </a:endParaRPr>
          </a:p>
        </p:txBody>
      </p:sp>
      <p:sp>
        <p:nvSpPr>
          <p:cNvPr id="2" name="テキスト ボックス 11">
            <a:extLst>
              <a:ext uri="{FF2B5EF4-FFF2-40B4-BE49-F238E27FC236}">
                <a16:creationId xmlns:a16="http://schemas.microsoft.com/office/drawing/2014/main" id="{585238B0-EF85-17FB-03D0-C089840CB636}"/>
              </a:ext>
            </a:extLst>
          </p:cNvPr>
          <p:cNvSpPr txBox="1"/>
          <p:nvPr/>
        </p:nvSpPr>
        <p:spPr>
          <a:xfrm>
            <a:off x="5487364" y="328498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 name="正方形/長方形 12">
            <a:extLst>
              <a:ext uri="{FF2B5EF4-FFF2-40B4-BE49-F238E27FC236}">
                <a16:creationId xmlns:a16="http://schemas.microsoft.com/office/drawing/2014/main" id="{8D842038-B287-1C50-D799-E9775980D121}"/>
              </a:ext>
            </a:extLst>
          </p:cNvPr>
          <p:cNvSpPr/>
          <p:nvPr/>
        </p:nvSpPr>
        <p:spPr>
          <a:xfrm>
            <a:off x="7107256" y="3328517"/>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4" name="スライド番号プレースホルダー 3">
            <a:extLst>
              <a:ext uri="{FF2B5EF4-FFF2-40B4-BE49-F238E27FC236}">
                <a16:creationId xmlns:a16="http://schemas.microsoft.com/office/drawing/2014/main" id="{8ACDE03C-565D-9D05-2FD5-49F0E5F5AE74}"/>
              </a:ext>
            </a:extLst>
          </p:cNvPr>
          <p:cNvSpPr>
            <a:spLocks noGrp="1"/>
          </p:cNvSpPr>
          <p:nvPr>
            <p:ph type="sldNum" sz="quarter" idx="12"/>
          </p:nvPr>
        </p:nvSpPr>
        <p:spPr/>
        <p:txBody>
          <a:bodyPr/>
          <a:lstStyle/>
          <a:p>
            <a:pPr>
              <a:defRPr/>
            </a:pPr>
            <a:fld id="{ED70751B-34C4-41F7-9A42-B8AF8614956A}" type="slidenum">
              <a:rPr lang="en-US" altLang="ja-JP" smtClean="0"/>
              <a:pPr>
                <a:defRPr/>
              </a:pPr>
              <a:t>3</a:t>
            </a:fld>
            <a:endParaRPr lang="en-US" altLang="ja-JP"/>
          </a:p>
        </p:txBody>
      </p:sp>
    </p:spTree>
    <p:extLst>
      <p:ext uri="{BB962C8B-B14F-4D97-AF65-F5344CB8AC3E}">
        <p14:creationId xmlns:p14="http://schemas.microsoft.com/office/powerpoint/2010/main" val="276410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地域課題</a:t>
            </a:r>
          </a:p>
        </p:txBody>
      </p:sp>
      <p:sp>
        <p:nvSpPr>
          <p:cNvPr id="3094" name="Text Box 4"/>
          <p:cNvSpPr txBox="1">
            <a:spLocks noChangeArrowheads="1"/>
          </p:cNvSpPr>
          <p:nvPr/>
        </p:nvSpPr>
        <p:spPr>
          <a:xfrm>
            <a:off x="185923" y="126876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（１）MaaS</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の提供により解決</a:t>
            </a:r>
            <a:r>
              <a:rPr kumimoji="1" lang="ja-JP" altLang="en-US" sz="2000" b="1" i="0" u="none" strike="noStrike" kern="1200" cap="none" spc="0" normalizeH="0" baseline="0" noProof="0" dirty="0">
                <a:ln>
                  <a:noFill/>
                </a:ln>
                <a:effectLst/>
                <a:uLnTx/>
                <a:uFillTx/>
                <a:latin typeface="+mn-ea"/>
                <a:ea typeface="+mn-ea"/>
                <a:cs typeface="+mn-cs"/>
              </a:rPr>
              <a:t>したい観光分野における</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課題の内容</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095" name="Rectangle 66"/>
          <p:cNvSpPr>
            <a:spLocks noChangeArrowheads="1"/>
          </p:cNvSpPr>
          <p:nvPr/>
        </p:nvSpPr>
        <p:spPr>
          <a:xfrm>
            <a:off x="179512" y="691532"/>
            <a:ext cx="8784976" cy="5959124"/>
          </a:xfrm>
          <a:prstGeom prst="rect">
            <a:avLst/>
          </a:prstGeom>
          <a:noFill/>
          <a:ln w="28575">
            <a:solidFill>
              <a:schemeClr val="accent5">
                <a:lumMod val="75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96" name="正方形/長方形 10"/>
          <p:cNvSpPr/>
          <p:nvPr/>
        </p:nvSpPr>
        <p:spPr>
          <a:xfrm>
            <a:off x="337360" y="1667977"/>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ja-JP" altLang="en-US" sz="1200" b="0" i="1" u="none" strike="noStrike" kern="1200" cap="none" spc="0" normalizeH="0" baseline="0" noProof="0" dirty="0">
                <a:ln>
                  <a:noFill/>
                </a:ln>
                <a:solidFill>
                  <a:schemeClr val="tx2">
                    <a:lumMod val="60000"/>
                    <a:lumOff val="40000"/>
                  </a:schemeClr>
                </a:solidFill>
                <a:effectLst/>
                <a:uLnTx/>
                <a:uFillTx/>
                <a:latin typeface="+mn-ea"/>
                <a:ea typeface="+mn-ea"/>
                <a:cs typeface="+mn-cs"/>
              </a:rPr>
              <a:t>観光分野で</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発生している課題を記入してください。</a:t>
            </a:r>
            <a:endParaRPr kumimoji="1" lang="en-US" altLang="ja-JP" sz="1200" b="0" i="1" u="none" strike="noStrike" kern="1200" cap="none" spc="0" normalizeH="0" baseline="0" noProof="0" dirty="0">
              <a:ln>
                <a:noFill/>
              </a:ln>
              <a:solidFill>
                <a:srgbClr val="0070C0"/>
              </a:solidFill>
              <a:effectLst/>
              <a:uLnTx/>
              <a:uFillTx/>
              <a:latin typeface="+mn-ea"/>
              <a:ea typeface="+mn-ea"/>
              <a:cs typeface="+mn-cs"/>
            </a:endParaRPr>
          </a:p>
        </p:txBody>
      </p:sp>
      <p:sp>
        <p:nvSpPr>
          <p:cNvPr id="3097" name="Text Box 4"/>
          <p:cNvSpPr txBox="1">
            <a:spLocks noChangeArrowheads="1"/>
          </p:cNvSpPr>
          <p:nvPr/>
        </p:nvSpPr>
        <p:spPr>
          <a:xfrm>
            <a:off x="185459" y="206092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（２）課題を引き起こしている要因</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098" name="正方形/長方形 13"/>
          <p:cNvSpPr/>
          <p:nvPr/>
        </p:nvSpPr>
        <p:spPr>
          <a:xfrm>
            <a:off x="377973" y="2420960"/>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上記の課題を引き起こしている要因を記入してください。</a:t>
            </a:r>
          </a:p>
        </p:txBody>
      </p:sp>
      <p:sp>
        <p:nvSpPr>
          <p:cNvPr id="3099" name="Text Box 4"/>
          <p:cNvSpPr txBox="1">
            <a:spLocks noChangeArrowheads="1"/>
          </p:cNvSpPr>
          <p:nvPr/>
        </p:nvSpPr>
        <p:spPr>
          <a:xfrm>
            <a:off x="179512" y="292501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（３）課題を解決するための対応策</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00" name="正方形/長方形 16"/>
          <p:cNvSpPr/>
          <p:nvPr/>
        </p:nvSpPr>
        <p:spPr>
          <a:xfrm>
            <a:off x="377973" y="3265239"/>
            <a:ext cx="8232422" cy="461665"/>
          </a:xfrm>
          <a:prstGeom prst="rect">
            <a:avLst/>
          </a:prstGeom>
        </p:spPr>
        <p:txBody>
          <a:bodyPr wrap="square">
            <a:spAutoFit/>
          </a:bodyPr>
          <a:lstStyle/>
          <a:p>
            <a:pPr lvl="0">
              <a:defRPr/>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上記の課題を解決するための対応策</a:t>
            </a:r>
            <a:r>
              <a:rPr lang="ja-JP" altLang="en-US" sz="1200" i="1" noProof="0" dirty="0">
                <a:solidFill>
                  <a:srgbClr val="0070C0"/>
                </a:solidFill>
                <a:latin typeface="+mn-ea"/>
                <a:ea typeface="+mn-ea"/>
              </a:rPr>
              <a:t>など</a:t>
            </a:r>
            <a:r>
              <a:rPr lang="ja-JP" altLang="en-US" sz="1200" i="1" dirty="0">
                <a:solidFill>
                  <a:srgbClr val="0070C0"/>
                </a:solidFill>
                <a:latin typeface="+mn-ea"/>
                <a:ea typeface="+mn-ea"/>
              </a:rPr>
              <a:t>を、「主な事業要件・評価のポイント」のスライド記載の評価項目</a:t>
            </a:r>
            <a:endParaRPr lang="en-US" altLang="ja-JP" sz="1200" i="1" dirty="0">
              <a:solidFill>
                <a:srgbClr val="0070C0"/>
              </a:solidFill>
              <a:latin typeface="+mn-ea"/>
              <a:ea typeface="+mn-ea"/>
            </a:endParaRPr>
          </a:p>
          <a:p>
            <a:pPr lvl="0">
              <a:defRPr/>
            </a:pPr>
            <a:r>
              <a:rPr lang="ja-JP" altLang="en-US" sz="1200" i="1" dirty="0">
                <a:solidFill>
                  <a:srgbClr val="0070C0"/>
                </a:solidFill>
                <a:latin typeface="+mn-ea"/>
                <a:ea typeface="+mn-ea"/>
              </a:rPr>
              <a:t>　例を参考に、具体的に記入</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してください。</a:t>
            </a:r>
          </a:p>
        </p:txBody>
      </p:sp>
      <p:sp>
        <p:nvSpPr>
          <p:cNvPr id="310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02"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以下の項目について、自由に記載してください</a:t>
            </a: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0070C0"/>
              </a:solidFill>
              <a:effectLst/>
              <a:uLnTx/>
              <a:uFillTx/>
              <a:latin typeface="+mn-ea"/>
              <a:ea typeface="+mn-ea"/>
              <a:cs typeface="+mn-cs"/>
            </a:endParaRPr>
          </a:p>
        </p:txBody>
      </p:sp>
      <p:sp>
        <p:nvSpPr>
          <p:cNvPr id="2" name="スライド番号プレースホルダー 1">
            <a:extLst>
              <a:ext uri="{FF2B5EF4-FFF2-40B4-BE49-F238E27FC236}">
                <a16:creationId xmlns:a16="http://schemas.microsoft.com/office/drawing/2014/main" id="{33F08C02-6ADF-84D0-E099-04CB21589E72}"/>
              </a:ext>
            </a:extLst>
          </p:cNvPr>
          <p:cNvSpPr>
            <a:spLocks noGrp="1"/>
          </p:cNvSpPr>
          <p:nvPr>
            <p:ph type="sldNum" sz="quarter" idx="12"/>
          </p:nvPr>
        </p:nvSpPr>
        <p:spPr/>
        <p:txBody>
          <a:bodyPr/>
          <a:lstStyle/>
          <a:p>
            <a:pPr>
              <a:defRPr/>
            </a:pPr>
            <a:fld id="{ED70751B-34C4-41F7-9A42-B8AF8614956A}" type="slidenum">
              <a:rPr lang="en-US" altLang="ja-JP" smtClean="0"/>
              <a:pPr>
                <a:defRPr/>
              </a:pPr>
              <a:t>4</a:t>
            </a:fld>
            <a:endParaRPr lang="en-US" altLang="ja-JP"/>
          </a:p>
        </p:txBody>
      </p:sp>
    </p:spTree>
    <p:extLst>
      <p:ext uri="{BB962C8B-B14F-4D97-AF65-F5344CB8AC3E}">
        <p14:creationId xmlns:p14="http://schemas.microsoft.com/office/powerpoint/2010/main" val="1126868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地域の移動ニーズ</a:t>
            </a:r>
          </a:p>
        </p:txBody>
      </p:sp>
      <p:sp>
        <p:nvSpPr>
          <p:cNvPr id="3107" name="Text Box 4"/>
          <p:cNvSpPr txBox="1">
            <a:spLocks noChangeArrowheads="1"/>
          </p:cNvSpPr>
          <p:nvPr/>
        </p:nvSpPr>
        <p:spPr>
          <a:xfrm>
            <a:off x="182271" y="128104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（１）地域における移動ニーズ</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08" name="Rectangle 66"/>
          <p:cNvSpPr>
            <a:spLocks noChangeArrowheads="1"/>
          </p:cNvSpPr>
          <p:nvPr/>
        </p:nvSpPr>
        <p:spPr>
          <a:xfrm>
            <a:off x="179513" y="694792"/>
            <a:ext cx="8664910" cy="5983664"/>
          </a:xfrm>
          <a:prstGeom prst="rect">
            <a:avLst/>
          </a:prstGeom>
          <a:noFill/>
          <a:ln w="28575">
            <a:solidFill>
              <a:schemeClr val="accent5">
                <a:lumMod val="75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09" name="正方形/長方形 10"/>
          <p:cNvSpPr/>
          <p:nvPr/>
        </p:nvSpPr>
        <p:spPr>
          <a:xfrm>
            <a:off x="356310" y="1628800"/>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ja-JP" altLang="en-US" sz="1200" b="0" i="1" u="none" strike="noStrike" kern="1200" cap="none" spc="0" normalizeH="0" baseline="0" noProof="0" dirty="0">
                <a:ln>
                  <a:noFill/>
                </a:ln>
                <a:solidFill>
                  <a:schemeClr val="tx2">
                    <a:lumMod val="60000"/>
                    <a:lumOff val="40000"/>
                  </a:schemeClr>
                </a:solidFill>
                <a:effectLst/>
                <a:uLnTx/>
                <a:uFillTx/>
                <a:latin typeface="+mn-ea"/>
                <a:ea typeface="+mn-ea"/>
                <a:cs typeface="+mn-cs"/>
              </a:rPr>
              <a:t>観光分野</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における住民や来訪者における移動ニーズを記入してください。</a:t>
            </a:r>
            <a:endParaRPr kumimoji="1" lang="en-US" altLang="ja-JP" sz="1200" b="0" i="1" u="none" strike="noStrike" kern="1200" cap="none" spc="0" normalizeH="0" baseline="0" noProof="0" dirty="0">
              <a:ln>
                <a:noFill/>
              </a:ln>
              <a:solidFill>
                <a:srgbClr val="0070C0"/>
              </a:solidFill>
              <a:effectLst/>
              <a:uLnTx/>
              <a:uFillTx/>
              <a:latin typeface="+mn-ea"/>
              <a:ea typeface="+mn-ea"/>
              <a:cs typeface="+mn-cs"/>
            </a:endParaRPr>
          </a:p>
        </p:txBody>
      </p:sp>
      <p:sp>
        <p:nvSpPr>
          <p:cNvPr id="3110" name="Text Box 4"/>
          <p:cNvSpPr txBox="1">
            <a:spLocks noChangeArrowheads="1"/>
          </p:cNvSpPr>
          <p:nvPr/>
        </p:nvSpPr>
        <p:spPr>
          <a:xfrm>
            <a:off x="179512" y="2041167"/>
            <a:ext cx="8193220"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（２）移動ニーズを満たすために提供されている又は提供予定の交通手段</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11" name="正方形/長方形 13"/>
          <p:cNvSpPr/>
          <p:nvPr/>
        </p:nvSpPr>
        <p:spPr>
          <a:xfrm>
            <a:off x="380732" y="2401143"/>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上記の移動ニーズに対応するために提供される交通手段について具体的に記入してください。</a:t>
            </a:r>
          </a:p>
        </p:txBody>
      </p:sp>
      <p:sp>
        <p:nvSpPr>
          <p:cNvPr id="311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13"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以下の項目について、自由に記載してください</a:t>
            </a: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0070C0"/>
              </a:solidFill>
              <a:effectLst/>
              <a:uLnTx/>
              <a:uFillTx/>
              <a:latin typeface="+mn-ea"/>
              <a:ea typeface="+mn-ea"/>
              <a:cs typeface="+mn-cs"/>
            </a:endParaRPr>
          </a:p>
        </p:txBody>
      </p:sp>
      <p:sp>
        <p:nvSpPr>
          <p:cNvPr id="2" name="スライド番号プレースホルダー 1">
            <a:extLst>
              <a:ext uri="{FF2B5EF4-FFF2-40B4-BE49-F238E27FC236}">
                <a16:creationId xmlns:a16="http://schemas.microsoft.com/office/drawing/2014/main" id="{2E7B1FA6-5648-A4D8-81C3-A09556ED9658}"/>
              </a:ext>
            </a:extLst>
          </p:cNvPr>
          <p:cNvSpPr>
            <a:spLocks noGrp="1"/>
          </p:cNvSpPr>
          <p:nvPr>
            <p:ph type="sldNum" sz="quarter" idx="12"/>
          </p:nvPr>
        </p:nvSpPr>
        <p:spPr/>
        <p:txBody>
          <a:bodyPr/>
          <a:lstStyle/>
          <a:p>
            <a:pPr>
              <a:defRPr/>
            </a:pPr>
            <a:fld id="{ED70751B-34C4-41F7-9A42-B8AF8614956A}" type="slidenum">
              <a:rPr lang="en-US" altLang="ja-JP" smtClean="0"/>
              <a:pPr>
                <a:defRPr/>
              </a:pPr>
              <a:t>5</a:t>
            </a:fld>
            <a:endParaRPr lang="en-US" altLang="ja-JP"/>
          </a:p>
        </p:txBody>
      </p:sp>
    </p:spTree>
    <p:extLst>
      <p:ext uri="{BB962C8B-B14F-4D97-AF65-F5344CB8AC3E}">
        <p14:creationId xmlns:p14="http://schemas.microsoft.com/office/powerpoint/2010/main" val="2110116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6"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関連する計画・取組との関係　</a:t>
            </a:r>
          </a:p>
        </p:txBody>
      </p:sp>
      <p:graphicFrame>
        <p:nvGraphicFramePr>
          <p:cNvPr id="3118" name="表 8"/>
          <p:cNvGraphicFramePr>
            <a:graphicFrameLocks noGrp="1"/>
          </p:cNvGraphicFramePr>
          <p:nvPr/>
        </p:nvGraphicFramePr>
        <p:xfrm>
          <a:off x="245576" y="1412776"/>
          <a:ext cx="8640960" cy="2461696"/>
        </p:xfrm>
        <a:graphic>
          <a:graphicData uri="http://schemas.openxmlformats.org/drawingml/2006/table">
            <a:tbl>
              <a:tblPr/>
              <a:tblGrid>
                <a:gridCol w="1296143">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5184577">
                  <a:extLst>
                    <a:ext uri="{9D8B030D-6E8A-4147-A177-3AD203B41FA5}">
                      <a16:colId xmlns:a16="http://schemas.microsoft.com/office/drawing/2014/main" val="20002"/>
                    </a:ext>
                  </a:extLst>
                </a:gridCol>
              </a:tblGrid>
              <a:tr h="400899">
                <a:tc>
                  <a:txBody>
                    <a:bodyPr/>
                    <a:lstStyle/>
                    <a:p>
                      <a:r>
                        <a:rPr kumimoji="1" lang="ja-JP" altLang="en-US" sz="1200" dirty="0"/>
                        <a:t>計画名</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策定状況</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内容</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900">
                <a:tc>
                  <a:txBody>
                    <a:bodyPr/>
                    <a:lstStyle/>
                    <a:p>
                      <a:r>
                        <a:rPr kumimoji="1" lang="ja-JP" altLang="en-US" sz="1200" dirty="0"/>
                        <a:t>地域公共交通計画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事業地域を新たな交通手段の導入検討地域に位置づけ</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008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n-lt"/>
                          <a:ea typeface="+mn-ea"/>
                          <a:cs typeface="+mn-cs"/>
                        </a:rPr>
                        <a:t>都市計画</a:t>
                      </a:r>
                      <a:endParaRPr kumimoji="1" lang="ja-JP" altLang="ja-JP"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○○年度策定予定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本事業の実施を織り込んだ計画を策定予定</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400899">
                <a:tc>
                  <a:txBody>
                    <a:bodyPr/>
                    <a:lstStyle/>
                    <a:p>
                      <a:r>
                        <a:rPr kumimoji="1" lang="ja-JP" altLang="en-US" sz="1200" dirty="0"/>
                        <a:t>立地適正化計画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策定意向あり（策定時期未定）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詳細検討中</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400899">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未策定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策定予定なし</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400900">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119" name="テキスト ボックス 1"/>
          <p:cNvSpPr txBox="1"/>
          <p:nvPr/>
        </p:nvSpPr>
        <p:spPr>
          <a:xfrm>
            <a:off x="107504" y="615489"/>
            <a:ext cx="8928992" cy="46077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地域公共交通計画等との関連性、整合性　（それら計画と、本事業の実施により実現を目指す姿が共有されているか）、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　関連する取組として、これまで行ってきたもの、今後行う予定があるものについて記入してください。</a:t>
            </a:r>
          </a:p>
        </p:txBody>
      </p:sp>
      <p:sp>
        <p:nvSpPr>
          <p:cNvPr id="3120" name="Text Box 4"/>
          <p:cNvSpPr txBox="1">
            <a:spLocks noChangeArrowheads="1"/>
          </p:cNvSpPr>
          <p:nvPr/>
        </p:nvSpPr>
        <p:spPr>
          <a:xfrm>
            <a:off x="121743" y="1012666"/>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各種計画との関係</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1" name="Text Box 4"/>
          <p:cNvSpPr txBox="1">
            <a:spLocks noChangeArrowheads="1"/>
          </p:cNvSpPr>
          <p:nvPr/>
        </p:nvSpPr>
        <p:spPr>
          <a:xfrm>
            <a:off x="179512" y="3861000"/>
            <a:ext cx="82809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effectLst/>
                <a:uLnTx/>
                <a:uFillTx/>
                <a:latin typeface="Tahoma" pitchFamily="34" charset="0"/>
                <a:ea typeface="ＭＳ Ｐゴシック" panose="020B0600070205080204" pitchFamily="50" charset="-128"/>
                <a:cs typeface="+mn-cs"/>
              </a:rPr>
              <a:t>地域交通法に基づく新モビリティサービス事業計画の設定意向</a:t>
            </a:r>
            <a:endParaRPr kumimoji="1" lang="ja-JP" altLang="en-US" sz="1600" b="0" i="0" u="none" strike="noStrike" kern="1200" cap="none" spc="0" normalizeH="0" baseline="0" noProof="0" dirty="0">
              <a:ln>
                <a:noFill/>
              </a:ln>
              <a:effectLst/>
              <a:uLnTx/>
              <a:uFillTx/>
              <a:latin typeface="Tahoma" pitchFamily="34" charset="0"/>
              <a:ea typeface="ＭＳ Ｐゴシック" panose="020B0600070205080204" pitchFamily="50" charset="-128"/>
              <a:cs typeface="+mn-cs"/>
            </a:endParaRPr>
          </a:p>
        </p:txBody>
      </p:sp>
      <p:sp>
        <p:nvSpPr>
          <p:cNvPr id="3122" name="テキスト ボックス 11"/>
          <p:cNvSpPr txBox="1"/>
          <p:nvPr/>
        </p:nvSpPr>
        <p:spPr>
          <a:xfrm>
            <a:off x="5480806" y="416341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123" name="正方形/長方形 12"/>
          <p:cNvSpPr/>
          <p:nvPr/>
        </p:nvSpPr>
        <p:spPr>
          <a:xfrm>
            <a:off x="7017878" y="4199211"/>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24" name="Text Box 667"/>
          <p:cNvSpPr txBox="1">
            <a:spLocks noChangeArrowheads="1"/>
          </p:cNvSpPr>
          <p:nvPr/>
        </p:nvSpPr>
        <p:spPr>
          <a:xfrm>
            <a:off x="231914" y="4348265"/>
            <a:ext cx="7398461"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関連する取組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5" name="Rectangle 668"/>
          <p:cNvSpPr>
            <a:spLocks noChangeArrowheads="1"/>
          </p:cNvSpPr>
          <p:nvPr/>
        </p:nvSpPr>
        <p:spPr>
          <a:xfrm>
            <a:off x="242603" y="4806401"/>
            <a:ext cx="8723817" cy="1934967"/>
          </a:xfrm>
          <a:prstGeom prst="rect">
            <a:avLst/>
          </a:prstGeom>
          <a:noFill/>
          <a:ln w="28575">
            <a:solidFill>
              <a:schemeClr val="accent5">
                <a:lumMod val="75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26" name="正方形/長方形 669"/>
          <p:cNvSpPr/>
          <p:nvPr/>
        </p:nvSpPr>
        <p:spPr>
          <a:xfrm>
            <a:off x="314933" y="4797664"/>
            <a:ext cx="8433067" cy="461665"/>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※過去に実施した社会実験の他、国の支援対象以外の地域独自の取り組み、まちづくり施策との連携など、本事業に関連する取組について記入して下さい。</a:t>
            </a:r>
            <a:endParaRPr kumimoji="1" lang="ja-JP" alt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2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 name="スライド番号プレースホルダー 1">
            <a:extLst>
              <a:ext uri="{FF2B5EF4-FFF2-40B4-BE49-F238E27FC236}">
                <a16:creationId xmlns:a16="http://schemas.microsoft.com/office/drawing/2014/main" id="{5640774C-2BB9-FA2B-3F29-D715E8A91341}"/>
              </a:ext>
            </a:extLst>
          </p:cNvPr>
          <p:cNvSpPr>
            <a:spLocks noGrp="1"/>
          </p:cNvSpPr>
          <p:nvPr>
            <p:ph type="sldNum" sz="quarter" idx="12"/>
          </p:nvPr>
        </p:nvSpPr>
        <p:spPr/>
        <p:txBody>
          <a:bodyPr/>
          <a:lstStyle/>
          <a:p>
            <a:pPr>
              <a:defRPr/>
            </a:pPr>
            <a:fld id="{ED70751B-34C4-41F7-9A42-B8AF8614956A}" type="slidenum">
              <a:rPr lang="en-US" altLang="ja-JP" smtClean="0"/>
              <a:pPr>
                <a:defRPr/>
              </a:pPr>
              <a:t>6</a:t>
            </a:fld>
            <a:endParaRPr lang="en-US" altLang="ja-JP"/>
          </a:p>
        </p:txBody>
      </p:sp>
    </p:spTree>
    <p:extLst>
      <p:ext uri="{BB962C8B-B14F-4D97-AF65-F5344CB8AC3E}">
        <p14:creationId xmlns:p14="http://schemas.microsoft.com/office/powerpoint/2010/main" val="56317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0"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事業内容</a:t>
            </a:r>
          </a:p>
        </p:txBody>
      </p:sp>
      <p:sp>
        <p:nvSpPr>
          <p:cNvPr id="3132"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（１）サービス開始時期</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3" name="Rectangle 66"/>
          <p:cNvSpPr>
            <a:spLocks noChangeArrowheads="1"/>
          </p:cNvSpPr>
          <p:nvPr/>
        </p:nvSpPr>
        <p:spPr>
          <a:xfrm>
            <a:off x="393804" y="691532"/>
            <a:ext cx="8496646" cy="5959124"/>
          </a:xfrm>
          <a:prstGeom prst="rect">
            <a:avLst/>
          </a:prstGeom>
          <a:noFill/>
          <a:ln w="28575">
            <a:solidFill>
              <a:schemeClr val="accent5">
                <a:lumMod val="75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34" name="Text Box 4"/>
          <p:cNvSpPr txBox="1">
            <a:spLocks noChangeArrowheads="1"/>
          </p:cNvSpPr>
          <p:nvPr/>
        </p:nvSpPr>
        <p:spPr>
          <a:xfrm>
            <a:off x="396000" y="181990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（２）事業エリア</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5" name="Text Box 4"/>
          <p:cNvSpPr txBox="1">
            <a:spLocks noChangeArrowheads="1"/>
          </p:cNvSpPr>
          <p:nvPr/>
        </p:nvSpPr>
        <p:spPr>
          <a:xfrm>
            <a:off x="396000" y="2179914"/>
            <a:ext cx="7398461" cy="626325"/>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（３）</a:t>
            </a:r>
            <a:r>
              <a:rPr kumimoji="1" lang="ja-JP" altLang="en-US" sz="2000" b="1" i="0" u="none" strike="noStrike" kern="1200" cap="none" spc="0" normalizeH="0" baseline="0" noProof="0" dirty="0">
                <a:ln>
                  <a:noFill/>
                </a:ln>
                <a:effectLst/>
                <a:uLnTx/>
                <a:uFillTx/>
                <a:latin typeface="+mn-ea"/>
                <a:ea typeface="+mn-ea"/>
                <a:cs typeface="+mn-cs"/>
              </a:rPr>
              <a:t>観光分野と</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連携する交通手段</a:t>
            </a:r>
            <a:endParaRPr lang="en-US" altLang="ja-JP" sz="2000" b="1" dirty="0">
              <a:solidFill>
                <a:srgbClr val="000000"/>
              </a:solidFill>
              <a:latin typeface="+mn-ea"/>
              <a:ea typeface="+mn-ea"/>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※連携する交通手段は漏れなく記載すること。</a:t>
            </a:r>
            <a:endParaRPr kumimoji="1" lang="ja-JP" altLang="en-US" sz="1600" b="0" i="0" u="none" strike="noStrike" kern="1200" cap="none" spc="0" normalizeH="0" baseline="0" noProof="0" dirty="0">
              <a:ln>
                <a:noFill/>
              </a:ln>
              <a:solidFill>
                <a:srgbClr val="0070C0"/>
              </a:solidFill>
              <a:effectLst/>
              <a:uLnTx/>
              <a:uFillTx/>
              <a:latin typeface="+mn-ea"/>
              <a:ea typeface="+mn-ea"/>
              <a:cs typeface="+mn-cs"/>
            </a:endParaRPr>
          </a:p>
        </p:txBody>
      </p:sp>
      <p:sp>
        <p:nvSpPr>
          <p:cNvPr id="3136" name="テキスト 577"/>
          <p:cNvSpPr txBox="1"/>
          <p:nvPr/>
        </p:nvSpPr>
        <p:spPr>
          <a:xfrm>
            <a:off x="482872" y="785333"/>
            <a:ext cx="8399324"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※以下の項目について、「</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主な</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事業要件・評価のポイント」スライドも踏まえ、自由に記載してください</a:t>
            </a: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0070C0"/>
              </a:solidFill>
              <a:effectLst/>
              <a:uLnTx/>
              <a:uFillTx/>
              <a:latin typeface="+mn-ea"/>
              <a:ea typeface="+mn-ea"/>
              <a:cs typeface="+mn-cs"/>
            </a:endParaRPr>
          </a:p>
        </p:txBody>
      </p:sp>
      <p:sp>
        <p:nvSpPr>
          <p:cNvPr id="3137" name="テキスト 578"/>
          <p:cNvSpPr txBox="1"/>
          <p:nvPr/>
        </p:nvSpPr>
        <p:spPr>
          <a:xfrm>
            <a:off x="5086604" y="3155083"/>
            <a:ext cx="184731"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mn-ea"/>
              <a:ea typeface="+mn-ea"/>
              <a:cs typeface="+mn-cs"/>
            </a:endParaRPr>
          </a:p>
        </p:txBody>
      </p:sp>
      <p:sp>
        <p:nvSpPr>
          <p:cNvPr id="3139" name="Text Box 718"/>
          <p:cNvSpPr txBox="1">
            <a:spLocks noChangeArrowheads="1"/>
          </p:cNvSpPr>
          <p:nvPr/>
        </p:nvSpPr>
        <p:spPr>
          <a:xfrm>
            <a:off x="396000" y="331797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（５）提供するサービスの内容及び手段</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0" name="Text Box 719"/>
          <p:cNvSpPr txBox="1">
            <a:spLocks noChangeArrowheads="1"/>
          </p:cNvSpPr>
          <p:nvPr/>
        </p:nvSpPr>
        <p:spPr>
          <a:xfrm>
            <a:off x="396000" y="36779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（６）利用料金</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1" name="Text Box 723"/>
          <p:cNvSpPr txBox="1">
            <a:spLocks noChangeArrowheads="1"/>
          </p:cNvSpPr>
          <p:nvPr/>
        </p:nvSpPr>
        <p:spPr>
          <a:xfrm>
            <a:off x="396000" y="4037991"/>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（７）事業を通じて期待する行動変容</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2" name="Text Box 727"/>
          <p:cNvSpPr txBox="1">
            <a:spLocks noChangeArrowheads="1"/>
          </p:cNvSpPr>
          <p:nvPr/>
        </p:nvSpPr>
        <p:spPr>
          <a:xfrm>
            <a:off x="396000" y="439799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（８）先進的な技術の導入</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3" name="Text Box 728"/>
          <p:cNvSpPr txBox="1">
            <a:spLocks noChangeArrowheads="1"/>
          </p:cNvSpPr>
          <p:nvPr/>
        </p:nvSpPr>
        <p:spPr>
          <a:xfrm>
            <a:off x="396000" y="4758007"/>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a:t>
            </a:r>
            <a:r>
              <a:rPr kumimoji="1" lang="ja-JP" altLang="en-US" sz="2000" b="1" i="0" u="none" strike="noStrike" kern="1200" cap="none" spc="0" normalizeH="0" baseline="0" noProof="0">
                <a:ln>
                  <a:noFill/>
                </a:ln>
                <a:solidFill>
                  <a:srgbClr val="000000"/>
                </a:solidFill>
                <a:effectLst/>
                <a:uLnTx/>
                <a:uFillTx/>
                <a:latin typeface="+mn-ea"/>
                <a:ea typeface="+mn-ea"/>
                <a:cs typeface="+mn-cs"/>
              </a:rPr>
              <a:t>９）プロモーション施策</a:t>
            </a:r>
            <a:endParaRPr kumimoji="1" lang="ja-JP" altLang="en-US" sz="1600" b="0" i="0" u="none" strike="noStrike" kern="1200" cap="none" spc="0" normalizeH="0" baseline="0" noProof="0" dirty="0">
              <a:ln>
                <a:noFill/>
              </a:ln>
              <a:solidFill>
                <a:srgbClr val="FF0000"/>
              </a:solidFill>
              <a:effectLst/>
              <a:uLnTx/>
              <a:uFillTx/>
              <a:latin typeface="+mn-ea"/>
              <a:ea typeface="+mn-ea"/>
              <a:cs typeface="+mn-cs"/>
            </a:endParaRPr>
          </a:p>
        </p:txBody>
      </p:sp>
      <p:sp>
        <p:nvSpPr>
          <p:cNvPr id="3144" name="Text Box 729"/>
          <p:cNvSpPr txBox="1">
            <a:spLocks noChangeArrowheads="1"/>
          </p:cNvSpPr>
          <p:nvPr/>
        </p:nvSpPr>
        <p:spPr>
          <a:xfrm>
            <a:off x="396000" y="511801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（１０）その他</a:t>
            </a:r>
          </a:p>
        </p:txBody>
      </p:sp>
      <p:sp>
        <p:nvSpPr>
          <p:cNvPr id="314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9" name="Text Box 4"/>
          <p:cNvSpPr txBox="1">
            <a:spLocks noChangeArrowheads="1"/>
          </p:cNvSpPr>
          <p:nvPr/>
        </p:nvSpPr>
        <p:spPr>
          <a:xfrm>
            <a:off x="391709" y="2732293"/>
            <a:ext cx="7398461" cy="626325"/>
          </a:xfrm>
          <a:prstGeom prst="rect">
            <a:avLst/>
          </a:prstGeom>
          <a:noFill/>
          <a:ln w="9525">
            <a:noFill/>
            <a:miter lim="800000"/>
            <a:headEnd/>
            <a:tailEnd/>
          </a:ln>
          <a:effectLst/>
        </p:spPr>
        <p:txBody>
          <a:bodyPr wrap="square">
            <a:spAutoFit/>
          </a:bodyPr>
          <a:lstStyle/>
          <a:p>
            <a:pPr lvl="0" eaLnBrk="1" hangingPunct="1">
              <a:spcBef>
                <a:spcPct val="5000"/>
              </a:spcBef>
              <a:defRPr/>
            </a:pPr>
            <a:r>
              <a:rPr lang="ja-JP" altLang="en-US" sz="2000" b="1" dirty="0">
                <a:solidFill>
                  <a:srgbClr val="000000"/>
                </a:solidFill>
                <a:latin typeface="+mn-ea"/>
                <a:ea typeface="+mn-ea"/>
              </a:rPr>
              <a:t>（４）</a:t>
            </a:r>
            <a:r>
              <a:rPr kumimoji="1" lang="ja-JP" altLang="en-US" sz="2000" b="1" i="0" u="none" strike="noStrike" kern="1200" cap="none" spc="0" normalizeH="0" baseline="0" noProof="0" dirty="0">
                <a:ln>
                  <a:noFill/>
                </a:ln>
                <a:effectLst/>
                <a:uLnTx/>
                <a:uFillTx/>
                <a:latin typeface="+mn-ea"/>
                <a:ea typeface="+mn-ea"/>
                <a:cs typeface="+mn-cs"/>
              </a:rPr>
              <a:t>観光分野と</a:t>
            </a:r>
            <a:r>
              <a:rPr lang="ja-JP" altLang="en-US" sz="2000" b="1" dirty="0">
                <a:solidFill>
                  <a:srgbClr val="000000"/>
                </a:solidFill>
                <a:latin typeface="+mn-ea"/>
                <a:ea typeface="+mn-ea"/>
              </a:rPr>
              <a:t>連携する交通分野以外のサービス</a:t>
            </a:r>
            <a:endParaRPr lang="en-US" altLang="ja-JP" sz="2000" b="1" dirty="0">
              <a:solidFill>
                <a:srgbClr val="000000"/>
              </a:solidFill>
              <a:latin typeface="+mn-ea"/>
              <a:ea typeface="+mn-ea"/>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a:ln>
                  <a:noFill/>
                </a:ln>
                <a:solidFill>
                  <a:srgbClr val="0070C0"/>
                </a:solidFill>
                <a:effectLst/>
                <a:uLnTx/>
                <a:uFillTx/>
                <a:latin typeface="+mn-ea"/>
                <a:ea typeface="+mn-ea"/>
                <a:cs typeface="+mn-cs"/>
              </a:rPr>
              <a:t>　　　</a:t>
            </a: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連携する</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サービス</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は漏れなく記載すること</a:t>
            </a: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endParaRPr kumimoji="1" lang="ja-JP" altLang="en-US" sz="1600" b="0" i="0" u="none" strike="noStrike" kern="1200" cap="none" spc="0" normalizeH="0" baseline="0" noProof="0" dirty="0">
              <a:ln>
                <a:noFill/>
              </a:ln>
              <a:solidFill>
                <a:srgbClr val="0070C0"/>
              </a:solidFill>
              <a:effectLst/>
              <a:uLnTx/>
              <a:uFillTx/>
              <a:latin typeface="+mn-ea"/>
              <a:ea typeface="+mn-ea"/>
              <a:cs typeface="+mn-cs"/>
            </a:endParaRPr>
          </a:p>
        </p:txBody>
      </p:sp>
      <p:sp>
        <p:nvSpPr>
          <p:cNvPr id="2" name="スライド番号プレースホルダー 1">
            <a:extLst>
              <a:ext uri="{FF2B5EF4-FFF2-40B4-BE49-F238E27FC236}">
                <a16:creationId xmlns:a16="http://schemas.microsoft.com/office/drawing/2014/main" id="{FB1C5C63-A5AE-502A-62F8-DC1C4C7346A9}"/>
              </a:ext>
            </a:extLst>
          </p:cNvPr>
          <p:cNvSpPr>
            <a:spLocks noGrp="1"/>
          </p:cNvSpPr>
          <p:nvPr>
            <p:ph type="sldNum" sz="quarter" idx="12"/>
          </p:nvPr>
        </p:nvSpPr>
        <p:spPr/>
        <p:txBody>
          <a:bodyPr/>
          <a:lstStyle/>
          <a:p>
            <a:pPr>
              <a:defRPr/>
            </a:pPr>
            <a:fld id="{ED70751B-34C4-41F7-9A42-B8AF8614956A}" type="slidenum">
              <a:rPr lang="en-US" altLang="ja-JP" smtClean="0"/>
              <a:pPr>
                <a:defRPr/>
              </a:pPr>
              <a:t>7</a:t>
            </a:fld>
            <a:endParaRPr lang="en-US" altLang="ja-JP"/>
          </a:p>
        </p:txBody>
      </p:sp>
    </p:spTree>
    <p:extLst>
      <p:ext uri="{BB962C8B-B14F-4D97-AF65-F5344CB8AC3E}">
        <p14:creationId xmlns:p14="http://schemas.microsoft.com/office/powerpoint/2010/main" val="2362538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1"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データ連携・利活用</a:t>
            </a:r>
          </a:p>
        </p:txBody>
      </p:sp>
      <p:sp>
        <p:nvSpPr>
          <p:cNvPr id="3153"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（１）本事業における、複数の事業者間のデータ連携方法</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54" name="Rectangle 66"/>
          <p:cNvSpPr>
            <a:spLocks noChangeArrowheads="1"/>
          </p:cNvSpPr>
          <p:nvPr/>
        </p:nvSpPr>
        <p:spPr>
          <a:xfrm>
            <a:off x="393804" y="691532"/>
            <a:ext cx="8496646" cy="5959124"/>
          </a:xfrm>
          <a:prstGeom prst="rect">
            <a:avLst/>
          </a:prstGeom>
          <a:noFill/>
          <a:ln w="28575">
            <a:solidFill>
              <a:schemeClr val="accent5">
                <a:lumMod val="75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mn-ea"/>
              <a:ea typeface="+mn-ea"/>
              <a:cs typeface="+mn-cs"/>
            </a:endParaRPr>
          </a:p>
        </p:txBody>
      </p:sp>
      <p:sp>
        <p:nvSpPr>
          <p:cNvPr id="3155" name="Text Box 4"/>
          <p:cNvSpPr txBox="1">
            <a:spLocks noChangeArrowheads="1"/>
          </p:cNvSpPr>
          <p:nvPr/>
        </p:nvSpPr>
        <p:spPr>
          <a:xfrm>
            <a:off x="396000" y="1845000"/>
            <a:ext cx="8404908" cy="594009"/>
          </a:xfrm>
          <a:prstGeom prst="rect">
            <a:avLst/>
          </a:prstGeom>
          <a:noFill/>
          <a:ln w="9525">
            <a:noFill/>
            <a:miter lim="800000"/>
            <a:headEnd/>
            <a:tailEnd/>
          </a:ln>
          <a:effectLst/>
        </p:spPr>
        <p:txBody>
          <a:bodyPr wrap="square">
            <a:spAutoFit/>
          </a:bodyPr>
          <a:lstStyle/>
          <a:p>
            <a:pPr eaLnBrk="1" hangingPunct="1">
              <a:spcBef>
                <a:spcPct val="5000"/>
              </a:spcBef>
              <a:defRPr/>
            </a:pPr>
            <a:r>
              <a:rPr lang="ja-JP" altLang="en-US" sz="2000" b="1" dirty="0">
                <a:solidFill>
                  <a:srgbClr val="000000"/>
                </a:solidFill>
                <a:latin typeface="+mn-ea"/>
                <a:ea typeface="+mn-ea"/>
              </a:rPr>
              <a:t>（２）連携するデータの公開範囲　　</a:t>
            </a: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　　※</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連携したデータをどの範囲までオープンにする予定かを記載してください。</a:t>
            </a:r>
            <a:endParaRPr kumimoji="1" lang="ja-JP" altLang="en-US" sz="1200" b="1" i="0" u="none" strike="noStrike" kern="1200" cap="none" spc="0" normalizeH="0" baseline="0" noProof="0" dirty="0">
              <a:ln>
                <a:noFill/>
              </a:ln>
              <a:solidFill>
                <a:srgbClr val="0070C0"/>
              </a:solidFill>
              <a:effectLst/>
              <a:uLnTx/>
              <a:uFillTx/>
              <a:latin typeface="+mn-ea"/>
              <a:ea typeface="+mn-ea"/>
              <a:cs typeface="+mn-cs"/>
            </a:endParaRPr>
          </a:p>
        </p:txBody>
      </p:sp>
      <p:sp>
        <p:nvSpPr>
          <p:cNvPr id="3156" name="テキスト 577"/>
          <p:cNvSpPr txBox="1"/>
          <p:nvPr/>
        </p:nvSpPr>
        <p:spPr>
          <a:xfrm>
            <a:off x="483003" y="785333"/>
            <a:ext cx="8166698"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※以下の項目について、「</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主な</a:t>
            </a:r>
            <a:r>
              <a:rPr kumimoji="1" lang="en-US" altLang="ja-JP" sz="1200" b="0" i="1" u="none" strike="noStrike" kern="1200" cap="none" spc="0" normalizeH="0" baseline="0" noProof="0" dirty="0" err="1">
                <a:ln>
                  <a:noFill/>
                </a:ln>
                <a:solidFill>
                  <a:srgbClr val="0070C0"/>
                </a:solidFill>
                <a:effectLst/>
                <a:uLnTx/>
                <a:uFillTx/>
                <a:latin typeface="+mn-ea"/>
                <a:ea typeface="+mn-ea"/>
                <a:cs typeface="+mn-cs"/>
              </a:rPr>
              <a:t>事業要件・評価のポイント」スライドも踏まえ、</a:t>
            </a:r>
            <a:r>
              <a:rPr kumimoji="1" lang="en-US" altLang="ja-JP" sz="1200" b="0" i="1" u="none" kern="1200" cap="none" spc="0" normalizeH="0" baseline="0" noProof="0" dirty="0" err="1">
                <a:ln>
                  <a:noFill/>
                </a:ln>
                <a:solidFill>
                  <a:srgbClr val="0070C0"/>
                </a:solidFill>
                <a:effectLst/>
                <a:uLnTx/>
                <a:uFillTx/>
                <a:latin typeface="+mn-ea"/>
                <a:ea typeface="+mn-ea"/>
                <a:cs typeface="+mn-cs"/>
              </a:rPr>
              <a:t>自由に記載してください</a:t>
            </a:r>
            <a:r>
              <a:rPr kumimoji="1" lang="en-US" altLang="ja-JP" sz="1200" b="0" i="1" u="none" strike="noStrike" kern="1200" cap="none" spc="0" normalizeH="0" baseline="0" noProof="0" dirty="0">
                <a:ln>
                  <a:noFill/>
                </a:ln>
                <a:solidFill>
                  <a:srgbClr val="0070C0"/>
                </a:solidFill>
                <a:effectLst/>
                <a:uLnTx/>
                <a:uFillTx/>
                <a:latin typeface="+mn-ea"/>
                <a:ea typeface="+mn-ea"/>
                <a:cs typeface="+mn-cs"/>
              </a:rPr>
              <a:t>。</a:t>
            </a:r>
            <a:r>
              <a:rPr kumimoji="1" lang="ja-JP" altLang="en-US" sz="1200" b="0" i="1" u="none" strike="noStrike" kern="1200" cap="none" spc="0" normalizeH="0" baseline="0" noProof="0" dirty="0">
                <a:ln>
                  <a:noFill/>
                </a:ln>
                <a:solidFill>
                  <a:srgbClr val="0070C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0070C0"/>
              </a:solidFill>
              <a:effectLst/>
              <a:uLnTx/>
              <a:uFillTx/>
              <a:latin typeface="+mn-ea"/>
              <a:ea typeface="+mn-ea"/>
              <a:cs typeface="+mn-cs"/>
            </a:endParaRPr>
          </a:p>
        </p:txBody>
      </p:sp>
      <p:sp>
        <p:nvSpPr>
          <p:cNvPr id="3157" name="テキスト 578"/>
          <p:cNvSpPr txBox="1"/>
          <p:nvPr/>
        </p:nvSpPr>
        <p:spPr>
          <a:xfrm>
            <a:off x="5086604" y="3370899"/>
            <a:ext cx="184731"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mn-ea"/>
              <a:ea typeface="+mn-ea"/>
              <a:cs typeface="+mn-cs"/>
            </a:endParaRPr>
          </a:p>
        </p:txBody>
      </p:sp>
      <p:sp>
        <p:nvSpPr>
          <p:cNvPr id="3158" name="Text Box 718"/>
          <p:cNvSpPr txBox="1">
            <a:spLocks noChangeArrowheads="1"/>
          </p:cNvSpPr>
          <p:nvPr/>
        </p:nvSpPr>
        <p:spPr>
          <a:xfrm>
            <a:off x="582464" y="2470432"/>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①公共交通等関連データ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59" name="Text Box 719"/>
          <p:cNvSpPr txBox="1">
            <a:spLocks noChangeArrowheads="1"/>
          </p:cNvSpPr>
          <p:nvPr/>
        </p:nvSpPr>
        <p:spPr>
          <a:xfrm>
            <a:off x="396000" y="3645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（３）他分野・他地域との連携及びその方法</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0" name="Text Box 723"/>
          <p:cNvSpPr txBox="1">
            <a:spLocks noChangeArrowheads="1"/>
          </p:cNvSpPr>
          <p:nvPr/>
        </p:nvSpPr>
        <p:spPr>
          <a:xfrm>
            <a:off x="396000" y="4037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（４）得られるデータを利活用した取組</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1" name="Text Box 785"/>
          <p:cNvSpPr txBox="1">
            <a:spLocks noChangeArrowheads="1"/>
          </p:cNvSpPr>
          <p:nvPr/>
        </p:nvSpPr>
        <p:spPr>
          <a:xfrm>
            <a:off x="582465" y="2762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②MaaS予約・決済データ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2" name="Text Box 786"/>
          <p:cNvSpPr txBox="1">
            <a:spLocks noChangeArrowheads="1"/>
          </p:cNvSpPr>
          <p:nvPr/>
        </p:nvSpPr>
        <p:spPr>
          <a:xfrm>
            <a:off x="582467" y="3050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③移動関連データ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3" name="Text Box 787"/>
          <p:cNvSpPr txBox="1">
            <a:spLocks noChangeArrowheads="1"/>
          </p:cNvSpPr>
          <p:nvPr/>
        </p:nvSpPr>
        <p:spPr>
          <a:xfrm>
            <a:off x="582468" y="3338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④関連分野データ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4" name="Text Box 791"/>
          <p:cNvSpPr txBox="1">
            <a:spLocks noChangeArrowheads="1"/>
          </p:cNvSpPr>
          <p:nvPr/>
        </p:nvSpPr>
        <p:spPr>
          <a:xfrm>
            <a:off x="396000" y="4437000"/>
            <a:ext cx="8136904"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kern="1200" cap="none" spc="0" normalizeH="0" baseline="0" noProof="0" dirty="0" err="1">
                <a:ln>
                  <a:noFill/>
                </a:ln>
                <a:effectLst/>
                <a:uLnTx/>
                <a:uFillTx/>
                <a:latin typeface="+mn-ea"/>
                <a:ea typeface="+mn-ea"/>
                <a:cs typeface="+mn-cs"/>
              </a:rPr>
              <a:t>（５）MaaS</a:t>
            </a:r>
            <a:r>
              <a:rPr kumimoji="1" lang="ja-JP" altLang="en-US" sz="2000" b="1" i="0" u="none" kern="1200" cap="none" spc="0" normalizeH="0" baseline="0" noProof="0" dirty="0">
                <a:ln>
                  <a:noFill/>
                </a:ln>
                <a:effectLst/>
                <a:uLnTx/>
                <a:uFillTx/>
                <a:latin typeface="+mn-ea"/>
                <a:ea typeface="+mn-ea"/>
                <a:cs typeface="+mn-cs"/>
              </a:rPr>
              <a:t>関連データの連携に関するガイドライン</a:t>
            </a:r>
            <a:r>
              <a:rPr kumimoji="1" lang="en-US" altLang="ja-JP" sz="2000" b="1" i="0" u="none" kern="1200" cap="none" spc="0" normalizeH="0" baseline="0" noProof="0" dirty="0">
                <a:ln>
                  <a:noFill/>
                </a:ln>
                <a:effectLst/>
                <a:uLnTx/>
                <a:uFillTx/>
                <a:latin typeface="+mn-ea"/>
                <a:ea typeface="+mn-ea"/>
                <a:cs typeface="+mn-cs"/>
              </a:rPr>
              <a:t>ver3.0</a:t>
            </a:r>
            <a:r>
              <a:rPr kumimoji="1" lang="ja-JP" altLang="en-US" sz="2000" b="1" i="0" u="none" kern="1200" cap="none" spc="0" normalizeH="0" baseline="0" noProof="0" dirty="0" err="1">
                <a:ln>
                  <a:noFill/>
                </a:ln>
                <a:effectLst/>
                <a:uLnTx/>
                <a:uFillTx/>
                <a:latin typeface="+mn-ea"/>
                <a:ea typeface="+mn-ea"/>
                <a:cs typeface="+mn-cs"/>
              </a:rPr>
              <a:t>への</a:t>
            </a:r>
            <a:r>
              <a:rPr kumimoji="1" lang="ja-JP" altLang="en-US" sz="2000" b="1" i="0" u="none" kern="1200" cap="none" spc="0" normalizeH="0" baseline="0" noProof="0" dirty="0">
                <a:ln>
                  <a:noFill/>
                </a:ln>
                <a:effectLst/>
                <a:uLnTx/>
                <a:uFillTx/>
                <a:latin typeface="+mn-ea"/>
                <a:ea typeface="+mn-ea"/>
                <a:cs typeface="+mn-cs"/>
              </a:rPr>
              <a:t>準拠予定</a:t>
            </a:r>
            <a:endParaRPr kumimoji="1" lang="ja-JP" altLang="en-US" sz="1600" b="0" i="0" u="none" kern="1200" cap="none" spc="0" normalizeH="0" baseline="0" noProof="0" dirty="0">
              <a:ln>
                <a:noFill/>
              </a:ln>
              <a:effectLst/>
              <a:uLnTx/>
              <a:uFillTx/>
              <a:latin typeface="+mn-ea"/>
              <a:ea typeface="+mn-ea"/>
              <a:cs typeface="+mn-cs"/>
            </a:endParaRPr>
          </a:p>
        </p:txBody>
      </p:sp>
      <p:sp>
        <p:nvSpPr>
          <p:cNvPr id="3165" name="テキスト ボックス 792"/>
          <p:cNvSpPr txBox="1"/>
          <p:nvPr/>
        </p:nvSpPr>
        <p:spPr>
          <a:xfrm>
            <a:off x="5502518" y="482833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kern="1200" cap="none" spc="0" normalizeH="0" baseline="0" noProof="0" dirty="0">
                <a:ln>
                  <a:noFill/>
                </a:ln>
                <a:effectLst/>
                <a:uLnTx/>
                <a:uFillTx/>
                <a:latin typeface="+mn-ea"/>
                <a:ea typeface="+mn-ea"/>
                <a:cs typeface="+mn-cs"/>
              </a:rPr>
              <a:t>あり　／　なし</a:t>
            </a:r>
          </a:p>
        </p:txBody>
      </p:sp>
      <p:sp>
        <p:nvSpPr>
          <p:cNvPr id="3166" name="正方形/長方形 793"/>
          <p:cNvSpPr/>
          <p:nvPr/>
        </p:nvSpPr>
        <p:spPr>
          <a:xfrm>
            <a:off x="7059646" y="4865875"/>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kern="1200" cap="none" spc="0" normalizeH="0" baseline="0" noProof="0" dirty="0">
                <a:ln>
                  <a:noFill/>
                </a:ln>
                <a:solidFill>
                  <a:srgbClr val="0070C0"/>
                </a:solidFill>
                <a:effectLst/>
                <a:uLnTx/>
                <a:uFillTx/>
                <a:latin typeface="+mn-ea"/>
                <a:ea typeface="+mn-ea"/>
                <a:cs typeface="+mn-cs"/>
              </a:rPr>
              <a:t>※</a:t>
            </a:r>
            <a:r>
              <a:rPr kumimoji="1" lang="ja-JP" altLang="en-US" sz="1200" b="0" i="1" u="none" kern="1200" cap="none" spc="0" normalizeH="0" baseline="0" noProof="0" dirty="0">
                <a:ln>
                  <a:noFill/>
                </a:ln>
                <a:solidFill>
                  <a:srgbClr val="0070C0"/>
                </a:solidFill>
                <a:effectLst/>
                <a:uLnTx/>
                <a:uFillTx/>
                <a:latin typeface="+mn-ea"/>
                <a:ea typeface="+mn-ea"/>
                <a:cs typeface="+mn-cs"/>
              </a:rPr>
              <a:t>どちらかに○</a:t>
            </a:r>
            <a:endParaRPr kumimoji="1" lang="en-US" altLang="ja-JP" sz="1200" b="0" i="1" u="none" kern="1200" cap="none" spc="0" normalizeH="0" baseline="0" noProof="0" dirty="0">
              <a:ln>
                <a:noFill/>
              </a:ln>
              <a:solidFill>
                <a:srgbClr val="0070C0"/>
              </a:solidFill>
              <a:effectLst/>
              <a:uLnTx/>
              <a:uFillTx/>
              <a:latin typeface="+mn-ea"/>
              <a:ea typeface="+mn-ea"/>
              <a:cs typeface="+mn-cs"/>
            </a:endParaRPr>
          </a:p>
        </p:txBody>
      </p:sp>
      <p:sp>
        <p:nvSpPr>
          <p:cNvPr id="316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 name="スライド番号プレースホルダー 1">
            <a:extLst>
              <a:ext uri="{FF2B5EF4-FFF2-40B4-BE49-F238E27FC236}">
                <a16:creationId xmlns:a16="http://schemas.microsoft.com/office/drawing/2014/main" id="{19C14845-CEA1-34C8-26C8-24F4CFED82B3}"/>
              </a:ext>
            </a:extLst>
          </p:cNvPr>
          <p:cNvSpPr>
            <a:spLocks noGrp="1"/>
          </p:cNvSpPr>
          <p:nvPr>
            <p:ph type="sldNum" sz="quarter" idx="12"/>
          </p:nvPr>
        </p:nvSpPr>
        <p:spPr/>
        <p:txBody>
          <a:bodyPr/>
          <a:lstStyle/>
          <a:p>
            <a:pPr>
              <a:defRPr/>
            </a:pPr>
            <a:fld id="{ED70751B-34C4-41F7-9A42-B8AF8614956A}" type="slidenum">
              <a:rPr lang="en-US" altLang="ja-JP" smtClean="0"/>
              <a:pPr>
                <a:defRPr/>
              </a:pPr>
              <a:t>8</a:t>
            </a:fld>
            <a:endParaRPr lang="en-US" altLang="ja-JP"/>
          </a:p>
        </p:txBody>
      </p:sp>
    </p:spTree>
    <p:extLst>
      <p:ext uri="{BB962C8B-B14F-4D97-AF65-F5344CB8AC3E}">
        <p14:creationId xmlns:p14="http://schemas.microsoft.com/office/powerpoint/2010/main" val="2841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 name="正方形/長方形 4"/>
          <p:cNvSpPr/>
          <p:nvPr/>
        </p:nvSpPr>
        <p:spPr>
          <a:xfrm>
            <a:off x="0" y="0"/>
            <a:ext cx="9144000" cy="576000"/>
          </a:xfrm>
          <a:prstGeom prst="rect">
            <a:avLst/>
          </a:prstGeom>
          <a:solidFill>
            <a:schemeClr val="accent5">
              <a:lumMod val="75000"/>
            </a:schemeClr>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主な</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事業要件・評価のポイント①</a:t>
            </a:r>
          </a:p>
        </p:txBody>
      </p:sp>
      <p:graphicFrame>
        <p:nvGraphicFramePr>
          <p:cNvPr id="3176" name="四角形 751"/>
          <p:cNvGraphicFramePr>
            <a:graphicFrameLocks noGrp="1"/>
          </p:cNvGraphicFramePr>
          <p:nvPr>
            <p:extLst>
              <p:ext uri="{D42A27DB-BD31-4B8C-83A1-F6EECF244321}">
                <p14:modId xmlns:p14="http://schemas.microsoft.com/office/powerpoint/2010/main" val="4168580854"/>
              </p:ext>
            </p:extLst>
          </p:nvPr>
        </p:nvGraphicFramePr>
        <p:xfrm>
          <a:off x="99050" y="743448"/>
          <a:ext cx="8945901" cy="5439504"/>
        </p:xfrm>
        <a:graphic>
          <a:graphicData uri="http://schemas.openxmlformats.org/drawingml/2006/table">
            <a:tbl>
              <a:tblPr bandRow="1">
                <a:tableStyleId>{5C22544A-7EE6-4342-B048-85BDC9FD1C3A}</a:tableStyleId>
              </a:tblPr>
              <a:tblGrid>
                <a:gridCol w="219076">
                  <a:extLst>
                    <a:ext uri="{9D8B030D-6E8A-4147-A177-3AD203B41FA5}">
                      <a16:colId xmlns:a16="http://schemas.microsoft.com/office/drawing/2014/main" val="20000"/>
                    </a:ext>
                  </a:extLst>
                </a:gridCol>
                <a:gridCol w="219076">
                  <a:extLst>
                    <a:ext uri="{9D8B030D-6E8A-4147-A177-3AD203B41FA5}">
                      <a16:colId xmlns:a16="http://schemas.microsoft.com/office/drawing/2014/main" val="20001"/>
                    </a:ext>
                  </a:extLst>
                </a:gridCol>
                <a:gridCol w="1499871">
                  <a:extLst>
                    <a:ext uri="{9D8B030D-6E8A-4147-A177-3AD203B41FA5}">
                      <a16:colId xmlns:a16="http://schemas.microsoft.com/office/drawing/2014/main" val="895991963"/>
                    </a:ext>
                  </a:extLst>
                </a:gridCol>
                <a:gridCol w="6423359">
                  <a:extLst>
                    <a:ext uri="{9D8B030D-6E8A-4147-A177-3AD203B41FA5}">
                      <a16:colId xmlns:a16="http://schemas.microsoft.com/office/drawing/2014/main" val="20002"/>
                    </a:ext>
                  </a:extLst>
                </a:gridCol>
                <a:gridCol w="584519">
                  <a:extLst>
                    <a:ext uri="{9D8B030D-6E8A-4147-A177-3AD203B41FA5}">
                      <a16:colId xmlns:a16="http://schemas.microsoft.com/office/drawing/2014/main" val="2057329338"/>
                    </a:ext>
                  </a:extLst>
                </a:gridCol>
              </a:tblGrid>
              <a:tr h="248753">
                <a:tc grid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hMerge="1">
                  <a:txBody>
                    <a:bodyPr/>
                    <a:lstStyle/>
                    <a:p>
                      <a:endParaRPr kumimoji="1" lang="ja-JP" altLang="en-US"/>
                    </a:p>
                  </a:txBody>
                  <a:tcPr/>
                </a:tc>
                <a:tc hMerge="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pPr algn="ctr"/>
                      <a:r>
                        <a:rPr kumimoji="1" lang="ja-JP" altLang="en-US" sz="1100" b="1" dirty="0"/>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050" b="1">
                          <a:solidFill>
                            <a:schemeClr val="bg1"/>
                          </a:solidFill>
                          <a:latin typeface="Meiryo UI" panose="020B0604030504040204" pitchFamily="50" charset="-128"/>
                          <a:ea typeface="Meiryo UI" panose="020B0604030504040204" pitchFamily="50" charset="-128"/>
                        </a:rPr>
                        <a:t>該当</a:t>
                      </a:r>
                      <a:endParaRPr kumimoji="1" lang="en-US" altLang="ja-JP" sz="1050" b="1">
                        <a:solidFill>
                          <a:schemeClr val="bg1"/>
                        </a:solidFill>
                        <a:latin typeface="Meiryo UI" panose="020B0604030504040204" pitchFamily="50" charset="-128"/>
                        <a:ea typeface="Meiryo UI" panose="020B0604030504040204" pitchFamily="50" charset="-128"/>
                      </a:endParaRPr>
                    </a:p>
                    <a:p>
                      <a:pPr algn="ctr"/>
                      <a:r>
                        <a:rPr kumimoji="1" lang="ja-JP" altLang="en-US" sz="1050" b="1">
                          <a:solidFill>
                            <a:schemeClr val="bg1"/>
                          </a:solidFill>
                          <a:latin typeface="Meiryo UI" panose="020B0604030504040204" pitchFamily="50" charset="-128"/>
                          <a:ea typeface="Meiryo UI" panose="020B0604030504040204" pitchFamily="50" charset="-128"/>
                        </a:rPr>
                        <a:t>ページ</a:t>
                      </a:r>
                      <a:endParaRPr kumimoji="1" lang="ja-JP" altLang="en-US" sz="1050" b="1"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812366977"/>
                  </a:ext>
                </a:extLst>
              </a:tr>
              <a:tr h="248753">
                <a:tc rowSpan="4" gridSpan="2">
                  <a:txBody>
                    <a:bodyP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事業要件</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rowSpan="4" hMerge="1">
                  <a:txBody>
                    <a:bodyPr/>
                    <a:lstStyle/>
                    <a:p>
                      <a:pPr algn="l"/>
                      <a:endParaRPr kumimoji="1" lang="ja-JP" altLang="en-US" sz="1200" dirty="0"/>
                    </a:p>
                  </a:txBody>
                  <a:tcPr vert="eaVert"/>
                </a:tc>
                <a:tc gridSpan="2">
                  <a:txBody>
                    <a:bodyPr/>
                    <a:lstStyle/>
                    <a:p>
                      <a:r>
                        <a:rPr lang="ja-JP" altLang="en-US" sz="1100" dirty="0">
                          <a:solidFill>
                            <a:schemeClr val="tx1"/>
                          </a:solidFill>
                          <a:latin typeface="Meiryo UI" panose="020B0604030504040204" pitchFamily="50" charset="-128"/>
                          <a:ea typeface="Meiryo UI" panose="020B0604030504040204" pitchFamily="50" charset="-128"/>
                        </a:rPr>
                        <a:t>MaaSの提供により解決に</a:t>
                      </a:r>
                      <a:r>
                        <a:rPr lang="ja-JP" altLang="en-US" sz="1100">
                          <a:solidFill>
                            <a:schemeClr val="tx1"/>
                          </a:solidFill>
                          <a:latin typeface="Meiryo UI" panose="020B0604030504040204" pitchFamily="50" charset="-128"/>
                          <a:ea typeface="Meiryo UI" panose="020B0604030504040204" pitchFamily="50" charset="-128"/>
                        </a:rPr>
                        <a:t>寄与する観光分野における課題</a:t>
                      </a:r>
                      <a:r>
                        <a:rPr lang="ja-JP" altLang="en-US" sz="1100" dirty="0">
                          <a:solidFill>
                            <a:schemeClr val="tx1"/>
                          </a:solidFill>
                          <a:latin typeface="Meiryo UI" panose="020B0604030504040204" pitchFamily="50" charset="-128"/>
                          <a:ea typeface="Meiryo UI" panose="020B0604030504040204" pitchFamily="50" charset="-128"/>
                        </a:rPr>
                        <a:t>が明確である</a:t>
                      </a:r>
                      <a:r>
                        <a:rPr lang="ja-JP" altLang="en-US" sz="1100">
                          <a:solidFill>
                            <a:schemeClr val="tx1"/>
                          </a:solidFill>
                          <a:latin typeface="Meiryo UI" panose="020B0604030504040204" pitchFamily="50" charset="-128"/>
                          <a:ea typeface="Meiryo UI" panose="020B0604030504040204" pitchFamily="50" charset="-128"/>
                        </a:rPr>
                        <a:t>こと。</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r>
                        <a:rPr lang="ja-JP" altLang="en-US" sz="1100" dirty="0"/>
                        <a:t>MaaSの提供により解決に寄与する地域の課題が明確であること。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409712">
                <a:tc gridSpan="2" vMerge="1">
                  <a:txBody>
                    <a:bodyPr/>
                    <a:lstStyle/>
                    <a:p>
                      <a:endParaRPr kumimoji="1" lang="ja-JP" altLang="en-US" sz="1200" dirty="0"/>
                    </a:p>
                  </a:txBody>
                  <a:tcPr/>
                </a:tc>
                <a:tc hMerge="1" vMerge="1">
                  <a:txBody>
                    <a:bodyPr/>
                    <a:lstStyle/>
                    <a:p>
                      <a:pPr algn="l"/>
                      <a:endParaRPr kumimoji="1" lang="ja-JP" altLang="en-US" sz="1200" dirty="0"/>
                    </a:p>
                  </a:txBody>
                  <a:tcPr vert="eaVert"/>
                </a:tc>
                <a:tc gridSpan="2">
                  <a:txBody>
                    <a:bodyPr/>
                    <a:lstStyle/>
                    <a:p>
                      <a:r>
                        <a:rPr lang="ja-JP" altLang="en-US" sz="1100" dirty="0">
                          <a:solidFill>
                            <a:schemeClr val="tx1"/>
                          </a:solidFill>
                          <a:latin typeface="Meiryo UI" panose="020B0604030504040204" pitchFamily="50" charset="-128"/>
                          <a:ea typeface="Meiryo UI" panose="020B0604030504040204" pitchFamily="50" charset="-128"/>
                        </a:rPr>
                        <a:t>観光分野における課題解決に寄与するため、交通手段と観光、そのほか商業、医療、教育、子育て、防災・減災等の他分野のサービスのデータ連携による一体的な提供を目指すものであること。</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hMerge="1">
                  <a:txBody>
                    <a:bodyPr/>
                    <a:lstStyle/>
                    <a:p>
                      <a:r>
                        <a:rPr lang="ja-JP" altLang="en-US" sz="1100" dirty="0"/>
                        <a:t>地域の課題解決に寄与するため、交通手段と観光、商業、医療、教育、子育て、防災・減災等の交通分野以外のサービスのデータ連携による一体的な提供を目指すものであること。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gridSpan="2">
                  <a:txBody>
                    <a:bodyPr/>
                    <a:lstStyle/>
                    <a:p>
                      <a:pPr algn="l"/>
                      <a:r>
                        <a:rPr lang="ja-JP" altLang="en-US" sz="1100" dirty="0">
                          <a:solidFill>
                            <a:schemeClr val="tx1"/>
                          </a:solidFill>
                          <a:latin typeface="Meiryo UI" panose="020B0604030504040204" pitchFamily="50" charset="-128"/>
                          <a:ea typeface="Meiryo UI" panose="020B0604030504040204" pitchFamily="50" charset="-128"/>
                        </a:rPr>
                        <a:t>解決すべき観光分野における課題の関係者が連携して、MaaSを推進する体制が構築されること。</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hMerge="1">
                  <a:txBody>
                    <a:bodyPr/>
                    <a:lstStyle/>
                    <a:p>
                      <a:pPr algn="l"/>
                      <a:r>
                        <a:rPr lang="ja-JP" altLang="en-US" sz="1100" dirty="0"/>
                        <a:t>解決すべき地域課題の関係者が連携して、MaaSを推進する体制が構築されること。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gridSpan="2">
                  <a:txBody>
                    <a:bodyPr/>
                    <a:lstStyle/>
                    <a:p>
                      <a:r>
                        <a:rPr kumimoji="1" lang="ja-JP" altLang="en-US" sz="1100" dirty="0">
                          <a:latin typeface="Meiryo UI" panose="020B0604030504040204" pitchFamily="50" charset="-128"/>
                          <a:ea typeface="Meiryo UI" panose="020B0604030504040204" pitchFamily="50" charset="-128"/>
                        </a:rPr>
                        <a:t>公共交通等の面的な利便性向上となる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の本格的な導入であること。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r>
                        <a:rPr kumimoji="1" lang="ja-JP" altLang="en-US" sz="1100" dirty="0"/>
                        <a:t>公共交通等の面的な利便性向上となる</a:t>
                      </a:r>
                      <a:r>
                        <a:rPr kumimoji="1" lang="en-US" altLang="ja-JP" sz="1100" dirty="0" err="1"/>
                        <a:t>MaaS</a:t>
                      </a:r>
                      <a:r>
                        <a:rPr kumimoji="1" lang="ja-JP" altLang="en-US" sz="1100" dirty="0"/>
                        <a:t>の本格的な導入であること。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9975">
                <a:tc rowSpan="10">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評価のポイント</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row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事業計画</a:t>
                      </a:r>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①データの活用</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solidFill>
                      <a:schemeClr val="accent5">
                        <a:lumMod val="20000"/>
                        <a:lumOff val="80000"/>
                      </a:schemeClr>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事業の推進に係る計画（地域公共交通計画、新モビリティサービス事業計画等）の実行・改善に、</a:t>
                      </a:r>
                      <a:r>
                        <a:rPr kumimoji="1" lang="en-US" altLang="ja-JP" sz="1100" kern="1200" dirty="0" err="1">
                          <a:solidFill>
                            <a:schemeClr val="dk1"/>
                          </a:solidFill>
                          <a:effectLst/>
                          <a:latin typeface="Meiryo UI" panose="020B0604030504040204" pitchFamily="50" charset="-128"/>
                          <a:ea typeface="Meiryo UI" panose="020B0604030504040204" pitchFamily="50" charset="-128"/>
                          <a:cs typeface="+mn-cs"/>
                        </a:rPr>
                        <a:t>MaaS</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等から得られる移動関連データを活用する事業である</a:t>
                      </a:r>
                      <a:r>
                        <a:rPr kumimoji="1" lang="ja-JP" altLang="en-US" sz="1100" kern="1200">
                          <a:solidFill>
                            <a:schemeClr val="dk1"/>
                          </a:solidFill>
                          <a:effectLst/>
                          <a:latin typeface="Meiryo UI" panose="020B0604030504040204" pitchFamily="50" charset="-128"/>
                          <a:ea typeface="Meiryo UI" panose="020B0604030504040204" pitchFamily="50" charset="-128"/>
                          <a:cs typeface="+mn-cs"/>
                        </a:rPr>
                        <a:t>こと。</a:t>
                      </a:r>
                      <a:endParaRPr kumimoji="1" lang="ja-JP" altLang="en-US" sz="1100" kern="1200" dirty="0">
                        <a:solidFill>
                          <a:schemeClr val="dk1"/>
                        </a:solidFill>
                        <a:effectLst/>
                        <a:latin typeface="Meiryo UI" panose="020B0604030504040204" pitchFamily="50" charset="-128"/>
                        <a:ea typeface="Meiryo UI" panose="020B0604030504040204" pitchFamily="50" charset="-128"/>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4"/>
                  </a:ext>
                </a:extLst>
              </a:tr>
              <a:tr h="288032">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関連データの連携に関するガイドライン</a:t>
                      </a:r>
                      <a:r>
                        <a:rPr kumimoji="1" lang="en-US" altLang="ja-JP" sz="1100" dirty="0">
                          <a:latin typeface="Meiryo UI" panose="020B0604030504040204" pitchFamily="50" charset="-128"/>
                          <a:ea typeface="Meiryo UI" panose="020B0604030504040204" pitchFamily="50" charset="-128"/>
                        </a:rPr>
                        <a:t>Ver.3.0</a:t>
                      </a:r>
                      <a:r>
                        <a:rPr kumimoji="1" lang="ja-JP" altLang="en-US" sz="1100" dirty="0">
                          <a:latin typeface="Meiryo UI" panose="020B0604030504040204" pitchFamily="50" charset="-128"/>
                          <a:ea typeface="Meiryo UI" panose="020B0604030504040204" pitchFamily="50" charset="-128"/>
                        </a:rPr>
                        <a:t>」に準拠して、関係者間のデータ連携が行われる</a:t>
                      </a:r>
                      <a:r>
                        <a:rPr kumimoji="1" lang="ja-JP" altLang="en-US" sz="1100">
                          <a:latin typeface="Meiryo UI" panose="020B0604030504040204" pitchFamily="50" charset="-128"/>
                          <a:ea typeface="Meiryo UI" panose="020B0604030504040204" pitchFamily="50" charset="-128"/>
                        </a:rPr>
                        <a:t>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88032">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②関連計画との整合性</a:t>
                      </a: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strike="noStrike" kern="1200" dirty="0">
                          <a:solidFill>
                            <a:schemeClr val="tx1"/>
                          </a:solidFill>
                          <a:effectLst/>
                          <a:latin typeface="Meiryo UI" panose="020B0604030504040204" pitchFamily="50" charset="-128"/>
                          <a:ea typeface="Meiryo UI" panose="020B0604030504040204" pitchFamily="50" charset="-128"/>
                          <a:cs typeface="+mn-cs"/>
                        </a:rPr>
                        <a:t>地域全体の計画（地域公共交通計画、都市計画、立地適正化計画等）がある場合には、それらの計画と整合性が取れていること。</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0885963"/>
                  </a:ext>
                </a:extLst>
              </a:tr>
              <a:tr h="288032">
                <a:tc vMerge="1">
                  <a:txBody>
                    <a:bodyPr/>
                    <a:lstStyle/>
                    <a:p>
                      <a:endParaRPr kumimoji="1" lang="ja-JP" altLang="en-US" sz="1200" dirty="0"/>
                    </a:p>
                  </a:txBody>
                  <a:tcPr>
                    <a:lnT w="12700" cap="flat" cmpd="sng" algn="ctr">
                      <a:solidFill>
                        <a:schemeClr val="tx1"/>
                      </a:solidFill>
                      <a:prstDash val="solid"/>
                      <a:round/>
                      <a:headEnd type="none" w="med" len="med"/>
                      <a:tailEnd type="none" w="med" len="med"/>
                    </a:lnT>
                  </a:tcPr>
                </a:tc>
                <a:tc vMerge="1">
                  <a:txBody>
                    <a:bodyPr/>
                    <a:lstStyle/>
                    <a:p>
                      <a:endParaRPr kumimoji="1" lang="ja-JP" altLang="en-US" sz="1200" dirty="0"/>
                    </a:p>
                  </a:txBody>
                  <a:tcPr vert="eaVert">
                    <a:lnT w="12700" cap="flat" cmpd="sng" algn="ctr">
                      <a:solidFill>
                        <a:srgbClr val="000000"/>
                      </a:solidFill>
                      <a:prstDash val="solid"/>
                      <a:round/>
                      <a:headEnd type="none" w="med" len="med"/>
                      <a:tailEnd type="none" w="med" len="med"/>
                    </a:lnT>
                  </a:tcPr>
                </a:tc>
                <a:tc v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地域交通法第</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36</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条の２第１項に基づく新モビリティサービス事業計画を作成している又は作成する予定であること。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5276">
                <a:tc vMerge="1">
                  <a:txBody>
                    <a:bodyPr/>
                    <a:lstStyle/>
                    <a:p>
                      <a:endParaRPr kumimoji="1" lang="ja-JP" altLang="en-US" sz="1200" dirty="0"/>
                    </a:p>
                  </a:txBody>
                  <a:tcPr>
                    <a:lnT w="12700" cap="flat" cmpd="sng" algn="ctr">
                      <a:solidFill>
                        <a:schemeClr val="tx1"/>
                      </a:solidFill>
                      <a:prstDash val="solid"/>
                      <a:round/>
                      <a:headEnd type="none" w="med" len="med"/>
                      <a:tailEnd type="none" w="med" len="med"/>
                    </a:lnT>
                  </a:tcPr>
                </a:tc>
                <a:tc row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実施体制</a:t>
                      </a:r>
                    </a:p>
                  </a:txBody>
                  <a:tcPr vert="eaVert"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rowSpan="3">
                  <a:txBody>
                    <a:bodyPr/>
                    <a:lstStyle/>
                    <a:p>
                      <a:pPr algn="l"/>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①継続性</a:t>
                      </a:r>
                      <a:endPar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地域交通法第</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36</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条の４第１項に基づく新モビリティサービス協議会を組織するなど、地方公共団体や民間事業者等の関係者間の連携が綿密であり、持続可能な事業の実施体制が構築されていること。</a:t>
                      </a:r>
                      <a:endParaRPr kumimoji="1" lang="ja-JP" altLang="ja-JP" sz="1100" kern="1200" dirty="0">
                        <a:solidFill>
                          <a:schemeClr val="dk1"/>
                        </a:solidFill>
                        <a:effectLst/>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260960">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事業継続するため、</a:t>
                      </a:r>
                      <a:r>
                        <a:rPr kumimoji="1" lang="en-US" altLang="ja-JP" sz="1100" kern="1200" dirty="0" err="1">
                          <a:solidFill>
                            <a:schemeClr val="dk1"/>
                          </a:solidFill>
                          <a:effectLst/>
                          <a:latin typeface="Meiryo UI" panose="020B0604030504040204" pitchFamily="50" charset="-128"/>
                          <a:ea typeface="Meiryo UI" panose="020B0604030504040204" pitchFamily="50" charset="-128"/>
                          <a:cs typeface="+mn-cs"/>
                        </a:rPr>
                        <a:t>MaaS</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の普及に関するノウハウの共有や人材育成の仕組み等が構築されている</a:t>
                      </a:r>
                      <a:r>
                        <a:rPr kumimoji="1" lang="ja-JP" altLang="en-US" sz="1100" kern="1200">
                          <a:solidFill>
                            <a:schemeClr val="dk1"/>
                          </a:solidFill>
                          <a:effectLst/>
                          <a:latin typeface="Meiryo UI" panose="020B0604030504040204" pitchFamily="50" charset="-128"/>
                          <a:ea typeface="Meiryo UI" panose="020B0604030504040204" pitchFamily="50" charset="-128"/>
                          <a:cs typeface="+mn-cs"/>
                        </a:rPr>
                        <a:t>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3"/>
                  </a:ext>
                </a:extLst>
              </a:tr>
              <a:tr h="248753">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事業実施に伴う費用負担のあり方や利益配分ルールの検討等、持続可能なモデル構築につながる取組である</a:t>
                      </a:r>
                      <a:r>
                        <a:rPr kumimoji="1" lang="ja-JP" altLang="en-US" sz="1100" kern="1200">
                          <a:solidFill>
                            <a:schemeClr val="dk1"/>
                          </a:solidFill>
                          <a:effectLst/>
                          <a:latin typeface="Meiryo UI" panose="020B0604030504040204" pitchFamily="50" charset="-128"/>
                          <a:ea typeface="Meiryo UI" panose="020B0604030504040204" pitchFamily="50" charset="-128"/>
                          <a:cs typeface="+mn-cs"/>
                        </a:rPr>
                        <a:t>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5"/>
                  </a:ext>
                </a:extLst>
              </a:tr>
              <a:tr h="251305">
                <a:tc vMerge="1">
                  <a:txBody>
                    <a:bodyPr/>
                    <a:lstStyle/>
                    <a:p>
                      <a:endParaRPr kumimoji="1" lang="ja-JP" altLang="en-US" sz="1200" dirty="0"/>
                    </a:p>
                  </a:txBody>
                  <a:tcPr vert="eaVert">
                    <a:lnT w="12700" cap="flat" cmpd="sng" algn="ctr">
                      <a:solidFill>
                        <a:schemeClr val="tx1"/>
                      </a:solidFill>
                      <a:prstDash val="solid"/>
                      <a:round/>
                      <a:headEnd type="none" w="med" len="med"/>
                      <a:tailEnd type="none" w="med" len="med"/>
                    </a:lnT>
                  </a:tcPr>
                </a:tc>
                <a:tc vMerge="1">
                  <a:txBody>
                    <a:bodyPr/>
                    <a:lstStyle/>
                    <a:p>
                      <a:endParaRPr kumimoji="1" lang="ja-JP" altLang="en-US" sz="1200" dirty="0"/>
                    </a:p>
                  </a:txBody>
                  <a:tcPr vert="eaVert">
                    <a:lnT w="12700" cap="flat" cmpd="sng" algn="ctr">
                      <a:solidFill>
                        <a:srgbClr val="000000"/>
                      </a:solidFill>
                      <a:prstDash val="solid"/>
                      <a:round/>
                      <a:headEnd type="none" w="med" len="med"/>
                      <a:tailEnd type="none" w="med" len="med"/>
                    </a:lnT>
                  </a:tcPr>
                </a:tc>
                <a:tc>
                  <a:txBody>
                    <a:bodyPr/>
                    <a:lstStyle/>
                    <a:p>
                      <a:pPr algn="l"/>
                      <a:r>
                        <a:rPr kumimoji="1" lang="ja-JP" altLang="en-US" sz="1100" b="0" dirty="0">
                          <a:latin typeface="Meiryo UI" panose="020B0604030504040204" pitchFamily="50" charset="-128"/>
                          <a:ea typeface="Meiryo UI" panose="020B0604030504040204" pitchFamily="50" charset="-128"/>
                        </a:rPr>
                        <a:t>②行政連携</a:t>
                      </a: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サービス提供エリアの地方公共団体との連携が積極的に行われており、実施体制におけるその役割が明確であること。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実施内容</a:t>
                      </a:r>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①サービス拡充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100" dirty="0">
                          <a:latin typeface="Meiryo UI" panose="020B0604030504040204" pitchFamily="50" charset="-128"/>
                          <a:ea typeface="Meiryo UI" panose="020B0604030504040204" pitchFamily="50" charset="-128"/>
                        </a:rPr>
                        <a:t>複数の交通モードにおける予約・決済・チケットの利用（チケッティング）までを１つのサービスとして提供する取組であること。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45522535"/>
                  </a:ext>
                </a:extLst>
              </a:tr>
              <a:tr h="0">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リアルタイムな</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関連データや</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を通じて得られた移動関連データの利活用により、外出機会の創出、観光地での周遊や観光消費の増加、自家用車から公共交通機関への転換等、地域住民や来訪者の行動変容を、より一層促すことが期待できる</a:t>
                      </a:r>
                      <a:r>
                        <a:rPr kumimoji="1" lang="ja-JP" altLang="en-US" sz="1100">
                          <a:latin typeface="Meiryo UI" panose="020B0604030504040204" pitchFamily="50" charset="-128"/>
                          <a:ea typeface="Meiryo UI" panose="020B0604030504040204" pitchFamily="50" charset="-128"/>
                        </a:rPr>
                        <a:t>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566504"/>
                  </a:ext>
                </a:extLst>
              </a:tr>
            </a:tbl>
          </a:graphicData>
        </a:graphic>
      </p:graphicFrame>
      <p:sp>
        <p:nvSpPr>
          <p:cNvPr id="31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7" name="テキスト 577"/>
          <p:cNvSpPr txBox="1"/>
          <p:nvPr/>
        </p:nvSpPr>
        <p:spPr>
          <a:xfrm>
            <a:off x="99050" y="512616"/>
            <a:ext cx="8166698"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en-US" altLang="ja-JP" sz="1200" b="0" i="1" u="none" strike="noStrike" kern="1200" cap="none" spc="0" normalizeH="0" baseline="0" noProof="0" dirty="0" err="1">
                <a:ln>
                  <a:noFill/>
                </a:ln>
                <a:solidFill>
                  <a:srgbClr val="0070C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評価項目例に該当する記述があるページ番号（右上）と記載箇所を記載してください。</a:t>
            </a:r>
            <a:endPar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en-US" altLang="ja-JP" sz="1200" b="0" i="1"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2" name="スライド番号プレースホルダー 1">
            <a:extLst>
              <a:ext uri="{FF2B5EF4-FFF2-40B4-BE49-F238E27FC236}">
                <a16:creationId xmlns:a16="http://schemas.microsoft.com/office/drawing/2014/main" id="{D41B7702-C667-0D04-4D8F-4224912B68B0}"/>
              </a:ext>
            </a:extLst>
          </p:cNvPr>
          <p:cNvSpPr>
            <a:spLocks noGrp="1"/>
          </p:cNvSpPr>
          <p:nvPr>
            <p:ph type="sldNum" sz="quarter" idx="12"/>
          </p:nvPr>
        </p:nvSpPr>
        <p:spPr/>
        <p:txBody>
          <a:bodyPr/>
          <a:lstStyle/>
          <a:p>
            <a:pPr>
              <a:defRPr/>
            </a:pPr>
            <a:fld id="{ED70751B-34C4-41F7-9A42-B8AF8614956A}" type="slidenum">
              <a:rPr lang="en-US" altLang="ja-JP" smtClean="0"/>
              <a:pPr>
                <a:defRPr/>
              </a:pPr>
              <a:t>9</a:t>
            </a:fld>
            <a:endParaRPr lang="en-US" altLang="ja-JP"/>
          </a:p>
        </p:txBody>
      </p:sp>
    </p:spTree>
    <p:extLst>
      <p:ext uri="{BB962C8B-B14F-4D97-AF65-F5344CB8AC3E}">
        <p14:creationId xmlns:p14="http://schemas.microsoft.com/office/powerpoint/2010/main" val="4192285779"/>
      </p:ext>
    </p:extLst>
  </p:cSld>
  <p:clrMapOvr>
    <a:masterClrMapping/>
  </p:clrMapOvr>
</p:sld>
</file>

<file path=ppt/theme/theme1.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006C88635A2424E86804F2342387106" ma:contentTypeVersion="15" ma:contentTypeDescription="新しいドキュメントを作成します。" ma:contentTypeScope="" ma:versionID="c0aecfde86254b3ee9b7b4fd78e73f19">
  <xsd:schema xmlns:xsd="http://www.w3.org/2001/XMLSchema" xmlns:xs="http://www.w3.org/2001/XMLSchema" xmlns:p="http://schemas.microsoft.com/office/2006/metadata/properties" xmlns:ns2="8796a868-7127-405e-9e92-a32837cab98d" xmlns:ns3="32f61a2f-400f-4e9e-94b6-317688899f21" targetNamespace="http://schemas.microsoft.com/office/2006/metadata/properties" ma:root="true" ma:fieldsID="d5592a7257a948fbcd1d3748c3bfbe83" ns2:_="" ns3:_="">
    <xsd:import namespace="8796a868-7127-405e-9e92-a32837cab98d"/>
    <xsd:import namespace="32f61a2f-400f-4e9e-94b6-317688899f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96a868-7127-405e-9e92-a32837cab9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Location" ma:index="11" nillable="true" ma:displayName="Location" ma:indexed="true"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2f61a2f-400f-4e9e-94b6-317688899f2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f2552a0e-6428-4380-80fc-c6793b9d132f}" ma:internalName="TaxCatchAll" ma:showField="CatchAllData" ma:web="32f61a2f-400f-4e9e-94b6-317688899f2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796a868-7127-405e-9e92-a32837cab98d">
      <Terms xmlns="http://schemas.microsoft.com/office/infopath/2007/PartnerControls"/>
    </lcf76f155ced4ddcb4097134ff3c332f>
    <TaxCatchAll xmlns="32f61a2f-400f-4e9e-94b6-317688899f21" xsi:nil="true"/>
  </documentManagement>
</p:properties>
</file>

<file path=customXml/itemProps1.xml><?xml version="1.0" encoding="utf-8"?>
<ds:datastoreItem xmlns:ds="http://schemas.openxmlformats.org/officeDocument/2006/customXml" ds:itemID="{E3E2D669-85B6-4786-8AD3-DAA340EE9757}">
  <ds:schemaRefs>
    <ds:schemaRef ds:uri="http://schemas.microsoft.com/sharepoint/v3/contenttype/forms"/>
  </ds:schemaRefs>
</ds:datastoreItem>
</file>

<file path=customXml/itemProps2.xml><?xml version="1.0" encoding="utf-8"?>
<ds:datastoreItem xmlns:ds="http://schemas.openxmlformats.org/officeDocument/2006/customXml" ds:itemID="{207BD5CC-14DF-4E19-BC04-D0FC5B8B79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96a868-7127-405e-9e92-a32837cab98d"/>
    <ds:schemaRef ds:uri="32f61a2f-400f-4e9e-94b6-317688899f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49FEDA-AC58-49BD-80DF-B27FE8DEF13C}">
  <ds:schemaRefs>
    <ds:schemaRef ds:uri="http://purl.org/dc/elements/1.1/"/>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www.w3.org/XML/1998/namespace"/>
    <ds:schemaRef ds:uri="http://schemas.microsoft.com/office/2006/metadata/properties"/>
    <ds:schemaRef ds:uri="32f61a2f-400f-4e9e-94b6-317688899f21"/>
    <ds:schemaRef ds:uri="8796a868-7127-405e-9e92-a32837cab98d"/>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3032</Words>
  <Application>Microsoft Office PowerPoint</Application>
  <PresentationFormat>画面に合わせる (4:3)</PresentationFormat>
  <Paragraphs>496</Paragraphs>
  <Slides>17</Slides>
  <Notes>17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EYInterstate</vt:lpstr>
      <vt:lpstr>Meiryo UI</vt:lpstr>
      <vt:lpstr>ＭＳ Ｐゴシック</vt:lpstr>
      <vt:lpstr>游ゴシック</vt:lpstr>
      <vt:lpstr>Arial</vt:lpstr>
      <vt:lpstr>Calibri</vt:lpstr>
      <vt:lpstr>Tahoma</vt:lpstr>
      <vt:lpstr>Wingdings</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2024-04-04T06:12:47Z</dcterms:created>
  <dcterms:modified xsi:type="dcterms:W3CDTF">2024-06-14T04:47:19Z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0x0101002E623FE6E82E434598AC60B790F91B23</vt:lpwstr>
  </property>
  <property fmtid="{D5CDD505-2E9C-101B-9397-08002B2CF9AE}" pid="3" name="MediaServiceImageTags">
    <vt:lpwstr/>
  </property>
</Properties>
</file>