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733" r:id="rId2"/>
    <p:sldMasterId id="2147483746" r:id="rId3"/>
  </p:sldMasterIdLst>
  <p:notesMasterIdLst>
    <p:notesMasterId r:id="rId5"/>
  </p:notesMasterIdLst>
  <p:sldIdLst>
    <p:sldId id="468" r:id="rId4"/>
  </p:sldIdLst>
  <p:sldSz cx="9906000" cy="6858000" type="A4"/>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19">
          <p15:clr>
            <a:srgbClr val="A4A3A4"/>
          </p15:clr>
        </p15:guide>
        <p15:guide id="3" pos="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F472DD-8C2F-8B55-FB67-2B82C55C6EC5}" name="嶋田 実佳" initials="嶋田" userId="S::shimada-m54aj@mlit.go.jp::5dde18c7-ab2a-49c0-b31c-9805a77360f5" providerId="AD"/>
  <p188:author id="{5A6BDAF7-278F-6410-741B-3A05DCCB2F5F}" name="新倉 孝礼" initials="新倉" userId="S::niikura-t2tp@mlit.go.jp::1ed9ff50-9d01-47b3-8196-c85a64ee10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FF"/>
    <a:srgbClr val="3333FF"/>
    <a:srgbClr val="D3EAF1"/>
    <a:srgbClr val="FF99CC"/>
    <a:srgbClr val="FFFF99"/>
    <a:srgbClr val="1F497C"/>
    <a:srgbClr val="FFFF66"/>
    <a:srgbClr val="4087C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995" autoAdjust="0"/>
  </p:normalViewPr>
  <p:slideViewPr>
    <p:cSldViewPr showGuides="1">
      <p:cViewPr varScale="1">
        <p:scale>
          <a:sx n="110" d="100"/>
          <a:sy n="110" d="100"/>
        </p:scale>
        <p:origin x="1644" y="168"/>
      </p:cViewPr>
      <p:guideLst>
        <p:guide orient="horz" pos="2160"/>
        <p:guide pos="3619"/>
        <p:guide pos="56"/>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authors.xml" Type="http://schemas.microsoft.com/office/2018/10/relationships/authors"/><Relationship Id="rId2" Target="slideMasters/slideMaster2.xml" Type="http://schemas.openxmlformats.org/officeDocument/2006/relationships/slideMaster"/><Relationship Id="rId3" Target="slideMasters/slideMaster3.xml" Type="http://schemas.openxmlformats.org/officeDocument/2006/relationships/slideMaster"/><Relationship Id="rId4" Target="slides/slide1.xml" Type="http://schemas.openxmlformats.org/officeDocument/2006/relationships/slide"/><Relationship Id="rId5" Target="notesMasters/notesMaster1.xml" Type="http://schemas.openxmlformats.org/officeDocument/2006/relationships/notesMaster"/><Relationship Id="rId6" Target="presProps.xml" Type="http://schemas.openxmlformats.org/officeDocument/2006/relationships/presProps"/><Relationship Id="rId7" Target="viewProps.xml" Type="http://schemas.openxmlformats.org/officeDocument/2006/relationships/viewProps"/><Relationship Id="rId8" Target="theme/theme1.xml" Type="http://schemas.openxmlformats.org/officeDocument/2006/relationships/theme"/><Relationship Id="rId9" Target="tableStyles.xml" Type="http://schemas.openxmlformats.org/officeDocument/2006/relationships/tableStyles"/></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3077740" cy="511651"/>
          </a:xfrm>
          <a:prstGeom prst="rect">
            <a:avLst/>
          </a:prstGeom>
        </p:spPr>
        <p:txBody>
          <a:bodyPr vert="horz" lIns="95451" tIns="47725" rIns="95451" bIns="47725" rtlCol="0"/>
          <a:lstStyle>
            <a:lvl1pPr algn="l">
              <a:defRPr sz="1200"/>
            </a:lvl1pPr>
          </a:lstStyle>
          <a:p>
            <a:endParaRPr kumimoji="1" lang="ja-JP" altLang="en-US"/>
          </a:p>
        </p:txBody>
      </p:sp>
      <p:sp>
        <p:nvSpPr>
          <p:cNvPr id="3" name="日付プレースホルダ 2"/>
          <p:cNvSpPr>
            <a:spLocks noGrp="1"/>
          </p:cNvSpPr>
          <p:nvPr>
            <p:ph type="dt" idx="1"/>
          </p:nvPr>
        </p:nvSpPr>
        <p:spPr>
          <a:xfrm>
            <a:off x="4023093" y="1"/>
            <a:ext cx="3077740" cy="511651"/>
          </a:xfrm>
          <a:prstGeom prst="rect">
            <a:avLst/>
          </a:prstGeom>
        </p:spPr>
        <p:txBody>
          <a:bodyPr vert="horz" lIns="95451" tIns="47725" rIns="95451" bIns="47725" rtlCol="0"/>
          <a:lstStyle>
            <a:lvl1pPr algn="r">
              <a:defRPr sz="1200"/>
            </a:lvl1pPr>
          </a:lstStyle>
          <a:p>
            <a:fld id="{61BC3B78-B151-407E-8308-7FB6D8F0EB75}" type="datetimeFigureOut">
              <a:rPr kumimoji="1" lang="ja-JP" altLang="en-US" smtClean="0"/>
              <a:pPr/>
              <a:t>2025/9/22</a:t>
            </a:fld>
            <a:endParaRPr kumimoji="1" lang="ja-JP" altLang="en-US"/>
          </a:p>
        </p:txBody>
      </p:sp>
      <p:sp>
        <p:nvSpPr>
          <p:cNvPr id="4" name="スライド イメージ プレースホルダ 3"/>
          <p:cNvSpPr>
            <a:spLocks noGrp="1" noRot="1" noChangeAspect="1"/>
          </p:cNvSpPr>
          <p:nvPr>
            <p:ph type="sldImg" idx="2"/>
          </p:nvPr>
        </p:nvSpPr>
        <p:spPr>
          <a:xfrm>
            <a:off x="779463" y="766763"/>
            <a:ext cx="5543550" cy="3838575"/>
          </a:xfrm>
          <a:prstGeom prst="rect">
            <a:avLst/>
          </a:prstGeom>
          <a:noFill/>
          <a:ln w="12700">
            <a:solidFill>
              <a:prstClr val="black"/>
            </a:solidFill>
          </a:ln>
        </p:spPr>
        <p:txBody>
          <a:bodyPr vert="horz" lIns="95451" tIns="47725" rIns="95451" bIns="47725" rtlCol="0" anchor="ctr"/>
          <a:lstStyle/>
          <a:p>
            <a:endParaRPr lang="ja-JP" altLang="en-US"/>
          </a:p>
        </p:txBody>
      </p:sp>
      <p:sp>
        <p:nvSpPr>
          <p:cNvPr id="5" name="ノート プレースホルダ 4"/>
          <p:cNvSpPr>
            <a:spLocks noGrp="1"/>
          </p:cNvSpPr>
          <p:nvPr>
            <p:ph type="body" sz="quarter" idx="3"/>
          </p:nvPr>
        </p:nvSpPr>
        <p:spPr>
          <a:xfrm>
            <a:off x="710249" y="4860691"/>
            <a:ext cx="5681980" cy="4604861"/>
          </a:xfrm>
          <a:prstGeom prst="rect">
            <a:avLst/>
          </a:prstGeom>
        </p:spPr>
        <p:txBody>
          <a:bodyPr vert="horz" lIns="95451" tIns="47725" rIns="95451" bIns="4772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719598"/>
            <a:ext cx="3077740" cy="511651"/>
          </a:xfrm>
          <a:prstGeom prst="rect">
            <a:avLst/>
          </a:prstGeom>
        </p:spPr>
        <p:txBody>
          <a:bodyPr vert="horz" lIns="95451" tIns="47725" rIns="95451" bIns="4772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3093" y="9719598"/>
            <a:ext cx="3077740" cy="511651"/>
          </a:xfrm>
          <a:prstGeom prst="rect">
            <a:avLst/>
          </a:prstGeom>
        </p:spPr>
        <p:txBody>
          <a:bodyPr vert="horz" lIns="95451" tIns="47725" rIns="95451" bIns="47725" rtlCol="0" anchor="b"/>
          <a:lstStyle>
            <a:lvl1pPr algn="r">
              <a:defRPr sz="1200"/>
            </a:lvl1pPr>
          </a:lstStyle>
          <a:p>
            <a:fld id="{94AF9288-0C9F-4854-AB00-CA94C57BB842}" type="slidenum">
              <a:rPr kumimoji="1" lang="ja-JP" altLang="en-US" smtClean="0"/>
              <a:pPr/>
              <a:t>‹#›</a:t>
            </a:fld>
            <a:endParaRPr kumimoji="1" lang="ja-JP" altLang="en-US"/>
          </a:p>
        </p:txBody>
      </p:sp>
    </p:spTree>
    <p:extLst>
      <p:ext uri="{BB962C8B-B14F-4D97-AF65-F5344CB8AC3E}">
        <p14:creationId xmlns:p14="http://schemas.microsoft.com/office/powerpoint/2010/main" val="21588145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096" fontAlgn="base">
              <a:spcBef>
                <a:spcPct val="0"/>
              </a:spcBef>
              <a:spcAft>
                <a:spcPct val="0"/>
              </a:spcAft>
              <a:defRPr/>
            </a:pPr>
            <a:fld id="{D4FBDCBB-5A42-4E99-A671-5AA3E49C1F29}" type="slidenum">
              <a:rPr lang="ja-JP" altLang="en-US" sz="900">
                <a:solidFill>
                  <a:prstClr val="black"/>
                </a:solidFill>
                <a:latin typeface="Arial" charset="0"/>
                <a:ea typeface="ＭＳ Ｐゴシック" pitchFamily="50" charset="-128"/>
              </a:rPr>
              <a:pPr defTabSz="914096" fontAlgn="base">
                <a:spcBef>
                  <a:spcPct val="0"/>
                </a:spcBef>
                <a:spcAft>
                  <a:spcPct val="0"/>
                </a:spcAft>
                <a:defRPr/>
              </a:pPr>
              <a:t>1</a:t>
            </a:fld>
            <a:endParaRPr lang="ja-JP" altLang="en-US" sz="900" dirty="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346216393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4.png" Type="http://schemas.openxmlformats.org/officeDocument/2006/relationships/image"/><Relationship Id="rId3" Target="../media/image6.wmf"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email"/>
          <a:srcRect/>
          <a:stretch>
            <a:fillRect/>
          </a:stretch>
        </p:blipFill>
        <p:spPr bwMode="auto">
          <a:xfrm>
            <a:off x="0" y="6076950"/>
            <a:ext cx="9921875" cy="781050"/>
          </a:xfrm>
          <a:prstGeom prst="rect">
            <a:avLst/>
          </a:prstGeom>
          <a:noFill/>
          <a:ln w="9525">
            <a:noFill/>
            <a:miter lim="800000"/>
            <a:headEnd/>
            <a:tailEnd/>
          </a:ln>
        </p:spPr>
      </p:pic>
      <p:sp>
        <p:nvSpPr>
          <p:cNvPr id="5" name="Rectangle 14"/>
          <p:cNvSpPr>
            <a:spLocks noChangeArrowheads="1"/>
          </p:cNvSpPr>
          <p:nvPr userDrawn="1"/>
        </p:nvSpPr>
        <p:spPr bwMode="auto">
          <a:xfrm>
            <a:off x="1833563" y="3284538"/>
            <a:ext cx="8072437" cy="73025"/>
          </a:xfrm>
          <a:prstGeom prst="rect">
            <a:avLst/>
          </a:prstGeom>
          <a:solidFill>
            <a:srgbClr val="FF0000"/>
          </a:solidFill>
          <a:ln w="9525">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sp>
        <p:nvSpPr>
          <p:cNvPr id="31747" name="Rectangle 3"/>
          <p:cNvSpPr>
            <a:spLocks noGrp="1" noChangeArrowheads="1"/>
          </p:cNvSpPr>
          <p:nvPr>
            <p:ph type="ctrTitle"/>
          </p:nvPr>
        </p:nvSpPr>
        <p:spPr>
          <a:xfrm>
            <a:off x="1784350" y="2133600"/>
            <a:ext cx="8121650" cy="1470025"/>
          </a:xfrm>
        </p:spPr>
        <p:txBody>
          <a:bodyPr/>
          <a:lstStyle>
            <a:lvl1pPr>
              <a:defRPr sz="4000"/>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sldNum" sz="quarter" idx="12"/>
          </p:nvPr>
        </p:nvSpPr>
        <p:spPr>
          <a:xfrm>
            <a:off x="7099300" y="6245225"/>
            <a:ext cx="2311400" cy="476250"/>
          </a:xfrm>
        </p:spPr>
        <p:txBody>
          <a:bodyPr/>
          <a:lstStyle>
            <a:lvl1pPr>
              <a:defRPr/>
            </a:lvl1pPr>
          </a:lstStyle>
          <a:p>
            <a:pPr>
              <a:defRPr/>
            </a:pPr>
            <a:fld id="{F72BC9B6-4AAC-4967-9C9D-1C18368EE96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1AD711A6-717B-4ECE-A65F-85C5BF9B6FF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0"/>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9A38614-EAB7-43C5-AA24-AC86374AC01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424C3B-B1F5-061A-F2A2-69271BF9EDB5}"/>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E55F8E2-3CEF-340F-6A3E-6D0EC5526123}"/>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C51A0A-1CFF-21DC-A2BC-3397DD218E77}"/>
              </a:ext>
            </a:extLst>
          </p:cNvPr>
          <p:cNvSpPr>
            <a:spLocks noGrp="1"/>
          </p:cNvSpPr>
          <p:nvPr>
            <p:ph type="dt" sz="half" idx="10"/>
          </p:nvPr>
        </p:nvSpPr>
        <p:spPr/>
        <p:txBody>
          <a:body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ー 4">
            <a:extLst>
              <a:ext uri="{FF2B5EF4-FFF2-40B4-BE49-F238E27FC236}">
                <a16:creationId xmlns:a16="http://schemas.microsoft.com/office/drawing/2014/main" id="{955B2C79-3D9B-FECD-718D-E9F12A3BBCA9}"/>
              </a:ext>
            </a:extLst>
          </p:cNvPr>
          <p:cNvSpPr>
            <a:spLocks noGrp="1"/>
          </p:cNvSpPr>
          <p:nvPr>
            <p:ph type="ftr" sz="quarter" idx="11"/>
          </p:nvPr>
        </p:nvSpPr>
        <p:spPr/>
        <p:txBody>
          <a:body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ー 5">
            <a:extLst>
              <a:ext uri="{FF2B5EF4-FFF2-40B4-BE49-F238E27FC236}">
                <a16:creationId xmlns:a16="http://schemas.microsoft.com/office/drawing/2014/main" id="{F3C0FF94-B85B-BBF6-3112-5EE0B655155A}"/>
              </a:ext>
            </a:extLst>
          </p:cNvPr>
          <p:cNvSpPr>
            <a:spLocks noGrp="1"/>
          </p:cNvSpPr>
          <p:nvPr>
            <p:ph type="sldNum" sz="quarter" idx="12"/>
          </p:nvPr>
        </p:nvSpPr>
        <p:spPr/>
        <p:txBody>
          <a:bodyPr/>
          <a:lstStyle/>
          <a:p>
            <a:pPr fontAlgn="base">
              <a:spcBef>
                <a:spcPct val="0"/>
              </a:spcBef>
              <a:spcAft>
                <a:spcPct val="0"/>
              </a:spcAft>
              <a:defRPr/>
            </a:pPr>
            <a:fld id="{3091BEB7-1B0A-4F7A-8B03-36C517BDB2D1}" type="slidenum">
              <a:rPr lang="en-US" altLang="ja-JP" smtClean="0">
                <a:solidFill>
                  <a:prstClr val="black"/>
                </a:solidFill>
                <a:latin typeface="Arial" charset="0"/>
              </a:rPr>
              <a:pPr fontAlgn="base">
                <a:spcBef>
                  <a:spcPct val="0"/>
                </a:spcBef>
                <a:spcAft>
                  <a:spcPct val="0"/>
                </a:spcAft>
                <a:defRPr/>
              </a:pPr>
              <a:t>‹#›</a:t>
            </a:fld>
            <a:endParaRPr lang="en-US" altLang="ja-JP">
              <a:solidFill>
                <a:prstClr val="black"/>
              </a:solidFill>
              <a:latin typeface="Arial" charset="0"/>
            </a:endParaRPr>
          </a:p>
        </p:txBody>
      </p:sp>
    </p:spTree>
    <p:extLst>
      <p:ext uri="{BB962C8B-B14F-4D97-AF65-F5344CB8AC3E}">
        <p14:creationId xmlns:p14="http://schemas.microsoft.com/office/powerpoint/2010/main" val="4269657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cstate="print"/>
          <a:srcRect t="62230"/>
          <a:stretch>
            <a:fillRect/>
          </a:stretch>
        </p:blipFill>
        <p:spPr bwMode="auto">
          <a:xfrm>
            <a:off x="0" y="6524628"/>
            <a:ext cx="9906000" cy="333375"/>
          </a:xfrm>
          <a:prstGeom prst="rect">
            <a:avLst/>
          </a:prstGeom>
          <a:noFill/>
          <a:ln w="9525">
            <a:noFill/>
            <a:miter lim="800000"/>
            <a:headEnd/>
            <a:tailEnd/>
          </a:ln>
        </p:spPr>
      </p:pic>
      <p:sp>
        <p:nvSpPr>
          <p:cNvPr id="5" name="Rectangle 9"/>
          <p:cNvSpPr>
            <a:spLocks noChangeArrowheads="1"/>
          </p:cNvSpPr>
          <p:nvPr/>
        </p:nvSpPr>
        <p:spPr bwMode="auto">
          <a:xfrm>
            <a:off x="1833300" y="3284541"/>
            <a:ext cx="8072702" cy="73025"/>
          </a:xfrm>
          <a:prstGeom prst="rect">
            <a:avLst/>
          </a:prstGeom>
          <a:solidFill>
            <a:srgbClr val="0066CC"/>
          </a:solidFill>
          <a:ln w="9525">
            <a:noFill/>
            <a:miter lim="800000"/>
            <a:headEnd/>
            <a:tailEnd/>
          </a:ln>
          <a:effectLst/>
        </p:spPr>
        <p:txBody>
          <a:bodyPr wrap="none" anchor="ctr"/>
          <a:lstStyle/>
          <a:p>
            <a:pPr>
              <a:defRPr/>
            </a:pPr>
            <a:endParaRPr lang="ja-JP" altLang="en-US" dirty="0">
              <a:solidFill>
                <a:srgbClr val="000000"/>
              </a:solidFill>
              <a:ea typeface="ＭＳ Ｐゴシック" charset="-128"/>
            </a:endParaRPr>
          </a:p>
        </p:txBody>
      </p:sp>
      <p:pic>
        <p:nvPicPr>
          <p:cNvPr id="6" name="Picture 11"/>
          <p:cNvPicPr>
            <a:picLocks noChangeAspect="1" noChangeArrowheads="1"/>
          </p:cNvPicPr>
          <p:nvPr/>
        </p:nvPicPr>
        <p:blipFill>
          <a:blip r:embed="rId3" cstate="print"/>
          <a:srcRect/>
          <a:stretch>
            <a:fillRect/>
          </a:stretch>
        </p:blipFill>
        <p:spPr bwMode="auto">
          <a:xfrm>
            <a:off x="2" y="6051553"/>
            <a:ext cx="2301081" cy="473075"/>
          </a:xfrm>
          <a:prstGeom prst="rect">
            <a:avLst/>
          </a:prstGeom>
          <a:noFill/>
          <a:ln w="9525">
            <a:noFill/>
            <a:miter lim="800000"/>
            <a:headEnd/>
            <a:tailEnd/>
          </a:ln>
        </p:spPr>
      </p:pic>
      <p:sp>
        <p:nvSpPr>
          <p:cNvPr id="7" name="Text Box 12"/>
          <p:cNvSpPr txBox="1">
            <a:spLocks noChangeArrowheads="1"/>
          </p:cNvSpPr>
          <p:nvPr/>
        </p:nvSpPr>
        <p:spPr bwMode="auto">
          <a:xfrm>
            <a:off x="3" y="6524627"/>
            <a:ext cx="3389069" cy="262829"/>
          </a:xfrm>
          <a:prstGeom prst="rect">
            <a:avLst/>
          </a:prstGeom>
          <a:noFill/>
          <a:ln w="9525">
            <a:noFill/>
            <a:miter lim="800000"/>
            <a:headEnd/>
            <a:tailEnd/>
          </a:ln>
          <a:effectLst/>
        </p:spPr>
        <p:txBody>
          <a:bodyPr wrap="none">
            <a:spAutoFit/>
          </a:bodyPr>
          <a:lstStyle/>
          <a:p>
            <a:pPr>
              <a:defRPr/>
            </a:pPr>
            <a:r>
              <a:rPr lang="en-US" altLang="ja-JP" sz="1108" i="1" dirty="0">
                <a:solidFill>
                  <a:srgbClr val="FFFFFF"/>
                </a:solidFill>
                <a:latin typeface="Times New Roman" pitchFamily="18" charset="0"/>
                <a:ea typeface="ＭＳ Ｐゴシック" charset="-128"/>
              </a:rPr>
              <a:t>Ministry of Land, Infrastructure, Transport and Tourism</a:t>
            </a:r>
          </a:p>
        </p:txBody>
      </p:sp>
      <p:sp>
        <p:nvSpPr>
          <p:cNvPr id="3074" name="Rectangle 2"/>
          <p:cNvSpPr>
            <a:spLocks noGrp="1" noChangeArrowheads="1"/>
          </p:cNvSpPr>
          <p:nvPr>
            <p:ph type="ctrTitle"/>
          </p:nvPr>
        </p:nvSpPr>
        <p:spPr>
          <a:xfrm>
            <a:off x="1754187" y="2133603"/>
            <a:ext cx="8151813" cy="1470025"/>
          </a:xfrm>
        </p:spPr>
        <p:txBody>
          <a:bodyPr/>
          <a:lstStyle>
            <a:lvl1pPr>
              <a:defRPr sz="3692"/>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smtClean="0"/>
            </a:lvl1pPr>
          </a:lstStyle>
          <a:p>
            <a:pPr>
              <a:defRPr/>
            </a:pPr>
            <a:endParaRPr lang="ja-JP" altLang="en-US" dirty="0">
              <a:solidFill>
                <a:srgbClr val="000000"/>
              </a:solidFill>
            </a:endParaRPr>
          </a:p>
        </p:txBody>
      </p:sp>
      <p:sp>
        <p:nvSpPr>
          <p:cNvPr id="9" name="Rectangle 5"/>
          <p:cNvSpPr>
            <a:spLocks noGrp="1" noChangeArrowheads="1"/>
          </p:cNvSpPr>
          <p:nvPr>
            <p:ph type="ftr" sz="quarter" idx="11"/>
          </p:nvPr>
        </p:nvSpPr>
        <p:spPr/>
        <p:txBody>
          <a:bodyPr/>
          <a:lstStyle>
            <a:lvl1pPr>
              <a:defRPr smtClean="0"/>
            </a:lvl1pPr>
          </a:lstStyle>
          <a:p>
            <a:pPr>
              <a:defRPr/>
            </a:pPr>
            <a:endParaRPr lang="ja-JP" altLang="en-US" dirty="0">
              <a:solidFill>
                <a:srgbClr val="000000"/>
              </a:solidFill>
            </a:endParaRPr>
          </a:p>
        </p:txBody>
      </p:sp>
      <p:sp>
        <p:nvSpPr>
          <p:cNvPr id="10" name="Rectangle 6"/>
          <p:cNvSpPr>
            <a:spLocks noGrp="1" noChangeArrowheads="1"/>
          </p:cNvSpPr>
          <p:nvPr>
            <p:ph type="sldNum" sz="quarter" idx="12"/>
          </p:nvPr>
        </p:nvSpPr>
        <p:spPr>
          <a:xfrm>
            <a:off x="7099300" y="6245225"/>
            <a:ext cx="2311400" cy="476250"/>
          </a:xfrm>
        </p:spPr>
        <p:txBody>
          <a:bodyPr/>
          <a:lstStyle>
            <a:lvl1pPr>
              <a:defRPr smtClean="0"/>
            </a:lvl1pPr>
          </a:lstStyle>
          <a:p>
            <a:pPr>
              <a:defRPr/>
            </a:pPr>
            <a:fld id="{385E7D1F-4A28-4CC7-8DB8-F18EA26D70D9}" type="slidenum">
              <a:rPr lang="ja-JP" altLang="en-US">
                <a:solidFill>
                  <a:srgbClr val="000000"/>
                </a:solidFill>
              </a:rPr>
              <a:pPr>
                <a:defRPr/>
              </a:pPr>
              <a:t>‹#›</a:t>
            </a:fld>
            <a:endParaRPr lang="ja-JP" altLang="en-US" dirty="0">
              <a:solidFill>
                <a:srgbClr val="000000"/>
              </a:solidFill>
            </a:endParaRPr>
          </a:p>
        </p:txBody>
      </p:sp>
    </p:spTree>
    <p:extLst>
      <p:ext uri="{BB962C8B-B14F-4D97-AF65-F5344CB8AC3E}">
        <p14:creationId xmlns:p14="http://schemas.microsoft.com/office/powerpoint/2010/main" val="376319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A0F5535-896E-404B-9498-62E892888157}"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72601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6992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3"/>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3"/>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604915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103239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EDF933-85EC-4138-BD80-4F72DA109A4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62390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ja-JP"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1937EA-6C07-41D6-AD9A-324E269B8708}" type="slidenum">
              <a:rPr lang="ja-JP" altLang="en-US" smtClean="0">
                <a:solidFill>
                  <a:srgbClr val="000000"/>
                </a:solidFill>
              </a:rPr>
              <a:pPr>
                <a:defRPr/>
              </a:pPr>
              <a:t>‹#›</a:t>
            </a:fld>
            <a:endParaRPr lang="ja-JP" altLang="en-US" dirty="0">
              <a:solidFill>
                <a:srgbClr val="000000"/>
              </a:solidFill>
            </a:endParaRPr>
          </a:p>
        </p:txBody>
      </p:sp>
    </p:spTree>
    <p:extLst>
      <p:ext uri="{BB962C8B-B14F-4D97-AF65-F5344CB8AC3E}">
        <p14:creationId xmlns:p14="http://schemas.microsoft.com/office/powerpoint/2010/main" val="179912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12998AB6-B310-46FB-BC06-CA360509C28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872972" y="273053"/>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19280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ja-JP" altLang="en-US" noProof="0" dirty="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9541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04892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2"/>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2"/>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5629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D7ED0540-8521-4C5E-BB46-93DB6E59B14F}"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2392E33-39B9-4298-AD1D-9FEE081BCAD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6CA59128-3FE3-49C3-8363-535AF13719F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1CB4F28E-F21E-465B-BE45-B9D70E7D415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370C7FC9-717A-493D-B50A-8739E08C02F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B6E99E8-B989-40B7-B71A-ADFC02A9C46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905EAB4-0504-472C-9B64-7E2F86719AD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jpe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theme/theme2.xml" Type="http://schemas.openxmlformats.org/officeDocument/2006/relationships/them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wmf" Type="http://schemas.openxmlformats.org/officeDocument/2006/relationships/image"/></Relationships>
</file>

<file path=ppt/slideMasters/_rels/slideMaster3.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3.xml" Type="http://schemas.openxmlformats.org/officeDocument/2006/relationships/theme"/><Relationship Id="rId13" Target="../media/image3.png" Type="http://schemas.openxmlformats.org/officeDocument/2006/relationships/image"/><Relationship Id="rId14" Target="../media/image4.png" Type="http://schemas.openxmlformats.org/officeDocument/2006/relationships/image"/><Relationship Id="rId15" Target="../media/image5.png" Type="http://schemas.openxmlformats.org/officeDocument/2006/relationships/image"/><Relationship Id="rId16" Target="../media/image6.wmf" Type="http://schemas.openxmlformats.org/officeDocument/2006/relationships/imag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67585F7E-BC01-4BF8-BBBF-ED6719A7D484}"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30726" name="Rectangle 6"/>
          <p:cNvSpPr>
            <a:spLocks noChangeArrowheads="1"/>
          </p:cNvSpPr>
          <p:nvPr/>
        </p:nvSpPr>
        <p:spPr bwMode="auto">
          <a:xfrm>
            <a:off x="0" y="0"/>
            <a:ext cx="9906000" cy="366713"/>
          </a:xfrm>
          <a:prstGeom prst="rect">
            <a:avLst/>
          </a:prstGeom>
          <a:noFill/>
          <a:ln w="9525" algn="ctr">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grpSp>
        <p:nvGrpSpPr>
          <p:cNvPr id="2" name="Group 27"/>
          <p:cNvGrpSpPr>
            <a:grpSpLocks/>
          </p:cNvGrpSpPr>
          <p:nvPr/>
        </p:nvGrpSpPr>
        <p:grpSpPr bwMode="auto">
          <a:xfrm>
            <a:off x="0" y="333375"/>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grpSp>
      <p:sp>
        <p:nvSpPr>
          <p:cNvPr id="1032" name="Rectangle 22"/>
          <p:cNvSpPr>
            <a:spLocks noGrp="1" noChangeArrowheads="1"/>
          </p:cNvSpPr>
          <p:nvPr>
            <p:ph type="title"/>
          </p:nvPr>
        </p:nvSpPr>
        <p:spPr bwMode="auto">
          <a:xfrm>
            <a:off x="0" y="0"/>
            <a:ext cx="82661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3" name="Picture 32" descr="ppjtitle"/>
          <p:cNvPicPr>
            <a:picLocks noChangeAspect="1" noChangeArrowheads="1"/>
          </p:cNvPicPr>
          <p:nvPr/>
        </p:nvPicPr>
        <p:blipFill>
          <a:blip r:embed="rId13" cstate="email"/>
          <a:srcRect/>
          <a:stretch>
            <a:fillRect/>
          </a:stretch>
        </p:blipFill>
        <p:spPr bwMode="auto">
          <a:xfrm>
            <a:off x="8697913" y="0"/>
            <a:ext cx="1208087" cy="334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6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50" y="63566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631360" y="6554167"/>
            <a:ext cx="2311400" cy="365125"/>
          </a:xfrm>
          <a:prstGeom prst="rect">
            <a:avLst/>
          </a:prstGeom>
        </p:spPr>
        <p:txBody>
          <a:bodyPr vert="horz" lIns="91440" tIns="45720" rIns="91440" bIns="45720" rtlCol="0" anchor="ctr"/>
          <a:lstStyle>
            <a:lvl1pPr algn="r">
              <a:defRPr sz="1400">
                <a:solidFill>
                  <a:schemeClr val="tx1"/>
                </a:solidFill>
              </a:defRPr>
            </a:lvl1pPr>
          </a:lstStyle>
          <a:p>
            <a:pPr fontAlgn="base">
              <a:spcBef>
                <a:spcPct val="0"/>
              </a:spcBef>
              <a:spcAft>
                <a:spcPct val="0"/>
              </a:spcAft>
              <a:defRPr/>
            </a:pPr>
            <a:fld id="{3091BEB7-1B0A-4F7A-8B03-36C517BDB2D1}" type="slidenum">
              <a:rPr lang="en-US" altLang="ja-JP" smtClean="0">
                <a:solidFill>
                  <a:prstClr val="black"/>
                </a:solidFill>
                <a:latin typeface="Arial" charset="0"/>
              </a:rPr>
              <a:pPr fontAlgn="base">
                <a:spcBef>
                  <a:spcPct val="0"/>
                </a:spcBef>
                <a:spcAft>
                  <a:spcPct val="0"/>
                </a:spcAft>
                <a:defRPr/>
              </a:pPr>
              <a:t>‹#›</a:t>
            </a:fld>
            <a:endParaRPr lang="en-US" altLang="ja-JP">
              <a:solidFill>
                <a:prstClr val="black"/>
              </a:solidFill>
              <a:latin typeface="Arial" charset="0"/>
            </a:endParaRPr>
          </a:p>
        </p:txBody>
      </p:sp>
      <p:grpSp>
        <p:nvGrpSpPr>
          <p:cNvPr id="7" name="Group 18"/>
          <p:cNvGrpSpPr>
            <a:grpSpLocks/>
          </p:cNvGrpSpPr>
          <p:nvPr/>
        </p:nvGrpSpPr>
        <p:grpSpPr bwMode="auto">
          <a:xfrm>
            <a:off x="0" y="0"/>
            <a:ext cx="9906000" cy="546100"/>
            <a:chOff x="0" y="0"/>
            <a:chExt cx="5760" cy="344"/>
          </a:xfrm>
        </p:grpSpPr>
        <p:pic>
          <p:nvPicPr>
            <p:cNvPr id="8" name="Picture 9" descr="mlit_top"/>
            <p:cNvPicPr>
              <a:picLocks noChangeAspect="1" noChangeArrowheads="1"/>
            </p:cNvPicPr>
            <p:nvPr userDrawn="1"/>
          </p:nvPicPr>
          <p:blipFill>
            <a:blip r:embed="rId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6" cstate="print"/>
          <a:srcRect t="3670"/>
          <a:stretch>
            <a:fillRect/>
          </a:stretch>
        </p:blipFill>
        <p:spPr bwMode="auto">
          <a:xfrm>
            <a:off x="8226516" y="2"/>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52" y="0"/>
            <a:ext cx="8064896" cy="404664"/>
          </a:xfrm>
          <a:prstGeom prst="rect">
            <a:avLst/>
          </a:prstGeom>
        </p:spPr>
        <p:txBody>
          <a:bodyPr vert="horz" lIns="91440" tIns="45720" rIns="91440" bIns="45720" rtlCol="0" anchor="ctr">
            <a:noAutofit/>
          </a:bodyPr>
          <a:lstStyle/>
          <a:p>
            <a:r>
              <a:rPr kumimoji="1"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3"/>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smtClean="0"/>
            </a:lvl1pPr>
          </a:lstStyle>
          <a:p>
            <a:endParaRPr lang="en-US" altLang="ja-JP" dirty="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smtClean="0"/>
            </a:lvl1pPr>
          </a:lstStyle>
          <a:p>
            <a:endParaRPr lang="en-US" altLang="ja-JP" dirty="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smtClean="0"/>
            </a:lvl1pPr>
          </a:lstStyle>
          <a:p>
            <a:fld id="{6C08997E-174F-4B03-B400-C832CC7F8A14}" type="slidenum">
              <a:rPr lang="en-US" altLang="ja-JP">
                <a:solidFill>
                  <a:srgbClr val="000000"/>
                </a:solidFill>
                <a:ea typeface="ＭＳ Ｐゴシック" charset="-128"/>
              </a:rPr>
              <a:pPr/>
              <a:t>‹#›</a:t>
            </a:fld>
            <a:endParaRPr lang="en-US" altLang="ja-JP" dirty="0">
              <a:solidFill>
                <a:srgbClr val="000000"/>
              </a:solidFill>
              <a:ea typeface="ＭＳ Ｐゴシック" charset="-128"/>
            </a:endParaRPr>
          </a:p>
        </p:txBody>
      </p:sp>
      <p:grpSp>
        <p:nvGrpSpPr>
          <p:cNvPr id="2" name="Group 18"/>
          <p:cNvGrpSpPr>
            <a:grpSpLocks/>
          </p:cNvGrpSpPr>
          <p:nvPr/>
        </p:nvGrpSpPr>
        <p:grpSpPr bwMode="auto">
          <a:xfrm>
            <a:off x="0" y="0"/>
            <a:ext cx="9906000" cy="546100"/>
            <a:chOff x="0" y="0"/>
            <a:chExt cx="5760" cy="344"/>
          </a:xfrm>
        </p:grpSpPr>
        <p:pic>
          <p:nvPicPr>
            <p:cNvPr id="1033"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2" y="0"/>
            <a:ext cx="7604919"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p:nvPicPr>
        <p:blipFill>
          <a:blip r:embed="rId16" cstate="print"/>
          <a:srcRect t="3670"/>
          <a:stretch>
            <a:fillRect/>
          </a:stretch>
        </p:blipFill>
        <p:spPr bwMode="auto">
          <a:xfrm>
            <a:off x="8225766" y="3"/>
            <a:ext cx="1680236" cy="333375"/>
          </a:xfrm>
          <a:prstGeom prst="rect">
            <a:avLst/>
          </a:prstGeom>
          <a:noFill/>
          <a:ln w="9525">
            <a:noFill/>
            <a:miter lim="800000"/>
            <a:headEnd/>
            <a:tailEnd/>
          </a:ln>
        </p:spPr>
      </p:pic>
      <p:grpSp>
        <p:nvGrpSpPr>
          <p:cNvPr id="14" name="Group 18"/>
          <p:cNvGrpSpPr>
            <a:grpSpLocks/>
          </p:cNvGrpSpPr>
          <p:nvPr userDrawn="1"/>
        </p:nvGrpSpPr>
        <p:grpSpPr bwMode="auto">
          <a:xfrm>
            <a:off x="0" y="0"/>
            <a:ext cx="9906000" cy="546100"/>
            <a:chOff x="0" y="0"/>
            <a:chExt cx="5760" cy="344"/>
          </a:xfrm>
        </p:grpSpPr>
        <p:pic>
          <p:nvPicPr>
            <p:cNvPr id="15"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p:spPr>
        </p:pic>
        <p:grpSp>
          <p:nvGrpSpPr>
            <p:cNvPr id="16" name="Group 17"/>
            <p:cNvGrpSpPr>
              <a:grpSpLocks/>
            </p:cNvGrpSpPr>
            <p:nvPr userDrawn="1"/>
          </p:nvGrpSpPr>
          <p:grpSpPr bwMode="auto">
            <a:xfrm>
              <a:off x="0" y="0"/>
              <a:ext cx="5760" cy="318"/>
              <a:chOff x="0" y="0"/>
              <a:chExt cx="5760" cy="318"/>
            </a:xfrm>
          </p:grpSpPr>
          <p:pic>
            <p:nvPicPr>
              <p:cNvPr id="17"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p:spPr>
          </p:pic>
          <p:pic>
            <p:nvPicPr>
              <p:cNvPr id="18"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p:spPr>
          </p:pic>
          <p:pic>
            <p:nvPicPr>
              <p:cNvPr id="19"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p:spPr>
          </p:pic>
        </p:grpSp>
      </p:grpSp>
      <p:pic>
        <p:nvPicPr>
          <p:cNvPr id="20" name="Picture 14"/>
          <p:cNvPicPr>
            <a:picLocks noChangeAspect="1" noChangeArrowheads="1"/>
          </p:cNvPicPr>
          <p:nvPr userDrawn="1"/>
        </p:nvPicPr>
        <p:blipFill>
          <a:blip r:embed="rId16" cstate="print"/>
          <a:srcRect t="3670"/>
          <a:stretch>
            <a:fillRect/>
          </a:stretch>
        </p:blipFill>
        <p:spPr bwMode="auto">
          <a:xfrm>
            <a:off x="8225768" y="4"/>
            <a:ext cx="1680236" cy="333375"/>
          </a:xfrm>
          <a:prstGeom prst="rect">
            <a:avLst/>
          </a:prstGeom>
          <a:noFill/>
          <a:ln w="9525">
            <a:noFill/>
            <a:miter lim="800000"/>
            <a:headEnd/>
            <a:tailEnd/>
          </a:ln>
          <a:effectLst/>
        </p:spPr>
      </p:pic>
    </p:spTree>
    <p:extLst>
      <p:ext uri="{BB962C8B-B14F-4D97-AF65-F5344CB8AC3E}">
        <p14:creationId xmlns:p14="http://schemas.microsoft.com/office/powerpoint/2010/main" val="380367544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rtl="0" eaLnBrk="1" fontAlgn="base" hangingPunct="1">
        <a:spcBef>
          <a:spcPct val="0"/>
        </a:spcBef>
        <a:spcAft>
          <a:spcPct val="0"/>
        </a:spcAft>
        <a:defRPr kumimoji="1" sz="2585">
          <a:solidFill>
            <a:srgbClr val="4087C8"/>
          </a:solidFill>
          <a:latin typeface="+mj-lt"/>
          <a:ea typeface="+mj-ea"/>
          <a:cs typeface="+mj-cs"/>
        </a:defRPr>
      </a:lvl1pPr>
      <a:lvl2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6531" indent="-316531" algn="l" rtl="0" eaLnBrk="1" fontAlgn="base" hangingPunct="1">
        <a:spcBef>
          <a:spcPct val="20000"/>
        </a:spcBef>
        <a:spcAft>
          <a:spcPct val="0"/>
        </a:spcAft>
        <a:buChar char="•"/>
        <a:defRPr kumimoji="1"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kumimoji="1" sz="2585">
          <a:solidFill>
            <a:schemeClr val="tx1"/>
          </a:solidFill>
          <a:latin typeface="+mn-lt"/>
          <a:ea typeface="+mn-ea"/>
        </a:defRPr>
      </a:lvl2pPr>
      <a:lvl3pPr marL="1055103" indent="-211021" algn="l" rtl="0" eaLnBrk="1" fontAlgn="base" hangingPunct="1">
        <a:spcBef>
          <a:spcPct val="20000"/>
        </a:spcBef>
        <a:spcAft>
          <a:spcPct val="0"/>
        </a:spcAft>
        <a:buChar char="•"/>
        <a:defRPr kumimoji="1" sz="2215">
          <a:solidFill>
            <a:schemeClr val="tx1"/>
          </a:solidFill>
          <a:latin typeface="+mn-lt"/>
          <a:ea typeface="+mn-ea"/>
        </a:defRPr>
      </a:lvl3pPr>
      <a:lvl4pPr marL="1477145" indent="-211021" algn="l" rtl="0" eaLnBrk="1" fontAlgn="base" hangingPunct="1">
        <a:spcBef>
          <a:spcPct val="20000"/>
        </a:spcBef>
        <a:spcAft>
          <a:spcPct val="0"/>
        </a:spcAft>
        <a:buChar char="–"/>
        <a:defRPr kumimoji="1" sz="1846">
          <a:solidFill>
            <a:schemeClr val="tx1"/>
          </a:solidFill>
          <a:latin typeface="+mn-lt"/>
          <a:ea typeface="+mn-ea"/>
        </a:defRPr>
      </a:lvl4pPr>
      <a:lvl5pPr marL="1899186" indent="-211021" algn="l" rtl="0" eaLnBrk="1" fontAlgn="base" hangingPunct="1">
        <a:spcBef>
          <a:spcPct val="20000"/>
        </a:spcBef>
        <a:spcAft>
          <a:spcPct val="0"/>
        </a:spcAft>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08E34887-4A77-B6F6-568A-6A6CB41166EA}"/>
              </a:ext>
            </a:extLst>
          </p:cNvPr>
          <p:cNvPicPr>
            <a:picLocks noChangeAspect="1"/>
          </p:cNvPicPr>
          <p:nvPr/>
        </p:nvPicPr>
        <p:blipFill>
          <a:blip r:embed="rId3"/>
          <a:stretch>
            <a:fillRect/>
          </a:stretch>
        </p:blipFill>
        <p:spPr>
          <a:xfrm>
            <a:off x="7880415" y="3947356"/>
            <a:ext cx="1930824" cy="1590089"/>
          </a:xfrm>
          <a:prstGeom prst="rect">
            <a:avLst/>
          </a:prstGeom>
        </p:spPr>
      </p:pic>
      <p:pic>
        <p:nvPicPr>
          <p:cNvPr id="10" name="図 9">
            <a:extLst>
              <a:ext uri="{FF2B5EF4-FFF2-40B4-BE49-F238E27FC236}">
                <a16:creationId xmlns:a16="http://schemas.microsoft.com/office/drawing/2014/main" id="{B608BF6B-262E-FED4-0027-8D05DA1B2645}"/>
              </a:ext>
            </a:extLst>
          </p:cNvPr>
          <p:cNvPicPr>
            <a:picLocks noChangeAspect="1"/>
          </p:cNvPicPr>
          <p:nvPr/>
        </p:nvPicPr>
        <p:blipFill>
          <a:blip r:embed="rId4"/>
          <a:stretch>
            <a:fillRect/>
          </a:stretch>
        </p:blipFill>
        <p:spPr>
          <a:xfrm>
            <a:off x="5862825" y="2328367"/>
            <a:ext cx="1973789" cy="1627552"/>
          </a:xfrm>
          <a:prstGeom prst="rect">
            <a:avLst/>
          </a:prstGeom>
        </p:spPr>
      </p:pic>
      <p:pic>
        <p:nvPicPr>
          <p:cNvPr id="14" name="図 13">
            <a:extLst>
              <a:ext uri="{FF2B5EF4-FFF2-40B4-BE49-F238E27FC236}">
                <a16:creationId xmlns:a16="http://schemas.microsoft.com/office/drawing/2014/main" id="{C83C592E-207C-4F58-24AB-7454382AED15}"/>
              </a:ext>
            </a:extLst>
          </p:cNvPr>
          <p:cNvPicPr>
            <a:picLocks noChangeAspect="1"/>
          </p:cNvPicPr>
          <p:nvPr/>
        </p:nvPicPr>
        <p:blipFill>
          <a:blip r:embed="rId5"/>
          <a:stretch>
            <a:fillRect/>
          </a:stretch>
        </p:blipFill>
        <p:spPr>
          <a:xfrm>
            <a:off x="5745088" y="3990530"/>
            <a:ext cx="2048561" cy="1590239"/>
          </a:xfrm>
          <a:prstGeom prst="rect">
            <a:avLst/>
          </a:prstGeom>
        </p:spPr>
      </p:pic>
      <p:pic>
        <p:nvPicPr>
          <p:cNvPr id="27" name="図 26">
            <a:extLst>
              <a:ext uri="{FF2B5EF4-FFF2-40B4-BE49-F238E27FC236}">
                <a16:creationId xmlns:a16="http://schemas.microsoft.com/office/drawing/2014/main" id="{7C4D64B4-7377-03D1-6686-7C87FE4F57EF}"/>
              </a:ext>
            </a:extLst>
          </p:cNvPr>
          <p:cNvPicPr>
            <a:picLocks noChangeAspect="1"/>
          </p:cNvPicPr>
          <p:nvPr/>
        </p:nvPicPr>
        <p:blipFill>
          <a:blip r:embed="rId6"/>
          <a:stretch>
            <a:fillRect/>
          </a:stretch>
        </p:blipFill>
        <p:spPr>
          <a:xfrm>
            <a:off x="7872759" y="2333490"/>
            <a:ext cx="1955612" cy="1609281"/>
          </a:xfrm>
          <a:prstGeom prst="rect">
            <a:avLst/>
          </a:prstGeom>
        </p:spPr>
      </p:pic>
      <p:sp>
        <p:nvSpPr>
          <p:cNvPr id="31" name="正方形/長方形 30">
            <a:extLst>
              <a:ext uri="{FF2B5EF4-FFF2-40B4-BE49-F238E27FC236}">
                <a16:creationId xmlns:a16="http://schemas.microsoft.com/office/drawing/2014/main" id="{744F8428-AA13-87AB-F8E6-09A7B07898EA}"/>
              </a:ext>
            </a:extLst>
          </p:cNvPr>
          <p:cNvSpPr/>
          <p:nvPr/>
        </p:nvSpPr>
        <p:spPr>
          <a:xfrm>
            <a:off x="5787053" y="2288835"/>
            <a:ext cx="4065012" cy="3291934"/>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8C1F909A-8A14-65DF-201E-76E1554DBBFA}"/>
              </a:ext>
            </a:extLst>
          </p:cNvPr>
          <p:cNvSpPr/>
          <p:nvPr/>
        </p:nvSpPr>
        <p:spPr>
          <a:xfrm>
            <a:off x="6569709" y="2179067"/>
            <a:ext cx="2199715" cy="149299"/>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E545A4E9-BDFF-7224-9242-68756AF551D2}"/>
              </a:ext>
            </a:extLst>
          </p:cNvPr>
          <p:cNvPicPr>
            <a:picLocks noChangeAspect="1"/>
          </p:cNvPicPr>
          <p:nvPr/>
        </p:nvPicPr>
        <p:blipFill>
          <a:blip r:embed="rId7"/>
          <a:stretch>
            <a:fillRect/>
          </a:stretch>
        </p:blipFill>
        <p:spPr>
          <a:xfrm>
            <a:off x="5873964" y="5658314"/>
            <a:ext cx="1771177" cy="1213021"/>
          </a:xfrm>
          <a:prstGeom prst="rect">
            <a:avLst/>
          </a:prstGeom>
        </p:spPr>
      </p:pic>
      <p:sp>
        <p:nvSpPr>
          <p:cNvPr id="4" name="タイトル 3"/>
          <p:cNvSpPr>
            <a:spLocks noGrp="1"/>
          </p:cNvSpPr>
          <p:nvPr>
            <p:ph type="title"/>
          </p:nvPr>
        </p:nvSpPr>
        <p:spPr>
          <a:xfrm>
            <a:off x="2" y="0"/>
            <a:ext cx="8265366" cy="476250"/>
          </a:xfrm>
        </p:spPr>
        <p:txBody>
          <a:bodyPr/>
          <a:lstStyle/>
          <a:p>
            <a:r>
              <a:rPr lang="zh-TW" altLang="en-US" sz="2400" dirty="0"/>
              <a:t>須坂市地域公共交通利便増進実施計画</a:t>
            </a:r>
            <a:r>
              <a:rPr lang="ja-JP" altLang="en-US" sz="2400" dirty="0"/>
              <a:t>（概要）</a:t>
            </a:r>
            <a:endParaRPr kumimoji="1" lang="ja-JP" altLang="en-US" sz="2400" dirty="0"/>
          </a:p>
        </p:txBody>
      </p:sp>
      <p:sp>
        <p:nvSpPr>
          <p:cNvPr id="55" name="テキスト ボックス 54"/>
          <p:cNvSpPr txBox="1"/>
          <p:nvPr/>
        </p:nvSpPr>
        <p:spPr>
          <a:xfrm>
            <a:off x="7717000" y="262241"/>
            <a:ext cx="1944216" cy="271869"/>
          </a:xfrm>
          <a:prstGeom prst="rect">
            <a:avLst/>
          </a:prstGeom>
          <a:solidFill>
            <a:schemeClr val="bg1"/>
          </a:solidFill>
          <a:ln w="19050">
            <a:solidFill>
              <a:srgbClr val="FF0000"/>
            </a:solidFill>
          </a:ln>
        </p:spPr>
        <p:txBody>
          <a:bodyPr wrap="square" rtlCol="0">
            <a:spAutoFit/>
          </a:bodyPr>
          <a:lstStyle/>
          <a:p>
            <a:pPr algn="ctr">
              <a:lnSpc>
                <a:spcPts val="1400"/>
              </a:lnSpc>
            </a:pPr>
            <a:r>
              <a:rPr lang="ja-JP" altLang="en-US" sz="1100" b="1" dirty="0">
                <a:solidFill>
                  <a:srgbClr val="FF0000"/>
                </a:solidFill>
                <a:latin typeface="+mj-lt"/>
                <a:ea typeface="Meiryo UI" panose="020B0604030504040204" pitchFamily="50" charset="-128"/>
              </a:rPr>
              <a:t>新規（</a:t>
            </a:r>
            <a:r>
              <a:rPr lang="ja-JP" altLang="en-US" sz="1100" b="1">
                <a:solidFill>
                  <a:srgbClr val="FF0000"/>
                </a:solidFill>
                <a:latin typeface="+mj-lt"/>
                <a:ea typeface="Meiryo UI" panose="020B0604030504040204" pitchFamily="50" charset="-128"/>
              </a:rPr>
              <a:t>令和７年９月</a:t>
            </a:r>
            <a:r>
              <a:rPr lang="ja-JP" altLang="en-US" sz="1100" b="1" dirty="0">
                <a:solidFill>
                  <a:srgbClr val="FF0000"/>
                </a:solidFill>
                <a:latin typeface="+mj-lt"/>
                <a:ea typeface="Meiryo UI" panose="020B0604030504040204" pitchFamily="50" charset="-128"/>
              </a:rPr>
              <a:t>認定</a:t>
            </a:r>
            <a:r>
              <a:rPr lang="ja-JP" altLang="en-US" sz="1400" b="1" dirty="0">
                <a:solidFill>
                  <a:srgbClr val="FF0000"/>
                </a:solidFill>
                <a:latin typeface="+mj-lt"/>
                <a:ea typeface="Meiryo UI" panose="020B0604030504040204" pitchFamily="50" charset="-128"/>
              </a:rPr>
              <a:t>）</a:t>
            </a:r>
            <a:endParaRPr lang="en-US" altLang="ja-JP" sz="1400" b="1" dirty="0">
              <a:solidFill>
                <a:srgbClr val="FF0000"/>
              </a:solidFill>
              <a:latin typeface="+mj-lt"/>
              <a:ea typeface="Meiryo UI" panose="020B0604030504040204" pitchFamily="50" charset="-128"/>
            </a:endParaRPr>
          </a:p>
        </p:txBody>
      </p:sp>
      <p:sp>
        <p:nvSpPr>
          <p:cNvPr id="54" name="テキスト ボックス 53"/>
          <p:cNvSpPr txBox="1"/>
          <p:nvPr/>
        </p:nvSpPr>
        <p:spPr>
          <a:xfrm>
            <a:off x="53936" y="649075"/>
            <a:ext cx="9774436" cy="1384995"/>
          </a:xfrm>
          <a:prstGeom prst="rect">
            <a:avLst/>
          </a:prstGeom>
          <a:solidFill>
            <a:schemeClr val="bg1"/>
          </a:solidFill>
          <a:ln w="12700">
            <a:solidFill>
              <a:schemeClr val="tx1"/>
            </a:solidFill>
          </a:ln>
        </p:spPr>
        <p:txBody>
          <a:bodyPr wrap="square" lIns="91440" tIns="45720" rIns="91440" bIns="45720" rtlCol="0" anchor="t">
            <a:spAutoFit/>
          </a:bodyPr>
          <a:lstStyle/>
          <a:p>
            <a:pPr marL="285750" indent="-285750" algn="just">
              <a:buFont typeface="Wingdings" panose="05000000000000000000" pitchFamily="2" charset="2"/>
              <a:buChar char="n"/>
            </a:pPr>
            <a:r>
              <a:rPr lang="ja-JP" altLang="en-US" sz="1400" dirty="0">
                <a:latin typeface="Meiryo UI"/>
                <a:ea typeface="Meiryo UI"/>
              </a:rPr>
              <a:t>須坂市では、市民への移動実態に関するアンケート調査を実施し、現在のバスルートが必ずしも外出ニーズと一致していないことを確認した。また、市内県立高校が</a:t>
            </a:r>
            <a:r>
              <a:rPr lang="en-US" altLang="ja-JP" sz="1400" dirty="0">
                <a:latin typeface="Meiryo UI"/>
                <a:ea typeface="Meiryo UI"/>
              </a:rPr>
              <a:t>2029</a:t>
            </a:r>
            <a:r>
              <a:rPr lang="ja-JP" altLang="en-US" sz="1400" dirty="0">
                <a:latin typeface="Meiryo UI"/>
                <a:ea typeface="Meiryo UI"/>
              </a:rPr>
              <a:t>年度に再編統合が予定されていること、令和</a:t>
            </a:r>
            <a:r>
              <a:rPr lang="en-US" altLang="ja-JP" sz="1400" dirty="0">
                <a:latin typeface="Meiryo UI"/>
                <a:ea typeface="Meiryo UI"/>
              </a:rPr>
              <a:t>7</a:t>
            </a:r>
            <a:r>
              <a:rPr lang="ja-JP" altLang="en-US" sz="1400" dirty="0">
                <a:latin typeface="Meiryo UI"/>
                <a:ea typeface="Meiryo UI"/>
              </a:rPr>
              <a:t>年</a:t>
            </a:r>
            <a:r>
              <a:rPr lang="en-US" altLang="ja-JP" sz="1400" dirty="0">
                <a:latin typeface="Meiryo UI"/>
                <a:ea typeface="Meiryo UI"/>
              </a:rPr>
              <a:t>10</a:t>
            </a:r>
            <a:r>
              <a:rPr lang="ja-JP" altLang="en-US" sz="1400" dirty="0">
                <a:latin typeface="Meiryo UI"/>
                <a:ea typeface="Meiryo UI"/>
              </a:rPr>
              <a:t>月に大型商業施設の開業が予定されており、市の新しい拠点となることが見込まれていることから、</a:t>
            </a:r>
            <a:r>
              <a:rPr lang="ja-JP" altLang="en-US" sz="1400" b="1" u="sng" dirty="0">
                <a:latin typeface="Meiryo UI"/>
                <a:ea typeface="Meiryo UI"/>
              </a:rPr>
              <a:t>すざか市民バス路線の一部を再編し、交通ネットワーク全体の利便性向上を図る。</a:t>
            </a:r>
            <a:endParaRPr lang="en-US" altLang="ja-JP" sz="1400" b="1" u="sng" dirty="0">
              <a:latin typeface="Meiryo UI"/>
              <a:ea typeface="Meiryo UI"/>
            </a:endParaRPr>
          </a:p>
          <a:p>
            <a:pPr marL="285750" indent="-285750" algn="just">
              <a:buFont typeface="Wingdings" panose="05000000000000000000" pitchFamily="2" charset="2"/>
              <a:buChar char="n"/>
            </a:pPr>
            <a:r>
              <a:rPr lang="ja-JP" altLang="en-US" sz="1400" dirty="0">
                <a:latin typeface="Meiryo UI"/>
                <a:ea typeface="Meiryo UI"/>
              </a:rPr>
              <a:t>小学生から大学生までを対象とした</a:t>
            </a:r>
            <a:r>
              <a:rPr lang="ja-JP" altLang="en-US" sz="1400" b="1" u="sng" dirty="0">
                <a:latin typeface="Meiryo UI"/>
                <a:ea typeface="Meiryo UI"/>
              </a:rPr>
              <a:t>学生通学乗り放題定期を導入</a:t>
            </a:r>
            <a:r>
              <a:rPr lang="ja-JP" altLang="en-US" sz="1400" dirty="0">
                <a:latin typeface="Meiryo UI"/>
                <a:ea typeface="Meiryo UI"/>
              </a:rPr>
              <a:t>し、すざか市民バスの全路線と屋代須坂線・須坂屋島線のうち須坂市内の区間を乗り放題とする。また、学生のバス利用を促すことにより、家族の送迎負担の軽減を図る。</a:t>
            </a:r>
            <a:endParaRPr lang="en-US" altLang="ja-JP" sz="1000" dirty="0">
              <a:highlight>
                <a:srgbClr val="FFFF00"/>
              </a:highlight>
              <a:latin typeface="Meiryo UI"/>
              <a:ea typeface="Meiryo UI"/>
            </a:endParaRPr>
          </a:p>
        </p:txBody>
      </p:sp>
      <p:grpSp>
        <p:nvGrpSpPr>
          <p:cNvPr id="5" name="グループ化 4"/>
          <p:cNvGrpSpPr/>
          <p:nvPr/>
        </p:nvGrpSpPr>
        <p:grpSpPr>
          <a:xfrm>
            <a:off x="43165" y="6466451"/>
            <a:ext cx="5690929" cy="415498"/>
            <a:chOff x="-5987667" y="1813542"/>
            <a:chExt cx="5820271" cy="1012177"/>
          </a:xfrm>
        </p:grpSpPr>
        <p:sp>
          <p:nvSpPr>
            <p:cNvPr id="11" name="正方形/長方形 10"/>
            <p:cNvSpPr/>
            <p:nvPr/>
          </p:nvSpPr>
          <p:spPr>
            <a:xfrm>
              <a:off x="-5981472" y="1813544"/>
              <a:ext cx="5707258" cy="913209"/>
            </a:xfrm>
            <a:prstGeom prst="rect">
              <a:avLst/>
            </a:prstGeom>
            <a:solidFill>
              <a:schemeClr val="bg2">
                <a:lumMod val="20000"/>
                <a:lumOff val="8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5987667" y="1813542"/>
              <a:ext cx="5820271" cy="1012177"/>
            </a:xfrm>
            <a:prstGeom prst="rect">
              <a:avLst/>
            </a:prstGeom>
            <a:noFill/>
            <a:ln w="12700">
              <a:no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作成自治体</a:t>
              </a:r>
              <a:r>
                <a:rPr lang="ja-JP" altLang="en-US" sz="1050" dirty="0">
                  <a:latin typeface="Meiryo UI" panose="020B0604030504040204" pitchFamily="50" charset="-128"/>
                  <a:ea typeface="Meiryo UI" panose="020B0604030504040204" pitchFamily="50" charset="-128"/>
                </a:rPr>
                <a:t>　長野県須坂市　・</a:t>
              </a:r>
              <a:r>
                <a:rPr lang="ja-JP" altLang="en-US" sz="1050" b="1" dirty="0">
                  <a:latin typeface="Meiryo UI" panose="020B0604030504040204" pitchFamily="50" charset="-128"/>
                  <a:ea typeface="Meiryo UI" panose="020B0604030504040204" pitchFamily="50" charset="-128"/>
                </a:rPr>
                <a:t>事業実施区域</a:t>
              </a:r>
              <a:r>
                <a:rPr lang="ja-JP" altLang="en-US" sz="1050" dirty="0">
                  <a:latin typeface="Meiryo UI" panose="020B0604030504040204" pitchFamily="50" charset="-128"/>
                  <a:ea typeface="Meiryo UI" panose="020B0604030504040204" pitchFamily="50" charset="-128"/>
                </a:rPr>
                <a:t>　須坂市内全域</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事業実施予定期間</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R7</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R11</a:t>
              </a:r>
              <a:r>
                <a:rPr lang="ja-JP" altLang="en-US" sz="1050" dirty="0">
                  <a:latin typeface="Meiryo UI" panose="020B0604030504040204" pitchFamily="50" charset="-128"/>
                  <a:ea typeface="Meiryo UI" panose="020B0604030504040204" pitchFamily="50" charset="-128"/>
                </a:rPr>
                <a:t>年３月</a:t>
              </a:r>
              <a:endParaRPr lang="en-US" altLang="ja-JP" sz="1050" dirty="0">
                <a:latin typeface="Meiryo UI" panose="020B0604030504040204" pitchFamily="50" charset="-128"/>
                <a:ea typeface="Meiryo UI" panose="020B0604030504040204" pitchFamily="50" charset="-128"/>
              </a:endParaRPr>
            </a:p>
          </p:txBody>
        </p:sp>
      </p:grpSp>
      <p:sp>
        <p:nvSpPr>
          <p:cNvPr id="60" name="正方形/長方形 59"/>
          <p:cNvSpPr/>
          <p:nvPr/>
        </p:nvSpPr>
        <p:spPr>
          <a:xfrm>
            <a:off x="61167" y="2106220"/>
            <a:ext cx="5584643" cy="27177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ts val="5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endParaRPr kumimoji="1" lang="en-US" altLang="ja-JP" sz="1200" b="1" dirty="0">
              <a:solidFill>
                <a:schemeClr val="tx1"/>
              </a:solidFill>
              <a:latin typeface="Meiryo UI"/>
              <a:ea typeface="Meiryo UI"/>
            </a:endParaRPr>
          </a:p>
          <a:p>
            <a:pPr algn="just"/>
            <a:r>
              <a:rPr kumimoji="1" lang="ja-JP" altLang="en-US" sz="1400" b="1" dirty="0">
                <a:solidFill>
                  <a:schemeClr val="tx1"/>
                </a:solidFill>
                <a:latin typeface="Meiryo UI"/>
                <a:ea typeface="Meiryo UI"/>
              </a:rPr>
              <a:t>①</a:t>
            </a:r>
            <a:r>
              <a:rPr kumimoji="1" lang="ja-JP" altLang="en-US" sz="1400" b="1" u="sng" dirty="0">
                <a:solidFill>
                  <a:schemeClr val="tx1"/>
                </a:solidFill>
                <a:latin typeface="Meiryo UI"/>
                <a:ea typeface="Meiryo UI"/>
              </a:rPr>
              <a:t>乗合バスに係る路線等の編成の変更 </a:t>
            </a:r>
            <a:r>
              <a:rPr kumimoji="1" lang="en-US" altLang="ja-JP" sz="1000" dirty="0">
                <a:solidFill>
                  <a:schemeClr val="tx1"/>
                </a:solidFill>
                <a:latin typeface="Meiryo UI"/>
                <a:ea typeface="Meiryo UI"/>
              </a:rPr>
              <a:t>【</a:t>
            </a:r>
            <a:r>
              <a:rPr kumimoji="1" lang="ja-JP" altLang="en-US" sz="1000" dirty="0">
                <a:solidFill>
                  <a:schemeClr val="tx1"/>
                </a:solidFill>
                <a:latin typeface="Meiryo UI"/>
                <a:ea typeface="Meiryo UI"/>
              </a:rPr>
              <a:t>法第２条第</a:t>
            </a:r>
            <a:r>
              <a:rPr kumimoji="1" lang="en-US" altLang="ja-JP" sz="1000" dirty="0">
                <a:solidFill>
                  <a:schemeClr val="tx1"/>
                </a:solidFill>
                <a:latin typeface="Meiryo UI"/>
                <a:ea typeface="Meiryo UI"/>
              </a:rPr>
              <a:t>13</a:t>
            </a:r>
            <a:r>
              <a:rPr kumimoji="1" lang="ja-JP" altLang="en-US" sz="1000" dirty="0">
                <a:solidFill>
                  <a:schemeClr val="tx1"/>
                </a:solidFill>
                <a:latin typeface="Meiryo UI"/>
                <a:ea typeface="Meiryo UI"/>
              </a:rPr>
              <a:t>号イ</a:t>
            </a:r>
            <a:r>
              <a:rPr kumimoji="1" lang="en-US" altLang="ja-JP" sz="1000" dirty="0">
                <a:solidFill>
                  <a:schemeClr val="tx1"/>
                </a:solidFill>
                <a:latin typeface="Meiryo UI"/>
                <a:ea typeface="Meiryo UI"/>
              </a:rPr>
              <a:t>】</a:t>
            </a:r>
            <a:endParaRPr lang="en-US" altLang="ja-JP" sz="1200" dirty="0">
              <a:solidFill>
                <a:schemeClr val="tx1"/>
              </a:solidFill>
              <a:latin typeface="Meiryo UI"/>
              <a:ea typeface="Meiryo UI"/>
            </a:endParaRPr>
          </a:p>
          <a:p>
            <a:pPr algn="just"/>
            <a:r>
              <a:rPr lang="ja-JP" altLang="en-US" sz="1200" dirty="0">
                <a:solidFill>
                  <a:schemeClr val="tx1"/>
                </a:solidFill>
                <a:latin typeface="Meiryo UI"/>
                <a:ea typeface="Meiryo UI"/>
              </a:rPr>
              <a:t>　◯すざか市民バスの再編</a:t>
            </a:r>
            <a:endParaRPr lang="en-US" altLang="ja-JP" sz="1200" dirty="0">
              <a:solidFill>
                <a:schemeClr val="tx1"/>
              </a:solidFill>
              <a:latin typeface="Meiryo UI"/>
              <a:ea typeface="Meiryo UI"/>
            </a:endParaRPr>
          </a:p>
          <a:p>
            <a:pPr algn="just"/>
            <a:r>
              <a:rPr lang="ja-JP" altLang="en-US" sz="1200" dirty="0">
                <a:solidFill>
                  <a:schemeClr val="tx1"/>
                </a:solidFill>
                <a:latin typeface="Meiryo UI"/>
                <a:ea typeface="Meiryo UI"/>
              </a:rPr>
              <a:t>　・仙仁線　　　　　</a:t>
            </a:r>
            <a:r>
              <a:rPr lang="en-US" altLang="ja-JP" sz="1200" dirty="0">
                <a:solidFill>
                  <a:schemeClr val="tx1"/>
                </a:solidFill>
                <a:latin typeface="Meiryo UI"/>
                <a:ea typeface="Meiryo UI"/>
              </a:rPr>
              <a:t>…</a:t>
            </a:r>
            <a:r>
              <a:rPr lang="ja-JP" altLang="en-US" sz="1200" dirty="0">
                <a:solidFill>
                  <a:schemeClr val="tx1"/>
                </a:solidFill>
                <a:latin typeface="Meiryo UI"/>
                <a:ea typeface="Meiryo UI"/>
              </a:rPr>
              <a:t>　ルートの変更、新設停留所の設置</a:t>
            </a:r>
            <a:endParaRPr lang="en-US" altLang="ja-JP" sz="1200" dirty="0">
              <a:solidFill>
                <a:schemeClr val="tx1"/>
              </a:solidFill>
              <a:latin typeface="Meiryo UI"/>
              <a:ea typeface="Meiryo UI"/>
            </a:endParaRPr>
          </a:p>
          <a:p>
            <a:pPr algn="just"/>
            <a:r>
              <a:rPr lang="ja-JP" altLang="en-US" sz="1200" dirty="0">
                <a:solidFill>
                  <a:schemeClr val="tx1"/>
                </a:solidFill>
                <a:latin typeface="Meiryo UI"/>
                <a:ea typeface="Meiryo UI"/>
              </a:rPr>
              <a:t>　・米子線　　　　　</a:t>
            </a:r>
            <a:r>
              <a:rPr lang="en-US" altLang="ja-JP" sz="1200" dirty="0">
                <a:solidFill>
                  <a:schemeClr val="tx1"/>
                </a:solidFill>
                <a:latin typeface="Meiryo UI"/>
                <a:ea typeface="Meiryo UI"/>
              </a:rPr>
              <a:t>…</a:t>
            </a:r>
            <a:r>
              <a:rPr lang="ja-JP" altLang="en-US" sz="1200" dirty="0">
                <a:solidFill>
                  <a:schemeClr val="tx1"/>
                </a:solidFill>
                <a:latin typeface="Meiryo UI"/>
                <a:ea typeface="Meiryo UI"/>
              </a:rPr>
              <a:t>　ルートの変更、新設停留所の設置、運行本数の見直し</a:t>
            </a:r>
            <a:endParaRPr lang="en-US" altLang="ja-JP" sz="1200" dirty="0">
              <a:solidFill>
                <a:schemeClr val="tx1"/>
              </a:solidFill>
              <a:latin typeface="Meiryo UI"/>
              <a:ea typeface="Meiryo UI"/>
            </a:endParaRPr>
          </a:p>
          <a:p>
            <a:pPr algn="just"/>
            <a:r>
              <a:rPr lang="ja-JP" altLang="en-US" sz="1200" dirty="0">
                <a:solidFill>
                  <a:schemeClr val="tx1"/>
                </a:solidFill>
                <a:latin typeface="Meiryo UI"/>
                <a:ea typeface="Meiryo UI"/>
              </a:rPr>
              <a:t>　・明徳団地線　　</a:t>
            </a:r>
            <a:r>
              <a:rPr lang="en-US" altLang="ja-JP" sz="1200" dirty="0">
                <a:solidFill>
                  <a:schemeClr val="tx1"/>
                </a:solidFill>
                <a:latin typeface="Meiryo UI"/>
                <a:ea typeface="Meiryo UI"/>
              </a:rPr>
              <a:t>…</a:t>
            </a:r>
            <a:r>
              <a:rPr lang="ja-JP" altLang="en-US" sz="1200" dirty="0">
                <a:solidFill>
                  <a:schemeClr val="tx1"/>
                </a:solidFill>
                <a:latin typeface="Meiryo UI"/>
                <a:ea typeface="Meiryo UI"/>
              </a:rPr>
              <a:t>　ルートの変更、新設停留所の設置</a:t>
            </a:r>
            <a:endParaRPr lang="en-US" altLang="ja-JP" sz="1200" dirty="0">
              <a:solidFill>
                <a:schemeClr val="tx1"/>
              </a:solidFill>
              <a:latin typeface="Meiryo UI"/>
              <a:ea typeface="Meiryo UI"/>
            </a:endParaRPr>
          </a:p>
          <a:p>
            <a:pPr algn="just"/>
            <a:r>
              <a:rPr lang="ja-JP" altLang="en-US" sz="1200" dirty="0">
                <a:solidFill>
                  <a:schemeClr val="tx1"/>
                </a:solidFill>
                <a:latin typeface="Meiryo UI"/>
                <a:ea typeface="Meiryo UI"/>
              </a:rPr>
              <a:t>　・北相之島線　　</a:t>
            </a:r>
            <a:r>
              <a:rPr lang="en-US" altLang="ja-JP" sz="1200" dirty="0">
                <a:solidFill>
                  <a:schemeClr val="tx1"/>
                </a:solidFill>
                <a:latin typeface="Meiryo UI"/>
                <a:ea typeface="Meiryo UI"/>
              </a:rPr>
              <a:t>…</a:t>
            </a:r>
            <a:r>
              <a:rPr lang="ja-JP" altLang="en-US" sz="1200" dirty="0">
                <a:solidFill>
                  <a:schemeClr val="tx1"/>
                </a:solidFill>
                <a:latin typeface="Meiryo UI"/>
                <a:ea typeface="Meiryo UI"/>
              </a:rPr>
              <a:t>　ルートの変更、運行本数の見直し</a:t>
            </a:r>
            <a:endParaRPr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lang="ja-JP" altLang="en-US" sz="1400" b="1" dirty="0">
                <a:solidFill>
                  <a:schemeClr val="tx1"/>
                </a:solidFill>
                <a:latin typeface="Meiryo UI"/>
                <a:ea typeface="Meiryo UI"/>
              </a:rPr>
              <a:t>②</a:t>
            </a:r>
            <a:r>
              <a:rPr lang="ja-JP" altLang="en-US" sz="1400" b="1" u="sng" dirty="0">
                <a:solidFill>
                  <a:schemeClr val="tx1"/>
                </a:solidFill>
                <a:latin typeface="Meiryo UI"/>
                <a:ea typeface="Meiryo UI"/>
              </a:rPr>
              <a:t>運賃又は料金の設定</a:t>
            </a:r>
            <a:r>
              <a:rPr lang="ja-JP" altLang="en-US" sz="1400" b="1" dirty="0">
                <a:solidFill>
                  <a:schemeClr val="tx1"/>
                </a:solidFill>
                <a:latin typeface="Meiryo UI"/>
                <a:ea typeface="Meiryo UI"/>
              </a:rPr>
              <a:t>　</a:t>
            </a:r>
            <a:r>
              <a:rPr kumimoji="1" lang="en-US" altLang="ja-JP" sz="1000" b="0" i="0" u="none" strike="noStrike" kern="1200" cap="none" spc="0" normalizeH="0" baseline="0" noProof="0" dirty="0">
                <a:ln>
                  <a:noFill/>
                </a:ln>
                <a:solidFill>
                  <a:schemeClr val="tx1"/>
                </a:solidFill>
                <a:effectLst/>
                <a:uLnTx/>
                <a:uFillTx/>
                <a:latin typeface="Meiryo UI"/>
                <a:ea typeface="Meiryo UI"/>
              </a:rPr>
              <a:t>【</a:t>
            </a:r>
            <a:r>
              <a:rPr kumimoji="1" lang="ja-JP" altLang="en-US" sz="1000" b="0" i="0" u="none" strike="noStrike" kern="1200" cap="none" spc="0" normalizeH="0" baseline="0" noProof="0" dirty="0">
                <a:ln>
                  <a:noFill/>
                </a:ln>
                <a:solidFill>
                  <a:schemeClr val="tx1"/>
                </a:solidFill>
                <a:effectLst/>
                <a:uLnTx/>
                <a:uFillTx/>
                <a:latin typeface="Meiryo UI"/>
                <a:ea typeface="Meiryo UI"/>
              </a:rPr>
              <a:t>法第２条第</a:t>
            </a:r>
            <a:r>
              <a:rPr kumimoji="1" lang="en-US" altLang="ja-JP" sz="1000" b="0" i="0" u="none" strike="noStrike" kern="1200" cap="none" spc="0" normalizeH="0" baseline="0" noProof="0" dirty="0">
                <a:ln>
                  <a:noFill/>
                </a:ln>
                <a:solidFill>
                  <a:schemeClr val="tx1"/>
                </a:solidFill>
                <a:effectLst/>
                <a:uLnTx/>
                <a:uFillTx/>
                <a:latin typeface="Meiryo UI"/>
                <a:ea typeface="Meiryo UI"/>
              </a:rPr>
              <a:t>13</a:t>
            </a:r>
            <a:r>
              <a:rPr kumimoji="1" lang="ja-JP" altLang="en-US" sz="1000" b="0" i="0" u="none" strike="noStrike" kern="1200" cap="none" spc="0" normalizeH="0" baseline="0" noProof="0" dirty="0">
                <a:ln>
                  <a:noFill/>
                </a:ln>
                <a:solidFill>
                  <a:schemeClr val="tx1"/>
                </a:solidFill>
                <a:effectLst/>
                <a:uLnTx/>
                <a:uFillTx/>
                <a:latin typeface="Meiryo UI"/>
                <a:ea typeface="Meiryo UI"/>
              </a:rPr>
              <a:t>号ロ</a:t>
            </a:r>
            <a:r>
              <a:rPr kumimoji="1" lang="en-US" altLang="ja-JP" sz="1000" b="0" i="0" u="none" strike="noStrike" kern="1200" cap="none" spc="0" normalizeH="0" baseline="0" noProof="0" dirty="0">
                <a:ln>
                  <a:noFill/>
                </a:ln>
                <a:solidFill>
                  <a:schemeClr val="tx1"/>
                </a:solidFill>
                <a:effectLst/>
                <a:uLnTx/>
                <a:uFillTx/>
                <a:latin typeface="Meiryo UI"/>
                <a:ea typeface="Meiryo UI"/>
              </a:rPr>
              <a:t>】</a:t>
            </a:r>
            <a:endParaRPr lang="en-US" altLang="ja-JP" sz="1400" b="1" u="sng" dirty="0">
              <a:solidFill>
                <a:schemeClr val="tx1"/>
              </a:solidFill>
              <a:latin typeface="Meiryo UI"/>
              <a:ea typeface="Meiryo UI"/>
            </a:endParaRPr>
          </a:p>
          <a:p>
            <a:pPr lvl="0" algn="just">
              <a:defRPr/>
            </a:pPr>
            <a:r>
              <a:rPr kumimoji="1" lang="ja-JP" altLang="en-US" sz="1200" dirty="0">
                <a:solidFill>
                  <a:schemeClr val="tx1"/>
                </a:solidFill>
                <a:latin typeface="Meiryo UI"/>
                <a:ea typeface="Meiryo UI"/>
              </a:rPr>
              <a:t>　・学生通学乗り放題定期　　</a:t>
            </a:r>
            <a:endParaRPr kumimoji="1" lang="en-US" altLang="ja-JP" sz="1200" dirty="0">
              <a:solidFill>
                <a:schemeClr val="tx1"/>
              </a:solidFill>
              <a:latin typeface="Meiryo UI"/>
              <a:ea typeface="Meiryo UI"/>
            </a:endParaRPr>
          </a:p>
          <a:p>
            <a:pPr lvl="0" algn="just">
              <a:defRPr/>
            </a:pPr>
            <a:r>
              <a:rPr lang="ja-JP" altLang="en-US" sz="1400" b="1" dirty="0">
                <a:solidFill>
                  <a:schemeClr val="tx1"/>
                </a:solidFill>
                <a:latin typeface="Meiryo UI"/>
                <a:ea typeface="Meiryo UI"/>
              </a:rPr>
              <a:t>③</a:t>
            </a:r>
            <a:r>
              <a:rPr lang="ja-JP" altLang="en-US" sz="1400" b="1" u="sng" dirty="0">
                <a:solidFill>
                  <a:schemeClr val="tx1"/>
                </a:solidFill>
                <a:latin typeface="Meiryo UI"/>
                <a:ea typeface="Meiryo UI"/>
              </a:rPr>
              <a:t>地域公共交通の利用者の利便の増進に資する措置</a:t>
            </a:r>
            <a:r>
              <a:rPr kumimoji="1" lang="en-US" altLang="ja-JP" sz="1000" b="0" i="0" u="none" strike="noStrike" kern="1200" cap="none" spc="0" normalizeH="0" baseline="0" noProof="0" dirty="0">
                <a:ln>
                  <a:noFill/>
                </a:ln>
                <a:solidFill>
                  <a:schemeClr val="tx1"/>
                </a:solidFill>
                <a:effectLst/>
                <a:uLnTx/>
                <a:uFillTx/>
                <a:latin typeface="Meiryo UI"/>
                <a:ea typeface="Meiryo UI"/>
              </a:rPr>
              <a:t>【</a:t>
            </a:r>
            <a:r>
              <a:rPr kumimoji="1" lang="ja-JP" altLang="en-US" sz="1000" b="0" i="0" u="none" strike="noStrike" kern="1200" cap="none" spc="0" normalizeH="0" baseline="0" noProof="0" dirty="0">
                <a:ln>
                  <a:noFill/>
                </a:ln>
                <a:solidFill>
                  <a:schemeClr val="tx1"/>
                </a:solidFill>
                <a:effectLst/>
                <a:uLnTx/>
                <a:uFillTx/>
                <a:latin typeface="Meiryo UI"/>
                <a:ea typeface="Meiryo UI"/>
              </a:rPr>
              <a:t>法第２条第</a:t>
            </a:r>
            <a:r>
              <a:rPr kumimoji="1" lang="en-US" altLang="ja-JP" sz="1000" b="0" i="0" u="none" strike="noStrike" kern="1200" cap="none" spc="0" normalizeH="0" baseline="0" noProof="0" dirty="0">
                <a:ln>
                  <a:noFill/>
                </a:ln>
                <a:solidFill>
                  <a:schemeClr val="tx1"/>
                </a:solidFill>
                <a:effectLst/>
                <a:uLnTx/>
                <a:uFillTx/>
                <a:latin typeface="Meiryo UI"/>
                <a:ea typeface="Meiryo UI"/>
              </a:rPr>
              <a:t>13</a:t>
            </a:r>
            <a:r>
              <a:rPr kumimoji="1" lang="ja-JP" altLang="en-US" sz="1000" b="0" i="0" u="none" strike="noStrike" kern="1200" cap="none" spc="0" normalizeH="0" baseline="0" noProof="0" dirty="0">
                <a:ln>
                  <a:noFill/>
                </a:ln>
                <a:solidFill>
                  <a:schemeClr val="tx1"/>
                </a:solidFill>
                <a:effectLst/>
                <a:uLnTx/>
                <a:uFillTx/>
                <a:latin typeface="Meiryo UI"/>
                <a:ea typeface="Meiryo UI"/>
              </a:rPr>
              <a:t>号ハ</a:t>
            </a:r>
            <a:r>
              <a:rPr kumimoji="1" lang="en-US" altLang="ja-JP" sz="1000" b="0" i="0" u="none" strike="noStrike" kern="1200" cap="none" spc="0" normalizeH="0" baseline="0" noProof="0" dirty="0">
                <a:ln>
                  <a:noFill/>
                </a:ln>
                <a:solidFill>
                  <a:schemeClr val="tx1"/>
                </a:solidFill>
                <a:effectLst/>
                <a:uLnTx/>
                <a:uFillTx/>
                <a:latin typeface="Meiryo UI"/>
                <a:ea typeface="Meiryo UI"/>
              </a:rPr>
              <a:t>】</a:t>
            </a:r>
            <a:endParaRPr lang="en-US" altLang="ja-JP" sz="1000" b="1" u="sng" dirty="0">
              <a:solidFill>
                <a:schemeClr val="tx1"/>
              </a:solidFill>
              <a:latin typeface="Meiryo UI"/>
              <a:ea typeface="Meiryo UI"/>
            </a:endParaRPr>
          </a:p>
          <a:p>
            <a:r>
              <a:rPr kumimoji="1" lang="ja-JP" altLang="en-US" sz="1200" dirty="0">
                <a:solidFill>
                  <a:schemeClr val="tx1"/>
                </a:solidFill>
                <a:latin typeface="Meiryo UI"/>
                <a:ea typeface="Meiryo UI"/>
              </a:rPr>
              <a:t>　・須坂駅での長電への接続を考慮したダイヤ変更</a:t>
            </a:r>
            <a:endParaRPr kumimoji="1" lang="en-US" altLang="ja-JP" sz="1200" dirty="0">
              <a:solidFill>
                <a:schemeClr val="tx1"/>
              </a:solidFill>
              <a:latin typeface="Meiryo UI"/>
              <a:ea typeface="Meiryo UI"/>
            </a:endParaRPr>
          </a:p>
          <a:p>
            <a:r>
              <a:rPr kumimoji="1" lang="ja-JP" altLang="en-US" sz="1200" dirty="0">
                <a:solidFill>
                  <a:schemeClr val="tx1"/>
                </a:solidFill>
                <a:latin typeface="Meiryo UI"/>
                <a:ea typeface="Meiryo UI"/>
              </a:rPr>
              <a:t>　・すざか乗合タクシーお試し券の配布</a:t>
            </a:r>
            <a:endParaRPr kumimoji="1" lang="en-US" altLang="ja-JP" sz="1200" dirty="0">
              <a:solidFill>
                <a:schemeClr val="tx1"/>
              </a:solidFill>
              <a:latin typeface="Meiryo UI"/>
              <a:ea typeface="Meiryo UI"/>
            </a:endParaRPr>
          </a:p>
          <a:p>
            <a:r>
              <a:rPr kumimoji="1" lang="ja-JP" altLang="en-US" sz="1200" dirty="0">
                <a:solidFill>
                  <a:schemeClr val="tx1"/>
                </a:solidFill>
                <a:latin typeface="Meiryo UI"/>
                <a:ea typeface="Meiryo UI"/>
              </a:rPr>
              <a:t>　・既存停留所の名称変更</a:t>
            </a:r>
            <a:endParaRPr kumimoji="1" lang="en-US" altLang="ja-JP" sz="1200" dirty="0">
              <a:solidFill>
                <a:schemeClr val="tx1"/>
              </a:solidFill>
              <a:latin typeface="Meiryo UI"/>
              <a:ea typeface="Meiryo UI"/>
            </a:endParaRPr>
          </a:p>
        </p:txBody>
      </p:sp>
      <p:grpSp>
        <p:nvGrpSpPr>
          <p:cNvPr id="3" name="グループ化 2"/>
          <p:cNvGrpSpPr/>
          <p:nvPr/>
        </p:nvGrpSpPr>
        <p:grpSpPr>
          <a:xfrm>
            <a:off x="60508" y="4908631"/>
            <a:ext cx="5597814" cy="1435657"/>
            <a:chOff x="5713" y="7686714"/>
            <a:chExt cx="5100730" cy="2605557"/>
          </a:xfrm>
        </p:grpSpPr>
        <p:sp>
          <p:nvSpPr>
            <p:cNvPr id="63" name="正方形/長方形 62"/>
            <p:cNvSpPr/>
            <p:nvPr/>
          </p:nvSpPr>
          <p:spPr>
            <a:xfrm>
              <a:off x="5713" y="7686714"/>
              <a:ext cx="5100730" cy="260555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ts val="600"/>
                </a:lnSpc>
              </a:pPr>
              <a:endParaRPr lang="en-US" altLang="ja-JP" sz="1050" dirty="0">
                <a:solidFill>
                  <a:schemeClr val="tx1"/>
                </a:solidFill>
                <a:latin typeface="Meiryo UI" panose="020B0604030504040204" pitchFamily="50" charset="-128"/>
                <a:ea typeface="Meiryo UI" panose="020B0604030504040204" pitchFamily="50" charset="-128"/>
              </a:endParaRPr>
            </a:p>
            <a:p>
              <a:pPr>
                <a:lnSpc>
                  <a:spcPts val="300"/>
                </a:lnSpc>
              </a:pPr>
              <a:endParaRPr lang="en-US" altLang="ja-JP" sz="1050" dirty="0">
                <a:solidFill>
                  <a:schemeClr val="tx1"/>
                </a:solidFill>
                <a:latin typeface="Meiryo UI" panose="020B0604030504040204" pitchFamily="50" charset="-128"/>
                <a:ea typeface="Meiryo UI" panose="020B0604030504040204" pitchFamily="50" charset="-128"/>
              </a:endParaRPr>
            </a:p>
            <a:p>
              <a:pPr>
                <a:lnSpc>
                  <a:spcPts val="400"/>
                </a:lnSpc>
              </a:pPr>
              <a:endParaRPr lang="en-US" altLang="ja-JP" sz="105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400" b="1" u="sng" dirty="0">
                  <a:solidFill>
                    <a:schemeClr val="tx1"/>
                  </a:solidFill>
                  <a:latin typeface="Meiryo UI" panose="020B0604030504040204" pitchFamily="50" charset="-128"/>
                  <a:ea typeface="Meiryo UI" panose="020B0604030504040204" pitchFamily="50" charset="-128"/>
                </a:rPr>
                <a:t>すざか市民バスの利用者数の増加（買物利用、学生利用など）</a:t>
              </a:r>
              <a:endParaRPr lang="en-US" altLang="ja-JP" sz="1400" b="1" u="sng" dirty="0">
                <a:solidFill>
                  <a:schemeClr val="tx1"/>
                </a:solidFill>
                <a:latin typeface="Meiryo UI" panose="020B0604030504040204" pitchFamily="50" charset="-128"/>
                <a:ea typeface="Meiryo UI" panose="020B0604030504040204" pitchFamily="50" charset="-128"/>
              </a:endParaRPr>
            </a:p>
            <a:p>
              <a:pPr marL="171450" indent="-171450" algn="just">
                <a:buFont typeface="Arial" panose="020B0604020202020204" pitchFamily="34" charset="0"/>
                <a:buChar char="•"/>
              </a:pPr>
              <a:r>
                <a:rPr lang="ja-JP" altLang="en-US" sz="1050" dirty="0">
                  <a:solidFill>
                    <a:schemeClr val="tx1"/>
                  </a:solidFill>
                  <a:latin typeface="Meiryo UI" panose="020B0604030504040204" pitchFamily="50" charset="-128"/>
                  <a:ea typeface="Meiryo UI" panose="020B0604030504040204" pitchFamily="50" charset="-128"/>
                </a:rPr>
                <a:t>市民の外出先となっている商業施設や、通学先の高校の周辺を通るルートへ変更することで、外出先へのアクセス性が向上し、利用者の増加が見込まれる。</a:t>
              </a:r>
              <a:endParaRPr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50" dirty="0">
                  <a:solidFill>
                    <a:schemeClr val="tx1"/>
                  </a:solidFill>
                  <a:latin typeface="Meiryo UI" panose="020B0604030504040204" pitchFamily="50" charset="-128"/>
                  <a:ea typeface="Meiryo UI" panose="020B0604030504040204" pitchFamily="50" charset="-128"/>
                </a:rPr>
                <a:t>また、須坂駅における鉄道との接続や高校の始業時間に合わせたダイヤへ変更することで、利用者の増加が見込まれる。特に、上りの朝便について、須坂創成高校前を終点とすることで、通学需要の増加が見込まれる。さらに、学生通学乗り</a:t>
              </a:r>
              <a:r>
                <a:rPr lang="ja-JP" altLang="en-US" sz="1050">
                  <a:solidFill>
                    <a:schemeClr val="tx1"/>
                  </a:solidFill>
                  <a:latin typeface="Meiryo UI" panose="020B0604030504040204" pitchFamily="50" charset="-128"/>
                  <a:ea typeface="Meiryo UI" panose="020B0604030504040204" pitchFamily="50" charset="-128"/>
                </a:rPr>
                <a:t>放題定期の購入に</a:t>
              </a:r>
              <a:r>
                <a:rPr lang="ja-JP" altLang="en-US" sz="1050" dirty="0">
                  <a:solidFill>
                    <a:schemeClr val="tx1"/>
                  </a:solidFill>
                  <a:latin typeface="Meiryo UI" panose="020B0604030504040204" pitchFamily="50" charset="-128"/>
                  <a:ea typeface="Meiryo UI" panose="020B0604030504040204" pitchFamily="50" charset="-128"/>
                </a:rPr>
                <a:t>より、利用者数の増加が期待される。</a:t>
              </a:r>
            </a:p>
          </p:txBody>
        </p:sp>
        <p:sp>
          <p:nvSpPr>
            <p:cNvPr id="67" name="テキスト ボックス 66"/>
            <p:cNvSpPr txBox="1"/>
            <p:nvPr/>
          </p:nvSpPr>
          <p:spPr>
            <a:xfrm>
              <a:off x="20690" y="7686714"/>
              <a:ext cx="1029458" cy="461158"/>
            </a:xfrm>
            <a:prstGeom prst="rect">
              <a:avLst/>
            </a:prstGeom>
            <a:solidFill>
              <a:srgbClr val="FFC000"/>
            </a:solidFill>
            <a:ln w="12700">
              <a:solidFill>
                <a:srgbClr val="FFC000"/>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rPr>
                <a:t>事業の効果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grpSp>
      <p:sp>
        <p:nvSpPr>
          <p:cNvPr id="12" name="テキスト ボックス 11">
            <a:extLst>
              <a:ext uri="{FF2B5EF4-FFF2-40B4-BE49-F238E27FC236}">
                <a16:creationId xmlns:a16="http://schemas.microsoft.com/office/drawing/2014/main" id="{DB13DEA2-427A-1008-C50A-69E1DEDF1529}"/>
              </a:ext>
            </a:extLst>
          </p:cNvPr>
          <p:cNvSpPr txBox="1"/>
          <p:nvPr/>
        </p:nvSpPr>
        <p:spPr>
          <a:xfrm>
            <a:off x="5175266" y="1985979"/>
            <a:ext cx="2019213" cy="307777"/>
          </a:xfrm>
          <a:prstGeom prst="rect">
            <a:avLst/>
          </a:prstGeom>
          <a:noFill/>
        </p:spPr>
        <p:txBody>
          <a:bodyPr wrap="square" rtlCol="0">
            <a:spAutoFit/>
          </a:bodyPr>
          <a:lstStyle/>
          <a:p>
            <a:endParaRPr kumimoji="1" lang="ja-JP" altLang="en-US" sz="1400" dirty="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352F5C5E-CCCD-C5AD-7C77-6878EE7068B7}"/>
              </a:ext>
            </a:extLst>
          </p:cNvPr>
          <p:cNvPicPr>
            <a:picLocks noChangeAspect="1"/>
          </p:cNvPicPr>
          <p:nvPr/>
        </p:nvPicPr>
        <p:blipFill>
          <a:blip r:embed="rId8"/>
          <a:stretch>
            <a:fillRect/>
          </a:stretch>
        </p:blipFill>
        <p:spPr>
          <a:xfrm>
            <a:off x="10351717" y="2321739"/>
            <a:ext cx="2560584" cy="3056821"/>
          </a:xfrm>
          <a:prstGeom prst="rect">
            <a:avLst/>
          </a:prstGeom>
        </p:spPr>
      </p:pic>
      <p:sp>
        <p:nvSpPr>
          <p:cNvPr id="6" name="正方形/長方形 5">
            <a:extLst>
              <a:ext uri="{FF2B5EF4-FFF2-40B4-BE49-F238E27FC236}">
                <a16:creationId xmlns:a16="http://schemas.microsoft.com/office/drawing/2014/main" id="{67AB4D01-234B-2CD8-5E62-D90D7A0773B1}"/>
              </a:ext>
            </a:extLst>
          </p:cNvPr>
          <p:cNvSpPr/>
          <p:nvPr/>
        </p:nvSpPr>
        <p:spPr>
          <a:xfrm>
            <a:off x="5605965" y="2311806"/>
            <a:ext cx="1224136"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rPr>
              <a:t>【</a:t>
            </a:r>
            <a:r>
              <a:rPr kumimoji="1" lang="ja-JP" altLang="en-US" sz="900" b="1" dirty="0">
                <a:solidFill>
                  <a:srgbClr val="FF0000"/>
                </a:solidFill>
              </a:rPr>
              <a:t>仙仁線</a:t>
            </a:r>
            <a:r>
              <a:rPr kumimoji="1" lang="en-US" altLang="ja-JP" sz="900" b="1" dirty="0">
                <a:solidFill>
                  <a:srgbClr val="FF0000"/>
                </a:solidFill>
              </a:rPr>
              <a:t>】</a:t>
            </a:r>
            <a:endParaRPr kumimoji="1" lang="ja-JP" altLang="en-US" sz="900" b="1" dirty="0">
              <a:solidFill>
                <a:srgbClr val="FF0000"/>
              </a:solidFill>
            </a:endParaRPr>
          </a:p>
        </p:txBody>
      </p:sp>
      <p:sp>
        <p:nvSpPr>
          <p:cNvPr id="7" name="正方形/長方形 6">
            <a:extLst>
              <a:ext uri="{FF2B5EF4-FFF2-40B4-BE49-F238E27FC236}">
                <a16:creationId xmlns:a16="http://schemas.microsoft.com/office/drawing/2014/main" id="{B1D9EADA-B78E-9A39-5CA7-DAC0751AE6B0}"/>
              </a:ext>
            </a:extLst>
          </p:cNvPr>
          <p:cNvSpPr/>
          <p:nvPr/>
        </p:nvSpPr>
        <p:spPr>
          <a:xfrm>
            <a:off x="7680336" y="3421602"/>
            <a:ext cx="1224136"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rPr>
              <a:t>【</a:t>
            </a:r>
            <a:r>
              <a:rPr kumimoji="1" lang="ja-JP" altLang="en-US" sz="900" b="1" dirty="0">
                <a:solidFill>
                  <a:srgbClr val="FF0000"/>
                </a:solidFill>
              </a:rPr>
              <a:t>米子線</a:t>
            </a:r>
            <a:r>
              <a:rPr kumimoji="1" lang="en-US" altLang="ja-JP" sz="900" b="1" dirty="0">
                <a:solidFill>
                  <a:srgbClr val="FF0000"/>
                </a:solidFill>
              </a:rPr>
              <a:t>】</a:t>
            </a:r>
            <a:endParaRPr kumimoji="1" lang="ja-JP" altLang="en-US" sz="900" b="1" dirty="0">
              <a:solidFill>
                <a:srgbClr val="FF0000"/>
              </a:solidFill>
            </a:endParaRPr>
          </a:p>
        </p:txBody>
      </p:sp>
      <p:sp>
        <p:nvSpPr>
          <p:cNvPr id="9" name="正方形/長方形 8">
            <a:extLst>
              <a:ext uri="{FF2B5EF4-FFF2-40B4-BE49-F238E27FC236}">
                <a16:creationId xmlns:a16="http://schemas.microsoft.com/office/drawing/2014/main" id="{977DBBD4-8914-40FB-489C-0F73F35B19F1}"/>
              </a:ext>
            </a:extLst>
          </p:cNvPr>
          <p:cNvSpPr/>
          <p:nvPr/>
        </p:nvSpPr>
        <p:spPr>
          <a:xfrm>
            <a:off x="6864657" y="3946079"/>
            <a:ext cx="1224136"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rPr>
              <a:t>【</a:t>
            </a:r>
            <a:r>
              <a:rPr kumimoji="1" lang="ja-JP" altLang="en-US" sz="900" b="1" dirty="0">
                <a:solidFill>
                  <a:srgbClr val="FF0000"/>
                </a:solidFill>
              </a:rPr>
              <a:t>明徳団地線</a:t>
            </a:r>
            <a:r>
              <a:rPr kumimoji="1" lang="en-US" altLang="ja-JP" sz="900" b="1" dirty="0">
                <a:solidFill>
                  <a:srgbClr val="FF0000"/>
                </a:solidFill>
              </a:rPr>
              <a:t>】</a:t>
            </a:r>
            <a:endParaRPr kumimoji="1" lang="ja-JP" altLang="en-US" sz="900" b="1" dirty="0">
              <a:solidFill>
                <a:srgbClr val="FF0000"/>
              </a:solidFill>
            </a:endParaRPr>
          </a:p>
        </p:txBody>
      </p:sp>
      <p:sp>
        <p:nvSpPr>
          <p:cNvPr id="15" name="テキスト ボックス 14">
            <a:extLst>
              <a:ext uri="{FF2B5EF4-FFF2-40B4-BE49-F238E27FC236}">
                <a16:creationId xmlns:a16="http://schemas.microsoft.com/office/drawing/2014/main" id="{55371427-0202-1254-97DF-9BEE64AD3AB7}"/>
              </a:ext>
            </a:extLst>
          </p:cNvPr>
          <p:cNvSpPr txBox="1"/>
          <p:nvPr/>
        </p:nvSpPr>
        <p:spPr>
          <a:xfrm>
            <a:off x="61167" y="2108143"/>
            <a:ext cx="1137474" cy="307777"/>
          </a:xfrm>
          <a:prstGeom prst="rect">
            <a:avLst/>
          </a:prstGeom>
          <a:solidFill>
            <a:srgbClr val="00B0F0"/>
          </a:solidFill>
          <a:ln w="12700">
            <a:no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rPr>
              <a:t>事業の内容</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460374E-36B5-F100-3982-050F25B196A5}"/>
              </a:ext>
            </a:extLst>
          </p:cNvPr>
          <p:cNvSpPr txBox="1"/>
          <p:nvPr/>
        </p:nvSpPr>
        <p:spPr>
          <a:xfrm>
            <a:off x="6467030" y="2117647"/>
            <a:ext cx="2423221" cy="276999"/>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すざか市民バスの再編概要概略図</a:t>
            </a:r>
          </a:p>
        </p:txBody>
      </p:sp>
      <p:sp>
        <p:nvSpPr>
          <p:cNvPr id="23" name="正方形/長方形 22">
            <a:extLst>
              <a:ext uri="{FF2B5EF4-FFF2-40B4-BE49-F238E27FC236}">
                <a16:creationId xmlns:a16="http://schemas.microsoft.com/office/drawing/2014/main" id="{677C8D43-7B6E-1786-AB49-E1B2D2D8420E}"/>
              </a:ext>
            </a:extLst>
          </p:cNvPr>
          <p:cNvSpPr/>
          <p:nvPr/>
        </p:nvSpPr>
        <p:spPr>
          <a:xfrm>
            <a:off x="6017262" y="5531764"/>
            <a:ext cx="1672042"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a:t>
            </a:r>
            <a:r>
              <a:rPr kumimoji="1" lang="ja-JP" altLang="en-US" sz="900" dirty="0">
                <a:solidFill>
                  <a:schemeClr val="tx1"/>
                </a:solidFill>
              </a:rPr>
              <a:t>学生通学乗り放題定期</a:t>
            </a:r>
            <a:r>
              <a:rPr kumimoji="1" lang="en-US" altLang="ja-JP" sz="900" dirty="0">
                <a:solidFill>
                  <a:schemeClr val="tx1"/>
                </a:solidFill>
              </a:rPr>
              <a:t>】</a:t>
            </a:r>
            <a:endParaRPr kumimoji="1" lang="ja-JP" altLang="en-US" sz="900" dirty="0">
              <a:solidFill>
                <a:schemeClr val="tx1"/>
              </a:solidFill>
            </a:endParaRPr>
          </a:p>
        </p:txBody>
      </p:sp>
      <p:pic>
        <p:nvPicPr>
          <p:cNvPr id="30" name="図 29">
            <a:extLst>
              <a:ext uri="{FF2B5EF4-FFF2-40B4-BE49-F238E27FC236}">
                <a16:creationId xmlns:a16="http://schemas.microsoft.com/office/drawing/2014/main" id="{06B72E10-EC36-3D56-F7B5-2BD403FE7D00}"/>
              </a:ext>
            </a:extLst>
          </p:cNvPr>
          <p:cNvPicPr>
            <a:picLocks noChangeAspect="1"/>
          </p:cNvPicPr>
          <p:nvPr/>
        </p:nvPicPr>
        <p:blipFill>
          <a:blip r:embed="rId9"/>
          <a:stretch>
            <a:fillRect/>
          </a:stretch>
        </p:blipFill>
        <p:spPr>
          <a:xfrm>
            <a:off x="8007911" y="5625424"/>
            <a:ext cx="1669219" cy="1241885"/>
          </a:xfrm>
          <a:prstGeom prst="rect">
            <a:avLst/>
          </a:prstGeom>
        </p:spPr>
      </p:pic>
      <p:sp>
        <p:nvSpPr>
          <p:cNvPr id="2" name="正方形/長方形 1">
            <a:extLst>
              <a:ext uri="{FF2B5EF4-FFF2-40B4-BE49-F238E27FC236}">
                <a16:creationId xmlns:a16="http://schemas.microsoft.com/office/drawing/2014/main" id="{14F0FB19-4A6E-C44F-44C2-71ED2BF278D4}"/>
              </a:ext>
            </a:extLst>
          </p:cNvPr>
          <p:cNvSpPr/>
          <p:nvPr/>
        </p:nvSpPr>
        <p:spPr>
          <a:xfrm>
            <a:off x="7810094" y="4741110"/>
            <a:ext cx="1224136"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rPr>
              <a:t>【</a:t>
            </a:r>
            <a:r>
              <a:rPr kumimoji="1" lang="ja-JP" altLang="en-US" sz="900" b="1" dirty="0">
                <a:solidFill>
                  <a:srgbClr val="FF0000"/>
                </a:solidFill>
              </a:rPr>
              <a:t>北相之島線線</a:t>
            </a:r>
            <a:r>
              <a:rPr kumimoji="1" lang="en-US" altLang="ja-JP" sz="900" b="1" dirty="0">
                <a:solidFill>
                  <a:srgbClr val="FF0000"/>
                </a:solidFill>
              </a:rPr>
              <a:t>】</a:t>
            </a:r>
            <a:endParaRPr kumimoji="1" lang="ja-JP" altLang="en-US" sz="900" b="1" dirty="0">
              <a:solidFill>
                <a:srgbClr val="FF0000"/>
              </a:solidFill>
            </a:endParaRPr>
          </a:p>
        </p:txBody>
      </p:sp>
    </p:spTree>
    <p:extLst>
      <p:ext uri="{BB962C8B-B14F-4D97-AF65-F5344CB8AC3E}">
        <p14:creationId xmlns:p14="http://schemas.microsoft.com/office/powerpoint/2010/main" val="3699886141"/>
      </p:ext>
    </p:extLst>
  </p:cSld>
  <p:clrMapOvr>
    <a:masterClrMapping/>
  </p:clrMapOvr>
</p:sld>
</file>

<file path=ppt/theme/theme1.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solidFill>
            <a:schemeClr val="tx1"/>
          </a:solidFill>
          <a:prstDash val="solid"/>
          <a:round/>
          <a:headEnd type="none" w="med" len="med"/>
          <a:tailEnd type="none" w="med" len="med"/>
        </a:ln>
        <a:effectLst/>
      </a:spPr>
      <a:bodyPr wrap="none" anchor="ctr"/>
      <a:lstStyle>
        <a:defPPr eaLnBrk="0" hangingPunct="0">
          <a:defRPr sz="1400" b="1" dirty="0" smtClean="0">
            <a:solidFill>
              <a:srgbClr val="FFFFFF"/>
            </a:solidFill>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国土交通省">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526</Words>
  <PresentationFormat>A4 210 x 297 mm</PresentationFormat>
  <Paragraphs>35</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vt:i4>
      </vt:variant>
    </vt:vector>
  </HeadingPairs>
  <TitlesOfParts>
    <vt:vector size="12" baseType="lpstr">
      <vt:lpstr>HGP創英角ｺﾞｼｯｸUB</vt:lpstr>
      <vt:lpstr>HG丸ｺﾞｼｯｸM-PRO</vt:lpstr>
      <vt:lpstr>Meiryo UI</vt:lpstr>
      <vt:lpstr>ＭＳ Ｐゴシック</vt:lpstr>
      <vt:lpstr>Arial</vt:lpstr>
      <vt:lpstr>Calibri</vt:lpstr>
      <vt:lpstr>Times New Roman</vt:lpstr>
      <vt:lpstr>Wingdings</vt:lpstr>
      <vt:lpstr>2_標準デザイン</vt:lpstr>
      <vt:lpstr>5_Office テーマ</vt:lpstr>
      <vt:lpstr>1_国土交通省</vt:lpstr>
      <vt:lpstr>須坂市地域公共交通利便増進実施計画（概要）</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