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733" r:id="rId2"/>
    <p:sldMasterId id="2147483746" r:id="rId3"/>
  </p:sldMasterIdLst>
  <p:notesMasterIdLst>
    <p:notesMasterId r:id="rId5"/>
  </p:notesMasterIdLst>
  <p:sldIdLst>
    <p:sldId id="468" r:id="rId4"/>
  </p:sldIdLst>
  <p:sldSz cx="9906000" cy="6858000" type="A4"/>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19">
          <p15:clr>
            <a:srgbClr val="A4A3A4"/>
          </p15:clr>
        </p15:guide>
        <p15:guide id="3" pos="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F472DD-8C2F-8B55-FB67-2B82C55C6EC5}" name="嶋田 実佳" initials="嶋田" userId="S::shimada-m54aj@mlit.go.jp::5dde18c7-ab2a-49c0-b31c-9805a77360f5" providerId="AD"/>
  <p188:author id="{5A6BDAF7-278F-6410-741B-3A05DCCB2F5F}" name="新倉 孝礼" initials="新倉" userId="S::niikura-t2tp@mlit.go.jp::1ed9ff50-9d01-47b3-8196-c85a64ee10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FF"/>
    <a:srgbClr val="3333FF"/>
    <a:srgbClr val="D3EAF1"/>
    <a:srgbClr val="FF99CC"/>
    <a:srgbClr val="FFFF99"/>
    <a:srgbClr val="1F497C"/>
    <a:srgbClr val="FFFF66"/>
    <a:srgbClr val="4087C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995" autoAdjust="0"/>
  </p:normalViewPr>
  <p:slideViewPr>
    <p:cSldViewPr showGuides="1">
      <p:cViewPr varScale="1">
        <p:scale>
          <a:sx n="81" d="100"/>
          <a:sy n="81" d="100"/>
        </p:scale>
        <p:origin x="270" y="198"/>
      </p:cViewPr>
      <p:guideLst>
        <p:guide orient="horz" pos="2160"/>
        <p:guide pos="3619"/>
        <p:guide pos="56"/>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authors.xml" Type="http://schemas.microsoft.com/office/2018/10/relationships/authors"/><Relationship Id="rId2" Target="slideMasters/slideMaster2.xml" Type="http://schemas.openxmlformats.org/officeDocument/2006/relationships/slideMaster"/><Relationship Id="rId3" Target="slideMasters/slideMaster3.xml" Type="http://schemas.openxmlformats.org/officeDocument/2006/relationships/slideMaster"/><Relationship Id="rId4" Target="slides/slide1.xml" Type="http://schemas.openxmlformats.org/officeDocument/2006/relationships/slide"/><Relationship Id="rId5" Target="notesMasters/notesMaster1.xml" Type="http://schemas.openxmlformats.org/officeDocument/2006/relationships/notesMaster"/><Relationship Id="rId6" Target="presProps.xml" Type="http://schemas.openxmlformats.org/officeDocument/2006/relationships/presProps"/><Relationship Id="rId7" Target="viewProps.xml" Type="http://schemas.openxmlformats.org/officeDocument/2006/relationships/viewProps"/><Relationship Id="rId8" Target="theme/theme1.xml" Type="http://schemas.openxmlformats.org/officeDocument/2006/relationships/theme"/><Relationship Id="rId9"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3077740" cy="511651"/>
          </a:xfrm>
          <a:prstGeom prst="rect">
            <a:avLst/>
          </a:prstGeom>
        </p:spPr>
        <p:txBody>
          <a:bodyPr vert="horz" lIns="95451" tIns="47725" rIns="95451" bIns="47725" rtlCol="0"/>
          <a:lstStyle>
            <a:lvl1pPr algn="l">
              <a:defRPr sz="1200"/>
            </a:lvl1pPr>
          </a:lstStyle>
          <a:p>
            <a:endParaRPr kumimoji="1" lang="ja-JP" altLang="en-US"/>
          </a:p>
        </p:txBody>
      </p:sp>
      <p:sp>
        <p:nvSpPr>
          <p:cNvPr id="3" name="日付プレースホルダ 2"/>
          <p:cNvSpPr>
            <a:spLocks noGrp="1"/>
          </p:cNvSpPr>
          <p:nvPr>
            <p:ph type="dt" idx="1"/>
          </p:nvPr>
        </p:nvSpPr>
        <p:spPr>
          <a:xfrm>
            <a:off x="4023093" y="1"/>
            <a:ext cx="3077740" cy="511651"/>
          </a:xfrm>
          <a:prstGeom prst="rect">
            <a:avLst/>
          </a:prstGeom>
        </p:spPr>
        <p:txBody>
          <a:bodyPr vert="horz" lIns="95451" tIns="47725" rIns="95451" bIns="47725" rtlCol="0"/>
          <a:lstStyle>
            <a:lvl1pPr algn="r">
              <a:defRPr sz="1200"/>
            </a:lvl1pPr>
          </a:lstStyle>
          <a:p>
            <a:fld id="{61BC3B78-B151-407E-8308-7FB6D8F0EB75}" type="datetimeFigureOut">
              <a:rPr kumimoji="1" lang="ja-JP" altLang="en-US" smtClean="0"/>
              <a:pPr/>
              <a:t>2025/9/22</a:t>
            </a:fld>
            <a:endParaRPr kumimoji="1" lang="ja-JP" altLang="en-US"/>
          </a:p>
        </p:txBody>
      </p:sp>
      <p:sp>
        <p:nvSpPr>
          <p:cNvPr id="4" name="スライド イメージ プレースホルダ 3"/>
          <p:cNvSpPr>
            <a:spLocks noGrp="1" noRot="1" noChangeAspect="1"/>
          </p:cNvSpPr>
          <p:nvPr>
            <p:ph type="sldImg" idx="2"/>
          </p:nvPr>
        </p:nvSpPr>
        <p:spPr>
          <a:xfrm>
            <a:off x="779463" y="766763"/>
            <a:ext cx="5543550" cy="3838575"/>
          </a:xfrm>
          <a:prstGeom prst="rect">
            <a:avLst/>
          </a:prstGeom>
          <a:noFill/>
          <a:ln w="12700">
            <a:solidFill>
              <a:prstClr val="black"/>
            </a:solidFill>
          </a:ln>
        </p:spPr>
        <p:txBody>
          <a:bodyPr vert="horz" lIns="95451" tIns="47725" rIns="95451" bIns="47725" rtlCol="0" anchor="ctr"/>
          <a:lstStyle/>
          <a:p>
            <a:endParaRPr lang="ja-JP" altLang="en-US"/>
          </a:p>
        </p:txBody>
      </p:sp>
      <p:sp>
        <p:nvSpPr>
          <p:cNvPr id="5" name="ノート プレースホルダ 4"/>
          <p:cNvSpPr>
            <a:spLocks noGrp="1"/>
          </p:cNvSpPr>
          <p:nvPr>
            <p:ph type="body" sz="quarter" idx="3"/>
          </p:nvPr>
        </p:nvSpPr>
        <p:spPr>
          <a:xfrm>
            <a:off x="710249" y="4860691"/>
            <a:ext cx="5681980" cy="4604861"/>
          </a:xfrm>
          <a:prstGeom prst="rect">
            <a:avLst/>
          </a:prstGeom>
        </p:spPr>
        <p:txBody>
          <a:bodyPr vert="horz" lIns="95451" tIns="47725" rIns="95451" bIns="4772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719598"/>
            <a:ext cx="3077740" cy="511651"/>
          </a:xfrm>
          <a:prstGeom prst="rect">
            <a:avLst/>
          </a:prstGeom>
        </p:spPr>
        <p:txBody>
          <a:bodyPr vert="horz" lIns="95451" tIns="47725" rIns="95451" bIns="4772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3093" y="9719598"/>
            <a:ext cx="3077740" cy="511651"/>
          </a:xfrm>
          <a:prstGeom prst="rect">
            <a:avLst/>
          </a:prstGeom>
        </p:spPr>
        <p:txBody>
          <a:bodyPr vert="horz" lIns="95451" tIns="47725" rIns="95451" bIns="47725" rtlCol="0" anchor="b"/>
          <a:lstStyle>
            <a:lvl1pPr algn="r">
              <a:defRPr sz="1200"/>
            </a:lvl1pPr>
          </a:lstStyle>
          <a:p>
            <a:fld id="{94AF9288-0C9F-4854-AB00-CA94C57BB842}" type="slidenum">
              <a:rPr kumimoji="1" lang="ja-JP" altLang="en-US" smtClean="0"/>
              <a:pPr/>
              <a:t>‹#›</a:t>
            </a:fld>
            <a:endParaRPr kumimoji="1" lang="ja-JP" altLang="en-US"/>
          </a:p>
        </p:txBody>
      </p:sp>
    </p:spTree>
    <p:extLst>
      <p:ext uri="{BB962C8B-B14F-4D97-AF65-F5344CB8AC3E}">
        <p14:creationId xmlns:p14="http://schemas.microsoft.com/office/powerpoint/2010/main" val="21588145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096" fontAlgn="base">
              <a:spcBef>
                <a:spcPct val="0"/>
              </a:spcBef>
              <a:spcAft>
                <a:spcPct val="0"/>
              </a:spcAft>
              <a:defRPr/>
            </a:pPr>
            <a:fld id="{D4FBDCBB-5A42-4E99-A671-5AA3E49C1F29}" type="slidenum">
              <a:rPr lang="ja-JP" altLang="en-US" sz="900">
                <a:solidFill>
                  <a:prstClr val="black"/>
                </a:solidFill>
                <a:latin typeface="Arial" charset="0"/>
                <a:ea typeface="ＭＳ Ｐゴシック" pitchFamily="50" charset="-128"/>
              </a:rPr>
              <a:pPr defTabSz="914096" fontAlgn="base">
                <a:spcBef>
                  <a:spcPct val="0"/>
                </a:spcBef>
                <a:spcAft>
                  <a:spcPct val="0"/>
                </a:spcAft>
                <a:defRPr/>
              </a:pPr>
              <a:t>1</a:t>
            </a:fld>
            <a:endParaRPr lang="ja-JP" altLang="en-US" sz="900" dirty="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346216393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4.png" Type="http://schemas.openxmlformats.org/officeDocument/2006/relationships/image"/><Relationship Id="rId3" Target="../media/image6.wmf"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email"/>
          <a:srcRect/>
          <a:stretch>
            <a:fillRect/>
          </a:stretch>
        </p:blipFill>
        <p:spPr bwMode="auto">
          <a:xfrm>
            <a:off x="0" y="6076950"/>
            <a:ext cx="9921875" cy="781050"/>
          </a:xfrm>
          <a:prstGeom prst="rect">
            <a:avLst/>
          </a:prstGeom>
          <a:noFill/>
          <a:ln w="9525">
            <a:noFill/>
            <a:miter lim="800000"/>
            <a:headEnd/>
            <a:tailEnd/>
          </a:ln>
        </p:spPr>
      </p:pic>
      <p:sp>
        <p:nvSpPr>
          <p:cNvPr id="5" name="Rectangle 14"/>
          <p:cNvSpPr>
            <a:spLocks noChangeArrowheads="1"/>
          </p:cNvSpPr>
          <p:nvPr userDrawn="1"/>
        </p:nvSpPr>
        <p:spPr bwMode="auto">
          <a:xfrm>
            <a:off x="1833563" y="3284538"/>
            <a:ext cx="8072437" cy="73025"/>
          </a:xfrm>
          <a:prstGeom prst="rect">
            <a:avLst/>
          </a:prstGeom>
          <a:solidFill>
            <a:srgbClr val="FF0000"/>
          </a:solidFill>
          <a:ln w="9525">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sp>
        <p:nvSpPr>
          <p:cNvPr id="31747" name="Rectangle 3"/>
          <p:cNvSpPr>
            <a:spLocks noGrp="1" noChangeArrowheads="1"/>
          </p:cNvSpPr>
          <p:nvPr>
            <p:ph type="ctrTitle"/>
          </p:nvPr>
        </p:nvSpPr>
        <p:spPr>
          <a:xfrm>
            <a:off x="1784350" y="2133600"/>
            <a:ext cx="8121650" cy="1470025"/>
          </a:xfrm>
        </p:spPr>
        <p:txBody>
          <a:bodyPr/>
          <a:lstStyle>
            <a:lvl1pPr>
              <a:defRPr sz="4000"/>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F72BC9B6-4AAC-4967-9C9D-1C18368EE96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1AD711A6-717B-4ECE-A65F-85C5BF9B6FF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9A38614-EAB7-43C5-AA24-AC86374AC01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24C3B-B1F5-061A-F2A2-69271BF9EDB5}"/>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E55F8E2-3CEF-340F-6A3E-6D0EC5526123}"/>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C51A0A-1CFF-21DC-A2BC-3397DD218E77}"/>
              </a:ext>
            </a:extLst>
          </p:cNvPr>
          <p:cNvSpPr>
            <a:spLocks noGrp="1"/>
          </p:cNvSpPr>
          <p:nvPr>
            <p:ph type="dt" sz="half" idx="10"/>
          </p:nvPr>
        </p:nvSpPr>
        <p:spPr/>
        <p:txBody>
          <a:body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ー 4">
            <a:extLst>
              <a:ext uri="{FF2B5EF4-FFF2-40B4-BE49-F238E27FC236}">
                <a16:creationId xmlns:a16="http://schemas.microsoft.com/office/drawing/2014/main" id="{955B2C79-3D9B-FECD-718D-E9F12A3BBCA9}"/>
              </a:ext>
            </a:extLst>
          </p:cNvPr>
          <p:cNvSpPr>
            <a:spLocks noGrp="1"/>
          </p:cNvSpPr>
          <p:nvPr>
            <p:ph type="ftr" sz="quarter" idx="11"/>
          </p:nvPr>
        </p:nvSpPr>
        <p:spPr/>
        <p:txBody>
          <a:body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ー 5">
            <a:extLst>
              <a:ext uri="{FF2B5EF4-FFF2-40B4-BE49-F238E27FC236}">
                <a16:creationId xmlns:a16="http://schemas.microsoft.com/office/drawing/2014/main" id="{F3C0FF94-B85B-BBF6-3112-5EE0B655155A}"/>
              </a:ext>
            </a:extLst>
          </p:cNvPr>
          <p:cNvSpPr>
            <a:spLocks noGrp="1"/>
          </p:cNvSpPr>
          <p:nvPr>
            <p:ph type="sldNum" sz="quarter" idx="12"/>
          </p:nvPr>
        </p:nvSpPr>
        <p:spPr/>
        <p:txBody>
          <a:bodyPr/>
          <a:lstStyle/>
          <a:p>
            <a:pPr fontAlgn="base">
              <a:spcBef>
                <a:spcPct val="0"/>
              </a:spcBef>
              <a:spcAft>
                <a:spcPct val="0"/>
              </a:spcAft>
              <a:defRPr/>
            </a:pPr>
            <a:fld id="{3091BEB7-1B0A-4F7A-8B03-36C517BDB2D1}" type="slidenum">
              <a:rPr lang="en-US" altLang="ja-JP" smtClean="0">
                <a:solidFill>
                  <a:prstClr val="black"/>
                </a:solidFill>
                <a:latin typeface="Arial" charset="0"/>
              </a:rPr>
              <a:pPr fontAlgn="base">
                <a:spcBef>
                  <a:spcPct val="0"/>
                </a:spcBef>
                <a:spcAft>
                  <a:spcPct val="0"/>
                </a:spcAft>
                <a:defRPr/>
              </a:pPr>
              <a:t>‹#›</a:t>
            </a:fld>
            <a:endParaRPr lang="en-US" altLang="ja-JP">
              <a:solidFill>
                <a:prstClr val="black"/>
              </a:solidFill>
              <a:latin typeface="Arial" charset="0"/>
            </a:endParaRPr>
          </a:p>
        </p:txBody>
      </p:sp>
    </p:spTree>
    <p:extLst>
      <p:ext uri="{BB962C8B-B14F-4D97-AF65-F5344CB8AC3E}">
        <p14:creationId xmlns:p14="http://schemas.microsoft.com/office/powerpoint/2010/main" val="4269657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print"/>
          <a:srcRect t="62230"/>
          <a:stretch>
            <a:fillRect/>
          </a:stretch>
        </p:blipFill>
        <p:spPr bwMode="auto">
          <a:xfrm>
            <a:off x="0" y="6524628"/>
            <a:ext cx="9906000" cy="333375"/>
          </a:xfrm>
          <a:prstGeom prst="rect">
            <a:avLst/>
          </a:prstGeom>
          <a:noFill/>
          <a:ln w="9525">
            <a:noFill/>
            <a:miter lim="800000"/>
            <a:headEnd/>
            <a:tailEnd/>
          </a:ln>
        </p:spPr>
      </p:pic>
      <p:sp>
        <p:nvSpPr>
          <p:cNvPr id="5" name="Rectangle 9"/>
          <p:cNvSpPr>
            <a:spLocks noChangeArrowheads="1"/>
          </p:cNvSpPr>
          <p:nvPr/>
        </p:nvSpPr>
        <p:spPr bwMode="auto">
          <a:xfrm>
            <a:off x="1833300" y="3284541"/>
            <a:ext cx="8072702" cy="73025"/>
          </a:xfrm>
          <a:prstGeom prst="rect">
            <a:avLst/>
          </a:prstGeom>
          <a:solidFill>
            <a:srgbClr val="0066CC"/>
          </a:solidFill>
          <a:ln w="9525">
            <a:noFill/>
            <a:miter lim="800000"/>
            <a:headEnd/>
            <a:tailEnd/>
          </a:ln>
          <a:effectLst/>
        </p:spPr>
        <p:txBody>
          <a:bodyPr wrap="none" anchor="ctr"/>
          <a:lstStyle/>
          <a:p>
            <a:pPr>
              <a:defRPr/>
            </a:pPr>
            <a:endParaRPr lang="ja-JP" altLang="en-US" dirty="0">
              <a:solidFill>
                <a:srgbClr val="000000"/>
              </a:solidFill>
              <a:ea typeface="ＭＳ Ｐゴシック" charset="-128"/>
            </a:endParaRPr>
          </a:p>
        </p:txBody>
      </p:sp>
      <p:pic>
        <p:nvPicPr>
          <p:cNvPr id="6" name="Picture 11"/>
          <p:cNvPicPr>
            <a:picLocks noChangeAspect="1" noChangeArrowheads="1"/>
          </p:cNvPicPr>
          <p:nvPr/>
        </p:nvPicPr>
        <p:blipFill>
          <a:blip r:embed="rId3" cstate="print"/>
          <a:srcRect/>
          <a:stretch>
            <a:fillRect/>
          </a:stretch>
        </p:blipFill>
        <p:spPr bwMode="auto">
          <a:xfrm>
            <a:off x="2" y="6051553"/>
            <a:ext cx="2301081" cy="473075"/>
          </a:xfrm>
          <a:prstGeom prst="rect">
            <a:avLst/>
          </a:prstGeom>
          <a:noFill/>
          <a:ln w="9525">
            <a:noFill/>
            <a:miter lim="800000"/>
            <a:headEnd/>
            <a:tailEnd/>
          </a:ln>
        </p:spPr>
      </p:pic>
      <p:sp>
        <p:nvSpPr>
          <p:cNvPr id="7" name="Text Box 12"/>
          <p:cNvSpPr txBox="1">
            <a:spLocks noChangeArrowheads="1"/>
          </p:cNvSpPr>
          <p:nvPr/>
        </p:nvSpPr>
        <p:spPr bwMode="auto">
          <a:xfrm>
            <a:off x="3" y="6524627"/>
            <a:ext cx="3389069" cy="262829"/>
          </a:xfrm>
          <a:prstGeom prst="rect">
            <a:avLst/>
          </a:prstGeom>
          <a:noFill/>
          <a:ln w="9525">
            <a:noFill/>
            <a:miter lim="800000"/>
            <a:headEnd/>
            <a:tailEnd/>
          </a:ln>
          <a:effectLst/>
        </p:spPr>
        <p:txBody>
          <a:bodyPr wrap="none">
            <a:spAutoFit/>
          </a:bodyPr>
          <a:lstStyle/>
          <a:p>
            <a:pPr>
              <a:defRPr/>
            </a:pPr>
            <a:r>
              <a:rPr lang="en-US" altLang="ja-JP" sz="1108" i="1" dirty="0">
                <a:solidFill>
                  <a:srgbClr val="FFFFFF"/>
                </a:solidFill>
                <a:latin typeface="Times New Roman" pitchFamily="18" charset="0"/>
                <a:ea typeface="ＭＳ Ｐゴシック" charset="-128"/>
              </a:rPr>
              <a:t>Ministry of Land, Infrastructure, Transport and Tourism</a:t>
            </a:r>
          </a:p>
        </p:txBody>
      </p:sp>
      <p:sp>
        <p:nvSpPr>
          <p:cNvPr id="3074" name="Rectangle 2"/>
          <p:cNvSpPr>
            <a:spLocks noGrp="1" noChangeArrowheads="1"/>
          </p:cNvSpPr>
          <p:nvPr>
            <p:ph type="ctrTitle"/>
          </p:nvPr>
        </p:nvSpPr>
        <p:spPr>
          <a:xfrm>
            <a:off x="1754187" y="2133603"/>
            <a:ext cx="8151813" cy="1470025"/>
          </a:xfrm>
        </p:spPr>
        <p:txBody>
          <a:bodyPr/>
          <a:lstStyle>
            <a:lvl1pPr>
              <a:defRPr sz="3692"/>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smtClean="0"/>
            </a:lvl1pPr>
          </a:lstStyle>
          <a:p>
            <a:pPr>
              <a:defRPr/>
            </a:pPr>
            <a:endParaRPr lang="ja-JP" altLang="en-US" dirty="0">
              <a:solidFill>
                <a:srgbClr val="000000"/>
              </a:solidFill>
            </a:endParaRPr>
          </a:p>
        </p:txBody>
      </p:sp>
      <p:sp>
        <p:nvSpPr>
          <p:cNvPr id="9" name="Rectangle 5"/>
          <p:cNvSpPr>
            <a:spLocks noGrp="1" noChangeArrowheads="1"/>
          </p:cNvSpPr>
          <p:nvPr>
            <p:ph type="ftr" sz="quarter" idx="11"/>
          </p:nvPr>
        </p:nvSpPr>
        <p:spPr/>
        <p:txBody>
          <a:bodyPr/>
          <a:lstStyle>
            <a:lvl1pPr>
              <a:defRPr smtClean="0"/>
            </a:lvl1pPr>
          </a:lstStyle>
          <a:p>
            <a:pPr>
              <a:defRPr/>
            </a:pPr>
            <a:endParaRPr lang="ja-JP" altLang="en-US" dirty="0">
              <a:solidFill>
                <a:srgbClr val="000000"/>
              </a:solidFill>
            </a:endParaRPr>
          </a:p>
        </p:txBody>
      </p:sp>
      <p:sp>
        <p:nvSpPr>
          <p:cNvPr id="10" name="Rectangle 6"/>
          <p:cNvSpPr>
            <a:spLocks noGrp="1" noChangeArrowheads="1"/>
          </p:cNvSpPr>
          <p:nvPr>
            <p:ph type="sldNum" sz="quarter" idx="12"/>
          </p:nvPr>
        </p:nvSpPr>
        <p:spPr>
          <a:xfrm>
            <a:off x="7099300" y="6245225"/>
            <a:ext cx="2311400" cy="476250"/>
          </a:xfrm>
        </p:spPr>
        <p:txBody>
          <a:bodyPr/>
          <a:lstStyle>
            <a:lvl1pPr>
              <a:defRPr smtClean="0"/>
            </a:lvl1pPr>
          </a:lstStyle>
          <a:p>
            <a:pPr>
              <a:defRPr/>
            </a:pPr>
            <a:fld id="{385E7D1F-4A28-4CC7-8DB8-F18EA26D70D9}" type="slidenum">
              <a:rPr lang="ja-JP" altLang="en-US">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376319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0F5535-896E-404B-9498-62E892888157}"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72601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6992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3"/>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3"/>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604915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0323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EDF933-85EC-4138-BD80-4F72DA109A4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62390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ja-JP"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1937EA-6C07-41D6-AD9A-324E269B8708}" type="slidenum">
              <a:rPr lang="ja-JP" altLang="en-US" smtClean="0">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179912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12998AB6-B310-46FB-BC06-CA360509C28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19280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9541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04892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2"/>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2"/>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5629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D7ED0540-8521-4C5E-BB46-93DB6E59B14F}"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2392E33-39B9-4298-AD1D-9FEE081BCAD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6CA59128-3FE3-49C3-8363-535AF13719F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1CB4F28E-F21E-465B-BE45-B9D70E7D415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370C7FC9-717A-493D-B50A-8739E08C02F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B6E99E8-B989-40B7-B71A-ADFC02A9C46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905EAB4-0504-472C-9B64-7E2F86719AD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jpe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theme/theme2.xml" Type="http://schemas.openxmlformats.org/officeDocument/2006/relationships/them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wmf" Type="http://schemas.openxmlformats.org/officeDocument/2006/relationships/image"/></Relationships>
</file>

<file path=ppt/slideMasters/_rels/slideMaster3.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3.xml" Type="http://schemas.openxmlformats.org/officeDocument/2006/relationships/theme"/><Relationship Id="rId13" Target="../media/image3.png" Type="http://schemas.openxmlformats.org/officeDocument/2006/relationships/image"/><Relationship Id="rId14" Target="../media/image4.png" Type="http://schemas.openxmlformats.org/officeDocument/2006/relationships/image"/><Relationship Id="rId15" Target="../media/image5.png" Type="http://schemas.openxmlformats.org/officeDocument/2006/relationships/image"/><Relationship Id="rId16" Target="../media/image6.wmf" Type="http://schemas.openxmlformats.org/officeDocument/2006/relationships/imag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67585F7E-BC01-4BF8-BBBF-ED6719A7D484}"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30726" name="Rectangle 6"/>
          <p:cNvSpPr>
            <a:spLocks noChangeArrowheads="1"/>
          </p:cNvSpPr>
          <p:nvPr/>
        </p:nvSpPr>
        <p:spPr bwMode="auto">
          <a:xfrm>
            <a:off x="0" y="0"/>
            <a:ext cx="9906000" cy="366713"/>
          </a:xfrm>
          <a:prstGeom prst="rect">
            <a:avLst/>
          </a:prstGeom>
          <a:no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grpSp>
        <p:nvGrpSpPr>
          <p:cNvPr id="2" name="Group 27"/>
          <p:cNvGrpSpPr>
            <a:grpSpLocks/>
          </p:cNvGrpSpPr>
          <p:nvPr/>
        </p:nvGrpSpPr>
        <p:grpSpPr bwMode="auto">
          <a:xfrm>
            <a:off x="0" y="333375"/>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grpSp>
      <p:sp>
        <p:nvSpPr>
          <p:cNvPr id="1032" name="Rectangle 22"/>
          <p:cNvSpPr>
            <a:spLocks noGrp="1" noChangeArrowheads="1"/>
          </p:cNvSpPr>
          <p:nvPr>
            <p:ph type="title"/>
          </p:nvPr>
        </p:nvSpPr>
        <p:spPr bwMode="auto">
          <a:xfrm>
            <a:off x="0"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3" name="Picture 32" descr="ppjtitle"/>
          <p:cNvPicPr>
            <a:picLocks noChangeAspect="1" noChangeArrowheads="1"/>
          </p:cNvPicPr>
          <p:nvPr/>
        </p:nvPicPr>
        <p:blipFill>
          <a:blip r:embed="rId13" cstate="email"/>
          <a:srcRect/>
          <a:stretch>
            <a:fillRect/>
          </a:stretch>
        </p:blipFill>
        <p:spPr bwMode="auto">
          <a:xfrm>
            <a:off x="8697913" y="0"/>
            <a:ext cx="1208087" cy="334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6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6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631360" y="6554167"/>
            <a:ext cx="2311400" cy="365125"/>
          </a:xfrm>
          <a:prstGeom prst="rect">
            <a:avLst/>
          </a:prstGeom>
        </p:spPr>
        <p:txBody>
          <a:bodyPr vert="horz" lIns="91440" tIns="45720" rIns="91440" bIns="45720" rtlCol="0" anchor="ctr"/>
          <a:lstStyle>
            <a:lvl1pPr algn="r">
              <a:defRPr sz="1400">
                <a:solidFill>
                  <a:schemeClr val="tx1"/>
                </a:solidFill>
              </a:defRPr>
            </a:lvl1pPr>
          </a:lstStyle>
          <a:p>
            <a:pPr fontAlgn="base">
              <a:spcBef>
                <a:spcPct val="0"/>
              </a:spcBef>
              <a:spcAft>
                <a:spcPct val="0"/>
              </a:spcAft>
              <a:defRPr/>
            </a:pPr>
            <a:fld id="{3091BEB7-1B0A-4F7A-8B03-36C517BDB2D1}" type="slidenum">
              <a:rPr lang="en-US" altLang="ja-JP" smtClean="0">
                <a:solidFill>
                  <a:prstClr val="black"/>
                </a:solidFill>
                <a:latin typeface="Arial" charset="0"/>
              </a:rPr>
              <a:pPr fontAlgn="base">
                <a:spcBef>
                  <a:spcPct val="0"/>
                </a:spcBef>
                <a:spcAft>
                  <a:spcPct val="0"/>
                </a:spcAft>
                <a:defRPr/>
              </a:pPr>
              <a:t>‹#›</a:t>
            </a:fld>
            <a:endParaRPr lang="en-US" altLang="ja-JP">
              <a:solidFill>
                <a:prstClr val="black"/>
              </a:solidFill>
              <a:latin typeface="Arial" charset="0"/>
            </a:endParaRPr>
          </a:p>
        </p:txBody>
      </p:sp>
      <p:grpSp>
        <p:nvGrpSpPr>
          <p:cNvPr id="7" name="Group 18"/>
          <p:cNvGrpSpPr>
            <a:grpSpLocks/>
          </p:cNvGrpSpPr>
          <p:nvPr/>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6" cstate="print"/>
          <a:srcRect t="3670"/>
          <a:stretch>
            <a:fillRect/>
          </a:stretch>
        </p:blipFill>
        <p:spPr bwMode="auto">
          <a:xfrm>
            <a:off x="8226516"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52" y="0"/>
            <a:ext cx="8064896" cy="404664"/>
          </a:xfrm>
          <a:prstGeom prst="rect">
            <a:avLst/>
          </a:prstGeom>
        </p:spPr>
        <p:txBody>
          <a:bodyPr vert="horz" lIns="91440" tIns="45720" rIns="91440" bIns="45720" rtlCol="0" anchor="ctr">
            <a:noAutofit/>
          </a:bodyPr>
          <a:lstStyle/>
          <a:p>
            <a:r>
              <a:rPr kumimoji="1"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smtClean="0"/>
            </a:lvl1pPr>
          </a:lstStyle>
          <a:p>
            <a:endParaRPr lang="en-US" altLang="ja-JP" dirty="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smtClean="0"/>
            </a:lvl1pPr>
          </a:lstStyle>
          <a:p>
            <a:endParaRPr lang="en-US" altLang="ja-JP" dirty="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smtClean="0"/>
            </a:lvl1pPr>
          </a:lstStyle>
          <a:p>
            <a:fld id="{6C08997E-174F-4B03-B400-C832CC7F8A14}" type="slidenum">
              <a:rPr lang="en-US" altLang="ja-JP">
                <a:solidFill>
                  <a:srgbClr val="000000"/>
                </a:solidFill>
                <a:ea typeface="ＭＳ Ｐゴシック" charset="-128"/>
              </a:rPr>
              <a:pPr/>
              <a:t>‹#›</a:t>
            </a:fld>
            <a:endParaRPr lang="en-US" altLang="ja-JP" dirty="0">
              <a:solidFill>
                <a:srgbClr val="000000"/>
              </a:solidFill>
              <a:ea typeface="ＭＳ Ｐゴシック" charset="-128"/>
            </a:endParaRPr>
          </a:p>
        </p:txBody>
      </p:sp>
      <p:grpSp>
        <p:nvGrpSpPr>
          <p:cNvPr id="2" name="Group 18"/>
          <p:cNvGrpSpPr>
            <a:grpSpLocks/>
          </p:cNvGrpSpPr>
          <p:nvPr/>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2" y="0"/>
            <a:ext cx="7604919"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16" cstate="print"/>
          <a:srcRect t="3670"/>
          <a:stretch>
            <a:fillRect/>
          </a:stretch>
        </p:blipFill>
        <p:spPr bwMode="auto">
          <a:xfrm>
            <a:off x="8225766" y="3"/>
            <a:ext cx="1680236" cy="333375"/>
          </a:xfrm>
          <a:prstGeom prst="rect">
            <a:avLst/>
          </a:prstGeom>
          <a:noFill/>
          <a:ln w="9525">
            <a:noFill/>
            <a:miter lim="800000"/>
            <a:headEnd/>
            <a:tailEnd/>
          </a:ln>
        </p:spPr>
      </p:pic>
      <p:grpSp>
        <p:nvGrpSpPr>
          <p:cNvPr id="14" name="Group 18"/>
          <p:cNvGrpSpPr>
            <a:grpSpLocks/>
          </p:cNvGrpSpPr>
          <p:nvPr userDrawn="1"/>
        </p:nvGrpSpPr>
        <p:grpSpPr bwMode="auto">
          <a:xfrm>
            <a:off x="0" y="0"/>
            <a:ext cx="9906000" cy="546100"/>
            <a:chOff x="0" y="0"/>
            <a:chExt cx="5760" cy="344"/>
          </a:xfrm>
        </p:grpSpPr>
        <p:pic>
          <p:nvPicPr>
            <p:cNvPr id="15"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p:spPr>
        </p:pic>
        <p:grpSp>
          <p:nvGrpSpPr>
            <p:cNvPr id="16" name="Group 17"/>
            <p:cNvGrpSpPr>
              <a:grpSpLocks/>
            </p:cNvGrpSpPr>
            <p:nvPr userDrawn="1"/>
          </p:nvGrpSpPr>
          <p:grpSpPr bwMode="auto">
            <a:xfrm>
              <a:off x="0" y="0"/>
              <a:ext cx="5760" cy="318"/>
              <a:chOff x="0" y="0"/>
              <a:chExt cx="5760" cy="318"/>
            </a:xfrm>
          </p:grpSpPr>
          <p:pic>
            <p:nvPicPr>
              <p:cNvPr id="17"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p:spPr>
          </p:pic>
          <p:pic>
            <p:nvPicPr>
              <p:cNvPr id="18"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p:spPr>
          </p:pic>
          <p:pic>
            <p:nvPicPr>
              <p:cNvPr id="19"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p:spPr>
          </p:pic>
        </p:grpSp>
      </p:grpSp>
      <p:pic>
        <p:nvPicPr>
          <p:cNvPr id="20" name="Picture 14"/>
          <p:cNvPicPr>
            <a:picLocks noChangeAspect="1" noChangeArrowheads="1"/>
          </p:cNvPicPr>
          <p:nvPr userDrawn="1"/>
        </p:nvPicPr>
        <p:blipFill>
          <a:blip r:embed="rId16" cstate="print"/>
          <a:srcRect t="3670"/>
          <a:stretch>
            <a:fillRect/>
          </a:stretch>
        </p:blipFill>
        <p:spPr bwMode="auto">
          <a:xfrm>
            <a:off x="8225768" y="4"/>
            <a:ext cx="1680236" cy="333375"/>
          </a:xfrm>
          <a:prstGeom prst="rect">
            <a:avLst/>
          </a:prstGeom>
          <a:noFill/>
          <a:ln w="9525">
            <a:noFill/>
            <a:miter lim="800000"/>
            <a:headEnd/>
            <a:tailEnd/>
          </a:ln>
          <a:effectLst/>
        </p:spPr>
      </p:pic>
    </p:spTree>
    <p:extLst>
      <p:ext uri="{BB962C8B-B14F-4D97-AF65-F5344CB8AC3E}">
        <p14:creationId xmlns:p14="http://schemas.microsoft.com/office/powerpoint/2010/main" val="380367544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1" fontAlgn="base" hangingPunct="1">
        <a:spcBef>
          <a:spcPct val="0"/>
        </a:spcBef>
        <a:spcAft>
          <a:spcPct val="0"/>
        </a:spcAft>
        <a:defRPr kumimoji="1" sz="2585">
          <a:solidFill>
            <a:srgbClr val="4087C8"/>
          </a:solidFill>
          <a:latin typeface="+mj-lt"/>
          <a:ea typeface="+mj-ea"/>
          <a:cs typeface="+mj-cs"/>
        </a:defRPr>
      </a:lvl1pPr>
      <a:lvl2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defRPr>
      </a:lvl2pPr>
      <a:lvl3pPr marL="1055103" indent="-211021" algn="l" rtl="0" eaLnBrk="1" fontAlgn="base" hangingPunct="1">
        <a:spcBef>
          <a:spcPct val="20000"/>
        </a:spcBef>
        <a:spcAft>
          <a:spcPct val="0"/>
        </a:spcAft>
        <a:buChar char="•"/>
        <a:defRPr kumimoji="1" sz="2215">
          <a:solidFill>
            <a:schemeClr val="tx1"/>
          </a:solidFill>
          <a:latin typeface="+mn-lt"/>
          <a:ea typeface="+mn-ea"/>
        </a:defRPr>
      </a:lvl3pPr>
      <a:lvl4pPr marL="1477145" indent="-211021" algn="l" rtl="0" eaLnBrk="1" fontAlgn="base" hangingPunct="1">
        <a:spcBef>
          <a:spcPct val="20000"/>
        </a:spcBef>
        <a:spcAft>
          <a:spcPct val="0"/>
        </a:spcAft>
        <a:buChar char="–"/>
        <a:defRPr kumimoji="1" sz="1846">
          <a:solidFill>
            <a:schemeClr val="tx1"/>
          </a:solidFill>
          <a:latin typeface="+mn-lt"/>
          <a:ea typeface="+mn-ea"/>
        </a:defRPr>
      </a:lvl4pPr>
      <a:lvl5pPr marL="1899186" indent="-211021" algn="l" rtl="0" eaLnBrk="1" fontAlgn="base" hangingPunct="1">
        <a:spcBef>
          <a:spcPct val="20000"/>
        </a:spcBef>
        <a:spcAft>
          <a:spcPct val="0"/>
        </a:spcAft>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548CC69-ABE4-AEB7-749C-62D4978B18A4}"/>
              </a:ext>
            </a:extLst>
          </p:cNvPr>
          <p:cNvPicPr>
            <a:picLocks noChangeAspect="1"/>
          </p:cNvPicPr>
          <p:nvPr/>
        </p:nvPicPr>
        <p:blipFill>
          <a:blip r:embed="rId3"/>
          <a:stretch>
            <a:fillRect/>
          </a:stretch>
        </p:blipFill>
        <p:spPr>
          <a:xfrm>
            <a:off x="5968557" y="2230458"/>
            <a:ext cx="3880454" cy="4629312"/>
          </a:xfrm>
          <a:prstGeom prst="rect">
            <a:avLst/>
          </a:prstGeom>
        </p:spPr>
      </p:pic>
      <p:sp>
        <p:nvSpPr>
          <p:cNvPr id="4" name="タイトル 3"/>
          <p:cNvSpPr>
            <a:spLocks noGrp="1"/>
          </p:cNvSpPr>
          <p:nvPr>
            <p:ph type="title"/>
          </p:nvPr>
        </p:nvSpPr>
        <p:spPr>
          <a:xfrm>
            <a:off x="2" y="0"/>
            <a:ext cx="8265366" cy="476250"/>
          </a:xfrm>
        </p:spPr>
        <p:txBody>
          <a:bodyPr/>
          <a:lstStyle/>
          <a:p>
            <a:r>
              <a:rPr lang="ja-JP" altLang="en-US" sz="2400" dirty="0"/>
              <a:t>木曽</a:t>
            </a:r>
            <a:r>
              <a:rPr lang="zh-TW" altLang="en-US" sz="2400" dirty="0"/>
              <a:t>地域公共交通利便増進実施計画</a:t>
            </a:r>
            <a:r>
              <a:rPr lang="ja-JP" altLang="en-US" sz="2400" dirty="0"/>
              <a:t>（概要）</a:t>
            </a:r>
            <a:endParaRPr kumimoji="1" lang="ja-JP" altLang="en-US" sz="2400" dirty="0"/>
          </a:p>
        </p:txBody>
      </p:sp>
      <p:sp>
        <p:nvSpPr>
          <p:cNvPr id="55" name="テキスト ボックス 54"/>
          <p:cNvSpPr txBox="1"/>
          <p:nvPr/>
        </p:nvSpPr>
        <p:spPr>
          <a:xfrm>
            <a:off x="7717000" y="262241"/>
            <a:ext cx="1944216" cy="271869"/>
          </a:xfrm>
          <a:prstGeom prst="rect">
            <a:avLst/>
          </a:prstGeom>
          <a:solidFill>
            <a:schemeClr val="bg1"/>
          </a:solidFill>
          <a:ln w="19050">
            <a:solidFill>
              <a:srgbClr val="FF0000"/>
            </a:solidFill>
          </a:ln>
        </p:spPr>
        <p:txBody>
          <a:bodyPr wrap="square" rtlCol="0">
            <a:spAutoFit/>
          </a:bodyPr>
          <a:lstStyle/>
          <a:p>
            <a:pPr algn="ctr">
              <a:lnSpc>
                <a:spcPts val="1400"/>
              </a:lnSpc>
            </a:pPr>
            <a:r>
              <a:rPr lang="ja-JP" altLang="en-US" sz="1100" b="1" dirty="0">
                <a:solidFill>
                  <a:srgbClr val="FF0000"/>
                </a:solidFill>
                <a:latin typeface="+mj-lt"/>
                <a:ea typeface="Meiryo UI" panose="020B0604030504040204" pitchFamily="50" charset="-128"/>
              </a:rPr>
              <a:t>新規（</a:t>
            </a:r>
            <a:r>
              <a:rPr lang="ja-JP" altLang="en-US" sz="1100" b="1">
                <a:solidFill>
                  <a:srgbClr val="FF0000"/>
                </a:solidFill>
                <a:latin typeface="+mj-lt"/>
                <a:ea typeface="Meiryo UI" panose="020B0604030504040204" pitchFamily="50" charset="-128"/>
              </a:rPr>
              <a:t>令和７年９月</a:t>
            </a:r>
            <a:r>
              <a:rPr lang="ja-JP" altLang="en-US" sz="1100" b="1" dirty="0">
                <a:solidFill>
                  <a:srgbClr val="FF0000"/>
                </a:solidFill>
                <a:latin typeface="+mj-lt"/>
                <a:ea typeface="Meiryo UI" panose="020B0604030504040204" pitchFamily="50" charset="-128"/>
              </a:rPr>
              <a:t>認定</a:t>
            </a:r>
            <a:r>
              <a:rPr lang="ja-JP" altLang="en-US" sz="1400" b="1" dirty="0">
                <a:solidFill>
                  <a:srgbClr val="FF0000"/>
                </a:solidFill>
                <a:latin typeface="+mj-lt"/>
                <a:ea typeface="Meiryo UI" panose="020B0604030504040204" pitchFamily="50" charset="-128"/>
              </a:rPr>
              <a:t>）</a:t>
            </a:r>
            <a:endParaRPr lang="en-US" altLang="ja-JP" sz="1400" b="1" dirty="0">
              <a:solidFill>
                <a:srgbClr val="FF0000"/>
              </a:solidFill>
              <a:latin typeface="+mj-lt"/>
              <a:ea typeface="Meiryo UI" panose="020B0604030504040204" pitchFamily="50" charset="-128"/>
            </a:endParaRPr>
          </a:p>
        </p:txBody>
      </p:sp>
      <p:sp>
        <p:nvSpPr>
          <p:cNvPr id="54" name="テキスト ボックス 53"/>
          <p:cNvSpPr txBox="1"/>
          <p:nvPr/>
        </p:nvSpPr>
        <p:spPr>
          <a:xfrm>
            <a:off x="45737" y="597990"/>
            <a:ext cx="9798129" cy="1600438"/>
          </a:xfrm>
          <a:prstGeom prst="rect">
            <a:avLst/>
          </a:prstGeom>
          <a:solidFill>
            <a:schemeClr val="bg1"/>
          </a:solidFill>
          <a:ln w="12700">
            <a:solidFill>
              <a:schemeClr val="tx1"/>
            </a:solidFill>
          </a:ln>
        </p:spPr>
        <p:txBody>
          <a:bodyPr wrap="square" lIns="91440" tIns="45720" rIns="91440" bIns="45720" rtlCol="0" anchor="t">
            <a:spAutoFit/>
          </a:bodyPr>
          <a:lstStyle/>
          <a:p>
            <a:pPr marL="285750" indent="-285750" algn="just">
              <a:buFont typeface="Wingdings" panose="05000000000000000000" pitchFamily="2" charset="2"/>
              <a:buChar char="n"/>
            </a:pPr>
            <a:r>
              <a:rPr lang="ja-JP" altLang="en-US" sz="1400" dirty="0">
                <a:latin typeface="Meiryo UI"/>
                <a:ea typeface="Meiryo UI"/>
              </a:rPr>
              <a:t>木曽地域では、</a:t>
            </a:r>
            <a:r>
              <a:rPr lang="en-US" altLang="ja-JP" sz="1400" dirty="0">
                <a:latin typeface="Meiryo UI"/>
                <a:ea typeface="Meiryo UI"/>
              </a:rPr>
              <a:t>6</a:t>
            </a:r>
            <a:r>
              <a:rPr lang="ja-JP" altLang="en-US" sz="1400" dirty="0">
                <a:latin typeface="Meiryo UI"/>
                <a:ea typeface="Meiryo UI"/>
              </a:rPr>
              <a:t>町村</a:t>
            </a:r>
            <a:r>
              <a:rPr lang="ja-JP" altLang="en-US" sz="1400" dirty="0">
                <a:solidFill>
                  <a:schemeClr val="tx1"/>
                </a:solidFill>
                <a:latin typeface="Meiryo UI"/>
                <a:ea typeface="Meiryo UI"/>
              </a:rPr>
              <a:t>（上松町、南木曽町、木曽町、木祖村、王滝村、大桑村）</a:t>
            </a:r>
            <a:r>
              <a:rPr lang="ja-JP" altLang="en-US" sz="1400" dirty="0">
                <a:latin typeface="Meiryo UI"/>
                <a:ea typeface="Meiryo UI"/>
              </a:rPr>
              <a:t>がそれぞれ運行していた</a:t>
            </a:r>
            <a:r>
              <a:rPr lang="ja-JP" altLang="en-US" sz="1400" b="1" u="sng" dirty="0">
                <a:latin typeface="Meiryo UI"/>
                <a:ea typeface="Meiryo UI"/>
              </a:rPr>
              <a:t>コミュニティバスや乗合タクシーなどの</a:t>
            </a:r>
            <a:r>
              <a:rPr lang="en-US" altLang="ja-JP" sz="1400" b="1" u="sng" dirty="0">
                <a:latin typeface="Meiryo UI"/>
                <a:ea typeface="Meiryo UI"/>
              </a:rPr>
              <a:t>39</a:t>
            </a:r>
            <a:r>
              <a:rPr lang="ja-JP" altLang="en-US" sz="1400" b="1" u="sng" dirty="0">
                <a:latin typeface="Meiryo UI"/>
                <a:ea typeface="Meiryo UI"/>
              </a:rPr>
              <a:t>路線について、重複の解消、運行の効率化による利便性の向上を目指し、</a:t>
            </a:r>
            <a:r>
              <a:rPr lang="en-US" altLang="ja-JP" sz="1400" b="1" u="sng" dirty="0">
                <a:latin typeface="Meiryo UI"/>
                <a:ea typeface="Meiryo UI"/>
              </a:rPr>
              <a:t>4</a:t>
            </a:r>
            <a:r>
              <a:rPr lang="ja-JP" altLang="en-US" sz="1400" b="1" u="sng" dirty="0">
                <a:latin typeface="Meiryo UI"/>
                <a:ea typeface="Meiryo UI"/>
              </a:rPr>
              <a:t>幹線</a:t>
            </a:r>
            <a:r>
              <a:rPr lang="en-US" altLang="ja-JP" sz="1400" b="1" u="sng" dirty="0">
                <a:latin typeface="Meiryo UI"/>
                <a:ea typeface="Meiryo UI"/>
              </a:rPr>
              <a:t>7</a:t>
            </a:r>
            <a:r>
              <a:rPr lang="ja-JP" altLang="en-US" sz="1400" b="1" u="sng" dirty="0">
                <a:latin typeface="Meiryo UI"/>
                <a:ea typeface="Meiryo UI"/>
              </a:rPr>
              <a:t>系統（地域間幹線系統）と</a:t>
            </a:r>
            <a:r>
              <a:rPr lang="en-US" altLang="ja-JP" sz="1400" b="1" u="sng" dirty="0">
                <a:latin typeface="Meiryo UI"/>
                <a:ea typeface="Meiryo UI"/>
              </a:rPr>
              <a:t>29</a:t>
            </a:r>
            <a:r>
              <a:rPr lang="ja-JP" altLang="en-US" sz="1400" b="1" u="sng" dirty="0">
                <a:latin typeface="Meiryo UI"/>
                <a:ea typeface="Meiryo UI"/>
              </a:rPr>
              <a:t>路線の地域内路線に再編</a:t>
            </a:r>
            <a:r>
              <a:rPr lang="ja-JP" altLang="en-US" sz="1400" dirty="0">
                <a:latin typeface="Meiryo UI"/>
                <a:ea typeface="Meiryo UI"/>
              </a:rPr>
              <a:t>を図る。</a:t>
            </a:r>
            <a:endParaRPr lang="en-US" altLang="ja-JP" sz="1400" dirty="0">
              <a:latin typeface="Meiryo UI"/>
              <a:ea typeface="Meiryo UI"/>
            </a:endParaRPr>
          </a:p>
          <a:p>
            <a:pPr marL="285750" indent="-285750" algn="just">
              <a:buFont typeface="Wingdings" panose="05000000000000000000" pitchFamily="2" charset="2"/>
              <a:buChar char="n"/>
            </a:pPr>
            <a:r>
              <a:rPr lang="ja-JP" altLang="en-US" sz="1400" dirty="0">
                <a:latin typeface="Meiryo UI"/>
                <a:ea typeface="Meiryo UI"/>
              </a:rPr>
              <a:t>併せて、各町村が独自に運行していたコミュニティバスや乗合タクシー等の運賃についても、一定の収益性を確保する観点及び</a:t>
            </a:r>
            <a:r>
              <a:rPr lang="en-US" altLang="ja-JP" sz="1400" dirty="0">
                <a:latin typeface="Meiryo UI"/>
                <a:ea typeface="Meiryo UI"/>
              </a:rPr>
              <a:t>JR</a:t>
            </a:r>
            <a:r>
              <a:rPr lang="ja-JP" altLang="en-US" sz="1400" dirty="0">
                <a:latin typeface="Meiryo UI"/>
                <a:ea typeface="Meiryo UI"/>
              </a:rPr>
              <a:t>運賃との整合性を踏まえ、</a:t>
            </a:r>
            <a:r>
              <a:rPr lang="ja-JP" altLang="en-US" sz="1400" b="1" u="sng" dirty="0">
                <a:latin typeface="Meiryo UI"/>
                <a:ea typeface="Meiryo UI"/>
              </a:rPr>
              <a:t>広域幹線についてはゾーン運賃を導入</a:t>
            </a:r>
            <a:r>
              <a:rPr lang="ja-JP" altLang="en-US" sz="1400" dirty="0">
                <a:latin typeface="Meiryo UI"/>
                <a:ea typeface="Meiryo UI"/>
              </a:rPr>
              <a:t>し、</a:t>
            </a:r>
            <a:r>
              <a:rPr lang="ja-JP" altLang="en-US" sz="1400" b="1" u="sng" dirty="0">
                <a:latin typeface="Meiryo UI"/>
                <a:ea typeface="Meiryo UI"/>
              </a:rPr>
              <a:t>フィーダー路線については幹線との乗継割引を導入</a:t>
            </a:r>
            <a:r>
              <a:rPr lang="ja-JP" altLang="en-US" sz="1400" dirty="0">
                <a:latin typeface="Meiryo UI"/>
                <a:ea typeface="Meiryo UI"/>
              </a:rPr>
              <a:t>することとし、運賃設定にあたっては、現行運賃との整合性や支払いやすい運賃体系になるように見直しを行う。</a:t>
            </a:r>
            <a:endParaRPr lang="en-US" altLang="ja-JP" sz="1400" dirty="0">
              <a:latin typeface="Meiryo UI"/>
              <a:ea typeface="Meiryo UI"/>
            </a:endParaRPr>
          </a:p>
          <a:p>
            <a:pPr marL="285750" indent="-285750" algn="just">
              <a:buFont typeface="Wingdings" panose="05000000000000000000" pitchFamily="2" charset="2"/>
              <a:buChar char="n"/>
            </a:pPr>
            <a:r>
              <a:rPr lang="ja-JP" altLang="en-US" sz="1400" dirty="0">
                <a:solidFill>
                  <a:schemeClr val="tx1"/>
                </a:solidFill>
                <a:latin typeface="Meiryo UI" panose="020B0604030504040204" pitchFamily="50" charset="-128"/>
                <a:ea typeface="Meiryo UI" panose="020B0604030504040204" pitchFamily="50" charset="-128"/>
              </a:rPr>
              <a:t>乗合タクシーの</a:t>
            </a:r>
            <a:r>
              <a:rPr lang="ja-JP" altLang="en-US" sz="1400" b="1" u="sng" dirty="0">
                <a:latin typeface="Meiryo UI"/>
                <a:ea typeface="Meiryo UI"/>
              </a:rPr>
              <a:t>予約受付システムの構築</a:t>
            </a:r>
            <a:r>
              <a:rPr lang="ja-JP" altLang="en-US" sz="1400" dirty="0">
                <a:latin typeface="Meiryo UI"/>
                <a:ea typeface="Meiryo UI"/>
              </a:rPr>
              <a:t>、</a:t>
            </a:r>
            <a:r>
              <a:rPr lang="ja-JP" altLang="en-US" sz="1400" b="1" u="sng" dirty="0">
                <a:latin typeface="Meiryo UI"/>
                <a:ea typeface="Meiryo UI"/>
              </a:rPr>
              <a:t>バスの車輌・停留所のデザインの共通化</a:t>
            </a:r>
            <a:r>
              <a:rPr lang="ja-JP" altLang="en-US" sz="1400" dirty="0">
                <a:latin typeface="Meiryo UI"/>
                <a:ea typeface="Meiryo UI"/>
              </a:rPr>
              <a:t>を行う。</a:t>
            </a:r>
            <a:endParaRPr lang="en-US" altLang="ja-JP" sz="1400" dirty="0">
              <a:latin typeface="Meiryo UI"/>
              <a:ea typeface="Meiryo UI"/>
            </a:endParaRPr>
          </a:p>
        </p:txBody>
      </p:sp>
      <p:grpSp>
        <p:nvGrpSpPr>
          <p:cNvPr id="5" name="グループ化 4"/>
          <p:cNvGrpSpPr/>
          <p:nvPr/>
        </p:nvGrpSpPr>
        <p:grpSpPr>
          <a:xfrm>
            <a:off x="-1" y="6516466"/>
            <a:ext cx="5930537" cy="369332"/>
            <a:chOff x="-6050068" y="1935383"/>
            <a:chExt cx="5820271" cy="899714"/>
          </a:xfrm>
        </p:grpSpPr>
        <p:sp>
          <p:nvSpPr>
            <p:cNvPr id="11" name="正方形/長方形 10"/>
            <p:cNvSpPr/>
            <p:nvPr/>
          </p:nvSpPr>
          <p:spPr>
            <a:xfrm>
              <a:off x="-5981472" y="2025189"/>
              <a:ext cx="5707258" cy="701563"/>
            </a:xfrm>
            <a:prstGeom prst="rect">
              <a:avLst/>
            </a:prstGeom>
            <a:solidFill>
              <a:schemeClr val="bg2">
                <a:lumMod val="20000"/>
                <a:lumOff val="8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6050068" y="1935383"/>
              <a:ext cx="5820271" cy="899714"/>
            </a:xfrm>
            <a:prstGeom prst="rect">
              <a:avLst/>
            </a:prstGeom>
            <a:noFill/>
            <a:ln w="12700">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作成自治体</a:t>
              </a:r>
              <a:r>
                <a:rPr lang="ja-JP" altLang="en-US" sz="900" dirty="0">
                  <a:latin typeface="Meiryo UI" panose="020B0604030504040204" pitchFamily="50" charset="-128"/>
                  <a:ea typeface="Meiryo UI" panose="020B0604030504040204" pitchFamily="50" charset="-128"/>
                </a:rPr>
                <a:t>　上松町、南木曽町、木曽町、木祖村、王滝村、大桑村　　・</a:t>
              </a:r>
              <a:r>
                <a:rPr lang="ja-JP" altLang="en-US" sz="900" b="1" dirty="0">
                  <a:latin typeface="Meiryo UI" panose="020B0604030504040204" pitchFamily="50" charset="-128"/>
                  <a:ea typeface="Meiryo UI" panose="020B0604030504040204" pitchFamily="50" charset="-128"/>
                </a:rPr>
                <a:t>事業実施区域</a:t>
              </a:r>
              <a:r>
                <a:rPr lang="ja-JP" altLang="en-US" sz="900" dirty="0">
                  <a:latin typeface="Meiryo UI" panose="020B0604030504040204" pitchFamily="50" charset="-128"/>
                  <a:ea typeface="Meiryo UI" panose="020B0604030504040204" pitchFamily="50" charset="-128"/>
                </a:rPr>
                <a:t>　木曽郡全域</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事業実施予定期間</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R7</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R1</a:t>
              </a:r>
              <a:r>
                <a:rPr lang="ja-JP" altLang="en-US" sz="900" dirty="0">
                  <a:latin typeface="Meiryo UI" panose="020B0604030504040204" pitchFamily="50" charset="-128"/>
                  <a:ea typeface="Meiryo UI" panose="020B0604030504040204" pitchFamily="50" charset="-128"/>
                </a:rPr>
                <a:t>２年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endParaRPr lang="en-US" altLang="ja-JP" sz="900" dirty="0">
                <a:latin typeface="Meiryo UI" panose="020B0604030504040204" pitchFamily="50" charset="-128"/>
                <a:ea typeface="Meiryo UI" panose="020B0604030504040204" pitchFamily="50" charset="-128"/>
              </a:endParaRPr>
            </a:p>
          </p:txBody>
        </p:sp>
      </p:grpSp>
      <p:sp>
        <p:nvSpPr>
          <p:cNvPr id="60" name="正方形/長方形 59"/>
          <p:cNvSpPr/>
          <p:nvPr/>
        </p:nvSpPr>
        <p:spPr>
          <a:xfrm>
            <a:off x="61167" y="2246811"/>
            <a:ext cx="5825523" cy="254747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ts val="5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endParaRPr kumimoji="1" lang="en-US" altLang="ja-JP" sz="1400" b="1" dirty="0">
              <a:solidFill>
                <a:schemeClr val="tx1"/>
              </a:solidFill>
              <a:latin typeface="Meiryo UI"/>
              <a:ea typeface="Meiryo UI"/>
            </a:endParaRPr>
          </a:p>
          <a:p>
            <a:pPr algn="just"/>
            <a:r>
              <a:rPr kumimoji="1" lang="ja-JP" altLang="en-US" sz="1400" b="1" dirty="0">
                <a:solidFill>
                  <a:schemeClr val="tx1"/>
                </a:solidFill>
                <a:latin typeface="Meiryo UI"/>
                <a:ea typeface="Meiryo UI"/>
              </a:rPr>
              <a:t>①木曽地域の路線の幹線・支線の再編 </a:t>
            </a:r>
            <a:r>
              <a:rPr kumimoji="1" lang="en-US" altLang="ja-JP" sz="1000" dirty="0">
                <a:solidFill>
                  <a:schemeClr val="tx1"/>
                </a:solidFill>
                <a:latin typeface="Meiryo UI"/>
                <a:ea typeface="Meiryo UI"/>
              </a:rPr>
              <a:t>【</a:t>
            </a:r>
            <a:r>
              <a:rPr kumimoji="1" lang="ja-JP" altLang="en-US" sz="1000" dirty="0">
                <a:solidFill>
                  <a:schemeClr val="tx1"/>
                </a:solidFill>
                <a:latin typeface="Meiryo UI"/>
                <a:ea typeface="Meiryo UI"/>
              </a:rPr>
              <a:t>法第２条第</a:t>
            </a:r>
            <a:r>
              <a:rPr kumimoji="1" lang="en-US" altLang="ja-JP" sz="1000" dirty="0">
                <a:solidFill>
                  <a:schemeClr val="tx1"/>
                </a:solidFill>
                <a:latin typeface="Meiryo UI"/>
                <a:ea typeface="Meiryo UI"/>
              </a:rPr>
              <a:t>13</a:t>
            </a:r>
            <a:r>
              <a:rPr kumimoji="1" lang="ja-JP" altLang="en-US" sz="1000" dirty="0">
                <a:solidFill>
                  <a:schemeClr val="tx1"/>
                </a:solidFill>
                <a:latin typeface="Meiryo UI"/>
                <a:ea typeface="Meiryo UI"/>
              </a:rPr>
              <a:t>号イ</a:t>
            </a:r>
            <a:r>
              <a:rPr kumimoji="1" lang="en-US" altLang="ja-JP" sz="1000" dirty="0">
                <a:solidFill>
                  <a:schemeClr val="tx1"/>
                </a:solidFill>
                <a:latin typeface="Meiryo UI"/>
                <a:ea typeface="Meiryo UI"/>
              </a:rPr>
              <a:t>】</a:t>
            </a:r>
            <a:endParaRPr lang="en-US" altLang="ja-JP" sz="1200" dirty="0">
              <a:solidFill>
                <a:schemeClr val="tx1"/>
              </a:solidFill>
              <a:latin typeface="Meiryo UI"/>
              <a:ea typeface="Meiryo UI"/>
            </a:endParaRPr>
          </a:p>
          <a:p>
            <a:pPr marL="171450" indent="-171450" algn="just">
              <a:buFont typeface="Arial" panose="020B0604020202020204" pitchFamily="34" charset="0"/>
              <a:buChar char="•"/>
            </a:pPr>
            <a:r>
              <a:rPr lang="ja-JP" altLang="en-US" sz="1100" dirty="0">
                <a:solidFill>
                  <a:schemeClr val="tx1"/>
                </a:solidFill>
                <a:latin typeface="Meiryo UI"/>
                <a:ea typeface="Meiryo UI"/>
              </a:rPr>
              <a:t>木曽地域の３町３村で右図の形に重複路線の解消、運行の効率化に向けて、路線の再編を実施する。</a:t>
            </a:r>
            <a:endParaRPr lang="en-US" altLang="ja-JP" sz="1100" b="1" dirty="0">
              <a:solidFill>
                <a:schemeClr val="tx1"/>
              </a:solidFill>
              <a:latin typeface="Meiryo UI"/>
              <a:ea typeface="Meiryo UI"/>
            </a:endParaRPr>
          </a:p>
          <a:p>
            <a:pPr algn="just"/>
            <a:r>
              <a:rPr lang="ja-JP" altLang="en-US" sz="1400" b="1" dirty="0">
                <a:solidFill>
                  <a:schemeClr val="tx1"/>
                </a:solidFill>
                <a:latin typeface="Meiryo UI"/>
                <a:ea typeface="Meiryo UI"/>
              </a:rPr>
              <a:t>②ゾーン運賃・乗継割引の設定　</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r>
              <a:rPr kumimoji="1" lang="ja-JP" altLang="en-US" sz="1000" b="0" i="0" u="none" strike="noStrike" kern="1200" cap="none" spc="0" normalizeH="0" baseline="0" noProof="0" dirty="0">
                <a:ln>
                  <a:noFill/>
                </a:ln>
                <a:solidFill>
                  <a:schemeClr val="tx1"/>
                </a:solidFill>
                <a:effectLst/>
                <a:uLnTx/>
                <a:uFillTx/>
                <a:latin typeface="Meiryo UI"/>
                <a:ea typeface="Meiryo UI"/>
              </a:rPr>
              <a:t>法第２条第</a:t>
            </a:r>
            <a:r>
              <a:rPr kumimoji="1" lang="en-US" altLang="ja-JP" sz="1000" b="0" i="0" u="none" strike="noStrike" kern="1200" cap="none" spc="0" normalizeH="0" baseline="0" noProof="0" dirty="0">
                <a:ln>
                  <a:noFill/>
                </a:ln>
                <a:solidFill>
                  <a:schemeClr val="tx1"/>
                </a:solidFill>
                <a:effectLst/>
                <a:uLnTx/>
                <a:uFillTx/>
                <a:latin typeface="Meiryo UI"/>
                <a:ea typeface="Meiryo UI"/>
              </a:rPr>
              <a:t>13</a:t>
            </a:r>
            <a:r>
              <a:rPr kumimoji="1" lang="ja-JP" altLang="en-US" sz="1000" b="0" i="0" u="none" strike="noStrike" kern="1200" cap="none" spc="0" normalizeH="0" baseline="0" noProof="0" dirty="0">
                <a:ln>
                  <a:noFill/>
                </a:ln>
                <a:solidFill>
                  <a:schemeClr val="tx1"/>
                </a:solidFill>
                <a:effectLst/>
                <a:uLnTx/>
                <a:uFillTx/>
                <a:latin typeface="Meiryo UI"/>
                <a:ea typeface="Meiryo UI"/>
              </a:rPr>
              <a:t>号ロ</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endParaRPr lang="en-US" altLang="ja-JP" sz="1400" b="1" u="sng" dirty="0">
              <a:solidFill>
                <a:schemeClr val="tx1"/>
              </a:solidFill>
              <a:latin typeface="Meiryo UI"/>
              <a:ea typeface="Meiryo UI"/>
            </a:endParaRPr>
          </a:p>
          <a:p>
            <a:pPr marL="171450" lvl="0" indent="-171450" algn="just">
              <a:buFont typeface="Arial" panose="020B0604020202020204" pitchFamily="34" charset="0"/>
              <a:buChar char="•"/>
              <a:defRPr/>
            </a:pPr>
            <a:r>
              <a:rPr lang="ja-JP" altLang="en-US" sz="1100" dirty="0">
                <a:solidFill>
                  <a:schemeClr val="tx1"/>
                </a:solidFill>
                <a:latin typeface="Meiryo UI"/>
                <a:ea typeface="Meiryo UI"/>
              </a:rPr>
              <a:t>新たに再編を行う幹線系統について、ゾーン運賃を導入する。</a:t>
            </a:r>
            <a:endParaRPr lang="en-US" altLang="ja-JP" sz="1100" dirty="0">
              <a:solidFill>
                <a:schemeClr val="tx1"/>
              </a:solidFill>
              <a:latin typeface="Meiryo UI"/>
              <a:ea typeface="Meiryo UI"/>
            </a:endParaRPr>
          </a:p>
          <a:p>
            <a:pPr marL="171450" lvl="0" indent="-171450" algn="just">
              <a:buFont typeface="Arial" panose="020B0604020202020204" pitchFamily="34" charset="0"/>
              <a:buChar char="•"/>
              <a:defRPr/>
            </a:pPr>
            <a:r>
              <a:rPr kumimoji="1" lang="ja-JP" altLang="en-US" sz="1100" dirty="0">
                <a:solidFill>
                  <a:schemeClr val="tx1"/>
                </a:solidFill>
                <a:latin typeface="Meiryo UI"/>
                <a:ea typeface="Meiryo UI"/>
              </a:rPr>
              <a:t>幹線とフィーダー線を乗り継いで病院を受診する等のニーズから、幹線とフィーダー線間について乗継割引を導入する。</a:t>
            </a:r>
            <a:endParaRPr kumimoji="1" lang="en-US" altLang="ja-JP" sz="1100" dirty="0">
              <a:solidFill>
                <a:schemeClr val="tx1"/>
              </a:solidFill>
              <a:latin typeface="Meiryo UI"/>
              <a:ea typeface="Meiryo UI"/>
            </a:endParaRPr>
          </a:p>
          <a:p>
            <a:pPr algn="just">
              <a:defRPr/>
            </a:pPr>
            <a:r>
              <a:rPr lang="ja-JP" altLang="en-US" sz="1400" b="1" dirty="0">
                <a:solidFill>
                  <a:schemeClr val="tx1"/>
                </a:solidFill>
                <a:latin typeface="Meiryo UI"/>
                <a:ea typeface="Meiryo UI"/>
              </a:rPr>
              <a:t>③予約システムの導入など利用者の利便増進に資する措置</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r>
              <a:rPr kumimoji="1" lang="ja-JP" altLang="en-US" sz="1000" b="0" i="0" u="none" strike="noStrike" kern="1200" cap="none" spc="0" normalizeH="0" baseline="0" noProof="0" dirty="0">
                <a:ln>
                  <a:noFill/>
                </a:ln>
                <a:solidFill>
                  <a:schemeClr val="tx1"/>
                </a:solidFill>
                <a:effectLst/>
                <a:uLnTx/>
                <a:uFillTx/>
                <a:latin typeface="Meiryo UI"/>
                <a:ea typeface="Meiryo UI"/>
              </a:rPr>
              <a:t>法第２条第</a:t>
            </a:r>
            <a:r>
              <a:rPr kumimoji="1" lang="en-US" altLang="ja-JP" sz="1000" b="0" i="0" u="none" strike="noStrike" kern="1200" cap="none" spc="0" normalizeH="0" baseline="0" noProof="0" dirty="0">
                <a:ln>
                  <a:noFill/>
                </a:ln>
                <a:solidFill>
                  <a:schemeClr val="tx1"/>
                </a:solidFill>
                <a:effectLst/>
                <a:uLnTx/>
                <a:uFillTx/>
                <a:latin typeface="Meiryo UI"/>
                <a:ea typeface="Meiryo UI"/>
              </a:rPr>
              <a:t>13</a:t>
            </a:r>
            <a:r>
              <a:rPr kumimoji="1" lang="ja-JP" altLang="en-US" sz="1000" b="0" i="0" u="none" strike="noStrike" kern="1200" cap="none" spc="0" normalizeH="0" baseline="0" noProof="0" dirty="0">
                <a:ln>
                  <a:noFill/>
                </a:ln>
                <a:solidFill>
                  <a:schemeClr val="tx1"/>
                </a:solidFill>
                <a:effectLst/>
                <a:uLnTx/>
                <a:uFillTx/>
                <a:latin typeface="Meiryo UI"/>
                <a:ea typeface="Meiryo UI"/>
              </a:rPr>
              <a:t>号ハ</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endParaRPr lang="en-US" altLang="ja-JP" sz="1000" b="1" u="sng" dirty="0">
              <a:solidFill>
                <a:schemeClr val="tx1"/>
              </a:solidFill>
              <a:latin typeface="Meiryo UI"/>
              <a:ea typeface="Meiryo UI"/>
            </a:endParaRPr>
          </a:p>
          <a:p>
            <a:pPr marL="171450" indent="-171450">
              <a:buFont typeface="Arial" panose="020B0604020202020204" pitchFamily="34" charset="0"/>
              <a:buChar char="•"/>
            </a:pPr>
            <a:r>
              <a:rPr kumimoji="1" lang="ja-JP" altLang="en-US" sz="1100" dirty="0">
                <a:solidFill>
                  <a:schemeClr val="tx1"/>
                </a:solidFill>
                <a:latin typeface="Meiryo UI"/>
                <a:ea typeface="Meiryo UI"/>
              </a:rPr>
              <a:t>再編を行った</a:t>
            </a:r>
            <a:r>
              <a:rPr kumimoji="1" lang="en-US" altLang="ja-JP" sz="1100" dirty="0">
                <a:solidFill>
                  <a:schemeClr val="tx1"/>
                </a:solidFill>
                <a:latin typeface="Meiryo UI"/>
                <a:ea typeface="Meiryo UI"/>
              </a:rPr>
              <a:t>13</a:t>
            </a:r>
            <a:r>
              <a:rPr kumimoji="1" lang="ja-JP" altLang="en-US" sz="1100" dirty="0">
                <a:solidFill>
                  <a:schemeClr val="tx1"/>
                </a:solidFill>
                <a:latin typeface="Meiryo UI"/>
                <a:ea typeface="Meiryo UI"/>
              </a:rPr>
              <a:t>の乗合タクシーについて、インターネットで予約を一元的に受け付けることができるシステムを構築する。</a:t>
            </a:r>
            <a:endParaRPr kumimoji="1" lang="en-US" altLang="ja-JP" sz="1100" dirty="0">
              <a:solidFill>
                <a:schemeClr val="tx1"/>
              </a:solidFill>
              <a:latin typeface="Meiryo UI"/>
              <a:ea typeface="Meiryo UI"/>
            </a:endParaRPr>
          </a:p>
          <a:p>
            <a:pPr marL="171450" indent="-171450">
              <a:buFont typeface="Arial" panose="020B0604020202020204" pitchFamily="34" charset="0"/>
              <a:buChar char="•"/>
            </a:pPr>
            <a:r>
              <a:rPr kumimoji="1" lang="ja-JP" altLang="en-US" sz="1100" dirty="0">
                <a:solidFill>
                  <a:schemeClr val="tx1"/>
                </a:solidFill>
                <a:latin typeface="Meiryo UI"/>
                <a:ea typeface="Meiryo UI"/>
              </a:rPr>
              <a:t>利用者にわかりやすいよう車輌及びバス停についてデザインの共通化を図る。</a:t>
            </a:r>
            <a:endParaRPr kumimoji="1" lang="en-US" altLang="ja-JP" sz="1100" dirty="0">
              <a:solidFill>
                <a:schemeClr val="tx1"/>
              </a:solidFill>
              <a:latin typeface="Meiryo UI"/>
              <a:ea typeface="Meiryo UI"/>
            </a:endParaRPr>
          </a:p>
          <a:p>
            <a:pPr marL="171450" indent="-171450">
              <a:buFont typeface="Arial" panose="020B0604020202020204" pitchFamily="34" charset="0"/>
              <a:buChar char="•"/>
            </a:pPr>
            <a:r>
              <a:rPr kumimoji="1" lang="ja-JP" altLang="en-US" sz="1100" dirty="0">
                <a:solidFill>
                  <a:schemeClr val="tx1"/>
                </a:solidFill>
                <a:latin typeface="Meiryo UI"/>
                <a:ea typeface="Meiryo UI"/>
              </a:rPr>
              <a:t>乗換案内・経路検索への情報提供を行うことで、利便性が大きく向上する。　　　等</a:t>
            </a:r>
            <a:endParaRPr kumimoji="1" lang="en-US" altLang="ja-JP" sz="1100" dirty="0">
              <a:solidFill>
                <a:schemeClr val="tx1"/>
              </a:solidFill>
              <a:latin typeface="Meiryo UI"/>
              <a:ea typeface="Meiryo UI"/>
            </a:endParaRPr>
          </a:p>
        </p:txBody>
      </p:sp>
      <p:grpSp>
        <p:nvGrpSpPr>
          <p:cNvPr id="3" name="グループ化 2"/>
          <p:cNvGrpSpPr/>
          <p:nvPr/>
        </p:nvGrpSpPr>
        <p:grpSpPr>
          <a:xfrm>
            <a:off x="52251" y="4831154"/>
            <a:ext cx="5819008" cy="1677702"/>
            <a:chOff x="11524" y="8071267"/>
            <a:chExt cx="5191306" cy="2644801"/>
          </a:xfrm>
        </p:grpSpPr>
        <p:sp>
          <p:nvSpPr>
            <p:cNvPr id="63" name="正方形/長方形 62"/>
            <p:cNvSpPr/>
            <p:nvPr/>
          </p:nvSpPr>
          <p:spPr>
            <a:xfrm>
              <a:off x="11524" y="8071267"/>
              <a:ext cx="5191306" cy="264480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ts val="800"/>
                </a:lnSpc>
              </a:pPr>
              <a:endParaRPr lang="en-US" altLang="ja-JP" sz="800" dirty="0">
                <a:solidFill>
                  <a:schemeClr val="tx1"/>
                </a:solidFill>
                <a:latin typeface="Meiryo UI" panose="020B0604030504040204" pitchFamily="50" charset="-128"/>
                <a:ea typeface="Meiryo UI" panose="020B0604030504040204" pitchFamily="50" charset="-128"/>
              </a:endParaRPr>
            </a:p>
            <a:p>
              <a:pPr>
                <a:lnSpc>
                  <a:spcPts val="800"/>
                </a:lnSpc>
              </a:pPr>
              <a:endParaRPr lang="en-US" altLang="ja-JP" sz="800" dirty="0">
                <a:solidFill>
                  <a:schemeClr val="tx1"/>
                </a:solidFill>
                <a:latin typeface="Meiryo UI" panose="020B0604030504040204" pitchFamily="50" charset="-128"/>
                <a:ea typeface="Meiryo UI" panose="020B0604030504040204" pitchFamily="50" charset="-128"/>
              </a:endParaRPr>
            </a:p>
            <a:p>
              <a:pPr>
                <a:lnSpc>
                  <a:spcPts val="800"/>
                </a:lnSpc>
              </a:pPr>
              <a:endParaRPr lang="en-US" altLang="ja-JP" sz="800" u="sng" dirty="0">
                <a:solidFill>
                  <a:schemeClr val="tx1"/>
                </a:solidFill>
                <a:latin typeface="Meiryo UI" panose="020B0604030504040204" pitchFamily="50" charset="-128"/>
                <a:ea typeface="Meiryo UI" panose="020B0604030504040204" pitchFamily="50" charset="-128"/>
              </a:endParaRPr>
            </a:p>
            <a:p>
              <a:pPr>
                <a:lnSpc>
                  <a:spcPts val="400"/>
                </a:lnSpc>
              </a:pPr>
              <a:endParaRPr lang="en-US" altLang="ja-JP" sz="1050" u="sng" dirty="0">
                <a:solidFill>
                  <a:schemeClr val="tx1"/>
                </a:solidFill>
                <a:latin typeface="Meiryo UI" panose="020B0604030504040204" pitchFamily="50" charset="-128"/>
                <a:ea typeface="Meiryo UI" panose="020B0604030504040204" pitchFamily="50" charset="-128"/>
              </a:endParaRPr>
            </a:p>
            <a:p>
              <a:pPr marL="171450" indent="-171450" algn="just">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幹線と支線の重複の解消を行う事で、運行の効率化・運行費用の圧縮を図る。支線に関しては</a:t>
              </a:r>
              <a:r>
                <a:rPr lang="ja-JP" altLang="en-US" sz="1100" b="1" u="sng" dirty="0">
                  <a:solidFill>
                    <a:schemeClr val="tx1"/>
                  </a:solidFill>
                  <a:latin typeface="Meiryo UI" panose="020B0604030504040204" pitchFamily="50" charset="-128"/>
                  <a:ea typeface="Meiryo UI" panose="020B0604030504040204" pitchFamily="50" charset="-128"/>
                </a:rPr>
                <a:t>広域幹線への接続を重視したダイヤへ調整、交通結節点の整備</a:t>
              </a:r>
              <a:r>
                <a:rPr lang="ja-JP" altLang="en-US" sz="1100" dirty="0">
                  <a:solidFill>
                    <a:schemeClr val="tx1"/>
                  </a:solidFill>
                  <a:latin typeface="Meiryo UI" panose="020B0604030504040204" pitchFamily="50" charset="-128"/>
                  <a:ea typeface="Meiryo UI" panose="020B0604030504040204" pitchFamily="50" charset="-128"/>
                </a:rPr>
                <a:t>をおこなう事で、幹線・支線の円滑な乗り継ぎを行う。</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ゾーン運賃及び乗継割引を導入することで</a:t>
              </a:r>
              <a:r>
                <a:rPr lang="ja-JP" altLang="en-US" sz="1100" b="1" u="sng" dirty="0">
                  <a:solidFill>
                    <a:schemeClr val="tx1"/>
                  </a:solidFill>
                  <a:latin typeface="Meiryo UI" panose="020B0604030504040204" pitchFamily="50" charset="-128"/>
                  <a:ea typeface="Meiryo UI" panose="020B0604030504040204" pitchFamily="50" charset="-128"/>
                </a:rPr>
                <a:t>利用者にとってわかりやすく、利用しやすい運賃体系の構築</a:t>
              </a:r>
              <a:r>
                <a:rPr lang="ja-JP" altLang="en-US" sz="1100" dirty="0">
                  <a:solidFill>
                    <a:schemeClr val="tx1"/>
                  </a:solidFill>
                  <a:latin typeface="Meiryo UI" panose="020B0604030504040204" pitchFamily="50" charset="-128"/>
                  <a:ea typeface="Meiryo UI" panose="020B0604030504040204" pitchFamily="50" charset="-128"/>
                </a:rPr>
                <a:t>を行う。</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木曽地域内の乗合タクシーについて予約方法の選択肢が増え、</a:t>
              </a:r>
              <a:r>
                <a:rPr lang="ja-JP" altLang="en-US" sz="1100" b="1" u="sng" dirty="0">
                  <a:solidFill>
                    <a:schemeClr val="tx1"/>
                  </a:solidFill>
                  <a:latin typeface="Meiryo UI" panose="020B0604030504040204" pitchFamily="50" charset="-128"/>
                  <a:ea typeface="Meiryo UI" panose="020B0604030504040204" pitchFamily="50" charset="-128"/>
                </a:rPr>
                <a:t>電話受付時間以外での予約が可能</a:t>
              </a:r>
              <a:r>
                <a:rPr lang="ja-JP" altLang="en-US" sz="1100" dirty="0">
                  <a:solidFill>
                    <a:schemeClr val="tx1"/>
                  </a:solidFill>
                  <a:latin typeface="Meiryo UI" panose="020B0604030504040204" pitchFamily="50" charset="-128"/>
                  <a:ea typeface="Meiryo UI" panose="020B0604030504040204" pitchFamily="50" charset="-128"/>
                </a:rPr>
                <a:t>に。</a:t>
              </a:r>
            </a:p>
          </p:txBody>
        </p:sp>
        <p:sp>
          <p:nvSpPr>
            <p:cNvPr id="67" name="テキスト ボックス 66"/>
            <p:cNvSpPr txBox="1"/>
            <p:nvPr/>
          </p:nvSpPr>
          <p:spPr>
            <a:xfrm>
              <a:off x="28032" y="8085416"/>
              <a:ext cx="1029458" cy="461158"/>
            </a:xfrm>
            <a:prstGeom prst="rect">
              <a:avLst/>
            </a:prstGeom>
            <a:solidFill>
              <a:srgbClr val="FFC000"/>
            </a:solidFill>
            <a:ln w="12700">
              <a:solidFill>
                <a:srgbClr val="FFC000"/>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rPr>
                <a:t>事業の効果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sp>
        <p:nvSpPr>
          <p:cNvPr id="15" name="テキスト ボックス 14">
            <a:extLst>
              <a:ext uri="{FF2B5EF4-FFF2-40B4-BE49-F238E27FC236}">
                <a16:creationId xmlns:a16="http://schemas.microsoft.com/office/drawing/2014/main" id="{55371427-0202-1254-97DF-9BEE64AD3AB7}"/>
              </a:ext>
            </a:extLst>
          </p:cNvPr>
          <p:cNvSpPr txBox="1"/>
          <p:nvPr/>
        </p:nvSpPr>
        <p:spPr>
          <a:xfrm>
            <a:off x="45737" y="2262308"/>
            <a:ext cx="1137474" cy="307777"/>
          </a:xfrm>
          <a:prstGeom prst="rect">
            <a:avLst/>
          </a:prstGeom>
          <a:solidFill>
            <a:srgbClr val="00B0F0"/>
          </a:solidFill>
          <a:ln w="12700">
            <a:no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rPr>
              <a:t>事業の内容</a:t>
            </a:r>
            <a:endParaRPr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0CD68F45-C159-3A89-0E18-04DB0AEA6465}"/>
              </a:ext>
            </a:extLst>
          </p:cNvPr>
          <p:cNvPicPr>
            <a:picLocks noChangeAspect="1"/>
          </p:cNvPicPr>
          <p:nvPr/>
        </p:nvPicPr>
        <p:blipFill>
          <a:blip r:embed="rId4"/>
          <a:stretch>
            <a:fillRect/>
          </a:stretch>
        </p:blipFill>
        <p:spPr>
          <a:xfrm>
            <a:off x="11217696" y="2029355"/>
            <a:ext cx="2186724" cy="1038207"/>
          </a:xfrm>
          <a:prstGeom prst="rect">
            <a:avLst/>
          </a:prstGeom>
        </p:spPr>
      </p:pic>
      <p:sp>
        <p:nvSpPr>
          <p:cNvPr id="7" name="正方形/長方形 6">
            <a:extLst>
              <a:ext uri="{FF2B5EF4-FFF2-40B4-BE49-F238E27FC236}">
                <a16:creationId xmlns:a16="http://schemas.microsoft.com/office/drawing/2014/main" id="{B14DF556-6EB6-8AF9-B83D-E79702FAE7A0}"/>
              </a:ext>
            </a:extLst>
          </p:cNvPr>
          <p:cNvSpPr/>
          <p:nvPr/>
        </p:nvSpPr>
        <p:spPr>
          <a:xfrm>
            <a:off x="11001672" y="4078694"/>
            <a:ext cx="1800200" cy="1431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事業の効果は具体的に、</a:t>
            </a:r>
            <a:r>
              <a:rPr kumimoji="1" lang="en-US" altLang="ja-JP" dirty="0"/>
              <a:t>P66</a:t>
            </a:r>
            <a:endParaRPr kumimoji="1" lang="ja-JP" altLang="en-US" dirty="0"/>
          </a:p>
        </p:txBody>
      </p:sp>
      <p:sp>
        <p:nvSpPr>
          <p:cNvPr id="9" name="正方形/長方形 8">
            <a:extLst>
              <a:ext uri="{FF2B5EF4-FFF2-40B4-BE49-F238E27FC236}">
                <a16:creationId xmlns:a16="http://schemas.microsoft.com/office/drawing/2014/main" id="{831AF80C-A232-9F08-7320-F6427B82B4A1}"/>
              </a:ext>
            </a:extLst>
          </p:cNvPr>
          <p:cNvSpPr/>
          <p:nvPr/>
        </p:nvSpPr>
        <p:spPr>
          <a:xfrm>
            <a:off x="5930536" y="4840128"/>
            <a:ext cx="1398728" cy="1109152"/>
          </a:xfrm>
          <a:prstGeom prst="rect">
            <a:avLst/>
          </a:prstGeom>
          <a:solidFill>
            <a:schemeClr val="bg1"/>
          </a:solid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700" b="1" dirty="0">
                <a:solidFill>
                  <a:srgbClr val="FF0000"/>
                </a:solidFill>
              </a:rPr>
              <a:t>【</a:t>
            </a:r>
            <a:r>
              <a:rPr kumimoji="1" lang="ja-JP" altLang="en-US" sz="700" b="1" dirty="0">
                <a:solidFill>
                  <a:srgbClr val="FF0000"/>
                </a:solidFill>
              </a:rPr>
              <a:t>再編事例：南部幹線</a:t>
            </a:r>
            <a:r>
              <a:rPr kumimoji="1" lang="en-US" altLang="ja-JP" sz="700" dirty="0">
                <a:solidFill>
                  <a:srgbClr val="FF0000"/>
                </a:solidFill>
              </a:rPr>
              <a:t>】</a:t>
            </a:r>
          </a:p>
          <a:p>
            <a:r>
              <a:rPr kumimoji="1" lang="ja-JP" altLang="en-US" sz="700" dirty="0">
                <a:solidFill>
                  <a:srgbClr val="FF0000"/>
                </a:solidFill>
              </a:rPr>
              <a:t>倉本線、木曽病院線（一部）、坂下診療所線、田立線を南部幹線として統合を行い、南部幹線を「上松系統」と「坂下系統」に区分を行い、鉄道と並行路線となるが、鉄道の空き時間にダイヤを組むことで木曽郡内の交通軸の強化を行う。</a:t>
            </a:r>
          </a:p>
        </p:txBody>
      </p:sp>
      <p:cxnSp>
        <p:nvCxnSpPr>
          <p:cNvPr id="12" name="直線コネクタ 11">
            <a:extLst>
              <a:ext uri="{FF2B5EF4-FFF2-40B4-BE49-F238E27FC236}">
                <a16:creationId xmlns:a16="http://schemas.microsoft.com/office/drawing/2014/main" id="{FA2398AC-E653-E3EF-F24B-77521571D6FF}"/>
              </a:ext>
            </a:extLst>
          </p:cNvPr>
          <p:cNvCxnSpPr>
            <a:cxnSpLocks/>
          </p:cNvCxnSpPr>
          <p:nvPr/>
        </p:nvCxnSpPr>
        <p:spPr>
          <a:xfrm>
            <a:off x="7329264" y="5229200"/>
            <a:ext cx="936104" cy="16550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9474D6D-1603-1013-F1BD-E7C2E4BF083C}"/>
              </a:ext>
            </a:extLst>
          </p:cNvPr>
          <p:cNvSpPr/>
          <p:nvPr/>
        </p:nvSpPr>
        <p:spPr>
          <a:xfrm>
            <a:off x="6177136" y="2320168"/>
            <a:ext cx="1398728" cy="893128"/>
          </a:xfrm>
          <a:prstGeom prst="rect">
            <a:avLst/>
          </a:prstGeom>
          <a:solidFill>
            <a:schemeClr val="bg1"/>
          </a:solid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700" b="1" dirty="0">
                <a:solidFill>
                  <a:srgbClr val="FF0000"/>
                </a:solidFill>
              </a:rPr>
              <a:t>【</a:t>
            </a:r>
            <a:r>
              <a:rPr kumimoji="1" lang="ja-JP" altLang="en-US" sz="700" b="1" dirty="0">
                <a:solidFill>
                  <a:srgbClr val="FF0000"/>
                </a:solidFill>
              </a:rPr>
              <a:t>再編事例：菅線</a:t>
            </a:r>
            <a:r>
              <a:rPr kumimoji="1" lang="en-US" altLang="ja-JP" sz="700" dirty="0">
                <a:solidFill>
                  <a:srgbClr val="FF0000"/>
                </a:solidFill>
              </a:rPr>
              <a:t>】</a:t>
            </a:r>
          </a:p>
          <a:p>
            <a:r>
              <a:rPr kumimoji="1" lang="ja-JP" altLang="en-US" sz="700" dirty="0">
                <a:solidFill>
                  <a:srgbClr val="FF0000"/>
                </a:solidFill>
              </a:rPr>
              <a:t>今回の再編で新設される北部幹線薮原系統・</a:t>
            </a:r>
            <a:r>
              <a:rPr kumimoji="1" lang="en-US" altLang="ja-JP" sz="700" dirty="0">
                <a:solidFill>
                  <a:srgbClr val="FF0000"/>
                </a:solidFill>
              </a:rPr>
              <a:t>JR</a:t>
            </a:r>
            <a:r>
              <a:rPr kumimoji="1" lang="ja-JP" altLang="en-US" sz="700" dirty="0">
                <a:solidFill>
                  <a:srgbClr val="FF0000"/>
                </a:solidFill>
              </a:rPr>
              <a:t>中央西線と接続し、円滑なダイヤ接続を行う事で、これまでアクセスが難しかった中山道沿いの施設や木曽福島市街地へのアクセスが可能となる。</a:t>
            </a:r>
            <a:endParaRPr kumimoji="1" lang="en-US" altLang="ja-JP" sz="700" dirty="0">
              <a:solidFill>
                <a:srgbClr val="FF0000"/>
              </a:solidFill>
            </a:endParaRPr>
          </a:p>
        </p:txBody>
      </p:sp>
      <p:cxnSp>
        <p:nvCxnSpPr>
          <p:cNvPr id="18" name="直線コネクタ 17">
            <a:extLst>
              <a:ext uri="{FF2B5EF4-FFF2-40B4-BE49-F238E27FC236}">
                <a16:creationId xmlns:a16="http://schemas.microsoft.com/office/drawing/2014/main" id="{936FCD06-7069-5432-B51F-6B332909AE6A}"/>
              </a:ext>
            </a:extLst>
          </p:cNvPr>
          <p:cNvCxnSpPr>
            <a:cxnSpLocks/>
          </p:cNvCxnSpPr>
          <p:nvPr/>
        </p:nvCxnSpPr>
        <p:spPr>
          <a:xfrm>
            <a:off x="7575864" y="2924944"/>
            <a:ext cx="1269024" cy="51158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AD7EEB6-2C41-D540-0FA0-21D869A0F3DB}"/>
              </a:ext>
            </a:extLst>
          </p:cNvPr>
          <p:cNvSpPr/>
          <p:nvPr/>
        </p:nvSpPr>
        <p:spPr>
          <a:xfrm>
            <a:off x="7671596" y="6720294"/>
            <a:ext cx="2172270" cy="137706"/>
          </a:xfrm>
          <a:prstGeom prst="rect">
            <a:avLst/>
          </a:prstGeom>
          <a:solidFill>
            <a:schemeClr val="bg1"/>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700" dirty="0">
                <a:solidFill>
                  <a:srgbClr val="FF0000"/>
                </a:solidFill>
              </a:rPr>
              <a:t>※</a:t>
            </a:r>
            <a:r>
              <a:rPr kumimoji="1" lang="ja-JP" altLang="en-US" sz="700" dirty="0">
                <a:solidFill>
                  <a:srgbClr val="FF0000"/>
                </a:solidFill>
              </a:rPr>
              <a:t>詳細な再編内容は利便増進実施計画をご覧下さい。</a:t>
            </a:r>
            <a:endParaRPr kumimoji="1" lang="en-US" altLang="ja-JP" sz="700" dirty="0">
              <a:solidFill>
                <a:srgbClr val="FF0000"/>
              </a:solidFill>
            </a:endParaRPr>
          </a:p>
        </p:txBody>
      </p:sp>
    </p:spTree>
    <p:extLst>
      <p:ext uri="{BB962C8B-B14F-4D97-AF65-F5344CB8AC3E}">
        <p14:creationId xmlns:p14="http://schemas.microsoft.com/office/powerpoint/2010/main" val="3699886141"/>
      </p:ext>
    </p:extLst>
  </p:cSld>
  <p:clrMapOvr>
    <a:masterClrMapping/>
  </p:clrMapOvr>
</p:sld>
</file>

<file path=ppt/theme/theme1.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solidFill>
            <a:schemeClr val="tx1"/>
          </a:solidFill>
          <a:prstDash val="solid"/>
          <a:round/>
          <a:headEnd type="none" w="med" len="med"/>
          <a:tailEnd type="none" w="med" len="med"/>
        </a:ln>
        <a:effectLst/>
      </a:spPr>
      <a:bodyPr wrap="none" anchor="ctr"/>
      <a:lstStyle>
        <a:defPPr eaLnBrk="0" hangingPunct="0">
          <a:defRPr sz="1400" b="1" dirty="0" smtClean="0">
            <a:solidFill>
              <a:srgbClr val="FFFFFF"/>
            </a:solidFill>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国土交通省">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687</Words>
  <PresentationFormat>A4 210 x 297 mm</PresentationFormat>
  <Paragraphs>34</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vt:i4>
      </vt:variant>
    </vt:vector>
  </HeadingPairs>
  <TitlesOfParts>
    <vt:vector size="12" baseType="lpstr">
      <vt:lpstr>HGP創英角ｺﾞｼｯｸUB</vt:lpstr>
      <vt:lpstr>HG丸ｺﾞｼｯｸM-PRO</vt:lpstr>
      <vt:lpstr>Meiryo UI</vt:lpstr>
      <vt:lpstr>ＭＳ Ｐゴシック</vt:lpstr>
      <vt:lpstr>Arial</vt:lpstr>
      <vt:lpstr>Calibri</vt:lpstr>
      <vt:lpstr>Times New Roman</vt:lpstr>
      <vt:lpstr>Wingdings</vt:lpstr>
      <vt:lpstr>2_標準デザイン</vt:lpstr>
      <vt:lpstr>5_Office テーマ</vt:lpstr>
      <vt:lpstr>1_国土交通省</vt:lpstr>
      <vt:lpstr>木曽地域公共交通利便増進実施計画（概要）</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