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6"/>
  </p:notesMasterIdLst>
  <p:sldIdLst>
    <p:sldId id="468" r:id="rId5"/>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a:srgbClr val="66FF66"/>
    <a:srgbClr val="CCFFFF"/>
    <a:srgbClr val="000000"/>
    <a:srgbClr val="FF9966"/>
    <a:srgbClr val="CCECFF"/>
    <a:srgbClr val="000099"/>
    <a:srgbClr val="99FF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1752C0-B19C-C436-931F-56721433E3DB}" v="3" dt="2025-09-19T00:42:27.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680" y="108"/>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tableStyles.xml" Type="http://schemas.openxmlformats.org/officeDocument/2006/relationships/tableStyles"/><Relationship Id="rId11" Target="changesInfos/changesInfo1.xml" Type="http://schemas.microsoft.com/office/2016/11/relationships/changesInfo"/><Relationship Id="rId12"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notesMasters/notesMaster1.xml" Type="http://schemas.openxmlformats.org/officeDocument/2006/relationships/notesMaster"/><Relationship Id="rId7" Target="presProps.xml" Type="http://schemas.openxmlformats.org/officeDocument/2006/relationships/presProps"/><Relationship Id="rId8" Target="viewProps.xml" Type="http://schemas.openxmlformats.org/officeDocument/2006/relationships/viewProps"/><Relationship Id="rId9" Target="theme/theme1.xml" Type="http://schemas.openxmlformats.org/officeDocument/2006/relationships/them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嶋田 実佳" userId="S::shimada-m54aj@mlit.go.jp::5dde18c7-ab2a-49c0-b31c-9805a77360f5" providerId="AD" clId="Web-{EE1752C0-B19C-C436-931F-56721433E3DB}"/>
    <pc:docChg chg="modSld">
      <pc:chgData name="嶋田 実佳" userId="S::shimada-m54aj@mlit.go.jp::5dde18c7-ab2a-49c0-b31c-9805a77360f5" providerId="AD" clId="Web-{EE1752C0-B19C-C436-931F-56721433E3DB}" dt="2025-09-19T00:42:27.662" v="2" actId="20577"/>
      <pc:docMkLst>
        <pc:docMk/>
      </pc:docMkLst>
      <pc:sldChg chg="modSp">
        <pc:chgData name="嶋田 実佳" userId="S::shimada-m54aj@mlit.go.jp::5dde18c7-ab2a-49c0-b31c-9805a77360f5" providerId="AD" clId="Web-{EE1752C0-B19C-C436-931F-56721433E3DB}" dt="2025-09-19T00:42:27.662" v="2" actId="20577"/>
        <pc:sldMkLst>
          <pc:docMk/>
          <pc:sldMk cId="59601676" sldId="468"/>
        </pc:sldMkLst>
        <pc:spChg chg="mod">
          <ac:chgData name="嶋田 実佳" userId="S::shimada-m54aj@mlit.go.jp::5dde18c7-ab2a-49c0-b31c-9805a77360f5" providerId="AD" clId="Web-{EE1752C0-B19C-C436-931F-56721433E3DB}" dt="2025-09-19T00:42:19.255" v="0" actId="20577"/>
          <ac:spMkLst>
            <pc:docMk/>
            <pc:sldMk cId="59601676" sldId="468"/>
            <ac:spMk id="51" creationId="{D892AE11-0BD5-48EA-D66A-6F8E2C90775D}"/>
          </ac:spMkLst>
        </pc:spChg>
        <pc:spChg chg="mod">
          <ac:chgData name="嶋田 実佳" userId="S::shimada-m54aj@mlit.go.jp::5dde18c7-ab2a-49c0-b31c-9805a77360f5" providerId="AD" clId="Web-{EE1752C0-B19C-C436-931F-56721433E3DB}" dt="2025-09-19T00:42:22.521" v="1" actId="20577"/>
          <ac:spMkLst>
            <pc:docMk/>
            <pc:sldMk cId="59601676" sldId="468"/>
            <ac:spMk id="53" creationId="{40FF1350-3439-4FBF-29CE-E4261A042DDC}"/>
          </ac:spMkLst>
        </pc:spChg>
        <pc:spChg chg="mod">
          <ac:chgData name="嶋田 実佳" userId="S::shimada-m54aj@mlit.go.jp::5dde18c7-ab2a-49c0-b31c-9805a77360f5" providerId="AD" clId="Web-{EE1752C0-B19C-C436-931F-56721433E3DB}" dt="2025-09-19T00:42:27.662" v="2" actId="20577"/>
          <ac:spMkLst>
            <pc:docMk/>
            <pc:sldMk cId="59601676" sldId="468"/>
            <ac:spMk id="56" creationId="{976F8584-3B93-DC0B-3BD8-BB25930F5499}"/>
          </ac:spMkLst>
        </pc:spChg>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7518" cy="513204"/>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302" y="0"/>
            <a:ext cx="3077518" cy="513204"/>
          </a:xfrm>
          <a:prstGeom prst="rect">
            <a:avLst/>
          </a:prstGeom>
        </p:spPr>
        <p:txBody>
          <a:bodyPr vert="horz" lIns="94650" tIns="47325" rIns="94650" bIns="47325" rtlCol="0"/>
          <a:lstStyle>
            <a:lvl1pPr algn="r">
              <a:defRPr sz="1200"/>
            </a:lvl1pPr>
          </a:lstStyle>
          <a:p>
            <a:fld id="{AED4C461-6F2F-4691-89A9-F1846FA517BC}" type="datetimeFigureOut">
              <a:rPr kumimoji="1" lang="ja-JP" altLang="en-US" smtClean="0"/>
              <a:t>2025/9/22</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6925" cy="3454400"/>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ー 4"/>
          <p:cNvSpPr>
            <a:spLocks noGrp="1"/>
          </p:cNvSpPr>
          <p:nvPr>
            <p:ph type="body" sz="quarter" idx="3"/>
          </p:nvPr>
        </p:nvSpPr>
        <p:spPr>
          <a:xfrm>
            <a:off x="710580" y="4924470"/>
            <a:ext cx="5681317" cy="4028814"/>
          </a:xfrm>
          <a:prstGeom prst="rect">
            <a:avLst/>
          </a:prstGeom>
        </p:spPr>
        <p:txBody>
          <a:bodyPr vert="horz" lIns="94650" tIns="47325" rIns="94650" bIns="47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822"/>
            <a:ext cx="3077518" cy="513204"/>
          </a:xfrm>
          <a:prstGeom prst="rect">
            <a:avLst/>
          </a:prstGeom>
        </p:spPr>
        <p:txBody>
          <a:bodyPr vert="horz" lIns="94650" tIns="47325" rIns="94650" bIns="473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302" y="9719822"/>
            <a:ext cx="3077518" cy="513204"/>
          </a:xfrm>
          <a:prstGeom prst="rect">
            <a:avLst/>
          </a:prstGeom>
        </p:spPr>
        <p:txBody>
          <a:bodyPr vert="horz" lIns="94650" tIns="47325" rIns="94650" bIns="47325" rtlCol="0" anchor="b"/>
          <a:lstStyle>
            <a:lvl1pPr algn="r">
              <a:defRPr sz="1200"/>
            </a:lvl1pPr>
          </a:lstStyle>
          <a:p>
            <a:fld id="{300BE293-93E5-4838-9906-A94198D55577}" type="slidenum">
              <a:rPr kumimoji="1" lang="ja-JP" altLang="en-US" smtClean="0"/>
              <a:t>‹#›</a:t>
            </a:fld>
            <a:endParaRPr kumimoji="1" lang="ja-JP" altLang="en-US"/>
          </a:p>
        </p:txBody>
      </p:sp>
    </p:spTree>
    <p:extLst>
      <p:ext uri="{BB962C8B-B14F-4D97-AF65-F5344CB8AC3E}">
        <p14:creationId xmlns:p14="http://schemas.microsoft.com/office/powerpoint/2010/main" val="36537654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6211" fontAlgn="base">
              <a:spcBef>
                <a:spcPct val="0"/>
              </a:spcBef>
              <a:spcAft>
                <a:spcPct val="0"/>
              </a:spcAft>
              <a:defRPr/>
            </a:pPr>
            <a:fld id="{D4FBDCBB-5A42-4E99-A671-5AA3E49C1F29}" type="slidenum">
              <a:rPr kumimoji="1" lang="ja-JP" altLang="en-US" sz="900">
                <a:solidFill>
                  <a:prstClr val="black"/>
                </a:solidFill>
                <a:latin typeface="Arial" charset="0"/>
                <a:ea typeface="ＭＳ Ｐゴシック" pitchFamily="50" charset="-128"/>
              </a:rPr>
              <a:pPr defTabSz="906211" fontAlgn="base">
                <a:spcBef>
                  <a:spcPct val="0"/>
                </a:spcBef>
                <a:spcAft>
                  <a:spcPct val="0"/>
                </a:spcAft>
                <a:defRPr/>
              </a:pPr>
              <a:t>1</a:t>
            </a:fld>
            <a:endParaRPr kumimoji="1" lang="ja-JP" altLang="en-US" sz="900" dirty="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376170032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 Id="rId3" Target="../media/image4.wmf"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print"/>
          <a:srcRect t="62230"/>
          <a:stretch>
            <a:fillRect/>
          </a:stretch>
        </p:blipFill>
        <p:spPr bwMode="auto">
          <a:xfrm>
            <a:off x="0" y="6524629"/>
            <a:ext cx="9144000" cy="333375"/>
          </a:xfrm>
          <a:prstGeom prst="rect">
            <a:avLst/>
          </a:prstGeom>
          <a:noFill/>
          <a:ln w="9525">
            <a:noFill/>
            <a:miter lim="800000"/>
            <a:headEnd/>
            <a:tailEnd/>
          </a:ln>
        </p:spPr>
      </p:pic>
      <p:sp>
        <p:nvSpPr>
          <p:cNvPr id="5" name="Rectangle 9"/>
          <p:cNvSpPr>
            <a:spLocks noChangeArrowheads="1"/>
          </p:cNvSpPr>
          <p:nvPr/>
        </p:nvSpPr>
        <p:spPr bwMode="auto">
          <a:xfrm>
            <a:off x="1692277" y="3284542"/>
            <a:ext cx="7451725" cy="73025"/>
          </a:xfrm>
          <a:prstGeom prst="rect">
            <a:avLst/>
          </a:prstGeom>
          <a:solidFill>
            <a:srgbClr val="0066CC"/>
          </a:solidFill>
          <a:ln w="9525">
            <a:noFill/>
            <a:miter lim="800000"/>
            <a:headEnd/>
            <a:tailEnd/>
          </a:ln>
          <a:effectLst/>
        </p:spPr>
        <p:txBody>
          <a:bodyPr wrap="none" anchor="ctr"/>
          <a:lstStyle/>
          <a:p>
            <a:pPr>
              <a:defRPr/>
            </a:pPr>
            <a:endParaRPr lang="ja-JP" altLang="en-US" sz="1662" dirty="0">
              <a:solidFill>
                <a:srgbClr val="000000"/>
              </a:solidFill>
              <a:ea typeface="ＭＳ Ｐゴシック" charset="-128"/>
            </a:endParaRPr>
          </a:p>
        </p:txBody>
      </p:sp>
      <p:pic>
        <p:nvPicPr>
          <p:cNvPr id="6" name="Picture 11"/>
          <p:cNvPicPr>
            <a:picLocks noChangeAspect="1" noChangeArrowheads="1"/>
          </p:cNvPicPr>
          <p:nvPr/>
        </p:nvPicPr>
        <p:blipFill>
          <a:blip r:embed="rId3" cstate="print"/>
          <a:srcRect/>
          <a:stretch>
            <a:fillRect/>
          </a:stretch>
        </p:blipFill>
        <p:spPr bwMode="auto">
          <a:xfrm>
            <a:off x="2" y="6051554"/>
            <a:ext cx="2124075" cy="473075"/>
          </a:xfrm>
          <a:prstGeom prst="rect">
            <a:avLst/>
          </a:prstGeom>
          <a:noFill/>
          <a:ln w="9525">
            <a:noFill/>
            <a:miter lim="800000"/>
            <a:headEnd/>
            <a:tailEnd/>
          </a:ln>
        </p:spPr>
      </p:pic>
      <p:sp>
        <p:nvSpPr>
          <p:cNvPr id="7" name="Text Box 12"/>
          <p:cNvSpPr txBox="1">
            <a:spLocks noChangeArrowheads="1"/>
          </p:cNvSpPr>
          <p:nvPr/>
        </p:nvSpPr>
        <p:spPr bwMode="auto">
          <a:xfrm>
            <a:off x="3" y="6524627"/>
            <a:ext cx="3161443" cy="249748"/>
          </a:xfrm>
          <a:prstGeom prst="rect">
            <a:avLst/>
          </a:prstGeom>
          <a:noFill/>
          <a:ln w="9525">
            <a:noFill/>
            <a:miter lim="800000"/>
            <a:headEnd/>
            <a:tailEnd/>
          </a:ln>
          <a:effectLst/>
        </p:spPr>
        <p:txBody>
          <a:bodyPr wrap="none">
            <a:spAutoFit/>
          </a:bodyPr>
          <a:lstStyle/>
          <a:p>
            <a:pPr>
              <a:defRPr/>
            </a:pPr>
            <a:r>
              <a:rPr lang="en-US" altLang="ja-JP" sz="1023" i="1" dirty="0">
                <a:solidFill>
                  <a:srgbClr val="FFFFFF"/>
                </a:solidFill>
                <a:latin typeface="Times New Roman" pitchFamily="18" charset="0"/>
                <a:ea typeface="ＭＳ Ｐゴシック" charset="-128"/>
              </a:rPr>
              <a:t>Ministry of Land, Infrastructure, Transport and Tourism</a:t>
            </a:r>
          </a:p>
        </p:txBody>
      </p:sp>
      <p:sp>
        <p:nvSpPr>
          <p:cNvPr id="3074" name="Rectangle 2"/>
          <p:cNvSpPr>
            <a:spLocks noGrp="1" noChangeArrowheads="1"/>
          </p:cNvSpPr>
          <p:nvPr>
            <p:ph type="ctrTitle"/>
          </p:nvPr>
        </p:nvSpPr>
        <p:spPr>
          <a:xfrm>
            <a:off x="1619250" y="2133604"/>
            <a:ext cx="7524750" cy="1470025"/>
          </a:xfrm>
        </p:spPr>
        <p:txBody>
          <a:bodyPr/>
          <a:lstStyle>
            <a:lvl1pPr>
              <a:defRPr sz="3408"/>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smtClean="0"/>
            </a:lvl1pPr>
          </a:lstStyle>
          <a:p>
            <a:pPr>
              <a:defRPr/>
            </a:pPr>
            <a:endParaRPr lang="ja-JP" altLang="en-US" dirty="0">
              <a:solidFill>
                <a:srgbClr val="000000"/>
              </a:solidFill>
            </a:endParaRPr>
          </a:p>
        </p:txBody>
      </p:sp>
      <p:sp>
        <p:nvSpPr>
          <p:cNvPr id="9" name="Rectangle 5"/>
          <p:cNvSpPr>
            <a:spLocks noGrp="1" noChangeArrowheads="1"/>
          </p:cNvSpPr>
          <p:nvPr>
            <p:ph type="ftr" sz="quarter" idx="11"/>
          </p:nvPr>
        </p:nvSpPr>
        <p:spPr/>
        <p:txBody>
          <a:bodyPr/>
          <a:lstStyle>
            <a:lvl1pPr>
              <a:defRPr smtClean="0"/>
            </a:lvl1pPr>
          </a:lstStyle>
          <a:p>
            <a:pPr>
              <a:defRPr/>
            </a:pPr>
            <a:endParaRPr lang="ja-JP" altLang="en-US" dirty="0">
              <a:solidFill>
                <a:srgbClr val="000000"/>
              </a:solidFill>
            </a:endParaRPr>
          </a:p>
        </p:txBody>
      </p:sp>
      <p:sp>
        <p:nvSpPr>
          <p:cNvPr id="10"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385E7D1F-4A28-4CC7-8DB8-F18EA26D70D9}" type="slidenum">
              <a:rPr lang="ja-JP" altLang="en-US">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170512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62042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3"/>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3"/>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85487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0F5535-896E-404B-9498-62E892888157}"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5137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3408"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704"/>
            </a:lvl1pPr>
            <a:lvl2pPr marL="389586" indent="0">
              <a:buNone/>
              <a:defRPr sz="1534"/>
            </a:lvl2pPr>
            <a:lvl3pPr marL="779173" indent="0">
              <a:buNone/>
              <a:defRPr sz="1363"/>
            </a:lvl3pPr>
            <a:lvl4pPr marL="1168759" indent="0">
              <a:buNone/>
              <a:defRPr sz="1193"/>
            </a:lvl4pPr>
            <a:lvl5pPr marL="1558345" indent="0">
              <a:buNone/>
              <a:defRPr sz="1193"/>
            </a:lvl5pPr>
            <a:lvl6pPr marL="1947932" indent="0">
              <a:buNone/>
              <a:defRPr sz="1193"/>
            </a:lvl6pPr>
            <a:lvl7pPr marL="2337518" indent="0">
              <a:buNone/>
              <a:defRPr sz="1193"/>
            </a:lvl7pPr>
            <a:lvl8pPr marL="2727104" indent="0">
              <a:buNone/>
              <a:defRPr sz="1193"/>
            </a:lvl8pPr>
            <a:lvl9pPr marL="3116691" indent="0">
              <a:buNone/>
              <a:defRPr sz="1193"/>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4986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4"/>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4"/>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8615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83028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EDF933-85EC-4138-BD80-4F72DA109A4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8804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ja-JP"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1937EA-6C07-41D6-AD9A-324E269B8708}" type="slidenum">
              <a:rPr lang="ja-JP" altLang="en-US" smtClean="0">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323807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704" b="1"/>
            </a:lvl1pPr>
          </a:lstStyle>
          <a:p>
            <a:r>
              <a:rPr lang="ja-JP" altLang="en-US"/>
              <a:t>マスタ タイトルの書式設定</a:t>
            </a:r>
          </a:p>
        </p:txBody>
      </p:sp>
      <p:sp>
        <p:nvSpPr>
          <p:cNvPr id="3" name="コンテンツ プレースホルダ 2"/>
          <p:cNvSpPr>
            <a:spLocks noGrp="1"/>
          </p:cNvSpPr>
          <p:nvPr>
            <p:ph idx="1"/>
          </p:nvPr>
        </p:nvSpPr>
        <p:spPr>
          <a:xfrm>
            <a:off x="3575051" y="273054"/>
            <a:ext cx="5111750"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5922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704"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727"/>
            </a:lvl1pPr>
            <a:lvl2pPr marL="389586" indent="0">
              <a:buNone/>
              <a:defRPr sz="2386"/>
            </a:lvl2pPr>
            <a:lvl3pPr marL="779173" indent="0">
              <a:buNone/>
              <a:defRPr sz="2045"/>
            </a:lvl3pPr>
            <a:lvl4pPr marL="1168759" indent="0">
              <a:buNone/>
              <a:defRPr sz="1704"/>
            </a:lvl4pPr>
            <a:lvl5pPr marL="1558345" indent="0">
              <a:buNone/>
              <a:defRPr sz="1704"/>
            </a:lvl5pPr>
            <a:lvl6pPr marL="1947932" indent="0">
              <a:buNone/>
              <a:defRPr sz="1704"/>
            </a:lvl6pPr>
            <a:lvl7pPr marL="2337518" indent="0">
              <a:buNone/>
              <a:defRPr sz="1704"/>
            </a:lvl7pPr>
            <a:lvl8pPr marL="2727104" indent="0">
              <a:buNone/>
              <a:defRPr sz="1704"/>
            </a:lvl8pPr>
            <a:lvl9pPr marL="3116691" indent="0">
              <a:buNone/>
              <a:defRPr sz="1704"/>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6002905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14" Target="../media/image2.png" Type="http://schemas.openxmlformats.org/officeDocument/2006/relationships/image"/><Relationship Id="rId15" Target="../media/image3.png" Type="http://schemas.openxmlformats.org/officeDocument/2006/relationships/image"/><Relationship Id="rId16" Target="../media/image4.w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93" smtClean="0"/>
            </a:lvl1pPr>
          </a:lstStyle>
          <a:p>
            <a:endParaRPr lang="en-US" altLang="ja-JP" dirty="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93" smtClean="0"/>
            </a:lvl1pPr>
          </a:lstStyle>
          <a:p>
            <a:endParaRPr lang="en-US" altLang="ja-JP" dirty="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93" smtClean="0"/>
            </a:lvl1pPr>
          </a:lstStyle>
          <a:p>
            <a:fld id="{6C08997E-174F-4B03-B400-C832CC7F8A14}" type="slidenum">
              <a:rPr lang="en-US" altLang="ja-JP">
                <a:solidFill>
                  <a:srgbClr val="000000"/>
                </a:solidFill>
                <a:ea typeface="ＭＳ Ｐゴシック" charset="-128"/>
              </a:rPr>
              <a:pPr/>
              <a:t>‹#›</a:t>
            </a:fld>
            <a:endParaRPr lang="en-US" altLang="ja-JP" dirty="0">
              <a:solidFill>
                <a:srgbClr val="000000"/>
              </a:solidFill>
              <a:ea typeface="ＭＳ Ｐゴシック" charset="-128"/>
            </a:endParaRPr>
          </a:p>
        </p:txBody>
      </p:sp>
      <p:grpSp>
        <p:nvGrpSpPr>
          <p:cNvPr id="2" name="Group 18"/>
          <p:cNvGrpSpPr>
            <a:grpSpLocks/>
          </p:cNvGrpSpPr>
          <p:nvPr/>
        </p:nvGrpSpPr>
        <p:grpSpPr bwMode="auto">
          <a:xfrm>
            <a:off x="0" y="0"/>
            <a:ext cx="9144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2" y="0"/>
            <a:ext cx="7019925"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16" cstate="print"/>
          <a:srcRect t="3670"/>
          <a:stretch>
            <a:fillRect/>
          </a:stretch>
        </p:blipFill>
        <p:spPr bwMode="auto">
          <a:xfrm>
            <a:off x="7593015" y="4"/>
            <a:ext cx="1550987" cy="333375"/>
          </a:xfrm>
          <a:prstGeom prst="rect">
            <a:avLst/>
          </a:prstGeom>
          <a:noFill/>
          <a:ln w="9525">
            <a:noFill/>
            <a:miter lim="800000"/>
            <a:headEnd/>
            <a:tailEnd/>
          </a:ln>
        </p:spPr>
      </p:pic>
      <p:grpSp>
        <p:nvGrpSpPr>
          <p:cNvPr id="14" name="Group 18"/>
          <p:cNvGrpSpPr>
            <a:grpSpLocks/>
          </p:cNvGrpSpPr>
          <p:nvPr userDrawn="1"/>
        </p:nvGrpSpPr>
        <p:grpSpPr bwMode="auto">
          <a:xfrm>
            <a:off x="0" y="0"/>
            <a:ext cx="9144000" cy="546100"/>
            <a:chOff x="0" y="0"/>
            <a:chExt cx="5760" cy="344"/>
          </a:xfrm>
        </p:grpSpPr>
        <p:pic>
          <p:nvPicPr>
            <p:cNvPr id="15"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p:spPr>
        </p:pic>
        <p:grpSp>
          <p:nvGrpSpPr>
            <p:cNvPr id="16" name="Group 17"/>
            <p:cNvGrpSpPr>
              <a:grpSpLocks/>
            </p:cNvGrpSpPr>
            <p:nvPr userDrawn="1"/>
          </p:nvGrpSpPr>
          <p:grpSpPr bwMode="auto">
            <a:xfrm>
              <a:off x="0" y="0"/>
              <a:ext cx="5760" cy="318"/>
              <a:chOff x="0" y="0"/>
              <a:chExt cx="5760" cy="318"/>
            </a:xfrm>
          </p:grpSpPr>
          <p:pic>
            <p:nvPicPr>
              <p:cNvPr id="17"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p:spPr>
          </p:pic>
          <p:pic>
            <p:nvPicPr>
              <p:cNvPr id="18"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p:spPr>
          </p:pic>
          <p:pic>
            <p:nvPicPr>
              <p:cNvPr id="19"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p:spPr>
          </p:pic>
        </p:grpSp>
      </p:grpSp>
      <p:pic>
        <p:nvPicPr>
          <p:cNvPr id="20" name="Picture 14"/>
          <p:cNvPicPr>
            <a:picLocks noChangeAspect="1" noChangeArrowheads="1"/>
          </p:cNvPicPr>
          <p:nvPr userDrawn="1"/>
        </p:nvPicPr>
        <p:blipFill>
          <a:blip r:embed="rId16" cstate="print"/>
          <a:srcRect t="3670"/>
          <a:stretch>
            <a:fillRect/>
          </a:stretch>
        </p:blipFill>
        <p:spPr bwMode="auto">
          <a:xfrm>
            <a:off x="7593017" y="5"/>
            <a:ext cx="1550987" cy="333375"/>
          </a:xfrm>
          <a:prstGeom prst="rect">
            <a:avLst/>
          </a:prstGeom>
          <a:noFill/>
          <a:ln w="9525">
            <a:noFill/>
            <a:miter lim="800000"/>
            <a:headEnd/>
            <a:tailEnd/>
          </a:ln>
          <a:effectLst/>
        </p:spPr>
      </p:pic>
    </p:spTree>
    <p:extLst>
      <p:ext uri="{BB962C8B-B14F-4D97-AF65-F5344CB8AC3E}">
        <p14:creationId xmlns:p14="http://schemas.microsoft.com/office/powerpoint/2010/main" val="3928979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kumimoji="1" sz="2386">
          <a:solidFill>
            <a:srgbClr val="4087C8"/>
          </a:solidFill>
          <a:latin typeface="+mj-lt"/>
          <a:ea typeface="+mj-ea"/>
          <a:cs typeface="+mj-cs"/>
        </a:defRPr>
      </a:lvl1pPr>
      <a:lvl2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5pPr>
      <a:lvl6pPr marL="389586"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6pPr>
      <a:lvl7pPr marL="779173"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7pPr>
      <a:lvl8pPr marL="1168759"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8pPr>
      <a:lvl9pPr marL="1558345" algn="l" rtl="0" eaLnBrk="1" fontAlgn="base" hangingPunct="1">
        <a:spcBef>
          <a:spcPct val="0"/>
        </a:spcBef>
        <a:spcAft>
          <a:spcPct val="0"/>
        </a:spcAft>
        <a:defRPr kumimoji="1" sz="2386">
          <a:solidFill>
            <a:srgbClr val="4087C8"/>
          </a:solidFill>
          <a:latin typeface="HGP創英角ｺﾞｼｯｸUB" pitchFamily="50" charset="-128"/>
          <a:ea typeface="HGP創英角ｺﾞｼｯｸUB" pitchFamily="50" charset="-128"/>
        </a:defRPr>
      </a:lvl9pPr>
    </p:titleStyle>
    <p:bodyStyle>
      <a:lvl1pPr marL="292190" indent="-292190" algn="l" rtl="0" eaLnBrk="1" fontAlgn="base" hangingPunct="1">
        <a:spcBef>
          <a:spcPct val="20000"/>
        </a:spcBef>
        <a:spcAft>
          <a:spcPct val="0"/>
        </a:spcAft>
        <a:buChar char="•"/>
        <a:defRPr kumimoji="1" sz="2727">
          <a:solidFill>
            <a:schemeClr val="tx1"/>
          </a:solidFill>
          <a:latin typeface="+mn-lt"/>
          <a:ea typeface="+mn-ea"/>
          <a:cs typeface="+mn-cs"/>
        </a:defRPr>
      </a:lvl1pPr>
      <a:lvl2pPr marL="633078" indent="-243492" algn="l" rtl="0" eaLnBrk="1" fontAlgn="base" hangingPunct="1">
        <a:spcBef>
          <a:spcPct val="20000"/>
        </a:spcBef>
        <a:spcAft>
          <a:spcPct val="0"/>
        </a:spcAft>
        <a:buChar char="–"/>
        <a:defRPr kumimoji="1" sz="2386">
          <a:solidFill>
            <a:schemeClr val="tx1"/>
          </a:solidFill>
          <a:latin typeface="+mn-lt"/>
          <a:ea typeface="+mn-ea"/>
        </a:defRPr>
      </a:lvl2pPr>
      <a:lvl3pPr marL="973966" indent="-194793" algn="l" rtl="0" eaLnBrk="1" fontAlgn="base" hangingPunct="1">
        <a:spcBef>
          <a:spcPct val="20000"/>
        </a:spcBef>
        <a:spcAft>
          <a:spcPct val="0"/>
        </a:spcAft>
        <a:buChar char="•"/>
        <a:defRPr kumimoji="1" sz="2045">
          <a:solidFill>
            <a:schemeClr val="tx1"/>
          </a:solidFill>
          <a:latin typeface="+mn-lt"/>
          <a:ea typeface="+mn-ea"/>
        </a:defRPr>
      </a:lvl3pPr>
      <a:lvl4pPr marL="1363553" indent="-194793" algn="l" rtl="0" eaLnBrk="1" fontAlgn="base" hangingPunct="1">
        <a:spcBef>
          <a:spcPct val="20000"/>
        </a:spcBef>
        <a:spcAft>
          <a:spcPct val="0"/>
        </a:spcAft>
        <a:buChar char="–"/>
        <a:defRPr kumimoji="1" sz="1704">
          <a:solidFill>
            <a:schemeClr val="tx1"/>
          </a:solidFill>
          <a:latin typeface="+mn-lt"/>
          <a:ea typeface="+mn-ea"/>
        </a:defRPr>
      </a:lvl4pPr>
      <a:lvl5pPr marL="1753139" indent="-194793" algn="l" rtl="0" eaLnBrk="1" fontAlgn="base" hangingPunct="1">
        <a:spcBef>
          <a:spcPct val="20000"/>
        </a:spcBef>
        <a:spcAft>
          <a:spcPct val="0"/>
        </a:spcAft>
        <a:buChar char="»"/>
        <a:defRPr kumimoji="1" sz="1704">
          <a:solidFill>
            <a:schemeClr val="tx1"/>
          </a:solidFill>
          <a:latin typeface="+mn-lt"/>
          <a:ea typeface="+mn-ea"/>
        </a:defRPr>
      </a:lvl5pPr>
      <a:lvl6pPr marL="2142725" indent="-194793" algn="l" rtl="0" eaLnBrk="1" fontAlgn="base" hangingPunct="1">
        <a:spcBef>
          <a:spcPct val="20000"/>
        </a:spcBef>
        <a:spcAft>
          <a:spcPct val="0"/>
        </a:spcAft>
        <a:buChar char="»"/>
        <a:defRPr kumimoji="1" sz="1704">
          <a:solidFill>
            <a:schemeClr val="tx1"/>
          </a:solidFill>
          <a:latin typeface="+mn-lt"/>
          <a:ea typeface="+mn-ea"/>
        </a:defRPr>
      </a:lvl6pPr>
      <a:lvl7pPr marL="2532312" indent="-194793" algn="l" rtl="0" eaLnBrk="1" fontAlgn="base" hangingPunct="1">
        <a:spcBef>
          <a:spcPct val="20000"/>
        </a:spcBef>
        <a:spcAft>
          <a:spcPct val="0"/>
        </a:spcAft>
        <a:buChar char="»"/>
        <a:defRPr kumimoji="1" sz="1704">
          <a:solidFill>
            <a:schemeClr val="tx1"/>
          </a:solidFill>
          <a:latin typeface="+mn-lt"/>
          <a:ea typeface="+mn-ea"/>
        </a:defRPr>
      </a:lvl7pPr>
      <a:lvl8pPr marL="2921898" indent="-194793" algn="l" rtl="0" eaLnBrk="1" fontAlgn="base" hangingPunct="1">
        <a:spcBef>
          <a:spcPct val="20000"/>
        </a:spcBef>
        <a:spcAft>
          <a:spcPct val="0"/>
        </a:spcAft>
        <a:buChar char="»"/>
        <a:defRPr kumimoji="1" sz="1704">
          <a:solidFill>
            <a:schemeClr val="tx1"/>
          </a:solidFill>
          <a:latin typeface="+mn-lt"/>
          <a:ea typeface="+mn-ea"/>
        </a:defRPr>
      </a:lvl8pPr>
      <a:lvl9pPr marL="3311484" indent="-194793" algn="l" rtl="0" eaLnBrk="1" fontAlgn="base" hangingPunct="1">
        <a:spcBef>
          <a:spcPct val="20000"/>
        </a:spcBef>
        <a:spcAft>
          <a:spcPct val="0"/>
        </a:spcAft>
        <a:buChar char="»"/>
        <a:defRPr kumimoji="1" sz="1704">
          <a:solidFill>
            <a:schemeClr val="tx1"/>
          </a:solidFill>
          <a:latin typeface="+mn-lt"/>
          <a:ea typeface="+mn-ea"/>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16" Target="../media/image18.png" Type="http://schemas.openxmlformats.org/officeDocument/2006/relationships/image"/><Relationship Id="rId17" Target="../media/image19.svg" Type="http://schemas.openxmlformats.org/officeDocument/2006/relationships/image"/><Relationship Id="rId2" Target="../notesSlides/notesSlide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8394" y="686"/>
            <a:ext cx="9143998" cy="439615"/>
          </a:xfrm>
        </p:spPr>
        <p:txBody>
          <a:bodyPr/>
          <a:lstStyle/>
          <a:p>
            <a:r>
              <a:rPr lang="ja-JP" altLang="en-US" sz="2215" dirty="0"/>
              <a:t>上田市・青木村地域公共交通利便増進実施計画（概要）</a:t>
            </a:r>
          </a:p>
        </p:txBody>
      </p:sp>
      <p:sp>
        <p:nvSpPr>
          <p:cNvPr id="55" name="テキスト ボックス 54"/>
          <p:cNvSpPr txBox="1"/>
          <p:nvPr/>
        </p:nvSpPr>
        <p:spPr>
          <a:xfrm>
            <a:off x="6909903" y="191771"/>
            <a:ext cx="1728192" cy="248530"/>
          </a:xfrm>
          <a:prstGeom prst="rect">
            <a:avLst/>
          </a:prstGeom>
          <a:solidFill>
            <a:schemeClr val="bg1"/>
          </a:solidFill>
          <a:ln w="19050">
            <a:solidFill>
              <a:srgbClr val="FF0000"/>
            </a:solidFill>
          </a:ln>
        </p:spPr>
        <p:txBody>
          <a:bodyPr wrap="square" rtlCol="0" anchor="ctr">
            <a:spAutoFit/>
          </a:bodyPr>
          <a:lstStyle/>
          <a:p>
            <a:pPr algn="ctr" defTabSz="844083"/>
            <a:r>
              <a:rPr kumimoji="1" lang="ja-JP" altLang="en-US" sz="1015" b="1" dirty="0">
                <a:solidFill>
                  <a:srgbClr val="FF0000"/>
                </a:solidFill>
                <a:latin typeface="HGP創英角ｺﾞｼｯｸUB"/>
                <a:ea typeface="Meiryo UI" panose="020B0604030504040204" pitchFamily="50" charset="-128"/>
              </a:rPr>
              <a:t>新規（令和７年９月認定）</a:t>
            </a:r>
            <a:endParaRPr kumimoji="1" lang="en-US" altLang="ja-JP" sz="1015" b="1" dirty="0">
              <a:solidFill>
                <a:srgbClr val="FF0000"/>
              </a:solidFill>
              <a:latin typeface="HGP創英角ｺﾞｼｯｸUB"/>
              <a:ea typeface="Meiryo UI" panose="020B0604030504040204" pitchFamily="50" charset="-128"/>
            </a:endParaRPr>
          </a:p>
        </p:txBody>
      </p:sp>
      <p:sp>
        <p:nvSpPr>
          <p:cNvPr id="54" name="テキスト ボックス 53"/>
          <p:cNvSpPr txBox="1"/>
          <p:nvPr/>
        </p:nvSpPr>
        <p:spPr>
          <a:xfrm>
            <a:off x="42445" y="597986"/>
            <a:ext cx="9042102" cy="1092607"/>
          </a:xfrm>
          <a:prstGeom prst="rect">
            <a:avLst/>
          </a:prstGeom>
          <a:solidFill>
            <a:schemeClr val="bg1"/>
          </a:solidFill>
          <a:ln w="12700">
            <a:solidFill>
              <a:schemeClr val="tx1"/>
            </a:solidFill>
          </a:ln>
        </p:spPr>
        <p:txBody>
          <a:bodyPr wrap="square" rtlCol="0">
            <a:spAutoFit/>
          </a:bodyPr>
          <a:lstStyle/>
          <a:p>
            <a:pPr defTabSz="844083"/>
            <a:r>
              <a:rPr kumimoji="1" lang="ja-JP" altLang="en-US" sz="1300" dirty="0">
                <a:solidFill>
                  <a:srgbClr val="000000"/>
                </a:solidFill>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上田市・青木村では、公共交通ネットワークの維持及びサービスレベルの確保のため、</a:t>
            </a:r>
            <a:endParaRPr kumimoji="1" lang="en-US" altLang="ja-JP" sz="1300" dirty="0">
              <a:latin typeface="Meiryo UI" panose="020B0604030504040204" pitchFamily="50" charset="-128"/>
              <a:ea typeface="Meiryo UI" panose="020B0604030504040204" pitchFamily="50" charset="-128"/>
            </a:endParaRPr>
          </a:p>
          <a:p>
            <a:pPr marL="263776" indent="-263776" defTabSz="844083">
              <a:buFont typeface="Wingdings" panose="05000000000000000000" pitchFamily="2" charset="2"/>
              <a:buChar char="n"/>
            </a:pPr>
            <a:r>
              <a:rPr kumimoji="1" lang="ja-JP" altLang="en-US" sz="1300" dirty="0">
                <a:latin typeface="Meiryo UI" panose="020B0604030504040204" pitchFamily="50" charset="-128"/>
                <a:ea typeface="Meiryo UI" panose="020B0604030504040204" pitchFamily="50" charset="-128"/>
              </a:rPr>
              <a:t>効率性や地域ニーズを反映した</a:t>
            </a:r>
            <a:r>
              <a:rPr kumimoji="1" lang="ja-JP" altLang="en-US" sz="1300" b="1" u="sng" dirty="0">
                <a:latin typeface="Meiryo UI" panose="020B0604030504040204" pitchFamily="50" charset="-128"/>
                <a:ea typeface="Meiryo UI" panose="020B0604030504040204" pitchFamily="50" charset="-128"/>
              </a:rPr>
              <a:t>地域公共交通ネットワークの再編</a:t>
            </a:r>
            <a:r>
              <a:rPr kumimoji="1" lang="ja-JP" altLang="en-US" sz="1300" b="1" dirty="0">
                <a:latin typeface="Meiryo UI" panose="020B0604030504040204" pitchFamily="50" charset="-128"/>
                <a:ea typeface="Meiryo UI" panose="020B0604030504040204" pitchFamily="50" charset="-128"/>
              </a:rPr>
              <a:t>、</a:t>
            </a:r>
            <a:r>
              <a:rPr kumimoji="1" lang="ja-JP" altLang="en-US" sz="1300" b="1" u="sng" dirty="0">
                <a:latin typeface="Meiryo UI" panose="020B0604030504040204" pitchFamily="50" charset="-128"/>
                <a:ea typeface="Meiryo UI" panose="020B0604030504040204" pitchFamily="50" charset="-128"/>
              </a:rPr>
              <a:t>ゾーン制運賃の導入やキャッシュレス化の推進等による公共交通利用環境の改善</a:t>
            </a:r>
            <a:r>
              <a:rPr kumimoji="1" lang="ja-JP" altLang="en-US" sz="1300" dirty="0">
                <a:latin typeface="Meiryo UI" panose="020B0604030504040204" pitchFamily="50" charset="-128"/>
                <a:ea typeface="Meiryo UI" panose="020B0604030504040204" pitchFamily="50" charset="-128"/>
              </a:rPr>
              <a:t>により、</a:t>
            </a:r>
            <a:r>
              <a:rPr kumimoji="1" lang="ja-JP" altLang="en-US" sz="1300" b="1" u="sng" dirty="0">
                <a:latin typeface="Meiryo UI" panose="020B0604030504040204" pitchFamily="50" charset="-128"/>
                <a:ea typeface="Meiryo UI" panose="020B0604030504040204" pitchFamily="50" charset="-128"/>
              </a:rPr>
              <a:t>地域住民や観光客双方の利便性向上</a:t>
            </a:r>
            <a:r>
              <a:rPr kumimoji="1" lang="ja-JP" altLang="en-US" sz="1300" dirty="0">
                <a:latin typeface="Meiryo UI" panose="020B0604030504040204" pitchFamily="50" charset="-128"/>
                <a:ea typeface="Meiryo UI" panose="020B0604030504040204" pitchFamily="50" charset="-128"/>
              </a:rPr>
              <a:t>を図る。</a:t>
            </a:r>
            <a:endParaRPr kumimoji="1" lang="en-US" altLang="ja-JP" sz="1300" b="1" dirty="0">
              <a:latin typeface="Meiryo UI" panose="020B0604030504040204" pitchFamily="50" charset="-128"/>
              <a:ea typeface="Meiryo UI" panose="020B0604030504040204" pitchFamily="50" charset="-128"/>
            </a:endParaRPr>
          </a:p>
          <a:p>
            <a:pPr marL="263776" indent="-263776" algn="just" defTabSz="844083">
              <a:buFont typeface="Wingdings" panose="05000000000000000000" pitchFamily="2" charset="2"/>
              <a:buChar char="n"/>
            </a:pPr>
            <a:r>
              <a:rPr kumimoji="1" lang="ja-JP" altLang="en-US" sz="1300" dirty="0">
                <a:latin typeface="Meiryo UI" panose="020B0604030504040204" pitchFamily="50" charset="-128"/>
                <a:ea typeface="Meiryo UI" panose="020B0604030504040204" pitchFamily="50" charset="-128"/>
              </a:rPr>
              <a:t>また、市とバス事業者の間で５年の運行協定を締結し、バス事業者への公的支援を拡充することで、</a:t>
            </a:r>
            <a:r>
              <a:rPr kumimoji="1" lang="ja-JP" altLang="en-US" sz="1300" b="1" u="sng" dirty="0">
                <a:latin typeface="Meiryo UI" panose="020B0604030504040204" pitchFamily="50" charset="-128"/>
                <a:ea typeface="Meiryo UI" panose="020B0604030504040204" pitchFamily="50" charset="-128"/>
              </a:rPr>
              <a:t>交通事業者の経営基盤強化</a:t>
            </a:r>
            <a:r>
              <a:rPr kumimoji="1" lang="ja-JP" altLang="en-US" sz="1300" dirty="0">
                <a:latin typeface="Meiryo UI" panose="020B0604030504040204" pitchFamily="50" charset="-128"/>
                <a:ea typeface="Meiryo UI" panose="020B0604030504040204" pitchFamily="50" charset="-128"/>
              </a:rPr>
              <a:t>を図り、</a:t>
            </a:r>
            <a:r>
              <a:rPr kumimoji="1" lang="ja-JP" altLang="en-US" sz="1300" b="1" u="sng" dirty="0">
                <a:latin typeface="Meiryo UI" panose="020B0604030504040204" pitchFamily="50" charset="-128"/>
                <a:ea typeface="Meiryo UI" panose="020B0604030504040204" pitchFamily="50" charset="-128"/>
              </a:rPr>
              <a:t>地域公共交通の持続可能性の向上</a:t>
            </a:r>
            <a:r>
              <a:rPr kumimoji="1" lang="ja-JP" altLang="en-US" sz="1300" dirty="0">
                <a:latin typeface="Meiryo UI" panose="020B0604030504040204" pitchFamily="50" charset="-128"/>
                <a:ea typeface="Meiryo UI" panose="020B0604030504040204" pitchFamily="50" charset="-128"/>
              </a:rPr>
              <a:t>に繋げる。</a:t>
            </a:r>
            <a:endParaRPr kumimoji="1" lang="en-US" altLang="ja-JP" sz="1300"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351777C-B9A6-AAC4-9F41-D2AA95E7ED7E}"/>
              </a:ext>
            </a:extLst>
          </p:cNvPr>
          <p:cNvSpPr/>
          <p:nvPr/>
        </p:nvSpPr>
        <p:spPr>
          <a:xfrm>
            <a:off x="59092" y="1748022"/>
            <a:ext cx="1004481" cy="252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latin typeface="Meiryo UI" panose="020B0604030504040204" pitchFamily="50" charset="-128"/>
                <a:ea typeface="Meiryo UI" panose="020B0604030504040204" pitchFamily="50" charset="-128"/>
              </a:rPr>
              <a:t>事業の内容</a:t>
            </a:r>
          </a:p>
        </p:txBody>
      </p:sp>
      <p:sp>
        <p:nvSpPr>
          <p:cNvPr id="14" name="正方形/長方形 13">
            <a:extLst>
              <a:ext uri="{FF2B5EF4-FFF2-40B4-BE49-F238E27FC236}">
                <a16:creationId xmlns:a16="http://schemas.microsoft.com/office/drawing/2014/main" id="{BC1C8690-DFD0-D3FA-9887-282111A39A9D}"/>
              </a:ext>
            </a:extLst>
          </p:cNvPr>
          <p:cNvSpPr/>
          <p:nvPr/>
        </p:nvSpPr>
        <p:spPr>
          <a:xfrm>
            <a:off x="66700" y="1748022"/>
            <a:ext cx="4559876" cy="2743471"/>
          </a:xfrm>
          <a:prstGeom prst="rect">
            <a:avLst/>
          </a:prstGeom>
          <a:noFill/>
          <a:ln w="254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nSpc>
                <a:spcPct val="150000"/>
              </a:lnSpc>
            </a:pPr>
            <a:endParaRPr lang="en-US" altLang="ja-JP" sz="1300" b="1" dirty="0">
              <a:solidFill>
                <a:schemeClr val="tx1"/>
              </a:solidFill>
              <a:latin typeface="Meiryo UI" panose="020B0604030504040204" pitchFamily="50" charset="-128"/>
              <a:ea typeface="Meiryo UI" panose="020B0604030504040204" pitchFamily="50" charset="-128"/>
            </a:endParaRPr>
          </a:p>
          <a:p>
            <a:r>
              <a:rPr lang="ja-JP" altLang="en-US" sz="1300" b="1" dirty="0">
                <a:solidFill>
                  <a:schemeClr val="tx1"/>
                </a:solidFill>
                <a:latin typeface="Meiryo UI" panose="020B0604030504040204" pitchFamily="50" charset="-128"/>
                <a:ea typeface="Meiryo UI" panose="020B0604030504040204" pitchFamily="50" charset="-128"/>
              </a:rPr>
              <a:t>①　</a:t>
            </a:r>
            <a:r>
              <a:rPr lang="ja-JP" altLang="en-US" sz="1300" b="1" u="sng" dirty="0">
                <a:solidFill>
                  <a:schemeClr val="tx1"/>
                </a:solidFill>
                <a:latin typeface="Meiryo UI" panose="020B0604030504040204" pitchFamily="50" charset="-128"/>
                <a:ea typeface="Meiryo UI" panose="020B0604030504040204" pitchFamily="50" charset="-128"/>
              </a:rPr>
              <a:t>地域公共交通ネットワークの再編</a:t>
            </a:r>
            <a:r>
              <a:rPr lang="ja-JP" altLang="en-US" sz="1300" b="1" dirty="0">
                <a:solidFill>
                  <a:schemeClr val="tx1"/>
                </a:solidFill>
                <a:latin typeface="Meiryo UI" panose="020B0604030504040204" pitchFamily="50" charset="-128"/>
                <a:ea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法第</a:t>
            </a:r>
            <a:r>
              <a:rPr lang="en-US" altLang="ja-JP" sz="800" dirty="0">
                <a:solidFill>
                  <a:schemeClr val="tx1"/>
                </a:solidFill>
                <a:latin typeface="Meiryo UI" panose="020B0604030504040204" pitchFamily="50" charset="-128"/>
                <a:ea typeface="Meiryo UI" panose="020B0604030504040204" pitchFamily="50" charset="-128"/>
              </a:rPr>
              <a:t>2</a:t>
            </a:r>
            <a:r>
              <a:rPr lang="ja-JP" altLang="en-US" sz="800" dirty="0">
                <a:solidFill>
                  <a:schemeClr val="tx1"/>
                </a:solidFill>
                <a:latin typeface="Meiryo UI" panose="020B0604030504040204" pitchFamily="50" charset="-128"/>
                <a:ea typeface="Meiryo UI" panose="020B0604030504040204" pitchFamily="50" charset="-128"/>
              </a:rPr>
              <a:t>条</a:t>
            </a:r>
            <a:r>
              <a:rPr lang="en-US" altLang="ja-JP" sz="800" dirty="0">
                <a:solidFill>
                  <a:schemeClr val="tx1"/>
                </a:solidFill>
                <a:latin typeface="Meiryo UI" panose="020B0604030504040204" pitchFamily="50" charset="-128"/>
                <a:ea typeface="Meiryo UI" panose="020B0604030504040204" pitchFamily="50" charset="-128"/>
              </a:rPr>
              <a:t>13</a:t>
            </a:r>
            <a:r>
              <a:rPr lang="ja-JP" altLang="en-US" sz="800" dirty="0">
                <a:solidFill>
                  <a:schemeClr val="tx1"/>
                </a:solidFill>
                <a:latin typeface="Meiryo UI" panose="020B0604030504040204" pitchFamily="50" charset="-128"/>
                <a:ea typeface="Meiryo UI" panose="020B0604030504040204" pitchFamily="50" charset="-128"/>
              </a:rPr>
              <a:t>号イ（１</a:t>
            </a:r>
            <a:r>
              <a:rPr lang="en-US" altLang="ja-JP" sz="800" dirty="0">
                <a:solidFill>
                  <a:schemeClr val="tx1"/>
                </a:solidFill>
                <a:latin typeface="Meiryo UI" panose="020B0604030504040204" pitchFamily="50" charset="-128"/>
                <a:ea typeface="Meiryo UI" panose="020B0604030504040204" pitchFamily="50" charset="-128"/>
              </a:rPr>
              <a:t>,2</a:t>
            </a:r>
            <a:r>
              <a:rPr lang="ja-JP" altLang="en-US" sz="800" dirty="0">
                <a:solidFill>
                  <a:schemeClr val="tx1"/>
                </a:solidFill>
                <a:latin typeface="Meiryo UI" panose="020B0604030504040204" pitchFamily="50" charset="-128"/>
                <a:ea typeface="Meiryo UI" panose="020B0604030504040204" pitchFamily="50" charset="-128"/>
              </a:rPr>
              <a:t>）、ロ（２）、ハ</a:t>
            </a:r>
            <a:r>
              <a:rPr lang="en-US" altLang="ja-JP" sz="800" dirty="0">
                <a:solidFill>
                  <a:schemeClr val="tx1"/>
                </a:solidFill>
                <a:latin typeface="Meiryo UI" panose="020B0604030504040204" pitchFamily="50" charset="-128"/>
                <a:ea typeface="Meiryo UI" panose="020B0604030504040204" pitchFamily="50" charset="-128"/>
              </a:rPr>
              <a:t>】</a:t>
            </a:r>
          </a:p>
          <a:p>
            <a:pPr algn="r"/>
            <a:r>
              <a:rPr lang="ja-JP" altLang="en-US" sz="800" dirty="0">
                <a:solidFill>
                  <a:schemeClr val="tx1"/>
                </a:solidFill>
                <a:latin typeface="Meiryo UI" panose="020B0604030504040204" pitchFamily="50" charset="-128"/>
                <a:ea typeface="Meiryo UI" panose="020B0604030504040204" pitchFamily="50" charset="-128"/>
              </a:rPr>
              <a:t>　　　（傍陽線、菅平高原線、真田線、塩田線、久保林線、祢津線、鹿教湯線、青木線等）</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市内バス路線について、折り返し重複区間の解消や、地域ニーズを反映したルート変更（多くの商業施設や病院等への乗り入れ・観光客の多いエリアへの延伸・交通結節点である上田駅を始点とする等）を実施。</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また、増便やパターンダイヤ化により利用しやすいダイヤ設定を実施。</a:t>
            </a:r>
            <a:endParaRPr lang="en-US" altLang="ja-JP" sz="1100" dirty="0">
              <a:solidFill>
                <a:schemeClr val="tx1"/>
              </a:solidFill>
              <a:latin typeface="Meiryo UI" panose="020B0604030504040204" pitchFamily="50" charset="-128"/>
              <a:ea typeface="Meiryo UI" panose="020B0604030504040204" pitchFamily="50" charset="-128"/>
            </a:endParaRPr>
          </a:p>
          <a:p>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300" b="1" dirty="0">
                <a:solidFill>
                  <a:schemeClr val="tx1"/>
                </a:solidFill>
                <a:latin typeface="Meiryo UI" panose="020B0604030504040204" pitchFamily="50" charset="-128"/>
                <a:ea typeface="Meiryo UI" panose="020B0604030504040204" pitchFamily="50" charset="-128"/>
              </a:rPr>
              <a:t>②　</a:t>
            </a:r>
            <a:r>
              <a:rPr lang="ja-JP" altLang="en-US" sz="1300" b="1" u="sng" dirty="0">
                <a:solidFill>
                  <a:schemeClr val="tx1"/>
                </a:solidFill>
                <a:latin typeface="Meiryo UI" panose="020B0604030504040204" pitchFamily="50" charset="-128"/>
                <a:ea typeface="Meiryo UI" panose="020B0604030504040204" pitchFamily="50" charset="-128"/>
              </a:rPr>
              <a:t>公共交通利用環境の改善</a:t>
            </a:r>
            <a:r>
              <a:rPr lang="ja-JP" altLang="en-US" sz="1300" b="1" dirty="0">
                <a:solidFill>
                  <a:schemeClr val="tx1"/>
                </a:solidFill>
                <a:latin typeface="Meiryo UI" panose="020B0604030504040204" pitchFamily="50" charset="-128"/>
                <a:ea typeface="Meiryo UI"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法第２条</a:t>
            </a:r>
            <a:r>
              <a:rPr lang="en-US" altLang="ja-JP" sz="900" dirty="0">
                <a:solidFill>
                  <a:schemeClr val="tx1"/>
                </a:solidFill>
                <a:latin typeface="Meiryo UI" panose="020B0604030504040204" pitchFamily="50" charset="-128"/>
                <a:ea typeface="Meiryo UI" panose="020B0604030504040204" pitchFamily="50" charset="-128"/>
              </a:rPr>
              <a:t>13</a:t>
            </a:r>
            <a:r>
              <a:rPr lang="ja-JP" altLang="en-US" sz="900" dirty="0">
                <a:solidFill>
                  <a:schemeClr val="tx1"/>
                </a:solidFill>
                <a:latin typeface="Meiryo UI" panose="020B0604030504040204" pitchFamily="50" charset="-128"/>
                <a:ea typeface="Meiryo UI" panose="020B0604030504040204" pitchFamily="50" charset="-128"/>
              </a:rPr>
              <a:t>号ロ（１）、ハ</a:t>
            </a:r>
            <a:r>
              <a:rPr lang="en-US" altLang="ja-JP" sz="900" dirty="0">
                <a:solidFill>
                  <a:schemeClr val="tx1"/>
                </a:solidFill>
                <a:latin typeface="Meiryo UI" panose="020B0604030504040204" pitchFamily="50" charset="-128"/>
                <a:ea typeface="Meiryo UI" panose="020B0604030504040204" pitchFamily="50" charset="-128"/>
              </a:rPr>
              <a:t>】</a:t>
            </a:r>
          </a:p>
          <a:p>
            <a:r>
              <a:rPr lang="ja-JP" altLang="en-US" sz="1100" dirty="0">
                <a:solidFill>
                  <a:schemeClr val="tx1"/>
                </a:solidFill>
                <a:latin typeface="Meiryo UI" panose="020B0604030504040204" pitchFamily="50" charset="-128"/>
                <a:ea typeface="Meiryo UI" panose="020B0604030504040204" pitchFamily="50" charset="-128"/>
              </a:rPr>
              <a:t>　市内バス路線について、ゾーン制運賃（初乗り</a:t>
            </a:r>
            <a:r>
              <a:rPr lang="en-US" altLang="ja-JP" sz="1100" dirty="0">
                <a:solidFill>
                  <a:schemeClr val="tx1"/>
                </a:solidFill>
                <a:latin typeface="Meiryo UI" panose="020B0604030504040204" pitchFamily="50" charset="-128"/>
                <a:ea typeface="Meiryo UI" panose="020B0604030504040204" pitchFamily="50" charset="-128"/>
              </a:rPr>
              <a:t>100</a:t>
            </a:r>
            <a:r>
              <a:rPr lang="ja-JP" altLang="en-US" sz="1100" dirty="0">
                <a:solidFill>
                  <a:schemeClr val="tx1"/>
                </a:solidFill>
                <a:latin typeface="Meiryo UI" panose="020B0604030504040204" pitchFamily="50" charset="-128"/>
                <a:ea typeface="Meiryo UI" panose="020B0604030504040204" pitchFamily="50" charset="-128"/>
              </a:rPr>
              <a:t>円、ゾーン跨ぎ</a:t>
            </a:r>
            <a:r>
              <a:rPr lang="en-US" altLang="ja-JP" sz="1100" dirty="0">
                <a:solidFill>
                  <a:schemeClr val="tx1"/>
                </a:solidFill>
                <a:latin typeface="Meiryo UI" panose="020B0604030504040204" pitchFamily="50" charset="-128"/>
                <a:ea typeface="Meiryo UI" panose="020B0604030504040204" pitchFamily="50" charset="-128"/>
              </a:rPr>
              <a:t>100</a:t>
            </a:r>
            <a:r>
              <a:rPr lang="ja-JP" altLang="en-US" sz="1100" dirty="0">
                <a:solidFill>
                  <a:schemeClr val="tx1"/>
                </a:solidFill>
                <a:latin typeface="Meiryo UI" panose="020B0604030504040204" pitchFamily="50" charset="-128"/>
                <a:ea typeface="Meiryo UI" panose="020B0604030504040204" pitchFamily="50" charset="-128"/>
              </a:rPr>
              <a:t>円）を導入する。併せて、チケット</a:t>
            </a:r>
            <a:r>
              <a:rPr lang="en-US" altLang="ja-JP" sz="1100" dirty="0">
                <a:solidFill>
                  <a:schemeClr val="tx1"/>
                </a:solidFill>
                <a:latin typeface="Meiryo UI" panose="020B0604030504040204" pitchFamily="50" charset="-128"/>
                <a:ea typeface="Meiryo UI" panose="020B0604030504040204" pitchFamily="50" charset="-128"/>
              </a:rPr>
              <a:t>QR</a:t>
            </a:r>
            <a:r>
              <a:rPr lang="ja-JP" altLang="en-US" sz="1100" dirty="0">
                <a:solidFill>
                  <a:schemeClr val="tx1"/>
                </a:solidFill>
                <a:latin typeface="Meiryo UI" panose="020B0604030504040204" pitchFamily="50" charset="-128"/>
                <a:ea typeface="Meiryo UI" panose="020B0604030504040204" pitchFamily="50" charset="-128"/>
              </a:rPr>
              <a:t>の共通化や利用者に分かりやすいバス路線図・時刻表の作成、</a:t>
            </a:r>
            <a:r>
              <a:rPr lang="en-US" altLang="ja-JP" sz="1100" dirty="0">
                <a:solidFill>
                  <a:schemeClr val="tx1"/>
                </a:solidFill>
                <a:latin typeface="Meiryo UI" panose="020B0604030504040204" pitchFamily="50" charset="-128"/>
                <a:ea typeface="Meiryo UI" panose="020B0604030504040204" pitchFamily="50" charset="-128"/>
              </a:rPr>
              <a:t>GTFS</a:t>
            </a:r>
            <a:r>
              <a:rPr lang="ja-JP" altLang="en-US" sz="1100" dirty="0">
                <a:solidFill>
                  <a:schemeClr val="tx1"/>
                </a:solidFill>
                <a:latin typeface="Meiryo UI" panose="020B0604030504040204" pitchFamily="50" charset="-128"/>
                <a:ea typeface="Meiryo UI" panose="020B0604030504040204" pitchFamily="50" charset="-128"/>
              </a:rPr>
              <a:t>の整備を実施。</a:t>
            </a:r>
            <a:endParaRPr lang="en-US" altLang="ja-JP" sz="1100" dirty="0">
              <a:solidFill>
                <a:schemeClr val="tx1"/>
              </a:solidFill>
              <a:latin typeface="Meiryo UI" panose="020B0604030504040204" pitchFamily="50" charset="-128"/>
              <a:ea typeface="Meiryo UI" panose="020B0604030504040204" pitchFamily="50" charset="-128"/>
            </a:endParaRPr>
          </a:p>
          <a:p>
            <a:pPr algn="just"/>
            <a:endParaRPr lang="en-US" altLang="ja-JP" sz="500" dirty="0">
              <a:solidFill>
                <a:schemeClr val="tx1"/>
              </a:solidFill>
              <a:latin typeface="Meiryo UI" panose="020B0604030504040204" pitchFamily="50" charset="-128"/>
              <a:ea typeface="Meiryo UI" panose="020B0604030504040204" pitchFamily="50" charset="-128"/>
            </a:endParaRPr>
          </a:p>
          <a:p>
            <a:r>
              <a:rPr lang="ja-JP" altLang="en-US" sz="1300" b="1" dirty="0">
                <a:solidFill>
                  <a:schemeClr val="tx1"/>
                </a:solidFill>
                <a:latin typeface="Meiryo UI" panose="020B0604030504040204" pitchFamily="50" charset="-128"/>
                <a:ea typeface="Meiryo UI" panose="020B0604030504040204" pitchFamily="50" charset="-128"/>
              </a:rPr>
              <a:t>③　</a:t>
            </a:r>
            <a:r>
              <a:rPr lang="ja-JP" altLang="en-US" sz="1300" b="1" u="sng" dirty="0">
                <a:solidFill>
                  <a:schemeClr val="tx1"/>
                </a:solidFill>
                <a:latin typeface="Meiryo UI" panose="020B0604030504040204" pitchFamily="50" charset="-128"/>
                <a:ea typeface="Meiryo UI" panose="020B0604030504040204" pitchFamily="50" charset="-128"/>
              </a:rPr>
              <a:t>交通事業者の経営基盤強化</a:t>
            </a:r>
            <a:r>
              <a:rPr lang="ja-JP" altLang="en-US" sz="1300" b="1" dirty="0">
                <a:solidFill>
                  <a:schemeClr val="tx1"/>
                </a:solidFill>
                <a:latin typeface="Meiryo UI" panose="020B0604030504040204" pitchFamily="50" charset="-128"/>
                <a:ea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法第２条</a:t>
            </a:r>
            <a:r>
              <a:rPr lang="en-US" altLang="ja-JP" sz="800" dirty="0">
                <a:solidFill>
                  <a:schemeClr val="tx1"/>
                </a:solidFill>
                <a:latin typeface="Meiryo UI" panose="020B0604030504040204" pitchFamily="50" charset="-128"/>
                <a:ea typeface="Meiryo UI" panose="020B0604030504040204" pitchFamily="50" charset="-128"/>
              </a:rPr>
              <a:t>13</a:t>
            </a:r>
            <a:r>
              <a:rPr lang="ja-JP" altLang="en-US" sz="800" dirty="0">
                <a:solidFill>
                  <a:schemeClr val="tx1"/>
                </a:solidFill>
                <a:latin typeface="Meiryo UI" panose="020B0604030504040204" pitchFamily="50" charset="-128"/>
                <a:ea typeface="Meiryo UI" panose="020B0604030504040204" pitchFamily="50" charset="-128"/>
              </a:rPr>
              <a:t>号ハ</a:t>
            </a:r>
            <a:r>
              <a:rPr lang="en-US" altLang="ja-JP" sz="800" dirty="0">
                <a:solidFill>
                  <a:schemeClr val="tx1"/>
                </a:solidFill>
                <a:latin typeface="Meiryo UI" panose="020B0604030504040204" pitchFamily="50" charset="-128"/>
                <a:ea typeface="Meiryo UI" panose="020B0604030504040204" pitchFamily="50" charset="-128"/>
              </a:rPr>
              <a:t>】</a:t>
            </a:r>
          </a:p>
          <a:p>
            <a:r>
              <a:rPr lang="ja-JP" altLang="en-US" sz="10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市とバス事業者の間で５年の運行協定を締結し、バス事業者への公的支援を拡充。</a:t>
            </a:r>
            <a:endParaRPr lang="en-US" altLang="ja-JP" sz="1100" dirty="0">
              <a:solidFill>
                <a:schemeClr val="tx1"/>
              </a:solidFill>
              <a:latin typeface="Meiryo UI" panose="020B0604030504040204" pitchFamily="50" charset="-128"/>
              <a:ea typeface="Meiryo UI" panose="020B0604030504040204" pitchFamily="50" charset="-128"/>
            </a:endParaRPr>
          </a:p>
          <a:p>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2699819B-0A6C-0B5A-0CD4-D6AC67C276DB}"/>
              </a:ext>
            </a:extLst>
          </p:cNvPr>
          <p:cNvSpPr/>
          <p:nvPr/>
        </p:nvSpPr>
        <p:spPr>
          <a:xfrm>
            <a:off x="66700" y="6221520"/>
            <a:ext cx="4559876" cy="526106"/>
          </a:xfrm>
          <a:prstGeom prst="rect">
            <a:avLst/>
          </a:prstGeom>
          <a:solidFill>
            <a:srgbClr val="E7E6E6"/>
          </a:solidFill>
          <a:ln w="19050" cap="flat" cmpd="sng" algn="ctr">
            <a:solidFill>
              <a:sysClr val="windowText" lastClr="000000">
                <a:lumMod val="95000"/>
                <a:lumOff val="5000"/>
              </a:sysClr>
            </a:solidFill>
            <a:prstDash val="solid"/>
            <a:miter lim="800000"/>
          </a:ln>
          <a:effectLst/>
        </p:spPr>
        <p:txBody>
          <a:bodyPr lIns="36000" tIns="36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・作成自治体：長野県上田市、青木村</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・事業実施区域：上田市及び青木村の全域</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・事業実施予定期間：令和</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月～令和</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1" name="グループ化 20">
            <a:extLst>
              <a:ext uri="{FF2B5EF4-FFF2-40B4-BE49-F238E27FC236}">
                <a16:creationId xmlns:a16="http://schemas.microsoft.com/office/drawing/2014/main" id="{496E6ACD-48CE-33CA-E4DA-ACF9460F8019}"/>
              </a:ext>
            </a:extLst>
          </p:cNvPr>
          <p:cNvGrpSpPr/>
          <p:nvPr/>
        </p:nvGrpSpPr>
        <p:grpSpPr>
          <a:xfrm>
            <a:off x="5071549" y="2982983"/>
            <a:ext cx="3907534" cy="3750030"/>
            <a:chOff x="5169506" y="2758479"/>
            <a:chExt cx="3545301" cy="3326674"/>
          </a:xfrm>
        </p:grpSpPr>
        <p:grpSp>
          <p:nvGrpSpPr>
            <p:cNvPr id="24" name="グループ化 23">
              <a:extLst>
                <a:ext uri="{FF2B5EF4-FFF2-40B4-BE49-F238E27FC236}">
                  <a16:creationId xmlns:a16="http://schemas.microsoft.com/office/drawing/2014/main" id="{62AD27FA-7C0B-27AA-F200-5914F8148E3E}"/>
                </a:ext>
              </a:extLst>
            </p:cNvPr>
            <p:cNvGrpSpPr/>
            <p:nvPr/>
          </p:nvGrpSpPr>
          <p:grpSpPr>
            <a:xfrm>
              <a:off x="5169506" y="2758479"/>
              <a:ext cx="3545301" cy="3326674"/>
              <a:chOff x="5169506" y="2758479"/>
              <a:chExt cx="3545301" cy="3326674"/>
            </a:xfrm>
          </p:grpSpPr>
          <p:grpSp>
            <p:nvGrpSpPr>
              <p:cNvPr id="29" name="グループ化 28">
                <a:extLst>
                  <a:ext uri="{FF2B5EF4-FFF2-40B4-BE49-F238E27FC236}">
                    <a16:creationId xmlns:a16="http://schemas.microsoft.com/office/drawing/2014/main" id="{EC5EB9D2-C227-E63E-DCCC-917EFA4C0764}"/>
                  </a:ext>
                </a:extLst>
              </p:cNvPr>
              <p:cNvGrpSpPr/>
              <p:nvPr/>
            </p:nvGrpSpPr>
            <p:grpSpPr>
              <a:xfrm>
                <a:off x="5169506" y="2758479"/>
                <a:ext cx="3545301" cy="3326674"/>
                <a:chOff x="5240390" y="2857500"/>
                <a:chExt cx="3545301" cy="3326674"/>
              </a:xfrm>
            </p:grpSpPr>
            <p:pic>
              <p:nvPicPr>
                <p:cNvPr id="40" name="図 39">
                  <a:extLst>
                    <a:ext uri="{FF2B5EF4-FFF2-40B4-BE49-F238E27FC236}">
                      <a16:creationId xmlns:a16="http://schemas.microsoft.com/office/drawing/2014/main" id="{0F3797D4-BD47-52C2-DED9-B421E08C91F0}"/>
                    </a:ext>
                  </a:extLst>
                </p:cNvPr>
                <p:cNvPicPr>
                  <a:picLocks noChangeAspect="1"/>
                </p:cNvPicPr>
                <p:nvPr/>
              </p:nvPicPr>
              <p:blipFill>
                <a:blip r:embed="rId3"/>
                <a:stretch>
                  <a:fillRect/>
                </a:stretch>
              </p:blipFill>
              <p:spPr>
                <a:xfrm>
                  <a:off x="5240390" y="2857500"/>
                  <a:ext cx="3545301" cy="3326674"/>
                </a:xfrm>
                <a:prstGeom prst="rect">
                  <a:avLst/>
                </a:prstGeom>
              </p:spPr>
            </p:pic>
            <p:grpSp>
              <p:nvGrpSpPr>
                <p:cNvPr id="43" name="グループ化 42">
                  <a:extLst>
                    <a:ext uri="{FF2B5EF4-FFF2-40B4-BE49-F238E27FC236}">
                      <a16:creationId xmlns:a16="http://schemas.microsoft.com/office/drawing/2014/main" id="{5BD19F3B-2329-0B27-849D-E582144B9982}"/>
                    </a:ext>
                  </a:extLst>
                </p:cNvPr>
                <p:cNvGrpSpPr/>
                <p:nvPr/>
              </p:nvGrpSpPr>
              <p:grpSpPr>
                <a:xfrm>
                  <a:off x="5396994" y="4298156"/>
                  <a:ext cx="774166" cy="909637"/>
                  <a:chOff x="5330319" y="4193381"/>
                  <a:chExt cx="774166" cy="909637"/>
                </a:xfrm>
              </p:grpSpPr>
              <p:sp>
                <p:nvSpPr>
                  <p:cNvPr id="44" name="フリーフォーム: 図形 43">
                    <a:extLst>
                      <a:ext uri="{FF2B5EF4-FFF2-40B4-BE49-F238E27FC236}">
                        <a16:creationId xmlns:a16="http://schemas.microsoft.com/office/drawing/2014/main" id="{B231939C-822C-C780-0110-B3FA30153358}"/>
                      </a:ext>
                    </a:extLst>
                  </p:cNvPr>
                  <p:cNvSpPr/>
                  <p:nvPr/>
                </p:nvSpPr>
                <p:spPr>
                  <a:xfrm>
                    <a:off x="5330319" y="4193381"/>
                    <a:ext cx="774166" cy="909637"/>
                  </a:xfrm>
                  <a:custGeom>
                    <a:avLst/>
                    <a:gdLst>
                      <a:gd name="connsiteX0" fmla="*/ 923925 w 995362"/>
                      <a:gd name="connsiteY0" fmla="*/ 100013 h 1157288"/>
                      <a:gd name="connsiteX1" fmla="*/ 833437 w 995362"/>
                      <a:gd name="connsiteY1" fmla="*/ 128588 h 1157288"/>
                      <a:gd name="connsiteX2" fmla="*/ 719137 w 995362"/>
                      <a:gd name="connsiteY2" fmla="*/ 42863 h 1157288"/>
                      <a:gd name="connsiteX3" fmla="*/ 638175 w 995362"/>
                      <a:gd name="connsiteY3" fmla="*/ 38100 h 1157288"/>
                      <a:gd name="connsiteX4" fmla="*/ 609600 w 995362"/>
                      <a:gd name="connsiteY4" fmla="*/ 19050 h 1157288"/>
                      <a:gd name="connsiteX5" fmla="*/ 600075 w 995362"/>
                      <a:gd name="connsiteY5" fmla="*/ 80963 h 1157288"/>
                      <a:gd name="connsiteX6" fmla="*/ 457200 w 995362"/>
                      <a:gd name="connsiteY6" fmla="*/ 42863 h 1157288"/>
                      <a:gd name="connsiteX7" fmla="*/ 438150 w 995362"/>
                      <a:gd name="connsiteY7" fmla="*/ 0 h 1157288"/>
                      <a:gd name="connsiteX8" fmla="*/ 371475 w 995362"/>
                      <a:gd name="connsiteY8" fmla="*/ 14288 h 1157288"/>
                      <a:gd name="connsiteX9" fmla="*/ 357187 w 995362"/>
                      <a:gd name="connsiteY9" fmla="*/ 33338 h 1157288"/>
                      <a:gd name="connsiteX10" fmla="*/ 261937 w 995362"/>
                      <a:gd name="connsiteY10" fmla="*/ 0 h 1157288"/>
                      <a:gd name="connsiteX11" fmla="*/ 257175 w 995362"/>
                      <a:gd name="connsiteY11" fmla="*/ 38100 h 1157288"/>
                      <a:gd name="connsiteX12" fmla="*/ 161925 w 995362"/>
                      <a:gd name="connsiteY12" fmla="*/ 52388 h 1157288"/>
                      <a:gd name="connsiteX13" fmla="*/ 138112 w 995362"/>
                      <a:gd name="connsiteY13" fmla="*/ 33338 h 1157288"/>
                      <a:gd name="connsiteX14" fmla="*/ 0 w 995362"/>
                      <a:gd name="connsiteY14" fmla="*/ 66675 h 1157288"/>
                      <a:gd name="connsiteX15" fmla="*/ 0 w 995362"/>
                      <a:gd name="connsiteY15" fmla="*/ 157163 h 1157288"/>
                      <a:gd name="connsiteX16" fmla="*/ 42862 w 995362"/>
                      <a:gd name="connsiteY16" fmla="*/ 204788 h 1157288"/>
                      <a:gd name="connsiteX17" fmla="*/ 95250 w 995362"/>
                      <a:gd name="connsiteY17" fmla="*/ 300038 h 1157288"/>
                      <a:gd name="connsiteX18" fmla="*/ 123825 w 995362"/>
                      <a:gd name="connsiteY18" fmla="*/ 400050 h 1157288"/>
                      <a:gd name="connsiteX19" fmla="*/ 185737 w 995362"/>
                      <a:gd name="connsiteY19" fmla="*/ 452438 h 1157288"/>
                      <a:gd name="connsiteX20" fmla="*/ 171450 w 995362"/>
                      <a:gd name="connsiteY20" fmla="*/ 481013 h 1157288"/>
                      <a:gd name="connsiteX21" fmla="*/ 147637 w 995362"/>
                      <a:gd name="connsiteY21" fmla="*/ 514350 h 1157288"/>
                      <a:gd name="connsiteX22" fmla="*/ 152400 w 995362"/>
                      <a:gd name="connsiteY22" fmla="*/ 547688 h 1157288"/>
                      <a:gd name="connsiteX23" fmla="*/ 166687 w 995362"/>
                      <a:gd name="connsiteY23" fmla="*/ 566738 h 1157288"/>
                      <a:gd name="connsiteX24" fmla="*/ 104775 w 995362"/>
                      <a:gd name="connsiteY24" fmla="*/ 642938 h 1157288"/>
                      <a:gd name="connsiteX25" fmla="*/ 90487 w 995362"/>
                      <a:gd name="connsiteY25" fmla="*/ 695325 h 1157288"/>
                      <a:gd name="connsiteX26" fmla="*/ 80962 w 995362"/>
                      <a:gd name="connsiteY26" fmla="*/ 738188 h 1157288"/>
                      <a:gd name="connsiteX27" fmla="*/ 42862 w 995362"/>
                      <a:gd name="connsiteY27" fmla="*/ 766763 h 1157288"/>
                      <a:gd name="connsiteX28" fmla="*/ 38100 w 995362"/>
                      <a:gd name="connsiteY28" fmla="*/ 800100 h 1157288"/>
                      <a:gd name="connsiteX29" fmla="*/ 47625 w 995362"/>
                      <a:gd name="connsiteY29" fmla="*/ 833438 h 1157288"/>
                      <a:gd name="connsiteX30" fmla="*/ 66675 w 995362"/>
                      <a:gd name="connsiteY30" fmla="*/ 866775 h 1157288"/>
                      <a:gd name="connsiteX31" fmla="*/ 42862 w 995362"/>
                      <a:gd name="connsiteY31" fmla="*/ 904875 h 1157288"/>
                      <a:gd name="connsiteX32" fmla="*/ 100012 w 995362"/>
                      <a:gd name="connsiteY32" fmla="*/ 957263 h 1157288"/>
                      <a:gd name="connsiteX33" fmla="*/ 119062 w 995362"/>
                      <a:gd name="connsiteY33" fmla="*/ 1100138 h 1157288"/>
                      <a:gd name="connsiteX34" fmla="*/ 161925 w 995362"/>
                      <a:gd name="connsiteY34" fmla="*/ 1157288 h 1157288"/>
                      <a:gd name="connsiteX35" fmla="*/ 276225 w 995362"/>
                      <a:gd name="connsiteY35" fmla="*/ 1157288 h 1157288"/>
                      <a:gd name="connsiteX36" fmla="*/ 523875 w 995362"/>
                      <a:gd name="connsiteY36" fmla="*/ 928688 h 1157288"/>
                      <a:gd name="connsiteX37" fmla="*/ 590550 w 995362"/>
                      <a:gd name="connsiteY37" fmla="*/ 1004888 h 1157288"/>
                      <a:gd name="connsiteX38" fmla="*/ 690562 w 995362"/>
                      <a:gd name="connsiteY38" fmla="*/ 919163 h 1157288"/>
                      <a:gd name="connsiteX39" fmla="*/ 762000 w 995362"/>
                      <a:gd name="connsiteY39" fmla="*/ 881063 h 1157288"/>
                      <a:gd name="connsiteX40" fmla="*/ 752475 w 995362"/>
                      <a:gd name="connsiteY40" fmla="*/ 723900 h 1157288"/>
                      <a:gd name="connsiteX41" fmla="*/ 885825 w 995362"/>
                      <a:gd name="connsiteY41" fmla="*/ 638175 h 1157288"/>
                      <a:gd name="connsiteX42" fmla="*/ 957262 w 995362"/>
                      <a:gd name="connsiteY42" fmla="*/ 542925 h 1157288"/>
                      <a:gd name="connsiteX43" fmla="*/ 995362 w 995362"/>
                      <a:gd name="connsiteY43" fmla="*/ 395288 h 1157288"/>
                      <a:gd name="connsiteX44" fmla="*/ 990600 w 995362"/>
                      <a:gd name="connsiteY44" fmla="*/ 304800 h 1157288"/>
                      <a:gd name="connsiteX45" fmla="*/ 966787 w 995362"/>
                      <a:gd name="connsiteY45" fmla="*/ 271463 h 1157288"/>
                      <a:gd name="connsiteX46" fmla="*/ 981075 w 995362"/>
                      <a:gd name="connsiteY46" fmla="*/ 180975 h 1157288"/>
                      <a:gd name="connsiteX47" fmla="*/ 923925 w 995362"/>
                      <a:gd name="connsiteY47" fmla="*/ 100013 h 11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95362" h="1157288">
                        <a:moveTo>
                          <a:pt x="923925" y="100013"/>
                        </a:moveTo>
                        <a:lnTo>
                          <a:pt x="833437" y="128588"/>
                        </a:lnTo>
                        <a:lnTo>
                          <a:pt x="719137" y="42863"/>
                        </a:lnTo>
                        <a:lnTo>
                          <a:pt x="638175" y="38100"/>
                        </a:lnTo>
                        <a:lnTo>
                          <a:pt x="609600" y="19050"/>
                        </a:lnTo>
                        <a:lnTo>
                          <a:pt x="600075" y="80963"/>
                        </a:lnTo>
                        <a:lnTo>
                          <a:pt x="457200" y="42863"/>
                        </a:lnTo>
                        <a:lnTo>
                          <a:pt x="438150" y="0"/>
                        </a:lnTo>
                        <a:lnTo>
                          <a:pt x="371475" y="14288"/>
                        </a:lnTo>
                        <a:lnTo>
                          <a:pt x="357187" y="33338"/>
                        </a:lnTo>
                        <a:lnTo>
                          <a:pt x="261937" y="0"/>
                        </a:lnTo>
                        <a:lnTo>
                          <a:pt x="257175" y="38100"/>
                        </a:lnTo>
                        <a:lnTo>
                          <a:pt x="161925" y="52388"/>
                        </a:lnTo>
                        <a:lnTo>
                          <a:pt x="138112" y="33338"/>
                        </a:lnTo>
                        <a:lnTo>
                          <a:pt x="0" y="66675"/>
                        </a:lnTo>
                        <a:lnTo>
                          <a:pt x="0" y="157163"/>
                        </a:lnTo>
                        <a:lnTo>
                          <a:pt x="42862" y="204788"/>
                        </a:lnTo>
                        <a:lnTo>
                          <a:pt x="95250" y="300038"/>
                        </a:lnTo>
                        <a:lnTo>
                          <a:pt x="123825" y="400050"/>
                        </a:lnTo>
                        <a:lnTo>
                          <a:pt x="185737" y="452438"/>
                        </a:lnTo>
                        <a:lnTo>
                          <a:pt x="171450" y="481013"/>
                        </a:lnTo>
                        <a:lnTo>
                          <a:pt x="147637" y="514350"/>
                        </a:lnTo>
                        <a:lnTo>
                          <a:pt x="152400" y="547688"/>
                        </a:lnTo>
                        <a:lnTo>
                          <a:pt x="166687" y="566738"/>
                        </a:lnTo>
                        <a:lnTo>
                          <a:pt x="104775" y="642938"/>
                        </a:lnTo>
                        <a:lnTo>
                          <a:pt x="90487" y="695325"/>
                        </a:lnTo>
                        <a:lnTo>
                          <a:pt x="80962" y="738188"/>
                        </a:lnTo>
                        <a:lnTo>
                          <a:pt x="42862" y="766763"/>
                        </a:lnTo>
                        <a:lnTo>
                          <a:pt x="38100" y="800100"/>
                        </a:lnTo>
                        <a:lnTo>
                          <a:pt x="47625" y="833438"/>
                        </a:lnTo>
                        <a:lnTo>
                          <a:pt x="66675" y="866775"/>
                        </a:lnTo>
                        <a:lnTo>
                          <a:pt x="42862" y="904875"/>
                        </a:lnTo>
                        <a:lnTo>
                          <a:pt x="100012" y="957263"/>
                        </a:lnTo>
                        <a:lnTo>
                          <a:pt x="119062" y="1100138"/>
                        </a:lnTo>
                        <a:lnTo>
                          <a:pt x="161925" y="1157288"/>
                        </a:lnTo>
                        <a:lnTo>
                          <a:pt x="276225" y="1157288"/>
                        </a:lnTo>
                        <a:lnTo>
                          <a:pt x="523875" y="928688"/>
                        </a:lnTo>
                        <a:lnTo>
                          <a:pt x="590550" y="1004888"/>
                        </a:lnTo>
                        <a:lnTo>
                          <a:pt x="690562" y="919163"/>
                        </a:lnTo>
                        <a:lnTo>
                          <a:pt x="762000" y="881063"/>
                        </a:lnTo>
                        <a:lnTo>
                          <a:pt x="752475" y="723900"/>
                        </a:lnTo>
                        <a:lnTo>
                          <a:pt x="885825" y="638175"/>
                        </a:lnTo>
                        <a:lnTo>
                          <a:pt x="957262" y="542925"/>
                        </a:lnTo>
                        <a:lnTo>
                          <a:pt x="995362" y="395288"/>
                        </a:lnTo>
                        <a:lnTo>
                          <a:pt x="990600" y="304800"/>
                        </a:lnTo>
                        <a:lnTo>
                          <a:pt x="966787" y="271463"/>
                        </a:lnTo>
                        <a:lnTo>
                          <a:pt x="981075" y="180975"/>
                        </a:lnTo>
                        <a:lnTo>
                          <a:pt x="923925" y="100013"/>
                        </a:lnTo>
                        <a:close/>
                      </a:path>
                    </a:pathLst>
                  </a:custGeom>
                  <a:solidFill>
                    <a:srgbClr val="99FF33">
                      <a:alpha val="7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F064E43A-4A99-386C-F675-CE05328EEF06}"/>
                      </a:ext>
                    </a:extLst>
                  </p:cNvPr>
                  <p:cNvSpPr/>
                  <p:nvPr/>
                </p:nvSpPr>
                <p:spPr>
                  <a:xfrm>
                    <a:off x="5529261" y="4626192"/>
                    <a:ext cx="381000" cy="138113"/>
                  </a:xfrm>
                  <a:prstGeom prst="rect">
                    <a:avLst/>
                  </a:prstGeom>
                  <a:solidFill>
                    <a:srgbClr val="99FF33"/>
                  </a:solidFill>
                  <a:ln w="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青木村</a:t>
                    </a:r>
                  </a:p>
                </p:txBody>
              </p:sp>
            </p:grpSp>
          </p:grpSp>
          <p:sp>
            <p:nvSpPr>
              <p:cNvPr id="30" name="楕円 29">
                <a:extLst>
                  <a:ext uri="{FF2B5EF4-FFF2-40B4-BE49-F238E27FC236}">
                    <a16:creationId xmlns:a16="http://schemas.microsoft.com/office/drawing/2014/main" id="{06FE34D5-C9F4-C4EE-CED0-BDEDDDB5D55B}"/>
                  </a:ext>
                </a:extLst>
              </p:cNvPr>
              <p:cNvSpPr/>
              <p:nvPr/>
            </p:nvSpPr>
            <p:spPr>
              <a:xfrm>
                <a:off x="6815471" y="4209767"/>
                <a:ext cx="180753" cy="180753"/>
              </a:xfrm>
              <a:prstGeom prst="ellipse">
                <a:avLst/>
              </a:prstGeom>
              <a:noFill/>
              <a:ln w="254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フリーフォーム: 図形 30">
                <a:extLst>
                  <a:ext uri="{FF2B5EF4-FFF2-40B4-BE49-F238E27FC236}">
                    <a16:creationId xmlns:a16="http://schemas.microsoft.com/office/drawing/2014/main" id="{6702A669-9337-FF35-AA79-361B59C60409}"/>
                  </a:ext>
                </a:extLst>
              </p:cNvPr>
              <p:cNvSpPr/>
              <p:nvPr/>
            </p:nvSpPr>
            <p:spPr>
              <a:xfrm>
                <a:off x="6980274" y="2897367"/>
                <a:ext cx="848872" cy="1376916"/>
              </a:xfrm>
              <a:custGeom>
                <a:avLst/>
                <a:gdLst>
                  <a:gd name="connsiteX0" fmla="*/ 0 w 848872"/>
                  <a:gd name="connsiteY0" fmla="*/ 1339702 h 1349547"/>
                  <a:gd name="connsiteX1" fmla="*/ 186070 w 848872"/>
                  <a:gd name="connsiteY1" fmla="*/ 1334386 h 1349547"/>
                  <a:gd name="connsiteX2" fmla="*/ 345558 w 848872"/>
                  <a:gd name="connsiteY2" fmla="*/ 1196163 h 1349547"/>
                  <a:gd name="connsiteX3" fmla="*/ 340242 w 848872"/>
                  <a:gd name="connsiteY3" fmla="*/ 1036674 h 1349547"/>
                  <a:gd name="connsiteX4" fmla="*/ 552893 w 848872"/>
                  <a:gd name="connsiteY4" fmla="*/ 925032 h 1349547"/>
                  <a:gd name="connsiteX5" fmla="*/ 733647 w 848872"/>
                  <a:gd name="connsiteY5" fmla="*/ 675167 h 1349547"/>
                  <a:gd name="connsiteX6" fmla="*/ 824023 w 848872"/>
                  <a:gd name="connsiteY6" fmla="*/ 531628 h 1349547"/>
                  <a:gd name="connsiteX7" fmla="*/ 839972 w 848872"/>
                  <a:gd name="connsiteY7" fmla="*/ 451884 h 1349547"/>
                  <a:gd name="connsiteX8" fmla="*/ 701749 w 848872"/>
                  <a:gd name="connsiteY8" fmla="*/ 372139 h 1349547"/>
                  <a:gd name="connsiteX9" fmla="*/ 627321 w 848872"/>
                  <a:gd name="connsiteY9" fmla="*/ 265814 h 1349547"/>
                  <a:gd name="connsiteX10" fmla="*/ 441251 w 848872"/>
                  <a:gd name="connsiteY10" fmla="*/ 228600 h 1349547"/>
                  <a:gd name="connsiteX11" fmla="*/ 531628 w 848872"/>
                  <a:gd name="connsiteY11" fmla="*/ 116958 h 1349547"/>
                  <a:gd name="connsiteX12" fmla="*/ 664535 w 848872"/>
                  <a:gd name="connsiteY12" fmla="*/ 143539 h 1349547"/>
                  <a:gd name="connsiteX13" fmla="*/ 728330 w 848872"/>
                  <a:gd name="connsiteY13" fmla="*/ 132907 h 1349547"/>
                  <a:gd name="connsiteX14" fmla="*/ 675168 w 848872"/>
                  <a:gd name="connsiteY14" fmla="*/ 0 h 134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8872" h="1349547">
                    <a:moveTo>
                      <a:pt x="0" y="1339702"/>
                    </a:moveTo>
                    <a:cubicBezTo>
                      <a:pt x="64238" y="1349005"/>
                      <a:pt x="128477" y="1358309"/>
                      <a:pt x="186070" y="1334386"/>
                    </a:cubicBezTo>
                    <a:cubicBezTo>
                      <a:pt x="243663" y="1310463"/>
                      <a:pt x="319863" y="1245782"/>
                      <a:pt x="345558" y="1196163"/>
                    </a:cubicBezTo>
                    <a:cubicBezTo>
                      <a:pt x="371253" y="1146544"/>
                      <a:pt x="305686" y="1081862"/>
                      <a:pt x="340242" y="1036674"/>
                    </a:cubicBezTo>
                    <a:cubicBezTo>
                      <a:pt x="374798" y="991486"/>
                      <a:pt x="487326" y="985283"/>
                      <a:pt x="552893" y="925032"/>
                    </a:cubicBezTo>
                    <a:cubicBezTo>
                      <a:pt x="618460" y="864781"/>
                      <a:pt x="688459" y="740734"/>
                      <a:pt x="733647" y="675167"/>
                    </a:cubicBezTo>
                    <a:cubicBezTo>
                      <a:pt x="778835" y="609600"/>
                      <a:pt x="806302" y="568842"/>
                      <a:pt x="824023" y="531628"/>
                    </a:cubicBezTo>
                    <a:cubicBezTo>
                      <a:pt x="841744" y="494414"/>
                      <a:pt x="860351" y="478465"/>
                      <a:pt x="839972" y="451884"/>
                    </a:cubicBezTo>
                    <a:cubicBezTo>
                      <a:pt x="819593" y="425303"/>
                      <a:pt x="737191" y="403151"/>
                      <a:pt x="701749" y="372139"/>
                    </a:cubicBezTo>
                    <a:cubicBezTo>
                      <a:pt x="666307" y="341127"/>
                      <a:pt x="670737" y="289737"/>
                      <a:pt x="627321" y="265814"/>
                    </a:cubicBezTo>
                    <a:cubicBezTo>
                      <a:pt x="583905" y="241891"/>
                      <a:pt x="457200" y="253409"/>
                      <a:pt x="441251" y="228600"/>
                    </a:cubicBezTo>
                    <a:cubicBezTo>
                      <a:pt x="425302" y="203791"/>
                      <a:pt x="494414" y="131135"/>
                      <a:pt x="531628" y="116958"/>
                    </a:cubicBezTo>
                    <a:cubicBezTo>
                      <a:pt x="568842" y="102781"/>
                      <a:pt x="631751" y="140881"/>
                      <a:pt x="664535" y="143539"/>
                    </a:cubicBezTo>
                    <a:cubicBezTo>
                      <a:pt x="697319" y="146197"/>
                      <a:pt x="726558" y="156830"/>
                      <a:pt x="728330" y="132907"/>
                    </a:cubicBezTo>
                    <a:cubicBezTo>
                      <a:pt x="730102" y="108984"/>
                      <a:pt x="702635" y="54492"/>
                      <a:pt x="675168" y="0"/>
                    </a:cubicBezTo>
                  </a:path>
                </a:pathLst>
              </a:custGeom>
              <a:noFill/>
              <a:ln w="25400" cap="flat" cmpd="sng" algn="ctr">
                <a:solidFill>
                  <a:srgbClr val="FF0000"/>
                </a:solidFill>
                <a:prstDash val="solid"/>
                <a:miter lim="800000"/>
                <a:tailEnd type="stealth" w="lg"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フリーフォーム: 図形 32">
                <a:extLst>
                  <a:ext uri="{FF2B5EF4-FFF2-40B4-BE49-F238E27FC236}">
                    <a16:creationId xmlns:a16="http://schemas.microsoft.com/office/drawing/2014/main" id="{125F8EF2-C8CD-E39A-631C-5EB8188CAC3C}"/>
                  </a:ext>
                </a:extLst>
              </p:cNvPr>
              <p:cNvSpPr/>
              <p:nvPr/>
            </p:nvSpPr>
            <p:spPr>
              <a:xfrm>
                <a:off x="6943061" y="3508738"/>
                <a:ext cx="404038" cy="404037"/>
              </a:xfrm>
              <a:custGeom>
                <a:avLst/>
                <a:gdLst>
                  <a:gd name="connsiteX0" fmla="*/ 414670 w 416679"/>
                  <a:gd name="connsiteY0" fmla="*/ 356191 h 356191"/>
                  <a:gd name="connsiteX1" fmla="*/ 404038 w 416679"/>
                  <a:gd name="connsiteY1" fmla="*/ 281763 h 356191"/>
                  <a:gd name="connsiteX2" fmla="*/ 318977 w 416679"/>
                  <a:gd name="connsiteY2" fmla="*/ 207335 h 356191"/>
                  <a:gd name="connsiteX3" fmla="*/ 154173 w 416679"/>
                  <a:gd name="connsiteY3" fmla="*/ 154172 h 356191"/>
                  <a:gd name="connsiteX4" fmla="*/ 47847 w 416679"/>
                  <a:gd name="connsiteY4" fmla="*/ 101010 h 356191"/>
                  <a:gd name="connsiteX5" fmla="*/ 0 w 416679"/>
                  <a:gd name="connsiteY5" fmla="*/ 0 h 35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679" h="356191">
                    <a:moveTo>
                      <a:pt x="414670" y="356191"/>
                    </a:moveTo>
                    <a:cubicBezTo>
                      <a:pt x="417328" y="331381"/>
                      <a:pt x="419987" y="306572"/>
                      <a:pt x="404038" y="281763"/>
                    </a:cubicBezTo>
                    <a:cubicBezTo>
                      <a:pt x="388089" y="256954"/>
                      <a:pt x="360621" y="228600"/>
                      <a:pt x="318977" y="207335"/>
                    </a:cubicBezTo>
                    <a:cubicBezTo>
                      <a:pt x="277333" y="186070"/>
                      <a:pt x="199361" y="171893"/>
                      <a:pt x="154173" y="154172"/>
                    </a:cubicBezTo>
                    <a:cubicBezTo>
                      <a:pt x="108985" y="136451"/>
                      <a:pt x="73542" y="126705"/>
                      <a:pt x="47847" y="101010"/>
                    </a:cubicBezTo>
                    <a:cubicBezTo>
                      <a:pt x="22152" y="75315"/>
                      <a:pt x="11076" y="37657"/>
                      <a:pt x="0" y="0"/>
                    </a:cubicBezTo>
                  </a:path>
                </a:pathLst>
              </a:custGeom>
              <a:noFill/>
              <a:ln w="12700" cap="flat" cmpd="sng" algn="ctr">
                <a:solidFill>
                  <a:srgbClr val="FF0000"/>
                </a:solidFill>
                <a:prstDash val="solid"/>
                <a:miter lim="800000"/>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フリーフォーム: 図形 35">
                <a:extLst>
                  <a:ext uri="{FF2B5EF4-FFF2-40B4-BE49-F238E27FC236}">
                    <a16:creationId xmlns:a16="http://schemas.microsoft.com/office/drawing/2014/main" id="{20311892-F3CD-657F-2F15-6FA82AF1CA86}"/>
                  </a:ext>
                </a:extLst>
              </p:cNvPr>
              <p:cNvSpPr/>
              <p:nvPr/>
            </p:nvSpPr>
            <p:spPr>
              <a:xfrm rot="1106324">
                <a:off x="7363047" y="3854296"/>
                <a:ext cx="207335" cy="106325"/>
              </a:xfrm>
              <a:custGeom>
                <a:avLst/>
                <a:gdLst>
                  <a:gd name="connsiteX0" fmla="*/ 0 w 207335"/>
                  <a:gd name="connsiteY0" fmla="*/ 106325 h 106325"/>
                  <a:gd name="connsiteX1" fmla="*/ 138223 w 207335"/>
                  <a:gd name="connsiteY1" fmla="*/ 53162 h 106325"/>
                  <a:gd name="connsiteX2" fmla="*/ 207335 w 207335"/>
                  <a:gd name="connsiteY2" fmla="*/ 0 h 106325"/>
                </a:gdLst>
                <a:ahLst/>
                <a:cxnLst>
                  <a:cxn ang="0">
                    <a:pos x="connsiteX0" y="connsiteY0"/>
                  </a:cxn>
                  <a:cxn ang="0">
                    <a:pos x="connsiteX1" y="connsiteY1"/>
                  </a:cxn>
                  <a:cxn ang="0">
                    <a:pos x="connsiteX2" y="connsiteY2"/>
                  </a:cxn>
                </a:cxnLst>
                <a:rect l="l" t="t" r="r" b="b"/>
                <a:pathLst>
                  <a:path w="207335" h="106325">
                    <a:moveTo>
                      <a:pt x="0" y="106325"/>
                    </a:moveTo>
                    <a:cubicBezTo>
                      <a:pt x="51833" y="88604"/>
                      <a:pt x="103667" y="70883"/>
                      <a:pt x="138223" y="53162"/>
                    </a:cubicBezTo>
                    <a:cubicBezTo>
                      <a:pt x="172779" y="35441"/>
                      <a:pt x="190057" y="17720"/>
                      <a:pt x="207335" y="0"/>
                    </a:cubicBezTo>
                  </a:path>
                </a:pathLst>
              </a:custGeom>
              <a:noFill/>
              <a:ln w="12700" cap="flat" cmpd="sng" algn="ctr">
                <a:solidFill>
                  <a:srgbClr val="FF0000"/>
                </a:solidFill>
                <a:prstDash val="solid"/>
                <a:miter lim="800000"/>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フリーフォーム: 図形 36">
                <a:extLst>
                  <a:ext uri="{FF2B5EF4-FFF2-40B4-BE49-F238E27FC236}">
                    <a16:creationId xmlns:a16="http://schemas.microsoft.com/office/drawing/2014/main" id="{98C6955D-9A3D-5BE2-B4B9-F810C5281DDF}"/>
                  </a:ext>
                </a:extLst>
              </p:cNvPr>
              <p:cNvSpPr/>
              <p:nvPr/>
            </p:nvSpPr>
            <p:spPr>
              <a:xfrm>
                <a:off x="5858539" y="4327446"/>
                <a:ext cx="951614" cy="207335"/>
              </a:xfrm>
              <a:custGeom>
                <a:avLst/>
                <a:gdLst>
                  <a:gd name="connsiteX0" fmla="*/ 951614 w 951614"/>
                  <a:gd name="connsiteY0" fmla="*/ 0 h 207335"/>
                  <a:gd name="connsiteX1" fmla="*/ 643270 w 951614"/>
                  <a:gd name="connsiteY1" fmla="*/ 47846 h 207335"/>
                  <a:gd name="connsiteX2" fmla="*/ 499730 w 951614"/>
                  <a:gd name="connsiteY2" fmla="*/ 106325 h 207335"/>
                  <a:gd name="connsiteX3" fmla="*/ 377456 w 951614"/>
                  <a:gd name="connsiteY3" fmla="*/ 143539 h 207335"/>
                  <a:gd name="connsiteX4" fmla="*/ 212651 w 951614"/>
                  <a:gd name="connsiteY4" fmla="*/ 180753 h 207335"/>
                  <a:gd name="connsiteX5" fmla="*/ 0 w 951614"/>
                  <a:gd name="connsiteY5" fmla="*/ 207335 h 20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1614" h="207335">
                    <a:moveTo>
                      <a:pt x="951614" y="0"/>
                    </a:moveTo>
                    <a:cubicBezTo>
                      <a:pt x="835099" y="15062"/>
                      <a:pt x="718584" y="30125"/>
                      <a:pt x="643270" y="47846"/>
                    </a:cubicBezTo>
                    <a:cubicBezTo>
                      <a:pt x="567956" y="65567"/>
                      <a:pt x="544032" y="90376"/>
                      <a:pt x="499730" y="106325"/>
                    </a:cubicBezTo>
                    <a:cubicBezTo>
                      <a:pt x="455428" y="122274"/>
                      <a:pt x="425302" y="131134"/>
                      <a:pt x="377456" y="143539"/>
                    </a:cubicBezTo>
                    <a:cubicBezTo>
                      <a:pt x="329609" y="155944"/>
                      <a:pt x="275560" y="170120"/>
                      <a:pt x="212651" y="180753"/>
                    </a:cubicBezTo>
                    <a:cubicBezTo>
                      <a:pt x="149742" y="191386"/>
                      <a:pt x="74871" y="199360"/>
                      <a:pt x="0" y="207335"/>
                    </a:cubicBezTo>
                  </a:path>
                </a:pathLst>
              </a:custGeom>
              <a:noFill/>
              <a:ln w="25400" cap="flat" cmpd="sng" algn="ctr">
                <a:solidFill>
                  <a:srgbClr val="FF0000"/>
                </a:solidFill>
                <a:prstDash val="solid"/>
                <a:miter lim="800000"/>
                <a:tailEnd type="stealth" w="lg"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フリーフォーム: 図形 37">
                <a:extLst>
                  <a:ext uri="{FF2B5EF4-FFF2-40B4-BE49-F238E27FC236}">
                    <a16:creationId xmlns:a16="http://schemas.microsoft.com/office/drawing/2014/main" id="{9D5A209F-479A-63C0-DD29-2E920FF7C903}"/>
                  </a:ext>
                </a:extLst>
              </p:cNvPr>
              <p:cNvSpPr/>
              <p:nvPr/>
            </p:nvSpPr>
            <p:spPr>
              <a:xfrm>
                <a:off x="5975497" y="4343394"/>
                <a:ext cx="1319472" cy="861237"/>
              </a:xfrm>
              <a:custGeom>
                <a:avLst/>
                <a:gdLst>
                  <a:gd name="connsiteX0" fmla="*/ 1020725 w 1319472"/>
                  <a:gd name="connsiteY0" fmla="*/ 0 h 861237"/>
                  <a:gd name="connsiteX1" fmla="*/ 1111102 w 1319472"/>
                  <a:gd name="connsiteY1" fmla="*/ 85061 h 861237"/>
                  <a:gd name="connsiteX2" fmla="*/ 1270591 w 1319472"/>
                  <a:gd name="connsiteY2" fmla="*/ 143540 h 861237"/>
                  <a:gd name="connsiteX3" fmla="*/ 1313121 w 1319472"/>
                  <a:gd name="connsiteY3" fmla="*/ 170121 h 861237"/>
                  <a:gd name="connsiteX4" fmla="*/ 1313121 w 1319472"/>
                  <a:gd name="connsiteY4" fmla="*/ 212651 h 861237"/>
                  <a:gd name="connsiteX5" fmla="*/ 1254642 w 1319472"/>
                  <a:gd name="connsiteY5" fmla="*/ 318977 h 861237"/>
                  <a:gd name="connsiteX6" fmla="*/ 1206795 w 1319472"/>
                  <a:gd name="connsiteY6" fmla="*/ 377456 h 861237"/>
                  <a:gd name="connsiteX7" fmla="*/ 1153632 w 1319472"/>
                  <a:gd name="connsiteY7" fmla="*/ 499730 h 861237"/>
                  <a:gd name="connsiteX8" fmla="*/ 1143000 w 1319472"/>
                  <a:gd name="connsiteY8" fmla="*/ 568842 h 861237"/>
                  <a:gd name="connsiteX9" fmla="*/ 1143000 w 1319472"/>
                  <a:gd name="connsiteY9" fmla="*/ 653902 h 861237"/>
                  <a:gd name="connsiteX10" fmla="*/ 1068572 w 1319472"/>
                  <a:gd name="connsiteY10" fmla="*/ 643270 h 861237"/>
                  <a:gd name="connsiteX11" fmla="*/ 983511 w 1319472"/>
                  <a:gd name="connsiteY11" fmla="*/ 643270 h 861237"/>
                  <a:gd name="connsiteX12" fmla="*/ 861237 w 1319472"/>
                  <a:gd name="connsiteY12" fmla="*/ 664535 h 861237"/>
                  <a:gd name="connsiteX13" fmla="*/ 813391 w 1319472"/>
                  <a:gd name="connsiteY13" fmla="*/ 733647 h 861237"/>
                  <a:gd name="connsiteX14" fmla="*/ 685800 w 1319472"/>
                  <a:gd name="connsiteY14" fmla="*/ 770861 h 861237"/>
                  <a:gd name="connsiteX15" fmla="*/ 515679 w 1319472"/>
                  <a:gd name="connsiteY15" fmla="*/ 845289 h 861237"/>
                  <a:gd name="connsiteX16" fmla="*/ 334925 w 1319472"/>
                  <a:gd name="connsiteY16" fmla="*/ 861237 h 861237"/>
                  <a:gd name="connsiteX17" fmla="*/ 159488 w 1319472"/>
                  <a:gd name="connsiteY17" fmla="*/ 845289 h 861237"/>
                  <a:gd name="connsiteX18" fmla="*/ 0 w 1319472"/>
                  <a:gd name="connsiteY18" fmla="*/ 802758 h 86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9472" h="861237">
                    <a:moveTo>
                      <a:pt x="1020725" y="0"/>
                    </a:moveTo>
                    <a:cubicBezTo>
                      <a:pt x="1045091" y="30569"/>
                      <a:pt x="1069458" y="61138"/>
                      <a:pt x="1111102" y="85061"/>
                    </a:cubicBezTo>
                    <a:cubicBezTo>
                      <a:pt x="1152746" y="108984"/>
                      <a:pt x="1236921" y="129363"/>
                      <a:pt x="1270591" y="143540"/>
                    </a:cubicBezTo>
                    <a:cubicBezTo>
                      <a:pt x="1304261" y="157717"/>
                      <a:pt x="1306033" y="158603"/>
                      <a:pt x="1313121" y="170121"/>
                    </a:cubicBezTo>
                    <a:cubicBezTo>
                      <a:pt x="1320209" y="181640"/>
                      <a:pt x="1322867" y="187842"/>
                      <a:pt x="1313121" y="212651"/>
                    </a:cubicBezTo>
                    <a:cubicBezTo>
                      <a:pt x="1303375" y="237460"/>
                      <a:pt x="1272363" y="291510"/>
                      <a:pt x="1254642" y="318977"/>
                    </a:cubicBezTo>
                    <a:cubicBezTo>
                      <a:pt x="1236921" y="346444"/>
                      <a:pt x="1223630" y="347331"/>
                      <a:pt x="1206795" y="377456"/>
                    </a:cubicBezTo>
                    <a:cubicBezTo>
                      <a:pt x="1189960" y="407581"/>
                      <a:pt x="1164265" y="467832"/>
                      <a:pt x="1153632" y="499730"/>
                    </a:cubicBezTo>
                    <a:cubicBezTo>
                      <a:pt x="1142999" y="531628"/>
                      <a:pt x="1144772" y="543147"/>
                      <a:pt x="1143000" y="568842"/>
                    </a:cubicBezTo>
                    <a:cubicBezTo>
                      <a:pt x="1141228" y="594537"/>
                      <a:pt x="1155405" y="641497"/>
                      <a:pt x="1143000" y="653902"/>
                    </a:cubicBezTo>
                    <a:cubicBezTo>
                      <a:pt x="1130595" y="666307"/>
                      <a:pt x="1095153" y="645042"/>
                      <a:pt x="1068572" y="643270"/>
                    </a:cubicBezTo>
                    <a:cubicBezTo>
                      <a:pt x="1041991" y="641498"/>
                      <a:pt x="1018067" y="639726"/>
                      <a:pt x="983511" y="643270"/>
                    </a:cubicBezTo>
                    <a:cubicBezTo>
                      <a:pt x="948955" y="646814"/>
                      <a:pt x="889590" y="649472"/>
                      <a:pt x="861237" y="664535"/>
                    </a:cubicBezTo>
                    <a:cubicBezTo>
                      <a:pt x="832884" y="679598"/>
                      <a:pt x="842630" y="715926"/>
                      <a:pt x="813391" y="733647"/>
                    </a:cubicBezTo>
                    <a:cubicBezTo>
                      <a:pt x="784152" y="751368"/>
                      <a:pt x="735419" y="752254"/>
                      <a:pt x="685800" y="770861"/>
                    </a:cubicBezTo>
                    <a:cubicBezTo>
                      <a:pt x="636181" y="789468"/>
                      <a:pt x="574158" y="830226"/>
                      <a:pt x="515679" y="845289"/>
                    </a:cubicBezTo>
                    <a:cubicBezTo>
                      <a:pt x="457200" y="860352"/>
                      <a:pt x="394290" y="861237"/>
                      <a:pt x="334925" y="861237"/>
                    </a:cubicBezTo>
                    <a:cubicBezTo>
                      <a:pt x="275560" y="861237"/>
                      <a:pt x="215309" y="855035"/>
                      <a:pt x="159488" y="845289"/>
                    </a:cubicBezTo>
                    <a:cubicBezTo>
                      <a:pt x="103667" y="835543"/>
                      <a:pt x="51833" y="819150"/>
                      <a:pt x="0" y="802758"/>
                    </a:cubicBezTo>
                  </a:path>
                </a:pathLst>
              </a:custGeom>
              <a:noFill/>
              <a:ln w="25400" cap="flat" cmpd="sng" algn="ctr">
                <a:solidFill>
                  <a:srgbClr val="FF0000"/>
                </a:solidFill>
                <a:prstDash val="solid"/>
                <a:miter lim="800000"/>
                <a:tailEnd type="stealth" w="lg"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5" name="楕円 24">
              <a:extLst>
                <a:ext uri="{FF2B5EF4-FFF2-40B4-BE49-F238E27FC236}">
                  <a16:creationId xmlns:a16="http://schemas.microsoft.com/office/drawing/2014/main" id="{F1ED8F05-2C5C-91D9-79F8-B3980CB4BED4}"/>
                </a:ext>
              </a:extLst>
            </p:cNvPr>
            <p:cNvSpPr/>
            <p:nvPr/>
          </p:nvSpPr>
          <p:spPr>
            <a:xfrm rot="20293617">
              <a:off x="7160655" y="4193456"/>
              <a:ext cx="470647" cy="249863"/>
            </a:xfrm>
            <a:prstGeom prst="ellipse">
              <a:avLst/>
            </a:prstGeom>
            <a:noFill/>
            <a:ln w="31750" cap="flat" cmpd="sng" algn="ctr">
              <a:solidFill>
                <a:srgbClr val="FF99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楕円 25">
              <a:extLst>
                <a:ext uri="{FF2B5EF4-FFF2-40B4-BE49-F238E27FC236}">
                  <a16:creationId xmlns:a16="http://schemas.microsoft.com/office/drawing/2014/main" id="{F1904413-86FC-C07B-B457-D268C1678516}"/>
                </a:ext>
              </a:extLst>
            </p:cNvPr>
            <p:cNvSpPr/>
            <p:nvPr/>
          </p:nvSpPr>
          <p:spPr>
            <a:xfrm>
              <a:off x="6527869" y="4016085"/>
              <a:ext cx="311861" cy="249863"/>
            </a:xfrm>
            <a:prstGeom prst="ellipse">
              <a:avLst/>
            </a:prstGeom>
            <a:noFill/>
            <a:ln w="31750" cap="flat" cmpd="sng" algn="ctr">
              <a:solidFill>
                <a:srgbClr val="FF99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楕円 26">
              <a:extLst>
                <a:ext uri="{FF2B5EF4-FFF2-40B4-BE49-F238E27FC236}">
                  <a16:creationId xmlns:a16="http://schemas.microsoft.com/office/drawing/2014/main" id="{15FD6F9E-9950-A9E2-C6CD-0C2707A98B64}"/>
                </a:ext>
              </a:extLst>
            </p:cNvPr>
            <p:cNvSpPr/>
            <p:nvPr/>
          </p:nvSpPr>
          <p:spPr>
            <a:xfrm>
              <a:off x="6230796" y="4488433"/>
              <a:ext cx="594145" cy="478466"/>
            </a:xfrm>
            <a:prstGeom prst="ellipse">
              <a:avLst/>
            </a:prstGeom>
            <a:noFill/>
            <a:ln w="31750" cap="flat" cmpd="sng" algn="ctr">
              <a:solidFill>
                <a:srgbClr val="FF99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46" name="楕円 45">
            <a:extLst>
              <a:ext uri="{FF2B5EF4-FFF2-40B4-BE49-F238E27FC236}">
                <a16:creationId xmlns:a16="http://schemas.microsoft.com/office/drawing/2014/main" id="{243F8294-8435-6DF0-393A-27AE60F3CB6E}"/>
              </a:ext>
            </a:extLst>
          </p:cNvPr>
          <p:cNvSpPr/>
          <p:nvPr/>
        </p:nvSpPr>
        <p:spPr>
          <a:xfrm>
            <a:off x="4655246" y="1995755"/>
            <a:ext cx="1704578" cy="1024498"/>
          </a:xfrm>
          <a:prstGeom prst="ellipse">
            <a:avLst/>
          </a:prstGeom>
          <a:solidFill>
            <a:srgbClr val="FFCC66"/>
          </a:solidFill>
          <a:ln w="12700" cap="flat" cmpd="sng" algn="ctr">
            <a:solidFill>
              <a:srgbClr val="00B050"/>
            </a:solidFill>
            <a:prstDash val="dash"/>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ゾーン制運賃導入（全市）</a:t>
            </a:r>
            <a:endParaRPr kumimoji="1" lang="en-US" altLang="ja-JP"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・初乗り</a:t>
            </a:r>
            <a:r>
              <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100</a:t>
            </a: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円、</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・ゾーン跨ぎ</a:t>
            </a:r>
            <a:r>
              <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100</a:t>
            </a: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円加算</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・最大運賃</a:t>
            </a:r>
            <a:r>
              <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1,000</a:t>
            </a: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円</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p:txBody>
      </p:sp>
      <p:sp>
        <p:nvSpPr>
          <p:cNvPr id="49" name="吹き出し: 四角形 48">
            <a:extLst>
              <a:ext uri="{FF2B5EF4-FFF2-40B4-BE49-F238E27FC236}">
                <a16:creationId xmlns:a16="http://schemas.microsoft.com/office/drawing/2014/main" id="{BED35D04-4422-5A82-466F-24F27CDDC81D}"/>
              </a:ext>
            </a:extLst>
          </p:cNvPr>
          <p:cNvSpPr/>
          <p:nvPr/>
        </p:nvSpPr>
        <p:spPr>
          <a:xfrm>
            <a:off x="7773999" y="2069825"/>
            <a:ext cx="1241277" cy="785441"/>
          </a:xfrm>
          <a:prstGeom prst="wedgeRectCallout">
            <a:avLst>
              <a:gd name="adj1" fmla="val -43526"/>
              <a:gd name="adj2" fmla="val 89630"/>
            </a:avLst>
          </a:prstGeom>
          <a:solidFill>
            <a:srgbClr val="CCFFFF"/>
          </a:solidFill>
          <a:ln w="12700" cap="flat" cmpd="sng" algn="ctr">
            <a:solidFill>
              <a:srgbClr val="E7E6E6">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菅平高原線</a:t>
            </a:r>
            <a:endParaRPr kumimoji="1" lang="en-US" altLang="ja-JP"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・高原内の循環化</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a:t>
            </a:r>
            <a:r>
              <a:rPr kumimoji="1" lang="ja-JP" altLang="en-US" sz="7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観光地である</a:t>
            </a: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裏太郎エリアへ延伸</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・施設等へのアクセスの容易化</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・増便</a:t>
            </a:r>
          </a:p>
        </p:txBody>
      </p:sp>
      <p:pic>
        <p:nvPicPr>
          <p:cNvPr id="50" name="グラフィックス 49" descr="サッカー ボール 単色塗りつぶし">
            <a:extLst>
              <a:ext uri="{FF2B5EF4-FFF2-40B4-BE49-F238E27FC236}">
                <a16:creationId xmlns:a16="http://schemas.microsoft.com/office/drawing/2014/main" id="{68E30231-E735-237C-406C-B37CA5B8C2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15016" y="2075665"/>
            <a:ext cx="264067" cy="279603"/>
          </a:xfrm>
          <a:prstGeom prst="rect">
            <a:avLst/>
          </a:prstGeom>
        </p:spPr>
      </p:pic>
      <p:sp>
        <p:nvSpPr>
          <p:cNvPr id="51" name="吹き出し: 四角形 50">
            <a:extLst>
              <a:ext uri="{FF2B5EF4-FFF2-40B4-BE49-F238E27FC236}">
                <a16:creationId xmlns:a16="http://schemas.microsoft.com/office/drawing/2014/main" id="{D892AE11-0BD5-48EA-D66A-6F8E2C90775D}"/>
              </a:ext>
            </a:extLst>
          </p:cNvPr>
          <p:cNvSpPr/>
          <p:nvPr/>
        </p:nvSpPr>
        <p:spPr>
          <a:xfrm>
            <a:off x="6388494" y="2502888"/>
            <a:ext cx="1309837" cy="601976"/>
          </a:xfrm>
          <a:prstGeom prst="wedgeRectCallout">
            <a:avLst>
              <a:gd name="adj1" fmla="val 27324"/>
              <a:gd name="adj2" fmla="val 239824"/>
            </a:avLst>
          </a:prstGeom>
          <a:solidFill>
            <a:srgbClr val="CCFFFF"/>
          </a:solidFill>
          <a:ln w="12700" cap="flat" cmpd="sng" algn="ctr">
            <a:solidFill>
              <a:srgbClr val="E7E6E6">
                <a:lumMod val="50000"/>
              </a:srgbClr>
            </a:solid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菅平高原線、傍陽線、真田線</a:t>
            </a:r>
            <a:endParaRPr kumimoji="1" lang="en-US" altLang="ja-JP"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a:ea typeface="Meiryo UI"/>
              </a:rPr>
              <a:t>・</a:t>
            </a:r>
            <a:r>
              <a:rPr kumimoji="1" lang="en-US" altLang="ja-JP" sz="700" b="0" i="0" u="none" strike="noStrike" kern="0" cap="none" spc="0" normalizeH="0" baseline="0" noProof="0" dirty="0">
                <a:ln>
                  <a:noFill/>
                </a:ln>
                <a:solidFill>
                  <a:prstClr val="black">
                    <a:lumMod val="85000"/>
                    <a:lumOff val="15000"/>
                  </a:prstClr>
                </a:solidFill>
                <a:effectLst/>
                <a:uLnTx/>
                <a:uFillTx/>
                <a:latin typeface="Meiryo UI"/>
                <a:ea typeface="Meiryo UI"/>
              </a:rPr>
              <a:t>3</a:t>
            </a: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a:ea typeface="Meiryo UI"/>
              </a:rPr>
              <a:t>路線で</a:t>
            </a:r>
            <a:r>
              <a:rPr kumimoji="1" lang="ja-JP" altLang="en-US" sz="700" b="0" i="0" u="none" strike="noStrike" kern="0" cap="none" spc="0" normalizeH="0" baseline="0" noProof="0" dirty="0">
                <a:ln>
                  <a:noFill/>
                </a:ln>
                <a:effectLst/>
                <a:uLnTx/>
                <a:uFillTx/>
                <a:latin typeface="Meiryo UI"/>
                <a:ea typeface="Meiryo UI"/>
              </a:rPr>
              <a:t>、交通結節点（自治センター入口）まで</a:t>
            </a: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a:ea typeface="Meiryo UI"/>
              </a:rPr>
              <a:t>のパターンダイヤ化</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a:ea typeface="Meiryo UI"/>
            </a:endParaRPr>
          </a:p>
        </p:txBody>
      </p:sp>
      <p:sp>
        <p:nvSpPr>
          <p:cNvPr id="52" name="吹き出し: 四角形 51">
            <a:extLst>
              <a:ext uri="{FF2B5EF4-FFF2-40B4-BE49-F238E27FC236}">
                <a16:creationId xmlns:a16="http://schemas.microsoft.com/office/drawing/2014/main" id="{BBF4A6A0-E24D-4C12-F267-35031FDBD30D}"/>
              </a:ext>
            </a:extLst>
          </p:cNvPr>
          <p:cNvSpPr/>
          <p:nvPr/>
        </p:nvSpPr>
        <p:spPr>
          <a:xfrm>
            <a:off x="5781063" y="3640854"/>
            <a:ext cx="1178318" cy="406618"/>
          </a:xfrm>
          <a:prstGeom prst="wedgeRectCallout">
            <a:avLst>
              <a:gd name="adj1" fmla="val 27749"/>
              <a:gd name="adj2" fmla="val 113840"/>
            </a:avLst>
          </a:prstGeom>
          <a:solidFill>
            <a:srgbClr val="CCFFFF"/>
          </a:solidFill>
          <a:ln w="12700" cap="flat" cmpd="sng" algn="ctr">
            <a:solidFill>
              <a:srgbClr val="ED7D31">
                <a:lumMod val="75000"/>
              </a:srgbClr>
            </a:solidFill>
            <a:prstDash val="sysDot"/>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市街地循環バス</a:t>
            </a:r>
            <a:endParaRPr kumimoji="1" lang="en-US" altLang="ja-JP"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・健康増進施設乗り入れ</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・運行の定時性確保</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p:txBody>
      </p:sp>
      <p:sp>
        <p:nvSpPr>
          <p:cNvPr id="53" name="吹き出し: 四角形 52">
            <a:extLst>
              <a:ext uri="{FF2B5EF4-FFF2-40B4-BE49-F238E27FC236}">
                <a16:creationId xmlns:a16="http://schemas.microsoft.com/office/drawing/2014/main" id="{40FF1350-3439-4FBF-29CE-E4261A042DDC}"/>
              </a:ext>
            </a:extLst>
          </p:cNvPr>
          <p:cNvSpPr/>
          <p:nvPr/>
        </p:nvSpPr>
        <p:spPr>
          <a:xfrm>
            <a:off x="4732613" y="4047063"/>
            <a:ext cx="1048450" cy="451636"/>
          </a:xfrm>
          <a:prstGeom prst="wedgeRectCallout">
            <a:avLst>
              <a:gd name="adj1" fmla="val 51630"/>
              <a:gd name="adj2" fmla="val 142056"/>
            </a:avLst>
          </a:prstGeom>
          <a:solidFill>
            <a:srgbClr val="CCFFFF"/>
          </a:solidFill>
          <a:ln w="12700" cap="flat" cmpd="sng" algn="ctr">
            <a:solidFill>
              <a:srgbClr val="E7E6E6">
                <a:lumMod val="50000"/>
              </a:srgbClr>
            </a:solid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lumMod val="85000"/>
                    <a:lumOff val="15000"/>
                  </a:prstClr>
                </a:solidFill>
                <a:effectLst/>
                <a:uLnTx/>
                <a:uFillTx/>
                <a:latin typeface="Meiryo UI"/>
                <a:ea typeface="Meiryo UI"/>
              </a:rPr>
              <a:t>青木線</a:t>
            </a:r>
            <a:r>
              <a:rPr kumimoji="1" lang="ja-JP" altLang="en-US" sz="800" i="0" u="none" strike="noStrike" kern="0" cap="none" spc="0" normalizeH="0" baseline="0" noProof="0" dirty="0">
                <a:ln>
                  <a:noFill/>
                </a:ln>
                <a:effectLst/>
                <a:uLnTx/>
                <a:uFillTx/>
                <a:latin typeface="Meiryo UI"/>
                <a:ea typeface="Meiryo UI"/>
              </a:rPr>
              <a:t>（</a:t>
            </a:r>
            <a:r>
              <a:rPr kumimoji="1" lang="en-US" altLang="ja-JP" sz="800" i="0" u="none" strike="noStrike" kern="0" cap="none" spc="0" normalizeH="0" baseline="0" noProof="0" dirty="0">
                <a:ln>
                  <a:noFill/>
                </a:ln>
                <a:effectLst/>
                <a:uLnTx/>
                <a:uFillTx/>
                <a:latin typeface="Meiryo UI"/>
                <a:ea typeface="Meiryo UI"/>
              </a:rPr>
              <a:t>R8</a:t>
            </a:r>
            <a:r>
              <a:rPr kumimoji="1" lang="en-US" altLang="ja-JP" sz="800" kern="0" dirty="0">
                <a:latin typeface="Meiryo UI"/>
                <a:ea typeface="Meiryo UI"/>
              </a:rPr>
              <a:t>.4</a:t>
            </a:r>
            <a:r>
              <a:rPr kumimoji="1" lang="ja-JP" altLang="en-US" sz="800" kern="0" dirty="0">
                <a:latin typeface="Meiryo UI"/>
                <a:ea typeface="Meiryo UI"/>
              </a:rPr>
              <a:t>～）</a:t>
            </a:r>
            <a:endParaRPr lang="en-US" altLang="ja-JP" sz="800" i="0" u="none" strike="noStrike" kern="0" cap="none" spc="0" normalizeH="0" baseline="0" noProof="0" dirty="0">
              <a:ln>
                <a:noFill/>
              </a:ln>
              <a:effectLst/>
              <a:uLnTx/>
              <a:uFillTx/>
              <a:latin typeface="Meiryo UI"/>
              <a:ea typeface="Meiryo UI"/>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Meiryo UI"/>
                <a:ea typeface="Meiryo UI"/>
              </a:rPr>
              <a:t>・パターンダイヤ化</a:t>
            </a:r>
            <a:endParaRPr lang="en-US" altLang="ja-JP" sz="700" b="0" i="0" u="none" strike="noStrike" kern="0" cap="none" spc="0" normalizeH="0" baseline="0" noProof="0">
              <a:ln>
                <a:noFill/>
              </a:ln>
              <a:effectLst/>
              <a:uLnTx/>
              <a:uFillTx/>
              <a:latin typeface="Meiryo UI"/>
              <a:ea typeface="Meiryo UI"/>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a:t>
            </a:r>
            <a:r>
              <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20</a:t>
            </a: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時台の便の回復</a:t>
            </a:r>
            <a:endParaRPr kumimoji="1" lang="en-US" altLang="ja-JP" sz="7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56" name="吹き出し: 四角形 55">
            <a:extLst>
              <a:ext uri="{FF2B5EF4-FFF2-40B4-BE49-F238E27FC236}">
                <a16:creationId xmlns:a16="http://schemas.microsoft.com/office/drawing/2014/main" id="{976F8584-3B93-DC0B-3BD8-BB25930F5499}"/>
              </a:ext>
            </a:extLst>
          </p:cNvPr>
          <p:cNvSpPr/>
          <p:nvPr/>
        </p:nvSpPr>
        <p:spPr>
          <a:xfrm>
            <a:off x="4690574" y="5544225"/>
            <a:ext cx="1004482" cy="796784"/>
          </a:xfrm>
          <a:prstGeom prst="wedgeRectCallout">
            <a:avLst>
              <a:gd name="adj1" fmla="val 106468"/>
              <a:gd name="adj2" fmla="val -75722"/>
            </a:avLst>
          </a:prstGeom>
          <a:solidFill>
            <a:srgbClr val="CCFFFF"/>
          </a:solidFill>
          <a:ln w="12700" cap="flat" cmpd="sng" algn="ctr">
            <a:solidFill>
              <a:srgbClr val="ED7D31">
                <a:lumMod val="75000"/>
              </a:srgbClr>
            </a:solidFill>
            <a:prstDash val="sysDot"/>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塩田線</a:t>
            </a:r>
            <a:endParaRPr kumimoji="1" lang="en-US" altLang="ja-JP"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Meiryo UI"/>
                <a:ea typeface="Meiryo UI"/>
              </a:rPr>
              <a:t>・</a:t>
            </a:r>
            <a:r>
              <a:rPr kumimoji="1" lang="ja-JP" altLang="en-US" sz="700" kern="0" dirty="0">
                <a:latin typeface="Meiryo UI"/>
                <a:ea typeface="Meiryo UI"/>
              </a:rPr>
              <a:t>観光路線との統合</a:t>
            </a:r>
            <a:endParaRPr lang="en-US" altLang="ja-JP" sz="700" b="0" i="0" u="none" strike="noStrike" kern="0" cap="none" spc="0" normalizeH="0" baseline="0" noProof="0">
              <a:ln>
                <a:noFill/>
              </a:ln>
              <a:effectLst/>
              <a:uLnTx/>
              <a:uFillTx/>
              <a:latin typeface="Meiryo UI"/>
              <a:ea typeface="Meiryo UI"/>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・通学・通勤の朝夕</a:t>
            </a:r>
            <a:endParaRPr kumimoji="1" lang="en-US" altLang="ja-JP" sz="7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　１便確保</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・生活、観光両面の</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　利便を満たす塩田</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　循環線の創設</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p:txBody>
      </p:sp>
      <p:sp>
        <p:nvSpPr>
          <p:cNvPr id="59" name="吹き出し: 四角形 58">
            <a:extLst>
              <a:ext uri="{FF2B5EF4-FFF2-40B4-BE49-F238E27FC236}">
                <a16:creationId xmlns:a16="http://schemas.microsoft.com/office/drawing/2014/main" id="{60039859-0EEC-F455-6D8B-B1831F99BD91}"/>
              </a:ext>
            </a:extLst>
          </p:cNvPr>
          <p:cNvSpPr/>
          <p:nvPr/>
        </p:nvSpPr>
        <p:spPr>
          <a:xfrm>
            <a:off x="6757645" y="5972567"/>
            <a:ext cx="1591889" cy="406617"/>
          </a:xfrm>
          <a:prstGeom prst="wedgeRectCallout">
            <a:avLst>
              <a:gd name="adj1" fmla="val -26882"/>
              <a:gd name="adj2" fmla="val -127829"/>
            </a:avLst>
          </a:prstGeom>
          <a:solidFill>
            <a:srgbClr val="CCFFFF"/>
          </a:solidFill>
          <a:ln w="12700" cap="flat" cmpd="sng" algn="ctr">
            <a:solidFill>
              <a:srgbClr val="E7E6E6">
                <a:lumMod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鹿教湯線</a:t>
            </a:r>
            <a:endParaRPr kumimoji="1" lang="en-US" altLang="ja-JP"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・丸子駅までのパターンダイヤ化</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7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20</a:t>
            </a:r>
            <a:r>
              <a:rPr kumimoji="1" lang="ja-JP" altLang="en-US" sz="7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時台の便の回復</a:t>
            </a:r>
            <a:endParaRPr kumimoji="1" lang="en-US" altLang="ja-JP" sz="7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1" name="吹き出し: 四角形 60">
            <a:extLst>
              <a:ext uri="{FF2B5EF4-FFF2-40B4-BE49-F238E27FC236}">
                <a16:creationId xmlns:a16="http://schemas.microsoft.com/office/drawing/2014/main" id="{123505BF-C4F6-FA77-4D70-2CE8778944AA}"/>
              </a:ext>
            </a:extLst>
          </p:cNvPr>
          <p:cNvSpPr/>
          <p:nvPr/>
        </p:nvSpPr>
        <p:spPr>
          <a:xfrm>
            <a:off x="7907203" y="4185192"/>
            <a:ext cx="1159888" cy="458024"/>
          </a:xfrm>
          <a:prstGeom prst="wedgeRectCallout">
            <a:avLst>
              <a:gd name="adj1" fmla="val -64742"/>
              <a:gd name="adj2" fmla="val 34086"/>
            </a:avLst>
          </a:prstGeom>
          <a:solidFill>
            <a:srgbClr val="CCFFFF"/>
          </a:solidFill>
          <a:ln w="12700" cap="flat" cmpd="sng" algn="ctr">
            <a:solidFill>
              <a:srgbClr val="ED7D31">
                <a:lumMod val="75000"/>
              </a:srgbClr>
            </a:solidFill>
            <a:prstDash val="sysDot"/>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祢津線、久保林線</a:t>
            </a:r>
            <a:endParaRPr kumimoji="1" lang="en-US" altLang="ja-JP" sz="800" b="1"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rPr>
              <a:t>・商業施設</a:t>
            </a:r>
            <a:r>
              <a:rPr kumimoji="1" lang="ja-JP" altLang="en-US"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rPr>
              <a:t>乗り入れ</a:t>
            </a:r>
            <a:endParaRPr kumimoji="1" lang="en-US" altLang="ja-JP" sz="700" b="0" i="0" u="none" strike="noStrike" kern="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endParaRPr>
          </a:p>
        </p:txBody>
      </p:sp>
      <p:pic>
        <p:nvPicPr>
          <p:cNvPr id="62" name="グラフィックス 61" descr="バス 単色塗りつぶし">
            <a:extLst>
              <a:ext uri="{FF2B5EF4-FFF2-40B4-BE49-F238E27FC236}">
                <a16:creationId xmlns:a16="http://schemas.microsoft.com/office/drawing/2014/main" id="{34B3D3FA-B51B-A884-C856-66535AC678A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4726550" y="3893434"/>
            <a:ext cx="182431" cy="182431"/>
          </a:xfrm>
          <a:prstGeom prst="rect">
            <a:avLst/>
          </a:prstGeom>
        </p:spPr>
      </p:pic>
      <p:pic>
        <p:nvPicPr>
          <p:cNvPr id="64" name="グラフィックス 63" descr="バス 単色塗りつぶし">
            <a:extLst>
              <a:ext uri="{FF2B5EF4-FFF2-40B4-BE49-F238E27FC236}">
                <a16:creationId xmlns:a16="http://schemas.microsoft.com/office/drawing/2014/main" id="{EFFFEB74-CAEB-347D-FE7B-992C4E85F1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5556907" y="3896049"/>
            <a:ext cx="182431" cy="182431"/>
          </a:xfrm>
          <a:prstGeom prst="rect">
            <a:avLst/>
          </a:prstGeom>
        </p:spPr>
      </p:pic>
      <p:pic>
        <p:nvPicPr>
          <p:cNvPr id="65" name="グラフィックス 64" descr="環状の矢印 単色塗りつぶし">
            <a:extLst>
              <a:ext uri="{FF2B5EF4-FFF2-40B4-BE49-F238E27FC236}">
                <a16:creationId xmlns:a16="http://schemas.microsoft.com/office/drawing/2014/main" id="{2D0E74D7-39C2-764D-1046-79B6D3922D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26550" y="6341009"/>
            <a:ext cx="406617" cy="406617"/>
          </a:xfrm>
          <a:prstGeom prst="rect">
            <a:avLst/>
          </a:prstGeom>
        </p:spPr>
      </p:pic>
      <p:pic>
        <p:nvPicPr>
          <p:cNvPr id="66" name="グラフィックス 65" descr="校舎 単色塗りつぶし">
            <a:extLst>
              <a:ext uri="{FF2B5EF4-FFF2-40B4-BE49-F238E27FC236}">
                <a16:creationId xmlns:a16="http://schemas.microsoft.com/office/drawing/2014/main" id="{245CEA35-F97D-0338-FBB1-AD71EB4667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12246" y="4165644"/>
            <a:ext cx="264067" cy="264067"/>
          </a:xfrm>
          <a:prstGeom prst="rect">
            <a:avLst/>
          </a:prstGeom>
        </p:spPr>
      </p:pic>
      <p:pic>
        <p:nvPicPr>
          <p:cNvPr id="67" name="グラフィックス 66" descr="バス 単色塗りつぶし">
            <a:extLst>
              <a:ext uri="{FF2B5EF4-FFF2-40B4-BE49-F238E27FC236}">
                <a16:creationId xmlns:a16="http://schemas.microsoft.com/office/drawing/2014/main" id="{B961BD9D-AA5C-BB18-5BB4-67F66CBD2B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14176" y="5827737"/>
            <a:ext cx="165281" cy="165281"/>
          </a:xfrm>
          <a:prstGeom prst="rect">
            <a:avLst/>
          </a:prstGeom>
        </p:spPr>
      </p:pic>
      <p:pic>
        <p:nvPicPr>
          <p:cNvPr id="68" name="グラフィックス 67" descr="バス 単色塗りつぶし">
            <a:extLst>
              <a:ext uri="{FF2B5EF4-FFF2-40B4-BE49-F238E27FC236}">
                <a16:creationId xmlns:a16="http://schemas.microsoft.com/office/drawing/2014/main" id="{84470206-85EC-A172-9584-1155820CB5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95882" y="5840183"/>
            <a:ext cx="165281" cy="165281"/>
          </a:xfrm>
          <a:prstGeom prst="rect">
            <a:avLst/>
          </a:prstGeom>
        </p:spPr>
      </p:pic>
      <p:pic>
        <p:nvPicPr>
          <p:cNvPr id="69" name="グラフィックス 68" descr="硬貨 単色塗りつぶし">
            <a:extLst>
              <a:ext uri="{FF2B5EF4-FFF2-40B4-BE49-F238E27FC236}">
                <a16:creationId xmlns:a16="http://schemas.microsoft.com/office/drawing/2014/main" id="{810A176E-2A71-CB1A-0320-D15730D4354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01449" y="2364880"/>
            <a:ext cx="341741" cy="341741"/>
          </a:xfrm>
          <a:prstGeom prst="rect">
            <a:avLst/>
          </a:prstGeom>
        </p:spPr>
      </p:pic>
      <p:pic>
        <p:nvPicPr>
          <p:cNvPr id="71" name="グラフィックス 70" descr="握手 単色塗りつぶし">
            <a:extLst>
              <a:ext uri="{FF2B5EF4-FFF2-40B4-BE49-F238E27FC236}">
                <a16:creationId xmlns:a16="http://schemas.microsoft.com/office/drawing/2014/main" id="{4BA98BAB-C061-F6A4-94C1-7AF4A690C7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77248" y="6747626"/>
            <a:ext cx="330952" cy="330952"/>
          </a:xfrm>
          <a:prstGeom prst="rect">
            <a:avLst/>
          </a:prstGeom>
        </p:spPr>
      </p:pic>
      <p:pic>
        <p:nvPicPr>
          <p:cNvPr id="72" name="グラフィックス 71" descr="教室 単色塗りつぶし">
            <a:extLst>
              <a:ext uri="{FF2B5EF4-FFF2-40B4-BE49-F238E27FC236}">
                <a16:creationId xmlns:a16="http://schemas.microsoft.com/office/drawing/2014/main" id="{F71C7FA5-EF90-15F4-90EC-0831B45A00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20622" y="6753349"/>
            <a:ext cx="274385" cy="297691"/>
          </a:xfrm>
          <a:prstGeom prst="rect">
            <a:avLst/>
          </a:prstGeom>
        </p:spPr>
      </p:pic>
      <p:grpSp>
        <p:nvGrpSpPr>
          <p:cNvPr id="8" name="グループ化 7">
            <a:extLst>
              <a:ext uri="{FF2B5EF4-FFF2-40B4-BE49-F238E27FC236}">
                <a16:creationId xmlns:a16="http://schemas.microsoft.com/office/drawing/2014/main" id="{8A98F552-08A4-2D94-5EB0-B394A96AA5FA}"/>
              </a:ext>
            </a:extLst>
          </p:cNvPr>
          <p:cNvGrpSpPr/>
          <p:nvPr/>
        </p:nvGrpSpPr>
        <p:grpSpPr>
          <a:xfrm>
            <a:off x="66700" y="4548921"/>
            <a:ext cx="4559876" cy="1615171"/>
            <a:chOff x="-1017308" y="10832688"/>
            <a:chExt cx="4449948" cy="3711724"/>
          </a:xfrm>
        </p:grpSpPr>
        <p:sp>
          <p:nvSpPr>
            <p:cNvPr id="19" name="正方形/長方形 18">
              <a:extLst>
                <a:ext uri="{FF2B5EF4-FFF2-40B4-BE49-F238E27FC236}">
                  <a16:creationId xmlns:a16="http://schemas.microsoft.com/office/drawing/2014/main" id="{8AEC56A2-CD07-E93A-9BC8-F777F6F52EEB}"/>
                </a:ext>
              </a:extLst>
            </p:cNvPr>
            <p:cNvSpPr/>
            <p:nvPr/>
          </p:nvSpPr>
          <p:spPr>
            <a:xfrm>
              <a:off x="-1017308" y="10832688"/>
              <a:ext cx="4449948" cy="37117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4406" tIns="42203" rIns="84406" bIns="42203" rtlCol="0" anchor="t"/>
            <a:lstStyle/>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en-US" altLang="ja-JP"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0" lang="ja-JP" altLang="en-US" sz="13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地域公共交通の利便性の向上</a:t>
              </a:r>
              <a:endParaRPr kumimoji="0" lang="en-US" altLang="ja-JP" sz="13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just" defTabSz="844083"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地域ニーズに応じたルート変更、ゾーン制運賃の導入やキャッシュレス化の推進により、地域住民や観光客の利便性が向上。</a:t>
              </a:r>
              <a:endParaRPr kumimoji="1" lang="en-US" altLang="ja-JP" sz="1015" noProof="0" dirty="0">
                <a:solidFill>
                  <a:schemeClr val="tx1"/>
                </a:solidFill>
                <a:latin typeface="Meiryo UI" panose="020B0604030504040204" pitchFamily="50" charset="-128"/>
                <a:ea typeface="Meiryo UI" panose="020B0604030504040204" pitchFamily="50" charset="-128"/>
              </a:endParaRPr>
            </a:p>
            <a:p>
              <a:pPr marL="0" marR="0" lvl="0" indent="0" algn="just" defTabSz="844083" rtl="0" eaLnBrk="1" fontAlgn="auto" latinLnBrk="0" hangingPunct="1">
                <a:lnSpc>
                  <a:spcPct val="100000"/>
                </a:lnSpc>
                <a:spcBef>
                  <a:spcPts val="0"/>
                </a:spcBef>
                <a:spcAft>
                  <a:spcPts val="0"/>
                </a:spcAft>
                <a:buClrTx/>
                <a:buSzTx/>
                <a:buFontTx/>
                <a:buNone/>
                <a:tabLst/>
                <a:defRPr/>
              </a:pPr>
              <a:endParaRPr kumimoji="0" lang="en-US" altLang="ja-JP" sz="5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300" b="1" dirty="0">
                  <a:solidFill>
                    <a:schemeClr val="tx1"/>
                  </a:solidFill>
                  <a:latin typeface="Meiryo UI" panose="020B0604030504040204" pitchFamily="50" charset="-128"/>
                  <a:ea typeface="Meiryo UI" panose="020B0604030504040204" pitchFamily="50" charset="-128"/>
                </a:rPr>
                <a:t>・</a:t>
              </a:r>
              <a:r>
                <a:rPr lang="ja-JP" altLang="en-US" sz="1300" b="1" u="sng" dirty="0">
                  <a:solidFill>
                    <a:schemeClr val="tx1"/>
                  </a:solidFill>
                  <a:latin typeface="Meiryo UI" panose="020B0604030504040204" pitchFamily="50" charset="-128"/>
                  <a:ea typeface="Meiryo UI" panose="020B0604030504040204" pitchFamily="50" charset="-128"/>
                </a:rPr>
                <a:t>地域公共交通の持続可能性の向上</a:t>
              </a:r>
              <a:endParaRPr lang="en-US" altLang="ja-JP" sz="1300" b="1" u="sng" dirty="0">
                <a:solidFill>
                  <a:schemeClr val="tx1"/>
                </a:solidFill>
                <a:latin typeface="Meiryo UI" panose="020B0604030504040204" pitchFamily="50" charset="-128"/>
                <a:ea typeface="Meiryo UI" panose="020B060403050404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　市とバス事業者間で５年の運行協定を締結し、バス事業者への公的支援を拡充することで、長期安定的な交通サービスを確保。</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CAD39D10-518A-4244-734E-E866D3DC9AC2}"/>
                </a:ext>
              </a:extLst>
            </p:cNvPr>
            <p:cNvSpPr txBox="1"/>
            <p:nvPr/>
          </p:nvSpPr>
          <p:spPr>
            <a:xfrm>
              <a:off x="-1007345" y="10849670"/>
              <a:ext cx="972841" cy="714041"/>
            </a:xfrm>
            <a:prstGeom prst="rect">
              <a:avLst/>
            </a:prstGeom>
            <a:solidFill>
              <a:srgbClr val="FFC000"/>
            </a:solidFill>
            <a:ln w="12700">
              <a:solidFill>
                <a:srgbClr val="FFC000"/>
              </a:solidFill>
            </a:ln>
          </p:spPr>
          <p:txBody>
            <a:bodyPr wrap="square" rtlCol="0">
              <a:spAutoFit/>
            </a:bodyPr>
            <a:lstStyle/>
            <a:p>
              <a:pPr algn="just" defTabSz="844083"/>
              <a:r>
                <a:rPr kumimoji="1" lang="ja-JP" altLang="en-US" sz="1292" b="1" dirty="0">
                  <a:solidFill>
                    <a:srgbClr val="FFFFFF"/>
                  </a:solidFill>
                  <a:latin typeface="Meiryo UI" panose="020B0604030504040204" pitchFamily="50" charset="-128"/>
                  <a:ea typeface="Meiryo UI" panose="020B0604030504040204" pitchFamily="50" charset="-128"/>
                </a:rPr>
                <a:t>事業の効果</a:t>
              </a:r>
              <a:endParaRPr kumimoji="1" lang="en-US" altLang="ja-JP" sz="1292" b="1" dirty="0">
                <a:solidFill>
                  <a:srgbClr val="FFFFFF"/>
                </a:solidFill>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F35340E6-ADBE-C4C7-D272-E5F1053B347F}"/>
              </a:ext>
            </a:extLst>
          </p:cNvPr>
          <p:cNvSpPr txBox="1"/>
          <p:nvPr/>
        </p:nvSpPr>
        <p:spPr>
          <a:xfrm>
            <a:off x="6001137" y="1764641"/>
            <a:ext cx="2084550" cy="262829"/>
          </a:xfrm>
          <a:prstGeom prst="rect">
            <a:avLst/>
          </a:prstGeom>
          <a:noFill/>
          <a:ln>
            <a:solidFill>
              <a:schemeClr val="tx1"/>
            </a:solidFill>
          </a:ln>
        </p:spPr>
        <p:txBody>
          <a:bodyPr wrap="square" rtlCol="0">
            <a:spAutoFit/>
          </a:bodyPr>
          <a:lstStyle/>
          <a:p>
            <a:pPr algn="ctr" defTabSz="844083"/>
            <a:r>
              <a:rPr kumimoji="1" lang="ja-JP" altLang="en-US" sz="1108" b="1" dirty="0">
                <a:solidFill>
                  <a:srgbClr val="000000"/>
                </a:solidFill>
                <a:latin typeface="Meiryo UI" panose="020B0604030504040204" pitchFamily="50" charset="-128"/>
                <a:ea typeface="Meiryo UI" panose="020B0604030504040204" pitchFamily="50" charset="-128"/>
              </a:rPr>
              <a:t>再編後の地域交通ネットワーク</a:t>
            </a:r>
          </a:p>
        </p:txBody>
      </p:sp>
    </p:spTree>
    <p:extLst>
      <p:ext uri="{BB962C8B-B14F-4D97-AF65-F5344CB8AC3E}">
        <p14:creationId xmlns:p14="http://schemas.microsoft.com/office/powerpoint/2010/main" val="59601676"/>
      </p:ext>
    </p:extLst>
  </p:cSld>
  <p:clrMapOvr>
    <a:masterClrMapping/>
  </p:clrMapOvr>
</p:sld>
</file>

<file path=ppt/theme/theme1.xml><?xml version="1.0" encoding="utf-8"?>
<a:theme xmlns:a="http://schemas.openxmlformats.org/drawingml/2006/main" name="1_国土交通省">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244fbc9-4b64-4d73-a6e4-2ce49afa34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C4CD2DB0FE11444A35C9C1EE4029953" ma:contentTypeVersion="7" ma:contentTypeDescription="新しいドキュメントを作成します。" ma:contentTypeScope="" ma:versionID="646c4afba6c11a83607f04329a0142a7">
  <xsd:schema xmlns:xsd="http://www.w3.org/2001/XMLSchema" xmlns:xs="http://www.w3.org/2001/XMLSchema" xmlns:p="http://schemas.microsoft.com/office/2006/metadata/properties" xmlns:ns3="f244fbc9-4b64-4d73-a6e4-2ce49afa34f2" targetNamespace="http://schemas.microsoft.com/office/2006/metadata/properties" ma:root="true" ma:fieldsID="f49dbef416acf7808ed614f57a18a93f" ns3:_="">
    <xsd:import namespace="f244fbc9-4b64-4d73-a6e4-2ce49afa34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_activity"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4fbc9-4b64-4d73-a6e4-2ce49afa3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_activity" ma:index="12" nillable="true" ma:displayName="_activity" ma:hidden="true" ma:internalName="_activity">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193862-B332-4081-B2B1-C125346D447B}">
  <ds:schemaRefs>
    <ds:schemaRef ds:uri="http://purl.org/dc/terms/"/>
    <ds:schemaRef ds:uri="http://www.w3.org/XML/1998/namespace"/>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f244fbc9-4b64-4d73-a6e4-2ce49afa34f2"/>
    <ds:schemaRef ds:uri="http://schemas.microsoft.com/office/2006/metadata/properties"/>
  </ds:schemaRefs>
</ds:datastoreItem>
</file>

<file path=customXml/itemProps2.xml><?xml version="1.0" encoding="utf-8"?>
<ds:datastoreItem xmlns:ds="http://schemas.openxmlformats.org/officeDocument/2006/customXml" ds:itemID="{37429663-A6B6-479E-9536-59772131E615}">
  <ds:schemaRefs>
    <ds:schemaRef ds:uri="http://schemas.microsoft.com/sharepoint/v3/contenttype/forms"/>
  </ds:schemaRefs>
</ds:datastoreItem>
</file>

<file path=customXml/itemProps3.xml><?xml version="1.0" encoding="utf-8"?>
<ds:datastoreItem xmlns:ds="http://schemas.openxmlformats.org/officeDocument/2006/customXml" ds:itemID="{AFBAE60D-A3E2-4121-B164-FB6472449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4fbc9-4b64-4d73-a6e4-2ce49afa34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Words>657</Words>
  <PresentationFormat>画面に合わせる (4:3)</PresentationFormat>
  <Paragraphs>59</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HGP創英角ｺﾞｼｯｸUB</vt:lpstr>
      <vt:lpstr>Meiryo UI</vt:lpstr>
      <vt:lpstr>ＭＳ Ｐゴシック</vt:lpstr>
      <vt:lpstr>游ゴシック</vt:lpstr>
      <vt:lpstr>Arial</vt:lpstr>
      <vt:lpstr>Calibri</vt:lpstr>
      <vt:lpstr>Times New Roman</vt:lpstr>
      <vt:lpstr>Wingdings</vt:lpstr>
      <vt:lpstr>1_国土交通省</vt:lpstr>
      <vt:lpstr>上田市・青木村地域公共交通利便増進実施計画（概要）</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0x010100AC4CD2DB0FE11444A35C9C1EE4029953</vt:lpwstr>
  </property>
</Properties>
</file>