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</p:sldMasterIdLst>
  <p:notesMasterIdLst>
    <p:notesMasterId r:id="rId3"/>
  </p:notesMasterIdLst>
  <p:sldIdLst>
    <p:sldId id="286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9" autoAdjust="0"/>
    <p:restoredTop sz="94660"/>
  </p:normalViewPr>
  <p:slideViewPr>
    <p:cSldViewPr snapToGrid="0">
      <p:cViewPr varScale="1">
        <p:scale>
          <a:sx n="69" d="100"/>
          <a:sy n="69" d="100"/>
        </p:scale>
        <p:origin x="3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1330D5ED-FF13-4D5D-BCB4-2169F809B5AD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9891AA0F-1192-4341-8BBE-12A9E60F5D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224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0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2891" name="Rectangle 9"/>
          <p:cNvSpPr>
            <a:spLocks noChangeArrowheads="1"/>
          </p:cNvSpPr>
          <p:nvPr userDrawn="1"/>
        </p:nvSpPr>
        <p:spPr>
          <a:xfrm>
            <a:off x="1692276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2892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6051552"/>
            <a:ext cx="2124075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2893" name="Text Box 12"/>
          <p:cNvSpPr txBox="1">
            <a:spLocks noChangeArrowheads="1"/>
          </p:cNvSpPr>
          <p:nvPr userDrawn="1"/>
        </p:nvSpPr>
        <p:spPr>
          <a:xfrm>
            <a:off x="2" y="6524626"/>
            <a:ext cx="3389069" cy="26282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108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28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3602"/>
            <a:ext cx="75247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28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289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89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  <p:grpSp>
        <p:nvGrpSpPr>
          <p:cNvPr id="2898" name="グループ化 1"/>
          <p:cNvGrpSpPr/>
          <p:nvPr userDrawn="1"/>
        </p:nvGrpSpPr>
        <p:grpSpPr>
          <a:xfrm>
            <a:off x="179512" y="44624"/>
            <a:ext cx="9065294" cy="580664"/>
            <a:chOff x="179512" y="116632"/>
            <a:chExt cx="9065294" cy="580664"/>
          </a:xfrm>
        </p:grpSpPr>
        <p:sp>
          <p:nvSpPr>
            <p:cNvPr id="2899" name="テキスト ボックス 18"/>
            <p:cNvSpPr txBox="1">
              <a:spLocks noChangeArrowheads="1"/>
            </p:cNvSpPr>
            <p:nvPr userDrawn="1"/>
          </p:nvSpPr>
          <p:spPr>
            <a:xfrm>
              <a:off x="8128794" y="116632"/>
              <a:ext cx="1116012" cy="23436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923" b="1" dirty="0">
                  <a:solidFill>
                    <a:prstClr val="black"/>
                  </a:solidFill>
                  <a:latin typeface="ＭＳ Ｐゴシック"/>
                  <a:ea typeface="ＭＳ Ｐゴシック"/>
                </a:rPr>
                <a:t>【</a:t>
              </a:r>
              <a:r>
                <a:rPr lang="ja-JP" altLang="en-US" sz="923" b="1" dirty="0">
                  <a:solidFill>
                    <a:prstClr val="black"/>
                  </a:solidFill>
                  <a:latin typeface="ＭＳ Ｐゴシック"/>
                  <a:ea typeface="ＭＳ Ｐゴシック"/>
                </a:rPr>
                <a:t>機密性２</a:t>
              </a:r>
              <a:r>
                <a:rPr lang="en-US" altLang="ja-JP" sz="923" b="1" dirty="0">
                  <a:solidFill>
                    <a:prstClr val="black"/>
                  </a:solidFill>
                  <a:latin typeface="ＭＳ Ｐゴシック"/>
                  <a:ea typeface="ＭＳ Ｐゴシック"/>
                </a:rPr>
                <a:t>】</a:t>
              </a:r>
            </a:p>
          </p:txBody>
        </p:sp>
        <p:sp>
          <p:nvSpPr>
            <p:cNvPr id="2900" name="テキスト ボックス 9"/>
            <p:cNvSpPr txBox="1"/>
            <p:nvPr userDrawn="1"/>
          </p:nvSpPr>
          <p:spPr>
            <a:xfrm>
              <a:off x="3361605" y="372599"/>
              <a:ext cx="5746899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sz="923" b="1" dirty="0" err="1">
                  <a:solidFill>
                    <a:prstClr val="black"/>
                  </a:solidFill>
                  <a:latin typeface="ＭＳ Ｐゴシック"/>
                </a:rPr>
                <a:t>作成日_作成担当課_用途_保存期間</a:t>
              </a:r>
              <a:endParaRPr sz="923" b="1" dirty="0">
                <a:solidFill>
                  <a:prstClr val="black"/>
                </a:solidFill>
                <a:latin typeface="ＭＳ Ｐゴシック"/>
              </a:endParaRPr>
            </a:p>
          </p:txBody>
        </p:sp>
        <p:sp>
          <p:nvSpPr>
            <p:cNvPr id="2901" name="テキスト ボックス 8"/>
            <p:cNvSpPr txBox="1"/>
            <p:nvPr userDrawn="1"/>
          </p:nvSpPr>
          <p:spPr>
            <a:xfrm>
              <a:off x="179512" y="372599"/>
              <a:ext cx="3312368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sz="923" b="1" dirty="0" err="1">
                  <a:solidFill>
                    <a:prstClr val="black"/>
                  </a:solidFill>
                  <a:latin typeface="ＭＳ Ｐゴシック"/>
                </a:rPr>
                <a:t>発出元</a:t>
              </a:r>
              <a:r>
                <a:rPr sz="923" b="1" dirty="0">
                  <a:solidFill>
                    <a:prstClr val="black"/>
                  </a:solidFill>
                  <a:latin typeface="ＭＳ Ｐゴシック"/>
                </a:rPr>
                <a:t> → </a:t>
              </a:r>
              <a:r>
                <a:rPr sz="923" b="1" dirty="0" err="1">
                  <a:solidFill>
                    <a:prstClr val="black"/>
                  </a:solidFill>
                  <a:latin typeface="ＭＳ Ｐゴシック"/>
                </a:rPr>
                <a:t>発出先</a:t>
              </a:r>
              <a:endParaRPr sz="923" b="1" dirty="0">
                <a:solidFill>
                  <a:prstClr val="black"/>
                </a:solidFill>
                <a:latin typeface="ＭＳ Ｐゴシック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606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4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4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4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762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2"/>
            <a:ext cx="2171700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5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2"/>
            <a:ext cx="6362700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5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5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78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0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290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0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3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0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1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1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07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1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1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1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1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52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9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2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2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2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2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2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2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07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2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2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29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3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39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3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93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3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3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63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0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2941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294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4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94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88104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pn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287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288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CE21E-3BF4-4A13-BE4A-B95BE9787BE2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  <p:grpSp>
        <p:nvGrpSpPr>
          <p:cNvPr id="2881" name="Group 18"/>
          <p:cNvGrpSpPr/>
          <p:nvPr userDrawn="1"/>
        </p:nvGrpSpPr>
        <p:grpSpPr>
          <a:xfrm>
            <a:off x="0" y="-1"/>
            <a:ext cx="9144000" cy="748453"/>
            <a:chOff x="0" y="0"/>
            <a:chExt cx="5760" cy="344"/>
          </a:xfrm>
        </p:grpSpPr>
        <p:pic>
          <p:nvPicPr>
            <p:cNvPr id="2882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883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2884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85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886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8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740352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pic>
        <p:nvPicPr>
          <p:cNvPr id="2888" name="Picture 14"/>
          <p:cNvPicPr>
            <a:picLocks noChangeAspect="1" noChangeArrowheads="1"/>
          </p:cNvPicPr>
          <p:nvPr userDrawn="1"/>
        </p:nvPicPr>
        <p:blipFill>
          <a:blip r:embed="rId16"/>
          <a:srcRect t="3670"/>
          <a:stretch>
            <a:fillRect/>
          </a:stretch>
        </p:blipFill>
        <p:spPr>
          <a:xfrm>
            <a:off x="7593014" y="2"/>
            <a:ext cx="1550987" cy="333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56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2" Target="../media/image5.jpeg" Type="http://schemas.openxmlformats.org/officeDocument/2006/relationships/image"/><Relationship Id="rId3" Target="https://www.mlit.go.jp/tochi_fudousan_kensetsugyo/const/tochi_fudousan_kensetsugyo_const_fr2_000001_00056.html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2"/>
          <p:cNvSpPr txBox="1">
            <a:spLocks noChangeArrowheads="1"/>
          </p:cNvSpPr>
          <p:nvPr/>
        </p:nvSpPr>
        <p:spPr bwMode="auto">
          <a:xfrm>
            <a:off x="-86646" y="141483"/>
            <a:ext cx="9134566" cy="39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1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4" name="角丸四角形 53"/>
          <p:cNvSpPr/>
          <p:nvPr/>
        </p:nvSpPr>
        <p:spPr>
          <a:xfrm rot="16200000">
            <a:off x="2658657" y="-1037814"/>
            <a:ext cx="345013" cy="54000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</p:spPr>
        <p:txBody>
          <a:bodyPr vert="eaVert" lIns="36000" rIns="36000" rtlCol="0" anchor="ctr" anchorCtr="0">
            <a:noAutofit/>
          </a:bodyPr>
          <a:lstStyle/>
          <a:p>
            <a:pPr marL="165100" marR="0" lvl="0" indent="-165100" algn="ctr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若手入職促進に向けた産学官の新たな連携体制</a:t>
            </a:r>
            <a:endParaRPr kumimoji="0" lang="en-US" altLang="ja-JP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127470" y="808470"/>
            <a:ext cx="8928000" cy="624082"/>
          </a:xfrm>
          <a:prstGeom prst="roundRect">
            <a:avLst>
              <a:gd name="adj" fmla="val 15400"/>
            </a:avLst>
          </a:prstGeom>
          <a:solidFill>
            <a:schemeClr val="bg1"/>
          </a:solidFill>
          <a:ln w="22225" cap="flat" cmpd="sng" algn="ctr">
            <a:solidFill>
              <a:schemeClr val="accent6"/>
            </a:solidFill>
            <a:prstDash val="solid"/>
          </a:ln>
          <a:effectLst/>
        </p:spPr>
        <p:txBody>
          <a:bodyPr lIns="36000" rIns="36000" rtlCol="0" anchor="ctr" anchorCtr="0">
            <a:noAutofit/>
          </a:bodyPr>
          <a:lstStyle/>
          <a:p>
            <a:pPr marL="165100" lvl="0" indent="-165100" defTabSz="914235">
              <a:tabLst>
                <a:tab pos="3940175" algn="l"/>
              </a:tabLst>
              <a:defRPr/>
            </a:pPr>
            <a:r>
              <a:rPr kumimoji="0" lang="ja-JP" alt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○  建設産業における</a:t>
            </a:r>
            <a:r>
              <a:rPr kumimoji="1" lang="ja-JP" altLang="en-US" sz="1500" b="1" kern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若年入職等の促進に向けて、</a:t>
            </a:r>
            <a:r>
              <a:rPr kumimoji="0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産・学・官が共同して一体的に活動するため、</a:t>
            </a:r>
            <a:r>
              <a:rPr kumimoji="1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新たにタスクフォースを設置し、関係省庁や教育機関等</a:t>
            </a:r>
            <a:r>
              <a:rPr kumimoji="1" lang="ja-JP" altLang="en-US" sz="1500" b="1" kern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が</a:t>
            </a:r>
            <a:r>
              <a:rPr kumimoji="1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連携を強化 </a:t>
            </a:r>
            <a:r>
              <a:rPr kumimoji="0" lang="ja-JP" altLang="en-US" sz="15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ja-JP" altLang="en-US" sz="9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令和５年４月に人材協</a:t>
            </a:r>
            <a:r>
              <a:rPr lang="en-US" altLang="ja-JP" sz="900" kern="0" baseline="300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9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のもとに設置） </a:t>
            </a:r>
            <a:r>
              <a: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0" lang="ja-JP" altLang="en-US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建設業人材確保・育成推進協議会</a:t>
            </a:r>
          </a:p>
        </p:txBody>
      </p:sp>
      <p:sp>
        <p:nvSpPr>
          <p:cNvPr id="65" name="角丸四角形 64"/>
          <p:cNvSpPr/>
          <p:nvPr/>
        </p:nvSpPr>
        <p:spPr>
          <a:xfrm>
            <a:off x="119255" y="1886095"/>
            <a:ext cx="5436000" cy="2664000"/>
          </a:xfrm>
          <a:prstGeom prst="roundRect">
            <a:avLst>
              <a:gd name="adj" fmla="val 5463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rgbClr val="00206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216172" y="2013182"/>
            <a:ext cx="5292000" cy="2484000"/>
          </a:xfrm>
          <a:prstGeom prst="roundRect">
            <a:avLst>
              <a:gd name="adj" fmla="val 8352"/>
            </a:avLst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lIns="36000" rIns="36000" rtlCol="0" anchor="t" anchorCtr="0">
            <a:noAutofit/>
          </a:bodyPr>
          <a:lstStyle/>
          <a:p>
            <a:pPr marL="165100" marR="0" lvl="0" indent="-165100" algn="ctr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0" lang="en-US" altLang="ja-JP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kumimoji="0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若年者入職促進タスクフォース</a:t>
            </a:r>
            <a:r>
              <a:rPr kumimoji="0" lang="en-US" altLang="ja-JP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</a:p>
        </p:txBody>
      </p:sp>
      <p:sp>
        <p:nvSpPr>
          <p:cNvPr id="91" name="角丸四角形 90"/>
          <p:cNvSpPr/>
          <p:nvPr/>
        </p:nvSpPr>
        <p:spPr>
          <a:xfrm>
            <a:off x="220204" y="2495912"/>
            <a:ext cx="3041615" cy="1614614"/>
          </a:xfrm>
          <a:prstGeom prst="roundRect">
            <a:avLst>
              <a:gd name="adj" fmla="val 5062"/>
            </a:avLst>
          </a:prstGeom>
          <a:noFill/>
          <a:ln w="28575" cap="flat" cmpd="sng" algn="ctr">
            <a:noFill/>
            <a:prstDash val="solid"/>
          </a:ln>
          <a:effectLst/>
        </p:spPr>
        <p:txBody>
          <a:bodyPr lIns="36000" rIns="36000" rtlCol="0" anchor="t" anchorCtr="0">
            <a:noAutofit/>
          </a:bodyPr>
          <a:lstStyle/>
          <a:p>
            <a:pPr marL="165100" marR="0" lvl="0" indent="-165100" algn="ctr" defTabSz="914235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endParaRPr lang="en-US" altLang="ja-JP" sz="1400" b="1" kern="0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65100" marR="0" lvl="0" indent="-165100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4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　</a:t>
            </a:r>
            <a:r>
              <a:rPr kumimoji="0" lang="en-US" altLang="ja-JP" sz="1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【</a:t>
            </a:r>
            <a:r>
              <a:rPr kumimoji="0" lang="ja-JP" altLang="en-US" sz="1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当面の活動内容</a:t>
            </a:r>
            <a:r>
              <a:rPr kumimoji="0" lang="en-US" altLang="ja-JP" sz="1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】</a:t>
            </a:r>
            <a:r>
              <a:rPr kumimoji="0" lang="ja-JP" altLang="en-US" sz="12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</a:t>
            </a:r>
            <a:endParaRPr kumimoji="0" lang="en-US" altLang="ja-JP" sz="12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165100" marR="0" lvl="0" indent="-165100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endParaRPr kumimoji="0" lang="en-US" altLang="ja-JP" sz="5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266700" indent="-171450" defTabSz="914235">
              <a:tabLst>
                <a:tab pos="3940175" algn="l"/>
              </a:tabLst>
              <a:defRPr/>
            </a:pPr>
            <a:r>
              <a:rPr lang="ja-JP" altLang="en-US" sz="12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◎業界団体等と</a:t>
            </a:r>
            <a:r>
              <a:rPr lang="ja-JP" altLang="en-US" sz="1200" kern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教育委員会や地元高校との連携の円滑化</a:t>
            </a:r>
            <a:endParaRPr lang="en-US" altLang="ja-JP" sz="1200" kern="0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indent="-171450" defTabSz="914235">
              <a:tabLst>
                <a:tab pos="3940175" algn="l"/>
              </a:tabLst>
              <a:defRPr/>
            </a:pPr>
            <a:r>
              <a:rPr lang="ja-JP" altLang="en-US" sz="12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</a:t>
            </a:r>
            <a:r>
              <a:rPr lang="ja-JP" altLang="en-US" sz="1200" kern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教育委員会等に対して通知等を</a:t>
            </a:r>
            <a:r>
              <a:rPr lang="ja-JP" altLang="en-US" sz="12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発出し、円滑な連携を呼びかけ　</a:t>
            </a:r>
            <a:endParaRPr lang="en-US" altLang="ja-JP" sz="1200" b="1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66700" marR="0" lvl="0" indent="-171450" algn="l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◎業界団体等の取組から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優良事例を発掘・抽出し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、水平展開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249238" marR="0" lvl="0" indent="-230188" algn="l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66700" algn="l"/>
                <a:tab pos="3940175" algn="l"/>
              </a:tabLst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266700" marR="0" lvl="0" indent="-247650" algn="l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endParaRPr kumimoji="0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4" name="Rectangle 2"/>
          <p:cNvSpPr txBox="1">
            <a:spLocks noChangeArrowheads="1"/>
          </p:cNvSpPr>
          <p:nvPr/>
        </p:nvSpPr>
        <p:spPr bwMode="auto">
          <a:xfrm>
            <a:off x="-674983" y="52252"/>
            <a:ext cx="8388000" cy="39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　　　 　</a:t>
            </a:r>
            <a:r>
              <a:rPr kumimoji="1" lang="ja-JP" alt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建設産業における「若年者入職促進タスクフォース」の取組  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【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令和５年度～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】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47" name="楕円 46"/>
          <p:cNvSpPr/>
          <p:nvPr/>
        </p:nvSpPr>
        <p:spPr>
          <a:xfrm>
            <a:off x="3486846" y="2597198"/>
            <a:ext cx="1637499" cy="1464806"/>
          </a:xfrm>
          <a:prstGeom prst="ellipse">
            <a:avLst/>
          </a:prstGeom>
          <a:solidFill>
            <a:srgbClr val="FFFFCC"/>
          </a:solidFill>
          <a:ln w="158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41" name="楕円 40"/>
          <p:cNvSpPr/>
          <p:nvPr/>
        </p:nvSpPr>
        <p:spPr>
          <a:xfrm>
            <a:off x="3213412" y="2592092"/>
            <a:ext cx="1033302" cy="492194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国交・厚労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文科</a:t>
            </a:r>
          </a:p>
        </p:txBody>
      </p:sp>
      <p:sp>
        <p:nvSpPr>
          <p:cNvPr id="6" name="楕円 5"/>
          <p:cNvSpPr/>
          <p:nvPr/>
        </p:nvSpPr>
        <p:spPr>
          <a:xfrm>
            <a:off x="4402637" y="2565671"/>
            <a:ext cx="1033302" cy="521485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訓練校等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連絡会議</a:t>
            </a:r>
          </a:p>
        </p:txBody>
      </p:sp>
      <p:sp>
        <p:nvSpPr>
          <p:cNvPr id="42" name="楕円 41"/>
          <p:cNvSpPr/>
          <p:nvPr/>
        </p:nvSpPr>
        <p:spPr>
          <a:xfrm>
            <a:off x="3224069" y="3209029"/>
            <a:ext cx="981735" cy="556911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建設業団体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関連業団体</a:t>
            </a:r>
          </a:p>
        </p:txBody>
      </p:sp>
      <p:sp>
        <p:nvSpPr>
          <p:cNvPr id="44" name="楕円 43"/>
          <p:cNvSpPr/>
          <p:nvPr/>
        </p:nvSpPr>
        <p:spPr>
          <a:xfrm>
            <a:off x="4365722" y="3210838"/>
            <a:ext cx="1033302" cy="541167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教育関係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機関</a:t>
            </a:r>
            <a:endParaRPr kumimoji="1" lang="ja-JP" altLang="en-US" sz="1050" b="0" i="0" u="none" strike="noStrike" kern="1200" cap="none" spc="0" normalizeH="0" baseline="3000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49" name="楕円 48"/>
          <p:cNvSpPr/>
          <p:nvPr/>
        </p:nvSpPr>
        <p:spPr>
          <a:xfrm>
            <a:off x="3780770" y="3885728"/>
            <a:ext cx="1033302" cy="491970"/>
          </a:xfrm>
          <a:prstGeom prst="ellipse">
            <a:avLst/>
          </a:prstGeom>
          <a:solidFill>
            <a:srgbClr val="CCECFF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建設業振興基金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5650863" y="1515591"/>
            <a:ext cx="3384000" cy="3034503"/>
          </a:xfrm>
          <a:prstGeom prst="roundRect">
            <a:avLst>
              <a:gd name="adj" fmla="val 5463"/>
            </a:avLst>
          </a:prstGeom>
          <a:solidFill>
            <a:schemeClr val="accent1">
              <a:lumMod val="20000"/>
              <a:lumOff val="80000"/>
            </a:schemeClr>
          </a:solidFill>
          <a:ln w="15875" cap="flat" cmpd="sng" algn="ctr">
            <a:solidFill>
              <a:srgbClr val="00206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702609" y="1881524"/>
            <a:ext cx="3456000" cy="2736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○全国建設関係訓練校等連絡会議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・利根沼田テクノアカデミー　　　　　・広島建設アカデミー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9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・全国建設産業教育訓練協会　　　・北陸建設アカデミー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</a:t>
            </a: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・職人育成塾　等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○教育関係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・全国工業高等学校長協会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900" ker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・全国高等学校土木教育研究会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・全国高等学校建築教育連絡協議会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○建設業団体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・日本建設業連合会　　　    ・全国中小建設業協会</a:t>
            </a:r>
            <a:endParaRPr kumimoji="1" lang="en-US" altLang="ja-JP" sz="900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・全国建設業協会　　　　　   ・建設産業専門団体連合会</a:t>
            </a:r>
            <a:endParaRPr kumimoji="1" lang="en-US" altLang="ja-JP" sz="900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○建設関連業団体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・全国測量設計業協会連合会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・建設コンサルタンツ協会  </a:t>
            </a:r>
            <a:r>
              <a:rPr kumimoji="1" lang="en-US" altLang="ja-JP" sz="9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・全国地質調査業協会連合会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○関係省庁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・国土交通省　不動産・建設経済局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・厚生労働省　職業安定局／人材開発統括官　　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・文部科学省</a:t>
            </a:r>
            <a:r>
              <a:rPr kumimoji="1" lang="ja-JP" altLang="en-US" sz="9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90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初等・中等教育局</a:t>
            </a:r>
            <a:endParaRPr kumimoji="1" lang="en-US" altLang="ja-JP" sz="9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 rot="16200000">
            <a:off x="6504860" y="934573"/>
            <a:ext cx="261360" cy="1512000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25400" cap="flat" cmpd="sng" algn="ctr">
            <a:noFill/>
            <a:prstDash val="solid"/>
          </a:ln>
          <a:effectLst/>
        </p:spPr>
        <p:txBody>
          <a:bodyPr vert="eaVert" lIns="36000" rIns="36000" rtlCol="0" anchor="ctr" anchorCtr="0">
            <a:noAutofit/>
          </a:bodyPr>
          <a:lstStyle/>
          <a:p>
            <a:pPr marL="165100" marR="0" lvl="0" indent="-165100" algn="ctr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タスクフォースメンバー</a:t>
            </a:r>
            <a:endParaRPr kumimoji="0" lang="en-US" altLang="ja-JP" sz="11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445873" y="1605757"/>
            <a:ext cx="1701818" cy="425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000" dirty="0"/>
              <a:t>事務局（建設業振興基金）</a:t>
            </a:r>
            <a:endParaRPr kumimoji="1" lang="en-US" altLang="ja-JP" sz="1000" dirty="0"/>
          </a:p>
          <a:p>
            <a:pPr>
              <a:lnSpc>
                <a:spcPts val="1300"/>
              </a:lnSpc>
            </a:pPr>
            <a:r>
              <a:rPr kumimoji="1" lang="en-US" altLang="ja-JP" sz="1200" dirty="0"/>
              <a:t>       </a:t>
            </a:r>
            <a:endParaRPr kumimoji="1" lang="ja-JP" altLang="en-US" sz="1200" dirty="0"/>
          </a:p>
        </p:txBody>
      </p:sp>
      <p:sp>
        <p:nvSpPr>
          <p:cNvPr id="28" name="角丸四角形 27"/>
          <p:cNvSpPr/>
          <p:nvPr/>
        </p:nvSpPr>
        <p:spPr>
          <a:xfrm>
            <a:off x="117945" y="4642257"/>
            <a:ext cx="8928000" cy="2160000"/>
          </a:xfrm>
          <a:prstGeom prst="roundRect">
            <a:avLst>
              <a:gd name="adj" fmla="val 7088"/>
            </a:avLst>
          </a:prstGeom>
          <a:solidFill>
            <a:schemeClr val="accent6">
              <a:lumMod val="20000"/>
              <a:lumOff val="80000"/>
            </a:schemeClr>
          </a:solidFill>
          <a:ln w="1905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337581" y="4600773"/>
            <a:ext cx="5004000" cy="2150736"/>
          </a:xfrm>
          <a:prstGeom prst="roundRect">
            <a:avLst>
              <a:gd name="adj" fmla="val 5062"/>
            </a:avLst>
          </a:prstGeom>
          <a:noFill/>
          <a:ln w="28575" cap="flat" cmpd="sng" algn="ctr">
            <a:noFill/>
            <a:prstDash val="solid"/>
          </a:ln>
          <a:effectLst/>
        </p:spPr>
        <p:txBody>
          <a:bodyPr lIns="36000" rIns="36000" rtlCol="0" anchor="t" anchorCtr="0">
            <a:noAutofit/>
          </a:bodyPr>
          <a:lstStyle/>
          <a:p>
            <a:pPr marL="165100" marR="0" lvl="0" indent="-165100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en-US" altLang="ja-JP" sz="1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R5.</a:t>
            </a:r>
            <a:r>
              <a:rPr lang="ja-JP" altLang="en-US" sz="10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10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05.30</a:t>
            </a:r>
            <a:r>
              <a:rPr kumimoji="0" lang="ja-JP" altLang="en-US" sz="1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第</a:t>
            </a:r>
            <a:r>
              <a:rPr kumimoji="0" lang="en-US" altLang="ja-JP" sz="1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0" lang="ja-JP" altLang="en-US" sz="1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回タスクフォース（対面開催）</a:t>
            </a:r>
            <a:endParaRPr kumimoji="0" lang="en-US" altLang="ja-JP" sz="10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000" marR="0" lvl="0" indent="-165100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・顔合わせ</a:t>
            </a:r>
            <a:endParaRPr lang="en-US" altLang="ja-JP" sz="1000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000" marR="0" lvl="0" indent="-165100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・訓練校等連絡会議の取組の紹介</a:t>
            </a:r>
            <a:endParaRPr lang="en-US" altLang="ja-JP" sz="1000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000" marR="0" lvl="0" indent="-165100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・工業高校の現状と課題　　　ほか</a:t>
            </a:r>
            <a:endParaRPr kumimoji="0" lang="en-US" altLang="ja-JP" sz="1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000" marR="0" lvl="0" indent="-165100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endParaRPr kumimoji="0" lang="en-US" altLang="ja-JP" sz="3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000" marR="0" lvl="0" indent="-165100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lang="en-US" altLang="ja-JP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R5.11.02</a:t>
            </a: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en-US" altLang="ja-JP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回タスクフォース（ＷＥＢ開催）</a:t>
            </a:r>
            <a:endParaRPr lang="en-US" altLang="ja-JP" sz="10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000" lvl="0" indent="-165100" defTabSz="914235">
              <a:tabLst>
                <a:tab pos="3940175" algn="l"/>
              </a:tabLst>
              <a:defRPr/>
            </a:pP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  ・建設業団体等による担い手確保・育成の取組一覧の紹介</a:t>
            </a:r>
            <a:endParaRPr lang="en-US" altLang="ja-JP" sz="10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80000" lvl="0" indent="-165100" defTabSz="914235">
              <a:tabLst>
                <a:tab pos="3940175" algn="l"/>
              </a:tabLst>
              <a:defRPr/>
            </a:pP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 　 ・訓練校（利根）における高校教員向け建設ＩＣＴ技術教育研修　　</a:t>
            </a:r>
            <a:endParaRPr lang="en-US" altLang="ja-JP" sz="10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65100" lvl="0" indent="-165100" defTabSz="914235">
              <a:tabLst>
                <a:tab pos="3940175" algn="l"/>
              </a:tabLst>
              <a:defRPr/>
            </a:pP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（ドローン）について（結果報告）　　ほか</a:t>
            </a:r>
            <a:endParaRPr lang="en-US" altLang="ja-JP" sz="10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65100" lvl="0" indent="-165100" defTabSz="914235">
              <a:tabLst>
                <a:tab pos="3940175" algn="l"/>
              </a:tabLst>
              <a:defRPr/>
            </a:pPr>
            <a:endParaRPr lang="en-US" altLang="ja-JP" sz="3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65100" lvl="0" indent="-288000" defTabSz="914235">
              <a:tabLst>
                <a:tab pos="3940175" algn="l"/>
              </a:tabLst>
              <a:defRPr/>
            </a:pPr>
            <a:r>
              <a:rPr lang="en-US" altLang="ja-JP" sz="1000" kern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10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R7.01.16</a:t>
            </a:r>
            <a:r>
              <a:rPr lang="ja-JP" altLang="en-US" sz="1000" kern="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ja-JP" altLang="en-US" sz="1000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第３回タスクフォース（対面・ＷＥＢ併用開催）</a:t>
            </a:r>
            <a:endParaRPr lang="en-US" altLang="ja-JP" sz="1000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65100" marR="0" lvl="0" indent="-165100" algn="l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          </a:t>
            </a: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・若年層の動向について</a:t>
            </a:r>
            <a:endParaRPr kumimoji="0" lang="en-US" altLang="ja-JP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180000" marR="0" lvl="0" indent="-165100" algn="l" defTabSz="914235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lang="ja-JP" altLang="en-US" sz="10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    </a:t>
            </a:r>
            <a:r>
              <a:rPr kumimoji="0" lang="ja-JP" alt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・訓練校における取組について　ほか</a:t>
            </a:r>
            <a:r>
              <a:rPr lang="ja-JP" altLang="en-US" sz="105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</a:t>
            </a:r>
            <a:endParaRPr lang="en-US" altLang="ja-JP" sz="105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165100" lvl="0" indent="-165100" defTabSz="914235">
              <a:spcBef>
                <a:spcPts val="600"/>
              </a:spcBef>
              <a:tabLst>
                <a:tab pos="3940175" algn="l"/>
              </a:tabLst>
              <a:defRPr/>
            </a:pPr>
            <a:r>
              <a:rPr lang="ja-JP" altLang="en-US" sz="14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lang="en-US" altLang="ja-JP" sz="13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1017046" y="4781323"/>
            <a:ext cx="2016000" cy="180000"/>
          </a:xfrm>
          <a:prstGeom prst="roundRect">
            <a:avLst>
              <a:gd name="adj" fmla="val 5062"/>
            </a:avLst>
          </a:prstGeom>
          <a:noFill/>
          <a:ln w="28575" cap="flat" cmpd="sng" algn="ctr">
            <a:noFill/>
            <a:prstDash val="solid"/>
          </a:ln>
          <a:effectLst/>
        </p:spPr>
        <p:txBody>
          <a:bodyPr lIns="36000" rIns="36000" rtlCol="0" anchor="t" anchorCtr="0">
            <a:noAutofit/>
          </a:bodyPr>
          <a:lstStyle/>
          <a:p>
            <a:pPr marL="165100" marR="0" lvl="0" indent="-165100" defTabSz="914235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en-US" altLang="ja-JP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</a:t>
            </a:r>
            <a:endParaRPr lang="en-US" altLang="ja-JP" sz="14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6675222" y="6463509"/>
            <a:ext cx="1368000" cy="288000"/>
          </a:xfrm>
          <a:prstGeom prst="roundRect">
            <a:avLst>
              <a:gd name="adj" fmla="val 5062"/>
            </a:avLst>
          </a:prstGeom>
          <a:noFill/>
          <a:ln w="28575" cap="flat" cmpd="sng" algn="ctr">
            <a:noFill/>
            <a:prstDash val="solid"/>
          </a:ln>
          <a:effectLst/>
        </p:spPr>
        <p:txBody>
          <a:bodyPr lIns="36000" rIns="36000" rtlCol="0" anchor="t" anchorCtr="0">
            <a:noAutofit/>
          </a:bodyPr>
          <a:lstStyle/>
          <a:p>
            <a:pPr marL="165100" marR="0" lvl="0" indent="-165100" defTabSz="914235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en-US" altLang="ja-JP" sz="14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0" lang="ja-JP" altLang="en-US" sz="11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第</a:t>
            </a:r>
            <a:r>
              <a:rPr kumimoji="0" lang="en-US" altLang="ja-JP" sz="11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0" lang="ja-JP" altLang="en-US" sz="11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回タスクフォース</a:t>
            </a:r>
            <a:endParaRPr kumimoji="0" lang="en-US" altLang="ja-JP" sz="11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165100" marR="0" lvl="0" indent="-165100" defTabSz="91423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940175" algn="l"/>
              </a:tabLst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　　　　     　</a:t>
            </a:r>
            <a:endParaRPr lang="en-US" altLang="ja-JP" sz="14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79" t="23968" r="679" b="37"/>
          <a:stretch/>
        </p:blipFill>
        <p:spPr>
          <a:xfrm>
            <a:off x="5618037" y="4781323"/>
            <a:ext cx="3240213" cy="1748318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2DE1221-68D9-7F3F-D317-B0C29A6D551C}"/>
              </a:ext>
            </a:extLst>
          </p:cNvPr>
          <p:cNvSpPr txBox="1"/>
          <p:nvPr/>
        </p:nvSpPr>
        <p:spPr>
          <a:xfrm>
            <a:off x="220204" y="6439427"/>
            <a:ext cx="5639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/>
              <a:t>※</a:t>
            </a:r>
            <a:r>
              <a:rPr kumimoji="1" lang="ja-JP" altLang="en-US" sz="800" dirty="0"/>
              <a:t>会議資料：国土交通省</a:t>
            </a:r>
            <a:r>
              <a:rPr kumimoji="1" lang="en-US" altLang="ja-JP" sz="800" dirty="0"/>
              <a:t>HP</a:t>
            </a:r>
            <a:r>
              <a:rPr kumimoji="1" lang="ja-JP" altLang="en-US" sz="800" dirty="0"/>
              <a:t>　　　　　</a:t>
            </a:r>
            <a:r>
              <a:rPr kumimoji="1" lang="en-US" altLang="ja-JP" sz="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  <a:hlinkClick r:id="rId3"/>
              </a:rPr>
              <a:t>https://www.mlit.go.jp/tochi_fudousan_kensetsugyo/const/tochi_fudousan_kensetsugyo_const_fr2_000001_00056.html</a:t>
            </a:r>
            <a:r>
              <a:rPr kumimoji="1" lang="ja-JP" altLang="en-US" sz="7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kumimoji="1" lang="ja-JP" altLang="en-US" sz="800" dirty="0"/>
              <a:t>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1532831416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474</Words>
  <PresentationFormat>画面に合わせる (4:3)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HGP創英角ｺﾞｼｯｸUB</vt:lpstr>
      <vt:lpstr>ＭＳ Ｐゴシック</vt:lpstr>
      <vt:lpstr>游ゴシック</vt:lpstr>
      <vt:lpstr>Arial</vt:lpstr>
      <vt:lpstr>Times New Roman</vt:lpstr>
      <vt:lpstr>2_標準デザイン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