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269" r:id="rId2"/>
    <p:sldMasterId id="2147484310" r:id="rId3"/>
    <p:sldMasterId id="2147484326" r:id="rId4"/>
  </p:sldMasterIdLst>
  <p:notesMasterIdLst>
    <p:notesMasterId r:id="rId50"/>
  </p:notesMasterIdLst>
  <p:handoutMasterIdLst>
    <p:handoutMasterId r:id="rId51"/>
  </p:handoutMasterIdLst>
  <p:sldIdLst>
    <p:sldId id="507" r:id="rId5"/>
    <p:sldId id="505" r:id="rId6"/>
    <p:sldId id="403" r:id="rId7"/>
    <p:sldId id="404" r:id="rId8"/>
    <p:sldId id="602" r:id="rId9"/>
    <p:sldId id="371" r:id="rId10"/>
    <p:sldId id="603" r:id="rId11"/>
    <p:sldId id="604" r:id="rId12"/>
    <p:sldId id="605" r:id="rId13"/>
    <p:sldId id="606" r:id="rId14"/>
    <p:sldId id="415" r:id="rId15"/>
    <p:sldId id="598" r:id="rId16"/>
    <p:sldId id="600" r:id="rId17"/>
    <p:sldId id="607" r:id="rId18"/>
    <p:sldId id="608" r:id="rId19"/>
    <p:sldId id="583" r:id="rId20"/>
    <p:sldId id="609" r:id="rId21"/>
    <p:sldId id="610" r:id="rId22"/>
    <p:sldId id="612" r:id="rId23"/>
    <p:sldId id="613" r:id="rId24"/>
    <p:sldId id="614" r:id="rId25"/>
    <p:sldId id="615" r:id="rId26"/>
    <p:sldId id="616" r:id="rId27"/>
    <p:sldId id="617" r:id="rId28"/>
    <p:sldId id="618" r:id="rId29"/>
    <p:sldId id="593" r:id="rId30"/>
    <p:sldId id="416" r:id="rId31"/>
    <p:sldId id="581" r:id="rId32"/>
    <p:sldId id="620" r:id="rId33"/>
    <p:sldId id="621" r:id="rId34"/>
    <p:sldId id="622" r:id="rId35"/>
    <p:sldId id="638" r:id="rId36"/>
    <p:sldId id="624" r:id="rId37"/>
    <p:sldId id="625" r:id="rId38"/>
    <p:sldId id="626" r:id="rId39"/>
    <p:sldId id="627" r:id="rId40"/>
    <p:sldId id="639" r:id="rId41"/>
    <p:sldId id="630" r:id="rId42"/>
    <p:sldId id="633" r:id="rId43"/>
    <p:sldId id="634" r:id="rId44"/>
    <p:sldId id="635" r:id="rId45"/>
    <p:sldId id="636" r:id="rId46"/>
    <p:sldId id="637" r:id="rId47"/>
    <p:sldId id="580" r:id="rId48"/>
    <p:sldId id="632" r:id="rId49"/>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0CF"/>
    <a:srgbClr val="FFFF99"/>
    <a:srgbClr val="CCECFF"/>
    <a:srgbClr val="CCFFCC"/>
    <a:srgbClr val="FFFFC1"/>
    <a:srgbClr val="EFFFFF"/>
    <a:srgbClr val="CCFFFF"/>
    <a:srgbClr val="FFFFCC"/>
    <a:srgbClr val="FF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rgbClr val="00000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テーマ スタイル 1 - アクセント 4">
    <a:tblBg>
      <a:fillRef idx="2">
        <a:schemeClr val="accent4"/>
      </a:fillRef>
      <a:effectRef idx="1">
        <a:schemeClr val="accent4"/>
      </a:effectRef>
    </a:tblBg>
    <a:wholeTbl>
      <a:tcTxStyle>
        <a:fontRef idx="minor">
          <a:srgbClr val="00000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rgbClr val="00000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2" autoAdjust="0"/>
    <p:restoredTop sz="93705" autoAdjust="0"/>
  </p:normalViewPr>
  <p:slideViewPr>
    <p:cSldViewPr>
      <p:cViewPr varScale="1">
        <p:scale>
          <a:sx n="106" d="100"/>
          <a:sy n="106" d="100"/>
        </p:scale>
        <p:origin x="2232" y="96"/>
      </p:cViewPr>
      <p:guideLst>
        <p:guide orient="horz" pos="2160"/>
        <p:guide pos="2880"/>
      </p:guideLst>
    </p:cSldViewPr>
  </p:slideViewPr>
  <p:notesTextViewPr>
    <p:cViewPr>
      <p:scale>
        <a:sx n="100" d="100"/>
        <a:sy n="100" d="100"/>
      </p:scale>
      <p:origin x="0" y="0"/>
    </p:cViewPr>
  </p:notesTextViewPr>
  <p:sorterViewPr>
    <p:cViewPr>
      <p:scale>
        <a:sx n="83" d="100"/>
        <a:sy n="8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9766538962583"/>
          <c:y val="0.10242373869932925"/>
          <c:w val="0.65163454812647192"/>
          <c:h val="0.77620396600566577"/>
        </c:manualLayout>
      </c:layout>
      <c:barChart>
        <c:barDir val="col"/>
        <c:grouping val="stacked"/>
        <c:varyColors val="0"/>
        <c:ser>
          <c:idx val="3"/>
          <c:order val="0"/>
          <c:tx>
            <c:strRef>
              <c:f>'○(3)資金計画の平均像（都市局）'!$I$35</c:f>
              <c:strCache>
                <c:ptCount val="1"/>
                <c:pt idx="0">
                  <c:v>その他</c:v>
                </c:pt>
              </c:strCache>
            </c:strRef>
          </c:tx>
          <c:spPr>
            <a:solidFill>
              <a:srgbClr val="92D050"/>
            </a:solidFill>
            <a:ln>
              <a:solidFill>
                <a:sysClr val="windowText" lastClr="000000"/>
              </a:solidFill>
            </a:ln>
          </c:spPr>
          <c:invertIfNegative val="0"/>
          <c:dLbls>
            <c:dLbl>
              <c:idx val="0"/>
              <c:layout>
                <c:manualLayout>
                  <c:x val="4.9424939136305471E-3"/>
                  <c:y val="-1.3931479814460949E-3"/>
                </c:manualLayout>
              </c:layout>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C75D-48F7-926C-6C4EB1BA8178}"/>
                </c:ext>
              </c:extLst>
            </c:dLbl>
            <c:spPr>
              <a:noFill/>
              <a:ln w="25400">
                <a:noFill/>
              </a:ln>
            </c:spPr>
            <c:txPr>
              <a:bodyPr/>
              <a:lstStyle/>
              <a:p>
                <a:pPr>
                  <a:defRPr sz="1200"/>
                </a:pPr>
                <a:endParaRPr lang="ja-JP"/>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'○(3)資金計画の平均像（都市局）'!$H$36:$H$37</c:f>
              <c:strCache>
                <c:ptCount val="2"/>
                <c:pt idx="0">
                  <c:v>収入</c:v>
                </c:pt>
                <c:pt idx="1">
                  <c:v>支出</c:v>
                </c:pt>
              </c:strCache>
            </c:strRef>
          </c:cat>
          <c:val>
            <c:numRef>
              <c:f>'○(3)資金計画の平均像（都市局）'!$I$36:$I$37</c:f>
              <c:numCache>
                <c:formatCode>General</c:formatCode>
                <c:ptCount val="2"/>
                <c:pt idx="0" formatCode="#,##0_);[Red]\(#,##0\)">
                  <c:v>1682.9545454545455</c:v>
                </c:pt>
              </c:numCache>
            </c:numRef>
          </c:val>
          <c:extLst>
            <c:ext xmlns:c16="http://schemas.microsoft.com/office/drawing/2014/chart" uri="{C3380CC4-5D6E-409C-BE32-E72D297353CC}">
              <c16:uniqueId val="{00000001-C75D-48F7-926C-6C4EB1BA8178}"/>
            </c:ext>
          </c:extLst>
        </c:ser>
        <c:ser>
          <c:idx val="0"/>
          <c:order val="1"/>
          <c:tx>
            <c:strRef>
              <c:f>'○(3)資金計画の平均像（都市局）'!$J$35</c:f>
              <c:strCache>
                <c:ptCount val="1"/>
                <c:pt idx="0">
                  <c:v>負担金等</c:v>
                </c:pt>
              </c:strCache>
            </c:strRef>
          </c:tx>
          <c:invertIfNegative val="0"/>
          <c:dPt>
            <c:idx val="0"/>
            <c:invertIfNegative val="0"/>
            <c:bubble3D val="0"/>
            <c:spPr>
              <a:solidFill>
                <a:srgbClr val="FFFF00"/>
              </a:solidFill>
              <a:ln>
                <a:solidFill>
                  <a:sysClr val="windowText" lastClr="000000"/>
                </a:solidFill>
              </a:ln>
            </c:spPr>
            <c:extLst>
              <c:ext xmlns:c16="http://schemas.microsoft.com/office/drawing/2014/chart" uri="{C3380CC4-5D6E-409C-BE32-E72D297353CC}">
                <c16:uniqueId val="{00000003-C75D-48F7-926C-6C4EB1BA8178}"/>
              </c:ext>
            </c:extLst>
          </c:dPt>
          <c:dLbls>
            <c:dLbl>
              <c:idx val="0"/>
              <c:layout>
                <c:manualLayout>
                  <c:x val="-3.4162366398933681E-4"/>
                  <c:y val="-1.7104870491520552E-3"/>
                </c:manualLayout>
              </c:layout>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75D-48F7-926C-6C4EB1BA8178}"/>
                </c:ext>
              </c:extLst>
            </c:dLbl>
            <c:spPr>
              <a:noFill/>
              <a:ln w="25400">
                <a:noFill/>
              </a:ln>
            </c:spPr>
            <c:txPr>
              <a:bodyPr/>
              <a:lstStyle/>
              <a:p>
                <a:pPr>
                  <a:defRPr sz="1200"/>
                </a:pPr>
                <a:endParaRPr lang="ja-JP"/>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'○(3)資金計画の平均像（都市局）'!$H$36:$H$37</c:f>
              <c:strCache>
                <c:ptCount val="2"/>
                <c:pt idx="0">
                  <c:v>収入</c:v>
                </c:pt>
                <c:pt idx="1">
                  <c:v>支出</c:v>
                </c:pt>
              </c:strCache>
            </c:strRef>
          </c:cat>
          <c:val>
            <c:numRef>
              <c:f>'○(3)資金計画の平均像（都市局）'!$J$36:$J$37</c:f>
              <c:numCache>
                <c:formatCode>General</c:formatCode>
                <c:ptCount val="2"/>
                <c:pt idx="0" formatCode="#,##0_);[Red]\(#,##0\)">
                  <c:v>6557.1304545454541</c:v>
                </c:pt>
              </c:numCache>
            </c:numRef>
          </c:val>
          <c:extLst>
            <c:ext xmlns:c16="http://schemas.microsoft.com/office/drawing/2014/chart" uri="{C3380CC4-5D6E-409C-BE32-E72D297353CC}">
              <c16:uniqueId val="{00000004-C75D-48F7-926C-6C4EB1BA8178}"/>
            </c:ext>
          </c:extLst>
        </c:ser>
        <c:ser>
          <c:idx val="2"/>
          <c:order val="2"/>
          <c:tx>
            <c:strRef>
              <c:f>'○(3)資金計画の平均像（都市局）'!$K$35</c:f>
              <c:strCache>
                <c:ptCount val="1"/>
                <c:pt idx="0">
                  <c:v>国庫補助に係る公共支出</c:v>
                </c:pt>
              </c:strCache>
            </c:strRef>
          </c:tx>
          <c:spPr>
            <a:solidFill>
              <a:schemeClr val="accent2">
                <a:lumMod val="20000"/>
                <a:lumOff val="80000"/>
              </a:schemeClr>
            </a:solidFill>
            <a:ln w="3175">
              <a:solidFill>
                <a:sysClr val="windowText" lastClr="000000"/>
              </a:solidFill>
              <a:prstDash val="solid"/>
            </a:ln>
          </c:spPr>
          <c:invertIfNegative val="0"/>
          <c:dPt>
            <c:idx val="0"/>
            <c:invertIfNegative val="0"/>
            <c:bubble3D val="0"/>
            <c:extLst>
              <c:ext xmlns:c16="http://schemas.microsoft.com/office/drawing/2014/chart" uri="{C3380CC4-5D6E-409C-BE32-E72D297353CC}">
                <c16:uniqueId val="{00000005-C75D-48F7-926C-6C4EB1BA8178}"/>
              </c:ext>
            </c:extLst>
          </c:dPt>
          <c:dLbls>
            <c:dLbl>
              <c:idx val="0"/>
              <c:layout>
                <c:manualLayout>
                  <c:x val="4.6370620635489915E-3"/>
                  <c:y val="-1.2138464958226438E-3"/>
                </c:manualLayout>
              </c:layout>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32729204392310696"/>
                      <c:h val="0.10288613987235209"/>
                    </c:manualLayout>
                  </c15:layout>
                </c:ext>
                <c:ext xmlns:c16="http://schemas.microsoft.com/office/drawing/2014/chart" uri="{C3380CC4-5D6E-409C-BE32-E72D297353CC}">
                  <c16:uniqueId val="{00000005-C75D-48F7-926C-6C4EB1BA8178}"/>
                </c:ext>
              </c:extLst>
            </c:dLbl>
            <c:spPr>
              <a:noFill/>
              <a:ln w="25400">
                <a:noFill/>
              </a:ln>
            </c:spPr>
            <c:txPr>
              <a:bodyPr/>
              <a:lstStyle/>
              <a:p>
                <a:pPr>
                  <a:defRPr sz="1200"/>
                </a:pPr>
                <a:endParaRPr lang="ja-JP"/>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'○(3)資金計画の平均像（都市局）'!$H$36:$H$37</c:f>
              <c:strCache>
                <c:ptCount val="2"/>
                <c:pt idx="0">
                  <c:v>収入</c:v>
                </c:pt>
                <c:pt idx="1">
                  <c:v>支出</c:v>
                </c:pt>
              </c:strCache>
            </c:strRef>
          </c:cat>
          <c:val>
            <c:numRef>
              <c:f>'○(3)資金計画の平均像（都市局）'!$K$36:$K$37</c:f>
              <c:numCache>
                <c:formatCode>General</c:formatCode>
                <c:ptCount val="2"/>
                <c:pt idx="0" formatCode="#,##0_);[Red]\(#,##0\)">
                  <c:v>5844.5909090909099</c:v>
                </c:pt>
              </c:numCache>
            </c:numRef>
          </c:val>
          <c:extLst>
            <c:ext xmlns:c16="http://schemas.microsoft.com/office/drawing/2014/chart" uri="{C3380CC4-5D6E-409C-BE32-E72D297353CC}">
              <c16:uniqueId val="{00000006-C75D-48F7-926C-6C4EB1BA8178}"/>
            </c:ext>
          </c:extLst>
        </c:ser>
        <c:ser>
          <c:idx val="1"/>
          <c:order val="3"/>
          <c:tx>
            <c:strRef>
              <c:f>'○(3)資金計画の平均像（都市局）'!$L$35</c:f>
              <c:strCache>
                <c:ptCount val="1"/>
                <c:pt idx="0">
                  <c:v>保留床処分金</c:v>
                </c:pt>
              </c:strCache>
            </c:strRef>
          </c:tx>
          <c:spPr>
            <a:solidFill>
              <a:schemeClr val="accent1">
                <a:lumMod val="20000"/>
                <a:lumOff val="80000"/>
              </a:schemeClr>
            </a:solidFill>
            <a:ln>
              <a:solidFill>
                <a:sysClr val="windowText" lastClr="000000"/>
              </a:solidFill>
            </a:ln>
          </c:spPr>
          <c:invertIfNegative val="0"/>
          <c:dLbls>
            <c:dLbl>
              <c:idx val="0"/>
              <c:layout>
                <c:manualLayout>
                  <c:x val="1.2834581493395572E-7"/>
                  <c:y val="-4.4334866557521897E-2"/>
                </c:manualLayout>
              </c:layout>
              <c:spPr>
                <a:noFill/>
                <a:ln w="25400">
                  <a:noFill/>
                </a:ln>
              </c:spPr>
              <c:txPr>
                <a:bodyPr/>
                <a:lstStyle/>
                <a:p>
                  <a:pPr>
                    <a:defRPr sz="1200" b="0"/>
                  </a:pPr>
                  <a:endParaRPr lang="ja-JP"/>
                </a:p>
              </c:txPr>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C75D-48F7-926C-6C4EB1BA8178}"/>
                </c:ext>
              </c:extLst>
            </c:dLbl>
            <c:spPr>
              <a:noFill/>
              <a:ln w="25400">
                <a:noFill/>
              </a:ln>
            </c:spPr>
            <c:txPr>
              <a:bodyPr/>
              <a:lstStyle/>
              <a:p>
                <a:pPr>
                  <a:defRPr sz="1200"/>
                </a:pPr>
                <a:endParaRPr lang="ja-JP"/>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'○(3)資金計画の平均像（都市局）'!$H$36:$H$37</c:f>
              <c:strCache>
                <c:ptCount val="2"/>
                <c:pt idx="0">
                  <c:v>収入</c:v>
                </c:pt>
                <c:pt idx="1">
                  <c:v>支出</c:v>
                </c:pt>
              </c:strCache>
            </c:strRef>
          </c:cat>
          <c:val>
            <c:numRef>
              <c:f>'○(3)資金計画の平均像（都市局）'!$L$36:$L$37</c:f>
              <c:numCache>
                <c:formatCode>General</c:formatCode>
                <c:ptCount val="2"/>
                <c:pt idx="0" formatCode="#,##0_);[Red]\(#,##0\)">
                  <c:v>23757.94659090909</c:v>
                </c:pt>
              </c:numCache>
            </c:numRef>
          </c:val>
          <c:extLst>
            <c:ext xmlns:c16="http://schemas.microsoft.com/office/drawing/2014/chart" uri="{C3380CC4-5D6E-409C-BE32-E72D297353CC}">
              <c16:uniqueId val="{00000008-C75D-48F7-926C-6C4EB1BA8178}"/>
            </c:ext>
          </c:extLst>
        </c:ser>
        <c:ser>
          <c:idx val="4"/>
          <c:order val="4"/>
          <c:tx>
            <c:strRef>
              <c:f>'○(3)資金計画の平均像（都市局）'!$M$35</c:f>
              <c:strCache>
                <c:ptCount val="1"/>
                <c:pt idx="0">
                  <c:v>その他経費</c:v>
                </c:pt>
              </c:strCache>
            </c:strRef>
          </c:tx>
          <c:spPr>
            <a:solidFill>
              <a:schemeClr val="accent1">
                <a:lumMod val="60000"/>
                <a:lumOff val="40000"/>
              </a:schemeClr>
            </a:solidFill>
            <a:ln>
              <a:solidFill>
                <a:schemeClr val="tx1"/>
              </a:solidFill>
            </a:ln>
          </c:spPr>
          <c:invertIfNegative val="0"/>
          <c:dLbls>
            <c:dLbl>
              <c:idx val="1"/>
              <c:layout>
                <c:manualLayout>
                  <c:x val="5.9765677416621972E-17"/>
                  <c:y val="-1.9801980198019924E-2"/>
                </c:manualLayout>
              </c:layout>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C75D-48F7-926C-6C4EB1BA8178}"/>
                </c:ext>
              </c:extLst>
            </c:dLbl>
            <c:spPr>
              <a:noFill/>
              <a:ln w="25400">
                <a:noFill/>
              </a:ln>
            </c:spPr>
            <c:txPr>
              <a:bodyPr wrap="square" lIns="38100" tIns="19050" rIns="38100" bIns="19050" anchor="ctr">
                <a:spAutoFit/>
              </a:bodyPr>
              <a:lstStyle/>
              <a:p>
                <a:pPr>
                  <a:defRPr sz="1200"/>
                </a:pPr>
                <a:endParaRPr lang="ja-JP"/>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'○(3)資金計画の平均像（都市局）'!$H$36:$H$37</c:f>
              <c:strCache>
                <c:ptCount val="2"/>
                <c:pt idx="0">
                  <c:v>収入</c:v>
                </c:pt>
                <c:pt idx="1">
                  <c:v>支出</c:v>
                </c:pt>
              </c:strCache>
            </c:strRef>
          </c:cat>
          <c:val>
            <c:numRef>
              <c:f>'○(3)資金計画の平均像（都市局）'!$M$36:$M$37</c:f>
              <c:numCache>
                <c:formatCode>#,##0_);[Red]\(#,##0\)</c:formatCode>
                <c:ptCount val="2"/>
                <c:pt idx="1">
                  <c:v>6471.409090909091</c:v>
                </c:pt>
              </c:numCache>
            </c:numRef>
          </c:val>
          <c:extLst>
            <c:ext xmlns:c16="http://schemas.microsoft.com/office/drawing/2014/chart" uri="{C3380CC4-5D6E-409C-BE32-E72D297353CC}">
              <c16:uniqueId val="{0000000A-C75D-48F7-926C-6C4EB1BA8178}"/>
            </c:ext>
          </c:extLst>
        </c:ser>
        <c:ser>
          <c:idx val="5"/>
          <c:order val="5"/>
          <c:tx>
            <c:strRef>
              <c:f>'○(3)資金計画の平均像（都市局）'!$N$35</c:f>
              <c:strCache>
                <c:ptCount val="1"/>
                <c:pt idx="0">
                  <c:v>調査設計費</c:v>
                </c:pt>
              </c:strCache>
            </c:strRef>
          </c:tx>
          <c:spPr>
            <a:solidFill>
              <a:schemeClr val="accent6">
                <a:lumMod val="40000"/>
                <a:lumOff val="60000"/>
              </a:schemeClr>
            </a:solidFill>
            <a:ln>
              <a:solidFill>
                <a:sysClr val="windowText" lastClr="000000"/>
              </a:solidFill>
            </a:ln>
          </c:spPr>
          <c:invertIfNegative val="0"/>
          <c:dLbls>
            <c:dLbl>
              <c:idx val="1"/>
              <c:layout>
                <c:manualLayout>
                  <c:x val="0.22167889160554186"/>
                  <c:y val="-4.913853590083418E-3"/>
                </c:manualLayout>
              </c:layout>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C75D-48F7-926C-6C4EB1BA8178}"/>
                </c:ext>
              </c:extLst>
            </c:dLbl>
            <c:spPr>
              <a:noFill/>
              <a:ln w="25400">
                <a:noFill/>
              </a:ln>
            </c:spPr>
            <c:txPr>
              <a:bodyPr wrap="square" lIns="38100" tIns="19050" rIns="38100" bIns="19050" anchor="ctr">
                <a:spAutoFit/>
              </a:bodyPr>
              <a:lstStyle/>
              <a:p>
                <a:pPr>
                  <a:defRPr sz="1200"/>
                </a:pPr>
                <a:endParaRPr lang="ja-JP"/>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'○(3)資金計画の平均像（都市局）'!$H$36:$H$37</c:f>
              <c:strCache>
                <c:ptCount val="2"/>
                <c:pt idx="0">
                  <c:v>収入</c:v>
                </c:pt>
                <c:pt idx="1">
                  <c:v>支出</c:v>
                </c:pt>
              </c:strCache>
            </c:strRef>
          </c:cat>
          <c:val>
            <c:numRef>
              <c:f>'○(3)資金計画の平均像（都市局）'!$N$36:$N$37</c:f>
              <c:numCache>
                <c:formatCode>#,##0_);[Red]\(#,##0\)</c:formatCode>
                <c:ptCount val="2"/>
                <c:pt idx="1">
                  <c:v>1320.2727272727273</c:v>
                </c:pt>
              </c:numCache>
            </c:numRef>
          </c:val>
          <c:extLst>
            <c:ext xmlns:c16="http://schemas.microsoft.com/office/drawing/2014/chart" uri="{C3380CC4-5D6E-409C-BE32-E72D297353CC}">
              <c16:uniqueId val="{0000000C-C75D-48F7-926C-6C4EB1BA8178}"/>
            </c:ext>
          </c:extLst>
        </c:ser>
        <c:ser>
          <c:idx val="6"/>
          <c:order val="6"/>
          <c:tx>
            <c:strRef>
              <c:f>'○(3)資金計画の平均像（都市局）'!$O$35</c:f>
              <c:strCache>
                <c:ptCount val="1"/>
                <c:pt idx="0">
                  <c:v>補償費</c:v>
                </c:pt>
              </c:strCache>
            </c:strRef>
          </c:tx>
          <c:spPr>
            <a:solidFill>
              <a:schemeClr val="accent4">
                <a:lumMod val="40000"/>
                <a:lumOff val="60000"/>
              </a:schemeClr>
            </a:solidFill>
            <a:ln>
              <a:solidFill>
                <a:sysClr val="windowText" lastClr="000000"/>
              </a:solidFill>
            </a:ln>
          </c:spPr>
          <c:invertIfNegative val="0"/>
          <c:dLbls>
            <c:spPr>
              <a:noFill/>
              <a:ln w="25400">
                <a:noFill/>
              </a:ln>
            </c:spPr>
            <c:txPr>
              <a:bodyPr wrap="square" lIns="38100" tIns="19050" rIns="38100" bIns="19050" anchor="ctr">
                <a:spAutoFit/>
              </a:bodyPr>
              <a:lstStyle/>
              <a:p>
                <a:pPr>
                  <a:defRPr sz="1200"/>
                </a:pPr>
                <a:endParaRPr lang="ja-JP"/>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'○(3)資金計画の平均像（都市局）'!$H$36:$H$37</c:f>
              <c:strCache>
                <c:ptCount val="2"/>
                <c:pt idx="0">
                  <c:v>収入</c:v>
                </c:pt>
                <c:pt idx="1">
                  <c:v>支出</c:v>
                </c:pt>
              </c:strCache>
            </c:strRef>
          </c:cat>
          <c:val>
            <c:numRef>
              <c:f>'○(3)資金計画の平均像（都市局）'!$O$36:$O$37</c:f>
              <c:numCache>
                <c:formatCode>#,##0_);[Red]\(#,##0\)</c:formatCode>
                <c:ptCount val="2"/>
                <c:pt idx="1">
                  <c:v>11990.363636363636</c:v>
                </c:pt>
              </c:numCache>
            </c:numRef>
          </c:val>
          <c:extLst>
            <c:ext xmlns:c16="http://schemas.microsoft.com/office/drawing/2014/chart" uri="{C3380CC4-5D6E-409C-BE32-E72D297353CC}">
              <c16:uniqueId val="{0000000D-C75D-48F7-926C-6C4EB1BA8178}"/>
            </c:ext>
          </c:extLst>
        </c:ser>
        <c:ser>
          <c:idx val="7"/>
          <c:order val="7"/>
          <c:tx>
            <c:strRef>
              <c:f>'○(3)資金計画の平均像（都市局）'!$P$35</c:f>
              <c:strCache>
                <c:ptCount val="1"/>
                <c:pt idx="0">
                  <c:v>工事費</c:v>
                </c:pt>
              </c:strCache>
            </c:strRef>
          </c:tx>
          <c:spPr>
            <a:solidFill>
              <a:srgbClr val="FFCCCC"/>
            </a:solidFill>
            <a:ln>
              <a:solidFill>
                <a:sysClr val="windowText" lastClr="000000"/>
              </a:solidFill>
            </a:ln>
          </c:spPr>
          <c:invertIfNegative val="0"/>
          <c:dLbls>
            <c:dLbl>
              <c:idx val="1"/>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E-C75D-48F7-926C-6C4EB1BA8178}"/>
                </c:ext>
              </c:extLst>
            </c:dLbl>
            <c:spPr>
              <a:noFill/>
              <a:ln w="25400">
                <a:noFill/>
              </a:ln>
            </c:spPr>
            <c:txPr>
              <a:bodyPr wrap="square" lIns="38100" tIns="19050" rIns="38100" bIns="19050" anchor="ctr">
                <a:spAutoFit/>
              </a:bodyPr>
              <a:lstStyle/>
              <a:p>
                <a:pPr>
                  <a:defRPr sz="1200"/>
                </a:pPr>
                <a:endParaRPr lang="ja-JP"/>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'○(3)資金計画の平均像（都市局）'!$H$36:$H$37</c:f>
              <c:strCache>
                <c:ptCount val="2"/>
                <c:pt idx="0">
                  <c:v>収入</c:v>
                </c:pt>
                <c:pt idx="1">
                  <c:v>支出</c:v>
                </c:pt>
              </c:strCache>
            </c:strRef>
          </c:cat>
          <c:val>
            <c:numRef>
              <c:f>'○(3)資金計画の平均像（都市局）'!$P$36:$P$37</c:f>
              <c:numCache>
                <c:formatCode>#,##0_);[Red]\(#,##0\)</c:formatCode>
                <c:ptCount val="2"/>
                <c:pt idx="1">
                  <c:v>18060.590909090908</c:v>
                </c:pt>
              </c:numCache>
            </c:numRef>
          </c:val>
          <c:extLst>
            <c:ext xmlns:c16="http://schemas.microsoft.com/office/drawing/2014/chart" uri="{C3380CC4-5D6E-409C-BE32-E72D297353CC}">
              <c16:uniqueId val="{0000000F-C75D-48F7-926C-6C4EB1BA8178}"/>
            </c:ext>
          </c:extLst>
        </c:ser>
        <c:dLbls>
          <c:showLegendKey val="0"/>
          <c:showVal val="0"/>
          <c:showCatName val="0"/>
          <c:showSerName val="0"/>
          <c:showPercent val="0"/>
          <c:showBubbleSize val="0"/>
        </c:dLbls>
        <c:gapWidth val="11"/>
        <c:overlap val="100"/>
        <c:axId val="484463632"/>
        <c:axId val="1"/>
      </c:barChart>
      <c:catAx>
        <c:axId val="484463632"/>
        <c:scaling>
          <c:orientation val="minMax"/>
        </c:scaling>
        <c:delete val="0"/>
        <c:axPos val="b"/>
        <c:numFmt formatCode="General" sourceLinked="1"/>
        <c:majorTickMark val="none"/>
        <c:minorTickMark val="none"/>
        <c:tickLblPos val="nextTo"/>
        <c:spPr>
          <a:ln w="3175">
            <a:solidFill>
              <a:srgbClr val="000000"/>
            </a:solidFill>
            <a:prstDash val="solid"/>
          </a:ln>
        </c:spPr>
        <c:txPr>
          <a:bodyPr rot="0" vert="horz"/>
          <a:lstStyle/>
          <a:p>
            <a:pPr>
              <a:defRPr sz="1200"/>
            </a:pPr>
            <a:endParaRPr lang="ja-JP"/>
          </a:p>
        </c:txPr>
        <c:crossAx val="1"/>
        <c:crosses val="autoZero"/>
        <c:auto val="1"/>
        <c:lblAlgn val="ctr"/>
        <c:lblOffset val="100"/>
        <c:noMultiLvlLbl val="0"/>
      </c:catAx>
      <c:valAx>
        <c:axId val="1"/>
        <c:scaling>
          <c:orientation val="minMax"/>
        </c:scaling>
        <c:delete val="0"/>
        <c:axPos val="l"/>
        <c:numFmt formatCode="#,##0_);[Red]\(#,##0\)" sourceLinked="1"/>
        <c:majorTickMark val="out"/>
        <c:minorTickMark val="none"/>
        <c:tickLblPos val="nextTo"/>
        <c:spPr>
          <a:ln w="3175">
            <a:solidFill>
              <a:srgbClr val="000000"/>
            </a:solidFill>
            <a:prstDash val="solid"/>
          </a:ln>
        </c:spPr>
        <c:txPr>
          <a:bodyPr rot="0" vert="horz"/>
          <a:lstStyle/>
          <a:p>
            <a:pPr>
              <a:defRPr/>
            </a:pPr>
            <a:endParaRPr lang="ja-JP"/>
          </a:p>
        </c:txPr>
        <c:crossAx val="484463632"/>
        <c:crosses val="autoZero"/>
        <c:crossBetween val="between"/>
      </c:valAx>
      <c:spPr>
        <a:noFill/>
        <a:ln w="25400">
          <a:noFill/>
        </a:ln>
      </c:spPr>
    </c:plotArea>
    <c:plotVisOnly val="1"/>
    <c:dispBlanksAs val="gap"/>
    <c:showDLblsOverMax val="0"/>
  </c:chart>
  <c:spPr>
    <a:noFill/>
    <a:ln w="6350">
      <a:noFill/>
    </a:ln>
  </c:spPr>
  <c:txPr>
    <a:bodyPr/>
    <a:lstStyle/>
    <a:p>
      <a:pPr>
        <a:defRPr sz="1000" b="0" i="0" u="none" strike="noStrike" baseline="0">
          <a:solidFill>
            <a:srgbClr val="000000"/>
          </a:solidFill>
          <a:latin typeface="+mn-ea"/>
          <a:ea typeface="+mn-ea"/>
          <a:cs typeface="ＭＳ Ｐゴシック"/>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63967826111891E-2"/>
          <c:y val="3.5710622060858357E-2"/>
          <c:w val="0.91769599690304804"/>
          <c:h val="0.8675071508059965"/>
        </c:manualLayout>
      </c:layout>
      <c:barChart>
        <c:barDir val="col"/>
        <c:grouping val="clustered"/>
        <c:varyColors val="0"/>
        <c:ser>
          <c:idx val="0"/>
          <c:order val="0"/>
          <c:tx>
            <c:strRef>
              <c:f>'(6)'!$B$1</c:f>
              <c:strCache>
                <c:ptCount val="1"/>
                <c:pt idx="0">
                  <c:v>事業地区数</c:v>
                </c:pt>
              </c:strCache>
            </c:strRef>
          </c:tx>
          <c:spPr>
            <a:solidFill>
              <a:srgbClr val="FFFFFF"/>
            </a:solidFill>
            <a:ln w="12700">
              <a:solidFill>
                <a:srgbClr val="000000"/>
              </a:solidFill>
              <a:prstDash val="solid"/>
            </a:ln>
          </c:spPr>
          <c:invertIfNegative val="0"/>
          <c:dPt>
            <c:idx val="0"/>
            <c:invertIfNegative val="0"/>
            <c:bubble3D val="0"/>
            <c:extLst>
              <c:ext xmlns:c16="http://schemas.microsoft.com/office/drawing/2014/chart" uri="{C3380CC4-5D6E-409C-BE32-E72D297353CC}">
                <c16:uniqueId val="{00000000-1111-4E07-8D2D-272284549477}"/>
              </c:ext>
            </c:extLst>
          </c:dPt>
          <c:dPt>
            <c:idx val="1"/>
            <c:invertIfNegative val="0"/>
            <c:bubble3D val="0"/>
            <c:extLst>
              <c:ext xmlns:c16="http://schemas.microsoft.com/office/drawing/2014/chart" uri="{C3380CC4-5D6E-409C-BE32-E72D297353CC}">
                <c16:uniqueId val="{00000001-1111-4E07-8D2D-272284549477}"/>
              </c:ext>
            </c:extLst>
          </c:dPt>
          <c:dPt>
            <c:idx val="2"/>
            <c:invertIfNegative val="0"/>
            <c:bubble3D val="0"/>
            <c:extLst>
              <c:ext xmlns:c16="http://schemas.microsoft.com/office/drawing/2014/chart" uri="{C3380CC4-5D6E-409C-BE32-E72D297353CC}">
                <c16:uniqueId val="{00000002-1111-4E07-8D2D-272284549477}"/>
              </c:ext>
            </c:extLst>
          </c:dPt>
          <c:dPt>
            <c:idx val="3"/>
            <c:invertIfNegative val="0"/>
            <c:bubble3D val="0"/>
            <c:extLst>
              <c:ext xmlns:c16="http://schemas.microsoft.com/office/drawing/2014/chart" uri="{C3380CC4-5D6E-409C-BE32-E72D297353CC}">
                <c16:uniqueId val="{00000003-1111-4E07-8D2D-272284549477}"/>
              </c:ext>
            </c:extLst>
          </c:dPt>
          <c:dPt>
            <c:idx val="44"/>
            <c:invertIfNegative val="0"/>
            <c:bubble3D val="0"/>
            <c:extLst>
              <c:ext xmlns:c16="http://schemas.microsoft.com/office/drawing/2014/chart" uri="{C3380CC4-5D6E-409C-BE32-E72D297353CC}">
                <c16:uniqueId val="{00000004-1111-4E07-8D2D-272284549477}"/>
              </c:ext>
            </c:extLst>
          </c:dPt>
          <c:dPt>
            <c:idx val="46"/>
            <c:invertIfNegative val="0"/>
            <c:bubble3D val="0"/>
            <c:extLst>
              <c:ext xmlns:c16="http://schemas.microsoft.com/office/drawing/2014/chart" uri="{C3380CC4-5D6E-409C-BE32-E72D297353CC}">
                <c16:uniqueId val="{00000005-1111-4E07-8D2D-272284549477}"/>
              </c:ext>
            </c:extLst>
          </c:dPt>
          <c:dPt>
            <c:idx val="48"/>
            <c:invertIfNegative val="0"/>
            <c:bubble3D val="0"/>
            <c:extLst>
              <c:ext xmlns:c16="http://schemas.microsoft.com/office/drawing/2014/chart" uri="{C3380CC4-5D6E-409C-BE32-E72D297353CC}">
                <c16:uniqueId val="{00000006-1111-4E07-8D2D-272284549477}"/>
              </c:ext>
            </c:extLst>
          </c:dPt>
          <c:dLbls>
            <c:dLbl>
              <c:idx val="0"/>
              <c:layout>
                <c:manualLayout>
                  <c:x val="3.7637649325345419E-3"/>
                  <c:y val="-1.9078682767384645E-2"/>
                </c:manualLayout>
              </c:layout>
              <c:spPr>
                <a:solidFill>
                  <a:srgbClr val="FFFFFF"/>
                </a:solidFill>
                <a:ln w="25400">
                  <a:noFill/>
                </a:ln>
              </c:spPr>
              <c:txPr>
                <a:bodyPr/>
                <a:lstStyle/>
                <a:p>
                  <a:pPr>
                    <a:defRPr sz="600" baseline="0">
                      <a:solidFill>
                        <a:srgbClr val="000000"/>
                      </a:solidFill>
                      <a:ea typeface="游ゴシック" panose="020B0400000000000000"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11-4E07-8D2D-272284549477}"/>
                </c:ext>
              </c:extLst>
            </c:dLbl>
            <c:dLbl>
              <c:idx val="1"/>
              <c:layout>
                <c:manualLayout>
                  <c:x val="4.7463019856531119E-4"/>
                  <c:y val="-9.536042432104045E-3"/>
                </c:manualLayout>
              </c:layout>
              <c:spPr>
                <a:solidFill>
                  <a:srgbClr val="FFFFFF"/>
                </a:solidFill>
                <a:ln w="25400">
                  <a:noFill/>
                </a:ln>
              </c:spPr>
              <c:txPr>
                <a:bodyPr/>
                <a:lstStyle/>
                <a:p>
                  <a:pPr>
                    <a:defRPr sz="600" baseline="0">
                      <a:solidFill>
                        <a:srgbClr val="000000"/>
                      </a:solidFill>
                      <a:ea typeface="游ゴシック" panose="020B0400000000000000"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11-4E07-8D2D-272284549477}"/>
                </c:ext>
              </c:extLst>
            </c:dLbl>
            <c:dLbl>
              <c:idx val="2"/>
              <c:layout>
                <c:manualLayout>
                  <c:x val="1.2016570217879502E-3"/>
                  <c:y val="-9.9289915799363228E-3"/>
                </c:manualLayout>
              </c:layout>
              <c:spPr>
                <a:solidFill>
                  <a:srgbClr val="FFFFFF"/>
                </a:solidFill>
                <a:ln w="25400">
                  <a:noFill/>
                </a:ln>
              </c:spPr>
              <c:txPr>
                <a:bodyPr/>
                <a:lstStyle/>
                <a:p>
                  <a:pPr>
                    <a:defRPr sz="600" baseline="0">
                      <a:solidFill>
                        <a:srgbClr val="000000"/>
                      </a:solidFill>
                      <a:ea typeface="游ゴシック" panose="020B0400000000000000"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11-4E07-8D2D-272284549477}"/>
                </c:ext>
              </c:extLst>
            </c:dLbl>
            <c:dLbl>
              <c:idx val="3"/>
              <c:layout>
                <c:manualLayout>
                  <c:x val="1.0018024855327067E-3"/>
                  <c:y val="-3.8293032885158016E-3"/>
                </c:manualLayout>
              </c:layout>
              <c:spPr>
                <a:solidFill>
                  <a:srgbClr val="FFFFFF"/>
                </a:solidFill>
                <a:ln w="25400">
                  <a:noFill/>
                </a:ln>
              </c:spPr>
              <c:txPr>
                <a:bodyPr/>
                <a:lstStyle/>
                <a:p>
                  <a:pPr>
                    <a:defRPr sz="600" baseline="0">
                      <a:solidFill>
                        <a:srgbClr val="000000"/>
                      </a:solidFill>
                      <a:ea typeface="游ゴシック" panose="020B0400000000000000"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11-4E07-8D2D-272284549477}"/>
                </c:ext>
              </c:extLst>
            </c:dLbl>
            <c:dLbl>
              <c:idx val="44"/>
              <c:layout>
                <c:manualLayout>
                  <c:x val="-2.325954502132186E-3"/>
                  <c:y val="-7.6814821994502904E-3"/>
                </c:manualLayout>
              </c:layout>
              <c:spPr>
                <a:solidFill>
                  <a:srgbClr val="FFFFFF"/>
                </a:solidFill>
                <a:ln w="25400">
                  <a:noFill/>
                </a:ln>
              </c:spPr>
              <c:txPr>
                <a:bodyPr/>
                <a:lstStyle/>
                <a:p>
                  <a:pPr>
                    <a:defRPr sz="600" baseline="0">
                      <a:solidFill>
                        <a:srgbClr val="000000"/>
                      </a:solidFill>
                      <a:ea typeface="游ゴシック" panose="020B0400000000000000"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111-4E07-8D2D-272284549477}"/>
                </c:ext>
              </c:extLst>
            </c:dLbl>
            <c:dLbl>
              <c:idx val="46"/>
              <c:layout>
                <c:manualLayout>
                  <c:x val="-4.6519090042643719E-3"/>
                  <c:y val="-5.761111649587718E-3"/>
                </c:manualLayout>
              </c:layout>
              <c:spPr>
                <a:solidFill>
                  <a:srgbClr val="FFFFFF"/>
                </a:solidFill>
                <a:ln w="25400">
                  <a:noFill/>
                </a:ln>
              </c:spPr>
              <c:txPr>
                <a:bodyPr/>
                <a:lstStyle/>
                <a:p>
                  <a:pPr>
                    <a:defRPr sz="600" baseline="0">
                      <a:solidFill>
                        <a:srgbClr val="000000"/>
                      </a:solidFill>
                      <a:ea typeface="游ゴシック" panose="020B0400000000000000"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11-4E07-8D2D-272284549477}"/>
                </c:ext>
              </c:extLst>
            </c:dLbl>
            <c:dLbl>
              <c:idx val="48"/>
              <c:layout>
                <c:manualLayout>
                  <c:x val="-3.4812880765883376E-3"/>
                  <c:y val="-5.6980048458465443E-3"/>
                </c:manualLayout>
              </c:layout>
              <c:spPr>
                <a:solidFill>
                  <a:srgbClr val="FFFFFF"/>
                </a:solidFill>
                <a:ln w="25400">
                  <a:noFill/>
                </a:ln>
              </c:spPr>
              <c:txPr>
                <a:bodyPr/>
                <a:lstStyle/>
                <a:p>
                  <a:pPr>
                    <a:defRPr sz="600" baseline="0">
                      <a:solidFill>
                        <a:srgbClr val="000000"/>
                      </a:solidFill>
                      <a:ea typeface="游ゴシック" panose="020B0400000000000000"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111-4E07-8D2D-272284549477}"/>
                </c:ext>
              </c:extLst>
            </c:dLbl>
            <c:dLbl>
              <c:idx val="50"/>
              <c:layout>
                <c:manualLayout>
                  <c:x val="0"/>
                  <c:y val="-2.3270220951664301E-3"/>
                </c:manualLayout>
              </c:layout>
              <c:spPr>
                <a:noFill/>
                <a:ln w="25400">
                  <a:noFill/>
                </a:ln>
              </c:spPr>
              <c:txPr>
                <a:bodyPr rot="0" horzOverflow="overflow" anchor="ctr" anchorCtr="1"/>
                <a:lstStyle/>
                <a:p>
                  <a:pPr algn="ctr" rtl="0">
                    <a:defRPr sz="600" baseline="0">
                      <a:solidFill>
                        <a:srgbClr val="000000"/>
                      </a:solidFill>
                      <a:ea typeface="游ゴシック" panose="020B0400000000000000"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F62-449A-9321-00D6015AFE33}"/>
                </c:ext>
              </c:extLst>
            </c:dLbl>
            <c:dLbl>
              <c:idx val="51"/>
              <c:layout>
                <c:manualLayout>
                  <c:x val="0"/>
                  <c:y val="-4.6540441903328176E-3"/>
                </c:manualLayout>
              </c:layout>
              <c:spPr>
                <a:noFill/>
                <a:ln w="25400">
                  <a:noFill/>
                </a:ln>
              </c:spPr>
              <c:txPr>
                <a:bodyPr rot="0" horzOverflow="overflow" anchor="ctr" anchorCtr="1"/>
                <a:lstStyle/>
                <a:p>
                  <a:pPr algn="ctr" rtl="0">
                    <a:defRPr sz="600" baseline="0">
                      <a:solidFill>
                        <a:srgbClr val="000000"/>
                      </a:solidFill>
                      <a:ea typeface="游ゴシック" panose="020B0400000000000000"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111-4E07-8D2D-272284549477}"/>
                </c:ext>
              </c:extLst>
            </c:dLbl>
            <c:dLbl>
              <c:idx val="52"/>
              <c:layout>
                <c:manualLayout>
                  <c:x val="-1.4455447911159321E-3"/>
                  <c:y val="-1.16351104758320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111-4E07-8D2D-272284549477}"/>
                </c:ext>
              </c:extLst>
            </c:dLbl>
            <c:dLbl>
              <c:idx val="53"/>
              <c:layout>
                <c:manualLayout>
                  <c:x val="4.427350845672158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F62-449A-9321-00D6015AFE33}"/>
                </c:ext>
              </c:extLst>
            </c:dLbl>
            <c:spPr>
              <a:solidFill>
                <a:srgbClr val="FFFFFF"/>
              </a:solidFill>
              <a:ln w="25400">
                <a:noFill/>
              </a:ln>
            </c:spPr>
            <c:txPr>
              <a:bodyPr rot="0" horzOverflow="overflow" anchor="ctr" anchorCtr="1"/>
              <a:lstStyle/>
              <a:p>
                <a:pPr algn="ctr" rtl="0">
                  <a:defRPr sz="600" baseline="0">
                    <a:solidFill>
                      <a:srgbClr val="000000"/>
                    </a:solidFill>
                    <a:ea typeface="游ゴシック" panose="020B0400000000000000" pitchFamily="50"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'(6)'!$A$2:$A$55</c:f>
              <c:strCache>
                <c:ptCount val="54"/>
                <c:pt idx="0">
                  <c:v>69</c:v>
                </c:pt>
                <c:pt idx="1">
                  <c:v>70</c:v>
                </c:pt>
                <c:pt idx="2">
                  <c:v>71</c:v>
                </c:pt>
                <c:pt idx="3">
                  <c:v>72</c:v>
                </c:pt>
                <c:pt idx="4">
                  <c:v>73</c:v>
                </c:pt>
                <c:pt idx="5">
                  <c:v>74</c:v>
                </c:pt>
                <c:pt idx="6">
                  <c:v>75</c:v>
                </c:pt>
                <c:pt idx="7">
                  <c:v>76</c:v>
                </c:pt>
                <c:pt idx="8">
                  <c:v>77</c:v>
                </c:pt>
                <c:pt idx="9">
                  <c:v>78</c:v>
                </c:pt>
                <c:pt idx="10">
                  <c:v>79</c:v>
                </c:pt>
                <c:pt idx="11">
                  <c:v>80</c:v>
                </c:pt>
                <c:pt idx="12">
                  <c:v>81</c:v>
                </c:pt>
                <c:pt idx="13">
                  <c:v>82</c:v>
                </c:pt>
                <c:pt idx="14">
                  <c:v>83</c:v>
                </c:pt>
                <c:pt idx="15">
                  <c:v>84</c:v>
                </c:pt>
                <c:pt idx="16">
                  <c:v>85</c:v>
                </c:pt>
                <c:pt idx="17">
                  <c:v>86</c:v>
                </c:pt>
                <c:pt idx="18">
                  <c:v>87</c:v>
                </c:pt>
                <c:pt idx="19">
                  <c:v>88</c:v>
                </c:pt>
                <c:pt idx="20">
                  <c:v>89</c:v>
                </c:pt>
                <c:pt idx="21">
                  <c:v>90</c:v>
                </c:pt>
                <c:pt idx="22">
                  <c:v>91</c:v>
                </c:pt>
                <c:pt idx="23">
                  <c:v>92</c:v>
                </c:pt>
                <c:pt idx="24">
                  <c:v>93</c:v>
                </c:pt>
                <c:pt idx="25">
                  <c:v>94</c:v>
                </c:pt>
                <c:pt idx="26">
                  <c:v>95</c:v>
                </c:pt>
                <c:pt idx="27">
                  <c:v>96</c:v>
                </c:pt>
                <c:pt idx="28">
                  <c:v>97</c:v>
                </c:pt>
                <c:pt idx="29">
                  <c:v>98</c:v>
                </c:pt>
                <c:pt idx="30">
                  <c:v>99</c:v>
                </c:pt>
                <c:pt idx="31">
                  <c:v>00</c:v>
                </c:pt>
                <c:pt idx="32">
                  <c:v>01</c:v>
                </c:pt>
                <c:pt idx="33">
                  <c:v>02</c:v>
                </c:pt>
                <c:pt idx="34">
                  <c:v>03</c:v>
                </c:pt>
                <c:pt idx="35">
                  <c:v>04</c:v>
                </c:pt>
                <c:pt idx="36">
                  <c:v>05</c:v>
                </c:pt>
                <c:pt idx="37">
                  <c:v>06</c:v>
                </c:pt>
                <c:pt idx="38">
                  <c:v>07</c:v>
                </c:pt>
                <c:pt idx="39">
                  <c:v>08</c:v>
                </c:pt>
                <c:pt idx="40">
                  <c:v>09</c:v>
                </c:pt>
                <c:pt idx="41">
                  <c:v>10</c:v>
                </c:pt>
                <c:pt idx="42">
                  <c:v>11</c:v>
                </c:pt>
                <c:pt idx="43">
                  <c:v>12</c:v>
                </c:pt>
                <c:pt idx="44">
                  <c:v>13</c:v>
                </c:pt>
                <c:pt idx="45">
                  <c:v>14</c:v>
                </c:pt>
                <c:pt idx="46">
                  <c:v>15</c:v>
                </c:pt>
                <c:pt idx="47">
                  <c:v>16</c:v>
                </c:pt>
                <c:pt idx="48">
                  <c:v>17</c:v>
                </c:pt>
                <c:pt idx="49">
                  <c:v>18</c:v>
                </c:pt>
                <c:pt idx="50">
                  <c:v>19</c:v>
                </c:pt>
                <c:pt idx="51">
                  <c:v>20</c:v>
                </c:pt>
                <c:pt idx="52">
                  <c:v>21</c:v>
                </c:pt>
                <c:pt idx="53">
                  <c:v>22</c:v>
                </c:pt>
              </c:strCache>
            </c:strRef>
          </c:cat>
          <c:val>
            <c:numRef>
              <c:f>'(6)'!$B$2:$B$55</c:f>
              <c:numCache>
                <c:formatCode>General</c:formatCode>
                <c:ptCount val="54"/>
                <c:pt idx="0">
                  <c:v>4</c:v>
                </c:pt>
                <c:pt idx="1">
                  <c:v>15</c:v>
                </c:pt>
                <c:pt idx="2">
                  <c:v>25</c:v>
                </c:pt>
                <c:pt idx="3">
                  <c:v>39</c:v>
                </c:pt>
                <c:pt idx="4">
                  <c:v>52</c:v>
                </c:pt>
                <c:pt idx="5">
                  <c:v>61</c:v>
                </c:pt>
                <c:pt idx="6">
                  <c:v>71</c:v>
                </c:pt>
                <c:pt idx="7">
                  <c:v>87</c:v>
                </c:pt>
                <c:pt idx="8">
                  <c:v>101</c:v>
                </c:pt>
                <c:pt idx="9">
                  <c:v>115</c:v>
                </c:pt>
                <c:pt idx="10">
                  <c:v>142</c:v>
                </c:pt>
                <c:pt idx="11">
                  <c:v>155</c:v>
                </c:pt>
                <c:pt idx="12">
                  <c:v>201</c:v>
                </c:pt>
                <c:pt idx="13">
                  <c:v>218</c:v>
                </c:pt>
                <c:pt idx="14">
                  <c:v>244</c:v>
                </c:pt>
                <c:pt idx="15">
                  <c:v>246</c:v>
                </c:pt>
                <c:pt idx="16">
                  <c:v>264</c:v>
                </c:pt>
                <c:pt idx="17">
                  <c:v>289</c:v>
                </c:pt>
                <c:pt idx="18">
                  <c:v>322</c:v>
                </c:pt>
                <c:pt idx="19">
                  <c:v>353</c:v>
                </c:pt>
                <c:pt idx="20">
                  <c:v>398</c:v>
                </c:pt>
                <c:pt idx="21">
                  <c:v>433</c:v>
                </c:pt>
                <c:pt idx="22">
                  <c:v>463</c:v>
                </c:pt>
                <c:pt idx="23">
                  <c:v>499</c:v>
                </c:pt>
                <c:pt idx="24">
                  <c:v>524</c:v>
                </c:pt>
                <c:pt idx="25">
                  <c:v>547</c:v>
                </c:pt>
                <c:pt idx="26">
                  <c:v>572</c:v>
                </c:pt>
                <c:pt idx="27">
                  <c:v>606</c:v>
                </c:pt>
                <c:pt idx="28">
                  <c:v>643</c:v>
                </c:pt>
                <c:pt idx="29">
                  <c:v>673</c:v>
                </c:pt>
                <c:pt idx="30">
                  <c:v>694</c:v>
                </c:pt>
                <c:pt idx="31">
                  <c:v>726</c:v>
                </c:pt>
                <c:pt idx="32">
                  <c:v>737</c:v>
                </c:pt>
                <c:pt idx="33">
                  <c:v>766</c:v>
                </c:pt>
                <c:pt idx="34">
                  <c:v>788</c:v>
                </c:pt>
                <c:pt idx="35">
                  <c:v>813</c:v>
                </c:pt>
                <c:pt idx="36">
                  <c:v>839</c:v>
                </c:pt>
                <c:pt idx="37">
                  <c:v>864</c:v>
                </c:pt>
                <c:pt idx="38">
                  <c:v>880</c:v>
                </c:pt>
                <c:pt idx="39">
                  <c:v>901</c:v>
                </c:pt>
                <c:pt idx="40">
                  <c:v>919</c:v>
                </c:pt>
                <c:pt idx="41">
                  <c:v>926</c:v>
                </c:pt>
                <c:pt idx="42">
                  <c:v>950</c:v>
                </c:pt>
                <c:pt idx="43">
                  <c:v>970</c:v>
                </c:pt>
                <c:pt idx="44">
                  <c:v>986</c:v>
                </c:pt>
                <c:pt idx="45">
                  <c:v>1005</c:v>
                </c:pt>
                <c:pt idx="46">
                  <c:v>1034</c:v>
                </c:pt>
                <c:pt idx="47">
                  <c:v>1056</c:v>
                </c:pt>
                <c:pt idx="48">
                  <c:v>1077</c:v>
                </c:pt>
                <c:pt idx="49">
                  <c:v>1106</c:v>
                </c:pt>
                <c:pt idx="50">
                  <c:v>1120</c:v>
                </c:pt>
                <c:pt idx="51">
                  <c:v>1140</c:v>
                </c:pt>
                <c:pt idx="52">
                  <c:v>1169</c:v>
                </c:pt>
                <c:pt idx="53">
                  <c:v>1190</c:v>
                </c:pt>
              </c:numCache>
            </c:numRef>
          </c:val>
          <c:extLst>
            <c:ext xmlns:c16="http://schemas.microsoft.com/office/drawing/2014/chart" uri="{C3380CC4-5D6E-409C-BE32-E72D297353CC}">
              <c16:uniqueId val="{00000007-1111-4E07-8D2D-272284549477}"/>
            </c:ext>
          </c:extLst>
        </c:ser>
        <c:ser>
          <c:idx val="1"/>
          <c:order val="1"/>
          <c:tx>
            <c:strRef>
              <c:f>'(6)'!$C$1</c:f>
              <c:strCache>
                <c:ptCount val="1"/>
                <c:pt idx="0">
                  <c:v>うち事業完了地区</c:v>
                </c:pt>
              </c:strCache>
            </c:strRef>
          </c:tx>
          <c:spPr>
            <a:solidFill>
              <a:srgbClr val="FF0000"/>
            </a:solidFill>
            <a:ln w="12700">
              <a:solidFill>
                <a:srgbClr val="FF0000"/>
              </a:solidFill>
              <a:prstDash val="solid"/>
            </a:ln>
          </c:spPr>
          <c:invertIfNegative val="0"/>
          <c:dPt>
            <c:idx val="38"/>
            <c:invertIfNegative val="0"/>
            <c:bubble3D val="0"/>
            <c:extLst>
              <c:ext xmlns:c16="http://schemas.microsoft.com/office/drawing/2014/chart" uri="{C3380CC4-5D6E-409C-BE32-E72D297353CC}">
                <c16:uniqueId val="{00000008-1111-4E07-8D2D-272284549477}"/>
              </c:ext>
            </c:extLst>
          </c:dPt>
          <c:dPt>
            <c:idx val="48"/>
            <c:invertIfNegative val="0"/>
            <c:bubble3D val="0"/>
            <c:extLst>
              <c:ext xmlns:c16="http://schemas.microsoft.com/office/drawing/2014/chart" uri="{C3380CC4-5D6E-409C-BE32-E72D297353CC}">
                <c16:uniqueId val="{00000009-1111-4E07-8D2D-272284549477}"/>
              </c:ext>
            </c:extLst>
          </c:dPt>
          <c:dLbls>
            <c:dLbl>
              <c:idx val="38"/>
              <c:layout>
                <c:manualLayout>
                  <c:x val="-7.4175806800794919E-3"/>
                  <c:y val="-1.2637294315159317E-2"/>
                </c:manualLayout>
              </c:layout>
              <c:spPr>
                <a:solidFill>
                  <a:srgbClr val="FFFFFF"/>
                </a:solidFill>
                <a:ln w="25400">
                  <a:noFill/>
                </a:ln>
              </c:spPr>
              <c:txPr>
                <a:bodyPr/>
                <a:lstStyle/>
                <a:p>
                  <a:pPr>
                    <a:defRPr sz="600" baseline="0">
                      <a:solidFill>
                        <a:srgbClr val="000000"/>
                      </a:solidFill>
                      <a:ea typeface="游ゴシック" panose="020B0400000000000000"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111-4E07-8D2D-272284549477}"/>
                </c:ext>
              </c:extLst>
            </c:dLbl>
            <c:dLbl>
              <c:idx val="48"/>
              <c:layout>
                <c:manualLayout>
                  <c:x val="-5.8021467943138961E-3"/>
                  <c:y val="-1.5194679588924096E-2"/>
                </c:manualLayout>
              </c:layout>
              <c:spPr>
                <a:solidFill>
                  <a:srgbClr val="FFFFFF"/>
                </a:solidFill>
                <a:ln w="25400">
                  <a:noFill/>
                </a:ln>
              </c:spPr>
              <c:txPr>
                <a:bodyPr/>
                <a:lstStyle/>
                <a:p>
                  <a:pPr>
                    <a:defRPr sz="600" baseline="0">
                      <a:solidFill>
                        <a:srgbClr val="000000"/>
                      </a:solidFill>
                      <a:ea typeface="游ゴシック" panose="020B0400000000000000"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11-4E07-8D2D-272284549477}"/>
                </c:ext>
              </c:extLst>
            </c:dLbl>
            <c:spPr>
              <a:solidFill>
                <a:srgbClr val="FFFFFF"/>
              </a:solidFill>
              <a:ln w="25400">
                <a:noFill/>
              </a:ln>
            </c:spPr>
            <c:txPr>
              <a:bodyPr rot="0" horzOverflow="overflow" anchor="ctr" anchorCtr="1"/>
              <a:lstStyle/>
              <a:p>
                <a:pPr algn="ctr" rtl="0">
                  <a:defRPr sz="600" baseline="0">
                    <a:solidFill>
                      <a:srgbClr val="000000"/>
                    </a:solidFill>
                    <a:ea typeface="游ゴシック" panose="020B0400000000000000" pitchFamily="50"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'(6)'!$A$2:$A$55</c:f>
              <c:strCache>
                <c:ptCount val="54"/>
                <c:pt idx="0">
                  <c:v>69</c:v>
                </c:pt>
                <c:pt idx="1">
                  <c:v>70</c:v>
                </c:pt>
                <c:pt idx="2">
                  <c:v>71</c:v>
                </c:pt>
                <c:pt idx="3">
                  <c:v>72</c:v>
                </c:pt>
                <c:pt idx="4">
                  <c:v>73</c:v>
                </c:pt>
                <c:pt idx="5">
                  <c:v>74</c:v>
                </c:pt>
                <c:pt idx="6">
                  <c:v>75</c:v>
                </c:pt>
                <c:pt idx="7">
                  <c:v>76</c:v>
                </c:pt>
                <c:pt idx="8">
                  <c:v>77</c:v>
                </c:pt>
                <c:pt idx="9">
                  <c:v>78</c:v>
                </c:pt>
                <c:pt idx="10">
                  <c:v>79</c:v>
                </c:pt>
                <c:pt idx="11">
                  <c:v>80</c:v>
                </c:pt>
                <c:pt idx="12">
                  <c:v>81</c:v>
                </c:pt>
                <c:pt idx="13">
                  <c:v>82</c:v>
                </c:pt>
                <c:pt idx="14">
                  <c:v>83</c:v>
                </c:pt>
                <c:pt idx="15">
                  <c:v>84</c:v>
                </c:pt>
                <c:pt idx="16">
                  <c:v>85</c:v>
                </c:pt>
                <c:pt idx="17">
                  <c:v>86</c:v>
                </c:pt>
                <c:pt idx="18">
                  <c:v>87</c:v>
                </c:pt>
                <c:pt idx="19">
                  <c:v>88</c:v>
                </c:pt>
                <c:pt idx="20">
                  <c:v>89</c:v>
                </c:pt>
                <c:pt idx="21">
                  <c:v>90</c:v>
                </c:pt>
                <c:pt idx="22">
                  <c:v>91</c:v>
                </c:pt>
                <c:pt idx="23">
                  <c:v>92</c:v>
                </c:pt>
                <c:pt idx="24">
                  <c:v>93</c:v>
                </c:pt>
                <c:pt idx="25">
                  <c:v>94</c:v>
                </c:pt>
                <c:pt idx="26">
                  <c:v>95</c:v>
                </c:pt>
                <c:pt idx="27">
                  <c:v>96</c:v>
                </c:pt>
                <c:pt idx="28">
                  <c:v>97</c:v>
                </c:pt>
                <c:pt idx="29">
                  <c:v>98</c:v>
                </c:pt>
                <c:pt idx="30">
                  <c:v>99</c:v>
                </c:pt>
                <c:pt idx="31">
                  <c:v>00</c:v>
                </c:pt>
                <c:pt idx="32">
                  <c:v>01</c:v>
                </c:pt>
                <c:pt idx="33">
                  <c:v>02</c:v>
                </c:pt>
                <c:pt idx="34">
                  <c:v>03</c:v>
                </c:pt>
                <c:pt idx="35">
                  <c:v>04</c:v>
                </c:pt>
                <c:pt idx="36">
                  <c:v>05</c:v>
                </c:pt>
                <c:pt idx="37">
                  <c:v>06</c:v>
                </c:pt>
                <c:pt idx="38">
                  <c:v>07</c:v>
                </c:pt>
                <c:pt idx="39">
                  <c:v>08</c:v>
                </c:pt>
                <c:pt idx="40">
                  <c:v>09</c:v>
                </c:pt>
                <c:pt idx="41">
                  <c:v>10</c:v>
                </c:pt>
                <c:pt idx="42">
                  <c:v>11</c:v>
                </c:pt>
                <c:pt idx="43">
                  <c:v>12</c:v>
                </c:pt>
                <c:pt idx="44">
                  <c:v>13</c:v>
                </c:pt>
                <c:pt idx="45">
                  <c:v>14</c:v>
                </c:pt>
                <c:pt idx="46">
                  <c:v>15</c:v>
                </c:pt>
                <c:pt idx="47">
                  <c:v>16</c:v>
                </c:pt>
                <c:pt idx="48">
                  <c:v>17</c:v>
                </c:pt>
                <c:pt idx="49">
                  <c:v>18</c:v>
                </c:pt>
                <c:pt idx="50">
                  <c:v>19</c:v>
                </c:pt>
                <c:pt idx="51">
                  <c:v>20</c:v>
                </c:pt>
                <c:pt idx="52">
                  <c:v>21</c:v>
                </c:pt>
                <c:pt idx="53">
                  <c:v>22</c:v>
                </c:pt>
              </c:strCache>
            </c:strRef>
          </c:cat>
          <c:val>
            <c:numRef>
              <c:f>'(6)'!$C$2:$C$55</c:f>
              <c:numCache>
                <c:formatCode>General</c:formatCode>
                <c:ptCount val="54"/>
                <c:pt idx="0">
                  <c:v>0</c:v>
                </c:pt>
                <c:pt idx="1">
                  <c:v>0</c:v>
                </c:pt>
                <c:pt idx="2">
                  <c:v>0</c:v>
                </c:pt>
                <c:pt idx="3">
                  <c:v>0</c:v>
                </c:pt>
                <c:pt idx="4">
                  <c:v>6</c:v>
                </c:pt>
                <c:pt idx="5">
                  <c:v>8</c:v>
                </c:pt>
                <c:pt idx="6">
                  <c:v>9</c:v>
                </c:pt>
                <c:pt idx="7">
                  <c:v>15</c:v>
                </c:pt>
                <c:pt idx="8">
                  <c:v>20</c:v>
                </c:pt>
                <c:pt idx="9">
                  <c:v>33</c:v>
                </c:pt>
                <c:pt idx="10">
                  <c:v>44</c:v>
                </c:pt>
                <c:pt idx="11">
                  <c:v>62</c:v>
                </c:pt>
                <c:pt idx="12">
                  <c:v>75</c:v>
                </c:pt>
                <c:pt idx="13">
                  <c:v>91</c:v>
                </c:pt>
                <c:pt idx="14">
                  <c:v>107</c:v>
                </c:pt>
                <c:pt idx="15">
                  <c:v>120</c:v>
                </c:pt>
                <c:pt idx="16">
                  <c:v>142</c:v>
                </c:pt>
                <c:pt idx="17">
                  <c:v>167</c:v>
                </c:pt>
                <c:pt idx="18">
                  <c:v>178</c:v>
                </c:pt>
                <c:pt idx="19">
                  <c:v>201</c:v>
                </c:pt>
                <c:pt idx="20">
                  <c:v>217</c:v>
                </c:pt>
                <c:pt idx="21">
                  <c:v>243</c:v>
                </c:pt>
                <c:pt idx="22">
                  <c:v>256</c:v>
                </c:pt>
                <c:pt idx="23">
                  <c:v>275</c:v>
                </c:pt>
                <c:pt idx="24">
                  <c:v>304</c:v>
                </c:pt>
                <c:pt idx="25">
                  <c:v>313</c:v>
                </c:pt>
                <c:pt idx="26">
                  <c:v>334</c:v>
                </c:pt>
                <c:pt idx="27">
                  <c:v>374</c:v>
                </c:pt>
                <c:pt idx="28">
                  <c:v>409</c:v>
                </c:pt>
                <c:pt idx="29">
                  <c:v>433</c:v>
                </c:pt>
                <c:pt idx="30">
                  <c:v>454</c:v>
                </c:pt>
                <c:pt idx="31">
                  <c:v>497</c:v>
                </c:pt>
                <c:pt idx="32">
                  <c:v>537</c:v>
                </c:pt>
                <c:pt idx="33">
                  <c:v>572</c:v>
                </c:pt>
                <c:pt idx="34">
                  <c:v>599</c:v>
                </c:pt>
                <c:pt idx="35">
                  <c:v>623</c:v>
                </c:pt>
                <c:pt idx="36">
                  <c:v>651</c:v>
                </c:pt>
                <c:pt idx="37">
                  <c:v>689</c:v>
                </c:pt>
                <c:pt idx="38">
                  <c:v>717</c:v>
                </c:pt>
                <c:pt idx="39">
                  <c:v>727</c:v>
                </c:pt>
                <c:pt idx="40">
                  <c:v>755</c:v>
                </c:pt>
                <c:pt idx="41">
                  <c:v>783</c:v>
                </c:pt>
                <c:pt idx="42">
                  <c:v>795</c:v>
                </c:pt>
                <c:pt idx="43">
                  <c:v>821</c:v>
                </c:pt>
                <c:pt idx="44">
                  <c:v>840</c:v>
                </c:pt>
                <c:pt idx="45">
                  <c:v>856</c:v>
                </c:pt>
                <c:pt idx="46">
                  <c:v>880</c:v>
                </c:pt>
                <c:pt idx="47">
                  <c:v>903</c:v>
                </c:pt>
                <c:pt idx="48">
                  <c:v>919</c:v>
                </c:pt>
                <c:pt idx="49">
                  <c:v>938</c:v>
                </c:pt>
                <c:pt idx="50">
                  <c:v>957</c:v>
                </c:pt>
                <c:pt idx="51">
                  <c:v>980</c:v>
                </c:pt>
                <c:pt idx="52">
                  <c:v>989</c:v>
                </c:pt>
                <c:pt idx="53">
                  <c:v>1021</c:v>
                </c:pt>
              </c:numCache>
            </c:numRef>
          </c:val>
          <c:extLst>
            <c:ext xmlns:c16="http://schemas.microsoft.com/office/drawing/2014/chart" uri="{C3380CC4-5D6E-409C-BE32-E72D297353CC}">
              <c16:uniqueId val="{0000000A-1111-4E07-8D2D-272284549477}"/>
            </c:ext>
          </c:extLst>
        </c:ser>
        <c:ser>
          <c:idx val="2"/>
          <c:order val="2"/>
          <c:tx>
            <c:strRef>
              <c:f>'(6)'!$D$1</c:f>
              <c:strCache>
                <c:ptCount val="1"/>
                <c:pt idx="0">
                  <c:v>実施中地区</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'(6)'!$A$2:$A$55</c:f>
              <c:strCache>
                <c:ptCount val="54"/>
                <c:pt idx="0">
                  <c:v>69</c:v>
                </c:pt>
                <c:pt idx="1">
                  <c:v>70</c:v>
                </c:pt>
                <c:pt idx="2">
                  <c:v>71</c:v>
                </c:pt>
                <c:pt idx="3">
                  <c:v>72</c:v>
                </c:pt>
                <c:pt idx="4">
                  <c:v>73</c:v>
                </c:pt>
                <c:pt idx="5">
                  <c:v>74</c:v>
                </c:pt>
                <c:pt idx="6">
                  <c:v>75</c:v>
                </c:pt>
                <c:pt idx="7">
                  <c:v>76</c:v>
                </c:pt>
                <c:pt idx="8">
                  <c:v>77</c:v>
                </c:pt>
                <c:pt idx="9">
                  <c:v>78</c:v>
                </c:pt>
                <c:pt idx="10">
                  <c:v>79</c:v>
                </c:pt>
                <c:pt idx="11">
                  <c:v>80</c:v>
                </c:pt>
                <c:pt idx="12">
                  <c:v>81</c:v>
                </c:pt>
                <c:pt idx="13">
                  <c:v>82</c:v>
                </c:pt>
                <c:pt idx="14">
                  <c:v>83</c:v>
                </c:pt>
                <c:pt idx="15">
                  <c:v>84</c:v>
                </c:pt>
                <c:pt idx="16">
                  <c:v>85</c:v>
                </c:pt>
                <c:pt idx="17">
                  <c:v>86</c:v>
                </c:pt>
                <c:pt idx="18">
                  <c:v>87</c:v>
                </c:pt>
                <c:pt idx="19">
                  <c:v>88</c:v>
                </c:pt>
                <c:pt idx="20">
                  <c:v>89</c:v>
                </c:pt>
                <c:pt idx="21">
                  <c:v>90</c:v>
                </c:pt>
                <c:pt idx="22">
                  <c:v>91</c:v>
                </c:pt>
                <c:pt idx="23">
                  <c:v>92</c:v>
                </c:pt>
                <c:pt idx="24">
                  <c:v>93</c:v>
                </c:pt>
                <c:pt idx="25">
                  <c:v>94</c:v>
                </c:pt>
                <c:pt idx="26">
                  <c:v>95</c:v>
                </c:pt>
                <c:pt idx="27">
                  <c:v>96</c:v>
                </c:pt>
                <c:pt idx="28">
                  <c:v>97</c:v>
                </c:pt>
                <c:pt idx="29">
                  <c:v>98</c:v>
                </c:pt>
                <c:pt idx="30">
                  <c:v>99</c:v>
                </c:pt>
                <c:pt idx="31">
                  <c:v>00</c:v>
                </c:pt>
                <c:pt idx="32">
                  <c:v>01</c:v>
                </c:pt>
                <c:pt idx="33">
                  <c:v>02</c:v>
                </c:pt>
                <c:pt idx="34">
                  <c:v>03</c:v>
                </c:pt>
                <c:pt idx="35">
                  <c:v>04</c:v>
                </c:pt>
                <c:pt idx="36">
                  <c:v>05</c:v>
                </c:pt>
                <c:pt idx="37">
                  <c:v>06</c:v>
                </c:pt>
                <c:pt idx="38">
                  <c:v>07</c:v>
                </c:pt>
                <c:pt idx="39">
                  <c:v>08</c:v>
                </c:pt>
                <c:pt idx="40">
                  <c:v>09</c:v>
                </c:pt>
                <c:pt idx="41">
                  <c:v>10</c:v>
                </c:pt>
                <c:pt idx="42">
                  <c:v>11</c:v>
                </c:pt>
                <c:pt idx="43">
                  <c:v>12</c:v>
                </c:pt>
                <c:pt idx="44">
                  <c:v>13</c:v>
                </c:pt>
                <c:pt idx="45">
                  <c:v>14</c:v>
                </c:pt>
                <c:pt idx="46">
                  <c:v>15</c:v>
                </c:pt>
                <c:pt idx="47">
                  <c:v>16</c:v>
                </c:pt>
                <c:pt idx="48">
                  <c:v>17</c:v>
                </c:pt>
                <c:pt idx="49">
                  <c:v>18</c:v>
                </c:pt>
                <c:pt idx="50">
                  <c:v>19</c:v>
                </c:pt>
                <c:pt idx="51">
                  <c:v>20</c:v>
                </c:pt>
                <c:pt idx="52">
                  <c:v>21</c:v>
                </c:pt>
                <c:pt idx="53">
                  <c:v>22</c:v>
                </c:pt>
              </c:strCache>
            </c:strRef>
          </c:cat>
          <c:val>
            <c:numRef>
              <c:f>'(6)'!$D$2:$D$55</c:f>
            </c:numRef>
          </c:val>
          <c:extLst>
            <c:ext xmlns:c16="http://schemas.microsoft.com/office/drawing/2014/chart" uri="{C3380CC4-5D6E-409C-BE32-E72D297353CC}">
              <c16:uniqueId val="{0000000B-1111-4E07-8D2D-272284549477}"/>
            </c:ext>
          </c:extLst>
        </c:ser>
        <c:ser>
          <c:idx val="3"/>
          <c:order val="3"/>
          <c:tx>
            <c:strRef>
              <c:f>'(6)'!$E$1</c:f>
              <c:strCache>
                <c:ptCount val="1"/>
                <c:pt idx="0">
                  <c:v>工事中</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'(6)'!$A$2:$A$55</c:f>
              <c:strCache>
                <c:ptCount val="54"/>
                <c:pt idx="0">
                  <c:v>69</c:v>
                </c:pt>
                <c:pt idx="1">
                  <c:v>70</c:v>
                </c:pt>
                <c:pt idx="2">
                  <c:v>71</c:v>
                </c:pt>
                <c:pt idx="3">
                  <c:v>72</c:v>
                </c:pt>
                <c:pt idx="4">
                  <c:v>73</c:v>
                </c:pt>
                <c:pt idx="5">
                  <c:v>74</c:v>
                </c:pt>
                <c:pt idx="6">
                  <c:v>75</c:v>
                </c:pt>
                <c:pt idx="7">
                  <c:v>76</c:v>
                </c:pt>
                <c:pt idx="8">
                  <c:v>77</c:v>
                </c:pt>
                <c:pt idx="9">
                  <c:v>78</c:v>
                </c:pt>
                <c:pt idx="10">
                  <c:v>79</c:v>
                </c:pt>
                <c:pt idx="11">
                  <c:v>80</c:v>
                </c:pt>
                <c:pt idx="12">
                  <c:v>81</c:v>
                </c:pt>
                <c:pt idx="13">
                  <c:v>82</c:v>
                </c:pt>
                <c:pt idx="14">
                  <c:v>83</c:v>
                </c:pt>
                <c:pt idx="15">
                  <c:v>84</c:v>
                </c:pt>
                <c:pt idx="16">
                  <c:v>85</c:v>
                </c:pt>
                <c:pt idx="17">
                  <c:v>86</c:v>
                </c:pt>
                <c:pt idx="18">
                  <c:v>87</c:v>
                </c:pt>
                <c:pt idx="19">
                  <c:v>88</c:v>
                </c:pt>
                <c:pt idx="20">
                  <c:v>89</c:v>
                </c:pt>
                <c:pt idx="21">
                  <c:v>90</c:v>
                </c:pt>
                <c:pt idx="22">
                  <c:v>91</c:v>
                </c:pt>
                <c:pt idx="23">
                  <c:v>92</c:v>
                </c:pt>
                <c:pt idx="24">
                  <c:v>93</c:v>
                </c:pt>
                <c:pt idx="25">
                  <c:v>94</c:v>
                </c:pt>
                <c:pt idx="26">
                  <c:v>95</c:v>
                </c:pt>
                <c:pt idx="27">
                  <c:v>96</c:v>
                </c:pt>
                <c:pt idx="28">
                  <c:v>97</c:v>
                </c:pt>
                <c:pt idx="29">
                  <c:v>98</c:v>
                </c:pt>
                <c:pt idx="30">
                  <c:v>99</c:v>
                </c:pt>
                <c:pt idx="31">
                  <c:v>00</c:v>
                </c:pt>
                <c:pt idx="32">
                  <c:v>01</c:v>
                </c:pt>
                <c:pt idx="33">
                  <c:v>02</c:v>
                </c:pt>
                <c:pt idx="34">
                  <c:v>03</c:v>
                </c:pt>
                <c:pt idx="35">
                  <c:v>04</c:v>
                </c:pt>
                <c:pt idx="36">
                  <c:v>05</c:v>
                </c:pt>
                <c:pt idx="37">
                  <c:v>06</c:v>
                </c:pt>
                <c:pt idx="38">
                  <c:v>07</c:v>
                </c:pt>
                <c:pt idx="39">
                  <c:v>08</c:v>
                </c:pt>
                <c:pt idx="40">
                  <c:v>09</c:v>
                </c:pt>
                <c:pt idx="41">
                  <c:v>10</c:v>
                </c:pt>
                <c:pt idx="42">
                  <c:v>11</c:v>
                </c:pt>
                <c:pt idx="43">
                  <c:v>12</c:v>
                </c:pt>
                <c:pt idx="44">
                  <c:v>13</c:v>
                </c:pt>
                <c:pt idx="45">
                  <c:v>14</c:v>
                </c:pt>
                <c:pt idx="46">
                  <c:v>15</c:v>
                </c:pt>
                <c:pt idx="47">
                  <c:v>16</c:v>
                </c:pt>
                <c:pt idx="48">
                  <c:v>17</c:v>
                </c:pt>
                <c:pt idx="49">
                  <c:v>18</c:v>
                </c:pt>
                <c:pt idx="50">
                  <c:v>19</c:v>
                </c:pt>
                <c:pt idx="51">
                  <c:v>20</c:v>
                </c:pt>
                <c:pt idx="52">
                  <c:v>21</c:v>
                </c:pt>
                <c:pt idx="53">
                  <c:v>22</c:v>
                </c:pt>
              </c:strCache>
            </c:strRef>
          </c:cat>
          <c:val>
            <c:numRef>
              <c:f>'(6)'!$E$2:$E$55</c:f>
            </c:numRef>
          </c:val>
          <c:extLst>
            <c:ext xmlns:c16="http://schemas.microsoft.com/office/drawing/2014/chart" uri="{C3380CC4-5D6E-409C-BE32-E72D297353CC}">
              <c16:uniqueId val="{0000000C-1111-4E07-8D2D-272284549477}"/>
            </c:ext>
          </c:extLst>
        </c:ser>
        <c:ser>
          <c:idx val="4"/>
          <c:order val="4"/>
          <c:tx>
            <c:strRef>
              <c:f>'(6)'!$F$1</c:f>
              <c:strCache>
                <c:ptCount val="1"/>
                <c:pt idx="0">
                  <c:v>着工前</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'(6)'!$A$2:$A$55</c:f>
              <c:strCache>
                <c:ptCount val="54"/>
                <c:pt idx="0">
                  <c:v>69</c:v>
                </c:pt>
                <c:pt idx="1">
                  <c:v>70</c:v>
                </c:pt>
                <c:pt idx="2">
                  <c:v>71</c:v>
                </c:pt>
                <c:pt idx="3">
                  <c:v>72</c:v>
                </c:pt>
                <c:pt idx="4">
                  <c:v>73</c:v>
                </c:pt>
                <c:pt idx="5">
                  <c:v>74</c:v>
                </c:pt>
                <c:pt idx="6">
                  <c:v>75</c:v>
                </c:pt>
                <c:pt idx="7">
                  <c:v>76</c:v>
                </c:pt>
                <c:pt idx="8">
                  <c:v>77</c:v>
                </c:pt>
                <c:pt idx="9">
                  <c:v>78</c:v>
                </c:pt>
                <c:pt idx="10">
                  <c:v>79</c:v>
                </c:pt>
                <c:pt idx="11">
                  <c:v>80</c:v>
                </c:pt>
                <c:pt idx="12">
                  <c:v>81</c:v>
                </c:pt>
                <c:pt idx="13">
                  <c:v>82</c:v>
                </c:pt>
                <c:pt idx="14">
                  <c:v>83</c:v>
                </c:pt>
                <c:pt idx="15">
                  <c:v>84</c:v>
                </c:pt>
                <c:pt idx="16">
                  <c:v>85</c:v>
                </c:pt>
                <c:pt idx="17">
                  <c:v>86</c:v>
                </c:pt>
                <c:pt idx="18">
                  <c:v>87</c:v>
                </c:pt>
                <c:pt idx="19">
                  <c:v>88</c:v>
                </c:pt>
                <c:pt idx="20">
                  <c:v>89</c:v>
                </c:pt>
                <c:pt idx="21">
                  <c:v>90</c:v>
                </c:pt>
                <c:pt idx="22">
                  <c:v>91</c:v>
                </c:pt>
                <c:pt idx="23">
                  <c:v>92</c:v>
                </c:pt>
                <c:pt idx="24">
                  <c:v>93</c:v>
                </c:pt>
                <c:pt idx="25">
                  <c:v>94</c:v>
                </c:pt>
                <c:pt idx="26">
                  <c:v>95</c:v>
                </c:pt>
                <c:pt idx="27">
                  <c:v>96</c:v>
                </c:pt>
                <c:pt idx="28">
                  <c:v>97</c:v>
                </c:pt>
                <c:pt idx="29">
                  <c:v>98</c:v>
                </c:pt>
                <c:pt idx="30">
                  <c:v>99</c:v>
                </c:pt>
                <c:pt idx="31">
                  <c:v>00</c:v>
                </c:pt>
                <c:pt idx="32">
                  <c:v>01</c:v>
                </c:pt>
                <c:pt idx="33">
                  <c:v>02</c:v>
                </c:pt>
                <c:pt idx="34">
                  <c:v>03</c:v>
                </c:pt>
                <c:pt idx="35">
                  <c:v>04</c:v>
                </c:pt>
                <c:pt idx="36">
                  <c:v>05</c:v>
                </c:pt>
                <c:pt idx="37">
                  <c:v>06</c:v>
                </c:pt>
                <c:pt idx="38">
                  <c:v>07</c:v>
                </c:pt>
                <c:pt idx="39">
                  <c:v>08</c:v>
                </c:pt>
                <c:pt idx="40">
                  <c:v>09</c:v>
                </c:pt>
                <c:pt idx="41">
                  <c:v>10</c:v>
                </c:pt>
                <c:pt idx="42">
                  <c:v>11</c:v>
                </c:pt>
                <c:pt idx="43">
                  <c:v>12</c:v>
                </c:pt>
                <c:pt idx="44">
                  <c:v>13</c:v>
                </c:pt>
                <c:pt idx="45">
                  <c:v>14</c:v>
                </c:pt>
                <c:pt idx="46">
                  <c:v>15</c:v>
                </c:pt>
                <c:pt idx="47">
                  <c:v>16</c:v>
                </c:pt>
                <c:pt idx="48">
                  <c:v>17</c:v>
                </c:pt>
                <c:pt idx="49">
                  <c:v>18</c:v>
                </c:pt>
                <c:pt idx="50">
                  <c:v>19</c:v>
                </c:pt>
                <c:pt idx="51">
                  <c:v>20</c:v>
                </c:pt>
                <c:pt idx="52">
                  <c:v>21</c:v>
                </c:pt>
                <c:pt idx="53">
                  <c:v>22</c:v>
                </c:pt>
              </c:strCache>
            </c:strRef>
          </c:cat>
          <c:val>
            <c:numRef>
              <c:f>'(6)'!$F$2:$F$55</c:f>
            </c:numRef>
          </c:val>
          <c:extLst>
            <c:ext xmlns:c16="http://schemas.microsoft.com/office/drawing/2014/chart" uri="{C3380CC4-5D6E-409C-BE32-E72D297353CC}">
              <c16:uniqueId val="{0000000D-1111-4E07-8D2D-272284549477}"/>
            </c:ext>
          </c:extLst>
        </c:ser>
        <c:dLbls>
          <c:showLegendKey val="0"/>
          <c:showVal val="1"/>
          <c:showCatName val="0"/>
          <c:showSerName val="0"/>
          <c:showPercent val="0"/>
          <c:showBubbleSize val="0"/>
        </c:dLbls>
        <c:gapWidth val="150"/>
        <c:axId val="1"/>
        <c:axId val="2"/>
      </c:barChart>
      <c:catAx>
        <c:axId val="1"/>
        <c:scaling>
          <c:orientation val="minMax"/>
        </c:scaling>
        <c:delete val="0"/>
        <c:axPos val="b"/>
        <c:title>
          <c:tx>
            <c:rich>
              <a:bodyPr horzOverflow="overflow" anchor="ctr" anchorCtr="1"/>
              <a:lstStyle/>
              <a:p>
                <a:pPr algn="ctr" rtl="0">
                  <a:defRPr sz="1400">
                    <a:solidFill>
                      <a:srgbClr val="000000"/>
                    </a:solidFill>
                  </a:defRPr>
                </a:pPr>
                <a:r>
                  <a:rPr lang="ja-JP" altLang="en-US" sz="1400" b="0" i="0" u="none" strike="noStrike" baseline="0">
                    <a:solidFill>
                      <a:srgbClr val="000000"/>
                    </a:solidFill>
                    <a:latin typeface="ＭＳ Ｐゴシック"/>
                    <a:ea typeface="ＭＳ Ｐゴシック"/>
                    <a:cs typeface="ＭＳ Ｐゴシック"/>
                  </a:rPr>
                  <a:t>年度（西暦）</a:t>
                </a:r>
              </a:p>
            </c:rich>
          </c:tx>
          <c:layout>
            <c:manualLayout>
              <c:xMode val="edge"/>
              <c:yMode val="edge"/>
              <c:x val="0.45381000647080483"/>
              <c:y val="0.93660385600387275"/>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horzOverflow="overflow" anchor="ctr" anchorCtr="1"/>
          <a:lstStyle/>
          <a:p>
            <a:pPr algn="ctr" rtl="0">
              <a:defRPr sz="1000">
                <a:solidFill>
                  <a:srgbClr val="000000"/>
                </a:solidFill>
              </a:defRPr>
            </a:pPr>
            <a:endParaRPr lang="ja-JP"/>
          </a:p>
        </c:txPr>
        <c:crossAx val="2"/>
        <c:crosses val="autoZero"/>
        <c:auto val="0"/>
        <c:lblAlgn val="ctr"/>
        <c:lblOffset val="100"/>
        <c:tickLblSkip val="1"/>
        <c:noMultiLvlLbl val="0"/>
      </c:catAx>
      <c:valAx>
        <c:axId val="2"/>
        <c:scaling>
          <c:orientation val="minMax"/>
        </c:scaling>
        <c:delete val="0"/>
        <c:axPos val="l"/>
        <c:majorGridlines>
          <c:spPr>
            <a:ln w="3175">
              <a:solidFill>
                <a:srgbClr val="000000"/>
              </a:solidFill>
              <a:prstDash val="solid"/>
            </a:ln>
          </c:spPr>
        </c:majorGridlines>
        <c:title>
          <c:tx>
            <c:rich>
              <a:bodyPr horzOverflow="overflow" vert="wordArtVertRtl" anchor="ctr" anchorCtr="1"/>
              <a:lstStyle/>
              <a:p>
                <a:pPr algn="ctr" rtl="0">
                  <a:defRPr sz="1400">
                    <a:solidFill>
                      <a:srgbClr val="000000"/>
                    </a:solidFill>
                  </a:defRPr>
                </a:pPr>
                <a:r>
                  <a:rPr lang="ja-JP" altLang="en-US" sz="1400" b="0" i="0" u="none" strike="noStrike" baseline="0">
                    <a:solidFill>
                      <a:srgbClr val="000000"/>
                    </a:solidFill>
                    <a:latin typeface="ＭＳ Ｐゴシック"/>
                    <a:ea typeface="ＭＳ Ｐゴシック"/>
                    <a:cs typeface="ＭＳ Ｐゴシック"/>
                  </a:rPr>
                  <a:t>地区数</a:t>
                </a:r>
              </a:p>
            </c:rich>
          </c:tx>
          <c:layout>
            <c:manualLayout>
              <c:xMode val="edge"/>
              <c:yMode val="edge"/>
              <c:x val="1.1497203098474039E-3"/>
              <c:y val="0.39844958030232597"/>
            </c:manualLayout>
          </c:layout>
          <c:overlay val="0"/>
          <c:spPr>
            <a:noFill/>
            <a:ln w="25400">
              <a:noFill/>
            </a:ln>
          </c:spPr>
        </c:title>
        <c:numFmt formatCode="General" sourceLinked="1"/>
        <c:majorTickMark val="none"/>
        <c:minorTickMark val="none"/>
        <c:tickLblPos val="low"/>
        <c:spPr>
          <a:ln w="3175">
            <a:solidFill>
              <a:srgbClr val="000000"/>
            </a:solidFill>
            <a:prstDash val="solid"/>
          </a:ln>
        </c:spPr>
        <c:txPr>
          <a:bodyPr rot="0" horzOverflow="overflow" anchor="ctr" anchorCtr="1"/>
          <a:lstStyle/>
          <a:p>
            <a:pPr algn="ctr" rtl="0">
              <a:defRPr sz="1200">
                <a:solidFill>
                  <a:srgbClr val="000000"/>
                </a:solidFill>
              </a:defRPr>
            </a:pPr>
            <a:endParaRPr lang="ja-JP"/>
          </a:p>
        </c:txPr>
        <c:crossAx val="1"/>
        <c:crosses val="autoZero"/>
        <c:crossBetween val="between"/>
      </c:valAx>
      <c:spPr>
        <a:solidFill>
          <a:srgbClr val="FFFFFF"/>
        </a:solidFill>
        <a:ln w="12700">
          <a:solidFill>
            <a:srgbClr val="000000"/>
          </a:solidFill>
          <a:prstDash val="solid"/>
        </a:ln>
      </c:spPr>
    </c:plotArea>
    <c:legend>
      <c:legendPos val="r"/>
      <c:layout>
        <c:manualLayout>
          <c:xMode val="edge"/>
          <c:yMode val="edge"/>
          <c:x val="0.12048194690980654"/>
          <c:y val="0.1949624918851976"/>
          <c:w val="0.18009325471239065"/>
          <c:h val="9.2429317620009749E-2"/>
        </c:manualLayout>
      </c:layout>
      <c:overlay val="0"/>
      <c:spPr>
        <a:solidFill>
          <a:srgbClr val="FFFFFF"/>
        </a:solidFill>
        <a:ln w="3175">
          <a:solidFill>
            <a:srgbClr val="000000"/>
          </a:solidFill>
          <a:prstDash val="solid"/>
        </a:ln>
      </c:spPr>
      <c:txPr>
        <a:bodyPr horzOverflow="overflow" anchor="ctr" anchorCtr="1"/>
        <a:lstStyle/>
        <a:p>
          <a:pPr algn="l" rtl="0">
            <a:defRPr sz="1400">
              <a:solidFill>
                <a:srgbClr val="000000"/>
              </a:solidFill>
            </a:defRPr>
          </a:pPr>
          <a:endParaRPr lang="ja-JP"/>
        </a:p>
      </c:txPr>
    </c:legend>
    <c:plotVisOnly val="1"/>
    <c:dispBlanksAs val="gap"/>
    <c:showDLblsOverMax val="0"/>
  </c:chart>
  <c:spPr>
    <a:noFill/>
    <a:ln w="9525">
      <a:noFill/>
    </a:ln>
  </c:spPr>
  <c:txPr>
    <a:bodyPr horzOverflow="overflow" anchor="ctr" anchorCtr="1"/>
    <a:lstStyle/>
    <a:p>
      <a:pPr algn="ctr" rtl="0">
        <a:defRPr lang="ja-JP" altLang="en-US" sz="11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extLst/>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5"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ea typeface="ＭＳ Ｐゴシック" pitchFamily="50" charset="-128"/>
              </a:defRPr>
            </a:lvl1pPr>
          </a:lstStyle>
          <a:p>
            <a:pPr>
              <a:defRPr/>
            </a:pPr>
            <a:endParaRPr lang="ja-JP" altLang="en-US"/>
          </a:p>
        </p:txBody>
      </p:sp>
      <p:sp>
        <p:nvSpPr>
          <p:cNvPr id="1366" name="日付プレースホルダ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ea typeface="ＭＳ Ｐゴシック" pitchFamily="50" charset="-128"/>
              </a:defRPr>
            </a:lvl1pPr>
          </a:lstStyle>
          <a:p>
            <a:pPr>
              <a:defRPr/>
            </a:pPr>
            <a:fld id="{4906EB5B-7771-4DD0-AECD-7669D86C4FE6}" type="datetimeFigureOut">
              <a:rPr lang="ja-JP" altLang="en-US"/>
              <a:pPr>
                <a:defRPr/>
              </a:pPr>
              <a:t>2024/3/25</a:t>
            </a:fld>
            <a:endParaRPr lang="ja-JP" altLang="en-US"/>
          </a:p>
        </p:txBody>
      </p:sp>
      <p:sp>
        <p:nvSpPr>
          <p:cNvPr id="1367" name="フッター プレースホルダ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ea typeface="ＭＳ Ｐゴシック" pitchFamily="50" charset="-128"/>
              </a:defRPr>
            </a:lvl1pPr>
          </a:lstStyle>
          <a:p>
            <a:pPr>
              <a:defRPr/>
            </a:pPr>
            <a:endParaRPr lang="ja-JP" altLang="en-US"/>
          </a:p>
        </p:txBody>
      </p:sp>
      <p:sp>
        <p:nvSpPr>
          <p:cNvPr id="1368" name="スライド番号プレースホルダ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ea typeface="ＭＳ Ｐゴシック" pitchFamily="50" charset="-128"/>
              </a:defRPr>
            </a:lvl1pPr>
          </a:lstStyle>
          <a:p>
            <a:pPr>
              <a:defRPr/>
            </a:pPr>
            <a:fld id="{A560BE15-3B5A-4B8C-BC88-4DC1063FA8ED}" type="slidenum">
              <a:rPr lang="ja-JP" altLang="en-US"/>
              <a:pPr>
                <a:defRPr/>
              </a:pPr>
              <a:t>‹#›</a:t>
            </a:fld>
            <a:endParaRPr lang="ja-JP" altLang="en-US"/>
          </a:p>
        </p:txBody>
      </p:sp>
    </p:spTree>
    <p:extLst>
      <p:ext uri="{BB962C8B-B14F-4D97-AF65-F5344CB8AC3E}">
        <p14:creationId xmlns:p14="http://schemas.microsoft.com/office/powerpoint/2010/main" val="196251980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8" name="Rectangle 2"/>
          <p:cNvSpPr>
            <a:spLocks noGrp="1" noChangeArrowheads="1"/>
          </p:cNvSpPr>
          <p:nvPr>
            <p:ph type="hdr" sz="quarter"/>
          </p:nvPr>
        </p:nvSpPr>
        <p:spPr>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1359" name="Rectangle 3"/>
          <p:cNvSpPr>
            <a:spLocks noGrp="1" noChangeArrowheads="1"/>
          </p:cNvSpPr>
          <p:nvPr>
            <p:ph type="dt" idx="1"/>
          </p:nvPr>
        </p:nvSpPr>
        <p:spPr>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1360" name="Rectangle 4"/>
          <p:cNvSpPr>
            <a:spLocks noGrp="1" noRot="1" noChangeAspect="1" noChangeArrowheads="1" noTextEdit="1"/>
          </p:cNvSpPr>
          <p:nvPr>
            <p:ph type="sldImg" idx="2"/>
          </p:nvPr>
        </p:nvSpPr>
        <p:spPr>
          <a:xfrm>
            <a:off x="901700" y="739775"/>
            <a:ext cx="4932363" cy="3700463"/>
          </a:xfrm>
          <a:prstGeom prst="rect">
            <a:avLst/>
          </a:prstGeom>
          <a:noFill/>
          <a:ln w="9525">
            <a:solidFill>
              <a:srgbClr val="000000"/>
            </a:solidFill>
            <a:miter lim="800000"/>
            <a:headEnd/>
            <a:tailEnd/>
          </a:ln>
        </p:spPr>
      </p:sp>
      <p:sp>
        <p:nvSpPr>
          <p:cNvPr id="1361" name="Rectangle 5"/>
          <p:cNvSpPr>
            <a:spLocks noGrp="1" noChangeArrowheads="1"/>
          </p:cNvSpPr>
          <p:nvPr>
            <p:ph type="body" sz="quarter" idx="3"/>
          </p:nvPr>
        </p:nvSpPr>
        <p:spPr>
          <a:xfrm>
            <a:off x="673100" y="4686300"/>
            <a:ext cx="5389563"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362" name="Rectangle 6"/>
          <p:cNvSpPr>
            <a:spLocks noGrp="1" noChangeArrowheads="1"/>
          </p:cNvSpPr>
          <p:nvPr>
            <p:ph type="ftr" sz="quarter" idx="4"/>
          </p:nvPr>
        </p:nvSpPr>
        <p:spPr>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1363" name="Rectangle 7"/>
          <p:cNvSpPr>
            <a:spLocks noGrp="1" noChangeArrowheads="1"/>
          </p:cNvSpPr>
          <p:nvPr>
            <p:ph type="sldNum" sz="quarter" idx="5"/>
          </p:nvPr>
        </p:nvSpPr>
        <p:spPr>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50" charset="-128"/>
              </a:defRPr>
            </a:lvl1pPr>
          </a:lstStyle>
          <a:p>
            <a:pPr>
              <a:defRPr/>
            </a:pPr>
            <a:fld id="{BBC9A54E-8030-457D-8170-FED3222755E2}" type="slidenum">
              <a:rPr lang="en-US" altLang="ja-JP"/>
              <a:pPr>
                <a:defRPr/>
              </a:pPr>
              <a:t>‹#›</a:t>
            </a:fld>
            <a:endParaRPr lang="en-US" altLang="ja-JP"/>
          </a:p>
        </p:txBody>
      </p:sp>
    </p:spTree>
    <p:extLst>
      <p:ext uri="{BB962C8B-B14F-4D97-AF65-F5344CB8AC3E}">
        <p14:creationId xmlns:p14="http://schemas.microsoft.com/office/powerpoint/2010/main" val="106430689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 name="スライド イメージ プレースホルダ 1"/>
          <p:cNvSpPr>
            <a:spLocks noGrp="1" noRot="1" noChangeAspect="1" noTextEdit="1"/>
          </p:cNvSpPr>
          <p:nvPr>
            <p:ph type="sldImg"/>
          </p:nvPr>
        </p:nvSpPr>
        <p:spPr>
          <a:ln/>
        </p:spPr>
      </p:sp>
      <p:sp>
        <p:nvSpPr>
          <p:cNvPr id="1381" name="ノート プレースホルダ 2"/>
          <p:cNvSpPr>
            <a:spLocks noGrp="1"/>
          </p:cNvSpPr>
          <p:nvPr>
            <p:ph type="body" idx="1"/>
          </p:nvPr>
        </p:nvSpPr>
        <p:spPr>
          <a:noFill/>
          <a:ln/>
        </p:spPr>
        <p:txBody>
          <a:bodyPr/>
          <a:lstStyle/>
          <a:p>
            <a:endParaRPr lang="ja-JP" altLang="en-US" dirty="0">
              <a:ea typeface="ＭＳ Ｐ明朝" charset="-128"/>
            </a:endParaRPr>
          </a:p>
        </p:txBody>
      </p:sp>
    </p:spTree>
    <p:extLst>
      <p:ext uri="{BB962C8B-B14F-4D97-AF65-F5344CB8AC3E}">
        <p14:creationId xmlns:p14="http://schemas.microsoft.com/office/powerpoint/2010/main" val="3344844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 name="スライド イメージ プレースホルダー 1"/>
          <p:cNvSpPr>
            <a:spLocks noGrp="1" noRot="1" noChangeAspect="1"/>
          </p:cNvSpPr>
          <p:nvPr>
            <p:ph type="sldImg"/>
          </p:nvPr>
        </p:nvSpPr>
        <p:spPr/>
      </p:sp>
      <p:sp>
        <p:nvSpPr>
          <p:cNvPr id="1764"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80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0" name="スライド イメージ プレースホルダー 1"/>
          <p:cNvSpPr>
            <a:spLocks noGrp="1" noRot="1" noChangeAspect="1"/>
          </p:cNvSpPr>
          <p:nvPr>
            <p:ph type="sldImg"/>
          </p:nvPr>
        </p:nvSpPr>
        <p:spPr/>
      </p:sp>
      <p:sp>
        <p:nvSpPr>
          <p:cNvPr id="3151" name="ノート プレースホルダー 2"/>
          <p:cNvSpPr>
            <a:spLocks noGrp="1"/>
          </p:cNvSpPr>
          <p:nvPr>
            <p:ph type="body" idx="1"/>
          </p:nvPr>
        </p:nvSpPr>
        <p:spPr/>
        <p:txBody>
          <a:bodyPr/>
          <a:lstStyle/>
          <a:p>
            <a:endParaRPr kumimoji="1" lang="ja-JP" altLang="en-US" dirty="0"/>
          </a:p>
        </p:txBody>
      </p:sp>
      <p:sp>
        <p:nvSpPr>
          <p:cNvPr id="3152" name="スライド番号プレースホルダー 3"/>
          <p:cNvSpPr>
            <a:spLocks noGrp="1"/>
          </p:cNvSpPr>
          <p:nvPr>
            <p:ph type="sldNum" sz="quarter" idx="10"/>
          </p:nvPr>
        </p:nvSpPr>
        <p:spPr/>
        <p:txBody>
          <a:bodyPr/>
          <a:lstStyle/>
          <a:p>
            <a:fld id="{21C75C97-5DEC-465A-942A-ECFBEE6DB4E1}" type="slidenum">
              <a:rPr kumimoji="1" lang="ja-JP" altLang="en-US" smtClean="0"/>
              <a:t>40</a:t>
            </a:fld>
            <a:endParaRPr kumimoji="1" lang="ja-JP" altLang="en-US"/>
          </a:p>
        </p:txBody>
      </p:sp>
    </p:spTree>
    <p:extLst>
      <p:ext uri="{BB962C8B-B14F-4D97-AF65-F5344CB8AC3E}">
        <p14:creationId xmlns:p14="http://schemas.microsoft.com/office/powerpoint/2010/main" val="326152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7" name="Rectangle 2"/>
          <p:cNvSpPr>
            <a:spLocks noGrp="1" noRot="1" noChangeAspect="1" noChangeArrowheads="1" noTextEdit="1"/>
          </p:cNvSpPr>
          <p:nvPr>
            <p:ph type="sldImg"/>
          </p:nvPr>
        </p:nvSpPr>
        <p:spPr>
          <a:xfrm>
            <a:off x="954088" y="762000"/>
            <a:ext cx="4876800" cy="3657600"/>
          </a:xfrm>
          <a:ln/>
        </p:spPr>
      </p:sp>
      <p:sp>
        <p:nvSpPr>
          <p:cNvPr id="1448" name="Rectangle 3"/>
          <p:cNvSpPr>
            <a:spLocks noGrp="1" noChangeArrowheads="1"/>
          </p:cNvSpPr>
          <p:nvPr>
            <p:ph type="body" idx="1"/>
          </p:nvPr>
        </p:nvSpPr>
        <p:spPr>
          <a:xfrm>
            <a:off x="914400" y="4724400"/>
            <a:ext cx="4953000" cy="4419600"/>
          </a:xfrm>
          <a:noFill/>
          <a:ln/>
        </p:spPr>
        <p:txBody>
          <a:bodyPr/>
          <a:lstStyle/>
          <a:p>
            <a:endParaRPr lang="ja-JP" altLang="ja-JP">
              <a:ea typeface="ＭＳ Ｐ明朝" charset="-128"/>
            </a:endParaRPr>
          </a:p>
        </p:txBody>
      </p:sp>
    </p:spTree>
    <p:extLst>
      <p:ext uri="{BB962C8B-B14F-4D97-AF65-F5344CB8AC3E}">
        <p14:creationId xmlns:p14="http://schemas.microsoft.com/office/powerpoint/2010/main" val="4152585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 name="Rectangle 2"/>
          <p:cNvSpPr>
            <a:spLocks noGrp="1" noRot="1" noChangeAspect="1" noChangeArrowheads="1" noTextEdit="1"/>
          </p:cNvSpPr>
          <p:nvPr>
            <p:ph type="sldImg"/>
          </p:nvPr>
        </p:nvSpPr>
        <p:spPr>
          <a:ln/>
        </p:spPr>
      </p:sp>
      <p:sp>
        <p:nvSpPr>
          <p:cNvPr id="1460" name="Rectangle 3"/>
          <p:cNvSpPr>
            <a:spLocks noGrp="1" noChangeArrowheads="1"/>
          </p:cNvSpPr>
          <p:nvPr>
            <p:ph type="body" idx="1"/>
          </p:nvPr>
        </p:nvSpPr>
        <p:spPr>
          <a:noFill/>
          <a:ln/>
        </p:spPr>
        <p:txBody>
          <a:bodyPr/>
          <a:lstStyle/>
          <a:p>
            <a:endParaRPr lang="ja-JP" altLang="ja-JP">
              <a:ea typeface="ＭＳ Ｐ明朝" charset="-128"/>
            </a:endParaRPr>
          </a:p>
        </p:txBody>
      </p:sp>
    </p:spTree>
    <p:extLst>
      <p:ext uri="{BB962C8B-B14F-4D97-AF65-F5344CB8AC3E}">
        <p14:creationId xmlns:p14="http://schemas.microsoft.com/office/powerpoint/2010/main" val="1627107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Rectangle 2"/>
          <p:cNvSpPr>
            <a:spLocks noGrp="1" noRot="1" noChangeAspect="1" noChangeArrowheads="1" noTextEdit="1"/>
          </p:cNvSpPr>
          <p:nvPr>
            <p:ph type="sldImg"/>
          </p:nvPr>
        </p:nvSpPr>
        <p:spPr>
          <a:ln/>
        </p:spPr>
      </p:sp>
      <p:sp>
        <p:nvSpPr>
          <p:cNvPr id="1535" name="Rectangle 3"/>
          <p:cNvSpPr>
            <a:spLocks noGrp="1" noChangeArrowheads="1"/>
          </p:cNvSpPr>
          <p:nvPr>
            <p:ph type="body" idx="1"/>
          </p:nvPr>
        </p:nvSpPr>
        <p:spPr>
          <a:noFill/>
          <a:ln/>
        </p:spPr>
        <p:txBody>
          <a:bodyPr/>
          <a:lstStyle/>
          <a:p>
            <a:endParaRPr lang="ja-JP" altLang="ja-JP" sz="1200" dirty="0"/>
          </a:p>
        </p:txBody>
      </p:sp>
    </p:spTree>
    <p:extLst>
      <p:ext uri="{BB962C8B-B14F-4D97-AF65-F5344CB8AC3E}">
        <p14:creationId xmlns:p14="http://schemas.microsoft.com/office/powerpoint/2010/main" val="4046335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9" name="スライド イメージ プレースホルダー 1"/>
          <p:cNvSpPr>
            <a:spLocks noGrp="1" noRot="1" noChangeAspect="1"/>
          </p:cNvSpPr>
          <p:nvPr>
            <p:ph type="sldImg"/>
          </p:nvPr>
        </p:nvSpPr>
        <p:spPr/>
      </p:sp>
      <p:sp>
        <p:nvSpPr>
          <p:cNvPr id="1570"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44489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 name="スライド イメージ プレースホルダー 1"/>
          <p:cNvSpPr>
            <a:spLocks noGrp="1" noRot="1" noChangeAspect="1"/>
          </p:cNvSpPr>
          <p:nvPr>
            <p:ph type="sldImg"/>
          </p:nvPr>
        </p:nvSpPr>
        <p:spPr/>
      </p:sp>
      <p:sp>
        <p:nvSpPr>
          <p:cNvPr id="1602"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05870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スライド イメージ プレースホルダー 1"/>
          <p:cNvSpPr>
            <a:spLocks noGrp="1" noRot="1" noChangeAspect="1"/>
          </p:cNvSpPr>
          <p:nvPr>
            <p:ph type="sldImg"/>
          </p:nvPr>
        </p:nvSpPr>
        <p:spPr/>
      </p:sp>
      <p:sp>
        <p:nvSpPr>
          <p:cNvPr id="1636"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50069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7" name="スライド イメージ プレースホルダー 1"/>
          <p:cNvSpPr>
            <a:spLocks noGrp="1" noRot="1" noChangeAspect="1"/>
          </p:cNvSpPr>
          <p:nvPr>
            <p:ph type="sldImg"/>
          </p:nvPr>
        </p:nvSpPr>
        <p:spPr/>
      </p:sp>
      <p:sp>
        <p:nvSpPr>
          <p:cNvPr id="1668"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8464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2" name="スライド イメージ プレースホルダー 1"/>
          <p:cNvSpPr>
            <a:spLocks noGrp="1" noRot="1" noChangeAspect="1"/>
          </p:cNvSpPr>
          <p:nvPr>
            <p:ph type="sldImg"/>
          </p:nvPr>
        </p:nvSpPr>
        <p:spPr/>
      </p:sp>
      <p:sp>
        <p:nvSpPr>
          <p:cNvPr id="170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94055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w="9525">
            <a:noFill/>
            <a:miter lim="800000"/>
            <a:headEnd/>
            <a:tailEnd/>
          </a:ln>
        </p:spPr>
      </p:pic>
      <p:sp>
        <p:nvSpPr>
          <p:cNvPr id="1039" name="Rectangle 9"/>
          <p:cNvSpPr>
            <a:spLocks noChangeArrowheads="1"/>
          </p:cNvSpPr>
          <p:nvPr userDrawn="1"/>
        </p:nvSpPr>
        <p:spPr>
          <a:xfrm>
            <a:off x="1692275" y="3284538"/>
            <a:ext cx="7451725" cy="73025"/>
          </a:xfrm>
          <a:prstGeom prst="rect">
            <a:avLst/>
          </a:prstGeom>
          <a:solidFill>
            <a:srgbClr val="0066CC"/>
          </a:soli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1040" name="Text Box 12"/>
          <p:cNvSpPr txBox="1">
            <a:spLocks noChangeArrowheads="1"/>
          </p:cNvSpPr>
          <p:nvPr userDrawn="1"/>
        </p:nvSpPr>
        <p:spPr>
          <a:xfrm>
            <a:off x="0" y="6524625"/>
            <a:ext cx="3636963" cy="274638"/>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ea typeface="ＭＳ Ｐゴシック" pitchFamily="50" charset="-128"/>
              </a:rPr>
              <a:t>Ministry of Land, Infrastructure, Transport and Tourism</a:t>
            </a:r>
          </a:p>
        </p:txBody>
      </p:sp>
      <p:sp>
        <p:nvSpPr>
          <p:cNvPr id="1041"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 タイトルの書式設定</a:t>
            </a:r>
          </a:p>
        </p:txBody>
      </p:sp>
      <p:sp>
        <p:nvSpPr>
          <p:cNvPr id="1042"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043" name="Rectangle 4"/>
          <p:cNvSpPr>
            <a:spLocks noGrp="1" noChangeArrowheads="1"/>
          </p:cNvSpPr>
          <p:nvPr>
            <p:ph type="dt" sz="half" idx="10"/>
          </p:nvPr>
        </p:nvSpPr>
        <p:spPr/>
        <p:txBody>
          <a:bodyPr/>
          <a:lstStyle>
            <a:lvl1pPr>
              <a:defRPr/>
            </a:lvl1pPr>
          </a:lstStyle>
          <a:p>
            <a:pPr>
              <a:defRPr/>
            </a:pPr>
            <a:endParaRPr lang="en-US" altLang="ja-JP"/>
          </a:p>
        </p:txBody>
      </p:sp>
      <p:sp>
        <p:nvSpPr>
          <p:cNvPr id="1044"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5"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BE12D5BB-B363-4440-8777-5A1EEE1F271C}"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8" name="タイトル 1"/>
          <p:cNvSpPr>
            <a:spLocks noGrp="1"/>
          </p:cNvSpPr>
          <p:nvPr>
            <p:ph type="title"/>
          </p:nvPr>
        </p:nvSpPr>
        <p:spPr/>
        <p:txBody>
          <a:bodyPr/>
          <a:lstStyle/>
          <a:p>
            <a:r>
              <a:rPr lang="ja-JP" altLang="en-US"/>
              <a:t>マスタ タイトルの書式設定</a:t>
            </a:r>
          </a:p>
        </p:txBody>
      </p:sp>
      <p:sp>
        <p:nvSpPr>
          <p:cNvPr id="1099"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2" name="Rectangle 6"/>
          <p:cNvSpPr>
            <a:spLocks noGrp="1" noChangeArrowheads="1"/>
          </p:cNvSpPr>
          <p:nvPr>
            <p:ph type="sldNum" sz="quarter" idx="12"/>
          </p:nvPr>
        </p:nvSpPr>
        <p:spPr>
          <a:ln/>
        </p:spPr>
        <p:txBody>
          <a:bodyPr/>
          <a:lstStyle>
            <a:lvl1pPr>
              <a:defRPr/>
            </a:lvl1pPr>
          </a:lstStyle>
          <a:p>
            <a:pPr>
              <a:defRPr/>
            </a:pPr>
            <a:fld id="{D627CE89-2FA1-439E-A255-47908A261836}"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4" name="縦書きタイトル 1"/>
          <p:cNvSpPr>
            <a:spLocks noGrp="1"/>
          </p:cNvSpPr>
          <p:nvPr>
            <p:ph type="title" orient="vert"/>
          </p:nvPr>
        </p:nvSpPr>
        <p:spPr>
          <a:xfrm>
            <a:off x="6515100" y="0"/>
            <a:ext cx="2171700" cy="6126163"/>
          </a:xfrm>
        </p:spPr>
        <p:txBody>
          <a:bodyPr vert="eaVert"/>
          <a:lstStyle/>
          <a:p>
            <a:r>
              <a:rPr lang="ja-JP" altLang="en-US"/>
              <a:t>マスタ タイトルの書式設定</a:t>
            </a:r>
          </a:p>
        </p:txBody>
      </p:sp>
      <p:sp>
        <p:nvSpPr>
          <p:cNvPr id="1105"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8" name="Rectangle 6"/>
          <p:cNvSpPr>
            <a:spLocks noGrp="1" noChangeArrowheads="1"/>
          </p:cNvSpPr>
          <p:nvPr>
            <p:ph type="sldNum" sz="quarter" idx="12"/>
          </p:nvPr>
        </p:nvSpPr>
        <p:spPr>
          <a:ln/>
        </p:spPr>
        <p:txBody>
          <a:bodyPr/>
          <a:lstStyle>
            <a:lvl1pPr>
              <a:defRPr/>
            </a:lvl1pPr>
          </a:lstStyle>
          <a:p>
            <a:pPr>
              <a:defRPr/>
            </a:pPr>
            <a:fld id="{D34749F6-3778-47E7-B331-B9D7757586AD}"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110" name="タイトル 1"/>
          <p:cNvSpPr>
            <a:spLocks noGrp="1"/>
          </p:cNvSpPr>
          <p:nvPr>
            <p:ph type="title"/>
          </p:nvPr>
        </p:nvSpPr>
        <p:spPr>
          <a:xfrm>
            <a:off x="0" y="0"/>
            <a:ext cx="7019925" cy="476250"/>
          </a:xfrm>
        </p:spPr>
        <p:txBody>
          <a:bodyPr/>
          <a:lstStyle/>
          <a:p>
            <a:r>
              <a:rPr lang="ja-JP" altLang="en-US"/>
              <a:t>マスタ タイトルの書式設定</a:t>
            </a:r>
          </a:p>
        </p:txBody>
      </p:sp>
      <p:sp>
        <p:nvSpPr>
          <p:cNvPr id="1111"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111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1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14" name="Rectangle 6"/>
          <p:cNvSpPr>
            <a:spLocks noGrp="1" noChangeArrowheads="1"/>
          </p:cNvSpPr>
          <p:nvPr>
            <p:ph type="sldNum" sz="quarter" idx="12"/>
          </p:nvPr>
        </p:nvSpPr>
        <p:spPr>
          <a:ln/>
        </p:spPr>
        <p:txBody>
          <a:bodyPr/>
          <a:lstStyle>
            <a:lvl1pPr>
              <a:defRPr/>
            </a:lvl1pPr>
          </a:lstStyle>
          <a:p>
            <a:pPr>
              <a:defRPr/>
            </a:pPr>
            <a:fld id="{47DDE00F-341E-4DBB-B4CD-8862BAE032C5}"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29"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a:noFill/>
          </a:ln>
        </p:spPr>
      </p:pic>
      <p:sp>
        <p:nvSpPr>
          <p:cNvPr id="1130" name="Rectangle 9"/>
          <p:cNvSpPr>
            <a:spLocks noChangeArrowheads="1"/>
          </p:cNvSpPr>
          <p:nvPr userDrawn="1"/>
        </p:nvSpPr>
        <p:spPr>
          <a:xfrm>
            <a:off x="1692275" y="3284538"/>
            <a:ext cx="7451725"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a:solidFill>
                <a:srgbClr val="000000"/>
              </a:solidFill>
            </a:endParaRPr>
          </a:p>
        </p:txBody>
      </p:sp>
      <p:pic>
        <p:nvPicPr>
          <p:cNvPr id="1131"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a:noFill/>
          </a:ln>
        </p:spPr>
      </p:pic>
      <p:sp>
        <p:nvSpPr>
          <p:cNvPr id="1132" name="Text Box 12"/>
          <p:cNvSpPr txBox="1">
            <a:spLocks noChangeArrowheads="1"/>
          </p:cNvSpPr>
          <p:nvPr userDrawn="1"/>
        </p:nvSpPr>
        <p:spPr>
          <a:xfrm>
            <a:off x="0" y="6524625"/>
            <a:ext cx="3636963" cy="274638"/>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00" i="1">
                <a:solidFill>
                  <a:srgbClr val="FFFFFF"/>
                </a:solidFill>
                <a:latin typeface="Times New Roman" panose="02020603050405020304" pitchFamily="18" charset="0"/>
              </a:rPr>
              <a:t>Ministry of Land, Infrastructure, Transport and Tourism</a:t>
            </a:r>
          </a:p>
        </p:txBody>
      </p:sp>
      <p:sp>
        <p:nvSpPr>
          <p:cNvPr id="1133"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 タイトルの書式設定</a:t>
            </a:r>
          </a:p>
        </p:txBody>
      </p:sp>
      <p:sp>
        <p:nvSpPr>
          <p:cNvPr id="1134"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135"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136"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137" name="Rectangle 6"/>
          <p:cNvSpPr>
            <a:spLocks noGrp="1" noChangeArrowheads="1"/>
          </p:cNvSpPr>
          <p:nvPr>
            <p:ph type="sldNum" sz="quarter" idx="12"/>
          </p:nvPr>
        </p:nvSpPr>
        <p:spPr>
          <a:xfrm>
            <a:off x="6553200" y="6245225"/>
            <a:ext cx="2133600" cy="476250"/>
          </a:xfrm>
        </p:spPr>
        <p:txBody>
          <a:bodyPr/>
          <a:lstStyle>
            <a:lvl1pPr eaLnBrk="0" hangingPunct="0">
              <a:defRPr/>
            </a:lvl1pPr>
          </a:lstStyle>
          <a:p>
            <a:pPr>
              <a:defRPr/>
            </a:pPr>
            <a:fld id="{401CC44F-1C2E-4F8A-9AC6-ABD8DCFDA0FB}" type="slidenum">
              <a:rPr lang="en-US" altLang="ja-JP"/>
              <a:pPr>
                <a:defRPr/>
              </a:pPr>
              <a:t>‹#›</a:t>
            </a:fld>
            <a:endParaRPr lang="en-US" altLang="ja-JP"/>
          </a:p>
        </p:txBody>
      </p:sp>
    </p:spTree>
    <p:extLst>
      <p:ext uri="{BB962C8B-B14F-4D97-AF65-F5344CB8AC3E}">
        <p14:creationId xmlns:p14="http://schemas.microsoft.com/office/powerpoint/2010/main" val="249128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39" name="タイトル 1"/>
          <p:cNvSpPr>
            <a:spLocks noGrp="1"/>
          </p:cNvSpPr>
          <p:nvPr>
            <p:ph type="title"/>
          </p:nvPr>
        </p:nvSpPr>
        <p:spPr/>
        <p:txBody>
          <a:bodyPr/>
          <a:lstStyle/>
          <a:p>
            <a:r>
              <a:rPr lang="ja-JP" altLang="en-US"/>
              <a:t>マスタ タイトルの書式設定</a:t>
            </a:r>
          </a:p>
        </p:txBody>
      </p:sp>
      <p:sp>
        <p:nvSpPr>
          <p:cNvPr id="1140"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1"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142"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143" name="Rectangle 6"/>
          <p:cNvSpPr>
            <a:spLocks noGrp="1" noChangeArrowheads="1"/>
          </p:cNvSpPr>
          <p:nvPr>
            <p:ph type="sldNum" sz="quarter" idx="12"/>
          </p:nvPr>
        </p:nvSpPr>
        <p:spPr/>
        <p:txBody>
          <a:bodyPr/>
          <a:lstStyle>
            <a:lvl1pPr eaLnBrk="0" hangingPunct="0">
              <a:defRPr/>
            </a:lvl1pPr>
          </a:lstStyle>
          <a:p>
            <a:pPr>
              <a:defRPr/>
            </a:pPr>
            <a:fld id="{09C0AE5D-2F64-4112-871C-C6FFD5ADC0D1}" type="slidenum">
              <a:rPr lang="en-US" altLang="ja-JP"/>
              <a:pPr>
                <a:defRPr/>
              </a:pPr>
              <a:t>‹#›</a:t>
            </a:fld>
            <a:endParaRPr lang="en-US" altLang="ja-JP"/>
          </a:p>
        </p:txBody>
      </p:sp>
    </p:spTree>
    <p:extLst>
      <p:ext uri="{BB962C8B-B14F-4D97-AF65-F5344CB8AC3E}">
        <p14:creationId xmlns:p14="http://schemas.microsoft.com/office/powerpoint/2010/main" val="902431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145"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146"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147"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148"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149" name="Rectangle 6"/>
          <p:cNvSpPr>
            <a:spLocks noGrp="1" noChangeArrowheads="1"/>
          </p:cNvSpPr>
          <p:nvPr>
            <p:ph type="sldNum" sz="quarter" idx="12"/>
          </p:nvPr>
        </p:nvSpPr>
        <p:spPr/>
        <p:txBody>
          <a:bodyPr/>
          <a:lstStyle>
            <a:lvl1pPr eaLnBrk="0" hangingPunct="0">
              <a:defRPr/>
            </a:lvl1pPr>
          </a:lstStyle>
          <a:p>
            <a:pPr>
              <a:defRPr/>
            </a:pPr>
            <a:fld id="{7DE5DECB-110C-460F-A7CA-93B6428DC7C3}" type="slidenum">
              <a:rPr lang="en-US" altLang="ja-JP"/>
              <a:pPr>
                <a:defRPr/>
              </a:pPr>
              <a:t>‹#›</a:t>
            </a:fld>
            <a:endParaRPr lang="en-US" altLang="ja-JP"/>
          </a:p>
        </p:txBody>
      </p:sp>
    </p:spTree>
    <p:extLst>
      <p:ext uri="{BB962C8B-B14F-4D97-AF65-F5344CB8AC3E}">
        <p14:creationId xmlns:p14="http://schemas.microsoft.com/office/powerpoint/2010/main" val="2124531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51" name="タイトル 1"/>
          <p:cNvSpPr>
            <a:spLocks noGrp="1"/>
          </p:cNvSpPr>
          <p:nvPr>
            <p:ph type="title"/>
          </p:nvPr>
        </p:nvSpPr>
        <p:spPr/>
        <p:txBody>
          <a:bodyPr/>
          <a:lstStyle/>
          <a:p>
            <a:r>
              <a:rPr lang="ja-JP" altLang="en-US"/>
              <a:t>マスタ タイトルの書式設定</a:t>
            </a:r>
          </a:p>
        </p:txBody>
      </p:sp>
      <p:sp>
        <p:nvSpPr>
          <p:cNvPr id="1152"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3"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15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156" name="Rectangle 6"/>
          <p:cNvSpPr>
            <a:spLocks noGrp="1" noChangeArrowheads="1"/>
          </p:cNvSpPr>
          <p:nvPr>
            <p:ph type="sldNum" sz="quarter" idx="12"/>
          </p:nvPr>
        </p:nvSpPr>
        <p:spPr/>
        <p:txBody>
          <a:bodyPr/>
          <a:lstStyle>
            <a:lvl1pPr eaLnBrk="0" hangingPunct="0">
              <a:defRPr/>
            </a:lvl1pPr>
          </a:lstStyle>
          <a:p>
            <a:pPr>
              <a:defRPr/>
            </a:pPr>
            <a:fld id="{EF3E61D6-262F-4DF7-B517-4DDD5BEF5A37}" type="slidenum">
              <a:rPr lang="en-US" altLang="ja-JP"/>
              <a:pPr>
                <a:defRPr/>
              </a:pPr>
              <a:t>‹#›</a:t>
            </a:fld>
            <a:endParaRPr lang="en-US" altLang="ja-JP"/>
          </a:p>
        </p:txBody>
      </p:sp>
    </p:spTree>
    <p:extLst>
      <p:ext uri="{BB962C8B-B14F-4D97-AF65-F5344CB8AC3E}">
        <p14:creationId xmlns:p14="http://schemas.microsoft.com/office/powerpoint/2010/main" val="211862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58"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159"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60"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1"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62"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3"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164"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165" name="Rectangle 6"/>
          <p:cNvSpPr>
            <a:spLocks noGrp="1" noChangeArrowheads="1"/>
          </p:cNvSpPr>
          <p:nvPr>
            <p:ph type="sldNum" sz="quarter" idx="12"/>
          </p:nvPr>
        </p:nvSpPr>
        <p:spPr/>
        <p:txBody>
          <a:bodyPr/>
          <a:lstStyle>
            <a:lvl1pPr eaLnBrk="0" hangingPunct="0">
              <a:defRPr/>
            </a:lvl1pPr>
          </a:lstStyle>
          <a:p>
            <a:pPr>
              <a:defRPr/>
            </a:pPr>
            <a:fld id="{803EACB2-8B32-451C-B848-355DE7399FEA}" type="slidenum">
              <a:rPr lang="en-US" altLang="ja-JP"/>
              <a:pPr>
                <a:defRPr/>
              </a:pPr>
              <a:t>‹#›</a:t>
            </a:fld>
            <a:endParaRPr lang="en-US" altLang="ja-JP"/>
          </a:p>
        </p:txBody>
      </p:sp>
    </p:spTree>
    <p:extLst>
      <p:ext uri="{BB962C8B-B14F-4D97-AF65-F5344CB8AC3E}">
        <p14:creationId xmlns:p14="http://schemas.microsoft.com/office/powerpoint/2010/main" val="2968832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67" name="タイトル 1"/>
          <p:cNvSpPr>
            <a:spLocks noGrp="1"/>
          </p:cNvSpPr>
          <p:nvPr>
            <p:ph type="title"/>
          </p:nvPr>
        </p:nvSpPr>
        <p:spPr/>
        <p:txBody>
          <a:bodyPr/>
          <a:lstStyle/>
          <a:p>
            <a:r>
              <a:rPr lang="ja-JP" altLang="en-US"/>
              <a:t>マスタ タイトルの書式設定</a:t>
            </a:r>
          </a:p>
        </p:txBody>
      </p:sp>
      <p:sp>
        <p:nvSpPr>
          <p:cNvPr id="1168"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169"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170" name="Rectangle 6"/>
          <p:cNvSpPr>
            <a:spLocks noGrp="1" noChangeArrowheads="1"/>
          </p:cNvSpPr>
          <p:nvPr>
            <p:ph type="sldNum" sz="quarter" idx="12"/>
          </p:nvPr>
        </p:nvSpPr>
        <p:spPr/>
        <p:txBody>
          <a:bodyPr/>
          <a:lstStyle>
            <a:lvl1pPr eaLnBrk="0" hangingPunct="0">
              <a:defRPr/>
            </a:lvl1pPr>
          </a:lstStyle>
          <a:p>
            <a:pPr>
              <a:defRPr/>
            </a:pPr>
            <a:fld id="{E29C191F-36AE-473C-BFC8-5A050E162321}" type="slidenum">
              <a:rPr lang="en-US" altLang="ja-JP"/>
              <a:pPr>
                <a:defRPr/>
              </a:pPr>
              <a:t>‹#›</a:t>
            </a:fld>
            <a:endParaRPr lang="en-US" altLang="ja-JP"/>
          </a:p>
        </p:txBody>
      </p:sp>
    </p:spTree>
    <p:extLst>
      <p:ext uri="{BB962C8B-B14F-4D97-AF65-F5344CB8AC3E}">
        <p14:creationId xmlns:p14="http://schemas.microsoft.com/office/powerpoint/2010/main" val="4103724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72"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173"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174" name="Rectangle 6"/>
          <p:cNvSpPr>
            <a:spLocks noGrp="1" noChangeArrowheads="1"/>
          </p:cNvSpPr>
          <p:nvPr>
            <p:ph type="sldNum" sz="quarter" idx="12"/>
          </p:nvPr>
        </p:nvSpPr>
        <p:spPr/>
        <p:txBody>
          <a:bodyPr/>
          <a:lstStyle>
            <a:lvl1pPr eaLnBrk="0" hangingPunct="0">
              <a:defRPr/>
            </a:lvl1pPr>
          </a:lstStyle>
          <a:p>
            <a:pPr>
              <a:defRPr/>
            </a:pPr>
            <a:fld id="{471EAB2F-0010-47D3-8FE6-4B9315B54A1B}" type="slidenum">
              <a:rPr lang="en-US" altLang="ja-JP"/>
              <a:pPr>
                <a:defRPr/>
              </a:pPr>
              <a:t>‹#›</a:t>
            </a:fld>
            <a:endParaRPr lang="en-US" altLang="ja-JP"/>
          </a:p>
        </p:txBody>
      </p:sp>
    </p:spTree>
    <p:extLst>
      <p:ext uri="{BB962C8B-B14F-4D97-AF65-F5344CB8AC3E}">
        <p14:creationId xmlns:p14="http://schemas.microsoft.com/office/powerpoint/2010/main" val="552875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7" name="タイトル 1"/>
          <p:cNvSpPr>
            <a:spLocks noGrp="1"/>
          </p:cNvSpPr>
          <p:nvPr>
            <p:ph type="title"/>
          </p:nvPr>
        </p:nvSpPr>
        <p:spPr/>
        <p:txBody>
          <a:bodyPr/>
          <a:lstStyle/>
          <a:p>
            <a:r>
              <a:rPr lang="ja-JP" altLang="en-US"/>
              <a:t>マスタ タイトルの書式設定</a:t>
            </a:r>
          </a:p>
        </p:txBody>
      </p:sp>
      <p:sp>
        <p:nvSpPr>
          <p:cNvPr id="104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4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1" name="Rectangle 6"/>
          <p:cNvSpPr>
            <a:spLocks noGrp="1" noChangeArrowheads="1"/>
          </p:cNvSpPr>
          <p:nvPr>
            <p:ph type="sldNum" sz="quarter" idx="12"/>
          </p:nvPr>
        </p:nvSpPr>
        <p:spPr>
          <a:ln/>
        </p:spPr>
        <p:txBody>
          <a:bodyPr/>
          <a:lstStyle>
            <a:lvl1pPr>
              <a:defRPr/>
            </a:lvl1pPr>
          </a:lstStyle>
          <a:p>
            <a:pPr>
              <a:defRPr/>
            </a:pPr>
            <a:fld id="{C22265F3-424C-4E3D-9E1E-158E402821BC}"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76"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177"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8"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79"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180"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181" name="Rectangle 6"/>
          <p:cNvSpPr>
            <a:spLocks noGrp="1" noChangeArrowheads="1"/>
          </p:cNvSpPr>
          <p:nvPr>
            <p:ph type="sldNum" sz="quarter" idx="12"/>
          </p:nvPr>
        </p:nvSpPr>
        <p:spPr/>
        <p:txBody>
          <a:bodyPr/>
          <a:lstStyle>
            <a:lvl1pPr eaLnBrk="0" hangingPunct="0">
              <a:defRPr/>
            </a:lvl1pPr>
          </a:lstStyle>
          <a:p>
            <a:pPr>
              <a:defRPr/>
            </a:pPr>
            <a:fld id="{3C0CB14C-7DBD-47DF-A8DD-C9BA806518C2}" type="slidenum">
              <a:rPr lang="en-US" altLang="ja-JP"/>
              <a:pPr>
                <a:defRPr/>
              </a:pPr>
              <a:t>‹#›</a:t>
            </a:fld>
            <a:endParaRPr lang="en-US" altLang="ja-JP"/>
          </a:p>
        </p:txBody>
      </p:sp>
    </p:spTree>
    <p:extLst>
      <p:ext uri="{BB962C8B-B14F-4D97-AF65-F5344CB8AC3E}">
        <p14:creationId xmlns:p14="http://schemas.microsoft.com/office/powerpoint/2010/main" val="2458516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83"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184"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185"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86"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187"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188" name="Rectangle 6"/>
          <p:cNvSpPr>
            <a:spLocks noGrp="1" noChangeArrowheads="1"/>
          </p:cNvSpPr>
          <p:nvPr>
            <p:ph type="sldNum" sz="quarter" idx="12"/>
          </p:nvPr>
        </p:nvSpPr>
        <p:spPr/>
        <p:txBody>
          <a:bodyPr/>
          <a:lstStyle>
            <a:lvl1pPr eaLnBrk="0" hangingPunct="0">
              <a:defRPr/>
            </a:lvl1pPr>
          </a:lstStyle>
          <a:p>
            <a:pPr>
              <a:defRPr/>
            </a:pPr>
            <a:fld id="{B205CD98-076D-4E8A-B967-7FBFAED8B6A4}" type="slidenum">
              <a:rPr lang="en-US" altLang="ja-JP"/>
              <a:pPr>
                <a:defRPr/>
              </a:pPr>
              <a:t>‹#›</a:t>
            </a:fld>
            <a:endParaRPr lang="en-US" altLang="ja-JP"/>
          </a:p>
        </p:txBody>
      </p:sp>
    </p:spTree>
    <p:extLst>
      <p:ext uri="{BB962C8B-B14F-4D97-AF65-F5344CB8AC3E}">
        <p14:creationId xmlns:p14="http://schemas.microsoft.com/office/powerpoint/2010/main" val="2294594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90" name="タイトル 1"/>
          <p:cNvSpPr>
            <a:spLocks noGrp="1"/>
          </p:cNvSpPr>
          <p:nvPr>
            <p:ph type="title"/>
          </p:nvPr>
        </p:nvSpPr>
        <p:spPr/>
        <p:txBody>
          <a:bodyPr/>
          <a:lstStyle/>
          <a:p>
            <a:r>
              <a:rPr lang="ja-JP" altLang="en-US"/>
              <a:t>マスタ タイトルの書式設定</a:t>
            </a:r>
          </a:p>
        </p:txBody>
      </p:sp>
      <p:sp>
        <p:nvSpPr>
          <p:cNvPr id="1191"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2"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193"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194" name="Rectangle 6"/>
          <p:cNvSpPr>
            <a:spLocks noGrp="1" noChangeArrowheads="1"/>
          </p:cNvSpPr>
          <p:nvPr>
            <p:ph type="sldNum" sz="quarter" idx="12"/>
          </p:nvPr>
        </p:nvSpPr>
        <p:spPr/>
        <p:txBody>
          <a:bodyPr/>
          <a:lstStyle>
            <a:lvl1pPr eaLnBrk="0" hangingPunct="0">
              <a:defRPr/>
            </a:lvl1pPr>
          </a:lstStyle>
          <a:p>
            <a:pPr>
              <a:defRPr/>
            </a:pPr>
            <a:fld id="{B05C0910-6CC1-40FC-8874-4C88D55EDC29}" type="slidenum">
              <a:rPr lang="en-US" altLang="ja-JP"/>
              <a:pPr>
                <a:defRPr/>
              </a:pPr>
              <a:t>‹#›</a:t>
            </a:fld>
            <a:endParaRPr lang="en-US" altLang="ja-JP"/>
          </a:p>
        </p:txBody>
      </p:sp>
    </p:spTree>
    <p:extLst>
      <p:ext uri="{BB962C8B-B14F-4D97-AF65-F5344CB8AC3E}">
        <p14:creationId xmlns:p14="http://schemas.microsoft.com/office/powerpoint/2010/main" val="1932246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96" name="縦書きタイトル 1"/>
          <p:cNvSpPr>
            <a:spLocks noGrp="1"/>
          </p:cNvSpPr>
          <p:nvPr>
            <p:ph type="title" orient="vert"/>
          </p:nvPr>
        </p:nvSpPr>
        <p:spPr>
          <a:xfrm>
            <a:off x="6515100" y="0"/>
            <a:ext cx="2171700" cy="6126163"/>
          </a:xfrm>
        </p:spPr>
        <p:txBody>
          <a:bodyPr vert="eaVert"/>
          <a:lstStyle/>
          <a:p>
            <a:r>
              <a:rPr lang="ja-JP" altLang="en-US"/>
              <a:t>マスタ タイトルの書式設定</a:t>
            </a:r>
          </a:p>
        </p:txBody>
      </p:sp>
      <p:sp>
        <p:nvSpPr>
          <p:cNvPr id="1197"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8"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199"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00" name="Rectangle 6"/>
          <p:cNvSpPr>
            <a:spLocks noGrp="1" noChangeArrowheads="1"/>
          </p:cNvSpPr>
          <p:nvPr>
            <p:ph type="sldNum" sz="quarter" idx="12"/>
          </p:nvPr>
        </p:nvSpPr>
        <p:spPr/>
        <p:txBody>
          <a:bodyPr/>
          <a:lstStyle>
            <a:lvl1pPr eaLnBrk="0" hangingPunct="0">
              <a:defRPr/>
            </a:lvl1pPr>
          </a:lstStyle>
          <a:p>
            <a:pPr>
              <a:defRPr/>
            </a:pPr>
            <a:fld id="{EED58E83-CEEB-4371-BC10-51E1C695F11C}" type="slidenum">
              <a:rPr lang="en-US" altLang="ja-JP"/>
              <a:pPr>
                <a:defRPr/>
              </a:pPr>
              <a:t>‹#›</a:t>
            </a:fld>
            <a:endParaRPr lang="en-US" altLang="ja-JP"/>
          </a:p>
        </p:txBody>
      </p:sp>
    </p:spTree>
    <p:extLst>
      <p:ext uri="{BB962C8B-B14F-4D97-AF65-F5344CB8AC3E}">
        <p14:creationId xmlns:p14="http://schemas.microsoft.com/office/powerpoint/2010/main" val="1265569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202" name="タイトル 1"/>
          <p:cNvSpPr>
            <a:spLocks noGrp="1"/>
          </p:cNvSpPr>
          <p:nvPr>
            <p:ph type="title"/>
          </p:nvPr>
        </p:nvSpPr>
        <p:spPr>
          <a:xfrm>
            <a:off x="0" y="0"/>
            <a:ext cx="7019925" cy="476250"/>
          </a:xfrm>
        </p:spPr>
        <p:txBody>
          <a:bodyPr/>
          <a:lstStyle/>
          <a:p>
            <a:r>
              <a:rPr lang="ja-JP" altLang="en-US"/>
              <a:t>マスタ タイトルの書式設定</a:t>
            </a:r>
          </a:p>
        </p:txBody>
      </p:sp>
      <p:sp>
        <p:nvSpPr>
          <p:cNvPr id="1203"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120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20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06" name="Rectangle 6"/>
          <p:cNvSpPr>
            <a:spLocks noGrp="1" noChangeArrowheads="1"/>
          </p:cNvSpPr>
          <p:nvPr>
            <p:ph type="sldNum" sz="quarter" idx="12"/>
          </p:nvPr>
        </p:nvSpPr>
        <p:spPr/>
        <p:txBody>
          <a:bodyPr/>
          <a:lstStyle>
            <a:lvl1pPr eaLnBrk="0" hangingPunct="0">
              <a:defRPr/>
            </a:lvl1pPr>
          </a:lstStyle>
          <a:p>
            <a:pPr>
              <a:defRPr/>
            </a:pPr>
            <a:fld id="{C6EED6A4-A1FA-4448-B08B-4EBA2ECA3685}" type="slidenum">
              <a:rPr lang="en-US" altLang="ja-JP"/>
              <a:pPr>
                <a:defRPr/>
              </a:pPr>
              <a:t>‹#›</a:t>
            </a:fld>
            <a:endParaRPr lang="en-US" altLang="ja-JP"/>
          </a:p>
        </p:txBody>
      </p:sp>
    </p:spTree>
    <p:extLst>
      <p:ext uri="{BB962C8B-B14F-4D97-AF65-F5344CB8AC3E}">
        <p14:creationId xmlns:p14="http://schemas.microsoft.com/office/powerpoint/2010/main" val="3078364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208" name="コンテンツ プレースホルダ 1"/>
          <p:cNvSpPr>
            <a:spLocks noGrp="1"/>
          </p:cNvSpPr>
          <p:nvPr>
            <p:ph/>
          </p:nvPr>
        </p:nvSpPr>
        <p:spPr>
          <a:xfrm>
            <a:off x="0" y="0"/>
            <a:ext cx="86868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09"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210"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11" name="Rectangle 6"/>
          <p:cNvSpPr>
            <a:spLocks noGrp="1" noChangeArrowheads="1"/>
          </p:cNvSpPr>
          <p:nvPr>
            <p:ph type="sldNum" sz="quarter" idx="12"/>
          </p:nvPr>
        </p:nvSpPr>
        <p:spPr/>
        <p:txBody>
          <a:bodyPr/>
          <a:lstStyle>
            <a:lvl1pPr eaLnBrk="0" hangingPunct="0">
              <a:defRPr/>
            </a:lvl1pPr>
          </a:lstStyle>
          <a:p>
            <a:pPr>
              <a:defRPr/>
            </a:pPr>
            <a:fld id="{85F4E267-DD95-4282-92BE-0F666B69AD0B}" type="slidenum">
              <a:rPr lang="en-US" altLang="ja-JP"/>
              <a:pPr>
                <a:defRPr/>
              </a:pPr>
              <a:t>‹#›</a:t>
            </a:fld>
            <a:endParaRPr lang="en-US" altLang="ja-JP"/>
          </a:p>
        </p:txBody>
      </p:sp>
    </p:spTree>
    <p:extLst>
      <p:ext uri="{BB962C8B-B14F-4D97-AF65-F5344CB8AC3E}">
        <p14:creationId xmlns:p14="http://schemas.microsoft.com/office/powerpoint/2010/main" val="3095229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1213" name="Group 18"/>
          <p:cNvGrpSpPr/>
          <p:nvPr userDrawn="1"/>
        </p:nvGrpSpPr>
        <p:grpSpPr>
          <a:xfrm>
            <a:off x="0" y="0"/>
            <a:ext cx="9144000" cy="546100"/>
            <a:chOff x="0" y="0"/>
            <a:chExt cx="5760" cy="344"/>
          </a:xfrm>
        </p:grpSpPr>
        <p:pic>
          <p:nvPicPr>
            <p:cNvPr id="1214"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a:noFill/>
            </a:ln>
          </p:spPr>
        </p:pic>
        <p:grpSp>
          <p:nvGrpSpPr>
            <p:cNvPr id="1215" name="Group 17"/>
            <p:cNvGrpSpPr/>
            <p:nvPr userDrawn="1"/>
          </p:nvGrpSpPr>
          <p:grpSpPr>
            <a:xfrm>
              <a:off x="0" y="0"/>
              <a:ext cx="5760" cy="318"/>
              <a:chOff x="0" y="0"/>
              <a:chExt cx="5760" cy="318"/>
            </a:xfrm>
          </p:grpSpPr>
          <p:pic>
            <p:nvPicPr>
              <p:cNvPr id="1216"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217"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218"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1219" name="Picture 14"/>
          <p:cNvPicPr>
            <a:picLocks noChangeAspect="1" noChangeArrowheads="1"/>
          </p:cNvPicPr>
          <p:nvPr userDrawn="1"/>
        </p:nvPicPr>
        <p:blipFill>
          <a:blip r:embed="rId5"/>
          <a:srcRect t="3670"/>
          <a:stretch>
            <a:fillRect/>
          </a:stretch>
        </p:blipFill>
        <p:spPr>
          <a:xfrm>
            <a:off x="7593013" y="0"/>
            <a:ext cx="1550987" cy="333375"/>
          </a:xfrm>
          <a:prstGeom prst="rect">
            <a:avLst/>
          </a:prstGeom>
          <a:noFill/>
          <a:ln>
            <a:noFill/>
          </a:ln>
        </p:spPr>
      </p:pic>
      <p:sp>
        <p:nvSpPr>
          <p:cNvPr id="1220"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21"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222"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23" name="Rectangle 6"/>
          <p:cNvSpPr>
            <a:spLocks noGrp="1" noChangeArrowheads="1"/>
          </p:cNvSpPr>
          <p:nvPr>
            <p:ph type="sldNum" sz="quarter" idx="12"/>
          </p:nvPr>
        </p:nvSpPr>
        <p:spPr>
          <a:xfrm>
            <a:off x="7010400" y="6310313"/>
            <a:ext cx="2133600" cy="476250"/>
          </a:xfrm>
        </p:spPr>
        <p:txBody>
          <a:bodyPr/>
          <a:lstStyle>
            <a:lvl1pPr eaLnBrk="0" hangingPunct="0">
              <a:defRPr/>
            </a:lvl1pPr>
          </a:lstStyle>
          <a:p>
            <a:pPr>
              <a:defRPr/>
            </a:pPr>
            <a:endParaRPr lang="en-US" altLang="ja-JP"/>
          </a:p>
          <a:p>
            <a:pPr>
              <a:defRPr/>
            </a:pPr>
            <a:fld id="{6CED1D38-D873-4DB7-89B5-2E4CE2DBF9BD}" type="slidenum">
              <a:rPr lang="en-US" altLang="ja-JP"/>
              <a:pPr>
                <a:defRPr/>
              </a:pPr>
              <a:t>‹#›</a:t>
            </a:fld>
            <a:endParaRPr lang="en-US" altLang="ja-JP"/>
          </a:p>
        </p:txBody>
      </p:sp>
    </p:spTree>
    <p:extLst>
      <p:ext uri="{BB962C8B-B14F-4D97-AF65-F5344CB8AC3E}">
        <p14:creationId xmlns:p14="http://schemas.microsoft.com/office/powerpoint/2010/main" val="83817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grpSp>
        <p:nvGrpSpPr>
          <p:cNvPr id="1225" name="Group 18"/>
          <p:cNvGrpSpPr/>
          <p:nvPr userDrawn="1"/>
        </p:nvGrpSpPr>
        <p:grpSpPr>
          <a:xfrm>
            <a:off x="0" y="0"/>
            <a:ext cx="9144000" cy="546100"/>
            <a:chOff x="0" y="0"/>
            <a:chExt cx="5760" cy="344"/>
          </a:xfrm>
        </p:grpSpPr>
        <p:pic>
          <p:nvPicPr>
            <p:cNvPr id="1226"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a:noFill/>
            </a:ln>
          </p:spPr>
        </p:pic>
        <p:grpSp>
          <p:nvGrpSpPr>
            <p:cNvPr id="1227" name="Group 17"/>
            <p:cNvGrpSpPr/>
            <p:nvPr userDrawn="1"/>
          </p:nvGrpSpPr>
          <p:grpSpPr>
            <a:xfrm>
              <a:off x="0" y="0"/>
              <a:ext cx="5760" cy="318"/>
              <a:chOff x="0" y="0"/>
              <a:chExt cx="5760" cy="318"/>
            </a:xfrm>
          </p:grpSpPr>
          <p:pic>
            <p:nvPicPr>
              <p:cNvPr id="1228"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229"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230"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1231" name="Picture 14"/>
          <p:cNvPicPr>
            <a:picLocks noChangeAspect="1" noChangeArrowheads="1"/>
          </p:cNvPicPr>
          <p:nvPr userDrawn="1"/>
        </p:nvPicPr>
        <p:blipFill>
          <a:blip r:embed="rId5"/>
          <a:srcRect t="3670"/>
          <a:stretch>
            <a:fillRect/>
          </a:stretch>
        </p:blipFill>
        <p:spPr>
          <a:xfrm>
            <a:off x="7593013" y="0"/>
            <a:ext cx="1550987" cy="333375"/>
          </a:xfrm>
          <a:prstGeom prst="rect">
            <a:avLst/>
          </a:prstGeom>
          <a:noFill/>
          <a:ln>
            <a:noFill/>
          </a:ln>
        </p:spPr>
      </p:pic>
      <p:sp>
        <p:nvSpPr>
          <p:cNvPr id="1232"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3"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234"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35" name="Rectangle 6"/>
          <p:cNvSpPr>
            <a:spLocks noGrp="1" noChangeArrowheads="1"/>
          </p:cNvSpPr>
          <p:nvPr>
            <p:ph type="sldNum" sz="quarter" idx="12"/>
          </p:nvPr>
        </p:nvSpPr>
        <p:spPr>
          <a:xfrm>
            <a:off x="7010400" y="6310313"/>
            <a:ext cx="2133600" cy="476250"/>
          </a:xfrm>
        </p:spPr>
        <p:txBody>
          <a:bodyPr/>
          <a:lstStyle>
            <a:lvl1pPr eaLnBrk="0" hangingPunct="0">
              <a:defRPr/>
            </a:lvl1pPr>
          </a:lstStyle>
          <a:p>
            <a:pPr>
              <a:defRPr/>
            </a:pPr>
            <a:endParaRPr lang="en-US" altLang="ja-JP"/>
          </a:p>
          <a:p>
            <a:pPr>
              <a:defRPr/>
            </a:pPr>
            <a:fld id="{AA7605DC-774B-4421-90C1-96AA46D11F1C}" type="slidenum">
              <a:rPr lang="en-US" altLang="ja-JP"/>
              <a:pPr>
                <a:defRPr/>
              </a:pPr>
              <a:t>‹#›</a:t>
            </a:fld>
            <a:endParaRPr lang="en-US" altLang="ja-JP"/>
          </a:p>
        </p:txBody>
      </p:sp>
    </p:spTree>
    <p:extLst>
      <p:ext uri="{BB962C8B-B14F-4D97-AF65-F5344CB8AC3E}">
        <p14:creationId xmlns:p14="http://schemas.microsoft.com/office/powerpoint/2010/main" val="2869469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250"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a:noFill/>
          </a:ln>
        </p:spPr>
      </p:pic>
      <p:sp>
        <p:nvSpPr>
          <p:cNvPr id="1251" name="Rectangle 9"/>
          <p:cNvSpPr>
            <a:spLocks noChangeArrowheads="1"/>
          </p:cNvSpPr>
          <p:nvPr userDrawn="1"/>
        </p:nvSpPr>
        <p:spPr>
          <a:xfrm>
            <a:off x="1692275" y="3284538"/>
            <a:ext cx="7451725"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a:solidFill>
                <a:srgbClr val="000000"/>
              </a:solidFill>
            </a:endParaRPr>
          </a:p>
        </p:txBody>
      </p:sp>
      <p:pic>
        <p:nvPicPr>
          <p:cNvPr id="1252"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a:noFill/>
          </a:ln>
        </p:spPr>
      </p:pic>
      <p:sp>
        <p:nvSpPr>
          <p:cNvPr id="1253" name="Text Box 12"/>
          <p:cNvSpPr txBox="1">
            <a:spLocks noChangeArrowheads="1"/>
          </p:cNvSpPr>
          <p:nvPr userDrawn="1"/>
        </p:nvSpPr>
        <p:spPr>
          <a:xfrm>
            <a:off x="0" y="6524625"/>
            <a:ext cx="3636963" cy="274638"/>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00" i="1">
                <a:solidFill>
                  <a:srgbClr val="FFFFFF"/>
                </a:solidFill>
                <a:latin typeface="Times New Roman" panose="02020603050405020304" pitchFamily="18" charset="0"/>
              </a:rPr>
              <a:t>Ministry of Land, Infrastructure, Transport and Tourism</a:t>
            </a:r>
          </a:p>
        </p:txBody>
      </p:sp>
      <p:sp>
        <p:nvSpPr>
          <p:cNvPr id="1254"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 タイトルの書式設定</a:t>
            </a:r>
          </a:p>
        </p:txBody>
      </p:sp>
      <p:sp>
        <p:nvSpPr>
          <p:cNvPr id="12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256"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257"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58" name="Rectangle 6"/>
          <p:cNvSpPr>
            <a:spLocks noGrp="1" noChangeArrowheads="1"/>
          </p:cNvSpPr>
          <p:nvPr>
            <p:ph type="sldNum" sz="quarter" idx="12"/>
          </p:nvPr>
        </p:nvSpPr>
        <p:spPr>
          <a:xfrm>
            <a:off x="6553200" y="6245225"/>
            <a:ext cx="2133600" cy="476250"/>
          </a:xfrm>
        </p:spPr>
        <p:txBody>
          <a:bodyPr/>
          <a:lstStyle>
            <a:lvl1pPr eaLnBrk="0" hangingPunct="0">
              <a:defRPr/>
            </a:lvl1pPr>
          </a:lstStyle>
          <a:p>
            <a:pPr>
              <a:defRPr/>
            </a:pPr>
            <a:fld id="{C3B6BD95-687A-4110-9A7D-5810246E53BC}" type="slidenum">
              <a:rPr lang="en-US" altLang="ja-JP"/>
              <a:pPr>
                <a:defRPr/>
              </a:pPr>
              <a:t>‹#›</a:t>
            </a:fld>
            <a:endParaRPr lang="en-US" altLang="ja-JP"/>
          </a:p>
        </p:txBody>
      </p:sp>
    </p:spTree>
    <p:extLst>
      <p:ext uri="{BB962C8B-B14F-4D97-AF65-F5344CB8AC3E}">
        <p14:creationId xmlns:p14="http://schemas.microsoft.com/office/powerpoint/2010/main" val="3899253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60" name="タイトル 1"/>
          <p:cNvSpPr>
            <a:spLocks noGrp="1"/>
          </p:cNvSpPr>
          <p:nvPr>
            <p:ph type="title"/>
          </p:nvPr>
        </p:nvSpPr>
        <p:spPr/>
        <p:txBody>
          <a:bodyPr/>
          <a:lstStyle/>
          <a:p>
            <a:r>
              <a:rPr lang="ja-JP" altLang="en-US"/>
              <a:t>マスタ タイトルの書式設定</a:t>
            </a:r>
          </a:p>
        </p:txBody>
      </p:sp>
      <p:sp>
        <p:nvSpPr>
          <p:cNvPr id="126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2"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263"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64" name="Rectangle 6"/>
          <p:cNvSpPr>
            <a:spLocks noGrp="1" noChangeArrowheads="1"/>
          </p:cNvSpPr>
          <p:nvPr>
            <p:ph type="sldNum" sz="quarter" idx="12"/>
          </p:nvPr>
        </p:nvSpPr>
        <p:spPr/>
        <p:txBody>
          <a:bodyPr/>
          <a:lstStyle>
            <a:lvl1pPr eaLnBrk="0" hangingPunct="0">
              <a:defRPr/>
            </a:lvl1pPr>
          </a:lstStyle>
          <a:p>
            <a:pPr>
              <a:defRPr/>
            </a:pPr>
            <a:fld id="{96DB2F7B-C895-4D0F-A522-528B1A9A0FDC}" type="slidenum">
              <a:rPr lang="en-US" altLang="ja-JP"/>
              <a:pPr>
                <a:defRPr/>
              </a:pPr>
              <a:t>‹#›</a:t>
            </a:fld>
            <a:endParaRPr lang="en-US" altLang="ja-JP"/>
          </a:p>
        </p:txBody>
      </p:sp>
    </p:spTree>
    <p:extLst>
      <p:ext uri="{BB962C8B-B14F-4D97-AF65-F5344CB8AC3E}">
        <p14:creationId xmlns:p14="http://schemas.microsoft.com/office/powerpoint/2010/main" val="199379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3"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054"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7" name="Rectangle 6"/>
          <p:cNvSpPr>
            <a:spLocks noGrp="1" noChangeArrowheads="1"/>
          </p:cNvSpPr>
          <p:nvPr>
            <p:ph type="sldNum" sz="quarter" idx="12"/>
          </p:nvPr>
        </p:nvSpPr>
        <p:spPr>
          <a:ln/>
        </p:spPr>
        <p:txBody>
          <a:bodyPr/>
          <a:lstStyle>
            <a:lvl1pPr>
              <a:defRPr/>
            </a:lvl1pPr>
          </a:lstStyle>
          <a:p>
            <a:pPr>
              <a:defRPr/>
            </a:pPr>
            <a:fld id="{FD5C2222-B8A3-42B4-AC26-90B181960AA8}"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266"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267"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268"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269"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70" name="Rectangle 6"/>
          <p:cNvSpPr>
            <a:spLocks noGrp="1" noChangeArrowheads="1"/>
          </p:cNvSpPr>
          <p:nvPr>
            <p:ph type="sldNum" sz="quarter" idx="12"/>
          </p:nvPr>
        </p:nvSpPr>
        <p:spPr/>
        <p:txBody>
          <a:bodyPr/>
          <a:lstStyle>
            <a:lvl1pPr eaLnBrk="0" hangingPunct="0">
              <a:defRPr/>
            </a:lvl1pPr>
          </a:lstStyle>
          <a:p>
            <a:pPr>
              <a:defRPr/>
            </a:pPr>
            <a:fld id="{8BFC7C99-184D-469B-BF90-BFFE6D06BF09}" type="slidenum">
              <a:rPr lang="en-US" altLang="ja-JP"/>
              <a:pPr>
                <a:defRPr/>
              </a:pPr>
              <a:t>‹#›</a:t>
            </a:fld>
            <a:endParaRPr lang="en-US" altLang="ja-JP"/>
          </a:p>
        </p:txBody>
      </p:sp>
    </p:spTree>
    <p:extLst>
      <p:ext uri="{BB962C8B-B14F-4D97-AF65-F5344CB8AC3E}">
        <p14:creationId xmlns:p14="http://schemas.microsoft.com/office/powerpoint/2010/main" val="3973743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272" name="タイトル 1"/>
          <p:cNvSpPr>
            <a:spLocks noGrp="1"/>
          </p:cNvSpPr>
          <p:nvPr>
            <p:ph type="title"/>
          </p:nvPr>
        </p:nvSpPr>
        <p:spPr/>
        <p:txBody>
          <a:bodyPr/>
          <a:lstStyle/>
          <a:p>
            <a:r>
              <a:rPr lang="ja-JP" altLang="en-US"/>
              <a:t>マスタ タイトルの書式設定</a:t>
            </a:r>
          </a:p>
        </p:txBody>
      </p:sp>
      <p:sp>
        <p:nvSpPr>
          <p:cNvPr id="127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7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75"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276"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77" name="Rectangle 6"/>
          <p:cNvSpPr>
            <a:spLocks noGrp="1" noChangeArrowheads="1"/>
          </p:cNvSpPr>
          <p:nvPr>
            <p:ph type="sldNum" sz="quarter" idx="12"/>
          </p:nvPr>
        </p:nvSpPr>
        <p:spPr/>
        <p:txBody>
          <a:bodyPr/>
          <a:lstStyle>
            <a:lvl1pPr eaLnBrk="0" hangingPunct="0">
              <a:defRPr/>
            </a:lvl1pPr>
          </a:lstStyle>
          <a:p>
            <a:pPr>
              <a:defRPr/>
            </a:pPr>
            <a:fld id="{37FE5461-F4E2-4019-80C8-92F536AABE2B}" type="slidenum">
              <a:rPr lang="en-US" altLang="ja-JP"/>
              <a:pPr>
                <a:defRPr/>
              </a:pPr>
              <a:t>‹#›</a:t>
            </a:fld>
            <a:endParaRPr lang="en-US" altLang="ja-JP"/>
          </a:p>
        </p:txBody>
      </p:sp>
    </p:spTree>
    <p:extLst>
      <p:ext uri="{BB962C8B-B14F-4D97-AF65-F5344CB8AC3E}">
        <p14:creationId xmlns:p14="http://schemas.microsoft.com/office/powerpoint/2010/main" val="3822287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279"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280"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281"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82"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283"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8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28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86" name="Rectangle 6"/>
          <p:cNvSpPr>
            <a:spLocks noGrp="1" noChangeArrowheads="1"/>
          </p:cNvSpPr>
          <p:nvPr>
            <p:ph type="sldNum" sz="quarter" idx="12"/>
          </p:nvPr>
        </p:nvSpPr>
        <p:spPr/>
        <p:txBody>
          <a:bodyPr/>
          <a:lstStyle>
            <a:lvl1pPr eaLnBrk="0" hangingPunct="0">
              <a:defRPr/>
            </a:lvl1pPr>
          </a:lstStyle>
          <a:p>
            <a:pPr>
              <a:defRPr/>
            </a:pPr>
            <a:fld id="{C6E59CD2-C106-4AD2-AFCB-DCAC4B0155DD}" type="slidenum">
              <a:rPr lang="en-US" altLang="ja-JP"/>
              <a:pPr>
                <a:defRPr/>
              </a:pPr>
              <a:t>‹#›</a:t>
            </a:fld>
            <a:endParaRPr lang="en-US" altLang="ja-JP"/>
          </a:p>
        </p:txBody>
      </p:sp>
    </p:spTree>
    <p:extLst>
      <p:ext uri="{BB962C8B-B14F-4D97-AF65-F5344CB8AC3E}">
        <p14:creationId xmlns:p14="http://schemas.microsoft.com/office/powerpoint/2010/main" val="606904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88" name="タイトル 1"/>
          <p:cNvSpPr>
            <a:spLocks noGrp="1"/>
          </p:cNvSpPr>
          <p:nvPr>
            <p:ph type="title"/>
          </p:nvPr>
        </p:nvSpPr>
        <p:spPr/>
        <p:txBody>
          <a:bodyPr/>
          <a:lstStyle/>
          <a:p>
            <a:r>
              <a:rPr lang="ja-JP" altLang="en-US"/>
              <a:t>マスタ タイトルの書式設定</a:t>
            </a:r>
          </a:p>
        </p:txBody>
      </p:sp>
      <p:sp>
        <p:nvSpPr>
          <p:cNvPr id="1289"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290"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91" name="Rectangle 6"/>
          <p:cNvSpPr>
            <a:spLocks noGrp="1" noChangeArrowheads="1"/>
          </p:cNvSpPr>
          <p:nvPr>
            <p:ph type="sldNum" sz="quarter" idx="12"/>
          </p:nvPr>
        </p:nvSpPr>
        <p:spPr/>
        <p:txBody>
          <a:bodyPr/>
          <a:lstStyle>
            <a:lvl1pPr eaLnBrk="0" hangingPunct="0">
              <a:defRPr/>
            </a:lvl1pPr>
          </a:lstStyle>
          <a:p>
            <a:pPr>
              <a:defRPr/>
            </a:pPr>
            <a:fld id="{4F8B278C-8067-4594-B50C-B7D0D0C113CA}" type="slidenum">
              <a:rPr lang="en-US" altLang="ja-JP"/>
              <a:pPr>
                <a:defRPr/>
              </a:pPr>
              <a:t>‹#›</a:t>
            </a:fld>
            <a:endParaRPr lang="en-US" altLang="ja-JP"/>
          </a:p>
        </p:txBody>
      </p:sp>
    </p:spTree>
    <p:extLst>
      <p:ext uri="{BB962C8B-B14F-4D97-AF65-F5344CB8AC3E}">
        <p14:creationId xmlns:p14="http://schemas.microsoft.com/office/powerpoint/2010/main" val="846090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93"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294"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295" name="Rectangle 6"/>
          <p:cNvSpPr>
            <a:spLocks noGrp="1" noChangeArrowheads="1"/>
          </p:cNvSpPr>
          <p:nvPr>
            <p:ph type="sldNum" sz="quarter" idx="12"/>
          </p:nvPr>
        </p:nvSpPr>
        <p:spPr/>
        <p:txBody>
          <a:bodyPr/>
          <a:lstStyle>
            <a:lvl1pPr eaLnBrk="0" hangingPunct="0">
              <a:defRPr/>
            </a:lvl1pPr>
          </a:lstStyle>
          <a:p>
            <a:pPr>
              <a:defRPr/>
            </a:pPr>
            <a:fld id="{064A9184-B614-48BC-81AE-6308C5E83784}" type="slidenum">
              <a:rPr lang="en-US" altLang="ja-JP"/>
              <a:pPr>
                <a:defRPr/>
              </a:pPr>
              <a:t>‹#›</a:t>
            </a:fld>
            <a:endParaRPr lang="en-US" altLang="ja-JP"/>
          </a:p>
        </p:txBody>
      </p:sp>
    </p:spTree>
    <p:extLst>
      <p:ext uri="{BB962C8B-B14F-4D97-AF65-F5344CB8AC3E}">
        <p14:creationId xmlns:p14="http://schemas.microsoft.com/office/powerpoint/2010/main" val="1126979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297"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298"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99"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300"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301"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302" name="Rectangle 6"/>
          <p:cNvSpPr>
            <a:spLocks noGrp="1" noChangeArrowheads="1"/>
          </p:cNvSpPr>
          <p:nvPr>
            <p:ph type="sldNum" sz="quarter" idx="12"/>
          </p:nvPr>
        </p:nvSpPr>
        <p:spPr/>
        <p:txBody>
          <a:bodyPr/>
          <a:lstStyle>
            <a:lvl1pPr eaLnBrk="0" hangingPunct="0">
              <a:defRPr/>
            </a:lvl1pPr>
          </a:lstStyle>
          <a:p>
            <a:pPr>
              <a:defRPr/>
            </a:pPr>
            <a:fld id="{5C5C46CC-12C6-41D8-9D7B-97F62756B05F}" type="slidenum">
              <a:rPr lang="en-US" altLang="ja-JP"/>
              <a:pPr>
                <a:defRPr/>
              </a:pPr>
              <a:t>‹#›</a:t>
            </a:fld>
            <a:endParaRPr lang="en-US" altLang="ja-JP"/>
          </a:p>
        </p:txBody>
      </p:sp>
    </p:spTree>
    <p:extLst>
      <p:ext uri="{BB962C8B-B14F-4D97-AF65-F5344CB8AC3E}">
        <p14:creationId xmlns:p14="http://schemas.microsoft.com/office/powerpoint/2010/main" val="3194952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304"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305"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306"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307"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308"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309" name="Rectangle 6"/>
          <p:cNvSpPr>
            <a:spLocks noGrp="1" noChangeArrowheads="1"/>
          </p:cNvSpPr>
          <p:nvPr>
            <p:ph type="sldNum" sz="quarter" idx="12"/>
          </p:nvPr>
        </p:nvSpPr>
        <p:spPr/>
        <p:txBody>
          <a:bodyPr/>
          <a:lstStyle>
            <a:lvl1pPr eaLnBrk="0" hangingPunct="0">
              <a:defRPr/>
            </a:lvl1pPr>
          </a:lstStyle>
          <a:p>
            <a:pPr>
              <a:defRPr/>
            </a:pPr>
            <a:fld id="{BD30E461-1CEC-4381-BADE-7DBF20C5A89F}" type="slidenum">
              <a:rPr lang="en-US" altLang="ja-JP"/>
              <a:pPr>
                <a:defRPr/>
              </a:pPr>
              <a:t>‹#›</a:t>
            </a:fld>
            <a:endParaRPr lang="en-US" altLang="ja-JP"/>
          </a:p>
        </p:txBody>
      </p:sp>
    </p:spTree>
    <p:extLst>
      <p:ext uri="{BB962C8B-B14F-4D97-AF65-F5344CB8AC3E}">
        <p14:creationId xmlns:p14="http://schemas.microsoft.com/office/powerpoint/2010/main" val="1018280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311" name="タイトル 1"/>
          <p:cNvSpPr>
            <a:spLocks noGrp="1"/>
          </p:cNvSpPr>
          <p:nvPr>
            <p:ph type="title"/>
          </p:nvPr>
        </p:nvSpPr>
        <p:spPr/>
        <p:txBody>
          <a:bodyPr/>
          <a:lstStyle/>
          <a:p>
            <a:r>
              <a:rPr lang="ja-JP" altLang="en-US"/>
              <a:t>マスタ タイトルの書式設定</a:t>
            </a:r>
          </a:p>
        </p:txBody>
      </p:sp>
      <p:sp>
        <p:nvSpPr>
          <p:cNvPr id="1312"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13"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314"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315" name="Rectangle 6"/>
          <p:cNvSpPr>
            <a:spLocks noGrp="1" noChangeArrowheads="1"/>
          </p:cNvSpPr>
          <p:nvPr>
            <p:ph type="sldNum" sz="quarter" idx="12"/>
          </p:nvPr>
        </p:nvSpPr>
        <p:spPr/>
        <p:txBody>
          <a:bodyPr/>
          <a:lstStyle>
            <a:lvl1pPr eaLnBrk="0" hangingPunct="0">
              <a:defRPr/>
            </a:lvl1pPr>
          </a:lstStyle>
          <a:p>
            <a:pPr>
              <a:defRPr/>
            </a:pPr>
            <a:fld id="{8EC6E6F9-C86E-4378-BE4E-B4A8B0FA5E01}" type="slidenum">
              <a:rPr lang="en-US" altLang="ja-JP"/>
              <a:pPr>
                <a:defRPr/>
              </a:pPr>
              <a:t>‹#›</a:t>
            </a:fld>
            <a:endParaRPr lang="en-US" altLang="ja-JP"/>
          </a:p>
        </p:txBody>
      </p:sp>
    </p:spTree>
    <p:extLst>
      <p:ext uri="{BB962C8B-B14F-4D97-AF65-F5344CB8AC3E}">
        <p14:creationId xmlns:p14="http://schemas.microsoft.com/office/powerpoint/2010/main" val="877424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317" name="縦書きタイトル 1"/>
          <p:cNvSpPr>
            <a:spLocks noGrp="1"/>
          </p:cNvSpPr>
          <p:nvPr>
            <p:ph type="title" orient="vert"/>
          </p:nvPr>
        </p:nvSpPr>
        <p:spPr>
          <a:xfrm>
            <a:off x="6515100" y="0"/>
            <a:ext cx="2171700" cy="6126163"/>
          </a:xfrm>
        </p:spPr>
        <p:txBody>
          <a:bodyPr vert="eaVert"/>
          <a:lstStyle/>
          <a:p>
            <a:r>
              <a:rPr lang="ja-JP" altLang="en-US"/>
              <a:t>マスタ タイトルの書式設定</a:t>
            </a:r>
          </a:p>
        </p:txBody>
      </p:sp>
      <p:sp>
        <p:nvSpPr>
          <p:cNvPr id="1318"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19"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320"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321" name="Rectangle 6"/>
          <p:cNvSpPr>
            <a:spLocks noGrp="1" noChangeArrowheads="1"/>
          </p:cNvSpPr>
          <p:nvPr>
            <p:ph type="sldNum" sz="quarter" idx="12"/>
          </p:nvPr>
        </p:nvSpPr>
        <p:spPr/>
        <p:txBody>
          <a:bodyPr/>
          <a:lstStyle>
            <a:lvl1pPr eaLnBrk="0" hangingPunct="0">
              <a:defRPr/>
            </a:lvl1pPr>
          </a:lstStyle>
          <a:p>
            <a:pPr>
              <a:defRPr/>
            </a:pPr>
            <a:fld id="{3E2F9AC6-AB9A-4EED-A3CF-5344188CF546}" type="slidenum">
              <a:rPr lang="en-US" altLang="ja-JP"/>
              <a:pPr>
                <a:defRPr/>
              </a:pPr>
              <a:t>‹#›</a:t>
            </a:fld>
            <a:endParaRPr lang="en-US" altLang="ja-JP"/>
          </a:p>
        </p:txBody>
      </p:sp>
    </p:spTree>
    <p:extLst>
      <p:ext uri="{BB962C8B-B14F-4D97-AF65-F5344CB8AC3E}">
        <p14:creationId xmlns:p14="http://schemas.microsoft.com/office/powerpoint/2010/main" val="3352084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323" name="タイトル 1"/>
          <p:cNvSpPr>
            <a:spLocks noGrp="1"/>
          </p:cNvSpPr>
          <p:nvPr>
            <p:ph type="title"/>
          </p:nvPr>
        </p:nvSpPr>
        <p:spPr>
          <a:xfrm>
            <a:off x="0" y="0"/>
            <a:ext cx="7019925" cy="476250"/>
          </a:xfrm>
        </p:spPr>
        <p:txBody>
          <a:bodyPr/>
          <a:lstStyle/>
          <a:p>
            <a:r>
              <a:rPr lang="ja-JP" altLang="en-US"/>
              <a:t>マスタ タイトルの書式設定</a:t>
            </a:r>
          </a:p>
        </p:txBody>
      </p:sp>
      <p:sp>
        <p:nvSpPr>
          <p:cNvPr id="1324"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1325"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326"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327" name="Rectangle 6"/>
          <p:cNvSpPr>
            <a:spLocks noGrp="1" noChangeArrowheads="1"/>
          </p:cNvSpPr>
          <p:nvPr>
            <p:ph type="sldNum" sz="quarter" idx="12"/>
          </p:nvPr>
        </p:nvSpPr>
        <p:spPr/>
        <p:txBody>
          <a:bodyPr/>
          <a:lstStyle>
            <a:lvl1pPr eaLnBrk="0" hangingPunct="0">
              <a:defRPr/>
            </a:lvl1pPr>
          </a:lstStyle>
          <a:p>
            <a:pPr>
              <a:defRPr/>
            </a:pPr>
            <a:fld id="{98CD19D0-2657-4E37-9253-14CB67872629}" type="slidenum">
              <a:rPr lang="en-US" altLang="ja-JP"/>
              <a:pPr>
                <a:defRPr/>
              </a:pPr>
              <a:t>‹#›</a:t>
            </a:fld>
            <a:endParaRPr lang="en-US" altLang="ja-JP"/>
          </a:p>
        </p:txBody>
      </p:sp>
    </p:spTree>
    <p:extLst>
      <p:ext uri="{BB962C8B-B14F-4D97-AF65-F5344CB8AC3E}">
        <p14:creationId xmlns:p14="http://schemas.microsoft.com/office/powerpoint/2010/main" val="82188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9" name="タイトル 1"/>
          <p:cNvSpPr>
            <a:spLocks noGrp="1"/>
          </p:cNvSpPr>
          <p:nvPr>
            <p:ph type="title"/>
          </p:nvPr>
        </p:nvSpPr>
        <p:spPr/>
        <p:txBody>
          <a:bodyPr/>
          <a:lstStyle/>
          <a:p>
            <a:r>
              <a:rPr lang="ja-JP" altLang="en-US"/>
              <a:t>マスタ タイトルの書式設定</a:t>
            </a:r>
          </a:p>
        </p:txBody>
      </p:sp>
      <p:sp>
        <p:nvSpPr>
          <p:cNvPr id="1060"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1"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4" name="Rectangle 6"/>
          <p:cNvSpPr>
            <a:spLocks noGrp="1" noChangeArrowheads="1"/>
          </p:cNvSpPr>
          <p:nvPr>
            <p:ph type="sldNum" sz="quarter" idx="12"/>
          </p:nvPr>
        </p:nvSpPr>
        <p:spPr>
          <a:ln/>
        </p:spPr>
        <p:txBody>
          <a:bodyPr/>
          <a:lstStyle>
            <a:lvl1pPr>
              <a:defRPr/>
            </a:lvl1pPr>
          </a:lstStyle>
          <a:p>
            <a:pPr>
              <a:defRPr/>
            </a:pPr>
            <a:fld id="{DDAACC06-C208-440C-888E-DDF7D257A13B}"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329" name="コンテンツ プレースホルダ 1"/>
          <p:cNvSpPr>
            <a:spLocks noGrp="1"/>
          </p:cNvSpPr>
          <p:nvPr>
            <p:ph/>
          </p:nvPr>
        </p:nvSpPr>
        <p:spPr>
          <a:xfrm>
            <a:off x="0" y="0"/>
            <a:ext cx="86868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30"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331"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332" name="Rectangle 6"/>
          <p:cNvSpPr>
            <a:spLocks noGrp="1" noChangeArrowheads="1"/>
          </p:cNvSpPr>
          <p:nvPr>
            <p:ph type="sldNum" sz="quarter" idx="12"/>
          </p:nvPr>
        </p:nvSpPr>
        <p:spPr/>
        <p:txBody>
          <a:bodyPr/>
          <a:lstStyle>
            <a:lvl1pPr eaLnBrk="0" hangingPunct="0">
              <a:defRPr/>
            </a:lvl1pPr>
          </a:lstStyle>
          <a:p>
            <a:pPr>
              <a:defRPr/>
            </a:pPr>
            <a:fld id="{C034F849-D406-4074-86E9-C96EA84EE1AE}" type="slidenum">
              <a:rPr lang="en-US" altLang="ja-JP"/>
              <a:pPr>
                <a:defRPr/>
              </a:pPr>
              <a:t>‹#›</a:t>
            </a:fld>
            <a:endParaRPr lang="en-US" altLang="ja-JP"/>
          </a:p>
        </p:txBody>
      </p:sp>
    </p:spTree>
    <p:extLst>
      <p:ext uri="{BB962C8B-B14F-4D97-AF65-F5344CB8AC3E}">
        <p14:creationId xmlns:p14="http://schemas.microsoft.com/office/powerpoint/2010/main" val="1202636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1334" name="Group 18"/>
          <p:cNvGrpSpPr/>
          <p:nvPr userDrawn="1"/>
        </p:nvGrpSpPr>
        <p:grpSpPr>
          <a:xfrm>
            <a:off x="0" y="0"/>
            <a:ext cx="9144000" cy="546100"/>
            <a:chOff x="0" y="0"/>
            <a:chExt cx="5760" cy="344"/>
          </a:xfrm>
        </p:grpSpPr>
        <p:pic>
          <p:nvPicPr>
            <p:cNvPr id="1335"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a:noFill/>
            </a:ln>
          </p:spPr>
        </p:pic>
        <p:grpSp>
          <p:nvGrpSpPr>
            <p:cNvPr id="1336" name="Group 17"/>
            <p:cNvGrpSpPr/>
            <p:nvPr userDrawn="1"/>
          </p:nvGrpSpPr>
          <p:grpSpPr>
            <a:xfrm>
              <a:off x="0" y="0"/>
              <a:ext cx="5760" cy="318"/>
              <a:chOff x="0" y="0"/>
              <a:chExt cx="5760" cy="318"/>
            </a:xfrm>
          </p:grpSpPr>
          <p:pic>
            <p:nvPicPr>
              <p:cNvPr id="1337"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338"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339"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1340" name="Picture 14"/>
          <p:cNvPicPr>
            <a:picLocks noChangeAspect="1" noChangeArrowheads="1"/>
          </p:cNvPicPr>
          <p:nvPr userDrawn="1"/>
        </p:nvPicPr>
        <p:blipFill>
          <a:blip r:embed="rId5"/>
          <a:srcRect t="3670"/>
          <a:stretch>
            <a:fillRect/>
          </a:stretch>
        </p:blipFill>
        <p:spPr>
          <a:xfrm>
            <a:off x="7593013" y="0"/>
            <a:ext cx="1550987" cy="333375"/>
          </a:xfrm>
          <a:prstGeom prst="rect">
            <a:avLst/>
          </a:prstGeom>
          <a:noFill/>
          <a:ln>
            <a:noFill/>
          </a:ln>
        </p:spPr>
      </p:pic>
      <p:sp>
        <p:nvSpPr>
          <p:cNvPr id="134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2"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343"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344" name="Rectangle 6"/>
          <p:cNvSpPr>
            <a:spLocks noGrp="1" noChangeArrowheads="1"/>
          </p:cNvSpPr>
          <p:nvPr>
            <p:ph type="sldNum" sz="quarter" idx="12"/>
          </p:nvPr>
        </p:nvSpPr>
        <p:spPr>
          <a:xfrm>
            <a:off x="7010400" y="6310313"/>
            <a:ext cx="2133600" cy="476250"/>
          </a:xfrm>
        </p:spPr>
        <p:txBody>
          <a:bodyPr/>
          <a:lstStyle>
            <a:lvl1pPr eaLnBrk="0" hangingPunct="0">
              <a:defRPr/>
            </a:lvl1pPr>
          </a:lstStyle>
          <a:p>
            <a:pPr>
              <a:defRPr/>
            </a:pPr>
            <a:endParaRPr lang="en-US" altLang="ja-JP"/>
          </a:p>
          <a:p>
            <a:pPr>
              <a:defRPr/>
            </a:pPr>
            <a:fld id="{E07D573E-2A33-415F-B3EE-3AB438FA67D7}" type="slidenum">
              <a:rPr lang="en-US" altLang="ja-JP"/>
              <a:pPr>
                <a:defRPr/>
              </a:pPr>
              <a:t>‹#›</a:t>
            </a:fld>
            <a:endParaRPr lang="en-US" altLang="ja-JP"/>
          </a:p>
        </p:txBody>
      </p:sp>
    </p:spTree>
    <p:extLst>
      <p:ext uri="{BB962C8B-B14F-4D97-AF65-F5344CB8AC3E}">
        <p14:creationId xmlns:p14="http://schemas.microsoft.com/office/powerpoint/2010/main" val="995547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grpSp>
        <p:nvGrpSpPr>
          <p:cNvPr id="1346" name="Group 18"/>
          <p:cNvGrpSpPr/>
          <p:nvPr userDrawn="1"/>
        </p:nvGrpSpPr>
        <p:grpSpPr>
          <a:xfrm>
            <a:off x="0" y="0"/>
            <a:ext cx="9144000" cy="546100"/>
            <a:chOff x="0" y="0"/>
            <a:chExt cx="5760" cy="344"/>
          </a:xfrm>
        </p:grpSpPr>
        <p:pic>
          <p:nvPicPr>
            <p:cNvPr id="1347"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a:noFill/>
            </a:ln>
          </p:spPr>
        </p:pic>
        <p:grpSp>
          <p:nvGrpSpPr>
            <p:cNvPr id="1348" name="Group 17"/>
            <p:cNvGrpSpPr/>
            <p:nvPr userDrawn="1"/>
          </p:nvGrpSpPr>
          <p:grpSpPr>
            <a:xfrm>
              <a:off x="0" y="0"/>
              <a:ext cx="5760" cy="318"/>
              <a:chOff x="0" y="0"/>
              <a:chExt cx="5760" cy="318"/>
            </a:xfrm>
          </p:grpSpPr>
          <p:pic>
            <p:nvPicPr>
              <p:cNvPr id="1349"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350"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351"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1352" name="Picture 14"/>
          <p:cNvPicPr>
            <a:picLocks noChangeAspect="1" noChangeArrowheads="1"/>
          </p:cNvPicPr>
          <p:nvPr userDrawn="1"/>
        </p:nvPicPr>
        <p:blipFill>
          <a:blip r:embed="rId5"/>
          <a:srcRect t="3670"/>
          <a:stretch>
            <a:fillRect/>
          </a:stretch>
        </p:blipFill>
        <p:spPr>
          <a:xfrm>
            <a:off x="7593013" y="0"/>
            <a:ext cx="1550987" cy="333375"/>
          </a:xfrm>
          <a:prstGeom prst="rect">
            <a:avLst/>
          </a:prstGeom>
          <a:noFill/>
          <a:ln>
            <a:noFill/>
          </a:ln>
        </p:spPr>
      </p:pic>
      <p:sp>
        <p:nvSpPr>
          <p:cNvPr id="135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5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135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1356" name="Rectangle 6"/>
          <p:cNvSpPr>
            <a:spLocks noGrp="1" noChangeArrowheads="1"/>
          </p:cNvSpPr>
          <p:nvPr>
            <p:ph type="sldNum" sz="quarter" idx="12"/>
          </p:nvPr>
        </p:nvSpPr>
        <p:spPr>
          <a:xfrm>
            <a:off x="7010400" y="6310313"/>
            <a:ext cx="2133600" cy="476250"/>
          </a:xfrm>
        </p:spPr>
        <p:txBody>
          <a:bodyPr/>
          <a:lstStyle>
            <a:lvl1pPr eaLnBrk="0" hangingPunct="0">
              <a:defRPr/>
            </a:lvl1pPr>
          </a:lstStyle>
          <a:p>
            <a:pPr>
              <a:defRPr/>
            </a:pPr>
            <a:endParaRPr lang="en-US" altLang="ja-JP"/>
          </a:p>
          <a:p>
            <a:pPr>
              <a:defRPr/>
            </a:pPr>
            <a:fld id="{66469DF1-D2FC-48CD-8097-E466FBFDDE86}" type="slidenum">
              <a:rPr lang="en-US" altLang="ja-JP"/>
              <a:pPr>
                <a:defRPr/>
              </a:pPr>
              <a:t>‹#›</a:t>
            </a:fld>
            <a:endParaRPr lang="en-US" altLang="ja-JP"/>
          </a:p>
        </p:txBody>
      </p:sp>
    </p:spTree>
    <p:extLst>
      <p:ext uri="{BB962C8B-B14F-4D97-AF65-F5344CB8AC3E}">
        <p14:creationId xmlns:p14="http://schemas.microsoft.com/office/powerpoint/2010/main" val="3962977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w="9525">
            <a:noFill/>
            <a:miter lim="800000"/>
            <a:headEnd/>
            <a:tailEnd/>
          </a:ln>
        </p:spPr>
      </p:pic>
      <p:sp>
        <p:nvSpPr>
          <p:cNvPr id="1039" name="Rectangle 9"/>
          <p:cNvSpPr>
            <a:spLocks noChangeArrowheads="1"/>
          </p:cNvSpPr>
          <p:nvPr userDrawn="1"/>
        </p:nvSpPr>
        <p:spPr>
          <a:xfrm>
            <a:off x="1692275" y="3284538"/>
            <a:ext cx="7451725" cy="73025"/>
          </a:xfrm>
          <a:prstGeom prst="rect">
            <a:avLst/>
          </a:prstGeom>
          <a:solidFill>
            <a:srgbClr val="0066CC"/>
          </a:solidFill>
          <a:ln w="9525">
            <a:noFill/>
            <a:miter lim="800000"/>
            <a:headEnd/>
            <a:tailEnd/>
          </a:ln>
          <a:effectLst/>
        </p:spPr>
        <p:txBody>
          <a:bodyPr wrap="none" anchor="ctr"/>
          <a:lstStyle/>
          <a:p>
            <a:pPr>
              <a:defRPr/>
            </a:pPr>
            <a:endParaRPr lang="ja-JP" altLang="en-US">
              <a:ea typeface="ＭＳ Ｐゴシック" pitchFamily="50" charset="-128"/>
            </a:endParaRPr>
          </a:p>
        </p:txBody>
      </p:sp>
      <p:pic>
        <p:nvPicPr>
          <p:cNvPr id="1040"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w="9525">
            <a:noFill/>
            <a:miter lim="800000"/>
            <a:headEnd/>
            <a:tailEnd/>
          </a:ln>
        </p:spPr>
      </p:pic>
      <p:sp>
        <p:nvSpPr>
          <p:cNvPr id="1041" name="Text Box 12"/>
          <p:cNvSpPr txBox="1">
            <a:spLocks noChangeArrowheads="1"/>
          </p:cNvSpPr>
          <p:nvPr userDrawn="1"/>
        </p:nvSpPr>
        <p:spPr>
          <a:xfrm>
            <a:off x="0" y="6524625"/>
            <a:ext cx="3636963" cy="274638"/>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ea typeface="ＭＳ Ｐゴシック" pitchFamily="50" charset="-128"/>
              </a:rPr>
              <a:t>Ministry of Land, Infrastructure, Transport and Tourism</a:t>
            </a:r>
          </a:p>
        </p:txBody>
      </p:sp>
      <p:sp>
        <p:nvSpPr>
          <p:cNvPr id="1042"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 タイトルの書式設定</a:t>
            </a:r>
          </a:p>
        </p:txBody>
      </p:sp>
      <p:sp>
        <p:nvSpPr>
          <p:cNvPr id="104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endParaRPr lang="en-US" altLang="ja-JP"/>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B531F52B-DD6C-4969-832D-7C3B29BB3FB1}" type="slidenum">
              <a:rPr lang="en-US" altLang="ja-JP"/>
              <a:pPr>
                <a:defRPr/>
              </a:pPr>
              <a:t>‹#›</a:t>
            </a:fld>
            <a:endParaRPr lang="en-US" altLang="ja-JP"/>
          </a:p>
        </p:txBody>
      </p:sp>
    </p:spTree>
    <p:extLst>
      <p:ext uri="{BB962C8B-B14F-4D97-AF65-F5344CB8AC3E}">
        <p14:creationId xmlns:p14="http://schemas.microsoft.com/office/powerpoint/2010/main" val="4194620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a:t>マスタ タイトルの書式設定</a:t>
            </a:r>
          </a:p>
        </p:txBody>
      </p:sp>
      <p:sp>
        <p:nvSpPr>
          <p:cNvPr id="104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2" name="Rectangle 6"/>
          <p:cNvSpPr>
            <a:spLocks noGrp="1" noChangeArrowheads="1"/>
          </p:cNvSpPr>
          <p:nvPr>
            <p:ph type="sldNum" sz="quarter" idx="12"/>
          </p:nvPr>
        </p:nvSpPr>
        <p:spPr>
          <a:ln/>
        </p:spPr>
        <p:txBody>
          <a:bodyPr/>
          <a:lstStyle>
            <a:lvl1pPr>
              <a:defRPr/>
            </a:lvl1pPr>
          </a:lstStyle>
          <a:p>
            <a:pPr>
              <a:defRPr/>
            </a:pPr>
            <a:fld id="{4315CC00-A6EF-4CC2-AEAC-B3A877EDB466}" type="slidenum">
              <a:rPr lang="en-US" altLang="ja-JP"/>
              <a:pPr>
                <a:defRPr/>
              </a:pPr>
              <a:t>‹#›</a:t>
            </a:fld>
            <a:endParaRPr lang="en-US" altLang="ja-JP"/>
          </a:p>
        </p:txBody>
      </p:sp>
    </p:spTree>
    <p:extLst>
      <p:ext uri="{BB962C8B-B14F-4D97-AF65-F5344CB8AC3E}">
        <p14:creationId xmlns:p14="http://schemas.microsoft.com/office/powerpoint/2010/main" val="471748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055"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8" name="Rectangle 6"/>
          <p:cNvSpPr>
            <a:spLocks noGrp="1" noChangeArrowheads="1"/>
          </p:cNvSpPr>
          <p:nvPr>
            <p:ph type="sldNum" sz="quarter" idx="12"/>
          </p:nvPr>
        </p:nvSpPr>
        <p:spPr>
          <a:ln/>
        </p:spPr>
        <p:txBody>
          <a:bodyPr/>
          <a:lstStyle>
            <a:lvl1pPr>
              <a:defRPr/>
            </a:lvl1pPr>
          </a:lstStyle>
          <a:p>
            <a:pPr>
              <a:defRPr/>
            </a:pPr>
            <a:fld id="{5E96AF91-1DF1-4BF5-8E9F-BD9DC261BC58}" type="slidenum">
              <a:rPr lang="en-US" altLang="ja-JP"/>
              <a:pPr>
                <a:defRPr/>
              </a:pPr>
              <a:t>‹#›</a:t>
            </a:fld>
            <a:endParaRPr lang="en-US" altLang="ja-JP"/>
          </a:p>
        </p:txBody>
      </p:sp>
    </p:spTree>
    <p:extLst>
      <p:ext uri="{BB962C8B-B14F-4D97-AF65-F5344CB8AC3E}">
        <p14:creationId xmlns:p14="http://schemas.microsoft.com/office/powerpoint/2010/main" val="2625270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 タイトルの書式設定</a:t>
            </a:r>
          </a:p>
        </p:txBody>
      </p:sp>
      <p:sp>
        <p:nvSpPr>
          <p:cNvPr id="1061"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5" name="Rectangle 6"/>
          <p:cNvSpPr>
            <a:spLocks noGrp="1" noChangeArrowheads="1"/>
          </p:cNvSpPr>
          <p:nvPr>
            <p:ph type="sldNum" sz="quarter" idx="12"/>
          </p:nvPr>
        </p:nvSpPr>
        <p:spPr>
          <a:ln/>
        </p:spPr>
        <p:txBody>
          <a:bodyPr/>
          <a:lstStyle>
            <a:lvl1pPr>
              <a:defRPr/>
            </a:lvl1pPr>
          </a:lstStyle>
          <a:p>
            <a:pPr>
              <a:defRPr/>
            </a:pPr>
            <a:fld id="{1AA4A3A9-3340-476E-9064-5ABE8811B1DB}" type="slidenum">
              <a:rPr lang="en-US" altLang="ja-JP"/>
              <a:pPr>
                <a:defRPr/>
              </a:pPr>
              <a:t>‹#›</a:t>
            </a:fld>
            <a:endParaRPr lang="en-US" altLang="ja-JP"/>
          </a:p>
        </p:txBody>
      </p:sp>
    </p:spTree>
    <p:extLst>
      <p:ext uri="{BB962C8B-B14F-4D97-AF65-F5344CB8AC3E}">
        <p14:creationId xmlns:p14="http://schemas.microsoft.com/office/powerpoint/2010/main" val="3489200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068"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9"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1"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4" name="Rectangle 6"/>
          <p:cNvSpPr>
            <a:spLocks noGrp="1" noChangeArrowheads="1"/>
          </p:cNvSpPr>
          <p:nvPr>
            <p:ph type="sldNum" sz="quarter" idx="12"/>
          </p:nvPr>
        </p:nvSpPr>
        <p:spPr>
          <a:ln/>
        </p:spPr>
        <p:txBody>
          <a:bodyPr/>
          <a:lstStyle>
            <a:lvl1pPr>
              <a:defRPr/>
            </a:lvl1pPr>
          </a:lstStyle>
          <a:p>
            <a:pPr>
              <a:defRPr/>
            </a:pPr>
            <a:fld id="{FD010AB2-C680-431C-8FBD-1CFE9CC187BF}" type="slidenum">
              <a:rPr lang="en-US" altLang="ja-JP"/>
              <a:pPr>
                <a:defRPr/>
              </a:pPr>
              <a:t>‹#›</a:t>
            </a:fld>
            <a:endParaRPr lang="en-US" altLang="ja-JP"/>
          </a:p>
        </p:txBody>
      </p:sp>
    </p:spTree>
    <p:extLst>
      <p:ext uri="{BB962C8B-B14F-4D97-AF65-F5344CB8AC3E}">
        <p14:creationId xmlns:p14="http://schemas.microsoft.com/office/powerpoint/2010/main" val="113103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a:t>マスタ タイトルの書式設定</a:t>
            </a:r>
          </a:p>
        </p:txBody>
      </p:sp>
      <p:sp>
        <p:nvSpPr>
          <p:cNvPr id="107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9" name="Rectangle 6"/>
          <p:cNvSpPr>
            <a:spLocks noGrp="1" noChangeArrowheads="1"/>
          </p:cNvSpPr>
          <p:nvPr>
            <p:ph type="sldNum" sz="quarter" idx="12"/>
          </p:nvPr>
        </p:nvSpPr>
        <p:spPr>
          <a:ln/>
        </p:spPr>
        <p:txBody>
          <a:bodyPr/>
          <a:lstStyle>
            <a:lvl1pPr>
              <a:defRPr/>
            </a:lvl1pPr>
          </a:lstStyle>
          <a:p>
            <a:pPr>
              <a:defRPr/>
            </a:pPr>
            <a:fld id="{2B5200F8-2F0D-4849-9AEC-EA3D3AA46E91}" type="slidenum">
              <a:rPr lang="en-US" altLang="ja-JP"/>
              <a:pPr>
                <a:defRPr/>
              </a:pPr>
              <a:t>‹#›</a:t>
            </a:fld>
            <a:endParaRPr lang="en-US" altLang="ja-JP"/>
          </a:p>
        </p:txBody>
      </p:sp>
    </p:spTree>
    <p:extLst>
      <p:ext uri="{BB962C8B-B14F-4D97-AF65-F5344CB8AC3E}">
        <p14:creationId xmlns:p14="http://schemas.microsoft.com/office/powerpoint/2010/main" val="3340408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3" name="Rectangle 6"/>
          <p:cNvSpPr>
            <a:spLocks noGrp="1" noChangeArrowheads="1"/>
          </p:cNvSpPr>
          <p:nvPr>
            <p:ph type="sldNum" sz="quarter" idx="12"/>
          </p:nvPr>
        </p:nvSpPr>
        <p:spPr>
          <a:ln/>
        </p:spPr>
        <p:txBody>
          <a:bodyPr/>
          <a:lstStyle>
            <a:lvl1pPr>
              <a:defRPr/>
            </a:lvl1pPr>
          </a:lstStyle>
          <a:p>
            <a:pPr>
              <a:defRPr/>
            </a:pPr>
            <a:fld id="{5BBAD425-046F-4E1E-BCA6-753E8E1584DB}" type="slidenum">
              <a:rPr lang="en-US" altLang="ja-JP"/>
              <a:pPr>
                <a:defRPr/>
              </a:pPr>
              <a:t>‹#›</a:t>
            </a:fld>
            <a:endParaRPr lang="en-US" altLang="ja-JP"/>
          </a:p>
        </p:txBody>
      </p:sp>
    </p:spTree>
    <p:extLst>
      <p:ext uri="{BB962C8B-B14F-4D97-AF65-F5344CB8AC3E}">
        <p14:creationId xmlns:p14="http://schemas.microsoft.com/office/powerpoint/2010/main" val="412451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6"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067"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8"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9"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0"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3" name="Rectangle 6"/>
          <p:cNvSpPr>
            <a:spLocks noGrp="1" noChangeArrowheads="1"/>
          </p:cNvSpPr>
          <p:nvPr>
            <p:ph type="sldNum" sz="quarter" idx="12"/>
          </p:nvPr>
        </p:nvSpPr>
        <p:spPr>
          <a:ln/>
        </p:spPr>
        <p:txBody>
          <a:bodyPr/>
          <a:lstStyle>
            <a:lvl1pPr>
              <a:defRPr/>
            </a:lvl1pPr>
          </a:lstStyle>
          <a:p>
            <a:pPr>
              <a:defRPr/>
            </a:pPr>
            <a:fld id="{14531D3D-86FE-4F6F-9F05-0346061892ED}"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086"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ln/>
        </p:spPr>
        <p:txBody>
          <a:bodyPr/>
          <a:lstStyle>
            <a:lvl1pPr>
              <a:defRPr/>
            </a:lvl1pPr>
          </a:lstStyle>
          <a:p>
            <a:pPr>
              <a:defRPr/>
            </a:pPr>
            <a:fld id="{9D9A9231-0205-4E65-8E07-C852FF57515C}" type="slidenum">
              <a:rPr lang="en-US" altLang="ja-JP"/>
              <a:pPr>
                <a:defRPr/>
              </a:pPr>
              <a:t>‹#›</a:t>
            </a:fld>
            <a:endParaRPr lang="en-US" altLang="ja-JP"/>
          </a:p>
        </p:txBody>
      </p:sp>
    </p:spTree>
    <p:extLst>
      <p:ext uri="{BB962C8B-B14F-4D97-AF65-F5344CB8AC3E}">
        <p14:creationId xmlns:p14="http://schemas.microsoft.com/office/powerpoint/2010/main" val="368760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09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09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7" name="Rectangle 6"/>
          <p:cNvSpPr>
            <a:spLocks noGrp="1" noChangeArrowheads="1"/>
          </p:cNvSpPr>
          <p:nvPr>
            <p:ph type="sldNum" sz="quarter" idx="12"/>
          </p:nvPr>
        </p:nvSpPr>
        <p:spPr>
          <a:ln/>
        </p:spPr>
        <p:txBody>
          <a:bodyPr/>
          <a:lstStyle>
            <a:lvl1pPr>
              <a:defRPr/>
            </a:lvl1pPr>
          </a:lstStyle>
          <a:p>
            <a:pPr>
              <a:defRPr/>
            </a:pPr>
            <a:fld id="{72376728-6ECA-4D8A-91E4-5C0639DCDA5F}" type="slidenum">
              <a:rPr lang="en-US" altLang="ja-JP"/>
              <a:pPr>
                <a:defRPr/>
              </a:pPr>
              <a:t>‹#›</a:t>
            </a:fld>
            <a:endParaRPr lang="en-US" altLang="ja-JP"/>
          </a:p>
        </p:txBody>
      </p:sp>
    </p:spTree>
    <p:extLst>
      <p:ext uri="{BB962C8B-B14F-4D97-AF65-F5344CB8AC3E}">
        <p14:creationId xmlns:p14="http://schemas.microsoft.com/office/powerpoint/2010/main" val="3022321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3" name="Rectangle 6"/>
          <p:cNvSpPr>
            <a:spLocks noGrp="1" noChangeArrowheads="1"/>
          </p:cNvSpPr>
          <p:nvPr>
            <p:ph type="sldNum" sz="quarter" idx="12"/>
          </p:nvPr>
        </p:nvSpPr>
        <p:spPr>
          <a:ln/>
        </p:spPr>
        <p:txBody>
          <a:bodyPr/>
          <a:lstStyle>
            <a:lvl1pPr>
              <a:defRPr/>
            </a:lvl1pPr>
          </a:lstStyle>
          <a:p>
            <a:pPr>
              <a:defRPr/>
            </a:pPr>
            <a:fld id="{7370DCF9-18D8-4DDD-A088-D723969225C7}" type="slidenum">
              <a:rPr lang="en-US" altLang="ja-JP"/>
              <a:pPr>
                <a:defRPr/>
              </a:pPr>
              <a:t>‹#›</a:t>
            </a:fld>
            <a:endParaRPr lang="en-US" altLang="ja-JP"/>
          </a:p>
        </p:txBody>
      </p:sp>
    </p:spTree>
    <p:extLst>
      <p:ext uri="{BB962C8B-B14F-4D97-AF65-F5344CB8AC3E}">
        <p14:creationId xmlns:p14="http://schemas.microsoft.com/office/powerpoint/2010/main" val="1467036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6515100" y="0"/>
            <a:ext cx="2171700" cy="6126163"/>
          </a:xfrm>
        </p:spPr>
        <p:txBody>
          <a:bodyPr vert="eaVert"/>
          <a:lstStyle/>
          <a:p>
            <a:r>
              <a:rPr lang="ja-JP" altLang="en-US"/>
              <a:t>マスタ タイトルの書式設定</a:t>
            </a:r>
          </a:p>
        </p:txBody>
      </p:sp>
      <p:sp>
        <p:nvSpPr>
          <p:cNvPr id="1106"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6"/>
          <p:cNvSpPr>
            <a:spLocks noGrp="1" noChangeArrowheads="1"/>
          </p:cNvSpPr>
          <p:nvPr>
            <p:ph type="sldNum" sz="quarter" idx="12"/>
          </p:nvPr>
        </p:nvSpPr>
        <p:spPr>
          <a:ln/>
        </p:spPr>
        <p:txBody>
          <a:bodyPr/>
          <a:lstStyle>
            <a:lvl1pPr>
              <a:defRPr/>
            </a:lvl1pPr>
          </a:lstStyle>
          <a:p>
            <a:pPr>
              <a:defRPr/>
            </a:pPr>
            <a:fld id="{ACB31F2D-F201-4801-8F70-3BECD8990247}" type="slidenum">
              <a:rPr lang="en-US" altLang="ja-JP"/>
              <a:pPr>
                <a:defRPr/>
              </a:pPr>
              <a:t>‹#›</a:t>
            </a:fld>
            <a:endParaRPr lang="en-US" altLang="ja-JP"/>
          </a:p>
        </p:txBody>
      </p:sp>
    </p:spTree>
    <p:extLst>
      <p:ext uri="{BB962C8B-B14F-4D97-AF65-F5344CB8AC3E}">
        <p14:creationId xmlns:p14="http://schemas.microsoft.com/office/powerpoint/2010/main" val="34132627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111" name="タイトル 1"/>
          <p:cNvSpPr>
            <a:spLocks noGrp="1"/>
          </p:cNvSpPr>
          <p:nvPr>
            <p:ph type="title"/>
          </p:nvPr>
        </p:nvSpPr>
        <p:spPr>
          <a:xfrm>
            <a:off x="0" y="0"/>
            <a:ext cx="7019925" cy="476250"/>
          </a:xfrm>
        </p:spPr>
        <p:txBody>
          <a:bodyPr/>
          <a:lstStyle/>
          <a:p>
            <a:r>
              <a:rPr lang="ja-JP" altLang="en-US"/>
              <a:t>マスタ タイトルの書式設定</a:t>
            </a:r>
          </a:p>
        </p:txBody>
      </p:sp>
      <p:sp>
        <p:nvSpPr>
          <p:cNvPr id="1112"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111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1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15" name="Rectangle 6"/>
          <p:cNvSpPr>
            <a:spLocks noGrp="1" noChangeArrowheads="1"/>
          </p:cNvSpPr>
          <p:nvPr>
            <p:ph type="sldNum" sz="quarter" idx="12"/>
          </p:nvPr>
        </p:nvSpPr>
        <p:spPr>
          <a:ln/>
        </p:spPr>
        <p:txBody>
          <a:bodyPr/>
          <a:lstStyle>
            <a:lvl1pPr>
              <a:defRPr/>
            </a:lvl1pPr>
          </a:lstStyle>
          <a:p>
            <a:pPr>
              <a:defRPr/>
            </a:pPr>
            <a:fld id="{C5BF80A6-4905-4289-9612-D7BD28759D9A}" type="slidenum">
              <a:rPr lang="en-US" altLang="ja-JP"/>
              <a:pPr>
                <a:defRPr/>
              </a:pPr>
              <a:t>‹#›</a:t>
            </a:fld>
            <a:endParaRPr lang="en-US" altLang="ja-JP"/>
          </a:p>
        </p:txBody>
      </p:sp>
    </p:spTree>
    <p:extLst>
      <p:ext uri="{BB962C8B-B14F-4D97-AF65-F5344CB8AC3E}">
        <p14:creationId xmlns:p14="http://schemas.microsoft.com/office/powerpoint/2010/main" val="36514523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117" name="コンテンツ プレースホルダ 1"/>
          <p:cNvSpPr>
            <a:spLocks noGrp="1"/>
          </p:cNvSpPr>
          <p:nvPr>
            <p:ph/>
          </p:nvPr>
        </p:nvSpPr>
        <p:spPr>
          <a:xfrm>
            <a:off x="0" y="0"/>
            <a:ext cx="86868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1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20" name="Rectangle 6"/>
          <p:cNvSpPr>
            <a:spLocks noGrp="1" noChangeArrowheads="1"/>
          </p:cNvSpPr>
          <p:nvPr>
            <p:ph type="sldNum" sz="quarter" idx="12"/>
          </p:nvPr>
        </p:nvSpPr>
        <p:spPr>
          <a:ln/>
        </p:spPr>
        <p:txBody>
          <a:bodyPr/>
          <a:lstStyle>
            <a:lvl1pPr>
              <a:defRPr/>
            </a:lvl1pPr>
          </a:lstStyle>
          <a:p>
            <a:pPr>
              <a:defRPr/>
            </a:pPr>
            <a:fld id="{9E515822-57B7-4243-9841-B2978D801575}" type="slidenum">
              <a:rPr lang="en-US" altLang="ja-JP"/>
              <a:pPr>
                <a:defRPr/>
              </a:pPr>
              <a:t>‹#›</a:t>
            </a:fld>
            <a:endParaRPr lang="en-US" altLang="ja-JP"/>
          </a:p>
        </p:txBody>
      </p:sp>
    </p:spTree>
    <p:extLst>
      <p:ext uri="{BB962C8B-B14F-4D97-AF65-F5344CB8AC3E}">
        <p14:creationId xmlns:p14="http://schemas.microsoft.com/office/powerpoint/2010/main" val="13945644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1122" name="Group 18"/>
          <p:cNvGrpSpPr/>
          <p:nvPr userDrawn="1"/>
        </p:nvGrpSpPr>
        <p:grpSpPr>
          <a:xfrm>
            <a:off x="0" y="0"/>
            <a:ext cx="9144000" cy="546100"/>
            <a:chOff x="0" y="0"/>
            <a:chExt cx="5760" cy="344"/>
          </a:xfrm>
        </p:grpSpPr>
        <p:pic>
          <p:nvPicPr>
            <p:cNvPr id="1123"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w="9525">
              <a:noFill/>
              <a:miter lim="800000"/>
              <a:headEnd/>
              <a:tailEnd/>
            </a:ln>
          </p:spPr>
        </p:pic>
        <p:grpSp>
          <p:nvGrpSpPr>
            <p:cNvPr id="1124" name="Group 17"/>
            <p:cNvGrpSpPr/>
            <p:nvPr userDrawn="1"/>
          </p:nvGrpSpPr>
          <p:grpSpPr>
            <a:xfrm>
              <a:off x="0" y="0"/>
              <a:ext cx="5760" cy="318"/>
              <a:chOff x="0" y="0"/>
              <a:chExt cx="5760" cy="318"/>
            </a:xfrm>
          </p:grpSpPr>
          <p:pic>
            <p:nvPicPr>
              <p:cNvPr id="1125"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w="9525">
                <a:noFill/>
                <a:miter lim="800000"/>
                <a:headEnd/>
                <a:tailEnd/>
              </a:ln>
            </p:spPr>
          </p:pic>
          <p:pic>
            <p:nvPicPr>
              <p:cNvPr id="1126"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w="9525">
                <a:noFill/>
                <a:miter lim="800000"/>
                <a:headEnd/>
                <a:tailEnd/>
              </a:ln>
            </p:spPr>
          </p:pic>
          <p:pic>
            <p:nvPicPr>
              <p:cNvPr id="1127"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w="9525">
                <a:noFill/>
                <a:miter lim="800000"/>
                <a:headEnd/>
                <a:tailEnd/>
              </a:ln>
            </p:spPr>
          </p:pic>
        </p:grpSp>
      </p:grpSp>
      <p:pic>
        <p:nvPicPr>
          <p:cNvPr id="1128" name="Picture 14"/>
          <p:cNvPicPr>
            <a:picLocks noChangeAspect="1" noChangeArrowheads="1"/>
          </p:cNvPicPr>
          <p:nvPr userDrawn="1"/>
        </p:nvPicPr>
        <p:blipFill>
          <a:blip r:embed="rId5"/>
          <a:srcRect t="3670"/>
          <a:stretch>
            <a:fillRect/>
          </a:stretch>
        </p:blipFill>
        <p:spPr>
          <a:xfrm>
            <a:off x="7593013" y="0"/>
            <a:ext cx="1550987" cy="333375"/>
          </a:xfrm>
          <a:prstGeom prst="rect">
            <a:avLst/>
          </a:prstGeom>
          <a:noFill/>
          <a:ln w="9525">
            <a:noFill/>
            <a:miter lim="800000"/>
            <a:headEnd/>
            <a:tailEnd/>
          </a:ln>
        </p:spPr>
      </p:pic>
      <p:sp>
        <p:nvSpPr>
          <p:cNvPr id="112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0" name="Rectangle 4"/>
          <p:cNvSpPr>
            <a:spLocks noGrp="1" noChangeArrowheads="1"/>
          </p:cNvSpPr>
          <p:nvPr>
            <p:ph type="dt" sz="half" idx="10"/>
          </p:nvPr>
        </p:nvSpPr>
        <p:spPr/>
        <p:txBody>
          <a:bodyPr/>
          <a:lstStyle>
            <a:lvl1pPr>
              <a:defRPr/>
            </a:lvl1pPr>
          </a:lstStyle>
          <a:p>
            <a:pPr>
              <a:defRPr/>
            </a:pPr>
            <a:endParaRPr lang="en-US" altLang="ja-JP"/>
          </a:p>
        </p:txBody>
      </p:sp>
      <p:sp>
        <p:nvSpPr>
          <p:cNvPr id="1131" name="Rectangle 5"/>
          <p:cNvSpPr>
            <a:spLocks noGrp="1" noChangeArrowheads="1"/>
          </p:cNvSpPr>
          <p:nvPr>
            <p:ph type="ftr" sz="quarter" idx="11"/>
          </p:nvPr>
        </p:nvSpPr>
        <p:spPr/>
        <p:txBody>
          <a:bodyPr/>
          <a:lstStyle>
            <a:lvl1pPr>
              <a:defRPr/>
            </a:lvl1pPr>
          </a:lstStyle>
          <a:p>
            <a:pPr>
              <a:defRPr/>
            </a:pPr>
            <a:endParaRPr lang="en-US" altLang="ja-JP"/>
          </a:p>
        </p:txBody>
      </p:sp>
      <p:sp>
        <p:nvSpPr>
          <p:cNvPr id="1132" name="Rectangle 6"/>
          <p:cNvSpPr>
            <a:spLocks noGrp="1" noChangeArrowheads="1"/>
          </p:cNvSpPr>
          <p:nvPr>
            <p:ph type="sldNum" sz="quarter" idx="12"/>
          </p:nvPr>
        </p:nvSpPr>
        <p:spPr>
          <a:xfrm>
            <a:off x="7010400" y="6310313"/>
            <a:ext cx="2133600" cy="476250"/>
          </a:xfrm>
        </p:spPr>
        <p:txBody>
          <a:bodyPr/>
          <a:lstStyle>
            <a:lvl1pPr>
              <a:defRPr/>
            </a:lvl1pPr>
          </a:lstStyle>
          <a:p>
            <a:pPr>
              <a:defRPr/>
            </a:pPr>
            <a:endParaRPr lang="en-US" altLang="ja-JP"/>
          </a:p>
          <a:p>
            <a:pPr>
              <a:defRPr/>
            </a:pPr>
            <a:fld id="{3E229E58-3E3C-40EF-8FE5-13CACDA675C5}" type="slidenum">
              <a:rPr lang="en-US" altLang="ja-JP"/>
              <a:pPr>
                <a:defRPr/>
              </a:pPr>
              <a:t>‹#›</a:t>
            </a:fld>
            <a:endParaRPr lang="en-US" altLang="ja-JP"/>
          </a:p>
        </p:txBody>
      </p:sp>
    </p:spTree>
    <p:extLst>
      <p:ext uri="{BB962C8B-B14F-4D97-AF65-F5344CB8AC3E}">
        <p14:creationId xmlns:p14="http://schemas.microsoft.com/office/powerpoint/2010/main" val="509075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grpSp>
        <p:nvGrpSpPr>
          <p:cNvPr id="1134" name="Group 18"/>
          <p:cNvGrpSpPr/>
          <p:nvPr userDrawn="1"/>
        </p:nvGrpSpPr>
        <p:grpSpPr>
          <a:xfrm>
            <a:off x="0" y="0"/>
            <a:ext cx="9144000" cy="546100"/>
            <a:chOff x="0" y="0"/>
            <a:chExt cx="5760" cy="344"/>
          </a:xfrm>
        </p:grpSpPr>
        <p:pic>
          <p:nvPicPr>
            <p:cNvPr id="1135"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w="9525">
              <a:noFill/>
              <a:miter lim="800000"/>
              <a:headEnd/>
              <a:tailEnd/>
            </a:ln>
          </p:spPr>
        </p:pic>
        <p:grpSp>
          <p:nvGrpSpPr>
            <p:cNvPr id="1136" name="Group 17"/>
            <p:cNvGrpSpPr/>
            <p:nvPr userDrawn="1"/>
          </p:nvGrpSpPr>
          <p:grpSpPr>
            <a:xfrm>
              <a:off x="0" y="0"/>
              <a:ext cx="5760" cy="318"/>
              <a:chOff x="0" y="0"/>
              <a:chExt cx="5760" cy="318"/>
            </a:xfrm>
          </p:grpSpPr>
          <p:pic>
            <p:nvPicPr>
              <p:cNvPr id="1137"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w="9525">
                <a:noFill/>
                <a:miter lim="800000"/>
                <a:headEnd/>
                <a:tailEnd/>
              </a:ln>
            </p:spPr>
          </p:pic>
          <p:pic>
            <p:nvPicPr>
              <p:cNvPr id="1138"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w="9525">
                <a:noFill/>
                <a:miter lim="800000"/>
                <a:headEnd/>
                <a:tailEnd/>
              </a:ln>
            </p:spPr>
          </p:pic>
          <p:pic>
            <p:nvPicPr>
              <p:cNvPr id="1139"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w="9525">
                <a:noFill/>
                <a:miter lim="800000"/>
                <a:headEnd/>
                <a:tailEnd/>
              </a:ln>
            </p:spPr>
          </p:pic>
        </p:grpSp>
      </p:grpSp>
      <p:pic>
        <p:nvPicPr>
          <p:cNvPr id="1140" name="Picture 14"/>
          <p:cNvPicPr>
            <a:picLocks noChangeAspect="1" noChangeArrowheads="1"/>
          </p:cNvPicPr>
          <p:nvPr userDrawn="1"/>
        </p:nvPicPr>
        <p:blipFill>
          <a:blip r:embed="rId5"/>
          <a:srcRect t="3670"/>
          <a:stretch>
            <a:fillRect/>
          </a:stretch>
        </p:blipFill>
        <p:spPr>
          <a:xfrm>
            <a:off x="7593013" y="0"/>
            <a:ext cx="1550987" cy="333375"/>
          </a:xfrm>
          <a:prstGeom prst="rect">
            <a:avLst/>
          </a:prstGeom>
          <a:noFill/>
          <a:ln w="9525">
            <a:noFill/>
            <a:miter lim="800000"/>
            <a:headEnd/>
            <a:tailEnd/>
          </a:ln>
        </p:spPr>
      </p:pic>
      <p:sp>
        <p:nvSpPr>
          <p:cNvPr id="114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2" name="Rectangle 4"/>
          <p:cNvSpPr>
            <a:spLocks noGrp="1" noChangeArrowheads="1"/>
          </p:cNvSpPr>
          <p:nvPr>
            <p:ph type="dt" sz="half" idx="10"/>
          </p:nvPr>
        </p:nvSpPr>
        <p:spPr/>
        <p:txBody>
          <a:bodyPr/>
          <a:lstStyle>
            <a:lvl1pPr>
              <a:defRPr/>
            </a:lvl1pPr>
          </a:lstStyle>
          <a:p>
            <a:pPr>
              <a:defRPr/>
            </a:pPr>
            <a:endParaRPr lang="en-US" altLang="ja-JP"/>
          </a:p>
        </p:txBody>
      </p:sp>
      <p:sp>
        <p:nvSpPr>
          <p:cNvPr id="1143" name="Rectangle 5"/>
          <p:cNvSpPr>
            <a:spLocks noGrp="1" noChangeArrowheads="1"/>
          </p:cNvSpPr>
          <p:nvPr>
            <p:ph type="ftr" sz="quarter" idx="11"/>
          </p:nvPr>
        </p:nvSpPr>
        <p:spPr/>
        <p:txBody>
          <a:bodyPr/>
          <a:lstStyle>
            <a:lvl1pPr>
              <a:defRPr/>
            </a:lvl1pPr>
          </a:lstStyle>
          <a:p>
            <a:pPr>
              <a:defRPr/>
            </a:pPr>
            <a:endParaRPr lang="en-US" altLang="ja-JP"/>
          </a:p>
        </p:txBody>
      </p:sp>
      <p:sp>
        <p:nvSpPr>
          <p:cNvPr id="1144" name="Rectangle 6"/>
          <p:cNvSpPr>
            <a:spLocks noGrp="1" noChangeArrowheads="1"/>
          </p:cNvSpPr>
          <p:nvPr>
            <p:ph type="sldNum" sz="quarter" idx="12"/>
          </p:nvPr>
        </p:nvSpPr>
        <p:spPr>
          <a:xfrm>
            <a:off x="7010400" y="6310313"/>
            <a:ext cx="2133600" cy="476250"/>
          </a:xfrm>
        </p:spPr>
        <p:txBody>
          <a:bodyPr/>
          <a:lstStyle>
            <a:lvl1pPr>
              <a:defRPr/>
            </a:lvl1pPr>
          </a:lstStyle>
          <a:p>
            <a:pPr>
              <a:defRPr/>
            </a:pPr>
            <a:endParaRPr lang="en-US" altLang="ja-JP"/>
          </a:p>
          <a:p>
            <a:pPr>
              <a:defRPr/>
            </a:pPr>
            <a:fld id="{54A9483B-6D30-4F74-A8E5-2A11C13180EA}" type="slidenum">
              <a:rPr lang="en-US" altLang="ja-JP"/>
              <a:pPr>
                <a:defRPr/>
              </a:pPr>
              <a:t>‹#›</a:t>
            </a:fld>
            <a:endParaRPr lang="en-US" altLang="ja-JP"/>
          </a:p>
        </p:txBody>
      </p:sp>
    </p:spTree>
    <p:extLst>
      <p:ext uri="{BB962C8B-B14F-4D97-AF65-F5344CB8AC3E}">
        <p14:creationId xmlns:p14="http://schemas.microsoft.com/office/powerpoint/2010/main" val="204614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5" name="タイトル 1"/>
          <p:cNvSpPr>
            <a:spLocks noGrp="1"/>
          </p:cNvSpPr>
          <p:nvPr>
            <p:ph type="title"/>
          </p:nvPr>
        </p:nvSpPr>
        <p:spPr/>
        <p:txBody>
          <a:bodyPr/>
          <a:lstStyle/>
          <a:p>
            <a:r>
              <a:rPr lang="ja-JP" altLang="en-US"/>
              <a:t>マスタ タイトルの書式設定</a:t>
            </a:r>
          </a:p>
        </p:txBody>
      </p:sp>
      <p:sp>
        <p:nvSpPr>
          <p:cNvPr id="107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8" name="Rectangle 6"/>
          <p:cNvSpPr>
            <a:spLocks noGrp="1" noChangeArrowheads="1"/>
          </p:cNvSpPr>
          <p:nvPr>
            <p:ph type="sldNum" sz="quarter" idx="12"/>
          </p:nvPr>
        </p:nvSpPr>
        <p:spPr>
          <a:ln/>
        </p:spPr>
        <p:txBody>
          <a:bodyPr/>
          <a:lstStyle>
            <a:lvl1pPr>
              <a:defRPr/>
            </a:lvl1pPr>
          </a:lstStyle>
          <a:p>
            <a:pPr>
              <a:defRPr/>
            </a:pPr>
            <a:fld id="{6CE5E613-5CE7-4450-8EBB-04C8A15EB0AE}"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2" name="Rectangle 6"/>
          <p:cNvSpPr>
            <a:spLocks noGrp="1" noChangeArrowheads="1"/>
          </p:cNvSpPr>
          <p:nvPr>
            <p:ph type="sldNum" sz="quarter" idx="12"/>
          </p:nvPr>
        </p:nvSpPr>
        <p:spPr>
          <a:ln/>
        </p:spPr>
        <p:txBody>
          <a:bodyPr/>
          <a:lstStyle>
            <a:lvl1pPr>
              <a:defRPr/>
            </a:lvl1pPr>
          </a:lstStyle>
          <a:p>
            <a:pPr>
              <a:defRPr/>
            </a:pPr>
            <a:fld id="{D654DB9D-A505-4CCD-9C27-96F26D2A6262}"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4"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085"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6"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9" name="Rectangle 6"/>
          <p:cNvSpPr>
            <a:spLocks noGrp="1" noChangeArrowheads="1"/>
          </p:cNvSpPr>
          <p:nvPr>
            <p:ph type="sldNum" sz="quarter" idx="12"/>
          </p:nvPr>
        </p:nvSpPr>
        <p:spPr>
          <a:ln/>
        </p:spPr>
        <p:txBody>
          <a:bodyPr/>
          <a:lstStyle>
            <a:lvl1pPr>
              <a:defRPr/>
            </a:lvl1pPr>
          </a:lstStyle>
          <a:p>
            <a:pPr>
              <a:defRPr/>
            </a:pPr>
            <a:fld id="{6EDF7498-26E9-4079-9795-ECD60AC03B3A}"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1"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092"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093"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6" name="Rectangle 6"/>
          <p:cNvSpPr>
            <a:spLocks noGrp="1" noChangeArrowheads="1"/>
          </p:cNvSpPr>
          <p:nvPr>
            <p:ph type="sldNum" sz="quarter" idx="12"/>
          </p:nvPr>
        </p:nvSpPr>
        <p:spPr>
          <a:ln/>
        </p:spPr>
        <p:txBody>
          <a:bodyPr/>
          <a:lstStyle>
            <a:lvl1pPr>
              <a:defRPr/>
            </a:lvl1pPr>
          </a:lstStyle>
          <a:p>
            <a:pPr>
              <a:defRPr/>
            </a:pPr>
            <a:fld id="{8D1675F1-6F29-4838-9F64-C1EA11789ACF}"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wmf"/><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theme" Target="../theme/theme2.xml"/><Relationship Id="rId20" Type="http://schemas.openxmlformats.org/officeDocument/2006/relationships/image" Target="../media/image4.w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3.xml"/><Relationship Id="rId20" Type="http://schemas.openxmlformats.org/officeDocument/2006/relationships/image" Target="../media/image4.wm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3.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2.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1.png"/><Relationship Id="rId2" Type="http://schemas.openxmlformats.org/officeDocument/2006/relationships/slideLayout" Target="../slideLayouts/slideLayout44.xml"/><Relationship Id="rId16" Type="http://schemas.openxmlformats.org/officeDocument/2006/relationships/theme" Target="../theme/theme4.xml"/><Relationship Id="rId20" Type="http://schemas.openxmlformats.org/officeDocument/2006/relationships/image" Target="../media/image4.wmf"/><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3.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p>
        </p:txBody>
      </p:sp>
      <p:sp>
        <p:nvSpPr>
          <p:cNvPr id="1027"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1028"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493C76A1-4C8C-494F-8AB5-6F71A67530BF}" type="slidenum">
              <a:rPr lang="en-US" altLang="ja-JP"/>
              <a:pPr>
                <a:defRPr/>
              </a:pPr>
              <a:t>‹#›</a:t>
            </a:fld>
            <a:endParaRPr lang="en-US" altLang="ja-JP"/>
          </a:p>
        </p:txBody>
      </p:sp>
      <p:grpSp>
        <p:nvGrpSpPr>
          <p:cNvPr id="1029" name="Group 18"/>
          <p:cNvGrpSpPr/>
          <p:nvPr userDrawn="1"/>
        </p:nvGrpSpPr>
        <p:grpSpPr>
          <a:xfrm>
            <a:off x="0" y="0"/>
            <a:ext cx="9144000" cy="546100"/>
            <a:chOff x="0" y="0"/>
            <a:chExt cx="5760" cy="344"/>
          </a:xfrm>
        </p:grpSpPr>
        <p:pic>
          <p:nvPicPr>
            <p:cNvPr id="1030"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7019925"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userDrawn="1"/>
        </p:nvPicPr>
        <p:blipFill>
          <a:blip r:embed="rId17"/>
          <a:srcRect t="3670"/>
          <a:stretch>
            <a:fillRect/>
          </a:stretch>
        </p:blipFill>
        <p:spPr>
          <a:xfrm>
            <a:off x="7593013" y="0"/>
            <a:ext cx="1550987"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32"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 name="Rectangle 3"/>
          <p:cNvSpPr>
            <a:spLocks noGrp="1" noChangeArrowheads="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7"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118"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119"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ＭＳ Ｐゴシック" pitchFamily="50" charset="-128"/>
              </a:defRPr>
            </a:lvl1pPr>
          </a:lstStyle>
          <a:p>
            <a:pPr>
              <a:defRPr/>
            </a:pPr>
            <a:fld id="{5461C0FA-117C-498E-8B10-F8C85352A182}" type="slidenum">
              <a:rPr lang="en-US" altLang="ja-JP"/>
              <a:pPr>
                <a:defRPr/>
              </a:pPr>
              <a:t>‹#›</a:t>
            </a:fld>
            <a:endParaRPr lang="en-US" altLang="ja-JP"/>
          </a:p>
        </p:txBody>
      </p:sp>
      <p:grpSp>
        <p:nvGrpSpPr>
          <p:cNvPr id="1120" name="Group 18"/>
          <p:cNvGrpSpPr/>
          <p:nvPr userDrawn="1"/>
        </p:nvGrpSpPr>
        <p:grpSpPr>
          <a:xfrm>
            <a:off x="0" y="0"/>
            <a:ext cx="9144000" cy="546100"/>
            <a:chOff x="0" y="0"/>
            <a:chExt cx="5760" cy="344"/>
          </a:xfrm>
        </p:grpSpPr>
        <p:pic>
          <p:nvPicPr>
            <p:cNvPr id="1121" name="Picture 9" descr="mlit_top"/>
            <p:cNvPicPr>
              <a:picLocks noChangeAspect="1" noChangeArrowheads="1"/>
            </p:cNvPicPr>
            <p:nvPr userDrawn="1"/>
          </p:nvPicPr>
          <p:blipFill>
            <a:blip r:embed="rId17"/>
            <a:srcRect t="26801" b="65286"/>
            <a:stretch>
              <a:fillRect/>
            </a:stretch>
          </p:blipFill>
          <p:spPr>
            <a:xfrm>
              <a:off x="0" y="300"/>
              <a:ext cx="5760" cy="44"/>
            </a:xfrm>
            <a:prstGeom prst="rect">
              <a:avLst/>
            </a:prstGeom>
            <a:noFill/>
            <a:ln>
              <a:noFill/>
            </a:ln>
          </p:spPr>
        </p:pic>
        <p:grpSp>
          <p:nvGrpSpPr>
            <p:cNvPr id="1122" name="Group 17"/>
            <p:cNvGrpSpPr/>
            <p:nvPr userDrawn="1"/>
          </p:nvGrpSpPr>
          <p:grpSpPr>
            <a:xfrm>
              <a:off x="0" y="0"/>
              <a:ext cx="5760" cy="318"/>
              <a:chOff x="0" y="0"/>
              <a:chExt cx="5760" cy="318"/>
            </a:xfrm>
          </p:grpSpPr>
          <p:pic>
            <p:nvPicPr>
              <p:cNvPr id="1123" name="Picture 11" descr="mlit_top"/>
              <p:cNvPicPr>
                <a:picLocks noChangeAspect="1" noChangeArrowheads="1"/>
              </p:cNvPicPr>
              <p:nvPr userDrawn="1"/>
            </p:nvPicPr>
            <p:blipFill>
              <a:blip r:embed="rId18"/>
              <a:srcRect r="66945" b="42805"/>
              <a:stretch>
                <a:fillRect/>
              </a:stretch>
            </p:blipFill>
            <p:spPr>
              <a:xfrm>
                <a:off x="3856" y="0"/>
                <a:ext cx="1904" cy="318"/>
              </a:xfrm>
              <a:prstGeom prst="rect">
                <a:avLst/>
              </a:prstGeom>
              <a:noFill/>
              <a:ln>
                <a:noFill/>
              </a:ln>
            </p:spPr>
          </p:pic>
          <p:pic>
            <p:nvPicPr>
              <p:cNvPr id="1124" name="Picture 16" descr="mlit_top"/>
              <p:cNvPicPr>
                <a:picLocks noChangeAspect="1" noChangeArrowheads="1"/>
              </p:cNvPicPr>
              <p:nvPr userDrawn="1"/>
            </p:nvPicPr>
            <p:blipFill>
              <a:blip r:embed="rId19"/>
              <a:srcRect l="50000" b="42805"/>
              <a:stretch>
                <a:fillRect/>
              </a:stretch>
            </p:blipFill>
            <p:spPr>
              <a:xfrm>
                <a:off x="1043" y="0"/>
                <a:ext cx="2880" cy="318"/>
              </a:xfrm>
              <a:prstGeom prst="rect">
                <a:avLst/>
              </a:prstGeom>
              <a:noFill/>
              <a:ln>
                <a:noFill/>
              </a:ln>
            </p:spPr>
          </p:pic>
          <p:pic>
            <p:nvPicPr>
              <p:cNvPr id="1125" name="Picture 10" descr="mlit_top"/>
              <p:cNvPicPr>
                <a:picLocks noChangeAspect="1" noChangeArrowheads="1"/>
              </p:cNvPicPr>
              <p:nvPr userDrawn="1"/>
            </p:nvPicPr>
            <p:blipFill>
              <a:blip r:embed="rId19"/>
              <a:srcRect l="68906" b="42805"/>
              <a:stretch>
                <a:fillRect/>
              </a:stretch>
            </p:blipFill>
            <p:spPr>
              <a:xfrm>
                <a:off x="0" y="0"/>
                <a:ext cx="1791" cy="318"/>
              </a:xfrm>
              <a:prstGeom prst="rect">
                <a:avLst/>
              </a:prstGeom>
              <a:noFill/>
              <a:ln>
                <a:noFill/>
              </a:ln>
            </p:spPr>
          </p:pic>
        </p:grpSp>
      </p:grpSp>
      <p:sp>
        <p:nvSpPr>
          <p:cNvPr id="1126" name="Rectangle 2"/>
          <p:cNvSpPr>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27" name="Picture 14"/>
          <p:cNvPicPr>
            <a:picLocks noChangeAspect="1" noChangeArrowheads="1"/>
          </p:cNvPicPr>
          <p:nvPr userDrawn="1"/>
        </p:nvPicPr>
        <p:blipFill>
          <a:blip r:embed="rId20"/>
          <a:srcRect t="3670"/>
          <a:stretch>
            <a:fillRect/>
          </a:stretch>
        </p:blipFill>
        <p:spPr>
          <a:xfrm>
            <a:off x="7593013" y="0"/>
            <a:ext cx="1550987" cy="333375"/>
          </a:xfrm>
          <a:prstGeom prst="rect">
            <a:avLst/>
          </a:prstGeom>
          <a:noFill/>
          <a:ln>
            <a:noFill/>
          </a:ln>
        </p:spPr>
      </p:pic>
    </p:spTree>
    <p:extLst>
      <p:ext uri="{BB962C8B-B14F-4D97-AF65-F5344CB8AC3E}">
        <p14:creationId xmlns:p14="http://schemas.microsoft.com/office/powerpoint/2010/main" val="3083040041"/>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2pPr>
      <a:lvl3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3pPr>
      <a:lvl4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4pPr>
      <a:lvl5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7" name="Rectangle 3"/>
          <p:cNvSpPr>
            <a:spLocks noGrp="1" noChangeArrowheads="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8"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239"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240"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ＭＳ Ｐゴシック" pitchFamily="50" charset="-128"/>
              </a:defRPr>
            </a:lvl1pPr>
          </a:lstStyle>
          <a:p>
            <a:pPr>
              <a:defRPr/>
            </a:pPr>
            <a:fld id="{5FB79BC2-262C-4778-9C9F-07A2BB7B045F}" type="slidenum">
              <a:rPr lang="en-US" altLang="ja-JP"/>
              <a:pPr>
                <a:defRPr/>
              </a:pPr>
              <a:t>‹#›</a:t>
            </a:fld>
            <a:endParaRPr lang="en-US" altLang="ja-JP"/>
          </a:p>
        </p:txBody>
      </p:sp>
      <p:grpSp>
        <p:nvGrpSpPr>
          <p:cNvPr id="1241" name="Group 18"/>
          <p:cNvGrpSpPr/>
          <p:nvPr userDrawn="1"/>
        </p:nvGrpSpPr>
        <p:grpSpPr>
          <a:xfrm>
            <a:off x="0" y="0"/>
            <a:ext cx="9144000" cy="546100"/>
            <a:chOff x="0" y="0"/>
            <a:chExt cx="5760" cy="344"/>
          </a:xfrm>
        </p:grpSpPr>
        <p:pic>
          <p:nvPicPr>
            <p:cNvPr id="1242" name="Picture 9" descr="mlit_top"/>
            <p:cNvPicPr>
              <a:picLocks noChangeAspect="1" noChangeArrowheads="1"/>
            </p:cNvPicPr>
            <p:nvPr userDrawn="1"/>
          </p:nvPicPr>
          <p:blipFill>
            <a:blip r:embed="rId17"/>
            <a:srcRect t="26801" b="65286"/>
            <a:stretch>
              <a:fillRect/>
            </a:stretch>
          </p:blipFill>
          <p:spPr>
            <a:xfrm>
              <a:off x="0" y="300"/>
              <a:ext cx="5760" cy="44"/>
            </a:xfrm>
            <a:prstGeom prst="rect">
              <a:avLst/>
            </a:prstGeom>
            <a:noFill/>
            <a:ln>
              <a:noFill/>
            </a:ln>
          </p:spPr>
        </p:pic>
        <p:grpSp>
          <p:nvGrpSpPr>
            <p:cNvPr id="1243" name="Group 17"/>
            <p:cNvGrpSpPr/>
            <p:nvPr userDrawn="1"/>
          </p:nvGrpSpPr>
          <p:grpSpPr>
            <a:xfrm>
              <a:off x="0" y="0"/>
              <a:ext cx="5760" cy="318"/>
              <a:chOff x="0" y="0"/>
              <a:chExt cx="5760" cy="318"/>
            </a:xfrm>
          </p:grpSpPr>
          <p:pic>
            <p:nvPicPr>
              <p:cNvPr id="1244" name="Picture 11" descr="mlit_top"/>
              <p:cNvPicPr>
                <a:picLocks noChangeAspect="1" noChangeArrowheads="1"/>
              </p:cNvPicPr>
              <p:nvPr userDrawn="1"/>
            </p:nvPicPr>
            <p:blipFill>
              <a:blip r:embed="rId18"/>
              <a:srcRect r="66945" b="42805"/>
              <a:stretch>
                <a:fillRect/>
              </a:stretch>
            </p:blipFill>
            <p:spPr>
              <a:xfrm>
                <a:off x="3856" y="0"/>
                <a:ext cx="1904" cy="318"/>
              </a:xfrm>
              <a:prstGeom prst="rect">
                <a:avLst/>
              </a:prstGeom>
              <a:noFill/>
              <a:ln>
                <a:noFill/>
              </a:ln>
            </p:spPr>
          </p:pic>
          <p:pic>
            <p:nvPicPr>
              <p:cNvPr id="1245" name="Picture 16" descr="mlit_top"/>
              <p:cNvPicPr>
                <a:picLocks noChangeAspect="1" noChangeArrowheads="1"/>
              </p:cNvPicPr>
              <p:nvPr userDrawn="1"/>
            </p:nvPicPr>
            <p:blipFill>
              <a:blip r:embed="rId19"/>
              <a:srcRect l="50000" b="42805"/>
              <a:stretch>
                <a:fillRect/>
              </a:stretch>
            </p:blipFill>
            <p:spPr>
              <a:xfrm>
                <a:off x="1043" y="0"/>
                <a:ext cx="2880" cy="318"/>
              </a:xfrm>
              <a:prstGeom prst="rect">
                <a:avLst/>
              </a:prstGeom>
              <a:noFill/>
              <a:ln>
                <a:noFill/>
              </a:ln>
            </p:spPr>
          </p:pic>
          <p:pic>
            <p:nvPicPr>
              <p:cNvPr id="1246" name="Picture 10" descr="mlit_top"/>
              <p:cNvPicPr>
                <a:picLocks noChangeAspect="1" noChangeArrowheads="1"/>
              </p:cNvPicPr>
              <p:nvPr userDrawn="1"/>
            </p:nvPicPr>
            <p:blipFill>
              <a:blip r:embed="rId19"/>
              <a:srcRect l="68906" b="42805"/>
              <a:stretch>
                <a:fillRect/>
              </a:stretch>
            </p:blipFill>
            <p:spPr>
              <a:xfrm>
                <a:off x="0" y="0"/>
                <a:ext cx="1791" cy="318"/>
              </a:xfrm>
              <a:prstGeom prst="rect">
                <a:avLst/>
              </a:prstGeom>
              <a:noFill/>
              <a:ln>
                <a:noFill/>
              </a:ln>
            </p:spPr>
          </p:pic>
        </p:grpSp>
      </p:grpSp>
      <p:sp>
        <p:nvSpPr>
          <p:cNvPr id="1247" name="Rectangle 2"/>
          <p:cNvSpPr>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248" name="Picture 14"/>
          <p:cNvPicPr>
            <a:picLocks noChangeAspect="1" noChangeArrowheads="1"/>
          </p:cNvPicPr>
          <p:nvPr userDrawn="1"/>
        </p:nvPicPr>
        <p:blipFill>
          <a:blip r:embed="rId20"/>
          <a:srcRect t="3670"/>
          <a:stretch>
            <a:fillRect/>
          </a:stretch>
        </p:blipFill>
        <p:spPr>
          <a:xfrm>
            <a:off x="7593013" y="0"/>
            <a:ext cx="1550987" cy="333375"/>
          </a:xfrm>
          <a:prstGeom prst="rect">
            <a:avLst/>
          </a:prstGeom>
          <a:noFill/>
          <a:ln>
            <a:noFill/>
          </a:ln>
        </p:spPr>
      </p:pic>
    </p:spTree>
    <p:extLst>
      <p:ext uri="{BB962C8B-B14F-4D97-AF65-F5344CB8AC3E}">
        <p14:creationId xmlns:p14="http://schemas.microsoft.com/office/powerpoint/2010/main" val="521477703"/>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2pPr>
      <a:lvl3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3pPr>
      <a:lvl4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4pPr>
      <a:lvl5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p>
        </p:txBody>
      </p:sp>
      <p:sp>
        <p:nvSpPr>
          <p:cNvPr id="1027"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p>
        </p:txBody>
      </p:sp>
      <p:sp>
        <p:nvSpPr>
          <p:cNvPr id="1028"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a:defRPr/>
            </a:pPr>
            <a:fld id="{AF2E1401-65BE-47C4-B634-AD3550CAAA21}" type="slidenum">
              <a:rPr lang="en-US" altLang="ja-JP"/>
              <a:pPr>
                <a:defRPr/>
              </a:pPr>
              <a:t>‹#›</a:t>
            </a:fld>
            <a:endParaRPr lang="en-US" altLang="ja-JP"/>
          </a:p>
        </p:txBody>
      </p:sp>
      <p:grpSp>
        <p:nvGrpSpPr>
          <p:cNvPr id="1029" name="Group 18"/>
          <p:cNvGrpSpPr/>
          <p:nvPr userDrawn="1"/>
        </p:nvGrpSpPr>
        <p:grpSpPr>
          <a:xfrm>
            <a:off x="0" y="0"/>
            <a:ext cx="9144000" cy="546100"/>
            <a:chOff x="0" y="0"/>
            <a:chExt cx="5760" cy="344"/>
          </a:xfrm>
        </p:grpSpPr>
        <p:pic>
          <p:nvPicPr>
            <p:cNvPr id="1030" name="Picture 9" descr="mlit_top"/>
            <p:cNvPicPr>
              <a:picLocks noChangeAspect="1" noChangeArrowheads="1"/>
            </p:cNvPicPr>
            <p:nvPr userDrawn="1"/>
          </p:nvPicPr>
          <p:blipFill>
            <a:blip r:embed="rId17"/>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8"/>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19"/>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19"/>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7019925"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userDrawn="1"/>
        </p:nvPicPr>
        <p:blipFill>
          <a:blip r:embed="rId20"/>
          <a:srcRect t="3670"/>
          <a:stretch>
            <a:fillRect/>
          </a:stretch>
        </p:blipFill>
        <p:spPr>
          <a:xfrm>
            <a:off x="7593013" y="0"/>
            <a:ext cx="1550987" cy="333375"/>
          </a:xfrm>
          <a:prstGeom prst="rect">
            <a:avLst/>
          </a:prstGeom>
          <a:noFill/>
          <a:ln w="9525">
            <a:noFill/>
            <a:miter lim="800000"/>
            <a:headEnd/>
            <a:tailEnd/>
          </a:ln>
        </p:spPr>
      </p:pic>
    </p:spTree>
    <p:extLst>
      <p:ext uri="{BB962C8B-B14F-4D97-AF65-F5344CB8AC3E}">
        <p14:creationId xmlns:p14="http://schemas.microsoft.com/office/powerpoint/2010/main" val="2647272328"/>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0" r:id="rId14"/>
    <p:sldLayoutId id="2147484341" r:id="rId15"/>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2pPr>
      <a:lvl3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3pPr>
      <a:lvl4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4pPr>
      <a:lvl5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oleObject" Target="../embeddings/oleObject2.bin"/><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 name="Rectangle 5"/>
          <p:cNvSpPr>
            <a:spLocks noGrp="1" noChangeArrowheads="1"/>
          </p:cNvSpPr>
          <p:nvPr>
            <p:ph type="ctrTitle"/>
          </p:nvPr>
        </p:nvSpPr>
        <p:spPr>
          <a:xfrm>
            <a:off x="685800" y="2130425"/>
            <a:ext cx="7772400" cy="1470025"/>
          </a:xfrm>
        </p:spPr>
        <p:txBody>
          <a:bodyPr/>
          <a:lstStyle/>
          <a:p>
            <a:pPr algn="ctr"/>
            <a:r>
              <a:rPr lang="ja-JP" altLang="en-US" sz="4800" dirty="0">
                <a:solidFill>
                  <a:srgbClr val="0070C0"/>
                </a:solidFill>
                <a:latin typeface="+mj-ea"/>
              </a:rPr>
              <a:t>　</a:t>
            </a:r>
            <a:r>
              <a:rPr lang="ja-JP" altLang="en-US" dirty="0">
                <a:solidFill>
                  <a:srgbClr val="0070C0"/>
                </a:solidFill>
                <a:latin typeface="+mj-ea"/>
              </a:rPr>
              <a:t>市街地再開発事業</a:t>
            </a:r>
          </a:p>
        </p:txBody>
      </p:sp>
      <p:sp>
        <p:nvSpPr>
          <p:cNvPr id="1371" name="Rectangle 2"/>
          <p:cNvSpPr txBox="1">
            <a:spLocks noChangeArrowheads="1"/>
          </p:cNvSpPr>
          <p:nvPr/>
        </p:nvSpPr>
        <p:spPr>
          <a:xfrm>
            <a:off x="418038" y="3501008"/>
            <a:ext cx="8307924" cy="27363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a:ln>
                  <a:noFill/>
                </a:ln>
                <a:effectLst/>
                <a:uLnTx/>
                <a:uFillTx/>
                <a:latin typeface="+mn-ea"/>
                <a:ea typeface="+mn-ea"/>
                <a:cs typeface="+mj-cs"/>
              </a:rPr>
              <a:t>令和６年４月</a:t>
            </a:r>
            <a:endParaRPr kumimoji="1" lang="en-US" altLang="ja-JP" sz="3200" b="0" i="0" u="none" strike="noStrike" kern="0" cap="none" spc="0" normalizeH="0" baseline="0" noProof="0" dirty="0">
              <a:ln>
                <a:noFill/>
              </a:ln>
              <a:effectLst/>
              <a:uLnTx/>
              <a:uFillTx/>
              <a:latin typeface="+mn-ea"/>
              <a:ea typeface="+mn-ea"/>
              <a:cs typeface="+mj-cs"/>
            </a:endParaRPr>
          </a:p>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ja-JP" altLang="en-US" sz="3200" b="0" i="0" u="none" strike="noStrike" kern="0" cap="none" spc="0" normalizeH="0" baseline="0" noProof="0" dirty="0">
                <a:ln>
                  <a:noFill/>
                </a:ln>
                <a:effectLst/>
                <a:uLnTx/>
                <a:uFillTx/>
                <a:latin typeface="+mn-ea"/>
                <a:ea typeface="+mn-ea"/>
                <a:cs typeface="+mj-cs"/>
              </a:rPr>
              <a:t>国土交通省</a:t>
            </a:r>
            <a:endParaRPr kumimoji="1" lang="en-US" altLang="ja-JP" sz="3200" b="0" i="0" u="none" strike="noStrike" kern="0" cap="none" spc="0" normalizeH="0" baseline="0" noProof="0" dirty="0">
              <a:ln>
                <a:noFill/>
              </a:ln>
              <a:effectLst/>
              <a:uLnTx/>
              <a:uFillTx/>
              <a:latin typeface="+mn-ea"/>
              <a:ea typeface="+mn-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a:ln>
                  <a:noFill/>
                </a:ln>
                <a:effectLst/>
                <a:uLnTx/>
                <a:uFillTx/>
                <a:latin typeface="+mn-ea"/>
                <a:ea typeface="+mn-ea"/>
                <a:cs typeface="+mj-cs"/>
              </a:rPr>
              <a:t>都市局 市街地整備課</a:t>
            </a:r>
            <a:endParaRPr kumimoji="1" lang="en-US" altLang="ja-JP" sz="3200" b="0" i="0" u="none" strike="noStrike" kern="0" cap="none" spc="0" normalizeH="0" baseline="0" noProof="0" dirty="0">
              <a:ln>
                <a:noFill/>
              </a:ln>
              <a:effectLst/>
              <a:uLnTx/>
              <a:uFillTx/>
              <a:latin typeface="+mn-ea"/>
              <a:ea typeface="+mn-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mn-ea"/>
              <a:ea typeface="+mn-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3200" b="0" i="0" u="none" strike="noStrike" kern="0" cap="none" spc="0" normalizeH="0" baseline="0" noProof="0" dirty="0">
              <a:ln>
                <a:noFill/>
              </a:ln>
              <a:effectLst/>
              <a:uLnTx/>
              <a:uFillTx/>
              <a:latin typeface="+mn-ea"/>
              <a:ea typeface="+mn-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正方形/長方形 9"/>
          <p:cNvSpPr/>
          <p:nvPr/>
        </p:nvSpPr>
        <p:spPr>
          <a:xfrm>
            <a:off x="251520" y="761368"/>
            <a:ext cx="8643937" cy="5691956"/>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51"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２．市街地再開発事業の概要</a:t>
            </a:r>
          </a:p>
        </p:txBody>
      </p:sp>
      <p:cxnSp>
        <p:nvCxnSpPr>
          <p:cNvPr id="1452" name="直線コネクタ 5"/>
          <p:cNvCxnSpPr/>
          <p:nvPr/>
        </p:nvCxnSpPr>
        <p:spPr>
          <a:xfrm>
            <a:off x="0" y="500063"/>
            <a:ext cx="9144000"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1453" name="タイトル 8"/>
          <p:cNvSpPr>
            <a:spLocks noGrp="1"/>
          </p:cNvSpPr>
          <p:nvPr>
            <p:ph type="title"/>
          </p:nvPr>
        </p:nvSpPr>
        <p:spPr>
          <a:xfrm>
            <a:off x="323528" y="890216"/>
            <a:ext cx="6480720" cy="400110"/>
          </a:xfrm>
          <a:solidFill>
            <a:schemeClr val="tx1">
              <a:lumMod val="50000"/>
              <a:lumOff val="50000"/>
            </a:schemeClr>
          </a:solidFill>
          <a:ln w="6350">
            <a:noFill/>
          </a:ln>
        </p:spPr>
        <p:txBody>
          <a:bodyPr wrap="square">
            <a:spAutoFit/>
          </a:bodyPr>
          <a:lstStyle/>
          <a:p>
            <a:pPr algn="ctr" eaLnBrk="1" hangingPunct="1">
              <a:defRPr/>
            </a:pPr>
            <a:r>
              <a:rPr lang="ja-JP" altLang="en-US" sz="2000" b="1" dirty="0">
                <a:solidFill>
                  <a:schemeClr val="bg1"/>
                </a:solidFill>
                <a:latin typeface="+mn-ea"/>
                <a:ea typeface="+mn-ea"/>
              </a:rPr>
              <a:t>事業の施行区域要件</a:t>
            </a:r>
            <a:r>
              <a:rPr lang="ja-JP" altLang="en-US" sz="2000" dirty="0">
                <a:solidFill>
                  <a:schemeClr val="bg1"/>
                </a:solidFill>
                <a:latin typeface="+mn-ea"/>
                <a:ea typeface="+mn-ea"/>
              </a:rPr>
              <a:t>（都市再開発法第３条、第３条の２）</a:t>
            </a:r>
          </a:p>
        </p:txBody>
      </p:sp>
      <p:sp>
        <p:nvSpPr>
          <p:cNvPr id="1454" name="Rectangle 3"/>
          <p:cNvSpPr txBox="1">
            <a:spLocks noChangeArrowheads="1"/>
          </p:cNvSpPr>
          <p:nvPr/>
        </p:nvSpPr>
        <p:spPr>
          <a:xfrm>
            <a:off x="402995" y="1412777"/>
            <a:ext cx="7985429" cy="2592288"/>
          </a:xfrm>
          <a:prstGeom prst="rect">
            <a:avLst/>
          </a:prstGeom>
          <a:noFill/>
          <a:ln w="9525">
            <a:noFill/>
            <a:miter lim="800000"/>
            <a:headEnd/>
            <a:tailEnd/>
          </a:ln>
        </p:spPr>
        <p:txBody>
          <a:bodyPr/>
          <a:lstStyle/>
          <a:p>
            <a:pPr eaLnBrk="0" hangingPunct="0">
              <a:lnSpc>
                <a:spcPts val="2800"/>
              </a:lnSpc>
              <a:spcBef>
                <a:spcPct val="20000"/>
              </a:spcBef>
              <a:buClr>
                <a:schemeClr val="tx1"/>
              </a:buClr>
              <a:defRPr/>
            </a:pPr>
            <a:r>
              <a:rPr lang="ja-JP" altLang="en-US" sz="2000" b="1" dirty="0">
                <a:latin typeface="ＭＳ Ｐゴシック" pitchFamily="50" charset="-128"/>
                <a:ea typeface="ＭＳ Ｐゴシック" pitchFamily="50" charset="-128"/>
              </a:rPr>
              <a:t>＜第一種市街地再開発事業の場合＞</a:t>
            </a:r>
            <a:endParaRPr lang="en-US" altLang="ja-JP" sz="2000" b="1" dirty="0">
              <a:latin typeface="ＭＳ Ｐゴシック" pitchFamily="50" charset="-128"/>
              <a:ea typeface="ＭＳ Ｐゴシック" pitchFamily="50" charset="-128"/>
            </a:endParaRPr>
          </a:p>
          <a:p>
            <a:pPr eaLnBrk="0" hangingPunct="0">
              <a:lnSpc>
                <a:spcPts val="2800"/>
              </a:lnSpc>
              <a:spcBef>
                <a:spcPct val="20000"/>
              </a:spcBef>
              <a:buClr>
                <a:schemeClr val="tx1"/>
              </a:buClr>
              <a:defRPr/>
            </a:pPr>
            <a:r>
              <a:rPr lang="ja-JP" altLang="en-US" sz="2000" kern="0" dirty="0">
                <a:latin typeface="+mn-ea"/>
                <a:ea typeface="+mn-ea"/>
              </a:rPr>
              <a:t>○ 高度利用地区、特定地区計画区域等内</a:t>
            </a:r>
          </a:p>
          <a:p>
            <a:pPr eaLnBrk="0" hangingPunct="0">
              <a:lnSpc>
                <a:spcPts val="2800"/>
              </a:lnSpc>
              <a:spcBef>
                <a:spcPct val="20000"/>
              </a:spcBef>
              <a:buClr>
                <a:schemeClr val="tx1"/>
              </a:buClr>
              <a:defRPr/>
            </a:pPr>
            <a:r>
              <a:rPr lang="ja-JP" altLang="en-US" sz="2000" kern="0" dirty="0">
                <a:latin typeface="+mn-ea"/>
                <a:ea typeface="+mn-ea"/>
              </a:rPr>
              <a:t>○ 地区内の耐火建築物の割合が１</a:t>
            </a:r>
            <a:r>
              <a:rPr lang="en-US" altLang="ja-JP" sz="2000" kern="0" dirty="0">
                <a:latin typeface="+mn-ea"/>
                <a:ea typeface="+mn-ea"/>
              </a:rPr>
              <a:t>/</a:t>
            </a:r>
            <a:r>
              <a:rPr lang="ja-JP" altLang="en-US" sz="2000" kern="0" dirty="0">
                <a:latin typeface="+mn-ea"/>
                <a:ea typeface="+mn-ea"/>
              </a:rPr>
              <a:t>３以下</a:t>
            </a:r>
          </a:p>
          <a:p>
            <a:pPr eaLnBrk="0" hangingPunct="0">
              <a:lnSpc>
                <a:spcPts val="2800"/>
              </a:lnSpc>
              <a:spcBef>
                <a:spcPct val="20000"/>
              </a:spcBef>
              <a:buClr>
                <a:schemeClr val="tx1"/>
              </a:buClr>
              <a:defRPr/>
            </a:pPr>
            <a:r>
              <a:rPr lang="ja-JP" altLang="en-US" sz="2000" kern="0" dirty="0">
                <a:latin typeface="+mn-ea"/>
                <a:ea typeface="+mn-ea"/>
              </a:rPr>
              <a:t>○ 十分な公共施設がないこと、土地が細分化されていること等、</a:t>
            </a:r>
            <a:endParaRPr lang="en-US" altLang="ja-JP" sz="2000" kern="0" dirty="0">
              <a:latin typeface="+mn-ea"/>
              <a:ea typeface="+mn-ea"/>
            </a:endParaRPr>
          </a:p>
          <a:p>
            <a:pPr eaLnBrk="0" hangingPunct="0">
              <a:lnSpc>
                <a:spcPts val="2800"/>
              </a:lnSpc>
              <a:spcBef>
                <a:spcPct val="20000"/>
              </a:spcBef>
              <a:buClr>
                <a:schemeClr val="tx1"/>
              </a:buClr>
              <a:defRPr/>
            </a:pPr>
            <a:r>
              <a:rPr lang="ja-JP" altLang="en-US" sz="2000" kern="0" dirty="0">
                <a:latin typeface="+mn-ea"/>
                <a:ea typeface="+mn-ea"/>
              </a:rPr>
              <a:t>　　土地の利用状況が不健全</a:t>
            </a:r>
          </a:p>
          <a:p>
            <a:pPr eaLnBrk="0" hangingPunct="0">
              <a:lnSpc>
                <a:spcPts val="2800"/>
              </a:lnSpc>
              <a:spcBef>
                <a:spcPct val="20000"/>
              </a:spcBef>
              <a:buClr>
                <a:schemeClr val="tx1"/>
              </a:buClr>
              <a:defRPr/>
            </a:pPr>
            <a:r>
              <a:rPr lang="ja-JP" altLang="en-US" sz="2000" kern="0" dirty="0">
                <a:latin typeface="+mn-ea"/>
                <a:ea typeface="+mn-ea"/>
              </a:rPr>
              <a:t>○ 土地の高度利用を図ることが都市機能の更新に貢献</a:t>
            </a:r>
          </a:p>
        </p:txBody>
      </p:sp>
      <p:sp>
        <p:nvSpPr>
          <p:cNvPr id="1455" name="Text Box 4"/>
          <p:cNvSpPr txBox="1">
            <a:spLocks noChangeArrowheads="1"/>
          </p:cNvSpPr>
          <p:nvPr/>
        </p:nvSpPr>
        <p:spPr>
          <a:xfrm>
            <a:off x="411733" y="4293096"/>
            <a:ext cx="8048699" cy="2010807"/>
          </a:xfrm>
          <a:prstGeom prst="rect">
            <a:avLst/>
          </a:prstGeom>
          <a:noFill/>
          <a:ln w="9525">
            <a:noFill/>
            <a:miter lim="800000"/>
            <a:headEnd/>
            <a:tailEnd/>
          </a:ln>
        </p:spPr>
        <p:txBody>
          <a:bodyPr wrap="square">
            <a:spAutoFit/>
          </a:bodyPr>
          <a:lstStyle/>
          <a:p>
            <a:pPr>
              <a:lnSpc>
                <a:spcPts val="2800"/>
              </a:lnSpc>
              <a:spcBef>
                <a:spcPct val="20000"/>
              </a:spcBef>
              <a:defRPr/>
            </a:pPr>
            <a:r>
              <a:rPr lang="ja-JP" altLang="en-US" sz="2000" b="1" dirty="0">
                <a:latin typeface="ＭＳ Ｐゴシック" pitchFamily="50" charset="-128"/>
                <a:ea typeface="ＭＳ Ｐゴシック" pitchFamily="50" charset="-128"/>
              </a:rPr>
              <a:t>＜第二種市街地再開発事業の場合＞</a:t>
            </a:r>
            <a:endParaRPr lang="en-US" altLang="ja-JP" sz="2000" b="1" dirty="0">
              <a:latin typeface="ＭＳ Ｐゴシック" pitchFamily="50" charset="-128"/>
              <a:ea typeface="ＭＳ Ｐゴシック" pitchFamily="50" charset="-128"/>
            </a:endParaRPr>
          </a:p>
          <a:p>
            <a:pPr>
              <a:lnSpc>
                <a:spcPts val="2800"/>
              </a:lnSpc>
              <a:spcBef>
                <a:spcPts val="0"/>
              </a:spcBef>
              <a:defRPr/>
            </a:pPr>
            <a:r>
              <a:rPr lang="ja-JP" altLang="en-US" sz="2000" dirty="0">
                <a:latin typeface="ＭＳ Ｐゴシック" pitchFamily="50" charset="-128"/>
                <a:ea typeface="ＭＳ Ｐゴシック" pitchFamily="50" charset="-128"/>
              </a:rPr>
              <a:t>第一種市街地再開発事業要件に加えて、次のいずれかに該当する、</a:t>
            </a:r>
            <a:endParaRPr lang="en-US" altLang="ja-JP" sz="2000" dirty="0">
              <a:latin typeface="ＭＳ Ｐゴシック" pitchFamily="50" charset="-128"/>
              <a:ea typeface="ＭＳ Ｐゴシック" pitchFamily="50" charset="-128"/>
            </a:endParaRPr>
          </a:p>
          <a:p>
            <a:pPr>
              <a:lnSpc>
                <a:spcPts val="2800"/>
              </a:lnSpc>
              <a:spcBef>
                <a:spcPts val="0"/>
              </a:spcBef>
              <a:defRPr/>
            </a:pPr>
            <a:r>
              <a:rPr lang="en-US" altLang="ja-JP" sz="2000" dirty="0">
                <a:latin typeface="ＭＳ Ｐゴシック" pitchFamily="50" charset="-128"/>
                <a:ea typeface="ＭＳ Ｐゴシック" pitchFamily="50" charset="-128"/>
              </a:rPr>
              <a:t>0.5ha</a:t>
            </a:r>
            <a:r>
              <a:rPr lang="ja-JP" altLang="en-US" sz="2000" dirty="0">
                <a:latin typeface="ＭＳ Ｐゴシック" pitchFamily="50" charset="-128"/>
                <a:ea typeface="ＭＳ Ｐゴシック" pitchFamily="50" charset="-128"/>
              </a:rPr>
              <a:t>以上（防災再開発促進地区の区域内は</a:t>
            </a:r>
            <a:r>
              <a:rPr lang="en-US" altLang="ja-JP" sz="2000" dirty="0">
                <a:latin typeface="ＭＳ Ｐゴシック" pitchFamily="50" charset="-128"/>
                <a:ea typeface="ＭＳ Ｐゴシック" pitchFamily="50" charset="-128"/>
              </a:rPr>
              <a:t>0.2ha</a:t>
            </a:r>
            <a:r>
              <a:rPr lang="ja-JP" altLang="en-US" sz="2000" dirty="0">
                <a:latin typeface="ＭＳ Ｐゴシック" pitchFamily="50" charset="-128"/>
                <a:ea typeface="ＭＳ Ｐゴシック" pitchFamily="50" charset="-128"/>
              </a:rPr>
              <a:t>以上）の地区</a:t>
            </a:r>
          </a:p>
          <a:p>
            <a:pPr>
              <a:lnSpc>
                <a:spcPts val="2800"/>
              </a:lnSpc>
              <a:spcBef>
                <a:spcPct val="20000"/>
              </a:spcBef>
              <a:defRPr/>
            </a:pPr>
            <a:r>
              <a:rPr lang="ja-JP" altLang="en-US" sz="2000" dirty="0">
                <a:latin typeface="ＭＳ Ｐゴシック" pitchFamily="50" charset="-128"/>
                <a:ea typeface="ＭＳ Ｐゴシック" pitchFamily="50" charset="-128"/>
              </a:rPr>
              <a:t>○ 安全上、防災上支障がある建築物が</a:t>
            </a:r>
            <a:r>
              <a:rPr lang="en-US" altLang="ja-JP" sz="2000" dirty="0">
                <a:latin typeface="ＭＳ Ｐゴシック" pitchFamily="50" charset="-128"/>
                <a:ea typeface="ＭＳ Ｐゴシック" pitchFamily="50" charset="-128"/>
              </a:rPr>
              <a:t>7/10</a:t>
            </a:r>
            <a:r>
              <a:rPr lang="ja-JP" altLang="en-US" sz="2000" dirty="0">
                <a:latin typeface="ＭＳ Ｐゴシック" pitchFamily="50" charset="-128"/>
                <a:ea typeface="ＭＳ Ｐゴシック" pitchFamily="50" charset="-128"/>
              </a:rPr>
              <a:t>以上</a:t>
            </a:r>
          </a:p>
          <a:p>
            <a:pPr>
              <a:lnSpc>
                <a:spcPts val="2800"/>
              </a:lnSpc>
              <a:spcBef>
                <a:spcPct val="20000"/>
              </a:spcBef>
              <a:defRPr/>
            </a:pPr>
            <a:r>
              <a:rPr lang="ja-JP" altLang="en-US" sz="2000" dirty="0">
                <a:latin typeface="ＭＳ Ｐゴシック" pitchFamily="50" charset="-128"/>
                <a:ea typeface="ＭＳ Ｐゴシック" pitchFamily="50" charset="-128"/>
              </a:rPr>
              <a:t>○ 重要な公共施設の緊急整備が必要</a:t>
            </a:r>
          </a:p>
        </p:txBody>
      </p:sp>
      <p:sp>
        <p:nvSpPr>
          <p:cNvPr id="1456" name="スライド番号プレースホルダー 2"/>
          <p:cNvSpPr>
            <a:spLocks noGrp="1"/>
          </p:cNvSpPr>
          <p:nvPr>
            <p:ph type="sldNum" sz="quarter" idx="12"/>
          </p:nvPr>
        </p:nvSpPr>
        <p:spPr>
          <a:xfrm>
            <a:off x="7037045" y="6576971"/>
            <a:ext cx="2133600" cy="476250"/>
          </a:xfrm>
        </p:spPr>
        <p:txBody>
          <a:bodyPr/>
          <a:lstStyle/>
          <a:p>
            <a:pPr>
              <a:defRPr/>
            </a:pPr>
            <a:fld id="{6CE5E613-5CE7-4450-8EBB-04C8A15EB0AE}" type="slidenum">
              <a:rPr lang="en-US" altLang="ja-JP" smtClean="0"/>
              <a:pPr>
                <a:defRPr/>
              </a:pPr>
              <a:t>10</a:t>
            </a:fld>
            <a:endParaRPr lang="en-US" altLang="ja-JP"/>
          </a:p>
        </p:txBody>
      </p:sp>
      <p:cxnSp>
        <p:nvCxnSpPr>
          <p:cNvPr id="1457" name="直線コネクタ 3"/>
          <p:cNvCxnSpPr/>
          <p:nvPr/>
        </p:nvCxnSpPr>
        <p:spPr>
          <a:xfrm>
            <a:off x="467544" y="4149080"/>
            <a:ext cx="81369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650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 name="正方形/長方形 1"/>
          <p:cNvSpPr/>
          <p:nvPr/>
        </p:nvSpPr>
        <p:spPr>
          <a:xfrm>
            <a:off x="195263" y="724868"/>
            <a:ext cx="8755912" cy="56564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3" name="AutoShape 4"/>
          <p:cNvSpPr>
            <a:spLocks noChangeArrowheads="1"/>
          </p:cNvSpPr>
          <p:nvPr/>
        </p:nvSpPr>
        <p:spPr>
          <a:xfrm>
            <a:off x="4788023" y="2988086"/>
            <a:ext cx="899444" cy="381000"/>
          </a:xfrm>
          <a:prstGeom prst="rightArrow">
            <a:avLst>
              <a:gd name="adj1" fmla="val 50000"/>
              <a:gd name="adj2" fmla="val 61667"/>
            </a:avLst>
          </a:prstGeom>
          <a:gradFill rotWithShape="0">
            <a:gsLst>
              <a:gs pos="0">
                <a:schemeClr val="accent5">
                  <a:lumMod val="25000"/>
                </a:schemeClr>
              </a:gs>
              <a:gs pos="100000">
                <a:schemeClr val="accent5">
                  <a:lumMod val="90000"/>
                </a:schemeClr>
              </a:gs>
            </a:gsLst>
            <a:lin ang="0" scaled="1"/>
            <a:tileRect/>
          </a:gradFill>
          <a:ln w="9525">
            <a:noFill/>
            <a:miter lim="800000"/>
            <a:headEnd/>
            <a:tailEnd/>
          </a:ln>
        </p:spPr>
        <p:txBody>
          <a:bodyPr wrap="none" anchor="ctr"/>
          <a:lstStyle/>
          <a:p>
            <a:pPr algn="ctr"/>
            <a:endParaRPr lang="ja-JP" altLang="ja-JP" sz="2400">
              <a:latin typeface="Times New Roman" pitchFamily="18" charset="0"/>
            </a:endParaRPr>
          </a:p>
        </p:txBody>
      </p:sp>
      <p:sp>
        <p:nvSpPr>
          <p:cNvPr id="1464" name="AutoShape 6"/>
          <p:cNvSpPr>
            <a:spLocks noChangeArrowheads="1"/>
          </p:cNvSpPr>
          <p:nvPr/>
        </p:nvSpPr>
        <p:spPr>
          <a:xfrm>
            <a:off x="742950" y="2988086"/>
            <a:ext cx="1679575" cy="381000"/>
          </a:xfrm>
          <a:prstGeom prst="rightArrow">
            <a:avLst>
              <a:gd name="adj1" fmla="val 47500"/>
              <a:gd name="adj2" fmla="val 62921"/>
            </a:avLst>
          </a:prstGeom>
          <a:gradFill rotWithShape="0">
            <a:gsLst>
              <a:gs pos="0">
                <a:schemeClr val="accent5">
                  <a:lumMod val="25000"/>
                </a:schemeClr>
              </a:gs>
              <a:gs pos="100000">
                <a:schemeClr val="accent5">
                  <a:lumMod val="90000"/>
                </a:schemeClr>
              </a:gs>
            </a:gsLst>
            <a:lin ang="0" scaled="1"/>
            <a:tileRect/>
          </a:gradFill>
          <a:ln w="9525">
            <a:noFill/>
            <a:miter lim="800000"/>
            <a:headEnd/>
            <a:tailEnd/>
          </a:ln>
        </p:spPr>
        <p:txBody>
          <a:bodyPr wrap="none" anchor="ctr"/>
          <a:lstStyle/>
          <a:p>
            <a:endParaRPr lang="ja-JP" altLang="en-US"/>
          </a:p>
        </p:txBody>
      </p:sp>
      <p:sp>
        <p:nvSpPr>
          <p:cNvPr id="1465" name="AutoShape 7"/>
          <p:cNvSpPr>
            <a:spLocks noChangeArrowheads="1"/>
          </p:cNvSpPr>
          <p:nvPr/>
        </p:nvSpPr>
        <p:spPr>
          <a:xfrm>
            <a:off x="2871789" y="2988086"/>
            <a:ext cx="1410592" cy="381000"/>
          </a:xfrm>
          <a:prstGeom prst="rightArrow">
            <a:avLst>
              <a:gd name="adj1" fmla="val 46667"/>
              <a:gd name="adj2" fmla="val 73049"/>
            </a:avLst>
          </a:prstGeom>
          <a:gradFill rotWithShape="0">
            <a:gsLst>
              <a:gs pos="0">
                <a:schemeClr val="accent5">
                  <a:lumMod val="25000"/>
                </a:schemeClr>
              </a:gs>
              <a:gs pos="100000">
                <a:schemeClr val="accent5">
                  <a:lumMod val="90000"/>
                </a:schemeClr>
              </a:gs>
            </a:gsLst>
            <a:lin ang="0" scaled="1"/>
            <a:tileRect/>
          </a:gradFill>
          <a:ln w="9525">
            <a:noFill/>
            <a:miter lim="800000"/>
            <a:headEnd/>
            <a:tailEnd/>
          </a:ln>
        </p:spPr>
        <p:txBody>
          <a:bodyPr wrap="none" anchor="ctr"/>
          <a:lstStyle/>
          <a:p>
            <a:pPr algn="ctr"/>
            <a:endParaRPr lang="ja-JP" altLang="ja-JP" sz="2400">
              <a:latin typeface="Times New Roman" pitchFamily="18" charset="0"/>
            </a:endParaRPr>
          </a:p>
        </p:txBody>
      </p:sp>
      <p:sp>
        <p:nvSpPr>
          <p:cNvPr id="1466" name="AutoShape 8"/>
          <p:cNvSpPr>
            <a:spLocks noChangeArrowheads="1"/>
          </p:cNvSpPr>
          <p:nvPr/>
        </p:nvSpPr>
        <p:spPr>
          <a:xfrm>
            <a:off x="6142038" y="2988086"/>
            <a:ext cx="782413" cy="381000"/>
          </a:xfrm>
          <a:prstGeom prst="rightArrow">
            <a:avLst>
              <a:gd name="adj1" fmla="val 45000"/>
              <a:gd name="adj2" fmla="val 65421"/>
            </a:avLst>
          </a:prstGeom>
          <a:gradFill rotWithShape="0">
            <a:gsLst>
              <a:gs pos="0">
                <a:schemeClr val="accent5">
                  <a:lumMod val="25000"/>
                </a:schemeClr>
              </a:gs>
              <a:gs pos="100000">
                <a:schemeClr val="accent5">
                  <a:lumMod val="90000"/>
                </a:schemeClr>
              </a:gs>
            </a:gsLst>
            <a:lin ang="0" scaled="1"/>
            <a:tileRect/>
          </a:gradFill>
          <a:ln w="9525">
            <a:noFill/>
            <a:miter lim="800000"/>
            <a:headEnd/>
            <a:tailEnd/>
          </a:ln>
        </p:spPr>
        <p:txBody>
          <a:bodyPr wrap="none" anchor="ctr"/>
          <a:lstStyle/>
          <a:p>
            <a:pPr algn="ctr"/>
            <a:endParaRPr lang="ja-JP" altLang="ja-JP" sz="2400">
              <a:latin typeface="Times New Roman" pitchFamily="18" charset="0"/>
            </a:endParaRPr>
          </a:p>
        </p:txBody>
      </p:sp>
      <p:sp>
        <p:nvSpPr>
          <p:cNvPr id="1467" name="AutoShape 9"/>
          <p:cNvSpPr>
            <a:spLocks noChangeArrowheads="1"/>
          </p:cNvSpPr>
          <p:nvPr/>
        </p:nvSpPr>
        <p:spPr>
          <a:xfrm>
            <a:off x="7243763" y="2988086"/>
            <a:ext cx="1041400" cy="381000"/>
          </a:xfrm>
          <a:prstGeom prst="rightArrow">
            <a:avLst>
              <a:gd name="adj1" fmla="val 50000"/>
              <a:gd name="adj2" fmla="val 72471"/>
            </a:avLst>
          </a:prstGeom>
          <a:gradFill rotWithShape="0">
            <a:gsLst>
              <a:gs pos="0">
                <a:schemeClr val="accent5">
                  <a:lumMod val="25000"/>
                </a:schemeClr>
              </a:gs>
              <a:gs pos="100000">
                <a:schemeClr val="accent5">
                  <a:lumMod val="90000"/>
                </a:schemeClr>
              </a:gs>
            </a:gsLst>
            <a:lin ang="0" scaled="1"/>
            <a:tileRect/>
          </a:gradFill>
          <a:ln w="9525">
            <a:noFill/>
            <a:miter lim="800000"/>
            <a:headEnd/>
            <a:tailEnd/>
          </a:ln>
        </p:spPr>
        <p:txBody>
          <a:bodyPr wrap="none" anchor="ctr"/>
          <a:lstStyle/>
          <a:p>
            <a:pPr algn="ctr"/>
            <a:endParaRPr lang="ja-JP" altLang="ja-JP" sz="2400">
              <a:latin typeface="Times New Roman" pitchFamily="18" charset="0"/>
            </a:endParaRPr>
          </a:p>
        </p:txBody>
      </p:sp>
      <p:sp>
        <p:nvSpPr>
          <p:cNvPr id="1468" name="Line 39"/>
          <p:cNvSpPr>
            <a:spLocks noChangeShapeType="1"/>
          </p:cNvSpPr>
          <p:nvPr/>
        </p:nvSpPr>
        <p:spPr>
          <a:xfrm>
            <a:off x="1584325" y="3153062"/>
            <a:ext cx="0" cy="2023030"/>
          </a:xfrm>
          <a:prstGeom prst="line">
            <a:avLst/>
          </a:prstGeom>
          <a:noFill/>
          <a:ln w="15875">
            <a:solidFill>
              <a:schemeClr val="tx1"/>
            </a:solidFill>
            <a:prstDash val="sysDot"/>
            <a:round/>
            <a:headEnd type="oval" w="med" len="med"/>
            <a:tailEnd/>
          </a:ln>
        </p:spPr>
        <p:txBody>
          <a:bodyPr/>
          <a:lstStyle/>
          <a:p>
            <a:endParaRPr lang="ja-JP" altLang="en-US"/>
          </a:p>
        </p:txBody>
      </p:sp>
      <p:sp>
        <p:nvSpPr>
          <p:cNvPr id="1469" name="Rectangle 2"/>
          <p:cNvSpPr>
            <a:spLocks noGrp="1" noChangeArrowheads="1"/>
          </p:cNvSpPr>
          <p:nvPr>
            <p:ph type="title"/>
          </p:nvPr>
        </p:nvSpPr>
        <p:spPr/>
        <p:txBody>
          <a:bodyPr/>
          <a:lstStyle/>
          <a:p>
            <a:pPr eaLnBrk="1" hangingPunct="1"/>
            <a:r>
              <a:rPr lang="ja-JP" altLang="en-US" sz="2400" b="1" dirty="0">
                <a:solidFill>
                  <a:schemeClr val="tx1"/>
                </a:solidFill>
                <a:latin typeface="ＭＳ Ｐゴシック" charset="-128"/>
                <a:ea typeface="ＭＳ Ｐゴシック" charset="-128"/>
              </a:rPr>
              <a:t>２．市街地再開発事業の概要</a:t>
            </a:r>
          </a:p>
        </p:txBody>
      </p:sp>
      <p:sp>
        <p:nvSpPr>
          <p:cNvPr id="1470" name="AutoShape 10"/>
          <p:cNvSpPr>
            <a:spLocks noChangeArrowheads="1"/>
          </p:cNvSpPr>
          <p:nvPr/>
        </p:nvSpPr>
        <p:spPr>
          <a:xfrm>
            <a:off x="5724128" y="2145934"/>
            <a:ext cx="533400" cy="2466974"/>
          </a:xfrm>
          <a:prstGeom prst="roundRect">
            <a:avLst>
              <a:gd name="adj" fmla="val 16667"/>
            </a:avLst>
          </a:prstGeom>
          <a:solidFill>
            <a:schemeClr val="accent5">
              <a:lumMod val="50000"/>
            </a:schemeClr>
          </a:solidFill>
          <a:ln w="57150" cap="sq">
            <a:noFill/>
            <a:round/>
            <a:headEnd/>
            <a:tailEnd/>
          </a:ln>
          <a:effectLst>
            <a:outerShdw blurRad="50800" dist="38100" dir="2700000" algn="tl" rotWithShape="0">
              <a:prstClr val="black">
                <a:alpha val="40000"/>
              </a:prstClr>
            </a:outerShdw>
          </a:effectLst>
        </p:spPr>
        <p:txBody>
          <a:bodyPr vert="eaVert" wrap="none" anchor="t"/>
          <a:lstStyle/>
          <a:p>
            <a:pPr algn="ctr"/>
            <a:r>
              <a:rPr lang="ja-JP" altLang="en-US" sz="2000" b="1" dirty="0">
                <a:solidFill>
                  <a:schemeClr val="bg1"/>
                </a:solidFill>
                <a:latin typeface="Times New Roman" pitchFamily="18" charset="0"/>
              </a:rPr>
              <a:t>権利変換計画決定</a:t>
            </a:r>
          </a:p>
        </p:txBody>
      </p:sp>
      <p:sp>
        <p:nvSpPr>
          <p:cNvPr id="1471" name="AutoShape 11"/>
          <p:cNvSpPr>
            <a:spLocks noChangeArrowheads="1"/>
          </p:cNvSpPr>
          <p:nvPr/>
        </p:nvSpPr>
        <p:spPr>
          <a:xfrm>
            <a:off x="8286750" y="2145934"/>
            <a:ext cx="519113" cy="2466974"/>
          </a:xfrm>
          <a:prstGeom prst="roundRect">
            <a:avLst>
              <a:gd name="adj" fmla="val 16667"/>
            </a:avLst>
          </a:prstGeom>
          <a:solidFill>
            <a:schemeClr val="accent5">
              <a:lumMod val="50000"/>
            </a:schemeClr>
          </a:solidFill>
          <a:ln w="57150" cap="sq">
            <a:noFill/>
            <a:round/>
            <a:headEnd/>
            <a:tailEnd/>
          </a:ln>
          <a:effectLst>
            <a:outerShdw blurRad="50800" dist="38100" dir="2700000" algn="tl" rotWithShape="0">
              <a:prstClr val="black">
                <a:alpha val="40000"/>
              </a:prstClr>
            </a:outerShdw>
          </a:effectLst>
        </p:spPr>
        <p:txBody>
          <a:bodyPr vert="eaVert" wrap="none" anchor="t"/>
          <a:lstStyle/>
          <a:p>
            <a:pPr algn="ctr"/>
            <a:r>
              <a:rPr lang="ja-JP" altLang="en-US" sz="2000" b="1">
                <a:solidFill>
                  <a:schemeClr val="bg1"/>
                </a:solidFill>
                <a:latin typeface="Times New Roman" pitchFamily="18" charset="0"/>
              </a:rPr>
              <a:t>建築工事完了</a:t>
            </a:r>
          </a:p>
        </p:txBody>
      </p:sp>
      <p:sp>
        <p:nvSpPr>
          <p:cNvPr id="1472" name="AutoShape 12"/>
          <p:cNvSpPr>
            <a:spLocks noChangeArrowheads="1"/>
          </p:cNvSpPr>
          <p:nvPr/>
        </p:nvSpPr>
        <p:spPr>
          <a:xfrm>
            <a:off x="6948264" y="2145934"/>
            <a:ext cx="527050" cy="2466974"/>
          </a:xfrm>
          <a:prstGeom prst="roundRect">
            <a:avLst>
              <a:gd name="adj" fmla="val 16667"/>
            </a:avLst>
          </a:prstGeom>
          <a:solidFill>
            <a:schemeClr val="accent5">
              <a:lumMod val="50000"/>
            </a:schemeClr>
          </a:solidFill>
          <a:ln w="57150" cap="sq">
            <a:noFill/>
            <a:round/>
            <a:headEnd/>
            <a:tailEnd/>
          </a:ln>
          <a:effectLst>
            <a:outerShdw blurRad="50800" dist="38100" dir="2700000" algn="tl" rotWithShape="0">
              <a:prstClr val="black">
                <a:alpha val="40000"/>
              </a:prstClr>
            </a:outerShdw>
          </a:effectLst>
        </p:spPr>
        <p:txBody>
          <a:bodyPr vert="eaVert" wrap="none" anchor="t"/>
          <a:lstStyle/>
          <a:p>
            <a:pPr algn="ctr"/>
            <a:r>
              <a:rPr lang="ja-JP" altLang="en-US" sz="2000" b="1" dirty="0">
                <a:solidFill>
                  <a:schemeClr val="bg1"/>
                </a:solidFill>
                <a:latin typeface="Times New Roman" pitchFamily="18" charset="0"/>
              </a:rPr>
              <a:t>建築工事着工</a:t>
            </a:r>
          </a:p>
        </p:txBody>
      </p:sp>
      <p:sp>
        <p:nvSpPr>
          <p:cNvPr id="1473" name="AutoShape 13"/>
          <p:cNvSpPr>
            <a:spLocks noChangeArrowheads="1"/>
          </p:cNvSpPr>
          <p:nvPr/>
        </p:nvSpPr>
        <p:spPr>
          <a:xfrm>
            <a:off x="4283968" y="2145933"/>
            <a:ext cx="528637" cy="2466975"/>
          </a:xfrm>
          <a:prstGeom prst="roundRect">
            <a:avLst>
              <a:gd name="adj" fmla="val 16667"/>
            </a:avLst>
          </a:prstGeom>
          <a:solidFill>
            <a:schemeClr val="accent5">
              <a:lumMod val="50000"/>
            </a:schemeClr>
          </a:solidFill>
          <a:ln w="57150" cap="sq">
            <a:noFill/>
            <a:round/>
            <a:headEnd/>
            <a:tailEnd/>
          </a:ln>
          <a:effectLst>
            <a:outerShdw blurRad="50800" dist="38100" dir="2700000" algn="tl" rotWithShape="0">
              <a:prstClr val="black">
                <a:alpha val="40000"/>
              </a:prstClr>
            </a:outerShdw>
          </a:effectLst>
        </p:spPr>
        <p:txBody>
          <a:bodyPr vert="eaVert" wrap="none" anchor="t"/>
          <a:lstStyle/>
          <a:p>
            <a:pPr algn="ctr"/>
            <a:r>
              <a:rPr lang="ja-JP" altLang="en-US" sz="2000" b="1" dirty="0">
                <a:solidFill>
                  <a:schemeClr val="bg1"/>
                </a:solidFill>
                <a:latin typeface="Times New Roman" pitchFamily="18" charset="0"/>
              </a:rPr>
              <a:t>事業計画決定</a:t>
            </a:r>
          </a:p>
        </p:txBody>
      </p:sp>
      <p:sp>
        <p:nvSpPr>
          <p:cNvPr id="1474" name="AutoShape 14"/>
          <p:cNvSpPr>
            <a:spLocks noChangeArrowheads="1"/>
          </p:cNvSpPr>
          <p:nvPr/>
        </p:nvSpPr>
        <p:spPr>
          <a:xfrm>
            <a:off x="2447925" y="2145531"/>
            <a:ext cx="525463" cy="2467378"/>
          </a:xfrm>
          <a:prstGeom prst="roundRect">
            <a:avLst>
              <a:gd name="adj" fmla="val 16667"/>
            </a:avLst>
          </a:prstGeom>
          <a:solidFill>
            <a:schemeClr val="accent5">
              <a:lumMod val="50000"/>
            </a:schemeClr>
          </a:solidFill>
          <a:ln w="57150" cap="sq">
            <a:noFill/>
            <a:round/>
            <a:headEnd/>
            <a:tailEnd/>
          </a:ln>
          <a:effectLst>
            <a:outerShdw blurRad="50800" dist="38100" dir="2700000" algn="tl" rotWithShape="0">
              <a:prstClr val="black">
                <a:alpha val="40000"/>
              </a:prstClr>
            </a:outerShdw>
          </a:effectLst>
        </p:spPr>
        <p:txBody>
          <a:bodyPr vert="eaVert" wrap="none" anchor="t"/>
          <a:lstStyle/>
          <a:p>
            <a:pPr algn="ctr"/>
            <a:r>
              <a:rPr lang="ja-JP" altLang="en-US" sz="2000" b="1" dirty="0">
                <a:solidFill>
                  <a:schemeClr val="bg1"/>
                </a:solidFill>
                <a:latin typeface="Times New Roman" pitchFamily="18" charset="0"/>
              </a:rPr>
              <a:t>都市計画決定</a:t>
            </a:r>
          </a:p>
        </p:txBody>
      </p:sp>
      <p:sp>
        <p:nvSpPr>
          <p:cNvPr id="1475" name="AutoShape 15"/>
          <p:cNvSpPr>
            <a:spLocks noChangeArrowheads="1"/>
          </p:cNvSpPr>
          <p:nvPr/>
        </p:nvSpPr>
        <p:spPr>
          <a:xfrm>
            <a:off x="423863" y="2145934"/>
            <a:ext cx="533400" cy="2466975"/>
          </a:xfrm>
          <a:prstGeom prst="roundRect">
            <a:avLst>
              <a:gd name="adj" fmla="val 16667"/>
            </a:avLst>
          </a:prstGeom>
          <a:solidFill>
            <a:schemeClr val="accent5">
              <a:lumMod val="50000"/>
            </a:schemeClr>
          </a:solidFill>
          <a:ln w="57150" cap="sq">
            <a:noFill/>
            <a:round/>
            <a:headEnd/>
            <a:tailEnd/>
          </a:ln>
          <a:effectLst>
            <a:outerShdw blurRad="50800" dist="38100" dir="2700000" algn="tl" rotWithShape="0">
              <a:prstClr val="black">
                <a:alpha val="40000"/>
              </a:prstClr>
            </a:outerShdw>
          </a:effectLst>
        </p:spPr>
        <p:txBody>
          <a:bodyPr vert="eaVert" wrap="none" anchor="t"/>
          <a:lstStyle/>
          <a:p>
            <a:pPr algn="ctr"/>
            <a:r>
              <a:rPr lang="ja-JP" altLang="en-US" sz="2000" b="1" dirty="0">
                <a:solidFill>
                  <a:schemeClr val="bg1"/>
                </a:solidFill>
                <a:latin typeface="Times New Roman" pitchFamily="18" charset="0"/>
              </a:rPr>
              <a:t>公共団体調査</a:t>
            </a:r>
          </a:p>
        </p:txBody>
      </p:sp>
      <p:sp>
        <p:nvSpPr>
          <p:cNvPr id="1476" name="Line 52"/>
          <p:cNvSpPr>
            <a:spLocks noChangeShapeType="1"/>
          </p:cNvSpPr>
          <p:nvPr/>
        </p:nvSpPr>
        <p:spPr>
          <a:xfrm>
            <a:off x="3635896" y="3153061"/>
            <a:ext cx="0" cy="2023031"/>
          </a:xfrm>
          <a:prstGeom prst="line">
            <a:avLst/>
          </a:prstGeom>
          <a:noFill/>
          <a:ln w="15875">
            <a:solidFill>
              <a:schemeClr val="tx1"/>
            </a:solidFill>
            <a:prstDash val="sysDot"/>
            <a:round/>
            <a:headEnd type="oval" w="med" len="med"/>
            <a:tailEnd/>
          </a:ln>
        </p:spPr>
        <p:txBody>
          <a:bodyPr/>
          <a:lstStyle/>
          <a:p>
            <a:endParaRPr lang="ja-JP" altLang="en-US"/>
          </a:p>
        </p:txBody>
      </p:sp>
      <p:sp>
        <p:nvSpPr>
          <p:cNvPr id="1477" name="Line 53"/>
          <p:cNvSpPr>
            <a:spLocks noChangeShapeType="1"/>
          </p:cNvSpPr>
          <p:nvPr/>
        </p:nvSpPr>
        <p:spPr>
          <a:xfrm>
            <a:off x="5239824" y="3153061"/>
            <a:ext cx="0" cy="2023032"/>
          </a:xfrm>
          <a:prstGeom prst="line">
            <a:avLst/>
          </a:prstGeom>
          <a:noFill/>
          <a:ln w="15875">
            <a:solidFill>
              <a:schemeClr val="tx1"/>
            </a:solidFill>
            <a:prstDash val="sysDot"/>
            <a:round/>
            <a:headEnd type="oval" w="med" len="med"/>
            <a:tailEnd/>
          </a:ln>
        </p:spPr>
        <p:txBody>
          <a:bodyPr/>
          <a:lstStyle/>
          <a:p>
            <a:endParaRPr lang="ja-JP" altLang="en-US"/>
          </a:p>
        </p:txBody>
      </p:sp>
      <p:sp>
        <p:nvSpPr>
          <p:cNvPr id="1478" name="Line 54"/>
          <p:cNvSpPr>
            <a:spLocks noChangeShapeType="1"/>
          </p:cNvSpPr>
          <p:nvPr/>
        </p:nvSpPr>
        <p:spPr>
          <a:xfrm>
            <a:off x="6527831" y="3153061"/>
            <a:ext cx="0" cy="2039028"/>
          </a:xfrm>
          <a:prstGeom prst="line">
            <a:avLst/>
          </a:prstGeom>
          <a:noFill/>
          <a:ln w="15875">
            <a:solidFill>
              <a:schemeClr val="tx1"/>
            </a:solidFill>
            <a:prstDash val="sysDot"/>
            <a:round/>
            <a:headEnd type="oval" w="med" len="med"/>
            <a:tailEnd/>
          </a:ln>
        </p:spPr>
        <p:txBody>
          <a:bodyPr/>
          <a:lstStyle/>
          <a:p>
            <a:endParaRPr lang="ja-JP" altLang="en-US"/>
          </a:p>
        </p:txBody>
      </p:sp>
      <p:sp>
        <p:nvSpPr>
          <p:cNvPr id="1479" name="Line 55"/>
          <p:cNvSpPr>
            <a:spLocks noChangeShapeType="1"/>
          </p:cNvSpPr>
          <p:nvPr/>
        </p:nvSpPr>
        <p:spPr>
          <a:xfrm>
            <a:off x="7812360" y="3153060"/>
            <a:ext cx="0" cy="2050068"/>
          </a:xfrm>
          <a:prstGeom prst="line">
            <a:avLst/>
          </a:prstGeom>
          <a:noFill/>
          <a:ln w="15875">
            <a:solidFill>
              <a:schemeClr val="tx1"/>
            </a:solidFill>
            <a:prstDash val="sysDot"/>
            <a:round/>
            <a:headEnd type="oval" w="med" len="med"/>
            <a:tailEnd/>
          </a:ln>
        </p:spPr>
        <p:txBody>
          <a:bodyPr/>
          <a:lstStyle/>
          <a:p>
            <a:endParaRPr lang="ja-JP" altLang="en-US" dirty="0"/>
          </a:p>
        </p:txBody>
      </p:sp>
      <p:sp>
        <p:nvSpPr>
          <p:cNvPr id="1480" name="Text Box 51"/>
          <p:cNvSpPr txBox="1">
            <a:spLocks noChangeArrowheads="1"/>
          </p:cNvSpPr>
          <p:nvPr/>
        </p:nvSpPr>
        <p:spPr>
          <a:xfrm>
            <a:off x="7462824" y="5212453"/>
            <a:ext cx="1351652" cy="738664"/>
          </a:xfrm>
          <a:prstGeom prst="rect">
            <a:avLst/>
          </a:prstGeom>
          <a:noFill/>
          <a:ln w="9525">
            <a:noFill/>
            <a:miter lim="800000"/>
            <a:headEnd/>
            <a:tailEnd/>
          </a:ln>
        </p:spPr>
        <p:txBody>
          <a:bodyPr wrap="none">
            <a:spAutoFit/>
          </a:bodyPr>
          <a:lstStyle/>
          <a:p>
            <a:r>
              <a:rPr lang="ja-JP" altLang="en-US" sz="1400" dirty="0"/>
              <a:t>・建築物工事</a:t>
            </a:r>
          </a:p>
          <a:p>
            <a:r>
              <a:rPr lang="ja-JP" altLang="en-US" sz="1400" dirty="0"/>
              <a:t>・公共施設工事</a:t>
            </a:r>
          </a:p>
          <a:p>
            <a:r>
              <a:rPr lang="ja-JP" altLang="en-US" sz="1400" dirty="0"/>
              <a:t>・保留床の処分</a:t>
            </a:r>
          </a:p>
        </p:txBody>
      </p:sp>
      <p:sp>
        <p:nvSpPr>
          <p:cNvPr id="1481" name="Text Box 35"/>
          <p:cNvSpPr txBox="1">
            <a:spLocks noChangeArrowheads="1"/>
          </p:cNvSpPr>
          <p:nvPr/>
        </p:nvSpPr>
        <p:spPr>
          <a:xfrm>
            <a:off x="496889" y="5192089"/>
            <a:ext cx="2265364" cy="954107"/>
          </a:xfrm>
          <a:prstGeom prst="rect">
            <a:avLst/>
          </a:prstGeom>
          <a:noFill/>
          <a:ln w="9525">
            <a:noFill/>
            <a:miter lim="800000"/>
            <a:headEnd/>
            <a:tailEnd/>
          </a:ln>
        </p:spPr>
        <p:txBody>
          <a:bodyPr wrap="none">
            <a:spAutoFit/>
          </a:bodyPr>
          <a:lstStyle/>
          <a:p>
            <a:r>
              <a:rPr lang="ja-JP" altLang="en-US" sz="1400" dirty="0"/>
              <a:t>・権利者のコンセンサス作り</a:t>
            </a:r>
          </a:p>
          <a:p>
            <a:r>
              <a:rPr lang="ja-JP" altLang="en-US" sz="1400" dirty="0"/>
              <a:t>・再開発の素案検討</a:t>
            </a:r>
          </a:p>
          <a:p>
            <a:r>
              <a:rPr lang="ja-JP" altLang="en-US" sz="1400" dirty="0"/>
              <a:t>・床用途の検討</a:t>
            </a:r>
          </a:p>
          <a:p>
            <a:r>
              <a:rPr lang="ja-JP" altLang="en-US" sz="1400" dirty="0"/>
              <a:t>・公共施設整備の検討</a:t>
            </a:r>
          </a:p>
        </p:txBody>
      </p:sp>
      <p:sp>
        <p:nvSpPr>
          <p:cNvPr id="1482" name="Text Box 36"/>
          <p:cNvSpPr txBox="1">
            <a:spLocks noChangeArrowheads="1"/>
          </p:cNvSpPr>
          <p:nvPr/>
        </p:nvSpPr>
        <p:spPr>
          <a:xfrm>
            <a:off x="2876551" y="5192089"/>
            <a:ext cx="1739579" cy="738664"/>
          </a:xfrm>
          <a:prstGeom prst="rect">
            <a:avLst/>
          </a:prstGeom>
          <a:noFill/>
          <a:ln w="9525">
            <a:noFill/>
            <a:miter lim="800000"/>
            <a:headEnd/>
            <a:tailEnd/>
          </a:ln>
        </p:spPr>
        <p:txBody>
          <a:bodyPr wrap="none">
            <a:spAutoFit/>
          </a:bodyPr>
          <a:lstStyle/>
          <a:p>
            <a:r>
              <a:rPr lang="ja-JP" altLang="en-US" sz="1400" dirty="0"/>
              <a:t>・測量　・調査の実施</a:t>
            </a:r>
          </a:p>
          <a:p>
            <a:r>
              <a:rPr lang="ja-JP" altLang="en-US" sz="1400" dirty="0"/>
              <a:t>・資金計画の作成</a:t>
            </a:r>
          </a:p>
          <a:p>
            <a:r>
              <a:rPr lang="ja-JP" altLang="en-US" sz="1400" dirty="0"/>
              <a:t>・事業内容の確定</a:t>
            </a:r>
          </a:p>
        </p:txBody>
      </p:sp>
      <p:sp>
        <p:nvSpPr>
          <p:cNvPr id="1483" name="Text Box 37"/>
          <p:cNvSpPr txBox="1">
            <a:spLocks noChangeArrowheads="1"/>
          </p:cNvSpPr>
          <p:nvPr/>
        </p:nvSpPr>
        <p:spPr>
          <a:xfrm>
            <a:off x="4778375" y="5223291"/>
            <a:ext cx="1200970" cy="954107"/>
          </a:xfrm>
          <a:prstGeom prst="rect">
            <a:avLst/>
          </a:prstGeom>
          <a:noFill/>
          <a:ln w="9525">
            <a:noFill/>
            <a:miter lim="800000"/>
            <a:headEnd/>
            <a:tailEnd/>
          </a:ln>
        </p:spPr>
        <p:txBody>
          <a:bodyPr wrap="none">
            <a:spAutoFit/>
          </a:bodyPr>
          <a:lstStyle/>
          <a:p>
            <a:r>
              <a:rPr lang="ja-JP" altLang="en-US" sz="1400" dirty="0"/>
              <a:t>・実施設計</a:t>
            </a:r>
          </a:p>
          <a:p>
            <a:r>
              <a:rPr lang="ja-JP" altLang="en-US" sz="1400" dirty="0"/>
              <a:t>・権利調整</a:t>
            </a:r>
          </a:p>
          <a:p>
            <a:r>
              <a:rPr lang="ja-JP" altLang="en-US" sz="1400" dirty="0"/>
              <a:t>・保留床</a:t>
            </a:r>
            <a:endParaRPr lang="en-US" altLang="ja-JP" sz="1400" dirty="0"/>
          </a:p>
          <a:p>
            <a:r>
              <a:rPr lang="ja-JP" altLang="en-US" sz="1400" dirty="0"/>
              <a:t>　処分先決定</a:t>
            </a:r>
          </a:p>
        </p:txBody>
      </p:sp>
      <p:sp>
        <p:nvSpPr>
          <p:cNvPr id="1484" name="Text Box 38"/>
          <p:cNvSpPr txBox="1">
            <a:spLocks noChangeArrowheads="1"/>
          </p:cNvSpPr>
          <p:nvPr/>
        </p:nvSpPr>
        <p:spPr>
          <a:xfrm>
            <a:off x="6027002" y="5203128"/>
            <a:ext cx="1351652" cy="738664"/>
          </a:xfrm>
          <a:prstGeom prst="rect">
            <a:avLst/>
          </a:prstGeom>
          <a:noFill/>
          <a:ln w="9525">
            <a:noFill/>
            <a:miter lim="800000"/>
            <a:headEnd/>
            <a:tailEnd/>
          </a:ln>
        </p:spPr>
        <p:txBody>
          <a:bodyPr wrap="none">
            <a:spAutoFit/>
          </a:bodyPr>
          <a:lstStyle/>
          <a:p>
            <a:r>
              <a:rPr lang="ja-JP" altLang="en-US" sz="1400" dirty="0"/>
              <a:t>・既存建物除却</a:t>
            </a:r>
            <a:endParaRPr lang="en-US" altLang="ja-JP" sz="1400" dirty="0"/>
          </a:p>
          <a:p>
            <a:r>
              <a:rPr lang="ja-JP" altLang="en-US" sz="1400" dirty="0"/>
              <a:t>・整地</a:t>
            </a:r>
          </a:p>
          <a:p>
            <a:r>
              <a:rPr lang="ja-JP" altLang="en-US" sz="1400" dirty="0"/>
              <a:t>・転出者等補償</a:t>
            </a:r>
          </a:p>
        </p:txBody>
      </p:sp>
      <p:sp>
        <p:nvSpPr>
          <p:cNvPr id="1485" name="テキスト ボックス 45"/>
          <p:cNvSpPr txBox="1">
            <a:spLocks noChangeArrowheads="1"/>
          </p:cNvSpPr>
          <p:nvPr/>
        </p:nvSpPr>
        <p:spPr>
          <a:xfrm>
            <a:off x="7775525" y="1530759"/>
            <a:ext cx="1260475" cy="306884"/>
          </a:xfrm>
          <a:prstGeom prst="rect">
            <a:avLst/>
          </a:prstGeom>
          <a:noFill/>
          <a:ln w="9525">
            <a:noFill/>
            <a:miter lim="800000"/>
            <a:headEnd/>
            <a:tailEnd/>
          </a:ln>
        </p:spPr>
        <p:txBody>
          <a:bodyPr wrap="square">
            <a:spAutoFit/>
          </a:bodyPr>
          <a:lstStyle/>
          <a:p>
            <a:pPr algn="ctr"/>
            <a:r>
              <a:rPr lang="ja-JP" altLang="en-US" sz="1400" dirty="0">
                <a:solidFill>
                  <a:schemeClr val="accent5">
                    <a:lumMod val="50000"/>
                  </a:schemeClr>
                </a:solidFill>
                <a:latin typeface="+mn-ea"/>
                <a:ea typeface="+mn-ea"/>
              </a:rPr>
              <a:t>計</a:t>
            </a:r>
            <a:r>
              <a:rPr lang="en-US" altLang="ja-JP" sz="1400" dirty="0">
                <a:solidFill>
                  <a:schemeClr val="accent5">
                    <a:lumMod val="50000"/>
                  </a:schemeClr>
                </a:solidFill>
                <a:latin typeface="+mn-ea"/>
                <a:ea typeface="+mn-ea"/>
              </a:rPr>
              <a:t> </a:t>
            </a:r>
            <a:r>
              <a:rPr lang="ja-JP" altLang="en-US" sz="1400" dirty="0">
                <a:solidFill>
                  <a:schemeClr val="accent5">
                    <a:lumMod val="50000"/>
                  </a:schemeClr>
                </a:solidFill>
                <a:latin typeface="+mn-ea"/>
                <a:ea typeface="+mn-ea"/>
              </a:rPr>
              <a:t>８年２ヶ月</a:t>
            </a:r>
          </a:p>
        </p:txBody>
      </p:sp>
      <p:sp>
        <p:nvSpPr>
          <p:cNvPr id="1486" name="AutoShape 4"/>
          <p:cNvSpPr>
            <a:spLocks noChangeArrowheads="1"/>
          </p:cNvSpPr>
          <p:nvPr/>
        </p:nvSpPr>
        <p:spPr>
          <a:xfrm>
            <a:off x="195263" y="6433258"/>
            <a:ext cx="8434388" cy="285339"/>
          </a:xfrm>
          <a:prstGeom prst="rect">
            <a:avLst/>
          </a:prstGeom>
          <a:solidFill>
            <a:schemeClr val="bg1">
              <a:alpha val="70195"/>
            </a:schemeClr>
          </a:solidFill>
          <a:ln w="9525">
            <a:noFill/>
            <a:round/>
            <a:headEnd/>
            <a:tailEnd/>
          </a:ln>
        </p:spPr>
        <p:txBody>
          <a:bodyPr wrap="square">
            <a:spAutoFit/>
          </a:bodyPr>
          <a:lstStyle/>
          <a:p>
            <a:pPr>
              <a:lnSpc>
                <a:spcPct val="90000"/>
              </a:lnSpc>
              <a:spcBef>
                <a:spcPct val="20000"/>
              </a:spcBef>
              <a:defRPr/>
            </a:pPr>
            <a:r>
              <a:rPr lang="en-US" altLang="ja-JP" sz="1400" dirty="0">
                <a:latin typeface="+mn-ea"/>
                <a:ea typeface="+mn-ea"/>
              </a:rPr>
              <a:t>※</a:t>
            </a:r>
            <a:r>
              <a:rPr lang="ja-JP" altLang="en-US" sz="1400" dirty="0">
                <a:latin typeface="+mn-ea"/>
                <a:ea typeface="+mn-ea"/>
              </a:rPr>
              <a:t>Ｈ</a:t>
            </a:r>
            <a:r>
              <a:rPr lang="en-US" altLang="ja-JP" sz="1400" dirty="0">
                <a:latin typeface="+mn-ea"/>
                <a:ea typeface="+mn-ea"/>
              </a:rPr>
              <a:t>30</a:t>
            </a:r>
            <a:r>
              <a:rPr lang="ja-JP" altLang="en-US" sz="1400" dirty="0">
                <a:latin typeface="+mn-ea"/>
                <a:ea typeface="+mn-ea"/>
              </a:rPr>
              <a:t>～R</a:t>
            </a:r>
            <a:r>
              <a:rPr lang="en-US" altLang="ja-JP" sz="1400" dirty="0">
                <a:latin typeface="+mn-ea"/>
                <a:ea typeface="+mn-ea"/>
              </a:rPr>
              <a:t>4</a:t>
            </a:r>
            <a:r>
              <a:rPr lang="ja-JP" altLang="en-US" sz="1400" dirty="0">
                <a:latin typeface="+mn-ea"/>
                <a:ea typeface="+mn-ea"/>
              </a:rPr>
              <a:t>（</a:t>
            </a:r>
            <a:r>
              <a:rPr lang="en-US" altLang="ja-JP" sz="1400" dirty="0">
                <a:latin typeface="+mn-ea"/>
                <a:ea typeface="+mn-ea"/>
              </a:rPr>
              <a:t>2018</a:t>
            </a:r>
            <a:r>
              <a:rPr lang="ja-JP" altLang="en-US" sz="1400" dirty="0">
                <a:latin typeface="+mn-ea"/>
                <a:ea typeface="+mn-ea"/>
              </a:rPr>
              <a:t>～</a:t>
            </a:r>
            <a:r>
              <a:rPr lang="en-US" altLang="ja-JP" sz="1400" dirty="0">
                <a:latin typeface="+mn-ea"/>
                <a:ea typeface="+mn-ea"/>
              </a:rPr>
              <a:t>2022</a:t>
            </a:r>
            <a:r>
              <a:rPr lang="ja-JP" altLang="en-US" sz="1400" dirty="0">
                <a:latin typeface="+mn-ea"/>
                <a:ea typeface="+mn-ea"/>
              </a:rPr>
              <a:t>）完了</a:t>
            </a:r>
            <a:r>
              <a:rPr lang="en-US" altLang="ja-JP" sz="1400" dirty="0">
                <a:latin typeface="+mn-ea"/>
                <a:ea typeface="+mn-ea"/>
              </a:rPr>
              <a:t>80</a:t>
            </a:r>
            <a:r>
              <a:rPr lang="ja-JP" altLang="en-US" sz="1400" dirty="0">
                <a:latin typeface="+mn-ea"/>
                <a:ea typeface="+mn-ea"/>
              </a:rPr>
              <a:t>地区の平均</a:t>
            </a:r>
          </a:p>
        </p:txBody>
      </p:sp>
      <p:sp>
        <p:nvSpPr>
          <p:cNvPr id="1487" name="スライド番号プレースホルダー 2"/>
          <p:cNvSpPr>
            <a:spLocks noGrp="1"/>
          </p:cNvSpPr>
          <p:nvPr>
            <p:ph type="sldNum" sz="quarter" idx="12"/>
          </p:nvPr>
        </p:nvSpPr>
        <p:spPr>
          <a:xfrm>
            <a:off x="7007794" y="6491436"/>
            <a:ext cx="2133600" cy="476250"/>
          </a:xfrm>
        </p:spPr>
        <p:txBody>
          <a:bodyPr/>
          <a:lstStyle/>
          <a:p>
            <a:pPr>
              <a:defRPr/>
            </a:pPr>
            <a:fld id="{C22265F3-424C-4E3D-9E1E-158E402821BC}" type="slidenum">
              <a:rPr lang="en-US" altLang="ja-JP" smtClean="0"/>
              <a:pPr>
                <a:defRPr/>
              </a:pPr>
              <a:t>11</a:t>
            </a:fld>
            <a:endParaRPr lang="en-US" altLang="ja-JP" dirty="0"/>
          </a:p>
        </p:txBody>
      </p:sp>
      <p:sp>
        <p:nvSpPr>
          <p:cNvPr id="1488" name="正方形/長方形 47"/>
          <p:cNvSpPr/>
          <p:nvPr/>
        </p:nvSpPr>
        <p:spPr>
          <a:xfrm>
            <a:off x="3157798" y="1713348"/>
            <a:ext cx="1051891" cy="30688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ja-JP" altLang="en-US" sz="1400" dirty="0">
                <a:solidFill>
                  <a:schemeClr val="accent5">
                    <a:lumMod val="50000"/>
                  </a:schemeClr>
                </a:solidFill>
                <a:latin typeface="+mn-ea"/>
              </a:rPr>
              <a:t>２年１０ヶ月</a:t>
            </a:r>
          </a:p>
        </p:txBody>
      </p:sp>
      <p:sp>
        <p:nvSpPr>
          <p:cNvPr id="1489" name="正方形/長方形 48"/>
          <p:cNvSpPr/>
          <p:nvPr/>
        </p:nvSpPr>
        <p:spPr>
          <a:xfrm>
            <a:off x="4720668" y="1706095"/>
            <a:ext cx="1157689" cy="29751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lnSpc>
                <a:spcPts val="1600"/>
              </a:lnSpc>
              <a:defRPr/>
            </a:pPr>
            <a:r>
              <a:rPr lang="ja-JP" altLang="en-US" sz="1400" dirty="0">
                <a:solidFill>
                  <a:schemeClr val="accent5">
                    <a:lumMod val="50000"/>
                  </a:schemeClr>
                </a:solidFill>
                <a:latin typeface="+mn-ea"/>
              </a:rPr>
              <a:t>１年８ヶ月</a:t>
            </a:r>
          </a:p>
        </p:txBody>
      </p:sp>
      <p:sp>
        <p:nvSpPr>
          <p:cNvPr id="1490" name="正方形/長方形 49"/>
          <p:cNvSpPr/>
          <p:nvPr/>
        </p:nvSpPr>
        <p:spPr>
          <a:xfrm>
            <a:off x="6791934" y="1713348"/>
            <a:ext cx="1051891" cy="30688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ja-JP" altLang="en-US" sz="1400" dirty="0">
                <a:solidFill>
                  <a:schemeClr val="accent5">
                    <a:lumMod val="50000"/>
                  </a:schemeClr>
                </a:solidFill>
                <a:latin typeface="+mn-ea"/>
              </a:rPr>
              <a:t>３年８ヶ月</a:t>
            </a:r>
          </a:p>
        </p:txBody>
      </p:sp>
      <p:sp>
        <p:nvSpPr>
          <p:cNvPr id="1491" name="正方形/長方形 3"/>
          <p:cNvSpPr/>
          <p:nvPr/>
        </p:nvSpPr>
        <p:spPr>
          <a:xfrm>
            <a:off x="2125125" y="1324103"/>
            <a:ext cx="2111331" cy="520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accent5">
                    <a:lumMod val="50000"/>
                  </a:schemeClr>
                </a:solidFill>
                <a:latin typeface="+mn-ea"/>
              </a:rPr>
              <a:t>《</a:t>
            </a:r>
            <a:r>
              <a:rPr kumimoji="1" lang="ja-JP" altLang="en-US" sz="1400" dirty="0">
                <a:solidFill>
                  <a:schemeClr val="accent5">
                    <a:lumMod val="50000"/>
                  </a:schemeClr>
                </a:solidFill>
                <a:latin typeface="+mn-ea"/>
              </a:rPr>
              <a:t>平均的な事業進捗 </a:t>
            </a:r>
            <a:r>
              <a:rPr kumimoji="1" lang="en-US" altLang="ja-JP" sz="1400" dirty="0">
                <a:solidFill>
                  <a:schemeClr val="accent5">
                    <a:lumMod val="50000"/>
                  </a:schemeClr>
                </a:solidFill>
                <a:latin typeface="+mn-ea"/>
              </a:rPr>
              <a:t>※ 》</a:t>
            </a:r>
            <a:endParaRPr kumimoji="1" lang="ja-JP" altLang="en-US" sz="1400" dirty="0">
              <a:solidFill>
                <a:schemeClr val="accent5">
                  <a:lumMod val="50000"/>
                </a:schemeClr>
              </a:solidFill>
              <a:latin typeface="+mn-ea"/>
            </a:endParaRPr>
          </a:p>
        </p:txBody>
      </p:sp>
      <p:sp>
        <p:nvSpPr>
          <p:cNvPr id="1492" name="正方形/長方形 53"/>
          <p:cNvSpPr/>
          <p:nvPr/>
        </p:nvSpPr>
        <p:spPr>
          <a:xfrm>
            <a:off x="251520" y="800117"/>
            <a:ext cx="4736777" cy="40449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mn-ea"/>
              </a:rPr>
              <a:t>事業の流れ（第一種市街地再開発事業）</a:t>
            </a:r>
          </a:p>
        </p:txBody>
      </p:sp>
      <p:cxnSp>
        <p:nvCxnSpPr>
          <p:cNvPr id="1493" name="直線コネクタ 5"/>
          <p:cNvCxnSpPr>
            <a:cxnSpLocks/>
          </p:cNvCxnSpPr>
          <p:nvPr/>
        </p:nvCxnSpPr>
        <p:spPr>
          <a:xfrm>
            <a:off x="2710656" y="1991104"/>
            <a:ext cx="1837630" cy="0"/>
          </a:xfrm>
          <a:prstGeom prst="line">
            <a:avLst/>
          </a:prstGeom>
          <a:ln w="9525">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94" name="直線コネクタ 8"/>
          <p:cNvCxnSpPr>
            <a:cxnSpLocks/>
          </p:cNvCxnSpPr>
          <p:nvPr/>
        </p:nvCxnSpPr>
        <p:spPr>
          <a:xfrm>
            <a:off x="4548286" y="1991104"/>
            <a:ext cx="1441431" cy="0"/>
          </a:xfrm>
          <a:prstGeom prst="line">
            <a:avLst/>
          </a:prstGeom>
          <a:ln w="9525">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95" name="直線コネクタ 10"/>
          <p:cNvCxnSpPr>
            <a:cxnSpLocks/>
            <a:stCxn id="1474" idx="0"/>
          </p:cNvCxnSpPr>
          <p:nvPr/>
        </p:nvCxnSpPr>
        <p:spPr>
          <a:xfrm flipV="1">
            <a:off x="2710657" y="1837754"/>
            <a:ext cx="0" cy="307777"/>
          </a:xfrm>
          <a:prstGeom prst="line">
            <a:avLst/>
          </a:prstGeom>
          <a:ln>
            <a:solidFill>
              <a:schemeClr val="accent5">
                <a:lumMod val="50000"/>
              </a:schemeClr>
            </a:solidFill>
          </a:ln>
        </p:spPr>
        <p:style>
          <a:lnRef idx="1">
            <a:schemeClr val="dk1"/>
          </a:lnRef>
          <a:fillRef idx="0">
            <a:schemeClr val="dk1"/>
          </a:fillRef>
          <a:effectRef idx="0">
            <a:schemeClr val="dk1"/>
          </a:effectRef>
          <a:fontRef idx="minor">
            <a:schemeClr val="tx1"/>
          </a:fontRef>
        </p:style>
      </p:cxnSp>
      <p:cxnSp>
        <p:nvCxnSpPr>
          <p:cNvPr id="1496" name="直線コネクタ 15"/>
          <p:cNvCxnSpPr>
            <a:stCxn id="1473" idx="0"/>
          </p:cNvCxnSpPr>
          <p:nvPr/>
        </p:nvCxnSpPr>
        <p:spPr>
          <a:xfrm flipH="1" flipV="1">
            <a:off x="4548286" y="1773068"/>
            <a:ext cx="1" cy="37286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7" name="直線コネクタ 17"/>
          <p:cNvCxnSpPr>
            <a:stCxn id="1470" idx="0"/>
          </p:cNvCxnSpPr>
          <p:nvPr/>
        </p:nvCxnSpPr>
        <p:spPr>
          <a:xfrm flipH="1" flipV="1">
            <a:off x="5989717" y="1837754"/>
            <a:ext cx="1111" cy="30818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8" name="直線矢印コネクタ 19"/>
          <p:cNvCxnSpPr>
            <a:stCxn id="1471" idx="0"/>
          </p:cNvCxnSpPr>
          <p:nvPr/>
        </p:nvCxnSpPr>
        <p:spPr>
          <a:xfrm flipH="1" flipV="1">
            <a:off x="8546306" y="1866790"/>
            <a:ext cx="1" cy="279144"/>
          </a:xfrm>
          <a:prstGeom prst="straightConnector1">
            <a:avLst/>
          </a:prstGeom>
          <a:ln>
            <a:solidFill>
              <a:schemeClr val="accent5">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99" name="直線矢印コネクタ 21"/>
          <p:cNvCxnSpPr>
            <a:cxnSpLocks/>
          </p:cNvCxnSpPr>
          <p:nvPr/>
        </p:nvCxnSpPr>
        <p:spPr>
          <a:xfrm>
            <a:off x="5989717" y="1991104"/>
            <a:ext cx="2556589" cy="0"/>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2" name="Group 31"/>
          <p:cNvGraphicFramePr>
            <a:graphicFrameLocks noGrp="1"/>
          </p:cNvGraphicFramePr>
          <p:nvPr>
            <p:extLst>
              <p:ext uri="{D42A27DB-BD31-4B8C-83A1-F6EECF244321}">
                <p14:modId xmlns:p14="http://schemas.microsoft.com/office/powerpoint/2010/main" val="2914277843"/>
              </p:ext>
            </p:extLst>
          </p:nvPr>
        </p:nvGraphicFramePr>
        <p:xfrm>
          <a:off x="107504" y="1169413"/>
          <a:ext cx="8885619" cy="5499947"/>
        </p:xfrm>
        <a:graphic>
          <a:graphicData uri="http://schemas.openxmlformats.org/drawingml/2006/table">
            <a:tbl>
              <a:tblPr/>
              <a:tblGrid>
                <a:gridCol w="373113">
                  <a:extLst>
                    <a:ext uri="{9D8B030D-6E8A-4147-A177-3AD203B41FA5}">
                      <a16:colId xmlns:a16="http://schemas.microsoft.com/office/drawing/2014/main" val="20000"/>
                    </a:ext>
                  </a:extLst>
                </a:gridCol>
                <a:gridCol w="3123095">
                  <a:extLst>
                    <a:ext uri="{9D8B030D-6E8A-4147-A177-3AD203B41FA5}">
                      <a16:colId xmlns:a16="http://schemas.microsoft.com/office/drawing/2014/main" val="20001"/>
                    </a:ext>
                  </a:extLst>
                </a:gridCol>
                <a:gridCol w="2998723">
                  <a:extLst>
                    <a:ext uri="{9D8B030D-6E8A-4147-A177-3AD203B41FA5}">
                      <a16:colId xmlns:a16="http://schemas.microsoft.com/office/drawing/2014/main" val="20002"/>
                    </a:ext>
                  </a:extLst>
                </a:gridCol>
                <a:gridCol w="2390688">
                  <a:extLst>
                    <a:ext uri="{9D8B030D-6E8A-4147-A177-3AD203B41FA5}">
                      <a16:colId xmlns:a16="http://schemas.microsoft.com/office/drawing/2014/main" val="20003"/>
                    </a:ext>
                  </a:extLst>
                </a:gridCol>
              </a:tblGrid>
              <a:tr h="332263">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1" lang="ja-JP" altLang="ja-JP" sz="1800" b="0" i="0" u="none" strike="noStrike" cap="none" normalizeH="0" baseline="0" dirty="0">
                        <a:ln>
                          <a:noFill/>
                        </a:ln>
                        <a:solidFill>
                          <a:schemeClr val="bg1"/>
                        </a:solidFill>
                        <a:effectLst/>
                        <a:latin typeface="Arial" pitchFamily="34"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pitchFamily="34" charset="0"/>
                          <a:ea typeface="ＭＳ Ｐゴシック" pitchFamily="50" charset="-128"/>
                        </a:rPr>
                        <a:t>原則型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pitchFamily="34" charset="0"/>
                          <a:ea typeface="ＭＳ Ｐゴシック" pitchFamily="50" charset="-128"/>
                        </a:rPr>
                        <a:t>地上権非設定型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pitchFamily="34" charset="0"/>
                          <a:ea typeface="ＭＳ Ｐゴシック" pitchFamily="50" charset="-128"/>
                        </a:rPr>
                        <a:t>全員同意型</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extLst>
                  <a:ext uri="{0D108BD9-81ED-4DB2-BD59-A6C34878D82A}">
                    <a16:rowId xmlns:a16="http://schemas.microsoft.com/office/drawing/2014/main" val="10000"/>
                  </a:ext>
                </a:extLst>
              </a:tr>
              <a:tr h="886035">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pitchFamily="34" charset="0"/>
                          <a:ea typeface="ＭＳ Ｐゴシック" pitchFamily="50" charset="-128"/>
                        </a:rPr>
                        <a:t>土地</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rPr>
                        <a:t>・合筆され一筆となる</a:t>
                      </a:r>
                      <a:endParaRPr kumimoji="1" lang="en-US" altLang="ja-JP" sz="1400" b="0" i="0" u="none" strike="noStrike" cap="none" normalizeH="0" baseline="0" dirty="0">
                        <a:ln>
                          <a:noFill/>
                        </a:ln>
                        <a:solidFill>
                          <a:schemeClr val="tx1"/>
                        </a:solidFill>
                        <a:effectLst/>
                        <a:latin typeface="+mn-ea"/>
                        <a:ea typeface="+mn-ea"/>
                      </a:endParaRP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rPr>
                        <a:t>・事業前の土地所有者全員の共有持分となる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kern="1200" baseline="0" dirty="0">
                          <a:solidFill>
                            <a:schemeClr val="tx1"/>
                          </a:solidFill>
                          <a:latin typeface="+mn-ea"/>
                          <a:ea typeface="+mn-ea"/>
                          <a:cs typeface="+mn-cs"/>
                        </a:rPr>
                        <a:t>・合筆され一筆となる</a:t>
                      </a:r>
                      <a:endParaRPr kumimoji="1" lang="en-US" altLang="ja-JP" sz="1400" b="0" i="0" u="none" strike="noStrike" kern="1200" baseline="0" dirty="0">
                        <a:solidFill>
                          <a:schemeClr val="tx1"/>
                        </a:solidFill>
                        <a:latin typeface="+mn-ea"/>
                        <a:ea typeface="+mn-ea"/>
                        <a:cs typeface="+mn-cs"/>
                      </a:endParaRP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kern="1200" baseline="0" dirty="0">
                          <a:solidFill>
                            <a:schemeClr val="tx1"/>
                          </a:solidFill>
                          <a:latin typeface="+mn-ea"/>
                          <a:ea typeface="+mn-ea"/>
                          <a:cs typeface="+mn-cs"/>
                        </a:rPr>
                        <a:t>・保留床の買い手を含めて事業後の建物の床所有者全員の共有持分となる</a:t>
                      </a:r>
                      <a:endParaRPr kumimoji="1" lang="ja-JP" altLang="en-US" sz="1400" b="0" i="0" u="none" strike="noStrike" cap="none" normalizeH="0" baseline="0" dirty="0">
                        <a:ln>
                          <a:noFill/>
                        </a:ln>
                        <a:solidFill>
                          <a:schemeClr val="tx1"/>
                        </a:solidFill>
                        <a:effectLst/>
                        <a:latin typeface="+mn-ea"/>
                        <a:ea typeface="+mn-ea"/>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a:txBody>
                    <a:bodyPr/>
                    <a:lstStyle/>
                    <a:p>
                      <a:pPr algn="l"/>
                      <a:r>
                        <a:rPr kumimoji="1" lang="ja-JP" altLang="en-US" sz="1400" b="0" i="0" u="none" strike="noStrike" kern="1200" baseline="0" dirty="0">
                          <a:solidFill>
                            <a:schemeClr val="tx1"/>
                          </a:solidFill>
                          <a:latin typeface="+mn-ea"/>
                          <a:ea typeface="+mn-ea"/>
                          <a:cs typeface="+mn-cs"/>
                        </a:rPr>
                        <a:t>・関係する権利者</a:t>
                      </a:r>
                      <a:r>
                        <a:rPr kumimoji="1" lang="en-US" altLang="ja-JP" sz="1400" b="0" i="0" u="none" strike="noStrike" kern="1200" baseline="30000" dirty="0">
                          <a:solidFill>
                            <a:schemeClr val="tx1"/>
                          </a:solidFill>
                          <a:latin typeface="+mn-ea"/>
                          <a:ea typeface="+mn-ea"/>
                          <a:cs typeface="+mn-cs"/>
                        </a:rPr>
                        <a:t>※</a:t>
                      </a:r>
                      <a:r>
                        <a:rPr kumimoji="1" lang="ja-JP" altLang="en-US" sz="1400" b="0" i="0" u="none" strike="noStrike" kern="1200" baseline="0" dirty="0">
                          <a:solidFill>
                            <a:schemeClr val="tx1"/>
                          </a:solidFill>
                          <a:latin typeface="+mn-ea"/>
                          <a:ea typeface="+mn-ea"/>
                          <a:cs typeface="+mn-cs"/>
                        </a:rPr>
                        <a:t>が権利変換の内容について全員同意すれば、原則型や地上権非設定型によらずに権利変換を行うことができる。</a:t>
                      </a:r>
                      <a:endParaRPr kumimoji="1" lang="en-US" altLang="ja-JP" sz="1400" b="0" i="0" u="none" strike="noStrike" kern="1200" baseline="0" dirty="0">
                        <a:solidFill>
                          <a:schemeClr val="tx1"/>
                        </a:solidFill>
                        <a:latin typeface="+mn-ea"/>
                        <a:ea typeface="+mn-ea"/>
                        <a:cs typeface="+mn-cs"/>
                      </a:endParaRPr>
                    </a:p>
                    <a:p>
                      <a:pPr algn="l"/>
                      <a:endParaRPr kumimoji="1" lang="en-US" altLang="ja-JP" sz="1400" b="0" i="0" u="none" strike="noStrike" kern="1200" baseline="0" dirty="0">
                        <a:solidFill>
                          <a:schemeClr val="tx1"/>
                        </a:solidFill>
                        <a:latin typeface="+mn-ea"/>
                        <a:ea typeface="+mn-ea"/>
                        <a:cs typeface="+mn-cs"/>
                      </a:endParaRPr>
                    </a:p>
                    <a:p>
                      <a:pPr algn="l"/>
                      <a:r>
                        <a:rPr kumimoji="1" lang="en-US" altLang="ja-JP" sz="1400" b="0" i="0" u="none" strike="noStrike" kern="1200" baseline="0" dirty="0">
                          <a:solidFill>
                            <a:schemeClr val="tx1"/>
                          </a:solidFill>
                          <a:latin typeface="+mn-ea"/>
                          <a:ea typeface="+mn-ea"/>
                          <a:cs typeface="+mn-cs"/>
                        </a:rPr>
                        <a:t>※</a:t>
                      </a:r>
                      <a:r>
                        <a:rPr kumimoji="1" lang="ja-JP" altLang="en-US" sz="1400" b="0" i="0" u="none" strike="noStrike" kern="1200" baseline="0" dirty="0">
                          <a:solidFill>
                            <a:schemeClr val="tx1"/>
                          </a:solidFill>
                          <a:latin typeface="+mn-ea"/>
                          <a:ea typeface="+mn-ea"/>
                          <a:cs typeface="+mn-cs"/>
                        </a:rPr>
                        <a:t>事業前の土地所有者、借地権者、借家権者及び抵当権者等も含んだ全ての権利者</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58597">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pitchFamily="34" charset="0"/>
                          <a:ea typeface="ＭＳ Ｐゴシック" pitchFamily="50" charset="-128"/>
                        </a:rPr>
                        <a:t>建物</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rPr>
                        <a:t>・事業前の土地所有者・借地権者・保留床取得者が区分所有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kern="1200" baseline="0" dirty="0">
                          <a:solidFill>
                            <a:schemeClr val="tx1"/>
                          </a:solidFill>
                          <a:latin typeface="+mn-ea"/>
                          <a:ea typeface="+mn-ea"/>
                          <a:cs typeface="+mn-cs"/>
                        </a:rPr>
                        <a:t>・事業前の土地所有者・借地権者・保留床取得者が区分所有</a:t>
                      </a:r>
                      <a:endParaRPr kumimoji="1" lang="ja-JP" altLang="en-US" sz="1400" b="0" i="0" u="none" strike="noStrike" cap="none" normalizeH="0" baseline="0" dirty="0">
                        <a:ln>
                          <a:noFill/>
                        </a:ln>
                        <a:solidFill>
                          <a:schemeClr val="tx1"/>
                        </a:solidFill>
                        <a:effectLst/>
                        <a:latin typeface="+mn-ea"/>
                        <a:ea typeface="+mn-ea"/>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Arial" pitchFamily="34"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7171">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pitchFamily="34" charset="0"/>
                          <a:ea typeface="ＭＳ Ｐゴシック" pitchFamily="50" charset="-128"/>
                        </a:rPr>
                        <a:t>地上権</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rPr>
                        <a:t>・土地の所有権を持たず、建物の床を所有する者のために、土地を使うための権利として地上権を設定</a:t>
                      </a:r>
                      <a:endParaRPr kumimoji="1" lang="en-US" altLang="ja-JP" sz="1400" b="0" i="0" u="none" strike="noStrike" cap="none" normalizeH="0" baseline="0" dirty="0">
                        <a:ln>
                          <a:noFill/>
                        </a:ln>
                        <a:solidFill>
                          <a:schemeClr val="tx1"/>
                        </a:solidFill>
                        <a:effectLst/>
                        <a:latin typeface="+mn-ea"/>
                        <a:ea typeface="+mn-ea"/>
                      </a:endParaRP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rPr>
                        <a:t>・地上権は床の所有者全員の共有持分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kern="1200" baseline="0" dirty="0">
                          <a:solidFill>
                            <a:schemeClr val="tx1"/>
                          </a:solidFill>
                          <a:latin typeface="+mn-ea"/>
                          <a:ea typeface="+mn-ea"/>
                          <a:cs typeface="+mn-cs"/>
                        </a:rPr>
                        <a:t>・設定しない</a:t>
                      </a:r>
                      <a:endParaRPr kumimoji="1" lang="en-US" altLang="ja-JP" sz="1400" b="0" i="0" u="none" strike="noStrike" kern="1200" baseline="0" dirty="0">
                        <a:solidFill>
                          <a:schemeClr val="tx1"/>
                        </a:solidFill>
                        <a:latin typeface="+mn-ea"/>
                        <a:ea typeface="+mn-ea"/>
                        <a:cs typeface="+mn-cs"/>
                      </a:endParaRP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kern="1200" baseline="0" dirty="0">
                          <a:solidFill>
                            <a:schemeClr val="tx1"/>
                          </a:solidFill>
                          <a:latin typeface="+mn-ea"/>
                          <a:ea typeface="+mn-ea"/>
                          <a:cs typeface="+mn-cs"/>
                        </a:rPr>
                        <a:t>（土地所有者と建物の所有者が一致するため）</a:t>
                      </a:r>
                      <a:endParaRPr kumimoji="1" lang="ja-JP" altLang="en-US" sz="1400" b="0" i="0" u="none" strike="noStrike" cap="none" normalizeH="0" baseline="0" dirty="0">
                        <a:ln>
                          <a:noFill/>
                        </a:ln>
                        <a:solidFill>
                          <a:schemeClr val="tx1"/>
                        </a:solidFill>
                        <a:effectLst/>
                        <a:latin typeface="+mn-ea"/>
                        <a:ea typeface="+mn-ea"/>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3524">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pitchFamily="34" charset="0"/>
                          <a:ea typeface="ＭＳ Ｐゴシック" pitchFamily="50" charset="-128"/>
                        </a:rPr>
                        <a:t>根拠</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rPr>
                        <a:t>都市再開発法第</a:t>
                      </a:r>
                      <a:r>
                        <a:rPr kumimoji="1" lang="en-US" altLang="ja-JP" sz="1400" b="0" i="0" u="none" strike="noStrike" cap="none" normalizeH="0" baseline="0" dirty="0">
                          <a:ln>
                            <a:noFill/>
                          </a:ln>
                          <a:solidFill>
                            <a:schemeClr val="tx1"/>
                          </a:solidFill>
                          <a:effectLst/>
                          <a:latin typeface="+mn-ea"/>
                          <a:ea typeface="+mn-ea"/>
                        </a:rPr>
                        <a:t>75,77</a:t>
                      </a:r>
                      <a:r>
                        <a:rPr kumimoji="1" lang="ja-JP" altLang="en-US" sz="1400" b="0" i="0" u="none" strike="noStrike" cap="none" normalizeH="0" baseline="0" dirty="0">
                          <a:ln>
                            <a:noFill/>
                          </a:ln>
                          <a:solidFill>
                            <a:schemeClr val="tx1"/>
                          </a:solidFill>
                          <a:effectLst/>
                          <a:latin typeface="+mn-ea"/>
                          <a:ea typeface="+mn-ea"/>
                        </a:rPr>
                        <a:t>条等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rPr>
                        <a:t>都市再開発法第</a:t>
                      </a:r>
                      <a:r>
                        <a:rPr kumimoji="1" lang="en-US" altLang="ja-JP" sz="1400" b="0" i="0" u="none" strike="noStrike" cap="none" normalizeH="0" baseline="0" dirty="0">
                          <a:ln>
                            <a:noFill/>
                          </a:ln>
                          <a:solidFill>
                            <a:schemeClr val="tx1"/>
                          </a:solidFill>
                          <a:effectLst/>
                          <a:latin typeface="+mn-ea"/>
                          <a:ea typeface="+mn-ea"/>
                        </a:rPr>
                        <a:t>111</a:t>
                      </a:r>
                      <a:r>
                        <a:rPr kumimoji="1" lang="ja-JP" altLang="en-US" sz="1400" b="0" i="0" u="none" strike="noStrike" cap="none" normalizeH="0" baseline="0" dirty="0">
                          <a:ln>
                            <a:noFill/>
                          </a:ln>
                          <a:solidFill>
                            <a:schemeClr val="tx1"/>
                          </a:solidFill>
                          <a:effectLst/>
                          <a:latin typeface="+mn-ea"/>
                          <a:ea typeface="+mn-ea"/>
                        </a:rPr>
                        <a:t>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rPr>
                        <a:t>都市再開発法第</a:t>
                      </a:r>
                      <a:r>
                        <a:rPr kumimoji="1" lang="en-US" altLang="ja-JP" sz="1400" b="0" i="0" u="none" strike="noStrike" cap="none" normalizeH="0" baseline="0" dirty="0">
                          <a:ln>
                            <a:noFill/>
                          </a:ln>
                          <a:solidFill>
                            <a:schemeClr val="tx1"/>
                          </a:solidFill>
                          <a:effectLst/>
                          <a:latin typeface="+mn-ea"/>
                          <a:ea typeface="+mn-ea"/>
                        </a:rPr>
                        <a:t>110</a:t>
                      </a:r>
                      <a:r>
                        <a:rPr kumimoji="1" lang="ja-JP" altLang="en-US" sz="1400" b="0" i="0" u="none" strike="noStrike" cap="none" normalizeH="0" baseline="0" dirty="0">
                          <a:ln>
                            <a:noFill/>
                          </a:ln>
                          <a:solidFill>
                            <a:schemeClr val="tx1"/>
                          </a:solidFill>
                          <a:effectLst/>
                          <a:latin typeface="+mn-ea"/>
                          <a:ea typeface="+mn-ea"/>
                        </a:rPr>
                        <a:t>条</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074616">
                <a:tc rowSpan="2">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pitchFamily="34" charset="0"/>
                          <a:ea typeface="ＭＳ Ｐゴシック" pitchFamily="50" charset="-128"/>
                        </a:rPr>
                        <a:t>特徴</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pitchFamily="34" charset="0"/>
                          <a:ea typeface="ＭＳ Ｐゴシック" pitchFamily="50" charset="-128"/>
                        </a:rPr>
                        <a:t>・土地の所有者と施設建築物の所有者が一致しない</a:t>
                      </a:r>
                      <a:endParaRPr kumimoji="1" lang="en-US" altLang="ja-JP" sz="1400" b="0"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pitchFamily="34" charset="0"/>
                          <a:ea typeface="ＭＳ Ｐゴシック" pitchFamily="50" charset="-128"/>
                        </a:rPr>
                        <a:t>・従後の土地所有者は地代を収受する</a:t>
                      </a:r>
                      <a:endParaRPr kumimoji="1" lang="en-US" altLang="ja-JP" sz="1400" b="0" i="0" u="none" strike="noStrike" cap="none" normalizeH="0" baseline="0" dirty="0">
                        <a:ln>
                          <a:noFill/>
                        </a:ln>
                        <a:solidFill>
                          <a:schemeClr val="tx1"/>
                        </a:solidFill>
                        <a:effectLst/>
                        <a:latin typeface="Arial" pitchFamily="34"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1" lang="ja-JP" altLang="en-US" sz="1400" b="0" i="0" u="none" strike="noStrike" kern="1200" baseline="0" dirty="0">
                          <a:solidFill>
                            <a:schemeClr val="tx1"/>
                          </a:solidFill>
                          <a:latin typeface="+mn-lt"/>
                          <a:ea typeface="+mn-ea"/>
                          <a:cs typeface="+mn-cs"/>
                        </a:rPr>
                        <a:t>・地代を徴収する手間が不要</a:t>
                      </a:r>
                      <a:endParaRPr kumimoji="1" lang="en-US" altLang="ja-JP" sz="1400" b="0" i="0" u="none" strike="noStrike" kern="1200" baseline="0" dirty="0">
                        <a:solidFill>
                          <a:schemeClr val="tx1"/>
                        </a:solidFill>
                        <a:latin typeface="+mn-lt"/>
                        <a:ea typeface="+mn-ea"/>
                        <a:cs typeface="+mn-cs"/>
                      </a:endParaRPr>
                    </a:p>
                    <a:p>
                      <a:pPr marL="0" marR="0" lvl="0" indent="0" algn="l" defTabSz="914400" rtl="0" eaLnBrk="1" fontAlgn="base" latinLnBrk="0" hangingPunct="1">
                        <a:lnSpc>
                          <a:spcPct val="90000"/>
                        </a:lnSpc>
                        <a:spcBef>
                          <a:spcPct val="20000"/>
                        </a:spcBef>
                        <a:spcAft>
                          <a:spcPct val="0"/>
                        </a:spcAft>
                        <a:buClrTx/>
                        <a:buSzTx/>
                        <a:buFontTx/>
                        <a:buNone/>
                        <a:tabLst/>
                        <a:defRPr/>
                      </a:pPr>
                      <a:r>
                        <a:rPr kumimoji="1" lang="ja-JP" altLang="en-US" sz="1400" b="0" i="0" u="none" strike="noStrike" kern="1200" baseline="0" dirty="0">
                          <a:solidFill>
                            <a:schemeClr val="tx1"/>
                          </a:solidFill>
                          <a:latin typeface="+mn-lt"/>
                          <a:ea typeface="+mn-ea"/>
                          <a:cs typeface="+mn-cs"/>
                        </a:rPr>
                        <a:t>・全権利者が、土地と建物について同質の権利を有するため、建替え時の地上権更新料等の問題が発生しない</a:t>
                      </a:r>
                      <a:endParaRPr kumimoji="1" lang="ja-JP" altLang="en-US" sz="1400" b="0" i="0" u="none" strike="noStrike" cap="none" normalizeH="0" baseline="0" dirty="0">
                        <a:ln>
                          <a:noFill/>
                        </a:ln>
                        <a:solidFill>
                          <a:schemeClr val="tx1"/>
                        </a:solidFill>
                        <a:effectLst/>
                        <a:latin typeface="Arial" pitchFamily="34"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1" lang="ja-JP" altLang="en-US" sz="1400" b="0" i="0" u="none" strike="noStrike" kern="1200" baseline="0" dirty="0">
                          <a:solidFill>
                            <a:schemeClr val="tx1"/>
                          </a:solidFill>
                          <a:latin typeface="+mn-lt"/>
                          <a:ea typeface="+mn-ea"/>
                          <a:cs typeface="+mn-cs"/>
                        </a:rPr>
                        <a:t>・事業を行う地区の特性に応じて、その地区に最もふさわしい権利形態を決めることが可能</a:t>
                      </a:r>
                      <a:endParaRPr kumimoji="1" lang="ja-JP" altLang="en-US" sz="1400" b="0" i="0" u="none" strike="noStrike" cap="none" normalizeH="0" baseline="0" dirty="0">
                        <a:ln>
                          <a:noFill/>
                        </a:ln>
                        <a:solidFill>
                          <a:schemeClr val="tx1"/>
                        </a:solidFill>
                        <a:effectLst/>
                        <a:latin typeface="Arial" pitchFamily="34"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213539">
                <a:tc vMerge="1">
                  <a:txBody>
                    <a:body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Arial" pitchFamily="34" charset="0"/>
                        <a:ea typeface="ＭＳ Ｐゴシック" pitchFamily="50" charset="-128"/>
                      </a:endParaRP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1" lang="en-US" altLang="ja-JP" sz="1400" b="0" i="0" u="none" strike="noStrike" cap="none" normalizeH="0" baseline="0" dirty="0">
                        <a:ln>
                          <a:noFill/>
                        </a:ln>
                        <a:solidFill>
                          <a:schemeClr val="tx1"/>
                        </a:solidFill>
                        <a:effectLst/>
                        <a:latin typeface="Arial" pitchFamily="34"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Arial" pitchFamily="34" charset="0"/>
                          <a:ea typeface="ＭＳ Ｐゴシック" pitchFamily="50" charset="-128"/>
                        </a:rPr>
                        <a:t>・マンションタイプで多く採用</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Arial" pitchFamily="34" charset="0"/>
                          <a:ea typeface="ＭＳ Ｐゴシック" pitchFamily="50" charset="-128"/>
                        </a:rPr>
                        <a:t>・全員同意に基づき自由な権利設定が可能</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1503" name="スライド番号プレースホルダー 3"/>
          <p:cNvSpPr>
            <a:spLocks noGrp="1"/>
          </p:cNvSpPr>
          <p:nvPr>
            <p:ph type="sldNum" sz="quarter" idx="12"/>
          </p:nvPr>
        </p:nvSpPr>
        <p:spPr>
          <a:xfrm>
            <a:off x="7113664" y="6376051"/>
            <a:ext cx="1872208" cy="371351"/>
          </a:xfrm>
        </p:spPr>
        <p:txBody>
          <a:bodyPr/>
          <a:lstStyle/>
          <a:p>
            <a:pPr>
              <a:defRPr/>
            </a:pPr>
            <a:fld id="{C22265F3-424C-4E3D-9E1E-158E402821BC}" type="slidenum">
              <a:rPr lang="en-US" altLang="ja-JP" smtClean="0"/>
              <a:pPr>
                <a:defRPr/>
              </a:pPr>
              <a:t>12</a:t>
            </a:fld>
            <a:endParaRPr lang="en-US" altLang="ja-JP" dirty="0"/>
          </a:p>
        </p:txBody>
      </p:sp>
      <p:pic>
        <p:nvPicPr>
          <p:cNvPr id="1504" name="Picture 2"/>
          <p:cNvPicPr>
            <a:picLocks noChangeAspect="1" noChangeArrowheads="1"/>
          </p:cNvPicPr>
          <p:nvPr/>
        </p:nvPicPr>
        <p:blipFill>
          <a:blip r:embed="rId2"/>
          <a:stretch>
            <a:fillRect/>
          </a:stretch>
        </p:blipFill>
        <p:spPr>
          <a:xfrm>
            <a:off x="689822" y="5677392"/>
            <a:ext cx="2684602" cy="919960"/>
          </a:xfrm>
          <a:prstGeom prst="rect">
            <a:avLst/>
          </a:prstGeom>
          <a:noFill/>
          <a:ln>
            <a:noFill/>
          </a:ln>
          <a:effectLst/>
        </p:spPr>
      </p:pic>
      <p:pic>
        <p:nvPicPr>
          <p:cNvPr id="1505" name="Picture 3"/>
          <p:cNvPicPr>
            <a:picLocks noChangeAspect="1" noChangeArrowheads="1"/>
          </p:cNvPicPr>
          <p:nvPr/>
        </p:nvPicPr>
        <p:blipFill>
          <a:blip r:embed="rId3"/>
          <a:stretch>
            <a:fillRect/>
          </a:stretch>
        </p:blipFill>
        <p:spPr>
          <a:xfrm>
            <a:off x="3851920" y="5679661"/>
            <a:ext cx="2609323" cy="934625"/>
          </a:xfrm>
          <a:prstGeom prst="rect">
            <a:avLst/>
          </a:prstGeom>
          <a:noFill/>
          <a:ln>
            <a:noFill/>
          </a:ln>
          <a:effectLst/>
        </p:spPr>
      </p:pic>
      <p:sp>
        <p:nvSpPr>
          <p:cNvPr id="1506" name="右矢印 8"/>
          <p:cNvSpPr/>
          <p:nvPr/>
        </p:nvSpPr>
        <p:spPr>
          <a:xfrm>
            <a:off x="1910553" y="5991231"/>
            <a:ext cx="207803" cy="327546"/>
          </a:xfrm>
          <a:prstGeom prst="rightArrow">
            <a:avLst>
              <a:gd name="adj1" fmla="val 50000"/>
              <a:gd name="adj2" fmla="val 67136"/>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507" name="右矢印 9"/>
          <p:cNvSpPr/>
          <p:nvPr/>
        </p:nvSpPr>
        <p:spPr>
          <a:xfrm>
            <a:off x="4969928" y="6033839"/>
            <a:ext cx="207803" cy="327546"/>
          </a:xfrm>
          <a:prstGeom prst="rightArrow">
            <a:avLst>
              <a:gd name="adj1" fmla="val 50000"/>
              <a:gd name="adj2" fmla="val 67136"/>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cxnSp>
        <p:nvCxnSpPr>
          <p:cNvPr id="1508" name="直線矢印コネクタ 10"/>
          <p:cNvCxnSpPr/>
          <p:nvPr/>
        </p:nvCxnSpPr>
        <p:spPr>
          <a:xfrm>
            <a:off x="2165837" y="5579011"/>
            <a:ext cx="349339" cy="1357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9" name="テキスト ボックス 11"/>
          <p:cNvSpPr txBox="1"/>
          <p:nvPr/>
        </p:nvSpPr>
        <p:spPr>
          <a:xfrm>
            <a:off x="576319" y="5477162"/>
            <a:ext cx="1717483" cy="400110"/>
          </a:xfrm>
          <a:prstGeom prst="rect">
            <a:avLst/>
          </a:prstGeom>
          <a:noFill/>
        </p:spPr>
        <p:txBody>
          <a:bodyPr wrap="square" rtlCol="0">
            <a:spAutoFit/>
          </a:bodyPr>
          <a:lstStyle/>
          <a:p>
            <a:r>
              <a:rPr lang="ja-JP" altLang="en-US" sz="1000" dirty="0"/>
              <a:t>Ｘ：土地の所有権を持たない</a:t>
            </a:r>
            <a:endParaRPr lang="en-US" altLang="ja-JP" sz="1000" dirty="0"/>
          </a:p>
          <a:p>
            <a:pPr marL="182563"/>
            <a:r>
              <a:rPr lang="ja-JP" altLang="en-US" sz="1000" dirty="0"/>
              <a:t>建築物の所有者</a:t>
            </a:r>
          </a:p>
        </p:txBody>
      </p:sp>
      <p:sp>
        <p:nvSpPr>
          <p:cNvPr id="1510" name="Rectangle 2"/>
          <p:cNvSpPr txBox="1">
            <a:spLocks noChangeArrowheads="1"/>
          </p:cNvSpPr>
          <p:nvPr/>
        </p:nvSpPr>
        <p:spPr>
          <a:xfrm>
            <a:off x="0" y="0"/>
            <a:ext cx="7019925"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sz="2400" b="1" kern="0" dirty="0">
                <a:solidFill>
                  <a:schemeClr val="tx1"/>
                </a:solidFill>
                <a:latin typeface="ＭＳ Ｐゴシック" charset="-128"/>
                <a:ea typeface="ＭＳ Ｐゴシック" charset="-128"/>
              </a:rPr>
              <a:t>２．市街地再開発事業の概要</a:t>
            </a:r>
          </a:p>
        </p:txBody>
      </p:sp>
      <p:sp>
        <p:nvSpPr>
          <p:cNvPr id="1511" name="タイトル 8"/>
          <p:cNvSpPr txBox="1"/>
          <p:nvPr/>
        </p:nvSpPr>
        <p:spPr>
          <a:xfrm>
            <a:off x="179513" y="652626"/>
            <a:ext cx="5328592" cy="400110"/>
          </a:xfrm>
          <a:prstGeom prst="rect">
            <a:avLst/>
          </a:prstGeom>
          <a:solidFill>
            <a:schemeClr val="tx1">
              <a:lumMod val="50000"/>
              <a:lumOff val="50000"/>
            </a:schemeClr>
          </a:solidFill>
          <a:ln w="6350">
            <a:noFill/>
            <a:miter lim="800000"/>
            <a:headEnd/>
            <a:tailEnd/>
          </a:ln>
        </p:spPr>
        <p:txBody>
          <a:bodyPr wrap="square" anchor="ctr">
            <a:spAutoFit/>
          </a:bodyPr>
          <a:lstStyle/>
          <a:p>
            <a:pPr algn="ctr">
              <a:defRPr/>
            </a:pPr>
            <a:r>
              <a:rPr lang="ja-JP" altLang="en-US" sz="2000" kern="0" dirty="0">
                <a:solidFill>
                  <a:schemeClr val="bg1"/>
                </a:solidFill>
                <a:latin typeface="ＭＳ Ｐゴシック" pitchFamily="50" charset="-128"/>
                <a:ea typeface="ＭＳ Ｐゴシック" pitchFamily="50" charset="-128"/>
                <a:cs typeface="+mj-cs"/>
              </a:rPr>
              <a:t>権利変換のタイプ</a:t>
            </a:r>
            <a:r>
              <a:rPr lang="en-US" altLang="ja-JP" sz="2000" kern="0" dirty="0">
                <a:solidFill>
                  <a:schemeClr val="bg1"/>
                </a:solidFill>
                <a:latin typeface="ＭＳ Ｐゴシック" pitchFamily="50" charset="-128"/>
                <a:ea typeface="ＭＳ Ｐゴシック" pitchFamily="50" charset="-128"/>
                <a:cs typeface="+mj-cs"/>
              </a:rPr>
              <a:t>〈</a:t>
            </a:r>
            <a:r>
              <a:rPr lang="ja-JP" altLang="en-US" sz="2000" kern="0" dirty="0">
                <a:solidFill>
                  <a:schemeClr val="bg1"/>
                </a:solidFill>
                <a:latin typeface="ＭＳ Ｐゴシック" pitchFamily="50" charset="-128"/>
                <a:ea typeface="ＭＳ Ｐゴシック" pitchFamily="50" charset="-128"/>
                <a:cs typeface="+mj-cs"/>
              </a:rPr>
              <a:t>第一種市街地再開発事業</a:t>
            </a:r>
            <a:r>
              <a:rPr lang="en-US" altLang="ja-JP" sz="2000" kern="0" dirty="0">
                <a:solidFill>
                  <a:schemeClr val="bg1"/>
                </a:solidFill>
                <a:latin typeface="ＭＳ Ｐゴシック" pitchFamily="50" charset="-128"/>
                <a:ea typeface="ＭＳ Ｐゴシック" pitchFamily="50" charset="-128"/>
                <a:cs typeface="+mj-cs"/>
              </a:rPr>
              <a:t>〉</a:t>
            </a:r>
            <a:endParaRPr lang="ja-JP" altLang="en-US" sz="2000" kern="0" dirty="0">
              <a:solidFill>
                <a:schemeClr val="bg1"/>
              </a:solidFill>
              <a:latin typeface="ＭＳ Ｐゴシック" pitchFamily="50" charset="-128"/>
              <a:ea typeface="ＭＳ Ｐゴシック" pitchFamily="50" charset="-128"/>
              <a:cs typeface="+mj-cs"/>
            </a:endParaRPr>
          </a:p>
        </p:txBody>
      </p:sp>
    </p:spTree>
    <p:extLst>
      <p:ext uri="{BB962C8B-B14F-4D97-AF65-F5344CB8AC3E}">
        <p14:creationId xmlns:p14="http://schemas.microsoft.com/office/powerpoint/2010/main" val="388903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a:extLst>
              <a:ext uri="{FF2B5EF4-FFF2-40B4-BE49-F238E27FC236}">
                <a16:creationId xmlns:a16="http://schemas.microsoft.com/office/drawing/2014/main" id="{00000000-0008-0000-0B00-0000D4615900}"/>
              </a:ext>
            </a:extLst>
          </p:cNvPr>
          <p:cNvGraphicFramePr>
            <a:graphicFrameLocks/>
          </p:cNvGraphicFramePr>
          <p:nvPr>
            <p:extLst>
              <p:ext uri="{D42A27DB-BD31-4B8C-83A1-F6EECF244321}">
                <p14:modId xmlns:p14="http://schemas.microsoft.com/office/powerpoint/2010/main" val="1221587213"/>
              </p:ext>
            </p:extLst>
          </p:nvPr>
        </p:nvGraphicFramePr>
        <p:xfrm>
          <a:off x="0" y="2132856"/>
          <a:ext cx="8869409" cy="4225079"/>
        </p:xfrm>
        <a:graphic>
          <a:graphicData uri="http://schemas.openxmlformats.org/drawingml/2006/chart">
            <c:chart xmlns:c="http://schemas.openxmlformats.org/drawingml/2006/chart" xmlns:r="http://schemas.openxmlformats.org/officeDocument/2006/relationships" r:id="rId3"/>
          </a:graphicData>
        </a:graphic>
      </p:graphicFrame>
      <p:sp>
        <p:nvSpPr>
          <p:cNvPr id="1513" name="正方形/長方形 20"/>
          <p:cNvSpPr/>
          <p:nvPr/>
        </p:nvSpPr>
        <p:spPr>
          <a:xfrm>
            <a:off x="250591" y="695868"/>
            <a:ext cx="8641889" cy="1436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363" indent="-360363" algn="ctr">
              <a:lnSpc>
                <a:spcPct val="90000"/>
              </a:lnSpc>
              <a:spcBef>
                <a:spcPct val="20000"/>
              </a:spcBef>
            </a:pPr>
            <a:r>
              <a:rPr lang="ja-JP" altLang="en-US" sz="2400" dirty="0">
                <a:solidFill>
                  <a:schemeClr val="tx1"/>
                </a:solidFill>
                <a:latin typeface="ＭＳ Ｐゴシック" charset="-128"/>
              </a:rPr>
              <a:t>　  </a:t>
            </a:r>
            <a:endParaRPr lang="en-US" altLang="ja-JP" sz="2400" dirty="0">
              <a:solidFill>
                <a:schemeClr val="tx1"/>
              </a:solidFill>
              <a:latin typeface="ＭＳ Ｐゴシック" charset="-128"/>
            </a:endParaRPr>
          </a:p>
          <a:p>
            <a:pPr marL="360363" indent="-360363" algn="ctr">
              <a:lnSpc>
                <a:spcPct val="90000"/>
              </a:lnSpc>
              <a:spcBef>
                <a:spcPct val="20000"/>
              </a:spcBef>
            </a:pPr>
            <a:r>
              <a:rPr lang="ja-JP" altLang="en-US" sz="2400" dirty="0">
                <a:solidFill>
                  <a:schemeClr val="tx1"/>
                </a:solidFill>
                <a:latin typeface="ＭＳ Ｐゴシック" charset="-128"/>
              </a:rPr>
              <a:t>保留床処分金は事業収入の約６割を占めており、</a:t>
            </a:r>
            <a:endParaRPr lang="en-US" altLang="ja-JP" sz="2400" dirty="0">
              <a:solidFill>
                <a:schemeClr val="tx1"/>
              </a:solidFill>
              <a:latin typeface="ＭＳ Ｐゴシック" charset="-128"/>
            </a:endParaRPr>
          </a:p>
          <a:p>
            <a:pPr marL="360363" indent="-360363" algn="ctr">
              <a:lnSpc>
                <a:spcPct val="90000"/>
              </a:lnSpc>
              <a:spcBef>
                <a:spcPct val="20000"/>
              </a:spcBef>
            </a:pPr>
            <a:r>
              <a:rPr lang="ja-JP" altLang="en-US" sz="2400" dirty="0">
                <a:solidFill>
                  <a:schemeClr val="tx1"/>
                </a:solidFill>
                <a:latin typeface="ＭＳ Ｐゴシック" charset="-128"/>
              </a:rPr>
              <a:t>　　保留床処分の成否が事業成立の鍵</a:t>
            </a:r>
          </a:p>
        </p:txBody>
      </p:sp>
      <p:cxnSp>
        <p:nvCxnSpPr>
          <p:cNvPr id="1514" name="直線コネクタ 9"/>
          <p:cNvCxnSpPr/>
          <p:nvPr/>
        </p:nvCxnSpPr>
        <p:spPr>
          <a:xfrm>
            <a:off x="0" y="500063"/>
            <a:ext cx="9144000"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1515" name="Rectangle 2"/>
          <p:cNvSpPr txBox="1">
            <a:spLocks noChangeArrowheads="1"/>
          </p:cNvSpPr>
          <p:nvPr/>
        </p:nvSpPr>
        <p:spPr>
          <a:xfrm>
            <a:off x="0" y="0"/>
            <a:ext cx="7019925" cy="476250"/>
          </a:xfrm>
          <a:prstGeom prst="rect">
            <a:avLst/>
          </a:prstGeom>
          <a:noFill/>
          <a:ln w="9525">
            <a:noFill/>
            <a:miter lim="800000"/>
            <a:headEnd/>
            <a:tailEnd/>
          </a:ln>
        </p:spPr>
        <p:txBody>
          <a:bodyPr anchor="ctr"/>
          <a:lstStyle/>
          <a:p>
            <a:pPr>
              <a:defRPr/>
            </a:pPr>
            <a:r>
              <a:rPr lang="ja-JP" altLang="en-US" sz="2400" b="1" kern="0" dirty="0">
                <a:latin typeface="+mn-ea"/>
                <a:ea typeface="+mn-ea"/>
                <a:cs typeface="+mj-cs"/>
              </a:rPr>
              <a:t>２．市街地再開発事業の概要</a:t>
            </a:r>
          </a:p>
        </p:txBody>
      </p:sp>
      <p:sp>
        <p:nvSpPr>
          <p:cNvPr id="1516" name="タイトル 8"/>
          <p:cNvSpPr>
            <a:spLocks noGrp="1"/>
          </p:cNvSpPr>
          <p:nvPr>
            <p:ph type="title"/>
          </p:nvPr>
        </p:nvSpPr>
        <p:spPr>
          <a:xfrm>
            <a:off x="323528" y="760666"/>
            <a:ext cx="1990725" cy="400050"/>
          </a:xfrm>
          <a:solidFill>
            <a:schemeClr val="tx1">
              <a:lumMod val="50000"/>
              <a:lumOff val="50000"/>
            </a:schemeClr>
          </a:solidFill>
          <a:ln w="6350">
            <a:noFill/>
          </a:ln>
        </p:spPr>
        <p:txBody>
          <a:bodyPr wrap="none">
            <a:spAutoFit/>
          </a:bodyPr>
          <a:lstStyle/>
          <a:p>
            <a:pPr eaLnBrk="1" hangingPunct="1"/>
            <a:r>
              <a:rPr lang="ja-JP" altLang="en-US" sz="2000" dirty="0">
                <a:solidFill>
                  <a:schemeClr val="bg1"/>
                </a:solidFill>
                <a:latin typeface="ＭＳ Ｐゴシック" charset="-128"/>
                <a:ea typeface="ＭＳ Ｐゴシック" charset="-128"/>
              </a:rPr>
              <a:t>事業の資金計画</a:t>
            </a:r>
          </a:p>
        </p:txBody>
      </p:sp>
      <p:sp>
        <p:nvSpPr>
          <p:cNvPr id="1517" name="AutoShape 4"/>
          <p:cNvSpPr>
            <a:spLocks noChangeArrowheads="1"/>
          </p:cNvSpPr>
          <p:nvPr/>
        </p:nvSpPr>
        <p:spPr>
          <a:xfrm>
            <a:off x="1493446" y="6343947"/>
            <a:ext cx="6156177" cy="313039"/>
          </a:xfrm>
          <a:prstGeom prst="rect">
            <a:avLst/>
          </a:prstGeom>
          <a:solidFill>
            <a:schemeClr val="bg1">
              <a:alpha val="70195"/>
            </a:schemeClr>
          </a:solidFill>
          <a:ln w="9525">
            <a:noFill/>
            <a:round/>
            <a:headEnd/>
            <a:tailEnd/>
          </a:ln>
        </p:spPr>
        <p:txBody>
          <a:bodyPr wrap="square">
            <a:spAutoFit/>
          </a:bodyPr>
          <a:lstStyle/>
          <a:p>
            <a:pPr algn="ctr">
              <a:lnSpc>
                <a:spcPct val="90000"/>
              </a:lnSpc>
              <a:spcBef>
                <a:spcPct val="20000"/>
              </a:spcBef>
            </a:pPr>
            <a:r>
              <a:rPr lang="en-US" altLang="ja-JP" sz="1600" dirty="0">
                <a:latin typeface="+mn-ea"/>
                <a:ea typeface="+mn-ea"/>
              </a:rPr>
              <a:t>※</a:t>
            </a:r>
            <a:r>
              <a:rPr lang="ja-JP" altLang="en-US" sz="1600" dirty="0">
                <a:latin typeface="+mn-ea"/>
                <a:ea typeface="+mn-ea"/>
              </a:rPr>
              <a:t>Ｈ</a:t>
            </a:r>
            <a:r>
              <a:rPr lang="en-US" altLang="ja-JP" sz="1600" dirty="0">
                <a:latin typeface="+mn-ea"/>
                <a:ea typeface="+mn-ea"/>
              </a:rPr>
              <a:t>30</a:t>
            </a:r>
            <a:r>
              <a:rPr lang="ja-JP" altLang="en-US" sz="1600" dirty="0">
                <a:latin typeface="+mn-ea"/>
                <a:ea typeface="+mn-ea"/>
              </a:rPr>
              <a:t>～R</a:t>
            </a:r>
            <a:r>
              <a:rPr lang="en-US" altLang="ja-JP" sz="1600" dirty="0">
                <a:latin typeface="+mn-ea"/>
                <a:ea typeface="+mn-ea"/>
              </a:rPr>
              <a:t>4</a:t>
            </a:r>
            <a:r>
              <a:rPr lang="ja-JP" altLang="en-US" sz="1600" dirty="0">
                <a:latin typeface="+mn-ea"/>
                <a:ea typeface="+mn-ea"/>
              </a:rPr>
              <a:t>（</a:t>
            </a:r>
            <a:r>
              <a:rPr lang="en-US" altLang="ja-JP" sz="1600" dirty="0">
                <a:latin typeface="+mn-ea"/>
                <a:ea typeface="+mn-ea"/>
              </a:rPr>
              <a:t>2018</a:t>
            </a:r>
            <a:r>
              <a:rPr lang="ja-JP" altLang="en-US" sz="1600" dirty="0">
                <a:latin typeface="+mn-ea"/>
                <a:ea typeface="+mn-ea"/>
              </a:rPr>
              <a:t>～</a:t>
            </a:r>
            <a:r>
              <a:rPr lang="en-US" altLang="ja-JP" sz="1600" dirty="0">
                <a:latin typeface="+mn-ea"/>
                <a:ea typeface="+mn-ea"/>
              </a:rPr>
              <a:t>2022</a:t>
            </a:r>
            <a:r>
              <a:rPr lang="ja-JP" altLang="en-US" sz="1600" dirty="0">
                <a:latin typeface="+mn-ea"/>
                <a:ea typeface="+mn-ea"/>
              </a:rPr>
              <a:t>）完了</a:t>
            </a:r>
            <a:r>
              <a:rPr lang="en-US" altLang="ja-JP" sz="1600" dirty="0">
                <a:latin typeface="+mn-ea"/>
                <a:ea typeface="+mn-ea"/>
              </a:rPr>
              <a:t>22</a:t>
            </a:r>
            <a:r>
              <a:rPr lang="ja-JP" altLang="en-US" sz="1600" dirty="0">
                <a:latin typeface="+mn-ea"/>
                <a:ea typeface="+mn-ea"/>
              </a:rPr>
              <a:t>地区（都市局所管再開発）の平均</a:t>
            </a:r>
          </a:p>
        </p:txBody>
      </p:sp>
      <p:sp>
        <p:nvSpPr>
          <p:cNvPr id="1518" name="スライド番号プレースホルダー 5"/>
          <p:cNvSpPr>
            <a:spLocks noGrp="1"/>
          </p:cNvSpPr>
          <p:nvPr>
            <p:ph type="sldNum" sz="quarter" idx="12"/>
          </p:nvPr>
        </p:nvSpPr>
        <p:spPr>
          <a:xfrm>
            <a:off x="6992586" y="6500467"/>
            <a:ext cx="2133600" cy="476250"/>
          </a:xfrm>
        </p:spPr>
        <p:txBody>
          <a:bodyPr/>
          <a:lstStyle/>
          <a:p>
            <a:pPr>
              <a:defRPr/>
            </a:pPr>
            <a:fld id="{6CE5E613-5CE7-4450-8EBB-04C8A15EB0AE}" type="slidenum">
              <a:rPr lang="en-US" altLang="ja-JP" smtClean="0"/>
              <a:pPr>
                <a:defRPr/>
              </a:pPr>
              <a:t>13</a:t>
            </a:fld>
            <a:endParaRPr lang="en-US" altLang="ja-JP" dirty="0"/>
          </a:p>
        </p:txBody>
      </p:sp>
      <p:sp>
        <p:nvSpPr>
          <p:cNvPr id="1519" name="AutoShape 4"/>
          <p:cNvSpPr>
            <a:spLocks noChangeArrowheads="1"/>
          </p:cNvSpPr>
          <p:nvPr/>
        </p:nvSpPr>
        <p:spPr>
          <a:xfrm>
            <a:off x="209431" y="2171084"/>
            <a:ext cx="1107173" cy="230832"/>
          </a:xfrm>
          <a:prstGeom prst="rect">
            <a:avLst/>
          </a:prstGeom>
          <a:solidFill>
            <a:schemeClr val="bg1">
              <a:alpha val="70195"/>
            </a:schemeClr>
          </a:solidFill>
          <a:ln w="9525">
            <a:noFill/>
            <a:round/>
            <a:headEnd/>
            <a:tailEnd/>
          </a:ln>
        </p:spPr>
        <p:txBody>
          <a:bodyPr wrap="square">
            <a:spAutoFit/>
          </a:bodyPr>
          <a:lstStyle/>
          <a:p>
            <a:pPr algn="r">
              <a:lnSpc>
                <a:spcPct val="90000"/>
              </a:lnSpc>
              <a:spcBef>
                <a:spcPct val="20000"/>
              </a:spcBef>
            </a:pPr>
            <a:r>
              <a:rPr lang="ja-JP" altLang="en-US" sz="1000" dirty="0">
                <a:latin typeface="+mn-ea"/>
                <a:ea typeface="+mn-ea"/>
              </a:rPr>
              <a:t>単位（百万円）</a:t>
            </a:r>
          </a:p>
        </p:txBody>
      </p:sp>
      <p:sp>
        <p:nvSpPr>
          <p:cNvPr id="1523" name="テキスト ボックス 19"/>
          <p:cNvSpPr txBox="1"/>
          <p:nvPr/>
        </p:nvSpPr>
        <p:spPr>
          <a:xfrm>
            <a:off x="1979712" y="3601821"/>
            <a:ext cx="1167307" cy="369332"/>
          </a:xfrm>
          <a:prstGeom prst="rect">
            <a:avLst/>
          </a:prstGeom>
          <a:noFill/>
        </p:spPr>
        <p:txBody>
          <a:bodyPr wrap="none" rtlCol="0">
            <a:spAutoFit/>
          </a:bodyPr>
          <a:lstStyle/>
          <a:p>
            <a:r>
              <a:rPr kumimoji="1" lang="ja-JP" altLang="en-US" dirty="0">
                <a:latin typeface="+mn-ea"/>
                <a:ea typeface="+mn-ea"/>
              </a:rPr>
              <a:t>（</a:t>
            </a:r>
            <a:r>
              <a:rPr kumimoji="1" lang="en-US" altLang="ja-JP" dirty="0">
                <a:latin typeface="+mn-ea"/>
                <a:ea typeface="+mn-ea"/>
              </a:rPr>
              <a:t>62</a:t>
            </a:r>
            <a:r>
              <a:rPr kumimoji="1" lang="ja-JP" altLang="en-US" dirty="0">
                <a:latin typeface="+mn-ea"/>
                <a:ea typeface="+mn-ea"/>
              </a:rPr>
              <a:t>.</a:t>
            </a:r>
            <a:r>
              <a:rPr lang="en-US" altLang="ja-JP" dirty="0">
                <a:latin typeface="+mn-ea"/>
                <a:ea typeface="+mn-ea"/>
              </a:rPr>
              <a:t>88</a:t>
            </a:r>
            <a:r>
              <a:rPr kumimoji="1" lang="ja-JP" altLang="en-US" dirty="0">
                <a:latin typeface="+mn-ea"/>
                <a:ea typeface="+mn-ea"/>
              </a:rPr>
              <a:t>％）</a:t>
            </a:r>
          </a:p>
        </p:txBody>
      </p:sp>
    </p:spTree>
    <p:extLst>
      <p:ext uri="{BB962C8B-B14F-4D97-AF65-F5344CB8AC3E}">
        <p14:creationId xmlns:p14="http://schemas.microsoft.com/office/powerpoint/2010/main" val="3899759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 name="正方形/長方形 1"/>
          <p:cNvSpPr/>
          <p:nvPr/>
        </p:nvSpPr>
        <p:spPr>
          <a:xfrm>
            <a:off x="264521" y="696872"/>
            <a:ext cx="8768292" cy="5756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8" name="AutoShape 4"/>
          <p:cNvSpPr>
            <a:spLocks noChangeArrowheads="1"/>
          </p:cNvSpPr>
          <p:nvPr/>
        </p:nvSpPr>
        <p:spPr>
          <a:xfrm>
            <a:off x="359710" y="1482924"/>
            <a:ext cx="8673103" cy="4677311"/>
          </a:xfrm>
          <a:prstGeom prst="rect">
            <a:avLst/>
          </a:prstGeom>
          <a:noFill/>
          <a:ln w="19050">
            <a:noFill/>
            <a:round/>
            <a:headEnd/>
            <a:tailEnd/>
          </a:ln>
        </p:spPr>
        <p:txBody>
          <a:bodyPr wrap="square">
            <a:spAutoFit/>
          </a:bodyPr>
          <a:lstStyle/>
          <a:p>
            <a:pPr>
              <a:spcBef>
                <a:spcPct val="50000"/>
              </a:spcBef>
            </a:pPr>
            <a:r>
              <a:rPr lang="en-US" altLang="ja-JP" sz="2800" b="1" dirty="0">
                <a:solidFill>
                  <a:schemeClr val="accent5">
                    <a:lumMod val="50000"/>
                  </a:schemeClr>
                </a:solidFill>
                <a:latin typeface="ＭＳ Ｐゴシック" charset="-128"/>
              </a:rPr>
              <a:t>《</a:t>
            </a:r>
            <a:r>
              <a:rPr lang="ja-JP" altLang="en-US" sz="2800" b="1" dirty="0">
                <a:solidFill>
                  <a:schemeClr val="accent5">
                    <a:lumMod val="50000"/>
                  </a:schemeClr>
                </a:solidFill>
                <a:latin typeface="ＭＳ Ｐゴシック" charset="-128"/>
              </a:rPr>
              <a:t>都市構造の改善効果</a:t>
            </a:r>
            <a:r>
              <a:rPr lang="en-US" altLang="ja-JP" sz="2800" b="1" dirty="0">
                <a:solidFill>
                  <a:schemeClr val="accent5">
                    <a:lumMod val="50000"/>
                  </a:schemeClr>
                </a:solidFill>
                <a:latin typeface="ＭＳ Ｐゴシック" charset="-128"/>
              </a:rPr>
              <a:t>》</a:t>
            </a:r>
          </a:p>
          <a:p>
            <a:pPr>
              <a:spcBef>
                <a:spcPct val="50000"/>
              </a:spcBef>
            </a:pPr>
            <a:r>
              <a:rPr lang="ja-JP" altLang="en-US" sz="2000" dirty="0">
                <a:latin typeface="ＭＳ Ｐゴシック" charset="-128"/>
              </a:rPr>
              <a:t>○ 土地の高度利用　　　　　　  ：容積率</a:t>
            </a:r>
            <a:r>
              <a:rPr lang="ja-JP" altLang="en-US" sz="2000" baseline="30000" dirty="0">
                <a:latin typeface="ＭＳ Ｐゴシック" charset="-128"/>
              </a:rPr>
              <a:t>（注）</a:t>
            </a:r>
            <a:r>
              <a:rPr lang="ja-JP" altLang="en-US" sz="2000" dirty="0">
                <a:latin typeface="ＭＳ Ｐゴシック" charset="-128"/>
              </a:rPr>
              <a:t>が平均約</a:t>
            </a:r>
            <a:r>
              <a:rPr lang="en-US" altLang="ja-JP" sz="2000" dirty="0">
                <a:latin typeface="ＭＳ Ｐゴシック" charset="-128"/>
              </a:rPr>
              <a:t>2</a:t>
            </a:r>
            <a:r>
              <a:rPr lang="ja-JP" altLang="en-US" sz="2000" dirty="0">
                <a:latin typeface="ＭＳ Ｐゴシック" charset="-128"/>
              </a:rPr>
              <a:t>.</a:t>
            </a:r>
            <a:r>
              <a:rPr lang="en-US" altLang="ja-JP" sz="2000" dirty="0">
                <a:latin typeface="ＭＳ Ｐゴシック" charset="-128"/>
              </a:rPr>
              <a:t>7</a:t>
            </a:r>
            <a:r>
              <a:rPr lang="ja-JP" altLang="en-US" sz="2000" dirty="0">
                <a:latin typeface="ＭＳ Ｐゴシック" charset="-128"/>
              </a:rPr>
              <a:t>倍（約</a:t>
            </a:r>
            <a:r>
              <a:rPr lang="en-US" altLang="ja-JP" sz="2000" dirty="0">
                <a:latin typeface="ＭＳ Ｐゴシック" charset="-128"/>
              </a:rPr>
              <a:t>253</a:t>
            </a:r>
            <a:r>
              <a:rPr lang="ja-JP" altLang="en-US" sz="2000" dirty="0">
                <a:latin typeface="ＭＳ Ｐゴシック" charset="-128"/>
              </a:rPr>
              <a:t>％→約</a:t>
            </a:r>
            <a:r>
              <a:rPr lang="en-US" altLang="ja-JP" sz="2000" dirty="0">
                <a:latin typeface="ＭＳ Ｐゴシック" charset="-128"/>
              </a:rPr>
              <a:t>694</a:t>
            </a:r>
            <a:r>
              <a:rPr lang="ja-JP" altLang="en-US" sz="2000" dirty="0">
                <a:latin typeface="ＭＳ Ｐゴシック" charset="-128"/>
              </a:rPr>
              <a:t>％） </a:t>
            </a:r>
          </a:p>
          <a:p>
            <a:pPr>
              <a:spcBef>
                <a:spcPct val="50000"/>
              </a:spcBef>
            </a:pPr>
            <a:r>
              <a:rPr lang="ja-JP" altLang="en-US" sz="2000" dirty="0">
                <a:latin typeface="ＭＳ Ｐゴシック" charset="-128"/>
              </a:rPr>
              <a:t>○ 道路等の公共施設の整備  ：整備率が平均約</a:t>
            </a:r>
            <a:r>
              <a:rPr lang="en-US" altLang="ja-JP" sz="2000" dirty="0">
                <a:latin typeface="ＭＳ Ｐゴシック" charset="-128"/>
              </a:rPr>
              <a:t>1.2</a:t>
            </a:r>
            <a:r>
              <a:rPr lang="ja-JP" altLang="en-US" sz="2000" dirty="0">
                <a:latin typeface="ＭＳ Ｐゴシック" charset="-128"/>
              </a:rPr>
              <a:t>倍（約</a:t>
            </a:r>
            <a:r>
              <a:rPr lang="en-US" altLang="ja-JP" sz="2000" dirty="0">
                <a:latin typeface="ＭＳ Ｐゴシック" charset="-128"/>
              </a:rPr>
              <a:t>27</a:t>
            </a:r>
            <a:r>
              <a:rPr lang="ja-JP" altLang="en-US" sz="2000" dirty="0">
                <a:latin typeface="ＭＳ Ｐゴシック" charset="-128"/>
              </a:rPr>
              <a:t>％→約</a:t>
            </a:r>
            <a:r>
              <a:rPr lang="en-US" altLang="ja-JP" sz="2000" dirty="0">
                <a:latin typeface="ＭＳ Ｐゴシック" charset="-128"/>
              </a:rPr>
              <a:t>31</a:t>
            </a:r>
            <a:r>
              <a:rPr lang="ja-JP" altLang="en-US" sz="2000" dirty="0">
                <a:latin typeface="ＭＳ Ｐゴシック" charset="-128"/>
              </a:rPr>
              <a:t>％）</a:t>
            </a:r>
            <a:endParaRPr lang="en-US" altLang="ja-JP" sz="2000" dirty="0">
              <a:latin typeface="ＭＳ Ｐゴシック" charset="-128"/>
            </a:endParaRPr>
          </a:p>
          <a:p>
            <a:pPr>
              <a:spcBef>
                <a:spcPct val="50000"/>
              </a:spcBef>
            </a:pPr>
            <a:r>
              <a:rPr lang="ja-JP" altLang="en-US" sz="2000" dirty="0">
                <a:latin typeface="ＭＳ Ｐゴシック" charset="-128"/>
              </a:rPr>
              <a:t>○ 都市型住宅の供給　　　　　 ：約</a:t>
            </a:r>
            <a:r>
              <a:rPr lang="en-US" altLang="ja-JP" sz="2000" dirty="0">
                <a:latin typeface="ＭＳ Ｐゴシック" charset="-128"/>
              </a:rPr>
              <a:t>188</a:t>
            </a:r>
            <a:r>
              <a:rPr lang="ja-JP" altLang="en-US" sz="2000" dirty="0">
                <a:latin typeface="ＭＳ Ｐゴシック" charset="-128"/>
              </a:rPr>
              <a:t>戸</a:t>
            </a:r>
            <a:r>
              <a:rPr lang="en-US" altLang="ja-JP" sz="2000" dirty="0">
                <a:latin typeface="ＭＳ Ｐゴシック" charset="-128"/>
              </a:rPr>
              <a:t>/</a:t>
            </a:r>
            <a:r>
              <a:rPr lang="ja-JP" altLang="en-US" sz="2000" dirty="0">
                <a:latin typeface="ＭＳ Ｐゴシック" charset="-128"/>
              </a:rPr>
              <a:t>地区（計約</a:t>
            </a:r>
            <a:r>
              <a:rPr lang="en-US" altLang="ja-JP" sz="2000" dirty="0">
                <a:latin typeface="ＭＳ Ｐゴシック" charset="-128"/>
              </a:rPr>
              <a:t>1.5</a:t>
            </a:r>
            <a:r>
              <a:rPr lang="ja-JP" altLang="en-US" sz="2000" dirty="0">
                <a:latin typeface="ＭＳ Ｐゴシック" charset="-128"/>
              </a:rPr>
              <a:t>万戸の供給）</a:t>
            </a:r>
            <a:endParaRPr lang="en-US" altLang="ja-JP" sz="2000" dirty="0">
              <a:latin typeface="ＭＳ Ｐゴシック" charset="-128"/>
            </a:endParaRPr>
          </a:p>
          <a:p>
            <a:pPr>
              <a:spcBef>
                <a:spcPct val="50000"/>
              </a:spcBef>
            </a:pPr>
            <a:r>
              <a:rPr lang="ja-JP" altLang="en-US" sz="2000" dirty="0">
                <a:latin typeface="ＭＳ Ｐゴシック" charset="-128"/>
              </a:rPr>
              <a:t>○ 防災性の向上　　　　　　　　 ：不燃化率約</a:t>
            </a:r>
            <a:r>
              <a:rPr lang="en-US" altLang="ja-JP" sz="2000" dirty="0">
                <a:latin typeface="ＭＳ Ｐゴシック" charset="-128"/>
              </a:rPr>
              <a:t>77</a:t>
            </a:r>
            <a:r>
              <a:rPr lang="ja-JP" altLang="en-US" sz="2000" dirty="0">
                <a:latin typeface="ＭＳ Ｐゴシック" charset="-128"/>
              </a:rPr>
              <a:t>％→</a:t>
            </a:r>
            <a:r>
              <a:rPr lang="en-US" altLang="ja-JP" sz="2000" dirty="0">
                <a:latin typeface="ＭＳ Ｐゴシック" charset="-128"/>
              </a:rPr>
              <a:t>100</a:t>
            </a:r>
            <a:r>
              <a:rPr lang="ja-JP" altLang="en-US" sz="2000" dirty="0">
                <a:latin typeface="ＭＳ Ｐゴシック" charset="-128"/>
              </a:rPr>
              <a:t>％</a:t>
            </a:r>
            <a:endParaRPr lang="en-US" altLang="ja-JP" sz="2000" dirty="0">
              <a:latin typeface="ＭＳ Ｐゴシック" charset="-128"/>
            </a:endParaRPr>
          </a:p>
          <a:p>
            <a:pPr algn="r">
              <a:spcBef>
                <a:spcPct val="50000"/>
              </a:spcBef>
            </a:pPr>
            <a:r>
              <a:rPr lang="ja-JP" altLang="en-US" sz="1600" dirty="0">
                <a:latin typeface="Times New Roman" pitchFamily="18" charset="0"/>
              </a:rPr>
              <a:t>（注）容積率は、事業前・事業後とも、地区の合計延床面積を地区の合計敷地面積で除したもの</a:t>
            </a:r>
          </a:p>
          <a:p>
            <a:pPr>
              <a:spcBef>
                <a:spcPct val="50000"/>
              </a:spcBef>
            </a:pPr>
            <a:endParaRPr lang="en-US" altLang="ja-JP" sz="2000" dirty="0">
              <a:latin typeface="ＭＳ Ｐゴシック" charset="-128"/>
            </a:endParaRPr>
          </a:p>
          <a:p>
            <a:pPr>
              <a:spcBef>
                <a:spcPct val="50000"/>
              </a:spcBef>
            </a:pPr>
            <a:r>
              <a:rPr lang="en-US" altLang="ja-JP" sz="2800" b="1" dirty="0">
                <a:solidFill>
                  <a:schemeClr val="accent5">
                    <a:lumMod val="50000"/>
                  </a:schemeClr>
                </a:solidFill>
                <a:latin typeface="ＭＳ Ｐゴシック" charset="-128"/>
              </a:rPr>
              <a:t>《</a:t>
            </a:r>
            <a:r>
              <a:rPr lang="ja-JP" altLang="en-US" sz="2800" b="1" dirty="0">
                <a:solidFill>
                  <a:schemeClr val="accent5">
                    <a:lumMod val="50000"/>
                  </a:schemeClr>
                </a:solidFill>
                <a:latin typeface="ＭＳ Ｐゴシック" charset="-128"/>
              </a:rPr>
              <a:t>民間投資効果</a:t>
            </a:r>
            <a:r>
              <a:rPr lang="en-US" altLang="ja-JP" sz="2800" b="1" dirty="0">
                <a:solidFill>
                  <a:schemeClr val="accent5">
                    <a:lumMod val="50000"/>
                  </a:schemeClr>
                </a:solidFill>
                <a:latin typeface="ＭＳ Ｐゴシック" charset="-128"/>
              </a:rPr>
              <a:t>》</a:t>
            </a:r>
          </a:p>
          <a:p>
            <a:pPr>
              <a:spcBef>
                <a:spcPct val="50000"/>
              </a:spcBef>
            </a:pPr>
            <a:r>
              <a:rPr lang="ja-JP" altLang="en-US" sz="2000" dirty="0">
                <a:latin typeface="ＭＳ Ｐゴシック" charset="-128"/>
              </a:rPr>
              <a:t>○ 平均事業費約</a:t>
            </a:r>
            <a:r>
              <a:rPr lang="en-US" altLang="ja-JP" sz="2000" dirty="0">
                <a:latin typeface="ＭＳ Ｐゴシック" charset="-128"/>
              </a:rPr>
              <a:t>256</a:t>
            </a:r>
            <a:r>
              <a:rPr lang="ja-JP" altLang="en-US" sz="2000" dirty="0">
                <a:latin typeface="ＭＳ Ｐゴシック" charset="-128"/>
              </a:rPr>
              <a:t>億円</a:t>
            </a:r>
            <a:r>
              <a:rPr lang="en-US" altLang="ja-JP" sz="2000" dirty="0">
                <a:latin typeface="ＭＳ Ｐゴシック" charset="-128"/>
              </a:rPr>
              <a:t>/</a:t>
            </a:r>
            <a:r>
              <a:rPr lang="ja-JP" altLang="en-US" sz="2000" dirty="0">
                <a:latin typeface="ＭＳ Ｐゴシック" charset="-128"/>
              </a:rPr>
              <a:t>地区→国庫補助金額の約10.</a:t>
            </a:r>
            <a:r>
              <a:rPr lang="en-US" altLang="ja-JP" sz="2000" dirty="0">
                <a:latin typeface="ＭＳ Ｐゴシック" charset="-128"/>
              </a:rPr>
              <a:t>9</a:t>
            </a:r>
            <a:r>
              <a:rPr lang="ja-JP" altLang="en-US" sz="2000" dirty="0">
                <a:latin typeface="ＭＳ Ｐゴシック" charset="-128"/>
              </a:rPr>
              <a:t>倍の投資誘発効果</a:t>
            </a:r>
          </a:p>
          <a:p>
            <a:pPr algn="r">
              <a:spcBef>
                <a:spcPct val="50000"/>
              </a:spcBef>
            </a:pPr>
            <a:r>
              <a:rPr lang="en-US" altLang="ja-JP" sz="1600" dirty="0">
                <a:latin typeface="+mn-ea"/>
                <a:ea typeface="+mn-ea"/>
              </a:rPr>
              <a:t>※</a:t>
            </a:r>
            <a:r>
              <a:rPr lang="ja-JP" altLang="en-US" sz="1600" dirty="0">
                <a:latin typeface="+mn-ea"/>
                <a:ea typeface="+mn-ea"/>
              </a:rPr>
              <a:t>いずれも、Ｈ</a:t>
            </a:r>
            <a:r>
              <a:rPr lang="en-US" altLang="ja-JP" sz="1600" dirty="0">
                <a:latin typeface="+mn-ea"/>
                <a:ea typeface="+mn-ea"/>
              </a:rPr>
              <a:t>30</a:t>
            </a:r>
            <a:r>
              <a:rPr lang="ja-JP" altLang="en-US" sz="1600" dirty="0">
                <a:latin typeface="+mn-ea"/>
                <a:ea typeface="+mn-ea"/>
              </a:rPr>
              <a:t>～R</a:t>
            </a:r>
            <a:r>
              <a:rPr lang="en-US" altLang="ja-JP" sz="1600" dirty="0">
                <a:latin typeface="+mn-ea"/>
                <a:ea typeface="+mn-ea"/>
              </a:rPr>
              <a:t>4</a:t>
            </a:r>
            <a:r>
              <a:rPr lang="ja-JP" altLang="en-US" sz="1600" dirty="0">
                <a:latin typeface="+mn-ea"/>
                <a:ea typeface="+mn-ea"/>
              </a:rPr>
              <a:t>完了（</a:t>
            </a:r>
            <a:r>
              <a:rPr lang="en-US" altLang="ja-JP" sz="1600" dirty="0">
                <a:latin typeface="+mn-ea"/>
                <a:ea typeface="+mn-ea"/>
              </a:rPr>
              <a:t>2018</a:t>
            </a:r>
            <a:r>
              <a:rPr lang="ja-JP" altLang="en-US" sz="1600" dirty="0">
                <a:latin typeface="+mn-ea"/>
                <a:ea typeface="+mn-ea"/>
              </a:rPr>
              <a:t>～</a:t>
            </a:r>
            <a:r>
              <a:rPr lang="en-US" altLang="ja-JP" sz="1600" dirty="0">
                <a:latin typeface="+mn-ea"/>
                <a:ea typeface="+mn-ea"/>
              </a:rPr>
              <a:t>2022</a:t>
            </a:r>
            <a:r>
              <a:rPr lang="ja-JP" altLang="en-US" sz="1600" dirty="0">
                <a:latin typeface="+mn-ea"/>
                <a:ea typeface="+mn-ea"/>
              </a:rPr>
              <a:t>）</a:t>
            </a:r>
            <a:r>
              <a:rPr lang="en-US" altLang="ja-JP" sz="1600" dirty="0">
                <a:latin typeface="+mn-ea"/>
                <a:ea typeface="+mn-ea"/>
              </a:rPr>
              <a:t>80</a:t>
            </a:r>
            <a:r>
              <a:rPr lang="ja-JP" altLang="en-US" sz="1600" dirty="0">
                <a:latin typeface="+mn-ea"/>
                <a:ea typeface="+mn-ea"/>
              </a:rPr>
              <a:t>地区の平均値</a:t>
            </a:r>
          </a:p>
        </p:txBody>
      </p:sp>
      <p:sp>
        <p:nvSpPr>
          <p:cNvPr id="1539" name="Rectangle 2"/>
          <p:cNvSpPr>
            <a:spLocks noGrp="1" noChangeArrowheads="1"/>
          </p:cNvSpPr>
          <p:nvPr>
            <p:ph type="title"/>
          </p:nvPr>
        </p:nvSpPr>
        <p:spPr/>
        <p:txBody>
          <a:bodyPr/>
          <a:lstStyle/>
          <a:p>
            <a:pPr eaLnBrk="1" hangingPunct="1">
              <a:defRPr/>
            </a:pPr>
            <a:r>
              <a:rPr lang="ja-JP" altLang="en-US" sz="2400" b="1" dirty="0">
                <a:solidFill>
                  <a:schemeClr val="tx1"/>
                </a:solidFill>
                <a:latin typeface="+mn-ea"/>
                <a:ea typeface="+mn-ea"/>
              </a:rPr>
              <a:t>２．市街地再開発事業の概要</a:t>
            </a:r>
          </a:p>
        </p:txBody>
      </p:sp>
      <p:sp>
        <p:nvSpPr>
          <p:cNvPr id="1540" name="タイトル 8"/>
          <p:cNvSpPr txBox="1"/>
          <p:nvPr/>
        </p:nvSpPr>
        <p:spPr>
          <a:xfrm>
            <a:off x="360908" y="836712"/>
            <a:ext cx="1474788" cy="400050"/>
          </a:xfrm>
          <a:prstGeom prst="rect">
            <a:avLst/>
          </a:prstGeom>
          <a:solidFill>
            <a:schemeClr val="tx1">
              <a:lumMod val="50000"/>
              <a:lumOff val="50000"/>
            </a:schemeClr>
          </a:solidFill>
          <a:ln w="6350">
            <a:noFill/>
            <a:miter lim="800000"/>
            <a:headEnd/>
            <a:tailEnd/>
          </a:ln>
        </p:spPr>
        <p:txBody>
          <a:bodyPr wrap="none" anchor="ctr">
            <a:spAutoFit/>
          </a:bodyPr>
          <a:lstStyle/>
          <a:p>
            <a:pPr>
              <a:defRPr/>
            </a:pPr>
            <a:r>
              <a:rPr lang="ja-JP" altLang="en-US" sz="2000" kern="0" dirty="0">
                <a:solidFill>
                  <a:schemeClr val="bg1"/>
                </a:solidFill>
                <a:latin typeface="ＭＳ Ｐゴシック" pitchFamily="50" charset="-128"/>
                <a:ea typeface="ＭＳ Ｐゴシック" pitchFamily="50" charset="-128"/>
                <a:cs typeface="+mj-cs"/>
              </a:rPr>
              <a:t>事業の効果</a:t>
            </a:r>
          </a:p>
        </p:txBody>
      </p:sp>
      <p:sp>
        <p:nvSpPr>
          <p:cNvPr id="1541" name="スライド番号プレースホルダー 2"/>
          <p:cNvSpPr>
            <a:spLocks noGrp="1"/>
          </p:cNvSpPr>
          <p:nvPr>
            <p:ph type="sldNum" sz="quarter" idx="12"/>
          </p:nvPr>
        </p:nvSpPr>
        <p:spPr>
          <a:xfrm>
            <a:off x="7010400" y="6521058"/>
            <a:ext cx="2133600" cy="476250"/>
          </a:xfrm>
        </p:spPr>
        <p:txBody>
          <a:bodyPr/>
          <a:lstStyle/>
          <a:p>
            <a:pPr>
              <a:defRPr/>
            </a:pPr>
            <a:fld id="{6CE5E613-5CE7-4450-8EBB-04C8A15EB0AE}" type="slidenum">
              <a:rPr lang="en-US" altLang="ja-JP" smtClean="0"/>
              <a:pPr>
                <a:defRPr/>
              </a:pPr>
              <a:t>14</a:t>
            </a:fld>
            <a:endParaRPr lang="en-US" altLang="ja-JP" dirty="0"/>
          </a:p>
        </p:txBody>
      </p:sp>
    </p:spTree>
    <p:extLst>
      <p:ext uri="{BB962C8B-B14F-4D97-AF65-F5344CB8AC3E}">
        <p14:creationId xmlns:p14="http://schemas.microsoft.com/office/powerpoint/2010/main" val="1793225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正方形/長方形 7"/>
          <p:cNvSpPr/>
          <p:nvPr/>
        </p:nvSpPr>
        <p:spPr>
          <a:xfrm>
            <a:off x="196195" y="696871"/>
            <a:ext cx="8849183" cy="60444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5" name="スライド番号プレースホルダー 2"/>
          <p:cNvSpPr>
            <a:spLocks noGrp="1"/>
          </p:cNvSpPr>
          <p:nvPr>
            <p:ph type="sldNum" sz="quarter" idx="12"/>
          </p:nvPr>
        </p:nvSpPr>
        <p:spPr>
          <a:xfrm>
            <a:off x="7007046" y="6506393"/>
            <a:ext cx="2133600" cy="476250"/>
          </a:xfrm>
        </p:spPr>
        <p:txBody>
          <a:bodyPr/>
          <a:lstStyle/>
          <a:p>
            <a:pPr>
              <a:defRPr/>
            </a:pPr>
            <a:fld id="{6CE5E613-5CE7-4450-8EBB-04C8A15EB0AE}" type="slidenum">
              <a:rPr lang="en-US" altLang="ja-JP" smtClean="0"/>
              <a:pPr>
                <a:defRPr/>
              </a:pPr>
              <a:t>15</a:t>
            </a:fld>
            <a:endParaRPr lang="en-US" altLang="ja-JP" dirty="0"/>
          </a:p>
        </p:txBody>
      </p:sp>
      <p:cxnSp>
        <p:nvCxnSpPr>
          <p:cNvPr id="1546" name="直線コネクタ 3"/>
          <p:cNvCxnSpPr/>
          <p:nvPr/>
        </p:nvCxnSpPr>
        <p:spPr>
          <a:xfrm>
            <a:off x="0" y="500063"/>
            <a:ext cx="9144000"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1547" name="テキスト ボックス 4"/>
          <p:cNvSpPr txBox="1"/>
          <p:nvPr/>
        </p:nvSpPr>
        <p:spPr>
          <a:xfrm>
            <a:off x="6190930" y="757719"/>
            <a:ext cx="2902082" cy="306884"/>
          </a:xfrm>
          <a:prstGeom prst="rect">
            <a:avLst/>
          </a:prstGeom>
          <a:noFill/>
        </p:spPr>
        <p:txBody>
          <a:bodyPr wrap="square">
            <a:spAutoFit/>
          </a:bodyPr>
          <a:lstStyle/>
          <a:p>
            <a:pPr algn="r">
              <a:defRPr/>
            </a:pPr>
            <a:r>
              <a:rPr lang="ja-JP" altLang="en-US" sz="1400" dirty="0">
                <a:latin typeface="ＭＳ Ｐゴシック"/>
                <a:ea typeface="ＭＳ Ｐゴシック"/>
              </a:rPr>
              <a:t>（令和</a:t>
            </a:r>
            <a:r>
              <a:rPr lang="en-US" altLang="ja-JP" sz="1400" dirty="0">
                <a:latin typeface="ＭＳ Ｐゴシック"/>
                <a:ea typeface="ＭＳ Ｐゴシック"/>
              </a:rPr>
              <a:t>5</a:t>
            </a:r>
            <a:r>
              <a:rPr lang="ja-JP" altLang="en-US" sz="1400" dirty="0">
                <a:latin typeface="ＭＳ Ｐゴシック"/>
                <a:ea typeface="ＭＳ Ｐゴシック"/>
              </a:rPr>
              <a:t>年（</a:t>
            </a:r>
            <a:r>
              <a:rPr lang="en-US" altLang="ja-JP" sz="1400" dirty="0">
                <a:latin typeface="ＭＳ Ｐゴシック"/>
                <a:ea typeface="ＭＳ Ｐゴシック"/>
              </a:rPr>
              <a:t>2023</a:t>
            </a:r>
            <a:r>
              <a:rPr lang="ja-JP" altLang="en-US" sz="1400" dirty="0">
                <a:latin typeface="ＭＳ Ｐゴシック"/>
                <a:ea typeface="ＭＳ Ｐゴシック"/>
              </a:rPr>
              <a:t>年）</a:t>
            </a:r>
            <a:r>
              <a:rPr lang="en-US" altLang="ja-JP" sz="1400" dirty="0">
                <a:latin typeface="ＭＳ Ｐゴシック"/>
                <a:ea typeface="ＭＳ Ｐゴシック"/>
              </a:rPr>
              <a:t>3</a:t>
            </a:r>
            <a:r>
              <a:rPr lang="ja-JP" altLang="en-US" sz="1400" dirty="0">
                <a:latin typeface="ＭＳ Ｐゴシック"/>
                <a:ea typeface="ＭＳ Ｐゴシック"/>
              </a:rPr>
              <a:t>月</a:t>
            </a:r>
            <a:r>
              <a:rPr lang="en-US" altLang="ja-JP" sz="1400" dirty="0">
                <a:latin typeface="ＭＳ Ｐゴシック"/>
                <a:ea typeface="ＭＳ Ｐゴシック"/>
              </a:rPr>
              <a:t>31</a:t>
            </a:r>
            <a:r>
              <a:rPr lang="ja-JP" altLang="en-US" sz="1400" dirty="0">
                <a:latin typeface="ＭＳ Ｐゴシック"/>
                <a:ea typeface="ＭＳ Ｐゴシック"/>
              </a:rPr>
              <a:t>日現在）</a:t>
            </a:r>
          </a:p>
        </p:txBody>
      </p:sp>
      <p:sp>
        <p:nvSpPr>
          <p:cNvPr id="1548" name="Rectangle 2"/>
          <p:cNvSpPr txBox="1">
            <a:spLocks noChangeArrowheads="1"/>
          </p:cNvSpPr>
          <p:nvPr/>
        </p:nvSpPr>
        <p:spPr>
          <a:xfrm>
            <a:off x="0" y="0"/>
            <a:ext cx="7019925" cy="476250"/>
          </a:xfrm>
          <a:prstGeom prst="rect">
            <a:avLst/>
          </a:prstGeom>
          <a:noFill/>
          <a:ln w="9525">
            <a:noFill/>
            <a:miter lim="800000"/>
            <a:headEnd/>
            <a:tailEnd/>
          </a:ln>
        </p:spPr>
        <p:txBody>
          <a:bodyPr anchor="ctr"/>
          <a:lstStyle/>
          <a:p>
            <a:pPr>
              <a:defRPr/>
            </a:pPr>
            <a:r>
              <a:rPr lang="ja-JP" altLang="en-US" sz="2400" b="1" kern="0" dirty="0">
                <a:latin typeface="+mn-ea"/>
                <a:ea typeface="+mn-ea"/>
                <a:cs typeface="+mj-cs"/>
              </a:rPr>
              <a:t>２．市街地再開発事業の概要</a:t>
            </a:r>
          </a:p>
        </p:txBody>
      </p:sp>
      <p:sp>
        <p:nvSpPr>
          <p:cNvPr id="1549" name="タイトル 8"/>
          <p:cNvSpPr txBox="1"/>
          <p:nvPr/>
        </p:nvSpPr>
        <p:spPr>
          <a:xfrm>
            <a:off x="251520" y="761849"/>
            <a:ext cx="1601589" cy="400110"/>
          </a:xfrm>
          <a:prstGeom prst="rect">
            <a:avLst/>
          </a:prstGeom>
          <a:solidFill>
            <a:schemeClr val="tx1">
              <a:lumMod val="50000"/>
              <a:lumOff val="50000"/>
            </a:schemeClr>
          </a:solidFill>
          <a:ln w="6350">
            <a:noFill/>
            <a:miter lim="800000"/>
            <a:headEnd/>
            <a:tailEnd/>
          </a:ln>
        </p:spPr>
        <p:txBody>
          <a:bodyPr wrap="square" anchor="ctr">
            <a:spAutoFit/>
          </a:bodyPr>
          <a:lstStyle/>
          <a:p>
            <a:pPr algn="ctr">
              <a:defRPr/>
            </a:pPr>
            <a:r>
              <a:rPr lang="ja-JP" altLang="en-US" sz="2000" kern="0" dirty="0">
                <a:solidFill>
                  <a:schemeClr val="bg1"/>
                </a:solidFill>
                <a:latin typeface="ＭＳ Ｐゴシック" pitchFamily="50" charset="-128"/>
                <a:ea typeface="ＭＳ Ｐゴシック" pitchFamily="50" charset="-128"/>
                <a:cs typeface="+mj-cs"/>
              </a:rPr>
              <a:t>事業の実績</a:t>
            </a:r>
          </a:p>
        </p:txBody>
      </p:sp>
      <p:graphicFrame>
        <p:nvGraphicFramePr>
          <p:cNvPr id="1550" name="Chart 652"/>
          <p:cNvGraphicFramePr/>
          <p:nvPr>
            <p:extLst>
              <p:ext uri="{D42A27DB-BD31-4B8C-83A1-F6EECF244321}">
                <p14:modId xmlns:p14="http://schemas.microsoft.com/office/powerpoint/2010/main" val="3895612341"/>
              </p:ext>
            </p:extLst>
          </p:nvPr>
        </p:nvGraphicFramePr>
        <p:xfrm>
          <a:off x="243050" y="1400381"/>
          <a:ext cx="8785615" cy="54576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648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正方形/長方形 3"/>
          <p:cNvSpPr/>
          <p:nvPr/>
        </p:nvSpPr>
        <p:spPr>
          <a:xfrm>
            <a:off x="1331640" y="2925514"/>
            <a:ext cx="7848872" cy="791518"/>
          </a:xfrm>
          <a:prstGeom prst="rect">
            <a:avLst/>
          </a:prstGeom>
          <a:solidFill>
            <a:srgbClr val="0070C0"/>
          </a:solidFill>
          <a:ln w="25400" cap="flat" cmpd="sng" algn="ctr">
            <a:noFill/>
            <a:prstDash val="solid"/>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554" name="タイトル 1"/>
          <p:cNvSpPr txBox="1"/>
          <p:nvPr/>
        </p:nvSpPr>
        <p:spPr>
          <a:xfrm>
            <a:off x="1425016" y="3029892"/>
            <a:ext cx="7555023" cy="582761"/>
          </a:xfrm>
          <a:prstGeom prst="rect">
            <a:avLst/>
          </a:prstGeom>
          <a:noFill/>
          <a:ln w="9525">
            <a:noFill/>
            <a:miter lim="800000"/>
            <a:headEnd/>
            <a:tailEnd/>
          </a:ln>
        </p:spPr>
        <p:txBody>
          <a:bodyPr/>
          <a:lstStyle/>
          <a:p>
            <a:pPr>
              <a:defRPr/>
            </a:pPr>
            <a:r>
              <a:rPr lang="ja-JP" altLang="en-US" sz="3200" kern="0" dirty="0">
                <a:solidFill>
                  <a:prstClr val="white"/>
                </a:solidFill>
                <a:latin typeface="+mn-ea"/>
                <a:ea typeface="+mn-ea"/>
              </a:rPr>
              <a:t>３．市街地再開発事業でできること</a:t>
            </a:r>
          </a:p>
        </p:txBody>
      </p:sp>
      <p:sp>
        <p:nvSpPr>
          <p:cNvPr id="1555" name="スライド番号プレースホルダー 2"/>
          <p:cNvSpPr>
            <a:spLocks noGrp="1"/>
          </p:cNvSpPr>
          <p:nvPr>
            <p:ph type="sldNum" sz="quarter" idx="12"/>
          </p:nvPr>
        </p:nvSpPr>
        <p:spPr>
          <a:xfrm>
            <a:off x="6930798" y="6503762"/>
            <a:ext cx="2133600" cy="476250"/>
          </a:xfrm>
        </p:spPr>
        <p:txBody>
          <a:bodyPr/>
          <a:lstStyle/>
          <a:p>
            <a:pPr>
              <a:defRPr/>
            </a:pPr>
            <a:fld id="{C22265F3-424C-4E3D-9E1E-158E402821BC}" type="slidenum">
              <a:rPr lang="en-US" altLang="ja-JP" smtClean="0"/>
              <a:pPr>
                <a:defRPr/>
              </a:pPr>
              <a:t>16</a:t>
            </a:fld>
            <a:endParaRPr lang="en-US" altLang="ja-JP"/>
          </a:p>
        </p:txBody>
      </p:sp>
    </p:spTree>
    <p:extLst>
      <p:ext uri="{BB962C8B-B14F-4D97-AF65-F5344CB8AC3E}">
        <p14:creationId xmlns:p14="http://schemas.microsoft.com/office/powerpoint/2010/main" val="2632018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正方形/長方形 5"/>
          <p:cNvSpPr/>
          <p:nvPr/>
        </p:nvSpPr>
        <p:spPr>
          <a:xfrm>
            <a:off x="251519" y="4365104"/>
            <a:ext cx="8625241" cy="2160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8" name="Text Box 24"/>
          <p:cNvSpPr txBox="1">
            <a:spLocks noChangeArrowheads="1"/>
          </p:cNvSpPr>
          <p:nvPr/>
        </p:nvSpPr>
        <p:spPr>
          <a:xfrm>
            <a:off x="3475763" y="4869160"/>
            <a:ext cx="5400999" cy="1643527"/>
          </a:xfrm>
          <a:prstGeom prst="rect">
            <a:avLst/>
          </a:prstGeom>
          <a:noFill/>
          <a:ln w="9525">
            <a:noFill/>
            <a:miter lim="800000"/>
            <a:headEnd/>
            <a:tailEnd/>
          </a:ln>
        </p:spPr>
        <p:txBody>
          <a:bodyPr wrap="square" lIns="54000" rIns="54000">
            <a:spAutoFit/>
          </a:bodyPr>
          <a:lstStyle/>
          <a:p>
            <a:pPr>
              <a:lnSpc>
                <a:spcPct val="105000"/>
              </a:lnSpc>
              <a:buClr>
                <a:srgbClr val="0000FF"/>
              </a:buClr>
            </a:pPr>
            <a:r>
              <a:rPr lang="ja-JP" altLang="en-US" sz="1600" dirty="0">
                <a:solidFill>
                  <a:srgbClr val="000000"/>
                </a:solidFill>
                <a:latin typeface="+mn-ea"/>
                <a:ea typeface="+mn-ea"/>
              </a:rPr>
              <a:t>○施設建築物：</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　第１街区　住宅</a:t>
            </a:r>
            <a:r>
              <a:rPr lang="en-US" altLang="ja-JP" sz="1600" dirty="0">
                <a:solidFill>
                  <a:srgbClr val="000000"/>
                </a:solidFill>
                <a:latin typeface="+mn-ea"/>
                <a:ea typeface="+mn-ea"/>
              </a:rPr>
              <a:t>268</a:t>
            </a:r>
            <a:r>
              <a:rPr lang="ja-JP" altLang="en-US" sz="1600" dirty="0">
                <a:solidFill>
                  <a:srgbClr val="000000"/>
                </a:solidFill>
                <a:latin typeface="+mn-ea"/>
                <a:ea typeface="+mn-ea"/>
              </a:rPr>
              <a:t>戸、</a:t>
            </a:r>
            <a:r>
              <a:rPr lang="ja-JP" altLang="ja-JP" sz="1600" dirty="0">
                <a:latin typeface="+mn-ea"/>
                <a:ea typeface="+mn-ea"/>
              </a:rPr>
              <a:t>商業</a:t>
            </a:r>
            <a:r>
              <a:rPr lang="ja-JP" altLang="en-US" sz="1600" dirty="0">
                <a:latin typeface="+mn-ea"/>
                <a:ea typeface="+mn-ea"/>
              </a:rPr>
              <a:t>等、</a:t>
            </a:r>
            <a:r>
              <a:rPr lang="ja-JP" altLang="ja-JP" sz="1600" dirty="0">
                <a:latin typeface="+mn-ea"/>
                <a:ea typeface="+mn-ea"/>
              </a:rPr>
              <a:t>公共駐輪場</a:t>
            </a:r>
            <a:r>
              <a:rPr lang="ja-JP" altLang="en-US" sz="1600" dirty="0">
                <a:latin typeface="+mn-ea"/>
                <a:ea typeface="+mn-ea"/>
              </a:rPr>
              <a:t>、</a:t>
            </a:r>
            <a:endParaRPr lang="en-US" altLang="ja-JP" sz="1600" dirty="0">
              <a:latin typeface="+mn-ea"/>
              <a:ea typeface="+mn-ea"/>
            </a:endParaRPr>
          </a:p>
          <a:p>
            <a:pPr>
              <a:lnSpc>
                <a:spcPct val="105000"/>
              </a:lnSpc>
              <a:buClr>
                <a:srgbClr val="0000FF"/>
              </a:buClr>
            </a:pPr>
            <a:r>
              <a:rPr lang="ja-JP" altLang="en-US" sz="1600" dirty="0">
                <a:latin typeface="+mn-ea"/>
                <a:ea typeface="+mn-ea"/>
              </a:rPr>
              <a:t>　　　　　　　　</a:t>
            </a:r>
            <a:r>
              <a:rPr lang="ja-JP" altLang="ja-JP" sz="1600" dirty="0">
                <a:latin typeface="+mn-ea"/>
                <a:ea typeface="+mn-ea"/>
              </a:rPr>
              <a:t>認可保育園、高齢者支援施設、防災備蓄倉庫</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　第２街区　</a:t>
            </a:r>
            <a:r>
              <a:rPr lang="ja-JP" altLang="ja-JP" sz="1600" dirty="0">
                <a:latin typeface="+mn-ea"/>
                <a:ea typeface="+mn-ea"/>
              </a:rPr>
              <a:t>住宅</a:t>
            </a:r>
            <a:r>
              <a:rPr lang="en-US" altLang="ja-JP" sz="1600" dirty="0">
                <a:latin typeface="+mn-ea"/>
                <a:ea typeface="+mn-ea"/>
              </a:rPr>
              <a:t>67</a:t>
            </a:r>
            <a:r>
              <a:rPr lang="ja-JP" altLang="en-US" sz="1600" dirty="0">
                <a:latin typeface="+mn-ea"/>
                <a:ea typeface="+mn-ea"/>
              </a:rPr>
              <a:t>戸</a:t>
            </a:r>
            <a:r>
              <a:rPr lang="ja-JP" altLang="ja-JP" sz="1600" dirty="0">
                <a:latin typeface="+mn-ea"/>
                <a:ea typeface="+mn-ea"/>
              </a:rPr>
              <a:t>、商業等</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○主な公共施設：幹線街路（新設）、区画道路（新設）、</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　　　　　　　　　　　駅前広場（新設）</a:t>
            </a:r>
          </a:p>
        </p:txBody>
      </p:sp>
      <p:sp>
        <p:nvSpPr>
          <p:cNvPr id="1559"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３．市街地再開発事業で出来ること</a:t>
            </a:r>
          </a:p>
        </p:txBody>
      </p:sp>
      <p:sp>
        <p:nvSpPr>
          <p:cNvPr id="1560" name="Text Box 5"/>
          <p:cNvSpPr txBox="1">
            <a:spLocks noChangeArrowheads="1"/>
          </p:cNvSpPr>
          <p:nvPr/>
        </p:nvSpPr>
        <p:spPr>
          <a:xfrm>
            <a:off x="757271" y="1444714"/>
            <a:ext cx="7847177" cy="461665"/>
          </a:xfrm>
          <a:prstGeom prst="rect">
            <a:avLst/>
          </a:prstGeom>
          <a:noFill/>
          <a:ln w="3175">
            <a:noFill/>
            <a:miter lim="800000"/>
            <a:headEnd/>
            <a:tailEnd/>
          </a:ln>
        </p:spPr>
        <p:txBody>
          <a:bodyPr wrap="square">
            <a:spAutoFit/>
          </a:bodyPr>
          <a:lstStyle/>
          <a:p>
            <a:pPr algn="ctr"/>
            <a:r>
              <a:rPr lang="ja-JP" altLang="en-US" sz="2400" b="1" dirty="0">
                <a:solidFill>
                  <a:schemeClr val="accent5">
                    <a:lumMod val="25000"/>
                  </a:schemeClr>
                </a:solidFill>
                <a:latin typeface="Times New Roman" pitchFamily="18" charset="0"/>
              </a:rPr>
              <a:t>木造老朽家屋が密集した地域の防災性能を向上させる</a:t>
            </a:r>
          </a:p>
        </p:txBody>
      </p:sp>
      <p:sp>
        <p:nvSpPr>
          <p:cNvPr id="1561" name="Text Box 24"/>
          <p:cNvSpPr txBox="1">
            <a:spLocks noChangeArrowheads="1"/>
          </p:cNvSpPr>
          <p:nvPr/>
        </p:nvSpPr>
        <p:spPr>
          <a:xfrm>
            <a:off x="382424" y="4869160"/>
            <a:ext cx="3093340" cy="1384995"/>
          </a:xfrm>
          <a:prstGeom prst="rect">
            <a:avLst/>
          </a:prstGeom>
          <a:noFill/>
          <a:ln w="9525">
            <a:noFill/>
            <a:miter lim="800000"/>
            <a:headEnd/>
            <a:tailEnd/>
          </a:ln>
        </p:spPr>
        <p:txBody>
          <a:bodyPr wrap="square" lIns="54000" rIns="54000">
            <a:spAutoFit/>
          </a:bodyPr>
          <a:lstStyle/>
          <a:p>
            <a:pPr>
              <a:lnSpc>
                <a:spcPct val="105000"/>
              </a:lnSpc>
              <a:buClr>
                <a:srgbClr val="0000FF"/>
              </a:buClr>
            </a:pPr>
            <a:r>
              <a:rPr lang="ja-JP" altLang="en-US" sz="1600" dirty="0">
                <a:solidFill>
                  <a:srgbClr val="000000"/>
                </a:solidFill>
                <a:latin typeface="+mn-ea"/>
                <a:ea typeface="+mn-ea"/>
              </a:rPr>
              <a:t>○施行面積：約</a:t>
            </a:r>
            <a:r>
              <a:rPr lang="en-US" altLang="ja-JP" sz="1600" dirty="0">
                <a:solidFill>
                  <a:srgbClr val="000000"/>
                </a:solidFill>
                <a:latin typeface="+mn-ea"/>
                <a:ea typeface="+mn-ea"/>
              </a:rPr>
              <a:t>1.3ha</a:t>
            </a:r>
          </a:p>
          <a:p>
            <a:pPr>
              <a:lnSpc>
                <a:spcPct val="105000"/>
              </a:lnSpc>
              <a:buClr>
                <a:srgbClr val="0000FF"/>
              </a:buClr>
            </a:pPr>
            <a:r>
              <a:rPr lang="ja-JP" altLang="en-US" sz="1600" dirty="0">
                <a:solidFill>
                  <a:srgbClr val="000000"/>
                </a:solidFill>
                <a:latin typeface="+mn-ea"/>
                <a:ea typeface="+mn-ea"/>
              </a:rPr>
              <a:t>○施行期間：平成</a:t>
            </a:r>
            <a:r>
              <a:rPr lang="en-US" altLang="ja-JP" sz="1600" dirty="0">
                <a:solidFill>
                  <a:srgbClr val="000000"/>
                </a:solidFill>
                <a:latin typeface="+mn-ea"/>
                <a:ea typeface="+mn-ea"/>
              </a:rPr>
              <a:t>20</a:t>
            </a:r>
            <a:r>
              <a:rPr lang="ja-JP" altLang="en-US" sz="1600" dirty="0">
                <a:solidFill>
                  <a:srgbClr val="000000"/>
                </a:solidFill>
                <a:latin typeface="+mn-ea"/>
                <a:ea typeface="+mn-ea"/>
              </a:rPr>
              <a:t>～</a:t>
            </a:r>
            <a:r>
              <a:rPr lang="en-US" altLang="ja-JP" sz="1600" dirty="0">
                <a:solidFill>
                  <a:srgbClr val="000000"/>
                </a:solidFill>
                <a:latin typeface="+mn-ea"/>
                <a:ea typeface="+mn-ea"/>
              </a:rPr>
              <a:t>29</a:t>
            </a:r>
            <a:r>
              <a:rPr lang="ja-JP" altLang="en-US" sz="1600" dirty="0">
                <a:solidFill>
                  <a:srgbClr val="000000"/>
                </a:solidFill>
                <a:latin typeface="+mn-ea"/>
                <a:ea typeface="+mn-ea"/>
              </a:rPr>
              <a:t>年度</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　　　　　 （</a:t>
            </a:r>
            <a:r>
              <a:rPr lang="en-US" altLang="ja-JP" sz="1600" dirty="0">
                <a:solidFill>
                  <a:srgbClr val="000000"/>
                </a:solidFill>
                <a:latin typeface="+mn-ea"/>
                <a:ea typeface="+mn-ea"/>
              </a:rPr>
              <a:t>2008</a:t>
            </a:r>
            <a:r>
              <a:rPr lang="ja-JP" altLang="en-US" sz="1600" dirty="0">
                <a:solidFill>
                  <a:srgbClr val="000000"/>
                </a:solidFill>
                <a:latin typeface="+mn-ea"/>
                <a:ea typeface="+mn-ea"/>
              </a:rPr>
              <a:t>～</a:t>
            </a:r>
            <a:r>
              <a:rPr lang="en-US" altLang="ja-JP" sz="1600" dirty="0">
                <a:solidFill>
                  <a:srgbClr val="000000"/>
                </a:solidFill>
                <a:latin typeface="+mn-ea"/>
                <a:ea typeface="+mn-ea"/>
              </a:rPr>
              <a:t>2017</a:t>
            </a:r>
            <a:r>
              <a:rPr lang="ja-JP" altLang="en-US" sz="1600" dirty="0">
                <a:solidFill>
                  <a:srgbClr val="000000"/>
                </a:solidFill>
                <a:latin typeface="+mn-ea"/>
                <a:ea typeface="+mn-ea"/>
              </a:rPr>
              <a:t>年度）</a:t>
            </a:r>
          </a:p>
          <a:p>
            <a:pPr>
              <a:lnSpc>
                <a:spcPct val="105000"/>
              </a:lnSpc>
              <a:buClr>
                <a:srgbClr val="0000FF"/>
              </a:buClr>
            </a:pPr>
            <a:r>
              <a:rPr lang="ja-JP" altLang="en-US" sz="1600" dirty="0">
                <a:solidFill>
                  <a:srgbClr val="000000"/>
                </a:solidFill>
                <a:latin typeface="+mn-ea"/>
                <a:ea typeface="+mn-ea"/>
              </a:rPr>
              <a:t>○施 行 者：</a:t>
            </a:r>
            <a:r>
              <a:rPr lang="ja-JP" altLang="ja-JP" sz="1600" dirty="0">
                <a:latin typeface="+mn-ea"/>
                <a:ea typeface="+mn-ea"/>
              </a:rPr>
              <a:t>糀谷駅前地区</a:t>
            </a:r>
            <a:endParaRPr lang="en-US" altLang="ja-JP" sz="1600" dirty="0">
              <a:latin typeface="+mn-ea"/>
              <a:ea typeface="+mn-ea"/>
            </a:endParaRPr>
          </a:p>
          <a:p>
            <a:pPr>
              <a:lnSpc>
                <a:spcPct val="105000"/>
              </a:lnSpc>
              <a:buClr>
                <a:srgbClr val="0000FF"/>
              </a:buClr>
            </a:pPr>
            <a:r>
              <a:rPr lang="ja-JP" altLang="en-US" sz="1600" dirty="0">
                <a:latin typeface="+mn-ea"/>
                <a:ea typeface="+mn-ea"/>
              </a:rPr>
              <a:t>　　　　　　　　　</a:t>
            </a:r>
            <a:r>
              <a:rPr lang="ja-JP" altLang="ja-JP" sz="1600" dirty="0">
                <a:latin typeface="+mn-ea"/>
                <a:ea typeface="+mn-ea"/>
              </a:rPr>
              <a:t>市街地再開発組合</a:t>
            </a:r>
            <a:endParaRPr lang="ja-JP" altLang="en-US" sz="1600" dirty="0">
              <a:solidFill>
                <a:srgbClr val="000000"/>
              </a:solidFill>
              <a:latin typeface="+mn-ea"/>
              <a:ea typeface="+mn-ea"/>
            </a:endParaRPr>
          </a:p>
        </p:txBody>
      </p:sp>
      <p:sp>
        <p:nvSpPr>
          <p:cNvPr id="1562" name="スライド番号プレースホルダー 2"/>
          <p:cNvSpPr>
            <a:spLocks noGrp="1"/>
          </p:cNvSpPr>
          <p:nvPr>
            <p:ph type="sldNum" sz="quarter" idx="12"/>
          </p:nvPr>
        </p:nvSpPr>
        <p:spPr>
          <a:xfrm>
            <a:off x="7010400" y="6504136"/>
            <a:ext cx="2133600" cy="476250"/>
          </a:xfrm>
        </p:spPr>
        <p:txBody>
          <a:bodyPr/>
          <a:lstStyle/>
          <a:p>
            <a:pPr>
              <a:defRPr/>
            </a:pPr>
            <a:fld id="{C22265F3-424C-4E3D-9E1E-158E402821BC}" type="slidenum">
              <a:rPr lang="en-US" altLang="ja-JP" smtClean="0"/>
              <a:pPr>
                <a:defRPr/>
              </a:pPr>
              <a:t>17</a:t>
            </a:fld>
            <a:endParaRPr lang="en-US" altLang="ja-JP" dirty="0"/>
          </a:p>
        </p:txBody>
      </p:sp>
      <p:sp>
        <p:nvSpPr>
          <p:cNvPr id="1563" name="Text Box 6"/>
          <p:cNvSpPr txBox="1">
            <a:spLocks noChangeArrowheads="1"/>
          </p:cNvSpPr>
          <p:nvPr/>
        </p:nvSpPr>
        <p:spPr>
          <a:xfrm>
            <a:off x="251519" y="2151015"/>
            <a:ext cx="8625241" cy="2062103"/>
          </a:xfrm>
          <a:prstGeom prst="rect">
            <a:avLst/>
          </a:prstGeom>
          <a:solidFill>
            <a:schemeClr val="bg1">
              <a:lumMod val="95000"/>
            </a:schemeClr>
          </a:solidFill>
          <a:ln w="9525">
            <a:noFill/>
            <a:miter lim="800000"/>
            <a:headEnd/>
            <a:tailEnd/>
          </a:ln>
        </p:spPr>
        <p:txBody>
          <a:bodyPr wrap="square">
            <a:spAutoFit/>
          </a:bodyPr>
          <a:lstStyle/>
          <a:p>
            <a:r>
              <a:rPr lang="ja-JP" altLang="en-US" sz="1600" dirty="0"/>
              <a:t>　</a:t>
            </a:r>
            <a:endParaRPr lang="en-US" altLang="ja-JP" sz="1600" dirty="0"/>
          </a:p>
          <a:p>
            <a:endParaRPr lang="en-US" altLang="ja-JP" sz="1600" dirty="0"/>
          </a:p>
          <a:p>
            <a:r>
              <a:rPr lang="ja-JP" altLang="en-US" sz="1600" dirty="0"/>
              <a:t>　</a:t>
            </a:r>
            <a:r>
              <a:rPr lang="ja-JP" altLang="ja-JP" sz="1600" dirty="0"/>
              <a:t>本地区は、羽田空港と品川の中間に位置し、京急空港線にて都心に直結、環状８号線で都内全域へのアクセス</a:t>
            </a:r>
            <a:r>
              <a:rPr lang="ja-JP" altLang="en-US" sz="1600" dirty="0"/>
              <a:t>が良好と、</a:t>
            </a:r>
            <a:r>
              <a:rPr lang="ja-JP" altLang="ja-JP" sz="1600" dirty="0"/>
              <a:t>交通至便の立地</a:t>
            </a:r>
            <a:r>
              <a:rPr lang="ja-JP" altLang="en-US" sz="1600" dirty="0"/>
              <a:t>であることなどから、大田</a:t>
            </a:r>
            <a:r>
              <a:rPr lang="ja-JP" altLang="ja-JP" sz="1600" dirty="0"/>
              <a:t>区の｢地域核｣</a:t>
            </a:r>
            <a:r>
              <a:rPr lang="ja-JP" altLang="en-US" sz="1600" dirty="0"/>
              <a:t>に</a:t>
            </a:r>
            <a:r>
              <a:rPr lang="ja-JP" altLang="ja-JP" sz="1600" dirty="0"/>
              <a:t>位置</a:t>
            </a:r>
            <a:r>
              <a:rPr lang="ja-JP" altLang="en-US" sz="1600" dirty="0"/>
              <a:t>付けられ、核としてふさわしい</a:t>
            </a:r>
            <a:r>
              <a:rPr lang="ja-JP" altLang="ja-JP" sz="1600" dirty="0"/>
              <a:t>公共施設</a:t>
            </a:r>
            <a:r>
              <a:rPr lang="ja-JP" altLang="en-US" sz="1600" dirty="0"/>
              <a:t>及び</a:t>
            </a:r>
            <a:r>
              <a:rPr lang="ja-JP" altLang="ja-JP" sz="1600" dirty="0"/>
              <a:t>都市機能</a:t>
            </a:r>
            <a:r>
              <a:rPr lang="ja-JP" altLang="en-US" sz="1600" dirty="0"/>
              <a:t>の</a:t>
            </a:r>
            <a:r>
              <a:rPr lang="ja-JP" altLang="ja-JP" sz="1600" dirty="0"/>
              <a:t>整備</a:t>
            </a:r>
            <a:r>
              <a:rPr lang="ja-JP" altLang="en-US" sz="1600" dirty="0"/>
              <a:t>が求められているにも関わらず、</a:t>
            </a:r>
            <a:r>
              <a:rPr lang="ja-JP" altLang="ja-JP" sz="1600" dirty="0"/>
              <a:t>小規模木造老朽住宅</a:t>
            </a:r>
            <a:r>
              <a:rPr lang="ja-JP" altLang="en-US" sz="1600" dirty="0"/>
              <a:t>と</a:t>
            </a:r>
            <a:r>
              <a:rPr lang="ja-JP" altLang="ja-JP" sz="1600" dirty="0"/>
              <a:t>狭隘通路が</a:t>
            </a:r>
            <a:r>
              <a:rPr lang="ja-JP" altLang="en-US" sz="1600" dirty="0"/>
              <a:t>密集し、</a:t>
            </a:r>
            <a:r>
              <a:rPr lang="ja-JP" altLang="ja-JP" sz="1600" dirty="0"/>
              <a:t>防災上の課題があ</a:t>
            </a:r>
            <a:r>
              <a:rPr lang="ja-JP" altLang="en-US" sz="1600" dirty="0"/>
              <a:t>りました</a:t>
            </a:r>
            <a:r>
              <a:rPr lang="ja-JP" altLang="ja-JP" sz="1600" dirty="0"/>
              <a:t>。</a:t>
            </a:r>
          </a:p>
          <a:p>
            <a:r>
              <a:rPr lang="ja-JP" altLang="en-US" sz="1600" dirty="0"/>
              <a:t>　そこで</a:t>
            </a:r>
            <a:r>
              <a:rPr lang="ja-JP" altLang="ja-JP" sz="1600" dirty="0"/>
              <a:t>、</a:t>
            </a:r>
            <a:r>
              <a:rPr lang="ja-JP" altLang="en-US" sz="1600" dirty="0"/>
              <a:t>再開発により、</a:t>
            </a:r>
            <a:r>
              <a:rPr lang="ja-JP" altLang="ja-JP" sz="1600" dirty="0"/>
              <a:t>買い物や通勤に便利で、快適でにぎわいのある、駅前広場を中心とした商業・福祉・住宅などの複合的な機能を有する施設建築物の一体的な整備を図</a:t>
            </a:r>
            <a:r>
              <a:rPr lang="ja-JP" altLang="en-US" sz="1600" dirty="0"/>
              <a:t>りました</a:t>
            </a:r>
            <a:r>
              <a:rPr lang="ja-JP" altLang="ja-JP" sz="1600" dirty="0"/>
              <a:t>。</a:t>
            </a:r>
          </a:p>
        </p:txBody>
      </p:sp>
      <p:sp>
        <p:nvSpPr>
          <p:cNvPr id="1564" name="Text Box 6"/>
          <p:cNvSpPr txBox="1">
            <a:spLocks noChangeArrowheads="1"/>
          </p:cNvSpPr>
          <p:nvPr/>
        </p:nvSpPr>
        <p:spPr>
          <a:xfrm>
            <a:off x="370347" y="2229780"/>
            <a:ext cx="1897397"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１．背景と概要</a:t>
            </a:r>
            <a:endParaRPr lang="ja-JP" altLang="ja-JP" dirty="0">
              <a:solidFill>
                <a:schemeClr val="bg1"/>
              </a:solidFill>
            </a:endParaRPr>
          </a:p>
        </p:txBody>
      </p:sp>
      <p:sp>
        <p:nvSpPr>
          <p:cNvPr id="1565" name="Text Box 6"/>
          <p:cNvSpPr txBox="1">
            <a:spLocks noChangeArrowheads="1"/>
          </p:cNvSpPr>
          <p:nvPr/>
        </p:nvSpPr>
        <p:spPr>
          <a:xfrm>
            <a:off x="370347" y="4437112"/>
            <a:ext cx="1897397"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２．諸元等</a:t>
            </a:r>
            <a:endParaRPr lang="ja-JP" altLang="ja-JP" dirty="0">
              <a:solidFill>
                <a:schemeClr val="bg1"/>
              </a:solidFill>
            </a:endParaRPr>
          </a:p>
        </p:txBody>
      </p:sp>
      <p:sp>
        <p:nvSpPr>
          <p:cNvPr id="1566" name="AutoShape 5"/>
          <p:cNvSpPr>
            <a:spLocks noChangeArrowheads="1"/>
          </p:cNvSpPr>
          <p:nvPr/>
        </p:nvSpPr>
        <p:spPr>
          <a:xfrm>
            <a:off x="1" y="723609"/>
            <a:ext cx="9144000" cy="461665"/>
          </a:xfrm>
          <a:prstGeom prst="rect">
            <a:avLst/>
          </a:prstGeom>
          <a:solidFill>
            <a:schemeClr val="accent5">
              <a:lumMod val="50000"/>
            </a:schemeClr>
          </a:solidFill>
          <a:ln w="6350">
            <a:noFill/>
            <a:round/>
            <a:headEnd/>
            <a:tailEnd/>
          </a:ln>
        </p:spPr>
        <p:txBody>
          <a:bodyPr wrap="square" anchor="ctr">
            <a:spAutoFit/>
          </a:bodyPr>
          <a:lstStyle/>
          <a:p>
            <a:r>
              <a:rPr lang="ja-JP" altLang="en-US" sz="2400" b="1" dirty="0">
                <a:solidFill>
                  <a:schemeClr val="bg1"/>
                </a:solidFill>
                <a:latin typeface="Times New Roman" pitchFamily="18" charset="0"/>
              </a:rPr>
              <a:t>  防災性の向上　　　　　　　　　　　　　　　</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事例</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　糀谷駅前地区（東京都大田区）</a:t>
            </a:r>
            <a:endParaRPr lang="ja-JP" altLang="en-US" sz="2000" dirty="0">
              <a:solidFill>
                <a:schemeClr val="bg1"/>
              </a:solidFill>
              <a:latin typeface="Times New Roman" pitchFamily="18" charset="0"/>
            </a:endParaRPr>
          </a:p>
        </p:txBody>
      </p:sp>
      <p:cxnSp>
        <p:nvCxnSpPr>
          <p:cNvPr id="1567" name="直線コネクタ 25"/>
          <p:cNvCxnSpPr>
            <a:cxnSpLocks/>
          </p:cNvCxnSpPr>
          <p:nvPr/>
        </p:nvCxnSpPr>
        <p:spPr>
          <a:xfrm>
            <a:off x="2267744" y="959563"/>
            <a:ext cx="27363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77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 name="正方形/長方形 31"/>
          <p:cNvSpPr/>
          <p:nvPr/>
        </p:nvSpPr>
        <p:spPr>
          <a:xfrm>
            <a:off x="267239" y="5469730"/>
            <a:ext cx="8625241" cy="10956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3" name="正方形/長方形 30"/>
          <p:cNvSpPr/>
          <p:nvPr/>
        </p:nvSpPr>
        <p:spPr>
          <a:xfrm>
            <a:off x="247921" y="2204863"/>
            <a:ext cx="8625241" cy="32084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4" name="スライド番号プレースホルダー 3"/>
          <p:cNvSpPr>
            <a:spLocks noGrp="1"/>
          </p:cNvSpPr>
          <p:nvPr>
            <p:ph type="sldNum" sz="quarter" idx="12"/>
          </p:nvPr>
        </p:nvSpPr>
        <p:spPr>
          <a:xfrm>
            <a:off x="6876256" y="6479094"/>
            <a:ext cx="2133600" cy="476250"/>
          </a:xfrm>
        </p:spPr>
        <p:txBody>
          <a:bodyPr/>
          <a:lstStyle/>
          <a:p>
            <a:pPr>
              <a:defRPr/>
            </a:pPr>
            <a:fld id="{C22265F3-424C-4E3D-9E1E-158E402821BC}" type="slidenum">
              <a:rPr lang="en-US" altLang="ja-JP" smtClean="0"/>
              <a:pPr>
                <a:defRPr/>
              </a:pPr>
              <a:t>18</a:t>
            </a:fld>
            <a:endParaRPr lang="en-US" altLang="ja-JP"/>
          </a:p>
        </p:txBody>
      </p:sp>
      <p:sp>
        <p:nvSpPr>
          <p:cNvPr id="1575" name="Picture 8"/>
          <p:cNvSpPr>
            <a:spLocks noChangeAspect="1" noChangeArrowheads="1"/>
          </p:cNvSpPr>
          <p:nvPr/>
        </p:nvSpPr>
        <p:spPr>
          <a:xfrm>
            <a:off x="3797691" y="2695929"/>
            <a:ext cx="5340350" cy="3656013"/>
          </a:xfrm>
          <a:prstGeom prst="rect">
            <a:avLst/>
          </a:prstGeom>
          <a:noFill/>
          <a:ln w="9525">
            <a:noFill/>
            <a:miter lim="800000"/>
            <a:headEnd/>
            <a:tailEnd/>
          </a:ln>
        </p:spPr>
        <p:txBody>
          <a:bodyPr/>
          <a:lstStyle/>
          <a:p>
            <a:endParaRPr lang="ja-JP" altLang="en-US" dirty="0"/>
          </a:p>
        </p:txBody>
      </p:sp>
      <p:pic>
        <p:nvPicPr>
          <p:cNvPr id="1576" name="図 8"/>
          <p:cNvPicPr/>
          <p:nvPr/>
        </p:nvPicPr>
        <p:blipFill>
          <a:blip r:embed="rId2"/>
          <a:srcRect l="11234" t="5528" r="2" b="8026"/>
          <a:stretch>
            <a:fillRect/>
          </a:stretch>
        </p:blipFill>
        <p:spPr>
          <a:xfrm>
            <a:off x="575029" y="2773326"/>
            <a:ext cx="3363471" cy="2533381"/>
          </a:xfrm>
          <a:prstGeom prst="rect">
            <a:avLst/>
          </a:prstGeom>
          <a:noFill/>
          <a:ln>
            <a:noFill/>
          </a:ln>
        </p:spPr>
      </p:pic>
      <p:pic>
        <p:nvPicPr>
          <p:cNvPr id="1577" name="図 9" descr="C:\Users\06443249\Desktop\003.jpg"/>
          <p:cNvPicPr/>
          <p:nvPr/>
        </p:nvPicPr>
        <p:blipFill>
          <a:blip r:embed="rId3"/>
          <a:stretch>
            <a:fillRect/>
          </a:stretch>
        </p:blipFill>
        <p:spPr>
          <a:xfrm>
            <a:off x="4705872" y="2752373"/>
            <a:ext cx="3826568" cy="2551377"/>
          </a:xfrm>
          <a:prstGeom prst="rect">
            <a:avLst/>
          </a:prstGeom>
          <a:noFill/>
          <a:ln>
            <a:noFill/>
          </a:ln>
        </p:spPr>
      </p:pic>
      <p:sp>
        <p:nvSpPr>
          <p:cNvPr id="1578" name="フリーフォーム 10"/>
          <p:cNvSpPr/>
          <p:nvPr/>
        </p:nvSpPr>
        <p:spPr>
          <a:xfrm>
            <a:off x="539552" y="3284984"/>
            <a:ext cx="2800618" cy="1613689"/>
          </a:xfrm>
          <a:custGeom>
            <a:avLst/>
            <a:gdLst>
              <a:gd name="connsiteX0" fmla="*/ 0 w 3200400"/>
              <a:gd name="connsiteY0" fmla="*/ 1562100 h 1844040"/>
              <a:gd name="connsiteX1" fmla="*/ 167640 w 3200400"/>
              <a:gd name="connsiteY1" fmla="*/ 1844040 h 1844040"/>
              <a:gd name="connsiteX2" fmla="*/ 3200400 w 3200400"/>
              <a:gd name="connsiteY2" fmla="*/ 320040 h 1844040"/>
              <a:gd name="connsiteX3" fmla="*/ 2766060 w 3200400"/>
              <a:gd name="connsiteY3" fmla="*/ 0 h 1844040"/>
              <a:gd name="connsiteX4" fmla="*/ 655320 w 3200400"/>
              <a:gd name="connsiteY4" fmla="*/ 746760 h 1844040"/>
              <a:gd name="connsiteX5" fmla="*/ 579120 w 3200400"/>
              <a:gd name="connsiteY5" fmla="*/ 1059180 h 1844040"/>
              <a:gd name="connsiteX6" fmla="*/ 441960 w 3200400"/>
              <a:gd name="connsiteY6" fmla="*/ 1295400 h 1844040"/>
              <a:gd name="connsiteX7" fmla="*/ 0 w 3200400"/>
              <a:gd name="connsiteY7" fmla="*/ 1562100 h 18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400" h="1844040">
                <a:moveTo>
                  <a:pt x="0" y="1562100"/>
                </a:moveTo>
                <a:lnTo>
                  <a:pt x="167640" y="1844040"/>
                </a:lnTo>
                <a:lnTo>
                  <a:pt x="3200400" y="320040"/>
                </a:lnTo>
                <a:lnTo>
                  <a:pt x="2766060" y="0"/>
                </a:lnTo>
                <a:lnTo>
                  <a:pt x="655320" y="746760"/>
                </a:lnTo>
                <a:lnTo>
                  <a:pt x="579120" y="1059180"/>
                </a:lnTo>
                <a:lnTo>
                  <a:pt x="441960" y="1295400"/>
                </a:lnTo>
                <a:lnTo>
                  <a:pt x="0" y="1562100"/>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9" name="フリーフォーム 11"/>
          <p:cNvSpPr/>
          <p:nvPr/>
        </p:nvSpPr>
        <p:spPr>
          <a:xfrm>
            <a:off x="5148064" y="3719574"/>
            <a:ext cx="2563338" cy="1581634"/>
          </a:xfrm>
          <a:custGeom>
            <a:avLst/>
            <a:gdLst>
              <a:gd name="connsiteX0" fmla="*/ 685800 w 2984500"/>
              <a:gd name="connsiteY0" fmla="*/ 577850 h 1841500"/>
              <a:gd name="connsiteX1" fmla="*/ 558800 w 2984500"/>
              <a:gd name="connsiteY1" fmla="*/ 609600 h 1841500"/>
              <a:gd name="connsiteX2" fmla="*/ 552450 w 2984500"/>
              <a:gd name="connsiteY2" fmla="*/ 996950 h 1841500"/>
              <a:gd name="connsiteX3" fmla="*/ 393700 w 2984500"/>
              <a:gd name="connsiteY3" fmla="*/ 1308100 h 1841500"/>
              <a:gd name="connsiteX4" fmla="*/ 0 w 2984500"/>
              <a:gd name="connsiteY4" fmla="*/ 1651000 h 1841500"/>
              <a:gd name="connsiteX5" fmla="*/ 177800 w 2984500"/>
              <a:gd name="connsiteY5" fmla="*/ 1841500 h 1841500"/>
              <a:gd name="connsiteX6" fmla="*/ 2984500 w 2984500"/>
              <a:gd name="connsiteY6" fmla="*/ 139700 h 1841500"/>
              <a:gd name="connsiteX7" fmla="*/ 2736850 w 2984500"/>
              <a:gd name="connsiteY7" fmla="*/ 0 h 1841500"/>
              <a:gd name="connsiteX0" fmla="*/ 685800 w 2984500"/>
              <a:gd name="connsiteY0" fmla="*/ 558800 h 1841500"/>
              <a:gd name="connsiteX1" fmla="*/ 558800 w 2984500"/>
              <a:gd name="connsiteY1" fmla="*/ 609600 h 1841500"/>
              <a:gd name="connsiteX2" fmla="*/ 552450 w 2984500"/>
              <a:gd name="connsiteY2" fmla="*/ 996950 h 1841500"/>
              <a:gd name="connsiteX3" fmla="*/ 393700 w 2984500"/>
              <a:gd name="connsiteY3" fmla="*/ 1308100 h 1841500"/>
              <a:gd name="connsiteX4" fmla="*/ 0 w 2984500"/>
              <a:gd name="connsiteY4" fmla="*/ 1651000 h 1841500"/>
              <a:gd name="connsiteX5" fmla="*/ 177800 w 2984500"/>
              <a:gd name="connsiteY5" fmla="*/ 1841500 h 1841500"/>
              <a:gd name="connsiteX6" fmla="*/ 2984500 w 2984500"/>
              <a:gd name="connsiteY6" fmla="*/ 139700 h 1841500"/>
              <a:gd name="connsiteX7" fmla="*/ 2736850 w 2984500"/>
              <a:gd name="connsiteY7"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00" h="1841500">
                <a:moveTo>
                  <a:pt x="685800" y="558800"/>
                </a:moveTo>
                <a:lnTo>
                  <a:pt x="558800" y="609600"/>
                </a:lnTo>
                <a:lnTo>
                  <a:pt x="552450" y="996950"/>
                </a:lnTo>
                <a:lnTo>
                  <a:pt x="393700" y="1308100"/>
                </a:lnTo>
                <a:lnTo>
                  <a:pt x="0" y="1651000"/>
                </a:lnTo>
                <a:lnTo>
                  <a:pt x="177800" y="1841500"/>
                </a:lnTo>
                <a:lnTo>
                  <a:pt x="2984500" y="139700"/>
                </a:lnTo>
                <a:lnTo>
                  <a:pt x="2736850" y="0"/>
                </a:ln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0" name="Text Box 6"/>
          <p:cNvSpPr txBox="1">
            <a:spLocks noChangeArrowheads="1"/>
          </p:cNvSpPr>
          <p:nvPr/>
        </p:nvSpPr>
        <p:spPr>
          <a:xfrm>
            <a:off x="370347" y="2280670"/>
            <a:ext cx="2329445"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３．地区写真</a:t>
            </a:r>
            <a:endParaRPr lang="ja-JP" altLang="ja-JP" dirty="0">
              <a:solidFill>
                <a:schemeClr val="bg1"/>
              </a:solidFill>
            </a:endParaRPr>
          </a:p>
        </p:txBody>
      </p:sp>
      <p:sp>
        <p:nvSpPr>
          <p:cNvPr id="1581" name="Text Box 6"/>
          <p:cNvSpPr txBox="1">
            <a:spLocks noChangeArrowheads="1"/>
          </p:cNvSpPr>
          <p:nvPr/>
        </p:nvSpPr>
        <p:spPr>
          <a:xfrm>
            <a:off x="363380" y="5523551"/>
            <a:ext cx="4071728"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４．他事例（防災性の向上）</a:t>
            </a:r>
            <a:endParaRPr lang="ja-JP" altLang="ja-JP" dirty="0">
              <a:solidFill>
                <a:schemeClr val="bg1"/>
              </a:solidFill>
            </a:endParaRPr>
          </a:p>
        </p:txBody>
      </p:sp>
      <p:sp>
        <p:nvSpPr>
          <p:cNvPr id="1582" name="Text Box 6"/>
          <p:cNvSpPr txBox="1">
            <a:spLocks noChangeArrowheads="1"/>
          </p:cNvSpPr>
          <p:nvPr/>
        </p:nvSpPr>
        <p:spPr>
          <a:xfrm>
            <a:off x="363380" y="5940569"/>
            <a:ext cx="7794112" cy="584775"/>
          </a:xfrm>
          <a:prstGeom prst="rect">
            <a:avLst/>
          </a:prstGeom>
          <a:noFill/>
          <a:ln w="9525">
            <a:noFill/>
            <a:miter lim="800000"/>
            <a:headEnd/>
            <a:tailEnd/>
          </a:ln>
        </p:spPr>
        <p:txBody>
          <a:bodyPr wrap="square">
            <a:spAutoFit/>
          </a:bodyPr>
          <a:lstStyle/>
          <a:p>
            <a:r>
              <a:rPr lang="ja-JP" altLang="en-US" sz="1600" dirty="0">
                <a:latin typeface="+mn-ea"/>
                <a:ea typeface="+mn-ea"/>
              </a:rPr>
              <a:t>　○曳舟駅前地区（東京都墨田区）　　　○南千住西口駅前地区（東京都荒川区）</a:t>
            </a:r>
            <a:endParaRPr lang="en-US" altLang="ja-JP" sz="1600" dirty="0">
              <a:latin typeface="+mn-ea"/>
              <a:ea typeface="+mn-ea"/>
            </a:endParaRPr>
          </a:p>
          <a:p>
            <a:r>
              <a:rPr lang="ja-JP" altLang="en-US" sz="1600" dirty="0">
                <a:latin typeface="+mn-ea"/>
                <a:ea typeface="+mn-ea"/>
              </a:rPr>
              <a:t>　○六甲道駅南地区（兵庫県神戸市）　 ○栄・常盤地区（長崎県佐世保市）</a:t>
            </a:r>
            <a:endParaRPr lang="ja-JP" altLang="ja-JP" sz="1600" dirty="0">
              <a:latin typeface="+mn-ea"/>
              <a:ea typeface="+mn-ea"/>
            </a:endParaRPr>
          </a:p>
        </p:txBody>
      </p:sp>
      <p:sp>
        <p:nvSpPr>
          <p:cNvPr id="1583" name="Rectangle 9"/>
          <p:cNvSpPr>
            <a:spLocks noChangeArrowheads="1"/>
          </p:cNvSpPr>
          <p:nvPr/>
        </p:nvSpPr>
        <p:spPr>
          <a:xfrm>
            <a:off x="2634135" y="6611453"/>
            <a:ext cx="6221154" cy="199766"/>
          </a:xfrm>
          <a:prstGeom prst="rect">
            <a:avLst/>
          </a:prstGeom>
          <a:noFill/>
          <a:ln w="9525">
            <a:noFill/>
            <a:miter lim="800000"/>
            <a:headEnd/>
            <a:tailEnd/>
          </a:ln>
        </p:spPr>
        <p:txBody>
          <a:bodyPr/>
          <a:lstStyle/>
          <a:p>
            <a:pPr marL="342900" indent="-342900" algn="r">
              <a:spcBef>
                <a:spcPct val="20000"/>
              </a:spcBef>
            </a:pPr>
            <a:r>
              <a:rPr lang="ja-JP" altLang="en-US" sz="900" dirty="0">
                <a:latin typeface="ＭＳ ゴシック" pitchFamily="49" charset="-128"/>
                <a:ea typeface="ＭＳ ゴシック" pitchFamily="49" charset="-128"/>
              </a:rPr>
              <a:t>本頁における写真の無断転載はご遠慮ください。引用する場合には、引用の要件をお守りください。</a:t>
            </a:r>
          </a:p>
        </p:txBody>
      </p:sp>
      <p:sp>
        <p:nvSpPr>
          <p:cNvPr id="1584" name="AutoShape 5"/>
          <p:cNvSpPr>
            <a:spLocks noChangeArrowheads="1"/>
          </p:cNvSpPr>
          <p:nvPr/>
        </p:nvSpPr>
        <p:spPr>
          <a:xfrm>
            <a:off x="1" y="723609"/>
            <a:ext cx="9144000" cy="461665"/>
          </a:xfrm>
          <a:prstGeom prst="rect">
            <a:avLst/>
          </a:prstGeom>
          <a:solidFill>
            <a:schemeClr val="accent5">
              <a:lumMod val="50000"/>
            </a:schemeClr>
          </a:solidFill>
          <a:ln w="6350">
            <a:noFill/>
            <a:round/>
            <a:headEnd/>
            <a:tailEnd/>
          </a:ln>
        </p:spPr>
        <p:txBody>
          <a:bodyPr wrap="square" anchor="ctr">
            <a:spAutoFit/>
          </a:bodyPr>
          <a:lstStyle/>
          <a:p>
            <a:r>
              <a:rPr lang="ja-JP" altLang="en-US" sz="2400" b="1" dirty="0">
                <a:solidFill>
                  <a:schemeClr val="bg1"/>
                </a:solidFill>
                <a:latin typeface="Times New Roman" pitchFamily="18" charset="0"/>
              </a:rPr>
              <a:t>  防災性の向上　　　　　　　　　　　　　　　</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事例</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　糀谷駅前地区（東京都大田区）</a:t>
            </a:r>
            <a:endParaRPr lang="ja-JP" altLang="en-US" sz="2000" dirty="0">
              <a:solidFill>
                <a:schemeClr val="bg1"/>
              </a:solidFill>
              <a:latin typeface="Times New Roman" pitchFamily="18" charset="0"/>
            </a:endParaRPr>
          </a:p>
        </p:txBody>
      </p:sp>
      <p:sp>
        <p:nvSpPr>
          <p:cNvPr id="1585"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３．市街地再開発事業で出来ること</a:t>
            </a:r>
          </a:p>
        </p:txBody>
      </p:sp>
      <p:sp>
        <p:nvSpPr>
          <p:cNvPr id="1586" name="Text Box 5"/>
          <p:cNvSpPr txBox="1">
            <a:spLocks noChangeArrowheads="1"/>
          </p:cNvSpPr>
          <p:nvPr/>
        </p:nvSpPr>
        <p:spPr>
          <a:xfrm>
            <a:off x="757271" y="1444714"/>
            <a:ext cx="7847177" cy="461665"/>
          </a:xfrm>
          <a:prstGeom prst="rect">
            <a:avLst/>
          </a:prstGeom>
          <a:noFill/>
          <a:ln w="3175">
            <a:noFill/>
            <a:miter lim="800000"/>
            <a:headEnd/>
            <a:tailEnd/>
          </a:ln>
        </p:spPr>
        <p:txBody>
          <a:bodyPr wrap="square">
            <a:spAutoFit/>
          </a:bodyPr>
          <a:lstStyle/>
          <a:p>
            <a:pPr algn="ctr"/>
            <a:r>
              <a:rPr lang="ja-JP" altLang="en-US" sz="2400" b="1" dirty="0">
                <a:solidFill>
                  <a:schemeClr val="accent5">
                    <a:lumMod val="25000"/>
                  </a:schemeClr>
                </a:solidFill>
                <a:latin typeface="Times New Roman" pitchFamily="18" charset="0"/>
              </a:rPr>
              <a:t>木造老朽家屋が密集した地域の防災性能を向上させる</a:t>
            </a:r>
          </a:p>
        </p:txBody>
      </p:sp>
      <p:cxnSp>
        <p:nvCxnSpPr>
          <p:cNvPr id="1587" name="直線コネクタ 29"/>
          <p:cNvCxnSpPr>
            <a:cxnSpLocks/>
          </p:cNvCxnSpPr>
          <p:nvPr/>
        </p:nvCxnSpPr>
        <p:spPr>
          <a:xfrm>
            <a:off x="2267744" y="959563"/>
            <a:ext cx="27363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521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9" name="正方形/長方形 5"/>
          <p:cNvSpPr/>
          <p:nvPr/>
        </p:nvSpPr>
        <p:spPr>
          <a:xfrm>
            <a:off x="251519" y="4365104"/>
            <a:ext cx="8625241" cy="2160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0"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３．市街地再開発事業で出来ること</a:t>
            </a:r>
          </a:p>
        </p:txBody>
      </p:sp>
      <p:sp>
        <p:nvSpPr>
          <p:cNvPr id="1591" name="Text Box 5"/>
          <p:cNvSpPr txBox="1">
            <a:spLocks noChangeArrowheads="1"/>
          </p:cNvSpPr>
          <p:nvPr/>
        </p:nvSpPr>
        <p:spPr>
          <a:xfrm>
            <a:off x="757271" y="1527175"/>
            <a:ext cx="7847177" cy="461665"/>
          </a:xfrm>
          <a:prstGeom prst="rect">
            <a:avLst/>
          </a:prstGeom>
          <a:noFill/>
          <a:ln w="3175">
            <a:noFill/>
            <a:miter lim="800000"/>
            <a:headEnd/>
            <a:tailEnd/>
          </a:ln>
        </p:spPr>
        <p:txBody>
          <a:bodyPr wrap="square">
            <a:spAutoFit/>
          </a:bodyPr>
          <a:lstStyle/>
          <a:p>
            <a:pPr algn="ctr"/>
            <a:r>
              <a:rPr lang="ja-JP" altLang="en-US" sz="2400" b="1" dirty="0">
                <a:solidFill>
                  <a:schemeClr val="accent5">
                    <a:lumMod val="25000"/>
                  </a:schemeClr>
                </a:solidFill>
                <a:latin typeface="Times New Roman" pitchFamily="18" charset="0"/>
              </a:rPr>
              <a:t>駅前広場等、周辺を含めた一体的整備を行う</a:t>
            </a:r>
          </a:p>
        </p:txBody>
      </p:sp>
      <p:sp>
        <p:nvSpPr>
          <p:cNvPr id="1592" name="スライド番号プレースホルダー 2"/>
          <p:cNvSpPr>
            <a:spLocks noGrp="1"/>
          </p:cNvSpPr>
          <p:nvPr>
            <p:ph type="sldNum" sz="quarter" idx="12"/>
          </p:nvPr>
        </p:nvSpPr>
        <p:spPr>
          <a:xfrm>
            <a:off x="7010400" y="6504136"/>
            <a:ext cx="2133600" cy="476250"/>
          </a:xfrm>
        </p:spPr>
        <p:txBody>
          <a:bodyPr/>
          <a:lstStyle/>
          <a:p>
            <a:pPr>
              <a:defRPr/>
            </a:pPr>
            <a:fld id="{C22265F3-424C-4E3D-9E1E-158E402821BC}" type="slidenum">
              <a:rPr lang="en-US" altLang="ja-JP" smtClean="0"/>
              <a:pPr>
                <a:defRPr/>
              </a:pPr>
              <a:t>19</a:t>
            </a:fld>
            <a:endParaRPr lang="en-US" altLang="ja-JP" dirty="0"/>
          </a:p>
        </p:txBody>
      </p:sp>
      <p:sp>
        <p:nvSpPr>
          <p:cNvPr id="1593" name="Text Box 6"/>
          <p:cNvSpPr txBox="1">
            <a:spLocks noChangeArrowheads="1"/>
          </p:cNvSpPr>
          <p:nvPr/>
        </p:nvSpPr>
        <p:spPr>
          <a:xfrm>
            <a:off x="251519" y="2276872"/>
            <a:ext cx="8625241" cy="1815882"/>
          </a:xfrm>
          <a:prstGeom prst="rect">
            <a:avLst/>
          </a:prstGeom>
          <a:solidFill>
            <a:schemeClr val="bg1">
              <a:lumMod val="95000"/>
            </a:schemeClr>
          </a:solidFill>
          <a:ln w="9525">
            <a:noFill/>
            <a:miter lim="800000"/>
            <a:headEnd/>
            <a:tailEnd/>
          </a:ln>
        </p:spPr>
        <p:txBody>
          <a:bodyPr wrap="square">
            <a:spAutoFit/>
          </a:bodyPr>
          <a:lstStyle/>
          <a:p>
            <a:r>
              <a:rPr lang="ja-JP" altLang="en-US" sz="1600" dirty="0"/>
              <a:t>　</a:t>
            </a:r>
            <a:endParaRPr lang="en-US" altLang="ja-JP" sz="1600" dirty="0"/>
          </a:p>
          <a:p>
            <a:endParaRPr lang="en-US" altLang="ja-JP" sz="1600" dirty="0"/>
          </a:p>
          <a:p>
            <a:r>
              <a:rPr lang="ja-JP" altLang="en-US" sz="1600" dirty="0"/>
              <a:t>　</a:t>
            </a:r>
            <a:r>
              <a:rPr lang="ja-JP" altLang="ja-JP" sz="1600" dirty="0"/>
              <a:t>本地区は、駅前広場やアクセス道路が狭隘なうえに、京阪間の主要駅であるＪＲ長岡京駅の駅前でありながら工場跡地等の低利用地が多く、また、商業、住宅は混在しており密集してい</a:t>
            </a:r>
            <a:r>
              <a:rPr lang="ja-JP" altLang="en-US" sz="1600" dirty="0"/>
              <a:t>ました</a:t>
            </a:r>
            <a:r>
              <a:rPr lang="ja-JP" altLang="ja-JP" sz="1600" dirty="0"/>
              <a:t>。</a:t>
            </a:r>
          </a:p>
          <a:p>
            <a:r>
              <a:rPr lang="ja-JP" altLang="en-US" sz="1600" dirty="0"/>
              <a:t>　そこで</a:t>
            </a:r>
            <a:r>
              <a:rPr lang="ja-JP" altLang="ja-JP" sz="1600" dirty="0"/>
              <a:t>、</a:t>
            </a:r>
            <a:r>
              <a:rPr lang="ja-JP" altLang="en-US" sz="1600" dirty="0"/>
              <a:t>再開発</a:t>
            </a:r>
            <a:r>
              <a:rPr lang="ja-JP" altLang="ja-JP" sz="1600" dirty="0"/>
              <a:t>によって、駅前広場、アクセス道路等の整備とともに、大型スーパー、都市型住宅、フィットネス、生涯学習施設、行政サービス、駐車場等を一体的に整備し、市の玄関口にふさわしいにぎわいのある都市拠点を形成</a:t>
            </a:r>
            <a:r>
              <a:rPr lang="ja-JP" altLang="en-US" sz="1600" dirty="0"/>
              <a:t>しました。</a:t>
            </a:r>
            <a:endParaRPr lang="ja-JP" altLang="ja-JP" sz="1600" dirty="0"/>
          </a:p>
        </p:txBody>
      </p:sp>
      <p:sp>
        <p:nvSpPr>
          <p:cNvPr id="1594" name="Text Box 6"/>
          <p:cNvSpPr txBox="1">
            <a:spLocks noChangeArrowheads="1"/>
          </p:cNvSpPr>
          <p:nvPr/>
        </p:nvSpPr>
        <p:spPr>
          <a:xfrm>
            <a:off x="370347" y="2355637"/>
            <a:ext cx="1897397"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１．背景と概要</a:t>
            </a:r>
            <a:endParaRPr lang="ja-JP" altLang="ja-JP" dirty="0">
              <a:solidFill>
                <a:schemeClr val="bg1"/>
              </a:solidFill>
            </a:endParaRPr>
          </a:p>
        </p:txBody>
      </p:sp>
      <p:sp>
        <p:nvSpPr>
          <p:cNvPr id="1595" name="Text Box 6"/>
          <p:cNvSpPr txBox="1">
            <a:spLocks noChangeArrowheads="1"/>
          </p:cNvSpPr>
          <p:nvPr/>
        </p:nvSpPr>
        <p:spPr>
          <a:xfrm>
            <a:off x="370347" y="4437112"/>
            <a:ext cx="1897397"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２．諸元等</a:t>
            </a:r>
            <a:endParaRPr lang="ja-JP" altLang="ja-JP" dirty="0">
              <a:solidFill>
                <a:schemeClr val="bg1"/>
              </a:solidFill>
            </a:endParaRPr>
          </a:p>
        </p:txBody>
      </p:sp>
      <p:sp>
        <p:nvSpPr>
          <p:cNvPr id="1596" name="Text Box 24"/>
          <p:cNvSpPr txBox="1">
            <a:spLocks noChangeArrowheads="1"/>
          </p:cNvSpPr>
          <p:nvPr/>
        </p:nvSpPr>
        <p:spPr>
          <a:xfrm>
            <a:off x="395536" y="4869160"/>
            <a:ext cx="3087650" cy="1384995"/>
          </a:xfrm>
          <a:prstGeom prst="rect">
            <a:avLst/>
          </a:prstGeom>
          <a:noFill/>
          <a:ln w="9525">
            <a:noFill/>
            <a:miter lim="800000"/>
            <a:headEnd/>
            <a:tailEnd/>
          </a:ln>
        </p:spPr>
        <p:txBody>
          <a:bodyPr wrap="square" lIns="54000" rIns="54000">
            <a:spAutoFit/>
          </a:bodyPr>
          <a:lstStyle/>
          <a:p>
            <a:pPr>
              <a:lnSpc>
                <a:spcPct val="105000"/>
              </a:lnSpc>
              <a:buClr>
                <a:srgbClr val="0000FF"/>
              </a:buClr>
            </a:pPr>
            <a:r>
              <a:rPr lang="ja-JP" altLang="en-US" sz="1600" dirty="0">
                <a:solidFill>
                  <a:srgbClr val="000000"/>
                </a:solidFill>
                <a:latin typeface="+mn-ea"/>
                <a:ea typeface="+mn-ea"/>
              </a:rPr>
              <a:t>○施行面積：約</a:t>
            </a:r>
            <a:r>
              <a:rPr lang="en-US" altLang="ja-JP" sz="1600" dirty="0">
                <a:solidFill>
                  <a:srgbClr val="000000"/>
                </a:solidFill>
                <a:latin typeface="+mn-ea"/>
                <a:ea typeface="+mn-ea"/>
              </a:rPr>
              <a:t>3.0ha</a:t>
            </a:r>
          </a:p>
          <a:p>
            <a:pPr>
              <a:lnSpc>
                <a:spcPct val="105000"/>
              </a:lnSpc>
              <a:buClr>
                <a:srgbClr val="0000FF"/>
              </a:buClr>
            </a:pPr>
            <a:r>
              <a:rPr lang="ja-JP" altLang="en-US" sz="1600" dirty="0">
                <a:solidFill>
                  <a:srgbClr val="000000"/>
                </a:solidFill>
                <a:latin typeface="+mn-ea"/>
                <a:ea typeface="+mn-ea"/>
              </a:rPr>
              <a:t>○施行期間：平成</a:t>
            </a:r>
            <a:r>
              <a:rPr lang="en-US" altLang="ja-JP" sz="1600" dirty="0">
                <a:solidFill>
                  <a:srgbClr val="000000"/>
                </a:solidFill>
                <a:latin typeface="+mn-ea"/>
                <a:ea typeface="+mn-ea"/>
              </a:rPr>
              <a:t>10</a:t>
            </a:r>
            <a:r>
              <a:rPr lang="ja-JP" altLang="en-US" sz="1600" dirty="0">
                <a:solidFill>
                  <a:srgbClr val="000000"/>
                </a:solidFill>
                <a:latin typeface="+mn-ea"/>
                <a:ea typeface="+mn-ea"/>
              </a:rPr>
              <a:t>～</a:t>
            </a:r>
            <a:r>
              <a:rPr lang="en-US" altLang="ja-JP" sz="1600" dirty="0">
                <a:solidFill>
                  <a:srgbClr val="000000"/>
                </a:solidFill>
                <a:latin typeface="+mn-ea"/>
                <a:ea typeface="+mn-ea"/>
              </a:rPr>
              <a:t>18</a:t>
            </a:r>
            <a:r>
              <a:rPr lang="ja-JP" altLang="en-US" sz="1600" dirty="0">
                <a:solidFill>
                  <a:srgbClr val="000000"/>
                </a:solidFill>
                <a:latin typeface="+mn-ea"/>
                <a:ea typeface="+mn-ea"/>
              </a:rPr>
              <a:t>年度</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　　　　　 （</a:t>
            </a:r>
            <a:r>
              <a:rPr lang="en-US" altLang="ja-JP" sz="1600" dirty="0">
                <a:solidFill>
                  <a:srgbClr val="000000"/>
                </a:solidFill>
                <a:latin typeface="+mn-ea"/>
                <a:ea typeface="+mn-ea"/>
              </a:rPr>
              <a:t>1998</a:t>
            </a:r>
            <a:r>
              <a:rPr lang="ja-JP" altLang="en-US" sz="1600" dirty="0">
                <a:solidFill>
                  <a:srgbClr val="000000"/>
                </a:solidFill>
                <a:latin typeface="+mn-ea"/>
                <a:ea typeface="+mn-ea"/>
              </a:rPr>
              <a:t>～</a:t>
            </a:r>
            <a:r>
              <a:rPr lang="en-US" altLang="ja-JP" sz="1600" dirty="0">
                <a:solidFill>
                  <a:srgbClr val="000000"/>
                </a:solidFill>
                <a:latin typeface="+mn-ea"/>
                <a:ea typeface="+mn-ea"/>
              </a:rPr>
              <a:t>2006</a:t>
            </a:r>
            <a:r>
              <a:rPr lang="ja-JP" altLang="en-US" sz="1600" dirty="0">
                <a:solidFill>
                  <a:srgbClr val="000000"/>
                </a:solidFill>
                <a:latin typeface="+mn-ea"/>
                <a:ea typeface="+mn-ea"/>
              </a:rPr>
              <a:t>年度）</a:t>
            </a:r>
          </a:p>
          <a:p>
            <a:pPr>
              <a:lnSpc>
                <a:spcPct val="105000"/>
              </a:lnSpc>
              <a:buClr>
                <a:srgbClr val="0000FF"/>
              </a:buClr>
            </a:pPr>
            <a:r>
              <a:rPr lang="ja-JP" altLang="en-US" sz="1600" dirty="0">
                <a:solidFill>
                  <a:srgbClr val="000000"/>
                </a:solidFill>
                <a:latin typeface="+mn-ea"/>
                <a:ea typeface="+mn-ea"/>
              </a:rPr>
              <a:t>○施 行 者：長岡京駅西口地区</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　　　　　　　　 市街地再開発組合</a:t>
            </a:r>
            <a:endParaRPr lang="en-US" altLang="ja-JP" sz="1600" dirty="0">
              <a:solidFill>
                <a:srgbClr val="000000"/>
              </a:solidFill>
              <a:latin typeface="+mn-ea"/>
              <a:ea typeface="+mn-ea"/>
            </a:endParaRPr>
          </a:p>
        </p:txBody>
      </p:sp>
      <p:sp>
        <p:nvSpPr>
          <p:cNvPr id="1597" name="Text Box 24"/>
          <p:cNvSpPr txBox="1">
            <a:spLocks noChangeArrowheads="1"/>
          </p:cNvSpPr>
          <p:nvPr/>
        </p:nvSpPr>
        <p:spPr>
          <a:xfrm>
            <a:off x="3989483" y="4869160"/>
            <a:ext cx="4604574" cy="1126462"/>
          </a:xfrm>
          <a:prstGeom prst="rect">
            <a:avLst/>
          </a:prstGeom>
          <a:noFill/>
          <a:ln w="9525">
            <a:noFill/>
            <a:miter lim="800000"/>
            <a:headEnd/>
            <a:tailEnd/>
          </a:ln>
        </p:spPr>
        <p:txBody>
          <a:bodyPr wrap="square" lIns="54000" rIns="54000">
            <a:spAutoFit/>
          </a:bodyPr>
          <a:lstStyle/>
          <a:p>
            <a:pPr>
              <a:lnSpc>
                <a:spcPct val="105000"/>
              </a:lnSpc>
              <a:buClr>
                <a:srgbClr val="0000FF"/>
              </a:buClr>
            </a:pPr>
            <a:r>
              <a:rPr lang="ja-JP" altLang="en-US" sz="1600" dirty="0">
                <a:solidFill>
                  <a:srgbClr val="000000"/>
                </a:solidFill>
                <a:latin typeface="+mn-ea"/>
                <a:ea typeface="+mn-ea"/>
              </a:rPr>
              <a:t>○施設建築物：</a:t>
            </a:r>
            <a:endParaRPr lang="en-US" altLang="ja-JP" sz="1600" dirty="0">
              <a:solidFill>
                <a:srgbClr val="000000"/>
              </a:solidFill>
              <a:latin typeface="+mn-ea"/>
              <a:ea typeface="+mn-ea"/>
            </a:endParaRPr>
          </a:p>
          <a:p>
            <a:pPr>
              <a:lnSpc>
                <a:spcPct val="105000"/>
              </a:lnSpc>
              <a:buClr>
                <a:srgbClr val="0000FF"/>
              </a:buClr>
            </a:pPr>
            <a:r>
              <a:rPr lang="en-US" altLang="ja-JP" sz="1600" dirty="0">
                <a:solidFill>
                  <a:srgbClr val="000000"/>
                </a:solidFill>
                <a:latin typeface="+mn-ea"/>
                <a:ea typeface="+mn-ea"/>
              </a:rPr>
              <a:t>   </a:t>
            </a:r>
            <a:r>
              <a:rPr lang="ja-JP" altLang="en-US" sz="1600" dirty="0">
                <a:solidFill>
                  <a:srgbClr val="000000"/>
                </a:solidFill>
                <a:latin typeface="+mn-ea"/>
                <a:ea typeface="+mn-ea"/>
              </a:rPr>
              <a:t>商業棟、公共・公益棟、住宅棟（約</a:t>
            </a:r>
            <a:r>
              <a:rPr lang="en-US" altLang="ja-JP" sz="1600" dirty="0">
                <a:solidFill>
                  <a:srgbClr val="000000"/>
                </a:solidFill>
                <a:latin typeface="+mn-ea"/>
                <a:ea typeface="+mn-ea"/>
              </a:rPr>
              <a:t>240</a:t>
            </a:r>
            <a:r>
              <a:rPr lang="ja-JP" altLang="en-US" sz="1600" dirty="0">
                <a:solidFill>
                  <a:srgbClr val="000000"/>
                </a:solidFill>
                <a:latin typeface="+mn-ea"/>
                <a:ea typeface="+mn-ea"/>
              </a:rPr>
              <a:t>戸）</a:t>
            </a:r>
          </a:p>
          <a:p>
            <a:pPr>
              <a:lnSpc>
                <a:spcPct val="105000"/>
              </a:lnSpc>
              <a:buClr>
                <a:srgbClr val="0000FF"/>
              </a:buClr>
            </a:pPr>
            <a:r>
              <a:rPr lang="ja-JP" altLang="en-US" sz="1600" dirty="0">
                <a:solidFill>
                  <a:srgbClr val="000000"/>
                </a:solidFill>
                <a:latin typeface="+mn-ea"/>
                <a:ea typeface="+mn-ea"/>
              </a:rPr>
              <a:t>○主な公共施設：</a:t>
            </a:r>
            <a:endParaRPr lang="en-US" altLang="ja-JP" sz="1600" dirty="0">
              <a:solidFill>
                <a:srgbClr val="000000"/>
              </a:solidFill>
              <a:latin typeface="+mn-ea"/>
              <a:ea typeface="+mn-ea"/>
            </a:endParaRPr>
          </a:p>
          <a:p>
            <a:pPr>
              <a:lnSpc>
                <a:spcPct val="105000"/>
              </a:lnSpc>
              <a:buClr>
                <a:srgbClr val="0000FF"/>
              </a:buClr>
            </a:pPr>
            <a:r>
              <a:rPr lang="en-US" altLang="ja-JP" sz="1600" dirty="0">
                <a:solidFill>
                  <a:srgbClr val="000000"/>
                </a:solidFill>
                <a:latin typeface="+mn-ea"/>
                <a:ea typeface="+mn-ea"/>
              </a:rPr>
              <a:t>   </a:t>
            </a:r>
            <a:r>
              <a:rPr lang="ja-JP" altLang="en-US" sz="1600" dirty="0">
                <a:solidFill>
                  <a:srgbClr val="000000"/>
                </a:solidFill>
                <a:latin typeface="+mn-ea"/>
                <a:ea typeface="+mn-ea"/>
              </a:rPr>
              <a:t>幹線街路（交通広場含む</a:t>
            </a:r>
            <a:r>
              <a:rPr lang="en-US" altLang="ja-JP" sz="1600" dirty="0">
                <a:solidFill>
                  <a:srgbClr val="000000"/>
                </a:solidFill>
                <a:latin typeface="+mn-ea"/>
                <a:ea typeface="+mn-ea"/>
              </a:rPr>
              <a:t>)</a:t>
            </a:r>
            <a:r>
              <a:rPr lang="ja-JP" altLang="en-US" sz="1600" dirty="0" err="1">
                <a:solidFill>
                  <a:srgbClr val="000000"/>
                </a:solidFill>
                <a:latin typeface="+mn-ea"/>
                <a:ea typeface="+mn-ea"/>
              </a:rPr>
              <a:t>、</a:t>
            </a:r>
            <a:r>
              <a:rPr lang="ja-JP" altLang="en-US" sz="1600" dirty="0">
                <a:solidFill>
                  <a:srgbClr val="000000"/>
                </a:solidFill>
                <a:latin typeface="+mn-ea"/>
                <a:ea typeface="+mn-ea"/>
              </a:rPr>
              <a:t>広場公園</a:t>
            </a:r>
            <a:endParaRPr lang="en-US" altLang="ja-JP" sz="1600" dirty="0">
              <a:solidFill>
                <a:srgbClr val="000000"/>
              </a:solidFill>
              <a:latin typeface="+mn-ea"/>
              <a:ea typeface="+mn-ea"/>
            </a:endParaRPr>
          </a:p>
        </p:txBody>
      </p:sp>
      <p:sp>
        <p:nvSpPr>
          <p:cNvPr id="1598" name="AutoShape 5"/>
          <p:cNvSpPr>
            <a:spLocks noChangeArrowheads="1"/>
          </p:cNvSpPr>
          <p:nvPr/>
        </p:nvSpPr>
        <p:spPr>
          <a:xfrm>
            <a:off x="1" y="723609"/>
            <a:ext cx="9144000" cy="461665"/>
          </a:xfrm>
          <a:prstGeom prst="rect">
            <a:avLst/>
          </a:prstGeom>
          <a:solidFill>
            <a:schemeClr val="accent5">
              <a:lumMod val="50000"/>
            </a:schemeClr>
          </a:solidFill>
          <a:ln w="6350">
            <a:noFill/>
            <a:round/>
            <a:headEnd/>
            <a:tailEnd/>
          </a:ln>
        </p:spPr>
        <p:txBody>
          <a:bodyPr wrap="square" anchor="ctr">
            <a:spAutoFit/>
          </a:bodyPr>
          <a:lstStyle/>
          <a:p>
            <a:r>
              <a:rPr lang="ja-JP" altLang="en-US" sz="2400" b="1" dirty="0">
                <a:solidFill>
                  <a:schemeClr val="bg1"/>
                </a:solidFill>
                <a:latin typeface="Times New Roman" pitchFamily="18" charset="0"/>
              </a:rPr>
              <a:t>　交通結節点の整備　　　　　　　　　</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事例</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　</a:t>
            </a:r>
            <a:r>
              <a:rPr lang="zh-TW" altLang="en-US" dirty="0">
                <a:solidFill>
                  <a:schemeClr val="bg1"/>
                </a:solidFill>
                <a:latin typeface="ＭＳ Ｐゴシック" charset="-128"/>
              </a:rPr>
              <a:t>長岡京駅西口地区</a:t>
            </a:r>
            <a:r>
              <a:rPr lang="en-US" altLang="zh-TW" dirty="0">
                <a:solidFill>
                  <a:schemeClr val="bg1"/>
                </a:solidFill>
                <a:latin typeface="ＭＳ Ｐゴシック" charset="-128"/>
              </a:rPr>
              <a:t>(</a:t>
            </a:r>
            <a:r>
              <a:rPr lang="zh-TW" altLang="en-US" dirty="0">
                <a:solidFill>
                  <a:schemeClr val="bg1"/>
                </a:solidFill>
                <a:latin typeface="ＭＳ Ｐゴシック" charset="-128"/>
              </a:rPr>
              <a:t>京都府長岡京市</a:t>
            </a:r>
            <a:r>
              <a:rPr lang="en-US" altLang="zh-TW" dirty="0">
                <a:solidFill>
                  <a:schemeClr val="bg1"/>
                </a:solidFill>
                <a:latin typeface="ＭＳ Ｐゴシック" charset="-128"/>
              </a:rPr>
              <a:t>)</a:t>
            </a:r>
            <a:r>
              <a:rPr lang="ja-JP" altLang="en-US" dirty="0">
                <a:solidFill>
                  <a:schemeClr val="bg1"/>
                </a:solidFill>
                <a:latin typeface="ＭＳ Ｐゴシック" charset="-128"/>
              </a:rPr>
              <a:t>　</a:t>
            </a:r>
            <a:endParaRPr lang="en-US" altLang="ja-JP" sz="2000" dirty="0">
              <a:solidFill>
                <a:schemeClr val="bg1"/>
              </a:solidFill>
              <a:latin typeface="ＭＳ Ｐゴシック" charset="-128"/>
            </a:endParaRPr>
          </a:p>
        </p:txBody>
      </p:sp>
      <p:cxnSp>
        <p:nvCxnSpPr>
          <p:cNvPr id="1599" name="直線コネクタ 19"/>
          <p:cNvCxnSpPr>
            <a:cxnSpLocks/>
          </p:cNvCxnSpPr>
          <p:nvPr/>
        </p:nvCxnSpPr>
        <p:spPr>
          <a:xfrm>
            <a:off x="2843808" y="980728"/>
            <a:ext cx="159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487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 name="テキスト ボックス 4"/>
          <p:cNvSpPr txBox="1"/>
          <p:nvPr/>
        </p:nvSpPr>
        <p:spPr>
          <a:xfrm>
            <a:off x="471488" y="802804"/>
            <a:ext cx="8137525" cy="4401205"/>
          </a:xfrm>
          <a:prstGeom prst="rect">
            <a:avLst/>
          </a:prstGeom>
          <a:noFill/>
        </p:spPr>
        <p:txBody>
          <a:bodyPr>
            <a:spAutoFit/>
          </a:bodyPr>
          <a:lstStyle/>
          <a:p>
            <a:pPr>
              <a:lnSpc>
                <a:spcPct val="200000"/>
              </a:lnSpc>
              <a:defRPr/>
            </a:pPr>
            <a:r>
              <a:rPr lang="ja-JP" altLang="en-US" sz="2800" dirty="0">
                <a:solidFill>
                  <a:srgbClr val="0070C0"/>
                </a:solidFill>
                <a:latin typeface="+mn-ea"/>
                <a:ea typeface="+mn-ea"/>
              </a:rPr>
              <a:t>１．都市再開発とは</a:t>
            </a:r>
            <a:endParaRPr lang="en-US" altLang="ja-JP" sz="2800" dirty="0">
              <a:solidFill>
                <a:srgbClr val="0070C0"/>
              </a:solidFill>
              <a:latin typeface="+mn-ea"/>
              <a:ea typeface="+mn-ea"/>
            </a:endParaRPr>
          </a:p>
          <a:p>
            <a:pPr>
              <a:lnSpc>
                <a:spcPct val="200000"/>
              </a:lnSpc>
              <a:defRPr/>
            </a:pPr>
            <a:r>
              <a:rPr lang="ja-JP" altLang="en-US" sz="2800" dirty="0">
                <a:solidFill>
                  <a:srgbClr val="0070C0"/>
                </a:solidFill>
                <a:latin typeface="+mn-ea"/>
                <a:ea typeface="+mn-ea"/>
              </a:rPr>
              <a:t>２．市街地再開発事業の概要</a:t>
            </a:r>
            <a:endParaRPr lang="en-US" altLang="ja-JP" sz="2800" dirty="0">
              <a:solidFill>
                <a:srgbClr val="0070C0"/>
              </a:solidFill>
              <a:latin typeface="+mn-ea"/>
              <a:ea typeface="+mn-ea"/>
            </a:endParaRPr>
          </a:p>
          <a:p>
            <a:pPr>
              <a:lnSpc>
                <a:spcPct val="200000"/>
              </a:lnSpc>
              <a:defRPr/>
            </a:pPr>
            <a:r>
              <a:rPr lang="ja-JP" altLang="en-US" sz="2800" dirty="0">
                <a:solidFill>
                  <a:srgbClr val="0070C0"/>
                </a:solidFill>
                <a:latin typeface="+mn-ea"/>
                <a:ea typeface="+mn-ea"/>
              </a:rPr>
              <a:t>３．市街地再開発事業でできること</a:t>
            </a:r>
            <a:endParaRPr lang="en-US" altLang="ja-JP" sz="2800" dirty="0">
              <a:solidFill>
                <a:srgbClr val="0070C0"/>
              </a:solidFill>
              <a:latin typeface="+mn-ea"/>
              <a:ea typeface="+mn-ea"/>
            </a:endParaRPr>
          </a:p>
          <a:p>
            <a:pPr>
              <a:lnSpc>
                <a:spcPct val="200000"/>
              </a:lnSpc>
              <a:defRPr/>
            </a:pPr>
            <a:r>
              <a:rPr lang="ja-JP" altLang="en-US" sz="2800" dirty="0">
                <a:solidFill>
                  <a:srgbClr val="0070C0"/>
                </a:solidFill>
                <a:latin typeface="+mn-ea"/>
                <a:ea typeface="+mn-ea"/>
              </a:rPr>
              <a:t>４．市街地再開発事業に対する支援制度</a:t>
            </a:r>
            <a:endParaRPr lang="en-US" altLang="ja-JP" sz="2800" dirty="0">
              <a:solidFill>
                <a:srgbClr val="0070C0"/>
              </a:solidFill>
              <a:latin typeface="+mn-ea"/>
              <a:ea typeface="+mn-ea"/>
            </a:endParaRPr>
          </a:p>
          <a:p>
            <a:pPr>
              <a:lnSpc>
                <a:spcPct val="200000"/>
              </a:lnSpc>
              <a:defRPr/>
            </a:pPr>
            <a:r>
              <a:rPr lang="ja-JP" altLang="en-US" sz="2800" dirty="0">
                <a:solidFill>
                  <a:srgbClr val="0070C0"/>
                </a:solidFill>
                <a:latin typeface="+mn-ea"/>
                <a:ea typeface="+mn-ea"/>
              </a:rPr>
              <a:t>（参考）都市再開発に関する多様な手法一覧</a:t>
            </a:r>
          </a:p>
        </p:txBody>
      </p:sp>
      <p:sp>
        <p:nvSpPr>
          <p:cNvPr id="1374" name="スライド番号プレースホルダー 2"/>
          <p:cNvSpPr>
            <a:spLocks noGrp="1"/>
          </p:cNvSpPr>
          <p:nvPr>
            <p:ph type="sldNum" sz="quarter" idx="12"/>
          </p:nvPr>
        </p:nvSpPr>
        <p:spPr>
          <a:xfrm>
            <a:off x="6804248" y="6453336"/>
            <a:ext cx="2232248" cy="476250"/>
          </a:xfrm>
        </p:spPr>
        <p:txBody>
          <a:bodyPr/>
          <a:lstStyle/>
          <a:p>
            <a:pPr>
              <a:defRPr/>
            </a:pPr>
            <a:fld id="{C22265F3-424C-4E3D-9E1E-158E402821BC}" type="slidenum">
              <a:rPr lang="en-US" altLang="ja-JP" smtClean="0"/>
              <a:pPr>
                <a:defRPr/>
              </a:pPr>
              <a:t>2</a:t>
            </a:fld>
            <a:endParaRPr lang="en-US" altLang="ja-JP"/>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 name="正方形/長方形 38"/>
          <p:cNvSpPr/>
          <p:nvPr/>
        </p:nvSpPr>
        <p:spPr>
          <a:xfrm>
            <a:off x="267239" y="5709418"/>
            <a:ext cx="8625241" cy="8879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5" name="正方形/長方形 31"/>
          <p:cNvSpPr/>
          <p:nvPr/>
        </p:nvSpPr>
        <p:spPr>
          <a:xfrm>
            <a:off x="247921" y="2204863"/>
            <a:ext cx="8625241" cy="3398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6" name="Text Box 6"/>
          <p:cNvSpPr txBox="1">
            <a:spLocks noChangeArrowheads="1"/>
          </p:cNvSpPr>
          <p:nvPr/>
        </p:nvSpPr>
        <p:spPr>
          <a:xfrm>
            <a:off x="370347" y="2280670"/>
            <a:ext cx="2329445"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３．地区写真</a:t>
            </a:r>
            <a:endParaRPr lang="ja-JP" altLang="ja-JP" dirty="0">
              <a:solidFill>
                <a:schemeClr val="bg1"/>
              </a:solidFill>
            </a:endParaRPr>
          </a:p>
        </p:txBody>
      </p:sp>
      <p:sp>
        <p:nvSpPr>
          <p:cNvPr id="1607" name="Text Box 6"/>
          <p:cNvSpPr txBox="1">
            <a:spLocks noChangeArrowheads="1"/>
          </p:cNvSpPr>
          <p:nvPr/>
        </p:nvSpPr>
        <p:spPr>
          <a:xfrm>
            <a:off x="363380" y="5795972"/>
            <a:ext cx="3344524"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４．他事例（交通結節点の整備）</a:t>
            </a:r>
            <a:endParaRPr lang="ja-JP" altLang="ja-JP" dirty="0">
              <a:solidFill>
                <a:schemeClr val="bg1"/>
              </a:solidFill>
            </a:endParaRPr>
          </a:p>
        </p:txBody>
      </p:sp>
      <p:sp>
        <p:nvSpPr>
          <p:cNvPr id="1608" name="スライド番号プレースホルダー 3"/>
          <p:cNvSpPr>
            <a:spLocks noGrp="1"/>
          </p:cNvSpPr>
          <p:nvPr>
            <p:ph type="sldNum" sz="quarter" idx="12"/>
          </p:nvPr>
        </p:nvSpPr>
        <p:spPr>
          <a:xfrm>
            <a:off x="6946005" y="6504947"/>
            <a:ext cx="2133600" cy="476250"/>
          </a:xfrm>
        </p:spPr>
        <p:txBody>
          <a:bodyPr/>
          <a:lstStyle/>
          <a:p>
            <a:pPr>
              <a:defRPr/>
            </a:pPr>
            <a:fld id="{C22265F3-424C-4E3D-9E1E-158E402821BC}" type="slidenum">
              <a:rPr lang="en-US" altLang="ja-JP" smtClean="0"/>
              <a:pPr>
                <a:defRPr/>
              </a:pPr>
              <a:t>20</a:t>
            </a:fld>
            <a:endParaRPr lang="en-US" altLang="ja-JP"/>
          </a:p>
        </p:txBody>
      </p:sp>
      <p:sp>
        <p:nvSpPr>
          <p:cNvPr id="1609" name="Text Box 6"/>
          <p:cNvSpPr txBox="1">
            <a:spLocks noChangeArrowheads="1"/>
          </p:cNvSpPr>
          <p:nvPr/>
        </p:nvSpPr>
        <p:spPr>
          <a:xfrm>
            <a:off x="306280" y="6186790"/>
            <a:ext cx="7923320" cy="338554"/>
          </a:xfrm>
          <a:prstGeom prst="rect">
            <a:avLst/>
          </a:prstGeom>
          <a:noFill/>
          <a:ln w="9525">
            <a:noFill/>
            <a:miter lim="800000"/>
            <a:headEnd/>
            <a:tailEnd/>
          </a:ln>
        </p:spPr>
        <p:txBody>
          <a:bodyPr wrap="square">
            <a:spAutoFit/>
          </a:bodyPr>
          <a:lstStyle/>
          <a:p>
            <a:r>
              <a:rPr lang="ja-JP" altLang="en-US" sz="1600" dirty="0"/>
              <a:t>　○戸塚駅西口第１地区（神奈川県横浜市）　　○牧志・安里地区（沖縄県那覇市）</a:t>
            </a:r>
            <a:endParaRPr lang="ja-JP" altLang="ja-JP" sz="1600" dirty="0"/>
          </a:p>
        </p:txBody>
      </p:sp>
      <p:grpSp>
        <p:nvGrpSpPr>
          <p:cNvPr id="1610" name="グループ化 16"/>
          <p:cNvGrpSpPr>
            <a:grpSpLocks noChangeAspect="1"/>
          </p:cNvGrpSpPr>
          <p:nvPr/>
        </p:nvGrpSpPr>
        <p:grpSpPr>
          <a:xfrm>
            <a:off x="511549" y="2718023"/>
            <a:ext cx="3973611" cy="2814009"/>
            <a:chOff x="667855" y="2757387"/>
            <a:chExt cx="3832439" cy="2714644"/>
          </a:xfrm>
        </p:grpSpPr>
        <p:pic>
          <p:nvPicPr>
            <p:cNvPr id="1611" name="Picture 11"/>
            <p:cNvPicPr>
              <a:picLocks noChangeAspect="1" noChangeArrowheads="1"/>
            </p:cNvPicPr>
            <p:nvPr/>
          </p:nvPicPr>
          <p:blipFill>
            <a:blip r:embed="rId2">
              <a:lum contrast="-20000"/>
            </a:blip>
            <a:srcRect l="5804" t="13045" r="24530" b="13043"/>
            <a:stretch>
              <a:fillRect/>
            </a:stretch>
          </p:blipFill>
          <p:spPr>
            <a:xfrm>
              <a:off x="667855" y="2757387"/>
              <a:ext cx="3832439" cy="2714644"/>
            </a:xfrm>
            <a:prstGeom prst="rect">
              <a:avLst/>
            </a:prstGeom>
            <a:noFill/>
            <a:ln w="9525">
              <a:noFill/>
              <a:miter lim="800000"/>
              <a:headEnd/>
              <a:tailEnd/>
            </a:ln>
          </p:spPr>
        </p:pic>
        <p:sp>
          <p:nvSpPr>
            <p:cNvPr id="1612" name="Freeform 66"/>
            <p:cNvSpPr/>
            <p:nvPr/>
          </p:nvSpPr>
          <p:spPr>
            <a:xfrm>
              <a:off x="2097583" y="3448010"/>
              <a:ext cx="1490768" cy="1504898"/>
            </a:xfrm>
            <a:custGeom>
              <a:avLst/>
              <a:gdLst>
                <a:gd name="T0" fmla="*/ 2147483520 w 10209"/>
                <a:gd name="T1" fmla="*/ 2147483520 h 10000"/>
                <a:gd name="T2" fmla="*/ 2147483520 w 10209"/>
                <a:gd name="T3" fmla="*/ 2147483520 h 10000"/>
                <a:gd name="T4" fmla="*/ 2147483520 w 10209"/>
                <a:gd name="T5" fmla="*/ 2147483520 h 10000"/>
                <a:gd name="T6" fmla="*/ 2147483520 w 10209"/>
                <a:gd name="T7" fmla="*/ 2147483520 h 10000"/>
                <a:gd name="T8" fmla="*/ 2147483520 w 10209"/>
                <a:gd name="T9" fmla="*/ 2147483520 h 10000"/>
                <a:gd name="T10" fmla="*/ 2147483520 w 10209"/>
                <a:gd name="T11" fmla="*/ 2147483520 h 10000"/>
                <a:gd name="T12" fmla="*/ 2147483520 w 10209"/>
                <a:gd name="T13" fmla="*/ 2147483520 h 10000"/>
                <a:gd name="T14" fmla="*/ 2147483520 w 10209"/>
                <a:gd name="T15" fmla="*/ 2147483520 h 10000"/>
                <a:gd name="T16" fmla="*/ 2147483520 w 10209"/>
                <a:gd name="T17" fmla="*/ 2147483520 h 10000"/>
                <a:gd name="T18" fmla="*/ 2147483520 w 10209"/>
                <a:gd name="T19" fmla="*/ 2147483520 h 10000"/>
                <a:gd name="T20" fmla="*/ 2147483520 w 10209"/>
                <a:gd name="T21" fmla="*/ 2147483520 h 10000"/>
                <a:gd name="T22" fmla="*/ 2147483520 w 10209"/>
                <a:gd name="T23" fmla="*/ 2147483520 h 10000"/>
                <a:gd name="T24" fmla="*/ 2147483520 w 10209"/>
                <a:gd name="T25" fmla="*/ 2147483520 h 10000"/>
                <a:gd name="T26" fmla="*/ 2147483520 w 10209"/>
                <a:gd name="T27" fmla="*/ 2147483520 h 10000"/>
                <a:gd name="T28" fmla="*/ 2147483520 w 10209"/>
                <a:gd name="T29" fmla="*/ 2147483520 h 10000"/>
                <a:gd name="T30" fmla="*/ 2147483520 w 10209"/>
                <a:gd name="T31" fmla="*/ 2147483520 h 10000"/>
                <a:gd name="T32" fmla="*/ 2147483520 w 10209"/>
                <a:gd name="T33" fmla="*/ 0 h 10000"/>
                <a:gd name="T34" fmla="*/ 2147483520 w 10209"/>
                <a:gd name="T35" fmla="*/ 2147483520 h 10000"/>
                <a:gd name="T36" fmla="*/ 2147483520 w 10209"/>
                <a:gd name="T37" fmla="*/ 2147483520 h 10000"/>
                <a:gd name="T38" fmla="*/ 2147483520 w 10209"/>
                <a:gd name="T39" fmla="*/ 2147483520 h 10000"/>
                <a:gd name="T40" fmla="*/ 2147483520 w 10209"/>
                <a:gd name="T41" fmla="*/ 2147483520 h 10000"/>
                <a:gd name="T42" fmla="*/ 2147483520 w 10209"/>
                <a:gd name="T43" fmla="*/ 2147483520 h 10000"/>
                <a:gd name="T44" fmla="*/ 2147483520 w 10209"/>
                <a:gd name="T45" fmla="*/ 2147483520 h 10000"/>
                <a:gd name="T46" fmla="*/ 2147483520 w 10209"/>
                <a:gd name="T47" fmla="*/ 2147483520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09"/>
                <a:gd name="T73" fmla="*/ 0 h 10000"/>
                <a:gd name="T74" fmla="*/ 10209 w 10209"/>
                <a:gd name="T75" fmla="*/ 10000 h 1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09" h="10000">
                  <a:moveTo>
                    <a:pt x="2559" y="1645"/>
                  </a:moveTo>
                  <a:cubicBezTo>
                    <a:pt x="2494" y="3148"/>
                    <a:pt x="2430" y="4651"/>
                    <a:pt x="2365" y="6155"/>
                  </a:cubicBezTo>
                  <a:lnTo>
                    <a:pt x="3996" y="6234"/>
                  </a:lnTo>
                  <a:cubicBezTo>
                    <a:pt x="4022" y="6276"/>
                    <a:pt x="4050" y="6318"/>
                    <a:pt x="4076" y="6361"/>
                  </a:cubicBezTo>
                  <a:cubicBezTo>
                    <a:pt x="4047" y="7516"/>
                    <a:pt x="4011" y="8670"/>
                    <a:pt x="3979" y="9826"/>
                  </a:cubicBezTo>
                  <a:lnTo>
                    <a:pt x="6570" y="10000"/>
                  </a:lnTo>
                  <a:lnTo>
                    <a:pt x="7926" y="6788"/>
                  </a:lnTo>
                  <a:lnTo>
                    <a:pt x="8170" y="6724"/>
                  </a:lnTo>
                  <a:lnTo>
                    <a:pt x="9050" y="4588"/>
                  </a:lnTo>
                  <a:cubicBezTo>
                    <a:pt x="9034" y="4541"/>
                    <a:pt x="9018" y="4493"/>
                    <a:pt x="9001" y="4446"/>
                  </a:cubicBezTo>
                  <a:cubicBezTo>
                    <a:pt x="9143" y="3977"/>
                    <a:pt x="9284" y="3507"/>
                    <a:pt x="9426" y="3038"/>
                  </a:cubicBezTo>
                  <a:cubicBezTo>
                    <a:pt x="9510" y="2703"/>
                    <a:pt x="9410" y="3074"/>
                    <a:pt x="9540" y="2784"/>
                  </a:cubicBezTo>
                  <a:lnTo>
                    <a:pt x="10209" y="1361"/>
                  </a:lnTo>
                  <a:lnTo>
                    <a:pt x="9703" y="1218"/>
                  </a:lnTo>
                  <a:lnTo>
                    <a:pt x="10013" y="285"/>
                  </a:lnTo>
                  <a:lnTo>
                    <a:pt x="9442" y="158"/>
                  </a:lnTo>
                  <a:lnTo>
                    <a:pt x="7322" y="0"/>
                  </a:lnTo>
                  <a:lnTo>
                    <a:pt x="7322" y="538"/>
                  </a:lnTo>
                  <a:lnTo>
                    <a:pt x="7061" y="760"/>
                  </a:lnTo>
                  <a:lnTo>
                    <a:pt x="995" y="696"/>
                  </a:lnTo>
                  <a:lnTo>
                    <a:pt x="538" y="538"/>
                  </a:lnTo>
                  <a:lnTo>
                    <a:pt x="35" y="601"/>
                  </a:lnTo>
                  <a:cubicBezTo>
                    <a:pt x="0" y="527"/>
                    <a:pt x="50" y="1719"/>
                    <a:pt x="16" y="1646"/>
                  </a:cubicBezTo>
                  <a:lnTo>
                    <a:pt x="2559" y="1645"/>
                  </a:lnTo>
                  <a:close/>
                </a:path>
              </a:pathLst>
            </a:custGeom>
            <a:noFill/>
            <a:ln w="38100">
              <a:solidFill>
                <a:srgbClr val="FF0000"/>
              </a:solidFill>
              <a:round/>
              <a:headEnd type="none" w="med" len="med"/>
              <a:tailEnd type="none" w="med" len="med"/>
            </a:ln>
          </p:spPr>
          <p:txBody>
            <a:bodyPr/>
            <a:lstStyle/>
            <a:p>
              <a:endParaRPr lang="ja-JP" altLang="en-US" dirty="0"/>
            </a:p>
          </p:txBody>
        </p:sp>
      </p:grpSp>
      <p:pic>
        <p:nvPicPr>
          <p:cNvPr id="1613" name="Picture 12"/>
          <p:cNvPicPr>
            <a:picLocks noChangeAspect="1" noChangeArrowheads="1"/>
          </p:cNvPicPr>
          <p:nvPr/>
        </p:nvPicPr>
        <p:blipFill>
          <a:blip r:embed="rId3">
            <a:lum bright="18000" contrast="18000"/>
          </a:blip>
          <a:srcRect l="6410" t="6352" r="4388" b="1910"/>
          <a:stretch>
            <a:fillRect/>
          </a:stretch>
        </p:blipFill>
        <p:spPr>
          <a:xfrm>
            <a:off x="4598648" y="2701401"/>
            <a:ext cx="4005800" cy="2827624"/>
          </a:xfrm>
          <a:prstGeom prst="rect">
            <a:avLst/>
          </a:prstGeom>
          <a:noFill/>
          <a:ln w="19050">
            <a:solidFill>
              <a:schemeClr val="bg1"/>
            </a:solidFill>
            <a:miter lim="800000"/>
            <a:headEnd/>
            <a:tailEnd/>
          </a:ln>
        </p:spPr>
      </p:pic>
      <p:grpSp>
        <p:nvGrpSpPr>
          <p:cNvPr id="1614" name="グループ化 1"/>
          <p:cNvGrpSpPr/>
          <p:nvPr/>
        </p:nvGrpSpPr>
        <p:grpSpPr>
          <a:xfrm>
            <a:off x="3031829" y="4869160"/>
            <a:ext cx="1468163" cy="307777"/>
            <a:chOff x="1867445" y="2454756"/>
            <a:chExt cx="1368153" cy="364718"/>
          </a:xfrm>
        </p:grpSpPr>
        <p:sp>
          <p:nvSpPr>
            <p:cNvPr id="1615" name="正方形/長方形 17"/>
            <p:cNvSpPr/>
            <p:nvPr/>
          </p:nvSpPr>
          <p:spPr>
            <a:xfrm>
              <a:off x="1893640" y="2483225"/>
              <a:ext cx="1285282" cy="29794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16" name="Text Box 6"/>
            <p:cNvSpPr txBox="1">
              <a:spLocks noChangeArrowheads="1"/>
            </p:cNvSpPr>
            <p:nvPr/>
          </p:nvSpPr>
          <p:spPr>
            <a:xfrm>
              <a:off x="1867445" y="2454756"/>
              <a:ext cx="1368153" cy="364718"/>
            </a:xfrm>
            <a:prstGeom prst="rect">
              <a:avLst/>
            </a:prstGeom>
            <a:noFill/>
            <a:ln w="9525">
              <a:noFill/>
              <a:miter lim="800000"/>
              <a:headEnd/>
              <a:tailEnd/>
            </a:ln>
          </p:spPr>
          <p:txBody>
            <a:bodyPr wrap="square" anchor="ctr">
              <a:spAutoFit/>
            </a:bodyPr>
            <a:lstStyle/>
            <a:p>
              <a:r>
                <a:rPr lang="ja-JP" altLang="en-US" sz="1400" dirty="0">
                  <a:solidFill>
                    <a:srgbClr val="FF0000"/>
                  </a:solidFill>
                </a:rPr>
                <a:t>赤枠：施行区域</a:t>
              </a:r>
              <a:endParaRPr lang="ja-JP" altLang="ja-JP" sz="1400" dirty="0">
                <a:solidFill>
                  <a:srgbClr val="FF0000"/>
                </a:solidFill>
              </a:endParaRPr>
            </a:p>
          </p:txBody>
        </p:sp>
      </p:grpSp>
      <p:sp>
        <p:nvSpPr>
          <p:cNvPr id="1617" name="Rectangle 9"/>
          <p:cNvSpPr>
            <a:spLocks noChangeArrowheads="1"/>
          </p:cNvSpPr>
          <p:nvPr/>
        </p:nvSpPr>
        <p:spPr>
          <a:xfrm>
            <a:off x="2634135" y="6611453"/>
            <a:ext cx="6221154" cy="199766"/>
          </a:xfrm>
          <a:prstGeom prst="rect">
            <a:avLst/>
          </a:prstGeom>
          <a:noFill/>
          <a:ln w="9525">
            <a:noFill/>
            <a:miter lim="800000"/>
            <a:headEnd/>
            <a:tailEnd/>
          </a:ln>
        </p:spPr>
        <p:txBody>
          <a:bodyPr/>
          <a:lstStyle/>
          <a:p>
            <a:pPr marL="342900" indent="-342900" algn="r">
              <a:spcBef>
                <a:spcPct val="20000"/>
              </a:spcBef>
            </a:pPr>
            <a:r>
              <a:rPr lang="ja-JP" altLang="en-US" sz="900" dirty="0">
                <a:latin typeface="ＭＳ ゴシック" pitchFamily="49" charset="-128"/>
                <a:ea typeface="ＭＳ ゴシック" pitchFamily="49" charset="-128"/>
              </a:rPr>
              <a:t>本頁における写真の無断転載はご遠慮ください。引用する場合には、引用の要件をお守りください。</a:t>
            </a:r>
          </a:p>
        </p:txBody>
      </p:sp>
      <p:sp>
        <p:nvSpPr>
          <p:cNvPr id="1618"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３．市街地再開発事業で出来ること</a:t>
            </a:r>
          </a:p>
        </p:txBody>
      </p:sp>
      <p:sp>
        <p:nvSpPr>
          <p:cNvPr id="1619" name="Text Box 5"/>
          <p:cNvSpPr txBox="1">
            <a:spLocks noChangeArrowheads="1"/>
          </p:cNvSpPr>
          <p:nvPr/>
        </p:nvSpPr>
        <p:spPr>
          <a:xfrm>
            <a:off x="757271" y="1484784"/>
            <a:ext cx="7847177" cy="461665"/>
          </a:xfrm>
          <a:prstGeom prst="rect">
            <a:avLst/>
          </a:prstGeom>
          <a:noFill/>
          <a:ln w="3175">
            <a:noFill/>
            <a:miter lim="800000"/>
            <a:headEnd/>
            <a:tailEnd/>
          </a:ln>
        </p:spPr>
        <p:txBody>
          <a:bodyPr wrap="square">
            <a:spAutoFit/>
          </a:bodyPr>
          <a:lstStyle/>
          <a:p>
            <a:pPr algn="ctr"/>
            <a:r>
              <a:rPr lang="ja-JP" altLang="en-US" sz="2400" b="1" dirty="0">
                <a:solidFill>
                  <a:schemeClr val="accent5">
                    <a:lumMod val="25000"/>
                  </a:schemeClr>
                </a:solidFill>
                <a:latin typeface="Times New Roman" pitchFamily="18" charset="0"/>
              </a:rPr>
              <a:t>駅前広場等、周辺を含めた一体的整備を行う</a:t>
            </a:r>
          </a:p>
        </p:txBody>
      </p:sp>
      <p:sp>
        <p:nvSpPr>
          <p:cNvPr id="1620" name="AutoShape 5"/>
          <p:cNvSpPr>
            <a:spLocks noChangeArrowheads="1"/>
          </p:cNvSpPr>
          <p:nvPr/>
        </p:nvSpPr>
        <p:spPr>
          <a:xfrm>
            <a:off x="1" y="723609"/>
            <a:ext cx="9144000" cy="461665"/>
          </a:xfrm>
          <a:prstGeom prst="rect">
            <a:avLst/>
          </a:prstGeom>
          <a:solidFill>
            <a:schemeClr val="accent5">
              <a:lumMod val="50000"/>
            </a:schemeClr>
          </a:solidFill>
          <a:ln w="6350">
            <a:noFill/>
            <a:round/>
            <a:headEnd/>
            <a:tailEnd/>
          </a:ln>
        </p:spPr>
        <p:txBody>
          <a:bodyPr wrap="square" anchor="ctr">
            <a:spAutoFit/>
          </a:bodyPr>
          <a:lstStyle/>
          <a:p>
            <a:r>
              <a:rPr lang="ja-JP" altLang="en-US" sz="2400" b="1" dirty="0">
                <a:solidFill>
                  <a:schemeClr val="bg1"/>
                </a:solidFill>
                <a:latin typeface="Times New Roman" pitchFamily="18" charset="0"/>
              </a:rPr>
              <a:t>　交通結節点の整備　　　　　　　　　</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事例</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　</a:t>
            </a:r>
            <a:r>
              <a:rPr lang="zh-TW" altLang="en-US" dirty="0">
                <a:solidFill>
                  <a:schemeClr val="bg1"/>
                </a:solidFill>
                <a:latin typeface="ＭＳ Ｐゴシック" charset="-128"/>
              </a:rPr>
              <a:t>長岡京駅西口地区</a:t>
            </a:r>
            <a:r>
              <a:rPr lang="en-US" altLang="zh-TW" dirty="0">
                <a:solidFill>
                  <a:schemeClr val="bg1"/>
                </a:solidFill>
                <a:latin typeface="ＭＳ Ｐゴシック" charset="-128"/>
              </a:rPr>
              <a:t>(</a:t>
            </a:r>
            <a:r>
              <a:rPr lang="zh-TW" altLang="en-US" dirty="0">
                <a:solidFill>
                  <a:schemeClr val="bg1"/>
                </a:solidFill>
                <a:latin typeface="ＭＳ Ｐゴシック" charset="-128"/>
              </a:rPr>
              <a:t>京都府長岡京市</a:t>
            </a:r>
            <a:r>
              <a:rPr lang="en-US" altLang="zh-TW" dirty="0">
                <a:solidFill>
                  <a:schemeClr val="bg1"/>
                </a:solidFill>
                <a:latin typeface="ＭＳ Ｐゴシック" charset="-128"/>
              </a:rPr>
              <a:t>)</a:t>
            </a:r>
            <a:r>
              <a:rPr lang="ja-JP" altLang="en-US" dirty="0">
                <a:solidFill>
                  <a:schemeClr val="bg1"/>
                </a:solidFill>
                <a:latin typeface="ＭＳ Ｐゴシック" charset="-128"/>
              </a:rPr>
              <a:t>　</a:t>
            </a:r>
            <a:endParaRPr lang="en-US" altLang="ja-JP" sz="2000" dirty="0">
              <a:solidFill>
                <a:schemeClr val="bg1"/>
              </a:solidFill>
              <a:latin typeface="ＭＳ Ｐゴシック" charset="-128"/>
            </a:endParaRPr>
          </a:p>
        </p:txBody>
      </p:sp>
      <p:cxnSp>
        <p:nvCxnSpPr>
          <p:cNvPr id="1621" name="直線コネクタ 23"/>
          <p:cNvCxnSpPr>
            <a:cxnSpLocks/>
          </p:cNvCxnSpPr>
          <p:nvPr/>
        </p:nvCxnSpPr>
        <p:spPr>
          <a:xfrm>
            <a:off x="2843808" y="980728"/>
            <a:ext cx="159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048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 name="正方形/長方形 5"/>
          <p:cNvSpPr/>
          <p:nvPr/>
        </p:nvSpPr>
        <p:spPr>
          <a:xfrm>
            <a:off x="251519" y="4365104"/>
            <a:ext cx="8625241" cy="2160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4"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３．市街地再開発事業で出来ること</a:t>
            </a:r>
          </a:p>
        </p:txBody>
      </p:sp>
      <p:sp>
        <p:nvSpPr>
          <p:cNvPr id="1625" name="Text Box 5"/>
          <p:cNvSpPr txBox="1">
            <a:spLocks noChangeArrowheads="1"/>
          </p:cNvSpPr>
          <p:nvPr/>
        </p:nvSpPr>
        <p:spPr>
          <a:xfrm>
            <a:off x="757271" y="1444714"/>
            <a:ext cx="7847177" cy="461665"/>
          </a:xfrm>
          <a:prstGeom prst="rect">
            <a:avLst/>
          </a:prstGeom>
          <a:noFill/>
          <a:ln w="3175">
            <a:noFill/>
            <a:miter lim="800000"/>
            <a:headEnd/>
            <a:tailEnd/>
          </a:ln>
        </p:spPr>
        <p:txBody>
          <a:bodyPr wrap="square">
            <a:spAutoFit/>
          </a:bodyPr>
          <a:lstStyle/>
          <a:p>
            <a:pPr algn="ctr"/>
            <a:r>
              <a:rPr lang="ja-JP" altLang="en-US" sz="2400" b="1" dirty="0">
                <a:solidFill>
                  <a:schemeClr val="accent5">
                    <a:lumMod val="25000"/>
                  </a:schemeClr>
                </a:solidFill>
                <a:latin typeface="Times New Roman" pitchFamily="18" charset="0"/>
              </a:rPr>
              <a:t>都心に近接した低未利用地の有効高度利用を図る</a:t>
            </a:r>
          </a:p>
        </p:txBody>
      </p:sp>
      <p:sp>
        <p:nvSpPr>
          <p:cNvPr id="1626" name="スライド番号プレースホルダー 2"/>
          <p:cNvSpPr>
            <a:spLocks noGrp="1"/>
          </p:cNvSpPr>
          <p:nvPr>
            <p:ph type="sldNum" sz="quarter" idx="12"/>
          </p:nvPr>
        </p:nvSpPr>
        <p:spPr>
          <a:xfrm>
            <a:off x="7010400" y="6504136"/>
            <a:ext cx="2133600" cy="476250"/>
          </a:xfrm>
        </p:spPr>
        <p:txBody>
          <a:bodyPr/>
          <a:lstStyle/>
          <a:p>
            <a:pPr>
              <a:defRPr/>
            </a:pPr>
            <a:fld id="{C22265F3-424C-4E3D-9E1E-158E402821BC}" type="slidenum">
              <a:rPr lang="en-US" altLang="ja-JP" smtClean="0"/>
              <a:pPr>
                <a:defRPr/>
              </a:pPr>
              <a:t>21</a:t>
            </a:fld>
            <a:endParaRPr lang="en-US" altLang="ja-JP" dirty="0"/>
          </a:p>
        </p:txBody>
      </p:sp>
      <p:sp>
        <p:nvSpPr>
          <p:cNvPr id="1627" name="Text Box 6"/>
          <p:cNvSpPr txBox="1">
            <a:spLocks noChangeArrowheads="1"/>
          </p:cNvSpPr>
          <p:nvPr/>
        </p:nvSpPr>
        <p:spPr>
          <a:xfrm>
            <a:off x="251519" y="2151015"/>
            <a:ext cx="8625241" cy="2062103"/>
          </a:xfrm>
          <a:prstGeom prst="rect">
            <a:avLst/>
          </a:prstGeom>
          <a:solidFill>
            <a:schemeClr val="bg1">
              <a:lumMod val="95000"/>
            </a:schemeClr>
          </a:solidFill>
          <a:ln w="9525">
            <a:noFill/>
            <a:miter lim="800000"/>
            <a:headEnd/>
            <a:tailEnd/>
          </a:ln>
        </p:spPr>
        <p:txBody>
          <a:bodyPr wrap="square">
            <a:spAutoFit/>
          </a:bodyPr>
          <a:lstStyle/>
          <a:p>
            <a:r>
              <a:rPr lang="ja-JP" altLang="en-US" sz="1600" dirty="0"/>
              <a:t>　</a:t>
            </a:r>
            <a:endParaRPr lang="en-US" altLang="ja-JP" sz="1600" dirty="0"/>
          </a:p>
          <a:p>
            <a:endParaRPr lang="en-US" altLang="ja-JP" sz="1600" dirty="0"/>
          </a:p>
          <a:p>
            <a:r>
              <a:rPr lang="ja-JP" altLang="en-US" sz="1600" dirty="0"/>
              <a:t>　本地区周辺は、倉庫等物流施設や事務所として土地利用されてきましたが、時代の変化とともに物流施設の移転等が進み、空き地が増えていました。また、周辺での幹線道路や地下鉄等の交通基盤整備が進み、本地区の持つポテンシャルが見直され、次第に用途転換等を契機とした土地の高度利用、とりわけ防災面や環境面に優れたまちづくりが求められるようになりました。</a:t>
            </a:r>
            <a:endParaRPr lang="en-US" altLang="ja-JP" sz="1600" dirty="0"/>
          </a:p>
          <a:p>
            <a:r>
              <a:rPr lang="ja-JP" altLang="en-US" sz="1600" dirty="0"/>
              <a:t>　そこで、再開発により、東京の新たな都心居住モデルにふさわしい、安全で快適なまちづくりを行いました。</a:t>
            </a:r>
            <a:endParaRPr lang="ja-JP" altLang="ja-JP" sz="1600" dirty="0"/>
          </a:p>
        </p:txBody>
      </p:sp>
      <p:sp>
        <p:nvSpPr>
          <p:cNvPr id="1628" name="Text Box 6"/>
          <p:cNvSpPr txBox="1">
            <a:spLocks noChangeArrowheads="1"/>
          </p:cNvSpPr>
          <p:nvPr/>
        </p:nvSpPr>
        <p:spPr>
          <a:xfrm>
            <a:off x="370347" y="2229780"/>
            <a:ext cx="1897397"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１．背景と概要</a:t>
            </a:r>
            <a:endParaRPr lang="ja-JP" altLang="ja-JP" dirty="0">
              <a:solidFill>
                <a:schemeClr val="bg1"/>
              </a:solidFill>
            </a:endParaRPr>
          </a:p>
        </p:txBody>
      </p:sp>
      <p:sp>
        <p:nvSpPr>
          <p:cNvPr id="1629" name="Text Box 6"/>
          <p:cNvSpPr txBox="1">
            <a:spLocks noChangeArrowheads="1"/>
          </p:cNvSpPr>
          <p:nvPr/>
        </p:nvSpPr>
        <p:spPr>
          <a:xfrm>
            <a:off x="370347" y="4437112"/>
            <a:ext cx="1897397"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２．諸元等</a:t>
            </a:r>
            <a:endParaRPr lang="ja-JP" altLang="ja-JP" dirty="0">
              <a:solidFill>
                <a:schemeClr val="bg1"/>
              </a:solidFill>
            </a:endParaRPr>
          </a:p>
        </p:txBody>
      </p:sp>
      <p:sp>
        <p:nvSpPr>
          <p:cNvPr id="1630" name="Text Box 24"/>
          <p:cNvSpPr txBox="1">
            <a:spLocks noChangeArrowheads="1"/>
          </p:cNvSpPr>
          <p:nvPr/>
        </p:nvSpPr>
        <p:spPr>
          <a:xfrm>
            <a:off x="488175" y="4885875"/>
            <a:ext cx="3189436" cy="1384995"/>
          </a:xfrm>
          <a:prstGeom prst="rect">
            <a:avLst/>
          </a:prstGeom>
          <a:noFill/>
          <a:ln w="9525">
            <a:noFill/>
            <a:miter lim="800000"/>
            <a:headEnd/>
            <a:tailEnd/>
          </a:ln>
        </p:spPr>
        <p:txBody>
          <a:bodyPr wrap="square" lIns="54000" rIns="54000">
            <a:spAutoFit/>
          </a:bodyPr>
          <a:lstStyle/>
          <a:p>
            <a:pPr>
              <a:lnSpc>
                <a:spcPct val="105000"/>
              </a:lnSpc>
              <a:buClr>
                <a:srgbClr val="0000FF"/>
              </a:buClr>
            </a:pPr>
            <a:r>
              <a:rPr lang="ja-JP" altLang="en-US" sz="1600" dirty="0">
                <a:solidFill>
                  <a:srgbClr val="000000"/>
                </a:solidFill>
                <a:latin typeface="+mn-ea"/>
                <a:ea typeface="+mn-ea"/>
              </a:rPr>
              <a:t>○施行面積：約</a:t>
            </a:r>
            <a:r>
              <a:rPr lang="en-US" altLang="ja-JP" sz="1600" dirty="0">
                <a:solidFill>
                  <a:srgbClr val="000000"/>
                </a:solidFill>
                <a:latin typeface="+mn-ea"/>
                <a:ea typeface="+mn-ea"/>
              </a:rPr>
              <a:t>4.3ha</a:t>
            </a:r>
          </a:p>
          <a:p>
            <a:pPr>
              <a:lnSpc>
                <a:spcPct val="105000"/>
              </a:lnSpc>
              <a:buClr>
                <a:srgbClr val="0000FF"/>
              </a:buClr>
            </a:pPr>
            <a:r>
              <a:rPr lang="ja-JP" altLang="en-US" sz="1600" dirty="0">
                <a:solidFill>
                  <a:srgbClr val="000000"/>
                </a:solidFill>
                <a:latin typeface="+mn-ea"/>
                <a:ea typeface="+mn-ea"/>
              </a:rPr>
              <a:t>○施行期間：平成</a:t>
            </a:r>
            <a:r>
              <a:rPr lang="en-US" altLang="ja-JP" sz="1600" dirty="0">
                <a:solidFill>
                  <a:srgbClr val="000000"/>
                </a:solidFill>
                <a:latin typeface="+mn-ea"/>
                <a:ea typeface="+mn-ea"/>
              </a:rPr>
              <a:t>16</a:t>
            </a:r>
            <a:r>
              <a:rPr lang="ja-JP" altLang="en-US" sz="1600" dirty="0">
                <a:solidFill>
                  <a:srgbClr val="000000"/>
                </a:solidFill>
                <a:latin typeface="+mn-ea"/>
                <a:ea typeface="+mn-ea"/>
              </a:rPr>
              <a:t>～</a:t>
            </a:r>
            <a:r>
              <a:rPr lang="en-US" altLang="ja-JP" sz="1600" dirty="0">
                <a:solidFill>
                  <a:srgbClr val="000000"/>
                </a:solidFill>
                <a:latin typeface="+mn-ea"/>
                <a:ea typeface="+mn-ea"/>
              </a:rPr>
              <a:t>21</a:t>
            </a:r>
            <a:r>
              <a:rPr lang="ja-JP" altLang="en-US" sz="1600" dirty="0">
                <a:solidFill>
                  <a:srgbClr val="000000"/>
                </a:solidFill>
                <a:latin typeface="+mn-ea"/>
                <a:ea typeface="+mn-ea"/>
              </a:rPr>
              <a:t>年度</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　　　　　 （</a:t>
            </a:r>
            <a:r>
              <a:rPr lang="en-US" altLang="ja-JP" sz="1600" dirty="0">
                <a:solidFill>
                  <a:srgbClr val="000000"/>
                </a:solidFill>
                <a:latin typeface="+mn-ea"/>
                <a:ea typeface="+mn-ea"/>
              </a:rPr>
              <a:t>2004</a:t>
            </a:r>
            <a:r>
              <a:rPr lang="ja-JP" altLang="en-US" sz="1600" dirty="0">
                <a:solidFill>
                  <a:srgbClr val="000000"/>
                </a:solidFill>
                <a:latin typeface="+mn-ea"/>
                <a:ea typeface="+mn-ea"/>
              </a:rPr>
              <a:t>～</a:t>
            </a:r>
            <a:r>
              <a:rPr lang="en-US" altLang="ja-JP" sz="1600" dirty="0">
                <a:solidFill>
                  <a:srgbClr val="000000"/>
                </a:solidFill>
                <a:latin typeface="+mn-ea"/>
                <a:ea typeface="+mn-ea"/>
              </a:rPr>
              <a:t>2009</a:t>
            </a:r>
            <a:r>
              <a:rPr lang="ja-JP" altLang="en-US" sz="1600" dirty="0">
                <a:solidFill>
                  <a:srgbClr val="000000"/>
                </a:solidFill>
                <a:latin typeface="+mn-ea"/>
                <a:ea typeface="+mn-ea"/>
              </a:rPr>
              <a:t>年度）</a:t>
            </a:r>
          </a:p>
          <a:p>
            <a:pPr>
              <a:lnSpc>
                <a:spcPct val="105000"/>
              </a:lnSpc>
              <a:buClr>
                <a:srgbClr val="0000FF"/>
              </a:buClr>
            </a:pPr>
            <a:r>
              <a:rPr lang="ja-JP" altLang="en-US" sz="1600" dirty="0">
                <a:solidFill>
                  <a:srgbClr val="000000"/>
                </a:solidFill>
                <a:latin typeface="+mn-ea"/>
                <a:ea typeface="+mn-ea"/>
              </a:rPr>
              <a:t>○施 行 者：勝六再開発株式会社</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　　　　　　（再開発会社）</a:t>
            </a:r>
          </a:p>
        </p:txBody>
      </p:sp>
      <p:sp>
        <p:nvSpPr>
          <p:cNvPr id="1631" name="Text Box 24"/>
          <p:cNvSpPr txBox="1">
            <a:spLocks noChangeArrowheads="1"/>
          </p:cNvSpPr>
          <p:nvPr/>
        </p:nvSpPr>
        <p:spPr>
          <a:xfrm>
            <a:off x="4021931" y="4850055"/>
            <a:ext cx="4510509" cy="1126462"/>
          </a:xfrm>
          <a:prstGeom prst="rect">
            <a:avLst/>
          </a:prstGeom>
          <a:noFill/>
          <a:ln w="9525">
            <a:noFill/>
            <a:miter lim="800000"/>
            <a:headEnd/>
            <a:tailEnd/>
          </a:ln>
        </p:spPr>
        <p:txBody>
          <a:bodyPr wrap="square" lIns="54000" rIns="54000">
            <a:spAutoFit/>
          </a:bodyPr>
          <a:lstStyle/>
          <a:p>
            <a:pPr>
              <a:lnSpc>
                <a:spcPct val="105000"/>
              </a:lnSpc>
              <a:buClr>
                <a:srgbClr val="0000FF"/>
              </a:buClr>
            </a:pPr>
            <a:r>
              <a:rPr lang="ja-JP" altLang="en-US" sz="1600" dirty="0">
                <a:solidFill>
                  <a:srgbClr val="000000"/>
                </a:solidFill>
                <a:latin typeface="+mn-ea"/>
                <a:ea typeface="+mn-ea"/>
              </a:rPr>
              <a:t>○施設建築物：</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　　共同住宅（２棟、約</a:t>
            </a:r>
            <a:r>
              <a:rPr lang="en-US" altLang="ja-JP" sz="1600" dirty="0">
                <a:solidFill>
                  <a:srgbClr val="000000"/>
                </a:solidFill>
                <a:latin typeface="+mn-ea"/>
                <a:ea typeface="+mn-ea"/>
              </a:rPr>
              <a:t>2,800</a:t>
            </a:r>
            <a:r>
              <a:rPr lang="ja-JP" altLang="en-US" sz="1600" dirty="0">
                <a:solidFill>
                  <a:srgbClr val="000000"/>
                </a:solidFill>
                <a:latin typeface="+mn-ea"/>
                <a:ea typeface="+mn-ea"/>
              </a:rPr>
              <a:t>戸）、商業施設</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○主な公共施設：</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　　区画道路</a:t>
            </a:r>
            <a:r>
              <a:rPr lang="en-US" altLang="ja-JP" sz="1600" dirty="0">
                <a:solidFill>
                  <a:srgbClr val="000000"/>
                </a:solidFill>
                <a:latin typeface="+mn-ea"/>
                <a:ea typeface="+mn-ea"/>
              </a:rPr>
              <a:t>(</a:t>
            </a:r>
            <a:r>
              <a:rPr lang="ja-JP" altLang="en-US" sz="1600" dirty="0">
                <a:solidFill>
                  <a:srgbClr val="000000"/>
                </a:solidFill>
                <a:latin typeface="+mn-ea"/>
                <a:ea typeface="+mn-ea"/>
              </a:rPr>
              <a:t>拡幅</a:t>
            </a:r>
            <a:r>
              <a:rPr lang="en-US" altLang="ja-JP" sz="1600" dirty="0">
                <a:solidFill>
                  <a:srgbClr val="000000"/>
                </a:solidFill>
                <a:latin typeface="+mn-ea"/>
                <a:ea typeface="+mn-ea"/>
              </a:rPr>
              <a:t>)</a:t>
            </a:r>
            <a:r>
              <a:rPr lang="ja-JP" altLang="en-US" sz="1600" dirty="0" err="1">
                <a:solidFill>
                  <a:srgbClr val="000000"/>
                </a:solidFill>
                <a:latin typeface="+mn-ea"/>
                <a:ea typeface="+mn-ea"/>
              </a:rPr>
              <a:t>、</a:t>
            </a:r>
            <a:r>
              <a:rPr lang="ja-JP" altLang="en-US" sz="1600" dirty="0">
                <a:solidFill>
                  <a:srgbClr val="000000"/>
                </a:solidFill>
                <a:latin typeface="+mn-ea"/>
                <a:ea typeface="+mn-ea"/>
              </a:rPr>
              <a:t>広場</a:t>
            </a:r>
          </a:p>
        </p:txBody>
      </p:sp>
      <p:sp>
        <p:nvSpPr>
          <p:cNvPr id="1632" name="AutoShape 5"/>
          <p:cNvSpPr>
            <a:spLocks noChangeArrowheads="1"/>
          </p:cNvSpPr>
          <p:nvPr/>
        </p:nvSpPr>
        <p:spPr>
          <a:xfrm>
            <a:off x="1" y="723609"/>
            <a:ext cx="9144000" cy="461665"/>
          </a:xfrm>
          <a:prstGeom prst="rect">
            <a:avLst/>
          </a:prstGeom>
          <a:solidFill>
            <a:schemeClr val="accent5">
              <a:lumMod val="50000"/>
            </a:schemeClr>
          </a:solidFill>
          <a:ln w="6350">
            <a:noFill/>
            <a:round/>
            <a:headEnd/>
            <a:tailEnd/>
          </a:ln>
        </p:spPr>
        <p:txBody>
          <a:bodyPr wrap="square" anchor="ctr">
            <a:spAutoFit/>
          </a:bodyPr>
          <a:lstStyle/>
          <a:p>
            <a:r>
              <a:rPr lang="ja-JP" altLang="en-US" sz="2400" b="1" dirty="0">
                <a:solidFill>
                  <a:schemeClr val="bg1"/>
                </a:solidFill>
                <a:latin typeface="Times New Roman" pitchFamily="18" charset="0"/>
              </a:rPr>
              <a:t>  低未利用地の高度利用　　　　　　　　</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事例</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　</a:t>
            </a:r>
            <a:r>
              <a:rPr lang="ja-JP" altLang="en-US" dirty="0">
                <a:solidFill>
                  <a:schemeClr val="bg1"/>
                </a:solidFill>
                <a:latin typeface="ＭＳ Ｐゴシック" charset="-128"/>
              </a:rPr>
              <a:t>勝どき六丁目地区</a:t>
            </a:r>
            <a:r>
              <a:rPr lang="en-US" altLang="ja-JP" dirty="0">
                <a:solidFill>
                  <a:schemeClr val="bg1"/>
                </a:solidFill>
                <a:latin typeface="ＭＳ Ｐゴシック" charset="-128"/>
              </a:rPr>
              <a:t>(</a:t>
            </a:r>
            <a:r>
              <a:rPr lang="ja-JP" altLang="en-US" dirty="0">
                <a:solidFill>
                  <a:schemeClr val="bg1"/>
                </a:solidFill>
                <a:latin typeface="ＭＳ Ｐゴシック" charset="-128"/>
              </a:rPr>
              <a:t>東京都中央区</a:t>
            </a:r>
            <a:r>
              <a:rPr lang="en-US" altLang="ja-JP" dirty="0">
                <a:solidFill>
                  <a:schemeClr val="bg1"/>
                </a:solidFill>
                <a:latin typeface="ＭＳ Ｐゴシック" charset="-128"/>
              </a:rPr>
              <a:t>)</a:t>
            </a:r>
            <a:endParaRPr lang="ja-JP" altLang="en-US" sz="2000" dirty="0">
              <a:solidFill>
                <a:schemeClr val="bg1"/>
              </a:solidFill>
              <a:latin typeface="Times New Roman" pitchFamily="18" charset="0"/>
            </a:endParaRPr>
          </a:p>
        </p:txBody>
      </p:sp>
      <p:cxnSp>
        <p:nvCxnSpPr>
          <p:cNvPr id="1633" name="直線コネクタ 18"/>
          <p:cNvCxnSpPr>
            <a:cxnSpLocks/>
          </p:cNvCxnSpPr>
          <p:nvPr/>
        </p:nvCxnSpPr>
        <p:spPr>
          <a:xfrm>
            <a:off x="3419872" y="959563"/>
            <a:ext cx="14401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518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 name="正方形/長方形 32"/>
          <p:cNvSpPr/>
          <p:nvPr/>
        </p:nvSpPr>
        <p:spPr>
          <a:xfrm>
            <a:off x="267239" y="5494948"/>
            <a:ext cx="8625241" cy="1102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9" name="正方形/長方形 33"/>
          <p:cNvSpPr/>
          <p:nvPr/>
        </p:nvSpPr>
        <p:spPr>
          <a:xfrm>
            <a:off x="247921" y="2132856"/>
            <a:ext cx="8625241" cy="32880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0" name="Text Box 6"/>
          <p:cNvSpPr txBox="1">
            <a:spLocks noChangeArrowheads="1"/>
          </p:cNvSpPr>
          <p:nvPr/>
        </p:nvSpPr>
        <p:spPr>
          <a:xfrm>
            <a:off x="370347" y="2208662"/>
            <a:ext cx="2329445"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３．地区写真</a:t>
            </a:r>
            <a:endParaRPr lang="ja-JP" altLang="ja-JP" dirty="0">
              <a:solidFill>
                <a:schemeClr val="bg1"/>
              </a:solidFill>
            </a:endParaRPr>
          </a:p>
        </p:txBody>
      </p:sp>
      <p:sp>
        <p:nvSpPr>
          <p:cNvPr id="1641" name="Text Box 6"/>
          <p:cNvSpPr txBox="1">
            <a:spLocks noChangeArrowheads="1"/>
          </p:cNvSpPr>
          <p:nvPr/>
        </p:nvSpPr>
        <p:spPr>
          <a:xfrm>
            <a:off x="363380" y="5555372"/>
            <a:ext cx="3848580"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４．他事例（低未利用地の高度利用）</a:t>
            </a:r>
            <a:endParaRPr lang="ja-JP" altLang="ja-JP" dirty="0">
              <a:solidFill>
                <a:schemeClr val="bg1"/>
              </a:solidFill>
            </a:endParaRPr>
          </a:p>
        </p:txBody>
      </p:sp>
      <p:sp>
        <p:nvSpPr>
          <p:cNvPr id="1642" name="スライド番号プレースホルダー 3"/>
          <p:cNvSpPr>
            <a:spLocks noGrp="1"/>
          </p:cNvSpPr>
          <p:nvPr>
            <p:ph type="sldNum" sz="quarter" idx="12"/>
          </p:nvPr>
        </p:nvSpPr>
        <p:spPr>
          <a:xfrm>
            <a:off x="6958884" y="6488755"/>
            <a:ext cx="2133600" cy="476250"/>
          </a:xfrm>
        </p:spPr>
        <p:txBody>
          <a:bodyPr/>
          <a:lstStyle/>
          <a:p>
            <a:pPr>
              <a:defRPr/>
            </a:pPr>
            <a:fld id="{C22265F3-424C-4E3D-9E1E-158E402821BC}" type="slidenum">
              <a:rPr lang="en-US" altLang="ja-JP" smtClean="0"/>
              <a:pPr>
                <a:defRPr/>
              </a:pPr>
              <a:t>22</a:t>
            </a:fld>
            <a:endParaRPr lang="en-US" altLang="ja-JP" dirty="0"/>
          </a:p>
        </p:txBody>
      </p:sp>
      <p:sp>
        <p:nvSpPr>
          <p:cNvPr id="1643" name="Text Box 6"/>
          <p:cNvSpPr txBox="1">
            <a:spLocks noChangeArrowheads="1"/>
          </p:cNvSpPr>
          <p:nvPr/>
        </p:nvSpPr>
        <p:spPr>
          <a:xfrm>
            <a:off x="254764" y="5970290"/>
            <a:ext cx="8556732" cy="338554"/>
          </a:xfrm>
          <a:prstGeom prst="rect">
            <a:avLst/>
          </a:prstGeom>
          <a:noFill/>
          <a:ln w="9525">
            <a:noFill/>
            <a:miter lim="800000"/>
            <a:headEnd/>
            <a:tailEnd/>
          </a:ln>
        </p:spPr>
        <p:txBody>
          <a:bodyPr wrap="square">
            <a:spAutoFit/>
          </a:bodyPr>
          <a:lstStyle/>
          <a:p>
            <a:r>
              <a:rPr lang="ja-JP" altLang="en-US" sz="1600" dirty="0"/>
              <a:t>　 ○東品川４丁目第一地区（東京都品川区） 　○広島駅南口Ｂブロック地区（広島県広島市）　　</a:t>
            </a:r>
            <a:endParaRPr lang="ja-JP" altLang="ja-JP" sz="1600" dirty="0"/>
          </a:p>
        </p:txBody>
      </p:sp>
      <p:pic>
        <p:nvPicPr>
          <p:cNvPr id="1644" name="図 22"/>
          <p:cNvPicPr>
            <a:picLocks noChangeAspect="1"/>
          </p:cNvPicPr>
          <p:nvPr/>
        </p:nvPicPr>
        <p:blipFill>
          <a:blip r:embed="rId2"/>
          <a:srcRect l="10902" t="24304" r="11436" b="-2"/>
          <a:stretch>
            <a:fillRect/>
          </a:stretch>
        </p:blipFill>
        <p:spPr>
          <a:xfrm>
            <a:off x="4283968" y="2245563"/>
            <a:ext cx="3994420" cy="3066753"/>
          </a:xfrm>
          <a:prstGeom prst="rect">
            <a:avLst/>
          </a:prstGeom>
        </p:spPr>
      </p:pic>
      <p:pic>
        <p:nvPicPr>
          <p:cNvPr id="1645" name="図 30"/>
          <p:cNvPicPr>
            <a:picLocks noChangeAspect="1"/>
          </p:cNvPicPr>
          <p:nvPr/>
        </p:nvPicPr>
        <p:blipFill>
          <a:blip r:embed="rId3"/>
          <a:stretch>
            <a:fillRect/>
          </a:stretch>
        </p:blipFill>
        <p:spPr>
          <a:xfrm>
            <a:off x="518833" y="2650557"/>
            <a:ext cx="3550611" cy="2664519"/>
          </a:xfrm>
          <a:prstGeom prst="rect">
            <a:avLst/>
          </a:prstGeom>
        </p:spPr>
      </p:pic>
      <p:sp>
        <p:nvSpPr>
          <p:cNvPr id="1646" name="フリーフォーム 31"/>
          <p:cNvSpPr/>
          <p:nvPr/>
        </p:nvSpPr>
        <p:spPr>
          <a:xfrm>
            <a:off x="558692" y="4423230"/>
            <a:ext cx="3314700" cy="476250"/>
          </a:xfrm>
          <a:custGeom>
            <a:avLst/>
            <a:gdLst>
              <a:gd name="connsiteX0" fmla="*/ 0 w 3314700"/>
              <a:gd name="connsiteY0" fmla="*/ 123825 h 476250"/>
              <a:gd name="connsiteX1" fmla="*/ 2752725 w 3314700"/>
              <a:gd name="connsiteY1" fmla="*/ 476250 h 476250"/>
              <a:gd name="connsiteX2" fmla="*/ 3314700 w 3314700"/>
              <a:gd name="connsiteY2" fmla="*/ 238125 h 476250"/>
              <a:gd name="connsiteX3" fmla="*/ 3028950 w 3314700"/>
              <a:gd name="connsiteY3" fmla="*/ 190500 h 476250"/>
              <a:gd name="connsiteX4" fmla="*/ 3105150 w 3314700"/>
              <a:gd name="connsiteY4" fmla="*/ 104775 h 476250"/>
              <a:gd name="connsiteX5" fmla="*/ 3105150 w 3314700"/>
              <a:gd name="connsiteY5" fmla="*/ 104775 h 476250"/>
              <a:gd name="connsiteX6" fmla="*/ 2162175 w 3314700"/>
              <a:gd name="connsiteY6" fmla="*/ 0 h 476250"/>
              <a:gd name="connsiteX7" fmla="*/ 1076325 w 3314700"/>
              <a:gd name="connsiteY7" fmla="*/ 171450 h 476250"/>
              <a:gd name="connsiteX8" fmla="*/ 257175 w 3314700"/>
              <a:gd name="connsiteY8" fmla="*/ 85725 h 476250"/>
              <a:gd name="connsiteX9" fmla="*/ 0 w 3314700"/>
              <a:gd name="connsiteY9" fmla="*/ 1238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4700" h="476250">
                <a:moveTo>
                  <a:pt x="0" y="123825"/>
                </a:moveTo>
                <a:lnTo>
                  <a:pt x="2752725" y="476250"/>
                </a:lnTo>
                <a:lnTo>
                  <a:pt x="3314700" y="238125"/>
                </a:lnTo>
                <a:lnTo>
                  <a:pt x="3028950" y="190500"/>
                </a:lnTo>
                <a:lnTo>
                  <a:pt x="3105150" y="104775"/>
                </a:lnTo>
                <a:lnTo>
                  <a:pt x="3105150" y="104775"/>
                </a:lnTo>
                <a:lnTo>
                  <a:pt x="2162175" y="0"/>
                </a:lnTo>
                <a:lnTo>
                  <a:pt x="1076325" y="171450"/>
                </a:lnTo>
                <a:lnTo>
                  <a:pt x="257175" y="85725"/>
                </a:lnTo>
                <a:lnTo>
                  <a:pt x="0" y="123825"/>
                </a:lnTo>
                <a:close/>
              </a:path>
            </a:pathLst>
          </a:cu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7" name="Text Box 6"/>
          <p:cNvSpPr txBox="1">
            <a:spLocks noChangeArrowheads="1"/>
          </p:cNvSpPr>
          <p:nvPr/>
        </p:nvSpPr>
        <p:spPr>
          <a:xfrm>
            <a:off x="267643" y="6258798"/>
            <a:ext cx="8556732" cy="338554"/>
          </a:xfrm>
          <a:prstGeom prst="rect">
            <a:avLst/>
          </a:prstGeom>
          <a:noFill/>
          <a:ln w="9525">
            <a:noFill/>
            <a:miter lim="800000"/>
            <a:headEnd/>
            <a:tailEnd/>
          </a:ln>
        </p:spPr>
        <p:txBody>
          <a:bodyPr wrap="square">
            <a:spAutoFit/>
          </a:bodyPr>
          <a:lstStyle/>
          <a:p>
            <a:r>
              <a:rPr lang="ja-JP" altLang="en-US" sz="1600" dirty="0"/>
              <a:t>　　　　　　　　　　　　　　　　　　　　　　　　　　　　 　○広島駅南口Ｃブロック地区（広島県広島市）　　</a:t>
            </a:r>
            <a:endParaRPr lang="ja-JP" altLang="ja-JP" sz="1600" dirty="0"/>
          </a:p>
        </p:txBody>
      </p:sp>
      <p:sp>
        <p:nvSpPr>
          <p:cNvPr id="1648" name="Rectangle 9"/>
          <p:cNvSpPr>
            <a:spLocks noChangeArrowheads="1"/>
          </p:cNvSpPr>
          <p:nvPr/>
        </p:nvSpPr>
        <p:spPr>
          <a:xfrm>
            <a:off x="2634135" y="6611453"/>
            <a:ext cx="6221154" cy="199766"/>
          </a:xfrm>
          <a:prstGeom prst="rect">
            <a:avLst/>
          </a:prstGeom>
          <a:noFill/>
          <a:ln w="9525">
            <a:noFill/>
            <a:miter lim="800000"/>
            <a:headEnd/>
            <a:tailEnd/>
          </a:ln>
        </p:spPr>
        <p:txBody>
          <a:bodyPr/>
          <a:lstStyle/>
          <a:p>
            <a:pPr marL="342900" indent="-342900" algn="r">
              <a:spcBef>
                <a:spcPct val="20000"/>
              </a:spcBef>
            </a:pPr>
            <a:r>
              <a:rPr lang="ja-JP" altLang="en-US" sz="900" dirty="0">
                <a:latin typeface="ＭＳ ゴシック" pitchFamily="49" charset="-128"/>
                <a:ea typeface="ＭＳ ゴシック" pitchFamily="49" charset="-128"/>
              </a:rPr>
              <a:t>本頁における写真の無断転載はご遠慮ください。引用する場合には、引用の要件をお守りください。</a:t>
            </a:r>
          </a:p>
        </p:txBody>
      </p:sp>
      <p:sp>
        <p:nvSpPr>
          <p:cNvPr id="1649" name="AutoShape 5"/>
          <p:cNvSpPr>
            <a:spLocks noChangeArrowheads="1"/>
          </p:cNvSpPr>
          <p:nvPr/>
        </p:nvSpPr>
        <p:spPr>
          <a:xfrm>
            <a:off x="1" y="723609"/>
            <a:ext cx="9144000" cy="461665"/>
          </a:xfrm>
          <a:prstGeom prst="rect">
            <a:avLst/>
          </a:prstGeom>
          <a:solidFill>
            <a:schemeClr val="accent5">
              <a:lumMod val="50000"/>
            </a:schemeClr>
          </a:solidFill>
          <a:ln w="6350">
            <a:noFill/>
            <a:round/>
            <a:headEnd/>
            <a:tailEnd/>
          </a:ln>
        </p:spPr>
        <p:txBody>
          <a:bodyPr wrap="square" anchor="ctr">
            <a:spAutoFit/>
          </a:bodyPr>
          <a:lstStyle/>
          <a:p>
            <a:r>
              <a:rPr lang="ja-JP" altLang="en-US" sz="2400" b="1" dirty="0">
                <a:solidFill>
                  <a:schemeClr val="bg1"/>
                </a:solidFill>
                <a:latin typeface="Times New Roman" pitchFamily="18" charset="0"/>
              </a:rPr>
              <a:t>  低未利用地の高度利用　　　　　　　　</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事例</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　</a:t>
            </a:r>
            <a:r>
              <a:rPr lang="ja-JP" altLang="en-US" dirty="0">
                <a:solidFill>
                  <a:schemeClr val="bg1"/>
                </a:solidFill>
                <a:latin typeface="ＭＳ Ｐゴシック" charset="-128"/>
              </a:rPr>
              <a:t>勝どき六丁目地区</a:t>
            </a:r>
            <a:r>
              <a:rPr lang="en-US" altLang="ja-JP" dirty="0">
                <a:solidFill>
                  <a:schemeClr val="bg1"/>
                </a:solidFill>
                <a:latin typeface="ＭＳ Ｐゴシック" charset="-128"/>
              </a:rPr>
              <a:t>(</a:t>
            </a:r>
            <a:r>
              <a:rPr lang="ja-JP" altLang="en-US" dirty="0">
                <a:solidFill>
                  <a:schemeClr val="bg1"/>
                </a:solidFill>
                <a:latin typeface="ＭＳ Ｐゴシック" charset="-128"/>
              </a:rPr>
              <a:t>東京都中央区</a:t>
            </a:r>
            <a:r>
              <a:rPr lang="en-US" altLang="ja-JP" dirty="0">
                <a:solidFill>
                  <a:schemeClr val="bg1"/>
                </a:solidFill>
                <a:latin typeface="ＭＳ Ｐゴシック" charset="-128"/>
              </a:rPr>
              <a:t>)</a:t>
            </a:r>
            <a:endParaRPr lang="ja-JP" altLang="en-US" sz="2000" dirty="0">
              <a:solidFill>
                <a:schemeClr val="bg1"/>
              </a:solidFill>
              <a:latin typeface="Times New Roman" pitchFamily="18" charset="0"/>
            </a:endParaRPr>
          </a:p>
        </p:txBody>
      </p:sp>
      <p:sp>
        <p:nvSpPr>
          <p:cNvPr id="1650"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３．市街地再開発事業で出来ること</a:t>
            </a:r>
          </a:p>
        </p:txBody>
      </p:sp>
      <p:sp>
        <p:nvSpPr>
          <p:cNvPr id="1651" name="Text Box 5"/>
          <p:cNvSpPr txBox="1">
            <a:spLocks noChangeArrowheads="1"/>
          </p:cNvSpPr>
          <p:nvPr/>
        </p:nvSpPr>
        <p:spPr>
          <a:xfrm>
            <a:off x="757271" y="1444714"/>
            <a:ext cx="7847177" cy="461665"/>
          </a:xfrm>
          <a:prstGeom prst="rect">
            <a:avLst/>
          </a:prstGeom>
          <a:noFill/>
          <a:ln w="3175">
            <a:noFill/>
            <a:miter lim="800000"/>
            <a:headEnd/>
            <a:tailEnd/>
          </a:ln>
        </p:spPr>
        <p:txBody>
          <a:bodyPr wrap="square">
            <a:spAutoFit/>
          </a:bodyPr>
          <a:lstStyle/>
          <a:p>
            <a:pPr algn="ctr"/>
            <a:r>
              <a:rPr lang="ja-JP" altLang="en-US" sz="2400" b="1" dirty="0">
                <a:solidFill>
                  <a:schemeClr val="accent5">
                    <a:lumMod val="25000"/>
                  </a:schemeClr>
                </a:solidFill>
                <a:latin typeface="Times New Roman" pitchFamily="18" charset="0"/>
              </a:rPr>
              <a:t>都心に近接した低未利用地の有効高度利用を図る</a:t>
            </a:r>
          </a:p>
        </p:txBody>
      </p:sp>
      <p:cxnSp>
        <p:nvCxnSpPr>
          <p:cNvPr id="1652" name="直線コネクタ 29"/>
          <p:cNvCxnSpPr>
            <a:cxnSpLocks/>
          </p:cNvCxnSpPr>
          <p:nvPr/>
        </p:nvCxnSpPr>
        <p:spPr>
          <a:xfrm>
            <a:off x="3419872" y="959563"/>
            <a:ext cx="14401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02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 name="正方形/長方形 5"/>
          <p:cNvSpPr/>
          <p:nvPr/>
        </p:nvSpPr>
        <p:spPr>
          <a:xfrm>
            <a:off x="251519" y="4581128"/>
            <a:ext cx="4968553" cy="2016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5" name="AutoShape 5"/>
          <p:cNvSpPr>
            <a:spLocks noChangeArrowheads="1"/>
          </p:cNvSpPr>
          <p:nvPr/>
        </p:nvSpPr>
        <p:spPr>
          <a:xfrm>
            <a:off x="1" y="713738"/>
            <a:ext cx="9144000" cy="769441"/>
          </a:xfrm>
          <a:prstGeom prst="rect">
            <a:avLst/>
          </a:prstGeom>
          <a:solidFill>
            <a:schemeClr val="accent5">
              <a:lumMod val="50000"/>
            </a:schemeClr>
          </a:solidFill>
          <a:ln w="6350">
            <a:noFill/>
            <a:round/>
            <a:headEnd/>
            <a:tailEnd/>
          </a:ln>
        </p:spPr>
        <p:txBody>
          <a:bodyPr wrap="square" anchor="ctr">
            <a:spAutoFit/>
          </a:bodyPr>
          <a:lstStyle/>
          <a:p>
            <a:r>
              <a:rPr lang="ja-JP" altLang="en-US" sz="2400" b="1" dirty="0">
                <a:solidFill>
                  <a:schemeClr val="bg1"/>
                </a:solidFill>
                <a:latin typeface="Times New Roman" pitchFamily="18" charset="0"/>
              </a:rPr>
              <a:t>　適正規模でのまちなか活性化（身の丈型再開発） </a:t>
            </a:r>
            <a:endParaRPr lang="en-US" altLang="ja-JP" sz="2400" b="1" dirty="0">
              <a:solidFill>
                <a:schemeClr val="bg1"/>
              </a:solidFill>
              <a:latin typeface="Times New Roman" pitchFamily="18" charset="0"/>
            </a:endParaRPr>
          </a:p>
          <a:p>
            <a:pPr algn="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事例</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　</a:t>
            </a:r>
            <a:r>
              <a:rPr lang="zh-CN" altLang="en-US" dirty="0">
                <a:solidFill>
                  <a:schemeClr val="bg1"/>
                </a:solidFill>
                <a:latin typeface="ＭＳ Ｐゴシック" charset="-128"/>
              </a:rPr>
              <a:t>土浦駅前北地区</a:t>
            </a:r>
            <a:r>
              <a:rPr lang="en-US" altLang="zh-CN" dirty="0">
                <a:solidFill>
                  <a:schemeClr val="bg1"/>
                </a:solidFill>
                <a:latin typeface="ＭＳ Ｐゴシック" charset="-128"/>
              </a:rPr>
              <a:t>(</a:t>
            </a:r>
            <a:r>
              <a:rPr lang="zh-CN" altLang="en-US" dirty="0">
                <a:solidFill>
                  <a:schemeClr val="bg1"/>
                </a:solidFill>
                <a:latin typeface="ＭＳ Ｐゴシック" charset="-128"/>
              </a:rPr>
              <a:t>茨城県土浦市</a:t>
            </a:r>
            <a:r>
              <a:rPr lang="en-US" altLang="zh-CN" dirty="0">
                <a:solidFill>
                  <a:schemeClr val="bg1"/>
                </a:solidFill>
                <a:latin typeface="ＭＳ Ｐゴシック" charset="-128"/>
              </a:rPr>
              <a:t>)</a:t>
            </a:r>
            <a:endParaRPr lang="en-US" altLang="zh-CN" sz="2000" dirty="0">
              <a:solidFill>
                <a:schemeClr val="bg1"/>
              </a:solidFill>
              <a:latin typeface="ＭＳ Ｐゴシック" charset="-128"/>
            </a:endParaRPr>
          </a:p>
        </p:txBody>
      </p:sp>
      <p:sp>
        <p:nvSpPr>
          <p:cNvPr id="1656"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３．市街地再開発事業で出来ること</a:t>
            </a:r>
          </a:p>
        </p:txBody>
      </p:sp>
      <p:sp>
        <p:nvSpPr>
          <p:cNvPr id="1657" name="Text Box 5"/>
          <p:cNvSpPr txBox="1">
            <a:spLocks noChangeArrowheads="1"/>
          </p:cNvSpPr>
          <p:nvPr/>
        </p:nvSpPr>
        <p:spPr>
          <a:xfrm>
            <a:off x="467544" y="1671191"/>
            <a:ext cx="8135210" cy="461665"/>
          </a:xfrm>
          <a:prstGeom prst="rect">
            <a:avLst/>
          </a:prstGeom>
          <a:noFill/>
          <a:ln w="3175">
            <a:noFill/>
            <a:miter lim="800000"/>
            <a:headEnd/>
            <a:tailEnd/>
          </a:ln>
        </p:spPr>
        <p:txBody>
          <a:bodyPr wrap="square">
            <a:spAutoFit/>
          </a:bodyPr>
          <a:lstStyle/>
          <a:p>
            <a:r>
              <a:rPr lang="ja-JP" altLang="en-US" sz="2400" b="1" dirty="0">
                <a:solidFill>
                  <a:schemeClr val="accent5">
                    <a:lumMod val="25000"/>
                  </a:schemeClr>
                </a:solidFill>
                <a:latin typeface="Times New Roman" pitchFamily="18" charset="0"/>
              </a:rPr>
              <a:t>まちの中心部という立地を有効活用し、地域の活性化を図る</a:t>
            </a:r>
          </a:p>
        </p:txBody>
      </p:sp>
      <p:sp>
        <p:nvSpPr>
          <p:cNvPr id="1658" name="スライド番号プレースホルダー 2"/>
          <p:cNvSpPr>
            <a:spLocks noGrp="1"/>
          </p:cNvSpPr>
          <p:nvPr>
            <p:ph type="sldNum" sz="quarter" idx="12"/>
          </p:nvPr>
        </p:nvSpPr>
        <p:spPr>
          <a:xfrm>
            <a:off x="7010400" y="6504136"/>
            <a:ext cx="2133600" cy="476250"/>
          </a:xfrm>
        </p:spPr>
        <p:txBody>
          <a:bodyPr/>
          <a:lstStyle/>
          <a:p>
            <a:pPr>
              <a:defRPr/>
            </a:pPr>
            <a:fld id="{C22265F3-424C-4E3D-9E1E-158E402821BC}" type="slidenum">
              <a:rPr lang="en-US" altLang="ja-JP" smtClean="0"/>
              <a:pPr>
                <a:defRPr/>
              </a:pPr>
              <a:t>23</a:t>
            </a:fld>
            <a:endParaRPr lang="en-US" altLang="ja-JP" dirty="0"/>
          </a:p>
        </p:txBody>
      </p:sp>
      <p:sp>
        <p:nvSpPr>
          <p:cNvPr id="1659" name="Text Box 6"/>
          <p:cNvSpPr txBox="1">
            <a:spLocks noChangeArrowheads="1"/>
          </p:cNvSpPr>
          <p:nvPr/>
        </p:nvSpPr>
        <p:spPr>
          <a:xfrm>
            <a:off x="251519" y="2348880"/>
            <a:ext cx="8625241" cy="2062103"/>
          </a:xfrm>
          <a:prstGeom prst="rect">
            <a:avLst/>
          </a:prstGeom>
          <a:solidFill>
            <a:schemeClr val="bg1">
              <a:lumMod val="95000"/>
            </a:schemeClr>
          </a:solidFill>
          <a:ln w="9525">
            <a:noFill/>
            <a:miter lim="800000"/>
            <a:headEnd/>
            <a:tailEnd/>
          </a:ln>
        </p:spPr>
        <p:txBody>
          <a:bodyPr wrap="square">
            <a:spAutoFit/>
          </a:bodyPr>
          <a:lstStyle/>
          <a:p>
            <a:r>
              <a:rPr lang="ja-JP" altLang="en-US" sz="1600" dirty="0"/>
              <a:t>　</a:t>
            </a:r>
            <a:endParaRPr lang="en-US" altLang="ja-JP" sz="1600" dirty="0"/>
          </a:p>
          <a:p>
            <a:endParaRPr lang="en-US" altLang="ja-JP" sz="1600" dirty="0"/>
          </a:p>
          <a:p>
            <a:r>
              <a:rPr lang="ja-JP" altLang="en-US" sz="1600" dirty="0"/>
              <a:t>　土浦駅前エリアは、</a:t>
            </a:r>
            <a:r>
              <a:rPr lang="ja-JP" altLang="ja-JP" sz="1600" dirty="0"/>
              <a:t>平成</a:t>
            </a:r>
            <a:r>
              <a:rPr lang="en-US" altLang="ja-JP" sz="1600" dirty="0"/>
              <a:t>9</a:t>
            </a:r>
            <a:r>
              <a:rPr lang="ja-JP" altLang="ja-JP" sz="1600" dirty="0"/>
              <a:t>年に</a:t>
            </a:r>
            <a:r>
              <a:rPr lang="ja-JP" altLang="en-US" sz="1600" dirty="0"/>
              <a:t>市街地再開発事業（土浦駅前地区）を施行し、</a:t>
            </a:r>
            <a:r>
              <a:rPr lang="ja-JP" altLang="ja-JP" sz="1600" dirty="0"/>
              <a:t>中心市街地に賑わいと活力の創出を行ってき</a:t>
            </a:r>
            <a:r>
              <a:rPr lang="ja-JP" altLang="en-US" sz="1600" dirty="0"/>
              <a:t>ました</a:t>
            </a:r>
            <a:r>
              <a:rPr lang="ja-JP" altLang="ja-JP" sz="1600" dirty="0"/>
              <a:t>が，中心市街地における大型店の撤退，空き店舗の増加，そして郊外型大型店の進出等により中心市街地の衰退･空洞化に歯止めがかからない状況</a:t>
            </a:r>
            <a:r>
              <a:rPr lang="ja-JP" altLang="en-US" sz="1600" dirty="0"/>
              <a:t>でした</a:t>
            </a:r>
            <a:r>
              <a:rPr lang="ja-JP" altLang="ja-JP" sz="1600" dirty="0"/>
              <a:t>。</a:t>
            </a:r>
          </a:p>
          <a:p>
            <a:r>
              <a:rPr lang="ja-JP" altLang="en-US" sz="1600" dirty="0"/>
              <a:t>　そこで、土浦駅前地区に</a:t>
            </a:r>
            <a:r>
              <a:rPr lang="ja-JP" altLang="ja-JP" sz="1600" dirty="0"/>
              <a:t>隣接する</a:t>
            </a:r>
            <a:r>
              <a:rPr lang="en-US" altLang="ja-JP" sz="1600" dirty="0"/>
              <a:t>『</a:t>
            </a:r>
            <a:r>
              <a:rPr lang="ja-JP" altLang="ja-JP" sz="1600" dirty="0"/>
              <a:t>土浦駅前北地区</a:t>
            </a:r>
            <a:r>
              <a:rPr lang="en-US" altLang="ja-JP" sz="1600" dirty="0"/>
              <a:t>』</a:t>
            </a:r>
            <a:r>
              <a:rPr lang="ja-JP" altLang="ja-JP" sz="1600" dirty="0"/>
              <a:t>に</a:t>
            </a:r>
            <a:r>
              <a:rPr lang="ja-JP" altLang="en-US" sz="1600" dirty="0"/>
              <a:t>て、</a:t>
            </a:r>
            <a:r>
              <a:rPr lang="ja-JP" altLang="ja-JP" sz="1600" dirty="0"/>
              <a:t>図書館と住宅を核とした再開発を</a:t>
            </a:r>
            <a:r>
              <a:rPr lang="ja-JP" altLang="en-US" sz="1600" dirty="0"/>
              <a:t>施行し、</a:t>
            </a:r>
            <a:r>
              <a:rPr lang="ja-JP" altLang="ja-JP" sz="1600" dirty="0"/>
              <a:t>駅前の新たな顔を形成</a:t>
            </a:r>
            <a:r>
              <a:rPr lang="ja-JP" altLang="en-US" sz="1600" dirty="0"/>
              <a:t>、</a:t>
            </a:r>
            <a:r>
              <a:rPr lang="ja-JP" altLang="ja-JP" sz="1600" dirty="0"/>
              <a:t>定住人口</a:t>
            </a:r>
            <a:r>
              <a:rPr lang="ja-JP" altLang="en-US" sz="1600" dirty="0"/>
              <a:t>・</a:t>
            </a:r>
            <a:r>
              <a:rPr lang="ja-JP" altLang="ja-JP" sz="1600" dirty="0"/>
              <a:t>来街者の増加を図り</a:t>
            </a:r>
            <a:r>
              <a:rPr lang="ja-JP" altLang="en-US" sz="1600" dirty="0"/>
              <a:t>、</a:t>
            </a:r>
            <a:r>
              <a:rPr lang="ja-JP" altLang="ja-JP" sz="1600" dirty="0"/>
              <a:t>賑わいと活力を取り戻し</a:t>
            </a:r>
            <a:r>
              <a:rPr lang="ja-JP" altLang="en-US" sz="1600" dirty="0"/>
              <a:t>、</a:t>
            </a:r>
            <a:r>
              <a:rPr lang="ja-JP" altLang="ja-JP" sz="1600" dirty="0"/>
              <a:t>空洞化の改善を行いながら県南中心都市の表玄関に相応しいまちづくりを</a:t>
            </a:r>
            <a:r>
              <a:rPr lang="ja-JP" altLang="en-US" sz="1600" dirty="0"/>
              <a:t>行いました。</a:t>
            </a:r>
            <a:endParaRPr lang="ja-JP" altLang="ja-JP" sz="1600" dirty="0"/>
          </a:p>
        </p:txBody>
      </p:sp>
      <p:sp>
        <p:nvSpPr>
          <p:cNvPr id="1660" name="Text Box 6"/>
          <p:cNvSpPr txBox="1">
            <a:spLocks noChangeArrowheads="1"/>
          </p:cNvSpPr>
          <p:nvPr/>
        </p:nvSpPr>
        <p:spPr>
          <a:xfrm>
            <a:off x="370347" y="2427645"/>
            <a:ext cx="1897397"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１．背景と概要</a:t>
            </a:r>
            <a:endParaRPr lang="ja-JP" altLang="ja-JP" dirty="0">
              <a:solidFill>
                <a:schemeClr val="bg1"/>
              </a:solidFill>
            </a:endParaRPr>
          </a:p>
        </p:txBody>
      </p:sp>
      <p:sp>
        <p:nvSpPr>
          <p:cNvPr id="1661" name="Text Box 6"/>
          <p:cNvSpPr txBox="1">
            <a:spLocks noChangeArrowheads="1"/>
          </p:cNvSpPr>
          <p:nvPr/>
        </p:nvSpPr>
        <p:spPr>
          <a:xfrm>
            <a:off x="370347" y="4715852"/>
            <a:ext cx="1897397"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２．諸元等</a:t>
            </a:r>
            <a:endParaRPr lang="ja-JP" altLang="ja-JP" dirty="0">
              <a:solidFill>
                <a:schemeClr val="bg1"/>
              </a:solidFill>
            </a:endParaRPr>
          </a:p>
        </p:txBody>
      </p:sp>
      <p:cxnSp>
        <p:nvCxnSpPr>
          <p:cNvPr id="1662" name="直線コネクタ 3"/>
          <p:cNvCxnSpPr>
            <a:cxnSpLocks/>
          </p:cNvCxnSpPr>
          <p:nvPr/>
        </p:nvCxnSpPr>
        <p:spPr>
          <a:xfrm>
            <a:off x="2716726" y="1315367"/>
            <a:ext cx="22322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63" name="Text Box 24"/>
          <p:cNvSpPr txBox="1">
            <a:spLocks noChangeArrowheads="1"/>
          </p:cNvSpPr>
          <p:nvPr/>
        </p:nvSpPr>
        <p:spPr>
          <a:xfrm>
            <a:off x="395537" y="5140349"/>
            <a:ext cx="4968552" cy="1384995"/>
          </a:xfrm>
          <a:prstGeom prst="rect">
            <a:avLst/>
          </a:prstGeom>
          <a:noFill/>
          <a:ln w="9525">
            <a:noFill/>
            <a:miter lim="800000"/>
            <a:headEnd/>
            <a:tailEnd/>
          </a:ln>
        </p:spPr>
        <p:txBody>
          <a:bodyPr wrap="square" lIns="54000" rIns="54000">
            <a:spAutoFit/>
          </a:bodyPr>
          <a:lstStyle/>
          <a:p>
            <a:pPr>
              <a:lnSpc>
                <a:spcPct val="105000"/>
              </a:lnSpc>
              <a:buClr>
                <a:srgbClr val="0000FF"/>
              </a:buClr>
            </a:pPr>
            <a:r>
              <a:rPr lang="ja-JP" altLang="en-US" sz="1600" dirty="0">
                <a:solidFill>
                  <a:srgbClr val="000000"/>
                </a:solidFill>
                <a:latin typeface="+mn-ea"/>
                <a:ea typeface="+mn-ea"/>
              </a:rPr>
              <a:t>○施行面積：約</a:t>
            </a:r>
            <a:r>
              <a:rPr lang="en-US" altLang="ja-JP" sz="1600" dirty="0">
                <a:solidFill>
                  <a:srgbClr val="000000"/>
                </a:solidFill>
                <a:latin typeface="+mn-ea"/>
                <a:ea typeface="+mn-ea"/>
              </a:rPr>
              <a:t>0.8ha</a:t>
            </a:r>
          </a:p>
          <a:p>
            <a:pPr>
              <a:lnSpc>
                <a:spcPct val="105000"/>
              </a:lnSpc>
              <a:buClr>
                <a:srgbClr val="0000FF"/>
              </a:buClr>
            </a:pPr>
            <a:r>
              <a:rPr lang="ja-JP" altLang="en-US" sz="1600" dirty="0">
                <a:solidFill>
                  <a:srgbClr val="000000"/>
                </a:solidFill>
                <a:latin typeface="+mn-ea"/>
                <a:ea typeface="+mn-ea"/>
              </a:rPr>
              <a:t>○施行期間：平成</a:t>
            </a:r>
            <a:r>
              <a:rPr lang="en-US" altLang="ja-JP" sz="1600" dirty="0">
                <a:solidFill>
                  <a:srgbClr val="000000"/>
                </a:solidFill>
                <a:latin typeface="+mn-ea"/>
                <a:ea typeface="+mn-ea"/>
              </a:rPr>
              <a:t>19</a:t>
            </a:r>
            <a:r>
              <a:rPr lang="ja-JP" altLang="en-US" sz="1600" dirty="0">
                <a:solidFill>
                  <a:srgbClr val="000000"/>
                </a:solidFill>
                <a:latin typeface="+mn-ea"/>
                <a:ea typeface="+mn-ea"/>
              </a:rPr>
              <a:t>～</a:t>
            </a:r>
            <a:r>
              <a:rPr lang="en-US" altLang="ja-JP" sz="1600" dirty="0">
                <a:solidFill>
                  <a:srgbClr val="000000"/>
                </a:solidFill>
                <a:latin typeface="+mn-ea"/>
                <a:ea typeface="+mn-ea"/>
              </a:rPr>
              <a:t>30</a:t>
            </a:r>
            <a:r>
              <a:rPr lang="ja-JP" altLang="en-US" sz="1600" dirty="0">
                <a:solidFill>
                  <a:srgbClr val="000000"/>
                </a:solidFill>
                <a:latin typeface="+mn-ea"/>
                <a:ea typeface="+mn-ea"/>
              </a:rPr>
              <a:t>年度（</a:t>
            </a:r>
            <a:r>
              <a:rPr lang="en-US" altLang="ja-JP" sz="1600" dirty="0">
                <a:solidFill>
                  <a:srgbClr val="000000"/>
                </a:solidFill>
                <a:latin typeface="+mn-ea"/>
                <a:ea typeface="+mn-ea"/>
              </a:rPr>
              <a:t>2007</a:t>
            </a:r>
            <a:r>
              <a:rPr lang="ja-JP" altLang="en-US" sz="1600" dirty="0">
                <a:solidFill>
                  <a:srgbClr val="000000"/>
                </a:solidFill>
                <a:latin typeface="+mn-ea"/>
                <a:ea typeface="+mn-ea"/>
              </a:rPr>
              <a:t>～</a:t>
            </a:r>
            <a:r>
              <a:rPr lang="en-US" altLang="ja-JP" sz="1600" dirty="0">
                <a:solidFill>
                  <a:srgbClr val="000000"/>
                </a:solidFill>
                <a:latin typeface="+mn-ea"/>
                <a:ea typeface="+mn-ea"/>
              </a:rPr>
              <a:t>2018</a:t>
            </a:r>
            <a:r>
              <a:rPr lang="ja-JP" altLang="en-US" sz="1600" dirty="0">
                <a:solidFill>
                  <a:srgbClr val="000000"/>
                </a:solidFill>
                <a:latin typeface="+mn-ea"/>
                <a:ea typeface="+mn-ea"/>
              </a:rPr>
              <a:t>年度）</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○施 行 者：土浦市</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○施設建築物：公益施設（図書館等）、店舗、駐車場等</a:t>
            </a:r>
            <a:endParaRPr lang="en-US" altLang="ja-JP" sz="1600" dirty="0">
              <a:solidFill>
                <a:srgbClr val="000000"/>
              </a:solidFill>
              <a:latin typeface="+mn-ea"/>
              <a:ea typeface="+mn-ea"/>
            </a:endParaRPr>
          </a:p>
          <a:p>
            <a:pPr>
              <a:lnSpc>
                <a:spcPct val="105000"/>
              </a:lnSpc>
              <a:buClr>
                <a:srgbClr val="0000FF"/>
              </a:buClr>
            </a:pPr>
            <a:r>
              <a:rPr lang="ja-JP" altLang="en-US" sz="1600" dirty="0">
                <a:solidFill>
                  <a:srgbClr val="000000"/>
                </a:solidFill>
                <a:latin typeface="+mn-ea"/>
                <a:ea typeface="+mn-ea"/>
              </a:rPr>
              <a:t>○主な公共施設：幹線街路</a:t>
            </a:r>
          </a:p>
        </p:txBody>
      </p:sp>
      <p:sp>
        <p:nvSpPr>
          <p:cNvPr id="1664" name="正方形/長方形 14"/>
          <p:cNvSpPr/>
          <p:nvPr/>
        </p:nvSpPr>
        <p:spPr>
          <a:xfrm>
            <a:off x="5364090" y="4586337"/>
            <a:ext cx="3528392" cy="2016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dirty="0">
              <a:solidFill>
                <a:schemeClr val="tx1"/>
              </a:solidFill>
              <a:latin typeface="+mn-ea"/>
            </a:endParaRPr>
          </a:p>
          <a:p>
            <a:endParaRPr lang="en-US" altLang="ja-JP" sz="1600" dirty="0">
              <a:solidFill>
                <a:schemeClr val="tx1"/>
              </a:solidFill>
              <a:latin typeface="+mn-ea"/>
            </a:endParaRPr>
          </a:p>
          <a:p>
            <a:r>
              <a:rPr lang="ja-JP" altLang="en-US" sz="1600" dirty="0">
                <a:solidFill>
                  <a:schemeClr val="tx1"/>
                </a:solidFill>
                <a:latin typeface="+mn-ea"/>
              </a:rPr>
              <a:t>　地域の床需要や周辺の市街地に配慮し、地域にふさわしい規模で行う再開発です。</a:t>
            </a:r>
            <a:endParaRPr lang="en-US" altLang="ja-JP" sz="1600" dirty="0">
              <a:solidFill>
                <a:schemeClr val="tx1"/>
              </a:solidFill>
              <a:latin typeface="+mn-ea"/>
            </a:endParaRPr>
          </a:p>
          <a:p>
            <a:pPr eaLnBrk="0" latinLnBrk="1" hangingPunct="0">
              <a:spcAft>
                <a:spcPts val="0"/>
              </a:spcAft>
            </a:pPr>
            <a:r>
              <a:rPr lang="ja-JP" altLang="en-US"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　本地区における、</a:t>
            </a:r>
            <a:endParaRPr lang="en-US" altLang="ja-JP"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endParaRPr>
          </a:p>
          <a:p>
            <a:pPr eaLnBrk="0" latinLnBrk="1" hangingPunct="0">
              <a:spcAft>
                <a:spcPts val="0"/>
              </a:spcAft>
            </a:pPr>
            <a:r>
              <a:rPr lang="ja-JP" altLang="en-US"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　　○</a:t>
            </a:r>
            <a:r>
              <a:rPr lang="ja-JP" altLang="ja-JP"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容積率</a:t>
            </a:r>
            <a:r>
              <a:rPr lang="ja-JP" altLang="en-US"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最低・</a:t>
            </a:r>
            <a:r>
              <a:rPr lang="ja-JP" altLang="ja-JP"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最高限度</a:t>
            </a:r>
            <a:r>
              <a:rPr lang="ja-JP" altLang="en-US"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a:t>
            </a:r>
            <a:r>
              <a:rPr lang="en-US" altLang="ja-JP"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200</a:t>
            </a:r>
            <a:r>
              <a:rPr lang="ja-JP" altLang="en-US"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a:t>
            </a:r>
            <a:r>
              <a:rPr lang="en-US" altLang="ja-JP"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600</a:t>
            </a:r>
            <a:r>
              <a:rPr lang="ja-JP" altLang="ja-JP"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a:t>
            </a:r>
          </a:p>
          <a:p>
            <a:pPr eaLnBrk="0" latinLnBrk="1" hangingPunct="0">
              <a:spcAft>
                <a:spcPts val="0"/>
              </a:spcAft>
            </a:pPr>
            <a:r>
              <a:rPr lang="ja-JP" altLang="en-US"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　　○実際に</a:t>
            </a:r>
            <a:r>
              <a:rPr lang="ja-JP" altLang="ja-JP"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使用</a:t>
            </a:r>
            <a:r>
              <a:rPr lang="ja-JP" altLang="en-US"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した</a:t>
            </a:r>
            <a:r>
              <a:rPr lang="ja-JP" altLang="ja-JP"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容積率</a:t>
            </a:r>
            <a:r>
              <a:rPr lang="ja-JP" altLang="en-US"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a:t>
            </a:r>
            <a:r>
              <a:rPr lang="en-US" altLang="ja-JP"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206</a:t>
            </a:r>
            <a:r>
              <a:rPr lang="ja-JP" altLang="ja-JP" sz="1200" dirty="0">
                <a:solidFill>
                  <a:srgbClr val="000000"/>
                </a:solidFill>
                <a:latin typeface="ＭＳ ゴシック" panose="020B0609070205080204" pitchFamily="49" charset="-128"/>
                <a:ea typeface="ＭＳ ゴシック" panose="020B0609070205080204" pitchFamily="49" charset="-128"/>
                <a:cs typeface="ＭＳ 明朝" panose="02020609040205080304" pitchFamily="17" charset="-128"/>
              </a:rPr>
              <a:t>％</a:t>
            </a:r>
          </a:p>
        </p:txBody>
      </p:sp>
      <p:sp>
        <p:nvSpPr>
          <p:cNvPr id="1665" name="Text Box 6"/>
          <p:cNvSpPr txBox="1">
            <a:spLocks noChangeArrowheads="1"/>
          </p:cNvSpPr>
          <p:nvPr/>
        </p:nvSpPr>
        <p:spPr>
          <a:xfrm>
            <a:off x="5482917" y="4715852"/>
            <a:ext cx="2257435" cy="369332"/>
          </a:xfrm>
          <a:prstGeom prst="rect">
            <a:avLst/>
          </a:prstGeom>
          <a:solidFill>
            <a:schemeClr val="tx1">
              <a:lumMod val="50000"/>
              <a:lumOff val="50000"/>
            </a:schemeClr>
          </a:solidFill>
          <a:ln w="9525">
            <a:noFill/>
            <a:miter lim="800000"/>
            <a:headEnd/>
            <a:tailEnd/>
          </a:ln>
        </p:spPr>
        <p:txBody>
          <a:bodyPr wrap="square">
            <a:spAutoFit/>
          </a:bodyPr>
          <a:lstStyle/>
          <a:p>
            <a:r>
              <a:rPr lang="en-US" altLang="ja-JP" dirty="0">
                <a:solidFill>
                  <a:schemeClr val="bg1"/>
                </a:solidFill>
              </a:rPr>
              <a:t>《</a:t>
            </a:r>
            <a:r>
              <a:rPr lang="ja-JP" altLang="en-US" dirty="0">
                <a:solidFill>
                  <a:schemeClr val="bg1"/>
                </a:solidFill>
              </a:rPr>
              <a:t>身の丈再開発とは</a:t>
            </a:r>
            <a:r>
              <a:rPr lang="en-US" altLang="ja-JP" dirty="0">
                <a:solidFill>
                  <a:schemeClr val="bg1"/>
                </a:solidFill>
              </a:rPr>
              <a:t>》</a:t>
            </a:r>
            <a:endParaRPr lang="ja-JP" altLang="ja-JP" dirty="0">
              <a:solidFill>
                <a:schemeClr val="bg1"/>
              </a:solidFill>
            </a:endParaRPr>
          </a:p>
        </p:txBody>
      </p:sp>
    </p:spTree>
    <p:extLst>
      <p:ext uri="{BB962C8B-B14F-4D97-AF65-F5344CB8AC3E}">
        <p14:creationId xmlns:p14="http://schemas.microsoft.com/office/powerpoint/2010/main" val="83067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0" name="正方形/長方形 30"/>
          <p:cNvSpPr/>
          <p:nvPr/>
        </p:nvSpPr>
        <p:spPr>
          <a:xfrm>
            <a:off x="267239" y="5680724"/>
            <a:ext cx="8625241" cy="916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1" name="正方形/長方形 31"/>
          <p:cNvSpPr/>
          <p:nvPr/>
        </p:nvSpPr>
        <p:spPr>
          <a:xfrm>
            <a:off x="247921" y="2276015"/>
            <a:ext cx="8625241" cy="32880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2" name="Text Box 6"/>
          <p:cNvSpPr txBox="1">
            <a:spLocks noChangeArrowheads="1"/>
          </p:cNvSpPr>
          <p:nvPr/>
        </p:nvSpPr>
        <p:spPr>
          <a:xfrm>
            <a:off x="370347" y="2351821"/>
            <a:ext cx="2329445"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３．地区写真</a:t>
            </a:r>
            <a:endParaRPr lang="ja-JP" altLang="ja-JP" dirty="0">
              <a:solidFill>
                <a:schemeClr val="bg1"/>
              </a:solidFill>
            </a:endParaRPr>
          </a:p>
        </p:txBody>
      </p:sp>
      <p:sp>
        <p:nvSpPr>
          <p:cNvPr id="1673" name="Text Box 6"/>
          <p:cNvSpPr txBox="1">
            <a:spLocks noChangeArrowheads="1"/>
          </p:cNvSpPr>
          <p:nvPr/>
        </p:nvSpPr>
        <p:spPr>
          <a:xfrm>
            <a:off x="363380" y="5795972"/>
            <a:ext cx="2912476"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４．他事例（身の丈再開発）</a:t>
            </a:r>
            <a:endParaRPr lang="ja-JP" altLang="ja-JP" dirty="0">
              <a:solidFill>
                <a:schemeClr val="bg1"/>
              </a:solidFill>
            </a:endParaRPr>
          </a:p>
        </p:txBody>
      </p:sp>
      <p:graphicFrame>
        <p:nvGraphicFramePr>
          <p:cNvPr id="1674" name="オブジェクト 33"/>
          <p:cNvGraphicFramePr/>
          <p:nvPr/>
        </p:nvGraphicFramePr>
        <p:xfrm>
          <a:off x="395536" y="2853158"/>
          <a:ext cx="2232248" cy="1671823"/>
        </p:xfrm>
        <a:graphic>
          <a:graphicData uri="http://schemas.openxmlformats.org/presentationml/2006/ole">
            <mc:AlternateContent xmlns:mc="http://schemas.openxmlformats.org/markup-compatibility/2006">
              <mc:Choice xmlns:v="urn:schemas-microsoft-com:vml" Requires="v">
                <p:oleObj name="ビットマップ イメージ" r:id="rId2" imgW="3161905" imgH="2371429" progId="Paint.Picture">
                  <p:embed/>
                </p:oleObj>
              </mc:Choice>
              <mc:Fallback>
                <p:oleObj name="ビットマップ イメージ" r:id="rId2" imgW="3161905" imgH="2371429" progId="Paint.Picture">
                  <p:embed/>
                  <p:pic>
                    <p:nvPicPr>
                      <p:cNvPr id="0" name="オブジェクト 33"/>
                      <p:cNvPicPr>
                        <a:picLocks noChangeAspect="1" noChangeArrowheads="1"/>
                      </p:cNvPicPr>
                      <p:nvPr/>
                    </p:nvPicPr>
                    <p:blipFill>
                      <a:blip r:embed="rId3"/>
                      <a:stretch>
                        <a:fillRect/>
                      </a:stretch>
                    </p:blipFill>
                    <p:spPr>
                      <a:xfrm>
                        <a:off x="395536" y="2853158"/>
                        <a:ext cx="2232248" cy="1671823"/>
                      </a:xfrm>
                      <a:prstGeom prst="rect">
                        <a:avLst/>
                      </a:prstGeom>
                      <a:noFill/>
                    </p:spPr>
                  </p:pic>
                </p:oleObj>
              </mc:Fallback>
            </mc:AlternateContent>
          </a:graphicData>
        </a:graphic>
      </p:graphicFrame>
      <p:sp>
        <p:nvSpPr>
          <p:cNvPr id="1675" name="スライド番号プレースホルダー 3"/>
          <p:cNvSpPr>
            <a:spLocks noGrp="1"/>
          </p:cNvSpPr>
          <p:nvPr>
            <p:ph type="sldNum" sz="quarter" idx="12"/>
          </p:nvPr>
        </p:nvSpPr>
        <p:spPr>
          <a:xfrm>
            <a:off x="6842885" y="6468263"/>
            <a:ext cx="2133600" cy="476250"/>
          </a:xfrm>
        </p:spPr>
        <p:txBody>
          <a:bodyPr/>
          <a:lstStyle/>
          <a:p>
            <a:pPr>
              <a:defRPr/>
            </a:pPr>
            <a:fld id="{C22265F3-424C-4E3D-9E1E-158E402821BC}" type="slidenum">
              <a:rPr lang="en-US" altLang="ja-JP" smtClean="0"/>
              <a:pPr>
                <a:defRPr/>
              </a:pPr>
              <a:t>24</a:t>
            </a:fld>
            <a:endParaRPr lang="en-US" altLang="ja-JP" dirty="0"/>
          </a:p>
        </p:txBody>
      </p:sp>
      <p:pic>
        <p:nvPicPr>
          <p:cNvPr id="1676" name="図 29"/>
          <p:cNvPicPr>
            <a:picLocks noChangeAspect="1"/>
          </p:cNvPicPr>
          <p:nvPr/>
        </p:nvPicPr>
        <p:blipFill>
          <a:blip r:embed="rId4"/>
          <a:stretch>
            <a:fillRect/>
          </a:stretch>
        </p:blipFill>
        <p:spPr>
          <a:xfrm>
            <a:off x="4866069" y="2734839"/>
            <a:ext cx="3954403" cy="2768082"/>
          </a:xfrm>
          <a:prstGeom prst="rect">
            <a:avLst/>
          </a:prstGeom>
        </p:spPr>
      </p:pic>
      <p:graphicFrame>
        <p:nvGraphicFramePr>
          <p:cNvPr id="1677" name="オブジェクト 32"/>
          <p:cNvGraphicFramePr/>
          <p:nvPr/>
        </p:nvGraphicFramePr>
        <p:xfrm>
          <a:off x="2383945" y="3645024"/>
          <a:ext cx="2404079" cy="1806494"/>
        </p:xfrm>
        <a:graphic>
          <a:graphicData uri="http://schemas.openxmlformats.org/presentationml/2006/ole">
            <mc:AlternateContent xmlns:mc="http://schemas.openxmlformats.org/markup-compatibility/2006">
              <mc:Choice xmlns:v="urn:schemas-microsoft-com:vml" Requires="v">
                <p:oleObj name="ビットマップ イメージ" r:id="rId5" imgW="3153215" imgH="2362530" progId="Paint.Picture">
                  <p:embed/>
                </p:oleObj>
              </mc:Choice>
              <mc:Fallback>
                <p:oleObj name="ビットマップ イメージ" r:id="rId5" imgW="3153215" imgH="2362530" progId="Paint.Picture">
                  <p:embed/>
                  <p:pic>
                    <p:nvPicPr>
                      <p:cNvPr id="0" name="オブジェクト 32"/>
                      <p:cNvPicPr>
                        <a:picLocks noChangeAspect="1" noChangeArrowheads="1"/>
                      </p:cNvPicPr>
                      <p:nvPr/>
                    </p:nvPicPr>
                    <p:blipFill>
                      <a:blip r:embed="rId6"/>
                      <a:stretch>
                        <a:fillRect/>
                      </a:stretch>
                    </p:blipFill>
                    <p:spPr>
                      <a:xfrm>
                        <a:off x="2383945" y="3645024"/>
                        <a:ext cx="2404079" cy="1806494"/>
                      </a:xfrm>
                      <a:prstGeom prst="rect">
                        <a:avLst/>
                      </a:prstGeom>
                      <a:noFill/>
                    </p:spPr>
                  </p:pic>
                </p:oleObj>
              </mc:Fallback>
            </mc:AlternateContent>
          </a:graphicData>
        </a:graphic>
      </p:graphicFrame>
      <p:sp>
        <p:nvSpPr>
          <p:cNvPr id="1678" name="曲折矢印 34"/>
          <p:cNvSpPr/>
          <p:nvPr/>
        </p:nvSpPr>
        <p:spPr>
          <a:xfrm rot="5400000">
            <a:off x="2823579" y="3021859"/>
            <a:ext cx="549191" cy="643394"/>
          </a:xfrm>
          <a:prstGeom prst="bentArrow">
            <a:avLst>
              <a:gd name="adj1" fmla="val 26903"/>
              <a:gd name="adj2" fmla="val 37193"/>
              <a:gd name="adj3" fmla="val 28750"/>
              <a:gd name="adj4" fmla="val 36579"/>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79" name="正方形/長方形 35"/>
          <p:cNvSpPr/>
          <p:nvPr/>
        </p:nvSpPr>
        <p:spPr>
          <a:xfrm>
            <a:off x="867011" y="3238074"/>
            <a:ext cx="1470102" cy="83107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0" name="正方形/長方形 36"/>
          <p:cNvSpPr/>
          <p:nvPr/>
        </p:nvSpPr>
        <p:spPr>
          <a:xfrm>
            <a:off x="2840573" y="3904836"/>
            <a:ext cx="1564466" cy="88442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1" name="Text Box 6"/>
          <p:cNvSpPr txBox="1">
            <a:spLocks noChangeArrowheads="1"/>
          </p:cNvSpPr>
          <p:nvPr/>
        </p:nvSpPr>
        <p:spPr>
          <a:xfrm>
            <a:off x="306280" y="6186790"/>
            <a:ext cx="6569976" cy="338554"/>
          </a:xfrm>
          <a:prstGeom prst="rect">
            <a:avLst/>
          </a:prstGeom>
          <a:noFill/>
          <a:ln w="9525">
            <a:noFill/>
            <a:miter lim="800000"/>
            <a:headEnd/>
            <a:tailEnd/>
          </a:ln>
        </p:spPr>
        <p:txBody>
          <a:bodyPr wrap="square">
            <a:spAutoFit/>
          </a:bodyPr>
          <a:lstStyle/>
          <a:p>
            <a:r>
              <a:rPr lang="ja-JP" altLang="en-US" sz="1600" dirty="0"/>
              <a:t>　○片町Ａ地区（石川県金沢市）　　○中央通り地区（栃木県大田原市）</a:t>
            </a:r>
            <a:endParaRPr lang="ja-JP" altLang="ja-JP" sz="1600" dirty="0"/>
          </a:p>
        </p:txBody>
      </p:sp>
      <p:sp>
        <p:nvSpPr>
          <p:cNvPr id="1682" name="Rectangle 9"/>
          <p:cNvSpPr>
            <a:spLocks noChangeArrowheads="1"/>
          </p:cNvSpPr>
          <p:nvPr/>
        </p:nvSpPr>
        <p:spPr>
          <a:xfrm>
            <a:off x="2634135" y="6611453"/>
            <a:ext cx="6221154" cy="199766"/>
          </a:xfrm>
          <a:prstGeom prst="rect">
            <a:avLst/>
          </a:prstGeom>
          <a:noFill/>
          <a:ln w="9525">
            <a:noFill/>
            <a:miter lim="800000"/>
            <a:headEnd/>
            <a:tailEnd/>
          </a:ln>
        </p:spPr>
        <p:txBody>
          <a:bodyPr/>
          <a:lstStyle/>
          <a:p>
            <a:pPr marL="342900" indent="-342900" algn="r">
              <a:spcBef>
                <a:spcPct val="20000"/>
              </a:spcBef>
            </a:pPr>
            <a:r>
              <a:rPr lang="ja-JP" altLang="en-US" sz="900" dirty="0">
                <a:latin typeface="ＭＳ ゴシック" pitchFamily="49" charset="-128"/>
                <a:ea typeface="ＭＳ ゴシック" pitchFamily="49" charset="-128"/>
              </a:rPr>
              <a:t>本頁における写真の無断転載はご遠慮ください。引用する場合には、引用の要件をお守りください。</a:t>
            </a:r>
          </a:p>
        </p:txBody>
      </p:sp>
      <p:sp>
        <p:nvSpPr>
          <p:cNvPr id="1683" name="AutoShape 5"/>
          <p:cNvSpPr>
            <a:spLocks noChangeArrowheads="1"/>
          </p:cNvSpPr>
          <p:nvPr/>
        </p:nvSpPr>
        <p:spPr>
          <a:xfrm>
            <a:off x="1" y="713738"/>
            <a:ext cx="9144000" cy="769441"/>
          </a:xfrm>
          <a:prstGeom prst="rect">
            <a:avLst/>
          </a:prstGeom>
          <a:solidFill>
            <a:schemeClr val="accent5">
              <a:lumMod val="50000"/>
            </a:schemeClr>
          </a:solidFill>
          <a:ln w="6350">
            <a:noFill/>
            <a:round/>
            <a:headEnd/>
            <a:tailEnd/>
          </a:ln>
        </p:spPr>
        <p:txBody>
          <a:bodyPr wrap="square" anchor="ctr">
            <a:spAutoFit/>
          </a:bodyPr>
          <a:lstStyle/>
          <a:p>
            <a:r>
              <a:rPr lang="ja-JP" altLang="en-US" sz="2400" b="1" dirty="0">
                <a:solidFill>
                  <a:schemeClr val="bg1"/>
                </a:solidFill>
                <a:latin typeface="Times New Roman" pitchFamily="18" charset="0"/>
              </a:rPr>
              <a:t>　適正規模でのまちなか活性化（身の丈型再開発） </a:t>
            </a:r>
            <a:endParaRPr lang="en-US" altLang="ja-JP" sz="2400" b="1" dirty="0">
              <a:solidFill>
                <a:schemeClr val="bg1"/>
              </a:solidFill>
              <a:latin typeface="Times New Roman" pitchFamily="18" charset="0"/>
            </a:endParaRPr>
          </a:p>
          <a:p>
            <a:pPr algn="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事例</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　</a:t>
            </a:r>
            <a:r>
              <a:rPr lang="zh-CN" altLang="en-US" dirty="0">
                <a:solidFill>
                  <a:schemeClr val="bg1"/>
                </a:solidFill>
                <a:latin typeface="ＭＳ Ｐゴシック" charset="-128"/>
              </a:rPr>
              <a:t>土浦駅前北地区</a:t>
            </a:r>
            <a:r>
              <a:rPr lang="en-US" altLang="zh-CN" dirty="0">
                <a:solidFill>
                  <a:schemeClr val="bg1"/>
                </a:solidFill>
                <a:latin typeface="ＭＳ Ｐゴシック" charset="-128"/>
              </a:rPr>
              <a:t>(</a:t>
            </a:r>
            <a:r>
              <a:rPr lang="zh-CN" altLang="en-US" dirty="0">
                <a:solidFill>
                  <a:schemeClr val="bg1"/>
                </a:solidFill>
                <a:latin typeface="ＭＳ Ｐゴシック" charset="-128"/>
              </a:rPr>
              <a:t>茨城県土浦市</a:t>
            </a:r>
            <a:r>
              <a:rPr lang="en-US" altLang="zh-CN" dirty="0">
                <a:solidFill>
                  <a:schemeClr val="bg1"/>
                </a:solidFill>
                <a:latin typeface="ＭＳ Ｐゴシック" charset="-128"/>
              </a:rPr>
              <a:t>)</a:t>
            </a:r>
            <a:endParaRPr lang="en-US" altLang="zh-CN" sz="2000" dirty="0">
              <a:solidFill>
                <a:schemeClr val="bg1"/>
              </a:solidFill>
              <a:latin typeface="ＭＳ Ｐゴシック" charset="-128"/>
            </a:endParaRPr>
          </a:p>
        </p:txBody>
      </p:sp>
      <p:sp>
        <p:nvSpPr>
          <p:cNvPr id="1684"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３．市街地再開発事業で出来ること</a:t>
            </a:r>
          </a:p>
        </p:txBody>
      </p:sp>
      <p:sp>
        <p:nvSpPr>
          <p:cNvPr id="1685" name="Text Box 5"/>
          <p:cNvSpPr txBox="1">
            <a:spLocks noChangeArrowheads="1"/>
          </p:cNvSpPr>
          <p:nvPr/>
        </p:nvSpPr>
        <p:spPr>
          <a:xfrm>
            <a:off x="467544" y="1671191"/>
            <a:ext cx="8135210" cy="461665"/>
          </a:xfrm>
          <a:prstGeom prst="rect">
            <a:avLst/>
          </a:prstGeom>
          <a:noFill/>
          <a:ln w="3175">
            <a:noFill/>
            <a:miter lim="800000"/>
            <a:headEnd/>
            <a:tailEnd/>
          </a:ln>
        </p:spPr>
        <p:txBody>
          <a:bodyPr wrap="square">
            <a:spAutoFit/>
          </a:bodyPr>
          <a:lstStyle/>
          <a:p>
            <a:r>
              <a:rPr lang="ja-JP" altLang="en-US" sz="2400" b="1" dirty="0">
                <a:solidFill>
                  <a:schemeClr val="accent5">
                    <a:lumMod val="25000"/>
                  </a:schemeClr>
                </a:solidFill>
                <a:latin typeface="Times New Roman" pitchFamily="18" charset="0"/>
              </a:rPr>
              <a:t>まちの中心部という立地を有効活用し、地域の活性化を図る</a:t>
            </a:r>
          </a:p>
        </p:txBody>
      </p:sp>
      <p:cxnSp>
        <p:nvCxnSpPr>
          <p:cNvPr id="1686" name="直線コネクタ 24"/>
          <p:cNvCxnSpPr>
            <a:cxnSpLocks/>
          </p:cNvCxnSpPr>
          <p:nvPr/>
        </p:nvCxnSpPr>
        <p:spPr>
          <a:xfrm>
            <a:off x="2716726" y="1315367"/>
            <a:ext cx="22322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129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8" name="正方形/長方形 5"/>
          <p:cNvSpPr/>
          <p:nvPr/>
        </p:nvSpPr>
        <p:spPr>
          <a:xfrm>
            <a:off x="251519" y="4863278"/>
            <a:ext cx="8625241" cy="18780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9"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３．市街地再開発事業で出来ること</a:t>
            </a:r>
          </a:p>
        </p:txBody>
      </p:sp>
      <p:sp>
        <p:nvSpPr>
          <p:cNvPr id="1690" name="スライド番号プレースホルダー 2"/>
          <p:cNvSpPr>
            <a:spLocks noGrp="1"/>
          </p:cNvSpPr>
          <p:nvPr>
            <p:ph type="sldNum" sz="quarter" idx="12"/>
          </p:nvPr>
        </p:nvSpPr>
        <p:spPr>
          <a:xfrm>
            <a:off x="7010400" y="6504136"/>
            <a:ext cx="2133600" cy="476250"/>
          </a:xfrm>
        </p:spPr>
        <p:txBody>
          <a:bodyPr/>
          <a:lstStyle/>
          <a:p>
            <a:pPr>
              <a:defRPr/>
            </a:pPr>
            <a:fld id="{C22265F3-424C-4E3D-9E1E-158E402821BC}" type="slidenum">
              <a:rPr lang="en-US" altLang="ja-JP" smtClean="0"/>
              <a:pPr>
                <a:defRPr/>
              </a:pPr>
              <a:t>25</a:t>
            </a:fld>
            <a:endParaRPr lang="en-US" altLang="ja-JP" dirty="0"/>
          </a:p>
        </p:txBody>
      </p:sp>
      <p:sp>
        <p:nvSpPr>
          <p:cNvPr id="1691" name="Text Box 6"/>
          <p:cNvSpPr txBox="1">
            <a:spLocks noChangeArrowheads="1"/>
          </p:cNvSpPr>
          <p:nvPr/>
        </p:nvSpPr>
        <p:spPr>
          <a:xfrm>
            <a:off x="251520" y="2723435"/>
            <a:ext cx="5400600" cy="2062103"/>
          </a:xfrm>
          <a:prstGeom prst="rect">
            <a:avLst/>
          </a:prstGeom>
          <a:solidFill>
            <a:schemeClr val="bg1">
              <a:lumMod val="95000"/>
            </a:schemeClr>
          </a:solidFill>
          <a:ln w="9525">
            <a:noFill/>
            <a:miter lim="800000"/>
            <a:headEnd/>
            <a:tailEnd/>
          </a:ln>
        </p:spPr>
        <p:txBody>
          <a:bodyPr wrap="square">
            <a:spAutoFit/>
          </a:bodyPr>
          <a:lstStyle/>
          <a:p>
            <a:r>
              <a:rPr lang="ja-JP" altLang="en-US" sz="1600" dirty="0"/>
              <a:t>　</a:t>
            </a:r>
            <a:endParaRPr lang="en-US" altLang="ja-JP" sz="1600" dirty="0"/>
          </a:p>
          <a:p>
            <a:endParaRPr lang="en-US" altLang="ja-JP" sz="1600" dirty="0"/>
          </a:p>
          <a:p>
            <a:r>
              <a:rPr lang="ja-JP" altLang="en-US" sz="1600" dirty="0"/>
              <a:t>　</a:t>
            </a:r>
            <a:r>
              <a:rPr lang="ja-JP" altLang="en-US" sz="1600" dirty="0">
                <a:latin typeface="+mn-ea"/>
              </a:rPr>
              <a:t>本地区を含む新橋・虎ノ門間の環状第２号線は、長年にわたり未整備でしたが、市街地再開発事業及び立体道路制度を活用することで、環状第２号線の整備を可能とし、また、虎ノ門ヒルズをはじめ３棟の施設建築物を整備することで、</a:t>
            </a:r>
            <a:r>
              <a:rPr lang="ja-JP" altLang="en-US" sz="1600" dirty="0"/>
              <a:t>都心部における居住機能の維持・回復、そして国際交流・観光都市としての質的高度化を図りました。 </a:t>
            </a:r>
            <a:endParaRPr lang="ja-JP" altLang="ja-JP" sz="1600" dirty="0"/>
          </a:p>
        </p:txBody>
      </p:sp>
      <p:sp>
        <p:nvSpPr>
          <p:cNvPr id="1692" name="Text Box 6"/>
          <p:cNvSpPr txBox="1">
            <a:spLocks noChangeArrowheads="1"/>
          </p:cNvSpPr>
          <p:nvPr/>
        </p:nvSpPr>
        <p:spPr>
          <a:xfrm>
            <a:off x="370347" y="2802201"/>
            <a:ext cx="1897397"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１．背景と概要</a:t>
            </a:r>
            <a:endParaRPr lang="ja-JP" altLang="ja-JP" dirty="0">
              <a:solidFill>
                <a:schemeClr val="bg1"/>
              </a:solidFill>
            </a:endParaRPr>
          </a:p>
        </p:txBody>
      </p:sp>
      <p:sp>
        <p:nvSpPr>
          <p:cNvPr id="1693" name="Text Box 6"/>
          <p:cNvSpPr txBox="1">
            <a:spLocks noChangeArrowheads="1"/>
          </p:cNvSpPr>
          <p:nvPr/>
        </p:nvSpPr>
        <p:spPr>
          <a:xfrm>
            <a:off x="370347" y="4931876"/>
            <a:ext cx="1897397"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２．諸元等</a:t>
            </a:r>
            <a:endParaRPr lang="ja-JP" altLang="ja-JP" dirty="0">
              <a:solidFill>
                <a:schemeClr val="bg1"/>
              </a:solidFill>
            </a:endParaRPr>
          </a:p>
        </p:txBody>
      </p:sp>
      <p:sp>
        <p:nvSpPr>
          <p:cNvPr id="1694" name="AutoShape 5"/>
          <p:cNvSpPr>
            <a:spLocks noChangeArrowheads="1"/>
          </p:cNvSpPr>
          <p:nvPr/>
        </p:nvSpPr>
        <p:spPr>
          <a:xfrm>
            <a:off x="1" y="729127"/>
            <a:ext cx="9144000" cy="738664"/>
          </a:xfrm>
          <a:prstGeom prst="rect">
            <a:avLst/>
          </a:prstGeom>
          <a:solidFill>
            <a:schemeClr val="accent5">
              <a:lumMod val="50000"/>
            </a:schemeClr>
          </a:solidFill>
          <a:ln w="6350">
            <a:noFill/>
            <a:round/>
            <a:headEnd/>
            <a:tailEnd/>
          </a:ln>
        </p:spPr>
        <p:txBody>
          <a:bodyPr wrap="square" anchor="ctr">
            <a:spAutoFit/>
          </a:bodyPr>
          <a:lstStyle/>
          <a:p>
            <a:r>
              <a:rPr lang="ja-JP" altLang="en-US" sz="2400" b="1" dirty="0">
                <a:solidFill>
                  <a:schemeClr val="bg1"/>
                </a:solidFill>
                <a:latin typeface="Times New Roman" pitchFamily="18" charset="0"/>
              </a:rPr>
              <a:t>　国際拠点と道路基盤の整備 </a:t>
            </a:r>
            <a:endParaRPr lang="en-US" altLang="ja-JP" sz="2400" b="1" dirty="0">
              <a:solidFill>
                <a:schemeClr val="bg1"/>
              </a:solidFill>
              <a:latin typeface="Times New Roman" pitchFamily="18" charset="0"/>
            </a:endParaRPr>
          </a:p>
          <a:p>
            <a:pPr algn="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事例</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　</a:t>
            </a:r>
            <a:r>
              <a:rPr lang="ja-JP" altLang="en-US" dirty="0">
                <a:solidFill>
                  <a:schemeClr val="bg1"/>
                </a:solidFill>
                <a:latin typeface="ＭＳ Ｐゴシック" charset="-128"/>
              </a:rPr>
              <a:t>環状第二号線新橋･虎ノ門地区</a:t>
            </a:r>
            <a:r>
              <a:rPr lang="en-US" altLang="ja-JP" dirty="0">
                <a:solidFill>
                  <a:schemeClr val="bg1"/>
                </a:solidFill>
                <a:latin typeface="ＭＳ Ｐゴシック" charset="-128"/>
              </a:rPr>
              <a:t>(</a:t>
            </a:r>
            <a:r>
              <a:rPr lang="ja-JP" altLang="en-US" dirty="0">
                <a:solidFill>
                  <a:schemeClr val="bg1"/>
                </a:solidFill>
                <a:latin typeface="ＭＳ Ｐゴシック" charset="-128"/>
              </a:rPr>
              <a:t>東京都港区</a:t>
            </a:r>
            <a:r>
              <a:rPr lang="en-US" altLang="ja-JP" dirty="0">
                <a:solidFill>
                  <a:schemeClr val="bg1"/>
                </a:solidFill>
                <a:latin typeface="ＭＳ Ｐゴシック" charset="-128"/>
              </a:rPr>
              <a:t>)</a:t>
            </a:r>
            <a:endParaRPr lang="en-US" altLang="zh-CN" dirty="0">
              <a:solidFill>
                <a:schemeClr val="bg1"/>
              </a:solidFill>
              <a:latin typeface="ＭＳ Ｐゴシック" charset="-128"/>
            </a:endParaRPr>
          </a:p>
        </p:txBody>
      </p:sp>
      <p:sp>
        <p:nvSpPr>
          <p:cNvPr id="1695" name="Text Box 5"/>
          <p:cNvSpPr txBox="1">
            <a:spLocks noChangeArrowheads="1"/>
          </p:cNvSpPr>
          <p:nvPr/>
        </p:nvSpPr>
        <p:spPr>
          <a:xfrm>
            <a:off x="467544" y="1671191"/>
            <a:ext cx="8135210" cy="830997"/>
          </a:xfrm>
          <a:prstGeom prst="rect">
            <a:avLst/>
          </a:prstGeom>
          <a:noFill/>
          <a:ln w="3175">
            <a:noFill/>
            <a:miter lim="800000"/>
            <a:headEnd/>
            <a:tailEnd/>
          </a:ln>
        </p:spPr>
        <p:txBody>
          <a:bodyPr wrap="square">
            <a:spAutoFit/>
          </a:bodyPr>
          <a:lstStyle/>
          <a:p>
            <a:pPr algn="ctr"/>
            <a:r>
              <a:rPr lang="ja-JP" altLang="en-US" sz="2400" b="1" dirty="0">
                <a:solidFill>
                  <a:schemeClr val="accent5">
                    <a:lumMod val="25000"/>
                  </a:schemeClr>
                </a:solidFill>
                <a:latin typeface="Times New Roman" pitchFamily="18" charset="0"/>
              </a:rPr>
              <a:t>立体道路制度を活用して環状第２号線を整備</a:t>
            </a:r>
            <a:endParaRPr lang="en-US" altLang="ja-JP" sz="2400" b="1" dirty="0">
              <a:solidFill>
                <a:schemeClr val="accent5">
                  <a:lumMod val="25000"/>
                </a:schemeClr>
              </a:solidFill>
              <a:latin typeface="Times New Roman" pitchFamily="18" charset="0"/>
            </a:endParaRPr>
          </a:p>
          <a:p>
            <a:pPr algn="ctr"/>
            <a:r>
              <a:rPr lang="ja-JP" altLang="en-US" sz="2400" b="1" dirty="0">
                <a:solidFill>
                  <a:schemeClr val="accent5">
                    <a:lumMod val="25000"/>
                  </a:schemeClr>
                </a:solidFill>
                <a:latin typeface="Times New Roman" pitchFamily="18" charset="0"/>
              </a:rPr>
              <a:t>文化・交流機能を導入し、国際交流や観光都市の推進</a:t>
            </a:r>
          </a:p>
        </p:txBody>
      </p:sp>
      <p:cxnSp>
        <p:nvCxnSpPr>
          <p:cNvPr id="1696" name="直線コネクタ 22"/>
          <p:cNvCxnSpPr>
            <a:cxnSpLocks/>
          </p:cNvCxnSpPr>
          <p:nvPr/>
        </p:nvCxnSpPr>
        <p:spPr>
          <a:xfrm>
            <a:off x="2716726" y="1315367"/>
            <a:ext cx="11351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97" name="Text Box 24"/>
          <p:cNvSpPr txBox="1">
            <a:spLocks noChangeArrowheads="1"/>
          </p:cNvSpPr>
          <p:nvPr/>
        </p:nvSpPr>
        <p:spPr>
          <a:xfrm>
            <a:off x="4776035" y="5291740"/>
            <a:ext cx="4367965" cy="1449628"/>
          </a:xfrm>
          <a:prstGeom prst="rect">
            <a:avLst/>
          </a:prstGeom>
          <a:noFill/>
          <a:ln w="9525">
            <a:noFill/>
            <a:miter lim="800000"/>
            <a:headEnd/>
            <a:tailEnd/>
          </a:ln>
        </p:spPr>
        <p:txBody>
          <a:bodyPr wrap="square" lIns="54000" rIns="54000">
            <a:spAutoFit/>
          </a:bodyPr>
          <a:lstStyle/>
          <a:p>
            <a:pPr>
              <a:lnSpc>
                <a:spcPct val="105000"/>
              </a:lnSpc>
              <a:buClr>
                <a:srgbClr val="0000FF"/>
              </a:buClr>
            </a:pPr>
            <a:r>
              <a:rPr lang="ja-JP" altLang="en-US" sz="1400" dirty="0">
                <a:solidFill>
                  <a:srgbClr val="000000"/>
                </a:solidFill>
                <a:latin typeface="+mn-ea"/>
                <a:ea typeface="+mn-ea"/>
              </a:rPr>
              <a:t>○施設建築物：</a:t>
            </a:r>
            <a:endParaRPr lang="en-US" altLang="ja-JP" sz="1400" dirty="0">
              <a:solidFill>
                <a:srgbClr val="000000"/>
              </a:solidFill>
              <a:latin typeface="+mn-ea"/>
              <a:ea typeface="+mn-ea"/>
            </a:endParaRPr>
          </a:p>
          <a:p>
            <a:pPr>
              <a:lnSpc>
                <a:spcPct val="105000"/>
              </a:lnSpc>
              <a:buClr>
                <a:srgbClr val="0000FF"/>
              </a:buClr>
            </a:pPr>
            <a:r>
              <a:rPr lang="ja-JP" altLang="en-US" sz="1400" dirty="0">
                <a:solidFill>
                  <a:srgbClr val="000000"/>
                </a:solidFill>
                <a:latin typeface="+mn-ea"/>
                <a:ea typeface="+mn-ea"/>
              </a:rPr>
              <a:t>　</a:t>
            </a:r>
            <a:r>
              <a:rPr lang="en-US" altLang="ja-JP" sz="1400" dirty="0">
                <a:solidFill>
                  <a:srgbClr val="000000"/>
                </a:solidFill>
                <a:latin typeface="+mn-ea"/>
                <a:ea typeface="+mn-ea"/>
              </a:rPr>
              <a:t>Ⅰ</a:t>
            </a:r>
            <a:r>
              <a:rPr lang="ja-JP" altLang="en-US" sz="1400" dirty="0">
                <a:solidFill>
                  <a:srgbClr val="000000"/>
                </a:solidFill>
                <a:latin typeface="+mn-ea"/>
                <a:ea typeface="+mn-ea"/>
              </a:rPr>
              <a:t>街区　住宅、店舗、事務所</a:t>
            </a:r>
            <a:endParaRPr lang="en-US" altLang="ja-JP" sz="1400" dirty="0">
              <a:solidFill>
                <a:srgbClr val="000000"/>
              </a:solidFill>
              <a:latin typeface="+mn-ea"/>
              <a:ea typeface="+mn-ea"/>
            </a:endParaRPr>
          </a:p>
          <a:p>
            <a:pPr>
              <a:lnSpc>
                <a:spcPct val="105000"/>
              </a:lnSpc>
              <a:buClr>
                <a:srgbClr val="0000FF"/>
              </a:buClr>
            </a:pPr>
            <a:r>
              <a:rPr lang="en-US" altLang="ja-JP" sz="1400" dirty="0">
                <a:solidFill>
                  <a:srgbClr val="000000"/>
                </a:solidFill>
                <a:latin typeface="+mn-ea"/>
                <a:ea typeface="+mn-ea"/>
              </a:rPr>
              <a:t> </a:t>
            </a:r>
            <a:r>
              <a:rPr lang="ja-JP" altLang="en-US" sz="1400" dirty="0">
                <a:solidFill>
                  <a:srgbClr val="000000"/>
                </a:solidFill>
                <a:latin typeface="+mn-ea"/>
                <a:ea typeface="+mn-ea"/>
              </a:rPr>
              <a:t> </a:t>
            </a:r>
            <a:r>
              <a:rPr lang="en-US" altLang="ja-JP" sz="1400" dirty="0">
                <a:solidFill>
                  <a:srgbClr val="000000"/>
                </a:solidFill>
                <a:latin typeface="+mn-ea"/>
                <a:ea typeface="+mn-ea"/>
              </a:rPr>
              <a:t>Ⅱ</a:t>
            </a:r>
            <a:r>
              <a:rPr lang="ja-JP" altLang="en-US" sz="1400" dirty="0">
                <a:solidFill>
                  <a:srgbClr val="000000"/>
                </a:solidFill>
                <a:latin typeface="+mn-ea"/>
                <a:ea typeface="+mn-ea"/>
              </a:rPr>
              <a:t>街区　住宅、公益施設</a:t>
            </a:r>
            <a:endParaRPr lang="en-US" altLang="ja-JP" sz="1400" dirty="0">
              <a:solidFill>
                <a:srgbClr val="000000"/>
              </a:solidFill>
              <a:latin typeface="+mn-ea"/>
              <a:ea typeface="+mn-ea"/>
            </a:endParaRPr>
          </a:p>
          <a:p>
            <a:pPr>
              <a:lnSpc>
                <a:spcPct val="105000"/>
              </a:lnSpc>
              <a:buClr>
                <a:srgbClr val="0000FF"/>
              </a:buClr>
            </a:pPr>
            <a:r>
              <a:rPr lang="ja-JP" altLang="en-US" sz="1400" dirty="0">
                <a:solidFill>
                  <a:srgbClr val="000000"/>
                </a:solidFill>
                <a:latin typeface="+mn-ea"/>
                <a:ea typeface="+mn-ea"/>
              </a:rPr>
              <a:t>　</a:t>
            </a:r>
            <a:r>
              <a:rPr lang="en-US" altLang="ja-JP" sz="1400" dirty="0">
                <a:solidFill>
                  <a:srgbClr val="000000"/>
                </a:solidFill>
                <a:latin typeface="+mn-ea"/>
                <a:ea typeface="+mn-ea"/>
              </a:rPr>
              <a:t>Ⅲ</a:t>
            </a:r>
            <a:r>
              <a:rPr lang="ja-JP" altLang="en-US" sz="1400" dirty="0">
                <a:solidFill>
                  <a:srgbClr val="000000"/>
                </a:solidFill>
                <a:latin typeface="+mn-ea"/>
                <a:ea typeface="+mn-ea"/>
              </a:rPr>
              <a:t>街区　事務所、住宅、ﾎﾃﾙ、店舗、ｶﾝﾌｧﾚﾝｽ</a:t>
            </a:r>
            <a:endParaRPr lang="en-US" altLang="ja-JP" sz="1400" dirty="0">
              <a:solidFill>
                <a:srgbClr val="000000"/>
              </a:solidFill>
              <a:latin typeface="+mn-ea"/>
              <a:ea typeface="+mn-ea"/>
            </a:endParaRPr>
          </a:p>
          <a:p>
            <a:pPr>
              <a:lnSpc>
                <a:spcPct val="105000"/>
              </a:lnSpc>
              <a:buClr>
                <a:srgbClr val="0000FF"/>
              </a:buClr>
            </a:pPr>
            <a:r>
              <a:rPr lang="ja-JP" altLang="en-US" sz="1400" dirty="0">
                <a:solidFill>
                  <a:srgbClr val="000000"/>
                </a:solidFill>
                <a:latin typeface="+mn-ea"/>
                <a:ea typeface="+mn-ea"/>
              </a:rPr>
              <a:t>○主な公共施設：幹線街路（環状第二号線</a:t>
            </a:r>
            <a:endParaRPr lang="en-US" altLang="ja-JP" sz="1400" dirty="0">
              <a:solidFill>
                <a:srgbClr val="000000"/>
              </a:solidFill>
              <a:latin typeface="+mn-ea"/>
              <a:ea typeface="+mn-ea"/>
            </a:endParaRPr>
          </a:p>
          <a:p>
            <a:pPr>
              <a:lnSpc>
                <a:spcPct val="105000"/>
              </a:lnSpc>
              <a:buClr>
                <a:srgbClr val="0000FF"/>
              </a:buClr>
            </a:pPr>
            <a:r>
              <a:rPr lang="ja-JP" altLang="en-US" sz="1400" dirty="0">
                <a:solidFill>
                  <a:srgbClr val="000000"/>
                </a:solidFill>
                <a:latin typeface="+mn-ea"/>
                <a:ea typeface="+mn-ea"/>
              </a:rPr>
              <a:t>　　　　　　　　（立体道路）ほか）、区画街路</a:t>
            </a:r>
            <a:endParaRPr lang="en-US" altLang="ja-JP" sz="1400" dirty="0">
              <a:solidFill>
                <a:srgbClr val="000000"/>
              </a:solidFill>
              <a:latin typeface="+mn-ea"/>
              <a:ea typeface="+mn-ea"/>
            </a:endParaRPr>
          </a:p>
        </p:txBody>
      </p:sp>
      <p:sp>
        <p:nvSpPr>
          <p:cNvPr id="1698" name="Text Box 24"/>
          <p:cNvSpPr txBox="1">
            <a:spLocks noChangeArrowheads="1"/>
          </p:cNvSpPr>
          <p:nvPr/>
        </p:nvSpPr>
        <p:spPr>
          <a:xfrm>
            <a:off x="393762" y="5291740"/>
            <a:ext cx="4382273" cy="1449628"/>
          </a:xfrm>
          <a:prstGeom prst="rect">
            <a:avLst/>
          </a:prstGeom>
          <a:noFill/>
          <a:ln w="9525">
            <a:noFill/>
            <a:miter lim="800000"/>
            <a:headEnd/>
            <a:tailEnd/>
          </a:ln>
        </p:spPr>
        <p:txBody>
          <a:bodyPr wrap="square" lIns="54000" rIns="54000">
            <a:spAutoFit/>
          </a:bodyPr>
          <a:lstStyle/>
          <a:p>
            <a:pPr>
              <a:lnSpc>
                <a:spcPct val="105000"/>
              </a:lnSpc>
              <a:buClr>
                <a:srgbClr val="0000FF"/>
              </a:buClr>
            </a:pPr>
            <a:r>
              <a:rPr lang="ja-JP" altLang="en-US" sz="1400" dirty="0">
                <a:solidFill>
                  <a:srgbClr val="000000"/>
                </a:solidFill>
                <a:latin typeface="+mn-ea"/>
                <a:ea typeface="+mn-ea"/>
              </a:rPr>
              <a:t>○施行面積：約</a:t>
            </a:r>
            <a:r>
              <a:rPr lang="en-US" altLang="ja-JP" sz="1400" dirty="0">
                <a:solidFill>
                  <a:srgbClr val="000000"/>
                </a:solidFill>
                <a:latin typeface="+mn-ea"/>
                <a:ea typeface="+mn-ea"/>
              </a:rPr>
              <a:t>8.0ha</a:t>
            </a:r>
            <a:r>
              <a:rPr lang="ja-JP" altLang="en-US" sz="1400" dirty="0">
                <a:solidFill>
                  <a:srgbClr val="000000"/>
                </a:solidFill>
                <a:latin typeface="+mn-ea"/>
                <a:ea typeface="+mn-ea"/>
              </a:rPr>
              <a:t>　</a:t>
            </a:r>
            <a:endParaRPr lang="en-US" altLang="ja-JP" sz="1400" dirty="0">
              <a:solidFill>
                <a:srgbClr val="000000"/>
              </a:solidFill>
              <a:latin typeface="+mn-ea"/>
              <a:ea typeface="+mn-ea"/>
            </a:endParaRPr>
          </a:p>
          <a:p>
            <a:pPr>
              <a:lnSpc>
                <a:spcPct val="105000"/>
              </a:lnSpc>
              <a:buClr>
                <a:srgbClr val="0000FF"/>
              </a:buClr>
            </a:pPr>
            <a:r>
              <a:rPr lang="ja-JP" altLang="en-US" sz="1400" dirty="0">
                <a:solidFill>
                  <a:srgbClr val="000000"/>
                </a:solidFill>
                <a:latin typeface="+mn-ea"/>
                <a:ea typeface="+mn-ea"/>
              </a:rPr>
              <a:t>　　　　　　 </a:t>
            </a:r>
            <a:r>
              <a:rPr lang="en-US" altLang="ja-JP" sz="1400" dirty="0">
                <a:solidFill>
                  <a:srgbClr val="000000"/>
                </a:solidFill>
                <a:latin typeface="+mn-ea"/>
                <a:ea typeface="+mn-ea"/>
              </a:rPr>
              <a:t>Ⅰ</a:t>
            </a:r>
            <a:r>
              <a:rPr lang="ja-JP" altLang="en-US" sz="1400" dirty="0">
                <a:solidFill>
                  <a:srgbClr val="000000"/>
                </a:solidFill>
                <a:latin typeface="+mn-ea"/>
                <a:ea typeface="+mn-ea"/>
              </a:rPr>
              <a:t>街区　約</a:t>
            </a:r>
            <a:r>
              <a:rPr lang="en-US" altLang="ja-JP" sz="1400" dirty="0">
                <a:solidFill>
                  <a:srgbClr val="000000"/>
                </a:solidFill>
                <a:latin typeface="+mn-ea"/>
                <a:ea typeface="+mn-ea"/>
              </a:rPr>
              <a:t>2.0ha</a:t>
            </a:r>
          </a:p>
          <a:p>
            <a:pPr>
              <a:lnSpc>
                <a:spcPct val="105000"/>
              </a:lnSpc>
              <a:buClr>
                <a:srgbClr val="0000FF"/>
              </a:buClr>
            </a:pPr>
            <a:r>
              <a:rPr lang="ja-JP" altLang="en-US" sz="1400" dirty="0">
                <a:solidFill>
                  <a:srgbClr val="000000"/>
                </a:solidFill>
                <a:latin typeface="+mn-ea"/>
                <a:ea typeface="+mn-ea"/>
              </a:rPr>
              <a:t>　　　　　   </a:t>
            </a:r>
            <a:r>
              <a:rPr lang="en-US" altLang="ja-JP" sz="1400" dirty="0">
                <a:solidFill>
                  <a:srgbClr val="000000"/>
                </a:solidFill>
                <a:latin typeface="+mn-ea"/>
                <a:ea typeface="+mn-ea"/>
              </a:rPr>
              <a:t>Ⅱ</a:t>
            </a:r>
            <a:r>
              <a:rPr lang="ja-JP" altLang="en-US" sz="1400" dirty="0">
                <a:solidFill>
                  <a:srgbClr val="000000"/>
                </a:solidFill>
                <a:latin typeface="+mn-ea"/>
                <a:ea typeface="+mn-ea"/>
              </a:rPr>
              <a:t>街区　約</a:t>
            </a:r>
            <a:r>
              <a:rPr lang="en-US" altLang="ja-JP" sz="1400" dirty="0">
                <a:solidFill>
                  <a:srgbClr val="000000"/>
                </a:solidFill>
                <a:latin typeface="+mn-ea"/>
                <a:ea typeface="+mn-ea"/>
              </a:rPr>
              <a:t>0.3ha</a:t>
            </a:r>
          </a:p>
          <a:p>
            <a:pPr>
              <a:lnSpc>
                <a:spcPct val="105000"/>
              </a:lnSpc>
              <a:buClr>
                <a:srgbClr val="0000FF"/>
              </a:buClr>
            </a:pPr>
            <a:r>
              <a:rPr lang="ja-JP" altLang="en-US" sz="1400" dirty="0">
                <a:solidFill>
                  <a:srgbClr val="000000"/>
                </a:solidFill>
                <a:latin typeface="+mn-ea"/>
                <a:ea typeface="+mn-ea"/>
              </a:rPr>
              <a:t>　　　　　   </a:t>
            </a:r>
            <a:r>
              <a:rPr lang="en-US" altLang="ja-JP" sz="1400" dirty="0">
                <a:solidFill>
                  <a:srgbClr val="000000"/>
                </a:solidFill>
                <a:latin typeface="+mn-ea"/>
                <a:ea typeface="+mn-ea"/>
              </a:rPr>
              <a:t>Ⅲ</a:t>
            </a:r>
            <a:r>
              <a:rPr lang="ja-JP" altLang="en-US" sz="1400" dirty="0">
                <a:solidFill>
                  <a:srgbClr val="000000"/>
                </a:solidFill>
                <a:latin typeface="+mn-ea"/>
                <a:ea typeface="+mn-ea"/>
              </a:rPr>
              <a:t>街区　約</a:t>
            </a:r>
            <a:r>
              <a:rPr lang="en-US" altLang="ja-JP" sz="1400" dirty="0">
                <a:solidFill>
                  <a:srgbClr val="000000"/>
                </a:solidFill>
                <a:latin typeface="+mn-ea"/>
                <a:ea typeface="+mn-ea"/>
              </a:rPr>
              <a:t>5.7ha</a:t>
            </a:r>
          </a:p>
          <a:p>
            <a:pPr>
              <a:lnSpc>
                <a:spcPct val="105000"/>
              </a:lnSpc>
              <a:buClr>
                <a:srgbClr val="0000FF"/>
              </a:buClr>
            </a:pPr>
            <a:r>
              <a:rPr lang="ja-JP" altLang="en-US" sz="1400" dirty="0">
                <a:solidFill>
                  <a:srgbClr val="000000"/>
                </a:solidFill>
                <a:latin typeface="+mn-ea"/>
                <a:ea typeface="+mn-ea"/>
              </a:rPr>
              <a:t>○施行期間：平成</a:t>
            </a:r>
            <a:r>
              <a:rPr lang="en-US" altLang="ja-JP" sz="1400" dirty="0">
                <a:solidFill>
                  <a:srgbClr val="000000"/>
                </a:solidFill>
                <a:latin typeface="+mn-ea"/>
                <a:ea typeface="+mn-ea"/>
              </a:rPr>
              <a:t>14</a:t>
            </a:r>
            <a:r>
              <a:rPr lang="ja-JP" altLang="en-US" sz="1400" dirty="0">
                <a:solidFill>
                  <a:srgbClr val="000000"/>
                </a:solidFill>
                <a:latin typeface="+mn-ea"/>
                <a:ea typeface="+mn-ea"/>
              </a:rPr>
              <a:t>～令和元年度（</a:t>
            </a:r>
            <a:r>
              <a:rPr lang="en-US" altLang="ja-JP" sz="1400" dirty="0">
                <a:solidFill>
                  <a:srgbClr val="000000"/>
                </a:solidFill>
                <a:latin typeface="+mn-ea"/>
                <a:ea typeface="+mn-ea"/>
              </a:rPr>
              <a:t>2002</a:t>
            </a:r>
            <a:r>
              <a:rPr lang="ja-JP" altLang="en-US" sz="1400" dirty="0">
                <a:solidFill>
                  <a:srgbClr val="000000"/>
                </a:solidFill>
                <a:latin typeface="+mn-ea"/>
                <a:ea typeface="+mn-ea"/>
              </a:rPr>
              <a:t>～</a:t>
            </a:r>
            <a:r>
              <a:rPr lang="en-US" altLang="ja-JP" sz="1400" dirty="0">
                <a:solidFill>
                  <a:srgbClr val="000000"/>
                </a:solidFill>
                <a:latin typeface="+mn-ea"/>
                <a:ea typeface="+mn-ea"/>
              </a:rPr>
              <a:t>2019</a:t>
            </a:r>
            <a:r>
              <a:rPr lang="ja-JP" altLang="en-US" sz="1400" dirty="0">
                <a:solidFill>
                  <a:srgbClr val="000000"/>
                </a:solidFill>
                <a:latin typeface="+mn-ea"/>
                <a:ea typeface="+mn-ea"/>
              </a:rPr>
              <a:t>年度）</a:t>
            </a:r>
          </a:p>
          <a:p>
            <a:pPr>
              <a:lnSpc>
                <a:spcPct val="105000"/>
              </a:lnSpc>
              <a:buClr>
                <a:srgbClr val="0000FF"/>
              </a:buClr>
            </a:pPr>
            <a:r>
              <a:rPr lang="ja-JP" altLang="en-US" sz="1400" dirty="0">
                <a:solidFill>
                  <a:srgbClr val="000000"/>
                </a:solidFill>
                <a:latin typeface="+mn-ea"/>
                <a:ea typeface="+mn-ea"/>
              </a:rPr>
              <a:t>○施 行 者：東京都</a:t>
            </a:r>
            <a:endParaRPr lang="en-US" altLang="ja-JP" sz="1400" dirty="0">
              <a:solidFill>
                <a:srgbClr val="000000"/>
              </a:solidFill>
              <a:latin typeface="+mn-ea"/>
              <a:ea typeface="+mn-ea"/>
            </a:endParaRPr>
          </a:p>
        </p:txBody>
      </p:sp>
      <p:sp>
        <p:nvSpPr>
          <p:cNvPr id="1699" name="正方形/長方形 27"/>
          <p:cNvSpPr/>
          <p:nvPr/>
        </p:nvSpPr>
        <p:spPr>
          <a:xfrm>
            <a:off x="5724128" y="2717539"/>
            <a:ext cx="3168354" cy="2062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dirty="0">
              <a:solidFill>
                <a:schemeClr val="tx1"/>
              </a:solidFill>
              <a:latin typeface="+mn-ea"/>
            </a:endParaRPr>
          </a:p>
          <a:p>
            <a:endParaRPr lang="en-US" altLang="ja-JP" sz="1600" dirty="0">
              <a:solidFill>
                <a:schemeClr val="tx1"/>
              </a:solidFill>
              <a:latin typeface="+mn-ea"/>
            </a:endParaRPr>
          </a:p>
          <a:p>
            <a:r>
              <a:rPr lang="ja-JP" altLang="en-US" sz="1600" dirty="0">
                <a:solidFill>
                  <a:schemeClr val="tx1"/>
                </a:solidFill>
                <a:latin typeface="+mn-ea"/>
              </a:rPr>
              <a:t>　道路区域を立体的に限定し、それ以外の空間を建築物などに利用することを可能とする制度です。本地区では、虎ノ門ヒルズと環状２号線を立体利用し、敷地を有効活用しています。</a:t>
            </a:r>
            <a:endParaRPr lang="ja-JP" altLang="ja-JP" sz="1200" dirty="0">
              <a:solidFill>
                <a:schemeClr val="tx1"/>
              </a:solidFill>
              <a:latin typeface="ＭＳ ゴシック" panose="020B0609070205080204" pitchFamily="49" charset="-128"/>
              <a:ea typeface="ＭＳ ゴシック" panose="020B0609070205080204" pitchFamily="49" charset="-128"/>
              <a:cs typeface="ＭＳ 明朝" panose="02020609040205080304" pitchFamily="17" charset="-128"/>
            </a:endParaRPr>
          </a:p>
        </p:txBody>
      </p:sp>
      <p:sp>
        <p:nvSpPr>
          <p:cNvPr id="1700" name="Text Box 6"/>
          <p:cNvSpPr txBox="1">
            <a:spLocks noChangeArrowheads="1"/>
          </p:cNvSpPr>
          <p:nvPr/>
        </p:nvSpPr>
        <p:spPr>
          <a:xfrm>
            <a:off x="5796136" y="2796202"/>
            <a:ext cx="2257435" cy="369332"/>
          </a:xfrm>
          <a:prstGeom prst="rect">
            <a:avLst/>
          </a:prstGeom>
          <a:solidFill>
            <a:schemeClr val="tx1">
              <a:lumMod val="50000"/>
              <a:lumOff val="50000"/>
            </a:schemeClr>
          </a:solidFill>
          <a:ln w="9525">
            <a:noFill/>
            <a:miter lim="800000"/>
            <a:headEnd/>
            <a:tailEnd/>
          </a:ln>
        </p:spPr>
        <p:txBody>
          <a:bodyPr wrap="square">
            <a:spAutoFit/>
          </a:bodyPr>
          <a:lstStyle/>
          <a:p>
            <a:r>
              <a:rPr lang="en-US" altLang="ja-JP" dirty="0">
                <a:solidFill>
                  <a:schemeClr val="bg1"/>
                </a:solidFill>
              </a:rPr>
              <a:t>《</a:t>
            </a:r>
            <a:r>
              <a:rPr lang="ja-JP" altLang="en-US" dirty="0">
                <a:solidFill>
                  <a:schemeClr val="bg1"/>
                </a:solidFill>
              </a:rPr>
              <a:t>立体道路制度とは</a:t>
            </a:r>
            <a:r>
              <a:rPr lang="en-US" altLang="ja-JP" dirty="0">
                <a:solidFill>
                  <a:schemeClr val="bg1"/>
                </a:solidFill>
              </a:rPr>
              <a:t>》</a:t>
            </a:r>
            <a:endParaRPr lang="ja-JP" altLang="ja-JP" dirty="0">
              <a:solidFill>
                <a:schemeClr val="bg1"/>
              </a:solidFill>
            </a:endParaRPr>
          </a:p>
        </p:txBody>
      </p:sp>
    </p:spTree>
    <p:extLst>
      <p:ext uri="{BB962C8B-B14F-4D97-AF65-F5344CB8AC3E}">
        <p14:creationId xmlns:p14="http://schemas.microsoft.com/office/powerpoint/2010/main" val="1681626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 name="正方形/長方形 24"/>
          <p:cNvSpPr/>
          <p:nvPr/>
        </p:nvSpPr>
        <p:spPr>
          <a:xfrm>
            <a:off x="5263086" y="5311995"/>
            <a:ext cx="3517534" cy="1285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6" name="正方形/長方形 19"/>
          <p:cNvSpPr/>
          <p:nvPr/>
        </p:nvSpPr>
        <p:spPr>
          <a:xfrm>
            <a:off x="251520" y="5387730"/>
            <a:ext cx="4917743" cy="1209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7" name="正方形/長方形 21"/>
          <p:cNvSpPr/>
          <p:nvPr/>
        </p:nvSpPr>
        <p:spPr>
          <a:xfrm>
            <a:off x="247922" y="2478795"/>
            <a:ext cx="8525732" cy="2833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8" name="Text Box 6"/>
          <p:cNvSpPr txBox="1">
            <a:spLocks noChangeArrowheads="1"/>
          </p:cNvSpPr>
          <p:nvPr/>
        </p:nvSpPr>
        <p:spPr>
          <a:xfrm>
            <a:off x="370347" y="2555612"/>
            <a:ext cx="1465349"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３．地区写真</a:t>
            </a:r>
            <a:endParaRPr lang="ja-JP" altLang="ja-JP" dirty="0">
              <a:solidFill>
                <a:schemeClr val="bg1"/>
              </a:solidFill>
            </a:endParaRPr>
          </a:p>
        </p:txBody>
      </p:sp>
      <p:sp>
        <p:nvSpPr>
          <p:cNvPr id="1709" name="Text Box 6"/>
          <p:cNvSpPr txBox="1">
            <a:spLocks noChangeArrowheads="1"/>
          </p:cNvSpPr>
          <p:nvPr/>
        </p:nvSpPr>
        <p:spPr>
          <a:xfrm>
            <a:off x="363380" y="5435932"/>
            <a:ext cx="1472316" cy="369332"/>
          </a:xfrm>
          <a:prstGeom prst="rect">
            <a:avLst/>
          </a:prstGeom>
          <a:solidFill>
            <a:schemeClr val="tx1">
              <a:lumMod val="50000"/>
              <a:lumOff val="50000"/>
            </a:schemeClr>
          </a:solidFill>
          <a:ln w="9525">
            <a:noFill/>
            <a:miter lim="800000"/>
            <a:headEnd/>
            <a:tailEnd/>
          </a:ln>
        </p:spPr>
        <p:txBody>
          <a:bodyPr wrap="square">
            <a:spAutoFit/>
          </a:bodyPr>
          <a:lstStyle/>
          <a:p>
            <a:r>
              <a:rPr lang="ja-JP" altLang="en-US" dirty="0">
                <a:solidFill>
                  <a:schemeClr val="bg1"/>
                </a:solidFill>
              </a:rPr>
              <a:t>４．他事例</a:t>
            </a:r>
            <a:endParaRPr lang="ja-JP" altLang="ja-JP" dirty="0">
              <a:solidFill>
                <a:schemeClr val="bg1"/>
              </a:solidFill>
            </a:endParaRPr>
          </a:p>
        </p:txBody>
      </p:sp>
      <p:sp>
        <p:nvSpPr>
          <p:cNvPr id="1710" name="スライド番号プレースホルダー 3"/>
          <p:cNvSpPr>
            <a:spLocks noGrp="1"/>
          </p:cNvSpPr>
          <p:nvPr>
            <p:ph type="sldNum" sz="quarter" idx="12"/>
          </p:nvPr>
        </p:nvSpPr>
        <p:spPr>
          <a:xfrm>
            <a:off x="6914893" y="6458905"/>
            <a:ext cx="2133600" cy="476250"/>
          </a:xfrm>
        </p:spPr>
        <p:txBody>
          <a:bodyPr/>
          <a:lstStyle/>
          <a:p>
            <a:pPr>
              <a:defRPr/>
            </a:pPr>
            <a:fld id="{C22265F3-424C-4E3D-9E1E-158E402821BC}" type="slidenum">
              <a:rPr lang="en-US" altLang="ja-JP" smtClean="0"/>
              <a:pPr>
                <a:defRPr/>
              </a:pPr>
              <a:t>26</a:t>
            </a:fld>
            <a:endParaRPr lang="en-US" altLang="ja-JP" dirty="0"/>
          </a:p>
        </p:txBody>
      </p:sp>
      <p:pic>
        <p:nvPicPr>
          <p:cNvPr id="1711" name="図 36"/>
          <p:cNvPicPr>
            <a:picLocks noChangeAspect="1"/>
          </p:cNvPicPr>
          <p:nvPr/>
        </p:nvPicPr>
        <p:blipFill>
          <a:blip r:embed="rId2"/>
          <a:srcRect l="19614" t="24022" r="21884" b="28008"/>
          <a:stretch>
            <a:fillRect/>
          </a:stretch>
        </p:blipFill>
        <p:spPr>
          <a:xfrm>
            <a:off x="5419098" y="2564904"/>
            <a:ext cx="3219948" cy="3960440"/>
          </a:xfrm>
          <a:prstGeom prst="rect">
            <a:avLst/>
          </a:prstGeom>
        </p:spPr>
      </p:pic>
      <p:pic>
        <p:nvPicPr>
          <p:cNvPr id="1712" name="図 37"/>
          <p:cNvPicPr>
            <a:picLocks noChangeAspect="1"/>
          </p:cNvPicPr>
          <p:nvPr/>
        </p:nvPicPr>
        <p:blipFill>
          <a:blip r:embed="rId3"/>
          <a:srcRect t="4721" b="21196"/>
          <a:stretch>
            <a:fillRect/>
          </a:stretch>
        </p:blipFill>
        <p:spPr>
          <a:xfrm>
            <a:off x="683568" y="2981803"/>
            <a:ext cx="4248472" cy="2248377"/>
          </a:xfrm>
          <a:prstGeom prst="rect">
            <a:avLst/>
          </a:prstGeom>
        </p:spPr>
      </p:pic>
      <p:sp>
        <p:nvSpPr>
          <p:cNvPr id="1713" name="Text Box 6"/>
          <p:cNvSpPr txBox="1">
            <a:spLocks noChangeArrowheads="1"/>
          </p:cNvSpPr>
          <p:nvPr/>
        </p:nvSpPr>
        <p:spPr>
          <a:xfrm>
            <a:off x="173944" y="5799234"/>
            <a:ext cx="5089141" cy="830997"/>
          </a:xfrm>
          <a:prstGeom prst="rect">
            <a:avLst/>
          </a:prstGeom>
          <a:noFill/>
          <a:ln w="9525">
            <a:noFill/>
            <a:miter lim="800000"/>
            <a:headEnd/>
            <a:tailEnd/>
          </a:ln>
        </p:spPr>
        <p:txBody>
          <a:bodyPr wrap="square">
            <a:spAutoFit/>
          </a:bodyPr>
          <a:lstStyle/>
          <a:p>
            <a:r>
              <a:rPr lang="ja-JP" altLang="en-US" sz="1600" dirty="0"/>
              <a:t>　○道玄坂１丁目駅前地区（東京都渋谷区）（国際拠点）</a:t>
            </a:r>
            <a:endParaRPr lang="en-US" altLang="ja-JP" sz="1600" dirty="0"/>
          </a:p>
          <a:p>
            <a:r>
              <a:rPr lang="ja-JP" altLang="en-US" sz="1600" dirty="0"/>
              <a:t>　○</a:t>
            </a:r>
            <a:r>
              <a:rPr lang="zh-CN" altLang="en-US" sz="1600" dirty="0"/>
              <a:t>小田急相模原駅北口Ａ地区</a:t>
            </a:r>
            <a:endParaRPr lang="en-US" altLang="zh-CN" sz="1600" dirty="0"/>
          </a:p>
          <a:p>
            <a:r>
              <a:rPr lang="ja-JP" altLang="en-US" sz="1600" dirty="0"/>
              <a:t>　　　　　　　　　　　（神奈川県相模原市）（立体道路） </a:t>
            </a:r>
            <a:endParaRPr lang="en-US" altLang="ja-JP" sz="1600" dirty="0"/>
          </a:p>
        </p:txBody>
      </p:sp>
      <p:sp>
        <p:nvSpPr>
          <p:cNvPr id="1714" name="Rectangle 9"/>
          <p:cNvSpPr>
            <a:spLocks noChangeArrowheads="1"/>
          </p:cNvSpPr>
          <p:nvPr/>
        </p:nvSpPr>
        <p:spPr>
          <a:xfrm>
            <a:off x="2634135" y="6611453"/>
            <a:ext cx="6221154" cy="199766"/>
          </a:xfrm>
          <a:prstGeom prst="rect">
            <a:avLst/>
          </a:prstGeom>
          <a:noFill/>
          <a:ln w="9525">
            <a:noFill/>
            <a:miter lim="800000"/>
            <a:headEnd/>
            <a:tailEnd/>
          </a:ln>
        </p:spPr>
        <p:txBody>
          <a:bodyPr/>
          <a:lstStyle/>
          <a:p>
            <a:pPr marL="342900" indent="-342900" algn="r">
              <a:spcBef>
                <a:spcPct val="20000"/>
              </a:spcBef>
            </a:pPr>
            <a:r>
              <a:rPr lang="ja-JP" altLang="en-US" sz="900" dirty="0">
                <a:latin typeface="ＭＳ ゴシック" pitchFamily="49" charset="-128"/>
                <a:ea typeface="ＭＳ ゴシック" pitchFamily="49" charset="-128"/>
              </a:rPr>
              <a:t>本頁における写真の無断転載はご遠慮ください。引用する場合には、引用の要件をお守りください。</a:t>
            </a:r>
          </a:p>
        </p:txBody>
      </p:sp>
      <p:sp>
        <p:nvSpPr>
          <p:cNvPr id="1715"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３．市街地再開発事業で出来ること</a:t>
            </a:r>
          </a:p>
        </p:txBody>
      </p:sp>
      <p:sp>
        <p:nvSpPr>
          <p:cNvPr id="1716" name="AutoShape 5"/>
          <p:cNvSpPr>
            <a:spLocks noChangeArrowheads="1"/>
          </p:cNvSpPr>
          <p:nvPr/>
        </p:nvSpPr>
        <p:spPr>
          <a:xfrm>
            <a:off x="1" y="729127"/>
            <a:ext cx="9144000" cy="738664"/>
          </a:xfrm>
          <a:prstGeom prst="rect">
            <a:avLst/>
          </a:prstGeom>
          <a:solidFill>
            <a:schemeClr val="accent5">
              <a:lumMod val="50000"/>
            </a:schemeClr>
          </a:solidFill>
          <a:ln w="6350">
            <a:noFill/>
            <a:round/>
            <a:headEnd/>
            <a:tailEnd/>
          </a:ln>
        </p:spPr>
        <p:txBody>
          <a:bodyPr wrap="square" anchor="ctr">
            <a:spAutoFit/>
          </a:bodyPr>
          <a:lstStyle/>
          <a:p>
            <a:r>
              <a:rPr lang="ja-JP" altLang="en-US" sz="2400" b="1" dirty="0">
                <a:solidFill>
                  <a:schemeClr val="bg1"/>
                </a:solidFill>
                <a:latin typeface="Times New Roman" pitchFamily="18" charset="0"/>
              </a:rPr>
              <a:t>　国際拠点と道路基盤の整備 </a:t>
            </a:r>
            <a:endParaRPr lang="en-US" altLang="ja-JP" sz="2400" b="1" dirty="0">
              <a:solidFill>
                <a:schemeClr val="bg1"/>
              </a:solidFill>
              <a:latin typeface="Times New Roman" pitchFamily="18" charset="0"/>
            </a:endParaRPr>
          </a:p>
          <a:p>
            <a:pPr algn="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事例</a:t>
            </a:r>
            <a:r>
              <a:rPr lang="en-US" altLang="ja-JP" dirty="0">
                <a:solidFill>
                  <a:schemeClr val="bg1"/>
                </a:solidFill>
                <a:latin typeface="Times New Roman" pitchFamily="18" charset="0"/>
              </a:rPr>
              <a:t>》</a:t>
            </a:r>
            <a:r>
              <a:rPr lang="ja-JP" altLang="en-US" dirty="0">
                <a:solidFill>
                  <a:schemeClr val="bg1"/>
                </a:solidFill>
                <a:latin typeface="Times New Roman" pitchFamily="18" charset="0"/>
              </a:rPr>
              <a:t>　</a:t>
            </a:r>
            <a:r>
              <a:rPr lang="ja-JP" altLang="en-US" dirty="0">
                <a:solidFill>
                  <a:schemeClr val="bg1"/>
                </a:solidFill>
                <a:latin typeface="ＭＳ Ｐゴシック" charset="-128"/>
              </a:rPr>
              <a:t>環状第二号線新橋･虎ノ門地区</a:t>
            </a:r>
            <a:r>
              <a:rPr lang="en-US" altLang="ja-JP" dirty="0">
                <a:solidFill>
                  <a:schemeClr val="bg1"/>
                </a:solidFill>
                <a:latin typeface="ＭＳ Ｐゴシック" charset="-128"/>
              </a:rPr>
              <a:t>(</a:t>
            </a:r>
            <a:r>
              <a:rPr lang="ja-JP" altLang="en-US" dirty="0">
                <a:solidFill>
                  <a:schemeClr val="bg1"/>
                </a:solidFill>
                <a:latin typeface="ＭＳ Ｐゴシック" charset="-128"/>
              </a:rPr>
              <a:t>東京都港区</a:t>
            </a:r>
            <a:r>
              <a:rPr lang="en-US" altLang="ja-JP" dirty="0">
                <a:solidFill>
                  <a:schemeClr val="bg1"/>
                </a:solidFill>
                <a:latin typeface="ＭＳ Ｐゴシック" charset="-128"/>
              </a:rPr>
              <a:t>)</a:t>
            </a:r>
            <a:endParaRPr lang="en-US" altLang="zh-CN" dirty="0">
              <a:solidFill>
                <a:schemeClr val="bg1"/>
              </a:solidFill>
              <a:latin typeface="ＭＳ Ｐゴシック" charset="-128"/>
            </a:endParaRPr>
          </a:p>
        </p:txBody>
      </p:sp>
      <p:sp>
        <p:nvSpPr>
          <p:cNvPr id="1717" name="Text Box 5"/>
          <p:cNvSpPr txBox="1">
            <a:spLocks noChangeArrowheads="1"/>
          </p:cNvSpPr>
          <p:nvPr/>
        </p:nvSpPr>
        <p:spPr>
          <a:xfrm>
            <a:off x="467544" y="1556792"/>
            <a:ext cx="8135210" cy="830997"/>
          </a:xfrm>
          <a:prstGeom prst="rect">
            <a:avLst/>
          </a:prstGeom>
          <a:noFill/>
          <a:ln w="3175">
            <a:noFill/>
            <a:miter lim="800000"/>
            <a:headEnd/>
            <a:tailEnd/>
          </a:ln>
        </p:spPr>
        <p:txBody>
          <a:bodyPr wrap="square">
            <a:spAutoFit/>
          </a:bodyPr>
          <a:lstStyle/>
          <a:p>
            <a:pPr algn="ctr"/>
            <a:r>
              <a:rPr lang="ja-JP" altLang="en-US" sz="2400" b="1" dirty="0">
                <a:solidFill>
                  <a:schemeClr val="accent5">
                    <a:lumMod val="25000"/>
                  </a:schemeClr>
                </a:solidFill>
                <a:latin typeface="Times New Roman" pitchFamily="18" charset="0"/>
              </a:rPr>
              <a:t>立体道路制度を活用して環状第２号線を整備</a:t>
            </a:r>
            <a:endParaRPr lang="en-US" altLang="ja-JP" sz="2400" b="1" dirty="0">
              <a:solidFill>
                <a:schemeClr val="accent5">
                  <a:lumMod val="25000"/>
                </a:schemeClr>
              </a:solidFill>
              <a:latin typeface="Times New Roman" pitchFamily="18" charset="0"/>
            </a:endParaRPr>
          </a:p>
          <a:p>
            <a:pPr algn="ctr"/>
            <a:r>
              <a:rPr lang="ja-JP" altLang="en-US" sz="2400" b="1" dirty="0">
                <a:solidFill>
                  <a:schemeClr val="accent5">
                    <a:lumMod val="25000"/>
                  </a:schemeClr>
                </a:solidFill>
                <a:latin typeface="Times New Roman" pitchFamily="18" charset="0"/>
              </a:rPr>
              <a:t>文化・交流機能を導入し、国際交流や観光都市の推進</a:t>
            </a:r>
          </a:p>
        </p:txBody>
      </p:sp>
      <p:cxnSp>
        <p:nvCxnSpPr>
          <p:cNvPr id="1718" name="直線コネクタ 18"/>
          <p:cNvCxnSpPr>
            <a:cxnSpLocks/>
          </p:cNvCxnSpPr>
          <p:nvPr/>
        </p:nvCxnSpPr>
        <p:spPr>
          <a:xfrm>
            <a:off x="2716726" y="1315367"/>
            <a:ext cx="11351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394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 name="スライド番号プレースホルダー 2"/>
          <p:cNvSpPr>
            <a:spLocks noGrp="1"/>
          </p:cNvSpPr>
          <p:nvPr>
            <p:ph type="sldNum" sz="quarter" idx="12"/>
          </p:nvPr>
        </p:nvSpPr>
        <p:spPr>
          <a:xfrm>
            <a:off x="6933752" y="6537325"/>
            <a:ext cx="2133600" cy="476250"/>
          </a:xfrm>
        </p:spPr>
        <p:txBody>
          <a:bodyPr/>
          <a:lstStyle/>
          <a:p>
            <a:pPr>
              <a:defRPr/>
            </a:pPr>
            <a:fld id="{C22265F3-424C-4E3D-9E1E-158E402821BC}" type="slidenum">
              <a:rPr lang="en-US" altLang="ja-JP" smtClean="0"/>
              <a:pPr>
                <a:defRPr/>
              </a:pPr>
              <a:t>27</a:t>
            </a:fld>
            <a:endParaRPr lang="en-US" altLang="ja-JP" dirty="0"/>
          </a:p>
        </p:txBody>
      </p:sp>
      <p:sp>
        <p:nvSpPr>
          <p:cNvPr id="1721" name="正方形/長方形 7"/>
          <p:cNvSpPr/>
          <p:nvPr/>
        </p:nvSpPr>
        <p:spPr>
          <a:xfrm>
            <a:off x="1331640" y="2925514"/>
            <a:ext cx="7848872" cy="791518"/>
          </a:xfrm>
          <a:prstGeom prst="rect">
            <a:avLst/>
          </a:prstGeom>
          <a:solidFill>
            <a:srgbClr val="0070C0"/>
          </a:solidFill>
          <a:ln w="25400" cap="flat" cmpd="sng" algn="ctr">
            <a:noFill/>
            <a:prstDash val="solid"/>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722" name="タイトル 1"/>
          <p:cNvSpPr txBox="1"/>
          <p:nvPr/>
        </p:nvSpPr>
        <p:spPr>
          <a:xfrm>
            <a:off x="1425016" y="3029892"/>
            <a:ext cx="7555023" cy="582761"/>
          </a:xfrm>
          <a:prstGeom prst="rect">
            <a:avLst/>
          </a:prstGeom>
          <a:noFill/>
          <a:ln w="9525">
            <a:noFill/>
            <a:miter lim="800000"/>
            <a:headEnd/>
            <a:tailEnd/>
          </a:ln>
        </p:spPr>
        <p:txBody>
          <a:bodyPr/>
          <a:lstStyle/>
          <a:p>
            <a:pPr>
              <a:defRPr/>
            </a:pPr>
            <a:r>
              <a:rPr lang="ja-JP" altLang="en-US" sz="3200" kern="0" dirty="0">
                <a:solidFill>
                  <a:prstClr val="white"/>
                </a:solidFill>
                <a:latin typeface="+mn-ea"/>
                <a:ea typeface="+mn-ea"/>
              </a:rPr>
              <a:t>４．市街地再開発事業に対する支援制度</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 name="正方形/長方形 1"/>
          <p:cNvSpPr/>
          <p:nvPr/>
        </p:nvSpPr>
        <p:spPr>
          <a:xfrm>
            <a:off x="179512" y="836712"/>
            <a:ext cx="8712968" cy="49685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5" name="スライド番号プレースホルダー 3"/>
          <p:cNvSpPr>
            <a:spLocks noGrp="1"/>
          </p:cNvSpPr>
          <p:nvPr>
            <p:ph type="sldNum" sz="quarter" idx="12"/>
          </p:nvPr>
        </p:nvSpPr>
        <p:spPr>
          <a:xfrm>
            <a:off x="6923315" y="6455003"/>
            <a:ext cx="2133600" cy="476250"/>
          </a:xfrm>
        </p:spPr>
        <p:txBody>
          <a:bodyPr/>
          <a:lstStyle/>
          <a:p>
            <a:pPr>
              <a:defRPr/>
            </a:pPr>
            <a:fld id="{C22265F3-424C-4E3D-9E1E-158E402821BC}" type="slidenum">
              <a:rPr lang="en-US" altLang="ja-JP" smtClean="0"/>
              <a:pPr>
                <a:defRPr/>
              </a:pPr>
              <a:t>28</a:t>
            </a:fld>
            <a:endParaRPr lang="en-US" altLang="ja-JP" dirty="0"/>
          </a:p>
        </p:txBody>
      </p:sp>
      <p:sp>
        <p:nvSpPr>
          <p:cNvPr id="1726" name="タイトル 8"/>
          <p:cNvSpPr txBox="1"/>
          <p:nvPr/>
        </p:nvSpPr>
        <p:spPr>
          <a:xfrm>
            <a:off x="288015" y="980728"/>
            <a:ext cx="4472105" cy="400110"/>
          </a:xfrm>
          <a:prstGeom prst="rect">
            <a:avLst/>
          </a:prstGeom>
          <a:solidFill>
            <a:schemeClr val="tx1">
              <a:lumMod val="50000"/>
              <a:lumOff val="50000"/>
            </a:schemeClr>
          </a:solidFill>
          <a:ln w="6350">
            <a:noFill/>
          </a:ln>
        </p:spPr>
        <p:txBody>
          <a:bodyPr wrap="square">
            <a:spAutoFit/>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2pPr>
            <a:lvl3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3pPr>
            <a:lvl4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4pPr>
            <a:lvl5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sz="2000" kern="0" dirty="0">
                <a:solidFill>
                  <a:schemeClr val="bg1"/>
                </a:solidFill>
                <a:latin typeface="ＭＳ Ｐゴシック" charset="-128"/>
                <a:ea typeface="ＭＳ Ｐゴシック" charset="-128"/>
              </a:rPr>
              <a:t>再開発事業所管分けの基本的な考え方</a:t>
            </a:r>
          </a:p>
        </p:txBody>
      </p:sp>
      <p:sp>
        <p:nvSpPr>
          <p:cNvPr id="1727" name="Text Box 5"/>
          <p:cNvSpPr txBox="1">
            <a:spLocks noChangeArrowheads="1"/>
          </p:cNvSpPr>
          <p:nvPr/>
        </p:nvSpPr>
        <p:spPr>
          <a:xfrm>
            <a:off x="382813" y="1659572"/>
            <a:ext cx="8233344" cy="4031873"/>
          </a:xfrm>
          <a:prstGeom prst="rect">
            <a:avLst/>
          </a:prstGeom>
          <a:noFill/>
          <a:ln w="9525">
            <a:noFill/>
            <a:miter lim="800000"/>
            <a:headEnd/>
            <a:tailEnd/>
          </a:ln>
        </p:spPr>
        <p:txBody>
          <a:bodyPr wrap="none">
            <a:spAutoFit/>
          </a:bodyPr>
          <a:lstStyle/>
          <a:p>
            <a:r>
              <a:rPr lang="en-US" altLang="ja-JP" sz="2800" b="1" dirty="0">
                <a:solidFill>
                  <a:schemeClr val="accent5">
                    <a:lumMod val="50000"/>
                  </a:schemeClr>
                </a:solidFill>
                <a:latin typeface="+mn-ea"/>
                <a:ea typeface="+mn-ea"/>
              </a:rPr>
              <a:t>《</a:t>
            </a:r>
            <a:r>
              <a:rPr lang="ja-JP" altLang="en-US" sz="2800" b="1" dirty="0">
                <a:solidFill>
                  <a:schemeClr val="accent5">
                    <a:lumMod val="50000"/>
                  </a:schemeClr>
                </a:solidFill>
                <a:latin typeface="+mn-ea"/>
                <a:ea typeface="+mn-ea"/>
              </a:rPr>
              <a:t>国土交通省 都市局所管</a:t>
            </a:r>
            <a:r>
              <a:rPr lang="en-US" altLang="ja-JP" sz="2800" b="1" dirty="0">
                <a:solidFill>
                  <a:schemeClr val="accent5">
                    <a:lumMod val="50000"/>
                  </a:schemeClr>
                </a:solidFill>
                <a:latin typeface="+mn-ea"/>
                <a:ea typeface="+mn-ea"/>
              </a:rPr>
              <a:t>》</a:t>
            </a:r>
          </a:p>
          <a:p>
            <a:endParaRPr lang="en-US" altLang="ja-JP" sz="2000" dirty="0">
              <a:latin typeface="+mn-ea"/>
              <a:ea typeface="+mn-ea"/>
            </a:endParaRPr>
          </a:p>
          <a:p>
            <a:r>
              <a:rPr lang="en-US" altLang="ja-JP" sz="2000" dirty="0">
                <a:latin typeface="+mn-ea"/>
                <a:ea typeface="+mn-ea"/>
              </a:rPr>
              <a:t>○ </a:t>
            </a:r>
            <a:r>
              <a:rPr lang="ja-JP" altLang="en-US" sz="2000" dirty="0">
                <a:latin typeface="+mn-ea"/>
                <a:ea typeface="+mn-ea"/>
              </a:rPr>
              <a:t>都市計画で定められた重要な公共施設の整備を伴う市街地再開発事業</a:t>
            </a:r>
            <a:endParaRPr lang="en-US" altLang="ja-JP" sz="2000" dirty="0">
              <a:latin typeface="+mn-ea"/>
              <a:ea typeface="+mn-ea"/>
            </a:endParaRPr>
          </a:p>
          <a:p>
            <a:endParaRPr lang="ja-JP" altLang="en-US" sz="2000" dirty="0">
              <a:latin typeface="+mn-ea"/>
              <a:ea typeface="+mn-ea"/>
            </a:endParaRPr>
          </a:p>
          <a:p>
            <a:r>
              <a:rPr lang="ja-JP" altLang="en-US" sz="2000" dirty="0">
                <a:latin typeface="+mn-ea"/>
                <a:ea typeface="+mn-ea"/>
              </a:rPr>
              <a:t>○ 地方公共団体が施行する市街地再開発事業</a:t>
            </a:r>
            <a:endParaRPr lang="en-US" altLang="ja-JP" sz="2000" dirty="0">
              <a:latin typeface="+mn-ea"/>
              <a:ea typeface="+mn-ea"/>
            </a:endParaRPr>
          </a:p>
          <a:p>
            <a:endParaRPr lang="en-US" altLang="ja-JP" sz="2000" b="1" dirty="0">
              <a:latin typeface="+mn-ea"/>
              <a:ea typeface="+mn-ea"/>
            </a:endParaRPr>
          </a:p>
          <a:p>
            <a:endParaRPr lang="en-US" altLang="ja-JP" sz="2000" b="1" dirty="0">
              <a:latin typeface="+mn-ea"/>
              <a:ea typeface="+mn-ea"/>
            </a:endParaRPr>
          </a:p>
          <a:p>
            <a:endParaRPr lang="en-US" altLang="ja-JP" sz="2000" b="1" dirty="0">
              <a:latin typeface="+mn-ea"/>
              <a:ea typeface="+mn-ea"/>
            </a:endParaRPr>
          </a:p>
          <a:p>
            <a:r>
              <a:rPr lang="en-US" altLang="ja-JP" sz="2800" b="1" dirty="0">
                <a:solidFill>
                  <a:schemeClr val="accent5">
                    <a:lumMod val="50000"/>
                  </a:schemeClr>
                </a:solidFill>
              </a:rPr>
              <a:t>《</a:t>
            </a:r>
            <a:r>
              <a:rPr lang="ja-JP" altLang="en-US" sz="2800" b="1" dirty="0">
                <a:solidFill>
                  <a:schemeClr val="accent5">
                    <a:lumMod val="50000"/>
                  </a:schemeClr>
                </a:solidFill>
              </a:rPr>
              <a:t>国土交通省 住宅局所管</a:t>
            </a:r>
            <a:r>
              <a:rPr lang="en-US" altLang="ja-JP" sz="2800" b="1" dirty="0">
                <a:solidFill>
                  <a:schemeClr val="accent5">
                    <a:lumMod val="50000"/>
                  </a:schemeClr>
                </a:solidFill>
              </a:rPr>
              <a:t>》</a:t>
            </a:r>
          </a:p>
          <a:p>
            <a:endParaRPr lang="ja-JP" altLang="en-US" sz="2000" dirty="0"/>
          </a:p>
          <a:p>
            <a:r>
              <a:rPr lang="ja-JP" altLang="en-US" sz="2000" dirty="0"/>
              <a:t>○ その他の市街地再開発事業</a:t>
            </a:r>
          </a:p>
          <a:p>
            <a:endParaRPr lang="ja-JP" altLang="en-US" sz="2000" dirty="0">
              <a:latin typeface="+mn-ea"/>
              <a:ea typeface="+mn-ea"/>
            </a:endParaRPr>
          </a:p>
        </p:txBody>
      </p:sp>
      <p:sp>
        <p:nvSpPr>
          <p:cNvPr id="1728"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latin typeface="ＭＳ Ｐゴシック" charset="-128"/>
              </a:rPr>
              <a:t>４．市街地再開発事業に対する支援制度</a:t>
            </a:r>
          </a:p>
        </p:txBody>
      </p:sp>
      <p:cxnSp>
        <p:nvCxnSpPr>
          <p:cNvPr id="1729" name="直線コネクタ 12"/>
          <p:cNvCxnSpPr/>
          <p:nvPr/>
        </p:nvCxnSpPr>
        <p:spPr>
          <a:xfrm>
            <a:off x="467544" y="3717032"/>
            <a:ext cx="81369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355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 name="正方形/長方形 1"/>
          <p:cNvSpPr/>
          <p:nvPr/>
        </p:nvSpPr>
        <p:spPr>
          <a:xfrm>
            <a:off x="211592" y="692697"/>
            <a:ext cx="8729662" cy="58229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2" name="タイトル 8"/>
          <p:cNvSpPr txBox="1"/>
          <p:nvPr/>
        </p:nvSpPr>
        <p:spPr>
          <a:xfrm>
            <a:off x="334368" y="770716"/>
            <a:ext cx="1217613" cy="400050"/>
          </a:xfrm>
          <a:prstGeom prst="rect">
            <a:avLst/>
          </a:prstGeom>
          <a:solidFill>
            <a:schemeClr val="tx1">
              <a:lumMod val="50000"/>
              <a:lumOff val="50000"/>
            </a:schemeClr>
          </a:solidFill>
          <a:ln w="6350">
            <a:noFill/>
          </a:ln>
        </p:spPr>
        <p:txBody>
          <a:bodyPr wrap="none">
            <a:spAutoFit/>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2pPr>
            <a:lvl3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3pPr>
            <a:lvl4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4pPr>
            <a:lvl5pPr algn="l" rtl="0" eaLnBrk="0" fontAlgn="base" hangingPunct="0">
              <a:spcBef>
                <a:spcPct val="0"/>
              </a:spcBef>
              <a:spcAft>
                <a:spcPct val="0"/>
              </a:spcAft>
              <a:defRPr kumimoji="1" sz="2800">
                <a:solidFill>
                  <a:srgbClr val="4087C8"/>
                </a:solidFill>
                <a:latin typeface="Calibri" pitchFamily="34" charset="0"/>
                <a:ea typeface="ＭＳ Ｐゴシック"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sz="2000" kern="0" dirty="0">
                <a:solidFill>
                  <a:schemeClr val="bg1"/>
                </a:solidFill>
                <a:latin typeface="ＭＳ Ｐゴシック" charset="-128"/>
                <a:ea typeface="ＭＳ Ｐゴシック" charset="-128"/>
              </a:rPr>
              <a:t>支援制度</a:t>
            </a:r>
          </a:p>
        </p:txBody>
      </p:sp>
      <p:sp>
        <p:nvSpPr>
          <p:cNvPr id="1733" name="スライド番号プレースホルダー 3"/>
          <p:cNvSpPr>
            <a:spLocks noGrp="1"/>
          </p:cNvSpPr>
          <p:nvPr>
            <p:ph type="sldNum" sz="quarter" idx="12"/>
          </p:nvPr>
        </p:nvSpPr>
        <p:spPr>
          <a:xfrm>
            <a:off x="6970698" y="6515660"/>
            <a:ext cx="2133600" cy="476250"/>
          </a:xfrm>
        </p:spPr>
        <p:txBody>
          <a:bodyPr/>
          <a:lstStyle/>
          <a:p>
            <a:pPr>
              <a:defRPr/>
            </a:pPr>
            <a:fld id="{064A9184-B614-48BC-81AE-6308C5E83784}" type="slidenum">
              <a:rPr lang="en-US" altLang="ja-JP" smtClean="0"/>
              <a:pPr>
                <a:defRPr/>
              </a:pPr>
              <a:t>29</a:t>
            </a:fld>
            <a:endParaRPr lang="en-US" altLang="ja-JP" dirty="0"/>
          </a:p>
        </p:txBody>
      </p:sp>
      <p:sp>
        <p:nvSpPr>
          <p:cNvPr id="1734"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latin typeface="ＭＳ Ｐゴシック" charset="-128"/>
              </a:rPr>
              <a:t>４．市街地再開発事業に対する支援制度</a:t>
            </a:r>
          </a:p>
        </p:txBody>
      </p:sp>
      <p:sp>
        <p:nvSpPr>
          <p:cNvPr id="1735" name="テキスト ボックス 2"/>
          <p:cNvSpPr txBox="1"/>
          <p:nvPr/>
        </p:nvSpPr>
        <p:spPr>
          <a:xfrm>
            <a:off x="230326" y="1313467"/>
            <a:ext cx="8852778" cy="5139869"/>
          </a:xfrm>
          <a:prstGeom prst="rect">
            <a:avLst/>
          </a:prstGeom>
          <a:noFill/>
        </p:spPr>
        <p:txBody>
          <a:bodyPr wrap="square" rtlCol="0">
            <a:spAutoFit/>
          </a:bodyPr>
          <a:lstStyle/>
          <a:p>
            <a:r>
              <a:rPr lang="en-US" altLang="ja-JP" sz="2000" b="1" dirty="0">
                <a:solidFill>
                  <a:schemeClr val="accent5">
                    <a:lumMod val="50000"/>
                  </a:schemeClr>
                </a:solidFill>
                <a:latin typeface="+mn-ea"/>
                <a:ea typeface="+mn-ea"/>
              </a:rPr>
              <a:t>《</a:t>
            </a:r>
            <a:r>
              <a:rPr lang="ja-JP" altLang="en-US" sz="2000" b="1" dirty="0">
                <a:solidFill>
                  <a:schemeClr val="accent5">
                    <a:lumMod val="50000"/>
                  </a:schemeClr>
                </a:solidFill>
                <a:latin typeface="+mn-ea"/>
                <a:ea typeface="+mn-ea"/>
              </a:rPr>
              <a:t>国庫補助による支援制度</a:t>
            </a:r>
            <a:r>
              <a:rPr lang="en-US" altLang="ja-JP" sz="2000" b="1" dirty="0">
                <a:solidFill>
                  <a:schemeClr val="accent5">
                    <a:lumMod val="50000"/>
                  </a:schemeClr>
                </a:solidFill>
                <a:latin typeface="+mn-ea"/>
                <a:ea typeface="+mn-ea"/>
              </a:rPr>
              <a:t>》</a:t>
            </a:r>
            <a:endParaRPr lang="en-US" altLang="ja-JP" sz="1600" b="1" dirty="0">
              <a:solidFill>
                <a:schemeClr val="accent5">
                  <a:lumMod val="50000"/>
                </a:schemeClr>
              </a:solidFill>
              <a:latin typeface="+mn-ea"/>
              <a:ea typeface="+mn-ea"/>
            </a:endParaRPr>
          </a:p>
          <a:p>
            <a:pPr>
              <a:defRPr/>
            </a:pPr>
            <a:r>
              <a:rPr lang="ja-JP" altLang="en-US" sz="2000" dirty="0">
                <a:solidFill>
                  <a:srgbClr val="000000"/>
                </a:solidFill>
                <a:latin typeface="+mn-ea"/>
                <a:ea typeface="+mn-ea"/>
              </a:rPr>
              <a:t>　○初動期支援（都市計画決定年度以前）　</a:t>
            </a:r>
            <a:r>
              <a:rPr lang="ja-JP" altLang="en-US" sz="1600" dirty="0">
                <a:solidFill>
                  <a:srgbClr val="000000"/>
                </a:solidFill>
                <a:latin typeface="+mn-ea"/>
                <a:ea typeface="+mn-ea"/>
              </a:rPr>
              <a:t>計画策定、コーディネートに要する費用</a:t>
            </a:r>
            <a:endParaRPr lang="ja-JP" altLang="en-US" dirty="0">
              <a:solidFill>
                <a:srgbClr val="000000"/>
              </a:solidFill>
              <a:latin typeface="+mn-ea"/>
              <a:ea typeface="+mn-ea"/>
            </a:endParaRPr>
          </a:p>
          <a:p>
            <a:pPr>
              <a:defRPr/>
            </a:pPr>
            <a:r>
              <a:rPr lang="ja-JP" altLang="en-US" sz="2000" dirty="0">
                <a:solidFill>
                  <a:srgbClr val="000000"/>
                </a:solidFill>
                <a:latin typeface="+mn-ea"/>
                <a:ea typeface="+mn-ea"/>
              </a:rPr>
              <a:t>　○事業費支援（都市計画決定年度以降） </a:t>
            </a:r>
            <a:r>
              <a:rPr lang="ja-JP" altLang="en-US" sz="1600" dirty="0">
                <a:solidFill>
                  <a:srgbClr val="000000"/>
                </a:solidFill>
                <a:latin typeface="+mn-ea"/>
                <a:ea typeface="+mn-ea"/>
              </a:rPr>
              <a:t>公共施設整備、施設建築物建設に要する費用</a:t>
            </a:r>
            <a:endParaRPr lang="en-US" altLang="ja-JP" sz="1600" dirty="0">
              <a:solidFill>
                <a:srgbClr val="000000"/>
              </a:solidFill>
              <a:latin typeface="+mn-ea"/>
              <a:ea typeface="+mn-ea"/>
            </a:endParaRPr>
          </a:p>
          <a:p>
            <a:pPr>
              <a:defRPr/>
            </a:pPr>
            <a:endParaRPr lang="en-US" altLang="ja-JP" b="1" dirty="0">
              <a:solidFill>
                <a:srgbClr val="000000"/>
              </a:solidFill>
              <a:latin typeface="+mn-ea"/>
              <a:ea typeface="+mn-ea"/>
            </a:endParaRPr>
          </a:p>
          <a:p>
            <a:pPr>
              <a:defRPr/>
            </a:pPr>
            <a:endParaRPr lang="en-US" altLang="ja-JP" b="1" dirty="0">
              <a:solidFill>
                <a:srgbClr val="000000"/>
              </a:solidFill>
              <a:latin typeface="+mn-ea"/>
              <a:ea typeface="+mn-ea"/>
            </a:endParaRPr>
          </a:p>
          <a:p>
            <a:pPr>
              <a:defRPr/>
            </a:pPr>
            <a:r>
              <a:rPr lang="en-US" altLang="ja-JP" sz="2000" b="1" dirty="0">
                <a:solidFill>
                  <a:schemeClr val="accent5">
                    <a:lumMod val="50000"/>
                  </a:schemeClr>
                </a:solidFill>
                <a:latin typeface="+mn-ea"/>
                <a:ea typeface="+mn-ea"/>
              </a:rPr>
              <a:t>《</a:t>
            </a:r>
            <a:r>
              <a:rPr lang="ja-JP" altLang="en-US" sz="2000" b="1" dirty="0">
                <a:solidFill>
                  <a:schemeClr val="accent5">
                    <a:lumMod val="50000"/>
                  </a:schemeClr>
                </a:solidFill>
                <a:latin typeface="+mn-ea"/>
                <a:ea typeface="+mn-ea"/>
              </a:rPr>
              <a:t>関連支援制度</a:t>
            </a:r>
            <a:r>
              <a:rPr lang="en-US" altLang="ja-JP" sz="2000" b="1" dirty="0">
                <a:solidFill>
                  <a:schemeClr val="accent5">
                    <a:lumMod val="50000"/>
                  </a:schemeClr>
                </a:solidFill>
                <a:latin typeface="+mn-ea"/>
                <a:ea typeface="+mn-ea"/>
              </a:rPr>
              <a:t>》</a:t>
            </a:r>
          </a:p>
          <a:p>
            <a:pPr>
              <a:defRPr/>
            </a:pPr>
            <a:r>
              <a:rPr lang="ja-JP" altLang="en-US" sz="2000" dirty="0">
                <a:solidFill>
                  <a:srgbClr val="000000"/>
                </a:solidFill>
                <a:latin typeface="+mn-ea"/>
                <a:ea typeface="+mn-ea"/>
              </a:rPr>
              <a:t>　○防災・省エネまちづくり緊急促進事業</a:t>
            </a:r>
            <a:endParaRPr lang="en-US" altLang="ja-JP" sz="2000" dirty="0">
              <a:solidFill>
                <a:srgbClr val="000000"/>
              </a:solidFill>
              <a:latin typeface="+mn-ea"/>
              <a:ea typeface="+mn-ea"/>
            </a:endParaRPr>
          </a:p>
          <a:p>
            <a:pPr>
              <a:defRPr/>
            </a:pPr>
            <a:endParaRPr lang="en-US" altLang="ja-JP" b="1" dirty="0">
              <a:solidFill>
                <a:srgbClr val="000000"/>
              </a:solidFill>
              <a:latin typeface="+mn-ea"/>
              <a:ea typeface="+mn-ea"/>
            </a:endParaRPr>
          </a:p>
          <a:p>
            <a:pPr>
              <a:defRPr/>
            </a:pPr>
            <a:endParaRPr lang="en-US" altLang="ja-JP" b="1" dirty="0">
              <a:solidFill>
                <a:srgbClr val="000000"/>
              </a:solidFill>
              <a:latin typeface="+mn-ea"/>
              <a:ea typeface="+mn-ea"/>
            </a:endParaRPr>
          </a:p>
          <a:p>
            <a:pPr>
              <a:defRPr/>
            </a:pPr>
            <a:r>
              <a:rPr lang="en-US" altLang="ja-JP" sz="2000" b="1" dirty="0">
                <a:solidFill>
                  <a:schemeClr val="accent5">
                    <a:lumMod val="50000"/>
                  </a:schemeClr>
                </a:solidFill>
                <a:latin typeface="+mn-ea"/>
                <a:ea typeface="+mn-ea"/>
              </a:rPr>
              <a:t>《</a:t>
            </a:r>
            <a:r>
              <a:rPr lang="ja-JP" altLang="en-US" sz="2000" b="1" dirty="0">
                <a:solidFill>
                  <a:schemeClr val="accent5">
                    <a:lumMod val="50000"/>
                  </a:schemeClr>
                </a:solidFill>
                <a:latin typeface="+mn-ea"/>
                <a:ea typeface="+mn-ea"/>
              </a:rPr>
              <a:t>融資制度</a:t>
            </a:r>
            <a:r>
              <a:rPr lang="en-US" altLang="ja-JP" sz="2000" b="1" dirty="0">
                <a:solidFill>
                  <a:schemeClr val="accent5">
                    <a:lumMod val="50000"/>
                  </a:schemeClr>
                </a:solidFill>
                <a:latin typeface="+mn-ea"/>
                <a:ea typeface="+mn-ea"/>
              </a:rPr>
              <a:t>》</a:t>
            </a:r>
          </a:p>
          <a:p>
            <a:r>
              <a:rPr lang="ja-JP" altLang="en-US" sz="2000" dirty="0">
                <a:solidFill>
                  <a:srgbClr val="000000"/>
                </a:solidFill>
                <a:latin typeface="+mn-ea"/>
                <a:ea typeface="+mn-ea"/>
              </a:rPr>
              <a:t>　○都市開発資金貸付金（市街地再開発事業等資金融資）</a:t>
            </a:r>
          </a:p>
          <a:p>
            <a:r>
              <a:rPr lang="ja-JP" altLang="en-US" sz="2000" dirty="0">
                <a:solidFill>
                  <a:srgbClr val="000000"/>
                </a:solidFill>
                <a:latin typeface="+mn-ea"/>
                <a:ea typeface="+mn-ea"/>
              </a:rPr>
              <a:t>　○住宅金融支援機構、民間都市開発推進機構　等</a:t>
            </a:r>
            <a:endParaRPr lang="en-US" altLang="ja-JP" sz="2000" dirty="0">
              <a:solidFill>
                <a:srgbClr val="000000"/>
              </a:solidFill>
              <a:latin typeface="+mn-ea"/>
              <a:ea typeface="+mn-ea"/>
            </a:endParaRPr>
          </a:p>
          <a:p>
            <a:pPr>
              <a:buFont typeface="Wingdings" panose="05000000000000000000" pitchFamily="2" charset="2"/>
              <a:buChar char="Ø"/>
            </a:pPr>
            <a:endParaRPr lang="en-US" altLang="ja-JP" dirty="0">
              <a:solidFill>
                <a:srgbClr val="000000"/>
              </a:solidFill>
              <a:latin typeface="+mn-ea"/>
              <a:ea typeface="+mn-ea"/>
            </a:endParaRPr>
          </a:p>
          <a:p>
            <a:endParaRPr lang="en-US" altLang="ja-JP" dirty="0">
              <a:solidFill>
                <a:srgbClr val="000000"/>
              </a:solidFill>
              <a:latin typeface="+mn-ea"/>
              <a:ea typeface="+mn-ea"/>
            </a:endParaRPr>
          </a:p>
          <a:p>
            <a:r>
              <a:rPr lang="en-US" altLang="ja-JP" sz="2000" b="1" dirty="0">
                <a:solidFill>
                  <a:schemeClr val="accent5">
                    <a:lumMod val="50000"/>
                  </a:schemeClr>
                </a:solidFill>
                <a:latin typeface="+mn-ea"/>
                <a:ea typeface="+mn-ea"/>
              </a:rPr>
              <a:t>《</a:t>
            </a:r>
            <a:r>
              <a:rPr lang="ja-JP" altLang="en-US" sz="2000" b="1" dirty="0">
                <a:solidFill>
                  <a:schemeClr val="accent5">
                    <a:lumMod val="50000"/>
                  </a:schemeClr>
                </a:solidFill>
                <a:latin typeface="+mn-ea"/>
                <a:ea typeface="+mn-ea"/>
              </a:rPr>
              <a:t>その他支援制度</a:t>
            </a:r>
            <a:r>
              <a:rPr lang="en-US" altLang="ja-JP" sz="2000" b="1" dirty="0">
                <a:solidFill>
                  <a:schemeClr val="accent5">
                    <a:lumMod val="50000"/>
                  </a:schemeClr>
                </a:solidFill>
                <a:latin typeface="+mn-ea"/>
                <a:ea typeface="+mn-ea"/>
              </a:rPr>
              <a:t>》</a:t>
            </a:r>
          </a:p>
          <a:p>
            <a:r>
              <a:rPr lang="ja-JP" altLang="en-US" sz="2000" dirty="0">
                <a:solidFill>
                  <a:srgbClr val="000000"/>
                </a:solidFill>
                <a:latin typeface="+mn-ea"/>
                <a:ea typeface="+mn-ea"/>
              </a:rPr>
              <a:t>　○税制上の特例措置</a:t>
            </a:r>
          </a:p>
          <a:p>
            <a:r>
              <a:rPr lang="ja-JP" altLang="en-US" sz="2000" dirty="0">
                <a:solidFill>
                  <a:srgbClr val="000000"/>
                </a:solidFill>
                <a:latin typeface="+mn-ea"/>
                <a:ea typeface="+mn-ea"/>
              </a:rPr>
              <a:t>　○起債制度</a:t>
            </a:r>
          </a:p>
        </p:txBody>
      </p:sp>
      <p:cxnSp>
        <p:nvCxnSpPr>
          <p:cNvPr id="1736" name="直線コネクタ 16"/>
          <p:cNvCxnSpPr/>
          <p:nvPr/>
        </p:nvCxnSpPr>
        <p:spPr>
          <a:xfrm>
            <a:off x="503548" y="2564904"/>
            <a:ext cx="81369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37" name="直線コネクタ 17"/>
          <p:cNvCxnSpPr/>
          <p:nvPr/>
        </p:nvCxnSpPr>
        <p:spPr>
          <a:xfrm>
            <a:off x="467544" y="3717032"/>
            <a:ext cx="81369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38" name="直線コネクタ 18"/>
          <p:cNvCxnSpPr/>
          <p:nvPr/>
        </p:nvCxnSpPr>
        <p:spPr>
          <a:xfrm>
            <a:off x="467544" y="5229200"/>
            <a:ext cx="81369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39" name="テキスト ボックス 9"/>
          <p:cNvSpPr txBox="1"/>
          <p:nvPr/>
        </p:nvSpPr>
        <p:spPr>
          <a:xfrm>
            <a:off x="3419872" y="1113859"/>
            <a:ext cx="5379406" cy="399217"/>
          </a:xfrm>
          <a:prstGeom prst="rect">
            <a:avLst/>
          </a:prstGeom>
          <a:solidFill>
            <a:schemeClr val="bg1"/>
          </a:solidFill>
          <a:ln>
            <a:solidFill>
              <a:schemeClr val="accent5">
                <a:lumMod val="50000"/>
              </a:schemeClr>
            </a:solidFill>
          </a:ln>
        </p:spPr>
        <p:txBody>
          <a:bodyPr wrap="square" rtlCol="0">
            <a:spAutoFit/>
          </a:bodyPr>
          <a:lstStyle/>
          <a:p>
            <a:pPr algn="ctr"/>
            <a:r>
              <a:rPr lang="ja-JP" altLang="en-US" sz="2000" b="1" dirty="0">
                <a:solidFill>
                  <a:schemeClr val="accent5">
                    <a:lumMod val="50000"/>
                  </a:schemeClr>
                </a:solidFill>
                <a:latin typeface="+mn-ea"/>
                <a:ea typeface="+mn-ea"/>
              </a:rPr>
              <a:t>原則として、社会資本整備総合交付金等で実施</a:t>
            </a:r>
            <a:endParaRPr lang="ja-JP" altLang="en-US" sz="2000" dirty="0">
              <a:solidFill>
                <a:srgbClr val="000000"/>
              </a:solidFill>
              <a:latin typeface="+mn-ea"/>
              <a:ea typeface="+mn-ea"/>
            </a:endParaRPr>
          </a:p>
        </p:txBody>
      </p:sp>
    </p:spTree>
    <p:extLst>
      <p:ext uri="{BB962C8B-B14F-4D97-AF65-F5344CB8AC3E}">
        <p14:creationId xmlns:p14="http://schemas.microsoft.com/office/powerpoint/2010/main" val="1029737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6" name="正方形/長方形 3"/>
          <p:cNvSpPr/>
          <p:nvPr/>
        </p:nvSpPr>
        <p:spPr>
          <a:xfrm>
            <a:off x="1331640" y="2925514"/>
            <a:ext cx="7848872" cy="791518"/>
          </a:xfrm>
          <a:prstGeom prst="rect">
            <a:avLst/>
          </a:prstGeom>
          <a:solidFill>
            <a:srgbClr val="0070C0"/>
          </a:solidFill>
          <a:ln w="25400" cap="flat" cmpd="sng" algn="ctr">
            <a:noFill/>
            <a:prstDash val="solid"/>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377" name="スライド番号プレースホルダー 2"/>
          <p:cNvSpPr>
            <a:spLocks noGrp="1"/>
          </p:cNvSpPr>
          <p:nvPr>
            <p:ph type="sldNum" sz="quarter" idx="12"/>
          </p:nvPr>
        </p:nvSpPr>
        <p:spPr>
          <a:xfrm>
            <a:off x="6886437" y="6453336"/>
            <a:ext cx="2133600" cy="476250"/>
          </a:xfrm>
        </p:spPr>
        <p:txBody>
          <a:bodyPr/>
          <a:lstStyle/>
          <a:p>
            <a:pPr>
              <a:defRPr/>
            </a:pPr>
            <a:fld id="{C22265F3-424C-4E3D-9E1E-158E402821BC}" type="slidenum">
              <a:rPr lang="en-US" altLang="ja-JP" smtClean="0"/>
              <a:pPr>
                <a:defRPr/>
              </a:pPr>
              <a:t>3</a:t>
            </a:fld>
            <a:endParaRPr lang="en-US" altLang="ja-JP"/>
          </a:p>
        </p:txBody>
      </p:sp>
      <p:sp>
        <p:nvSpPr>
          <p:cNvPr id="1378" name="タイトル 1"/>
          <p:cNvSpPr txBox="1"/>
          <p:nvPr/>
        </p:nvSpPr>
        <p:spPr>
          <a:xfrm>
            <a:off x="1425016" y="3029892"/>
            <a:ext cx="7555023" cy="582761"/>
          </a:xfrm>
          <a:prstGeom prst="rect">
            <a:avLst/>
          </a:prstGeom>
          <a:noFill/>
          <a:ln w="9525">
            <a:noFill/>
            <a:miter lim="800000"/>
            <a:headEnd/>
            <a:tailEnd/>
          </a:ln>
        </p:spPr>
        <p:txBody>
          <a:bodyPr/>
          <a:lstStyle/>
          <a:p>
            <a:pPr>
              <a:defRPr/>
            </a:pPr>
            <a:r>
              <a:rPr lang="ja-JP" altLang="en-US" sz="3200" kern="0" dirty="0">
                <a:solidFill>
                  <a:prstClr val="white"/>
                </a:solidFill>
                <a:latin typeface="+mn-ea"/>
                <a:ea typeface="+mn-ea"/>
              </a:rPr>
              <a:t>１．都市再開発とは</a:t>
            </a:r>
            <a:endParaRPr lang="en-US" altLang="ja-JP" sz="2800" kern="0" dirty="0">
              <a:solidFill>
                <a:prstClr val="white"/>
              </a:solidFill>
              <a:latin typeface="+mn-ea"/>
              <a:ea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 name="正方形/長方形 12"/>
          <p:cNvSpPr/>
          <p:nvPr/>
        </p:nvSpPr>
        <p:spPr>
          <a:xfrm>
            <a:off x="234826" y="702380"/>
            <a:ext cx="8729662" cy="58229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1742"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latin typeface="ＭＳ Ｐゴシック" charset="-128"/>
              </a:rPr>
              <a:t>４．市街地再開発事業に対する支援制度</a:t>
            </a:r>
          </a:p>
        </p:txBody>
      </p:sp>
      <p:cxnSp>
        <p:nvCxnSpPr>
          <p:cNvPr id="1743" name="直線コネクタ 17"/>
          <p:cNvCxnSpPr/>
          <p:nvPr/>
        </p:nvCxnSpPr>
        <p:spPr>
          <a:xfrm>
            <a:off x="0" y="500063"/>
            <a:ext cx="9144000"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1744" name="タイトル 8"/>
          <p:cNvSpPr>
            <a:spLocks noGrp="1"/>
          </p:cNvSpPr>
          <p:nvPr>
            <p:ph type="title"/>
          </p:nvPr>
        </p:nvSpPr>
        <p:spPr>
          <a:xfrm>
            <a:off x="323528" y="756898"/>
            <a:ext cx="1474788" cy="400050"/>
          </a:xfrm>
          <a:solidFill>
            <a:schemeClr val="tx1">
              <a:lumMod val="50000"/>
              <a:lumOff val="50000"/>
            </a:schemeClr>
          </a:solidFill>
          <a:ln w="6350">
            <a:noFill/>
          </a:ln>
        </p:spPr>
        <p:txBody>
          <a:bodyPr wrap="none">
            <a:spAutoFit/>
          </a:bodyPr>
          <a:lstStyle/>
          <a:p>
            <a:pPr eaLnBrk="1" hangingPunct="1"/>
            <a:r>
              <a:rPr lang="ja-JP" altLang="en-US" sz="2000" dirty="0">
                <a:solidFill>
                  <a:schemeClr val="bg1"/>
                </a:solidFill>
                <a:latin typeface="ＭＳ Ｐゴシック" charset="-128"/>
                <a:ea typeface="ＭＳ Ｐゴシック" charset="-128"/>
              </a:rPr>
              <a:t>事業費支援</a:t>
            </a:r>
          </a:p>
        </p:txBody>
      </p:sp>
      <p:graphicFrame>
        <p:nvGraphicFramePr>
          <p:cNvPr id="1745" name="表 20"/>
          <p:cNvGraphicFramePr>
            <a:graphicFrameLocks noGrp="1"/>
          </p:cNvGraphicFramePr>
          <p:nvPr>
            <p:extLst>
              <p:ext uri="{D42A27DB-BD31-4B8C-83A1-F6EECF244321}">
                <p14:modId xmlns:p14="http://schemas.microsoft.com/office/powerpoint/2010/main" val="3333180128"/>
              </p:ext>
            </p:extLst>
          </p:nvPr>
        </p:nvGraphicFramePr>
        <p:xfrm>
          <a:off x="318641" y="1242432"/>
          <a:ext cx="8561139" cy="2834640"/>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0000"/>
                    </a:ext>
                  </a:extLst>
                </a:gridCol>
                <a:gridCol w="4968552">
                  <a:extLst>
                    <a:ext uri="{9D8B030D-6E8A-4147-A177-3AD203B41FA5}">
                      <a16:colId xmlns:a16="http://schemas.microsoft.com/office/drawing/2014/main" val="20001"/>
                    </a:ext>
                  </a:extLst>
                </a:gridCol>
                <a:gridCol w="856283">
                  <a:extLst>
                    <a:ext uri="{9D8B030D-6E8A-4147-A177-3AD203B41FA5}">
                      <a16:colId xmlns:a16="http://schemas.microsoft.com/office/drawing/2014/main" val="20002"/>
                    </a:ext>
                  </a:extLst>
                </a:gridCol>
              </a:tblGrid>
              <a:tr h="142876">
                <a:tc>
                  <a:txBody>
                    <a:bodyPr/>
                    <a:lstStyle/>
                    <a:p>
                      <a:pPr algn="ctr"/>
                      <a:r>
                        <a:rPr kumimoji="1" lang="ja-JP" altLang="en-US" sz="1600" b="0" dirty="0">
                          <a:solidFill>
                            <a:schemeClr val="bg1"/>
                          </a:solidFill>
                          <a:latin typeface="+mn-ea"/>
                          <a:ea typeface="+mn-ea"/>
                        </a:rPr>
                        <a:t>社会資本整備総合交付金等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ja-JP" altLang="en-US" sz="1600" b="0" dirty="0">
                          <a:solidFill>
                            <a:schemeClr val="bg1"/>
                          </a:solidFill>
                          <a:latin typeface="+mn-ea"/>
                          <a:ea typeface="+mn-ea"/>
                        </a:rPr>
                        <a:t>内容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ja-JP" altLang="en-US" sz="1600" b="0" dirty="0">
                          <a:solidFill>
                            <a:schemeClr val="bg1"/>
                          </a:solidFill>
                          <a:latin typeface="+mn-ea"/>
                          <a:ea typeface="+mn-ea"/>
                        </a:rPr>
                        <a:t>国費率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370840">
                <a:tc>
                  <a:txBody>
                    <a:bodyPr/>
                    <a:lstStyle/>
                    <a:p>
                      <a:r>
                        <a:rPr kumimoji="1" lang="ja-JP" altLang="en-US" sz="1600" b="1" dirty="0">
                          <a:solidFill>
                            <a:schemeClr val="accent5">
                              <a:lumMod val="50000"/>
                            </a:schemeClr>
                          </a:solidFill>
                          <a:latin typeface="+mn-ea"/>
                          <a:ea typeface="+mn-ea"/>
                        </a:rPr>
                        <a:t>市街地再開発事業</a:t>
                      </a:r>
                      <a:endParaRPr kumimoji="1" lang="en-US" altLang="ja-JP" sz="1600" b="1" dirty="0">
                        <a:solidFill>
                          <a:schemeClr val="accent5">
                            <a:lumMod val="50000"/>
                          </a:schemeClr>
                        </a:solidFill>
                        <a:latin typeface="+mn-ea"/>
                        <a:ea typeface="+mn-ea"/>
                      </a:endParaRPr>
                    </a:p>
                    <a:p>
                      <a:r>
                        <a:rPr kumimoji="1" lang="ja-JP" altLang="en-US" sz="1600" b="0" dirty="0">
                          <a:solidFill>
                            <a:schemeClr val="tx1"/>
                          </a:solidFill>
                          <a:latin typeface="+mn-ea"/>
                          <a:ea typeface="+mn-ea"/>
                        </a:rPr>
                        <a:t>　都市局：　市街地整備</a:t>
                      </a:r>
                      <a:endParaRPr kumimoji="1" lang="en-US" altLang="ja-JP" sz="1600" b="0" dirty="0">
                        <a:solidFill>
                          <a:schemeClr val="tx1"/>
                        </a:solidFill>
                        <a:latin typeface="+mn-ea"/>
                        <a:ea typeface="+mn-ea"/>
                      </a:endParaRPr>
                    </a:p>
                    <a:p>
                      <a:r>
                        <a:rPr kumimoji="1" lang="ja-JP" altLang="en-US" sz="1600" b="0" dirty="0">
                          <a:solidFill>
                            <a:schemeClr val="tx1"/>
                          </a:solidFill>
                          <a:latin typeface="+mn-ea"/>
                          <a:ea typeface="+mn-ea"/>
                        </a:rPr>
                        <a:t>　住宅局：　住環境整備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0" dirty="0">
                          <a:solidFill>
                            <a:schemeClr val="tx1"/>
                          </a:solidFill>
                          <a:latin typeface="+mn-ea"/>
                          <a:ea typeface="+mn-ea"/>
                        </a:rPr>
                        <a:t>施設建築物及びその敷地の整備に要する費用の一部</a:t>
                      </a:r>
                      <a:endParaRPr kumimoji="1" lang="en-US" altLang="ja-JP" sz="1600" b="0" dirty="0">
                        <a:solidFill>
                          <a:schemeClr val="tx1"/>
                        </a:solidFill>
                        <a:latin typeface="+mn-ea"/>
                        <a:ea typeface="+mn-ea"/>
                      </a:endParaRPr>
                    </a:p>
                    <a:p>
                      <a:r>
                        <a:rPr kumimoji="1" lang="ja-JP" altLang="en-US" sz="1600" b="0" dirty="0">
                          <a:solidFill>
                            <a:schemeClr val="tx1"/>
                          </a:solidFill>
                          <a:latin typeface="+mn-ea"/>
                          <a:ea typeface="+mn-ea"/>
                        </a:rPr>
                        <a:t>　１）調査設計計画費</a:t>
                      </a:r>
                      <a:endParaRPr kumimoji="1" lang="en-US" altLang="ja-JP" sz="1600" b="0" dirty="0">
                        <a:solidFill>
                          <a:schemeClr val="tx1"/>
                        </a:solidFill>
                        <a:latin typeface="+mn-ea"/>
                        <a:ea typeface="+mn-ea"/>
                      </a:endParaRPr>
                    </a:p>
                    <a:p>
                      <a:r>
                        <a:rPr kumimoji="1" lang="ja-JP" altLang="en-US" sz="1200" b="0" dirty="0">
                          <a:solidFill>
                            <a:schemeClr val="tx1"/>
                          </a:solidFill>
                          <a:latin typeface="+mn-ea"/>
                          <a:ea typeface="+mn-ea"/>
                        </a:rPr>
                        <a:t>　　　（事業計画作成費、地盤調査費、建築設計費、権利変換計画作成費）</a:t>
                      </a:r>
                      <a:endParaRPr kumimoji="1" lang="en-US" altLang="ja-JP" sz="1200" b="0" dirty="0">
                        <a:solidFill>
                          <a:schemeClr val="tx1"/>
                        </a:solidFill>
                        <a:latin typeface="+mn-ea"/>
                        <a:ea typeface="+mn-ea"/>
                      </a:endParaRPr>
                    </a:p>
                    <a:p>
                      <a:r>
                        <a:rPr kumimoji="1" lang="ja-JP" altLang="en-US" sz="1600" b="0" dirty="0">
                          <a:solidFill>
                            <a:schemeClr val="tx1"/>
                          </a:solidFill>
                          <a:latin typeface="+mn-ea"/>
                          <a:ea typeface="+mn-ea"/>
                        </a:rPr>
                        <a:t>　２）土地整備費</a:t>
                      </a:r>
                      <a:endParaRPr kumimoji="1" lang="en-US" altLang="ja-JP" sz="1600" b="0" dirty="0">
                        <a:solidFill>
                          <a:schemeClr val="tx1"/>
                        </a:solidFill>
                        <a:latin typeface="+mn-ea"/>
                        <a:ea typeface="+mn-ea"/>
                      </a:endParaRPr>
                    </a:p>
                    <a:p>
                      <a:r>
                        <a:rPr kumimoji="1" lang="ja-JP" altLang="en-US" sz="1200" b="0" dirty="0">
                          <a:solidFill>
                            <a:schemeClr val="tx1"/>
                          </a:solidFill>
                          <a:latin typeface="+mn-ea"/>
                          <a:ea typeface="+mn-ea"/>
                        </a:rPr>
                        <a:t>　　　（建築物除却費、整地費、仮設店舗等設置費、補償費等）</a:t>
                      </a:r>
                      <a:endParaRPr kumimoji="1" lang="en-US" altLang="ja-JP" sz="1200" b="0" dirty="0">
                        <a:solidFill>
                          <a:schemeClr val="tx1"/>
                        </a:solidFill>
                        <a:latin typeface="+mn-ea"/>
                        <a:ea typeface="+mn-ea"/>
                      </a:endParaRPr>
                    </a:p>
                    <a:p>
                      <a:r>
                        <a:rPr kumimoji="1" lang="ja-JP" altLang="en-US" sz="1600" b="0" dirty="0">
                          <a:solidFill>
                            <a:schemeClr val="tx1"/>
                          </a:solidFill>
                          <a:latin typeface="+mn-ea"/>
                          <a:ea typeface="+mn-ea"/>
                        </a:rPr>
                        <a:t>　３）共同施設整備費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0" dirty="0">
                          <a:solidFill>
                            <a:schemeClr val="tx1"/>
                          </a:solidFill>
                          <a:latin typeface="+mn-ea"/>
                          <a:ea typeface="+mn-ea"/>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kumimoji="1" lang="ja-JP" altLang="en-US" sz="1600" b="1" dirty="0">
                          <a:solidFill>
                            <a:schemeClr val="accent5">
                              <a:lumMod val="50000"/>
                            </a:schemeClr>
                          </a:solidFill>
                          <a:latin typeface="+mn-ea"/>
                          <a:ea typeface="+mn-ea"/>
                        </a:rPr>
                        <a:t>道路事業</a:t>
                      </a:r>
                      <a:endParaRPr kumimoji="1" lang="en-US" altLang="ja-JP" sz="1600" b="1" dirty="0">
                        <a:solidFill>
                          <a:schemeClr val="accent5">
                            <a:lumMod val="50000"/>
                          </a:schemeClr>
                        </a:solidFill>
                        <a:latin typeface="+mn-ea"/>
                        <a:ea typeface="+mn-ea"/>
                      </a:endParaRPr>
                    </a:p>
                    <a:p>
                      <a:r>
                        <a:rPr kumimoji="1" lang="ja-JP" altLang="en-US" sz="1600" b="0" dirty="0">
                          <a:solidFill>
                            <a:schemeClr val="tx1"/>
                          </a:solidFill>
                          <a:latin typeface="+mn-ea"/>
                          <a:ea typeface="+mn-ea"/>
                        </a:rPr>
                        <a:t>　都市局のみ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0" dirty="0">
                          <a:solidFill>
                            <a:schemeClr val="tx1"/>
                          </a:solidFill>
                          <a:latin typeface="+mn-ea"/>
                          <a:ea typeface="+mn-ea"/>
                        </a:rPr>
                        <a:t>都市計画道路等の整備に要する費用</a:t>
                      </a:r>
                      <a:endParaRPr kumimoji="1" lang="en-US" altLang="ja-JP" sz="1600" b="0" dirty="0">
                        <a:solidFill>
                          <a:schemeClr val="tx1"/>
                        </a:solidFill>
                        <a:latin typeface="+mn-ea"/>
                        <a:ea typeface="+mn-ea"/>
                      </a:endParaRPr>
                    </a:p>
                    <a:p>
                      <a:r>
                        <a:rPr kumimoji="1" lang="ja-JP" altLang="en-US" sz="1600" b="0" dirty="0">
                          <a:solidFill>
                            <a:schemeClr val="tx1"/>
                          </a:solidFill>
                          <a:latin typeface="+mn-ea"/>
                          <a:ea typeface="+mn-ea"/>
                        </a:rPr>
                        <a:t>　１）用地費及び補償費</a:t>
                      </a:r>
                      <a:endParaRPr kumimoji="1" lang="en-US" altLang="ja-JP" sz="1600" b="0" dirty="0">
                        <a:solidFill>
                          <a:schemeClr val="tx1"/>
                        </a:solidFill>
                        <a:latin typeface="+mn-ea"/>
                        <a:ea typeface="+mn-ea"/>
                      </a:endParaRPr>
                    </a:p>
                    <a:p>
                      <a:r>
                        <a:rPr kumimoji="1" lang="ja-JP" altLang="en-US" sz="1600" b="0" dirty="0">
                          <a:solidFill>
                            <a:schemeClr val="tx1"/>
                          </a:solidFill>
                          <a:latin typeface="+mn-ea"/>
                          <a:ea typeface="+mn-ea"/>
                        </a:rPr>
                        <a:t>　２）工事費</a:t>
                      </a:r>
                      <a:endParaRPr kumimoji="1" lang="en-US" altLang="ja-JP" sz="1600" b="0" dirty="0">
                        <a:solidFill>
                          <a:schemeClr val="tx1"/>
                        </a:solidFill>
                        <a:latin typeface="+mn-ea"/>
                        <a:ea typeface="+mn-ea"/>
                      </a:endParaRPr>
                    </a:p>
                    <a:p>
                      <a:r>
                        <a:rPr kumimoji="1" lang="ja-JP" altLang="en-US" sz="1600" b="0" dirty="0">
                          <a:solidFill>
                            <a:schemeClr val="tx1"/>
                          </a:solidFill>
                          <a:latin typeface="+mn-ea"/>
                          <a:ea typeface="+mn-ea"/>
                        </a:rPr>
                        <a:t>　３）測量及び試験費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0" dirty="0">
                          <a:solidFill>
                            <a:schemeClr val="tx1"/>
                          </a:solidFill>
                          <a:latin typeface="+mn-ea"/>
                          <a:ea typeface="+mn-ea"/>
                        </a:rPr>
                        <a:t>1/2</a:t>
                      </a:r>
                      <a:r>
                        <a:rPr kumimoji="1" lang="ja-JP" altLang="en-US" sz="1600" b="0" dirty="0">
                          <a:solidFill>
                            <a:schemeClr val="tx1"/>
                          </a:solidFill>
                          <a:latin typeface="+mn-ea"/>
                          <a:ea typeface="+mn-ea"/>
                        </a:rPr>
                        <a:t>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746" name="スライド番号プレースホルダー 2"/>
          <p:cNvSpPr>
            <a:spLocks noGrp="1"/>
          </p:cNvSpPr>
          <p:nvPr>
            <p:ph type="sldNum" sz="quarter" idx="12"/>
          </p:nvPr>
        </p:nvSpPr>
        <p:spPr>
          <a:xfrm>
            <a:off x="7010400" y="6527566"/>
            <a:ext cx="2133600" cy="476250"/>
          </a:xfrm>
        </p:spPr>
        <p:txBody>
          <a:bodyPr/>
          <a:lstStyle/>
          <a:p>
            <a:pPr>
              <a:defRPr/>
            </a:pPr>
            <a:fld id="{6CE5E613-5CE7-4450-8EBB-04C8A15EB0AE}" type="slidenum">
              <a:rPr lang="en-US" altLang="ja-JP" smtClean="0"/>
              <a:pPr>
                <a:defRPr/>
              </a:pPr>
              <a:t>30</a:t>
            </a:fld>
            <a:endParaRPr lang="en-US" altLang="ja-JP"/>
          </a:p>
        </p:txBody>
      </p:sp>
      <p:pic>
        <p:nvPicPr>
          <p:cNvPr id="1747" name="図 13"/>
          <p:cNvPicPr>
            <a:picLocks noChangeAspect="1"/>
          </p:cNvPicPr>
          <p:nvPr/>
        </p:nvPicPr>
        <p:blipFill>
          <a:blip r:embed="rId2">
            <a:grayscl/>
          </a:blip>
          <a:srcRect l="717" t="2469" r="833" b="2805"/>
          <a:stretch>
            <a:fillRect/>
          </a:stretch>
        </p:blipFill>
        <p:spPr>
          <a:xfrm>
            <a:off x="1835696" y="4212900"/>
            <a:ext cx="4701828" cy="2143765"/>
          </a:xfrm>
          <a:prstGeom prst="rect">
            <a:avLst/>
          </a:prstGeom>
          <a:effectLst/>
        </p:spPr>
      </p:pic>
      <p:cxnSp>
        <p:nvCxnSpPr>
          <p:cNvPr id="1748" name="直線コネクタ 3"/>
          <p:cNvCxnSpPr>
            <a:cxnSpLocks/>
          </p:cNvCxnSpPr>
          <p:nvPr/>
        </p:nvCxnSpPr>
        <p:spPr>
          <a:xfrm flipV="1">
            <a:off x="4782439" y="5013176"/>
            <a:ext cx="2038380" cy="1152128"/>
          </a:xfrm>
          <a:prstGeom prst="line">
            <a:avLst/>
          </a:prstGeom>
          <a:ln w="22225">
            <a:solidFill>
              <a:schemeClr val="accent5">
                <a:lumMod val="50000"/>
              </a:schemeClr>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49" name="矢印: 右 6"/>
          <p:cNvSpPr/>
          <p:nvPr/>
        </p:nvSpPr>
        <p:spPr>
          <a:xfrm rot="838185">
            <a:off x="6767191" y="5004036"/>
            <a:ext cx="576064" cy="406400"/>
          </a:xfrm>
          <a:prstGeom prst="rightArrow">
            <a:avLst>
              <a:gd name="adj1" fmla="val 63395"/>
              <a:gd name="adj2" fmla="val 72687"/>
            </a:avLst>
          </a:prstGeom>
          <a:solidFill>
            <a:schemeClr val="bg1"/>
          </a:solidFill>
          <a:ln>
            <a:solidFill>
              <a:schemeClr val="accent5">
                <a:lumMod val="25000"/>
              </a:schemeClr>
            </a:solidFill>
          </a:ln>
          <a:effectLst>
            <a:outerShdw blurRad="50800" dist="38100" dir="2700000" algn="tl" rotWithShape="0">
              <a:prstClr val="black">
                <a:alpha val="40000"/>
              </a:prstClr>
            </a:outerShd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0" name="矢印: 右 19"/>
          <p:cNvSpPr/>
          <p:nvPr/>
        </p:nvSpPr>
        <p:spPr>
          <a:xfrm rot="11772185">
            <a:off x="6146816" y="4705014"/>
            <a:ext cx="576064" cy="406400"/>
          </a:xfrm>
          <a:prstGeom prst="rightArrow">
            <a:avLst>
              <a:gd name="adj1" fmla="val 63395"/>
              <a:gd name="adj2" fmla="val 72687"/>
            </a:avLst>
          </a:prstGeom>
          <a:solidFill>
            <a:schemeClr val="bg1"/>
          </a:solidFill>
          <a:ln>
            <a:solidFill>
              <a:schemeClr val="accent5">
                <a:lumMod val="25000"/>
              </a:schemeClr>
            </a:solidFill>
          </a:ln>
          <a:effectLst>
            <a:outerShdw blurRad="50800" dist="38100" dir="2700000" algn="tl" rotWithShape="0">
              <a:prstClr val="black">
                <a:alpha val="40000"/>
              </a:prstClr>
            </a:outerShd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1" name="AutoShape 6"/>
          <p:cNvSpPr>
            <a:spLocks noChangeArrowheads="1"/>
          </p:cNvSpPr>
          <p:nvPr/>
        </p:nvSpPr>
        <p:spPr>
          <a:xfrm>
            <a:off x="6660232" y="5301208"/>
            <a:ext cx="2047875" cy="406400"/>
          </a:xfrm>
          <a:prstGeom prst="roundRect">
            <a:avLst>
              <a:gd name="adj" fmla="val 16667"/>
            </a:avLst>
          </a:prstGeom>
          <a:noFill/>
          <a:ln w="6350">
            <a:noFill/>
            <a:round/>
            <a:headEnd/>
            <a:tailEnd/>
          </a:ln>
        </p:spPr>
        <p:txBody>
          <a:bodyPr wrap="none" anchor="ctr"/>
          <a:lstStyle/>
          <a:p>
            <a:r>
              <a:rPr lang="ja-JP" altLang="en-US" sz="1600" b="1" dirty="0">
                <a:solidFill>
                  <a:schemeClr val="accent5">
                    <a:lumMod val="50000"/>
                  </a:schemeClr>
                </a:solidFill>
              </a:rPr>
              <a:t>道路事業</a:t>
            </a:r>
          </a:p>
        </p:txBody>
      </p:sp>
      <p:sp>
        <p:nvSpPr>
          <p:cNvPr id="1752" name="AutoShape 7"/>
          <p:cNvSpPr>
            <a:spLocks noChangeArrowheads="1"/>
          </p:cNvSpPr>
          <p:nvPr/>
        </p:nvSpPr>
        <p:spPr>
          <a:xfrm>
            <a:off x="5841937" y="4313374"/>
            <a:ext cx="2141538" cy="374571"/>
          </a:xfrm>
          <a:prstGeom prst="roundRect">
            <a:avLst>
              <a:gd name="adj" fmla="val 16667"/>
            </a:avLst>
          </a:prstGeom>
          <a:noFill/>
          <a:ln w="6350">
            <a:noFill/>
            <a:round/>
            <a:headEnd/>
            <a:tailEnd/>
          </a:ln>
        </p:spPr>
        <p:txBody>
          <a:bodyPr anchor="ctr">
            <a:spAutoFit/>
          </a:bodyPr>
          <a:lstStyle/>
          <a:p>
            <a:r>
              <a:rPr lang="ja-JP" altLang="en-US" sz="1600" b="1" dirty="0">
                <a:solidFill>
                  <a:schemeClr val="accent5">
                    <a:lumMod val="50000"/>
                  </a:schemeClr>
                </a:solidFill>
              </a:rPr>
              <a:t>市街地再開発事業</a:t>
            </a:r>
          </a:p>
        </p:txBody>
      </p:sp>
    </p:spTree>
    <p:extLst>
      <p:ext uri="{BB962C8B-B14F-4D97-AF65-F5344CB8AC3E}">
        <p14:creationId xmlns:p14="http://schemas.microsoft.com/office/powerpoint/2010/main" val="621190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 name="正方形/長方形 11"/>
          <p:cNvSpPr/>
          <p:nvPr/>
        </p:nvSpPr>
        <p:spPr>
          <a:xfrm>
            <a:off x="234826" y="702379"/>
            <a:ext cx="8801670" cy="58297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1755" name="Text Box 5"/>
          <p:cNvSpPr txBox="1">
            <a:spLocks noChangeArrowheads="1"/>
          </p:cNvSpPr>
          <p:nvPr/>
        </p:nvSpPr>
        <p:spPr>
          <a:xfrm>
            <a:off x="306834" y="1176820"/>
            <a:ext cx="8801670" cy="5355312"/>
          </a:xfrm>
          <a:prstGeom prst="rect">
            <a:avLst/>
          </a:prstGeom>
          <a:noFill/>
          <a:ln>
            <a:noFill/>
          </a:ln>
        </p:spPr>
        <p:txBody>
          <a:bodyPr wrap="square">
            <a:spAutoFit/>
          </a:bodyPr>
          <a:lstStyle>
            <a:lvl1pPr marL="365125" indent="-365125">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50000"/>
              </a:spcBef>
              <a:buFontTx/>
              <a:buNone/>
            </a:pPr>
            <a:r>
              <a:rPr lang="en-US" altLang="ja-JP" sz="2400" b="1" dirty="0">
                <a:solidFill>
                  <a:srgbClr val="000000"/>
                </a:solidFill>
                <a:latin typeface="+mn-ea"/>
                <a:ea typeface="+mn-ea"/>
              </a:rPr>
              <a:t>①</a:t>
            </a:r>
            <a:r>
              <a:rPr lang="ja-JP" altLang="en-US" sz="2400" b="1" dirty="0">
                <a:solidFill>
                  <a:srgbClr val="000000"/>
                </a:solidFill>
                <a:latin typeface="+mn-ea"/>
                <a:ea typeface="+mn-ea"/>
              </a:rPr>
              <a:t>施行区域面積</a:t>
            </a:r>
            <a:endParaRPr lang="en-US" altLang="ja-JP" sz="2400" b="1" dirty="0">
              <a:solidFill>
                <a:srgbClr val="000000"/>
              </a:solidFill>
              <a:latin typeface="+mn-ea"/>
              <a:ea typeface="+mn-ea"/>
            </a:endParaRPr>
          </a:p>
          <a:p>
            <a:pPr marL="0" indent="0">
              <a:spcBef>
                <a:spcPts val="0"/>
              </a:spcBef>
              <a:buNone/>
              <a:defRPr/>
            </a:pPr>
            <a:r>
              <a:rPr lang="ja-JP" altLang="en-US" sz="1800" dirty="0">
                <a:solidFill>
                  <a:srgbClr val="000000"/>
                </a:solidFill>
                <a:latin typeface="+mn-ea"/>
                <a:ea typeface="+mn-ea"/>
              </a:rPr>
              <a:t>　</a:t>
            </a:r>
            <a:r>
              <a:rPr lang="en-US" altLang="ja-JP" sz="1800" dirty="0">
                <a:solidFill>
                  <a:srgbClr val="000000"/>
                </a:solidFill>
                <a:latin typeface="+mn-ea"/>
                <a:ea typeface="+mn-ea"/>
              </a:rPr>
              <a:t>《</a:t>
            </a:r>
            <a:r>
              <a:rPr lang="ja-JP" altLang="en-US" sz="1800" dirty="0">
                <a:solidFill>
                  <a:srgbClr val="000000"/>
                </a:solidFill>
                <a:latin typeface="+mn-ea"/>
                <a:ea typeface="+mn-ea"/>
              </a:rPr>
              <a:t>重要な公共施設整備を伴う場合・公共団体施行の場合（都市局所管事業）</a:t>
            </a:r>
            <a:r>
              <a:rPr lang="en-US" altLang="ja-JP" sz="1800" dirty="0">
                <a:solidFill>
                  <a:srgbClr val="000000"/>
                </a:solidFill>
                <a:latin typeface="+mn-ea"/>
                <a:ea typeface="+mn-ea"/>
              </a:rPr>
              <a:t>》</a:t>
            </a:r>
            <a:endParaRPr lang="ja-JP" altLang="en-US" sz="1800" dirty="0">
              <a:solidFill>
                <a:srgbClr val="000000"/>
              </a:solidFill>
              <a:latin typeface="+mn-ea"/>
              <a:ea typeface="+mn-ea"/>
            </a:endParaRPr>
          </a:p>
          <a:p>
            <a:pPr marL="0" indent="0">
              <a:spcBef>
                <a:spcPts val="0"/>
              </a:spcBef>
              <a:buNone/>
              <a:defRPr/>
            </a:pPr>
            <a:r>
              <a:rPr lang="ja-JP" altLang="en-US" sz="1800" dirty="0">
                <a:solidFill>
                  <a:srgbClr val="000000"/>
                </a:solidFill>
                <a:latin typeface="+mn-ea"/>
                <a:ea typeface="+mn-ea"/>
              </a:rPr>
              <a:t>　　・原則</a:t>
            </a:r>
            <a:r>
              <a:rPr lang="en-US" altLang="ja-JP" sz="1800" b="1" dirty="0">
                <a:solidFill>
                  <a:schemeClr val="accent5">
                    <a:lumMod val="50000"/>
                  </a:schemeClr>
                </a:solidFill>
                <a:latin typeface="+mn-ea"/>
                <a:ea typeface="+mn-ea"/>
              </a:rPr>
              <a:t>10,000</a:t>
            </a:r>
            <a:r>
              <a:rPr lang="ja-JP" altLang="en-US" sz="1800" b="1" dirty="0">
                <a:solidFill>
                  <a:schemeClr val="accent5">
                    <a:lumMod val="50000"/>
                  </a:schemeClr>
                </a:solidFill>
                <a:latin typeface="+mn-ea"/>
                <a:ea typeface="+mn-ea"/>
              </a:rPr>
              <a:t>㎡</a:t>
            </a:r>
            <a:r>
              <a:rPr lang="ja-JP" altLang="en-US" sz="1800" dirty="0">
                <a:solidFill>
                  <a:srgbClr val="000000"/>
                </a:solidFill>
                <a:latin typeface="+mn-ea"/>
                <a:ea typeface="+mn-ea"/>
              </a:rPr>
              <a:t>以上（一定の要件に該当すれば</a:t>
            </a:r>
            <a:r>
              <a:rPr lang="en-US" altLang="ja-JP" sz="1800" b="1" dirty="0">
                <a:solidFill>
                  <a:schemeClr val="accent5">
                    <a:lumMod val="50000"/>
                  </a:schemeClr>
                </a:solidFill>
                <a:latin typeface="+mn-ea"/>
                <a:ea typeface="+mn-ea"/>
              </a:rPr>
              <a:t>5,000</a:t>
            </a:r>
            <a:r>
              <a:rPr lang="ja-JP" altLang="en-US" sz="1800" b="1" dirty="0">
                <a:solidFill>
                  <a:schemeClr val="accent5">
                    <a:lumMod val="50000"/>
                  </a:schemeClr>
                </a:solidFill>
                <a:latin typeface="+mn-ea"/>
                <a:ea typeface="+mn-ea"/>
              </a:rPr>
              <a:t>㎡</a:t>
            </a:r>
            <a:r>
              <a:rPr lang="ja-JP" altLang="en-US" sz="1800" dirty="0">
                <a:solidFill>
                  <a:srgbClr val="000000"/>
                </a:solidFill>
                <a:latin typeface="+mn-ea"/>
                <a:ea typeface="+mn-ea"/>
              </a:rPr>
              <a:t>、</a:t>
            </a:r>
            <a:r>
              <a:rPr lang="en-US" altLang="ja-JP" sz="1800" b="1" dirty="0">
                <a:solidFill>
                  <a:schemeClr val="accent5">
                    <a:lumMod val="50000"/>
                  </a:schemeClr>
                </a:solidFill>
                <a:latin typeface="+mn-ea"/>
                <a:ea typeface="+mn-ea"/>
              </a:rPr>
              <a:t>2,000</a:t>
            </a:r>
            <a:r>
              <a:rPr lang="ja-JP" altLang="en-US" sz="1800" b="1" dirty="0">
                <a:solidFill>
                  <a:schemeClr val="accent5">
                    <a:lumMod val="50000"/>
                  </a:schemeClr>
                </a:solidFill>
                <a:latin typeface="+mn-ea"/>
                <a:ea typeface="+mn-ea"/>
              </a:rPr>
              <a:t>㎡</a:t>
            </a:r>
            <a:r>
              <a:rPr lang="ja-JP" altLang="en-US" sz="1800" dirty="0">
                <a:solidFill>
                  <a:srgbClr val="000000"/>
                </a:solidFill>
                <a:latin typeface="+mn-ea"/>
                <a:ea typeface="+mn-ea"/>
              </a:rPr>
              <a:t>又は</a:t>
            </a:r>
            <a:r>
              <a:rPr lang="en-US" altLang="ja-JP" sz="1800" b="1" dirty="0">
                <a:solidFill>
                  <a:schemeClr val="accent5">
                    <a:lumMod val="50000"/>
                  </a:schemeClr>
                </a:solidFill>
                <a:latin typeface="+mn-ea"/>
                <a:ea typeface="+mn-ea"/>
              </a:rPr>
              <a:t>1,500</a:t>
            </a:r>
            <a:r>
              <a:rPr lang="ja-JP" altLang="en-US" sz="1800" b="1" dirty="0">
                <a:solidFill>
                  <a:schemeClr val="accent5">
                    <a:lumMod val="50000"/>
                  </a:schemeClr>
                </a:solidFill>
                <a:latin typeface="+mn-ea"/>
                <a:ea typeface="+mn-ea"/>
              </a:rPr>
              <a:t>㎡</a:t>
            </a:r>
            <a:r>
              <a:rPr lang="ja-JP" altLang="en-US" sz="1800" dirty="0">
                <a:solidFill>
                  <a:srgbClr val="000000"/>
                </a:solidFill>
                <a:latin typeface="+mn-ea"/>
                <a:ea typeface="+mn-ea"/>
              </a:rPr>
              <a:t>以上）</a:t>
            </a:r>
            <a:endParaRPr lang="en-US" altLang="ja-JP" sz="1800" dirty="0">
              <a:solidFill>
                <a:srgbClr val="000000"/>
              </a:solidFill>
              <a:latin typeface="+mn-ea"/>
              <a:ea typeface="+mn-ea"/>
            </a:endParaRPr>
          </a:p>
          <a:p>
            <a:pPr marL="0" indent="0">
              <a:lnSpc>
                <a:spcPts val="1800"/>
              </a:lnSpc>
              <a:spcBef>
                <a:spcPts val="0"/>
              </a:spcBef>
              <a:buNone/>
              <a:defRPr/>
            </a:pPr>
            <a:endParaRPr lang="en-US" altLang="ja-JP" sz="1800" dirty="0">
              <a:solidFill>
                <a:srgbClr val="000000"/>
              </a:solidFill>
              <a:latin typeface="+mn-ea"/>
              <a:ea typeface="+mn-ea"/>
            </a:endParaRPr>
          </a:p>
          <a:p>
            <a:pPr marL="0" indent="0">
              <a:spcBef>
                <a:spcPts val="0"/>
              </a:spcBef>
              <a:buNone/>
              <a:defRPr/>
            </a:pPr>
            <a:r>
              <a:rPr lang="ja-JP" altLang="en-US" sz="1800" dirty="0">
                <a:solidFill>
                  <a:srgbClr val="000000"/>
                </a:solidFill>
                <a:latin typeface="+mn-ea"/>
                <a:ea typeface="+mn-ea"/>
              </a:rPr>
              <a:t>　</a:t>
            </a:r>
            <a:r>
              <a:rPr lang="en-US" altLang="ja-JP" sz="1800" dirty="0">
                <a:solidFill>
                  <a:srgbClr val="000000"/>
                </a:solidFill>
                <a:latin typeface="+mn-ea"/>
                <a:ea typeface="+mn-ea"/>
              </a:rPr>
              <a:t>《</a:t>
            </a:r>
            <a:r>
              <a:rPr lang="ja-JP" altLang="en-US" sz="1800" dirty="0">
                <a:solidFill>
                  <a:srgbClr val="000000"/>
                </a:solidFill>
                <a:latin typeface="+mn-ea"/>
                <a:ea typeface="+mn-ea"/>
              </a:rPr>
              <a:t>上記以外（住宅局所管事業）</a:t>
            </a:r>
            <a:r>
              <a:rPr lang="en-US" altLang="ja-JP" sz="1800" dirty="0">
                <a:solidFill>
                  <a:srgbClr val="000000"/>
                </a:solidFill>
                <a:latin typeface="+mn-ea"/>
                <a:ea typeface="+mn-ea"/>
              </a:rPr>
              <a:t>》</a:t>
            </a:r>
          </a:p>
          <a:p>
            <a:pPr marL="0" indent="0">
              <a:spcBef>
                <a:spcPts val="0"/>
              </a:spcBef>
              <a:buNone/>
              <a:defRPr/>
            </a:pPr>
            <a:r>
              <a:rPr lang="ja-JP" altLang="en-US" sz="1800" dirty="0">
                <a:solidFill>
                  <a:srgbClr val="000000"/>
                </a:solidFill>
                <a:latin typeface="+mn-ea"/>
                <a:ea typeface="+mn-ea"/>
              </a:rPr>
              <a:t>　　・組合・再開発会社施行は、原則</a:t>
            </a:r>
            <a:r>
              <a:rPr lang="en-US" altLang="ja-JP" sz="1800" b="1" dirty="0">
                <a:solidFill>
                  <a:schemeClr val="accent5">
                    <a:lumMod val="50000"/>
                  </a:schemeClr>
                </a:solidFill>
                <a:latin typeface="+mn-ea"/>
                <a:ea typeface="+mn-ea"/>
              </a:rPr>
              <a:t>5,000㎡</a:t>
            </a:r>
            <a:r>
              <a:rPr lang="ja-JP" altLang="en-US" sz="1800" dirty="0">
                <a:solidFill>
                  <a:srgbClr val="000000"/>
                </a:solidFill>
                <a:latin typeface="+mn-ea"/>
                <a:ea typeface="+mn-ea"/>
              </a:rPr>
              <a:t>以上（一定の要件に該当すれば</a:t>
            </a:r>
            <a:r>
              <a:rPr lang="en-US" altLang="ja-JP" sz="1800" b="1" dirty="0">
                <a:solidFill>
                  <a:schemeClr val="accent5">
                    <a:lumMod val="50000"/>
                  </a:schemeClr>
                </a:solidFill>
                <a:latin typeface="+mn-ea"/>
                <a:ea typeface="+mn-ea"/>
              </a:rPr>
              <a:t>1,000㎡</a:t>
            </a:r>
            <a:r>
              <a:rPr lang="ja-JP" altLang="en-US" sz="1800" dirty="0">
                <a:solidFill>
                  <a:srgbClr val="000000"/>
                </a:solidFill>
                <a:latin typeface="+mn-ea"/>
                <a:ea typeface="+mn-ea"/>
              </a:rPr>
              <a:t>以上）</a:t>
            </a:r>
            <a:endParaRPr lang="en-US" altLang="ja-JP" sz="1800" dirty="0">
              <a:solidFill>
                <a:srgbClr val="000000"/>
              </a:solidFill>
              <a:latin typeface="+mn-ea"/>
              <a:ea typeface="+mn-ea"/>
            </a:endParaRPr>
          </a:p>
          <a:p>
            <a:pPr marL="0" indent="0">
              <a:spcBef>
                <a:spcPts val="0"/>
              </a:spcBef>
              <a:buNone/>
              <a:defRPr/>
            </a:pPr>
            <a:r>
              <a:rPr lang="ja-JP" altLang="en-US" sz="1800" dirty="0">
                <a:solidFill>
                  <a:srgbClr val="000000"/>
                </a:solidFill>
                <a:latin typeface="+mn-ea"/>
                <a:ea typeface="+mn-ea"/>
              </a:rPr>
              <a:t>　　・個人、都市機構、公社施行は</a:t>
            </a:r>
            <a:r>
              <a:rPr lang="en-US" altLang="ja-JP" sz="1800" b="1" dirty="0">
                <a:solidFill>
                  <a:schemeClr val="accent5">
                    <a:lumMod val="50000"/>
                  </a:schemeClr>
                </a:solidFill>
                <a:latin typeface="+mn-ea"/>
                <a:ea typeface="+mn-ea"/>
              </a:rPr>
              <a:t>1,000</a:t>
            </a:r>
            <a:r>
              <a:rPr lang="ja-JP" altLang="en-US" sz="1800" b="1" dirty="0">
                <a:solidFill>
                  <a:schemeClr val="accent5">
                    <a:lumMod val="50000"/>
                  </a:schemeClr>
                </a:solidFill>
                <a:latin typeface="+mn-ea"/>
                <a:ea typeface="+mn-ea"/>
              </a:rPr>
              <a:t>㎡</a:t>
            </a:r>
            <a:r>
              <a:rPr lang="ja-JP" altLang="en-US" sz="1800" dirty="0">
                <a:solidFill>
                  <a:srgbClr val="000000"/>
                </a:solidFill>
                <a:latin typeface="+mn-ea"/>
                <a:ea typeface="+mn-ea"/>
              </a:rPr>
              <a:t>以上</a:t>
            </a:r>
            <a:endParaRPr lang="en-US" altLang="ja-JP" sz="1800" dirty="0">
              <a:solidFill>
                <a:srgbClr val="000000"/>
              </a:solidFill>
              <a:latin typeface="+mn-ea"/>
              <a:ea typeface="+mn-ea"/>
            </a:endParaRPr>
          </a:p>
          <a:p>
            <a:pPr marL="0" indent="0">
              <a:spcBef>
                <a:spcPts val="0"/>
              </a:spcBef>
              <a:buNone/>
              <a:defRPr/>
            </a:pPr>
            <a:endParaRPr lang="en-US" altLang="ja-JP" sz="1800" dirty="0">
              <a:solidFill>
                <a:srgbClr val="000000"/>
              </a:solidFill>
              <a:latin typeface="+mn-ea"/>
              <a:ea typeface="+mn-ea"/>
            </a:endParaRPr>
          </a:p>
          <a:p>
            <a:pPr>
              <a:spcBef>
                <a:spcPct val="0"/>
              </a:spcBef>
              <a:buFontTx/>
              <a:buNone/>
            </a:pPr>
            <a:r>
              <a:rPr lang="ja-JP" altLang="en-US" sz="2400" b="1" dirty="0">
                <a:solidFill>
                  <a:srgbClr val="000000"/>
                </a:solidFill>
                <a:latin typeface="+mn-ea"/>
                <a:ea typeface="+mn-ea"/>
              </a:rPr>
              <a:t>②市街地再開発事業の</a:t>
            </a:r>
            <a:r>
              <a:rPr lang="ja-JP" altLang="en-US" sz="2400" b="1" dirty="0">
                <a:solidFill>
                  <a:schemeClr val="accent5">
                    <a:lumMod val="50000"/>
                  </a:schemeClr>
                </a:solidFill>
                <a:latin typeface="+mn-ea"/>
                <a:ea typeface="+mn-ea"/>
              </a:rPr>
              <a:t>都市計画決定済み</a:t>
            </a:r>
            <a:r>
              <a:rPr lang="ja-JP" altLang="en-US" sz="1800" b="1" dirty="0">
                <a:solidFill>
                  <a:srgbClr val="000000"/>
                </a:solidFill>
                <a:latin typeface="+mn-ea"/>
                <a:ea typeface="+mn-ea"/>
              </a:rPr>
              <a:t>（又は年度内決定が確実）</a:t>
            </a:r>
            <a:endParaRPr lang="en-US" altLang="ja-JP" sz="1800" b="1" dirty="0">
              <a:solidFill>
                <a:srgbClr val="000000"/>
              </a:solidFill>
              <a:latin typeface="+mn-ea"/>
              <a:ea typeface="+mn-ea"/>
            </a:endParaRPr>
          </a:p>
          <a:p>
            <a:pPr>
              <a:spcBef>
                <a:spcPct val="0"/>
              </a:spcBef>
              <a:buFontTx/>
              <a:buNone/>
            </a:pPr>
            <a:endParaRPr lang="ja-JP" altLang="en-US" sz="1800" b="1" dirty="0">
              <a:solidFill>
                <a:srgbClr val="000000"/>
              </a:solidFill>
              <a:latin typeface="+mn-ea"/>
              <a:ea typeface="+mn-ea"/>
            </a:endParaRPr>
          </a:p>
          <a:p>
            <a:pPr>
              <a:spcBef>
                <a:spcPct val="50000"/>
              </a:spcBef>
              <a:buFontTx/>
              <a:buNone/>
            </a:pPr>
            <a:r>
              <a:rPr lang="ja-JP" altLang="en-US" sz="2400" b="1" dirty="0">
                <a:solidFill>
                  <a:srgbClr val="000000"/>
                </a:solidFill>
                <a:latin typeface="+mn-ea"/>
                <a:ea typeface="+mn-ea"/>
              </a:rPr>
              <a:t>③法律により</a:t>
            </a:r>
            <a:r>
              <a:rPr lang="ja-JP" altLang="en-US" sz="2400" b="1" dirty="0">
                <a:solidFill>
                  <a:schemeClr val="accent5">
                    <a:lumMod val="50000"/>
                  </a:schemeClr>
                </a:solidFill>
                <a:latin typeface="+mn-ea"/>
                <a:ea typeface="+mn-ea"/>
              </a:rPr>
              <a:t>国の関与</a:t>
            </a:r>
            <a:r>
              <a:rPr lang="ja-JP" altLang="en-US" sz="2400" b="1" dirty="0">
                <a:solidFill>
                  <a:srgbClr val="000000"/>
                </a:solidFill>
                <a:latin typeface="+mn-ea"/>
                <a:ea typeface="+mn-ea"/>
              </a:rPr>
              <a:t>が政策上位置づけられる事業等</a:t>
            </a:r>
            <a:endParaRPr lang="en-US" altLang="ja-JP" sz="2400" b="1" dirty="0">
              <a:solidFill>
                <a:srgbClr val="000000"/>
              </a:solidFill>
              <a:latin typeface="+mn-ea"/>
              <a:ea typeface="+mn-ea"/>
            </a:endParaRPr>
          </a:p>
          <a:p>
            <a:pPr>
              <a:spcBef>
                <a:spcPct val="0"/>
              </a:spcBef>
              <a:buFontTx/>
              <a:buNone/>
            </a:pPr>
            <a:r>
              <a:rPr lang="ja-JP" altLang="en-US" sz="1600" b="1" dirty="0">
                <a:solidFill>
                  <a:srgbClr val="000000"/>
                </a:solidFill>
                <a:latin typeface="+mn-ea"/>
                <a:ea typeface="+mn-ea"/>
              </a:rPr>
              <a:t>　　</a:t>
            </a:r>
            <a:r>
              <a:rPr lang="ja-JP" altLang="en-US" sz="1800" dirty="0">
                <a:solidFill>
                  <a:srgbClr val="000000"/>
                </a:solidFill>
                <a:latin typeface="+mn-ea"/>
                <a:ea typeface="+mn-ea"/>
              </a:rPr>
              <a:t>（都市再開発法の市街地の再開発を促進すべき地区（</a:t>
            </a:r>
            <a:r>
              <a:rPr lang="en-US" altLang="ja-JP" sz="1800" dirty="0">
                <a:solidFill>
                  <a:srgbClr val="000000"/>
                </a:solidFill>
                <a:latin typeface="+mn-ea"/>
                <a:ea typeface="+mn-ea"/>
              </a:rPr>
              <a:t>2</a:t>
            </a:r>
            <a:r>
              <a:rPr lang="ja-JP" altLang="en-US" sz="1800" dirty="0">
                <a:solidFill>
                  <a:srgbClr val="000000"/>
                </a:solidFill>
                <a:latin typeface="+mn-ea"/>
                <a:ea typeface="+mn-ea"/>
              </a:rPr>
              <a:t>項地区・</a:t>
            </a:r>
            <a:r>
              <a:rPr lang="en-US" altLang="ja-JP" sz="1800" dirty="0">
                <a:solidFill>
                  <a:srgbClr val="000000"/>
                </a:solidFill>
                <a:latin typeface="+mn-ea"/>
                <a:ea typeface="+mn-ea"/>
              </a:rPr>
              <a:t>2</a:t>
            </a:r>
            <a:r>
              <a:rPr lang="ja-JP" altLang="en-US" sz="1800" dirty="0">
                <a:solidFill>
                  <a:srgbClr val="000000"/>
                </a:solidFill>
                <a:latin typeface="+mn-ea"/>
                <a:ea typeface="+mn-ea"/>
              </a:rPr>
              <a:t>号地区）、</a:t>
            </a:r>
            <a:endParaRPr lang="en-US" altLang="ja-JP" sz="1800" dirty="0">
              <a:solidFill>
                <a:srgbClr val="000000"/>
              </a:solidFill>
              <a:latin typeface="+mn-ea"/>
              <a:ea typeface="+mn-ea"/>
            </a:endParaRPr>
          </a:p>
          <a:p>
            <a:pPr>
              <a:spcBef>
                <a:spcPct val="0"/>
              </a:spcBef>
              <a:buFontTx/>
              <a:buNone/>
            </a:pPr>
            <a:r>
              <a:rPr lang="ja-JP" altLang="en-US" sz="1800" dirty="0">
                <a:solidFill>
                  <a:srgbClr val="000000"/>
                </a:solidFill>
                <a:latin typeface="+mn-ea"/>
                <a:ea typeface="+mn-ea"/>
              </a:rPr>
              <a:t>　　 都市再生特別措置法の都市再生緊急整備地域等）</a:t>
            </a:r>
            <a:endParaRPr lang="en-US" altLang="ja-JP" sz="1800" dirty="0">
              <a:solidFill>
                <a:srgbClr val="000000"/>
              </a:solidFill>
              <a:latin typeface="+mn-ea"/>
              <a:ea typeface="+mn-ea"/>
            </a:endParaRPr>
          </a:p>
          <a:p>
            <a:pPr>
              <a:spcBef>
                <a:spcPct val="0"/>
              </a:spcBef>
              <a:buFontTx/>
              <a:buNone/>
            </a:pPr>
            <a:endParaRPr lang="ja-JP" altLang="en-US" sz="1800" dirty="0">
              <a:solidFill>
                <a:srgbClr val="000000"/>
              </a:solidFill>
              <a:latin typeface="+mn-ea"/>
              <a:ea typeface="+mn-ea"/>
            </a:endParaRPr>
          </a:p>
          <a:p>
            <a:pPr>
              <a:spcBef>
                <a:spcPct val="50000"/>
              </a:spcBef>
              <a:buFontTx/>
              <a:buNone/>
            </a:pPr>
            <a:r>
              <a:rPr lang="ja-JP" altLang="en-US" sz="2400" b="1" dirty="0">
                <a:solidFill>
                  <a:srgbClr val="000000"/>
                </a:solidFill>
                <a:latin typeface="+mn-ea"/>
                <a:ea typeface="+mn-ea"/>
              </a:rPr>
              <a:t>④交付対象となる住宅の共用廊下等が一定の</a:t>
            </a:r>
            <a:r>
              <a:rPr lang="ja-JP" altLang="en-US" sz="2400" b="1" dirty="0">
                <a:solidFill>
                  <a:schemeClr val="accent5">
                    <a:lumMod val="50000"/>
                  </a:schemeClr>
                </a:solidFill>
                <a:latin typeface="+mn-ea"/>
                <a:ea typeface="+mn-ea"/>
              </a:rPr>
              <a:t>バリアフリー基準  </a:t>
            </a:r>
            <a:r>
              <a:rPr lang="ja-JP" altLang="en-US" sz="2400" b="1" dirty="0">
                <a:solidFill>
                  <a:srgbClr val="000000"/>
                </a:solidFill>
                <a:latin typeface="+mn-ea"/>
                <a:ea typeface="+mn-ea"/>
              </a:rPr>
              <a:t>を満たすこと</a:t>
            </a:r>
          </a:p>
        </p:txBody>
      </p:sp>
      <p:sp>
        <p:nvSpPr>
          <p:cNvPr id="1756"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latin typeface="ＭＳ Ｐゴシック" charset="-128"/>
              </a:rPr>
              <a:t>４．市街地再開発事業に対する支援制度</a:t>
            </a:r>
          </a:p>
        </p:txBody>
      </p:sp>
      <p:sp>
        <p:nvSpPr>
          <p:cNvPr id="1757" name="タイトル 8"/>
          <p:cNvSpPr txBox="1"/>
          <p:nvPr/>
        </p:nvSpPr>
        <p:spPr>
          <a:xfrm>
            <a:off x="323528" y="796642"/>
            <a:ext cx="1733167" cy="400110"/>
          </a:xfrm>
          <a:prstGeom prst="rect">
            <a:avLst/>
          </a:prstGeom>
          <a:solidFill>
            <a:schemeClr val="bg2"/>
          </a:solidFill>
          <a:ln w="6350">
            <a:noFill/>
            <a:miter lim="800000"/>
            <a:headEnd/>
            <a:tailEnd/>
          </a:ln>
        </p:spPr>
        <p:txBody>
          <a:bodyPr vert="horz" wrap="non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sz="2000" kern="0" dirty="0">
                <a:solidFill>
                  <a:schemeClr val="bg1"/>
                </a:solidFill>
                <a:latin typeface="ＭＳ Ｐゴシック" charset="-128"/>
                <a:ea typeface="ＭＳ Ｐゴシック" charset="-128"/>
              </a:rPr>
              <a:t>交付対象要件</a:t>
            </a:r>
          </a:p>
        </p:txBody>
      </p:sp>
      <p:sp>
        <p:nvSpPr>
          <p:cNvPr id="1758" name="スライド番号プレースホルダー 2"/>
          <p:cNvSpPr>
            <a:spLocks noGrp="1"/>
          </p:cNvSpPr>
          <p:nvPr>
            <p:ph type="sldNum" sz="quarter" idx="12"/>
          </p:nvPr>
        </p:nvSpPr>
        <p:spPr>
          <a:xfrm>
            <a:off x="6985000" y="6479288"/>
            <a:ext cx="2133600" cy="476250"/>
          </a:xfrm>
        </p:spPr>
        <p:txBody>
          <a:bodyPr/>
          <a:lstStyle/>
          <a:p>
            <a:pPr>
              <a:defRPr/>
            </a:pPr>
            <a:fld id="{09C0AE5D-2F64-4112-871C-C6FFD5ADC0D1}" type="slidenum">
              <a:rPr lang="en-US" altLang="ja-JP" smtClean="0"/>
              <a:pPr>
                <a:defRPr/>
              </a:pPr>
              <a:t>31</a:t>
            </a:fld>
            <a:endParaRPr lang="en-US" altLang="ja-JP" dirty="0"/>
          </a:p>
        </p:txBody>
      </p:sp>
      <p:cxnSp>
        <p:nvCxnSpPr>
          <p:cNvPr id="1759" name="直線コネクタ 12"/>
          <p:cNvCxnSpPr/>
          <p:nvPr/>
        </p:nvCxnSpPr>
        <p:spPr>
          <a:xfrm>
            <a:off x="503548" y="3284984"/>
            <a:ext cx="81369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60" name="直線コネクタ 14"/>
          <p:cNvCxnSpPr/>
          <p:nvPr/>
        </p:nvCxnSpPr>
        <p:spPr>
          <a:xfrm>
            <a:off x="467544" y="4077072"/>
            <a:ext cx="81369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61" name="直線コネクタ 15"/>
          <p:cNvCxnSpPr/>
          <p:nvPr/>
        </p:nvCxnSpPr>
        <p:spPr>
          <a:xfrm>
            <a:off x="467544" y="5445224"/>
            <a:ext cx="81369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432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2" name="タイトル 2187"/>
          <p:cNvSpPr>
            <a:spLocks noGrp="1"/>
          </p:cNvSpPr>
          <p:nvPr>
            <p:ph type="title"/>
          </p:nvPr>
        </p:nvSpPr>
        <p:spPr>
          <a:xfrm>
            <a:off x="232992" y="620688"/>
            <a:ext cx="4030087" cy="399217"/>
          </a:xfrm>
          <a:solidFill>
            <a:schemeClr val="bg2"/>
          </a:solidFill>
          <a:ln w="6350">
            <a:noFill/>
          </a:ln>
        </p:spPr>
        <p:txBody>
          <a:bodyPr wrap="none">
            <a:spAutoFit/>
          </a:bodyPr>
          <a:lstStyle/>
          <a:p>
            <a:pPr eaLnBrk="1" hangingPunct="1"/>
            <a:r>
              <a:rPr lang="ja-JP" altLang="en-US" sz="2000" kern="0" dirty="0">
                <a:solidFill>
                  <a:schemeClr val="bg1"/>
                </a:solidFill>
                <a:latin typeface="ＭＳ Ｐゴシック" charset="-128"/>
                <a:ea typeface="ＭＳ Ｐゴシック" charset="-128"/>
              </a:rPr>
              <a:t>市街地再開発事業の</a:t>
            </a:r>
            <a:r>
              <a:rPr lang="ja-JP" altLang="en-US" sz="2000" dirty="0">
                <a:solidFill>
                  <a:schemeClr val="bg1"/>
                </a:solidFill>
                <a:latin typeface="ＭＳ Ｐゴシック" charset="-128"/>
                <a:ea typeface="ＭＳ Ｐゴシック" charset="-128"/>
              </a:rPr>
              <a:t>交付対象項目</a:t>
            </a:r>
          </a:p>
        </p:txBody>
      </p:sp>
      <p:graphicFrame>
        <p:nvGraphicFramePr>
          <p:cNvPr id="1693" name="Group 2188"/>
          <p:cNvGraphicFramePr/>
          <p:nvPr>
            <p:extLst>
              <p:ext uri="{D42A27DB-BD31-4B8C-83A1-F6EECF244321}">
                <p14:modId xmlns:p14="http://schemas.microsoft.com/office/powerpoint/2010/main" val="3740889724"/>
              </p:ext>
            </p:extLst>
          </p:nvPr>
        </p:nvGraphicFramePr>
        <p:xfrm>
          <a:off x="232992" y="1141351"/>
          <a:ext cx="8569325" cy="5151756"/>
        </p:xfrm>
        <a:graphic>
          <a:graphicData uri="http://schemas.openxmlformats.org/drawingml/2006/table">
            <a:tbl>
              <a:tblPr/>
              <a:tblGrid>
                <a:gridCol w="1820845">
                  <a:extLst>
                    <a:ext uri="{9D8B030D-6E8A-4147-A177-3AD203B41FA5}">
                      <a16:colId xmlns:a16="http://schemas.microsoft.com/office/drawing/2014/main" val="20000"/>
                    </a:ext>
                  </a:extLst>
                </a:gridCol>
                <a:gridCol w="1214446">
                  <a:extLst>
                    <a:ext uri="{9D8B030D-6E8A-4147-A177-3AD203B41FA5}">
                      <a16:colId xmlns:a16="http://schemas.microsoft.com/office/drawing/2014/main" val="20001"/>
                    </a:ext>
                  </a:extLst>
                </a:gridCol>
                <a:gridCol w="5534034">
                  <a:extLst>
                    <a:ext uri="{9D8B030D-6E8A-4147-A177-3AD203B41FA5}">
                      <a16:colId xmlns:a16="http://schemas.microsoft.com/office/drawing/2014/main" val="20002"/>
                    </a:ext>
                  </a:extLst>
                </a:gridCol>
              </a:tblGrid>
              <a:tr h="1536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mn-ea"/>
                          <a:ea typeface="+mn-ea"/>
                        </a:rPr>
                        <a:t>調査設計計画</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n-ea"/>
                          <a:ea typeface="+mn-ea"/>
                        </a:rPr>
                        <a:t>事業計画作成、地盤調査、建築設計、権利変換計画作成</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mn-ea"/>
                          <a:ea typeface="+mn-ea"/>
                        </a:rPr>
                        <a:t>土地整備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n-ea"/>
                          <a:ea typeface="+mn-ea"/>
                        </a:rPr>
                        <a:t>建築物除却、整地、仮設店舗等設置、補償費等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1"/>
                  </a:ext>
                </a:extLst>
              </a:tr>
              <a:tr h="67786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mn-ea"/>
                          <a:ea typeface="+mn-ea"/>
                        </a:rPr>
                        <a:t>共同施設整備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n-ea"/>
                          <a:ea typeface="+mn-ea"/>
                        </a:rPr>
                        <a:t>空地等</a:t>
                      </a:r>
                      <a:endParaRPr sz="1600" u="none"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n-ea"/>
                          <a:ea typeface="+mn-ea"/>
                        </a:rPr>
                        <a:t>通路、駐車施設、児童遊園、広場、緑地、</a:t>
                      </a:r>
                      <a:r>
                        <a:rPr kumimoji="1" lang="en-US" altLang="ja-JP" sz="1600" b="0" i="0" u="none" strike="noStrike" cap="none" normalizeH="0" baseline="0" dirty="0">
                          <a:ln>
                            <a:noFill/>
                          </a:ln>
                          <a:solidFill>
                            <a:schemeClr val="tx1"/>
                          </a:solidFill>
                          <a:effectLst/>
                          <a:latin typeface="+mn-ea"/>
                          <a:ea typeface="+mn-ea"/>
                        </a:rPr>
                        <a:t>2</a:t>
                      </a:r>
                      <a:r>
                        <a:rPr kumimoji="1" lang="ja-JP" altLang="en-US" sz="1600" b="0" i="0" u="none" strike="noStrike" cap="none" normalizeH="0" baseline="0" dirty="0">
                          <a:ln>
                            <a:noFill/>
                          </a:ln>
                          <a:solidFill>
                            <a:schemeClr val="tx1"/>
                          </a:solidFill>
                          <a:effectLst/>
                          <a:latin typeface="+mn-ea"/>
                          <a:ea typeface="+mn-ea"/>
                        </a:rPr>
                        <a:t>号施設、地区施設、地区防災施設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68375">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n-ea"/>
                          <a:ea typeface="+mn-ea"/>
                        </a:rPr>
                        <a:t>供給処理施設</a:t>
                      </a:r>
                      <a:endParaRPr sz="1600" u="none"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n-ea"/>
                          <a:ea typeface="+mn-ea"/>
                        </a:rPr>
                        <a:t>給水施設、排水施設、電気施設、ガス供給施設、電話施設、ごみ処理施設、情報通信施設、熱供給施設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1303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n-ea"/>
                          <a:ea typeface="+mn-ea"/>
                        </a:rPr>
                        <a:t>その他の施設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n-ea"/>
                          <a:ea typeface="+mn-ea"/>
                        </a:rPr>
                        <a:t>地区計画等に定められた施設の整備に要する費用、共用通行部分（分譲共同住宅（保留床に係る部分は除く））、防災機能強化、防災関連施設、防音・防震工事、社会福祉施設等との一体的整備、立体的遊歩道及び人工地盤施設、公共用通路、駐車場、電気室及び機械室、集会室及び管理室、高齢者等生活支援施設、子育て支援施設、避難施設、消火施設及び警報装置、監視装置、避雷設備、テレビ障害防除施設、共用搬入施設、歴史的建築物等再生、災害時に活用可能な集会所等の施設、特に国土交通大臣が承認したもの</a:t>
                      </a:r>
                      <a:endParaRPr kumimoji="1" lang="en-US" altLang="ja-JP" sz="1600" b="0"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695" name="スライド番号プレースホルダ 4"/>
          <p:cNvSpPr>
            <a:spLocks noGrp="1"/>
          </p:cNvSpPr>
          <p:nvPr>
            <p:ph type="sldNum" sz="quarter" idx="12"/>
          </p:nvPr>
        </p:nvSpPr>
        <p:spPr>
          <a:xfrm>
            <a:off x="7010400" y="6592579"/>
            <a:ext cx="2133600" cy="47625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B851D2-BB68-4670-9F9A-238E666085C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9"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solidFill>
                  <a:srgbClr val="000000"/>
                </a:solidFill>
                <a:latin typeface="ＭＳ Ｐゴシック" charset="-128"/>
              </a:rPr>
              <a:t>４．市街地再開発事業に対する支援制度</a:t>
            </a:r>
          </a:p>
        </p:txBody>
      </p:sp>
    </p:spTree>
    <p:extLst>
      <p:ext uri="{BB962C8B-B14F-4D97-AF65-F5344CB8AC3E}">
        <p14:creationId xmlns:p14="http://schemas.microsoft.com/office/powerpoint/2010/main" val="2592735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 name="正方形/長方形 13"/>
          <p:cNvSpPr/>
          <p:nvPr/>
        </p:nvSpPr>
        <p:spPr>
          <a:xfrm>
            <a:off x="234826" y="702379"/>
            <a:ext cx="8729662" cy="6038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pic>
        <p:nvPicPr>
          <p:cNvPr id="1773" name="図 15"/>
          <p:cNvPicPr>
            <a:picLocks noChangeAspect="1" noChangeArrowheads="1"/>
          </p:cNvPicPr>
          <p:nvPr/>
        </p:nvPicPr>
        <p:blipFill>
          <a:blip r:embed="rId2"/>
          <a:stretch>
            <a:fillRect/>
          </a:stretch>
        </p:blipFill>
        <p:spPr>
          <a:xfrm>
            <a:off x="420909" y="1389721"/>
            <a:ext cx="7607475" cy="5279639"/>
          </a:xfrm>
          <a:prstGeom prst="rect">
            <a:avLst/>
          </a:prstGeom>
          <a:noFill/>
        </p:spPr>
      </p:pic>
      <p:sp>
        <p:nvSpPr>
          <p:cNvPr id="1774" name="Text Box 10"/>
          <p:cNvSpPr txBox="1">
            <a:spLocks noChangeArrowheads="1"/>
          </p:cNvSpPr>
          <p:nvPr/>
        </p:nvSpPr>
        <p:spPr>
          <a:xfrm>
            <a:off x="669769" y="1549071"/>
            <a:ext cx="1326004" cy="338554"/>
          </a:xfrm>
          <a:prstGeom prst="rect">
            <a:avLst/>
          </a:prstGeom>
          <a:noFill/>
          <a:ln w="9525">
            <a:noFill/>
            <a:miter lim="800000"/>
            <a:headEnd/>
            <a:tailEnd/>
          </a:ln>
        </p:spPr>
        <p:txBody>
          <a:bodyPr wrap="none">
            <a:spAutoFit/>
          </a:bodyPr>
          <a:lstStyle/>
          <a:p>
            <a:r>
              <a:rPr lang="ja-JP" altLang="en-US" sz="1600" dirty="0"/>
              <a:t>＜平 面 図＞</a:t>
            </a:r>
          </a:p>
        </p:txBody>
      </p:sp>
      <p:sp>
        <p:nvSpPr>
          <p:cNvPr id="1775" name="Text Box 11"/>
          <p:cNvSpPr txBox="1">
            <a:spLocks noChangeArrowheads="1"/>
          </p:cNvSpPr>
          <p:nvPr/>
        </p:nvSpPr>
        <p:spPr>
          <a:xfrm>
            <a:off x="3850933" y="1317714"/>
            <a:ext cx="1326004" cy="338554"/>
          </a:xfrm>
          <a:prstGeom prst="rect">
            <a:avLst/>
          </a:prstGeom>
          <a:noFill/>
          <a:ln w="9525">
            <a:noFill/>
            <a:miter lim="800000"/>
            <a:headEnd/>
            <a:tailEnd/>
          </a:ln>
        </p:spPr>
        <p:txBody>
          <a:bodyPr wrap="none">
            <a:spAutoFit/>
          </a:bodyPr>
          <a:lstStyle/>
          <a:p>
            <a:r>
              <a:rPr lang="ja-JP" altLang="en-US" sz="1600" dirty="0"/>
              <a:t>＜断 面 図＞</a:t>
            </a:r>
          </a:p>
        </p:txBody>
      </p:sp>
      <p:sp>
        <p:nvSpPr>
          <p:cNvPr id="1776"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latin typeface="ＭＳ Ｐゴシック" charset="-128"/>
              </a:rPr>
              <a:t>４．市街地再開発事業に対する支援制度</a:t>
            </a:r>
          </a:p>
        </p:txBody>
      </p:sp>
      <p:cxnSp>
        <p:nvCxnSpPr>
          <p:cNvPr id="1777" name="直線コネクタ 14"/>
          <p:cNvCxnSpPr/>
          <p:nvPr/>
        </p:nvCxnSpPr>
        <p:spPr>
          <a:xfrm>
            <a:off x="0" y="500063"/>
            <a:ext cx="9144000"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1778" name="タイトル 8"/>
          <p:cNvSpPr>
            <a:spLocks noGrp="1"/>
          </p:cNvSpPr>
          <p:nvPr>
            <p:ph type="title"/>
          </p:nvPr>
        </p:nvSpPr>
        <p:spPr>
          <a:xfrm>
            <a:off x="347054" y="796642"/>
            <a:ext cx="3720890" cy="400110"/>
          </a:xfrm>
          <a:solidFill>
            <a:schemeClr val="bg2"/>
          </a:solidFill>
          <a:ln w="6350">
            <a:noFill/>
          </a:ln>
        </p:spPr>
        <p:txBody>
          <a:bodyPr wrap="none">
            <a:spAutoFit/>
          </a:bodyPr>
          <a:lstStyle/>
          <a:p>
            <a:pPr eaLnBrk="1" hangingPunct="1"/>
            <a:r>
              <a:rPr lang="ja-JP" altLang="en-US" sz="2000" dirty="0">
                <a:solidFill>
                  <a:schemeClr val="bg1"/>
                </a:solidFill>
                <a:latin typeface="ＭＳ Ｐゴシック" charset="-128"/>
                <a:ea typeface="ＭＳ Ｐゴシック" charset="-128"/>
              </a:rPr>
              <a:t>共同施設整備 交付対象イメージ</a:t>
            </a:r>
          </a:p>
        </p:txBody>
      </p:sp>
      <p:pic>
        <p:nvPicPr>
          <p:cNvPr id="1779" name="図 11"/>
          <p:cNvPicPr>
            <a:picLocks noChangeAspect="1" noChangeArrowheads="1"/>
          </p:cNvPicPr>
          <p:nvPr/>
        </p:nvPicPr>
        <p:blipFill>
          <a:blip r:embed="rId3"/>
          <a:stretch>
            <a:fillRect/>
          </a:stretch>
        </p:blipFill>
        <p:spPr>
          <a:xfrm>
            <a:off x="395536" y="1887625"/>
            <a:ext cx="1995885" cy="1663741"/>
          </a:xfrm>
          <a:prstGeom prst="rect">
            <a:avLst/>
          </a:prstGeom>
          <a:noFill/>
        </p:spPr>
      </p:pic>
      <p:pic>
        <p:nvPicPr>
          <p:cNvPr id="1780" name="図 12"/>
          <p:cNvPicPr>
            <a:picLocks noChangeAspect="1" noChangeArrowheads="1"/>
          </p:cNvPicPr>
          <p:nvPr/>
        </p:nvPicPr>
        <p:blipFill>
          <a:blip r:embed="rId4"/>
          <a:srcRect l="8803" t="9923" r="8397" b="13472"/>
          <a:stretch>
            <a:fillRect/>
          </a:stretch>
        </p:blipFill>
        <p:spPr>
          <a:xfrm>
            <a:off x="7290048" y="796642"/>
            <a:ext cx="1656184" cy="1211255"/>
          </a:xfrm>
          <a:prstGeom prst="rect">
            <a:avLst/>
          </a:prstGeom>
          <a:noFill/>
        </p:spPr>
      </p:pic>
      <p:sp>
        <p:nvSpPr>
          <p:cNvPr id="1781" name="スライド番号プレースホルダー 2"/>
          <p:cNvSpPr>
            <a:spLocks noGrp="1"/>
          </p:cNvSpPr>
          <p:nvPr>
            <p:ph type="sldNum" sz="quarter" idx="12"/>
          </p:nvPr>
        </p:nvSpPr>
        <p:spPr>
          <a:xfrm>
            <a:off x="7010400" y="6507560"/>
            <a:ext cx="2133600" cy="476250"/>
          </a:xfrm>
        </p:spPr>
        <p:txBody>
          <a:bodyPr/>
          <a:lstStyle/>
          <a:p>
            <a:pPr>
              <a:defRPr/>
            </a:pPr>
            <a:fld id="{6CE5E613-5CE7-4450-8EBB-04C8A15EB0AE}" type="slidenum">
              <a:rPr lang="en-US" altLang="ja-JP" smtClean="0"/>
              <a:pPr>
                <a:defRPr/>
              </a:pPr>
              <a:t>33</a:t>
            </a:fld>
            <a:endParaRPr lang="en-US" altLang="ja-JP"/>
          </a:p>
        </p:txBody>
      </p:sp>
    </p:spTree>
    <p:extLst>
      <p:ext uri="{BB962C8B-B14F-4D97-AF65-F5344CB8AC3E}">
        <p14:creationId xmlns:p14="http://schemas.microsoft.com/office/powerpoint/2010/main" val="1143516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 name="正方形/長方形 8"/>
          <p:cNvSpPr/>
          <p:nvPr/>
        </p:nvSpPr>
        <p:spPr>
          <a:xfrm>
            <a:off x="234826" y="1180429"/>
            <a:ext cx="8729662" cy="51775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1784"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latin typeface="ＭＳ Ｐゴシック" charset="-128"/>
              </a:rPr>
              <a:t>４．市街地再開発事業に対する支援制度</a:t>
            </a:r>
          </a:p>
        </p:txBody>
      </p:sp>
      <p:cxnSp>
        <p:nvCxnSpPr>
          <p:cNvPr id="1785" name="直線コネクタ 7"/>
          <p:cNvCxnSpPr/>
          <p:nvPr/>
        </p:nvCxnSpPr>
        <p:spPr>
          <a:xfrm>
            <a:off x="0" y="500063"/>
            <a:ext cx="9144000"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1786" name="タイトル 8"/>
          <p:cNvSpPr>
            <a:spLocks noGrp="1"/>
          </p:cNvSpPr>
          <p:nvPr>
            <p:ph type="title"/>
          </p:nvPr>
        </p:nvSpPr>
        <p:spPr>
          <a:xfrm>
            <a:off x="395949" y="1358214"/>
            <a:ext cx="4832350" cy="400050"/>
          </a:xfrm>
          <a:solidFill>
            <a:schemeClr val="tx1">
              <a:lumMod val="50000"/>
              <a:lumOff val="50000"/>
            </a:schemeClr>
          </a:solidFill>
          <a:ln w="6350">
            <a:noFill/>
          </a:ln>
        </p:spPr>
        <p:txBody>
          <a:bodyPr wrap="none">
            <a:spAutoFit/>
          </a:bodyPr>
          <a:lstStyle/>
          <a:p>
            <a:pPr eaLnBrk="1" hangingPunct="1"/>
            <a:r>
              <a:rPr lang="ja-JP" altLang="en-US" sz="2000" dirty="0">
                <a:solidFill>
                  <a:schemeClr val="bg1"/>
                </a:solidFill>
                <a:latin typeface="ＭＳ Ｐゴシック" charset="-128"/>
                <a:ea typeface="ＭＳ Ｐゴシック" charset="-128"/>
              </a:rPr>
              <a:t>市街地再開発事業等管理者負担金（道路）</a:t>
            </a:r>
          </a:p>
        </p:txBody>
      </p:sp>
      <p:sp>
        <p:nvSpPr>
          <p:cNvPr id="1787" name="Text Box 4"/>
          <p:cNvSpPr txBox="1">
            <a:spLocks noChangeArrowheads="1"/>
          </p:cNvSpPr>
          <p:nvPr/>
        </p:nvSpPr>
        <p:spPr>
          <a:xfrm>
            <a:off x="444500" y="1897662"/>
            <a:ext cx="8375972" cy="4339650"/>
          </a:xfrm>
          <a:prstGeom prst="rect">
            <a:avLst/>
          </a:prstGeom>
          <a:noFill/>
          <a:ln w="9525">
            <a:noFill/>
            <a:miter lim="800000"/>
            <a:headEnd/>
            <a:tailEnd/>
          </a:ln>
        </p:spPr>
        <p:txBody>
          <a:bodyPr wrap="square">
            <a:spAutoFit/>
          </a:bodyPr>
          <a:lstStyle/>
          <a:p>
            <a:pPr>
              <a:spcBef>
                <a:spcPct val="50000"/>
              </a:spcBef>
              <a:buClr>
                <a:schemeClr val="tx1"/>
              </a:buClr>
              <a:defRPr/>
            </a:pPr>
            <a:r>
              <a:rPr lang="ja-JP" altLang="en-US" sz="2400" dirty="0">
                <a:latin typeface="+mn-ea"/>
                <a:ea typeface="+mn-ea"/>
              </a:rPr>
              <a:t>○</a:t>
            </a:r>
            <a:r>
              <a:rPr lang="ja-JP" altLang="en-US" sz="2400" b="1" dirty="0">
                <a:solidFill>
                  <a:schemeClr val="accent5">
                    <a:lumMod val="50000"/>
                  </a:schemeClr>
                </a:solidFill>
                <a:latin typeface="+mn-ea"/>
                <a:ea typeface="+mn-ea"/>
              </a:rPr>
              <a:t>都市計画決定された街路等</a:t>
            </a:r>
            <a:r>
              <a:rPr lang="ja-JP" altLang="en-US" sz="2400" dirty="0">
                <a:latin typeface="+mn-ea"/>
                <a:ea typeface="+mn-ea"/>
              </a:rPr>
              <a:t>の整備に要する費用</a:t>
            </a:r>
          </a:p>
          <a:p>
            <a:pPr>
              <a:spcBef>
                <a:spcPct val="50000"/>
              </a:spcBef>
              <a:buClr>
                <a:schemeClr val="tx1"/>
              </a:buClr>
              <a:defRPr/>
            </a:pPr>
            <a:r>
              <a:rPr lang="ja-JP" altLang="en-US" sz="2400" dirty="0">
                <a:latin typeface="+mn-ea"/>
                <a:ea typeface="+mn-ea"/>
              </a:rPr>
              <a:t>○</a:t>
            </a:r>
            <a:r>
              <a:rPr lang="ja-JP" altLang="en-US" sz="2400" b="1" dirty="0">
                <a:solidFill>
                  <a:schemeClr val="accent5">
                    <a:lumMod val="50000"/>
                  </a:schemeClr>
                </a:solidFill>
                <a:latin typeface="+mn-ea"/>
                <a:ea typeface="+mn-ea"/>
              </a:rPr>
              <a:t>用地買収方式</a:t>
            </a:r>
            <a:r>
              <a:rPr lang="ja-JP" altLang="en-US" sz="2400" dirty="0">
                <a:latin typeface="+mn-ea"/>
                <a:ea typeface="+mn-ea"/>
              </a:rPr>
              <a:t>により算出（</a:t>
            </a:r>
            <a:r>
              <a:rPr lang="ja-JP" altLang="en-US" sz="2400" dirty="0">
                <a:solidFill>
                  <a:schemeClr val="accent5">
                    <a:lumMod val="50000"/>
                  </a:schemeClr>
                </a:solidFill>
                <a:latin typeface="+mn-ea"/>
                <a:ea typeface="+mn-ea"/>
              </a:rPr>
              <a:t>国費率</a:t>
            </a:r>
            <a:r>
              <a:rPr lang="en-US" altLang="ja-JP" sz="2400" dirty="0">
                <a:solidFill>
                  <a:schemeClr val="accent5">
                    <a:lumMod val="50000"/>
                  </a:schemeClr>
                </a:solidFill>
                <a:latin typeface="+mn-ea"/>
                <a:ea typeface="+mn-ea"/>
              </a:rPr>
              <a:t>1/2</a:t>
            </a:r>
            <a:r>
              <a:rPr lang="ja-JP" altLang="en-US" sz="2400" dirty="0">
                <a:solidFill>
                  <a:schemeClr val="accent5">
                    <a:lumMod val="50000"/>
                  </a:schemeClr>
                </a:solidFill>
                <a:latin typeface="+mn-ea"/>
                <a:ea typeface="+mn-ea"/>
              </a:rPr>
              <a:t>等</a:t>
            </a:r>
            <a:r>
              <a:rPr lang="ja-JP" altLang="en-US" sz="2400" dirty="0">
                <a:latin typeface="+mn-ea"/>
                <a:ea typeface="+mn-ea"/>
              </a:rPr>
              <a:t>）</a:t>
            </a:r>
          </a:p>
          <a:p>
            <a:pPr indent="360363">
              <a:spcBef>
                <a:spcPts val="0"/>
              </a:spcBef>
              <a:defRPr/>
            </a:pPr>
            <a:r>
              <a:rPr lang="ja-JP" altLang="en-US" sz="2400" dirty="0">
                <a:latin typeface="+mn-ea"/>
                <a:ea typeface="+mn-ea"/>
              </a:rPr>
              <a:t>①本工事費</a:t>
            </a:r>
            <a:endParaRPr lang="en-US" altLang="ja-JP" sz="2400" dirty="0">
              <a:latin typeface="+mn-ea"/>
              <a:ea typeface="+mn-ea"/>
            </a:endParaRPr>
          </a:p>
          <a:p>
            <a:pPr indent="360363">
              <a:spcBef>
                <a:spcPts val="0"/>
              </a:spcBef>
              <a:defRPr/>
            </a:pPr>
            <a:r>
              <a:rPr lang="ja-JP" altLang="en-US" sz="2400" dirty="0">
                <a:latin typeface="+mn-ea"/>
                <a:ea typeface="+mn-ea"/>
              </a:rPr>
              <a:t>②附帯工事費</a:t>
            </a:r>
          </a:p>
          <a:p>
            <a:pPr indent="360363">
              <a:spcBef>
                <a:spcPts val="0"/>
              </a:spcBef>
              <a:defRPr/>
            </a:pPr>
            <a:r>
              <a:rPr lang="ja-JP" altLang="en-US" sz="2400" dirty="0">
                <a:latin typeface="+mn-ea"/>
                <a:ea typeface="+mn-ea"/>
              </a:rPr>
              <a:t>③測量・試験費</a:t>
            </a:r>
            <a:endParaRPr lang="en-US" altLang="ja-JP" sz="2400" dirty="0">
              <a:latin typeface="+mn-ea"/>
              <a:ea typeface="+mn-ea"/>
            </a:endParaRPr>
          </a:p>
          <a:p>
            <a:pPr indent="360363">
              <a:spcBef>
                <a:spcPts val="0"/>
              </a:spcBef>
              <a:defRPr/>
            </a:pPr>
            <a:r>
              <a:rPr lang="ja-JP" altLang="en-US" sz="2400" dirty="0">
                <a:latin typeface="+mn-ea"/>
                <a:ea typeface="+mn-ea"/>
              </a:rPr>
              <a:t>④用地費・補償費</a:t>
            </a:r>
          </a:p>
          <a:p>
            <a:pPr indent="360363">
              <a:spcBef>
                <a:spcPts val="0"/>
              </a:spcBef>
              <a:defRPr/>
            </a:pPr>
            <a:r>
              <a:rPr lang="ja-JP" altLang="en-US" sz="2400" dirty="0">
                <a:latin typeface="+mn-ea"/>
                <a:ea typeface="+mn-ea"/>
              </a:rPr>
              <a:t>⑤機械器具費・営繕費</a:t>
            </a:r>
            <a:endParaRPr lang="en-US" altLang="ja-JP" sz="2400" dirty="0">
              <a:latin typeface="+mn-ea"/>
              <a:ea typeface="+mn-ea"/>
            </a:endParaRPr>
          </a:p>
          <a:p>
            <a:pPr indent="360363">
              <a:spcBef>
                <a:spcPts val="0"/>
              </a:spcBef>
              <a:defRPr/>
            </a:pPr>
            <a:r>
              <a:rPr lang="ja-JP" altLang="en-US" sz="2400" dirty="0">
                <a:latin typeface="+mn-ea"/>
                <a:ea typeface="+mn-ea"/>
              </a:rPr>
              <a:t>⑥権利変換諸費（又は管理処分諸費）</a:t>
            </a:r>
            <a:endParaRPr lang="en-US" altLang="ja-JP" sz="2400" dirty="0">
              <a:latin typeface="+mn-ea"/>
              <a:ea typeface="+mn-ea"/>
            </a:endParaRPr>
          </a:p>
          <a:p>
            <a:pPr>
              <a:spcBef>
                <a:spcPts val="0"/>
              </a:spcBef>
              <a:defRPr/>
            </a:pPr>
            <a:endParaRPr lang="en-US" altLang="ja-JP" sz="2400" dirty="0">
              <a:latin typeface="+mn-ea"/>
              <a:ea typeface="+mn-ea"/>
            </a:endParaRPr>
          </a:p>
          <a:p>
            <a:pPr marL="360363" indent="-360363">
              <a:spcBef>
                <a:spcPts val="0"/>
              </a:spcBef>
              <a:defRPr/>
            </a:pPr>
            <a:r>
              <a:rPr lang="en-US" altLang="ja-JP" sz="2400" dirty="0">
                <a:latin typeface="+mn-ea"/>
                <a:ea typeface="+mn-ea"/>
              </a:rPr>
              <a:t>※</a:t>
            </a:r>
            <a:r>
              <a:rPr lang="ja-JP" altLang="en-US" sz="2400" dirty="0">
                <a:latin typeface="+mn-ea"/>
                <a:ea typeface="+mn-ea"/>
              </a:rPr>
              <a:t>地区内残留者に対する用地費・建物補償費相当額は、</a:t>
            </a:r>
            <a:endParaRPr lang="en-US" altLang="ja-JP" sz="2400" dirty="0">
              <a:latin typeface="+mn-ea"/>
              <a:ea typeface="+mn-ea"/>
            </a:endParaRPr>
          </a:p>
          <a:p>
            <a:pPr marL="360363" indent="-360363" algn="r">
              <a:spcBef>
                <a:spcPts val="0"/>
              </a:spcBef>
              <a:defRPr/>
            </a:pPr>
            <a:r>
              <a:rPr lang="ja-JP" altLang="en-US" sz="2400" dirty="0">
                <a:latin typeface="+mn-ea"/>
                <a:ea typeface="+mn-ea"/>
              </a:rPr>
              <a:t>施設建築物等の工事費に充当可能</a:t>
            </a:r>
          </a:p>
        </p:txBody>
      </p:sp>
      <p:sp>
        <p:nvSpPr>
          <p:cNvPr id="1788" name="スライド番号プレースホルダー 2"/>
          <p:cNvSpPr>
            <a:spLocks noGrp="1"/>
          </p:cNvSpPr>
          <p:nvPr>
            <p:ph type="sldNum" sz="quarter" idx="12"/>
          </p:nvPr>
        </p:nvSpPr>
        <p:spPr>
          <a:xfrm>
            <a:off x="7010400" y="6553150"/>
            <a:ext cx="2133600" cy="476250"/>
          </a:xfrm>
        </p:spPr>
        <p:txBody>
          <a:bodyPr/>
          <a:lstStyle/>
          <a:p>
            <a:pPr>
              <a:defRPr/>
            </a:pPr>
            <a:fld id="{6CE5E613-5CE7-4450-8EBB-04C8A15EB0AE}" type="slidenum">
              <a:rPr lang="en-US" altLang="ja-JP" smtClean="0"/>
              <a:pPr>
                <a:defRPr/>
              </a:pPr>
              <a:t>34</a:t>
            </a:fld>
            <a:endParaRPr lang="en-US" altLang="ja-JP"/>
          </a:p>
        </p:txBody>
      </p:sp>
    </p:spTree>
    <p:extLst>
      <p:ext uri="{BB962C8B-B14F-4D97-AF65-F5344CB8AC3E}">
        <p14:creationId xmlns:p14="http://schemas.microsoft.com/office/powerpoint/2010/main" val="617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 name="正方形/長方形 58"/>
          <p:cNvSpPr/>
          <p:nvPr/>
        </p:nvSpPr>
        <p:spPr>
          <a:xfrm>
            <a:off x="210695" y="662663"/>
            <a:ext cx="8784976" cy="59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bg1"/>
              </a:solidFill>
            </a:endParaRPr>
          </a:p>
        </p:txBody>
      </p:sp>
      <p:sp>
        <p:nvSpPr>
          <p:cNvPr id="1791" name="AutoShape 4"/>
          <p:cNvSpPr>
            <a:spLocks noChangeArrowheads="1"/>
          </p:cNvSpPr>
          <p:nvPr/>
        </p:nvSpPr>
        <p:spPr>
          <a:xfrm>
            <a:off x="5159218" y="1101049"/>
            <a:ext cx="1418701" cy="3614738"/>
          </a:xfrm>
          <a:prstGeom prst="roundRect">
            <a:avLst>
              <a:gd name="adj" fmla="val 16667"/>
            </a:avLst>
          </a:prstGeom>
          <a:solidFill>
            <a:schemeClr val="bg1"/>
          </a:solidFill>
          <a:ln w="38100" cmpd="dbl">
            <a:solidFill>
              <a:schemeClr val="accent5">
                <a:lumMod val="50000"/>
              </a:schemeClr>
            </a:solidFill>
            <a:round/>
            <a:headEnd/>
            <a:tailEnd/>
          </a:ln>
          <a:effectLst>
            <a:outerShdw blurRad="50800" dist="38100" dir="2700000" algn="tl" rotWithShape="0">
              <a:prstClr val="black">
                <a:alpha val="40000"/>
              </a:prstClr>
            </a:outerShdw>
          </a:effectLst>
        </p:spPr>
        <p:txBody>
          <a:bodyPr wrap="none" anchor="ctr"/>
          <a:lstStyle/>
          <a:p>
            <a:pPr algn="ctr"/>
            <a:endParaRPr lang="ja-JP" altLang="ja-JP" sz="1400">
              <a:latin typeface="Times New Roman" pitchFamily="18" charset="0"/>
            </a:endParaRPr>
          </a:p>
        </p:txBody>
      </p:sp>
      <p:sp>
        <p:nvSpPr>
          <p:cNvPr id="1792" name="Text Box 24"/>
          <p:cNvSpPr txBox="1">
            <a:spLocks noChangeArrowheads="1"/>
          </p:cNvSpPr>
          <p:nvPr/>
        </p:nvSpPr>
        <p:spPr>
          <a:xfrm>
            <a:off x="5141622" y="724634"/>
            <a:ext cx="1467068" cy="400110"/>
          </a:xfrm>
          <a:prstGeom prst="rect">
            <a:avLst/>
          </a:prstGeom>
          <a:noFill/>
          <a:ln w="9525">
            <a:noFill/>
            <a:miter lim="800000"/>
            <a:headEnd/>
            <a:tailEnd/>
          </a:ln>
        </p:spPr>
        <p:txBody>
          <a:bodyPr wrap="none">
            <a:spAutoFit/>
          </a:bodyPr>
          <a:lstStyle/>
          <a:p>
            <a:r>
              <a:rPr lang="ja-JP" altLang="en-US" sz="2000" b="1" dirty="0">
                <a:solidFill>
                  <a:schemeClr val="accent5">
                    <a:lumMod val="50000"/>
                  </a:schemeClr>
                </a:solidFill>
                <a:latin typeface="Times New Roman" pitchFamily="18" charset="0"/>
              </a:rPr>
              <a:t>再開発事業</a:t>
            </a:r>
          </a:p>
        </p:txBody>
      </p:sp>
      <p:sp>
        <p:nvSpPr>
          <p:cNvPr id="1793" name="Text Box 26"/>
          <p:cNvSpPr txBox="1">
            <a:spLocks noChangeArrowheads="1"/>
          </p:cNvSpPr>
          <p:nvPr/>
        </p:nvSpPr>
        <p:spPr>
          <a:xfrm>
            <a:off x="5874487" y="3329756"/>
            <a:ext cx="514350" cy="777032"/>
          </a:xfrm>
          <a:prstGeom prst="rect">
            <a:avLst/>
          </a:prstGeom>
          <a:noFill/>
          <a:ln w="9525">
            <a:noFill/>
            <a:miter lim="800000"/>
            <a:headEnd/>
            <a:tailEnd/>
          </a:ln>
        </p:spPr>
        <p:txBody>
          <a:bodyPr vert="eaVert" anchor="ctr"/>
          <a:lstStyle/>
          <a:p>
            <a:pPr algn="ctr"/>
            <a:r>
              <a:rPr lang="ja-JP" altLang="en-US" sz="1600" dirty="0">
                <a:latin typeface="Times New Roman" pitchFamily="18" charset="0"/>
              </a:rPr>
              <a:t>補償金</a:t>
            </a:r>
          </a:p>
        </p:txBody>
      </p:sp>
      <p:sp>
        <p:nvSpPr>
          <p:cNvPr id="1794" name="Text Box 27"/>
          <p:cNvSpPr txBox="1">
            <a:spLocks noChangeArrowheads="1"/>
          </p:cNvSpPr>
          <p:nvPr/>
        </p:nvSpPr>
        <p:spPr>
          <a:xfrm>
            <a:off x="5885078" y="1860305"/>
            <a:ext cx="514350" cy="797946"/>
          </a:xfrm>
          <a:prstGeom prst="rect">
            <a:avLst/>
          </a:prstGeom>
          <a:noFill/>
          <a:ln w="9525">
            <a:noFill/>
            <a:miter lim="800000"/>
            <a:headEnd/>
            <a:tailEnd/>
          </a:ln>
        </p:spPr>
        <p:txBody>
          <a:bodyPr vert="eaVert" anchor="ctr"/>
          <a:lstStyle/>
          <a:p>
            <a:pPr algn="ctr"/>
            <a:r>
              <a:rPr lang="ja-JP" altLang="en-US" sz="1600" dirty="0">
                <a:latin typeface="Times New Roman" pitchFamily="18" charset="0"/>
              </a:rPr>
              <a:t>工事費</a:t>
            </a:r>
          </a:p>
        </p:txBody>
      </p:sp>
      <p:sp>
        <p:nvSpPr>
          <p:cNvPr id="1795" name="Text Box 28"/>
          <p:cNvSpPr txBox="1">
            <a:spLocks noChangeArrowheads="1"/>
          </p:cNvSpPr>
          <p:nvPr/>
        </p:nvSpPr>
        <p:spPr>
          <a:xfrm>
            <a:off x="5329585" y="1449372"/>
            <a:ext cx="533400" cy="1241425"/>
          </a:xfrm>
          <a:prstGeom prst="rect">
            <a:avLst/>
          </a:prstGeom>
          <a:noFill/>
          <a:ln w="9525">
            <a:noFill/>
            <a:miter lim="800000"/>
            <a:headEnd/>
            <a:tailEnd/>
          </a:ln>
        </p:spPr>
        <p:txBody>
          <a:bodyPr vert="eaVert" anchor="ctr"/>
          <a:lstStyle/>
          <a:p>
            <a:pPr algn="ctr"/>
            <a:r>
              <a:rPr lang="ja-JP" altLang="en-US" sz="1600" dirty="0">
                <a:latin typeface="Times New Roman" pitchFamily="18" charset="0"/>
              </a:rPr>
              <a:t>補助金等</a:t>
            </a:r>
          </a:p>
        </p:txBody>
      </p:sp>
      <p:sp>
        <p:nvSpPr>
          <p:cNvPr id="1796" name="Text Box 63"/>
          <p:cNvSpPr txBox="1">
            <a:spLocks noChangeArrowheads="1"/>
          </p:cNvSpPr>
          <p:nvPr/>
        </p:nvSpPr>
        <p:spPr>
          <a:xfrm>
            <a:off x="5339417" y="2684429"/>
            <a:ext cx="533400" cy="1457697"/>
          </a:xfrm>
          <a:prstGeom prst="rect">
            <a:avLst/>
          </a:prstGeom>
          <a:noFill/>
          <a:ln w="9525">
            <a:noFill/>
            <a:miter lim="800000"/>
            <a:headEnd/>
            <a:tailEnd/>
          </a:ln>
        </p:spPr>
        <p:txBody>
          <a:bodyPr vert="eaVert" anchor="ctr"/>
          <a:lstStyle/>
          <a:p>
            <a:pPr algn="ctr"/>
            <a:r>
              <a:rPr lang="ja-JP" altLang="en-US" sz="1600" dirty="0">
                <a:latin typeface="Times New Roman" pitchFamily="18" charset="0"/>
              </a:rPr>
              <a:t>保留床処分金</a:t>
            </a:r>
          </a:p>
        </p:txBody>
      </p:sp>
      <p:sp>
        <p:nvSpPr>
          <p:cNvPr id="1797" name="タイトル 8"/>
          <p:cNvSpPr>
            <a:spLocks noGrp="1"/>
          </p:cNvSpPr>
          <p:nvPr>
            <p:ph type="title"/>
          </p:nvPr>
        </p:nvSpPr>
        <p:spPr>
          <a:xfrm>
            <a:off x="318170" y="776289"/>
            <a:ext cx="1733550" cy="400050"/>
          </a:xfrm>
          <a:solidFill>
            <a:schemeClr val="tx1">
              <a:lumMod val="50000"/>
              <a:lumOff val="50000"/>
            </a:schemeClr>
          </a:solidFill>
          <a:ln w="6350">
            <a:noFill/>
          </a:ln>
        </p:spPr>
        <p:txBody>
          <a:bodyPr wrap="none">
            <a:spAutoFit/>
          </a:bodyPr>
          <a:lstStyle/>
          <a:p>
            <a:pPr eaLnBrk="1" hangingPunct="1"/>
            <a:r>
              <a:rPr lang="ja-JP" altLang="en-US" sz="2000" dirty="0">
                <a:solidFill>
                  <a:schemeClr val="bg1"/>
                </a:solidFill>
                <a:latin typeface="ＭＳ Ｐゴシック" charset="-128"/>
                <a:ea typeface="ＭＳ Ｐゴシック" charset="-128"/>
              </a:rPr>
              <a:t>支援の全体像</a:t>
            </a:r>
          </a:p>
        </p:txBody>
      </p:sp>
      <p:sp>
        <p:nvSpPr>
          <p:cNvPr id="1798"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４．市街地再開発事業に対する支援制度</a:t>
            </a:r>
          </a:p>
        </p:txBody>
      </p:sp>
      <p:cxnSp>
        <p:nvCxnSpPr>
          <p:cNvPr id="1799" name="直線コネクタ 63"/>
          <p:cNvCxnSpPr/>
          <p:nvPr/>
        </p:nvCxnSpPr>
        <p:spPr>
          <a:xfrm>
            <a:off x="0" y="500063"/>
            <a:ext cx="9144000"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1800" name="スライド番号プレースホルダー 2"/>
          <p:cNvSpPr>
            <a:spLocks noGrp="1"/>
          </p:cNvSpPr>
          <p:nvPr>
            <p:ph type="sldNum" sz="quarter" idx="12"/>
          </p:nvPr>
        </p:nvSpPr>
        <p:spPr>
          <a:xfrm>
            <a:off x="6985000" y="6482996"/>
            <a:ext cx="2133600" cy="476250"/>
          </a:xfrm>
        </p:spPr>
        <p:txBody>
          <a:bodyPr/>
          <a:lstStyle/>
          <a:p>
            <a:pPr>
              <a:defRPr/>
            </a:pPr>
            <a:fld id="{6CE5E613-5CE7-4450-8EBB-04C8A15EB0AE}" type="slidenum">
              <a:rPr lang="en-US" altLang="ja-JP" smtClean="0"/>
              <a:pPr>
                <a:defRPr/>
              </a:pPr>
              <a:t>35</a:t>
            </a:fld>
            <a:endParaRPr lang="en-US" altLang="ja-JP" dirty="0"/>
          </a:p>
        </p:txBody>
      </p:sp>
      <p:sp>
        <p:nvSpPr>
          <p:cNvPr id="1801" name="AutoShape 6"/>
          <p:cNvSpPr>
            <a:spLocks noChangeArrowheads="1"/>
          </p:cNvSpPr>
          <p:nvPr/>
        </p:nvSpPr>
        <p:spPr>
          <a:xfrm>
            <a:off x="902494" y="1561622"/>
            <a:ext cx="1386430" cy="971344"/>
          </a:xfrm>
          <a:prstGeom prst="rightArrow">
            <a:avLst>
              <a:gd name="adj1" fmla="val 47500"/>
              <a:gd name="adj2" fmla="val 25266"/>
            </a:avLst>
          </a:prstGeom>
          <a:solidFill>
            <a:schemeClr val="accent5">
              <a:lumMod val="25000"/>
            </a:schemeClr>
          </a:solidFill>
          <a:ln w="9525">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chemeClr val="bg1"/>
                </a:solidFill>
                <a:latin typeface="ＭＳ Ｐゴシック" charset="-128"/>
              </a:rPr>
              <a:t>支援</a:t>
            </a:r>
          </a:p>
        </p:txBody>
      </p:sp>
      <p:sp>
        <p:nvSpPr>
          <p:cNvPr id="1802" name="矢印: 左右 4"/>
          <p:cNvSpPr/>
          <p:nvPr/>
        </p:nvSpPr>
        <p:spPr>
          <a:xfrm>
            <a:off x="902494" y="4941833"/>
            <a:ext cx="1386141" cy="975509"/>
          </a:xfrm>
          <a:prstGeom prst="leftRightArrow">
            <a:avLst>
              <a:gd name="adj1" fmla="val 50000"/>
              <a:gd name="adj2" fmla="val 26047"/>
            </a:avLst>
          </a:prstGeom>
          <a:solidFill>
            <a:schemeClr val="accent5">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latin typeface="ＭＳ Ｐゴシック" charset="-128"/>
            </a:endParaRPr>
          </a:p>
        </p:txBody>
      </p:sp>
      <p:sp>
        <p:nvSpPr>
          <p:cNvPr id="1803" name="矢印: 二方向 5"/>
          <p:cNvSpPr/>
          <p:nvPr/>
        </p:nvSpPr>
        <p:spPr>
          <a:xfrm rot="10800000">
            <a:off x="3388938" y="3397057"/>
            <a:ext cx="1720404" cy="815484"/>
          </a:xfrm>
          <a:prstGeom prst="leftUpArrow">
            <a:avLst>
              <a:gd name="adj1" fmla="val 34847"/>
              <a:gd name="adj2" fmla="val 36715"/>
              <a:gd name="adj3" fmla="val 25142"/>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04" name="矢印: 二方向 81"/>
          <p:cNvSpPr/>
          <p:nvPr/>
        </p:nvSpPr>
        <p:spPr>
          <a:xfrm rot="10800000" flipV="1">
            <a:off x="3387286" y="4909230"/>
            <a:ext cx="1737056" cy="936103"/>
          </a:xfrm>
          <a:prstGeom prst="leftUpArrow">
            <a:avLst>
              <a:gd name="adj1" fmla="val 29534"/>
              <a:gd name="adj2" fmla="val 31802"/>
              <a:gd name="adj3" fmla="val 22733"/>
            </a:avLst>
          </a:prstGeom>
          <a:solidFill>
            <a:schemeClr val="accent5">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805" name="グループ化 8"/>
          <p:cNvGrpSpPr/>
          <p:nvPr/>
        </p:nvGrpSpPr>
        <p:grpSpPr>
          <a:xfrm>
            <a:off x="5316680" y="1249313"/>
            <a:ext cx="1085716" cy="3266251"/>
            <a:chOff x="5299746" y="1327858"/>
            <a:chExt cx="1085716" cy="3266251"/>
          </a:xfrm>
        </p:grpSpPr>
        <p:sp>
          <p:nvSpPr>
            <p:cNvPr id="1806" name="Rectangle 57"/>
            <p:cNvSpPr>
              <a:spLocks noChangeArrowheads="1"/>
            </p:cNvSpPr>
            <p:nvPr/>
          </p:nvSpPr>
          <p:spPr>
            <a:xfrm>
              <a:off x="5308435" y="1409700"/>
              <a:ext cx="538225" cy="3184409"/>
            </a:xfrm>
            <a:prstGeom prst="rect">
              <a:avLst/>
            </a:prstGeom>
            <a:noFill/>
            <a:ln w="12700">
              <a:solidFill>
                <a:schemeClr val="tx1"/>
              </a:solidFill>
              <a:miter lim="800000"/>
              <a:headEnd/>
              <a:tailEnd/>
            </a:ln>
          </p:spPr>
          <p:txBody>
            <a:bodyPr wrap="none" anchor="ctr"/>
            <a:lstStyle/>
            <a:p>
              <a:endParaRPr lang="ja-JP" altLang="en-US"/>
            </a:p>
          </p:txBody>
        </p:sp>
        <p:sp>
          <p:nvSpPr>
            <p:cNvPr id="1807" name="Rectangle 58"/>
            <p:cNvSpPr>
              <a:spLocks noChangeArrowheads="1"/>
            </p:cNvSpPr>
            <p:nvPr/>
          </p:nvSpPr>
          <p:spPr>
            <a:xfrm>
              <a:off x="5843434" y="1435134"/>
              <a:ext cx="533399" cy="3158975"/>
            </a:xfrm>
            <a:prstGeom prst="rect">
              <a:avLst/>
            </a:prstGeom>
            <a:noFill/>
            <a:ln w="12700">
              <a:solidFill>
                <a:schemeClr val="tx1"/>
              </a:solidFill>
              <a:miter lim="800000"/>
              <a:headEnd/>
              <a:tailEnd/>
            </a:ln>
          </p:spPr>
          <p:txBody>
            <a:bodyPr wrap="none" anchor="ctr"/>
            <a:lstStyle/>
            <a:p>
              <a:endParaRPr lang="ja-JP" altLang="en-US"/>
            </a:p>
          </p:txBody>
        </p:sp>
        <p:sp>
          <p:nvSpPr>
            <p:cNvPr id="1808" name="Text Box 60"/>
            <p:cNvSpPr txBox="1">
              <a:spLocks noChangeArrowheads="1"/>
            </p:cNvSpPr>
            <p:nvPr/>
          </p:nvSpPr>
          <p:spPr>
            <a:xfrm>
              <a:off x="5299746" y="1330209"/>
              <a:ext cx="543739" cy="307777"/>
            </a:xfrm>
            <a:prstGeom prst="rect">
              <a:avLst/>
            </a:prstGeom>
            <a:solidFill>
              <a:schemeClr val="accent5">
                <a:lumMod val="50000"/>
              </a:schemeClr>
            </a:solidFill>
            <a:ln w="9525">
              <a:solidFill>
                <a:schemeClr val="bg1"/>
              </a:solidFill>
              <a:miter lim="800000"/>
              <a:headEnd/>
              <a:tailEnd/>
            </a:ln>
          </p:spPr>
          <p:txBody>
            <a:bodyPr wrap="none">
              <a:spAutoFit/>
            </a:bodyPr>
            <a:lstStyle/>
            <a:p>
              <a:r>
                <a:rPr lang="ja-JP" altLang="en-US" sz="1400" dirty="0">
                  <a:solidFill>
                    <a:schemeClr val="bg1"/>
                  </a:solidFill>
                </a:rPr>
                <a:t>収入</a:t>
              </a:r>
            </a:p>
          </p:txBody>
        </p:sp>
        <p:sp>
          <p:nvSpPr>
            <p:cNvPr id="1809" name="Text Box 62"/>
            <p:cNvSpPr txBox="1">
              <a:spLocks noChangeArrowheads="1"/>
            </p:cNvSpPr>
            <p:nvPr/>
          </p:nvSpPr>
          <p:spPr>
            <a:xfrm>
              <a:off x="5841723" y="1327858"/>
              <a:ext cx="543739" cy="307777"/>
            </a:xfrm>
            <a:prstGeom prst="rect">
              <a:avLst/>
            </a:prstGeom>
            <a:solidFill>
              <a:schemeClr val="accent5">
                <a:lumMod val="50000"/>
              </a:schemeClr>
            </a:solidFill>
            <a:ln w="9525">
              <a:solidFill>
                <a:schemeClr val="bg1"/>
              </a:solidFill>
              <a:miter lim="800000"/>
              <a:headEnd/>
              <a:tailEnd/>
            </a:ln>
          </p:spPr>
          <p:txBody>
            <a:bodyPr wrap="none">
              <a:spAutoFit/>
            </a:bodyPr>
            <a:lstStyle/>
            <a:p>
              <a:r>
                <a:rPr lang="ja-JP" altLang="en-US" sz="1400" dirty="0">
                  <a:solidFill>
                    <a:schemeClr val="bg1"/>
                  </a:solidFill>
                </a:rPr>
                <a:t>支出</a:t>
              </a:r>
            </a:p>
          </p:txBody>
        </p:sp>
        <p:cxnSp>
          <p:nvCxnSpPr>
            <p:cNvPr id="1810" name="直線コネクタ 7"/>
            <p:cNvCxnSpPr/>
            <p:nvPr/>
          </p:nvCxnSpPr>
          <p:spPr>
            <a:xfrm>
              <a:off x="5308435" y="2636912"/>
              <a:ext cx="53328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11" name="直線コネクタ 84"/>
            <p:cNvCxnSpPr/>
            <p:nvPr/>
          </p:nvCxnSpPr>
          <p:spPr>
            <a:xfrm>
              <a:off x="5838912" y="3005336"/>
              <a:ext cx="53328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812" name="矢印: 左右 86"/>
          <p:cNvSpPr/>
          <p:nvPr/>
        </p:nvSpPr>
        <p:spPr>
          <a:xfrm rot="5400000">
            <a:off x="5528562" y="4528541"/>
            <a:ext cx="646578" cy="1119540"/>
          </a:xfrm>
          <a:prstGeom prst="leftRightArrow">
            <a:avLst>
              <a:gd name="adj1" fmla="val 62037"/>
              <a:gd name="adj2" fmla="val 25661"/>
            </a:avLst>
          </a:prstGeom>
          <a:solidFill>
            <a:schemeClr val="accent5">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chemeClr val="bg1"/>
              </a:solidFill>
              <a:latin typeface="ＭＳ Ｐゴシック" charset="-128"/>
            </a:endParaRPr>
          </a:p>
        </p:txBody>
      </p:sp>
      <p:sp>
        <p:nvSpPr>
          <p:cNvPr id="1813" name="AutoShape 6"/>
          <p:cNvSpPr>
            <a:spLocks noChangeArrowheads="1"/>
          </p:cNvSpPr>
          <p:nvPr/>
        </p:nvSpPr>
        <p:spPr>
          <a:xfrm>
            <a:off x="6636037" y="3232582"/>
            <a:ext cx="1651035" cy="907743"/>
          </a:xfrm>
          <a:prstGeom prst="rightArrow">
            <a:avLst>
              <a:gd name="adj1" fmla="val 47500"/>
              <a:gd name="adj2" fmla="val 32171"/>
            </a:avLst>
          </a:prstGeom>
          <a:solidFill>
            <a:schemeClr val="accent5">
              <a:lumMod val="25000"/>
            </a:schemeClr>
          </a:solidFill>
          <a:ln w="9525">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chemeClr val="bg1"/>
                </a:solidFill>
                <a:latin typeface="ＭＳ Ｐゴシック" charset="-128"/>
              </a:rPr>
              <a:t>補償金支払</a:t>
            </a:r>
          </a:p>
        </p:txBody>
      </p:sp>
      <p:sp>
        <p:nvSpPr>
          <p:cNvPr id="1814" name="AutoShape 6"/>
          <p:cNvSpPr>
            <a:spLocks noChangeArrowheads="1"/>
          </p:cNvSpPr>
          <p:nvPr/>
        </p:nvSpPr>
        <p:spPr>
          <a:xfrm>
            <a:off x="2871143" y="1596862"/>
            <a:ext cx="2229957" cy="844451"/>
          </a:xfrm>
          <a:prstGeom prst="rightArrow">
            <a:avLst>
              <a:gd name="adj1" fmla="val 47500"/>
              <a:gd name="adj2" fmla="val 30340"/>
            </a:avLst>
          </a:prstGeom>
          <a:solidFill>
            <a:schemeClr val="accent5">
              <a:lumMod val="25000"/>
            </a:schemeClr>
          </a:solidFill>
          <a:ln w="9525">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chemeClr val="bg1"/>
                </a:solidFill>
                <a:latin typeface="ＭＳ Ｐゴシック" charset="-128"/>
              </a:rPr>
              <a:t>支援</a:t>
            </a:r>
          </a:p>
        </p:txBody>
      </p:sp>
      <p:sp>
        <p:nvSpPr>
          <p:cNvPr id="1815" name="矢印: 左右 90"/>
          <p:cNvSpPr/>
          <p:nvPr/>
        </p:nvSpPr>
        <p:spPr>
          <a:xfrm>
            <a:off x="2861404" y="2585229"/>
            <a:ext cx="2249851" cy="747443"/>
          </a:xfrm>
          <a:prstGeom prst="leftRightArrow">
            <a:avLst>
              <a:gd name="adj1" fmla="val 57727"/>
              <a:gd name="adj2" fmla="val 26047"/>
            </a:avLst>
          </a:prstGeom>
          <a:solidFill>
            <a:schemeClr val="accent5">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latin typeface="ＭＳ Ｐゴシック" charset="-128"/>
            </a:endParaRPr>
          </a:p>
        </p:txBody>
      </p:sp>
      <p:sp>
        <p:nvSpPr>
          <p:cNvPr id="1816" name="Text Box 36"/>
          <p:cNvSpPr txBox="1">
            <a:spLocks noChangeArrowheads="1"/>
          </p:cNvSpPr>
          <p:nvPr/>
        </p:nvSpPr>
        <p:spPr>
          <a:xfrm>
            <a:off x="3727998" y="5377022"/>
            <a:ext cx="1141659" cy="338554"/>
          </a:xfrm>
          <a:prstGeom prst="rect">
            <a:avLst/>
          </a:prstGeom>
          <a:noFill/>
          <a:ln w="9525">
            <a:noFill/>
            <a:miter lim="800000"/>
            <a:headEnd/>
            <a:tailEnd/>
          </a:ln>
        </p:spPr>
        <p:txBody>
          <a:bodyPr wrap="none">
            <a:spAutoFit/>
          </a:bodyPr>
          <a:lstStyle/>
          <a:p>
            <a:r>
              <a:rPr lang="ja-JP" altLang="en-US" sz="1600" dirty="0">
                <a:solidFill>
                  <a:schemeClr val="bg1"/>
                </a:solidFill>
                <a:latin typeface="Times New Roman" pitchFamily="18" charset="0"/>
              </a:rPr>
              <a:t>貸付、返済</a:t>
            </a:r>
          </a:p>
        </p:txBody>
      </p:sp>
      <p:sp>
        <p:nvSpPr>
          <p:cNvPr id="1817" name="テキスト ボックス 9"/>
          <p:cNvSpPr txBox="1"/>
          <p:nvPr/>
        </p:nvSpPr>
        <p:spPr>
          <a:xfrm>
            <a:off x="5512576" y="4839273"/>
            <a:ext cx="677108" cy="690595"/>
          </a:xfrm>
          <a:prstGeom prst="rect">
            <a:avLst/>
          </a:prstGeom>
          <a:noFill/>
        </p:spPr>
        <p:txBody>
          <a:bodyPr vert="eaVert" wrap="square" rtlCol="0">
            <a:spAutoFit/>
          </a:bodyPr>
          <a:lstStyle/>
          <a:p>
            <a:r>
              <a:rPr lang="ja-JP" altLang="en-US" sz="1600" dirty="0">
                <a:solidFill>
                  <a:schemeClr val="bg1"/>
                </a:solidFill>
              </a:rPr>
              <a:t>購入</a:t>
            </a:r>
            <a:endParaRPr kumimoji="1" lang="en-US" altLang="ja-JP" sz="1600" dirty="0">
              <a:solidFill>
                <a:schemeClr val="bg1"/>
              </a:solidFill>
            </a:endParaRPr>
          </a:p>
          <a:p>
            <a:r>
              <a:rPr lang="ja-JP" altLang="en-US" sz="1600" dirty="0">
                <a:solidFill>
                  <a:schemeClr val="bg1"/>
                </a:solidFill>
              </a:rPr>
              <a:t>支払</a:t>
            </a:r>
            <a:endParaRPr kumimoji="1" lang="ja-JP" altLang="en-US" sz="1600" dirty="0">
              <a:solidFill>
                <a:schemeClr val="bg1"/>
              </a:solidFill>
            </a:endParaRPr>
          </a:p>
        </p:txBody>
      </p:sp>
      <p:sp>
        <p:nvSpPr>
          <p:cNvPr id="1818" name="Text Box 36"/>
          <p:cNvSpPr txBox="1">
            <a:spLocks noChangeArrowheads="1"/>
          </p:cNvSpPr>
          <p:nvPr/>
        </p:nvSpPr>
        <p:spPr>
          <a:xfrm>
            <a:off x="3691268" y="3507570"/>
            <a:ext cx="1141659" cy="338554"/>
          </a:xfrm>
          <a:prstGeom prst="rect">
            <a:avLst/>
          </a:prstGeom>
          <a:noFill/>
          <a:ln w="9525">
            <a:noFill/>
            <a:miter lim="800000"/>
            <a:headEnd/>
            <a:tailEnd/>
          </a:ln>
        </p:spPr>
        <p:txBody>
          <a:bodyPr wrap="none">
            <a:spAutoFit/>
          </a:bodyPr>
          <a:lstStyle/>
          <a:p>
            <a:r>
              <a:rPr lang="ja-JP" altLang="en-US" sz="1600" dirty="0">
                <a:solidFill>
                  <a:schemeClr val="bg1"/>
                </a:solidFill>
                <a:latin typeface="Times New Roman" pitchFamily="18" charset="0"/>
              </a:rPr>
              <a:t>貸付、返済</a:t>
            </a:r>
          </a:p>
        </p:txBody>
      </p:sp>
      <p:sp>
        <p:nvSpPr>
          <p:cNvPr id="1819" name="Text Box 36"/>
          <p:cNvSpPr txBox="1">
            <a:spLocks noChangeArrowheads="1"/>
          </p:cNvSpPr>
          <p:nvPr/>
        </p:nvSpPr>
        <p:spPr>
          <a:xfrm>
            <a:off x="971600" y="5148231"/>
            <a:ext cx="1210588" cy="584775"/>
          </a:xfrm>
          <a:prstGeom prst="rect">
            <a:avLst/>
          </a:prstGeom>
          <a:noFill/>
          <a:ln w="9525">
            <a:noFill/>
            <a:miter lim="800000"/>
            <a:headEnd/>
            <a:tailEnd/>
          </a:ln>
        </p:spPr>
        <p:txBody>
          <a:bodyPr wrap="none">
            <a:spAutoFit/>
          </a:bodyPr>
          <a:lstStyle/>
          <a:p>
            <a:pPr algn="ctr"/>
            <a:r>
              <a:rPr lang="ja-JP" altLang="en-US" sz="1600" dirty="0">
                <a:solidFill>
                  <a:schemeClr val="bg1"/>
                </a:solidFill>
                <a:latin typeface="Times New Roman" pitchFamily="18" charset="0"/>
              </a:rPr>
              <a:t>無利子貸付</a:t>
            </a:r>
            <a:endParaRPr lang="en-US" altLang="ja-JP" sz="1600" dirty="0">
              <a:solidFill>
                <a:schemeClr val="bg1"/>
              </a:solidFill>
              <a:latin typeface="Times New Roman" pitchFamily="18" charset="0"/>
            </a:endParaRPr>
          </a:p>
          <a:p>
            <a:pPr algn="ctr"/>
            <a:r>
              <a:rPr lang="ja-JP" altLang="en-US" sz="1600" dirty="0">
                <a:solidFill>
                  <a:schemeClr val="bg1"/>
                </a:solidFill>
                <a:latin typeface="Times New Roman" pitchFamily="18" charset="0"/>
              </a:rPr>
              <a:t>償還</a:t>
            </a:r>
          </a:p>
        </p:txBody>
      </p:sp>
      <p:sp>
        <p:nvSpPr>
          <p:cNvPr id="1820" name="Text Box 36"/>
          <p:cNvSpPr txBox="1">
            <a:spLocks noChangeArrowheads="1"/>
          </p:cNvSpPr>
          <p:nvPr/>
        </p:nvSpPr>
        <p:spPr>
          <a:xfrm>
            <a:off x="3097030" y="2801253"/>
            <a:ext cx="1757212" cy="338554"/>
          </a:xfrm>
          <a:prstGeom prst="rect">
            <a:avLst/>
          </a:prstGeom>
          <a:noFill/>
          <a:ln w="9525">
            <a:noFill/>
            <a:miter lim="800000"/>
            <a:headEnd/>
            <a:tailEnd/>
          </a:ln>
        </p:spPr>
        <p:txBody>
          <a:bodyPr wrap="none">
            <a:spAutoFit/>
          </a:bodyPr>
          <a:lstStyle/>
          <a:p>
            <a:pPr algn="ctr"/>
            <a:r>
              <a:rPr lang="ja-JP" altLang="en-US" sz="1600" dirty="0">
                <a:solidFill>
                  <a:schemeClr val="bg1"/>
                </a:solidFill>
                <a:latin typeface="Times New Roman" pitchFamily="18" charset="0"/>
              </a:rPr>
              <a:t>無利子貸付、償還</a:t>
            </a:r>
          </a:p>
        </p:txBody>
      </p:sp>
      <p:sp>
        <p:nvSpPr>
          <p:cNvPr id="1821" name="矢印: 左右 97"/>
          <p:cNvSpPr/>
          <p:nvPr/>
        </p:nvSpPr>
        <p:spPr>
          <a:xfrm>
            <a:off x="2901927" y="5837242"/>
            <a:ext cx="2227432" cy="608002"/>
          </a:xfrm>
          <a:prstGeom prst="leftRightArrow">
            <a:avLst>
              <a:gd name="adj1" fmla="val 55201"/>
              <a:gd name="adj2" fmla="val 39051"/>
            </a:avLst>
          </a:prstGeom>
          <a:solidFill>
            <a:schemeClr val="accent5">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ＭＳ Ｐゴシック" charset="-128"/>
              </a:rPr>
              <a:t>無利子貸付、償還</a:t>
            </a:r>
          </a:p>
        </p:txBody>
      </p:sp>
      <p:sp>
        <p:nvSpPr>
          <p:cNvPr id="1822" name="矢印: 左右 99"/>
          <p:cNvSpPr/>
          <p:nvPr/>
        </p:nvSpPr>
        <p:spPr>
          <a:xfrm>
            <a:off x="6636037" y="5445889"/>
            <a:ext cx="1651035" cy="975509"/>
          </a:xfrm>
          <a:prstGeom prst="leftRightArrow">
            <a:avLst>
              <a:gd name="adj1" fmla="val 50000"/>
              <a:gd name="adj2" fmla="val 26047"/>
            </a:avLst>
          </a:prstGeom>
          <a:solidFill>
            <a:schemeClr val="accent5">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latin typeface="ＭＳ Ｐゴシック" charset="-128"/>
            </a:endParaRPr>
          </a:p>
        </p:txBody>
      </p:sp>
      <p:sp>
        <p:nvSpPr>
          <p:cNvPr id="1823" name="Text Box 36"/>
          <p:cNvSpPr txBox="1">
            <a:spLocks noChangeArrowheads="1"/>
          </p:cNvSpPr>
          <p:nvPr/>
        </p:nvSpPr>
        <p:spPr>
          <a:xfrm>
            <a:off x="6787212" y="5652287"/>
            <a:ext cx="1313180" cy="584775"/>
          </a:xfrm>
          <a:prstGeom prst="rect">
            <a:avLst/>
          </a:prstGeom>
          <a:noFill/>
          <a:ln w="9525">
            <a:noFill/>
            <a:miter lim="800000"/>
            <a:headEnd/>
            <a:tailEnd/>
          </a:ln>
        </p:spPr>
        <p:txBody>
          <a:bodyPr wrap="none">
            <a:spAutoFit/>
          </a:bodyPr>
          <a:lstStyle/>
          <a:p>
            <a:pPr algn="ctr"/>
            <a:r>
              <a:rPr lang="ja-JP" altLang="en-US" sz="1600" dirty="0">
                <a:solidFill>
                  <a:schemeClr val="bg1"/>
                </a:solidFill>
                <a:latin typeface="Times New Roman" pitchFamily="18" charset="0"/>
              </a:rPr>
              <a:t>土地・床貸付</a:t>
            </a:r>
            <a:endParaRPr lang="en-US" altLang="ja-JP" sz="1600" dirty="0">
              <a:solidFill>
                <a:schemeClr val="bg1"/>
              </a:solidFill>
              <a:latin typeface="Times New Roman" pitchFamily="18" charset="0"/>
            </a:endParaRPr>
          </a:p>
          <a:p>
            <a:pPr algn="ctr"/>
            <a:r>
              <a:rPr lang="ja-JP" altLang="en-US" sz="1600" dirty="0">
                <a:solidFill>
                  <a:schemeClr val="bg1"/>
                </a:solidFill>
                <a:latin typeface="Times New Roman" pitchFamily="18" charset="0"/>
              </a:rPr>
              <a:t>賃料</a:t>
            </a:r>
          </a:p>
        </p:txBody>
      </p:sp>
      <p:sp>
        <p:nvSpPr>
          <p:cNvPr id="1824" name="矢印: 左右 101"/>
          <p:cNvSpPr/>
          <p:nvPr/>
        </p:nvSpPr>
        <p:spPr>
          <a:xfrm>
            <a:off x="6636037" y="1551141"/>
            <a:ext cx="1651035" cy="975509"/>
          </a:xfrm>
          <a:prstGeom prst="leftRightArrow">
            <a:avLst>
              <a:gd name="adj1" fmla="val 50000"/>
              <a:gd name="adj2" fmla="val 26047"/>
            </a:avLst>
          </a:prstGeom>
          <a:solidFill>
            <a:schemeClr val="accent5">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latin typeface="ＭＳ Ｐゴシック" charset="-128"/>
            </a:endParaRPr>
          </a:p>
        </p:txBody>
      </p:sp>
      <p:sp>
        <p:nvSpPr>
          <p:cNvPr id="1825" name="Text Box 36"/>
          <p:cNvSpPr txBox="1">
            <a:spLocks noChangeArrowheads="1"/>
          </p:cNvSpPr>
          <p:nvPr/>
        </p:nvSpPr>
        <p:spPr>
          <a:xfrm>
            <a:off x="6950973" y="1757539"/>
            <a:ext cx="1005403" cy="584775"/>
          </a:xfrm>
          <a:prstGeom prst="rect">
            <a:avLst/>
          </a:prstGeom>
          <a:noFill/>
          <a:ln w="9525">
            <a:noFill/>
            <a:miter lim="800000"/>
            <a:headEnd/>
            <a:tailEnd/>
          </a:ln>
        </p:spPr>
        <p:txBody>
          <a:bodyPr wrap="none">
            <a:spAutoFit/>
          </a:bodyPr>
          <a:lstStyle/>
          <a:p>
            <a:pPr algn="ctr"/>
            <a:r>
              <a:rPr lang="ja-JP" altLang="en-US" sz="1600" dirty="0">
                <a:solidFill>
                  <a:schemeClr val="bg1"/>
                </a:solidFill>
                <a:latin typeface="Times New Roman" pitchFamily="18" charset="0"/>
              </a:rPr>
              <a:t>工事発注</a:t>
            </a:r>
            <a:endParaRPr lang="en-US" altLang="ja-JP" sz="1600" dirty="0">
              <a:solidFill>
                <a:schemeClr val="bg1"/>
              </a:solidFill>
              <a:latin typeface="Times New Roman" pitchFamily="18" charset="0"/>
            </a:endParaRPr>
          </a:p>
          <a:p>
            <a:pPr algn="ctr"/>
            <a:r>
              <a:rPr lang="ja-JP" altLang="en-US" sz="1600" dirty="0">
                <a:solidFill>
                  <a:schemeClr val="bg1"/>
                </a:solidFill>
                <a:latin typeface="Times New Roman" pitchFamily="18" charset="0"/>
              </a:rPr>
              <a:t>支払</a:t>
            </a:r>
          </a:p>
        </p:txBody>
      </p:sp>
      <p:sp>
        <p:nvSpPr>
          <p:cNvPr id="1826" name="Text Box 36"/>
          <p:cNvSpPr txBox="1">
            <a:spLocks noChangeArrowheads="1"/>
          </p:cNvSpPr>
          <p:nvPr/>
        </p:nvSpPr>
        <p:spPr>
          <a:xfrm>
            <a:off x="1187624" y="5681573"/>
            <a:ext cx="813043" cy="307777"/>
          </a:xfrm>
          <a:prstGeom prst="rect">
            <a:avLst/>
          </a:prstGeom>
          <a:noFill/>
          <a:ln w="9525">
            <a:noFill/>
            <a:miter lim="800000"/>
            <a:headEnd/>
            <a:tailEnd/>
          </a:ln>
        </p:spPr>
        <p:txBody>
          <a:bodyPr wrap="none">
            <a:spAutoFit/>
          </a:bodyPr>
          <a:lstStyle/>
          <a:p>
            <a:r>
              <a:rPr lang="en-US" altLang="ja-JP" sz="1400" dirty="0">
                <a:solidFill>
                  <a:schemeClr val="accent5">
                    <a:lumMod val="50000"/>
                  </a:schemeClr>
                </a:solidFill>
                <a:latin typeface="ＭＳ Ｐゴシック" charset="-128"/>
              </a:rPr>
              <a:t>1/4</a:t>
            </a:r>
            <a:r>
              <a:rPr lang="ja-JP" altLang="en-US" sz="1400" dirty="0">
                <a:solidFill>
                  <a:schemeClr val="accent5">
                    <a:lumMod val="50000"/>
                  </a:schemeClr>
                </a:solidFill>
                <a:latin typeface="ＭＳ Ｐゴシック" charset="-128"/>
              </a:rPr>
              <a:t>国費</a:t>
            </a:r>
          </a:p>
        </p:txBody>
      </p:sp>
      <p:sp>
        <p:nvSpPr>
          <p:cNvPr id="1827" name="Text Box 11"/>
          <p:cNvSpPr txBox="1">
            <a:spLocks noChangeArrowheads="1"/>
          </p:cNvSpPr>
          <p:nvPr/>
        </p:nvSpPr>
        <p:spPr>
          <a:xfrm>
            <a:off x="3203848" y="2153762"/>
            <a:ext cx="1441420" cy="523220"/>
          </a:xfrm>
          <a:prstGeom prst="rect">
            <a:avLst/>
          </a:prstGeom>
          <a:noFill/>
          <a:ln w="9525">
            <a:noFill/>
            <a:miter lim="800000"/>
            <a:headEnd/>
            <a:tailEnd/>
          </a:ln>
        </p:spPr>
        <p:txBody>
          <a:bodyPr wrap="none">
            <a:spAutoFit/>
          </a:bodyPr>
          <a:lstStyle/>
          <a:p>
            <a:r>
              <a:rPr kumimoji="0" lang="en-US" altLang="ja-JP" sz="1400" dirty="0">
                <a:solidFill>
                  <a:schemeClr val="accent5">
                    <a:lumMod val="50000"/>
                  </a:schemeClr>
                </a:solidFill>
                <a:latin typeface="ＭＳ Ｐゴシック" charset="-128"/>
              </a:rPr>
              <a:t>1/2</a:t>
            </a:r>
            <a:r>
              <a:rPr kumimoji="0" lang="ja-JP" altLang="en-US" sz="1400" dirty="0">
                <a:solidFill>
                  <a:schemeClr val="accent5">
                    <a:lumMod val="50000"/>
                  </a:schemeClr>
                </a:solidFill>
                <a:latin typeface="ＭＳ Ｐゴシック" charset="-128"/>
              </a:rPr>
              <a:t>～</a:t>
            </a:r>
            <a:r>
              <a:rPr kumimoji="0" lang="en-US" altLang="ja-JP" sz="1400" dirty="0">
                <a:solidFill>
                  <a:schemeClr val="accent5">
                    <a:lumMod val="50000"/>
                  </a:schemeClr>
                </a:solidFill>
                <a:latin typeface="ＭＳ Ｐゴシック" charset="-128"/>
              </a:rPr>
              <a:t>1/3</a:t>
            </a:r>
            <a:r>
              <a:rPr lang="ja-JP" altLang="en-US" sz="1400" dirty="0">
                <a:solidFill>
                  <a:schemeClr val="accent5">
                    <a:lumMod val="50000"/>
                  </a:schemeClr>
                </a:solidFill>
                <a:latin typeface="ＭＳ Ｐゴシック" charset="-128"/>
              </a:rPr>
              <a:t>国費</a:t>
            </a:r>
          </a:p>
          <a:p>
            <a:r>
              <a:rPr lang="en-US" altLang="ja-JP" sz="1400" dirty="0">
                <a:solidFill>
                  <a:schemeClr val="accent5">
                    <a:lumMod val="50000"/>
                  </a:schemeClr>
                </a:solidFill>
                <a:latin typeface="ＭＳ Ｐゴシック" charset="-128"/>
              </a:rPr>
              <a:t>1/2</a:t>
            </a:r>
            <a:r>
              <a:rPr kumimoji="0" lang="ja-JP" altLang="en-US" sz="1400" dirty="0">
                <a:solidFill>
                  <a:schemeClr val="accent5">
                    <a:lumMod val="50000"/>
                  </a:schemeClr>
                </a:solidFill>
                <a:latin typeface="ＭＳ Ｐゴシック" charset="-128"/>
              </a:rPr>
              <a:t>～</a:t>
            </a:r>
            <a:r>
              <a:rPr kumimoji="0" lang="en-US" altLang="ja-JP" sz="1400" dirty="0">
                <a:solidFill>
                  <a:schemeClr val="accent5">
                    <a:lumMod val="50000"/>
                  </a:schemeClr>
                </a:solidFill>
                <a:latin typeface="ＭＳ Ｐゴシック" charset="-128"/>
              </a:rPr>
              <a:t>1/3</a:t>
            </a:r>
            <a:r>
              <a:rPr lang="ja-JP" altLang="en-US" sz="1400" dirty="0">
                <a:solidFill>
                  <a:schemeClr val="accent5">
                    <a:lumMod val="50000"/>
                  </a:schemeClr>
                </a:solidFill>
                <a:latin typeface="ＭＳ Ｐゴシック" charset="-128"/>
              </a:rPr>
              <a:t>地方費</a:t>
            </a:r>
          </a:p>
        </p:txBody>
      </p:sp>
      <p:sp>
        <p:nvSpPr>
          <p:cNvPr id="1828" name="Text Box 17"/>
          <p:cNvSpPr txBox="1">
            <a:spLocks noChangeArrowheads="1"/>
          </p:cNvSpPr>
          <p:nvPr/>
        </p:nvSpPr>
        <p:spPr>
          <a:xfrm>
            <a:off x="827584" y="2244934"/>
            <a:ext cx="1261884" cy="307777"/>
          </a:xfrm>
          <a:prstGeom prst="rect">
            <a:avLst/>
          </a:prstGeom>
          <a:noFill/>
          <a:ln w="9525">
            <a:noFill/>
            <a:miter lim="800000"/>
            <a:headEnd/>
            <a:tailEnd/>
          </a:ln>
        </p:spPr>
        <p:txBody>
          <a:bodyPr wrap="none">
            <a:spAutoFit/>
          </a:bodyPr>
          <a:lstStyle/>
          <a:p>
            <a:r>
              <a:rPr lang="en-US" altLang="ja-JP" sz="1400" dirty="0">
                <a:solidFill>
                  <a:schemeClr val="accent5">
                    <a:lumMod val="50000"/>
                  </a:schemeClr>
                </a:solidFill>
                <a:latin typeface="ＭＳ Ｐゴシック" charset="-128"/>
              </a:rPr>
              <a:t>1/2</a:t>
            </a:r>
            <a:r>
              <a:rPr kumimoji="0" lang="ja-JP" altLang="en-US" sz="1400" dirty="0">
                <a:solidFill>
                  <a:schemeClr val="accent5">
                    <a:lumMod val="50000"/>
                  </a:schemeClr>
                </a:solidFill>
                <a:latin typeface="ＭＳ Ｐゴシック" charset="-128"/>
              </a:rPr>
              <a:t>～</a:t>
            </a:r>
            <a:r>
              <a:rPr kumimoji="0" lang="en-US" altLang="ja-JP" sz="1400" dirty="0">
                <a:solidFill>
                  <a:schemeClr val="accent5">
                    <a:lumMod val="50000"/>
                  </a:schemeClr>
                </a:solidFill>
                <a:latin typeface="ＭＳ Ｐゴシック" charset="-128"/>
              </a:rPr>
              <a:t>1/3</a:t>
            </a:r>
            <a:r>
              <a:rPr lang="ja-JP" altLang="en-US" sz="1400" dirty="0">
                <a:solidFill>
                  <a:schemeClr val="accent5">
                    <a:lumMod val="50000"/>
                  </a:schemeClr>
                </a:solidFill>
                <a:latin typeface="ＭＳ Ｐゴシック" charset="-128"/>
              </a:rPr>
              <a:t>国費</a:t>
            </a:r>
          </a:p>
        </p:txBody>
      </p:sp>
      <p:sp>
        <p:nvSpPr>
          <p:cNvPr id="1829" name="Text Box 31"/>
          <p:cNvSpPr txBox="1">
            <a:spLocks noChangeArrowheads="1"/>
          </p:cNvSpPr>
          <p:nvPr/>
        </p:nvSpPr>
        <p:spPr>
          <a:xfrm>
            <a:off x="3120453" y="3109030"/>
            <a:ext cx="1739579" cy="307777"/>
          </a:xfrm>
          <a:prstGeom prst="rect">
            <a:avLst/>
          </a:prstGeom>
          <a:noFill/>
          <a:ln w="9525">
            <a:noFill/>
            <a:miter lim="800000"/>
            <a:headEnd/>
            <a:tailEnd/>
          </a:ln>
        </p:spPr>
        <p:txBody>
          <a:bodyPr wrap="none">
            <a:spAutoFit/>
          </a:bodyPr>
          <a:lstStyle/>
          <a:p>
            <a:r>
              <a:rPr lang="en-US" altLang="ja-JP" sz="1400" dirty="0">
                <a:solidFill>
                  <a:schemeClr val="accent5">
                    <a:lumMod val="50000"/>
                  </a:schemeClr>
                </a:solidFill>
                <a:latin typeface="ＭＳ Ｐゴシック" charset="-128"/>
              </a:rPr>
              <a:t>1/4</a:t>
            </a:r>
            <a:r>
              <a:rPr lang="ja-JP" altLang="en-US" sz="1400" dirty="0">
                <a:solidFill>
                  <a:schemeClr val="accent5">
                    <a:lumMod val="50000"/>
                  </a:schemeClr>
                </a:solidFill>
                <a:latin typeface="ＭＳ Ｐゴシック" charset="-128"/>
              </a:rPr>
              <a:t>国費、</a:t>
            </a:r>
            <a:r>
              <a:rPr lang="en-US" altLang="ja-JP" sz="1400" dirty="0">
                <a:solidFill>
                  <a:schemeClr val="accent5">
                    <a:lumMod val="50000"/>
                  </a:schemeClr>
                </a:solidFill>
                <a:latin typeface="ＭＳ Ｐゴシック" charset="-128"/>
              </a:rPr>
              <a:t>1/4</a:t>
            </a:r>
            <a:r>
              <a:rPr kumimoji="0" lang="ja-JP" altLang="en-US" sz="1400" dirty="0">
                <a:solidFill>
                  <a:schemeClr val="accent5">
                    <a:lumMod val="50000"/>
                  </a:schemeClr>
                </a:solidFill>
                <a:latin typeface="ＭＳ Ｐゴシック" charset="-128"/>
              </a:rPr>
              <a:t>地方費</a:t>
            </a:r>
            <a:endParaRPr lang="ja-JP" altLang="en-US" sz="1400" dirty="0">
              <a:solidFill>
                <a:schemeClr val="accent5">
                  <a:lumMod val="50000"/>
                </a:schemeClr>
              </a:solidFill>
              <a:latin typeface="ＭＳ Ｐゴシック" charset="-128"/>
            </a:endParaRPr>
          </a:p>
        </p:txBody>
      </p:sp>
      <p:sp>
        <p:nvSpPr>
          <p:cNvPr id="1830" name="Text Box 44"/>
          <p:cNvSpPr txBox="1">
            <a:spLocks noChangeArrowheads="1"/>
          </p:cNvSpPr>
          <p:nvPr/>
        </p:nvSpPr>
        <p:spPr>
          <a:xfrm>
            <a:off x="3120453" y="6238882"/>
            <a:ext cx="1739579" cy="307777"/>
          </a:xfrm>
          <a:prstGeom prst="rect">
            <a:avLst/>
          </a:prstGeom>
          <a:noFill/>
          <a:ln w="9525">
            <a:noFill/>
            <a:miter lim="800000"/>
            <a:headEnd/>
            <a:tailEnd/>
          </a:ln>
        </p:spPr>
        <p:txBody>
          <a:bodyPr wrap="none">
            <a:spAutoFit/>
          </a:bodyPr>
          <a:lstStyle/>
          <a:p>
            <a:r>
              <a:rPr lang="en-US" altLang="ja-JP" sz="1400" dirty="0">
                <a:solidFill>
                  <a:schemeClr val="accent5">
                    <a:lumMod val="50000"/>
                  </a:schemeClr>
                </a:solidFill>
                <a:latin typeface="ＭＳ Ｐゴシック" charset="-128"/>
              </a:rPr>
              <a:t>1/4</a:t>
            </a:r>
            <a:r>
              <a:rPr lang="ja-JP" altLang="en-US" sz="1400" dirty="0">
                <a:solidFill>
                  <a:schemeClr val="accent5">
                    <a:lumMod val="50000"/>
                  </a:schemeClr>
                </a:solidFill>
                <a:latin typeface="ＭＳ Ｐゴシック" charset="-128"/>
              </a:rPr>
              <a:t>国費、</a:t>
            </a:r>
            <a:r>
              <a:rPr kumimoji="0" lang="en-US" altLang="ja-JP" sz="1400" dirty="0">
                <a:solidFill>
                  <a:schemeClr val="accent5">
                    <a:lumMod val="50000"/>
                  </a:schemeClr>
                </a:solidFill>
                <a:latin typeface="ＭＳ Ｐゴシック" charset="-128"/>
              </a:rPr>
              <a:t>1/4</a:t>
            </a:r>
            <a:r>
              <a:rPr kumimoji="0" lang="ja-JP" altLang="en-US" sz="1400" dirty="0">
                <a:solidFill>
                  <a:schemeClr val="accent5">
                    <a:lumMod val="50000"/>
                  </a:schemeClr>
                </a:solidFill>
                <a:latin typeface="ＭＳ Ｐゴシック" charset="-128"/>
              </a:rPr>
              <a:t>地方費</a:t>
            </a:r>
            <a:endParaRPr lang="ja-JP" altLang="en-US" sz="1400" dirty="0">
              <a:solidFill>
                <a:schemeClr val="accent5">
                  <a:lumMod val="50000"/>
                </a:schemeClr>
              </a:solidFill>
              <a:latin typeface="ＭＳ Ｐゴシック" charset="-128"/>
            </a:endParaRPr>
          </a:p>
        </p:txBody>
      </p:sp>
      <p:sp>
        <p:nvSpPr>
          <p:cNvPr id="1831" name="AutoShape 15"/>
          <p:cNvSpPr>
            <a:spLocks noChangeArrowheads="1"/>
          </p:cNvSpPr>
          <p:nvPr/>
        </p:nvSpPr>
        <p:spPr>
          <a:xfrm>
            <a:off x="323528" y="1298007"/>
            <a:ext cx="533400" cy="5155329"/>
          </a:xfrm>
          <a:prstGeom prst="roundRect">
            <a:avLst>
              <a:gd name="adj" fmla="val 16667"/>
            </a:avLst>
          </a:prstGeom>
          <a:solidFill>
            <a:schemeClr val="accent5">
              <a:lumMod val="50000"/>
            </a:schemeClr>
          </a:solidFill>
          <a:ln w="6350" cap="sq">
            <a:noFill/>
            <a:round/>
            <a:headEnd/>
            <a:tailEnd/>
          </a:ln>
          <a:effectLst>
            <a:outerShdw blurRad="50800" dist="38100" dir="2700000" algn="tl" rotWithShape="0">
              <a:prstClr val="black">
                <a:alpha val="40000"/>
              </a:prstClr>
            </a:outerShdw>
          </a:effectLst>
        </p:spPr>
        <p:txBody>
          <a:bodyPr vert="eaVert" wrap="none" anchor="t"/>
          <a:lstStyle/>
          <a:p>
            <a:pPr algn="ctr"/>
            <a:r>
              <a:rPr lang="ja-JP" altLang="en-US" sz="2000" b="1" dirty="0">
                <a:solidFill>
                  <a:schemeClr val="bg1"/>
                </a:solidFill>
                <a:latin typeface="Times New Roman" pitchFamily="18" charset="0"/>
              </a:rPr>
              <a:t>国</a:t>
            </a:r>
          </a:p>
        </p:txBody>
      </p:sp>
      <p:sp>
        <p:nvSpPr>
          <p:cNvPr id="1832" name="AutoShape 15"/>
          <p:cNvSpPr>
            <a:spLocks noChangeArrowheads="1"/>
          </p:cNvSpPr>
          <p:nvPr/>
        </p:nvSpPr>
        <p:spPr>
          <a:xfrm>
            <a:off x="2310408" y="1298006"/>
            <a:ext cx="533400" cy="5155330"/>
          </a:xfrm>
          <a:prstGeom prst="roundRect">
            <a:avLst>
              <a:gd name="adj" fmla="val 16667"/>
            </a:avLst>
          </a:prstGeom>
          <a:solidFill>
            <a:schemeClr val="accent5">
              <a:lumMod val="50000"/>
            </a:schemeClr>
          </a:solidFill>
          <a:ln w="6350" cap="sq">
            <a:noFill/>
            <a:round/>
            <a:headEnd/>
            <a:tailEnd/>
          </a:ln>
          <a:effectLst>
            <a:outerShdw blurRad="50800" dist="38100" dir="2700000" algn="tl" rotWithShape="0">
              <a:prstClr val="black">
                <a:alpha val="40000"/>
              </a:prstClr>
            </a:outerShdw>
          </a:effectLst>
        </p:spPr>
        <p:txBody>
          <a:bodyPr vert="eaVert" wrap="none" anchor="t"/>
          <a:lstStyle/>
          <a:p>
            <a:pPr algn="ctr"/>
            <a:r>
              <a:rPr lang="ja-JP" altLang="en-US" sz="2000" b="1" dirty="0">
                <a:solidFill>
                  <a:schemeClr val="bg1"/>
                </a:solidFill>
                <a:latin typeface="Times New Roman" pitchFamily="18" charset="0"/>
              </a:rPr>
              <a:t>地方公共団体</a:t>
            </a:r>
          </a:p>
        </p:txBody>
      </p:sp>
      <p:sp>
        <p:nvSpPr>
          <p:cNvPr id="1833" name="AutoShape 15"/>
          <p:cNvSpPr>
            <a:spLocks noChangeArrowheads="1"/>
          </p:cNvSpPr>
          <p:nvPr/>
        </p:nvSpPr>
        <p:spPr>
          <a:xfrm>
            <a:off x="8314407" y="1340918"/>
            <a:ext cx="533400" cy="1480080"/>
          </a:xfrm>
          <a:prstGeom prst="roundRect">
            <a:avLst>
              <a:gd name="adj" fmla="val 16667"/>
            </a:avLst>
          </a:prstGeom>
          <a:solidFill>
            <a:schemeClr val="accent5">
              <a:lumMod val="50000"/>
            </a:schemeClr>
          </a:solidFill>
          <a:ln w="12700" cap="sq">
            <a:noFill/>
            <a:round/>
            <a:headEnd/>
            <a:tailEnd/>
          </a:ln>
          <a:effectLst>
            <a:outerShdw blurRad="50800" dist="38100" dir="2700000" algn="tl" rotWithShape="0">
              <a:prstClr val="black">
                <a:alpha val="40000"/>
              </a:prstClr>
            </a:outerShdw>
          </a:effectLst>
        </p:spPr>
        <p:txBody>
          <a:bodyPr vert="eaVert" wrap="none" anchor="t"/>
          <a:lstStyle/>
          <a:p>
            <a:pPr algn="ctr"/>
            <a:r>
              <a:rPr lang="ja-JP" altLang="en-US" sz="2000" b="1" dirty="0">
                <a:solidFill>
                  <a:schemeClr val="bg1"/>
                </a:solidFill>
                <a:latin typeface="Times New Roman" pitchFamily="18" charset="0"/>
              </a:rPr>
              <a:t>ゼネコン等</a:t>
            </a:r>
            <a:endParaRPr lang="en-US" altLang="ja-JP" sz="2000" b="1" dirty="0">
              <a:solidFill>
                <a:schemeClr val="bg1"/>
              </a:solidFill>
              <a:latin typeface="Times New Roman" pitchFamily="18" charset="0"/>
            </a:endParaRPr>
          </a:p>
        </p:txBody>
      </p:sp>
      <p:sp>
        <p:nvSpPr>
          <p:cNvPr id="1834" name="AutoShape 15"/>
          <p:cNvSpPr>
            <a:spLocks noChangeArrowheads="1"/>
          </p:cNvSpPr>
          <p:nvPr/>
        </p:nvSpPr>
        <p:spPr>
          <a:xfrm>
            <a:off x="8316416" y="3068960"/>
            <a:ext cx="533400" cy="1480080"/>
          </a:xfrm>
          <a:prstGeom prst="roundRect">
            <a:avLst>
              <a:gd name="adj" fmla="val 16667"/>
            </a:avLst>
          </a:prstGeom>
          <a:solidFill>
            <a:schemeClr val="accent5">
              <a:lumMod val="50000"/>
            </a:schemeClr>
          </a:solidFill>
          <a:ln w="12700" cap="sq">
            <a:noFill/>
            <a:round/>
            <a:headEnd/>
            <a:tailEnd/>
          </a:ln>
          <a:effectLst>
            <a:outerShdw blurRad="50800" dist="38100" dir="2700000" algn="tl" rotWithShape="0">
              <a:prstClr val="black">
                <a:alpha val="40000"/>
              </a:prstClr>
            </a:outerShdw>
          </a:effectLst>
        </p:spPr>
        <p:txBody>
          <a:bodyPr vert="eaVert" wrap="none" anchor="t"/>
          <a:lstStyle/>
          <a:p>
            <a:pPr algn="ctr"/>
            <a:r>
              <a:rPr lang="ja-JP" altLang="en-US" sz="2000" b="1" dirty="0">
                <a:solidFill>
                  <a:schemeClr val="bg1"/>
                </a:solidFill>
                <a:latin typeface="Times New Roman" pitchFamily="18" charset="0"/>
              </a:rPr>
              <a:t>転出地権者</a:t>
            </a:r>
            <a:endParaRPr lang="en-US" altLang="ja-JP" sz="2000" b="1" dirty="0">
              <a:solidFill>
                <a:schemeClr val="bg1"/>
              </a:solidFill>
              <a:latin typeface="Times New Roman" pitchFamily="18" charset="0"/>
            </a:endParaRPr>
          </a:p>
        </p:txBody>
      </p:sp>
      <p:sp>
        <p:nvSpPr>
          <p:cNvPr id="1835" name="AutoShape 15"/>
          <p:cNvSpPr>
            <a:spLocks noChangeArrowheads="1"/>
          </p:cNvSpPr>
          <p:nvPr/>
        </p:nvSpPr>
        <p:spPr>
          <a:xfrm>
            <a:off x="8316416" y="4797302"/>
            <a:ext cx="533400" cy="1656034"/>
          </a:xfrm>
          <a:prstGeom prst="roundRect">
            <a:avLst>
              <a:gd name="adj" fmla="val 16667"/>
            </a:avLst>
          </a:prstGeom>
          <a:solidFill>
            <a:schemeClr val="accent5">
              <a:lumMod val="50000"/>
            </a:schemeClr>
          </a:solidFill>
          <a:ln w="12700" cap="sq">
            <a:noFill/>
            <a:round/>
            <a:headEnd/>
            <a:tailEnd/>
          </a:ln>
          <a:effectLst>
            <a:outerShdw blurRad="50800" dist="38100" dir="2700000" algn="tl" rotWithShape="0">
              <a:prstClr val="black">
                <a:alpha val="40000"/>
              </a:prstClr>
            </a:outerShdw>
          </a:effectLst>
        </p:spPr>
        <p:txBody>
          <a:bodyPr vert="eaVert" wrap="none" anchor="t"/>
          <a:lstStyle/>
          <a:p>
            <a:pPr algn="ctr"/>
            <a:r>
              <a:rPr lang="ja-JP" altLang="en-US" sz="2000" b="1" dirty="0">
                <a:solidFill>
                  <a:schemeClr val="bg1"/>
                </a:solidFill>
                <a:latin typeface="Times New Roman" pitchFamily="18" charset="0"/>
              </a:rPr>
              <a:t>テナント</a:t>
            </a:r>
            <a:endParaRPr lang="en-US" altLang="ja-JP" sz="2000" b="1" dirty="0">
              <a:solidFill>
                <a:schemeClr val="bg1"/>
              </a:solidFill>
              <a:latin typeface="Times New Roman" pitchFamily="18" charset="0"/>
            </a:endParaRPr>
          </a:p>
        </p:txBody>
      </p:sp>
      <p:sp>
        <p:nvSpPr>
          <p:cNvPr id="1836" name="AutoShape 15"/>
          <p:cNvSpPr>
            <a:spLocks noChangeArrowheads="1"/>
          </p:cNvSpPr>
          <p:nvPr/>
        </p:nvSpPr>
        <p:spPr>
          <a:xfrm>
            <a:off x="3172338" y="4212542"/>
            <a:ext cx="1418701" cy="696688"/>
          </a:xfrm>
          <a:prstGeom prst="roundRect">
            <a:avLst>
              <a:gd name="adj" fmla="val 16667"/>
            </a:avLst>
          </a:prstGeom>
          <a:solidFill>
            <a:schemeClr val="accent5">
              <a:lumMod val="50000"/>
            </a:schemeClr>
          </a:solidFill>
          <a:ln w="12700" cap="sq">
            <a:noFill/>
            <a:round/>
            <a:headEnd/>
            <a:tailEnd/>
          </a:ln>
          <a:effectLst>
            <a:outerShdw blurRad="50800" dist="38100" dir="2700000" algn="tl" rotWithShape="0">
              <a:prstClr val="black">
                <a:alpha val="40000"/>
              </a:prstClr>
            </a:outerShdw>
          </a:effectLst>
        </p:spPr>
        <p:txBody>
          <a:bodyPr vert="horz" wrap="none" anchor="ctr"/>
          <a:lstStyle/>
          <a:p>
            <a:pPr algn="ctr"/>
            <a:r>
              <a:rPr lang="ja-JP" altLang="en-US" sz="2000" b="1" dirty="0">
                <a:solidFill>
                  <a:schemeClr val="bg1"/>
                </a:solidFill>
                <a:latin typeface="Times New Roman" pitchFamily="18" charset="0"/>
              </a:rPr>
              <a:t>金融機関</a:t>
            </a:r>
            <a:endParaRPr lang="en-US" altLang="ja-JP" sz="2000" b="1" dirty="0">
              <a:solidFill>
                <a:schemeClr val="bg1"/>
              </a:solidFill>
              <a:latin typeface="Times New Roman" pitchFamily="18" charset="0"/>
            </a:endParaRPr>
          </a:p>
        </p:txBody>
      </p:sp>
      <p:sp>
        <p:nvSpPr>
          <p:cNvPr id="1837" name="AutoShape 15"/>
          <p:cNvSpPr>
            <a:spLocks noChangeArrowheads="1"/>
          </p:cNvSpPr>
          <p:nvPr/>
        </p:nvSpPr>
        <p:spPr>
          <a:xfrm>
            <a:off x="5159217" y="5445888"/>
            <a:ext cx="1418701" cy="1006755"/>
          </a:xfrm>
          <a:prstGeom prst="roundRect">
            <a:avLst>
              <a:gd name="adj" fmla="val 16667"/>
            </a:avLst>
          </a:prstGeom>
          <a:solidFill>
            <a:schemeClr val="accent5">
              <a:lumMod val="50000"/>
            </a:schemeClr>
          </a:solidFill>
          <a:ln w="12700" cap="sq">
            <a:noFill/>
            <a:round/>
            <a:headEnd/>
            <a:tailEnd/>
          </a:ln>
          <a:effectLst>
            <a:outerShdw blurRad="50800" dist="38100" dir="2700000" algn="tl" rotWithShape="0">
              <a:prstClr val="black">
                <a:alpha val="40000"/>
              </a:prstClr>
            </a:outerShdw>
          </a:effectLst>
        </p:spPr>
        <p:txBody>
          <a:bodyPr vert="horz" wrap="none" anchor="ctr"/>
          <a:lstStyle/>
          <a:p>
            <a:pPr algn="ctr"/>
            <a:r>
              <a:rPr lang="ja-JP" altLang="en-US" sz="2000" b="1" dirty="0">
                <a:solidFill>
                  <a:schemeClr val="bg1"/>
                </a:solidFill>
                <a:latin typeface="Times New Roman" pitchFamily="18" charset="0"/>
              </a:rPr>
              <a:t>保留床</a:t>
            </a:r>
            <a:endParaRPr lang="en-US" altLang="ja-JP" sz="2000" b="1" dirty="0">
              <a:solidFill>
                <a:schemeClr val="bg1"/>
              </a:solidFill>
              <a:latin typeface="Times New Roman" pitchFamily="18" charset="0"/>
            </a:endParaRPr>
          </a:p>
          <a:p>
            <a:pPr algn="ctr"/>
            <a:r>
              <a:rPr lang="ja-JP" altLang="en-US" sz="2000" b="1" dirty="0">
                <a:solidFill>
                  <a:schemeClr val="bg1"/>
                </a:solidFill>
                <a:latin typeface="Times New Roman" pitchFamily="18" charset="0"/>
              </a:rPr>
              <a:t>管理法人</a:t>
            </a:r>
            <a:endParaRPr lang="en-US" altLang="ja-JP" sz="2000" b="1" dirty="0">
              <a:solidFill>
                <a:schemeClr val="bg1"/>
              </a:solidFill>
              <a:latin typeface="Times New Roman" pitchFamily="18" charset="0"/>
            </a:endParaRPr>
          </a:p>
        </p:txBody>
      </p:sp>
    </p:spTree>
    <p:extLst>
      <p:ext uri="{BB962C8B-B14F-4D97-AF65-F5344CB8AC3E}">
        <p14:creationId xmlns:p14="http://schemas.microsoft.com/office/powerpoint/2010/main" val="397988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４．市街地再開発事業に対する支援制度</a:t>
            </a:r>
          </a:p>
        </p:txBody>
      </p:sp>
      <p:sp>
        <p:nvSpPr>
          <p:cNvPr id="1840" name="タイトル 8"/>
          <p:cNvSpPr txBox="1"/>
          <p:nvPr/>
        </p:nvSpPr>
        <p:spPr>
          <a:xfrm>
            <a:off x="193068" y="639980"/>
            <a:ext cx="2249334" cy="400110"/>
          </a:xfrm>
          <a:prstGeom prst="rect">
            <a:avLst/>
          </a:prstGeom>
          <a:solidFill>
            <a:schemeClr val="tx1">
              <a:lumMod val="50000"/>
              <a:lumOff val="50000"/>
            </a:schemeClr>
          </a:solidFill>
          <a:ln w="6350">
            <a:noFill/>
            <a:miter lim="800000"/>
            <a:headEnd/>
            <a:tailEnd/>
          </a:ln>
        </p:spPr>
        <p:txBody>
          <a:bodyPr vert="horz" wrap="non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sz="2000" kern="0" dirty="0">
                <a:solidFill>
                  <a:schemeClr val="bg1"/>
                </a:solidFill>
                <a:latin typeface="ＭＳ Ｐゴシック" charset="-128"/>
                <a:ea typeface="ＭＳ Ｐゴシック" charset="-128"/>
              </a:rPr>
              <a:t>交付金制度の変遷</a:t>
            </a:r>
          </a:p>
        </p:txBody>
      </p:sp>
      <p:sp>
        <p:nvSpPr>
          <p:cNvPr id="1841" name="スライド番号プレースホルダー 7"/>
          <p:cNvSpPr>
            <a:spLocks noGrp="1"/>
          </p:cNvSpPr>
          <p:nvPr>
            <p:ph type="sldNum" sz="quarter" idx="12"/>
          </p:nvPr>
        </p:nvSpPr>
        <p:spPr>
          <a:xfrm>
            <a:off x="7118920" y="6501425"/>
            <a:ext cx="2133600" cy="476250"/>
          </a:xfrm>
        </p:spPr>
        <p:txBody>
          <a:bodyPr/>
          <a:lstStyle/>
          <a:p>
            <a:pPr>
              <a:defRPr/>
            </a:pPr>
            <a:fld id="{C22265F3-424C-4E3D-9E1E-158E402821BC}" type="slidenum">
              <a:rPr lang="en-US" altLang="ja-JP" smtClean="0"/>
              <a:pPr>
                <a:defRPr/>
              </a:pPr>
              <a:t>36</a:t>
            </a:fld>
            <a:endParaRPr lang="en-US" altLang="ja-JP" dirty="0"/>
          </a:p>
        </p:txBody>
      </p:sp>
      <p:pic>
        <p:nvPicPr>
          <p:cNvPr id="7" name="図 6">
            <a:extLst>
              <a:ext uri="{FF2B5EF4-FFF2-40B4-BE49-F238E27FC236}">
                <a16:creationId xmlns:a16="http://schemas.microsoft.com/office/drawing/2014/main" id="{9603076A-EF09-E15B-D0C5-54B375AE1BA9}"/>
              </a:ext>
            </a:extLst>
          </p:cNvPr>
          <p:cNvPicPr>
            <a:picLocks noChangeAspect="1"/>
          </p:cNvPicPr>
          <p:nvPr/>
        </p:nvPicPr>
        <p:blipFill>
          <a:blip r:embed="rId2"/>
          <a:stretch>
            <a:fillRect/>
          </a:stretch>
        </p:blipFill>
        <p:spPr>
          <a:xfrm>
            <a:off x="107504" y="1108570"/>
            <a:ext cx="8712968" cy="5702552"/>
          </a:xfrm>
          <a:prstGeom prst="rect">
            <a:avLst/>
          </a:prstGeom>
        </p:spPr>
      </p:pic>
    </p:spTree>
    <p:extLst>
      <p:ext uri="{BB962C8B-B14F-4D97-AF65-F5344CB8AC3E}">
        <p14:creationId xmlns:p14="http://schemas.microsoft.com/office/powerpoint/2010/main" val="3891877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 name="正方形/長方形 2112"/>
          <p:cNvSpPr/>
          <p:nvPr/>
        </p:nvSpPr>
        <p:spPr>
          <a:xfrm>
            <a:off x="179512" y="2457959"/>
            <a:ext cx="8784976" cy="43681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1725" name="右矢印 2113"/>
          <p:cNvSpPr/>
          <p:nvPr/>
        </p:nvSpPr>
        <p:spPr>
          <a:xfrm rot="859818">
            <a:off x="3284141" y="4928097"/>
            <a:ext cx="2372572" cy="557311"/>
          </a:xfrm>
          <a:prstGeom prst="rightArrow">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726" name="右矢印 2114"/>
          <p:cNvSpPr/>
          <p:nvPr/>
        </p:nvSpPr>
        <p:spPr>
          <a:xfrm rot="20623336">
            <a:off x="3270873" y="3307872"/>
            <a:ext cx="2394912" cy="626723"/>
          </a:xfrm>
          <a:prstGeom prst="rightArrow">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727" name="正方形/長方形 2115"/>
          <p:cNvSpPr/>
          <p:nvPr/>
        </p:nvSpPr>
        <p:spPr>
          <a:xfrm>
            <a:off x="179512" y="692697"/>
            <a:ext cx="8784976" cy="1716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cxnSp>
        <p:nvCxnSpPr>
          <p:cNvPr id="1728" name="直線コネクタ 2116"/>
          <p:cNvCxnSpPr/>
          <p:nvPr/>
        </p:nvCxnSpPr>
        <p:spPr>
          <a:xfrm>
            <a:off x="0" y="500063"/>
            <a:ext cx="9144000"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1729" name="タイトル 2117"/>
          <p:cNvSpPr>
            <a:spLocks noGrp="1"/>
          </p:cNvSpPr>
          <p:nvPr>
            <p:ph type="title"/>
          </p:nvPr>
        </p:nvSpPr>
        <p:spPr>
          <a:xfrm>
            <a:off x="265907" y="585984"/>
            <a:ext cx="6784230" cy="400110"/>
          </a:xfrm>
          <a:solidFill>
            <a:schemeClr val="tx1">
              <a:lumMod val="50000"/>
              <a:lumOff val="50000"/>
            </a:schemeClr>
          </a:solidFill>
          <a:ln w="6350">
            <a:noFill/>
          </a:ln>
        </p:spPr>
        <p:txBody>
          <a:bodyPr wrap="none">
            <a:spAutoFit/>
          </a:bodyPr>
          <a:lstStyle/>
          <a:p>
            <a:pPr eaLnBrk="1" hangingPunct="1"/>
            <a:r>
              <a:rPr lang="ja-JP" altLang="en-US" sz="2000" dirty="0">
                <a:solidFill>
                  <a:schemeClr val="bg1"/>
                </a:solidFill>
                <a:latin typeface="ＭＳ Ｐゴシック" charset="-128"/>
                <a:ea typeface="ＭＳ Ｐゴシック" charset="-128"/>
              </a:rPr>
              <a:t>都市機能誘導区域及び密集市街地等に対する支援の強化</a:t>
            </a:r>
          </a:p>
        </p:txBody>
      </p:sp>
      <p:sp>
        <p:nvSpPr>
          <p:cNvPr id="1730" name="Text Box 2118"/>
          <p:cNvSpPr txBox="1">
            <a:spLocks noChangeArrowheads="1"/>
          </p:cNvSpPr>
          <p:nvPr/>
        </p:nvSpPr>
        <p:spPr>
          <a:xfrm>
            <a:off x="3360450" y="4569101"/>
            <a:ext cx="2003638" cy="1377429"/>
          </a:xfrm>
          <a:prstGeom prst="rect">
            <a:avLst/>
          </a:prstGeom>
          <a:noFill/>
          <a:ln w="9525">
            <a:noFill/>
            <a:miter lim="800000"/>
            <a:headEnd/>
            <a:tailEnd/>
          </a:ln>
        </p:spPr>
        <p:txBody>
          <a:bodyPr lIns="74295" tIns="8890" rIns="74295" bIns="8890"/>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ゴシック" pitchFamily="49" charset="-128"/>
                <a:ea typeface="ＭＳ ゴシック" pitchFamily="49" charset="-128"/>
                <a:cs typeface="Times New Roman" pitchFamily="18" charset="0"/>
              </a:rPr>
              <a:t>○重点密集市街地等</a:t>
            </a:r>
            <a:endParaRPr kumimoji="1" lang="en-US" altLang="ja-JP" sz="1400" b="0" i="0" u="none" strike="noStrike" kern="1200" cap="none" spc="0" normalizeH="0" baseline="0" noProof="0" dirty="0">
              <a:ln>
                <a:noFill/>
              </a:ln>
              <a:effectLst/>
              <a:uLnTx/>
              <a:uFillTx/>
              <a:latin typeface="ＭＳ ゴシック" pitchFamily="49" charset="-128"/>
              <a:ea typeface="ＭＳ ゴシック" pitchFamily="49" charset="-128"/>
              <a:cs typeface="Times New Roman" pitchFamily="18" charset="0"/>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ゴシック" pitchFamily="49" charset="-128"/>
                <a:ea typeface="ＭＳ ゴシック" pitchFamily="49" charset="-128"/>
                <a:cs typeface="Times New Roman" pitchFamily="18" charset="0"/>
              </a:rPr>
              <a:t>○都市機能誘導区域かつ中心拠点区域の区域内において、立地適正化計画に位置づけられる事業　等</a:t>
            </a:r>
            <a:endParaRPr kumimoji="1" lang="ja-JP" altLang="en-US" sz="1400" b="1" i="0" u="none" strike="noStrike" kern="1200" cap="none" spc="0" normalizeH="0" baseline="0" noProof="0" dirty="0">
              <a:ln>
                <a:noFill/>
              </a:ln>
              <a:effectLst/>
              <a:uLnTx/>
              <a:uFillTx/>
              <a:latin typeface="Arial" charset="0"/>
              <a:ea typeface="ＭＳ ゴシック" pitchFamily="49" charset="-128"/>
              <a:cs typeface="Times New Roman" pitchFamily="18" charset="0"/>
            </a:endParaRPr>
          </a:p>
        </p:txBody>
      </p:sp>
      <p:sp>
        <p:nvSpPr>
          <p:cNvPr id="1731" name="Text Box 2119"/>
          <p:cNvSpPr txBox="1">
            <a:spLocks noChangeArrowheads="1"/>
          </p:cNvSpPr>
          <p:nvPr/>
        </p:nvSpPr>
        <p:spPr>
          <a:xfrm>
            <a:off x="5857790" y="2657687"/>
            <a:ext cx="1810554" cy="718478"/>
          </a:xfrm>
          <a:prstGeom prst="rect">
            <a:avLst/>
          </a:prstGeom>
          <a:noFill/>
          <a:ln w="9525">
            <a:noFill/>
            <a:miter lim="800000"/>
            <a:headEnd/>
            <a:tailEn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係数</a:t>
            </a:r>
            <a:r>
              <a:rPr kumimoji="1" lang="en-US" altLang="ja-JP" sz="20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:1.2</a:t>
            </a:r>
            <a:endParaRPr kumimoji="1" lang="en-US" altLang="ja-JP" sz="14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a:t>
            </a:r>
            <a:r>
              <a:rPr kumimoji="1" lang="ja-JP" altLang="en-US" sz="14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事業者負担２割</a:t>
            </a:r>
            <a:r>
              <a:rPr kumimoji="1" lang="en-US" altLang="ja-JP" sz="14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a:t>
            </a:r>
            <a:endParaRPr kumimoji="1" lang="en-US" altLang="ja-JP" sz="14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sp>
        <p:nvSpPr>
          <p:cNvPr id="1732" name="Text Box 2120"/>
          <p:cNvSpPr txBox="1">
            <a:spLocks noChangeArrowheads="1"/>
          </p:cNvSpPr>
          <p:nvPr/>
        </p:nvSpPr>
        <p:spPr>
          <a:xfrm>
            <a:off x="5796136" y="4716455"/>
            <a:ext cx="1729450" cy="575648"/>
          </a:xfrm>
          <a:prstGeom prst="rect">
            <a:avLst/>
          </a:prstGeom>
          <a:noFill/>
          <a:ln w="9525">
            <a:noFill/>
            <a:miter lim="800000"/>
            <a:headEnd/>
            <a:tailEn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係数</a:t>
            </a:r>
            <a:r>
              <a:rPr kumimoji="1" lang="en-US" altLang="ja-JP" sz="20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:1.35</a:t>
            </a:r>
            <a:endParaRPr kumimoji="1" lang="en-US" altLang="ja-JP"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a:t>
            </a:r>
            <a:r>
              <a:rPr kumimoji="1" lang="ja-JP" altLang="en-US" sz="14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事業者負担１割）</a:t>
            </a:r>
            <a:endParaRPr kumimoji="1" lang="ja-JP" altLang="en-US" sz="14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grpSp>
        <p:nvGrpSpPr>
          <p:cNvPr id="1733" name="グループ化 2121"/>
          <p:cNvGrpSpPr/>
          <p:nvPr/>
        </p:nvGrpSpPr>
        <p:grpSpPr>
          <a:xfrm>
            <a:off x="5580112" y="2579167"/>
            <a:ext cx="3097212" cy="1785937"/>
            <a:chOff x="3461892" y="3622948"/>
            <a:chExt cx="2349500" cy="1354137"/>
          </a:xfrm>
        </p:grpSpPr>
        <p:sp>
          <p:nvSpPr>
            <p:cNvPr id="1734" name="Line 95"/>
            <p:cNvSpPr>
              <a:spLocks noChangeShapeType="1"/>
            </p:cNvSpPr>
            <p:nvPr/>
          </p:nvSpPr>
          <p:spPr>
            <a:xfrm>
              <a:off x="3461892" y="4683398"/>
              <a:ext cx="2217737" cy="0"/>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5" name="Rectangle 96"/>
            <p:cNvSpPr>
              <a:spLocks noChangeArrowheads="1"/>
            </p:cNvSpPr>
            <p:nvPr/>
          </p:nvSpPr>
          <p:spPr>
            <a:xfrm>
              <a:off x="3655567" y="3622948"/>
              <a:ext cx="1893887" cy="1103312"/>
            </a:xfrm>
            <a:prstGeom prst="rect">
              <a:avLst/>
            </a:prstGeom>
            <a:noFill/>
            <a:ln w="9525">
              <a:solidFill>
                <a:srgbClr val="000000"/>
              </a:solidFill>
              <a:miter lim="800000"/>
              <a:headEnd/>
              <a:tailEn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6" name="Rectangle 104"/>
            <p:cNvSpPr>
              <a:spLocks noChangeArrowheads="1"/>
            </p:cNvSpPr>
            <p:nvPr/>
          </p:nvSpPr>
          <p:spPr>
            <a:xfrm>
              <a:off x="5027167" y="4423048"/>
              <a:ext cx="522287" cy="264088"/>
            </a:xfrm>
            <a:prstGeom prst="rect">
              <a:avLst/>
            </a:prstGeom>
            <a:solidFill>
              <a:schemeClr val="accent6">
                <a:lumMod val="20000"/>
                <a:lumOff val="80000"/>
              </a:schemeClr>
            </a:solidFill>
            <a:ln w="9525">
              <a:solidFill>
                <a:srgbClr val="000000"/>
              </a:solidFill>
              <a:miter lim="800000"/>
              <a:headEnd/>
              <a:tailEnd/>
            </a:ln>
          </p:spPr>
          <p:txBody>
            <a:bodyPr lIns="74295" tIns="8890" rIns="74295" bIns="889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事業者</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1/5</a:t>
              </a:r>
              <a:endParaRPr kumimoji="1" lang="en-US" altLang="ja-JP"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sp>
          <p:nvSpPr>
            <p:cNvPr id="1737" name="Rectangle 105"/>
            <p:cNvSpPr>
              <a:spLocks noChangeArrowheads="1"/>
            </p:cNvSpPr>
            <p:nvPr/>
          </p:nvSpPr>
          <p:spPr>
            <a:xfrm>
              <a:off x="5289104" y="4683398"/>
              <a:ext cx="522288" cy="293687"/>
            </a:xfrm>
            <a:prstGeom prst="rect">
              <a:avLst/>
            </a:prstGeom>
            <a:solidFill>
              <a:schemeClr val="accent6">
                <a:lumMod val="20000"/>
                <a:lumOff val="80000"/>
              </a:schemeClr>
            </a:solidFill>
            <a:ln w="9525">
              <a:solidFill>
                <a:srgbClr val="000000"/>
              </a:solidFill>
              <a:miter lim="800000"/>
              <a:headEnd/>
              <a:tailEnd/>
            </a:ln>
          </p:spPr>
          <p:txBody>
            <a:bodyPr lIns="74295" tIns="8890" rIns="74295" bIns="889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Times New Roman" pitchFamily="18" charset="0"/>
                </a:rPr>
                <a:t>事業者</a:t>
              </a:r>
              <a:endParaRPr kumimoji="1" lang="ja-JP" altLang="en-US" sz="1100" b="0" i="0" u="none" strike="noStrike" kern="1200" cap="none" spc="0" normalizeH="0" baseline="0" noProof="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Times New Roman" pitchFamily="18" charset="0"/>
                </a:rPr>
                <a:t>１／５</a:t>
              </a:r>
              <a:endParaRPr kumimoji="1" lang="ja-JP" altLang="en-US" sz="1100" b="0" i="0" u="none" strike="noStrike" kern="1200" cap="none" spc="0" normalizeH="0" baseline="0" noProof="0">
                <a:ln>
                  <a:noFill/>
                </a:ln>
                <a:solidFill>
                  <a:srgbClr val="000000"/>
                </a:solidFill>
                <a:effectLst/>
                <a:uLnTx/>
                <a:uFillTx/>
                <a:latin typeface="Arial" charset="0"/>
                <a:ea typeface="ＭＳ ゴシック" pitchFamily="49" charset="-128"/>
                <a:cs typeface="Times New Roman" pitchFamily="18" charset="0"/>
              </a:endParaRPr>
            </a:p>
          </p:txBody>
        </p:sp>
        <p:sp>
          <p:nvSpPr>
            <p:cNvPr id="1738" name="Rectangle 106"/>
            <p:cNvSpPr>
              <a:spLocks noChangeArrowheads="1"/>
            </p:cNvSpPr>
            <p:nvPr/>
          </p:nvSpPr>
          <p:spPr>
            <a:xfrm>
              <a:off x="3461892" y="4683398"/>
              <a:ext cx="912812" cy="293687"/>
            </a:xfrm>
            <a:prstGeom prst="rect">
              <a:avLst/>
            </a:prstGeom>
            <a:solidFill>
              <a:schemeClr val="accent5"/>
            </a:solidFill>
            <a:ln w="9525">
              <a:solidFill>
                <a:srgbClr val="000000"/>
              </a:solidFill>
              <a:miter lim="800000"/>
              <a:headEnd/>
              <a:tailEnd/>
            </a:ln>
          </p:spPr>
          <p:txBody>
            <a:bodyPr lIns="74295" tIns="8890" rIns="74295" bIns="889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国</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２／５</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sp>
          <p:nvSpPr>
            <p:cNvPr id="1739" name="Rectangle 107"/>
            <p:cNvSpPr>
              <a:spLocks noChangeArrowheads="1"/>
            </p:cNvSpPr>
            <p:nvPr/>
          </p:nvSpPr>
          <p:spPr>
            <a:xfrm>
              <a:off x="4374704" y="4683398"/>
              <a:ext cx="914400" cy="293687"/>
            </a:xfrm>
            <a:prstGeom prst="rect">
              <a:avLst/>
            </a:prstGeom>
            <a:solidFill>
              <a:schemeClr val="accent5"/>
            </a:solidFill>
            <a:ln w="9525">
              <a:solidFill>
                <a:srgbClr val="000000"/>
              </a:solidFill>
              <a:miter lim="800000"/>
              <a:headEnd/>
              <a:tailEnd/>
            </a:ln>
          </p:spPr>
          <p:txBody>
            <a:bodyPr lIns="74295" tIns="8890" rIns="74295" bIns="889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Times New Roman" pitchFamily="18" charset="0"/>
                </a:rPr>
                <a:t>地方</a:t>
              </a:r>
              <a:endParaRPr kumimoji="1" lang="ja-JP" altLang="en-US" sz="1100" b="0" i="0" u="none" strike="noStrike" kern="1200" cap="none" spc="0" normalizeH="0" baseline="0" noProof="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Times New Roman" pitchFamily="18" charset="0"/>
                </a:rPr>
                <a:t>２／５</a:t>
              </a:r>
              <a:endParaRPr kumimoji="1" lang="ja-JP" altLang="en-US" sz="1100" b="0" i="0" u="none" strike="noStrike" kern="1200" cap="none" spc="0" normalizeH="0" baseline="0" noProof="0">
                <a:ln>
                  <a:noFill/>
                </a:ln>
                <a:solidFill>
                  <a:srgbClr val="000000"/>
                </a:solidFill>
                <a:effectLst/>
                <a:uLnTx/>
                <a:uFillTx/>
                <a:latin typeface="Arial" charset="0"/>
                <a:ea typeface="ＭＳ ゴシック" pitchFamily="49" charset="-128"/>
                <a:cs typeface="Times New Roman" pitchFamily="18" charset="0"/>
              </a:endParaRPr>
            </a:p>
          </p:txBody>
        </p:sp>
        <p:sp>
          <p:nvSpPr>
            <p:cNvPr id="1740" name="Rectangle 108"/>
            <p:cNvSpPr>
              <a:spLocks noChangeArrowheads="1"/>
            </p:cNvSpPr>
            <p:nvPr/>
          </p:nvSpPr>
          <p:spPr>
            <a:xfrm>
              <a:off x="5027167" y="3622948"/>
              <a:ext cx="522287" cy="412750"/>
            </a:xfrm>
            <a:prstGeom prst="rect">
              <a:avLst/>
            </a:prstGeom>
            <a:solidFill>
              <a:schemeClr val="accent5"/>
            </a:solidFill>
            <a:ln w="9525">
              <a:solidFill>
                <a:srgbClr val="000000"/>
              </a:solidFill>
              <a:miter lim="800000"/>
              <a:headEnd/>
              <a:tailEnd/>
            </a:ln>
          </p:spPr>
          <p:txBody>
            <a:bodyPr lIns="74295" tIns="8890" rIns="74295" bIns="889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国</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2/5</a:t>
              </a:r>
              <a:endParaRPr kumimoji="1" lang="en-US" altLang="ja-JP"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sp>
          <p:nvSpPr>
            <p:cNvPr id="1741" name="Rectangle 109"/>
            <p:cNvSpPr>
              <a:spLocks noChangeArrowheads="1"/>
            </p:cNvSpPr>
            <p:nvPr/>
          </p:nvSpPr>
          <p:spPr>
            <a:xfrm>
              <a:off x="5027167" y="4035698"/>
              <a:ext cx="522287" cy="392112"/>
            </a:xfrm>
            <a:prstGeom prst="rect">
              <a:avLst/>
            </a:prstGeom>
            <a:solidFill>
              <a:schemeClr val="accent5"/>
            </a:solidFill>
            <a:ln w="9525">
              <a:solidFill>
                <a:srgbClr val="000000"/>
              </a:solidFill>
              <a:miter lim="800000"/>
              <a:headEnd/>
              <a:tailEnd/>
            </a:ln>
          </p:spPr>
          <p:txBody>
            <a:bodyPr lIns="74295" tIns="8890" rIns="74295" bIns="889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Times New Roman" pitchFamily="18" charset="0"/>
                </a:rPr>
                <a:t>地方</a:t>
              </a:r>
              <a:endParaRPr kumimoji="1" lang="ja-JP" altLang="en-US" sz="1100" b="0" i="0" u="none" strike="noStrike" kern="1200" cap="none" spc="0" normalizeH="0" baseline="0" noProof="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Times New Roman" pitchFamily="18" charset="0"/>
                </a:rPr>
                <a:t>2/5</a:t>
              </a:r>
              <a:endParaRPr kumimoji="1" lang="en-US" altLang="ja-JP" sz="1100" b="0" i="0" u="none" strike="noStrike" kern="1200" cap="none" spc="0" normalizeH="0" baseline="0" noProof="0">
                <a:ln>
                  <a:noFill/>
                </a:ln>
                <a:solidFill>
                  <a:srgbClr val="000000"/>
                </a:solidFill>
                <a:effectLst/>
                <a:uLnTx/>
                <a:uFillTx/>
                <a:latin typeface="Arial" charset="0"/>
                <a:ea typeface="ＭＳ ゴシック" pitchFamily="49" charset="-128"/>
                <a:cs typeface="Times New Roman" pitchFamily="18" charset="0"/>
              </a:endParaRPr>
            </a:p>
          </p:txBody>
        </p:sp>
      </p:grpSp>
      <p:grpSp>
        <p:nvGrpSpPr>
          <p:cNvPr id="1742" name="グループ化 2130"/>
          <p:cNvGrpSpPr/>
          <p:nvPr/>
        </p:nvGrpSpPr>
        <p:grpSpPr>
          <a:xfrm>
            <a:off x="5652120" y="4653136"/>
            <a:ext cx="3509816" cy="1638099"/>
            <a:chOff x="3473004" y="5578299"/>
            <a:chExt cx="2672421" cy="971742"/>
          </a:xfrm>
        </p:grpSpPr>
        <p:sp>
          <p:nvSpPr>
            <p:cNvPr id="1743" name="Rectangle 101"/>
            <p:cNvSpPr>
              <a:spLocks noChangeArrowheads="1"/>
            </p:cNvSpPr>
            <p:nvPr/>
          </p:nvSpPr>
          <p:spPr>
            <a:xfrm>
              <a:off x="3571429" y="5578748"/>
              <a:ext cx="1892300" cy="652462"/>
            </a:xfrm>
            <a:prstGeom prst="rect">
              <a:avLst/>
            </a:prstGeom>
            <a:noFill/>
            <a:ln w="9525">
              <a:solidFill>
                <a:srgbClr val="000000"/>
              </a:solidFill>
              <a:miter lim="800000"/>
              <a:headEnd/>
              <a:tailEn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4" name="Rectangle 110"/>
            <p:cNvSpPr>
              <a:spLocks noChangeArrowheads="1"/>
            </p:cNvSpPr>
            <p:nvPr/>
          </p:nvSpPr>
          <p:spPr>
            <a:xfrm>
              <a:off x="5495479" y="6231210"/>
              <a:ext cx="325438" cy="293688"/>
            </a:xfrm>
            <a:prstGeom prst="rect">
              <a:avLst/>
            </a:prstGeom>
            <a:solidFill>
              <a:schemeClr val="accent6">
                <a:lumMod val="20000"/>
                <a:lumOff val="80000"/>
              </a:schemeClr>
            </a:solidFill>
            <a:ln w="9525">
              <a:solidFill>
                <a:srgbClr val="000000"/>
              </a:solidFill>
              <a:miter lim="800000"/>
              <a:headEnd/>
              <a:tailEnd/>
            </a:ln>
          </p:spPr>
          <p:txBody>
            <a:bodyPr lIns="74295" tIns="8890" rIns="74295" bIns="8890" anchor="ctr" anchorCtr="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5" name="Rectangle 111"/>
            <p:cNvSpPr>
              <a:spLocks noChangeArrowheads="1"/>
            </p:cNvSpPr>
            <p:nvPr/>
          </p:nvSpPr>
          <p:spPr>
            <a:xfrm>
              <a:off x="3473004" y="6231210"/>
              <a:ext cx="1042988" cy="293688"/>
            </a:xfrm>
            <a:prstGeom prst="rect">
              <a:avLst/>
            </a:prstGeom>
            <a:solidFill>
              <a:schemeClr val="accent5"/>
            </a:solidFill>
            <a:ln w="9525">
              <a:solidFill>
                <a:srgbClr val="000000"/>
              </a:solidFill>
              <a:miter lim="800000"/>
              <a:headEnd/>
              <a:tailEnd/>
            </a:ln>
          </p:spPr>
          <p:txBody>
            <a:bodyPr lIns="74295" tIns="8890" rIns="74295" bIns="889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国</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45/100</a:t>
              </a:r>
              <a:endParaRPr kumimoji="1" lang="en-US" altLang="ja-JP"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sp>
          <p:nvSpPr>
            <p:cNvPr id="1746" name="Rectangle 112"/>
            <p:cNvSpPr>
              <a:spLocks noChangeArrowheads="1"/>
            </p:cNvSpPr>
            <p:nvPr/>
          </p:nvSpPr>
          <p:spPr>
            <a:xfrm>
              <a:off x="4515992" y="6231208"/>
              <a:ext cx="979487" cy="293688"/>
            </a:xfrm>
            <a:prstGeom prst="rect">
              <a:avLst/>
            </a:prstGeom>
            <a:solidFill>
              <a:schemeClr val="accent5"/>
            </a:solidFill>
            <a:ln w="9525">
              <a:solidFill>
                <a:srgbClr val="000000"/>
              </a:solidFill>
              <a:miter lim="800000"/>
              <a:headEnd/>
              <a:tailEnd/>
            </a:ln>
          </p:spPr>
          <p:txBody>
            <a:bodyPr lIns="74295" tIns="8890" rIns="74295" bIns="889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地方</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45/100</a:t>
              </a:r>
              <a:endParaRPr kumimoji="1" lang="en-US" altLang="ja-JP"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sp>
          <p:nvSpPr>
            <p:cNvPr id="1747" name="Text Box 114"/>
            <p:cNvSpPr txBox="1">
              <a:spLocks noChangeArrowheads="1"/>
            </p:cNvSpPr>
            <p:nvPr/>
          </p:nvSpPr>
          <p:spPr>
            <a:xfrm>
              <a:off x="5446313" y="6256354"/>
              <a:ext cx="587375" cy="293687"/>
            </a:xfrm>
            <a:prstGeom prst="rect">
              <a:avLst/>
            </a:prstGeom>
            <a:noFill/>
            <a:ln w="9525">
              <a:noFill/>
              <a:miter lim="800000"/>
              <a:headEnd/>
              <a:tailEn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事業者</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10/100</a:t>
              </a:r>
              <a:endParaRPr kumimoji="1" lang="en-US" altLang="ja-JP"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sp>
          <p:nvSpPr>
            <p:cNvPr id="1748" name="Rectangle 115"/>
            <p:cNvSpPr>
              <a:spLocks noChangeArrowheads="1"/>
            </p:cNvSpPr>
            <p:nvPr/>
          </p:nvSpPr>
          <p:spPr>
            <a:xfrm>
              <a:off x="4973192" y="6086301"/>
              <a:ext cx="522287" cy="144908"/>
            </a:xfrm>
            <a:prstGeom prst="rect">
              <a:avLst/>
            </a:prstGeom>
            <a:solidFill>
              <a:schemeClr val="accent6">
                <a:lumMod val="20000"/>
                <a:lumOff val="80000"/>
              </a:schemeClr>
            </a:solidFill>
            <a:ln w="9525">
              <a:solidFill>
                <a:srgbClr val="000000"/>
              </a:solidFill>
              <a:miter lim="800000"/>
              <a:headEnd/>
              <a:tailEn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9" name="Rectangle 116"/>
            <p:cNvSpPr>
              <a:spLocks noChangeArrowheads="1"/>
            </p:cNvSpPr>
            <p:nvPr/>
          </p:nvSpPr>
          <p:spPr>
            <a:xfrm>
              <a:off x="4973192" y="5578299"/>
              <a:ext cx="522287" cy="257175"/>
            </a:xfrm>
            <a:prstGeom prst="rect">
              <a:avLst/>
            </a:prstGeom>
            <a:solidFill>
              <a:schemeClr val="accent5"/>
            </a:solidFill>
            <a:ln w="9525">
              <a:solidFill>
                <a:srgbClr val="000000"/>
              </a:solidFill>
              <a:miter lim="800000"/>
              <a:headEnd/>
              <a:tailEnd/>
            </a:ln>
          </p:spPr>
          <p:txBody>
            <a:bodyPr lIns="74295" tIns="8890" rIns="74295" bIns="889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国</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45/100</a:t>
              </a:r>
              <a:endParaRPr kumimoji="1" lang="en-US" altLang="ja-JP"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sp>
          <p:nvSpPr>
            <p:cNvPr id="1750" name="Rectangle 117"/>
            <p:cNvSpPr>
              <a:spLocks noChangeArrowheads="1"/>
            </p:cNvSpPr>
            <p:nvPr/>
          </p:nvSpPr>
          <p:spPr>
            <a:xfrm>
              <a:off x="4973192" y="5829124"/>
              <a:ext cx="522287" cy="258762"/>
            </a:xfrm>
            <a:prstGeom prst="rect">
              <a:avLst/>
            </a:prstGeom>
            <a:solidFill>
              <a:schemeClr val="accent5"/>
            </a:solidFill>
            <a:ln w="9525">
              <a:solidFill>
                <a:srgbClr val="000000"/>
              </a:solidFill>
              <a:miter lim="800000"/>
              <a:headEnd/>
              <a:tailEnd/>
            </a:ln>
          </p:spPr>
          <p:txBody>
            <a:bodyPr lIns="74295" tIns="8890" rIns="74295" bIns="889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Times New Roman" pitchFamily="18" charset="0"/>
                </a:rPr>
                <a:t>地方</a:t>
              </a:r>
              <a:endParaRPr kumimoji="1" lang="ja-JP" altLang="en-US" sz="1100" b="0" i="0" u="none" strike="noStrike" kern="1200" cap="none" spc="0" normalizeH="0" baseline="0" noProof="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Times New Roman" pitchFamily="18" charset="0"/>
                </a:rPr>
                <a:t>45/100</a:t>
              </a:r>
              <a:endParaRPr kumimoji="1" lang="en-US" altLang="ja-JP" sz="1100" b="0" i="0" u="none" strike="noStrike" kern="1200" cap="none" spc="0" normalizeH="0" baseline="0" noProof="0">
                <a:ln>
                  <a:noFill/>
                </a:ln>
                <a:solidFill>
                  <a:srgbClr val="000000"/>
                </a:solidFill>
                <a:effectLst/>
                <a:uLnTx/>
                <a:uFillTx/>
                <a:latin typeface="Arial" charset="0"/>
                <a:ea typeface="ＭＳ ゴシック" pitchFamily="49" charset="-128"/>
                <a:cs typeface="Times New Roman" pitchFamily="18" charset="0"/>
              </a:endParaRPr>
            </a:p>
          </p:txBody>
        </p:sp>
        <p:sp>
          <p:nvSpPr>
            <p:cNvPr id="1751" name="Line 118"/>
            <p:cNvSpPr>
              <a:spLocks noChangeShapeType="1"/>
            </p:cNvSpPr>
            <p:nvPr/>
          </p:nvSpPr>
          <p:spPr>
            <a:xfrm flipH="1">
              <a:off x="5430392" y="6034972"/>
              <a:ext cx="131761" cy="123214"/>
            </a:xfrm>
            <a:prstGeom prst="line">
              <a:avLst/>
            </a:prstGeom>
            <a:noFill/>
            <a:ln w="9525">
              <a:solidFill>
                <a:srgbClr val="000000"/>
              </a:solidFill>
              <a:prstDash val="sysDot"/>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52" name="Text Box 119"/>
            <p:cNvSpPr txBox="1">
              <a:spLocks noChangeArrowheads="1"/>
            </p:cNvSpPr>
            <p:nvPr/>
          </p:nvSpPr>
          <p:spPr>
            <a:xfrm>
              <a:off x="5556463" y="5871910"/>
              <a:ext cx="588962" cy="295275"/>
            </a:xfrm>
            <a:prstGeom prst="rect">
              <a:avLst/>
            </a:prstGeom>
            <a:noFill/>
            <a:ln w="9525">
              <a:noFill/>
              <a:miter lim="800000"/>
              <a:headEnd/>
              <a:tailEn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事業者</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10/100</a:t>
              </a:r>
              <a:endParaRPr kumimoji="1" lang="en-US" altLang="ja-JP"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grpSp>
      <p:sp>
        <p:nvSpPr>
          <p:cNvPr id="1753" name="正方形/長方形 2141"/>
          <p:cNvSpPr>
            <a:spLocks noChangeArrowheads="1"/>
          </p:cNvSpPr>
          <p:nvPr/>
        </p:nvSpPr>
        <p:spPr>
          <a:xfrm>
            <a:off x="250825" y="975981"/>
            <a:ext cx="8713663" cy="132343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1" lang="ja-JP" altLang="en-US" sz="1600" b="0" i="0" u="sng" strike="noStrike" kern="1200" cap="none" spc="0" normalizeH="0" baseline="0" noProof="0" dirty="0">
                <a:ln>
                  <a:noFill/>
                </a:ln>
                <a:solidFill>
                  <a:srgbClr val="000000"/>
                </a:solidFill>
                <a:effectLst/>
                <a:uLnTx/>
                <a:uFillTx/>
                <a:latin typeface="Arial" charset="0"/>
                <a:ea typeface="ＭＳ Ｐゴシック" charset="-128"/>
                <a:cs typeface="+mn-cs"/>
              </a:rPr>
              <a:t>市街地再開発事業</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600" b="0" i="0" u="sng" strike="noStrike" kern="1200" cap="none" spc="0" normalizeH="0" baseline="0" noProof="0" dirty="0">
                <a:ln>
                  <a:noFill/>
                </a:ln>
                <a:solidFill>
                  <a:srgbClr val="000000"/>
                </a:solidFill>
                <a:effectLst/>
                <a:uLnTx/>
                <a:uFillTx/>
                <a:latin typeface="Arial" charset="0"/>
                <a:ea typeface="ＭＳ Ｐゴシック" charset="-128"/>
                <a:cs typeface="+mn-cs"/>
              </a:rPr>
              <a:t>防災街区整備事業</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600" b="0" i="0" u="sng" strike="noStrike" kern="1200" cap="none" spc="0" normalizeH="0" baseline="0" noProof="0" dirty="0">
                <a:ln>
                  <a:noFill/>
                </a:ln>
                <a:solidFill>
                  <a:srgbClr val="000000"/>
                </a:solidFill>
                <a:effectLst/>
                <a:uLnTx/>
                <a:uFillTx/>
                <a:latin typeface="Arial" charset="0"/>
                <a:ea typeface="ＭＳ Ｐゴシック" charset="-128"/>
                <a:cs typeface="+mn-cs"/>
              </a:rPr>
              <a:t>住宅街区整備事業</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について、支援の重点化を図りつつ、地域の実情にあった事業を促進するため、都市機能誘導区域及び密集市街地における市街地再開発事業に係る交付金の算定方式の特例措置を設置。主な要件としては認定長期優良住宅の整備を含む事業、大都市以外の市町村で行われるコンパクトな再開発事業等が対象となる。</a:t>
            </a:r>
            <a:endPar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nvGrpSpPr>
          <p:cNvPr id="1754" name="グループ化 2142"/>
          <p:cNvGrpSpPr/>
          <p:nvPr/>
        </p:nvGrpSpPr>
        <p:grpSpPr>
          <a:xfrm>
            <a:off x="359494" y="3474160"/>
            <a:ext cx="2700338" cy="1555750"/>
            <a:chOff x="3461892" y="3622948"/>
            <a:chExt cx="2349501" cy="1354137"/>
          </a:xfrm>
        </p:grpSpPr>
        <p:sp>
          <p:nvSpPr>
            <p:cNvPr id="1755" name="Line 95"/>
            <p:cNvSpPr>
              <a:spLocks noChangeShapeType="1"/>
            </p:cNvSpPr>
            <p:nvPr/>
          </p:nvSpPr>
          <p:spPr>
            <a:xfrm>
              <a:off x="3461892" y="4683398"/>
              <a:ext cx="2217737" cy="0"/>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56" name="Rectangle 96"/>
            <p:cNvSpPr>
              <a:spLocks noChangeArrowheads="1"/>
            </p:cNvSpPr>
            <p:nvPr/>
          </p:nvSpPr>
          <p:spPr>
            <a:xfrm>
              <a:off x="3579615" y="3622948"/>
              <a:ext cx="1969839" cy="1103312"/>
            </a:xfrm>
            <a:prstGeom prst="rect">
              <a:avLst/>
            </a:prstGeom>
            <a:noFill/>
            <a:ln w="9525">
              <a:solidFill>
                <a:srgbClr val="000000"/>
              </a:solidFill>
              <a:miter lim="800000"/>
              <a:headEnd/>
              <a:tailEn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57" name="Rectangle 104"/>
            <p:cNvSpPr>
              <a:spLocks noChangeArrowheads="1"/>
            </p:cNvSpPr>
            <p:nvPr/>
          </p:nvSpPr>
          <p:spPr>
            <a:xfrm>
              <a:off x="5043744" y="4340482"/>
              <a:ext cx="522287" cy="345364"/>
            </a:xfrm>
            <a:prstGeom prst="rect">
              <a:avLst/>
            </a:prstGeom>
            <a:solidFill>
              <a:schemeClr val="accent6">
                <a:lumMod val="20000"/>
                <a:lumOff val="80000"/>
              </a:schemeClr>
            </a:solidFill>
            <a:ln w="9525">
              <a:solidFill>
                <a:srgbClr val="000000"/>
              </a:solidFill>
              <a:miter lim="800000"/>
              <a:headEnd/>
              <a:tailEnd/>
            </a:ln>
          </p:spPr>
          <p:txBody>
            <a:bodyPr lIns="74295" tIns="8890" rIns="74295" bIns="889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事業者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pitchFamily="18" charset="0"/>
                </a:rPr>
                <a:t>1/3</a:t>
              </a:r>
            </a:p>
          </p:txBody>
        </p:sp>
        <p:sp>
          <p:nvSpPr>
            <p:cNvPr id="1758" name="Rectangle 105"/>
            <p:cNvSpPr>
              <a:spLocks noChangeArrowheads="1"/>
            </p:cNvSpPr>
            <p:nvPr/>
          </p:nvSpPr>
          <p:spPr>
            <a:xfrm>
              <a:off x="5042201" y="4683398"/>
              <a:ext cx="769192" cy="293687"/>
            </a:xfrm>
            <a:prstGeom prst="rect">
              <a:avLst/>
            </a:prstGeom>
            <a:solidFill>
              <a:schemeClr val="accent6">
                <a:lumMod val="20000"/>
                <a:lumOff val="80000"/>
              </a:schemeClr>
            </a:solidFill>
            <a:ln w="9525">
              <a:solidFill>
                <a:srgbClr val="000000"/>
              </a:solidFill>
              <a:miter lim="800000"/>
              <a:headEnd/>
              <a:tailEnd/>
            </a:ln>
          </p:spPr>
          <p:txBody>
            <a:bodyPr lIns="74295" tIns="8890" rIns="74295" bIns="889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Times New Roman" pitchFamily="18" charset="0"/>
                </a:rPr>
                <a:t>事業者</a:t>
              </a:r>
              <a:endParaRPr kumimoji="1" lang="ja-JP" altLang="en-US" sz="1100" b="0" i="0" u="none" strike="noStrike" kern="1200" cap="none" spc="0" normalizeH="0" baseline="0" noProof="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Arial" charset="0"/>
                  <a:ea typeface="ＭＳ ゴシック" pitchFamily="49" charset="-128"/>
                  <a:cs typeface="Times New Roman" pitchFamily="18" charset="0"/>
                </a:rPr>
                <a:t>１／３</a:t>
              </a:r>
            </a:p>
          </p:txBody>
        </p:sp>
        <p:sp>
          <p:nvSpPr>
            <p:cNvPr id="1759" name="Rectangle 106"/>
            <p:cNvSpPr>
              <a:spLocks noChangeArrowheads="1"/>
            </p:cNvSpPr>
            <p:nvPr/>
          </p:nvSpPr>
          <p:spPr>
            <a:xfrm>
              <a:off x="3461893" y="4683398"/>
              <a:ext cx="782872" cy="293687"/>
            </a:xfrm>
            <a:prstGeom prst="rect">
              <a:avLst/>
            </a:prstGeom>
            <a:solidFill>
              <a:schemeClr val="accent5"/>
            </a:solidFill>
            <a:ln w="9525">
              <a:solidFill>
                <a:srgbClr val="000000"/>
              </a:solidFill>
              <a:miter lim="800000"/>
              <a:headEnd/>
              <a:tailEnd/>
            </a:ln>
          </p:spPr>
          <p:txBody>
            <a:bodyPr lIns="74295" tIns="8890" rIns="74295" bIns="889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国</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rPr>
                <a:t>1/3</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sp>
          <p:nvSpPr>
            <p:cNvPr id="1760" name="Rectangle 107"/>
            <p:cNvSpPr>
              <a:spLocks noChangeArrowheads="1"/>
            </p:cNvSpPr>
            <p:nvPr/>
          </p:nvSpPr>
          <p:spPr>
            <a:xfrm>
              <a:off x="4244764" y="4683398"/>
              <a:ext cx="797437" cy="293687"/>
            </a:xfrm>
            <a:prstGeom prst="rect">
              <a:avLst/>
            </a:prstGeom>
            <a:solidFill>
              <a:schemeClr val="accent5"/>
            </a:solidFill>
            <a:ln w="9525">
              <a:solidFill>
                <a:srgbClr val="000000"/>
              </a:solidFill>
              <a:miter lim="800000"/>
              <a:headEnd/>
              <a:tailEnd/>
            </a:ln>
          </p:spPr>
          <p:txBody>
            <a:bodyPr lIns="74295" tIns="8890" rIns="74295" bIns="889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地方</a:t>
              </a:r>
              <a:endPar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rPr>
                <a:t>１／３</a:t>
              </a:r>
            </a:p>
          </p:txBody>
        </p:sp>
        <p:sp>
          <p:nvSpPr>
            <p:cNvPr id="1761" name="Rectangle 108"/>
            <p:cNvSpPr>
              <a:spLocks noChangeArrowheads="1"/>
            </p:cNvSpPr>
            <p:nvPr/>
          </p:nvSpPr>
          <p:spPr>
            <a:xfrm>
              <a:off x="5043744" y="3622948"/>
              <a:ext cx="522287" cy="375991"/>
            </a:xfrm>
            <a:prstGeom prst="rect">
              <a:avLst/>
            </a:prstGeom>
            <a:solidFill>
              <a:schemeClr val="accent5"/>
            </a:solidFill>
            <a:ln w="9525">
              <a:solidFill>
                <a:srgbClr val="000000"/>
              </a:solidFill>
              <a:miter lim="800000"/>
              <a:headEnd/>
              <a:tailEnd/>
            </a:ln>
          </p:spPr>
          <p:txBody>
            <a:bodyPr lIns="74295" tIns="8890" rIns="74295" bIns="889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国</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pitchFamily="18" charset="0"/>
                </a:rPr>
                <a:t>1/3</a:t>
              </a:r>
            </a:p>
          </p:txBody>
        </p:sp>
        <p:sp>
          <p:nvSpPr>
            <p:cNvPr id="1762" name="Rectangle 109"/>
            <p:cNvSpPr>
              <a:spLocks noChangeArrowheads="1"/>
            </p:cNvSpPr>
            <p:nvPr/>
          </p:nvSpPr>
          <p:spPr>
            <a:xfrm>
              <a:off x="5043744" y="3970624"/>
              <a:ext cx="522287" cy="367546"/>
            </a:xfrm>
            <a:prstGeom prst="rect">
              <a:avLst/>
            </a:prstGeom>
            <a:solidFill>
              <a:schemeClr val="accent5"/>
            </a:solidFill>
            <a:ln w="9525">
              <a:solidFill>
                <a:srgbClr val="000000"/>
              </a:solidFill>
              <a:miter lim="800000"/>
              <a:headEnd/>
              <a:tailEnd/>
            </a:ln>
          </p:spPr>
          <p:txBody>
            <a:bodyPr lIns="74295" tIns="8890" rIns="74295" bIns="889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地方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pitchFamily="18" charset="0"/>
                </a:rPr>
                <a:t>1/3</a:t>
              </a:r>
            </a:p>
          </p:txBody>
        </p:sp>
      </p:grpSp>
      <p:sp>
        <p:nvSpPr>
          <p:cNvPr id="1763" name="Text Box 2151"/>
          <p:cNvSpPr txBox="1">
            <a:spLocks noChangeArrowheads="1"/>
          </p:cNvSpPr>
          <p:nvPr/>
        </p:nvSpPr>
        <p:spPr>
          <a:xfrm>
            <a:off x="467121" y="3545947"/>
            <a:ext cx="1991047" cy="1051567"/>
          </a:xfrm>
          <a:prstGeom prst="rect">
            <a:avLst/>
          </a:prstGeom>
          <a:noFill/>
          <a:ln w="9525">
            <a:noFill/>
            <a:miter lim="800000"/>
            <a:headEnd/>
            <a:tailEnd/>
          </a:ln>
        </p:spPr>
        <p:txBody>
          <a:bodyPr lIns="74295" tIns="8890" rIns="74295" bIns="889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通常</a:t>
            </a:r>
            <a:endParaRPr kumimoji="1" lang="en-US" altLang="ja-JP" sz="14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a:t>
            </a:r>
            <a:r>
              <a:rPr kumimoji="1" lang="ja-JP" altLang="en-US" sz="14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事業者負担３割強</a:t>
            </a:r>
            <a:r>
              <a:rPr kumimoji="1" lang="en-US" altLang="ja-JP" sz="14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Times New Roman" pitchFamily="18" charset="0"/>
              </a:rPr>
              <a:t>)</a:t>
            </a:r>
            <a:endParaRPr kumimoji="1" lang="en-US" altLang="ja-JP" sz="1200" b="0" i="0" u="none" strike="noStrike" kern="1200" cap="none" spc="0" normalizeH="0" baseline="0" noProof="0" dirty="0">
              <a:ln>
                <a:noFill/>
              </a:ln>
              <a:solidFill>
                <a:srgbClr val="000000"/>
              </a:solidFill>
              <a:effectLst/>
              <a:uLnTx/>
              <a:uFillTx/>
              <a:latin typeface="Arial" charset="0"/>
              <a:ea typeface="ＭＳ ゴシック" pitchFamily="49" charset="-128"/>
              <a:cs typeface="Times New Roman" pitchFamily="18" charset="0"/>
            </a:endParaRPr>
          </a:p>
        </p:txBody>
      </p:sp>
      <p:sp>
        <p:nvSpPr>
          <p:cNvPr id="1764" name="正方形/長方形 2152"/>
          <p:cNvSpPr>
            <a:spLocks noChangeArrowheads="1"/>
          </p:cNvSpPr>
          <p:nvPr/>
        </p:nvSpPr>
        <p:spPr>
          <a:xfrm>
            <a:off x="250825" y="2856861"/>
            <a:ext cx="2865837" cy="58420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嵩上げ対象は</a:t>
            </a:r>
            <a:r>
              <a:rPr kumimoji="1" lang="ja-JP" altLang="en-US" sz="1600" b="1" i="0" u="none" strike="noStrike" kern="1200" cap="none" spc="0" normalizeH="0" baseline="0" noProof="0" dirty="0">
                <a:ln>
                  <a:noFill/>
                </a:ln>
                <a:solidFill>
                  <a:srgbClr val="DAEDEF">
                    <a:lumMod val="50000"/>
                  </a:srgbClr>
                </a:solidFill>
                <a:effectLst/>
                <a:uLnTx/>
                <a:uFillTx/>
                <a:latin typeface="ＭＳ Ｐゴシック" panose="020B0600070205080204" pitchFamily="50" charset="-128"/>
                <a:ea typeface="ＭＳ Ｐゴシック" panose="020B0600070205080204" pitchFamily="50" charset="-128"/>
                <a:cs typeface="+mn-cs"/>
              </a:rPr>
              <a:t>土地整備費及び共同施設整備費のみ</a:t>
            </a:r>
          </a:p>
        </p:txBody>
      </p:sp>
      <p:sp>
        <p:nvSpPr>
          <p:cNvPr id="1765" name="正方形/長方形 2153"/>
          <p:cNvSpPr>
            <a:spLocks noChangeArrowheads="1"/>
          </p:cNvSpPr>
          <p:nvPr/>
        </p:nvSpPr>
        <p:spPr>
          <a:xfrm>
            <a:off x="395536" y="5157192"/>
            <a:ext cx="2865837" cy="73866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共同施設整備費のうち、計画容積率</a:t>
            </a: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1,000</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％超の部分は交付対象外（第二種市街地再開発事業を除く）</a:t>
            </a:r>
          </a:p>
        </p:txBody>
      </p:sp>
      <p:sp>
        <p:nvSpPr>
          <p:cNvPr id="1766" name="正方形/長方形 2155"/>
          <p:cNvSpPr/>
          <p:nvPr/>
        </p:nvSpPr>
        <p:spPr>
          <a:xfrm>
            <a:off x="541799" y="2022678"/>
            <a:ext cx="7980238" cy="30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市街地再開発事業の交付対象</a:t>
            </a:r>
            <a:r>
              <a:rPr kumimoji="1" lang="en-US" altLang="ja-JP"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交付対象費用：調査設計計画費、土地整備費、共同施設整備費    ○国費率：１／３</a:t>
            </a:r>
            <a:endParaRPr kumimoji="1" lang="ja-JP" altLang="en-US" sz="1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67" name="Text Box 2156"/>
          <p:cNvSpPr txBox="1">
            <a:spLocks noChangeArrowheads="1"/>
          </p:cNvSpPr>
          <p:nvPr/>
        </p:nvSpPr>
        <p:spPr>
          <a:xfrm>
            <a:off x="297667" y="2504759"/>
            <a:ext cx="1878113" cy="264616"/>
          </a:xfrm>
          <a:prstGeom prst="rect">
            <a:avLst/>
          </a:prstGeom>
          <a:solidFill>
            <a:schemeClr val="tx1">
              <a:lumMod val="50000"/>
              <a:lumOff val="50000"/>
            </a:schemeClr>
          </a:solidFill>
          <a:ln w="9525">
            <a:noFill/>
            <a:miter lim="800000"/>
            <a:headEnd/>
            <a:tailEnd/>
          </a:ln>
        </p:spPr>
        <p:txBody>
          <a:bodyPr lIns="74295" tIns="8890" rIns="74295" bIns="8890"/>
          <a:lstStyle/>
          <a:p>
            <a:pPr marL="177800" marR="0" lvl="0" indent="-17780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ＭＳ ゴシック" pitchFamily="49" charset="-128"/>
                <a:ea typeface="ＭＳ ゴシック" pitchFamily="49" charset="-128"/>
                <a:cs typeface="Times New Roman" pitchFamily="18" charset="0"/>
              </a:rPr>
              <a:t>《</a:t>
            </a:r>
            <a:r>
              <a:rPr kumimoji="1" lang="ja-JP" altLang="en-US" sz="1600" b="0" i="0" u="none" strike="noStrike" kern="1200" cap="none" spc="0" normalizeH="0" baseline="0" noProof="0" dirty="0">
                <a:ln>
                  <a:noFill/>
                </a:ln>
                <a:solidFill>
                  <a:srgbClr val="FFFFFF"/>
                </a:solidFill>
                <a:effectLst/>
                <a:uLnTx/>
                <a:uFillTx/>
                <a:latin typeface="ＭＳ ゴシック" pitchFamily="49" charset="-128"/>
                <a:ea typeface="ＭＳ ゴシック" pitchFamily="49" charset="-128"/>
                <a:cs typeface="Times New Roman" pitchFamily="18" charset="0"/>
              </a:rPr>
              <a:t>支援イメージ</a:t>
            </a:r>
            <a:r>
              <a:rPr kumimoji="1" lang="en-US" altLang="ja-JP" sz="1600" b="0" i="0" u="none" strike="noStrike" kern="1200" cap="none" spc="0" normalizeH="0" baseline="0" noProof="0" dirty="0">
                <a:ln>
                  <a:noFill/>
                </a:ln>
                <a:solidFill>
                  <a:srgbClr val="FFFFFF"/>
                </a:solidFill>
                <a:effectLst/>
                <a:uLnTx/>
                <a:uFillTx/>
                <a:latin typeface="ＭＳ ゴシック" pitchFamily="49" charset="-128"/>
                <a:ea typeface="ＭＳ ゴシック" pitchFamily="49" charset="-128"/>
                <a:cs typeface="Times New Roman" pitchFamily="18" charset="0"/>
              </a:rPr>
              <a:t>》</a:t>
            </a:r>
          </a:p>
        </p:txBody>
      </p:sp>
      <p:sp>
        <p:nvSpPr>
          <p:cNvPr id="1768" name="大かっこ 2159"/>
          <p:cNvSpPr/>
          <p:nvPr/>
        </p:nvSpPr>
        <p:spPr>
          <a:xfrm>
            <a:off x="3343476" y="4500392"/>
            <a:ext cx="2020612" cy="1461588"/>
          </a:xfrm>
          <a:prstGeom prst="bracketPair">
            <a:avLst>
              <a:gd name="adj" fmla="val 8062"/>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769" name="テキスト ボックス 2157"/>
          <p:cNvSpPr txBox="1"/>
          <p:nvPr/>
        </p:nvSpPr>
        <p:spPr>
          <a:xfrm>
            <a:off x="3362311" y="3523541"/>
            <a:ext cx="1999113"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○認定長期優良住宅の</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　 整備を含む事業　等</a:t>
            </a:r>
            <a:endParaRPr kumimoji="1" sz="1800" b="0" i="0" u="none" strike="noStrike" kern="1200" cap="none" spc="0" normalizeH="0" baseline="0" noProof="0" dirty="0">
              <a:ln>
                <a:noFill/>
              </a:ln>
              <a:effectLst/>
              <a:uLnTx/>
              <a:uFillTx/>
              <a:latin typeface="Arial" charset="0"/>
              <a:ea typeface="ＭＳ Ｐゴシック" charset="-128"/>
              <a:cs typeface="+mn-cs"/>
            </a:endParaRPr>
          </a:p>
        </p:txBody>
      </p:sp>
      <p:sp>
        <p:nvSpPr>
          <p:cNvPr id="1770" name="大かっこ 2158"/>
          <p:cNvSpPr/>
          <p:nvPr/>
        </p:nvSpPr>
        <p:spPr>
          <a:xfrm>
            <a:off x="3343476" y="3498841"/>
            <a:ext cx="2020612" cy="523220"/>
          </a:xfrm>
          <a:prstGeom prst="bracketPair">
            <a:avLst>
              <a:gd name="adj" fmla="val 15616"/>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772" name="テキスト ボックス 2157"/>
          <p:cNvSpPr txBox="1"/>
          <p:nvPr/>
        </p:nvSpPr>
        <p:spPr>
          <a:xfrm>
            <a:off x="189920" y="6041513"/>
            <a:ext cx="697087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100" dirty="0">
                <a:latin typeface="ＭＳ Ｐゴシック" panose="020B0600070205080204" pitchFamily="50" charset="-128"/>
                <a:ea typeface="ＭＳ Ｐゴシック" panose="020B0600070205080204" pitchFamily="50" charset="-128"/>
                <a:cs typeface="Times New Roman" pitchFamily="18" charset="0"/>
              </a:rPr>
              <a:t>〇</a:t>
            </a: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a:t>
            </a:r>
            <a:r>
              <a:rPr kumimoji="1" lang="en-US" altLang="ja-JP"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a:t>
            </a: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）の要件に加え、以下の要件のいずれも満たす事業は係数</a:t>
            </a:r>
            <a:r>
              <a:rPr kumimoji="1" lang="en-US" altLang="ja-JP"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1.5</a:t>
            </a: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とする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　・従後建物の容積率が、従前建物の容積率に</a:t>
            </a:r>
            <a:r>
              <a:rPr kumimoji="1" lang="en-US" altLang="ja-JP"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150</a:t>
            </a: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％を加えたもの以下、かつ、</a:t>
            </a:r>
            <a:r>
              <a:rPr kumimoji="1" lang="en-US" altLang="ja-JP"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600</a:t>
            </a: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％以下であること</a:t>
            </a:r>
            <a:endParaRPr kumimoji="1" sz="1600" b="0" i="0" u="none" strike="noStrike" kern="1200" cap="none" spc="0" normalizeH="0" baseline="0" noProof="0" dirty="0">
              <a:ln>
                <a:noFill/>
              </a:ln>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　・大都市部（東京</a:t>
            </a:r>
            <a:r>
              <a:rPr kumimoji="1" lang="en-US" altLang="ja-JP"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23</a:t>
            </a: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区及び政令指定都市）以外の市町村内で行われるものであること</a:t>
            </a:r>
            <a:endParaRPr kumimoji="1" lang="en-US" altLang="ja-JP"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endParaRPr>
          </a:p>
          <a:p>
            <a:pPr>
              <a:defRPr/>
            </a:pP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〇（</a:t>
            </a:r>
            <a:r>
              <a:rPr kumimoji="1" lang="en-US" altLang="ja-JP"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a:t>
            </a: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）の要件に加え、</a:t>
            </a:r>
            <a:r>
              <a:rPr lang="ja-JP" altLang="en-US" sz="1100" dirty="0">
                <a:latin typeface="ＭＳ Ｐゴシック" panose="020B0600070205080204" pitchFamily="50" charset="-128"/>
                <a:ea typeface="ＭＳ Ｐゴシック" panose="020B0600070205080204" pitchFamily="50" charset="-128"/>
                <a:cs typeface="Times New Roman" pitchFamily="18" charset="0"/>
              </a:rPr>
              <a:t>係数</a:t>
            </a:r>
            <a:r>
              <a:rPr lang="en-US" altLang="ja-JP" sz="1100" dirty="0">
                <a:latin typeface="ＭＳ Ｐゴシック" panose="020B0600070205080204" pitchFamily="50" charset="-128"/>
                <a:ea typeface="ＭＳ Ｐゴシック" panose="020B0600070205080204" pitchFamily="50" charset="-128"/>
                <a:cs typeface="Times New Roman" pitchFamily="18" charset="0"/>
              </a:rPr>
              <a:t>1.2</a:t>
            </a:r>
            <a:r>
              <a:rPr lang="ja-JP" altLang="en-US" sz="1100" dirty="0">
                <a:latin typeface="ＭＳ Ｐゴシック" panose="020B0600070205080204" pitchFamily="50" charset="-128"/>
                <a:ea typeface="ＭＳ Ｐゴシック" panose="020B0600070205080204" pitchFamily="50" charset="-128"/>
                <a:cs typeface="Times New Roman" pitchFamily="18" charset="0"/>
              </a:rPr>
              <a:t>の事業要件のいずれかを満たす事業</a:t>
            </a: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は係数</a:t>
            </a:r>
            <a:r>
              <a:rPr kumimoji="1" lang="en-US" altLang="ja-JP"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1.5</a:t>
            </a:r>
            <a:r>
              <a:rPr kumimoji="1" lang="ja-JP" altLang="en-US" sz="11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rPr>
              <a:t>とする</a:t>
            </a:r>
          </a:p>
        </p:txBody>
      </p:sp>
      <p:sp>
        <p:nvSpPr>
          <p:cNvPr id="1774" name="スライド番号プレースホルダ 4"/>
          <p:cNvSpPr>
            <a:spLocks noGrp="1"/>
          </p:cNvSpPr>
          <p:nvPr>
            <p:ph type="sldNum" sz="quarter" idx="12"/>
          </p:nvPr>
        </p:nvSpPr>
        <p:spPr>
          <a:xfrm>
            <a:off x="7010400" y="6592579"/>
            <a:ext cx="2133600" cy="47625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B851D2-BB68-4670-9F9A-238E666085C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775" name="テキスト ボックス 2157"/>
          <p:cNvSpPr txBox="1"/>
          <p:nvPr/>
        </p:nvSpPr>
        <p:spPr>
          <a:xfrm>
            <a:off x="4970419" y="5605020"/>
            <a:ext cx="53874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itchFamily="18" charset="0"/>
              </a:rPr>
              <a:t>（</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itchFamily="18" charset="0"/>
              </a:rPr>
              <a:t>※</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itchFamily="18" charset="0"/>
              </a:rPr>
              <a:t>）</a:t>
            </a:r>
          </a:p>
        </p:txBody>
      </p:sp>
      <p:sp>
        <p:nvSpPr>
          <p:cNvPr id="55"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solidFill>
                  <a:srgbClr val="000000"/>
                </a:solidFill>
                <a:latin typeface="ＭＳ Ｐゴシック" charset="-128"/>
              </a:rPr>
              <a:t>４．市街地再開発事業に対する支援制度</a:t>
            </a:r>
          </a:p>
        </p:txBody>
      </p:sp>
    </p:spTree>
    <p:extLst>
      <p:ext uri="{BB962C8B-B14F-4D97-AF65-F5344CB8AC3E}">
        <p14:creationId xmlns:p14="http://schemas.microsoft.com/office/powerpoint/2010/main" val="3509822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9" name="正方形/長方形 33"/>
          <p:cNvSpPr/>
          <p:nvPr/>
        </p:nvSpPr>
        <p:spPr>
          <a:xfrm>
            <a:off x="221847" y="692695"/>
            <a:ext cx="8712968" cy="5904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bg1"/>
              </a:solidFill>
            </a:endParaRPr>
          </a:p>
        </p:txBody>
      </p:sp>
      <p:sp>
        <p:nvSpPr>
          <p:cNvPr id="1970" name="AutoShape 12"/>
          <p:cNvSpPr>
            <a:spLocks noChangeArrowheads="1"/>
          </p:cNvSpPr>
          <p:nvPr/>
        </p:nvSpPr>
        <p:spPr>
          <a:xfrm>
            <a:off x="1259631" y="2467923"/>
            <a:ext cx="946081" cy="381000"/>
          </a:xfrm>
          <a:prstGeom prst="rightArrow">
            <a:avLst>
              <a:gd name="adj1" fmla="val 50000"/>
              <a:gd name="adj2" fmla="val 58331"/>
            </a:avLst>
          </a:prstGeom>
          <a:gradFill rotWithShape="0">
            <a:gsLst>
              <a:gs pos="2000">
                <a:schemeClr val="tx1">
                  <a:lumMod val="65000"/>
                  <a:lumOff val="35000"/>
                </a:schemeClr>
              </a:gs>
              <a:gs pos="100000">
                <a:schemeClr val="bg1">
                  <a:lumMod val="75000"/>
                </a:schemeClr>
              </a:gs>
            </a:gsLst>
            <a:lin ang="0" scaled="1"/>
            <a:tileRect/>
          </a:gradFill>
          <a:ln w="9525">
            <a:noFill/>
            <a:miter lim="800000"/>
            <a:headEnd/>
            <a:tailEnd/>
          </a:ln>
        </p:spPr>
        <p:txBody>
          <a:bodyPr wrap="none" anchor="ctr"/>
          <a:lstStyle/>
          <a:p>
            <a:pPr algn="ctr"/>
            <a:endParaRPr lang="ja-JP" altLang="ja-JP" sz="2400">
              <a:latin typeface="Times New Roman" pitchFamily="18" charset="0"/>
            </a:endParaRPr>
          </a:p>
        </p:txBody>
      </p:sp>
      <p:sp>
        <p:nvSpPr>
          <p:cNvPr id="1971" name="Line 7"/>
          <p:cNvSpPr>
            <a:spLocks noChangeShapeType="1"/>
          </p:cNvSpPr>
          <p:nvPr/>
        </p:nvSpPr>
        <p:spPr>
          <a:xfrm>
            <a:off x="1096144" y="5917332"/>
            <a:ext cx="3752974" cy="0"/>
          </a:xfrm>
          <a:prstGeom prst="line">
            <a:avLst/>
          </a:prstGeom>
          <a:noFill/>
          <a:ln w="38100">
            <a:solidFill>
              <a:srgbClr val="333333"/>
            </a:solidFill>
            <a:round/>
            <a:headEnd type="oval" w="sm" len="sm"/>
            <a:tailEnd type="triangle" w="med" len="lg"/>
          </a:ln>
        </p:spPr>
        <p:txBody>
          <a:bodyPr/>
          <a:lstStyle/>
          <a:p>
            <a:pPr>
              <a:defRPr/>
            </a:pPr>
            <a:endParaRPr lang="ja-JP" altLang="en-US">
              <a:latin typeface="+mj-ea"/>
              <a:ea typeface="+mj-ea"/>
            </a:endParaRPr>
          </a:p>
        </p:txBody>
      </p:sp>
      <p:sp>
        <p:nvSpPr>
          <p:cNvPr id="1972" name="Line 8"/>
          <p:cNvSpPr>
            <a:spLocks noChangeShapeType="1"/>
          </p:cNvSpPr>
          <p:nvPr/>
        </p:nvSpPr>
        <p:spPr>
          <a:xfrm>
            <a:off x="4933255" y="5917332"/>
            <a:ext cx="3959225" cy="0"/>
          </a:xfrm>
          <a:prstGeom prst="line">
            <a:avLst/>
          </a:prstGeom>
          <a:noFill/>
          <a:ln w="38100">
            <a:solidFill>
              <a:srgbClr val="333333"/>
            </a:solidFill>
            <a:round/>
            <a:headEnd type="oval" w="sm" len="sm"/>
            <a:tailEnd type="triangle" w="med" len="lg"/>
          </a:ln>
        </p:spPr>
        <p:txBody>
          <a:bodyPr/>
          <a:lstStyle/>
          <a:p>
            <a:pPr>
              <a:defRPr/>
            </a:pPr>
            <a:endParaRPr lang="ja-JP" altLang="en-US">
              <a:latin typeface="+mj-ea"/>
              <a:ea typeface="+mj-ea"/>
            </a:endParaRPr>
          </a:p>
        </p:txBody>
      </p:sp>
      <p:sp>
        <p:nvSpPr>
          <p:cNvPr id="1973" name="Text Box 13"/>
          <p:cNvSpPr txBox="1">
            <a:spLocks noChangeArrowheads="1"/>
          </p:cNvSpPr>
          <p:nvPr/>
        </p:nvSpPr>
        <p:spPr>
          <a:xfrm>
            <a:off x="2772544" y="5455683"/>
            <a:ext cx="1295400" cy="255588"/>
          </a:xfrm>
          <a:prstGeom prst="rect">
            <a:avLst/>
          </a:prstGeom>
          <a:noFill/>
          <a:ln w="9525">
            <a:noFill/>
            <a:miter lim="800000"/>
            <a:headEnd/>
            <a:tailEnd/>
          </a:ln>
        </p:spPr>
        <p:txBody>
          <a:bodyPr lIns="54000" tIns="0" rIns="54000" bIns="0"/>
          <a:lstStyle/>
          <a:p>
            <a:pPr algn="ctr">
              <a:defRPr/>
            </a:pPr>
            <a:r>
              <a:rPr lang="en-US" altLang="ja-JP" sz="1600">
                <a:latin typeface="+mn-ea"/>
                <a:ea typeface="+mn-ea"/>
              </a:rPr>
              <a:t>(</a:t>
            </a:r>
            <a:r>
              <a:rPr lang="ja-JP" altLang="en-US" sz="1600">
                <a:latin typeface="+mn-ea"/>
                <a:ea typeface="+mn-ea"/>
              </a:rPr>
              <a:t>非法人格</a:t>
            </a:r>
            <a:r>
              <a:rPr lang="en-US" altLang="ja-JP" sz="1600">
                <a:latin typeface="+mn-ea"/>
                <a:ea typeface="+mn-ea"/>
              </a:rPr>
              <a:t>)</a:t>
            </a:r>
          </a:p>
          <a:p>
            <a:pPr eaLnBrk="0" hangingPunct="0">
              <a:defRPr/>
            </a:pPr>
            <a:endParaRPr lang="en-US" altLang="ja-JP" sz="1600">
              <a:latin typeface="+mn-ea"/>
              <a:ea typeface="+mn-ea"/>
            </a:endParaRPr>
          </a:p>
        </p:txBody>
      </p:sp>
      <p:sp>
        <p:nvSpPr>
          <p:cNvPr id="1974" name="Text Box 14"/>
          <p:cNvSpPr txBox="1">
            <a:spLocks noChangeArrowheads="1"/>
          </p:cNvSpPr>
          <p:nvPr/>
        </p:nvSpPr>
        <p:spPr>
          <a:xfrm>
            <a:off x="5557143" y="5426795"/>
            <a:ext cx="1295400" cy="282575"/>
          </a:xfrm>
          <a:prstGeom prst="rect">
            <a:avLst/>
          </a:prstGeom>
          <a:noFill/>
          <a:ln w="9525">
            <a:noFill/>
            <a:miter lim="800000"/>
            <a:headEnd/>
            <a:tailEnd/>
          </a:ln>
        </p:spPr>
        <p:txBody>
          <a:bodyPr lIns="54000" tIns="0" rIns="54000" bIns="0"/>
          <a:lstStyle/>
          <a:p>
            <a:pPr algn="ctr">
              <a:defRPr/>
            </a:pPr>
            <a:r>
              <a:rPr lang="en-US" altLang="ja-JP" sz="1600" dirty="0">
                <a:latin typeface="+mn-ea"/>
                <a:ea typeface="+mn-ea"/>
              </a:rPr>
              <a:t>(</a:t>
            </a:r>
            <a:r>
              <a:rPr lang="ja-JP" altLang="en-US" sz="1600" dirty="0">
                <a:latin typeface="+mn-ea"/>
                <a:ea typeface="+mn-ea"/>
              </a:rPr>
              <a:t>法人格</a:t>
            </a:r>
            <a:r>
              <a:rPr lang="en-US" altLang="ja-JP" sz="1600" dirty="0">
                <a:latin typeface="+mn-ea"/>
                <a:ea typeface="+mn-ea"/>
              </a:rPr>
              <a:t>)</a:t>
            </a:r>
          </a:p>
        </p:txBody>
      </p:sp>
      <p:sp>
        <p:nvSpPr>
          <p:cNvPr id="1975" name="AutoShape 23"/>
          <p:cNvSpPr>
            <a:spLocks noChangeArrowheads="1"/>
          </p:cNvSpPr>
          <p:nvPr/>
        </p:nvSpPr>
        <p:spPr>
          <a:xfrm>
            <a:off x="1096144" y="5339482"/>
            <a:ext cx="1746250" cy="381000"/>
          </a:xfrm>
          <a:prstGeom prst="roundRect">
            <a:avLst>
              <a:gd name="adj" fmla="val 16667"/>
            </a:avLst>
          </a:prstGeom>
          <a:solidFill>
            <a:schemeClr val="bg1"/>
          </a:solidFill>
          <a:ln w="31750" cap="sq">
            <a:solidFill>
              <a:schemeClr val="tx1"/>
            </a:solidFill>
            <a:round/>
            <a:headEnd/>
            <a:tailEnd/>
          </a:ln>
        </p:spPr>
        <p:txBody>
          <a:bodyPr wrap="none" anchor="ctr"/>
          <a:lstStyle/>
          <a:p>
            <a:pPr algn="ctr">
              <a:defRPr/>
            </a:pPr>
            <a:r>
              <a:rPr lang="ja-JP" altLang="en-US" sz="1600" dirty="0">
                <a:latin typeface="+mn-ea"/>
                <a:ea typeface="+mn-ea"/>
              </a:rPr>
              <a:t>準備組合設立</a:t>
            </a:r>
          </a:p>
        </p:txBody>
      </p:sp>
      <p:sp>
        <p:nvSpPr>
          <p:cNvPr id="1976" name="AutoShape 24"/>
          <p:cNvSpPr>
            <a:spLocks noChangeArrowheads="1"/>
          </p:cNvSpPr>
          <p:nvPr/>
        </p:nvSpPr>
        <p:spPr>
          <a:xfrm>
            <a:off x="3841055" y="5341383"/>
            <a:ext cx="1917700" cy="381000"/>
          </a:xfrm>
          <a:prstGeom prst="roundRect">
            <a:avLst>
              <a:gd name="adj" fmla="val 16667"/>
            </a:avLst>
          </a:prstGeom>
          <a:solidFill>
            <a:schemeClr val="bg1"/>
          </a:solidFill>
          <a:ln w="31750" cap="sq">
            <a:solidFill>
              <a:schemeClr val="tx1"/>
            </a:solidFill>
            <a:round/>
            <a:headEnd/>
            <a:tailEnd/>
          </a:ln>
        </p:spPr>
        <p:txBody>
          <a:bodyPr wrap="none" anchor="ctr"/>
          <a:lstStyle/>
          <a:p>
            <a:pPr algn="ctr">
              <a:defRPr/>
            </a:pPr>
            <a:r>
              <a:rPr lang="ja-JP" altLang="en-US" sz="1600" dirty="0">
                <a:latin typeface="+mn-ea"/>
                <a:ea typeface="+mn-ea"/>
              </a:rPr>
              <a:t>組合設立認可</a:t>
            </a:r>
          </a:p>
        </p:txBody>
      </p:sp>
      <p:sp>
        <p:nvSpPr>
          <p:cNvPr id="1977" name="AutoShape 25"/>
          <p:cNvSpPr>
            <a:spLocks noChangeArrowheads="1"/>
          </p:cNvSpPr>
          <p:nvPr/>
        </p:nvSpPr>
        <p:spPr>
          <a:xfrm>
            <a:off x="7638355" y="5303283"/>
            <a:ext cx="1243013" cy="381000"/>
          </a:xfrm>
          <a:prstGeom prst="roundRect">
            <a:avLst>
              <a:gd name="adj" fmla="val 16667"/>
            </a:avLst>
          </a:prstGeom>
          <a:solidFill>
            <a:schemeClr val="bg1"/>
          </a:solidFill>
          <a:ln w="31750" cap="sq">
            <a:solidFill>
              <a:schemeClr val="tx1"/>
            </a:solidFill>
            <a:round/>
            <a:headEnd/>
            <a:tailEnd/>
          </a:ln>
        </p:spPr>
        <p:txBody>
          <a:bodyPr wrap="none" anchor="ctr"/>
          <a:lstStyle/>
          <a:p>
            <a:pPr algn="ctr">
              <a:defRPr/>
            </a:pPr>
            <a:r>
              <a:rPr lang="ja-JP" altLang="en-US" sz="1600" dirty="0">
                <a:latin typeface="+mn-ea"/>
                <a:ea typeface="+mn-ea"/>
              </a:rPr>
              <a:t>組合解散</a:t>
            </a:r>
          </a:p>
        </p:txBody>
      </p:sp>
      <p:sp>
        <p:nvSpPr>
          <p:cNvPr id="1978" name="AutoShape 26"/>
          <p:cNvSpPr>
            <a:spLocks noChangeArrowheads="1"/>
          </p:cNvSpPr>
          <p:nvPr/>
        </p:nvSpPr>
        <p:spPr>
          <a:xfrm>
            <a:off x="1096144" y="6101482"/>
            <a:ext cx="1238250" cy="381000"/>
          </a:xfrm>
          <a:prstGeom prst="roundRect">
            <a:avLst>
              <a:gd name="adj" fmla="val 16667"/>
            </a:avLst>
          </a:prstGeom>
          <a:solidFill>
            <a:schemeClr val="bg1"/>
          </a:solidFill>
          <a:ln w="31750" cap="sq">
            <a:solidFill>
              <a:schemeClr val="tx1"/>
            </a:solidFill>
            <a:round/>
            <a:headEnd/>
            <a:tailEnd/>
          </a:ln>
        </p:spPr>
        <p:txBody>
          <a:bodyPr wrap="none" anchor="ctr"/>
          <a:lstStyle/>
          <a:p>
            <a:pPr algn="ctr">
              <a:defRPr/>
            </a:pPr>
            <a:r>
              <a:rPr lang="ja-JP" altLang="en-US" sz="1600">
                <a:latin typeface="+mn-ea"/>
                <a:ea typeface="+mn-ea"/>
              </a:rPr>
              <a:t>会社設立</a:t>
            </a:r>
          </a:p>
        </p:txBody>
      </p:sp>
      <p:sp>
        <p:nvSpPr>
          <p:cNvPr id="1979" name="AutoShape 27"/>
          <p:cNvSpPr>
            <a:spLocks noChangeArrowheads="1"/>
          </p:cNvSpPr>
          <p:nvPr/>
        </p:nvSpPr>
        <p:spPr>
          <a:xfrm>
            <a:off x="3841055" y="6065283"/>
            <a:ext cx="1846263" cy="381000"/>
          </a:xfrm>
          <a:prstGeom prst="roundRect">
            <a:avLst>
              <a:gd name="adj" fmla="val 16667"/>
            </a:avLst>
          </a:prstGeom>
          <a:solidFill>
            <a:schemeClr val="bg1"/>
          </a:solidFill>
          <a:ln w="31750" cap="sq">
            <a:solidFill>
              <a:schemeClr val="tx1"/>
            </a:solidFill>
            <a:round/>
            <a:headEnd/>
            <a:tailEnd/>
          </a:ln>
        </p:spPr>
        <p:txBody>
          <a:bodyPr wrap="none" anchor="ctr"/>
          <a:lstStyle/>
          <a:p>
            <a:pPr algn="ctr">
              <a:defRPr/>
            </a:pPr>
            <a:r>
              <a:rPr lang="ja-JP" altLang="en-US" sz="1600">
                <a:latin typeface="+mn-ea"/>
                <a:ea typeface="+mn-ea"/>
              </a:rPr>
              <a:t>会社事業認可</a:t>
            </a:r>
          </a:p>
        </p:txBody>
      </p:sp>
      <p:sp>
        <p:nvSpPr>
          <p:cNvPr id="1980" name="AutoShape 28"/>
          <p:cNvSpPr>
            <a:spLocks noChangeArrowheads="1"/>
          </p:cNvSpPr>
          <p:nvPr/>
        </p:nvSpPr>
        <p:spPr>
          <a:xfrm>
            <a:off x="7638355" y="6065283"/>
            <a:ext cx="1243013" cy="381000"/>
          </a:xfrm>
          <a:prstGeom prst="roundRect">
            <a:avLst>
              <a:gd name="adj" fmla="val 16667"/>
            </a:avLst>
          </a:prstGeom>
          <a:solidFill>
            <a:schemeClr val="bg1"/>
          </a:solidFill>
          <a:ln w="31750" cap="sq">
            <a:solidFill>
              <a:schemeClr val="tx1"/>
            </a:solidFill>
            <a:round/>
            <a:headEnd/>
            <a:tailEnd/>
          </a:ln>
        </p:spPr>
        <p:txBody>
          <a:bodyPr wrap="none" anchor="ctr"/>
          <a:lstStyle/>
          <a:p>
            <a:pPr algn="ctr">
              <a:defRPr/>
            </a:pPr>
            <a:r>
              <a:rPr lang="ja-JP" altLang="en-US" sz="1600">
                <a:latin typeface="+mn-ea"/>
                <a:ea typeface="+mn-ea"/>
              </a:rPr>
              <a:t>会社解散</a:t>
            </a:r>
          </a:p>
        </p:txBody>
      </p:sp>
      <p:sp>
        <p:nvSpPr>
          <p:cNvPr id="1981"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latin typeface="ＭＳ Ｐゴシック" charset="-128"/>
              </a:rPr>
              <a:t>４．市街地再開発事業に対する支援制度</a:t>
            </a:r>
          </a:p>
        </p:txBody>
      </p:sp>
      <p:cxnSp>
        <p:nvCxnSpPr>
          <p:cNvPr id="1982" name="直線コネクタ 35"/>
          <p:cNvCxnSpPr/>
          <p:nvPr/>
        </p:nvCxnSpPr>
        <p:spPr>
          <a:xfrm>
            <a:off x="0" y="500063"/>
            <a:ext cx="9144000"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1983" name="タイトル 8"/>
          <p:cNvSpPr>
            <a:spLocks noGrp="1"/>
          </p:cNvSpPr>
          <p:nvPr>
            <p:ph type="title"/>
          </p:nvPr>
        </p:nvSpPr>
        <p:spPr>
          <a:xfrm>
            <a:off x="304800" y="785783"/>
            <a:ext cx="5157181" cy="400110"/>
          </a:xfrm>
          <a:solidFill>
            <a:schemeClr val="tx1">
              <a:lumMod val="50000"/>
              <a:lumOff val="50000"/>
            </a:schemeClr>
          </a:solidFill>
          <a:ln w="6350">
            <a:noFill/>
          </a:ln>
        </p:spPr>
        <p:txBody>
          <a:bodyPr wrap="none">
            <a:spAutoFit/>
          </a:bodyPr>
          <a:lstStyle/>
          <a:p>
            <a:pPr eaLnBrk="1" hangingPunct="1"/>
            <a:r>
              <a:rPr lang="ja-JP" altLang="en-US" sz="2000" dirty="0">
                <a:solidFill>
                  <a:schemeClr val="bg1"/>
                </a:solidFill>
                <a:latin typeface="ＭＳ Ｐゴシック" charset="-128"/>
                <a:ea typeface="ＭＳ Ｐゴシック" charset="-128"/>
              </a:rPr>
              <a:t>初動期支援と都市計画決定以降の支援制度</a:t>
            </a:r>
          </a:p>
        </p:txBody>
      </p:sp>
      <p:sp>
        <p:nvSpPr>
          <p:cNvPr id="1984" name="Text Box 14"/>
          <p:cNvSpPr txBox="1">
            <a:spLocks noChangeArrowheads="1"/>
          </p:cNvSpPr>
          <p:nvPr/>
        </p:nvSpPr>
        <p:spPr>
          <a:xfrm>
            <a:off x="2153419" y="6242769"/>
            <a:ext cx="1295400" cy="282575"/>
          </a:xfrm>
          <a:prstGeom prst="rect">
            <a:avLst/>
          </a:prstGeom>
          <a:noFill/>
          <a:ln w="9525">
            <a:noFill/>
            <a:miter lim="800000"/>
            <a:headEnd/>
            <a:tailEnd/>
          </a:ln>
        </p:spPr>
        <p:txBody>
          <a:bodyPr lIns="54000" tIns="0" rIns="54000" bIns="0"/>
          <a:lstStyle/>
          <a:p>
            <a:pPr algn="ctr">
              <a:defRPr/>
            </a:pPr>
            <a:r>
              <a:rPr lang="en-US" altLang="ja-JP" sz="1600" dirty="0">
                <a:latin typeface="+mn-ea"/>
                <a:ea typeface="+mn-ea"/>
              </a:rPr>
              <a:t>(</a:t>
            </a:r>
            <a:r>
              <a:rPr lang="ja-JP" altLang="en-US" sz="1600" dirty="0">
                <a:latin typeface="+mn-ea"/>
                <a:ea typeface="+mn-ea"/>
              </a:rPr>
              <a:t>法人格</a:t>
            </a:r>
            <a:r>
              <a:rPr lang="en-US" altLang="ja-JP" sz="1600" dirty="0">
                <a:latin typeface="+mn-ea"/>
                <a:ea typeface="+mn-ea"/>
              </a:rPr>
              <a:t>)</a:t>
            </a:r>
          </a:p>
        </p:txBody>
      </p:sp>
      <p:sp>
        <p:nvSpPr>
          <p:cNvPr id="1985" name="スライド番号プレースホルダー 2"/>
          <p:cNvSpPr>
            <a:spLocks noGrp="1"/>
          </p:cNvSpPr>
          <p:nvPr>
            <p:ph type="sldNum" sz="quarter" idx="12"/>
          </p:nvPr>
        </p:nvSpPr>
        <p:spPr>
          <a:xfrm>
            <a:off x="6960964" y="6498480"/>
            <a:ext cx="2133600" cy="476250"/>
          </a:xfrm>
        </p:spPr>
        <p:txBody>
          <a:bodyPr/>
          <a:lstStyle/>
          <a:p>
            <a:pPr>
              <a:defRPr/>
            </a:pPr>
            <a:fld id="{6CE5E613-5CE7-4450-8EBB-04C8A15EB0AE}" type="slidenum">
              <a:rPr lang="en-US" altLang="ja-JP" smtClean="0"/>
              <a:pPr>
                <a:defRPr/>
              </a:pPr>
              <a:t>38</a:t>
            </a:fld>
            <a:endParaRPr lang="en-US" altLang="ja-JP" dirty="0"/>
          </a:p>
        </p:txBody>
      </p:sp>
      <p:sp>
        <p:nvSpPr>
          <p:cNvPr id="1986" name="V 字形矢印 78"/>
          <p:cNvSpPr/>
          <p:nvPr/>
        </p:nvSpPr>
        <p:spPr>
          <a:xfrm>
            <a:off x="7164288" y="1363386"/>
            <a:ext cx="1728192" cy="334911"/>
          </a:xfrm>
          <a:prstGeom prst="notchedRightArrow">
            <a:avLst>
              <a:gd name="adj1" fmla="val 100000"/>
              <a:gd name="adj2" fmla="val 27954"/>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mn-ea"/>
              </a:rPr>
              <a:t>管理運営</a:t>
            </a:r>
            <a:r>
              <a:rPr kumimoji="1" lang="ja-JP" altLang="en-US" sz="1600" dirty="0">
                <a:solidFill>
                  <a:schemeClr val="bg1"/>
                </a:solidFill>
                <a:latin typeface="+mn-ea"/>
              </a:rPr>
              <a:t>段階</a:t>
            </a:r>
          </a:p>
        </p:txBody>
      </p:sp>
      <p:sp>
        <p:nvSpPr>
          <p:cNvPr id="1987" name="V 字形矢印 77"/>
          <p:cNvSpPr/>
          <p:nvPr/>
        </p:nvSpPr>
        <p:spPr>
          <a:xfrm>
            <a:off x="4139960" y="1363386"/>
            <a:ext cx="3160219" cy="337422"/>
          </a:xfrm>
          <a:prstGeom prst="notchedRightArrow">
            <a:avLst>
              <a:gd name="adj1" fmla="val 100000"/>
              <a:gd name="adj2" fmla="val 27954"/>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mn-ea"/>
              </a:rPr>
              <a:t>事業実施</a:t>
            </a:r>
            <a:r>
              <a:rPr kumimoji="1" lang="ja-JP" altLang="en-US" sz="1600" dirty="0">
                <a:solidFill>
                  <a:schemeClr val="bg1"/>
                </a:solidFill>
                <a:latin typeface="+mn-ea"/>
              </a:rPr>
              <a:t>段階</a:t>
            </a:r>
          </a:p>
        </p:txBody>
      </p:sp>
      <p:sp>
        <p:nvSpPr>
          <p:cNvPr id="1988" name="V 字形矢印 76"/>
          <p:cNvSpPr/>
          <p:nvPr/>
        </p:nvSpPr>
        <p:spPr>
          <a:xfrm>
            <a:off x="2455367" y="1363386"/>
            <a:ext cx="1972617" cy="334911"/>
          </a:xfrm>
          <a:prstGeom prst="notchedRightArrow">
            <a:avLst>
              <a:gd name="adj1" fmla="val 100000"/>
              <a:gd name="adj2" fmla="val 27954"/>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mn-ea"/>
              </a:rPr>
              <a:t>計画</a:t>
            </a:r>
            <a:r>
              <a:rPr kumimoji="1" lang="ja-JP" altLang="en-US" sz="1600" dirty="0">
                <a:solidFill>
                  <a:schemeClr val="bg1"/>
                </a:solidFill>
                <a:latin typeface="+mn-ea"/>
              </a:rPr>
              <a:t>段階</a:t>
            </a:r>
          </a:p>
        </p:txBody>
      </p:sp>
      <p:sp>
        <p:nvSpPr>
          <p:cNvPr id="1989" name="V 字形矢印 64"/>
          <p:cNvSpPr/>
          <p:nvPr/>
        </p:nvSpPr>
        <p:spPr>
          <a:xfrm>
            <a:off x="304800" y="1363386"/>
            <a:ext cx="2363952" cy="334911"/>
          </a:xfrm>
          <a:prstGeom prst="homePlate">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n-ea"/>
              </a:rPr>
              <a:t>構想段階</a:t>
            </a:r>
          </a:p>
        </p:txBody>
      </p:sp>
      <p:sp>
        <p:nvSpPr>
          <p:cNvPr id="1990" name="ホームベース 4117"/>
          <p:cNvSpPr/>
          <p:nvPr/>
        </p:nvSpPr>
        <p:spPr>
          <a:xfrm>
            <a:off x="843952" y="3729470"/>
            <a:ext cx="1574530" cy="1066669"/>
          </a:xfrm>
          <a:prstGeom prst="homePlate">
            <a:avLst>
              <a:gd name="adj" fmla="val 25707"/>
            </a:avLst>
          </a:prstGeom>
          <a:solidFill>
            <a:schemeClr val="accent5"/>
          </a:solidFill>
          <a:ln w="25400">
            <a:solidFill>
              <a:schemeClr val="tx1"/>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rgbClr val="000000"/>
              </a:solidFill>
              <a:latin typeface="+mn-ea"/>
            </a:endParaRPr>
          </a:p>
        </p:txBody>
      </p:sp>
      <p:sp>
        <p:nvSpPr>
          <p:cNvPr id="1991" name="テキスト ボックス 40"/>
          <p:cNvSpPr txBox="1"/>
          <p:nvPr/>
        </p:nvSpPr>
        <p:spPr>
          <a:xfrm>
            <a:off x="355387" y="3731017"/>
            <a:ext cx="398324" cy="1416027"/>
          </a:xfrm>
          <a:prstGeom prst="rect">
            <a:avLst/>
          </a:prstGeom>
          <a:solidFill>
            <a:schemeClr val="tx1">
              <a:lumMod val="50000"/>
              <a:lumOff val="50000"/>
            </a:schemeClr>
          </a:solidFill>
        </p:spPr>
        <p:txBody>
          <a:bodyPr vert="eaVert" wrap="square" rtlCol="0">
            <a:spAutoFit/>
          </a:bodyPr>
          <a:lstStyle/>
          <a:p>
            <a:pPr algn="ctr"/>
            <a:r>
              <a:rPr kumimoji="1" lang="ja-JP" altLang="en-US" sz="1400" dirty="0">
                <a:solidFill>
                  <a:schemeClr val="bg1"/>
                </a:solidFill>
                <a:latin typeface="+mn-ea"/>
                <a:ea typeface="+mn-ea"/>
              </a:rPr>
              <a:t>支援制度</a:t>
            </a:r>
          </a:p>
        </p:txBody>
      </p:sp>
      <p:sp>
        <p:nvSpPr>
          <p:cNvPr id="1992" name="ホームベース 4117"/>
          <p:cNvSpPr/>
          <p:nvPr/>
        </p:nvSpPr>
        <p:spPr>
          <a:xfrm>
            <a:off x="2555776" y="3735423"/>
            <a:ext cx="6264696" cy="1066669"/>
          </a:xfrm>
          <a:prstGeom prst="homePlate">
            <a:avLst>
              <a:gd name="adj" fmla="val 26465"/>
            </a:avLst>
          </a:prstGeom>
          <a:solidFill>
            <a:schemeClr val="accent5"/>
          </a:solidFill>
          <a:ln w="6350">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rgbClr val="000000"/>
              </a:solidFill>
              <a:latin typeface="+mn-ea"/>
            </a:endParaRPr>
          </a:p>
        </p:txBody>
      </p:sp>
      <p:sp>
        <p:nvSpPr>
          <p:cNvPr id="1993" name="テキスト ボックス 48"/>
          <p:cNvSpPr txBox="1"/>
          <p:nvPr/>
        </p:nvSpPr>
        <p:spPr>
          <a:xfrm>
            <a:off x="827584" y="3754818"/>
            <a:ext cx="1507431" cy="1046440"/>
          </a:xfrm>
          <a:prstGeom prst="rect">
            <a:avLst/>
          </a:prstGeom>
          <a:noFill/>
        </p:spPr>
        <p:txBody>
          <a:bodyPr wrap="square" rtlCol="0">
            <a:spAutoFit/>
          </a:bodyPr>
          <a:lstStyle/>
          <a:p>
            <a:pPr>
              <a:defRPr/>
            </a:pPr>
            <a:r>
              <a:rPr lang="ja-JP" altLang="en-US" b="1" dirty="0">
                <a:solidFill>
                  <a:srgbClr val="000000"/>
                </a:solidFill>
                <a:latin typeface="+mn-ea"/>
                <a:ea typeface="+mn-ea"/>
              </a:rPr>
              <a:t>初動期支援</a:t>
            </a:r>
            <a:endParaRPr lang="en-US" altLang="ja-JP" b="1" dirty="0">
              <a:solidFill>
                <a:srgbClr val="000000"/>
              </a:solidFill>
              <a:latin typeface="+mn-ea"/>
              <a:ea typeface="+mn-ea"/>
            </a:endParaRPr>
          </a:p>
          <a:p>
            <a:pPr>
              <a:defRPr/>
            </a:pPr>
            <a:r>
              <a:rPr lang="ja-JP" altLang="en-US" sz="1400" dirty="0">
                <a:solidFill>
                  <a:srgbClr val="000000"/>
                </a:solidFill>
                <a:latin typeface="+mn-ea"/>
                <a:ea typeface="+mn-ea"/>
              </a:rPr>
              <a:t>計画策定、コーディネートに要する費用　</a:t>
            </a:r>
            <a:endParaRPr lang="en-US" altLang="ja-JP" sz="1400" dirty="0">
              <a:solidFill>
                <a:srgbClr val="000000"/>
              </a:solidFill>
              <a:latin typeface="+mn-ea"/>
              <a:ea typeface="+mn-ea"/>
            </a:endParaRPr>
          </a:p>
        </p:txBody>
      </p:sp>
      <p:sp>
        <p:nvSpPr>
          <p:cNvPr id="1994" name="AutoShape 17"/>
          <p:cNvSpPr>
            <a:spLocks noChangeArrowheads="1"/>
          </p:cNvSpPr>
          <p:nvPr/>
        </p:nvSpPr>
        <p:spPr>
          <a:xfrm>
            <a:off x="4692178" y="1793196"/>
            <a:ext cx="533400" cy="1771705"/>
          </a:xfrm>
          <a:prstGeom prst="roundRect">
            <a:avLst>
              <a:gd name="adj" fmla="val 16667"/>
            </a:avLst>
          </a:prstGeom>
          <a:solidFill>
            <a:schemeClr val="bg1"/>
          </a:solidFill>
          <a:ln w="6350" cap="sq">
            <a:solidFill>
              <a:schemeClr val="tx1">
                <a:lumMod val="50000"/>
                <a:lumOff val="50000"/>
              </a:schemeClr>
            </a:solidFill>
            <a:round/>
            <a:headEnd/>
            <a:tailEnd/>
          </a:ln>
          <a:effectLst>
            <a:outerShdw blurRad="50800" dist="38100" dir="2700000" algn="tl" rotWithShape="0">
              <a:prstClr val="black">
                <a:alpha val="40000"/>
              </a:prstClr>
            </a:outerShdw>
          </a:effectLst>
        </p:spPr>
        <p:txBody>
          <a:bodyPr vert="eaVert" wrap="none" anchor="ctr"/>
          <a:lstStyle/>
          <a:p>
            <a:pPr algn="ctr"/>
            <a:r>
              <a:rPr lang="ja-JP" altLang="en-US" sz="1600">
                <a:latin typeface="Times New Roman" pitchFamily="18" charset="0"/>
              </a:rPr>
              <a:t>権利変換計画決定</a:t>
            </a:r>
          </a:p>
        </p:txBody>
      </p:sp>
      <p:sp>
        <p:nvSpPr>
          <p:cNvPr id="1995" name="AutoShape 18"/>
          <p:cNvSpPr>
            <a:spLocks noChangeArrowheads="1"/>
          </p:cNvSpPr>
          <p:nvPr/>
        </p:nvSpPr>
        <p:spPr>
          <a:xfrm>
            <a:off x="6756864" y="1793196"/>
            <a:ext cx="519113" cy="1771705"/>
          </a:xfrm>
          <a:prstGeom prst="roundRect">
            <a:avLst>
              <a:gd name="adj" fmla="val 16667"/>
            </a:avLst>
          </a:prstGeom>
          <a:solidFill>
            <a:schemeClr val="bg1"/>
          </a:solidFill>
          <a:ln w="6350" cap="sq">
            <a:solidFill>
              <a:schemeClr val="tx1">
                <a:lumMod val="50000"/>
                <a:lumOff val="50000"/>
              </a:schemeClr>
            </a:solidFill>
            <a:round/>
            <a:headEnd/>
            <a:tailEnd/>
          </a:ln>
          <a:effectLst>
            <a:outerShdw blurRad="50800" dist="38100" dir="2700000" algn="tl" rotWithShape="0">
              <a:prstClr val="black">
                <a:alpha val="40000"/>
              </a:prstClr>
            </a:outerShdw>
          </a:effectLst>
        </p:spPr>
        <p:txBody>
          <a:bodyPr vert="eaVert" wrap="none" anchor="ctr"/>
          <a:lstStyle/>
          <a:p>
            <a:pPr algn="ctr"/>
            <a:r>
              <a:rPr lang="ja-JP" altLang="en-US" sz="1600" dirty="0">
                <a:latin typeface="Times New Roman" pitchFamily="18" charset="0"/>
              </a:rPr>
              <a:t>建築工事完了</a:t>
            </a:r>
          </a:p>
        </p:txBody>
      </p:sp>
      <p:sp>
        <p:nvSpPr>
          <p:cNvPr id="1996" name="AutoShape 19"/>
          <p:cNvSpPr>
            <a:spLocks noChangeArrowheads="1"/>
          </p:cNvSpPr>
          <p:nvPr/>
        </p:nvSpPr>
        <p:spPr>
          <a:xfrm>
            <a:off x="5615310" y="1785173"/>
            <a:ext cx="527050" cy="1771705"/>
          </a:xfrm>
          <a:prstGeom prst="roundRect">
            <a:avLst>
              <a:gd name="adj" fmla="val 16667"/>
            </a:avLst>
          </a:prstGeom>
          <a:solidFill>
            <a:schemeClr val="bg1"/>
          </a:solidFill>
          <a:ln w="6350" cap="sq">
            <a:solidFill>
              <a:schemeClr val="tx1">
                <a:lumMod val="50000"/>
                <a:lumOff val="50000"/>
              </a:schemeClr>
            </a:solidFill>
            <a:round/>
            <a:headEnd/>
            <a:tailEnd/>
          </a:ln>
          <a:effectLst>
            <a:outerShdw blurRad="50800" dist="38100" dir="2700000" algn="tl" rotWithShape="0">
              <a:prstClr val="black">
                <a:alpha val="40000"/>
              </a:prstClr>
            </a:outerShdw>
          </a:effectLst>
        </p:spPr>
        <p:txBody>
          <a:bodyPr vert="eaVert" wrap="none" anchor="ctr"/>
          <a:lstStyle/>
          <a:p>
            <a:pPr algn="ctr"/>
            <a:r>
              <a:rPr lang="ja-JP" altLang="en-US" sz="1600">
                <a:latin typeface="Times New Roman" pitchFamily="18" charset="0"/>
              </a:rPr>
              <a:t>建築工事着工</a:t>
            </a:r>
          </a:p>
        </p:txBody>
      </p:sp>
      <p:sp>
        <p:nvSpPr>
          <p:cNvPr id="1997" name="AutoShape 20"/>
          <p:cNvSpPr>
            <a:spLocks noChangeArrowheads="1"/>
          </p:cNvSpPr>
          <p:nvPr/>
        </p:nvSpPr>
        <p:spPr>
          <a:xfrm>
            <a:off x="3751807" y="1801309"/>
            <a:ext cx="528637" cy="1771706"/>
          </a:xfrm>
          <a:prstGeom prst="roundRect">
            <a:avLst>
              <a:gd name="adj" fmla="val 16667"/>
            </a:avLst>
          </a:prstGeom>
          <a:solidFill>
            <a:schemeClr val="bg1"/>
          </a:solidFill>
          <a:ln w="6350" cap="sq">
            <a:solidFill>
              <a:schemeClr val="tx1">
                <a:lumMod val="50000"/>
                <a:lumOff val="50000"/>
              </a:schemeClr>
            </a:solidFill>
            <a:round/>
            <a:headEnd/>
            <a:tailEnd/>
          </a:ln>
          <a:effectLst>
            <a:outerShdw blurRad="50800" dist="38100" dir="2700000" algn="tl" rotWithShape="0">
              <a:prstClr val="black">
                <a:alpha val="40000"/>
              </a:prstClr>
            </a:outerShdw>
          </a:effectLst>
        </p:spPr>
        <p:txBody>
          <a:bodyPr vert="eaVert" wrap="none" anchor="ctr"/>
          <a:lstStyle/>
          <a:p>
            <a:pPr algn="ctr"/>
            <a:r>
              <a:rPr lang="ja-JP" altLang="en-US" sz="1600">
                <a:latin typeface="Times New Roman" pitchFamily="18" charset="0"/>
              </a:rPr>
              <a:t>事業計画決定</a:t>
            </a:r>
          </a:p>
        </p:txBody>
      </p:sp>
      <p:sp>
        <p:nvSpPr>
          <p:cNvPr id="1998" name="AutoShape 21"/>
          <p:cNvSpPr>
            <a:spLocks noChangeArrowheads="1"/>
          </p:cNvSpPr>
          <p:nvPr/>
        </p:nvSpPr>
        <p:spPr>
          <a:xfrm>
            <a:off x="2205713" y="1793250"/>
            <a:ext cx="525463" cy="1771705"/>
          </a:xfrm>
          <a:prstGeom prst="roundRect">
            <a:avLst>
              <a:gd name="adj" fmla="val 16667"/>
            </a:avLst>
          </a:prstGeom>
          <a:solidFill>
            <a:schemeClr val="bg1"/>
          </a:solidFill>
          <a:ln w="6350" cap="sq">
            <a:solidFill>
              <a:schemeClr val="accent5">
                <a:lumMod val="50000"/>
              </a:schemeClr>
            </a:solidFill>
            <a:round/>
            <a:headEnd/>
            <a:tailEnd/>
          </a:ln>
          <a:effectLst>
            <a:outerShdw blurRad="50800" dist="38100" dir="2700000" algn="tl" rotWithShape="0">
              <a:prstClr val="black">
                <a:alpha val="40000"/>
              </a:prstClr>
            </a:outerShdw>
          </a:effectLst>
        </p:spPr>
        <p:txBody>
          <a:bodyPr vert="eaVert" wrap="none" anchor="ctr"/>
          <a:lstStyle/>
          <a:p>
            <a:pPr algn="ctr"/>
            <a:r>
              <a:rPr lang="ja-JP" altLang="en-US" sz="1600" b="1">
                <a:solidFill>
                  <a:schemeClr val="accent5">
                    <a:lumMod val="50000"/>
                  </a:schemeClr>
                </a:solidFill>
                <a:latin typeface="Times New Roman" pitchFamily="18" charset="0"/>
              </a:rPr>
              <a:t>都市計画決定</a:t>
            </a:r>
          </a:p>
        </p:txBody>
      </p:sp>
      <p:sp>
        <p:nvSpPr>
          <p:cNvPr id="1999" name="AutoShape 22"/>
          <p:cNvSpPr>
            <a:spLocks noChangeArrowheads="1"/>
          </p:cNvSpPr>
          <p:nvPr/>
        </p:nvSpPr>
        <p:spPr>
          <a:xfrm>
            <a:off x="870248" y="1801309"/>
            <a:ext cx="533400" cy="1771706"/>
          </a:xfrm>
          <a:prstGeom prst="roundRect">
            <a:avLst>
              <a:gd name="adj" fmla="val 16667"/>
            </a:avLst>
          </a:prstGeom>
          <a:solidFill>
            <a:schemeClr val="bg1"/>
          </a:solidFill>
          <a:ln w="6350" cap="sq">
            <a:solidFill>
              <a:schemeClr val="tx1">
                <a:lumMod val="50000"/>
                <a:lumOff val="50000"/>
              </a:schemeClr>
            </a:solidFill>
            <a:round/>
            <a:headEnd/>
            <a:tailEnd/>
          </a:ln>
          <a:effectLst>
            <a:outerShdw blurRad="50800" dist="38100" dir="2700000" algn="tl" rotWithShape="0">
              <a:prstClr val="black">
                <a:alpha val="40000"/>
              </a:prstClr>
            </a:outerShdw>
          </a:effectLst>
        </p:spPr>
        <p:txBody>
          <a:bodyPr vert="eaVert" wrap="none" anchor="ctr"/>
          <a:lstStyle/>
          <a:p>
            <a:pPr algn="ctr"/>
            <a:r>
              <a:rPr lang="ja-JP" altLang="en-US" sz="1600" dirty="0">
                <a:latin typeface="Times New Roman" pitchFamily="18" charset="0"/>
              </a:rPr>
              <a:t>公共団体調査</a:t>
            </a:r>
          </a:p>
        </p:txBody>
      </p:sp>
      <p:sp>
        <p:nvSpPr>
          <p:cNvPr id="2000" name="AutoShape 12"/>
          <p:cNvSpPr>
            <a:spLocks noChangeArrowheads="1"/>
          </p:cNvSpPr>
          <p:nvPr/>
        </p:nvSpPr>
        <p:spPr>
          <a:xfrm>
            <a:off x="2731176" y="2466143"/>
            <a:ext cx="966884" cy="381000"/>
          </a:xfrm>
          <a:prstGeom prst="rightArrow">
            <a:avLst>
              <a:gd name="adj1" fmla="val 50000"/>
              <a:gd name="adj2" fmla="val 58331"/>
            </a:avLst>
          </a:prstGeom>
          <a:gradFill rotWithShape="0">
            <a:gsLst>
              <a:gs pos="2000">
                <a:schemeClr val="tx1">
                  <a:lumMod val="65000"/>
                  <a:lumOff val="35000"/>
                </a:schemeClr>
              </a:gs>
              <a:gs pos="100000">
                <a:schemeClr val="bg1">
                  <a:lumMod val="75000"/>
                </a:schemeClr>
              </a:gs>
            </a:gsLst>
            <a:lin ang="0" scaled="1"/>
            <a:tileRect/>
          </a:gradFill>
          <a:ln w="9525">
            <a:noFill/>
            <a:miter lim="800000"/>
            <a:headEnd/>
            <a:tailEnd/>
          </a:ln>
        </p:spPr>
        <p:txBody>
          <a:bodyPr wrap="none" anchor="ctr"/>
          <a:lstStyle/>
          <a:p>
            <a:pPr algn="ctr"/>
            <a:endParaRPr lang="ja-JP" altLang="ja-JP" sz="2400">
              <a:latin typeface="Times New Roman" pitchFamily="18" charset="0"/>
            </a:endParaRPr>
          </a:p>
        </p:txBody>
      </p:sp>
      <p:sp>
        <p:nvSpPr>
          <p:cNvPr id="2001" name="AutoShape 12"/>
          <p:cNvSpPr>
            <a:spLocks noChangeArrowheads="1"/>
          </p:cNvSpPr>
          <p:nvPr/>
        </p:nvSpPr>
        <p:spPr>
          <a:xfrm>
            <a:off x="4280444" y="2466143"/>
            <a:ext cx="355299" cy="381000"/>
          </a:xfrm>
          <a:prstGeom prst="rightArrow">
            <a:avLst>
              <a:gd name="adj1" fmla="val 50000"/>
              <a:gd name="adj2" fmla="val 58331"/>
            </a:avLst>
          </a:prstGeom>
          <a:gradFill rotWithShape="0">
            <a:gsLst>
              <a:gs pos="2000">
                <a:schemeClr val="tx1">
                  <a:lumMod val="65000"/>
                  <a:lumOff val="35000"/>
                </a:schemeClr>
              </a:gs>
              <a:gs pos="100000">
                <a:schemeClr val="bg1">
                  <a:lumMod val="75000"/>
                </a:schemeClr>
              </a:gs>
            </a:gsLst>
            <a:lin ang="0" scaled="1"/>
            <a:tileRect/>
          </a:gradFill>
          <a:ln w="9525">
            <a:noFill/>
            <a:miter lim="800000"/>
            <a:headEnd/>
            <a:tailEnd/>
          </a:ln>
        </p:spPr>
        <p:txBody>
          <a:bodyPr wrap="none" anchor="ctr"/>
          <a:lstStyle/>
          <a:p>
            <a:pPr algn="ctr"/>
            <a:endParaRPr lang="ja-JP" altLang="ja-JP" sz="2400">
              <a:latin typeface="Times New Roman" pitchFamily="18" charset="0"/>
            </a:endParaRPr>
          </a:p>
        </p:txBody>
      </p:sp>
      <p:sp>
        <p:nvSpPr>
          <p:cNvPr id="2002" name="AutoShape 12"/>
          <p:cNvSpPr>
            <a:spLocks noChangeArrowheads="1"/>
          </p:cNvSpPr>
          <p:nvPr/>
        </p:nvSpPr>
        <p:spPr>
          <a:xfrm>
            <a:off x="5223736" y="2473204"/>
            <a:ext cx="355299" cy="381000"/>
          </a:xfrm>
          <a:prstGeom prst="rightArrow">
            <a:avLst>
              <a:gd name="adj1" fmla="val 50000"/>
              <a:gd name="adj2" fmla="val 58331"/>
            </a:avLst>
          </a:prstGeom>
          <a:gradFill rotWithShape="0">
            <a:gsLst>
              <a:gs pos="2000">
                <a:schemeClr val="tx1">
                  <a:lumMod val="65000"/>
                  <a:lumOff val="35000"/>
                </a:schemeClr>
              </a:gs>
              <a:gs pos="100000">
                <a:schemeClr val="bg1">
                  <a:lumMod val="75000"/>
                </a:schemeClr>
              </a:gs>
            </a:gsLst>
            <a:lin ang="0" scaled="1"/>
            <a:tileRect/>
          </a:gradFill>
          <a:ln w="9525">
            <a:noFill/>
            <a:miter lim="800000"/>
            <a:headEnd/>
            <a:tailEnd/>
          </a:ln>
        </p:spPr>
        <p:txBody>
          <a:bodyPr wrap="none" anchor="ctr"/>
          <a:lstStyle/>
          <a:p>
            <a:pPr algn="ctr"/>
            <a:endParaRPr lang="ja-JP" altLang="ja-JP" sz="2400">
              <a:latin typeface="Times New Roman" pitchFamily="18" charset="0"/>
            </a:endParaRPr>
          </a:p>
        </p:txBody>
      </p:sp>
      <p:sp>
        <p:nvSpPr>
          <p:cNvPr id="2003" name="AutoShape 12"/>
          <p:cNvSpPr>
            <a:spLocks noChangeArrowheads="1"/>
          </p:cNvSpPr>
          <p:nvPr/>
        </p:nvSpPr>
        <p:spPr>
          <a:xfrm>
            <a:off x="6142360" y="2449385"/>
            <a:ext cx="568115" cy="381000"/>
          </a:xfrm>
          <a:prstGeom prst="rightArrow">
            <a:avLst>
              <a:gd name="adj1" fmla="val 50000"/>
              <a:gd name="adj2" fmla="val 58331"/>
            </a:avLst>
          </a:prstGeom>
          <a:gradFill rotWithShape="0">
            <a:gsLst>
              <a:gs pos="2000">
                <a:schemeClr val="tx1">
                  <a:lumMod val="65000"/>
                  <a:lumOff val="35000"/>
                </a:schemeClr>
              </a:gs>
              <a:gs pos="100000">
                <a:schemeClr val="bg1">
                  <a:lumMod val="75000"/>
                </a:schemeClr>
              </a:gs>
            </a:gsLst>
            <a:lin ang="0" scaled="1"/>
            <a:tileRect/>
          </a:gradFill>
          <a:ln w="9525">
            <a:noFill/>
            <a:miter lim="800000"/>
            <a:headEnd/>
            <a:tailEnd/>
          </a:ln>
        </p:spPr>
        <p:txBody>
          <a:bodyPr wrap="none" anchor="ctr"/>
          <a:lstStyle/>
          <a:p>
            <a:pPr algn="ctr"/>
            <a:endParaRPr lang="ja-JP" altLang="ja-JP" sz="2400">
              <a:latin typeface="Times New Roman" pitchFamily="18" charset="0"/>
            </a:endParaRPr>
          </a:p>
        </p:txBody>
      </p:sp>
      <p:sp>
        <p:nvSpPr>
          <p:cNvPr id="2004" name="テキスト ボックス 60"/>
          <p:cNvSpPr txBox="1"/>
          <p:nvPr/>
        </p:nvSpPr>
        <p:spPr>
          <a:xfrm>
            <a:off x="2574402" y="3784435"/>
            <a:ext cx="4589885" cy="1014770"/>
          </a:xfrm>
          <a:prstGeom prst="rect">
            <a:avLst/>
          </a:prstGeom>
          <a:noFill/>
        </p:spPr>
        <p:txBody>
          <a:bodyPr wrap="square" rtlCol="0">
            <a:spAutoFit/>
          </a:bodyPr>
          <a:lstStyle/>
          <a:p>
            <a:pPr>
              <a:defRPr/>
            </a:pPr>
            <a:r>
              <a:rPr lang="ja-JP" altLang="en-US" b="1" dirty="0">
                <a:solidFill>
                  <a:srgbClr val="000000"/>
                </a:solidFill>
                <a:latin typeface="+mn-ea"/>
                <a:ea typeface="+mn-ea"/>
              </a:rPr>
              <a:t>事業費支援</a:t>
            </a:r>
            <a:endParaRPr lang="en-US" altLang="ja-JP" b="1" dirty="0">
              <a:solidFill>
                <a:srgbClr val="000000"/>
              </a:solidFill>
              <a:latin typeface="+mn-ea"/>
              <a:ea typeface="+mn-ea"/>
            </a:endParaRPr>
          </a:p>
          <a:p>
            <a:pPr>
              <a:defRPr/>
            </a:pPr>
            <a:r>
              <a:rPr lang="ja-JP" altLang="en-US" sz="1400" dirty="0">
                <a:solidFill>
                  <a:srgbClr val="000000"/>
                </a:solidFill>
                <a:latin typeface="+mn-ea"/>
                <a:ea typeface="+mn-ea"/>
              </a:rPr>
              <a:t>公共施設整備、施設建築物建設に要する費用</a:t>
            </a:r>
            <a:endParaRPr lang="en-US" altLang="ja-JP" sz="1600" dirty="0">
              <a:solidFill>
                <a:srgbClr val="000000"/>
              </a:solidFill>
              <a:latin typeface="+mn-ea"/>
              <a:ea typeface="+mn-ea"/>
            </a:endParaRPr>
          </a:p>
          <a:p>
            <a:r>
              <a:rPr lang="ja-JP" altLang="en-US" sz="1400" dirty="0"/>
              <a:t>　　市街地再開発事業等</a:t>
            </a:r>
            <a:r>
              <a:rPr lang="ja-JP" altLang="en-US" sz="1400" b="1" dirty="0"/>
              <a:t>（市街地整備、住環境整備）</a:t>
            </a:r>
            <a:endParaRPr lang="en-US" altLang="ja-JP" sz="1600" b="1" dirty="0"/>
          </a:p>
          <a:p>
            <a:r>
              <a:rPr lang="ja-JP" altLang="en-US" sz="1400" dirty="0"/>
              <a:t>　　市街地再開発事業等管理者負担金</a:t>
            </a:r>
            <a:r>
              <a:rPr lang="ja-JP" altLang="en-US" sz="1400" b="1" dirty="0"/>
              <a:t>（道路）</a:t>
            </a:r>
            <a:endParaRPr lang="ja-JP" altLang="en-US" sz="1400" dirty="0">
              <a:solidFill>
                <a:srgbClr val="000000"/>
              </a:solidFill>
              <a:latin typeface="+mn-ea"/>
              <a:ea typeface="+mn-ea"/>
            </a:endParaRPr>
          </a:p>
        </p:txBody>
      </p:sp>
      <p:cxnSp>
        <p:nvCxnSpPr>
          <p:cNvPr id="2005" name="直線コネクタ 5"/>
          <p:cNvCxnSpPr>
            <a:cxnSpLocks/>
            <a:stCxn id="1998" idx="2"/>
          </p:cNvCxnSpPr>
          <p:nvPr/>
        </p:nvCxnSpPr>
        <p:spPr>
          <a:xfrm>
            <a:off x="2468445" y="3564955"/>
            <a:ext cx="3106" cy="1376213"/>
          </a:xfrm>
          <a:prstGeom prst="line">
            <a:avLst/>
          </a:prstGeom>
          <a:ln w="28575">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06" name="テキスト ボックス 62"/>
          <p:cNvSpPr txBox="1"/>
          <p:nvPr/>
        </p:nvSpPr>
        <p:spPr>
          <a:xfrm>
            <a:off x="360049" y="1785174"/>
            <a:ext cx="400110" cy="1787842"/>
          </a:xfrm>
          <a:prstGeom prst="rect">
            <a:avLst/>
          </a:prstGeom>
          <a:solidFill>
            <a:schemeClr val="tx1">
              <a:lumMod val="50000"/>
              <a:lumOff val="50000"/>
            </a:schemeClr>
          </a:solidFill>
        </p:spPr>
        <p:txBody>
          <a:bodyPr vert="eaVert" wrap="square" rtlCol="0">
            <a:spAutoFit/>
          </a:bodyPr>
          <a:lstStyle/>
          <a:p>
            <a:pPr algn="ctr"/>
            <a:r>
              <a:rPr kumimoji="1" lang="ja-JP" altLang="en-US" sz="1400" dirty="0">
                <a:solidFill>
                  <a:schemeClr val="bg1"/>
                </a:solidFill>
                <a:latin typeface="+mn-ea"/>
                <a:ea typeface="+mn-ea"/>
              </a:rPr>
              <a:t>市街地再開発事業</a:t>
            </a:r>
          </a:p>
        </p:txBody>
      </p:sp>
      <p:sp>
        <p:nvSpPr>
          <p:cNvPr id="2007" name="AutoShape 12"/>
          <p:cNvSpPr>
            <a:spLocks noChangeArrowheads="1"/>
          </p:cNvSpPr>
          <p:nvPr/>
        </p:nvSpPr>
        <p:spPr>
          <a:xfrm>
            <a:off x="7282289" y="2449070"/>
            <a:ext cx="519113" cy="381000"/>
          </a:xfrm>
          <a:prstGeom prst="rightArrow">
            <a:avLst>
              <a:gd name="adj1" fmla="val 50000"/>
              <a:gd name="adj2" fmla="val 58331"/>
            </a:avLst>
          </a:prstGeom>
          <a:gradFill rotWithShape="0">
            <a:gsLst>
              <a:gs pos="2000">
                <a:schemeClr val="tx1">
                  <a:lumMod val="65000"/>
                  <a:lumOff val="35000"/>
                </a:schemeClr>
              </a:gs>
              <a:gs pos="100000">
                <a:schemeClr val="bg1">
                  <a:lumMod val="75000"/>
                </a:schemeClr>
              </a:gs>
            </a:gsLst>
            <a:lin ang="0" scaled="1"/>
            <a:tileRect/>
          </a:gradFill>
          <a:ln w="9525">
            <a:noFill/>
            <a:miter lim="800000"/>
            <a:headEnd/>
            <a:tailEnd/>
          </a:ln>
        </p:spPr>
        <p:txBody>
          <a:bodyPr wrap="none" anchor="ctr"/>
          <a:lstStyle/>
          <a:p>
            <a:pPr algn="ctr"/>
            <a:endParaRPr lang="ja-JP" altLang="ja-JP" sz="2400">
              <a:latin typeface="Times New Roman" pitchFamily="18" charset="0"/>
            </a:endParaRPr>
          </a:p>
        </p:txBody>
      </p:sp>
      <p:sp>
        <p:nvSpPr>
          <p:cNvPr id="2008" name="テキスト ボックス 66"/>
          <p:cNvSpPr txBox="1"/>
          <p:nvPr/>
        </p:nvSpPr>
        <p:spPr>
          <a:xfrm>
            <a:off x="361835" y="5326163"/>
            <a:ext cx="398324" cy="1141626"/>
          </a:xfrm>
          <a:prstGeom prst="rect">
            <a:avLst/>
          </a:prstGeom>
          <a:solidFill>
            <a:schemeClr val="tx1">
              <a:lumMod val="50000"/>
              <a:lumOff val="50000"/>
            </a:schemeClr>
          </a:solidFill>
        </p:spPr>
        <p:txBody>
          <a:bodyPr vert="eaVert" wrap="square" rtlCol="0">
            <a:spAutoFit/>
          </a:bodyPr>
          <a:lstStyle/>
          <a:p>
            <a:pPr algn="ctr"/>
            <a:r>
              <a:rPr kumimoji="1" lang="ja-JP" altLang="en-US" sz="1400" dirty="0">
                <a:solidFill>
                  <a:schemeClr val="bg1"/>
                </a:solidFill>
                <a:latin typeface="+mn-ea"/>
                <a:ea typeface="+mn-ea"/>
              </a:rPr>
              <a:t>組合/会社</a:t>
            </a:r>
          </a:p>
        </p:txBody>
      </p:sp>
      <p:sp>
        <p:nvSpPr>
          <p:cNvPr id="2009" name="AutoShape 17"/>
          <p:cNvSpPr>
            <a:spLocks noChangeArrowheads="1"/>
          </p:cNvSpPr>
          <p:nvPr/>
        </p:nvSpPr>
        <p:spPr>
          <a:xfrm>
            <a:off x="7837320" y="1801309"/>
            <a:ext cx="533400" cy="1771705"/>
          </a:xfrm>
          <a:prstGeom prst="roundRect">
            <a:avLst>
              <a:gd name="adj" fmla="val 16667"/>
            </a:avLst>
          </a:prstGeom>
          <a:solidFill>
            <a:schemeClr val="bg1"/>
          </a:solidFill>
          <a:ln w="6350" cap="sq">
            <a:solidFill>
              <a:schemeClr val="tx1">
                <a:lumMod val="50000"/>
                <a:lumOff val="50000"/>
              </a:schemeClr>
            </a:solidFill>
            <a:round/>
            <a:headEnd/>
            <a:tailEnd/>
          </a:ln>
          <a:effectLst>
            <a:outerShdw blurRad="50800" dist="38100" dir="2700000" algn="tl" rotWithShape="0">
              <a:prstClr val="black">
                <a:alpha val="40000"/>
              </a:prstClr>
            </a:outerShdw>
          </a:effectLst>
        </p:spPr>
        <p:txBody>
          <a:bodyPr vert="eaVert" wrap="none" anchor="ctr"/>
          <a:lstStyle/>
          <a:p>
            <a:pPr algn="ctr"/>
            <a:r>
              <a:rPr lang="ja-JP" altLang="en-US" sz="1600" dirty="0">
                <a:latin typeface="Times New Roman" pitchFamily="18" charset="0"/>
              </a:rPr>
              <a:t>施設建築物等運営</a:t>
            </a:r>
          </a:p>
        </p:txBody>
      </p:sp>
      <p:sp>
        <p:nvSpPr>
          <p:cNvPr id="2010" name="テキスト 750"/>
          <p:cNvSpPr txBox="1"/>
          <p:nvPr/>
        </p:nvSpPr>
        <p:spPr>
          <a:xfrm>
            <a:off x="1256607" y="4849559"/>
            <a:ext cx="3973734" cy="368439"/>
          </a:xfrm>
          <a:prstGeom prst="rect">
            <a:avLst/>
          </a:prstGeom>
        </p:spPr>
        <p:txBody>
          <a:bodyPr wrap="square">
            <a:spAutoFit/>
          </a:bodyPr>
          <a:lstStyle/>
          <a:p>
            <a:pPr>
              <a:defRPr lang="ja-JP" altLang="en-US"/>
            </a:pPr>
            <a:r>
              <a:rPr lang="ja-JP" altLang="en-US" b="1" dirty="0"/>
              <a:t>都市再開発支援事業等の活用が可能</a:t>
            </a:r>
          </a:p>
        </p:txBody>
      </p:sp>
      <p:sp>
        <p:nvSpPr>
          <p:cNvPr id="2011" name="図形 751"/>
          <p:cNvSpPr/>
          <p:nvPr/>
        </p:nvSpPr>
        <p:spPr>
          <a:xfrm flipV="1">
            <a:off x="992767" y="4808357"/>
            <a:ext cx="341518" cy="343447"/>
          </a:xfrm>
          <a:prstGeom prst="bentArrow">
            <a:avLst>
              <a:gd name="adj1" fmla="val 25000"/>
              <a:gd name="adj2" fmla="val 34483"/>
              <a:gd name="adj3" fmla="val 44828"/>
              <a:gd name="adj4" fmla="val 6897"/>
            </a:avLst>
          </a:prstGeom>
          <a:solidFill>
            <a:schemeClr val="tx1">
              <a:lumMod val="50000"/>
              <a:lumOff val="50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Tree>
    <p:extLst>
      <p:ext uri="{BB962C8B-B14F-4D97-AF65-F5344CB8AC3E}">
        <p14:creationId xmlns:p14="http://schemas.microsoft.com/office/powerpoint/2010/main" val="2517731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3" name="四角形 868"/>
          <p:cNvSpPr/>
          <p:nvPr/>
        </p:nvSpPr>
        <p:spPr>
          <a:xfrm>
            <a:off x="251520" y="4683288"/>
            <a:ext cx="8640960" cy="1643358"/>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2014" name="四角形 869"/>
          <p:cNvSpPr/>
          <p:nvPr/>
        </p:nvSpPr>
        <p:spPr>
          <a:xfrm>
            <a:off x="251520" y="4681664"/>
            <a:ext cx="8640960" cy="1612721"/>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2015" name="四角形 865"/>
          <p:cNvSpPr/>
          <p:nvPr/>
        </p:nvSpPr>
        <p:spPr>
          <a:xfrm>
            <a:off x="305272" y="2742538"/>
            <a:ext cx="8640960" cy="1867282"/>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2016" name="四角形 286"/>
          <p:cNvSpPr/>
          <p:nvPr/>
        </p:nvSpPr>
        <p:spPr>
          <a:xfrm>
            <a:off x="251520" y="2765253"/>
            <a:ext cx="8640960" cy="1856460"/>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nvGrpSpPr>
          <p:cNvPr id="2017" name="グループ化 13"/>
          <p:cNvGrpSpPr/>
          <p:nvPr/>
        </p:nvGrpSpPr>
        <p:grpSpPr>
          <a:xfrm>
            <a:off x="807885" y="2822839"/>
            <a:ext cx="1175149" cy="1726866"/>
            <a:chOff x="807886" y="2910522"/>
            <a:chExt cx="1072528" cy="1726866"/>
          </a:xfrm>
        </p:grpSpPr>
        <p:sp>
          <p:nvSpPr>
            <p:cNvPr id="2018" name="ホームベース 4117"/>
            <p:cNvSpPr/>
            <p:nvPr/>
          </p:nvSpPr>
          <p:spPr>
            <a:xfrm>
              <a:off x="807886" y="2910522"/>
              <a:ext cx="1072528" cy="1726866"/>
            </a:xfrm>
            <a:prstGeom prst="homePlate">
              <a:avLst>
                <a:gd name="adj" fmla="val 10140"/>
              </a:avLst>
            </a:prstGeom>
            <a:solidFill>
              <a:schemeClr val="accent5">
                <a:lumMod val="90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1400" b="1" dirty="0">
                <a:solidFill>
                  <a:srgbClr val="000000"/>
                </a:solidFill>
                <a:latin typeface="+mn-ea"/>
              </a:endParaRPr>
            </a:p>
            <a:p>
              <a:pPr algn="ctr"/>
              <a:r>
                <a:rPr lang="ja-JP" altLang="en-US" sz="1400" b="1" dirty="0">
                  <a:solidFill>
                    <a:srgbClr val="000000"/>
                  </a:solidFill>
                  <a:latin typeface="+mn-ea"/>
                </a:rPr>
                <a:t>地区再生</a:t>
              </a:r>
              <a:endParaRPr lang="en-US" altLang="ja-JP" sz="1400" b="1" dirty="0">
                <a:solidFill>
                  <a:srgbClr val="000000"/>
                </a:solidFill>
                <a:latin typeface="+mn-ea"/>
              </a:endParaRPr>
            </a:p>
            <a:p>
              <a:pPr algn="ctr"/>
              <a:r>
                <a:rPr lang="ja-JP" altLang="en-US" sz="1400" b="1" dirty="0">
                  <a:solidFill>
                    <a:srgbClr val="000000"/>
                  </a:solidFill>
                  <a:latin typeface="+mn-ea"/>
                </a:rPr>
                <a:t>計画の策定</a:t>
              </a:r>
              <a:endParaRPr lang="en-US" altLang="ja-JP" sz="1400" b="1" dirty="0">
                <a:solidFill>
                  <a:srgbClr val="000000"/>
                </a:solidFill>
                <a:latin typeface="+mn-ea"/>
              </a:endParaRPr>
            </a:p>
          </p:txBody>
        </p:sp>
        <p:cxnSp>
          <p:nvCxnSpPr>
            <p:cNvPr id="2019" name="直線コネクタ 9"/>
            <p:cNvCxnSpPr>
              <a:cxnSpLocks/>
            </p:cNvCxnSpPr>
            <p:nvPr/>
          </p:nvCxnSpPr>
          <p:spPr>
            <a:xfrm>
              <a:off x="906070" y="3717032"/>
              <a:ext cx="85761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20" name="グループ化 12"/>
          <p:cNvGrpSpPr/>
          <p:nvPr/>
        </p:nvGrpSpPr>
        <p:grpSpPr>
          <a:xfrm>
            <a:off x="2051720" y="2822839"/>
            <a:ext cx="1172490" cy="1716702"/>
            <a:chOff x="1935196" y="2910522"/>
            <a:chExt cx="1072528" cy="1716702"/>
          </a:xfrm>
          <a:effectLst>
            <a:outerShdw blurRad="50800" dist="38100" dir="2700000" algn="tl" rotWithShape="0">
              <a:prstClr val="black">
                <a:alpha val="40000"/>
              </a:prstClr>
            </a:outerShdw>
          </a:effectLst>
        </p:grpSpPr>
        <p:sp>
          <p:nvSpPr>
            <p:cNvPr id="2021" name="ホームベース 80"/>
            <p:cNvSpPr/>
            <p:nvPr/>
          </p:nvSpPr>
          <p:spPr>
            <a:xfrm>
              <a:off x="1935196" y="2910522"/>
              <a:ext cx="1072528" cy="1716702"/>
            </a:xfrm>
            <a:prstGeom prst="homePlate">
              <a:avLst>
                <a:gd name="adj" fmla="val 9964"/>
              </a:avLst>
            </a:prstGeom>
            <a:solidFill>
              <a:schemeClr val="accent5">
                <a:lumMod val="9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sz="1400" b="1" dirty="0">
                <a:solidFill>
                  <a:srgbClr val="000000"/>
                </a:solidFill>
                <a:latin typeface="+mn-ea"/>
              </a:endParaRPr>
            </a:p>
            <a:p>
              <a:pPr algn="ctr"/>
              <a:r>
                <a:rPr kumimoji="1" lang="ja-JP" altLang="en-US" sz="1400" b="1" dirty="0">
                  <a:solidFill>
                    <a:srgbClr val="000000"/>
                  </a:solidFill>
                  <a:latin typeface="+mn-ea"/>
                </a:rPr>
                <a:t>街区整備</a:t>
              </a:r>
              <a:endParaRPr kumimoji="1" lang="en-US" altLang="ja-JP" sz="1400" b="1" dirty="0">
                <a:solidFill>
                  <a:srgbClr val="000000"/>
                </a:solidFill>
                <a:latin typeface="+mn-ea"/>
              </a:endParaRPr>
            </a:p>
            <a:p>
              <a:pPr algn="ctr"/>
              <a:r>
                <a:rPr kumimoji="1" lang="ja-JP" altLang="en-US" sz="1400" b="1" dirty="0">
                  <a:solidFill>
                    <a:srgbClr val="000000"/>
                  </a:solidFill>
                  <a:latin typeface="+mn-ea"/>
                </a:rPr>
                <a:t>計画の策定</a:t>
              </a:r>
            </a:p>
          </p:txBody>
        </p:sp>
        <p:cxnSp>
          <p:nvCxnSpPr>
            <p:cNvPr id="2022" name="直線コネクタ 69"/>
            <p:cNvCxnSpPr>
              <a:cxnSpLocks/>
            </p:cNvCxnSpPr>
            <p:nvPr/>
          </p:nvCxnSpPr>
          <p:spPr>
            <a:xfrm>
              <a:off x="2058198" y="3717032"/>
              <a:ext cx="85761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23" name="四角形 286"/>
          <p:cNvSpPr/>
          <p:nvPr/>
        </p:nvSpPr>
        <p:spPr>
          <a:xfrm>
            <a:off x="290343" y="4658590"/>
            <a:ext cx="8640960" cy="1674888"/>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2024" name="四角形 286"/>
          <p:cNvSpPr/>
          <p:nvPr/>
        </p:nvSpPr>
        <p:spPr>
          <a:xfrm>
            <a:off x="251520" y="2035297"/>
            <a:ext cx="8640960" cy="657948"/>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2025" name="V 字形矢印 78"/>
          <p:cNvSpPr/>
          <p:nvPr/>
        </p:nvSpPr>
        <p:spPr>
          <a:xfrm>
            <a:off x="7164288" y="1613125"/>
            <a:ext cx="1728192" cy="334911"/>
          </a:xfrm>
          <a:prstGeom prst="notchedRightArrow">
            <a:avLst>
              <a:gd name="adj1" fmla="val 100000"/>
              <a:gd name="adj2" fmla="val 27954"/>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mn-ea"/>
              </a:rPr>
              <a:t>管理運営</a:t>
            </a:r>
            <a:r>
              <a:rPr kumimoji="1" lang="ja-JP" altLang="en-US" sz="1600" dirty="0">
                <a:solidFill>
                  <a:schemeClr val="bg1"/>
                </a:solidFill>
                <a:latin typeface="+mn-ea"/>
              </a:rPr>
              <a:t>段階</a:t>
            </a:r>
            <a:endParaRPr>
              <a:solidFill>
                <a:schemeClr val="bg1"/>
              </a:solidFill>
            </a:endParaRPr>
          </a:p>
        </p:txBody>
      </p:sp>
      <p:sp>
        <p:nvSpPr>
          <p:cNvPr id="2026" name="V 字形矢印 77"/>
          <p:cNvSpPr/>
          <p:nvPr/>
        </p:nvSpPr>
        <p:spPr>
          <a:xfrm>
            <a:off x="4139960" y="1613125"/>
            <a:ext cx="3160219" cy="337422"/>
          </a:xfrm>
          <a:prstGeom prst="notchedRightArrow">
            <a:avLst>
              <a:gd name="adj1" fmla="val 100000"/>
              <a:gd name="adj2" fmla="val 27954"/>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mn-ea"/>
              </a:rPr>
              <a:t>事業実施</a:t>
            </a:r>
            <a:r>
              <a:rPr kumimoji="1" lang="ja-JP" altLang="en-US" sz="1600" dirty="0">
                <a:solidFill>
                  <a:schemeClr val="bg1"/>
                </a:solidFill>
                <a:latin typeface="+mn-ea"/>
              </a:rPr>
              <a:t>段階</a:t>
            </a:r>
            <a:endParaRPr>
              <a:solidFill>
                <a:schemeClr val="bg1"/>
              </a:solidFill>
            </a:endParaRPr>
          </a:p>
        </p:txBody>
      </p:sp>
      <p:sp>
        <p:nvSpPr>
          <p:cNvPr id="2027" name="スライド番号プレースホルダー 2"/>
          <p:cNvSpPr>
            <a:spLocks noGrp="1"/>
          </p:cNvSpPr>
          <p:nvPr>
            <p:ph type="sldNum" sz="quarter" idx="12"/>
          </p:nvPr>
        </p:nvSpPr>
        <p:spPr>
          <a:xfrm>
            <a:off x="6961584" y="6453119"/>
            <a:ext cx="2133600" cy="305324"/>
          </a:xfrm>
        </p:spPr>
        <p:txBody>
          <a:bodyPr/>
          <a:lstStyle/>
          <a:p>
            <a:pPr>
              <a:defRPr/>
            </a:pPr>
            <a:fld id="{651FC12D-27C1-4F31-90C9-A93D49E44687}" type="slidenum">
              <a:rPr lang="en-US" altLang="ja-JP" smtClean="0">
                <a:solidFill>
                  <a:schemeClr val="tx1"/>
                </a:solidFill>
              </a:rPr>
              <a:pPr>
                <a:defRPr/>
              </a:pPr>
              <a:t>39</a:t>
            </a:fld>
            <a:endParaRPr lang="en-US" altLang="ja-JP" dirty="0">
              <a:solidFill>
                <a:schemeClr val="tx1"/>
              </a:solidFill>
            </a:endParaRPr>
          </a:p>
        </p:txBody>
      </p:sp>
      <p:sp>
        <p:nvSpPr>
          <p:cNvPr id="2028" name="V 字形矢印 76"/>
          <p:cNvSpPr/>
          <p:nvPr/>
        </p:nvSpPr>
        <p:spPr>
          <a:xfrm>
            <a:off x="2455367" y="1613125"/>
            <a:ext cx="1972617" cy="334911"/>
          </a:xfrm>
          <a:prstGeom prst="notchedRightArrow">
            <a:avLst>
              <a:gd name="adj1" fmla="val 100000"/>
              <a:gd name="adj2" fmla="val 27954"/>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mn-ea"/>
              </a:rPr>
              <a:t>計画</a:t>
            </a:r>
            <a:r>
              <a:rPr kumimoji="1" lang="ja-JP" altLang="en-US" sz="1600" dirty="0">
                <a:solidFill>
                  <a:schemeClr val="bg1"/>
                </a:solidFill>
                <a:latin typeface="+mn-ea"/>
              </a:rPr>
              <a:t>段階</a:t>
            </a:r>
            <a:endParaRPr>
              <a:solidFill>
                <a:schemeClr val="bg1"/>
              </a:solidFill>
            </a:endParaRPr>
          </a:p>
        </p:txBody>
      </p:sp>
      <p:sp>
        <p:nvSpPr>
          <p:cNvPr id="2029" name="角丸四角形 44"/>
          <p:cNvSpPr/>
          <p:nvPr/>
        </p:nvSpPr>
        <p:spPr>
          <a:xfrm>
            <a:off x="107504" y="1051411"/>
            <a:ext cx="9036496" cy="5774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ja-JP" altLang="en-US" sz="1400" b="1" dirty="0">
                <a:solidFill>
                  <a:srgbClr val="000000"/>
                </a:solidFill>
              </a:rPr>
              <a:t>　</a:t>
            </a:r>
            <a:r>
              <a:rPr lang="ja-JP" altLang="en-US" sz="1400" b="1" dirty="0">
                <a:solidFill>
                  <a:schemeClr val="bg1">
                    <a:lumMod val="50000"/>
                  </a:schemeClr>
                </a:solidFill>
              </a:rPr>
              <a:t> </a:t>
            </a:r>
            <a:r>
              <a:rPr lang="ja-JP" altLang="en-US" sz="1400" dirty="0">
                <a:solidFill>
                  <a:srgbClr val="000000"/>
                </a:solidFill>
              </a:rPr>
              <a:t>中心市街地等の地域の拠点となるエリアにおいて、市街地再開発事業等を核としたエリア全体の持続的な再生を促進するため、市街地再開発事業後の効果的なマネジメントまで見据えたソフト（計画策定・エリアマネジメント等）及びハード（リノベーション等）の取組を総合的に支援。</a:t>
            </a:r>
          </a:p>
        </p:txBody>
      </p:sp>
      <p:sp>
        <p:nvSpPr>
          <p:cNvPr id="2030" name="テキスト ボックス 14"/>
          <p:cNvSpPr txBox="1"/>
          <p:nvPr/>
        </p:nvSpPr>
        <p:spPr>
          <a:xfrm>
            <a:off x="827335" y="3773365"/>
            <a:ext cx="1080369" cy="600164"/>
          </a:xfrm>
          <a:prstGeom prst="rect">
            <a:avLst/>
          </a:prstGeom>
          <a:noFill/>
          <a:ln w="19050">
            <a:noFill/>
          </a:ln>
        </p:spPr>
        <p:txBody>
          <a:bodyPr wrap="square" rtlCol="0">
            <a:spAutoFit/>
          </a:bodyPr>
          <a:lstStyle/>
          <a:p>
            <a:r>
              <a:rPr lang="ja-JP" altLang="en-US" sz="1100" dirty="0">
                <a:solidFill>
                  <a:srgbClr val="000000"/>
                </a:solidFill>
                <a:latin typeface="+mn-ea"/>
                <a:ea typeface="+mn-ea"/>
              </a:rPr>
              <a:t>地域の拠点となる地区の整備方針等の策定</a:t>
            </a:r>
            <a:endParaRPr lang="en-US" altLang="ja-JP" sz="1100" dirty="0">
              <a:solidFill>
                <a:srgbClr val="000000"/>
              </a:solidFill>
              <a:latin typeface="+mn-ea"/>
              <a:ea typeface="+mn-ea"/>
            </a:endParaRPr>
          </a:p>
        </p:txBody>
      </p:sp>
      <p:sp>
        <p:nvSpPr>
          <p:cNvPr id="2031" name="テキスト ボックス 50"/>
          <p:cNvSpPr txBox="1"/>
          <p:nvPr/>
        </p:nvSpPr>
        <p:spPr>
          <a:xfrm>
            <a:off x="2067178" y="3766209"/>
            <a:ext cx="1109178" cy="769441"/>
          </a:xfrm>
          <a:prstGeom prst="rect">
            <a:avLst/>
          </a:prstGeom>
          <a:noFill/>
          <a:ln w="19050">
            <a:noFill/>
          </a:ln>
        </p:spPr>
        <p:txBody>
          <a:bodyPr wrap="square" rtlCol="0">
            <a:spAutoFit/>
          </a:bodyPr>
          <a:lstStyle/>
          <a:p>
            <a:r>
              <a:rPr lang="ja-JP" altLang="en-US" sz="1100" dirty="0">
                <a:solidFill>
                  <a:srgbClr val="000000"/>
                </a:solidFill>
                <a:latin typeface="+mn-ea"/>
                <a:ea typeface="+mn-ea"/>
              </a:rPr>
              <a:t>地区再生計画区域内での街区の整備方針等の策定</a:t>
            </a:r>
          </a:p>
        </p:txBody>
      </p:sp>
      <p:sp>
        <p:nvSpPr>
          <p:cNvPr id="2032" name="ホームベース 372"/>
          <p:cNvSpPr/>
          <p:nvPr/>
        </p:nvSpPr>
        <p:spPr>
          <a:xfrm>
            <a:off x="807885" y="5861597"/>
            <a:ext cx="6017443" cy="365080"/>
          </a:xfrm>
          <a:prstGeom prst="homePlate">
            <a:avLst>
              <a:gd name="adj" fmla="val 37302"/>
            </a:avLst>
          </a:prstGeom>
          <a:solidFill>
            <a:schemeClr val="accent5">
              <a:lumMod val="90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000000"/>
                </a:solidFill>
                <a:latin typeface="+mn-ea"/>
              </a:rPr>
              <a:t>都市機能増進</a:t>
            </a:r>
            <a:r>
              <a:rPr kumimoji="1" lang="ja-JP" altLang="en-US" sz="1400" b="1">
                <a:solidFill>
                  <a:srgbClr val="000000"/>
                </a:solidFill>
                <a:latin typeface="+mn-ea"/>
              </a:rPr>
              <a:t>施設の導入を</a:t>
            </a:r>
            <a:r>
              <a:rPr kumimoji="1" lang="ja-JP" altLang="en-US" sz="1400" b="1" dirty="0">
                <a:solidFill>
                  <a:srgbClr val="000000"/>
                </a:solidFill>
                <a:latin typeface="+mn-ea"/>
              </a:rPr>
              <a:t>伴う老朽建築物の建替</a:t>
            </a:r>
          </a:p>
        </p:txBody>
      </p:sp>
      <p:sp>
        <p:nvSpPr>
          <p:cNvPr id="2033" name="V 字形矢印 64"/>
          <p:cNvSpPr/>
          <p:nvPr/>
        </p:nvSpPr>
        <p:spPr>
          <a:xfrm>
            <a:off x="251520" y="1613125"/>
            <a:ext cx="2417232" cy="334911"/>
          </a:xfrm>
          <a:prstGeom prst="homePlate">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n-ea"/>
              </a:rPr>
              <a:t>構想段階</a:t>
            </a:r>
            <a:endParaRPr>
              <a:solidFill>
                <a:schemeClr val="bg1"/>
              </a:solidFill>
            </a:endParaRPr>
          </a:p>
        </p:txBody>
      </p:sp>
      <p:sp>
        <p:nvSpPr>
          <p:cNvPr id="2034" name="テキスト ボックス 2"/>
          <p:cNvSpPr txBox="1"/>
          <p:nvPr/>
        </p:nvSpPr>
        <p:spPr>
          <a:xfrm>
            <a:off x="323528" y="2107405"/>
            <a:ext cx="1893868" cy="522327"/>
          </a:xfrm>
          <a:prstGeom prst="rect">
            <a:avLst/>
          </a:prstGeom>
          <a:solidFill>
            <a:schemeClr val="tx1">
              <a:lumMod val="50000"/>
              <a:lumOff val="50000"/>
            </a:schemeClr>
          </a:solidFill>
          <a:ln w="19050">
            <a:noFill/>
            <a:prstDash val="sysDot"/>
          </a:ln>
        </p:spPr>
        <p:txBody>
          <a:bodyPr wrap="square" rtlCol="0">
            <a:spAutoFit/>
          </a:bodyPr>
          <a:lstStyle/>
          <a:p>
            <a:pPr algn="ctr"/>
            <a:r>
              <a:rPr lang="ja-JP" altLang="en-US" sz="1400" dirty="0">
                <a:solidFill>
                  <a:schemeClr val="bg1"/>
                </a:solidFill>
                <a:latin typeface="+mn-ea"/>
                <a:ea typeface="+mn-ea"/>
              </a:rPr>
              <a:t>市街地再開発事業、土地区画整理事業等</a:t>
            </a:r>
            <a:endParaRPr lang="en-US" altLang="ja-JP" sz="1400" dirty="0">
              <a:solidFill>
                <a:schemeClr val="bg1"/>
              </a:solidFill>
              <a:latin typeface="+mn-ea"/>
              <a:ea typeface="+mn-ea"/>
            </a:endParaRPr>
          </a:p>
        </p:txBody>
      </p:sp>
      <p:sp>
        <p:nvSpPr>
          <p:cNvPr id="2035" name="ホームベース 370"/>
          <p:cNvSpPr/>
          <p:nvPr/>
        </p:nvSpPr>
        <p:spPr>
          <a:xfrm>
            <a:off x="7164288" y="2214589"/>
            <a:ext cx="1686373" cy="432048"/>
          </a:xfrm>
          <a:prstGeom prst="homePlate">
            <a:avLst>
              <a:gd name="adj" fmla="val 37302"/>
            </a:avLst>
          </a:prstGeom>
          <a:solidFill>
            <a:schemeClr val="bg1"/>
          </a:solidFill>
          <a:ln w="63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100" dirty="0">
                <a:solidFill>
                  <a:srgbClr val="000000"/>
                </a:solidFill>
                <a:latin typeface="+mn-ea"/>
              </a:rPr>
              <a:t>施設建築物等運営</a:t>
            </a:r>
          </a:p>
        </p:txBody>
      </p:sp>
      <p:sp>
        <p:nvSpPr>
          <p:cNvPr id="2036" name="ホームベース 370"/>
          <p:cNvSpPr/>
          <p:nvPr/>
        </p:nvSpPr>
        <p:spPr>
          <a:xfrm>
            <a:off x="5796136" y="2214589"/>
            <a:ext cx="1572704" cy="432048"/>
          </a:xfrm>
          <a:prstGeom prst="homePlate">
            <a:avLst>
              <a:gd name="adj" fmla="val 37302"/>
            </a:avLst>
          </a:prstGeom>
          <a:solidFill>
            <a:schemeClr val="bg1"/>
          </a:solidFill>
          <a:ln w="63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rgbClr val="000000"/>
                </a:solidFill>
                <a:latin typeface="+mn-ea"/>
              </a:rPr>
              <a:t>施設建築物工事等</a:t>
            </a:r>
          </a:p>
        </p:txBody>
      </p:sp>
      <p:sp>
        <p:nvSpPr>
          <p:cNvPr id="2037" name="ホームベース 370"/>
          <p:cNvSpPr/>
          <p:nvPr/>
        </p:nvSpPr>
        <p:spPr>
          <a:xfrm>
            <a:off x="4139960" y="2214589"/>
            <a:ext cx="1822113" cy="432048"/>
          </a:xfrm>
          <a:prstGeom prst="homePlate">
            <a:avLst>
              <a:gd name="adj" fmla="val 37302"/>
            </a:avLst>
          </a:prstGeom>
          <a:solidFill>
            <a:schemeClr val="bg1"/>
          </a:solidFill>
          <a:ln w="63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rgbClr val="000000"/>
                </a:solidFill>
                <a:latin typeface="+mn-ea"/>
              </a:rPr>
              <a:t>事業計画作成・建築設計・権利変換計画作成</a:t>
            </a:r>
            <a:endParaRPr kumimoji="1" lang="ja-JP" altLang="en-US" sz="1100" dirty="0">
              <a:solidFill>
                <a:srgbClr val="000000"/>
              </a:solidFill>
              <a:latin typeface="+mn-ea"/>
            </a:endParaRPr>
          </a:p>
        </p:txBody>
      </p:sp>
      <p:sp>
        <p:nvSpPr>
          <p:cNvPr id="2039" name="テキスト ボックス 1"/>
          <p:cNvSpPr txBox="1"/>
          <p:nvPr/>
        </p:nvSpPr>
        <p:spPr>
          <a:xfrm>
            <a:off x="329952" y="2820220"/>
            <a:ext cx="398324" cy="1729485"/>
          </a:xfrm>
          <a:prstGeom prst="rect">
            <a:avLst/>
          </a:prstGeom>
          <a:solidFill>
            <a:schemeClr val="tx1">
              <a:lumMod val="50000"/>
              <a:lumOff val="50000"/>
            </a:schemeClr>
          </a:solidFill>
        </p:spPr>
        <p:txBody>
          <a:bodyPr vert="eaVert" wrap="square" rtlCol="0">
            <a:spAutoFit/>
          </a:bodyPr>
          <a:lstStyle/>
          <a:p>
            <a:pPr algn="ctr"/>
            <a:r>
              <a:rPr kumimoji="1" lang="ja-JP" altLang="en-US" sz="1400" dirty="0">
                <a:solidFill>
                  <a:schemeClr val="bg1"/>
                </a:solidFill>
                <a:latin typeface="+mn-ea"/>
                <a:ea typeface="+mn-ea"/>
              </a:rPr>
              <a:t>ソフト支援</a:t>
            </a:r>
            <a:endParaRPr>
              <a:solidFill>
                <a:schemeClr val="bg1"/>
              </a:solidFill>
            </a:endParaRPr>
          </a:p>
        </p:txBody>
      </p:sp>
      <p:sp>
        <p:nvSpPr>
          <p:cNvPr id="2040" name="テキスト ボックス 65"/>
          <p:cNvSpPr txBox="1"/>
          <p:nvPr/>
        </p:nvSpPr>
        <p:spPr>
          <a:xfrm>
            <a:off x="329952" y="4758246"/>
            <a:ext cx="398324" cy="1468431"/>
          </a:xfrm>
          <a:prstGeom prst="rect">
            <a:avLst/>
          </a:prstGeom>
          <a:solidFill>
            <a:schemeClr val="tx1">
              <a:lumMod val="50000"/>
              <a:lumOff val="50000"/>
            </a:schemeClr>
          </a:solidFill>
        </p:spPr>
        <p:txBody>
          <a:bodyPr vert="eaVert" wrap="square" rtlCol="0">
            <a:spAutoFit/>
          </a:bodyPr>
          <a:lstStyle/>
          <a:p>
            <a:pPr algn="ctr"/>
            <a:r>
              <a:rPr lang="ja-JP" altLang="en-US" sz="1400" dirty="0">
                <a:solidFill>
                  <a:schemeClr val="bg1"/>
                </a:solidFill>
                <a:latin typeface="+mn-ea"/>
                <a:ea typeface="+mn-ea"/>
              </a:rPr>
              <a:t>ハード</a:t>
            </a:r>
            <a:r>
              <a:rPr kumimoji="1" lang="ja-JP" altLang="en-US" sz="1400" dirty="0">
                <a:solidFill>
                  <a:schemeClr val="bg1"/>
                </a:solidFill>
                <a:latin typeface="+mn-ea"/>
                <a:ea typeface="+mn-ea"/>
              </a:rPr>
              <a:t>支援</a:t>
            </a:r>
            <a:endParaRPr>
              <a:solidFill>
                <a:schemeClr val="bg1"/>
              </a:solidFill>
            </a:endParaRPr>
          </a:p>
        </p:txBody>
      </p:sp>
      <p:sp>
        <p:nvSpPr>
          <p:cNvPr id="2041" name="ホームベース 80"/>
          <p:cNvSpPr/>
          <p:nvPr/>
        </p:nvSpPr>
        <p:spPr>
          <a:xfrm>
            <a:off x="4375804" y="3731366"/>
            <a:ext cx="1602432" cy="823327"/>
          </a:xfrm>
          <a:prstGeom prst="homePlate">
            <a:avLst>
              <a:gd name="adj" fmla="val 21976"/>
            </a:avLst>
          </a:prstGeom>
          <a:solidFill>
            <a:schemeClr val="accent5">
              <a:lumMod val="90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900" b="1" dirty="0">
              <a:solidFill>
                <a:srgbClr val="000000"/>
              </a:solidFill>
              <a:latin typeface="+mn-ea"/>
            </a:endParaRPr>
          </a:p>
        </p:txBody>
      </p:sp>
      <p:sp>
        <p:nvSpPr>
          <p:cNvPr id="2045" name="テキスト ボックス 61"/>
          <p:cNvSpPr txBox="1"/>
          <p:nvPr/>
        </p:nvSpPr>
        <p:spPr>
          <a:xfrm>
            <a:off x="4375804" y="4003783"/>
            <a:ext cx="1545298" cy="592470"/>
          </a:xfrm>
          <a:prstGeom prst="rect">
            <a:avLst/>
          </a:prstGeom>
          <a:noFill/>
          <a:ln w="19050">
            <a:noFill/>
          </a:ln>
        </p:spPr>
        <p:txBody>
          <a:bodyPr wrap="square" rtlCol="0">
            <a:spAutoFit/>
          </a:bodyPr>
          <a:lstStyle/>
          <a:p>
            <a:pPr lvl="0" fontAlgn="auto">
              <a:lnSpc>
                <a:spcPts val="1340"/>
              </a:lnSpc>
              <a:spcBef>
                <a:spcPts val="0"/>
              </a:spcBef>
              <a:spcAft>
                <a:spcPts val="0"/>
              </a:spcAft>
              <a:defRPr/>
            </a:pPr>
            <a:r>
              <a:rPr lang="ja-JP" altLang="en-US" sz="1000" dirty="0">
                <a:solidFill>
                  <a:srgbClr val="000000"/>
                </a:solidFill>
                <a:latin typeface="+mn-ea"/>
                <a:ea typeface="+mn-ea"/>
              </a:rPr>
              <a:t>施設詳細設計・計画に関する調整、保留床価格設定に関する調整等</a:t>
            </a:r>
          </a:p>
        </p:txBody>
      </p:sp>
      <p:cxnSp>
        <p:nvCxnSpPr>
          <p:cNvPr id="2046" name="直線コネクタ 80"/>
          <p:cNvCxnSpPr>
            <a:cxnSpLocks/>
          </p:cNvCxnSpPr>
          <p:nvPr/>
        </p:nvCxnSpPr>
        <p:spPr>
          <a:xfrm>
            <a:off x="4427984" y="3976222"/>
            <a:ext cx="142023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072" name="ホームベース 80"/>
          <p:cNvSpPr/>
          <p:nvPr/>
        </p:nvSpPr>
        <p:spPr>
          <a:xfrm>
            <a:off x="2323871" y="4772785"/>
            <a:ext cx="4976307" cy="987662"/>
          </a:xfrm>
          <a:prstGeom prst="homePlate">
            <a:avLst>
              <a:gd name="adj" fmla="val 20931"/>
            </a:avLst>
          </a:prstGeom>
          <a:solidFill>
            <a:schemeClr val="accent5">
              <a:lumMod val="90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000" dirty="0">
              <a:solidFill>
                <a:srgbClr val="FF0000"/>
              </a:solidFill>
              <a:latin typeface="+mn-ea"/>
            </a:endParaRPr>
          </a:p>
        </p:txBody>
      </p:sp>
      <p:sp>
        <p:nvSpPr>
          <p:cNvPr id="3073" name="テキスト ボックス 56"/>
          <p:cNvSpPr txBox="1"/>
          <p:nvPr/>
        </p:nvSpPr>
        <p:spPr>
          <a:xfrm>
            <a:off x="2455367" y="5255916"/>
            <a:ext cx="4564905" cy="460772"/>
          </a:xfrm>
          <a:prstGeom prst="rect">
            <a:avLst/>
          </a:prstGeom>
          <a:noFill/>
          <a:ln w="19050">
            <a:noFill/>
          </a:ln>
        </p:spPr>
        <p:txBody>
          <a:bodyPr wrap="square" rtlCol="0">
            <a:spAutoFit/>
          </a:bodyPr>
          <a:lstStyle/>
          <a:p>
            <a:pPr>
              <a:lnSpc>
                <a:spcPct val="100000"/>
              </a:lnSpc>
              <a:defRPr/>
            </a:pPr>
            <a:r>
              <a:rPr lang="ja-JP" altLang="en-US" sz="1200" dirty="0">
                <a:latin typeface="+mn-ea"/>
                <a:ea typeface="+mn-ea"/>
              </a:rPr>
              <a:t>まちづくりの計画に位置付けられたリノベーション・空地の暫定利用（発端の取組）に対し支援</a:t>
            </a:r>
            <a:endParaRPr lang="en-US" altLang="ja-JP" sz="1200" dirty="0">
              <a:latin typeface="+mn-ea"/>
              <a:ea typeface="+mn-ea"/>
            </a:endParaRPr>
          </a:p>
        </p:txBody>
      </p:sp>
      <p:cxnSp>
        <p:nvCxnSpPr>
          <p:cNvPr id="3074" name="直線コネクタ 83"/>
          <p:cNvCxnSpPr>
            <a:cxnSpLocks/>
          </p:cNvCxnSpPr>
          <p:nvPr/>
        </p:nvCxnSpPr>
        <p:spPr>
          <a:xfrm>
            <a:off x="2455367" y="5213525"/>
            <a:ext cx="455606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078" name="テキスト ボックス 61"/>
          <p:cNvSpPr txBox="1"/>
          <p:nvPr/>
        </p:nvSpPr>
        <p:spPr>
          <a:xfrm>
            <a:off x="3383032" y="4879922"/>
            <a:ext cx="2588385" cy="258152"/>
          </a:xfrm>
          <a:prstGeom prst="rect">
            <a:avLst/>
          </a:prstGeom>
          <a:noFill/>
          <a:ln w="19050">
            <a:noFill/>
          </a:ln>
        </p:spPr>
        <p:txBody>
          <a:bodyPr wrap="square" rtlCol="0" anchor="ctr">
            <a:spAutoFit/>
          </a:bodyPr>
          <a:lstStyle/>
          <a:p>
            <a:pPr lvl="0" algn="ctr" fontAlgn="auto">
              <a:lnSpc>
                <a:spcPts val="1340"/>
              </a:lnSpc>
              <a:spcBef>
                <a:spcPts val="0"/>
              </a:spcBef>
              <a:spcAft>
                <a:spcPts val="0"/>
              </a:spcAft>
              <a:defRPr/>
            </a:pPr>
            <a:r>
              <a:rPr lang="ja-JP" altLang="en-US" sz="1400" b="1" dirty="0">
                <a:ln w="0"/>
                <a:latin typeface="+mn-ea"/>
                <a:ea typeface="+mn-ea"/>
              </a:rPr>
              <a:t>リノベーション・空地の暫定利用</a:t>
            </a:r>
            <a:endParaRPr b="1" dirty="0">
              <a:ln w="0"/>
            </a:endParaRPr>
          </a:p>
        </p:txBody>
      </p:sp>
      <p:grpSp>
        <p:nvGrpSpPr>
          <p:cNvPr id="3081" name="グループ化 23"/>
          <p:cNvGrpSpPr/>
          <p:nvPr/>
        </p:nvGrpSpPr>
        <p:grpSpPr>
          <a:xfrm>
            <a:off x="2030060" y="4770841"/>
            <a:ext cx="233055" cy="994302"/>
            <a:chOff x="2030060" y="4858524"/>
            <a:chExt cx="233055" cy="994302"/>
          </a:xfrm>
        </p:grpSpPr>
        <p:grpSp>
          <p:nvGrpSpPr>
            <p:cNvPr id="3082" name="グループ化 89"/>
            <p:cNvGrpSpPr/>
            <p:nvPr/>
          </p:nvGrpSpPr>
          <p:grpSpPr>
            <a:xfrm>
              <a:off x="2123728" y="4858524"/>
              <a:ext cx="139387" cy="994302"/>
              <a:chOff x="4572000" y="2897758"/>
              <a:chExt cx="139387" cy="1089729"/>
            </a:xfrm>
          </p:grpSpPr>
          <p:sp>
            <p:nvSpPr>
              <p:cNvPr id="3083" name="ホームベース 80"/>
              <p:cNvSpPr/>
              <p:nvPr/>
            </p:nvSpPr>
            <p:spPr>
              <a:xfrm>
                <a:off x="4572000" y="2897758"/>
                <a:ext cx="45719" cy="1089729"/>
              </a:xfrm>
              <a:prstGeom prst="homePlate">
                <a:avLst>
                  <a:gd name="adj" fmla="val 0"/>
                </a:avLst>
              </a:prstGeom>
              <a:solidFill>
                <a:schemeClr val="accent5">
                  <a:lumMod val="90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000" dirty="0">
                  <a:solidFill>
                    <a:srgbClr val="FF0000"/>
                  </a:solidFill>
                  <a:latin typeface="+mn-ea"/>
                </a:endParaRPr>
              </a:p>
            </p:txBody>
          </p:sp>
          <p:sp>
            <p:nvSpPr>
              <p:cNvPr id="3084" name="ホームベース 80"/>
              <p:cNvSpPr/>
              <p:nvPr/>
            </p:nvSpPr>
            <p:spPr>
              <a:xfrm>
                <a:off x="4665668" y="2897758"/>
                <a:ext cx="45719" cy="1089729"/>
              </a:xfrm>
              <a:prstGeom prst="homePlate">
                <a:avLst>
                  <a:gd name="adj" fmla="val 0"/>
                </a:avLst>
              </a:prstGeom>
              <a:solidFill>
                <a:schemeClr val="accent5">
                  <a:lumMod val="90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000" dirty="0">
                  <a:solidFill>
                    <a:srgbClr val="FF0000"/>
                  </a:solidFill>
                  <a:latin typeface="+mn-ea"/>
                </a:endParaRPr>
              </a:p>
            </p:txBody>
          </p:sp>
        </p:grpSp>
        <p:sp>
          <p:nvSpPr>
            <p:cNvPr id="3085" name="ホームベース 80"/>
            <p:cNvSpPr/>
            <p:nvPr/>
          </p:nvSpPr>
          <p:spPr>
            <a:xfrm>
              <a:off x="2030060" y="4858524"/>
              <a:ext cx="45719" cy="994302"/>
            </a:xfrm>
            <a:prstGeom prst="homePlate">
              <a:avLst>
                <a:gd name="adj" fmla="val 0"/>
              </a:avLst>
            </a:prstGeom>
            <a:solidFill>
              <a:schemeClr val="accent5">
                <a:lumMod val="90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000" dirty="0">
                <a:solidFill>
                  <a:srgbClr val="FF0000"/>
                </a:solidFill>
                <a:latin typeface="+mn-ea"/>
              </a:endParaRPr>
            </a:p>
          </p:txBody>
        </p:sp>
      </p:grpSp>
      <p:sp>
        <p:nvSpPr>
          <p:cNvPr id="3086" name="矢印: 折線 25"/>
          <p:cNvSpPr/>
          <p:nvPr/>
        </p:nvSpPr>
        <p:spPr>
          <a:xfrm>
            <a:off x="3740547" y="2360455"/>
            <a:ext cx="365929" cy="365929"/>
          </a:xfrm>
          <a:prstGeom prst="bentArrow">
            <a:avLst/>
          </a:prstGeom>
          <a:solidFill>
            <a:schemeClr val="accent5">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87" name="テキスト ボックス 61"/>
          <p:cNvSpPr txBox="1"/>
          <p:nvPr/>
        </p:nvSpPr>
        <p:spPr>
          <a:xfrm>
            <a:off x="4072993" y="2011503"/>
            <a:ext cx="1555001" cy="259045"/>
          </a:xfrm>
          <a:prstGeom prst="rect">
            <a:avLst/>
          </a:prstGeom>
          <a:noFill/>
          <a:ln w="19050">
            <a:noFill/>
          </a:ln>
        </p:spPr>
        <p:txBody>
          <a:bodyPr wrap="square" rtlCol="0" anchor="ctr">
            <a:spAutoFit/>
          </a:bodyPr>
          <a:lstStyle/>
          <a:p>
            <a:pPr lvl="0" fontAlgn="auto">
              <a:lnSpc>
                <a:spcPts val="1340"/>
              </a:lnSpc>
              <a:spcBef>
                <a:spcPts val="0"/>
              </a:spcBef>
              <a:spcAft>
                <a:spcPts val="0"/>
              </a:spcAft>
              <a:defRPr/>
            </a:pPr>
            <a:r>
              <a:rPr lang="ja-JP" altLang="en-US" sz="1200" dirty="0">
                <a:solidFill>
                  <a:schemeClr val="accent4"/>
                </a:solidFill>
                <a:latin typeface="+mn-ea"/>
                <a:ea typeface="+mn-ea"/>
              </a:rPr>
              <a:t>市街地再開発事業</a:t>
            </a:r>
          </a:p>
        </p:txBody>
      </p:sp>
      <p:sp>
        <p:nvSpPr>
          <p:cNvPr id="3094" name="タイトル 862"/>
          <p:cNvSpPr/>
          <p:nvPr/>
        </p:nvSpPr>
        <p:spPr>
          <a:xfrm>
            <a:off x="216342" y="601950"/>
            <a:ext cx="5160205" cy="399217"/>
          </a:xfrm>
          <a:prstGeom prst="rect">
            <a:avLst/>
          </a:prstGeom>
          <a:solidFill>
            <a:schemeClr val="bg2"/>
          </a:solidFill>
          <a:ln w="6350">
            <a:noFill/>
          </a:ln>
        </p:spPr>
        <p:txBody>
          <a:bodyPr wrap="none">
            <a:spAutoFit/>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sz="2000" dirty="0">
                <a:solidFill>
                  <a:schemeClr val="bg1"/>
                </a:solidFill>
                <a:latin typeface="ＭＳ Ｐゴシック" charset="-128"/>
                <a:ea typeface="ＭＳ Ｐゴシック" charset="-128"/>
              </a:rPr>
              <a:t>都市再開発支援事業の概要（活用のイメージ）</a:t>
            </a:r>
          </a:p>
        </p:txBody>
      </p:sp>
      <p:sp>
        <p:nvSpPr>
          <p:cNvPr id="3095" name="四角形 863"/>
          <p:cNvSpPr>
            <a:spLocks noGrp="1"/>
          </p:cNvSpPr>
          <p:nvPr>
            <p:ph type="title"/>
          </p:nvPr>
        </p:nvSpPr>
        <p:spPr>
          <a:xfrm>
            <a:off x="0" y="0"/>
            <a:ext cx="7019925" cy="476250"/>
          </a:xfrm>
          <a:prstGeom prst="rect">
            <a:avLst/>
          </a:prstGeom>
        </p:spPr>
        <p:txBody>
          <a:bodyPr/>
          <a:lstStyle/>
          <a:p>
            <a:r>
              <a:rPr kumimoji="1" lang="ja-JP" altLang="en-US" sz="2400" b="1">
                <a:solidFill>
                  <a:schemeClr val="tx1"/>
                </a:solidFill>
                <a:latin typeface="+mn-ea"/>
                <a:ea typeface="+mn-ea"/>
              </a:rPr>
              <a:t>４．市街地再開発事業に対する支援制度</a:t>
            </a:r>
          </a:p>
        </p:txBody>
      </p:sp>
      <p:sp>
        <p:nvSpPr>
          <p:cNvPr id="107" name="ホームベース 4117"/>
          <p:cNvSpPr/>
          <p:nvPr/>
        </p:nvSpPr>
        <p:spPr>
          <a:xfrm>
            <a:off x="3383032" y="2813710"/>
            <a:ext cx="5504821" cy="812058"/>
          </a:xfrm>
          <a:prstGeom prst="homePlate">
            <a:avLst>
              <a:gd name="adj" fmla="val 20675"/>
            </a:avLst>
          </a:prstGeom>
          <a:solidFill>
            <a:srgbClr val="DAEDEF">
              <a:lumMod val="90000"/>
            </a:srgbClr>
          </a:solidFill>
          <a:ln w="6350" cap="flat" cmpd="sng" algn="ctr">
            <a:solidFill>
              <a:srgbClr val="FCFCFC"/>
            </a:solidFill>
            <a:prstDash val="solid"/>
          </a:ln>
          <a:effectLst>
            <a:outerShdw blurRad="50800" dist="38100" dir="2700000" algn="tl" rotWithShape="0">
              <a:prstClr val="black">
                <a:alpha val="40000"/>
              </a:prstClr>
            </a:outerShdw>
          </a:effectLst>
        </p:spPr>
        <p:txBody>
          <a:bodyPr rtlCol="0" anchor="t"/>
          <a:lstStyle/>
          <a:p>
            <a:pPr algn="ctr" fontAlgn="auto">
              <a:spcBef>
                <a:spcPts val="0"/>
              </a:spcBef>
              <a:spcAft>
                <a:spcPts val="0"/>
              </a:spcAft>
              <a:defRPr/>
            </a:pPr>
            <a:endParaRPr kumimoji="0" lang="en-US" altLang="ja-JP" sz="1400" b="1" kern="0" dirty="0">
              <a:solidFill>
                <a:srgbClr val="000000"/>
              </a:solidFill>
              <a:latin typeface="Meiryo UI"/>
              <a:ea typeface="Meiryo UI"/>
            </a:endParaRPr>
          </a:p>
        </p:txBody>
      </p:sp>
      <p:sp>
        <p:nvSpPr>
          <p:cNvPr id="108" name="テキスト ボックス 61"/>
          <p:cNvSpPr txBox="1"/>
          <p:nvPr/>
        </p:nvSpPr>
        <p:spPr>
          <a:xfrm>
            <a:off x="2661845" y="2900252"/>
            <a:ext cx="3503798" cy="259045"/>
          </a:xfrm>
          <a:prstGeom prst="rect">
            <a:avLst/>
          </a:prstGeom>
          <a:noFill/>
          <a:ln w="19050">
            <a:noFill/>
          </a:ln>
        </p:spPr>
        <p:txBody>
          <a:bodyPr wrap="square" rtlCol="0">
            <a:spAutoFit/>
          </a:bodyPr>
          <a:lstStyle/>
          <a:p>
            <a:pPr algn="ctr" fontAlgn="auto">
              <a:lnSpc>
                <a:spcPts val="1340"/>
              </a:lnSpc>
              <a:spcBef>
                <a:spcPts val="0"/>
              </a:spcBef>
              <a:spcAft>
                <a:spcPts val="0"/>
              </a:spcAft>
              <a:defRPr/>
            </a:pPr>
            <a:r>
              <a:rPr lang="ja-JP" altLang="en-US" sz="1400" b="1" dirty="0">
                <a:solidFill>
                  <a:srgbClr val="000000"/>
                </a:solidFill>
                <a:latin typeface="+mn-ea"/>
                <a:ea typeface="+mn-ea"/>
              </a:rPr>
              <a:t>計画コーディネート業務</a:t>
            </a:r>
          </a:p>
        </p:txBody>
      </p:sp>
      <p:cxnSp>
        <p:nvCxnSpPr>
          <p:cNvPr id="2043" name="直線コネクタ 79"/>
          <p:cNvCxnSpPr>
            <a:cxnSpLocks/>
          </p:cNvCxnSpPr>
          <p:nvPr/>
        </p:nvCxnSpPr>
        <p:spPr>
          <a:xfrm>
            <a:off x="3489937" y="3160167"/>
            <a:ext cx="345631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092" name="テキスト ボックス 59"/>
          <p:cNvSpPr txBox="1"/>
          <p:nvPr/>
        </p:nvSpPr>
        <p:spPr>
          <a:xfrm>
            <a:off x="3380023" y="3202832"/>
            <a:ext cx="4936393" cy="259045"/>
          </a:xfrm>
          <a:prstGeom prst="rect">
            <a:avLst/>
          </a:prstGeom>
          <a:noFill/>
          <a:ln w="19050">
            <a:noFill/>
          </a:ln>
        </p:spPr>
        <p:txBody>
          <a:bodyPr wrap="square" rtlCol="0">
            <a:spAutoFit/>
          </a:bodyPr>
          <a:lstStyle/>
          <a:p>
            <a:pPr algn="ctr">
              <a:lnSpc>
                <a:spcPts val="1340"/>
              </a:lnSpc>
            </a:pPr>
            <a:r>
              <a:rPr lang="ja-JP" altLang="en-US" sz="1100" dirty="0">
                <a:solidFill>
                  <a:srgbClr val="000000"/>
                </a:solidFill>
                <a:latin typeface="+mn-ea"/>
                <a:ea typeface="+mn-ea"/>
              </a:rPr>
              <a:t>計画立案・調整・まちづくり活動支援（初動期から事業後まで幅広く支援が可能）</a:t>
            </a:r>
          </a:p>
        </p:txBody>
      </p:sp>
      <p:sp>
        <p:nvSpPr>
          <p:cNvPr id="49" name="テキスト ボックス 61"/>
          <p:cNvSpPr txBox="1"/>
          <p:nvPr/>
        </p:nvSpPr>
        <p:spPr>
          <a:xfrm>
            <a:off x="3370498" y="3738751"/>
            <a:ext cx="3503798" cy="259045"/>
          </a:xfrm>
          <a:prstGeom prst="rect">
            <a:avLst/>
          </a:prstGeom>
          <a:noFill/>
          <a:ln w="19050">
            <a:noFill/>
          </a:ln>
        </p:spPr>
        <p:txBody>
          <a:bodyPr wrap="square" rtlCol="0">
            <a:spAutoFit/>
          </a:bodyPr>
          <a:lstStyle/>
          <a:p>
            <a:pPr algn="ctr" fontAlgn="auto">
              <a:lnSpc>
                <a:spcPts val="1340"/>
              </a:lnSpc>
              <a:spcBef>
                <a:spcPts val="0"/>
              </a:spcBef>
              <a:spcAft>
                <a:spcPts val="0"/>
              </a:spcAft>
              <a:defRPr/>
            </a:pPr>
            <a:r>
              <a:rPr lang="ja-JP" altLang="en-US" sz="1100" b="1" dirty="0">
                <a:solidFill>
                  <a:srgbClr val="000000"/>
                </a:solidFill>
                <a:latin typeface="ＭＳ Ｐゴシック" panose="020B0600070205080204" pitchFamily="50" charset="-128"/>
                <a:ea typeface="ＭＳ Ｐゴシック" panose="020B0600070205080204" pitchFamily="50" charset="-128"/>
              </a:rPr>
              <a:t>事業コーディネート業務</a:t>
            </a:r>
          </a:p>
        </p:txBody>
      </p:sp>
    </p:spTree>
    <p:extLst>
      <p:ext uri="{BB962C8B-B14F-4D97-AF65-F5344CB8AC3E}">
        <p14:creationId xmlns:p14="http://schemas.microsoft.com/office/powerpoint/2010/main" val="2430588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 name="正方形/長方形 11"/>
          <p:cNvSpPr/>
          <p:nvPr/>
        </p:nvSpPr>
        <p:spPr>
          <a:xfrm>
            <a:off x="388615" y="2857501"/>
            <a:ext cx="8330255" cy="16516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dirty="0">
              <a:solidFill>
                <a:schemeClr val="tx1"/>
              </a:solidFill>
              <a:latin typeface="ＭＳ ゴシック" panose="020B0609070205080204" pitchFamily="49" charset="-128"/>
              <a:ea typeface="ＭＳ ゴシック" panose="020B0609070205080204" pitchFamily="49" charset="-128"/>
            </a:endParaRPr>
          </a:p>
          <a:p>
            <a:pPr>
              <a:spcBef>
                <a:spcPct val="20000"/>
              </a:spcBef>
            </a:pPr>
            <a:r>
              <a:rPr lang="ja-JP" altLang="en-US" sz="2400" dirty="0">
                <a:solidFill>
                  <a:schemeClr val="tx1"/>
                </a:solidFill>
                <a:latin typeface="ＭＳ ゴシック" panose="020B0609070205080204" pitchFamily="49" charset="-128"/>
                <a:ea typeface="ＭＳ ゴシック" panose="020B0609070205080204" pitchFamily="49" charset="-128"/>
              </a:rPr>
              <a:t>　</a:t>
            </a:r>
            <a:r>
              <a:rPr lang="ja-JP" altLang="en-US" sz="2600" dirty="0">
                <a:solidFill>
                  <a:schemeClr val="tx1"/>
                </a:solidFill>
                <a:latin typeface="ＭＳ ゴシック" panose="020B0609070205080204" pitchFamily="49" charset="-128"/>
                <a:ea typeface="ＭＳ ゴシック" panose="020B0609070205080204" pitchFamily="49" charset="-128"/>
              </a:rPr>
              <a:t>都市再開発法</a:t>
            </a:r>
            <a:r>
              <a:rPr lang="ja-JP" altLang="en-US" sz="2400" dirty="0">
                <a:solidFill>
                  <a:schemeClr val="tx1"/>
                </a:solidFill>
                <a:latin typeface="ＭＳ ゴシック" panose="020B0609070205080204" pitchFamily="49" charset="-128"/>
                <a:ea typeface="ＭＳ ゴシック" panose="020B0609070205080204" pitchFamily="49" charset="-128"/>
              </a:rPr>
              <a:t>に基づき敷地の共同化を伴う建物の</a:t>
            </a:r>
          </a:p>
          <a:p>
            <a:pPr>
              <a:spcBef>
                <a:spcPct val="20000"/>
              </a:spcBef>
            </a:pPr>
            <a:r>
              <a:rPr lang="ja-JP" altLang="en-US" sz="2400" dirty="0">
                <a:solidFill>
                  <a:schemeClr val="tx1"/>
                </a:solidFill>
                <a:latin typeface="ＭＳ ゴシック" panose="020B0609070205080204" pitchFamily="49" charset="-128"/>
                <a:ea typeface="ＭＳ ゴシック" panose="020B0609070205080204" pitchFamily="49" charset="-128"/>
              </a:rPr>
              <a:t>　更新整備と公共施設の整備を一体的に行う事業　</a:t>
            </a:r>
          </a:p>
        </p:txBody>
      </p:sp>
      <p:sp>
        <p:nvSpPr>
          <p:cNvPr id="1386" name="正方形/長方形 1"/>
          <p:cNvSpPr/>
          <p:nvPr/>
        </p:nvSpPr>
        <p:spPr>
          <a:xfrm>
            <a:off x="388615" y="1201317"/>
            <a:ext cx="8330255" cy="13722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dirty="0">
              <a:solidFill>
                <a:schemeClr val="tx1"/>
              </a:solidFill>
              <a:latin typeface="ＭＳ ゴシック" panose="020B0609070205080204" pitchFamily="49" charset="-128"/>
              <a:ea typeface="ＭＳ ゴシック" panose="020B0609070205080204" pitchFamily="49" charset="-128"/>
            </a:endParaRPr>
          </a:p>
          <a:p>
            <a:pPr algn="ctr"/>
            <a:r>
              <a:rPr lang="ja-JP" altLang="en-US" sz="2400" dirty="0">
                <a:solidFill>
                  <a:schemeClr val="tx1"/>
                </a:solidFill>
                <a:latin typeface="ＭＳ ゴシック" panose="020B0609070205080204" pitchFamily="49" charset="-128"/>
                <a:ea typeface="ＭＳ ゴシック" panose="020B0609070205080204" pitchFamily="49" charset="-128"/>
              </a:rPr>
              <a:t>都市機能の更新整備を行う様々な事業の総称</a:t>
            </a:r>
            <a:endParaRPr kumimoji="1" lang="ja-JP" altLang="en-US" sz="2400" dirty="0">
              <a:solidFill>
                <a:schemeClr val="tx1"/>
              </a:solidFill>
            </a:endParaRPr>
          </a:p>
        </p:txBody>
      </p:sp>
      <p:sp>
        <p:nvSpPr>
          <p:cNvPr id="1387" name="Rectangle 2"/>
          <p:cNvSpPr>
            <a:spLocks noGrp="1" noChangeArrowheads="1"/>
          </p:cNvSpPr>
          <p:nvPr>
            <p:ph type="title"/>
          </p:nvPr>
        </p:nvSpPr>
        <p:spPr/>
        <p:txBody>
          <a:bodyPr/>
          <a:lstStyle/>
          <a:p>
            <a:pPr eaLnBrk="1" hangingPunct="1"/>
            <a:r>
              <a:rPr lang="ja-JP" altLang="en-US" sz="2400" b="1" dirty="0">
                <a:solidFill>
                  <a:schemeClr val="tx1"/>
                </a:solidFill>
                <a:latin typeface="+mn-ea"/>
                <a:ea typeface="+mn-ea"/>
              </a:rPr>
              <a:t>１．都市再開発とは</a:t>
            </a:r>
          </a:p>
        </p:txBody>
      </p:sp>
      <p:sp>
        <p:nvSpPr>
          <p:cNvPr id="1388" name="AutoShape 4"/>
          <p:cNvSpPr>
            <a:spLocks noChangeArrowheads="1"/>
          </p:cNvSpPr>
          <p:nvPr/>
        </p:nvSpPr>
        <p:spPr>
          <a:xfrm>
            <a:off x="406872" y="5157192"/>
            <a:ext cx="8330256" cy="1000125"/>
          </a:xfrm>
          <a:prstGeom prst="roundRect">
            <a:avLst>
              <a:gd name="adj" fmla="val 16667"/>
            </a:avLst>
          </a:prstGeom>
          <a:noFill/>
          <a:ln w="6350" algn="ctr">
            <a:solidFill>
              <a:schemeClr val="bg1"/>
            </a:solidFill>
            <a:round/>
            <a:headEnd/>
            <a:tailEnd/>
          </a:ln>
        </p:spPr>
        <p:txBody>
          <a:bodyPr wrap="none" anchor="ctr"/>
          <a:lstStyle/>
          <a:p>
            <a:pPr algn="ctr">
              <a:spcBef>
                <a:spcPct val="20000"/>
              </a:spcBef>
            </a:pPr>
            <a:r>
              <a:rPr lang="ja-JP" altLang="en-US" sz="3600" u="sng" dirty="0">
                <a:solidFill>
                  <a:schemeClr val="accent5">
                    <a:lumMod val="50000"/>
                  </a:schemeClr>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市街地再開発事業</a:t>
            </a:r>
            <a:r>
              <a:rPr lang="ja-JP" altLang="en-US" sz="3600"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は狭義の都市再開発</a:t>
            </a:r>
            <a:endParaRPr lang="ja-JP" altLang="en-US" sz="2400"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389" name="AutoShape 7"/>
          <p:cNvSpPr>
            <a:spLocks noChangeArrowheads="1"/>
          </p:cNvSpPr>
          <p:nvPr/>
        </p:nvSpPr>
        <p:spPr>
          <a:xfrm>
            <a:off x="462426" y="1210709"/>
            <a:ext cx="1524000" cy="574675"/>
          </a:xfrm>
          <a:prstGeom prst="horizontalScroll">
            <a:avLst>
              <a:gd name="adj" fmla="val 12500"/>
            </a:avLst>
          </a:prstGeom>
          <a:solidFill>
            <a:schemeClr val="tx1">
              <a:lumMod val="50000"/>
              <a:lumOff val="50000"/>
            </a:schemeClr>
          </a:solidFill>
          <a:ln w="9525">
            <a:solidFill>
              <a:schemeClr val="bg1"/>
            </a:solidFill>
            <a:round/>
            <a:headEnd/>
            <a:tailEnd/>
          </a:ln>
          <a:effectLst>
            <a:outerShdw blurRad="50800" dist="38100" dir="2700000" algn="tl" rotWithShape="0">
              <a:prstClr val="black">
                <a:alpha val="40000"/>
              </a:prstClr>
            </a:outerShdw>
          </a:effectLst>
        </p:spPr>
        <p:txBody>
          <a:bodyPr wrap="none" anchor="ctr"/>
          <a:lstStyle/>
          <a:p>
            <a:pPr algn="ctr"/>
            <a:r>
              <a:rPr lang="ja-JP" altLang="en-US" sz="2400" b="1" dirty="0">
                <a:solidFill>
                  <a:schemeClr val="bg1"/>
                </a:solidFill>
                <a:latin typeface="ＭＳ ゴシック" panose="020B0609070205080204" pitchFamily="49" charset="-128"/>
                <a:ea typeface="ＭＳ ゴシック" panose="020B0609070205080204" pitchFamily="49" charset="-128"/>
              </a:rPr>
              <a:t>広 義</a:t>
            </a:r>
          </a:p>
        </p:txBody>
      </p:sp>
      <p:sp>
        <p:nvSpPr>
          <p:cNvPr id="1390" name="AutoShape 8"/>
          <p:cNvSpPr>
            <a:spLocks noChangeArrowheads="1"/>
          </p:cNvSpPr>
          <p:nvPr/>
        </p:nvSpPr>
        <p:spPr>
          <a:xfrm>
            <a:off x="469239" y="2882570"/>
            <a:ext cx="1524000" cy="574675"/>
          </a:xfrm>
          <a:prstGeom prst="horizontalScroll">
            <a:avLst>
              <a:gd name="adj" fmla="val 12500"/>
            </a:avLst>
          </a:prstGeom>
          <a:solidFill>
            <a:schemeClr val="tx1">
              <a:lumMod val="50000"/>
              <a:lumOff val="50000"/>
            </a:schemeClr>
          </a:solidFill>
          <a:ln w="9525">
            <a:solidFill>
              <a:schemeClr val="bg1"/>
            </a:solidFill>
            <a:round/>
            <a:headEnd/>
            <a:tailEnd/>
          </a:ln>
        </p:spPr>
        <p:txBody>
          <a:bodyPr wrap="none" anchor="ctr"/>
          <a:lstStyle/>
          <a:p>
            <a:pPr algn="ctr"/>
            <a:r>
              <a:rPr lang="ja-JP" altLang="en-US" sz="2400" b="1" dirty="0">
                <a:solidFill>
                  <a:schemeClr val="bg1"/>
                </a:solidFill>
                <a:latin typeface="ＭＳ ゴシック" panose="020B0609070205080204" pitchFamily="49" charset="-128"/>
                <a:ea typeface="ＭＳ ゴシック" panose="020B0609070205080204" pitchFamily="49" charset="-128"/>
              </a:rPr>
              <a:t>狭 義</a:t>
            </a:r>
          </a:p>
        </p:txBody>
      </p:sp>
      <p:sp>
        <p:nvSpPr>
          <p:cNvPr id="1391" name="AutoShape 9"/>
          <p:cNvSpPr>
            <a:spLocks noChangeArrowheads="1"/>
          </p:cNvSpPr>
          <p:nvPr/>
        </p:nvSpPr>
        <p:spPr>
          <a:xfrm rot="5400000">
            <a:off x="4305127" y="4414167"/>
            <a:ext cx="533746" cy="1155700"/>
          </a:xfrm>
          <a:prstGeom prst="rightArrow">
            <a:avLst>
              <a:gd name="adj1" fmla="val 50165"/>
              <a:gd name="adj2" fmla="val 54666"/>
            </a:avLst>
          </a:prstGeom>
          <a:solidFill>
            <a:schemeClr val="tx1">
              <a:lumMod val="50000"/>
              <a:lumOff val="50000"/>
            </a:schemeClr>
          </a:solidFill>
          <a:ln w="6350">
            <a:solidFill>
              <a:schemeClr val="bg1"/>
            </a:solidFill>
            <a:miter lim="800000"/>
            <a:headEnd/>
            <a:tailEnd/>
          </a:ln>
        </p:spPr>
        <p:txBody>
          <a:bodyPr wrap="none" anchor="ctr"/>
          <a:lstStyle/>
          <a:p>
            <a:endParaRPr lang="ja-JP" altLang="en-US" dirty="0"/>
          </a:p>
        </p:txBody>
      </p:sp>
      <p:sp>
        <p:nvSpPr>
          <p:cNvPr id="1392" name="スライド番号プレースホルダー 2"/>
          <p:cNvSpPr>
            <a:spLocks noGrp="1"/>
          </p:cNvSpPr>
          <p:nvPr>
            <p:ph type="sldNum" sz="quarter" idx="12"/>
          </p:nvPr>
        </p:nvSpPr>
        <p:spPr>
          <a:xfrm>
            <a:off x="6902014" y="6486707"/>
            <a:ext cx="2133600" cy="476250"/>
          </a:xfrm>
        </p:spPr>
        <p:txBody>
          <a:bodyPr/>
          <a:lstStyle/>
          <a:p>
            <a:pPr>
              <a:defRPr/>
            </a:pPr>
            <a:fld id="{C22265F3-424C-4E3D-9E1E-158E402821BC}" type="slidenum">
              <a:rPr lang="en-US" altLang="ja-JP" smtClean="0"/>
              <a:pPr>
                <a:defRPr/>
              </a:pPr>
              <a:t>4</a:t>
            </a:fld>
            <a:endParaRPr lang="en-US" altLang="ja-JP"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02" name="グループ化 12"/>
          <p:cNvGrpSpPr/>
          <p:nvPr/>
        </p:nvGrpSpPr>
        <p:grpSpPr>
          <a:xfrm>
            <a:off x="2795158" y="2203635"/>
            <a:ext cx="6184900" cy="3181350"/>
            <a:chOff x="2928516" y="3429000"/>
            <a:chExt cx="6184900" cy="3181350"/>
          </a:xfrm>
        </p:grpSpPr>
        <p:pic>
          <p:nvPicPr>
            <p:cNvPr id="3103" name="図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25665"/>
            <a:stretch>
              <a:fillRect/>
            </a:stretch>
          </p:blipFill>
          <p:spPr>
            <a:xfrm>
              <a:off x="2974919" y="3429000"/>
              <a:ext cx="6061577" cy="3129564"/>
            </a:xfrm>
            <a:prstGeom prst="rect">
              <a:avLst/>
            </a:prstGeom>
            <a:ln>
              <a:noFill/>
            </a:ln>
          </p:spPr>
        </p:pic>
        <p:grpSp>
          <p:nvGrpSpPr>
            <p:cNvPr id="3104" name="グループ化 7"/>
            <p:cNvGrpSpPr/>
            <p:nvPr/>
          </p:nvGrpSpPr>
          <p:grpSpPr>
            <a:xfrm>
              <a:off x="2928516" y="3448050"/>
              <a:ext cx="6184900" cy="3162300"/>
              <a:chOff x="2928516" y="3448050"/>
              <a:chExt cx="6184900" cy="3162300"/>
            </a:xfrm>
          </p:grpSpPr>
          <p:sp>
            <p:nvSpPr>
              <p:cNvPr id="3105" name="フリーフォーム: 図形 5"/>
              <p:cNvSpPr/>
              <p:nvPr/>
            </p:nvSpPr>
            <p:spPr>
              <a:xfrm>
                <a:off x="2959100" y="3492500"/>
                <a:ext cx="6089650" cy="3060700"/>
              </a:xfrm>
              <a:custGeom>
                <a:avLst/>
                <a:gdLst>
                  <a:gd name="connsiteX0" fmla="*/ 412750 w 6089650"/>
                  <a:gd name="connsiteY0" fmla="*/ 285750 h 3060700"/>
                  <a:gd name="connsiteX1" fmla="*/ 5054600 w 6089650"/>
                  <a:gd name="connsiteY1" fmla="*/ 285750 h 3060700"/>
                  <a:gd name="connsiteX2" fmla="*/ 5359400 w 6089650"/>
                  <a:gd name="connsiteY2" fmla="*/ 285750 h 3060700"/>
                  <a:gd name="connsiteX3" fmla="*/ 5651500 w 6089650"/>
                  <a:gd name="connsiteY3" fmla="*/ 0 h 3060700"/>
                  <a:gd name="connsiteX4" fmla="*/ 6089650 w 6089650"/>
                  <a:gd name="connsiteY4" fmla="*/ 0 h 3060700"/>
                  <a:gd name="connsiteX5" fmla="*/ 6089650 w 6089650"/>
                  <a:gd name="connsiteY5" fmla="*/ 342900 h 3060700"/>
                  <a:gd name="connsiteX6" fmla="*/ 4635500 w 6089650"/>
                  <a:gd name="connsiteY6" fmla="*/ 3060700 h 3060700"/>
                  <a:gd name="connsiteX7" fmla="*/ 3956050 w 6089650"/>
                  <a:gd name="connsiteY7" fmla="*/ 2901950 h 3060700"/>
                  <a:gd name="connsiteX8" fmla="*/ 3917950 w 6089650"/>
                  <a:gd name="connsiteY8" fmla="*/ 3060700 h 3060700"/>
                  <a:gd name="connsiteX9" fmla="*/ 1079500 w 6089650"/>
                  <a:gd name="connsiteY9" fmla="*/ 3060700 h 3060700"/>
                  <a:gd name="connsiteX10" fmla="*/ 571500 w 6089650"/>
                  <a:gd name="connsiteY10" fmla="*/ 2813050 h 3060700"/>
                  <a:gd name="connsiteX11" fmla="*/ 0 w 6089650"/>
                  <a:gd name="connsiteY11" fmla="*/ 2292350 h 3060700"/>
                  <a:gd name="connsiteX12" fmla="*/ 0 w 6089650"/>
                  <a:gd name="connsiteY12" fmla="*/ 1327150 h 3060700"/>
                  <a:gd name="connsiteX13" fmla="*/ 412750 w 6089650"/>
                  <a:gd name="connsiteY13" fmla="*/ 285750 h 30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9650" h="3060700">
                    <a:moveTo>
                      <a:pt x="412750" y="285750"/>
                    </a:moveTo>
                    <a:lnTo>
                      <a:pt x="5054600" y="285750"/>
                    </a:lnTo>
                    <a:lnTo>
                      <a:pt x="5359400" y="285750"/>
                    </a:lnTo>
                    <a:lnTo>
                      <a:pt x="5651500" y="0"/>
                    </a:lnTo>
                    <a:lnTo>
                      <a:pt x="6089650" y="0"/>
                    </a:lnTo>
                    <a:lnTo>
                      <a:pt x="6089650" y="342900"/>
                    </a:lnTo>
                    <a:lnTo>
                      <a:pt x="4635500" y="3060700"/>
                    </a:lnTo>
                    <a:lnTo>
                      <a:pt x="3956050" y="2901950"/>
                    </a:lnTo>
                    <a:lnTo>
                      <a:pt x="3917950" y="3060700"/>
                    </a:lnTo>
                    <a:lnTo>
                      <a:pt x="1079500" y="3060700"/>
                    </a:lnTo>
                    <a:lnTo>
                      <a:pt x="571500" y="2813050"/>
                    </a:lnTo>
                    <a:lnTo>
                      <a:pt x="0" y="2292350"/>
                    </a:lnTo>
                    <a:lnTo>
                      <a:pt x="0" y="1327150"/>
                    </a:lnTo>
                    <a:lnTo>
                      <a:pt x="412750" y="285750"/>
                    </a:lnTo>
                    <a:close/>
                  </a:path>
                </a:pathLst>
              </a:cu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6" name="フリーフォーム: 図形 47"/>
              <p:cNvSpPr/>
              <p:nvPr/>
            </p:nvSpPr>
            <p:spPr>
              <a:xfrm>
                <a:off x="2928516" y="3448050"/>
                <a:ext cx="6184900" cy="3162300"/>
              </a:xfrm>
              <a:custGeom>
                <a:avLst/>
                <a:gdLst>
                  <a:gd name="connsiteX0" fmla="*/ 412750 w 6089650"/>
                  <a:gd name="connsiteY0" fmla="*/ 285750 h 3060700"/>
                  <a:gd name="connsiteX1" fmla="*/ 5054600 w 6089650"/>
                  <a:gd name="connsiteY1" fmla="*/ 285750 h 3060700"/>
                  <a:gd name="connsiteX2" fmla="*/ 5359400 w 6089650"/>
                  <a:gd name="connsiteY2" fmla="*/ 285750 h 3060700"/>
                  <a:gd name="connsiteX3" fmla="*/ 5651500 w 6089650"/>
                  <a:gd name="connsiteY3" fmla="*/ 0 h 3060700"/>
                  <a:gd name="connsiteX4" fmla="*/ 6089650 w 6089650"/>
                  <a:gd name="connsiteY4" fmla="*/ 0 h 3060700"/>
                  <a:gd name="connsiteX5" fmla="*/ 6089650 w 6089650"/>
                  <a:gd name="connsiteY5" fmla="*/ 342900 h 3060700"/>
                  <a:gd name="connsiteX6" fmla="*/ 4635500 w 6089650"/>
                  <a:gd name="connsiteY6" fmla="*/ 3060700 h 3060700"/>
                  <a:gd name="connsiteX7" fmla="*/ 3956050 w 6089650"/>
                  <a:gd name="connsiteY7" fmla="*/ 2901950 h 3060700"/>
                  <a:gd name="connsiteX8" fmla="*/ 3917950 w 6089650"/>
                  <a:gd name="connsiteY8" fmla="*/ 3060700 h 3060700"/>
                  <a:gd name="connsiteX9" fmla="*/ 1079500 w 6089650"/>
                  <a:gd name="connsiteY9" fmla="*/ 3060700 h 3060700"/>
                  <a:gd name="connsiteX10" fmla="*/ 571500 w 6089650"/>
                  <a:gd name="connsiteY10" fmla="*/ 2813050 h 3060700"/>
                  <a:gd name="connsiteX11" fmla="*/ 0 w 6089650"/>
                  <a:gd name="connsiteY11" fmla="*/ 2292350 h 3060700"/>
                  <a:gd name="connsiteX12" fmla="*/ 0 w 6089650"/>
                  <a:gd name="connsiteY12" fmla="*/ 1327150 h 3060700"/>
                  <a:gd name="connsiteX13" fmla="*/ 412750 w 6089650"/>
                  <a:gd name="connsiteY13" fmla="*/ 285750 h 3060700"/>
                  <a:gd name="connsiteX0" fmla="*/ 412750 w 6184900"/>
                  <a:gd name="connsiteY0" fmla="*/ 285750 h 3060700"/>
                  <a:gd name="connsiteX1" fmla="*/ 5054600 w 6184900"/>
                  <a:gd name="connsiteY1" fmla="*/ 285750 h 3060700"/>
                  <a:gd name="connsiteX2" fmla="*/ 5359400 w 6184900"/>
                  <a:gd name="connsiteY2" fmla="*/ 285750 h 3060700"/>
                  <a:gd name="connsiteX3" fmla="*/ 5651500 w 6184900"/>
                  <a:gd name="connsiteY3" fmla="*/ 0 h 3060700"/>
                  <a:gd name="connsiteX4" fmla="*/ 6184900 w 6184900"/>
                  <a:gd name="connsiteY4" fmla="*/ 0 h 3060700"/>
                  <a:gd name="connsiteX5" fmla="*/ 6089650 w 6184900"/>
                  <a:gd name="connsiteY5" fmla="*/ 342900 h 3060700"/>
                  <a:gd name="connsiteX6" fmla="*/ 4635500 w 6184900"/>
                  <a:gd name="connsiteY6" fmla="*/ 3060700 h 3060700"/>
                  <a:gd name="connsiteX7" fmla="*/ 3956050 w 6184900"/>
                  <a:gd name="connsiteY7" fmla="*/ 2901950 h 3060700"/>
                  <a:gd name="connsiteX8" fmla="*/ 3917950 w 6184900"/>
                  <a:gd name="connsiteY8" fmla="*/ 3060700 h 3060700"/>
                  <a:gd name="connsiteX9" fmla="*/ 1079500 w 6184900"/>
                  <a:gd name="connsiteY9" fmla="*/ 3060700 h 3060700"/>
                  <a:gd name="connsiteX10" fmla="*/ 571500 w 6184900"/>
                  <a:gd name="connsiteY10" fmla="*/ 2813050 h 3060700"/>
                  <a:gd name="connsiteX11" fmla="*/ 0 w 6184900"/>
                  <a:gd name="connsiteY11" fmla="*/ 2292350 h 3060700"/>
                  <a:gd name="connsiteX12" fmla="*/ 0 w 6184900"/>
                  <a:gd name="connsiteY12" fmla="*/ 1327150 h 3060700"/>
                  <a:gd name="connsiteX13" fmla="*/ 412750 w 6184900"/>
                  <a:gd name="connsiteY13" fmla="*/ 285750 h 3060700"/>
                  <a:gd name="connsiteX0" fmla="*/ 412750 w 6184900"/>
                  <a:gd name="connsiteY0" fmla="*/ 285750 h 3060700"/>
                  <a:gd name="connsiteX1" fmla="*/ 5054600 w 6184900"/>
                  <a:gd name="connsiteY1" fmla="*/ 285750 h 3060700"/>
                  <a:gd name="connsiteX2" fmla="*/ 5359400 w 6184900"/>
                  <a:gd name="connsiteY2" fmla="*/ 285750 h 3060700"/>
                  <a:gd name="connsiteX3" fmla="*/ 5651500 w 6184900"/>
                  <a:gd name="connsiteY3" fmla="*/ 0 h 3060700"/>
                  <a:gd name="connsiteX4" fmla="*/ 6184900 w 6184900"/>
                  <a:gd name="connsiteY4" fmla="*/ 0 h 3060700"/>
                  <a:gd name="connsiteX5" fmla="*/ 6172200 w 6184900"/>
                  <a:gd name="connsiteY5" fmla="*/ 355600 h 3060700"/>
                  <a:gd name="connsiteX6" fmla="*/ 4635500 w 6184900"/>
                  <a:gd name="connsiteY6" fmla="*/ 3060700 h 3060700"/>
                  <a:gd name="connsiteX7" fmla="*/ 3956050 w 6184900"/>
                  <a:gd name="connsiteY7" fmla="*/ 2901950 h 3060700"/>
                  <a:gd name="connsiteX8" fmla="*/ 3917950 w 6184900"/>
                  <a:gd name="connsiteY8" fmla="*/ 3060700 h 3060700"/>
                  <a:gd name="connsiteX9" fmla="*/ 1079500 w 6184900"/>
                  <a:gd name="connsiteY9" fmla="*/ 3060700 h 3060700"/>
                  <a:gd name="connsiteX10" fmla="*/ 571500 w 6184900"/>
                  <a:gd name="connsiteY10" fmla="*/ 2813050 h 3060700"/>
                  <a:gd name="connsiteX11" fmla="*/ 0 w 6184900"/>
                  <a:gd name="connsiteY11" fmla="*/ 2292350 h 3060700"/>
                  <a:gd name="connsiteX12" fmla="*/ 0 w 6184900"/>
                  <a:gd name="connsiteY12" fmla="*/ 1327150 h 3060700"/>
                  <a:gd name="connsiteX13" fmla="*/ 412750 w 6184900"/>
                  <a:gd name="connsiteY13" fmla="*/ 285750 h 3060700"/>
                  <a:gd name="connsiteX0" fmla="*/ 412750 w 6184900"/>
                  <a:gd name="connsiteY0" fmla="*/ 285750 h 3155950"/>
                  <a:gd name="connsiteX1" fmla="*/ 5054600 w 6184900"/>
                  <a:gd name="connsiteY1" fmla="*/ 285750 h 3155950"/>
                  <a:gd name="connsiteX2" fmla="*/ 5359400 w 6184900"/>
                  <a:gd name="connsiteY2" fmla="*/ 285750 h 3155950"/>
                  <a:gd name="connsiteX3" fmla="*/ 5651500 w 6184900"/>
                  <a:gd name="connsiteY3" fmla="*/ 0 h 3155950"/>
                  <a:gd name="connsiteX4" fmla="*/ 6184900 w 6184900"/>
                  <a:gd name="connsiteY4" fmla="*/ 0 h 3155950"/>
                  <a:gd name="connsiteX5" fmla="*/ 6172200 w 6184900"/>
                  <a:gd name="connsiteY5" fmla="*/ 355600 h 3155950"/>
                  <a:gd name="connsiteX6" fmla="*/ 4699000 w 6184900"/>
                  <a:gd name="connsiteY6" fmla="*/ 3155950 h 3155950"/>
                  <a:gd name="connsiteX7" fmla="*/ 3956050 w 6184900"/>
                  <a:gd name="connsiteY7" fmla="*/ 2901950 h 3155950"/>
                  <a:gd name="connsiteX8" fmla="*/ 3917950 w 6184900"/>
                  <a:gd name="connsiteY8" fmla="*/ 3060700 h 3155950"/>
                  <a:gd name="connsiteX9" fmla="*/ 1079500 w 6184900"/>
                  <a:gd name="connsiteY9" fmla="*/ 3060700 h 3155950"/>
                  <a:gd name="connsiteX10" fmla="*/ 571500 w 6184900"/>
                  <a:gd name="connsiteY10" fmla="*/ 2813050 h 3155950"/>
                  <a:gd name="connsiteX11" fmla="*/ 0 w 6184900"/>
                  <a:gd name="connsiteY11" fmla="*/ 2292350 h 3155950"/>
                  <a:gd name="connsiteX12" fmla="*/ 0 w 6184900"/>
                  <a:gd name="connsiteY12" fmla="*/ 1327150 h 3155950"/>
                  <a:gd name="connsiteX13" fmla="*/ 412750 w 6184900"/>
                  <a:gd name="connsiteY13" fmla="*/ 285750 h 3155950"/>
                  <a:gd name="connsiteX0" fmla="*/ 412750 w 6184900"/>
                  <a:gd name="connsiteY0" fmla="*/ 285750 h 3155950"/>
                  <a:gd name="connsiteX1" fmla="*/ 5054600 w 6184900"/>
                  <a:gd name="connsiteY1" fmla="*/ 285750 h 3155950"/>
                  <a:gd name="connsiteX2" fmla="*/ 5359400 w 6184900"/>
                  <a:gd name="connsiteY2" fmla="*/ 285750 h 3155950"/>
                  <a:gd name="connsiteX3" fmla="*/ 5651500 w 6184900"/>
                  <a:gd name="connsiteY3" fmla="*/ 0 h 3155950"/>
                  <a:gd name="connsiteX4" fmla="*/ 6184900 w 6184900"/>
                  <a:gd name="connsiteY4" fmla="*/ 0 h 3155950"/>
                  <a:gd name="connsiteX5" fmla="*/ 6172200 w 6184900"/>
                  <a:gd name="connsiteY5" fmla="*/ 355600 h 3155950"/>
                  <a:gd name="connsiteX6" fmla="*/ 4699000 w 6184900"/>
                  <a:gd name="connsiteY6" fmla="*/ 3155950 h 3155950"/>
                  <a:gd name="connsiteX7" fmla="*/ 4019550 w 6184900"/>
                  <a:gd name="connsiteY7" fmla="*/ 2997200 h 3155950"/>
                  <a:gd name="connsiteX8" fmla="*/ 3917950 w 6184900"/>
                  <a:gd name="connsiteY8" fmla="*/ 3060700 h 3155950"/>
                  <a:gd name="connsiteX9" fmla="*/ 1079500 w 6184900"/>
                  <a:gd name="connsiteY9" fmla="*/ 3060700 h 3155950"/>
                  <a:gd name="connsiteX10" fmla="*/ 571500 w 6184900"/>
                  <a:gd name="connsiteY10" fmla="*/ 2813050 h 3155950"/>
                  <a:gd name="connsiteX11" fmla="*/ 0 w 6184900"/>
                  <a:gd name="connsiteY11" fmla="*/ 2292350 h 3155950"/>
                  <a:gd name="connsiteX12" fmla="*/ 0 w 6184900"/>
                  <a:gd name="connsiteY12" fmla="*/ 1327150 h 3155950"/>
                  <a:gd name="connsiteX13" fmla="*/ 412750 w 6184900"/>
                  <a:gd name="connsiteY13" fmla="*/ 285750 h 3155950"/>
                  <a:gd name="connsiteX0" fmla="*/ 412750 w 6184900"/>
                  <a:gd name="connsiteY0" fmla="*/ 285750 h 3155950"/>
                  <a:gd name="connsiteX1" fmla="*/ 5054600 w 6184900"/>
                  <a:gd name="connsiteY1" fmla="*/ 285750 h 3155950"/>
                  <a:gd name="connsiteX2" fmla="*/ 5359400 w 6184900"/>
                  <a:gd name="connsiteY2" fmla="*/ 285750 h 3155950"/>
                  <a:gd name="connsiteX3" fmla="*/ 5651500 w 6184900"/>
                  <a:gd name="connsiteY3" fmla="*/ 0 h 3155950"/>
                  <a:gd name="connsiteX4" fmla="*/ 6184900 w 6184900"/>
                  <a:gd name="connsiteY4" fmla="*/ 0 h 3155950"/>
                  <a:gd name="connsiteX5" fmla="*/ 6172200 w 6184900"/>
                  <a:gd name="connsiteY5" fmla="*/ 355600 h 3155950"/>
                  <a:gd name="connsiteX6" fmla="*/ 4699000 w 6184900"/>
                  <a:gd name="connsiteY6" fmla="*/ 3155950 h 3155950"/>
                  <a:gd name="connsiteX7" fmla="*/ 4019550 w 6184900"/>
                  <a:gd name="connsiteY7" fmla="*/ 2997200 h 3155950"/>
                  <a:gd name="connsiteX8" fmla="*/ 3975100 w 6184900"/>
                  <a:gd name="connsiteY8" fmla="*/ 3149600 h 3155950"/>
                  <a:gd name="connsiteX9" fmla="*/ 1079500 w 6184900"/>
                  <a:gd name="connsiteY9" fmla="*/ 3060700 h 3155950"/>
                  <a:gd name="connsiteX10" fmla="*/ 571500 w 6184900"/>
                  <a:gd name="connsiteY10" fmla="*/ 2813050 h 3155950"/>
                  <a:gd name="connsiteX11" fmla="*/ 0 w 6184900"/>
                  <a:gd name="connsiteY11" fmla="*/ 2292350 h 3155950"/>
                  <a:gd name="connsiteX12" fmla="*/ 0 w 6184900"/>
                  <a:gd name="connsiteY12" fmla="*/ 1327150 h 3155950"/>
                  <a:gd name="connsiteX13" fmla="*/ 412750 w 6184900"/>
                  <a:gd name="connsiteY13" fmla="*/ 285750 h 3155950"/>
                  <a:gd name="connsiteX0" fmla="*/ 412750 w 6184900"/>
                  <a:gd name="connsiteY0" fmla="*/ 285750 h 3162300"/>
                  <a:gd name="connsiteX1" fmla="*/ 5054600 w 6184900"/>
                  <a:gd name="connsiteY1" fmla="*/ 285750 h 3162300"/>
                  <a:gd name="connsiteX2" fmla="*/ 5359400 w 6184900"/>
                  <a:gd name="connsiteY2" fmla="*/ 285750 h 3162300"/>
                  <a:gd name="connsiteX3" fmla="*/ 5651500 w 6184900"/>
                  <a:gd name="connsiteY3" fmla="*/ 0 h 3162300"/>
                  <a:gd name="connsiteX4" fmla="*/ 6184900 w 6184900"/>
                  <a:gd name="connsiteY4" fmla="*/ 0 h 3162300"/>
                  <a:gd name="connsiteX5" fmla="*/ 6172200 w 6184900"/>
                  <a:gd name="connsiteY5" fmla="*/ 355600 h 3162300"/>
                  <a:gd name="connsiteX6" fmla="*/ 4699000 w 6184900"/>
                  <a:gd name="connsiteY6" fmla="*/ 3155950 h 3162300"/>
                  <a:gd name="connsiteX7" fmla="*/ 4019550 w 6184900"/>
                  <a:gd name="connsiteY7" fmla="*/ 2997200 h 3162300"/>
                  <a:gd name="connsiteX8" fmla="*/ 3975100 w 6184900"/>
                  <a:gd name="connsiteY8" fmla="*/ 3149600 h 3162300"/>
                  <a:gd name="connsiteX9" fmla="*/ 1073150 w 6184900"/>
                  <a:gd name="connsiteY9" fmla="*/ 3162300 h 3162300"/>
                  <a:gd name="connsiteX10" fmla="*/ 571500 w 6184900"/>
                  <a:gd name="connsiteY10" fmla="*/ 2813050 h 3162300"/>
                  <a:gd name="connsiteX11" fmla="*/ 0 w 6184900"/>
                  <a:gd name="connsiteY11" fmla="*/ 2292350 h 3162300"/>
                  <a:gd name="connsiteX12" fmla="*/ 0 w 6184900"/>
                  <a:gd name="connsiteY12" fmla="*/ 1327150 h 3162300"/>
                  <a:gd name="connsiteX13" fmla="*/ 412750 w 6184900"/>
                  <a:gd name="connsiteY13" fmla="*/ 285750 h 3162300"/>
                  <a:gd name="connsiteX0" fmla="*/ 412750 w 6184900"/>
                  <a:gd name="connsiteY0" fmla="*/ 285750 h 3162300"/>
                  <a:gd name="connsiteX1" fmla="*/ 5054600 w 6184900"/>
                  <a:gd name="connsiteY1" fmla="*/ 285750 h 3162300"/>
                  <a:gd name="connsiteX2" fmla="*/ 5359400 w 6184900"/>
                  <a:gd name="connsiteY2" fmla="*/ 285750 h 3162300"/>
                  <a:gd name="connsiteX3" fmla="*/ 5651500 w 6184900"/>
                  <a:gd name="connsiteY3" fmla="*/ 0 h 3162300"/>
                  <a:gd name="connsiteX4" fmla="*/ 6184900 w 6184900"/>
                  <a:gd name="connsiteY4" fmla="*/ 0 h 3162300"/>
                  <a:gd name="connsiteX5" fmla="*/ 6172200 w 6184900"/>
                  <a:gd name="connsiteY5" fmla="*/ 355600 h 3162300"/>
                  <a:gd name="connsiteX6" fmla="*/ 4699000 w 6184900"/>
                  <a:gd name="connsiteY6" fmla="*/ 3155950 h 3162300"/>
                  <a:gd name="connsiteX7" fmla="*/ 4019550 w 6184900"/>
                  <a:gd name="connsiteY7" fmla="*/ 2997200 h 3162300"/>
                  <a:gd name="connsiteX8" fmla="*/ 3975100 w 6184900"/>
                  <a:gd name="connsiteY8" fmla="*/ 3149600 h 3162300"/>
                  <a:gd name="connsiteX9" fmla="*/ 1073150 w 6184900"/>
                  <a:gd name="connsiteY9" fmla="*/ 3162300 h 3162300"/>
                  <a:gd name="connsiteX10" fmla="*/ 539750 w 6184900"/>
                  <a:gd name="connsiteY10" fmla="*/ 2882900 h 3162300"/>
                  <a:gd name="connsiteX11" fmla="*/ 0 w 6184900"/>
                  <a:gd name="connsiteY11" fmla="*/ 2292350 h 3162300"/>
                  <a:gd name="connsiteX12" fmla="*/ 0 w 6184900"/>
                  <a:gd name="connsiteY12" fmla="*/ 1327150 h 3162300"/>
                  <a:gd name="connsiteX13" fmla="*/ 412750 w 6184900"/>
                  <a:gd name="connsiteY13" fmla="*/ 285750 h 3162300"/>
                  <a:gd name="connsiteX0" fmla="*/ 463550 w 6235700"/>
                  <a:gd name="connsiteY0" fmla="*/ 285750 h 3162300"/>
                  <a:gd name="connsiteX1" fmla="*/ 5105400 w 6235700"/>
                  <a:gd name="connsiteY1" fmla="*/ 285750 h 3162300"/>
                  <a:gd name="connsiteX2" fmla="*/ 5410200 w 6235700"/>
                  <a:gd name="connsiteY2" fmla="*/ 285750 h 3162300"/>
                  <a:gd name="connsiteX3" fmla="*/ 5702300 w 6235700"/>
                  <a:gd name="connsiteY3" fmla="*/ 0 h 3162300"/>
                  <a:gd name="connsiteX4" fmla="*/ 6235700 w 6235700"/>
                  <a:gd name="connsiteY4" fmla="*/ 0 h 3162300"/>
                  <a:gd name="connsiteX5" fmla="*/ 6223000 w 6235700"/>
                  <a:gd name="connsiteY5" fmla="*/ 355600 h 3162300"/>
                  <a:gd name="connsiteX6" fmla="*/ 4749800 w 6235700"/>
                  <a:gd name="connsiteY6" fmla="*/ 3155950 h 3162300"/>
                  <a:gd name="connsiteX7" fmla="*/ 4070350 w 6235700"/>
                  <a:gd name="connsiteY7" fmla="*/ 2997200 h 3162300"/>
                  <a:gd name="connsiteX8" fmla="*/ 4025900 w 6235700"/>
                  <a:gd name="connsiteY8" fmla="*/ 3149600 h 3162300"/>
                  <a:gd name="connsiteX9" fmla="*/ 1123950 w 6235700"/>
                  <a:gd name="connsiteY9" fmla="*/ 3162300 h 3162300"/>
                  <a:gd name="connsiteX10" fmla="*/ 590550 w 6235700"/>
                  <a:gd name="connsiteY10" fmla="*/ 2882900 h 3162300"/>
                  <a:gd name="connsiteX11" fmla="*/ 0 w 6235700"/>
                  <a:gd name="connsiteY11" fmla="*/ 2343150 h 3162300"/>
                  <a:gd name="connsiteX12" fmla="*/ 50800 w 6235700"/>
                  <a:gd name="connsiteY12" fmla="*/ 1327150 h 3162300"/>
                  <a:gd name="connsiteX13" fmla="*/ 463550 w 6235700"/>
                  <a:gd name="connsiteY13" fmla="*/ 285750 h 3162300"/>
                  <a:gd name="connsiteX0" fmla="*/ 438150 w 6210300"/>
                  <a:gd name="connsiteY0" fmla="*/ 285750 h 3162300"/>
                  <a:gd name="connsiteX1" fmla="*/ 5080000 w 6210300"/>
                  <a:gd name="connsiteY1" fmla="*/ 285750 h 3162300"/>
                  <a:gd name="connsiteX2" fmla="*/ 5384800 w 6210300"/>
                  <a:gd name="connsiteY2" fmla="*/ 285750 h 3162300"/>
                  <a:gd name="connsiteX3" fmla="*/ 5676900 w 6210300"/>
                  <a:gd name="connsiteY3" fmla="*/ 0 h 3162300"/>
                  <a:gd name="connsiteX4" fmla="*/ 6210300 w 6210300"/>
                  <a:gd name="connsiteY4" fmla="*/ 0 h 3162300"/>
                  <a:gd name="connsiteX5" fmla="*/ 6197600 w 6210300"/>
                  <a:gd name="connsiteY5" fmla="*/ 355600 h 3162300"/>
                  <a:gd name="connsiteX6" fmla="*/ 4724400 w 6210300"/>
                  <a:gd name="connsiteY6" fmla="*/ 3155950 h 3162300"/>
                  <a:gd name="connsiteX7" fmla="*/ 4044950 w 6210300"/>
                  <a:gd name="connsiteY7" fmla="*/ 2997200 h 3162300"/>
                  <a:gd name="connsiteX8" fmla="*/ 4000500 w 6210300"/>
                  <a:gd name="connsiteY8" fmla="*/ 3149600 h 3162300"/>
                  <a:gd name="connsiteX9" fmla="*/ 1098550 w 6210300"/>
                  <a:gd name="connsiteY9" fmla="*/ 3162300 h 3162300"/>
                  <a:gd name="connsiteX10" fmla="*/ 565150 w 6210300"/>
                  <a:gd name="connsiteY10" fmla="*/ 2882900 h 3162300"/>
                  <a:gd name="connsiteX11" fmla="*/ 0 w 6210300"/>
                  <a:gd name="connsiteY11" fmla="*/ 2374900 h 3162300"/>
                  <a:gd name="connsiteX12" fmla="*/ 25400 w 6210300"/>
                  <a:gd name="connsiteY12" fmla="*/ 1327150 h 3162300"/>
                  <a:gd name="connsiteX13" fmla="*/ 438150 w 6210300"/>
                  <a:gd name="connsiteY13" fmla="*/ 285750 h 3162300"/>
                  <a:gd name="connsiteX0" fmla="*/ 412750 w 6184900"/>
                  <a:gd name="connsiteY0" fmla="*/ 285750 h 3162300"/>
                  <a:gd name="connsiteX1" fmla="*/ 5054600 w 6184900"/>
                  <a:gd name="connsiteY1" fmla="*/ 285750 h 3162300"/>
                  <a:gd name="connsiteX2" fmla="*/ 5359400 w 6184900"/>
                  <a:gd name="connsiteY2" fmla="*/ 285750 h 3162300"/>
                  <a:gd name="connsiteX3" fmla="*/ 5651500 w 6184900"/>
                  <a:gd name="connsiteY3" fmla="*/ 0 h 3162300"/>
                  <a:gd name="connsiteX4" fmla="*/ 6184900 w 6184900"/>
                  <a:gd name="connsiteY4" fmla="*/ 0 h 3162300"/>
                  <a:gd name="connsiteX5" fmla="*/ 6172200 w 6184900"/>
                  <a:gd name="connsiteY5" fmla="*/ 355600 h 3162300"/>
                  <a:gd name="connsiteX6" fmla="*/ 4699000 w 6184900"/>
                  <a:gd name="connsiteY6" fmla="*/ 3155950 h 3162300"/>
                  <a:gd name="connsiteX7" fmla="*/ 4019550 w 6184900"/>
                  <a:gd name="connsiteY7" fmla="*/ 2997200 h 3162300"/>
                  <a:gd name="connsiteX8" fmla="*/ 3975100 w 6184900"/>
                  <a:gd name="connsiteY8" fmla="*/ 3149600 h 3162300"/>
                  <a:gd name="connsiteX9" fmla="*/ 1073150 w 6184900"/>
                  <a:gd name="connsiteY9" fmla="*/ 3162300 h 3162300"/>
                  <a:gd name="connsiteX10" fmla="*/ 539750 w 6184900"/>
                  <a:gd name="connsiteY10" fmla="*/ 2882900 h 3162300"/>
                  <a:gd name="connsiteX11" fmla="*/ 0 w 6184900"/>
                  <a:gd name="connsiteY11" fmla="*/ 2355850 h 3162300"/>
                  <a:gd name="connsiteX12" fmla="*/ 0 w 6184900"/>
                  <a:gd name="connsiteY12" fmla="*/ 1327150 h 3162300"/>
                  <a:gd name="connsiteX13" fmla="*/ 412750 w 6184900"/>
                  <a:gd name="connsiteY13" fmla="*/ 285750 h 3162300"/>
                  <a:gd name="connsiteX0" fmla="*/ 412750 w 6184900"/>
                  <a:gd name="connsiteY0" fmla="*/ 285750 h 3162300"/>
                  <a:gd name="connsiteX1" fmla="*/ 5054600 w 6184900"/>
                  <a:gd name="connsiteY1" fmla="*/ 285750 h 3162300"/>
                  <a:gd name="connsiteX2" fmla="*/ 5359400 w 6184900"/>
                  <a:gd name="connsiteY2" fmla="*/ 285750 h 3162300"/>
                  <a:gd name="connsiteX3" fmla="*/ 5651500 w 6184900"/>
                  <a:gd name="connsiteY3" fmla="*/ 0 h 3162300"/>
                  <a:gd name="connsiteX4" fmla="*/ 6184900 w 6184900"/>
                  <a:gd name="connsiteY4" fmla="*/ 0 h 3162300"/>
                  <a:gd name="connsiteX5" fmla="*/ 6172200 w 6184900"/>
                  <a:gd name="connsiteY5" fmla="*/ 355600 h 3162300"/>
                  <a:gd name="connsiteX6" fmla="*/ 4699000 w 6184900"/>
                  <a:gd name="connsiteY6" fmla="*/ 3155950 h 3162300"/>
                  <a:gd name="connsiteX7" fmla="*/ 4019550 w 6184900"/>
                  <a:gd name="connsiteY7" fmla="*/ 2997200 h 3162300"/>
                  <a:gd name="connsiteX8" fmla="*/ 3975100 w 6184900"/>
                  <a:gd name="connsiteY8" fmla="*/ 3149600 h 3162300"/>
                  <a:gd name="connsiteX9" fmla="*/ 1073150 w 6184900"/>
                  <a:gd name="connsiteY9" fmla="*/ 3162300 h 3162300"/>
                  <a:gd name="connsiteX10" fmla="*/ 546100 w 6184900"/>
                  <a:gd name="connsiteY10" fmla="*/ 2863850 h 3162300"/>
                  <a:gd name="connsiteX11" fmla="*/ 0 w 6184900"/>
                  <a:gd name="connsiteY11" fmla="*/ 2355850 h 3162300"/>
                  <a:gd name="connsiteX12" fmla="*/ 0 w 6184900"/>
                  <a:gd name="connsiteY12" fmla="*/ 1327150 h 3162300"/>
                  <a:gd name="connsiteX13" fmla="*/ 412750 w 6184900"/>
                  <a:gd name="connsiteY13" fmla="*/ 285750 h 3162300"/>
                  <a:gd name="connsiteX0" fmla="*/ 412750 w 6184900"/>
                  <a:gd name="connsiteY0" fmla="*/ 285750 h 3162300"/>
                  <a:gd name="connsiteX1" fmla="*/ 5054600 w 6184900"/>
                  <a:gd name="connsiteY1" fmla="*/ 285750 h 3162300"/>
                  <a:gd name="connsiteX2" fmla="*/ 5359400 w 6184900"/>
                  <a:gd name="connsiteY2" fmla="*/ 285750 h 3162300"/>
                  <a:gd name="connsiteX3" fmla="*/ 5651500 w 6184900"/>
                  <a:gd name="connsiteY3" fmla="*/ 0 h 3162300"/>
                  <a:gd name="connsiteX4" fmla="*/ 6184900 w 6184900"/>
                  <a:gd name="connsiteY4" fmla="*/ 0 h 3162300"/>
                  <a:gd name="connsiteX5" fmla="*/ 6172200 w 6184900"/>
                  <a:gd name="connsiteY5" fmla="*/ 355600 h 3162300"/>
                  <a:gd name="connsiteX6" fmla="*/ 4699000 w 6184900"/>
                  <a:gd name="connsiteY6" fmla="*/ 3155950 h 3162300"/>
                  <a:gd name="connsiteX7" fmla="*/ 4019550 w 6184900"/>
                  <a:gd name="connsiteY7" fmla="*/ 2997200 h 3162300"/>
                  <a:gd name="connsiteX8" fmla="*/ 3975100 w 6184900"/>
                  <a:gd name="connsiteY8" fmla="*/ 3149600 h 3162300"/>
                  <a:gd name="connsiteX9" fmla="*/ 1104900 w 6184900"/>
                  <a:gd name="connsiteY9" fmla="*/ 3162300 h 3162300"/>
                  <a:gd name="connsiteX10" fmla="*/ 546100 w 6184900"/>
                  <a:gd name="connsiteY10" fmla="*/ 2863850 h 3162300"/>
                  <a:gd name="connsiteX11" fmla="*/ 0 w 6184900"/>
                  <a:gd name="connsiteY11" fmla="*/ 2355850 h 3162300"/>
                  <a:gd name="connsiteX12" fmla="*/ 0 w 6184900"/>
                  <a:gd name="connsiteY12" fmla="*/ 1327150 h 3162300"/>
                  <a:gd name="connsiteX13" fmla="*/ 412750 w 6184900"/>
                  <a:gd name="connsiteY13" fmla="*/ 285750 h 3162300"/>
                  <a:gd name="connsiteX0" fmla="*/ 412750 w 6184900"/>
                  <a:gd name="connsiteY0" fmla="*/ 285750 h 3162300"/>
                  <a:gd name="connsiteX1" fmla="*/ 5054600 w 6184900"/>
                  <a:gd name="connsiteY1" fmla="*/ 285750 h 3162300"/>
                  <a:gd name="connsiteX2" fmla="*/ 5359400 w 6184900"/>
                  <a:gd name="connsiteY2" fmla="*/ 285750 h 3162300"/>
                  <a:gd name="connsiteX3" fmla="*/ 5651500 w 6184900"/>
                  <a:gd name="connsiteY3" fmla="*/ 0 h 3162300"/>
                  <a:gd name="connsiteX4" fmla="*/ 6184900 w 6184900"/>
                  <a:gd name="connsiteY4" fmla="*/ 0 h 3162300"/>
                  <a:gd name="connsiteX5" fmla="*/ 6178550 w 6184900"/>
                  <a:gd name="connsiteY5" fmla="*/ 400050 h 3162300"/>
                  <a:gd name="connsiteX6" fmla="*/ 4699000 w 6184900"/>
                  <a:gd name="connsiteY6" fmla="*/ 3155950 h 3162300"/>
                  <a:gd name="connsiteX7" fmla="*/ 4019550 w 6184900"/>
                  <a:gd name="connsiteY7" fmla="*/ 2997200 h 3162300"/>
                  <a:gd name="connsiteX8" fmla="*/ 3975100 w 6184900"/>
                  <a:gd name="connsiteY8" fmla="*/ 3149600 h 3162300"/>
                  <a:gd name="connsiteX9" fmla="*/ 1104900 w 6184900"/>
                  <a:gd name="connsiteY9" fmla="*/ 3162300 h 3162300"/>
                  <a:gd name="connsiteX10" fmla="*/ 546100 w 6184900"/>
                  <a:gd name="connsiteY10" fmla="*/ 2863850 h 3162300"/>
                  <a:gd name="connsiteX11" fmla="*/ 0 w 6184900"/>
                  <a:gd name="connsiteY11" fmla="*/ 2355850 h 3162300"/>
                  <a:gd name="connsiteX12" fmla="*/ 0 w 6184900"/>
                  <a:gd name="connsiteY12" fmla="*/ 1327150 h 3162300"/>
                  <a:gd name="connsiteX13" fmla="*/ 412750 w 6184900"/>
                  <a:gd name="connsiteY13" fmla="*/ 285750 h 3162300"/>
                  <a:gd name="connsiteX0" fmla="*/ 412750 w 6184900"/>
                  <a:gd name="connsiteY0" fmla="*/ 285750 h 3162300"/>
                  <a:gd name="connsiteX1" fmla="*/ 5054600 w 6184900"/>
                  <a:gd name="connsiteY1" fmla="*/ 285750 h 3162300"/>
                  <a:gd name="connsiteX2" fmla="*/ 5359400 w 6184900"/>
                  <a:gd name="connsiteY2" fmla="*/ 285750 h 3162300"/>
                  <a:gd name="connsiteX3" fmla="*/ 5651500 w 6184900"/>
                  <a:gd name="connsiteY3" fmla="*/ 0 h 3162300"/>
                  <a:gd name="connsiteX4" fmla="*/ 6184900 w 6184900"/>
                  <a:gd name="connsiteY4" fmla="*/ 0 h 3162300"/>
                  <a:gd name="connsiteX5" fmla="*/ 6178550 w 6184900"/>
                  <a:gd name="connsiteY5" fmla="*/ 400050 h 3162300"/>
                  <a:gd name="connsiteX6" fmla="*/ 4699000 w 6184900"/>
                  <a:gd name="connsiteY6" fmla="*/ 3155950 h 3162300"/>
                  <a:gd name="connsiteX7" fmla="*/ 4019550 w 6184900"/>
                  <a:gd name="connsiteY7" fmla="*/ 3022600 h 3162300"/>
                  <a:gd name="connsiteX8" fmla="*/ 3975100 w 6184900"/>
                  <a:gd name="connsiteY8" fmla="*/ 3149600 h 3162300"/>
                  <a:gd name="connsiteX9" fmla="*/ 1104900 w 6184900"/>
                  <a:gd name="connsiteY9" fmla="*/ 3162300 h 3162300"/>
                  <a:gd name="connsiteX10" fmla="*/ 546100 w 6184900"/>
                  <a:gd name="connsiteY10" fmla="*/ 2863850 h 3162300"/>
                  <a:gd name="connsiteX11" fmla="*/ 0 w 6184900"/>
                  <a:gd name="connsiteY11" fmla="*/ 2355850 h 3162300"/>
                  <a:gd name="connsiteX12" fmla="*/ 0 w 6184900"/>
                  <a:gd name="connsiteY12" fmla="*/ 1327150 h 3162300"/>
                  <a:gd name="connsiteX13" fmla="*/ 412750 w 6184900"/>
                  <a:gd name="connsiteY13" fmla="*/ 285750 h 3162300"/>
                  <a:gd name="connsiteX0" fmla="*/ 412750 w 6184900"/>
                  <a:gd name="connsiteY0" fmla="*/ 285750 h 3162300"/>
                  <a:gd name="connsiteX1" fmla="*/ 5054600 w 6184900"/>
                  <a:gd name="connsiteY1" fmla="*/ 285750 h 3162300"/>
                  <a:gd name="connsiteX2" fmla="*/ 5359400 w 6184900"/>
                  <a:gd name="connsiteY2" fmla="*/ 285750 h 3162300"/>
                  <a:gd name="connsiteX3" fmla="*/ 5651500 w 6184900"/>
                  <a:gd name="connsiteY3" fmla="*/ 0 h 3162300"/>
                  <a:gd name="connsiteX4" fmla="*/ 6184900 w 6184900"/>
                  <a:gd name="connsiteY4" fmla="*/ 0 h 3162300"/>
                  <a:gd name="connsiteX5" fmla="*/ 6178550 w 6184900"/>
                  <a:gd name="connsiteY5" fmla="*/ 400050 h 3162300"/>
                  <a:gd name="connsiteX6" fmla="*/ 4711700 w 6184900"/>
                  <a:gd name="connsiteY6" fmla="*/ 3162300 h 3162300"/>
                  <a:gd name="connsiteX7" fmla="*/ 4019550 w 6184900"/>
                  <a:gd name="connsiteY7" fmla="*/ 3022600 h 3162300"/>
                  <a:gd name="connsiteX8" fmla="*/ 3975100 w 6184900"/>
                  <a:gd name="connsiteY8" fmla="*/ 3149600 h 3162300"/>
                  <a:gd name="connsiteX9" fmla="*/ 1104900 w 6184900"/>
                  <a:gd name="connsiteY9" fmla="*/ 3162300 h 3162300"/>
                  <a:gd name="connsiteX10" fmla="*/ 546100 w 6184900"/>
                  <a:gd name="connsiteY10" fmla="*/ 2863850 h 3162300"/>
                  <a:gd name="connsiteX11" fmla="*/ 0 w 6184900"/>
                  <a:gd name="connsiteY11" fmla="*/ 2355850 h 3162300"/>
                  <a:gd name="connsiteX12" fmla="*/ 0 w 6184900"/>
                  <a:gd name="connsiteY12" fmla="*/ 1327150 h 3162300"/>
                  <a:gd name="connsiteX13" fmla="*/ 412750 w 6184900"/>
                  <a:gd name="connsiteY13" fmla="*/ 285750 h 316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4900" h="3162300">
                    <a:moveTo>
                      <a:pt x="412750" y="285750"/>
                    </a:moveTo>
                    <a:lnTo>
                      <a:pt x="5054600" y="285750"/>
                    </a:lnTo>
                    <a:lnTo>
                      <a:pt x="5359400" y="285750"/>
                    </a:lnTo>
                    <a:lnTo>
                      <a:pt x="5651500" y="0"/>
                    </a:lnTo>
                    <a:lnTo>
                      <a:pt x="6184900" y="0"/>
                    </a:lnTo>
                    <a:lnTo>
                      <a:pt x="6178550" y="400050"/>
                    </a:lnTo>
                    <a:lnTo>
                      <a:pt x="4711700" y="3162300"/>
                    </a:lnTo>
                    <a:lnTo>
                      <a:pt x="4019550" y="3022600"/>
                    </a:lnTo>
                    <a:lnTo>
                      <a:pt x="3975100" y="3149600"/>
                    </a:lnTo>
                    <a:lnTo>
                      <a:pt x="1104900" y="3162300"/>
                    </a:lnTo>
                    <a:lnTo>
                      <a:pt x="546100" y="2863850"/>
                    </a:lnTo>
                    <a:lnTo>
                      <a:pt x="0" y="2355850"/>
                    </a:lnTo>
                    <a:lnTo>
                      <a:pt x="0" y="1327150"/>
                    </a:lnTo>
                    <a:lnTo>
                      <a:pt x="412750" y="285750"/>
                    </a:lnTo>
                    <a:close/>
                  </a:path>
                </a:pathLst>
              </a:custGeom>
              <a:noFill/>
              <a:ln w="254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107" name="フリーフォーム: 図形 13"/>
          <p:cNvSpPr/>
          <p:nvPr/>
        </p:nvSpPr>
        <p:spPr>
          <a:xfrm>
            <a:off x="2892670" y="2783499"/>
            <a:ext cx="960120" cy="1391920"/>
          </a:xfrm>
          <a:custGeom>
            <a:avLst/>
            <a:gdLst>
              <a:gd name="connsiteX0" fmla="*/ 441960 w 960120"/>
              <a:gd name="connsiteY0" fmla="*/ 0 h 1391920"/>
              <a:gd name="connsiteX1" fmla="*/ 655320 w 960120"/>
              <a:gd name="connsiteY1" fmla="*/ 66040 h 1391920"/>
              <a:gd name="connsiteX2" fmla="*/ 477520 w 960120"/>
              <a:gd name="connsiteY2" fmla="*/ 792480 h 1391920"/>
              <a:gd name="connsiteX3" fmla="*/ 960120 w 960120"/>
              <a:gd name="connsiteY3" fmla="*/ 899160 h 1391920"/>
              <a:gd name="connsiteX4" fmla="*/ 863600 w 960120"/>
              <a:gd name="connsiteY4" fmla="*/ 1300480 h 1391920"/>
              <a:gd name="connsiteX5" fmla="*/ 370840 w 960120"/>
              <a:gd name="connsiteY5" fmla="*/ 1158240 h 1391920"/>
              <a:gd name="connsiteX6" fmla="*/ 304800 w 960120"/>
              <a:gd name="connsiteY6" fmla="*/ 1391920 h 1391920"/>
              <a:gd name="connsiteX7" fmla="*/ 0 w 960120"/>
              <a:gd name="connsiteY7" fmla="*/ 1310640 h 1391920"/>
              <a:gd name="connsiteX8" fmla="*/ 0 w 960120"/>
              <a:gd name="connsiteY8" fmla="*/ 822960 h 1391920"/>
              <a:gd name="connsiteX9" fmla="*/ 279400 w 960120"/>
              <a:gd name="connsiteY9" fmla="*/ 111760 h 1391920"/>
              <a:gd name="connsiteX10" fmla="*/ 441960 w 960120"/>
              <a:gd name="connsiteY10" fmla="*/ 0 h 139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0120" h="1391920">
                <a:moveTo>
                  <a:pt x="441960" y="0"/>
                </a:moveTo>
                <a:lnTo>
                  <a:pt x="655320" y="66040"/>
                </a:lnTo>
                <a:lnTo>
                  <a:pt x="477520" y="792480"/>
                </a:lnTo>
                <a:lnTo>
                  <a:pt x="960120" y="899160"/>
                </a:lnTo>
                <a:lnTo>
                  <a:pt x="863600" y="1300480"/>
                </a:lnTo>
                <a:lnTo>
                  <a:pt x="370840" y="1158240"/>
                </a:lnTo>
                <a:lnTo>
                  <a:pt x="304800" y="1391920"/>
                </a:lnTo>
                <a:lnTo>
                  <a:pt x="0" y="1310640"/>
                </a:lnTo>
                <a:lnTo>
                  <a:pt x="0" y="822960"/>
                </a:lnTo>
                <a:lnTo>
                  <a:pt x="279400" y="111760"/>
                </a:lnTo>
                <a:lnTo>
                  <a:pt x="441960" y="0"/>
                </a:lnTo>
                <a:close/>
              </a:path>
            </a:pathLst>
          </a:custGeom>
          <a:pattFill prst="wdUpDiag">
            <a:fgClr>
              <a:schemeClr val="accent5">
                <a:lumMod val="50000"/>
              </a:schemeClr>
            </a:fgClr>
            <a:bgClr>
              <a:schemeClr val="bg1"/>
            </a:bgClr>
          </a:patt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8" name="フリーフォーム: 図形 6"/>
          <p:cNvSpPr/>
          <p:nvPr/>
        </p:nvSpPr>
        <p:spPr>
          <a:xfrm>
            <a:off x="3682992" y="2673535"/>
            <a:ext cx="4051300" cy="2514600"/>
          </a:xfrm>
          <a:custGeom>
            <a:avLst/>
            <a:gdLst>
              <a:gd name="connsiteX0" fmla="*/ 0 w 4051300"/>
              <a:gd name="connsiteY0" fmla="*/ 0 h 2514600"/>
              <a:gd name="connsiteX1" fmla="*/ 3905250 w 4051300"/>
              <a:gd name="connsiteY1" fmla="*/ 44450 h 2514600"/>
              <a:gd name="connsiteX2" fmla="*/ 4051300 w 4051300"/>
              <a:gd name="connsiteY2" fmla="*/ 222250 h 2514600"/>
              <a:gd name="connsiteX3" fmla="*/ 3498850 w 4051300"/>
              <a:gd name="connsiteY3" fmla="*/ 996950 h 2514600"/>
              <a:gd name="connsiteX4" fmla="*/ 3041650 w 4051300"/>
              <a:gd name="connsiteY4" fmla="*/ 2514600 h 2514600"/>
              <a:gd name="connsiteX5" fmla="*/ 1784350 w 4051300"/>
              <a:gd name="connsiteY5" fmla="*/ 2228850 h 2514600"/>
              <a:gd name="connsiteX6" fmla="*/ 1130300 w 4051300"/>
              <a:gd name="connsiteY6" fmla="*/ 2019300 h 2514600"/>
              <a:gd name="connsiteX7" fmla="*/ 1524000 w 4051300"/>
              <a:gd name="connsiteY7" fmla="*/ 596900 h 2514600"/>
              <a:gd name="connsiteX8" fmla="*/ 317500 w 4051300"/>
              <a:gd name="connsiteY8" fmla="*/ 285750 h 2514600"/>
              <a:gd name="connsiteX9" fmla="*/ 0 w 4051300"/>
              <a:gd name="connsiteY9" fmla="*/ 139700 h 2514600"/>
              <a:gd name="connsiteX10" fmla="*/ 0 w 4051300"/>
              <a:gd name="connsiteY10"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1300" h="2514600">
                <a:moveTo>
                  <a:pt x="0" y="0"/>
                </a:moveTo>
                <a:lnTo>
                  <a:pt x="3905250" y="44450"/>
                </a:lnTo>
                <a:lnTo>
                  <a:pt x="4051300" y="222250"/>
                </a:lnTo>
                <a:lnTo>
                  <a:pt x="3498850" y="996950"/>
                </a:lnTo>
                <a:lnTo>
                  <a:pt x="3041650" y="2514600"/>
                </a:lnTo>
                <a:lnTo>
                  <a:pt x="1784350" y="2228850"/>
                </a:lnTo>
                <a:lnTo>
                  <a:pt x="1130300" y="2019300"/>
                </a:lnTo>
                <a:lnTo>
                  <a:pt x="1524000" y="596900"/>
                </a:lnTo>
                <a:lnTo>
                  <a:pt x="317500" y="285750"/>
                </a:lnTo>
                <a:lnTo>
                  <a:pt x="0" y="139700"/>
                </a:lnTo>
                <a:lnTo>
                  <a:pt x="0" y="0"/>
                </a:lnTo>
                <a:close/>
              </a:path>
            </a:pathLst>
          </a:custGeom>
          <a:noFill/>
          <a:ln w="254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9" name="四角形 286"/>
          <p:cNvSpPr/>
          <p:nvPr/>
        </p:nvSpPr>
        <p:spPr>
          <a:xfrm flipH="1">
            <a:off x="283517" y="1230712"/>
            <a:ext cx="2434721" cy="4095614"/>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3114" name="テキスト ボックス 4"/>
          <p:cNvSpPr txBox="1"/>
          <p:nvPr/>
        </p:nvSpPr>
        <p:spPr>
          <a:xfrm>
            <a:off x="193063" y="1787269"/>
            <a:ext cx="2420841" cy="3077766"/>
          </a:xfrm>
          <a:prstGeom prst="rect">
            <a:avLst/>
          </a:prstGeom>
          <a:noFill/>
          <a:ln>
            <a:noFill/>
          </a:ln>
        </p:spPr>
        <p:txBody>
          <a:bodyPr wrap="square" rtlCol="0">
            <a:spAutoFit/>
          </a:bodyPr>
          <a:lstStyle/>
          <a:p>
            <a:pPr marL="180975" indent="-95250"/>
            <a:r>
              <a:rPr kumimoji="1" lang="ja-JP" altLang="en-US" sz="1200" b="1" dirty="0">
                <a:solidFill>
                  <a:srgbClr val="000000"/>
                </a:solidFill>
                <a:latin typeface="+mn-ea"/>
                <a:ea typeface="+mn-ea"/>
              </a:rPr>
              <a:t>○</a:t>
            </a:r>
            <a:r>
              <a:rPr lang="ja-JP" altLang="ja-JP" sz="1200" b="1" kern="0" dirty="0">
                <a:solidFill>
                  <a:srgbClr val="000000"/>
                </a:solidFill>
                <a:latin typeface="+mn-ea"/>
                <a:ea typeface="+mn-ea"/>
                <a:cs typeface="Times New Roman"/>
              </a:rPr>
              <a:t>鉄道・地下鉄駅から半径</a:t>
            </a:r>
            <a:r>
              <a:rPr lang="en-US" altLang="ja-JP" sz="1200" b="1" kern="0" dirty="0">
                <a:solidFill>
                  <a:srgbClr val="000000"/>
                </a:solidFill>
                <a:latin typeface="+mn-ea"/>
                <a:ea typeface="+mn-ea"/>
                <a:cs typeface="Times New Roman"/>
              </a:rPr>
              <a:t>1km</a:t>
            </a:r>
            <a:r>
              <a:rPr lang="ja-JP" altLang="ja-JP" sz="1200" b="1" kern="0" dirty="0">
                <a:solidFill>
                  <a:srgbClr val="000000"/>
                </a:solidFill>
                <a:latin typeface="+mn-ea"/>
                <a:ea typeface="+mn-ea"/>
                <a:cs typeface="Times New Roman"/>
              </a:rPr>
              <a:t>の範囲内又はバス・軌道の停留所・停車場から半径</a:t>
            </a:r>
            <a:r>
              <a:rPr lang="en-US" altLang="ja-JP" sz="1200" b="1" kern="0" dirty="0">
                <a:solidFill>
                  <a:srgbClr val="000000"/>
                </a:solidFill>
                <a:latin typeface="+mn-ea"/>
                <a:ea typeface="+mn-ea"/>
                <a:cs typeface="Times New Roman"/>
              </a:rPr>
              <a:t>500m</a:t>
            </a:r>
            <a:r>
              <a:rPr lang="ja-JP" altLang="ja-JP" sz="1200" b="1" kern="0" dirty="0">
                <a:solidFill>
                  <a:srgbClr val="000000"/>
                </a:solidFill>
                <a:latin typeface="+mn-ea"/>
                <a:ea typeface="+mn-ea"/>
                <a:cs typeface="Times New Roman"/>
              </a:rPr>
              <a:t>の範囲内</a:t>
            </a:r>
            <a:endParaRPr lang="en-US" altLang="ja-JP" sz="1200" b="1" kern="0" dirty="0">
              <a:solidFill>
                <a:srgbClr val="000000"/>
              </a:solidFill>
              <a:latin typeface="+mn-ea"/>
              <a:ea typeface="+mn-ea"/>
              <a:cs typeface="Times New Roman"/>
            </a:endParaRPr>
          </a:p>
          <a:p>
            <a:pPr marL="180975" indent="-95250"/>
            <a:r>
              <a:rPr lang="ja-JP" altLang="en-US" sz="800" kern="0" dirty="0">
                <a:solidFill>
                  <a:srgbClr val="000000"/>
                </a:solidFill>
                <a:latin typeface="+mn-ea"/>
                <a:ea typeface="+mn-ea"/>
                <a:cs typeface="Times New Roman"/>
              </a:rPr>
              <a:t>　</a:t>
            </a:r>
            <a:r>
              <a:rPr lang="ja-JP" altLang="en-US" sz="1000" kern="0" dirty="0">
                <a:solidFill>
                  <a:srgbClr val="000000"/>
                </a:solidFill>
                <a:latin typeface="+mn-ea"/>
                <a:ea typeface="+mn-ea"/>
                <a:cs typeface="Times New Roman"/>
              </a:rPr>
              <a:t>　（</a:t>
            </a:r>
            <a:r>
              <a:rPr lang="ja-JP" altLang="ja-JP" sz="1000" kern="0" dirty="0">
                <a:solidFill>
                  <a:srgbClr val="000000"/>
                </a:solidFill>
                <a:latin typeface="+mn-ea"/>
                <a:ea typeface="+mn-ea"/>
                <a:cs typeface="Times New Roman"/>
              </a:rPr>
              <a:t>いずれもピーク時運行本数が片道３本以上を満たすものに限る。</a:t>
            </a:r>
            <a:r>
              <a:rPr lang="ja-JP" altLang="en-US" sz="1000" kern="0" dirty="0">
                <a:solidFill>
                  <a:srgbClr val="000000"/>
                </a:solidFill>
                <a:latin typeface="+mn-ea"/>
                <a:ea typeface="+mn-ea"/>
                <a:cs typeface="Times New Roman"/>
              </a:rPr>
              <a:t>）</a:t>
            </a:r>
            <a:endParaRPr lang="en-US" altLang="ja-JP" sz="1000" kern="0" dirty="0">
              <a:solidFill>
                <a:srgbClr val="000000"/>
              </a:solidFill>
              <a:latin typeface="+mn-ea"/>
              <a:ea typeface="+mn-ea"/>
              <a:cs typeface="Times New Roman"/>
            </a:endParaRPr>
          </a:p>
          <a:p>
            <a:pPr marL="180975" indent="-95250"/>
            <a:endParaRPr lang="ja-JP" altLang="ja-JP" sz="1000" kern="100" dirty="0">
              <a:solidFill>
                <a:srgbClr val="000000"/>
              </a:solidFill>
              <a:latin typeface="+mn-ea"/>
              <a:ea typeface="+mn-ea"/>
              <a:cs typeface="Times New Roman"/>
            </a:endParaRPr>
          </a:p>
          <a:p>
            <a:pPr marL="85725"/>
            <a:r>
              <a:rPr lang="ja-JP" altLang="en-US" sz="1200" b="1" kern="100" dirty="0">
                <a:solidFill>
                  <a:srgbClr val="000000"/>
                </a:solidFill>
                <a:latin typeface="+mn-ea"/>
                <a:ea typeface="+mn-ea"/>
                <a:cs typeface="Times New Roman"/>
              </a:rPr>
              <a:t>○重点密集市街地等</a:t>
            </a:r>
            <a:endParaRPr lang="en-US" altLang="ja-JP" sz="1200" b="1" kern="100" dirty="0">
              <a:solidFill>
                <a:srgbClr val="000000"/>
              </a:solidFill>
              <a:latin typeface="+mn-ea"/>
              <a:ea typeface="+mn-ea"/>
              <a:cs typeface="Times New Roman"/>
            </a:endParaRPr>
          </a:p>
          <a:p>
            <a:pPr marL="180975"/>
            <a:r>
              <a:rPr lang="ja-JP" altLang="en-US" sz="1200" kern="0" dirty="0">
                <a:solidFill>
                  <a:srgbClr val="000000"/>
                </a:solidFill>
                <a:latin typeface="+mn-ea"/>
                <a:ea typeface="+mn-ea"/>
                <a:cs typeface="Times New Roman"/>
              </a:rPr>
              <a:t>・地震時等に著しく危険な密集市街地</a:t>
            </a:r>
            <a:r>
              <a:rPr lang="ja-JP" altLang="ja-JP" sz="1200" dirty="0">
                <a:solidFill>
                  <a:srgbClr val="000000"/>
                </a:solidFill>
                <a:latin typeface="+mn-ea"/>
                <a:ea typeface="+mn-ea"/>
                <a:cs typeface="ＭＳ Ｐゴシック"/>
              </a:rPr>
              <a:t>及びその周辺区域</a:t>
            </a:r>
            <a:r>
              <a:rPr lang="en-US" altLang="ja-JP" sz="1200" dirty="0">
                <a:solidFill>
                  <a:srgbClr val="000000"/>
                </a:solidFill>
                <a:latin typeface="+mn-ea"/>
                <a:ea typeface="+mn-ea"/>
                <a:cs typeface="ＭＳ Ｐゴシック"/>
              </a:rPr>
              <a:t> ※</a:t>
            </a:r>
            <a:endParaRPr lang="ja-JP" altLang="ja-JP" sz="1200" kern="100" dirty="0">
              <a:solidFill>
                <a:srgbClr val="000000"/>
              </a:solidFill>
              <a:latin typeface="+mn-ea"/>
              <a:ea typeface="+mn-ea"/>
              <a:cs typeface="Times New Roman"/>
            </a:endParaRPr>
          </a:p>
          <a:p>
            <a:pPr marL="180975"/>
            <a:r>
              <a:rPr lang="ja-JP" altLang="en-US" sz="1200" kern="0" dirty="0">
                <a:solidFill>
                  <a:srgbClr val="000000"/>
                </a:solidFill>
                <a:latin typeface="+mn-ea"/>
                <a:ea typeface="+mn-ea"/>
                <a:cs typeface="Times New Roman"/>
              </a:rPr>
              <a:t>・</a:t>
            </a:r>
            <a:r>
              <a:rPr lang="ja-JP" altLang="ja-JP" sz="1200" kern="0" dirty="0">
                <a:solidFill>
                  <a:srgbClr val="000000"/>
                </a:solidFill>
                <a:latin typeface="+mn-ea"/>
                <a:ea typeface="+mn-ea"/>
                <a:cs typeface="Times New Roman"/>
              </a:rPr>
              <a:t>防災再開発促進地区 </a:t>
            </a:r>
            <a:r>
              <a:rPr lang="ja-JP" altLang="ja-JP" sz="1200" dirty="0">
                <a:solidFill>
                  <a:srgbClr val="000000"/>
                </a:solidFill>
                <a:latin typeface="+mn-ea"/>
                <a:ea typeface="+mn-ea"/>
                <a:cs typeface="ＭＳ Ｐゴシック"/>
              </a:rPr>
              <a:t>及びその周辺区域</a:t>
            </a:r>
            <a:r>
              <a:rPr lang="en-US" altLang="ja-JP" sz="1200" dirty="0">
                <a:solidFill>
                  <a:srgbClr val="000000"/>
                </a:solidFill>
                <a:latin typeface="+mn-ea"/>
                <a:ea typeface="+mn-ea"/>
                <a:cs typeface="ＭＳ Ｐゴシック"/>
              </a:rPr>
              <a:t> ※</a:t>
            </a:r>
            <a:r>
              <a:rPr lang="ja-JP" altLang="en-US" sz="1200" dirty="0">
                <a:solidFill>
                  <a:srgbClr val="000000"/>
                </a:solidFill>
                <a:latin typeface="+mn-ea"/>
                <a:ea typeface="+mn-ea"/>
                <a:cs typeface="ＭＳ Ｐゴシック"/>
              </a:rPr>
              <a:t>　</a:t>
            </a:r>
            <a:endParaRPr lang="en-US" altLang="ja-JP" sz="1600" dirty="0">
              <a:solidFill>
                <a:srgbClr val="000000"/>
              </a:solidFill>
              <a:latin typeface="+mn-ea"/>
              <a:ea typeface="+mn-ea"/>
              <a:cs typeface="ＭＳ Ｐゴシック"/>
            </a:endParaRPr>
          </a:p>
          <a:p>
            <a:pPr marL="180975"/>
            <a:r>
              <a:rPr lang="en-US" altLang="ja-JP" sz="1000" kern="0" dirty="0">
                <a:solidFill>
                  <a:srgbClr val="000000"/>
                </a:solidFill>
                <a:latin typeface="+mn-ea"/>
                <a:ea typeface="+mn-ea"/>
                <a:cs typeface="Times New Roman"/>
              </a:rPr>
              <a:t>※ </a:t>
            </a:r>
            <a:r>
              <a:rPr lang="ja-JP" altLang="ja-JP" sz="1000" kern="0" dirty="0">
                <a:solidFill>
                  <a:srgbClr val="000000"/>
                </a:solidFill>
                <a:latin typeface="+mn-ea"/>
                <a:ea typeface="+mn-ea"/>
                <a:cs typeface="Times New Roman"/>
              </a:rPr>
              <a:t>丁町目境から概ね</a:t>
            </a:r>
            <a:r>
              <a:rPr lang="en-US" altLang="ja-JP" sz="1000" kern="0" dirty="0">
                <a:solidFill>
                  <a:srgbClr val="000000"/>
                </a:solidFill>
                <a:latin typeface="+mn-ea"/>
                <a:ea typeface="+mn-ea"/>
                <a:cs typeface="Times New Roman"/>
              </a:rPr>
              <a:t>500m</a:t>
            </a:r>
            <a:r>
              <a:rPr lang="ja-JP" altLang="ja-JP" sz="1000" kern="0" dirty="0">
                <a:solidFill>
                  <a:srgbClr val="000000"/>
                </a:solidFill>
                <a:latin typeface="+mn-ea"/>
                <a:ea typeface="+mn-ea"/>
                <a:cs typeface="Times New Roman"/>
              </a:rPr>
              <a:t>の範囲内</a:t>
            </a:r>
            <a:endParaRPr lang="en-US" altLang="ja-JP" sz="1000" kern="0" dirty="0">
              <a:solidFill>
                <a:srgbClr val="000000"/>
              </a:solidFill>
              <a:latin typeface="+mn-ea"/>
              <a:ea typeface="+mn-ea"/>
              <a:cs typeface="Times New Roman"/>
            </a:endParaRPr>
          </a:p>
          <a:p>
            <a:pPr marL="180975"/>
            <a:endParaRPr lang="en-US" altLang="ja-JP" sz="1000" kern="0" dirty="0">
              <a:solidFill>
                <a:srgbClr val="000000"/>
              </a:solidFill>
              <a:latin typeface="+mn-ea"/>
              <a:ea typeface="+mn-ea"/>
              <a:cs typeface="Times New Roman"/>
            </a:endParaRPr>
          </a:p>
          <a:p>
            <a:pPr marL="85725"/>
            <a:r>
              <a:rPr lang="ja-JP" altLang="ja-JP" sz="1200" b="1" kern="0" dirty="0">
                <a:solidFill>
                  <a:srgbClr val="000000"/>
                </a:solidFill>
                <a:latin typeface="+mn-ea"/>
                <a:ea typeface="+mn-ea"/>
                <a:cs typeface="Times New Roman"/>
              </a:rPr>
              <a:t>○都市再生緊急整備地域</a:t>
            </a:r>
            <a:r>
              <a:rPr lang="ja-JP" altLang="en-US" sz="1200" b="1" kern="0" dirty="0">
                <a:solidFill>
                  <a:srgbClr val="000000"/>
                </a:solidFill>
                <a:latin typeface="+mn-ea"/>
                <a:ea typeface="+mn-ea"/>
                <a:cs typeface="Times New Roman"/>
              </a:rPr>
              <a:t>等</a:t>
            </a:r>
            <a:endParaRPr lang="en-US" altLang="ja-JP" sz="1200" b="1" kern="0" dirty="0">
              <a:solidFill>
                <a:srgbClr val="000000"/>
              </a:solidFill>
              <a:latin typeface="+mn-ea"/>
              <a:ea typeface="+mn-ea"/>
              <a:cs typeface="Times New Roman"/>
            </a:endParaRPr>
          </a:p>
          <a:p>
            <a:pPr marL="180975"/>
            <a:r>
              <a:rPr lang="ja-JP" altLang="en-US" sz="1200" kern="0" dirty="0">
                <a:solidFill>
                  <a:srgbClr val="000000"/>
                </a:solidFill>
                <a:latin typeface="+mn-ea"/>
                <a:ea typeface="+mn-ea"/>
                <a:cs typeface="Times New Roman"/>
              </a:rPr>
              <a:t>・</a:t>
            </a:r>
            <a:r>
              <a:rPr lang="ja-JP" altLang="ja-JP" sz="1200" kern="0" dirty="0">
                <a:solidFill>
                  <a:srgbClr val="000000"/>
                </a:solidFill>
                <a:latin typeface="+mn-ea"/>
                <a:ea typeface="+mn-ea"/>
                <a:cs typeface="Times New Roman"/>
              </a:rPr>
              <a:t>都市再生緊急整備地域</a:t>
            </a:r>
            <a:r>
              <a:rPr lang="ja-JP" altLang="en-US" sz="1200" kern="0" dirty="0">
                <a:solidFill>
                  <a:srgbClr val="000000"/>
                </a:solidFill>
                <a:latin typeface="+mn-ea"/>
                <a:ea typeface="+mn-ea"/>
                <a:cs typeface="Times New Roman"/>
              </a:rPr>
              <a:t>、</a:t>
            </a:r>
            <a:endParaRPr lang="en-US" altLang="ja-JP" sz="1200" kern="0" dirty="0">
              <a:solidFill>
                <a:srgbClr val="000000"/>
              </a:solidFill>
              <a:latin typeface="+mn-ea"/>
              <a:ea typeface="+mn-ea"/>
              <a:cs typeface="Times New Roman"/>
            </a:endParaRPr>
          </a:p>
          <a:p>
            <a:pPr marL="180975"/>
            <a:r>
              <a:rPr lang="en-US" altLang="ja-JP" sz="1200" kern="0" dirty="0">
                <a:solidFill>
                  <a:srgbClr val="000000"/>
                </a:solidFill>
                <a:latin typeface="+mn-ea"/>
                <a:ea typeface="+mn-ea"/>
                <a:cs typeface="Times New Roman"/>
              </a:rPr>
              <a:t> </a:t>
            </a:r>
            <a:r>
              <a:rPr lang="ja-JP" altLang="ja-JP" sz="1200" kern="0" dirty="0">
                <a:solidFill>
                  <a:srgbClr val="000000"/>
                </a:solidFill>
                <a:latin typeface="+mn-ea"/>
                <a:ea typeface="+mn-ea"/>
                <a:cs typeface="Times New Roman"/>
              </a:rPr>
              <a:t>再開発促進地区</a:t>
            </a:r>
            <a:endParaRPr kumimoji="1" lang="ja-JP" altLang="en-US" sz="1200" dirty="0">
              <a:solidFill>
                <a:srgbClr val="000000"/>
              </a:solidFill>
              <a:latin typeface="+mn-ea"/>
              <a:ea typeface="+mn-ea"/>
            </a:endParaRPr>
          </a:p>
        </p:txBody>
      </p:sp>
      <p:sp>
        <p:nvSpPr>
          <p:cNvPr id="3115" name="テキスト ボックス 57"/>
          <p:cNvSpPr txBox="1"/>
          <p:nvPr/>
        </p:nvSpPr>
        <p:spPr>
          <a:xfrm>
            <a:off x="3558720" y="1003970"/>
            <a:ext cx="3605568" cy="461665"/>
          </a:xfrm>
          <a:prstGeom prst="rect">
            <a:avLst/>
          </a:prstGeom>
          <a:noFill/>
          <a:ln w="6350">
            <a:noFill/>
          </a:ln>
        </p:spPr>
        <p:txBody>
          <a:bodyPr wrap="square" rtlCol="0">
            <a:spAutoFit/>
          </a:bodyPr>
          <a:lstStyle/>
          <a:p>
            <a:r>
              <a:rPr lang="ja-JP" altLang="en-US" sz="1200" b="1" u="sng" dirty="0">
                <a:latin typeface="+mn-ea"/>
                <a:ea typeface="+mn-ea"/>
              </a:rPr>
              <a:t>計画コーディネート業務の範囲</a:t>
            </a:r>
            <a:endParaRPr lang="en-US" altLang="ja-JP" sz="1200" b="1" u="sng" dirty="0">
              <a:latin typeface="+mn-ea"/>
              <a:ea typeface="+mn-ea"/>
            </a:endParaRPr>
          </a:p>
          <a:p>
            <a:r>
              <a:rPr lang="ja-JP" altLang="en-US" sz="1200" dirty="0">
                <a:latin typeface="+mn-ea"/>
                <a:ea typeface="+mn-ea"/>
              </a:rPr>
              <a:t>計画立案、事業後のまちづくり活動立ち上げ等支援</a:t>
            </a:r>
            <a:endParaRPr lang="en-US" altLang="ja-JP" sz="1200" dirty="0">
              <a:latin typeface="+mn-ea"/>
              <a:ea typeface="+mn-ea"/>
            </a:endParaRPr>
          </a:p>
        </p:txBody>
      </p:sp>
      <p:sp>
        <p:nvSpPr>
          <p:cNvPr id="3118" name="スライド番号プレースホルダー 3"/>
          <p:cNvSpPr>
            <a:spLocks noGrp="1"/>
          </p:cNvSpPr>
          <p:nvPr>
            <p:ph type="sldNum" sz="quarter" idx="12"/>
          </p:nvPr>
        </p:nvSpPr>
        <p:spPr>
          <a:xfrm>
            <a:off x="8604448" y="6453336"/>
            <a:ext cx="520040" cy="276999"/>
          </a:xfrm>
          <a:noFill/>
          <a:ln>
            <a:noFill/>
          </a:ln>
        </p:spPr>
        <p:txBody>
          <a:bodyPr/>
          <a:lstStyle/>
          <a:p>
            <a:pPr>
              <a:defRPr/>
            </a:pPr>
            <a:fld id="{651FC12D-27C1-4F31-90C9-A93D49E44687}" type="slidenum">
              <a:rPr lang="en-US" altLang="ja-JP" smtClean="0"/>
              <a:pPr>
                <a:defRPr/>
              </a:pPr>
              <a:t>40</a:t>
            </a:fld>
            <a:endParaRPr lang="en-US" altLang="ja-JP" dirty="0"/>
          </a:p>
        </p:txBody>
      </p:sp>
      <p:sp>
        <p:nvSpPr>
          <p:cNvPr id="3119" name="正方形/長方形 27"/>
          <p:cNvSpPr/>
          <p:nvPr/>
        </p:nvSpPr>
        <p:spPr>
          <a:xfrm>
            <a:off x="193063" y="1233462"/>
            <a:ext cx="1858201" cy="461665"/>
          </a:xfrm>
          <a:prstGeom prst="rect">
            <a:avLst/>
          </a:prstGeom>
        </p:spPr>
        <p:txBody>
          <a:bodyPr wrap="none">
            <a:spAutoFit/>
          </a:bodyPr>
          <a:lstStyle/>
          <a:p>
            <a:pPr marL="180975" indent="-95250"/>
            <a:r>
              <a:rPr lang="ja-JP" altLang="en-US" sz="1200" b="1" dirty="0">
                <a:solidFill>
                  <a:srgbClr val="000000"/>
                </a:solidFill>
                <a:latin typeface="Meiryo UI" panose="020B0604030504040204" pitchFamily="50" charset="-128"/>
                <a:ea typeface="Meiryo UI" panose="020B0604030504040204" pitchFamily="50" charset="-128"/>
              </a:rPr>
              <a:t>＜対象地域＞</a:t>
            </a:r>
            <a:endParaRPr lang="en-US" altLang="ja-JP" sz="1200" b="1" dirty="0">
              <a:solidFill>
                <a:srgbClr val="000000"/>
              </a:solidFill>
              <a:latin typeface="Meiryo UI" panose="020B0604030504040204" pitchFamily="50" charset="-128"/>
              <a:ea typeface="Meiryo UI" panose="020B0604030504040204" pitchFamily="50" charset="-128"/>
            </a:endParaRPr>
          </a:p>
          <a:p>
            <a:pPr marL="180975" indent="-95250"/>
            <a:r>
              <a:rPr lang="ja-JP" altLang="en-US" sz="1200" b="1"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以下のいずれかの区域</a:t>
            </a:r>
            <a:endParaRPr lang="en-US" altLang="ja-JP" sz="1200" dirty="0">
              <a:solidFill>
                <a:srgbClr val="000000"/>
              </a:solidFill>
              <a:latin typeface="Meiryo UI" panose="020B0604030504040204" pitchFamily="50" charset="-128"/>
              <a:ea typeface="Meiryo UI" panose="020B0604030504040204" pitchFamily="50" charset="-128"/>
            </a:endParaRPr>
          </a:p>
        </p:txBody>
      </p:sp>
      <p:sp>
        <p:nvSpPr>
          <p:cNvPr id="3126" name="フリーフォーム 13"/>
          <p:cNvSpPr/>
          <p:nvPr/>
        </p:nvSpPr>
        <p:spPr>
          <a:xfrm rot="6101700">
            <a:off x="5952318" y="2001460"/>
            <a:ext cx="781592" cy="2070667"/>
          </a:xfrm>
          <a:custGeom>
            <a:avLst/>
            <a:gdLst>
              <a:gd name="connsiteX0" fmla="*/ 0 w 444500"/>
              <a:gd name="connsiteY0" fmla="*/ 25400 h 1130300"/>
              <a:gd name="connsiteX1" fmla="*/ 419100 w 444500"/>
              <a:gd name="connsiteY1" fmla="*/ 0 h 1130300"/>
              <a:gd name="connsiteX2" fmla="*/ 444500 w 444500"/>
              <a:gd name="connsiteY2" fmla="*/ 1041400 h 1130300"/>
              <a:gd name="connsiteX3" fmla="*/ 25400 w 444500"/>
              <a:gd name="connsiteY3" fmla="*/ 1130300 h 1130300"/>
              <a:gd name="connsiteX4" fmla="*/ 0 w 444500"/>
              <a:gd name="connsiteY4" fmla="*/ 25400 h 1130300"/>
              <a:gd name="connsiteX0" fmla="*/ 0 w 472139"/>
              <a:gd name="connsiteY0" fmla="*/ 25400 h 1130300"/>
              <a:gd name="connsiteX1" fmla="*/ 419100 w 472139"/>
              <a:gd name="connsiteY1" fmla="*/ 0 h 1130300"/>
              <a:gd name="connsiteX2" fmla="*/ 472139 w 472139"/>
              <a:gd name="connsiteY2" fmla="*/ 1047525 h 1130300"/>
              <a:gd name="connsiteX3" fmla="*/ 25400 w 472139"/>
              <a:gd name="connsiteY3" fmla="*/ 1130300 h 1130300"/>
              <a:gd name="connsiteX4" fmla="*/ 0 w 472139"/>
              <a:gd name="connsiteY4" fmla="*/ 25400 h 1130300"/>
              <a:gd name="connsiteX0" fmla="*/ 0 w 472139"/>
              <a:gd name="connsiteY0" fmla="*/ 13149 h 1118049"/>
              <a:gd name="connsiteX1" fmla="*/ 463323 w 472139"/>
              <a:gd name="connsiteY1" fmla="*/ 0 h 1118049"/>
              <a:gd name="connsiteX2" fmla="*/ 472139 w 472139"/>
              <a:gd name="connsiteY2" fmla="*/ 1035274 h 1118049"/>
              <a:gd name="connsiteX3" fmla="*/ 25400 w 472139"/>
              <a:gd name="connsiteY3" fmla="*/ 1118049 h 1118049"/>
              <a:gd name="connsiteX4" fmla="*/ 0 w 472139"/>
              <a:gd name="connsiteY4" fmla="*/ 13149 h 1118049"/>
              <a:gd name="connsiteX0" fmla="*/ 0 w 472139"/>
              <a:gd name="connsiteY0" fmla="*/ 13149 h 1148677"/>
              <a:gd name="connsiteX1" fmla="*/ 463323 w 472139"/>
              <a:gd name="connsiteY1" fmla="*/ 0 h 1148677"/>
              <a:gd name="connsiteX2" fmla="*/ 472139 w 472139"/>
              <a:gd name="connsiteY2" fmla="*/ 1035274 h 1148677"/>
              <a:gd name="connsiteX3" fmla="*/ 19872 w 472139"/>
              <a:gd name="connsiteY3" fmla="*/ 1148677 h 1148677"/>
              <a:gd name="connsiteX4" fmla="*/ 0 w 472139"/>
              <a:gd name="connsiteY4" fmla="*/ 13149 h 1148677"/>
              <a:gd name="connsiteX0" fmla="*/ 0 w 472139"/>
              <a:gd name="connsiteY0" fmla="*/ 13149 h 1179305"/>
              <a:gd name="connsiteX1" fmla="*/ 463323 w 472139"/>
              <a:gd name="connsiteY1" fmla="*/ 0 h 1179305"/>
              <a:gd name="connsiteX2" fmla="*/ 472139 w 472139"/>
              <a:gd name="connsiteY2" fmla="*/ 1035274 h 1179305"/>
              <a:gd name="connsiteX3" fmla="*/ 30928 w 472139"/>
              <a:gd name="connsiteY3" fmla="*/ 1179305 h 1179305"/>
              <a:gd name="connsiteX4" fmla="*/ 0 w 472139"/>
              <a:gd name="connsiteY4" fmla="*/ 13149 h 1179305"/>
              <a:gd name="connsiteX0" fmla="*/ 0 w 464020"/>
              <a:gd name="connsiteY0" fmla="*/ 13149 h 1179305"/>
              <a:gd name="connsiteX1" fmla="*/ 463323 w 464020"/>
              <a:gd name="connsiteY1" fmla="*/ 0 h 1179305"/>
              <a:gd name="connsiteX2" fmla="*/ 461717 w 464020"/>
              <a:gd name="connsiteY2" fmla="*/ 1165452 h 1179305"/>
              <a:gd name="connsiteX3" fmla="*/ 30928 w 464020"/>
              <a:gd name="connsiteY3" fmla="*/ 1179305 h 1179305"/>
              <a:gd name="connsiteX4" fmla="*/ 0 w 464020"/>
              <a:gd name="connsiteY4" fmla="*/ 13149 h 1179305"/>
              <a:gd name="connsiteX0" fmla="*/ 0 w 464020"/>
              <a:gd name="connsiteY0" fmla="*/ 13149 h 1185008"/>
              <a:gd name="connsiteX1" fmla="*/ 463323 w 464020"/>
              <a:gd name="connsiteY1" fmla="*/ 0 h 1185008"/>
              <a:gd name="connsiteX2" fmla="*/ 461717 w 464020"/>
              <a:gd name="connsiteY2" fmla="*/ 1165452 h 1185008"/>
              <a:gd name="connsiteX3" fmla="*/ 252234 w 464020"/>
              <a:gd name="connsiteY3" fmla="*/ 1185008 h 1185008"/>
              <a:gd name="connsiteX4" fmla="*/ 0 w 464020"/>
              <a:gd name="connsiteY4" fmla="*/ 13149 h 1185008"/>
              <a:gd name="connsiteX0" fmla="*/ 0 w 472021"/>
              <a:gd name="connsiteY0" fmla="*/ 82594 h 1185008"/>
              <a:gd name="connsiteX1" fmla="*/ 471324 w 472021"/>
              <a:gd name="connsiteY1" fmla="*/ 0 h 1185008"/>
              <a:gd name="connsiteX2" fmla="*/ 469718 w 472021"/>
              <a:gd name="connsiteY2" fmla="*/ 1165452 h 1185008"/>
              <a:gd name="connsiteX3" fmla="*/ 260235 w 472021"/>
              <a:gd name="connsiteY3" fmla="*/ 1185008 h 1185008"/>
              <a:gd name="connsiteX4" fmla="*/ 0 w 472021"/>
              <a:gd name="connsiteY4" fmla="*/ 82594 h 1185008"/>
              <a:gd name="connsiteX0" fmla="*/ 0 w 490956"/>
              <a:gd name="connsiteY0" fmla="*/ 131879 h 1234293"/>
              <a:gd name="connsiteX1" fmla="*/ 490732 w 490956"/>
              <a:gd name="connsiteY1" fmla="*/ 0 h 1234293"/>
              <a:gd name="connsiteX2" fmla="*/ 469718 w 490956"/>
              <a:gd name="connsiteY2" fmla="*/ 1214737 h 1234293"/>
              <a:gd name="connsiteX3" fmla="*/ 260235 w 490956"/>
              <a:gd name="connsiteY3" fmla="*/ 1234293 h 1234293"/>
              <a:gd name="connsiteX4" fmla="*/ 0 w 490956"/>
              <a:gd name="connsiteY4" fmla="*/ 131879 h 1234293"/>
              <a:gd name="connsiteX0" fmla="*/ 0 w 490956"/>
              <a:gd name="connsiteY0" fmla="*/ 131879 h 1234293"/>
              <a:gd name="connsiteX1" fmla="*/ 170282 w 490956"/>
              <a:gd name="connsiteY1" fmla="*/ 22411 h 1234293"/>
              <a:gd name="connsiteX2" fmla="*/ 490732 w 490956"/>
              <a:gd name="connsiteY2" fmla="*/ 0 h 1234293"/>
              <a:gd name="connsiteX3" fmla="*/ 469718 w 490956"/>
              <a:gd name="connsiteY3" fmla="*/ 1214737 h 1234293"/>
              <a:gd name="connsiteX4" fmla="*/ 260235 w 490956"/>
              <a:gd name="connsiteY4" fmla="*/ 1234293 h 1234293"/>
              <a:gd name="connsiteX5" fmla="*/ 0 w 490956"/>
              <a:gd name="connsiteY5" fmla="*/ 131879 h 1234293"/>
              <a:gd name="connsiteX0" fmla="*/ 0 w 490956"/>
              <a:gd name="connsiteY0" fmla="*/ 294170 h 1396584"/>
              <a:gd name="connsiteX1" fmla="*/ 170282 w 490956"/>
              <a:gd name="connsiteY1" fmla="*/ 184702 h 1396584"/>
              <a:gd name="connsiteX2" fmla="*/ 331148 w 490956"/>
              <a:gd name="connsiteY2" fmla="*/ 0 h 1396584"/>
              <a:gd name="connsiteX3" fmla="*/ 490732 w 490956"/>
              <a:gd name="connsiteY3" fmla="*/ 162291 h 1396584"/>
              <a:gd name="connsiteX4" fmla="*/ 469718 w 490956"/>
              <a:gd name="connsiteY4" fmla="*/ 1377028 h 1396584"/>
              <a:gd name="connsiteX5" fmla="*/ 260235 w 490956"/>
              <a:gd name="connsiteY5" fmla="*/ 1396584 h 1396584"/>
              <a:gd name="connsiteX6" fmla="*/ 0 w 490956"/>
              <a:gd name="connsiteY6" fmla="*/ 294170 h 1396584"/>
              <a:gd name="connsiteX0" fmla="*/ 0 w 490956"/>
              <a:gd name="connsiteY0" fmla="*/ 294714 h 1397128"/>
              <a:gd name="connsiteX1" fmla="*/ 170282 w 490956"/>
              <a:gd name="connsiteY1" fmla="*/ 185246 h 1397128"/>
              <a:gd name="connsiteX2" fmla="*/ 266133 w 490956"/>
              <a:gd name="connsiteY2" fmla="*/ 187477 h 1397128"/>
              <a:gd name="connsiteX3" fmla="*/ 331148 w 490956"/>
              <a:gd name="connsiteY3" fmla="*/ 544 h 1397128"/>
              <a:gd name="connsiteX4" fmla="*/ 490732 w 490956"/>
              <a:gd name="connsiteY4" fmla="*/ 162835 h 1397128"/>
              <a:gd name="connsiteX5" fmla="*/ 469718 w 490956"/>
              <a:gd name="connsiteY5" fmla="*/ 1377572 h 1397128"/>
              <a:gd name="connsiteX6" fmla="*/ 260235 w 490956"/>
              <a:gd name="connsiteY6" fmla="*/ 1397128 h 1397128"/>
              <a:gd name="connsiteX7" fmla="*/ 0 w 490956"/>
              <a:gd name="connsiteY7" fmla="*/ 294714 h 1397128"/>
              <a:gd name="connsiteX0" fmla="*/ 4058 w 495014"/>
              <a:gd name="connsiteY0" fmla="*/ 294714 h 1397128"/>
              <a:gd name="connsiteX1" fmla="*/ 178553 w 495014"/>
              <a:gd name="connsiteY1" fmla="*/ 254607 h 1397128"/>
              <a:gd name="connsiteX2" fmla="*/ 174340 w 495014"/>
              <a:gd name="connsiteY2" fmla="*/ 185246 h 1397128"/>
              <a:gd name="connsiteX3" fmla="*/ 270191 w 495014"/>
              <a:gd name="connsiteY3" fmla="*/ 187477 h 1397128"/>
              <a:gd name="connsiteX4" fmla="*/ 335206 w 495014"/>
              <a:gd name="connsiteY4" fmla="*/ 544 h 1397128"/>
              <a:gd name="connsiteX5" fmla="*/ 494790 w 495014"/>
              <a:gd name="connsiteY5" fmla="*/ 162835 h 1397128"/>
              <a:gd name="connsiteX6" fmla="*/ 473776 w 495014"/>
              <a:gd name="connsiteY6" fmla="*/ 1377572 h 1397128"/>
              <a:gd name="connsiteX7" fmla="*/ 264293 w 495014"/>
              <a:gd name="connsiteY7" fmla="*/ 1397128 h 1397128"/>
              <a:gd name="connsiteX8" fmla="*/ 4058 w 495014"/>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80160 h 1382574"/>
              <a:gd name="connsiteX1" fmla="*/ 174495 w 490956"/>
              <a:gd name="connsiteY1" fmla="*/ 240053 h 1382574"/>
              <a:gd name="connsiteX2" fmla="*/ 170282 w 490956"/>
              <a:gd name="connsiteY2" fmla="*/ 170692 h 1382574"/>
              <a:gd name="connsiteX3" fmla="*/ 266133 w 490956"/>
              <a:gd name="connsiteY3" fmla="*/ 172923 h 1382574"/>
              <a:gd name="connsiteX4" fmla="*/ 309633 w 490956"/>
              <a:gd name="connsiteY4" fmla="*/ 594 h 1382574"/>
              <a:gd name="connsiteX5" fmla="*/ 490732 w 490956"/>
              <a:gd name="connsiteY5" fmla="*/ 148281 h 1382574"/>
              <a:gd name="connsiteX6" fmla="*/ 469718 w 490956"/>
              <a:gd name="connsiteY6" fmla="*/ 1363018 h 1382574"/>
              <a:gd name="connsiteX7" fmla="*/ 260235 w 490956"/>
              <a:gd name="connsiteY7" fmla="*/ 1382574 h 1382574"/>
              <a:gd name="connsiteX8" fmla="*/ 0 w 490956"/>
              <a:gd name="connsiteY8" fmla="*/ 280160 h 1382574"/>
              <a:gd name="connsiteX0" fmla="*/ 0 w 490956"/>
              <a:gd name="connsiteY0" fmla="*/ 279566 h 1381980"/>
              <a:gd name="connsiteX1" fmla="*/ 174495 w 490956"/>
              <a:gd name="connsiteY1" fmla="*/ 239459 h 1381980"/>
              <a:gd name="connsiteX2" fmla="*/ 170282 w 490956"/>
              <a:gd name="connsiteY2" fmla="*/ 170098 h 1381980"/>
              <a:gd name="connsiteX3" fmla="*/ 266133 w 490956"/>
              <a:gd name="connsiteY3" fmla="*/ 172329 h 1381980"/>
              <a:gd name="connsiteX4" fmla="*/ 309633 w 490956"/>
              <a:gd name="connsiteY4" fmla="*/ 0 h 1381980"/>
              <a:gd name="connsiteX5" fmla="*/ 490732 w 490956"/>
              <a:gd name="connsiteY5" fmla="*/ 147687 h 1381980"/>
              <a:gd name="connsiteX6" fmla="*/ 469718 w 490956"/>
              <a:gd name="connsiteY6" fmla="*/ 1362424 h 1381980"/>
              <a:gd name="connsiteX7" fmla="*/ 260235 w 490956"/>
              <a:gd name="connsiteY7" fmla="*/ 1381980 h 1381980"/>
              <a:gd name="connsiteX8" fmla="*/ 0 w 490956"/>
              <a:gd name="connsiteY8" fmla="*/ 279566 h 1381980"/>
              <a:gd name="connsiteX0" fmla="*/ 0 w 490967"/>
              <a:gd name="connsiteY0" fmla="*/ 279566 h 1417348"/>
              <a:gd name="connsiteX1" fmla="*/ 174495 w 490967"/>
              <a:gd name="connsiteY1" fmla="*/ 239459 h 1417348"/>
              <a:gd name="connsiteX2" fmla="*/ 170282 w 490967"/>
              <a:gd name="connsiteY2" fmla="*/ 170098 h 1417348"/>
              <a:gd name="connsiteX3" fmla="*/ 266133 w 490967"/>
              <a:gd name="connsiteY3" fmla="*/ 172329 h 1417348"/>
              <a:gd name="connsiteX4" fmla="*/ 309633 w 490967"/>
              <a:gd name="connsiteY4" fmla="*/ 0 h 1417348"/>
              <a:gd name="connsiteX5" fmla="*/ 490732 w 490967"/>
              <a:gd name="connsiteY5" fmla="*/ 147687 h 1417348"/>
              <a:gd name="connsiteX6" fmla="*/ 471018 w 490967"/>
              <a:gd name="connsiteY6" fmla="*/ 1417348 h 1417348"/>
              <a:gd name="connsiteX7" fmla="*/ 260235 w 490967"/>
              <a:gd name="connsiteY7" fmla="*/ 1381980 h 1417348"/>
              <a:gd name="connsiteX8" fmla="*/ 0 w 490967"/>
              <a:gd name="connsiteY8" fmla="*/ 279566 h 1417348"/>
              <a:gd name="connsiteX0" fmla="*/ 0 w 490967"/>
              <a:gd name="connsiteY0" fmla="*/ 279566 h 1417348"/>
              <a:gd name="connsiteX1" fmla="*/ 174495 w 490967"/>
              <a:gd name="connsiteY1" fmla="*/ 239459 h 1417348"/>
              <a:gd name="connsiteX2" fmla="*/ 170282 w 490967"/>
              <a:gd name="connsiteY2" fmla="*/ 170098 h 1417348"/>
              <a:gd name="connsiteX3" fmla="*/ 266133 w 490967"/>
              <a:gd name="connsiteY3" fmla="*/ 172329 h 1417348"/>
              <a:gd name="connsiteX4" fmla="*/ 309633 w 490967"/>
              <a:gd name="connsiteY4" fmla="*/ 0 h 1417348"/>
              <a:gd name="connsiteX5" fmla="*/ 490732 w 490967"/>
              <a:gd name="connsiteY5" fmla="*/ 147687 h 1417348"/>
              <a:gd name="connsiteX6" fmla="*/ 471018 w 490967"/>
              <a:gd name="connsiteY6" fmla="*/ 1417348 h 1417348"/>
              <a:gd name="connsiteX7" fmla="*/ 255708 w 490967"/>
              <a:gd name="connsiteY7" fmla="*/ 1408032 h 1417348"/>
              <a:gd name="connsiteX8" fmla="*/ 0 w 490967"/>
              <a:gd name="connsiteY8" fmla="*/ 279566 h 1417348"/>
              <a:gd name="connsiteX0" fmla="*/ 0 w 490967"/>
              <a:gd name="connsiteY0" fmla="*/ 279566 h 1417348"/>
              <a:gd name="connsiteX1" fmla="*/ 174495 w 490967"/>
              <a:gd name="connsiteY1" fmla="*/ 239459 h 1417348"/>
              <a:gd name="connsiteX2" fmla="*/ 170282 w 490967"/>
              <a:gd name="connsiteY2" fmla="*/ 170098 h 1417348"/>
              <a:gd name="connsiteX3" fmla="*/ 266133 w 490967"/>
              <a:gd name="connsiteY3" fmla="*/ 172329 h 1417348"/>
              <a:gd name="connsiteX4" fmla="*/ 309633 w 490967"/>
              <a:gd name="connsiteY4" fmla="*/ 0 h 1417348"/>
              <a:gd name="connsiteX5" fmla="*/ 490732 w 490967"/>
              <a:gd name="connsiteY5" fmla="*/ 147687 h 1417348"/>
              <a:gd name="connsiteX6" fmla="*/ 471018 w 490967"/>
              <a:gd name="connsiteY6" fmla="*/ 1417348 h 1417348"/>
              <a:gd name="connsiteX7" fmla="*/ 219303 w 490967"/>
              <a:gd name="connsiteY7" fmla="*/ 1348852 h 1417348"/>
              <a:gd name="connsiteX8" fmla="*/ 0 w 490967"/>
              <a:gd name="connsiteY8" fmla="*/ 279566 h 1417348"/>
              <a:gd name="connsiteX0" fmla="*/ 0 w 491396"/>
              <a:gd name="connsiteY0" fmla="*/ 279566 h 1363417"/>
              <a:gd name="connsiteX1" fmla="*/ 174495 w 491396"/>
              <a:gd name="connsiteY1" fmla="*/ 239459 h 1363417"/>
              <a:gd name="connsiteX2" fmla="*/ 170282 w 491396"/>
              <a:gd name="connsiteY2" fmla="*/ 170098 h 1363417"/>
              <a:gd name="connsiteX3" fmla="*/ 266133 w 491396"/>
              <a:gd name="connsiteY3" fmla="*/ 172329 h 1363417"/>
              <a:gd name="connsiteX4" fmla="*/ 309633 w 491396"/>
              <a:gd name="connsiteY4" fmla="*/ 0 h 1363417"/>
              <a:gd name="connsiteX5" fmla="*/ 490732 w 491396"/>
              <a:gd name="connsiteY5" fmla="*/ 147687 h 1363417"/>
              <a:gd name="connsiteX6" fmla="*/ 488673 w 491396"/>
              <a:gd name="connsiteY6" fmla="*/ 1363417 h 1363417"/>
              <a:gd name="connsiteX7" fmla="*/ 219303 w 491396"/>
              <a:gd name="connsiteY7" fmla="*/ 1348852 h 1363417"/>
              <a:gd name="connsiteX8" fmla="*/ 0 w 491396"/>
              <a:gd name="connsiteY8" fmla="*/ 279566 h 1363417"/>
              <a:gd name="connsiteX0" fmla="*/ 0 w 491396"/>
              <a:gd name="connsiteY0" fmla="*/ 251496 h 1335347"/>
              <a:gd name="connsiteX1" fmla="*/ 174495 w 491396"/>
              <a:gd name="connsiteY1" fmla="*/ 211389 h 1335347"/>
              <a:gd name="connsiteX2" fmla="*/ 170282 w 491396"/>
              <a:gd name="connsiteY2" fmla="*/ 142028 h 1335347"/>
              <a:gd name="connsiteX3" fmla="*/ 266133 w 491396"/>
              <a:gd name="connsiteY3" fmla="*/ 144259 h 1335347"/>
              <a:gd name="connsiteX4" fmla="*/ 315297 w 491396"/>
              <a:gd name="connsiteY4" fmla="*/ 0 h 1335347"/>
              <a:gd name="connsiteX5" fmla="*/ 490732 w 491396"/>
              <a:gd name="connsiteY5" fmla="*/ 119617 h 1335347"/>
              <a:gd name="connsiteX6" fmla="*/ 488673 w 491396"/>
              <a:gd name="connsiteY6" fmla="*/ 1335347 h 1335347"/>
              <a:gd name="connsiteX7" fmla="*/ 219303 w 491396"/>
              <a:gd name="connsiteY7" fmla="*/ 1320782 h 1335347"/>
              <a:gd name="connsiteX8" fmla="*/ 0 w 491396"/>
              <a:gd name="connsiteY8" fmla="*/ 251496 h 133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396" h="1335347">
                <a:moveTo>
                  <a:pt x="0" y="251496"/>
                </a:moveTo>
                <a:cubicBezTo>
                  <a:pt x="91177" y="240248"/>
                  <a:pt x="121687" y="229802"/>
                  <a:pt x="174495" y="211389"/>
                </a:cubicBezTo>
                <a:cubicBezTo>
                  <a:pt x="165181" y="176057"/>
                  <a:pt x="173911" y="170113"/>
                  <a:pt x="170282" y="142028"/>
                </a:cubicBezTo>
                <a:cubicBezTo>
                  <a:pt x="221798" y="141453"/>
                  <a:pt x="226862" y="137543"/>
                  <a:pt x="266133" y="144259"/>
                </a:cubicBezTo>
                <a:cubicBezTo>
                  <a:pt x="292944" y="113475"/>
                  <a:pt x="298291" y="38661"/>
                  <a:pt x="315297" y="0"/>
                </a:cubicBezTo>
                <a:lnTo>
                  <a:pt x="490732" y="119617"/>
                </a:lnTo>
                <a:cubicBezTo>
                  <a:pt x="493671" y="464708"/>
                  <a:pt x="485734" y="990256"/>
                  <a:pt x="488673" y="1335347"/>
                </a:cubicBezTo>
                <a:lnTo>
                  <a:pt x="219303" y="1320782"/>
                </a:lnTo>
                <a:cubicBezTo>
                  <a:pt x="134067" y="944627"/>
                  <a:pt x="85236" y="627651"/>
                  <a:pt x="0" y="251496"/>
                </a:cubicBezTo>
                <a:close/>
              </a:path>
            </a:pathLst>
          </a:custGeom>
          <a:solidFill>
            <a:schemeClr val="bg2">
              <a:lumMod val="50000"/>
              <a:alpha val="50000"/>
            </a:schemeClr>
          </a:solidFill>
          <a:ln w="12700">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9933"/>
              </a:solidFill>
            </a:endParaRPr>
          </a:p>
        </p:txBody>
      </p:sp>
      <p:sp>
        <p:nvSpPr>
          <p:cNvPr id="3127" name="フリーフォーム 13"/>
          <p:cNvSpPr/>
          <p:nvPr/>
        </p:nvSpPr>
        <p:spPr>
          <a:xfrm rot="6101700">
            <a:off x="4350358" y="2149332"/>
            <a:ext cx="405874" cy="1384758"/>
          </a:xfrm>
          <a:custGeom>
            <a:avLst/>
            <a:gdLst>
              <a:gd name="connsiteX0" fmla="*/ 0 w 444500"/>
              <a:gd name="connsiteY0" fmla="*/ 25400 h 1130300"/>
              <a:gd name="connsiteX1" fmla="*/ 419100 w 444500"/>
              <a:gd name="connsiteY1" fmla="*/ 0 h 1130300"/>
              <a:gd name="connsiteX2" fmla="*/ 444500 w 444500"/>
              <a:gd name="connsiteY2" fmla="*/ 1041400 h 1130300"/>
              <a:gd name="connsiteX3" fmla="*/ 25400 w 444500"/>
              <a:gd name="connsiteY3" fmla="*/ 1130300 h 1130300"/>
              <a:gd name="connsiteX4" fmla="*/ 0 w 444500"/>
              <a:gd name="connsiteY4" fmla="*/ 25400 h 1130300"/>
              <a:gd name="connsiteX0" fmla="*/ 0 w 472139"/>
              <a:gd name="connsiteY0" fmla="*/ 25400 h 1130300"/>
              <a:gd name="connsiteX1" fmla="*/ 419100 w 472139"/>
              <a:gd name="connsiteY1" fmla="*/ 0 h 1130300"/>
              <a:gd name="connsiteX2" fmla="*/ 472139 w 472139"/>
              <a:gd name="connsiteY2" fmla="*/ 1047525 h 1130300"/>
              <a:gd name="connsiteX3" fmla="*/ 25400 w 472139"/>
              <a:gd name="connsiteY3" fmla="*/ 1130300 h 1130300"/>
              <a:gd name="connsiteX4" fmla="*/ 0 w 472139"/>
              <a:gd name="connsiteY4" fmla="*/ 25400 h 1130300"/>
              <a:gd name="connsiteX0" fmla="*/ 0 w 472139"/>
              <a:gd name="connsiteY0" fmla="*/ 13149 h 1118049"/>
              <a:gd name="connsiteX1" fmla="*/ 463323 w 472139"/>
              <a:gd name="connsiteY1" fmla="*/ 0 h 1118049"/>
              <a:gd name="connsiteX2" fmla="*/ 472139 w 472139"/>
              <a:gd name="connsiteY2" fmla="*/ 1035274 h 1118049"/>
              <a:gd name="connsiteX3" fmla="*/ 25400 w 472139"/>
              <a:gd name="connsiteY3" fmla="*/ 1118049 h 1118049"/>
              <a:gd name="connsiteX4" fmla="*/ 0 w 472139"/>
              <a:gd name="connsiteY4" fmla="*/ 13149 h 1118049"/>
              <a:gd name="connsiteX0" fmla="*/ 0 w 472139"/>
              <a:gd name="connsiteY0" fmla="*/ 13149 h 1148677"/>
              <a:gd name="connsiteX1" fmla="*/ 463323 w 472139"/>
              <a:gd name="connsiteY1" fmla="*/ 0 h 1148677"/>
              <a:gd name="connsiteX2" fmla="*/ 472139 w 472139"/>
              <a:gd name="connsiteY2" fmla="*/ 1035274 h 1148677"/>
              <a:gd name="connsiteX3" fmla="*/ 19872 w 472139"/>
              <a:gd name="connsiteY3" fmla="*/ 1148677 h 1148677"/>
              <a:gd name="connsiteX4" fmla="*/ 0 w 472139"/>
              <a:gd name="connsiteY4" fmla="*/ 13149 h 1148677"/>
              <a:gd name="connsiteX0" fmla="*/ 0 w 472139"/>
              <a:gd name="connsiteY0" fmla="*/ 13149 h 1179305"/>
              <a:gd name="connsiteX1" fmla="*/ 463323 w 472139"/>
              <a:gd name="connsiteY1" fmla="*/ 0 h 1179305"/>
              <a:gd name="connsiteX2" fmla="*/ 472139 w 472139"/>
              <a:gd name="connsiteY2" fmla="*/ 1035274 h 1179305"/>
              <a:gd name="connsiteX3" fmla="*/ 30928 w 472139"/>
              <a:gd name="connsiteY3" fmla="*/ 1179305 h 1179305"/>
              <a:gd name="connsiteX4" fmla="*/ 0 w 472139"/>
              <a:gd name="connsiteY4" fmla="*/ 13149 h 1179305"/>
              <a:gd name="connsiteX0" fmla="*/ 0 w 464020"/>
              <a:gd name="connsiteY0" fmla="*/ 13149 h 1179305"/>
              <a:gd name="connsiteX1" fmla="*/ 463323 w 464020"/>
              <a:gd name="connsiteY1" fmla="*/ 0 h 1179305"/>
              <a:gd name="connsiteX2" fmla="*/ 461717 w 464020"/>
              <a:gd name="connsiteY2" fmla="*/ 1165452 h 1179305"/>
              <a:gd name="connsiteX3" fmla="*/ 30928 w 464020"/>
              <a:gd name="connsiteY3" fmla="*/ 1179305 h 1179305"/>
              <a:gd name="connsiteX4" fmla="*/ 0 w 464020"/>
              <a:gd name="connsiteY4" fmla="*/ 13149 h 1179305"/>
              <a:gd name="connsiteX0" fmla="*/ 0 w 464020"/>
              <a:gd name="connsiteY0" fmla="*/ 13149 h 1185008"/>
              <a:gd name="connsiteX1" fmla="*/ 463323 w 464020"/>
              <a:gd name="connsiteY1" fmla="*/ 0 h 1185008"/>
              <a:gd name="connsiteX2" fmla="*/ 461717 w 464020"/>
              <a:gd name="connsiteY2" fmla="*/ 1165452 h 1185008"/>
              <a:gd name="connsiteX3" fmla="*/ 252234 w 464020"/>
              <a:gd name="connsiteY3" fmla="*/ 1185008 h 1185008"/>
              <a:gd name="connsiteX4" fmla="*/ 0 w 464020"/>
              <a:gd name="connsiteY4" fmla="*/ 13149 h 1185008"/>
              <a:gd name="connsiteX0" fmla="*/ 0 w 472021"/>
              <a:gd name="connsiteY0" fmla="*/ 82594 h 1185008"/>
              <a:gd name="connsiteX1" fmla="*/ 471324 w 472021"/>
              <a:gd name="connsiteY1" fmla="*/ 0 h 1185008"/>
              <a:gd name="connsiteX2" fmla="*/ 469718 w 472021"/>
              <a:gd name="connsiteY2" fmla="*/ 1165452 h 1185008"/>
              <a:gd name="connsiteX3" fmla="*/ 260235 w 472021"/>
              <a:gd name="connsiteY3" fmla="*/ 1185008 h 1185008"/>
              <a:gd name="connsiteX4" fmla="*/ 0 w 472021"/>
              <a:gd name="connsiteY4" fmla="*/ 82594 h 1185008"/>
              <a:gd name="connsiteX0" fmla="*/ 0 w 490956"/>
              <a:gd name="connsiteY0" fmla="*/ 131879 h 1234293"/>
              <a:gd name="connsiteX1" fmla="*/ 490732 w 490956"/>
              <a:gd name="connsiteY1" fmla="*/ 0 h 1234293"/>
              <a:gd name="connsiteX2" fmla="*/ 469718 w 490956"/>
              <a:gd name="connsiteY2" fmla="*/ 1214737 h 1234293"/>
              <a:gd name="connsiteX3" fmla="*/ 260235 w 490956"/>
              <a:gd name="connsiteY3" fmla="*/ 1234293 h 1234293"/>
              <a:gd name="connsiteX4" fmla="*/ 0 w 490956"/>
              <a:gd name="connsiteY4" fmla="*/ 131879 h 1234293"/>
              <a:gd name="connsiteX0" fmla="*/ 0 w 490956"/>
              <a:gd name="connsiteY0" fmla="*/ 131879 h 1234293"/>
              <a:gd name="connsiteX1" fmla="*/ 170282 w 490956"/>
              <a:gd name="connsiteY1" fmla="*/ 22411 h 1234293"/>
              <a:gd name="connsiteX2" fmla="*/ 490732 w 490956"/>
              <a:gd name="connsiteY2" fmla="*/ 0 h 1234293"/>
              <a:gd name="connsiteX3" fmla="*/ 469718 w 490956"/>
              <a:gd name="connsiteY3" fmla="*/ 1214737 h 1234293"/>
              <a:gd name="connsiteX4" fmla="*/ 260235 w 490956"/>
              <a:gd name="connsiteY4" fmla="*/ 1234293 h 1234293"/>
              <a:gd name="connsiteX5" fmla="*/ 0 w 490956"/>
              <a:gd name="connsiteY5" fmla="*/ 131879 h 1234293"/>
              <a:gd name="connsiteX0" fmla="*/ 0 w 490956"/>
              <a:gd name="connsiteY0" fmla="*/ 294170 h 1396584"/>
              <a:gd name="connsiteX1" fmla="*/ 170282 w 490956"/>
              <a:gd name="connsiteY1" fmla="*/ 184702 h 1396584"/>
              <a:gd name="connsiteX2" fmla="*/ 331148 w 490956"/>
              <a:gd name="connsiteY2" fmla="*/ 0 h 1396584"/>
              <a:gd name="connsiteX3" fmla="*/ 490732 w 490956"/>
              <a:gd name="connsiteY3" fmla="*/ 162291 h 1396584"/>
              <a:gd name="connsiteX4" fmla="*/ 469718 w 490956"/>
              <a:gd name="connsiteY4" fmla="*/ 1377028 h 1396584"/>
              <a:gd name="connsiteX5" fmla="*/ 260235 w 490956"/>
              <a:gd name="connsiteY5" fmla="*/ 1396584 h 1396584"/>
              <a:gd name="connsiteX6" fmla="*/ 0 w 490956"/>
              <a:gd name="connsiteY6" fmla="*/ 294170 h 1396584"/>
              <a:gd name="connsiteX0" fmla="*/ 0 w 490956"/>
              <a:gd name="connsiteY0" fmla="*/ 294714 h 1397128"/>
              <a:gd name="connsiteX1" fmla="*/ 170282 w 490956"/>
              <a:gd name="connsiteY1" fmla="*/ 185246 h 1397128"/>
              <a:gd name="connsiteX2" fmla="*/ 266133 w 490956"/>
              <a:gd name="connsiteY2" fmla="*/ 187477 h 1397128"/>
              <a:gd name="connsiteX3" fmla="*/ 331148 w 490956"/>
              <a:gd name="connsiteY3" fmla="*/ 544 h 1397128"/>
              <a:gd name="connsiteX4" fmla="*/ 490732 w 490956"/>
              <a:gd name="connsiteY4" fmla="*/ 162835 h 1397128"/>
              <a:gd name="connsiteX5" fmla="*/ 469718 w 490956"/>
              <a:gd name="connsiteY5" fmla="*/ 1377572 h 1397128"/>
              <a:gd name="connsiteX6" fmla="*/ 260235 w 490956"/>
              <a:gd name="connsiteY6" fmla="*/ 1397128 h 1397128"/>
              <a:gd name="connsiteX7" fmla="*/ 0 w 490956"/>
              <a:gd name="connsiteY7" fmla="*/ 294714 h 1397128"/>
              <a:gd name="connsiteX0" fmla="*/ 4058 w 495014"/>
              <a:gd name="connsiteY0" fmla="*/ 294714 h 1397128"/>
              <a:gd name="connsiteX1" fmla="*/ 178553 w 495014"/>
              <a:gd name="connsiteY1" fmla="*/ 254607 h 1397128"/>
              <a:gd name="connsiteX2" fmla="*/ 174340 w 495014"/>
              <a:gd name="connsiteY2" fmla="*/ 185246 h 1397128"/>
              <a:gd name="connsiteX3" fmla="*/ 270191 w 495014"/>
              <a:gd name="connsiteY3" fmla="*/ 187477 h 1397128"/>
              <a:gd name="connsiteX4" fmla="*/ 335206 w 495014"/>
              <a:gd name="connsiteY4" fmla="*/ 544 h 1397128"/>
              <a:gd name="connsiteX5" fmla="*/ 494790 w 495014"/>
              <a:gd name="connsiteY5" fmla="*/ 162835 h 1397128"/>
              <a:gd name="connsiteX6" fmla="*/ 473776 w 495014"/>
              <a:gd name="connsiteY6" fmla="*/ 1377572 h 1397128"/>
              <a:gd name="connsiteX7" fmla="*/ 264293 w 495014"/>
              <a:gd name="connsiteY7" fmla="*/ 1397128 h 1397128"/>
              <a:gd name="connsiteX8" fmla="*/ 4058 w 495014"/>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94714 h 1397128"/>
              <a:gd name="connsiteX1" fmla="*/ 174495 w 490956"/>
              <a:gd name="connsiteY1" fmla="*/ 254607 h 1397128"/>
              <a:gd name="connsiteX2" fmla="*/ 170282 w 490956"/>
              <a:gd name="connsiteY2" fmla="*/ 185246 h 1397128"/>
              <a:gd name="connsiteX3" fmla="*/ 266133 w 490956"/>
              <a:gd name="connsiteY3" fmla="*/ 187477 h 1397128"/>
              <a:gd name="connsiteX4" fmla="*/ 331148 w 490956"/>
              <a:gd name="connsiteY4" fmla="*/ 544 h 1397128"/>
              <a:gd name="connsiteX5" fmla="*/ 490732 w 490956"/>
              <a:gd name="connsiteY5" fmla="*/ 162835 h 1397128"/>
              <a:gd name="connsiteX6" fmla="*/ 469718 w 490956"/>
              <a:gd name="connsiteY6" fmla="*/ 1377572 h 1397128"/>
              <a:gd name="connsiteX7" fmla="*/ 260235 w 490956"/>
              <a:gd name="connsiteY7" fmla="*/ 1397128 h 1397128"/>
              <a:gd name="connsiteX8" fmla="*/ 0 w 490956"/>
              <a:gd name="connsiteY8" fmla="*/ 294714 h 1397128"/>
              <a:gd name="connsiteX0" fmla="*/ 0 w 490956"/>
              <a:gd name="connsiteY0" fmla="*/ 280160 h 1382574"/>
              <a:gd name="connsiteX1" fmla="*/ 174495 w 490956"/>
              <a:gd name="connsiteY1" fmla="*/ 240053 h 1382574"/>
              <a:gd name="connsiteX2" fmla="*/ 170282 w 490956"/>
              <a:gd name="connsiteY2" fmla="*/ 170692 h 1382574"/>
              <a:gd name="connsiteX3" fmla="*/ 266133 w 490956"/>
              <a:gd name="connsiteY3" fmla="*/ 172923 h 1382574"/>
              <a:gd name="connsiteX4" fmla="*/ 309633 w 490956"/>
              <a:gd name="connsiteY4" fmla="*/ 594 h 1382574"/>
              <a:gd name="connsiteX5" fmla="*/ 490732 w 490956"/>
              <a:gd name="connsiteY5" fmla="*/ 148281 h 1382574"/>
              <a:gd name="connsiteX6" fmla="*/ 469718 w 490956"/>
              <a:gd name="connsiteY6" fmla="*/ 1363018 h 1382574"/>
              <a:gd name="connsiteX7" fmla="*/ 260235 w 490956"/>
              <a:gd name="connsiteY7" fmla="*/ 1382574 h 1382574"/>
              <a:gd name="connsiteX8" fmla="*/ 0 w 490956"/>
              <a:gd name="connsiteY8" fmla="*/ 280160 h 1382574"/>
              <a:gd name="connsiteX0" fmla="*/ 0 w 490956"/>
              <a:gd name="connsiteY0" fmla="*/ 279566 h 1381980"/>
              <a:gd name="connsiteX1" fmla="*/ 174495 w 490956"/>
              <a:gd name="connsiteY1" fmla="*/ 239459 h 1381980"/>
              <a:gd name="connsiteX2" fmla="*/ 170282 w 490956"/>
              <a:gd name="connsiteY2" fmla="*/ 170098 h 1381980"/>
              <a:gd name="connsiteX3" fmla="*/ 266133 w 490956"/>
              <a:gd name="connsiteY3" fmla="*/ 172329 h 1381980"/>
              <a:gd name="connsiteX4" fmla="*/ 309633 w 490956"/>
              <a:gd name="connsiteY4" fmla="*/ 0 h 1381980"/>
              <a:gd name="connsiteX5" fmla="*/ 490732 w 490956"/>
              <a:gd name="connsiteY5" fmla="*/ 147687 h 1381980"/>
              <a:gd name="connsiteX6" fmla="*/ 469718 w 490956"/>
              <a:gd name="connsiteY6" fmla="*/ 1362424 h 1381980"/>
              <a:gd name="connsiteX7" fmla="*/ 260235 w 490956"/>
              <a:gd name="connsiteY7" fmla="*/ 1381980 h 1381980"/>
              <a:gd name="connsiteX8" fmla="*/ 0 w 490956"/>
              <a:gd name="connsiteY8" fmla="*/ 279566 h 1381980"/>
              <a:gd name="connsiteX0" fmla="*/ 0 w 490967"/>
              <a:gd name="connsiteY0" fmla="*/ 279566 h 1417348"/>
              <a:gd name="connsiteX1" fmla="*/ 174495 w 490967"/>
              <a:gd name="connsiteY1" fmla="*/ 239459 h 1417348"/>
              <a:gd name="connsiteX2" fmla="*/ 170282 w 490967"/>
              <a:gd name="connsiteY2" fmla="*/ 170098 h 1417348"/>
              <a:gd name="connsiteX3" fmla="*/ 266133 w 490967"/>
              <a:gd name="connsiteY3" fmla="*/ 172329 h 1417348"/>
              <a:gd name="connsiteX4" fmla="*/ 309633 w 490967"/>
              <a:gd name="connsiteY4" fmla="*/ 0 h 1417348"/>
              <a:gd name="connsiteX5" fmla="*/ 490732 w 490967"/>
              <a:gd name="connsiteY5" fmla="*/ 147687 h 1417348"/>
              <a:gd name="connsiteX6" fmla="*/ 471018 w 490967"/>
              <a:gd name="connsiteY6" fmla="*/ 1417348 h 1417348"/>
              <a:gd name="connsiteX7" fmla="*/ 260235 w 490967"/>
              <a:gd name="connsiteY7" fmla="*/ 1381980 h 1417348"/>
              <a:gd name="connsiteX8" fmla="*/ 0 w 490967"/>
              <a:gd name="connsiteY8" fmla="*/ 279566 h 1417348"/>
              <a:gd name="connsiteX0" fmla="*/ 0 w 490967"/>
              <a:gd name="connsiteY0" fmla="*/ 279566 h 1417348"/>
              <a:gd name="connsiteX1" fmla="*/ 174495 w 490967"/>
              <a:gd name="connsiteY1" fmla="*/ 239459 h 1417348"/>
              <a:gd name="connsiteX2" fmla="*/ 170282 w 490967"/>
              <a:gd name="connsiteY2" fmla="*/ 170098 h 1417348"/>
              <a:gd name="connsiteX3" fmla="*/ 266133 w 490967"/>
              <a:gd name="connsiteY3" fmla="*/ 172329 h 1417348"/>
              <a:gd name="connsiteX4" fmla="*/ 309633 w 490967"/>
              <a:gd name="connsiteY4" fmla="*/ 0 h 1417348"/>
              <a:gd name="connsiteX5" fmla="*/ 490732 w 490967"/>
              <a:gd name="connsiteY5" fmla="*/ 147687 h 1417348"/>
              <a:gd name="connsiteX6" fmla="*/ 471018 w 490967"/>
              <a:gd name="connsiteY6" fmla="*/ 1417348 h 1417348"/>
              <a:gd name="connsiteX7" fmla="*/ 255708 w 490967"/>
              <a:gd name="connsiteY7" fmla="*/ 1408032 h 1417348"/>
              <a:gd name="connsiteX8" fmla="*/ 0 w 490967"/>
              <a:gd name="connsiteY8" fmla="*/ 279566 h 1417348"/>
              <a:gd name="connsiteX0" fmla="*/ 0 w 490967"/>
              <a:gd name="connsiteY0" fmla="*/ 218865 h 1356647"/>
              <a:gd name="connsiteX1" fmla="*/ 174495 w 490967"/>
              <a:gd name="connsiteY1" fmla="*/ 178758 h 1356647"/>
              <a:gd name="connsiteX2" fmla="*/ 170282 w 490967"/>
              <a:gd name="connsiteY2" fmla="*/ 109397 h 1356647"/>
              <a:gd name="connsiteX3" fmla="*/ 266133 w 490967"/>
              <a:gd name="connsiteY3" fmla="*/ 111628 h 1356647"/>
              <a:gd name="connsiteX4" fmla="*/ 490732 w 490967"/>
              <a:gd name="connsiteY4" fmla="*/ 86986 h 1356647"/>
              <a:gd name="connsiteX5" fmla="*/ 471018 w 490967"/>
              <a:gd name="connsiteY5" fmla="*/ 1356647 h 1356647"/>
              <a:gd name="connsiteX6" fmla="*/ 255708 w 490967"/>
              <a:gd name="connsiteY6" fmla="*/ 1347331 h 1356647"/>
              <a:gd name="connsiteX7" fmla="*/ 0 w 490967"/>
              <a:gd name="connsiteY7" fmla="*/ 218865 h 1356647"/>
              <a:gd name="connsiteX0" fmla="*/ 0 w 490967"/>
              <a:gd name="connsiteY0" fmla="*/ 211539 h 1349321"/>
              <a:gd name="connsiteX1" fmla="*/ 174495 w 490967"/>
              <a:gd name="connsiteY1" fmla="*/ 171432 h 1349321"/>
              <a:gd name="connsiteX2" fmla="*/ 170282 w 490967"/>
              <a:gd name="connsiteY2" fmla="*/ 102071 h 1349321"/>
              <a:gd name="connsiteX3" fmla="*/ 266133 w 490967"/>
              <a:gd name="connsiteY3" fmla="*/ 104302 h 1349321"/>
              <a:gd name="connsiteX4" fmla="*/ 279648 w 490967"/>
              <a:gd name="connsiteY4" fmla="*/ 129847 h 1349321"/>
              <a:gd name="connsiteX5" fmla="*/ 490732 w 490967"/>
              <a:gd name="connsiteY5" fmla="*/ 79660 h 1349321"/>
              <a:gd name="connsiteX6" fmla="*/ 471018 w 490967"/>
              <a:gd name="connsiteY6" fmla="*/ 1349321 h 1349321"/>
              <a:gd name="connsiteX7" fmla="*/ 255708 w 490967"/>
              <a:gd name="connsiteY7" fmla="*/ 1340005 h 1349321"/>
              <a:gd name="connsiteX8" fmla="*/ 0 w 490967"/>
              <a:gd name="connsiteY8" fmla="*/ 211539 h 1349321"/>
              <a:gd name="connsiteX0" fmla="*/ 0 w 490967"/>
              <a:gd name="connsiteY0" fmla="*/ 218864 h 1356646"/>
              <a:gd name="connsiteX1" fmla="*/ 174495 w 490967"/>
              <a:gd name="connsiteY1" fmla="*/ 178757 h 1356646"/>
              <a:gd name="connsiteX2" fmla="*/ 170282 w 490967"/>
              <a:gd name="connsiteY2" fmla="*/ 109396 h 1356646"/>
              <a:gd name="connsiteX3" fmla="*/ 266133 w 490967"/>
              <a:gd name="connsiteY3" fmla="*/ 111627 h 1356646"/>
              <a:gd name="connsiteX4" fmla="*/ 490732 w 490967"/>
              <a:gd name="connsiteY4" fmla="*/ 86985 h 1356646"/>
              <a:gd name="connsiteX5" fmla="*/ 471018 w 490967"/>
              <a:gd name="connsiteY5" fmla="*/ 1356646 h 1356646"/>
              <a:gd name="connsiteX6" fmla="*/ 255708 w 490967"/>
              <a:gd name="connsiteY6" fmla="*/ 1347330 h 1356646"/>
              <a:gd name="connsiteX7" fmla="*/ 0 w 490967"/>
              <a:gd name="connsiteY7" fmla="*/ 218864 h 1356646"/>
              <a:gd name="connsiteX0" fmla="*/ 0 w 490967"/>
              <a:gd name="connsiteY0" fmla="*/ 218864 h 1356646"/>
              <a:gd name="connsiteX1" fmla="*/ 174495 w 490967"/>
              <a:gd name="connsiteY1" fmla="*/ 178757 h 1356646"/>
              <a:gd name="connsiteX2" fmla="*/ 266133 w 490967"/>
              <a:gd name="connsiteY2" fmla="*/ 111627 h 1356646"/>
              <a:gd name="connsiteX3" fmla="*/ 490732 w 490967"/>
              <a:gd name="connsiteY3" fmla="*/ 86985 h 1356646"/>
              <a:gd name="connsiteX4" fmla="*/ 471018 w 490967"/>
              <a:gd name="connsiteY4" fmla="*/ 1356646 h 1356646"/>
              <a:gd name="connsiteX5" fmla="*/ 255708 w 490967"/>
              <a:gd name="connsiteY5" fmla="*/ 1347330 h 1356646"/>
              <a:gd name="connsiteX6" fmla="*/ 0 w 490967"/>
              <a:gd name="connsiteY6" fmla="*/ 218864 h 1356646"/>
              <a:gd name="connsiteX0" fmla="*/ 0 w 490967"/>
              <a:gd name="connsiteY0" fmla="*/ 218864 h 1356646"/>
              <a:gd name="connsiteX1" fmla="*/ 266133 w 490967"/>
              <a:gd name="connsiteY1" fmla="*/ 111627 h 1356646"/>
              <a:gd name="connsiteX2" fmla="*/ 490732 w 490967"/>
              <a:gd name="connsiteY2" fmla="*/ 86985 h 1356646"/>
              <a:gd name="connsiteX3" fmla="*/ 471018 w 490967"/>
              <a:gd name="connsiteY3" fmla="*/ 1356646 h 1356646"/>
              <a:gd name="connsiteX4" fmla="*/ 255708 w 490967"/>
              <a:gd name="connsiteY4" fmla="*/ 1347330 h 1356646"/>
              <a:gd name="connsiteX5" fmla="*/ 0 w 490967"/>
              <a:gd name="connsiteY5" fmla="*/ 218864 h 1356646"/>
              <a:gd name="connsiteX0" fmla="*/ 0 w 490967"/>
              <a:gd name="connsiteY0" fmla="*/ 229068 h 1366850"/>
              <a:gd name="connsiteX1" fmla="*/ 490732 w 490967"/>
              <a:gd name="connsiteY1" fmla="*/ 97189 h 1366850"/>
              <a:gd name="connsiteX2" fmla="*/ 471018 w 490967"/>
              <a:gd name="connsiteY2" fmla="*/ 1366850 h 1366850"/>
              <a:gd name="connsiteX3" fmla="*/ 255708 w 490967"/>
              <a:gd name="connsiteY3" fmla="*/ 1357534 h 1366850"/>
              <a:gd name="connsiteX4" fmla="*/ 0 w 490967"/>
              <a:gd name="connsiteY4" fmla="*/ 229068 h 1366850"/>
              <a:gd name="connsiteX0" fmla="*/ 0 w 471018"/>
              <a:gd name="connsiteY0" fmla="*/ 183784 h 1321566"/>
              <a:gd name="connsiteX1" fmla="*/ 377498 w 471018"/>
              <a:gd name="connsiteY1" fmla="*/ 121111 h 1321566"/>
              <a:gd name="connsiteX2" fmla="*/ 471018 w 471018"/>
              <a:gd name="connsiteY2" fmla="*/ 1321566 h 1321566"/>
              <a:gd name="connsiteX3" fmla="*/ 255708 w 471018"/>
              <a:gd name="connsiteY3" fmla="*/ 1312250 h 1321566"/>
              <a:gd name="connsiteX4" fmla="*/ 0 w 471018"/>
              <a:gd name="connsiteY4" fmla="*/ 183784 h 1321566"/>
              <a:gd name="connsiteX0" fmla="*/ 0 w 471018"/>
              <a:gd name="connsiteY0" fmla="*/ 116291 h 1254073"/>
              <a:gd name="connsiteX1" fmla="*/ 377498 w 471018"/>
              <a:gd name="connsiteY1" fmla="*/ 53618 h 1254073"/>
              <a:gd name="connsiteX2" fmla="*/ 471018 w 471018"/>
              <a:gd name="connsiteY2" fmla="*/ 1254073 h 1254073"/>
              <a:gd name="connsiteX3" fmla="*/ 255708 w 471018"/>
              <a:gd name="connsiteY3" fmla="*/ 1244757 h 1254073"/>
              <a:gd name="connsiteX4" fmla="*/ 0 w 471018"/>
              <a:gd name="connsiteY4" fmla="*/ 116291 h 1254073"/>
              <a:gd name="connsiteX0" fmla="*/ 0 w 348400"/>
              <a:gd name="connsiteY0" fmla="*/ 93573 h 1302553"/>
              <a:gd name="connsiteX1" fmla="*/ 254880 w 348400"/>
              <a:gd name="connsiteY1" fmla="*/ 102098 h 1302553"/>
              <a:gd name="connsiteX2" fmla="*/ 348400 w 348400"/>
              <a:gd name="connsiteY2" fmla="*/ 1302553 h 1302553"/>
              <a:gd name="connsiteX3" fmla="*/ 133090 w 348400"/>
              <a:gd name="connsiteY3" fmla="*/ 1293237 h 1302553"/>
              <a:gd name="connsiteX4" fmla="*/ 0 w 348400"/>
              <a:gd name="connsiteY4" fmla="*/ 93573 h 1302553"/>
              <a:gd name="connsiteX0" fmla="*/ 0 w 348400"/>
              <a:gd name="connsiteY0" fmla="*/ 0 h 1208980"/>
              <a:gd name="connsiteX1" fmla="*/ 254880 w 348400"/>
              <a:gd name="connsiteY1" fmla="*/ 8525 h 1208980"/>
              <a:gd name="connsiteX2" fmla="*/ 348400 w 348400"/>
              <a:gd name="connsiteY2" fmla="*/ 1208980 h 1208980"/>
              <a:gd name="connsiteX3" fmla="*/ 133090 w 348400"/>
              <a:gd name="connsiteY3" fmla="*/ 1199664 h 1208980"/>
              <a:gd name="connsiteX4" fmla="*/ 0 w 348400"/>
              <a:gd name="connsiteY4" fmla="*/ 0 h 1208980"/>
              <a:gd name="connsiteX0" fmla="*/ 0 w 348400"/>
              <a:gd name="connsiteY0" fmla="*/ 0 h 1208980"/>
              <a:gd name="connsiteX1" fmla="*/ 254880 w 348400"/>
              <a:gd name="connsiteY1" fmla="*/ 8525 h 1208980"/>
              <a:gd name="connsiteX2" fmla="*/ 348400 w 348400"/>
              <a:gd name="connsiteY2" fmla="*/ 1208980 h 1208980"/>
              <a:gd name="connsiteX3" fmla="*/ 133090 w 348400"/>
              <a:gd name="connsiteY3" fmla="*/ 1199664 h 1208980"/>
              <a:gd name="connsiteX4" fmla="*/ 0 w 348400"/>
              <a:gd name="connsiteY4" fmla="*/ 0 h 1208980"/>
              <a:gd name="connsiteX0" fmla="*/ 0 w 348400"/>
              <a:gd name="connsiteY0" fmla="*/ 0 h 1208980"/>
              <a:gd name="connsiteX1" fmla="*/ 254880 w 348400"/>
              <a:gd name="connsiteY1" fmla="*/ 8525 h 1208980"/>
              <a:gd name="connsiteX2" fmla="*/ 348400 w 348400"/>
              <a:gd name="connsiteY2" fmla="*/ 1208980 h 1208980"/>
              <a:gd name="connsiteX3" fmla="*/ 159268 w 348400"/>
              <a:gd name="connsiteY3" fmla="*/ 893013 h 1208980"/>
              <a:gd name="connsiteX4" fmla="*/ 0 w 348400"/>
              <a:gd name="connsiteY4" fmla="*/ 0 h 1208980"/>
              <a:gd name="connsiteX0" fmla="*/ 0 w 255110"/>
              <a:gd name="connsiteY0" fmla="*/ 0 h 893013"/>
              <a:gd name="connsiteX1" fmla="*/ 254880 w 255110"/>
              <a:gd name="connsiteY1" fmla="*/ 8525 h 893013"/>
              <a:gd name="connsiteX2" fmla="*/ 234617 w 255110"/>
              <a:gd name="connsiteY2" fmla="*/ 620916 h 893013"/>
              <a:gd name="connsiteX3" fmla="*/ 159268 w 255110"/>
              <a:gd name="connsiteY3" fmla="*/ 893013 h 893013"/>
              <a:gd name="connsiteX4" fmla="*/ 0 w 255110"/>
              <a:gd name="connsiteY4" fmla="*/ 0 h 893013"/>
              <a:gd name="connsiteX0" fmla="*/ 0 w 255178"/>
              <a:gd name="connsiteY0" fmla="*/ 0 h 893013"/>
              <a:gd name="connsiteX1" fmla="*/ 254880 w 255178"/>
              <a:gd name="connsiteY1" fmla="*/ 8525 h 893013"/>
              <a:gd name="connsiteX2" fmla="*/ 234617 w 255178"/>
              <a:gd name="connsiteY2" fmla="*/ 620916 h 893013"/>
              <a:gd name="connsiteX3" fmla="*/ 159268 w 255178"/>
              <a:gd name="connsiteY3" fmla="*/ 893013 h 893013"/>
              <a:gd name="connsiteX4" fmla="*/ 0 w 255178"/>
              <a:gd name="connsiteY4" fmla="*/ 0 h 89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178" h="893013">
                <a:moveTo>
                  <a:pt x="0" y="0"/>
                </a:moveTo>
                <a:cubicBezTo>
                  <a:pt x="130755" y="1336"/>
                  <a:pt x="114597" y="-2386"/>
                  <a:pt x="254880" y="8525"/>
                </a:cubicBezTo>
                <a:cubicBezTo>
                  <a:pt x="257819" y="353616"/>
                  <a:pt x="238147" y="259396"/>
                  <a:pt x="234617" y="620916"/>
                </a:cubicBezTo>
                <a:lnTo>
                  <a:pt x="159268" y="893013"/>
                </a:lnTo>
                <a:cubicBezTo>
                  <a:pt x="114905" y="493125"/>
                  <a:pt x="67820" y="394908"/>
                  <a:pt x="0" y="0"/>
                </a:cubicBezTo>
                <a:close/>
              </a:path>
            </a:pathLst>
          </a:custGeom>
          <a:solidFill>
            <a:schemeClr val="bg2">
              <a:lumMod val="50000"/>
              <a:alpha val="50000"/>
            </a:schemeClr>
          </a:solidFill>
          <a:ln w="12700">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9933"/>
              </a:solidFill>
            </a:endParaRPr>
          </a:p>
        </p:txBody>
      </p:sp>
      <p:sp>
        <p:nvSpPr>
          <p:cNvPr id="3128" name="フリーフォーム 13"/>
          <p:cNvSpPr/>
          <p:nvPr/>
        </p:nvSpPr>
        <p:spPr>
          <a:xfrm rot="793705">
            <a:off x="6424508" y="3638219"/>
            <a:ext cx="453555" cy="1470716"/>
          </a:xfrm>
          <a:custGeom>
            <a:avLst/>
            <a:gdLst>
              <a:gd name="connsiteX0" fmla="*/ 0 w 444500"/>
              <a:gd name="connsiteY0" fmla="*/ 25400 h 1130300"/>
              <a:gd name="connsiteX1" fmla="*/ 419100 w 444500"/>
              <a:gd name="connsiteY1" fmla="*/ 0 h 1130300"/>
              <a:gd name="connsiteX2" fmla="*/ 444500 w 444500"/>
              <a:gd name="connsiteY2" fmla="*/ 1041400 h 1130300"/>
              <a:gd name="connsiteX3" fmla="*/ 25400 w 444500"/>
              <a:gd name="connsiteY3" fmla="*/ 1130300 h 1130300"/>
              <a:gd name="connsiteX4" fmla="*/ 0 w 444500"/>
              <a:gd name="connsiteY4" fmla="*/ 25400 h 1130300"/>
              <a:gd name="connsiteX0" fmla="*/ 0 w 472139"/>
              <a:gd name="connsiteY0" fmla="*/ 25400 h 1130300"/>
              <a:gd name="connsiteX1" fmla="*/ 419100 w 472139"/>
              <a:gd name="connsiteY1" fmla="*/ 0 h 1130300"/>
              <a:gd name="connsiteX2" fmla="*/ 472139 w 472139"/>
              <a:gd name="connsiteY2" fmla="*/ 1047525 h 1130300"/>
              <a:gd name="connsiteX3" fmla="*/ 25400 w 472139"/>
              <a:gd name="connsiteY3" fmla="*/ 1130300 h 1130300"/>
              <a:gd name="connsiteX4" fmla="*/ 0 w 472139"/>
              <a:gd name="connsiteY4" fmla="*/ 25400 h 1130300"/>
              <a:gd name="connsiteX0" fmla="*/ 0 w 472139"/>
              <a:gd name="connsiteY0" fmla="*/ 13149 h 1118049"/>
              <a:gd name="connsiteX1" fmla="*/ 463323 w 472139"/>
              <a:gd name="connsiteY1" fmla="*/ 0 h 1118049"/>
              <a:gd name="connsiteX2" fmla="*/ 472139 w 472139"/>
              <a:gd name="connsiteY2" fmla="*/ 1035274 h 1118049"/>
              <a:gd name="connsiteX3" fmla="*/ 25400 w 472139"/>
              <a:gd name="connsiteY3" fmla="*/ 1118049 h 1118049"/>
              <a:gd name="connsiteX4" fmla="*/ 0 w 472139"/>
              <a:gd name="connsiteY4" fmla="*/ 13149 h 1118049"/>
              <a:gd name="connsiteX0" fmla="*/ 0 w 472139"/>
              <a:gd name="connsiteY0" fmla="*/ 13149 h 1148677"/>
              <a:gd name="connsiteX1" fmla="*/ 463323 w 472139"/>
              <a:gd name="connsiteY1" fmla="*/ 0 h 1148677"/>
              <a:gd name="connsiteX2" fmla="*/ 472139 w 472139"/>
              <a:gd name="connsiteY2" fmla="*/ 1035274 h 1148677"/>
              <a:gd name="connsiteX3" fmla="*/ 19872 w 472139"/>
              <a:gd name="connsiteY3" fmla="*/ 1148677 h 1148677"/>
              <a:gd name="connsiteX4" fmla="*/ 0 w 472139"/>
              <a:gd name="connsiteY4" fmla="*/ 13149 h 1148677"/>
              <a:gd name="connsiteX0" fmla="*/ 0 w 472139"/>
              <a:gd name="connsiteY0" fmla="*/ 13149 h 1179305"/>
              <a:gd name="connsiteX1" fmla="*/ 463323 w 472139"/>
              <a:gd name="connsiteY1" fmla="*/ 0 h 1179305"/>
              <a:gd name="connsiteX2" fmla="*/ 472139 w 472139"/>
              <a:gd name="connsiteY2" fmla="*/ 1035274 h 1179305"/>
              <a:gd name="connsiteX3" fmla="*/ 30928 w 472139"/>
              <a:gd name="connsiteY3" fmla="*/ 1179305 h 1179305"/>
              <a:gd name="connsiteX4" fmla="*/ 0 w 472139"/>
              <a:gd name="connsiteY4" fmla="*/ 13149 h 1179305"/>
              <a:gd name="connsiteX0" fmla="*/ 0 w 472139"/>
              <a:gd name="connsiteY0" fmla="*/ 13149 h 1035274"/>
              <a:gd name="connsiteX1" fmla="*/ 463323 w 472139"/>
              <a:gd name="connsiteY1" fmla="*/ 0 h 1035274"/>
              <a:gd name="connsiteX2" fmla="*/ 472139 w 472139"/>
              <a:gd name="connsiteY2" fmla="*/ 1035274 h 1035274"/>
              <a:gd name="connsiteX3" fmla="*/ 41218 w 472139"/>
              <a:gd name="connsiteY3" fmla="*/ 1005905 h 1035274"/>
              <a:gd name="connsiteX4" fmla="*/ 0 w 472139"/>
              <a:gd name="connsiteY4" fmla="*/ 13149 h 1035274"/>
              <a:gd name="connsiteX0" fmla="*/ 0 w 463353"/>
              <a:gd name="connsiteY0" fmla="*/ 13149 h 1015136"/>
              <a:gd name="connsiteX1" fmla="*/ 463323 w 463353"/>
              <a:gd name="connsiteY1" fmla="*/ 0 h 1015136"/>
              <a:gd name="connsiteX2" fmla="*/ 258174 w 463353"/>
              <a:gd name="connsiteY2" fmla="*/ 1015136 h 1015136"/>
              <a:gd name="connsiteX3" fmla="*/ 41218 w 463353"/>
              <a:gd name="connsiteY3" fmla="*/ 1005905 h 1015136"/>
              <a:gd name="connsiteX4" fmla="*/ 0 w 463353"/>
              <a:gd name="connsiteY4" fmla="*/ 13149 h 1015136"/>
              <a:gd name="connsiteX0" fmla="*/ 0 w 270432"/>
              <a:gd name="connsiteY0" fmla="*/ 0 h 1001987"/>
              <a:gd name="connsiteX1" fmla="*/ 270104 w 270432"/>
              <a:gd name="connsiteY1" fmla="*/ 3987 h 1001987"/>
              <a:gd name="connsiteX2" fmla="*/ 258174 w 270432"/>
              <a:gd name="connsiteY2" fmla="*/ 1001987 h 1001987"/>
              <a:gd name="connsiteX3" fmla="*/ 41218 w 270432"/>
              <a:gd name="connsiteY3" fmla="*/ 992756 h 1001987"/>
              <a:gd name="connsiteX4" fmla="*/ 0 w 270432"/>
              <a:gd name="connsiteY4" fmla="*/ 0 h 1001987"/>
              <a:gd name="connsiteX0" fmla="*/ 0 w 285155"/>
              <a:gd name="connsiteY0" fmla="*/ 22658 h 1024645"/>
              <a:gd name="connsiteX1" fmla="*/ 284968 w 285155"/>
              <a:gd name="connsiteY1" fmla="*/ 50 h 1024645"/>
              <a:gd name="connsiteX2" fmla="*/ 258174 w 285155"/>
              <a:gd name="connsiteY2" fmla="*/ 1024645 h 1024645"/>
              <a:gd name="connsiteX3" fmla="*/ 41218 w 285155"/>
              <a:gd name="connsiteY3" fmla="*/ 1015414 h 1024645"/>
              <a:gd name="connsiteX4" fmla="*/ 0 w 285155"/>
              <a:gd name="connsiteY4" fmla="*/ 22658 h 102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55" h="1024645">
                <a:moveTo>
                  <a:pt x="0" y="22658"/>
                </a:moveTo>
                <a:cubicBezTo>
                  <a:pt x="90035" y="23987"/>
                  <a:pt x="194933" y="-1279"/>
                  <a:pt x="284968" y="50"/>
                </a:cubicBezTo>
                <a:cubicBezTo>
                  <a:pt x="287907" y="345141"/>
                  <a:pt x="255235" y="679554"/>
                  <a:pt x="258174" y="1024645"/>
                </a:cubicBezTo>
                <a:lnTo>
                  <a:pt x="41218" y="1015414"/>
                </a:lnTo>
                <a:lnTo>
                  <a:pt x="0" y="22658"/>
                </a:lnTo>
                <a:close/>
              </a:path>
            </a:pathLst>
          </a:custGeom>
          <a:solidFill>
            <a:schemeClr val="bg2">
              <a:lumMod val="50000"/>
              <a:alpha val="50000"/>
            </a:schemeClr>
          </a:solidFill>
          <a:ln w="12700">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9933"/>
              </a:solidFill>
            </a:endParaRPr>
          </a:p>
        </p:txBody>
      </p:sp>
      <p:sp>
        <p:nvSpPr>
          <p:cNvPr id="3129" name="楕円 9"/>
          <p:cNvSpPr/>
          <p:nvPr/>
        </p:nvSpPr>
        <p:spPr>
          <a:xfrm>
            <a:off x="6251542" y="3100234"/>
            <a:ext cx="102879" cy="102879"/>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1" name="楕円 57"/>
          <p:cNvSpPr/>
          <p:nvPr/>
        </p:nvSpPr>
        <p:spPr>
          <a:xfrm>
            <a:off x="3340351" y="3684932"/>
            <a:ext cx="102879" cy="102879"/>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2" name="フリーフォーム: 図形 58"/>
          <p:cNvSpPr/>
          <p:nvPr/>
        </p:nvSpPr>
        <p:spPr>
          <a:xfrm>
            <a:off x="3445187" y="1551195"/>
            <a:ext cx="367223" cy="2051438"/>
          </a:xfrm>
          <a:custGeom>
            <a:avLst/>
            <a:gdLst>
              <a:gd name="connsiteX0" fmla="*/ 0 w 311150"/>
              <a:gd name="connsiteY0" fmla="*/ 1504950 h 1504950"/>
              <a:gd name="connsiteX1" fmla="*/ 0 w 311150"/>
              <a:gd name="connsiteY1" fmla="*/ 0 h 1504950"/>
              <a:gd name="connsiteX2" fmla="*/ 311150 w 311150"/>
              <a:gd name="connsiteY2" fmla="*/ 0 h 1504950"/>
            </a:gdLst>
            <a:ahLst/>
            <a:cxnLst>
              <a:cxn ang="0">
                <a:pos x="connsiteX0" y="connsiteY0"/>
              </a:cxn>
              <a:cxn ang="0">
                <a:pos x="connsiteX1" y="connsiteY1"/>
              </a:cxn>
              <a:cxn ang="0">
                <a:pos x="connsiteX2" y="connsiteY2"/>
              </a:cxn>
            </a:cxnLst>
            <a:rect l="l" t="t" r="r" b="b"/>
            <a:pathLst>
              <a:path w="311150" h="1504950">
                <a:moveTo>
                  <a:pt x="0" y="1504950"/>
                </a:moveTo>
                <a:lnTo>
                  <a:pt x="0" y="0"/>
                </a:lnTo>
                <a:lnTo>
                  <a:pt x="311150" y="0"/>
                </a:lnTo>
              </a:path>
            </a:pathLst>
          </a:custGeom>
          <a:no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3" name="楕円 59"/>
          <p:cNvSpPr/>
          <p:nvPr/>
        </p:nvSpPr>
        <p:spPr>
          <a:xfrm>
            <a:off x="3587246" y="3254138"/>
            <a:ext cx="102879" cy="102879"/>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4" name="フリーフォーム: 図形 15"/>
          <p:cNvSpPr/>
          <p:nvPr/>
        </p:nvSpPr>
        <p:spPr>
          <a:xfrm>
            <a:off x="4857783" y="3990846"/>
            <a:ext cx="1583267" cy="1041400"/>
          </a:xfrm>
          <a:custGeom>
            <a:avLst/>
            <a:gdLst>
              <a:gd name="connsiteX0" fmla="*/ 211667 w 1583267"/>
              <a:gd name="connsiteY0" fmla="*/ 0 h 1041400"/>
              <a:gd name="connsiteX1" fmla="*/ 1583267 w 1583267"/>
              <a:gd name="connsiteY1" fmla="*/ 228600 h 1041400"/>
              <a:gd name="connsiteX2" fmla="*/ 1418167 w 1583267"/>
              <a:gd name="connsiteY2" fmla="*/ 1041400 h 1041400"/>
              <a:gd name="connsiteX3" fmla="*/ 605367 w 1583267"/>
              <a:gd name="connsiteY3" fmla="*/ 850900 h 1041400"/>
              <a:gd name="connsiteX4" fmla="*/ 0 w 1583267"/>
              <a:gd name="connsiteY4" fmla="*/ 668866 h 1041400"/>
              <a:gd name="connsiteX5" fmla="*/ 50800 w 1583267"/>
              <a:gd name="connsiteY5" fmla="*/ 512233 h 1041400"/>
              <a:gd name="connsiteX6" fmla="*/ 584200 w 1583267"/>
              <a:gd name="connsiteY6" fmla="*/ 647700 h 1041400"/>
              <a:gd name="connsiteX7" fmla="*/ 647700 w 1583267"/>
              <a:gd name="connsiteY7" fmla="*/ 402166 h 1041400"/>
              <a:gd name="connsiteX8" fmla="*/ 131234 w 1583267"/>
              <a:gd name="connsiteY8" fmla="*/ 270933 h 1041400"/>
              <a:gd name="connsiteX9" fmla="*/ 211667 w 1583267"/>
              <a:gd name="connsiteY9" fmla="*/ 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3267" h="1041400">
                <a:moveTo>
                  <a:pt x="211667" y="0"/>
                </a:moveTo>
                <a:lnTo>
                  <a:pt x="1583267" y="228600"/>
                </a:lnTo>
                <a:lnTo>
                  <a:pt x="1418167" y="1041400"/>
                </a:lnTo>
                <a:lnTo>
                  <a:pt x="605367" y="850900"/>
                </a:lnTo>
                <a:lnTo>
                  <a:pt x="0" y="668866"/>
                </a:lnTo>
                <a:lnTo>
                  <a:pt x="50800" y="512233"/>
                </a:lnTo>
                <a:lnTo>
                  <a:pt x="584200" y="647700"/>
                </a:lnTo>
                <a:lnTo>
                  <a:pt x="647700" y="402166"/>
                </a:lnTo>
                <a:lnTo>
                  <a:pt x="131234" y="270933"/>
                </a:lnTo>
                <a:lnTo>
                  <a:pt x="211667" y="0"/>
                </a:lnTo>
                <a:close/>
              </a:path>
            </a:pathLst>
          </a:custGeom>
          <a:pattFill prst="wdUpDiag">
            <a:fgClr>
              <a:schemeClr val="accent5">
                <a:lumMod val="50000"/>
              </a:schemeClr>
            </a:fgClr>
            <a:bgClr>
              <a:schemeClr val="bg1"/>
            </a:bgClr>
          </a:patt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5" name="フリーフォーム: 図形 16"/>
          <p:cNvSpPr/>
          <p:nvPr/>
        </p:nvSpPr>
        <p:spPr>
          <a:xfrm>
            <a:off x="4946683" y="4295646"/>
            <a:ext cx="529167" cy="304800"/>
          </a:xfrm>
          <a:custGeom>
            <a:avLst/>
            <a:gdLst>
              <a:gd name="connsiteX0" fmla="*/ 46567 w 529167"/>
              <a:gd name="connsiteY0" fmla="*/ 0 h 304800"/>
              <a:gd name="connsiteX1" fmla="*/ 529167 w 529167"/>
              <a:gd name="connsiteY1" fmla="*/ 122766 h 304800"/>
              <a:gd name="connsiteX2" fmla="*/ 478367 w 529167"/>
              <a:gd name="connsiteY2" fmla="*/ 304800 h 304800"/>
              <a:gd name="connsiteX3" fmla="*/ 0 w 529167"/>
              <a:gd name="connsiteY3" fmla="*/ 169333 h 304800"/>
              <a:gd name="connsiteX4" fmla="*/ 46567 w 529167"/>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167" h="304800">
                <a:moveTo>
                  <a:pt x="46567" y="0"/>
                </a:moveTo>
                <a:lnTo>
                  <a:pt x="529167" y="122766"/>
                </a:lnTo>
                <a:lnTo>
                  <a:pt x="478367" y="304800"/>
                </a:lnTo>
                <a:lnTo>
                  <a:pt x="0" y="169333"/>
                </a:lnTo>
                <a:lnTo>
                  <a:pt x="46567" y="0"/>
                </a:lnTo>
                <a:close/>
              </a:path>
            </a:pathLst>
          </a:custGeom>
          <a:pattFill prst="lgCheck">
            <a:fgClr>
              <a:schemeClr val="accent6">
                <a:lumMod val="75000"/>
              </a:schemeClr>
            </a:fgClr>
            <a:bgClr>
              <a:schemeClr val="bg1"/>
            </a:bgClr>
          </a:patt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6" name="フリーフォーム: 図形 17"/>
          <p:cNvSpPr/>
          <p:nvPr/>
        </p:nvSpPr>
        <p:spPr>
          <a:xfrm>
            <a:off x="3423599" y="2874905"/>
            <a:ext cx="568410" cy="747584"/>
          </a:xfrm>
          <a:custGeom>
            <a:avLst/>
            <a:gdLst>
              <a:gd name="connsiteX0" fmla="*/ 185351 w 568410"/>
              <a:gd name="connsiteY0" fmla="*/ 0 h 747584"/>
              <a:gd name="connsiteX1" fmla="*/ 568410 w 568410"/>
              <a:gd name="connsiteY1" fmla="*/ 123568 h 747584"/>
              <a:gd name="connsiteX2" fmla="*/ 420129 w 568410"/>
              <a:gd name="connsiteY2" fmla="*/ 747584 h 747584"/>
              <a:gd name="connsiteX3" fmla="*/ 0 w 568410"/>
              <a:gd name="connsiteY3" fmla="*/ 642551 h 747584"/>
              <a:gd name="connsiteX4" fmla="*/ 185351 w 568410"/>
              <a:gd name="connsiteY4" fmla="*/ 0 h 74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410" h="747584">
                <a:moveTo>
                  <a:pt x="185351" y="0"/>
                </a:moveTo>
                <a:lnTo>
                  <a:pt x="568410" y="123568"/>
                </a:lnTo>
                <a:lnTo>
                  <a:pt x="420129" y="747584"/>
                </a:lnTo>
                <a:lnTo>
                  <a:pt x="0" y="642551"/>
                </a:lnTo>
                <a:lnTo>
                  <a:pt x="185351" y="0"/>
                </a:lnTo>
                <a:close/>
              </a:path>
            </a:pathLst>
          </a:custGeom>
          <a:pattFill prst="lgCheck">
            <a:fgClr>
              <a:schemeClr val="accent6">
                <a:lumMod val="75000"/>
              </a:schemeClr>
            </a:fgClr>
            <a:bgClr>
              <a:schemeClr val="bg1"/>
            </a:bgClr>
          </a:patt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7" name="楕円 68"/>
          <p:cNvSpPr/>
          <p:nvPr/>
        </p:nvSpPr>
        <p:spPr>
          <a:xfrm>
            <a:off x="3628383" y="3254138"/>
            <a:ext cx="102879" cy="102879"/>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8" name="楕円 71"/>
          <p:cNvSpPr/>
          <p:nvPr/>
        </p:nvSpPr>
        <p:spPr>
          <a:xfrm>
            <a:off x="3150430" y="2643869"/>
            <a:ext cx="102879" cy="102879"/>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9" name="フリーフォーム: 図形 72"/>
          <p:cNvSpPr/>
          <p:nvPr/>
        </p:nvSpPr>
        <p:spPr>
          <a:xfrm>
            <a:off x="3254096" y="1117253"/>
            <a:ext cx="316976" cy="1459943"/>
          </a:xfrm>
          <a:custGeom>
            <a:avLst/>
            <a:gdLst>
              <a:gd name="connsiteX0" fmla="*/ 0 w 311150"/>
              <a:gd name="connsiteY0" fmla="*/ 1504950 h 1504950"/>
              <a:gd name="connsiteX1" fmla="*/ 0 w 311150"/>
              <a:gd name="connsiteY1" fmla="*/ 0 h 1504950"/>
              <a:gd name="connsiteX2" fmla="*/ 311150 w 311150"/>
              <a:gd name="connsiteY2" fmla="*/ 0 h 1504950"/>
            </a:gdLst>
            <a:ahLst/>
            <a:cxnLst>
              <a:cxn ang="0">
                <a:pos x="connsiteX0" y="connsiteY0"/>
              </a:cxn>
              <a:cxn ang="0">
                <a:pos x="connsiteX1" y="connsiteY1"/>
              </a:cxn>
              <a:cxn ang="0">
                <a:pos x="connsiteX2" y="connsiteY2"/>
              </a:cxn>
            </a:cxnLst>
            <a:rect l="l" t="t" r="r" b="b"/>
            <a:pathLst>
              <a:path w="311150" h="1504950">
                <a:moveTo>
                  <a:pt x="0" y="1504950"/>
                </a:moveTo>
                <a:lnTo>
                  <a:pt x="0" y="0"/>
                </a:lnTo>
                <a:lnTo>
                  <a:pt x="311150" y="0"/>
                </a:lnTo>
              </a:path>
            </a:pathLst>
          </a:custGeom>
          <a:no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1" name="フリーフォーム: 図形 60"/>
          <p:cNvSpPr/>
          <p:nvPr/>
        </p:nvSpPr>
        <p:spPr>
          <a:xfrm>
            <a:off x="3711462" y="1551194"/>
            <a:ext cx="260370" cy="1692653"/>
          </a:xfrm>
          <a:custGeom>
            <a:avLst/>
            <a:gdLst>
              <a:gd name="connsiteX0" fmla="*/ 0 w 311150"/>
              <a:gd name="connsiteY0" fmla="*/ 1504950 h 1504950"/>
              <a:gd name="connsiteX1" fmla="*/ 0 w 311150"/>
              <a:gd name="connsiteY1" fmla="*/ 0 h 1504950"/>
              <a:gd name="connsiteX2" fmla="*/ 311150 w 311150"/>
              <a:gd name="connsiteY2" fmla="*/ 0 h 1504950"/>
            </a:gdLst>
            <a:ahLst/>
            <a:cxnLst>
              <a:cxn ang="0">
                <a:pos x="connsiteX0" y="connsiteY0"/>
              </a:cxn>
              <a:cxn ang="0">
                <a:pos x="connsiteX1" y="connsiteY1"/>
              </a:cxn>
              <a:cxn ang="0">
                <a:pos x="connsiteX2" y="connsiteY2"/>
              </a:cxn>
            </a:cxnLst>
            <a:rect l="l" t="t" r="r" b="b"/>
            <a:pathLst>
              <a:path w="311150" h="1504950">
                <a:moveTo>
                  <a:pt x="0" y="1504950"/>
                </a:moveTo>
                <a:lnTo>
                  <a:pt x="0" y="0"/>
                </a:lnTo>
                <a:lnTo>
                  <a:pt x="311150" y="0"/>
                </a:lnTo>
              </a:path>
            </a:pathLst>
          </a:custGeom>
          <a:no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86542" y="5379765"/>
            <a:ext cx="9030806" cy="1127216"/>
            <a:chOff x="25417" y="5263579"/>
            <a:chExt cx="9030806" cy="1127216"/>
          </a:xfrm>
        </p:grpSpPr>
        <p:grpSp>
          <p:nvGrpSpPr>
            <p:cNvPr id="2" name="グループ化 1"/>
            <p:cNvGrpSpPr/>
            <p:nvPr/>
          </p:nvGrpSpPr>
          <p:grpSpPr>
            <a:xfrm>
              <a:off x="25417" y="5263579"/>
              <a:ext cx="9030806" cy="1127216"/>
              <a:chOff x="25417" y="5263579"/>
              <a:chExt cx="9030806" cy="1127216"/>
            </a:xfrm>
          </p:grpSpPr>
          <p:sp>
            <p:nvSpPr>
              <p:cNvPr id="3100" name="四角形 286"/>
              <p:cNvSpPr/>
              <p:nvPr/>
            </p:nvSpPr>
            <p:spPr>
              <a:xfrm>
                <a:off x="5753666" y="5406683"/>
                <a:ext cx="3273180" cy="984112"/>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3101" name="テキスト ボックス 12"/>
              <p:cNvSpPr txBox="1"/>
              <p:nvPr/>
            </p:nvSpPr>
            <p:spPr>
              <a:xfrm>
                <a:off x="3295999" y="5465250"/>
                <a:ext cx="2338919" cy="922437"/>
              </a:xfrm>
              <a:prstGeom prst="rect">
                <a:avLst/>
              </a:prstGeom>
              <a:noFill/>
            </p:spPr>
            <p:txBody>
              <a:bodyPr wrap="none" rtlCol="0">
                <a:spAutoFit/>
              </a:bodyPr>
              <a:lstStyle/>
              <a:p>
                <a:pPr>
                  <a:lnSpc>
                    <a:spcPct val="150000"/>
                  </a:lnSpc>
                </a:pPr>
                <a:r>
                  <a:rPr lang="ja-JP" altLang="en-US" sz="1200" dirty="0">
                    <a:solidFill>
                      <a:srgbClr val="000000"/>
                    </a:solidFill>
                    <a:latin typeface="+mn-ea"/>
                    <a:ea typeface="+mn-ea"/>
                  </a:rPr>
                  <a:t>計画コーディネート業務の範囲</a:t>
                </a:r>
                <a:endParaRPr lang="en-US" altLang="ja-JP" sz="1200" dirty="0">
                  <a:solidFill>
                    <a:srgbClr val="000000"/>
                  </a:solidFill>
                  <a:latin typeface="+mn-ea"/>
                  <a:ea typeface="+mn-ea"/>
                </a:endParaRPr>
              </a:p>
              <a:p>
                <a:pPr>
                  <a:lnSpc>
                    <a:spcPct val="150000"/>
                  </a:lnSpc>
                </a:pPr>
                <a:r>
                  <a:rPr lang="ja-JP" altLang="en-US" sz="1200" dirty="0">
                    <a:solidFill>
                      <a:srgbClr val="000000"/>
                    </a:solidFill>
                    <a:latin typeface="+mn-ea"/>
                    <a:ea typeface="+mn-ea"/>
                  </a:rPr>
                  <a:t>リノベーションを推進する区域</a:t>
                </a:r>
                <a:endParaRPr lang="en-US" altLang="ja-JP" sz="1200" dirty="0">
                  <a:solidFill>
                    <a:srgbClr val="000000"/>
                  </a:solidFill>
                  <a:latin typeface="+mn-ea"/>
                  <a:ea typeface="+mn-ea"/>
                </a:endParaRPr>
              </a:p>
              <a:p>
                <a:pPr>
                  <a:lnSpc>
                    <a:spcPct val="150000"/>
                  </a:lnSpc>
                </a:pPr>
                <a:r>
                  <a:rPr lang="ja-JP" altLang="en-US" sz="1200" dirty="0">
                    <a:solidFill>
                      <a:srgbClr val="000000"/>
                    </a:solidFill>
                    <a:latin typeface="+mn-ea"/>
                    <a:ea typeface="+mn-ea"/>
                  </a:rPr>
                  <a:t>空地の暫定利用を推進する区域</a:t>
                </a:r>
                <a:endParaRPr dirty="0">
                  <a:latin typeface="+mn-ea"/>
                </a:endParaRPr>
              </a:p>
            </p:txBody>
          </p:sp>
          <p:sp>
            <p:nvSpPr>
              <p:cNvPr id="3110" name="テキスト ボックス 12"/>
              <p:cNvSpPr txBox="1"/>
              <p:nvPr/>
            </p:nvSpPr>
            <p:spPr>
              <a:xfrm>
                <a:off x="505590" y="5465250"/>
                <a:ext cx="1936749" cy="923330"/>
              </a:xfrm>
              <a:prstGeom prst="rect">
                <a:avLst/>
              </a:prstGeom>
              <a:noFill/>
            </p:spPr>
            <p:txBody>
              <a:bodyPr wrap="none" rtlCol="0">
                <a:spAutoFit/>
              </a:bodyPr>
              <a:lstStyle/>
              <a:p>
                <a:pPr>
                  <a:lnSpc>
                    <a:spcPct val="150000"/>
                  </a:lnSpc>
                </a:pPr>
                <a:r>
                  <a:rPr lang="ja-JP" altLang="en-US" sz="1200" dirty="0">
                    <a:solidFill>
                      <a:srgbClr val="000000"/>
                    </a:solidFill>
                    <a:latin typeface="+mn-ea"/>
                    <a:ea typeface="+mn-ea"/>
                  </a:rPr>
                  <a:t>地区再生計画の区域</a:t>
                </a:r>
                <a:endParaRPr lang="en-US" altLang="ja-JP" sz="1200" dirty="0">
                  <a:solidFill>
                    <a:srgbClr val="000000"/>
                  </a:solidFill>
                  <a:latin typeface="+mn-ea"/>
                  <a:ea typeface="+mn-ea"/>
                </a:endParaRPr>
              </a:p>
              <a:p>
                <a:pPr>
                  <a:lnSpc>
                    <a:spcPct val="150000"/>
                  </a:lnSpc>
                </a:pPr>
                <a:r>
                  <a:rPr lang="ja-JP" altLang="en-US" sz="1200" dirty="0">
                    <a:solidFill>
                      <a:srgbClr val="000000"/>
                    </a:solidFill>
                    <a:latin typeface="+mn-ea"/>
                    <a:ea typeface="+mn-ea"/>
                  </a:rPr>
                  <a:t>街区整備計画の区域</a:t>
                </a:r>
              </a:p>
              <a:p>
                <a:pPr>
                  <a:lnSpc>
                    <a:spcPct val="150000"/>
                  </a:lnSpc>
                </a:pPr>
                <a:r>
                  <a:rPr lang="ja-JP" altLang="en-US" sz="1200" dirty="0">
                    <a:solidFill>
                      <a:srgbClr val="000000"/>
                    </a:solidFill>
                    <a:latin typeface="+mn-ea"/>
                    <a:ea typeface="+mn-ea"/>
                  </a:rPr>
                  <a:t>再開発等の計画中の区域</a:t>
                </a:r>
                <a:endParaRPr dirty="0">
                  <a:latin typeface="+mn-ea"/>
                </a:endParaRPr>
              </a:p>
            </p:txBody>
          </p:sp>
          <p:sp>
            <p:nvSpPr>
              <p:cNvPr id="3111" name="正方形/長方形 69"/>
              <p:cNvSpPr/>
              <p:nvPr/>
            </p:nvSpPr>
            <p:spPr>
              <a:xfrm>
                <a:off x="331117" y="5856734"/>
                <a:ext cx="170257" cy="170257"/>
              </a:xfrm>
              <a:prstGeom prst="rect">
                <a:avLst/>
              </a:prstGeom>
              <a:noFill/>
              <a:ln w="254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12" name="正方形/長方形 70"/>
              <p:cNvSpPr/>
              <p:nvPr/>
            </p:nvSpPr>
            <p:spPr>
              <a:xfrm>
                <a:off x="3077133" y="5851515"/>
                <a:ext cx="170257" cy="170257"/>
              </a:xfrm>
              <a:prstGeom prst="rect">
                <a:avLst/>
              </a:prstGeom>
              <a:pattFill prst="wdUpDiag">
                <a:fgClr>
                  <a:schemeClr val="accent5">
                    <a:lumMod val="50000"/>
                  </a:schemeClr>
                </a:fgClr>
                <a:bgClr>
                  <a:schemeClr val="bg1"/>
                </a:bgClr>
              </a:pattFill>
              <a:ln w="6350">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13" name="正方形/長方形 75"/>
              <p:cNvSpPr/>
              <p:nvPr/>
            </p:nvSpPr>
            <p:spPr>
              <a:xfrm>
                <a:off x="3077133" y="5576183"/>
                <a:ext cx="170257" cy="170257"/>
              </a:xfrm>
              <a:prstGeom prst="rect">
                <a:avLst/>
              </a:prstGeom>
              <a:noFill/>
              <a:ln w="2222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16" name="正方形/長方形 83"/>
              <p:cNvSpPr/>
              <p:nvPr/>
            </p:nvSpPr>
            <p:spPr>
              <a:xfrm>
                <a:off x="3077133" y="6113306"/>
                <a:ext cx="170257" cy="170257"/>
              </a:xfrm>
              <a:prstGeom prst="rect">
                <a:avLst/>
              </a:prstGeom>
              <a:pattFill prst="lgCheck">
                <a:fgClr>
                  <a:schemeClr val="accent6">
                    <a:lumMod val="75000"/>
                  </a:schemeClr>
                </a:fgClr>
                <a:bgClr>
                  <a:schemeClr val="bg1"/>
                </a:bgClr>
              </a:pattFill>
              <a:ln w="6350">
                <a:solidFill>
                  <a:schemeClr val="accent5">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17" name="テキスト ボックス 11"/>
              <p:cNvSpPr txBox="1"/>
              <p:nvPr/>
            </p:nvSpPr>
            <p:spPr>
              <a:xfrm>
                <a:off x="5754237" y="5673155"/>
                <a:ext cx="3301986" cy="645438"/>
              </a:xfrm>
              <a:prstGeom prst="rect">
                <a:avLst/>
              </a:prstGeom>
              <a:noFill/>
            </p:spPr>
            <p:txBody>
              <a:bodyPr wrap="square" rtlCol="0">
                <a:spAutoFit/>
              </a:bodyPr>
              <a:lstStyle/>
              <a:p>
                <a:r>
                  <a:rPr lang="ja-JP" altLang="en-US" sz="1200" dirty="0">
                    <a:solidFill>
                      <a:srgbClr val="000000"/>
                    </a:solidFill>
                    <a:latin typeface="+mn-ea"/>
                    <a:ea typeface="+mn-ea"/>
                  </a:rPr>
                  <a:t>必ずしもそれぞれの区域を区分けしなくてもよい。</a:t>
                </a:r>
                <a:endParaRPr lang="en-US" altLang="ja-JP" sz="1200" dirty="0">
                  <a:solidFill>
                    <a:srgbClr val="000000"/>
                  </a:solidFill>
                  <a:latin typeface="+mn-ea"/>
                  <a:ea typeface="+mn-ea"/>
                </a:endParaRPr>
              </a:p>
              <a:p>
                <a:r>
                  <a:rPr lang="ja-JP" altLang="en-US" sz="1200" dirty="0">
                    <a:solidFill>
                      <a:srgbClr val="000000"/>
                    </a:solidFill>
                    <a:latin typeface="+mn-ea"/>
                    <a:ea typeface="+mn-ea"/>
                  </a:rPr>
                  <a:t>（リノベーションや空地暫定利用を推進する</a:t>
                </a:r>
                <a:endParaRPr lang="en-US" altLang="ja-JP" sz="1200" dirty="0">
                  <a:solidFill>
                    <a:srgbClr val="000000"/>
                  </a:solidFill>
                  <a:latin typeface="+mn-ea"/>
                  <a:ea typeface="+mn-ea"/>
                </a:endParaRPr>
              </a:p>
              <a:p>
                <a:r>
                  <a:rPr lang="en-US" altLang="ja-JP" sz="1200" dirty="0">
                    <a:solidFill>
                      <a:srgbClr val="000000"/>
                    </a:solidFill>
                    <a:latin typeface="+mn-ea"/>
                    <a:ea typeface="+mn-ea"/>
                  </a:rPr>
                  <a:t>   </a:t>
                </a:r>
                <a:r>
                  <a:rPr lang="ja-JP" altLang="en-US" sz="1200" dirty="0">
                    <a:solidFill>
                      <a:srgbClr val="000000"/>
                    </a:solidFill>
                    <a:latin typeface="+mn-ea"/>
                    <a:ea typeface="+mn-ea"/>
                  </a:rPr>
                  <a:t>区域として、まとめて設定しておくことも可。）</a:t>
                </a:r>
              </a:p>
            </p:txBody>
          </p:sp>
          <p:sp>
            <p:nvSpPr>
              <p:cNvPr id="3120" name="左大かっこ 30"/>
              <p:cNvSpPr/>
              <p:nvPr/>
            </p:nvSpPr>
            <p:spPr>
              <a:xfrm rot="10800000">
                <a:off x="5408334" y="5818493"/>
                <a:ext cx="117726" cy="504056"/>
              </a:xfrm>
              <a:prstGeom prst="leftBracket">
                <a:avLst/>
              </a:prstGeom>
              <a:ln w="952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21" name="正方形/長方形 87"/>
              <p:cNvSpPr/>
              <p:nvPr/>
            </p:nvSpPr>
            <p:spPr>
              <a:xfrm>
                <a:off x="25417" y="5263579"/>
                <a:ext cx="886781" cy="276999"/>
              </a:xfrm>
              <a:prstGeom prst="rect">
                <a:avLst/>
              </a:prstGeom>
            </p:spPr>
            <p:txBody>
              <a:bodyPr wrap="none">
                <a:spAutoFit/>
              </a:bodyPr>
              <a:lstStyle/>
              <a:p>
                <a:pPr marL="180975" indent="-95250"/>
                <a:r>
                  <a:rPr lang="ja-JP" altLang="en-US" sz="1200" b="1" dirty="0">
                    <a:solidFill>
                      <a:srgbClr val="000000"/>
                    </a:solidFill>
                    <a:latin typeface="Meiryo UI" panose="020B0604030504040204" pitchFamily="50" charset="-128"/>
                    <a:ea typeface="Meiryo UI" panose="020B0604030504040204" pitchFamily="50" charset="-128"/>
                  </a:rPr>
                  <a:t>＜凡例＞</a:t>
                </a:r>
                <a:endParaRPr lang="en-US" altLang="ja-JP" sz="1200" dirty="0">
                  <a:solidFill>
                    <a:srgbClr val="000000"/>
                  </a:solidFill>
                  <a:latin typeface="Meiryo UI" panose="020B0604030504040204" pitchFamily="50" charset="-128"/>
                  <a:ea typeface="Meiryo UI" panose="020B0604030504040204" pitchFamily="50" charset="-128"/>
                </a:endParaRPr>
              </a:p>
            </p:txBody>
          </p:sp>
          <p:sp>
            <p:nvSpPr>
              <p:cNvPr id="3122" name="正方形/長方形 95"/>
              <p:cNvSpPr/>
              <p:nvPr/>
            </p:nvSpPr>
            <p:spPr>
              <a:xfrm>
                <a:off x="331117" y="5579598"/>
                <a:ext cx="170257" cy="170257"/>
              </a:xfrm>
              <a:prstGeom prst="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23" name="正方形/長方形 96"/>
              <p:cNvSpPr/>
              <p:nvPr/>
            </p:nvSpPr>
            <p:spPr>
              <a:xfrm>
                <a:off x="331117" y="6127905"/>
                <a:ext cx="170257" cy="170257"/>
              </a:xfrm>
              <a:prstGeom prst="rect">
                <a:avLst/>
              </a:prstGeom>
              <a:solidFill>
                <a:schemeClr val="bg2">
                  <a:lumMod val="50000"/>
                  <a:alpha val="50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140" name="直線矢印コネクタ 21"/>
              <p:cNvCxnSpPr/>
              <p:nvPr/>
            </p:nvCxnSpPr>
            <p:spPr>
              <a:xfrm>
                <a:off x="5521802" y="6072299"/>
                <a:ext cx="22619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42" name="正方形/長方形 77"/>
              <p:cNvSpPr/>
              <p:nvPr/>
            </p:nvSpPr>
            <p:spPr>
              <a:xfrm>
                <a:off x="5668466" y="5399024"/>
                <a:ext cx="995309" cy="276106"/>
              </a:xfrm>
              <a:prstGeom prst="rect">
                <a:avLst/>
              </a:prstGeom>
            </p:spPr>
            <p:txBody>
              <a:bodyPr wrap="square">
                <a:spAutoFit/>
              </a:bodyPr>
              <a:lstStyle/>
              <a:p>
                <a:pPr marL="180975" indent="-95250"/>
                <a:r>
                  <a:rPr lang="ja-JP" altLang="en-US" sz="1200" b="1" dirty="0">
                    <a:solidFill>
                      <a:srgbClr val="000000"/>
                    </a:solidFill>
                    <a:latin typeface="Meiryo UI" panose="020B0604030504040204" pitchFamily="50" charset="-128"/>
                    <a:ea typeface="Meiryo UI" panose="020B0604030504040204" pitchFamily="50" charset="-128"/>
                  </a:rPr>
                  <a:t>！ ポイント</a:t>
                </a:r>
                <a:endParaRPr lang="en-US" altLang="ja-JP" sz="1200" dirty="0">
                  <a:solidFill>
                    <a:srgbClr val="000000"/>
                  </a:solidFill>
                  <a:latin typeface="Meiryo UI" panose="020B0604030504040204" pitchFamily="50" charset="-128"/>
                  <a:ea typeface="Meiryo UI" panose="020B0604030504040204" pitchFamily="50" charset="-128"/>
                </a:endParaRPr>
              </a:p>
            </p:txBody>
          </p:sp>
        </p:grpSp>
        <p:sp>
          <p:nvSpPr>
            <p:cNvPr id="3143" name="楕円 22"/>
            <p:cNvSpPr/>
            <p:nvPr/>
          </p:nvSpPr>
          <p:spPr>
            <a:xfrm>
              <a:off x="5826483" y="5455595"/>
              <a:ext cx="170464" cy="17046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46" name="テキスト ボックス 57"/>
          <p:cNvSpPr txBox="1"/>
          <p:nvPr/>
        </p:nvSpPr>
        <p:spPr>
          <a:xfrm>
            <a:off x="4032226" y="1452550"/>
            <a:ext cx="4464496" cy="645438"/>
          </a:xfrm>
          <a:prstGeom prst="rect">
            <a:avLst/>
          </a:prstGeom>
          <a:noFill/>
          <a:ln w="6350">
            <a:noFill/>
          </a:ln>
        </p:spPr>
        <p:txBody>
          <a:bodyPr wrap="square" rtlCol="0">
            <a:spAutoFit/>
          </a:bodyPr>
          <a:lstStyle/>
          <a:p>
            <a:r>
              <a:rPr lang="ja-JP" altLang="en-US" sz="1200" b="1" u="sng" dirty="0">
                <a:latin typeface="+mn-ea"/>
                <a:ea typeface="+mn-ea"/>
              </a:rPr>
              <a:t>リノベーション・空地の暫定利用</a:t>
            </a:r>
            <a:endParaRPr lang="en-US" altLang="ja-JP" sz="1200" b="1" u="sng" dirty="0">
              <a:latin typeface="+mn-ea"/>
              <a:ea typeface="+mn-ea"/>
            </a:endParaRPr>
          </a:p>
          <a:p>
            <a:pPr>
              <a:defRPr/>
            </a:pPr>
            <a:r>
              <a:rPr lang="ja-JP" altLang="en-US" sz="1200" dirty="0">
                <a:latin typeface="+mn-ea"/>
                <a:ea typeface="+mn-ea"/>
              </a:rPr>
              <a:t>まちづくりの計画に位置付けられたリノベーション・空地の暫定利用</a:t>
            </a:r>
            <a:endParaRPr lang="en-US" altLang="ja-JP" sz="1200" dirty="0">
              <a:latin typeface="+mn-ea"/>
              <a:ea typeface="+mn-ea"/>
            </a:endParaRPr>
          </a:p>
          <a:p>
            <a:pPr>
              <a:defRPr/>
            </a:pPr>
            <a:r>
              <a:rPr lang="ja-JP" altLang="en-US" sz="1200" dirty="0">
                <a:latin typeface="+mn-ea"/>
                <a:ea typeface="+mn-ea"/>
              </a:rPr>
              <a:t>（発端の取組）に対し支援</a:t>
            </a:r>
            <a:endParaRPr lang="en-US" altLang="ja-JP" sz="1200" dirty="0">
              <a:latin typeface="+mn-ea"/>
              <a:ea typeface="+mn-ea"/>
            </a:endParaRPr>
          </a:p>
        </p:txBody>
      </p:sp>
      <p:sp>
        <p:nvSpPr>
          <p:cNvPr id="3147" name="タイトル 870"/>
          <p:cNvSpPr/>
          <p:nvPr/>
        </p:nvSpPr>
        <p:spPr>
          <a:xfrm>
            <a:off x="216342" y="601950"/>
            <a:ext cx="5811024" cy="399217"/>
          </a:xfrm>
          <a:prstGeom prst="rect">
            <a:avLst/>
          </a:prstGeom>
          <a:solidFill>
            <a:schemeClr val="bg2"/>
          </a:solidFill>
          <a:ln w="6350">
            <a:noFill/>
          </a:ln>
        </p:spPr>
        <p:txBody>
          <a:bodyPr wrap="none">
            <a:spAutoFit/>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sz="2000" dirty="0">
                <a:solidFill>
                  <a:schemeClr val="bg1"/>
                </a:solidFill>
                <a:latin typeface="ＭＳ Ｐゴシック" charset="-128"/>
                <a:ea typeface="ＭＳ Ｐゴシック" charset="-128"/>
              </a:rPr>
              <a:t>都市再開発支援事業の概要（対象エリアのイメージ）</a:t>
            </a:r>
          </a:p>
        </p:txBody>
      </p:sp>
      <p:sp>
        <p:nvSpPr>
          <p:cNvPr id="3148" name="四角形 871"/>
          <p:cNvSpPr>
            <a:spLocks noGrp="1"/>
          </p:cNvSpPr>
          <p:nvPr>
            <p:ph type="title"/>
          </p:nvPr>
        </p:nvSpPr>
        <p:spPr>
          <a:xfrm>
            <a:off x="0" y="0"/>
            <a:ext cx="7019925" cy="476250"/>
          </a:xfrm>
          <a:prstGeom prst="rect">
            <a:avLst/>
          </a:prstGeom>
        </p:spPr>
        <p:txBody>
          <a:bodyPr/>
          <a:lstStyle/>
          <a:p>
            <a:r>
              <a:rPr kumimoji="1" lang="ja-JP" altLang="en-US" sz="2400" b="1">
                <a:solidFill>
                  <a:schemeClr val="tx1"/>
                </a:solidFill>
                <a:latin typeface="+mn-ea"/>
                <a:ea typeface="+mn-ea"/>
              </a:rPr>
              <a:t>４．市街地再開発事業に対する支援制度</a:t>
            </a:r>
          </a:p>
        </p:txBody>
      </p:sp>
    </p:spTree>
    <p:extLst>
      <p:ext uri="{BB962C8B-B14F-4D97-AF65-F5344CB8AC3E}">
        <p14:creationId xmlns:p14="http://schemas.microsoft.com/office/powerpoint/2010/main" val="1152086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4" name="テキスト ボックス 23"/>
          <p:cNvSpPr txBox="1"/>
          <p:nvPr/>
        </p:nvSpPr>
        <p:spPr>
          <a:xfrm>
            <a:off x="157315" y="5824049"/>
            <a:ext cx="8856473" cy="495896"/>
          </a:xfrm>
          <a:prstGeom prst="rect">
            <a:avLst/>
          </a:prstGeom>
          <a:noFill/>
          <a:ln w="6350">
            <a:noFill/>
          </a:ln>
        </p:spPr>
        <p:txBody>
          <a:bodyPr wrap="square" lIns="72000" tIns="36000" rIns="144000" bIns="36000" rtlCol="0">
            <a:spAutoFit/>
          </a:bodyPr>
          <a:lstStyle/>
          <a:p>
            <a:pPr marL="266700" indent="-266700">
              <a:lnSpc>
                <a:spcPts val="1100"/>
              </a:lnSpc>
            </a:pPr>
            <a:r>
              <a:rPr lang="ja-JP" altLang="en-US" sz="900" dirty="0">
                <a:latin typeface="Meiryo UI" panose="020B0604030504040204" pitchFamily="50" charset="-128"/>
                <a:ea typeface="Meiryo UI" panose="020B0604030504040204" pitchFamily="50" charset="-128"/>
              </a:rPr>
              <a:t>上記①～③、⑤は、基本計画等作成等事業（住宅局所管）も同様の内容</a:t>
            </a:r>
            <a:endParaRPr lang="en-US" altLang="ja-JP" sz="900" dirty="0">
              <a:latin typeface="Meiryo UI" panose="020B0604030504040204" pitchFamily="50" charset="-128"/>
              <a:ea typeface="Meiryo UI" panose="020B0604030504040204" pitchFamily="50" charset="-128"/>
            </a:endParaRPr>
          </a:p>
          <a:p>
            <a:pPr marL="266700" indent="-266700">
              <a:lnSpc>
                <a:spcPts val="1100"/>
              </a:lnSpc>
            </a:pP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１　既成市街地の新たな更新手法</a:t>
            </a:r>
            <a:r>
              <a:rPr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重点密集市街地等における公的不動産等を種地として活用した連鎖型再開発事業、</a:t>
            </a:r>
            <a:r>
              <a:rPr lang="ja-JP" altLang="en-US" sz="900" dirty="0">
                <a:latin typeface="Meiryo UI" panose="020B0604030504040204" pitchFamily="50" charset="-128"/>
                <a:ea typeface="Meiryo UI" panose="020B0604030504040204" pitchFamily="50" charset="-128"/>
              </a:rPr>
              <a:t>都市再生緊急整備地域等における大街区化による土地の有効高度利用事業、</a:t>
            </a:r>
            <a:r>
              <a:rPr kumimoji="1" lang="ja-JP" altLang="en-US" sz="900" dirty="0">
                <a:latin typeface="Meiryo UI" panose="020B0604030504040204" pitchFamily="50" charset="-128"/>
                <a:ea typeface="Meiryo UI" panose="020B0604030504040204" pitchFamily="50" charset="-128"/>
              </a:rPr>
              <a:t>都市機能誘導区域かつ中心拠点区域内において誘導施設の導入を図る再開発事業</a:t>
            </a:r>
            <a:endParaRPr kumimoji="1" lang="en-US" altLang="ja-JP" sz="900" dirty="0">
              <a:latin typeface="Meiryo UI" panose="020B0604030504040204" pitchFamily="50" charset="-128"/>
              <a:ea typeface="Meiryo UI" panose="020B0604030504040204" pitchFamily="50" charset="-128"/>
            </a:endParaRPr>
          </a:p>
        </p:txBody>
      </p:sp>
      <p:graphicFrame>
        <p:nvGraphicFramePr>
          <p:cNvPr id="3155" name="表 3"/>
          <p:cNvGraphicFramePr>
            <a:graphicFrameLocks noGrp="1"/>
          </p:cNvGraphicFramePr>
          <p:nvPr>
            <p:extLst>
              <p:ext uri="{D42A27DB-BD31-4B8C-83A1-F6EECF244321}">
                <p14:modId xmlns:p14="http://schemas.microsoft.com/office/powerpoint/2010/main" val="2969540657"/>
              </p:ext>
            </p:extLst>
          </p:nvPr>
        </p:nvGraphicFramePr>
        <p:xfrm>
          <a:off x="157315" y="1103524"/>
          <a:ext cx="8879181" cy="4616680"/>
        </p:xfrm>
        <a:graphic>
          <a:graphicData uri="http://schemas.openxmlformats.org/drawingml/2006/table">
            <a:tbl>
              <a:tblPr firstRow="1" bandRow="1">
                <a:effectLst/>
                <a:tableStyleId>{5C22544A-7EE6-4342-B048-85BDC9FD1C3A}</a:tableStyleId>
              </a:tblPr>
              <a:tblGrid>
                <a:gridCol w="274038">
                  <a:extLst>
                    <a:ext uri="{9D8B030D-6E8A-4147-A177-3AD203B41FA5}">
                      <a16:colId xmlns:a16="http://schemas.microsoft.com/office/drawing/2014/main" val="20000"/>
                    </a:ext>
                  </a:extLst>
                </a:gridCol>
                <a:gridCol w="359798">
                  <a:extLst>
                    <a:ext uri="{9D8B030D-6E8A-4147-A177-3AD203B41FA5}">
                      <a16:colId xmlns:a16="http://schemas.microsoft.com/office/drawing/2014/main" val="20001"/>
                    </a:ext>
                  </a:extLst>
                </a:gridCol>
                <a:gridCol w="817515">
                  <a:extLst>
                    <a:ext uri="{9D8B030D-6E8A-4147-A177-3AD203B41FA5}">
                      <a16:colId xmlns:a16="http://schemas.microsoft.com/office/drawing/2014/main" val="20002"/>
                    </a:ext>
                  </a:extLst>
                </a:gridCol>
                <a:gridCol w="1153584">
                  <a:extLst>
                    <a:ext uri="{9D8B030D-6E8A-4147-A177-3AD203B41FA5}">
                      <a16:colId xmlns:a16="http://schemas.microsoft.com/office/drawing/2014/main" val="20003"/>
                    </a:ext>
                  </a:extLst>
                </a:gridCol>
                <a:gridCol w="1529380">
                  <a:extLst>
                    <a:ext uri="{9D8B030D-6E8A-4147-A177-3AD203B41FA5}">
                      <a16:colId xmlns:a16="http://schemas.microsoft.com/office/drawing/2014/main" val="20004"/>
                    </a:ext>
                  </a:extLst>
                </a:gridCol>
                <a:gridCol w="4744866">
                  <a:extLst>
                    <a:ext uri="{9D8B030D-6E8A-4147-A177-3AD203B41FA5}">
                      <a16:colId xmlns:a16="http://schemas.microsoft.com/office/drawing/2014/main" val="20005"/>
                    </a:ext>
                  </a:extLst>
                </a:gridCol>
              </a:tblGrid>
              <a:tr h="251659">
                <a:tc gridSpan="3">
                  <a:txBody>
                    <a:bodyPr/>
                    <a:lstStyle/>
                    <a:p>
                      <a:pPr algn="ctr"/>
                      <a:r>
                        <a:rPr kumimoji="1" lang="ja-JP" altLang="en-US" sz="1000" b="0" kern="1200" dirty="0">
                          <a:solidFill>
                            <a:schemeClr val="bg1"/>
                          </a:solidFill>
                          <a:latin typeface="Meiryo UI" panose="020B0604030504040204" pitchFamily="50" charset="-128"/>
                          <a:ea typeface="Meiryo UI" panose="020B0604030504040204" pitchFamily="50" charset="-128"/>
                          <a:cs typeface="+mn-cs"/>
                        </a:rPr>
                        <a:t>支援メニュー</a:t>
                      </a:r>
                      <a:endParaRPr sz="1000" b="0" dirty="0">
                        <a:solidFill>
                          <a:schemeClr val="bg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50000"/>
                        <a:lumOff val="50000"/>
                      </a:schemeClr>
                    </a:solidFill>
                  </a:tcPr>
                </a:tc>
                <a:tc hMerge="1">
                  <a:txBody>
                    <a:bodyPr/>
                    <a:lstStyle/>
                    <a:p>
                      <a:pPr algn="ctr"/>
                      <a:endParaRPr kumimoji="1" lang="ja-JP" altLang="en-US" sz="1050" b="0" kern="1200" dirty="0">
                        <a:solidFill>
                          <a:schemeClr val="tx1"/>
                        </a:solidFill>
                        <a:latin typeface="ＭＳ Ｐゴシック" panose="020B0600070205080204" pitchFamily="50" charset="-128"/>
                        <a:ea typeface="ＭＳ Ｐゴシック" panose="020B060007020508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000" b="0" kern="1200" dirty="0">
                          <a:solidFill>
                            <a:schemeClr val="bg1"/>
                          </a:solidFill>
                          <a:latin typeface="Meiryo UI" panose="020B0604030504040204" pitchFamily="50" charset="-128"/>
                          <a:ea typeface="Meiryo UI" panose="020B0604030504040204" pitchFamily="50" charset="-128"/>
                          <a:cs typeface="+mn-cs"/>
                        </a:rPr>
                        <a:t>事業内容</a:t>
                      </a:r>
                      <a:endParaRPr sz="1000" b="0" dirty="0">
                        <a:solidFill>
                          <a:schemeClr val="bg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50000"/>
                        <a:lumOff val="50000"/>
                      </a:schemeClr>
                    </a:solidFill>
                  </a:tcPr>
                </a:tc>
                <a:tc>
                  <a:txBody>
                    <a:bodyPr/>
                    <a:lstStyle/>
                    <a:p>
                      <a:pPr marL="0" algn="ctr" defTabSz="914400" rtl="0" eaLnBrk="1" latinLnBrk="0" hangingPunct="1"/>
                      <a:r>
                        <a:rPr kumimoji="1" lang="ja-JP" altLang="en-US" sz="1000" b="0" kern="1200" dirty="0">
                          <a:solidFill>
                            <a:schemeClr val="bg1"/>
                          </a:solidFill>
                          <a:latin typeface="Meiryo UI" panose="020B0604030504040204" pitchFamily="50" charset="-128"/>
                          <a:ea typeface="Meiryo UI" panose="020B0604030504040204" pitchFamily="50" charset="-128"/>
                          <a:cs typeface="+mn-cs"/>
                        </a:rPr>
                        <a:t>実施主体</a:t>
                      </a:r>
                      <a:endParaRPr sz="1000" b="0" dirty="0">
                        <a:solidFill>
                          <a:schemeClr val="bg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kern="1200" dirty="0">
                          <a:solidFill>
                            <a:schemeClr val="bg1"/>
                          </a:solidFill>
                          <a:latin typeface="Meiryo UI" panose="020B0604030504040204" pitchFamily="50" charset="-128"/>
                          <a:ea typeface="Meiryo UI" panose="020B0604030504040204" pitchFamily="50" charset="-128"/>
                          <a:cs typeface="+mn-cs"/>
                        </a:rPr>
                        <a:t>補助率・要件</a:t>
                      </a:r>
                      <a:endParaRPr sz="1000" b="0" dirty="0">
                        <a:solidFill>
                          <a:schemeClr val="bg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50000"/>
                        <a:lumOff val="50000"/>
                      </a:schemeClr>
                    </a:solidFill>
                  </a:tcPr>
                </a:tc>
                <a:extLst>
                  <a:ext uri="{0D108BD9-81ED-4DB2-BD59-A6C34878D82A}">
                    <a16:rowId xmlns:a16="http://schemas.microsoft.com/office/drawing/2014/main" val="10000"/>
                  </a:ext>
                </a:extLst>
              </a:tr>
              <a:tr h="517478">
                <a:tc rowSpan="4">
                  <a:txBody>
                    <a:bodyPr/>
                    <a:lstStyle/>
                    <a:p>
                      <a:pPr algn="ctr"/>
                      <a:r>
                        <a:rPr kumimoji="1" lang="ja-JP" altLang="en-US" sz="1000" b="0" dirty="0">
                          <a:solidFill>
                            <a:schemeClr val="accent4"/>
                          </a:solidFill>
                          <a:latin typeface="Meiryo UI" panose="020B0604030504040204" pitchFamily="50" charset="-128"/>
                          <a:ea typeface="Meiryo UI" panose="020B0604030504040204" pitchFamily="50" charset="-128"/>
                        </a:rPr>
                        <a:t>ソフト支援</a:t>
                      </a:r>
                      <a:endParaRPr sz="1000" dirty="0">
                        <a:solidFill>
                          <a:schemeClr val="accent4"/>
                        </a:solidFill>
                        <a:latin typeface="Meiryo UI" panose="020B0604030504040204" pitchFamily="50" charset="-128"/>
                        <a:ea typeface="Meiryo UI" panose="020B0604030504040204" pitchFamily="50" charset="-128"/>
                      </a:endParaRPr>
                    </a:p>
                  </a:txBody>
                  <a:tcPr vert="eaVert"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2">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①地区再生</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　計画の策定</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sz="1200" b="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地域の拠点となる地区の整備方針等の策定</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地方公共団体 </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国</a:t>
                      </a:r>
                      <a:r>
                        <a:rPr kumimoji="1" lang="en-US" altLang="ja-JP" sz="900" b="0" dirty="0">
                          <a:solidFill>
                            <a:schemeClr val="tx1"/>
                          </a:solidFill>
                          <a:latin typeface="Meiryo UI" panose="020B0604030504040204" pitchFamily="50" charset="-128"/>
                          <a:ea typeface="Meiryo UI" panose="020B0604030504040204" pitchFamily="50" charset="-128"/>
                        </a:rPr>
                        <a:t>1/3 】</a:t>
                      </a:r>
                      <a:r>
                        <a:rPr kumimoji="1" lang="ja-JP" altLang="en-US" sz="900" b="0" dirty="0">
                          <a:solidFill>
                            <a:schemeClr val="tx1"/>
                          </a:solidFill>
                          <a:latin typeface="Meiryo UI" panose="020B0604030504040204" pitchFamily="50" charset="-128"/>
                          <a:ea typeface="Meiryo UI" panose="020B0604030504040204" pitchFamily="50" charset="-128"/>
                        </a:rPr>
                        <a:t>（既成市街地の新たな更新手法</a:t>
                      </a:r>
                      <a:r>
                        <a:rPr kumimoji="1" lang="en-US" altLang="ja-JP" sz="900" b="0" u="none" baseline="0" dirty="0">
                          <a:solidFill>
                            <a:schemeClr val="tx1"/>
                          </a:solidFill>
                          <a:latin typeface="Meiryo UI" panose="020B0604030504040204" pitchFamily="50" charset="-128"/>
                          <a:ea typeface="Meiryo UI" panose="020B0604030504040204" pitchFamily="50" charset="-128"/>
                        </a:rPr>
                        <a:t>※</a:t>
                      </a:r>
                      <a:r>
                        <a:rPr kumimoji="1" lang="ja-JP" altLang="en-US" sz="900" b="0" u="none" baseline="0" dirty="0">
                          <a:solidFill>
                            <a:schemeClr val="tx1"/>
                          </a:solidFill>
                          <a:latin typeface="Meiryo UI" panose="020B0604030504040204" pitchFamily="50" charset="-128"/>
                          <a:ea typeface="Meiryo UI" panose="020B0604030504040204" pitchFamily="50" charset="-128"/>
                        </a:rPr>
                        <a:t>１</a:t>
                      </a:r>
                      <a:r>
                        <a:rPr kumimoji="1" lang="ja-JP" altLang="en-US" sz="900" b="0" dirty="0">
                          <a:solidFill>
                            <a:schemeClr val="tx1"/>
                          </a:solidFill>
                          <a:latin typeface="Meiryo UI" panose="020B0604030504040204" pitchFamily="50" charset="-128"/>
                          <a:ea typeface="Meiryo UI" panose="020B0604030504040204" pitchFamily="50" charset="-128"/>
                        </a:rPr>
                        <a:t>に係る方針を含む場合は</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国</a:t>
                      </a:r>
                      <a:r>
                        <a:rPr kumimoji="1" lang="en-US" altLang="ja-JP" sz="900" b="0" dirty="0">
                          <a:solidFill>
                            <a:schemeClr val="tx1"/>
                          </a:solidFill>
                          <a:latin typeface="Meiryo UI" panose="020B0604030504040204" pitchFamily="50" charset="-128"/>
                          <a:ea typeface="Meiryo UI" panose="020B0604030504040204" pitchFamily="50" charset="-128"/>
                        </a:rPr>
                        <a:t>1/2】</a:t>
                      </a:r>
                      <a:r>
                        <a:rPr kumimoji="1" lang="ja-JP" altLang="en-US" sz="900" b="0" dirty="0">
                          <a:solidFill>
                            <a:schemeClr val="tx1"/>
                          </a:solidFill>
                          <a:latin typeface="Meiryo UI" panose="020B0604030504040204" pitchFamily="50" charset="-128"/>
                          <a:ea typeface="Meiryo UI" panose="020B0604030504040204" pitchFamily="50" charset="-128"/>
                        </a:rPr>
                        <a:t>に嵩上げ）</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総事業費</a:t>
                      </a:r>
                      <a:r>
                        <a:rPr kumimoji="1" lang="en-US" altLang="ja-JP" sz="900" b="0" dirty="0">
                          <a:solidFill>
                            <a:schemeClr val="tx1"/>
                          </a:solidFill>
                          <a:latin typeface="Meiryo UI" panose="020B0604030504040204" pitchFamily="50" charset="-128"/>
                          <a:ea typeface="Meiryo UI" panose="020B0604030504040204" pitchFamily="50" charset="-128"/>
                        </a:rPr>
                        <a:t>50,000</a:t>
                      </a:r>
                      <a:r>
                        <a:rPr kumimoji="1" lang="ja-JP" altLang="en-US" sz="900" b="0" dirty="0">
                          <a:solidFill>
                            <a:schemeClr val="tx1"/>
                          </a:solidFill>
                          <a:latin typeface="Meiryo UI" panose="020B0604030504040204" pitchFamily="50" charset="-128"/>
                          <a:ea typeface="Meiryo UI" panose="020B0604030504040204" pitchFamily="50" charset="-128"/>
                        </a:rPr>
                        <a:t>千円を限度、最初の交付から</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年間かつ通算</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年間を限度</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58206">
                <a:tc vMerge="1">
                  <a:txBody>
                    <a:bodyPr/>
                    <a:lstStyle/>
                    <a:p>
                      <a:endParaRPr kumimoji="1" lang="ja-JP" alt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solidFill>
                          <a:latin typeface="Meiryo UI" panose="020B0604030504040204" pitchFamily="50" charset="-128"/>
                          <a:ea typeface="Meiryo UI" panose="020B0604030504040204" pitchFamily="50" charset="-128"/>
                          <a:cs typeface="+mn-cs"/>
                        </a:rPr>
                        <a:t>②街区整備</a:t>
                      </a:r>
                      <a:endParaRPr kumimoji="1" lang="en-US" altLang="ja-JP" sz="900" b="0"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solidFill>
                          <a:latin typeface="Meiryo UI" panose="020B0604030504040204" pitchFamily="50" charset="-128"/>
                          <a:ea typeface="Meiryo UI" panose="020B0604030504040204" pitchFamily="50" charset="-128"/>
                          <a:cs typeface="+mn-cs"/>
                        </a:rPr>
                        <a:t>　計画の策定</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sz="1200" b="0" dirty="0">
                        <a:solidFill>
                          <a:schemeClr val="tx1"/>
                        </a:solidFill>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地区再生計画区域内での街区の整備方針等の策定</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地方公共団体 、再開発準備組織、再開発会社等、まちづくり</a:t>
                      </a:r>
                      <a:r>
                        <a:rPr kumimoji="1" lang="en-US" altLang="ja-JP" sz="900" b="0" dirty="0">
                          <a:solidFill>
                            <a:schemeClr val="tx1"/>
                          </a:solidFill>
                          <a:latin typeface="Meiryo UI" panose="020B0604030504040204" pitchFamily="50" charset="-128"/>
                          <a:ea typeface="Meiryo UI" panose="020B0604030504040204" pitchFamily="50" charset="-128"/>
                        </a:rPr>
                        <a:t>NPO</a:t>
                      </a:r>
                      <a:r>
                        <a:rPr kumimoji="1" lang="ja-JP" altLang="en-US" sz="900" b="0" dirty="0" err="1">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まちづくり公益法人、まちづくり協議会 </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u="none" dirty="0">
                          <a:solidFill>
                            <a:schemeClr val="tx1"/>
                          </a:solidFill>
                          <a:latin typeface="Meiryo UI" panose="020B0604030504040204" pitchFamily="50" charset="-128"/>
                          <a:ea typeface="Meiryo UI" panose="020B0604030504040204" pitchFamily="50" charset="-128"/>
                        </a:rPr>
                        <a:t>地方公共団体</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国</a:t>
                      </a:r>
                      <a:r>
                        <a:rPr kumimoji="1" lang="en-US" altLang="ja-JP" sz="900" b="0" u="none" dirty="0">
                          <a:solidFill>
                            <a:schemeClr val="tx1"/>
                          </a:solidFill>
                          <a:latin typeface="Meiryo UI" panose="020B0604030504040204" pitchFamily="50" charset="-128"/>
                          <a:ea typeface="Meiryo UI" panose="020B0604030504040204" pitchFamily="50" charset="-128"/>
                        </a:rPr>
                        <a:t>1/3 】</a:t>
                      </a:r>
                      <a:r>
                        <a:rPr kumimoji="1" lang="ja-JP" altLang="en-US" sz="900" b="0" u="none" dirty="0">
                          <a:solidFill>
                            <a:schemeClr val="tx1"/>
                          </a:solidFill>
                          <a:latin typeface="Meiryo UI" panose="020B0604030504040204" pitchFamily="50" charset="-128"/>
                          <a:ea typeface="Meiryo UI" panose="020B0604030504040204" pitchFamily="50" charset="-128"/>
                        </a:rPr>
                        <a:t>（既成市街地の新たな更新手法</a:t>
                      </a:r>
                      <a:r>
                        <a:rPr kumimoji="1" lang="en-US" altLang="ja-JP" sz="900" b="0" u="none" baseline="0" dirty="0">
                          <a:solidFill>
                            <a:schemeClr val="tx1"/>
                          </a:solidFill>
                          <a:latin typeface="Meiryo UI" panose="020B0604030504040204" pitchFamily="50" charset="-128"/>
                          <a:ea typeface="Meiryo UI" panose="020B0604030504040204" pitchFamily="50" charset="-128"/>
                        </a:rPr>
                        <a:t>※</a:t>
                      </a:r>
                      <a:r>
                        <a:rPr kumimoji="1" lang="ja-JP" altLang="en-US" sz="900" b="0" u="none" baseline="0" dirty="0">
                          <a:solidFill>
                            <a:schemeClr val="tx1"/>
                          </a:solidFill>
                          <a:latin typeface="Meiryo UI" panose="020B0604030504040204" pitchFamily="50" charset="-128"/>
                          <a:ea typeface="Meiryo UI" panose="020B0604030504040204" pitchFamily="50" charset="-128"/>
                        </a:rPr>
                        <a:t>１</a:t>
                      </a:r>
                      <a:r>
                        <a:rPr kumimoji="1" lang="ja-JP" altLang="en-US" sz="900" b="0" u="none" dirty="0">
                          <a:solidFill>
                            <a:schemeClr val="tx1"/>
                          </a:solidFill>
                          <a:latin typeface="Meiryo UI" panose="020B0604030504040204" pitchFamily="50" charset="-128"/>
                          <a:ea typeface="Meiryo UI" panose="020B0604030504040204" pitchFamily="50" charset="-128"/>
                        </a:rPr>
                        <a:t>に係る方針を含む場合は</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国</a:t>
                      </a:r>
                      <a:r>
                        <a:rPr kumimoji="1" lang="en-US" altLang="ja-JP" sz="900" b="0" u="none" dirty="0">
                          <a:solidFill>
                            <a:schemeClr val="tx1"/>
                          </a:solidFill>
                          <a:latin typeface="Meiryo UI" panose="020B0604030504040204" pitchFamily="50" charset="-128"/>
                          <a:ea typeface="Meiryo UI" panose="020B0604030504040204" pitchFamily="50" charset="-128"/>
                        </a:rPr>
                        <a:t>1/2】</a:t>
                      </a:r>
                      <a:r>
                        <a:rPr kumimoji="1" lang="ja-JP" altLang="en-US" sz="900" b="0" u="none" dirty="0">
                          <a:solidFill>
                            <a:schemeClr val="tx1"/>
                          </a:solidFill>
                          <a:latin typeface="Meiryo UI" panose="020B0604030504040204" pitchFamily="50" charset="-128"/>
                          <a:ea typeface="Meiryo UI" panose="020B0604030504040204" pitchFamily="50" charset="-128"/>
                        </a:rPr>
                        <a:t>に嵩上げ）</a:t>
                      </a:r>
                      <a:endParaRPr kumimoji="1" lang="en-US" altLang="ja-JP" sz="9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u="none" dirty="0">
                          <a:solidFill>
                            <a:schemeClr val="tx1"/>
                          </a:solidFill>
                          <a:latin typeface="Meiryo UI" panose="020B0604030504040204" pitchFamily="50" charset="-128"/>
                          <a:ea typeface="Meiryo UI" panose="020B0604030504040204" pitchFamily="50" charset="-128"/>
                        </a:rPr>
                        <a:t>地方公共団体以外の場合</a:t>
                      </a:r>
                      <a:r>
                        <a:rPr kumimoji="1" lang="en-US" altLang="ja-JP" sz="900" b="0" u="none" kern="1200" dirty="0">
                          <a:solidFill>
                            <a:schemeClr val="tx1"/>
                          </a:solidFill>
                          <a:latin typeface="Meiryo UI" panose="020B0604030504040204" pitchFamily="50" charset="-128"/>
                          <a:ea typeface="Meiryo UI" panose="020B0604030504040204" pitchFamily="50" charset="-128"/>
                          <a:cs typeface="+mn-cs"/>
                        </a:rPr>
                        <a:t>【</a:t>
                      </a: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国</a:t>
                      </a:r>
                      <a:r>
                        <a:rPr kumimoji="1" lang="en-US" altLang="ja-JP" sz="900" b="0" u="none" kern="1200" dirty="0">
                          <a:solidFill>
                            <a:schemeClr val="tx1"/>
                          </a:solidFill>
                          <a:latin typeface="Meiryo UI" panose="020B0604030504040204" pitchFamily="50" charset="-128"/>
                          <a:ea typeface="Meiryo UI" panose="020B0604030504040204" pitchFamily="50" charset="-128"/>
                          <a:cs typeface="+mn-cs"/>
                        </a:rPr>
                        <a:t>1/3 </a:t>
                      </a:r>
                      <a:r>
                        <a:rPr kumimoji="1" lang="ja-JP" altLang="en-US" sz="900" b="0" u="none" kern="1200" dirty="0" err="1">
                          <a:solidFill>
                            <a:schemeClr val="tx1"/>
                          </a:solidFill>
                          <a:latin typeface="Meiryo UI" panose="020B0604030504040204" pitchFamily="50" charset="-128"/>
                          <a:ea typeface="Meiryo UI" panose="020B0604030504040204" pitchFamily="50" charset="-128"/>
                          <a:cs typeface="+mn-cs"/>
                        </a:rPr>
                        <a:t>、</a:t>
                      </a: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地方</a:t>
                      </a:r>
                      <a:r>
                        <a:rPr kumimoji="1" lang="en-US" altLang="ja-JP" sz="900" b="0" u="none" kern="1200" dirty="0">
                          <a:solidFill>
                            <a:schemeClr val="tx1"/>
                          </a:solidFill>
                          <a:latin typeface="Meiryo UI" panose="020B0604030504040204" pitchFamily="50" charset="-128"/>
                          <a:ea typeface="Meiryo UI" panose="020B0604030504040204" pitchFamily="50" charset="-128"/>
                          <a:cs typeface="+mn-cs"/>
                        </a:rPr>
                        <a:t>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u="none" dirty="0">
                          <a:solidFill>
                            <a:schemeClr val="tx1"/>
                          </a:solidFill>
                          <a:latin typeface="Meiryo UI" panose="020B0604030504040204" pitchFamily="50" charset="-128"/>
                          <a:ea typeface="Meiryo UI" panose="020B0604030504040204" pitchFamily="50" charset="-128"/>
                        </a:rPr>
                        <a:t>総事業費</a:t>
                      </a:r>
                      <a:r>
                        <a:rPr kumimoji="1" lang="en-US" altLang="ja-JP" sz="900" b="0" u="none" dirty="0">
                          <a:solidFill>
                            <a:schemeClr val="tx1"/>
                          </a:solidFill>
                          <a:latin typeface="Meiryo UI" panose="020B0604030504040204" pitchFamily="50" charset="-128"/>
                          <a:ea typeface="Meiryo UI" panose="020B0604030504040204" pitchFamily="50" charset="-128"/>
                        </a:rPr>
                        <a:t>50,000</a:t>
                      </a:r>
                      <a:r>
                        <a:rPr kumimoji="1" lang="ja-JP" altLang="en-US" sz="900" b="0" u="none" dirty="0">
                          <a:solidFill>
                            <a:schemeClr val="tx1"/>
                          </a:solidFill>
                          <a:latin typeface="Meiryo UI" panose="020B0604030504040204" pitchFamily="50" charset="-128"/>
                          <a:ea typeface="Meiryo UI" panose="020B0604030504040204" pitchFamily="50" charset="-128"/>
                        </a:rPr>
                        <a:t>千円を限度、最初の交付から</a:t>
                      </a:r>
                      <a:r>
                        <a:rPr kumimoji="1" lang="en-US" altLang="ja-JP" sz="900" b="0" u="none" dirty="0">
                          <a:solidFill>
                            <a:schemeClr val="tx1"/>
                          </a:solidFill>
                          <a:latin typeface="Meiryo UI" panose="020B0604030504040204" pitchFamily="50" charset="-128"/>
                          <a:ea typeface="Meiryo UI" panose="020B0604030504040204" pitchFamily="50" charset="-128"/>
                        </a:rPr>
                        <a:t>5</a:t>
                      </a:r>
                      <a:r>
                        <a:rPr kumimoji="1" lang="ja-JP" altLang="en-US" sz="900" b="0" u="none" dirty="0">
                          <a:solidFill>
                            <a:schemeClr val="tx1"/>
                          </a:solidFill>
                          <a:latin typeface="Meiryo UI" panose="020B0604030504040204" pitchFamily="50" charset="-128"/>
                          <a:ea typeface="Meiryo UI" panose="020B0604030504040204" pitchFamily="50" charset="-128"/>
                        </a:rPr>
                        <a:t>年間かつ通算</a:t>
                      </a:r>
                      <a:r>
                        <a:rPr kumimoji="1" lang="en-US" altLang="ja-JP" sz="900" b="0" u="none" dirty="0">
                          <a:solidFill>
                            <a:schemeClr val="tx1"/>
                          </a:solidFill>
                          <a:latin typeface="Meiryo UI" panose="020B0604030504040204" pitchFamily="50" charset="-128"/>
                          <a:ea typeface="Meiryo UI" panose="020B0604030504040204" pitchFamily="50" charset="-128"/>
                        </a:rPr>
                        <a:t>3</a:t>
                      </a:r>
                      <a:r>
                        <a:rPr kumimoji="1" lang="ja-JP" altLang="en-US" sz="900" b="0" u="none" dirty="0">
                          <a:solidFill>
                            <a:schemeClr val="tx1"/>
                          </a:solidFill>
                          <a:latin typeface="Meiryo UI" panose="020B0604030504040204" pitchFamily="50" charset="-128"/>
                          <a:ea typeface="Meiryo UI" panose="020B0604030504040204" pitchFamily="50" charset="-128"/>
                        </a:rPr>
                        <a:t>年間を限度</a:t>
                      </a:r>
                      <a:endParaRPr kumimoji="1" lang="en-US" altLang="ja-JP" sz="900" b="0" u="none"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98133">
                <a:tc vMerge="1">
                  <a:txBody>
                    <a:bodyPr/>
                    <a:lstStyle/>
                    <a:p>
                      <a:pPr>
                        <a:tabLst/>
                      </a:pPr>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solidFill>
                          <a:latin typeface="Meiryo UI" panose="020B0604030504040204" pitchFamily="50" charset="-128"/>
                          <a:ea typeface="Meiryo UI" panose="020B0604030504040204" pitchFamily="50" charset="-128"/>
                          <a:cs typeface="+mn-cs"/>
                        </a:rPr>
                        <a:t>③コーディネート業務</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vert="eaVert"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solidFill>
                          <a:latin typeface="Meiryo UI" panose="020B0604030504040204" pitchFamily="50" charset="-128"/>
                          <a:ea typeface="Meiryo UI" panose="020B0604030504040204" pitchFamily="50" charset="-128"/>
                          <a:cs typeface="+mn-cs"/>
                        </a:rPr>
                        <a:t>計画コーディネート業務</a:t>
                      </a:r>
                      <a:endParaRPr kumimoji="1" lang="ja-JP" altLang="en-US" sz="900" b="0" u="none"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solidFill>
                          <a:latin typeface="Meiryo UI" panose="020B0604030504040204" pitchFamily="50" charset="-128"/>
                          <a:ea typeface="Meiryo UI" panose="020B0604030504040204" pitchFamily="50" charset="-128"/>
                          <a:cs typeface="+mn-cs"/>
                        </a:rPr>
                        <a:t>まちづくり活動支援、計画立案・調整</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地方公共団体、再開発準備組織、再開発会社等、</a:t>
                      </a:r>
                      <a:r>
                        <a:rPr kumimoji="1" lang="en-US" altLang="ja-JP" sz="900" b="0" dirty="0">
                          <a:solidFill>
                            <a:schemeClr val="tx1"/>
                          </a:solidFill>
                          <a:latin typeface="Meiryo UI" panose="020B0604030504040204" pitchFamily="50" charset="-128"/>
                          <a:ea typeface="Meiryo UI" panose="020B0604030504040204" pitchFamily="50" charset="-128"/>
                        </a:rPr>
                        <a:t>TMC</a:t>
                      </a:r>
                      <a:r>
                        <a:rPr kumimoji="1" lang="ja-JP" altLang="en-US" sz="900" b="0" dirty="0" err="1">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施設建築物管理組合、まちづくり会社、都市再生推進法人</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u="none" dirty="0">
                          <a:solidFill>
                            <a:schemeClr val="tx1"/>
                          </a:solidFill>
                          <a:latin typeface="Meiryo UI" panose="020B0604030504040204" pitchFamily="50" charset="-128"/>
                          <a:ea typeface="Meiryo UI" panose="020B0604030504040204" pitchFamily="50" charset="-128"/>
                        </a:rPr>
                        <a:t>地方公共団体</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国</a:t>
                      </a:r>
                      <a:r>
                        <a:rPr kumimoji="1" lang="en-US" altLang="ja-JP" sz="900" b="0" u="none" dirty="0">
                          <a:solidFill>
                            <a:schemeClr val="tx1"/>
                          </a:solidFill>
                          <a:latin typeface="Meiryo UI" panose="020B0604030504040204" pitchFamily="50" charset="-128"/>
                          <a:ea typeface="Meiryo UI" panose="020B0604030504040204" pitchFamily="50" charset="-128"/>
                        </a:rPr>
                        <a:t>1/3 】</a:t>
                      </a: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a:t>
                      </a:r>
                      <a:r>
                        <a:rPr kumimoji="1" lang="ja-JP" altLang="en-US" sz="900" b="0" u="none" dirty="0">
                          <a:solidFill>
                            <a:schemeClr val="tx1"/>
                          </a:solidFill>
                          <a:latin typeface="Meiryo UI" panose="020B0604030504040204" pitchFamily="50" charset="-128"/>
                          <a:ea typeface="Meiryo UI" panose="020B0604030504040204" pitchFamily="50" charset="-128"/>
                        </a:rPr>
                        <a:t>既成市街地の新たな更新手法</a:t>
                      </a:r>
                      <a:r>
                        <a:rPr kumimoji="1" lang="en-US" altLang="ja-JP" sz="900" b="0" u="none" baseline="0" dirty="0">
                          <a:solidFill>
                            <a:schemeClr val="tx1"/>
                          </a:solidFill>
                          <a:latin typeface="Meiryo UI" panose="020B0604030504040204" pitchFamily="50" charset="-128"/>
                          <a:ea typeface="Meiryo UI" panose="020B0604030504040204" pitchFamily="50" charset="-128"/>
                        </a:rPr>
                        <a:t>※</a:t>
                      </a:r>
                      <a:r>
                        <a:rPr kumimoji="1" lang="ja-JP" altLang="en-US" sz="900" b="0" u="none" baseline="0" dirty="0">
                          <a:solidFill>
                            <a:schemeClr val="tx1"/>
                          </a:solidFill>
                          <a:latin typeface="Meiryo UI" panose="020B0604030504040204" pitchFamily="50" charset="-128"/>
                          <a:ea typeface="Meiryo UI" panose="020B0604030504040204" pitchFamily="50" charset="-128"/>
                        </a:rPr>
                        <a:t>１</a:t>
                      </a:r>
                      <a:r>
                        <a:rPr kumimoji="1" lang="ja-JP" altLang="en-US" sz="900" b="0" u="none" dirty="0">
                          <a:solidFill>
                            <a:schemeClr val="tx1"/>
                          </a:solidFill>
                          <a:latin typeface="Meiryo UI" panose="020B0604030504040204" pitchFamily="50" charset="-128"/>
                          <a:ea typeface="Meiryo UI" panose="020B0604030504040204" pitchFamily="50" charset="-128"/>
                        </a:rPr>
                        <a:t>に係る方針を含む場合は</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国</a:t>
                      </a:r>
                      <a:r>
                        <a:rPr kumimoji="1" lang="en-US" altLang="ja-JP" sz="900" b="0" u="none" dirty="0">
                          <a:solidFill>
                            <a:schemeClr val="tx1"/>
                          </a:solidFill>
                          <a:latin typeface="Meiryo UI" panose="020B0604030504040204" pitchFamily="50" charset="-128"/>
                          <a:ea typeface="Meiryo UI" panose="020B0604030504040204" pitchFamily="50" charset="-128"/>
                        </a:rPr>
                        <a:t>1/2】</a:t>
                      </a:r>
                      <a:r>
                        <a:rPr kumimoji="1" lang="ja-JP" altLang="en-US" sz="900" b="0" u="none" dirty="0">
                          <a:solidFill>
                            <a:schemeClr val="tx1"/>
                          </a:solidFill>
                          <a:latin typeface="Meiryo UI" panose="020B0604030504040204" pitchFamily="50" charset="-128"/>
                          <a:ea typeface="Meiryo UI" panose="020B0604030504040204" pitchFamily="50" charset="-128"/>
                        </a:rPr>
                        <a:t>に嵩上げ）</a:t>
                      </a:r>
                      <a:endParaRPr kumimoji="1" lang="en-US" altLang="ja-JP" sz="9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u="none" dirty="0">
                          <a:solidFill>
                            <a:schemeClr val="tx1"/>
                          </a:solidFill>
                          <a:latin typeface="Meiryo UI" panose="020B0604030504040204" pitchFamily="50" charset="-128"/>
                          <a:ea typeface="Meiryo UI" panose="020B0604030504040204" pitchFamily="50" charset="-128"/>
                        </a:rPr>
                        <a:t>地方公共団体以外の場合</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国</a:t>
                      </a:r>
                      <a:r>
                        <a:rPr kumimoji="1" lang="en-US" altLang="ja-JP" sz="900" b="0" u="none" dirty="0">
                          <a:solidFill>
                            <a:schemeClr val="tx1"/>
                          </a:solidFill>
                          <a:latin typeface="Meiryo UI" panose="020B0604030504040204" pitchFamily="50" charset="-128"/>
                          <a:ea typeface="Meiryo UI" panose="020B0604030504040204" pitchFamily="50" charset="-128"/>
                        </a:rPr>
                        <a:t>1/3</a:t>
                      </a:r>
                      <a:r>
                        <a:rPr kumimoji="1" lang="ja-JP" altLang="en-US" sz="900" b="0" u="none" kern="1200" dirty="0" err="1">
                          <a:solidFill>
                            <a:schemeClr val="tx1"/>
                          </a:solidFill>
                          <a:latin typeface="Meiryo UI" panose="020B0604030504040204" pitchFamily="50" charset="-128"/>
                          <a:ea typeface="Meiryo UI" panose="020B0604030504040204" pitchFamily="50" charset="-128"/>
                          <a:cs typeface="+mn-cs"/>
                        </a:rPr>
                        <a:t>、</a:t>
                      </a: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地方</a:t>
                      </a:r>
                      <a:r>
                        <a:rPr kumimoji="1" lang="en-US" altLang="ja-JP" sz="900" b="0" u="none" kern="1200" dirty="0">
                          <a:solidFill>
                            <a:schemeClr val="tx1"/>
                          </a:solidFill>
                          <a:latin typeface="Meiryo UI" panose="020B0604030504040204" pitchFamily="50" charset="-128"/>
                          <a:ea typeface="Meiryo UI" panose="020B0604030504040204" pitchFamily="50" charset="-128"/>
                          <a:cs typeface="+mn-cs"/>
                        </a:rPr>
                        <a:t>1/3 </a:t>
                      </a:r>
                      <a:r>
                        <a:rPr kumimoji="1" lang="en-US" altLang="ja-JP" sz="900" b="0" u="none" dirty="0">
                          <a:solidFill>
                            <a:schemeClr val="tx1"/>
                          </a:solidFill>
                          <a:latin typeface="Meiryo UI" panose="020B0604030504040204" pitchFamily="50" charset="-128"/>
                          <a:ea typeface="Meiryo UI"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u="none" dirty="0">
                          <a:solidFill>
                            <a:schemeClr val="tx1"/>
                          </a:solidFill>
                          <a:latin typeface="Meiryo UI" panose="020B0604030504040204" pitchFamily="50" charset="-128"/>
                          <a:ea typeface="Meiryo UI" panose="020B0604030504040204" pitchFamily="50" charset="-128"/>
                        </a:rPr>
                        <a:t>総事業費</a:t>
                      </a:r>
                      <a:r>
                        <a:rPr kumimoji="1" lang="en-US" altLang="ja-JP" sz="900" b="0" u="none" dirty="0">
                          <a:solidFill>
                            <a:schemeClr val="tx1"/>
                          </a:solidFill>
                          <a:latin typeface="Meiryo UI" panose="020B0604030504040204" pitchFamily="50" charset="-128"/>
                          <a:ea typeface="Meiryo UI" panose="020B0604030504040204" pitchFamily="50" charset="-128"/>
                        </a:rPr>
                        <a:t>60,000</a:t>
                      </a:r>
                      <a:r>
                        <a:rPr kumimoji="1" lang="ja-JP" altLang="en-US" sz="900" b="0" u="none" dirty="0">
                          <a:solidFill>
                            <a:schemeClr val="tx1"/>
                          </a:solidFill>
                          <a:latin typeface="Meiryo UI" panose="020B0604030504040204" pitchFamily="50" charset="-128"/>
                          <a:ea typeface="Meiryo UI" panose="020B0604030504040204" pitchFamily="50" charset="-128"/>
                        </a:rPr>
                        <a:t>千円を限度、最初の交付から</a:t>
                      </a:r>
                      <a:r>
                        <a:rPr kumimoji="1" lang="en-US" altLang="ja-JP" sz="900" b="0" u="none" dirty="0">
                          <a:solidFill>
                            <a:schemeClr val="tx1"/>
                          </a:solidFill>
                          <a:latin typeface="Meiryo UI" panose="020B0604030504040204" pitchFamily="50" charset="-128"/>
                          <a:ea typeface="Meiryo UI" panose="020B0604030504040204" pitchFamily="50" charset="-128"/>
                        </a:rPr>
                        <a:t>10</a:t>
                      </a:r>
                      <a:r>
                        <a:rPr kumimoji="1" lang="ja-JP" altLang="en-US" sz="900" b="0" u="none" dirty="0">
                          <a:solidFill>
                            <a:schemeClr val="tx1"/>
                          </a:solidFill>
                          <a:latin typeface="Meiryo UI" panose="020B0604030504040204" pitchFamily="50" charset="-128"/>
                          <a:ea typeface="Meiryo UI" panose="020B0604030504040204" pitchFamily="50" charset="-128"/>
                        </a:rPr>
                        <a:t>年間及び</a:t>
                      </a: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工事完了時点を含めた５年間を限度</a:t>
                      </a:r>
                      <a:endParaRPr kumimoji="1" lang="en-US" altLang="ja-JP" sz="900" b="0" u="none"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施設建築物管理組合の場合「まちづくり活動支援」に限定</a:t>
                      </a:r>
                      <a:endParaRPr kumimoji="1" lang="en-US" altLang="ja-JP" sz="900" b="0" u="none"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58206">
                <a:tc vMerge="1">
                  <a:txBody>
                    <a:bodyPr/>
                    <a:lstStyle/>
                    <a:p>
                      <a:endParaRPr kumimoji="1" lang="ja-JP" altLang="en-US"/>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bg2"/>
                        </a:solidFill>
                        <a:latin typeface="+mj-ea"/>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solidFill>
                          <a:latin typeface="Meiryo UI" panose="020B0604030504040204" pitchFamily="50" charset="-128"/>
                          <a:ea typeface="Meiryo UI" panose="020B0604030504040204" pitchFamily="50" charset="-128"/>
                          <a:cs typeface="+mn-cs"/>
                        </a:rPr>
                        <a:t>事業コーディネート業務</a:t>
                      </a:r>
                      <a:endParaRPr sz="90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defTabSz="990600"/>
                      <a:r>
                        <a:rPr kumimoji="1" lang="ja-JP" altLang="en-US" sz="900" b="0" dirty="0">
                          <a:solidFill>
                            <a:schemeClr val="tx1"/>
                          </a:solidFill>
                          <a:latin typeface="Meiryo UI" panose="020B0604030504040204" pitchFamily="50" charset="-128"/>
                          <a:ea typeface="Meiryo UI" panose="020B0604030504040204" pitchFamily="50" charset="-128"/>
                        </a:rPr>
                        <a:t>施設詳細設計・計画に関する調整、保留床価格設定に関する調整</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保留床管理法人</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国</a:t>
                      </a:r>
                      <a:r>
                        <a:rPr kumimoji="1" lang="en-US" altLang="ja-JP" sz="900" b="0" dirty="0">
                          <a:solidFill>
                            <a:schemeClr val="tx1"/>
                          </a:solidFill>
                          <a:latin typeface="Meiryo UI" panose="020B0604030504040204" pitchFamily="50" charset="-128"/>
                          <a:ea typeface="Meiryo UI" panose="020B0604030504040204" pitchFamily="50" charset="-128"/>
                        </a:rPr>
                        <a:t>1/3 </a:t>
                      </a:r>
                      <a:r>
                        <a:rPr kumimoji="1" lang="ja-JP" altLang="en-US" sz="900" b="0" dirty="0" err="1">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地方</a:t>
                      </a:r>
                      <a:r>
                        <a:rPr kumimoji="1" lang="en-US" altLang="ja-JP" sz="900" b="0" dirty="0">
                          <a:solidFill>
                            <a:schemeClr val="tx1"/>
                          </a:solidFill>
                          <a:latin typeface="Meiryo UI" panose="020B0604030504040204" pitchFamily="50" charset="-128"/>
                          <a:ea typeface="Meiryo UI" panose="020B0604030504040204" pitchFamily="50" charset="-128"/>
                        </a:rPr>
                        <a:t>1/3 】</a:t>
                      </a:r>
                      <a:endParaRPr sz="90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施設建築物着工前に行うものに限る</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en-US" altLang="ja-JP" sz="900" b="0" dirty="0">
                          <a:solidFill>
                            <a:schemeClr val="tx1"/>
                          </a:solidFill>
                          <a:latin typeface="Meiryo UI" panose="020B0604030504040204" pitchFamily="50" charset="-128"/>
                          <a:ea typeface="Meiryo UI" panose="020B0604030504040204" pitchFamily="50" charset="-128"/>
                        </a:rPr>
                        <a:t>1,000</a:t>
                      </a:r>
                      <a:r>
                        <a:rPr kumimoji="1" lang="ja-JP" altLang="en-US" sz="900" b="0" dirty="0">
                          <a:solidFill>
                            <a:schemeClr val="tx1"/>
                          </a:solidFill>
                          <a:latin typeface="Meiryo UI" panose="020B0604030504040204" pitchFamily="50" charset="-128"/>
                          <a:ea typeface="Meiryo UI" panose="020B0604030504040204" pitchFamily="50" charset="-128"/>
                        </a:rPr>
                        <a:t>㎡以上の保留床を賃貸運営する法人に限定</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18598">
                <a:tc rowSpan="2">
                  <a:txBody>
                    <a:bodyPr/>
                    <a:lstStyle/>
                    <a:p>
                      <a:pPr algn="ctr"/>
                      <a:r>
                        <a:rPr kumimoji="1" lang="ja-JP" altLang="en-US" sz="1000" b="0" dirty="0">
                          <a:solidFill>
                            <a:schemeClr val="accent4"/>
                          </a:solidFill>
                          <a:latin typeface="Meiryo UI" panose="020B0604030504040204" pitchFamily="50" charset="-128"/>
                          <a:ea typeface="Meiryo UI" panose="020B0604030504040204" pitchFamily="50" charset="-128"/>
                        </a:rPr>
                        <a:t>ハード支援</a:t>
                      </a:r>
                      <a:endParaRPr sz="1000" dirty="0">
                        <a:solidFill>
                          <a:schemeClr val="accent4"/>
                        </a:solidFill>
                        <a:latin typeface="Meiryo UI" panose="020B0604030504040204" pitchFamily="50" charset="-128"/>
                        <a:ea typeface="Meiryo UI" panose="020B0604030504040204" pitchFamily="50" charset="-128"/>
                      </a:endParaRPr>
                    </a:p>
                  </a:txBody>
                  <a:tcPr vert="eaVert"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2">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④都市機能増進施設の導入を伴う老朽建築の建替</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sz="1200" b="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一定の要件を満たす認定再開発事業等に要する費用</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ja-JP" altLang="en-US" sz="900" dirty="0">
                          <a:solidFill>
                            <a:schemeClr val="tx1"/>
                          </a:solidFill>
                          <a:latin typeface="Meiryo UI" panose="020B0604030504040204" pitchFamily="50" charset="-128"/>
                          <a:ea typeface="Meiryo UI" panose="020B0604030504040204" pitchFamily="50" charset="-128"/>
                        </a:rPr>
                        <a:t>地方公共団体からの間接補助を受ける民間事業者等</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国</a:t>
                      </a:r>
                      <a:r>
                        <a:rPr kumimoji="1" lang="en-US" altLang="ja-JP" sz="900" b="0" dirty="0">
                          <a:solidFill>
                            <a:schemeClr val="tx1"/>
                          </a:solidFill>
                          <a:latin typeface="Meiryo UI" panose="020B0604030504040204" pitchFamily="50" charset="-128"/>
                          <a:ea typeface="Meiryo UI" panose="020B0604030504040204" pitchFamily="50" charset="-128"/>
                        </a:rPr>
                        <a:t>1/3</a:t>
                      </a:r>
                      <a:r>
                        <a:rPr kumimoji="1" lang="ja-JP" altLang="en-US" sz="900" b="0" u="none" kern="1200" dirty="0" err="1">
                          <a:solidFill>
                            <a:schemeClr val="tx1"/>
                          </a:solidFill>
                          <a:latin typeface="Meiryo UI" panose="020B0604030504040204" pitchFamily="50" charset="-128"/>
                          <a:ea typeface="Meiryo UI" panose="020B0604030504040204" pitchFamily="50" charset="-128"/>
                          <a:cs typeface="+mn-cs"/>
                        </a:rPr>
                        <a:t>、</a:t>
                      </a: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地方</a:t>
                      </a:r>
                      <a:r>
                        <a:rPr kumimoji="1" lang="en-US" altLang="ja-JP" sz="900" b="0" u="none" kern="1200" dirty="0">
                          <a:solidFill>
                            <a:schemeClr val="tx1"/>
                          </a:solidFill>
                          <a:latin typeface="Meiryo UI" panose="020B0604030504040204" pitchFamily="50" charset="-128"/>
                          <a:ea typeface="Meiryo UI" panose="020B0604030504040204" pitchFamily="50" charset="-128"/>
                          <a:cs typeface="+mn-cs"/>
                        </a:rPr>
                        <a:t>1/3 </a:t>
                      </a:r>
                      <a:r>
                        <a:rPr kumimoji="1" lang="en-US" altLang="ja-JP" sz="900" b="0" dirty="0">
                          <a:solidFill>
                            <a:schemeClr val="tx1"/>
                          </a:solidFill>
                          <a:latin typeface="Meiryo UI" panose="020B0604030504040204" pitchFamily="50" charset="-128"/>
                          <a:ea typeface="Meiryo UI" panose="020B0604030504040204" pitchFamily="50" charset="-128"/>
                        </a:rPr>
                        <a:t>】</a:t>
                      </a:r>
                      <a:endParaRPr sz="90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立地適正化計画に基づく都市機能増進施設（医療・福祉・商業等）を含む建築物を整備すること等土地整備（建築物の除却費、土地の整地費、補償費等）を上限</a:t>
                      </a:r>
                      <a:endParaRPr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46704">
                <a:tc v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⑤リノベーション及び空地の暫定利用</a:t>
                      </a:r>
                      <a:endParaRPr sz="900" u="none"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en-US" altLang="ja-JP" sz="1000" b="0" u="sng" kern="1200" dirty="0">
                        <a:solidFill>
                          <a:srgbClr val="FF0000"/>
                        </a:solidFill>
                        <a:latin typeface="+mn-ea"/>
                        <a:ea typeface="+mn-ea"/>
                        <a:cs typeface="+mn-cs"/>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地方公共団体及び地方公共団体からの間接補助を受ける民間事業者等</a:t>
                      </a:r>
                      <a:endParaRPr kumimoji="1" lang="en-US" altLang="ja-JP" sz="900" b="0" u="none" kern="1200" dirty="0">
                        <a:solidFill>
                          <a:schemeClr val="tx1"/>
                        </a:solidFill>
                        <a:latin typeface="Meiryo UI" panose="020B0604030504040204" pitchFamily="50" charset="-128"/>
                        <a:ea typeface="Meiryo UI" panose="020B0604030504040204" pitchFamily="50" charset="-128"/>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900" b="0" u="none" dirty="0">
                          <a:solidFill>
                            <a:schemeClr val="tx1"/>
                          </a:solidFill>
                          <a:latin typeface="Meiryo UI" panose="020B0604030504040204" pitchFamily="50" charset="-128"/>
                          <a:ea typeface="Meiryo UI" panose="020B0604030504040204" pitchFamily="50" charset="-128"/>
                        </a:rPr>
                        <a:t>地方公共団体</a:t>
                      </a:r>
                      <a:r>
                        <a:rPr kumimoji="1" lang="en-US" altLang="ja-JP" sz="900" b="0" u="none" dirty="0">
                          <a:solidFill>
                            <a:schemeClr val="tx1"/>
                          </a:solidFill>
                          <a:latin typeface="Meiryo UI" panose="020B0604030504040204" pitchFamily="50" charset="-128"/>
                          <a:ea typeface="Meiryo UI" panose="020B0604030504040204" pitchFamily="50" charset="-128"/>
                        </a:rPr>
                        <a:t>【</a:t>
                      </a:r>
                      <a:r>
                        <a:rPr kumimoji="1" lang="ja-JP" altLang="en-US" sz="900" b="0" u="none" dirty="0">
                          <a:solidFill>
                            <a:schemeClr val="tx1"/>
                          </a:solidFill>
                          <a:latin typeface="Meiryo UI" panose="020B0604030504040204" pitchFamily="50" charset="-128"/>
                          <a:ea typeface="Meiryo UI" panose="020B0604030504040204" pitchFamily="50" charset="-128"/>
                        </a:rPr>
                        <a:t>国</a:t>
                      </a:r>
                      <a:r>
                        <a:rPr kumimoji="1" lang="en-US" altLang="ja-JP" sz="900" b="0" u="none" dirty="0">
                          <a:solidFill>
                            <a:schemeClr val="tx1"/>
                          </a:solidFill>
                          <a:latin typeface="Meiryo UI" panose="020B0604030504040204" pitchFamily="50" charset="-128"/>
                          <a:ea typeface="Meiryo UI" panose="020B0604030504040204" pitchFamily="50" charset="-128"/>
                        </a:rPr>
                        <a:t>1/3 】</a:t>
                      </a: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900" b="0" u="none" dirty="0">
                          <a:solidFill>
                            <a:schemeClr val="tx1"/>
                          </a:solidFill>
                          <a:latin typeface="Meiryo UI" panose="020B0604030504040204" pitchFamily="50" charset="-128"/>
                          <a:ea typeface="Meiryo UI" panose="020B0604030504040204" pitchFamily="50" charset="-128"/>
                        </a:rPr>
                        <a:t>地方公共団体以外の場合</a:t>
                      </a:r>
                      <a:r>
                        <a:rPr kumimoji="1" lang="en-US" altLang="ja-JP" sz="900" b="0" u="none" kern="1200" dirty="0">
                          <a:solidFill>
                            <a:schemeClr val="tx1"/>
                          </a:solidFill>
                          <a:latin typeface="Meiryo UI" panose="020B0604030504040204" pitchFamily="50" charset="-128"/>
                          <a:ea typeface="Meiryo UI" panose="020B0604030504040204" pitchFamily="50" charset="-128"/>
                          <a:cs typeface="+mn-cs"/>
                        </a:rPr>
                        <a:t>【</a:t>
                      </a: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国</a:t>
                      </a:r>
                      <a:r>
                        <a:rPr kumimoji="1" lang="en-US" altLang="ja-JP" sz="900" b="0" u="none" kern="1200" dirty="0">
                          <a:solidFill>
                            <a:schemeClr val="tx1"/>
                          </a:solidFill>
                          <a:latin typeface="Meiryo UI" panose="020B0604030504040204" pitchFamily="50" charset="-128"/>
                          <a:ea typeface="Meiryo UI" panose="020B0604030504040204" pitchFamily="50" charset="-128"/>
                          <a:cs typeface="+mn-cs"/>
                        </a:rPr>
                        <a:t>1/3 </a:t>
                      </a:r>
                      <a:r>
                        <a:rPr kumimoji="1" lang="ja-JP" altLang="en-US" sz="900" b="0" u="none" kern="1200" dirty="0" err="1">
                          <a:solidFill>
                            <a:schemeClr val="tx1"/>
                          </a:solidFill>
                          <a:latin typeface="Meiryo UI" panose="020B0604030504040204" pitchFamily="50" charset="-128"/>
                          <a:ea typeface="Meiryo UI" panose="020B0604030504040204" pitchFamily="50" charset="-128"/>
                          <a:cs typeface="+mn-cs"/>
                        </a:rPr>
                        <a:t>、</a:t>
                      </a: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地方</a:t>
                      </a:r>
                      <a:r>
                        <a:rPr kumimoji="1" lang="en-US" altLang="ja-JP" sz="900" b="0" u="none" kern="1200" dirty="0">
                          <a:solidFill>
                            <a:schemeClr val="tx1"/>
                          </a:solidFill>
                          <a:latin typeface="Meiryo UI" panose="020B0604030504040204" pitchFamily="50" charset="-128"/>
                          <a:ea typeface="Meiryo UI" panose="020B0604030504040204" pitchFamily="50" charset="-128"/>
                          <a:cs typeface="+mn-cs"/>
                        </a:rPr>
                        <a:t>1/3 】</a:t>
                      </a:r>
                      <a:endParaRPr kumimoji="1" lang="en-US" altLang="ja-JP" sz="900" b="0" u="none" dirty="0">
                        <a:solidFill>
                          <a:schemeClr val="tx1"/>
                        </a:solidFill>
                        <a:latin typeface="Meiryo UI" panose="020B0604030504040204" pitchFamily="50" charset="-128"/>
                        <a:ea typeface="Meiryo UI" panose="020B0604030504040204" pitchFamily="50" charset="-128"/>
                      </a:endParaRPr>
                    </a:p>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連鎖的なリノベーション等を誘発するような人材の育成・まちづくりの相互連携に関する普及啓発の</a:t>
                      </a:r>
                      <a:endParaRPr kumimoji="1" lang="en-US" altLang="ja-JP" sz="900" b="0" u="none" kern="1200" dirty="0">
                        <a:solidFill>
                          <a:schemeClr val="tx1"/>
                        </a:solidFill>
                        <a:latin typeface="Meiryo UI" panose="020B0604030504040204" pitchFamily="50" charset="-128"/>
                        <a:ea typeface="Meiryo UI" panose="020B0604030504040204" pitchFamily="50" charset="-128"/>
                        <a:cs typeface="+mn-cs"/>
                      </a:endParaRPr>
                    </a:p>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活動が行われること／市街地再開発事業に向けて作成されるまちづくりの計画（地区再生計画、</a:t>
                      </a:r>
                      <a:endParaRPr kumimoji="1" lang="en-US" altLang="ja-JP" sz="900" b="0" u="none" kern="1200" dirty="0">
                        <a:solidFill>
                          <a:schemeClr val="tx1"/>
                        </a:solidFill>
                        <a:latin typeface="Meiryo UI" panose="020B0604030504040204" pitchFamily="50" charset="-128"/>
                        <a:ea typeface="Meiryo UI" panose="020B0604030504040204" pitchFamily="50" charset="-128"/>
                        <a:cs typeface="+mn-cs"/>
                      </a:endParaRPr>
                    </a:p>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街区整備計画等）にリノベーション等を推進するエリアと方針が定められていること／まちづくりの計画</a:t>
                      </a:r>
                      <a:endParaRPr kumimoji="1" lang="en-US" altLang="ja-JP" sz="900" b="0" u="none" kern="1200" dirty="0">
                        <a:solidFill>
                          <a:schemeClr val="tx1"/>
                        </a:solidFill>
                        <a:latin typeface="Meiryo UI" panose="020B0604030504040204" pitchFamily="50" charset="-128"/>
                        <a:ea typeface="Meiryo UI" panose="020B0604030504040204" pitchFamily="50" charset="-128"/>
                        <a:cs typeface="+mn-cs"/>
                      </a:endParaRPr>
                    </a:p>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900" b="0" u="none" kern="1200" dirty="0">
                          <a:solidFill>
                            <a:schemeClr val="tx1"/>
                          </a:solidFill>
                          <a:latin typeface="Meiryo UI" panose="020B0604030504040204" pitchFamily="50" charset="-128"/>
                          <a:ea typeface="Meiryo UI" panose="020B0604030504040204" pitchFamily="50" charset="-128"/>
                          <a:cs typeface="+mn-cs"/>
                        </a:rPr>
                        <a:t>にリノベーション等を位置づけてから３年間を限度</a:t>
                      </a:r>
                      <a:endParaRPr sz="900" u="none"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3156" name="スライド番号プレースホルダー 1"/>
          <p:cNvSpPr>
            <a:spLocks noGrp="1"/>
          </p:cNvSpPr>
          <p:nvPr>
            <p:ph type="sldNum" sz="quarter" idx="12"/>
          </p:nvPr>
        </p:nvSpPr>
        <p:spPr>
          <a:xfrm>
            <a:off x="8712821" y="6525344"/>
            <a:ext cx="395535" cy="276999"/>
          </a:xfrm>
        </p:spPr>
        <p:txBody>
          <a:bodyPr/>
          <a:lstStyle/>
          <a:p>
            <a:pPr>
              <a:defRPr/>
            </a:pPr>
            <a:fld id="{651FC12D-27C1-4F31-90C9-A93D49E44687}" type="slidenum">
              <a:rPr lang="en-US" altLang="ja-JP" smtClean="0">
                <a:solidFill>
                  <a:schemeClr val="tx1"/>
                </a:solidFill>
              </a:rPr>
              <a:pPr>
                <a:defRPr/>
              </a:pPr>
              <a:t>41</a:t>
            </a:fld>
            <a:endParaRPr lang="en-US" altLang="ja-JP" dirty="0">
              <a:solidFill>
                <a:schemeClr val="tx1"/>
              </a:solidFill>
            </a:endParaRPr>
          </a:p>
        </p:txBody>
      </p:sp>
      <p:sp>
        <p:nvSpPr>
          <p:cNvPr id="3158" name="タイトル 874"/>
          <p:cNvSpPr/>
          <p:nvPr/>
        </p:nvSpPr>
        <p:spPr>
          <a:xfrm>
            <a:off x="157315" y="601950"/>
            <a:ext cx="4562284" cy="399217"/>
          </a:xfrm>
          <a:prstGeom prst="rect">
            <a:avLst/>
          </a:prstGeom>
          <a:solidFill>
            <a:schemeClr val="bg2"/>
          </a:solidFill>
          <a:ln w="6350">
            <a:noFill/>
          </a:ln>
        </p:spPr>
        <p:txBody>
          <a:bodyPr wrap="none">
            <a:spAutoFit/>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sz="2000" dirty="0">
                <a:solidFill>
                  <a:schemeClr val="bg1"/>
                </a:solidFill>
                <a:latin typeface="ＭＳ Ｐゴシック" charset="-128"/>
                <a:ea typeface="ＭＳ Ｐゴシック" charset="-128"/>
              </a:rPr>
              <a:t>都市再開発支援事業による支援メニュー</a:t>
            </a:r>
          </a:p>
        </p:txBody>
      </p:sp>
      <p:sp>
        <p:nvSpPr>
          <p:cNvPr id="3159" name="四角形 876"/>
          <p:cNvSpPr>
            <a:spLocks noGrp="1"/>
          </p:cNvSpPr>
          <p:nvPr>
            <p:ph type="title"/>
          </p:nvPr>
        </p:nvSpPr>
        <p:spPr>
          <a:xfrm>
            <a:off x="0" y="0"/>
            <a:ext cx="7019925" cy="476250"/>
          </a:xfrm>
          <a:prstGeom prst="rect">
            <a:avLst/>
          </a:prstGeom>
        </p:spPr>
        <p:txBody>
          <a:bodyPr/>
          <a:lstStyle/>
          <a:p>
            <a:r>
              <a:rPr kumimoji="1" lang="ja-JP" altLang="en-US" sz="2400" b="1" dirty="0">
                <a:solidFill>
                  <a:schemeClr val="tx1"/>
                </a:solidFill>
                <a:latin typeface="+mn-ea"/>
                <a:ea typeface="+mn-ea"/>
              </a:rPr>
              <a:t>４．市街地再開発事業に対する支援制度</a:t>
            </a:r>
            <a:endParaRPr kumimoji="1" lang="ja-JP" altLang="en-US" b="1" dirty="0">
              <a:solidFill>
                <a:schemeClr val="tx1"/>
              </a:solidFill>
              <a:latin typeface="+mn-ea"/>
              <a:ea typeface="+mn-ea"/>
            </a:endParaRPr>
          </a:p>
        </p:txBody>
      </p:sp>
    </p:spTree>
    <p:extLst>
      <p:ext uri="{BB962C8B-B14F-4D97-AF65-F5344CB8AC3E}">
        <p14:creationId xmlns:p14="http://schemas.microsoft.com/office/powerpoint/2010/main" val="1697358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1" name="四角形 286"/>
          <p:cNvSpPr/>
          <p:nvPr/>
        </p:nvSpPr>
        <p:spPr>
          <a:xfrm>
            <a:off x="211948" y="2802316"/>
            <a:ext cx="8679779" cy="2553425"/>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cxnSp>
        <p:nvCxnSpPr>
          <p:cNvPr id="3162" name="直線コネクタ 30"/>
          <p:cNvCxnSpPr>
            <a:cxnSpLocks/>
          </p:cNvCxnSpPr>
          <p:nvPr/>
        </p:nvCxnSpPr>
        <p:spPr>
          <a:xfrm>
            <a:off x="6822570" y="3320252"/>
            <a:ext cx="0" cy="1836940"/>
          </a:xfrm>
          <a:prstGeom prst="straightConnector1">
            <a:avLst/>
          </a:prstGeom>
          <a:ln w="15875">
            <a:solidFill>
              <a:schemeClr val="bg1">
                <a:lumMod val="50000"/>
              </a:schemeClr>
            </a:solidFill>
            <a:prstDash val="sysDash"/>
          </a:ln>
        </p:spPr>
        <p:style>
          <a:lnRef idx="1">
            <a:schemeClr val="accent2"/>
          </a:lnRef>
          <a:fillRef idx="0">
            <a:schemeClr val="accent2"/>
          </a:fillRef>
          <a:effectRef idx="0">
            <a:schemeClr val="accent2"/>
          </a:effectRef>
          <a:fontRef idx="minor">
            <a:schemeClr val="tx1"/>
          </a:fontRef>
        </p:style>
      </p:cxnSp>
      <p:sp>
        <p:nvSpPr>
          <p:cNvPr id="3163" name="四角形 286"/>
          <p:cNvSpPr/>
          <p:nvPr/>
        </p:nvSpPr>
        <p:spPr>
          <a:xfrm>
            <a:off x="211949" y="5405270"/>
            <a:ext cx="8679777" cy="1402125"/>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aphicFrame>
        <p:nvGraphicFramePr>
          <p:cNvPr id="3164" name="表 19"/>
          <p:cNvGraphicFramePr>
            <a:graphicFrameLocks noGrp="1"/>
          </p:cNvGraphicFramePr>
          <p:nvPr>
            <p:extLst>
              <p:ext uri="{D42A27DB-BD31-4B8C-83A1-F6EECF244321}">
                <p14:modId xmlns:p14="http://schemas.microsoft.com/office/powerpoint/2010/main" val="3124952596"/>
              </p:ext>
            </p:extLst>
          </p:nvPr>
        </p:nvGraphicFramePr>
        <p:xfrm>
          <a:off x="211948" y="1075524"/>
          <a:ext cx="8679778" cy="1645920"/>
        </p:xfrm>
        <a:graphic>
          <a:graphicData uri="http://schemas.openxmlformats.org/drawingml/2006/table">
            <a:tbl>
              <a:tblPr firstRow="1" bandRow="1">
                <a:tableStyleId>{5C22544A-7EE6-4342-B048-85BDC9FD1C3A}</a:tableStyleId>
              </a:tblPr>
              <a:tblGrid>
                <a:gridCol w="1465851">
                  <a:extLst>
                    <a:ext uri="{9D8B030D-6E8A-4147-A177-3AD203B41FA5}">
                      <a16:colId xmlns:a16="http://schemas.microsoft.com/office/drawing/2014/main" val="20000"/>
                    </a:ext>
                  </a:extLst>
                </a:gridCol>
                <a:gridCol w="1773395">
                  <a:extLst>
                    <a:ext uri="{9D8B030D-6E8A-4147-A177-3AD203B41FA5}">
                      <a16:colId xmlns:a16="http://schemas.microsoft.com/office/drawing/2014/main" val="20001"/>
                    </a:ext>
                  </a:extLst>
                </a:gridCol>
                <a:gridCol w="2720266">
                  <a:extLst>
                    <a:ext uri="{9D8B030D-6E8A-4147-A177-3AD203B41FA5}">
                      <a16:colId xmlns:a16="http://schemas.microsoft.com/office/drawing/2014/main" val="20002"/>
                    </a:ext>
                  </a:extLst>
                </a:gridCol>
                <a:gridCol w="2720266">
                  <a:extLst>
                    <a:ext uri="{9D8B030D-6E8A-4147-A177-3AD203B41FA5}">
                      <a16:colId xmlns:a16="http://schemas.microsoft.com/office/drawing/2014/main" val="20003"/>
                    </a:ext>
                  </a:extLst>
                </a:gridCol>
              </a:tblGrid>
              <a:tr h="1341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Meiryo UI" panose="020B0604030504040204" pitchFamily="50" charset="-128"/>
                          <a:ea typeface="Meiryo UI" panose="020B0604030504040204" pitchFamily="50" charset="-128"/>
                          <a:cs typeface="+mn-cs"/>
                        </a:rPr>
                        <a:t>事業内容</a:t>
                      </a:r>
                      <a:endParaRPr b="1" dirty="0">
                        <a:solidFill>
                          <a:schemeClr val="bg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algn="ctr" defTabSz="914400" rtl="0" eaLnBrk="1" latinLnBrk="0" hangingPunct="1"/>
                      <a:r>
                        <a:rPr kumimoji="1" lang="ja-JP" altLang="en-US" sz="1050" b="1" kern="1200" dirty="0">
                          <a:solidFill>
                            <a:schemeClr val="bg1"/>
                          </a:solidFill>
                          <a:latin typeface="Meiryo UI" panose="020B0604030504040204" pitchFamily="50" charset="-128"/>
                          <a:ea typeface="Meiryo UI" panose="020B0604030504040204" pitchFamily="50" charset="-128"/>
                          <a:cs typeface="+mn-cs"/>
                        </a:rPr>
                        <a:t>実施主体</a:t>
                      </a:r>
                      <a:endParaRPr>
                        <a:solidFill>
                          <a:schemeClr val="bg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kern="1200" dirty="0">
                          <a:solidFill>
                            <a:schemeClr val="bg1"/>
                          </a:solidFill>
                          <a:latin typeface="Meiryo UI" panose="020B0604030504040204" pitchFamily="50" charset="-128"/>
                          <a:ea typeface="Meiryo UI" panose="020B0604030504040204" pitchFamily="50" charset="-128"/>
                          <a:cs typeface="+mn-cs"/>
                        </a:rPr>
                        <a:t>補助対象期間</a:t>
                      </a:r>
                      <a:endParaRPr>
                        <a:solidFill>
                          <a:schemeClr val="bg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kern="1200" dirty="0">
                          <a:solidFill>
                            <a:schemeClr val="bg1"/>
                          </a:solidFill>
                          <a:latin typeface="Meiryo UI" panose="020B0604030504040204" pitchFamily="50" charset="-128"/>
                          <a:ea typeface="Meiryo UI" panose="020B0604030504040204" pitchFamily="50" charset="-128"/>
                          <a:cs typeface="+mn-cs"/>
                        </a:rPr>
                        <a:t>活用のイメージ</a:t>
                      </a:r>
                      <a:endParaRPr>
                        <a:solidFill>
                          <a:schemeClr val="bg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11691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kern="1200" dirty="0">
                          <a:solidFill>
                            <a:srgbClr val="000000"/>
                          </a:solidFill>
                          <a:latin typeface="Meiryo UI" panose="020B0604030504040204" pitchFamily="50" charset="-128"/>
                          <a:ea typeface="Meiryo UI" panose="020B0604030504040204" pitchFamily="50" charset="-128"/>
                          <a:cs typeface="+mn-cs"/>
                        </a:rPr>
                        <a:t>まちづくり活動支援</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Meiryo UI" panose="020B0604030504040204" pitchFamily="50" charset="-128"/>
                          <a:ea typeface="Meiryo UI" panose="020B0604030504040204" pitchFamily="50" charset="-128"/>
                        </a:rPr>
                        <a:t>地方公共団体、</a:t>
                      </a:r>
                      <a:r>
                        <a:rPr kumimoji="1" lang="en-US" altLang="ja-JP" sz="1050" b="0" u="none" dirty="0">
                          <a:solidFill>
                            <a:schemeClr val="tx1"/>
                          </a:solidFill>
                          <a:latin typeface="Meiryo UI" panose="020B0604030504040204" pitchFamily="50" charset="-128"/>
                          <a:ea typeface="Meiryo UI" panose="020B0604030504040204" pitchFamily="50" charset="-128"/>
                        </a:rPr>
                        <a:t>TMC</a:t>
                      </a:r>
                      <a:r>
                        <a:rPr kumimoji="1" lang="ja-JP" altLang="en-US" sz="1050" b="0" u="none" dirty="0" err="1">
                          <a:solidFill>
                            <a:schemeClr val="tx1"/>
                          </a:solidFill>
                          <a:latin typeface="Meiryo UI" panose="020B0604030504040204" pitchFamily="50" charset="-128"/>
                          <a:ea typeface="Meiryo UI" panose="020B0604030504040204" pitchFamily="50" charset="-128"/>
                        </a:rPr>
                        <a:t>、</a:t>
                      </a:r>
                      <a:r>
                        <a:rPr kumimoji="1" lang="ja-JP" altLang="en-US" sz="1050" b="0" u="none" dirty="0">
                          <a:solidFill>
                            <a:schemeClr val="tx1"/>
                          </a:solidFill>
                          <a:latin typeface="Meiryo UI" panose="020B0604030504040204" pitchFamily="50" charset="-128"/>
                          <a:ea typeface="Meiryo UI" panose="020B0604030504040204" pitchFamily="50" charset="-128"/>
                        </a:rPr>
                        <a:t>再開発準備組織、再開発会社等、まちづくり会社、都市再生推進法人、施設建築物管理組合等</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Meiryo UI" panose="020B0604030504040204" pitchFamily="50" charset="-128"/>
                          <a:ea typeface="Meiryo UI" panose="020B0604030504040204" pitchFamily="50" charset="-128"/>
                        </a:rPr>
                        <a:t>最初の交付から</a:t>
                      </a:r>
                      <a:r>
                        <a:rPr kumimoji="1" lang="en-US" altLang="ja-JP" sz="1050" b="0" u="none" dirty="0">
                          <a:solidFill>
                            <a:schemeClr val="tx1"/>
                          </a:solidFill>
                          <a:latin typeface="Meiryo UI" panose="020B0604030504040204" pitchFamily="50" charset="-128"/>
                          <a:ea typeface="Meiryo UI" panose="020B0604030504040204" pitchFamily="50" charset="-128"/>
                        </a:rPr>
                        <a:t>10</a:t>
                      </a:r>
                      <a:r>
                        <a:rPr kumimoji="1" lang="ja-JP" altLang="en-US" sz="1050" b="0" u="none" dirty="0">
                          <a:solidFill>
                            <a:schemeClr val="tx1"/>
                          </a:solidFill>
                          <a:latin typeface="Meiryo UI" panose="020B0604030504040204" pitchFamily="50" charset="-128"/>
                          <a:ea typeface="Meiryo UI" panose="020B0604030504040204" pitchFamily="50" charset="-128"/>
                        </a:rPr>
                        <a:t>年間及び</a:t>
                      </a:r>
                      <a:r>
                        <a:rPr kumimoji="1" lang="ja-JP" altLang="en-US" sz="1050" b="0" u="none" kern="1200" dirty="0">
                          <a:solidFill>
                            <a:schemeClr val="tx1"/>
                          </a:solidFill>
                          <a:latin typeface="Meiryo UI" panose="020B0604030504040204" pitchFamily="50" charset="-128"/>
                          <a:ea typeface="Meiryo UI" panose="020B0604030504040204" pitchFamily="50" charset="-128"/>
                          <a:cs typeface="+mn-cs"/>
                        </a:rPr>
                        <a:t>工事完了時点を含めた５年間を限度</a:t>
                      </a:r>
                      <a:endParaRPr kumimoji="1" lang="en-US" altLang="ja-JP" sz="1050" b="0" u="none"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72000" marR="0" lvl="0" indent="-7200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rgbClr val="000000"/>
                          </a:solidFill>
                          <a:latin typeface="Meiryo UI" panose="020B0604030504040204" pitchFamily="50" charset="-128"/>
                          <a:ea typeface="Meiryo UI" panose="020B0604030504040204" pitchFamily="50" charset="-128"/>
                        </a:rPr>
                        <a:t>・まちづくり組織の立ち上げや住民に対するまちづくりの啓蒙、人材育成等のためのまちづくり勉強会の開催</a:t>
                      </a:r>
                      <a:endParaRPr kumimoji="1" lang="en-US" altLang="ja-JP" sz="1050" b="0" dirty="0">
                        <a:solidFill>
                          <a:srgbClr val="000000"/>
                        </a:solidFill>
                        <a:latin typeface="Meiryo UI" panose="020B0604030504040204" pitchFamily="50" charset="-128"/>
                        <a:ea typeface="Meiryo UI" panose="020B0604030504040204" pitchFamily="50" charset="-128"/>
                      </a:endParaRPr>
                    </a:p>
                    <a:p>
                      <a:pPr marL="72000" marR="0" lvl="0" indent="-7200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rgbClr val="000000"/>
                          </a:solidFill>
                          <a:latin typeface="Meiryo UI" panose="020B0604030504040204" pitchFamily="50" charset="-128"/>
                          <a:ea typeface="Meiryo UI" panose="020B0604030504040204" pitchFamily="50" charset="-128"/>
                        </a:rPr>
                        <a:t>・専門家紹介等の相談窓口の開設やコンサルティング等のノウハウ提供</a:t>
                      </a:r>
                      <a:endParaRPr kumimoji="1" lang="en-US" altLang="ja-JP" sz="1050" b="0" dirty="0">
                        <a:solidFill>
                          <a:srgbClr val="000000"/>
                        </a:solidFill>
                        <a:latin typeface="Meiryo UI" panose="020B0604030504040204" pitchFamily="50" charset="-128"/>
                        <a:ea typeface="Meiryo UI" panose="020B0604030504040204" pitchFamily="50" charset="-128"/>
                      </a:endParaRPr>
                    </a:p>
                    <a:p>
                      <a:pPr marL="72000" marR="0" lvl="0" indent="-7200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rgbClr val="000000"/>
                          </a:solidFill>
                          <a:latin typeface="Meiryo UI" panose="020B0604030504040204" pitchFamily="50" charset="-128"/>
                          <a:ea typeface="Meiryo UI" panose="020B0604030504040204" pitchFamily="50" charset="-128"/>
                        </a:rPr>
                        <a:t>・エリアの情報発信やプロモーション活動、需要調査等の事業完了後の持続的なエリア価値向上のための初動期の取組</a:t>
                      </a:r>
                      <a:endParaRPr kumimoji="1" lang="en-US" altLang="ja-JP" sz="1050" b="0" dirty="0">
                        <a:solidFill>
                          <a:srgbClr val="000000"/>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165" name="スライド番号プレースホルダー 3"/>
          <p:cNvSpPr>
            <a:spLocks noGrp="1"/>
          </p:cNvSpPr>
          <p:nvPr>
            <p:ph type="sldNum" sz="quarter" idx="12"/>
          </p:nvPr>
        </p:nvSpPr>
        <p:spPr>
          <a:xfrm>
            <a:off x="8676456" y="6453336"/>
            <a:ext cx="392073" cy="476250"/>
          </a:xfrm>
        </p:spPr>
        <p:txBody>
          <a:bodyPr/>
          <a:lstStyle/>
          <a:p>
            <a:pPr>
              <a:defRPr/>
            </a:pPr>
            <a:fld id="{651FC12D-27C1-4F31-90C9-A93D49E44687}" type="slidenum">
              <a:rPr lang="en-US" altLang="ja-JP" smtClean="0">
                <a:solidFill>
                  <a:schemeClr val="tx1"/>
                </a:solidFill>
              </a:rPr>
              <a:pPr>
                <a:defRPr/>
              </a:pPr>
              <a:t>42</a:t>
            </a:fld>
            <a:endParaRPr lang="en-US" altLang="ja-JP" dirty="0">
              <a:solidFill>
                <a:schemeClr val="tx1"/>
              </a:solidFill>
            </a:endParaRPr>
          </a:p>
        </p:txBody>
      </p:sp>
      <p:sp>
        <p:nvSpPr>
          <p:cNvPr id="3166" name="テキスト ボックス 13"/>
          <p:cNvSpPr/>
          <p:nvPr/>
        </p:nvSpPr>
        <p:spPr>
          <a:xfrm>
            <a:off x="2646199" y="5085184"/>
            <a:ext cx="3868712" cy="276999"/>
          </a:xfrm>
          <a:prstGeom prst="rect">
            <a:avLst/>
          </a:prstGeom>
          <a:noFill/>
          <a:ln w="19050">
            <a:noFill/>
          </a:ln>
        </p:spPr>
        <p:txBody>
          <a:bodyPr wrap="square" rtlCol="0">
            <a:spAutoFit/>
          </a:bodyPr>
          <a:lstStyle/>
          <a:p>
            <a:pPr algn="ctr"/>
            <a:r>
              <a:rPr kumimoji="1" lang="ja-JP" altLang="en-US" sz="1200" u="sng" dirty="0">
                <a:latin typeface="+mn-ea"/>
                <a:ea typeface="+mn-ea"/>
              </a:rPr>
              <a:t>（</a:t>
            </a:r>
            <a:r>
              <a:rPr kumimoji="1" lang="en-US" altLang="ja-JP" sz="1200" u="sng" dirty="0">
                <a:latin typeface="+mn-ea"/>
                <a:ea typeface="+mn-ea"/>
              </a:rPr>
              <a:t>※</a:t>
            </a:r>
            <a:r>
              <a:rPr kumimoji="1" lang="ja-JP" altLang="en-US" sz="1200" u="sng" dirty="0">
                <a:latin typeface="+mn-ea"/>
                <a:ea typeface="+mn-ea"/>
              </a:rPr>
              <a:t>）全体の計画によっては、</a:t>
            </a:r>
            <a:r>
              <a:rPr lang="ja-JP" altLang="en-US" sz="1200" u="sng" dirty="0">
                <a:latin typeface="+mn-ea"/>
                <a:ea typeface="+mn-ea"/>
              </a:rPr>
              <a:t>切れ目ない</a:t>
            </a:r>
            <a:r>
              <a:rPr kumimoji="1" lang="ja-JP" altLang="en-US" sz="1200" u="sng" dirty="0">
                <a:latin typeface="+mn-ea"/>
                <a:ea typeface="+mn-ea"/>
              </a:rPr>
              <a:t>支援が可能</a:t>
            </a:r>
          </a:p>
        </p:txBody>
      </p:sp>
      <p:grpSp>
        <p:nvGrpSpPr>
          <p:cNvPr id="3167" name="グループ化 4"/>
          <p:cNvGrpSpPr/>
          <p:nvPr/>
        </p:nvGrpSpPr>
        <p:grpSpPr>
          <a:xfrm>
            <a:off x="426205" y="5620130"/>
            <a:ext cx="8310108" cy="1157415"/>
            <a:chOff x="426205" y="5636911"/>
            <a:chExt cx="8310108" cy="1157415"/>
          </a:xfrm>
        </p:grpSpPr>
        <p:pic>
          <p:nvPicPr>
            <p:cNvPr id="3168" name="図 3" descr="屋外, 建物, 人, 道路 が含まれている画像_x000a__x000a_自動的に生成された説明"/>
            <p:cNvPicPr preferRelativeResize="0"/>
            <p:nvPr/>
          </p:nvPicPr>
          <p:blipFill>
            <a:blip r:embed="rId2"/>
            <a:stretch>
              <a:fillRect/>
            </a:stretch>
          </p:blipFill>
          <p:spPr>
            <a:xfrm>
              <a:off x="7248039" y="5645238"/>
              <a:ext cx="1472341" cy="952114"/>
            </a:xfrm>
            <a:prstGeom prst="rect">
              <a:avLst/>
            </a:prstGeom>
            <a:ln>
              <a:noFill/>
            </a:ln>
          </p:spPr>
        </p:pic>
        <p:pic>
          <p:nvPicPr>
            <p:cNvPr id="3169" name="図 1"/>
            <p:cNvPicPr preferRelativeResize="0"/>
            <p:nvPr/>
          </p:nvPicPr>
          <p:blipFill>
            <a:blip r:embed="rId3"/>
            <a:srcRect l="4320" t="3094" r="4176" b="52660"/>
            <a:stretch>
              <a:fillRect/>
            </a:stretch>
          </p:blipFill>
          <p:spPr>
            <a:xfrm>
              <a:off x="2140036" y="5636911"/>
              <a:ext cx="1472341" cy="952114"/>
            </a:xfrm>
            <a:prstGeom prst="rect">
              <a:avLst/>
            </a:prstGeom>
            <a:ln>
              <a:noFill/>
            </a:ln>
          </p:spPr>
        </p:pic>
        <p:pic>
          <p:nvPicPr>
            <p:cNvPr id="3170" name="Picture 2"/>
            <p:cNvPicPr preferRelativeResize="0">
              <a:picLocks noChangeArrowheads="1"/>
            </p:cNvPicPr>
            <p:nvPr/>
          </p:nvPicPr>
          <p:blipFill>
            <a:blip r:embed="rId4"/>
            <a:stretch>
              <a:fillRect/>
            </a:stretch>
          </p:blipFill>
          <p:spPr>
            <a:xfrm>
              <a:off x="426206" y="5639859"/>
              <a:ext cx="1472341" cy="950783"/>
            </a:xfrm>
            <a:prstGeom prst="rect">
              <a:avLst/>
            </a:prstGeom>
            <a:noFill/>
            <a:ln w="9525">
              <a:noFill/>
              <a:miter lim="800000"/>
              <a:headEnd/>
              <a:tailEnd/>
            </a:ln>
          </p:spPr>
        </p:pic>
        <p:sp>
          <p:nvSpPr>
            <p:cNvPr id="3171" name="テキスト ボックス 88"/>
            <p:cNvSpPr txBox="1"/>
            <p:nvPr/>
          </p:nvSpPr>
          <p:spPr>
            <a:xfrm>
              <a:off x="426205" y="6547526"/>
              <a:ext cx="1467293" cy="246221"/>
            </a:xfrm>
            <a:prstGeom prst="rect">
              <a:avLst/>
            </a:prstGeom>
            <a:noFill/>
            <a:ln>
              <a:noFill/>
            </a:ln>
          </p:spPr>
          <p:txBody>
            <a:bodyPr wrap="square" rtlCol="0">
              <a:spAutoFit/>
            </a:bodyPr>
            <a:lstStyle/>
            <a:p>
              <a:pPr algn="ctr"/>
              <a:r>
                <a:rPr kumimoji="1" lang="ja-JP" altLang="en-US" sz="1000" dirty="0">
                  <a:solidFill>
                    <a:srgbClr val="000000"/>
                  </a:solidFill>
                  <a:latin typeface="+mn-ea"/>
                  <a:ea typeface="+mn-ea"/>
                </a:rPr>
                <a:t>まちづくり組織立ち上げ</a:t>
              </a:r>
            </a:p>
          </p:txBody>
        </p:sp>
        <p:pic>
          <p:nvPicPr>
            <p:cNvPr id="3172" name="図 9" descr="スクリーンショットの画面_x000a__x000a_自動的に生成された説明"/>
            <p:cNvPicPr preferRelativeResize="0"/>
            <p:nvPr/>
          </p:nvPicPr>
          <p:blipFill>
            <a:blip r:embed="rId5"/>
            <a:srcRect t="13460"/>
            <a:stretch>
              <a:fillRect/>
            </a:stretch>
          </p:blipFill>
          <p:spPr>
            <a:xfrm>
              <a:off x="3835829" y="5636911"/>
              <a:ext cx="1472341" cy="952114"/>
            </a:xfrm>
            <a:prstGeom prst="rect">
              <a:avLst/>
            </a:prstGeom>
            <a:ln w="9525">
              <a:noFill/>
            </a:ln>
          </p:spPr>
        </p:pic>
        <p:sp>
          <p:nvSpPr>
            <p:cNvPr id="3173" name="テキスト ボックス 21"/>
            <p:cNvSpPr txBox="1"/>
            <p:nvPr/>
          </p:nvSpPr>
          <p:spPr>
            <a:xfrm>
              <a:off x="3835826" y="6525344"/>
              <a:ext cx="1472343" cy="246221"/>
            </a:xfrm>
            <a:prstGeom prst="rect">
              <a:avLst/>
            </a:prstGeom>
            <a:noFill/>
            <a:ln>
              <a:noFill/>
            </a:ln>
          </p:spPr>
          <p:txBody>
            <a:bodyPr wrap="square" rtlCol="0">
              <a:spAutoFit/>
            </a:bodyPr>
            <a:lstStyle/>
            <a:p>
              <a:pPr algn="ctr"/>
              <a:r>
                <a:rPr kumimoji="1" lang="ja-JP" altLang="en-US" sz="1000" dirty="0">
                  <a:solidFill>
                    <a:srgbClr val="000000"/>
                  </a:solidFill>
                  <a:latin typeface="+mn-ea"/>
                  <a:ea typeface="+mn-ea"/>
                </a:rPr>
                <a:t>ポータルサイト立ち上げ</a:t>
              </a:r>
            </a:p>
          </p:txBody>
        </p:sp>
        <p:pic>
          <p:nvPicPr>
            <p:cNvPr id="3174" name="Picture 2" descr="page15image2615241648"/>
            <p:cNvPicPr preferRelativeResize="0">
              <a:picLocks noChangeArrowheads="1"/>
            </p:cNvPicPr>
            <p:nvPr/>
          </p:nvPicPr>
          <p:blipFill>
            <a:blip r:embed="rId6"/>
            <a:srcRect l="80280" t="7347" r="2176" b="31520"/>
            <a:stretch>
              <a:fillRect/>
            </a:stretch>
          </p:blipFill>
          <p:spPr>
            <a:xfrm>
              <a:off x="5554707" y="5636911"/>
              <a:ext cx="1472341" cy="952114"/>
            </a:xfrm>
            <a:prstGeom prst="rect">
              <a:avLst/>
            </a:prstGeom>
            <a:noFill/>
            <a:ln>
              <a:noFill/>
            </a:ln>
          </p:spPr>
        </p:pic>
        <p:sp>
          <p:nvSpPr>
            <p:cNvPr id="3175" name="テキスト ボックス 357"/>
            <p:cNvSpPr txBox="1"/>
            <p:nvPr/>
          </p:nvSpPr>
          <p:spPr>
            <a:xfrm>
              <a:off x="1821162" y="6525344"/>
              <a:ext cx="2208517" cy="246221"/>
            </a:xfrm>
            <a:prstGeom prst="rect">
              <a:avLst/>
            </a:prstGeom>
            <a:noFill/>
            <a:ln>
              <a:noFill/>
            </a:ln>
          </p:spPr>
          <p:txBody>
            <a:bodyPr wrap="square" rtlCol="0">
              <a:spAutoFit/>
            </a:bodyPr>
            <a:lstStyle/>
            <a:p>
              <a:pPr algn="ctr"/>
              <a:r>
                <a:rPr kumimoji="1" lang="ja-JP" altLang="en-US" sz="1000" dirty="0">
                  <a:solidFill>
                    <a:srgbClr val="000000"/>
                  </a:solidFill>
                  <a:latin typeface="+mn-ea"/>
                  <a:ea typeface="+mn-ea"/>
                </a:rPr>
                <a:t>相談窓口の設置</a:t>
              </a:r>
              <a:r>
                <a:rPr lang="ja-JP" altLang="en-US" sz="1000" dirty="0">
                  <a:solidFill>
                    <a:srgbClr val="000000"/>
                  </a:solidFill>
                  <a:latin typeface="+mn-ea"/>
                  <a:ea typeface="+mn-ea"/>
                </a:rPr>
                <a:t>（ノウハウ提供）</a:t>
              </a:r>
              <a:endParaRPr kumimoji="1" lang="ja-JP" altLang="en-US" sz="1000" dirty="0">
                <a:solidFill>
                  <a:srgbClr val="000000"/>
                </a:solidFill>
                <a:latin typeface="+mn-ea"/>
                <a:ea typeface="+mn-ea"/>
              </a:endParaRPr>
            </a:p>
          </p:txBody>
        </p:sp>
        <p:sp>
          <p:nvSpPr>
            <p:cNvPr id="3176" name="テキスト ボックス 361"/>
            <p:cNvSpPr txBox="1"/>
            <p:nvPr/>
          </p:nvSpPr>
          <p:spPr>
            <a:xfrm>
              <a:off x="5547930" y="6525344"/>
              <a:ext cx="1472342" cy="246221"/>
            </a:xfrm>
            <a:prstGeom prst="rect">
              <a:avLst/>
            </a:prstGeom>
            <a:noFill/>
            <a:ln>
              <a:noFill/>
            </a:ln>
          </p:spPr>
          <p:txBody>
            <a:bodyPr wrap="square" rtlCol="0">
              <a:spAutoFit/>
            </a:bodyPr>
            <a:lstStyle/>
            <a:p>
              <a:pPr algn="ctr"/>
              <a:r>
                <a:rPr kumimoji="1" lang="ja-JP" altLang="en-US" sz="1000" dirty="0">
                  <a:solidFill>
                    <a:srgbClr val="000000"/>
                  </a:solidFill>
                  <a:latin typeface="+mn-ea"/>
                  <a:ea typeface="+mn-ea"/>
                </a:rPr>
                <a:t>プロモーション活動</a:t>
              </a:r>
            </a:p>
          </p:txBody>
        </p:sp>
        <p:sp>
          <p:nvSpPr>
            <p:cNvPr id="3177" name="テキスト ボックス 364"/>
            <p:cNvSpPr txBox="1"/>
            <p:nvPr/>
          </p:nvSpPr>
          <p:spPr>
            <a:xfrm>
              <a:off x="7254815" y="6548105"/>
              <a:ext cx="1481498" cy="246221"/>
            </a:xfrm>
            <a:prstGeom prst="rect">
              <a:avLst/>
            </a:prstGeom>
            <a:noFill/>
            <a:ln>
              <a:noFill/>
            </a:ln>
          </p:spPr>
          <p:txBody>
            <a:bodyPr wrap="square" rtlCol="0">
              <a:spAutoFit/>
            </a:bodyPr>
            <a:lstStyle/>
            <a:p>
              <a:pPr algn="ctr"/>
              <a:r>
                <a:rPr kumimoji="1" lang="ja-JP" altLang="en-US" sz="1000" dirty="0">
                  <a:solidFill>
                    <a:srgbClr val="000000"/>
                  </a:solidFill>
                  <a:latin typeface="+mn-ea"/>
                  <a:ea typeface="+mn-ea"/>
                </a:rPr>
                <a:t>需要調査</a:t>
              </a:r>
            </a:p>
          </p:txBody>
        </p:sp>
      </p:grpSp>
      <p:grpSp>
        <p:nvGrpSpPr>
          <p:cNvPr id="3178" name="グループ化 11"/>
          <p:cNvGrpSpPr/>
          <p:nvPr/>
        </p:nvGrpSpPr>
        <p:grpSpPr>
          <a:xfrm>
            <a:off x="251520" y="3068960"/>
            <a:ext cx="8616966" cy="234200"/>
            <a:chOff x="251520" y="3068960"/>
            <a:chExt cx="8616966" cy="234200"/>
          </a:xfrm>
        </p:grpSpPr>
        <p:sp>
          <p:nvSpPr>
            <p:cNvPr id="3179" name="V 字形矢印 75"/>
            <p:cNvSpPr/>
            <p:nvPr/>
          </p:nvSpPr>
          <p:spPr>
            <a:xfrm>
              <a:off x="3933121" y="3069964"/>
              <a:ext cx="2996780" cy="233196"/>
            </a:xfrm>
            <a:prstGeom prst="notchedRightArrow">
              <a:avLst>
                <a:gd name="adj1" fmla="val 100000"/>
                <a:gd name="adj2" fmla="val 27954"/>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mn-ea"/>
                </a:rPr>
                <a:t>事業実施</a:t>
              </a:r>
              <a:endParaRPr>
                <a:solidFill>
                  <a:schemeClr val="bg1"/>
                </a:solidFill>
                <a:latin typeface="+mn-ea"/>
              </a:endParaRPr>
            </a:p>
          </p:txBody>
        </p:sp>
        <p:sp>
          <p:nvSpPr>
            <p:cNvPr id="3180" name="V 字形矢印 76"/>
            <p:cNvSpPr/>
            <p:nvPr/>
          </p:nvSpPr>
          <p:spPr>
            <a:xfrm>
              <a:off x="6804248" y="3068960"/>
              <a:ext cx="2064238" cy="231865"/>
            </a:xfrm>
            <a:prstGeom prst="notchedRightArrow">
              <a:avLst>
                <a:gd name="adj1" fmla="val 100000"/>
                <a:gd name="adj2" fmla="val 27954"/>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dirty="0">
                  <a:solidFill>
                    <a:schemeClr val="bg1"/>
                  </a:solidFill>
                  <a:latin typeface="+mn-ea"/>
                </a:rPr>
                <a:t>管理運営段階</a:t>
              </a:r>
              <a:endParaRPr dirty="0">
                <a:solidFill>
                  <a:schemeClr val="bg1"/>
                </a:solidFill>
                <a:latin typeface="+mn-ea"/>
              </a:endParaRPr>
            </a:p>
          </p:txBody>
        </p:sp>
        <p:sp>
          <p:nvSpPr>
            <p:cNvPr id="3181" name="V 字形矢印 74"/>
            <p:cNvSpPr/>
            <p:nvPr/>
          </p:nvSpPr>
          <p:spPr>
            <a:xfrm>
              <a:off x="1324560" y="3069936"/>
              <a:ext cx="2698181" cy="225855"/>
            </a:xfrm>
            <a:prstGeom prst="notchedRightArrow">
              <a:avLst>
                <a:gd name="adj1" fmla="val 100000"/>
                <a:gd name="adj2" fmla="val 27954"/>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mn-ea"/>
                </a:rPr>
                <a:t>計画段階</a:t>
              </a:r>
              <a:endParaRPr dirty="0">
                <a:solidFill>
                  <a:schemeClr val="bg1"/>
                </a:solidFill>
                <a:latin typeface="+mn-ea"/>
              </a:endParaRPr>
            </a:p>
          </p:txBody>
        </p:sp>
        <p:sp>
          <p:nvSpPr>
            <p:cNvPr id="3182" name="V 字形矢印 73"/>
            <p:cNvSpPr/>
            <p:nvPr/>
          </p:nvSpPr>
          <p:spPr>
            <a:xfrm>
              <a:off x="251520" y="3069978"/>
              <a:ext cx="1161322" cy="225855"/>
            </a:xfrm>
            <a:prstGeom prst="homePlate">
              <a:avLst>
                <a:gd name="adj" fmla="val 31663"/>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mn-ea"/>
                </a:rPr>
                <a:t>構想段階</a:t>
              </a:r>
              <a:endParaRPr dirty="0">
                <a:solidFill>
                  <a:schemeClr val="bg1"/>
                </a:solidFill>
                <a:latin typeface="+mn-ea"/>
              </a:endParaRPr>
            </a:p>
          </p:txBody>
        </p:sp>
      </p:grpSp>
      <p:sp>
        <p:nvSpPr>
          <p:cNvPr id="3183" name="テキスト ボックス 14"/>
          <p:cNvSpPr txBox="1"/>
          <p:nvPr/>
        </p:nvSpPr>
        <p:spPr>
          <a:xfrm>
            <a:off x="138337" y="5373216"/>
            <a:ext cx="3497559" cy="276999"/>
          </a:xfrm>
          <a:prstGeom prst="rect">
            <a:avLst/>
          </a:prstGeom>
          <a:noFill/>
        </p:spPr>
        <p:txBody>
          <a:bodyPr wrap="square" rtlCol="0">
            <a:spAutoFit/>
          </a:bodyPr>
          <a:lstStyle/>
          <a:p>
            <a:r>
              <a:rPr lang="ja-JP" altLang="en-US" sz="1200" b="1" dirty="0">
                <a:solidFill>
                  <a:schemeClr val="accent4">
                    <a:lumMod val="95000"/>
                    <a:lumOff val="5000"/>
                  </a:schemeClr>
                </a:solidFill>
                <a:latin typeface="+mn-ea"/>
                <a:ea typeface="+mn-ea"/>
              </a:rPr>
              <a:t>■</a:t>
            </a:r>
            <a:r>
              <a:rPr kumimoji="1" lang="ja-JP" altLang="en-US" sz="1200" b="1" dirty="0">
                <a:solidFill>
                  <a:schemeClr val="accent4">
                    <a:lumMod val="95000"/>
                    <a:lumOff val="5000"/>
                  </a:schemeClr>
                </a:solidFill>
                <a:latin typeface="+mn-ea"/>
                <a:ea typeface="+mn-ea"/>
              </a:rPr>
              <a:t>まちづくり活動支援のイメージ</a:t>
            </a:r>
            <a:endParaRPr sz="1200" b="1" dirty="0">
              <a:solidFill>
                <a:schemeClr val="accent4">
                  <a:lumMod val="95000"/>
                  <a:lumOff val="5000"/>
                </a:schemeClr>
              </a:solidFill>
              <a:latin typeface="+mn-ea"/>
              <a:ea typeface="+mn-ea"/>
            </a:endParaRPr>
          </a:p>
        </p:txBody>
      </p:sp>
      <p:sp>
        <p:nvSpPr>
          <p:cNvPr id="3185" name="テキスト ボックス 400"/>
          <p:cNvSpPr txBox="1"/>
          <p:nvPr/>
        </p:nvSpPr>
        <p:spPr>
          <a:xfrm>
            <a:off x="460543" y="3465657"/>
            <a:ext cx="854822" cy="276999"/>
          </a:xfrm>
          <a:prstGeom prst="rect">
            <a:avLst/>
          </a:prstGeom>
          <a:noFill/>
          <a:ln>
            <a:noFill/>
          </a:ln>
        </p:spPr>
        <p:txBody>
          <a:bodyPr wrap="square" rtlCol="0">
            <a:spAutoFit/>
          </a:bodyPr>
          <a:lstStyle/>
          <a:p>
            <a:pPr marL="85725" indent="-85725"/>
            <a:r>
              <a:rPr lang="ja-JP" altLang="en-US" sz="1200" dirty="0">
                <a:solidFill>
                  <a:schemeClr val="accent4">
                    <a:lumMod val="95000"/>
                    <a:lumOff val="5000"/>
                  </a:schemeClr>
                </a:solidFill>
                <a:latin typeface="+mn-ea"/>
                <a:ea typeface="+mn-ea"/>
              </a:rPr>
              <a:t>パターン１</a:t>
            </a:r>
            <a:endParaRPr lang="en-US" altLang="ja-JP" sz="1200" dirty="0">
              <a:solidFill>
                <a:schemeClr val="accent4">
                  <a:lumMod val="95000"/>
                  <a:lumOff val="5000"/>
                </a:schemeClr>
              </a:solidFill>
              <a:latin typeface="+mn-ea"/>
              <a:ea typeface="+mn-ea"/>
            </a:endParaRPr>
          </a:p>
        </p:txBody>
      </p:sp>
      <p:sp>
        <p:nvSpPr>
          <p:cNvPr id="3186" name="テキスト ボックス 400"/>
          <p:cNvSpPr txBox="1"/>
          <p:nvPr/>
        </p:nvSpPr>
        <p:spPr>
          <a:xfrm>
            <a:off x="163427" y="2791961"/>
            <a:ext cx="4984637" cy="276999"/>
          </a:xfrm>
          <a:prstGeom prst="rect">
            <a:avLst/>
          </a:prstGeom>
          <a:noFill/>
          <a:ln>
            <a:noFill/>
          </a:ln>
        </p:spPr>
        <p:txBody>
          <a:bodyPr wrap="square" rtlCol="0">
            <a:spAutoFit/>
          </a:bodyPr>
          <a:lstStyle/>
          <a:p>
            <a:pPr marL="85725" indent="-85725"/>
            <a:r>
              <a:rPr lang="ja-JP" altLang="en-US" sz="1200" b="1" dirty="0">
                <a:solidFill>
                  <a:schemeClr val="accent4">
                    <a:lumMod val="95000"/>
                    <a:lumOff val="5000"/>
                  </a:schemeClr>
                </a:solidFill>
                <a:latin typeface="+mn-ea"/>
                <a:ea typeface="+mn-ea"/>
              </a:rPr>
              <a:t>■支援パターンの例　</a:t>
            </a:r>
            <a:r>
              <a:rPr lang="en-US" altLang="ja-JP" sz="1200" b="1" dirty="0">
                <a:solidFill>
                  <a:schemeClr val="accent4">
                    <a:lumMod val="95000"/>
                    <a:lumOff val="5000"/>
                  </a:schemeClr>
                </a:solidFill>
                <a:latin typeface="+mn-ea"/>
                <a:ea typeface="+mn-ea"/>
              </a:rPr>
              <a:t>《</a:t>
            </a:r>
            <a:r>
              <a:rPr lang="ja-JP" altLang="en-US" sz="1200" b="1" dirty="0">
                <a:solidFill>
                  <a:schemeClr val="accent4">
                    <a:lumMod val="95000"/>
                    <a:lumOff val="5000"/>
                  </a:schemeClr>
                </a:solidFill>
                <a:latin typeface="+mn-ea"/>
                <a:ea typeface="+mn-ea"/>
              </a:rPr>
              <a:t>地区毎の事情に即した柔軟な支援が可能</a:t>
            </a:r>
            <a:r>
              <a:rPr lang="en-US" altLang="ja-JP" sz="1200" b="1" dirty="0">
                <a:solidFill>
                  <a:schemeClr val="accent4">
                    <a:lumMod val="95000"/>
                    <a:lumOff val="5000"/>
                  </a:schemeClr>
                </a:solidFill>
                <a:latin typeface="+mn-ea"/>
                <a:ea typeface="+mn-ea"/>
              </a:rPr>
              <a:t>》</a:t>
            </a:r>
          </a:p>
        </p:txBody>
      </p:sp>
      <p:sp>
        <p:nvSpPr>
          <p:cNvPr id="3187" name="テキスト ボックス 400"/>
          <p:cNvSpPr txBox="1"/>
          <p:nvPr/>
        </p:nvSpPr>
        <p:spPr>
          <a:xfrm>
            <a:off x="6236988" y="5140018"/>
            <a:ext cx="1134520" cy="276999"/>
          </a:xfrm>
          <a:prstGeom prst="rect">
            <a:avLst/>
          </a:prstGeom>
          <a:noFill/>
          <a:ln>
            <a:noFill/>
          </a:ln>
        </p:spPr>
        <p:txBody>
          <a:bodyPr wrap="square" rtlCol="0">
            <a:spAutoFit/>
          </a:bodyPr>
          <a:lstStyle/>
          <a:p>
            <a:pPr marL="85725" indent="-85725"/>
            <a:r>
              <a:rPr lang="ja-JP" altLang="en-US" sz="1200" dirty="0">
                <a:solidFill>
                  <a:schemeClr val="accent4">
                    <a:lumMod val="95000"/>
                    <a:lumOff val="5000"/>
                  </a:schemeClr>
                </a:solidFill>
                <a:latin typeface="+mn-ea"/>
                <a:ea typeface="+mn-ea"/>
              </a:rPr>
              <a:t>工事完了時点</a:t>
            </a:r>
            <a:endParaRPr lang="en-US" altLang="ja-JP" sz="1200" dirty="0">
              <a:solidFill>
                <a:schemeClr val="accent4">
                  <a:lumMod val="95000"/>
                  <a:lumOff val="5000"/>
                </a:schemeClr>
              </a:solidFill>
              <a:latin typeface="+mn-ea"/>
              <a:ea typeface="+mn-ea"/>
            </a:endParaRPr>
          </a:p>
        </p:txBody>
      </p:sp>
      <p:sp>
        <p:nvSpPr>
          <p:cNvPr id="3188" name="ホームベース 40"/>
          <p:cNvSpPr/>
          <p:nvPr/>
        </p:nvSpPr>
        <p:spPr>
          <a:xfrm>
            <a:off x="4375104" y="4333536"/>
            <a:ext cx="2808312" cy="283348"/>
          </a:xfrm>
          <a:prstGeom prst="homePlate">
            <a:avLst>
              <a:gd name="adj" fmla="val 26508"/>
            </a:avLst>
          </a:prstGeom>
          <a:noFill/>
          <a:ln w="9525">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solidFill>
                <a:srgbClr val="000000"/>
              </a:solidFill>
              <a:latin typeface="+mn-ea"/>
            </a:endParaRPr>
          </a:p>
        </p:txBody>
      </p:sp>
      <p:sp>
        <p:nvSpPr>
          <p:cNvPr id="3189" name="ホームベース 40"/>
          <p:cNvSpPr/>
          <p:nvPr/>
        </p:nvSpPr>
        <p:spPr>
          <a:xfrm>
            <a:off x="1324560" y="3931887"/>
            <a:ext cx="4525856" cy="276999"/>
          </a:xfrm>
          <a:prstGeom prst="homePlate">
            <a:avLst/>
          </a:prstGeom>
          <a:solidFill>
            <a:schemeClr val="accent5"/>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0000"/>
                </a:solidFill>
                <a:latin typeface="+mn-ea"/>
              </a:rPr>
              <a:t>１０年間</a:t>
            </a:r>
          </a:p>
        </p:txBody>
      </p:sp>
      <p:sp>
        <p:nvSpPr>
          <p:cNvPr id="3190" name="テキスト ボックス 400"/>
          <p:cNvSpPr txBox="1"/>
          <p:nvPr/>
        </p:nvSpPr>
        <p:spPr>
          <a:xfrm>
            <a:off x="467544" y="3974512"/>
            <a:ext cx="854822" cy="1015663"/>
          </a:xfrm>
          <a:prstGeom prst="rect">
            <a:avLst/>
          </a:prstGeom>
          <a:noFill/>
          <a:ln>
            <a:noFill/>
          </a:ln>
        </p:spPr>
        <p:txBody>
          <a:bodyPr wrap="square" rtlCol="0">
            <a:spAutoFit/>
          </a:bodyPr>
          <a:lstStyle/>
          <a:p>
            <a:pPr marL="85725" indent="-85725"/>
            <a:r>
              <a:rPr lang="ja-JP" altLang="en-US" sz="1200" dirty="0">
                <a:solidFill>
                  <a:schemeClr val="accent4">
                    <a:lumMod val="95000"/>
                    <a:lumOff val="5000"/>
                  </a:schemeClr>
                </a:solidFill>
                <a:latin typeface="+mn-ea"/>
                <a:ea typeface="+mn-ea"/>
              </a:rPr>
              <a:t>パターン２</a:t>
            </a:r>
            <a:endParaRPr lang="en-US" altLang="ja-JP" sz="1200" dirty="0">
              <a:solidFill>
                <a:schemeClr val="accent4">
                  <a:lumMod val="95000"/>
                  <a:lumOff val="5000"/>
                </a:schemeClr>
              </a:solidFill>
              <a:latin typeface="+mn-ea"/>
              <a:ea typeface="+mn-ea"/>
            </a:endParaRPr>
          </a:p>
          <a:p>
            <a:pPr marL="85725" indent="-85725"/>
            <a:endParaRPr lang="en-US" altLang="ja-JP" sz="1200" dirty="0">
              <a:solidFill>
                <a:schemeClr val="accent4">
                  <a:lumMod val="95000"/>
                  <a:lumOff val="5000"/>
                </a:schemeClr>
              </a:solidFill>
              <a:latin typeface="+mn-ea"/>
              <a:ea typeface="+mn-ea"/>
            </a:endParaRPr>
          </a:p>
          <a:p>
            <a:pPr marL="85725" indent="-85725"/>
            <a:r>
              <a:rPr lang="ja-JP" altLang="en-US" sz="1200" dirty="0">
                <a:solidFill>
                  <a:schemeClr val="accent4">
                    <a:lumMod val="95000"/>
                    <a:lumOff val="5000"/>
                  </a:schemeClr>
                </a:solidFill>
                <a:latin typeface="+mn-ea"/>
                <a:ea typeface="+mn-ea"/>
              </a:rPr>
              <a:t>パターン３</a:t>
            </a:r>
            <a:endParaRPr lang="en-US" altLang="ja-JP" sz="1200" dirty="0">
              <a:solidFill>
                <a:schemeClr val="accent4">
                  <a:lumMod val="95000"/>
                  <a:lumOff val="5000"/>
                </a:schemeClr>
              </a:solidFill>
              <a:latin typeface="+mn-ea"/>
              <a:ea typeface="+mn-ea"/>
            </a:endParaRPr>
          </a:p>
          <a:p>
            <a:pPr marL="85725" indent="-85725"/>
            <a:endParaRPr lang="en-US" altLang="ja-JP" sz="1200" dirty="0">
              <a:solidFill>
                <a:schemeClr val="accent4">
                  <a:lumMod val="95000"/>
                  <a:lumOff val="5000"/>
                </a:schemeClr>
              </a:solidFill>
              <a:latin typeface="+mn-ea"/>
              <a:ea typeface="+mn-ea"/>
            </a:endParaRPr>
          </a:p>
          <a:p>
            <a:pPr marL="85725" indent="-85725"/>
            <a:r>
              <a:rPr lang="ja-JP" altLang="en-US" sz="1200" dirty="0">
                <a:solidFill>
                  <a:schemeClr val="accent4">
                    <a:lumMod val="95000"/>
                    <a:lumOff val="5000"/>
                  </a:schemeClr>
                </a:solidFill>
                <a:latin typeface="+mn-ea"/>
                <a:ea typeface="+mn-ea"/>
              </a:rPr>
              <a:t>パターン４</a:t>
            </a:r>
            <a:endParaRPr lang="en-US" altLang="ja-JP" sz="1200" dirty="0">
              <a:solidFill>
                <a:schemeClr val="accent4">
                  <a:lumMod val="95000"/>
                  <a:lumOff val="5000"/>
                </a:schemeClr>
              </a:solidFill>
              <a:latin typeface="+mn-ea"/>
              <a:ea typeface="+mn-ea"/>
            </a:endParaRPr>
          </a:p>
        </p:txBody>
      </p:sp>
      <p:sp>
        <p:nvSpPr>
          <p:cNvPr id="3191" name="ホームベース 40"/>
          <p:cNvSpPr/>
          <p:nvPr/>
        </p:nvSpPr>
        <p:spPr>
          <a:xfrm>
            <a:off x="5879465" y="3931766"/>
            <a:ext cx="2117436" cy="276999"/>
          </a:xfrm>
          <a:prstGeom prst="homePlate">
            <a:avLst/>
          </a:prstGeom>
          <a:solidFill>
            <a:schemeClr val="accent5">
              <a:lumMod val="90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n-ea"/>
              </a:rPr>
              <a:t>５年間（</a:t>
            </a:r>
            <a:r>
              <a:rPr lang="en-US" altLang="ja-JP" sz="1200" b="1" dirty="0">
                <a:solidFill>
                  <a:schemeClr val="tx1"/>
                </a:solidFill>
                <a:latin typeface="+mn-ea"/>
              </a:rPr>
              <a:t>※</a:t>
            </a:r>
            <a:r>
              <a:rPr lang="ja-JP" altLang="en-US" sz="1200" b="1" dirty="0">
                <a:solidFill>
                  <a:schemeClr val="tx1"/>
                </a:solidFill>
                <a:latin typeface="+mn-ea"/>
              </a:rPr>
              <a:t>）</a:t>
            </a:r>
          </a:p>
        </p:txBody>
      </p:sp>
      <p:sp>
        <p:nvSpPr>
          <p:cNvPr id="3192" name="ホームベース 40"/>
          <p:cNvSpPr/>
          <p:nvPr/>
        </p:nvSpPr>
        <p:spPr>
          <a:xfrm>
            <a:off x="1324561" y="4307988"/>
            <a:ext cx="3428853" cy="308896"/>
          </a:xfrm>
          <a:prstGeom prst="homePlate">
            <a:avLst/>
          </a:prstGeom>
          <a:solidFill>
            <a:schemeClr val="accent5"/>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0000"/>
                </a:solidFill>
                <a:latin typeface="+mn-ea"/>
              </a:rPr>
              <a:t>８年間</a:t>
            </a:r>
          </a:p>
        </p:txBody>
      </p:sp>
      <p:sp>
        <p:nvSpPr>
          <p:cNvPr id="3193" name="ホームベース 40"/>
          <p:cNvSpPr/>
          <p:nvPr/>
        </p:nvSpPr>
        <p:spPr>
          <a:xfrm>
            <a:off x="6098806" y="4322495"/>
            <a:ext cx="1272701" cy="294380"/>
          </a:xfrm>
          <a:prstGeom prst="homePlate">
            <a:avLst/>
          </a:prstGeom>
          <a:solidFill>
            <a:schemeClr val="accent5">
              <a:lumMod val="90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n-ea"/>
              </a:rPr>
              <a:t>３年間</a:t>
            </a:r>
            <a:endParaRPr lang="en-US" altLang="ja-JP" sz="1200" b="1" dirty="0">
              <a:solidFill>
                <a:schemeClr val="tx1"/>
              </a:solidFill>
              <a:latin typeface="+mn-ea"/>
            </a:endParaRPr>
          </a:p>
        </p:txBody>
      </p:sp>
      <p:sp>
        <p:nvSpPr>
          <p:cNvPr id="3194" name="ホームベース 40"/>
          <p:cNvSpPr/>
          <p:nvPr/>
        </p:nvSpPr>
        <p:spPr>
          <a:xfrm>
            <a:off x="4115367" y="3372910"/>
            <a:ext cx="2904905" cy="455507"/>
          </a:xfrm>
          <a:prstGeom prst="homePlate">
            <a:avLst>
              <a:gd name="adj" fmla="val 26508"/>
            </a:avLst>
          </a:prstGeom>
          <a:noFill/>
          <a:ln w="9525">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solidFill>
                <a:srgbClr val="000000"/>
              </a:solidFill>
              <a:latin typeface="+mn-ea"/>
            </a:endParaRPr>
          </a:p>
        </p:txBody>
      </p:sp>
      <p:sp>
        <p:nvSpPr>
          <p:cNvPr id="3195" name="ホームベース 40"/>
          <p:cNvSpPr/>
          <p:nvPr/>
        </p:nvSpPr>
        <p:spPr>
          <a:xfrm>
            <a:off x="1324560" y="3361172"/>
            <a:ext cx="3103424" cy="463134"/>
          </a:xfrm>
          <a:prstGeom prst="homePlate">
            <a:avLst/>
          </a:prstGeom>
          <a:solidFill>
            <a:schemeClr val="accent5"/>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0000"/>
                </a:solidFill>
                <a:latin typeface="+mn-ea"/>
              </a:rPr>
              <a:t>６年間</a:t>
            </a:r>
            <a:endParaRPr lang="en-US" altLang="ja-JP" sz="1200" b="1" dirty="0">
              <a:solidFill>
                <a:srgbClr val="000000"/>
              </a:solidFill>
              <a:latin typeface="+mn-ea"/>
            </a:endParaRPr>
          </a:p>
          <a:p>
            <a:pPr algn="ctr"/>
            <a:r>
              <a:rPr lang="ja-JP" altLang="en-US" sz="1050" b="1" dirty="0">
                <a:solidFill>
                  <a:srgbClr val="000000"/>
                </a:solidFill>
                <a:latin typeface="+mn-ea"/>
              </a:rPr>
              <a:t>（最初の交付から</a:t>
            </a:r>
            <a:r>
              <a:rPr lang="en-US" altLang="ja-JP" sz="1050" b="1" dirty="0">
                <a:solidFill>
                  <a:srgbClr val="000000"/>
                </a:solidFill>
                <a:latin typeface="+mn-ea"/>
              </a:rPr>
              <a:t>10</a:t>
            </a:r>
            <a:r>
              <a:rPr lang="ja-JP" altLang="en-US" sz="1050" b="1" dirty="0">
                <a:solidFill>
                  <a:srgbClr val="000000"/>
                </a:solidFill>
                <a:latin typeface="+mn-ea"/>
              </a:rPr>
              <a:t>年間以内、以下同じ）</a:t>
            </a:r>
          </a:p>
        </p:txBody>
      </p:sp>
      <p:sp>
        <p:nvSpPr>
          <p:cNvPr id="3196" name="ホームベース 40"/>
          <p:cNvSpPr/>
          <p:nvPr/>
        </p:nvSpPr>
        <p:spPr>
          <a:xfrm>
            <a:off x="6822570" y="3375245"/>
            <a:ext cx="2064238" cy="445924"/>
          </a:xfrm>
          <a:prstGeom prst="homePlate">
            <a:avLst/>
          </a:prstGeom>
          <a:solidFill>
            <a:schemeClr val="accent5">
              <a:lumMod val="90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n-ea"/>
              </a:rPr>
              <a:t>５年間</a:t>
            </a:r>
            <a:r>
              <a:rPr lang="ja-JP" altLang="en-US" sz="1050" b="1" dirty="0">
                <a:solidFill>
                  <a:schemeClr val="tx1"/>
                </a:solidFill>
                <a:latin typeface="+mn-ea"/>
              </a:rPr>
              <a:t>（工事完了時点を</a:t>
            </a:r>
            <a:endParaRPr lang="en-US" altLang="ja-JP" sz="1050" b="1" dirty="0">
              <a:solidFill>
                <a:schemeClr val="tx1"/>
              </a:solidFill>
              <a:latin typeface="+mn-ea"/>
            </a:endParaRPr>
          </a:p>
          <a:p>
            <a:pPr algn="ctr"/>
            <a:r>
              <a:rPr lang="ja-JP" altLang="en-US" sz="1050" b="1" dirty="0">
                <a:solidFill>
                  <a:schemeClr val="tx1"/>
                </a:solidFill>
                <a:latin typeface="+mn-ea"/>
              </a:rPr>
              <a:t>含めた５年間以内、以下同じ）</a:t>
            </a:r>
          </a:p>
        </p:txBody>
      </p:sp>
      <p:sp>
        <p:nvSpPr>
          <p:cNvPr id="3197" name="ホームベース 40"/>
          <p:cNvSpPr/>
          <p:nvPr/>
        </p:nvSpPr>
        <p:spPr>
          <a:xfrm>
            <a:off x="4115367" y="4704836"/>
            <a:ext cx="3804207" cy="269750"/>
          </a:xfrm>
          <a:prstGeom prst="homePlate">
            <a:avLst>
              <a:gd name="adj" fmla="val 26508"/>
            </a:avLst>
          </a:prstGeom>
          <a:noFill/>
          <a:ln w="9525">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solidFill>
                <a:srgbClr val="000000"/>
              </a:solidFill>
              <a:latin typeface="+mn-ea"/>
            </a:endParaRPr>
          </a:p>
        </p:txBody>
      </p:sp>
      <p:sp>
        <p:nvSpPr>
          <p:cNvPr id="3198" name="ホームベース 40"/>
          <p:cNvSpPr/>
          <p:nvPr/>
        </p:nvSpPr>
        <p:spPr>
          <a:xfrm>
            <a:off x="1324559" y="4697587"/>
            <a:ext cx="4525857" cy="276999"/>
          </a:xfrm>
          <a:prstGeom prst="homePlate">
            <a:avLst/>
          </a:prstGeom>
          <a:solidFill>
            <a:schemeClr val="accent5"/>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0000"/>
                </a:solidFill>
                <a:latin typeface="+mn-ea"/>
              </a:rPr>
              <a:t>７年間</a:t>
            </a:r>
          </a:p>
        </p:txBody>
      </p:sp>
      <p:sp>
        <p:nvSpPr>
          <p:cNvPr id="3199" name="ホームベース 40"/>
          <p:cNvSpPr/>
          <p:nvPr/>
        </p:nvSpPr>
        <p:spPr>
          <a:xfrm>
            <a:off x="7794725" y="4694636"/>
            <a:ext cx="1081719" cy="264083"/>
          </a:xfrm>
          <a:prstGeom prst="homePlate">
            <a:avLst/>
          </a:prstGeom>
          <a:solidFill>
            <a:schemeClr val="accent5">
              <a:lumMod val="90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n-ea"/>
              </a:rPr>
              <a:t>２年間</a:t>
            </a:r>
          </a:p>
        </p:txBody>
      </p:sp>
      <p:sp>
        <p:nvSpPr>
          <p:cNvPr id="3200" name="タイトル 882"/>
          <p:cNvSpPr/>
          <p:nvPr/>
        </p:nvSpPr>
        <p:spPr>
          <a:xfrm>
            <a:off x="157315" y="601950"/>
            <a:ext cx="5817618" cy="400110"/>
          </a:xfrm>
          <a:prstGeom prst="rect">
            <a:avLst/>
          </a:prstGeom>
          <a:solidFill>
            <a:schemeClr val="bg2"/>
          </a:solidFill>
          <a:ln w="6350">
            <a:noFill/>
          </a:ln>
        </p:spPr>
        <p:txBody>
          <a:bodyPr wrap="none">
            <a:spAutoFit/>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sz="2000" dirty="0">
                <a:solidFill>
                  <a:schemeClr val="bg1"/>
                </a:solidFill>
                <a:latin typeface="ＭＳ Ｐゴシック" charset="-128"/>
                <a:ea typeface="ＭＳ Ｐゴシック" charset="-128"/>
              </a:rPr>
              <a:t>計画コーディネート業務（まちづくり活動支援）の概要</a:t>
            </a:r>
          </a:p>
        </p:txBody>
      </p:sp>
      <p:sp>
        <p:nvSpPr>
          <p:cNvPr id="3201" name="四角形 883"/>
          <p:cNvSpPr>
            <a:spLocks noGrp="1"/>
          </p:cNvSpPr>
          <p:nvPr>
            <p:ph type="title"/>
          </p:nvPr>
        </p:nvSpPr>
        <p:spPr>
          <a:prstGeom prst="rect">
            <a:avLst/>
          </a:prstGeom>
        </p:spPr>
        <p:txBody>
          <a:bodyPr/>
          <a:lstStyle/>
          <a:p>
            <a:r>
              <a:rPr kumimoji="1" lang="ja-JP" altLang="en-US" sz="2400" b="1">
                <a:solidFill>
                  <a:schemeClr val="tx1"/>
                </a:solidFill>
                <a:latin typeface="+mn-ea"/>
                <a:ea typeface="+mn-ea"/>
              </a:rPr>
              <a:t>４．市街地再開発事業に対する支援制度</a:t>
            </a:r>
            <a:endParaRPr kumimoji="1" lang="ja-JP" altLang="en-US"/>
          </a:p>
        </p:txBody>
      </p:sp>
    </p:spTree>
    <p:extLst>
      <p:ext uri="{BB962C8B-B14F-4D97-AF65-F5344CB8AC3E}">
        <p14:creationId xmlns:p14="http://schemas.microsoft.com/office/powerpoint/2010/main" val="2382057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3" name="四角形 286"/>
          <p:cNvSpPr/>
          <p:nvPr/>
        </p:nvSpPr>
        <p:spPr>
          <a:xfrm>
            <a:off x="235428" y="2896179"/>
            <a:ext cx="8657051" cy="2224422"/>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dirty="0"/>
          </a:p>
        </p:txBody>
      </p:sp>
      <p:pic>
        <p:nvPicPr>
          <p:cNvPr id="3204" name="図 21"/>
          <p:cNvPicPr>
            <a:picLocks noChangeAspect="1"/>
          </p:cNvPicPr>
          <p:nvPr/>
        </p:nvPicPr>
        <p:blipFill>
          <a:blip r:embed="rId2"/>
          <a:stretch>
            <a:fillRect/>
          </a:stretch>
        </p:blipFill>
        <p:spPr>
          <a:xfrm>
            <a:off x="330156" y="2953275"/>
            <a:ext cx="4097828" cy="2107225"/>
          </a:xfrm>
          <a:prstGeom prst="rect">
            <a:avLst/>
          </a:prstGeom>
        </p:spPr>
      </p:pic>
      <p:sp>
        <p:nvSpPr>
          <p:cNvPr id="3205" name="四角形 286"/>
          <p:cNvSpPr/>
          <p:nvPr/>
        </p:nvSpPr>
        <p:spPr>
          <a:xfrm>
            <a:off x="235428" y="5229014"/>
            <a:ext cx="8679777" cy="1561042"/>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3206" name="Picture 3"/>
          <p:cNvPicPr>
            <a:picLocks noChangeAspect="1" noChangeArrowheads="1"/>
          </p:cNvPicPr>
          <p:nvPr/>
        </p:nvPicPr>
        <p:blipFill>
          <a:blip r:embed="rId3"/>
          <a:stretch>
            <a:fillRect/>
          </a:stretch>
        </p:blipFill>
        <p:spPr>
          <a:xfrm>
            <a:off x="297821" y="5531671"/>
            <a:ext cx="1339132" cy="901053"/>
          </a:xfrm>
          <a:prstGeom prst="rect">
            <a:avLst/>
          </a:prstGeom>
          <a:noFill/>
          <a:ln>
            <a:noFill/>
          </a:ln>
        </p:spPr>
      </p:pic>
      <p:pic>
        <p:nvPicPr>
          <p:cNvPr id="3207" name="Picture 6"/>
          <p:cNvPicPr>
            <a:picLocks noChangeAspect="1" noChangeArrowheads="1"/>
          </p:cNvPicPr>
          <p:nvPr/>
        </p:nvPicPr>
        <p:blipFill>
          <a:blip r:embed="rId4"/>
          <a:stretch>
            <a:fillRect/>
          </a:stretch>
        </p:blipFill>
        <p:spPr>
          <a:xfrm>
            <a:off x="1867575" y="5517232"/>
            <a:ext cx="1264265" cy="936396"/>
          </a:xfrm>
          <a:prstGeom prst="rect">
            <a:avLst/>
          </a:prstGeom>
          <a:noFill/>
          <a:ln>
            <a:noFill/>
          </a:ln>
        </p:spPr>
      </p:pic>
      <p:sp>
        <p:nvSpPr>
          <p:cNvPr id="3208" name="二等辺三角形 62"/>
          <p:cNvSpPr/>
          <p:nvPr/>
        </p:nvSpPr>
        <p:spPr>
          <a:xfrm rot="5400000">
            <a:off x="1634563" y="5920208"/>
            <a:ext cx="258250" cy="14401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09" name="図 63"/>
          <p:cNvPicPr>
            <a:picLocks noChangeAspect="1"/>
          </p:cNvPicPr>
          <p:nvPr/>
        </p:nvPicPr>
        <p:blipFill>
          <a:blip r:embed="rId5"/>
          <a:stretch>
            <a:fillRect/>
          </a:stretch>
        </p:blipFill>
        <p:spPr>
          <a:xfrm>
            <a:off x="3474548" y="5519353"/>
            <a:ext cx="1167403" cy="923468"/>
          </a:xfrm>
          <a:prstGeom prst="rect">
            <a:avLst/>
          </a:prstGeom>
        </p:spPr>
      </p:pic>
      <p:sp>
        <p:nvSpPr>
          <p:cNvPr id="3210" name="テキスト ボックス 69"/>
          <p:cNvSpPr txBox="1"/>
          <p:nvPr/>
        </p:nvSpPr>
        <p:spPr>
          <a:xfrm>
            <a:off x="3417583" y="6397878"/>
            <a:ext cx="2197855" cy="414605"/>
          </a:xfrm>
          <a:prstGeom prst="rect">
            <a:avLst/>
          </a:prstGeom>
          <a:noFill/>
        </p:spPr>
        <p:txBody>
          <a:bodyPr wrap="none" rtlCol="0">
            <a:spAutoFit/>
          </a:bodyPr>
          <a:lstStyle/>
          <a:p>
            <a:r>
              <a:rPr lang="ja-JP" altLang="en-US" sz="1050" dirty="0">
                <a:solidFill>
                  <a:schemeClr val="tx1"/>
                </a:solidFill>
                <a:latin typeface="+mj-ea"/>
                <a:ea typeface="+mj-ea"/>
              </a:rPr>
              <a:t>木造</a:t>
            </a:r>
            <a:r>
              <a:rPr lang="en-US" altLang="ja-JP" sz="1050" dirty="0">
                <a:solidFill>
                  <a:schemeClr val="tx1"/>
                </a:solidFill>
                <a:latin typeface="+mj-ea"/>
                <a:ea typeface="+mj-ea"/>
              </a:rPr>
              <a:t>2</a:t>
            </a:r>
            <a:r>
              <a:rPr lang="ja-JP" altLang="en-US" sz="1050" dirty="0">
                <a:solidFill>
                  <a:schemeClr val="tx1"/>
                </a:solidFill>
                <a:latin typeface="+mj-ea"/>
                <a:ea typeface="+mj-ea"/>
              </a:rPr>
              <a:t>階建て（従前）住宅＋店舗</a:t>
            </a:r>
            <a:endParaRPr lang="en-US" altLang="ja-JP" sz="1050" dirty="0">
              <a:solidFill>
                <a:schemeClr val="tx1"/>
              </a:solidFill>
              <a:latin typeface="+mj-ea"/>
              <a:ea typeface="+mj-ea"/>
            </a:endParaRPr>
          </a:p>
          <a:p>
            <a:r>
              <a:rPr lang="ja-JP" altLang="en-US" sz="1050" dirty="0">
                <a:solidFill>
                  <a:schemeClr val="tx1"/>
                </a:solidFill>
                <a:latin typeface="+mj-ea"/>
                <a:ea typeface="+mj-ea"/>
              </a:rPr>
              <a:t>                （従後）</a:t>
            </a:r>
            <a:r>
              <a:rPr lang="zh-TW" altLang="en-US" sz="1050" dirty="0">
                <a:solidFill>
                  <a:schemeClr val="tx1"/>
                </a:solidFill>
                <a:latin typeface="+mj-ea"/>
                <a:ea typeface="+mj-ea"/>
              </a:rPr>
              <a:t>簡易宿所</a:t>
            </a:r>
            <a:r>
              <a:rPr lang="en-US" altLang="zh-TW" sz="1050" dirty="0">
                <a:solidFill>
                  <a:schemeClr val="tx1"/>
                </a:solidFill>
                <a:latin typeface="+mj-ea"/>
                <a:ea typeface="+mj-ea"/>
              </a:rPr>
              <a:t>+</a:t>
            </a:r>
            <a:r>
              <a:rPr lang="ja-JP" altLang="en-US" sz="1050" dirty="0">
                <a:solidFill>
                  <a:schemeClr val="tx1"/>
                </a:solidFill>
                <a:latin typeface="+mj-ea"/>
                <a:ea typeface="+mj-ea"/>
              </a:rPr>
              <a:t>店舗</a:t>
            </a:r>
            <a:endParaRPr sz="1400" dirty="0">
              <a:solidFill>
                <a:schemeClr val="tx1"/>
              </a:solidFill>
              <a:latin typeface="+mj-ea"/>
              <a:ea typeface="+mj-ea"/>
            </a:endParaRPr>
          </a:p>
        </p:txBody>
      </p:sp>
      <p:pic>
        <p:nvPicPr>
          <p:cNvPr id="3211" name="Picture 4"/>
          <p:cNvPicPr>
            <a:picLocks noChangeAspect="1" noChangeArrowheads="1"/>
          </p:cNvPicPr>
          <p:nvPr/>
        </p:nvPicPr>
        <p:blipFill>
          <a:blip r:embed="rId6"/>
          <a:stretch>
            <a:fillRect/>
          </a:stretch>
        </p:blipFill>
        <p:spPr>
          <a:xfrm>
            <a:off x="7604542" y="5553090"/>
            <a:ext cx="1215930" cy="880501"/>
          </a:xfrm>
          <a:prstGeom prst="rect">
            <a:avLst/>
          </a:prstGeom>
          <a:noFill/>
          <a:ln>
            <a:noFill/>
          </a:ln>
        </p:spPr>
      </p:pic>
      <p:sp>
        <p:nvSpPr>
          <p:cNvPr id="3212" name="テキスト ボックス 71"/>
          <p:cNvSpPr txBox="1"/>
          <p:nvPr/>
        </p:nvSpPr>
        <p:spPr>
          <a:xfrm>
            <a:off x="6346640" y="5240233"/>
            <a:ext cx="1941375" cy="276106"/>
          </a:xfrm>
          <a:prstGeom prst="rect">
            <a:avLst/>
          </a:prstGeom>
          <a:noFill/>
        </p:spPr>
        <p:txBody>
          <a:bodyPr wrap="none" rtlCol="0">
            <a:spAutoFit/>
          </a:bodyPr>
          <a:lstStyle/>
          <a:p>
            <a:r>
              <a:rPr lang="ja-JP" altLang="en-US" sz="1200" b="1" kern="100" dirty="0">
                <a:solidFill>
                  <a:schemeClr val="tx1"/>
                </a:solidFill>
                <a:latin typeface="+mn-ea"/>
                <a:ea typeface="+mn-ea"/>
              </a:rPr>
              <a:t>■空地暫定利用のイメージ</a:t>
            </a:r>
            <a:endParaRPr kumimoji="1" lang="en-US" altLang="ja-JP" sz="1200" dirty="0">
              <a:solidFill>
                <a:schemeClr val="tx1"/>
              </a:solidFill>
              <a:latin typeface="+mn-ea"/>
              <a:ea typeface="+mn-ea"/>
            </a:endParaRPr>
          </a:p>
        </p:txBody>
      </p:sp>
      <p:pic>
        <p:nvPicPr>
          <p:cNvPr id="3213" name="Picture 2"/>
          <p:cNvPicPr>
            <a:picLocks noChangeAspect="1" noChangeArrowheads="1"/>
          </p:cNvPicPr>
          <p:nvPr/>
        </p:nvPicPr>
        <p:blipFill>
          <a:blip r:embed="rId7"/>
          <a:stretch>
            <a:fillRect/>
          </a:stretch>
        </p:blipFill>
        <p:spPr>
          <a:xfrm>
            <a:off x="6409300" y="5528459"/>
            <a:ext cx="1115028" cy="912842"/>
          </a:xfrm>
          <a:prstGeom prst="rect">
            <a:avLst/>
          </a:prstGeom>
          <a:noFill/>
          <a:ln>
            <a:noFill/>
          </a:ln>
        </p:spPr>
      </p:pic>
      <p:graphicFrame>
        <p:nvGraphicFramePr>
          <p:cNvPr id="3214" name="表 73"/>
          <p:cNvGraphicFramePr>
            <a:graphicFrameLocks noGrp="1"/>
          </p:cNvGraphicFramePr>
          <p:nvPr>
            <p:extLst>
              <p:ext uri="{D42A27DB-BD31-4B8C-83A1-F6EECF244321}">
                <p14:modId xmlns:p14="http://schemas.microsoft.com/office/powerpoint/2010/main" val="3690024429"/>
              </p:ext>
            </p:extLst>
          </p:nvPr>
        </p:nvGraphicFramePr>
        <p:xfrm>
          <a:off x="278175" y="1052736"/>
          <a:ext cx="8614305" cy="1736547"/>
        </p:xfrm>
        <a:graphic>
          <a:graphicData uri="http://schemas.openxmlformats.org/drawingml/2006/table">
            <a:tbl>
              <a:tblPr firstRow="1" bandRow="1">
                <a:tableStyleId>{5C22544A-7EE6-4342-B048-85BDC9FD1C3A}</a:tableStyleId>
              </a:tblPr>
              <a:tblGrid>
                <a:gridCol w="824167">
                  <a:extLst>
                    <a:ext uri="{9D8B030D-6E8A-4147-A177-3AD203B41FA5}">
                      <a16:colId xmlns:a16="http://schemas.microsoft.com/office/drawing/2014/main" val="20000"/>
                    </a:ext>
                  </a:extLst>
                </a:gridCol>
                <a:gridCol w="4464234">
                  <a:extLst>
                    <a:ext uri="{9D8B030D-6E8A-4147-A177-3AD203B41FA5}">
                      <a16:colId xmlns:a16="http://schemas.microsoft.com/office/drawing/2014/main" val="20001"/>
                    </a:ext>
                  </a:extLst>
                </a:gridCol>
                <a:gridCol w="3325904">
                  <a:extLst>
                    <a:ext uri="{9D8B030D-6E8A-4147-A177-3AD203B41FA5}">
                      <a16:colId xmlns:a16="http://schemas.microsoft.com/office/drawing/2014/main" val="20002"/>
                    </a:ext>
                  </a:extLst>
                </a:gridCol>
              </a:tblGrid>
              <a:tr h="235325">
                <a:tc>
                  <a:txBody>
                    <a:bodyPr/>
                    <a:lstStyle/>
                    <a:p>
                      <a:pPr marL="0" algn="ctr" defTabSz="914400" rtl="0" eaLnBrk="1" latinLnBrk="0" hangingPunct="1"/>
                      <a:r>
                        <a:rPr kumimoji="1" lang="ja-JP" altLang="en-US" sz="1100" b="1" kern="1200" dirty="0">
                          <a:solidFill>
                            <a:schemeClr val="bg1"/>
                          </a:solidFill>
                          <a:latin typeface="Meiryo UI" panose="020B0604030504040204" pitchFamily="50" charset="-128"/>
                          <a:ea typeface="Meiryo UI" panose="020B0604030504040204" pitchFamily="50" charset="-128"/>
                          <a:cs typeface="+mn-cs"/>
                        </a:rPr>
                        <a:t>実施主体</a:t>
                      </a:r>
                      <a:endParaRPr sz="1100"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kern="1200" dirty="0">
                          <a:solidFill>
                            <a:schemeClr val="bg1"/>
                          </a:solidFill>
                          <a:latin typeface="Meiryo UI" panose="020B0604030504040204" pitchFamily="50" charset="-128"/>
                          <a:ea typeface="Meiryo UI" panose="020B0604030504040204" pitchFamily="50" charset="-128"/>
                          <a:cs typeface="+mn-cs"/>
                        </a:rPr>
                        <a:t>要件</a:t>
                      </a:r>
                      <a:endParaRPr>
                        <a:solidFill>
                          <a:schemeClr val="bg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kern="1200" dirty="0">
                          <a:solidFill>
                            <a:schemeClr val="bg1"/>
                          </a:solidFill>
                          <a:latin typeface="Meiryo UI" panose="020B0604030504040204" pitchFamily="50" charset="-128"/>
                          <a:ea typeface="Meiryo UI" panose="020B0604030504040204" pitchFamily="50" charset="-128"/>
                          <a:cs typeface="+mn-cs"/>
                        </a:rPr>
                        <a:t>要件の具体的イメージ</a:t>
                      </a:r>
                      <a:endParaRPr sz="1100"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385077">
                <a:tc rowSpan="3">
                  <a:txBody>
                    <a:bodyPr/>
                    <a:lstStyle/>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100" b="0" u="none" kern="1200" dirty="0">
                          <a:solidFill>
                            <a:schemeClr val="accent4">
                              <a:lumMod val="95000"/>
                              <a:lumOff val="5000"/>
                            </a:schemeClr>
                          </a:solidFill>
                          <a:latin typeface="Meiryo UI" panose="020B0604030504040204" pitchFamily="50" charset="-128"/>
                          <a:ea typeface="Meiryo UI" panose="020B0604030504040204" pitchFamily="50" charset="-128"/>
                          <a:cs typeface="+mn-cs"/>
                        </a:rPr>
                        <a:t>・地方公共団体</a:t>
                      </a:r>
                      <a:endParaRPr kumimoji="1" lang="en-US" altLang="ja-JP" sz="1100" b="0" u="none" kern="1200" dirty="0">
                        <a:solidFill>
                          <a:schemeClr val="accent4">
                            <a:lumMod val="95000"/>
                            <a:lumOff val="5000"/>
                          </a:schemeClr>
                        </a:solidFill>
                        <a:latin typeface="Meiryo UI" panose="020B0604030504040204" pitchFamily="50" charset="-128"/>
                        <a:ea typeface="Meiryo UI" panose="020B0604030504040204" pitchFamily="50" charset="-128"/>
                        <a:cs typeface="+mn-cs"/>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100" b="0" u="none" kern="1200" dirty="0">
                          <a:solidFill>
                            <a:schemeClr val="accent4">
                              <a:lumMod val="95000"/>
                              <a:lumOff val="5000"/>
                            </a:schemeClr>
                          </a:solidFill>
                          <a:latin typeface="Meiryo UI" panose="020B0604030504040204" pitchFamily="50" charset="-128"/>
                          <a:ea typeface="Meiryo UI" panose="020B0604030504040204" pitchFamily="50" charset="-128"/>
                          <a:cs typeface="+mn-cs"/>
                        </a:rPr>
                        <a:t>・地方公共団体からの間接補助を受ける民間事業者等</a:t>
                      </a:r>
                      <a:endParaRPr kumimoji="1" lang="en-US" altLang="ja-JP" sz="1100" b="0" u="none" kern="1200" dirty="0">
                        <a:solidFill>
                          <a:schemeClr val="accent4">
                            <a:lumMod val="95000"/>
                            <a:lumOff val="5000"/>
                          </a:schemeClr>
                        </a:solidFill>
                        <a:latin typeface="Meiryo UI" panose="020B0604030504040204" pitchFamily="50" charset="-128"/>
                        <a:ea typeface="Meiryo UI" panose="020B0604030504040204" pitchFamily="50" charset="-128"/>
                        <a:cs typeface="+mn-cs"/>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92075" indent="-92075" algn="l" defTabSz="914400" rtl="0" eaLnBrk="1" latinLnBrk="0" hangingPunct="1"/>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①連鎖的なリノベーション等を誘発するような人材の育成・まちづくりの相互連携に関する普及啓発の活動が行われること</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indent="0" algn="l" defTabSz="914400" rtl="0" eaLnBrk="1" latinLnBrk="0" hangingPunct="1"/>
                      <a:r>
                        <a:rPr kumimoji="1" lang="ja-JP" altLang="en-US" sz="1100" dirty="0">
                          <a:solidFill>
                            <a:schemeClr val="tx1"/>
                          </a:solidFill>
                          <a:latin typeface="Meiryo UI" panose="020B0604030504040204" pitchFamily="50" charset="-128"/>
                          <a:ea typeface="Meiryo UI" panose="020B0604030504040204" pitchFamily="50" charset="-128"/>
                        </a:rPr>
                        <a:t>リノベーションに関する人材育成</a:t>
                      </a: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の取組が既にあること又は今後行われる予定があること等</a:t>
                      </a:r>
                      <a:endParaRPr sz="11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385077">
                <a:tc vMerge="1">
                  <a:txBody>
                    <a:bodyPr/>
                    <a:lstStyle/>
                    <a:p>
                      <a:endParaRPr kumimoji="1" lang="ja-JP" altLang="en-US"/>
                    </a:p>
                  </a:txBody>
                  <a:tcPr/>
                </a:tc>
                <a:tc>
                  <a:txBody>
                    <a:bodyPr/>
                    <a:lstStyle/>
                    <a:p>
                      <a:pPr marL="92075" indent="-92075" algn="l" defTabSz="914400" rtl="0" eaLnBrk="1" latinLnBrk="0" hangingPunct="1"/>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②市街地再開発事業に向けて作成されるまちづくりの計画（地区再生計画、街区整備計画等）にリノベーション等を推進するエリアと方針が定められていること</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indent="0" algn="l" defTabSz="914400" rtl="0" eaLnBrk="1" latinLnBrk="0" hangingPunct="1"/>
                      <a:r>
                        <a:rPr kumimoji="1" lang="ja-JP" altLang="en-US" sz="1100" b="0" u="none" kern="1200" dirty="0">
                          <a:solidFill>
                            <a:schemeClr val="accent4">
                              <a:lumMod val="95000"/>
                              <a:lumOff val="5000"/>
                            </a:schemeClr>
                          </a:solidFill>
                          <a:latin typeface="Meiryo UI" panose="020B0604030504040204" pitchFamily="50" charset="-128"/>
                          <a:ea typeface="Meiryo UI" panose="020B0604030504040204" pitchFamily="50" charset="-128"/>
                          <a:cs typeface="+mn-cs"/>
                        </a:rPr>
                        <a:t>地区再生計画、街区整備計画等にリノベーションや空地の暫定利用を行う具体的範囲や取組方針等を定めること等</a:t>
                      </a:r>
                      <a:endParaRPr sz="1100" dirty="0">
                        <a:solidFill>
                          <a:schemeClr val="accent4">
                            <a:lumMod val="95000"/>
                            <a:lumOff val="5000"/>
                          </a:schemeClr>
                        </a:solidFill>
                        <a:latin typeface="Meiryo UI" panose="020B0604030504040204" pitchFamily="50" charset="-128"/>
                        <a:ea typeface="Meiryo UI" panose="020B060403050404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456387">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③まちづくりの計画（地区再生計画、街区整備計画等）にリノベーション等を位置づけてから３年間を限度</a:t>
                      </a:r>
                      <a:endParaRPr sz="11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indent="0" algn="l" defTabSz="914400" rtl="0" eaLnBrk="1" latinLnBrk="0" hangingPunct="1"/>
                      <a:r>
                        <a:rPr kumimoji="1" lang="ja-JP" altLang="en-US" sz="1100" b="0" u="none" kern="1200" dirty="0">
                          <a:solidFill>
                            <a:schemeClr val="accent4">
                              <a:lumMod val="95000"/>
                              <a:lumOff val="5000"/>
                            </a:schemeClr>
                          </a:solidFill>
                          <a:latin typeface="Meiryo UI" panose="020B0604030504040204" pitchFamily="50" charset="-128"/>
                          <a:ea typeface="Meiryo UI" panose="020B0604030504040204" pitchFamily="50" charset="-128"/>
                          <a:cs typeface="+mn-cs"/>
                        </a:rPr>
                        <a:t>上記のような計画にリノベーションや空地の暫定利用を行う大まかなエリアや取組方針等を定めた時点から３年間</a:t>
                      </a:r>
                      <a:endParaRPr sz="1100" dirty="0">
                        <a:solidFill>
                          <a:schemeClr val="accent4">
                            <a:lumMod val="95000"/>
                            <a:lumOff val="5000"/>
                          </a:schemeClr>
                        </a:solidFill>
                        <a:latin typeface="Meiryo UI" panose="020B0604030504040204" pitchFamily="50" charset="-128"/>
                        <a:ea typeface="Meiryo UI" panose="020B060403050404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3215" name="スライド番号プレースホルダー 1"/>
          <p:cNvSpPr>
            <a:spLocks noGrp="1"/>
          </p:cNvSpPr>
          <p:nvPr>
            <p:ph type="sldNum" sz="quarter" idx="12"/>
          </p:nvPr>
        </p:nvSpPr>
        <p:spPr>
          <a:xfrm>
            <a:off x="8676456" y="6525344"/>
            <a:ext cx="397329" cy="476250"/>
          </a:xfrm>
        </p:spPr>
        <p:txBody>
          <a:bodyPr/>
          <a:lstStyle/>
          <a:p>
            <a:pPr>
              <a:defRPr/>
            </a:pPr>
            <a:fld id="{651FC12D-27C1-4F31-90C9-A93D49E44687}" type="slidenum">
              <a:rPr lang="en-US" altLang="ja-JP" smtClean="0">
                <a:solidFill>
                  <a:schemeClr val="tx1"/>
                </a:solidFill>
              </a:rPr>
              <a:pPr>
                <a:defRPr/>
              </a:pPr>
              <a:t>43</a:t>
            </a:fld>
            <a:endParaRPr lang="en-US" altLang="ja-JP" dirty="0">
              <a:solidFill>
                <a:schemeClr val="tx1"/>
              </a:solidFill>
            </a:endParaRPr>
          </a:p>
        </p:txBody>
      </p:sp>
      <p:sp>
        <p:nvSpPr>
          <p:cNvPr id="3216" name="テキスト ボックス 61"/>
          <p:cNvSpPr txBox="1"/>
          <p:nvPr/>
        </p:nvSpPr>
        <p:spPr>
          <a:xfrm>
            <a:off x="236800" y="5229200"/>
            <a:ext cx="1907711" cy="276106"/>
          </a:xfrm>
          <a:prstGeom prst="rect">
            <a:avLst/>
          </a:prstGeom>
          <a:noFill/>
        </p:spPr>
        <p:txBody>
          <a:bodyPr wrap="none" rtlCol="0">
            <a:spAutoFit/>
          </a:bodyPr>
          <a:lstStyle/>
          <a:p>
            <a:r>
              <a:rPr lang="ja-JP" altLang="en-US" sz="1200" b="1" kern="100" dirty="0">
                <a:solidFill>
                  <a:schemeClr val="tx1"/>
                </a:solidFill>
                <a:latin typeface="+mn-ea"/>
                <a:ea typeface="+mn-ea"/>
              </a:rPr>
              <a:t>■リノベーションのイメージ</a:t>
            </a:r>
            <a:endParaRPr kumimoji="1" lang="ja-JP" altLang="en-US" sz="1200" dirty="0">
              <a:solidFill>
                <a:schemeClr val="tx1"/>
              </a:solidFill>
              <a:latin typeface="+mn-ea"/>
              <a:ea typeface="+mn-ea"/>
            </a:endParaRPr>
          </a:p>
        </p:txBody>
      </p:sp>
      <p:sp>
        <p:nvSpPr>
          <p:cNvPr id="3217" name="テキスト ボックス 71"/>
          <p:cNvSpPr txBox="1"/>
          <p:nvPr/>
        </p:nvSpPr>
        <p:spPr>
          <a:xfrm>
            <a:off x="6504066" y="6483603"/>
            <a:ext cx="2274799" cy="253023"/>
          </a:xfrm>
          <a:prstGeom prst="rect">
            <a:avLst/>
          </a:prstGeom>
          <a:noFill/>
        </p:spPr>
        <p:txBody>
          <a:bodyPr wrap="none" rtlCol="0">
            <a:spAutoFit/>
          </a:bodyPr>
          <a:lstStyle/>
          <a:p>
            <a:r>
              <a:rPr lang="ja-JP" altLang="en-US" sz="1050" dirty="0">
                <a:solidFill>
                  <a:schemeClr val="tx1"/>
                </a:solidFill>
                <a:latin typeface="+mn-ea"/>
                <a:ea typeface="+mn-ea"/>
              </a:rPr>
              <a:t>空き地等における仮設店舗等の設置</a:t>
            </a:r>
            <a:endParaRPr kumimoji="1" lang="en-US" altLang="ja-JP" sz="1050" dirty="0">
              <a:solidFill>
                <a:schemeClr val="tx1"/>
              </a:solidFill>
              <a:latin typeface="+mn-ea"/>
              <a:ea typeface="+mn-ea"/>
            </a:endParaRPr>
          </a:p>
        </p:txBody>
      </p:sp>
      <p:pic>
        <p:nvPicPr>
          <p:cNvPr id="3218" name="図 66"/>
          <p:cNvPicPr>
            <a:picLocks noChangeAspect="1"/>
          </p:cNvPicPr>
          <p:nvPr/>
        </p:nvPicPr>
        <p:blipFill>
          <a:blip r:embed="rId8"/>
          <a:stretch>
            <a:fillRect/>
          </a:stretch>
        </p:blipFill>
        <p:spPr>
          <a:xfrm>
            <a:off x="4872116" y="5509257"/>
            <a:ext cx="1212052" cy="923468"/>
          </a:xfrm>
          <a:prstGeom prst="rect">
            <a:avLst/>
          </a:prstGeom>
        </p:spPr>
      </p:pic>
      <p:sp>
        <p:nvSpPr>
          <p:cNvPr id="3219" name="二等辺三角形 62"/>
          <p:cNvSpPr/>
          <p:nvPr/>
        </p:nvSpPr>
        <p:spPr>
          <a:xfrm rot="5400000">
            <a:off x="4658899" y="5934389"/>
            <a:ext cx="258250" cy="14401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20" name="楕円 14"/>
          <p:cNvSpPr/>
          <p:nvPr/>
        </p:nvSpPr>
        <p:spPr>
          <a:xfrm>
            <a:off x="2195736" y="4293096"/>
            <a:ext cx="166108" cy="1661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21" name="楕円 146"/>
          <p:cNvSpPr/>
          <p:nvPr/>
        </p:nvSpPr>
        <p:spPr>
          <a:xfrm>
            <a:off x="899592" y="3441189"/>
            <a:ext cx="162547" cy="1625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22" name="楕円 147"/>
          <p:cNvSpPr/>
          <p:nvPr/>
        </p:nvSpPr>
        <p:spPr>
          <a:xfrm>
            <a:off x="2451922" y="4621283"/>
            <a:ext cx="103854" cy="10385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23" name="楕円 148"/>
          <p:cNvSpPr/>
          <p:nvPr/>
        </p:nvSpPr>
        <p:spPr>
          <a:xfrm>
            <a:off x="2096595" y="4567617"/>
            <a:ext cx="103854" cy="10385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24" name="円弧 15"/>
          <p:cNvSpPr/>
          <p:nvPr/>
        </p:nvSpPr>
        <p:spPr>
          <a:xfrm rot="1278242">
            <a:off x="2020917" y="4355792"/>
            <a:ext cx="475855" cy="475855"/>
          </a:xfrm>
          <a:prstGeom prst="arc">
            <a:avLst>
              <a:gd name="adj1" fmla="val 16200000"/>
              <a:gd name="adj2" fmla="val 20562078"/>
            </a:avLst>
          </a:prstGeom>
          <a:ln w="12700">
            <a:solidFill>
              <a:srgbClr val="FF0000"/>
            </a:solidFill>
            <a:prstDash val="sysDash"/>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25" name="円弧 150"/>
          <p:cNvSpPr/>
          <p:nvPr/>
        </p:nvSpPr>
        <p:spPr>
          <a:xfrm rot="14351547">
            <a:off x="2140003" y="4309371"/>
            <a:ext cx="475855" cy="475855"/>
          </a:xfrm>
          <a:prstGeom prst="arc">
            <a:avLst>
              <a:gd name="adj1" fmla="val 17852416"/>
              <a:gd name="adj2" fmla="val 20495984"/>
            </a:avLst>
          </a:prstGeom>
          <a:ln w="12700">
            <a:solidFill>
              <a:srgbClr val="FF0000"/>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26" name="テキスト ボックス 69"/>
          <p:cNvSpPr txBox="1"/>
          <p:nvPr/>
        </p:nvSpPr>
        <p:spPr>
          <a:xfrm>
            <a:off x="2540160" y="4336435"/>
            <a:ext cx="453970" cy="253916"/>
          </a:xfrm>
          <a:prstGeom prst="rect">
            <a:avLst/>
          </a:prstGeom>
          <a:solidFill>
            <a:schemeClr val="bg1">
              <a:alpha val="53000"/>
            </a:schemeClr>
          </a:solidFill>
        </p:spPr>
        <p:txBody>
          <a:bodyPr wrap="none" rtlCol="0">
            <a:spAutoFit/>
          </a:bodyPr>
          <a:lstStyle/>
          <a:p>
            <a:r>
              <a:rPr lang="ja-JP" altLang="en-US" sz="1050" b="1" dirty="0">
                <a:solidFill>
                  <a:srgbClr val="FF0000"/>
                </a:solidFill>
                <a:latin typeface="+mn-ea"/>
                <a:ea typeface="+mn-ea"/>
              </a:rPr>
              <a:t>誘発</a:t>
            </a:r>
            <a:endParaRPr sz="1400" b="1" dirty="0">
              <a:solidFill>
                <a:srgbClr val="FF0000"/>
              </a:solidFill>
              <a:latin typeface="+mn-ea"/>
              <a:ea typeface="+mn-ea"/>
            </a:endParaRPr>
          </a:p>
        </p:txBody>
      </p:sp>
      <p:sp>
        <p:nvSpPr>
          <p:cNvPr id="3227" name="テキスト ボックス 19"/>
          <p:cNvSpPr txBox="1"/>
          <p:nvPr/>
        </p:nvSpPr>
        <p:spPr>
          <a:xfrm>
            <a:off x="4788024" y="2987068"/>
            <a:ext cx="3651842" cy="461665"/>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まちづくりの計画に位置付けられたリノベーション・空地の</a:t>
            </a:r>
            <a:endParaRPr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暫定利用（発端の取組）に対し支援</a:t>
            </a:r>
            <a:endParaRPr kumimoji="1" lang="ja-JP" altLang="en-US" sz="1200" dirty="0">
              <a:latin typeface="Meiryo UI" panose="020B0604030504040204" pitchFamily="50" charset="-128"/>
              <a:ea typeface="Meiryo UI" panose="020B0604030504040204" pitchFamily="50" charset="-128"/>
            </a:endParaRPr>
          </a:p>
        </p:txBody>
      </p:sp>
      <p:sp>
        <p:nvSpPr>
          <p:cNvPr id="3228" name="テキスト ボックス 12"/>
          <p:cNvSpPr txBox="1"/>
          <p:nvPr/>
        </p:nvSpPr>
        <p:spPr>
          <a:xfrm>
            <a:off x="4753167" y="3717242"/>
            <a:ext cx="2905709" cy="1326453"/>
          </a:xfrm>
          <a:prstGeom prst="rect">
            <a:avLst/>
          </a:prstGeom>
          <a:noFill/>
        </p:spPr>
        <p:txBody>
          <a:bodyPr wrap="square" rtlCol="0">
            <a:spAutoFit/>
          </a:bodyPr>
          <a:lstStyle/>
          <a:p>
            <a:pPr>
              <a:lnSpc>
                <a:spcPct val="150000"/>
              </a:lnSpc>
            </a:pPr>
            <a:r>
              <a:rPr lang="ja-JP" altLang="en-US" sz="1100" dirty="0">
                <a:solidFill>
                  <a:srgbClr val="000000"/>
                </a:solidFill>
                <a:latin typeface="+mn-ea"/>
                <a:ea typeface="+mn-ea"/>
              </a:rPr>
              <a:t>地区再生計画等まちづくりの計画区域</a:t>
            </a:r>
          </a:p>
          <a:p>
            <a:pPr>
              <a:lnSpc>
                <a:spcPct val="150000"/>
              </a:lnSpc>
            </a:pPr>
            <a:r>
              <a:rPr lang="ja-JP" altLang="en-US" sz="1100" dirty="0">
                <a:solidFill>
                  <a:srgbClr val="000000"/>
                </a:solidFill>
                <a:latin typeface="+mn-ea"/>
                <a:ea typeface="+mn-ea"/>
              </a:rPr>
              <a:t>再開発等の計画中の区域</a:t>
            </a:r>
            <a:endParaRPr lang="en-US" altLang="ja-JP" sz="1100" dirty="0">
              <a:solidFill>
                <a:srgbClr val="000000"/>
              </a:solidFill>
              <a:latin typeface="+mn-ea"/>
              <a:ea typeface="+mn-ea"/>
            </a:endParaRPr>
          </a:p>
          <a:p>
            <a:pPr>
              <a:lnSpc>
                <a:spcPct val="150000"/>
              </a:lnSpc>
            </a:pPr>
            <a:r>
              <a:rPr lang="ja-JP" altLang="en-US" sz="1100" dirty="0">
                <a:solidFill>
                  <a:srgbClr val="000000"/>
                </a:solidFill>
                <a:latin typeface="+mn-ea"/>
                <a:ea typeface="+mn-ea"/>
              </a:rPr>
              <a:t>リノベーションを推進する区域</a:t>
            </a:r>
            <a:endParaRPr lang="en-US" altLang="ja-JP" sz="1100" dirty="0">
              <a:solidFill>
                <a:srgbClr val="000000"/>
              </a:solidFill>
              <a:latin typeface="+mn-ea"/>
              <a:ea typeface="+mn-ea"/>
            </a:endParaRPr>
          </a:p>
          <a:p>
            <a:pPr>
              <a:lnSpc>
                <a:spcPct val="150000"/>
              </a:lnSpc>
            </a:pPr>
            <a:r>
              <a:rPr lang="ja-JP" altLang="en-US" sz="1100" dirty="0">
                <a:solidFill>
                  <a:srgbClr val="000000"/>
                </a:solidFill>
                <a:latin typeface="+mn-ea"/>
                <a:ea typeface="+mn-ea"/>
              </a:rPr>
              <a:t>空地の暫定利用を推進する区域</a:t>
            </a:r>
            <a:endParaRPr lang="en-US" altLang="ja-JP" sz="1100" dirty="0">
              <a:solidFill>
                <a:srgbClr val="000000"/>
              </a:solidFill>
              <a:latin typeface="+mn-ea"/>
              <a:ea typeface="+mn-ea"/>
            </a:endParaRPr>
          </a:p>
          <a:p>
            <a:pPr>
              <a:lnSpc>
                <a:spcPct val="150000"/>
              </a:lnSpc>
            </a:pPr>
            <a:r>
              <a:rPr lang="ja-JP" altLang="en-US" sz="1100" dirty="0">
                <a:solidFill>
                  <a:srgbClr val="000000"/>
                </a:solidFill>
                <a:latin typeface="+mn-ea"/>
                <a:ea typeface="+mn-ea"/>
              </a:rPr>
              <a:t>支援を行う発端の取組　　　　誘発される取組</a:t>
            </a:r>
          </a:p>
        </p:txBody>
      </p:sp>
      <p:sp>
        <p:nvSpPr>
          <p:cNvPr id="3229" name="正方形/長方形 199"/>
          <p:cNvSpPr/>
          <p:nvPr/>
        </p:nvSpPr>
        <p:spPr>
          <a:xfrm>
            <a:off x="4589156" y="4331491"/>
            <a:ext cx="170257" cy="170257"/>
          </a:xfrm>
          <a:prstGeom prst="rect">
            <a:avLst/>
          </a:prstGeom>
          <a:pattFill prst="wdUpDiag">
            <a:fgClr>
              <a:schemeClr val="accent5">
                <a:lumMod val="50000"/>
              </a:schemeClr>
            </a:fgClr>
            <a:bgClr>
              <a:schemeClr val="bg1"/>
            </a:bgClr>
          </a:pattFill>
          <a:ln w="6350">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30" name="正方形/長方形 201"/>
          <p:cNvSpPr/>
          <p:nvPr/>
        </p:nvSpPr>
        <p:spPr>
          <a:xfrm>
            <a:off x="4589156" y="4573756"/>
            <a:ext cx="170257" cy="170257"/>
          </a:xfrm>
          <a:prstGeom prst="rect">
            <a:avLst/>
          </a:prstGeom>
          <a:pattFill prst="lgCheck">
            <a:fgClr>
              <a:schemeClr val="accent6">
                <a:lumMod val="75000"/>
              </a:schemeClr>
            </a:fgClr>
            <a:bgClr>
              <a:schemeClr val="bg1"/>
            </a:bgClr>
          </a:pattFill>
          <a:ln w="6350">
            <a:solidFill>
              <a:schemeClr val="accent5">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31" name="テキスト ボックス 202"/>
          <p:cNvSpPr txBox="1"/>
          <p:nvPr/>
        </p:nvSpPr>
        <p:spPr>
          <a:xfrm>
            <a:off x="7174790" y="3805226"/>
            <a:ext cx="1717690" cy="861774"/>
          </a:xfrm>
          <a:prstGeom prst="rect">
            <a:avLst/>
          </a:prstGeom>
          <a:noFill/>
        </p:spPr>
        <p:txBody>
          <a:bodyPr wrap="square" rtlCol="0">
            <a:spAutoFit/>
          </a:bodyPr>
          <a:lstStyle/>
          <a:p>
            <a:r>
              <a:rPr lang="ja-JP" altLang="en-US" sz="1000" dirty="0">
                <a:solidFill>
                  <a:srgbClr val="000000"/>
                </a:solidFill>
                <a:latin typeface="+mn-ea"/>
                <a:ea typeface="+mn-ea"/>
              </a:rPr>
              <a:t>必ずしもそれぞれの区域を区分けしなくてもよい。</a:t>
            </a:r>
            <a:endParaRPr lang="en-US" altLang="ja-JP" sz="1000" dirty="0">
              <a:solidFill>
                <a:srgbClr val="000000"/>
              </a:solidFill>
              <a:latin typeface="+mn-ea"/>
              <a:ea typeface="+mn-ea"/>
            </a:endParaRPr>
          </a:p>
          <a:p>
            <a:r>
              <a:rPr lang="ja-JP" altLang="en-US" sz="1000" dirty="0">
                <a:solidFill>
                  <a:srgbClr val="000000"/>
                </a:solidFill>
                <a:latin typeface="+mn-ea"/>
                <a:ea typeface="+mn-ea"/>
              </a:rPr>
              <a:t>（リノベーションや空地暫定利用を推進する区域として、まとめて設定しておくことも可。）</a:t>
            </a:r>
          </a:p>
        </p:txBody>
      </p:sp>
      <p:sp>
        <p:nvSpPr>
          <p:cNvPr id="3232" name="正方形/長方形 204"/>
          <p:cNvSpPr/>
          <p:nvPr/>
        </p:nvSpPr>
        <p:spPr>
          <a:xfrm>
            <a:off x="4312579" y="3448050"/>
            <a:ext cx="835485" cy="261610"/>
          </a:xfrm>
          <a:prstGeom prst="rect">
            <a:avLst/>
          </a:prstGeom>
        </p:spPr>
        <p:txBody>
          <a:bodyPr wrap="none">
            <a:spAutoFit/>
          </a:bodyPr>
          <a:lstStyle/>
          <a:p>
            <a:pPr marL="180975" indent="-95250"/>
            <a:r>
              <a:rPr lang="ja-JP" altLang="en-US" sz="1100" b="1" dirty="0">
                <a:solidFill>
                  <a:srgbClr val="000000"/>
                </a:solidFill>
                <a:latin typeface="Meiryo UI" panose="020B0604030504040204" pitchFamily="50" charset="-128"/>
                <a:ea typeface="Meiryo UI" panose="020B0604030504040204" pitchFamily="50" charset="-128"/>
              </a:rPr>
              <a:t>＜凡例＞</a:t>
            </a:r>
            <a:endParaRPr lang="en-US" altLang="ja-JP" sz="1100" dirty="0">
              <a:solidFill>
                <a:srgbClr val="000000"/>
              </a:solidFill>
              <a:latin typeface="Meiryo UI" panose="020B0604030504040204" pitchFamily="50" charset="-128"/>
              <a:ea typeface="Meiryo UI" panose="020B0604030504040204" pitchFamily="50" charset="-128"/>
            </a:endParaRPr>
          </a:p>
        </p:txBody>
      </p:sp>
      <p:sp>
        <p:nvSpPr>
          <p:cNvPr id="3233" name="正方形/長方形 205"/>
          <p:cNvSpPr/>
          <p:nvPr/>
        </p:nvSpPr>
        <p:spPr>
          <a:xfrm>
            <a:off x="4589156" y="3827435"/>
            <a:ext cx="170257" cy="170257"/>
          </a:xfrm>
          <a:prstGeom prst="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34" name="正方形/長方形 206"/>
          <p:cNvSpPr/>
          <p:nvPr/>
        </p:nvSpPr>
        <p:spPr>
          <a:xfrm>
            <a:off x="4589156" y="4069700"/>
            <a:ext cx="170257" cy="170257"/>
          </a:xfrm>
          <a:prstGeom prst="rect">
            <a:avLst/>
          </a:prstGeom>
          <a:solidFill>
            <a:schemeClr val="bg2">
              <a:lumMod val="50000"/>
              <a:alpha val="50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235" name="グループ化 23"/>
          <p:cNvGrpSpPr/>
          <p:nvPr/>
        </p:nvGrpSpPr>
        <p:grpSpPr>
          <a:xfrm>
            <a:off x="7038275" y="3592066"/>
            <a:ext cx="972108" cy="261610"/>
            <a:chOff x="7038274" y="3863912"/>
            <a:chExt cx="972108" cy="261610"/>
          </a:xfrm>
        </p:grpSpPr>
        <p:sp>
          <p:nvSpPr>
            <p:cNvPr id="3236" name="正方形/長方形 208"/>
            <p:cNvSpPr/>
            <p:nvPr/>
          </p:nvSpPr>
          <p:spPr>
            <a:xfrm>
              <a:off x="7038274" y="3863912"/>
              <a:ext cx="972108" cy="261610"/>
            </a:xfrm>
            <a:prstGeom prst="rect">
              <a:avLst/>
            </a:prstGeom>
          </p:spPr>
          <p:txBody>
            <a:bodyPr wrap="square">
              <a:spAutoFit/>
            </a:bodyPr>
            <a:lstStyle/>
            <a:p>
              <a:pPr marL="180975" indent="-95250"/>
              <a:r>
                <a:rPr lang="ja-JP" altLang="en-US" sz="1050" b="1" dirty="0">
                  <a:solidFill>
                    <a:srgbClr val="000000"/>
                  </a:solidFill>
                  <a:latin typeface="Meiryo UI" panose="020B0604030504040204" pitchFamily="50" charset="-128"/>
                  <a:ea typeface="Meiryo UI" panose="020B0604030504040204" pitchFamily="50" charset="-128"/>
                </a:rPr>
                <a:t>！ ポイント</a:t>
              </a:r>
              <a:endParaRPr lang="en-US" altLang="ja-JP" sz="1050" dirty="0">
                <a:solidFill>
                  <a:srgbClr val="000000"/>
                </a:solidFill>
                <a:latin typeface="Meiryo UI" panose="020B0604030504040204" pitchFamily="50" charset="-128"/>
                <a:ea typeface="Meiryo UI" panose="020B0604030504040204" pitchFamily="50" charset="-128"/>
              </a:endParaRPr>
            </a:p>
          </p:txBody>
        </p:sp>
        <p:sp>
          <p:nvSpPr>
            <p:cNvPr id="3237" name="楕円 209"/>
            <p:cNvSpPr/>
            <p:nvPr/>
          </p:nvSpPr>
          <p:spPr>
            <a:xfrm>
              <a:off x="7211303" y="3925116"/>
              <a:ext cx="144016" cy="14401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38" name="楕円 211"/>
          <p:cNvSpPr/>
          <p:nvPr/>
        </p:nvSpPr>
        <p:spPr>
          <a:xfrm>
            <a:off x="923879" y="3747669"/>
            <a:ext cx="103854" cy="10385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9" name="テキスト ボックス 69"/>
          <p:cNvSpPr txBox="1"/>
          <p:nvPr/>
        </p:nvSpPr>
        <p:spPr>
          <a:xfrm>
            <a:off x="1093694" y="3569831"/>
            <a:ext cx="453970" cy="253916"/>
          </a:xfrm>
          <a:prstGeom prst="rect">
            <a:avLst/>
          </a:prstGeom>
          <a:solidFill>
            <a:schemeClr val="bg1">
              <a:alpha val="53000"/>
            </a:schemeClr>
          </a:solidFill>
        </p:spPr>
        <p:txBody>
          <a:bodyPr wrap="none" rtlCol="0">
            <a:spAutoFit/>
          </a:bodyPr>
          <a:lstStyle/>
          <a:p>
            <a:r>
              <a:rPr lang="ja-JP" altLang="en-US" sz="1050" b="1" dirty="0">
                <a:solidFill>
                  <a:srgbClr val="FF0000"/>
                </a:solidFill>
                <a:latin typeface="+mn-ea"/>
                <a:ea typeface="+mn-ea"/>
              </a:rPr>
              <a:t>誘発</a:t>
            </a:r>
            <a:endParaRPr sz="1400" b="1" dirty="0">
              <a:solidFill>
                <a:srgbClr val="FF0000"/>
              </a:solidFill>
              <a:latin typeface="+mn-ea"/>
              <a:ea typeface="+mn-ea"/>
            </a:endParaRPr>
          </a:p>
        </p:txBody>
      </p:sp>
      <p:sp>
        <p:nvSpPr>
          <p:cNvPr id="3240" name="左大かっこ 203"/>
          <p:cNvSpPr/>
          <p:nvPr/>
        </p:nvSpPr>
        <p:spPr>
          <a:xfrm rot="10800000">
            <a:off x="6707134" y="4325879"/>
            <a:ext cx="96311" cy="450082"/>
          </a:xfrm>
          <a:prstGeom prst="leftBracket">
            <a:avLst/>
          </a:prstGeom>
          <a:ln w="63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241" name="直線矢印コネクタ 207"/>
          <p:cNvCxnSpPr>
            <a:cxnSpLocks/>
          </p:cNvCxnSpPr>
          <p:nvPr/>
        </p:nvCxnSpPr>
        <p:spPr>
          <a:xfrm>
            <a:off x="6820602" y="4525711"/>
            <a:ext cx="369926"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42" name="円弧 222"/>
          <p:cNvSpPr/>
          <p:nvPr/>
        </p:nvSpPr>
        <p:spPr>
          <a:xfrm rot="1278242">
            <a:off x="793920" y="3511454"/>
            <a:ext cx="343099" cy="343099"/>
          </a:xfrm>
          <a:prstGeom prst="arc">
            <a:avLst>
              <a:gd name="adj1" fmla="val 16686986"/>
              <a:gd name="adj2" fmla="val 2407097"/>
            </a:avLst>
          </a:prstGeom>
          <a:ln w="12700">
            <a:solidFill>
              <a:srgbClr val="FF0000"/>
            </a:solidFill>
            <a:prstDash val="sysDash"/>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44" name="フリーフォーム: 図形 26"/>
          <p:cNvSpPr/>
          <p:nvPr/>
        </p:nvSpPr>
        <p:spPr>
          <a:xfrm>
            <a:off x="974725" y="3133725"/>
            <a:ext cx="3870325" cy="1244600"/>
          </a:xfrm>
          <a:custGeom>
            <a:avLst/>
            <a:gdLst>
              <a:gd name="connsiteX0" fmla="*/ 0 w 3870325"/>
              <a:gd name="connsiteY0" fmla="*/ 390525 h 1244600"/>
              <a:gd name="connsiteX1" fmla="*/ 3870325 w 3870325"/>
              <a:gd name="connsiteY1" fmla="*/ 0 h 1244600"/>
              <a:gd name="connsiteX2" fmla="*/ 1308100 w 3870325"/>
              <a:gd name="connsiteY2" fmla="*/ 1244600 h 1244600"/>
            </a:gdLst>
            <a:ahLst/>
            <a:cxnLst>
              <a:cxn ang="0">
                <a:pos x="connsiteX0" y="connsiteY0"/>
              </a:cxn>
              <a:cxn ang="0">
                <a:pos x="connsiteX1" y="connsiteY1"/>
              </a:cxn>
              <a:cxn ang="0">
                <a:pos x="connsiteX2" y="connsiteY2"/>
              </a:cxn>
            </a:cxnLst>
            <a:rect l="l" t="t" r="r" b="b"/>
            <a:pathLst>
              <a:path w="3870325" h="1244600">
                <a:moveTo>
                  <a:pt x="0" y="390525"/>
                </a:moveTo>
                <a:lnTo>
                  <a:pt x="3870325" y="0"/>
                </a:lnTo>
                <a:lnTo>
                  <a:pt x="1308100" y="124460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45" name="楕円 226"/>
          <p:cNvSpPr/>
          <p:nvPr/>
        </p:nvSpPr>
        <p:spPr>
          <a:xfrm>
            <a:off x="4576735" y="4816021"/>
            <a:ext cx="166108" cy="1661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6" name="楕円 227"/>
          <p:cNvSpPr/>
          <p:nvPr/>
        </p:nvSpPr>
        <p:spPr>
          <a:xfrm>
            <a:off x="6290667" y="4825546"/>
            <a:ext cx="166108" cy="166108"/>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7" name="テキスト ボックス 61"/>
          <p:cNvSpPr txBox="1"/>
          <p:nvPr/>
        </p:nvSpPr>
        <p:spPr>
          <a:xfrm>
            <a:off x="218408" y="6402558"/>
            <a:ext cx="3000959" cy="414605"/>
          </a:xfrm>
          <a:prstGeom prst="rect">
            <a:avLst/>
          </a:prstGeom>
          <a:noFill/>
        </p:spPr>
        <p:txBody>
          <a:bodyPr wrap="none" rtlCol="0">
            <a:spAutoFit/>
          </a:bodyPr>
          <a:lstStyle/>
          <a:p>
            <a:r>
              <a:rPr lang="en-US" altLang="ja-JP" sz="1050" dirty="0">
                <a:solidFill>
                  <a:schemeClr val="tx1"/>
                </a:solidFill>
                <a:latin typeface="+mj-ea"/>
                <a:ea typeface="+mj-ea"/>
              </a:rPr>
              <a:t>RC</a:t>
            </a:r>
            <a:r>
              <a:rPr lang="ja-JP" altLang="en-US" sz="1050" dirty="0">
                <a:solidFill>
                  <a:schemeClr val="tx1"/>
                </a:solidFill>
                <a:latin typeface="+mj-ea"/>
                <a:ea typeface="+mj-ea"/>
              </a:rPr>
              <a:t>造</a:t>
            </a:r>
            <a:r>
              <a:rPr lang="en-US" altLang="ja-JP" sz="1050" dirty="0">
                <a:solidFill>
                  <a:schemeClr val="tx1"/>
                </a:solidFill>
                <a:latin typeface="+mj-ea"/>
                <a:ea typeface="+mj-ea"/>
              </a:rPr>
              <a:t>5</a:t>
            </a:r>
            <a:r>
              <a:rPr lang="ja-JP" altLang="en-US" sz="1050" dirty="0">
                <a:solidFill>
                  <a:schemeClr val="tx1"/>
                </a:solidFill>
                <a:latin typeface="+mj-ea"/>
                <a:ea typeface="+mj-ea"/>
              </a:rPr>
              <a:t>階建て（従前）共同住宅＋事務所</a:t>
            </a:r>
            <a:endParaRPr lang="en-US" altLang="ja-JP" sz="1050" dirty="0">
              <a:solidFill>
                <a:schemeClr val="tx1"/>
              </a:solidFill>
              <a:latin typeface="+mj-ea"/>
              <a:ea typeface="+mj-ea"/>
            </a:endParaRPr>
          </a:p>
          <a:p>
            <a:r>
              <a:rPr lang="ja-JP" altLang="en-US" sz="1050" dirty="0">
                <a:solidFill>
                  <a:schemeClr val="tx1"/>
                </a:solidFill>
                <a:latin typeface="+mj-ea"/>
                <a:ea typeface="+mj-ea"/>
              </a:rPr>
              <a:t>　　　　　　　　 （従後）</a:t>
            </a:r>
            <a:r>
              <a:rPr lang="zh-TW" altLang="en-US" sz="1050" dirty="0">
                <a:solidFill>
                  <a:schemeClr val="tx1"/>
                </a:solidFill>
                <a:latin typeface="+mj-ea"/>
                <a:ea typeface="+mj-ea"/>
              </a:rPr>
              <a:t>簡易宿所</a:t>
            </a:r>
            <a:r>
              <a:rPr lang="en-US" altLang="zh-TW" sz="1050" dirty="0">
                <a:solidFill>
                  <a:schemeClr val="tx1"/>
                </a:solidFill>
                <a:latin typeface="+mj-ea"/>
                <a:ea typeface="+mj-ea"/>
              </a:rPr>
              <a:t>+</a:t>
            </a:r>
            <a:r>
              <a:rPr lang="zh-TW" altLang="en-US" sz="1050" dirty="0">
                <a:solidFill>
                  <a:schemeClr val="tx1"/>
                </a:solidFill>
                <a:latin typeface="+mj-ea"/>
                <a:ea typeface="+mj-ea"/>
              </a:rPr>
              <a:t>共同住宅</a:t>
            </a:r>
            <a:r>
              <a:rPr lang="en-US" altLang="zh-TW" sz="1050" dirty="0">
                <a:solidFill>
                  <a:schemeClr val="tx1"/>
                </a:solidFill>
                <a:latin typeface="+mj-ea"/>
                <a:ea typeface="+mj-ea"/>
              </a:rPr>
              <a:t>+</a:t>
            </a:r>
            <a:r>
              <a:rPr lang="zh-TW" altLang="en-US" sz="1050" dirty="0">
                <a:solidFill>
                  <a:schemeClr val="tx1"/>
                </a:solidFill>
                <a:latin typeface="+mj-ea"/>
                <a:ea typeface="+mj-ea"/>
              </a:rPr>
              <a:t>事務所</a:t>
            </a:r>
            <a:endParaRPr kumimoji="1" lang="ja-JP" altLang="en-US" sz="1050" dirty="0">
              <a:solidFill>
                <a:schemeClr val="tx1"/>
              </a:solidFill>
              <a:latin typeface="+mj-ea"/>
              <a:ea typeface="+mj-ea"/>
            </a:endParaRPr>
          </a:p>
        </p:txBody>
      </p:sp>
      <p:sp>
        <p:nvSpPr>
          <p:cNvPr id="3248" name="四角形 884"/>
          <p:cNvSpPr>
            <a:spLocks noGrp="1"/>
          </p:cNvSpPr>
          <p:nvPr>
            <p:ph type="title"/>
          </p:nvPr>
        </p:nvSpPr>
        <p:spPr>
          <a:xfrm>
            <a:off x="0" y="0"/>
            <a:ext cx="7019925" cy="476250"/>
          </a:xfrm>
          <a:prstGeom prst="rect">
            <a:avLst/>
          </a:prstGeom>
        </p:spPr>
        <p:txBody>
          <a:bodyPr/>
          <a:lstStyle/>
          <a:p>
            <a:r>
              <a:rPr kumimoji="1" lang="ja-JP" altLang="en-US" sz="2400" b="1">
                <a:solidFill>
                  <a:schemeClr val="tx1"/>
                </a:solidFill>
                <a:latin typeface="+mn-ea"/>
                <a:ea typeface="+mn-ea"/>
              </a:rPr>
              <a:t>４．市街地再開発事業に対する支援制度</a:t>
            </a:r>
            <a:endParaRPr kumimoji="1" lang="ja-JP" altLang="en-US"/>
          </a:p>
        </p:txBody>
      </p:sp>
      <p:sp>
        <p:nvSpPr>
          <p:cNvPr id="3249" name="タイトル 885"/>
          <p:cNvSpPr/>
          <p:nvPr/>
        </p:nvSpPr>
        <p:spPr>
          <a:xfrm>
            <a:off x="157315" y="601950"/>
            <a:ext cx="4471096" cy="400110"/>
          </a:xfrm>
          <a:prstGeom prst="rect">
            <a:avLst/>
          </a:prstGeom>
          <a:solidFill>
            <a:schemeClr val="bg2"/>
          </a:solidFill>
          <a:ln w="6350">
            <a:noFill/>
          </a:ln>
        </p:spPr>
        <p:txBody>
          <a:bodyPr wrap="none">
            <a:spAutoFit/>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sz="2000" dirty="0">
                <a:solidFill>
                  <a:schemeClr val="bg1"/>
                </a:solidFill>
                <a:latin typeface="ＭＳ Ｐゴシック" charset="-128"/>
                <a:ea typeface="ＭＳ Ｐゴシック" charset="-128"/>
              </a:rPr>
              <a:t>リノベーション及び空地暫定利用の概要</a:t>
            </a:r>
          </a:p>
        </p:txBody>
      </p:sp>
    </p:spTree>
    <p:extLst>
      <p:ext uri="{BB962C8B-B14F-4D97-AF65-F5344CB8AC3E}">
        <p14:creationId xmlns:p14="http://schemas.microsoft.com/office/powerpoint/2010/main" val="810727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1" name="スライド番号プレースホルダー 2"/>
          <p:cNvSpPr>
            <a:spLocks noGrp="1"/>
          </p:cNvSpPr>
          <p:nvPr>
            <p:ph type="sldNum" sz="quarter" idx="12"/>
          </p:nvPr>
        </p:nvSpPr>
        <p:spPr>
          <a:xfrm>
            <a:off x="6944817" y="6525344"/>
            <a:ext cx="2133600" cy="476250"/>
          </a:xfrm>
        </p:spPr>
        <p:txBody>
          <a:bodyPr/>
          <a:lstStyle/>
          <a:p>
            <a:pPr>
              <a:defRPr/>
            </a:pPr>
            <a:fld id="{C22265F3-424C-4E3D-9E1E-158E402821BC}" type="slidenum">
              <a:rPr lang="en-US" altLang="ja-JP" smtClean="0"/>
              <a:pPr>
                <a:defRPr/>
              </a:pPr>
              <a:t>44</a:t>
            </a:fld>
            <a:endParaRPr lang="en-US" altLang="ja-JP"/>
          </a:p>
        </p:txBody>
      </p:sp>
      <p:sp>
        <p:nvSpPr>
          <p:cNvPr id="3252" name="正方形/長方形 7"/>
          <p:cNvSpPr/>
          <p:nvPr/>
        </p:nvSpPr>
        <p:spPr>
          <a:xfrm>
            <a:off x="899592" y="2925514"/>
            <a:ext cx="8280920" cy="791518"/>
          </a:xfrm>
          <a:prstGeom prst="rect">
            <a:avLst/>
          </a:prstGeom>
          <a:solidFill>
            <a:srgbClr val="0070C0"/>
          </a:solidFill>
          <a:ln w="25400" cap="flat" cmpd="sng" algn="ctr">
            <a:noFill/>
            <a:prstDash val="solid"/>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253" name="タイトル 1"/>
          <p:cNvSpPr txBox="1"/>
          <p:nvPr/>
        </p:nvSpPr>
        <p:spPr>
          <a:xfrm>
            <a:off x="883794" y="3029892"/>
            <a:ext cx="7864423" cy="582761"/>
          </a:xfrm>
          <a:prstGeom prst="rect">
            <a:avLst/>
          </a:prstGeom>
          <a:noFill/>
          <a:ln w="9525">
            <a:noFill/>
            <a:miter lim="800000"/>
            <a:headEnd/>
            <a:tailEnd/>
          </a:ln>
        </p:spPr>
        <p:txBody>
          <a:bodyPr/>
          <a:lstStyle/>
          <a:p>
            <a:r>
              <a:rPr lang="ja-JP" altLang="en-US" sz="3200" b="1" dirty="0">
                <a:solidFill>
                  <a:schemeClr val="bg1"/>
                </a:solidFill>
              </a:rPr>
              <a:t>（参考）都市再開発に関する多様な手法一覧</a:t>
            </a:r>
          </a:p>
        </p:txBody>
      </p:sp>
    </p:spTree>
    <p:extLst>
      <p:ext uri="{BB962C8B-B14F-4D97-AF65-F5344CB8AC3E}">
        <p14:creationId xmlns:p14="http://schemas.microsoft.com/office/powerpoint/2010/main" val="3052271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5" name="タイトル 8"/>
          <p:cNvSpPr>
            <a:spLocks noGrp="1"/>
          </p:cNvSpPr>
          <p:nvPr>
            <p:ph type="title"/>
          </p:nvPr>
        </p:nvSpPr>
        <p:spPr>
          <a:xfrm>
            <a:off x="209228" y="764132"/>
            <a:ext cx="2765501" cy="400110"/>
          </a:xfrm>
          <a:solidFill>
            <a:schemeClr val="tx1">
              <a:lumMod val="50000"/>
              <a:lumOff val="50000"/>
            </a:schemeClr>
          </a:solidFill>
          <a:ln w="6350">
            <a:noFill/>
          </a:ln>
        </p:spPr>
        <p:txBody>
          <a:bodyPr wrap="none">
            <a:spAutoFit/>
          </a:bodyPr>
          <a:lstStyle/>
          <a:p>
            <a:pPr eaLnBrk="1" hangingPunct="1"/>
            <a:r>
              <a:rPr lang="ja-JP" altLang="en-US" sz="2000" dirty="0">
                <a:solidFill>
                  <a:schemeClr val="bg1"/>
                </a:solidFill>
                <a:latin typeface="ＭＳ Ｐゴシック" charset="-128"/>
                <a:ea typeface="ＭＳ Ｐゴシック" charset="-128"/>
              </a:rPr>
              <a:t>都市再開発手法の体系</a:t>
            </a:r>
          </a:p>
        </p:txBody>
      </p:sp>
      <p:sp>
        <p:nvSpPr>
          <p:cNvPr id="3256" name="Rectangle 5614"/>
          <p:cNvSpPr>
            <a:spLocks noChangeArrowheads="1"/>
          </p:cNvSpPr>
          <p:nvPr/>
        </p:nvSpPr>
        <p:spPr>
          <a:xfrm>
            <a:off x="0" y="0"/>
            <a:ext cx="8229600" cy="571500"/>
          </a:xfrm>
          <a:prstGeom prst="rect">
            <a:avLst/>
          </a:prstGeom>
          <a:noFill/>
          <a:ln w="9525">
            <a:noFill/>
            <a:miter lim="800000"/>
            <a:headEnd/>
            <a:tailEnd/>
          </a:ln>
        </p:spPr>
        <p:txBody>
          <a:bodyPr anchor="ctr"/>
          <a:lstStyle/>
          <a:p>
            <a:r>
              <a:rPr lang="ja-JP" altLang="en-US" sz="2400" b="1" dirty="0"/>
              <a:t>（参考）都市再開発に関する多様な手法一覧</a:t>
            </a:r>
          </a:p>
        </p:txBody>
      </p:sp>
      <p:cxnSp>
        <p:nvCxnSpPr>
          <p:cNvPr id="3257" name="直線コネクタ 8"/>
          <p:cNvCxnSpPr/>
          <p:nvPr/>
        </p:nvCxnSpPr>
        <p:spPr>
          <a:xfrm>
            <a:off x="0" y="500063"/>
            <a:ext cx="9144000"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3258" name="スライド番号プレースホルダー 2"/>
          <p:cNvSpPr>
            <a:spLocks noGrp="1"/>
          </p:cNvSpPr>
          <p:nvPr>
            <p:ph type="sldNum" sz="quarter" idx="12"/>
          </p:nvPr>
        </p:nvSpPr>
        <p:spPr>
          <a:xfrm>
            <a:off x="6997504" y="6510132"/>
            <a:ext cx="2133600" cy="476250"/>
          </a:xfrm>
        </p:spPr>
        <p:txBody>
          <a:bodyPr/>
          <a:lstStyle/>
          <a:p>
            <a:pPr>
              <a:defRPr/>
            </a:pPr>
            <a:fld id="{6CE5E613-5CE7-4450-8EBB-04C8A15EB0AE}" type="slidenum">
              <a:rPr lang="en-US" altLang="ja-JP" smtClean="0"/>
              <a:pPr>
                <a:defRPr/>
              </a:pPr>
              <a:t>45</a:t>
            </a:fld>
            <a:endParaRPr lang="en-US" altLang="ja-JP" dirty="0"/>
          </a:p>
        </p:txBody>
      </p:sp>
      <p:graphicFrame>
        <p:nvGraphicFramePr>
          <p:cNvPr id="3259" name="四角形 892"/>
          <p:cNvGraphicFramePr>
            <a:graphicFrameLocks noGrp="1"/>
          </p:cNvGraphicFramePr>
          <p:nvPr>
            <p:extLst>
              <p:ext uri="{D42A27DB-BD31-4B8C-83A1-F6EECF244321}">
                <p14:modId xmlns:p14="http://schemas.microsoft.com/office/powerpoint/2010/main" val="2978239711"/>
              </p:ext>
            </p:extLst>
          </p:nvPr>
        </p:nvGraphicFramePr>
        <p:xfrm>
          <a:off x="203108" y="1323936"/>
          <a:ext cx="8688890" cy="4445864"/>
        </p:xfrm>
        <a:graphic>
          <a:graphicData uri="http://schemas.openxmlformats.org/drawingml/2006/table">
            <a:tbl>
              <a:tblPr/>
              <a:tblGrid>
                <a:gridCol w="652071">
                  <a:extLst>
                    <a:ext uri="{9D8B030D-6E8A-4147-A177-3AD203B41FA5}">
                      <a16:colId xmlns:a16="http://schemas.microsoft.com/office/drawing/2014/main" val="20000"/>
                    </a:ext>
                  </a:extLst>
                </a:gridCol>
                <a:gridCol w="1484573">
                  <a:extLst>
                    <a:ext uri="{9D8B030D-6E8A-4147-A177-3AD203B41FA5}">
                      <a16:colId xmlns:a16="http://schemas.microsoft.com/office/drawing/2014/main" val="20001"/>
                    </a:ext>
                  </a:extLst>
                </a:gridCol>
                <a:gridCol w="6552246">
                  <a:extLst>
                    <a:ext uri="{9D8B030D-6E8A-4147-A177-3AD203B41FA5}">
                      <a16:colId xmlns:a16="http://schemas.microsoft.com/office/drawing/2014/main" val="20002"/>
                    </a:ext>
                  </a:extLst>
                </a:gridCol>
              </a:tblGrid>
              <a:tr h="417832">
                <a:tc rowSpan="4">
                  <a:txBody>
                    <a:bodyPr/>
                    <a:lstStyle/>
                    <a:p>
                      <a:pPr marL="0" marR="0" lvl="0" indent="0" algn="ctr"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600" b="0" i="0" u="none" strike="noStrike" cap="none" spc="200" normalizeH="0" baseline="0" dirty="0">
                          <a:ln>
                            <a:noFill/>
                          </a:ln>
                          <a:solidFill>
                            <a:schemeClr val="bg1"/>
                          </a:solidFill>
                          <a:effectLst/>
                          <a:latin typeface="ＭＳ Ｐゴシック" pitchFamily="50" charset="-128"/>
                          <a:ea typeface="ＭＳ Ｐゴシック" pitchFamily="50" charset="-128"/>
                        </a:rPr>
                        <a:t>社会資本整備総合交付金等</a:t>
                      </a:r>
                      <a:endParaRPr>
                        <a:solidFill>
                          <a:schemeClr val="bg1"/>
                        </a:solidFill>
                      </a:endParaRPr>
                    </a:p>
                  </a:txBody>
                  <a:tcPr marL="91437" marR="91437" marT="45718" marB="45718" vert="eaVert"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法令に基づく再開発手法</a:t>
                      </a: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市街地再開発事業（都市再開発法）　　　　　　　　　　防災街区整備事業（密集法）</a:t>
                      </a:r>
                    </a:p>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住宅街区整備事業（大都市法）</a:t>
                      </a: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266">
                <a:tc vMerge="1">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1500" b="0" i="0" u="none" strike="noStrike" cap="none" normalizeH="0" baseline="0" dirty="0">
                        <a:ln>
                          <a:noFill/>
                        </a:ln>
                        <a:solidFill>
                          <a:schemeClr val="tx1"/>
                        </a:solidFill>
                        <a:effectLst/>
                        <a:latin typeface="Verdan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ts val="0"/>
                        </a:spcBef>
                        <a:spcAft>
                          <a:spcPct val="0"/>
                        </a:spcAft>
                        <a:buClr>
                          <a:schemeClr val="tx2"/>
                        </a:buClr>
                        <a:buSzPct val="70000"/>
                        <a:buFont typeface="Wingdings" pitchFamily="2" charset="2"/>
                        <a:buNone/>
                        <a:tabLst/>
                        <a:defRPr/>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任意の再開発手法</a:t>
                      </a: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
                          <a:schemeClr val="tx2"/>
                        </a:buClr>
                        <a:buSzPct val="70000"/>
                        <a:buFont typeface="Wingdings" pitchFamily="2" charset="2"/>
                        <a:buNone/>
                        <a:tabLst/>
                        <a:defRPr/>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暮らし・にぎわい再生事業</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a:t>
                      </a: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中心市街地対策</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】※1　　</a:t>
                      </a: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優良建築物等整備事業</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※1</a:t>
                      </a: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053">
                <a:tc vMerge="1">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1500" b="0" i="0" u="none" strike="noStrike" cap="none" normalizeH="0" baseline="0" dirty="0">
                        <a:ln>
                          <a:noFill/>
                        </a:ln>
                        <a:solidFill>
                          <a:schemeClr val="tx1"/>
                        </a:solidFill>
                        <a:effectLst/>
                        <a:latin typeface="Verdan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defRPr/>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再開発支援制度</a:t>
                      </a: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都市再開発支援事業・基本計画等作成等事業</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a:t>
                      </a: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初動期支援</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】※1</a:t>
                      </a:r>
                      <a:endPar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防災・省エネまちづくり緊急促進事業</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※1</a:t>
                      </a: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　　　　　　都市･地域再生緊急促進事業　</a:t>
                      </a:r>
                      <a:endPar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災害時拠点強靭化緊急促進事業</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※2</a:t>
                      </a:r>
                      <a:endPar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endParaRP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73940">
                <a:tc vMerge="1">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1500" b="0" i="0" u="none" strike="noStrike" cap="none" normalizeH="0" baseline="0" dirty="0">
                        <a:ln>
                          <a:noFill/>
                        </a:ln>
                        <a:solidFill>
                          <a:schemeClr val="tx1"/>
                        </a:solidFill>
                        <a:effectLst/>
                        <a:latin typeface="Verdan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defRPr/>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再開発関連制度</a:t>
                      </a: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defRPr/>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集約都市開発支援事業　　　　　　　　　　　　　　　　　</a:t>
                      </a:r>
                      <a:r>
                        <a:rPr kumimoji="1" lang="zh-TW"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都市構造再編集中支援事業</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※2</a:t>
                      </a:r>
                    </a:p>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defRPr/>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都市再生整備計画事業（旧まちづくり交付金）　　　都市再生総合整備事業</a:t>
                      </a:r>
                      <a:endPar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defRPr/>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地域住宅計画に基づく事業（旧地域住宅交付金）　バリアフリー環境整備促進事業</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※1</a:t>
                      </a:r>
                    </a:p>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defRPr/>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国際競争拠点都市整備事業</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※2</a:t>
                      </a: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　　　　　　　　　　　　住宅市街地総合整備事業</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※1</a:t>
                      </a:r>
                    </a:p>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defRPr/>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住宅・建築物安全ストック形成事業　　　　　　　　　　狭あい道路整備等促進事業</a:t>
                      </a:r>
                      <a:endPar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defRPr/>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地域生活拠点型再開発事業（スマートウェルネス住宅等事業）</a:t>
                      </a:r>
                      <a:r>
                        <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rPr>
                        <a:t>※2</a:t>
                      </a:r>
                      <a:endPar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endParaRP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5889">
                <a:tc rowSpan="3">
                  <a:txBody>
                    <a:bodyPr/>
                    <a:lstStyle/>
                    <a:p>
                      <a:pPr marL="0" marR="0" lvl="0" indent="0" algn="ctr"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600" b="0" i="0" u="none" strike="noStrike" cap="none" spc="0" normalizeH="0" baseline="0" dirty="0">
                          <a:ln>
                            <a:noFill/>
                          </a:ln>
                          <a:solidFill>
                            <a:schemeClr val="bg1"/>
                          </a:solidFill>
                          <a:effectLst/>
                          <a:latin typeface="ＭＳ Ｐゴシック" pitchFamily="50" charset="-128"/>
                          <a:ea typeface="ＭＳ Ｐゴシック" pitchFamily="50" charset="-128"/>
                        </a:rPr>
                        <a:t>その他</a:t>
                      </a:r>
                      <a:endParaRPr sz="2000" dirty="0">
                        <a:solidFill>
                          <a:schemeClr val="bg1"/>
                        </a:solidFill>
                      </a:endParaRPr>
                    </a:p>
                    <a:p>
                      <a:pPr marL="0" marR="0" lvl="0" indent="0" algn="ctr"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600" b="0" i="0" u="none" strike="noStrike" cap="none" spc="0" normalizeH="0" baseline="0" dirty="0">
                          <a:ln>
                            <a:noFill/>
                          </a:ln>
                          <a:solidFill>
                            <a:schemeClr val="bg1"/>
                          </a:solidFill>
                          <a:effectLst/>
                          <a:latin typeface="ＭＳ Ｐゴシック" pitchFamily="50" charset="-128"/>
                          <a:ea typeface="ＭＳ Ｐゴシック" pitchFamily="50" charset="-128"/>
                        </a:rPr>
                        <a:t>支援</a:t>
                      </a:r>
                      <a:endParaRPr kumimoji="1" lang="ja-JP" altLang="en-US" sz="1400" b="0" i="0" u="none" strike="noStrike" cap="none" spc="0" normalizeH="0" baseline="0" dirty="0">
                        <a:ln>
                          <a:noFill/>
                        </a:ln>
                        <a:solidFill>
                          <a:schemeClr val="bg1"/>
                        </a:solidFill>
                        <a:effectLst/>
                        <a:latin typeface="ＭＳ Ｐゴシック" pitchFamily="50" charset="-128"/>
                        <a:ea typeface="ＭＳ Ｐゴシック" pitchFamily="50" charset="-128"/>
                      </a:endParaRPr>
                    </a:p>
                  </a:txBody>
                  <a:tcPr marL="91437" marR="91437" marT="45718" marB="45718"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defRPr/>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公的融資</a:t>
                      </a: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市街地再開発事業等資金融資（都市開発資金）　　住宅金融支援機構融資</a:t>
                      </a:r>
                      <a:endParaRPr kumimoji="1" lang="en-US" altLang="ja-JP" sz="1400" b="0" i="0" u="none" strike="noStrike" cap="none" normalizeH="0" baseline="0" dirty="0">
                        <a:ln>
                          <a:noFill/>
                        </a:ln>
                        <a:solidFill>
                          <a:schemeClr val="tx1"/>
                        </a:solidFill>
                        <a:effectLst/>
                        <a:latin typeface="ＭＳ Ｐゴシック" pitchFamily="50" charset="-128"/>
                        <a:ea typeface="ＭＳ Ｐゴシック" pitchFamily="50" charset="-128"/>
                      </a:endParaRP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26610">
                <a:tc vMerge="1">
                  <a:txBody>
                    <a:bodyPr/>
                    <a:lstStyle/>
                    <a:p>
                      <a:endParaRPr kumimoji="1" lang="ja-JP" altLang="en-US"/>
                    </a:p>
                  </a:txBody>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税制特例</a:t>
                      </a: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特定民間再開発事業</a:t>
                      </a: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1355">
                <a:tc vMerge="1">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1500" b="0" i="0" u="none" strike="noStrike" cap="none" normalizeH="0" baseline="0" dirty="0">
                        <a:ln>
                          <a:noFill/>
                        </a:ln>
                        <a:solidFill>
                          <a:schemeClr val="tx1"/>
                        </a:solidFill>
                        <a:effectLst/>
                        <a:latin typeface="Verdana"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その他</a:t>
                      </a: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800"/>
                        </a:lnSpc>
                        <a:spcBef>
                          <a:spcPct val="20000"/>
                        </a:spcBef>
                        <a:spcAft>
                          <a:spcPct val="0"/>
                        </a:spcAft>
                        <a:buClr>
                          <a:schemeClr val="tx2"/>
                        </a:buClr>
                        <a:buSzPct val="70000"/>
                        <a:buFont typeface="Wingdings" pitchFamily="2" charset="2"/>
                        <a:buNone/>
                        <a:tabLst/>
                      </a:pPr>
                      <a:r>
                        <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rPr>
                        <a:t>都市再生街区基本調査（土地活用促進調査）</a:t>
                      </a:r>
                    </a:p>
                  </a:txBody>
                  <a:tcPr marL="91437" marR="91437"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260" name="AutoShape 1151"/>
          <p:cNvSpPr>
            <a:spLocks noChangeArrowheads="1"/>
          </p:cNvSpPr>
          <p:nvPr/>
        </p:nvSpPr>
        <p:spPr>
          <a:xfrm>
            <a:off x="324033" y="5805264"/>
            <a:ext cx="8817898" cy="523220"/>
          </a:xfrm>
          <a:prstGeom prst="rect">
            <a:avLst/>
          </a:prstGeom>
          <a:noFill/>
          <a:ln w="9525">
            <a:noFill/>
            <a:round/>
            <a:headEnd/>
            <a:tailEnd/>
          </a:ln>
        </p:spPr>
        <p:txBody>
          <a:bodyPr wrap="square" anchor="ctr">
            <a:spAutoFit/>
          </a:bodyPr>
          <a:lstStyle/>
          <a:p>
            <a:pPr marL="269875" indent="-269875">
              <a:defRPr/>
            </a:pPr>
            <a:r>
              <a:rPr lang="en-US" altLang="ja-JP" sz="1400" dirty="0">
                <a:latin typeface="+mn-ea"/>
                <a:ea typeface="+mn-ea"/>
              </a:rPr>
              <a:t>※1</a:t>
            </a:r>
            <a:r>
              <a:rPr lang="ja-JP" altLang="en-US" sz="1400" dirty="0">
                <a:latin typeface="+mn-ea"/>
                <a:ea typeface="+mn-ea"/>
              </a:rPr>
              <a:t>　社会資本整備総合交付金に移行しない、 地方公共団体以外を対象とした補助事業あり　</a:t>
            </a:r>
          </a:p>
          <a:p>
            <a:pPr marL="269875" indent="-269875">
              <a:defRPr/>
            </a:pPr>
            <a:r>
              <a:rPr lang="en-US" altLang="ja-JP" sz="1400" dirty="0">
                <a:latin typeface="+mn-ea"/>
                <a:ea typeface="+mn-ea"/>
              </a:rPr>
              <a:t>※2</a:t>
            </a:r>
            <a:r>
              <a:rPr lang="ja-JP" altLang="en-US" sz="1400" dirty="0">
                <a:latin typeface="+mn-ea"/>
                <a:ea typeface="+mn-ea"/>
              </a:rPr>
              <a:t>　補助事業</a:t>
            </a:r>
            <a:endParaRPr lang="en-US" altLang="ja-JP" sz="1400" dirty="0">
              <a:latin typeface="+mn-ea"/>
              <a:ea typeface="+mn-ea"/>
            </a:endParaRPr>
          </a:p>
        </p:txBody>
      </p:sp>
    </p:spTree>
    <p:extLst>
      <p:ext uri="{BB962C8B-B14F-4D97-AF65-F5344CB8AC3E}">
        <p14:creationId xmlns:p14="http://schemas.microsoft.com/office/powerpoint/2010/main" val="2661996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 name="正方形/長方形 3"/>
          <p:cNvSpPr/>
          <p:nvPr/>
        </p:nvSpPr>
        <p:spPr>
          <a:xfrm>
            <a:off x="238944" y="1262519"/>
            <a:ext cx="8725544" cy="4854687"/>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95" name="Rectangle 2"/>
          <p:cNvSpPr>
            <a:spLocks noGrp="1" noChangeArrowheads="1"/>
          </p:cNvSpPr>
          <p:nvPr>
            <p:ph type="title"/>
          </p:nvPr>
        </p:nvSpPr>
        <p:spPr/>
        <p:txBody>
          <a:bodyPr/>
          <a:lstStyle/>
          <a:p>
            <a:pPr eaLnBrk="1" hangingPunct="1"/>
            <a:r>
              <a:rPr lang="ja-JP" altLang="en-US" sz="2400" b="1" dirty="0">
                <a:solidFill>
                  <a:schemeClr val="tx1"/>
                </a:solidFill>
                <a:latin typeface="ＭＳ Ｐゴシック" charset="-128"/>
                <a:ea typeface="ＭＳ Ｐゴシック" charset="-128"/>
              </a:rPr>
              <a:t>１．都市再開発とは</a:t>
            </a:r>
          </a:p>
        </p:txBody>
      </p:sp>
      <p:sp>
        <p:nvSpPr>
          <p:cNvPr id="1396" name="Rectangle 9"/>
          <p:cNvSpPr>
            <a:spLocks noChangeArrowheads="1"/>
          </p:cNvSpPr>
          <p:nvPr/>
        </p:nvSpPr>
        <p:spPr>
          <a:xfrm>
            <a:off x="323528" y="2110316"/>
            <a:ext cx="3518068" cy="3123882"/>
          </a:xfrm>
          <a:prstGeom prst="rect">
            <a:avLst/>
          </a:prstGeom>
          <a:noFill/>
          <a:ln w="9525">
            <a:noFill/>
            <a:miter lim="800000"/>
            <a:headEnd/>
            <a:tailEnd/>
          </a:ln>
        </p:spPr>
        <p:txBody>
          <a:bodyPr/>
          <a:lstStyle/>
          <a:p>
            <a:pPr marL="342900" indent="-342900">
              <a:spcBef>
                <a:spcPct val="20000"/>
              </a:spcBef>
            </a:pPr>
            <a:r>
              <a:rPr lang="ja-JP" altLang="en-US" sz="2000" dirty="0">
                <a:latin typeface="ＭＳ ゴシック" pitchFamily="49" charset="-128"/>
                <a:ea typeface="ＭＳ ゴシック" pitchFamily="49" charset="-128"/>
              </a:rPr>
              <a:t>○再開発等促進区を定める</a:t>
            </a:r>
            <a:endParaRPr lang="en-US" altLang="ja-JP" sz="2000" dirty="0">
              <a:latin typeface="ＭＳ ゴシック" pitchFamily="49" charset="-128"/>
              <a:ea typeface="ＭＳ ゴシック" pitchFamily="49" charset="-128"/>
            </a:endParaRPr>
          </a:p>
          <a:p>
            <a:pPr marL="342900" indent="-342900">
              <a:spcBef>
                <a:spcPct val="20000"/>
              </a:spcBef>
            </a:pPr>
            <a:r>
              <a:rPr lang="ja-JP" altLang="en-US" sz="2000" dirty="0">
                <a:latin typeface="ＭＳ ゴシック" pitchFamily="49" charset="-128"/>
                <a:ea typeface="ＭＳ ゴシック" pitchFamily="49" charset="-128"/>
              </a:rPr>
              <a:t>　　　　　　　　　地区計画</a:t>
            </a:r>
            <a:endParaRPr lang="en-US" altLang="ja-JP" sz="2000" dirty="0">
              <a:latin typeface="ＭＳ ゴシック" pitchFamily="49" charset="-128"/>
              <a:ea typeface="ＭＳ ゴシック" pitchFamily="49" charset="-128"/>
            </a:endParaRPr>
          </a:p>
          <a:p>
            <a:pPr marL="342900" indent="-342900">
              <a:spcBef>
                <a:spcPct val="20000"/>
              </a:spcBef>
            </a:pPr>
            <a:r>
              <a:rPr lang="ja-JP" altLang="en-US" sz="1600" dirty="0">
                <a:latin typeface="ＭＳ ゴシック" pitchFamily="49" charset="-128"/>
                <a:ea typeface="ＭＳ ゴシック" pitchFamily="49" charset="-128"/>
              </a:rPr>
              <a:t>　（都市計画法第</a:t>
            </a:r>
            <a:r>
              <a:rPr lang="en-US" altLang="ja-JP" sz="1600" dirty="0">
                <a:latin typeface="ＭＳ ゴシック" pitchFamily="49" charset="-128"/>
                <a:ea typeface="ＭＳ ゴシック" pitchFamily="49" charset="-128"/>
              </a:rPr>
              <a:t>12</a:t>
            </a:r>
            <a:r>
              <a:rPr lang="ja-JP" altLang="en-US" sz="1600" dirty="0">
                <a:latin typeface="ＭＳ ゴシック" pitchFamily="49" charset="-128"/>
                <a:ea typeface="ＭＳ ゴシック" pitchFamily="49" charset="-128"/>
              </a:rPr>
              <a:t>条の</a:t>
            </a:r>
            <a:r>
              <a:rPr lang="en-US" altLang="ja-JP" sz="1600" dirty="0">
                <a:latin typeface="ＭＳ ゴシック" pitchFamily="49" charset="-128"/>
                <a:ea typeface="ＭＳ ゴシック" pitchFamily="49" charset="-128"/>
              </a:rPr>
              <a:t>5</a:t>
            </a:r>
            <a:r>
              <a:rPr lang="ja-JP" altLang="en-US" sz="1600" dirty="0">
                <a:latin typeface="ＭＳ ゴシック" pitchFamily="49" charset="-128"/>
                <a:ea typeface="ＭＳ ゴシック" pitchFamily="49" charset="-128"/>
              </a:rPr>
              <a:t>第</a:t>
            </a:r>
            <a:r>
              <a:rPr lang="en-US" altLang="ja-JP" sz="1600" dirty="0">
                <a:latin typeface="ＭＳ ゴシック" pitchFamily="49" charset="-128"/>
                <a:ea typeface="ＭＳ ゴシック" pitchFamily="49" charset="-128"/>
              </a:rPr>
              <a:t>3</a:t>
            </a:r>
            <a:r>
              <a:rPr lang="ja-JP" altLang="en-US" sz="1600" dirty="0">
                <a:latin typeface="ＭＳ ゴシック" pitchFamily="49" charset="-128"/>
                <a:ea typeface="ＭＳ ゴシック" pitchFamily="49" charset="-128"/>
              </a:rPr>
              <a:t>項）</a:t>
            </a:r>
            <a:endParaRPr lang="en-US" altLang="ja-JP" sz="1600" dirty="0">
              <a:latin typeface="ＭＳ ゴシック" pitchFamily="49" charset="-128"/>
              <a:ea typeface="ＭＳ ゴシック" pitchFamily="49" charset="-128"/>
            </a:endParaRPr>
          </a:p>
          <a:p>
            <a:pPr marL="342900" indent="-342900">
              <a:spcBef>
                <a:spcPct val="20000"/>
              </a:spcBef>
            </a:pPr>
            <a:endParaRPr lang="en-US" altLang="ja-JP" sz="1600" dirty="0">
              <a:latin typeface="ＭＳ ゴシック" pitchFamily="49" charset="-128"/>
              <a:ea typeface="ＭＳ ゴシック" pitchFamily="49" charset="-128"/>
            </a:endParaRPr>
          </a:p>
          <a:p>
            <a:pPr marL="342900" indent="-342900">
              <a:spcBef>
                <a:spcPct val="20000"/>
              </a:spcBef>
            </a:pPr>
            <a:r>
              <a:rPr lang="ja-JP" altLang="en-US" sz="2000" dirty="0">
                <a:latin typeface="ＭＳ ゴシック" pitchFamily="49" charset="-128"/>
                <a:ea typeface="ＭＳ ゴシック" pitchFamily="49" charset="-128"/>
              </a:rPr>
              <a:t>○特定街区</a:t>
            </a:r>
            <a:endParaRPr lang="en-US" altLang="ja-JP" sz="2000" dirty="0">
              <a:latin typeface="ＭＳ ゴシック" pitchFamily="49" charset="-128"/>
              <a:ea typeface="ＭＳ ゴシック" pitchFamily="49" charset="-128"/>
            </a:endParaRPr>
          </a:p>
          <a:p>
            <a:pPr marL="342900" indent="-342900">
              <a:spcBef>
                <a:spcPct val="20000"/>
              </a:spcBef>
            </a:pPr>
            <a:r>
              <a:rPr lang="ja-JP" altLang="en-US" sz="1600" dirty="0">
                <a:latin typeface="ＭＳ ゴシック" pitchFamily="49" charset="-128"/>
                <a:ea typeface="ＭＳ ゴシック" pitchFamily="49" charset="-128"/>
              </a:rPr>
              <a:t>　（都市計画法第</a:t>
            </a:r>
            <a:r>
              <a:rPr lang="en-US" altLang="ja-JP" sz="1600" dirty="0">
                <a:latin typeface="ＭＳ ゴシック" pitchFamily="49" charset="-128"/>
                <a:ea typeface="ＭＳ ゴシック" pitchFamily="49" charset="-128"/>
              </a:rPr>
              <a:t>8</a:t>
            </a:r>
            <a:r>
              <a:rPr lang="ja-JP" altLang="en-US" sz="1600" dirty="0">
                <a:latin typeface="ＭＳ ゴシック" pitchFamily="49" charset="-128"/>
                <a:ea typeface="ＭＳ ゴシック" pitchFamily="49" charset="-128"/>
              </a:rPr>
              <a:t>条第</a:t>
            </a:r>
            <a:r>
              <a:rPr lang="en-US" altLang="ja-JP" sz="1600" dirty="0">
                <a:latin typeface="ＭＳ ゴシック" pitchFamily="49" charset="-128"/>
                <a:ea typeface="ＭＳ ゴシック" pitchFamily="49" charset="-128"/>
              </a:rPr>
              <a:t>3</a:t>
            </a:r>
            <a:r>
              <a:rPr lang="ja-JP" altLang="en-US" sz="1600" dirty="0">
                <a:latin typeface="ＭＳ ゴシック" pitchFamily="49" charset="-128"/>
                <a:ea typeface="ＭＳ ゴシック" pitchFamily="49" charset="-128"/>
              </a:rPr>
              <a:t>項）</a:t>
            </a:r>
            <a:endParaRPr lang="en-US" altLang="ja-JP" sz="1600" dirty="0">
              <a:latin typeface="ＭＳ ゴシック" pitchFamily="49" charset="-128"/>
              <a:ea typeface="ＭＳ ゴシック" pitchFamily="49" charset="-128"/>
            </a:endParaRPr>
          </a:p>
          <a:p>
            <a:pPr marL="342900" indent="-342900">
              <a:spcBef>
                <a:spcPct val="20000"/>
              </a:spcBef>
            </a:pPr>
            <a:endParaRPr lang="en-US" altLang="ja-JP" sz="1600" dirty="0">
              <a:latin typeface="ＭＳ ゴシック" pitchFamily="49" charset="-128"/>
              <a:ea typeface="ＭＳ ゴシック" pitchFamily="49" charset="-128"/>
            </a:endParaRPr>
          </a:p>
          <a:p>
            <a:pPr eaLnBrk="1" hangingPunct="1">
              <a:buFontTx/>
              <a:buNone/>
            </a:pPr>
            <a:r>
              <a:rPr lang="ja-JP" altLang="en-US" sz="1900" kern="0" dirty="0">
                <a:latin typeface="ＭＳ ゴシック" pitchFamily="49" charset="-128"/>
                <a:ea typeface="ＭＳ ゴシック" pitchFamily="49" charset="-128"/>
              </a:rPr>
              <a:t>○総合設計制度</a:t>
            </a:r>
            <a:endParaRPr lang="en-US" altLang="ja-JP" sz="1900" kern="0" dirty="0">
              <a:latin typeface="ＭＳ ゴシック" pitchFamily="49" charset="-128"/>
              <a:ea typeface="ＭＳ ゴシック" pitchFamily="49" charset="-128"/>
            </a:endParaRPr>
          </a:p>
          <a:p>
            <a:pPr eaLnBrk="1" hangingPunct="1">
              <a:buFontTx/>
              <a:buNone/>
            </a:pPr>
            <a:r>
              <a:rPr lang="ja-JP" altLang="en-US" sz="1600" kern="0" dirty="0">
                <a:latin typeface="ＭＳ ゴシック" pitchFamily="49" charset="-128"/>
                <a:ea typeface="ＭＳ ゴシック" pitchFamily="49" charset="-128"/>
              </a:rPr>
              <a:t>　（建築基準法第</a:t>
            </a:r>
            <a:r>
              <a:rPr lang="en-US" altLang="ja-JP" sz="1600" kern="0" dirty="0">
                <a:latin typeface="ＭＳ ゴシック" pitchFamily="49" charset="-128"/>
                <a:ea typeface="ＭＳ ゴシック" pitchFamily="49" charset="-128"/>
              </a:rPr>
              <a:t>59</a:t>
            </a:r>
            <a:r>
              <a:rPr lang="ja-JP" altLang="en-US" sz="1600" kern="0" dirty="0">
                <a:latin typeface="ＭＳ ゴシック" pitchFamily="49" charset="-128"/>
                <a:ea typeface="ＭＳ ゴシック" pitchFamily="49" charset="-128"/>
              </a:rPr>
              <a:t>条の</a:t>
            </a:r>
            <a:r>
              <a:rPr lang="en-US" altLang="ja-JP" sz="1600" kern="0" dirty="0">
                <a:latin typeface="ＭＳ ゴシック" pitchFamily="49" charset="-128"/>
                <a:ea typeface="ＭＳ ゴシック" pitchFamily="49" charset="-128"/>
              </a:rPr>
              <a:t>2</a:t>
            </a:r>
            <a:r>
              <a:rPr lang="ja-JP" altLang="en-US" sz="1600" kern="0" dirty="0">
                <a:latin typeface="ＭＳ ゴシック" pitchFamily="49" charset="-128"/>
                <a:ea typeface="ＭＳ ゴシック" pitchFamily="49" charset="-128"/>
              </a:rPr>
              <a:t>）</a:t>
            </a:r>
            <a:endParaRPr lang="en-US" altLang="ja-JP" sz="1600" kern="0" dirty="0">
              <a:latin typeface="ＭＳ ゴシック" pitchFamily="49" charset="-128"/>
              <a:ea typeface="ＭＳ ゴシック" pitchFamily="49" charset="-128"/>
            </a:endParaRPr>
          </a:p>
          <a:p>
            <a:pPr eaLnBrk="1" hangingPunct="1">
              <a:buFontTx/>
              <a:buNone/>
            </a:pPr>
            <a:r>
              <a:rPr lang="ja-JP" altLang="en-US" sz="2000" kern="0" dirty="0">
                <a:latin typeface="ＭＳ ゴシック" pitchFamily="49" charset="-128"/>
                <a:ea typeface="ＭＳ ゴシック" pitchFamily="49" charset="-128"/>
              </a:rPr>
              <a:t>　　　　　　　　　　　　等</a:t>
            </a:r>
            <a:endParaRPr lang="ja-JP" altLang="en-US" sz="1600" dirty="0">
              <a:latin typeface="ＭＳ ゴシック" pitchFamily="49" charset="-128"/>
              <a:ea typeface="ＭＳ ゴシック" pitchFamily="49" charset="-128"/>
            </a:endParaRPr>
          </a:p>
        </p:txBody>
      </p:sp>
      <p:sp>
        <p:nvSpPr>
          <p:cNvPr id="1397" name="Rectangle 13"/>
          <p:cNvSpPr>
            <a:spLocks noChangeArrowheads="1"/>
          </p:cNvSpPr>
          <p:nvPr/>
        </p:nvSpPr>
        <p:spPr>
          <a:xfrm>
            <a:off x="339440" y="1412776"/>
            <a:ext cx="4376576" cy="468313"/>
          </a:xfrm>
          <a:prstGeom prst="rect">
            <a:avLst/>
          </a:prstGeom>
          <a:solidFill>
            <a:schemeClr val="tx1">
              <a:lumMod val="50000"/>
              <a:lumOff val="50000"/>
            </a:schemeClr>
          </a:solidFill>
          <a:ln w="9525">
            <a:noFill/>
            <a:miter lim="800000"/>
            <a:headEnd/>
            <a:tailEnd/>
          </a:ln>
        </p:spPr>
        <p:txBody>
          <a:bodyPr anchor="ctr"/>
          <a:lstStyle/>
          <a:p>
            <a:pPr marL="342900" indent="-342900" algn="ctr">
              <a:spcBef>
                <a:spcPct val="20000"/>
              </a:spcBef>
            </a:pPr>
            <a:r>
              <a:rPr lang="ja-JP" altLang="en-US" sz="2000" dirty="0">
                <a:solidFill>
                  <a:schemeClr val="bg1"/>
                </a:solidFill>
              </a:rPr>
              <a:t>広義の都市開発手法の例（規制誘導）</a:t>
            </a:r>
          </a:p>
        </p:txBody>
      </p:sp>
      <p:sp>
        <p:nvSpPr>
          <p:cNvPr id="1398" name="スライド番号プレースホルダー 2"/>
          <p:cNvSpPr>
            <a:spLocks noGrp="1"/>
          </p:cNvSpPr>
          <p:nvPr>
            <p:ph type="sldNum" sz="quarter" idx="12"/>
          </p:nvPr>
        </p:nvSpPr>
        <p:spPr>
          <a:xfrm>
            <a:off x="6947003" y="6501965"/>
            <a:ext cx="2133600" cy="476250"/>
          </a:xfrm>
        </p:spPr>
        <p:txBody>
          <a:bodyPr/>
          <a:lstStyle/>
          <a:p>
            <a:pPr>
              <a:defRPr/>
            </a:pPr>
            <a:fld id="{C22265F3-424C-4E3D-9E1E-158E402821BC}" type="slidenum">
              <a:rPr lang="en-US" altLang="ja-JP" smtClean="0"/>
              <a:pPr>
                <a:defRPr/>
              </a:pPr>
              <a:t>5</a:t>
            </a:fld>
            <a:endParaRPr lang="en-US" altLang="ja-JP"/>
          </a:p>
        </p:txBody>
      </p:sp>
      <p:pic>
        <p:nvPicPr>
          <p:cNvPr id="1399" name="図 1"/>
          <p:cNvPicPr>
            <a:picLocks noChangeAspect="1"/>
          </p:cNvPicPr>
          <p:nvPr/>
        </p:nvPicPr>
        <p:blipFill>
          <a:blip r:embed="rId2"/>
          <a:srcRect l="36848" t="9766" r="11179" b="38261"/>
          <a:stretch>
            <a:fillRect/>
          </a:stretch>
        </p:blipFill>
        <p:spPr>
          <a:xfrm>
            <a:off x="4067944" y="2018812"/>
            <a:ext cx="4675868" cy="3339906"/>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00" name="Rectangle 9"/>
          <p:cNvSpPr>
            <a:spLocks noChangeArrowheads="1"/>
          </p:cNvSpPr>
          <p:nvPr/>
        </p:nvSpPr>
        <p:spPr>
          <a:xfrm>
            <a:off x="5004048" y="5395756"/>
            <a:ext cx="3689829" cy="697540"/>
          </a:xfrm>
          <a:prstGeom prst="rect">
            <a:avLst/>
          </a:prstGeom>
          <a:noFill/>
          <a:ln w="9525">
            <a:noFill/>
            <a:miter lim="800000"/>
            <a:headEnd/>
            <a:tailEnd/>
          </a:ln>
        </p:spPr>
        <p:txBody>
          <a:bodyPr/>
          <a:lstStyle/>
          <a:p>
            <a:pPr marL="342900" indent="-342900" algn="r">
              <a:spcBef>
                <a:spcPct val="20000"/>
              </a:spcBef>
            </a:pPr>
            <a:r>
              <a:rPr lang="ja-JP" altLang="en-US" sz="1600" dirty="0">
                <a:latin typeface="ＭＳ ゴシック" pitchFamily="49" charset="-128"/>
                <a:ea typeface="ＭＳ ゴシック" pitchFamily="49" charset="-128"/>
              </a:rPr>
              <a:t>再開発等促進区を定める地区計画事例</a:t>
            </a:r>
            <a:endParaRPr lang="en-US" altLang="ja-JP" sz="1600" dirty="0">
              <a:latin typeface="ＭＳ ゴシック" pitchFamily="49" charset="-128"/>
              <a:ea typeface="ＭＳ ゴシック" pitchFamily="49" charset="-128"/>
            </a:endParaRPr>
          </a:p>
          <a:p>
            <a:pPr marL="342900" indent="-342900" algn="r">
              <a:spcBef>
                <a:spcPct val="20000"/>
              </a:spcBef>
            </a:pPr>
            <a:r>
              <a:rPr lang="ja-JP" altLang="en-US" sz="1600" dirty="0">
                <a:latin typeface="ＭＳ ゴシック" pitchFamily="49" charset="-128"/>
                <a:ea typeface="ＭＳ ゴシック" pitchFamily="49" charset="-128"/>
              </a:rPr>
              <a:t>（シオサイト 東京都港区）</a:t>
            </a:r>
          </a:p>
        </p:txBody>
      </p:sp>
      <p:sp>
        <p:nvSpPr>
          <p:cNvPr id="1401" name="Rectangle 12"/>
          <p:cNvSpPr txBox="1">
            <a:spLocks noChangeArrowheads="1"/>
          </p:cNvSpPr>
          <p:nvPr/>
        </p:nvSpPr>
        <p:spPr>
          <a:xfrm>
            <a:off x="4830065" y="7362974"/>
            <a:ext cx="2180732" cy="793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r" eaLnBrk="1" hangingPunct="1">
              <a:buFontTx/>
              <a:buNone/>
            </a:pPr>
            <a:r>
              <a:rPr lang="ja-JP" altLang="en-US" sz="1900" b="1" kern="0" dirty="0">
                <a:latin typeface="ＭＳ ゴシック" pitchFamily="49" charset="-128"/>
                <a:ea typeface="ＭＳ ゴシック" pitchFamily="49" charset="-128"/>
              </a:rPr>
              <a:t>等</a:t>
            </a:r>
          </a:p>
        </p:txBody>
      </p:sp>
      <p:sp>
        <p:nvSpPr>
          <p:cNvPr id="1402" name="Rectangle 9"/>
          <p:cNvSpPr>
            <a:spLocks noChangeArrowheads="1"/>
          </p:cNvSpPr>
          <p:nvPr/>
        </p:nvSpPr>
        <p:spPr>
          <a:xfrm>
            <a:off x="2634135" y="6611453"/>
            <a:ext cx="6221154" cy="199766"/>
          </a:xfrm>
          <a:prstGeom prst="rect">
            <a:avLst/>
          </a:prstGeom>
          <a:noFill/>
          <a:ln w="9525">
            <a:noFill/>
            <a:miter lim="800000"/>
            <a:headEnd/>
            <a:tailEnd/>
          </a:ln>
        </p:spPr>
        <p:txBody>
          <a:bodyPr/>
          <a:lstStyle/>
          <a:p>
            <a:pPr marL="342900" indent="-342900" algn="r">
              <a:spcBef>
                <a:spcPct val="20000"/>
              </a:spcBef>
            </a:pPr>
            <a:r>
              <a:rPr lang="ja-JP" altLang="en-US" sz="900" dirty="0">
                <a:latin typeface="ＭＳ ゴシック" pitchFamily="49" charset="-128"/>
                <a:ea typeface="ＭＳ ゴシック" pitchFamily="49" charset="-128"/>
              </a:rPr>
              <a:t>本頁における写真の無断転載はご遠慮ください。引用する場合には、引用の要件をお守りください。</a:t>
            </a:r>
          </a:p>
        </p:txBody>
      </p:sp>
    </p:spTree>
    <p:extLst>
      <p:ext uri="{BB962C8B-B14F-4D97-AF65-F5344CB8AC3E}">
        <p14:creationId xmlns:p14="http://schemas.microsoft.com/office/powerpoint/2010/main" val="2360934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 name="正方形/長方形 3"/>
          <p:cNvSpPr/>
          <p:nvPr/>
        </p:nvSpPr>
        <p:spPr>
          <a:xfrm>
            <a:off x="1331640" y="2925514"/>
            <a:ext cx="7848872" cy="791518"/>
          </a:xfrm>
          <a:prstGeom prst="rect">
            <a:avLst/>
          </a:prstGeom>
          <a:solidFill>
            <a:srgbClr val="0070C0"/>
          </a:solidFill>
          <a:ln w="25400" cap="flat" cmpd="sng" algn="ctr">
            <a:noFill/>
            <a:prstDash val="solid"/>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05" name="タイトル 1"/>
          <p:cNvSpPr txBox="1"/>
          <p:nvPr/>
        </p:nvSpPr>
        <p:spPr>
          <a:xfrm>
            <a:off x="1425016" y="3029892"/>
            <a:ext cx="7555023" cy="582761"/>
          </a:xfrm>
          <a:prstGeom prst="rect">
            <a:avLst/>
          </a:prstGeom>
          <a:noFill/>
          <a:ln w="9525">
            <a:noFill/>
            <a:miter lim="800000"/>
            <a:headEnd/>
            <a:tailEnd/>
          </a:ln>
        </p:spPr>
        <p:txBody>
          <a:bodyPr/>
          <a:lstStyle/>
          <a:p>
            <a:pPr>
              <a:defRPr/>
            </a:pPr>
            <a:r>
              <a:rPr lang="ja-JP" altLang="en-US" sz="3200" kern="0" dirty="0">
                <a:solidFill>
                  <a:prstClr val="white"/>
                </a:solidFill>
                <a:latin typeface="+mn-ea"/>
                <a:ea typeface="+mn-ea"/>
              </a:rPr>
              <a:t>２．市街地再開発事業の概要</a:t>
            </a:r>
          </a:p>
        </p:txBody>
      </p:sp>
      <p:sp>
        <p:nvSpPr>
          <p:cNvPr id="1406" name="スライド番号プレースホルダー 2"/>
          <p:cNvSpPr>
            <a:spLocks noGrp="1"/>
          </p:cNvSpPr>
          <p:nvPr>
            <p:ph type="sldNum" sz="quarter" idx="12"/>
          </p:nvPr>
        </p:nvSpPr>
        <p:spPr>
          <a:xfrm>
            <a:off x="6940056" y="6486707"/>
            <a:ext cx="2133600" cy="476250"/>
          </a:xfrm>
        </p:spPr>
        <p:txBody>
          <a:bodyPr/>
          <a:lstStyle/>
          <a:p>
            <a:pPr>
              <a:defRPr/>
            </a:pPr>
            <a:fld id="{C22265F3-424C-4E3D-9E1E-158E402821BC}" type="slidenum">
              <a:rPr lang="en-US" altLang="ja-JP" smtClean="0"/>
              <a:pPr>
                <a:defRPr/>
              </a:pPr>
              <a:t>6</a:t>
            </a:fld>
            <a:endParaRPr lang="en-US" altLang="ja-JP"/>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 name="正方形/長方形 5618"/>
          <p:cNvSpPr/>
          <p:nvPr/>
        </p:nvSpPr>
        <p:spPr>
          <a:xfrm>
            <a:off x="179512" y="764704"/>
            <a:ext cx="8784976" cy="5645672"/>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09" name="図 5"/>
          <p:cNvPicPr>
            <a:picLocks noChangeAspect="1"/>
          </p:cNvPicPr>
          <p:nvPr/>
        </p:nvPicPr>
        <p:blipFill>
          <a:blip r:embed="rId2">
            <a:grayscl/>
          </a:blip>
          <a:stretch>
            <a:fillRect/>
          </a:stretch>
        </p:blipFill>
        <p:spPr>
          <a:xfrm>
            <a:off x="377197" y="3392718"/>
            <a:ext cx="4090771" cy="2249619"/>
          </a:xfrm>
          <a:prstGeom prst="rect">
            <a:avLst/>
          </a:prstGeom>
        </p:spPr>
      </p:pic>
      <p:pic>
        <p:nvPicPr>
          <p:cNvPr id="1410" name="図 8"/>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Lst>
          </a:blip>
          <a:stretch>
            <a:fillRect/>
          </a:stretch>
        </p:blipFill>
        <p:spPr>
          <a:xfrm>
            <a:off x="4693243" y="2708920"/>
            <a:ext cx="4109060" cy="2987299"/>
          </a:xfrm>
          <a:prstGeom prst="rect">
            <a:avLst/>
          </a:prstGeom>
        </p:spPr>
      </p:pic>
      <p:sp>
        <p:nvSpPr>
          <p:cNvPr id="1411" name="Rectangle 2"/>
          <p:cNvSpPr>
            <a:spLocks noGrp="1" noChangeArrowheads="1"/>
          </p:cNvSpPr>
          <p:nvPr>
            <p:ph type="title"/>
          </p:nvPr>
        </p:nvSpPr>
        <p:spPr/>
        <p:txBody>
          <a:bodyPr/>
          <a:lstStyle/>
          <a:p>
            <a:pPr eaLnBrk="1" hangingPunct="1"/>
            <a:r>
              <a:rPr lang="ja-JP" altLang="en-US" sz="2400" b="1" dirty="0">
                <a:solidFill>
                  <a:schemeClr val="tx1"/>
                </a:solidFill>
                <a:latin typeface="ＭＳ Ｐゴシック" charset="-128"/>
                <a:ea typeface="ＭＳ Ｐゴシック" charset="-128"/>
              </a:rPr>
              <a:t>２．市街地再開発事業の概要</a:t>
            </a:r>
          </a:p>
        </p:txBody>
      </p:sp>
      <p:sp>
        <p:nvSpPr>
          <p:cNvPr id="1412" name="Text Box 5617"/>
          <p:cNvSpPr txBox="1">
            <a:spLocks noChangeArrowheads="1"/>
          </p:cNvSpPr>
          <p:nvPr/>
        </p:nvSpPr>
        <p:spPr>
          <a:xfrm>
            <a:off x="971600" y="1340768"/>
            <a:ext cx="7229201" cy="1175706"/>
          </a:xfrm>
          <a:prstGeom prst="rect">
            <a:avLst/>
          </a:prstGeom>
          <a:noFill/>
          <a:ln w="9525">
            <a:noFill/>
            <a:miter lim="800000"/>
            <a:headEnd/>
            <a:tailEnd/>
          </a:ln>
        </p:spPr>
        <p:txBody>
          <a:bodyPr wrap="square">
            <a:spAutoFit/>
          </a:bodyPr>
          <a:lstStyle/>
          <a:p>
            <a:pPr algn="ctr"/>
            <a:r>
              <a:rPr lang="ja-JP" altLang="en-US" sz="3200" dirty="0">
                <a:solidFill>
                  <a:schemeClr val="accent5">
                    <a:lumMod val="50000"/>
                  </a:schemeClr>
                </a:solidFill>
                <a:latin typeface="Times New Roman" pitchFamily="18" charset="0"/>
              </a:rPr>
              <a:t>土地の合理的かつ健全な高度利用と</a:t>
            </a:r>
          </a:p>
          <a:p>
            <a:pPr algn="ctr">
              <a:spcBef>
                <a:spcPct val="20000"/>
              </a:spcBef>
            </a:pPr>
            <a:r>
              <a:rPr lang="ja-JP" altLang="en-US" sz="3200" dirty="0">
                <a:solidFill>
                  <a:schemeClr val="accent5">
                    <a:lumMod val="50000"/>
                  </a:schemeClr>
                </a:solidFill>
                <a:latin typeface="Times New Roman" pitchFamily="18" charset="0"/>
              </a:rPr>
              <a:t>都市機能の更新を図る</a:t>
            </a:r>
          </a:p>
        </p:txBody>
      </p:sp>
      <p:sp>
        <p:nvSpPr>
          <p:cNvPr id="1413" name="タイトル 8"/>
          <p:cNvSpPr txBox="1"/>
          <p:nvPr/>
        </p:nvSpPr>
        <p:spPr>
          <a:xfrm>
            <a:off x="255263" y="824629"/>
            <a:ext cx="4218196" cy="400110"/>
          </a:xfrm>
          <a:prstGeom prst="rect">
            <a:avLst/>
          </a:prstGeom>
          <a:solidFill>
            <a:schemeClr val="tx1">
              <a:lumMod val="50000"/>
              <a:lumOff val="50000"/>
            </a:schemeClr>
          </a:solidFill>
          <a:ln w="6350">
            <a:noFill/>
            <a:miter lim="800000"/>
            <a:headEnd/>
            <a:tailEnd/>
          </a:ln>
        </p:spPr>
        <p:txBody>
          <a:bodyPr wrap="square" anchor="ctr">
            <a:spAutoFit/>
          </a:bodyPr>
          <a:lstStyle/>
          <a:p>
            <a:pPr algn="ctr">
              <a:defRPr/>
            </a:pPr>
            <a:r>
              <a:rPr lang="ja-JP" altLang="en-US" sz="2000" kern="0" dirty="0">
                <a:solidFill>
                  <a:schemeClr val="bg1"/>
                </a:solidFill>
                <a:latin typeface="ＭＳ Ｐゴシック" pitchFamily="50" charset="-128"/>
                <a:ea typeface="ＭＳ Ｐゴシック" pitchFamily="50" charset="-128"/>
                <a:cs typeface="+mj-cs"/>
              </a:rPr>
              <a:t>事業の目的　</a:t>
            </a:r>
            <a:r>
              <a:rPr lang="ja-JP" altLang="en-US" sz="2000" dirty="0">
                <a:solidFill>
                  <a:schemeClr val="bg1"/>
                </a:solidFill>
              </a:rPr>
              <a:t>（都市再開発法第１条）</a:t>
            </a:r>
          </a:p>
        </p:txBody>
      </p:sp>
      <p:sp>
        <p:nvSpPr>
          <p:cNvPr id="1414" name="スライド番号プレースホルダー 2"/>
          <p:cNvSpPr>
            <a:spLocks noGrp="1"/>
          </p:cNvSpPr>
          <p:nvPr>
            <p:ph type="sldNum" sz="quarter" idx="12"/>
          </p:nvPr>
        </p:nvSpPr>
        <p:spPr>
          <a:xfrm>
            <a:off x="6938014" y="6525843"/>
            <a:ext cx="2133600" cy="476250"/>
          </a:xfrm>
        </p:spPr>
        <p:txBody>
          <a:bodyPr/>
          <a:lstStyle/>
          <a:p>
            <a:pPr>
              <a:defRPr/>
            </a:pPr>
            <a:fld id="{C22265F3-424C-4E3D-9E1E-158E402821BC}" type="slidenum">
              <a:rPr lang="en-US" altLang="ja-JP" smtClean="0"/>
              <a:pPr>
                <a:defRPr/>
              </a:pPr>
              <a:t>7</a:t>
            </a:fld>
            <a:endParaRPr lang="en-US" altLang="ja-JP" dirty="0"/>
          </a:p>
        </p:txBody>
      </p:sp>
      <p:sp>
        <p:nvSpPr>
          <p:cNvPr id="1415" name="Rectangle 11227"/>
          <p:cNvSpPr>
            <a:spLocks noChangeArrowheads="1"/>
          </p:cNvSpPr>
          <p:nvPr/>
        </p:nvSpPr>
        <p:spPr>
          <a:xfrm>
            <a:off x="3633668" y="2996952"/>
            <a:ext cx="1082348" cy="523220"/>
          </a:xfrm>
          <a:prstGeom prst="rect">
            <a:avLst/>
          </a:prstGeom>
          <a:noFill/>
          <a:ln w="9525">
            <a:noFill/>
            <a:miter lim="800000"/>
            <a:headEnd/>
            <a:tailEnd/>
          </a:ln>
        </p:spPr>
        <p:txBody>
          <a:bodyPr wrap="none">
            <a:spAutoFit/>
          </a:bodyPr>
          <a:lstStyle/>
          <a:p>
            <a:r>
              <a:rPr lang="ja-JP" altLang="en-US" sz="1400" dirty="0">
                <a:latin typeface="Times New Roman" pitchFamily="18" charset="0"/>
                <a:ea typeface="ＭＳ ゴシック" pitchFamily="49" charset="-128"/>
              </a:rPr>
              <a:t>駅前空間が</a:t>
            </a:r>
            <a:endParaRPr lang="en-US" altLang="ja-JP" sz="1400" dirty="0">
              <a:latin typeface="Times New Roman" pitchFamily="18" charset="0"/>
              <a:ea typeface="ＭＳ ゴシック" pitchFamily="49" charset="-128"/>
            </a:endParaRPr>
          </a:p>
          <a:p>
            <a:r>
              <a:rPr lang="ja-JP" altLang="en-US" sz="1400" dirty="0">
                <a:latin typeface="Times New Roman" pitchFamily="18" charset="0"/>
                <a:ea typeface="ＭＳ ゴシック" pitchFamily="49" charset="-128"/>
              </a:rPr>
              <a:t>未整備</a:t>
            </a:r>
          </a:p>
        </p:txBody>
      </p:sp>
      <p:sp>
        <p:nvSpPr>
          <p:cNvPr id="1416" name="Rectangle 11227"/>
          <p:cNvSpPr>
            <a:spLocks noChangeArrowheads="1"/>
          </p:cNvSpPr>
          <p:nvPr/>
        </p:nvSpPr>
        <p:spPr>
          <a:xfrm>
            <a:off x="233124" y="2884583"/>
            <a:ext cx="1620957" cy="738664"/>
          </a:xfrm>
          <a:prstGeom prst="rect">
            <a:avLst/>
          </a:prstGeom>
          <a:noFill/>
          <a:ln w="9525">
            <a:noFill/>
            <a:miter lim="800000"/>
            <a:headEnd/>
            <a:tailEnd/>
          </a:ln>
        </p:spPr>
        <p:txBody>
          <a:bodyPr wrap="none">
            <a:spAutoFit/>
          </a:bodyPr>
          <a:lstStyle/>
          <a:p>
            <a:r>
              <a:rPr lang="ja-JP" altLang="en-US" sz="1400" dirty="0">
                <a:latin typeface="Times New Roman" pitchFamily="18" charset="0"/>
                <a:ea typeface="ＭＳ ゴシック" pitchFamily="49" charset="-128"/>
              </a:rPr>
              <a:t>土地が有効利用</a:t>
            </a:r>
            <a:endParaRPr lang="en-US" altLang="ja-JP" sz="1400" dirty="0">
              <a:latin typeface="Times New Roman" pitchFamily="18" charset="0"/>
              <a:ea typeface="ＭＳ ゴシック" pitchFamily="49" charset="-128"/>
            </a:endParaRPr>
          </a:p>
          <a:p>
            <a:r>
              <a:rPr lang="ja-JP" altLang="en-US" sz="1400" dirty="0">
                <a:latin typeface="Times New Roman" pitchFamily="18" charset="0"/>
                <a:ea typeface="ＭＳ ゴシック" pitchFamily="49" charset="-128"/>
              </a:rPr>
              <a:t>されていない</a:t>
            </a:r>
            <a:endParaRPr lang="en-US" altLang="ja-JP" sz="1400" dirty="0">
              <a:latin typeface="Times New Roman" pitchFamily="18" charset="0"/>
              <a:ea typeface="ＭＳ ゴシック" pitchFamily="49" charset="-128"/>
            </a:endParaRPr>
          </a:p>
          <a:p>
            <a:r>
              <a:rPr lang="ja-JP" altLang="en-US" sz="1400" dirty="0">
                <a:latin typeface="Times New Roman" pitchFamily="18" charset="0"/>
                <a:ea typeface="ＭＳ ゴシック" pitchFamily="49" charset="-128"/>
              </a:rPr>
              <a:t>低未利用地の点在</a:t>
            </a:r>
          </a:p>
        </p:txBody>
      </p:sp>
      <p:sp>
        <p:nvSpPr>
          <p:cNvPr id="1417" name="Rectangle 11227"/>
          <p:cNvSpPr>
            <a:spLocks noChangeArrowheads="1"/>
          </p:cNvSpPr>
          <p:nvPr/>
        </p:nvSpPr>
        <p:spPr>
          <a:xfrm>
            <a:off x="335899" y="5316078"/>
            <a:ext cx="902811" cy="738664"/>
          </a:xfrm>
          <a:prstGeom prst="rect">
            <a:avLst/>
          </a:prstGeom>
          <a:noFill/>
          <a:ln w="9525">
            <a:noFill/>
            <a:miter lim="800000"/>
            <a:headEnd/>
            <a:tailEnd/>
          </a:ln>
        </p:spPr>
        <p:txBody>
          <a:bodyPr wrap="none">
            <a:spAutoFit/>
          </a:bodyPr>
          <a:lstStyle/>
          <a:p>
            <a:r>
              <a:rPr lang="ja-JP" altLang="en-US" sz="1400" dirty="0">
                <a:latin typeface="Times New Roman" pitchFamily="18" charset="0"/>
                <a:ea typeface="ＭＳ ゴシック" pitchFamily="49" charset="-128"/>
              </a:rPr>
              <a:t>道路、</a:t>
            </a:r>
            <a:endParaRPr lang="en-US" altLang="ja-JP" sz="1400" dirty="0">
              <a:latin typeface="Times New Roman" pitchFamily="18" charset="0"/>
              <a:ea typeface="ＭＳ ゴシック" pitchFamily="49" charset="-128"/>
            </a:endParaRPr>
          </a:p>
          <a:p>
            <a:r>
              <a:rPr lang="ja-JP" altLang="en-US" sz="1400" dirty="0">
                <a:latin typeface="Times New Roman" pitchFamily="18" charset="0"/>
                <a:ea typeface="ＭＳ ゴシック" pitchFamily="49" charset="-128"/>
              </a:rPr>
              <a:t>公園等が</a:t>
            </a:r>
            <a:endParaRPr lang="en-US" altLang="ja-JP" sz="1400" dirty="0">
              <a:latin typeface="Times New Roman" pitchFamily="18" charset="0"/>
              <a:ea typeface="ＭＳ ゴシック" pitchFamily="49" charset="-128"/>
            </a:endParaRPr>
          </a:p>
          <a:p>
            <a:r>
              <a:rPr lang="ja-JP" altLang="en-US" sz="1400" dirty="0">
                <a:latin typeface="Times New Roman" pitchFamily="18" charset="0"/>
                <a:ea typeface="ＭＳ ゴシック" pitchFamily="49" charset="-128"/>
              </a:rPr>
              <a:t>未整備</a:t>
            </a:r>
          </a:p>
        </p:txBody>
      </p:sp>
      <p:sp>
        <p:nvSpPr>
          <p:cNvPr id="1418" name="Rectangle 11227"/>
          <p:cNvSpPr>
            <a:spLocks noChangeArrowheads="1"/>
          </p:cNvSpPr>
          <p:nvPr/>
        </p:nvSpPr>
        <p:spPr>
          <a:xfrm>
            <a:off x="1619671" y="5711463"/>
            <a:ext cx="1620957" cy="523220"/>
          </a:xfrm>
          <a:prstGeom prst="rect">
            <a:avLst/>
          </a:prstGeom>
          <a:noFill/>
          <a:ln w="9525">
            <a:noFill/>
            <a:miter lim="800000"/>
            <a:headEnd/>
            <a:tailEnd/>
          </a:ln>
        </p:spPr>
        <p:txBody>
          <a:bodyPr wrap="none">
            <a:spAutoFit/>
          </a:bodyPr>
          <a:lstStyle/>
          <a:p>
            <a:r>
              <a:rPr lang="ja-JP" altLang="en-US" sz="1400" dirty="0">
                <a:latin typeface="Times New Roman" pitchFamily="18" charset="0"/>
                <a:ea typeface="ＭＳ ゴシック" pitchFamily="49" charset="-128"/>
              </a:rPr>
              <a:t>老朽化した木造</a:t>
            </a:r>
            <a:endParaRPr lang="en-US" altLang="ja-JP" sz="1400" dirty="0">
              <a:latin typeface="Times New Roman" pitchFamily="18" charset="0"/>
              <a:ea typeface="ＭＳ ゴシック" pitchFamily="49" charset="-128"/>
            </a:endParaRPr>
          </a:p>
          <a:p>
            <a:r>
              <a:rPr lang="ja-JP" altLang="en-US" sz="1400" dirty="0">
                <a:latin typeface="Times New Roman" pitchFamily="18" charset="0"/>
                <a:ea typeface="ＭＳ ゴシック" pitchFamily="49" charset="-128"/>
              </a:rPr>
              <a:t>狭小建築物が密集</a:t>
            </a:r>
          </a:p>
        </p:txBody>
      </p:sp>
      <p:sp>
        <p:nvSpPr>
          <p:cNvPr id="1419" name="フリーフォーム: 図形 6"/>
          <p:cNvSpPr/>
          <p:nvPr/>
        </p:nvSpPr>
        <p:spPr>
          <a:xfrm flipH="1">
            <a:off x="3059832" y="4455150"/>
            <a:ext cx="504545" cy="1422122"/>
          </a:xfrm>
          <a:custGeom>
            <a:avLst/>
            <a:gdLst>
              <a:gd name="connsiteX0" fmla="*/ 0 w 640080"/>
              <a:gd name="connsiteY0" fmla="*/ 0 h 762000"/>
              <a:gd name="connsiteX1" fmla="*/ 431800 w 640080"/>
              <a:gd name="connsiteY1" fmla="*/ 762000 h 762000"/>
              <a:gd name="connsiteX2" fmla="*/ 640080 w 640080"/>
              <a:gd name="connsiteY2" fmla="*/ 762000 h 762000"/>
            </a:gdLst>
            <a:ahLst/>
            <a:cxnLst>
              <a:cxn ang="0">
                <a:pos x="connsiteX0" y="connsiteY0"/>
              </a:cxn>
              <a:cxn ang="0">
                <a:pos x="connsiteX1" y="connsiteY1"/>
              </a:cxn>
              <a:cxn ang="0">
                <a:pos x="connsiteX2" y="connsiteY2"/>
              </a:cxn>
            </a:cxnLst>
            <a:rect l="l" t="t" r="r" b="b"/>
            <a:pathLst>
              <a:path w="640080" h="762000">
                <a:moveTo>
                  <a:pt x="0" y="0"/>
                </a:moveTo>
                <a:lnTo>
                  <a:pt x="431800" y="762000"/>
                </a:lnTo>
                <a:lnTo>
                  <a:pt x="640080" y="762000"/>
                </a:lnTo>
              </a:path>
            </a:pathLst>
          </a:custGeom>
          <a:noFill/>
          <a:ln w="9525">
            <a:solidFill>
              <a:schemeClr val="tx1"/>
            </a:solidFill>
            <a:prstDash val="sysDot"/>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0" name="Rectangle 11227"/>
          <p:cNvSpPr>
            <a:spLocks noChangeArrowheads="1"/>
          </p:cNvSpPr>
          <p:nvPr/>
        </p:nvSpPr>
        <p:spPr>
          <a:xfrm>
            <a:off x="7558588" y="2711747"/>
            <a:ext cx="1261884" cy="523220"/>
          </a:xfrm>
          <a:prstGeom prst="rect">
            <a:avLst/>
          </a:prstGeom>
          <a:noFill/>
          <a:ln w="9525">
            <a:noFill/>
            <a:miter lim="800000"/>
            <a:headEnd/>
            <a:tailEnd/>
          </a:ln>
        </p:spPr>
        <p:txBody>
          <a:bodyPr wrap="none">
            <a:spAutoFit/>
          </a:bodyPr>
          <a:lstStyle/>
          <a:p>
            <a:r>
              <a:rPr lang="ja-JP" altLang="en-US" sz="1400" dirty="0">
                <a:latin typeface="Times New Roman" pitchFamily="18" charset="0"/>
                <a:ea typeface="ＭＳ ゴシック" pitchFamily="49" charset="-128"/>
              </a:rPr>
              <a:t>良好な都市型</a:t>
            </a:r>
            <a:endParaRPr lang="en-US" altLang="ja-JP" sz="1400" dirty="0">
              <a:latin typeface="Times New Roman" pitchFamily="18" charset="0"/>
              <a:ea typeface="ＭＳ ゴシック" pitchFamily="49" charset="-128"/>
            </a:endParaRPr>
          </a:p>
          <a:p>
            <a:r>
              <a:rPr lang="ja-JP" altLang="en-US" sz="1400" dirty="0">
                <a:latin typeface="Times New Roman" pitchFamily="18" charset="0"/>
                <a:ea typeface="ＭＳ ゴシック" pitchFamily="49" charset="-128"/>
              </a:rPr>
              <a:t>住宅の供給</a:t>
            </a:r>
          </a:p>
        </p:txBody>
      </p:sp>
      <p:sp>
        <p:nvSpPr>
          <p:cNvPr id="1421" name="Rectangle 11227"/>
          <p:cNvSpPr>
            <a:spLocks noChangeArrowheads="1"/>
          </p:cNvSpPr>
          <p:nvPr/>
        </p:nvSpPr>
        <p:spPr>
          <a:xfrm>
            <a:off x="7956376" y="5076542"/>
            <a:ext cx="1082348" cy="738664"/>
          </a:xfrm>
          <a:prstGeom prst="rect">
            <a:avLst/>
          </a:prstGeom>
          <a:noFill/>
          <a:ln w="9525">
            <a:noFill/>
            <a:miter lim="800000"/>
            <a:headEnd/>
            <a:tailEnd/>
          </a:ln>
        </p:spPr>
        <p:txBody>
          <a:bodyPr wrap="none">
            <a:spAutoFit/>
          </a:bodyPr>
          <a:lstStyle/>
          <a:p>
            <a:r>
              <a:rPr lang="ja-JP" altLang="en-US" sz="1400" dirty="0">
                <a:latin typeface="Times New Roman" pitchFamily="18" charset="0"/>
                <a:ea typeface="ＭＳ ゴシック" pitchFamily="49" charset="-128"/>
              </a:rPr>
              <a:t>駅前広場、</a:t>
            </a:r>
            <a:endParaRPr lang="en-US" altLang="ja-JP" sz="1400" dirty="0">
              <a:latin typeface="Times New Roman" pitchFamily="18" charset="0"/>
              <a:ea typeface="ＭＳ ゴシック" pitchFamily="49" charset="-128"/>
            </a:endParaRPr>
          </a:p>
          <a:p>
            <a:r>
              <a:rPr lang="ja-JP" altLang="en-US" sz="1400" dirty="0">
                <a:latin typeface="Times New Roman" pitchFamily="18" charset="0"/>
                <a:ea typeface="ＭＳ ゴシック" pitchFamily="49" charset="-128"/>
              </a:rPr>
              <a:t>幹線道路、</a:t>
            </a:r>
            <a:endParaRPr lang="en-US" altLang="ja-JP" sz="1400" dirty="0">
              <a:latin typeface="Times New Roman" pitchFamily="18" charset="0"/>
              <a:ea typeface="ＭＳ ゴシック" pitchFamily="49" charset="-128"/>
            </a:endParaRPr>
          </a:p>
          <a:p>
            <a:r>
              <a:rPr lang="ja-JP" altLang="en-US" sz="1400" dirty="0">
                <a:latin typeface="Times New Roman" pitchFamily="18" charset="0"/>
                <a:ea typeface="ＭＳ ゴシック" pitchFamily="49" charset="-128"/>
              </a:rPr>
              <a:t>公園整備</a:t>
            </a:r>
          </a:p>
        </p:txBody>
      </p:sp>
      <p:sp>
        <p:nvSpPr>
          <p:cNvPr id="1422" name="Rectangle 11227"/>
          <p:cNvSpPr>
            <a:spLocks noChangeArrowheads="1"/>
          </p:cNvSpPr>
          <p:nvPr/>
        </p:nvSpPr>
        <p:spPr>
          <a:xfrm>
            <a:off x="5004048" y="3049796"/>
            <a:ext cx="1082348" cy="523220"/>
          </a:xfrm>
          <a:prstGeom prst="rect">
            <a:avLst/>
          </a:prstGeom>
          <a:noFill/>
          <a:ln w="9525">
            <a:noFill/>
            <a:miter lim="800000"/>
            <a:headEnd/>
            <a:tailEnd/>
          </a:ln>
        </p:spPr>
        <p:txBody>
          <a:bodyPr wrap="none">
            <a:spAutoFit/>
          </a:bodyPr>
          <a:lstStyle/>
          <a:p>
            <a:r>
              <a:rPr lang="ja-JP" altLang="en-US" sz="1400" dirty="0">
                <a:latin typeface="Times New Roman" pitchFamily="18" charset="0"/>
                <a:ea typeface="ＭＳ ゴシック" pitchFamily="49" charset="-128"/>
              </a:rPr>
              <a:t>公益的施設</a:t>
            </a:r>
            <a:endParaRPr lang="en-US" altLang="ja-JP" sz="1400" dirty="0">
              <a:latin typeface="Times New Roman" pitchFamily="18" charset="0"/>
              <a:ea typeface="ＭＳ ゴシック" pitchFamily="49" charset="-128"/>
            </a:endParaRPr>
          </a:p>
          <a:p>
            <a:r>
              <a:rPr lang="ja-JP" altLang="en-US" sz="1400" dirty="0">
                <a:latin typeface="Times New Roman" pitchFamily="18" charset="0"/>
                <a:ea typeface="ＭＳ ゴシック" pitchFamily="49" charset="-128"/>
              </a:rPr>
              <a:t>の立地</a:t>
            </a:r>
          </a:p>
        </p:txBody>
      </p:sp>
      <p:sp>
        <p:nvSpPr>
          <p:cNvPr id="1423" name="Rectangle 11227"/>
          <p:cNvSpPr>
            <a:spLocks noChangeArrowheads="1"/>
          </p:cNvSpPr>
          <p:nvPr/>
        </p:nvSpPr>
        <p:spPr>
          <a:xfrm>
            <a:off x="6921927" y="5651125"/>
            <a:ext cx="1620957" cy="523220"/>
          </a:xfrm>
          <a:prstGeom prst="rect">
            <a:avLst/>
          </a:prstGeom>
          <a:noFill/>
          <a:ln w="9525">
            <a:noFill/>
            <a:miter lim="800000"/>
            <a:headEnd/>
            <a:tailEnd/>
          </a:ln>
        </p:spPr>
        <p:txBody>
          <a:bodyPr wrap="none">
            <a:spAutoFit/>
          </a:bodyPr>
          <a:lstStyle/>
          <a:p>
            <a:r>
              <a:rPr lang="ja-JP" altLang="en-US" sz="1400" dirty="0">
                <a:latin typeface="Times New Roman" pitchFamily="18" charset="0"/>
                <a:ea typeface="ＭＳ ゴシック" pitchFamily="49" charset="-128"/>
              </a:rPr>
              <a:t>快適な</a:t>
            </a:r>
            <a:endParaRPr lang="en-US" altLang="ja-JP" sz="1400" dirty="0">
              <a:latin typeface="Times New Roman" pitchFamily="18" charset="0"/>
              <a:ea typeface="ＭＳ ゴシック" pitchFamily="49" charset="-128"/>
            </a:endParaRPr>
          </a:p>
          <a:p>
            <a:r>
              <a:rPr lang="ja-JP" altLang="en-US" sz="1400" dirty="0">
                <a:latin typeface="Times New Roman" pitchFamily="18" charset="0"/>
                <a:ea typeface="ＭＳ ゴシック" pitchFamily="49" charset="-128"/>
              </a:rPr>
              <a:t>歩行者空間の創出</a:t>
            </a:r>
          </a:p>
        </p:txBody>
      </p:sp>
      <p:sp>
        <p:nvSpPr>
          <p:cNvPr id="1424" name="フリーフォーム: 図形 5632"/>
          <p:cNvSpPr/>
          <p:nvPr/>
        </p:nvSpPr>
        <p:spPr>
          <a:xfrm flipH="1" flipV="1">
            <a:off x="1619672" y="3024609"/>
            <a:ext cx="984850" cy="989128"/>
          </a:xfrm>
          <a:custGeom>
            <a:avLst/>
            <a:gdLst>
              <a:gd name="connsiteX0" fmla="*/ 0 w 640080"/>
              <a:gd name="connsiteY0" fmla="*/ 0 h 762000"/>
              <a:gd name="connsiteX1" fmla="*/ 431800 w 640080"/>
              <a:gd name="connsiteY1" fmla="*/ 762000 h 762000"/>
              <a:gd name="connsiteX2" fmla="*/ 640080 w 640080"/>
              <a:gd name="connsiteY2" fmla="*/ 762000 h 762000"/>
            </a:gdLst>
            <a:ahLst/>
            <a:cxnLst>
              <a:cxn ang="0">
                <a:pos x="connsiteX0" y="connsiteY0"/>
              </a:cxn>
              <a:cxn ang="0">
                <a:pos x="connsiteX1" y="connsiteY1"/>
              </a:cxn>
              <a:cxn ang="0">
                <a:pos x="connsiteX2" y="connsiteY2"/>
              </a:cxn>
            </a:cxnLst>
            <a:rect l="l" t="t" r="r" b="b"/>
            <a:pathLst>
              <a:path w="640080" h="762000">
                <a:moveTo>
                  <a:pt x="0" y="0"/>
                </a:moveTo>
                <a:lnTo>
                  <a:pt x="431800" y="762000"/>
                </a:lnTo>
                <a:lnTo>
                  <a:pt x="640080" y="762000"/>
                </a:lnTo>
              </a:path>
            </a:pathLst>
          </a:custGeom>
          <a:noFill/>
          <a:ln w="9525">
            <a:solidFill>
              <a:schemeClr val="tx1"/>
            </a:solidFill>
            <a:prstDash val="sysDot"/>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5" name="フリーフォーム: 図形 5633"/>
          <p:cNvSpPr/>
          <p:nvPr/>
        </p:nvSpPr>
        <p:spPr>
          <a:xfrm flipH="1">
            <a:off x="1043607" y="4165718"/>
            <a:ext cx="1152128" cy="1335645"/>
          </a:xfrm>
          <a:custGeom>
            <a:avLst/>
            <a:gdLst>
              <a:gd name="connsiteX0" fmla="*/ 0 w 640080"/>
              <a:gd name="connsiteY0" fmla="*/ 0 h 762000"/>
              <a:gd name="connsiteX1" fmla="*/ 431800 w 640080"/>
              <a:gd name="connsiteY1" fmla="*/ 762000 h 762000"/>
              <a:gd name="connsiteX2" fmla="*/ 640080 w 640080"/>
              <a:gd name="connsiteY2" fmla="*/ 762000 h 762000"/>
            </a:gdLst>
            <a:ahLst/>
            <a:cxnLst>
              <a:cxn ang="0">
                <a:pos x="connsiteX0" y="connsiteY0"/>
              </a:cxn>
              <a:cxn ang="0">
                <a:pos x="connsiteX1" y="connsiteY1"/>
              </a:cxn>
              <a:cxn ang="0">
                <a:pos x="connsiteX2" y="connsiteY2"/>
              </a:cxn>
            </a:cxnLst>
            <a:rect l="l" t="t" r="r" b="b"/>
            <a:pathLst>
              <a:path w="640080" h="762000">
                <a:moveTo>
                  <a:pt x="0" y="0"/>
                </a:moveTo>
                <a:lnTo>
                  <a:pt x="431800" y="762000"/>
                </a:lnTo>
                <a:lnTo>
                  <a:pt x="640080" y="762000"/>
                </a:lnTo>
              </a:path>
            </a:pathLst>
          </a:custGeom>
          <a:noFill/>
          <a:ln w="9525">
            <a:solidFill>
              <a:schemeClr val="tx1"/>
            </a:solidFill>
            <a:prstDash val="sysDot"/>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6" name="フリーフォーム: 図形 5634"/>
          <p:cNvSpPr/>
          <p:nvPr/>
        </p:nvSpPr>
        <p:spPr>
          <a:xfrm flipV="1">
            <a:off x="3202869" y="3140965"/>
            <a:ext cx="433027" cy="755179"/>
          </a:xfrm>
          <a:custGeom>
            <a:avLst/>
            <a:gdLst>
              <a:gd name="connsiteX0" fmla="*/ 0 w 640080"/>
              <a:gd name="connsiteY0" fmla="*/ 0 h 762000"/>
              <a:gd name="connsiteX1" fmla="*/ 431800 w 640080"/>
              <a:gd name="connsiteY1" fmla="*/ 762000 h 762000"/>
              <a:gd name="connsiteX2" fmla="*/ 640080 w 640080"/>
              <a:gd name="connsiteY2" fmla="*/ 762000 h 762000"/>
            </a:gdLst>
            <a:ahLst/>
            <a:cxnLst>
              <a:cxn ang="0">
                <a:pos x="connsiteX0" y="connsiteY0"/>
              </a:cxn>
              <a:cxn ang="0">
                <a:pos x="connsiteX1" y="connsiteY1"/>
              </a:cxn>
              <a:cxn ang="0">
                <a:pos x="connsiteX2" y="connsiteY2"/>
              </a:cxn>
            </a:cxnLst>
            <a:rect l="l" t="t" r="r" b="b"/>
            <a:pathLst>
              <a:path w="640080" h="762000">
                <a:moveTo>
                  <a:pt x="0" y="0"/>
                </a:moveTo>
                <a:lnTo>
                  <a:pt x="431800" y="762000"/>
                </a:lnTo>
                <a:lnTo>
                  <a:pt x="640080" y="762000"/>
                </a:lnTo>
              </a:path>
            </a:pathLst>
          </a:custGeom>
          <a:noFill/>
          <a:ln w="9525">
            <a:solidFill>
              <a:schemeClr val="tx1"/>
            </a:solidFill>
            <a:prstDash val="sysDot"/>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7" name="フリーフォーム: 図形 5635"/>
          <p:cNvSpPr/>
          <p:nvPr/>
        </p:nvSpPr>
        <p:spPr>
          <a:xfrm flipV="1">
            <a:off x="6969919" y="2884581"/>
            <a:ext cx="585259" cy="392731"/>
          </a:xfrm>
          <a:custGeom>
            <a:avLst/>
            <a:gdLst>
              <a:gd name="connsiteX0" fmla="*/ 0 w 640080"/>
              <a:gd name="connsiteY0" fmla="*/ 0 h 762000"/>
              <a:gd name="connsiteX1" fmla="*/ 431800 w 640080"/>
              <a:gd name="connsiteY1" fmla="*/ 762000 h 762000"/>
              <a:gd name="connsiteX2" fmla="*/ 640080 w 640080"/>
              <a:gd name="connsiteY2" fmla="*/ 762000 h 762000"/>
            </a:gdLst>
            <a:ahLst/>
            <a:cxnLst>
              <a:cxn ang="0">
                <a:pos x="connsiteX0" y="connsiteY0"/>
              </a:cxn>
              <a:cxn ang="0">
                <a:pos x="connsiteX1" y="connsiteY1"/>
              </a:cxn>
              <a:cxn ang="0">
                <a:pos x="connsiteX2" y="connsiteY2"/>
              </a:cxn>
            </a:cxnLst>
            <a:rect l="l" t="t" r="r" b="b"/>
            <a:pathLst>
              <a:path w="640080" h="762000">
                <a:moveTo>
                  <a:pt x="0" y="0"/>
                </a:moveTo>
                <a:lnTo>
                  <a:pt x="431800" y="762000"/>
                </a:lnTo>
                <a:lnTo>
                  <a:pt x="640080" y="762000"/>
                </a:lnTo>
              </a:path>
            </a:pathLst>
          </a:custGeom>
          <a:noFill/>
          <a:ln w="9525">
            <a:solidFill>
              <a:schemeClr val="tx1"/>
            </a:solidFill>
            <a:prstDash val="sysDot"/>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8" name="フリーフォーム: 図形 5636"/>
          <p:cNvSpPr/>
          <p:nvPr/>
        </p:nvSpPr>
        <p:spPr>
          <a:xfrm>
            <a:off x="7524328" y="4221088"/>
            <a:ext cx="503567" cy="1008112"/>
          </a:xfrm>
          <a:custGeom>
            <a:avLst/>
            <a:gdLst>
              <a:gd name="connsiteX0" fmla="*/ 0 w 640080"/>
              <a:gd name="connsiteY0" fmla="*/ 0 h 762000"/>
              <a:gd name="connsiteX1" fmla="*/ 431800 w 640080"/>
              <a:gd name="connsiteY1" fmla="*/ 762000 h 762000"/>
              <a:gd name="connsiteX2" fmla="*/ 640080 w 640080"/>
              <a:gd name="connsiteY2" fmla="*/ 762000 h 762000"/>
            </a:gdLst>
            <a:ahLst/>
            <a:cxnLst>
              <a:cxn ang="0">
                <a:pos x="connsiteX0" y="connsiteY0"/>
              </a:cxn>
              <a:cxn ang="0">
                <a:pos x="connsiteX1" y="connsiteY1"/>
              </a:cxn>
              <a:cxn ang="0">
                <a:pos x="connsiteX2" y="connsiteY2"/>
              </a:cxn>
            </a:cxnLst>
            <a:rect l="l" t="t" r="r" b="b"/>
            <a:pathLst>
              <a:path w="640080" h="762000">
                <a:moveTo>
                  <a:pt x="0" y="0"/>
                </a:moveTo>
                <a:lnTo>
                  <a:pt x="431800" y="762000"/>
                </a:lnTo>
                <a:lnTo>
                  <a:pt x="640080" y="762000"/>
                </a:lnTo>
              </a:path>
            </a:pathLst>
          </a:custGeom>
          <a:noFill/>
          <a:ln w="9525">
            <a:solidFill>
              <a:schemeClr val="tx1"/>
            </a:solidFill>
            <a:prstDash val="sysDot"/>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9" name="フリーフォーム: 図形 5637"/>
          <p:cNvSpPr/>
          <p:nvPr/>
        </p:nvSpPr>
        <p:spPr>
          <a:xfrm>
            <a:off x="6228185" y="4517526"/>
            <a:ext cx="741734" cy="1297679"/>
          </a:xfrm>
          <a:custGeom>
            <a:avLst/>
            <a:gdLst>
              <a:gd name="connsiteX0" fmla="*/ 0 w 640080"/>
              <a:gd name="connsiteY0" fmla="*/ 0 h 762000"/>
              <a:gd name="connsiteX1" fmla="*/ 431800 w 640080"/>
              <a:gd name="connsiteY1" fmla="*/ 762000 h 762000"/>
              <a:gd name="connsiteX2" fmla="*/ 640080 w 640080"/>
              <a:gd name="connsiteY2" fmla="*/ 762000 h 762000"/>
            </a:gdLst>
            <a:ahLst/>
            <a:cxnLst>
              <a:cxn ang="0">
                <a:pos x="connsiteX0" y="connsiteY0"/>
              </a:cxn>
              <a:cxn ang="0">
                <a:pos x="connsiteX1" y="connsiteY1"/>
              </a:cxn>
              <a:cxn ang="0">
                <a:pos x="connsiteX2" y="connsiteY2"/>
              </a:cxn>
            </a:cxnLst>
            <a:rect l="l" t="t" r="r" b="b"/>
            <a:pathLst>
              <a:path w="640080" h="762000">
                <a:moveTo>
                  <a:pt x="0" y="0"/>
                </a:moveTo>
                <a:lnTo>
                  <a:pt x="431800" y="762000"/>
                </a:lnTo>
                <a:lnTo>
                  <a:pt x="640080" y="762000"/>
                </a:lnTo>
              </a:path>
            </a:pathLst>
          </a:custGeom>
          <a:noFill/>
          <a:ln w="9525">
            <a:solidFill>
              <a:schemeClr val="tx1"/>
            </a:solidFill>
            <a:prstDash val="sysDot"/>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0" name="フリーフォーム: 図形 5638"/>
          <p:cNvSpPr/>
          <p:nvPr/>
        </p:nvSpPr>
        <p:spPr>
          <a:xfrm flipH="1" flipV="1">
            <a:off x="5710443" y="3393898"/>
            <a:ext cx="367978" cy="755179"/>
          </a:xfrm>
          <a:custGeom>
            <a:avLst/>
            <a:gdLst>
              <a:gd name="connsiteX0" fmla="*/ 0 w 640080"/>
              <a:gd name="connsiteY0" fmla="*/ 0 h 762000"/>
              <a:gd name="connsiteX1" fmla="*/ 431800 w 640080"/>
              <a:gd name="connsiteY1" fmla="*/ 762000 h 762000"/>
              <a:gd name="connsiteX2" fmla="*/ 640080 w 640080"/>
              <a:gd name="connsiteY2" fmla="*/ 762000 h 762000"/>
            </a:gdLst>
            <a:ahLst/>
            <a:cxnLst>
              <a:cxn ang="0">
                <a:pos x="connsiteX0" y="connsiteY0"/>
              </a:cxn>
              <a:cxn ang="0">
                <a:pos x="connsiteX1" y="connsiteY1"/>
              </a:cxn>
              <a:cxn ang="0">
                <a:pos x="connsiteX2" y="connsiteY2"/>
              </a:cxn>
            </a:cxnLst>
            <a:rect l="l" t="t" r="r" b="b"/>
            <a:pathLst>
              <a:path w="640080" h="762000">
                <a:moveTo>
                  <a:pt x="0" y="0"/>
                </a:moveTo>
                <a:lnTo>
                  <a:pt x="431800" y="762000"/>
                </a:lnTo>
                <a:lnTo>
                  <a:pt x="640080" y="762000"/>
                </a:lnTo>
              </a:path>
            </a:pathLst>
          </a:custGeom>
          <a:noFill/>
          <a:ln w="9525">
            <a:solidFill>
              <a:schemeClr val="tx1"/>
            </a:solidFill>
            <a:prstDash val="sysDot"/>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1" name="矢印: 右 12"/>
          <p:cNvSpPr/>
          <p:nvPr/>
        </p:nvSpPr>
        <p:spPr>
          <a:xfrm>
            <a:off x="3497138" y="5246977"/>
            <a:ext cx="2031517" cy="990335"/>
          </a:xfrm>
          <a:prstGeom prst="rightArrow">
            <a:avLst>
              <a:gd name="adj1" fmla="val 66993"/>
              <a:gd name="adj2" fmla="val 54639"/>
            </a:avLst>
          </a:prstGeom>
          <a:solidFill>
            <a:schemeClr val="bg1"/>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432" name="Rectangle 11227"/>
          <p:cNvSpPr>
            <a:spLocks noChangeArrowheads="1"/>
          </p:cNvSpPr>
          <p:nvPr/>
        </p:nvSpPr>
        <p:spPr>
          <a:xfrm>
            <a:off x="3471737" y="5457719"/>
            <a:ext cx="1826141" cy="584775"/>
          </a:xfrm>
          <a:prstGeom prst="rect">
            <a:avLst/>
          </a:prstGeom>
          <a:noFill/>
          <a:ln w="9525">
            <a:noFill/>
            <a:miter lim="800000"/>
            <a:headEnd/>
            <a:tailEnd/>
          </a:ln>
        </p:spPr>
        <p:txBody>
          <a:bodyPr wrap="none">
            <a:spAutoFit/>
          </a:bodyPr>
          <a:lstStyle/>
          <a:p>
            <a:pPr algn="ctr"/>
            <a:r>
              <a:rPr lang="ja-JP" altLang="en-US" sz="1600" dirty="0">
                <a:latin typeface="+mn-ea"/>
                <a:ea typeface="+mn-ea"/>
              </a:rPr>
              <a:t>市街地再開発事業</a:t>
            </a:r>
            <a:endParaRPr lang="en-US" altLang="ja-JP" sz="1600" dirty="0">
              <a:latin typeface="+mn-ea"/>
              <a:ea typeface="+mn-ea"/>
            </a:endParaRPr>
          </a:p>
          <a:p>
            <a:pPr algn="ctr"/>
            <a:r>
              <a:rPr lang="ja-JP" altLang="en-US" sz="1600" dirty="0">
                <a:latin typeface="+mn-ea"/>
                <a:ea typeface="+mn-ea"/>
              </a:rPr>
              <a:t>の実施</a:t>
            </a:r>
          </a:p>
        </p:txBody>
      </p:sp>
    </p:spTree>
    <p:extLst>
      <p:ext uri="{BB962C8B-B14F-4D97-AF65-F5344CB8AC3E}">
        <p14:creationId xmlns:p14="http://schemas.microsoft.com/office/powerpoint/2010/main" val="1927265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 name="正方形/長方形 7"/>
          <p:cNvSpPr/>
          <p:nvPr/>
        </p:nvSpPr>
        <p:spPr>
          <a:xfrm>
            <a:off x="218306" y="692696"/>
            <a:ext cx="8746182" cy="582603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35" name="図 3"/>
          <p:cNvPicPr>
            <a:picLocks noChangeAspect="1"/>
          </p:cNvPicPr>
          <p:nvPr/>
        </p:nvPicPr>
        <p:blipFill>
          <a:blip r:embed="rId2"/>
          <a:srcRect l="717" t="2469" r="833" b="2805"/>
          <a:stretch>
            <a:fillRect/>
          </a:stretch>
        </p:blipFill>
        <p:spPr>
          <a:xfrm>
            <a:off x="323528" y="2504764"/>
            <a:ext cx="8502302" cy="3876564"/>
          </a:xfrm>
          <a:prstGeom prst="rect">
            <a:avLst/>
          </a:prstGeom>
          <a:effectLst>
            <a:outerShdw blurRad="50800" dist="38100" dir="2700000" algn="tl" rotWithShape="0">
              <a:prstClr val="black">
                <a:alpha val="40000"/>
              </a:prstClr>
            </a:outerShdw>
          </a:effectLst>
        </p:spPr>
      </p:pic>
      <p:sp>
        <p:nvSpPr>
          <p:cNvPr id="1436" name="Rectangle 2"/>
          <p:cNvSpPr>
            <a:spLocks noGrp="1" noChangeArrowheads="1"/>
          </p:cNvSpPr>
          <p:nvPr>
            <p:ph type="title"/>
          </p:nvPr>
        </p:nvSpPr>
        <p:spPr/>
        <p:txBody>
          <a:bodyPr/>
          <a:lstStyle/>
          <a:p>
            <a:pPr eaLnBrk="1" hangingPunct="1"/>
            <a:r>
              <a:rPr lang="ja-JP" altLang="en-US" sz="2400" b="1" dirty="0">
                <a:solidFill>
                  <a:schemeClr val="tx1"/>
                </a:solidFill>
                <a:latin typeface="ＭＳ Ｐゴシック" charset="-128"/>
                <a:ea typeface="ＭＳ Ｐゴシック" charset="-128"/>
              </a:rPr>
              <a:t>２．市街地再開発事業の概要</a:t>
            </a:r>
          </a:p>
        </p:txBody>
      </p:sp>
      <p:sp>
        <p:nvSpPr>
          <p:cNvPr id="1437" name="Rectangle 23353"/>
          <p:cNvSpPr>
            <a:spLocks noChangeArrowheads="1"/>
          </p:cNvSpPr>
          <p:nvPr/>
        </p:nvSpPr>
        <p:spPr>
          <a:xfrm>
            <a:off x="362322" y="1350467"/>
            <a:ext cx="8314134" cy="1070421"/>
          </a:xfrm>
          <a:prstGeom prst="rect">
            <a:avLst/>
          </a:prstGeom>
          <a:noFill/>
          <a:ln w="9525">
            <a:noFill/>
            <a:miter lim="800000"/>
            <a:headEnd/>
            <a:tailEnd/>
          </a:ln>
        </p:spPr>
        <p:txBody>
          <a:bodyPr/>
          <a:lstStyle/>
          <a:p>
            <a:pPr>
              <a:spcBef>
                <a:spcPct val="20000"/>
              </a:spcBef>
              <a:buClr>
                <a:schemeClr val="tx1"/>
              </a:buClr>
            </a:pPr>
            <a:r>
              <a:rPr lang="ja-JP" altLang="en-US" dirty="0"/>
              <a:t>○ 敷地等を共同化し高度利用することにより、公共施設用地を生み出す</a:t>
            </a:r>
          </a:p>
          <a:p>
            <a:pPr>
              <a:spcBef>
                <a:spcPct val="20000"/>
              </a:spcBef>
              <a:buClr>
                <a:schemeClr val="tx1"/>
              </a:buClr>
            </a:pPr>
            <a:r>
              <a:rPr lang="ja-JP" altLang="en-US" dirty="0"/>
              <a:t>○ 従前権利者の権利は、等価で新しい再開発ビルの床に置き換えられる（権利床）</a:t>
            </a:r>
          </a:p>
          <a:p>
            <a:pPr>
              <a:spcBef>
                <a:spcPct val="20000"/>
              </a:spcBef>
              <a:buClr>
                <a:schemeClr val="tx1"/>
              </a:buClr>
            </a:pPr>
            <a:r>
              <a:rPr lang="ja-JP" altLang="en-US" dirty="0"/>
              <a:t>○ 高度利用によって新たに生み出された床（保留床）を処分して事業費に充てる</a:t>
            </a:r>
            <a:r>
              <a:rPr lang="ja-JP" altLang="en-US" dirty="0">
                <a:latin typeface="ＭＳ Ｐゴシック" charset="-128"/>
              </a:rPr>
              <a:t>　</a:t>
            </a:r>
          </a:p>
        </p:txBody>
      </p:sp>
      <p:sp>
        <p:nvSpPr>
          <p:cNvPr id="1438" name="タイトル 8"/>
          <p:cNvSpPr txBox="1"/>
          <p:nvPr/>
        </p:nvSpPr>
        <p:spPr>
          <a:xfrm>
            <a:off x="390178" y="868710"/>
            <a:ext cx="1733550" cy="400050"/>
          </a:xfrm>
          <a:prstGeom prst="rect">
            <a:avLst/>
          </a:prstGeom>
          <a:solidFill>
            <a:schemeClr val="tx1">
              <a:lumMod val="50000"/>
              <a:lumOff val="50000"/>
            </a:schemeClr>
          </a:solidFill>
          <a:ln w="6350">
            <a:noFill/>
            <a:miter lim="800000"/>
            <a:headEnd/>
            <a:tailEnd/>
          </a:ln>
        </p:spPr>
        <p:txBody>
          <a:bodyPr wrap="none" anchor="ctr">
            <a:spAutoFit/>
          </a:bodyPr>
          <a:lstStyle/>
          <a:p>
            <a:pPr algn="ctr">
              <a:defRPr/>
            </a:pPr>
            <a:r>
              <a:rPr lang="ja-JP" altLang="en-US" sz="2000" kern="0" dirty="0">
                <a:solidFill>
                  <a:schemeClr val="bg1"/>
                </a:solidFill>
                <a:latin typeface="ＭＳ Ｐゴシック" pitchFamily="50" charset="-128"/>
                <a:ea typeface="ＭＳ Ｐゴシック" pitchFamily="50" charset="-128"/>
                <a:cs typeface="+mj-cs"/>
              </a:rPr>
              <a:t>事業の仕組み</a:t>
            </a:r>
          </a:p>
        </p:txBody>
      </p:sp>
      <p:sp>
        <p:nvSpPr>
          <p:cNvPr id="1439" name="スライド番号プレースホルダー 2"/>
          <p:cNvSpPr>
            <a:spLocks noGrp="1"/>
          </p:cNvSpPr>
          <p:nvPr>
            <p:ph type="sldNum" sz="quarter" idx="12"/>
          </p:nvPr>
        </p:nvSpPr>
        <p:spPr>
          <a:xfrm>
            <a:off x="6940096" y="6518736"/>
            <a:ext cx="2133600" cy="476250"/>
          </a:xfrm>
        </p:spPr>
        <p:txBody>
          <a:bodyPr/>
          <a:lstStyle/>
          <a:p>
            <a:pPr>
              <a:defRPr/>
            </a:pPr>
            <a:fld id="{C22265F3-424C-4E3D-9E1E-158E402821BC}" type="slidenum">
              <a:rPr lang="en-US" altLang="ja-JP" smtClean="0"/>
              <a:pPr>
                <a:defRPr/>
              </a:pPr>
              <a:t>8</a:t>
            </a:fld>
            <a:endParaRPr lang="en-US" altLang="ja-JP"/>
          </a:p>
        </p:txBody>
      </p:sp>
    </p:spTree>
    <p:extLst>
      <p:ext uri="{BB962C8B-B14F-4D97-AF65-F5344CB8AC3E}">
        <p14:creationId xmlns:p14="http://schemas.microsoft.com/office/powerpoint/2010/main" val="1742103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1" name="Rectangle 5614"/>
          <p:cNvSpPr>
            <a:spLocks noChangeArrowheads="1"/>
          </p:cNvSpPr>
          <p:nvPr/>
        </p:nvSpPr>
        <p:spPr>
          <a:xfrm>
            <a:off x="0" y="-73025"/>
            <a:ext cx="8229600" cy="571500"/>
          </a:xfrm>
          <a:prstGeom prst="rect">
            <a:avLst/>
          </a:prstGeom>
          <a:noFill/>
          <a:ln w="9525">
            <a:noFill/>
            <a:miter lim="800000"/>
            <a:headEnd/>
            <a:tailEnd/>
          </a:ln>
        </p:spPr>
        <p:txBody>
          <a:bodyPr anchor="ctr"/>
          <a:lstStyle/>
          <a:p>
            <a:r>
              <a:rPr lang="ja-JP" altLang="en-US" sz="2400" b="1" dirty="0">
                <a:latin typeface="ＭＳ Ｐゴシック" charset="-128"/>
              </a:rPr>
              <a:t>２．市街地再開発事業の概要</a:t>
            </a:r>
          </a:p>
        </p:txBody>
      </p:sp>
      <p:cxnSp>
        <p:nvCxnSpPr>
          <p:cNvPr id="1442" name="直線コネクタ 4"/>
          <p:cNvCxnSpPr/>
          <p:nvPr/>
        </p:nvCxnSpPr>
        <p:spPr>
          <a:xfrm>
            <a:off x="0" y="500063"/>
            <a:ext cx="9144000"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1443" name="タイトル 8"/>
          <p:cNvSpPr>
            <a:spLocks noGrp="1"/>
          </p:cNvSpPr>
          <p:nvPr>
            <p:ph type="title"/>
          </p:nvPr>
        </p:nvSpPr>
        <p:spPr>
          <a:xfrm>
            <a:off x="281993" y="840694"/>
            <a:ext cx="1474788" cy="400050"/>
          </a:xfrm>
          <a:solidFill>
            <a:schemeClr val="tx1">
              <a:lumMod val="50000"/>
              <a:lumOff val="50000"/>
            </a:schemeClr>
          </a:solidFill>
          <a:ln w="6350">
            <a:noFill/>
          </a:ln>
        </p:spPr>
        <p:txBody>
          <a:bodyPr wrap="none">
            <a:spAutoFit/>
          </a:bodyPr>
          <a:lstStyle/>
          <a:p>
            <a:pPr algn="ctr" eaLnBrk="1" hangingPunct="1"/>
            <a:r>
              <a:rPr lang="ja-JP" altLang="en-US" sz="2000" dirty="0">
                <a:solidFill>
                  <a:schemeClr val="bg1"/>
                </a:solidFill>
                <a:latin typeface="ＭＳ Ｐゴシック" charset="-128"/>
                <a:ea typeface="ＭＳ Ｐゴシック" charset="-128"/>
              </a:rPr>
              <a:t>事業の種類</a:t>
            </a:r>
          </a:p>
        </p:txBody>
      </p:sp>
      <p:graphicFrame>
        <p:nvGraphicFramePr>
          <p:cNvPr id="1444" name="Group 31"/>
          <p:cNvGraphicFramePr>
            <a:graphicFrameLocks noGrp="1"/>
          </p:cNvGraphicFramePr>
          <p:nvPr>
            <p:extLst>
              <p:ext uri="{D42A27DB-BD31-4B8C-83A1-F6EECF244321}">
                <p14:modId xmlns:p14="http://schemas.microsoft.com/office/powerpoint/2010/main" val="2517913840"/>
              </p:ext>
            </p:extLst>
          </p:nvPr>
        </p:nvGraphicFramePr>
        <p:xfrm>
          <a:off x="271236" y="1314904"/>
          <a:ext cx="8606731" cy="5022316"/>
        </p:xfrm>
        <a:graphic>
          <a:graphicData uri="http://schemas.openxmlformats.org/drawingml/2006/table">
            <a:tbl>
              <a:tblPr/>
              <a:tblGrid>
                <a:gridCol w="1136829">
                  <a:extLst>
                    <a:ext uri="{9D8B030D-6E8A-4147-A177-3AD203B41FA5}">
                      <a16:colId xmlns:a16="http://schemas.microsoft.com/office/drawing/2014/main" val="20000"/>
                    </a:ext>
                  </a:extLst>
                </a:gridCol>
                <a:gridCol w="3644866">
                  <a:extLst>
                    <a:ext uri="{9D8B030D-6E8A-4147-A177-3AD203B41FA5}">
                      <a16:colId xmlns:a16="http://schemas.microsoft.com/office/drawing/2014/main" val="20001"/>
                    </a:ext>
                  </a:extLst>
                </a:gridCol>
                <a:gridCol w="3825036">
                  <a:extLst>
                    <a:ext uri="{9D8B030D-6E8A-4147-A177-3AD203B41FA5}">
                      <a16:colId xmlns:a16="http://schemas.microsoft.com/office/drawing/2014/main" val="20002"/>
                    </a:ext>
                  </a:extLst>
                </a:gridCol>
              </a:tblGrid>
              <a:tr h="745944">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1" lang="ja-JP" altLang="ja-JP" sz="2000" b="0" i="0" u="none" strike="noStrike" cap="none" normalizeH="0" baseline="0" dirty="0">
                        <a:ln>
                          <a:noFill/>
                        </a:ln>
                        <a:solidFill>
                          <a:schemeClr val="bg1"/>
                        </a:solidFill>
                        <a:effectLst/>
                        <a:latin typeface="+mn-ea"/>
                        <a:ea typeface="+mn-ea"/>
                      </a:endParaRP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mn-ea"/>
                          <a:ea typeface="+mn-ea"/>
                        </a:rPr>
                        <a:t>第一種</a:t>
                      </a:r>
                    </a:p>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mn-ea"/>
                          <a:ea typeface="+mn-ea"/>
                        </a:rPr>
                        <a:t>市街地再開発事業</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mn-ea"/>
                          <a:ea typeface="+mn-ea"/>
                        </a:rPr>
                        <a:t>第二種</a:t>
                      </a:r>
                    </a:p>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mn-ea"/>
                          <a:ea typeface="+mn-ea"/>
                        </a:rPr>
                        <a:t>市街地再開発事業</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extLst>
                  <a:ext uri="{0D108BD9-81ED-4DB2-BD59-A6C34878D82A}">
                    <a16:rowId xmlns:a16="http://schemas.microsoft.com/office/drawing/2014/main" val="10000"/>
                  </a:ext>
                </a:extLst>
              </a:tr>
              <a:tr h="842045">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方　式</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権利変換方式</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管理処分方式</a:t>
                      </a: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（用地買収方式）</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63573">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概　要</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工事着工前に、事業地区内すべての土地・建物について現在資産（評価）を再開発ビルの床に一度に変換する</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一旦施行者が土地・建物を買収し、買収した区域から順次工事に着手する</a:t>
                      </a:r>
                      <a:endParaRPr kumimoji="1" lang="en-US" altLang="ja-JP" sz="2000" b="0" i="0" u="none" strike="noStrike" cap="none" normalizeH="0" baseline="0" dirty="0">
                        <a:ln>
                          <a:noFill/>
                        </a:ln>
                        <a:solidFill>
                          <a:schemeClr val="tx1"/>
                        </a:solidFill>
                        <a:effectLst/>
                        <a:latin typeface="+mn-ea"/>
                        <a:ea typeface="+mn-ea"/>
                      </a:endParaRPr>
                    </a:p>
                    <a:p>
                      <a:pPr marL="0" marR="0" lvl="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mn-ea"/>
                        <a:ea typeface="+mn-ea"/>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70754">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施行者</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・個人施行者</a:t>
                      </a: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・市街地再開発組合</a:t>
                      </a: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・再開発会社</a:t>
                      </a: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・地方公共団体</a:t>
                      </a: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・独立行政法人都市再生機構</a:t>
                      </a:r>
                      <a:endParaRPr kumimoji="1" lang="en-US" altLang="ja-JP" sz="2000" b="0" i="0" u="none" strike="noStrike" cap="none" normalizeH="0" baseline="0" dirty="0">
                        <a:ln>
                          <a:noFill/>
                        </a:ln>
                        <a:solidFill>
                          <a:schemeClr val="tx1"/>
                        </a:solidFill>
                        <a:effectLst/>
                        <a:latin typeface="+mn-ea"/>
                        <a:ea typeface="+mn-ea"/>
                      </a:endParaRP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・地方住宅供給公社</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1" lang="en-US" altLang="ja-JP" sz="2000" b="0" i="0" u="none" strike="noStrike" cap="none" normalizeH="0" baseline="0" dirty="0">
                        <a:ln>
                          <a:noFill/>
                        </a:ln>
                        <a:solidFill>
                          <a:schemeClr val="tx1"/>
                        </a:solidFill>
                        <a:effectLst/>
                        <a:latin typeface="+mn-ea"/>
                        <a:ea typeface="+mn-ea"/>
                      </a:endParaRPr>
                    </a:p>
                    <a:p>
                      <a:pPr marL="0" marR="0" lvl="0" indent="0" algn="l" defTabSz="914400" rtl="0" eaLnBrk="1" fontAlgn="base" latinLnBrk="0" hangingPunct="1">
                        <a:lnSpc>
                          <a:spcPct val="90000"/>
                        </a:lnSpc>
                        <a:spcBef>
                          <a:spcPct val="20000"/>
                        </a:spcBef>
                        <a:spcAft>
                          <a:spcPct val="0"/>
                        </a:spcAft>
                        <a:buClrTx/>
                        <a:buSzTx/>
                        <a:buFontTx/>
                        <a:buNone/>
                        <a:tabLst/>
                      </a:pPr>
                      <a:endParaRPr kumimoji="1" lang="en-US" altLang="ja-JP" sz="2000" b="0" i="0" u="none" strike="noStrike" cap="none" normalizeH="0" baseline="0" dirty="0">
                        <a:ln>
                          <a:noFill/>
                        </a:ln>
                        <a:solidFill>
                          <a:schemeClr val="tx1"/>
                        </a:solidFill>
                        <a:effectLst/>
                        <a:latin typeface="+mn-ea"/>
                        <a:ea typeface="+mn-ea"/>
                      </a:endParaRP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・再開発会社</a:t>
                      </a: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・地方公共団体</a:t>
                      </a: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・独立行政法人都市再生機構</a:t>
                      </a:r>
                      <a:endParaRPr kumimoji="1" lang="en-US" altLang="ja-JP" sz="2000" b="0" i="0" u="none" strike="noStrike" cap="none" normalizeH="0" baseline="0" dirty="0">
                        <a:ln>
                          <a:noFill/>
                        </a:ln>
                        <a:solidFill>
                          <a:schemeClr val="tx1"/>
                        </a:solidFill>
                        <a:effectLst/>
                        <a:latin typeface="+mn-ea"/>
                        <a:ea typeface="+mn-ea"/>
                      </a:endParaRPr>
                    </a:p>
                    <a:p>
                      <a:pPr marL="0" marR="0" lvl="0" indent="0" algn="l" defTabSz="914400" rtl="0" eaLnBrk="1" fontAlgn="base" latinLnBrk="0" hangingPunct="1">
                        <a:lnSpc>
                          <a:spcPct val="9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n-ea"/>
                          <a:ea typeface="+mn-ea"/>
                        </a:rPr>
                        <a:t>・地方住宅供給公社</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445" name="スライド番号プレースホルダー 2"/>
          <p:cNvSpPr>
            <a:spLocks noGrp="1"/>
          </p:cNvSpPr>
          <p:nvPr>
            <p:ph type="sldNum" sz="quarter" idx="12"/>
          </p:nvPr>
        </p:nvSpPr>
        <p:spPr>
          <a:xfrm>
            <a:off x="6981372" y="6507481"/>
            <a:ext cx="2133600" cy="476250"/>
          </a:xfrm>
        </p:spPr>
        <p:txBody>
          <a:bodyPr/>
          <a:lstStyle/>
          <a:p>
            <a:pPr>
              <a:defRPr/>
            </a:pPr>
            <a:fld id="{6CE5E613-5CE7-4450-8EBB-04C8A15EB0AE}" type="slidenum">
              <a:rPr lang="en-US" altLang="ja-JP" smtClean="0"/>
              <a:pPr>
                <a:defRPr/>
              </a:pPr>
              <a:t>9</a:t>
            </a:fld>
            <a:endParaRPr lang="en-US" altLang="ja-JP" dirty="0"/>
          </a:p>
        </p:txBody>
      </p:sp>
    </p:spTree>
    <p:extLst>
      <p:ext uri="{BB962C8B-B14F-4D97-AF65-F5344CB8AC3E}">
        <p14:creationId xmlns:p14="http://schemas.microsoft.com/office/powerpoint/2010/main" val="1038564172"/>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42237</TotalTime>
  <Words>6865</Words>
  <Application>Microsoft Office PowerPoint</Application>
  <PresentationFormat>画面に合わせる (4:3)</PresentationFormat>
  <Paragraphs>858</Paragraphs>
  <Slides>45</Slides>
  <Notes>11</Notes>
  <HiddenSlides>0</HiddenSlides>
  <MMClips>0</MMClips>
  <ScaleCrop>false</ScaleCrop>
  <HeadingPairs>
    <vt:vector size="8" baseType="variant">
      <vt:variant>
        <vt:lpstr>使用されているフォント</vt:lpstr>
      </vt:variant>
      <vt:variant>
        <vt:i4>8</vt:i4>
      </vt:variant>
      <vt:variant>
        <vt:lpstr>テーマ</vt:lpstr>
      </vt:variant>
      <vt:variant>
        <vt:i4>4</vt:i4>
      </vt:variant>
      <vt:variant>
        <vt:lpstr>埋め込まれた OLE サーバー</vt:lpstr>
      </vt:variant>
      <vt:variant>
        <vt:i4>1</vt:i4>
      </vt:variant>
      <vt:variant>
        <vt:lpstr>スライド タイトル</vt:lpstr>
      </vt:variant>
      <vt:variant>
        <vt:i4>45</vt:i4>
      </vt:variant>
    </vt:vector>
  </HeadingPairs>
  <TitlesOfParts>
    <vt:vector size="58" baseType="lpstr">
      <vt:lpstr>HGP創英角ｺﾞｼｯｸUB</vt:lpstr>
      <vt:lpstr>Meiryo UI</vt:lpstr>
      <vt:lpstr>ＭＳ Ｐゴシック</vt:lpstr>
      <vt:lpstr>ＭＳ ゴシック</vt:lpstr>
      <vt:lpstr>Arial</vt:lpstr>
      <vt:lpstr>Calibri</vt:lpstr>
      <vt:lpstr>Times New Roman</vt:lpstr>
      <vt:lpstr>Wingdings</vt:lpstr>
      <vt:lpstr>標準デザイン</vt:lpstr>
      <vt:lpstr>9_標準デザイン</vt:lpstr>
      <vt:lpstr>8_標準デザイン</vt:lpstr>
      <vt:lpstr>1_標準デザイン</vt:lpstr>
      <vt:lpstr>ビットマップ イメージ</vt:lpstr>
      <vt:lpstr>　市街地再開発事業</vt:lpstr>
      <vt:lpstr>PowerPoint プレゼンテーション</vt:lpstr>
      <vt:lpstr>PowerPoint プレゼンテーション</vt:lpstr>
      <vt:lpstr>１．都市再開発とは</vt:lpstr>
      <vt:lpstr>１．都市再開発とは</vt:lpstr>
      <vt:lpstr>PowerPoint プレゼンテーション</vt:lpstr>
      <vt:lpstr>２．市街地再開発事業の概要</vt:lpstr>
      <vt:lpstr>２．市街地再開発事業の概要</vt:lpstr>
      <vt:lpstr>事業の種類</vt:lpstr>
      <vt:lpstr>事業の施行区域要件（都市再開発法第３条、第３条の２）</vt:lpstr>
      <vt:lpstr>２．市街地再開発事業の概要</vt:lpstr>
      <vt:lpstr>PowerPoint プレゼンテーション</vt:lpstr>
      <vt:lpstr>事業の資金計画</vt:lpstr>
      <vt:lpstr>２．市街地再開発事業の概要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事業費支援</vt:lpstr>
      <vt:lpstr>PowerPoint プレゼンテーション</vt:lpstr>
      <vt:lpstr>市街地再開発事業の交付対象項目</vt:lpstr>
      <vt:lpstr>共同施設整備 交付対象イメージ</vt:lpstr>
      <vt:lpstr>市街地再開発事業等管理者負担金（道路）</vt:lpstr>
      <vt:lpstr>支援の全体像</vt:lpstr>
      <vt:lpstr>PowerPoint プレゼンテーション</vt:lpstr>
      <vt:lpstr>都市機能誘導区域及び密集市街地等に対する支援の強化</vt:lpstr>
      <vt:lpstr>初動期支援と都市計画決定以降の支援制度</vt:lpstr>
      <vt:lpstr>４．市街地再開発事業に対する支援制度</vt:lpstr>
      <vt:lpstr>４．市街地再開発事業に対する支援制度</vt:lpstr>
      <vt:lpstr>４．市街地再開発事業に対する支援制度</vt:lpstr>
      <vt:lpstr>４．市街地再開発事業に対する支援制度</vt:lpstr>
      <vt:lpstr>４．市街地再開発事業に対する支援制度</vt:lpstr>
      <vt:lpstr>PowerPoint プレゼンテーション</vt:lpstr>
      <vt:lpstr>都市再開発手法の体系</vt:lpstr>
    </vt:vector>
  </TitlesOfParts>
  <Company>国土交通省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行政情報システム室</dc:creator>
  <cp:lastModifiedBy>冨永 光紀</cp:lastModifiedBy>
  <cp:revision>932</cp:revision>
  <cp:lastPrinted>2023-03-07T01:55:52Z</cp:lastPrinted>
  <dcterms:created xsi:type="dcterms:W3CDTF">2007-11-06T12:19:33Z</dcterms:created>
  <dcterms:modified xsi:type="dcterms:W3CDTF">2024-03-25T09:16:09Z</dcterms:modified>
</cp:coreProperties>
</file>