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png" Extension="png"/>
  <Default ContentType="application/vnd.openxmlformats-package.relationships+xml" Extension="rels"/>
  <Default ContentType="image/x-wmf" Extension="wmf"/>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drawingml.chart+xml" PartName="/ppt/charts/chart1.xml"/>
  <Override ContentType="application/vnd.openxmlformats-officedocument.drawingml.chart+xml" PartName="/ppt/charts/chart2.xml"/>
  <Override ContentType="application/vnd.openxmlformats-officedocument.drawingml.chart+xml" PartName="/ppt/charts/chart3.xml"/>
  <Override ContentType="application/vnd.openxmlformats-officedocument.drawingml.chart+xml" PartName="/ppt/charts/chart4.xml"/>
  <Override ContentType="application/vnd.openxmlformats-officedocument.drawingml.chart+xml" PartName="/ppt/charts/chart5.xml"/>
  <Override ContentType="application/vnd.openxmlformats-officedocument.drawingml.chart+xml" PartName="/ppt/charts/chart6.xml"/>
  <Override ContentType="application/vnd.openxmlformats-officedocument.drawingml.chart+xml" PartName="/ppt/charts/chart7.xml"/>
  <Override ContentType="application/vnd.openxmlformats-officedocument.drawingml.chart+xml" PartName="/ppt/charts/chart8.xml"/>
  <Override ContentType="application/vnd.openxmlformats-officedocument.drawingml.chart+xml" PartName="/ppt/charts/chart9.xml"/>
  <Override ContentType="application/vnd.openxmlformats-officedocument.drawingml.chart+xml" PartName="/ppt/charts/chart10.xml"/>
  <Override ContentType="application/vnd.openxmlformats-officedocument.drawingml.chart+xml" PartName="/ppt/charts/chart11.xml"/>
  <Override ContentType="application/vnd.openxmlformats-officedocument.drawingml.chart+xml" PartName="/ppt/charts/chart12.xml"/>
  <Override ContentType="application/vnd.openxmlformats-officedocument.drawingml.chart+xml" PartName="/ppt/charts/chart13.xml"/>
  <Override ContentType="application/vnd.openxmlformats-officedocument.drawingml.chart+xml" PartName="/ppt/charts/chart14.xml"/>
  <Override ContentType="application/vnd.openxmlformats-officedocument.drawingml.chart+xml" PartName="/ppt/charts/chart15.xml"/>
  <Override ContentType="application/vnd.openxmlformats-officedocument.drawingml.chart+xml" PartName="/ppt/charts/chart16.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ms-office.chartstyle+xml" PartName="/ppt/charts/style1.xml"/>
  <Override ContentType="application/vnd.ms-office.chartstyle+xml" PartName="/ppt/charts/style2.xml"/>
  <Override ContentType="application/vnd.ms-office.chartstyle+xml" PartName="/ppt/charts/style3.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0.xml"/>
  <Override ContentType="application/vnd.openxmlformats-officedocument.presentationml.slideLayout+xml" PartName="/ppt/slideLayouts/slideLayout91.xml"/>
  <Override ContentType="application/vnd.openxmlformats-officedocument.presentationml.slideLayout+xml" PartName="/ppt/slideLayouts/slideLayout92.xml"/>
  <Override ContentType="application/vnd.openxmlformats-officedocument.presentationml.slideLayout+xml" PartName="/ppt/slideLayouts/slideLayout93.xml"/>
  <Override ContentType="application/vnd.openxmlformats-officedocument.presentationml.slideLayout+xml" PartName="/ppt/slideLayouts/slideLayout94.xml"/>
  <Override ContentType="application/vnd.openxmlformats-officedocument.presentationml.slideLayout+xml" PartName="/ppt/slideLayouts/slideLayout95.xml"/>
  <Override ContentType="application/vnd.openxmlformats-officedocument.presentationml.slideLayout+xml" PartName="/ppt/slideLayouts/slideLayout96.xml"/>
  <Override ContentType="application/vnd.openxmlformats-officedocument.presentationml.slideLayout+xml" PartName="/ppt/slideLayouts/slideLayout97.xml"/>
  <Override ContentType="application/vnd.openxmlformats-officedocument.presentationml.slideLayout+xml" PartName="/ppt/slideLayouts/slideLayout98.xml"/>
  <Override ContentType="application/vnd.openxmlformats-officedocument.presentationml.slideLayout+xml" PartName="/ppt/slideLayouts/slideLayout99.xml"/>
  <Override ContentType="application/vnd.openxmlformats-officedocument.presentationml.slideLayout+xml" PartName="/ppt/slideLayouts/slideLayout100.xml"/>
  <Override ContentType="application/vnd.openxmlformats-officedocument.presentationml.slideLayout+xml" PartName="/ppt/slideLayouts/slideLayout101.xml"/>
  <Override ContentType="application/vnd.openxmlformats-officedocument.presentationml.slideLayout+xml" PartName="/ppt/slideLayouts/slideLayout102.xml"/>
  <Override ContentType="application/vnd.openxmlformats-officedocument.presentationml.slideLayout+xml" PartName="/ppt/slideLayouts/slideLayout103.xml"/>
  <Override ContentType="application/vnd.openxmlformats-officedocument.presentationml.slideLayout+xml" PartName="/ppt/slideLayouts/slideLayout104.xml"/>
  <Override ContentType="application/vnd.openxmlformats-officedocument.presentationml.slideLayout+xml" PartName="/ppt/slideLayouts/slideLayout105.xml"/>
  <Override ContentType="application/vnd.openxmlformats-officedocument.presentationml.slideLayout+xml" PartName="/ppt/slideLayouts/slideLayout106.xml"/>
  <Override ContentType="application/vnd.openxmlformats-officedocument.presentationml.slideLayout+xml" PartName="/ppt/slideLayouts/slideLayout107.xml"/>
  <Override ContentType="application/vnd.openxmlformats-officedocument.presentationml.slideLayout+xml" PartName="/ppt/slideLayouts/slideLayout108.xml"/>
  <Override ContentType="application/vnd.openxmlformats-officedocument.presentationml.slideLayout+xml" PartName="/ppt/slideLayouts/slideLayout109.xml"/>
  <Override ContentType="application/vnd.openxmlformats-officedocument.presentationml.slideLayout+xml" PartName="/ppt/slideLayouts/slideLayout110.xml"/>
  <Override ContentType="application/vnd.openxmlformats-officedocument.presentationml.slideLayout+xml" PartName="/ppt/slideLayouts/slideLayout111.xml"/>
  <Override ContentType="application/vnd.openxmlformats-officedocument.presentationml.slideLayout+xml" PartName="/ppt/slideLayouts/slideLayout112.xml"/>
  <Override ContentType="application/vnd.openxmlformats-officedocument.presentationml.slideLayout+xml" PartName="/ppt/slideLayouts/slideLayout113.xml"/>
  <Override ContentType="application/vnd.openxmlformats-officedocument.presentationml.slideLayout+xml" PartName="/ppt/slideLayouts/slideLayout114.xml"/>
  <Override ContentType="application/vnd.openxmlformats-officedocument.presentationml.slideLayout+xml" PartName="/ppt/slideLayouts/slideLayout115.xml"/>
  <Override ContentType="application/vnd.openxmlformats-officedocument.presentationml.slideLayout+xml" PartName="/ppt/slideLayouts/slideLayout116.xml"/>
  <Override ContentType="application/vnd.openxmlformats-officedocument.presentationml.slideLayout+xml" PartName="/ppt/slideLayouts/slideLayout117.xml"/>
  <Override ContentType="application/vnd.openxmlformats-officedocument.presentationml.slideLayout+xml" PartName="/ppt/slideLayouts/slideLayout118.xml"/>
  <Override ContentType="application/vnd.openxmlformats-officedocument.presentationml.slideLayout+xml" PartName="/ppt/slideLayouts/slideLayout119.xml"/>
  <Override ContentType="application/vnd.openxmlformats-officedocument.presentationml.slideLayout+xml" PartName="/ppt/slideLayouts/slideLayout120.xml"/>
  <Override ContentType="application/vnd.openxmlformats-officedocument.presentationml.slideLayout+xml" PartName="/ppt/slideLayouts/slideLayout121.xml"/>
  <Override ContentType="application/vnd.openxmlformats-officedocument.presentationml.slideLayout+xml" PartName="/ppt/slideLayouts/slideLayout122.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theme+xml" PartName="/ppt/theme/theme10.xml"/>
  <Override ContentType="application/vnd.openxmlformats-officedocument.theme+xml" PartName="/ppt/theme/theme11.xml"/>
  <Override ContentType="application/vnd.openxmlformats-officedocument.theme+xml" PartName="/ppt/theme/theme12.xml"/>
  <Override ContentType="application/vnd.openxmlformats-officedocument.theme+xml" PartName="/ppt/theme/theme13.xml"/>
  <Override ContentType="application/vnd.openxmlformats-officedocument.themeOverride+xml" PartName="/ppt/theme/themeOverride1.xml"/>
  <Override ContentType="application/vnd.openxmlformats-officedocument.themeOverride+xml" PartName="/ppt/theme/themeOverride2.xml"/>
  <Override ContentType="application/vnd.openxmlformats-officedocument.themeOverride+xml" PartName="/ppt/theme/themeOverride3.xml"/>
  <Override ContentType="application/vnd.openxmlformats-officedocument.themeOverride+xml" PartName="/ppt/theme/themeOverride4.xml"/>
  <Override ContentType="application/vnd.openxmlformats-officedocument.themeOverride+xml" PartName="/ppt/theme/themeOverride5.xml"/>
  <Override ContentType="application/vnd.openxmlformats-officedocument.themeOverride+xml" PartName="/ppt/theme/themeOverride6.xml"/>
  <Override ContentType="application/vnd.openxmlformats-officedocument.themeOverride+xml" PartName="/ppt/theme/themeOverride7.xml"/>
  <Override ContentType="application/vnd.openxmlformats-officedocument.themeOverride+xml" PartName="/ppt/theme/themeOverride8.xml"/>
  <Override ContentType="application/vnd.openxmlformats-officedocument.themeOverride+xml" PartName="/ppt/theme/themeOverride9.xml"/>
  <Override ContentType="application/vnd.openxmlformats-officedocument.themeOverride+xml" PartName="/ppt/theme/themeOverride10.xml"/>
  <Override ContentType="application/vnd.openxmlformats-officedocument.themeOverride+xml" PartName="/ppt/theme/themeOverride11.xml"/>
  <Override ContentType="application/vnd.openxmlformats-officedocument.themeOverride+xml" PartName="/ppt/theme/themeOverride1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5862" r:id="rId1"/>
    <p:sldMasterId id="2147487037" r:id="rId2"/>
    <p:sldMasterId id="2147488325" r:id="rId3"/>
    <p:sldMasterId id="2147488471" r:id="rId4"/>
    <p:sldMasterId id="2147488501" r:id="rId5"/>
    <p:sldMasterId id="2147488721" r:id="rId6"/>
    <p:sldMasterId id="2147488823" r:id="rId7"/>
    <p:sldMasterId id="2147488836" r:id="rId8"/>
    <p:sldMasterId id="2147488848" r:id="rId9"/>
    <p:sldMasterId id="2147488860" r:id="rId10"/>
    <p:sldMasterId id="2147488873" r:id="rId11"/>
  </p:sldMasterIdLst>
  <p:notesMasterIdLst>
    <p:notesMasterId r:id="rId65"/>
  </p:notesMasterIdLst>
  <p:handoutMasterIdLst>
    <p:handoutMasterId r:id="rId66"/>
  </p:handoutMasterIdLst>
  <p:sldIdLst>
    <p:sldId id="973" r:id="rId12"/>
    <p:sldId id="1439" r:id="rId13"/>
    <p:sldId id="895" r:id="rId14"/>
    <p:sldId id="896" r:id="rId15"/>
    <p:sldId id="897" r:id="rId16"/>
    <p:sldId id="1396" r:id="rId17"/>
    <p:sldId id="899" r:id="rId18"/>
    <p:sldId id="900" r:id="rId19"/>
    <p:sldId id="901" r:id="rId20"/>
    <p:sldId id="2121" r:id="rId21"/>
    <p:sldId id="2122" r:id="rId22"/>
    <p:sldId id="2123" r:id="rId23"/>
    <p:sldId id="2124" r:id="rId24"/>
    <p:sldId id="2125" r:id="rId25"/>
    <p:sldId id="2126" r:id="rId26"/>
    <p:sldId id="2127" r:id="rId27"/>
    <p:sldId id="2134" r:id="rId28"/>
    <p:sldId id="2129" r:id="rId29"/>
    <p:sldId id="2130" r:id="rId30"/>
    <p:sldId id="847" r:id="rId31"/>
    <p:sldId id="1422" r:id="rId32"/>
    <p:sldId id="1936" r:id="rId33"/>
    <p:sldId id="1620" r:id="rId34"/>
    <p:sldId id="852" r:id="rId35"/>
    <p:sldId id="2133" r:id="rId36"/>
    <p:sldId id="1864" r:id="rId37"/>
    <p:sldId id="854" r:id="rId38"/>
    <p:sldId id="856" r:id="rId39"/>
    <p:sldId id="1881" r:id="rId40"/>
    <p:sldId id="855" r:id="rId41"/>
    <p:sldId id="1630" r:id="rId42"/>
    <p:sldId id="2132" r:id="rId43"/>
    <p:sldId id="1642" r:id="rId44"/>
    <p:sldId id="1644" r:id="rId45"/>
    <p:sldId id="1645" r:id="rId46"/>
    <p:sldId id="1646" r:id="rId47"/>
    <p:sldId id="1647" r:id="rId48"/>
    <p:sldId id="1649" r:id="rId49"/>
    <p:sldId id="1650" r:id="rId50"/>
    <p:sldId id="1865" r:id="rId51"/>
    <p:sldId id="714" r:id="rId52"/>
    <p:sldId id="1867" r:id="rId53"/>
    <p:sldId id="1658" r:id="rId54"/>
    <p:sldId id="1868" r:id="rId55"/>
    <p:sldId id="1869" r:id="rId56"/>
    <p:sldId id="1870" r:id="rId57"/>
    <p:sldId id="1871" r:id="rId58"/>
    <p:sldId id="1872" r:id="rId59"/>
    <p:sldId id="1873" r:id="rId60"/>
    <p:sldId id="1874" r:id="rId61"/>
    <p:sldId id="1875" r:id="rId62"/>
    <p:sldId id="1876" r:id="rId63"/>
    <p:sldId id="1877" r:id="rId64"/>
  </p:sldIdLst>
  <p:sldSz cx="9906000" cy="6858000" type="A4"/>
  <p:notesSz cx="7102475" cy="10233025"/>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521415D9-36F7-43E2-AB2F-B90AF26B5E84}">
      <p14:sectionLst xmlns:p14="http://schemas.microsoft.com/office/powerpoint/2010/main">
        <p14:section name="既定のセクション" id="{CCFB78A8-2353-447F-9835-6065D5E35005}">
          <p14:sldIdLst>
            <p14:sldId id="973"/>
            <p14:sldId id="1439"/>
            <p14:sldId id="895"/>
            <p14:sldId id="896"/>
            <p14:sldId id="897"/>
            <p14:sldId id="1396"/>
            <p14:sldId id="899"/>
            <p14:sldId id="900"/>
            <p14:sldId id="901"/>
            <p14:sldId id="2121"/>
            <p14:sldId id="2122"/>
            <p14:sldId id="2123"/>
            <p14:sldId id="2124"/>
            <p14:sldId id="2125"/>
            <p14:sldId id="2126"/>
            <p14:sldId id="2127"/>
            <p14:sldId id="2134"/>
            <p14:sldId id="2129"/>
            <p14:sldId id="2130"/>
            <p14:sldId id="847"/>
            <p14:sldId id="1422"/>
            <p14:sldId id="1936"/>
            <p14:sldId id="1620"/>
            <p14:sldId id="852"/>
            <p14:sldId id="2133"/>
            <p14:sldId id="1864"/>
            <p14:sldId id="854"/>
            <p14:sldId id="856"/>
            <p14:sldId id="1881"/>
            <p14:sldId id="855"/>
            <p14:sldId id="1630"/>
            <p14:sldId id="2132"/>
            <p14:sldId id="1642"/>
            <p14:sldId id="1644"/>
            <p14:sldId id="1645"/>
            <p14:sldId id="1646"/>
            <p14:sldId id="1647"/>
            <p14:sldId id="1649"/>
            <p14:sldId id="1650"/>
            <p14:sldId id="1865"/>
            <p14:sldId id="714"/>
            <p14:sldId id="1867"/>
            <p14:sldId id="1658"/>
            <p14:sldId id="1868"/>
            <p14:sldId id="1869"/>
            <p14:sldId id="1870"/>
            <p14:sldId id="1871"/>
            <p14:sldId id="1872"/>
            <p14:sldId id="1873"/>
            <p14:sldId id="1874"/>
            <p14:sldId id="1875"/>
            <p14:sldId id="1876"/>
            <p14:sldId id="1877"/>
          </p14:sldIdLst>
        </p14:section>
      </p14:sectionLst>
    </p:ext>
    <p:ext uri="{EFAFB233-063F-42B5-8137-9DF3F51BA10A}">
      <p15:sldGuideLst xmlns:p15="http://schemas.microsoft.com/office/powerpoint/2012/main">
        <p15:guide id="1" orient="horz" pos="2160" userDrawn="1">
          <p15:clr>
            <a:srgbClr val="A4A3A4"/>
          </p15:clr>
        </p15:guide>
        <p15:guide id="2" pos="3121" userDrawn="1">
          <p15:clr>
            <a:srgbClr val="A4A3A4"/>
          </p15:clr>
        </p15:guide>
      </p15:sldGuideLst>
    </p:ext>
    <p:ext uri="{2D200454-40CA-4A62-9FC3-DE9A4176ACB9}">
      <p15:notesGuideLst xmlns:p15="http://schemas.microsoft.com/office/powerpoint/2012/main">
        <p15:guide id="1" orient="horz" pos="3222"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D9E2"/>
    <a:srgbClr val="DDF5F7"/>
    <a:srgbClr val="2D2D8A"/>
    <a:srgbClr val="4087C8"/>
    <a:srgbClr val="FF0066"/>
    <a:srgbClr val="3333FF"/>
    <a:srgbClr val="FF3399"/>
    <a:srgbClr val="FFCCCC"/>
    <a:srgbClr val="9966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29" autoAdjust="0"/>
    <p:restoredTop sz="94424" autoAdjust="0"/>
  </p:normalViewPr>
  <p:slideViewPr>
    <p:cSldViewPr>
      <p:cViewPr varScale="1">
        <p:scale>
          <a:sx n="72" d="100"/>
          <a:sy n="72" d="100"/>
        </p:scale>
        <p:origin x="1050" y="60"/>
      </p:cViewPr>
      <p:guideLst>
        <p:guide orient="horz" pos="2160"/>
        <p:guide pos="31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590" y="-78"/>
      </p:cViewPr>
      <p:guideLst>
        <p:guide orient="horz" pos="3222"/>
        <p:guide pos="2236"/>
      </p:guideLst>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Masters/slideMaster10.xml" Type="http://schemas.openxmlformats.org/officeDocument/2006/relationships/slideMaster"/><Relationship Id="rId11" Target="slideMasters/slideMaster11.xml" Type="http://schemas.openxmlformats.org/officeDocument/2006/relationships/slideMaster"/><Relationship Id="rId12" Target="slides/slide1.xml" Type="http://schemas.openxmlformats.org/officeDocument/2006/relationships/slide"/><Relationship Id="rId13" Target="slides/slide2.xml" Type="http://schemas.openxmlformats.org/officeDocument/2006/relationships/slide"/><Relationship Id="rId14" Target="slides/slide3.xml" Type="http://schemas.openxmlformats.org/officeDocument/2006/relationships/slide"/><Relationship Id="rId15" Target="slides/slide4.xml" Type="http://schemas.openxmlformats.org/officeDocument/2006/relationships/slide"/><Relationship Id="rId16" Target="slides/slide5.xml" Type="http://schemas.openxmlformats.org/officeDocument/2006/relationships/slide"/><Relationship Id="rId17" Target="slides/slide6.xml" Type="http://schemas.openxmlformats.org/officeDocument/2006/relationships/slide"/><Relationship Id="rId18" Target="slides/slide7.xml" Type="http://schemas.openxmlformats.org/officeDocument/2006/relationships/slide"/><Relationship Id="rId19" Target="slides/slide8.xml" Type="http://schemas.openxmlformats.org/officeDocument/2006/relationships/slide"/><Relationship Id="rId2" Target="slideMasters/slideMaster2.xml" Type="http://schemas.openxmlformats.org/officeDocument/2006/relationships/slideMaster"/><Relationship Id="rId20" Target="slides/slide9.xml" Type="http://schemas.openxmlformats.org/officeDocument/2006/relationships/slide"/><Relationship Id="rId21" Target="slides/slide10.xml" Type="http://schemas.openxmlformats.org/officeDocument/2006/relationships/slide"/><Relationship Id="rId22" Target="slides/slide11.xml" Type="http://schemas.openxmlformats.org/officeDocument/2006/relationships/slide"/><Relationship Id="rId23" Target="slides/slide12.xml" Type="http://schemas.openxmlformats.org/officeDocument/2006/relationships/slide"/><Relationship Id="rId24" Target="slides/slide13.xml" Type="http://schemas.openxmlformats.org/officeDocument/2006/relationships/slide"/><Relationship Id="rId25" Target="slides/slide14.xml" Type="http://schemas.openxmlformats.org/officeDocument/2006/relationships/slide"/><Relationship Id="rId26" Target="slides/slide15.xml" Type="http://schemas.openxmlformats.org/officeDocument/2006/relationships/slide"/><Relationship Id="rId27" Target="slides/slide16.xml" Type="http://schemas.openxmlformats.org/officeDocument/2006/relationships/slide"/><Relationship Id="rId28" Target="slides/slide17.xml" Type="http://schemas.openxmlformats.org/officeDocument/2006/relationships/slide"/><Relationship Id="rId29" Target="slides/slide18.xml" Type="http://schemas.openxmlformats.org/officeDocument/2006/relationships/slide"/><Relationship Id="rId3" Target="slideMasters/slideMaster3.xml" Type="http://schemas.openxmlformats.org/officeDocument/2006/relationships/slideMaster"/><Relationship Id="rId30" Target="slides/slide19.xml" Type="http://schemas.openxmlformats.org/officeDocument/2006/relationships/slide"/><Relationship Id="rId31" Target="slides/slide20.xml" Type="http://schemas.openxmlformats.org/officeDocument/2006/relationships/slide"/><Relationship Id="rId32" Target="slides/slide21.xml" Type="http://schemas.openxmlformats.org/officeDocument/2006/relationships/slide"/><Relationship Id="rId33" Target="slides/slide22.xml" Type="http://schemas.openxmlformats.org/officeDocument/2006/relationships/slide"/><Relationship Id="rId34" Target="slides/slide23.xml" Type="http://schemas.openxmlformats.org/officeDocument/2006/relationships/slide"/><Relationship Id="rId35" Target="slides/slide24.xml" Type="http://schemas.openxmlformats.org/officeDocument/2006/relationships/slide"/><Relationship Id="rId36" Target="slides/slide25.xml" Type="http://schemas.openxmlformats.org/officeDocument/2006/relationships/slide"/><Relationship Id="rId37" Target="slides/slide26.xml" Type="http://schemas.openxmlformats.org/officeDocument/2006/relationships/slide"/><Relationship Id="rId38" Target="slides/slide27.xml" Type="http://schemas.openxmlformats.org/officeDocument/2006/relationships/slide"/><Relationship Id="rId39" Target="slides/slide28.xml" Type="http://schemas.openxmlformats.org/officeDocument/2006/relationships/slide"/><Relationship Id="rId4" Target="slideMasters/slideMaster4.xml" Type="http://schemas.openxmlformats.org/officeDocument/2006/relationships/slideMaster"/><Relationship Id="rId40" Target="slides/slide29.xml" Type="http://schemas.openxmlformats.org/officeDocument/2006/relationships/slide"/><Relationship Id="rId41" Target="slides/slide30.xml" Type="http://schemas.openxmlformats.org/officeDocument/2006/relationships/slide"/><Relationship Id="rId42" Target="slides/slide31.xml" Type="http://schemas.openxmlformats.org/officeDocument/2006/relationships/slide"/><Relationship Id="rId43" Target="slides/slide32.xml" Type="http://schemas.openxmlformats.org/officeDocument/2006/relationships/slide"/><Relationship Id="rId44" Target="slides/slide33.xml" Type="http://schemas.openxmlformats.org/officeDocument/2006/relationships/slide"/><Relationship Id="rId45" Target="slides/slide34.xml" Type="http://schemas.openxmlformats.org/officeDocument/2006/relationships/slide"/><Relationship Id="rId46" Target="slides/slide35.xml" Type="http://schemas.openxmlformats.org/officeDocument/2006/relationships/slide"/><Relationship Id="rId47" Target="slides/slide36.xml" Type="http://schemas.openxmlformats.org/officeDocument/2006/relationships/slide"/><Relationship Id="rId48" Target="slides/slide37.xml" Type="http://schemas.openxmlformats.org/officeDocument/2006/relationships/slide"/><Relationship Id="rId49" Target="slides/slide38.xml" Type="http://schemas.openxmlformats.org/officeDocument/2006/relationships/slide"/><Relationship Id="rId5" Target="slideMasters/slideMaster5.xml" Type="http://schemas.openxmlformats.org/officeDocument/2006/relationships/slideMaster"/><Relationship Id="rId50" Target="slides/slide39.xml" Type="http://schemas.openxmlformats.org/officeDocument/2006/relationships/slide"/><Relationship Id="rId51" Target="slides/slide40.xml" Type="http://schemas.openxmlformats.org/officeDocument/2006/relationships/slide"/><Relationship Id="rId52" Target="slides/slide41.xml" Type="http://schemas.openxmlformats.org/officeDocument/2006/relationships/slide"/><Relationship Id="rId53" Target="slides/slide42.xml" Type="http://schemas.openxmlformats.org/officeDocument/2006/relationships/slide"/><Relationship Id="rId54" Target="slides/slide43.xml" Type="http://schemas.openxmlformats.org/officeDocument/2006/relationships/slide"/><Relationship Id="rId55" Target="slides/slide44.xml" Type="http://schemas.openxmlformats.org/officeDocument/2006/relationships/slide"/><Relationship Id="rId56" Target="slides/slide45.xml" Type="http://schemas.openxmlformats.org/officeDocument/2006/relationships/slide"/><Relationship Id="rId57" Target="slides/slide46.xml" Type="http://schemas.openxmlformats.org/officeDocument/2006/relationships/slide"/><Relationship Id="rId58" Target="slides/slide47.xml" Type="http://schemas.openxmlformats.org/officeDocument/2006/relationships/slide"/><Relationship Id="rId59" Target="slides/slide48.xml" Type="http://schemas.openxmlformats.org/officeDocument/2006/relationships/slide"/><Relationship Id="rId6" Target="slideMasters/slideMaster6.xml" Type="http://schemas.openxmlformats.org/officeDocument/2006/relationships/slideMaster"/><Relationship Id="rId60" Target="slides/slide49.xml" Type="http://schemas.openxmlformats.org/officeDocument/2006/relationships/slide"/><Relationship Id="rId61" Target="slides/slide50.xml" Type="http://schemas.openxmlformats.org/officeDocument/2006/relationships/slide"/><Relationship Id="rId62" Target="slides/slide51.xml" Type="http://schemas.openxmlformats.org/officeDocument/2006/relationships/slide"/><Relationship Id="rId63" Target="slides/slide52.xml" Type="http://schemas.openxmlformats.org/officeDocument/2006/relationships/slide"/><Relationship Id="rId64" Target="slides/slide53.xml" Type="http://schemas.openxmlformats.org/officeDocument/2006/relationships/slide"/><Relationship Id="rId65" Target="notesMasters/notesMaster1.xml" Type="http://schemas.openxmlformats.org/officeDocument/2006/relationships/notesMaster"/><Relationship Id="rId66" Target="handoutMasters/handoutMaster1.xml" Type="http://schemas.openxmlformats.org/officeDocument/2006/relationships/handoutMaster"/><Relationship Id="rId67" Target="presProps.xml" Type="http://schemas.openxmlformats.org/officeDocument/2006/relationships/presProps"/><Relationship Id="rId68" Target="viewProps.xml" Type="http://schemas.openxmlformats.org/officeDocument/2006/relationships/viewProps"/><Relationship Id="rId69" Target="theme/theme1.xml" Type="http://schemas.openxmlformats.org/officeDocument/2006/relationships/theme"/><Relationship Id="rId7" Target="slideMasters/slideMaster7.xml" Type="http://schemas.openxmlformats.org/officeDocument/2006/relationships/slideMaster"/><Relationship Id="rId70" Target="tableStyles.xml" Type="http://schemas.openxmlformats.org/officeDocument/2006/relationships/tableStyles"/><Relationship Id="rId8" Target="slideMasters/slideMaster8.xml" Type="http://schemas.openxmlformats.org/officeDocument/2006/relationships/slideMaster"/><Relationship Id="rId9" Target="slideMasters/slideMaster9.xml" Type="http://schemas.openxmlformats.org/officeDocument/2006/relationships/slideMaster"/></Relationships>
</file>

<file path=ppt/charts/_rels/chart1.xml.rels><?xml version="1.0" encoding="UTF-8" standalone="yes"?><Relationships xmlns="http://schemas.openxmlformats.org/package/2006/relationships"><Relationship Id="rId1" Target="../theme/themeOverride1.xml" Type="http://schemas.openxmlformats.org/officeDocument/2006/relationships/themeOverride"/><Relationship Id="rId2" Target="file:///C:/Users/tokuda-t2hr/Desktop/&#65288;swc&#65289;&#35506;&#38263;&#35611;&#28436;&#36039;&#26009;/&#9313;&#37117;&#24066;&#35215;&#27169;&#21029;&#20154;&#21475;&#25512;&#31227;&#12304;2010&#29256;&#65291;&#29305;&#21029;&#21306;&#12305;.xlsx" TargetMode="External" Type="http://schemas.openxmlformats.org/officeDocument/2006/relationships/oleObject"/></Relationships>
</file>

<file path=ppt/charts/_rels/chart10.xml.rels><?xml version="1.0" encoding="UTF-8" standalone="yes"?><Relationships xmlns="http://schemas.openxmlformats.org/package/2006/relationships"><Relationship Id="rId1" Target="../theme/themeOverride10.xml" Type="http://schemas.openxmlformats.org/officeDocument/2006/relationships/themeOverride"/><Relationship Id="rId2" Target="Book1" TargetMode="External" Type="http://schemas.openxmlformats.org/officeDocument/2006/relationships/oleObject"/></Relationships>
</file>

<file path=ppt/charts/_rels/chart11.xml.rels><?xml version="1.0" encoding="UTF-8" standalone="yes"?><Relationships xmlns="http://schemas.openxmlformats.org/package/2006/relationships"><Relationship Id="rId1" Target="Book1" TargetMode="External" Type="http://schemas.openxmlformats.org/officeDocument/2006/relationships/oleObject"/></Relationships>
</file>

<file path=ppt/charts/_rels/chart12.xml.rels><?xml version="1.0" encoding="UTF-8" standalone="yes"?><Relationships xmlns="http://schemas.openxmlformats.org/package/2006/relationships"><Relationship Id="rId1" Target="Book1" TargetMode="External" Type="http://schemas.openxmlformats.org/officeDocument/2006/relationships/oleObject"/></Relationships>
</file>

<file path=ppt/charts/_rels/chart13.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embeddings/Microsoft_Excel_Worksheet.xlsx" Type="http://schemas.openxmlformats.org/officeDocument/2006/relationships/package"/></Relationships>
</file>

<file path=ppt/charts/_rels/chart14.xml.rels><?xml version="1.0" encoding="UTF-8" standalone="yes"?><Relationships xmlns="http://schemas.openxmlformats.org/package/2006/relationships"><Relationship Id="rId1" Target="../theme/themeOverride11.xml" Type="http://schemas.openxmlformats.org/officeDocument/2006/relationships/themeOverride"/><Relationship Id="rId2" Target="../embeddings/oleObject1.bin" Type="http://schemas.openxmlformats.org/officeDocument/2006/relationships/oleObject"/></Relationships>
</file>

<file path=ppt/charts/_rels/chart15.xml.rels><?xml version="1.0" encoding="UTF-8" standalone="yes"?><Relationships xmlns="http://schemas.openxmlformats.org/package/2006/relationships"><Relationship Id="rId1" Target="style2.xml" Type="http://schemas.microsoft.com/office/2011/relationships/chartStyle"/><Relationship Id="rId2" Target="colors2.xml" Type="http://schemas.microsoft.com/office/2011/relationships/chartColorStyle"/><Relationship Id="rId3" Target="../embeddings/Microsoft_Excel_Worksheet1.xlsx" Type="http://schemas.openxmlformats.org/officeDocument/2006/relationships/package"/></Relationships>
</file>

<file path=ppt/charts/_rels/chart16.xml.rels><?xml version="1.0" encoding="UTF-8" standalone="yes"?><Relationships xmlns="http://schemas.openxmlformats.org/package/2006/relationships"><Relationship Id="rId1" Target="style3.xml" Type="http://schemas.microsoft.com/office/2011/relationships/chartStyle"/><Relationship Id="rId2" Target="colors3.xml" Type="http://schemas.microsoft.com/office/2011/relationships/chartColorStyle"/><Relationship Id="rId3" Target="../theme/themeOverride12.xml" Type="http://schemas.openxmlformats.org/officeDocument/2006/relationships/themeOverride"/><Relationship Id="rId4" Target="../embeddings/Microsoft_Excel_Worksheet2.xlsx" Type="http://schemas.openxmlformats.org/officeDocument/2006/relationships/package"/></Relationships>
</file>

<file path=ppt/charts/_rels/chart2.xml.rels><?xml version="1.0" encoding="UTF-8" standalone="yes"?><Relationships xmlns="http://schemas.openxmlformats.org/package/2006/relationships"><Relationship Id="rId1" Target="../theme/themeOverride2.xml" Type="http://schemas.openxmlformats.org/officeDocument/2006/relationships/themeOverride"/><Relationship Id="rId2" Target="NULL" TargetMode="External" Type="http://schemas.openxmlformats.org/officeDocument/2006/relationships/oleObject"/></Relationships>
</file>

<file path=ppt/charts/_rels/chart3.xml.rels><?xml version="1.0" encoding="UTF-8" standalone="yes"?><Relationships xmlns="http://schemas.openxmlformats.org/package/2006/relationships"><Relationship Id="rId1" Target="../theme/themeOverride3.xml" Type="http://schemas.openxmlformats.org/officeDocument/2006/relationships/themeOverride"/><Relationship Id="rId2" Target="file:///C:/Users/tokuda-t2hr/Desktop/&#65288;swc&#65289;&#35506;&#38263;&#35611;&#28436;&#36039;&#26009;/&#9313;&#37117;&#24066;&#35215;&#27169;&#21029;&#20154;&#21475;&#25512;&#31227;&#12304;2010&#29256;&#65291;&#29305;&#21029;&#21306;&#12305;.xlsx" TargetMode="External" Type="http://schemas.openxmlformats.org/officeDocument/2006/relationships/oleObject"/></Relationships>
</file>

<file path=ppt/charts/_rels/chart4.xml.rels><?xml version="1.0" encoding="UTF-8" standalone="yes"?><Relationships xmlns="http://schemas.openxmlformats.org/package/2006/relationships"><Relationship Id="rId1" Target="../theme/themeOverride4.xml" Type="http://schemas.openxmlformats.org/officeDocument/2006/relationships/themeOverride"/><Relationship Id="rId2" Target="NULL" TargetMode="External" Type="http://schemas.openxmlformats.org/officeDocument/2006/relationships/oleObject"/></Relationships>
</file>

<file path=ppt/charts/_rels/chart5.xml.rels><?xml version="1.0" encoding="UTF-8" standalone="yes"?><Relationships xmlns="http://schemas.openxmlformats.org/package/2006/relationships"><Relationship Id="rId1" Target="../theme/themeOverride5.xml" Type="http://schemas.openxmlformats.org/officeDocument/2006/relationships/themeOverride"/><Relationship Id="rId2" Target="file:///C:/Users/TAKAHASHI-K2EI/Desktop/&#9313;&#37117;&#24066;&#35215;&#27169;&#21029;&#20154;&#21475;&#25512;&#31227;&#12304;2010&#29256;&#12305;&#22320;&#26041;&#37117;&#24066;&#12539;&#29305;&#21029;&#21306;.xlsx" TargetMode="External" Type="http://schemas.openxmlformats.org/officeDocument/2006/relationships/oleObject"/></Relationships>
</file>

<file path=ppt/charts/_rels/chart6.xml.rels><?xml version="1.0" encoding="UTF-8" standalone="yes"?><Relationships xmlns="http://schemas.openxmlformats.org/package/2006/relationships"><Relationship Id="rId1" Target="../theme/themeOverride6.xml" Type="http://schemas.openxmlformats.org/officeDocument/2006/relationships/themeOverride"/><Relationship Id="rId2" Target="file:///C:/Users/TAKAHASHI-K2EI/Desktop/&#9313;&#37117;&#24066;&#35215;&#27169;&#21029;&#20154;&#21475;&#25512;&#31227;&#12304;2010&#29256;&#12305;&#22320;&#26041;&#37117;&#24066;&#12539;&#29305;&#21029;&#21306;.xlsx" TargetMode="External" Type="http://schemas.openxmlformats.org/officeDocument/2006/relationships/oleObject"/></Relationships>
</file>

<file path=ppt/charts/_rels/chart7.xml.rels><?xml version="1.0" encoding="UTF-8" standalone="yes"?><Relationships xmlns="http://schemas.openxmlformats.org/package/2006/relationships"><Relationship Id="rId1" Target="../theme/themeOverride7.xml" Type="http://schemas.openxmlformats.org/officeDocument/2006/relationships/themeOverride"/><Relationship Id="rId2" Target="file://///10.17.124.143/disk/00&#37117;&#24066;&#35336;&#30011;&#35506;&#20849;&#29992;/&#9670;XY&#12503;&#12525;&#12472;&#12455;&#12463;&#12488;&#38306;&#36899;/03%20&#37117;&#24066;&#12522;&#12494;&#12505;&#12540;&#12471;&#12519;&#12531;&#20250;&#35696;/11%20&#31532;&#65297;&#22238;&#20250;&#35696;/&#36039;&#26009;&#20316;&#25104;/&#9733;&#23436;&#25104;&#21697;&#12496;&#12483;&#12463;&#12487;&#12540;&#12479;&#32622;&#12365;&#22580;&#65288;&#26368;&#26032;&#29256;&#65289;/&#9313;&#37117;&#24066;&#35215;&#27169;&#21029;&#20154;&#21475;&#25512;&#31227;&#12304;2010&#29256;&#12305;.xlsx" TargetMode="External" Type="http://schemas.openxmlformats.org/officeDocument/2006/relationships/oleObject"/></Relationships>
</file>

<file path=ppt/charts/_rels/chart8.xml.rels><?xml version="1.0" encoding="UTF-8" standalone="yes"?><Relationships xmlns="http://schemas.openxmlformats.org/package/2006/relationships"><Relationship Id="rId1" Target="../theme/themeOverride8.xml" Type="http://schemas.openxmlformats.org/officeDocument/2006/relationships/themeOverride"/><Relationship Id="rId2" Target="file://///10.17.124.143/disk/00&#37117;&#24066;&#35336;&#30011;&#35506;&#20849;&#29992;/&#9670;XY&#12503;&#12525;&#12472;&#12455;&#12463;&#12488;&#38306;&#36899;/03%20&#37117;&#24066;&#12522;&#12494;&#12505;&#12540;&#12471;&#12519;&#12531;&#20250;&#35696;/11%20&#31532;&#65297;&#22238;&#20250;&#35696;/&#36039;&#26009;&#20316;&#25104;/&#9733;&#23436;&#25104;&#21697;&#12496;&#12483;&#12463;&#12487;&#12540;&#12479;&#32622;&#12365;&#22580;&#65288;&#26368;&#26032;&#29256;&#65289;/&#9313;&#37117;&#24066;&#35215;&#27169;&#21029;&#20154;&#21475;&#25512;&#31227;&#12304;2010&#29256;&#12305;.xlsx" TargetMode="External" Type="http://schemas.openxmlformats.org/officeDocument/2006/relationships/oleObject"/></Relationships>
</file>

<file path=ppt/charts/_rels/chart9.xml.rels><?xml version="1.0" encoding="UTF-8" standalone="yes"?><Relationships xmlns="http://schemas.openxmlformats.org/package/2006/relationships"><Relationship Id="rId1" Target="../theme/themeOverride9.xml" Type="http://schemas.openxmlformats.org/officeDocument/2006/relationships/themeOverride"/><Relationship Id="rId2" Target="file:///C:/Users/tokuda-t2hr/Desktop/130619&#39318;&#37117;&#22287;&#30333;&#26360;&#12395;&#20515;&#12387;&#12383;&#25512;&#35336;.xlsx" TargetMode="External" Type="http://schemas.openxmlformats.org/officeDocument/2006/relationships/oleObject"/></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80531E-2"/>
          <c:w val="0.81799527125225069"/>
          <c:h val="0.83736739574218055"/>
        </c:manualLayout>
      </c:layout>
      <c:barChart>
        <c:barDir val="col"/>
        <c:grouping val="stacked"/>
        <c:varyColors val="0"/>
        <c:ser>
          <c:idx val="0"/>
          <c:order val="0"/>
          <c:tx>
            <c:strRef>
              <c:f>グラフ化1!$B$49</c:f>
              <c:strCache>
                <c:ptCount val="1"/>
                <c:pt idx="0">
                  <c:v>年少人口</c:v>
                </c:pt>
              </c:strCache>
            </c:strRef>
          </c:tx>
          <c:invertIfNegative val="0"/>
          <c:cat>
            <c:strRef>
              <c:f>グラフ化1!$C$17:$O$17</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グラフ化1!$C$49:$O$49</c:f>
              <c:numCache>
                <c:formatCode>#,##0.0</c:formatCode>
                <c:ptCount val="13"/>
                <c:pt idx="0">
                  <c:v>27.523628999999989</c:v>
                </c:pt>
                <c:pt idx="1">
                  <c:v>26.041758000000005</c:v>
                </c:pt>
                <c:pt idx="2">
                  <c:v>22.542325000000002</c:v>
                </c:pt>
                <c:pt idx="3">
                  <c:v>20.032820000000001</c:v>
                </c:pt>
                <c:pt idx="4">
                  <c:v>18.504427</c:v>
                </c:pt>
                <c:pt idx="5">
                  <c:v>17.583142999999282</c:v>
                </c:pt>
                <c:pt idx="6" formatCode="#,##0.00">
                  <c:v>16.930631000000002</c:v>
                </c:pt>
                <c:pt idx="7">
                  <c:v>15.827156</c:v>
                </c:pt>
                <c:pt idx="8">
                  <c:v>14.567966</c:v>
                </c:pt>
                <c:pt idx="9">
                  <c:v>13.240417000000001</c:v>
                </c:pt>
                <c:pt idx="10">
                  <c:v>12.038656</c:v>
                </c:pt>
                <c:pt idx="11">
                  <c:v>11.286769</c:v>
                </c:pt>
                <c:pt idx="12" formatCode="#,##0.00">
                  <c:v>10.731819999999999</c:v>
                </c:pt>
              </c:numCache>
            </c:numRef>
          </c:val>
          <c:extLst>
            <c:ext xmlns:c16="http://schemas.microsoft.com/office/drawing/2014/chart" uri="{C3380CC4-5D6E-409C-BE32-E72D297353CC}">
              <c16:uniqueId val="{00000000-B580-46A2-9A9C-98EFB2991717}"/>
            </c:ext>
          </c:extLst>
        </c:ser>
        <c:ser>
          <c:idx val="1"/>
          <c:order val="1"/>
          <c:tx>
            <c:strRef>
              <c:f>グラフ化1!$B$50</c:f>
              <c:strCache>
                <c:ptCount val="1"/>
                <c:pt idx="0">
                  <c:v>生産年齢人口</c:v>
                </c:pt>
              </c:strCache>
            </c:strRef>
          </c:tx>
          <c:invertIfNegative val="0"/>
          <c:cat>
            <c:strRef>
              <c:f>グラフ化1!$C$17:$O$17</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グラフ化1!$C$50:$O$50</c:f>
              <c:numCache>
                <c:formatCode>#,##0.0</c:formatCode>
                <c:ptCount val="13"/>
                <c:pt idx="0">
                  <c:v>78.88414299999998</c:v>
                </c:pt>
                <c:pt idx="1">
                  <c:v>82.535285000000002</c:v>
                </c:pt>
                <c:pt idx="2">
                  <c:v>86.141006000000004</c:v>
                </c:pt>
                <c:pt idx="3">
                  <c:v>87.260205000000127</c:v>
                </c:pt>
                <c:pt idx="4">
                  <c:v>86.381198999999981</c:v>
                </c:pt>
                <c:pt idx="5">
                  <c:v>84.423419999999993</c:v>
                </c:pt>
                <c:pt idx="6" formatCode="#,##0.00">
                  <c:v>81.670831999997958</c:v>
                </c:pt>
                <c:pt idx="7">
                  <c:v>76.818270999999982</c:v>
                </c:pt>
                <c:pt idx="8">
                  <c:v>73.408156000000005</c:v>
                </c:pt>
                <c:pt idx="9">
                  <c:v>70.844911999999994</c:v>
                </c:pt>
                <c:pt idx="10">
                  <c:v>67.729743999999982</c:v>
                </c:pt>
                <c:pt idx="11">
                  <c:v>63.429622000000002</c:v>
                </c:pt>
                <c:pt idx="12" formatCode="#,##0.00">
                  <c:v>57.865929000000001</c:v>
                </c:pt>
              </c:numCache>
            </c:numRef>
          </c:val>
          <c:extLst>
            <c:ext xmlns:c16="http://schemas.microsoft.com/office/drawing/2014/chart" uri="{C3380CC4-5D6E-409C-BE32-E72D297353CC}">
              <c16:uniqueId val="{00000001-B580-46A2-9A9C-98EFB2991717}"/>
            </c:ext>
          </c:extLst>
        </c:ser>
        <c:ser>
          <c:idx val="2"/>
          <c:order val="2"/>
          <c:tx>
            <c:strRef>
              <c:f>グラフ化1!$B$51</c:f>
              <c:strCache>
                <c:ptCount val="1"/>
                <c:pt idx="0">
                  <c:v>老年人口</c:v>
                </c:pt>
              </c:strCache>
            </c:strRef>
          </c:tx>
          <c:invertIfNegative val="0"/>
          <c:cat>
            <c:strRef>
              <c:f>グラフ化1!$C$17:$O$17</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グラフ化1!$C$51:$O$51</c:f>
              <c:numCache>
                <c:formatCode>#,##0.0</c:formatCode>
                <c:ptCount val="13"/>
                <c:pt idx="0">
                  <c:v>10.652590000000076</c:v>
                </c:pt>
                <c:pt idx="1">
                  <c:v>12.471848</c:v>
                </c:pt>
                <c:pt idx="2">
                  <c:v>14.927792</c:v>
                </c:pt>
                <c:pt idx="3">
                  <c:v>18.277193</c:v>
                </c:pt>
                <c:pt idx="4">
                  <c:v>22.040184</c:v>
                </c:pt>
                <c:pt idx="5">
                  <c:v>25.761391</c:v>
                </c:pt>
                <c:pt idx="6" formatCode="#,##0.00">
                  <c:v>29.455857000000005</c:v>
                </c:pt>
                <c:pt idx="7">
                  <c:v>33.951870999999997</c:v>
                </c:pt>
                <c:pt idx="8">
                  <c:v>36.123804</c:v>
                </c:pt>
                <c:pt idx="9">
                  <c:v>36.573486999999993</c:v>
                </c:pt>
                <c:pt idx="10">
                  <c:v>36.849259000000004</c:v>
                </c:pt>
                <c:pt idx="11">
                  <c:v>37.407180000000004</c:v>
                </c:pt>
                <c:pt idx="12" formatCode="#,##0.00">
                  <c:v>38.678102000000663</c:v>
                </c:pt>
              </c:numCache>
            </c:numRef>
          </c:val>
          <c:extLst>
            <c:ext xmlns:c16="http://schemas.microsoft.com/office/drawing/2014/chart" uri="{C3380CC4-5D6E-409C-BE32-E72D297353CC}">
              <c16:uniqueId val="{00000002-B580-46A2-9A9C-98EFB2991717}"/>
            </c:ext>
          </c:extLst>
        </c:ser>
        <c:dLbls>
          <c:showLegendKey val="0"/>
          <c:showVal val="0"/>
          <c:showCatName val="0"/>
          <c:showSerName val="0"/>
          <c:showPercent val="0"/>
          <c:showBubbleSize val="0"/>
        </c:dLbls>
        <c:gapWidth val="81"/>
        <c:overlap val="100"/>
        <c:axId val="224793008"/>
        <c:axId val="224793392"/>
      </c:barChart>
      <c:catAx>
        <c:axId val="224793008"/>
        <c:scaling>
          <c:orientation val="minMax"/>
        </c:scaling>
        <c:delete val="0"/>
        <c:axPos val="b"/>
        <c:numFmt formatCode="General" sourceLinked="1"/>
        <c:majorTickMark val="out"/>
        <c:minorTickMark val="none"/>
        <c:tickLblPos val="nextTo"/>
        <c:txPr>
          <a:bodyPr/>
          <a:lstStyle/>
          <a:p>
            <a:pPr>
              <a:defRPr sz="800"/>
            </a:pPr>
            <a:endParaRPr lang="ja-JP"/>
          </a:p>
        </c:txPr>
        <c:crossAx val="224793392"/>
        <c:crosses val="autoZero"/>
        <c:auto val="1"/>
        <c:lblAlgn val="ctr"/>
        <c:lblOffset val="100"/>
        <c:noMultiLvlLbl val="0"/>
      </c:catAx>
      <c:valAx>
        <c:axId val="224793392"/>
        <c:scaling>
          <c:orientation val="minMax"/>
        </c:scaling>
        <c:delete val="0"/>
        <c:axPos val="l"/>
        <c:majorGridlines>
          <c:spPr>
            <a:ln>
              <a:prstDash val="sysDash"/>
            </a:ln>
          </c:spPr>
        </c:majorGridlines>
        <c:numFmt formatCode="#,##0_);\(#,##0\)" sourceLinked="0"/>
        <c:majorTickMark val="out"/>
        <c:minorTickMark val="none"/>
        <c:tickLblPos val="nextTo"/>
        <c:crossAx val="224793008"/>
        <c:crosses val="autoZero"/>
        <c:crossBetween val="between"/>
      </c:valAx>
      <c:spPr>
        <a:noFill/>
      </c:spPr>
    </c:plotArea>
    <c:plotVisOnly val="1"/>
    <c:dispBlanksAs val="gap"/>
    <c:showDLblsOverMax val="0"/>
  </c:chart>
  <c:spPr>
    <a:ln>
      <a:noFill/>
    </a:ln>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6600663145177009E-2"/>
          <c:y val="4.7167975011017584E-2"/>
          <c:w val="0.51388888888888884"/>
          <c:h val="0.85648148148148162"/>
        </c:manualLayout>
      </c:layout>
      <c:pieChart>
        <c:varyColors val="1"/>
        <c:ser>
          <c:idx val="0"/>
          <c:order val="0"/>
          <c:spPr>
            <a:solidFill>
              <a:srgbClr val="FF99CC"/>
            </a:solidFill>
          </c:spPr>
          <c:dPt>
            <c:idx val="0"/>
            <c:bubble3D val="0"/>
            <c:spPr>
              <a:solidFill>
                <a:schemeClr val="accent1">
                  <a:lumMod val="75000"/>
                </a:schemeClr>
              </a:solidFill>
            </c:spPr>
            <c:extLst>
              <c:ext xmlns:c16="http://schemas.microsoft.com/office/drawing/2014/chart" uri="{C3380CC4-5D6E-409C-BE32-E72D297353CC}">
                <c16:uniqueId val="{00000001-0E1B-4EE8-A854-3E49174DFFB1}"/>
              </c:ext>
            </c:extLst>
          </c:dPt>
          <c:dPt>
            <c:idx val="1"/>
            <c:bubble3D val="0"/>
            <c:spPr>
              <a:solidFill>
                <a:srgbClr val="E46752"/>
              </a:solidFill>
            </c:spPr>
            <c:extLst>
              <c:ext xmlns:c16="http://schemas.microsoft.com/office/drawing/2014/chart" uri="{C3380CC4-5D6E-409C-BE32-E72D297353CC}">
                <c16:uniqueId val="{00000003-0E1B-4EE8-A854-3E49174DFFB1}"/>
              </c:ext>
            </c:extLst>
          </c:dPt>
          <c:dLbls>
            <c:spPr>
              <a:noFill/>
              <a:ln>
                <a:noFill/>
              </a:ln>
              <a:effectLst/>
            </c:spPr>
            <c:txPr>
              <a:bodyPr/>
              <a:lstStyle/>
              <a:p>
                <a:pPr>
                  <a:defRPr sz="1600"/>
                </a:pPr>
                <a:endParaRPr lang="ja-JP"/>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Sheet1!$B$2:$C$2</c:f>
              <c:strCache>
                <c:ptCount val="2"/>
                <c:pt idx="0">
                  <c:v>昭和56年以前</c:v>
                </c:pt>
                <c:pt idx="1">
                  <c:v>昭和57年以降</c:v>
                </c:pt>
              </c:strCache>
            </c:strRef>
          </c:cat>
          <c:val>
            <c:numRef>
              <c:f>Sheet1!$B$3:$C$3</c:f>
              <c:numCache>
                <c:formatCode>General</c:formatCode>
                <c:ptCount val="2"/>
                <c:pt idx="0">
                  <c:v>94</c:v>
                </c:pt>
                <c:pt idx="1">
                  <c:v>412</c:v>
                </c:pt>
              </c:numCache>
            </c:numRef>
          </c:val>
          <c:extLst>
            <c:ext xmlns:c16="http://schemas.microsoft.com/office/drawing/2014/chart" uri="{C3380CC4-5D6E-409C-BE32-E72D297353CC}">
              <c16:uniqueId val="{00000004-0E1B-4EE8-A854-3E49174DFFB1}"/>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
          <c:y val="0.82467685117104084"/>
          <c:w val="0.70150330505796632"/>
          <c:h val="0.16743438320210877"/>
        </c:manualLayout>
      </c:layout>
      <c:overlay val="0"/>
    </c:legend>
    <c:plotVisOnly val="1"/>
    <c:dispBlanksAs val="zero"/>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38"/>
          <c:dLbls>
            <c:dLbl>
              <c:idx val="0"/>
              <c:tx>
                <c:rich>
                  <a:bodyPr/>
                  <a:lstStyle/>
                  <a:p>
                    <a:r>
                      <a:rPr lang="en-US" altLang="en-US" dirty="0"/>
                      <a:t>26</a:t>
                    </a:r>
                    <a:r>
                      <a:rPr lang="ja-JP" altLang="en-US" dirty="0"/>
                      <a:t>％</a:t>
                    </a:r>
                    <a:endParaRPr lang="en-US" alt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5DE-486D-B585-817BB2809174}"/>
                </c:ext>
              </c:extLst>
            </c:dLbl>
            <c:dLbl>
              <c:idx val="1"/>
              <c:layout>
                <c:manualLayout>
                  <c:x val="-4.2966112825780688E-2"/>
                  <c:y val="-0.3801041528564158"/>
                </c:manualLayout>
              </c:layout>
              <c:tx>
                <c:rich>
                  <a:bodyPr/>
                  <a:lstStyle/>
                  <a:p>
                    <a:pPr>
                      <a:defRPr sz="1050">
                        <a:solidFill>
                          <a:srgbClr val="FF0000"/>
                        </a:solidFill>
                      </a:defRPr>
                    </a:pPr>
                    <a:r>
                      <a:rPr lang="en-US" altLang="en-US" sz="1050" dirty="0">
                        <a:solidFill>
                          <a:srgbClr val="FF0000"/>
                        </a:solidFill>
                      </a:rPr>
                      <a:t>74</a:t>
                    </a:r>
                    <a:r>
                      <a:rPr lang="ja-JP" altLang="en-US" dirty="0">
                        <a:solidFill>
                          <a:srgbClr val="FF0000"/>
                        </a:solidFill>
                      </a:rPr>
                      <a:t>％</a:t>
                    </a:r>
                    <a:endParaRPr lang="en-US" altLang="en-US" dirty="0">
                      <a:solidFill>
                        <a:srgbClr val="FF0000"/>
                      </a:solidFill>
                    </a:endParaRPr>
                  </a:p>
                </c:rich>
              </c:tx>
              <c:spPr>
                <a:solidFill>
                  <a:schemeClr val="bg1"/>
                </a:solidFill>
                <a:ln>
                  <a:solidFill>
                    <a:srgbClr val="FF0000"/>
                  </a:solidFill>
                </a:ln>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5DE-486D-B585-817BB2809174}"/>
                </c:ext>
              </c:extLst>
            </c:dLbl>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Sheet1!$F$8:$F$9</c:f>
              <c:strCache>
                <c:ptCount val="2"/>
                <c:pt idx="0">
                  <c:v>黒字</c:v>
                </c:pt>
                <c:pt idx="1">
                  <c:v>赤字</c:v>
                </c:pt>
              </c:strCache>
            </c:strRef>
          </c:cat>
          <c:val>
            <c:numRef>
              <c:f>Sheet1!$G$8:$G$9</c:f>
              <c:numCache>
                <c:formatCode>General</c:formatCode>
                <c:ptCount val="2"/>
                <c:pt idx="0">
                  <c:v>24</c:v>
                </c:pt>
                <c:pt idx="1">
                  <c:v>76</c:v>
                </c:pt>
              </c:numCache>
            </c:numRef>
          </c:val>
          <c:extLst>
            <c:ext xmlns:c16="http://schemas.microsoft.com/office/drawing/2014/chart" uri="{C3380CC4-5D6E-409C-BE32-E72D297353CC}">
              <c16:uniqueId val="{00000002-F5DE-486D-B585-817BB2809174}"/>
            </c:ext>
          </c:extLst>
        </c:ser>
        <c:dLbls>
          <c:showLegendKey val="0"/>
          <c:showVal val="0"/>
          <c:showCatName val="0"/>
          <c:showSerName val="0"/>
          <c:showPercent val="0"/>
          <c:showBubbleSize val="0"/>
          <c:showLeaderLines val="0"/>
        </c:dLbls>
      </c:pie3DChart>
    </c:plotArea>
    <c:legend>
      <c:legendPos val="r"/>
      <c:layout>
        <c:manualLayout>
          <c:xMode val="edge"/>
          <c:yMode val="edge"/>
          <c:x val="0.71938327822640435"/>
          <c:y val="0.27554058150929989"/>
          <c:w val="0.16847746306266093"/>
          <c:h val="0.40182012540248846"/>
        </c:manualLayout>
      </c:layout>
      <c:overlay val="0"/>
    </c:legend>
    <c:plotVisOnly val="1"/>
    <c:dispBlanksAs val="gap"/>
    <c:showDLblsOverMax val="0"/>
  </c:chart>
  <c:spPr>
    <a:noFill/>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Pt>
            <c:idx val="0"/>
            <c:bubble3D val="0"/>
            <c:explosion val="48"/>
            <c:extLst>
              <c:ext xmlns:c16="http://schemas.microsoft.com/office/drawing/2014/chart" uri="{C3380CC4-5D6E-409C-BE32-E72D297353CC}">
                <c16:uniqueId val="{00000000-D334-403C-9874-38A51B81C8DD}"/>
              </c:ext>
            </c:extLst>
          </c:dPt>
          <c:dLbls>
            <c:dLbl>
              <c:idx val="0"/>
              <c:layout>
                <c:manualLayout>
                  <c:x val="-3.6409068775905523E-2"/>
                  <c:y val="-8.8094718087247226E-2"/>
                </c:manualLayout>
              </c:layout>
              <c:tx>
                <c:rich>
                  <a:bodyPr/>
                  <a:lstStyle/>
                  <a:p>
                    <a:r>
                      <a:rPr lang="en-US" altLang="ja-JP" dirty="0"/>
                      <a:t>29</a:t>
                    </a:r>
                    <a:r>
                      <a:rPr lang="ja-JP" altLang="en-US" dirty="0"/>
                      <a:t>％</a:t>
                    </a:r>
                    <a:endParaRPr lang="en-US" alt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334-403C-9874-38A51B81C8DD}"/>
                </c:ext>
              </c:extLst>
            </c:dLbl>
            <c:dLbl>
              <c:idx val="1"/>
              <c:layout>
                <c:manualLayout>
                  <c:x val="-5.0400243986726302E-2"/>
                  <c:y val="-0.29901300881803544"/>
                </c:manualLayout>
              </c:layout>
              <c:tx>
                <c:rich>
                  <a:bodyPr/>
                  <a:lstStyle/>
                  <a:p>
                    <a:pPr>
                      <a:defRPr sz="1050">
                        <a:solidFill>
                          <a:srgbClr val="FF0000"/>
                        </a:solidFill>
                      </a:defRPr>
                    </a:pPr>
                    <a:r>
                      <a:rPr lang="en-US" altLang="ja-JP" dirty="0">
                        <a:solidFill>
                          <a:srgbClr val="FF0000"/>
                        </a:solidFill>
                      </a:rPr>
                      <a:t>71</a:t>
                    </a:r>
                    <a:r>
                      <a:rPr lang="ja-JP" altLang="en-US" dirty="0">
                        <a:solidFill>
                          <a:srgbClr val="FF0000"/>
                        </a:solidFill>
                      </a:rPr>
                      <a:t>％</a:t>
                    </a:r>
                    <a:endParaRPr lang="en-US" altLang="en-US" dirty="0">
                      <a:solidFill>
                        <a:srgbClr val="FF0000"/>
                      </a:solidFill>
                    </a:endParaRPr>
                  </a:p>
                </c:rich>
              </c:tx>
              <c:spPr>
                <a:solidFill>
                  <a:schemeClr val="bg1"/>
                </a:solidFill>
                <a:ln>
                  <a:solidFill>
                    <a:srgbClr val="FF0000"/>
                  </a:solidFill>
                </a:ln>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334-403C-9874-38A51B81C8DD}"/>
                </c:ext>
              </c:extLst>
            </c:dLbl>
            <c:spPr>
              <a:noFill/>
              <a:ln>
                <a:noFill/>
              </a:ln>
              <a:effectLst/>
            </c:spPr>
            <c:txPr>
              <a:bodyPr/>
              <a:lstStyle/>
              <a:p>
                <a:pPr>
                  <a:defRPr sz="1050"/>
                </a:pPr>
                <a:endParaRPr lang="ja-JP"/>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Sheet1!$F$13:$F$14</c:f>
              <c:strCache>
                <c:ptCount val="2"/>
                <c:pt idx="0">
                  <c:v>黒字</c:v>
                </c:pt>
                <c:pt idx="1">
                  <c:v>赤字</c:v>
                </c:pt>
              </c:strCache>
            </c:strRef>
          </c:cat>
          <c:val>
            <c:numRef>
              <c:f>Sheet1!$G$13:$G$14</c:f>
              <c:numCache>
                <c:formatCode>General</c:formatCode>
                <c:ptCount val="2"/>
                <c:pt idx="0">
                  <c:v>31</c:v>
                </c:pt>
                <c:pt idx="1">
                  <c:v>69</c:v>
                </c:pt>
              </c:numCache>
            </c:numRef>
          </c:val>
          <c:extLst>
            <c:ext xmlns:c16="http://schemas.microsoft.com/office/drawing/2014/chart" uri="{C3380CC4-5D6E-409C-BE32-E72D297353CC}">
              <c16:uniqueId val="{00000002-D334-403C-9874-38A51B81C8DD}"/>
            </c:ext>
          </c:extLst>
        </c:ser>
        <c:dLbls>
          <c:showLegendKey val="0"/>
          <c:showVal val="0"/>
          <c:showCatName val="0"/>
          <c:showSerName val="0"/>
          <c:showPercent val="0"/>
          <c:showBubbleSize val="0"/>
          <c:showLeaderLines val="1"/>
        </c:dLbls>
      </c:pie3DChart>
    </c:plotArea>
    <c:plotVisOnly val="1"/>
    <c:dispBlanksAs val="gap"/>
    <c:showDLblsOverMax val="0"/>
  </c:chart>
  <c:spPr>
    <a:noFill/>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588419405320818E-2"/>
          <c:y val="2.425075241613054E-2"/>
          <c:w val="0.87811726116453015"/>
          <c:h val="0.86733257670417752"/>
        </c:manualLayout>
      </c:layout>
      <c:lineChart>
        <c:grouping val="standard"/>
        <c:varyColors val="0"/>
        <c:ser>
          <c:idx val="0"/>
          <c:order val="0"/>
          <c:tx>
            <c:strRef>
              <c:f>Sheet1!$B$1</c:f>
              <c:strCache>
                <c:ptCount val="1"/>
                <c:pt idx="0">
                  <c:v>乗用車保有台数</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Sheet1!$A$2:$A$10</c:f>
              <c:numCache>
                <c:formatCode>General</c:formatCode>
                <c:ptCount val="9"/>
                <c:pt idx="0">
                  <c:v>1975</c:v>
                </c:pt>
                <c:pt idx="1">
                  <c:v>1980</c:v>
                </c:pt>
                <c:pt idx="2">
                  <c:v>1985</c:v>
                </c:pt>
                <c:pt idx="3">
                  <c:v>1990</c:v>
                </c:pt>
                <c:pt idx="4">
                  <c:v>1995</c:v>
                </c:pt>
                <c:pt idx="5">
                  <c:v>2000</c:v>
                </c:pt>
                <c:pt idx="6">
                  <c:v>2005</c:v>
                </c:pt>
                <c:pt idx="7">
                  <c:v>2010</c:v>
                </c:pt>
                <c:pt idx="8">
                  <c:v>2013</c:v>
                </c:pt>
              </c:numCache>
            </c:numRef>
          </c:cat>
          <c:val>
            <c:numRef>
              <c:f>Sheet1!$B$2:$B$10</c:f>
              <c:numCache>
                <c:formatCode>General</c:formatCode>
                <c:ptCount val="9"/>
                <c:pt idx="0">
                  <c:v>1604</c:v>
                </c:pt>
                <c:pt idx="1">
                  <c:v>2275</c:v>
                </c:pt>
                <c:pt idx="2">
                  <c:v>2704</c:v>
                </c:pt>
                <c:pt idx="3">
                  <c:v>3294</c:v>
                </c:pt>
                <c:pt idx="4">
                  <c:v>4296</c:v>
                </c:pt>
                <c:pt idx="5">
                  <c:v>5112</c:v>
                </c:pt>
                <c:pt idx="6">
                  <c:v>5629</c:v>
                </c:pt>
                <c:pt idx="7">
                  <c:v>5790</c:v>
                </c:pt>
                <c:pt idx="8">
                  <c:v>5936</c:v>
                </c:pt>
              </c:numCache>
            </c:numRef>
          </c:val>
          <c:smooth val="0"/>
          <c:extLst>
            <c:ext xmlns:c16="http://schemas.microsoft.com/office/drawing/2014/chart" uri="{C3380CC4-5D6E-409C-BE32-E72D297353CC}">
              <c16:uniqueId val="{00000000-C508-4E24-B523-D20B1748073A}"/>
            </c:ext>
          </c:extLst>
        </c:ser>
        <c:dLbls>
          <c:showLegendKey val="0"/>
          <c:showVal val="0"/>
          <c:showCatName val="0"/>
          <c:showSerName val="0"/>
          <c:showPercent val="0"/>
          <c:showBubbleSize val="0"/>
        </c:dLbls>
        <c:marker val="1"/>
        <c:smooth val="0"/>
        <c:axId val="228728464"/>
        <c:axId val="228728856"/>
      </c:lineChart>
      <c:lineChart>
        <c:grouping val="standard"/>
        <c:varyColors val="0"/>
        <c:ser>
          <c:idx val="1"/>
          <c:order val="1"/>
          <c:tx>
            <c:strRef>
              <c:f>Sheet1!$C$1</c:f>
              <c:strCache>
                <c:ptCount val="1"/>
                <c:pt idx="0">
                  <c:v>乗合バス（輸送人員）</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4"/>
              <c:layout>
                <c:manualLayout>
                  <c:x val="-6.2156084656084715E-2"/>
                  <c:y val="5.4681220988403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08-4E24-B523-D20B1748073A}"/>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1975</c:v>
                </c:pt>
                <c:pt idx="1">
                  <c:v>1980</c:v>
                </c:pt>
                <c:pt idx="2">
                  <c:v>1985</c:v>
                </c:pt>
                <c:pt idx="3">
                  <c:v>1990</c:v>
                </c:pt>
                <c:pt idx="4">
                  <c:v>1995</c:v>
                </c:pt>
                <c:pt idx="5">
                  <c:v>2000</c:v>
                </c:pt>
                <c:pt idx="6">
                  <c:v>2005</c:v>
                </c:pt>
                <c:pt idx="7">
                  <c:v>2010</c:v>
                </c:pt>
                <c:pt idx="8">
                  <c:v>2013</c:v>
                </c:pt>
              </c:numCache>
            </c:numRef>
          </c:cat>
          <c:val>
            <c:numRef>
              <c:f>Sheet1!$C$2:$C$10</c:f>
              <c:numCache>
                <c:formatCode>General</c:formatCode>
                <c:ptCount val="9"/>
                <c:pt idx="0">
                  <c:v>9119</c:v>
                </c:pt>
                <c:pt idx="1">
                  <c:v>8097</c:v>
                </c:pt>
                <c:pt idx="2">
                  <c:v>6998</c:v>
                </c:pt>
                <c:pt idx="3">
                  <c:v>6500</c:v>
                </c:pt>
                <c:pt idx="4">
                  <c:v>5756</c:v>
                </c:pt>
                <c:pt idx="5">
                  <c:v>4803</c:v>
                </c:pt>
                <c:pt idx="6">
                  <c:v>4244</c:v>
                </c:pt>
                <c:pt idx="7">
                  <c:v>4158</c:v>
                </c:pt>
                <c:pt idx="8">
                  <c:v>4176</c:v>
                </c:pt>
              </c:numCache>
            </c:numRef>
          </c:val>
          <c:smooth val="0"/>
          <c:extLst>
            <c:ext xmlns:c16="http://schemas.microsoft.com/office/drawing/2014/chart" uri="{C3380CC4-5D6E-409C-BE32-E72D297353CC}">
              <c16:uniqueId val="{00000002-C508-4E24-B523-D20B1748073A}"/>
            </c:ext>
          </c:extLst>
        </c:ser>
        <c:dLbls>
          <c:showLegendKey val="0"/>
          <c:showVal val="0"/>
          <c:showCatName val="0"/>
          <c:showSerName val="0"/>
          <c:showPercent val="0"/>
          <c:showBubbleSize val="0"/>
        </c:dLbls>
        <c:marker val="1"/>
        <c:smooth val="0"/>
        <c:axId val="228729640"/>
        <c:axId val="228729248"/>
      </c:lineChart>
      <c:catAx>
        <c:axId val="22872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228728856"/>
        <c:crosses val="autoZero"/>
        <c:auto val="1"/>
        <c:lblAlgn val="ctr"/>
        <c:lblOffset val="100"/>
        <c:noMultiLvlLbl val="0"/>
      </c:catAx>
      <c:valAx>
        <c:axId val="228728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228728464"/>
        <c:crosses val="autoZero"/>
        <c:crossBetween val="between"/>
      </c:valAx>
      <c:valAx>
        <c:axId val="22872924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228729640"/>
        <c:crosses val="max"/>
        <c:crossBetween val="between"/>
      </c:valAx>
      <c:catAx>
        <c:axId val="228729640"/>
        <c:scaling>
          <c:orientation val="minMax"/>
        </c:scaling>
        <c:delete val="1"/>
        <c:axPos val="b"/>
        <c:numFmt formatCode="General" sourceLinked="1"/>
        <c:majorTickMark val="out"/>
        <c:minorTickMark val="none"/>
        <c:tickLblPos val="nextTo"/>
        <c:crossAx val="228729248"/>
        <c:crosses val="autoZero"/>
        <c:auto val="1"/>
        <c:lblAlgn val="ctr"/>
        <c:lblOffset val="100"/>
        <c:noMultiLvlLbl val="0"/>
      </c:catAx>
      <c:spPr>
        <a:noFill/>
        <a:ln>
          <a:noFill/>
        </a:ln>
        <a:effectLst/>
      </c:spPr>
    </c:plotArea>
    <c:legend>
      <c:legendPos val="b"/>
      <c:layout>
        <c:manualLayout>
          <c:xMode val="edge"/>
          <c:yMode val="edge"/>
          <c:x val="0.13561580594679187"/>
          <c:y val="0.76643293202451634"/>
          <c:w val="0.72774491392801255"/>
          <c:h val="0.1818315230673229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legend>
    <c:plotVisOnly val="1"/>
    <c:dispBlanksAs val="gap"/>
    <c:showDLblsOverMax val="0"/>
  </c:chart>
  <c:spPr>
    <a:noFill/>
    <a:ln>
      <a:noFill/>
    </a:ln>
    <a:effectLst/>
  </c:spPr>
  <c:txPr>
    <a:bodyPr/>
    <a:lstStyle/>
    <a:p>
      <a:pPr>
        <a:defRPr>
          <a:latin typeface="ＭＳ ゴシック" panose="020B0609070205080204" pitchFamily="49" charset="-128"/>
          <a:ea typeface="ＭＳ ゴシック" panose="020B0609070205080204" pitchFamily="49" charset="-128"/>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886482939632541E-2"/>
          <c:y val="5.8356663750364551E-2"/>
          <c:w val="0.89467106934213869"/>
          <c:h val="0.84871099445902598"/>
        </c:manualLayout>
      </c:layout>
      <c:lineChart>
        <c:grouping val="standard"/>
        <c:varyColors val="0"/>
        <c:ser>
          <c:idx val="0"/>
          <c:order val="0"/>
          <c:tx>
            <c:v>中心市街地平均</c:v>
          </c:tx>
          <c:spPr>
            <a:ln w="31750" cap="rnd">
              <a:solidFill>
                <a:srgbClr val="FF0000"/>
              </a:solidFill>
              <a:round/>
            </a:ln>
            <a:effectLst/>
          </c:spPr>
          <c:marker>
            <c:symbol val="none"/>
          </c:marker>
          <c:cat>
            <c:strRef>
              <c:f>'[Microsoft PowerPoint 内のグラフ]Sheet1'!$B$1:$L$1</c:f>
              <c:strCache>
                <c:ptCount val="11"/>
                <c:pt idx="0">
                  <c:v>H15</c:v>
                </c:pt>
                <c:pt idx="1">
                  <c:v>H16</c:v>
                </c:pt>
                <c:pt idx="2">
                  <c:v>H17</c:v>
                </c:pt>
                <c:pt idx="3">
                  <c:v>H18</c:v>
                </c:pt>
                <c:pt idx="4">
                  <c:v>H19</c:v>
                </c:pt>
                <c:pt idx="5">
                  <c:v>H20</c:v>
                </c:pt>
                <c:pt idx="6">
                  <c:v>H21</c:v>
                </c:pt>
                <c:pt idx="7">
                  <c:v>H22</c:v>
                </c:pt>
                <c:pt idx="8">
                  <c:v>H23</c:v>
                </c:pt>
                <c:pt idx="9">
                  <c:v>H24</c:v>
                </c:pt>
                <c:pt idx="10">
                  <c:v>H25</c:v>
                </c:pt>
              </c:strCache>
            </c:strRef>
          </c:cat>
          <c:val>
            <c:numRef>
              <c:f>'[Microsoft PowerPoint 内のグラフ]Sheet1'!$B$2:$L$2</c:f>
              <c:numCache>
                <c:formatCode>General</c:formatCode>
                <c:ptCount val="11"/>
                <c:pt idx="0">
                  <c:v>1</c:v>
                </c:pt>
                <c:pt idx="1">
                  <c:v>0.9</c:v>
                </c:pt>
                <c:pt idx="2">
                  <c:v>0.81</c:v>
                </c:pt>
                <c:pt idx="3">
                  <c:v>0.78</c:v>
                </c:pt>
                <c:pt idx="4">
                  <c:v>0.76</c:v>
                </c:pt>
                <c:pt idx="5">
                  <c:v>0.75</c:v>
                </c:pt>
                <c:pt idx="6">
                  <c:v>0.73</c:v>
                </c:pt>
                <c:pt idx="7">
                  <c:v>0.71</c:v>
                </c:pt>
                <c:pt idx="8">
                  <c:v>0.7</c:v>
                </c:pt>
                <c:pt idx="9">
                  <c:v>0.7</c:v>
                </c:pt>
                <c:pt idx="10">
                  <c:v>0.69</c:v>
                </c:pt>
              </c:numCache>
            </c:numRef>
          </c:val>
          <c:smooth val="0"/>
          <c:extLst>
            <c:ext xmlns:c16="http://schemas.microsoft.com/office/drawing/2014/chart" uri="{C3380CC4-5D6E-409C-BE32-E72D297353CC}">
              <c16:uniqueId val="{00000000-CB04-4537-9079-BE549E4DF37F}"/>
            </c:ext>
          </c:extLst>
        </c:ser>
        <c:ser>
          <c:idx val="1"/>
          <c:order val="1"/>
          <c:tx>
            <c:v>居住推進区域内</c:v>
          </c:tx>
          <c:spPr>
            <a:ln w="19050" cap="rnd">
              <a:solidFill>
                <a:schemeClr val="accent2"/>
              </a:solidFill>
              <a:round/>
            </a:ln>
            <a:effectLst/>
          </c:spPr>
          <c:marker>
            <c:symbol val="none"/>
          </c:marker>
          <c:cat>
            <c:strRef>
              <c:f>'[Microsoft PowerPoint 内のグラフ]Sheet1'!$B$1:$L$1</c:f>
              <c:strCache>
                <c:ptCount val="11"/>
                <c:pt idx="0">
                  <c:v>H15</c:v>
                </c:pt>
                <c:pt idx="1">
                  <c:v>H16</c:v>
                </c:pt>
                <c:pt idx="2">
                  <c:v>H17</c:v>
                </c:pt>
                <c:pt idx="3">
                  <c:v>H18</c:v>
                </c:pt>
                <c:pt idx="4">
                  <c:v>H19</c:v>
                </c:pt>
                <c:pt idx="5">
                  <c:v>H20</c:v>
                </c:pt>
                <c:pt idx="6">
                  <c:v>H21</c:v>
                </c:pt>
                <c:pt idx="7">
                  <c:v>H22</c:v>
                </c:pt>
                <c:pt idx="8">
                  <c:v>H23</c:v>
                </c:pt>
                <c:pt idx="9">
                  <c:v>H24</c:v>
                </c:pt>
                <c:pt idx="10">
                  <c:v>H25</c:v>
                </c:pt>
              </c:strCache>
            </c:strRef>
          </c:cat>
          <c:val>
            <c:numRef>
              <c:f>'[Microsoft PowerPoint 内のグラフ]Sheet1'!$B$3:$L$3</c:f>
              <c:numCache>
                <c:formatCode>General</c:formatCode>
                <c:ptCount val="11"/>
                <c:pt idx="0">
                  <c:v>1</c:v>
                </c:pt>
                <c:pt idx="1">
                  <c:v>0.9</c:v>
                </c:pt>
                <c:pt idx="2">
                  <c:v>0.82</c:v>
                </c:pt>
                <c:pt idx="3">
                  <c:v>0.78</c:v>
                </c:pt>
                <c:pt idx="4">
                  <c:v>0.76</c:v>
                </c:pt>
                <c:pt idx="5">
                  <c:v>0.75</c:v>
                </c:pt>
                <c:pt idx="6">
                  <c:v>0.72</c:v>
                </c:pt>
                <c:pt idx="7">
                  <c:v>0.69</c:v>
                </c:pt>
                <c:pt idx="8">
                  <c:v>0.67</c:v>
                </c:pt>
                <c:pt idx="9">
                  <c:v>0.66</c:v>
                </c:pt>
                <c:pt idx="10">
                  <c:v>0.66</c:v>
                </c:pt>
              </c:numCache>
            </c:numRef>
          </c:val>
          <c:smooth val="0"/>
          <c:extLst>
            <c:ext xmlns:c16="http://schemas.microsoft.com/office/drawing/2014/chart" uri="{C3380CC4-5D6E-409C-BE32-E72D297353CC}">
              <c16:uniqueId val="{00000001-CB04-4537-9079-BE549E4DF37F}"/>
            </c:ext>
          </c:extLst>
        </c:ser>
        <c:ser>
          <c:idx val="2"/>
          <c:order val="2"/>
          <c:tx>
            <c:v>居住推進区域外</c:v>
          </c:tx>
          <c:spPr>
            <a:ln w="31750" cap="rnd">
              <a:solidFill>
                <a:schemeClr val="tx1"/>
              </a:solidFill>
              <a:round/>
            </a:ln>
            <a:effectLst/>
          </c:spPr>
          <c:marker>
            <c:symbol val="none"/>
          </c:marker>
          <c:cat>
            <c:strRef>
              <c:f>'[Microsoft PowerPoint 内のグラフ]Sheet1'!$B$1:$L$1</c:f>
              <c:strCache>
                <c:ptCount val="11"/>
                <c:pt idx="0">
                  <c:v>H15</c:v>
                </c:pt>
                <c:pt idx="1">
                  <c:v>H16</c:v>
                </c:pt>
                <c:pt idx="2">
                  <c:v>H17</c:v>
                </c:pt>
                <c:pt idx="3">
                  <c:v>H18</c:v>
                </c:pt>
                <c:pt idx="4">
                  <c:v>H19</c:v>
                </c:pt>
                <c:pt idx="5">
                  <c:v>H20</c:v>
                </c:pt>
                <c:pt idx="6">
                  <c:v>H21</c:v>
                </c:pt>
                <c:pt idx="7">
                  <c:v>H22</c:v>
                </c:pt>
                <c:pt idx="8">
                  <c:v>H23</c:v>
                </c:pt>
                <c:pt idx="9">
                  <c:v>H24</c:v>
                </c:pt>
                <c:pt idx="10">
                  <c:v>H25</c:v>
                </c:pt>
              </c:strCache>
            </c:strRef>
          </c:cat>
          <c:val>
            <c:numRef>
              <c:f>'[Microsoft PowerPoint 内のグラフ]Sheet1'!$B$4:$L$4</c:f>
              <c:numCache>
                <c:formatCode>General</c:formatCode>
                <c:ptCount val="11"/>
                <c:pt idx="0">
                  <c:v>1</c:v>
                </c:pt>
                <c:pt idx="1">
                  <c:v>0.9</c:v>
                </c:pt>
                <c:pt idx="2">
                  <c:v>0.82</c:v>
                </c:pt>
                <c:pt idx="3">
                  <c:v>0.78</c:v>
                </c:pt>
                <c:pt idx="4">
                  <c:v>0.75</c:v>
                </c:pt>
                <c:pt idx="5">
                  <c:v>0.73</c:v>
                </c:pt>
                <c:pt idx="6">
                  <c:v>0.69</c:v>
                </c:pt>
                <c:pt idx="7">
                  <c:v>0.65</c:v>
                </c:pt>
                <c:pt idx="8">
                  <c:v>0.62</c:v>
                </c:pt>
                <c:pt idx="9">
                  <c:v>0.6</c:v>
                </c:pt>
                <c:pt idx="10">
                  <c:v>0.59</c:v>
                </c:pt>
              </c:numCache>
            </c:numRef>
          </c:val>
          <c:smooth val="0"/>
          <c:extLst>
            <c:ext xmlns:c16="http://schemas.microsoft.com/office/drawing/2014/chart" uri="{C3380CC4-5D6E-409C-BE32-E72D297353CC}">
              <c16:uniqueId val="{00000002-CB04-4537-9079-BE549E4DF37F}"/>
            </c:ext>
          </c:extLst>
        </c:ser>
        <c:ser>
          <c:idx val="3"/>
          <c:order val="3"/>
          <c:tx>
            <c:v>全国の地方部平均</c:v>
          </c:tx>
          <c:spPr>
            <a:ln w="19050" cap="rnd">
              <a:solidFill>
                <a:schemeClr val="bg1">
                  <a:lumMod val="50000"/>
                </a:schemeClr>
              </a:solidFill>
              <a:prstDash val="sysDash"/>
              <a:round/>
            </a:ln>
            <a:effectLst/>
          </c:spPr>
          <c:marker>
            <c:symbol val="none"/>
          </c:marker>
          <c:cat>
            <c:strRef>
              <c:f>'[Microsoft PowerPoint 内のグラフ]Sheet1'!$B$1:$L$1</c:f>
              <c:strCache>
                <c:ptCount val="11"/>
                <c:pt idx="0">
                  <c:v>H15</c:v>
                </c:pt>
                <c:pt idx="1">
                  <c:v>H16</c:v>
                </c:pt>
                <c:pt idx="2">
                  <c:v>H17</c:v>
                </c:pt>
                <c:pt idx="3">
                  <c:v>H18</c:v>
                </c:pt>
                <c:pt idx="4">
                  <c:v>H19</c:v>
                </c:pt>
                <c:pt idx="5">
                  <c:v>H20</c:v>
                </c:pt>
                <c:pt idx="6">
                  <c:v>H21</c:v>
                </c:pt>
                <c:pt idx="7">
                  <c:v>H22</c:v>
                </c:pt>
                <c:pt idx="8">
                  <c:v>H23</c:v>
                </c:pt>
                <c:pt idx="9">
                  <c:v>H24</c:v>
                </c:pt>
                <c:pt idx="10">
                  <c:v>H25</c:v>
                </c:pt>
              </c:strCache>
            </c:strRef>
          </c:cat>
          <c:val>
            <c:numRef>
              <c:f>'[Microsoft PowerPoint 内のグラフ]Sheet1'!$B$5:$L$5</c:f>
              <c:numCache>
                <c:formatCode>General</c:formatCode>
                <c:ptCount val="11"/>
                <c:pt idx="0">
                  <c:v>1</c:v>
                </c:pt>
                <c:pt idx="1">
                  <c:v>0.93</c:v>
                </c:pt>
                <c:pt idx="2">
                  <c:v>0.86</c:v>
                </c:pt>
                <c:pt idx="3">
                  <c:v>0.74</c:v>
                </c:pt>
                <c:pt idx="4">
                  <c:v>0.71</c:v>
                </c:pt>
                <c:pt idx="5">
                  <c:v>0.7</c:v>
                </c:pt>
                <c:pt idx="6">
                  <c:v>0.68</c:v>
                </c:pt>
                <c:pt idx="7">
                  <c:v>0.66</c:v>
                </c:pt>
                <c:pt idx="8">
                  <c:v>0.63</c:v>
                </c:pt>
                <c:pt idx="9">
                  <c:v>0.61</c:v>
                </c:pt>
                <c:pt idx="10">
                  <c:v>0.6</c:v>
                </c:pt>
              </c:numCache>
            </c:numRef>
          </c:val>
          <c:smooth val="0"/>
          <c:extLst>
            <c:ext xmlns:c16="http://schemas.microsoft.com/office/drawing/2014/chart" uri="{C3380CC4-5D6E-409C-BE32-E72D297353CC}">
              <c16:uniqueId val="{00000003-CB04-4537-9079-BE549E4DF37F}"/>
            </c:ext>
          </c:extLst>
        </c:ser>
        <c:dLbls>
          <c:showLegendKey val="0"/>
          <c:showVal val="0"/>
          <c:showCatName val="0"/>
          <c:showSerName val="0"/>
          <c:showPercent val="0"/>
          <c:showBubbleSize val="0"/>
        </c:dLbls>
        <c:smooth val="0"/>
        <c:axId val="318382088"/>
        <c:axId val="318382872"/>
      </c:lineChart>
      <c:catAx>
        <c:axId val="318382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318382872"/>
        <c:crosses val="autoZero"/>
        <c:auto val="1"/>
        <c:lblAlgn val="ctr"/>
        <c:lblOffset val="100"/>
        <c:noMultiLvlLbl val="0"/>
      </c:catAx>
      <c:valAx>
        <c:axId val="318382872"/>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crossAx val="318382088"/>
        <c:crosses val="autoZero"/>
        <c:crossBetween val="midCat"/>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rgbClr val="FF0000"/>
                </a:solidFill>
                <a:latin typeface="+mn-lt"/>
                <a:ea typeface="+mn-ea"/>
                <a:cs typeface="+mn-cs"/>
              </a:defRPr>
            </a:pPr>
            <a:endParaRPr lang="ja-JP"/>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endParaRPr lang="ja-JP"/>
          </a:p>
        </c:txPr>
      </c:legendEntry>
      <c:legendEntry>
        <c:idx val="3"/>
        <c:txPr>
          <a:bodyPr rot="0" spcFirstLastPara="1" vertOverflow="ellipsis" vert="horz" wrap="square" anchor="ctr" anchorCtr="1"/>
          <a:lstStyle/>
          <a:p>
            <a:pPr>
              <a:defRPr sz="12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endParaRPr lang="ja-JP"/>
          </a:p>
        </c:txPr>
      </c:legendEntry>
      <c:layout>
        <c:manualLayout>
          <c:xMode val="edge"/>
          <c:yMode val="edge"/>
          <c:x val="0.48839377929201289"/>
          <c:y val="5.5784945322078831E-2"/>
          <c:w val="0.49690737855629008"/>
          <c:h val="0.3808613974941313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40563752477425E-2"/>
          <c:y val="0.24393054701905348"/>
          <c:w val="0.59614462172929472"/>
          <c:h val="0.50464311482857216"/>
        </c:manualLayout>
      </c:layout>
      <c:barChart>
        <c:barDir val="bar"/>
        <c:grouping val="percentStacked"/>
        <c:varyColors val="0"/>
        <c:ser>
          <c:idx val="0"/>
          <c:order val="0"/>
          <c:tx>
            <c:strRef>
              <c:f>Sheet1!$B$1</c:f>
              <c:strCache>
                <c:ptCount val="1"/>
                <c:pt idx="0">
                  <c:v>昭和51年までに建物用地化</c:v>
                </c:pt>
              </c:strCache>
            </c:strRef>
          </c:tx>
          <c:spPr>
            <a:solidFill>
              <a:srgbClr val="FE7F00"/>
            </a:solidFill>
            <a:ln w="19050">
              <a:solidFill>
                <a:schemeClr val="lt1"/>
              </a:solidFill>
            </a:ln>
            <a:effectLst/>
          </c:spPr>
          <c:invertIfNegative val="0"/>
          <c:dPt>
            <c:idx val="0"/>
            <c:invertIfNegative val="0"/>
            <c:bubble3D val="0"/>
            <c:spPr>
              <a:solidFill>
                <a:srgbClr val="FE7F00"/>
              </a:solidFill>
              <a:ln w="19050">
                <a:solidFill>
                  <a:srgbClr val="3F9C50"/>
                </a:solidFill>
              </a:ln>
              <a:effectLst/>
            </c:spPr>
            <c:extLst>
              <c:ext xmlns:c16="http://schemas.microsoft.com/office/drawing/2014/chart" uri="{C3380CC4-5D6E-409C-BE32-E72D297353CC}">
                <c16:uniqueId val="{00000001-2D34-4A8B-9760-643A892B61F1}"/>
              </c:ext>
            </c:extLst>
          </c:dPt>
          <c:dPt>
            <c:idx val="1"/>
            <c:invertIfNegative val="0"/>
            <c:bubble3D val="0"/>
            <c:spPr>
              <a:solidFill>
                <a:srgbClr val="FE7F00"/>
              </a:solidFill>
              <a:ln w="19050">
                <a:solidFill>
                  <a:schemeClr val="tx1"/>
                </a:solidFill>
              </a:ln>
              <a:effectLst/>
            </c:spPr>
            <c:extLst>
              <c:ext xmlns:c16="http://schemas.microsoft.com/office/drawing/2014/chart" uri="{C3380CC4-5D6E-409C-BE32-E72D297353CC}">
                <c16:uniqueId val="{00000003-2D34-4A8B-9760-643A892B61F1}"/>
              </c:ext>
            </c:extLst>
          </c:dPt>
          <c:dPt>
            <c:idx val="2"/>
            <c:invertIfNegative val="0"/>
            <c:bubble3D val="0"/>
            <c:spPr>
              <a:solidFill>
                <a:srgbClr val="FE7F00"/>
              </a:solidFill>
              <a:ln w="19050">
                <a:solidFill>
                  <a:srgbClr val="3F9C50"/>
                </a:solidFill>
              </a:ln>
              <a:effectLst/>
            </c:spPr>
            <c:extLst>
              <c:ext xmlns:c16="http://schemas.microsoft.com/office/drawing/2014/chart" uri="{C3380CC4-5D6E-409C-BE32-E72D297353CC}">
                <c16:uniqueId val="{00000005-2D34-4A8B-9760-643A892B61F1}"/>
              </c:ext>
            </c:extLst>
          </c:dPt>
          <c:dPt>
            <c:idx val="3"/>
            <c:invertIfNegative val="0"/>
            <c:bubble3D val="0"/>
            <c:spPr>
              <a:solidFill>
                <a:srgbClr val="FE7F00"/>
              </a:solidFill>
              <a:ln w="19050">
                <a:solidFill>
                  <a:srgbClr val="3F9C50"/>
                </a:solidFill>
              </a:ln>
              <a:effectLst/>
            </c:spPr>
            <c:extLst>
              <c:ext xmlns:c16="http://schemas.microsoft.com/office/drawing/2014/chart" uri="{C3380CC4-5D6E-409C-BE32-E72D297353CC}">
                <c16:uniqueId val="{00000007-2D34-4A8B-9760-643A892B61F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昭和51年洪水</c:v>
                </c:pt>
              </c:strCache>
            </c:strRef>
          </c:cat>
          <c:val>
            <c:numRef>
              <c:f>Sheet1!$B$2</c:f>
              <c:numCache>
                <c:formatCode>General</c:formatCode>
                <c:ptCount val="1"/>
                <c:pt idx="0">
                  <c:v>0.36769759450171824</c:v>
                </c:pt>
              </c:numCache>
            </c:numRef>
          </c:val>
          <c:extLst>
            <c:ext xmlns:c16="http://schemas.microsoft.com/office/drawing/2014/chart" uri="{C3380CC4-5D6E-409C-BE32-E72D297353CC}">
              <c16:uniqueId val="{00000008-2D34-4A8B-9760-643A892B61F1}"/>
            </c:ext>
          </c:extLst>
        </c:ser>
        <c:ser>
          <c:idx val="1"/>
          <c:order val="1"/>
          <c:tx>
            <c:strRef>
              <c:f>Sheet1!$C$1</c:f>
              <c:strCache>
                <c:ptCount val="1"/>
                <c:pt idx="0">
                  <c:v>平成9年までの21年間に建物用地化</c:v>
                </c:pt>
              </c:strCache>
            </c:strRef>
          </c:tx>
          <c:spPr>
            <a:solidFill>
              <a:srgbClr val="FD030F"/>
            </a:solidFill>
            <a:ln w="19050">
              <a:solidFill>
                <a:schemeClr val="lt1"/>
              </a:solidFill>
            </a:ln>
            <a:effectLst/>
          </c:spPr>
          <c:invertIfNegative val="0"/>
          <c:dPt>
            <c:idx val="0"/>
            <c:invertIfNegative val="0"/>
            <c:bubble3D val="0"/>
            <c:spPr>
              <a:solidFill>
                <a:srgbClr val="FD030F"/>
              </a:solidFill>
              <a:ln w="19050">
                <a:solidFill>
                  <a:srgbClr val="3F9C50"/>
                </a:solidFill>
              </a:ln>
              <a:effectLst/>
            </c:spPr>
            <c:extLst>
              <c:ext xmlns:c16="http://schemas.microsoft.com/office/drawing/2014/chart" uri="{C3380CC4-5D6E-409C-BE32-E72D297353CC}">
                <c16:uniqueId val="{0000000A-2D34-4A8B-9760-643A892B61F1}"/>
              </c:ext>
            </c:extLst>
          </c:dPt>
          <c:dPt>
            <c:idx val="1"/>
            <c:invertIfNegative val="0"/>
            <c:bubble3D val="0"/>
            <c:spPr>
              <a:solidFill>
                <a:srgbClr val="FD030F"/>
              </a:solidFill>
              <a:ln w="19050">
                <a:solidFill>
                  <a:schemeClr val="tx1"/>
                </a:solidFill>
              </a:ln>
              <a:effectLst/>
            </c:spPr>
            <c:extLst>
              <c:ext xmlns:c16="http://schemas.microsoft.com/office/drawing/2014/chart" uri="{C3380CC4-5D6E-409C-BE32-E72D297353CC}">
                <c16:uniqueId val="{0000000C-2D34-4A8B-9760-643A892B61F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昭和51年洪水</c:v>
                </c:pt>
              </c:strCache>
            </c:strRef>
          </c:cat>
          <c:val>
            <c:numRef>
              <c:f>Sheet1!$C$2</c:f>
              <c:numCache>
                <c:formatCode>General</c:formatCode>
                <c:ptCount val="1"/>
                <c:pt idx="0">
                  <c:v>0.3127147766323024</c:v>
                </c:pt>
              </c:numCache>
            </c:numRef>
          </c:val>
          <c:extLst>
            <c:ext xmlns:c16="http://schemas.microsoft.com/office/drawing/2014/chart" uri="{C3380CC4-5D6E-409C-BE32-E72D297353CC}">
              <c16:uniqueId val="{0000000D-2D34-4A8B-9760-643A892B61F1}"/>
            </c:ext>
          </c:extLst>
        </c:ser>
        <c:ser>
          <c:idx val="2"/>
          <c:order val="2"/>
          <c:tx>
            <c:strRef>
              <c:f>Sheet1!$D$1</c:f>
              <c:strCache>
                <c:ptCount val="1"/>
                <c:pt idx="0">
                  <c:v>平成26年までの17年間に建物用地化</c:v>
                </c:pt>
              </c:strCache>
            </c:strRef>
          </c:tx>
          <c:spPr>
            <a:solidFill>
              <a:srgbClr val="7E0006"/>
            </a:solidFill>
            <a:ln w="19050">
              <a:solidFill>
                <a:schemeClr val="lt1"/>
              </a:solidFill>
            </a:ln>
            <a:effectLst/>
          </c:spPr>
          <c:invertIfNegative val="0"/>
          <c:dPt>
            <c:idx val="0"/>
            <c:invertIfNegative val="0"/>
            <c:bubble3D val="0"/>
            <c:spPr>
              <a:solidFill>
                <a:srgbClr val="7E0006"/>
              </a:solidFill>
              <a:ln w="19050">
                <a:solidFill>
                  <a:srgbClr val="3F9C50"/>
                </a:solidFill>
              </a:ln>
              <a:effectLst/>
            </c:spPr>
            <c:extLst>
              <c:ext xmlns:c16="http://schemas.microsoft.com/office/drawing/2014/chart" uri="{C3380CC4-5D6E-409C-BE32-E72D297353CC}">
                <c16:uniqueId val="{0000000F-2D34-4A8B-9760-643A892B61F1}"/>
              </c:ext>
            </c:extLst>
          </c:dPt>
          <c:dPt>
            <c:idx val="1"/>
            <c:invertIfNegative val="0"/>
            <c:bubble3D val="0"/>
            <c:spPr>
              <a:solidFill>
                <a:srgbClr val="7E0006"/>
              </a:solidFill>
              <a:ln w="19050">
                <a:solidFill>
                  <a:schemeClr val="tx1"/>
                </a:solidFill>
              </a:ln>
              <a:effectLst/>
            </c:spPr>
            <c:extLst>
              <c:ext xmlns:c16="http://schemas.microsoft.com/office/drawing/2014/chart" uri="{C3380CC4-5D6E-409C-BE32-E72D297353CC}">
                <c16:uniqueId val="{00000011-2D34-4A8B-9760-643A892B61F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昭和51年洪水</c:v>
                </c:pt>
              </c:strCache>
            </c:strRef>
          </c:cat>
          <c:val>
            <c:numRef>
              <c:f>Sheet1!$D$2</c:f>
              <c:numCache>
                <c:formatCode>General</c:formatCode>
                <c:ptCount val="1"/>
                <c:pt idx="0">
                  <c:v>0.31958762886597936</c:v>
                </c:pt>
              </c:numCache>
            </c:numRef>
          </c:val>
          <c:extLst>
            <c:ext xmlns:c16="http://schemas.microsoft.com/office/drawing/2014/chart" uri="{C3380CC4-5D6E-409C-BE32-E72D297353CC}">
              <c16:uniqueId val="{00000012-2D34-4A8B-9760-643A892B61F1}"/>
            </c:ext>
          </c:extLst>
        </c:ser>
        <c:dLbls>
          <c:dLblPos val="ctr"/>
          <c:showLegendKey val="0"/>
          <c:showVal val="1"/>
          <c:showCatName val="0"/>
          <c:showSerName val="0"/>
          <c:showPercent val="0"/>
          <c:showBubbleSize val="0"/>
        </c:dLbls>
        <c:gapWidth val="100"/>
        <c:overlap val="100"/>
        <c:axId val="917664984"/>
        <c:axId val="917664592"/>
      </c:barChart>
      <c:valAx>
        <c:axId val="91766459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17664984"/>
        <c:crosses val="autoZero"/>
        <c:crossBetween val="between"/>
      </c:valAx>
      <c:catAx>
        <c:axId val="917664984"/>
        <c:scaling>
          <c:orientation val="maxMin"/>
        </c:scaling>
        <c:delete val="1"/>
        <c:axPos val="l"/>
        <c:numFmt formatCode="General" sourceLinked="1"/>
        <c:majorTickMark val="out"/>
        <c:minorTickMark val="none"/>
        <c:tickLblPos val="nextTo"/>
        <c:crossAx val="917664592"/>
        <c:crosses val="autoZero"/>
        <c:auto val="1"/>
        <c:lblAlgn val="ctr"/>
        <c:lblOffset val="100"/>
        <c:noMultiLvlLbl val="0"/>
      </c:catAx>
      <c:spPr>
        <a:noFill/>
        <a:ln>
          <a:noFill/>
        </a:ln>
        <a:effectLst/>
      </c:spPr>
    </c:plotArea>
    <c:legend>
      <c:legendPos val="r"/>
      <c:layout>
        <c:manualLayout>
          <c:xMode val="edge"/>
          <c:yMode val="edge"/>
          <c:x val="0.6573634161478249"/>
          <c:y val="1.4487006692755855E-2"/>
          <c:w val="0.33755160056855715"/>
          <c:h val="0.9618528807163978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72時間降水量</c:v>
                </c:pt>
                <c:pt idx="1">
                  <c:v>48時間降水量</c:v>
                </c:pt>
                <c:pt idx="2">
                  <c:v>24時間降水量</c:v>
                </c:pt>
                <c:pt idx="3">
                  <c:v>12時間降水量</c:v>
                </c:pt>
                <c:pt idx="4">
                  <c:v>6時間降水量</c:v>
                </c:pt>
                <c:pt idx="5">
                  <c:v>3時間降水量</c:v>
                </c:pt>
                <c:pt idx="6">
                  <c:v>1時間降水量</c:v>
                </c:pt>
              </c:strCache>
            </c:strRef>
          </c:cat>
          <c:val>
            <c:numRef>
              <c:f>Sheet1!$B$2:$B$8</c:f>
              <c:numCache>
                <c:formatCode>General</c:formatCode>
                <c:ptCount val="7"/>
                <c:pt idx="0">
                  <c:v>53</c:v>
                </c:pt>
                <c:pt idx="1">
                  <c:v>72</c:v>
                </c:pt>
                <c:pt idx="2">
                  <c:v>103</c:v>
                </c:pt>
                <c:pt idx="3">
                  <c:v>120</c:v>
                </c:pt>
                <c:pt idx="4">
                  <c:v>89</c:v>
                </c:pt>
                <c:pt idx="5">
                  <c:v>40</c:v>
                </c:pt>
                <c:pt idx="6">
                  <c:v>9</c:v>
                </c:pt>
              </c:numCache>
            </c:numRef>
          </c:val>
          <c:extLst>
            <c:ext xmlns:c16="http://schemas.microsoft.com/office/drawing/2014/chart" uri="{C3380CC4-5D6E-409C-BE32-E72D297353CC}">
              <c16:uniqueId val="{00000000-51BB-4A09-BEA4-9D416D7AB3CF}"/>
            </c:ext>
          </c:extLst>
        </c:ser>
        <c:dLbls>
          <c:showLegendKey val="0"/>
          <c:showVal val="0"/>
          <c:showCatName val="0"/>
          <c:showSerName val="0"/>
          <c:showPercent val="0"/>
          <c:showBubbleSize val="0"/>
        </c:dLbls>
        <c:gapWidth val="182"/>
        <c:axId val="446853720"/>
        <c:axId val="446854112"/>
      </c:barChart>
      <c:catAx>
        <c:axId val="4468537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446854112"/>
        <c:crosses val="autoZero"/>
        <c:auto val="1"/>
        <c:lblAlgn val="ctr"/>
        <c:lblOffset val="100"/>
        <c:noMultiLvlLbl val="0"/>
      </c:catAx>
      <c:valAx>
        <c:axId val="446854112"/>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46853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79184E-2"/>
          <c:w val="0.81799527125225069"/>
          <c:h val="0.83736739574217856"/>
        </c:manualLayout>
      </c:layout>
      <c:barChart>
        <c:barDir val="col"/>
        <c:grouping val="stacked"/>
        <c:varyColors val="0"/>
        <c:ser>
          <c:idx val="0"/>
          <c:order val="0"/>
          <c:tx>
            <c:strRef>
              <c:f>グラフ化1!$B$3</c:f>
              <c:strCache>
                <c:ptCount val="1"/>
                <c:pt idx="0">
                  <c:v>年少人口</c:v>
                </c:pt>
              </c:strCache>
            </c:strRef>
          </c:tx>
          <c:invertIfNegative val="0"/>
          <c:cat>
            <c:strRef>
              <c:f>グラフ化1!$C$2:$O$2</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グラフ化1!$C$3:$O$3</c:f>
              <c:numCache>
                <c:formatCode>#,##0</c:formatCode>
                <c:ptCount val="13"/>
                <c:pt idx="0">
                  <c:v>218.43690000000001</c:v>
                </c:pt>
                <c:pt idx="1">
                  <c:v>211.18120000000027</c:v>
                </c:pt>
                <c:pt idx="2">
                  <c:v>186.33840000000774</c:v>
                </c:pt>
                <c:pt idx="3">
                  <c:v>166.43979999999999</c:v>
                </c:pt>
                <c:pt idx="4">
                  <c:v>152.42080000000001</c:v>
                </c:pt>
                <c:pt idx="5">
                  <c:v>143.48610000000087</c:v>
                </c:pt>
                <c:pt idx="6">
                  <c:v>138.04769999999999</c:v>
                </c:pt>
                <c:pt idx="7">
                  <c:v>128.6848</c:v>
                </c:pt>
                <c:pt idx="8">
                  <c:v>118.09139999999999</c:v>
                </c:pt>
                <c:pt idx="9">
                  <c:v>107.09750000000012</c:v>
                </c:pt>
                <c:pt idx="10">
                  <c:v>97.295299999999997</c:v>
                </c:pt>
                <c:pt idx="11">
                  <c:v>91.036500000000004</c:v>
                </c:pt>
                <c:pt idx="12">
                  <c:v>86.27549999999998</c:v>
                </c:pt>
              </c:numCache>
            </c:numRef>
          </c:val>
          <c:extLst>
            <c:ext xmlns:c16="http://schemas.microsoft.com/office/drawing/2014/chart" uri="{C3380CC4-5D6E-409C-BE32-E72D297353CC}">
              <c16:uniqueId val="{00000000-DFC2-4715-9785-C1CDC80715FA}"/>
            </c:ext>
          </c:extLst>
        </c:ser>
        <c:ser>
          <c:idx val="1"/>
          <c:order val="1"/>
          <c:tx>
            <c:strRef>
              <c:f>グラフ化1!$B$4</c:f>
              <c:strCache>
                <c:ptCount val="1"/>
                <c:pt idx="0">
                  <c:v>生産年齢人口</c:v>
                </c:pt>
              </c:strCache>
            </c:strRef>
          </c:tx>
          <c:invertIfNegative val="0"/>
          <c:cat>
            <c:strRef>
              <c:f>グラフ化1!$C$2:$O$2</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グラフ化1!$C$4:$O$4</c:f>
              <c:numCache>
                <c:formatCode>#,##0</c:formatCode>
                <c:ptCount val="13"/>
                <c:pt idx="0">
                  <c:v>625.54089999999997</c:v>
                </c:pt>
                <c:pt idx="1">
                  <c:v>652.97219999999948</c:v>
                </c:pt>
                <c:pt idx="2">
                  <c:v>675.21429999999998</c:v>
                </c:pt>
                <c:pt idx="3">
                  <c:v>685.68259999999998</c:v>
                </c:pt>
                <c:pt idx="4">
                  <c:v>677.32279999999946</c:v>
                </c:pt>
                <c:pt idx="5">
                  <c:v>662.09140000000002</c:v>
                </c:pt>
                <c:pt idx="6">
                  <c:v>638.86919999999748</c:v>
                </c:pt>
                <c:pt idx="7">
                  <c:v>599.36309999999946</c:v>
                </c:pt>
                <c:pt idx="8">
                  <c:v>569.98590000000002</c:v>
                </c:pt>
                <c:pt idx="9">
                  <c:v>546.63779999999997</c:v>
                </c:pt>
                <c:pt idx="10">
                  <c:v>521.17030000000352</c:v>
                </c:pt>
                <c:pt idx="11">
                  <c:v>488.87670000000003</c:v>
                </c:pt>
                <c:pt idx="12">
                  <c:v>445.93929999999864</c:v>
                </c:pt>
              </c:numCache>
            </c:numRef>
          </c:val>
          <c:extLst>
            <c:ext xmlns:c16="http://schemas.microsoft.com/office/drawing/2014/chart" uri="{C3380CC4-5D6E-409C-BE32-E72D297353CC}">
              <c16:uniqueId val="{00000001-DFC2-4715-9785-C1CDC80715FA}"/>
            </c:ext>
          </c:extLst>
        </c:ser>
        <c:ser>
          <c:idx val="2"/>
          <c:order val="2"/>
          <c:tx>
            <c:strRef>
              <c:f>グラフ化1!$B$5</c:f>
              <c:strCache>
                <c:ptCount val="1"/>
                <c:pt idx="0">
                  <c:v>老年人口</c:v>
                </c:pt>
              </c:strCache>
            </c:strRef>
          </c:tx>
          <c:invertIfNegative val="0"/>
          <c:cat>
            <c:strRef>
              <c:f>グラフ化1!$C$2:$O$2</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グラフ化1!$C$5:$O$5</c:f>
              <c:numCache>
                <c:formatCode>#,##0</c:formatCode>
                <c:ptCount val="13"/>
                <c:pt idx="0">
                  <c:v>83.983800000000002</c:v>
                </c:pt>
                <c:pt idx="1">
                  <c:v>98.954700000000003</c:v>
                </c:pt>
                <c:pt idx="2">
                  <c:v>119.53760000000032</c:v>
                </c:pt>
                <c:pt idx="3">
                  <c:v>146.97319999999999</c:v>
                </c:pt>
                <c:pt idx="4">
                  <c:v>175.71389999999352</c:v>
                </c:pt>
                <c:pt idx="5">
                  <c:v>201.85010000000167</c:v>
                </c:pt>
                <c:pt idx="6">
                  <c:v>229.08580000000001</c:v>
                </c:pt>
                <c:pt idx="7">
                  <c:v>265.49459999999863</c:v>
                </c:pt>
                <c:pt idx="8">
                  <c:v>284.57909999999993</c:v>
                </c:pt>
                <c:pt idx="9">
                  <c:v>291.37369999999999</c:v>
                </c:pt>
                <c:pt idx="10">
                  <c:v>294.65109999999999</c:v>
                </c:pt>
                <c:pt idx="11">
                  <c:v>297.51349999999923</c:v>
                </c:pt>
                <c:pt idx="12">
                  <c:v>306.16480000001718</c:v>
                </c:pt>
              </c:numCache>
            </c:numRef>
          </c:val>
          <c:extLst>
            <c:ext xmlns:c16="http://schemas.microsoft.com/office/drawing/2014/chart" uri="{C3380CC4-5D6E-409C-BE32-E72D297353CC}">
              <c16:uniqueId val="{00000002-DFC2-4715-9785-C1CDC80715FA}"/>
            </c:ext>
          </c:extLst>
        </c:ser>
        <c:dLbls>
          <c:showLegendKey val="0"/>
          <c:showVal val="0"/>
          <c:showCatName val="0"/>
          <c:showSerName val="0"/>
          <c:showPercent val="0"/>
          <c:showBubbleSize val="0"/>
        </c:dLbls>
        <c:gapWidth val="81"/>
        <c:overlap val="100"/>
        <c:axId val="226615440"/>
        <c:axId val="224737624"/>
      </c:barChart>
      <c:catAx>
        <c:axId val="226615440"/>
        <c:scaling>
          <c:orientation val="minMax"/>
        </c:scaling>
        <c:delete val="0"/>
        <c:axPos val="b"/>
        <c:numFmt formatCode="General" sourceLinked="1"/>
        <c:majorTickMark val="out"/>
        <c:minorTickMark val="none"/>
        <c:tickLblPos val="nextTo"/>
        <c:txPr>
          <a:bodyPr/>
          <a:lstStyle/>
          <a:p>
            <a:pPr>
              <a:defRPr sz="800"/>
            </a:pPr>
            <a:endParaRPr lang="ja-JP"/>
          </a:p>
        </c:txPr>
        <c:crossAx val="224737624"/>
        <c:crosses val="autoZero"/>
        <c:auto val="1"/>
        <c:lblAlgn val="ctr"/>
        <c:lblOffset val="100"/>
        <c:noMultiLvlLbl val="0"/>
      </c:catAx>
      <c:valAx>
        <c:axId val="224737624"/>
        <c:scaling>
          <c:orientation val="minMax"/>
          <c:max val="1200"/>
        </c:scaling>
        <c:delete val="0"/>
        <c:axPos val="l"/>
        <c:majorGridlines>
          <c:spPr>
            <a:ln>
              <a:prstDash val="sysDash"/>
            </a:ln>
          </c:spPr>
        </c:majorGridlines>
        <c:numFmt formatCode="#,##0_);\(#,##0\)" sourceLinked="0"/>
        <c:majorTickMark val="out"/>
        <c:minorTickMark val="none"/>
        <c:tickLblPos val="nextTo"/>
        <c:crossAx val="226615440"/>
        <c:crosses val="autoZero"/>
        <c:crossBetween val="between"/>
        <c:majorUnit val="200"/>
      </c:valAx>
      <c:spPr>
        <a:noFill/>
      </c:spPr>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79184E-2"/>
          <c:w val="0.81799527125225069"/>
          <c:h val="0.83736739574218022"/>
        </c:manualLayout>
      </c:layout>
      <c:barChart>
        <c:barDir val="col"/>
        <c:grouping val="stacked"/>
        <c:varyColors val="0"/>
        <c:ser>
          <c:idx val="0"/>
          <c:order val="0"/>
          <c:tx>
            <c:strRef>
              <c:f>グラフ化1!$B$42</c:f>
              <c:strCache>
                <c:ptCount val="1"/>
                <c:pt idx="0">
                  <c:v>年少人口</c:v>
                </c:pt>
              </c:strCache>
            </c:strRef>
          </c:tx>
          <c:invertIfNegative val="0"/>
          <c:cat>
            <c:strRef>
              <c:f>グラフ化1!$C$17:$O$17</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グラフ化1!$C$42:$O$42</c:f>
              <c:numCache>
                <c:formatCode>#,##0</c:formatCode>
                <c:ptCount val="13"/>
                <c:pt idx="0">
                  <c:v>433.36989999999997</c:v>
                </c:pt>
                <c:pt idx="1">
                  <c:v>411.54649999999964</c:v>
                </c:pt>
                <c:pt idx="2">
                  <c:v>359.01009999999923</c:v>
                </c:pt>
                <c:pt idx="3">
                  <c:v>316.10570000000001</c:v>
                </c:pt>
                <c:pt idx="4">
                  <c:v>278.62689999999969</c:v>
                </c:pt>
                <c:pt idx="5">
                  <c:v>248.1242</c:v>
                </c:pt>
                <c:pt idx="6">
                  <c:v>222.90780000000001</c:v>
                </c:pt>
                <c:pt idx="7">
                  <c:v>198.5189</c:v>
                </c:pt>
                <c:pt idx="8">
                  <c:v>175.80959999999999</c:v>
                </c:pt>
                <c:pt idx="9">
                  <c:v>156.60909999999998</c:v>
                </c:pt>
                <c:pt idx="10">
                  <c:v>141.02940000000001</c:v>
                </c:pt>
                <c:pt idx="11">
                  <c:v>130.81230000000087</c:v>
                </c:pt>
                <c:pt idx="12">
                  <c:v>123.0826</c:v>
                </c:pt>
              </c:numCache>
            </c:numRef>
          </c:val>
          <c:extLst>
            <c:ext xmlns:c16="http://schemas.microsoft.com/office/drawing/2014/chart" uri="{C3380CC4-5D6E-409C-BE32-E72D297353CC}">
              <c16:uniqueId val="{00000000-F08B-46D7-B050-6862BA2792CE}"/>
            </c:ext>
          </c:extLst>
        </c:ser>
        <c:ser>
          <c:idx val="1"/>
          <c:order val="1"/>
          <c:tx>
            <c:strRef>
              <c:f>グラフ化1!$B$43</c:f>
              <c:strCache>
                <c:ptCount val="1"/>
                <c:pt idx="0">
                  <c:v>生産年齢人口</c:v>
                </c:pt>
              </c:strCache>
            </c:strRef>
          </c:tx>
          <c:invertIfNegative val="0"/>
          <c:cat>
            <c:strRef>
              <c:f>グラフ化1!$C$17:$O$17</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グラフ化1!$C$43:$O$43</c:f>
              <c:numCache>
                <c:formatCode>#,##0</c:formatCode>
                <c:ptCount val="13"/>
                <c:pt idx="0">
                  <c:v>1275.4733999999999</c:v>
                </c:pt>
                <c:pt idx="1">
                  <c:v>1267.8562999999999</c:v>
                </c:pt>
                <c:pt idx="2">
                  <c:v>1238.2497000000001</c:v>
                </c:pt>
                <c:pt idx="3">
                  <c:v>1206.3454999999999</c:v>
                </c:pt>
                <c:pt idx="4">
                  <c:v>1160.7946999999999</c:v>
                </c:pt>
                <c:pt idx="5">
                  <c:v>1101.9897000000001</c:v>
                </c:pt>
                <c:pt idx="6">
                  <c:v>1027.5040999999999</c:v>
                </c:pt>
                <c:pt idx="7">
                  <c:v>929.67950000000053</c:v>
                </c:pt>
                <c:pt idx="8">
                  <c:v>850.11670000000004</c:v>
                </c:pt>
                <c:pt idx="9">
                  <c:v>788.16570000000002</c:v>
                </c:pt>
                <c:pt idx="10">
                  <c:v>734.47450000000003</c:v>
                </c:pt>
                <c:pt idx="11">
                  <c:v>679.79500000000053</c:v>
                </c:pt>
                <c:pt idx="12">
                  <c:v>614.45609999999749</c:v>
                </c:pt>
              </c:numCache>
            </c:numRef>
          </c:val>
          <c:extLst>
            <c:ext xmlns:c16="http://schemas.microsoft.com/office/drawing/2014/chart" uri="{C3380CC4-5D6E-409C-BE32-E72D297353CC}">
              <c16:uniqueId val="{00000001-F08B-46D7-B050-6862BA2792CE}"/>
            </c:ext>
          </c:extLst>
        </c:ser>
        <c:ser>
          <c:idx val="2"/>
          <c:order val="2"/>
          <c:tx>
            <c:strRef>
              <c:f>グラフ化1!$B$44</c:f>
              <c:strCache>
                <c:ptCount val="1"/>
                <c:pt idx="0">
                  <c:v>老年人口</c:v>
                </c:pt>
              </c:strCache>
            </c:strRef>
          </c:tx>
          <c:invertIfNegative val="0"/>
          <c:cat>
            <c:strRef>
              <c:f>グラフ化1!$C$17:$O$17</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グラフ化1!$C$44:$O$44</c:f>
              <c:numCache>
                <c:formatCode>#,##0</c:formatCode>
                <c:ptCount val="13"/>
                <c:pt idx="0">
                  <c:v>243.9186</c:v>
                </c:pt>
                <c:pt idx="1">
                  <c:v>276.18759999999969</c:v>
                </c:pt>
                <c:pt idx="2">
                  <c:v>321.58879999999863</c:v>
                </c:pt>
                <c:pt idx="3">
                  <c:v>382.71789999999999</c:v>
                </c:pt>
                <c:pt idx="4">
                  <c:v>436.11099999999999</c:v>
                </c:pt>
                <c:pt idx="5">
                  <c:v>473.39009999999899</c:v>
                </c:pt>
                <c:pt idx="6">
                  <c:v>497.49689999999669</c:v>
                </c:pt>
                <c:pt idx="7">
                  <c:v>536.41859999999997</c:v>
                </c:pt>
                <c:pt idx="8">
                  <c:v>556.32029999999747</c:v>
                </c:pt>
                <c:pt idx="9">
                  <c:v>549.90039999999999</c:v>
                </c:pt>
                <c:pt idx="10">
                  <c:v>531.05739999999946</c:v>
                </c:pt>
                <c:pt idx="11">
                  <c:v>508.2985999999882</c:v>
                </c:pt>
                <c:pt idx="12">
                  <c:v>493.46969999999999</c:v>
                </c:pt>
              </c:numCache>
            </c:numRef>
          </c:val>
          <c:extLst>
            <c:ext xmlns:c16="http://schemas.microsoft.com/office/drawing/2014/chart" uri="{C3380CC4-5D6E-409C-BE32-E72D297353CC}">
              <c16:uniqueId val="{00000002-F08B-46D7-B050-6862BA2792CE}"/>
            </c:ext>
          </c:extLst>
        </c:ser>
        <c:dLbls>
          <c:showLegendKey val="0"/>
          <c:showVal val="0"/>
          <c:showCatName val="0"/>
          <c:showSerName val="0"/>
          <c:showPercent val="0"/>
          <c:showBubbleSize val="0"/>
        </c:dLbls>
        <c:gapWidth val="81"/>
        <c:overlap val="100"/>
        <c:axId val="224946384"/>
        <c:axId val="226512912"/>
      </c:barChart>
      <c:catAx>
        <c:axId val="224946384"/>
        <c:scaling>
          <c:orientation val="minMax"/>
        </c:scaling>
        <c:delete val="0"/>
        <c:axPos val="b"/>
        <c:numFmt formatCode="General" sourceLinked="1"/>
        <c:majorTickMark val="out"/>
        <c:minorTickMark val="none"/>
        <c:tickLblPos val="nextTo"/>
        <c:txPr>
          <a:bodyPr/>
          <a:lstStyle/>
          <a:p>
            <a:pPr>
              <a:defRPr sz="800"/>
            </a:pPr>
            <a:endParaRPr lang="ja-JP"/>
          </a:p>
        </c:txPr>
        <c:crossAx val="226512912"/>
        <c:crosses val="autoZero"/>
        <c:auto val="1"/>
        <c:lblAlgn val="ctr"/>
        <c:lblOffset val="100"/>
        <c:noMultiLvlLbl val="0"/>
      </c:catAx>
      <c:valAx>
        <c:axId val="226512912"/>
        <c:scaling>
          <c:orientation val="minMax"/>
          <c:max val="2500"/>
          <c:min val="0"/>
        </c:scaling>
        <c:delete val="0"/>
        <c:axPos val="l"/>
        <c:majorGridlines>
          <c:spPr>
            <a:ln>
              <a:prstDash val="sysDash"/>
            </a:ln>
          </c:spPr>
        </c:majorGridlines>
        <c:numFmt formatCode="#,##0_);\(#,##0\)" sourceLinked="0"/>
        <c:majorTickMark val="out"/>
        <c:minorTickMark val="none"/>
        <c:tickLblPos val="nextTo"/>
        <c:crossAx val="224946384"/>
        <c:crosses val="autoZero"/>
        <c:crossBetween val="between"/>
        <c:majorUnit val="500"/>
      </c:valAx>
      <c:spPr>
        <a:noFill/>
      </c:spPr>
    </c:plotArea>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79934E-2"/>
          <c:w val="0.81799527125225069"/>
          <c:h val="0.83736739574217856"/>
        </c:manualLayout>
      </c:layout>
      <c:barChart>
        <c:barDir val="col"/>
        <c:grouping val="stacked"/>
        <c:varyColors val="0"/>
        <c:ser>
          <c:idx val="0"/>
          <c:order val="0"/>
          <c:tx>
            <c:strRef>
              <c:f>グラフ化1!$B$30</c:f>
              <c:strCache>
                <c:ptCount val="1"/>
                <c:pt idx="0">
                  <c:v>年少人口</c:v>
                </c:pt>
              </c:strCache>
            </c:strRef>
          </c:tx>
          <c:invertIfNegative val="0"/>
          <c:cat>
            <c:strRef>
              <c:f>グラフ化1!$C$17:$O$17</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グラフ化1!$C$30:$O$30</c:f>
              <c:numCache>
                <c:formatCode>#,##0</c:formatCode>
                <c:ptCount val="13"/>
                <c:pt idx="0">
                  <c:v>455.27839999998093</c:v>
                </c:pt>
                <c:pt idx="1">
                  <c:v>442.87649999999923</c:v>
                </c:pt>
                <c:pt idx="2">
                  <c:v>392.22309999999823</c:v>
                </c:pt>
                <c:pt idx="3">
                  <c:v>353.76369999999969</c:v>
                </c:pt>
                <c:pt idx="4">
                  <c:v>322.46129999999869</c:v>
                </c:pt>
                <c:pt idx="5">
                  <c:v>297.23629999997996</c:v>
                </c:pt>
                <c:pt idx="6">
                  <c:v>277.63459999999969</c:v>
                </c:pt>
                <c:pt idx="7">
                  <c:v>254.05220000000187</c:v>
                </c:pt>
                <c:pt idx="8">
                  <c:v>229.98440000000087</c:v>
                </c:pt>
                <c:pt idx="9">
                  <c:v>207.71699999999998</c:v>
                </c:pt>
                <c:pt idx="10">
                  <c:v>188.7372</c:v>
                </c:pt>
                <c:pt idx="11">
                  <c:v>176.64469999999992</c:v>
                </c:pt>
                <c:pt idx="12">
                  <c:v>167.63559999999998</c:v>
                </c:pt>
              </c:numCache>
            </c:numRef>
          </c:val>
          <c:extLst>
            <c:ext xmlns:c16="http://schemas.microsoft.com/office/drawing/2014/chart" uri="{C3380CC4-5D6E-409C-BE32-E72D297353CC}">
              <c16:uniqueId val="{00000000-B3BA-49DE-974C-D76E51DCB5C0}"/>
            </c:ext>
          </c:extLst>
        </c:ser>
        <c:ser>
          <c:idx val="1"/>
          <c:order val="1"/>
          <c:tx>
            <c:strRef>
              <c:f>グラフ化1!$B$31</c:f>
              <c:strCache>
                <c:ptCount val="1"/>
                <c:pt idx="0">
                  <c:v>生産年齢人口</c:v>
                </c:pt>
              </c:strCache>
            </c:strRef>
          </c:tx>
          <c:invertIfNegative val="0"/>
          <c:cat>
            <c:strRef>
              <c:f>グラフ化1!$C$17:$O$17</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グラフ化1!$C$31:$O$31</c:f>
              <c:numCache>
                <c:formatCode>#,##0</c:formatCode>
                <c:ptCount val="13"/>
                <c:pt idx="0">
                  <c:v>1282.0373</c:v>
                </c:pt>
                <c:pt idx="1">
                  <c:v>1320.883499999921</c:v>
                </c:pt>
                <c:pt idx="2">
                  <c:v>1350.1515999999999</c:v>
                </c:pt>
                <c:pt idx="3">
                  <c:v>1367.577</c:v>
                </c:pt>
                <c:pt idx="4">
                  <c:v>1350.2042999999999</c:v>
                </c:pt>
                <c:pt idx="5">
                  <c:v>1309.5425</c:v>
                </c:pt>
                <c:pt idx="6">
                  <c:v>1246.6530999999998</c:v>
                </c:pt>
                <c:pt idx="7">
                  <c:v>1153.5268000000001</c:v>
                </c:pt>
                <c:pt idx="8">
                  <c:v>1080.1011999999998</c:v>
                </c:pt>
                <c:pt idx="9">
                  <c:v>1024.2958000000001</c:v>
                </c:pt>
                <c:pt idx="10">
                  <c:v>971.03659999999797</c:v>
                </c:pt>
                <c:pt idx="11">
                  <c:v>909.16679999999997</c:v>
                </c:pt>
                <c:pt idx="12">
                  <c:v>829.17269999999996</c:v>
                </c:pt>
              </c:numCache>
            </c:numRef>
          </c:val>
          <c:extLst>
            <c:ext xmlns:c16="http://schemas.microsoft.com/office/drawing/2014/chart" uri="{C3380CC4-5D6E-409C-BE32-E72D297353CC}">
              <c16:uniqueId val="{00000001-B3BA-49DE-974C-D76E51DCB5C0}"/>
            </c:ext>
          </c:extLst>
        </c:ser>
        <c:ser>
          <c:idx val="2"/>
          <c:order val="2"/>
          <c:tx>
            <c:strRef>
              <c:f>グラフ化1!$B$32</c:f>
              <c:strCache>
                <c:ptCount val="1"/>
                <c:pt idx="0">
                  <c:v>老年人口</c:v>
                </c:pt>
              </c:strCache>
            </c:strRef>
          </c:tx>
          <c:invertIfNegative val="0"/>
          <c:cat>
            <c:strRef>
              <c:f>グラフ化1!$C$17:$O$17</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グラフ化1!$C$32:$O$32</c:f>
              <c:numCache>
                <c:formatCode>#,##0</c:formatCode>
                <c:ptCount val="13"/>
                <c:pt idx="0">
                  <c:v>210.66720000000001</c:v>
                </c:pt>
                <c:pt idx="1">
                  <c:v>243.78919999999999</c:v>
                </c:pt>
                <c:pt idx="2">
                  <c:v>289.66079999999999</c:v>
                </c:pt>
                <c:pt idx="3">
                  <c:v>351.46069999999969</c:v>
                </c:pt>
                <c:pt idx="4">
                  <c:v>411.39420000000001</c:v>
                </c:pt>
                <c:pt idx="5">
                  <c:v>460.98249999999899</c:v>
                </c:pt>
                <c:pt idx="6">
                  <c:v>506.44569999999999</c:v>
                </c:pt>
                <c:pt idx="7">
                  <c:v>568.35859999999946</c:v>
                </c:pt>
                <c:pt idx="8">
                  <c:v>601.36289999999747</c:v>
                </c:pt>
                <c:pt idx="9">
                  <c:v>604.85949999999946</c:v>
                </c:pt>
                <c:pt idx="10">
                  <c:v>596.72670000000005</c:v>
                </c:pt>
                <c:pt idx="11">
                  <c:v>586.17639999999994</c:v>
                </c:pt>
                <c:pt idx="12">
                  <c:v>586.88990000000001</c:v>
                </c:pt>
              </c:numCache>
            </c:numRef>
          </c:val>
          <c:extLst>
            <c:ext xmlns:c16="http://schemas.microsoft.com/office/drawing/2014/chart" uri="{C3380CC4-5D6E-409C-BE32-E72D297353CC}">
              <c16:uniqueId val="{00000002-B3BA-49DE-974C-D76E51DCB5C0}"/>
            </c:ext>
          </c:extLst>
        </c:ser>
        <c:dLbls>
          <c:showLegendKey val="0"/>
          <c:showVal val="0"/>
          <c:showCatName val="0"/>
          <c:showSerName val="0"/>
          <c:showPercent val="0"/>
          <c:showBubbleSize val="0"/>
        </c:dLbls>
        <c:gapWidth val="81"/>
        <c:overlap val="100"/>
        <c:axId val="223947048"/>
        <c:axId val="223946656"/>
      </c:barChart>
      <c:catAx>
        <c:axId val="223947048"/>
        <c:scaling>
          <c:orientation val="minMax"/>
        </c:scaling>
        <c:delete val="0"/>
        <c:axPos val="b"/>
        <c:numFmt formatCode="General" sourceLinked="1"/>
        <c:majorTickMark val="out"/>
        <c:minorTickMark val="none"/>
        <c:tickLblPos val="nextTo"/>
        <c:txPr>
          <a:bodyPr/>
          <a:lstStyle/>
          <a:p>
            <a:pPr>
              <a:defRPr sz="800"/>
            </a:pPr>
            <a:endParaRPr lang="ja-JP"/>
          </a:p>
        </c:txPr>
        <c:crossAx val="223946656"/>
        <c:crosses val="autoZero"/>
        <c:auto val="1"/>
        <c:lblAlgn val="ctr"/>
        <c:lblOffset val="100"/>
        <c:noMultiLvlLbl val="0"/>
      </c:catAx>
      <c:valAx>
        <c:axId val="223946656"/>
        <c:scaling>
          <c:orientation val="minMax"/>
          <c:max val="2500"/>
          <c:min val="0"/>
        </c:scaling>
        <c:delete val="0"/>
        <c:axPos val="l"/>
        <c:majorGridlines>
          <c:spPr>
            <a:ln>
              <a:prstDash val="sysDash"/>
            </a:ln>
          </c:spPr>
        </c:majorGridlines>
        <c:numFmt formatCode="#,##0_);\(#,##0\)" sourceLinked="0"/>
        <c:majorTickMark val="out"/>
        <c:minorTickMark val="none"/>
        <c:tickLblPos val="nextTo"/>
        <c:crossAx val="223947048"/>
        <c:crosses val="autoZero"/>
        <c:crossBetween val="between"/>
        <c:majorUnit val="500"/>
      </c:valAx>
      <c:spPr>
        <a:noFill/>
      </c:spPr>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79864E-2"/>
          <c:w val="0.81799527125225069"/>
          <c:h val="0.77017370530520002"/>
        </c:manualLayout>
      </c:layout>
      <c:barChart>
        <c:barDir val="bar"/>
        <c:grouping val="clustered"/>
        <c:varyColors val="0"/>
        <c:ser>
          <c:idx val="0"/>
          <c:order val="0"/>
          <c:spPr>
            <a:solidFill>
              <a:srgbClr val="92D050"/>
            </a:solidFill>
            <a:ln w="12700">
              <a:solidFill>
                <a:srgbClr val="00B050"/>
              </a:solidFill>
            </a:ln>
          </c:spPr>
          <c:invertIfNegative val="0"/>
          <c:cat>
            <c:numRef>
              <c:f>グラフ化1!$E$12:$F$12</c:f>
              <c:numCache>
                <c:formatCode>General</c:formatCode>
                <c:ptCount val="2"/>
                <c:pt idx="0">
                  <c:v>1970</c:v>
                </c:pt>
                <c:pt idx="1">
                  <c:v>2010</c:v>
                </c:pt>
              </c:numCache>
            </c:numRef>
          </c:cat>
          <c:val>
            <c:numRef>
              <c:f>グラフ化1!$E$15:$F$15</c:f>
              <c:numCache>
                <c:formatCode>#,##0</c:formatCode>
                <c:ptCount val="2"/>
                <c:pt idx="0">
                  <c:v>19.571428571428573</c:v>
                </c:pt>
                <c:pt idx="1">
                  <c:v>43.80952380952381</c:v>
                </c:pt>
              </c:numCache>
            </c:numRef>
          </c:val>
          <c:extLst>
            <c:ext xmlns:c16="http://schemas.microsoft.com/office/drawing/2014/chart" uri="{C3380CC4-5D6E-409C-BE32-E72D297353CC}">
              <c16:uniqueId val="{00000000-7EEF-40E5-B6FB-CF4E042717DA}"/>
            </c:ext>
          </c:extLst>
        </c:ser>
        <c:dLbls>
          <c:showLegendKey val="0"/>
          <c:showVal val="0"/>
          <c:showCatName val="0"/>
          <c:showSerName val="0"/>
          <c:showPercent val="0"/>
          <c:showBubbleSize val="0"/>
        </c:dLbls>
        <c:gapWidth val="81"/>
        <c:axId val="223948224"/>
        <c:axId val="131560232"/>
      </c:barChart>
      <c:catAx>
        <c:axId val="223948224"/>
        <c:scaling>
          <c:orientation val="maxMin"/>
        </c:scaling>
        <c:delete val="0"/>
        <c:axPos val="l"/>
        <c:numFmt formatCode="General" sourceLinked="1"/>
        <c:majorTickMark val="out"/>
        <c:minorTickMark val="none"/>
        <c:tickLblPos val="nextTo"/>
        <c:txPr>
          <a:bodyPr/>
          <a:lstStyle/>
          <a:p>
            <a:pPr>
              <a:defRPr sz="1000"/>
            </a:pPr>
            <a:endParaRPr lang="ja-JP"/>
          </a:p>
        </c:txPr>
        <c:crossAx val="131560232"/>
        <c:crosses val="autoZero"/>
        <c:auto val="1"/>
        <c:lblAlgn val="ctr"/>
        <c:lblOffset val="100"/>
        <c:noMultiLvlLbl val="0"/>
      </c:catAx>
      <c:valAx>
        <c:axId val="131560232"/>
        <c:scaling>
          <c:orientation val="minMax"/>
        </c:scaling>
        <c:delete val="0"/>
        <c:axPos val="t"/>
        <c:majorGridlines>
          <c:spPr>
            <a:ln>
              <a:prstDash val="sysDot"/>
            </a:ln>
          </c:spPr>
        </c:majorGridlines>
        <c:numFmt formatCode="#,##0_);\(#,##0\)" sourceLinked="0"/>
        <c:majorTickMark val="out"/>
        <c:minorTickMark val="none"/>
        <c:tickLblPos val="high"/>
        <c:crossAx val="223948224"/>
        <c:crosses val="autoZero"/>
        <c:crossBetween val="between"/>
      </c:valAx>
      <c:spPr>
        <a:ln>
          <a:solidFill>
            <a:sysClr val="windowText" lastClr="000000"/>
          </a:solidFill>
        </a:ln>
      </c:spPr>
    </c:plotArea>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79184E-2"/>
          <c:w val="0.81799527125225069"/>
          <c:h val="0.77017370530520002"/>
        </c:manualLayout>
      </c:layout>
      <c:barChart>
        <c:barDir val="bar"/>
        <c:grouping val="clustered"/>
        <c:varyColors val="0"/>
        <c:ser>
          <c:idx val="0"/>
          <c:order val="0"/>
          <c:spPr>
            <a:solidFill>
              <a:srgbClr val="0070C0"/>
            </a:solidFill>
            <a:ln w="12700">
              <a:solidFill>
                <a:srgbClr val="0070C0"/>
              </a:solidFill>
            </a:ln>
          </c:spPr>
          <c:invertIfNegative val="0"/>
          <c:cat>
            <c:numRef>
              <c:f>グラフ化1!$E$12:$G$12</c:f>
              <c:numCache>
                <c:formatCode>General</c:formatCode>
                <c:ptCount val="3"/>
                <c:pt idx="0">
                  <c:v>1970</c:v>
                </c:pt>
                <c:pt idx="1">
                  <c:v>2010</c:v>
                </c:pt>
                <c:pt idx="2">
                  <c:v>2040</c:v>
                </c:pt>
              </c:numCache>
            </c:numRef>
          </c:cat>
          <c:val>
            <c:numRef>
              <c:f>グラフ化1!$E$22:$G$22</c:f>
              <c:numCache>
                <c:formatCode>0_ </c:formatCode>
                <c:ptCount val="3"/>
                <c:pt idx="0">
                  <c:v>27.952380952380889</c:v>
                </c:pt>
                <c:pt idx="1">
                  <c:v>34.920823809523817</c:v>
                </c:pt>
                <c:pt idx="2">
                  <c:v>28.834385714287158</c:v>
                </c:pt>
              </c:numCache>
            </c:numRef>
          </c:val>
          <c:extLst>
            <c:ext xmlns:c16="http://schemas.microsoft.com/office/drawing/2014/chart" uri="{C3380CC4-5D6E-409C-BE32-E72D297353CC}">
              <c16:uniqueId val="{00000000-74CC-43D1-A093-4421C7AFD8AE}"/>
            </c:ext>
          </c:extLst>
        </c:ser>
        <c:dLbls>
          <c:showLegendKey val="0"/>
          <c:showVal val="0"/>
          <c:showCatName val="0"/>
          <c:showSerName val="0"/>
          <c:showPercent val="0"/>
          <c:showBubbleSize val="0"/>
        </c:dLbls>
        <c:gapWidth val="81"/>
        <c:axId val="227023712"/>
        <c:axId val="227024104"/>
      </c:barChart>
      <c:catAx>
        <c:axId val="227023712"/>
        <c:scaling>
          <c:orientation val="maxMin"/>
        </c:scaling>
        <c:delete val="0"/>
        <c:axPos val="l"/>
        <c:numFmt formatCode="General" sourceLinked="1"/>
        <c:majorTickMark val="out"/>
        <c:minorTickMark val="none"/>
        <c:tickLblPos val="nextTo"/>
        <c:txPr>
          <a:bodyPr rot="0" vert="horz" anchor="t" anchorCtr="1"/>
          <a:lstStyle/>
          <a:p>
            <a:pPr>
              <a:defRPr sz="1000"/>
            </a:pPr>
            <a:endParaRPr lang="ja-JP"/>
          </a:p>
        </c:txPr>
        <c:crossAx val="227024104"/>
        <c:crosses val="autoZero"/>
        <c:auto val="1"/>
        <c:lblAlgn val="ctr"/>
        <c:lblOffset val="100"/>
        <c:noMultiLvlLbl val="0"/>
      </c:catAx>
      <c:valAx>
        <c:axId val="227024104"/>
        <c:scaling>
          <c:orientation val="minMax"/>
        </c:scaling>
        <c:delete val="0"/>
        <c:axPos val="t"/>
        <c:majorGridlines>
          <c:spPr>
            <a:ln>
              <a:prstDash val="sysDot"/>
            </a:ln>
          </c:spPr>
        </c:majorGridlines>
        <c:numFmt formatCode="#,##0_);\(#,##0\)" sourceLinked="0"/>
        <c:majorTickMark val="out"/>
        <c:minorTickMark val="none"/>
        <c:tickLblPos val="high"/>
        <c:crossAx val="227023712"/>
        <c:crosses val="autoZero"/>
        <c:crossBetween val="between"/>
      </c:valAx>
      <c:spPr>
        <a:ln>
          <a:solidFill>
            <a:schemeClr val="tx1"/>
          </a:solidFill>
        </a:ln>
      </c:spPr>
    </c:plotArea>
    <c:plotVisOnly val="1"/>
    <c:dispBlanksAs val="gap"/>
    <c:showDLblsOverMax val="0"/>
  </c:chart>
  <c:spPr>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70154711223372"/>
          <c:y val="0.12336541459294458"/>
          <c:w val="0.81799527125225069"/>
          <c:h val="0.83736739574218089"/>
        </c:manualLayout>
      </c:layout>
      <c:barChart>
        <c:barDir val="col"/>
        <c:grouping val="stacked"/>
        <c:varyColors val="0"/>
        <c:ser>
          <c:idx val="0"/>
          <c:order val="0"/>
          <c:tx>
            <c:strRef>
              <c:f>グラフ化1!$B$18</c:f>
              <c:strCache>
                <c:ptCount val="1"/>
                <c:pt idx="0">
                  <c:v>年少人口</c:v>
                </c:pt>
              </c:strCache>
            </c:strRef>
          </c:tx>
          <c:invertIfNegative val="0"/>
          <c:cat>
            <c:strRef>
              <c:f>グラフ化1!$C$17:$O$17</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グラフ化1!$C$18:$O$18</c:f>
              <c:numCache>
                <c:formatCode>#,##0</c:formatCode>
                <c:ptCount val="13"/>
                <c:pt idx="0">
                  <c:v>707.6925</c:v>
                </c:pt>
                <c:pt idx="1">
                  <c:v>666.03770000000009</c:v>
                </c:pt>
                <c:pt idx="2">
                  <c:v>569.06979999999999</c:v>
                </c:pt>
                <c:pt idx="3">
                  <c:v>508.94690000000003</c:v>
                </c:pt>
                <c:pt idx="4">
                  <c:v>483.62890000000004</c:v>
                </c:pt>
                <c:pt idx="5">
                  <c:v>474.65869999999995</c:v>
                </c:pt>
                <c:pt idx="6">
                  <c:v>468.65499999999997</c:v>
                </c:pt>
                <c:pt idx="7">
                  <c:v>444.26509999999899</c:v>
                </c:pt>
                <c:pt idx="8">
                  <c:v>411.80109999999894</c:v>
                </c:pt>
                <c:pt idx="9">
                  <c:v>376.38849999999923</c:v>
                </c:pt>
                <c:pt idx="10">
                  <c:v>343.63989999999995</c:v>
                </c:pt>
                <c:pt idx="11">
                  <c:v>324.52129999999869</c:v>
                </c:pt>
                <c:pt idx="12">
                  <c:v>311.53659999998763</c:v>
                </c:pt>
              </c:numCache>
            </c:numRef>
          </c:val>
          <c:extLst>
            <c:ext xmlns:c16="http://schemas.microsoft.com/office/drawing/2014/chart" uri="{C3380CC4-5D6E-409C-BE32-E72D297353CC}">
              <c16:uniqueId val="{00000000-3696-4A3C-976E-41632F322178}"/>
            </c:ext>
          </c:extLst>
        </c:ser>
        <c:ser>
          <c:idx val="1"/>
          <c:order val="1"/>
          <c:tx>
            <c:strRef>
              <c:f>グラフ化1!$B$19</c:f>
              <c:strCache>
                <c:ptCount val="1"/>
                <c:pt idx="0">
                  <c:v>生産年齢人口</c:v>
                </c:pt>
              </c:strCache>
            </c:strRef>
          </c:tx>
          <c:invertIfNegative val="0"/>
          <c:cat>
            <c:strRef>
              <c:f>グラフ化1!$C$17:$O$17</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グラフ化1!$C$19:$O$19</c:f>
              <c:numCache>
                <c:formatCode>#,##0</c:formatCode>
                <c:ptCount val="13"/>
                <c:pt idx="0">
                  <c:v>1835.2989</c:v>
                </c:pt>
                <c:pt idx="1">
                  <c:v>2023.6762999999999</c:v>
                </c:pt>
                <c:pt idx="2">
                  <c:v>2250.5517000000655</c:v>
                </c:pt>
                <c:pt idx="3">
                  <c:v>2355.6413000000002</c:v>
                </c:pt>
                <c:pt idx="4">
                  <c:v>2358.2526000000003</c:v>
                </c:pt>
                <c:pt idx="5">
                  <c:v>2311.2147999999997</c:v>
                </c:pt>
                <c:pt idx="6">
                  <c:v>2244.0580999999997</c:v>
                </c:pt>
                <c:pt idx="7">
                  <c:v>2129.8534000000022</c:v>
                </c:pt>
                <c:pt idx="8">
                  <c:v>2065.8489</c:v>
                </c:pt>
                <c:pt idx="9">
                  <c:v>2022.2648000000002</c:v>
                </c:pt>
                <c:pt idx="10">
                  <c:v>1948.1572999999999</c:v>
                </c:pt>
                <c:pt idx="11">
                  <c:v>1826.0707</c:v>
                </c:pt>
                <c:pt idx="12">
                  <c:v>1667.2743999999998</c:v>
                </c:pt>
              </c:numCache>
            </c:numRef>
          </c:val>
          <c:extLst>
            <c:ext xmlns:c16="http://schemas.microsoft.com/office/drawing/2014/chart" uri="{C3380CC4-5D6E-409C-BE32-E72D297353CC}">
              <c16:uniqueId val="{00000001-3696-4A3C-976E-41632F322178}"/>
            </c:ext>
          </c:extLst>
        </c:ser>
        <c:ser>
          <c:idx val="2"/>
          <c:order val="2"/>
          <c:tx>
            <c:strRef>
              <c:f>グラフ化1!$B$20</c:f>
              <c:strCache>
                <c:ptCount val="1"/>
                <c:pt idx="0">
                  <c:v>老年人口</c:v>
                </c:pt>
              </c:strCache>
            </c:strRef>
          </c:tx>
          <c:invertIfNegative val="0"/>
          <c:cat>
            <c:strRef>
              <c:f>グラフ化1!$C$17:$O$17</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グラフ化1!$C$20:$O$20</c:f>
              <c:numCache>
                <c:formatCode>#,##0</c:formatCode>
                <c:ptCount val="13"/>
                <c:pt idx="0">
                  <c:v>178.92630000000167</c:v>
                </c:pt>
                <c:pt idx="1">
                  <c:v>220.23250000000002</c:v>
                </c:pt>
                <c:pt idx="2">
                  <c:v>274.47209999999899</c:v>
                </c:pt>
                <c:pt idx="3">
                  <c:v>351.28009999999864</c:v>
                </c:pt>
                <c:pt idx="4">
                  <c:v>452.18649999999963</c:v>
                </c:pt>
                <c:pt idx="5">
                  <c:v>576.17329999999993</c:v>
                </c:pt>
                <c:pt idx="6">
                  <c:v>717.31470000000002</c:v>
                </c:pt>
                <c:pt idx="7">
                  <c:v>863.86289999999747</c:v>
                </c:pt>
                <c:pt idx="8">
                  <c:v>929.91129999999748</c:v>
                </c:pt>
                <c:pt idx="9">
                  <c:v>945.62329999999997</c:v>
                </c:pt>
                <c:pt idx="10">
                  <c:v>965.41499999999996</c:v>
                </c:pt>
                <c:pt idx="11">
                  <c:v>1002.3952999999979</c:v>
                </c:pt>
                <c:pt idx="12">
                  <c:v>1059.5817999999999</c:v>
                </c:pt>
              </c:numCache>
            </c:numRef>
          </c:val>
          <c:extLst>
            <c:ext xmlns:c16="http://schemas.microsoft.com/office/drawing/2014/chart" uri="{C3380CC4-5D6E-409C-BE32-E72D297353CC}">
              <c16:uniqueId val="{00000002-3696-4A3C-976E-41632F322178}"/>
            </c:ext>
          </c:extLst>
        </c:ser>
        <c:dLbls>
          <c:showLegendKey val="0"/>
          <c:showVal val="0"/>
          <c:showCatName val="0"/>
          <c:showSerName val="0"/>
          <c:showPercent val="0"/>
          <c:showBubbleSize val="0"/>
        </c:dLbls>
        <c:gapWidth val="81"/>
        <c:overlap val="100"/>
        <c:axId val="227927576"/>
        <c:axId val="227927968"/>
      </c:barChart>
      <c:catAx>
        <c:axId val="227927576"/>
        <c:scaling>
          <c:orientation val="minMax"/>
        </c:scaling>
        <c:delete val="0"/>
        <c:axPos val="b"/>
        <c:numFmt formatCode="General" sourceLinked="1"/>
        <c:majorTickMark val="out"/>
        <c:minorTickMark val="none"/>
        <c:tickLblPos val="nextTo"/>
        <c:txPr>
          <a:bodyPr/>
          <a:lstStyle/>
          <a:p>
            <a:pPr>
              <a:defRPr sz="700"/>
            </a:pPr>
            <a:endParaRPr lang="ja-JP"/>
          </a:p>
        </c:txPr>
        <c:crossAx val="227927968"/>
        <c:crosses val="autoZero"/>
        <c:auto val="1"/>
        <c:lblAlgn val="ctr"/>
        <c:lblOffset val="100"/>
        <c:noMultiLvlLbl val="0"/>
      </c:catAx>
      <c:valAx>
        <c:axId val="227927968"/>
        <c:scaling>
          <c:orientation val="minMax"/>
        </c:scaling>
        <c:delete val="0"/>
        <c:axPos val="l"/>
        <c:majorGridlines>
          <c:spPr>
            <a:ln>
              <a:prstDash val="sysDash"/>
            </a:ln>
          </c:spPr>
        </c:majorGridlines>
        <c:numFmt formatCode="#,##0_);\(#,##0\)" sourceLinked="0"/>
        <c:majorTickMark val="out"/>
        <c:minorTickMark val="none"/>
        <c:tickLblPos val="nextTo"/>
        <c:crossAx val="227927576"/>
        <c:crosses val="autoZero"/>
        <c:crossBetween val="between"/>
      </c:valAx>
    </c:plotArea>
    <c:plotVisOnly val="1"/>
    <c:dispBlanksAs val="gap"/>
    <c:showDLblsOverMax val="0"/>
  </c:chart>
  <c:spPr>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79184E-2"/>
          <c:w val="0.81799527125225069"/>
          <c:h val="0.83736739574218066"/>
        </c:manualLayout>
      </c:layout>
      <c:barChart>
        <c:barDir val="col"/>
        <c:grouping val="stacked"/>
        <c:varyColors val="0"/>
        <c:ser>
          <c:idx val="0"/>
          <c:order val="0"/>
          <c:tx>
            <c:strRef>
              <c:f>グラフ化1!$B$11</c:f>
              <c:strCache>
                <c:ptCount val="1"/>
                <c:pt idx="0">
                  <c:v>年少人口</c:v>
                </c:pt>
              </c:strCache>
            </c:strRef>
          </c:tx>
          <c:invertIfNegative val="0"/>
          <c:cat>
            <c:strRef>
              <c:f>グラフ化1!$C$10:$O$10</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グラフ化1!$C$11:$O$11</c:f>
              <c:numCache>
                <c:formatCode>#,##0</c:formatCode>
                <c:ptCount val="13"/>
                <c:pt idx="0">
                  <c:v>447.8075</c:v>
                </c:pt>
                <c:pt idx="1">
                  <c:v>400.7192</c:v>
                </c:pt>
                <c:pt idx="2">
                  <c:v>333.42069999999899</c:v>
                </c:pt>
                <c:pt idx="3">
                  <c:v>288.5942</c:v>
                </c:pt>
                <c:pt idx="4">
                  <c:v>273.346</c:v>
                </c:pt>
                <c:pt idx="5">
                  <c:v>273.64990000000432</c:v>
                </c:pt>
                <c:pt idx="6">
                  <c:v>277.79889999999864</c:v>
                </c:pt>
                <c:pt idx="7">
                  <c:v>270.65960000001047</c:v>
                </c:pt>
                <c:pt idx="8">
                  <c:v>256.81849999999969</c:v>
                </c:pt>
                <c:pt idx="9">
                  <c:v>236.2329</c:v>
                </c:pt>
                <c:pt idx="10">
                  <c:v>215.06450000000001</c:v>
                </c:pt>
                <c:pt idx="11">
                  <c:v>201.48390000000001</c:v>
                </c:pt>
                <c:pt idx="12">
                  <c:v>191.05090000000001</c:v>
                </c:pt>
              </c:numCache>
            </c:numRef>
          </c:val>
          <c:extLst>
            <c:ext xmlns:c16="http://schemas.microsoft.com/office/drawing/2014/chart" uri="{C3380CC4-5D6E-409C-BE32-E72D297353CC}">
              <c16:uniqueId val="{00000000-2445-4FC3-9FB3-A66A596E1774}"/>
            </c:ext>
          </c:extLst>
        </c:ser>
        <c:ser>
          <c:idx val="1"/>
          <c:order val="1"/>
          <c:tx>
            <c:strRef>
              <c:f>グラフ化1!$B$12</c:f>
              <c:strCache>
                <c:ptCount val="1"/>
                <c:pt idx="0">
                  <c:v>生産年齢人口</c:v>
                </c:pt>
              </c:strCache>
            </c:strRef>
          </c:tx>
          <c:invertIfNegative val="0"/>
          <c:cat>
            <c:strRef>
              <c:f>グラフ化1!$C$10:$O$10</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グラフ化1!$C$12:$O$12</c:f>
              <c:numCache>
                <c:formatCode>#,##0</c:formatCode>
                <c:ptCount val="13"/>
                <c:pt idx="0">
                  <c:v>1479.7053000000001</c:v>
                </c:pt>
                <c:pt idx="1">
                  <c:v>1534.2777000000001</c:v>
                </c:pt>
                <c:pt idx="2">
                  <c:v>1585.1698999999999</c:v>
                </c:pt>
                <c:pt idx="3">
                  <c:v>1562.1113999999998</c:v>
                </c:pt>
                <c:pt idx="4">
                  <c:v>1552.7820999999999</c:v>
                </c:pt>
                <c:pt idx="5">
                  <c:v>1550.0990999999999</c:v>
                </c:pt>
                <c:pt idx="6">
                  <c:v>1555.3955000000001</c:v>
                </c:pt>
                <c:pt idx="7">
                  <c:v>1505.6097</c:v>
                </c:pt>
                <c:pt idx="8">
                  <c:v>1475.4339</c:v>
                </c:pt>
                <c:pt idx="9">
                  <c:v>1452.9772</c:v>
                </c:pt>
                <c:pt idx="10">
                  <c:v>1402.9799</c:v>
                </c:pt>
                <c:pt idx="11">
                  <c:v>1317.4351000000001</c:v>
                </c:pt>
                <c:pt idx="12">
                  <c:v>1205.8840999999998</c:v>
                </c:pt>
              </c:numCache>
            </c:numRef>
          </c:val>
          <c:extLst>
            <c:ext xmlns:c16="http://schemas.microsoft.com/office/drawing/2014/chart" uri="{C3380CC4-5D6E-409C-BE32-E72D297353CC}">
              <c16:uniqueId val="{00000001-2445-4FC3-9FB3-A66A596E1774}"/>
            </c:ext>
          </c:extLst>
        </c:ser>
        <c:ser>
          <c:idx val="2"/>
          <c:order val="2"/>
          <c:tx>
            <c:strRef>
              <c:f>グラフ化1!$B$13</c:f>
              <c:strCache>
                <c:ptCount val="1"/>
                <c:pt idx="0">
                  <c:v>老年人口</c:v>
                </c:pt>
              </c:strCache>
            </c:strRef>
          </c:tx>
          <c:invertIfNegative val="0"/>
          <c:cat>
            <c:strRef>
              <c:f>グラフ化1!$C$10:$O$10</c:f>
              <c:strCache>
                <c:ptCount val="13"/>
                <c:pt idx="0">
                  <c:v>1980</c:v>
                </c:pt>
                <c:pt idx="1">
                  <c:v>85</c:v>
                </c:pt>
                <c:pt idx="2">
                  <c:v>90</c:v>
                </c:pt>
                <c:pt idx="3">
                  <c:v>95</c:v>
                </c:pt>
                <c:pt idx="4">
                  <c:v>2000</c:v>
                </c:pt>
                <c:pt idx="5">
                  <c:v>05</c:v>
                </c:pt>
                <c:pt idx="6">
                  <c:v>10</c:v>
                </c:pt>
                <c:pt idx="7">
                  <c:v>15</c:v>
                </c:pt>
                <c:pt idx="8">
                  <c:v>20</c:v>
                </c:pt>
                <c:pt idx="9">
                  <c:v>25</c:v>
                </c:pt>
                <c:pt idx="10">
                  <c:v>30</c:v>
                </c:pt>
                <c:pt idx="11">
                  <c:v>35</c:v>
                </c:pt>
                <c:pt idx="12">
                  <c:v>'40</c:v>
                </c:pt>
              </c:strCache>
            </c:strRef>
          </c:cat>
          <c:val>
            <c:numRef>
              <c:f>グラフ化1!$C$13:$O$13</c:f>
              <c:numCache>
                <c:formatCode>#,##0</c:formatCode>
                <c:ptCount val="13"/>
                <c:pt idx="0">
                  <c:v>166.62650000000002</c:v>
                </c:pt>
                <c:pt idx="1">
                  <c:v>193.57319999999999</c:v>
                </c:pt>
                <c:pt idx="2">
                  <c:v>227.47840000000087</c:v>
                </c:pt>
                <c:pt idx="3">
                  <c:v>274.19439999999969</c:v>
                </c:pt>
                <c:pt idx="4">
                  <c:v>342.36669999999964</c:v>
                </c:pt>
                <c:pt idx="5">
                  <c:v>415.16160000000002</c:v>
                </c:pt>
                <c:pt idx="6">
                  <c:v>482.57109999999869</c:v>
                </c:pt>
                <c:pt idx="7">
                  <c:v>564.12400000000002</c:v>
                </c:pt>
                <c:pt idx="8">
                  <c:v>595.77290000000005</c:v>
                </c:pt>
                <c:pt idx="9">
                  <c:v>607.3587</c:v>
                </c:pt>
                <c:pt idx="10">
                  <c:v>632.56959999999947</c:v>
                </c:pt>
                <c:pt idx="11">
                  <c:v>674.03239999999948</c:v>
                </c:pt>
                <c:pt idx="12">
                  <c:v>728.55779999999947</c:v>
                </c:pt>
              </c:numCache>
            </c:numRef>
          </c:val>
          <c:extLst>
            <c:ext xmlns:c16="http://schemas.microsoft.com/office/drawing/2014/chart" uri="{C3380CC4-5D6E-409C-BE32-E72D297353CC}">
              <c16:uniqueId val="{00000002-2445-4FC3-9FB3-A66A596E1774}"/>
            </c:ext>
          </c:extLst>
        </c:ser>
        <c:dLbls>
          <c:showLegendKey val="0"/>
          <c:showVal val="0"/>
          <c:showCatName val="0"/>
          <c:showSerName val="0"/>
          <c:showPercent val="0"/>
          <c:showBubbleSize val="0"/>
        </c:dLbls>
        <c:gapWidth val="81"/>
        <c:overlap val="100"/>
        <c:axId val="227928752"/>
        <c:axId val="227929144"/>
      </c:barChart>
      <c:catAx>
        <c:axId val="227928752"/>
        <c:scaling>
          <c:orientation val="minMax"/>
        </c:scaling>
        <c:delete val="0"/>
        <c:axPos val="b"/>
        <c:numFmt formatCode="General" sourceLinked="1"/>
        <c:majorTickMark val="out"/>
        <c:minorTickMark val="none"/>
        <c:tickLblPos val="nextTo"/>
        <c:txPr>
          <a:bodyPr/>
          <a:lstStyle/>
          <a:p>
            <a:pPr>
              <a:defRPr sz="800"/>
            </a:pPr>
            <a:endParaRPr lang="ja-JP"/>
          </a:p>
        </c:txPr>
        <c:crossAx val="227929144"/>
        <c:crosses val="autoZero"/>
        <c:auto val="1"/>
        <c:lblAlgn val="ctr"/>
        <c:lblOffset val="100"/>
        <c:noMultiLvlLbl val="0"/>
      </c:catAx>
      <c:valAx>
        <c:axId val="227929144"/>
        <c:scaling>
          <c:orientation val="minMax"/>
          <c:max val="4000"/>
        </c:scaling>
        <c:delete val="0"/>
        <c:axPos val="l"/>
        <c:majorGridlines>
          <c:spPr>
            <a:ln>
              <a:prstDash val="sysDash"/>
            </a:ln>
          </c:spPr>
        </c:majorGridlines>
        <c:numFmt formatCode="#,##0_);\(#,##0\)" sourceLinked="0"/>
        <c:majorTickMark val="out"/>
        <c:minorTickMark val="none"/>
        <c:tickLblPos val="nextTo"/>
        <c:crossAx val="227928752"/>
        <c:crosses val="autoZero"/>
        <c:crossBetween val="between"/>
      </c:valAx>
    </c:plotArea>
    <c:plotVisOnly val="1"/>
    <c:dispBlanksAs val="gap"/>
    <c:showDLblsOverMax val="0"/>
  </c:chart>
  <c:spPr>
    <a:ln>
      <a:no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438062735011067"/>
          <c:y val="5.2525491241897114E-2"/>
          <c:w val="0.81487530475122127"/>
          <c:h val="0.77467754938620004"/>
        </c:manualLayout>
      </c:layout>
      <c:barChart>
        <c:barDir val="col"/>
        <c:grouping val="clustered"/>
        <c:varyColors val="0"/>
        <c:ser>
          <c:idx val="0"/>
          <c:order val="0"/>
          <c:tx>
            <c:strRef>
              <c:f>'介護まとめ (131122作成) '!$D$3</c:f>
              <c:strCache>
                <c:ptCount val="1"/>
                <c:pt idx="0">
                  <c:v>平成37年施設利用者数(推計)</c:v>
                </c:pt>
              </c:strCache>
            </c:strRef>
          </c:tx>
          <c:spPr>
            <a:solidFill>
              <a:srgbClr val="7D7DFF"/>
            </a:solidFill>
          </c:spPr>
          <c:invertIfNegative val="0"/>
          <c:dLbls>
            <c:dLbl>
              <c:idx val="0"/>
              <c:layout>
                <c:manualLayout>
                  <c:x val="-2.9893100389977367E-3"/>
                  <c:y val="1.8357090950351658E-2"/>
                </c:manualLayout>
              </c:layout>
              <c:spPr/>
              <c:txPr>
                <a:bodyPr/>
                <a:lstStyle/>
                <a:p>
                  <a:pPr>
                    <a:defRPr sz="1200" b="1"/>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82-4F26-9640-2FAAB971721D}"/>
                </c:ext>
              </c:extLst>
            </c:dLbl>
            <c:dLbl>
              <c:idx val="1"/>
              <c:layout>
                <c:manualLayout>
                  <c:x val="2.9893100389976916E-3"/>
                  <c:y val="9.1785454751758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82-4F26-9640-2FAAB971721D}"/>
                </c:ext>
              </c:extLst>
            </c:dLbl>
            <c:dLbl>
              <c:idx val="2"/>
              <c:layout>
                <c:manualLayout>
                  <c:x val="2.9893100389977367E-3"/>
                  <c:y val="1.8357090950351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82-4F26-9640-2FAAB971721D}"/>
                </c:ext>
              </c:extLst>
            </c:dLbl>
            <c:spPr>
              <a:noFill/>
              <a:ln>
                <a:noFill/>
              </a:ln>
              <a:effectLst/>
            </c:spPr>
            <c:txPr>
              <a:bodyPr/>
              <a:lstStyle/>
              <a:p>
                <a:pPr>
                  <a:defRPr b="1"/>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'介護まとめ (131122作成) '!$C$4:$C$6</c:f>
              <c:strCache>
                <c:ptCount val="3"/>
                <c:pt idx="0">
                  <c:v>東京圏</c:v>
                </c:pt>
                <c:pt idx="1">
                  <c:v>名古屋圏</c:v>
                </c:pt>
                <c:pt idx="2">
                  <c:v>関西圏</c:v>
                </c:pt>
              </c:strCache>
            </c:strRef>
          </c:cat>
          <c:val>
            <c:numRef>
              <c:f>'介護まとめ (131122作成) '!$D$4:$D$6</c:f>
              <c:numCache>
                <c:formatCode>0_ </c:formatCode>
                <c:ptCount val="3"/>
                <c:pt idx="0">
                  <c:v>376.21521905239138</c:v>
                </c:pt>
                <c:pt idx="1">
                  <c:v>117.40402964861022</c:v>
                </c:pt>
                <c:pt idx="2" formatCode="0_);[Red]\(0\)">
                  <c:v>222.4968394699564</c:v>
                </c:pt>
              </c:numCache>
            </c:numRef>
          </c:val>
          <c:extLst>
            <c:ext xmlns:c16="http://schemas.microsoft.com/office/drawing/2014/chart" uri="{C3380CC4-5D6E-409C-BE32-E72D297353CC}">
              <c16:uniqueId val="{00000003-6D82-4F26-9640-2FAAB971721D}"/>
            </c:ext>
          </c:extLst>
        </c:ser>
        <c:ser>
          <c:idx val="2"/>
          <c:order val="1"/>
          <c:tx>
            <c:strRef>
              <c:f>'介護まとめ (131122作成) '!$F$3</c:f>
              <c:strCache>
                <c:ptCount val="1"/>
                <c:pt idx="0">
                  <c:v>平成22年介護保険施設定員</c:v>
                </c:pt>
              </c:strCache>
            </c:strRef>
          </c:tx>
          <c:spPr>
            <a:solidFill>
              <a:srgbClr val="92D050"/>
            </a:solidFill>
          </c:spPr>
          <c:invertIfNegative val="0"/>
          <c:dLbls>
            <c:dLbl>
              <c:idx val="0"/>
              <c:layout>
                <c:manualLayout>
                  <c:x val="-2.9893100389977367E-3"/>
                  <c:y val="8.26069092765827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82-4F26-9640-2FAAB971721D}"/>
                </c:ext>
              </c:extLst>
            </c:dLbl>
            <c:dLbl>
              <c:idx val="2"/>
              <c:layout>
                <c:manualLayout>
                  <c:x val="-2.9893100389977367E-3"/>
                  <c:y val="1.37678182127645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D82-4F26-9640-2FAAB971721D}"/>
                </c:ext>
              </c:extLst>
            </c:dLbl>
            <c:spPr>
              <a:noFill/>
              <a:ln>
                <a:noFill/>
              </a:ln>
              <a:effectLst/>
            </c:spPr>
            <c:txPr>
              <a:bodyPr/>
              <a:lstStyle/>
              <a:p>
                <a:pPr>
                  <a:defRPr b="1"/>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'介護まとめ (131122作成) '!$C$4:$C$6</c:f>
              <c:strCache>
                <c:ptCount val="3"/>
                <c:pt idx="0">
                  <c:v>東京圏</c:v>
                </c:pt>
                <c:pt idx="1">
                  <c:v>名古屋圏</c:v>
                </c:pt>
                <c:pt idx="2">
                  <c:v>関西圏</c:v>
                </c:pt>
              </c:strCache>
            </c:strRef>
          </c:cat>
          <c:val>
            <c:numRef>
              <c:f>'介護まとめ (131122作成) '!$F$4:$F$6</c:f>
              <c:numCache>
                <c:formatCode>0_ </c:formatCode>
                <c:ptCount val="3"/>
                <c:pt idx="0">
                  <c:v>157.76499999999999</c:v>
                </c:pt>
                <c:pt idx="1">
                  <c:v>60.729000000000013</c:v>
                </c:pt>
                <c:pt idx="2" formatCode="0_);[Red]\(0\)">
                  <c:v>102.848</c:v>
                </c:pt>
              </c:numCache>
            </c:numRef>
          </c:val>
          <c:extLst>
            <c:ext xmlns:c16="http://schemas.microsoft.com/office/drawing/2014/chart" uri="{C3380CC4-5D6E-409C-BE32-E72D297353CC}">
              <c16:uniqueId val="{00000006-6D82-4F26-9640-2FAAB971721D}"/>
            </c:ext>
          </c:extLst>
        </c:ser>
        <c:dLbls>
          <c:showLegendKey val="0"/>
          <c:showVal val="0"/>
          <c:showCatName val="0"/>
          <c:showSerName val="0"/>
          <c:showPercent val="0"/>
          <c:showBubbleSize val="0"/>
        </c:dLbls>
        <c:gapWidth val="92"/>
        <c:axId val="227930320"/>
        <c:axId val="228726504"/>
      </c:barChart>
      <c:catAx>
        <c:axId val="227930320"/>
        <c:scaling>
          <c:orientation val="minMax"/>
        </c:scaling>
        <c:delete val="0"/>
        <c:axPos val="b"/>
        <c:numFmt formatCode="General" sourceLinked="0"/>
        <c:majorTickMark val="none"/>
        <c:minorTickMark val="none"/>
        <c:tickLblPos val="nextTo"/>
        <c:crossAx val="228726504"/>
        <c:crosses val="autoZero"/>
        <c:auto val="1"/>
        <c:lblAlgn val="ctr"/>
        <c:lblOffset val="100"/>
        <c:tickLblSkip val="1"/>
        <c:noMultiLvlLbl val="0"/>
      </c:catAx>
      <c:valAx>
        <c:axId val="228726504"/>
        <c:scaling>
          <c:orientation val="minMax"/>
        </c:scaling>
        <c:delete val="0"/>
        <c:axPos val="l"/>
        <c:majorGridlines>
          <c:spPr>
            <a:ln>
              <a:prstDash val="sysDash"/>
            </a:ln>
          </c:spPr>
        </c:majorGridlines>
        <c:title>
          <c:tx>
            <c:rich>
              <a:bodyPr rot="-5400000" vert="horz"/>
              <a:lstStyle/>
              <a:p>
                <a:pPr>
                  <a:defRPr/>
                </a:pPr>
                <a:r>
                  <a:rPr lang="ja-JP" altLang="en-US" dirty="0"/>
                  <a:t>利用者数・定員（千人）</a:t>
                </a:r>
              </a:p>
            </c:rich>
          </c:tx>
          <c:overlay val="0"/>
        </c:title>
        <c:numFmt formatCode="0_ " sourceLinked="1"/>
        <c:majorTickMark val="out"/>
        <c:minorTickMark val="none"/>
        <c:tickLblPos val="nextTo"/>
        <c:crossAx val="227930320"/>
        <c:crosses val="autoZero"/>
        <c:crossBetween val="between"/>
      </c:valAx>
    </c:plotArea>
    <c:legend>
      <c:legendPos val="r"/>
      <c:layout>
        <c:manualLayout>
          <c:xMode val="edge"/>
          <c:yMode val="edge"/>
          <c:x val="0"/>
          <c:y val="0.89863799855571602"/>
          <c:w val="0.93589624693301565"/>
          <c:h val="8.852731640929426E-2"/>
        </c:manualLayout>
      </c:layout>
      <c:overlay val="0"/>
    </c:legend>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3176B7-0810-4B6B-83A6-A9328A7239DB}" type="doc">
      <dgm:prSet loTypeId="urn:microsoft.com/office/officeart/2005/8/layout/chevron1" loCatId="process" qsTypeId="urn:microsoft.com/office/officeart/2005/8/quickstyle/simple1" qsCatId="simple" csTypeId="urn:microsoft.com/office/officeart/2005/8/colors/colorful5" csCatId="colorful" phldr="1"/>
      <dgm:spPr/>
    </dgm:pt>
    <dgm:pt modelId="{48D633FA-C1EF-47EA-ACCB-2CC0729C5AA0}">
      <dgm:prSet phldrT="[テキスト]" custT="1"/>
      <dgm:spPr/>
      <dgm:t>
        <a:bodyPr/>
        <a:lstStyle/>
        <a:p>
          <a:r>
            <a:rPr kumimoji="1" lang="ja-JP" altLang="en-US" sz="1600" b="0" dirty="0">
              <a:solidFill>
                <a:schemeClr val="tx1"/>
              </a:solidFill>
              <a:latin typeface="HG丸ｺﾞｼｯｸM-PRO" pitchFamily="50" charset="-128"/>
              <a:ea typeface="HG丸ｺﾞｼｯｸM-PRO" pitchFamily="50" charset="-128"/>
            </a:rPr>
            <a:t>３千人</a:t>
          </a:r>
        </a:p>
      </dgm:t>
    </dgm:pt>
    <dgm:pt modelId="{96F861A6-9766-4F6A-A975-10184A892AAD}" type="parTrans" cxnId="{D5121873-0A42-4CD1-A9F9-DCB0241E1068}">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F1DA6D70-D66E-4AF9-B973-B7AAAD4F4AFE}" type="sibTrans" cxnId="{D5121873-0A42-4CD1-A9F9-DCB0241E1068}">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F5F829F4-5A14-4FC3-954B-181F3594D2C7}">
      <dgm:prSet phldrT="[テキスト]" custT="1"/>
      <dgm:spPr/>
      <dgm:t>
        <a:bodyPr/>
        <a:lstStyle/>
        <a:p>
          <a:r>
            <a:rPr kumimoji="1" lang="ja-JP" altLang="en-US" sz="1600" b="0" dirty="0">
              <a:solidFill>
                <a:schemeClr val="tx1"/>
              </a:solidFill>
              <a:latin typeface="HG丸ｺﾞｼｯｸM-PRO" pitchFamily="50" charset="-128"/>
              <a:ea typeface="HG丸ｺﾞｼｯｸM-PRO" pitchFamily="50" charset="-128"/>
            </a:rPr>
            <a:t>５千人</a:t>
          </a:r>
        </a:p>
      </dgm:t>
    </dgm:pt>
    <dgm:pt modelId="{8F3ECF09-985B-4D31-8941-4BDED305BE46}" type="parTrans" cxnId="{32EC33E3-18D5-4246-88FF-A8561AB9B87B}">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5C5E2857-1E1B-445A-B8A9-16EF6ED73D10}" type="sibTrans" cxnId="{32EC33E3-18D5-4246-88FF-A8561AB9B87B}">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522DBD4A-087B-4090-AB8E-DF32E324E99D}">
      <dgm:prSet phldrT="[テキスト]" custT="1"/>
      <dgm:spPr/>
      <dgm:t>
        <a:bodyPr/>
        <a:lstStyle/>
        <a:p>
          <a:r>
            <a:rPr kumimoji="1" lang="ja-JP" altLang="en-US" sz="1600" b="0" dirty="0">
              <a:solidFill>
                <a:schemeClr val="tx1"/>
              </a:solidFill>
              <a:latin typeface="HG丸ｺﾞｼｯｸM-PRO" pitchFamily="50" charset="-128"/>
              <a:ea typeface="HG丸ｺﾞｼｯｸM-PRO" pitchFamily="50" charset="-128"/>
            </a:rPr>
            <a:t>１万人</a:t>
          </a:r>
        </a:p>
      </dgm:t>
    </dgm:pt>
    <dgm:pt modelId="{0F77C0CF-DD33-47DF-9711-A3218E1601E2}" type="parTrans" cxnId="{78FAB210-311C-48BA-B5D7-B11FE17B07AC}">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2FE3B750-213C-4EAE-AFAC-B22ACD54B7D8}" type="sibTrans" cxnId="{78FAB210-311C-48BA-B5D7-B11FE17B07AC}">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D4D0D148-CDBF-4A6C-BB86-66ADC25C1683}">
      <dgm:prSet phldrT="[テキスト]" custT="1"/>
      <dgm:spPr/>
      <dgm:t>
        <a:bodyPr/>
        <a:lstStyle/>
        <a:p>
          <a:r>
            <a:rPr kumimoji="1" lang="ja-JP" altLang="en-US" sz="1600" b="0" dirty="0">
              <a:solidFill>
                <a:schemeClr val="tx1"/>
              </a:solidFill>
              <a:latin typeface="HG丸ｺﾞｼｯｸM-PRO" pitchFamily="50" charset="-128"/>
              <a:ea typeface="HG丸ｺﾞｼｯｸM-PRO" pitchFamily="50" charset="-128"/>
            </a:rPr>
            <a:t>３万人</a:t>
          </a:r>
        </a:p>
      </dgm:t>
    </dgm:pt>
    <dgm:pt modelId="{536D046B-A3F0-4EF9-9A1E-E8FE934B814E}" type="parTrans" cxnId="{2941855E-66B6-4184-9E50-C279ED3A680B}">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333779E7-199A-4494-B783-4CD3D61671D4}" type="sibTrans" cxnId="{2941855E-66B6-4184-9E50-C279ED3A680B}">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7820DF1A-B496-4F4D-B19D-F00F1CE3BB4D}">
      <dgm:prSet phldrT="[テキスト]" custT="1"/>
      <dgm:spPr/>
      <dgm:t>
        <a:bodyPr/>
        <a:lstStyle/>
        <a:p>
          <a:r>
            <a:rPr kumimoji="1" lang="ja-JP" altLang="en-US" sz="1600" b="0" dirty="0">
              <a:solidFill>
                <a:schemeClr val="tx1"/>
              </a:solidFill>
              <a:latin typeface="HG丸ｺﾞｼｯｸM-PRO" pitchFamily="50" charset="-128"/>
              <a:ea typeface="HG丸ｺﾞｼｯｸM-PRO" pitchFamily="50" charset="-128"/>
            </a:rPr>
            <a:t>５万人</a:t>
          </a:r>
        </a:p>
      </dgm:t>
    </dgm:pt>
    <dgm:pt modelId="{E613DAE4-7990-41A9-968D-2115FD50E2E2}" type="parTrans" cxnId="{134AD9E6-118F-4D99-9365-ADBB61B7D504}">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A39EB4D7-4940-420D-82A5-6A2606A6C1D0}" type="sibTrans" cxnId="{134AD9E6-118F-4D99-9365-ADBB61B7D504}">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F3B35610-7308-48D3-B68C-C0A64DF2EF01}">
      <dgm:prSet phldrT="[テキスト]" custT="1"/>
      <dgm:spPr/>
      <dgm:t>
        <a:bodyPr/>
        <a:lstStyle/>
        <a:p>
          <a:r>
            <a:rPr kumimoji="1" lang="ja-JP" altLang="en-US" sz="1600" b="0" dirty="0">
              <a:solidFill>
                <a:schemeClr val="tx1"/>
              </a:solidFill>
              <a:latin typeface="HG丸ｺﾞｼｯｸM-PRO" pitchFamily="50" charset="-128"/>
              <a:ea typeface="HG丸ｺﾞｼｯｸM-PRO" pitchFamily="50" charset="-128"/>
            </a:rPr>
            <a:t>１５万人</a:t>
          </a:r>
          <a:r>
            <a:rPr kumimoji="1" lang="en-US" altLang="ja-JP" sz="1600" b="0" dirty="0">
              <a:solidFill>
                <a:schemeClr val="tx1"/>
              </a:solidFill>
              <a:latin typeface="HG丸ｺﾞｼｯｸM-PRO" pitchFamily="50" charset="-128"/>
              <a:ea typeface="HG丸ｺﾞｼｯｸM-PRO" pitchFamily="50" charset="-128"/>
            </a:rPr>
            <a:t>…</a:t>
          </a:r>
          <a:endParaRPr kumimoji="1" lang="ja-JP" altLang="en-US" sz="1600" b="0" dirty="0">
            <a:solidFill>
              <a:schemeClr val="tx1"/>
            </a:solidFill>
            <a:latin typeface="HG丸ｺﾞｼｯｸM-PRO" pitchFamily="50" charset="-128"/>
            <a:ea typeface="HG丸ｺﾞｼｯｸM-PRO" pitchFamily="50" charset="-128"/>
          </a:endParaRPr>
        </a:p>
      </dgm:t>
    </dgm:pt>
    <dgm:pt modelId="{5DF489B1-B097-4046-BAF1-B016E26E0194}" type="parTrans" cxnId="{9DD6B1FF-2638-4E37-B7E0-8F88DA0DF610}">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C4B479AA-A86E-4B68-BD3D-9B2469DEE64E}" type="sibTrans" cxnId="{9DD6B1FF-2638-4E37-B7E0-8F88DA0DF610}">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B985E588-583B-4D62-B366-71691018B69F}" type="pres">
      <dgm:prSet presAssocID="{143176B7-0810-4B6B-83A6-A9328A7239DB}" presName="Name0" presStyleCnt="0">
        <dgm:presLayoutVars>
          <dgm:dir/>
          <dgm:animLvl val="lvl"/>
          <dgm:resizeHandles val="exact"/>
        </dgm:presLayoutVars>
      </dgm:prSet>
      <dgm:spPr/>
    </dgm:pt>
    <dgm:pt modelId="{BDBE38DF-0249-49B8-8A12-C4494A0929F7}" type="pres">
      <dgm:prSet presAssocID="{48D633FA-C1EF-47EA-ACCB-2CC0729C5AA0}" presName="parTxOnly" presStyleLbl="node1" presStyleIdx="0" presStyleCnt="6">
        <dgm:presLayoutVars>
          <dgm:chMax val="0"/>
          <dgm:chPref val="0"/>
          <dgm:bulletEnabled val="1"/>
        </dgm:presLayoutVars>
      </dgm:prSet>
      <dgm:spPr/>
    </dgm:pt>
    <dgm:pt modelId="{2E34C21A-84CC-4483-9AC8-B2BD0E85DEE8}" type="pres">
      <dgm:prSet presAssocID="{F1DA6D70-D66E-4AF9-B973-B7AAAD4F4AFE}" presName="parTxOnlySpace" presStyleCnt="0"/>
      <dgm:spPr/>
    </dgm:pt>
    <dgm:pt modelId="{6FD037AF-1657-43C0-9A66-810574A54627}" type="pres">
      <dgm:prSet presAssocID="{F5F829F4-5A14-4FC3-954B-181F3594D2C7}" presName="parTxOnly" presStyleLbl="node1" presStyleIdx="1" presStyleCnt="6">
        <dgm:presLayoutVars>
          <dgm:chMax val="0"/>
          <dgm:chPref val="0"/>
          <dgm:bulletEnabled val="1"/>
        </dgm:presLayoutVars>
      </dgm:prSet>
      <dgm:spPr/>
    </dgm:pt>
    <dgm:pt modelId="{51EFD55D-838D-46A3-8F95-42A856C2A1C7}" type="pres">
      <dgm:prSet presAssocID="{5C5E2857-1E1B-445A-B8A9-16EF6ED73D10}" presName="parTxOnlySpace" presStyleCnt="0"/>
      <dgm:spPr/>
    </dgm:pt>
    <dgm:pt modelId="{265A9A6F-F40E-4386-8326-D3631F2ACCC2}" type="pres">
      <dgm:prSet presAssocID="{522DBD4A-087B-4090-AB8E-DF32E324E99D}" presName="parTxOnly" presStyleLbl="node1" presStyleIdx="2" presStyleCnt="6">
        <dgm:presLayoutVars>
          <dgm:chMax val="0"/>
          <dgm:chPref val="0"/>
          <dgm:bulletEnabled val="1"/>
        </dgm:presLayoutVars>
      </dgm:prSet>
      <dgm:spPr/>
    </dgm:pt>
    <dgm:pt modelId="{76048610-B193-4BD9-8960-6DAF1B223033}" type="pres">
      <dgm:prSet presAssocID="{2FE3B750-213C-4EAE-AFAC-B22ACD54B7D8}" presName="parTxOnlySpace" presStyleCnt="0"/>
      <dgm:spPr/>
    </dgm:pt>
    <dgm:pt modelId="{BD8EE686-80A4-4CD8-BD6C-5E58D64080C2}" type="pres">
      <dgm:prSet presAssocID="{D4D0D148-CDBF-4A6C-BB86-66ADC25C1683}" presName="parTxOnly" presStyleLbl="node1" presStyleIdx="3" presStyleCnt="6">
        <dgm:presLayoutVars>
          <dgm:chMax val="0"/>
          <dgm:chPref val="0"/>
          <dgm:bulletEnabled val="1"/>
        </dgm:presLayoutVars>
      </dgm:prSet>
      <dgm:spPr/>
    </dgm:pt>
    <dgm:pt modelId="{4BDFBE06-69AF-4849-886E-E3C6067B28B5}" type="pres">
      <dgm:prSet presAssocID="{333779E7-199A-4494-B783-4CD3D61671D4}" presName="parTxOnlySpace" presStyleCnt="0"/>
      <dgm:spPr/>
    </dgm:pt>
    <dgm:pt modelId="{099D4A45-3B5A-4D69-99FC-DEF67D7EEB46}" type="pres">
      <dgm:prSet presAssocID="{7820DF1A-B496-4F4D-B19D-F00F1CE3BB4D}" presName="parTxOnly" presStyleLbl="node1" presStyleIdx="4" presStyleCnt="6">
        <dgm:presLayoutVars>
          <dgm:chMax val="0"/>
          <dgm:chPref val="0"/>
          <dgm:bulletEnabled val="1"/>
        </dgm:presLayoutVars>
      </dgm:prSet>
      <dgm:spPr/>
    </dgm:pt>
    <dgm:pt modelId="{DFD6C25C-3318-4275-A76B-689D1A241397}" type="pres">
      <dgm:prSet presAssocID="{A39EB4D7-4940-420D-82A5-6A2606A6C1D0}" presName="parTxOnlySpace" presStyleCnt="0"/>
      <dgm:spPr/>
    </dgm:pt>
    <dgm:pt modelId="{30D2C43A-3228-4877-A82D-61AFF9AE2DA1}" type="pres">
      <dgm:prSet presAssocID="{F3B35610-7308-48D3-B68C-C0A64DF2EF01}" presName="parTxOnly" presStyleLbl="node1" presStyleIdx="5" presStyleCnt="6" custScaleX="140653">
        <dgm:presLayoutVars>
          <dgm:chMax val="0"/>
          <dgm:chPref val="0"/>
          <dgm:bulletEnabled val="1"/>
        </dgm:presLayoutVars>
      </dgm:prSet>
      <dgm:spPr/>
    </dgm:pt>
  </dgm:ptLst>
  <dgm:cxnLst>
    <dgm:cxn modelId="{F0A8DC0B-A1E5-40BF-982A-7043EDBE0A12}" type="presOf" srcId="{7820DF1A-B496-4F4D-B19D-F00F1CE3BB4D}" destId="{099D4A45-3B5A-4D69-99FC-DEF67D7EEB46}" srcOrd="0" destOrd="0" presId="urn:microsoft.com/office/officeart/2005/8/layout/chevron1"/>
    <dgm:cxn modelId="{78FAB210-311C-48BA-B5D7-B11FE17B07AC}" srcId="{143176B7-0810-4B6B-83A6-A9328A7239DB}" destId="{522DBD4A-087B-4090-AB8E-DF32E324E99D}" srcOrd="2" destOrd="0" parTransId="{0F77C0CF-DD33-47DF-9711-A3218E1601E2}" sibTransId="{2FE3B750-213C-4EAE-AFAC-B22ACD54B7D8}"/>
    <dgm:cxn modelId="{2941855E-66B6-4184-9E50-C279ED3A680B}" srcId="{143176B7-0810-4B6B-83A6-A9328A7239DB}" destId="{D4D0D148-CDBF-4A6C-BB86-66ADC25C1683}" srcOrd="3" destOrd="0" parTransId="{536D046B-A3F0-4EF9-9A1E-E8FE934B814E}" sibTransId="{333779E7-199A-4494-B783-4CD3D61671D4}"/>
    <dgm:cxn modelId="{1334DB42-DD63-4365-BE31-98A881FBF723}" type="presOf" srcId="{522DBD4A-087B-4090-AB8E-DF32E324E99D}" destId="{265A9A6F-F40E-4386-8326-D3631F2ACCC2}" srcOrd="0" destOrd="0" presId="urn:microsoft.com/office/officeart/2005/8/layout/chevron1"/>
    <dgm:cxn modelId="{8EFAAD6D-9222-4A46-9786-FBD0034506CF}" type="presOf" srcId="{F5F829F4-5A14-4FC3-954B-181F3594D2C7}" destId="{6FD037AF-1657-43C0-9A66-810574A54627}" srcOrd="0" destOrd="0" presId="urn:microsoft.com/office/officeart/2005/8/layout/chevron1"/>
    <dgm:cxn modelId="{D5121873-0A42-4CD1-A9F9-DCB0241E1068}" srcId="{143176B7-0810-4B6B-83A6-A9328A7239DB}" destId="{48D633FA-C1EF-47EA-ACCB-2CC0729C5AA0}" srcOrd="0" destOrd="0" parTransId="{96F861A6-9766-4F6A-A975-10184A892AAD}" sibTransId="{F1DA6D70-D66E-4AF9-B973-B7AAAD4F4AFE}"/>
    <dgm:cxn modelId="{6B69C399-7A38-4849-A607-FCEC4F7A0509}" type="presOf" srcId="{143176B7-0810-4B6B-83A6-A9328A7239DB}" destId="{B985E588-583B-4D62-B366-71691018B69F}" srcOrd="0" destOrd="0" presId="urn:microsoft.com/office/officeart/2005/8/layout/chevron1"/>
    <dgm:cxn modelId="{C57039B7-5D2F-4A1E-88DA-762761E7E3BB}" type="presOf" srcId="{48D633FA-C1EF-47EA-ACCB-2CC0729C5AA0}" destId="{BDBE38DF-0249-49B8-8A12-C4494A0929F7}" srcOrd="0" destOrd="0" presId="urn:microsoft.com/office/officeart/2005/8/layout/chevron1"/>
    <dgm:cxn modelId="{606944CB-6DB4-42EE-92B0-34A1110F8864}" type="presOf" srcId="{F3B35610-7308-48D3-B68C-C0A64DF2EF01}" destId="{30D2C43A-3228-4877-A82D-61AFF9AE2DA1}" srcOrd="0" destOrd="0" presId="urn:microsoft.com/office/officeart/2005/8/layout/chevron1"/>
    <dgm:cxn modelId="{4A030BDC-DFC3-4F60-A1F6-0D6C2071C6DB}" type="presOf" srcId="{D4D0D148-CDBF-4A6C-BB86-66ADC25C1683}" destId="{BD8EE686-80A4-4CD8-BD6C-5E58D64080C2}" srcOrd="0" destOrd="0" presId="urn:microsoft.com/office/officeart/2005/8/layout/chevron1"/>
    <dgm:cxn modelId="{32EC33E3-18D5-4246-88FF-A8561AB9B87B}" srcId="{143176B7-0810-4B6B-83A6-A9328A7239DB}" destId="{F5F829F4-5A14-4FC3-954B-181F3594D2C7}" srcOrd="1" destOrd="0" parTransId="{8F3ECF09-985B-4D31-8941-4BDED305BE46}" sibTransId="{5C5E2857-1E1B-445A-B8A9-16EF6ED73D10}"/>
    <dgm:cxn modelId="{134AD9E6-118F-4D99-9365-ADBB61B7D504}" srcId="{143176B7-0810-4B6B-83A6-A9328A7239DB}" destId="{7820DF1A-B496-4F4D-B19D-F00F1CE3BB4D}" srcOrd="4" destOrd="0" parTransId="{E613DAE4-7990-41A9-968D-2115FD50E2E2}" sibTransId="{A39EB4D7-4940-420D-82A5-6A2606A6C1D0}"/>
    <dgm:cxn modelId="{9DD6B1FF-2638-4E37-B7E0-8F88DA0DF610}" srcId="{143176B7-0810-4B6B-83A6-A9328A7239DB}" destId="{F3B35610-7308-48D3-B68C-C0A64DF2EF01}" srcOrd="5" destOrd="0" parTransId="{5DF489B1-B097-4046-BAF1-B016E26E0194}" sibTransId="{C4B479AA-A86E-4B68-BD3D-9B2469DEE64E}"/>
    <dgm:cxn modelId="{5BC5003E-56FA-4089-BEC6-FAF5A3A0FCC0}" type="presParOf" srcId="{B985E588-583B-4D62-B366-71691018B69F}" destId="{BDBE38DF-0249-49B8-8A12-C4494A0929F7}" srcOrd="0" destOrd="0" presId="urn:microsoft.com/office/officeart/2005/8/layout/chevron1"/>
    <dgm:cxn modelId="{9CA5493B-DD00-417D-96FF-52CBEF685FB2}" type="presParOf" srcId="{B985E588-583B-4D62-B366-71691018B69F}" destId="{2E34C21A-84CC-4483-9AC8-B2BD0E85DEE8}" srcOrd="1" destOrd="0" presId="urn:microsoft.com/office/officeart/2005/8/layout/chevron1"/>
    <dgm:cxn modelId="{B957877E-751F-4B48-BD9F-9CD9CE7465F4}" type="presParOf" srcId="{B985E588-583B-4D62-B366-71691018B69F}" destId="{6FD037AF-1657-43C0-9A66-810574A54627}" srcOrd="2" destOrd="0" presId="urn:microsoft.com/office/officeart/2005/8/layout/chevron1"/>
    <dgm:cxn modelId="{EF490A34-BE18-4317-96B7-59418D90E6EC}" type="presParOf" srcId="{B985E588-583B-4D62-B366-71691018B69F}" destId="{51EFD55D-838D-46A3-8F95-42A856C2A1C7}" srcOrd="3" destOrd="0" presId="urn:microsoft.com/office/officeart/2005/8/layout/chevron1"/>
    <dgm:cxn modelId="{AFD17F54-0D7A-47B5-AD60-A98B097C783A}" type="presParOf" srcId="{B985E588-583B-4D62-B366-71691018B69F}" destId="{265A9A6F-F40E-4386-8326-D3631F2ACCC2}" srcOrd="4" destOrd="0" presId="urn:microsoft.com/office/officeart/2005/8/layout/chevron1"/>
    <dgm:cxn modelId="{B35A69EB-5FCE-4835-85B9-CE859C79C1B8}" type="presParOf" srcId="{B985E588-583B-4D62-B366-71691018B69F}" destId="{76048610-B193-4BD9-8960-6DAF1B223033}" srcOrd="5" destOrd="0" presId="urn:microsoft.com/office/officeart/2005/8/layout/chevron1"/>
    <dgm:cxn modelId="{B4403E99-8E62-4077-8844-1E3DDAE600E7}" type="presParOf" srcId="{B985E588-583B-4D62-B366-71691018B69F}" destId="{BD8EE686-80A4-4CD8-BD6C-5E58D64080C2}" srcOrd="6" destOrd="0" presId="urn:microsoft.com/office/officeart/2005/8/layout/chevron1"/>
    <dgm:cxn modelId="{36D665C7-0D6C-44DA-B078-B20526004D5E}" type="presParOf" srcId="{B985E588-583B-4D62-B366-71691018B69F}" destId="{4BDFBE06-69AF-4849-886E-E3C6067B28B5}" srcOrd="7" destOrd="0" presId="urn:microsoft.com/office/officeart/2005/8/layout/chevron1"/>
    <dgm:cxn modelId="{D3E34067-B5BD-4495-A932-D4802A7F3DB2}" type="presParOf" srcId="{B985E588-583B-4D62-B366-71691018B69F}" destId="{099D4A45-3B5A-4D69-99FC-DEF67D7EEB46}" srcOrd="8" destOrd="0" presId="urn:microsoft.com/office/officeart/2005/8/layout/chevron1"/>
    <dgm:cxn modelId="{0A61CCAF-76C8-4E22-A5BA-15581DBC0E40}" type="presParOf" srcId="{B985E588-583B-4D62-B366-71691018B69F}" destId="{DFD6C25C-3318-4275-A76B-689D1A241397}" srcOrd="9" destOrd="0" presId="urn:microsoft.com/office/officeart/2005/8/layout/chevron1"/>
    <dgm:cxn modelId="{813B2E32-B522-4A5C-A792-ECCF01FA9D8C}" type="presParOf" srcId="{B985E588-583B-4D62-B366-71691018B69F}" destId="{30D2C43A-3228-4877-A82D-61AFF9AE2DA1}"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E38DF-0249-49B8-8A12-C4494A0929F7}">
      <dsp:nvSpPr>
        <dsp:cNvPr id="0" name=""/>
        <dsp:cNvSpPr/>
      </dsp:nvSpPr>
      <dsp:spPr>
        <a:xfrm>
          <a:off x="2401" y="377682"/>
          <a:ext cx="1199650" cy="479860"/>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HG丸ｺﾞｼｯｸM-PRO" pitchFamily="50" charset="-128"/>
              <a:ea typeface="HG丸ｺﾞｼｯｸM-PRO" pitchFamily="50" charset="-128"/>
            </a:rPr>
            <a:t>３千人</a:t>
          </a:r>
        </a:p>
      </dsp:txBody>
      <dsp:txXfrm>
        <a:off x="242331" y="377682"/>
        <a:ext cx="719790" cy="479860"/>
      </dsp:txXfrm>
    </dsp:sp>
    <dsp:sp modelId="{6FD037AF-1657-43C0-9A66-810574A54627}">
      <dsp:nvSpPr>
        <dsp:cNvPr id="0" name=""/>
        <dsp:cNvSpPr/>
      </dsp:nvSpPr>
      <dsp:spPr>
        <a:xfrm>
          <a:off x="1082086" y="377682"/>
          <a:ext cx="1199650" cy="479860"/>
        </a:xfrm>
        <a:prstGeom prst="chevron">
          <a:avLst/>
        </a:prstGeom>
        <a:solidFill>
          <a:schemeClr val="accent5">
            <a:hueOff val="-1986775"/>
            <a:satOff val="7962"/>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HG丸ｺﾞｼｯｸM-PRO" pitchFamily="50" charset="-128"/>
              <a:ea typeface="HG丸ｺﾞｼｯｸM-PRO" pitchFamily="50" charset="-128"/>
            </a:rPr>
            <a:t>５千人</a:t>
          </a:r>
        </a:p>
      </dsp:txBody>
      <dsp:txXfrm>
        <a:off x="1322016" y="377682"/>
        <a:ext cx="719790" cy="479860"/>
      </dsp:txXfrm>
    </dsp:sp>
    <dsp:sp modelId="{265A9A6F-F40E-4386-8326-D3631F2ACCC2}">
      <dsp:nvSpPr>
        <dsp:cNvPr id="0" name=""/>
        <dsp:cNvSpPr/>
      </dsp:nvSpPr>
      <dsp:spPr>
        <a:xfrm>
          <a:off x="2161772" y="377682"/>
          <a:ext cx="1199650" cy="479860"/>
        </a:xfrm>
        <a:prstGeom prst="chevron">
          <a:avLst/>
        </a:prstGeom>
        <a:solidFill>
          <a:schemeClr val="accent5">
            <a:hueOff val="-3973551"/>
            <a:satOff val="15924"/>
            <a:lumOff val="3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HG丸ｺﾞｼｯｸM-PRO" pitchFamily="50" charset="-128"/>
              <a:ea typeface="HG丸ｺﾞｼｯｸM-PRO" pitchFamily="50" charset="-128"/>
            </a:rPr>
            <a:t>１万人</a:t>
          </a:r>
        </a:p>
      </dsp:txBody>
      <dsp:txXfrm>
        <a:off x="2401702" y="377682"/>
        <a:ext cx="719790" cy="479860"/>
      </dsp:txXfrm>
    </dsp:sp>
    <dsp:sp modelId="{BD8EE686-80A4-4CD8-BD6C-5E58D64080C2}">
      <dsp:nvSpPr>
        <dsp:cNvPr id="0" name=""/>
        <dsp:cNvSpPr/>
      </dsp:nvSpPr>
      <dsp:spPr>
        <a:xfrm>
          <a:off x="3241457" y="377682"/>
          <a:ext cx="1199650" cy="479860"/>
        </a:xfrm>
        <a:prstGeom prst="chevron">
          <a:avLst/>
        </a:prstGeom>
        <a:solidFill>
          <a:schemeClr val="accent5">
            <a:hueOff val="-5960326"/>
            <a:satOff val="23887"/>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HG丸ｺﾞｼｯｸM-PRO" pitchFamily="50" charset="-128"/>
              <a:ea typeface="HG丸ｺﾞｼｯｸM-PRO" pitchFamily="50" charset="-128"/>
            </a:rPr>
            <a:t>３万人</a:t>
          </a:r>
        </a:p>
      </dsp:txBody>
      <dsp:txXfrm>
        <a:off x="3481387" y="377682"/>
        <a:ext cx="719790" cy="479860"/>
      </dsp:txXfrm>
    </dsp:sp>
    <dsp:sp modelId="{099D4A45-3B5A-4D69-99FC-DEF67D7EEB46}">
      <dsp:nvSpPr>
        <dsp:cNvPr id="0" name=""/>
        <dsp:cNvSpPr/>
      </dsp:nvSpPr>
      <dsp:spPr>
        <a:xfrm>
          <a:off x="4321142" y="377682"/>
          <a:ext cx="1199650" cy="479860"/>
        </a:xfrm>
        <a:prstGeom prst="chevron">
          <a:avLst/>
        </a:prstGeom>
        <a:solidFill>
          <a:schemeClr val="accent5">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HG丸ｺﾞｼｯｸM-PRO" pitchFamily="50" charset="-128"/>
              <a:ea typeface="HG丸ｺﾞｼｯｸM-PRO" pitchFamily="50" charset="-128"/>
            </a:rPr>
            <a:t>５万人</a:t>
          </a:r>
        </a:p>
      </dsp:txBody>
      <dsp:txXfrm>
        <a:off x="4561072" y="377682"/>
        <a:ext cx="719790" cy="479860"/>
      </dsp:txXfrm>
    </dsp:sp>
    <dsp:sp modelId="{30D2C43A-3228-4877-A82D-61AFF9AE2DA1}">
      <dsp:nvSpPr>
        <dsp:cNvPr id="0" name=""/>
        <dsp:cNvSpPr/>
      </dsp:nvSpPr>
      <dsp:spPr>
        <a:xfrm>
          <a:off x="5400828" y="377682"/>
          <a:ext cx="1687344" cy="479860"/>
        </a:xfrm>
        <a:prstGeom prst="chevron">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dirty="0">
              <a:solidFill>
                <a:schemeClr val="tx1"/>
              </a:solidFill>
              <a:latin typeface="HG丸ｺﾞｼｯｸM-PRO" pitchFamily="50" charset="-128"/>
              <a:ea typeface="HG丸ｺﾞｼｯｸM-PRO" pitchFamily="50" charset="-128"/>
            </a:rPr>
            <a:t>１５万人</a:t>
          </a:r>
          <a:r>
            <a:rPr kumimoji="1" lang="en-US" altLang="ja-JP" sz="1600" b="0" kern="1200" dirty="0">
              <a:solidFill>
                <a:schemeClr val="tx1"/>
              </a:solidFill>
              <a:latin typeface="HG丸ｺﾞｼｯｸM-PRO" pitchFamily="50" charset="-128"/>
              <a:ea typeface="HG丸ｺﾞｼｯｸM-PRO" pitchFamily="50" charset="-128"/>
            </a:rPr>
            <a:t>…</a:t>
          </a:r>
          <a:endParaRPr kumimoji="1" lang="ja-JP" altLang="en-US" sz="1600" b="0" kern="1200" dirty="0">
            <a:solidFill>
              <a:schemeClr val="tx1"/>
            </a:solidFill>
            <a:latin typeface="HG丸ｺﾞｼｯｸM-PRO" pitchFamily="50" charset="-128"/>
            <a:ea typeface="HG丸ｺﾞｼｯｸM-PRO" pitchFamily="50" charset="-128"/>
          </a:endParaRPr>
        </a:p>
      </dsp:txBody>
      <dsp:txXfrm>
        <a:off x="5640758" y="377682"/>
        <a:ext cx="1207484" cy="47986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Relationships xmlns="http://schemas.openxmlformats.org/package/2006/relationships"><Relationship Id="rId1" Target="../theme/theme1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1" y="11"/>
            <a:ext cx="3078353" cy="512063"/>
          </a:xfrm>
          <a:prstGeom prst="rect">
            <a:avLst/>
          </a:prstGeom>
        </p:spPr>
        <p:txBody>
          <a:bodyPr vert="horz" lIns="95352" tIns="47679" rIns="95352" bIns="47679" rtlCol="0"/>
          <a:lstStyle>
            <a:lvl1pPr algn="l">
              <a:defRPr sz="1300">
                <a:latin typeface="Arial" charset="0"/>
                <a:ea typeface="ＭＳ Ｐゴシック" charset="-128"/>
              </a:defRPr>
            </a:lvl1pPr>
          </a:lstStyle>
          <a:p>
            <a:pPr>
              <a:defRPr/>
            </a:pPr>
            <a:endParaRPr lang="ja-JP" altLang="en-US"/>
          </a:p>
        </p:txBody>
      </p:sp>
      <p:sp>
        <p:nvSpPr>
          <p:cNvPr id="3" name="日付プレースホルダ 2"/>
          <p:cNvSpPr>
            <a:spLocks noGrp="1"/>
          </p:cNvSpPr>
          <p:nvPr>
            <p:ph type="dt" sz="quarter" idx="1"/>
          </p:nvPr>
        </p:nvSpPr>
        <p:spPr>
          <a:xfrm>
            <a:off x="4022448" y="11"/>
            <a:ext cx="3078352" cy="512063"/>
          </a:xfrm>
          <a:prstGeom prst="rect">
            <a:avLst/>
          </a:prstGeom>
        </p:spPr>
        <p:txBody>
          <a:bodyPr vert="horz" lIns="95352" tIns="47679" rIns="95352" bIns="47679" rtlCol="0"/>
          <a:lstStyle>
            <a:lvl1pPr algn="r">
              <a:defRPr sz="1300">
                <a:latin typeface="Arial" charset="0"/>
                <a:ea typeface="ＭＳ Ｐゴシック" charset="-128"/>
              </a:defRPr>
            </a:lvl1pPr>
          </a:lstStyle>
          <a:p>
            <a:pPr>
              <a:defRPr/>
            </a:pPr>
            <a:fld id="{9E9F1203-38C3-47C5-AF6C-42FE4ADF00B0}" type="datetimeFigureOut">
              <a:rPr lang="ja-JP" altLang="en-US"/>
              <a:pPr>
                <a:defRPr/>
              </a:pPr>
              <a:t>2024/3/19</a:t>
            </a:fld>
            <a:endParaRPr lang="ja-JP" altLang="en-US"/>
          </a:p>
        </p:txBody>
      </p:sp>
      <p:sp>
        <p:nvSpPr>
          <p:cNvPr id="4" name="フッター プレースホルダ 3"/>
          <p:cNvSpPr>
            <a:spLocks noGrp="1"/>
          </p:cNvSpPr>
          <p:nvPr>
            <p:ph type="ftr" sz="quarter" idx="2"/>
          </p:nvPr>
        </p:nvSpPr>
        <p:spPr>
          <a:xfrm>
            <a:off x="11" y="9719316"/>
            <a:ext cx="3078353" cy="512062"/>
          </a:xfrm>
          <a:prstGeom prst="rect">
            <a:avLst/>
          </a:prstGeom>
        </p:spPr>
        <p:txBody>
          <a:bodyPr vert="horz" lIns="95352" tIns="47679" rIns="95352" bIns="47679" rtlCol="0" anchor="b"/>
          <a:lstStyle>
            <a:lvl1pPr algn="l">
              <a:defRPr sz="1300">
                <a:latin typeface="Arial" charset="0"/>
                <a:ea typeface="ＭＳ Ｐゴシック" charset="-128"/>
              </a:defRPr>
            </a:lvl1pPr>
          </a:lstStyle>
          <a:p>
            <a:pPr>
              <a:defRPr/>
            </a:pPr>
            <a:endParaRPr lang="ja-JP" altLang="en-US"/>
          </a:p>
        </p:txBody>
      </p:sp>
      <p:sp>
        <p:nvSpPr>
          <p:cNvPr id="5" name="スライド番号プレースホルダ 4"/>
          <p:cNvSpPr>
            <a:spLocks noGrp="1"/>
          </p:cNvSpPr>
          <p:nvPr>
            <p:ph type="sldNum" sz="quarter" idx="3"/>
          </p:nvPr>
        </p:nvSpPr>
        <p:spPr>
          <a:xfrm>
            <a:off x="4022448" y="9719316"/>
            <a:ext cx="3078352" cy="512062"/>
          </a:xfrm>
          <a:prstGeom prst="rect">
            <a:avLst/>
          </a:prstGeom>
        </p:spPr>
        <p:txBody>
          <a:bodyPr vert="horz" lIns="95352" tIns="47679" rIns="95352" bIns="47679" rtlCol="0" anchor="b"/>
          <a:lstStyle>
            <a:lvl1pPr algn="r">
              <a:defRPr sz="1300">
                <a:latin typeface="Arial" charset="0"/>
                <a:ea typeface="ＭＳ Ｐゴシック" charset="-128"/>
              </a:defRPr>
            </a:lvl1pPr>
          </a:lstStyle>
          <a:p>
            <a:pPr>
              <a:defRPr/>
            </a:pPr>
            <a:fld id="{DDCE47B7-056B-451A-A728-8BCD80575C3F}" type="slidenum">
              <a:rPr lang="ja-JP" altLang="en-US"/>
              <a:pPr>
                <a:defRPr/>
              </a:pPr>
              <a:t>‹#›</a:t>
            </a:fld>
            <a:endParaRPr lang="ja-JP" altLang="en-US"/>
          </a:p>
        </p:txBody>
      </p:sp>
    </p:spTree>
    <p:extLst>
      <p:ext uri="{BB962C8B-B14F-4D97-AF65-F5344CB8AC3E}">
        <p14:creationId xmlns:p14="http://schemas.microsoft.com/office/powerpoint/2010/main" val="35616391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Relationships xmlns="http://schemas.openxmlformats.org/package/2006/relationships"><Relationship Id="rId1" Target="../theme/theme1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284163" y="103188"/>
            <a:ext cx="6534150" cy="4524375"/>
          </a:xfrm>
          <a:prstGeom prst="rect">
            <a:avLst/>
          </a:prstGeom>
          <a:noFill/>
          <a:ln w="12700">
            <a:solidFill>
              <a:prstClr val="black"/>
            </a:solidFill>
          </a:ln>
        </p:spPr>
        <p:txBody>
          <a:bodyPr vert="horz" lIns="95352" tIns="47679" rIns="95352" bIns="47679" rtlCol="0" anchor="ctr"/>
          <a:lstStyle/>
          <a:p>
            <a:pPr lvl="0"/>
            <a:endParaRPr lang="ja-JP" altLang="en-US" noProof="0"/>
          </a:p>
        </p:txBody>
      </p:sp>
      <p:sp>
        <p:nvSpPr>
          <p:cNvPr id="5" name="ノート プレースホルダ 4"/>
          <p:cNvSpPr>
            <a:spLocks noGrp="1"/>
          </p:cNvSpPr>
          <p:nvPr>
            <p:ph type="body" sz="quarter" idx="3"/>
          </p:nvPr>
        </p:nvSpPr>
        <p:spPr>
          <a:xfrm>
            <a:off x="229340" y="4727114"/>
            <a:ext cx="6643818" cy="5227651"/>
          </a:xfrm>
          <a:prstGeom prst="rect">
            <a:avLst/>
          </a:prstGeom>
        </p:spPr>
        <p:txBody>
          <a:bodyPr vert="horz" lIns="95352" tIns="47679" rIns="95352" bIns="47679"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7" name="スライド番号プレースホルダ 6"/>
          <p:cNvSpPr>
            <a:spLocks noGrp="1"/>
          </p:cNvSpPr>
          <p:nvPr>
            <p:ph type="sldNum" sz="quarter" idx="5"/>
          </p:nvPr>
        </p:nvSpPr>
        <p:spPr>
          <a:xfrm>
            <a:off x="6813813" y="10005667"/>
            <a:ext cx="288672" cy="230796"/>
          </a:xfrm>
          <a:prstGeom prst="rect">
            <a:avLst/>
          </a:prstGeom>
        </p:spPr>
        <p:txBody>
          <a:bodyPr vert="horz" wrap="none" lIns="0" tIns="0" rIns="0" bIns="0" rtlCol="0" anchor="ctr" anchorCtr="0">
            <a:spAutoFit/>
          </a:bodyPr>
          <a:lstStyle>
            <a:lvl1pPr algn="r">
              <a:defRPr sz="1500">
                <a:latin typeface="+mn-ea"/>
                <a:ea typeface="+mn-ea"/>
              </a:defRPr>
            </a:lvl1pPr>
          </a:lstStyle>
          <a:p>
            <a:pPr>
              <a:defRPr/>
            </a:pPr>
            <a:fld id="{0EB09D57-C997-4381-B6F5-6EBD791DCE3D}" type="slidenum">
              <a:rPr lang="ja-JP" altLang="en-US"/>
              <a:pPr>
                <a:defRPr/>
              </a:pPr>
              <a:t>‹#›</a:t>
            </a:fld>
            <a:endParaRPr lang="ja-JP" altLang="en-US"/>
          </a:p>
        </p:txBody>
      </p:sp>
    </p:spTree>
    <p:extLst>
      <p:ext uri="{BB962C8B-B14F-4D97-AF65-F5344CB8AC3E}">
        <p14:creationId xmlns:p14="http://schemas.microsoft.com/office/powerpoint/2010/main" val="264299204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400" kern="1200">
        <a:solidFill>
          <a:schemeClr val="tx1"/>
        </a:solidFill>
        <a:latin typeface="ＭＳ Ｐ明朝" pitchFamily="18" charset="-128"/>
        <a:ea typeface="ＭＳ Ｐ明朝" pitchFamily="18" charset="-128"/>
        <a:cs typeface="+mn-cs"/>
      </a:defRPr>
    </a:lvl1pPr>
    <a:lvl2pPr marL="457200" algn="l" rtl="0" eaLnBrk="0" fontAlgn="base" hangingPunct="0">
      <a:spcBef>
        <a:spcPct val="30000"/>
      </a:spcBef>
      <a:spcAft>
        <a:spcPct val="0"/>
      </a:spcAft>
      <a:defRPr kumimoji="1" sz="1400" kern="1200">
        <a:solidFill>
          <a:schemeClr val="tx1"/>
        </a:solidFill>
        <a:latin typeface="ＭＳ Ｐ明朝" pitchFamily="18" charset="-128"/>
        <a:ea typeface="ＭＳ Ｐ明朝" pitchFamily="18" charset="-128"/>
        <a:cs typeface="+mn-cs"/>
      </a:defRPr>
    </a:lvl2pPr>
    <a:lvl3pPr marL="914400" algn="l" rtl="0" eaLnBrk="0" fontAlgn="base" hangingPunct="0">
      <a:spcBef>
        <a:spcPct val="30000"/>
      </a:spcBef>
      <a:spcAft>
        <a:spcPct val="0"/>
      </a:spcAft>
      <a:defRPr kumimoji="1" sz="1400" kern="1200">
        <a:solidFill>
          <a:schemeClr val="tx1"/>
        </a:solidFill>
        <a:latin typeface="ＭＳ Ｐ明朝" pitchFamily="18" charset="-128"/>
        <a:ea typeface="ＭＳ Ｐ明朝" pitchFamily="18" charset="-128"/>
        <a:cs typeface="+mn-cs"/>
      </a:defRPr>
    </a:lvl3pPr>
    <a:lvl4pPr marL="1371600" algn="l" rtl="0" eaLnBrk="0" fontAlgn="base" hangingPunct="0">
      <a:spcBef>
        <a:spcPct val="30000"/>
      </a:spcBef>
      <a:spcAft>
        <a:spcPct val="0"/>
      </a:spcAft>
      <a:defRPr kumimoji="1" sz="1400" kern="1200">
        <a:solidFill>
          <a:schemeClr val="tx1"/>
        </a:solidFill>
        <a:latin typeface="ＭＳ Ｐ明朝" pitchFamily="18" charset="-128"/>
        <a:ea typeface="ＭＳ Ｐ明朝" pitchFamily="18" charset="-128"/>
        <a:cs typeface="+mn-cs"/>
      </a:defRPr>
    </a:lvl4pPr>
    <a:lvl5pPr marL="1828800" algn="l" rtl="0" eaLnBrk="0" fontAlgn="base" hangingPunct="0">
      <a:spcBef>
        <a:spcPct val="30000"/>
      </a:spcBef>
      <a:spcAft>
        <a:spcPct val="0"/>
      </a:spcAft>
      <a:defRPr kumimoji="1" sz="1400" kern="1200">
        <a:solidFill>
          <a:schemeClr val="tx1"/>
        </a:solidFill>
        <a:latin typeface="ＭＳ Ｐ明朝" pitchFamily="18" charset="-128"/>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4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4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4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7006263" y="10005667"/>
            <a:ext cx="96223" cy="230796"/>
          </a:xfrm>
        </p:spPr>
        <p:txBody>
          <a:bodyPr/>
          <a:lstStyle/>
          <a:p>
            <a:pPr>
              <a:defRPr/>
            </a:pPr>
            <a:fld id="{D25E4D64-39E3-4CBC-BD39-62BD9DC45EBE}" type="slidenum">
              <a:rPr lang="ja-JP" altLang="en-US" smtClean="0">
                <a:solidFill>
                  <a:prstClr val="black"/>
                </a:solidFill>
              </a:rPr>
              <a:pPr>
                <a:defRPr/>
              </a:pPr>
              <a:t>0</a:t>
            </a:fld>
            <a:endParaRPr lang="ja-JP" altLang="en-US" dirty="0">
              <a:solidFill>
                <a:prstClr val="black"/>
              </a:solidFill>
            </a:endParaRPr>
          </a:p>
        </p:txBody>
      </p:sp>
    </p:spTree>
    <p:extLst>
      <p:ext uri="{BB962C8B-B14F-4D97-AF65-F5344CB8AC3E}">
        <p14:creationId xmlns:p14="http://schemas.microsoft.com/office/powerpoint/2010/main" val="2731365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ー 1"/>
          <p:cNvSpPr>
            <a:spLocks noGrp="1" noRot="1" noChangeAspect="1" noTextEdit="1"/>
          </p:cNvSpPr>
          <p:nvPr>
            <p:ph type="sldImg"/>
          </p:nvPr>
        </p:nvSpPr>
        <p:spPr>
          <a:xfrm>
            <a:off x="963613" y="1233488"/>
            <a:ext cx="4808537" cy="3328987"/>
          </a:xfrm>
          <a:ln/>
        </p:spPr>
      </p:sp>
      <p:sp>
        <p:nvSpPr>
          <p:cNvPr id="849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0825" indent="-180825"/>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marL="180825" indent="-180825" defTabSz="913934"/>
            <a:r>
              <a:rPr lang="en-US" altLang="ja-JP" dirty="0"/>
              <a:t>5</a:t>
            </a:r>
            <a:r>
              <a:rPr lang="ja-JP" altLang="ja-JP" dirty="0"/>
              <a:t>ページ目からは今申し上げたようなコンパクトシティーの狙いと、効果というところが</a:t>
            </a:r>
            <a:r>
              <a:rPr lang="en-US" altLang="ja-JP" dirty="0"/>
              <a:t>6</a:t>
            </a:r>
            <a:r>
              <a:rPr lang="ja-JP" altLang="ja-JP" dirty="0"/>
              <a:t>枚ほど入れておりますが、少しの細かい</a:t>
            </a:r>
            <a:r>
              <a:rPr lang="ja-JP" altLang="en-US" dirty="0"/>
              <a:t>内容に</a:t>
            </a:r>
            <a:r>
              <a:rPr lang="ja-JP" altLang="ja-JP" dirty="0"/>
              <a:t>なりますので、</a:t>
            </a:r>
            <a:endParaRPr lang="en-US" altLang="ja-JP" dirty="0"/>
          </a:p>
          <a:p>
            <a:pPr marL="180825" indent="-180825" defTabSz="913934"/>
            <a:r>
              <a:rPr lang="ja-JP" altLang="ja-JP" dirty="0"/>
              <a:t>この部分</a:t>
            </a:r>
            <a:r>
              <a:rPr lang="ja-JP" altLang="en-US" dirty="0"/>
              <a:t>も</a:t>
            </a:r>
            <a:r>
              <a:rPr lang="ja-JP" altLang="ja-JP" dirty="0"/>
              <a:t>割愛させていただきます。また、適宜実務で必要な時に</a:t>
            </a:r>
            <a:r>
              <a:rPr lang="ja-JP" altLang="en-US" dirty="0"/>
              <a:t>ご</a:t>
            </a:r>
            <a:r>
              <a:rPr lang="ja-JP" altLang="ja-JP" dirty="0"/>
              <a:t>参照頂ければ幸いでございます。</a:t>
            </a:r>
          </a:p>
          <a:p>
            <a:pPr marL="180825" indent="-180825"/>
            <a:endParaRPr lang="ja-JP" altLang="en-US" dirty="0">
              <a:latin typeface="Arial" panose="020B0604020202020204" pitchFamily="34" charset="0"/>
            </a:endParaRPr>
          </a:p>
        </p:txBody>
      </p:sp>
      <p:sp>
        <p:nvSpPr>
          <p:cNvPr id="84996" name="スライド番号プレースホルダー 3"/>
          <p:cNvSpPr>
            <a:spLocks noGrp="1"/>
          </p:cNvSpPr>
          <p:nvPr>
            <p:ph type="sldNum" sz="quarter" idx="5"/>
          </p:nvPr>
        </p:nvSpPr>
        <p:spPr>
          <a:xfrm>
            <a:off x="6578676" y="9673729"/>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332" indent="-285511">
              <a:defRPr kumimoji="1" sz="1400">
                <a:solidFill>
                  <a:schemeClr val="tx1"/>
                </a:solidFill>
                <a:latin typeface="Arial" panose="020B0604020202020204" pitchFamily="34" charset="0"/>
                <a:ea typeface="ＭＳ Ｐゴシック" panose="020B0600070205080204" pitchFamily="50" charset="-128"/>
              </a:defRPr>
            </a:lvl2pPr>
            <a:lvl3pPr marL="1142050" indent="-228409">
              <a:defRPr kumimoji="1" sz="1400">
                <a:solidFill>
                  <a:schemeClr val="tx1"/>
                </a:solidFill>
                <a:latin typeface="Arial" panose="020B0604020202020204" pitchFamily="34" charset="0"/>
                <a:ea typeface="ＭＳ Ｐゴシック" panose="020B0600070205080204" pitchFamily="50" charset="-128"/>
              </a:defRPr>
            </a:lvl3pPr>
            <a:lvl4pPr marL="1598868" indent="-228409">
              <a:defRPr kumimoji="1" sz="1400">
                <a:solidFill>
                  <a:schemeClr val="tx1"/>
                </a:solidFill>
                <a:latin typeface="Arial" panose="020B0604020202020204" pitchFamily="34" charset="0"/>
                <a:ea typeface="ＭＳ Ｐゴシック" panose="020B0600070205080204" pitchFamily="50" charset="-128"/>
              </a:defRPr>
            </a:lvl4pPr>
            <a:lvl5pPr marL="2055689" indent="-228409">
              <a:defRPr kumimoji="1" sz="1400">
                <a:solidFill>
                  <a:schemeClr val="tx1"/>
                </a:solidFill>
                <a:latin typeface="Arial" panose="020B0604020202020204" pitchFamily="34" charset="0"/>
                <a:ea typeface="ＭＳ Ｐゴシック" panose="020B0600070205080204" pitchFamily="50" charset="-128"/>
              </a:defRPr>
            </a:lvl5pPr>
            <a:lvl6pPr marL="251250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6932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614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2967"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defTabSz="913934">
              <a:defRPr/>
            </a:pPr>
            <a:fld id="{37A603A1-8E00-4956-8004-D95125FCE8E2}" type="slidenum">
              <a:rPr lang="en-US" altLang="ja-JP" sz="1100">
                <a:solidFill>
                  <a:srgbClr val="000000"/>
                </a:solidFill>
              </a:rPr>
              <a:pPr defTabSz="913934">
                <a:defRPr/>
              </a:pPr>
              <a:t>10</a:t>
            </a:fld>
            <a:endParaRPr lang="en-US" altLang="ja-JP" sz="1100" dirty="0">
              <a:solidFill>
                <a:srgbClr val="000000"/>
              </a:solidFill>
            </a:endParaRPr>
          </a:p>
        </p:txBody>
      </p:sp>
    </p:spTree>
    <p:extLst>
      <p:ext uri="{BB962C8B-B14F-4D97-AF65-F5344CB8AC3E}">
        <p14:creationId xmlns:p14="http://schemas.microsoft.com/office/powerpoint/2010/main" val="2486513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スライド イメージ プレースホルダ 1"/>
          <p:cNvSpPr>
            <a:spLocks noGrp="1" noRot="1" noChangeAspect="1" noTextEdit="1"/>
          </p:cNvSpPr>
          <p:nvPr>
            <p:ph type="sldImg"/>
          </p:nvPr>
        </p:nvSpPr>
        <p:spPr bwMode="auto">
          <a:xfrm>
            <a:off x="776288" y="765175"/>
            <a:ext cx="5546725" cy="3840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latin typeface="Arial" panose="020B0604020202020204" pitchFamily="34" charset="0"/>
            </a:endParaRPr>
          </a:p>
        </p:txBody>
      </p:sp>
      <p:sp>
        <p:nvSpPr>
          <p:cNvPr id="260100" name="スライド番号プレースホルダー 1"/>
          <p:cNvSpPr>
            <a:spLocks noGrp="1"/>
          </p:cNvSpPr>
          <p:nvPr>
            <p:ph type="sldNum" sz="quarter" idx="5"/>
          </p:nvPr>
        </p:nvSpPr>
        <p:spPr>
          <a:xfrm>
            <a:off x="6958216" y="10036428"/>
            <a:ext cx="144270"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056">
              <a:defRPr kumimoji="1">
                <a:solidFill>
                  <a:schemeClr val="tx1"/>
                </a:solidFill>
                <a:latin typeface="Arial" panose="020B0604020202020204" pitchFamily="34" charset="0"/>
                <a:ea typeface="ＭＳ Ｐゴシック" panose="020B0600070205080204" pitchFamily="50" charset="-128"/>
              </a:defRPr>
            </a:lvl1pPr>
            <a:lvl2pPr defTabSz="944056">
              <a:defRPr kumimoji="1">
                <a:solidFill>
                  <a:schemeClr val="tx1"/>
                </a:solidFill>
                <a:latin typeface="Arial" panose="020B0604020202020204" pitchFamily="34" charset="0"/>
                <a:ea typeface="ＭＳ Ｐゴシック" panose="020B0600070205080204" pitchFamily="50" charset="-128"/>
              </a:defRPr>
            </a:lvl2pPr>
            <a:lvl3pPr defTabSz="944056">
              <a:defRPr kumimoji="1">
                <a:solidFill>
                  <a:schemeClr val="tx1"/>
                </a:solidFill>
                <a:latin typeface="Arial" panose="020B0604020202020204" pitchFamily="34" charset="0"/>
                <a:ea typeface="ＭＳ Ｐゴシック" panose="020B0600070205080204" pitchFamily="50" charset="-128"/>
              </a:defRPr>
            </a:lvl3pPr>
            <a:lvl4pPr defTabSz="944056">
              <a:defRPr kumimoji="1">
                <a:solidFill>
                  <a:schemeClr val="tx1"/>
                </a:solidFill>
                <a:latin typeface="Arial" panose="020B0604020202020204" pitchFamily="34" charset="0"/>
                <a:ea typeface="ＭＳ Ｐゴシック" panose="020B0600070205080204" pitchFamily="50" charset="-128"/>
              </a:defRPr>
            </a:lvl4pPr>
            <a:lvl5pPr defTabSz="944056">
              <a:defRPr kumimoji="1">
                <a:solidFill>
                  <a:schemeClr val="tx1"/>
                </a:solidFill>
                <a:latin typeface="Arial" panose="020B0604020202020204" pitchFamily="34" charset="0"/>
                <a:ea typeface="ＭＳ Ｐゴシック" panose="020B0600070205080204" pitchFamily="50" charset="-128"/>
              </a:defRPr>
            </a:lvl5pPr>
            <a:lvl6pPr marL="2383329" indent="1658" defTabSz="94405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60326" indent="1658" defTabSz="94405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37323" indent="1658" defTabSz="94405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14318" indent="1658" defTabSz="94405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fld id="{2D96F969-5FEA-4E5E-A3B8-CFEE687A9B60}" type="slidenum">
              <a:rPr lang="ja-JP" altLang="en-US" sz="1100">
                <a:solidFill>
                  <a:srgbClr val="000000"/>
                </a:solidFill>
                <a:latin typeface="Calibri" panose="020F0502020204030204" pitchFamily="34" charset="0"/>
              </a:rPr>
              <a:pPr>
                <a:defRPr/>
              </a:pPr>
              <a:t>11</a:t>
            </a:fld>
            <a:endParaRPr lang="ja-JP" altLang="en-US" sz="11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87152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ー 1"/>
          <p:cNvSpPr>
            <a:spLocks noGrp="1" noRot="1" noChangeAspect="1" noTextEdit="1"/>
          </p:cNvSpPr>
          <p:nvPr>
            <p:ph type="sldImg"/>
          </p:nvPr>
        </p:nvSpPr>
        <p:spPr>
          <a:xfrm>
            <a:off x="963613" y="1233488"/>
            <a:ext cx="4808537" cy="3328987"/>
          </a:xfrm>
          <a:ln/>
        </p:spPr>
      </p:sp>
      <p:sp>
        <p:nvSpPr>
          <p:cNvPr id="870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0825" indent="-180825"/>
            <a:endParaRPr lang="ja-JP" altLang="en-US" dirty="0">
              <a:latin typeface="Arial" panose="020B0604020202020204" pitchFamily="34" charset="0"/>
            </a:endParaRPr>
          </a:p>
        </p:txBody>
      </p:sp>
      <p:sp>
        <p:nvSpPr>
          <p:cNvPr id="87044" name="スライド番号プレースホルダー 3"/>
          <p:cNvSpPr>
            <a:spLocks noGrp="1"/>
          </p:cNvSpPr>
          <p:nvPr>
            <p:ph type="sldNum" sz="quarter" idx="5"/>
          </p:nvPr>
        </p:nvSpPr>
        <p:spPr>
          <a:xfrm>
            <a:off x="6578676" y="9673729"/>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332" indent="-285511">
              <a:defRPr kumimoji="1" sz="1400">
                <a:solidFill>
                  <a:schemeClr val="tx1"/>
                </a:solidFill>
                <a:latin typeface="Arial" panose="020B0604020202020204" pitchFamily="34" charset="0"/>
                <a:ea typeface="ＭＳ Ｐゴシック" panose="020B0600070205080204" pitchFamily="50" charset="-128"/>
              </a:defRPr>
            </a:lvl2pPr>
            <a:lvl3pPr marL="1142050" indent="-228409">
              <a:defRPr kumimoji="1" sz="1400">
                <a:solidFill>
                  <a:schemeClr val="tx1"/>
                </a:solidFill>
                <a:latin typeface="Arial" panose="020B0604020202020204" pitchFamily="34" charset="0"/>
                <a:ea typeface="ＭＳ Ｐゴシック" panose="020B0600070205080204" pitchFamily="50" charset="-128"/>
              </a:defRPr>
            </a:lvl3pPr>
            <a:lvl4pPr marL="1598868" indent="-228409">
              <a:defRPr kumimoji="1" sz="1400">
                <a:solidFill>
                  <a:schemeClr val="tx1"/>
                </a:solidFill>
                <a:latin typeface="Arial" panose="020B0604020202020204" pitchFamily="34" charset="0"/>
                <a:ea typeface="ＭＳ Ｐゴシック" panose="020B0600070205080204" pitchFamily="50" charset="-128"/>
              </a:defRPr>
            </a:lvl4pPr>
            <a:lvl5pPr marL="2055689" indent="-228409">
              <a:defRPr kumimoji="1" sz="1400">
                <a:solidFill>
                  <a:schemeClr val="tx1"/>
                </a:solidFill>
                <a:latin typeface="Arial" panose="020B0604020202020204" pitchFamily="34" charset="0"/>
                <a:ea typeface="ＭＳ Ｐゴシック" panose="020B0600070205080204" pitchFamily="50" charset="-128"/>
              </a:defRPr>
            </a:lvl5pPr>
            <a:lvl6pPr marL="251250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6932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614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2967"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defTabSz="913934">
              <a:defRPr/>
            </a:pPr>
            <a:fld id="{BEE52410-35F5-44DF-BF90-885091522825}" type="slidenum">
              <a:rPr lang="ja-JP" altLang="en-US" sz="1100">
                <a:solidFill>
                  <a:srgbClr val="000000"/>
                </a:solidFill>
              </a:rPr>
              <a:pPr defTabSz="913934">
                <a:defRPr/>
              </a:pPr>
              <a:t>12</a:t>
            </a:fld>
            <a:endParaRPr lang="en-US" altLang="ja-JP" sz="1100" dirty="0">
              <a:solidFill>
                <a:srgbClr val="000000"/>
              </a:solidFill>
            </a:endParaRPr>
          </a:p>
        </p:txBody>
      </p:sp>
    </p:spTree>
    <p:extLst>
      <p:ext uri="{BB962C8B-B14F-4D97-AF65-F5344CB8AC3E}">
        <p14:creationId xmlns:p14="http://schemas.microsoft.com/office/powerpoint/2010/main" val="1467365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ー 1"/>
          <p:cNvSpPr>
            <a:spLocks noGrp="1" noRot="1" noChangeAspect="1" noTextEdit="1"/>
          </p:cNvSpPr>
          <p:nvPr>
            <p:ph type="sldImg"/>
          </p:nvPr>
        </p:nvSpPr>
        <p:spPr>
          <a:xfrm>
            <a:off x="963613" y="1233488"/>
            <a:ext cx="4808537" cy="3328987"/>
          </a:xfrm>
          <a:ln/>
        </p:spPr>
      </p:sp>
      <p:sp>
        <p:nvSpPr>
          <p:cNvPr id="890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0825" indent="-180825"/>
            <a:endParaRPr lang="ja-JP"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092" name="スライド番号プレースホルダー 3"/>
          <p:cNvSpPr>
            <a:spLocks noGrp="1"/>
          </p:cNvSpPr>
          <p:nvPr>
            <p:ph type="sldNum" sz="quarter" idx="5"/>
          </p:nvPr>
        </p:nvSpPr>
        <p:spPr>
          <a:xfrm>
            <a:off x="6578676" y="9673729"/>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332" indent="-285511">
              <a:defRPr kumimoji="1" sz="1400">
                <a:solidFill>
                  <a:schemeClr val="tx1"/>
                </a:solidFill>
                <a:latin typeface="Arial" panose="020B0604020202020204" pitchFamily="34" charset="0"/>
                <a:ea typeface="ＭＳ Ｐゴシック" panose="020B0600070205080204" pitchFamily="50" charset="-128"/>
              </a:defRPr>
            </a:lvl2pPr>
            <a:lvl3pPr marL="1142050" indent="-228409">
              <a:defRPr kumimoji="1" sz="1400">
                <a:solidFill>
                  <a:schemeClr val="tx1"/>
                </a:solidFill>
                <a:latin typeface="Arial" panose="020B0604020202020204" pitchFamily="34" charset="0"/>
                <a:ea typeface="ＭＳ Ｐゴシック" panose="020B0600070205080204" pitchFamily="50" charset="-128"/>
              </a:defRPr>
            </a:lvl3pPr>
            <a:lvl4pPr marL="1598868" indent="-228409">
              <a:defRPr kumimoji="1" sz="1400">
                <a:solidFill>
                  <a:schemeClr val="tx1"/>
                </a:solidFill>
                <a:latin typeface="Arial" panose="020B0604020202020204" pitchFamily="34" charset="0"/>
                <a:ea typeface="ＭＳ Ｐゴシック" panose="020B0600070205080204" pitchFamily="50" charset="-128"/>
              </a:defRPr>
            </a:lvl4pPr>
            <a:lvl5pPr marL="2055689" indent="-228409">
              <a:defRPr kumimoji="1" sz="1400">
                <a:solidFill>
                  <a:schemeClr val="tx1"/>
                </a:solidFill>
                <a:latin typeface="Arial" panose="020B0604020202020204" pitchFamily="34" charset="0"/>
                <a:ea typeface="ＭＳ Ｐゴシック" panose="020B0600070205080204" pitchFamily="50" charset="-128"/>
              </a:defRPr>
            </a:lvl5pPr>
            <a:lvl6pPr marL="251250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6932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614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2967"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defTabSz="913934">
              <a:defRPr/>
            </a:pPr>
            <a:fld id="{72B63675-6CEA-4489-8F54-E4A0A5862471}" type="slidenum">
              <a:rPr lang="en-US" altLang="ja-JP" sz="1100">
                <a:solidFill>
                  <a:srgbClr val="000000"/>
                </a:solidFill>
              </a:rPr>
              <a:pPr defTabSz="913934">
                <a:defRPr/>
              </a:pPr>
              <a:t>13</a:t>
            </a:fld>
            <a:endParaRPr lang="en-US" altLang="ja-JP" sz="1100" dirty="0">
              <a:solidFill>
                <a:srgbClr val="000000"/>
              </a:solidFill>
            </a:endParaRPr>
          </a:p>
        </p:txBody>
      </p:sp>
    </p:spTree>
    <p:extLst>
      <p:ext uri="{BB962C8B-B14F-4D97-AF65-F5344CB8AC3E}">
        <p14:creationId xmlns:p14="http://schemas.microsoft.com/office/powerpoint/2010/main" val="24779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p:cNvSpPr>
            <a:spLocks noGrp="1" noRot="1" noChangeAspect="1" noTextEdit="1"/>
          </p:cNvSpPr>
          <p:nvPr>
            <p:ph type="sldImg"/>
          </p:nvPr>
        </p:nvSpPr>
        <p:spPr>
          <a:xfrm>
            <a:off x="963613" y="1233488"/>
            <a:ext cx="4808537" cy="3328987"/>
          </a:xfrm>
          <a:ln/>
        </p:spPr>
      </p:sp>
      <p:sp>
        <p:nvSpPr>
          <p:cNvPr id="91139" name="ノート プレースホルダー 2"/>
          <p:cNvSpPr>
            <a:spLocks noGrp="1"/>
          </p:cNvSpPr>
          <p:nvPr>
            <p:ph type="body" idx="1"/>
          </p:nvPr>
        </p:nvSpPr>
        <p:spPr>
          <a:xfrm>
            <a:off x="495305" y="4686302"/>
            <a:ext cx="574357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180825" indent="-180825"/>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140" name="スライド番号プレースホルダー 3"/>
          <p:cNvSpPr>
            <a:spLocks noGrp="1"/>
          </p:cNvSpPr>
          <p:nvPr>
            <p:ph type="sldNum" sz="quarter" idx="5"/>
          </p:nvPr>
        </p:nvSpPr>
        <p:spPr>
          <a:xfrm>
            <a:off x="6578676" y="9673729"/>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332" indent="-285511">
              <a:defRPr kumimoji="1" sz="1400">
                <a:solidFill>
                  <a:schemeClr val="tx1"/>
                </a:solidFill>
                <a:latin typeface="Arial" panose="020B0604020202020204" pitchFamily="34" charset="0"/>
                <a:ea typeface="ＭＳ Ｐゴシック" panose="020B0600070205080204" pitchFamily="50" charset="-128"/>
              </a:defRPr>
            </a:lvl2pPr>
            <a:lvl3pPr marL="1142050" indent="-228409">
              <a:defRPr kumimoji="1" sz="1400">
                <a:solidFill>
                  <a:schemeClr val="tx1"/>
                </a:solidFill>
                <a:latin typeface="Arial" panose="020B0604020202020204" pitchFamily="34" charset="0"/>
                <a:ea typeface="ＭＳ Ｐゴシック" panose="020B0600070205080204" pitchFamily="50" charset="-128"/>
              </a:defRPr>
            </a:lvl3pPr>
            <a:lvl4pPr marL="1598868" indent="-228409">
              <a:defRPr kumimoji="1" sz="1400">
                <a:solidFill>
                  <a:schemeClr val="tx1"/>
                </a:solidFill>
                <a:latin typeface="Arial" panose="020B0604020202020204" pitchFamily="34" charset="0"/>
                <a:ea typeface="ＭＳ Ｐゴシック" panose="020B0600070205080204" pitchFamily="50" charset="-128"/>
              </a:defRPr>
            </a:lvl4pPr>
            <a:lvl5pPr marL="2055689" indent="-228409">
              <a:defRPr kumimoji="1" sz="1400">
                <a:solidFill>
                  <a:schemeClr val="tx1"/>
                </a:solidFill>
                <a:latin typeface="Arial" panose="020B0604020202020204" pitchFamily="34" charset="0"/>
                <a:ea typeface="ＭＳ Ｐゴシック" panose="020B0600070205080204" pitchFamily="50" charset="-128"/>
              </a:defRPr>
            </a:lvl5pPr>
            <a:lvl6pPr marL="251250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6932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614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2967"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defTabSz="913934">
              <a:defRPr/>
            </a:pPr>
            <a:fld id="{4CA30C95-FB30-49A4-BF7E-96D65F6BF08A}" type="slidenum">
              <a:rPr lang="ja-JP" altLang="en-US" sz="1100">
                <a:solidFill>
                  <a:srgbClr val="000000"/>
                </a:solidFill>
              </a:rPr>
              <a:pPr defTabSz="913934">
                <a:defRPr/>
              </a:pPr>
              <a:t>14</a:t>
            </a:fld>
            <a:endParaRPr lang="en-US" altLang="ja-JP" sz="1100" dirty="0">
              <a:solidFill>
                <a:srgbClr val="000000"/>
              </a:solidFill>
            </a:endParaRPr>
          </a:p>
        </p:txBody>
      </p:sp>
    </p:spTree>
    <p:extLst>
      <p:ext uri="{BB962C8B-B14F-4D97-AF65-F5344CB8AC3E}">
        <p14:creationId xmlns:p14="http://schemas.microsoft.com/office/powerpoint/2010/main" val="1846228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TextEdit="1"/>
          </p:cNvSpPr>
          <p:nvPr>
            <p:ph type="sldImg"/>
          </p:nvPr>
        </p:nvSpPr>
        <p:spPr>
          <a:xfrm>
            <a:off x="963613" y="1233488"/>
            <a:ext cx="4808537" cy="3328987"/>
          </a:xfrm>
          <a:ln/>
        </p:spPr>
      </p:sp>
      <p:sp>
        <p:nvSpPr>
          <p:cNvPr id="931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0825" indent="-180825"/>
            <a:endParaRPr lang="ja-JP" altLang="en-US" dirty="0">
              <a:latin typeface="Arial" panose="020B0604020202020204" pitchFamily="34" charset="0"/>
            </a:endParaRPr>
          </a:p>
        </p:txBody>
      </p:sp>
      <p:sp>
        <p:nvSpPr>
          <p:cNvPr id="93188" name="スライド番号プレースホルダー 3"/>
          <p:cNvSpPr>
            <a:spLocks noGrp="1"/>
          </p:cNvSpPr>
          <p:nvPr>
            <p:ph type="sldNum" sz="quarter" idx="5"/>
          </p:nvPr>
        </p:nvSpPr>
        <p:spPr>
          <a:xfrm>
            <a:off x="6578678" y="9673729"/>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332" indent="-285511">
              <a:defRPr kumimoji="1" sz="1400">
                <a:solidFill>
                  <a:schemeClr val="tx1"/>
                </a:solidFill>
                <a:latin typeface="Arial" panose="020B0604020202020204" pitchFamily="34" charset="0"/>
                <a:ea typeface="ＭＳ Ｐゴシック" panose="020B0600070205080204" pitchFamily="50" charset="-128"/>
              </a:defRPr>
            </a:lvl2pPr>
            <a:lvl3pPr marL="1142050" indent="-228409">
              <a:defRPr kumimoji="1" sz="1400">
                <a:solidFill>
                  <a:schemeClr val="tx1"/>
                </a:solidFill>
                <a:latin typeface="Arial" panose="020B0604020202020204" pitchFamily="34" charset="0"/>
                <a:ea typeface="ＭＳ Ｐゴシック" panose="020B0600070205080204" pitchFamily="50" charset="-128"/>
              </a:defRPr>
            </a:lvl3pPr>
            <a:lvl4pPr marL="1598868" indent="-228409">
              <a:defRPr kumimoji="1" sz="1400">
                <a:solidFill>
                  <a:schemeClr val="tx1"/>
                </a:solidFill>
                <a:latin typeface="Arial" panose="020B0604020202020204" pitchFamily="34" charset="0"/>
                <a:ea typeface="ＭＳ Ｐゴシック" panose="020B0600070205080204" pitchFamily="50" charset="-128"/>
              </a:defRPr>
            </a:lvl4pPr>
            <a:lvl5pPr marL="2055689" indent="-228409">
              <a:defRPr kumimoji="1" sz="1400">
                <a:solidFill>
                  <a:schemeClr val="tx1"/>
                </a:solidFill>
                <a:latin typeface="Arial" panose="020B0604020202020204" pitchFamily="34" charset="0"/>
                <a:ea typeface="ＭＳ Ｐゴシック" panose="020B0600070205080204" pitchFamily="50" charset="-128"/>
              </a:defRPr>
            </a:lvl5pPr>
            <a:lvl6pPr marL="251250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6932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614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2967"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defTabSz="913934">
              <a:defRPr/>
            </a:pPr>
            <a:fld id="{4CB18D86-9A2A-4365-B009-D3E94D6EEE45}" type="slidenum">
              <a:rPr lang="en-US" altLang="ja-JP" sz="1100">
                <a:solidFill>
                  <a:srgbClr val="000000"/>
                </a:solidFill>
              </a:rPr>
              <a:pPr defTabSz="913934">
                <a:defRPr/>
              </a:pPr>
              <a:t>15</a:t>
            </a:fld>
            <a:endParaRPr lang="en-US" altLang="ja-JP" sz="1100" dirty="0">
              <a:solidFill>
                <a:srgbClr val="000000"/>
              </a:solidFill>
            </a:endParaRPr>
          </a:p>
        </p:txBody>
      </p:sp>
    </p:spTree>
    <p:extLst>
      <p:ext uri="{BB962C8B-B14F-4D97-AF65-F5344CB8AC3E}">
        <p14:creationId xmlns:p14="http://schemas.microsoft.com/office/powerpoint/2010/main" val="697075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3613" y="1233488"/>
            <a:ext cx="4810125" cy="3328987"/>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38089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スライド イメージ プレースホルダー 1"/>
          <p:cNvSpPr>
            <a:spLocks noGrp="1" noRot="1" noChangeAspect="1" noTextEdit="1"/>
          </p:cNvSpPr>
          <p:nvPr>
            <p:ph type="sldImg"/>
          </p:nvPr>
        </p:nvSpPr>
        <p:spPr bwMode="auto">
          <a:xfrm>
            <a:off x="963613" y="1233488"/>
            <a:ext cx="4808537"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こちら、よくある誤解として、上段にございますが、「郊外を切り捨て市町村内の最も主要な拠点</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箇所に全てを集中させるのでは」、というのがございますが、そうではなく、</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hangingPunct="0"/>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中心的な拠点だけではなく、合併以前の町や村の役場周辺などの生活拠点についても、相互に利便性の高い公共交通で結ぶ多極ネットワーク型のコンパクトシティを目指すものになっております。</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hangingPunct="0"/>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hangingPunct="0"/>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また、農業従事者が農村部に居住することは当然でありますので、すべての人口の集約を図ったり</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hangingPunct="0"/>
            <a:r>
              <a:rPr lang="ja-JP" altLang="en-US" dirty="0">
                <a:latin typeface="メイリオ" panose="020B0604030504040204" pitchFamily="50" charset="-128"/>
                <a:ea typeface="メイリオ" panose="020B0604030504040204" pitchFamily="50" charset="-128"/>
                <a:cs typeface="メイリオ" panose="020B0604030504040204" pitchFamily="50" charset="-128"/>
              </a:rPr>
              <a:t>居住者や住宅を強制的に移転したりというものではなく、インセンティブを講じながら時間をかけて居住を誘導</a:t>
            </a:r>
            <a:r>
              <a:rPr lang="ja-JP" altLang="en-US" dirty="0" err="1">
                <a:latin typeface="メイリオ" panose="020B0604030504040204" pitchFamily="50" charset="-128"/>
                <a:ea typeface="メイリオ" panose="020B0604030504040204" pitchFamily="50" charset="-128"/>
                <a:cs typeface="メイリオ" panose="020B0604030504040204" pitchFamily="50" charset="-128"/>
              </a:rPr>
              <a:t>するいう</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ものになっています。</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hangingPunct="0"/>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hangingPunct="0"/>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あわせて、中長期的な取組で都市全体の地価水準の底上げなどの波及効果を期待するものになります。</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6484" name="スライド番号プレースホルダー 1"/>
          <p:cNvSpPr>
            <a:spLocks noGrp="1"/>
          </p:cNvSpPr>
          <p:nvPr>
            <p:ph type="sldNum" sz="quarter" idx="5"/>
          </p:nvPr>
        </p:nvSpPr>
        <p:spPr>
          <a:xfrm>
            <a:off x="6958213" y="10036428"/>
            <a:ext cx="144270"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209">
              <a:defRPr kumimoji="1">
                <a:solidFill>
                  <a:schemeClr val="tx1"/>
                </a:solidFill>
                <a:latin typeface="Arial" panose="020B0604020202020204" pitchFamily="34" charset="0"/>
                <a:ea typeface="ＭＳ Ｐゴシック" panose="020B0600070205080204" pitchFamily="50" charset="-128"/>
              </a:defRPr>
            </a:lvl1pPr>
            <a:lvl2pPr defTabSz="944209">
              <a:defRPr kumimoji="1">
                <a:solidFill>
                  <a:schemeClr val="tx1"/>
                </a:solidFill>
                <a:latin typeface="Arial" panose="020B0604020202020204" pitchFamily="34" charset="0"/>
                <a:ea typeface="ＭＳ Ｐゴシック" panose="020B0600070205080204" pitchFamily="50" charset="-128"/>
              </a:defRPr>
            </a:lvl2pPr>
            <a:lvl3pPr defTabSz="944209">
              <a:defRPr kumimoji="1">
                <a:solidFill>
                  <a:schemeClr val="tx1"/>
                </a:solidFill>
                <a:latin typeface="Arial" panose="020B0604020202020204" pitchFamily="34" charset="0"/>
                <a:ea typeface="ＭＳ Ｐゴシック" panose="020B0600070205080204" pitchFamily="50" charset="-128"/>
              </a:defRPr>
            </a:lvl3pPr>
            <a:lvl4pPr defTabSz="944209">
              <a:defRPr kumimoji="1">
                <a:solidFill>
                  <a:schemeClr val="tx1"/>
                </a:solidFill>
                <a:latin typeface="Arial" panose="020B0604020202020204" pitchFamily="34" charset="0"/>
                <a:ea typeface="ＭＳ Ｐゴシック" panose="020B0600070205080204" pitchFamily="50" charset="-128"/>
              </a:defRPr>
            </a:lvl4pPr>
            <a:lvl5pPr defTabSz="944209">
              <a:defRPr kumimoji="1">
                <a:solidFill>
                  <a:schemeClr val="tx1"/>
                </a:solidFill>
                <a:latin typeface="Arial" panose="020B0604020202020204" pitchFamily="34" charset="0"/>
                <a:ea typeface="ＭＳ Ｐゴシック" panose="020B0600070205080204" pitchFamily="50" charset="-128"/>
              </a:defRPr>
            </a:lvl5pPr>
            <a:lvl6pPr marL="2383712" indent="1658" defTabSz="94420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60785" indent="1658" defTabSz="94420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37860" indent="1658" defTabSz="94420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14933" indent="1658" defTabSz="94420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fld id="{C843B225-287F-4E27-9873-C54A190B3AEA}" type="slidenum">
              <a:rPr lang="ja-JP" altLang="en-US" sz="1100">
                <a:solidFill>
                  <a:srgbClr val="000000"/>
                </a:solidFill>
                <a:latin typeface="Calibri" panose="020F0502020204030204" pitchFamily="34" charset="0"/>
              </a:rPr>
              <a:pPr>
                <a:defRPr/>
              </a:pPr>
              <a:t>17</a:t>
            </a:fld>
            <a:endParaRPr lang="ja-JP" altLang="en-US" sz="1100">
              <a:solidFill>
                <a:srgbClr val="000000"/>
              </a:solidFill>
              <a:latin typeface="Calibri" panose="020F0502020204030204" pitchFamily="34" charset="0"/>
            </a:endParaRPr>
          </a:p>
        </p:txBody>
      </p:sp>
    </p:spTree>
    <p:extLst>
      <p:ext uri="{BB962C8B-B14F-4D97-AF65-F5344CB8AC3E}">
        <p14:creationId xmlns:p14="http://schemas.microsoft.com/office/powerpoint/2010/main" val="1685550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b="1" dirty="0"/>
              <a:t>そういったものを進める上で法定計画としては平成</a:t>
            </a:r>
            <a:r>
              <a:rPr lang="en-US" altLang="ja-JP" b="1" dirty="0"/>
              <a:t>26</a:t>
            </a:r>
            <a:r>
              <a:rPr lang="ja-JP" altLang="ja-JP" b="1" dirty="0"/>
              <a:t>年に</a:t>
            </a:r>
            <a:r>
              <a:rPr lang="ja-JP" altLang="ja-JP" b="1" dirty="0" err="1"/>
              <a:t>で</a:t>
            </a:r>
            <a:r>
              <a:rPr lang="ja-JP" altLang="ja-JP" b="1" dirty="0"/>
              <a:t>すね。</a:t>
            </a:r>
            <a:endParaRPr lang="en-US" altLang="ja-JP" b="1" dirty="0"/>
          </a:p>
          <a:p>
            <a:r>
              <a:rPr lang="ja-JP" altLang="ja-JP" b="1" dirty="0"/>
              <a:t>立地適正化計画という計画と、交通サイドでは、地域公共交通網形成計画</a:t>
            </a:r>
            <a:r>
              <a:rPr lang="ja-JP" altLang="en-US" b="1" dirty="0"/>
              <a:t>（現行の地域交通計画）</a:t>
            </a:r>
            <a:r>
              <a:rPr lang="ja-JP" altLang="ja-JP" b="1" dirty="0"/>
              <a:t>という二つの法定計画が創設をされたということでございます。</a:t>
            </a:r>
            <a:endParaRPr lang="en-US" altLang="ja-JP" b="1" dirty="0"/>
          </a:p>
          <a:p>
            <a:endParaRPr lang="en-US" altLang="ja-JP" dirty="0"/>
          </a:p>
          <a:p>
            <a:r>
              <a:rPr lang="ja-JP" altLang="ja-JP" dirty="0"/>
              <a:t>比較的に最近できた制度でございまして、これは人口が減少しているところを見据えて、こういった計画制度ができてきたということでございます。</a:t>
            </a:r>
            <a:endParaRPr lang="en-US" altLang="ja-JP" dirty="0"/>
          </a:p>
          <a:p>
            <a:endParaRPr lang="en-US" altLang="ja-JP" dirty="0">
              <a:latin typeface="Arial" panose="020B0604020202020204" pitchFamily="34" charset="0"/>
            </a:endParaRPr>
          </a:p>
          <a:p>
            <a:r>
              <a:rPr lang="ja-JP" altLang="en-US" b="1" dirty="0">
                <a:latin typeface="Arial" panose="020B0604020202020204" pitchFamily="34" charset="0"/>
              </a:rPr>
              <a:t>立地適正化計画では誘導区域・都市の構造を位置付けて</a:t>
            </a:r>
            <a:endParaRPr lang="en-US" altLang="ja-JP" b="1" dirty="0">
              <a:latin typeface="Arial" panose="020B0604020202020204" pitchFamily="34" charset="0"/>
            </a:endParaRPr>
          </a:p>
          <a:p>
            <a:r>
              <a:rPr lang="ja-JP" altLang="en-US" b="1" dirty="0">
                <a:latin typeface="Arial" panose="020B0604020202020204" pitchFamily="34" charset="0"/>
              </a:rPr>
              <a:t>地域公共交通計画は都市の中に必要になる交通をネットワークを位置付けており、</a:t>
            </a:r>
            <a:endParaRPr lang="en-US" altLang="ja-JP" b="1" dirty="0">
              <a:latin typeface="Arial" panose="020B0604020202020204" pitchFamily="34" charset="0"/>
            </a:endParaRPr>
          </a:p>
          <a:p>
            <a:r>
              <a:rPr lang="ja-JP" altLang="en-US" b="1" dirty="0">
                <a:latin typeface="Arial" panose="020B0604020202020204" pitchFamily="34" charset="0"/>
              </a:rPr>
              <a:t>コンパクト・プラス・ネットワークについては、この両計画を車の両輪として進めて頂きたいと考えています</a:t>
            </a:r>
          </a:p>
        </p:txBody>
      </p:sp>
      <p:sp>
        <p:nvSpPr>
          <p:cNvPr id="15364" name="スライド番号プレースホルダ 3"/>
          <p:cNvSpPr>
            <a:spLocks noGrp="1"/>
          </p:cNvSpPr>
          <p:nvPr>
            <p:ph type="sldNum" sz="quarter" idx="5"/>
          </p:nvPr>
        </p:nvSpPr>
        <p:spPr>
          <a:xfrm>
            <a:off x="6578681" y="9673730"/>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07145" indent="-269542">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089257" indent="-214046">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26863" indent="-214046">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1964468" indent="-214046">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21100" indent="-21404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77733" indent="-21404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334367" indent="-21404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90996" indent="-214046"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defTabSz="913771">
              <a:spcBef>
                <a:spcPct val="0"/>
              </a:spcBef>
              <a:defRPr/>
            </a:pPr>
            <a:fld id="{6500FB39-9C75-4E60-A54C-D56CF637BACF}" type="slidenum">
              <a:rPr lang="ja-JP" altLang="en-US">
                <a:solidFill>
                  <a:srgbClr val="000000"/>
                </a:solidFill>
                <a:ea typeface="ＭＳ Ｐゴシック" panose="020B0600070205080204" pitchFamily="50" charset="-128"/>
              </a:rPr>
              <a:pPr defTabSz="913771">
                <a:spcBef>
                  <a:spcPct val="0"/>
                </a:spcBef>
                <a:defRPr/>
              </a:pPr>
              <a:t>18</a:t>
            </a:fld>
            <a:endParaRPr lang="ja-JP" altLang="en-US">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2947911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スライド イメージ プレースホルダー 1"/>
          <p:cNvSpPr>
            <a:spLocks noGrp="1" noRot="1" noChangeAspect="1" noTextEdit="1"/>
          </p:cNvSpPr>
          <p:nvPr>
            <p:ph type="sldImg"/>
          </p:nvPr>
        </p:nvSpPr>
        <p:spPr>
          <a:xfrm>
            <a:off x="963613" y="1233488"/>
            <a:ext cx="4808537" cy="3328987"/>
          </a:xfrm>
          <a:ln/>
        </p:spPr>
      </p:sp>
      <p:sp>
        <p:nvSpPr>
          <p:cNvPr id="4659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465924" name="スライド番号プレースホルダー 3"/>
          <p:cNvSpPr>
            <a:spLocks noGrp="1"/>
          </p:cNvSpPr>
          <p:nvPr>
            <p:ph type="sldNum" sz="quarter" idx="5"/>
          </p:nvPr>
        </p:nvSpPr>
        <p:spPr>
          <a:xfrm>
            <a:off x="6945391" y="10036426"/>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824" indent="-285701">
              <a:defRPr kumimoji="1" sz="1400">
                <a:solidFill>
                  <a:schemeClr val="tx1"/>
                </a:solidFill>
                <a:latin typeface="Arial" panose="020B0604020202020204" pitchFamily="34" charset="0"/>
                <a:ea typeface="ＭＳ Ｐゴシック" panose="020B0600070205080204" pitchFamily="50" charset="-128"/>
              </a:defRPr>
            </a:lvl2pPr>
            <a:lvl3pPr marL="1142806" indent="-228561">
              <a:defRPr kumimoji="1" sz="1400">
                <a:solidFill>
                  <a:schemeClr val="tx1"/>
                </a:solidFill>
                <a:latin typeface="Arial" panose="020B0604020202020204" pitchFamily="34" charset="0"/>
                <a:ea typeface="ＭＳ Ｐゴシック" panose="020B0600070205080204" pitchFamily="50" charset="-128"/>
              </a:defRPr>
            </a:lvl3pPr>
            <a:lvl4pPr marL="1599929" indent="-228561">
              <a:defRPr kumimoji="1" sz="1400">
                <a:solidFill>
                  <a:schemeClr val="tx1"/>
                </a:solidFill>
                <a:latin typeface="Arial" panose="020B0604020202020204" pitchFamily="34" charset="0"/>
                <a:ea typeface="ＭＳ Ｐゴシック" panose="020B0600070205080204" pitchFamily="50" charset="-128"/>
              </a:defRPr>
            </a:lvl4pPr>
            <a:lvl5pPr marL="2057050" indent="-228561">
              <a:defRPr kumimoji="1" sz="1400">
                <a:solidFill>
                  <a:schemeClr val="tx1"/>
                </a:solidFill>
                <a:latin typeface="Arial" panose="020B0604020202020204" pitchFamily="34" charset="0"/>
                <a:ea typeface="ＭＳ Ｐゴシック" panose="020B0600070205080204" pitchFamily="50" charset="-128"/>
              </a:defRPr>
            </a:lvl5pPr>
            <a:lvl6pPr marL="2514173" indent="-228561"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296" indent="-228561"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8417" indent="-228561"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5540" indent="-228561"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defTabSz="914244">
              <a:defRPr/>
            </a:pPr>
            <a:fld id="{E99F8313-CCF8-4EB8-BF83-75B119863BFE}" type="slidenum">
              <a:rPr lang="en-US" altLang="ja-JP" sz="1100">
                <a:solidFill>
                  <a:srgbClr val="000000"/>
                </a:solidFill>
              </a:rPr>
              <a:pPr defTabSz="914244">
                <a:defRPr/>
              </a:pPr>
              <a:t>19</a:t>
            </a:fld>
            <a:endParaRPr lang="en-US" altLang="ja-JP" sz="1100">
              <a:solidFill>
                <a:srgbClr val="000000"/>
              </a:solidFill>
            </a:endParaRPr>
          </a:p>
        </p:txBody>
      </p:sp>
    </p:spTree>
    <p:extLst>
      <p:ext uri="{BB962C8B-B14F-4D97-AF65-F5344CB8AC3E}">
        <p14:creationId xmlns:p14="http://schemas.microsoft.com/office/powerpoint/2010/main" val="987601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80610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a:ln/>
        </p:spPr>
      </p:sp>
      <p:sp>
        <p:nvSpPr>
          <p:cNvPr id="21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21508" name="スライド番号プレースホルダー 3"/>
          <p:cNvSpPr>
            <a:spLocks noGrp="1"/>
          </p:cNvSpPr>
          <p:nvPr>
            <p:ph type="sldNum" sz="quarter" idx="5"/>
          </p:nvPr>
        </p:nvSpPr>
        <p:spPr>
          <a:xfrm>
            <a:off x="6916533" y="10021039"/>
            <a:ext cx="185948"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500">
                <a:solidFill>
                  <a:schemeClr val="tx1"/>
                </a:solidFill>
                <a:latin typeface="Arial" panose="020B0604020202020204" pitchFamily="34" charset="0"/>
                <a:ea typeface="ＭＳ Ｐゴシック" panose="020B0600070205080204" pitchFamily="50" charset="-128"/>
              </a:defRPr>
            </a:lvl1pPr>
            <a:lvl2pPr marL="775333" indent="-298205">
              <a:defRPr kumimoji="1" sz="1500">
                <a:solidFill>
                  <a:schemeClr val="tx1"/>
                </a:solidFill>
                <a:latin typeface="Arial" panose="020B0604020202020204" pitchFamily="34" charset="0"/>
                <a:ea typeface="ＭＳ Ｐゴシック" panose="020B0600070205080204" pitchFamily="50" charset="-128"/>
              </a:defRPr>
            </a:lvl2pPr>
            <a:lvl3pPr marL="1192820" indent="-238563">
              <a:defRPr kumimoji="1" sz="1500">
                <a:solidFill>
                  <a:schemeClr val="tx1"/>
                </a:solidFill>
                <a:latin typeface="Arial" panose="020B0604020202020204" pitchFamily="34" charset="0"/>
                <a:ea typeface="ＭＳ Ｐゴシック" panose="020B0600070205080204" pitchFamily="50" charset="-128"/>
              </a:defRPr>
            </a:lvl3pPr>
            <a:lvl4pPr marL="1669946" indent="-238563">
              <a:defRPr kumimoji="1" sz="1500">
                <a:solidFill>
                  <a:schemeClr val="tx1"/>
                </a:solidFill>
                <a:latin typeface="Arial" panose="020B0604020202020204" pitchFamily="34" charset="0"/>
                <a:ea typeface="ＭＳ Ｐゴシック" panose="020B0600070205080204" pitchFamily="50" charset="-128"/>
              </a:defRPr>
            </a:lvl4pPr>
            <a:lvl5pPr marL="2147075" indent="-238563">
              <a:defRPr kumimoji="1" sz="1500">
                <a:solidFill>
                  <a:schemeClr val="tx1"/>
                </a:solidFill>
                <a:latin typeface="Arial" panose="020B0604020202020204" pitchFamily="34" charset="0"/>
                <a:ea typeface="ＭＳ Ｐゴシック" panose="020B0600070205080204" pitchFamily="50" charset="-128"/>
              </a:defRPr>
            </a:lvl5pPr>
            <a:lvl6pPr marL="2624201" indent="-238563"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6pPr>
            <a:lvl7pPr marL="3101329" indent="-238563"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7pPr>
            <a:lvl8pPr marL="3578458" indent="-238563"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8pPr>
            <a:lvl9pPr marL="4055584" indent="-238563"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9pPr>
          </a:lstStyle>
          <a:p>
            <a:fld id="{EB13ABE6-63E3-4FB9-BCC4-1F21837AD686}" type="slidenum">
              <a:rPr lang="ja-JP" altLang="en-US" sz="1300">
                <a:solidFill>
                  <a:srgbClr val="000000"/>
                </a:solidFill>
              </a:rPr>
              <a:pPr/>
              <a:t>20</a:t>
            </a:fld>
            <a:endParaRPr lang="ja-JP" altLang="en-US" sz="1300">
              <a:solidFill>
                <a:srgbClr val="000000"/>
              </a:solidFill>
            </a:endParaRPr>
          </a:p>
        </p:txBody>
      </p:sp>
    </p:spTree>
    <p:extLst>
      <p:ext uri="{BB962C8B-B14F-4D97-AF65-F5344CB8AC3E}">
        <p14:creationId xmlns:p14="http://schemas.microsoft.com/office/powerpoint/2010/main" val="906622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 name="スライド イメージ プレースホルダ 1"/>
          <p:cNvSpPr>
            <a:spLocks noGrp="1" noRot="1" noChangeAspect="1" noTextEdit="1"/>
          </p:cNvSpPr>
          <p:nvPr>
            <p:ph type="sldImg"/>
          </p:nvPr>
        </p:nvSpPr>
        <p:spPr>
          <a:xfrm>
            <a:off x="790575" y="771525"/>
            <a:ext cx="5588000" cy="3868738"/>
          </a:xfrm>
          <a:ln/>
        </p:spPr>
      </p:sp>
      <p:sp>
        <p:nvSpPr>
          <p:cNvPr id="1846" name="ノート プレースホルダ 2"/>
          <p:cNvSpPr>
            <a:spLocks noGrp="1"/>
          </p:cNvSpPr>
          <p:nvPr>
            <p:ph type="body" idx="1"/>
          </p:nvPr>
        </p:nvSpPr>
        <p:spPr>
          <a:noFill/>
          <a:ln/>
        </p:spPr>
        <p:txBody>
          <a:bodyPr/>
          <a:lstStyle/>
          <a:p>
            <a:endParaRPr lang="ja-JP" altLang="en-US">
              <a:latin typeface="Arial" panose="020B0604020202020204" pitchFamily="34" charset="0"/>
            </a:endParaRPr>
          </a:p>
        </p:txBody>
      </p:sp>
      <p:sp>
        <p:nvSpPr>
          <p:cNvPr id="1847" name="フッター プレースホルダー 1"/>
          <p:cNvSpPr>
            <a:spLocks noGrp="1"/>
          </p:cNvSpPr>
          <p:nvPr>
            <p:ph type="ftr" sz="quarter" idx="4"/>
          </p:nvPr>
        </p:nvSpPr>
        <p:spPr>
          <a:xfrm>
            <a:off x="17" y="9792772"/>
            <a:ext cx="3111001" cy="515932"/>
          </a:xfrm>
          <a:prstGeom prst="rect">
            <a:avLst/>
          </a:prstGeom>
          <a:noFill/>
          <a:ln/>
        </p:spPr>
        <p:txBody>
          <a:bodyPr lIns="96051" tIns="48029" rIns="96051" bIns="48029"/>
          <a:lstStyle>
            <a:lvl1pPr>
              <a:defRPr kumimoji="1" sz="1500">
                <a:solidFill>
                  <a:schemeClr val="tx1"/>
                </a:solidFill>
                <a:latin typeface="Arial" panose="020B0604020202020204" pitchFamily="34" charset="0"/>
                <a:ea typeface="ＭＳ Ｐゴシック" panose="020B0600070205080204" pitchFamily="50" charset="-128"/>
              </a:defRPr>
            </a:lvl1pPr>
            <a:lvl2pPr marL="779031" indent="-298601">
              <a:defRPr kumimoji="1" sz="1500">
                <a:solidFill>
                  <a:schemeClr val="tx1"/>
                </a:solidFill>
                <a:latin typeface="Arial" panose="020B0604020202020204" pitchFamily="34" charset="0"/>
                <a:ea typeface="ＭＳ Ｐゴシック" panose="020B0600070205080204" pitchFamily="50" charset="-128"/>
              </a:defRPr>
            </a:lvl2pPr>
            <a:lvl3pPr marL="1199407" indent="-238547">
              <a:defRPr kumimoji="1" sz="1500">
                <a:solidFill>
                  <a:schemeClr val="tx1"/>
                </a:solidFill>
                <a:latin typeface="Arial" panose="020B0604020202020204" pitchFamily="34" charset="0"/>
                <a:ea typeface="ＭＳ Ｐゴシック" panose="020B0600070205080204" pitchFamily="50" charset="-128"/>
              </a:defRPr>
            </a:lvl3pPr>
            <a:lvl4pPr marL="1679836" indent="-238547">
              <a:defRPr kumimoji="1" sz="1500">
                <a:solidFill>
                  <a:schemeClr val="tx1"/>
                </a:solidFill>
                <a:latin typeface="Arial" panose="020B0604020202020204" pitchFamily="34" charset="0"/>
                <a:ea typeface="ＭＳ Ｐゴシック" panose="020B0600070205080204" pitchFamily="50" charset="-128"/>
              </a:defRPr>
            </a:lvl4pPr>
            <a:lvl5pPr marL="2160265" indent="-238547">
              <a:defRPr kumimoji="1" sz="1500">
                <a:solidFill>
                  <a:schemeClr val="tx1"/>
                </a:solidFill>
                <a:latin typeface="Arial" panose="020B0604020202020204" pitchFamily="34" charset="0"/>
                <a:ea typeface="ＭＳ Ｐゴシック" panose="020B0600070205080204" pitchFamily="50" charset="-128"/>
              </a:defRPr>
            </a:lvl5pPr>
            <a:lvl6pPr marL="2640695" indent="-238547"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6pPr>
            <a:lvl7pPr marL="3121123" indent="-238547"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7pPr>
            <a:lvl8pPr marL="3601550" indent="-238547"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8pPr>
            <a:lvl9pPr marL="4081983" indent="-238547"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9pPr>
          </a:lstStyle>
          <a:p>
            <a:pPr defTabSz="914244">
              <a:defRPr/>
            </a:pPr>
            <a:endParaRPr lang="en-US" altLang="ja-JP" sz="1300">
              <a:solidFill>
                <a:srgbClr val="000000"/>
              </a:solidFill>
            </a:endParaRPr>
          </a:p>
        </p:txBody>
      </p:sp>
    </p:spTree>
    <p:extLst>
      <p:ext uri="{BB962C8B-B14F-4D97-AF65-F5344CB8AC3E}">
        <p14:creationId xmlns:p14="http://schemas.microsoft.com/office/powerpoint/2010/main" val="2915867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15364" name="スライド番号プレースホルダ 3"/>
          <p:cNvSpPr>
            <a:spLocks noGrp="1"/>
          </p:cNvSpPr>
          <p:nvPr>
            <p:ph type="sldNum" sz="quarter" idx="5"/>
          </p:nvPr>
        </p:nvSpPr>
        <p:spPr>
          <a:xfrm>
            <a:off x="6578680" y="9673728"/>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07391" indent="-269636">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089636" indent="-214121">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27394" indent="-214121">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1965153" indent="-214121">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21943"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78735"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335527"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92315"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defTabSz="914089">
              <a:spcBef>
                <a:spcPct val="0"/>
              </a:spcBef>
              <a:defRPr/>
            </a:pPr>
            <a:fld id="{6500FB39-9C75-4E60-A54C-D56CF637BACF}" type="slidenum">
              <a:rPr lang="ja-JP" altLang="en-US">
                <a:solidFill>
                  <a:srgbClr val="000000"/>
                </a:solidFill>
                <a:ea typeface="ＭＳ Ｐゴシック" panose="020B0600070205080204" pitchFamily="50" charset="-128"/>
              </a:rPr>
              <a:pPr defTabSz="914089">
                <a:spcBef>
                  <a:spcPct val="0"/>
                </a:spcBef>
                <a:defRPr/>
              </a:pPr>
              <a:t>22</a:t>
            </a:fld>
            <a:endParaRPr lang="ja-JP" altLang="en-US">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1160521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963613" y="1233488"/>
            <a:ext cx="4808537" cy="3328987"/>
          </a:xfrm>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15364" name="スライド番号プレースホルダ 3"/>
          <p:cNvSpPr>
            <a:spLocks noGrp="1"/>
          </p:cNvSpPr>
          <p:nvPr>
            <p:ph type="sldNum" sz="quarter" idx="5"/>
          </p:nvPr>
        </p:nvSpPr>
        <p:spPr>
          <a:xfrm>
            <a:off x="6945391" y="10036427"/>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738713" indent="-281573">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137882" indent="-223602">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595024" indent="-223602">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052165" indent="-223602">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529181"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006198"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483215"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3960230"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a:spcBef>
                <a:spcPct val="0"/>
              </a:spcBef>
            </a:pPr>
            <a:fld id="{6500FB39-9C75-4E60-A54C-D56CF637BACF}" type="slidenum">
              <a:rPr lang="ja-JP" altLang="en-US" sz="1100">
                <a:solidFill>
                  <a:srgbClr val="000000"/>
                </a:solidFill>
                <a:ea typeface="ＭＳ Ｐゴシック" panose="020B0600070205080204" pitchFamily="50" charset="-128"/>
              </a:rPr>
              <a:pPr>
                <a:spcBef>
                  <a:spcPct val="0"/>
                </a:spcBef>
              </a:pPr>
              <a:t>23</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1305186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268288" y="166688"/>
            <a:ext cx="4992687" cy="3455987"/>
          </a:xfrm>
          <a:ln/>
        </p:spPr>
      </p:sp>
      <p:sp>
        <p:nvSpPr>
          <p:cNvPr id="15363" name="ノート プレースホルダ 2"/>
          <p:cNvSpPr>
            <a:spLocks noGrp="1"/>
          </p:cNvSpPr>
          <p:nvPr>
            <p:ph type="body" idx="1"/>
          </p:nvPr>
        </p:nvSpPr>
        <p:spPr>
          <a:xfrm>
            <a:off x="229343" y="3670079"/>
            <a:ext cx="6643818" cy="81172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kumimoji="1" lang="en-US" altLang="ja-JP" b="1" kern="1200" dirty="0">
                <a:solidFill>
                  <a:schemeClr val="tx1"/>
                </a:solidFill>
                <a:effectLst/>
              </a:rPr>
              <a:t>16</a:t>
            </a:r>
            <a:r>
              <a:rPr kumimoji="1" lang="ja-JP" altLang="ja-JP" b="1" kern="1200" dirty="0">
                <a:solidFill>
                  <a:schemeClr val="tx1"/>
                </a:solidFill>
                <a:effectLst/>
              </a:rPr>
              <a:t>頁ですが。立適には誘導区域が二つございますという事ですが、区域を定めると、どのようなことが起こるのかというのを、そのピンポイントで届出勧告制度というところをご紹介をしています。</a:t>
            </a:r>
            <a:endParaRPr kumimoji="1" lang="en-US" altLang="ja-JP" b="1" kern="1200" dirty="0">
              <a:solidFill>
                <a:schemeClr val="tx1"/>
              </a:solidFill>
              <a:effectLst/>
            </a:endParaRPr>
          </a:p>
          <a:p>
            <a:r>
              <a:rPr kumimoji="1" lang="ja-JP" altLang="ja-JP" b="1" kern="1200" dirty="0">
                <a:solidFill>
                  <a:schemeClr val="tx1"/>
                </a:solidFill>
                <a:effectLst/>
              </a:rPr>
              <a:t>下のイメージ図を参照しながら行きますけど、居住誘導区域</a:t>
            </a:r>
            <a:r>
              <a:rPr kumimoji="1" lang="ja-JP" altLang="en-US" b="1" kern="1200" dirty="0">
                <a:solidFill>
                  <a:schemeClr val="tx1"/>
                </a:solidFill>
                <a:effectLst/>
              </a:rPr>
              <a:t>を定め、</a:t>
            </a:r>
            <a:r>
              <a:rPr kumimoji="1" lang="ja-JP" altLang="ja-JP" b="1" kern="1200" dirty="0">
                <a:solidFill>
                  <a:schemeClr val="tx1"/>
                </a:solidFill>
                <a:effectLst/>
              </a:rPr>
              <a:t>都市機能誘導区域は基本的に居住誘導区域の中にこう定めて頂くというような関係にあるんですけども、</a:t>
            </a:r>
          </a:p>
          <a:p>
            <a:r>
              <a:rPr kumimoji="1" lang="ja-JP" altLang="ja-JP" b="1" kern="1200" dirty="0">
                <a:solidFill>
                  <a:schemeClr val="tx1"/>
                </a:solidFill>
                <a:effectLst/>
              </a:rPr>
              <a:t>例えば居住誘導区域であればその外側ですね。居住誘導区域の外側に①付けてますけれども、一定規模以上、</a:t>
            </a:r>
            <a:endParaRPr kumimoji="1" lang="en-US" altLang="ja-JP" b="1" kern="1200" dirty="0">
              <a:solidFill>
                <a:schemeClr val="tx1"/>
              </a:solidFill>
              <a:effectLst/>
            </a:endParaRPr>
          </a:p>
          <a:p>
            <a:r>
              <a:rPr kumimoji="1" lang="ja-JP" altLang="ja-JP" b="1" kern="1200" dirty="0">
                <a:solidFill>
                  <a:schemeClr val="tx1"/>
                </a:solidFill>
                <a:effectLst/>
              </a:rPr>
              <a:t>具体的には三戸あるいは、</a:t>
            </a:r>
            <a:r>
              <a:rPr kumimoji="1" lang="en-US" altLang="ja-JP" b="1" kern="1200" dirty="0">
                <a:solidFill>
                  <a:schemeClr val="tx1"/>
                </a:solidFill>
                <a:effectLst/>
              </a:rPr>
              <a:t>1</a:t>
            </a:r>
            <a:r>
              <a:rPr kumimoji="1" lang="ja-JP" altLang="ja-JP" b="1" kern="1200" dirty="0">
                <a:solidFill>
                  <a:schemeClr val="tx1"/>
                </a:solidFill>
                <a:effectLst/>
              </a:rPr>
              <a:t>戸または</a:t>
            </a:r>
            <a:r>
              <a:rPr kumimoji="1" lang="en-US" altLang="ja-JP" b="1" kern="1200" dirty="0">
                <a:solidFill>
                  <a:schemeClr val="tx1"/>
                </a:solidFill>
                <a:effectLst/>
              </a:rPr>
              <a:t>2</a:t>
            </a:r>
            <a:r>
              <a:rPr kumimoji="1" lang="ja-JP" altLang="ja-JP" b="1" kern="1200" dirty="0">
                <a:solidFill>
                  <a:schemeClr val="tx1"/>
                </a:solidFill>
                <a:effectLst/>
              </a:rPr>
              <a:t>戸であっても</a:t>
            </a:r>
            <a:r>
              <a:rPr kumimoji="1" lang="en-US" altLang="ja-JP" b="1" kern="1200" dirty="0">
                <a:solidFill>
                  <a:schemeClr val="tx1"/>
                </a:solidFill>
                <a:effectLst/>
              </a:rPr>
              <a:t>1,000</a:t>
            </a:r>
            <a:r>
              <a:rPr kumimoji="1" lang="ja-JP" altLang="ja-JP" b="1" kern="1200" dirty="0">
                <a:solidFill>
                  <a:schemeClr val="tx1"/>
                </a:solidFill>
                <a:effectLst/>
              </a:rPr>
              <a:t>㎡以上の住居</a:t>
            </a:r>
            <a:r>
              <a:rPr kumimoji="1" lang="ja-JP" altLang="en-US" b="1" kern="1200" dirty="0">
                <a:solidFill>
                  <a:schemeClr val="tx1"/>
                </a:solidFill>
                <a:effectLst/>
              </a:rPr>
              <a:t>の</a:t>
            </a:r>
            <a:r>
              <a:rPr kumimoji="1" lang="ja-JP" altLang="ja-JP" b="1" kern="1200" dirty="0">
                <a:solidFill>
                  <a:schemeClr val="tx1"/>
                </a:solidFill>
                <a:effectLst/>
              </a:rPr>
              <a:t>開発又は建築する場合には届出をしてくださいというのが、これ基本的な効果になっています。</a:t>
            </a:r>
            <a:endParaRPr kumimoji="1" lang="en-US" altLang="ja-JP" b="1" kern="1200" dirty="0">
              <a:solidFill>
                <a:schemeClr val="tx1"/>
              </a:solidFill>
              <a:effectLst/>
            </a:endParaRPr>
          </a:p>
          <a:p>
            <a:r>
              <a:rPr kumimoji="1" lang="ja-JP" altLang="ja-JP" b="0" kern="1200" dirty="0">
                <a:solidFill>
                  <a:schemeClr val="tx1"/>
                </a:solidFill>
                <a:effectLst/>
              </a:rPr>
              <a:t>都市計画法の用途地域みたいなものですとか、都市計画の決定というのは、例えば県の都市計画道路を定めますと、そこの区域の中に建築する場合には</a:t>
            </a:r>
            <a:r>
              <a:rPr kumimoji="1" lang="ja-JP" altLang="en-US" b="0" kern="1200" dirty="0">
                <a:solidFill>
                  <a:schemeClr val="tx1"/>
                </a:solidFill>
                <a:effectLst/>
              </a:rPr>
              <a:t>、「</a:t>
            </a:r>
            <a:r>
              <a:rPr kumimoji="1" lang="ja-JP" altLang="ja-JP" b="0" kern="1200" dirty="0">
                <a:solidFill>
                  <a:schemeClr val="tx1"/>
                </a:solidFill>
                <a:effectLst/>
              </a:rPr>
              <a:t>許可</a:t>
            </a:r>
            <a:r>
              <a:rPr kumimoji="1" lang="ja-JP" altLang="en-US" b="0" kern="1200" dirty="0">
                <a:solidFill>
                  <a:schemeClr val="tx1"/>
                </a:solidFill>
                <a:effectLst/>
              </a:rPr>
              <a:t>」</a:t>
            </a:r>
            <a:r>
              <a:rPr kumimoji="1" lang="ja-JP" altLang="ja-JP" b="0" kern="1200" dirty="0">
                <a:solidFill>
                  <a:schemeClr val="tx1"/>
                </a:solidFill>
                <a:effectLst/>
              </a:rPr>
              <a:t>が必要になるというような、</a:t>
            </a:r>
            <a:endParaRPr kumimoji="1" lang="en-US" altLang="ja-JP" b="0" kern="1200" dirty="0">
              <a:solidFill>
                <a:schemeClr val="tx1"/>
              </a:solidFill>
              <a:effectLst/>
            </a:endParaRPr>
          </a:p>
          <a:p>
            <a:r>
              <a:rPr kumimoji="1" lang="ja-JP" altLang="ja-JP" b="0" kern="1200" dirty="0">
                <a:solidFill>
                  <a:schemeClr val="tx1"/>
                </a:solidFill>
                <a:effectLst/>
              </a:rPr>
              <a:t>もう少し重い規制が都市計画法の方はかかってくるんですけれども。</a:t>
            </a:r>
            <a:endParaRPr kumimoji="1" lang="en-US" altLang="ja-JP" b="0" kern="1200" dirty="0">
              <a:solidFill>
                <a:schemeClr val="tx1"/>
              </a:solidFill>
              <a:effectLst/>
            </a:endParaRPr>
          </a:p>
          <a:p>
            <a:r>
              <a:rPr kumimoji="1" lang="ja-JP" altLang="ja-JP" b="0" kern="1200" dirty="0">
                <a:solidFill>
                  <a:schemeClr val="tx1"/>
                </a:solidFill>
                <a:effectLst/>
              </a:rPr>
              <a:t>この立地適正化計画は都市再生特別措置法という法律の別の法律に基づく計画になるんですけれども、</a:t>
            </a:r>
            <a:r>
              <a:rPr kumimoji="1" lang="ja-JP" altLang="en-US" b="0" kern="1200" dirty="0">
                <a:solidFill>
                  <a:schemeClr val="tx1"/>
                </a:solidFill>
                <a:effectLst/>
              </a:rPr>
              <a:t>「</a:t>
            </a:r>
            <a:r>
              <a:rPr kumimoji="1" lang="ja-JP" altLang="ja-JP" b="0" kern="1200" dirty="0">
                <a:solidFill>
                  <a:schemeClr val="tx1"/>
                </a:solidFill>
                <a:effectLst/>
              </a:rPr>
              <a:t>許可</a:t>
            </a:r>
            <a:r>
              <a:rPr kumimoji="1" lang="ja-JP" altLang="en-US" b="0" kern="1200" dirty="0">
                <a:solidFill>
                  <a:schemeClr val="tx1"/>
                </a:solidFill>
                <a:effectLst/>
              </a:rPr>
              <a:t>」</a:t>
            </a:r>
            <a:r>
              <a:rPr kumimoji="1" lang="ja-JP" altLang="ja-JP" b="0" kern="1200" dirty="0">
                <a:solidFill>
                  <a:schemeClr val="tx1"/>
                </a:solidFill>
                <a:effectLst/>
              </a:rPr>
              <a:t>が必要なものではなく、あくまで</a:t>
            </a:r>
            <a:r>
              <a:rPr kumimoji="1" lang="ja-JP" altLang="en-US" b="0" kern="1200" dirty="0">
                <a:solidFill>
                  <a:schemeClr val="tx1"/>
                </a:solidFill>
                <a:effectLst/>
              </a:rPr>
              <a:t>「</a:t>
            </a:r>
            <a:r>
              <a:rPr kumimoji="1" lang="ja-JP" altLang="ja-JP" b="0" kern="1200" dirty="0">
                <a:solidFill>
                  <a:schemeClr val="tx1"/>
                </a:solidFill>
                <a:effectLst/>
              </a:rPr>
              <a:t>届出</a:t>
            </a:r>
            <a:r>
              <a:rPr kumimoji="1" lang="ja-JP" altLang="en-US" b="0" kern="1200" dirty="0">
                <a:solidFill>
                  <a:schemeClr val="tx1"/>
                </a:solidFill>
                <a:effectLst/>
              </a:rPr>
              <a:t>」</a:t>
            </a:r>
            <a:r>
              <a:rPr kumimoji="1" lang="ja-JP" altLang="ja-JP" b="0" kern="1200" dirty="0">
                <a:solidFill>
                  <a:schemeClr val="tx1"/>
                </a:solidFill>
                <a:effectLst/>
              </a:rPr>
              <a:t>が必要になるというのが最初のステップになっています。</a:t>
            </a:r>
            <a:endParaRPr kumimoji="1" lang="en-US" altLang="ja-JP" b="0" kern="1200" dirty="0">
              <a:solidFill>
                <a:schemeClr val="tx1"/>
              </a:solidFill>
              <a:effectLst/>
            </a:endParaRPr>
          </a:p>
          <a:p>
            <a:r>
              <a:rPr kumimoji="1" lang="ja-JP" altLang="ja-JP" b="1" kern="1200" dirty="0">
                <a:solidFill>
                  <a:schemeClr val="tx1"/>
                </a:solidFill>
                <a:effectLst/>
              </a:rPr>
              <a:t>都市機能誘導区域につきましては、同じようにその区域の外②の部分になりますけども、ここで例えば</a:t>
            </a:r>
            <a:r>
              <a:rPr kumimoji="1" lang="en-US" altLang="ja-JP" b="1" kern="1200" dirty="0">
                <a:solidFill>
                  <a:schemeClr val="tx1"/>
                </a:solidFill>
                <a:effectLst/>
              </a:rPr>
              <a:t>1000</a:t>
            </a:r>
            <a:r>
              <a:rPr kumimoji="1" lang="ja-JP" altLang="ja-JP" b="1" kern="1200" dirty="0">
                <a:solidFill>
                  <a:schemeClr val="tx1"/>
                </a:solidFill>
                <a:effectLst/>
              </a:rPr>
              <a:t>平米以上の商業施設を誘導施設にしますというふうに計画に位置づけていただいたら、その</a:t>
            </a:r>
            <a:r>
              <a:rPr kumimoji="1" lang="en-US" altLang="ja-JP" b="1" kern="1200" dirty="0">
                <a:solidFill>
                  <a:schemeClr val="tx1"/>
                </a:solidFill>
                <a:effectLst/>
              </a:rPr>
              <a:t>1000</a:t>
            </a:r>
            <a:r>
              <a:rPr kumimoji="1" lang="ja-JP" altLang="ja-JP" b="1" kern="1200" dirty="0">
                <a:solidFill>
                  <a:schemeClr val="tx1"/>
                </a:solidFill>
                <a:effectLst/>
              </a:rPr>
              <a:t>平米以上の、</a:t>
            </a:r>
            <a:endParaRPr kumimoji="1" lang="en-US" altLang="ja-JP" b="1" kern="1200" dirty="0">
              <a:solidFill>
                <a:schemeClr val="tx1"/>
              </a:solidFill>
              <a:effectLst/>
            </a:endParaRPr>
          </a:p>
          <a:p>
            <a:r>
              <a:rPr kumimoji="1" lang="ja-JP" altLang="ja-JP" b="1" kern="1200" dirty="0">
                <a:solidFill>
                  <a:schemeClr val="tx1"/>
                </a:solidFill>
                <a:effectLst/>
              </a:rPr>
              <a:t>例えばスーパーマーケットが立地するというときに、それが区域外であれば届出が必要になるというような仕組みになってきます。</a:t>
            </a:r>
            <a:endParaRPr kumimoji="1" lang="en-US" altLang="ja-JP" b="1" kern="1200" dirty="0">
              <a:solidFill>
                <a:schemeClr val="tx1"/>
              </a:solidFill>
              <a:effectLst/>
            </a:endParaRPr>
          </a:p>
          <a:p>
            <a:r>
              <a:rPr kumimoji="1" lang="ja-JP" altLang="ja-JP" b="1" kern="1200" dirty="0">
                <a:solidFill>
                  <a:schemeClr val="tx1"/>
                </a:solidFill>
                <a:effectLst/>
              </a:rPr>
              <a:t>都市機能誘導区域につきましては、もう一つですね。誘導区域の中に</a:t>
            </a:r>
            <a:r>
              <a:rPr kumimoji="1" lang="ja-JP" altLang="en-US" b="1" kern="1200" dirty="0" err="1">
                <a:solidFill>
                  <a:schemeClr val="tx1"/>
                </a:solidFill>
                <a:effectLst/>
              </a:rPr>
              <a:t>既に</a:t>
            </a:r>
            <a:r>
              <a:rPr kumimoji="1" lang="ja-JP" altLang="ja-JP" b="1" kern="1200" dirty="0" err="1">
                <a:solidFill>
                  <a:schemeClr val="tx1"/>
                </a:solidFill>
                <a:effectLst/>
              </a:rPr>
              <a:t>にある</a:t>
            </a:r>
            <a:r>
              <a:rPr kumimoji="1" lang="ja-JP" altLang="ja-JP" b="1" kern="1200" dirty="0">
                <a:solidFill>
                  <a:schemeClr val="tx1"/>
                </a:solidFill>
                <a:effectLst/>
              </a:rPr>
              <a:t>施設が休止あるい廃止、ようは撤退するっていう場合には</a:t>
            </a:r>
            <a:r>
              <a:rPr kumimoji="1" lang="ja-JP" altLang="en-US" b="1" kern="1200" dirty="0">
                <a:solidFill>
                  <a:schemeClr val="tx1"/>
                </a:solidFill>
                <a:effectLst/>
              </a:rPr>
              <a:t>、</a:t>
            </a:r>
            <a:endParaRPr kumimoji="1" lang="en-US" altLang="ja-JP" b="1" kern="1200" dirty="0">
              <a:solidFill>
                <a:schemeClr val="tx1"/>
              </a:solidFill>
              <a:effectLst/>
            </a:endParaRPr>
          </a:p>
          <a:p>
            <a:r>
              <a:rPr kumimoji="1" lang="ja-JP" altLang="ja-JP" b="1" kern="1200" dirty="0">
                <a:solidFill>
                  <a:schemeClr val="tx1"/>
                </a:solidFill>
                <a:effectLst/>
              </a:rPr>
              <a:t>この区域の中から</a:t>
            </a:r>
            <a:r>
              <a:rPr kumimoji="1" lang="ja-JP" altLang="en-US" b="1" kern="1200" dirty="0">
                <a:solidFill>
                  <a:schemeClr val="tx1"/>
                </a:solidFill>
                <a:effectLst/>
              </a:rPr>
              <a:t>無くなる</a:t>
            </a:r>
            <a:r>
              <a:rPr kumimoji="1" lang="ja-JP" altLang="ja-JP" b="1" kern="1200" dirty="0">
                <a:solidFill>
                  <a:schemeClr val="tx1"/>
                </a:solidFill>
                <a:effectLst/>
              </a:rPr>
              <a:t>のをちゃんと</a:t>
            </a:r>
            <a:r>
              <a:rPr kumimoji="1" lang="ja-JP" altLang="en-US" b="1" kern="1200" dirty="0">
                <a:solidFill>
                  <a:schemeClr val="tx1"/>
                </a:solidFill>
                <a:effectLst/>
              </a:rPr>
              <a:t>把握</a:t>
            </a:r>
            <a:r>
              <a:rPr kumimoji="1" lang="ja-JP" altLang="ja-JP" b="1" kern="1200" dirty="0">
                <a:solidFill>
                  <a:schemeClr val="tx1"/>
                </a:solidFill>
                <a:effectLst/>
              </a:rPr>
              <a:t>するために、届出をしてくださいというのが③になります。</a:t>
            </a:r>
            <a:endParaRPr kumimoji="1" lang="en-US" altLang="ja-JP" b="1" kern="1200" dirty="0">
              <a:solidFill>
                <a:schemeClr val="tx1"/>
              </a:solidFill>
              <a:effectLst/>
            </a:endParaRPr>
          </a:p>
          <a:p>
            <a:endParaRPr kumimoji="1" lang="en-US" altLang="ja-JP" b="0" kern="1200" dirty="0">
              <a:solidFill>
                <a:schemeClr val="tx1"/>
              </a:solidFill>
              <a:effectLst/>
            </a:endParaRPr>
          </a:p>
          <a:p>
            <a:r>
              <a:rPr kumimoji="1" lang="ja-JP" altLang="ja-JP" b="0" kern="1200" dirty="0">
                <a:solidFill>
                  <a:schemeClr val="tx1"/>
                </a:solidFill>
                <a:effectLst/>
              </a:rPr>
              <a:t>誘導っていうような言葉が入っていますので、新たにその立地を狙うものが</a:t>
            </a:r>
            <a:r>
              <a:rPr kumimoji="1" lang="ja-JP" altLang="en-US" b="0" kern="1200" dirty="0">
                <a:solidFill>
                  <a:schemeClr val="tx1"/>
                </a:solidFill>
                <a:effectLst/>
              </a:rPr>
              <a:t>イメージで</a:t>
            </a:r>
            <a:r>
              <a:rPr kumimoji="1" lang="ja-JP" altLang="ja-JP" b="0" kern="1200" dirty="0">
                <a:solidFill>
                  <a:schemeClr val="tx1"/>
                </a:solidFill>
                <a:effectLst/>
              </a:rPr>
              <a:t>浮かぶかと思うんですけれども、</a:t>
            </a:r>
            <a:endParaRPr kumimoji="1" lang="en-US" altLang="ja-JP" b="0" kern="1200" dirty="0">
              <a:solidFill>
                <a:schemeClr val="tx1"/>
              </a:solidFill>
              <a:effectLst/>
            </a:endParaRPr>
          </a:p>
          <a:p>
            <a:r>
              <a:rPr kumimoji="1" lang="ja-JP" altLang="ja-JP" b="0" kern="1200" dirty="0">
                <a:solidFill>
                  <a:schemeClr val="tx1"/>
                </a:solidFill>
                <a:effectLst/>
              </a:rPr>
              <a:t>立地適正化計画上は今ある施設を維持して</a:t>
            </a:r>
            <a:r>
              <a:rPr kumimoji="1" lang="ja-JP" altLang="en-US" b="0" kern="1200" dirty="0">
                <a:solidFill>
                  <a:schemeClr val="tx1"/>
                </a:solidFill>
                <a:effectLst/>
              </a:rPr>
              <a:t>い</a:t>
            </a:r>
            <a:r>
              <a:rPr kumimoji="1" lang="ja-JP" altLang="ja-JP" b="0" kern="1200" dirty="0">
                <a:solidFill>
                  <a:schemeClr val="tx1"/>
                </a:solidFill>
                <a:effectLst/>
              </a:rPr>
              <a:t>くと言うところも、主眼の一つでございまして、</a:t>
            </a:r>
            <a:endParaRPr kumimoji="1" lang="en-US" altLang="ja-JP" b="0" kern="1200" dirty="0">
              <a:solidFill>
                <a:schemeClr val="tx1"/>
              </a:solidFill>
              <a:effectLst/>
            </a:endParaRPr>
          </a:p>
          <a:p>
            <a:r>
              <a:rPr kumimoji="1" lang="ja-JP" altLang="ja-JP" b="0" kern="1200" dirty="0">
                <a:solidFill>
                  <a:schemeClr val="tx1"/>
                </a:solidFill>
                <a:effectLst/>
              </a:rPr>
              <a:t>やはり今、</a:t>
            </a:r>
            <a:r>
              <a:rPr kumimoji="1" lang="ja-JP" altLang="en-US" b="0" kern="1200" dirty="0">
                <a:solidFill>
                  <a:schemeClr val="tx1"/>
                </a:solidFill>
                <a:effectLst/>
              </a:rPr>
              <a:t>まち</a:t>
            </a:r>
            <a:r>
              <a:rPr kumimoji="1" lang="ja-JP" altLang="ja-JP" b="0" kern="1200" dirty="0">
                <a:solidFill>
                  <a:schemeClr val="tx1"/>
                </a:solidFill>
                <a:effectLst/>
              </a:rPr>
              <a:t>のコアの部分にあるこの施設は絶対に逃がしたくないと言うようなまちづくりの思いがあれば。</a:t>
            </a:r>
          </a:p>
          <a:p>
            <a:r>
              <a:rPr kumimoji="1" lang="ja-JP" altLang="ja-JP" b="0" kern="1200" dirty="0">
                <a:solidFill>
                  <a:schemeClr val="tx1"/>
                </a:solidFill>
                <a:effectLst/>
              </a:rPr>
              <a:t>それは都市機能誘導区域の中に含めてですね。誘導施設として位置づけて頂くと、</a:t>
            </a:r>
            <a:endParaRPr kumimoji="1" lang="en-US" altLang="ja-JP" b="0" kern="1200" dirty="0">
              <a:solidFill>
                <a:schemeClr val="tx1"/>
              </a:solidFill>
              <a:effectLst/>
            </a:endParaRPr>
          </a:p>
          <a:p>
            <a:r>
              <a:rPr kumimoji="1" lang="ja-JP" altLang="ja-JP" b="0" kern="1200" dirty="0">
                <a:solidFill>
                  <a:schemeClr val="tx1"/>
                </a:solidFill>
                <a:effectLst/>
              </a:rPr>
              <a:t>事業者の個別の判断ではなく、一旦はこう届出をして頂くというようなこと</a:t>
            </a:r>
            <a:r>
              <a:rPr kumimoji="1" lang="ja-JP" altLang="en-US" b="0" kern="1200" dirty="0">
                <a:solidFill>
                  <a:schemeClr val="tx1"/>
                </a:solidFill>
                <a:effectLst/>
              </a:rPr>
              <a:t>で</a:t>
            </a:r>
            <a:r>
              <a:rPr kumimoji="1" lang="ja-JP" altLang="ja-JP" b="0" kern="1200" dirty="0">
                <a:solidFill>
                  <a:schemeClr val="tx1"/>
                </a:solidFill>
                <a:effectLst/>
              </a:rPr>
              <a:t>行政としてしっかり見ていけるというような形にもなっていきます。</a:t>
            </a:r>
            <a:endParaRPr kumimoji="1" lang="en-US" altLang="ja-JP" b="0" kern="1200" dirty="0">
              <a:solidFill>
                <a:schemeClr val="tx1"/>
              </a:solidFill>
              <a:effectLst/>
            </a:endParaRPr>
          </a:p>
          <a:p>
            <a:endParaRPr kumimoji="1" lang="ja-JP" altLang="ja-JP" kern="1200" dirty="0">
              <a:solidFill>
                <a:schemeClr val="tx1"/>
              </a:solidFill>
              <a:effectLst/>
            </a:endParaRPr>
          </a:p>
          <a:p>
            <a:r>
              <a:rPr kumimoji="1" lang="ja-JP" altLang="ja-JP" kern="1200" dirty="0">
                <a:solidFill>
                  <a:schemeClr val="tx1"/>
                </a:solidFill>
                <a:effectLst/>
              </a:rPr>
              <a:t>真ん中に赤字で書いており</a:t>
            </a:r>
            <a:r>
              <a:rPr kumimoji="1" lang="ja-JP" altLang="en-US" kern="1200" dirty="0">
                <a:solidFill>
                  <a:schemeClr val="tx1"/>
                </a:solidFill>
                <a:effectLst/>
              </a:rPr>
              <a:t>ますが、これは</a:t>
            </a:r>
            <a:r>
              <a:rPr kumimoji="1" lang="ja-JP" altLang="ja-JP" kern="1200" dirty="0">
                <a:solidFill>
                  <a:schemeClr val="tx1"/>
                </a:solidFill>
                <a:effectLst/>
              </a:rPr>
              <a:t>規制をしてコンパクトな</a:t>
            </a:r>
            <a:r>
              <a:rPr kumimoji="1" lang="ja-JP" altLang="en-US" kern="1200" dirty="0">
                <a:solidFill>
                  <a:schemeClr val="tx1"/>
                </a:solidFill>
                <a:effectLst/>
              </a:rPr>
              <a:t>まち</a:t>
            </a:r>
            <a:r>
              <a:rPr kumimoji="1" lang="ja-JP" altLang="ja-JP" kern="1200" dirty="0">
                <a:solidFill>
                  <a:schemeClr val="tx1"/>
                </a:solidFill>
                <a:effectLst/>
              </a:rPr>
              <a:t>を進めていくという考え方ではなくて、</a:t>
            </a:r>
            <a:endParaRPr kumimoji="1" lang="en-US" altLang="ja-JP" kern="1200" dirty="0">
              <a:solidFill>
                <a:schemeClr val="tx1"/>
              </a:solidFill>
              <a:effectLst/>
            </a:endParaRPr>
          </a:p>
          <a:p>
            <a:r>
              <a:rPr kumimoji="1" lang="ja-JP" altLang="ja-JP" kern="1200" dirty="0">
                <a:solidFill>
                  <a:schemeClr val="tx1"/>
                </a:solidFill>
                <a:effectLst/>
              </a:rPr>
              <a:t>その誘導区域の外側はそういう立地の状況を届出を通じて把握をしつつ、どちらかというと、この区域の中の方に立地優位性を見出して頂けるようなインセンティブをしっかり設けてですね。</a:t>
            </a:r>
            <a:endParaRPr kumimoji="1" lang="en-US" altLang="ja-JP" kern="1200" dirty="0">
              <a:solidFill>
                <a:schemeClr val="tx1"/>
              </a:solidFill>
              <a:effectLst/>
            </a:endParaRPr>
          </a:p>
          <a:p>
            <a:r>
              <a:rPr kumimoji="1" lang="ja-JP" altLang="ja-JP" kern="1200" dirty="0">
                <a:solidFill>
                  <a:schemeClr val="tx1"/>
                </a:solidFill>
                <a:effectLst/>
              </a:rPr>
              <a:t>緩やかにコントロールをするというのが、この立地適正化計画の性格となっております。</a:t>
            </a:r>
            <a:endParaRPr kumimoji="1" lang="en-US" altLang="ja-JP" kern="1200" dirty="0">
              <a:solidFill>
                <a:schemeClr val="tx1"/>
              </a:solidFill>
              <a:effectLst/>
            </a:endParaRPr>
          </a:p>
          <a:p>
            <a:r>
              <a:rPr kumimoji="1" lang="ja-JP" altLang="ja-JP" kern="1200" dirty="0">
                <a:solidFill>
                  <a:schemeClr val="tx1"/>
                </a:solidFill>
                <a:effectLst/>
              </a:rPr>
              <a:t>それ故に国といたしましてはこういった誘導区域の中における取り組みについて、予算補助をさせていただいているというような、そういった構図になっているところでございます。</a:t>
            </a:r>
            <a:endParaRPr kumimoji="1" lang="en-US" altLang="ja-JP" kern="1200" dirty="0">
              <a:solidFill>
                <a:schemeClr val="tx1"/>
              </a:solidFill>
              <a:effectLst/>
            </a:endParaRPr>
          </a:p>
          <a:p>
            <a:endParaRPr kumimoji="1" lang="ja-JP" altLang="ja-JP" kern="1200" dirty="0">
              <a:solidFill>
                <a:schemeClr val="tx1"/>
              </a:solidFill>
              <a:effectLst/>
            </a:endParaRPr>
          </a:p>
          <a:p>
            <a:r>
              <a:rPr kumimoji="1" lang="ja-JP" altLang="ja-JP" b="1" kern="1200" dirty="0">
                <a:solidFill>
                  <a:schemeClr val="tx1"/>
                </a:solidFill>
                <a:effectLst/>
              </a:rPr>
              <a:t>災害レッドゾーンの赤い部分がございますが、防災の観点で令和</a:t>
            </a:r>
            <a:r>
              <a:rPr kumimoji="1" lang="en-US" altLang="ja-JP" b="1" kern="1200" dirty="0">
                <a:solidFill>
                  <a:schemeClr val="tx1"/>
                </a:solidFill>
                <a:effectLst/>
              </a:rPr>
              <a:t>2</a:t>
            </a:r>
            <a:r>
              <a:rPr kumimoji="1" lang="ja-JP" altLang="ja-JP" b="1" kern="1200" dirty="0">
                <a:solidFill>
                  <a:schemeClr val="tx1"/>
                </a:solidFill>
                <a:effectLst/>
              </a:rPr>
              <a:t>年の法改正の際に、届出がなされたところがレッドゾーンにあった場合には、</a:t>
            </a:r>
            <a:endParaRPr kumimoji="1" lang="en-US" altLang="ja-JP" b="1" kern="1200" dirty="0">
              <a:solidFill>
                <a:schemeClr val="tx1"/>
              </a:solidFill>
              <a:effectLst/>
            </a:endParaRPr>
          </a:p>
          <a:p>
            <a:r>
              <a:rPr kumimoji="1" lang="ja-JP" altLang="ja-JP" b="1" kern="1200" dirty="0">
                <a:solidFill>
                  <a:schemeClr val="tx1"/>
                </a:solidFill>
                <a:effectLst/>
              </a:rPr>
              <a:t>届出が行われ、勧告を行ったにも</a:t>
            </a:r>
            <a:r>
              <a:rPr kumimoji="1" lang="ja-JP" altLang="en-US" b="1" kern="1200" dirty="0">
                <a:solidFill>
                  <a:schemeClr val="tx1"/>
                </a:solidFill>
                <a:effectLst/>
              </a:rPr>
              <a:t>関わらず</a:t>
            </a:r>
            <a:r>
              <a:rPr kumimoji="1" lang="ja-JP" altLang="ja-JP" b="1" kern="1200" dirty="0">
                <a:solidFill>
                  <a:schemeClr val="tx1"/>
                </a:solidFill>
                <a:effectLst/>
              </a:rPr>
              <a:t>、それに従わずに建築、開発が行われた場合には、この旨の公表することが可能になっております。</a:t>
            </a:r>
          </a:p>
          <a:p>
            <a:r>
              <a:rPr kumimoji="1" lang="ja-JP" altLang="ja-JP" b="1" kern="1200" dirty="0">
                <a:solidFill>
                  <a:schemeClr val="tx1"/>
                </a:solidFill>
                <a:effectLst/>
              </a:rPr>
              <a:t>公表を受けてしまうと、新築住宅にかかる固定資産税の対象外になるようなデメリットがぶらさがっておりまして、</a:t>
            </a:r>
            <a:endParaRPr kumimoji="1" lang="en-US" altLang="ja-JP" b="1" kern="1200" dirty="0">
              <a:solidFill>
                <a:schemeClr val="tx1"/>
              </a:solidFill>
              <a:effectLst/>
            </a:endParaRPr>
          </a:p>
          <a:p>
            <a:r>
              <a:rPr kumimoji="1" lang="ja-JP" altLang="ja-JP" b="1" kern="1200" dirty="0">
                <a:solidFill>
                  <a:schemeClr val="tx1"/>
                </a:solidFill>
                <a:effectLst/>
              </a:rPr>
              <a:t>もともと勧告というのがなかなかされた事例がないんですけれども、</a:t>
            </a:r>
            <a:endParaRPr kumimoji="1" lang="en-US" altLang="ja-JP" b="1" kern="1200" dirty="0">
              <a:solidFill>
                <a:schemeClr val="tx1"/>
              </a:solidFill>
              <a:effectLst/>
            </a:endParaRPr>
          </a:p>
          <a:p>
            <a:r>
              <a:rPr kumimoji="1" lang="ja-JP" altLang="ja-JP" b="1" kern="1200" dirty="0">
                <a:solidFill>
                  <a:schemeClr val="tx1"/>
                </a:solidFill>
                <a:effectLst/>
              </a:rPr>
              <a:t>レッドゾーンというのはまともに人命に関わりますので、公表というのが用意をされていてですね、</a:t>
            </a:r>
            <a:endParaRPr kumimoji="1" lang="en-US" altLang="ja-JP" b="1" kern="1200" dirty="0">
              <a:solidFill>
                <a:schemeClr val="tx1"/>
              </a:solidFill>
              <a:effectLst/>
            </a:endParaRPr>
          </a:p>
          <a:p>
            <a:r>
              <a:rPr kumimoji="1" lang="ja-JP" altLang="ja-JP" b="1" kern="1200" dirty="0">
                <a:solidFill>
                  <a:schemeClr val="tx1"/>
                </a:solidFill>
                <a:effectLst/>
              </a:rPr>
              <a:t>ここに関してはデメリットが強くなってきており、安全に配慮したまちづくりというのに変わってきている状況です。</a:t>
            </a:r>
            <a:endParaRPr lang="ja-JP" altLang="en-US" b="1" dirty="0">
              <a:latin typeface="Arial" panose="020B0604020202020204" pitchFamily="34" charset="0"/>
            </a:endParaRPr>
          </a:p>
        </p:txBody>
      </p:sp>
      <p:sp>
        <p:nvSpPr>
          <p:cNvPr id="15364" name="スライド番号プレースホルダ 3"/>
          <p:cNvSpPr>
            <a:spLocks noGrp="1"/>
          </p:cNvSpPr>
          <p:nvPr>
            <p:ph type="sldNum" sz="quarter" idx="5"/>
          </p:nvPr>
        </p:nvSpPr>
        <p:spPr>
          <a:xfrm>
            <a:off x="6945391" y="10036429"/>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738456" indent="-281475">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137485" indent="-223524">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594469" indent="-223524">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051450" indent="-223524">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528301"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005152"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482001"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3958851"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913925">
              <a:spcBef>
                <a:spcPct val="0"/>
              </a:spcBef>
              <a:defRPr/>
            </a:pPr>
            <a:fld id="{6500FB39-9C75-4E60-A54C-D56CF637BACF}" type="slidenum">
              <a:rPr lang="ja-JP" altLang="en-US" sz="1100">
                <a:solidFill>
                  <a:srgbClr val="000000"/>
                </a:solidFill>
                <a:ea typeface="ＭＳ Ｐゴシック" panose="020B0600070205080204" pitchFamily="50" charset="-128"/>
              </a:rPr>
              <a:pPr defTabSz="913925">
                <a:spcBef>
                  <a:spcPct val="0"/>
                </a:spcBef>
                <a:defRPr/>
              </a:pPr>
              <a:t>24</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2038602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15364" name="スライド番号プレースホルダ 3"/>
          <p:cNvSpPr>
            <a:spLocks noGrp="1"/>
          </p:cNvSpPr>
          <p:nvPr>
            <p:ph type="sldNum" sz="quarter" idx="5"/>
          </p:nvPr>
        </p:nvSpPr>
        <p:spPr>
          <a:xfrm>
            <a:off x="6578680" y="9673728"/>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07391" indent="-269636">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089636" indent="-214121">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27394" indent="-214121">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1965153" indent="-214121">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21943"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78735"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335527"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92315"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defTabSz="914089">
              <a:spcBef>
                <a:spcPct val="0"/>
              </a:spcBef>
              <a:defRPr/>
            </a:pPr>
            <a:fld id="{6500FB39-9C75-4E60-A54C-D56CF637BACF}" type="slidenum">
              <a:rPr lang="ja-JP" altLang="en-US">
                <a:solidFill>
                  <a:srgbClr val="000000"/>
                </a:solidFill>
                <a:ea typeface="ＭＳ Ｐゴシック" panose="020B0600070205080204" pitchFamily="50" charset="-128"/>
              </a:rPr>
              <a:pPr defTabSz="914089">
                <a:spcBef>
                  <a:spcPct val="0"/>
                </a:spcBef>
                <a:defRPr/>
              </a:pPr>
              <a:t>25</a:t>
            </a:fld>
            <a:endParaRPr lang="ja-JP" altLang="en-US">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461220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963613" y="1233488"/>
            <a:ext cx="4808537" cy="3328987"/>
          </a:xfrm>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15364" name="スライド番号プレースホルダ 3"/>
          <p:cNvSpPr>
            <a:spLocks noGrp="1"/>
          </p:cNvSpPr>
          <p:nvPr>
            <p:ph type="sldNum" sz="quarter" idx="5"/>
          </p:nvPr>
        </p:nvSpPr>
        <p:spPr>
          <a:xfrm>
            <a:off x="6945391" y="10036427"/>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738713" indent="-281573">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137882" indent="-223602">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595024" indent="-223602">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052165" indent="-223602">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529181"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006198"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483215"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3960230"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914244">
              <a:spcBef>
                <a:spcPct val="0"/>
              </a:spcBef>
              <a:defRPr/>
            </a:pPr>
            <a:fld id="{6500FB39-9C75-4E60-A54C-D56CF637BACF}" type="slidenum">
              <a:rPr lang="ja-JP" altLang="en-US" sz="1100">
                <a:solidFill>
                  <a:srgbClr val="000000"/>
                </a:solidFill>
                <a:ea typeface="ＭＳ Ｐゴシック" panose="020B0600070205080204" pitchFamily="50" charset="-128"/>
              </a:rPr>
              <a:pPr defTabSz="914244">
                <a:spcBef>
                  <a:spcPct val="0"/>
                </a:spcBef>
                <a:defRPr/>
              </a:pPr>
              <a:t>26</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89579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963613" y="1233488"/>
            <a:ext cx="4808537" cy="3328987"/>
          </a:xfrm>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15364" name="スライド番号プレースホルダ 3"/>
          <p:cNvSpPr>
            <a:spLocks noGrp="1"/>
          </p:cNvSpPr>
          <p:nvPr>
            <p:ph type="sldNum" sz="quarter" idx="5"/>
          </p:nvPr>
        </p:nvSpPr>
        <p:spPr>
          <a:xfrm>
            <a:off x="6945391" y="10036427"/>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738713" indent="-281573">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137882" indent="-223602">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595024" indent="-223602">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052165" indent="-223602">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529181"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006198"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483215"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3960230"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914244">
              <a:spcBef>
                <a:spcPct val="0"/>
              </a:spcBef>
              <a:defRPr/>
            </a:pPr>
            <a:fld id="{6500FB39-9C75-4E60-A54C-D56CF637BACF}" type="slidenum">
              <a:rPr lang="ja-JP" altLang="en-US" sz="1100">
                <a:solidFill>
                  <a:srgbClr val="000000"/>
                </a:solidFill>
                <a:ea typeface="ＭＳ Ｐゴシック" panose="020B0600070205080204" pitchFamily="50" charset="-128"/>
              </a:rPr>
              <a:pPr defTabSz="914244">
                <a:spcBef>
                  <a:spcPct val="0"/>
                </a:spcBef>
                <a:defRPr/>
              </a:pPr>
              <a:t>27</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935016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963613" y="1233488"/>
            <a:ext cx="4808537" cy="3328987"/>
          </a:xfrm>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15364" name="スライド番号プレースホルダ 3"/>
          <p:cNvSpPr>
            <a:spLocks noGrp="1"/>
          </p:cNvSpPr>
          <p:nvPr>
            <p:ph type="sldNum" sz="quarter" idx="5"/>
          </p:nvPr>
        </p:nvSpPr>
        <p:spPr>
          <a:xfrm>
            <a:off x="6945391" y="10036427"/>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738713" indent="-281573">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137882" indent="-223602">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595024" indent="-223602">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052165" indent="-223602">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529181"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006198"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483215"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3960230"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914244">
              <a:spcBef>
                <a:spcPct val="0"/>
              </a:spcBef>
              <a:defRPr/>
            </a:pPr>
            <a:fld id="{6500FB39-9C75-4E60-A54C-D56CF637BACF}" type="slidenum">
              <a:rPr lang="ja-JP" altLang="en-US" sz="1100">
                <a:solidFill>
                  <a:srgbClr val="000000"/>
                </a:solidFill>
                <a:ea typeface="ＭＳ Ｐゴシック" panose="020B0600070205080204" pitchFamily="50" charset="-128"/>
              </a:rPr>
              <a:pPr defTabSz="914244">
                <a:spcBef>
                  <a:spcPct val="0"/>
                </a:spcBef>
                <a:defRPr/>
              </a:pPr>
              <a:t>29</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029665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963613" y="1233488"/>
            <a:ext cx="4808537" cy="3328987"/>
          </a:xfrm>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b="1" dirty="0"/>
              <a:t>立適の手続に関しては、このフロー図に示す通りでございますが</a:t>
            </a:r>
            <a:r>
              <a:rPr lang="ja-JP" altLang="ja-JP" dirty="0"/>
              <a:t>、取り上げてお話をいたしますと、立適は左側に赤字の部分、</a:t>
            </a:r>
            <a:r>
              <a:rPr lang="ja-JP" altLang="en-US" dirty="0"/>
              <a:t>「</a:t>
            </a:r>
            <a:r>
              <a:rPr lang="en-US" altLang="ja-JP" dirty="0"/>
              <a:t>20</a:t>
            </a:r>
            <a:r>
              <a:rPr lang="ja-JP" altLang="ja-JP" dirty="0"/>
              <a:t>年先を展望して</a:t>
            </a:r>
            <a:r>
              <a:rPr lang="ja-JP" altLang="en-US" dirty="0"/>
              <a:t>」</a:t>
            </a:r>
            <a:r>
              <a:rPr lang="ja-JP" altLang="ja-JP" dirty="0"/>
              <a:t>作ると言うのが基本的な考え方になっています。</a:t>
            </a:r>
            <a:endParaRPr lang="en-US" altLang="ja-JP" dirty="0"/>
          </a:p>
          <a:p>
            <a:r>
              <a:rPr lang="ja-JP" altLang="ja-JP" dirty="0"/>
              <a:t>これに縛られる必要はなくて、現行のマスタープランの見直しの時期</a:t>
            </a:r>
            <a:r>
              <a:rPr lang="ja-JP" altLang="en-US" dirty="0"/>
              <a:t>が</a:t>
            </a:r>
            <a:r>
              <a:rPr lang="ja-JP" altLang="ja-JP" dirty="0"/>
              <a:t>、例えば</a:t>
            </a:r>
            <a:r>
              <a:rPr lang="en-US" altLang="ja-JP" dirty="0"/>
              <a:t>10</a:t>
            </a:r>
            <a:r>
              <a:rPr lang="ja-JP" altLang="ja-JP" dirty="0"/>
              <a:t>年後であれば、</a:t>
            </a:r>
            <a:r>
              <a:rPr lang="en-US" altLang="ja-JP" dirty="0"/>
              <a:t>10</a:t>
            </a:r>
            <a:r>
              <a:rPr lang="ja-JP" altLang="ja-JP" dirty="0"/>
              <a:t>年後に向けて立適を作成することもそれは可能です</a:t>
            </a:r>
            <a:r>
              <a:rPr lang="ja-JP" altLang="en-US" dirty="0"/>
              <a:t>。</a:t>
            </a:r>
            <a:endParaRPr lang="en-US" altLang="ja-JP" dirty="0"/>
          </a:p>
          <a:p>
            <a:r>
              <a:rPr lang="ja-JP" altLang="ja-JP" dirty="0"/>
              <a:t>一つの目安としてはだいたいまちづくり</a:t>
            </a:r>
            <a:r>
              <a:rPr lang="en-US" altLang="ja-JP" dirty="0"/>
              <a:t>20</a:t>
            </a:r>
            <a:r>
              <a:rPr lang="ja-JP" altLang="ja-JP" dirty="0"/>
              <a:t>年先を展望するんですが、</a:t>
            </a:r>
            <a:r>
              <a:rPr lang="ja-JP" altLang="en-US" b="1" dirty="0"/>
              <a:t>やはり</a:t>
            </a:r>
            <a:r>
              <a:rPr lang="ja-JP" altLang="ja-JP" b="1" dirty="0"/>
              <a:t>一度計画を作って</a:t>
            </a:r>
            <a:r>
              <a:rPr lang="ja-JP" altLang="en-US" b="1" dirty="0"/>
              <a:t>そのまま放置ということではなく</a:t>
            </a:r>
            <a:r>
              <a:rPr lang="ja-JP" altLang="ja-JP" b="1" dirty="0"/>
              <a:t>、</a:t>
            </a:r>
            <a:endParaRPr lang="en-US" altLang="ja-JP" b="1" dirty="0"/>
          </a:p>
          <a:p>
            <a:r>
              <a:rPr lang="ja-JP" altLang="ja-JP" b="1" dirty="0"/>
              <a:t>定期的にチェックが必要だという趣旨で、右側の赤い字ですけれども、おおむね</a:t>
            </a:r>
            <a:r>
              <a:rPr lang="en-US" altLang="ja-JP" b="1" dirty="0"/>
              <a:t>5</a:t>
            </a:r>
            <a:r>
              <a:rPr lang="ja-JP" altLang="ja-JP" b="1" dirty="0"/>
              <a:t>年ごとに</a:t>
            </a:r>
            <a:r>
              <a:rPr lang="ja-JP" altLang="ja-JP" b="1" dirty="0" err="1"/>
              <a:t>で</a:t>
            </a:r>
            <a:r>
              <a:rPr lang="ja-JP" altLang="ja-JP" b="1" dirty="0"/>
              <a:t>すね。この立地適正化計画に関する政策の調査</a:t>
            </a:r>
            <a:r>
              <a:rPr lang="ja-JP" altLang="en-US" b="1" dirty="0"/>
              <a:t>・</a:t>
            </a:r>
            <a:r>
              <a:rPr lang="ja-JP" altLang="ja-JP" b="1" dirty="0"/>
              <a:t>分析</a:t>
            </a:r>
            <a:r>
              <a:rPr lang="ja-JP" altLang="en-US" b="1" dirty="0"/>
              <a:t>・</a:t>
            </a:r>
            <a:r>
              <a:rPr lang="ja-JP" altLang="ja-JP" b="1" dirty="0"/>
              <a:t>評価に努めるとい</a:t>
            </a:r>
            <a:r>
              <a:rPr lang="ja-JP" altLang="en-US" b="1" dirty="0"/>
              <a:t>うことが</a:t>
            </a:r>
            <a:r>
              <a:rPr lang="ja-JP" altLang="ja-JP" b="1" dirty="0"/>
              <a:t>法令で定められております。</a:t>
            </a:r>
            <a:endParaRPr lang="en-US" altLang="ja-JP" b="1" dirty="0"/>
          </a:p>
          <a:p>
            <a:r>
              <a:rPr lang="ja-JP" altLang="ja-JP" b="1" dirty="0"/>
              <a:t>付きましては、</a:t>
            </a:r>
            <a:r>
              <a:rPr lang="en-US" altLang="ja-JP" b="1" dirty="0"/>
              <a:t>5</a:t>
            </a:r>
            <a:r>
              <a:rPr lang="ja-JP" altLang="ja-JP" b="1" dirty="0"/>
              <a:t>年毎にちゃんと軌道修正する必要があるかというのを見て頂いて、必要な変更をしていただくということがルーティーンでありますので、一つ、これが関連するとすれば、</a:t>
            </a:r>
            <a:endParaRPr lang="en-US" altLang="ja-JP" b="1" dirty="0"/>
          </a:p>
          <a:p>
            <a:r>
              <a:rPr lang="ja-JP" altLang="ja-JP" b="1" dirty="0"/>
              <a:t>立適を作っていただいて、防災指針がないというときにはですね。</a:t>
            </a:r>
            <a:r>
              <a:rPr lang="en-US" altLang="ja-JP" b="1" dirty="0"/>
              <a:t>5</a:t>
            </a:r>
            <a:r>
              <a:rPr lang="ja-JP" altLang="ja-JP" b="1" dirty="0"/>
              <a:t>年後のタイミングでは、これは基本的に位置付けていただきたいというお願いをさせていただいております。</a:t>
            </a:r>
            <a:endParaRPr lang="ja-JP" altLang="en-US" b="1" dirty="0">
              <a:latin typeface="Arial" panose="020B0604020202020204" pitchFamily="34" charset="0"/>
            </a:endParaRPr>
          </a:p>
        </p:txBody>
      </p:sp>
      <p:sp>
        <p:nvSpPr>
          <p:cNvPr id="15364" name="スライド番号プレースホルダ 3"/>
          <p:cNvSpPr>
            <a:spLocks noGrp="1"/>
          </p:cNvSpPr>
          <p:nvPr>
            <p:ph type="sldNum" sz="quarter" idx="5"/>
          </p:nvPr>
        </p:nvSpPr>
        <p:spPr>
          <a:xfrm>
            <a:off x="6945392" y="10036429"/>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738456" indent="-281475">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137485" indent="-223524">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594469" indent="-223524">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051450" indent="-223524">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528301"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005152"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482001"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3958851"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914244">
              <a:spcBef>
                <a:spcPct val="0"/>
              </a:spcBef>
              <a:defRPr/>
            </a:pPr>
            <a:fld id="{6500FB39-9C75-4E60-A54C-D56CF637BACF}" type="slidenum">
              <a:rPr lang="ja-JP" altLang="en-US" sz="1100">
                <a:solidFill>
                  <a:srgbClr val="000000"/>
                </a:solidFill>
                <a:ea typeface="ＭＳ Ｐゴシック" panose="020B0600070205080204" pitchFamily="50" charset="-128"/>
              </a:rPr>
              <a:pPr defTabSz="914244">
                <a:spcBef>
                  <a:spcPct val="0"/>
                </a:spcBef>
                <a:defRPr/>
              </a:pPr>
              <a:t>31</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78492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 1"/>
          <p:cNvSpPr>
            <a:spLocks noGrp="1" noRot="1" noChangeAspect="1" noTextEdit="1"/>
          </p:cNvSpPr>
          <p:nvPr>
            <p:ph type="sldImg"/>
          </p:nvPr>
        </p:nvSpPr>
        <p:spPr>
          <a:xfrm>
            <a:off x="695325" y="739775"/>
            <a:ext cx="5345113" cy="3700463"/>
          </a:xfrm>
          <a:ln/>
        </p:spPr>
      </p:sp>
      <p:sp>
        <p:nvSpPr>
          <p:cNvPr id="5120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ja-JP" dirty="0">
              <a:latin typeface="Arial" panose="020B0604020202020204" pitchFamily="34" charset="0"/>
            </a:endParaRPr>
          </a:p>
        </p:txBody>
      </p:sp>
      <p:sp>
        <p:nvSpPr>
          <p:cNvPr id="51204" name="スライド番号プレースホルダ 3"/>
          <p:cNvSpPr>
            <a:spLocks noGrp="1"/>
          </p:cNvSpPr>
          <p:nvPr>
            <p:ph type="sldNum" sz="quarter" idx="5"/>
          </p:nvPr>
        </p:nvSpPr>
        <p:spPr>
          <a:xfrm>
            <a:off x="6657224" y="9673727"/>
            <a:ext cx="78547"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09264" indent="-271329">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091663" indent="-215795">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29597" indent="-215795">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1967531" indent="-215795">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24506" indent="-215795"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81481" indent="-215795"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338455" indent="-215795"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95431" indent="-215795"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pPr>
            <a:fld id="{2BB71815-674B-48BF-BC4E-883876671357}" type="slidenum">
              <a:rPr lang="en-GB" altLang="ja-JP" smtClean="0">
                <a:solidFill>
                  <a:srgbClr val="000000"/>
                </a:solidFill>
                <a:ea typeface="ＭＳ Ｐゴシック" panose="020B0600070205080204" pitchFamily="50" charset="-128"/>
              </a:rPr>
              <a:pPr>
                <a:spcBef>
                  <a:spcPct val="0"/>
                </a:spcBef>
              </a:pPr>
              <a:t>2</a:t>
            </a:fld>
            <a:endParaRPr lang="en-GB" altLang="ja-JP" dirty="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955586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6916537" y="10021037"/>
            <a:ext cx="185948" cy="200055"/>
          </a:xfrm>
        </p:spPr>
        <p:txBody>
          <a:bodyPr/>
          <a:lstStyle/>
          <a:p>
            <a:pPr defTabSz="954563">
              <a:defRPr/>
            </a:pPr>
            <a:fld id="{EA80980E-7A39-4C88-AA83-75692C7435C3}" type="slidenum">
              <a:rPr lang="ja-JP" altLang="en-US" sz="1300">
                <a:solidFill>
                  <a:srgbClr val="000000"/>
                </a:solidFill>
                <a:latin typeface="Arial" charset="0"/>
                <a:ea typeface="ＭＳ Ｐゴシック" charset="-128"/>
              </a:rPr>
              <a:pPr defTabSz="954563">
                <a:defRPr/>
              </a:pPr>
              <a:t>32</a:t>
            </a:fld>
            <a:endParaRPr lang="ja-JP" altLang="en-US" sz="1300">
              <a:solidFill>
                <a:srgbClr val="000000"/>
              </a:solidFill>
              <a:latin typeface="Arial" charset="0"/>
              <a:ea typeface="ＭＳ Ｐゴシック" charset="-128"/>
            </a:endParaRPr>
          </a:p>
        </p:txBody>
      </p:sp>
    </p:spTree>
    <p:extLst>
      <p:ext uri="{BB962C8B-B14F-4D97-AF65-F5344CB8AC3E}">
        <p14:creationId xmlns:p14="http://schemas.microsoft.com/office/powerpoint/2010/main" val="2639337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6916537" y="10021037"/>
            <a:ext cx="185948" cy="200055"/>
          </a:xfrm>
        </p:spPr>
        <p:txBody>
          <a:bodyPr/>
          <a:lstStyle/>
          <a:p>
            <a:pPr defTabSz="954563">
              <a:defRPr/>
            </a:pPr>
            <a:fld id="{15FA8960-BCAE-47F5-BE29-A1CD761B2496}" type="slidenum">
              <a:rPr lang="ja-JP" altLang="en-US" sz="1300">
                <a:solidFill>
                  <a:prstClr val="black"/>
                </a:solidFill>
                <a:latin typeface="Arial" charset="0"/>
                <a:ea typeface="ＭＳ Ｐゴシック" charset="-128"/>
              </a:rPr>
              <a:pPr defTabSz="954563">
                <a:defRPr/>
              </a:pPr>
              <a:t>33</a:t>
            </a:fld>
            <a:endParaRPr lang="ja-JP" altLang="en-US" sz="1300">
              <a:solidFill>
                <a:prstClr val="black"/>
              </a:solidFill>
              <a:latin typeface="Arial" charset="0"/>
              <a:ea typeface="ＭＳ Ｐゴシック" charset="-128"/>
            </a:endParaRPr>
          </a:p>
        </p:txBody>
      </p:sp>
    </p:spTree>
    <p:extLst>
      <p:ext uri="{BB962C8B-B14F-4D97-AF65-F5344CB8AC3E}">
        <p14:creationId xmlns:p14="http://schemas.microsoft.com/office/powerpoint/2010/main" val="4194795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6916537" y="10021037"/>
            <a:ext cx="185948" cy="200055"/>
          </a:xfrm>
        </p:spPr>
        <p:txBody>
          <a:bodyPr/>
          <a:lstStyle/>
          <a:p>
            <a:pPr defTabSz="954563">
              <a:defRPr/>
            </a:pPr>
            <a:fld id="{15FA8960-BCAE-47F5-BE29-A1CD761B2496}" type="slidenum">
              <a:rPr lang="ja-JP" altLang="en-US" sz="1300">
                <a:solidFill>
                  <a:prstClr val="black"/>
                </a:solidFill>
                <a:latin typeface="Arial" charset="0"/>
                <a:ea typeface="ＭＳ Ｐゴシック" charset="-128"/>
              </a:rPr>
              <a:pPr defTabSz="954563">
                <a:defRPr/>
              </a:pPr>
              <a:t>35</a:t>
            </a:fld>
            <a:endParaRPr lang="ja-JP" altLang="en-US" sz="1300">
              <a:solidFill>
                <a:prstClr val="black"/>
              </a:solidFill>
              <a:latin typeface="Arial" charset="0"/>
              <a:ea typeface="ＭＳ Ｐゴシック" charset="-128"/>
            </a:endParaRPr>
          </a:p>
        </p:txBody>
      </p:sp>
    </p:spTree>
    <p:extLst>
      <p:ext uri="{BB962C8B-B14F-4D97-AF65-F5344CB8AC3E}">
        <p14:creationId xmlns:p14="http://schemas.microsoft.com/office/powerpoint/2010/main" val="1374965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6916537" y="10021037"/>
            <a:ext cx="185948" cy="200055"/>
          </a:xfrm>
        </p:spPr>
        <p:txBody>
          <a:bodyPr/>
          <a:lstStyle/>
          <a:p>
            <a:pPr defTabSz="954563">
              <a:defRPr/>
            </a:pPr>
            <a:fld id="{15FA8960-BCAE-47F5-BE29-A1CD761B2496}" type="slidenum">
              <a:rPr lang="ja-JP" altLang="en-US" sz="1300">
                <a:solidFill>
                  <a:prstClr val="black"/>
                </a:solidFill>
                <a:latin typeface="Arial" charset="0"/>
                <a:ea typeface="ＭＳ Ｐゴシック" charset="-128"/>
              </a:rPr>
              <a:pPr defTabSz="954563">
                <a:defRPr/>
              </a:pPr>
              <a:t>36</a:t>
            </a:fld>
            <a:endParaRPr lang="ja-JP" altLang="en-US" sz="1300">
              <a:solidFill>
                <a:prstClr val="black"/>
              </a:solidFill>
              <a:latin typeface="Arial" charset="0"/>
              <a:ea typeface="ＭＳ Ｐゴシック" charset="-128"/>
            </a:endParaRPr>
          </a:p>
        </p:txBody>
      </p:sp>
    </p:spTree>
    <p:extLst>
      <p:ext uri="{BB962C8B-B14F-4D97-AF65-F5344CB8AC3E}">
        <p14:creationId xmlns:p14="http://schemas.microsoft.com/office/powerpoint/2010/main" val="2321067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6916537" y="10021037"/>
            <a:ext cx="185948" cy="200055"/>
          </a:xfrm>
        </p:spPr>
        <p:txBody>
          <a:bodyPr/>
          <a:lstStyle/>
          <a:p>
            <a:pPr defTabSz="954563">
              <a:defRPr/>
            </a:pPr>
            <a:fld id="{15FA8960-BCAE-47F5-BE29-A1CD761B2496}" type="slidenum">
              <a:rPr lang="ja-JP" altLang="en-US" sz="1300">
                <a:solidFill>
                  <a:prstClr val="black"/>
                </a:solidFill>
                <a:latin typeface="Arial" charset="0"/>
                <a:ea typeface="ＭＳ Ｐゴシック" charset="-128"/>
              </a:rPr>
              <a:pPr defTabSz="954563">
                <a:defRPr/>
              </a:pPr>
              <a:t>37</a:t>
            </a:fld>
            <a:endParaRPr lang="ja-JP" altLang="en-US" sz="1300">
              <a:solidFill>
                <a:prstClr val="black"/>
              </a:solidFill>
              <a:latin typeface="Arial" charset="0"/>
              <a:ea typeface="ＭＳ Ｐゴシック" charset="-128"/>
            </a:endParaRPr>
          </a:p>
        </p:txBody>
      </p:sp>
    </p:spTree>
    <p:extLst>
      <p:ext uri="{BB962C8B-B14F-4D97-AF65-F5344CB8AC3E}">
        <p14:creationId xmlns:p14="http://schemas.microsoft.com/office/powerpoint/2010/main" val="2185083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7275" y="1279525"/>
            <a:ext cx="4987925" cy="345281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6932568" y="10021037"/>
            <a:ext cx="169918" cy="200055"/>
          </a:xfrm>
        </p:spPr>
        <p:txBody>
          <a:bodyPr/>
          <a:lstStyle/>
          <a:p>
            <a:pPr defTabSz="953712" fontAlgn="auto">
              <a:spcBef>
                <a:spcPts val="0"/>
              </a:spcBef>
              <a:spcAft>
                <a:spcPts val="0"/>
              </a:spcAft>
              <a:defRPr/>
            </a:pPr>
            <a:fld id="{DB3197F1-28A9-42BD-908A-90ABF2533853}" type="slidenum">
              <a:rPr lang="ja-JP" altLang="en-US" sz="1300">
                <a:solidFill>
                  <a:prstClr val="black"/>
                </a:solidFill>
                <a:latin typeface="Calibri" panose="020F0502020204030204"/>
                <a:ea typeface="ＭＳ Ｐゴシック" panose="020B0600070205080204" pitchFamily="50" charset="-128"/>
              </a:rPr>
              <a:pPr defTabSz="953712" fontAlgn="auto">
                <a:spcBef>
                  <a:spcPts val="0"/>
                </a:spcBef>
                <a:spcAft>
                  <a:spcPts val="0"/>
                </a:spcAft>
                <a:defRPr/>
              </a:pPr>
              <a:t>39</a:t>
            </a:fld>
            <a:endParaRPr lang="ja-JP" altLang="en-US" sz="1300"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767563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6591500" y="9673728"/>
            <a:ext cx="144270" cy="169277"/>
          </a:xfrm>
        </p:spPr>
        <p:txBody>
          <a:bodyPr/>
          <a:lstStyle/>
          <a:p>
            <a:pPr defTabSz="874848" fontAlgn="auto">
              <a:spcBef>
                <a:spcPts val="0"/>
              </a:spcBef>
              <a:spcAft>
                <a:spcPts val="0"/>
              </a:spcAft>
              <a:defRPr/>
            </a:pPr>
            <a:fld id="{DB3197F1-28A9-42BD-908A-90ABF2533853}" type="slidenum">
              <a:rPr lang="ja-JP" altLang="en-US" sz="1100">
                <a:solidFill>
                  <a:prstClr val="black"/>
                </a:solidFill>
                <a:latin typeface="Calibri" panose="020F0502020204030204"/>
                <a:ea typeface="ＭＳ Ｐゴシック" panose="020B0600070205080204" pitchFamily="50" charset="-128"/>
              </a:rPr>
              <a:pPr defTabSz="874848" fontAlgn="auto">
                <a:spcBef>
                  <a:spcPts val="0"/>
                </a:spcBef>
                <a:spcAft>
                  <a:spcPts val="0"/>
                </a:spcAft>
                <a:defRPr/>
              </a:pPr>
              <a:t>40</a:t>
            </a:fld>
            <a:endParaRPr lang="ja-JP" altLang="en-US" sz="1100"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974009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29662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67227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116744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 1"/>
          <p:cNvSpPr>
            <a:spLocks noGrp="1" noRot="1" noChangeAspect="1" noTextEdit="1"/>
          </p:cNvSpPr>
          <p:nvPr>
            <p:ph type="sldImg"/>
          </p:nvPr>
        </p:nvSpPr>
        <p:spPr>
          <a:xfrm>
            <a:off x="695325" y="739775"/>
            <a:ext cx="5345113" cy="3700463"/>
          </a:xfrm>
          <a:ln/>
        </p:spPr>
      </p:sp>
      <p:sp>
        <p:nvSpPr>
          <p:cNvPr id="532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ja-JP" dirty="0">
              <a:latin typeface="Arial" panose="020B0604020202020204" pitchFamily="34" charset="0"/>
            </a:endParaRPr>
          </a:p>
        </p:txBody>
      </p:sp>
      <p:sp>
        <p:nvSpPr>
          <p:cNvPr id="53252" name="スライド番号プレースホルダ 3"/>
          <p:cNvSpPr>
            <a:spLocks noGrp="1"/>
          </p:cNvSpPr>
          <p:nvPr>
            <p:ph type="sldNum" sz="quarter" idx="5"/>
          </p:nvPr>
        </p:nvSpPr>
        <p:spPr>
          <a:xfrm>
            <a:off x="6657224" y="9673727"/>
            <a:ext cx="78547"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09264" indent="-271329">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091663" indent="-215795">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29597" indent="-215795">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1967531" indent="-215795">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24506" indent="-215795"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81481" indent="-215795"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338455" indent="-215795"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95431" indent="-215795"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pPr>
            <a:fld id="{40376CFF-65D6-4B4F-B116-E5A6624D7764}" type="slidenum">
              <a:rPr lang="en-GB" altLang="ja-JP" smtClean="0">
                <a:solidFill>
                  <a:srgbClr val="000000"/>
                </a:solidFill>
                <a:ea typeface="ＭＳ Ｐゴシック" panose="020B0600070205080204" pitchFamily="50" charset="-128"/>
              </a:rPr>
              <a:pPr>
                <a:spcBef>
                  <a:spcPct val="0"/>
                </a:spcBef>
              </a:pPr>
              <a:t>3</a:t>
            </a:fld>
            <a:endParaRPr lang="en-GB" altLang="ja-JP" dirty="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21074742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743961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60460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49557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91825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153821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274800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947858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a:xfrm>
            <a:off x="217488" y="100013"/>
            <a:ext cx="6300787" cy="4362450"/>
          </a:xfrm>
          <a:ln/>
        </p:spPr>
      </p:sp>
      <p:sp>
        <p:nvSpPr>
          <p:cNvPr id="2560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latin typeface="Arial" panose="020B0604020202020204" pitchFamily="34" charset="0"/>
            </a:endParaRPr>
          </a:p>
        </p:txBody>
      </p:sp>
      <p:sp>
        <p:nvSpPr>
          <p:cNvPr id="25604" name="スライド番号プレースホルダ 3"/>
          <p:cNvSpPr>
            <a:spLocks noGrp="1"/>
          </p:cNvSpPr>
          <p:nvPr>
            <p:ph type="sldNum" sz="quarter" idx="5"/>
          </p:nvPr>
        </p:nvSpPr>
        <p:spPr>
          <a:xfrm>
            <a:off x="6657220" y="9673730"/>
            <a:ext cx="78547"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983">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42065" indent="-285410" defTabSz="684983">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41637" indent="-228327" defTabSz="684983">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98292" indent="-228327" defTabSz="684983">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054945" indent="-228327" defTabSz="684983">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511601" indent="-228327" defTabSz="68498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968257" indent="-228327" defTabSz="68498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424911" indent="-228327" defTabSz="68498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881566" indent="-228327" defTabSz="684983"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pPr>
            <a:fld id="{2E43146B-BCE1-4265-B173-16A3E927A1D0}" type="slidenum">
              <a:rPr lang="en-US" altLang="ja-JP" smtClean="0">
                <a:ea typeface="ＭＳ Ｐゴシック" panose="020B0600070205080204" pitchFamily="50" charset="-128"/>
              </a:rPr>
              <a:pPr>
                <a:spcBef>
                  <a:spcPct val="0"/>
                </a:spcBef>
              </a:pPr>
              <a:t>4</a:t>
            </a:fld>
            <a:endParaRPr lang="en-US" altLang="ja-JP" dirty="0">
              <a:ea typeface="ＭＳ Ｐゴシック" panose="020B0600070205080204" pitchFamily="50" charset="-128"/>
            </a:endParaRPr>
          </a:p>
        </p:txBody>
      </p:sp>
    </p:spTree>
    <p:extLst>
      <p:ext uri="{BB962C8B-B14F-4D97-AF65-F5344CB8AC3E}">
        <p14:creationId xmlns:p14="http://schemas.microsoft.com/office/powerpoint/2010/main" val="245753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スライド イメージ プレースホルダ 1"/>
          <p:cNvSpPr>
            <a:spLocks noGrp="1" noRot="1" noChangeAspect="1" noTextEdit="1"/>
          </p:cNvSpPr>
          <p:nvPr>
            <p:ph type="sldImg"/>
          </p:nvPr>
        </p:nvSpPr>
        <p:spPr bwMode="auto">
          <a:xfrm>
            <a:off x="776288" y="765175"/>
            <a:ext cx="5546725" cy="3840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latin typeface="Arial" panose="020B0604020202020204" pitchFamily="34" charset="0"/>
            </a:endParaRPr>
          </a:p>
        </p:txBody>
      </p:sp>
      <p:sp>
        <p:nvSpPr>
          <p:cNvPr id="258052" name="スライド番号プレースホルダー 1"/>
          <p:cNvSpPr>
            <a:spLocks noGrp="1"/>
          </p:cNvSpPr>
          <p:nvPr>
            <p:ph type="sldNum" sz="quarter" idx="5"/>
          </p:nvPr>
        </p:nvSpPr>
        <p:spPr>
          <a:xfrm>
            <a:off x="7030349" y="10036426"/>
            <a:ext cx="72136"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29">
              <a:defRPr kumimoji="1">
                <a:solidFill>
                  <a:schemeClr val="tx1"/>
                </a:solidFill>
                <a:latin typeface="Arial" panose="020B0604020202020204" pitchFamily="34" charset="0"/>
                <a:ea typeface="ＭＳ Ｐゴシック" panose="020B0600070205080204" pitchFamily="50" charset="-128"/>
              </a:defRPr>
            </a:lvl1pPr>
            <a:lvl2pPr defTabSz="944529">
              <a:defRPr kumimoji="1">
                <a:solidFill>
                  <a:schemeClr val="tx1"/>
                </a:solidFill>
                <a:latin typeface="Arial" panose="020B0604020202020204" pitchFamily="34" charset="0"/>
                <a:ea typeface="ＭＳ Ｐゴシック" panose="020B0600070205080204" pitchFamily="50" charset="-128"/>
              </a:defRPr>
            </a:lvl2pPr>
            <a:lvl3pPr defTabSz="944529">
              <a:defRPr kumimoji="1">
                <a:solidFill>
                  <a:schemeClr val="tx1"/>
                </a:solidFill>
                <a:latin typeface="Arial" panose="020B0604020202020204" pitchFamily="34" charset="0"/>
                <a:ea typeface="ＭＳ Ｐゴシック" panose="020B0600070205080204" pitchFamily="50" charset="-128"/>
              </a:defRPr>
            </a:lvl3pPr>
            <a:lvl4pPr defTabSz="944529">
              <a:defRPr kumimoji="1">
                <a:solidFill>
                  <a:schemeClr val="tx1"/>
                </a:solidFill>
                <a:latin typeface="Arial" panose="020B0604020202020204" pitchFamily="34" charset="0"/>
                <a:ea typeface="ＭＳ Ｐゴシック" panose="020B0600070205080204" pitchFamily="50" charset="-128"/>
              </a:defRPr>
            </a:lvl4pPr>
            <a:lvl5pPr defTabSz="944529">
              <a:defRPr kumimoji="1">
                <a:solidFill>
                  <a:schemeClr val="tx1"/>
                </a:solidFill>
                <a:latin typeface="Arial" panose="020B0604020202020204" pitchFamily="34" charset="0"/>
                <a:ea typeface="ＭＳ Ｐゴシック" panose="020B0600070205080204" pitchFamily="50" charset="-128"/>
              </a:defRPr>
            </a:lvl5pPr>
            <a:lvl6pPr marL="2384522" indent="1658" defTabSz="94452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61758" indent="1658" defTabSz="94452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38994" indent="1658" defTabSz="94452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16229" indent="1658" defTabSz="94452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fld id="{89E727EC-C808-423F-B9D0-CAC779FB13CA}" type="slidenum">
              <a:rPr lang="ja-JP" altLang="en-US" sz="1100">
                <a:solidFill>
                  <a:srgbClr val="000000"/>
                </a:solidFill>
                <a:latin typeface="Calibri" panose="020F0502020204030204" pitchFamily="34" charset="0"/>
              </a:rPr>
              <a:pPr>
                <a:defRPr/>
              </a:pPr>
              <a:t>5</a:t>
            </a:fld>
            <a:endParaRPr lang="ja-JP" altLang="en-US" sz="11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653694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a:ln/>
        </p:spPr>
      </p:sp>
      <p:sp>
        <p:nvSpPr>
          <p:cNvPr id="5529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55300" name="スライド番号プレースホルダ 3"/>
          <p:cNvSpPr>
            <a:spLocks noGrp="1"/>
          </p:cNvSpPr>
          <p:nvPr>
            <p:ph type="sldNum" sz="quarter" idx="5"/>
          </p:nvPr>
        </p:nvSpPr>
        <p:spPr>
          <a:xfrm>
            <a:off x="6657224" y="9673727"/>
            <a:ext cx="78547"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2289">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09264" indent="-271329" defTabSz="682289">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091663" indent="-215795" defTabSz="682289">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29597" indent="-215795" defTabSz="682289">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1967531" indent="-215795" defTabSz="682289">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24506" indent="-215795" defTabSz="682289"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81481" indent="-215795" defTabSz="682289"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338455" indent="-215795" defTabSz="682289"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95431" indent="-215795" defTabSz="682289"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a:spcBef>
                <a:spcPct val="0"/>
              </a:spcBef>
            </a:pPr>
            <a:fld id="{44FF9463-7CEC-42D4-98BB-3DE61FB4D2DE}" type="slidenum">
              <a:rPr lang="ja-JP" altLang="en-US" smtClean="0">
                <a:solidFill>
                  <a:srgbClr val="000000"/>
                </a:solidFill>
                <a:ea typeface="ＭＳ Ｐゴシック" panose="020B0600070205080204" pitchFamily="50" charset="-128"/>
              </a:rPr>
              <a:pPr>
                <a:spcBef>
                  <a:spcPct val="0"/>
                </a:spcBef>
              </a:pPr>
              <a:t>6</a:t>
            </a:fld>
            <a:endParaRPr lang="ja-JP" altLang="en-US" dirty="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1340476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p:cNvSpPr>
            <a:spLocks noGrp="1" noRot="1" noChangeAspect="1" noTextEdit="1"/>
          </p:cNvSpPr>
          <p:nvPr>
            <p:ph type="sldImg"/>
          </p:nvPr>
        </p:nvSpPr>
        <p:spPr>
          <a:xfrm>
            <a:off x="695325" y="739775"/>
            <a:ext cx="5345113" cy="3700463"/>
          </a:xfrm>
          <a:ln/>
        </p:spPr>
      </p:sp>
      <p:sp>
        <p:nvSpPr>
          <p:cNvPr id="276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Tree>
    <p:extLst>
      <p:ext uri="{BB962C8B-B14F-4D97-AF65-F5344CB8AC3E}">
        <p14:creationId xmlns:p14="http://schemas.microsoft.com/office/powerpoint/2010/main" val="1074565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8" name="スライド イメージ プレースホルダ 1"/>
          <p:cNvSpPr>
            <a:spLocks noGrp="1" noRot="1" noChangeAspect="1" noTextEdit="1"/>
          </p:cNvSpPr>
          <p:nvPr>
            <p:ph type="sldImg"/>
          </p:nvPr>
        </p:nvSpPr>
        <p:spPr>
          <a:ln/>
        </p:spPr>
      </p:sp>
      <p:sp>
        <p:nvSpPr>
          <p:cNvPr id="5519" name="ノート プレースホルダ 2"/>
          <p:cNvSpPr>
            <a:spLocks noGrp="1"/>
          </p:cNvSpPr>
          <p:nvPr>
            <p:ph type="body" idx="1"/>
          </p:nvPr>
        </p:nvSpPr>
        <p:spPr>
          <a:xfrm>
            <a:off x="415559" y="4557713"/>
            <a:ext cx="5832649" cy="5040312"/>
          </a:xfrm>
          <a:noFill/>
          <a:ln/>
        </p:spPr>
        <p:txBody>
          <a:bodyPr>
            <a:normAutofit/>
          </a:bodyPr>
          <a:lstStyle/>
          <a:p>
            <a:pPr marL="180732" indent="-180732"/>
            <a:r>
              <a:rPr lang="ja-JP" altLang="en-US" dirty="0"/>
              <a:t>都市が抱える</a:t>
            </a:r>
            <a:r>
              <a:rPr lang="ja-JP" altLang="ja-JP" dirty="0"/>
              <a:t>課題ですとか、右側に</a:t>
            </a:r>
            <a:r>
              <a:rPr lang="ja-JP" altLang="en-US" dirty="0"/>
              <a:t>はコンパクトシティ化の</a:t>
            </a:r>
            <a:r>
              <a:rPr lang="ja-JP" altLang="ja-JP" dirty="0"/>
              <a:t>狙う効果が書いてございますが、詳しい説明は割愛させて</a:t>
            </a:r>
            <a:r>
              <a:rPr lang="ja-JP" altLang="en-US" dirty="0"/>
              <a:t>頂きますが</a:t>
            </a:r>
            <a:r>
              <a:rPr lang="ja-JP" altLang="ja-JP" dirty="0"/>
              <a:t>、</a:t>
            </a:r>
            <a:endParaRPr lang="en-US" altLang="ja-JP" dirty="0"/>
          </a:p>
          <a:p>
            <a:pPr marL="180732" indent="-180732"/>
            <a:r>
              <a:rPr lang="ja-JP" altLang="ja-JP" dirty="0"/>
              <a:t>そのようなまちづくり出来るだけコンパクトな都市の構造として、それをネットワークでつないでいくというような</a:t>
            </a:r>
            <a:endParaRPr lang="en-US" altLang="ja-JP" dirty="0"/>
          </a:p>
          <a:p>
            <a:pPr marL="180732" indent="-180732"/>
            <a:r>
              <a:rPr lang="ja-JP" altLang="ja-JP" dirty="0"/>
              <a:t>歩いて暮らせる</a:t>
            </a:r>
            <a:r>
              <a:rPr lang="ja-JP" altLang="en-US" dirty="0"/>
              <a:t>まち</a:t>
            </a:r>
            <a:r>
              <a:rPr lang="ja-JP" altLang="ja-JP" dirty="0"/>
              <a:t>づくりを実現する。そういった手段として立地適正化計画というものがありますというところです。</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pPr eaLnBrk="0" fontAlgn="base" hangingPunct="0"/>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20" name="スライド番号プレースホルダ 3"/>
          <p:cNvSpPr>
            <a:spLocks noGrp="1"/>
          </p:cNvSpPr>
          <p:nvPr>
            <p:ph type="sldNum" sz="quarter" idx="5"/>
          </p:nvPr>
        </p:nvSpPr>
        <p:spPr>
          <a:xfrm>
            <a:off x="6657222" y="9673731"/>
            <a:ext cx="78547" cy="169277"/>
          </a:xfrm>
          <a:noFill/>
          <a:ln/>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37199" indent="-280609">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36712" indent="-223538">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93300" indent="-223538">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046715" indent="-223538">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503303" indent="-223538"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959889" indent="-223538"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416478" indent="-223538"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873062" indent="-223538"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defTabSz="913779">
              <a:spcBef>
                <a:spcPct val="0"/>
              </a:spcBef>
              <a:defRPr/>
            </a:pPr>
            <a:fld id="{DDB81FEE-66F8-41CB-83F3-B706766CE66B}" type="slidenum">
              <a:rPr lang="ja-JP" altLang="en-US">
                <a:solidFill>
                  <a:srgbClr val="000000"/>
                </a:solidFill>
                <a:ea typeface="ＭＳ Ｐゴシック" panose="020B0600070205080204" pitchFamily="50" charset="-128"/>
              </a:rPr>
              <a:pPr defTabSz="913779">
                <a:spcBef>
                  <a:spcPct val="0"/>
                </a:spcBef>
                <a:defRPr/>
              </a:pPr>
              <a:t>9</a:t>
            </a:fld>
            <a:endParaRPr lang="en-US" altLang="ja-JP" dirty="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246261509"/>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0.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1.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2.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3.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4.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5.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6.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7.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8.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9.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10.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1.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2.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3.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5.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wmf" Type="http://schemas.openxmlformats.org/officeDocument/2006/relationships/image"/></Relationships>
</file>

<file path=ppt/slideLayouts/_rels/slideLayout114.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11.png" Type="http://schemas.openxmlformats.org/officeDocument/2006/relationships/image"/><Relationship Id="rId3" Target="../media/image4.wmf" Type="http://schemas.openxmlformats.org/officeDocument/2006/relationships/image"/></Relationships>
</file>

<file path=ppt/slideLayouts/_rels/slideLayout115.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6.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7.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8.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9.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20.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1.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2.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3.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2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2.png" Type="http://schemas.openxmlformats.org/officeDocument/2006/relationships/image"/><Relationship Id="rId3" Target="../media/image3.png" Type="http://schemas.openxmlformats.org/officeDocument/2006/relationships/image"/><Relationship Id="rId4" Target="../media/image4.wmf" Type="http://schemas.openxmlformats.org/officeDocument/2006/relationships/image"/></Relationships>
</file>

<file path=ppt/slideLayouts/_rels/slideLayout4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3.xml.rels><?xml version="1.0" encoding="UTF-8" standalone="yes"?><Relationships xmlns="http://schemas.openxmlformats.org/package/2006/relationships"><Relationship Id="rId1" Target="../slideMasters/slideMaster6.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64.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8.png" Type="http://schemas.openxmlformats.org/officeDocument/2006/relationships/image"/><Relationship Id="rId3" Target="../media/image4.wmf" Type="http://schemas.openxmlformats.org/officeDocument/2006/relationships/image"/></Relationships>
</file>

<file path=ppt/slideLayouts/_rels/slideLayout69.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1.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9.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8.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8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2.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4.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5.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6.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7.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8.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5.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wmf" Type="http://schemas.openxmlformats.org/officeDocument/2006/relationships/image"/></Relationships>
</file>

<file path=ppt/slideLayouts/_rels/slideLayout9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1.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92.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3.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5.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6.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7.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8.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9.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screen">
            <a:extLst>
              <a:ext uri="{28A0092B-C50C-407E-A947-70E740481C1C}">
                <a14:useLocalDpi xmlns:a14="http://schemas.microsoft.com/office/drawing/2010/main"/>
              </a:ext>
            </a:extLst>
          </a:blip>
          <a:srcRect t="62230"/>
          <a:stretch>
            <a:fillRect/>
          </a:stretch>
        </p:blipFill>
        <p:spPr bwMode="auto">
          <a:xfrm>
            <a:off x="11" y="6524710"/>
            <a:ext cx="9906000" cy="333375"/>
          </a:xfrm>
          <a:prstGeom prst="rect">
            <a:avLst/>
          </a:prstGeom>
          <a:noFill/>
          <a:ln w="9525">
            <a:noFill/>
            <a:miter lim="800000"/>
            <a:headEnd/>
            <a:tailEnd/>
          </a:ln>
        </p:spPr>
      </p:pic>
      <p:sp>
        <p:nvSpPr>
          <p:cNvPr id="5" name="Rectangle 8"/>
          <p:cNvSpPr>
            <a:spLocks noChangeArrowheads="1"/>
          </p:cNvSpPr>
          <p:nvPr/>
        </p:nvSpPr>
        <p:spPr bwMode="auto">
          <a:xfrm>
            <a:off x="1833883" y="3284623"/>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ea typeface="ＭＳ Ｐゴシック" charset="-128"/>
            </a:endParaRPr>
          </a:p>
        </p:txBody>
      </p:sp>
      <p:pic>
        <p:nvPicPr>
          <p:cNvPr id="6"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51635"/>
            <a:ext cx="2302244" cy="473075"/>
          </a:xfrm>
          <a:prstGeom prst="rect">
            <a:avLst/>
          </a:prstGeom>
          <a:noFill/>
          <a:ln w="9525">
            <a:noFill/>
            <a:miter lim="800000"/>
            <a:headEnd/>
            <a:tailEnd/>
          </a:ln>
        </p:spPr>
      </p:pic>
      <p:sp>
        <p:nvSpPr>
          <p:cNvPr id="7" name="Text Box 10"/>
          <p:cNvSpPr txBox="1">
            <a:spLocks noChangeArrowheads="1"/>
          </p:cNvSpPr>
          <p:nvPr/>
        </p:nvSpPr>
        <p:spPr bwMode="auto">
          <a:xfrm>
            <a:off x="0" y="6524688"/>
            <a:ext cx="3642920" cy="276999"/>
          </a:xfrm>
          <a:prstGeom prst="rect">
            <a:avLst/>
          </a:prstGeom>
          <a:noFill/>
          <a:ln w="9525">
            <a:noFill/>
            <a:miter lim="800000"/>
            <a:headEnd/>
            <a:tailEnd/>
          </a:ln>
          <a:effectLst/>
        </p:spPr>
        <p:txBody>
          <a:bodyPr wrap="none">
            <a:spAutoFit/>
          </a:bodyPr>
          <a:lstStyle/>
          <a:p>
            <a:pPr>
              <a:defRPr/>
            </a:pPr>
            <a:r>
              <a:rPr lang="en-US" altLang="ja-JP" sz="1200" i="1">
                <a:solidFill>
                  <a:srgbClr val="FFFFFF"/>
                </a:solidFill>
                <a:latin typeface="Times New Roman" pitchFamily="18" charset="0"/>
                <a:ea typeface="ＭＳ Ｐゴシック" charset="-128"/>
              </a:rPr>
              <a:t>Ministry of Land, Infrastructure, Transport and Tourism</a:t>
            </a:r>
          </a:p>
        </p:txBody>
      </p:sp>
      <p:sp>
        <p:nvSpPr>
          <p:cNvPr id="538626" name="Rectangle 2"/>
          <p:cNvSpPr>
            <a:spLocks noGrp="1" noChangeArrowheads="1"/>
          </p:cNvSpPr>
          <p:nvPr>
            <p:ph type="ctrTitle"/>
          </p:nvPr>
        </p:nvSpPr>
        <p:spPr>
          <a:xfrm>
            <a:off x="1754481" y="2133685"/>
            <a:ext cx="8151531" cy="1470025"/>
          </a:xfrm>
        </p:spPr>
        <p:txBody>
          <a:bodyPr/>
          <a:lstStyle>
            <a:lvl1pPr>
              <a:defRPr sz="4000"/>
            </a:lvl1pPr>
          </a:lstStyle>
          <a:p>
            <a:r>
              <a:rPr lang="ja-JP" altLang="en-US"/>
              <a:t>マスタ タイトルの書式設定</a:t>
            </a:r>
          </a:p>
        </p:txBody>
      </p:sp>
      <p:sp>
        <p:nvSpPr>
          <p:cNvPr id="538627" name="Rectangle 3"/>
          <p:cNvSpPr>
            <a:spLocks noGrp="1" noChangeArrowheads="1"/>
          </p:cNvSpPr>
          <p:nvPr>
            <p:ph type="subTitle" idx="1"/>
          </p:nvPr>
        </p:nvSpPr>
        <p:spPr>
          <a:xfrm>
            <a:off x="1486152" y="3886200"/>
            <a:ext cx="6933724"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email">
            <a:extLst>
              <a:ext uri="{28A0092B-C50C-407E-A947-70E740481C1C}">
                <a14:useLocalDpi xmlns:a14="http://schemas.microsoft.com/office/drawing/2010/main"/>
              </a:ext>
            </a:extLst>
          </a:blip>
          <a:srcRect t="62230"/>
          <a:stretch>
            <a:fillRect/>
          </a:stretch>
        </p:blipFill>
        <p:spPr bwMode="auto">
          <a:xfrm>
            <a:off x="0" y="6524626"/>
            <a:ext cx="9906000" cy="333375"/>
          </a:xfrm>
          <a:prstGeom prst="rect">
            <a:avLst/>
          </a:prstGeom>
          <a:noFill/>
          <a:ln w="9525">
            <a:noFill/>
            <a:miter lim="800000"/>
            <a:headEnd/>
            <a:tailEnd/>
          </a:ln>
        </p:spPr>
      </p:pic>
      <p:sp>
        <p:nvSpPr>
          <p:cNvPr id="5" name="Rectangle 9"/>
          <p:cNvSpPr>
            <a:spLocks noChangeArrowheads="1"/>
          </p:cNvSpPr>
          <p:nvPr userDrawn="1"/>
        </p:nvSpPr>
        <p:spPr bwMode="auto">
          <a:xfrm>
            <a:off x="1833299" y="3284539"/>
            <a:ext cx="8072702" cy="73025"/>
          </a:xfrm>
          <a:prstGeom prst="rect">
            <a:avLst/>
          </a:prstGeom>
          <a:solidFill>
            <a:srgbClr val="0066CC"/>
          </a:solidFill>
          <a:ln w="9525">
            <a:noFill/>
            <a:miter lim="800000"/>
            <a:headEnd/>
            <a:tailEnd/>
          </a:ln>
          <a:effectLst/>
        </p:spPr>
        <p:txBody>
          <a:bodyPr wrap="none" anchor="ctr"/>
          <a:lstStyle/>
          <a:p>
            <a:pPr>
              <a:defRPr/>
            </a:pPr>
            <a:endParaRPr lang="ja-JP" altLang="en-US">
              <a:solidFill>
                <a:prstClr val="black"/>
              </a:solidFill>
              <a:latin typeface="Arial" pitchFamily="34" charset="0"/>
            </a:endParaRPr>
          </a:p>
        </p:txBody>
      </p:sp>
      <p:pic>
        <p:nvPicPr>
          <p:cNvPr id="6" name="Picture 1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 y="6051551"/>
            <a:ext cx="2301081" cy="473075"/>
          </a:xfrm>
          <a:prstGeom prst="rect">
            <a:avLst/>
          </a:prstGeom>
          <a:noFill/>
          <a:ln w="9525">
            <a:noFill/>
            <a:miter lim="800000"/>
            <a:headEnd/>
            <a:tailEnd/>
          </a:ln>
        </p:spPr>
      </p:pic>
      <p:sp>
        <p:nvSpPr>
          <p:cNvPr id="7" name="Text Box 12"/>
          <p:cNvSpPr txBox="1">
            <a:spLocks noChangeArrowheads="1"/>
          </p:cNvSpPr>
          <p:nvPr userDrawn="1"/>
        </p:nvSpPr>
        <p:spPr bwMode="auto">
          <a:xfrm>
            <a:off x="1" y="6524625"/>
            <a:ext cx="3642920" cy="276999"/>
          </a:xfrm>
          <a:prstGeom prst="rect">
            <a:avLst/>
          </a:prstGeom>
          <a:noFill/>
          <a:ln w="9525">
            <a:noFill/>
            <a:miter lim="800000"/>
            <a:headEnd/>
            <a:tailEnd/>
          </a:ln>
          <a:effectLst/>
        </p:spPr>
        <p:txBody>
          <a:bodyPr wrap="none">
            <a:spAutoFit/>
          </a:bodyPr>
          <a:lstStyle/>
          <a:p>
            <a:pPr>
              <a:defRPr/>
            </a:pPr>
            <a:r>
              <a:rPr lang="en-US" altLang="ja-JP" sz="1200" i="1">
                <a:solidFill>
                  <a:prstClr val="white"/>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5F480059-48B8-4941-84B0-2D0375E67EFB}"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6139473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842618">
              <a:defRPr sz="1662"/>
            </a:lvl1pPr>
          </a:lstStyle>
          <a:p>
            <a:pPr>
              <a:defRPr/>
            </a:pPr>
            <a:fld id="{37F0F339-CBDB-472F-81D7-FC1DF8292A95}" type="slidenum">
              <a:rPr lang="en-US" altLang="ja-JP"/>
              <a:pPr>
                <a:defRPr/>
              </a:pPr>
              <a:t>‹#›</a:t>
            </a:fld>
            <a:endParaRPr lang="en-US" altLang="ja-JP"/>
          </a:p>
        </p:txBody>
      </p:sp>
    </p:spTree>
    <p:extLst>
      <p:ext uri="{BB962C8B-B14F-4D97-AF65-F5344CB8AC3E}">
        <p14:creationId xmlns:p14="http://schemas.microsoft.com/office/powerpoint/2010/main" val="35387704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4"/>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4"/>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842618">
              <a:defRPr sz="1662"/>
            </a:lvl1pPr>
          </a:lstStyle>
          <a:p>
            <a:pPr>
              <a:defRPr/>
            </a:pPr>
            <a:fld id="{D9FC62D7-E1D0-4C19-8D04-6E518E571C6D}" type="slidenum">
              <a:rPr lang="en-US" altLang="ja-JP"/>
              <a:pPr>
                <a:defRPr/>
              </a:pPr>
              <a:t>‹#›</a:t>
            </a:fld>
            <a:endParaRPr lang="en-US" altLang="ja-JP"/>
          </a:p>
        </p:txBody>
      </p:sp>
    </p:spTree>
    <p:extLst>
      <p:ext uri="{BB962C8B-B14F-4D97-AF65-F5344CB8AC3E}">
        <p14:creationId xmlns:p14="http://schemas.microsoft.com/office/powerpoint/2010/main" val="22451859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a:extLst>
              <a:ext uri="{28A0092B-C50C-407E-A947-70E740481C1C}">
                <a14:useLocalDpi xmlns:a14="http://schemas.microsoft.com/office/drawing/2010/main" val="0"/>
              </a:ext>
            </a:extLst>
          </a:blip>
          <a:srcRect t="62230"/>
          <a:stretch>
            <a:fillRect/>
          </a:stretch>
        </p:blipFill>
        <p:spPr bwMode="auto">
          <a:xfrm>
            <a:off x="0" y="6524631"/>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833563" y="3284544"/>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defRPr/>
            </a:pPr>
            <a:endParaRPr lang="ja-JP" altLang="en-US" sz="1193">
              <a:solidFill>
                <a:prstClr val="black"/>
              </a:solidFill>
            </a:endParaRPr>
          </a:p>
        </p:txBody>
      </p:sp>
      <p:pic>
        <p:nvPicPr>
          <p:cNvPr id="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51556"/>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5" y="6524627"/>
            <a:ext cx="3161443" cy="24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023" i="1">
                <a:solidFill>
                  <a:prstClr val="white"/>
                </a:solidFill>
                <a:latin typeface="Times New Roman" panose="02020603050405020304" pitchFamily="18" charset="0"/>
              </a:rPr>
              <a:t>Ministry of Land, Infrastructure, Transport and Tourism</a:t>
            </a:r>
          </a:p>
        </p:txBody>
      </p:sp>
      <p:sp>
        <p:nvSpPr>
          <p:cNvPr id="3074" name="Rectangle 2"/>
          <p:cNvSpPr>
            <a:spLocks noGrp="1" noChangeArrowheads="1"/>
          </p:cNvSpPr>
          <p:nvPr>
            <p:ph type="ctrTitle"/>
          </p:nvPr>
        </p:nvSpPr>
        <p:spPr>
          <a:xfrm>
            <a:off x="1754187" y="2133607"/>
            <a:ext cx="8151813" cy="1470025"/>
          </a:xfrm>
        </p:spPr>
        <p:txBody>
          <a:bodyPr/>
          <a:lstStyle>
            <a:lvl1pPr>
              <a:defRPr sz="3408"/>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9"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defTabSz="777821">
              <a:defRPr sz="1534"/>
            </a:lvl1pPr>
          </a:lstStyle>
          <a:p>
            <a:pPr>
              <a:defRPr/>
            </a:pPr>
            <a:fld id="{05CA6E6E-5052-4676-8912-BABA6D20D2FD}" type="slidenum">
              <a:rPr lang="en-US" altLang="ja-JP"/>
              <a:pPr>
                <a:defRPr/>
              </a:pPr>
              <a:t>‹#›</a:t>
            </a:fld>
            <a:endParaRPr lang="en-US" altLang="ja-JP"/>
          </a:p>
        </p:txBody>
      </p:sp>
    </p:spTree>
    <p:extLst>
      <p:ext uri="{BB962C8B-B14F-4D97-AF65-F5344CB8AC3E}">
        <p14:creationId xmlns:p14="http://schemas.microsoft.com/office/powerpoint/2010/main" val="26426656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777821">
              <a:defRPr sz="1534"/>
            </a:lvl1pPr>
          </a:lstStyle>
          <a:p>
            <a:pPr>
              <a:defRPr/>
            </a:pPr>
            <a:fld id="{CE9A4715-DE18-4BDD-9A3B-50F6D4A244E3}" type="slidenum">
              <a:rPr lang="en-US" altLang="ja-JP"/>
              <a:pPr>
                <a:defRPr/>
              </a:pPr>
              <a:t>‹#›</a:t>
            </a:fld>
            <a:endParaRPr lang="en-US" altLang="ja-JP"/>
          </a:p>
        </p:txBody>
      </p:sp>
    </p:spTree>
    <p:extLst>
      <p:ext uri="{BB962C8B-B14F-4D97-AF65-F5344CB8AC3E}">
        <p14:creationId xmlns:p14="http://schemas.microsoft.com/office/powerpoint/2010/main" val="22504619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7"/>
            <a:ext cx="8420100" cy="1362075"/>
          </a:xfrm>
        </p:spPr>
        <p:txBody>
          <a:bodyPr anchor="t"/>
          <a:lstStyle>
            <a:lvl1pPr algn="l">
              <a:defRPr sz="3408"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704"/>
            </a:lvl1pPr>
            <a:lvl2pPr marL="389586" indent="0">
              <a:buNone/>
              <a:defRPr sz="1534"/>
            </a:lvl2pPr>
            <a:lvl3pPr marL="779173" indent="0">
              <a:buNone/>
              <a:defRPr sz="1363"/>
            </a:lvl3pPr>
            <a:lvl4pPr marL="1168759" indent="0">
              <a:buNone/>
              <a:defRPr sz="1193"/>
            </a:lvl4pPr>
            <a:lvl5pPr marL="1558345" indent="0">
              <a:buNone/>
              <a:defRPr sz="1193"/>
            </a:lvl5pPr>
            <a:lvl6pPr marL="1947932" indent="0">
              <a:buNone/>
              <a:defRPr sz="1193"/>
            </a:lvl6pPr>
            <a:lvl7pPr marL="2337518" indent="0">
              <a:buNone/>
              <a:defRPr sz="1193"/>
            </a:lvl7pPr>
            <a:lvl8pPr marL="2727104" indent="0">
              <a:buNone/>
              <a:defRPr sz="1193"/>
            </a:lvl8pPr>
            <a:lvl9pPr marL="3116691" indent="0">
              <a:buNone/>
              <a:defRPr sz="1193"/>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777821">
              <a:defRPr sz="1534"/>
            </a:lvl1pPr>
          </a:lstStyle>
          <a:p>
            <a:pPr>
              <a:defRPr/>
            </a:pPr>
            <a:fld id="{67BA84A0-340B-42A6-B002-7E876AB09174}" type="slidenum">
              <a:rPr lang="en-US" altLang="ja-JP"/>
              <a:pPr>
                <a:defRPr/>
              </a:pPr>
              <a:t>‹#›</a:t>
            </a:fld>
            <a:endParaRPr lang="en-US" altLang="ja-JP"/>
          </a:p>
        </p:txBody>
      </p:sp>
    </p:spTree>
    <p:extLst>
      <p:ext uri="{BB962C8B-B14F-4D97-AF65-F5344CB8AC3E}">
        <p14:creationId xmlns:p14="http://schemas.microsoft.com/office/powerpoint/2010/main" val="334931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6"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777821">
              <a:defRPr sz="1534"/>
            </a:lvl1pPr>
          </a:lstStyle>
          <a:p>
            <a:pPr>
              <a:defRPr/>
            </a:pPr>
            <a:fld id="{36AF4390-0B50-4220-AD26-8CB78009C6E7}" type="slidenum">
              <a:rPr lang="en-US" altLang="ja-JP"/>
              <a:pPr>
                <a:defRPr/>
              </a:pPr>
              <a:t>‹#›</a:t>
            </a:fld>
            <a:endParaRPr lang="en-US" altLang="ja-JP"/>
          </a:p>
        </p:txBody>
      </p:sp>
    </p:spTree>
    <p:extLst>
      <p:ext uri="{BB962C8B-B14F-4D97-AF65-F5344CB8AC3E}">
        <p14:creationId xmlns:p14="http://schemas.microsoft.com/office/powerpoint/2010/main" val="4861548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4" y="1535113"/>
            <a:ext cx="437859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4" y="2174875"/>
            <a:ext cx="437859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8"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defTabSz="777821">
              <a:defRPr sz="1534"/>
            </a:lvl1pPr>
          </a:lstStyle>
          <a:p>
            <a:pPr>
              <a:defRPr/>
            </a:pPr>
            <a:fld id="{062CA637-D54F-4DA5-8DDC-208E42666253}" type="slidenum">
              <a:rPr lang="en-US" altLang="ja-JP"/>
              <a:pPr>
                <a:defRPr/>
              </a:pPr>
              <a:t>‹#›</a:t>
            </a:fld>
            <a:endParaRPr lang="en-US" altLang="ja-JP"/>
          </a:p>
        </p:txBody>
      </p:sp>
    </p:spTree>
    <p:extLst>
      <p:ext uri="{BB962C8B-B14F-4D97-AF65-F5344CB8AC3E}">
        <p14:creationId xmlns:p14="http://schemas.microsoft.com/office/powerpoint/2010/main" val="35162324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4"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defTabSz="777821">
              <a:defRPr sz="1534"/>
            </a:lvl1pPr>
          </a:lstStyle>
          <a:p>
            <a:pPr>
              <a:defRPr/>
            </a:pPr>
            <a:fld id="{3F4A4052-DA7A-4D8D-A1DD-E04A45BC5B9B}" type="slidenum">
              <a:rPr lang="en-US" altLang="ja-JP"/>
              <a:pPr>
                <a:defRPr/>
              </a:pPr>
              <a:t>‹#›</a:t>
            </a:fld>
            <a:endParaRPr lang="en-US" altLang="ja-JP"/>
          </a:p>
        </p:txBody>
      </p:sp>
    </p:spTree>
    <p:extLst>
      <p:ext uri="{BB962C8B-B14F-4D97-AF65-F5344CB8AC3E}">
        <p14:creationId xmlns:p14="http://schemas.microsoft.com/office/powerpoint/2010/main" val="28740826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3"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4" name="Rectangle 6"/>
          <p:cNvSpPr>
            <a:spLocks noGrp="1" noChangeArrowheads="1"/>
          </p:cNvSpPr>
          <p:nvPr>
            <p:ph type="sldNum" sz="quarter" idx="12"/>
          </p:nvPr>
        </p:nvSpPr>
        <p:spPr>
          <a:xfrm>
            <a:off x="7594600" y="6538919"/>
            <a:ext cx="2311400" cy="319087"/>
          </a:xfrm>
        </p:spPr>
        <p:txBody>
          <a:bodyPr/>
          <a:lstStyle>
            <a:lvl1pPr defTabSz="777821">
              <a:defRPr sz="1534"/>
            </a:lvl1pPr>
          </a:lstStyle>
          <a:p>
            <a:pPr>
              <a:defRPr/>
            </a:pPr>
            <a:fld id="{E0EC4488-18AE-4C8C-9101-C6831CFC5DAD}" type="slidenum">
              <a:rPr lang="en-US" altLang="ja-JP"/>
              <a:pPr>
                <a:defRPr/>
              </a:pPr>
              <a:t>‹#›</a:t>
            </a:fld>
            <a:endParaRPr lang="en-US" altLang="ja-JP"/>
          </a:p>
        </p:txBody>
      </p:sp>
    </p:spTree>
    <p:extLst>
      <p:ext uri="{BB962C8B-B14F-4D97-AF65-F5344CB8AC3E}">
        <p14:creationId xmlns:p14="http://schemas.microsoft.com/office/powerpoint/2010/main" val="5765097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2" y="273050"/>
            <a:ext cx="3259006" cy="1162050"/>
          </a:xfrm>
        </p:spPr>
        <p:txBody>
          <a:bodyPr anchor="b"/>
          <a:lstStyle>
            <a:lvl1pPr algn="l">
              <a:defRPr sz="1704" b="1"/>
            </a:lvl1pPr>
          </a:lstStyle>
          <a:p>
            <a:r>
              <a:rPr lang="ja-JP" altLang="en-US"/>
              <a:t>マスタ タイトルの書式設定</a:t>
            </a:r>
          </a:p>
        </p:txBody>
      </p:sp>
      <p:sp>
        <p:nvSpPr>
          <p:cNvPr id="3" name="コンテンツ プレースホルダ 2"/>
          <p:cNvSpPr>
            <a:spLocks noGrp="1"/>
          </p:cNvSpPr>
          <p:nvPr>
            <p:ph idx="1"/>
          </p:nvPr>
        </p:nvSpPr>
        <p:spPr>
          <a:xfrm>
            <a:off x="3872973" y="273057"/>
            <a:ext cx="5537729" cy="5853113"/>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2" y="1435103"/>
            <a:ext cx="3259006" cy="4691063"/>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6"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777821">
              <a:defRPr sz="1534"/>
            </a:lvl1pPr>
          </a:lstStyle>
          <a:p>
            <a:pPr>
              <a:defRPr/>
            </a:pPr>
            <a:fld id="{0370A731-0F4D-40E8-8A85-5B84F0D6470A}" type="slidenum">
              <a:rPr lang="en-US" altLang="ja-JP"/>
              <a:pPr>
                <a:defRPr/>
              </a:pPr>
              <a:t>‹#›</a:t>
            </a:fld>
            <a:endParaRPr lang="en-US" altLang="ja-JP"/>
          </a:p>
        </p:txBody>
      </p:sp>
    </p:spTree>
    <p:extLst>
      <p:ext uri="{BB962C8B-B14F-4D97-AF65-F5344CB8AC3E}">
        <p14:creationId xmlns:p14="http://schemas.microsoft.com/office/powerpoint/2010/main" val="2746666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D53024-F32B-4EC4-98C1-B7E6DDA6E02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7823933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704"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6"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777821">
              <a:defRPr sz="1534"/>
            </a:lvl1pPr>
          </a:lstStyle>
          <a:p>
            <a:pPr>
              <a:defRPr/>
            </a:pPr>
            <a:fld id="{99733CAD-2EEE-4A07-9E11-BC59939A6741}" type="slidenum">
              <a:rPr lang="en-US" altLang="ja-JP"/>
              <a:pPr>
                <a:defRPr/>
              </a:pPr>
              <a:t>‹#›</a:t>
            </a:fld>
            <a:endParaRPr lang="en-US" altLang="ja-JP"/>
          </a:p>
        </p:txBody>
      </p:sp>
    </p:spTree>
    <p:extLst>
      <p:ext uri="{BB962C8B-B14F-4D97-AF65-F5344CB8AC3E}">
        <p14:creationId xmlns:p14="http://schemas.microsoft.com/office/powerpoint/2010/main" val="31291386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777821">
              <a:defRPr sz="1534"/>
            </a:lvl1pPr>
          </a:lstStyle>
          <a:p>
            <a:pPr>
              <a:defRPr/>
            </a:pPr>
            <a:fld id="{37F0F339-CBDB-472F-81D7-FC1DF8292A95}" type="slidenum">
              <a:rPr lang="en-US" altLang="ja-JP"/>
              <a:pPr>
                <a:defRPr/>
              </a:pPr>
              <a:t>‹#›</a:t>
            </a:fld>
            <a:endParaRPr lang="en-US" altLang="ja-JP"/>
          </a:p>
        </p:txBody>
      </p:sp>
    </p:spTree>
    <p:extLst>
      <p:ext uri="{BB962C8B-B14F-4D97-AF65-F5344CB8AC3E}">
        <p14:creationId xmlns:p14="http://schemas.microsoft.com/office/powerpoint/2010/main" val="14237741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6"/>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6"/>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777821">
              <a:defRPr sz="1534"/>
            </a:lvl1pPr>
          </a:lstStyle>
          <a:p>
            <a:pPr>
              <a:defRPr/>
            </a:pPr>
            <a:fld id="{D9FC62D7-E1D0-4C19-8D04-6E518E571C6D}" type="slidenum">
              <a:rPr lang="en-US" altLang="ja-JP"/>
              <a:pPr>
                <a:defRPr/>
              </a:pPr>
              <a:t>‹#›</a:t>
            </a:fld>
            <a:endParaRPr lang="en-US" altLang="ja-JP"/>
          </a:p>
        </p:txBody>
      </p:sp>
    </p:spTree>
    <p:extLst>
      <p:ext uri="{BB962C8B-B14F-4D97-AF65-F5344CB8AC3E}">
        <p14:creationId xmlns:p14="http://schemas.microsoft.com/office/powerpoint/2010/main" val="36035401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2" name="Group 18"/>
          <p:cNvGrpSpPr>
            <a:grpSpLocks/>
          </p:cNvGrpSpPr>
          <p:nvPr userDrawn="1"/>
        </p:nvGrpSpPr>
        <p:grpSpPr bwMode="auto">
          <a:xfrm>
            <a:off x="0" y="0"/>
            <a:ext cx="9906000" cy="546100"/>
            <a:chOff x="0" y="0"/>
            <a:chExt cx="5760" cy="344"/>
          </a:xfrm>
        </p:grpSpPr>
        <p:pic>
          <p:nvPicPr>
            <p:cNvPr id="3" name="Picture 9"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p:cNvGrpSpPr>
              <a:grpSpLocks/>
            </p:cNvGrpSpPr>
            <p:nvPr userDrawn="1"/>
          </p:nvGrpSpPr>
          <p:grpSpPr bwMode="auto">
            <a:xfrm>
              <a:off x="0" y="0"/>
              <a:ext cx="5760" cy="318"/>
              <a:chOff x="0" y="0"/>
              <a:chExt cx="5760" cy="318"/>
            </a:xfrm>
          </p:grpSpPr>
          <p:pic>
            <p:nvPicPr>
              <p:cNvPr id="5" name="Picture 11" descr="mlit_top"/>
              <p:cNvPicPr>
                <a:picLocks noChangeAspect="1" noChangeArrowheads="1"/>
              </p:cNvPicPr>
              <p:nvPr userDrawn="1"/>
            </p:nvPicPr>
            <p:blipFill>
              <a:blip r:embed="rId3">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mlit_top"/>
              <p:cNvPicPr>
                <a:picLocks noChangeAspect="1" noChangeArrowheads="1"/>
              </p:cNvPicPr>
              <p:nvPr userDrawn="1"/>
            </p:nvPicPr>
            <p:blipFill>
              <a:blip r:embed="rId4">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mlit_top"/>
              <p:cNvPicPr>
                <a:picLocks noChangeAspect="1" noChangeArrowheads="1"/>
              </p:cNvPicPr>
              <p:nvPr userDrawn="1"/>
            </p:nvPicPr>
            <p:blipFill>
              <a:blip r:embed="rId4">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 name="Picture 1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3670"/>
          <a:stretch>
            <a:fillRect/>
          </a:stretch>
        </p:blipFill>
        <p:spPr bwMode="auto">
          <a:xfrm>
            <a:off x="8226429" y="6"/>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sldNum" sz="quarter" idx="10"/>
          </p:nvPr>
        </p:nvSpPr>
        <p:spPr>
          <a:xfrm>
            <a:off x="9646267" y="6615116"/>
            <a:ext cx="264495" cy="209737"/>
          </a:xfrm>
        </p:spPr>
        <p:txBody>
          <a:bodyPr wrap="none" lIns="0" tIns="0" rIns="0" bIns="0">
            <a:spAutoFit/>
          </a:bodyPr>
          <a:lstStyle>
            <a:lvl1pPr defTabSz="777821">
              <a:defRPr sz="1363">
                <a:solidFill>
                  <a:srgbClr val="000000"/>
                </a:solidFill>
                <a:latin typeface="ＭＳ Ｐゴシック" panose="020B0600070205080204" pitchFamily="50" charset="-128"/>
              </a:defRPr>
            </a:lvl1pPr>
          </a:lstStyle>
          <a:p>
            <a:pPr>
              <a:defRPr/>
            </a:pPr>
            <a:fld id="{1F01C160-DCA6-46D2-81B8-83EEEEB46F8B}" type="slidenum">
              <a:rPr lang="en-US" altLang="ja-JP"/>
              <a:pPr>
                <a:defRPr/>
              </a:pPr>
              <a:t>‹#›</a:t>
            </a:fld>
            <a:endParaRPr lang="en-US" altLang="ja-JP"/>
          </a:p>
        </p:txBody>
      </p:sp>
    </p:spTree>
    <p:extLst>
      <p:ext uri="{BB962C8B-B14F-4D97-AF65-F5344CB8AC3E}">
        <p14:creationId xmlns:p14="http://schemas.microsoft.com/office/powerpoint/2010/main" val="13156705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433" name="Picture 7" descr="mlit_top"/>
          <p:cNvPicPr>
            <a:picLocks noChangeAspect="1" noChangeArrowheads="1"/>
          </p:cNvPicPr>
          <p:nvPr/>
        </p:nvPicPr>
        <p:blipFill>
          <a:blip r:embed="rId2"/>
          <a:srcRect t="62230"/>
          <a:stretch>
            <a:fillRect/>
          </a:stretch>
        </p:blipFill>
        <p:spPr>
          <a:xfrm>
            <a:off x="0" y="6524631"/>
            <a:ext cx="9906000" cy="333375"/>
          </a:xfrm>
          <a:prstGeom prst="rect">
            <a:avLst/>
          </a:prstGeom>
          <a:noFill/>
          <a:ln w="9525">
            <a:noFill/>
            <a:miter lim="800000"/>
            <a:headEnd/>
            <a:tailEnd/>
          </a:ln>
        </p:spPr>
      </p:pic>
      <p:sp>
        <p:nvSpPr>
          <p:cNvPr id="1434" name="Rectangle 8"/>
          <p:cNvSpPr>
            <a:spLocks noChangeArrowheads="1"/>
          </p:cNvSpPr>
          <p:nvPr/>
        </p:nvSpPr>
        <p:spPr>
          <a:xfrm>
            <a:off x="1833860" y="3284544"/>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ea typeface="ＭＳ Ｐゴシック" charset="-128"/>
            </a:endParaRPr>
          </a:p>
        </p:txBody>
      </p:sp>
      <p:pic>
        <p:nvPicPr>
          <p:cNvPr id="1435" name="Picture 9"/>
          <p:cNvPicPr>
            <a:picLocks noChangeAspect="1" noChangeArrowheads="1"/>
          </p:cNvPicPr>
          <p:nvPr/>
        </p:nvPicPr>
        <p:blipFill>
          <a:blip r:embed="rId3"/>
          <a:stretch>
            <a:fillRect/>
          </a:stretch>
        </p:blipFill>
        <p:spPr>
          <a:xfrm>
            <a:off x="1" y="6051556"/>
            <a:ext cx="2302244" cy="473075"/>
          </a:xfrm>
          <a:prstGeom prst="rect">
            <a:avLst/>
          </a:prstGeom>
          <a:noFill/>
          <a:ln w="9525">
            <a:noFill/>
            <a:miter lim="800000"/>
            <a:headEnd/>
            <a:tailEnd/>
          </a:ln>
        </p:spPr>
      </p:pic>
      <p:sp>
        <p:nvSpPr>
          <p:cNvPr id="1436" name="Text Box 10"/>
          <p:cNvSpPr txBox="1">
            <a:spLocks noChangeArrowheads="1"/>
          </p:cNvSpPr>
          <p:nvPr/>
        </p:nvSpPr>
        <p:spPr>
          <a:xfrm>
            <a:off x="1" y="6524627"/>
            <a:ext cx="3161443" cy="249748"/>
          </a:xfrm>
          <a:prstGeom prst="rect">
            <a:avLst/>
          </a:prstGeom>
          <a:noFill/>
          <a:ln w="9525">
            <a:noFill/>
            <a:miter lim="800000"/>
            <a:headEnd/>
            <a:tailEnd/>
          </a:ln>
          <a:effectLst/>
        </p:spPr>
        <p:txBody>
          <a:bodyPr wrap="none">
            <a:spAutoFit/>
          </a:bodyPr>
          <a:lstStyle/>
          <a:p>
            <a:pPr>
              <a:defRPr/>
            </a:pPr>
            <a:r>
              <a:rPr lang="en-US" altLang="ja-JP" sz="1023" i="1">
                <a:solidFill>
                  <a:srgbClr val="FFFFFF"/>
                </a:solidFill>
                <a:latin typeface="Times New Roman" pitchFamily="18" charset="0"/>
                <a:ea typeface="ＭＳ Ｐゴシック" charset="-128"/>
              </a:rPr>
              <a:t>Ministry of Land, Infrastructure, Transport and Tourism</a:t>
            </a:r>
          </a:p>
        </p:txBody>
      </p:sp>
      <p:sp>
        <p:nvSpPr>
          <p:cNvPr id="1437" name="Rectangle 2"/>
          <p:cNvSpPr>
            <a:spLocks noGrp="1" noChangeArrowheads="1"/>
          </p:cNvSpPr>
          <p:nvPr>
            <p:ph type="ctrTitle"/>
          </p:nvPr>
        </p:nvSpPr>
        <p:spPr>
          <a:xfrm>
            <a:off x="1754469" y="2133606"/>
            <a:ext cx="8151531" cy="1470025"/>
          </a:xfrm>
        </p:spPr>
        <p:txBody>
          <a:bodyPr/>
          <a:lstStyle>
            <a:lvl1pPr>
              <a:defRPr sz="3409"/>
            </a:lvl1pPr>
          </a:lstStyle>
          <a:p>
            <a:r>
              <a:rPr lang="ja-JP" altLang="en-US"/>
              <a:t>マスタ タイトルの書式設定</a:t>
            </a:r>
          </a:p>
        </p:txBody>
      </p:sp>
      <p:sp>
        <p:nvSpPr>
          <p:cNvPr id="1438" name="Rectangle 3"/>
          <p:cNvSpPr>
            <a:spLocks noGrp="1" noChangeArrowheads="1"/>
          </p:cNvSpPr>
          <p:nvPr>
            <p:ph type="subTitle" idx="1"/>
          </p:nvPr>
        </p:nvSpPr>
        <p:spPr>
          <a:xfrm>
            <a:off x="1486141" y="3886200"/>
            <a:ext cx="6933723" cy="1752600"/>
          </a:xfrm>
        </p:spPr>
        <p:txBody>
          <a:bodyPr/>
          <a:lstStyle>
            <a:lvl1pPr marL="0" indent="0" algn="ctr">
              <a:buFontTx/>
              <a:buNone/>
              <a:defRPr/>
            </a:lvl1pPr>
          </a:lstStyle>
          <a:p>
            <a:r>
              <a:rPr lang="ja-JP" altLang="en-US"/>
              <a:t>マスタ サブタイトルの書式設定</a:t>
            </a:r>
          </a:p>
        </p:txBody>
      </p:sp>
      <p:sp>
        <p:nvSpPr>
          <p:cNvPr id="1439"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440"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1464081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42" name="タイトル 1"/>
          <p:cNvSpPr>
            <a:spLocks noGrp="1"/>
          </p:cNvSpPr>
          <p:nvPr>
            <p:ph type="title"/>
          </p:nvPr>
        </p:nvSpPr>
        <p:spPr/>
        <p:txBody>
          <a:bodyPr/>
          <a:lstStyle/>
          <a:p>
            <a:r>
              <a:rPr lang="ja-JP" altLang="en-US"/>
              <a:t>マスタ タイトルの書式設定</a:t>
            </a:r>
          </a:p>
        </p:txBody>
      </p:sp>
      <p:sp>
        <p:nvSpPr>
          <p:cNvPr id="144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4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4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46"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633927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448" name="タイトル 1"/>
          <p:cNvSpPr>
            <a:spLocks noGrp="1"/>
          </p:cNvSpPr>
          <p:nvPr>
            <p:ph type="title"/>
          </p:nvPr>
        </p:nvSpPr>
        <p:spPr/>
        <p:txBody>
          <a:bodyPr/>
          <a:lstStyle/>
          <a:p>
            <a:r>
              <a:rPr lang="ja-JP" altLang="en-US"/>
              <a:t>マスタ タイトルの書式設定</a:t>
            </a:r>
          </a:p>
        </p:txBody>
      </p:sp>
      <p:sp>
        <p:nvSpPr>
          <p:cNvPr id="1449" name="コンテンツ プレースホルダ 2"/>
          <p:cNvSpPr>
            <a:spLocks noGrp="1"/>
          </p:cNvSpPr>
          <p:nvPr>
            <p:ph sz="half" idx="1"/>
          </p:nvPr>
        </p:nvSpPr>
        <p:spPr>
          <a:xfrm>
            <a:off x="495380" y="1600206"/>
            <a:ext cx="4380614"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50" name="コンテンツ プレースホルダ 3"/>
          <p:cNvSpPr>
            <a:spLocks noGrp="1"/>
          </p:cNvSpPr>
          <p:nvPr>
            <p:ph sz="half" idx="2"/>
          </p:nvPr>
        </p:nvSpPr>
        <p:spPr>
          <a:xfrm>
            <a:off x="5028418" y="1600206"/>
            <a:ext cx="4382203"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51"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52"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53"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064911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455" name="タイトル 1"/>
          <p:cNvSpPr>
            <a:spLocks noGrp="1"/>
          </p:cNvSpPr>
          <p:nvPr>
            <p:ph type="title"/>
          </p:nvPr>
        </p:nvSpPr>
        <p:spPr/>
        <p:txBody>
          <a:bodyPr/>
          <a:lstStyle/>
          <a:p>
            <a:r>
              <a:rPr lang="ja-JP" altLang="en-US"/>
              <a:t>マスタ タイトルの書式設定</a:t>
            </a:r>
          </a:p>
        </p:txBody>
      </p:sp>
      <p:sp>
        <p:nvSpPr>
          <p:cNvPr id="1456"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57"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58"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584028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460"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61"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62"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325209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464" name="コンテンツ プレースホルダ 1"/>
          <p:cNvSpPr>
            <a:spLocks noGrp="1"/>
          </p:cNvSpPr>
          <p:nvPr>
            <p:ph/>
          </p:nvPr>
        </p:nvSpPr>
        <p:spPr>
          <a:xfrm>
            <a:off x="3" y="6"/>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65" name="日付プレースホルダ 2"/>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1466"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1467" name="スライド番号プレースホルダ 4"/>
          <p:cNvSpPr>
            <a:spLocks noGrp="1"/>
          </p:cNvSpPr>
          <p:nvPr>
            <p:ph type="sldNum" sz="quarter" idx="12"/>
          </p:nvPr>
        </p:nvSpPr>
        <p:spPr>
          <a:xfrm>
            <a:off x="7618045" y="6624638"/>
            <a:ext cx="2311771"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04898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A558DD-D2B5-4B2E-B8A2-03402D6B0D49}"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7636488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469" name="タイトル 1"/>
          <p:cNvSpPr>
            <a:spLocks noGrp="1"/>
          </p:cNvSpPr>
          <p:nvPr>
            <p:ph type="title" sz="quarter"/>
          </p:nvPr>
        </p:nvSpPr>
        <p:spPr>
          <a:xfrm>
            <a:off x="3" y="0"/>
            <a:ext cx="7605343" cy="476250"/>
          </a:xfrm>
        </p:spPr>
        <p:txBody>
          <a:bodyPr/>
          <a:lstStyle/>
          <a:p>
            <a:r>
              <a:rPr lang="ja-JP" altLang="en-US"/>
              <a:t>マスタ タイトルの書式設定</a:t>
            </a:r>
          </a:p>
        </p:txBody>
      </p:sp>
      <p:sp>
        <p:nvSpPr>
          <p:cNvPr id="1470" name="コンテンツ プレースホルダ 2"/>
          <p:cNvSpPr>
            <a:spLocks noGrp="1"/>
          </p:cNvSpPr>
          <p:nvPr>
            <p:ph sz="quarter" idx="1"/>
          </p:nvPr>
        </p:nvSpPr>
        <p:spPr>
          <a:xfrm>
            <a:off x="495380" y="1600200"/>
            <a:ext cx="438061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1"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2" name="コンテンツ プレースホルダ 4"/>
          <p:cNvSpPr>
            <a:spLocks noGrp="1"/>
          </p:cNvSpPr>
          <p:nvPr>
            <p:ph sz="quarter" idx="3"/>
          </p:nvPr>
        </p:nvSpPr>
        <p:spPr>
          <a:xfrm>
            <a:off x="495380" y="3938594"/>
            <a:ext cx="438061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3" name="コンテンツ プレースホルダ 5"/>
          <p:cNvSpPr>
            <a:spLocks noGrp="1"/>
          </p:cNvSpPr>
          <p:nvPr>
            <p:ph sz="quarter" idx="4"/>
          </p:nvPr>
        </p:nvSpPr>
        <p:spPr>
          <a:xfrm>
            <a:off x="5028418" y="3938594"/>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7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76"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655535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478" name="タイトル 1"/>
          <p:cNvSpPr>
            <a:spLocks noGrp="1"/>
          </p:cNvSpPr>
          <p:nvPr>
            <p:ph type="title"/>
          </p:nvPr>
        </p:nvSpPr>
        <p:spPr>
          <a:xfrm>
            <a:off x="3" y="0"/>
            <a:ext cx="7605343" cy="476250"/>
          </a:xfrm>
        </p:spPr>
        <p:txBody>
          <a:bodyPr/>
          <a:lstStyle/>
          <a:p>
            <a:r>
              <a:rPr lang="ja-JP" altLang="en-US"/>
              <a:t>マスタ タイトルの書式設定</a:t>
            </a:r>
          </a:p>
        </p:txBody>
      </p:sp>
      <p:sp>
        <p:nvSpPr>
          <p:cNvPr id="1479" name="表プレースホルダ 2"/>
          <p:cNvSpPr>
            <a:spLocks noGrp="1"/>
          </p:cNvSpPr>
          <p:nvPr>
            <p:ph type="tbl" idx="1"/>
          </p:nvPr>
        </p:nvSpPr>
        <p:spPr>
          <a:xfrm>
            <a:off x="495383" y="1600206"/>
            <a:ext cx="8915241" cy="4525963"/>
          </a:xfrm>
        </p:spPr>
        <p:txBody>
          <a:bodyPr/>
          <a:lstStyle/>
          <a:p>
            <a:pPr lvl="0"/>
            <a:endParaRPr lang="ja-JP" altLang="en-US" noProof="0"/>
          </a:p>
        </p:txBody>
      </p:sp>
      <p:sp>
        <p:nvSpPr>
          <p:cNvPr id="1480"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81"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82"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253425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484" name="タイトル 1"/>
          <p:cNvSpPr>
            <a:spLocks noGrp="1"/>
          </p:cNvSpPr>
          <p:nvPr>
            <p:ph type="title"/>
          </p:nvPr>
        </p:nvSpPr>
        <p:spPr/>
        <p:txBody>
          <a:bodyPr/>
          <a:lstStyle/>
          <a:p>
            <a:r>
              <a:rPr lang="ja-JP" altLang="en-US"/>
              <a:t>マスタ タイトルの書式設定</a:t>
            </a:r>
          </a:p>
        </p:txBody>
      </p:sp>
      <p:sp>
        <p:nvSpPr>
          <p:cNvPr id="1485" name="日付プレースホルダ 3"/>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1486" name="フッター プレースホルダ 4"/>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1487" name="スライド番号プレースホルダ 5"/>
          <p:cNvSpPr>
            <a:spLocks noGrp="1"/>
          </p:cNvSpPr>
          <p:nvPr>
            <p:ph type="sldNum" sz="quarter" idx="12"/>
          </p:nvPr>
        </p:nvSpPr>
        <p:spPr/>
        <p:txBody>
          <a:bodyPr/>
          <a:lstStyle>
            <a:lvl1pPr>
              <a:defRPr/>
            </a:lvl1pPr>
          </a:lstStyle>
          <a:p>
            <a:pPr>
              <a:defRPr/>
            </a:pPr>
            <a:fld id="{CE52EFA9-8726-4B9E-943E-CC02F2312B07}"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5864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3837F9-7262-40A7-B7C9-E59E96A9B808}"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579548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804740-B925-4957-8087-5422B76F93C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97762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E94AE7-32BA-46F7-9CB1-FA4E93BF6AEE}"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06916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805C8C-9389-4AA3-A575-1889FD68236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376335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879854-113F-4CFB-BC57-F8C73D01221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081770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065888-FCFF-45F4-A56E-D10049B2871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712590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1B3031-D881-4B20-B09F-78BF974A633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232700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318E4C-747A-411C-8B1B-0839BC90434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217929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604919"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300" y="1600201"/>
            <a:ext cx="89154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65B909-328F-41F5-BA7D-1626AC287E8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71031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defTabSz="843473" fontAlgn="auto">
              <a:spcBef>
                <a:spcPts val="0"/>
              </a:spcBef>
              <a:spcAft>
                <a:spcPts val="0"/>
              </a:spcAft>
              <a:defRPr/>
            </a:pPr>
            <a:endParaRPr lang="en-US" altLang="ja-JP" dirty="0">
              <a:solidFill>
                <a:srgbClr val="000000"/>
              </a:solidFill>
            </a:endParaRPr>
          </a:p>
        </p:txBody>
      </p:sp>
      <p:sp>
        <p:nvSpPr>
          <p:cNvPr id="4" name="フッター プレースホルダー 3"/>
          <p:cNvSpPr>
            <a:spLocks noGrp="1"/>
          </p:cNvSpPr>
          <p:nvPr>
            <p:ph type="ftr" sz="quarter" idx="11"/>
          </p:nvPr>
        </p:nvSpPr>
        <p:spPr/>
        <p:txBody>
          <a:bodyPr/>
          <a:lstStyle/>
          <a:p>
            <a:pPr defTabSz="843473" fontAlgn="auto">
              <a:spcBef>
                <a:spcPts val="0"/>
              </a:spcBef>
              <a:spcAft>
                <a:spcPts val="0"/>
              </a:spcAft>
              <a:defRPr/>
            </a:pPr>
            <a:endParaRPr lang="en-US" altLang="ja-JP" dirty="0">
              <a:solidFill>
                <a:srgbClr val="000000"/>
              </a:solidFill>
            </a:endParaRPr>
          </a:p>
        </p:txBody>
      </p:sp>
      <p:sp>
        <p:nvSpPr>
          <p:cNvPr id="5" name="スライド番号プレースホルダー 4"/>
          <p:cNvSpPr>
            <a:spLocks noGrp="1"/>
          </p:cNvSpPr>
          <p:nvPr>
            <p:ph type="sldNum" sz="quarter" idx="12"/>
          </p:nvPr>
        </p:nvSpPr>
        <p:spPr>
          <a:xfrm>
            <a:off x="7594600" y="6387416"/>
            <a:ext cx="2311400" cy="476250"/>
          </a:xfrm>
        </p:spPr>
        <p:txBody>
          <a:bodyPr/>
          <a:lstStyle/>
          <a:p>
            <a:pPr defTabSz="843473" fontAlgn="auto">
              <a:spcBef>
                <a:spcPts val="0"/>
              </a:spcBef>
              <a:spcAft>
                <a:spcPts val="0"/>
              </a:spcAft>
              <a:defRPr/>
            </a:pPr>
            <a:fld id="{5CFE5BCC-A89D-4EA5-A26E-F6BA739F5BAB}" type="slidenum">
              <a:rPr lang="en-US" altLang="ja-JP" sz="1661" smtClean="0">
                <a:solidFill>
                  <a:srgbClr val="000000"/>
                </a:solidFill>
                <a:latin typeface="Arial"/>
                <a:ea typeface="ＭＳ Ｐゴシック"/>
              </a:rPr>
              <a:pPr defTabSz="843473" fontAlgn="auto">
                <a:spcBef>
                  <a:spcPts val="0"/>
                </a:spcBef>
                <a:spcAft>
                  <a:spcPts val="0"/>
                </a:spcAft>
                <a:defRPr/>
              </a:pPr>
              <a:t>‹#›</a:t>
            </a:fld>
            <a:endParaRPr lang="en-US" altLang="ja-JP" sz="1661" dirty="0">
              <a:solidFill>
                <a:srgbClr val="000000"/>
              </a:solidFill>
              <a:latin typeface="Arial"/>
              <a:ea typeface="ＭＳ Ｐゴシック"/>
            </a:endParaRPr>
          </a:p>
        </p:txBody>
      </p:sp>
    </p:spTree>
    <p:extLst>
      <p:ext uri="{BB962C8B-B14F-4D97-AF65-F5344CB8AC3E}">
        <p14:creationId xmlns:p14="http://schemas.microsoft.com/office/powerpoint/2010/main" val="1461492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email">
            <a:extLst>
              <a:ext uri="{28A0092B-C50C-407E-A947-70E740481C1C}">
                <a14:useLocalDpi xmlns:a14="http://schemas.microsoft.com/office/drawing/2010/main"/>
              </a:ext>
            </a:extLst>
          </a:blip>
          <a:srcRect t="62230"/>
          <a:stretch>
            <a:fillRect/>
          </a:stretch>
        </p:blipFill>
        <p:spPr bwMode="auto">
          <a:xfrm>
            <a:off x="0" y="6524626"/>
            <a:ext cx="9906000" cy="333375"/>
          </a:xfrm>
          <a:prstGeom prst="rect">
            <a:avLst/>
          </a:prstGeom>
          <a:noFill/>
          <a:ln w="9525">
            <a:noFill/>
            <a:miter lim="800000"/>
            <a:headEnd/>
            <a:tailEnd/>
          </a:ln>
        </p:spPr>
      </p:pic>
      <p:sp>
        <p:nvSpPr>
          <p:cNvPr id="5" name="Rectangle 9"/>
          <p:cNvSpPr>
            <a:spLocks noChangeArrowheads="1"/>
          </p:cNvSpPr>
          <p:nvPr userDrawn="1"/>
        </p:nvSpPr>
        <p:spPr bwMode="auto">
          <a:xfrm>
            <a:off x="1833299" y="3284539"/>
            <a:ext cx="8072702" cy="73025"/>
          </a:xfrm>
          <a:prstGeom prst="rect">
            <a:avLst/>
          </a:prstGeom>
          <a:solidFill>
            <a:srgbClr val="0066CC"/>
          </a:solidFill>
          <a:ln w="9525">
            <a:noFill/>
            <a:miter lim="800000"/>
            <a:headEnd/>
            <a:tailEnd/>
          </a:ln>
          <a:effectLst/>
        </p:spPr>
        <p:txBody>
          <a:bodyPr wrap="none" anchor="ctr"/>
          <a:lstStyle/>
          <a:p>
            <a:pPr>
              <a:defRPr/>
            </a:pPr>
            <a:endParaRPr lang="ja-JP" altLang="en-US">
              <a:solidFill>
                <a:prstClr val="black"/>
              </a:solidFill>
              <a:latin typeface="Arial" pitchFamily="34" charset="0"/>
            </a:endParaRPr>
          </a:p>
        </p:txBody>
      </p:sp>
      <p:pic>
        <p:nvPicPr>
          <p:cNvPr id="6" name="Picture 1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 y="6051551"/>
            <a:ext cx="2301081" cy="473075"/>
          </a:xfrm>
          <a:prstGeom prst="rect">
            <a:avLst/>
          </a:prstGeom>
          <a:noFill/>
          <a:ln w="9525">
            <a:noFill/>
            <a:miter lim="800000"/>
            <a:headEnd/>
            <a:tailEnd/>
          </a:ln>
        </p:spPr>
      </p:pic>
      <p:sp>
        <p:nvSpPr>
          <p:cNvPr id="7" name="Text Box 12"/>
          <p:cNvSpPr txBox="1">
            <a:spLocks noChangeArrowheads="1"/>
          </p:cNvSpPr>
          <p:nvPr userDrawn="1"/>
        </p:nvSpPr>
        <p:spPr bwMode="auto">
          <a:xfrm>
            <a:off x="1" y="6524625"/>
            <a:ext cx="3642920" cy="276999"/>
          </a:xfrm>
          <a:prstGeom prst="rect">
            <a:avLst/>
          </a:prstGeom>
          <a:noFill/>
          <a:ln w="9525">
            <a:noFill/>
            <a:miter lim="800000"/>
            <a:headEnd/>
            <a:tailEnd/>
          </a:ln>
          <a:effectLst/>
        </p:spPr>
        <p:txBody>
          <a:bodyPr wrap="none">
            <a:spAutoFit/>
          </a:bodyPr>
          <a:lstStyle/>
          <a:p>
            <a:pPr>
              <a:defRPr/>
            </a:pPr>
            <a:r>
              <a:rPr lang="en-US" altLang="ja-JP" sz="1200" i="1">
                <a:solidFill>
                  <a:prstClr val="white"/>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1"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39803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0">
                <a:latin typeface="+mn-lt"/>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422361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5"/>
          <p:cNvSpPr txBox="1">
            <a:spLocks noChangeArrowheads="1"/>
          </p:cNvSpPr>
          <p:nvPr userDrawn="1"/>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2400" b="1" kern="1200">
                <a:solidFill>
                  <a:schemeClr val="tx1"/>
                </a:solidFill>
                <a:latin typeface="Calibri" panose="020F0502020204030204"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89740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8" name="Rectangle 5"/>
          <p:cNvSpPr txBox="1">
            <a:spLocks noChangeArrowheads="1"/>
          </p:cNvSpPr>
          <p:nvPr userDrawn="1"/>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2400" b="1" kern="1200">
                <a:solidFill>
                  <a:schemeClr val="tx1"/>
                </a:solidFill>
                <a:latin typeface="Calibri" panose="020F0502020204030204"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0125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0" name="Rectangle 5"/>
          <p:cNvSpPr>
            <a:spLocks noGrp="1" noChangeArrowheads="1"/>
          </p:cNvSpPr>
          <p:nvPr>
            <p:ph type="sldNum" sz="quarter" idx="12"/>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50495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6538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4187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403" y="1600206"/>
            <a:ext cx="438061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28418" y="1600206"/>
            <a:ext cx="438220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82377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76549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47615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31928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604919"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300" y="1600201"/>
            <a:ext cx="89154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40847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6" y="2130557"/>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1" y="3886238"/>
            <a:ext cx="6934200" cy="1752600"/>
          </a:xfrm>
        </p:spPr>
        <p:txBody>
          <a:bodyPr/>
          <a:lstStyle>
            <a:lvl1pPr marL="0" indent="0" algn="ctr">
              <a:buNone/>
              <a:defRPr/>
            </a:lvl1pPr>
            <a:lvl2pPr marL="456644" indent="0" algn="ctr">
              <a:buNone/>
              <a:defRPr/>
            </a:lvl2pPr>
            <a:lvl3pPr marL="913290" indent="0" algn="ctr">
              <a:buNone/>
              <a:defRPr/>
            </a:lvl3pPr>
            <a:lvl4pPr marL="1369932" indent="0" algn="ctr">
              <a:buNone/>
              <a:defRPr/>
            </a:lvl4pPr>
            <a:lvl5pPr marL="1826581" indent="0" algn="ctr">
              <a:buNone/>
              <a:defRPr/>
            </a:lvl5pPr>
            <a:lvl6pPr marL="2283228" indent="0" algn="ctr">
              <a:buNone/>
              <a:defRPr/>
            </a:lvl6pPr>
            <a:lvl7pPr marL="2739873" indent="0" algn="ctr">
              <a:buNone/>
              <a:defRPr/>
            </a:lvl7pPr>
            <a:lvl8pPr marL="3196517" indent="0" algn="ctr">
              <a:buNone/>
              <a:defRPr/>
            </a:lvl8pPr>
            <a:lvl9pPr marL="3653161"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3025644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47254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53" y="4407062"/>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653" y="2906761"/>
            <a:ext cx="8420100" cy="1500187"/>
          </a:xfrm>
        </p:spPr>
        <p:txBody>
          <a:bodyPr anchor="b"/>
          <a:lstStyle>
            <a:lvl1pPr marL="0" indent="0">
              <a:buNone/>
              <a:defRPr sz="2000"/>
            </a:lvl1pPr>
            <a:lvl2pPr marL="456644" indent="0">
              <a:buNone/>
              <a:defRPr sz="1800"/>
            </a:lvl2pPr>
            <a:lvl3pPr marL="913290" indent="0">
              <a:buNone/>
              <a:defRPr sz="1600"/>
            </a:lvl3pPr>
            <a:lvl4pPr marL="1369932" indent="0">
              <a:buNone/>
              <a:defRPr sz="1400"/>
            </a:lvl4pPr>
            <a:lvl5pPr marL="1826581" indent="0">
              <a:buNone/>
              <a:defRPr sz="1400"/>
            </a:lvl5pPr>
            <a:lvl6pPr marL="2283228" indent="0">
              <a:buNone/>
              <a:defRPr sz="1400"/>
            </a:lvl6pPr>
            <a:lvl7pPr marL="2739873" indent="0">
              <a:buNone/>
              <a:defRPr sz="1400"/>
            </a:lvl7pPr>
            <a:lvl8pPr marL="3196517" indent="0">
              <a:buNone/>
              <a:defRPr sz="1400"/>
            </a:lvl8pPr>
            <a:lvl9pPr marL="3653161" indent="0">
              <a:buNone/>
              <a:defRPr sz="1400"/>
            </a:lvl9pPr>
          </a:lstStyle>
          <a:p>
            <a:pPr lvl="0"/>
            <a:r>
              <a:rPr lang="ja-JP" altLang="en-US"/>
              <a:t>マスタ テキストの書式設定</a:t>
            </a:r>
          </a:p>
        </p:txBody>
      </p:sp>
    </p:spTree>
    <p:extLst>
      <p:ext uri="{BB962C8B-B14F-4D97-AF65-F5344CB8AC3E}">
        <p14:creationId xmlns:p14="http://schemas.microsoft.com/office/powerpoint/2010/main" val="4109656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18" y="1600249"/>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29224" y="1600249"/>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484334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6" y="274672"/>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1" y="1535150"/>
            <a:ext cx="4376738" cy="639762"/>
          </a:xfrm>
        </p:spPr>
        <p:txBody>
          <a:bodyPr anchor="b"/>
          <a:lstStyle>
            <a:lvl1pPr marL="0" indent="0">
              <a:buNone/>
              <a:defRPr sz="2400" b="1"/>
            </a:lvl1pPr>
            <a:lvl2pPr marL="456644" indent="0">
              <a:buNone/>
              <a:defRPr sz="2000" b="1"/>
            </a:lvl2pPr>
            <a:lvl3pPr marL="913290" indent="0">
              <a:buNone/>
              <a:defRPr sz="1800" b="1"/>
            </a:lvl3pPr>
            <a:lvl4pPr marL="1369932" indent="0">
              <a:buNone/>
              <a:defRPr sz="1600" b="1"/>
            </a:lvl4pPr>
            <a:lvl5pPr marL="1826581" indent="0">
              <a:buNone/>
              <a:defRPr sz="1600" b="1"/>
            </a:lvl5pPr>
            <a:lvl6pPr marL="2283228" indent="0">
              <a:buNone/>
              <a:defRPr sz="1600" b="1"/>
            </a:lvl6pPr>
            <a:lvl7pPr marL="2739873" indent="0">
              <a:buNone/>
              <a:defRPr sz="1600" b="1"/>
            </a:lvl7pPr>
            <a:lvl8pPr marL="3196517" indent="0">
              <a:buNone/>
              <a:defRPr sz="1600" b="1"/>
            </a:lvl8pPr>
            <a:lvl9pPr marL="3653161"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1" y="2174906"/>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440" y="1535150"/>
            <a:ext cx="4378325" cy="639762"/>
          </a:xfrm>
        </p:spPr>
        <p:txBody>
          <a:bodyPr anchor="b"/>
          <a:lstStyle>
            <a:lvl1pPr marL="0" indent="0">
              <a:buNone/>
              <a:defRPr sz="2400" b="1"/>
            </a:lvl1pPr>
            <a:lvl2pPr marL="456644" indent="0">
              <a:buNone/>
              <a:defRPr sz="2000" b="1"/>
            </a:lvl2pPr>
            <a:lvl3pPr marL="913290" indent="0">
              <a:buNone/>
              <a:defRPr sz="1800" b="1"/>
            </a:lvl3pPr>
            <a:lvl4pPr marL="1369932" indent="0">
              <a:buNone/>
              <a:defRPr sz="1600" b="1"/>
            </a:lvl4pPr>
            <a:lvl5pPr marL="1826581" indent="0">
              <a:buNone/>
              <a:defRPr sz="1600" b="1"/>
            </a:lvl5pPr>
            <a:lvl6pPr marL="2283228" indent="0">
              <a:buNone/>
              <a:defRPr sz="1600" b="1"/>
            </a:lvl6pPr>
            <a:lvl7pPr marL="2739873" indent="0">
              <a:buNone/>
              <a:defRPr sz="1600" b="1"/>
            </a:lvl7pPr>
            <a:lvl8pPr marL="3196517" indent="0">
              <a:buNone/>
              <a:defRPr sz="1600" b="1"/>
            </a:lvl8pPr>
            <a:lvl9pPr marL="3653161"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440" y="2174906"/>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370980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2897945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535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11" y="273059"/>
            <a:ext cx="3259138"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3503" y="273058"/>
            <a:ext cx="553720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11" y="1435151"/>
            <a:ext cx="3259138" cy="4691063"/>
          </a:xfrm>
        </p:spPr>
        <p:txBody>
          <a:bodyPr/>
          <a:lstStyle>
            <a:lvl1pPr marL="0" indent="0">
              <a:buNone/>
              <a:defRPr sz="1400"/>
            </a:lvl1pPr>
            <a:lvl2pPr marL="456644" indent="0">
              <a:buNone/>
              <a:defRPr sz="1200"/>
            </a:lvl2pPr>
            <a:lvl3pPr marL="913290" indent="0">
              <a:buNone/>
              <a:defRPr sz="1000"/>
            </a:lvl3pPr>
            <a:lvl4pPr marL="1369932" indent="0">
              <a:buNone/>
              <a:defRPr sz="900"/>
            </a:lvl4pPr>
            <a:lvl5pPr marL="1826581" indent="0">
              <a:buNone/>
              <a:defRPr sz="900"/>
            </a:lvl5pPr>
            <a:lvl6pPr marL="2283228" indent="0">
              <a:buNone/>
              <a:defRPr sz="900"/>
            </a:lvl6pPr>
            <a:lvl7pPr marL="2739873" indent="0">
              <a:buNone/>
              <a:defRPr sz="900"/>
            </a:lvl7pPr>
            <a:lvl8pPr marL="3196517" indent="0">
              <a:buNone/>
              <a:defRPr sz="900"/>
            </a:lvl8pPr>
            <a:lvl9pPr marL="3653161"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20874491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6"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516" y="612775"/>
            <a:ext cx="5943600" cy="4114800"/>
          </a:xfrm>
        </p:spPr>
        <p:txBody>
          <a:bodyPr/>
          <a:lstStyle>
            <a:lvl1pPr marL="0" indent="0">
              <a:buNone/>
              <a:defRPr sz="3200"/>
            </a:lvl1pPr>
            <a:lvl2pPr marL="456644" indent="0">
              <a:buNone/>
              <a:defRPr sz="2800"/>
            </a:lvl2pPr>
            <a:lvl3pPr marL="913290" indent="0">
              <a:buNone/>
              <a:defRPr sz="2400"/>
            </a:lvl3pPr>
            <a:lvl4pPr marL="1369932" indent="0">
              <a:buNone/>
              <a:defRPr sz="2000"/>
            </a:lvl4pPr>
            <a:lvl5pPr marL="1826581" indent="0">
              <a:buNone/>
              <a:defRPr sz="2000"/>
            </a:lvl5pPr>
            <a:lvl6pPr marL="2283228" indent="0">
              <a:buNone/>
              <a:defRPr sz="2000"/>
            </a:lvl6pPr>
            <a:lvl7pPr marL="2739873" indent="0">
              <a:buNone/>
              <a:defRPr sz="2000"/>
            </a:lvl7pPr>
            <a:lvl8pPr marL="3196517" indent="0">
              <a:buNone/>
              <a:defRPr sz="2000"/>
            </a:lvl8pPr>
            <a:lvl9pPr marL="3653161" indent="0">
              <a:buNone/>
              <a:defRPr sz="2000"/>
            </a:lvl9pPr>
          </a:lstStyle>
          <a:p>
            <a:pPr lvl="0"/>
            <a:r>
              <a:rPr lang="ja-JP" altLang="en-US" noProof="0" dirty="0"/>
              <a:t>アイコンをクリックして図を追加</a:t>
            </a:r>
          </a:p>
        </p:txBody>
      </p:sp>
      <p:sp>
        <p:nvSpPr>
          <p:cNvPr id="4" name="テキスト プレースホルダ 3"/>
          <p:cNvSpPr>
            <a:spLocks noGrp="1"/>
          </p:cNvSpPr>
          <p:nvPr>
            <p:ph type="body" sz="half" idx="2"/>
          </p:nvPr>
        </p:nvSpPr>
        <p:spPr>
          <a:xfrm>
            <a:off x="1941516" y="5367338"/>
            <a:ext cx="5943600" cy="804862"/>
          </a:xfrm>
        </p:spPr>
        <p:txBody>
          <a:bodyPr/>
          <a:lstStyle>
            <a:lvl1pPr marL="0" indent="0">
              <a:buNone/>
              <a:defRPr sz="1400"/>
            </a:lvl1pPr>
            <a:lvl2pPr marL="456644" indent="0">
              <a:buNone/>
              <a:defRPr sz="1200"/>
            </a:lvl2pPr>
            <a:lvl3pPr marL="913290" indent="0">
              <a:buNone/>
              <a:defRPr sz="1000"/>
            </a:lvl3pPr>
            <a:lvl4pPr marL="1369932" indent="0">
              <a:buNone/>
              <a:defRPr sz="900"/>
            </a:lvl4pPr>
            <a:lvl5pPr marL="1826581" indent="0">
              <a:buNone/>
              <a:defRPr sz="900"/>
            </a:lvl5pPr>
            <a:lvl6pPr marL="2283228" indent="0">
              <a:buNone/>
              <a:defRPr sz="900"/>
            </a:lvl6pPr>
            <a:lvl7pPr marL="2739873" indent="0">
              <a:buNone/>
              <a:defRPr sz="900"/>
            </a:lvl7pPr>
            <a:lvl8pPr marL="3196517" indent="0">
              <a:buNone/>
              <a:defRPr sz="900"/>
            </a:lvl8pPr>
            <a:lvl9pPr marL="3653161"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1561760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215807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6" y="26"/>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55" y="26"/>
            <a:ext cx="69056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675875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0" y="26"/>
            <a:ext cx="9410700"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4796412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6" y="34"/>
            <a:ext cx="7605713"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306" y="1600249"/>
            <a:ext cx="8915400" cy="4525963"/>
          </a:xfrm>
        </p:spPr>
        <p:txBody>
          <a:bodyPr/>
          <a:lstStyle/>
          <a:p>
            <a:pPr lvl="0"/>
            <a:r>
              <a:rPr lang="ja-JP" altLang="en-US" noProof="0" dirty="0"/>
              <a:t>アイコンをクリックして表を追加</a:t>
            </a:r>
          </a:p>
        </p:txBody>
      </p:sp>
    </p:spTree>
    <p:extLst>
      <p:ext uri="{BB962C8B-B14F-4D97-AF65-F5344CB8AC3E}">
        <p14:creationId xmlns:p14="http://schemas.microsoft.com/office/powerpoint/2010/main" val="1851312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grpSp>
        <p:nvGrpSpPr>
          <p:cNvPr id="4" name="Group 17"/>
          <p:cNvGrpSpPr>
            <a:grpSpLocks/>
          </p:cNvGrpSpPr>
          <p:nvPr userDrawn="1"/>
        </p:nvGrpSpPr>
        <p:grpSpPr bwMode="auto">
          <a:xfrm>
            <a:off x="0" y="0"/>
            <a:ext cx="9906000" cy="504825"/>
            <a:chOff x="0" y="0"/>
            <a:chExt cx="5760" cy="318"/>
          </a:xfrm>
        </p:grpSpPr>
        <p:pic>
          <p:nvPicPr>
            <p:cNvPr id="5"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14"/>
          <p:cNvPicPr>
            <a:picLocks noChangeAspect="1" noChangeArrowheads="1"/>
          </p:cNvPicPr>
          <p:nvPr userDrawn="1"/>
        </p:nvPicPr>
        <p:blipFill>
          <a:blip r:embed="rId4" cstate="screen">
            <a:extLst>
              <a:ext uri="{28A0092B-C50C-407E-A947-70E740481C1C}">
                <a14:useLocalDpi xmlns:a14="http://schemas.microsoft.com/office/drawing/2010/main"/>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sldNum" sz="quarter" idx="10"/>
          </p:nvPr>
        </p:nvSpPr>
        <p:spPr>
          <a:xfrm>
            <a:off x="9602788" y="6615113"/>
            <a:ext cx="307975" cy="246062"/>
          </a:xfrm>
          <a:prstGeom prst="rect">
            <a:avLst/>
          </a:prstGeom>
        </p:spPr>
        <p:txBody>
          <a:bodyPr vert="horz" wrap="none" lIns="0" tIns="0" rIns="0" bIns="0" numCol="1" anchor="t" anchorCtr="0" compatLnSpc="1">
            <a:prstTxWarp prst="textNoShape">
              <a:avLst/>
            </a:prstTxWarp>
            <a:spAutoFit/>
          </a:bodyPr>
          <a:lstStyle>
            <a:lvl1pPr>
              <a:defRPr sz="1600">
                <a:solidFill>
                  <a:srgbClr val="000000"/>
                </a:solidFill>
                <a:latin typeface="ＭＳ Ｐゴシック" panose="020B0600070205080204" pitchFamily="50" charset="-128"/>
              </a:defRPr>
            </a:lvl1pPr>
          </a:lstStyle>
          <a:p>
            <a:pPr fontAlgn="base">
              <a:spcBef>
                <a:spcPct val="0"/>
              </a:spcBef>
              <a:spcAft>
                <a:spcPct val="0"/>
              </a:spcAft>
            </a:pPr>
            <a:fld id="{75BC5A89-DABF-4655-B173-CB2A7AF288F7}" type="slidenum">
              <a:rPr lang="en-US" altLang="ja-JP" smtClean="0"/>
              <a:pPr fontAlgn="base">
                <a:spcBef>
                  <a:spcPct val="0"/>
                </a:spcBef>
                <a:spcAft>
                  <a:spcPct val="0"/>
                </a:spcAft>
              </a:pPr>
              <a:t>‹#›</a:t>
            </a:fld>
            <a:endParaRPr lang="en-US" altLang="ja-JP" dirty="0"/>
          </a:p>
        </p:txBody>
      </p:sp>
    </p:spTree>
    <p:extLst>
      <p:ext uri="{BB962C8B-B14F-4D97-AF65-F5344CB8AC3E}">
        <p14:creationId xmlns:p14="http://schemas.microsoft.com/office/powerpoint/2010/main" val="4258893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190" name="タイトル 1"/>
          <p:cNvSpPr>
            <a:spLocks noGrp="1"/>
          </p:cNvSpPr>
          <p:nvPr>
            <p:ph type="title"/>
          </p:nvPr>
        </p:nvSpPr>
        <p:spPr/>
        <p:txBody>
          <a:bodyPr/>
          <a:lstStyle/>
          <a:p>
            <a:r>
              <a:rPr kumimoji="1" lang="ja-JP" altLang="en-US"/>
              <a:t>マスター タイトルの書式設定</a:t>
            </a:r>
          </a:p>
        </p:txBody>
      </p:sp>
      <p:sp>
        <p:nvSpPr>
          <p:cNvPr id="1191" name="日付プレースホルダー 2"/>
          <p:cNvSpPr>
            <a:spLocks noGrp="1"/>
          </p:cNvSpPr>
          <p:nvPr>
            <p:ph type="dt" sz="half" idx="10"/>
          </p:nvPr>
        </p:nvSpPr>
        <p:spPr/>
        <p:txBody>
          <a:bodyPr/>
          <a:lstStyle/>
          <a:p>
            <a:pPr>
              <a:defRPr/>
            </a:pPr>
            <a:endParaRPr lang="en-US" altLang="ja-JP" dirty="0">
              <a:solidFill>
                <a:srgbClr val="000000"/>
              </a:solidFill>
            </a:endParaRPr>
          </a:p>
        </p:txBody>
      </p:sp>
      <p:sp>
        <p:nvSpPr>
          <p:cNvPr id="1192" name="フッター プレースホルダー 3"/>
          <p:cNvSpPr>
            <a:spLocks noGrp="1"/>
          </p:cNvSpPr>
          <p:nvPr>
            <p:ph type="ftr" sz="quarter" idx="11"/>
          </p:nvPr>
        </p:nvSpPr>
        <p:spPr/>
        <p:txBody>
          <a:bodyPr/>
          <a:lstStyle/>
          <a:p>
            <a:pPr>
              <a:defRPr/>
            </a:pPr>
            <a:endParaRPr lang="en-US" altLang="ja-JP" dirty="0">
              <a:solidFill>
                <a:srgbClr val="000000"/>
              </a:solidFill>
            </a:endParaRPr>
          </a:p>
        </p:txBody>
      </p:sp>
      <p:sp>
        <p:nvSpPr>
          <p:cNvPr id="1193" name="スライド番号プレースホルダー 4"/>
          <p:cNvSpPr>
            <a:spLocks noGrp="1"/>
          </p:cNvSpPr>
          <p:nvPr>
            <p:ph type="sldNum" sz="quarter" idx="12"/>
          </p:nvPr>
        </p:nvSpPr>
        <p:spPr/>
        <p:txBody>
          <a:bodyPr/>
          <a:lstStyle/>
          <a:p>
            <a:pPr>
              <a:defRPr/>
            </a:pPr>
            <a:fld id="{5CFE5BCC-A89D-4EA5-A26E-F6BA739F5BAB}"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965978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7" name="Text Box 12"/>
          <p:cNvSpPr txBox="1">
            <a:spLocks noChangeArrowheads="1"/>
          </p:cNvSpPr>
          <p:nvPr/>
        </p:nvSpPr>
        <p:spPr bwMode="auto">
          <a:xfrm>
            <a:off x="2" y="6524627"/>
            <a:ext cx="338906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8"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panose="020B0600070205080204" pitchFamily="50" charset="-128"/>
                <a:cs typeface="+mn-cs"/>
              </a:rPr>
              <a:t>Ministry of Land, Infrastructure, Transport and Tourism</a:t>
            </a:r>
          </a:p>
        </p:txBody>
      </p:sp>
    </p:spTree>
    <p:extLst>
      <p:ext uri="{BB962C8B-B14F-4D97-AF65-F5344CB8AC3E}">
        <p14:creationId xmlns:p14="http://schemas.microsoft.com/office/powerpoint/2010/main" val="908148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6E4461D9-3206-439B-9769-42504BE27790}"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5570939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3"/>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59352EF3-295B-4D37-B5BE-A0D24D40899F}"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726759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6BA7AF2B-CA87-4EF0-9EE2-E97F5748B5C5}"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2260515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2"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2"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D39A2CF2-3C8E-489A-8D40-961C8CA86E1E}"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250561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6"/>
          <p:cNvSpPr>
            <a:spLocks noGrp="1" noChangeArrowheads="1"/>
          </p:cNvSpPr>
          <p:nvPr>
            <p:ph type="sldNum" sz="quarter" idx="12"/>
          </p:nvPr>
        </p:nvSpPr>
        <p:spPr>
          <a:xfrm>
            <a:off x="7594600" y="6503988"/>
            <a:ext cx="2311400" cy="476250"/>
          </a:xfrm>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554D4EEB-B635-4686-AFED-7983C30C03BF}"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1464686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 name="Rectangle 5"/>
          <p:cNvSpPr>
            <a:spLocks noGrp="1" noChangeArrowheads="1"/>
          </p:cNvSpPr>
          <p:nvPr>
            <p:ph type="ftr" sz="quarter" idx="11"/>
          </p:nvPr>
        </p:nvSpPr>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 name="Rectangle 6"/>
          <p:cNvSpPr>
            <a:spLocks noGrp="1" noChangeArrowheads="1"/>
          </p:cNvSpPr>
          <p:nvPr>
            <p:ph type="sldNum" sz="quarter" idx="12"/>
          </p:nvPr>
        </p:nvSpPr>
        <p:spPr>
          <a:xfrm>
            <a:off x="7594600" y="6538915"/>
            <a:ext cx="2311400" cy="319087"/>
          </a:xfrm>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88D5C6A2-1E62-4A04-B4A1-B9CB579E2CBB}"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3601581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2" y="273053"/>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CB608E68-E49A-4F87-B372-EF90228DF308}"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3746829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AFFBE6DC-12EF-49D0-BDC0-9AB1F36E16EF}"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2556939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45EE84E3-9A83-4F5A-84AE-957B2337C8C8}"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3528965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1" y="23"/>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5" name="スライド番号プレースホルダ 4"/>
          <p:cNvSpPr>
            <a:spLocks noGrp="1"/>
          </p:cNvSpPr>
          <p:nvPr>
            <p:ph type="sldNum" sz="quarter" idx="12"/>
          </p:nvPr>
        </p:nvSpPr>
        <p:spPr>
          <a:xfrm>
            <a:off x="7618045" y="6624638"/>
            <a:ext cx="2311771"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2"/>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2"/>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921081C0-D3EF-4660-A8EC-F06B243B5355}"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3832249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7031"/>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1896" indent="0">
              <a:buNone/>
              <a:defRPr sz="1662"/>
            </a:lvl2pPr>
            <a:lvl3pPr marL="843793" indent="0">
              <a:buNone/>
              <a:defRPr sz="1477"/>
            </a:lvl3pPr>
            <a:lvl4pPr marL="1265690" indent="0">
              <a:buNone/>
              <a:defRPr sz="1292"/>
            </a:lvl4pPr>
            <a:lvl5pPr marL="1687588" indent="0">
              <a:buNone/>
              <a:defRPr sz="1292"/>
            </a:lvl5pPr>
            <a:lvl6pPr marL="2109483" indent="0">
              <a:buNone/>
              <a:defRPr sz="1292"/>
            </a:lvl6pPr>
            <a:lvl7pPr marL="2531378" indent="0">
              <a:buNone/>
              <a:defRPr sz="1292"/>
            </a:lvl7pPr>
            <a:lvl8pPr marL="2953276" indent="0">
              <a:buNone/>
              <a:defRPr sz="1292"/>
            </a:lvl8pPr>
            <a:lvl9pPr marL="337517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0B7EB1-AD06-4D30-8157-B631E7D2C39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8196831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 y="0"/>
            <a:ext cx="7605713" cy="476250"/>
          </a:xfrm>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xfrm>
            <a:off x="7594600" y="6381328"/>
            <a:ext cx="2311400" cy="476250"/>
          </a:xfrm>
          <a:ln/>
        </p:spPr>
        <p:txBody>
          <a:bodyPr/>
          <a:lstStyle>
            <a:lvl1pPr>
              <a:defRPr sz="1662" b="0"/>
            </a:lvl1pPr>
          </a:lstStyle>
          <a:p>
            <a:pPr>
              <a:defRPr/>
            </a:pPr>
            <a:fld id="{BAEDF933-85EC-4138-BD80-4F72DA109A42}" type="slidenum">
              <a:rPr lang="en-US" altLang="ja-JP" smtClean="0">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6987885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t="62230"/>
          <a:stretch>
            <a:fillRect/>
          </a:stretch>
        </p:blipFill>
        <p:spPr bwMode="auto">
          <a:xfrm>
            <a:off x="0" y="6524992"/>
            <a:ext cx="9906000" cy="333008"/>
          </a:xfrm>
          <a:prstGeom prst="rect">
            <a:avLst/>
          </a:prstGeom>
          <a:noFill/>
          <a:ln w="9525">
            <a:noFill/>
            <a:miter lim="800000"/>
            <a:headEnd/>
            <a:tailEnd/>
          </a:ln>
        </p:spPr>
      </p:pic>
      <p:sp>
        <p:nvSpPr>
          <p:cNvPr id="5" name="Rectangle 9"/>
          <p:cNvSpPr>
            <a:spLocks noChangeArrowheads="1"/>
          </p:cNvSpPr>
          <p:nvPr userDrawn="1"/>
        </p:nvSpPr>
        <p:spPr bwMode="auto">
          <a:xfrm>
            <a:off x="1834448" y="3285034"/>
            <a:ext cx="8071556" cy="72537"/>
          </a:xfrm>
          <a:prstGeom prst="rect">
            <a:avLst/>
          </a:prstGeom>
          <a:solidFill>
            <a:srgbClr val="0066CC"/>
          </a:solidFill>
          <a:ln w="9525">
            <a:noFill/>
            <a:miter lim="800000"/>
            <a:headEnd/>
            <a:tailEnd/>
          </a:ln>
          <a:effectLst/>
        </p:spPr>
        <p:txBody>
          <a:bodyPr wrap="none" anchor="ctr"/>
          <a:lstStyle/>
          <a:p>
            <a:pPr>
              <a:defRPr/>
            </a:pPr>
            <a:endParaRPr lang="ja-JP" altLang="en-US">
              <a:solidFill>
                <a:prstClr val="black"/>
              </a:solidFill>
            </a:endParaRPr>
          </a:p>
        </p:txBody>
      </p:sp>
      <p:pic>
        <p:nvPicPr>
          <p:cNvPr id="6" name="Picture 1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 y="6051306"/>
            <a:ext cx="2302229" cy="473686"/>
          </a:xfrm>
          <a:prstGeom prst="rect">
            <a:avLst/>
          </a:prstGeom>
          <a:noFill/>
          <a:ln w="9525">
            <a:noFill/>
            <a:miter lim="800000"/>
            <a:headEnd/>
            <a:tailEnd/>
          </a:ln>
        </p:spPr>
      </p:pic>
      <p:sp>
        <p:nvSpPr>
          <p:cNvPr id="7" name="Text Box 12"/>
          <p:cNvSpPr txBox="1">
            <a:spLocks noChangeArrowheads="1"/>
          </p:cNvSpPr>
          <p:nvPr userDrawn="1"/>
        </p:nvSpPr>
        <p:spPr bwMode="auto">
          <a:xfrm>
            <a:off x="4" y="6525000"/>
            <a:ext cx="3389069" cy="262829"/>
          </a:xfrm>
          <a:prstGeom prst="rect">
            <a:avLst/>
          </a:prstGeom>
          <a:noFill/>
          <a:ln w="9525">
            <a:noFill/>
            <a:miter lim="800000"/>
            <a:headEnd/>
            <a:tailEnd/>
          </a:ln>
          <a:effectLst/>
        </p:spPr>
        <p:txBody>
          <a:bodyPr wrap="none">
            <a:spAutoFit/>
          </a:bodyPr>
          <a:lstStyle/>
          <a:p>
            <a:pPr>
              <a:defRPr/>
            </a:pPr>
            <a:r>
              <a:rPr lang="en-US" altLang="ja-JP" sz="1108" i="1">
                <a:solidFill>
                  <a:prstClr val="white"/>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9" y="2133609"/>
            <a:ext cx="8151813" cy="1470025"/>
          </a:xfrm>
        </p:spPr>
        <p:txBody>
          <a:bodyPr/>
          <a:lstStyle>
            <a:lvl1pPr>
              <a:defRPr sz="3692"/>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0" name="Rectangle 6"/>
          <p:cNvSpPr>
            <a:spLocks noGrp="1" noChangeArrowheads="1"/>
          </p:cNvSpPr>
          <p:nvPr>
            <p:ph type="sldNum" sz="quarter" idx="12"/>
          </p:nvPr>
        </p:nvSpPr>
        <p:spPr>
          <a:xfrm>
            <a:off x="7099300" y="6244745"/>
            <a:ext cx="2311400" cy="476983"/>
          </a:xfrm>
        </p:spPr>
        <p:txBody>
          <a:bodyPr/>
          <a:lstStyle>
            <a:lvl1pPr>
              <a:defRPr/>
            </a:lvl1pPr>
          </a:lstStyle>
          <a:p>
            <a:pPr>
              <a:defRPr/>
            </a:pPr>
            <a:fld id="{86B469F3-D554-4048-928C-AF025E20230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31426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495300" y="1600206"/>
            <a:ext cx="89154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3FB401-A39D-4633-A841-8EE4B546175C}"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0150367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D7D7CB8-F3B3-437B-89A4-F213D8F7056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01462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105" name="タイトル 1"/>
          <p:cNvSpPr>
            <a:spLocks noGrp="1"/>
          </p:cNvSpPr>
          <p:nvPr>
            <p:ph type="title"/>
          </p:nvPr>
        </p:nvSpPr>
        <p:spPr/>
        <p:txBody>
          <a:bodyPr/>
          <a:lstStyle/>
          <a:p>
            <a:r>
              <a:rPr kumimoji="1" lang="ja-JP" altLang="en-US"/>
              <a:t>マスター タイトルの書式設定</a:t>
            </a:r>
          </a:p>
        </p:txBody>
      </p:sp>
      <p:sp>
        <p:nvSpPr>
          <p:cNvPr id="1106" name="日付プレースホルダー 2"/>
          <p:cNvSpPr>
            <a:spLocks noGrp="1"/>
          </p:cNvSpPr>
          <p:nvPr>
            <p:ph type="dt" sz="half" idx="10"/>
          </p:nvPr>
        </p:nvSpPr>
        <p:spPr/>
        <p:txBody>
          <a:bodyPr/>
          <a:lstStyle/>
          <a:p>
            <a:pPr>
              <a:defRPr/>
            </a:pPr>
            <a:endParaRPr lang="en-US" altLang="ja-JP"/>
          </a:p>
        </p:txBody>
      </p:sp>
      <p:sp>
        <p:nvSpPr>
          <p:cNvPr id="1107" name="フッター プレースホルダー 3"/>
          <p:cNvSpPr>
            <a:spLocks noGrp="1"/>
          </p:cNvSpPr>
          <p:nvPr>
            <p:ph type="ftr" sz="quarter" idx="11"/>
          </p:nvPr>
        </p:nvSpPr>
        <p:spPr/>
        <p:txBody>
          <a:bodyPr/>
          <a:lstStyle/>
          <a:p>
            <a:pPr>
              <a:defRPr/>
            </a:pPr>
            <a:endParaRPr lang="en-US" altLang="ja-JP"/>
          </a:p>
        </p:txBody>
      </p:sp>
      <p:sp>
        <p:nvSpPr>
          <p:cNvPr id="1108" name="スライド番号プレースホルダー 4"/>
          <p:cNvSpPr>
            <a:spLocks noGrp="1"/>
          </p:cNvSpPr>
          <p:nvPr>
            <p:ph type="sldNum" sz="quarter" idx="12"/>
          </p:nvPr>
        </p:nvSpPr>
        <p:spPr/>
        <p:txBody>
          <a:bodyPr/>
          <a:lstStyle/>
          <a:p>
            <a:pPr>
              <a:defRPr/>
            </a:pPr>
            <a:fld id="{FFDCE21E-3BF4-4A13-BE4A-B95BE9787BE2}" type="slidenum">
              <a:rPr lang="en-US" altLang="ja-JP" smtClean="0"/>
              <a:pPr>
                <a:defRPr/>
              </a:pPr>
              <a:t>‹#›</a:t>
            </a:fld>
            <a:endParaRPr lang="en-US" altLang="ja-JP"/>
          </a:p>
        </p:txBody>
      </p:sp>
    </p:spTree>
    <p:extLst>
      <p:ext uri="{BB962C8B-B14F-4D97-AF65-F5344CB8AC3E}">
        <p14:creationId xmlns:p14="http://schemas.microsoft.com/office/powerpoint/2010/main" val="42570565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0">
                <a:latin typeface="+mn-lt"/>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349608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2201"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w="9525">
            <a:noFill/>
            <a:miter lim="800000"/>
            <a:headEnd/>
            <a:tailEnd/>
          </a:ln>
        </p:spPr>
      </p:pic>
      <p:sp>
        <p:nvSpPr>
          <p:cNvPr id="2202" name="Rectangle 9"/>
          <p:cNvSpPr>
            <a:spLocks noChangeArrowheads="1"/>
          </p:cNvSpPr>
          <p:nvPr/>
        </p:nvSpPr>
        <p:spPr>
          <a:xfrm>
            <a:off x="1833563" y="3284538"/>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a:solidFill>
                <a:prstClr val="black"/>
              </a:solidFill>
            </a:endParaRPr>
          </a:p>
        </p:txBody>
      </p:sp>
      <p:pic>
        <p:nvPicPr>
          <p:cNvPr id="2203" name="Picture 11"/>
          <p:cNvPicPr>
            <a:picLocks noChangeAspect="1" noChangeArrowheads="1"/>
          </p:cNvPicPr>
          <p:nvPr/>
        </p:nvPicPr>
        <p:blipFill>
          <a:blip r:embed="rId3"/>
          <a:stretch>
            <a:fillRect/>
          </a:stretch>
        </p:blipFill>
        <p:spPr>
          <a:xfrm>
            <a:off x="0" y="6051550"/>
            <a:ext cx="2105025" cy="468313"/>
          </a:xfrm>
          <a:prstGeom prst="rect">
            <a:avLst/>
          </a:prstGeom>
          <a:noFill/>
          <a:ln w="9525">
            <a:noFill/>
            <a:miter lim="800000"/>
            <a:headEnd/>
            <a:tailEnd/>
          </a:ln>
        </p:spPr>
      </p:pic>
      <p:sp>
        <p:nvSpPr>
          <p:cNvPr id="2204" name="Text Box 12"/>
          <p:cNvSpPr txBox="1">
            <a:spLocks noChangeArrowheads="1"/>
          </p:cNvSpPr>
          <p:nvPr/>
        </p:nvSpPr>
        <p:spPr>
          <a:xfrm>
            <a:off x="0" y="6524625"/>
            <a:ext cx="3643313" cy="276225"/>
          </a:xfrm>
          <a:prstGeom prst="rect">
            <a:avLst/>
          </a:prstGeom>
          <a:noFill/>
          <a:ln w="9525">
            <a:noFill/>
            <a:miter lim="800000"/>
            <a:headEnd/>
            <a:tailEnd/>
          </a:ln>
          <a:effectLst/>
        </p:spPr>
        <p:txBody>
          <a:bodyPr wrap="none">
            <a:spAutoFit/>
          </a:bodyPr>
          <a:lstStyle/>
          <a:p>
            <a:pPr>
              <a:defRPr/>
            </a:pPr>
            <a:r>
              <a:rPr lang="en-US" altLang="ja-JP" sz="1200" i="1">
                <a:solidFill>
                  <a:prstClr val="white"/>
                </a:solidFill>
                <a:latin typeface="Times New Roman" pitchFamily="18" charset="0"/>
              </a:rPr>
              <a:t>Ministry of Land, Infrastructure, Transport and Tourism</a:t>
            </a:r>
          </a:p>
        </p:txBody>
      </p:sp>
      <p:sp>
        <p:nvSpPr>
          <p:cNvPr id="2205"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2206"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2207"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2208"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2209" name="Rectangle 6"/>
          <p:cNvSpPr>
            <a:spLocks noGrp="1" noChangeArrowheads="1"/>
          </p:cNvSpPr>
          <p:nvPr>
            <p:ph type="sldNum" sz="quarter" idx="12"/>
          </p:nvPr>
        </p:nvSpPr>
        <p:spPr/>
        <p:txBody>
          <a:bodyPr/>
          <a:lstStyle>
            <a:lvl1pPr>
              <a:defRPr/>
            </a:lvl1pPr>
          </a:lstStyle>
          <a:p>
            <a:pPr>
              <a:defRPr/>
            </a:pPr>
            <a:fld id="{8406FF21-A8ED-4636-A88F-1F40D4C2D16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4786414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211" name="タイトル 1"/>
          <p:cNvSpPr>
            <a:spLocks noGrp="1"/>
          </p:cNvSpPr>
          <p:nvPr>
            <p:ph type="title"/>
          </p:nvPr>
        </p:nvSpPr>
        <p:spPr/>
        <p:txBody>
          <a:bodyPr/>
          <a:lstStyle/>
          <a:p>
            <a:r>
              <a:rPr lang="ja-JP" altLang="en-US"/>
              <a:t>マスタ タイトルの書式設定</a:t>
            </a:r>
          </a:p>
        </p:txBody>
      </p:sp>
      <p:sp>
        <p:nvSpPr>
          <p:cNvPr id="2212" name="コンテンツ プレースホルダ 2"/>
          <p:cNvSpPr>
            <a:spLocks noGrp="1"/>
          </p:cNvSpPr>
          <p:nvPr>
            <p:ph idx="1"/>
          </p:nvPr>
        </p:nvSpPr>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221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1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15" name="Rectangle 6"/>
          <p:cNvSpPr>
            <a:spLocks noGrp="1" noChangeArrowheads="1"/>
          </p:cNvSpPr>
          <p:nvPr>
            <p:ph type="sldNum" sz="quarter" idx="12"/>
          </p:nvPr>
        </p:nvSpPr>
        <p:spPr>
          <a:xfrm>
            <a:off x="7594600" y="6381329"/>
            <a:ext cx="2311400" cy="476672"/>
          </a:xfrm>
          <a:ln/>
        </p:spPr>
        <p:txBody>
          <a:bodyPr/>
          <a:lstStyle>
            <a:lvl1pPr>
              <a:defRPr sz="1800"/>
            </a:lvl1pPr>
          </a:lstStyle>
          <a:p>
            <a:pPr>
              <a:defRPr/>
            </a:pPr>
            <a:fld id="{B5DFFFEB-906C-4B13-BCBA-8EDF56E29251}" type="slidenum">
              <a:rPr lang="en-US" altLang="ja-JP" smtClean="0">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677773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 y="0"/>
            <a:ext cx="7605343" cy="47625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95403" y="1600200"/>
            <a:ext cx="4380615"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95403" y="3938611"/>
            <a:ext cx="4380615"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5028418" y="3938611"/>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217"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2218"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2219"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20"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21" name="Rectangle 6"/>
          <p:cNvSpPr>
            <a:spLocks noGrp="1" noChangeArrowheads="1"/>
          </p:cNvSpPr>
          <p:nvPr>
            <p:ph type="sldNum" sz="quarter" idx="12"/>
          </p:nvPr>
        </p:nvSpPr>
        <p:spPr>
          <a:ln/>
        </p:spPr>
        <p:txBody>
          <a:bodyPr/>
          <a:lstStyle>
            <a:lvl1pPr>
              <a:defRPr/>
            </a:lvl1pPr>
          </a:lstStyle>
          <a:p>
            <a:pPr>
              <a:defRPr/>
            </a:pPr>
            <a:fld id="{E328327F-4910-465D-9038-38941B6AB9BC}"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5563079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223" name="タイトル 1"/>
          <p:cNvSpPr>
            <a:spLocks noGrp="1"/>
          </p:cNvSpPr>
          <p:nvPr>
            <p:ph type="title"/>
          </p:nvPr>
        </p:nvSpPr>
        <p:spPr/>
        <p:txBody>
          <a:bodyPr/>
          <a:lstStyle/>
          <a:p>
            <a:r>
              <a:rPr lang="ja-JP" altLang="en-US"/>
              <a:t>マスタ タイトルの書式設定</a:t>
            </a:r>
          </a:p>
        </p:txBody>
      </p:sp>
      <p:sp>
        <p:nvSpPr>
          <p:cNvPr id="2224"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25"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26"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27"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28" name="Rectangle 6"/>
          <p:cNvSpPr>
            <a:spLocks noGrp="1" noChangeArrowheads="1"/>
          </p:cNvSpPr>
          <p:nvPr>
            <p:ph type="sldNum" sz="quarter" idx="12"/>
          </p:nvPr>
        </p:nvSpPr>
        <p:spPr>
          <a:ln/>
        </p:spPr>
        <p:txBody>
          <a:bodyPr/>
          <a:lstStyle>
            <a:lvl1pPr>
              <a:defRPr/>
            </a:lvl1pPr>
          </a:lstStyle>
          <a:p>
            <a:pPr>
              <a:defRPr/>
            </a:pPr>
            <a:fld id="{E957E22C-F0D9-48B3-9FF8-6FEDFA78DD8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1151734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230"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2231"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2232"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33"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2234"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3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3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37" name="Rectangle 6"/>
          <p:cNvSpPr>
            <a:spLocks noGrp="1" noChangeArrowheads="1"/>
          </p:cNvSpPr>
          <p:nvPr>
            <p:ph type="sldNum" sz="quarter" idx="12"/>
          </p:nvPr>
        </p:nvSpPr>
        <p:spPr>
          <a:ln/>
        </p:spPr>
        <p:txBody>
          <a:bodyPr/>
          <a:lstStyle>
            <a:lvl1pPr>
              <a:defRPr/>
            </a:lvl1pPr>
          </a:lstStyle>
          <a:p>
            <a:pPr>
              <a:defRPr/>
            </a:pPr>
            <a:fld id="{D87119DD-62A9-47D4-8928-7EE7D6859AE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9035991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239" name="タイトル 1"/>
          <p:cNvSpPr>
            <a:spLocks noGrp="1"/>
          </p:cNvSpPr>
          <p:nvPr>
            <p:ph type="title"/>
          </p:nvPr>
        </p:nvSpPr>
        <p:spPr/>
        <p:txBody>
          <a:bodyPr/>
          <a:lstStyle/>
          <a:p>
            <a:r>
              <a:rPr lang="ja-JP" altLang="en-US"/>
              <a:t>マスタ タイトルの書式設定</a:t>
            </a:r>
          </a:p>
        </p:txBody>
      </p:sp>
      <p:sp>
        <p:nvSpPr>
          <p:cNvPr id="224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4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42" name="Rectangle 6"/>
          <p:cNvSpPr>
            <a:spLocks noGrp="1" noChangeArrowheads="1"/>
          </p:cNvSpPr>
          <p:nvPr>
            <p:ph type="sldNum" sz="quarter" idx="12"/>
          </p:nvPr>
        </p:nvSpPr>
        <p:spPr>
          <a:ln/>
        </p:spPr>
        <p:txBody>
          <a:bodyPr/>
          <a:lstStyle>
            <a:lvl1pPr>
              <a:defRPr/>
            </a:lvl1pPr>
          </a:lstStyle>
          <a:p>
            <a:pPr>
              <a:defRPr/>
            </a:pPr>
            <a:fld id="{309A9406-7811-4395-B584-0E5BEBB9914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5715188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24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4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46" name="Rectangle 6"/>
          <p:cNvSpPr>
            <a:spLocks noGrp="1" noChangeArrowheads="1"/>
          </p:cNvSpPr>
          <p:nvPr>
            <p:ph type="sldNum" sz="quarter" idx="12"/>
          </p:nvPr>
        </p:nvSpPr>
        <p:spPr>
          <a:ln/>
        </p:spPr>
        <p:txBody>
          <a:bodyPr/>
          <a:lstStyle>
            <a:lvl1pPr>
              <a:defRPr/>
            </a:lvl1pPr>
          </a:lstStyle>
          <a:p>
            <a:pPr>
              <a:defRPr/>
            </a:pPr>
            <a:fld id="{88B5E6BF-B017-442A-92B8-2EB0DBB12960}"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349001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248"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2249"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50"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2251"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52"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53" name="Rectangle 6"/>
          <p:cNvSpPr>
            <a:spLocks noGrp="1" noChangeArrowheads="1"/>
          </p:cNvSpPr>
          <p:nvPr>
            <p:ph type="sldNum" sz="quarter" idx="12"/>
          </p:nvPr>
        </p:nvSpPr>
        <p:spPr>
          <a:ln/>
        </p:spPr>
        <p:txBody>
          <a:bodyPr/>
          <a:lstStyle>
            <a:lvl1pPr>
              <a:defRPr/>
            </a:lvl1pPr>
          </a:lstStyle>
          <a:p>
            <a:pPr>
              <a:defRPr/>
            </a:pPr>
            <a:fld id="{3D53F277-5D2C-4041-8EEC-FDD3AF1937F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6671624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255"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2256"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2257"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2258"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59"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60" name="Rectangle 6"/>
          <p:cNvSpPr>
            <a:spLocks noGrp="1" noChangeArrowheads="1"/>
          </p:cNvSpPr>
          <p:nvPr>
            <p:ph type="sldNum" sz="quarter" idx="12"/>
          </p:nvPr>
        </p:nvSpPr>
        <p:spPr>
          <a:ln/>
        </p:spPr>
        <p:txBody>
          <a:bodyPr/>
          <a:lstStyle>
            <a:lvl1pPr>
              <a:defRPr/>
            </a:lvl1pPr>
          </a:lstStyle>
          <a:p>
            <a:pPr>
              <a:defRPr/>
            </a:pPr>
            <a:fld id="{EC8EF741-238D-49B1-8B15-C8FFE939F28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7228555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262" name="タイトル 1"/>
          <p:cNvSpPr>
            <a:spLocks noGrp="1"/>
          </p:cNvSpPr>
          <p:nvPr>
            <p:ph type="title"/>
          </p:nvPr>
        </p:nvSpPr>
        <p:spPr/>
        <p:txBody>
          <a:bodyPr/>
          <a:lstStyle/>
          <a:p>
            <a:r>
              <a:rPr lang="ja-JP" altLang="en-US"/>
              <a:t>マスタ タイトルの書式設定</a:t>
            </a:r>
          </a:p>
        </p:txBody>
      </p:sp>
      <p:sp>
        <p:nvSpPr>
          <p:cNvPr id="226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6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6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66" name="Rectangle 6"/>
          <p:cNvSpPr>
            <a:spLocks noGrp="1" noChangeArrowheads="1"/>
          </p:cNvSpPr>
          <p:nvPr>
            <p:ph type="sldNum" sz="quarter" idx="12"/>
          </p:nvPr>
        </p:nvSpPr>
        <p:spPr>
          <a:ln/>
        </p:spPr>
        <p:txBody>
          <a:bodyPr/>
          <a:lstStyle>
            <a:lvl1pPr>
              <a:defRPr/>
            </a:lvl1pPr>
          </a:lstStyle>
          <a:p>
            <a:pPr>
              <a:defRPr/>
            </a:pPr>
            <a:fld id="{A2A49EFE-9711-42E5-B58A-4AFDE7DB0F5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2771800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268"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2269"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7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7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72" name="Rectangle 6"/>
          <p:cNvSpPr>
            <a:spLocks noGrp="1" noChangeArrowheads="1"/>
          </p:cNvSpPr>
          <p:nvPr>
            <p:ph type="sldNum" sz="quarter" idx="12"/>
          </p:nvPr>
        </p:nvSpPr>
        <p:spPr>
          <a:ln/>
        </p:spPr>
        <p:txBody>
          <a:bodyPr/>
          <a:lstStyle>
            <a:lvl1pPr>
              <a:defRPr/>
            </a:lvl1pPr>
          </a:lstStyle>
          <a:p>
            <a:pPr>
              <a:defRPr/>
            </a:pPr>
            <a:fld id="{324F6C90-E276-4CE6-9B68-B962CFF687E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1056206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105" name="タイトル 1"/>
          <p:cNvSpPr>
            <a:spLocks noGrp="1"/>
          </p:cNvSpPr>
          <p:nvPr>
            <p:ph type="title"/>
          </p:nvPr>
        </p:nvSpPr>
        <p:spPr/>
        <p:txBody>
          <a:bodyPr/>
          <a:lstStyle/>
          <a:p>
            <a:r>
              <a:rPr kumimoji="1" lang="ja-JP" altLang="en-US"/>
              <a:t>マスター タイトルの書式設定</a:t>
            </a:r>
          </a:p>
        </p:txBody>
      </p:sp>
      <p:sp>
        <p:nvSpPr>
          <p:cNvPr id="1106" name="日付プレースホルダー 2"/>
          <p:cNvSpPr>
            <a:spLocks noGrp="1"/>
          </p:cNvSpPr>
          <p:nvPr>
            <p:ph type="dt" sz="half" idx="10"/>
          </p:nvPr>
        </p:nvSpPr>
        <p:spPr/>
        <p:txBody>
          <a:bodyPr/>
          <a:lstStyle/>
          <a:p>
            <a:pPr>
              <a:defRPr/>
            </a:pPr>
            <a:endParaRPr lang="en-US" altLang="ja-JP"/>
          </a:p>
        </p:txBody>
      </p:sp>
      <p:sp>
        <p:nvSpPr>
          <p:cNvPr id="1107" name="フッター プレースホルダー 3"/>
          <p:cNvSpPr>
            <a:spLocks noGrp="1"/>
          </p:cNvSpPr>
          <p:nvPr>
            <p:ph type="ftr" sz="quarter" idx="11"/>
          </p:nvPr>
        </p:nvSpPr>
        <p:spPr/>
        <p:txBody>
          <a:bodyPr/>
          <a:lstStyle/>
          <a:p>
            <a:pPr>
              <a:defRPr/>
            </a:pPr>
            <a:endParaRPr lang="en-US" altLang="ja-JP"/>
          </a:p>
        </p:txBody>
      </p:sp>
      <p:sp>
        <p:nvSpPr>
          <p:cNvPr id="1108" name="スライド番号プレースホルダー 4"/>
          <p:cNvSpPr>
            <a:spLocks noGrp="1"/>
          </p:cNvSpPr>
          <p:nvPr>
            <p:ph type="sldNum" sz="quarter" idx="12"/>
          </p:nvPr>
        </p:nvSpPr>
        <p:spPr/>
        <p:txBody>
          <a:bodyPr/>
          <a:lstStyle/>
          <a:p>
            <a:pPr>
              <a:defRPr/>
            </a:pPr>
            <a:fld id="{FFDCE21E-3BF4-4A13-BE4A-B95BE9787BE2}" type="slidenum">
              <a:rPr lang="en-US" altLang="ja-JP" smtClean="0"/>
              <a:pPr>
                <a:defRPr/>
              </a:pPr>
              <a:t>‹#›</a:t>
            </a:fld>
            <a:endParaRPr lang="en-US" altLang="ja-JP"/>
          </a:p>
        </p:txBody>
      </p:sp>
    </p:spTree>
    <p:extLst>
      <p:ext uri="{BB962C8B-B14F-4D97-AF65-F5344CB8AC3E}">
        <p14:creationId xmlns:p14="http://schemas.microsoft.com/office/powerpoint/2010/main" val="1515047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 y="0"/>
            <a:ext cx="7605343"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425" y="1600206"/>
            <a:ext cx="8915241" cy="4525963"/>
          </a:xfrm>
        </p:spPr>
        <p:txBody>
          <a:bodyPr/>
          <a:lstStyle/>
          <a:p>
            <a:pPr lvl="0"/>
            <a:endParaRPr lang="ja-JP" altLang="en-US" noProof="0"/>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srcRect t="62230"/>
          <a:stretch>
            <a:fillRect/>
          </a:stretch>
        </p:blipFill>
        <p:spPr bwMode="auto">
          <a:xfrm>
            <a:off x="0" y="6524653"/>
            <a:ext cx="9906000" cy="333375"/>
          </a:xfrm>
          <a:prstGeom prst="rect">
            <a:avLst/>
          </a:prstGeom>
          <a:noFill/>
          <a:ln w="9525">
            <a:noFill/>
            <a:miter lim="800000"/>
            <a:headEnd/>
            <a:tailEnd/>
          </a:ln>
        </p:spPr>
      </p:pic>
      <p:sp>
        <p:nvSpPr>
          <p:cNvPr id="5" name="Rectangle 9"/>
          <p:cNvSpPr>
            <a:spLocks noChangeArrowheads="1"/>
          </p:cNvSpPr>
          <p:nvPr userDrawn="1"/>
        </p:nvSpPr>
        <p:spPr bwMode="auto">
          <a:xfrm>
            <a:off x="1833306" y="3284566"/>
            <a:ext cx="8072702"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ea typeface="ＭＳ Ｐゴシック" pitchFamily="50" charset="-128"/>
            </a:endParaRPr>
          </a:p>
        </p:txBody>
      </p:sp>
      <p:pic>
        <p:nvPicPr>
          <p:cNvPr id="6" name="Picture 11"/>
          <p:cNvPicPr>
            <a:picLocks noChangeAspect="1" noChangeArrowheads="1"/>
          </p:cNvPicPr>
          <p:nvPr userDrawn="1"/>
        </p:nvPicPr>
        <p:blipFill>
          <a:blip r:embed="rId3" cstate="print"/>
          <a:srcRect/>
          <a:stretch>
            <a:fillRect/>
          </a:stretch>
        </p:blipFill>
        <p:spPr bwMode="auto">
          <a:xfrm>
            <a:off x="11" y="6051578"/>
            <a:ext cx="2301080" cy="473075"/>
          </a:xfrm>
          <a:prstGeom prst="rect">
            <a:avLst/>
          </a:prstGeom>
          <a:noFill/>
          <a:ln w="9525">
            <a:noFill/>
            <a:miter lim="800000"/>
            <a:headEnd/>
            <a:tailEnd/>
          </a:ln>
        </p:spPr>
      </p:pic>
      <p:sp>
        <p:nvSpPr>
          <p:cNvPr id="7" name="Text Box 12"/>
          <p:cNvSpPr txBox="1">
            <a:spLocks noChangeArrowheads="1"/>
          </p:cNvSpPr>
          <p:nvPr userDrawn="1"/>
        </p:nvSpPr>
        <p:spPr bwMode="auto">
          <a:xfrm>
            <a:off x="4" y="6524652"/>
            <a:ext cx="3389069" cy="262829"/>
          </a:xfrm>
          <a:prstGeom prst="rect">
            <a:avLst/>
          </a:prstGeom>
          <a:noFill/>
          <a:ln w="9525">
            <a:noFill/>
            <a:miter lim="800000"/>
            <a:headEnd/>
            <a:tailEnd/>
          </a:ln>
          <a:effectLst/>
        </p:spPr>
        <p:txBody>
          <a:bodyPr wrap="none">
            <a:spAutoFit/>
          </a:bodyPr>
          <a:lstStyle/>
          <a:p>
            <a:pPr>
              <a:defRPr/>
            </a:pPr>
            <a:r>
              <a:rPr lang="en-US" altLang="ja-JP" sz="1108" i="1">
                <a:solidFill>
                  <a:srgbClr val="FFFFFF"/>
                </a:solidFill>
                <a:latin typeface="Times New Roman" pitchFamily="18" charset="0"/>
                <a:ea typeface="ＭＳ Ｐゴシック" pitchFamily="50" charset="-128"/>
              </a:rPr>
              <a:t>Ministry of Land, Infrastructure, Transport and Tourism</a:t>
            </a:r>
          </a:p>
        </p:txBody>
      </p:sp>
      <p:sp>
        <p:nvSpPr>
          <p:cNvPr id="3074" name="Rectangle 2"/>
          <p:cNvSpPr>
            <a:spLocks noGrp="1" noChangeArrowheads="1"/>
          </p:cNvSpPr>
          <p:nvPr>
            <p:ph type="ctrTitle"/>
          </p:nvPr>
        </p:nvSpPr>
        <p:spPr>
          <a:xfrm>
            <a:off x="1754197" y="2133628"/>
            <a:ext cx="8151813" cy="1470025"/>
          </a:xfrm>
        </p:spPr>
        <p:txBody>
          <a:bodyPr/>
          <a:lstStyle>
            <a:lvl1pPr>
              <a:defRPr sz="3692"/>
            </a:lvl1pPr>
          </a:lstStyle>
          <a:p>
            <a:r>
              <a:rPr lang="ja-JP" altLang="en-US" dirty="0"/>
              <a:t>マスタ タイトルの書式設定</a:t>
            </a:r>
          </a:p>
        </p:txBody>
      </p:sp>
      <p:sp>
        <p:nvSpPr>
          <p:cNvPr id="3075" name="Rectangle 3"/>
          <p:cNvSpPr>
            <a:spLocks noGrp="1" noChangeArrowheads="1"/>
          </p:cNvSpPr>
          <p:nvPr>
            <p:ph type="subTitle" idx="1"/>
          </p:nvPr>
        </p:nvSpPr>
        <p:spPr>
          <a:xfrm>
            <a:off x="1485901" y="3886201"/>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77E74DBA-F1F2-4F97-ACC7-CC26BB753F4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111098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A1406-989E-4152-BB49-1D564835195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536421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11" y="4406928"/>
            <a:ext cx="8420101"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11" y="2906718"/>
            <a:ext cx="8420101"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F4BC18-1837-4F88-B38F-FA394046EDA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979376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1"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D33114-7376-404E-A8E7-2814460F43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625330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2"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2"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9"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9"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FDEE74-AF93-4CC4-9345-C925096A68E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681746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AE95C-DF03-4246-B81B-1433D418DF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923862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B98942-22C2-4957-9367-8CFB4C8A79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536480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2"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4" y="273057"/>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2"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BDC0A2-1DF9-4D4B-A1D6-A79AE2DEDE9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818782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80D7C5-34C4-460B-B91B-9CBF4EC209C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057079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39C1B1-16A8-4F6D-9AA5-34D27579954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3139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2" name="Group 18"/>
          <p:cNvGrpSpPr>
            <a:grpSpLocks/>
          </p:cNvGrpSpPr>
          <p:nvPr userDrawn="1"/>
        </p:nvGrpSpPr>
        <p:grpSpPr bwMode="auto">
          <a:xfrm>
            <a:off x="0" y="0"/>
            <a:ext cx="9906000" cy="546100"/>
            <a:chOff x="0" y="0"/>
            <a:chExt cx="5760" cy="344"/>
          </a:xfrm>
        </p:grpSpPr>
        <p:pic>
          <p:nvPicPr>
            <p:cNvPr id="3" name="Picture 9" descr="mlit_top"/>
            <p:cNvPicPr>
              <a:picLocks noChangeAspect="1" noChangeArrowheads="1"/>
            </p:cNvPicPr>
            <p:nvPr userDrawn="1"/>
          </p:nvPicPr>
          <p:blipFill>
            <a:blip r:embed="rId2"/>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p:cNvGrpSpPr>
              <a:grpSpLocks/>
            </p:cNvGrpSpPr>
            <p:nvPr userDrawn="1"/>
          </p:nvGrpSpPr>
          <p:grpSpPr bwMode="auto">
            <a:xfrm>
              <a:off x="0" y="0"/>
              <a:ext cx="5760" cy="318"/>
              <a:chOff x="0" y="0"/>
              <a:chExt cx="5760" cy="318"/>
            </a:xfrm>
          </p:grpSpPr>
          <p:pic>
            <p:nvPicPr>
              <p:cNvPr id="5" name="Picture 11"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mlit_top"/>
              <p:cNvPicPr>
                <a:picLocks noChangeAspect="1" noChangeArrowheads="1"/>
              </p:cNvPicPr>
              <p:nvPr userDrawn="1"/>
            </p:nvPicPr>
            <p:blipFill>
              <a:blip r:embed="rId4"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mlit_top"/>
              <p:cNvPicPr>
                <a:picLocks noChangeAspect="1" noChangeArrowheads="1"/>
              </p:cNvPicPr>
              <p:nvPr userDrawn="1"/>
            </p:nvPicPr>
            <p:blipFill>
              <a:blip r:embed="rId4"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 name="Picture 14"/>
          <p:cNvPicPr>
            <a:picLocks noChangeAspect="1" noChangeArrowheads="1"/>
          </p:cNvPicPr>
          <p:nvPr userDrawn="1"/>
        </p:nvPicPr>
        <p:blipFill>
          <a:blip r:embed="rId5" cstate="screen">
            <a:extLst>
              <a:ext uri="{28A0092B-C50C-407E-A947-70E740481C1C}">
                <a14:useLocalDpi xmlns:a14="http://schemas.microsoft.com/office/drawing/2010/main"/>
              </a:ext>
            </a:extLst>
          </a:blip>
          <a:srcRect t="3670"/>
          <a:stretch>
            <a:fillRect/>
          </a:stretch>
        </p:blipFill>
        <p:spPr bwMode="auto">
          <a:xfrm>
            <a:off x="8226427" y="2"/>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sldNum" sz="quarter" idx="10"/>
          </p:nvPr>
        </p:nvSpPr>
        <p:spPr>
          <a:xfrm>
            <a:off x="9602986" y="6615114"/>
            <a:ext cx="307777" cy="246221"/>
          </a:xfrm>
        </p:spPr>
        <p:txBody>
          <a:bodyPr wrap="none" lIns="0" tIns="0" rIns="0" bIns="0">
            <a:spAutoFit/>
          </a:bodyPr>
          <a:lstStyle>
            <a:lvl1pPr>
              <a:defRPr sz="1600">
                <a:solidFill>
                  <a:srgbClr val="000000"/>
                </a:solidFill>
                <a:latin typeface="ＭＳ Ｐゴシック" panose="020B0600070205080204" pitchFamily="50" charset="-128"/>
              </a:defRPr>
            </a:lvl1pPr>
          </a:lstStyle>
          <a:p>
            <a:pPr>
              <a:defRPr/>
            </a:pPr>
            <a:fld id="{639661E4-9D6A-45F9-A328-6DE526912FE8}" type="slidenum">
              <a:rPr lang="en-US" altLang="ja-JP"/>
              <a:pPr>
                <a:defRPr/>
              </a:pPr>
              <a:t>‹#›</a:t>
            </a:fld>
            <a:endParaRPr lang="en-US" altLang="ja-JP"/>
          </a:p>
        </p:txBody>
      </p:sp>
    </p:spTree>
    <p:extLst>
      <p:ext uri="{BB962C8B-B14F-4D97-AF65-F5344CB8AC3E}">
        <p14:creationId xmlns:p14="http://schemas.microsoft.com/office/powerpoint/2010/main" val="745434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33" y="4"/>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8" y="4"/>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DBAFCB-A604-4368-BE4B-13835FBC847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674067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a:extLst>
              <a:ext uri="{28A0092B-C50C-407E-A947-70E740481C1C}">
                <a14:useLocalDpi xmlns:a14="http://schemas.microsoft.com/office/drawing/2010/main" val="0"/>
              </a:ext>
            </a:extLst>
          </a:blip>
          <a:srcRect t="62230"/>
          <a:stretch>
            <a:fillRect/>
          </a:stretch>
        </p:blipFill>
        <p:spPr bwMode="auto">
          <a:xfrm>
            <a:off x="0" y="6524629"/>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833563" y="3284542"/>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defRPr/>
            </a:pPr>
            <a:endParaRPr lang="ja-JP" altLang="en-US" sz="1292">
              <a:solidFill>
                <a:prstClr val="black"/>
              </a:solidFill>
            </a:endParaRPr>
          </a:p>
        </p:txBody>
      </p:sp>
      <p:pic>
        <p:nvPicPr>
          <p:cNvPr id="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51554"/>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3" y="6524629"/>
            <a:ext cx="338906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108" i="1">
                <a:solidFill>
                  <a:prstClr val="white"/>
                </a:solidFill>
                <a:latin typeface="Times New Roman" panose="02020603050405020304" pitchFamily="18" charset="0"/>
              </a:rPr>
              <a:t>Ministry of Land, Infrastructure, Transport and Tourism</a:t>
            </a:r>
          </a:p>
        </p:txBody>
      </p:sp>
      <p:sp>
        <p:nvSpPr>
          <p:cNvPr id="3074" name="Rectangle 2"/>
          <p:cNvSpPr>
            <a:spLocks noGrp="1" noChangeArrowheads="1"/>
          </p:cNvSpPr>
          <p:nvPr>
            <p:ph type="ctrTitle"/>
          </p:nvPr>
        </p:nvSpPr>
        <p:spPr>
          <a:xfrm>
            <a:off x="1754187" y="2133605"/>
            <a:ext cx="8151813" cy="1470025"/>
          </a:xfrm>
        </p:spPr>
        <p:txBody>
          <a:bodyPr/>
          <a:lstStyle>
            <a:lvl1pPr>
              <a:defRPr sz="3692"/>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9"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defTabSz="842618">
              <a:defRPr sz="1662"/>
            </a:lvl1pPr>
          </a:lstStyle>
          <a:p>
            <a:pPr>
              <a:defRPr/>
            </a:pPr>
            <a:fld id="{05CA6E6E-5052-4676-8912-BABA6D20D2FD}" type="slidenum">
              <a:rPr lang="en-US" altLang="ja-JP"/>
              <a:pPr>
                <a:defRPr/>
              </a:pPr>
              <a:t>‹#›</a:t>
            </a:fld>
            <a:endParaRPr lang="en-US" altLang="ja-JP"/>
          </a:p>
        </p:txBody>
      </p:sp>
    </p:spTree>
    <p:extLst>
      <p:ext uri="{BB962C8B-B14F-4D97-AF65-F5344CB8AC3E}">
        <p14:creationId xmlns:p14="http://schemas.microsoft.com/office/powerpoint/2010/main" val="21021777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842618">
              <a:defRPr sz="1662"/>
            </a:lvl1pPr>
          </a:lstStyle>
          <a:p>
            <a:pPr>
              <a:defRPr/>
            </a:pPr>
            <a:fld id="{CE9A4715-DE18-4BDD-9A3B-50F6D4A244E3}" type="slidenum">
              <a:rPr lang="en-US" altLang="ja-JP"/>
              <a:pPr>
                <a:defRPr/>
              </a:pPr>
              <a:t>‹#›</a:t>
            </a:fld>
            <a:endParaRPr lang="en-US" altLang="ja-JP"/>
          </a:p>
        </p:txBody>
      </p:sp>
    </p:spTree>
    <p:extLst>
      <p:ext uri="{BB962C8B-B14F-4D97-AF65-F5344CB8AC3E}">
        <p14:creationId xmlns:p14="http://schemas.microsoft.com/office/powerpoint/2010/main" val="33533629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5"/>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6" name="Rectangle 6"/>
          <p:cNvSpPr>
            <a:spLocks noGrp="1" noChangeArrowheads="1"/>
          </p:cNvSpPr>
          <p:nvPr>
            <p:ph type="sldNum" sz="quarter" idx="12"/>
          </p:nvPr>
        </p:nvSpPr>
        <p:spPr>
          <a:xfrm>
            <a:off x="7594600" y="6393460"/>
            <a:ext cx="2311400" cy="476250"/>
          </a:xfrm>
        </p:spPr>
        <p:txBody>
          <a:bodyPr/>
          <a:lstStyle>
            <a:lvl1pPr defTabSz="842618">
              <a:defRPr sz="1662"/>
            </a:lvl1pPr>
          </a:lstStyle>
          <a:p>
            <a:pPr>
              <a:defRPr/>
            </a:pPr>
            <a:fld id="{67BA84A0-340B-42A6-B002-7E876AB09174}" type="slidenum">
              <a:rPr lang="en-US" altLang="ja-JP"/>
              <a:pPr>
                <a:defRPr/>
              </a:pPr>
              <a:t>‹#›</a:t>
            </a:fld>
            <a:endParaRPr lang="en-US" altLang="ja-JP"/>
          </a:p>
        </p:txBody>
      </p:sp>
    </p:spTree>
    <p:extLst>
      <p:ext uri="{BB962C8B-B14F-4D97-AF65-F5344CB8AC3E}">
        <p14:creationId xmlns:p14="http://schemas.microsoft.com/office/powerpoint/2010/main" val="10621399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6"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842618">
              <a:defRPr sz="1662"/>
            </a:lvl1pPr>
          </a:lstStyle>
          <a:p>
            <a:pPr>
              <a:defRPr/>
            </a:pPr>
            <a:fld id="{36AF4390-0B50-4220-AD26-8CB78009C6E7}" type="slidenum">
              <a:rPr lang="en-US" altLang="ja-JP"/>
              <a:pPr>
                <a:defRPr/>
              </a:pPr>
              <a:t>‹#›</a:t>
            </a:fld>
            <a:endParaRPr lang="en-US" altLang="ja-JP"/>
          </a:p>
        </p:txBody>
      </p:sp>
    </p:spTree>
    <p:extLst>
      <p:ext uri="{BB962C8B-B14F-4D97-AF65-F5344CB8AC3E}">
        <p14:creationId xmlns:p14="http://schemas.microsoft.com/office/powerpoint/2010/main" val="21891995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3"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3"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8"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defTabSz="842618">
              <a:defRPr sz="1662"/>
            </a:lvl1pPr>
          </a:lstStyle>
          <a:p>
            <a:pPr>
              <a:defRPr/>
            </a:pPr>
            <a:fld id="{062CA637-D54F-4DA5-8DDC-208E42666253}" type="slidenum">
              <a:rPr lang="en-US" altLang="ja-JP"/>
              <a:pPr>
                <a:defRPr/>
              </a:pPr>
              <a:t>‹#›</a:t>
            </a:fld>
            <a:endParaRPr lang="en-US" altLang="ja-JP"/>
          </a:p>
        </p:txBody>
      </p:sp>
    </p:spTree>
    <p:extLst>
      <p:ext uri="{BB962C8B-B14F-4D97-AF65-F5344CB8AC3E}">
        <p14:creationId xmlns:p14="http://schemas.microsoft.com/office/powerpoint/2010/main" val="5838116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4"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5" name="Rectangle 6"/>
          <p:cNvSpPr>
            <a:spLocks noGrp="1" noChangeArrowheads="1"/>
          </p:cNvSpPr>
          <p:nvPr>
            <p:ph type="sldNum" sz="quarter" idx="12"/>
          </p:nvPr>
        </p:nvSpPr>
        <p:spPr>
          <a:xfrm>
            <a:off x="7594600" y="6381328"/>
            <a:ext cx="2311400" cy="332210"/>
          </a:xfrm>
        </p:spPr>
        <p:txBody>
          <a:bodyPr/>
          <a:lstStyle>
            <a:lvl1pPr defTabSz="842618">
              <a:defRPr sz="1662"/>
            </a:lvl1pPr>
          </a:lstStyle>
          <a:p>
            <a:pPr>
              <a:defRPr/>
            </a:pPr>
            <a:fld id="{3F4A4052-DA7A-4D8D-A1DD-E04A45BC5B9B}" type="slidenum">
              <a:rPr lang="en-US" altLang="ja-JP"/>
              <a:pPr>
                <a:defRPr/>
              </a:pPr>
              <a:t>‹#›</a:t>
            </a:fld>
            <a:endParaRPr lang="en-US" altLang="ja-JP"/>
          </a:p>
        </p:txBody>
      </p:sp>
    </p:spTree>
    <p:extLst>
      <p:ext uri="{BB962C8B-B14F-4D97-AF65-F5344CB8AC3E}">
        <p14:creationId xmlns:p14="http://schemas.microsoft.com/office/powerpoint/2010/main" val="2193069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3"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4" name="Rectangle 6"/>
          <p:cNvSpPr>
            <a:spLocks noGrp="1" noChangeArrowheads="1"/>
          </p:cNvSpPr>
          <p:nvPr>
            <p:ph type="sldNum" sz="quarter" idx="12"/>
          </p:nvPr>
        </p:nvSpPr>
        <p:spPr>
          <a:xfrm>
            <a:off x="7594600" y="6538917"/>
            <a:ext cx="2311400" cy="319087"/>
          </a:xfrm>
        </p:spPr>
        <p:txBody>
          <a:bodyPr/>
          <a:lstStyle>
            <a:lvl1pPr defTabSz="842618">
              <a:defRPr sz="1662"/>
            </a:lvl1pPr>
          </a:lstStyle>
          <a:p>
            <a:pPr>
              <a:defRPr/>
            </a:pPr>
            <a:fld id="{E0EC4488-18AE-4C8C-9101-C6831CFC5DAD}" type="slidenum">
              <a:rPr lang="en-US" altLang="ja-JP"/>
              <a:pPr>
                <a:defRPr/>
              </a:pPr>
              <a:t>‹#›</a:t>
            </a:fld>
            <a:endParaRPr lang="en-US" altLang="ja-JP"/>
          </a:p>
        </p:txBody>
      </p:sp>
    </p:spTree>
    <p:extLst>
      <p:ext uri="{BB962C8B-B14F-4D97-AF65-F5344CB8AC3E}">
        <p14:creationId xmlns:p14="http://schemas.microsoft.com/office/powerpoint/2010/main" val="20748164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2"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3" y="273055"/>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2"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6"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842618">
              <a:defRPr sz="1662"/>
            </a:lvl1pPr>
          </a:lstStyle>
          <a:p>
            <a:pPr>
              <a:defRPr/>
            </a:pPr>
            <a:fld id="{0370A731-0F4D-40E8-8A85-5B84F0D6470A}" type="slidenum">
              <a:rPr lang="en-US" altLang="ja-JP"/>
              <a:pPr>
                <a:defRPr/>
              </a:pPr>
              <a:t>‹#›</a:t>
            </a:fld>
            <a:endParaRPr lang="en-US" altLang="ja-JP"/>
          </a:p>
        </p:txBody>
      </p:sp>
    </p:spTree>
    <p:extLst>
      <p:ext uri="{BB962C8B-B14F-4D97-AF65-F5344CB8AC3E}">
        <p14:creationId xmlns:p14="http://schemas.microsoft.com/office/powerpoint/2010/main" val="8037785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6"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842618">
              <a:defRPr sz="1662"/>
            </a:lvl1pPr>
          </a:lstStyle>
          <a:p>
            <a:pPr>
              <a:defRPr/>
            </a:pPr>
            <a:fld id="{99733CAD-2EEE-4A07-9E11-BC59939A6741}" type="slidenum">
              <a:rPr lang="en-US" altLang="ja-JP"/>
              <a:pPr>
                <a:defRPr/>
              </a:pPr>
              <a:t>‹#›</a:t>
            </a:fld>
            <a:endParaRPr lang="en-US" altLang="ja-JP"/>
          </a:p>
        </p:txBody>
      </p:sp>
    </p:spTree>
    <p:extLst>
      <p:ext uri="{BB962C8B-B14F-4D97-AF65-F5344CB8AC3E}">
        <p14:creationId xmlns:p14="http://schemas.microsoft.com/office/powerpoint/2010/main" val="3478728905"/>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theme/theme1.xml" Type="http://schemas.openxmlformats.org/officeDocument/2006/relationships/theme"/><Relationship Id="rId11" Target="../media/image1.png" Type="http://schemas.openxmlformats.org/officeDocument/2006/relationships/image"/><Relationship Id="rId12" Target="../media/image2.png" Type="http://schemas.openxmlformats.org/officeDocument/2006/relationships/image"/><Relationship Id="rId13" Target="../media/image3.png" Type="http://schemas.openxmlformats.org/officeDocument/2006/relationships/image"/><Relationship Id="rId14"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10.xml.rels><?xml version="1.0" encoding="UTF-8" standalone="yes"?><Relationships xmlns="http://schemas.openxmlformats.org/package/2006/relationships"><Relationship Id="rId1" Target="../slideLayouts/slideLayout102.xml" Type="http://schemas.openxmlformats.org/officeDocument/2006/relationships/slideLayout"/><Relationship Id="rId10" Target="../slideLayouts/slideLayout111.xml" Type="http://schemas.openxmlformats.org/officeDocument/2006/relationships/slideLayout"/><Relationship Id="rId11" Target="../slideLayouts/slideLayout112.xml" Type="http://schemas.openxmlformats.org/officeDocument/2006/relationships/slideLayout"/><Relationship Id="rId12" Target="../slideLayouts/slideLayout113.xml" Type="http://schemas.openxmlformats.org/officeDocument/2006/relationships/slideLayout"/><Relationship Id="rId13" Target="../theme/theme10.xml" Type="http://schemas.openxmlformats.org/officeDocument/2006/relationships/theme"/><Relationship Id="rId14" Target="../media/image6.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103.xml" Type="http://schemas.openxmlformats.org/officeDocument/2006/relationships/slideLayout"/><Relationship Id="rId3" Target="../slideLayouts/slideLayout104.xml" Type="http://schemas.openxmlformats.org/officeDocument/2006/relationships/slideLayout"/><Relationship Id="rId4" Target="../slideLayouts/slideLayout105.xml" Type="http://schemas.openxmlformats.org/officeDocument/2006/relationships/slideLayout"/><Relationship Id="rId5" Target="../slideLayouts/slideLayout106.xml" Type="http://schemas.openxmlformats.org/officeDocument/2006/relationships/slideLayout"/><Relationship Id="rId6" Target="../slideLayouts/slideLayout107.xml" Type="http://schemas.openxmlformats.org/officeDocument/2006/relationships/slideLayout"/><Relationship Id="rId7" Target="../slideLayouts/slideLayout108.xml" Type="http://schemas.openxmlformats.org/officeDocument/2006/relationships/slideLayout"/><Relationship Id="rId8" Target="../slideLayouts/slideLayout109.xml" Type="http://schemas.openxmlformats.org/officeDocument/2006/relationships/slideLayout"/><Relationship Id="rId9" Target="../slideLayouts/slideLayout110.xml" Type="http://schemas.openxmlformats.org/officeDocument/2006/relationships/slideLayout"/></Relationships>
</file>

<file path=ppt/slideMasters/_rels/slideMaster11.xml.rels><?xml version="1.0" encoding="UTF-8" standalone="yes"?><Relationships xmlns="http://schemas.openxmlformats.org/package/2006/relationships"><Relationship Id="rId1" Target="../slideLayouts/slideLayout114.xml" Type="http://schemas.openxmlformats.org/officeDocument/2006/relationships/slideLayout"/><Relationship Id="rId10" Target="../theme/theme11.xml" Type="http://schemas.openxmlformats.org/officeDocument/2006/relationships/theme"/><Relationship Id="rId11" Target="../media/image10.png" Type="http://schemas.openxmlformats.org/officeDocument/2006/relationships/image"/><Relationship Id="rId12" Target="../media/image11.png" Type="http://schemas.openxmlformats.org/officeDocument/2006/relationships/image"/><Relationship Id="rId13" Target="../media/image9.png" Type="http://schemas.openxmlformats.org/officeDocument/2006/relationships/image"/><Relationship Id="rId14" Target="../media/image4.wmf" Type="http://schemas.openxmlformats.org/officeDocument/2006/relationships/image"/><Relationship Id="rId2" Target="../slideLayouts/slideLayout115.xml" Type="http://schemas.openxmlformats.org/officeDocument/2006/relationships/slideLayout"/><Relationship Id="rId3" Target="../slideLayouts/slideLayout116.xml" Type="http://schemas.openxmlformats.org/officeDocument/2006/relationships/slideLayout"/><Relationship Id="rId4" Target="../slideLayouts/slideLayout117.xml" Type="http://schemas.openxmlformats.org/officeDocument/2006/relationships/slideLayout"/><Relationship Id="rId5" Target="../slideLayouts/slideLayout118.xml" Type="http://schemas.openxmlformats.org/officeDocument/2006/relationships/slideLayout"/><Relationship Id="rId6" Target="../slideLayouts/slideLayout119.xml" Type="http://schemas.openxmlformats.org/officeDocument/2006/relationships/slideLayout"/><Relationship Id="rId7" Target="../slideLayouts/slideLayout120.xml" Type="http://schemas.openxmlformats.org/officeDocument/2006/relationships/slideLayout"/><Relationship Id="rId8" Target="../slideLayouts/slideLayout121.xml" Type="http://schemas.openxmlformats.org/officeDocument/2006/relationships/slideLayout"/><Relationship Id="rId9" Target="../slideLayouts/slideLayout122.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0.xml" Type="http://schemas.openxmlformats.org/officeDocument/2006/relationships/slideLayout"/><Relationship Id="rId10" Target="../slideLayouts/slideLayout19.xml" Type="http://schemas.openxmlformats.org/officeDocument/2006/relationships/slideLayout"/><Relationship Id="rId11" Target="../slideLayouts/slideLayout20.xml" Type="http://schemas.openxmlformats.org/officeDocument/2006/relationships/slideLayout"/><Relationship Id="rId12" Target="../slideLayouts/slideLayout21.xml" Type="http://schemas.openxmlformats.org/officeDocument/2006/relationships/slideLayout"/><Relationship Id="rId13" Target="../slideLayouts/slideLayout22.xml" Type="http://schemas.openxmlformats.org/officeDocument/2006/relationships/slideLayout"/><Relationship Id="rId14" Target="../theme/theme2.xml" Type="http://schemas.openxmlformats.org/officeDocument/2006/relationships/theme"/><Relationship Id="rId15" Target="../media/image5.png" Type="http://schemas.openxmlformats.org/officeDocument/2006/relationships/image"/><Relationship Id="rId16" Target="../media/image2.png" Type="http://schemas.openxmlformats.org/officeDocument/2006/relationships/image"/><Relationship Id="rId17" Target="../media/image3.png" Type="http://schemas.openxmlformats.org/officeDocument/2006/relationships/image"/><Relationship Id="rId18" Target="../media/image4.wmf" Type="http://schemas.openxmlformats.org/officeDocument/2006/relationships/image"/><Relationship Id="rId2" Target="../slideLayouts/slideLayout11.xml" Type="http://schemas.openxmlformats.org/officeDocument/2006/relationships/slideLayout"/><Relationship Id="rId3" Target="../slideLayouts/slideLayout12.xml" Type="http://schemas.openxmlformats.org/officeDocument/2006/relationships/slideLayout"/><Relationship Id="rId4" Target="../slideLayouts/slideLayout13.xml" Type="http://schemas.openxmlformats.org/officeDocument/2006/relationships/slideLayout"/><Relationship Id="rId5" Target="../slideLayouts/slideLayout14.xml" Type="http://schemas.openxmlformats.org/officeDocument/2006/relationships/slideLayout"/><Relationship Id="rId6" Target="../slideLayouts/slideLayout15.xml" Type="http://schemas.openxmlformats.org/officeDocument/2006/relationships/slideLayout"/><Relationship Id="rId7" Target="../slideLayouts/slideLayout16.xml" Type="http://schemas.openxmlformats.org/officeDocument/2006/relationships/slideLayout"/><Relationship Id="rId8" Target="../slideLayouts/slideLayout17.xml" Type="http://schemas.openxmlformats.org/officeDocument/2006/relationships/slideLayout"/><Relationship Id="rId9" Target="../slideLayouts/slideLayout18.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3.xml" Type="http://schemas.openxmlformats.org/officeDocument/2006/relationships/slideLayout"/><Relationship Id="rId10" Target="../slideLayouts/slideLayout32.xml" Type="http://schemas.openxmlformats.org/officeDocument/2006/relationships/slideLayout"/><Relationship Id="rId11" Target="../slideLayouts/slideLayout33.xml" Type="http://schemas.openxmlformats.org/officeDocument/2006/relationships/slideLayout"/><Relationship Id="rId12" Target="../slideLayouts/slideLayout34.xml" Type="http://schemas.openxmlformats.org/officeDocument/2006/relationships/slideLayout"/><Relationship Id="rId13" Target="../theme/theme3.xml" Type="http://schemas.openxmlformats.org/officeDocument/2006/relationships/theme"/><Relationship Id="rId14" Target="../media/image5.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24.xml" Type="http://schemas.openxmlformats.org/officeDocument/2006/relationships/slideLayout"/><Relationship Id="rId3" Target="../slideLayouts/slideLayout25.xml" Type="http://schemas.openxmlformats.org/officeDocument/2006/relationships/slideLayout"/><Relationship Id="rId4" Target="../slideLayouts/slideLayout26.xml" Type="http://schemas.openxmlformats.org/officeDocument/2006/relationships/slideLayout"/><Relationship Id="rId5" Target="../slideLayouts/slideLayout27.xml" Type="http://schemas.openxmlformats.org/officeDocument/2006/relationships/slideLayout"/><Relationship Id="rId6" Target="../slideLayouts/slideLayout28.xml" Type="http://schemas.openxmlformats.org/officeDocument/2006/relationships/slideLayout"/><Relationship Id="rId7" Target="../slideLayouts/slideLayout29.xml" Type="http://schemas.openxmlformats.org/officeDocument/2006/relationships/slideLayout"/><Relationship Id="rId8" Target="../slideLayouts/slideLayout30.xml" Type="http://schemas.openxmlformats.org/officeDocument/2006/relationships/slideLayout"/><Relationship Id="rId9" Target="../slideLayouts/slideLayout31.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35.xml" Type="http://schemas.openxmlformats.org/officeDocument/2006/relationships/slideLayout"/><Relationship Id="rId10" Target="../slideLayouts/slideLayout44.xml" Type="http://schemas.openxmlformats.org/officeDocument/2006/relationships/slideLayout"/><Relationship Id="rId11" Target="../slideLayouts/slideLayout45.xml" Type="http://schemas.openxmlformats.org/officeDocument/2006/relationships/slideLayout"/><Relationship Id="rId12" Target="../slideLayouts/slideLayout46.xml" Type="http://schemas.openxmlformats.org/officeDocument/2006/relationships/slideLayout"/><Relationship Id="rId13" Target="../slideLayouts/slideLayout47.xml" Type="http://schemas.openxmlformats.org/officeDocument/2006/relationships/slideLayout"/><Relationship Id="rId14" Target="../slideLayouts/slideLayout48.xml" Type="http://schemas.openxmlformats.org/officeDocument/2006/relationships/slideLayout"/><Relationship Id="rId15" Target="../slideLayouts/slideLayout49.xml" Type="http://schemas.openxmlformats.org/officeDocument/2006/relationships/slideLayout"/><Relationship Id="rId16" Target="../theme/theme4.xml" Type="http://schemas.openxmlformats.org/officeDocument/2006/relationships/theme"/><Relationship Id="rId17" Target="../media/image2.png" Type="http://schemas.openxmlformats.org/officeDocument/2006/relationships/image"/><Relationship Id="rId18" Target="../media/image3.png" Type="http://schemas.openxmlformats.org/officeDocument/2006/relationships/image"/><Relationship Id="rId2" Target="../slideLayouts/slideLayout36.xml" Type="http://schemas.openxmlformats.org/officeDocument/2006/relationships/slideLayout"/><Relationship Id="rId3" Target="../slideLayouts/slideLayout37.xml" Type="http://schemas.openxmlformats.org/officeDocument/2006/relationships/slideLayout"/><Relationship Id="rId4" Target="../slideLayouts/slideLayout38.xml" Type="http://schemas.openxmlformats.org/officeDocument/2006/relationships/slideLayout"/><Relationship Id="rId5" Target="../slideLayouts/slideLayout39.xml" Type="http://schemas.openxmlformats.org/officeDocument/2006/relationships/slideLayout"/><Relationship Id="rId6" Target="../slideLayouts/slideLayout40.xml" Type="http://schemas.openxmlformats.org/officeDocument/2006/relationships/slideLayout"/><Relationship Id="rId7" Target="../slideLayouts/slideLayout41.xml" Type="http://schemas.openxmlformats.org/officeDocument/2006/relationships/slideLayout"/><Relationship Id="rId8" Target="../slideLayouts/slideLayout42.xml" Type="http://schemas.openxmlformats.org/officeDocument/2006/relationships/slideLayout"/><Relationship Id="rId9" Target="../slideLayouts/slideLayout43.xml" Type="http://schemas.openxmlformats.org/officeDocument/2006/relationships/slideLayout"/></Relationships>
</file>

<file path=ppt/slideMasters/_rels/slideMaster5.xml.rels><?xml version="1.0" encoding="UTF-8" standalone="yes"?><Relationships xmlns="http://schemas.openxmlformats.org/package/2006/relationships"><Relationship Id="rId1" Target="../slideLayouts/slideLayout50.xml" Type="http://schemas.openxmlformats.org/officeDocument/2006/relationships/slideLayout"/><Relationship Id="rId10" Target="../slideLayouts/slideLayout59.xml" Type="http://schemas.openxmlformats.org/officeDocument/2006/relationships/slideLayout"/><Relationship Id="rId11" Target="../slideLayouts/slideLayout60.xml" Type="http://schemas.openxmlformats.org/officeDocument/2006/relationships/slideLayout"/><Relationship Id="rId12" Target="../theme/theme5.xml" Type="http://schemas.openxmlformats.org/officeDocument/2006/relationships/theme"/><Relationship Id="rId13" Target="../media/image5.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51.xml" Type="http://schemas.openxmlformats.org/officeDocument/2006/relationships/slideLayout"/><Relationship Id="rId3" Target="../slideLayouts/slideLayout52.xml" Type="http://schemas.openxmlformats.org/officeDocument/2006/relationships/slideLayout"/><Relationship Id="rId4" Target="../slideLayouts/slideLayout53.xml" Type="http://schemas.openxmlformats.org/officeDocument/2006/relationships/slideLayout"/><Relationship Id="rId5" Target="../slideLayouts/slideLayout54.xml" Type="http://schemas.openxmlformats.org/officeDocument/2006/relationships/slideLayout"/><Relationship Id="rId6" Target="../slideLayouts/slideLayout55.xml" Type="http://schemas.openxmlformats.org/officeDocument/2006/relationships/slideLayout"/><Relationship Id="rId7" Target="../slideLayouts/slideLayout56.xml" Type="http://schemas.openxmlformats.org/officeDocument/2006/relationships/slideLayout"/><Relationship Id="rId8" Target="../slideLayouts/slideLayout57.xml" Type="http://schemas.openxmlformats.org/officeDocument/2006/relationships/slideLayout"/><Relationship Id="rId9" Target="../slideLayouts/slideLayout58.xml" Type="http://schemas.openxmlformats.org/officeDocument/2006/relationships/slideLayout"/></Relationships>
</file>

<file path=ppt/slideMasters/_rels/slideMaster6.xml.rels><?xml version="1.0" encoding="UTF-8" standalone="yes"?><Relationships xmlns="http://schemas.openxmlformats.org/package/2006/relationships"><Relationship Id="rId1" Target="../slideLayouts/slideLayout61.xml" Type="http://schemas.openxmlformats.org/officeDocument/2006/relationships/slideLayout"/><Relationship Id="rId10" Target="../media/image2.png" Type="http://schemas.openxmlformats.org/officeDocument/2006/relationships/image"/><Relationship Id="rId11" Target="../media/image3.png" Type="http://schemas.openxmlformats.org/officeDocument/2006/relationships/image"/><Relationship Id="rId12" Target="../media/image4.wmf" Type="http://schemas.openxmlformats.org/officeDocument/2006/relationships/image"/><Relationship Id="rId2" Target="../slideLayouts/slideLayout62.xml" Type="http://schemas.openxmlformats.org/officeDocument/2006/relationships/slideLayout"/><Relationship Id="rId3" Target="../slideLayouts/slideLayout63.xml" Type="http://schemas.openxmlformats.org/officeDocument/2006/relationships/slideLayout"/><Relationship Id="rId4" Target="../slideLayouts/slideLayout64.xml" Type="http://schemas.openxmlformats.org/officeDocument/2006/relationships/slideLayout"/><Relationship Id="rId5" Target="../slideLayouts/slideLayout65.xml" Type="http://schemas.openxmlformats.org/officeDocument/2006/relationships/slideLayout"/><Relationship Id="rId6" Target="../slideLayouts/slideLayout66.xml" Type="http://schemas.openxmlformats.org/officeDocument/2006/relationships/slideLayout"/><Relationship Id="rId7" Target="../slideLayouts/slideLayout67.xml" Type="http://schemas.openxmlformats.org/officeDocument/2006/relationships/slideLayout"/><Relationship Id="rId8" Target="../theme/theme6.xml" Type="http://schemas.openxmlformats.org/officeDocument/2006/relationships/theme"/><Relationship Id="rId9" Target="../media/image6.png" Type="http://schemas.openxmlformats.org/officeDocument/2006/relationships/image"/></Relationships>
</file>

<file path=ppt/slideMasters/_rels/slideMaster7.xml.rels><?xml version="1.0" encoding="UTF-8" standalone="yes"?><Relationships xmlns="http://schemas.openxmlformats.org/package/2006/relationships"><Relationship Id="rId1" Target="../slideLayouts/slideLayout68.xml" Type="http://schemas.openxmlformats.org/officeDocument/2006/relationships/slideLayout"/><Relationship Id="rId10" Target="../slideLayouts/slideLayout77.xml" Type="http://schemas.openxmlformats.org/officeDocument/2006/relationships/slideLayout"/><Relationship Id="rId11" Target="../slideLayouts/slideLayout78.xml" Type="http://schemas.openxmlformats.org/officeDocument/2006/relationships/slideLayout"/><Relationship Id="rId12" Target="../slideLayouts/slideLayout79.xml" Type="http://schemas.openxmlformats.org/officeDocument/2006/relationships/slideLayout"/><Relationship Id="rId13" Target="../theme/theme7.xml" Type="http://schemas.openxmlformats.org/officeDocument/2006/relationships/theme"/><Relationship Id="rId14" Target="../media/image7.png" Type="http://schemas.openxmlformats.org/officeDocument/2006/relationships/image"/><Relationship Id="rId15" Target="../media/image8.png" Type="http://schemas.openxmlformats.org/officeDocument/2006/relationships/image"/><Relationship Id="rId16" Target="../media/image9.png" Type="http://schemas.openxmlformats.org/officeDocument/2006/relationships/image"/><Relationship Id="rId17" Target="../media/image4.wmf" Type="http://schemas.openxmlformats.org/officeDocument/2006/relationships/image"/><Relationship Id="rId2" Target="../slideLayouts/slideLayout69.xml" Type="http://schemas.openxmlformats.org/officeDocument/2006/relationships/slideLayout"/><Relationship Id="rId3" Target="../slideLayouts/slideLayout70.xml" Type="http://schemas.openxmlformats.org/officeDocument/2006/relationships/slideLayout"/><Relationship Id="rId4" Target="../slideLayouts/slideLayout71.xml" Type="http://schemas.openxmlformats.org/officeDocument/2006/relationships/slideLayout"/><Relationship Id="rId5" Target="../slideLayouts/slideLayout72.xml" Type="http://schemas.openxmlformats.org/officeDocument/2006/relationships/slideLayout"/><Relationship Id="rId6" Target="../slideLayouts/slideLayout73.xml" Type="http://schemas.openxmlformats.org/officeDocument/2006/relationships/slideLayout"/><Relationship Id="rId7" Target="../slideLayouts/slideLayout74.xml" Type="http://schemas.openxmlformats.org/officeDocument/2006/relationships/slideLayout"/><Relationship Id="rId8" Target="../slideLayouts/slideLayout75.xml" Type="http://schemas.openxmlformats.org/officeDocument/2006/relationships/slideLayout"/><Relationship Id="rId9" Target="../slideLayouts/slideLayout76.xml" Type="http://schemas.openxmlformats.org/officeDocument/2006/relationships/slideLayout"/></Relationships>
</file>

<file path=ppt/slideMasters/_rels/slideMaster8.xml.rels><?xml version="1.0" encoding="UTF-8" standalone="yes"?><Relationships xmlns="http://schemas.openxmlformats.org/package/2006/relationships"><Relationship Id="rId1" Target="../slideLayouts/slideLayout80.xml" Type="http://schemas.openxmlformats.org/officeDocument/2006/relationships/slideLayout"/><Relationship Id="rId10" Target="../slideLayouts/slideLayout89.xml" Type="http://schemas.openxmlformats.org/officeDocument/2006/relationships/slideLayout"/><Relationship Id="rId11" Target="../slideLayouts/slideLayout90.xml" Type="http://schemas.openxmlformats.org/officeDocument/2006/relationships/slideLayout"/><Relationship Id="rId12" Target="../theme/theme8.xml" Type="http://schemas.openxmlformats.org/officeDocument/2006/relationships/theme"/><Relationship Id="rId13" Target="../media/image6.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81.xml" Type="http://schemas.openxmlformats.org/officeDocument/2006/relationships/slideLayout"/><Relationship Id="rId3" Target="../slideLayouts/slideLayout82.xml" Type="http://schemas.openxmlformats.org/officeDocument/2006/relationships/slideLayout"/><Relationship Id="rId4" Target="../slideLayouts/slideLayout83.xml" Type="http://schemas.openxmlformats.org/officeDocument/2006/relationships/slideLayout"/><Relationship Id="rId5" Target="../slideLayouts/slideLayout84.xml" Type="http://schemas.openxmlformats.org/officeDocument/2006/relationships/slideLayout"/><Relationship Id="rId6" Target="../slideLayouts/slideLayout85.xml" Type="http://schemas.openxmlformats.org/officeDocument/2006/relationships/slideLayout"/><Relationship Id="rId7" Target="../slideLayouts/slideLayout86.xml" Type="http://schemas.openxmlformats.org/officeDocument/2006/relationships/slideLayout"/><Relationship Id="rId8" Target="../slideLayouts/slideLayout87.xml" Type="http://schemas.openxmlformats.org/officeDocument/2006/relationships/slideLayout"/><Relationship Id="rId9" Target="../slideLayouts/slideLayout88.xml" Type="http://schemas.openxmlformats.org/officeDocument/2006/relationships/slideLayout"/></Relationships>
</file>

<file path=ppt/slideMasters/_rels/slideMaster9.xml.rels><?xml version="1.0" encoding="UTF-8" standalone="yes"?><Relationships xmlns="http://schemas.openxmlformats.org/package/2006/relationships"><Relationship Id="rId1" Target="../slideLayouts/slideLayout91.xml" Type="http://schemas.openxmlformats.org/officeDocument/2006/relationships/slideLayout"/><Relationship Id="rId10" Target="../slideLayouts/slideLayout100.xml" Type="http://schemas.openxmlformats.org/officeDocument/2006/relationships/slideLayout"/><Relationship Id="rId11" Target="../slideLayouts/slideLayout101.xml" Type="http://schemas.openxmlformats.org/officeDocument/2006/relationships/slideLayout"/><Relationship Id="rId12" Target="../theme/theme9.xml" Type="http://schemas.openxmlformats.org/officeDocument/2006/relationships/theme"/><Relationship Id="rId13" Target="../media/image6.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92.xml" Type="http://schemas.openxmlformats.org/officeDocument/2006/relationships/slideLayout"/><Relationship Id="rId3" Target="../slideLayouts/slideLayout93.xml" Type="http://schemas.openxmlformats.org/officeDocument/2006/relationships/slideLayout"/><Relationship Id="rId4" Target="../slideLayouts/slideLayout94.xml" Type="http://schemas.openxmlformats.org/officeDocument/2006/relationships/slideLayout"/><Relationship Id="rId5" Target="../slideLayouts/slideLayout95.xml" Type="http://schemas.openxmlformats.org/officeDocument/2006/relationships/slideLayout"/><Relationship Id="rId6" Target="../slideLayouts/slideLayout96.xml" Type="http://schemas.openxmlformats.org/officeDocument/2006/relationships/slideLayout"/><Relationship Id="rId7" Target="../slideLayouts/slideLayout97.xml" Type="http://schemas.openxmlformats.org/officeDocument/2006/relationships/slideLayout"/><Relationship Id="rId8" Target="../slideLayouts/slideLayout98.xml" Type="http://schemas.openxmlformats.org/officeDocument/2006/relationships/slideLayout"/><Relationship Id="rId9" Target="../slideLayouts/slideLayout9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95425"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37603" name="Rectangle 3"/>
          <p:cNvSpPr>
            <a:spLocks noGrp="1" noChangeArrowheads="1"/>
          </p:cNvSpPr>
          <p:nvPr>
            <p:ph type="dt" sz="half" idx="2"/>
          </p:nvPr>
        </p:nvSpPr>
        <p:spPr bwMode="auto">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ltLang="ja-JP">
              <a:solidFill>
                <a:srgbClr val="000000"/>
              </a:solidFill>
            </a:endParaRPr>
          </a:p>
        </p:txBody>
      </p:sp>
      <p:sp>
        <p:nvSpPr>
          <p:cNvPr id="537604" name="Rectangle 4"/>
          <p:cNvSpPr>
            <a:spLocks noGrp="1" noChangeArrowheads="1"/>
          </p:cNvSpPr>
          <p:nvPr>
            <p:ph type="ftr" sz="quarter" idx="3"/>
          </p:nvPr>
        </p:nvSpPr>
        <p:spPr bwMode="auto">
          <a:xfrm>
            <a:off x="3385103" y="6245225"/>
            <a:ext cx="313581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a:solidFill>
                <a:srgbClr val="000000"/>
              </a:solidFill>
            </a:endParaRPr>
          </a:p>
        </p:txBody>
      </p:sp>
      <p:sp>
        <p:nvSpPr>
          <p:cNvPr id="537605" name="Rectangle 5"/>
          <p:cNvSpPr>
            <a:spLocks noGrp="1" noChangeArrowheads="1"/>
          </p:cNvSpPr>
          <p:nvPr>
            <p:ph type="sldNum" sz="quarter" idx="4"/>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grpSp>
        <p:nvGrpSpPr>
          <p:cNvPr id="2" name="Group 6"/>
          <p:cNvGrpSpPr>
            <a:grpSpLocks/>
          </p:cNvGrpSpPr>
          <p:nvPr/>
        </p:nvGrpSpPr>
        <p:grpSpPr bwMode="auto">
          <a:xfrm>
            <a:off x="11" y="0"/>
            <a:ext cx="9906000" cy="546100"/>
            <a:chOff x="0" y="0"/>
            <a:chExt cx="5760" cy="344"/>
          </a:xfrm>
        </p:grpSpPr>
        <p:pic>
          <p:nvPicPr>
            <p:cNvPr id="1033" name="Picture 7" descr="mlit_top"/>
            <p:cNvPicPr>
              <a:picLocks noChangeAspect="1" noChangeArrowheads="1"/>
            </p:cNvPicPr>
            <p:nvPr userDrawn="1"/>
          </p:nvPicPr>
          <p:blipFill>
            <a:blip r:embed="rId11" cstate="print"/>
            <a:srcRect/>
            <a:stretch>
              <a:fillRect/>
            </a:stretch>
          </p:blipFill>
          <p:spPr bwMode="auto">
            <a:xfrm>
              <a:off x="0" y="300"/>
              <a:ext cx="5760" cy="44"/>
            </a:xfrm>
            <a:prstGeom prst="rect">
              <a:avLst/>
            </a:prstGeom>
            <a:noFill/>
            <a:ln w="9525">
              <a:noFill/>
              <a:miter lim="800000"/>
              <a:headEnd/>
              <a:tailEnd/>
            </a:ln>
          </p:spPr>
        </p:pic>
        <p:grpSp>
          <p:nvGrpSpPr>
            <p:cNvPr id="3" name="Group 8"/>
            <p:cNvGrpSpPr>
              <a:grpSpLocks/>
            </p:cNvGrpSpPr>
            <p:nvPr userDrawn="1"/>
          </p:nvGrpSpPr>
          <p:grpSpPr bwMode="auto">
            <a:xfrm>
              <a:off x="0" y="0"/>
              <a:ext cx="5760" cy="318"/>
              <a:chOff x="0" y="0"/>
              <a:chExt cx="5760" cy="318"/>
            </a:xfrm>
          </p:grpSpPr>
          <p:pic>
            <p:nvPicPr>
              <p:cNvPr id="1035" name="Picture 9" descr="mlit_top"/>
              <p:cNvPicPr>
                <a:picLocks noChangeAspect="1" noChangeArrowheads="1"/>
              </p:cNvPicPr>
              <p:nvPr userDrawn="1"/>
            </p:nvPicPr>
            <p:blipFill>
              <a:blip r:embed="rId12"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0" descr="mlit_top"/>
              <p:cNvPicPr>
                <a:picLocks noChangeAspect="1" noChangeArrowheads="1"/>
              </p:cNvPicPr>
              <p:nvPr userDrawn="1"/>
            </p:nvPicPr>
            <p:blipFill>
              <a:blip r:embed="rId13"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1" descr="mlit_top"/>
              <p:cNvPicPr>
                <a:picLocks noChangeAspect="1" noChangeArrowheads="1"/>
              </p:cNvPicPr>
              <p:nvPr userDrawn="1"/>
            </p:nvPicPr>
            <p:blipFill>
              <a:blip r:embed="rId13"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12"/>
          <p:cNvSpPr>
            <a:spLocks noGrp="1" noChangeArrowheads="1"/>
          </p:cNvSpPr>
          <p:nvPr>
            <p:ph type="title"/>
          </p:nvPr>
        </p:nvSpPr>
        <p:spPr bwMode="auto">
          <a:xfrm>
            <a:off x="45"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3"/>
          <p:cNvPicPr>
            <a:picLocks noChangeAspect="1" noChangeArrowheads="1"/>
          </p:cNvPicPr>
          <p:nvPr/>
        </p:nvPicPr>
        <p:blipFill>
          <a:blip r:embed="rId14" cstate="screen">
            <a:extLst>
              <a:ext uri="{28A0092B-C50C-407E-A947-70E740481C1C}">
                <a14:useLocalDpi xmlns:a14="http://schemas.microsoft.com/office/drawing/2010/main"/>
              </a:ext>
            </a:extLst>
          </a:blip>
          <a:srcRect t="3670"/>
          <a:stretch>
            <a:fillRect/>
          </a:stretch>
        </p:blipFill>
        <p:spPr bwMode="auto">
          <a:xfrm>
            <a:off x="8226162" y="24"/>
            <a:ext cx="1679844"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863" r:id="rId1"/>
    <p:sldLayoutId id="2147485864" r:id="rId2"/>
    <p:sldLayoutId id="2147485865" r:id="rId3"/>
    <p:sldLayoutId id="2147485866" r:id="rId4"/>
    <p:sldLayoutId id="2147485867" r:id="rId5"/>
    <p:sldLayoutId id="2147485868" r:id="rId6"/>
    <p:sldLayoutId id="2147485869" r:id="rId7"/>
    <p:sldLayoutId id="2147485870" r:id="rId8"/>
    <p:sldLayoutId id="2147487190" r:id="rId9"/>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779173" eaLnBrk="1" hangingPunct="1">
              <a:defRPr sz="1193">
                <a:solidFill>
                  <a:prstClr val="black"/>
                </a:solidFill>
                <a:latin typeface="Arial" charset="0"/>
                <a:ea typeface="ＭＳ Ｐゴシック"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779173" eaLnBrk="1" hangingPunct="1">
              <a:defRPr sz="1193">
                <a:solidFill>
                  <a:prstClr val="black"/>
                </a:solidFill>
                <a:latin typeface="Arial" charset="0"/>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779173" eaLnBrk="1" hangingPunct="1">
              <a:defRPr sz="1193">
                <a:solidFill>
                  <a:prstClr val="black"/>
                </a:solidFill>
              </a:defRPr>
            </a:lvl1pPr>
          </a:lstStyle>
          <a:p>
            <a:pPr>
              <a:defRPr/>
            </a:pPr>
            <a:fld id="{FC539CD3-D3D8-4E18-9921-81789CBB40AF}" type="slidenum">
              <a:rPr lang="en-US" altLang="ja-JP">
                <a:latin typeface="Arial" panose="020B0604020202020204" pitchFamily="34" charset="0"/>
                <a:ea typeface="ＭＳ Ｐゴシック" panose="020B0600070205080204" pitchFamily="50" charset="-128"/>
              </a:rPr>
              <a:pPr>
                <a:defRPr/>
              </a:pPr>
              <a:t>‹#›</a:t>
            </a:fld>
            <a:endParaRPr lang="en-US" altLang="ja-JP">
              <a:latin typeface="Arial" panose="020B0604020202020204" pitchFamily="34" charset="0"/>
              <a:ea typeface="ＭＳ Ｐゴシック" panose="020B0600070205080204" pitchFamily="50" charset="-128"/>
            </a:endParaRPr>
          </a:p>
        </p:txBody>
      </p:sp>
      <p:grpSp>
        <p:nvGrpSpPr>
          <p:cNvPr id="11270" name="Group 18"/>
          <p:cNvGrpSpPr>
            <a:grpSpLocks/>
          </p:cNvGrpSpPr>
          <p:nvPr/>
        </p:nvGrpSpPr>
        <p:grpSpPr bwMode="auto">
          <a:xfrm>
            <a:off x="0" y="0"/>
            <a:ext cx="9906000" cy="546100"/>
            <a:chOff x="0" y="0"/>
            <a:chExt cx="5760" cy="344"/>
          </a:xfrm>
        </p:grpSpPr>
        <p:pic>
          <p:nvPicPr>
            <p:cNvPr id="11273" name="Picture 9"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4" name="Group 17"/>
            <p:cNvGrpSpPr>
              <a:grpSpLocks/>
            </p:cNvGrpSpPr>
            <p:nvPr userDrawn="1"/>
          </p:nvGrpSpPr>
          <p:grpSpPr bwMode="auto">
            <a:xfrm>
              <a:off x="0" y="0"/>
              <a:ext cx="5760" cy="318"/>
              <a:chOff x="0" y="0"/>
              <a:chExt cx="5760" cy="318"/>
            </a:xfrm>
          </p:grpSpPr>
          <p:pic>
            <p:nvPicPr>
              <p:cNvPr id="11275" name="Picture 11"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6"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0"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271" name="Rectangle 2"/>
          <p:cNvSpPr>
            <a:spLocks noGrp="1" noChangeArrowheads="1"/>
          </p:cNvSpPr>
          <p:nvPr>
            <p:ph type="title"/>
          </p:nvPr>
        </p:nvSpPr>
        <p:spPr bwMode="auto">
          <a:xfrm>
            <a:off x="2"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1272"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t="3670"/>
          <a:stretch>
            <a:fillRect/>
          </a:stretch>
        </p:blipFill>
        <p:spPr bwMode="auto">
          <a:xfrm>
            <a:off x="8226429" y="6"/>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261828"/>
      </p:ext>
    </p:extLst>
  </p:cSld>
  <p:clrMap bg1="lt1" tx1="dk1" bg2="lt2" tx2="dk2" accent1="accent1" accent2="accent2" accent3="accent3" accent4="accent4" accent5="accent5" accent6="accent6" hlink="hlink" folHlink="folHlink"/>
  <p:sldLayoutIdLst>
    <p:sldLayoutId id="2147488861" r:id="rId1"/>
    <p:sldLayoutId id="2147488862" r:id="rId2"/>
    <p:sldLayoutId id="2147488863" r:id="rId3"/>
    <p:sldLayoutId id="2147488864" r:id="rId4"/>
    <p:sldLayoutId id="2147488865" r:id="rId5"/>
    <p:sldLayoutId id="2147488866" r:id="rId6"/>
    <p:sldLayoutId id="2147488867" r:id="rId7"/>
    <p:sldLayoutId id="2147488868" r:id="rId8"/>
    <p:sldLayoutId id="2147488869" r:id="rId9"/>
    <p:sldLayoutId id="2147488870" r:id="rId10"/>
    <p:sldLayoutId id="2147488871" r:id="rId11"/>
    <p:sldLayoutId id="2147488872" r:id="rId12"/>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5pPr>
      <a:lvl6pPr marL="389586"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9pPr>
    </p:titleStyle>
    <p:body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eaLnBrk="1" fontAlgn="base" hangingPunct="1">
        <a:spcBef>
          <a:spcPct val="20000"/>
        </a:spcBef>
        <a:spcAft>
          <a:spcPct val="0"/>
        </a:spcAft>
        <a:buChar char="»"/>
        <a:defRPr kumimoji="1" sz="1704">
          <a:solidFill>
            <a:schemeClr val="tx1"/>
          </a:solidFill>
          <a:latin typeface="+mn-lt"/>
          <a:ea typeface="+mn-ea"/>
        </a:defRPr>
      </a:lvl6pPr>
      <a:lvl7pPr marL="2532312" indent="-194793" algn="l" rtl="0" eaLnBrk="1" fontAlgn="base" hangingPunct="1">
        <a:spcBef>
          <a:spcPct val="20000"/>
        </a:spcBef>
        <a:spcAft>
          <a:spcPct val="0"/>
        </a:spcAft>
        <a:buChar char="»"/>
        <a:defRPr kumimoji="1" sz="1704">
          <a:solidFill>
            <a:schemeClr val="tx1"/>
          </a:solidFill>
          <a:latin typeface="+mn-lt"/>
          <a:ea typeface="+mn-ea"/>
        </a:defRPr>
      </a:lvl7pPr>
      <a:lvl8pPr marL="2921898" indent="-194793" algn="l" rtl="0" eaLnBrk="1" fontAlgn="base" hangingPunct="1">
        <a:spcBef>
          <a:spcPct val="20000"/>
        </a:spcBef>
        <a:spcAft>
          <a:spcPct val="0"/>
        </a:spcAft>
        <a:buChar char="»"/>
        <a:defRPr kumimoji="1" sz="1704">
          <a:solidFill>
            <a:schemeClr val="tx1"/>
          </a:solidFill>
          <a:latin typeface="+mn-lt"/>
          <a:ea typeface="+mn-ea"/>
        </a:defRPr>
      </a:lvl8pPr>
      <a:lvl9pPr marL="3311484" indent="-194793" algn="l" rtl="0" eaLnBrk="1" fontAlgn="base" hangingPunct="1">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0" name="Rectangle 2"/>
          <p:cNvSpPr>
            <a:spLocks noGrp="1" noChangeArrowheads="1"/>
          </p:cNvSpPr>
          <p:nvPr>
            <p:ph type="body" idx="1"/>
          </p:nvPr>
        </p:nvSpPr>
        <p:spPr>
          <a:xfrm>
            <a:off x="495383"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21" name="Rectangle 3"/>
          <p:cNvSpPr>
            <a:spLocks noGrp="1" noChangeArrowheads="1"/>
          </p:cNvSpPr>
          <p:nvPr>
            <p:ph type="dt" sz="half" idx="2"/>
          </p:nvPr>
        </p:nvSpPr>
        <p:spPr>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93">
                <a:latin typeface="Arial" charset="0"/>
                <a:ea typeface="ＭＳ Ｐゴシック" charset="-128"/>
              </a:defRPr>
            </a:lvl1pPr>
          </a:lstStyle>
          <a:p>
            <a:pPr>
              <a:defRPr/>
            </a:pPr>
            <a:endParaRPr lang="en-US" altLang="ja-JP">
              <a:solidFill>
                <a:srgbClr val="000000"/>
              </a:solidFill>
            </a:endParaRPr>
          </a:p>
        </p:txBody>
      </p:sp>
      <p:sp>
        <p:nvSpPr>
          <p:cNvPr id="1422" name="Rectangle 4"/>
          <p:cNvSpPr>
            <a:spLocks noGrp="1" noChangeArrowheads="1"/>
          </p:cNvSpPr>
          <p:nvPr>
            <p:ph type="ftr" sz="quarter" idx="3"/>
          </p:nvPr>
        </p:nvSpPr>
        <p:spPr>
          <a:xfrm>
            <a:off x="3385093" y="6245225"/>
            <a:ext cx="313581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93">
                <a:latin typeface="Arial" charset="0"/>
                <a:ea typeface="ＭＳ Ｐゴシック" charset="-128"/>
              </a:defRPr>
            </a:lvl1pPr>
          </a:lstStyle>
          <a:p>
            <a:pPr>
              <a:defRPr/>
            </a:pPr>
            <a:endParaRPr lang="en-US" altLang="ja-JP">
              <a:solidFill>
                <a:srgbClr val="000000"/>
              </a:solidFill>
            </a:endParaRPr>
          </a:p>
        </p:txBody>
      </p:sp>
      <p:sp>
        <p:nvSpPr>
          <p:cNvPr id="1423" name="Rectangle 5"/>
          <p:cNvSpPr>
            <a:spLocks noGrp="1" noChangeArrowheads="1"/>
          </p:cNvSpPr>
          <p:nvPr>
            <p:ph type="sldNum" sz="quarter" idx="4"/>
          </p:nvPr>
        </p:nvSpPr>
        <p:spPr>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93">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grpSp>
        <p:nvGrpSpPr>
          <p:cNvPr id="1424" name="Group 6"/>
          <p:cNvGrpSpPr/>
          <p:nvPr/>
        </p:nvGrpSpPr>
        <p:grpSpPr>
          <a:xfrm>
            <a:off x="0" y="0"/>
            <a:ext cx="9906000" cy="546100"/>
            <a:chOff x="0" y="0"/>
            <a:chExt cx="5760" cy="344"/>
          </a:xfrm>
        </p:grpSpPr>
        <p:pic>
          <p:nvPicPr>
            <p:cNvPr id="1425" name="Picture 7" descr="mlit_top"/>
            <p:cNvPicPr>
              <a:picLocks noChangeAspect="1" noChangeArrowheads="1"/>
            </p:cNvPicPr>
            <p:nvPr userDrawn="1"/>
          </p:nvPicPr>
          <p:blipFill>
            <a:blip r:embed="rId11"/>
            <a:stretch>
              <a:fillRect/>
            </a:stretch>
          </p:blipFill>
          <p:spPr>
            <a:xfrm>
              <a:off x="0" y="300"/>
              <a:ext cx="5760" cy="44"/>
            </a:xfrm>
            <a:prstGeom prst="rect">
              <a:avLst/>
            </a:prstGeom>
            <a:noFill/>
            <a:ln w="9525">
              <a:noFill/>
              <a:miter lim="800000"/>
              <a:headEnd/>
              <a:tailEnd/>
            </a:ln>
          </p:spPr>
        </p:pic>
        <p:grpSp>
          <p:nvGrpSpPr>
            <p:cNvPr id="1426" name="Group 8"/>
            <p:cNvGrpSpPr/>
            <p:nvPr userDrawn="1"/>
          </p:nvGrpSpPr>
          <p:grpSpPr>
            <a:xfrm>
              <a:off x="0" y="0"/>
              <a:ext cx="5760" cy="318"/>
              <a:chOff x="0" y="0"/>
              <a:chExt cx="5760" cy="318"/>
            </a:xfrm>
          </p:grpSpPr>
          <p:pic>
            <p:nvPicPr>
              <p:cNvPr id="1427" name="Picture 9" descr="mlit_top"/>
              <p:cNvPicPr>
                <a:picLocks noChangeAspect="1" noChangeArrowheads="1"/>
              </p:cNvPicPr>
              <p:nvPr userDrawn="1"/>
            </p:nvPicPr>
            <p:blipFill>
              <a:blip r:embed="rId12"/>
              <a:srcRect r="66945" b="42805"/>
              <a:stretch>
                <a:fillRect/>
              </a:stretch>
            </p:blipFill>
            <p:spPr>
              <a:xfrm>
                <a:off x="3856" y="0"/>
                <a:ext cx="1904" cy="318"/>
              </a:xfrm>
              <a:prstGeom prst="rect">
                <a:avLst/>
              </a:prstGeom>
              <a:noFill/>
              <a:ln w="9525">
                <a:noFill/>
                <a:miter lim="800000"/>
                <a:headEnd/>
                <a:tailEnd/>
              </a:ln>
            </p:spPr>
          </p:pic>
          <p:pic>
            <p:nvPicPr>
              <p:cNvPr id="1428" name="Picture 10" descr="mlit_top"/>
              <p:cNvPicPr>
                <a:picLocks noChangeAspect="1" noChangeArrowheads="1"/>
              </p:cNvPicPr>
              <p:nvPr userDrawn="1"/>
            </p:nvPicPr>
            <p:blipFill>
              <a:blip r:embed="rId13"/>
              <a:srcRect l="50000" b="42805"/>
              <a:stretch>
                <a:fillRect/>
              </a:stretch>
            </p:blipFill>
            <p:spPr>
              <a:xfrm>
                <a:off x="1043" y="0"/>
                <a:ext cx="2880" cy="318"/>
              </a:xfrm>
              <a:prstGeom prst="rect">
                <a:avLst/>
              </a:prstGeom>
              <a:noFill/>
              <a:ln w="9525">
                <a:noFill/>
                <a:miter lim="800000"/>
                <a:headEnd/>
                <a:tailEnd/>
              </a:ln>
            </p:spPr>
          </p:pic>
          <p:pic>
            <p:nvPicPr>
              <p:cNvPr id="1429" name="Picture 11" descr="mlit_top"/>
              <p:cNvPicPr>
                <a:picLocks noChangeAspect="1" noChangeArrowheads="1"/>
              </p:cNvPicPr>
              <p:nvPr userDrawn="1"/>
            </p:nvPicPr>
            <p:blipFill>
              <a:blip r:embed="rId13"/>
              <a:srcRect l="68906" b="42805"/>
              <a:stretch>
                <a:fillRect/>
              </a:stretch>
            </p:blipFill>
            <p:spPr>
              <a:xfrm>
                <a:off x="0" y="0"/>
                <a:ext cx="1791" cy="318"/>
              </a:xfrm>
              <a:prstGeom prst="rect">
                <a:avLst/>
              </a:prstGeom>
              <a:noFill/>
              <a:ln w="9525">
                <a:noFill/>
                <a:miter lim="800000"/>
                <a:headEnd/>
                <a:tailEnd/>
              </a:ln>
            </p:spPr>
          </p:pic>
        </p:grpSp>
      </p:grpSp>
      <p:sp>
        <p:nvSpPr>
          <p:cNvPr id="1430" name="Rectangle 12"/>
          <p:cNvSpPr>
            <a:spLocks noGrp="1" noChangeArrowheads="1"/>
          </p:cNvSpPr>
          <p:nvPr>
            <p:ph type="title"/>
          </p:nvPr>
        </p:nvSpPr>
        <p:spPr>
          <a:xfrm>
            <a:off x="3"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431" name="Picture 13"/>
          <p:cNvPicPr>
            <a:picLocks noChangeAspect="1" noChangeArrowheads="1"/>
          </p:cNvPicPr>
          <p:nvPr/>
        </p:nvPicPr>
        <p:blipFill>
          <a:blip r:embed="rId14"/>
          <a:srcRect t="3670"/>
          <a:stretch>
            <a:fillRect/>
          </a:stretch>
        </p:blipFill>
        <p:spPr>
          <a:xfrm>
            <a:off x="8226159" y="6"/>
            <a:ext cx="1679844" cy="333375"/>
          </a:xfrm>
          <a:prstGeom prst="rect">
            <a:avLst/>
          </a:prstGeom>
          <a:noFill/>
          <a:ln w="9525">
            <a:noFill/>
            <a:miter lim="800000"/>
            <a:headEnd/>
            <a:tailEnd/>
          </a:ln>
        </p:spPr>
      </p:pic>
    </p:spTree>
    <p:extLst>
      <p:ext uri="{BB962C8B-B14F-4D97-AF65-F5344CB8AC3E}">
        <p14:creationId xmlns:p14="http://schemas.microsoft.com/office/powerpoint/2010/main" val="2030112125"/>
      </p:ext>
    </p:extLst>
  </p:cSld>
  <p:clrMap bg1="lt1" tx1="dk1" bg2="lt2" tx2="dk2" accent1="accent1" accent2="accent2" accent3="accent3" accent4="accent4" accent5="accent5" accent6="accent6" hlink="hlink" folHlink="folHlink"/>
  <p:sldLayoutIdLst>
    <p:sldLayoutId id="2147488874" r:id="rId1"/>
    <p:sldLayoutId id="2147488875" r:id="rId2"/>
    <p:sldLayoutId id="2147488876" r:id="rId3"/>
    <p:sldLayoutId id="2147488877" r:id="rId4"/>
    <p:sldLayoutId id="2147488878" r:id="rId5"/>
    <p:sldLayoutId id="2147488879" r:id="rId6"/>
    <p:sldLayoutId id="2147488880" r:id="rId7"/>
    <p:sldLayoutId id="2147488881" r:id="rId8"/>
    <p:sldLayoutId id="2147488882" r:id="rId9"/>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5pPr>
      <a:lvl6pPr marL="389629" algn="l" rtl="0" fontAlgn="base">
        <a:spcBef>
          <a:spcPct val="0"/>
        </a:spcBef>
        <a:spcAft>
          <a:spcPct val="0"/>
        </a:spcAft>
        <a:defRPr kumimoji="1" sz="2386">
          <a:solidFill>
            <a:srgbClr val="4087C8"/>
          </a:solidFill>
          <a:latin typeface="HGP創英角ｺﾞｼｯｸUB" pitchFamily="50" charset="-128"/>
          <a:ea typeface="ＭＳ Ｐゴシック" charset="-128"/>
        </a:defRPr>
      </a:lvl6pPr>
      <a:lvl7pPr marL="779257" algn="l" rtl="0" fontAlgn="base">
        <a:spcBef>
          <a:spcPct val="0"/>
        </a:spcBef>
        <a:spcAft>
          <a:spcPct val="0"/>
        </a:spcAft>
        <a:defRPr kumimoji="1" sz="2386">
          <a:solidFill>
            <a:srgbClr val="4087C8"/>
          </a:solidFill>
          <a:latin typeface="HGP創英角ｺﾞｼｯｸUB" pitchFamily="50" charset="-128"/>
          <a:ea typeface="ＭＳ Ｐゴシック" charset="-128"/>
        </a:defRPr>
      </a:lvl7pPr>
      <a:lvl8pPr marL="1168886" algn="l" rtl="0" fontAlgn="base">
        <a:spcBef>
          <a:spcPct val="0"/>
        </a:spcBef>
        <a:spcAft>
          <a:spcPct val="0"/>
        </a:spcAft>
        <a:defRPr kumimoji="1" sz="2386">
          <a:solidFill>
            <a:srgbClr val="4087C8"/>
          </a:solidFill>
          <a:latin typeface="HGP創英角ｺﾞｼｯｸUB" pitchFamily="50" charset="-128"/>
          <a:ea typeface="ＭＳ Ｐゴシック" charset="-128"/>
        </a:defRPr>
      </a:lvl8pPr>
      <a:lvl9pPr marL="1558514" algn="l" rtl="0" fontAlgn="base">
        <a:spcBef>
          <a:spcPct val="0"/>
        </a:spcBef>
        <a:spcAft>
          <a:spcPct val="0"/>
        </a:spcAft>
        <a:defRPr kumimoji="1" sz="2386">
          <a:solidFill>
            <a:srgbClr val="4087C8"/>
          </a:solidFill>
          <a:latin typeface="HGP創英角ｺﾞｼｯｸUB" pitchFamily="50" charset="-128"/>
          <a:ea typeface="ＭＳ Ｐゴシック" charset="-128"/>
        </a:defRPr>
      </a:lvl9pPr>
    </p:titleStyle>
    <p:bodyStyle>
      <a:lvl1pPr marL="292221" indent="-292221" algn="l" rtl="0" eaLnBrk="0" fontAlgn="base" hangingPunct="0">
        <a:spcBef>
          <a:spcPct val="20000"/>
        </a:spcBef>
        <a:spcAft>
          <a:spcPct val="0"/>
        </a:spcAft>
        <a:buChar char="•"/>
        <a:defRPr kumimoji="1" sz="2727">
          <a:solidFill>
            <a:schemeClr val="tx1"/>
          </a:solidFill>
          <a:latin typeface="+mn-lt"/>
          <a:ea typeface="+mn-ea"/>
          <a:cs typeface="+mn-cs"/>
        </a:defRPr>
      </a:lvl1pPr>
      <a:lvl2pPr marL="633146" indent="-243517" algn="l" rtl="0" eaLnBrk="0" fontAlgn="base" hangingPunct="0">
        <a:spcBef>
          <a:spcPct val="20000"/>
        </a:spcBef>
        <a:spcAft>
          <a:spcPct val="0"/>
        </a:spcAft>
        <a:buChar char="–"/>
        <a:defRPr kumimoji="1" sz="2386">
          <a:solidFill>
            <a:schemeClr val="tx1"/>
          </a:solidFill>
          <a:latin typeface="+mn-lt"/>
          <a:ea typeface="+mn-ea"/>
        </a:defRPr>
      </a:lvl2pPr>
      <a:lvl3pPr marL="974072" indent="-194815" algn="l" rtl="0" eaLnBrk="0" fontAlgn="base" hangingPunct="0">
        <a:spcBef>
          <a:spcPct val="20000"/>
        </a:spcBef>
        <a:spcAft>
          <a:spcPct val="0"/>
        </a:spcAft>
        <a:buChar char="•"/>
        <a:defRPr kumimoji="1" sz="2046">
          <a:solidFill>
            <a:schemeClr val="tx1"/>
          </a:solidFill>
          <a:latin typeface="+mn-lt"/>
          <a:ea typeface="+mn-ea"/>
        </a:defRPr>
      </a:lvl3pPr>
      <a:lvl4pPr marL="1363700" indent="-194815" algn="l" rtl="0" eaLnBrk="0" fontAlgn="base" hangingPunct="0">
        <a:spcBef>
          <a:spcPct val="20000"/>
        </a:spcBef>
        <a:spcAft>
          <a:spcPct val="0"/>
        </a:spcAft>
        <a:buChar char="–"/>
        <a:defRPr kumimoji="1" sz="1704">
          <a:solidFill>
            <a:schemeClr val="tx1"/>
          </a:solidFill>
          <a:latin typeface="+mn-lt"/>
          <a:ea typeface="+mn-ea"/>
        </a:defRPr>
      </a:lvl4pPr>
      <a:lvl5pPr marL="1753329" indent="-194815" algn="l" rtl="0" eaLnBrk="0" fontAlgn="base" hangingPunct="0">
        <a:spcBef>
          <a:spcPct val="20000"/>
        </a:spcBef>
        <a:spcAft>
          <a:spcPct val="0"/>
        </a:spcAft>
        <a:buChar char="»"/>
        <a:defRPr kumimoji="1" sz="1704">
          <a:solidFill>
            <a:schemeClr val="tx1"/>
          </a:solidFill>
          <a:latin typeface="+mn-lt"/>
          <a:ea typeface="+mn-ea"/>
        </a:defRPr>
      </a:lvl5pPr>
      <a:lvl6pPr marL="2142957" indent="-194815" algn="l" rtl="0" fontAlgn="base">
        <a:spcBef>
          <a:spcPct val="20000"/>
        </a:spcBef>
        <a:spcAft>
          <a:spcPct val="0"/>
        </a:spcAft>
        <a:buChar char="»"/>
        <a:defRPr kumimoji="1" sz="1704">
          <a:solidFill>
            <a:schemeClr val="tx1"/>
          </a:solidFill>
          <a:latin typeface="+mn-lt"/>
          <a:ea typeface="+mn-ea"/>
        </a:defRPr>
      </a:lvl6pPr>
      <a:lvl7pPr marL="2532586" indent="-194815" algn="l" rtl="0" fontAlgn="base">
        <a:spcBef>
          <a:spcPct val="20000"/>
        </a:spcBef>
        <a:spcAft>
          <a:spcPct val="0"/>
        </a:spcAft>
        <a:buChar char="»"/>
        <a:defRPr kumimoji="1" sz="1704">
          <a:solidFill>
            <a:schemeClr val="tx1"/>
          </a:solidFill>
          <a:latin typeface="+mn-lt"/>
          <a:ea typeface="+mn-ea"/>
        </a:defRPr>
      </a:lvl7pPr>
      <a:lvl8pPr marL="2922214" indent="-194815" algn="l" rtl="0" fontAlgn="base">
        <a:spcBef>
          <a:spcPct val="20000"/>
        </a:spcBef>
        <a:spcAft>
          <a:spcPct val="0"/>
        </a:spcAft>
        <a:buChar char="»"/>
        <a:defRPr kumimoji="1" sz="1704">
          <a:solidFill>
            <a:schemeClr val="tx1"/>
          </a:solidFill>
          <a:latin typeface="+mn-lt"/>
          <a:ea typeface="+mn-ea"/>
        </a:defRPr>
      </a:lvl8pPr>
      <a:lvl9pPr marL="3311843" indent="-194815"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257" rtl="0" eaLnBrk="1" latinLnBrk="0" hangingPunct="1">
        <a:defRPr kumimoji="1" sz="1534" kern="1200">
          <a:solidFill>
            <a:schemeClr val="tx1"/>
          </a:solidFill>
          <a:latin typeface="+mn-lt"/>
          <a:ea typeface="+mn-ea"/>
          <a:cs typeface="+mn-cs"/>
        </a:defRPr>
      </a:lvl1pPr>
      <a:lvl2pPr marL="389629" algn="l" defTabSz="779257" rtl="0" eaLnBrk="1" latinLnBrk="0" hangingPunct="1">
        <a:defRPr kumimoji="1" sz="1534" kern="1200">
          <a:solidFill>
            <a:schemeClr val="tx1"/>
          </a:solidFill>
          <a:latin typeface="+mn-lt"/>
          <a:ea typeface="+mn-ea"/>
          <a:cs typeface="+mn-cs"/>
        </a:defRPr>
      </a:lvl2pPr>
      <a:lvl3pPr marL="779257" algn="l" defTabSz="779257" rtl="0" eaLnBrk="1" latinLnBrk="0" hangingPunct="1">
        <a:defRPr kumimoji="1" sz="1534" kern="1200">
          <a:solidFill>
            <a:schemeClr val="tx1"/>
          </a:solidFill>
          <a:latin typeface="+mn-lt"/>
          <a:ea typeface="+mn-ea"/>
          <a:cs typeface="+mn-cs"/>
        </a:defRPr>
      </a:lvl3pPr>
      <a:lvl4pPr marL="1168886" algn="l" defTabSz="779257" rtl="0" eaLnBrk="1" latinLnBrk="0" hangingPunct="1">
        <a:defRPr kumimoji="1" sz="1534" kern="1200">
          <a:solidFill>
            <a:schemeClr val="tx1"/>
          </a:solidFill>
          <a:latin typeface="+mn-lt"/>
          <a:ea typeface="+mn-ea"/>
          <a:cs typeface="+mn-cs"/>
        </a:defRPr>
      </a:lvl4pPr>
      <a:lvl5pPr marL="1558514" algn="l" defTabSz="779257" rtl="0" eaLnBrk="1" latinLnBrk="0" hangingPunct="1">
        <a:defRPr kumimoji="1" sz="1534" kern="1200">
          <a:solidFill>
            <a:schemeClr val="tx1"/>
          </a:solidFill>
          <a:latin typeface="+mn-lt"/>
          <a:ea typeface="+mn-ea"/>
          <a:cs typeface="+mn-cs"/>
        </a:defRPr>
      </a:lvl5pPr>
      <a:lvl6pPr marL="1948143" algn="l" defTabSz="779257" rtl="0" eaLnBrk="1" latinLnBrk="0" hangingPunct="1">
        <a:defRPr kumimoji="1" sz="1534" kern="1200">
          <a:solidFill>
            <a:schemeClr val="tx1"/>
          </a:solidFill>
          <a:latin typeface="+mn-lt"/>
          <a:ea typeface="+mn-ea"/>
          <a:cs typeface="+mn-cs"/>
        </a:defRPr>
      </a:lvl6pPr>
      <a:lvl7pPr marL="2337771" algn="l" defTabSz="779257" rtl="0" eaLnBrk="1" latinLnBrk="0" hangingPunct="1">
        <a:defRPr kumimoji="1" sz="1534" kern="1200">
          <a:solidFill>
            <a:schemeClr val="tx1"/>
          </a:solidFill>
          <a:latin typeface="+mn-lt"/>
          <a:ea typeface="+mn-ea"/>
          <a:cs typeface="+mn-cs"/>
        </a:defRPr>
      </a:lvl7pPr>
      <a:lvl8pPr marL="2727400" algn="l" defTabSz="779257" rtl="0" eaLnBrk="1" latinLnBrk="0" hangingPunct="1">
        <a:defRPr kumimoji="1" sz="1534" kern="1200">
          <a:solidFill>
            <a:schemeClr val="tx1"/>
          </a:solidFill>
          <a:latin typeface="+mn-lt"/>
          <a:ea typeface="+mn-ea"/>
          <a:cs typeface="+mn-cs"/>
        </a:defRPr>
      </a:lvl8pPr>
      <a:lvl9pPr marL="3117028" algn="l" defTabSz="779257" rtl="0" eaLnBrk="1" latinLnBrk="0" hangingPunct="1">
        <a:defRPr kumimoji="1" sz="153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solidFill>
                <a:prstClr val="black"/>
              </a:solidFill>
              <a:latin typeface="Arial" pitchFamily="34" charset="0"/>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solidFill>
                <a:prstClr val="black"/>
              </a:solidFill>
              <a:latin typeface="Arial" pitchFamily="34" charset="0"/>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1EA1F38-C8AB-4CC7-8F97-6FF6D2B0E2DC}" type="slidenum">
              <a:rPr lang="en-US" altLang="ja-JP">
                <a:solidFill>
                  <a:prstClr val="black"/>
                </a:solidFill>
                <a:latin typeface="Arial" pitchFamily="34" charset="0"/>
              </a:rPr>
              <a:pPr>
                <a:defRPr/>
              </a:pPr>
              <a:t>‹#›</a:t>
            </a:fld>
            <a:endParaRPr lang="en-US" altLang="ja-JP">
              <a:solidFill>
                <a:prstClr val="black"/>
              </a:solidFill>
              <a:latin typeface="Arial" pitchFamily="34" charset="0"/>
            </a:endParaRPr>
          </a:p>
        </p:txBody>
      </p:sp>
      <p:grpSp>
        <p:nvGrpSpPr>
          <p:cNvPr id="6150" name="Group 18"/>
          <p:cNvGrpSpPr>
            <a:grpSpLocks/>
          </p:cNvGrpSpPr>
          <p:nvPr/>
        </p:nvGrpSpPr>
        <p:grpSpPr bwMode="auto">
          <a:xfrm>
            <a:off x="0" y="0"/>
            <a:ext cx="9906000" cy="546100"/>
            <a:chOff x="0" y="0"/>
            <a:chExt cx="5760" cy="344"/>
          </a:xfrm>
        </p:grpSpPr>
        <p:pic>
          <p:nvPicPr>
            <p:cNvPr id="6153" name="Picture 9" descr="mlit_top"/>
            <p:cNvPicPr>
              <a:picLocks noChangeAspect="1" noChangeArrowheads="1"/>
            </p:cNvPicPr>
            <p:nvPr userDrawn="1"/>
          </p:nvPicPr>
          <p:blipFill>
            <a:blip r:embed="rId15"/>
            <a:srcRect/>
            <a:stretch/>
          </p:blipFill>
          <p:spPr bwMode="auto">
            <a:xfrm>
              <a:off x="0" y="300"/>
              <a:ext cx="5760" cy="44"/>
            </a:xfrm>
            <a:prstGeom prst="rect">
              <a:avLst/>
            </a:prstGeom>
            <a:noFill/>
            <a:ln w="9525">
              <a:noFill/>
              <a:miter lim="800000"/>
              <a:headEnd/>
              <a:tailEnd/>
            </a:ln>
          </p:spPr>
        </p:pic>
        <p:grpSp>
          <p:nvGrpSpPr>
            <p:cNvPr id="6154" name="Group 17"/>
            <p:cNvGrpSpPr>
              <a:grpSpLocks/>
            </p:cNvGrpSpPr>
            <p:nvPr userDrawn="1"/>
          </p:nvGrpSpPr>
          <p:grpSpPr bwMode="auto">
            <a:xfrm>
              <a:off x="0" y="0"/>
              <a:ext cx="5760" cy="318"/>
              <a:chOff x="0" y="0"/>
              <a:chExt cx="5760" cy="318"/>
            </a:xfrm>
          </p:grpSpPr>
          <p:pic>
            <p:nvPicPr>
              <p:cNvPr id="6155" name="Picture 11" descr="mlit_top"/>
              <p:cNvPicPr>
                <a:picLocks noChangeAspect="1" noChangeArrowheads="1"/>
              </p:cNvPicPr>
              <p:nvPr userDrawn="1"/>
            </p:nvPicPr>
            <p:blipFill>
              <a:blip r:embed="rId16"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6156" name="Picture 16" descr="mlit_top"/>
              <p:cNvPicPr>
                <a:picLocks noChangeAspect="1" noChangeArrowheads="1"/>
              </p:cNvPicPr>
              <p:nvPr userDrawn="1"/>
            </p:nvPicPr>
            <p:blipFill>
              <a:blip r:embed="rId17"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6157" name="Picture 10" descr="mlit_top"/>
              <p:cNvPicPr>
                <a:picLocks noChangeAspect="1" noChangeArrowheads="1"/>
              </p:cNvPicPr>
              <p:nvPr userDrawn="1"/>
            </p:nvPicPr>
            <p:blipFill>
              <a:blip r:embed="rId17"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6151" name="Rectangle 2"/>
          <p:cNvSpPr>
            <a:spLocks noGrp="1" noChangeArrowheads="1"/>
          </p:cNvSpPr>
          <p:nvPr>
            <p:ph type="title"/>
          </p:nvPr>
        </p:nvSpPr>
        <p:spPr bwMode="auto">
          <a:xfrm>
            <a:off x="0" y="0"/>
            <a:ext cx="7604919"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6152" name="Picture 14"/>
          <p:cNvPicPr>
            <a:picLocks noChangeAspect="1" noChangeArrowheads="1"/>
          </p:cNvPicPr>
          <p:nvPr/>
        </p:nvPicPr>
        <p:blipFill>
          <a:blip r:embed="rId18" cstate="email">
            <a:extLst>
              <a:ext uri="{28A0092B-C50C-407E-A947-70E740481C1C}">
                <a14:useLocalDpi xmlns:a14="http://schemas.microsoft.com/office/drawing/2010/main"/>
              </a:ext>
            </a:extLst>
          </a:blip>
          <a:srcRect t="3670"/>
          <a:stretch>
            <a:fillRect/>
          </a:stretch>
        </p:blipFill>
        <p:spPr bwMode="auto">
          <a:xfrm>
            <a:off x="8225765" y="1"/>
            <a:ext cx="1680236" cy="333375"/>
          </a:xfrm>
          <a:prstGeom prst="rect">
            <a:avLst/>
          </a:prstGeom>
          <a:noFill/>
          <a:ln w="9525">
            <a:noFill/>
            <a:miter lim="800000"/>
            <a:headEnd/>
            <a:tailEnd/>
          </a:ln>
        </p:spPr>
      </p:pic>
    </p:spTree>
    <p:extLst>
      <p:ext uri="{BB962C8B-B14F-4D97-AF65-F5344CB8AC3E}">
        <p14:creationId xmlns:p14="http://schemas.microsoft.com/office/powerpoint/2010/main" val="2585011817"/>
      </p:ext>
    </p:extLst>
  </p:cSld>
  <p:clrMap bg1="lt1" tx1="dk1" bg2="lt2" tx2="dk2" accent1="accent1" accent2="accent2" accent3="accent3" accent4="accent4" accent5="accent5" accent6="accent6" hlink="hlink" folHlink="folHlink"/>
  <p:sldLayoutIdLst>
    <p:sldLayoutId id="2147487038" r:id="rId1"/>
    <p:sldLayoutId id="2147487039" r:id="rId2"/>
    <p:sldLayoutId id="2147487040" r:id="rId3"/>
    <p:sldLayoutId id="2147487041" r:id="rId4"/>
    <p:sldLayoutId id="2147487042" r:id="rId5"/>
    <p:sldLayoutId id="2147487043" r:id="rId6"/>
    <p:sldLayoutId id="2147487044" r:id="rId7"/>
    <p:sldLayoutId id="2147487045" r:id="rId8"/>
    <p:sldLayoutId id="2147487046" r:id="rId9"/>
    <p:sldLayoutId id="2147487047" r:id="rId10"/>
    <p:sldLayoutId id="2147487048" r:id="rId11"/>
    <p:sldLayoutId id="2147487049" r:id="rId12"/>
    <p:sldLayoutId id="2147488728" r:id="rId13"/>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solidFill>
                <a:prstClr val="black"/>
              </a:solidFill>
              <a:latin typeface="Arial" pitchFamily="34" charset="0"/>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solidFill>
                <a:prstClr val="black"/>
              </a:solidFill>
              <a:latin typeface="Arial" pitchFamily="34" charset="0"/>
            </a:endParaRPr>
          </a:p>
        </p:txBody>
      </p:sp>
      <p:grpSp>
        <p:nvGrpSpPr>
          <p:cNvPr id="6150" name="Group 18"/>
          <p:cNvGrpSpPr>
            <a:grpSpLocks/>
          </p:cNvGrpSpPr>
          <p:nvPr/>
        </p:nvGrpSpPr>
        <p:grpSpPr bwMode="auto">
          <a:xfrm>
            <a:off x="0" y="0"/>
            <a:ext cx="9906000" cy="546100"/>
            <a:chOff x="0" y="0"/>
            <a:chExt cx="5760" cy="344"/>
          </a:xfrm>
        </p:grpSpPr>
        <p:pic>
          <p:nvPicPr>
            <p:cNvPr id="6153" name="Picture 9" descr="mlit_top"/>
            <p:cNvPicPr>
              <a:picLocks noChangeAspect="1" noChangeArrowheads="1"/>
            </p:cNvPicPr>
            <p:nvPr userDrawn="1"/>
          </p:nvPicPr>
          <p:blipFill>
            <a:blip r:embed="rId14"/>
            <a:srcRect/>
            <a:stretch/>
          </p:blipFill>
          <p:spPr bwMode="auto">
            <a:xfrm>
              <a:off x="0" y="300"/>
              <a:ext cx="5760" cy="44"/>
            </a:xfrm>
            <a:prstGeom prst="rect">
              <a:avLst/>
            </a:prstGeom>
            <a:noFill/>
            <a:ln w="9525">
              <a:noFill/>
              <a:miter lim="800000"/>
              <a:headEnd/>
              <a:tailEnd/>
            </a:ln>
          </p:spPr>
        </p:pic>
        <p:grpSp>
          <p:nvGrpSpPr>
            <p:cNvPr id="6154" name="Group 17"/>
            <p:cNvGrpSpPr>
              <a:grpSpLocks/>
            </p:cNvGrpSpPr>
            <p:nvPr userDrawn="1"/>
          </p:nvGrpSpPr>
          <p:grpSpPr bwMode="auto">
            <a:xfrm>
              <a:off x="0" y="0"/>
              <a:ext cx="5760" cy="318"/>
              <a:chOff x="0" y="0"/>
              <a:chExt cx="5760" cy="318"/>
            </a:xfrm>
          </p:grpSpPr>
          <p:pic>
            <p:nvPicPr>
              <p:cNvPr id="6155" name="Picture 11" descr="mlit_top"/>
              <p:cNvPicPr>
                <a:picLocks noChangeAspect="1" noChangeArrowheads="1"/>
              </p:cNvPicPr>
              <p:nvPr userDrawn="1"/>
            </p:nvPicPr>
            <p:blipFill>
              <a:blip r:embed="rId15"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6156" name="Picture 16" descr="mlit_top"/>
              <p:cNvPicPr>
                <a:picLocks noChangeAspect="1" noChangeArrowheads="1"/>
              </p:cNvPicPr>
              <p:nvPr userDrawn="1"/>
            </p:nvPicPr>
            <p:blipFill>
              <a:blip r:embed="rId16"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6157" name="Picture 10" descr="mlit_top"/>
              <p:cNvPicPr>
                <a:picLocks noChangeAspect="1" noChangeArrowheads="1"/>
              </p:cNvPicPr>
              <p:nvPr userDrawn="1"/>
            </p:nvPicPr>
            <p:blipFill>
              <a:blip r:embed="rId16"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6151" name="Rectangle 2"/>
          <p:cNvSpPr>
            <a:spLocks noGrp="1" noChangeArrowheads="1"/>
          </p:cNvSpPr>
          <p:nvPr>
            <p:ph type="title"/>
          </p:nvPr>
        </p:nvSpPr>
        <p:spPr bwMode="auto">
          <a:xfrm>
            <a:off x="0" y="0"/>
            <a:ext cx="7604919"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6152" name="Picture 14"/>
          <p:cNvPicPr>
            <a:picLocks noChangeAspect="1" noChangeArrowheads="1"/>
          </p:cNvPicPr>
          <p:nvPr/>
        </p:nvPicPr>
        <p:blipFill>
          <a:blip r:embed="rId17" cstate="email">
            <a:extLst>
              <a:ext uri="{28A0092B-C50C-407E-A947-70E740481C1C}">
                <a14:useLocalDpi xmlns:a14="http://schemas.microsoft.com/office/drawing/2010/main"/>
              </a:ext>
            </a:extLst>
          </a:blip>
          <a:srcRect t="3670"/>
          <a:stretch>
            <a:fillRect/>
          </a:stretch>
        </p:blipFill>
        <p:spPr bwMode="auto">
          <a:xfrm>
            <a:off x="8225765" y="1"/>
            <a:ext cx="1680236" cy="333375"/>
          </a:xfrm>
          <a:prstGeom prst="rect">
            <a:avLst/>
          </a:prstGeom>
          <a:noFill/>
          <a:ln w="9525">
            <a:noFill/>
            <a:miter lim="800000"/>
            <a:headEnd/>
            <a:tailEnd/>
          </a:ln>
        </p:spPr>
      </p:pic>
      <p:sp>
        <p:nvSpPr>
          <p:cNvPr id="14"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83483279"/>
      </p:ext>
    </p:extLst>
  </p:cSld>
  <p:clrMap bg1="lt1" tx1="dk1" bg2="lt2" tx2="dk2" accent1="accent1" accent2="accent2" accent3="accent3" accent4="accent4" accent5="accent5" accent6="accent6" hlink="hlink" folHlink="folHlink"/>
  <p:sldLayoutIdLst>
    <p:sldLayoutId id="2147488326" r:id="rId1"/>
    <p:sldLayoutId id="2147488327" r:id="rId2"/>
    <p:sldLayoutId id="2147488328" r:id="rId3"/>
    <p:sldLayoutId id="2147488329" r:id="rId4"/>
    <p:sldLayoutId id="2147488330" r:id="rId5"/>
    <p:sldLayoutId id="2147488331" r:id="rId6"/>
    <p:sldLayoutId id="2147488332" r:id="rId7"/>
    <p:sldLayoutId id="2147488333" r:id="rId8"/>
    <p:sldLayoutId id="2147488334" r:id="rId9"/>
    <p:sldLayoutId id="2147488335" r:id="rId10"/>
    <p:sldLayoutId id="2147488336" r:id="rId11"/>
    <p:sldLayoutId id="2147488337" r:id="rId12"/>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9" tIns="45665" rIns="91329" bIns="45665"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grpSp>
        <p:nvGrpSpPr>
          <p:cNvPr id="12295" name="Group 17"/>
          <p:cNvGrpSpPr>
            <a:grpSpLocks/>
          </p:cNvGrpSpPr>
          <p:nvPr userDrawn="1"/>
        </p:nvGrpSpPr>
        <p:grpSpPr bwMode="auto">
          <a:xfrm>
            <a:off x="0" y="0"/>
            <a:ext cx="9906000" cy="504825"/>
            <a:chOff x="0" y="0"/>
            <a:chExt cx="5760" cy="318"/>
          </a:xfrm>
        </p:grpSpPr>
        <p:pic>
          <p:nvPicPr>
            <p:cNvPr id="12296" name="Picture 11" descr="mlit_top"/>
            <p:cNvPicPr>
              <a:picLocks noChangeAspect="1" noChangeArrowheads="1"/>
            </p:cNvPicPr>
            <p:nvPr userDrawn="1"/>
          </p:nvPicPr>
          <p:blipFill>
            <a:blip r:embed="rId17"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6" descr="mlit_top"/>
            <p:cNvPicPr>
              <a:picLocks noChangeAspect="1" noChangeArrowheads="1"/>
            </p:cNvPicPr>
            <p:nvPr userDrawn="1"/>
          </p:nvPicPr>
          <p:blipFill>
            <a:blip r:embed="rId18"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descr="mlit_top"/>
            <p:cNvPicPr>
              <a:picLocks noChangeAspect="1" noChangeArrowheads="1"/>
            </p:cNvPicPr>
            <p:nvPr userDrawn="1"/>
          </p:nvPicPr>
          <p:blipFill>
            <a:blip r:embed="rId18"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2"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9" tIns="45665" rIns="91329" bIns="45665"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1303203444"/>
      </p:ext>
    </p:extLst>
  </p:cSld>
  <p:clrMap bg1="lt1" tx1="dk1" bg2="lt2" tx2="dk2" accent1="accent1" accent2="accent2" accent3="accent3" accent4="accent4" accent5="accent5" accent6="accent6" hlink="hlink" folHlink="folHlink"/>
  <p:sldLayoutIdLst>
    <p:sldLayoutId id="2147488472" r:id="rId1"/>
    <p:sldLayoutId id="2147488473" r:id="rId2"/>
    <p:sldLayoutId id="2147488474" r:id="rId3"/>
    <p:sldLayoutId id="2147488475" r:id="rId4"/>
    <p:sldLayoutId id="2147488476" r:id="rId5"/>
    <p:sldLayoutId id="2147488477" r:id="rId6"/>
    <p:sldLayoutId id="2147488478" r:id="rId7"/>
    <p:sldLayoutId id="2147488479" r:id="rId8"/>
    <p:sldLayoutId id="2147488480" r:id="rId9"/>
    <p:sldLayoutId id="2147488481" r:id="rId10"/>
    <p:sldLayoutId id="2147488482" r:id="rId11"/>
    <p:sldLayoutId id="2147488483" r:id="rId12"/>
    <p:sldLayoutId id="2147488484" r:id="rId13"/>
    <p:sldLayoutId id="2147488485" r:id="rId14"/>
    <p:sldLayoutId id="2147488486" r:id="rId15"/>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7025" indent="-227013" algn="l" rtl="0" eaLnBrk="0" fontAlgn="base" hangingPunct="0">
        <a:spcBef>
          <a:spcPct val="20000"/>
        </a:spcBef>
        <a:spcAft>
          <a:spcPct val="0"/>
        </a:spcAft>
        <a:buChar char="–"/>
        <a:defRPr kumimoji="1" sz="2000">
          <a:solidFill>
            <a:schemeClr val="tx1"/>
          </a:solidFill>
          <a:latin typeface="+mn-lt"/>
          <a:ea typeface="+mn-ea"/>
        </a:defRPr>
      </a:lvl4pPr>
      <a:lvl5pPr marL="2054225" indent="-227013" algn="l" rtl="0" eaLnBrk="0" fontAlgn="base" hangingPunct="0">
        <a:spcBef>
          <a:spcPct val="20000"/>
        </a:spcBef>
        <a:spcAft>
          <a:spcPct val="0"/>
        </a:spcAft>
        <a:buChar char="»"/>
        <a:defRPr kumimoji="1" sz="2000">
          <a:solidFill>
            <a:schemeClr val="tx1"/>
          </a:solidFill>
          <a:latin typeface="+mn-lt"/>
          <a:ea typeface="+mn-ea"/>
        </a:defRPr>
      </a:lvl5pPr>
      <a:lvl6pPr marL="2511547" indent="-228324" algn="l" rtl="0" eaLnBrk="1" fontAlgn="base" hangingPunct="1">
        <a:spcBef>
          <a:spcPct val="20000"/>
        </a:spcBef>
        <a:spcAft>
          <a:spcPct val="0"/>
        </a:spcAft>
        <a:buChar char="»"/>
        <a:defRPr kumimoji="1" sz="2000">
          <a:solidFill>
            <a:schemeClr val="tx1"/>
          </a:solidFill>
          <a:latin typeface="+mn-lt"/>
          <a:ea typeface="+mn-ea"/>
        </a:defRPr>
      </a:lvl6pPr>
      <a:lvl7pPr marL="2968195" indent="-228324" algn="l" rtl="0" eaLnBrk="1" fontAlgn="base" hangingPunct="1">
        <a:spcBef>
          <a:spcPct val="20000"/>
        </a:spcBef>
        <a:spcAft>
          <a:spcPct val="0"/>
        </a:spcAft>
        <a:buChar char="»"/>
        <a:defRPr kumimoji="1" sz="2000">
          <a:solidFill>
            <a:schemeClr val="tx1"/>
          </a:solidFill>
          <a:latin typeface="+mn-lt"/>
          <a:ea typeface="+mn-ea"/>
        </a:defRPr>
      </a:lvl7pPr>
      <a:lvl8pPr marL="3424838" indent="-228324" algn="l" rtl="0" eaLnBrk="1" fontAlgn="base" hangingPunct="1">
        <a:spcBef>
          <a:spcPct val="20000"/>
        </a:spcBef>
        <a:spcAft>
          <a:spcPct val="0"/>
        </a:spcAft>
        <a:buChar char="»"/>
        <a:defRPr kumimoji="1" sz="2000">
          <a:solidFill>
            <a:schemeClr val="tx1"/>
          </a:solidFill>
          <a:latin typeface="+mn-lt"/>
          <a:ea typeface="+mn-ea"/>
        </a:defRPr>
      </a:lvl8pPr>
      <a:lvl9pPr marL="3881485" indent="-228324"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3290" rtl="0" eaLnBrk="1" latinLnBrk="0" hangingPunct="1">
        <a:defRPr kumimoji="1" sz="1800" kern="1200">
          <a:solidFill>
            <a:schemeClr val="tx1"/>
          </a:solidFill>
          <a:latin typeface="+mn-lt"/>
          <a:ea typeface="+mn-ea"/>
          <a:cs typeface="+mn-cs"/>
        </a:defRPr>
      </a:lvl1pPr>
      <a:lvl2pPr marL="456644" algn="l" defTabSz="913290" rtl="0" eaLnBrk="1" latinLnBrk="0" hangingPunct="1">
        <a:defRPr kumimoji="1" sz="1800" kern="1200">
          <a:solidFill>
            <a:schemeClr val="tx1"/>
          </a:solidFill>
          <a:latin typeface="+mn-lt"/>
          <a:ea typeface="+mn-ea"/>
          <a:cs typeface="+mn-cs"/>
        </a:defRPr>
      </a:lvl2pPr>
      <a:lvl3pPr marL="913290" algn="l" defTabSz="913290" rtl="0" eaLnBrk="1" latinLnBrk="0" hangingPunct="1">
        <a:defRPr kumimoji="1" sz="1800" kern="1200">
          <a:solidFill>
            <a:schemeClr val="tx1"/>
          </a:solidFill>
          <a:latin typeface="+mn-lt"/>
          <a:ea typeface="+mn-ea"/>
          <a:cs typeface="+mn-cs"/>
        </a:defRPr>
      </a:lvl3pPr>
      <a:lvl4pPr marL="1369932" algn="l" defTabSz="913290" rtl="0" eaLnBrk="1" latinLnBrk="0" hangingPunct="1">
        <a:defRPr kumimoji="1" sz="1800" kern="1200">
          <a:solidFill>
            <a:schemeClr val="tx1"/>
          </a:solidFill>
          <a:latin typeface="+mn-lt"/>
          <a:ea typeface="+mn-ea"/>
          <a:cs typeface="+mn-cs"/>
        </a:defRPr>
      </a:lvl4pPr>
      <a:lvl5pPr marL="1826581" algn="l" defTabSz="913290" rtl="0" eaLnBrk="1" latinLnBrk="0" hangingPunct="1">
        <a:defRPr kumimoji="1" sz="1800" kern="1200">
          <a:solidFill>
            <a:schemeClr val="tx1"/>
          </a:solidFill>
          <a:latin typeface="+mn-lt"/>
          <a:ea typeface="+mn-ea"/>
          <a:cs typeface="+mn-cs"/>
        </a:defRPr>
      </a:lvl5pPr>
      <a:lvl6pPr marL="2283228" algn="l" defTabSz="913290" rtl="0" eaLnBrk="1" latinLnBrk="0" hangingPunct="1">
        <a:defRPr kumimoji="1" sz="1800" kern="1200">
          <a:solidFill>
            <a:schemeClr val="tx1"/>
          </a:solidFill>
          <a:latin typeface="+mn-lt"/>
          <a:ea typeface="+mn-ea"/>
          <a:cs typeface="+mn-cs"/>
        </a:defRPr>
      </a:lvl6pPr>
      <a:lvl7pPr marL="2739873" algn="l" defTabSz="913290" rtl="0" eaLnBrk="1" latinLnBrk="0" hangingPunct="1">
        <a:defRPr kumimoji="1" sz="1800" kern="1200">
          <a:solidFill>
            <a:schemeClr val="tx1"/>
          </a:solidFill>
          <a:latin typeface="+mn-lt"/>
          <a:ea typeface="+mn-ea"/>
          <a:cs typeface="+mn-cs"/>
        </a:defRPr>
      </a:lvl7pPr>
      <a:lvl8pPr marL="3196517" algn="l" defTabSz="913290" rtl="0" eaLnBrk="1" latinLnBrk="0" hangingPunct="1">
        <a:defRPr kumimoji="1" sz="1800" kern="1200">
          <a:solidFill>
            <a:schemeClr val="tx1"/>
          </a:solidFill>
          <a:latin typeface="+mn-lt"/>
          <a:ea typeface="+mn-ea"/>
          <a:cs typeface="+mn-cs"/>
        </a:defRPr>
      </a:lvl8pPr>
      <a:lvl9pPr marL="3653161" algn="l" defTabSz="91329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2"/>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92">
                <a:latin typeface="Arial" charset="0"/>
                <a:ea typeface="ＭＳ Ｐゴシック"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92">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4544FF-01CD-48CE-8BA0-F8CEB0227901}" type="slidenum">
              <a:rPr kumimoji="1" lang="en-US" altLang="ja-JP" sz="1292"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92" b="0" i="0" u="none" strike="noStrike" kern="1200" cap="none" spc="0" normalizeH="0" baseline="0" noProof="0">
              <a:ln>
                <a:noFill/>
              </a:ln>
              <a:solidFill>
                <a:prstClr val="black"/>
              </a:solidFill>
              <a:effectLst/>
              <a:uLnTx/>
              <a:uFillTx/>
              <a:latin typeface="Arial"/>
              <a:ea typeface="ＭＳ Ｐゴシック"/>
              <a:cs typeface="+mn-cs"/>
            </a:endParaRPr>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3"/>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4"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descr="mlit_top"/>
              <p:cNvPicPr>
                <a:picLocks noChangeAspect="1" noChangeArrowheads="1"/>
              </p:cNvPicPr>
              <p:nvPr userDrawn="1"/>
            </p:nvPicPr>
            <p:blipFill>
              <a:blip r:embed="rId15"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mlit_top"/>
              <p:cNvPicPr>
                <a:picLocks noChangeAspect="1" noChangeArrowheads="1"/>
              </p:cNvPicPr>
              <p:nvPr userDrawn="1"/>
            </p:nvPicPr>
            <p:blipFill>
              <a:blip r:embed="rId15"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1"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p:nvPicPr>
        <p:blipFill>
          <a:blip r:embed="rId16" cstate="email">
            <a:extLst>
              <a:ext uri="{28A0092B-C50C-407E-A947-70E740481C1C}">
                <a14:useLocalDpi xmlns:a14="http://schemas.microsoft.com/office/drawing/2010/main"/>
              </a:ext>
            </a:extLst>
          </a:blip>
          <a:srcRect t="3670"/>
          <a:stretch>
            <a:fillRect/>
          </a:stretch>
        </p:blipFill>
        <p:spPr bwMode="auto">
          <a:xfrm>
            <a:off x="8226427" y="2"/>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475329"/>
      </p:ext>
    </p:extLst>
  </p:cSld>
  <p:clrMap bg1="lt1" tx1="dk1" bg2="lt2" tx2="dk2" accent1="accent1" accent2="accent2" accent3="accent3" accent4="accent4" accent5="accent5" accent6="accent6" hlink="hlink" folHlink="folHlink"/>
  <p:sldLayoutIdLst>
    <p:sldLayoutId id="2147488502" r:id="rId1"/>
    <p:sldLayoutId id="2147488503" r:id="rId2"/>
    <p:sldLayoutId id="2147488504" r:id="rId3"/>
    <p:sldLayoutId id="2147488505" r:id="rId4"/>
    <p:sldLayoutId id="2147488506" r:id="rId5"/>
    <p:sldLayoutId id="2147488507" r:id="rId6"/>
    <p:sldLayoutId id="2147488508" r:id="rId7"/>
    <p:sldLayoutId id="2147488509" r:id="rId8"/>
    <p:sldLayoutId id="2147488510" r:id="rId9"/>
    <p:sldLayoutId id="2147488511" r:id="rId10"/>
    <p:sldLayoutId id="2147488512" r:id="rId11"/>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409" tIns="45704" rIns="91409" bIns="4570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1" y="6245225"/>
            <a:ext cx="2311400" cy="476250"/>
          </a:xfrm>
          <a:prstGeom prst="rect">
            <a:avLst/>
          </a:prstGeom>
          <a:noFill/>
          <a:ln w="9525">
            <a:noFill/>
            <a:miter lim="800000"/>
            <a:headEnd/>
            <a:tailEnd/>
          </a:ln>
          <a:effectLst/>
        </p:spPr>
        <p:txBody>
          <a:bodyPr vert="horz" wrap="square" lIns="91409" tIns="45704" rIns="91409" bIns="45704" numCol="1" anchor="t" anchorCtr="0" compatLnSpc="1">
            <a:prstTxWarp prst="textNoShape">
              <a:avLst/>
            </a:prstTxWarp>
          </a:bodyPr>
          <a:lstStyle>
            <a:lvl1pPr>
              <a:defRPr sz="1292">
                <a:ea typeface="ＭＳ Ｐゴシック" pitchFamily="50" charset="-128"/>
              </a:defRPr>
            </a:lvl1pPr>
          </a:lstStyle>
          <a:p>
            <a:pPr>
              <a:defRPr/>
            </a:pPr>
            <a:endParaRPr lang="en-US" altLang="ja-JP">
              <a:solidFill>
                <a:prstClr val="black"/>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09" tIns="45704" rIns="91409" bIns="45704" numCol="1" anchor="t" anchorCtr="0" compatLnSpc="1">
            <a:prstTxWarp prst="textNoShape">
              <a:avLst/>
            </a:prstTxWarp>
          </a:bodyPr>
          <a:lstStyle>
            <a:lvl1pPr algn="ctr">
              <a:defRPr sz="1292">
                <a:ea typeface="ＭＳ Ｐゴシック" pitchFamily="50" charset="-128"/>
              </a:defRPr>
            </a:lvl1pPr>
          </a:lstStyle>
          <a:p>
            <a:pPr>
              <a:defRPr/>
            </a:pPr>
            <a:endParaRPr lang="en-US" altLang="ja-JP">
              <a:solidFill>
                <a:prstClr val="black"/>
              </a:solidFill>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09" tIns="45704" rIns="91409" bIns="45704" numCol="1" anchor="t" anchorCtr="0" compatLnSpc="1">
            <a:prstTxWarp prst="textNoShape">
              <a:avLst/>
            </a:prstTxWarp>
          </a:bodyPr>
          <a:lstStyle>
            <a:lvl1pPr algn="r">
              <a:defRPr sz="2215" b="1">
                <a:ea typeface="ＭＳ Ｐゴシック" pitchFamily="50" charset="-128"/>
              </a:defRPr>
            </a:lvl1pPr>
          </a:lstStyle>
          <a:p>
            <a:pPr>
              <a:defRPr/>
            </a:pPr>
            <a:fld id="{A370D70F-C146-4148-A80B-597499669636}" type="slidenum">
              <a:rPr lang="en-US" altLang="ja-JP">
                <a:solidFill>
                  <a:prstClr val="black"/>
                </a:solidFill>
              </a:rPr>
              <a:pPr>
                <a:defRPr/>
              </a:pPr>
              <a:t>‹#›</a:t>
            </a:fld>
            <a:endParaRPr lang="en-US" altLang="ja-JP">
              <a:solidFill>
                <a:prstClr val="black"/>
              </a:solidFill>
            </a:endParaRPr>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9" cstate="screen">
              <a:extLst>
                <a:ext uri="{28A0092B-C50C-407E-A947-70E740481C1C}">
                  <a14:useLocalDpi xmlns:a14="http://schemas.microsoft.com/office/drawing/2010/main"/>
                </a:ext>
              </a:extLst>
            </a:blip>
            <a:srcRect t="26801" b="65286"/>
            <a:stretch>
              <a:fillRect/>
            </a:stretch>
          </p:blipFill>
          <p:spPr bwMode="auto">
            <a:xfrm>
              <a:off x="0" y="300"/>
              <a:ext cx="5760" cy="44"/>
            </a:xfrm>
            <a:prstGeom prst="rect">
              <a:avLst/>
            </a:prstGeom>
            <a:noFill/>
            <a:ln w="9525">
              <a:noFill/>
              <a:miter lim="800000"/>
              <a:headEnd/>
              <a:tailEnd/>
            </a:ln>
          </p:spPr>
        </p:pic>
        <p:grpSp>
          <p:nvGrpSpPr>
            <p:cNvPr id="3"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0"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1"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1"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3" y="0"/>
            <a:ext cx="7605713" cy="476250"/>
          </a:xfrm>
          <a:prstGeom prst="rect">
            <a:avLst/>
          </a:prstGeom>
          <a:noFill/>
          <a:ln w="9525">
            <a:noFill/>
            <a:miter lim="800000"/>
            <a:headEnd/>
            <a:tailEnd/>
          </a:ln>
        </p:spPr>
        <p:txBody>
          <a:bodyPr vert="horz" wrap="square" lIns="91409" tIns="45704" rIns="91409" bIns="45704"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p:nvPicPr>
        <p:blipFill>
          <a:blip r:embed="rId12" cstate="screen">
            <a:extLst>
              <a:ext uri="{28A0092B-C50C-407E-A947-70E740481C1C}">
                <a14:useLocalDpi xmlns:a14="http://schemas.microsoft.com/office/drawing/2010/main"/>
              </a:ext>
            </a:extLst>
          </a:blip>
          <a:srcRect t="3670"/>
          <a:stretch>
            <a:fillRect/>
          </a:stretch>
        </p:blipFill>
        <p:spPr bwMode="auto">
          <a:xfrm>
            <a:off x="8226499" y="2"/>
            <a:ext cx="1679575" cy="333376"/>
          </a:xfrm>
          <a:prstGeom prst="rect">
            <a:avLst/>
          </a:prstGeom>
          <a:noFill/>
          <a:ln w="9525">
            <a:noFill/>
            <a:miter lim="800000"/>
            <a:headEnd/>
            <a:tailEnd/>
          </a:ln>
        </p:spPr>
      </p:pic>
    </p:spTree>
    <p:extLst>
      <p:ext uri="{BB962C8B-B14F-4D97-AF65-F5344CB8AC3E}">
        <p14:creationId xmlns:p14="http://schemas.microsoft.com/office/powerpoint/2010/main" val="2187926510"/>
      </p:ext>
    </p:extLst>
  </p:cSld>
  <p:clrMap bg1="lt1" tx1="dk1" bg2="lt2" tx2="dk2" accent1="accent1" accent2="accent2" accent3="accent3" accent4="accent4" accent5="accent5" accent6="accent6" hlink="hlink" folHlink="folHlink"/>
  <p:sldLayoutIdLst>
    <p:sldLayoutId id="2147488722" r:id="rId1"/>
    <p:sldLayoutId id="2147488723" r:id="rId2"/>
    <p:sldLayoutId id="2147488724" r:id="rId3"/>
    <p:sldLayoutId id="2147488725" r:id="rId4"/>
    <p:sldLayoutId id="2147488726" r:id="rId5"/>
    <p:sldLayoutId id="2147488727" r:id="rId6"/>
    <p:sldLayoutId id="2147488730" r:id="rId7"/>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1896"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379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5690"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7588"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422" indent="-316422" algn="l" rtl="0" eaLnBrk="0" fontAlgn="base" hangingPunct="0">
        <a:spcBef>
          <a:spcPct val="20000"/>
        </a:spcBef>
        <a:spcAft>
          <a:spcPct val="0"/>
        </a:spcAft>
        <a:buChar char="•"/>
        <a:defRPr kumimoji="1" sz="2954">
          <a:solidFill>
            <a:schemeClr val="tx1"/>
          </a:solidFill>
          <a:latin typeface="+mn-lt"/>
          <a:ea typeface="+mn-ea"/>
          <a:cs typeface="+mn-cs"/>
        </a:defRPr>
      </a:lvl1pPr>
      <a:lvl2pPr marL="685579" indent="-263684" algn="l" rtl="0" eaLnBrk="0" fontAlgn="base" hangingPunct="0">
        <a:spcBef>
          <a:spcPct val="20000"/>
        </a:spcBef>
        <a:spcAft>
          <a:spcPct val="0"/>
        </a:spcAft>
        <a:buChar char="–"/>
        <a:defRPr kumimoji="1" sz="2585">
          <a:solidFill>
            <a:schemeClr val="tx1"/>
          </a:solidFill>
          <a:latin typeface="+mn-lt"/>
          <a:ea typeface="+mn-ea"/>
        </a:defRPr>
      </a:lvl2pPr>
      <a:lvl3pPr marL="1054741" indent="-210949" algn="l" rtl="0" eaLnBrk="0" fontAlgn="base" hangingPunct="0">
        <a:spcBef>
          <a:spcPct val="20000"/>
        </a:spcBef>
        <a:spcAft>
          <a:spcPct val="0"/>
        </a:spcAft>
        <a:buChar char="•"/>
        <a:defRPr kumimoji="1" sz="2215">
          <a:solidFill>
            <a:schemeClr val="tx1"/>
          </a:solidFill>
          <a:latin typeface="+mn-lt"/>
          <a:ea typeface="+mn-ea"/>
        </a:defRPr>
      </a:lvl3pPr>
      <a:lvl4pPr marL="1476638" indent="-210949" algn="l" rtl="0" eaLnBrk="0" fontAlgn="base" hangingPunct="0">
        <a:spcBef>
          <a:spcPct val="20000"/>
        </a:spcBef>
        <a:spcAft>
          <a:spcPct val="0"/>
        </a:spcAft>
        <a:buChar char="–"/>
        <a:defRPr kumimoji="1" sz="1846">
          <a:solidFill>
            <a:schemeClr val="tx1"/>
          </a:solidFill>
          <a:latin typeface="+mn-lt"/>
          <a:ea typeface="+mn-ea"/>
        </a:defRPr>
      </a:lvl4pPr>
      <a:lvl5pPr marL="1898538" indent="-210949" algn="l" rtl="0" eaLnBrk="0" fontAlgn="base" hangingPunct="0">
        <a:spcBef>
          <a:spcPct val="20000"/>
        </a:spcBef>
        <a:spcAft>
          <a:spcPct val="0"/>
        </a:spcAft>
        <a:buChar char="»"/>
        <a:defRPr kumimoji="1" sz="1846">
          <a:solidFill>
            <a:schemeClr val="tx1"/>
          </a:solidFill>
          <a:latin typeface="+mn-lt"/>
          <a:ea typeface="+mn-ea"/>
        </a:defRPr>
      </a:lvl5pPr>
      <a:lvl6pPr marL="2320431" indent="-210949" algn="l" rtl="0" fontAlgn="base">
        <a:spcBef>
          <a:spcPct val="20000"/>
        </a:spcBef>
        <a:spcAft>
          <a:spcPct val="0"/>
        </a:spcAft>
        <a:buChar char="»"/>
        <a:defRPr kumimoji="1" sz="1846">
          <a:solidFill>
            <a:schemeClr val="tx1"/>
          </a:solidFill>
          <a:latin typeface="+mn-lt"/>
          <a:ea typeface="+mn-ea"/>
        </a:defRPr>
      </a:lvl6pPr>
      <a:lvl7pPr marL="2742327" indent="-210949" algn="l" rtl="0" fontAlgn="base">
        <a:spcBef>
          <a:spcPct val="20000"/>
        </a:spcBef>
        <a:spcAft>
          <a:spcPct val="0"/>
        </a:spcAft>
        <a:buChar char="»"/>
        <a:defRPr kumimoji="1" sz="1846">
          <a:solidFill>
            <a:schemeClr val="tx1"/>
          </a:solidFill>
          <a:latin typeface="+mn-lt"/>
          <a:ea typeface="+mn-ea"/>
        </a:defRPr>
      </a:lvl7pPr>
      <a:lvl8pPr marL="3164224" indent="-210949" algn="l" rtl="0" fontAlgn="base">
        <a:spcBef>
          <a:spcPct val="20000"/>
        </a:spcBef>
        <a:spcAft>
          <a:spcPct val="0"/>
        </a:spcAft>
        <a:buChar char="»"/>
        <a:defRPr kumimoji="1" sz="1846">
          <a:solidFill>
            <a:schemeClr val="tx1"/>
          </a:solidFill>
          <a:latin typeface="+mn-lt"/>
          <a:ea typeface="+mn-ea"/>
        </a:defRPr>
      </a:lvl8pPr>
      <a:lvl9pPr marL="3586121" indent="-210949"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3793" rtl="0" eaLnBrk="1" latinLnBrk="0" hangingPunct="1">
        <a:defRPr kumimoji="1" sz="1662" kern="1200">
          <a:solidFill>
            <a:schemeClr val="tx1"/>
          </a:solidFill>
          <a:latin typeface="+mn-lt"/>
          <a:ea typeface="+mn-ea"/>
          <a:cs typeface="+mn-cs"/>
        </a:defRPr>
      </a:lvl1pPr>
      <a:lvl2pPr marL="421896" algn="l" defTabSz="843793" rtl="0" eaLnBrk="1" latinLnBrk="0" hangingPunct="1">
        <a:defRPr kumimoji="1" sz="1662" kern="1200">
          <a:solidFill>
            <a:schemeClr val="tx1"/>
          </a:solidFill>
          <a:latin typeface="+mn-lt"/>
          <a:ea typeface="+mn-ea"/>
          <a:cs typeface="+mn-cs"/>
        </a:defRPr>
      </a:lvl2pPr>
      <a:lvl3pPr marL="843793" algn="l" defTabSz="843793" rtl="0" eaLnBrk="1" latinLnBrk="0" hangingPunct="1">
        <a:defRPr kumimoji="1" sz="1662" kern="1200">
          <a:solidFill>
            <a:schemeClr val="tx1"/>
          </a:solidFill>
          <a:latin typeface="+mn-lt"/>
          <a:ea typeface="+mn-ea"/>
          <a:cs typeface="+mn-cs"/>
        </a:defRPr>
      </a:lvl3pPr>
      <a:lvl4pPr marL="1265690" algn="l" defTabSz="843793" rtl="0" eaLnBrk="1" latinLnBrk="0" hangingPunct="1">
        <a:defRPr kumimoji="1" sz="1662" kern="1200">
          <a:solidFill>
            <a:schemeClr val="tx1"/>
          </a:solidFill>
          <a:latin typeface="+mn-lt"/>
          <a:ea typeface="+mn-ea"/>
          <a:cs typeface="+mn-cs"/>
        </a:defRPr>
      </a:lvl4pPr>
      <a:lvl5pPr marL="1687588" algn="l" defTabSz="843793" rtl="0" eaLnBrk="1" latinLnBrk="0" hangingPunct="1">
        <a:defRPr kumimoji="1" sz="1662" kern="1200">
          <a:solidFill>
            <a:schemeClr val="tx1"/>
          </a:solidFill>
          <a:latin typeface="+mn-lt"/>
          <a:ea typeface="+mn-ea"/>
          <a:cs typeface="+mn-cs"/>
        </a:defRPr>
      </a:lvl5pPr>
      <a:lvl6pPr marL="2109483" algn="l" defTabSz="843793" rtl="0" eaLnBrk="1" latinLnBrk="0" hangingPunct="1">
        <a:defRPr kumimoji="1" sz="1662" kern="1200">
          <a:solidFill>
            <a:schemeClr val="tx1"/>
          </a:solidFill>
          <a:latin typeface="+mn-lt"/>
          <a:ea typeface="+mn-ea"/>
          <a:cs typeface="+mn-cs"/>
        </a:defRPr>
      </a:lvl6pPr>
      <a:lvl7pPr marL="2531378" algn="l" defTabSz="843793" rtl="0" eaLnBrk="1" latinLnBrk="0" hangingPunct="1">
        <a:defRPr kumimoji="1" sz="1662" kern="1200">
          <a:solidFill>
            <a:schemeClr val="tx1"/>
          </a:solidFill>
          <a:latin typeface="+mn-lt"/>
          <a:ea typeface="+mn-ea"/>
          <a:cs typeface="+mn-cs"/>
        </a:defRPr>
      </a:lvl7pPr>
      <a:lvl8pPr marL="2953276" algn="l" defTabSz="843793" rtl="0" eaLnBrk="1" latinLnBrk="0" hangingPunct="1">
        <a:defRPr kumimoji="1" sz="1662" kern="1200">
          <a:solidFill>
            <a:schemeClr val="tx1"/>
          </a:solidFill>
          <a:latin typeface="+mn-lt"/>
          <a:ea typeface="+mn-ea"/>
          <a:cs typeface="+mn-cs"/>
        </a:defRPr>
      </a:lvl8pPr>
      <a:lvl9pPr marL="3375171" algn="l" defTabSz="843793" rtl="0" eaLnBrk="1" latinLnBrk="0" hangingPunct="1">
        <a:defRPr kumimoji="1" sz="166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8" name="Rectangle 3"/>
          <p:cNvSpPr>
            <a:spLocks noGrp="1" noChangeArrowheads="1"/>
          </p:cNvSpPr>
          <p:nvPr>
            <p:ph type="body" idx="1"/>
          </p:nvPr>
        </p:nvSpPr>
        <p:spPr>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89"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defRPr>
            </a:lvl1pPr>
          </a:lstStyle>
          <a:p>
            <a:pPr>
              <a:defRPr/>
            </a:pPr>
            <a:endParaRPr lang="en-US" altLang="ja-JP">
              <a:solidFill>
                <a:prstClr val="black"/>
              </a:solidFill>
            </a:endParaRPr>
          </a:p>
        </p:txBody>
      </p:sp>
      <p:sp>
        <p:nvSpPr>
          <p:cNvPr id="2190"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defRPr>
            </a:lvl1pPr>
          </a:lstStyle>
          <a:p>
            <a:pPr>
              <a:defRPr/>
            </a:pPr>
            <a:endParaRPr lang="en-US" altLang="ja-JP">
              <a:solidFill>
                <a:prstClr val="black"/>
              </a:solidFill>
            </a:endParaRPr>
          </a:p>
        </p:txBody>
      </p:sp>
      <p:sp>
        <p:nvSpPr>
          <p:cNvPr id="2191" name="Rectangle 6"/>
          <p:cNvSpPr>
            <a:spLocks noGrp="1" noChangeArrowheads="1"/>
          </p:cNvSpPr>
          <p:nvPr>
            <p:ph type="sldNum" sz="quarter" idx="4"/>
          </p:nvPr>
        </p:nvSpPr>
        <p:spPr>
          <a:xfrm>
            <a:off x="7594600" y="6524625"/>
            <a:ext cx="231140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defRPr>
            </a:lvl1pPr>
          </a:lstStyle>
          <a:p>
            <a:pPr>
              <a:defRPr/>
            </a:pPr>
            <a:fld id="{E8857F94-A36E-41B7-BE87-14D5EC171230}" type="slidenum">
              <a:rPr lang="en-US" altLang="ja-JP">
                <a:solidFill>
                  <a:prstClr val="black"/>
                </a:solidFill>
              </a:rPr>
              <a:pPr>
                <a:defRPr/>
              </a:pPr>
              <a:t>‹#›</a:t>
            </a:fld>
            <a:endParaRPr lang="en-US" altLang="ja-JP">
              <a:solidFill>
                <a:prstClr val="black"/>
              </a:solidFill>
            </a:endParaRPr>
          </a:p>
        </p:txBody>
      </p:sp>
      <p:grpSp>
        <p:nvGrpSpPr>
          <p:cNvPr id="2192" name="Group 18"/>
          <p:cNvGrpSpPr/>
          <p:nvPr/>
        </p:nvGrpSpPr>
        <p:grpSpPr>
          <a:xfrm>
            <a:off x="0" y="0"/>
            <a:ext cx="9906000" cy="546100"/>
            <a:chOff x="0" y="0"/>
            <a:chExt cx="5760" cy="344"/>
          </a:xfrm>
        </p:grpSpPr>
        <p:pic>
          <p:nvPicPr>
            <p:cNvPr id="2193" name="Picture 9" descr="mlit_top"/>
            <p:cNvPicPr>
              <a:picLocks noChangeAspect="1" noChangeArrowheads="1"/>
            </p:cNvPicPr>
            <p:nvPr/>
          </p:nvPicPr>
          <p:blipFill>
            <a:blip r:embed="rId14"/>
            <a:srcRect t="26801" b="65286"/>
            <a:stretch>
              <a:fillRect/>
            </a:stretch>
          </p:blipFill>
          <p:spPr>
            <a:xfrm>
              <a:off x="0" y="300"/>
              <a:ext cx="5760" cy="44"/>
            </a:xfrm>
            <a:prstGeom prst="rect">
              <a:avLst/>
            </a:prstGeom>
            <a:noFill/>
            <a:ln w="9525">
              <a:noFill/>
              <a:miter lim="800000"/>
              <a:headEnd/>
              <a:tailEnd/>
            </a:ln>
          </p:spPr>
        </p:pic>
        <p:grpSp>
          <p:nvGrpSpPr>
            <p:cNvPr id="2194" name="Group 17"/>
            <p:cNvGrpSpPr/>
            <p:nvPr/>
          </p:nvGrpSpPr>
          <p:grpSpPr>
            <a:xfrm>
              <a:off x="0" y="0"/>
              <a:ext cx="5760" cy="318"/>
              <a:chOff x="0" y="0"/>
              <a:chExt cx="5760" cy="318"/>
            </a:xfrm>
          </p:grpSpPr>
          <p:pic>
            <p:nvPicPr>
              <p:cNvPr id="2195" name="Picture 11" descr="mlit_top"/>
              <p:cNvPicPr>
                <a:picLocks noChangeAspect="1" noChangeArrowheads="1"/>
              </p:cNvPicPr>
              <p:nvPr/>
            </p:nvPicPr>
            <p:blipFill>
              <a:blip r:embed="rId15"/>
              <a:srcRect r="66945" b="42805"/>
              <a:stretch>
                <a:fillRect/>
              </a:stretch>
            </p:blipFill>
            <p:spPr>
              <a:xfrm>
                <a:off x="3856" y="0"/>
                <a:ext cx="1904" cy="318"/>
              </a:xfrm>
              <a:prstGeom prst="rect">
                <a:avLst/>
              </a:prstGeom>
              <a:noFill/>
              <a:ln w="9525">
                <a:noFill/>
                <a:miter lim="800000"/>
                <a:headEnd/>
                <a:tailEnd/>
              </a:ln>
            </p:spPr>
          </p:pic>
          <p:pic>
            <p:nvPicPr>
              <p:cNvPr id="2196" name="Picture 16" descr="mlit_top"/>
              <p:cNvPicPr>
                <a:picLocks noChangeAspect="1" noChangeArrowheads="1"/>
              </p:cNvPicPr>
              <p:nvPr/>
            </p:nvPicPr>
            <p:blipFill>
              <a:blip r:embed="rId16"/>
              <a:srcRect l="50000" b="42805"/>
              <a:stretch>
                <a:fillRect/>
              </a:stretch>
            </p:blipFill>
            <p:spPr>
              <a:xfrm>
                <a:off x="1043" y="0"/>
                <a:ext cx="2880" cy="318"/>
              </a:xfrm>
              <a:prstGeom prst="rect">
                <a:avLst/>
              </a:prstGeom>
              <a:noFill/>
              <a:ln w="9525">
                <a:noFill/>
                <a:miter lim="800000"/>
                <a:headEnd/>
                <a:tailEnd/>
              </a:ln>
            </p:spPr>
          </p:pic>
          <p:pic>
            <p:nvPicPr>
              <p:cNvPr id="2197" name="Picture 10" descr="mlit_top"/>
              <p:cNvPicPr>
                <a:picLocks noChangeAspect="1" noChangeArrowheads="1"/>
              </p:cNvPicPr>
              <p:nvPr/>
            </p:nvPicPr>
            <p:blipFill>
              <a:blip r:embed="rId16"/>
              <a:srcRect l="68906" b="42805"/>
              <a:stretch>
                <a:fillRect/>
              </a:stretch>
            </p:blipFill>
            <p:spPr>
              <a:xfrm>
                <a:off x="0" y="0"/>
                <a:ext cx="1791" cy="318"/>
              </a:xfrm>
              <a:prstGeom prst="rect">
                <a:avLst/>
              </a:prstGeom>
              <a:noFill/>
              <a:ln w="9525">
                <a:noFill/>
                <a:miter lim="800000"/>
                <a:headEnd/>
                <a:tailEnd/>
              </a:ln>
            </p:spPr>
          </p:pic>
        </p:grpSp>
      </p:grpSp>
      <p:sp>
        <p:nvSpPr>
          <p:cNvPr id="2198" name="Rectangle 2"/>
          <p:cNvSpPr>
            <a:spLocks noGrp="1" noChangeArrowheads="1"/>
          </p:cNvSpPr>
          <p:nvPr>
            <p:ph type="title"/>
          </p:nvPr>
        </p:nvSpPr>
        <p:spPr>
          <a:xfrm>
            <a:off x="0"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2199" name="Picture 14"/>
          <p:cNvPicPr>
            <a:picLocks noChangeAspect="1" noChangeArrowheads="1"/>
          </p:cNvPicPr>
          <p:nvPr/>
        </p:nvPicPr>
        <p:blipFill>
          <a:blip r:embed="rId17"/>
          <a:srcRect t="3670"/>
          <a:stretch>
            <a:fillRect/>
          </a:stretch>
        </p:blipFill>
        <p:spPr>
          <a:xfrm>
            <a:off x="8366125" y="0"/>
            <a:ext cx="1539875" cy="330200"/>
          </a:xfrm>
          <a:prstGeom prst="rect">
            <a:avLst/>
          </a:prstGeom>
          <a:noFill/>
          <a:ln w="9525">
            <a:noFill/>
            <a:miter lim="800000"/>
            <a:headEnd/>
            <a:tailEnd/>
          </a:ln>
        </p:spPr>
      </p:pic>
    </p:spTree>
    <p:extLst>
      <p:ext uri="{BB962C8B-B14F-4D97-AF65-F5344CB8AC3E}">
        <p14:creationId xmlns:p14="http://schemas.microsoft.com/office/powerpoint/2010/main" val="2486095932"/>
      </p:ext>
    </p:extLst>
  </p:cSld>
  <p:clrMap bg1="lt1" tx1="dk1" bg2="lt2" tx2="dk2" accent1="accent1" accent2="accent2" accent3="accent3" accent4="accent4" accent5="accent5" accent6="accent6" hlink="hlink" folHlink="folHlink"/>
  <p:sldLayoutIdLst>
    <p:sldLayoutId id="2147488824" r:id="rId1"/>
    <p:sldLayoutId id="2147488825" r:id="rId2"/>
    <p:sldLayoutId id="2147488826" r:id="rId3"/>
    <p:sldLayoutId id="2147488827" r:id="rId4"/>
    <p:sldLayoutId id="2147488828" r:id="rId5"/>
    <p:sldLayoutId id="2147488829" r:id="rId6"/>
    <p:sldLayoutId id="2147488830" r:id="rId7"/>
    <p:sldLayoutId id="2147488831" r:id="rId8"/>
    <p:sldLayoutId id="2147488832" r:id="rId9"/>
    <p:sldLayoutId id="2147488833" r:id="rId10"/>
    <p:sldLayoutId id="2147488834" r:id="rId11"/>
    <p:sldLayoutId id="2147488835" r:id="rId12"/>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1"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2"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ea typeface="ＭＳ Ｐゴシック" pitchFamily="50"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ea typeface="ＭＳ Ｐゴシック" pitchFamily="50"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ea typeface="ＭＳ Ｐゴシック" pitchFamily="50" charset="-128"/>
              </a:defRPr>
            </a:lvl1pPr>
          </a:lstStyle>
          <a:p>
            <a:pPr>
              <a:defRPr/>
            </a:pPr>
            <a:fld id="{0EC3ADD7-3040-4CB8-BC6E-23B9DC794A45}" type="slidenum">
              <a:rPr lang="en-US" altLang="ja-JP">
                <a:solidFill>
                  <a:srgbClr val="000000"/>
                </a:solidFill>
              </a:rPr>
              <a:pPr>
                <a:defRPr/>
              </a:pPr>
              <a:t>‹#›</a:t>
            </a:fld>
            <a:endParaRPr lang="en-US" altLang="ja-JP">
              <a:solidFill>
                <a:srgbClr val="000000"/>
              </a:solidFill>
            </a:endParaRPr>
          </a:p>
        </p:txBody>
      </p:sp>
      <p:grpSp>
        <p:nvGrpSpPr>
          <p:cNvPr id="2" name="Group 18"/>
          <p:cNvGrpSpPr>
            <a:grpSpLocks/>
          </p:cNvGrpSpPr>
          <p:nvPr/>
        </p:nvGrpSpPr>
        <p:grpSpPr bwMode="auto">
          <a:xfrm>
            <a:off x="0" y="1"/>
            <a:ext cx="9906000" cy="546100"/>
            <a:chOff x="0" y="0"/>
            <a:chExt cx="5760" cy="344"/>
          </a:xfrm>
        </p:grpSpPr>
        <p:pic>
          <p:nvPicPr>
            <p:cNvPr id="1033" name="Picture 9" descr="mlit_top"/>
            <p:cNvPicPr>
              <a:picLocks noChangeAspect="1" noChangeArrowheads="1"/>
            </p:cNvPicPr>
            <p:nvPr userDrawn="1"/>
          </p:nvPicPr>
          <p:blipFill>
            <a:blip r:embed="rId13" cstate="print"/>
            <a:srcRect t="26801" b="65286"/>
            <a:stretch>
              <a:fill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4" cstate="print"/>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5" cstate="print"/>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5" cstate="print"/>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9" y="0"/>
            <a:ext cx="760492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p:nvPicPr>
        <p:blipFill>
          <a:blip r:embed="rId16" cstate="print"/>
          <a:srcRect t="3670"/>
          <a:stretch>
            <a:fillRect/>
          </a:stretch>
        </p:blipFill>
        <p:spPr bwMode="auto">
          <a:xfrm>
            <a:off x="8225772" y="7"/>
            <a:ext cx="1680236" cy="333375"/>
          </a:xfrm>
          <a:prstGeom prst="rect">
            <a:avLst/>
          </a:prstGeom>
          <a:noFill/>
          <a:ln w="9525">
            <a:noFill/>
            <a:miter lim="800000"/>
            <a:headEnd/>
            <a:tailEnd/>
          </a:ln>
        </p:spPr>
      </p:pic>
    </p:spTree>
    <p:extLst>
      <p:ext uri="{BB962C8B-B14F-4D97-AF65-F5344CB8AC3E}">
        <p14:creationId xmlns:p14="http://schemas.microsoft.com/office/powerpoint/2010/main" val="912941437"/>
      </p:ext>
    </p:extLst>
  </p:cSld>
  <p:clrMap bg1="lt1" tx1="dk1" bg2="lt2" tx2="dk2" accent1="accent1" accent2="accent2" accent3="accent3" accent4="accent4" accent5="accent5" accent6="accent6" hlink="hlink" folHlink="folHlink"/>
  <p:sldLayoutIdLst>
    <p:sldLayoutId id="2147488837" r:id="rId1"/>
    <p:sldLayoutId id="2147488838" r:id="rId2"/>
    <p:sldLayoutId id="2147488839" r:id="rId3"/>
    <p:sldLayoutId id="2147488840" r:id="rId4"/>
    <p:sldLayoutId id="2147488841" r:id="rId5"/>
    <p:sldLayoutId id="2147488842" r:id="rId6"/>
    <p:sldLayoutId id="2147488843" r:id="rId7"/>
    <p:sldLayoutId id="2147488844" r:id="rId8"/>
    <p:sldLayoutId id="2147488845" r:id="rId9"/>
    <p:sldLayoutId id="2147488846" r:id="rId10"/>
    <p:sldLayoutId id="2147488847" r:id="rId11"/>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fontAlgn="base">
        <a:spcBef>
          <a:spcPct val="20000"/>
        </a:spcBef>
        <a:spcAft>
          <a:spcPct val="0"/>
        </a:spcAft>
        <a:buChar char="»"/>
        <a:defRPr kumimoji="1" sz="1846">
          <a:solidFill>
            <a:schemeClr val="tx1"/>
          </a:solidFill>
          <a:latin typeface="+mn-lt"/>
          <a:ea typeface="+mn-ea"/>
        </a:defRPr>
      </a:lvl6pPr>
      <a:lvl7pPr marL="2743269" indent="-211021" algn="l" rtl="0" fontAlgn="base">
        <a:spcBef>
          <a:spcPct val="20000"/>
        </a:spcBef>
        <a:spcAft>
          <a:spcPct val="0"/>
        </a:spcAft>
        <a:buChar char="»"/>
        <a:defRPr kumimoji="1" sz="1846">
          <a:solidFill>
            <a:schemeClr val="tx1"/>
          </a:solidFill>
          <a:latin typeface="+mn-lt"/>
          <a:ea typeface="+mn-ea"/>
        </a:defRPr>
      </a:lvl7pPr>
      <a:lvl8pPr marL="3165310" indent="-211021" algn="l" rtl="0" fontAlgn="base">
        <a:spcBef>
          <a:spcPct val="20000"/>
        </a:spcBef>
        <a:spcAft>
          <a:spcPct val="0"/>
        </a:spcAft>
        <a:buChar char="»"/>
        <a:defRPr kumimoji="1" sz="1846">
          <a:solidFill>
            <a:schemeClr val="tx1"/>
          </a:solidFill>
          <a:latin typeface="+mn-lt"/>
          <a:ea typeface="+mn-ea"/>
        </a:defRPr>
      </a:lvl8pPr>
      <a:lvl9pPr marL="3587351" indent="-211021"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bwMode="auto">
          <a:xfrm>
            <a:off x="495300" y="1600204"/>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844083" eaLnBrk="1" hangingPunct="1">
              <a:defRPr sz="1292">
                <a:solidFill>
                  <a:prstClr val="black"/>
                </a:solidFill>
                <a:latin typeface="Arial" charset="0"/>
                <a:ea typeface="ＭＳ Ｐゴシック"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844083" eaLnBrk="1" hangingPunct="1">
              <a:defRPr sz="1292">
                <a:solidFill>
                  <a:prstClr val="black"/>
                </a:solidFill>
                <a:latin typeface="Arial" charset="0"/>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844083" eaLnBrk="1" hangingPunct="1">
              <a:defRPr sz="1292">
                <a:solidFill>
                  <a:prstClr val="black"/>
                </a:solidFill>
              </a:defRPr>
            </a:lvl1pPr>
          </a:lstStyle>
          <a:p>
            <a:pPr>
              <a:defRPr/>
            </a:pPr>
            <a:fld id="{FC539CD3-D3D8-4E18-9921-81789CBB40AF}" type="slidenum">
              <a:rPr lang="en-US" altLang="ja-JP">
                <a:latin typeface="Arial" panose="020B0604020202020204" pitchFamily="34" charset="0"/>
                <a:ea typeface="ＭＳ Ｐゴシック" panose="020B0600070205080204" pitchFamily="50" charset="-128"/>
              </a:rPr>
              <a:pPr>
                <a:defRPr/>
              </a:pPr>
              <a:t>‹#›</a:t>
            </a:fld>
            <a:endParaRPr lang="en-US" altLang="ja-JP">
              <a:latin typeface="Arial" panose="020B0604020202020204" pitchFamily="34" charset="0"/>
              <a:ea typeface="ＭＳ Ｐゴシック" panose="020B0600070205080204" pitchFamily="50" charset="-128"/>
            </a:endParaRPr>
          </a:p>
        </p:txBody>
      </p:sp>
      <p:grpSp>
        <p:nvGrpSpPr>
          <p:cNvPr id="11270" name="Group 18"/>
          <p:cNvGrpSpPr>
            <a:grpSpLocks/>
          </p:cNvGrpSpPr>
          <p:nvPr/>
        </p:nvGrpSpPr>
        <p:grpSpPr bwMode="auto">
          <a:xfrm>
            <a:off x="0" y="0"/>
            <a:ext cx="9906000" cy="546100"/>
            <a:chOff x="0" y="0"/>
            <a:chExt cx="5760" cy="344"/>
          </a:xfrm>
        </p:grpSpPr>
        <p:pic>
          <p:nvPicPr>
            <p:cNvPr id="11273" name="Picture 9" descr="mlit_top"/>
            <p:cNvPicPr>
              <a:picLocks noChangeAspect="1" noChangeArrowheads="1"/>
            </p:cNvPicPr>
            <p:nvPr userDrawn="1"/>
          </p:nvPicPr>
          <p:blipFill>
            <a:blip r:embed="rId13">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4" name="Group 17"/>
            <p:cNvGrpSpPr>
              <a:grpSpLocks/>
            </p:cNvGrpSpPr>
            <p:nvPr userDrawn="1"/>
          </p:nvGrpSpPr>
          <p:grpSpPr bwMode="auto">
            <a:xfrm>
              <a:off x="0" y="0"/>
              <a:ext cx="5760" cy="318"/>
              <a:chOff x="0" y="0"/>
              <a:chExt cx="5760" cy="318"/>
            </a:xfrm>
          </p:grpSpPr>
          <p:pic>
            <p:nvPicPr>
              <p:cNvPr id="11275" name="Picture 11"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6"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0"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271" name="Rectangle 2"/>
          <p:cNvSpPr>
            <a:spLocks noGrp="1" noChangeArrowheads="1"/>
          </p:cNvSpPr>
          <p:nvPr>
            <p:ph type="title"/>
          </p:nvPr>
        </p:nvSpPr>
        <p:spPr bwMode="auto">
          <a:xfrm>
            <a:off x="2"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1272"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t="3670"/>
          <a:stretch>
            <a:fillRect/>
          </a:stretch>
        </p:blipFill>
        <p:spPr bwMode="auto">
          <a:xfrm>
            <a:off x="8226428" y="4"/>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181295"/>
      </p:ext>
    </p:extLst>
  </p:cSld>
  <p:clrMap bg1="lt1" tx1="dk1" bg2="lt2" tx2="dk2" accent1="accent1" accent2="accent2" accent3="accent3" accent4="accent4" accent5="accent5" accent6="accent6" hlink="hlink" folHlink="folHlink"/>
  <p:sldLayoutIdLst>
    <p:sldLayoutId id="2147488849" r:id="rId1"/>
    <p:sldLayoutId id="2147488850" r:id="rId2"/>
    <p:sldLayoutId id="2147488851" r:id="rId3"/>
    <p:sldLayoutId id="2147488852" r:id="rId4"/>
    <p:sldLayoutId id="2147488853" r:id="rId5"/>
    <p:sldLayoutId id="2147488854" r:id="rId6"/>
    <p:sldLayoutId id="2147488855" r:id="rId7"/>
    <p:sldLayoutId id="2147488856" r:id="rId8"/>
    <p:sldLayoutId id="2147488857" r:id="rId9"/>
    <p:sldLayoutId id="2147488858" r:id="rId10"/>
    <p:sldLayoutId id="2147488859" r:id="rId11"/>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73.xml" Type="http://schemas.openxmlformats.org/officeDocument/2006/relationships/slideLayout"/><Relationship Id="rId2" Target="../notesSlides/notesSlide9.xml" Type="http://schemas.openxmlformats.org/officeDocument/2006/relationships/notesSlide"/><Relationship Id="rId3" Target="../media/image1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85.xml" Type="http://schemas.openxmlformats.org/officeDocument/2006/relationships/slideLayout"/><Relationship Id="rId2" Target="../notesSlides/notesSlide10.xml" Type="http://schemas.openxmlformats.org/officeDocument/2006/relationships/notesSlide"/><Relationship Id="rId3" Target="../media/image15.png" Type="http://schemas.openxmlformats.org/officeDocument/2006/relationships/image"/><Relationship Id="rId4" Target="../media/image16.png" Type="http://schemas.openxmlformats.org/officeDocument/2006/relationships/image"/><Relationship Id="rId5" Target="../media/image1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96.xml" Type="http://schemas.openxmlformats.org/officeDocument/2006/relationships/slideLayout"/><Relationship Id="rId2" Target="../notesSlides/notesSlide11.xml" Type="http://schemas.openxmlformats.org/officeDocument/2006/relationships/notesSlide"/><Relationship Id="rId3" Target="../diagrams/data1.xml" Type="http://schemas.openxmlformats.org/officeDocument/2006/relationships/diagramData"/><Relationship Id="rId4" Target="../diagrams/layout1.xml" Type="http://schemas.openxmlformats.org/officeDocument/2006/relationships/diagramLayout"/><Relationship Id="rId5" Target="../diagrams/quickStyle1.xml" Type="http://schemas.openxmlformats.org/officeDocument/2006/relationships/diagramQuickStyle"/><Relationship Id="rId6" Target="../diagrams/colors1.xml" Type="http://schemas.openxmlformats.org/officeDocument/2006/relationships/diagramColors"/><Relationship Id="rId7" Target="../diagrams/drawing1.xml" Type="http://schemas.microsoft.com/office/2007/relationships/diagramDrawing"/></Relationships>
</file>

<file path=ppt/slides/_rels/slide13.xml.rels><?xml version="1.0" encoding="UTF-8" standalone="yes"?><Relationships xmlns="http://schemas.openxmlformats.org/package/2006/relationships"><Relationship Id="rId1" Target="../slideLayouts/slideLayout81.xml" Type="http://schemas.openxmlformats.org/officeDocument/2006/relationships/slideLayout"/><Relationship Id="rId2" Target="../notesSlides/notesSlide12.xml" Type="http://schemas.openxmlformats.org/officeDocument/2006/relationships/notesSlide"/><Relationship Id="rId3" Target="../media/image18.pn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6" Target="../media/image21.emf"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85.xml" Type="http://schemas.openxmlformats.org/officeDocument/2006/relationships/slideLayout"/><Relationship Id="rId2" Target="../notesSlides/notesSlide13.xml" Type="http://schemas.openxmlformats.org/officeDocument/2006/relationships/notesSlide"/><Relationship Id="rId3" Target="NULL" Type="http://schemas.openxmlformats.org/officeDocument/2006/relationships/oleObject"/><Relationship Id="rId4" Target="../media/image22.png" Type="http://schemas.openxmlformats.org/officeDocument/2006/relationships/image"/><Relationship Id="rId5" Target="../media/image2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81.xml" Type="http://schemas.openxmlformats.org/officeDocument/2006/relationships/slideLayout"/><Relationship Id="rId2" Target="../notesSlides/notesSlide14.xml" Type="http://schemas.openxmlformats.org/officeDocument/2006/relationships/notesSlide"/><Relationship Id="rId3" Target="../charts/chart14.xml" Type="http://schemas.openxmlformats.org/officeDocument/2006/relationships/chart"/><Relationship Id="rId4" Target="../media/image24.emf"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81.xml" Type="http://schemas.openxmlformats.org/officeDocument/2006/relationships/slideLayout"/><Relationship Id="rId10" Target="../media/image31.jpeg" Type="http://schemas.openxmlformats.org/officeDocument/2006/relationships/image"/><Relationship Id="rId2" Target="../notesSlides/notesSlide15.xml" Type="http://schemas.openxmlformats.org/officeDocument/2006/relationships/notesSlide"/><Relationship Id="rId3" Target="../media/image25.emf"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 Id="rId6" Target="../media/image28.wmf" Type="http://schemas.openxmlformats.org/officeDocument/2006/relationships/image"/><Relationship Id="rId7" Target="../media/image29.png" Type="http://schemas.openxmlformats.org/officeDocument/2006/relationships/image"/><Relationship Id="rId8" Target="http://www.twr.jp/img/4-1-2_case4.jpg" TargetMode="External" Type="http://schemas.openxmlformats.org/officeDocument/2006/relationships/hyperlink"/><Relationship Id="rId9" Target="../media/image30.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81.xml" Type="http://schemas.openxmlformats.org/officeDocument/2006/relationships/slideLayout"/><Relationship Id="rId2" Target="../notesSlides/notesSlide16.xml" Type="http://schemas.openxmlformats.org/officeDocument/2006/relationships/notesSlide"/><Relationship Id="rId3" Target="../media/image32.pn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35.png" Type="http://schemas.openxmlformats.org/officeDocument/2006/relationships/image"/><Relationship Id="rId7" Target="../media/image36.png" Type="http://schemas.openxmlformats.org/officeDocument/2006/relationships/image"/><Relationship Id="rId8" Target="../media/image3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113.xml" Type="http://schemas.openxmlformats.org/officeDocument/2006/relationships/slideLayout"/><Relationship Id="rId2" Target="../notesSlides/notesSlide17.xml" Type="http://schemas.openxmlformats.org/officeDocument/2006/relationships/notesSlide"/></Relationships>
</file>

<file path=ppt/slides/_rels/slide19.xml.rels><?xml version="1.0" encoding="UTF-8" standalone="yes"?><Relationships xmlns="http://schemas.openxmlformats.org/package/2006/relationships"><Relationship Id="rId1" Target="../slideLayouts/slideLayout73.xml" Type="http://schemas.openxmlformats.org/officeDocument/2006/relationships/slideLayout"/><Relationship Id="rId2" Target="../notesSlides/notesSlide18.xml" Type="http://schemas.openxmlformats.org/officeDocument/2006/relationships/notesSlide"/><Relationship Id="rId3" Target="../media/image38.png" Type="http://schemas.openxmlformats.org/officeDocument/2006/relationships/image"/><Relationship Id="rId4" Target="../media/image3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9.xml" Type="http://schemas.openxmlformats.org/officeDocument/2006/relationships/slideLayout"/><Relationship Id="rId2" Target="../notesSlides/notesSlide2.xml" Type="http://schemas.openxmlformats.org/officeDocument/2006/relationships/notesSlide"/><Relationship Id="rId3" Target="../media/image1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9.xml" Type="http://schemas.openxmlformats.org/officeDocument/2006/relationships/notesSlide"/><Relationship Id="rId3" Target="../media/image40.emf"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15.xml" Type="http://schemas.openxmlformats.org/officeDocument/2006/relationships/slideLayout"/><Relationship Id="rId2" Target="../notesSlides/notesSlide20.xml" Type="http://schemas.openxmlformats.org/officeDocument/2006/relationships/notesSlide"/></Relationships>
</file>

<file path=ppt/slides/_rels/slide22.xml.rels><?xml version="1.0" encoding="UTF-8" standalone="yes"?><Relationships xmlns="http://schemas.openxmlformats.org/package/2006/relationships"><Relationship Id="rId1" Target="../slideLayouts/slideLayout11.xml" Type="http://schemas.openxmlformats.org/officeDocument/2006/relationships/slideLayout"/><Relationship Id="rId2" Target="../notesSlides/notesSlide21.xml" Type="http://schemas.openxmlformats.org/officeDocument/2006/relationships/notesSlide"/><Relationship Id="rId3" Target="../media/image41.emf"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22.xml" Type="http://schemas.openxmlformats.org/officeDocument/2006/relationships/notesSlide"/></Relationships>
</file>

<file path=ppt/slides/_rels/slide24.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23.xml" Type="http://schemas.openxmlformats.org/officeDocument/2006/relationships/notesSlide"/></Relationships>
</file>

<file path=ppt/slides/_rels/slide25.xml.rels><?xml version="1.0" encoding="UTF-8" standalone="yes"?><Relationships xmlns="http://schemas.openxmlformats.org/package/2006/relationships"><Relationship Id="rId1" Target="../slideLayouts/slideLayout73.xml" Type="http://schemas.openxmlformats.org/officeDocument/2006/relationships/slideLayout"/><Relationship Id="rId2" Target="../notesSlides/notesSlide24.xml" Type="http://schemas.openxmlformats.org/officeDocument/2006/relationships/notesSlide"/></Relationships>
</file>

<file path=ppt/slides/_rels/slide26.xml.rels><?xml version="1.0" encoding="UTF-8" standalone="yes"?><Relationships xmlns="http://schemas.openxmlformats.org/package/2006/relationships"><Relationship Id="rId1" Target="../slideLayouts/slideLayout62.xml" Type="http://schemas.openxmlformats.org/officeDocument/2006/relationships/slideLayout"/><Relationship Id="rId2" Target="../notesSlides/notesSlide25.xml" Type="http://schemas.openxmlformats.org/officeDocument/2006/relationships/notesSlide"/><Relationship Id="rId3" Target="../media/image42.png" Type="http://schemas.openxmlformats.org/officeDocument/2006/relationships/image"/><Relationship Id="rId4" Target="../media/image43.png" Type="http://schemas.openxmlformats.org/officeDocument/2006/relationships/image"/><Relationship Id="rId5" Target="../media/image44.png" Type="http://schemas.openxmlformats.org/officeDocument/2006/relationships/image"/><Relationship Id="rId6" Target="../media/image4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62.xml" Type="http://schemas.openxmlformats.org/officeDocument/2006/relationships/slideLayout"/><Relationship Id="rId2" Target="../notesSlides/notesSlide26.xml" Type="http://schemas.openxmlformats.org/officeDocument/2006/relationships/notesSlide"/></Relationships>
</file>

<file path=ppt/slides/_rels/slide28.xml.rels><?xml version="1.0" encoding="UTF-8" standalone="yes"?><Relationships xmlns="http://schemas.openxmlformats.org/package/2006/relationships"><Relationship Id="rId1" Target="../slideLayouts/slideLayout62.xml" Type="http://schemas.openxmlformats.org/officeDocument/2006/relationships/slideLayout"/><Relationship Id="rId2" Target="../notesSlides/notesSlide27.xml" Type="http://schemas.openxmlformats.org/officeDocument/2006/relationships/notesSlide"/></Relationships>
</file>

<file path=ppt/slides/_rels/slide29.xml.rels><?xml version="1.0" encoding="UTF-8" standalone="yes"?><Relationships xmlns="http://schemas.openxmlformats.org/package/2006/relationships"><Relationship Id="rId1" Target="../slideLayouts/slideLayout6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3.xml" Type="http://schemas.openxmlformats.org/officeDocument/2006/relationships/notesSlide"/><Relationship Id="rId3" Target="../charts/chart1.xml" Type="http://schemas.openxmlformats.org/officeDocument/2006/relationships/chart"/><Relationship Id="rId4" Target="../charts/chart2.xml" Type="http://schemas.openxmlformats.org/officeDocument/2006/relationships/chart"/><Relationship Id="rId5" Target="../media/image5.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62.xml" Type="http://schemas.openxmlformats.org/officeDocument/2006/relationships/slideLayout"/><Relationship Id="rId2" Target="../notesSlides/notesSlide28.xml" Type="http://schemas.openxmlformats.org/officeDocument/2006/relationships/notesSlide"/></Relationships>
</file>

<file path=ppt/slides/_rels/slide31.xml.rels><?xml version="1.0" encoding="UTF-8" standalone="yes"?><Relationships xmlns="http://schemas.openxmlformats.org/package/2006/relationships"><Relationship Id="rId1" Target="../slideLayouts/slideLayout24.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73.xml" Type="http://schemas.openxmlformats.org/officeDocument/2006/relationships/slideLayout"/><Relationship Id="rId2" Target="../notesSlides/notesSlide29.xml" Type="http://schemas.openxmlformats.org/officeDocument/2006/relationships/notesSlide"/></Relationships>
</file>

<file path=ppt/slides/_rels/slide33.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53.jpeg" Type="http://schemas.openxmlformats.org/officeDocument/2006/relationships/image"/><Relationship Id="rId11" Target="../media/image54.emf" Type="http://schemas.openxmlformats.org/officeDocument/2006/relationships/image"/><Relationship Id="rId12" Target="../media/image55.png" Type="http://schemas.openxmlformats.org/officeDocument/2006/relationships/image"/><Relationship Id="rId13" Target="../media/image56.jpeg" Type="http://schemas.openxmlformats.org/officeDocument/2006/relationships/image"/><Relationship Id="rId2" Target="../notesSlides/notesSlide30.xml" Type="http://schemas.openxmlformats.org/officeDocument/2006/relationships/notesSlide"/><Relationship Id="rId3" Target="../media/image46.png" Type="http://schemas.openxmlformats.org/officeDocument/2006/relationships/image"/><Relationship Id="rId4" Target="../media/image47.png" Type="http://schemas.openxmlformats.org/officeDocument/2006/relationships/image"/><Relationship Id="rId5" Target="../media/image48.jpeg" Type="http://schemas.openxmlformats.org/officeDocument/2006/relationships/image"/><Relationship Id="rId6" Target="../media/image49.png" Type="http://schemas.openxmlformats.org/officeDocument/2006/relationships/image"/><Relationship Id="rId7" Target="../media/image50.jpeg" Type="http://schemas.openxmlformats.org/officeDocument/2006/relationships/image"/><Relationship Id="rId8" Target="../media/image51.jpeg" Type="http://schemas.openxmlformats.org/officeDocument/2006/relationships/image"/><Relationship Id="rId9" Target="../media/image52.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1.xml" Type="http://schemas.openxmlformats.org/officeDocument/2006/relationships/notesSlide"/><Relationship Id="rId3" Target="../media/image57.png" Type="http://schemas.openxmlformats.org/officeDocument/2006/relationships/image"/><Relationship Id="rId4" Target="../media/image58.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59.png" Type="http://schemas.openxmlformats.org/officeDocument/2006/relationships/image"/><Relationship Id="rId3" Target="../media/image60.jpeg" Type="http://schemas.openxmlformats.org/officeDocument/2006/relationships/image"/><Relationship Id="rId4" Target="../media/image61.jpeg" Type="http://schemas.openxmlformats.org/officeDocument/2006/relationships/image"/><Relationship Id="rId5" Target="../media/image62.emf"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32.xml" Type="http://schemas.openxmlformats.org/officeDocument/2006/relationships/notesSlide"/><Relationship Id="rId3" Target="../media/image63.jpeg" Type="http://schemas.openxmlformats.org/officeDocument/2006/relationships/image"/><Relationship Id="rId4" Target="../media/image64.jpeg" Type="http://schemas.openxmlformats.org/officeDocument/2006/relationships/image"/><Relationship Id="rId5" Target="../media/image65.jpeg" Type="http://schemas.openxmlformats.org/officeDocument/2006/relationships/image"/><Relationship Id="rId6" Target="../media/image66.jpeg" Type="http://schemas.openxmlformats.org/officeDocument/2006/relationships/image"/><Relationship Id="rId7" Target="../media/image67.PNG" Type="http://schemas.openxmlformats.org/officeDocument/2006/relationships/image"/><Relationship Id="rId8" Target="../media/image68.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33.xml" Type="http://schemas.openxmlformats.org/officeDocument/2006/relationships/notesSlide"/><Relationship Id="rId3" Target="../media/image69.png" Type="http://schemas.openxmlformats.org/officeDocument/2006/relationships/image"/><Relationship Id="rId4" Target="../media/image70.png" Type="http://schemas.openxmlformats.org/officeDocument/2006/relationships/image"/><Relationship Id="rId5" Target="../media/image71.png" Type="http://schemas.openxmlformats.org/officeDocument/2006/relationships/image"/><Relationship Id="rId6" Target="../charts/chart15.xml" Type="http://schemas.openxmlformats.org/officeDocument/2006/relationships/chart"/></Relationships>
</file>

<file path=ppt/slides/_rels/slide3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4.xml" Type="http://schemas.openxmlformats.org/officeDocument/2006/relationships/notesSlide"/><Relationship Id="rId3" Target="../media/image72.png" Type="http://schemas.openxmlformats.org/officeDocument/2006/relationships/image"/><Relationship Id="rId4" Target="../charts/chart16.xml" Type="http://schemas.openxmlformats.org/officeDocument/2006/relationships/chart"/></Relationships>
</file>

<file path=ppt/slides/_rels/slide3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73.png" Type="http://schemas.openxmlformats.org/officeDocument/2006/relationships/image"/><Relationship Id="rId3" Target="../media/image74.png" Type="http://schemas.openxmlformats.org/officeDocument/2006/relationships/image"/><Relationship Id="rId4" Target="../media/image75.png" Type="http://schemas.openxmlformats.org/officeDocument/2006/relationships/image"/><Relationship Id="rId5" Target="../media/image76.png" Type="http://schemas.openxmlformats.org/officeDocument/2006/relationships/image"/><Relationship Id="rId6" Target="../media/image77.png" Type="http://schemas.openxmlformats.org/officeDocument/2006/relationships/image"/><Relationship Id="rId7" Target="../media/image78.png" Type="http://schemas.openxmlformats.org/officeDocument/2006/relationships/image"/><Relationship Id="rId8" Target="../media/image79.png" Type="http://schemas.openxmlformats.org/officeDocument/2006/relationships/image"/><Relationship Id="rId9" Target="../media/image8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4.xml" Type="http://schemas.openxmlformats.org/officeDocument/2006/relationships/notesSlide"/><Relationship Id="rId3" Target="../charts/chart3.xml" Type="http://schemas.openxmlformats.org/officeDocument/2006/relationships/chart"/><Relationship Id="rId4" Target="../charts/chart4.xml" Type="http://schemas.openxmlformats.org/officeDocument/2006/relationships/chart"/><Relationship Id="rId5" Target="../media/image5.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66.xml" Type="http://schemas.openxmlformats.org/officeDocument/2006/relationships/slideLayout"/><Relationship Id="rId10" Target="../media/image87.png" Type="http://schemas.openxmlformats.org/officeDocument/2006/relationships/image"/><Relationship Id="rId11" Target="../media/image88.png" Type="http://schemas.openxmlformats.org/officeDocument/2006/relationships/image"/><Relationship Id="rId12" Target="../media/image89.png" Type="http://schemas.openxmlformats.org/officeDocument/2006/relationships/image"/><Relationship Id="rId13" Target="../media/image90.jpeg" Type="http://schemas.openxmlformats.org/officeDocument/2006/relationships/image"/><Relationship Id="rId14" Target="../media/image91.png" Type="http://schemas.openxmlformats.org/officeDocument/2006/relationships/image"/><Relationship Id="rId2" Target="../notesSlides/notesSlide35.xml" Type="http://schemas.openxmlformats.org/officeDocument/2006/relationships/notesSlide"/><Relationship Id="rId3" Target="../media/image81.png" Type="http://schemas.openxmlformats.org/officeDocument/2006/relationships/image"/><Relationship Id="rId4" Target="../media/image82.png" Type="http://schemas.openxmlformats.org/officeDocument/2006/relationships/image"/><Relationship Id="rId5" Target="../media/image83.png" Type="http://schemas.openxmlformats.org/officeDocument/2006/relationships/image"/><Relationship Id="rId6" Target="https://www.mlit.go.jp/toshi/city_plan/toshi_city_plan_tk_000035.html" TargetMode="External" Type="http://schemas.openxmlformats.org/officeDocument/2006/relationships/hyperlink"/><Relationship Id="rId7" Target="../media/image84.png" Type="http://schemas.openxmlformats.org/officeDocument/2006/relationships/image"/><Relationship Id="rId8" Target="../media/image85.jpeg" Type="http://schemas.openxmlformats.org/officeDocument/2006/relationships/image"/><Relationship Id="rId9" Target="../media/image86.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22.xml" Type="http://schemas.openxmlformats.org/officeDocument/2006/relationships/slideLayout"/><Relationship Id="rId10" Target="../media/image99.jpeg" Type="http://schemas.openxmlformats.org/officeDocument/2006/relationships/image"/><Relationship Id="rId11" Target="../media/image100.png" Type="http://schemas.openxmlformats.org/officeDocument/2006/relationships/image"/><Relationship Id="rId12" Target="../media/image101.png" Type="http://schemas.openxmlformats.org/officeDocument/2006/relationships/image"/><Relationship Id="rId13" Target="../media/image102.png" Type="http://schemas.openxmlformats.org/officeDocument/2006/relationships/image"/><Relationship Id="rId14" Target="../media/image103.png" Type="http://schemas.openxmlformats.org/officeDocument/2006/relationships/image"/><Relationship Id="rId15" Target="../media/image104.png" Type="http://schemas.openxmlformats.org/officeDocument/2006/relationships/image"/><Relationship Id="rId16" Target="../media/image105.png" Type="http://schemas.openxmlformats.org/officeDocument/2006/relationships/image"/><Relationship Id="rId2" Target="../notesSlides/notesSlide36.xml" Type="http://schemas.openxmlformats.org/officeDocument/2006/relationships/notesSlide"/><Relationship Id="rId3" Target="../media/image92.png" Type="http://schemas.openxmlformats.org/officeDocument/2006/relationships/image"/><Relationship Id="rId4" Target="../media/image93.jpeg" Type="http://schemas.openxmlformats.org/officeDocument/2006/relationships/image"/><Relationship Id="rId5" Target="../media/image94.png" Type="http://schemas.openxmlformats.org/officeDocument/2006/relationships/image"/><Relationship Id="rId6" Target="../media/image95.png" Type="http://schemas.openxmlformats.org/officeDocument/2006/relationships/image"/><Relationship Id="rId7" Target="../media/image96.emf" Type="http://schemas.openxmlformats.org/officeDocument/2006/relationships/image"/><Relationship Id="rId8" Target="../media/image97.jpeg" Type="http://schemas.openxmlformats.org/officeDocument/2006/relationships/image"/><Relationship Id="rId9" Target="../media/image98.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11.xml" Type="http://schemas.openxmlformats.org/officeDocument/2006/relationships/slideLayout"/></Relationships>
</file>

<file path=ppt/slides/_rels/slide43.xml.rels><?xml version="1.0" encoding="UTF-8" standalone="yes"?><Relationships xmlns="http://schemas.openxmlformats.org/package/2006/relationships"><Relationship Id="rId1" Target="../slideLayouts/slideLayout51.xml" Type="http://schemas.openxmlformats.org/officeDocument/2006/relationships/slideLayout"/><Relationship Id="rId2" Target="../media/image106.png" Type="http://schemas.openxmlformats.org/officeDocument/2006/relationships/image"/><Relationship Id="rId3" Target="../media/image107.png" Type="http://schemas.openxmlformats.org/officeDocument/2006/relationships/image"/><Relationship Id="rId4" Target="../media/image108.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37.xml" Type="http://schemas.openxmlformats.org/officeDocument/2006/relationships/notesSlide"/><Relationship Id="rId3" Target="../media/image109.png" Type="http://schemas.openxmlformats.org/officeDocument/2006/relationships/image"/><Relationship Id="rId4" Target="../media/image110.png" Type="http://schemas.openxmlformats.org/officeDocument/2006/relationships/image"/><Relationship Id="rId5" Target="../media/image111.png" Type="http://schemas.openxmlformats.org/officeDocument/2006/relationships/image"/><Relationship Id="rId6" Target="../media/image112.png" Type="http://schemas.openxmlformats.org/officeDocument/2006/relationships/image"/><Relationship Id="rId7" Target="../media/image113.png" Type="http://schemas.openxmlformats.org/officeDocument/2006/relationships/image"/><Relationship Id="rId8" Target="../media/image114.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38.xml" Type="http://schemas.openxmlformats.org/officeDocument/2006/relationships/notesSlide"/><Relationship Id="rId3" Target="../media/image115.png" Type="http://schemas.openxmlformats.org/officeDocument/2006/relationships/image"/><Relationship Id="rId4" Target="../media/image116.png" Type="http://schemas.openxmlformats.org/officeDocument/2006/relationships/image"/><Relationship Id="rId5" Target="../media/image117.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39.xml" Type="http://schemas.openxmlformats.org/officeDocument/2006/relationships/notesSlide"/><Relationship Id="rId3" Target="../media/image118.png" Type="http://schemas.openxmlformats.org/officeDocument/2006/relationships/image"/><Relationship Id="rId4" Target="../media/image119.png" Type="http://schemas.openxmlformats.org/officeDocument/2006/relationships/image"/><Relationship Id="rId5" Target="../media/image120.png" Type="http://schemas.openxmlformats.org/officeDocument/2006/relationships/image"/><Relationship Id="rId6" Target="../media/image121.png" Type="http://schemas.openxmlformats.org/officeDocument/2006/relationships/image"/><Relationship Id="rId7" Target="../media/image122.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40.xml" Type="http://schemas.openxmlformats.org/officeDocument/2006/relationships/notesSlide"/><Relationship Id="rId3" Target="../media/image123.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41.xml" Type="http://schemas.openxmlformats.org/officeDocument/2006/relationships/notesSlide"/><Relationship Id="rId3" Target="../media/image124.png" Type="http://schemas.openxmlformats.org/officeDocument/2006/relationships/image"/><Relationship Id="rId4" Target="../media/image125.png" Type="http://schemas.openxmlformats.org/officeDocument/2006/relationships/image"/><Relationship Id="rId5" Target="../media/image126.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42.xml" Type="http://schemas.openxmlformats.org/officeDocument/2006/relationships/notesSlide"/><Relationship Id="rId3" Target="../media/image127.png" Type="http://schemas.openxmlformats.org/officeDocument/2006/relationships/image"/><Relationship Id="rId4" Target="../media/image128.png" Type="http://schemas.openxmlformats.org/officeDocument/2006/relationships/image"/><Relationship Id="rId5" Target="../media/image129.png" Type="http://schemas.openxmlformats.org/officeDocument/2006/relationships/image"/><Relationship Id="rId6" Target="../media/image130.png" Type="http://schemas.openxmlformats.org/officeDocument/2006/relationships/image"/><Relationship Id="rId7" Target="../media/image131.png" Type="http://schemas.openxmlformats.org/officeDocument/2006/relationships/image"/><Relationship Id="rId8" Target="../media/image132.png" Type="http://schemas.openxmlformats.org/officeDocument/2006/relationships/image"/><Relationship Id="rId9" Target="../media/image13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9.xml" Type="http://schemas.openxmlformats.org/officeDocument/2006/relationships/slideLayout"/><Relationship Id="rId2" Target="../notesSlides/notesSlide5.xml" Type="http://schemas.openxmlformats.org/officeDocument/2006/relationships/notesSlide"/><Relationship Id="rId3" Target="../charts/chart5.xml" Type="http://schemas.openxmlformats.org/officeDocument/2006/relationships/chart"/><Relationship Id="rId4" Target="../charts/chart6.xml" Type="http://schemas.openxmlformats.org/officeDocument/2006/relationships/chart"/></Relationships>
</file>

<file path=ppt/slides/_rels/slide50.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43.xml" Type="http://schemas.openxmlformats.org/officeDocument/2006/relationships/notesSlide"/><Relationship Id="rId3" Target="../media/image134.png" Type="http://schemas.openxmlformats.org/officeDocument/2006/relationships/image"/><Relationship Id="rId4" Target="../media/image135.png" Type="http://schemas.openxmlformats.org/officeDocument/2006/relationships/image"/><Relationship Id="rId5" Target="../media/image136.png" Type="http://schemas.openxmlformats.org/officeDocument/2006/relationships/image"/><Relationship Id="rId6" Target="../media/image137.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44.xml" Type="http://schemas.openxmlformats.org/officeDocument/2006/relationships/notesSlide"/><Relationship Id="rId3" Target="../media/image138.jpe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45.xml" Type="http://schemas.openxmlformats.org/officeDocument/2006/relationships/notesSlide"/><Relationship Id="rId3" Target="../media/image139.png" Type="http://schemas.openxmlformats.org/officeDocument/2006/relationships/image"/><Relationship Id="rId4" Target="../media/image140.png" Type="http://schemas.openxmlformats.org/officeDocument/2006/relationships/image"/><Relationship Id="rId5" Target="../media/image141.png" Type="http://schemas.openxmlformats.org/officeDocument/2006/relationships/image"/><Relationship Id="rId6" Target="../media/image142.jpe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46.xml" Type="http://schemas.openxmlformats.org/officeDocument/2006/relationships/notesSlide"/><Relationship Id="rId3" Target="../media/image14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6.xml" Type="http://schemas.openxmlformats.org/officeDocument/2006/relationships/notesSlide"/><Relationship Id="rId3" Target="../media/image1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7.xml" Type="http://schemas.openxmlformats.org/officeDocument/2006/relationships/notesSlide"/><Relationship Id="rId3" Target="../charts/chart7.xml" Type="http://schemas.openxmlformats.org/officeDocument/2006/relationships/chart"/><Relationship Id="rId4" Target="../charts/chart8.xml" Type="http://schemas.openxmlformats.org/officeDocument/2006/relationships/chart"/></Relationships>
</file>

<file path=ppt/slides/_rels/slide8.xml.rels><?xml version="1.0" encoding="UTF-8" standalone="yes"?><Relationships xmlns="http://schemas.openxmlformats.org/package/2006/relationships"><Relationship Id="rId1" Target="../slideLayouts/slideLayout9.xml" Type="http://schemas.openxmlformats.org/officeDocument/2006/relationships/slideLayout"/><Relationship Id="rId2" Target="../notesSlides/notesSlide8.xml" Type="http://schemas.openxmlformats.org/officeDocument/2006/relationships/notesSlide"/><Relationship Id="rId3" Target="../media/image5.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wmf" Type="http://schemas.openxmlformats.org/officeDocument/2006/relationships/image"/><Relationship Id="rId7" Target="../charts/chart9.xml" Type="http://schemas.openxmlformats.org/officeDocument/2006/relationships/chart"/><Relationship Id="rId8" Target="../charts/chart10.xml" Type="http://schemas.openxmlformats.org/officeDocument/2006/relationships/chart"/></Relationships>
</file>

<file path=ppt/slides/_rels/slide9.xml.rels><?xml version="1.0" encoding="UTF-8" standalone="yes"?><Relationships xmlns="http://schemas.openxmlformats.org/package/2006/relationships"><Relationship Id="rId1" Target="../slideLayouts/slideLayout4.xml" Type="http://schemas.openxmlformats.org/officeDocument/2006/relationships/slideLayout"/><Relationship Id="rId2" Target="../charts/chart11.xml" Type="http://schemas.openxmlformats.org/officeDocument/2006/relationships/chart"/><Relationship Id="rId3" Target="../charts/chart12.xml" Type="http://schemas.openxmlformats.org/officeDocument/2006/relationships/chart"/><Relationship Id="rId4" Target="../charts/chart13.xml" Type="http://schemas.openxmlformats.org/officeDocument/2006/relationships/char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nvSpPr>
        <p:spPr bwMode="auto">
          <a:xfrm>
            <a:off x="1799506" y="2188248"/>
            <a:ext cx="7848872"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aseline="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r>
              <a:rPr lang="ja-JP" altLang="en-US" b="1" dirty="0">
                <a:solidFill>
                  <a:srgbClr val="385DA8"/>
                </a:solidFill>
                <a:latin typeface="+mj-ea"/>
                <a:cs typeface="メイリオ" panose="020B0604030504040204" pitchFamily="50" charset="-128"/>
              </a:rPr>
              <a:t>立地適正化計画制度</a:t>
            </a:r>
            <a:endParaRPr lang="ja-JP" altLang="en-US" b="1" strike="sngStrike" dirty="0">
              <a:solidFill>
                <a:srgbClr val="385DA8"/>
              </a:solidFill>
              <a:latin typeface="+mj-ea"/>
              <a:cs typeface="メイリオ" panose="020B0604030504040204" pitchFamily="50" charset="-128"/>
            </a:endParaRPr>
          </a:p>
        </p:txBody>
      </p:sp>
      <p:sp>
        <p:nvSpPr>
          <p:cNvPr id="8" name="Rectangle 6"/>
          <p:cNvSpPr>
            <a:spLocks noGrp="1" noChangeArrowheads="1"/>
          </p:cNvSpPr>
          <p:nvPr/>
        </p:nvSpPr>
        <p:spPr bwMode="auto">
          <a:xfrm>
            <a:off x="200472" y="4581128"/>
            <a:ext cx="9906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r>
              <a:rPr lang="ja-JP" altLang="en-US" sz="2800" dirty="0">
                <a:solidFill>
                  <a:srgbClr val="385DA8"/>
                </a:solidFill>
                <a:latin typeface="+mj-ea"/>
                <a:ea typeface="+mj-ea"/>
                <a:cs typeface="メイリオ" panose="020B0604030504040204" pitchFamily="50" charset="-128"/>
              </a:rPr>
              <a:t>国土交通省　都市局　都市計画課</a:t>
            </a:r>
            <a:endParaRPr lang="en-US" altLang="ja-JP" sz="2800" dirty="0">
              <a:solidFill>
                <a:srgbClr val="385DA8"/>
              </a:solidFill>
              <a:latin typeface="+mj-ea"/>
              <a:ea typeface="+mj-ea"/>
              <a:cs typeface="メイリオ" panose="020B0604030504040204" pitchFamily="50" charset="-128"/>
            </a:endParaRPr>
          </a:p>
          <a:p>
            <a:pPr eaLnBrk="1" hangingPunct="1"/>
            <a:r>
              <a:rPr lang="ja-JP" altLang="en-US" sz="2800" dirty="0">
                <a:solidFill>
                  <a:srgbClr val="385DA8"/>
                </a:solidFill>
                <a:latin typeface="+mj-ea"/>
                <a:ea typeface="+mj-ea"/>
                <a:cs typeface="メイリオ" panose="020B0604030504040204" pitchFamily="50" charset="-128"/>
              </a:rPr>
              <a:t>令和６年３月更新</a:t>
            </a:r>
            <a:endParaRPr lang="en-US" altLang="ja-JP" sz="2800" dirty="0">
              <a:solidFill>
                <a:srgbClr val="385DA8"/>
              </a:solidFill>
              <a:latin typeface="+mj-ea"/>
              <a:ea typeface="+mj-ea"/>
              <a:cs typeface="メイリオ" panose="020B0604030504040204" pitchFamily="50" charset="-128"/>
            </a:endParaRPr>
          </a:p>
        </p:txBody>
      </p:sp>
    </p:spTree>
    <p:extLst>
      <p:ext uri="{BB962C8B-B14F-4D97-AF65-F5344CB8AC3E}">
        <p14:creationId xmlns:p14="http://schemas.microsoft.com/office/powerpoint/2010/main" val="3062253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 name="角丸四角形 49"/>
          <p:cNvSpPr/>
          <p:nvPr/>
        </p:nvSpPr>
        <p:spPr>
          <a:xfrm>
            <a:off x="6191564" y="2079459"/>
            <a:ext cx="3585972" cy="4464000"/>
          </a:xfrm>
          <a:prstGeom prst="roundRect">
            <a:avLst>
              <a:gd name="adj" fmla="val 2260"/>
            </a:avLst>
          </a:prstGeom>
          <a:solidFill>
            <a:srgbClr val="FFCC00">
              <a:alpha val="40000"/>
            </a:srgbClr>
          </a:solidFill>
          <a:ln w="19050" cap="flat" cmpd="sng" algn="ctr">
            <a:solidFill>
              <a:schemeClr val="accent6">
                <a:lumMod val="75000"/>
              </a:schemeClr>
            </a:solidFill>
            <a:prstDash val="solid"/>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1420" name="正方形/長方形 48"/>
          <p:cNvSpPr/>
          <p:nvPr/>
        </p:nvSpPr>
        <p:spPr>
          <a:xfrm>
            <a:off x="26132" y="658086"/>
            <a:ext cx="9844615" cy="1205491"/>
          </a:xfrm>
          <a:prstGeom prst="rect">
            <a:avLst/>
          </a:prstGeom>
          <a:noFill/>
          <a:ln w="9525" cap="flat" cmpd="sng" algn="ctr">
            <a:solidFill>
              <a:schemeClr val="tx1"/>
            </a:solidFill>
            <a:prstDash val="solid"/>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1421" name="角丸四角形 154"/>
          <p:cNvSpPr/>
          <p:nvPr/>
        </p:nvSpPr>
        <p:spPr>
          <a:xfrm>
            <a:off x="51991" y="2135195"/>
            <a:ext cx="3310335" cy="4464000"/>
          </a:xfrm>
          <a:prstGeom prst="roundRect">
            <a:avLst>
              <a:gd name="adj" fmla="val 2819"/>
            </a:avLst>
          </a:prstGeom>
          <a:solidFill>
            <a:schemeClr val="bg1"/>
          </a:solidFill>
          <a:ln w="19050">
            <a:solidFill>
              <a:schemeClr val="tx1"/>
            </a:solidFill>
          </a:ln>
        </p:spPr>
        <p:style>
          <a:lnRef idx="2">
            <a:schemeClr val="accent1"/>
          </a:lnRef>
          <a:fillRef idx="1">
            <a:schemeClr val="lt1"/>
          </a:fillRef>
          <a:effectRef idx="0">
            <a:schemeClr val="accent1"/>
          </a:effectRef>
          <a:fontRef idx="minor">
            <a:schemeClr val="dk1"/>
          </a:fontRef>
        </p:style>
        <p:txBody>
          <a:bodyPr tIns="33231"/>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477" b="1"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1422" name="角丸四角形 46"/>
          <p:cNvSpPr/>
          <p:nvPr/>
        </p:nvSpPr>
        <p:spPr>
          <a:xfrm>
            <a:off x="125892" y="3404540"/>
            <a:ext cx="3146424" cy="3132000"/>
          </a:xfrm>
          <a:prstGeom prst="roundRect">
            <a:avLst>
              <a:gd name="adj" fmla="val 1512"/>
            </a:avLst>
          </a:prstGeom>
          <a:solidFill>
            <a:schemeClr val="bg1">
              <a:lumMod val="95000"/>
            </a:schemeClr>
          </a:solidFill>
          <a:ln w="3175">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1423" name="角丸四角形 175"/>
          <p:cNvSpPr/>
          <p:nvPr/>
        </p:nvSpPr>
        <p:spPr>
          <a:xfrm>
            <a:off x="6330448" y="5139716"/>
            <a:ext cx="3344866" cy="713941"/>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1424" name="角丸四角形 172"/>
          <p:cNvSpPr/>
          <p:nvPr/>
        </p:nvSpPr>
        <p:spPr>
          <a:xfrm>
            <a:off x="6330448" y="4186842"/>
            <a:ext cx="3344866" cy="888869"/>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1425" name="角丸四角形 170"/>
          <p:cNvSpPr/>
          <p:nvPr/>
        </p:nvSpPr>
        <p:spPr>
          <a:xfrm>
            <a:off x="6330449" y="3371565"/>
            <a:ext cx="3344865" cy="744747"/>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1426" name="角丸四角形 27"/>
          <p:cNvSpPr/>
          <p:nvPr/>
        </p:nvSpPr>
        <p:spPr>
          <a:xfrm>
            <a:off x="6330448" y="2295404"/>
            <a:ext cx="3344866" cy="1011682"/>
          </a:xfrm>
          <a:prstGeom prst="roundRect">
            <a:avLst>
              <a:gd name="adj" fmla="val 4561"/>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1427" name="Rectangle 2"/>
          <p:cNvSpPr>
            <a:spLocks noGrp="1" noChangeArrowheads="1"/>
          </p:cNvSpPr>
          <p:nvPr>
            <p:ph type="title"/>
          </p:nvPr>
        </p:nvSpPr>
        <p:spPr>
          <a:xfrm>
            <a:off x="0" y="1340"/>
            <a:ext cx="6115269" cy="439615"/>
          </a:xfrm>
        </p:spPr>
        <p:txBody>
          <a:bodyPr/>
          <a:lstStyle/>
          <a:p>
            <a:r>
              <a:rPr lang="ja-JP" altLang="en-US" sz="2215" b="1" dirty="0">
                <a:latin typeface="Meiryo UI" panose="020B0604030504040204" pitchFamily="50" charset="-128"/>
                <a:ea typeface="Meiryo UI" panose="020B0604030504040204" pitchFamily="50" charset="-128"/>
              </a:rPr>
              <a:t>コンパクト・プラス・ネットワークのねらい</a:t>
            </a:r>
            <a:r>
              <a:rPr lang="ja-JP" altLang="en-US" sz="2215" b="1" dirty="0">
                <a:solidFill>
                  <a:srgbClr val="C00000"/>
                </a:solidFill>
                <a:latin typeface="Meiryo UI" panose="020B0604030504040204" pitchFamily="50" charset="-128"/>
                <a:ea typeface="Meiryo UI" panose="020B0604030504040204" pitchFamily="50" charset="-128"/>
              </a:rPr>
              <a:t>　</a:t>
            </a:r>
          </a:p>
        </p:txBody>
      </p:sp>
      <p:sp>
        <p:nvSpPr>
          <p:cNvPr id="1428" name="下矢印 134"/>
          <p:cNvSpPr/>
          <p:nvPr/>
        </p:nvSpPr>
        <p:spPr>
          <a:xfrm>
            <a:off x="1352841" y="3238344"/>
            <a:ext cx="638175" cy="141327"/>
          </a:xfrm>
          <a:prstGeom prst="downArrow">
            <a:avLst/>
          </a:prstGeom>
          <a:solidFill>
            <a:srgbClr val="FFFF00"/>
          </a:solidFill>
          <a:ln w="9525"/>
        </p:spPr>
        <p:style>
          <a:lnRef idx="2">
            <a:schemeClr val="dk1"/>
          </a:lnRef>
          <a:fillRef idx="1">
            <a:schemeClr val="lt1"/>
          </a:fillRef>
          <a:effectRef idx="0">
            <a:schemeClr val="dk1"/>
          </a:effectRef>
          <a:fontRef idx="minor">
            <a:schemeClr val="dk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923"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429" name="正方形/長方形 136"/>
          <p:cNvSpPr/>
          <p:nvPr/>
        </p:nvSpPr>
        <p:spPr>
          <a:xfrm>
            <a:off x="230664" y="3599871"/>
            <a:ext cx="2620856" cy="916148"/>
          </a:xfrm>
          <a:prstGeom prst="rect">
            <a:avLst/>
          </a:prstGeom>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○医療・福祉・商業等の生活</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　サービスの維持が困難に</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8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○公共交通ネットワークの縮小・</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　サービス水準の低下</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1430" name="正方形/長方形 144"/>
          <p:cNvSpPr/>
          <p:nvPr/>
        </p:nvSpPr>
        <p:spPr>
          <a:xfrm>
            <a:off x="101191" y="4438359"/>
            <a:ext cx="1891490" cy="319639"/>
          </a:xfrm>
          <a:prstGeom prst="rect">
            <a:avLst/>
          </a:prstGeom>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 </a:t>
            </a:r>
            <a:r>
              <a:rPr kumimoji="1" lang="ja-JP" altLang="en-US" sz="1477" b="0" i="0" u="sng" strike="noStrike" kern="1200" cap="none" spc="0" normalizeH="0" baseline="0" noProof="0" dirty="0">
                <a:ln>
                  <a:noFill/>
                </a:ln>
                <a:solidFill>
                  <a:prstClr val="black"/>
                </a:solidFill>
                <a:effectLst/>
                <a:uLnTx/>
                <a:uFillTx/>
                <a:latin typeface="HGP創英角ｺﾞｼｯｸUB"/>
                <a:ea typeface="HGP創英角ｺﾞｼｯｸUB"/>
                <a:cs typeface="+mn-cs"/>
              </a:rPr>
              <a:t>地域経済の衰退</a:t>
            </a:r>
            <a:endParaRPr kumimoji="1" lang="en-US" altLang="ja-JP" sz="1477" b="0" i="0" u="sng"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1431" name="正方形/長方形 145"/>
          <p:cNvSpPr/>
          <p:nvPr/>
        </p:nvSpPr>
        <p:spPr>
          <a:xfrm>
            <a:off x="110790" y="3376671"/>
            <a:ext cx="3382962" cy="319639"/>
          </a:xfrm>
          <a:prstGeom prst="rect">
            <a:avLst/>
          </a:prstGeom>
        </p:spPr>
        <p:txBody>
          <a:bodyPr>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 </a:t>
            </a:r>
            <a:r>
              <a:rPr kumimoji="1" lang="ja-JP" altLang="en-US" sz="1477" b="0" i="0" u="sng" strike="noStrike" kern="1200" cap="none" spc="0" normalizeH="0" baseline="0" noProof="0" dirty="0">
                <a:ln>
                  <a:noFill/>
                </a:ln>
                <a:solidFill>
                  <a:prstClr val="black"/>
                </a:solidFill>
                <a:effectLst/>
                <a:uLnTx/>
                <a:uFillTx/>
                <a:latin typeface="HGP創英角ｺﾞｼｯｸUB"/>
                <a:ea typeface="HGP創英角ｺﾞｼｯｸUB"/>
                <a:cs typeface="+mn-cs"/>
              </a:rPr>
              <a:t>都市の生活を支える機能の低下</a:t>
            </a:r>
            <a:endParaRPr kumimoji="1" lang="en-US" altLang="ja-JP" sz="1477" b="0" i="0" u="sng"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1432" name="正方形/長方形 146"/>
          <p:cNvSpPr/>
          <p:nvPr/>
        </p:nvSpPr>
        <p:spPr>
          <a:xfrm>
            <a:off x="232283" y="4674346"/>
            <a:ext cx="2824038" cy="717312"/>
          </a:xfrm>
          <a:prstGeom prst="rect">
            <a:avLst/>
          </a:prstGeom>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○地域の産業の停滞、企業の撤退</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8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○中心市街地の衰退、</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　低未利用地や空き店舗の増加</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1433" name="正方形/長方形 147"/>
          <p:cNvSpPr/>
          <p:nvPr/>
        </p:nvSpPr>
        <p:spPr>
          <a:xfrm>
            <a:off x="230665" y="5542322"/>
            <a:ext cx="2402047" cy="518475"/>
          </a:xfrm>
          <a:prstGeom prst="rect">
            <a:avLst/>
          </a:prstGeom>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○社会保障費の増加</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8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○インフラの老朽化への対応</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1434" name="正方形/長方形 148"/>
          <p:cNvSpPr/>
          <p:nvPr/>
        </p:nvSpPr>
        <p:spPr>
          <a:xfrm>
            <a:off x="101190" y="5308273"/>
            <a:ext cx="1848076" cy="319639"/>
          </a:xfrm>
          <a:prstGeom prst="rect">
            <a:avLst/>
          </a:prstGeom>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 </a:t>
            </a:r>
            <a:r>
              <a:rPr kumimoji="1" lang="ja-JP" altLang="en-US" sz="1477" b="0" i="0" u="sng" strike="noStrike" kern="1200" cap="none" spc="0" normalizeH="0" baseline="0" noProof="0" dirty="0">
                <a:ln>
                  <a:noFill/>
                </a:ln>
                <a:solidFill>
                  <a:prstClr val="black"/>
                </a:solidFill>
                <a:effectLst/>
                <a:uLnTx/>
                <a:uFillTx/>
                <a:latin typeface="HGP創英角ｺﾞｼｯｸUB"/>
                <a:ea typeface="HGP創英角ｺﾞｼｯｸUB"/>
                <a:cs typeface="+mn-cs"/>
              </a:rPr>
              <a:t>厳しい財政状況</a:t>
            </a:r>
            <a:endParaRPr kumimoji="1" lang="en-US" altLang="ja-JP" sz="1477" b="0" i="0" u="sng"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1435" name="正方形/長方形 11"/>
          <p:cNvSpPr/>
          <p:nvPr/>
        </p:nvSpPr>
        <p:spPr>
          <a:xfrm>
            <a:off x="6470944" y="2481866"/>
            <a:ext cx="3306592" cy="573747"/>
          </a:xfrm>
          <a:prstGeom prst="rect">
            <a:avLst/>
          </a:prstGeom>
        </p:spPr>
        <p:txBody>
          <a:bodyPr wrap="square">
            <a:spAutoFit/>
          </a:bodyPr>
          <a:lstStyle/>
          <a:p>
            <a:pPr marL="158265" marR="0" lvl="0" indent="-158265" algn="l" defTabSz="844083" rtl="0" eaLnBrk="1" fontAlgn="base" latinLnBrk="0" hangingPunct="1">
              <a:lnSpc>
                <a:spcPct val="100000"/>
              </a:lnSpc>
              <a:spcBef>
                <a:spcPts val="92"/>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生活サービス機能の維持</a:t>
            </a:r>
            <a:r>
              <a:rPr kumimoji="1" lang="ja-JP" altLang="en-US" sz="1015" b="1" i="0" u="none" strike="noStrike" kern="1200" cap="none" spc="0" normalizeH="0" baseline="0" noProof="0" dirty="0">
                <a:ln>
                  <a:noFill/>
                </a:ln>
                <a:solidFill>
                  <a:srgbClr val="0070C0"/>
                </a:solidFill>
                <a:effectLst/>
                <a:uLnTx/>
                <a:uFillTx/>
                <a:latin typeface="ＭＳ Ｐゴシック"/>
                <a:ea typeface="ＭＳ Ｐゴシック" pitchFamily="50" charset="-128"/>
                <a:cs typeface="+mn-cs"/>
              </a:rPr>
              <a:t>・</a:t>
            </a:r>
            <a:r>
              <a:rPr kumimoji="1" lang="ja-JP" altLang="en-US"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アクセス確保などの利用環境の向上</a:t>
            </a:r>
            <a:endParaRPr kumimoji="1" lang="en-US" altLang="ja-JP"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a:p>
            <a:pPr marL="158265" marR="0" lvl="0" indent="-158265" algn="l" defTabSz="844083" rtl="0" eaLnBrk="1" fontAlgn="base" latinLnBrk="0" hangingPunct="1">
              <a:lnSpc>
                <a:spcPct val="100000"/>
              </a:lnSpc>
              <a:spcBef>
                <a:spcPts val="92"/>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高齢者の外出機会の増加、住民の健康増進</a:t>
            </a:r>
            <a:endParaRPr kumimoji="1" lang="en-US" altLang="ja-JP"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1436" name="正方形/長方形 158"/>
          <p:cNvSpPr/>
          <p:nvPr/>
        </p:nvSpPr>
        <p:spPr>
          <a:xfrm>
            <a:off x="6470945" y="3562277"/>
            <a:ext cx="3204369" cy="417550"/>
          </a:xfrm>
          <a:prstGeom prst="rect">
            <a:avLst/>
          </a:prstGeom>
        </p:spPr>
        <p:txBody>
          <a:bodyPr wrap="square">
            <a:spAutoFit/>
          </a:bodyPr>
          <a:lstStyle/>
          <a:p>
            <a:pPr marL="164127" marR="0" lvl="0" indent="-164127" algn="l" defTabSz="844083" rtl="0" eaLnBrk="1" fontAlgn="base" latinLnBrk="0" hangingPunct="1">
              <a:lnSpc>
                <a:spcPct val="100000"/>
              </a:lnSpc>
              <a:spcBef>
                <a:spcPts val="92"/>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サービス産業の生産性向上、投資誘発</a:t>
            </a:r>
            <a:endParaRPr kumimoji="1" lang="en-US" altLang="ja-JP"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a:p>
            <a:pPr marL="164127" marR="0" lvl="0" indent="-164127" algn="l" defTabSz="844083" rtl="0" eaLnBrk="1" fontAlgn="base" latinLnBrk="0" hangingPunct="1">
              <a:lnSpc>
                <a:spcPct val="100000"/>
              </a:lnSpc>
              <a:spcBef>
                <a:spcPts val="92"/>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外出機会・滞在時間の増加による消費拡大</a:t>
            </a:r>
            <a:endParaRPr kumimoji="1" lang="en-US" altLang="ja-JP"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1437" name="正方形/長方形 160"/>
          <p:cNvSpPr/>
          <p:nvPr/>
        </p:nvSpPr>
        <p:spPr>
          <a:xfrm>
            <a:off x="6473198" y="4356173"/>
            <a:ext cx="3238316" cy="586571"/>
          </a:xfrm>
          <a:prstGeom prst="rect">
            <a:avLst/>
          </a:prstGeom>
        </p:spPr>
        <p:txBody>
          <a:bodyPr wrap="square">
            <a:spAutoFit/>
          </a:bodyPr>
          <a:lstStyle/>
          <a:p>
            <a:pPr marL="158265" marR="0" lvl="0" indent="-158265" algn="l" defTabSz="844083" rtl="0" eaLnBrk="1" fontAlgn="base" latinLnBrk="0" hangingPunct="1">
              <a:lnSpc>
                <a:spcPct val="100000"/>
              </a:lnSpc>
              <a:spcBef>
                <a:spcPts val="92"/>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行政サービス、インフラの維持管理の効率化</a:t>
            </a:r>
            <a:endParaRPr kumimoji="1" lang="en-US" altLang="ja-JP"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a:p>
            <a:pPr marL="158265" marR="0" lvl="0" indent="-158265" algn="l" defTabSz="844083" rtl="0" eaLnBrk="1" fontAlgn="base" latinLnBrk="0" hangingPunct="1">
              <a:lnSpc>
                <a:spcPct val="100000"/>
              </a:lnSpc>
              <a:spcBef>
                <a:spcPts val="92"/>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地価の維持・固定資産税収の確保</a:t>
            </a:r>
            <a:endParaRPr kumimoji="1" lang="en-US" altLang="ja-JP"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a:p>
            <a:pPr marL="158265" marR="0" lvl="0" indent="-158265" algn="l" defTabSz="844083" rtl="0" eaLnBrk="1" fontAlgn="base" latinLnBrk="0" hangingPunct="1">
              <a:lnSpc>
                <a:spcPct val="100000"/>
              </a:lnSpc>
              <a:spcBef>
                <a:spcPts val="92"/>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健康増進による社会保障費の抑制</a:t>
            </a:r>
            <a:endParaRPr kumimoji="1" lang="en-US" altLang="ja-JP"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1438" name="正方形/長方形 151"/>
          <p:cNvSpPr/>
          <p:nvPr/>
        </p:nvSpPr>
        <p:spPr>
          <a:xfrm>
            <a:off x="3656856" y="2242102"/>
            <a:ext cx="2201862" cy="1661746"/>
          </a:xfrm>
          <a:prstGeom prst="rect">
            <a:avLst/>
          </a:prstGeom>
          <a:solidFill>
            <a:srgbClr val="4F81BD">
              <a:alpha val="60000"/>
            </a:srgbClr>
          </a:solidFill>
        </p:spPr>
        <p:style>
          <a:lnRef idx="3">
            <a:schemeClr val="lt1"/>
          </a:lnRef>
          <a:fillRef idx="1">
            <a:schemeClr val="accent1"/>
          </a:fillRef>
          <a:effectRef idx="1">
            <a:schemeClr val="accent1"/>
          </a:effectRef>
          <a:fontRef idx="minor">
            <a:schemeClr val="lt1"/>
          </a:fontRef>
        </p:style>
        <p:txBody>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HGP創英角ｺﾞｼｯｸUB"/>
                <a:ea typeface="HGP創英角ｺﾞｼｯｸUB"/>
                <a:cs typeface="+mn-cs"/>
              </a:rPr>
              <a:t>コンパクトシティ</a:t>
            </a:r>
            <a:endParaRPr kumimoji="1" lang="en-US" altLang="ja-JP" sz="1662" b="1" i="0" u="none" strike="noStrike" kern="1200" cap="none" spc="0" normalizeH="0" baseline="0" noProof="0" dirty="0">
              <a:ln>
                <a:noFill/>
              </a:ln>
              <a:solidFill>
                <a:prstClr val="white"/>
              </a:solidFill>
              <a:effectLst/>
              <a:uLnTx/>
              <a:uFillTx/>
              <a:latin typeface="HGP創英角ｺﾞｼｯｸUB"/>
              <a:ea typeface="HGP創英角ｺﾞｼｯｸUB"/>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en-US" altLang="ja-JP" sz="1662" b="1" i="0" u="none" strike="noStrike" kern="1200" cap="none" spc="0" normalizeH="0" baseline="0" noProof="0" dirty="0">
              <a:ln>
                <a:noFill/>
              </a:ln>
              <a:solidFill>
                <a:prstClr val="white"/>
              </a:solidFill>
              <a:effectLst/>
              <a:uLnTx/>
              <a:uFillTx/>
              <a:latin typeface="HGP創英角ｺﾞｼｯｸUB"/>
              <a:ea typeface="HGP創英角ｺﾞｼｯｸUB"/>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en-US" altLang="ja-JP" sz="1477" b="1" i="0" u="none" strike="noStrike" kern="1200" cap="none" spc="0" normalizeH="0" baseline="0" noProof="0" dirty="0">
              <a:ln>
                <a:noFill/>
              </a:ln>
              <a:solidFill>
                <a:prstClr val="white"/>
              </a:solidFill>
              <a:effectLst/>
              <a:uLnTx/>
              <a:uFillTx/>
              <a:latin typeface="HGP創英角ｺﾞｼｯｸUB"/>
              <a:ea typeface="HGP創英角ｺﾞｼｯｸUB"/>
              <a:cs typeface="+mn-cs"/>
            </a:endParaRPr>
          </a:p>
        </p:txBody>
      </p:sp>
      <p:sp>
        <p:nvSpPr>
          <p:cNvPr id="1439" name="角丸四角形 152"/>
          <p:cNvSpPr/>
          <p:nvPr/>
        </p:nvSpPr>
        <p:spPr>
          <a:xfrm>
            <a:off x="3753694" y="2523455"/>
            <a:ext cx="2074863" cy="41177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108" b="1" i="0" u="none" strike="noStrike" kern="1200" cap="none" spc="0" normalizeH="0" baseline="0" noProof="0" dirty="0">
                <a:ln>
                  <a:noFill/>
                </a:ln>
                <a:solidFill>
                  <a:srgbClr val="FFC000"/>
                </a:solidFill>
                <a:effectLst/>
                <a:uLnTx/>
                <a:uFillTx/>
                <a:latin typeface="Arial"/>
                <a:ea typeface="ＭＳ Ｐゴシック"/>
                <a:cs typeface="+mn-cs"/>
              </a:rPr>
              <a:t>生活サービス機能と居住を集約・誘導し、人口を集積</a:t>
            </a:r>
            <a:endParaRPr kumimoji="1" lang="en-US" altLang="ja-JP" sz="1108" b="1" i="0" u="none" strike="noStrike" kern="1200" cap="none" spc="0" normalizeH="0" baseline="0" noProof="0" dirty="0">
              <a:ln>
                <a:noFill/>
              </a:ln>
              <a:solidFill>
                <a:srgbClr val="FFC000"/>
              </a:solidFill>
              <a:effectLst/>
              <a:uLnTx/>
              <a:uFillTx/>
              <a:latin typeface="Arial"/>
              <a:ea typeface="ＭＳ Ｐゴシック"/>
              <a:cs typeface="+mn-cs"/>
            </a:endParaRPr>
          </a:p>
        </p:txBody>
      </p:sp>
      <p:sp>
        <p:nvSpPr>
          <p:cNvPr id="1440" name="角丸四角形 153"/>
          <p:cNvSpPr/>
          <p:nvPr/>
        </p:nvSpPr>
        <p:spPr>
          <a:xfrm>
            <a:off x="3663206" y="3436390"/>
            <a:ext cx="2216150" cy="41177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108" b="1" i="0" u="none" strike="noStrike" kern="1200" cap="none" spc="0" normalizeH="0" baseline="0" noProof="0" dirty="0">
                <a:ln>
                  <a:noFill/>
                </a:ln>
                <a:solidFill>
                  <a:srgbClr val="FFC000"/>
                </a:solidFill>
                <a:effectLst/>
                <a:uLnTx/>
                <a:uFillTx/>
                <a:latin typeface="Arial"/>
                <a:ea typeface="ＭＳ Ｐゴシック"/>
                <a:cs typeface="+mn-cs"/>
              </a:rPr>
              <a:t>まちづくりと連携した公共交通ネットワークの再構築</a:t>
            </a:r>
            <a:endParaRPr kumimoji="1" lang="en-US" altLang="ja-JP" sz="1108" b="1" i="0" u="none" strike="noStrike" kern="1200" cap="none" spc="0" normalizeH="0" baseline="0" noProof="0" dirty="0">
              <a:ln>
                <a:noFill/>
              </a:ln>
              <a:solidFill>
                <a:srgbClr val="FFC000"/>
              </a:solidFill>
              <a:effectLst/>
              <a:uLnTx/>
              <a:uFillTx/>
              <a:latin typeface="Arial"/>
              <a:ea typeface="ＭＳ Ｐゴシック"/>
              <a:cs typeface="+mn-cs"/>
            </a:endParaRPr>
          </a:p>
        </p:txBody>
      </p:sp>
      <p:sp>
        <p:nvSpPr>
          <p:cNvPr id="1441" name="正方形/長方形 2"/>
          <p:cNvSpPr/>
          <p:nvPr/>
        </p:nvSpPr>
        <p:spPr>
          <a:xfrm>
            <a:off x="3923556" y="2876614"/>
            <a:ext cx="1668462" cy="603883"/>
          </a:xfrm>
          <a:prstGeom prst="rect">
            <a:avLst/>
          </a:prstGeom>
        </p:spPr>
        <p:txBody>
          <a:bodyPr>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HGP創英角ｺﾞｼｯｸUB"/>
                <a:ea typeface="HGP創英角ｺﾞｼｯｸUB"/>
                <a:cs typeface="+mn-cs"/>
              </a:rPr>
              <a:t>＋</a:t>
            </a:r>
            <a:endParaRPr kumimoji="1" lang="en-US" altLang="ja-JP" sz="1662" b="1" i="0" u="none" strike="noStrike" kern="1200" cap="none" spc="0" normalizeH="0" baseline="0" noProof="0" dirty="0">
              <a:ln>
                <a:noFill/>
              </a:ln>
              <a:solidFill>
                <a:prstClr val="white"/>
              </a:solidFill>
              <a:effectLst/>
              <a:uLnTx/>
              <a:uFillTx/>
              <a:latin typeface="HGP創英角ｺﾞｼｯｸUB"/>
              <a:ea typeface="HGP創英角ｺﾞｼｯｸUB"/>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662" b="1" i="0" u="none" strike="noStrike" kern="1200" cap="none" spc="0" normalizeH="0" baseline="0" noProof="0" dirty="0">
                <a:ln>
                  <a:noFill/>
                </a:ln>
                <a:solidFill>
                  <a:prstClr val="white"/>
                </a:solidFill>
                <a:effectLst/>
                <a:uLnTx/>
                <a:uFillTx/>
                <a:latin typeface="HGP創英角ｺﾞｼｯｸUB"/>
                <a:ea typeface="HGP創英角ｺﾞｼｯｸUB"/>
                <a:cs typeface="+mn-cs"/>
              </a:rPr>
              <a:t>ネットワーク</a:t>
            </a:r>
            <a:endParaRPr kumimoji="1" lang="ja-JP" altLang="en-US" sz="1662" b="0" i="0" u="none" strike="noStrike" kern="1200" cap="none" spc="0" normalizeH="0" baseline="0" noProof="0" dirty="0">
              <a:ln>
                <a:noFill/>
              </a:ln>
              <a:solidFill>
                <a:prstClr val="white"/>
              </a:solidFill>
              <a:effectLst/>
              <a:uLnTx/>
              <a:uFillTx/>
              <a:latin typeface="HGP創英角ｺﾞｼｯｸUB"/>
              <a:ea typeface="HGP創英角ｺﾞｼｯｸUB"/>
              <a:cs typeface="+mn-cs"/>
            </a:endParaRPr>
          </a:p>
        </p:txBody>
      </p:sp>
      <p:sp>
        <p:nvSpPr>
          <p:cNvPr id="1442" name="正方形/長方形 163"/>
          <p:cNvSpPr/>
          <p:nvPr/>
        </p:nvSpPr>
        <p:spPr>
          <a:xfrm>
            <a:off x="6473198" y="5323257"/>
            <a:ext cx="2270001" cy="404726"/>
          </a:xfrm>
          <a:prstGeom prst="rect">
            <a:avLst/>
          </a:prstGeom>
        </p:spPr>
        <p:txBody>
          <a:bodyPr wrap="square">
            <a:spAutoFit/>
          </a:bodyPr>
          <a:lstStyle/>
          <a:p>
            <a:pPr marL="158265" marR="0" lvl="0" indent="-158265" algn="l" defTabSz="844083"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エネルギーの効率的利用</a:t>
            </a:r>
            <a:endParaRPr kumimoji="1" lang="en-US" altLang="ja-JP"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a:p>
            <a:pPr marL="158265" marR="0" lvl="0" indent="-158265" algn="l" defTabSz="844083"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ＣＯ２排出量の削減</a:t>
            </a:r>
            <a:endParaRPr kumimoji="1" lang="en-US" altLang="ja-JP"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1443" name="正方形/長方形 13"/>
          <p:cNvSpPr>
            <a:spLocks noChangeArrowheads="1"/>
          </p:cNvSpPr>
          <p:nvPr/>
        </p:nvSpPr>
        <p:spPr>
          <a:xfrm>
            <a:off x="3329354" y="5981995"/>
            <a:ext cx="2832100" cy="646331"/>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200" b="1" i="1"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中心拠点や生活拠点が</a:t>
            </a:r>
            <a:endParaRPr kumimoji="1" lang="en-US" altLang="ja-JP" sz="1200" b="1" i="1"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200" b="1" i="1"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利便性の高い公共交通で結ばれた</a:t>
            </a:r>
            <a:endParaRPr kumimoji="1" lang="en-US" altLang="ja-JP" sz="1200" b="1" i="1"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200" b="1" i="1" u="sng"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50" charset="-128"/>
                <a:cs typeface="+mn-cs"/>
              </a:rPr>
              <a:t>多極ネットワーク型コンパクトシティ</a:t>
            </a:r>
          </a:p>
        </p:txBody>
      </p:sp>
      <p:sp>
        <p:nvSpPr>
          <p:cNvPr id="1444" name="テキスト ボックス 19"/>
          <p:cNvSpPr txBox="1">
            <a:spLocks noChangeArrowheads="1"/>
          </p:cNvSpPr>
          <p:nvPr/>
        </p:nvSpPr>
        <p:spPr>
          <a:xfrm>
            <a:off x="6900040" y="3018626"/>
            <a:ext cx="2597647" cy="279478"/>
          </a:xfrm>
          <a:prstGeom prst="rect">
            <a:avLst/>
          </a:prstGeom>
          <a:noFill/>
          <a:ln>
            <a:noFill/>
          </a:ln>
        </p:spPr>
        <p:txBody>
          <a:bodyPr wrap="squar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base" latinLnBrk="0" hangingPunct="1">
              <a:lnSpc>
                <a:spcPct val="8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srgbClr val="F79646">
                    <a:lumMod val="75000"/>
                  </a:srgbClr>
                </a:solidFill>
                <a:effectLst/>
                <a:uLnTx/>
                <a:uFillTx/>
                <a:latin typeface="ＭＳ Ｐゴシック" panose="020B0600070205080204" pitchFamily="50" charset="-128"/>
                <a:ea typeface="ＭＳ Ｐゴシック" panose="020B0600070205080204" pitchFamily="50" charset="-128"/>
                <a:cs typeface="+mn-cs"/>
              </a:rPr>
              <a:t>高齢者や子育て世代が安心・快適に生活</a:t>
            </a:r>
            <a:r>
              <a:rPr kumimoji="1" lang="ja-JP" altLang="en-US" sz="1108" b="0" i="0" u="none" strike="noStrike" kern="1200" cap="none" spc="0" normalizeH="0" baseline="0" noProof="0" dirty="0">
                <a:ln>
                  <a:noFill/>
                </a:ln>
                <a:solidFill>
                  <a:srgbClr val="E46C0A"/>
                </a:solidFill>
                <a:effectLst/>
                <a:uLnTx/>
                <a:uFillTx/>
                <a:latin typeface="ＭＳ Ｐゴシック" panose="020B0600070205080204" pitchFamily="50" charset="-128"/>
                <a:ea typeface="ＭＳ Ｐゴシック" panose="020B0600070205080204" pitchFamily="50" charset="-128"/>
                <a:cs typeface="+mn-cs"/>
              </a:rPr>
              <a:t>・活躍</a:t>
            </a:r>
            <a:r>
              <a:rPr kumimoji="1" lang="ja-JP" altLang="en-US" sz="1108" b="0" i="0" u="none" strike="noStrike" kern="1200" cap="none" spc="0" normalizeH="0" baseline="0" noProof="0" dirty="0">
                <a:ln>
                  <a:noFill/>
                </a:ln>
                <a:solidFill>
                  <a:srgbClr val="F79646">
                    <a:lumMod val="75000"/>
                  </a:srgbClr>
                </a:solidFill>
                <a:effectLst/>
                <a:uLnTx/>
                <a:uFillTx/>
                <a:latin typeface="ＭＳ Ｐゴシック" panose="020B0600070205080204" pitchFamily="50" charset="-128"/>
                <a:ea typeface="ＭＳ Ｐゴシック" panose="020B0600070205080204" pitchFamily="50" charset="-128"/>
                <a:cs typeface="+mn-cs"/>
              </a:rPr>
              <a:t>できる都市環境</a:t>
            </a:r>
          </a:p>
        </p:txBody>
      </p:sp>
      <p:sp>
        <p:nvSpPr>
          <p:cNvPr id="1445" name="テキスト ボックス 164"/>
          <p:cNvSpPr txBox="1">
            <a:spLocks noChangeArrowheads="1"/>
          </p:cNvSpPr>
          <p:nvPr/>
        </p:nvSpPr>
        <p:spPr>
          <a:xfrm>
            <a:off x="6908666" y="3963874"/>
            <a:ext cx="2540951" cy="143095"/>
          </a:xfrm>
          <a:prstGeom prst="rect">
            <a:avLst/>
          </a:prstGeom>
          <a:noFill/>
          <a:ln>
            <a:noFill/>
          </a:ln>
        </p:spPr>
        <p:txBody>
          <a:bodyPr wrap="non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base" latinLnBrk="0" hangingPunct="1">
              <a:lnSpc>
                <a:spcPct val="8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srgbClr val="E46C0A"/>
                </a:solidFill>
                <a:effectLst/>
                <a:uLnTx/>
                <a:uFillTx/>
                <a:latin typeface="ＭＳ Ｐゴシック" panose="020B0600070205080204" pitchFamily="50" charset="-128"/>
                <a:ea typeface="ＭＳ Ｐゴシック" panose="020B0600070205080204" pitchFamily="50" charset="-128"/>
                <a:cs typeface="+mn-cs"/>
              </a:rPr>
              <a:t>地域内での消費・投資の好循環の実現</a:t>
            </a:r>
          </a:p>
        </p:txBody>
      </p:sp>
      <p:sp>
        <p:nvSpPr>
          <p:cNvPr id="1446" name="テキスト ボックス 165"/>
          <p:cNvSpPr txBox="1">
            <a:spLocks noChangeArrowheads="1"/>
          </p:cNvSpPr>
          <p:nvPr/>
        </p:nvSpPr>
        <p:spPr>
          <a:xfrm>
            <a:off x="6905479" y="4914203"/>
            <a:ext cx="2108540" cy="143095"/>
          </a:xfrm>
          <a:prstGeom prst="rect">
            <a:avLst/>
          </a:prstGeom>
          <a:noFill/>
          <a:ln>
            <a:noFill/>
          </a:ln>
        </p:spPr>
        <p:txBody>
          <a:bodyPr wrap="non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srgbClr val="F79646">
                    <a:lumMod val="75000"/>
                  </a:srgbClr>
                </a:solidFill>
                <a:effectLst/>
                <a:uLnTx/>
                <a:uFillTx/>
                <a:latin typeface="ＭＳ Ｐゴシック" panose="020B0600070205080204" pitchFamily="50" charset="-128"/>
                <a:ea typeface="ＭＳ Ｐゴシック" panose="020B0600070205080204" pitchFamily="50" charset="-128"/>
                <a:cs typeface="+mn-cs"/>
              </a:rPr>
              <a:t>財政面でも持続可能な都市経営</a:t>
            </a:r>
          </a:p>
        </p:txBody>
      </p:sp>
      <p:sp>
        <p:nvSpPr>
          <p:cNvPr id="1447" name="テキスト ボックス 166"/>
          <p:cNvSpPr txBox="1">
            <a:spLocks noChangeArrowheads="1"/>
          </p:cNvSpPr>
          <p:nvPr/>
        </p:nvSpPr>
        <p:spPr>
          <a:xfrm>
            <a:off x="6887694" y="5679014"/>
            <a:ext cx="2573945" cy="143095"/>
          </a:xfrm>
          <a:prstGeom prst="rect">
            <a:avLst/>
          </a:prstGeom>
          <a:noFill/>
          <a:ln>
            <a:noFill/>
          </a:ln>
        </p:spPr>
        <p:txBody>
          <a:bodyPr wrap="non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srgbClr val="F79646">
                    <a:lumMod val="75000"/>
                  </a:srgbClr>
                </a:solidFill>
                <a:effectLst/>
                <a:uLnTx/>
                <a:uFillTx/>
                <a:latin typeface="ＭＳ Ｐゴシック" panose="020B0600070205080204" pitchFamily="50" charset="-128"/>
                <a:ea typeface="ＭＳ Ｐゴシック" panose="020B0600070205080204" pitchFamily="50" charset="-128"/>
                <a:cs typeface="+mn-cs"/>
              </a:rPr>
              <a:t>カーボンニュートラルな都市構造の実現</a:t>
            </a:r>
          </a:p>
        </p:txBody>
      </p:sp>
      <p:sp>
        <p:nvSpPr>
          <p:cNvPr id="1448" name="右矢印 26"/>
          <p:cNvSpPr/>
          <p:nvPr/>
        </p:nvSpPr>
        <p:spPr>
          <a:xfrm>
            <a:off x="6549877" y="3075672"/>
            <a:ext cx="246063"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1449" name="右矢印 176"/>
          <p:cNvSpPr/>
          <p:nvPr/>
        </p:nvSpPr>
        <p:spPr>
          <a:xfrm>
            <a:off x="6537176" y="3945664"/>
            <a:ext cx="246062"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dirty="0">
              <a:ln>
                <a:noFill/>
              </a:ln>
              <a:solidFill>
                <a:srgbClr val="FF9900"/>
              </a:solidFill>
              <a:effectLst/>
              <a:uLnTx/>
              <a:uFillTx/>
              <a:latin typeface="ＭＳ Ｐゴシック"/>
              <a:ea typeface="ＭＳ Ｐゴシック"/>
              <a:cs typeface="+mn-cs"/>
            </a:endParaRPr>
          </a:p>
        </p:txBody>
      </p:sp>
      <p:sp>
        <p:nvSpPr>
          <p:cNvPr id="1450" name="右矢印 177"/>
          <p:cNvSpPr/>
          <p:nvPr/>
        </p:nvSpPr>
        <p:spPr>
          <a:xfrm>
            <a:off x="6556189" y="4908529"/>
            <a:ext cx="246063"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1451" name="右矢印 178"/>
          <p:cNvSpPr/>
          <p:nvPr/>
        </p:nvSpPr>
        <p:spPr>
          <a:xfrm>
            <a:off x="6553314" y="5667046"/>
            <a:ext cx="246063"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1452" name="正方形/長方形 4"/>
          <p:cNvSpPr>
            <a:spLocks noChangeArrowheads="1"/>
          </p:cNvSpPr>
          <p:nvPr/>
        </p:nvSpPr>
        <p:spPr>
          <a:xfrm>
            <a:off x="249904" y="2443688"/>
            <a:ext cx="2771940" cy="774251"/>
          </a:xfrm>
          <a:prstGeom prst="rect">
            <a:avLst/>
          </a:prstGeom>
          <a:noFill/>
          <a:ln>
            <a:noFill/>
          </a:ln>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0" i="0" u="sng" strike="noStrike" kern="1200" cap="none" spc="0" normalizeH="0" baseline="0" noProof="0" dirty="0">
                <a:ln>
                  <a:noFill/>
                </a:ln>
                <a:solidFill>
                  <a:prstClr val="black"/>
                </a:solidFill>
                <a:effectLst/>
                <a:uLnTx/>
                <a:uFillTx/>
                <a:latin typeface="HGP創英角ｺﾞｼｯｸUB"/>
                <a:ea typeface="HGP創英角ｺﾞｼｯｸUB"/>
                <a:cs typeface="+mn-cs"/>
              </a:rPr>
              <a:t>○ 人口減少・高齢者の増加</a:t>
            </a:r>
            <a:endParaRPr kumimoji="1" lang="en-US" altLang="ja-JP" sz="1477" b="0" i="0" u="sng" strike="noStrike" kern="1200" cap="none" spc="0" normalizeH="0" baseline="0" noProof="0" dirty="0">
              <a:ln>
                <a:noFill/>
              </a:ln>
              <a:solidFill>
                <a:prstClr val="black"/>
              </a:solidFill>
              <a:effectLst/>
              <a:uLnTx/>
              <a:uFillTx/>
              <a:latin typeface="HGP創英角ｺﾞｼｯｸUB"/>
              <a:ea typeface="HGP創英角ｺﾞｼｯｸUB"/>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0" i="0" u="sng" strike="noStrike" kern="1200" cap="none" spc="0" normalizeH="0" baseline="0" noProof="0" dirty="0">
                <a:ln>
                  <a:noFill/>
                </a:ln>
                <a:solidFill>
                  <a:prstClr val="black"/>
                </a:solidFill>
                <a:effectLst/>
                <a:uLnTx/>
                <a:uFillTx/>
                <a:latin typeface="HGP創英角ｺﾞｼｯｸUB"/>
                <a:ea typeface="HGP創英角ｺﾞｼｯｸUB"/>
                <a:cs typeface="+mn-cs"/>
              </a:rPr>
              <a:t>○ 拡散した市街地</a:t>
            </a:r>
            <a:endParaRPr kumimoji="1" lang="en-US" altLang="ja-JP" sz="1477" b="0" i="0" u="sng" strike="noStrike" kern="1200" cap="none" spc="0" normalizeH="0" baseline="0" noProof="0" dirty="0">
              <a:ln>
                <a:noFill/>
              </a:ln>
              <a:solidFill>
                <a:prstClr val="black"/>
              </a:solidFill>
              <a:effectLst/>
              <a:uLnTx/>
              <a:uFillTx/>
              <a:latin typeface="HGP創英角ｺﾞｼｯｸUB"/>
              <a:ea typeface="HGP創英角ｺﾞｼｯｸUB"/>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0" i="0" u="sng" strike="noStrike" kern="1200" cap="none" spc="0" normalizeH="0" baseline="0" noProof="0" dirty="0">
                <a:ln>
                  <a:noFill/>
                </a:ln>
                <a:solidFill>
                  <a:prstClr val="black"/>
                </a:solidFill>
                <a:effectLst/>
                <a:uLnTx/>
                <a:uFillTx/>
                <a:latin typeface="HGP創英角ｺﾞｼｯｸUB"/>
                <a:ea typeface="HGP創英角ｺﾞｼｯｸUB"/>
                <a:cs typeface="+mn-cs"/>
              </a:rPr>
              <a:t>○ 頻発・激甚化する自然災害</a:t>
            </a:r>
            <a:endParaRPr kumimoji="1" lang="en-US" altLang="ja-JP" sz="1477" b="0" i="0" u="sng"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1453" name="角丸四角形 5"/>
          <p:cNvSpPr/>
          <p:nvPr/>
        </p:nvSpPr>
        <p:spPr>
          <a:xfrm>
            <a:off x="235474" y="2414844"/>
            <a:ext cx="2795588" cy="802459"/>
          </a:xfrm>
          <a:prstGeom prst="roundRect">
            <a:avLst>
              <a:gd name="adj" fmla="val 9201"/>
            </a:avLst>
          </a:prstGeom>
          <a:noFill/>
          <a:ln w="19050">
            <a:solidFill>
              <a:schemeClr val="tx1"/>
            </a:solidFill>
          </a:ln>
        </p:spPr>
        <p:style>
          <a:lnRef idx="2">
            <a:schemeClr val="lt1"/>
          </a:lnRef>
          <a:fillRef idx="1">
            <a:srgbClr val="000000"/>
          </a:fillRef>
          <a:effectRef idx="0">
            <a:schemeClr val="accent2"/>
          </a:effectRef>
          <a:fontRef idx="minor">
            <a:schemeClr val="lt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1454" name="正方形/長方形 43"/>
          <p:cNvSpPr/>
          <p:nvPr/>
        </p:nvSpPr>
        <p:spPr>
          <a:xfrm>
            <a:off x="348381" y="2246060"/>
            <a:ext cx="1665733" cy="291170"/>
          </a:xfrm>
          <a:prstGeom prst="rect">
            <a:avLst/>
          </a:prstGeom>
          <a:solidFill>
            <a:schemeClr val="bg1"/>
          </a:solidFill>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都市を取り巻く状況</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1455" name="正方形/長方形 10"/>
          <p:cNvSpPr>
            <a:spLocks noChangeArrowheads="1"/>
          </p:cNvSpPr>
          <p:nvPr/>
        </p:nvSpPr>
        <p:spPr>
          <a:xfrm>
            <a:off x="51991" y="620688"/>
            <a:ext cx="9906000" cy="1285352"/>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91971" marR="0" lvl="0" indent="-191971"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　</a:t>
            </a:r>
            <a:r>
              <a:rPr kumimoji="1" lang="ja-JP" altLang="ja-JP"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都市のコンパクト化は、</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縮退均衡を目指すものではなく、</a:t>
            </a:r>
            <a:r>
              <a:rPr kumimoji="1" lang="ja-JP" altLang="ja-JP"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居住や都市機能の集積</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による</a:t>
            </a:r>
            <a:r>
              <a:rPr kumimoji="1" lang="ja-JP" altLang="ja-JP"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「密度の経済」</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の発揮を通じて</a:t>
            </a:r>
            <a:r>
              <a:rPr kumimoji="1" lang="ja-JP" altLang="ja-JP"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endParaRPr>
          </a:p>
          <a:p>
            <a:pPr marL="191971" marR="0" lvl="0" indent="-191971"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　・　生活サービス機能維持や住民の健康増進など、</a:t>
            </a:r>
            <a:r>
              <a:rPr kumimoji="1" lang="ja-JP" altLang="en-US" sz="1292" b="0" i="0" u="none" strike="noStrike" kern="1200" cap="none" spc="0" normalizeH="0" baseline="0" noProof="0" dirty="0">
                <a:ln>
                  <a:noFill/>
                </a:ln>
                <a:solidFill>
                  <a:srgbClr val="FF0000"/>
                </a:solidFill>
                <a:effectLst/>
                <a:uLnTx/>
                <a:uFillTx/>
                <a:latin typeface="ＭＳ Ｐゴシック"/>
                <a:ea typeface="ＭＳ Ｐゴシック"/>
                <a:cs typeface="Courier New" panose="02070309020205020404" pitchFamily="49" charset="0"/>
              </a:rPr>
              <a:t>生活利便性の維持・向上</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endParaRPr>
          </a:p>
          <a:p>
            <a:pPr marL="191971" marR="0" lvl="0" indent="-191971"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　・　サービス産業の生産性向上による</a:t>
            </a:r>
            <a:r>
              <a:rPr kumimoji="1" lang="ja-JP" altLang="en-US" sz="1292" b="0" i="0" u="none" strike="noStrike" kern="1200" cap="none" spc="0" normalizeH="0" baseline="0" noProof="0" dirty="0">
                <a:ln>
                  <a:noFill/>
                </a:ln>
                <a:solidFill>
                  <a:srgbClr val="FF0000"/>
                </a:solidFill>
                <a:effectLst/>
                <a:uLnTx/>
                <a:uFillTx/>
                <a:latin typeface="ＭＳ Ｐゴシック"/>
                <a:ea typeface="ＭＳ Ｐゴシック"/>
                <a:cs typeface="Courier New" panose="02070309020205020404" pitchFamily="49" charset="0"/>
              </a:rPr>
              <a:t>地域経済の活性化</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a:t>
            </a:r>
            <a:r>
              <a:rPr kumimoji="1" lang="ja-JP" altLang="en-US" sz="1292" b="0" i="0" u="none" strike="noStrike" kern="1200" cap="none" spc="0" normalizeH="0" baseline="0" noProof="0" dirty="0">
                <a:ln>
                  <a:noFill/>
                </a:ln>
                <a:solidFill>
                  <a:srgbClr val="FF0000"/>
                </a:solidFill>
                <a:effectLst/>
                <a:uLnTx/>
                <a:uFillTx/>
                <a:latin typeface="ＭＳ Ｐゴシック"/>
                <a:ea typeface="ＭＳ Ｐゴシック"/>
                <a:cs typeface="Courier New" panose="02070309020205020404" pitchFamily="49" charset="0"/>
              </a:rPr>
              <a:t>地域の消費・投資の好循環の実現</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endParaRPr>
          </a:p>
          <a:p>
            <a:pPr marL="191971" marR="0" lvl="0" indent="-191971"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　・　行政サービスの効率化等による</a:t>
            </a:r>
            <a:r>
              <a:rPr kumimoji="1" lang="ja-JP" altLang="ja-JP" sz="1292" b="0" i="0" u="none" strike="noStrike" kern="1200" cap="none" spc="0" normalizeH="0" baseline="0" noProof="0" dirty="0">
                <a:ln>
                  <a:noFill/>
                </a:ln>
                <a:solidFill>
                  <a:srgbClr val="FF0000"/>
                </a:solidFill>
                <a:effectLst/>
                <a:uLnTx/>
                <a:uFillTx/>
                <a:latin typeface="ＭＳ Ｐゴシック"/>
                <a:ea typeface="ＭＳ Ｐゴシック"/>
                <a:cs typeface="Courier New" panose="02070309020205020404" pitchFamily="49" charset="0"/>
              </a:rPr>
              <a:t>行政コストの削減</a:t>
            </a:r>
            <a:endParaRPr kumimoji="1" lang="en-US" altLang="ja-JP" sz="1292" b="0" i="0" u="none" strike="noStrike" kern="1200" cap="none" spc="0" normalizeH="0" baseline="0" noProof="0" dirty="0">
              <a:ln>
                <a:noFill/>
              </a:ln>
              <a:solidFill>
                <a:srgbClr val="FF0000"/>
              </a:solidFill>
              <a:effectLst/>
              <a:uLnTx/>
              <a:uFillTx/>
              <a:latin typeface="ＭＳ Ｐゴシック"/>
              <a:ea typeface="ＭＳ Ｐゴシック"/>
              <a:cs typeface="Courier New" panose="02070309020205020404" pitchFamily="49" charset="0"/>
            </a:endParaRPr>
          </a:p>
          <a:p>
            <a:pPr marL="191971" marR="0" lvl="0" indent="-191971"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FF0000"/>
                </a:solidFill>
                <a:effectLst/>
                <a:uLnTx/>
                <a:uFillTx/>
                <a:latin typeface="ＭＳ Ｐゴシック"/>
                <a:ea typeface="ＭＳ Ｐゴシック"/>
                <a:cs typeface="Courier New" panose="02070309020205020404" pitchFamily="49" charset="0"/>
              </a:rPr>
              <a:t>　</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　災害リスクを踏まえた居住等の誘導や防災対策の実施による</a:t>
            </a:r>
            <a:r>
              <a:rPr kumimoji="1" lang="ja-JP" altLang="en-US" sz="1292" b="0" i="0" u="none" strike="noStrike" kern="1200" cap="none" spc="0" normalizeH="0" baseline="0" noProof="0" dirty="0">
                <a:ln>
                  <a:noFill/>
                </a:ln>
                <a:solidFill>
                  <a:srgbClr val="FF0000"/>
                </a:solidFill>
                <a:effectLst/>
                <a:uLnTx/>
                <a:uFillTx/>
                <a:latin typeface="ＭＳ Ｐゴシック"/>
                <a:ea typeface="ＭＳ Ｐゴシック"/>
                <a:cs typeface="Courier New" panose="02070309020205020404" pitchFamily="49" charset="0"/>
              </a:rPr>
              <a:t>居住地の安全性強化</a:t>
            </a:r>
            <a:endParaRPr kumimoji="1" lang="en-US" altLang="ja-JP" sz="1292" b="0" i="0" u="none" strike="noStrike" kern="1200" cap="none" spc="0" normalizeH="0" baseline="0" noProof="0" dirty="0">
              <a:ln>
                <a:noFill/>
              </a:ln>
              <a:solidFill>
                <a:srgbClr val="FF0000"/>
              </a:solidFill>
              <a:effectLst/>
              <a:uLnTx/>
              <a:uFillTx/>
              <a:latin typeface="ＭＳ Ｐゴシック"/>
              <a:ea typeface="ＭＳ Ｐゴシック"/>
              <a:cs typeface="Courier New" panose="02070309020205020404" pitchFamily="49" charset="0"/>
            </a:endParaRPr>
          </a:p>
          <a:p>
            <a:pPr marL="191971" marR="0" lvl="0" indent="-191971"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　などの</a:t>
            </a:r>
            <a:r>
              <a:rPr kumimoji="1" lang="ja-JP" altLang="en-US" sz="1292" b="0" i="0" u="none" strike="noStrike" kern="1200" cap="none" spc="0" normalizeH="0" baseline="0" noProof="0" dirty="0">
                <a:ln>
                  <a:noFill/>
                </a:ln>
                <a:solidFill>
                  <a:srgbClr val="FF0000"/>
                </a:solidFill>
                <a:effectLst/>
                <a:uLnTx/>
                <a:uFillTx/>
                <a:latin typeface="ＭＳ Ｐゴシック"/>
                <a:ea typeface="ＭＳ Ｐゴシック"/>
                <a:cs typeface="Courier New" panose="02070309020205020404" pitchFamily="49" charset="0"/>
              </a:rPr>
              <a:t>具体的な行政目的を実現するための</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有効な</a:t>
            </a:r>
            <a:r>
              <a:rPr kumimoji="1" lang="ja-JP" altLang="en-US" sz="1292" b="0" i="0" u="sng" strike="noStrike" kern="1200" cap="none" spc="0" normalizeH="0" baseline="0" noProof="0" dirty="0">
                <a:ln>
                  <a:noFill/>
                </a:ln>
                <a:solidFill>
                  <a:srgbClr val="FF0000"/>
                </a:solidFill>
                <a:effectLst/>
                <a:uLnTx/>
                <a:uFillTx/>
                <a:latin typeface="ＭＳ Ｐゴシック"/>
                <a:ea typeface="ＭＳ Ｐゴシック"/>
                <a:cs typeface="Courier New" panose="02070309020205020404" pitchFamily="49" charset="0"/>
              </a:rPr>
              <a:t>政策手段</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Courier New" panose="02070309020205020404" pitchFamily="49" charset="0"/>
              </a:rPr>
              <a:t>。</a:t>
            </a:r>
          </a:p>
        </p:txBody>
      </p:sp>
      <p:sp>
        <p:nvSpPr>
          <p:cNvPr id="1456" name="下矢印 53"/>
          <p:cNvSpPr/>
          <p:nvPr/>
        </p:nvSpPr>
        <p:spPr>
          <a:xfrm rot="16200000">
            <a:off x="4288943" y="2868287"/>
            <a:ext cx="1118294" cy="2873651"/>
          </a:xfrm>
          <a:prstGeom prst="downArrow">
            <a:avLst>
              <a:gd name="adj1" fmla="val 50587"/>
              <a:gd name="adj2" fmla="val 49975"/>
            </a:avLst>
          </a:prstGeom>
          <a:gradFill>
            <a:gsLst>
              <a:gs pos="0">
                <a:srgbClr val="BBE0E3">
                  <a:lumMod val="5000"/>
                  <a:lumOff val="95000"/>
                </a:srgbClr>
              </a:gs>
              <a:gs pos="0">
                <a:srgbClr val="FFFFFF"/>
              </a:gs>
              <a:gs pos="100000">
                <a:srgbClr val="FFC000"/>
              </a:gs>
            </a:gsLst>
            <a:lin ang="5400000" scaled="1"/>
            <a:tileRect/>
          </a:gradFill>
          <a:ln w="127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1457" name="正方形/長方形 55"/>
          <p:cNvSpPr/>
          <p:nvPr/>
        </p:nvSpPr>
        <p:spPr>
          <a:xfrm>
            <a:off x="6445930" y="1998940"/>
            <a:ext cx="3113901" cy="272705"/>
          </a:xfrm>
          <a:prstGeom prst="rect">
            <a:avLst/>
          </a:prstGeom>
          <a:solidFill>
            <a:schemeClr val="accent6">
              <a:lumMod val="75000"/>
            </a:scheme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477" b="0" i="0" u="none" strike="noStrike" kern="0" cap="none" spc="0" normalizeH="0" baseline="0" noProof="0" dirty="0">
                <a:ln>
                  <a:noFill/>
                </a:ln>
                <a:solidFill>
                  <a:srgbClr val="FFFFFF"/>
                </a:solidFill>
                <a:effectLst/>
                <a:uLnTx/>
                <a:uFillTx/>
                <a:latin typeface="HGP創英角ｺﾞｼｯｸUB"/>
                <a:ea typeface="HGP創英角ｺﾞｼｯｸUB"/>
                <a:cs typeface="+mn-cs"/>
              </a:rPr>
              <a:t>コンパクトシティ化による効果の例</a:t>
            </a:r>
            <a:endParaRPr kumimoji="0" lang="en-US" altLang="ja-JP" sz="1477" b="0" i="0" u="none" strike="noStrike" kern="0" cap="none" spc="0" normalizeH="0" baseline="0" noProof="0" dirty="0">
              <a:ln>
                <a:noFill/>
              </a:ln>
              <a:solidFill>
                <a:srgbClr val="FFFFFF"/>
              </a:solidFill>
              <a:effectLst/>
              <a:uLnTx/>
              <a:uFillTx/>
              <a:latin typeface="HGP創英角ｺﾞｼｯｸUB"/>
              <a:ea typeface="HGP創英角ｺﾞｼｯｸUB"/>
              <a:cs typeface="+mn-cs"/>
            </a:endParaRPr>
          </a:p>
        </p:txBody>
      </p:sp>
      <p:sp>
        <p:nvSpPr>
          <p:cNvPr id="1458" name="正方形/長方形 57"/>
          <p:cNvSpPr/>
          <p:nvPr/>
        </p:nvSpPr>
        <p:spPr>
          <a:xfrm>
            <a:off x="6252917" y="2270759"/>
            <a:ext cx="2542964" cy="259569"/>
          </a:xfrm>
          <a:prstGeom prst="rect">
            <a:avLst/>
          </a:prstGeom>
          <a:noFill/>
          <a:ln w="2857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385" b="0" i="0" u="sng" strike="noStrike" kern="0" cap="none" spc="0" normalizeH="0" baseline="0" noProof="0" dirty="0">
                <a:ln>
                  <a:noFill/>
                </a:ln>
                <a:solidFill>
                  <a:srgbClr val="F79646">
                    <a:lumMod val="75000"/>
                  </a:srgbClr>
                </a:solidFill>
                <a:effectLst/>
                <a:uLnTx/>
                <a:uFillTx/>
                <a:latin typeface="HGP創英角ｺﾞｼｯｸUB"/>
                <a:ea typeface="HGP創英角ｺﾞｼｯｸUB"/>
                <a:cs typeface="+mn-cs"/>
              </a:rPr>
              <a:t>生活利便性の維持・向上等</a:t>
            </a:r>
            <a:endParaRPr kumimoji="0" lang="en-US" altLang="ja-JP" sz="1385" b="0" i="0" u="sng" strike="noStrike" kern="0" cap="none" spc="0" normalizeH="0" baseline="0" noProof="0" dirty="0">
              <a:ln>
                <a:noFill/>
              </a:ln>
              <a:solidFill>
                <a:srgbClr val="F79646">
                  <a:lumMod val="75000"/>
                </a:srgbClr>
              </a:solidFill>
              <a:effectLst/>
              <a:uLnTx/>
              <a:uFillTx/>
              <a:latin typeface="HGP創英角ｺﾞｼｯｸUB"/>
              <a:ea typeface="HGP創英角ｺﾞｼｯｸUB"/>
              <a:cs typeface="+mn-cs"/>
            </a:endParaRPr>
          </a:p>
        </p:txBody>
      </p:sp>
      <p:sp>
        <p:nvSpPr>
          <p:cNvPr id="1459" name="正方形/長方形 59"/>
          <p:cNvSpPr/>
          <p:nvPr/>
        </p:nvSpPr>
        <p:spPr>
          <a:xfrm>
            <a:off x="6310138" y="3339063"/>
            <a:ext cx="1804364" cy="288849"/>
          </a:xfrm>
          <a:prstGeom prst="rect">
            <a:avLst/>
          </a:prstGeom>
          <a:noFill/>
          <a:ln w="2857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385" b="0" i="0" u="sng" strike="noStrike" kern="0" cap="none" spc="0" normalizeH="0" baseline="0" noProof="0" dirty="0">
                <a:ln>
                  <a:noFill/>
                </a:ln>
                <a:solidFill>
                  <a:srgbClr val="F79646">
                    <a:lumMod val="75000"/>
                  </a:srgbClr>
                </a:solidFill>
                <a:effectLst/>
                <a:uLnTx/>
                <a:uFillTx/>
                <a:latin typeface="HGP創英角ｺﾞｼｯｸUB"/>
                <a:ea typeface="HGP創英角ｺﾞｼｯｸUB"/>
                <a:cs typeface="+mn-cs"/>
              </a:rPr>
              <a:t>地域経済の活性化</a:t>
            </a:r>
            <a:endParaRPr kumimoji="0" lang="en-US" altLang="ja-JP" sz="1385" b="0" i="0" u="sng" strike="noStrike" kern="0" cap="none" spc="0" normalizeH="0" baseline="0" noProof="0" dirty="0">
              <a:ln>
                <a:noFill/>
              </a:ln>
              <a:solidFill>
                <a:srgbClr val="F79646">
                  <a:lumMod val="75000"/>
                </a:srgbClr>
              </a:solidFill>
              <a:effectLst/>
              <a:uLnTx/>
              <a:uFillTx/>
              <a:latin typeface="HGP創英角ｺﾞｼｯｸUB"/>
              <a:ea typeface="HGP創英角ｺﾞｼｯｸUB"/>
              <a:cs typeface="+mn-cs"/>
            </a:endParaRPr>
          </a:p>
        </p:txBody>
      </p:sp>
      <p:sp>
        <p:nvSpPr>
          <p:cNvPr id="1460" name="正方形/長方形 60"/>
          <p:cNvSpPr/>
          <p:nvPr/>
        </p:nvSpPr>
        <p:spPr>
          <a:xfrm>
            <a:off x="6271735" y="4141007"/>
            <a:ext cx="1935971" cy="279143"/>
          </a:xfrm>
          <a:prstGeom prst="rect">
            <a:avLst/>
          </a:prstGeom>
          <a:noFill/>
          <a:ln w="2857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385" b="0" i="0" u="sng" strike="noStrike" kern="0" cap="none" spc="0" normalizeH="0" baseline="0" noProof="0" dirty="0">
                <a:ln>
                  <a:noFill/>
                </a:ln>
                <a:solidFill>
                  <a:srgbClr val="F79646">
                    <a:lumMod val="75000"/>
                  </a:srgbClr>
                </a:solidFill>
                <a:effectLst/>
                <a:uLnTx/>
                <a:uFillTx/>
                <a:latin typeface="HGP創英角ｺﾞｼｯｸUB"/>
                <a:ea typeface="HGP創英角ｺﾞｼｯｸUB"/>
                <a:cs typeface="+mn-cs"/>
              </a:rPr>
              <a:t>行政コストの削減等</a:t>
            </a:r>
            <a:endParaRPr kumimoji="0" lang="en-US" altLang="ja-JP" sz="1385" b="0" i="0" u="sng" strike="noStrike" kern="0" cap="none" spc="0" normalizeH="0" baseline="0" noProof="0" dirty="0">
              <a:ln>
                <a:noFill/>
              </a:ln>
              <a:solidFill>
                <a:srgbClr val="F79646">
                  <a:lumMod val="75000"/>
                </a:srgbClr>
              </a:solidFill>
              <a:effectLst/>
              <a:uLnTx/>
              <a:uFillTx/>
              <a:latin typeface="HGP創英角ｺﾞｼｯｸUB"/>
              <a:ea typeface="HGP創英角ｺﾞｼｯｸUB"/>
              <a:cs typeface="+mn-cs"/>
            </a:endParaRPr>
          </a:p>
        </p:txBody>
      </p:sp>
      <p:sp>
        <p:nvSpPr>
          <p:cNvPr id="1461" name="正方形/長方形 62"/>
          <p:cNvSpPr/>
          <p:nvPr/>
        </p:nvSpPr>
        <p:spPr>
          <a:xfrm>
            <a:off x="6330449" y="5103806"/>
            <a:ext cx="2310035" cy="279143"/>
          </a:xfrm>
          <a:prstGeom prst="rect">
            <a:avLst/>
          </a:prstGeom>
          <a:noFill/>
          <a:ln w="2857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385" b="0" i="0" u="sng" strike="noStrike" kern="0" cap="none" spc="0" normalizeH="0" baseline="0" noProof="0" dirty="0">
                <a:ln>
                  <a:noFill/>
                </a:ln>
                <a:solidFill>
                  <a:srgbClr val="F79646">
                    <a:lumMod val="75000"/>
                  </a:srgbClr>
                </a:solidFill>
                <a:effectLst/>
                <a:uLnTx/>
                <a:uFillTx/>
                <a:latin typeface="HGP創英角ｺﾞｼｯｸUB"/>
                <a:ea typeface="HGP創英角ｺﾞｼｯｸUB"/>
                <a:cs typeface="+mn-cs"/>
              </a:rPr>
              <a:t>地球環境への負荷の低減</a:t>
            </a:r>
            <a:endParaRPr kumimoji="0" lang="en-US" altLang="ja-JP" sz="1385" b="0" i="0" u="sng" strike="noStrike" kern="0" cap="none" spc="0" normalizeH="0" baseline="0" noProof="0" dirty="0">
              <a:ln>
                <a:noFill/>
              </a:ln>
              <a:solidFill>
                <a:srgbClr val="F79646">
                  <a:lumMod val="75000"/>
                </a:srgbClr>
              </a:solidFill>
              <a:effectLst/>
              <a:uLnTx/>
              <a:uFillTx/>
              <a:latin typeface="HGP創英角ｺﾞｼｯｸUB"/>
              <a:ea typeface="HGP創英角ｺﾞｼｯｸUB"/>
              <a:cs typeface="+mn-cs"/>
            </a:endParaRPr>
          </a:p>
        </p:txBody>
      </p:sp>
      <p:pic>
        <p:nvPicPr>
          <p:cNvPr id="1462" name="図 1"/>
          <p:cNvPicPr>
            <a:picLocks noChangeAspect="1"/>
          </p:cNvPicPr>
          <p:nvPr/>
        </p:nvPicPr>
        <p:blipFill>
          <a:blip r:embed="rId3"/>
          <a:stretch>
            <a:fillRect/>
          </a:stretch>
        </p:blipFill>
        <p:spPr>
          <a:xfrm>
            <a:off x="3524548" y="3861834"/>
            <a:ext cx="2533044" cy="2204989"/>
          </a:xfrm>
          <a:prstGeom prst="rect">
            <a:avLst/>
          </a:prstGeom>
          <a:ln>
            <a:noFill/>
          </a:ln>
          <a:effectLst>
            <a:softEdge rad="112500"/>
          </a:effectLst>
        </p:spPr>
      </p:pic>
      <p:sp>
        <p:nvSpPr>
          <p:cNvPr id="1463" name="正方形/長方形 133"/>
          <p:cNvSpPr/>
          <p:nvPr/>
        </p:nvSpPr>
        <p:spPr>
          <a:xfrm>
            <a:off x="591655" y="1999052"/>
            <a:ext cx="2058987" cy="307731"/>
          </a:xfrm>
          <a:prstGeom prst="rect">
            <a:avLst/>
          </a:prstGeom>
          <a:solidFill>
            <a:schemeClr val="bg1">
              <a:lumMod val="75000"/>
            </a:schemeClr>
          </a:solidFill>
          <a:ln w="12700">
            <a:noFill/>
          </a:ln>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662"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都市が抱える課題</a:t>
            </a:r>
            <a:endParaRPr kumimoji="1" lang="en-US" altLang="ja-JP" sz="1662"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1464" name="正方形/長方形 50"/>
          <p:cNvSpPr/>
          <p:nvPr/>
        </p:nvSpPr>
        <p:spPr>
          <a:xfrm>
            <a:off x="98074" y="5990780"/>
            <a:ext cx="2867451" cy="319639"/>
          </a:xfrm>
          <a:prstGeom prst="rect">
            <a:avLst/>
          </a:prstGeom>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 </a:t>
            </a:r>
            <a:r>
              <a:rPr kumimoji="1" lang="ja-JP" altLang="en-US" sz="1477" b="0" i="0" u="sng" strike="noStrike" kern="1200" cap="none" spc="0" normalizeH="0" baseline="0" noProof="0" dirty="0">
                <a:ln>
                  <a:noFill/>
                </a:ln>
                <a:solidFill>
                  <a:prstClr val="black"/>
                </a:solidFill>
                <a:effectLst/>
                <a:uLnTx/>
                <a:uFillTx/>
                <a:latin typeface="HGP創英角ｺﾞｼｯｸUB"/>
                <a:ea typeface="HGP創英角ｺﾞｼｯｸUB"/>
                <a:cs typeface="+mn-cs"/>
              </a:rPr>
              <a:t>都市部での甚大な災害発生</a:t>
            </a:r>
            <a:endParaRPr kumimoji="1" lang="en-US" altLang="ja-JP" sz="1477" b="0" i="0" u="sng"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1465" name="正方形/長方形 52"/>
          <p:cNvSpPr/>
          <p:nvPr/>
        </p:nvSpPr>
        <p:spPr>
          <a:xfrm>
            <a:off x="230664" y="6240705"/>
            <a:ext cx="2824038" cy="291170"/>
          </a:xfrm>
          <a:prstGeom prst="rect">
            <a:avLst/>
          </a:prstGeom>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○被害額の増加、都市機能の喪失</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1466" name="角丸四角形 63"/>
          <p:cNvSpPr/>
          <p:nvPr/>
        </p:nvSpPr>
        <p:spPr>
          <a:xfrm>
            <a:off x="6330448" y="5921034"/>
            <a:ext cx="3344866" cy="566592"/>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1467" name="正方形/長方形 64"/>
          <p:cNvSpPr/>
          <p:nvPr/>
        </p:nvSpPr>
        <p:spPr>
          <a:xfrm>
            <a:off x="6472016" y="6100134"/>
            <a:ext cx="2975991" cy="248530"/>
          </a:xfrm>
          <a:prstGeom prst="rect">
            <a:avLst/>
          </a:prstGeom>
        </p:spPr>
        <p:txBody>
          <a:bodyPr wrap="square">
            <a:spAutoFit/>
          </a:bodyPr>
          <a:lstStyle/>
          <a:p>
            <a:pPr marL="158265" marR="0" lvl="0" indent="-158265" algn="l" defTabSz="844083"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rPr>
              <a:t>災害リスクを踏まえた居住誘導、対策の実施</a:t>
            </a:r>
            <a:endParaRPr kumimoji="1" lang="en-US" altLang="ja-JP" sz="1015" b="0" i="0" u="none" strike="noStrike" kern="1200" cap="none" spc="0" normalizeH="0" baseline="0" noProof="0" dirty="0">
              <a:ln>
                <a:noFill/>
              </a:ln>
              <a:solidFill>
                <a:prstClr val="black"/>
              </a:solidFill>
              <a:effectLst/>
              <a:uLnTx/>
              <a:uFillTx/>
              <a:latin typeface="ＭＳ Ｐゴシック"/>
              <a:ea typeface="ＭＳ Ｐゴシック" pitchFamily="50" charset="-128"/>
              <a:cs typeface="+mn-cs"/>
            </a:endParaRPr>
          </a:p>
        </p:txBody>
      </p:sp>
      <p:sp>
        <p:nvSpPr>
          <p:cNvPr id="1468" name="テキスト ボックス 166"/>
          <p:cNvSpPr txBox="1">
            <a:spLocks noChangeArrowheads="1"/>
          </p:cNvSpPr>
          <p:nvPr/>
        </p:nvSpPr>
        <p:spPr>
          <a:xfrm>
            <a:off x="6885155" y="6321639"/>
            <a:ext cx="2157165" cy="143095"/>
          </a:xfrm>
          <a:prstGeom prst="rect">
            <a:avLst/>
          </a:prstGeom>
          <a:noFill/>
          <a:ln>
            <a:noFill/>
          </a:ln>
        </p:spPr>
        <p:txBody>
          <a:bodyPr wrap="non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srgbClr val="F79646">
                    <a:lumMod val="75000"/>
                  </a:srgbClr>
                </a:solidFill>
                <a:effectLst/>
                <a:uLnTx/>
                <a:uFillTx/>
                <a:latin typeface="ＭＳ Ｐゴシック" panose="020B0600070205080204" pitchFamily="50" charset="-128"/>
                <a:ea typeface="ＭＳ Ｐゴシック" panose="020B0600070205080204" pitchFamily="50" charset="-128"/>
                <a:cs typeface="+mn-cs"/>
              </a:rPr>
              <a:t>災害に強い防災まちづくりの実現</a:t>
            </a:r>
          </a:p>
        </p:txBody>
      </p:sp>
      <p:sp>
        <p:nvSpPr>
          <p:cNvPr id="1469" name="右矢印 66"/>
          <p:cNvSpPr/>
          <p:nvPr/>
        </p:nvSpPr>
        <p:spPr>
          <a:xfrm>
            <a:off x="6553314" y="6316517"/>
            <a:ext cx="246063"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1470" name="正方形/長方形 67"/>
          <p:cNvSpPr/>
          <p:nvPr/>
        </p:nvSpPr>
        <p:spPr>
          <a:xfrm>
            <a:off x="6140674" y="5880683"/>
            <a:ext cx="2310035" cy="279143"/>
          </a:xfrm>
          <a:prstGeom prst="rect">
            <a:avLst/>
          </a:prstGeom>
          <a:noFill/>
          <a:ln w="2857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385" b="0" i="0" u="sng" strike="noStrike" kern="0" cap="none" spc="0" normalizeH="0" baseline="0" noProof="0" dirty="0">
                <a:ln>
                  <a:noFill/>
                </a:ln>
                <a:solidFill>
                  <a:srgbClr val="F79646">
                    <a:lumMod val="75000"/>
                  </a:srgbClr>
                </a:solidFill>
                <a:effectLst/>
                <a:uLnTx/>
                <a:uFillTx/>
                <a:latin typeface="HGP創英角ｺﾞｼｯｸUB"/>
                <a:ea typeface="HGP創英角ｺﾞｼｯｸUB"/>
                <a:cs typeface="+mn-cs"/>
              </a:rPr>
              <a:t>居住地の安全性強化</a:t>
            </a:r>
            <a:endParaRPr kumimoji="0" lang="en-US" altLang="ja-JP" sz="1385" b="0" i="0" u="sng" strike="noStrike" kern="0" cap="none" spc="0" normalizeH="0" baseline="0" noProof="0" dirty="0">
              <a:ln>
                <a:noFill/>
              </a:ln>
              <a:solidFill>
                <a:srgbClr val="F79646">
                  <a:lumMod val="75000"/>
                </a:srgbClr>
              </a:solidFill>
              <a:effectLst/>
              <a:uLnTx/>
              <a:uFillTx/>
              <a:latin typeface="HGP創英角ｺﾞｼｯｸUB"/>
              <a:ea typeface="HGP創英角ｺﾞｼｯｸUB"/>
              <a:cs typeface="+mn-cs"/>
            </a:endParaRPr>
          </a:p>
        </p:txBody>
      </p:sp>
      <p:sp>
        <p:nvSpPr>
          <p:cNvPr id="1471" name="スライド番号プレースホルダー 3"/>
          <p:cNvSpPr>
            <a:spLocks noGrp="1"/>
          </p:cNvSpPr>
          <p:nvPr>
            <p:ph type="sldNum" sz="quarter" idx="12"/>
          </p:nvPr>
        </p:nvSpPr>
        <p:spPr>
          <a:xfrm>
            <a:off x="7594600" y="6577182"/>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BA84A0-340B-42A6-B002-7E876AB09174}" type="slidenum">
              <a:rPr kumimoji="1" lang="en-US" altLang="ja-JP" sz="14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ja-JP" sz="1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97121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円/楕円 27"/>
          <p:cNvSpPr/>
          <p:nvPr/>
        </p:nvSpPr>
        <p:spPr>
          <a:xfrm>
            <a:off x="1092037" y="4646306"/>
            <a:ext cx="1704243" cy="1669073"/>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44035" name="タイトル 1"/>
          <p:cNvSpPr>
            <a:spLocks noGrp="1"/>
          </p:cNvSpPr>
          <p:nvPr>
            <p:ph type="title"/>
          </p:nvPr>
        </p:nvSpPr>
        <p:spPr>
          <a:xfrm>
            <a:off x="381001" y="-14404"/>
            <a:ext cx="7807569" cy="439615"/>
          </a:xfrm>
        </p:spPr>
        <p:txBody>
          <a:bodyPr/>
          <a:lstStyle/>
          <a:p>
            <a:pPr>
              <a:defRPr/>
            </a:pPr>
            <a:r>
              <a:rPr lang="ja-JP" altLang="en-US" sz="2400" b="1" dirty="0">
                <a:latin typeface="Meiryo UI" panose="020B0604030504040204" pitchFamily="50" charset="-128"/>
                <a:ea typeface="Meiryo UI" panose="020B0604030504040204" pitchFamily="50" charset="-128"/>
              </a:rPr>
              <a:t>コンパクトシティ化の効果①</a:t>
            </a:r>
            <a:r>
              <a:rPr lang="en-US" altLang="ja-JP" sz="2400" b="1" dirty="0">
                <a:latin typeface="Meiryo UI" panose="020B0604030504040204" pitchFamily="50" charset="-128"/>
                <a:ea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rPr>
              <a:t>生活サービスの維持</a:t>
            </a:r>
          </a:p>
        </p:txBody>
      </p:sp>
      <p:pic>
        <p:nvPicPr>
          <p:cNvPr id="83972" name="Picture 2" descr="\\DAVIDS\Guest\6324461MLIT\01.GIS_2013地方リノベ\10_map\20130416_各種施設重ね合わせ\20130510_各種施設重ね合わせ_飯田市.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93952" y="692696"/>
            <a:ext cx="4507523" cy="3190142"/>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83973" name="Picture 4" descr="\\DAVIDS\Guest\6324461MLIT\01.GIS_2013地方リノベ\10_map\人口密度\20130513_凡例なし\20130513_飯田市_人口密度_2040_均等.b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93953" y="4592084"/>
            <a:ext cx="2293327" cy="182880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615785" y="729333"/>
            <a:ext cx="3842238" cy="2558457"/>
          </a:xfrm>
          <a:prstGeom prst="rect">
            <a:avLst/>
          </a:prstGeom>
          <a:noFill/>
          <a:ln w="25400">
            <a:solidFill>
              <a:srgbClr val="0070C0"/>
            </a:solidFill>
          </a:ln>
          <a:effectLst/>
        </p:spPr>
        <p:txBody>
          <a:bodyPr lIns="33231" rIns="33231">
            <a:spAutoFit/>
          </a:bodyPr>
          <a:lstStyle/>
          <a:p>
            <a:pPr marL="161196" marR="0" lvl="0" indent="-161196"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■医療、商業等の生活サービス施設や公共交通の維持には、一定の人口集積が不可欠。</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ct val="100000"/>
              </a:lnSpc>
              <a:spcBef>
                <a:spcPts val="554"/>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■薄く広がった市街地を抱えたまま、今後、全市的に人口が減少すると、これらサービスの維持ができなくなり、日常生活を営むことが困難となり、地域経済が衰退するおそれ。</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ct val="110000"/>
              </a:lnSpc>
              <a:spcBef>
                <a:spcPts val="831"/>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ja-JP" altLang="en-US" sz="1292" b="0" i="0" u="none" strike="noStrike" kern="1200" cap="none" spc="-46" normalizeH="0" baseline="0" noProof="0" dirty="0">
                <a:ln>
                  <a:noFill/>
                </a:ln>
                <a:solidFill>
                  <a:prstClr val="black"/>
                </a:solidFill>
                <a:effectLst/>
                <a:uLnTx/>
                <a:uFillTx/>
                <a:latin typeface="ＭＳ Ｐゴシック"/>
                <a:ea typeface="ＭＳ Ｐゴシック"/>
                <a:cs typeface="+mn-cs"/>
              </a:rPr>
              <a:t>コンパクトシティ化により、居住を公共交通沿線や日常生活の拠点に緩やかに誘導し、人口集積を維持・増加させ居住と生活サービス施設との距離を短縮することにより、生活サービス施設の立地と経営を支え、市民の生活利便性を維持</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a:t>
            </a:r>
          </a:p>
        </p:txBody>
      </p:sp>
      <p:sp>
        <p:nvSpPr>
          <p:cNvPr id="12" name="円/楕円 11"/>
          <p:cNvSpPr/>
          <p:nvPr/>
        </p:nvSpPr>
        <p:spPr bwMode="auto">
          <a:xfrm>
            <a:off x="6714718" y="1530896"/>
            <a:ext cx="825011" cy="731226"/>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3" name="正方形/長方形 12"/>
          <p:cNvSpPr/>
          <p:nvPr/>
        </p:nvSpPr>
        <p:spPr>
          <a:xfrm>
            <a:off x="4699811" y="1001894"/>
            <a:ext cx="2082312" cy="394189"/>
          </a:xfrm>
          <a:prstGeom prst="rect">
            <a:avLst/>
          </a:prstGeom>
        </p:spPr>
        <p:style>
          <a:lnRef idx="2">
            <a:schemeClr val="accent6"/>
          </a:lnRef>
          <a:fillRef idx="1">
            <a:schemeClr val="lt1"/>
          </a:fillRef>
          <a:effectRef idx="0">
            <a:schemeClr val="accent6"/>
          </a:effectRef>
          <a:fontRef idx="minor">
            <a:schemeClr val="dk1"/>
          </a:fontRef>
        </p:style>
        <p:txBody>
          <a:bodyPr lIns="33231" tIns="33231" rIns="33231" bIns="33231"/>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ＭＳ Ｐゴシック"/>
                <a:ea typeface="ＭＳ Ｐゴシック"/>
                <a:cs typeface="+mn-cs"/>
              </a:rPr>
              <a:t>人口密度</a:t>
            </a:r>
            <a:r>
              <a:rPr kumimoji="1" lang="en-US" altLang="ja-JP" sz="1108" b="0" i="0" u="none" strike="noStrike" kern="1200" cap="none" spc="0" normalizeH="0" baseline="0" noProof="0" dirty="0">
                <a:ln>
                  <a:noFill/>
                </a:ln>
                <a:solidFill>
                  <a:prstClr val="black"/>
                </a:solidFill>
                <a:effectLst/>
                <a:uLnTx/>
                <a:uFillTx/>
                <a:latin typeface="ＭＳ Ｐゴシック"/>
                <a:ea typeface="ＭＳ Ｐゴシック"/>
                <a:cs typeface="+mn-cs"/>
              </a:rPr>
              <a:t>40</a:t>
            </a:r>
            <a:r>
              <a:rPr kumimoji="1" lang="ja-JP" altLang="en-US" sz="1108" b="0" i="0" u="none" strike="noStrike" kern="1200" cap="none" spc="0" normalizeH="0" baseline="0" noProof="0" dirty="0">
                <a:ln>
                  <a:noFill/>
                </a:ln>
                <a:solidFill>
                  <a:prstClr val="black"/>
                </a:solidFill>
                <a:effectLst/>
                <a:uLnTx/>
                <a:uFillTx/>
                <a:latin typeface="ＭＳ Ｐゴシック"/>
                <a:ea typeface="ＭＳ Ｐゴシック"/>
                <a:cs typeface="+mn-cs"/>
              </a:rPr>
              <a:t>人</a:t>
            </a:r>
            <a:r>
              <a:rPr kumimoji="1" lang="en-US" altLang="ja-JP" sz="1108" b="0" i="0" u="none" strike="noStrike" kern="1200" cap="none" spc="0" normalizeH="0" baseline="0" noProof="0" dirty="0">
                <a:ln>
                  <a:noFill/>
                </a:ln>
                <a:solidFill>
                  <a:prstClr val="black"/>
                </a:solidFill>
                <a:effectLst/>
                <a:uLnTx/>
                <a:uFillTx/>
                <a:latin typeface="ＭＳ Ｐゴシック"/>
                <a:ea typeface="ＭＳ Ｐゴシック"/>
                <a:cs typeface="+mn-cs"/>
              </a:rPr>
              <a:t>/ha</a:t>
            </a:r>
            <a:r>
              <a:rPr kumimoji="1" lang="ja-JP" altLang="en-US" sz="1108" b="0" i="0" u="none" strike="noStrike" kern="1200" cap="none" spc="0" normalizeH="0" baseline="0" noProof="0" dirty="0">
                <a:ln>
                  <a:noFill/>
                </a:ln>
                <a:solidFill>
                  <a:prstClr val="black"/>
                </a:solidFill>
                <a:effectLst/>
                <a:uLnTx/>
                <a:uFillTx/>
                <a:latin typeface="ＭＳ Ｐゴシック"/>
                <a:ea typeface="ＭＳ Ｐゴシック"/>
                <a:cs typeface="+mn-cs"/>
              </a:rPr>
              <a:t>以上の地区</a:t>
            </a:r>
            <a:endParaRPr kumimoji="1" lang="en-US" altLang="ja-JP" sz="1108"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ＭＳ Ｐゴシック"/>
                <a:ea typeface="ＭＳ Ｐゴシック"/>
                <a:cs typeface="+mn-cs"/>
              </a:rPr>
              <a:t>⇒生活サービス施設が多く立地。</a:t>
            </a:r>
          </a:p>
        </p:txBody>
      </p:sp>
      <p:cxnSp>
        <p:nvCxnSpPr>
          <p:cNvPr id="15" name="直線矢印コネクタ 14"/>
          <p:cNvCxnSpPr>
            <a:stCxn id="13" idx="3"/>
          </p:cNvCxnSpPr>
          <p:nvPr/>
        </p:nvCxnSpPr>
        <p:spPr>
          <a:xfrm>
            <a:off x="6782123" y="1199722"/>
            <a:ext cx="234462" cy="331177"/>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下矢印 16"/>
          <p:cNvSpPr/>
          <p:nvPr/>
        </p:nvSpPr>
        <p:spPr>
          <a:xfrm>
            <a:off x="4693953" y="3897492"/>
            <a:ext cx="2293327" cy="679938"/>
          </a:xfrm>
          <a:prstGeom prst="downArrow">
            <a:avLst>
              <a:gd name="adj1" fmla="val 74456"/>
              <a:gd name="adj2" fmla="val 3539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78860" name="正方形/長方形 17"/>
          <p:cNvSpPr>
            <a:spLocks noChangeArrowheads="1"/>
          </p:cNvSpPr>
          <p:nvPr/>
        </p:nvSpPr>
        <p:spPr bwMode="auto">
          <a:xfrm>
            <a:off x="7062015" y="4600879"/>
            <a:ext cx="2102827" cy="918797"/>
          </a:xfrm>
          <a:prstGeom prst="foldedCorner">
            <a:avLst/>
          </a:prstGeom>
          <a:solidFill>
            <a:schemeClr val="bg2">
              <a:lumMod val="90000"/>
            </a:schemeClr>
          </a:solidFill>
          <a:ln w="25400">
            <a:solidFill>
              <a:schemeClr val="tx1"/>
            </a:solidFill>
          </a:ln>
        </p:spPr>
        <p:txBody>
          <a:bodyPr lIns="33231" rIns="3323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施設の立地を支える商圏人口等が大きく減少し、全市的に生活サービス施設の存続が困難に</a:t>
            </a:r>
          </a:p>
        </p:txBody>
      </p:sp>
      <p:sp>
        <p:nvSpPr>
          <p:cNvPr id="19" name="円/楕円 18"/>
          <p:cNvSpPr/>
          <p:nvPr/>
        </p:nvSpPr>
        <p:spPr bwMode="auto">
          <a:xfrm>
            <a:off x="5461814" y="5052218"/>
            <a:ext cx="803031" cy="731227"/>
          </a:xfrm>
          <a:prstGeom prst="ellipse">
            <a:avLst/>
          </a:prstGeom>
          <a:noFill/>
          <a:ln w="571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0" name="正方形/長方形 19"/>
          <p:cNvSpPr/>
          <p:nvPr/>
        </p:nvSpPr>
        <p:spPr>
          <a:xfrm>
            <a:off x="4699811" y="6022302"/>
            <a:ext cx="1242646" cy="398585"/>
          </a:xfrm>
          <a:prstGeom prst="rect">
            <a:avLst/>
          </a:prstGeom>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lIns="33231" tIns="33231" rIns="33231" bIns="33231"/>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Arial"/>
                <a:ea typeface="ＭＳ Ｐゴシック"/>
                <a:cs typeface="+mn-cs"/>
              </a:rPr>
              <a:t>人口密度</a:t>
            </a:r>
            <a:r>
              <a:rPr kumimoji="1" lang="en-US" altLang="ja-JP" sz="1108" b="0" i="0" u="none" strike="noStrike" kern="1200" cap="none" spc="0" normalizeH="0" baseline="0" noProof="0" dirty="0">
                <a:ln>
                  <a:noFill/>
                </a:ln>
                <a:solidFill>
                  <a:prstClr val="black"/>
                </a:solidFill>
                <a:effectLst/>
                <a:uLnTx/>
                <a:uFillTx/>
                <a:latin typeface="Arial"/>
                <a:ea typeface="ＭＳ Ｐゴシック"/>
                <a:cs typeface="+mn-cs"/>
              </a:rPr>
              <a:t>40</a:t>
            </a:r>
            <a:r>
              <a:rPr kumimoji="1" lang="ja-JP" altLang="en-US" sz="1108" b="0" i="0" u="none" strike="noStrike" kern="1200" cap="none" spc="0" normalizeH="0" baseline="0" noProof="0" dirty="0">
                <a:ln>
                  <a:noFill/>
                </a:ln>
                <a:solidFill>
                  <a:prstClr val="black"/>
                </a:solidFill>
                <a:effectLst/>
                <a:uLnTx/>
                <a:uFillTx/>
                <a:latin typeface="Arial"/>
                <a:ea typeface="ＭＳ Ｐゴシック"/>
                <a:cs typeface="+mn-cs"/>
              </a:rPr>
              <a:t>人</a:t>
            </a:r>
            <a:r>
              <a:rPr kumimoji="1" lang="en-US" altLang="ja-JP" sz="1108" b="0" i="0" u="none" strike="noStrike" kern="1200" cap="none" spc="0" normalizeH="0" baseline="0" noProof="0" dirty="0">
                <a:ln>
                  <a:noFill/>
                </a:ln>
                <a:solidFill>
                  <a:prstClr val="black"/>
                </a:solidFill>
                <a:effectLst/>
                <a:uLnTx/>
                <a:uFillTx/>
                <a:latin typeface="Arial"/>
                <a:ea typeface="ＭＳ Ｐゴシック"/>
                <a:cs typeface="+mn-cs"/>
              </a:rPr>
              <a:t>/ha</a:t>
            </a:r>
            <a:r>
              <a:rPr kumimoji="1" lang="ja-JP" altLang="en-US" sz="1108" b="0" i="0" u="none" strike="noStrike" kern="1200" cap="none" spc="0" normalizeH="0" baseline="0" noProof="0" dirty="0">
                <a:ln>
                  <a:noFill/>
                </a:ln>
                <a:solidFill>
                  <a:prstClr val="black"/>
                </a:solidFill>
                <a:effectLst/>
                <a:uLnTx/>
                <a:uFillTx/>
                <a:latin typeface="Arial"/>
                <a:ea typeface="ＭＳ Ｐゴシック"/>
                <a:cs typeface="+mn-cs"/>
              </a:rPr>
              <a:t>以上の地区が消失</a:t>
            </a:r>
          </a:p>
        </p:txBody>
      </p:sp>
      <p:sp>
        <p:nvSpPr>
          <p:cNvPr id="22" name="角丸四角形 21"/>
          <p:cNvSpPr/>
          <p:nvPr/>
        </p:nvSpPr>
        <p:spPr>
          <a:xfrm>
            <a:off x="4693949" y="695626"/>
            <a:ext cx="1148862" cy="232996"/>
          </a:xfrm>
          <a:prstGeom prst="round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2010</a:t>
            </a:r>
            <a:r>
              <a:rPr kumimoji="1" lang="ja-JP" altLang="en-US" sz="1292"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年</a:t>
            </a:r>
          </a:p>
        </p:txBody>
      </p:sp>
      <p:sp>
        <p:nvSpPr>
          <p:cNvPr id="23" name="角丸四角形 22"/>
          <p:cNvSpPr/>
          <p:nvPr/>
        </p:nvSpPr>
        <p:spPr>
          <a:xfrm>
            <a:off x="4693949" y="4577433"/>
            <a:ext cx="1148862" cy="232997"/>
          </a:xfrm>
          <a:prstGeom prst="roundRect">
            <a:avLst/>
          </a:prstGeom>
          <a:solidFill>
            <a:schemeClr val="accent2">
              <a:lumMod val="20000"/>
              <a:lumOff val="8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lIns="33231" rIns="33231"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2040</a:t>
            </a:r>
            <a:r>
              <a:rPr kumimoji="1" lang="ja-JP" altLang="en-US" sz="1292"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年</a:t>
            </a:r>
            <a:endParaRPr kumimoji="1" lang="en-US" altLang="ja-JP" sz="1292"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cxnSp>
        <p:nvCxnSpPr>
          <p:cNvPr id="25" name="直線矢印コネクタ 24"/>
          <p:cNvCxnSpPr>
            <a:stCxn id="20" idx="0"/>
            <a:endCxn id="19" idx="3"/>
          </p:cNvCxnSpPr>
          <p:nvPr/>
        </p:nvCxnSpPr>
        <p:spPr>
          <a:xfrm flipV="1">
            <a:off x="5321134" y="5676471"/>
            <a:ext cx="257908" cy="345831"/>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メモ 39"/>
          <p:cNvSpPr/>
          <p:nvPr/>
        </p:nvSpPr>
        <p:spPr>
          <a:xfrm>
            <a:off x="615788" y="3383145"/>
            <a:ext cx="3868615" cy="1059473"/>
          </a:xfrm>
          <a:prstGeom prst="foldedCorner">
            <a:avLst/>
          </a:prstGeom>
          <a:solidFill>
            <a:schemeClr val="accent1">
              <a:lumMod val="20000"/>
              <a:lumOff val="80000"/>
            </a:schemeClr>
          </a:solidFill>
          <a:ln>
            <a:solidFill>
              <a:srgbClr val="0070C0"/>
            </a:solidFill>
          </a:ln>
        </p:spPr>
        <p:style>
          <a:lnRef idx="2">
            <a:schemeClr val="accent6"/>
          </a:lnRef>
          <a:fillRef idx="1">
            <a:schemeClr val="lt1"/>
          </a:fillRef>
          <a:effectRef idx="0">
            <a:schemeClr val="accent6"/>
          </a:effectRef>
          <a:fontRef idx="minor">
            <a:schemeClr val="dk1"/>
          </a:fontRef>
        </p:style>
        <p:txBody>
          <a:bodyPr lIns="33231" rIns="33231"/>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例えば都市型コンビニエンスストアの場合、</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　商圏距離：</a:t>
            </a:r>
            <a:r>
              <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rPr>
              <a:t>500</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ｍ　　商圏人口：</a:t>
            </a:r>
            <a:r>
              <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rPr>
              <a:t>3,000</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人</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が標準といわれている。</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⇒これを人口密度に換算すると、約</a:t>
            </a:r>
            <a:r>
              <a:rPr kumimoji="1" lang="en-US" altLang="ja-JP" sz="1292" b="1" i="0" u="none" strike="noStrike" kern="1200" cap="none" spc="0" normalizeH="0" baseline="0" noProof="0" dirty="0">
                <a:ln>
                  <a:noFill/>
                </a:ln>
                <a:solidFill>
                  <a:srgbClr val="FF0000"/>
                </a:solidFill>
                <a:effectLst/>
                <a:uLnTx/>
                <a:uFillTx/>
                <a:latin typeface="ＭＳ Ｐゴシック"/>
                <a:ea typeface="ＭＳ Ｐゴシック"/>
                <a:cs typeface="+mn-cs"/>
              </a:rPr>
              <a:t>40</a:t>
            </a:r>
            <a:r>
              <a:rPr kumimoji="1" lang="ja-JP" altLang="en-US" sz="1292" b="1" i="0" u="none" strike="noStrike" kern="1200" cap="none" spc="0" normalizeH="0" baseline="0" noProof="0" dirty="0">
                <a:ln>
                  <a:noFill/>
                </a:ln>
                <a:solidFill>
                  <a:srgbClr val="FF0000"/>
                </a:solidFill>
                <a:effectLst/>
                <a:uLnTx/>
                <a:uFillTx/>
                <a:latin typeface="ＭＳ Ｐゴシック"/>
                <a:ea typeface="ＭＳ Ｐゴシック"/>
                <a:cs typeface="+mn-cs"/>
              </a:rPr>
              <a:t>人</a:t>
            </a:r>
            <a:r>
              <a:rPr kumimoji="1" lang="en-US" altLang="ja-JP" sz="1292" b="1" i="0" u="none" strike="noStrike" kern="1200" cap="none" spc="0" normalizeH="0" baseline="0" noProof="0" dirty="0">
                <a:ln>
                  <a:noFill/>
                </a:ln>
                <a:solidFill>
                  <a:srgbClr val="FF0000"/>
                </a:solidFill>
                <a:effectLst/>
                <a:uLnTx/>
                <a:uFillTx/>
                <a:latin typeface="ＭＳ Ｐゴシック"/>
                <a:ea typeface="ＭＳ Ｐゴシック"/>
                <a:cs typeface="+mn-cs"/>
              </a:rPr>
              <a:t>/ha</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ＭＳ Ｐゴシック"/>
                <a:ea typeface="ＭＳ Ｐゴシック"/>
                <a:cs typeface="+mn-cs"/>
              </a:rPr>
              <a:t>（出所）</a:t>
            </a:r>
            <a:r>
              <a:rPr kumimoji="1" lang="ja-JP" altLang="en-US" sz="1108" b="0" i="0" u="none" strike="noStrike" kern="1200" cap="none" spc="0" normalizeH="0" baseline="0" noProof="0" dirty="0">
                <a:ln>
                  <a:noFill/>
                </a:ln>
                <a:solidFill>
                  <a:srgbClr val="000000"/>
                </a:solidFill>
                <a:effectLst/>
                <a:uLnTx/>
                <a:uFillTx/>
                <a:latin typeface="ＭＳ Ｐゴシック"/>
                <a:ea typeface="ＭＳ Ｐゴシック"/>
                <a:cs typeface="+mn-cs"/>
              </a:rPr>
              <a:t> 「すぐ応用できる商圏と売上高予測」市原実著、同友館</a:t>
            </a:r>
            <a:endParaRPr kumimoji="1" lang="en-US" altLang="ja-JP" sz="1108"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16" name="正方形/長方形 15"/>
          <p:cNvSpPr/>
          <p:nvPr/>
        </p:nvSpPr>
        <p:spPr>
          <a:xfrm>
            <a:off x="859039" y="4502696"/>
            <a:ext cx="2984988" cy="1896208"/>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83987" name="図 2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90268" y="5185565"/>
            <a:ext cx="531935" cy="43228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2" name="直線矢印コネクタ 31"/>
          <p:cNvCxnSpPr>
            <a:endCxn id="28" idx="6"/>
          </p:cNvCxnSpPr>
          <p:nvPr/>
        </p:nvCxnSpPr>
        <p:spPr>
          <a:xfrm>
            <a:off x="2122203" y="5478645"/>
            <a:ext cx="674077" cy="2931"/>
          </a:xfrm>
          <a:prstGeom prst="straightConnector1">
            <a:avLst/>
          </a:prstGeom>
          <a:ln w="31750">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83989" name="テキスト ボックス 45"/>
          <p:cNvSpPr txBox="1">
            <a:spLocks noChangeArrowheads="1"/>
          </p:cNvSpPr>
          <p:nvPr/>
        </p:nvSpPr>
        <p:spPr bwMode="auto">
          <a:xfrm>
            <a:off x="2188145" y="5188496"/>
            <a:ext cx="674077"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500m</a:t>
            </a:r>
          </a:p>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3990" name="テキスト ボックス 46"/>
          <p:cNvSpPr txBox="1">
            <a:spLocks noChangeArrowheads="1"/>
          </p:cNvSpPr>
          <p:nvPr/>
        </p:nvSpPr>
        <p:spPr bwMode="auto">
          <a:xfrm>
            <a:off x="1298657" y="5672073"/>
            <a:ext cx="1201615"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圏域人口</a:t>
            </a:r>
            <a:endPar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3,000</a:t>
            </a: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人</a:t>
            </a:r>
          </a:p>
        </p:txBody>
      </p:sp>
      <p:sp>
        <p:nvSpPr>
          <p:cNvPr id="83991" name="テキスト ボックス 48"/>
          <p:cNvSpPr txBox="1">
            <a:spLocks noChangeArrowheads="1"/>
          </p:cNvSpPr>
          <p:nvPr/>
        </p:nvSpPr>
        <p:spPr bwMode="auto">
          <a:xfrm>
            <a:off x="2573541" y="4502696"/>
            <a:ext cx="1260231"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都市型ｺﾝﾋﾞﾆの商圏イメージ図</a:t>
            </a:r>
          </a:p>
        </p:txBody>
      </p:sp>
      <p:sp>
        <p:nvSpPr>
          <p:cNvPr id="83992" name="テキスト ボックス 49"/>
          <p:cNvSpPr txBox="1">
            <a:spLocks noChangeArrowheads="1"/>
          </p:cNvSpPr>
          <p:nvPr/>
        </p:nvSpPr>
        <p:spPr bwMode="auto">
          <a:xfrm>
            <a:off x="2500272" y="5874296"/>
            <a:ext cx="1373065"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231" rIns="33231">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人口密度</a:t>
            </a:r>
            <a:endPar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約</a:t>
            </a:r>
            <a:r>
              <a:rPr kumimoji="1" lang="en-US" altLang="ja-JP" sz="1292"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40</a:t>
            </a:r>
            <a:r>
              <a:rPr kumimoji="1" lang="ja-JP" altLang="en-US" sz="1292"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人</a:t>
            </a:r>
            <a:r>
              <a:rPr kumimoji="1" lang="en-US" altLang="ja-JP" sz="1292"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/ha</a:t>
            </a: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に相当</a:t>
            </a:r>
          </a:p>
        </p:txBody>
      </p:sp>
      <p:sp>
        <p:nvSpPr>
          <p:cNvPr id="83993" name="正方形/長方形 17"/>
          <p:cNvSpPr>
            <a:spLocks noChangeArrowheads="1"/>
          </p:cNvSpPr>
          <p:nvPr/>
        </p:nvSpPr>
        <p:spPr bwMode="auto">
          <a:xfrm>
            <a:off x="5023665" y="3856461"/>
            <a:ext cx="1630973" cy="60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仮にコンパクトシティ化に取り組まず、全市均等に人口が減少すると</a:t>
            </a:r>
          </a:p>
        </p:txBody>
      </p:sp>
      <p:sp>
        <p:nvSpPr>
          <p:cNvPr id="4" name="メモ 3"/>
          <p:cNvSpPr/>
          <p:nvPr/>
        </p:nvSpPr>
        <p:spPr>
          <a:xfrm>
            <a:off x="7062015" y="3088602"/>
            <a:ext cx="2102827" cy="745881"/>
          </a:xfrm>
          <a:prstGeom prst="foldedCorner">
            <a:avLst/>
          </a:prstGeom>
          <a:solidFill>
            <a:srgbClr val="FFCCFF"/>
          </a:solidFill>
          <a:ln>
            <a:solidFill>
              <a:srgbClr val="FF0000"/>
            </a:solidFill>
          </a:ln>
        </p:spPr>
        <p:style>
          <a:lnRef idx="2">
            <a:schemeClr val="dk1"/>
          </a:lnRef>
          <a:fillRef idx="1">
            <a:schemeClr val="lt1"/>
          </a:fillRef>
          <a:effectRef idx="0">
            <a:schemeClr val="dk1"/>
          </a:effectRef>
          <a:fontRef idx="minor">
            <a:schemeClr val="dk1"/>
          </a:fontRef>
        </p:style>
        <p:txBody>
          <a:bodyPr lIns="33231" tIns="33231" rIns="33231" bIns="33231" spcCol="1270"/>
          <a:lstStyle/>
          <a:p>
            <a:pPr marL="0" marR="0" lvl="0" indent="0" algn="l" defTabSz="656509" rtl="0" eaLnBrk="0" fontAlgn="base" latinLnBrk="0" hangingPunct="0">
              <a:lnSpc>
                <a:spcPct val="90000"/>
              </a:lnSpc>
              <a:spcBef>
                <a:spcPct val="0"/>
              </a:spcBef>
              <a:spcAft>
                <a:spcPct val="3500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居住誘導により、拠点地区の人口密度を維持することにより、将来においても生活サービス施設の維持が可能に</a:t>
            </a:r>
          </a:p>
        </p:txBody>
      </p:sp>
      <p:cxnSp>
        <p:nvCxnSpPr>
          <p:cNvPr id="18" name="直線矢印コネクタ 17"/>
          <p:cNvCxnSpPr>
            <a:stCxn id="4" idx="2"/>
            <a:endCxn id="78860" idx="0"/>
          </p:cNvCxnSpPr>
          <p:nvPr/>
        </p:nvCxnSpPr>
        <p:spPr>
          <a:xfrm>
            <a:off x="8112692" y="3834480"/>
            <a:ext cx="0" cy="766396"/>
          </a:xfrm>
          <a:prstGeom prst="straightConnector1">
            <a:avLst/>
          </a:prstGeom>
          <a:ln w="50800">
            <a:solidFill>
              <a:srgbClr val="008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9" name="スライド番号プレースホルダー 3"/>
          <p:cNvSpPr txBox="1">
            <a:spLocks/>
          </p:cNvSpPr>
          <p:nvPr/>
        </p:nvSpPr>
        <p:spPr bwMode="auto">
          <a:xfrm>
            <a:off x="7391400" y="639346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777821" rtl="0" eaLnBrk="1" fontAlgn="base" latinLnBrk="0" hangingPunct="1">
              <a:lnSpc>
                <a:spcPct val="100000"/>
              </a:lnSpc>
              <a:spcBef>
                <a:spcPct val="0"/>
              </a:spcBef>
              <a:spcAft>
                <a:spcPct val="0"/>
              </a:spcAft>
              <a:buClrTx/>
              <a:buSzTx/>
              <a:buFontTx/>
              <a:buNone/>
              <a:tabLst/>
              <a:defRPr/>
            </a:pPr>
            <a:fld id="{67BA84A0-340B-42A6-B002-7E876AB09174}" type="slidenum">
              <a:rPr kumimoji="1" lang="en-US" altLang="ja-JP" sz="1534"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777821" rtl="0" eaLnBrk="1" fontAlgn="base" latinLnBrk="0" hangingPunct="1">
                <a:lnSpc>
                  <a:spcPct val="100000"/>
                </a:lnSpc>
                <a:spcBef>
                  <a:spcPct val="0"/>
                </a:spcBef>
                <a:spcAft>
                  <a:spcPct val="0"/>
                </a:spcAft>
                <a:buClrTx/>
                <a:buSzTx/>
                <a:buFontTx/>
                <a:buNone/>
                <a:tabLst/>
                <a:defRPr/>
              </a:pPr>
              <a:t>10</a:t>
            </a:fld>
            <a:endParaRPr kumimoji="1" lang="en-US" altLang="ja-JP" sz="1534"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91439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8" name="テキスト ボックス 4"/>
          <p:cNvSpPr txBox="1">
            <a:spLocks noChangeArrowheads="1"/>
          </p:cNvSpPr>
          <p:nvPr/>
        </p:nvSpPr>
        <p:spPr bwMode="auto">
          <a:xfrm>
            <a:off x="4232923" y="6577336"/>
            <a:ext cx="6167803"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出典：都市再構築戦略検討委員会専門家プレゼンテーションより国土交通省作成</a:t>
            </a:r>
            <a:endParaRPr kumimoji="1" lang="en-US" altLang="ja-JP" sz="1108"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aphicFrame>
        <p:nvGraphicFramePr>
          <p:cNvPr id="12" name="図表 11"/>
          <p:cNvGraphicFramePr/>
          <p:nvPr/>
        </p:nvGraphicFramePr>
        <p:xfrm>
          <a:off x="1720785" y="1435012"/>
          <a:ext cx="7090574" cy="1235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9080" name="テキスト ボックス 10"/>
          <p:cNvSpPr txBox="1">
            <a:spLocks noChangeArrowheads="1"/>
          </p:cNvSpPr>
          <p:nvPr/>
        </p:nvSpPr>
        <p:spPr bwMode="auto">
          <a:xfrm>
            <a:off x="1038954" y="2597268"/>
            <a:ext cx="7759211" cy="490006"/>
          </a:xfrm>
          <a:prstGeom prst="rect">
            <a:avLst/>
          </a:prstGeom>
          <a:noFill/>
          <a:ln w="9525">
            <a:solidFill>
              <a:schemeClr val="tx1"/>
            </a:solidFill>
            <a:prstDash val="lg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＜医療＞</a:t>
            </a:r>
            <a:endParaRPr kumimoji="1" lang="en-US" altLang="ja-JP" sz="1292"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地区診療所　　　　　　 　　診療所　　　    地区病院　　　　          　中央病院　　　　　　　　　　　　　　　　　　　　　　　　　　　　　　　　　　　　　　　　　　　　　　　　　　　　　　　　</a:t>
            </a:r>
          </a:p>
        </p:txBody>
      </p:sp>
      <p:sp>
        <p:nvSpPr>
          <p:cNvPr id="259081" name="テキスト ボックス 11"/>
          <p:cNvSpPr txBox="1">
            <a:spLocks noChangeArrowheads="1"/>
          </p:cNvSpPr>
          <p:nvPr/>
        </p:nvSpPr>
        <p:spPr bwMode="auto">
          <a:xfrm>
            <a:off x="1028694" y="3236179"/>
            <a:ext cx="7759212" cy="887679"/>
          </a:xfrm>
          <a:prstGeom prst="rect">
            <a:avLst/>
          </a:prstGeom>
          <a:noFill/>
          <a:ln w="9525">
            <a:solidFill>
              <a:schemeClr val="tx1"/>
            </a:solidFill>
            <a:prstDash val="lg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＜福祉＞</a:t>
            </a:r>
            <a:endParaRPr kumimoji="1" lang="en-US" altLang="ja-JP" sz="1292"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高齢者向け住宅　 　デイサービスｾﾝﾀｰ</a:t>
            </a:r>
            <a:endPar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訪問系サービス　　　　 地域包括支援ｾﾝﾀｰ　　　　　　　　　　　　　 　有料老人ホーム</a:t>
            </a:r>
            <a:endPar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老健・特養</a:t>
            </a:r>
          </a:p>
        </p:txBody>
      </p:sp>
      <p:sp>
        <p:nvSpPr>
          <p:cNvPr id="259082" name="テキスト ボックス 12"/>
          <p:cNvSpPr txBox="1">
            <a:spLocks noChangeArrowheads="1"/>
          </p:cNvSpPr>
          <p:nvPr/>
        </p:nvSpPr>
        <p:spPr bwMode="auto">
          <a:xfrm>
            <a:off x="1030163" y="4395294"/>
            <a:ext cx="7768003" cy="490006"/>
          </a:xfrm>
          <a:prstGeom prst="rect">
            <a:avLst/>
          </a:prstGeom>
          <a:noFill/>
          <a:ln w="9525">
            <a:solidFill>
              <a:schemeClr val="tx1"/>
            </a:solidFill>
            <a:prstDash val="lg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＜買い物＞</a:t>
            </a:r>
            <a:endParaRPr kumimoji="1" lang="en-US" altLang="ja-JP" sz="1292"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コンビニエンスストア　　　　　　　　　食品スーパー　　　　　　　　　　商店街・百貨店等</a:t>
            </a:r>
          </a:p>
        </p:txBody>
      </p:sp>
      <p:sp>
        <p:nvSpPr>
          <p:cNvPr id="259083" name="テキスト ボックス 13"/>
          <p:cNvSpPr txBox="1">
            <a:spLocks noChangeArrowheads="1"/>
          </p:cNvSpPr>
          <p:nvPr/>
        </p:nvSpPr>
        <p:spPr bwMode="auto">
          <a:xfrm>
            <a:off x="459677" y="1907036"/>
            <a:ext cx="1184940"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周辺人口規模</a:t>
            </a:r>
          </a:p>
        </p:txBody>
      </p:sp>
      <p:sp>
        <p:nvSpPr>
          <p:cNvPr id="259084" name="テキスト ボックス 14"/>
          <p:cNvSpPr txBox="1">
            <a:spLocks noChangeArrowheads="1"/>
          </p:cNvSpPr>
          <p:nvPr/>
        </p:nvSpPr>
        <p:spPr bwMode="auto">
          <a:xfrm>
            <a:off x="632523" y="5055809"/>
            <a:ext cx="75833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人口規模と機能の対応は概ねの規模のイメージであり、具体的には条件等により差異が生じると考えられる。</a:t>
            </a:r>
            <a:endParaRPr kumimoji="1" lang="en-US" altLang="ja-JP"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9085" name="テキスト ボックス 4"/>
          <p:cNvSpPr txBox="1">
            <a:spLocks noChangeArrowheads="1"/>
          </p:cNvSpPr>
          <p:nvPr/>
        </p:nvSpPr>
        <p:spPr bwMode="auto">
          <a:xfrm>
            <a:off x="459680" y="800103"/>
            <a:ext cx="8957819" cy="584775"/>
          </a:xfrm>
          <a:prstGeom prst="rect">
            <a:avLst/>
          </a:prstGeom>
          <a:solidFill>
            <a:srgbClr val="FFFF99"/>
          </a:solidFill>
          <a:ln w="25400">
            <a:noFill/>
            <a:miter lim="800000"/>
            <a:headEnd/>
            <a:tailEnd/>
          </a:ln>
        </p:spPr>
        <p:txBody>
          <a:bodyPr wrap="square">
            <a:spAutoFit/>
          </a:bodyPr>
          <a:lstStyle>
            <a:lvl1pPr marL="269875" indent="-2698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9875" marR="0" lvl="0" indent="-269875"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商業・医療・福祉等の機能が立地し、持続的に維持されるためには、機能の種類に応じて、</a:t>
            </a:r>
            <a:endParaRPr kumimoji="1" lang="en-US" altLang="ja-JP"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269875" marR="0" lvl="0" indent="-269875"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以下のような圏域人口が必要となるとされている。</a:t>
            </a:r>
            <a:endParaRPr kumimoji="1" lang="en-US" altLang="ja-JP" sz="1600" b="0"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6398" name="タイトル 41"/>
          <p:cNvSpPr>
            <a:spLocks noGrp="1"/>
          </p:cNvSpPr>
          <p:nvPr>
            <p:ph type="title"/>
          </p:nvPr>
        </p:nvSpPr>
        <p:spPr>
          <a:xfrm>
            <a:off x="381003" y="4961"/>
            <a:ext cx="5103935" cy="439615"/>
          </a:xfrm>
        </p:spPr>
        <p:txBody>
          <a:bodyPr/>
          <a:lstStyle/>
          <a:p>
            <a:pPr>
              <a:defRPr/>
            </a:pPr>
            <a:r>
              <a:rPr lang="ja-JP" altLang="en-US" sz="2400" b="1" dirty="0">
                <a:solidFill>
                  <a:srgbClr val="0070C0"/>
                </a:solidFill>
                <a:latin typeface="Meiryo UI" panose="020B0604030504040204" pitchFamily="50" charset="-128"/>
                <a:ea typeface="Meiryo UI" panose="020B0604030504040204" pitchFamily="50" charset="-128"/>
                <a:cs typeface="+mn-cs"/>
              </a:rPr>
              <a:t>都市機能の圏域人口</a:t>
            </a:r>
            <a:endParaRPr lang="en-GB" altLang="ja-JP" sz="2400" b="1" dirty="0">
              <a:solidFill>
                <a:srgbClr val="0070C0"/>
              </a:solidFill>
              <a:latin typeface="Meiryo UI" panose="020B0604030504040204" pitchFamily="50" charset="-128"/>
              <a:ea typeface="Meiryo UI" panose="020B0604030504040204" pitchFamily="50" charset="-128"/>
              <a:cs typeface="+mn-cs"/>
            </a:endParaRPr>
          </a:p>
        </p:txBody>
      </p:sp>
      <p:sp>
        <p:nvSpPr>
          <p:cNvPr id="13" name="スライド番号プレースホルダー 3"/>
          <p:cNvSpPr>
            <a:spLocks noGrp="1"/>
          </p:cNvSpPr>
          <p:nvPr>
            <p:ph type="sldNum" sz="quarter" idx="12"/>
          </p:nvPr>
        </p:nvSpPr>
        <p:spPr>
          <a:xfrm>
            <a:off x="7391400" y="6393460"/>
            <a:ext cx="2133600" cy="476250"/>
          </a:xfrm>
        </p:spPr>
        <p:txBody>
          <a:bodyPr/>
          <a:lstStyle/>
          <a:p>
            <a:pPr marL="0" marR="0" lvl="0" indent="0" algn="r" defTabSz="842618" rtl="0" eaLnBrk="1" fontAlgn="base" latinLnBrk="0" hangingPunct="1">
              <a:lnSpc>
                <a:spcPct val="100000"/>
              </a:lnSpc>
              <a:spcBef>
                <a:spcPct val="0"/>
              </a:spcBef>
              <a:spcAft>
                <a:spcPct val="0"/>
              </a:spcAft>
              <a:buClrTx/>
              <a:buSzTx/>
              <a:buFontTx/>
              <a:buNone/>
              <a:tabLst/>
              <a:defRPr/>
            </a:pPr>
            <a:fld id="{67BA84A0-340B-42A6-B002-7E876AB09174}" type="slidenum">
              <a:rPr kumimoji="1" lang="en-US" altLang="ja-JP" sz="1662"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842618" rtl="0" eaLnBrk="1" fontAlgn="base" latinLnBrk="0" hangingPunct="1">
                <a:lnSpc>
                  <a:spcPct val="100000"/>
                </a:lnSpc>
                <a:spcBef>
                  <a:spcPct val="0"/>
                </a:spcBef>
                <a:spcAft>
                  <a:spcPct val="0"/>
                </a:spcAft>
                <a:buClrTx/>
                <a:buSzTx/>
                <a:buFontTx/>
                <a:buNone/>
                <a:tabLst/>
                <a:defRPr/>
              </a:pPr>
              <a:t>11</a:t>
            </a:fld>
            <a:endParaRPr kumimoji="1" lang="en-US" altLang="ja-JP" sz="1662"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01913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テキスト ボックス 70"/>
          <p:cNvSpPr txBox="1">
            <a:spLocks noChangeArrowheads="1"/>
          </p:cNvSpPr>
          <p:nvPr/>
        </p:nvSpPr>
        <p:spPr bwMode="auto">
          <a:xfrm>
            <a:off x="512885" y="692699"/>
            <a:ext cx="8915400" cy="1040487"/>
          </a:xfrm>
          <a:prstGeom prst="rect">
            <a:avLst/>
          </a:prstGeom>
          <a:noFill/>
          <a:ln w="25400">
            <a:solidFill>
              <a:srgbClr val="0070C0"/>
            </a:solidFill>
            <a:headEnd/>
            <a:tailEnd/>
          </a:ln>
          <a:effectLst/>
        </p:spPr>
        <p:style>
          <a:lnRef idx="1">
            <a:schemeClr val="accent6"/>
          </a:lnRef>
          <a:fillRef idx="2">
            <a:schemeClr val="accent6"/>
          </a:fillRef>
          <a:effectRef idx="1">
            <a:schemeClr val="accent6"/>
          </a:effectRef>
          <a:fontRef idx="minor">
            <a:schemeClr val="dk1"/>
          </a:fontRef>
        </p:style>
        <p:txBody>
          <a:bodyPr rIns="66462" anchor="ctr"/>
          <a:lstStyle/>
          <a:p>
            <a:pPr marL="133354" marR="0" lvl="0" indent="-133354" algn="l" defTabSz="779173" rtl="0" eaLnBrk="0" fontAlgn="base" latinLnBrk="0" hangingPunct="0">
              <a:lnSpc>
                <a:spcPct val="100000"/>
              </a:lnSpc>
              <a:spcBef>
                <a:spcPct val="0"/>
              </a:spcBef>
              <a:spcAft>
                <a:spcPct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ja-JP" altLang="en-US" sz="1477" b="0" i="0" u="sng" strike="noStrike" kern="1200" cap="none" spc="0" normalizeH="0" baseline="0" noProof="0" dirty="0">
                <a:ln>
                  <a:noFill/>
                </a:ln>
                <a:solidFill>
                  <a:prstClr val="black"/>
                </a:solidFill>
                <a:effectLst/>
                <a:uLnTx/>
                <a:uFillTx/>
                <a:latin typeface="ＭＳ Ｐゴシック"/>
                <a:ea typeface="ＭＳ Ｐゴシック"/>
                <a:cs typeface="+mn-cs"/>
              </a:rPr>
              <a:t>訪問介護</a:t>
            </a:r>
            <a:r>
              <a:rPr kumimoji="1" lang="ja-JP" altLang="en-US" sz="1477" b="0" i="0" u="none" strike="noStrike" kern="1200" cap="none" spc="0" normalizeH="0" baseline="0" noProof="0" dirty="0">
                <a:ln>
                  <a:noFill/>
                </a:ln>
                <a:solidFill>
                  <a:prstClr val="black"/>
                </a:solidFill>
                <a:effectLst/>
                <a:uLnTx/>
                <a:uFillTx/>
                <a:latin typeface="ＭＳ Ｐゴシック"/>
                <a:ea typeface="ＭＳ Ｐゴシック"/>
                <a:cs typeface="+mn-cs"/>
              </a:rPr>
              <a:t>は、移動に時間とコストを要するため、</a:t>
            </a:r>
            <a:r>
              <a:rPr kumimoji="1" lang="ja-JP" altLang="en-US" sz="1477" b="0" i="0" u="sng" strike="noStrike" kern="1200" cap="none" spc="0" normalizeH="0" baseline="0" noProof="0" dirty="0">
                <a:ln>
                  <a:noFill/>
                </a:ln>
                <a:solidFill>
                  <a:prstClr val="black"/>
                </a:solidFill>
                <a:effectLst/>
                <a:uLnTx/>
                <a:uFillTx/>
                <a:latin typeface="ＭＳ Ｐゴシック"/>
                <a:ea typeface="ＭＳ Ｐゴシック"/>
                <a:cs typeface="+mn-cs"/>
              </a:rPr>
              <a:t>生産性が低く、収益率も低い</a:t>
            </a:r>
            <a:r>
              <a:rPr kumimoji="1" lang="ja-JP" altLang="en-US" sz="1477" b="0" i="0" u="none" strike="noStrike" kern="1200" cap="none" spc="0" normalizeH="0" baseline="0" noProof="0" dirty="0">
                <a:ln>
                  <a:noFill/>
                </a:ln>
                <a:solidFill>
                  <a:prstClr val="black"/>
                </a:solidFill>
                <a:effectLst/>
                <a:uLnTx/>
                <a:uFillTx/>
                <a:latin typeface="ＭＳ Ｐゴシック"/>
                <a:ea typeface="ＭＳ Ｐゴシック"/>
                <a:cs typeface="+mn-cs"/>
              </a:rPr>
              <a:t>とされている。</a:t>
            </a:r>
            <a:endParaRPr kumimoji="1" lang="en-US" altLang="ja-JP" sz="1477"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133354" marR="0" lvl="0" indent="-133354" algn="l" defTabSz="779173" rtl="0" eaLnBrk="0" fontAlgn="base" latinLnBrk="0" hangingPunct="0">
              <a:lnSpc>
                <a:spcPct val="100000"/>
              </a:lnSpc>
              <a:spcBef>
                <a:spcPts val="277"/>
              </a:spcBef>
              <a:spcAft>
                <a:spcPct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ＭＳ Ｐゴシック"/>
                <a:ea typeface="ＭＳ Ｐゴシック"/>
                <a:cs typeface="+mn-cs"/>
              </a:rPr>
              <a:t>○コンパクトシティ化により、</a:t>
            </a:r>
            <a:r>
              <a:rPr kumimoji="1" lang="ja-JP" altLang="en-US" sz="1477" b="0" i="0" u="sng" strike="noStrike" kern="1200" cap="none" spc="0" normalizeH="0" baseline="0" noProof="0" dirty="0">
                <a:ln>
                  <a:noFill/>
                </a:ln>
                <a:solidFill>
                  <a:prstClr val="black"/>
                </a:solidFill>
                <a:effectLst/>
                <a:uLnTx/>
                <a:uFillTx/>
                <a:latin typeface="ＭＳ Ｐゴシック"/>
                <a:ea typeface="ＭＳ Ｐゴシック"/>
                <a:cs typeface="+mn-cs"/>
              </a:rPr>
              <a:t>まちなかへの人口の集積と介護事業所の立地</a:t>
            </a:r>
            <a:r>
              <a:rPr kumimoji="1" lang="ja-JP" altLang="en-US" sz="1477" b="0" i="0" u="none" strike="noStrike" kern="1200" cap="none" spc="0" normalizeH="0" baseline="0" noProof="0" dirty="0">
                <a:ln>
                  <a:noFill/>
                </a:ln>
                <a:solidFill>
                  <a:prstClr val="black"/>
                </a:solidFill>
                <a:effectLst/>
                <a:uLnTx/>
                <a:uFillTx/>
                <a:latin typeface="ＭＳ Ｐゴシック"/>
                <a:ea typeface="ＭＳ Ｐゴシック"/>
                <a:cs typeface="+mn-cs"/>
              </a:rPr>
              <a:t>が進むことで、</a:t>
            </a:r>
            <a:r>
              <a:rPr kumimoji="1" lang="ja-JP" altLang="en-US" sz="1477" b="0" i="0" u="sng" strike="noStrike" kern="1200" cap="none" spc="0" normalizeH="0" baseline="0" noProof="0" dirty="0">
                <a:ln>
                  <a:noFill/>
                </a:ln>
                <a:solidFill>
                  <a:prstClr val="black"/>
                </a:solidFill>
                <a:effectLst/>
                <a:uLnTx/>
                <a:uFillTx/>
                <a:latin typeface="ＭＳ Ｐゴシック"/>
                <a:ea typeface="ＭＳ Ｐゴシック"/>
                <a:cs typeface="+mn-cs"/>
              </a:rPr>
              <a:t>時間当たりのサービス提供件数が増加</a:t>
            </a:r>
            <a:r>
              <a:rPr kumimoji="1" lang="ja-JP" altLang="en-US" sz="1477" b="0" i="0" u="none" strike="noStrike" kern="1200" cap="none" spc="0" normalizeH="0" baseline="0" noProof="0" dirty="0">
                <a:ln>
                  <a:noFill/>
                </a:ln>
                <a:solidFill>
                  <a:prstClr val="black"/>
                </a:solidFill>
                <a:effectLst/>
                <a:uLnTx/>
                <a:uFillTx/>
                <a:latin typeface="ＭＳ Ｐゴシック"/>
                <a:ea typeface="ＭＳ Ｐゴシック"/>
                <a:cs typeface="+mn-cs"/>
              </a:rPr>
              <a:t>するとともに、</a:t>
            </a:r>
            <a:r>
              <a:rPr kumimoji="1" lang="ja-JP" altLang="en-US" sz="1477" b="0" i="0" u="sng" strike="noStrike" kern="1200" cap="none" spc="0" normalizeH="0" baseline="0" noProof="0" dirty="0">
                <a:ln>
                  <a:noFill/>
                </a:ln>
                <a:solidFill>
                  <a:prstClr val="black"/>
                </a:solidFill>
                <a:effectLst/>
                <a:uLnTx/>
                <a:uFillTx/>
                <a:latin typeface="ＭＳ Ｐゴシック"/>
                <a:ea typeface="ＭＳ Ｐゴシック"/>
                <a:cs typeface="+mn-cs"/>
              </a:rPr>
              <a:t>移動に伴うコストが減少</a:t>
            </a:r>
            <a:r>
              <a:rPr kumimoji="1" lang="ja-JP" altLang="en-US" sz="1477" b="0" i="0" u="none" strike="noStrike" kern="1200" cap="none" spc="0" normalizeH="0" baseline="0" noProof="0" dirty="0">
                <a:ln>
                  <a:noFill/>
                </a:ln>
                <a:solidFill>
                  <a:prstClr val="black"/>
                </a:solidFill>
                <a:effectLst/>
                <a:uLnTx/>
                <a:uFillTx/>
                <a:latin typeface="ＭＳ Ｐゴシック"/>
                <a:ea typeface="ＭＳ Ｐゴシック"/>
                <a:cs typeface="+mn-cs"/>
              </a:rPr>
              <a:t>。</a:t>
            </a:r>
            <a:endParaRPr kumimoji="1" lang="en-US" altLang="ja-JP" sz="1477"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133354" marR="0" lvl="0" indent="-133354" algn="l" defTabSz="779173" rtl="0" eaLnBrk="0" fontAlgn="base" latinLnBrk="0" hangingPunct="0">
              <a:lnSpc>
                <a:spcPct val="100000"/>
              </a:lnSpc>
              <a:spcBef>
                <a:spcPts val="277"/>
              </a:spcBef>
              <a:spcAft>
                <a:spcPct val="0"/>
              </a:spcAft>
              <a:buClrTx/>
              <a:buSzTx/>
              <a:buFontTx/>
              <a:buNone/>
              <a:tabLst/>
              <a:defRPr/>
            </a:pPr>
            <a:r>
              <a:rPr kumimoji="1" lang="en-US" altLang="ja-JP" sz="1477" b="0" i="0" u="none" strike="noStrike" kern="1200" cap="none" spc="0" normalizeH="0" baseline="0" noProof="0" dirty="0">
                <a:ln>
                  <a:noFill/>
                </a:ln>
                <a:solidFill>
                  <a:prstClr val="black"/>
                </a:solidFill>
                <a:effectLst/>
                <a:uLnTx/>
                <a:uFillTx/>
                <a:latin typeface="ＭＳ Ｐゴシック"/>
                <a:ea typeface="HG丸ｺﾞｼｯｸM-PRO" panose="020F0600000000000000" pitchFamily="50" charset="-128"/>
                <a:cs typeface="+mn-cs"/>
              </a:rPr>
              <a:t> </a:t>
            </a:r>
            <a:r>
              <a:rPr kumimoji="1" lang="ja-JP" altLang="en-US" sz="147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⇒訪問介護におけるサービス提供の効率性が上昇し、事業者の生産性が向上</a:t>
            </a:r>
          </a:p>
        </p:txBody>
      </p:sp>
      <p:sp>
        <p:nvSpPr>
          <p:cNvPr id="86019" name="テキスト ボックス 32"/>
          <p:cNvSpPr txBox="1">
            <a:spLocks noChangeArrowheads="1"/>
          </p:cNvSpPr>
          <p:nvPr/>
        </p:nvSpPr>
        <p:spPr bwMode="auto">
          <a:xfrm>
            <a:off x="1793631" y="1822572"/>
            <a:ext cx="2905858"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＜訪問介護の生産性の向上イメージ＞</a:t>
            </a:r>
          </a:p>
        </p:txBody>
      </p:sp>
      <p:pic>
        <p:nvPicPr>
          <p:cNvPr id="86020" name="図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0439" y="2194782"/>
            <a:ext cx="2562958" cy="2431073"/>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86021" name="正方形/長方形 34"/>
          <p:cNvSpPr>
            <a:spLocks noChangeArrowheads="1"/>
          </p:cNvSpPr>
          <p:nvPr/>
        </p:nvSpPr>
        <p:spPr bwMode="auto">
          <a:xfrm>
            <a:off x="637443" y="6195280"/>
            <a:ext cx="1422888"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出典：国土交通省作成</a:t>
            </a:r>
          </a:p>
        </p:txBody>
      </p:sp>
      <p:pic>
        <p:nvPicPr>
          <p:cNvPr id="86022" name="図 1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4408" y="3942983"/>
            <a:ext cx="2561492" cy="2431074"/>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86023" name="図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091357" y="5850914"/>
            <a:ext cx="1450731" cy="4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テキスト ボックス 17"/>
          <p:cNvSpPr txBox="1">
            <a:spLocks noChangeArrowheads="1"/>
          </p:cNvSpPr>
          <p:nvPr/>
        </p:nvSpPr>
        <p:spPr bwMode="auto">
          <a:xfrm>
            <a:off x="5336931" y="1722926"/>
            <a:ext cx="3697166"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高齢者人口密度とホームペルパーの</a:t>
            </a:r>
            <a:endParaRPr kumimoji="1" lang="en-US" altLang="ja-JP"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年間移動費用　（円</a:t>
            </a:r>
            <a:r>
              <a:rPr kumimoji="1" lang="en-US" altLang="ja-JP"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派遣世帯あたり（年間））</a:t>
            </a:r>
            <a:endPar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6025" name="正方形/長方形 20"/>
          <p:cNvSpPr>
            <a:spLocks noChangeArrowheads="1"/>
          </p:cNvSpPr>
          <p:nvPr/>
        </p:nvSpPr>
        <p:spPr bwMode="auto">
          <a:xfrm>
            <a:off x="6680692" y="6281737"/>
            <a:ext cx="2412023"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出典：富山市資料を基に国土交通省作成</a:t>
            </a:r>
          </a:p>
        </p:txBody>
      </p:sp>
      <p:sp>
        <p:nvSpPr>
          <p:cNvPr id="14346" name="タイトル 1"/>
          <p:cNvSpPr>
            <a:spLocks noGrp="1"/>
          </p:cNvSpPr>
          <p:nvPr>
            <p:ph type="title"/>
          </p:nvPr>
        </p:nvSpPr>
        <p:spPr>
          <a:xfrm>
            <a:off x="381000" y="3"/>
            <a:ext cx="8918332" cy="439615"/>
          </a:xfrm>
        </p:spPr>
        <p:txBody>
          <a:bodyPr/>
          <a:lstStyle/>
          <a:p>
            <a:pPr>
              <a:defRPr/>
            </a:pPr>
            <a:r>
              <a:rPr lang="ja-JP" altLang="en-US" sz="2000" b="1" dirty="0">
                <a:latin typeface="Meiryo UI" panose="020B0604030504040204" pitchFamily="50" charset="-128"/>
                <a:ea typeface="Meiryo UI" panose="020B0604030504040204" pitchFamily="50" charset="-128"/>
              </a:rPr>
              <a:t>コンパクトシティ化の効果②</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サービス産業の生産性の向上（訪問介護）</a:t>
            </a:r>
          </a:p>
        </p:txBody>
      </p:sp>
      <p:sp>
        <p:nvSpPr>
          <p:cNvPr id="7" name="メモ 6"/>
          <p:cNvSpPr/>
          <p:nvPr/>
        </p:nvSpPr>
        <p:spPr>
          <a:xfrm>
            <a:off x="5484935" y="2254860"/>
            <a:ext cx="3549162" cy="1462454"/>
          </a:xfrm>
          <a:prstGeom prst="foldedCorner">
            <a:avLst/>
          </a:prstGeom>
          <a:solidFill>
            <a:schemeClr val="accent5">
              <a:lumMod val="20000"/>
              <a:lumOff val="80000"/>
            </a:schemeClr>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3231" rIns="33231"/>
          <a:lstStyle/>
          <a:p>
            <a:pPr marL="161196" marR="0" lvl="0" indent="-161196"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□富山市では、市の社会福祉協議会が運営する訪問介護施設について、平成</a:t>
            </a:r>
            <a:r>
              <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rPr>
              <a:t>15</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年</a:t>
            </a:r>
            <a:r>
              <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rPr>
              <a:t>5</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月から</a:t>
            </a:r>
            <a:r>
              <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rPr>
              <a:t>7</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月の実績をもとに</a:t>
            </a:r>
            <a:r>
              <a:rPr kumimoji="1" lang="ja-JP" altLang="en-US" sz="1292" b="0" i="0" u="sng" strike="noStrike" kern="1200" cap="none" spc="0" normalizeH="0" baseline="0" noProof="0" dirty="0">
                <a:ln>
                  <a:noFill/>
                </a:ln>
                <a:solidFill>
                  <a:prstClr val="black"/>
                </a:solidFill>
                <a:effectLst/>
                <a:uLnTx/>
                <a:uFillTx/>
                <a:latin typeface="ＭＳ Ｐゴシック"/>
                <a:ea typeface="ＭＳ Ｐゴシック"/>
                <a:cs typeface="+mn-cs"/>
              </a:rPr>
              <a:t>ヘルパー派遣にかかる年間移動費用を推計</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□派遣先の人口密度が高いほど移動費用が軽減する傾向にあり、</a:t>
            </a:r>
            <a:r>
              <a:rPr kumimoji="1" lang="ja-JP" altLang="en-US" sz="1292" b="0" i="0" u="sng" strike="noStrike" kern="1200" cap="none" spc="0" normalizeH="0" baseline="0" noProof="0" dirty="0">
                <a:ln>
                  <a:noFill/>
                </a:ln>
                <a:solidFill>
                  <a:prstClr val="black"/>
                </a:solidFill>
                <a:effectLst/>
                <a:uLnTx/>
                <a:uFillTx/>
                <a:latin typeface="ＭＳ Ｐゴシック"/>
                <a:ea typeface="ＭＳ Ｐゴシック"/>
                <a:cs typeface="+mn-cs"/>
              </a:rPr>
              <a:t>都心部の施設と郊外部の施設との差</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は</a:t>
            </a:r>
            <a:r>
              <a:rPr kumimoji="1" lang="ja-JP" altLang="en-US" sz="1292" b="0" i="0" u="none" strike="noStrike" kern="1200" cap="none" spc="0" normalizeH="0" baseline="0" noProof="0" dirty="0">
                <a:ln>
                  <a:noFill/>
                </a:ln>
                <a:solidFill>
                  <a:srgbClr val="FF0000"/>
                </a:solidFill>
                <a:effectLst/>
                <a:uLnTx/>
                <a:uFillTx/>
                <a:latin typeface="ＭＳ Ｐゴシック"/>
                <a:ea typeface="ＭＳ Ｐゴシック"/>
                <a:cs typeface="+mn-cs"/>
              </a:rPr>
              <a:t>１．５～１．８倍</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a:t>
            </a:r>
          </a:p>
        </p:txBody>
      </p:sp>
      <p:cxnSp>
        <p:nvCxnSpPr>
          <p:cNvPr id="9" name="直線コネクタ 8"/>
          <p:cNvCxnSpPr/>
          <p:nvPr/>
        </p:nvCxnSpPr>
        <p:spPr>
          <a:xfrm>
            <a:off x="6680690" y="4766529"/>
            <a:ext cx="1861038"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8475785" y="4781186"/>
            <a:ext cx="0" cy="896815"/>
          </a:xfrm>
          <a:prstGeom prst="straightConnector1">
            <a:avLst/>
          </a:prstGeom>
          <a:ln w="254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7848601" y="5115293"/>
            <a:ext cx="565638" cy="24618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33231" rIns="33231"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108" b="1" i="0" u="none" strike="noStrike" kern="1200" cap="none" spc="0" normalizeH="0" baseline="0" noProof="0" dirty="0">
                <a:ln>
                  <a:noFill/>
                </a:ln>
                <a:solidFill>
                  <a:srgbClr val="FF0000"/>
                </a:solidFill>
                <a:effectLst/>
                <a:uLnTx/>
                <a:uFillTx/>
                <a:latin typeface="Arial"/>
                <a:ea typeface="ＭＳ Ｐゴシック"/>
                <a:cs typeface="+mn-cs"/>
              </a:rPr>
              <a:t>約</a:t>
            </a:r>
            <a:r>
              <a:rPr kumimoji="1" lang="en-US" altLang="ja-JP" sz="1108" b="1" i="0" u="none" strike="noStrike" kern="1200" cap="none" spc="0" normalizeH="0" baseline="0" noProof="0" dirty="0">
                <a:ln>
                  <a:noFill/>
                </a:ln>
                <a:solidFill>
                  <a:srgbClr val="FF0000"/>
                </a:solidFill>
                <a:effectLst/>
                <a:uLnTx/>
                <a:uFillTx/>
                <a:latin typeface="Arial"/>
                <a:ea typeface="ＭＳ Ｐゴシック"/>
                <a:cs typeface="+mn-cs"/>
              </a:rPr>
              <a:t>2.6</a:t>
            </a:r>
            <a:r>
              <a:rPr kumimoji="1" lang="ja-JP" altLang="en-US" sz="1108" b="1" i="0" u="none" strike="noStrike" kern="1200" cap="none" spc="0" normalizeH="0" baseline="0" noProof="0" dirty="0">
                <a:ln>
                  <a:noFill/>
                </a:ln>
                <a:solidFill>
                  <a:srgbClr val="FF0000"/>
                </a:solidFill>
                <a:effectLst/>
                <a:uLnTx/>
                <a:uFillTx/>
                <a:latin typeface="Arial"/>
                <a:ea typeface="ＭＳ Ｐゴシック"/>
                <a:cs typeface="+mn-cs"/>
              </a:rPr>
              <a:t>倍</a:t>
            </a:r>
          </a:p>
        </p:txBody>
      </p:sp>
      <p:sp>
        <p:nvSpPr>
          <p:cNvPr id="5" name="屈折矢印 4"/>
          <p:cNvSpPr/>
          <p:nvPr/>
        </p:nvSpPr>
        <p:spPr>
          <a:xfrm rot="10800000" flipH="1">
            <a:off x="3505200" y="3120903"/>
            <a:ext cx="732692" cy="79863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8" name="正方形/長方形 7"/>
          <p:cNvSpPr/>
          <p:nvPr/>
        </p:nvSpPr>
        <p:spPr>
          <a:xfrm>
            <a:off x="870439" y="2188918"/>
            <a:ext cx="2562958" cy="1992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Arial"/>
                <a:ea typeface="ＭＳ Ｐゴシック"/>
                <a:cs typeface="+mn-cs"/>
              </a:rPr>
              <a:t>市街地が拡散している場合</a:t>
            </a:r>
          </a:p>
        </p:txBody>
      </p:sp>
      <p:sp>
        <p:nvSpPr>
          <p:cNvPr id="22" name="正方形/長方形 21"/>
          <p:cNvSpPr/>
          <p:nvPr/>
        </p:nvSpPr>
        <p:spPr>
          <a:xfrm>
            <a:off x="2724151" y="3928329"/>
            <a:ext cx="2561492" cy="1992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Arial"/>
                <a:ea typeface="ＭＳ Ｐゴシック"/>
                <a:cs typeface="+mn-cs"/>
              </a:rPr>
              <a:t>市街地がコンパクト化した場合</a:t>
            </a:r>
          </a:p>
        </p:txBody>
      </p:sp>
      <p:pic>
        <p:nvPicPr>
          <p:cNvPr id="86035" name="図 2"/>
          <p:cNvPicPr>
            <a:picLocks noChangeAspect="1"/>
          </p:cNvPicPr>
          <p:nvPr/>
        </p:nvPicPr>
        <p:blipFill>
          <a:blip r:embed="rId6" cstate="screen">
            <a:extLst>
              <a:ext uri="{28A0092B-C50C-407E-A947-70E740481C1C}">
                <a14:useLocalDpi xmlns:a14="http://schemas.microsoft.com/office/drawing/2010/main"/>
              </a:ext>
            </a:extLst>
          </a:blip>
          <a:srcRect l="534" t="3406" r="8914" b="1591"/>
          <a:stretch>
            <a:fillRect/>
          </a:stretch>
        </p:blipFill>
        <p:spPr bwMode="auto">
          <a:xfrm>
            <a:off x="5606562" y="4238991"/>
            <a:ext cx="3156438" cy="183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20"/>
          <p:cNvSpPr>
            <a:spLocks noChangeArrowheads="1"/>
          </p:cNvSpPr>
          <p:nvPr/>
        </p:nvSpPr>
        <p:spPr bwMode="auto">
          <a:xfrm>
            <a:off x="5484936" y="6044345"/>
            <a:ext cx="3213588"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srgbClr val="000000"/>
                </a:solidFill>
                <a:effectLst/>
                <a:uLnTx/>
                <a:uFillTx/>
                <a:latin typeface="ＭＳ Ｐゴシック"/>
                <a:ea typeface="ＭＳ Ｐゴシック"/>
                <a:cs typeface="+mn-cs"/>
              </a:rPr>
              <a:t>高齢者人口密度　　</a:t>
            </a:r>
            <a:r>
              <a:rPr kumimoji="1" lang="en-US" altLang="ja-JP" sz="831" b="0" i="0" u="none" strike="noStrike" kern="1200" cap="none" spc="0" normalizeH="0" baseline="0" noProof="0" dirty="0">
                <a:ln>
                  <a:noFill/>
                </a:ln>
                <a:solidFill>
                  <a:srgbClr val="000000"/>
                </a:solidFill>
                <a:effectLst/>
                <a:uLnTx/>
                <a:uFillTx/>
                <a:latin typeface="ＭＳ Ｐゴシック"/>
                <a:ea typeface="ＭＳ Ｐゴシック"/>
                <a:cs typeface="+mn-cs"/>
              </a:rPr>
              <a:t>8.8</a:t>
            </a:r>
            <a:r>
              <a:rPr kumimoji="1" lang="ja-JP" altLang="en-US" sz="831" b="0" i="0" u="none" strike="noStrike" kern="1200" cap="none" spc="0" normalizeH="0" baseline="0" noProof="0" dirty="0">
                <a:ln>
                  <a:noFill/>
                </a:ln>
                <a:solidFill>
                  <a:srgbClr val="000000"/>
                </a:solidFill>
                <a:effectLst/>
                <a:uLnTx/>
                <a:uFillTx/>
                <a:latin typeface="ＭＳ Ｐゴシック"/>
                <a:ea typeface="ＭＳ Ｐゴシック"/>
                <a:cs typeface="+mn-cs"/>
              </a:rPr>
              <a:t>人</a:t>
            </a:r>
            <a:r>
              <a:rPr kumimoji="1" lang="en-US" altLang="ja-JP" sz="831" b="0" i="0" u="none" strike="noStrike" kern="1200" cap="none" spc="0" normalizeH="0" baseline="0" noProof="0" dirty="0">
                <a:ln>
                  <a:noFill/>
                </a:ln>
                <a:solidFill>
                  <a:srgbClr val="000000"/>
                </a:solidFill>
                <a:effectLst/>
                <a:uLnTx/>
                <a:uFillTx/>
                <a:latin typeface="ＭＳ Ｐゴシック"/>
                <a:ea typeface="ＭＳ Ｐゴシック"/>
                <a:cs typeface="+mn-cs"/>
              </a:rPr>
              <a:t>/ha</a:t>
            </a:r>
            <a:r>
              <a:rPr kumimoji="1" lang="ja-JP" altLang="en-US" sz="831" b="0"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en-US" altLang="ja-JP" sz="831"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4.0</a:t>
            </a:r>
            <a:r>
              <a:rPr kumimoji="1" lang="ja-JP" altLang="en-US" sz="831"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人</a:t>
            </a:r>
            <a:r>
              <a:rPr kumimoji="1" lang="en-US" altLang="ja-JP" sz="831"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/ha</a:t>
            </a:r>
            <a:r>
              <a:rPr kumimoji="1" lang="ja-JP" altLang="en-US" sz="831"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　　　　　　 </a:t>
            </a:r>
            <a:r>
              <a:rPr kumimoji="1" lang="en-US" altLang="ja-JP" sz="831"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3.0</a:t>
            </a:r>
            <a:r>
              <a:rPr kumimoji="1" lang="ja-JP" altLang="en-US" sz="831"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人</a:t>
            </a:r>
            <a:r>
              <a:rPr kumimoji="1" lang="en-US" altLang="ja-JP" sz="831" b="0"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/ha</a:t>
            </a:r>
          </a:p>
        </p:txBody>
      </p:sp>
      <p:cxnSp>
        <p:nvCxnSpPr>
          <p:cNvPr id="6" name="直線コネクタ 5"/>
          <p:cNvCxnSpPr/>
          <p:nvPr/>
        </p:nvCxnSpPr>
        <p:spPr>
          <a:xfrm>
            <a:off x="6415457" y="5190026"/>
            <a:ext cx="22830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625254" y="4599476"/>
            <a:ext cx="0" cy="590550"/>
          </a:xfrm>
          <a:prstGeom prst="line">
            <a:avLst/>
          </a:prstGeom>
          <a:ln w="127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7212624" y="4599475"/>
            <a:ext cx="14859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8219343" y="4781183"/>
            <a:ext cx="808892" cy="221274"/>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33231" rIns="33231"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108" b="1" i="0" u="none" strike="noStrike" kern="1200" cap="none" spc="0" normalizeH="0" baseline="0" noProof="0" dirty="0">
                <a:ln>
                  <a:noFill/>
                </a:ln>
                <a:solidFill>
                  <a:srgbClr val="FF0000"/>
                </a:solidFill>
                <a:effectLst/>
                <a:uLnTx/>
                <a:uFillTx/>
                <a:latin typeface="Arial"/>
                <a:ea typeface="ＭＳ Ｐゴシック"/>
                <a:cs typeface="+mn-cs"/>
              </a:rPr>
              <a:t>1.5</a:t>
            </a:r>
            <a:r>
              <a:rPr kumimoji="1" lang="ja-JP" altLang="en-US" sz="1108" b="1" i="0" u="none" strike="noStrike" kern="1200" cap="none" spc="0" normalizeH="0" baseline="0" noProof="0" dirty="0">
                <a:ln>
                  <a:noFill/>
                </a:ln>
                <a:solidFill>
                  <a:srgbClr val="FF0000"/>
                </a:solidFill>
                <a:effectLst/>
                <a:uLnTx/>
                <a:uFillTx/>
                <a:latin typeface="Arial"/>
                <a:ea typeface="ＭＳ Ｐゴシック"/>
                <a:cs typeface="+mn-cs"/>
              </a:rPr>
              <a:t>～</a:t>
            </a:r>
            <a:r>
              <a:rPr kumimoji="1" lang="en-US" altLang="ja-JP" sz="1108" b="1" i="0" u="none" strike="noStrike" kern="1200" cap="none" spc="0" normalizeH="0" baseline="0" noProof="0" dirty="0">
                <a:ln>
                  <a:noFill/>
                </a:ln>
                <a:solidFill>
                  <a:srgbClr val="FF0000"/>
                </a:solidFill>
                <a:effectLst/>
                <a:uLnTx/>
                <a:uFillTx/>
                <a:latin typeface="Arial"/>
                <a:ea typeface="ＭＳ Ｐゴシック"/>
                <a:cs typeface="+mn-cs"/>
              </a:rPr>
              <a:t>1.8</a:t>
            </a:r>
            <a:r>
              <a:rPr kumimoji="1" lang="ja-JP" altLang="en-US" sz="1108" b="1" i="0" u="none" strike="noStrike" kern="1200" cap="none" spc="0" normalizeH="0" baseline="0" noProof="0" dirty="0">
                <a:ln>
                  <a:noFill/>
                </a:ln>
                <a:solidFill>
                  <a:srgbClr val="FF0000"/>
                </a:solidFill>
                <a:effectLst/>
                <a:uLnTx/>
                <a:uFillTx/>
                <a:latin typeface="Arial"/>
                <a:ea typeface="ＭＳ Ｐゴシック"/>
                <a:cs typeface="+mn-cs"/>
              </a:rPr>
              <a:t>倍</a:t>
            </a:r>
          </a:p>
        </p:txBody>
      </p:sp>
      <p:sp>
        <p:nvSpPr>
          <p:cNvPr id="25" name="スライド番号プレースホルダー 3"/>
          <p:cNvSpPr>
            <a:spLocks noGrp="1"/>
          </p:cNvSpPr>
          <p:nvPr>
            <p:ph type="sldNum" sz="quarter" idx="12"/>
          </p:nvPr>
        </p:nvSpPr>
        <p:spPr>
          <a:xfrm>
            <a:off x="7391400" y="639346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777821" rtl="0" eaLnBrk="1" fontAlgn="base" latinLnBrk="0" hangingPunct="1">
              <a:lnSpc>
                <a:spcPct val="100000"/>
              </a:lnSpc>
              <a:spcBef>
                <a:spcPct val="0"/>
              </a:spcBef>
              <a:spcAft>
                <a:spcPct val="0"/>
              </a:spcAft>
              <a:buClrTx/>
              <a:buSzTx/>
              <a:buFontTx/>
              <a:buNone/>
              <a:tabLst/>
              <a:defRPr/>
            </a:pPr>
            <a:fld id="{67BA84A0-340B-42A6-B002-7E876AB09174}" type="slidenum">
              <a:rPr kumimoji="1" lang="en-US" altLang="ja-JP" sz="1534"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777821" rtl="0" eaLnBrk="1" fontAlgn="base" latinLnBrk="0" hangingPunct="1">
                <a:lnSpc>
                  <a:spcPct val="100000"/>
                </a:lnSpc>
                <a:spcBef>
                  <a:spcPct val="0"/>
                </a:spcBef>
                <a:spcAft>
                  <a:spcPct val="0"/>
                </a:spcAft>
                <a:buClrTx/>
                <a:buSzTx/>
                <a:buFontTx/>
                <a:buNone/>
                <a:tabLst/>
                <a:defRPr/>
              </a:pPr>
              <a:t>12</a:t>
            </a:fld>
            <a:endParaRPr kumimoji="1" lang="en-US" altLang="ja-JP" sz="1534"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340527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グラフ 14"/>
          <p:cNvGraphicFramePr>
            <a:graphicFrameLocks noChangeAspect="1"/>
          </p:cNvGraphicFramePr>
          <p:nvPr/>
        </p:nvGraphicFramePr>
        <p:xfrm>
          <a:off x="4750777" y="2532420"/>
          <a:ext cx="4237892" cy="3371850"/>
        </p:xfrm>
        <a:graphic>
          <a:graphicData uri="http://schemas.openxmlformats.org/presentationml/2006/ole">
            <mc:AlternateContent xmlns:mc="http://schemas.openxmlformats.org/markup-compatibility/2006">
              <mc:Choice xmlns:v="urn:schemas-microsoft-com:vml" Requires="v">
                <p:oleObj name="グラフ" r:id="rId3" imgW="4596782" imgH="3664014" progId="Excel.Chart.8">
                  <p:embed/>
                </p:oleObj>
              </mc:Choice>
              <mc:Fallback>
                <p:oleObj name="グラフ" r:id="rId3" imgW="4596782" imgH="3664014" progId="Excel.Chart.8">
                  <p:embed/>
                  <p:pic>
                    <p:nvPicPr>
                      <p:cNvPr id="88066" name="グラフ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777" y="2532420"/>
                        <a:ext cx="4237892"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7" name="タイトル 1"/>
          <p:cNvSpPr>
            <a:spLocks noGrp="1"/>
          </p:cNvSpPr>
          <p:nvPr>
            <p:ph type="title"/>
          </p:nvPr>
        </p:nvSpPr>
        <p:spPr>
          <a:xfrm>
            <a:off x="381003" y="16859"/>
            <a:ext cx="9516941" cy="439615"/>
          </a:xfrm>
        </p:spPr>
        <p:txBody>
          <a:bodyPr/>
          <a:lstStyle/>
          <a:p>
            <a:pPr>
              <a:defRPr/>
            </a:pPr>
            <a:r>
              <a:rPr lang="ja-JP" altLang="en-US" sz="2215" b="1" dirty="0">
                <a:latin typeface="Meiryo UI" panose="020B0604030504040204" pitchFamily="50" charset="-128"/>
                <a:ea typeface="Meiryo UI" panose="020B0604030504040204" pitchFamily="50" charset="-128"/>
              </a:rPr>
              <a:t>コンパクトシティ化の効果③</a:t>
            </a:r>
            <a:r>
              <a:rPr lang="en-US" altLang="ja-JP" sz="1846" b="1" dirty="0">
                <a:latin typeface="Meiryo UI" panose="020B0604030504040204" pitchFamily="50" charset="-128"/>
                <a:ea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rPr>
              <a:t>サービス産業の生産性の向上（小売商業）</a:t>
            </a:r>
          </a:p>
        </p:txBody>
      </p:sp>
      <p:sp>
        <p:nvSpPr>
          <p:cNvPr id="88068" name="テキスト ボックス 4"/>
          <p:cNvSpPr txBox="1">
            <a:spLocks noChangeArrowheads="1"/>
          </p:cNvSpPr>
          <p:nvPr/>
        </p:nvSpPr>
        <p:spPr bwMode="auto">
          <a:xfrm>
            <a:off x="5250477" y="2255463"/>
            <a:ext cx="3355731"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市街化区域等における小売業売場面積</a:t>
            </a:r>
            <a:endParaRPr kumimoji="1" lang="en-US" altLang="ja-JP"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あたりの</a:t>
            </a:r>
            <a:r>
              <a:rPr kumimoji="1" lang="zh-TW"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年間商品販売額</a:t>
            </a: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（万円</a:t>
            </a:r>
            <a:r>
              <a:rPr kumimoji="1" lang="en-US" altLang="ja-JP"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069" name="正方形/長方形 7"/>
          <p:cNvSpPr>
            <a:spLocks noChangeArrowheads="1"/>
          </p:cNvSpPr>
          <p:nvPr/>
        </p:nvSpPr>
        <p:spPr bwMode="auto">
          <a:xfrm>
            <a:off x="5265128" y="2788863"/>
            <a:ext cx="2146788"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en-US" altLang="ja-JP" sz="923"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923"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人口</a:t>
            </a:r>
            <a:r>
              <a:rPr kumimoji="1" lang="en-US" altLang="ja-JP" sz="923"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10</a:t>
            </a:r>
            <a:r>
              <a:rPr kumimoji="1" lang="ja-JP" altLang="en-US" sz="923"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万人以上の都市</a:t>
            </a:r>
          </a:p>
        </p:txBody>
      </p:sp>
      <p:sp>
        <p:nvSpPr>
          <p:cNvPr id="88070" name="正方形/長方形 9"/>
          <p:cNvSpPr>
            <a:spLocks noChangeArrowheads="1"/>
          </p:cNvSpPr>
          <p:nvPr/>
        </p:nvSpPr>
        <p:spPr bwMode="auto">
          <a:xfrm>
            <a:off x="2203942" y="6206140"/>
            <a:ext cx="2412023"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出典：富山市資料を基に国土交通省作成</a:t>
            </a:r>
          </a:p>
        </p:txBody>
      </p:sp>
      <p:sp>
        <p:nvSpPr>
          <p:cNvPr id="88071" name="テキスト ボックス 11"/>
          <p:cNvSpPr txBox="1">
            <a:spLocks noChangeArrowheads="1"/>
          </p:cNvSpPr>
          <p:nvPr/>
        </p:nvSpPr>
        <p:spPr bwMode="auto">
          <a:xfrm>
            <a:off x="706316" y="4150205"/>
            <a:ext cx="3714750"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富山市中心市街地を訪問する市民の状況（休日）</a:t>
            </a:r>
            <a:endPar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072" name="テキスト ボックス 15"/>
          <p:cNvSpPr txBox="1">
            <a:spLocks noChangeArrowheads="1"/>
          </p:cNvSpPr>
          <p:nvPr/>
        </p:nvSpPr>
        <p:spPr bwMode="auto">
          <a:xfrm>
            <a:off x="1674938" y="1871532"/>
            <a:ext cx="2302119" cy="2911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公共交通の分担率（％）</a:t>
            </a:r>
            <a:endPar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073" name="正方形/長方形 16"/>
          <p:cNvSpPr>
            <a:spLocks noChangeArrowheads="1"/>
          </p:cNvSpPr>
          <p:nvPr/>
        </p:nvSpPr>
        <p:spPr bwMode="auto">
          <a:xfrm>
            <a:off x="2095504" y="3895228"/>
            <a:ext cx="2412023"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出典：国土交通省資料</a:t>
            </a:r>
          </a:p>
        </p:txBody>
      </p:sp>
      <p:sp>
        <p:nvSpPr>
          <p:cNvPr id="88074" name="正方形/長方形 17"/>
          <p:cNvSpPr>
            <a:spLocks noChangeArrowheads="1"/>
          </p:cNvSpPr>
          <p:nvPr/>
        </p:nvSpPr>
        <p:spPr bwMode="auto">
          <a:xfrm>
            <a:off x="1296866" y="2123578"/>
            <a:ext cx="2146788"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en-US" altLang="ja-JP" sz="923"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923"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全国都市交通特性調査対象都市</a:t>
            </a:r>
          </a:p>
        </p:txBody>
      </p:sp>
      <p:graphicFrame>
        <p:nvGraphicFramePr>
          <p:cNvPr id="88075" name="グラフ 18"/>
          <p:cNvGraphicFramePr>
            <a:graphicFrameLocks/>
          </p:cNvGraphicFramePr>
          <p:nvPr/>
        </p:nvGraphicFramePr>
        <p:xfrm>
          <a:off x="951035" y="1916962"/>
          <a:ext cx="3556488" cy="2154115"/>
        </p:xfrm>
        <a:graphic>
          <a:graphicData uri="http://schemas.openxmlformats.org/presentationml/2006/ole">
            <mc:AlternateContent xmlns:mc="http://schemas.openxmlformats.org/markup-compatibility/2006">
              <mc:Choice xmlns:v="urn:schemas-microsoft-com:vml" Requires="v">
                <p:oleObj name="グラフ" r:id="rId3" imgW="3859102" imgH="2341067" progId="Excel.Chart.8">
                  <p:embed/>
                </p:oleObj>
              </mc:Choice>
              <mc:Fallback>
                <p:oleObj name="グラフ" r:id="rId3" imgW="3859102" imgH="2341067" progId="Excel.Chart.8">
                  <p:embed/>
                  <p:pic>
                    <p:nvPicPr>
                      <p:cNvPr id="88075" name="グラフ 1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035" y="1916962"/>
                        <a:ext cx="3556488" cy="215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0" name="直線矢印コネクタ 19"/>
          <p:cNvCxnSpPr/>
          <p:nvPr/>
        </p:nvCxnSpPr>
        <p:spPr>
          <a:xfrm>
            <a:off x="6680689" y="5328374"/>
            <a:ext cx="728296" cy="0"/>
          </a:xfrm>
          <a:prstGeom prst="straightConnector1">
            <a:avLst/>
          </a:prstGeom>
          <a:ln w="25400">
            <a:solidFill>
              <a:srgbClr val="FF33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rot="960000" flipV="1">
            <a:off x="6777405" y="4345104"/>
            <a:ext cx="653562" cy="520211"/>
          </a:xfrm>
          <a:prstGeom prst="straightConnector1">
            <a:avLst/>
          </a:prstGeom>
          <a:ln w="101600">
            <a:solidFill>
              <a:srgbClr val="FF3300"/>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flipV="1">
            <a:off x="5250474" y="4265971"/>
            <a:ext cx="0" cy="495300"/>
          </a:xfrm>
          <a:prstGeom prst="straightConnector1">
            <a:avLst/>
          </a:prstGeom>
          <a:ln w="25400">
            <a:solidFill>
              <a:srgbClr val="FF33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2562958" y="3533278"/>
            <a:ext cx="728296" cy="0"/>
          </a:xfrm>
          <a:prstGeom prst="straightConnector1">
            <a:avLst/>
          </a:prstGeom>
          <a:ln w="25400">
            <a:solidFill>
              <a:srgbClr val="FF33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rot="660000" flipV="1">
            <a:off x="2623039" y="2821104"/>
            <a:ext cx="653562" cy="520211"/>
          </a:xfrm>
          <a:prstGeom prst="straightConnector1">
            <a:avLst/>
          </a:prstGeom>
          <a:ln w="101600">
            <a:solidFill>
              <a:srgbClr val="FF3300"/>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flipV="1">
            <a:off x="1296866" y="2788863"/>
            <a:ext cx="0" cy="495300"/>
          </a:xfrm>
          <a:prstGeom prst="straightConnector1">
            <a:avLst/>
          </a:prstGeom>
          <a:ln w="25400">
            <a:solidFill>
              <a:srgbClr val="FF3300"/>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574431" y="692699"/>
            <a:ext cx="8550520" cy="928139"/>
          </a:xfrm>
          <a:prstGeom prst="rect">
            <a:avLst/>
          </a:prstGeom>
          <a:noFill/>
          <a:ln w="25400">
            <a:solidFill>
              <a:srgbClr val="0070C0"/>
            </a:solidFill>
          </a:ln>
        </p:spPr>
        <p:txBody>
          <a:bodyPr wrap="square">
            <a:spAutoFit/>
          </a:bodyPr>
          <a:lstStyle/>
          <a:p>
            <a:pPr marL="161196" marR="0" lvl="0" indent="-161196" algn="l" defTabSz="844083" rtl="0" eaLnBrk="0" fontAlgn="base" latinLnBrk="0" hangingPunct="0">
              <a:lnSpc>
                <a:spcPct val="100000"/>
              </a:lnSpc>
              <a:spcBef>
                <a:spcPct val="0"/>
              </a:spcBef>
              <a:spcAft>
                <a:spcPct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ＭＳ Ｐゴシック"/>
                <a:ea typeface="ＭＳ Ｐゴシック"/>
                <a:cs typeface="+mn-cs"/>
              </a:rPr>
              <a:t>■市街地の集約化に伴い、買い物等でまちなかに集まる人口、徒歩や公共交通を利用する市民が増加。</a:t>
            </a:r>
            <a:endParaRPr kumimoji="1" lang="en-US" altLang="ja-JP" sz="1477"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ct val="100000"/>
              </a:lnSpc>
              <a:spcBef>
                <a:spcPts val="554"/>
              </a:spcBef>
              <a:spcAft>
                <a:spcPct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ＭＳ Ｐゴシック"/>
                <a:ea typeface="ＭＳ Ｐゴシック"/>
                <a:cs typeface="+mn-cs"/>
              </a:rPr>
              <a:t>⇒ より多くの人がより長い時間まちなかに滞在し、市民の消費活動が拡大。</a:t>
            </a:r>
            <a:endParaRPr kumimoji="1" lang="en-US" altLang="ja-JP" sz="1477"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ct val="100000"/>
              </a:lnSpc>
              <a:spcBef>
                <a:spcPts val="554"/>
              </a:spcBef>
              <a:spcAft>
                <a:spcPct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ＭＳ Ｐゴシック"/>
                <a:ea typeface="ＭＳ Ｐゴシック"/>
                <a:cs typeface="+mn-cs"/>
              </a:rPr>
              <a:t>⇒　床面積あたりの販売効率が向上</a:t>
            </a:r>
          </a:p>
        </p:txBody>
      </p:sp>
      <p:graphicFrame>
        <p:nvGraphicFramePr>
          <p:cNvPr id="27" name="表 26"/>
          <p:cNvGraphicFramePr>
            <a:graphicFrameLocks noGrp="1"/>
          </p:cNvGraphicFramePr>
          <p:nvPr/>
        </p:nvGraphicFramePr>
        <p:xfrm>
          <a:off x="1078526" y="4377344"/>
          <a:ext cx="3135923" cy="1822011"/>
        </p:xfrm>
        <a:graphic>
          <a:graphicData uri="http://schemas.openxmlformats.org/drawingml/2006/table">
            <a:tbl>
              <a:tblPr firstRow="1" bandRow="1">
                <a:tableStyleId>{5C22544A-7EE6-4342-B048-85BDC9FD1C3A}</a:tableStyleId>
              </a:tblPr>
              <a:tblGrid>
                <a:gridCol w="1660952">
                  <a:extLst>
                    <a:ext uri="{9D8B030D-6E8A-4147-A177-3AD203B41FA5}">
                      <a16:colId xmlns:a16="http://schemas.microsoft.com/office/drawing/2014/main" val="20000"/>
                    </a:ext>
                  </a:extLst>
                </a:gridCol>
                <a:gridCol w="677469">
                  <a:extLst>
                    <a:ext uri="{9D8B030D-6E8A-4147-A177-3AD203B41FA5}">
                      <a16:colId xmlns:a16="http://schemas.microsoft.com/office/drawing/2014/main" val="20001"/>
                    </a:ext>
                  </a:extLst>
                </a:gridCol>
                <a:gridCol w="797502">
                  <a:extLst>
                    <a:ext uri="{9D8B030D-6E8A-4147-A177-3AD203B41FA5}">
                      <a16:colId xmlns:a16="http://schemas.microsoft.com/office/drawing/2014/main" val="20002"/>
                    </a:ext>
                  </a:extLst>
                </a:gridCol>
              </a:tblGrid>
              <a:tr h="379953">
                <a:tc>
                  <a:txBody>
                    <a:bodyPr/>
                    <a:lstStyle/>
                    <a:p>
                      <a:endParaRPr kumimoji="1" lang="ja-JP" altLang="en-US" sz="1300" dirty="0"/>
                    </a:p>
                  </a:txBody>
                  <a:tcPr marL="33215" marR="33215" marT="42223" marB="42223" anchor="ctr"/>
                </a:tc>
                <a:tc>
                  <a:txBody>
                    <a:bodyPr/>
                    <a:lstStyle/>
                    <a:p>
                      <a:pPr algn="ctr"/>
                      <a:r>
                        <a:rPr kumimoji="1" lang="ja-JP" altLang="en-US" sz="1300" dirty="0"/>
                        <a:t>自動車</a:t>
                      </a:r>
                    </a:p>
                  </a:txBody>
                  <a:tcPr marL="33215" marR="33215" marT="42223" marB="42223" anchor="ctr"/>
                </a:tc>
                <a:tc>
                  <a:txBody>
                    <a:bodyPr/>
                    <a:lstStyle/>
                    <a:p>
                      <a:pPr algn="ctr"/>
                      <a:r>
                        <a:rPr kumimoji="1" lang="ja-JP" altLang="en-US" sz="900" dirty="0"/>
                        <a:t>市内電車</a:t>
                      </a:r>
                      <a:endParaRPr kumimoji="1" lang="en-US" altLang="ja-JP" sz="900" dirty="0"/>
                    </a:p>
                    <a:p>
                      <a:pPr algn="ctr"/>
                      <a:r>
                        <a:rPr kumimoji="1" lang="ja-JP" altLang="en-US" sz="900" dirty="0"/>
                        <a:t>環状線</a:t>
                      </a:r>
                    </a:p>
                  </a:txBody>
                  <a:tcPr marL="33215" marR="33215" marT="42223" marB="42223" anchor="ctr"/>
                </a:tc>
                <a:extLst>
                  <a:ext uri="{0D108BD9-81ED-4DB2-BD59-A6C34878D82A}">
                    <a16:rowId xmlns:a16="http://schemas.microsoft.com/office/drawing/2014/main" val="10000"/>
                  </a:ext>
                </a:extLst>
              </a:tr>
              <a:tr h="478553">
                <a:tc>
                  <a:txBody>
                    <a:bodyPr/>
                    <a:lstStyle/>
                    <a:p>
                      <a:r>
                        <a:rPr kumimoji="1" lang="ja-JP" altLang="en-US" sz="1300" dirty="0"/>
                        <a:t>中心市街地での平均滞在時間（分／日）</a:t>
                      </a:r>
                    </a:p>
                  </a:txBody>
                  <a:tcPr marL="33215" marR="33215" marT="42223" marB="42223"/>
                </a:tc>
                <a:tc>
                  <a:txBody>
                    <a:bodyPr/>
                    <a:lstStyle/>
                    <a:p>
                      <a:pPr algn="r"/>
                      <a:r>
                        <a:rPr kumimoji="1" lang="en-US" altLang="ja-JP" sz="1300" dirty="0">
                          <a:latin typeface="+mn-ea"/>
                          <a:ea typeface="+mn-ea"/>
                        </a:rPr>
                        <a:t>113</a:t>
                      </a:r>
                      <a:r>
                        <a:rPr kumimoji="1" lang="ja-JP" altLang="en-US" sz="1300" dirty="0">
                          <a:latin typeface="+mn-ea"/>
                          <a:ea typeface="+mn-ea"/>
                        </a:rPr>
                        <a:t>分</a:t>
                      </a:r>
                    </a:p>
                  </a:txBody>
                  <a:tcPr marL="33215" marR="33215" marT="42223" marB="42223" anchor="ctr"/>
                </a:tc>
                <a:tc>
                  <a:txBody>
                    <a:bodyPr/>
                    <a:lstStyle/>
                    <a:p>
                      <a:pPr algn="r"/>
                      <a:r>
                        <a:rPr kumimoji="1" lang="en-US" altLang="ja-JP" sz="1300" dirty="0">
                          <a:solidFill>
                            <a:srgbClr val="FF0000"/>
                          </a:solidFill>
                          <a:latin typeface="+mn-ea"/>
                          <a:ea typeface="+mn-ea"/>
                        </a:rPr>
                        <a:t>128</a:t>
                      </a:r>
                      <a:r>
                        <a:rPr kumimoji="1" lang="ja-JP" altLang="en-US" sz="1300" dirty="0">
                          <a:solidFill>
                            <a:srgbClr val="FF0000"/>
                          </a:solidFill>
                          <a:latin typeface="+mn-ea"/>
                          <a:ea typeface="+mn-ea"/>
                        </a:rPr>
                        <a:t>分</a:t>
                      </a:r>
                    </a:p>
                  </a:txBody>
                  <a:tcPr marL="33215" marR="33215" marT="42223" marB="42223" anchor="ctr"/>
                </a:tc>
                <a:extLst>
                  <a:ext uri="{0D108BD9-81ED-4DB2-BD59-A6C34878D82A}">
                    <a16:rowId xmlns:a16="http://schemas.microsoft.com/office/drawing/2014/main" val="10001"/>
                  </a:ext>
                </a:extLst>
              </a:tr>
              <a:tr h="478553">
                <a:tc>
                  <a:txBody>
                    <a:bodyPr/>
                    <a:lstStyle/>
                    <a:p>
                      <a:r>
                        <a:rPr kumimoji="1" lang="ja-JP" altLang="en-US" sz="1300" dirty="0"/>
                        <a:t>来街時に２店舗以上立ち寄る人の割合</a:t>
                      </a:r>
                    </a:p>
                  </a:txBody>
                  <a:tcPr marL="33215" marR="33215" marT="42223" marB="42223"/>
                </a:tc>
                <a:tc>
                  <a:txBody>
                    <a:bodyPr/>
                    <a:lstStyle/>
                    <a:p>
                      <a:pPr algn="r"/>
                      <a:r>
                        <a:rPr kumimoji="1" lang="en-US" altLang="ja-JP" sz="1300" dirty="0">
                          <a:latin typeface="+mn-ea"/>
                          <a:ea typeface="+mn-ea"/>
                        </a:rPr>
                        <a:t>30</a:t>
                      </a:r>
                      <a:r>
                        <a:rPr kumimoji="1" lang="ja-JP" altLang="en-US" sz="1300" dirty="0">
                          <a:latin typeface="+mn-ea"/>
                          <a:ea typeface="+mn-ea"/>
                        </a:rPr>
                        <a:t>％</a:t>
                      </a:r>
                    </a:p>
                  </a:txBody>
                  <a:tcPr marL="33215" marR="33215" marT="42223" marB="42223" anchor="ctr"/>
                </a:tc>
                <a:tc>
                  <a:txBody>
                    <a:bodyPr/>
                    <a:lstStyle/>
                    <a:p>
                      <a:pPr algn="r"/>
                      <a:r>
                        <a:rPr kumimoji="1" lang="en-US" altLang="ja-JP" sz="1300" kern="1200" dirty="0">
                          <a:solidFill>
                            <a:srgbClr val="FF0000"/>
                          </a:solidFill>
                          <a:latin typeface="+mn-ea"/>
                          <a:ea typeface="+mn-ea"/>
                          <a:cs typeface="+mn-cs"/>
                        </a:rPr>
                        <a:t>47</a:t>
                      </a:r>
                      <a:r>
                        <a:rPr kumimoji="1" lang="ja-JP" altLang="en-US" sz="1300" kern="1200" dirty="0">
                          <a:solidFill>
                            <a:srgbClr val="FF0000"/>
                          </a:solidFill>
                          <a:latin typeface="+mn-ea"/>
                          <a:ea typeface="+mn-ea"/>
                          <a:cs typeface="+mn-cs"/>
                        </a:rPr>
                        <a:t>％</a:t>
                      </a:r>
                    </a:p>
                  </a:txBody>
                  <a:tcPr marL="33215" marR="33215" marT="42223" marB="42223" anchor="ctr"/>
                </a:tc>
                <a:extLst>
                  <a:ext uri="{0D108BD9-81ED-4DB2-BD59-A6C34878D82A}">
                    <a16:rowId xmlns:a16="http://schemas.microsoft.com/office/drawing/2014/main" val="10002"/>
                  </a:ext>
                </a:extLst>
              </a:tr>
              <a:tr h="4785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t>中心市街地での平均消費金額（円／日・人）</a:t>
                      </a:r>
                    </a:p>
                  </a:txBody>
                  <a:tcPr marL="33215" marR="33215" marT="42223" marB="4222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300" dirty="0">
                          <a:latin typeface="+mn-ea"/>
                          <a:ea typeface="+mn-ea"/>
                        </a:rPr>
                        <a:t>9,207</a:t>
                      </a:r>
                      <a:r>
                        <a:rPr kumimoji="1" lang="ja-JP" altLang="en-US" sz="1300" dirty="0">
                          <a:latin typeface="+mn-ea"/>
                          <a:ea typeface="+mn-ea"/>
                        </a:rPr>
                        <a:t>円</a:t>
                      </a:r>
                    </a:p>
                  </a:txBody>
                  <a:tcPr marL="33215" marR="33215" marT="42223" marB="42223"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300" kern="1200" dirty="0">
                          <a:solidFill>
                            <a:srgbClr val="FF0000"/>
                          </a:solidFill>
                          <a:latin typeface="+mn-ea"/>
                          <a:ea typeface="+mn-ea"/>
                          <a:cs typeface="+mn-cs"/>
                        </a:rPr>
                        <a:t>12,102</a:t>
                      </a:r>
                      <a:r>
                        <a:rPr kumimoji="1" lang="ja-JP" altLang="en-US" sz="1300" kern="1200" dirty="0">
                          <a:solidFill>
                            <a:srgbClr val="FF0000"/>
                          </a:solidFill>
                          <a:latin typeface="+mn-ea"/>
                          <a:ea typeface="+mn-ea"/>
                          <a:cs typeface="+mn-cs"/>
                        </a:rPr>
                        <a:t>円</a:t>
                      </a:r>
                    </a:p>
                  </a:txBody>
                  <a:tcPr marL="33215" marR="33215" marT="42223" marB="42223" anchor="ctr"/>
                </a:tc>
                <a:extLst>
                  <a:ext uri="{0D108BD9-81ED-4DB2-BD59-A6C34878D82A}">
                    <a16:rowId xmlns:a16="http://schemas.microsoft.com/office/drawing/2014/main" val="10003"/>
                  </a:ext>
                </a:extLst>
              </a:tr>
            </a:tbl>
          </a:graphicData>
        </a:graphic>
      </p:graphicFrame>
      <p:sp>
        <p:nvSpPr>
          <p:cNvPr id="4" name="角丸四角形 3"/>
          <p:cNvSpPr/>
          <p:nvPr/>
        </p:nvSpPr>
        <p:spPr>
          <a:xfrm>
            <a:off x="3443657" y="4811097"/>
            <a:ext cx="783981" cy="1368669"/>
          </a:xfrm>
          <a:prstGeom prst="roundRect">
            <a:avLst>
              <a:gd name="adj" fmla="val 10346"/>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8" name="スライド番号プレースホルダー 3"/>
          <p:cNvSpPr>
            <a:spLocks noGrp="1"/>
          </p:cNvSpPr>
          <p:nvPr>
            <p:ph type="sldNum" sz="quarter" idx="12"/>
          </p:nvPr>
        </p:nvSpPr>
        <p:spPr>
          <a:xfrm>
            <a:off x="7391400" y="639346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777821" rtl="0" eaLnBrk="1" fontAlgn="base" latinLnBrk="0" hangingPunct="1">
              <a:lnSpc>
                <a:spcPct val="100000"/>
              </a:lnSpc>
              <a:spcBef>
                <a:spcPct val="0"/>
              </a:spcBef>
              <a:spcAft>
                <a:spcPct val="0"/>
              </a:spcAft>
              <a:buClrTx/>
              <a:buSzTx/>
              <a:buFontTx/>
              <a:buNone/>
              <a:tabLst/>
              <a:defRPr/>
            </a:pPr>
            <a:fld id="{67BA84A0-340B-42A6-B002-7E876AB09174}" type="slidenum">
              <a:rPr kumimoji="1" lang="en-US" altLang="ja-JP" sz="1534"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777821" rtl="0" eaLnBrk="1" fontAlgn="base" latinLnBrk="0" hangingPunct="1">
                <a:lnSpc>
                  <a:spcPct val="100000"/>
                </a:lnSpc>
                <a:spcBef>
                  <a:spcPct val="0"/>
                </a:spcBef>
                <a:spcAft>
                  <a:spcPct val="0"/>
                </a:spcAft>
                <a:buClrTx/>
                <a:buSzTx/>
                <a:buFontTx/>
                <a:buNone/>
                <a:tabLst/>
                <a:defRPr/>
              </a:pPr>
              <a:t>13</a:t>
            </a:fld>
            <a:endParaRPr kumimoji="1" lang="en-US" altLang="ja-JP" sz="1534"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646232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テキスト ボックス 54"/>
          <p:cNvSpPr txBox="1">
            <a:spLocks noChangeArrowheads="1"/>
          </p:cNvSpPr>
          <p:nvPr/>
        </p:nvSpPr>
        <p:spPr bwMode="auto">
          <a:xfrm>
            <a:off x="770796" y="1058095"/>
            <a:ext cx="4064977" cy="5449766"/>
          </a:xfrm>
          <a:prstGeom prst="rect">
            <a:avLst/>
          </a:prstGeom>
          <a:ln>
            <a:headEnd/>
            <a:tailEn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10" name="正方形/長方形 9"/>
          <p:cNvSpPr/>
          <p:nvPr/>
        </p:nvSpPr>
        <p:spPr>
          <a:xfrm>
            <a:off x="1395046" y="2683207"/>
            <a:ext cx="3231174" cy="288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2" name="Rectangle 50"/>
          <p:cNvSpPr>
            <a:spLocks noChangeArrowheads="1"/>
          </p:cNvSpPr>
          <p:nvPr/>
        </p:nvSpPr>
        <p:spPr bwMode="auto">
          <a:xfrm>
            <a:off x="764931" y="744505"/>
            <a:ext cx="4070838" cy="246185"/>
          </a:xfrm>
          <a:prstGeom prst="rect">
            <a:avLst/>
          </a:prstGeom>
          <a:ln>
            <a:headEnd/>
            <a:tailEn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lIns="84379" tIns="76431" rIns="84379" bIns="76431"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行政コストの削減効果</a:t>
            </a:r>
          </a:p>
        </p:txBody>
      </p:sp>
      <p:sp>
        <p:nvSpPr>
          <p:cNvPr id="90117" name="テキスト ボックス 67"/>
          <p:cNvSpPr txBox="1">
            <a:spLocks noChangeArrowheads="1"/>
          </p:cNvSpPr>
          <p:nvPr/>
        </p:nvSpPr>
        <p:spPr bwMode="auto">
          <a:xfrm>
            <a:off x="1069731" y="2143945"/>
            <a:ext cx="355209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人口密度と</a:t>
            </a:r>
            <a:endParaRPr kumimoji="1" lang="en-US" altLang="ja-JP"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人当たり財政支出（普通会計歳出額）との関係</a:t>
            </a:r>
            <a:endParaRPr kumimoji="1" lang="en-US" altLang="ja-JP"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2" name="テキスト ボックス 71"/>
          <p:cNvSpPr txBox="1">
            <a:spLocks noChangeArrowheads="1"/>
          </p:cNvSpPr>
          <p:nvPr/>
        </p:nvSpPr>
        <p:spPr bwMode="auto">
          <a:xfrm>
            <a:off x="861649" y="1102060"/>
            <a:ext cx="3922835" cy="94077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lIns="33231" tIns="33231" rIns="33231" bIns="33231"/>
          <a:lstStyle/>
          <a:p>
            <a:pPr marL="161196" marR="0" lvl="0" indent="-161196"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w="0"/>
                <a:solidFill>
                  <a:prstClr val="black"/>
                </a:solidFill>
                <a:effectLst/>
                <a:uLnTx/>
                <a:uFillTx/>
                <a:latin typeface="ＭＳ Ｐゴシック"/>
                <a:ea typeface="ＭＳ Ｐゴシック"/>
                <a:cs typeface="+mn-cs"/>
              </a:rPr>
              <a:t>◎</a:t>
            </a:r>
            <a:r>
              <a:rPr kumimoji="1" lang="ja-JP" altLang="en-US" sz="1292" b="0" i="0" u="sng" strike="noStrike" kern="1200" cap="none" spc="0" normalizeH="0" baseline="0" noProof="0" dirty="0">
                <a:ln w="0"/>
                <a:solidFill>
                  <a:prstClr val="black"/>
                </a:solidFill>
                <a:effectLst/>
                <a:uLnTx/>
                <a:uFillTx/>
                <a:latin typeface="ＭＳ Ｐゴシック"/>
                <a:ea typeface="ＭＳ Ｐゴシック"/>
                <a:cs typeface="+mn-cs"/>
              </a:rPr>
              <a:t>市街地が集約化</a:t>
            </a:r>
            <a:r>
              <a:rPr kumimoji="1" lang="ja-JP" altLang="en-US" sz="1292" b="0" i="0" u="none" strike="noStrike" kern="1200" cap="none" spc="0" normalizeH="0" baseline="0" noProof="0" dirty="0">
                <a:ln w="0"/>
                <a:solidFill>
                  <a:prstClr val="black"/>
                </a:solidFill>
                <a:effectLst/>
                <a:uLnTx/>
                <a:uFillTx/>
                <a:latin typeface="ＭＳ Ｐゴシック"/>
                <a:ea typeface="ＭＳ Ｐゴシック"/>
                <a:cs typeface="+mn-cs"/>
              </a:rPr>
              <a:t>するほど、公共施設やインフラの維持・管理業務やゴミ収集等の</a:t>
            </a:r>
            <a:r>
              <a:rPr kumimoji="1" lang="ja-JP" altLang="en-US" sz="1292" b="0" i="0" u="sng" strike="noStrike" kern="1200" cap="none" spc="0" normalizeH="0" baseline="0" noProof="0" dirty="0">
                <a:ln w="0"/>
                <a:solidFill>
                  <a:prstClr val="black"/>
                </a:solidFill>
                <a:effectLst/>
                <a:uLnTx/>
                <a:uFillTx/>
                <a:latin typeface="ＭＳ Ｐゴシック"/>
                <a:ea typeface="ＭＳ Ｐゴシック"/>
                <a:cs typeface="+mn-cs"/>
              </a:rPr>
              <a:t>行政サービスが効率化</a:t>
            </a:r>
            <a:r>
              <a:rPr kumimoji="1" lang="ja-JP" altLang="en-US" sz="1292" b="0" i="0" u="none" strike="noStrike" kern="1200" cap="none" spc="0" normalizeH="0" baseline="0" noProof="0" dirty="0">
                <a:ln w="0"/>
                <a:solidFill>
                  <a:prstClr val="black"/>
                </a:solidFill>
                <a:effectLst/>
                <a:uLnTx/>
                <a:uFillTx/>
                <a:latin typeface="ＭＳ Ｐゴシック"/>
                <a:ea typeface="ＭＳ Ｐゴシック"/>
                <a:cs typeface="+mn-cs"/>
              </a:rPr>
              <a:t>。</a:t>
            </a:r>
            <a:endParaRPr kumimoji="1" lang="en-US" altLang="ja-JP" sz="1292" b="0" i="0" u="none" strike="noStrike" kern="1200" cap="none" spc="0" normalizeH="0" baseline="0" noProof="0" dirty="0">
              <a:ln w="0"/>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ct val="100000"/>
              </a:lnSpc>
              <a:spcBef>
                <a:spcPts val="554"/>
              </a:spcBef>
              <a:spcAft>
                <a:spcPct val="0"/>
              </a:spcAft>
              <a:buClrTx/>
              <a:buSzTx/>
              <a:buFontTx/>
              <a:buNone/>
              <a:tabLst/>
              <a:defRPr/>
            </a:pPr>
            <a:r>
              <a:rPr kumimoji="1" lang="ja-JP" altLang="en-US" sz="1292" b="0" i="0" u="none" strike="noStrike" kern="1200" cap="none" spc="0" normalizeH="0" baseline="0" noProof="0" dirty="0">
                <a:ln w="0"/>
                <a:solidFill>
                  <a:prstClr val="black"/>
                </a:solidFill>
                <a:effectLst/>
                <a:uLnTx/>
                <a:uFillTx/>
                <a:latin typeface="ＭＳ Ｐゴシック"/>
                <a:ea typeface="ＭＳ Ｐゴシック"/>
                <a:cs typeface="+mn-cs"/>
              </a:rPr>
              <a:t>⇒コンパクトシティ化により、行政サービスの効率化が図られ、</a:t>
            </a:r>
            <a:r>
              <a:rPr kumimoji="1" lang="ja-JP" altLang="en-US" sz="1292" b="0" i="0" u="sng" strike="noStrike" kern="1200" cap="none" spc="0" normalizeH="0" baseline="0" noProof="0" dirty="0">
                <a:ln w="0"/>
                <a:solidFill>
                  <a:prstClr val="black"/>
                </a:solidFill>
                <a:effectLst/>
                <a:uLnTx/>
                <a:uFillTx/>
                <a:latin typeface="ＭＳ Ｐゴシック"/>
                <a:ea typeface="ＭＳ Ｐゴシック"/>
                <a:cs typeface="+mn-cs"/>
              </a:rPr>
              <a:t>市民一人あたりの行政経費が縮減</a:t>
            </a:r>
            <a:r>
              <a:rPr kumimoji="1" lang="ja-JP" altLang="en-US" sz="1292" b="0" i="0" u="none" strike="noStrike" kern="1200" cap="none" spc="0" normalizeH="0" baseline="0" noProof="0" dirty="0">
                <a:ln w="0"/>
                <a:solidFill>
                  <a:prstClr val="black"/>
                </a:solidFill>
                <a:effectLst/>
                <a:uLnTx/>
                <a:uFillTx/>
                <a:latin typeface="ＭＳ Ｐゴシック"/>
                <a:ea typeface="ＭＳ Ｐゴシック"/>
                <a:cs typeface="+mn-cs"/>
              </a:rPr>
              <a:t>。</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90119" name="正方形/長方形 72"/>
          <p:cNvSpPr>
            <a:spLocks noChangeArrowheads="1"/>
          </p:cNvSpPr>
          <p:nvPr/>
        </p:nvSpPr>
        <p:spPr bwMode="auto">
          <a:xfrm>
            <a:off x="896818" y="6290984"/>
            <a:ext cx="3974123"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出典：</a:t>
            </a:r>
            <a:r>
              <a:rPr kumimoji="1" lang="en-US" altLang="ja-JP" sz="923"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H26</a:t>
            </a:r>
            <a:r>
              <a:rPr kumimoji="1" lang="ja-JP" altLang="en-US" sz="923"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国土交通白書</a:t>
            </a:r>
          </a:p>
        </p:txBody>
      </p:sp>
      <p:sp>
        <p:nvSpPr>
          <p:cNvPr id="101" name="テキスト ボックス 100"/>
          <p:cNvSpPr txBox="1">
            <a:spLocks noChangeArrowheads="1"/>
          </p:cNvSpPr>
          <p:nvPr/>
        </p:nvSpPr>
        <p:spPr bwMode="auto">
          <a:xfrm>
            <a:off x="4972054" y="1058095"/>
            <a:ext cx="4169019" cy="5449766"/>
          </a:xfrm>
          <a:prstGeom prst="rect">
            <a:avLst/>
          </a:prstGeom>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lstStyle/>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102" name="Rectangle 50"/>
          <p:cNvSpPr>
            <a:spLocks noChangeArrowheads="1"/>
          </p:cNvSpPr>
          <p:nvPr/>
        </p:nvSpPr>
        <p:spPr bwMode="auto">
          <a:xfrm>
            <a:off x="4960680" y="743952"/>
            <a:ext cx="4179867" cy="245908"/>
          </a:xfrm>
          <a:prstGeom prst="rect">
            <a:avLst/>
          </a:prstGeom>
          <a:solidFill>
            <a:schemeClr val="bg1"/>
          </a:solidFill>
          <a:ln>
            <a:solidFill>
              <a:srgbClr val="4087C8"/>
            </a:solidFill>
            <a:headEnd/>
            <a:tailEnd/>
          </a:ln>
        </p:spPr>
        <p:style>
          <a:lnRef idx="0">
            <a:schemeClr val="accent1"/>
          </a:lnRef>
          <a:fillRef idx="3">
            <a:schemeClr val="accent1"/>
          </a:fillRef>
          <a:effectRef idx="3">
            <a:schemeClr val="accent1"/>
          </a:effectRef>
          <a:fontRef idx="minor">
            <a:schemeClr val="lt1"/>
          </a:fontRef>
        </p:style>
        <p:txBody>
          <a:bodyPr lIns="84379" tIns="76431" rIns="84379" bIns="76431"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地価の維持効果（固定資産税確保効果）</a:t>
            </a:r>
          </a:p>
        </p:txBody>
      </p:sp>
      <p:sp>
        <p:nvSpPr>
          <p:cNvPr id="103" name="テキスト ボックス 102"/>
          <p:cNvSpPr txBox="1">
            <a:spLocks noChangeArrowheads="1"/>
          </p:cNvSpPr>
          <p:nvPr/>
        </p:nvSpPr>
        <p:spPr bwMode="auto">
          <a:xfrm>
            <a:off x="5020408" y="1077145"/>
            <a:ext cx="4040066" cy="96568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33231" tIns="33231" rIns="33231" bIns="33231"/>
          <a:lstStyle/>
          <a:p>
            <a:pPr marL="161196" marR="0" lvl="0" indent="-161196"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ja-JP" altLang="en-US" sz="1292" b="0" i="0" u="sng" strike="noStrike" kern="1200" cap="none" spc="0" normalizeH="0" baseline="0" noProof="0" dirty="0">
                <a:ln>
                  <a:noFill/>
                </a:ln>
                <a:solidFill>
                  <a:prstClr val="black"/>
                </a:solidFill>
                <a:effectLst/>
                <a:uLnTx/>
                <a:uFillTx/>
                <a:latin typeface="ＭＳ Ｐゴシック"/>
                <a:ea typeface="ＭＳ Ｐゴシック"/>
                <a:cs typeface="+mn-cs"/>
              </a:rPr>
              <a:t>固定資産税の多くは</a:t>
            </a:r>
            <a:r>
              <a:rPr kumimoji="1" lang="en-US" altLang="ja-JP" sz="1292" b="0" i="0" u="sng"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ja-JP" altLang="en-US" sz="1292" b="0" i="0" u="sng" strike="noStrike" kern="1200" cap="none" spc="0" normalizeH="0" baseline="0" noProof="0" dirty="0">
                <a:ln>
                  <a:noFill/>
                </a:ln>
                <a:solidFill>
                  <a:prstClr val="black"/>
                </a:solidFill>
                <a:effectLst/>
                <a:uLnTx/>
                <a:uFillTx/>
                <a:latin typeface="ＭＳ Ｐゴシック"/>
                <a:ea typeface="ＭＳ Ｐゴシック"/>
                <a:cs typeface="+mn-cs"/>
              </a:rPr>
              <a:t>まちなか“</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から徴収。他方、これまでは、</a:t>
            </a:r>
            <a:r>
              <a:rPr kumimoji="1" lang="ja-JP" altLang="en-US" sz="1292" b="0" i="0" u="sng" strike="noStrike" kern="1200" cap="none" spc="0" normalizeH="0" baseline="0" noProof="0" dirty="0">
                <a:ln>
                  <a:noFill/>
                </a:ln>
                <a:solidFill>
                  <a:prstClr val="black"/>
                </a:solidFill>
                <a:effectLst/>
                <a:uLnTx/>
                <a:uFillTx/>
                <a:latin typeface="ＭＳ Ｐゴシック"/>
                <a:ea typeface="ＭＳ Ｐゴシック"/>
                <a:cs typeface="+mn-cs"/>
              </a:rPr>
              <a:t>”まちなか“も郊外と同様に地価が下落</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ct val="100000"/>
              </a:lnSpc>
              <a:spcBef>
                <a:spcPts val="554"/>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⇒コンパクトシティ化により、</a:t>
            </a:r>
            <a:r>
              <a:rPr kumimoji="1" lang="ja-JP" altLang="en-US" sz="1292" b="0" i="0" u="sng" strike="noStrike" kern="1200" cap="none" spc="0" normalizeH="0" baseline="0" noProof="0" dirty="0">
                <a:ln>
                  <a:noFill/>
                </a:ln>
                <a:solidFill>
                  <a:prstClr val="black"/>
                </a:solidFill>
                <a:effectLst/>
                <a:uLnTx/>
                <a:uFillTx/>
                <a:latin typeface="ＭＳ Ｐゴシック"/>
                <a:ea typeface="ＭＳ Ｐゴシック"/>
                <a:cs typeface="+mn-cs"/>
              </a:rPr>
              <a:t>“まちなか”の土地利用が増進</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し、</a:t>
            </a:r>
            <a:r>
              <a:rPr kumimoji="1" lang="ja-JP" altLang="en-US" sz="1292" b="0" i="0" u="sng" strike="noStrike" kern="1200" cap="none" spc="0" normalizeH="0" baseline="0" noProof="0" dirty="0">
                <a:ln>
                  <a:noFill/>
                </a:ln>
                <a:solidFill>
                  <a:prstClr val="black"/>
                </a:solidFill>
                <a:effectLst/>
                <a:uLnTx/>
                <a:uFillTx/>
                <a:latin typeface="ＭＳ Ｐゴシック"/>
                <a:ea typeface="ＭＳ Ｐゴシック"/>
                <a:cs typeface="+mn-cs"/>
              </a:rPr>
              <a:t>地価が維持</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され固定資産税収が確保。</a:t>
            </a:r>
            <a:endParaRPr kumimoji="1" lang="en-US" altLang="ja-JP" sz="12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0125" name="テキスト ボックス 117"/>
          <p:cNvSpPr txBox="1">
            <a:spLocks noChangeArrowheads="1"/>
          </p:cNvSpPr>
          <p:nvPr/>
        </p:nvSpPr>
        <p:spPr bwMode="auto">
          <a:xfrm>
            <a:off x="4974982" y="2129291"/>
            <a:ext cx="2775438"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地価の維持効果の一例</a:t>
            </a:r>
            <a:r>
              <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富山市）</a:t>
            </a:r>
            <a:r>
              <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aphicFrame>
        <p:nvGraphicFramePr>
          <p:cNvPr id="38" name="グラフ 37"/>
          <p:cNvGraphicFramePr>
            <a:graphicFrameLocks/>
          </p:cNvGraphicFramePr>
          <p:nvPr/>
        </p:nvGraphicFramePr>
        <p:xfrm>
          <a:off x="5022259" y="3129030"/>
          <a:ext cx="3589322" cy="1842558"/>
        </p:xfrm>
        <a:graphic>
          <a:graphicData uri="http://schemas.openxmlformats.org/drawingml/2006/chart">
            <c:chart xmlns:c="http://schemas.openxmlformats.org/drawingml/2006/chart" xmlns:r="http://schemas.openxmlformats.org/officeDocument/2006/relationships" r:id="rId3"/>
          </a:graphicData>
        </a:graphic>
      </p:graphicFrame>
      <p:sp>
        <p:nvSpPr>
          <p:cNvPr id="90127" name="テキスト ボックス 38"/>
          <p:cNvSpPr txBox="1">
            <a:spLocks noChangeArrowheads="1"/>
          </p:cNvSpPr>
          <p:nvPr/>
        </p:nvSpPr>
        <p:spPr bwMode="auto">
          <a:xfrm>
            <a:off x="5086351" y="2910341"/>
            <a:ext cx="3855426"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H</a:t>
            </a: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１５を１とした各地区の公示地価の推移（富山市）</a:t>
            </a:r>
            <a:endPar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0128" name="正方形/長方形 39"/>
          <p:cNvSpPr>
            <a:spLocks noChangeArrowheads="1"/>
          </p:cNvSpPr>
          <p:nvPr/>
        </p:nvSpPr>
        <p:spPr bwMode="auto">
          <a:xfrm>
            <a:off x="5671042" y="6273399"/>
            <a:ext cx="3502269"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出典：富山市資料をもとに国土交通省作成</a:t>
            </a:r>
          </a:p>
        </p:txBody>
      </p:sp>
      <p:sp>
        <p:nvSpPr>
          <p:cNvPr id="90129" name="テキスト ボックス 40"/>
          <p:cNvSpPr txBox="1">
            <a:spLocks noChangeArrowheads="1"/>
          </p:cNvSpPr>
          <p:nvPr/>
        </p:nvSpPr>
        <p:spPr bwMode="auto">
          <a:xfrm>
            <a:off x="5260734" y="2375479"/>
            <a:ext cx="3389435" cy="498231"/>
          </a:xfrm>
          <a:prstGeom prst="rect">
            <a:avLst/>
          </a:prstGeom>
          <a:noFill/>
          <a:ln w="31750" cmpd="dbl">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33231" tIns="16615" rIns="3323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zh-TW"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公共交通沿線居住推進地区外</a:t>
            </a:r>
            <a:r>
              <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と比較して</a:t>
            </a:r>
            <a:endParaRPr kumimoji="1" lang="en-US" altLang="ja-JP"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中心市街地で</a:t>
            </a:r>
            <a:r>
              <a:rPr kumimoji="1" lang="ja-JP" altLang="en-US" sz="1477" b="1"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約１７％の</a:t>
            </a:r>
            <a:r>
              <a:rPr kumimoji="1" lang="ja-JP" altLang="en-US" sz="1292"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地価の維持効果</a:t>
            </a:r>
            <a:endParaRPr kumimoji="1" lang="en-US" altLang="ja-JP" sz="1292"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p:txBody>
      </p:sp>
      <p:cxnSp>
        <p:nvCxnSpPr>
          <p:cNvPr id="4" name="直線矢印コネクタ 3"/>
          <p:cNvCxnSpPr/>
          <p:nvPr/>
        </p:nvCxnSpPr>
        <p:spPr>
          <a:xfrm flipV="1">
            <a:off x="8475785" y="4126613"/>
            <a:ext cx="0" cy="332643"/>
          </a:xfrm>
          <a:prstGeom prst="straightConnector1">
            <a:avLst/>
          </a:prstGeom>
          <a:ln w="41275">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a:off x="8528539" y="4230656"/>
            <a:ext cx="565638" cy="187569"/>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33231" rIns="33231"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108" b="1" i="0" u="none" strike="noStrike" kern="1200" cap="none" spc="0" normalizeH="0" baseline="0" noProof="0" dirty="0">
                <a:ln>
                  <a:noFill/>
                </a:ln>
                <a:solidFill>
                  <a:srgbClr val="FF0000"/>
                </a:solidFill>
                <a:effectLst/>
                <a:uLnTx/>
                <a:uFillTx/>
                <a:latin typeface="Arial"/>
                <a:ea typeface="ＭＳ Ｐゴシック"/>
                <a:cs typeface="+mn-cs"/>
              </a:rPr>
              <a:t>約１７％</a:t>
            </a:r>
          </a:p>
        </p:txBody>
      </p:sp>
      <p:cxnSp>
        <p:nvCxnSpPr>
          <p:cNvPr id="11" name="直線コネクタ 10"/>
          <p:cNvCxnSpPr>
            <a:endCxn id="23" idx="0"/>
          </p:cNvCxnSpPr>
          <p:nvPr/>
        </p:nvCxnSpPr>
        <p:spPr>
          <a:xfrm>
            <a:off x="6575182" y="3248845"/>
            <a:ext cx="13188" cy="1538654"/>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6575181" y="4684922"/>
            <a:ext cx="1926980" cy="0"/>
          </a:xfrm>
          <a:prstGeom prst="straightConnector1">
            <a:avLst/>
          </a:prstGeom>
          <a:ln w="22225">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928950" y="4274617"/>
            <a:ext cx="1323243" cy="344365"/>
          </a:xfrm>
          <a:prstGeom prst="rect">
            <a:avLst/>
          </a:prstGeom>
          <a:solidFill>
            <a:schemeClr val="accent6">
              <a:lumMod val="20000"/>
              <a:lumOff val="80000"/>
            </a:schemeClr>
          </a:solidFill>
          <a:ln w="22225">
            <a:solidFill>
              <a:srgbClr val="00B050"/>
            </a:solidFill>
          </a:ln>
        </p:spPr>
        <p:txBody>
          <a:bodyPr lIns="33231" tIns="0" rIns="33231" bIns="0"/>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zh-TW" altLang="en-US" sz="1108"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公共交通沿線居住</a:t>
            </a:r>
            <a:endParaRPr kumimoji="1" lang="en-US" altLang="zh-TW" sz="1108"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ctr" defTabSz="844083" rtl="0" eaLnBrk="0" fontAlgn="base" latinLnBrk="0" hangingPunct="0">
              <a:lnSpc>
                <a:spcPct val="100000"/>
              </a:lnSpc>
              <a:spcBef>
                <a:spcPct val="0"/>
              </a:spcBef>
              <a:spcAft>
                <a:spcPct val="0"/>
              </a:spcAft>
              <a:buClrTx/>
              <a:buSzTx/>
              <a:buFontTx/>
              <a:buNone/>
              <a:tabLst/>
              <a:defRPr/>
            </a:pPr>
            <a:r>
              <a:rPr kumimoji="1" lang="zh-TW" altLang="en-US" sz="1108"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推進</a:t>
            </a:r>
            <a:r>
              <a:rPr kumimoji="1" lang="ja-JP" altLang="en-US" sz="1108"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地区の設定</a:t>
            </a:r>
          </a:p>
        </p:txBody>
      </p:sp>
      <p:sp>
        <p:nvSpPr>
          <p:cNvPr id="23" name="円/楕円 22"/>
          <p:cNvSpPr/>
          <p:nvPr/>
        </p:nvSpPr>
        <p:spPr>
          <a:xfrm>
            <a:off x="6378823" y="4787500"/>
            <a:ext cx="420565" cy="1846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prstClr val="white"/>
              </a:solidFill>
              <a:effectLst/>
              <a:uLnTx/>
              <a:uFillTx/>
              <a:latin typeface="Arial"/>
              <a:ea typeface="ＭＳ Ｐゴシック"/>
              <a:cs typeface="+mn-cs"/>
            </a:endParaRPr>
          </a:p>
        </p:txBody>
      </p:sp>
      <p:graphicFrame>
        <p:nvGraphicFramePr>
          <p:cNvPr id="27" name="表 26"/>
          <p:cNvGraphicFramePr>
            <a:graphicFrameLocks noGrp="1"/>
          </p:cNvGraphicFramePr>
          <p:nvPr/>
        </p:nvGraphicFramePr>
        <p:xfrm>
          <a:off x="5550880" y="5353137"/>
          <a:ext cx="2731477" cy="910482"/>
        </p:xfrm>
        <a:graphic>
          <a:graphicData uri="http://schemas.openxmlformats.org/drawingml/2006/table">
            <a:tbl>
              <a:tblPr firstRow="1" bandRow="1">
                <a:tableStyleId>{5C22544A-7EE6-4342-B048-85BDC9FD1C3A}</a:tableStyleId>
              </a:tblPr>
              <a:tblGrid>
                <a:gridCol w="1357829">
                  <a:extLst>
                    <a:ext uri="{9D8B030D-6E8A-4147-A177-3AD203B41FA5}">
                      <a16:colId xmlns:a16="http://schemas.microsoft.com/office/drawing/2014/main" val="20000"/>
                    </a:ext>
                  </a:extLst>
                </a:gridCol>
                <a:gridCol w="686824">
                  <a:extLst>
                    <a:ext uri="{9D8B030D-6E8A-4147-A177-3AD203B41FA5}">
                      <a16:colId xmlns:a16="http://schemas.microsoft.com/office/drawing/2014/main" val="20001"/>
                    </a:ext>
                  </a:extLst>
                </a:gridCol>
                <a:gridCol w="686824">
                  <a:extLst>
                    <a:ext uri="{9D8B030D-6E8A-4147-A177-3AD203B41FA5}">
                      <a16:colId xmlns:a16="http://schemas.microsoft.com/office/drawing/2014/main" val="20002"/>
                    </a:ext>
                  </a:extLst>
                </a:gridCol>
              </a:tblGrid>
              <a:tr h="216212">
                <a:tc>
                  <a:txBody>
                    <a:bodyPr/>
                    <a:lstStyle/>
                    <a:p>
                      <a:pPr algn="ctr"/>
                      <a:r>
                        <a:rPr kumimoji="1" lang="ja-JP" altLang="en-US" sz="1200" dirty="0">
                          <a:latin typeface="+mn-ea"/>
                          <a:ea typeface="+mn-ea"/>
                        </a:rPr>
                        <a:t>地区類型</a:t>
                      </a:r>
                    </a:p>
                  </a:txBody>
                  <a:tcPr marL="33228" marR="16614" marT="16623" marB="16623"/>
                </a:tc>
                <a:tc>
                  <a:txBody>
                    <a:bodyPr/>
                    <a:lstStyle/>
                    <a:p>
                      <a:pPr algn="ctr"/>
                      <a:r>
                        <a:rPr kumimoji="1" lang="ja-JP" altLang="en-US" sz="1200" dirty="0">
                          <a:latin typeface="+mn-ea"/>
                          <a:ea typeface="+mn-ea"/>
                        </a:rPr>
                        <a:t>面積比</a:t>
                      </a:r>
                    </a:p>
                  </a:txBody>
                  <a:tcPr marL="33228" marR="16614" marT="16623" marB="16623"/>
                </a:tc>
                <a:tc>
                  <a:txBody>
                    <a:bodyPr/>
                    <a:lstStyle/>
                    <a:p>
                      <a:pPr algn="ctr"/>
                      <a:r>
                        <a:rPr kumimoji="1" lang="ja-JP" altLang="en-US" sz="1200" dirty="0">
                          <a:latin typeface="+mn-ea"/>
                          <a:ea typeface="+mn-ea"/>
                        </a:rPr>
                        <a:t>税収比</a:t>
                      </a:r>
                    </a:p>
                  </a:txBody>
                  <a:tcPr marL="33228" marR="16614" marT="16623" marB="16623"/>
                </a:tc>
                <a:extLst>
                  <a:ext uri="{0D108BD9-81ED-4DB2-BD59-A6C34878D82A}">
                    <a16:rowId xmlns:a16="http://schemas.microsoft.com/office/drawing/2014/main" val="10000"/>
                  </a:ext>
                </a:extLst>
              </a:tr>
              <a:tr h="216212">
                <a:tc>
                  <a:txBody>
                    <a:bodyPr/>
                    <a:lstStyle/>
                    <a:p>
                      <a:r>
                        <a:rPr kumimoji="1" lang="ja-JP" altLang="en-US" sz="1200" dirty="0">
                          <a:latin typeface="+mn-ea"/>
                          <a:ea typeface="+mn-ea"/>
                        </a:rPr>
                        <a:t>市街化区域</a:t>
                      </a:r>
                    </a:p>
                  </a:txBody>
                  <a:tcPr marL="33228" marR="16614" marT="16623" marB="16623"/>
                </a:tc>
                <a:tc>
                  <a:txBody>
                    <a:bodyPr/>
                    <a:lstStyle/>
                    <a:p>
                      <a:pPr algn="r"/>
                      <a:r>
                        <a:rPr kumimoji="1" lang="en-US" altLang="ja-JP" sz="1200" dirty="0">
                          <a:latin typeface="+mn-ea"/>
                          <a:ea typeface="+mn-ea"/>
                        </a:rPr>
                        <a:t>5.8%</a:t>
                      </a:r>
                      <a:endParaRPr kumimoji="1" lang="ja-JP" altLang="en-US" sz="1200" dirty="0">
                        <a:latin typeface="+mn-ea"/>
                        <a:ea typeface="+mn-ea"/>
                      </a:endParaRPr>
                    </a:p>
                  </a:txBody>
                  <a:tcPr marL="33228" marR="16614" marT="16623" marB="16623"/>
                </a:tc>
                <a:tc>
                  <a:txBody>
                    <a:bodyPr/>
                    <a:lstStyle/>
                    <a:p>
                      <a:pPr algn="r"/>
                      <a:r>
                        <a:rPr kumimoji="1" lang="en-US" altLang="ja-JP" sz="1200" dirty="0">
                          <a:latin typeface="+mn-ea"/>
                          <a:ea typeface="+mn-ea"/>
                        </a:rPr>
                        <a:t>74.0%</a:t>
                      </a:r>
                      <a:endParaRPr kumimoji="1" lang="ja-JP" altLang="en-US" sz="1200" dirty="0">
                        <a:latin typeface="+mn-ea"/>
                        <a:ea typeface="+mn-ea"/>
                      </a:endParaRPr>
                    </a:p>
                  </a:txBody>
                  <a:tcPr marL="33228" marR="16614" marT="16623" marB="16623"/>
                </a:tc>
                <a:extLst>
                  <a:ext uri="{0D108BD9-81ED-4DB2-BD59-A6C34878D82A}">
                    <a16:rowId xmlns:a16="http://schemas.microsoft.com/office/drawing/2014/main" val="10001"/>
                  </a:ext>
                </a:extLst>
              </a:tr>
              <a:tr h="258436">
                <a:tc>
                  <a:txBody>
                    <a:bodyPr/>
                    <a:lstStyle/>
                    <a:p>
                      <a:r>
                        <a:rPr kumimoji="1" lang="ja-JP" altLang="en-US" sz="1200" dirty="0">
                          <a:latin typeface="+mn-ea"/>
                          <a:ea typeface="+mn-ea"/>
                        </a:rPr>
                        <a:t>　</a:t>
                      </a:r>
                      <a:r>
                        <a:rPr kumimoji="1" lang="ja-JP" altLang="en-US" sz="1100" spc="-60" baseline="0" dirty="0">
                          <a:latin typeface="+mn-ea"/>
                          <a:ea typeface="+mn-ea"/>
                        </a:rPr>
                        <a:t>うち</a:t>
                      </a:r>
                      <a:r>
                        <a:rPr kumimoji="1" lang="ja-JP" altLang="en-US" sz="1300" spc="-60" baseline="0" dirty="0">
                          <a:solidFill>
                            <a:srgbClr val="FF0000"/>
                          </a:solidFill>
                          <a:latin typeface="+mn-ea"/>
                          <a:ea typeface="+mn-ea"/>
                        </a:rPr>
                        <a:t>都心地区</a:t>
                      </a:r>
                    </a:p>
                  </a:txBody>
                  <a:tcPr marL="33228" marR="16614" marT="16623" marB="16623"/>
                </a:tc>
                <a:tc>
                  <a:txBody>
                    <a:bodyPr/>
                    <a:lstStyle/>
                    <a:p>
                      <a:pPr algn="r"/>
                      <a:r>
                        <a:rPr kumimoji="1" lang="ja-JP" altLang="en-US" sz="1200" dirty="0">
                          <a:latin typeface="+mn-ea"/>
                          <a:ea typeface="+mn-ea"/>
                        </a:rPr>
                        <a:t>　</a:t>
                      </a:r>
                      <a:r>
                        <a:rPr kumimoji="1" lang="en-US" altLang="ja-JP" sz="1200" dirty="0">
                          <a:latin typeface="+mn-ea"/>
                          <a:ea typeface="+mn-ea"/>
                        </a:rPr>
                        <a:t>0.4%</a:t>
                      </a:r>
                      <a:endParaRPr kumimoji="1" lang="ja-JP" altLang="en-US" sz="1200" dirty="0">
                        <a:latin typeface="+mn-ea"/>
                        <a:ea typeface="+mn-ea"/>
                      </a:endParaRPr>
                    </a:p>
                  </a:txBody>
                  <a:tcPr marL="33228" marR="16614" marT="16623" marB="16623"/>
                </a:tc>
                <a:tc>
                  <a:txBody>
                    <a:bodyPr/>
                    <a:lstStyle/>
                    <a:p>
                      <a:pPr algn="r"/>
                      <a:r>
                        <a:rPr kumimoji="1" lang="en-US" altLang="ja-JP" sz="1500" dirty="0">
                          <a:solidFill>
                            <a:srgbClr val="FF0000"/>
                          </a:solidFill>
                          <a:latin typeface="+mn-ea"/>
                          <a:ea typeface="+mn-ea"/>
                        </a:rPr>
                        <a:t>22.2%</a:t>
                      </a:r>
                      <a:endParaRPr kumimoji="1" lang="ja-JP" altLang="en-US" sz="1500" dirty="0">
                        <a:solidFill>
                          <a:srgbClr val="FF0000"/>
                        </a:solidFill>
                        <a:latin typeface="+mn-ea"/>
                        <a:ea typeface="+mn-ea"/>
                      </a:endParaRPr>
                    </a:p>
                  </a:txBody>
                  <a:tcPr marL="33228" marR="16614" marT="16623" marB="16623"/>
                </a:tc>
                <a:extLst>
                  <a:ext uri="{0D108BD9-81ED-4DB2-BD59-A6C34878D82A}">
                    <a16:rowId xmlns:a16="http://schemas.microsoft.com/office/drawing/2014/main" val="10002"/>
                  </a:ext>
                </a:extLst>
              </a:tr>
              <a:tr h="216212">
                <a:tc>
                  <a:txBody>
                    <a:bodyPr/>
                    <a:lstStyle/>
                    <a:p>
                      <a:r>
                        <a:rPr kumimoji="1" lang="ja-JP" altLang="en-US" sz="1200" dirty="0">
                          <a:latin typeface="+mn-ea"/>
                          <a:ea typeface="+mn-ea"/>
                        </a:rPr>
                        <a:t>上記以外</a:t>
                      </a:r>
                    </a:p>
                  </a:txBody>
                  <a:tcPr marL="33228" marR="16614" marT="16623" marB="16623"/>
                </a:tc>
                <a:tc>
                  <a:txBody>
                    <a:bodyPr/>
                    <a:lstStyle/>
                    <a:p>
                      <a:pPr algn="r"/>
                      <a:r>
                        <a:rPr kumimoji="1" lang="en-US" altLang="ja-JP" sz="1200" dirty="0">
                          <a:latin typeface="+mn-ea"/>
                          <a:ea typeface="+mn-ea"/>
                        </a:rPr>
                        <a:t>94.2%</a:t>
                      </a:r>
                      <a:endParaRPr kumimoji="1" lang="ja-JP" altLang="en-US" sz="1200" dirty="0">
                        <a:latin typeface="+mn-ea"/>
                        <a:ea typeface="+mn-ea"/>
                      </a:endParaRPr>
                    </a:p>
                  </a:txBody>
                  <a:tcPr marL="33228" marR="16614" marT="16623" marB="16623"/>
                </a:tc>
                <a:tc>
                  <a:txBody>
                    <a:bodyPr/>
                    <a:lstStyle/>
                    <a:p>
                      <a:pPr algn="r"/>
                      <a:r>
                        <a:rPr kumimoji="1" lang="en-US" altLang="ja-JP" sz="1200" dirty="0">
                          <a:latin typeface="+mn-ea"/>
                          <a:ea typeface="+mn-ea"/>
                        </a:rPr>
                        <a:t>26.0%</a:t>
                      </a:r>
                      <a:endParaRPr kumimoji="1" lang="ja-JP" altLang="en-US" sz="1200" dirty="0">
                        <a:latin typeface="+mn-ea"/>
                        <a:ea typeface="+mn-ea"/>
                      </a:endParaRPr>
                    </a:p>
                  </a:txBody>
                  <a:tcPr marL="33228" marR="16614" marT="16623" marB="16623"/>
                </a:tc>
                <a:extLst>
                  <a:ext uri="{0D108BD9-81ED-4DB2-BD59-A6C34878D82A}">
                    <a16:rowId xmlns:a16="http://schemas.microsoft.com/office/drawing/2014/main" val="10003"/>
                  </a:ext>
                </a:extLst>
              </a:tr>
            </a:tbl>
          </a:graphicData>
        </a:graphic>
      </p:graphicFrame>
      <p:sp>
        <p:nvSpPr>
          <p:cNvPr id="90158" name="テキスト ボックス 66"/>
          <p:cNvSpPr txBox="1">
            <a:spLocks noChangeArrowheads="1"/>
          </p:cNvSpPr>
          <p:nvPr/>
        </p:nvSpPr>
        <p:spPr bwMode="auto">
          <a:xfrm>
            <a:off x="5086353" y="5065922"/>
            <a:ext cx="3974123"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固定資産税と都市計画税の地区別徴収額（</a:t>
            </a:r>
            <a:r>
              <a:rPr kumimoji="1" lang="en-US" altLang="ja-JP"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H25</a:t>
            </a: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当初）</a:t>
            </a:r>
            <a:endPar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8479" name="タイトル 1"/>
          <p:cNvSpPr>
            <a:spLocks noGrp="1"/>
          </p:cNvSpPr>
          <p:nvPr>
            <p:ph type="title"/>
          </p:nvPr>
        </p:nvSpPr>
        <p:spPr>
          <a:xfrm>
            <a:off x="401518" y="2041"/>
            <a:ext cx="8440615" cy="439615"/>
          </a:xfrm>
        </p:spPr>
        <p:txBody>
          <a:bodyPr/>
          <a:lstStyle/>
          <a:p>
            <a:pPr>
              <a:defRPr/>
            </a:pPr>
            <a:r>
              <a:rPr lang="ja-JP" altLang="en-US" sz="2400" b="1" dirty="0">
                <a:latin typeface="Meiryo UI" panose="020B0604030504040204" pitchFamily="50" charset="-128"/>
                <a:ea typeface="Meiryo UI" panose="020B0604030504040204" pitchFamily="50" charset="-128"/>
              </a:rPr>
              <a:t>コンパクトシティ化の効果④</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行政コストの縮減と固定資産税の維持</a:t>
            </a:r>
          </a:p>
        </p:txBody>
      </p:sp>
      <p:sp>
        <p:nvSpPr>
          <p:cNvPr id="90161" name="テキスト ボックス 30"/>
          <p:cNvSpPr txBox="1">
            <a:spLocks noChangeArrowheads="1"/>
          </p:cNvSpPr>
          <p:nvPr/>
        </p:nvSpPr>
        <p:spPr bwMode="auto">
          <a:xfrm>
            <a:off x="7310808" y="3412968"/>
            <a:ext cx="1783373" cy="158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zh-TW" altLang="en-US" sz="1015"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公共交通沿線居住推進</a:t>
            </a:r>
            <a:r>
              <a:rPr kumimoji="1" lang="ja-JP" altLang="en-US" sz="1015"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地区内</a:t>
            </a:r>
          </a:p>
        </p:txBody>
      </p:sp>
      <p:sp>
        <p:nvSpPr>
          <p:cNvPr id="90162" name="テキスト ボックス 31"/>
          <p:cNvSpPr txBox="1">
            <a:spLocks noChangeArrowheads="1"/>
          </p:cNvSpPr>
          <p:nvPr/>
        </p:nvSpPr>
        <p:spPr bwMode="auto">
          <a:xfrm>
            <a:off x="7310808" y="3571233"/>
            <a:ext cx="1783373" cy="1685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zh-TW" altLang="en-US" sz="1015"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公共交通沿線居住推進</a:t>
            </a:r>
            <a:r>
              <a:rPr kumimoji="1" lang="ja-JP" altLang="en-US" sz="1015"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地区外</a:t>
            </a:r>
          </a:p>
        </p:txBody>
      </p:sp>
      <p:sp>
        <p:nvSpPr>
          <p:cNvPr id="90163" name="テキスト ボックス 32"/>
          <p:cNvSpPr txBox="1">
            <a:spLocks noChangeArrowheads="1"/>
          </p:cNvSpPr>
          <p:nvPr/>
        </p:nvSpPr>
        <p:spPr bwMode="auto">
          <a:xfrm>
            <a:off x="7310808" y="3238590"/>
            <a:ext cx="1783373" cy="1655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都心地区</a:t>
            </a:r>
          </a:p>
        </p:txBody>
      </p:sp>
      <p:pic>
        <p:nvPicPr>
          <p:cNvPr id="90164" name="図 30"/>
          <p:cNvPicPr>
            <a:picLocks noChangeAspect="1"/>
          </p:cNvPicPr>
          <p:nvPr/>
        </p:nvPicPr>
        <p:blipFill>
          <a:blip r:embed="rId4" cstate="screen">
            <a:extLst>
              <a:ext uri="{28A0092B-C50C-407E-A947-70E740481C1C}">
                <a14:useLocalDpi xmlns:a14="http://schemas.microsoft.com/office/drawing/2010/main"/>
              </a:ext>
            </a:extLst>
          </a:blip>
          <a:srcRect l="990" t="708" r="1720" b="954"/>
          <a:stretch>
            <a:fillRect/>
          </a:stretch>
        </p:blipFill>
        <p:spPr bwMode="auto">
          <a:xfrm>
            <a:off x="829408" y="2681741"/>
            <a:ext cx="3949212" cy="356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スライド番号プレースホルダー 3"/>
          <p:cNvSpPr>
            <a:spLocks noGrp="1"/>
          </p:cNvSpPr>
          <p:nvPr>
            <p:ph type="sldNum" sz="quarter" idx="12"/>
          </p:nvPr>
        </p:nvSpPr>
        <p:spPr>
          <a:xfrm>
            <a:off x="7391400" y="639346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777821" rtl="0" eaLnBrk="1" fontAlgn="base" latinLnBrk="0" hangingPunct="1">
              <a:lnSpc>
                <a:spcPct val="100000"/>
              </a:lnSpc>
              <a:spcBef>
                <a:spcPct val="0"/>
              </a:spcBef>
              <a:spcAft>
                <a:spcPct val="0"/>
              </a:spcAft>
              <a:buClrTx/>
              <a:buSzTx/>
              <a:buFontTx/>
              <a:buNone/>
              <a:tabLst/>
              <a:defRPr/>
            </a:pPr>
            <a:fld id="{67BA84A0-340B-42A6-B002-7E876AB09174}" type="slidenum">
              <a:rPr kumimoji="1" lang="en-US" altLang="ja-JP" sz="1534"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777821" rtl="0" eaLnBrk="1" fontAlgn="base" latinLnBrk="0" hangingPunct="1">
                <a:lnSpc>
                  <a:spcPct val="100000"/>
                </a:lnSpc>
                <a:spcBef>
                  <a:spcPct val="0"/>
                </a:spcBef>
                <a:spcAft>
                  <a:spcPct val="0"/>
                </a:spcAft>
                <a:buClrTx/>
                <a:buSzTx/>
                <a:buFontTx/>
                <a:buNone/>
                <a:tabLst/>
                <a:defRPr/>
              </a:pPr>
              <a:t>14</a:t>
            </a:fld>
            <a:endParaRPr kumimoji="1" lang="en-US" altLang="ja-JP" sz="1534"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06031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テキスト ボックス 102"/>
          <p:cNvSpPr txBox="1">
            <a:spLocks noChangeArrowheads="1"/>
          </p:cNvSpPr>
          <p:nvPr/>
        </p:nvSpPr>
        <p:spPr bwMode="auto">
          <a:xfrm>
            <a:off x="427896" y="692696"/>
            <a:ext cx="9050215" cy="1775034"/>
          </a:xfrm>
          <a:prstGeom prst="rect">
            <a:avLst/>
          </a:prstGeom>
          <a:noFill/>
          <a:ln w="25400">
            <a:solidFill>
              <a:srgbClr val="0070C0"/>
            </a:solidFill>
            <a:headEnd/>
            <a:tailEnd/>
          </a:ln>
          <a:effectLst/>
        </p:spPr>
        <p:style>
          <a:lnRef idx="1">
            <a:schemeClr val="accent1"/>
          </a:lnRef>
          <a:fillRef idx="2">
            <a:schemeClr val="accent1"/>
          </a:fillRef>
          <a:effectRef idx="1">
            <a:schemeClr val="accent1"/>
          </a:effectRef>
          <a:fontRef idx="minor">
            <a:schemeClr val="dk1"/>
          </a:fontRef>
        </p:style>
        <p:txBody>
          <a:bodyPr lIns="33231" tIns="99692" rIns="0" bIns="33231"/>
          <a:lstStyle/>
          <a:p>
            <a:pPr marL="161196" marR="0" lvl="0" indent="-161196" algn="l" defTabSz="844083" rtl="0" eaLnBrk="0" fontAlgn="base" latinLnBrk="0" hangingPunct="0">
              <a:lnSpc>
                <a:spcPts val="1385"/>
              </a:lnSpc>
              <a:spcBef>
                <a:spcPts val="0"/>
              </a:spcBef>
              <a:spcAft>
                <a:spcPct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ＭＳ Ｐゴシック"/>
                <a:ea typeface="ＭＳ Ｐゴシック"/>
                <a:cs typeface="+mn-cs"/>
              </a:rPr>
              <a:t>◎都市が集約化され、</a:t>
            </a:r>
            <a:r>
              <a:rPr kumimoji="1" lang="ja-JP" altLang="en-US" sz="1477" b="0" i="0" u="sng" strike="noStrike" kern="1200" cap="none" spc="0" normalizeH="0" baseline="0" noProof="0" dirty="0">
                <a:ln>
                  <a:noFill/>
                </a:ln>
                <a:solidFill>
                  <a:prstClr val="black"/>
                </a:solidFill>
                <a:effectLst/>
                <a:uLnTx/>
                <a:uFillTx/>
                <a:latin typeface="ＭＳ Ｐゴシック"/>
                <a:ea typeface="ＭＳ Ｐゴシック"/>
                <a:cs typeface="+mn-cs"/>
              </a:rPr>
              <a:t>居住地と拠点地区が近接</a:t>
            </a:r>
            <a:r>
              <a:rPr kumimoji="1" lang="ja-JP" altLang="en-US" sz="1477" b="0" i="0" u="none" strike="noStrike" kern="1200" cap="none" spc="0" normalizeH="0" baseline="0" noProof="0" dirty="0">
                <a:ln>
                  <a:noFill/>
                </a:ln>
                <a:solidFill>
                  <a:prstClr val="black"/>
                </a:solidFill>
                <a:effectLst/>
                <a:uLnTx/>
                <a:uFillTx/>
                <a:latin typeface="ＭＳ Ｐゴシック"/>
                <a:ea typeface="ＭＳ Ｐゴシック"/>
                <a:cs typeface="+mn-cs"/>
              </a:rPr>
              <a:t>するほど</a:t>
            </a:r>
            <a:r>
              <a:rPr kumimoji="1" lang="ja-JP" altLang="en-US" sz="1477" b="0" i="0" u="sng" strike="noStrike" kern="1200" cap="none" spc="0" normalizeH="0" baseline="0" noProof="0" dirty="0">
                <a:ln>
                  <a:noFill/>
                </a:ln>
                <a:solidFill>
                  <a:prstClr val="black"/>
                </a:solidFill>
                <a:effectLst/>
                <a:uLnTx/>
                <a:uFillTx/>
                <a:latin typeface="ＭＳ Ｐゴシック"/>
                <a:ea typeface="ＭＳ Ｐゴシック"/>
                <a:cs typeface="+mn-cs"/>
              </a:rPr>
              <a:t>徒歩や公共交通を利用して日常生活を営む市民が増加</a:t>
            </a:r>
            <a:r>
              <a:rPr kumimoji="1" lang="ja-JP" altLang="en-US" sz="1477" b="0" i="0" u="none" strike="noStrike" kern="1200" cap="none" spc="0" normalizeH="0" baseline="0" noProof="0" dirty="0">
                <a:ln>
                  <a:noFill/>
                </a:ln>
                <a:solidFill>
                  <a:prstClr val="black"/>
                </a:solidFill>
                <a:effectLst/>
                <a:uLnTx/>
                <a:uFillTx/>
                <a:latin typeface="ＭＳ Ｐゴシック"/>
                <a:ea typeface="ＭＳ Ｐゴシック"/>
                <a:cs typeface="+mn-cs"/>
              </a:rPr>
              <a:t>。</a:t>
            </a:r>
            <a:endParaRPr kumimoji="1" lang="en-US" altLang="ja-JP" sz="1477"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ts val="1385"/>
              </a:lnSpc>
              <a:spcBef>
                <a:spcPts val="0"/>
              </a:spcBef>
              <a:spcAft>
                <a:spcPct val="0"/>
              </a:spcAft>
              <a:buClrTx/>
              <a:buSzTx/>
              <a:buFontTx/>
              <a:buNone/>
              <a:tabLst/>
              <a:defRPr/>
            </a:pPr>
            <a:r>
              <a:rPr kumimoji="1" lang="ja-JP" altLang="en-US" sz="1477"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ja-JP" altLang="en-US" sz="1477" b="0" i="0" u="sng" strike="noStrike" kern="1200" cap="none" spc="-46" normalizeH="0" baseline="0" noProof="0" dirty="0">
                <a:ln>
                  <a:noFill/>
                </a:ln>
                <a:solidFill>
                  <a:prstClr val="black"/>
                </a:solidFill>
                <a:effectLst/>
                <a:uLnTx/>
                <a:uFillTx/>
                <a:latin typeface="ＭＳ Ｐゴシック"/>
                <a:ea typeface="ＭＳ Ｐゴシック"/>
                <a:cs typeface="+mn-cs"/>
              </a:rPr>
              <a:t>高齢者の外出機会</a:t>
            </a:r>
            <a:r>
              <a:rPr kumimoji="1" lang="ja-JP" altLang="en-US" sz="1477" b="0" i="0" u="none" strike="noStrike" kern="1200" cap="none" spc="-46" normalizeH="0" baseline="0" noProof="0" dirty="0">
                <a:ln>
                  <a:noFill/>
                </a:ln>
                <a:solidFill>
                  <a:prstClr val="black"/>
                </a:solidFill>
                <a:effectLst/>
                <a:uLnTx/>
                <a:uFillTx/>
                <a:latin typeface="ＭＳ Ｐゴシック"/>
                <a:ea typeface="ＭＳ Ｐゴシック"/>
                <a:cs typeface="+mn-cs"/>
              </a:rPr>
              <a:t>、</a:t>
            </a:r>
            <a:r>
              <a:rPr kumimoji="1" lang="ja-JP" altLang="en-US" sz="1477" b="0" i="0" u="sng" strike="noStrike" kern="1200" cap="none" spc="-46" normalizeH="0" baseline="0" noProof="0" dirty="0">
                <a:ln>
                  <a:noFill/>
                </a:ln>
                <a:solidFill>
                  <a:prstClr val="black"/>
                </a:solidFill>
                <a:effectLst/>
                <a:uLnTx/>
                <a:uFillTx/>
                <a:latin typeface="ＭＳ Ｐゴシック"/>
                <a:ea typeface="ＭＳ Ｐゴシック"/>
                <a:cs typeface="+mn-cs"/>
              </a:rPr>
              <a:t>市民の歩行量が増加</a:t>
            </a:r>
            <a:r>
              <a:rPr kumimoji="1" lang="ja-JP" altLang="en-US" sz="1477" b="0" i="0" u="none" strike="noStrike" kern="1200" cap="none" spc="-46" normalizeH="0" baseline="0" noProof="0" dirty="0">
                <a:ln>
                  <a:noFill/>
                </a:ln>
                <a:solidFill>
                  <a:prstClr val="black"/>
                </a:solidFill>
                <a:effectLst/>
                <a:uLnTx/>
                <a:uFillTx/>
                <a:latin typeface="ＭＳ Ｐゴシック"/>
                <a:ea typeface="ＭＳ Ｐゴシック"/>
                <a:cs typeface="+mn-cs"/>
              </a:rPr>
              <a:t>し、</a:t>
            </a:r>
            <a:r>
              <a:rPr kumimoji="1" lang="ja-JP" altLang="en-US" sz="1477" b="0" i="0" u="sng" strike="noStrike" kern="1200" cap="none" spc="-46" normalizeH="0" baseline="0" noProof="0" dirty="0">
                <a:ln>
                  <a:noFill/>
                </a:ln>
                <a:solidFill>
                  <a:prstClr val="black"/>
                </a:solidFill>
                <a:effectLst/>
                <a:uLnTx/>
                <a:uFillTx/>
                <a:latin typeface="ＭＳ Ｐゴシック"/>
                <a:ea typeface="ＭＳ Ｐゴシック"/>
                <a:cs typeface="+mn-cs"/>
              </a:rPr>
              <a:t>健康な市民の増加や医療費の抑制</a:t>
            </a:r>
            <a:r>
              <a:rPr kumimoji="1" lang="ja-JP" altLang="en-US" sz="1477" b="0" i="0" u="none" strike="noStrike" kern="1200" cap="none" spc="-46" normalizeH="0" baseline="0" noProof="0" dirty="0">
                <a:ln>
                  <a:noFill/>
                </a:ln>
                <a:solidFill>
                  <a:prstClr val="black"/>
                </a:solidFill>
                <a:effectLst/>
                <a:uLnTx/>
                <a:uFillTx/>
                <a:latin typeface="ＭＳ Ｐゴシック"/>
                <a:ea typeface="ＭＳ Ｐゴシック"/>
                <a:cs typeface="+mn-cs"/>
              </a:rPr>
              <a:t>が見込まれる。</a:t>
            </a:r>
            <a:endParaRPr kumimoji="1" lang="en-US" altLang="ja-JP" sz="1292" b="0" i="0" u="none" strike="noStrike" kern="1200" cap="none" spc="-46" normalizeH="0" baseline="0" noProof="0" dirty="0">
              <a:ln>
                <a:noFill/>
              </a:ln>
              <a:solidFill>
                <a:prstClr val="black"/>
              </a:solidFill>
              <a:effectLst/>
              <a:uLnTx/>
              <a:uFillTx/>
              <a:latin typeface="ＭＳ Ｐゴシック"/>
              <a:ea typeface="ＭＳ Ｐゴシック"/>
              <a:cs typeface="+mn-cs"/>
            </a:endParaRPr>
          </a:p>
        </p:txBody>
      </p:sp>
      <p:sp>
        <p:nvSpPr>
          <p:cNvPr id="106" name="角丸四角形 105"/>
          <p:cNvSpPr/>
          <p:nvPr/>
        </p:nvSpPr>
        <p:spPr>
          <a:xfrm>
            <a:off x="5810254" y="1139641"/>
            <a:ext cx="1953357" cy="1230923"/>
          </a:xfrm>
          <a:prstGeom prst="roundRect">
            <a:avLst>
              <a:gd name="adj" fmla="val 92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7" name="角丸四角形 106"/>
          <p:cNvSpPr/>
          <p:nvPr/>
        </p:nvSpPr>
        <p:spPr>
          <a:xfrm>
            <a:off x="2491154" y="1157223"/>
            <a:ext cx="1799492" cy="1213338"/>
          </a:xfrm>
          <a:prstGeom prst="roundRect">
            <a:avLst>
              <a:gd name="adj" fmla="val 97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92165" name="図 5"/>
          <p:cNvPicPr>
            <a:picLocks noChangeAspect="1"/>
          </p:cNvPicPr>
          <p:nvPr/>
        </p:nvPicPr>
        <p:blipFill>
          <a:blip r:embed="rId3" cstate="screen">
            <a:extLst>
              <a:ext uri="{28A0092B-C50C-407E-A947-70E740481C1C}">
                <a14:useLocalDpi xmlns:a14="http://schemas.microsoft.com/office/drawing/2010/main"/>
              </a:ext>
            </a:extLst>
          </a:blip>
          <a:srcRect l="1743" t="5154" r="2977" b="3331"/>
          <a:stretch>
            <a:fillRect/>
          </a:stretch>
        </p:blipFill>
        <p:spPr bwMode="auto">
          <a:xfrm>
            <a:off x="1166338" y="4401701"/>
            <a:ext cx="2505808" cy="166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6" name="グループ化 3"/>
          <p:cNvGrpSpPr>
            <a:grpSpLocks/>
          </p:cNvGrpSpPr>
          <p:nvPr/>
        </p:nvGrpSpPr>
        <p:grpSpPr bwMode="auto">
          <a:xfrm>
            <a:off x="2857500" y="1548484"/>
            <a:ext cx="1402374" cy="782515"/>
            <a:chOff x="3981450" y="1177925"/>
            <a:chExt cx="2416175" cy="1347788"/>
          </a:xfrm>
        </p:grpSpPr>
        <p:sp>
          <p:nvSpPr>
            <p:cNvPr id="2" name="円/楕円 1"/>
            <p:cNvSpPr/>
            <p:nvPr/>
          </p:nvSpPr>
          <p:spPr>
            <a:xfrm>
              <a:off x="3981450" y="1177925"/>
              <a:ext cx="2416175" cy="134778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92191" name="図 10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84650" y="1277938"/>
              <a:ext cx="19208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67" name="正方形/長方形 109"/>
          <p:cNvSpPr>
            <a:spLocks noChangeArrowheads="1"/>
          </p:cNvSpPr>
          <p:nvPr/>
        </p:nvSpPr>
        <p:spPr bwMode="auto">
          <a:xfrm>
            <a:off x="2472104" y="1161619"/>
            <a:ext cx="1852246" cy="43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拡散型都市構造では</a:t>
            </a:r>
            <a:endParaRPr kumimoji="1" lang="en-US" altLang="ja-JP" sz="1108"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自動車への依存度が増大</a:t>
            </a:r>
          </a:p>
        </p:txBody>
      </p:sp>
      <p:grpSp>
        <p:nvGrpSpPr>
          <p:cNvPr id="92168" name="グループ化 2"/>
          <p:cNvGrpSpPr>
            <a:grpSpLocks/>
          </p:cNvGrpSpPr>
          <p:nvPr/>
        </p:nvGrpSpPr>
        <p:grpSpPr bwMode="auto">
          <a:xfrm>
            <a:off x="6387612" y="1393153"/>
            <a:ext cx="1219200" cy="930519"/>
            <a:chOff x="7207250" y="1141413"/>
            <a:chExt cx="1778000" cy="1357312"/>
          </a:xfrm>
        </p:grpSpPr>
        <p:sp>
          <p:nvSpPr>
            <p:cNvPr id="29" name="円/楕円 28"/>
            <p:cNvSpPr/>
            <p:nvPr/>
          </p:nvSpPr>
          <p:spPr>
            <a:xfrm>
              <a:off x="7207250" y="1149963"/>
              <a:ext cx="1778000" cy="13487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prstClr val="white"/>
                </a:solidFill>
                <a:effectLst/>
                <a:uLnTx/>
                <a:uFillTx/>
                <a:latin typeface="Arial"/>
                <a:ea typeface="ＭＳ Ｐゴシック"/>
                <a:cs typeface="+mn-cs"/>
              </a:endParaRPr>
            </a:p>
          </p:txBody>
        </p:sp>
        <p:grpSp>
          <p:nvGrpSpPr>
            <p:cNvPr id="92186" name="グループ化 2"/>
            <p:cNvGrpSpPr>
              <a:grpSpLocks noChangeAspect="1"/>
            </p:cNvGrpSpPr>
            <p:nvPr/>
          </p:nvGrpSpPr>
          <p:grpSpPr bwMode="auto">
            <a:xfrm>
              <a:off x="7254875" y="1141413"/>
              <a:ext cx="1730375" cy="1243012"/>
              <a:chOff x="7380737" y="1066161"/>
              <a:chExt cx="1593227" cy="1038011"/>
            </a:xfrm>
          </p:grpSpPr>
          <p:pic>
            <p:nvPicPr>
              <p:cNvPr id="92187" name="図 10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80737" y="1066161"/>
                <a:ext cx="1593227" cy="103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8" name="Picture 68" descr="C:\Users\suzuki-t8810\Desktop\marry43\marry43.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8237993" y="1348654"/>
                <a:ext cx="197543" cy="26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9" name="Picture 7" descr="200NOR_00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22458" flipH="1">
                <a:off x="7880454" y="1347412"/>
                <a:ext cx="277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 name="右矢印 14"/>
          <p:cNvSpPr/>
          <p:nvPr/>
        </p:nvSpPr>
        <p:spPr>
          <a:xfrm>
            <a:off x="4673115" y="1292041"/>
            <a:ext cx="817685" cy="917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92170" name="テキスト ボックス 35"/>
          <p:cNvSpPr txBox="1">
            <a:spLocks noChangeArrowheads="1"/>
          </p:cNvSpPr>
          <p:nvPr/>
        </p:nvSpPr>
        <p:spPr bwMode="auto">
          <a:xfrm>
            <a:off x="622688" y="4166393"/>
            <a:ext cx="385509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■移動行動における一日一人あたりの歩行量（歩／人・日）</a:t>
            </a:r>
            <a:endParaRPr kumimoji="1" lang="ja-JP" altLang="en-US" sz="1108"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7" name="正方形/長方形 36"/>
          <p:cNvSpPr/>
          <p:nvPr/>
        </p:nvSpPr>
        <p:spPr>
          <a:xfrm>
            <a:off x="456147" y="6018017"/>
            <a:ext cx="4363916" cy="433004"/>
          </a:xfrm>
          <a:prstGeom prst="rect">
            <a:avLst/>
          </a:prstGeom>
        </p:spPr>
        <p:txBody>
          <a:bodyPr wrap="square">
            <a:spAutoFit/>
          </a:bodyPr>
          <a:lstStyle/>
          <a:p>
            <a:pPr marL="246191" marR="0" lvl="0" indent="-246191" algn="l" defTabSz="844083" rtl="0" eaLnBrk="0" fontAlgn="base" latinLnBrk="0" hangingPunct="0">
              <a:lnSpc>
                <a:spcPct val="100000"/>
              </a:lnSpc>
              <a:spcBef>
                <a:spcPct val="0"/>
              </a:spcBef>
              <a:spcAft>
                <a:spcPct val="0"/>
              </a:spcAft>
              <a:buClrTx/>
              <a:buSzTx/>
              <a:buFontTx/>
              <a:buNone/>
              <a:tabLst/>
              <a:defRPr/>
            </a:pPr>
            <a:r>
              <a:rPr kumimoji="1" lang="ja-JP" altLang="en-US" sz="738" b="0" i="0" u="none" strike="noStrike" kern="1200" cap="none" spc="0" normalizeH="0" baseline="0" noProof="0" dirty="0">
                <a:ln>
                  <a:noFill/>
                </a:ln>
                <a:solidFill>
                  <a:prstClr val="black"/>
                </a:solidFill>
                <a:effectLst/>
                <a:uLnTx/>
                <a:uFillTx/>
                <a:latin typeface="ＭＳ Ｐゴシック"/>
                <a:ea typeface="ＭＳ Ｐゴシック"/>
                <a:cs typeface="+mn-cs"/>
              </a:rPr>
              <a:t>出典：</a:t>
            </a:r>
            <a:r>
              <a:rPr kumimoji="1" lang="en-US" altLang="ja-JP" sz="738" b="0" i="0" u="none" strike="noStrike" kern="1200" cap="none" spc="0" normalizeH="0" baseline="0" noProof="0" dirty="0">
                <a:ln>
                  <a:noFill/>
                </a:ln>
                <a:solidFill>
                  <a:prstClr val="black"/>
                </a:solidFill>
                <a:effectLst/>
                <a:uLnTx/>
                <a:uFillTx/>
                <a:latin typeface="ＭＳ Ｐゴシック"/>
                <a:ea typeface="ＭＳ Ｐゴシック"/>
                <a:cs typeface="+mn-cs"/>
              </a:rPr>
              <a:t>H22</a:t>
            </a:r>
            <a:r>
              <a:rPr kumimoji="1" lang="ja-JP" altLang="en-US" sz="738" b="0" i="0" u="none" strike="noStrike" kern="1200" cap="none" spc="0" normalizeH="0" baseline="0" noProof="0" dirty="0">
                <a:ln>
                  <a:noFill/>
                </a:ln>
                <a:solidFill>
                  <a:prstClr val="black"/>
                </a:solidFill>
                <a:effectLst/>
                <a:uLnTx/>
                <a:uFillTx/>
                <a:latin typeface="ＭＳ Ｐゴシック"/>
                <a:ea typeface="ＭＳ Ｐゴシック"/>
                <a:cs typeface="+mn-cs"/>
              </a:rPr>
              <a:t>全国都市交通特性調査データ、「健康増進のための歩行量実態調査とその行動群別特性分析への応用（筑波大学谷口教授ほか）」をもとに国土交通省作成</a:t>
            </a:r>
            <a:endParaRPr kumimoji="1" lang="en-US" altLang="ja-JP" sz="738"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106976" marR="0" lvl="0" indent="-106976" algn="l" defTabSz="844083" rtl="0" eaLnBrk="0" fontAlgn="base" latinLnBrk="0" hangingPunct="0">
              <a:lnSpc>
                <a:spcPct val="100000"/>
              </a:lnSpc>
              <a:spcBef>
                <a:spcPct val="0"/>
              </a:spcBef>
              <a:spcAft>
                <a:spcPct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ＭＳ Ｐゴシック"/>
                <a:ea typeface="ＭＳ Ｐゴシック"/>
                <a:cs typeface="+mn-cs"/>
              </a:rPr>
              <a:t>※H22</a:t>
            </a:r>
            <a:r>
              <a:rPr kumimoji="1" lang="ja-JP" altLang="en-US" sz="738" b="0" i="0" u="none" strike="noStrike" kern="1200" cap="none" spc="0" normalizeH="0" baseline="0" noProof="0" dirty="0">
                <a:ln>
                  <a:noFill/>
                </a:ln>
                <a:solidFill>
                  <a:prstClr val="black"/>
                </a:solidFill>
                <a:effectLst/>
                <a:uLnTx/>
                <a:uFillTx/>
                <a:latin typeface="ＭＳ Ｐゴシック"/>
                <a:ea typeface="ＭＳ Ｐゴシック"/>
                <a:cs typeface="+mn-cs"/>
              </a:rPr>
              <a:t>全国都市交通特性調査対象都市のうち</a:t>
            </a:r>
            <a:r>
              <a:rPr kumimoji="1" lang="en-US" altLang="ja-JP" sz="738" b="0" i="0" u="none" strike="noStrike" kern="1200" cap="none" spc="0" normalizeH="0" baseline="0" noProof="0" dirty="0">
                <a:ln>
                  <a:noFill/>
                </a:ln>
                <a:solidFill>
                  <a:prstClr val="black"/>
                </a:solidFill>
                <a:effectLst/>
                <a:uLnTx/>
                <a:uFillTx/>
                <a:latin typeface="ＭＳ Ｐゴシック"/>
                <a:ea typeface="ＭＳ Ｐゴシック"/>
                <a:cs typeface="+mn-cs"/>
              </a:rPr>
              <a:t>DID</a:t>
            </a:r>
            <a:r>
              <a:rPr kumimoji="1" lang="ja-JP" altLang="en-US" sz="738" b="0" i="0" u="none" strike="noStrike" kern="1200" cap="none" spc="0" normalizeH="0" baseline="0" noProof="0" dirty="0">
                <a:ln>
                  <a:noFill/>
                </a:ln>
                <a:solidFill>
                  <a:prstClr val="black"/>
                </a:solidFill>
                <a:effectLst/>
                <a:uLnTx/>
                <a:uFillTx/>
                <a:latin typeface="ＭＳ Ｐゴシック"/>
                <a:ea typeface="ＭＳ Ｐゴシック"/>
                <a:cs typeface="+mn-cs"/>
              </a:rPr>
              <a:t>を有する</a:t>
            </a:r>
            <a:r>
              <a:rPr kumimoji="1" lang="en-US" altLang="ja-JP" sz="738" b="0" i="0" u="none" strike="noStrike" kern="1200" cap="none" spc="0" normalizeH="0" baseline="0" noProof="0" dirty="0">
                <a:ln>
                  <a:noFill/>
                </a:ln>
                <a:solidFill>
                  <a:prstClr val="black"/>
                </a:solidFill>
                <a:effectLst/>
                <a:uLnTx/>
                <a:uFillTx/>
                <a:latin typeface="ＭＳ Ｐゴシック"/>
                <a:ea typeface="ＭＳ Ｐゴシック"/>
                <a:cs typeface="+mn-cs"/>
              </a:rPr>
              <a:t>69</a:t>
            </a:r>
            <a:r>
              <a:rPr kumimoji="1" lang="ja-JP" altLang="en-US" sz="738" b="0" i="0" u="none" strike="noStrike" kern="1200" cap="none" spc="0" normalizeH="0" baseline="0" noProof="0" dirty="0">
                <a:ln>
                  <a:noFill/>
                </a:ln>
                <a:solidFill>
                  <a:prstClr val="black"/>
                </a:solidFill>
                <a:effectLst/>
                <a:uLnTx/>
                <a:uFillTx/>
                <a:latin typeface="ＭＳ Ｐゴシック"/>
                <a:ea typeface="ＭＳ Ｐゴシック"/>
                <a:cs typeface="+mn-cs"/>
              </a:rPr>
              <a:t>都市の</a:t>
            </a:r>
            <a:r>
              <a:rPr kumimoji="1" lang="en-US" altLang="ja-JP" sz="738" b="0" i="0" u="none" strike="noStrike" kern="1200" cap="none" spc="0" normalizeH="0" baseline="0" noProof="0" dirty="0">
                <a:ln>
                  <a:noFill/>
                </a:ln>
                <a:solidFill>
                  <a:prstClr val="black"/>
                </a:solidFill>
                <a:effectLst/>
                <a:uLnTx/>
                <a:uFillTx/>
                <a:latin typeface="ＭＳ Ｐゴシック"/>
                <a:ea typeface="ＭＳ Ｐゴシック"/>
                <a:cs typeface="+mn-cs"/>
              </a:rPr>
              <a:t>20</a:t>
            </a:r>
            <a:r>
              <a:rPr kumimoji="1" lang="ja-JP" altLang="en-US" sz="738" b="0" i="0" u="none" strike="noStrike" kern="1200" cap="none" spc="0" normalizeH="0" baseline="0" noProof="0" dirty="0">
                <a:ln>
                  <a:noFill/>
                </a:ln>
                <a:solidFill>
                  <a:prstClr val="black"/>
                </a:solidFill>
                <a:effectLst/>
                <a:uLnTx/>
                <a:uFillTx/>
                <a:latin typeface="ＭＳ Ｐゴシック"/>
                <a:ea typeface="ＭＳ Ｐゴシック"/>
                <a:cs typeface="+mn-cs"/>
              </a:rPr>
              <a:t>歳以上の移動データをもとに分析</a:t>
            </a:r>
            <a:endParaRPr kumimoji="1" lang="ja-JP" altLang="en-US" sz="738"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pic>
        <p:nvPicPr>
          <p:cNvPr id="92172" name="Picture 12" descr="医療費抑制・削減効果">
            <a:hlinkClick r:id="rId8"/>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00620" y="3709166"/>
            <a:ext cx="3470031"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正方形/長方形 48"/>
          <p:cNvSpPr/>
          <p:nvPr/>
        </p:nvSpPr>
        <p:spPr>
          <a:xfrm>
            <a:off x="5243081" y="5882331"/>
            <a:ext cx="4069374" cy="348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33231"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883649" marR="0" lvl="0" indent="-883649" algn="l" defTabSz="844083"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ＭＳ Ｐゴシック"/>
                <a:ea typeface="ＭＳ Ｐゴシック"/>
                <a:cs typeface="+mn-cs"/>
              </a:rPr>
              <a:t>見附市</a:t>
            </a:r>
            <a:r>
              <a:rPr kumimoji="1" lang="zh-TW" altLang="en-US" sz="831" b="0" i="0" u="none" strike="noStrike" kern="1200" cap="none" spc="0" normalizeH="0" baseline="0" noProof="0" dirty="0">
                <a:ln>
                  <a:noFill/>
                </a:ln>
                <a:solidFill>
                  <a:prstClr val="black"/>
                </a:solidFill>
                <a:effectLst/>
                <a:uLnTx/>
                <a:uFillTx/>
                <a:latin typeface="ＭＳ Ｐゴシック"/>
                <a:ea typeface="ＭＳ Ｐゴシック"/>
                <a:cs typeface="+mn-cs"/>
              </a:rPr>
              <a:t>運動継続者</a:t>
            </a:r>
            <a:r>
              <a:rPr kumimoji="1" lang="ja-JP" altLang="en-US" sz="831"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en-US" altLang="ja-JP" sz="831"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ja-JP" altLang="en-US" sz="831" b="0" i="0" u="none" strike="noStrike" kern="1200" cap="none" spc="0" normalizeH="0" baseline="0" noProof="0" dirty="0">
                <a:ln>
                  <a:noFill/>
                </a:ln>
                <a:solidFill>
                  <a:prstClr val="black"/>
                </a:solidFill>
                <a:effectLst/>
                <a:uLnTx/>
                <a:uFillTx/>
                <a:latin typeface="ＭＳ Ｐゴシック"/>
                <a:ea typeface="ＭＳ Ｐゴシック"/>
                <a:cs typeface="+mn-cs"/>
              </a:rPr>
              <a:t>株</a:t>
            </a:r>
            <a:r>
              <a:rPr kumimoji="1" lang="en-US" altLang="ja-JP" sz="831"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ja-JP" altLang="en-US" sz="831" b="0" i="0" u="none" strike="noStrike" kern="1200" cap="none" spc="0" normalizeH="0" baseline="0" noProof="0" dirty="0">
                <a:ln>
                  <a:noFill/>
                </a:ln>
                <a:solidFill>
                  <a:prstClr val="black"/>
                </a:solidFill>
                <a:effectLst/>
                <a:uLnTx/>
                <a:uFillTx/>
                <a:latin typeface="ＭＳ Ｐゴシック"/>
                <a:ea typeface="ＭＳ Ｐゴシック"/>
                <a:cs typeface="+mn-cs"/>
              </a:rPr>
              <a:t>つくばウエルネスリサーチがサポートする見附市運　　</a:t>
            </a:r>
            <a:endParaRPr kumimoji="1" lang="en-US" altLang="ja-JP" sz="831"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883649" marR="0" lvl="0" indent="-883649" algn="l" defTabSz="844083"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ＭＳ Ｐゴシック"/>
                <a:ea typeface="ＭＳ Ｐゴシック"/>
                <a:cs typeface="+mn-cs"/>
              </a:rPr>
              <a:t>　　　　　　　　　　　　　動教室への継続参加者</a:t>
            </a:r>
          </a:p>
        </p:txBody>
      </p:sp>
      <p:sp>
        <p:nvSpPr>
          <p:cNvPr id="50" name="Text Box 11"/>
          <p:cNvSpPr txBox="1">
            <a:spLocks noChangeArrowheads="1"/>
          </p:cNvSpPr>
          <p:nvPr/>
        </p:nvSpPr>
        <p:spPr bwMode="auto">
          <a:xfrm>
            <a:off x="5243085" y="6203250"/>
            <a:ext cx="4026877" cy="220188"/>
          </a:xfrm>
          <a:prstGeom prst="rect">
            <a:avLst/>
          </a:prstGeom>
          <a:noFill/>
          <a:ln w="9525">
            <a:noFill/>
            <a:miter lim="800000"/>
            <a:headEnd/>
            <a:tailEnd/>
          </a:ln>
        </p:spPr>
        <p:txBody>
          <a:bodyP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335582" marR="0" lvl="0" indent="-335582" algn="l" defTabSz="844083"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出典：</a:t>
            </a:r>
            <a:r>
              <a:rPr kumimoji="1" lang="ja-JP" altLang="en-US" sz="831" b="0" i="0" u="none" strike="noStrike" kern="1200" cap="none" spc="-46"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つくばウェルネスリサーチ、</a:t>
            </a:r>
            <a:r>
              <a:rPr kumimoji="1" lang="en-US" altLang="ja-JP" sz="831" b="0" i="0" u="none" strike="noStrike" kern="1200" cap="none" spc="-46"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e-wellness</a:t>
            </a:r>
            <a:r>
              <a:rPr kumimoji="1" lang="ja-JP" altLang="en-US" sz="831" b="0" i="0" u="none" strike="noStrike" kern="1200" cap="none" spc="-46"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システムによる医療費抑制効果 </a:t>
            </a:r>
          </a:p>
        </p:txBody>
      </p:sp>
      <p:sp>
        <p:nvSpPr>
          <p:cNvPr id="92175" name="テキスト ボックス 52"/>
          <p:cNvSpPr txBox="1">
            <a:spLocks noChangeArrowheads="1"/>
          </p:cNvSpPr>
          <p:nvPr/>
        </p:nvSpPr>
        <p:spPr bwMode="auto">
          <a:xfrm>
            <a:off x="5205719" y="2506842"/>
            <a:ext cx="3760177"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■見附市運動経験者一人あたりの医療費の推移</a:t>
            </a:r>
            <a:endParaRPr kumimoji="1" lang="ja-JP" altLang="en-US" sz="1292"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0" name="メモ 19"/>
          <p:cNvSpPr/>
          <p:nvPr/>
        </p:nvSpPr>
        <p:spPr>
          <a:xfrm>
            <a:off x="5122195" y="2853479"/>
            <a:ext cx="3958004" cy="698988"/>
          </a:xfrm>
          <a:prstGeom prst="foldedCorner">
            <a:avLst/>
          </a:prstGeom>
          <a:solidFill>
            <a:schemeClr val="accent6">
              <a:lumMod val="20000"/>
              <a:lumOff val="80000"/>
            </a:schemeClr>
          </a:solidFill>
          <a:ln w="12700">
            <a:solidFill>
              <a:srgbClr val="00B050"/>
            </a:solidFill>
          </a:ln>
        </p:spPr>
        <p:style>
          <a:lnRef idx="2">
            <a:schemeClr val="accent6"/>
          </a:lnRef>
          <a:fillRef idx="1">
            <a:schemeClr val="lt1"/>
          </a:fillRef>
          <a:effectRef idx="0">
            <a:schemeClr val="accent6"/>
          </a:effectRef>
          <a:fontRef idx="minor">
            <a:schemeClr val="dk1"/>
          </a:fontRef>
        </p:style>
        <p:txBody>
          <a:bodyPr lIns="33231" tIns="33231" rIns="33231" bIns="0"/>
          <a:lstStyle/>
          <a:p>
            <a:pPr marL="174386" marR="0" lvl="0" indent="-174386" algn="l" defTabSz="844083" rtl="0" eaLnBrk="0" fontAlgn="base" latinLnBrk="0" hangingPunct="0">
              <a:lnSpc>
                <a:spcPct val="11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□見附市で行われている大規模健康づくり事業では、</a:t>
            </a:r>
            <a:r>
              <a:rPr kumimoji="1" lang="ja-JP" altLang="en-US" sz="1292" b="0" i="0" u="sng" strike="noStrike" kern="1200" cap="none" spc="0" normalizeH="0" baseline="0" noProof="0" dirty="0">
                <a:ln>
                  <a:noFill/>
                </a:ln>
                <a:solidFill>
                  <a:prstClr val="black"/>
                </a:solidFill>
                <a:effectLst/>
                <a:uLnTx/>
                <a:uFillTx/>
                <a:latin typeface="ＭＳ Ｐゴシック"/>
                <a:ea typeface="ＭＳ Ｐゴシック"/>
                <a:cs typeface="+mn-cs"/>
              </a:rPr>
              <a:t>継続的に運動を実施する高齢者群</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は、実施しない群と比較して</a:t>
            </a:r>
            <a:r>
              <a:rPr kumimoji="1" lang="ja-JP" altLang="en-US" sz="1292" b="0" i="0" u="sng" strike="noStrike" kern="1200" cap="none" spc="0" normalizeH="0" baseline="0" noProof="0" dirty="0">
                <a:ln>
                  <a:noFill/>
                </a:ln>
                <a:solidFill>
                  <a:srgbClr val="FF0000"/>
                </a:solidFill>
                <a:effectLst/>
                <a:uLnTx/>
                <a:uFillTx/>
                <a:latin typeface="ＭＳ Ｐゴシック"/>
                <a:ea typeface="ＭＳ Ｐゴシック"/>
                <a:cs typeface="+mn-cs"/>
              </a:rPr>
              <a:t>年間約</a:t>
            </a:r>
            <a:r>
              <a:rPr kumimoji="1" lang="en-US" altLang="ja-JP" sz="1292" b="0" i="0" u="sng" strike="noStrike" kern="1200" cap="none" spc="0" normalizeH="0" baseline="0" noProof="0" dirty="0">
                <a:ln>
                  <a:noFill/>
                </a:ln>
                <a:solidFill>
                  <a:srgbClr val="FF0000"/>
                </a:solidFill>
                <a:effectLst/>
                <a:uLnTx/>
                <a:uFillTx/>
                <a:latin typeface="ＭＳ Ｐゴシック"/>
                <a:ea typeface="ＭＳ Ｐゴシック"/>
                <a:cs typeface="+mn-cs"/>
              </a:rPr>
              <a:t>10</a:t>
            </a:r>
            <a:r>
              <a:rPr kumimoji="1" lang="ja-JP" altLang="en-US" sz="1292" b="0" i="0" u="sng" strike="noStrike" kern="1200" cap="none" spc="0" normalizeH="0" baseline="0" noProof="0" dirty="0">
                <a:ln>
                  <a:noFill/>
                </a:ln>
                <a:solidFill>
                  <a:srgbClr val="FF0000"/>
                </a:solidFill>
                <a:effectLst/>
                <a:uLnTx/>
                <a:uFillTx/>
                <a:latin typeface="ＭＳ Ｐゴシック"/>
                <a:ea typeface="ＭＳ Ｐゴシック"/>
                <a:cs typeface="+mn-cs"/>
              </a:rPr>
              <a:t>万円医療費が少ない</a:t>
            </a:r>
            <a:r>
              <a:rPr kumimoji="1" lang="ja-JP" altLang="en-US" sz="1292" b="0" i="0" u="none" strike="noStrike" kern="1200" cap="none" spc="0" normalizeH="0" baseline="0" noProof="0" dirty="0">
                <a:ln>
                  <a:noFill/>
                </a:ln>
                <a:solidFill>
                  <a:prstClr val="black"/>
                </a:solidFill>
                <a:effectLst/>
                <a:uLnTx/>
                <a:uFillTx/>
                <a:latin typeface="ＭＳ Ｐゴシック"/>
                <a:ea typeface="ＭＳ Ｐゴシック"/>
                <a:cs typeface="+mn-cs"/>
              </a:rPr>
              <a:t>という結果。</a:t>
            </a:r>
            <a:endParaRPr kumimoji="1" lang="en-US" altLang="ja-JP" sz="1292"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10" name="角丸四角形吹き出し 9"/>
          <p:cNvSpPr/>
          <p:nvPr/>
        </p:nvSpPr>
        <p:spPr>
          <a:xfrm>
            <a:off x="7905329" y="4141455"/>
            <a:ext cx="1173408" cy="470388"/>
          </a:xfrm>
          <a:prstGeom prst="wedgeRoundRectCallout">
            <a:avLst>
              <a:gd name="adj1" fmla="val -71878"/>
              <a:gd name="adj2" fmla="val 44774"/>
              <a:gd name="adj3" fmla="val 16667"/>
            </a:avLst>
          </a:prstGeom>
          <a:solidFill>
            <a:srgbClr val="FFFF99"/>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prstClr val="black"/>
                </a:solidFill>
                <a:effectLst/>
                <a:uLnTx/>
                <a:uFillTx/>
                <a:latin typeface="Arial"/>
                <a:ea typeface="ＭＳ Ｐゴシック"/>
                <a:cs typeface="+mn-cs"/>
              </a:rPr>
              <a:t>差額</a:t>
            </a:r>
            <a:r>
              <a:rPr kumimoji="1" lang="en-US" altLang="ja-JP" sz="1477" b="1" i="0" u="none" strike="noStrike" kern="1200" cap="none" spc="0" normalizeH="0" baseline="0" noProof="0" dirty="0">
                <a:ln>
                  <a:noFill/>
                </a:ln>
                <a:solidFill>
                  <a:srgbClr val="FF0000"/>
                </a:solidFill>
                <a:effectLst/>
                <a:uLnTx/>
                <a:uFillTx/>
                <a:latin typeface="Arial"/>
                <a:ea typeface="ＭＳ Ｐゴシック"/>
                <a:cs typeface="+mn-cs"/>
              </a:rPr>
              <a:t>104,234</a:t>
            </a:r>
            <a:r>
              <a:rPr kumimoji="1" lang="ja-JP" altLang="en-US" sz="1477" b="1" i="0" u="none" strike="noStrike" kern="1200" cap="none" spc="0" normalizeH="0" baseline="0" noProof="0" dirty="0">
                <a:ln>
                  <a:noFill/>
                </a:ln>
                <a:solidFill>
                  <a:srgbClr val="FF0000"/>
                </a:solidFill>
                <a:effectLst/>
                <a:uLnTx/>
                <a:uFillTx/>
                <a:latin typeface="Arial"/>
                <a:ea typeface="ＭＳ Ｐゴシック"/>
                <a:cs typeface="+mn-cs"/>
              </a:rPr>
              <a:t>円</a:t>
            </a:r>
          </a:p>
        </p:txBody>
      </p:sp>
      <p:sp>
        <p:nvSpPr>
          <p:cNvPr id="20498" name="タイトル 1"/>
          <p:cNvSpPr>
            <a:spLocks noGrp="1"/>
          </p:cNvSpPr>
          <p:nvPr>
            <p:ph type="title"/>
          </p:nvPr>
        </p:nvSpPr>
        <p:spPr>
          <a:xfrm>
            <a:off x="381003" y="16061"/>
            <a:ext cx="8440615" cy="439615"/>
          </a:xfrm>
        </p:spPr>
        <p:txBody>
          <a:bodyPr/>
          <a:lstStyle/>
          <a:p>
            <a:pPr>
              <a:defRPr/>
            </a:pPr>
            <a:r>
              <a:rPr lang="ja-JP" altLang="en-US" sz="2400" b="1" dirty="0">
                <a:latin typeface="Meiryo UI" panose="020B0604030504040204" pitchFamily="50" charset="-128"/>
                <a:ea typeface="Meiryo UI" panose="020B0604030504040204" pitchFamily="50" charset="-128"/>
              </a:rPr>
              <a:t>コンパクトシティ化</a:t>
            </a:r>
            <a:r>
              <a:rPr lang="ja-JP" altLang="en-US" b="1" dirty="0">
                <a:latin typeface="Meiryo UI" panose="020B0604030504040204" pitchFamily="50" charset="-128"/>
                <a:ea typeface="Meiryo UI" panose="020B0604030504040204" pitchFamily="50" charset="-128"/>
              </a:rPr>
              <a:t>の効果⑤</a:t>
            </a:r>
            <a:r>
              <a:rPr lang="en-US" altLang="ja-JP" sz="1846" b="1" dirty="0">
                <a:latin typeface="Meiryo UI" panose="020B0604030504040204" pitchFamily="50" charset="-128"/>
                <a:ea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rPr>
              <a:t>健康の増進</a:t>
            </a:r>
          </a:p>
        </p:txBody>
      </p:sp>
      <p:sp>
        <p:nvSpPr>
          <p:cNvPr id="92180" name="正方形/長方形 110"/>
          <p:cNvSpPr>
            <a:spLocks noChangeArrowheads="1"/>
          </p:cNvSpPr>
          <p:nvPr/>
        </p:nvSpPr>
        <p:spPr bwMode="auto">
          <a:xfrm>
            <a:off x="5810253" y="1142569"/>
            <a:ext cx="1969477" cy="60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集約型都市構造だと</a:t>
            </a:r>
            <a:endParaRPr kumimoji="1" lang="en-US" altLang="ja-JP" sz="1108"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徒歩、公共交通による外出、</a:t>
            </a:r>
            <a:endParaRPr kumimoji="1" lang="en-US" altLang="ja-JP" sz="1108"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移動機会が増大</a:t>
            </a:r>
          </a:p>
        </p:txBody>
      </p:sp>
      <p:pic>
        <p:nvPicPr>
          <p:cNvPr id="92181" name="図 7"/>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80401" y="2587830"/>
            <a:ext cx="2851638" cy="158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2" name="テキスト ボックス 35"/>
          <p:cNvSpPr txBox="1">
            <a:spLocks noChangeArrowheads="1"/>
          </p:cNvSpPr>
          <p:nvPr/>
        </p:nvSpPr>
        <p:spPr bwMode="auto">
          <a:xfrm>
            <a:off x="456150" y="2525899"/>
            <a:ext cx="4098681"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■高齢者の外出率（％）</a:t>
            </a:r>
            <a:endParaRPr kumimoji="1" lang="ja-JP" altLang="en-US" sz="1108"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0" name="正方形/長方形 39"/>
          <p:cNvSpPr/>
          <p:nvPr/>
        </p:nvSpPr>
        <p:spPr>
          <a:xfrm>
            <a:off x="3175901" y="4007787"/>
            <a:ext cx="1644162" cy="205890"/>
          </a:xfrm>
          <a:prstGeom prst="rect">
            <a:avLst/>
          </a:prstGeom>
        </p:spPr>
        <p:txBody>
          <a:bodyPr>
            <a:spAutoFit/>
          </a:bodyPr>
          <a:lstStyle/>
          <a:p>
            <a:pPr marL="294550" marR="0" lvl="0" indent="-294550" algn="l" defTabSz="844083" rtl="0" eaLnBrk="0" fontAlgn="base" latinLnBrk="0" hangingPunct="0">
              <a:lnSpc>
                <a:spcPct val="100000"/>
              </a:lnSpc>
              <a:spcBef>
                <a:spcPct val="0"/>
              </a:spcBef>
              <a:spcAft>
                <a:spcPct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ＭＳ Ｐゴシック"/>
                <a:ea typeface="ＭＳ Ｐゴシック"/>
                <a:cs typeface="+mn-cs"/>
              </a:rPr>
              <a:t>※H26</a:t>
            </a:r>
            <a:r>
              <a:rPr kumimoji="1" lang="ja-JP" altLang="en-US" sz="738" b="0" i="0" u="none" strike="noStrike" kern="1200" cap="none" spc="0" normalizeH="0" baseline="0" noProof="0" dirty="0">
                <a:ln>
                  <a:noFill/>
                </a:ln>
                <a:solidFill>
                  <a:prstClr val="black"/>
                </a:solidFill>
                <a:effectLst/>
                <a:uLnTx/>
                <a:uFillTx/>
                <a:latin typeface="ＭＳ Ｐゴシック"/>
                <a:ea typeface="ＭＳ Ｐゴシック"/>
                <a:cs typeface="+mn-cs"/>
              </a:rPr>
              <a:t>国土交通白書より抜粋</a:t>
            </a:r>
          </a:p>
        </p:txBody>
      </p:sp>
      <p:cxnSp>
        <p:nvCxnSpPr>
          <p:cNvPr id="4" name="直線コネクタ 3"/>
          <p:cNvCxnSpPr/>
          <p:nvPr/>
        </p:nvCxnSpPr>
        <p:spPr>
          <a:xfrm flipV="1">
            <a:off x="1691467" y="2999214"/>
            <a:ext cx="1774580" cy="31652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スライド番号プレースホルダー 3"/>
          <p:cNvSpPr>
            <a:spLocks noGrp="1"/>
          </p:cNvSpPr>
          <p:nvPr>
            <p:ph type="sldNum" sz="quarter" idx="12"/>
          </p:nvPr>
        </p:nvSpPr>
        <p:spPr>
          <a:xfrm>
            <a:off x="7391400" y="639346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777821" rtl="0" eaLnBrk="1" fontAlgn="base" latinLnBrk="0" hangingPunct="1">
              <a:lnSpc>
                <a:spcPct val="100000"/>
              </a:lnSpc>
              <a:spcBef>
                <a:spcPct val="0"/>
              </a:spcBef>
              <a:spcAft>
                <a:spcPct val="0"/>
              </a:spcAft>
              <a:buClrTx/>
              <a:buSzTx/>
              <a:buFontTx/>
              <a:buNone/>
              <a:tabLst/>
              <a:defRPr/>
            </a:pPr>
            <a:fld id="{67BA84A0-340B-42A6-B002-7E876AB09174}" type="slidenum">
              <a:rPr kumimoji="1" lang="en-US" altLang="ja-JP" sz="1534"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777821" rtl="0" eaLnBrk="1" fontAlgn="base" latinLnBrk="0" hangingPunct="1">
                <a:lnSpc>
                  <a:spcPct val="100000"/>
                </a:lnSpc>
                <a:spcBef>
                  <a:spcPct val="0"/>
                </a:spcBef>
                <a:spcAft>
                  <a:spcPct val="0"/>
                </a:spcAft>
                <a:buClrTx/>
                <a:buSzTx/>
                <a:buFontTx/>
                <a:buNone/>
                <a:tabLst/>
                <a:defRPr/>
              </a:pPr>
              <a:t>15</a:t>
            </a:fld>
            <a:endParaRPr kumimoji="1" lang="en-US" altLang="ja-JP" sz="1534"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854350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1"/>
          <p:cNvSpPr txBox="1">
            <a:spLocks/>
          </p:cNvSpPr>
          <p:nvPr/>
        </p:nvSpPr>
        <p:spPr bwMode="auto">
          <a:xfrm>
            <a:off x="381003" y="6315"/>
            <a:ext cx="8440615" cy="43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ctr" anchorCtr="0" compatLnSpc="1">
            <a:prstTxWarp prst="textNoShape">
              <a:avLst/>
            </a:prstTxWarp>
          </a:bodyPr>
          <a:lstStyle>
            <a:lvl1pPr algn="l" rtl="0" eaLnBrk="0" fontAlgn="base" hangingPunct="0">
              <a:spcBef>
                <a:spcPct val="0"/>
              </a:spcBef>
              <a:spcAft>
                <a:spcPct val="0"/>
              </a:spcAft>
              <a:defRPr kumimoji="1" sz="2400">
                <a:solidFill>
                  <a:srgbClr val="4087C8"/>
                </a:solidFill>
                <a:latin typeface="+mj-lt"/>
                <a:ea typeface="+mj-ea"/>
                <a:cs typeface="+mj-cs"/>
              </a:defRPr>
            </a:lvl1pPr>
            <a:lvl2pPr algn="l" rtl="0" eaLnBrk="0" fontAlgn="base" hangingPunct="0">
              <a:spcBef>
                <a:spcPct val="0"/>
              </a:spcBef>
              <a:spcAft>
                <a:spcPct val="0"/>
              </a:spcAft>
              <a:defRPr kumimoji="1" sz="24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4087C8"/>
                </a:solidFill>
                <a:latin typeface="HGP創英角ｺﾞｼｯｸUB" pitchFamily="50" charset="-128"/>
                <a:ea typeface="HGP創英角ｺﾞｼｯｸUB" pitchFamily="50" charset="-128"/>
              </a:defRPr>
            </a:lvl5pPr>
            <a:lvl6pPr marL="395537" algn="l" rtl="0" fontAlgn="base">
              <a:spcBef>
                <a:spcPct val="0"/>
              </a:spcBef>
              <a:spcAft>
                <a:spcPct val="0"/>
              </a:spcAft>
              <a:defRPr kumimoji="1" sz="2422">
                <a:solidFill>
                  <a:srgbClr val="4087C8"/>
                </a:solidFill>
                <a:latin typeface="HGP創英角ｺﾞｼｯｸUB" pitchFamily="50" charset="-128"/>
                <a:ea typeface="HGP創英角ｺﾞｼｯｸUB" pitchFamily="50" charset="-128"/>
              </a:defRPr>
            </a:lvl6pPr>
            <a:lvl7pPr marL="791075" algn="l" rtl="0" fontAlgn="base">
              <a:spcBef>
                <a:spcPct val="0"/>
              </a:spcBef>
              <a:spcAft>
                <a:spcPct val="0"/>
              </a:spcAft>
              <a:defRPr kumimoji="1" sz="2422">
                <a:solidFill>
                  <a:srgbClr val="4087C8"/>
                </a:solidFill>
                <a:latin typeface="HGP創英角ｺﾞｼｯｸUB" pitchFamily="50" charset="-128"/>
                <a:ea typeface="HGP創英角ｺﾞｼｯｸUB" pitchFamily="50" charset="-128"/>
              </a:defRPr>
            </a:lvl7pPr>
            <a:lvl8pPr marL="1186612" algn="l" rtl="0" fontAlgn="base">
              <a:spcBef>
                <a:spcPct val="0"/>
              </a:spcBef>
              <a:spcAft>
                <a:spcPct val="0"/>
              </a:spcAft>
              <a:defRPr kumimoji="1" sz="2422">
                <a:solidFill>
                  <a:srgbClr val="4087C8"/>
                </a:solidFill>
                <a:latin typeface="HGP創英角ｺﾞｼｯｸUB" pitchFamily="50" charset="-128"/>
                <a:ea typeface="HGP創英角ｺﾞｼｯｸUB" pitchFamily="50" charset="-128"/>
              </a:defRPr>
            </a:lvl8pPr>
            <a:lvl9pPr marL="1582148" algn="l" rtl="0" fontAlgn="base">
              <a:spcBef>
                <a:spcPct val="0"/>
              </a:spcBef>
              <a:spcAft>
                <a:spcPct val="0"/>
              </a:spcAft>
              <a:defRPr kumimoji="1" sz="2422">
                <a:solidFill>
                  <a:srgbClr val="4087C8"/>
                </a:solidFill>
                <a:latin typeface="HGP創英角ｺﾞｼｯｸUB" pitchFamily="50" charset="-128"/>
                <a:ea typeface="HGP創英角ｺﾞｼｯｸUB"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コンパクトシティ化の効果⑥</a:t>
            </a:r>
            <a:r>
              <a:rPr kumimoji="1" lang="en-US" altLang="ja-JP" sz="18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a:t>
            </a:r>
            <a:r>
              <a:rPr kumimoji="1" lang="ja-JP" altLang="en-US" sz="18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環境負荷の低減</a:t>
            </a:r>
          </a:p>
        </p:txBody>
      </p:sp>
      <p:sp>
        <p:nvSpPr>
          <p:cNvPr id="34" name="テキスト ボックス 111"/>
          <p:cNvSpPr txBox="1">
            <a:spLocks noChangeArrowheads="1"/>
          </p:cNvSpPr>
          <p:nvPr/>
        </p:nvSpPr>
        <p:spPr bwMode="auto">
          <a:xfrm>
            <a:off x="1113762" y="1730317"/>
            <a:ext cx="3124650" cy="27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779173" rtl="0" eaLnBrk="1" fontAlgn="auto" latinLnBrk="0" hangingPunct="1">
              <a:lnSpc>
                <a:spcPct val="100000"/>
              </a:lnSpc>
              <a:spcBef>
                <a:spcPct val="0"/>
              </a:spcBef>
              <a:spcAft>
                <a:spcPts val="0"/>
              </a:spcAft>
              <a:buClrTx/>
              <a:buSzTx/>
              <a:buFontTx/>
              <a:buNone/>
              <a:tabLst/>
              <a:defRPr/>
            </a:pPr>
            <a:r>
              <a:rPr kumimoji="1" lang="ja-JP" altLang="en-US" sz="118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＜都市の人口密度と自動車の</a:t>
            </a:r>
            <a:r>
              <a:rPr kumimoji="1" lang="en-US" altLang="ja-JP" sz="118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CO</a:t>
            </a:r>
            <a:r>
              <a:rPr kumimoji="1" lang="en-US" altLang="ja-JP" sz="811"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ja-JP" altLang="en-US" sz="118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排出量＞</a:t>
            </a:r>
          </a:p>
        </p:txBody>
      </p:sp>
      <p:sp>
        <p:nvSpPr>
          <p:cNvPr id="35" name="正方形/長方形 34"/>
          <p:cNvSpPr/>
          <p:nvPr/>
        </p:nvSpPr>
        <p:spPr>
          <a:xfrm>
            <a:off x="566055" y="692696"/>
            <a:ext cx="8709789" cy="972566"/>
          </a:xfrm>
          <a:prstGeom prst="rect">
            <a:avLst/>
          </a:prstGeom>
          <a:noFill/>
          <a:ln w="25400">
            <a:solidFill>
              <a:srgbClr val="000000"/>
            </a:solidFill>
          </a:ln>
        </p:spPr>
        <p:txBody>
          <a:bodyPr anchor="ctr" anchorCtr="0">
            <a:noAutofit/>
          </a:bodyPr>
          <a:lstStyle/>
          <a:p>
            <a:pPr marL="137357" marR="0" lvl="0" indent="-137357" algn="l" defTabSz="844083" rtl="0" eaLnBrk="1" fontAlgn="auto" latinLnBrk="0" hangingPunct="1">
              <a:lnSpc>
                <a:spcPct val="100000"/>
              </a:lnSpc>
              <a:spcBef>
                <a:spcPts val="0"/>
              </a:spcBef>
              <a:spcAft>
                <a:spcPts val="554"/>
              </a:spcAft>
              <a:buClrTx/>
              <a:buSzTx/>
              <a:buFontTx/>
              <a:buNone/>
              <a:tabLst/>
              <a:defRPr/>
            </a:pPr>
            <a:r>
              <a:rPr kumimoji="0" lang="ja-JP" altLang="en-US" sz="1477" b="0" i="0" u="none" strike="noStrike" kern="0" cap="none" spc="0" normalizeH="0" baseline="0" noProof="0" dirty="0">
                <a:ln>
                  <a:noFill/>
                </a:ln>
                <a:solidFill>
                  <a:prstClr val="black"/>
                </a:solidFill>
                <a:effectLst/>
                <a:uLnTx/>
                <a:uFillTx/>
                <a:latin typeface="ＭＳ Ｐゴシック"/>
                <a:ea typeface="ＭＳ Ｐゴシック"/>
                <a:cs typeface="+mn-cs"/>
              </a:rPr>
              <a:t>○都市の人口密度が高いほど、自動車交通による</a:t>
            </a:r>
            <a:r>
              <a:rPr kumimoji="0" lang="en-US" altLang="ja-JP" sz="1477" b="0" i="0" u="none" strike="noStrike" kern="0" cap="none" spc="0" normalizeH="0" baseline="0" noProof="0" dirty="0">
                <a:ln>
                  <a:noFill/>
                </a:ln>
                <a:solidFill>
                  <a:prstClr val="black"/>
                </a:solidFill>
                <a:effectLst/>
                <a:uLnTx/>
                <a:uFillTx/>
                <a:latin typeface="ＭＳ Ｐゴシック"/>
                <a:ea typeface="ＭＳ Ｐゴシック"/>
                <a:cs typeface="+mn-cs"/>
              </a:rPr>
              <a:t>CO2</a:t>
            </a:r>
            <a:r>
              <a:rPr kumimoji="0" lang="ja-JP" altLang="en-US" sz="1477" b="0" i="0" u="none" strike="noStrike" kern="0" cap="none" spc="0" normalizeH="0" baseline="0" noProof="0" dirty="0">
                <a:ln>
                  <a:noFill/>
                </a:ln>
                <a:solidFill>
                  <a:prstClr val="black"/>
                </a:solidFill>
                <a:effectLst/>
                <a:uLnTx/>
                <a:uFillTx/>
                <a:latin typeface="ＭＳ Ｐゴシック"/>
                <a:ea typeface="ＭＳ Ｐゴシック"/>
                <a:cs typeface="+mn-cs"/>
              </a:rPr>
              <a:t>排出量が少なくなる傾向が見られる。</a:t>
            </a:r>
            <a:endParaRPr kumimoji="0" lang="en-US" altLang="ja-JP" sz="1477" b="0" i="0" u="none" strike="noStrike" kern="0" cap="none" spc="0" normalizeH="0" baseline="0" noProof="0" dirty="0">
              <a:ln>
                <a:noFill/>
              </a:ln>
              <a:solidFill>
                <a:prstClr val="black"/>
              </a:solidFill>
              <a:effectLst/>
              <a:uLnTx/>
              <a:uFillTx/>
              <a:latin typeface="ＭＳ Ｐゴシック"/>
              <a:ea typeface="ＭＳ Ｐゴシック"/>
              <a:cs typeface="+mn-cs"/>
            </a:endParaRPr>
          </a:p>
          <a:p>
            <a:pPr marL="137357" marR="0" lvl="0" indent="-137357" algn="l" defTabSz="844083" rtl="0" eaLnBrk="1" fontAlgn="auto" latinLnBrk="0" hangingPunct="1">
              <a:lnSpc>
                <a:spcPct val="100000"/>
              </a:lnSpc>
              <a:spcBef>
                <a:spcPts val="0"/>
              </a:spcBef>
              <a:spcAft>
                <a:spcPts val="554"/>
              </a:spcAft>
              <a:buClrTx/>
              <a:buSzTx/>
              <a:buFontTx/>
              <a:buNone/>
              <a:tabLst/>
              <a:defRPr/>
            </a:pPr>
            <a:r>
              <a:rPr kumimoji="0" lang="ja-JP" altLang="en-US" sz="1477" b="0" i="0" u="none" strike="noStrike" kern="0" cap="none" spc="0" normalizeH="0" baseline="0" noProof="0" dirty="0">
                <a:ln>
                  <a:noFill/>
                </a:ln>
                <a:solidFill>
                  <a:prstClr val="black"/>
                </a:solidFill>
                <a:effectLst/>
                <a:uLnTx/>
                <a:uFillTx/>
                <a:latin typeface="ＭＳ Ｐゴシック"/>
                <a:ea typeface="ＭＳ Ｐゴシック"/>
                <a:cs typeface="+mn-cs"/>
              </a:rPr>
              <a:t>○人口・面積が同規模の高知市と前橋市を比較すると、都市構造にまとまりがあり、自動車交通への依存度が低い高知市の方が</a:t>
            </a:r>
            <a:r>
              <a:rPr kumimoji="0" lang="en-US" altLang="ja-JP" sz="1477" b="0" i="0" u="none" strike="noStrike" kern="0" cap="none" spc="0" normalizeH="0" baseline="0" noProof="0" dirty="0">
                <a:ln>
                  <a:noFill/>
                </a:ln>
                <a:solidFill>
                  <a:prstClr val="black"/>
                </a:solidFill>
                <a:effectLst/>
                <a:uLnTx/>
                <a:uFillTx/>
                <a:latin typeface="ＭＳ Ｐゴシック"/>
                <a:ea typeface="ＭＳ Ｐゴシック"/>
                <a:cs typeface="+mn-cs"/>
              </a:rPr>
              <a:t>CO2</a:t>
            </a:r>
            <a:r>
              <a:rPr kumimoji="0" lang="ja-JP" altLang="en-US" sz="1477" b="0" i="0" u="none" strike="noStrike" kern="0" cap="none" spc="0" normalizeH="0" baseline="0" noProof="0" dirty="0">
                <a:ln>
                  <a:noFill/>
                </a:ln>
                <a:solidFill>
                  <a:prstClr val="black"/>
                </a:solidFill>
                <a:effectLst/>
                <a:uLnTx/>
                <a:uFillTx/>
                <a:latin typeface="ＭＳ Ｐゴシック"/>
                <a:ea typeface="ＭＳ Ｐゴシック"/>
                <a:cs typeface="+mn-cs"/>
              </a:rPr>
              <a:t>排出量が少ない。</a:t>
            </a:r>
          </a:p>
        </p:txBody>
      </p:sp>
      <p:pic>
        <p:nvPicPr>
          <p:cNvPr id="43" name="Picture 17" descr="自動車CO2排出量と市街化区域人口密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541" y="2127357"/>
            <a:ext cx="2975991" cy="324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33"/>
          <p:cNvSpPr txBox="1">
            <a:spLocks noChangeArrowheads="1"/>
          </p:cNvSpPr>
          <p:nvPr/>
        </p:nvSpPr>
        <p:spPr bwMode="auto">
          <a:xfrm>
            <a:off x="1043426" y="5529128"/>
            <a:ext cx="2901465" cy="31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738"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出典：谷口守：都市構造から見た自動車</a:t>
            </a:r>
            <a:r>
              <a:rPr kumimoji="1" lang="en-US" altLang="ja-JP" sz="738"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CO</a:t>
            </a:r>
            <a:r>
              <a:rPr kumimoji="1" lang="en-US" altLang="ja-JP" sz="738" b="0" i="0" u="none" strike="noStrike" kern="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2</a:t>
            </a:r>
            <a:r>
              <a:rPr kumimoji="1" lang="ja-JP" altLang="en-US" sz="738"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排出量の時系列分析、</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738"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都市計画論文集 </a:t>
            </a:r>
            <a:r>
              <a:rPr kumimoji="1" lang="en-US" altLang="ja-JP" sz="738"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No.43-3</a:t>
            </a:r>
            <a:r>
              <a:rPr kumimoji="1" lang="ja-JP" altLang="en-US" sz="738"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738"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2008</a:t>
            </a:r>
            <a:r>
              <a:rPr kumimoji="1" lang="ja-JP" altLang="en-US" sz="738"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年</a:t>
            </a:r>
            <a:r>
              <a:rPr kumimoji="1" lang="en-US" altLang="ja-JP" sz="738"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10</a:t>
            </a:r>
            <a:r>
              <a:rPr kumimoji="1" lang="ja-JP" altLang="en-US" sz="738"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月</a:t>
            </a:r>
          </a:p>
        </p:txBody>
      </p:sp>
      <p:sp>
        <p:nvSpPr>
          <p:cNvPr id="21" name="スライド番号プレースホルダー 3"/>
          <p:cNvSpPr>
            <a:spLocks noGrp="1"/>
          </p:cNvSpPr>
          <p:nvPr>
            <p:ph type="sldNum" sz="quarter" idx="12"/>
          </p:nvPr>
        </p:nvSpPr>
        <p:spPr>
          <a:xfrm>
            <a:off x="7391400" y="639346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777821" rtl="0" eaLnBrk="1" fontAlgn="base" latinLnBrk="0" hangingPunct="1">
              <a:lnSpc>
                <a:spcPct val="100000"/>
              </a:lnSpc>
              <a:spcBef>
                <a:spcPct val="0"/>
              </a:spcBef>
              <a:spcAft>
                <a:spcPct val="0"/>
              </a:spcAft>
              <a:buClrTx/>
              <a:buSzTx/>
              <a:buFontTx/>
              <a:buNone/>
              <a:tabLst/>
              <a:defRPr/>
            </a:pPr>
            <a:fld id="{67BA84A0-340B-42A6-B002-7E876AB09174}" type="slidenum">
              <a:rPr kumimoji="1" lang="en-US" altLang="ja-JP" sz="1534"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777821" rtl="0" eaLnBrk="1" fontAlgn="base" latinLnBrk="0" hangingPunct="1">
                <a:lnSpc>
                  <a:spcPct val="100000"/>
                </a:lnSpc>
                <a:spcBef>
                  <a:spcPct val="0"/>
                </a:spcBef>
                <a:spcAft>
                  <a:spcPct val="0"/>
                </a:spcAft>
                <a:buClrTx/>
                <a:buSzTx/>
                <a:buFontTx/>
                <a:buNone/>
                <a:tabLst/>
                <a:defRPr/>
              </a:pPr>
              <a:t>16</a:t>
            </a:fld>
            <a:endParaRPr kumimoji="1" lang="en-US" altLang="ja-JP" sz="1534"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22" name="テキスト ボックス 111"/>
          <p:cNvSpPr txBox="1">
            <a:spLocks noChangeArrowheads="1"/>
          </p:cNvSpPr>
          <p:nvPr/>
        </p:nvSpPr>
        <p:spPr>
          <a:xfrm>
            <a:off x="5182347" y="1854428"/>
            <a:ext cx="3564350" cy="523220"/>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779173" rtl="0" eaLnBrk="0" fontAlgn="auto" latinLnBrk="0" hangingPunct="0">
              <a:lnSpc>
                <a:spcPct val="100000"/>
              </a:lnSpc>
              <a:spcBef>
                <a:spcPct val="0"/>
              </a:spcBef>
              <a:spcAft>
                <a:spcPts val="0"/>
              </a:spcAft>
              <a:buClrTx/>
              <a:buSzTx/>
              <a:buFontTx/>
              <a:buNone/>
              <a:tabLst/>
              <a:defRPr/>
            </a:pPr>
            <a:r>
              <a:rPr kumimoji="1" lang="ja-JP" altLang="en-US" sz="1400" b="1" i="0" u="none" strike="noStrike" kern="0" cap="none" spc="0" normalizeH="0" baseline="0" noProof="0" dirty="0">
                <a:ln>
                  <a:noFill/>
                </a:ln>
                <a:solidFill>
                  <a:srgbClr val="000000"/>
                </a:solidFill>
                <a:effectLst/>
                <a:uLnTx/>
                <a:uFillTx/>
                <a:latin typeface="ＭＳ Ｐゴシック"/>
                <a:ea typeface="ＭＳ Ｐゴシック"/>
                <a:cs typeface="+mn-cs"/>
              </a:rPr>
              <a:t>＜都市のコンパクト化と</a:t>
            </a:r>
            <a:r>
              <a:rPr kumimoji="1" lang="ja-JP" alt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CO</a:t>
            </a:r>
            <a:r>
              <a:rPr kumimoji="1" lang="ja-JP" altLang="en-US" sz="1400" b="1"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2</a:t>
            </a:r>
            <a:r>
              <a:rPr kumimoji="1" lang="ja-JP" altLang="en-US" sz="1400" b="1" i="0" u="none" strike="noStrike" kern="0" cap="none" spc="0" normalizeH="0" baseline="0" noProof="0" dirty="0">
                <a:ln>
                  <a:noFill/>
                </a:ln>
                <a:solidFill>
                  <a:srgbClr val="000000"/>
                </a:solidFill>
                <a:effectLst/>
                <a:uLnTx/>
                <a:uFillTx/>
                <a:latin typeface="ＭＳ Ｐゴシック"/>
                <a:ea typeface="ＭＳ Ｐゴシック"/>
                <a:cs typeface="+mn-cs"/>
              </a:rPr>
              <a:t>排出量の例＞</a:t>
            </a:r>
            <a:endParaRPr kumimoji="1" lang="en-US" altLang="ja-JP" sz="1400" b="1" i="0" u="none" strike="noStrike" kern="0" cap="none" spc="0" normalizeH="0" baseline="0" noProof="0" dirty="0">
              <a:ln>
                <a:noFill/>
              </a:ln>
              <a:solidFill>
                <a:srgbClr val="000000"/>
              </a:solidFill>
              <a:effectLst/>
              <a:uLnTx/>
              <a:uFillTx/>
              <a:latin typeface="ＭＳ Ｐゴシック"/>
              <a:ea typeface="ＭＳ Ｐゴシック"/>
              <a:cs typeface="+mn-cs"/>
            </a:endParaRPr>
          </a:p>
          <a:p>
            <a:pPr marL="0" marR="0" lvl="0" indent="0" algn="ctr" defTabSz="779173" rtl="0" eaLnBrk="0" fontAlgn="auto" latinLnBrk="0" hangingPunct="0">
              <a:lnSpc>
                <a:spcPct val="100000"/>
              </a:lnSpc>
              <a:spcBef>
                <a:spcPct val="0"/>
              </a:spcBef>
              <a:spcAft>
                <a:spcPts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ＭＳ Ｐゴシック"/>
                <a:ea typeface="ＭＳ Ｐゴシック"/>
                <a:cs typeface="+mn-cs"/>
              </a:rPr>
              <a:t>高知市と前橋市の比較</a:t>
            </a:r>
          </a:p>
        </p:txBody>
      </p:sp>
      <p:pic>
        <p:nvPicPr>
          <p:cNvPr id="24" name="図 4"/>
          <p:cNvPicPr>
            <a:picLocks noChangeAspect="1"/>
          </p:cNvPicPr>
          <p:nvPr/>
        </p:nvPicPr>
        <p:blipFill>
          <a:blip r:embed="rId4"/>
          <a:stretch>
            <a:fillRect/>
          </a:stretch>
        </p:blipFill>
        <p:spPr>
          <a:xfrm>
            <a:off x="5085260" y="2507545"/>
            <a:ext cx="2014109" cy="1495385"/>
          </a:xfrm>
          <a:prstGeom prst="rect">
            <a:avLst/>
          </a:prstGeom>
        </p:spPr>
      </p:pic>
      <p:pic>
        <p:nvPicPr>
          <p:cNvPr id="26" name="図 6"/>
          <p:cNvPicPr>
            <a:picLocks noChangeAspect="1"/>
          </p:cNvPicPr>
          <p:nvPr/>
        </p:nvPicPr>
        <p:blipFill>
          <a:blip r:embed="rId5"/>
          <a:stretch>
            <a:fillRect/>
          </a:stretch>
        </p:blipFill>
        <p:spPr>
          <a:xfrm>
            <a:off x="7151177" y="2507545"/>
            <a:ext cx="2111639" cy="1495385"/>
          </a:xfrm>
          <a:prstGeom prst="rect">
            <a:avLst/>
          </a:prstGeom>
        </p:spPr>
      </p:pic>
      <p:sp>
        <p:nvSpPr>
          <p:cNvPr id="27" name="Text Box 27"/>
          <p:cNvSpPr txBox="1">
            <a:spLocks noChangeArrowheads="1"/>
          </p:cNvSpPr>
          <p:nvPr/>
        </p:nvSpPr>
        <p:spPr>
          <a:xfrm>
            <a:off x="5080088" y="2498435"/>
            <a:ext cx="543771" cy="234360"/>
          </a:xfrm>
          <a:prstGeom prst="rect">
            <a:avLst/>
          </a:prstGeom>
          <a:solidFill>
            <a:srgbClr val="99FF66"/>
          </a:solidFill>
          <a:ln>
            <a:solidFill>
              <a:srgbClr val="00B050"/>
            </a:solid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auto" latinLnBrk="0" hangingPunct="0">
              <a:lnSpc>
                <a:spcPct val="100000"/>
              </a:lnSpc>
              <a:spcBef>
                <a:spcPct val="50000"/>
              </a:spcBef>
              <a:spcAft>
                <a:spcPts val="0"/>
              </a:spcAft>
              <a:buClrTx/>
              <a:buSzTx/>
              <a:buFontTx/>
              <a:buNone/>
              <a:tabLst/>
              <a:defRPr/>
            </a:pPr>
            <a:r>
              <a:rPr kumimoji="1" lang="ja-JP" altLang="en-US" sz="923"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高知市</a:t>
            </a:r>
          </a:p>
        </p:txBody>
      </p:sp>
      <p:sp>
        <p:nvSpPr>
          <p:cNvPr id="45" name="Text Box 26"/>
          <p:cNvSpPr txBox="1">
            <a:spLocks noChangeArrowheads="1"/>
          </p:cNvSpPr>
          <p:nvPr/>
        </p:nvSpPr>
        <p:spPr>
          <a:xfrm>
            <a:off x="7140625" y="2507544"/>
            <a:ext cx="543771" cy="234360"/>
          </a:xfrm>
          <a:prstGeom prst="rect">
            <a:avLst/>
          </a:prstGeom>
          <a:solidFill>
            <a:srgbClr val="66CCFF"/>
          </a:solidFill>
          <a:ln>
            <a:solidFill>
              <a:srgbClr val="0070C0"/>
            </a:solid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auto" latinLnBrk="0" hangingPunct="0">
              <a:lnSpc>
                <a:spcPct val="100000"/>
              </a:lnSpc>
              <a:spcBef>
                <a:spcPct val="50000"/>
              </a:spcBef>
              <a:spcAft>
                <a:spcPts val="0"/>
              </a:spcAft>
              <a:buClrTx/>
              <a:buSzTx/>
              <a:buFontTx/>
              <a:buNone/>
              <a:tabLst/>
              <a:defRPr/>
            </a:pPr>
            <a:r>
              <a:rPr kumimoji="1" lang="ja-JP" altLang="en-US" sz="923"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前橋市</a:t>
            </a:r>
          </a:p>
        </p:txBody>
      </p:sp>
      <p:pic>
        <p:nvPicPr>
          <p:cNvPr id="46" name="図 8"/>
          <p:cNvPicPr>
            <a:picLocks noChangeAspect="1"/>
          </p:cNvPicPr>
          <p:nvPr/>
        </p:nvPicPr>
        <p:blipFill>
          <a:blip r:embed="rId6"/>
          <a:stretch>
            <a:fillRect/>
          </a:stretch>
        </p:blipFill>
        <p:spPr>
          <a:xfrm>
            <a:off x="7170073" y="4326643"/>
            <a:ext cx="2092742" cy="1721330"/>
          </a:xfrm>
          <a:prstGeom prst="rect">
            <a:avLst/>
          </a:prstGeom>
        </p:spPr>
      </p:pic>
      <p:pic>
        <p:nvPicPr>
          <p:cNvPr id="47" name="図 10"/>
          <p:cNvPicPr>
            <a:picLocks noChangeAspect="1"/>
          </p:cNvPicPr>
          <p:nvPr/>
        </p:nvPicPr>
        <p:blipFill>
          <a:blip r:embed="rId7"/>
          <a:stretch>
            <a:fillRect/>
          </a:stretch>
        </p:blipFill>
        <p:spPr>
          <a:xfrm>
            <a:off x="8545853" y="3550974"/>
            <a:ext cx="735421" cy="480316"/>
          </a:xfrm>
          <a:prstGeom prst="rect">
            <a:avLst/>
          </a:prstGeom>
        </p:spPr>
      </p:pic>
      <p:grpSp>
        <p:nvGrpSpPr>
          <p:cNvPr id="48" name="グループ化 11"/>
          <p:cNvGrpSpPr/>
          <p:nvPr/>
        </p:nvGrpSpPr>
        <p:grpSpPr>
          <a:xfrm>
            <a:off x="5025008" y="4332570"/>
            <a:ext cx="2019281" cy="1701633"/>
            <a:chOff x="5181362" y="4137854"/>
            <a:chExt cx="2187554" cy="1843436"/>
          </a:xfrm>
        </p:grpSpPr>
        <p:pic>
          <p:nvPicPr>
            <p:cNvPr id="49" name="図 7"/>
            <p:cNvPicPr>
              <a:picLocks noChangeAspect="1"/>
            </p:cNvPicPr>
            <p:nvPr/>
          </p:nvPicPr>
          <p:blipFill>
            <a:blip r:embed="rId8"/>
            <a:stretch>
              <a:fillRect/>
            </a:stretch>
          </p:blipFill>
          <p:spPr>
            <a:xfrm>
              <a:off x="5181362" y="4137854"/>
              <a:ext cx="2187554" cy="1843436"/>
            </a:xfrm>
            <a:prstGeom prst="rect">
              <a:avLst/>
            </a:prstGeom>
          </p:spPr>
        </p:pic>
        <p:sp>
          <p:nvSpPr>
            <p:cNvPr id="50" name="正方形/長方形 5"/>
            <p:cNvSpPr/>
            <p:nvPr/>
          </p:nvSpPr>
          <p:spPr>
            <a:xfrm>
              <a:off x="5748697" y="4659128"/>
              <a:ext cx="286804" cy="1044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1" name="正方形/長方形 33"/>
            <p:cNvSpPr/>
            <p:nvPr/>
          </p:nvSpPr>
          <p:spPr>
            <a:xfrm>
              <a:off x="6681192" y="5013176"/>
              <a:ext cx="286804" cy="674748"/>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52" name="正方形/長方形 38"/>
          <p:cNvSpPr/>
          <p:nvPr/>
        </p:nvSpPr>
        <p:spPr>
          <a:xfrm>
            <a:off x="7795168" y="5106569"/>
            <a:ext cx="264742" cy="664615"/>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3" name="正方形/長方形 39"/>
          <p:cNvSpPr/>
          <p:nvPr/>
        </p:nvSpPr>
        <p:spPr>
          <a:xfrm>
            <a:off x="8635178" y="4846553"/>
            <a:ext cx="264742" cy="930462"/>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4" name="テキスト ボックス 45"/>
          <p:cNvSpPr txBox="1"/>
          <p:nvPr/>
        </p:nvSpPr>
        <p:spPr>
          <a:xfrm>
            <a:off x="5068119" y="3731767"/>
            <a:ext cx="1341347" cy="307777"/>
          </a:xfrm>
          <a:prstGeom prst="rect">
            <a:avLst/>
          </a:prstGeom>
          <a:solidFill>
            <a:schemeClr val="bg1"/>
          </a:solidFill>
          <a:ln w="6350">
            <a:solidFill>
              <a:srgbClr val="000000"/>
            </a:solidFill>
          </a:ln>
        </p:spPr>
        <p:txBody>
          <a:bodyPr wrap="square" rtlCol="0">
            <a:spAutoFit/>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000000"/>
                </a:solidFill>
                <a:effectLst/>
                <a:uLnTx/>
                <a:uFillTx/>
                <a:latin typeface="ＭＳ Ｐゴシック"/>
                <a:ea typeface="ＭＳ Ｐゴシック"/>
                <a:cs typeface="+mn-cs"/>
              </a:rPr>
              <a:t>人口：</a:t>
            </a:r>
            <a:r>
              <a:rPr kumimoji="0" lang="en-US" altLang="ja-JP" sz="700" b="0" i="0" u="none" strike="noStrike" kern="0" cap="none" spc="0" normalizeH="0" baseline="0" noProof="0" dirty="0">
                <a:ln>
                  <a:noFill/>
                </a:ln>
                <a:solidFill>
                  <a:srgbClr val="000000"/>
                </a:solidFill>
                <a:effectLst/>
                <a:uLnTx/>
                <a:uFillTx/>
                <a:latin typeface="ＭＳ Ｐゴシック"/>
                <a:ea typeface="ＭＳ Ｐゴシック"/>
                <a:cs typeface="+mn-cs"/>
              </a:rPr>
              <a:t>33.7</a:t>
            </a:r>
            <a:r>
              <a:rPr kumimoji="0" lang="ja-JP" altLang="en-US" sz="700" b="0" i="0" u="none" strike="noStrike" kern="0" cap="none" spc="0" normalizeH="0" baseline="0" noProof="0" dirty="0">
                <a:ln>
                  <a:noFill/>
                </a:ln>
                <a:solidFill>
                  <a:srgbClr val="000000"/>
                </a:solidFill>
                <a:effectLst/>
                <a:uLnTx/>
                <a:uFillTx/>
                <a:latin typeface="ＭＳ Ｐゴシック"/>
                <a:ea typeface="ＭＳ Ｐゴシック"/>
                <a:cs typeface="+mn-cs"/>
              </a:rPr>
              <a:t>万人（</a:t>
            </a:r>
            <a:r>
              <a:rPr kumimoji="0" lang="en-US" altLang="ja-JP" sz="700" b="0" i="0" u="none" strike="noStrike" kern="0" cap="none" spc="0" normalizeH="0" baseline="0" noProof="0" dirty="0">
                <a:ln>
                  <a:noFill/>
                </a:ln>
                <a:solidFill>
                  <a:srgbClr val="000000"/>
                </a:solidFill>
                <a:effectLst/>
                <a:uLnTx/>
                <a:uFillTx/>
                <a:latin typeface="ＭＳ Ｐゴシック"/>
                <a:ea typeface="ＭＳ Ｐゴシック"/>
                <a:cs typeface="+mn-cs"/>
              </a:rPr>
              <a:t>H27</a:t>
            </a:r>
            <a:r>
              <a:rPr kumimoji="0" lang="ja-JP" altLang="en-US" sz="700" b="0" i="0" u="none" strike="noStrike" kern="0" cap="none" spc="0" normalizeH="0" baseline="0" noProof="0" dirty="0">
                <a:ln>
                  <a:noFill/>
                </a:ln>
                <a:solidFill>
                  <a:srgbClr val="000000"/>
                </a:solidFill>
                <a:effectLst/>
                <a:uLnTx/>
                <a:uFillTx/>
                <a:latin typeface="ＭＳ Ｐゴシック"/>
                <a:ea typeface="ＭＳ Ｐゴシック"/>
                <a:cs typeface="+mn-cs"/>
              </a:rPr>
              <a:t>国勢調査）</a:t>
            </a:r>
            <a:endParaRPr kumimoji="0" lang="en-US" altLang="ja-JP" sz="700" b="0" i="0" u="none" strike="noStrike" kern="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000000"/>
                </a:solidFill>
                <a:effectLst/>
                <a:uLnTx/>
                <a:uFillTx/>
                <a:latin typeface="ＭＳ Ｐゴシック"/>
                <a:ea typeface="ＭＳ Ｐゴシック"/>
                <a:cs typeface="+mn-cs"/>
              </a:rPr>
              <a:t>市街化区域面積：</a:t>
            </a:r>
            <a:r>
              <a:rPr kumimoji="0" lang="en-US" altLang="ja-JP" sz="700" b="0" i="0" u="none" strike="noStrike" kern="0" cap="none" spc="0" normalizeH="0" baseline="0" noProof="0" dirty="0">
                <a:ln>
                  <a:noFill/>
                </a:ln>
                <a:solidFill>
                  <a:srgbClr val="000000"/>
                </a:solidFill>
                <a:effectLst/>
                <a:uLnTx/>
                <a:uFillTx/>
                <a:latin typeface="ＭＳ Ｐゴシック"/>
                <a:ea typeface="ＭＳ Ｐゴシック"/>
                <a:cs typeface="+mn-cs"/>
              </a:rPr>
              <a:t>5,072ha</a:t>
            </a:r>
            <a:endParaRPr kumimoji="0" lang="ja-JP" altLang="en-US" sz="700" b="0" i="0" u="none" strike="noStrike" kern="0" cap="none" spc="0" normalizeH="0" baseline="0" noProof="0" dirty="0">
              <a:ln>
                <a:noFill/>
              </a:ln>
              <a:solidFill>
                <a:srgbClr val="000000"/>
              </a:solidFill>
              <a:effectLst/>
              <a:uLnTx/>
              <a:uFillTx/>
              <a:latin typeface="ＭＳ Ｐゴシック"/>
              <a:ea typeface="ＭＳ Ｐゴシック"/>
              <a:cs typeface="+mn-cs"/>
            </a:endParaRPr>
          </a:p>
        </p:txBody>
      </p:sp>
      <p:sp>
        <p:nvSpPr>
          <p:cNvPr id="55" name="テキスト ボックス 47"/>
          <p:cNvSpPr txBox="1"/>
          <p:nvPr/>
        </p:nvSpPr>
        <p:spPr>
          <a:xfrm>
            <a:off x="7120305" y="3734932"/>
            <a:ext cx="1407090" cy="307777"/>
          </a:xfrm>
          <a:prstGeom prst="rect">
            <a:avLst/>
          </a:prstGeom>
          <a:solidFill>
            <a:schemeClr val="bg1"/>
          </a:solidFill>
          <a:ln w="6350">
            <a:solidFill>
              <a:srgbClr val="00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700" b="0" i="0" u="none" strike="noStrike" kern="0" cap="none" spc="0" normalizeH="0" baseline="0" noProof="0" dirty="0">
                <a:ln>
                  <a:noFill/>
                </a:ln>
                <a:solidFill>
                  <a:srgbClr val="000000"/>
                </a:solidFill>
                <a:effectLst/>
                <a:uLnTx/>
                <a:uFillTx/>
                <a:latin typeface="ＭＳ Ｐゴシック"/>
                <a:ea typeface="ＭＳ Ｐゴシック"/>
                <a:cs typeface="+mn-cs"/>
              </a:rPr>
              <a:t>人口：</a:t>
            </a:r>
            <a:r>
              <a:rPr kumimoji="0" lang="en-US" altLang="ja-JP" sz="700" b="0" i="0" u="none" strike="noStrike" kern="0" cap="none" spc="0" normalizeH="0" baseline="0" noProof="0" dirty="0">
                <a:ln>
                  <a:noFill/>
                </a:ln>
                <a:solidFill>
                  <a:srgbClr val="000000"/>
                </a:solidFill>
                <a:effectLst/>
                <a:uLnTx/>
                <a:uFillTx/>
                <a:latin typeface="ＭＳ Ｐゴシック"/>
                <a:ea typeface="ＭＳ Ｐゴシック"/>
                <a:cs typeface="+mn-cs"/>
              </a:rPr>
              <a:t>33.6</a:t>
            </a:r>
            <a:r>
              <a:rPr kumimoji="0" lang="ja-JP" altLang="en-US" sz="700" b="0" i="0" u="none" strike="noStrike" kern="0" cap="none" spc="0" normalizeH="0" baseline="0" noProof="0" dirty="0">
                <a:ln>
                  <a:noFill/>
                </a:ln>
                <a:solidFill>
                  <a:srgbClr val="000000"/>
                </a:solidFill>
                <a:effectLst/>
                <a:uLnTx/>
                <a:uFillTx/>
                <a:latin typeface="ＭＳ Ｐゴシック"/>
                <a:ea typeface="ＭＳ Ｐゴシック" pitchFamily="50" charset="-128"/>
                <a:cs typeface="+mn-cs"/>
              </a:rPr>
              <a:t>万人（</a:t>
            </a:r>
            <a:r>
              <a:rPr kumimoji="0" lang="en-US" altLang="ja-JP" sz="700" b="0" i="0" u="none" strike="noStrike" kern="0" cap="none" spc="0" normalizeH="0" baseline="0" noProof="0" dirty="0">
                <a:ln>
                  <a:noFill/>
                </a:ln>
                <a:solidFill>
                  <a:srgbClr val="000000"/>
                </a:solidFill>
                <a:effectLst/>
                <a:uLnTx/>
                <a:uFillTx/>
                <a:latin typeface="ＭＳ Ｐゴシック"/>
                <a:ea typeface="ＭＳ Ｐゴシック" pitchFamily="50" charset="-128"/>
                <a:cs typeface="+mn-cs"/>
              </a:rPr>
              <a:t>H27</a:t>
            </a:r>
            <a:r>
              <a:rPr kumimoji="0" lang="ja-JP" altLang="en-US" sz="700" b="0" i="0" u="none" strike="noStrike" kern="0" cap="none" spc="0" normalizeH="0" baseline="0" noProof="0" dirty="0">
                <a:ln>
                  <a:noFill/>
                </a:ln>
                <a:solidFill>
                  <a:srgbClr val="000000"/>
                </a:solidFill>
                <a:effectLst/>
                <a:uLnTx/>
                <a:uFillTx/>
                <a:latin typeface="ＭＳ Ｐゴシック"/>
                <a:ea typeface="ＭＳ Ｐゴシック" pitchFamily="50" charset="-128"/>
                <a:cs typeface="+mn-cs"/>
              </a:rPr>
              <a:t>国勢調査）</a:t>
            </a:r>
            <a:endParaRPr kumimoji="0" lang="en-US" altLang="ja-JP" sz="700" b="0" i="0" u="none" strike="noStrike" kern="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000000"/>
                </a:solidFill>
                <a:effectLst/>
                <a:uLnTx/>
                <a:uFillTx/>
                <a:latin typeface="ＭＳ Ｐゴシック"/>
                <a:ea typeface="ＭＳ Ｐゴシック"/>
                <a:cs typeface="+mn-cs"/>
              </a:rPr>
              <a:t>市街化区域面積：</a:t>
            </a:r>
            <a:r>
              <a:rPr kumimoji="0" lang="en-US" altLang="ja-JP" sz="700" b="0" i="0" u="none" strike="noStrike" kern="0" cap="none" spc="0" normalizeH="0" baseline="0" noProof="0" dirty="0">
                <a:ln>
                  <a:noFill/>
                </a:ln>
                <a:solidFill>
                  <a:srgbClr val="000000"/>
                </a:solidFill>
                <a:effectLst/>
                <a:uLnTx/>
                <a:uFillTx/>
                <a:latin typeface="ＭＳ Ｐゴシック"/>
                <a:ea typeface="ＭＳ Ｐゴシック"/>
                <a:cs typeface="+mn-cs"/>
              </a:rPr>
              <a:t>4,941ha</a:t>
            </a:r>
            <a:endParaRPr kumimoji="0" lang="ja-JP" altLang="en-US" sz="700" b="0" i="0" u="none" strike="noStrike" kern="0" cap="none" spc="0" normalizeH="0" baseline="0" noProof="0" dirty="0">
              <a:ln>
                <a:noFill/>
              </a:ln>
              <a:solidFill>
                <a:srgbClr val="000000"/>
              </a:solidFill>
              <a:effectLst/>
              <a:uLnTx/>
              <a:uFillTx/>
              <a:latin typeface="ＭＳ Ｐゴシック"/>
              <a:ea typeface="ＭＳ Ｐゴシック"/>
              <a:cs typeface="+mn-cs"/>
            </a:endParaRPr>
          </a:p>
        </p:txBody>
      </p:sp>
      <p:sp>
        <p:nvSpPr>
          <p:cNvPr id="56" name="右矢印 9"/>
          <p:cNvSpPr/>
          <p:nvPr/>
        </p:nvSpPr>
        <p:spPr>
          <a:xfrm>
            <a:off x="6912061" y="4981985"/>
            <a:ext cx="374615" cy="447353"/>
          </a:xfrm>
          <a:prstGeom prst="rightArrow">
            <a:avLst>
              <a:gd name="adj1" fmla="val 55242"/>
              <a:gd name="adj2" fmla="val 50000"/>
            </a:avLst>
          </a:prstGeom>
          <a:solidFill>
            <a:srgbClr val="FFC000">
              <a:alpha val="3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7" name="テキスト ボックス 49"/>
          <p:cNvSpPr txBox="1"/>
          <p:nvPr/>
        </p:nvSpPr>
        <p:spPr>
          <a:xfrm>
            <a:off x="5408441" y="4299375"/>
            <a:ext cx="1400045" cy="220188"/>
          </a:xfrm>
          <a:prstGeom prst="rect">
            <a:avLst/>
          </a:prstGeom>
          <a:solidFill>
            <a:schemeClr val="bg1"/>
          </a:solidFill>
          <a:ln w="6350">
            <a:solidFill>
              <a:srgbClr val="000000"/>
            </a:solidFill>
          </a:ln>
        </p:spPr>
        <p:txBody>
          <a:bodyPr wrap="square" rtlCol="0">
            <a:spAutoFit/>
          </a:bodyP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0" lang="ja-JP" altLang="en-US" sz="831" b="0" i="0" u="none" strike="noStrike" kern="0" cap="none" spc="0" normalizeH="0" baseline="0" noProof="0" dirty="0">
                <a:ln>
                  <a:noFill/>
                </a:ln>
                <a:solidFill>
                  <a:srgbClr val="000000"/>
                </a:solidFill>
                <a:effectLst/>
                <a:uLnTx/>
                <a:uFillTx/>
                <a:latin typeface="ＭＳ Ｐゴシック"/>
                <a:ea typeface="ＭＳ Ｐゴシック"/>
                <a:cs typeface="+mn-cs"/>
              </a:rPr>
              <a:t>市街地の人口密度（人</a:t>
            </a:r>
            <a:r>
              <a:rPr kumimoji="0" lang="en-US" altLang="ja-JP" sz="831" b="0" i="0" u="none" strike="noStrike" kern="0" cap="none" spc="0" normalizeH="0" baseline="0" noProof="0" dirty="0">
                <a:ln>
                  <a:noFill/>
                </a:ln>
                <a:solidFill>
                  <a:srgbClr val="000000"/>
                </a:solidFill>
                <a:effectLst/>
                <a:uLnTx/>
                <a:uFillTx/>
                <a:latin typeface="ＭＳ Ｐゴシック"/>
                <a:ea typeface="ＭＳ Ｐゴシック"/>
                <a:cs typeface="+mn-cs"/>
              </a:rPr>
              <a:t>/ha</a:t>
            </a:r>
            <a:r>
              <a:rPr kumimoji="0" lang="ja-JP" altLang="en-US" sz="831" b="0" i="0" u="none" strike="noStrike" kern="0" cap="none" spc="0" normalizeH="0" baseline="0" noProof="0" dirty="0">
                <a:ln>
                  <a:noFill/>
                </a:ln>
                <a:solidFill>
                  <a:srgbClr val="000000"/>
                </a:solidFill>
                <a:effectLst/>
                <a:uLnTx/>
                <a:uFillTx/>
                <a:latin typeface="ＭＳ Ｐゴシック"/>
                <a:ea typeface="ＭＳ Ｐゴシック"/>
                <a:cs typeface="+mn-cs"/>
              </a:rPr>
              <a:t>）</a:t>
            </a:r>
          </a:p>
        </p:txBody>
      </p:sp>
      <p:sp>
        <p:nvSpPr>
          <p:cNvPr id="58" name="テキスト ボックス 50"/>
          <p:cNvSpPr txBox="1"/>
          <p:nvPr/>
        </p:nvSpPr>
        <p:spPr>
          <a:xfrm>
            <a:off x="7195911" y="4173072"/>
            <a:ext cx="1944355" cy="348044"/>
          </a:xfrm>
          <a:prstGeom prst="rect">
            <a:avLst/>
          </a:prstGeom>
          <a:solidFill>
            <a:schemeClr val="bg1"/>
          </a:solidFill>
          <a:ln w="6350">
            <a:solidFill>
              <a:srgbClr val="000000"/>
            </a:solidFill>
          </a:ln>
        </p:spPr>
        <p:txBody>
          <a:bodyPr wrap="square" rtlCol="0">
            <a:spAutoFit/>
          </a:bodyP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0" lang="ja-JP" altLang="en-US" sz="831" b="0" i="0" u="none" strike="noStrike" kern="0" cap="none" spc="0" normalizeH="0" baseline="0" noProof="0" dirty="0">
                <a:ln>
                  <a:noFill/>
                </a:ln>
                <a:solidFill>
                  <a:srgbClr val="000000"/>
                </a:solidFill>
                <a:effectLst/>
                <a:uLnTx/>
                <a:uFillTx/>
                <a:latin typeface="ＭＳ Ｐゴシック"/>
                <a:ea typeface="ＭＳ Ｐゴシック"/>
                <a:cs typeface="+mn-cs"/>
              </a:rPr>
              <a:t>一人当たりの</a:t>
            </a:r>
            <a:r>
              <a:rPr kumimoji="0" lang="en-US" altLang="ja-JP" sz="831" b="0" i="0" u="none" strike="noStrike" kern="0" cap="none" spc="0" normalizeH="0" baseline="0" noProof="0" dirty="0">
                <a:ln>
                  <a:noFill/>
                </a:ln>
                <a:solidFill>
                  <a:srgbClr val="000000"/>
                </a:solidFill>
                <a:effectLst/>
                <a:uLnTx/>
                <a:uFillTx/>
                <a:latin typeface="ＭＳ Ｐゴシック"/>
                <a:ea typeface="ＭＳ Ｐゴシック"/>
                <a:cs typeface="+mn-cs"/>
              </a:rPr>
              <a:t>CO2</a:t>
            </a:r>
            <a:r>
              <a:rPr kumimoji="0" lang="ja-JP" altLang="en-US" sz="831" b="0" i="0" u="none" strike="noStrike" kern="0" cap="none" spc="0" normalizeH="0" baseline="0" noProof="0" dirty="0">
                <a:ln>
                  <a:noFill/>
                </a:ln>
                <a:solidFill>
                  <a:srgbClr val="000000"/>
                </a:solidFill>
                <a:effectLst/>
                <a:uLnTx/>
                <a:uFillTx/>
                <a:latin typeface="ＭＳ Ｐゴシック"/>
                <a:ea typeface="ＭＳ Ｐゴシック"/>
                <a:cs typeface="+mn-cs"/>
              </a:rPr>
              <a:t>排出量（</a:t>
            </a:r>
            <a:r>
              <a:rPr kumimoji="0" lang="en-US" altLang="ja-JP" sz="831" b="0" i="0" u="none" strike="noStrike" kern="0" cap="none" spc="0" normalizeH="0" baseline="0" noProof="0" dirty="0">
                <a:ln>
                  <a:noFill/>
                </a:ln>
                <a:solidFill>
                  <a:srgbClr val="000000"/>
                </a:solidFill>
                <a:effectLst/>
                <a:uLnTx/>
                <a:uFillTx/>
                <a:latin typeface="ＭＳ Ｐゴシック"/>
                <a:ea typeface="ＭＳ Ｐゴシック"/>
                <a:cs typeface="+mn-cs"/>
              </a:rPr>
              <a:t>kg/</a:t>
            </a:r>
            <a:r>
              <a:rPr kumimoji="0" lang="ja-JP" altLang="en-US" sz="831" b="0" i="0" u="none" strike="noStrike" kern="0" cap="none" spc="0" normalizeH="0" baseline="0" noProof="0" dirty="0">
                <a:ln>
                  <a:noFill/>
                </a:ln>
                <a:solidFill>
                  <a:srgbClr val="000000"/>
                </a:solidFill>
                <a:effectLst/>
                <a:uLnTx/>
                <a:uFillTx/>
                <a:latin typeface="ＭＳ Ｐゴシック"/>
                <a:ea typeface="ＭＳ Ｐゴシック"/>
                <a:cs typeface="+mn-cs"/>
              </a:rPr>
              <a:t>人・年）</a:t>
            </a:r>
            <a:endParaRPr kumimoji="0" lang="en-US" altLang="ja-JP" sz="831" b="0" i="0" u="none" strike="noStrike" kern="0" cap="none" spc="0" normalizeH="0" baseline="0" noProof="0" dirty="0">
              <a:ln>
                <a:noFill/>
              </a:ln>
              <a:solidFill>
                <a:srgbClr val="000000"/>
              </a:solidFill>
              <a:effectLst/>
              <a:uLnTx/>
              <a:uFillTx/>
              <a:latin typeface="ＭＳ Ｐゴシック"/>
              <a:ea typeface="ＭＳ Ｐゴシック"/>
              <a:cs typeface="+mn-cs"/>
            </a:endParaRPr>
          </a:p>
          <a:p>
            <a:pPr marL="0" marR="0" lvl="0" indent="0" algn="ctr" defTabSz="844083" rtl="0" eaLnBrk="0" fontAlgn="auto" latinLnBrk="0" hangingPunct="0">
              <a:lnSpc>
                <a:spcPct val="100000"/>
              </a:lnSpc>
              <a:spcBef>
                <a:spcPts val="0"/>
              </a:spcBef>
              <a:spcAft>
                <a:spcPts val="0"/>
              </a:spcAft>
              <a:buClrTx/>
              <a:buSzTx/>
              <a:buFontTx/>
              <a:buNone/>
              <a:tabLst/>
              <a:defRPr/>
            </a:pPr>
            <a:r>
              <a:rPr kumimoji="0" lang="ja-JP" altLang="en-US" sz="831" b="0" i="0" u="none" strike="noStrike" kern="0" cap="none" spc="0" normalizeH="0" baseline="0" noProof="0" dirty="0">
                <a:ln>
                  <a:noFill/>
                </a:ln>
                <a:solidFill>
                  <a:srgbClr val="000000"/>
                </a:solidFill>
                <a:effectLst/>
                <a:uLnTx/>
                <a:uFillTx/>
                <a:latin typeface="ＭＳ Ｐゴシック"/>
                <a:ea typeface="ＭＳ Ｐゴシック"/>
                <a:cs typeface="+mn-cs"/>
              </a:rPr>
              <a:t>（運輸旅客部門）</a:t>
            </a:r>
          </a:p>
        </p:txBody>
      </p:sp>
      <p:sp>
        <p:nvSpPr>
          <p:cNvPr id="59" name="テキスト ボックス 12"/>
          <p:cNvSpPr txBox="1"/>
          <p:nvPr/>
        </p:nvSpPr>
        <p:spPr>
          <a:xfrm>
            <a:off x="5408441" y="4628186"/>
            <a:ext cx="748923" cy="2485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15" b="0" i="0" u="none" strike="noStrike" kern="1200" cap="none" spc="0" normalizeH="0" baseline="0" noProof="0" dirty="0">
                <a:ln>
                  <a:noFill/>
                </a:ln>
                <a:solidFill>
                  <a:prstClr val="black"/>
                </a:solidFill>
                <a:effectLst/>
                <a:uLnTx/>
                <a:uFillTx/>
                <a:latin typeface="Arial" charset="0"/>
                <a:ea typeface="ＭＳ Ｐゴシック" charset="-128"/>
                <a:cs typeface="+mn-cs"/>
              </a:rPr>
              <a:t>60.1</a:t>
            </a:r>
            <a:r>
              <a:rPr kumimoji="1" lang="ja-JP" altLang="en-US" sz="1015" b="0" i="0" u="none" strike="noStrike" kern="1200" cap="none" spc="0" normalizeH="0" baseline="0" noProof="0" dirty="0">
                <a:ln>
                  <a:noFill/>
                </a:ln>
                <a:solidFill>
                  <a:prstClr val="black"/>
                </a:solidFill>
                <a:effectLst/>
                <a:uLnTx/>
                <a:uFillTx/>
                <a:latin typeface="Arial" charset="0"/>
                <a:ea typeface="ＭＳ Ｐゴシック" charset="-128"/>
                <a:cs typeface="+mn-cs"/>
              </a:rPr>
              <a:t>人</a:t>
            </a:r>
            <a:r>
              <a:rPr kumimoji="1" lang="en-US" altLang="ja-JP" sz="1015" b="0" i="0" u="none" strike="noStrike" kern="1200" cap="none" spc="0" normalizeH="0" baseline="0" noProof="0" dirty="0">
                <a:ln>
                  <a:noFill/>
                </a:ln>
                <a:solidFill>
                  <a:prstClr val="black"/>
                </a:solidFill>
                <a:effectLst/>
                <a:uLnTx/>
                <a:uFillTx/>
                <a:latin typeface="Arial" charset="0"/>
                <a:ea typeface="ＭＳ Ｐゴシック" charset="-128"/>
                <a:cs typeface="+mn-cs"/>
              </a:rPr>
              <a:t>/ha</a:t>
            </a:r>
            <a:endParaRPr kumimoji="1" lang="ja-JP" altLang="en-US" sz="1015"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0" name="テキスト ボックス 51"/>
          <p:cNvSpPr txBox="1"/>
          <p:nvPr/>
        </p:nvSpPr>
        <p:spPr>
          <a:xfrm>
            <a:off x="6236063" y="4921792"/>
            <a:ext cx="748923" cy="2485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15" b="0" i="0" u="none" strike="noStrike" kern="1200" cap="none" spc="0" normalizeH="0" baseline="0" noProof="0" dirty="0">
                <a:ln>
                  <a:noFill/>
                </a:ln>
                <a:solidFill>
                  <a:prstClr val="black"/>
                </a:solidFill>
                <a:effectLst/>
                <a:uLnTx/>
                <a:uFillTx/>
                <a:latin typeface="Arial" charset="0"/>
                <a:ea typeface="ＭＳ Ｐゴシック" charset="-128"/>
                <a:cs typeface="+mn-cs"/>
              </a:rPr>
              <a:t>39.5</a:t>
            </a:r>
            <a:r>
              <a:rPr kumimoji="1" lang="ja-JP" altLang="en-US" sz="1015" b="0" i="0" u="none" strike="noStrike" kern="1200" cap="none" spc="0" normalizeH="0" baseline="0" noProof="0" dirty="0">
                <a:ln>
                  <a:noFill/>
                </a:ln>
                <a:solidFill>
                  <a:prstClr val="black"/>
                </a:solidFill>
                <a:effectLst/>
                <a:uLnTx/>
                <a:uFillTx/>
                <a:latin typeface="Arial" charset="0"/>
                <a:ea typeface="ＭＳ Ｐゴシック" charset="-128"/>
                <a:cs typeface="+mn-cs"/>
              </a:rPr>
              <a:t>人</a:t>
            </a:r>
            <a:r>
              <a:rPr kumimoji="1" lang="en-US" altLang="ja-JP" sz="1015" b="0" i="0" u="none" strike="noStrike" kern="1200" cap="none" spc="0" normalizeH="0" baseline="0" noProof="0" dirty="0">
                <a:ln>
                  <a:noFill/>
                </a:ln>
                <a:solidFill>
                  <a:prstClr val="black"/>
                </a:solidFill>
                <a:effectLst/>
                <a:uLnTx/>
                <a:uFillTx/>
                <a:latin typeface="Arial" charset="0"/>
                <a:ea typeface="ＭＳ Ｐゴシック" charset="-128"/>
                <a:cs typeface="+mn-cs"/>
              </a:rPr>
              <a:t>/ha</a:t>
            </a:r>
          </a:p>
        </p:txBody>
      </p:sp>
      <p:sp>
        <p:nvSpPr>
          <p:cNvPr id="61" name="テキスト ボックス 52"/>
          <p:cNvSpPr txBox="1"/>
          <p:nvPr/>
        </p:nvSpPr>
        <p:spPr>
          <a:xfrm>
            <a:off x="7667714" y="4899505"/>
            <a:ext cx="538930" cy="2485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15" b="0" i="0" u="none" strike="noStrike" kern="1200" cap="none" spc="0" normalizeH="0" baseline="0" noProof="0" dirty="0">
                <a:ln>
                  <a:noFill/>
                </a:ln>
                <a:solidFill>
                  <a:prstClr val="black"/>
                </a:solidFill>
                <a:effectLst/>
                <a:uLnTx/>
                <a:uFillTx/>
                <a:latin typeface="Arial" charset="0"/>
                <a:ea typeface="ＭＳ Ｐゴシック" charset="-128"/>
                <a:cs typeface="+mn-cs"/>
              </a:rPr>
              <a:t>840kg</a:t>
            </a:r>
            <a:endParaRPr kumimoji="1" lang="ja-JP" altLang="en-US" sz="1015"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2" name="テキスト ボックス 53"/>
          <p:cNvSpPr txBox="1"/>
          <p:nvPr/>
        </p:nvSpPr>
        <p:spPr>
          <a:xfrm>
            <a:off x="8467574" y="4631832"/>
            <a:ext cx="647934" cy="2485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15" b="0" i="0" u="none" strike="noStrike" kern="1200" cap="none" spc="0" normalizeH="0" baseline="0" noProof="0" dirty="0">
                <a:ln>
                  <a:noFill/>
                </a:ln>
                <a:solidFill>
                  <a:prstClr val="black"/>
                </a:solidFill>
                <a:effectLst/>
                <a:uLnTx/>
                <a:uFillTx/>
                <a:latin typeface="Arial" charset="0"/>
                <a:ea typeface="ＭＳ Ｐゴシック" charset="-128"/>
                <a:cs typeface="+mn-cs"/>
              </a:rPr>
              <a:t>1,170kg</a:t>
            </a:r>
            <a:endParaRPr kumimoji="1" lang="ja-JP" altLang="en-US" sz="1015"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63" name="テキスト ボックス 48"/>
          <p:cNvSpPr txBox="1"/>
          <p:nvPr/>
        </p:nvSpPr>
        <p:spPr>
          <a:xfrm>
            <a:off x="5046473" y="6122476"/>
            <a:ext cx="4093795" cy="415498"/>
          </a:xfrm>
          <a:prstGeom prst="rect">
            <a:avLst/>
          </a:prstGeom>
          <a:noFill/>
        </p:spPr>
        <p:txBody>
          <a:bodyPr wrap="square" rtlCol="0">
            <a:spAutoFit/>
          </a:bodyPr>
          <a:lstStyle/>
          <a:p>
            <a:pPr marL="329720" marR="0" lvl="0" indent="-329720" algn="l" defTabSz="914400" rtl="0" eaLnBrk="1" fontAlgn="base" latinLnBrk="0" hangingPunct="1">
              <a:lnSpc>
                <a:spcPct val="100000"/>
              </a:lnSpc>
              <a:spcBef>
                <a:spcPct val="0"/>
              </a:spcBef>
              <a:spcAft>
                <a:spcPct val="0"/>
              </a:spcAft>
              <a:buClrTx/>
              <a:buSzTx/>
              <a:buFontTx/>
              <a:buNone/>
              <a:tabLst/>
              <a:defRPr/>
            </a:pPr>
            <a:r>
              <a:rPr kumimoji="1" lang="ja-JP" altLang="ja-JP" sz="105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出典</a:t>
            </a:r>
            <a:r>
              <a:rPr kumimoji="1" lang="ja-JP" altLang="en-US" sz="105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：平成</a:t>
            </a:r>
            <a:r>
              <a:rPr kumimoji="1" lang="en-US" altLang="ja-JP" sz="105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18</a:t>
            </a:r>
            <a:r>
              <a:rPr kumimoji="1" lang="ja-JP" altLang="en-US" sz="105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年版環境白書を元に、平成</a:t>
            </a:r>
            <a:r>
              <a:rPr kumimoji="1" lang="en-US" altLang="ja-JP" sz="105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27</a:t>
            </a:r>
            <a:r>
              <a:rPr kumimoji="1" lang="ja-JP" altLang="en-US" sz="105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年国勢調査等により国土交通省都市局が時点修正</a:t>
            </a:r>
          </a:p>
        </p:txBody>
      </p:sp>
    </p:spTree>
    <p:extLst>
      <p:ext uri="{BB962C8B-B14F-4D97-AF65-F5344CB8AC3E}">
        <p14:creationId xmlns:p14="http://schemas.microsoft.com/office/powerpoint/2010/main" val="647842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テキスト ボックス 3"/>
          <p:cNvSpPr txBox="1">
            <a:spLocks noChangeArrowheads="1"/>
          </p:cNvSpPr>
          <p:nvPr/>
        </p:nvSpPr>
        <p:spPr bwMode="auto">
          <a:xfrm>
            <a:off x="1118364" y="1427677"/>
            <a:ext cx="3419531" cy="905312"/>
          </a:xfrm>
          <a:prstGeom prst="rect">
            <a:avLst/>
          </a:prstGeom>
          <a:noFill/>
          <a:ln w="12700" cmpd="dbl">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一極集中</a:t>
            </a:r>
            <a:endParaRPr kumimoji="1" lang="en-US" altLang="ja-JP"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郊外を切り捨て、市町村内の最も主要な拠点（大きなターミナル駅周辺等）１カ所に、全てを集約させる</a:t>
            </a:r>
            <a:endParaRPr kumimoji="1" lang="en-US" altLang="ja-JP" sz="1704"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75459" name="テキスト ボックス 4"/>
          <p:cNvSpPr txBox="1">
            <a:spLocks noChangeArrowheads="1"/>
          </p:cNvSpPr>
          <p:nvPr/>
        </p:nvSpPr>
        <p:spPr bwMode="auto">
          <a:xfrm>
            <a:off x="5565919" y="1303233"/>
            <a:ext cx="3419531" cy="10888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多極型の都市構造</a:t>
            </a:r>
            <a:endParaRPr kumimoji="1" lang="en-US" altLang="ja-JP" sz="170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中心的な拠点だけではなく、旧町村の役場周辺などの生活拠点も含めた、多極ネットワーク型のコンパクト化を目指す</a:t>
            </a:r>
            <a:endParaRPr kumimoji="1" lang="en-US" altLang="ja-JP" sz="136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正方形/長方形 6"/>
          <p:cNvSpPr/>
          <p:nvPr/>
        </p:nvSpPr>
        <p:spPr>
          <a:xfrm>
            <a:off x="881644" y="1050285"/>
            <a:ext cx="4002530" cy="50129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6" name="角丸四角形 5"/>
          <p:cNvSpPr/>
          <p:nvPr/>
        </p:nvSpPr>
        <p:spPr>
          <a:xfrm>
            <a:off x="1401561" y="908723"/>
            <a:ext cx="2845019" cy="295127"/>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0" i="0" u="none" strike="noStrike" kern="1200" cap="none" spc="0" normalizeH="0" baseline="0" noProof="0" dirty="0">
                <a:ln>
                  <a:noFill/>
                </a:ln>
                <a:solidFill>
                  <a:prstClr val="white"/>
                </a:solidFill>
                <a:effectLst/>
                <a:uLnTx/>
                <a:uFillTx/>
                <a:latin typeface="Arial"/>
                <a:ea typeface="ＭＳ Ｐゴシック"/>
                <a:cs typeface="+mn-cs"/>
              </a:rPr>
              <a:t>コンパクトシティをめぐる誤解</a:t>
            </a:r>
          </a:p>
        </p:txBody>
      </p:sp>
      <p:sp>
        <p:nvSpPr>
          <p:cNvPr id="275464" name="テキスト ボックス 7"/>
          <p:cNvSpPr txBox="1">
            <a:spLocks noChangeArrowheads="1"/>
          </p:cNvSpPr>
          <p:nvPr/>
        </p:nvSpPr>
        <p:spPr bwMode="auto">
          <a:xfrm>
            <a:off x="1118361" y="2665364"/>
            <a:ext cx="3418178" cy="905312"/>
          </a:xfrm>
          <a:prstGeom prst="rect">
            <a:avLst/>
          </a:prstGeom>
          <a:noFill/>
          <a:ln w="12700" cmpd="dbl">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全ての人口の集約</a:t>
            </a:r>
            <a:endParaRPr kumimoji="1" lang="en-US" altLang="ja-JP"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全ての居住者（住宅）を一定のエリアに集約させることを目指す</a:t>
            </a:r>
            <a:endParaRPr kumimoji="1" lang="en-US" altLang="ja-JP" sz="1704"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75465" name="テキスト ボックス 8"/>
          <p:cNvSpPr txBox="1">
            <a:spLocks noChangeArrowheads="1"/>
          </p:cNvSpPr>
          <p:nvPr/>
        </p:nvSpPr>
        <p:spPr bwMode="auto">
          <a:xfrm>
            <a:off x="1129185" y="3756961"/>
            <a:ext cx="3419531" cy="721736"/>
          </a:xfrm>
          <a:prstGeom prst="rect">
            <a:avLst/>
          </a:prstGeom>
          <a:noFill/>
          <a:ln w="12700" cmpd="dbl">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強制的な集約</a:t>
            </a:r>
            <a:endParaRPr kumimoji="1" lang="en-US" altLang="ja-JP"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居住者や住宅を強制的に短期間で移転させる</a:t>
            </a:r>
            <a:endParaRPr kumimoji="1" lang="en-US" altLang="ja-JP" sz="1704"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 name="右矢印 9"/>
          <p:cNvSpPr/>
          <p:nvPr/>
        </p:nvSpPr>
        <p:spPr>
          <a:xfrm>
            <a:off x="4589294" y="1695505"/>
            <a:ext cx="956332" cy="354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75467" name="テキスト ボックス 10"/>
          <p:cNvSpPr txBox="1">
            <a:spLocks noChangeArrowheads="1"/>
          </p:cNvSpPr>
          <p:nvPr/>
        </p:nvSpPr>
        <p:spPr bwMode="auto">
          <a:xfrm>
            <a:off x="5565919" y="2570680"/>
            <a:ext cx="3419531" cy="8791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53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全ての人口の集約を図るものではない</a:t>
            </a:r>
            <a:endParaRPr kumimoji="1" lang="en-US" altLang="ja-JP" sz="153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例えば農業従事者が農村部に居住することは当然</a:t>
            </a: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（集約で一定エリアの人口密度を維持）</a:t>
            </a:r>
            <a:endParaRPr kumimoji="1" lang="en-US" altLang="ja-JP" sz="136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 name="右矢印 11"/>
          <p:cNvSpPr/>
          <p:nvPr/>
        </p:nvSpPr>
        <p:spPr>
          <a:xfrm>
            <a:off x="4589294" y="2919665"/>
            <a:ext cx="956332" cy="354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75469" name="テキスト ボックス 12"/>
          <p:cNvSpPr txBox="1">
            <a:spLocks noChangeArrowheads="1"/>
          </p:cNvSpPr>
          <p:nvPr/>
        </p:nvSpPr>
        <p:spPr bwMode="auto">
          <a:xfrm>
            <a:off x="5555097" y="3648750"/>
            <a:ext cx="3419531" cy="9053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誘導による集約</a:t>
            </a:r>
            <a:endParaRPr kumimoji="1" lang="en-US" altLang="ja-JP" sz="170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インセンティブを講じながら、時間をかけながら居住の集約化を推進</a:t>
            </a:r>
            <a:endParaRPr kumimoji="1" lang="en-US" altLang="ja-JP" sz="136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 name="右矢印 13"/>
          <p:cNvSpPr/>
          <p:nvPr/>
        </p:nvSpPr>
        <p:spPr>
          <a:xfrm>
            <a:off x="4577123" y="3950394"/>
            <a:ext cx="956333" cy="354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75471" name="タイトル 44"/>
          <p:cNvSpPr txBox="1">
            <a:spLocks/>
          </p:cNvSpPr>
          <p:nvPr/>
        </p:nvSpPr>
        <p:spPr bwMode="auto">
          <a:xfrm>
            <a:off x="414590" y="0"/>
            <a:ext cx="7488341" cy="40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2844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7416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1988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6560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コンパクトシティをめぐる誤解</a:t>
            </a:r>
          </a:p>
        </p:txBody>
      </p:sp>
      <p:sp>
        <p:nvSpPr>
          <p:cNvPr id="275472" name="テキスト ボックス 8"/>
          <p:cNvSpPr txBox="1">
            <a:spLocks noChangeArrowheads="1"/>
          </p:cNvSpPr>
          <p:nvPr/>
        </p:nvSpPr>
        <p:spPr bwMode="auto">
          <a:xfrm>
            <a:off x="1129185" y="4933779"/>
            <a:ext cx="3419531" cy="905312"/>
          </a:xfrm>
          <a:prstGeom prst="rect">
            <a:avLst/>
          </a:prstGeom>
          <a:noFill/>
          <a:ln w="12700" cmpd="dbl">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地価水準の格差を生む</a:t>
            </a:r>
            <a:endParaRPr kumimoji="1" lang="en-US" altLang="ja-JP"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居住等を集約する区域の内外で地価水準が大きく分かれ、格差が生じる</a:t>
            </a:r>
            <a:endParaRPr kumimoji="1" lang="en-US" altLang="ja-JP" sz="1704"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75473" name="テキスト ボックス 12"/>
          <p:cNvSpPr txBox="1">
            <a:spLocks noChangeArrowheads="1"/>
          </p:cNvSpPr>
          <p:nvPr/>
        </p:nvSpPr>
        <p:spPr bwMode="auto">
          <a:xfrm>
            <a:off x="5555096" y="4749815"/>
            <a:ext cx="3430352" cy="127246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Ins="3067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急激な地価変動は生じない</a:t>
            </a:r>
            <a:endParaRPr kumimoji="1" lang="en-US" altLang="ja-JP" sz="170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・誘導策による中長期的な取組であり、急激な地価変動は見込まれない</a:t>
            </a: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・まちなかの地価の維持・上昇に加え、都市全体の地価水準の底上げ等の波及効果を期待</a:t>
            </a:r>
            <a:endParaRPr kumimoji="1" lang="en-US" altLang="ja-JP" sz="136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9" name="右矢印 18"/>
          <p:cNvSpPr/>
          <p:nvPr/>
        </p:nvSpPr>
        <p:spPr>
          <a:xfrm>
            <a:off x="4577123" y="5217839"/>
            <a:ext cx="956333" cy="354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8" name="スライド番号プレースホルダー 3"/>
          <p:cNvSpPr>
            <a:spLocks noGrp="1"/>
          </p:cNvSpPr>
          <p:nvPr>
            <p:ph type="sldNum" sz="quarter" idx="4294967295"/>
          </p:nvPr>
        </p:nvSpPr>
        <p:spPr>
          <a:xfrm>
            <a:off x="7391400" y="639346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777821" rtl="0" eaLnBrk="1" fontAlgn="base" latinLnBrk="0" hangingPunct="1">
              <a:lnSpc>
                <a:spcPct val="100000"/>
              </a:lnSpc>
              <a:spcBef>
                <a:spcPct val="0"/>
              </a:spcBef>
              <a:spcAft>
                <a:spcPct val="0"/>
              </a:spcAft>
              <a:buClrTx/>
              <a:buSzTx/>
              <a:buFontTx/>
              <a:buNone/>
              <a:tabLst/>
              <a:defRPr/>
            </a:pPr>
            <a:fld id="{67BA84A0-340B-42A6-B002-7E876AB09174}" type="slidenum">
              <a:rPr kumimoji="1" lang="en-US" altLang="ja-JP" sz="1534"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777821" rtl="0" eaLnBrk="1" fontAlgn="base" latinLnBrk="0" hangingPunct="1">
                <a:lnSpc>
                  <a:spcPct val="100000"/>
                </a:lnSpc>
                <a:spcBef>
                  <a:spcPct val="0"/>
                </a:spcBef>
                <a:spcAft>
                  <a:spcPct val="0"/>
                </a:spcAft>
                <a:buClrTx/>
                <a:buSzTx/>
                <a:buFontTx/>
                <a:buNone/>
                <a:tabLst/>
                <a:defRPr/>
              </a:pPr>
              <a:t>17</a:t>
            </a:fld>
            <a:endParaRPr kumimoji="1" lang="en-US" altLang="ja-JP" sz="1534"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419695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角丸四角形 125"/>
          <p:cNvSpPr/>
          <p:nvPr/>
        </p:nvSpPr>
        <p:spPr>
          <a:xfrm>
            <a:off x="6345238" y="1627188"/>
            <a:ext cx="3525509" cy="5170948"/>
          </a:xfrm>
          <a:prstGeom prst="roundRect">
            <a:avLst>
              <a:gd name="adj" fmla="val 1970"/>
            </a:avLst>
          </a:prstGeom>
          <a:solidFill>
            <a:schemeClr val="bg1"/>
          </a:solidFill>
          <a:ln>
            <a:solidFill>
              <a:srgbClr val="00B0F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175" name="二等辺三角形 174"/>
          <p:cNvSpPr/>
          <p:nvPr/>
        </p:nvSpPr>
        <p:spPr bwMode="auto">
          <a:xfrm flipV="1">
            <a:off x="7411605" y="6099229"/>
            <a:ext cx="1366838" cy="95706"/>
          </a:xfrm>
          <a:prstGeom prst="triangle">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6" name="正方形/長方形 85"/>
          <p:cNvSpPr/>
          <p:nvPr/>
        </p:nvSpPr>
        <p:spPr>
          <a:xfrm>
            <a:off x="26132" y="574061"/>
            <a:ext cx="9844615" cy="871188"/>
          </a:xfrm>
          <a:prstGeom prst="rect">
            <a:avLst/>
          </a:prstGeom>
          <a:noFill/>
          <a:ln w="95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3" name="角丸四角形 2"/>
          <p:cNvSpPr/>
          <p:nvPr/>
        </p:nvSpPr>
        <p:spPr>
          <a:xfrm>
            <a:off x="57150" y="1700213"/>
            <a:ext cx="3978275" cy="5140325"/>
          </a:xfrm>
          <a:prstGeom prst="roundRect">
            <a:avLst>
              <a:gd name="adj" fmla="val 1970"/>
            </a:avLst>
          </a:prstGeom>
          <a:noFill/>
          <a:ln>
            <a:solidFill>
              <a:srgbClr val="00B0F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20" name="正方形/長方形 19"/>
          <p:cNvSpPr/>
          <p:nvPr/>
        </p:nvSpPr>
        <p:spPr>
          <a:xfrm>
            <a:off x="4013200" y="4625975"/>
            <a:ext cx="46038" cy="376238"/>
          </a:xfrm>
          <a:prstGeom prst="rect">
            <a:avLst/>
          </a:prstGeom>
          <a:solidFill>
            <a:schemeClr val="bg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19" name="正方形/長方形 18"/>
          <p:cNvSpPr/>
          <p:nvPr/>
        </p:nvSpPr>
        <p:spPr>
          <a:xfrm>
            <a:off x="6311900" y="4103688"/>
            <a:ext cx="61913" cy="1079500"/>
          </a:xfrm>
          <a:prstGeom prst="rect">
            <a:avLst/>
          </a:prstGeom>
          <a:solidFill>
            <a:schemeClr val="bg1"/>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65" name="フリーフォーム 64"/>
          <p:cNvSpPr/>
          <p:nvPr/>
        </p:nvSpPr>
        <p:spPr bwMode="auto">
          <a:xfrm>
            <a:off x="3460257" y="2341563"/>
            <a:ext cx="4040188" cy="3598863"/>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90585" h="4363804">
                <a:moveTo>
                  <a:pt x="3781298" y="4074767"/>
                </a:moveTo>
                <a:cubicBezTo>
                  <a:pt x="3970327" y="3977468"/>
                  <a:pt x="3917577" y="3704343"/>
                  <a:pt x="4153245" y="3669527"/>
                </a:cubicBezTo>
                <a:lnTo>
                  <a:pt x="4153245" y="3669527"/>
                </a:lnTo>
                <a:cubicBezTo>
                  <a:pt x="4190698" y="3611330"/>
                  <a:pt x="4407529" y="3650470"/>
                  <a:pt x="4611792" y="3532857"/>
                </a:cubicBezTo>
                <a:cubicBezTo>
                  <a:pt x="4816055" y="3415244"/>
                  <a:pt x="5308075" y="3213575"/>
                  <a:pt x="5378823" y="2963847"/>
                </a:cubicBezTo>
                <a:cubicBezTo>
                  <a:pt x="5449571" y="2714119"/>
                  <a:pt x="5184168" y="2382454"/>
                  <a:pt x="5036280" y="2034491"/>
                </a:cubicBezTo>
                <a:cubicBezTo>
                  <a:pt x="4888392" y="1686528"/>
                  <a:pt x="4644813" y="1635170"/>
                  <a:pt x="4491494" y="876067"/>
                </a:cubicBezTo>
                <a:cubicBezTo>
                  <a:pt x="4408571" y="599631"/>
                  <a:pt x="4356735" y="585081"/>
                  <a:pt x="4055016" y="439588"/>
                </a:cubicBezTo>
                <a:cubicBezTo>
                  <a:pt x="3753297" y="294095"/>
                  <a:pt x="3239141" y="-35420"/>
                  <a:pt x="2681178" y="3110"/>
                </a:cubicBezTo>
                <a:cubicBezTo>
                  <a:pt x="2123215" y="41640"/>
                  <a:pt x="1147502" y="433700"/>
                  <a:pt x="707235" y="670767"/>
                </a:cubicBezTo>
                <a:cubicBezTo>
                  <a:pt x="266968" y="907834"/>
                  <a:pt x="114568" y="1118291"/>
                  <a:pt x="39578" y="1425510"/>
                </a:cubicBezTo>
                <a:cubicBezTo>
                  <a:pt x="-35412" y="1732729"/>
                  <a:pt x="254874" y="2284272"/>
                  <a:pt x="257293" y="2514081"/>
                </a:cubicBezTo>
                <a:cubicBezTo>
                  <a:pt x="259712" y="2743890"/>
                  <a:pt x="80703" y="2734215"/>
                  <a:pt x="54093" y="2804367"/>
                </a:cubicBezTo>
                <a:cubicBezTo>
                  <a:pt x="27483" y="2874520"/>
                  <a:pt x="-74117" y="2724539"/>
                  <a:pt x="97635" y="2934996"/>
                </a:cubicBezTo>
                <a:cubicBezTo>
                  <a:pt x="269387" y="3145453"/>
                  <a:pt x="748660" y="3830847"/>
                  <a:pt x="1084607" y="4067110"/>
                </a:cubicBezTo>
                <a:cubicBezTo>
                  <a:pt x="1420554" y="4303373"/>
                  <a:pt x="1905278" y="4398539"/>
                  <a:pt x="2113316" y="4352577"/>
                </a:cubicBezTo>
                <a:cubicBezTo>
                  <a:pt x="2321354" y="4306615"/>
                  <a:pt x="2741074" y="4299625"/>
                  <a:pt x="3019071" y="4253323"/>
                </a:cubicBezTo>
                <a:cubicBezTo>
                  <a:pt x="3297068" y="4207021"/>
                  <a:pt x="3592269" y="4172066"/>
                  <a:pt x="3781298" y="4074767"/>
                </a:cubicBezTo>
                <a:close/>
              </a:path>
            </a:pathLst>
          </a:custGeom>
          <a:solidFill>
            <a:srgbClr val="E9F6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grpSp>
        <p:nvGrpSpPr>
          <p:cNvPr id="14344" name="グループ化 102"/>
          <p:cNvGrpSpPr>
            <a:grpSpLocks/>
          </p:cNvGrpSpPr>
          <p:nvPr/>
        </p:nvGrpSpPr>
        <p:grpSpPr bwMode="auto">
          <a:xfrm>
            <a:off x="3994272" y="2709585"/>
            <a:ext cx="2809217" cy="2960688"/>
            <a:chOff x="5640388" y="2840038"/>
            <a:chExt cx="3087297" cy="3254375"/>
          </a:xfrm>
        </p:grpSpPr>
        <p:sp>
          <p:nvSpPr>
            <p:cNvPr id="104" name="フリーフォーム 103"/>
            <p:cNvSpPr/>
            <p:nvPr/>
          </p:nvSpPr>
          <p:spPr>
            <a:xfrm>
              <a:off x="7076230" y="5637230"/>
              <a:ext cx="420459" cy="457183"/>
            </a:xfrm>
            <a:custGeom>
              <a:avLst/>
              <a:gdLst>
                <a:gd name="connsiteX0" fmla="*/ 0 w 419100"/>
                <a:gd name="connsiteY0" fmla="*/ 120650 h 457200"/>
                <a:gd name="connsiteX1" fmla="*/ 57150 w 419100"/>
                <a:gd name="connsiteY1" fmla="*/ 0 h 457200"/>
                <a:gd name="connsiteX2" fmla="*/ 241300 w 419100"/>
                <a:gd name="connsiteY2" fmla="*/ 6350 h 457200"/>
                <a:gd name="connsiteX3" fmla="*/ 361950 w 419100"/>
                <a:gd name="connsiteY3" fmla="*/ 120650 h 457200"/>
                <a:gd name="connsiteX4" fmla="*/ 419100 w 419100"/>
                <a:gd name="connsiteY4" fmla="*/ 279400 h 457200"/>
                <a:gd name="connsiteX5" fmla="*/ 406400 w 419100"/>
                <a:gd name="connsiteY5" fmla="*/ 393700 h 457200"/>
                <a:gd name="connsiteX6" fmla="*/ 222250 w 419100"/>
                <a:gd name="connsiteY6" fmla="*/ 457200 h 457200"/>
                <a:gd name="connsiteX7" fmla="*/ 120650 w 419100"/>
                <a:gd name="connsiteY7" fmla="*/ 419100 h 457200"/>
                <a:gd name="connsiteX8" fmla="*/ 38100 w 419100"/>
                <a:gd name="connsiteY8" fmla="*/ 292100 h 457200"/>
                <a:gd name="connsiteX9" fmla="*/ 12700 w 419100"/>
                <a:gd name="connsiteY9" fmla="*/ 184150 h 457200"/>
                <a:gd name="connsiteX10" fmla="*/ 0 w 419100"/>
                <a:gd name="connsiteY10" fmla="*/ 12065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100" h="457200">
                  <a:moveTo>
                    <a:pt x="0" y="120650"/>
                  </a:moveTo>
                  <a:lnTo>
                    <a:pt x="57150" y="0"/>
                  </a:lnTo>
                  <a:lnTo>
                    <a:pt x="241300" y="6350"/>
                  </a:lnTo>
                  <a:lnTo>
                    <a:pt x="361950" y="120650"/>
                  </a:lnTo>
                  <a:lnTo>
                    <a:pt x="419100" y="279400"/>
                  </a:lnTo>
                  <a:lnTo>
                    <a:pt x="406400" y="393700"/>
                  </a:lnTo>
                  <a:lnTo>
                    <a:pt x="222250" y="457200"/>
                  </a:lnTo>
                  <a:lnTo>
                    <a:pt x="120650" y="419100"/>
                  </a:lnTo>
                  <a:lnTo>
                    <a:pt x="38100" y="292100"/>
                  </a:lnTo>
                  <a:lnTo>
                    <a:pt x="12700" y="184150"/>
                  </a:lnTo>
                  <a:lnTo>
                    <a:pt x="0" y="120650"/>
                  </a:ln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05" name="フリーフォーム 104"/>
            <p:cNvSpPr/>
            <p:nvPr/>
          </p:nvSpPr>
          <p:spPr>
            <a:xfrm>
              <a:off x="8137995" y="5456264"/>
              <a:ext cx="589690" cy="406578"/>
            </a:xfrm>
            <a:custGeom>
              <a:avLst/>
              <a:gdLst>
                <a:gd name="connsiteX0" fmla="*/ 0 w 590550"/>
                <a:gd name="connsiteY0" fmla="*/ 177800 h 406400"/>
                <a:gd name="connsiteX1" fmla="*/ 38100 w 590550"/>
                <a:gd name="connsiteY1" fmla="*/ 349250 h 406400"/>
                <a:gd name="connsiteX2" fmla="*/ 266700 w 590550"/>
                <a:gd name="connsiteY2" fmla="*/ 406400 h 406400"/>
                <a:gd name="connsiteX3" fmla="*/ 539750 w 590550"/>
                <a:gd name="connsiteY3" fmla="*/ 342900 h 406400"/>
                <a:gd name="connsiteX4" fmla="*/ 590550 w 590550"/>
                <a:gd name="connsiteY4" fmla="*/ 158750 h 406400"/>
                <a:gd name="connsiteX5" fmla="*/ 590550 w 590550"/>
                <a:gd name="connsiteY5" fmla="*/ 107950 h 406400"/>
                <a:gd name="connsiteX6" fmla="*/ 558800 w 590550"/>
                <a:gd name="connsiteY6" fmla="*/ 50800 h 406400"/>
                <a:gd name="connsiteX7" fmla="*/ 463550 w 590550"/>
                <a:gd name="connsiteY7" fmla="*/ 6350 h 406400"/>
                <a:gd name="connsiteX8" fmla="*/ 349250 w 590550"/>
                <a:gd name="connsiteY8" fmla="*/ 0 h 406400"/>
                <a:gd name="connsiteX9" fmla="*/ 196850 w 590550"/>
                <a:gd name="connsiteY9" fmla="*/ 6350 h 406400"/>
                <a:gd name="connsiteX10" fmla="*/ 95250 w 590550"/>
                <a:gd name="connsiteY10" fmla="*/ 31750 h 406400"/>
                <a:gd name="connsiteX11" fmla="*/ 25400 w 590550"/>
                <a:gd name="connsiteY11" fmla="*/ 127000 h 406400"/>
                <a:gd name="connsiteX12" fmla="*/ 0 w 590550"/>
                <a:gd name="connsiteY12" fmla="*/ 1778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50" h="406400">
                  <a:moveTo>
                    <a:pt x="0" y="177800"/>
                  </a:moveTo>
                  <a:lnTo>
                    <a:pt x="38100" y="349250"/>
                  </a:lnTo>
                  <a:lnTo>
                    <a:pt x="266700" y="406400"/>
                  </a:lnTo>
                  <a:lnTo>
                    <a:pt x="539750" y="342900"/>
                  </a:lnTo>
                  <a:lnTo>
                    <a:pt x="590550" y="158750"/>
                  </a:lnTo>
                  <a:lnTo>
                    <a:pt x="590550" y="107950"/>
                  </a:lnTo>
                  <a:lnTo>
                    <a:pt x="558800" y="50800"/>
                  </a:lnTo>
                  <a:lnTo>
                    <a:pt x="463550" y="6350"/>
                  </a:lnTo>
                  <a:lnTo>
                    <a:pt x="349250" y="0"/>
                  </a:lnTo>
                  <a:lnTo>
                    <a:pt x="196850" y="6350"/>
                  </a:lnTo>
                  <a:lnTo>
                    <a:pt x="95250" y="31750"/>
                  </a:lnTo>
                  <a:lnTo>
                    <a:pt x="25400" y="127000"/>
                  </a:lnTo>
                  <a:lnTo>
                    <a:pt x="0" y="177800"/>
                  </a:ln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06" name="フリーフォーム 105"/>
            <p:cNvSpPr/>
            <p:nvPr/>
          </p:nvSpPr>
          <p:spPr>
            <a:xfrm>
              <a:off x="5640388" y="3040710"/>
              <a:ext cx="2562882" cy="2341754"/>
            </a:xfrm>
            <a:custGeom>
              <a:avLst/>
              <a:gdLst>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38200 w 2400300"/>
                <a:gd name="connsiteY51" fmla="*/ 1857375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333375 w 2400300"/>
                <a:gd name="connsiteY64" fmla="*/ 1733550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38200 w 2400300"/>
                <a:gd name="connsiteY51" fmla="*/ 1857375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9656 w 2400300"/>
                <a:gd name="connsiteY49" fmla="*/ 177165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823912 w 2400300"/>
                <a:gd name="connsiteY14" fmla="*/ 66675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9656 w 2400300"/>
                <a:gd name="connsiteY49" fmla="*/ 177165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9675 w 2400300"/>
                <a:gd name="connsiteY6" fmla="*/ 514350 h 2343150"/>
                <a:gd name="connsiteX7" fmla="*/ 1123950 w 2400300"/>
                <a:gd name="connsiteY7" fmla="*/ 43815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9675 w 2400300"/>
                <a:gd name="connsiteY6" fmla="*/ 5143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898650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27225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797050 w 2400300"/>
                <a:gd name="connsiteY24" fmla="*/ 600075 h 2343150"/>
                <a:gd name="connsiteX25" fmla="*/ 1838325 w 2400300"/>
                <a:gd name="connsiteY25" fmla="*/ 666750 h 2343150"/>
                <a:gd name="connsiteX26" fmla="*/ 1914525 w 2400300"/>
                <a:gd name="connsiteY26" fmla="*/ 733425 h 2343150"/>
                <a:gd name="connsiteX27" fmla="*/ 1927225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509689"/>
                <a:gd name="connsiteY0" fmla="*/ 1200150 h 2343150"/>
                <a:gd name="connsiteX1" fmla="*/ 1200150 w 2509689"/>
                <a:gd name="connsiteY1" fmla="*/ 1066800 h 2343150"/>
                <a:gd name="connsiteX2" fmla="*/ 1276350 w 2509689"/>
                <a:gd name="connsiteY2" fmla="*/ 920750 h 2343150"/>
                <a:gd name="connsiteX3" fmla="*/ 1292225 w 2509689"/>
                <a:gd name="connsiteY3" fmla="*/ 835025 h 2343150"/>
                <a:gd name="connsiteX4" fmla="*/ 1289050 w 2509689"/>
                <a:gd name="connsiteY4" fmla="*/ 746125 h 2343150"/>
                <a:gd name="connsiteX5" fmla="*/ 1273175 w 2509689"/>
                <a:gd name="connsiteY5" fmla="*/ 647700 h 2343150"/>
                <a:gd name="connsiteX6" fmla="*/ 1203325 w 2509689"/>
                <a:gd name="connsiteY6" fmla="*/ 552450 h 2343150"/>
                <a:gd name="connsiteX7" fmla="*/ 1085850 w 2509689"/>
                <a:gd name="connsiteY7" fmla="*/ 457200 h 2343150"/>
                <a:gd name="connsiteX8" fmla="*/ 1009650 w 2509689"/>
                <a:gd name="connsiteY8" fmla="*/ 390525 h 2343150"/>
                <a:gd name="connsiteX9" fmla="*/ 946150 w 2509689"/>
                <a:gd name="connsiteY9" fmla="*/ 323850 h 2343150"/>
                <a:gd name="connsiteX10" fmla="*/ 885825 w 2509689"/>
                <a:gd name="connsiteY10" fmla="*/ 266700 h 2343150"/>
                <a:gd name="connsiteX11" fmla="*/ 838200 w 2509689"/>
                <a:gd name="connsiteY11" fmla="*/ 219075 h 2343150"/>
                <a:gd name="connsiteX12" fmla="*/ 819150 w 2509689"/>
                <a:gd name="connsiteY12" fmla="*/ 190500 h 2343150"/>
                <a:gd name="connsiteX13" fmla="*/ 790575 w 2509689"/>
                <a:gd name="connsiteY13" fmla="*/ 133350 h 2343150"/>
                <a:gd name="connsiteX14" fmla="*/ 823912 w 2509689"/>
                <a:gd name="connsiteY14" fmla="*/ 57150 h 2343150"/>
                <a:gd name="connsiteX15" fmla="*/ 923925 w 2509689"/>
                <a:gd name="connsiteY15" fmla="*/ 9525 h 2343150"/>
                <a:gd name="connsiteX16" fmla="*/ 1000125 w 2509689"/>
                <a:gd name="connsiteY16" fmla="*/ 0 h 2343150"/>
                <a:gd name="connsiteX17" fmla="*/ 1104900 w 2509689"/>
                <a:gd name="connsiteY17" fmla="*/ 19050 h 2343150"/>
                <a:gd name="connsiteX18" fmla="*/ 1219200 w 2509689"/>
                <a:gd name="connsiteY18" fmla="*/ 85725 h 2343150"/>
                <a:gd name="connsiteX19" fmla="*/ 1304925 w 2509689"/>
                <a:gd name="connsiteY19" fmla="*/ 152400 h 2343150"/>
                <a:gd name="connsiteX20" fmla="*/ 1428750 w 2509689"/>
                <a:gd name="connsiteY20" fmla="*/ 247650 h 2343150"/>
                <a:gd name="connsiteX21" fmla="*/ 1533525 w 2509689"/>
                <a:gd name="connsiteY21" fmla="*/ 323850 h 2343150"/>
                <a:gd name="connsiteX22" fmla="*/ 1619250 w 2509689"/>
                <a:gd name="connsiteY22" fmla="*/ 400050 h 2343150"/>
                <a:gd name="connsiteX23" fmla="*/ 1724025 w 2509689"/>
                <a:gd name="connsiteY23" fmla="*/ 523875 h 2343150"/>
                <a:gd name="connsiteX24" fmla="*/ 1797050 w 2509689"/>
                <a:gd name="connsiteY24" fmla="*/ 600075 h 2343150"/>
                <a:gd name="connsiteX25" fmla="*/ 1838325 w 2509689"/>
                <a:gd name="connsiteY25" fmla="*/ 666750 h 2343150"/>
                <a:gd name="connsiteX26" fmla="*/ 1914525 w 2509689"/>
                <a:gd name="connsiteY26" fmla="*/ 733425 h 2343150"/>
                <a:gd name="connsiteX27" fmla="*/ 1927225 w 2509689"/>
                <a:gd name="connsiteY27" fmla="*/ 749300 h 2343150"/>
                <a:gd name="connsiteX28" fmla="*/ 2057400 w 2509689"/>
                <a:gd name="connsiteY28" fmla="*/ 838200 h 2343150"/>
                <a:gd name="connsiteX29" fmla="*/ 2133600 w 2509689"/>
                <a:gd name="connsiteY29" fmla="*/ 866775 h 2343150"/>
                <a:gd name="connsiteX30" fmla="*/ 2247900 w 2509689"/>
                <a:gd name="connsiteY30" fmla="*/ 1000125 h 2343150"/>
                <a:gd name="connsiteX31" fmla="*/ 2314575 w 2509689"/>
                <a:gd name="connsiteY31" fmla="*/ 1162050 h 2343150"/>
                <a:gd name="connsiteX32" fmla="*/ 2381250 w 2509689"/>
                <a:gd name="connsiteY32" fmla="*/ 1333500 h 2343150"/>
                <a:gd name="connsiteX33" fmla="*/ 2509689 w 2509689"/>
                <a:gd name="connsiteY33" fmla="*/ 1548011 h 2343150"/>
                <a:gd name="connsiteX34" fmla="*/ 2400300 w 2509689"/>
                <a:gd name="connsiteY34" fmla="*/ 1647825 h 2343150"/>
                <a:gd name="connsiteX35" fmla="*/ 2362200 w 2509689"/>
                <a:gd name="connsiteY35" fmla="*/ 1819275 h 2343150"/>
                <a:gd name="connsiteX36" fmla="*/ 2324100 w 2509689"/>
                <a:gd name="connsiteY36" fmla="*/ 1933575 h 2343150"/>
                <a:gd name="connsiteX37" fmla="*/ 2276475 w 2509689"/>
                <a:gd name="connsiteY37" fmla="*/ 2047875 h 2343150"/>
                <a:gd name="connsiteX38" fmla="*/ 2219325 w 2509689"/>
                <a:gd name="connsiteY38" fmla="*/ 2238375 h 2343150"/>
                <a:gd name="connsiteX39" fmla="*/ 2114550 w 2509689"/>
                <a:gd name="connsiteY39" fmla="*/ 2314575 h 2343150"/>
                <a:gd name="connsiteX40" fmla="*/ 1981200 w 2509689"/>
                <a:gd name="connsiteY40" fmla="*/ 2343150 h 2343150"/>
                <a:gd name="connsiteX41" fmla="*/ 1905000 w 2509689"/>
                <a:gd name="connsiteY41" fmla="*/ 2286000 h 2343150"/>
                <a:gd name="connsiteX42" fmla="*/ 1828800 w 2509689"/>
                <a:gd name="connsiteY42" fmla="*/ 2190750 h 2343150"/>
                <a:gd name="connsiteX43" fmla="*/ 1771650 w 2509689"/>
                <a:gd name="connsiteY43" fmla="*/ 2019300 h 2343150"/>
                <a:gd name="connsiteX44" fmla="*/ 1724025 w 2509689"/>
                <a:gd name="connsiteY44" fmla="*/ 1905000 h 2343150"/>
                <a:gd name="connsiteX45" fmla="*/ 1638300 w 2509689"/>
                <a:gd name="connsiteY45" fmla="*/ 1819275 h 2343150"/>
                <a:gd name="connsiteX46" fmla="*/ 1543050 w 2509689"/>
                <a:gd name="connsiteY46" fmla="*/ 1733550 h 2343150"/>
                <a:gd name="connsiteX47" fmla="*/ 1381125 w 2509689"/>
                <a:gd name="connsiteY47" fmla="*/ 1685925 h 2343150"/>
                <a:gd name="connsiteX48" fmla="*/ 1219200 w 2509689"/>
                <a:gd name="connsiteY48" fmla="*/ 1714500 h 2343150"/>
                <a:gd name="connsiteX49" fmla="*/ 1059656 w 2509689"/>
                <a:gd name="connsiteY49" fmla="*/ 1762125 h 2343150"/>
                <a:gd name="connsiteX50" fmla="*/ 895350 w 2509689"/>
                <a:gd name="connsiteY50" fmla="*/ 1790700 h 2343150"/>
                <a:gd name="connsiteX51" fmla="*/ 821531 w 2509689"/>
                <a:gd name="connsiteY51" fmla="*/ 1833563 h 2343150"/>
                <a:gd name="connsiteX52" fmla="*/ 695325 w 2509689"/>
                <a:gd name="connsiteY52" fmla="*/ 1905000 h 2343150"/>
                <a:gd name="connsiteX53" fmla="*/ 590550 w 2509689"/>
                <a:gd name="connsiteY53" fmla="*/ 1943100 h 2343150"/>
                <a:gd name="connsiteX54" fmla="*/ 495300 w 2509689"/>
                <a:gd name="connsiteY54" fmla="*/ 1981200 h 2343150"/>
                <a:gd name="connsiteX55" fmla="*/ 323850 w 2509689"/>
                <a:gd name="connsiteY55" fmla="*/ 2114550 h 2343150"/>
                <a:gd name="connsiteX56" fmla="*/ 323850 w 2509689"/>
                <a:gd name="connsiteY56" fmla="*/ 2114550 h 2343150"/>
                <a:gd name="connsiteX57" fmla="*/ 190500 w 2509689"/>
                <a:gd name="connsiteY57" fmla="*/ 2238375 h 2343150"/>
                <a:gd name="connsiteX58" fmla="*/ 47625 w 2509689"/>
                <a:gd name="connsiteY58" fmla="*/ 2238375 h 2343150"/>
                <a:gd name="connsiteX59" fmla="*/ 28575 w 2509689"/>
                <a:gd name="connsiteY59" fmla="*/ 2209800 h 2343150"/>
                <a:gd name="connsiteX60" fmla="*/ 0 w 2509689"/>
                <a:gd name="connsiteY60" fmla="*/ 2114550 h 2343150"/>
                <a:gd name="connsiteX61" fmla="*/ 57150 w 2509689"/>
                <a:gd name="connsiteY61" fmla="*/ 1971675 h 2343150"/>
                <a:gd name="connsiteX62" fmla="*/ 219075 w 2509689"/>
                <a:gd name="connsiteY62" fmla="*/ 1857375 h 2343150"/>
                <a:gd name="connsiteX63" fmla="*/ 361950 w 2509689"/>
                <a:gd name="connsiteY63" fmla="*/ 1771650 h 2343150"/>
                <a:gd name="connsiteX64" fmla="*/ 421779 w 2509689"/>
                <a:gd name="connsiteY64" fmla="*/ 1741562 h 2343150"/>
                <a:gd name="connsiteX65" fmla="*/ 628650 w 2509689"/>
                <a:gd name="connsiteY65" fmla="*/ 1666875 h 2343150"/>
                <a:gd name="connsiteX66" fmla="*/ 771525 w 2509689"/>
                <a:gd name="connsiteY66" fmla="*/ 1638300 h 2343150"/>
                <a:gd name="connsiteX67" fmla="*/ 876300 w 2509689"/>
                <a:gd name="connsiteY67" fmla="*/ 1543050 h 2343150"/>
                <a:gd name="connsiteX68" fmla="*/ 990600 w 2509689"/>
                <a:gd name="connsiteY68" fmla="*/ 1438275 h 2343150"/>
                <a:gd name="connsiteX69" fmla="*/ 1057275 w 2509689"/>
                <a:gd name="connsiteY69" fmla="*/ 1333500 h 2343150"/>
                <a:gd name="connsiteX70" fmla="*/ 1095375 w 2509689"/>
                <a:gd name="connsiteY70" fmla="*/ 1257300 h 2343150"/>
                <a:gd name="connsiteX71" fmla="*/ 1152525 w 2509689"/>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362200 w 2562225"/>
                <a:gd name="connsiteY35" fmla="*/ 1819275 h 2343150"/>
                <a:gd name="connsiteX36" fmla="*/ 2324100 w 2562225"/>
                <a:gd name="connsiteY36" fmla="*/ 193357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24100 w 2562225"/>
                <a:gd name="connsiteY36" fmla="*/ 193357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314575 w 2562225"/>
                <a:gd name="connsiteY37" fmla="*/ 21240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452163 w 2562225"/>
                <a:gd name="connsiteY32" fmla="*/ 1312539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452163 w 2562225"/>
                <a:gd name="connsiteY32" fmla="*/ 1312539 h 2343150"/>
                <a:gd name="connsiteX33" fmla="*/ 2524171 w 2562225"/>
                <a:gd name="connsiteY33" fmla="*/ 1528563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562225" h="2343150">
                  <a:moveTo>
                    <a:pt x="1152525" y="1200150"/>
                  </a:moveTo>
                  <a:lnTo>
                    <a:pt x="1200150" y="1066800"/>
                  </a:lnTo>
                  <a:lnTo>
                    <a:pt x="1276350" y="920750"/>
                  </a:lnTo>
                  <a:lnTo>
                    <a:pt x="1292225" y="835025"/>
                  </a:lnTo>
                  <a:lnTo>
                    <a:pt x="1289050" y="746125"/>
                  </a:lnTo>
                  <a:lnTo>
                    <a:pt x="1273175" y="647700"/>
                  </a:lnTo>
                  <a:lnTo>
                    <a:pt x="1203325" y="552450"/>
                  </a:lnTo>
                  <a:lnTo>
                    <a:pt x="1085850" y="457200"/>
                  </a:lnTo>
                  <a:lnTo>
                    <a:pt x="1009650" y="390525"/>
                  </a:lnTo>
                  <a:lnTo>
                    <a:pt x="946150" y="323850"/>
                  </a:lnTo>
                  <a:lnTo>
                    <a:pt x="885825" y="266700"/>
                  </a:lnTo>
                  <a:lnTo>
                    <a:pt x="838200" y="219075"/>
                  </a:lnTo>
                  <a:lnTo>
                    <a:pt x="819150" y="190500"/>
                  </a:lnTo>
                  <a:lnTo>
                    <a:pt x="790575" y="133350"/>
                  </a:lnTo>
                  <a:lnTo>
                    <a:pt x="823912" y="57150"/>
                  </a:lnTo>
                  <a:lnTo>
                    <a:pt x="923925" y="9525"/>
                  </a:lnTo>
                  <a:lnTo>
                    <a:pt x="1000125" y="0"/>
                  </a:lnTo>
                  <a:lnTo>
                    <a:pt x="1104900" y="19050"/>
                  </a:lnTo>
                  <a:lnTo>
                    <a:pt x="1219200" y="85725"/>
                  </a:lnTo>
                  <a:lnTo>
                    <a:pt x="1304925" y="152400"/>
                  </a:lnTo>
                  <a:lnTo>
                    <a:pt x="1428750" y="247650"/>
                  </a:lnTo>
                  <a:lnTo>
                    <a:pt x="1533525" y="323850"/>
                  </a:lnTo>
                  <a:lnTo>
                    <a:pt x="1619250" y="400050"/>
                  </a:lnTo>
                  <a:lnTo>
                    <a:pt x="1724025" y="523875"/>
                  </a:lnTo>
                  <a:lnTo>
                    <a:pt x="1797050" y="600075"/>
                  </a:lnTo>
                  <a:lnTo>
                    <a:pt x="1838325" y="666750"/>
                  </a:lnTo>
                  <a:lnTo>
                    <a:pt x="1914525" y="733425"/>
                  </a:lnTo>
                  <a:lnTo>
                    <a:pt x="1927225" y="749300"/>
                  </a:lnTo>
                  <a:lnTo>
                    <a:pt x="2057400" y="838200"/>
                  </a:lnTo>
                  <a:lnTo>
                    <a:pt x="2133600" y="866775"/>
                  </a:lnTo>
                  <a:lnTo>
                    <a:pt x="2247900" y="1000125"/>
                  </a:lnTo>
                  <a:lnTo>
                    <a:pt x="2380155" y="1168523"/>
                  </a:lnTo>
                  <a:lnTo>
                    <a:pt x="2452163" y="1312539"/>
                  </a:lnTo>
                  <a:lnTo>
                    <a:pt x="2524171" y="1528563"/>
                  </a:lnTo>
                  <a:lnTo>
                    <a:pt x="2562225" y="1857375"/>
                  </a:lnTo>
                  <a:lnTo>
                    <a:pt x="2524171" y="1960611"/>
                  </a:lnTo>
                  <a:lnTo>
                    <a:pt x="2452163" y="1960611"/>
                  </a:lnTo>
                  <a:lnTo>
                    <a:pt x="2308147" y="2032619"/>
                  </a:lnTo>
                  <a:lnTo>
                    <a:pt x="2219325" y="2238375"/>
                  </a:lnTo>
                  <a:lnTo>
                    <a:pt x="2114550" y="2314575"/>
                  </a:lnTo>
                  <a:lnTo>
                    <a:pt x="1981200" y="2343150"/>
                  </a:lnTo>
                  <a:lnTo>
                    <a:pt x="1905000" y="2286000"/>
                  </a:lnTo>
                  <a:lnTo>
                    <a:pt x="1828800" y="2190750"/>
                  </a:lnTo>
                  <a:lnTo>
                    <a:pt x="1771650" y="2019300"/>
                  </a:lnTo>
                  <a:lnTo>
                    <a:pt x="1724025" y="1905000"/>
                  </a:lnTo>
                  <a:lnTo>
                    <a:pt x="1638300" y="1819275"/>
                  </a:lnTo>
                  <a:lnTo>
                    <a:pt x="1543050" y="1733550"/>
                  </a:lnTo>
                  <a:lnTo>
                    <a:pt x="1381125" y="1685925"/>
                  </a:lnTo>
                  <a:lnTo>
                    <a:pt x="1219200" y="1714500"/>
                  </a:lnTo>
                  <a:lnTo>
                    <a:pt x="1059656" y="1762125"/>
                  </a:lnTo>
                  <a:lnTo>
                    <a:pt x="895350" y="1790700"/>
                  </a:lnTo>
                  <a:lnTo>
                    <a:pt x="821531" y="1833563"/>
                  </a:lnTo>
                  <a:lnTo>
                    <a:pt x="695325" y="1905000"/>
                  </a:lnTo>
                  <a:lnTo>
                    <a:pt x="590550" y="1943100"/>
                  </a:lnTo>
                  <a:lnTo>
                    <a:pt x="495300" y="1981200"/>
                  </a:lnTo>
                  <a:lnTo>
                    <a:pt x="323850" y="2114550"/>
                  </a:lnTo>
                  <a:lnTo>
                    <a:pt x="323850" y="2114550"/>
                  </a:lnTo>
                  <a:lnTo>
                    <a:pt x="190500" y="2238375"/>
                  </a:lnTo>
                  <a:lnTo>
                    <a:pt x="47625" y="2238375"/>
                  </a:lnTo>
                  <a:lnTo>
                    <a:pt x="28575" y="2209800"/>
                  </a:lnTo>
                  <a:lnTo>
                    <a:pt x="0" y="2114550"/>
                  </a:lnTo>
                  <a:lnTo>
                    <a:pt x="57150" y="1971675"/>
                  </a:lnTo>
                  <a:lnTo>
                    <a:pt x="219075" y="1857375"/>
                  </a:lnTo>
                  <a:lnTo>
                    <a:pt x="361950" y="1771650"/>
                  </a:lnTo>
                  <a:lnTo>
                    <a:pt x="421779" y="1741562"/>
                  </a:lnTo>
                  <a:lnTo>
                    <a:pt x="628650" y="1666875"/>
                  </a:lnTo>
                  <a:lnTo>
                    <a:pt x="771525" y="1638300"/>
                  </a:lnTo>
                  <a:lnTo>
                    <a:pt x="876300" y="1543050"/>
                  </a:lnTo>
                  <a:lnTo>
                    <a:pt x="990600" y="1438275"/>
                  </a:lnTo>
                  <a:lnTo>
                    <a:pt x="1057275" y="1333500"/>
                  </a:lnTo>
                  <a:lnTo>
                    <a:pt x="1095375" y="1257300"/>
                  </a:lnTo>
                  <a:lnTo>
                    <a:pt x="1152525" y="1200150"/>
                  </a:ln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07" name="フリーフォーム 106"/>
            <p:cNvSpPr/>
            <p:nvPr/>
          </p:nvSpPr>
          <p:spPr>
            <a:xfrm rot="14662059">
              <a:off x="7817163" y="4954249"/>
              <a:ext cx="900704" cy="173605"/>
            </a:xfrm>
            <a:custGeom>
              <a:avLst/>
              <a:gdLst>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571500 w 2520950"/>
                <a:gd name="connsiteY14" fmla="*/ 895350 h 971550"/>
                <a:gd name="connsiteX15" fmla="*/ 679450 w 2520950"/>
                <a:gd name="connsiteY15" fmla="*/ 863600 h 971550"/>
                <a:gd name="connsiteX16" fmla="*/ 882650 w 2520950"/>
                <a:gd name="connsiteY16" fmla="*/ 812800 h 971550"/>
                <a:gd name="connsiteX17" fmla="*/ 1035050 w 2520950"/>
                <a:gd name="connsiteY17" fmla="*/ 800100 h 971550"/>
                <a:gd name="connsiteX18" fmla="*/ 1193800 w 2520950"/>
                <a:gd name="connsiteY18" fmla="*/ 819150 h 971550"/>
                <a:gd name="connsiteX19" fmla="*/ 1403350 w 2520950"/>
                <a:gd name="connsiteY19" fmla="*/ 882650 h 971550"/>
                <a:gd name="connsiteX20" fmla="*/ 1549400 w 2520950"/>
                <a:gd name="connsiteY20" fmla="*/ 901700 h 971550"/>
                <a:gd name="connsiteX21" fmla="*/ 1708150 w 2520950"/>
                <a:gd name="connsiteY21" fmla="*/ 920750 h 971550"/>
                <a:gd name="connsiteX22" fmla="*/ 2038350 w 2520950"/>
                <a:gd name="connsiteY22" fmla="*/ 914400 h 971550"/>
                <a:gd name="connsiteX23" fmla="*/ 2273300 w 2520950"/>
                <a:gd name="connsiteY23" fmla="*/ 882650 h 971550"/>
                <a:gd name="connsiteX24" fmla="*/ 2419350 w 2520950"/>
                <a:gd name="connsiteY24" fmla="*/ 831850 h 971550"/>
                <a:gd name="connsiteX25" fmla="*/ 2520950 w 2520950"/>
                <a:gd name="connsiteY25"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63550 w 2470150"/>
                <a:gd name="connsiteY4" fmla="*/ 44450 h 971550"/>
                <a:gd name="connsiteX5" fmla="*/ 520700 w 2470150"/>
                <a:gd name="connsiteY5" fmla="*/ 133350 h 971550"/>
                <a:gd name="connsiteX6" fmla="*/ 546100 w 2470150"/>
                <a:gd name="connsiteY6" fmla="*/ 254000 h 971550"/>
                <a:gd name="connsiteX7" fmla="*/ 558800 w 2470150"/>
                <a:gd name="connsiteY7" fmla="*/ 431800 h 971550"/>
                <a:gd name="connsiteX8" fmla="*/ 514350 w 2470150"/>
                <a:gd name="connsiteY8" fmla="*/ 596900 h 971550"/>
                <a:gd name="connsiteX9" fmla="*/ 482600 w 2470150"/>
                <a:gd name="connsiteY9" fmla="*/ 711200 h 971550"/>
                <a:gd name="connsiteX10" fmla="*/ 457200 w 2470150"/>
                <a:gd name="connsiteY10" fmla="*/ 876300 h 971550"/>
                <a:gd name="connsiteX11" fmla="*/ 431800 w 2470150"/>
                <a:gd name="connsiteY11" fmla="*/ 946150 h 971550"/>
                <a:gd name="connsiteX12" fmla="*/ 406400 w 2470150"/>
                <a:gd name="connsiteY12" fmla="*/ 971550 h 971550"/>
                <a:gd name="connsiteX13" fmla="*/ 520700 w 2470150"/>
                <a:gd name="connsiteY13" fmla="*/ 895350 h 971550"/>
                <a:gd name="connsiteX14" fmla="*/ 628650 w 2470150"/>
                <a:gd name="connsiteY14" fmla="*/ 863600 h 971550"/>
                <a:gd name="connsiteX15" fmla="*/ 831850 w 2470150"/>
                <a:gd name="connsiteY15" fmla="*/ 812800 h 971550"/>
                <a:gd name="connsiteX16" fmla="*/ 984250 w 2470150"/>
                <a:gd name="connsiteY16" fmla="*/ 800100 h 971550"/>
                <a:gd name="connsiteX17" fmla="*/ 1143000 w 2470150"/>
                <a:gd name="connsiteY17" fmla="*/ 819150 h 971550"/>
                <a:gd name="connsiteX18" fmla="*/ 1352550 w 2470150"/>
                <a:gd name="connsiteY18" fmla="*/ 882650 h 971550"/>
                <a:gd name="connsiteX19" fmla="*/ 1498600 w 2470150"/>
                <a:gd name="connsiteY19" fmla="*/ 901700 h 971550"/>
                <a:gd name="connsiteX20" fmla="*/ 1657350 w 2470150"/>
                <a:gd name="connsiteY20" fmla="*/ 920750 h 971550"/>
                <a:gd name="connsiteX21" fmla="*/ 1987550 w 2470150"/>
                <a:gd name="connsiteY21" fmla="*/ 914400 h 971550"/>
                <a:gd name="connsiteX22" fmla="*/ 2222500 w 2470150"/>
                <a:gd name="connsiteY22" fmla="*/ 882650 h 971550"/>
                <a:gd name="connsiteX23" fmla="*/ 2368550 w 2470150"/>
                <a:gd name="connsiteY23" fmla="*/ 831850 h 971550"/>
                <a:gd name="connsiteX24" fmla="*/ 2470150 w 2470150"/>
                <a:gd name="connsiteY24"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20700 w 2470150"/>
                <a:gd name="connsiteY4" fmla="*/ 133350 h 971550"/>
                <a:gd name="connsiteX5" fmla="*/ 546100 w 2470150"/>
                <a:gd name="connsiteY5" fmla="*/ 254000 h 971550"/>
                <a:gd name="connsiteX6" fmla="*/ 558800 w 2470150"/>
                <a:gd name="connsiteY6" fmla="*/ 431800 h 971550"/>
                <a:gd name="connsiteX7" fmla="*/ 514350 w 2470150"/>
                <a:gd name="connsiteY7" fmla="*/ 596900 h 971550"/>
                <a:gd name="connsiteX8" fmla="*/ 482600 w 2470150"/>
                <a:gd name="connsiteY8" fmla="*/ 711200 h 971550"/>
                <a:gd name="connsiteX9" fmla="*/ 457200 w 2470150"/>
                <a:gd name="connsiteY9" fmla="*/ 876300 h 971550"/>
                <a:gd name="connsiteX10" fmla="*/ 431800 w 2470150"/>
                <a:gd name="connsiteY10" fmla="*/ 946150 h 971550"/>
                <a:gd name="connsiteX11" fmla="*/ 406400 w 2470150"/>
                <a:gd name="connsiteY11" fmla="*/ 971550 h 971550"/>
                <a:gd name="connsiteX12" fmla="*/ 520700 w 2470150"/>
                <a:gd name="connsiteY12" fmla="*/ 895350 h 971550"/>
                <a:gd name="connsiteX13" fmla="*/ 628650 w 2470150"/>
                <a:gd name="connsiteY13" fmla="*/ 863600 h 971550"/>
                <a:gd name="connsiteX14" fmla="*/ 831850 w 2470150"/>
                <a:gd name="connsiteY14" fmla="*/ 812800 h 971550"/>
                <a:gd name="connsiteX15" fmla="*/ 984250 w 2470150"/>
                <a:gd name="connsiteY15" fmla="*/ 800100 h 971550"/>
                <a:gd name="connsiteX16" fmla="*/ 1143000 w 2470150"/>
                <a:gd name="connsiteY16" fmla="*/ 819150 h 971550"/>
                <a:gd name="connsiteX17" fmla="*/ 1352550 w 2470150"/>
                <a:gd name="connsiteY17" fmla="*/ 882650 h 971550"/>
                <a:gd name="connsiteX18" fmla="*/ 1498600 w 2470150"/>
                <a:gd name="connsiteY18" fmla="*/ 901700 h 971550"/>
                <a:gd name="connsiteX19" fmla="*/ 1657350 w 2470150"/>
                <a:gd name="connsiteY19" fmla="*/ 920750 h 971550"/>
                <a:gd name="connsiteX20" fmla="*/ 1987550 w 2470150"/>
                <a:gd name="connsiteY20" fmla="*/ 914400 h 971550"/>
                <a:gd name="connsiteX21" fmla="*/ 2222500 w 2470150"/>
                <a:gd name="connsiteY21" fmla="*/ 882650 h 971550"/>
                <a:gd name="connsiteX22" fmla="*/ 2368550 w 2470150"/>
                <a:gd name="connsiteY22" fmla="*/ 831850 h 971550"/>
                <a:gd name="connsiteX23" fmla="*/ 2470150 w 2470150"/>
                <a:gd name="connsiteY23"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46100 w 2470150"/>
                <a:gd name="connsiteY4" fmla="*/ 254000 h 971550"/>
                <a:gd name="connsiteX5" fmla="*/ 558800 w 2470150"/>
                <a:gd name="connsiteY5" fmla="*/ 431800 h 971550"/>
                <a:gd name="connsiteX6" fmla="*/ 514350 w 2470150"/>
                <a:gd name="connsiteY6" fmla="*/ 596900 h 971550"/>
                <a:gd name="connsiteX7" fmla="*/ 482600 w 2470150"/>
                <a:gd name="connsiteY7" fmla="*/ 711200 h 971550"/>
                <a:gd name="connsiteX8" fmla="*/ 457200 w 2470150"/>
                <a:gd name="connsiteY8" fmla="*/ 876300 h 971550"/>
                <a:gd name="connsiteX9" fmla="*/ 431800 w 2470150"/>
                <a:gd name="connsiteY9" fmla="*/ 946150 h 971550"/>
                <a:gd name="connsiteX10" fmla="*/ 406400 w 2470150"/>
                <a:gd name="connsiteY10" fmla="*/ 971550 h 971550"/>
                <a:gd name="connsiteX11" fmla="*/ 520700 w 2470150"/>
                <a:gd name="connsiteY11" fmla="*/ 895350 h 971550"/>
                <a:gd name="connsiteX12" fmla="*/ 628650 w 2470150"/>
                <a:gd name="connsiteY12" fmla="*/ 863600 h 971550"/>
                <a:gd name="connsiteX13" fmla="*/ 831850 w 2470150"/>
                <a:gd name="connsiteY13" fmla="*/ 812800 h 971550"/>
                <a:gd name="connsiteX14" fmla="*/ 984250 w 2470150"/>
                <a:gd name="connsiteY14" fmla="*/ 800100 h 971550"/>
                <a:gd name="connsiteX15" fmla="*/ 1143000 w 2470150"/>
                <a:gd name="connsiteY15" fmla="*/ 819150 h 971550"/>
                <a:gd name="connsiteX16" fmla="*/ 1352550 w 2470150"/>
                <a:gd name="connsiteY16" fmla="*/ 882650 h 971550"/>
                <a:gd name="connsiteX17" fmla="*/ 1498600 w 2470150"/>
                <a:gd name="connsiteY17" fmla="*/ 901700 h 971550"/>
                <a:gd name="connsiteX18" fmla="*/ 1657350 w 2470150"/>
                <a:gd name="connsiteY18" fmla="*/ 920750 h 971550"/>
                <a:gd name="connsiteX19" fmla="*/ 1987550 w 2470150"/>
                <a:gd name="connsiteY19" fmla="*/ 914400 h 971550"/>
                <a:gd name="connsiteX20" fmla="*/ 2222500 w 2470150"/>
                <a:gd name="connsiteY20" fmla="*/ 882650 h 971550"/>
                <a:gd name="connsiteX21" fmla="*/ 2368550 w 2470150"/>
                <a:gd name="connsiteY21" fmla="*/ 831850 h 971550"/>
                <a:gd name="connsiteX22" fmla="*/ 2470150 w 2470150"/>
                <a:gd name="connsiteY22"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58800 w 2470150"/>
                <a:gd name="connsiteY4" fmla="*/ 431800 h 971550"/>
                <a:gd name="connsiteX5" fmla="*/ 514350 w 2470150"/>
                <a:gd name="connsiteY5" fmla="*/ 596900 h 971550"/>
                <a:gd name="connsiteX6" fmla="*/ 482600 w 2470150"/>
                <a:gd name="connsiteY6" fmla="*/ 711200 h 971550"/>
                <a:gd name="connsiteX7" fmla="*/ 457200 w 2470150"/>
                <a:gd name="connsiteY7" fmla="*/ 876300 h 971550"/>
                <a:gd name="connsiteX8" fmla="*/ 431800 w 2470150"/>
                <a:gd name="connsiteY8" fmla="*/ 946150 h 971550"/>
                <a:gd name="connsiteX9" fmla="*/ 406400 w 2470150"/>
                <a:gd name="connsiteY9" fmla="*/ 971550 h 971550"/>
                <a:gd name="connsiteX10" fmla="*/ 520700 w 2470150"/>
                <a:gd name="connsiteY10" fmla="*/ 895350 h 971550"/>
                <a:gd name="connsiteX11" fmla="*/ 628650 w 2470150"/>
                <a:gd name="connsiteY11" fmla="*/ 863600 h 971550"/>
                <a:gd name="connsiteX12" fmla="*/ 831850 w 2470150"/>
                <a:gd name="connsiteY12" fmla="*/ 812800 h 971550"/>
                <a:gd name="connsiteX13" fmla="*/ 984250 w 2470150"/>
                <a:gd name="connsiteY13" fmla="*/ 800100 h 971550"/>
                <a:gd name="connsiteX14" fmla="*/ 1143000 w 2470150"/>
                <a:gd name="connsiteY14" fmla="*/ 819150 h 971550"/>
                <a:gd name="connsiteX15" fmla="*/ 1352550 w 2470150"/>
                <a:gd name="connsiteY15" fmla="*/ 882650 h 971550"/>
                <a:gd name="connsiteX16" fmla="*/ 1498600 w 2470150"/>
                <a:gd name="connsiteY16" fmla="*/ 901700 h 971550"/>
                <a:gd name="connsiteX17" fmla="*/ 1657350 w 2470150"/>
                <a:gd name="connsiteY17" fmla="*/ 920750 h 971550"/>
                <a:gd name="connsiteX18" fmla="*/ 1987550 w 2470150"/>
                <a:gd name="connsiteY18" fmla="*/ 914400 h 971550"/>
                <a:gd name="connsiteX19" fmla="*/ 2222500 w 2470150"/>
                <a:gd name="connsiteY19" fmla="*/ 882650 h 971550"/>
                <a:gd name="connsiteX20" fmla="*/ 2368550 w 2470150"/>
                <a:gd name="connsiteY20" fmla="*/ 831850 h 971550"/>
                <a:gd name="connsiteX21" fmla="*/ 2470150 w 2470150"/>
                <a:gd name="connsiteY21"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14350 w 2470150"/>
                <a:gd name="connsiteY4" fmla="*/ 596900 h 971550"/>
                <a:gd name="connsiteX5" fmla="*/ 482600 w 2470150"/>
                <a:gd name="connsiteY5" fmla="*/ 711200 h 971550"/>
                <a:gd name="connsiteX6" fmla="*/ 457200 w 2470150"/>
                <a:gd name="connsiteY6" fmla="*/ 876300 h 971550"/>
                <a:gd name="connsiteX7" fmla="*/ 431800 w 2470150"/>
                <a:gd name="connsiteY7" fmla="*/ 946150 h 971550"/>
                <a:gd name="connsiteX8" fmla="*/ 406400 w 2470150"/>
                <a:gd name="connsiteY8" fmla="*/ 971550 h 971550"/>
                <a:gd name="connsiteX9" fmla="*/ 520700 w 2470150"/>
                <a:gd name="connsiteY9" fmla="*/ 895350 h 971550"/>
                <a:gd name="connsiteX10" fmla="*/ 628650 w 2470150"/>
                <a:gd name="connsiteY10" fmla="*/ 863600 h 971550"/>
                <a:gd name="connsiteX11" fmla="*/ 831850 w 2470150"/>
                <a:gd name="connsiteY11" fmla="*/ 812800 h 971550"/>
                <a:gd name="connsiteX12" fmla="*/ 984250 w 2470150"/>
                <a:gd name="connsiteY12" fmla="*/ 800100 h 971550"/>
                <a:gd name="connsiteX13" fmla="*/ 1143000 w 2470150"/>
                <a:gd name="connsiteY13" fmla="*/ 819150 h 971550"/>
                <a:gd name="connsiteX14" fmla="*/ 1352550 w 2470150"/>
                <a:gd name="connsiteY14" fmla="*/ 882650 h 971550"/>
                <a:gd name="connsiteX15" fmla="*/ 1498600 w 2470150"/>
                <a:gd name="connsiteY15" fmla="*/ 901700 h 971550"/>
                <a:gd name="connsiteX16" fmla="*/ 1657350 w 2470150"/>
                <a:gd name="connsiteY16" fmla="*/ 920750 h 971550"/>
                <a:gd name="connsiteX17" fmla="*/ 1987550 w 2470150"/>
                <a:gd name="connsiteY17" fmla="*/ 914400 h 971550"/>
                <a:gd name="connsiteX18" fmla="*/ 2222500 w 2470150"/>
                <a:gd name="connsiteY18" fmla="*/ 882650 h 971550"/>
                <a:gd name="connsiteX19" fmla="*/ 2368550 w 2470150"/>
                <a:gd name="connsiteY19" fmla="*/ 831850 h 971550"/>
                <a:gd name="connsiteX20" fmla="*/ 2470150 w 2470150"/>
                <a:gd name="connsiteY20"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82600 w 2470150"/>
                <a:gd name="connsiteY4" fmla="*/ 711200 h 971550"/>
                <a:gd name="connsiteX5" fmla="*/ 457200 w 2470150"/>
                <a:gd name="connsiteY5" fmla="*/ 876300 h 971550"/>
                <a:gd name="connsiteX6" fmla="*/ 431800 w 2470150"/>
                <a:gd name="connsiteY6" fmla="*/ 946150 h 971550"/>
                <a:gd name="connsiteX7" fmla="*/ 406400 w 2470150"/>
                <a:gd name="connsiteY7" fmla="*/ 971550 h 971550"/>
                <a:gd name="connsiteX8" fmla="*/ 520700 w 2470150"/>
                <a:gd name="connsiteY8" fmla="*/ 895350 h 971550"/>
                <a:gd name="connsiteX9" fmla="*/ 628650 w 2470150"/>
                <a:gd name="connsiteY9" fmla="*/ 863600 h 971550"/>
                <a:gd name="connsiteX10" fmla="*/ 831850 w 2470150"/>
                <a:gd name="connsiteY10" fmla="*/ 812800 h 971550"/>
                <a:gd name="connsiteX11" fmla="*/ 984250 w 2470150"/>
                <a:gd name="connsiteY11" fmla="*/ 800100 h 971550"/>
                <a:gd name="connsiteX12" fmla="*/ 1143000 w 2470150"/>
                <a:gd name="connsiteY12" fmla="*/ 819150 h 971550"/>
                <a:gd name="connsiteX13" fmla="*/ 1352550 w 2470150"/>
                <a:gd name="connsiteY13" fmla="*/ 882650 h 971550"/>
                <a:gd name="connsiteX14" fmla="*/ 1498600 w 2470150"/>
                <a:gd name="connsiteY14" fmla="*/ 901700 h 971550"/>
                <a:gd name="connsiteX15" fmla="*/ 1657350 w 2470150"/>
                <a:gd name="connsiteY15" fmla="*/ 920750 h 971550"/>
                <a:gd name="connsiteX16" fmla="*/ 1987550 w 2470150"/>
                <a:gd name="connsiteY16" fmla="*/ 914400 h 971550"/>
                <a:gd name="connsiteX17" fmla="*/ 2222500 w 2470150"/>
                <a:gd name="connsiteY17" fmla="*/ 882650 h 971550"/>
                <a:gd name="connsiteX18" fmla="*/ 2368550 w 2470150"/>
                <a:gd name="connsiteY18" fmla="*/ 831850 h 971550"/>
                <a:gd name="connsiteX19" fmla="*/ 2470150 w 2470150"/>
                <a:gd name="connsiteY19"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57200 w 2470150"/>
                <a:gd name="connsiteY4" fmla="*/ 876300 h 971550"/>
                <a:gd name="connsiteX5" fmla="*/ 431800 w 2470150"/>
                <a:gd name="connsiteY5" fmla="*/ 946150 h 971550"/>
                <a:gd name="connsiteX6" fmla="*/ 406400 w 2470150"/>
                <a:gd name="connsiteY6" fmla="*/ 971550 h 971550"/>
                <a:gd name="connsiteX7" fmla="*/ 520700 w 2470150"/>
                <a:gd name="connsiteY7" fmla="*/ 895350 h 971550"/>
                <a:gd name="connsiteX8" fmla="*/ 628650 w 2470150"/>
                <a:gd name="connsiteY8" fmla="*/ 863600 h 971550"/>
                <a:gd name="connsiteX9" fmla="*/ 831850 w 2470150"/>
                <a:gd name="connsiteY9" fmla="*/ 812800 h 971550"/>
                <a:gd name="connsiteX10" fmla="*/ 984250 w 2470150"/>
                <a:gd name="connsiteY10" fmla="*/ 800100 h 971550"/>
                <a:gd name="connsiteX11" fmla="*/ 1143000 w 2470150"/>
                <a:gd name="connsiteY11" fmla="*/ 819150 h 971550"/>
                <a:gd name="connsiteX12" fmla="*/ 1352550 w 2470150"/>
                <a:gd name="connsiteY12" fmla="*/ 882650 h 971550"/>
                <a:gd name="connsiteX13" fmla="*/ 1498600 w 2470150"/>
                <a:gd name="connsiteY13" fmla="*/ 901700 h 971550"/>
                <a:gd name="connsiteX14" fmla="*/ 1657350 w 2470150"/>
                <a:gd name="connsiteY14" fmla="*/ 920750 h 971550"/>
                <a:gd name="connsiteX15" fmla="*/ 1987550 w 2470150"/>
                <a:gd name="connsiteY15" fmla="*/ 914400 h 971550"/>
                <a:gd name="connsiteX16" fmla="*/ 2222500 w 2470150"/>
                <a:gd name="connsiteY16" fmla="*/ 882650 h 971550"/>
                <a:gd name="connsiteX17" fmla="*/ 2368550 w 2470150"/>
                <a:gd name="connsiteY17" fmla="*/ 831850 h 971550"/>
                <a:gd name="connsiteX18" fmla="*/ 2470150 w 2470150"/>
                <a:gd name="connsiteY18"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31800 w 2470150"/>
                <a:gd name="connsiteY4" fmla="*/ 946150 h 971550"/>
                <a:gd name="connsiteX5" fmla="*/ 406400 w 2470150"/>
                <a:gd name="connsiteY5" fmla="*/ 971550 h 971550"/>
                <a:gd name="connsiteX6" fmla="*/ 520700 w 2470150"/>
                <a:gd name="connsiteY6" fmla="*/ 895350 h 971550"/>
                <a:gd name="connsiteX7" fmla="*/ 628650 w 2470150"/>
                <a:gd name="connsiteY7" fmla="*/ 863600 h 971550"/>
                <a:gd name="connsiteX8" fmla="*/ 831850 w 2470150"/>
                <a:gd name="connsiteY8" fmla="*/ 812800 h 971550"/>
                <a:gd name="connsiteX9" fmla="*/ 984250 w 2470150"/>
                <a:gd name="connsiteY9" fmla="*/ 800100 h 971550"/>
                <a:gd name="connsiteX10" fmla="*/ 1143000 w 2470150"/>
                <a:gd name="connsiteY10" fmla="*/ 819150 h 971550"/>
                <a:gd name="connsiteX11" fmla="*/ 1352550 w 2470150"/>
                <a:gd name="connsiteY11" fmla="*/ 882650 h 971550"/>
                <a:gd name="connsiteX12" fmla="*/ 1498600 w 2470150"/>
                <a:gd name="connsiteY12" fmla="*/ 901700 h 971550"/>
                <a:gd name="connsiteX13" fmla="*/ 1657350 w 2470150"/>
                <a:gd name="connsiteY13" fmla="*/ 920750 h 971550"/>
                <a:gd name="connsiteX14" fmla="*/ 1987550 w 2470150"/>
                <a:gd name="connsiteY14" fmla="*/ 914400 h 971550"/>
                <a:gd name="connsiteX15" fmla="*/ 2222500 w 2470150"/>
                <a:gd name="connsiteY15" fmla="*/ 882650 h 971550"/>
                <a:gd name="connsiteX16" fmla="*/ 2368550 w 2470150"/>
                <a:gd name="connsiteY16" fmla="*/ 831850 h 971550"/>
                <a:gd name="connsiteX17" fmla="*/ 2470150 w 2470150"/>
                <a:gd name="connsiteY17" fmla="*/ 806450 h 971550"/>
                <a:gd name="connsiteX0" fmla="*/ 0 w 2470150"/>
                <a:gd name="connsiteY0" fmla="*/ 76200 h 971550"/>
                <a:gd name="connsiteX1" fmla="*/ 107950 w 2470150"/>
                <a:gd name="connsiteY1" fmla="*/ 31750 h 971550"/>
                <a:gd name="connsiteX2" fmla="*/ 273050 w 2470150"/>
                <a:gd name="connsiteY2" fmla="*/ 0 h 971550"/>
                <a:gd name="connsiteX3" fmla="*/ 431800 w 2470150"/>
                <a:gd name="connsiteY3" fmla="*/ 946150 h 971550"/>
                <a:gd name="connsiteX4" fmla="*/ 406400 w 2470150"/>
                <a:gd name="connsiteY4" fmla="*/ 971550 h 971550"/>
                <a:gd name="connsiteX5" fmla="*/ 520700 w 2470150"/>
                <a:gd name="connsiteY5" fmla="*/ 895350 h 971550"/>
                <a:gd name="connsiteX6" fmla="*/ 628650 w 2470150"/>
                <a:gd name="connsiteY6" fmla="*/ 863600 h 971550"/>
                <a:gd name="connsiteX7" fmla="*/ 831850 w 2470150"/>
                <a:gd name="connsiteY7" fmla="*/ 812800 h 971550"/>
                <a:gd name="connsiteX8" fmla="*/ 984250 w 2470150"/>
                <a:gd name="connsiteY8" fmla="*/ 800100 h 971550"/>
                <a:gd name="connsiteX9" fmla="*/ 1143000 w 2470150"/>
                <a:gd name="connsiteY9" fmla="*/ 819150 h 971550"/>
                <a:gd name="connsiteX10" fmla="*/ 1352550 w 2470150"/>
                <a:gd name="connsiteY10" fmla="*/ 882650 h 971550"/>
                <a:gd name="connsiteX11" fmla="*/ 1498600 w 2470150"/>
                <a:gd name="connsiteY11" fmla="*/ 901700 h 971550"/>
                <a:gd name="connsiteX12" fmla="*/ 1657350 w 2470150"/>
                <a:gd name="connsiteY12" fmla="*/ 920750 h 971550"/>
                <a:gd name="connsiteX13" fmla="*/ 1987550 w 2470150"/>
                <a:gd name="connsiteY13" fmla="*/ 914400 h 971550"/>
                <a:gd name="connsiteX14" fmla="*/ 2222500 w 2470150"/>
                <a:gd name="connsiteY14" fmla="*/ 882650 h 971550"/>
                <a:gd name="connsiteX15" fmla="*/ 2368550 w 2470150"/>
                <a:gd name="connsiteY15" fmla="*/ 831850 h 971550"/>
                <a:gd name="connsiteX16" fmla="*/ 2470150 w 2470150"/>
                <a:gd name="connsiteY16" fmla="*/ 806450 h 971550"/>
                <a:gd name="connsiteX0" fmla="*/ 0 w 2470150"/>
                <a:gd name="connsiteY0" fmla="*/ 44450 h 939800"/>
                <a:gd name="connsiteX1" fmla="*/ 107950 w 2470150"/>
                <a:gd name="connsiteY1" fmla="*/ 0 h 939800"/>
                <a:gd name="connsiteX2" fmla="*/ 431800 w 2470150"/>
                <a:gd name="connsiteY2" fmla="*/ 914400 h 939800"/>
                <a:gd name="connsiteX3" fmla="*/ 406400 w 2470150"/>
                <a:gd name="connsiteY3" fmla="*/ 939800 h 939800"/>
                <a:gd name="connsiteX4" fmla="*/ 520700 w 2470150"/>
                <a:gd name="connsiteY4" fmla="*/ 863600 h 939800"/>
                <a:gd name="connsiteX5" fmla="*/ 628650 w 2470150"/>
                <a:gd name="connsiteY5" fmla="*/ 831850 h 939800"/>
                <a:gd name="connsiteX6" fmla="*/ 831850 w 2470150"/>
                <a:gd name="connsiteY6" fmla="*/ 781050 h 939800"/>
                <a:gd name="connsiteX7" fmla="*/ 984250 w 2470150"/>
                <a:gd name="connsiteY7" fmla="*/ 768350 h 939800"/>
                <a:gd name="connsiteX8" fmla="*/ 1143000 w 2470150"/>
                <a:gd name="connsiteY8" fmla="*/ 787400 h 939800"/>
                <a:gd name="connsiteX9" fmla="*/ 1352550 w 2470150"/>
                <a:gd name="connsiteY9" fmla="*/ 850900 h 939800"/>
                <a:gd name="connsiteX10" fmla="*/ 1498600 w 2470150"/>
                <a:gd name="connsiteY10" fmla="*/ 869950 h 939800"/>
                <a:gd name="connsiteX11" fmla="*/ 1657350 w 2470150"/>
                <a:gd name="connsiteY11" fmla="*/ 889000 h 939800"/>
                <a:gd name="connsiteX12" fmla="*/ 1987550 w 2470150"/>
                <a:gd name="connsiteY12" fmla="*/ 882650 h 939800"/>
                <a:gd name="connsiteX13" fmla="*/ 2222500 w 2470150"/>
                <a:gd name="connsiteY13" fmla="*/ 850900 h 939800"/>
                <a:gd name="connsiteX14" fmla="*/ 2368550 w 2470150"/>
                <a:gd name="connsiteY14" fmla="*/ 800100 h 939800"/>
                <a:gd name="connsiteX15" fmla="*/ 2470150 w 2470150"/>
                <a:gd name="connsiteY15" fmla="*/ 774700 h 939800"/>
                <a:gd name="connsiteX0" fmla="*/ 0 w 2470150"/>
                <a:gd name="connsiteY0" fmla="*/ 0 h 895350"/>
                <a:gd name="connsiteX1" fmla="*/ 431800 w 2470150"/>
                <a:gd name="connsiteY1" fmla="*/ 869950 h 895350"/>
                <a:gd name="connsiteX2" fmla="*/ 406400 w 2470150"/>
                <a:gd name="connsiteY2" fmla="*/ 895350 h 895350"/>
                <a:gd name="connsiteX3" fmla="*/ 520700 w 2470150"/>
                <a:gd name="connsiteY3" fmla="*/ 819150 h 895350"/>
                <a:gd name="connsiteX4" fmla="*/ 628650 w 2470150"/>
                <a:gd name="connsiteY4" fmla="*/ 787400 h 895350"/>
                <a:gd name="connsiteX5" fmla="*/ 831850 w 2470150"/>
                <a:gd name="connsiteY5" fmla="*/ 736600 h 895350"/>
                <a:gd name="connsiteX6" fmla="*/ 984250 w 2470150"/>
                <a:gd name="connsiteY6" fmla="*/ 723900 h 895350"/>
                <a:gd name="connsiteX7" fmla="*/ 1143000 w 2470150"/>
                <a:gd name="connsiteY7" fmla="*/ 742950 h 895350"/>
                <a:gd name="connsiteX8" fmla="*/ 1352550 w 2470150"/>
                <a:gd name="connsiteY8" fmla="*/ 806450 h 895350"/>
                <a:gd name="connsiteX9" fmla="*/ 1498600 w 2470150"/>
                <a:gd name="connsiteY9" fmla="*/ 825500 h 895350"/>
                <a:gd name="connsiteX10" fmla="*/ 1657350 w 2470150"/>
                <a:gd name="connsiteY10" fmla="*/ 844550 h 895350"/>
                <a:gd name="connsiteX11" fmla="*/ 1987550 w 2470150"/>
                <a:gd name="connsiteY11" fmla="*/ 838200 h 895350"/>
                <a:gd name="connsiteX12" fmla="*/ 2222500 w 2470150"/>
                <a:gd name="connsiteY12" fmla="*/ 806450 h 895350"/>
                <a:gd name="connsiteX13" fmla="*/ 2368550 w 2470150"/>
                <a:gd name="connsiteY13" fmla="*/ 755650 h 895350"/>
                <a:gd name="connsiteX14" fmla="*/ 2470150 w 2470150"/>
                <a:gd name="connsiteY14" fmla="*/ 730250 h 895350"/>
                <a:gd name="connsiteX0" fmla="*/ 25400 w 2063750"/>
                <a:gd name="connsiteY0" fmla="*/ 146050 h 171450"/>
                <a:gd name="connsiteX1" fmla="*/ 0 w 2063750"/>
                <a:gd name="connsiteY1" fmla="*/ 171450 h 171450"/>
                <a:gd name="connsiteX2" fmla="*/ 114300 w 2063750"/>
                <a:gd name="connsiteY2" fmla="*/ 95250 h 171450"/>
                <a:gd name="connsiteX3" fmla="*/ 222250 w 2063750"/>
                <a:gd name="connsiteY3" fmla="*/ 63500 h 171450"/>
                <a:gd name="connsiteX4" fmla="*/ 425450 w 2063750"/>
                <a:gd name="connsiteY4" fmla="*/ 12700 h 171450"/>
                <a:gd name="connsiteX5" fmla="*/ 577850 w 2063750"/>
                <a:gd name="connsiteY5" fmla="*/ 0 h 171450"/>
                <a:gd name="connsiteX6" fmla="*/ 736600 w 2063750"/>
                <a:gd name="connsiteY6" fmla="*/ 19050 h 171450"/>
                <a:gd name="connsiteX7" fmla="*/ 946150 w 2063750"/>
                <a:gd name="connsiteY7" fmla="*/ 82550 h 171450"/>
                <a:gd name="connsiteX8" fmla="*/ 1092200 w 2063750"/>
                <a:gd name="connsiteY8" fmla="*/ 101600 h 171450"/>
                <a:gd name="connsiteX9" fmla="*/ 1250950 w 2063750"/>
                <a:gd name="connsiteY9" fmla="*/ 120650 h 171450"/>
                <a:gd name="connsiteX10" fmla="*/ 1581150 w 2063750"/>
                <a:gd name="connsiteY10" fmla="*/ 114300 h 171450"/>
                <a:gd name="connsiteX11" fmla="*/ 1816100 w 2063750"/>
                <a:gd name="connsiteY11" fmla="*/ 82550 h 171450"/>
                <a:gd name="connsiteX12" fmla="*/ 1962150 w 2063750"/>
                <a:gd name="connsiteY12" fmla="*/ 31750 h 171450"/>
                <a:gd name="connsiteX13" fmla="*/ 2063750 w 2063750"/>
                <a:gd name="connsiteY13" fmla="*/ 6350 h 171450"/>
                <a:gd name="connsiteX0" fmla="*/ 0 w 2038350"/>
                <a:gd name="connsiteY0" fmla="*/ 146050 h 146050"/>
                <a:gd name="connsiteX1" fmla="*/ 88900 w 2038350"/>
                <a:gd name="connsiteY1" fmla="*/ 95250 h 146050"/>
                <a:gd name="connsiteX2" fmla="*/ 196850 w 2038350"/>
                <a:gd name="connsiteY2" fmla="*/ 63500 h 146050"/>
                <a:gd name="connsiteX3" fmla="*/ 400050 w 2038350"/>
                <a:gd name="connsiteY3" fmla="*/ 12700 h 146050"/>
                <a:gd name="connsiteX4" fmla="*/ 552450 w 2038350"/>
                <a:gd name="connsiteY4" fmla="*/ 0 h 146050"/>
                <a:gd name="connsiteX5" fmla="*/ 711200 w 2038350"/>
                <a:gd name="connsiteY5" fmla="*/ 19050 h 146050"/>
                <a:gd name="connsiteX6" fmla="*/ 920750 w 2038350"/>
                <a:gd name="connsiteY6" fmla="*/ 82550 h 146050"/>
                <a:gd name="connsiteX7" fmla="*/ 1066800 w 2038350"/>
                <a:gd name="connsiteY7" fmla="*/ 101600 h 146050"/>
                <a:gd name="connsiteX8" fmla="*/ 1225550 w 2038350"/>
                <a:gd name="connsiteY8" fmla="*/ 120650 h 146050"/>
                <a:gd name="connsiteX9" fmla="*/ 1555750 w 2038350"/>
                <a:gd name="connsiteY9" fmla="*/ 114300 h 146050"/>
                <a:gd name="connsiteX10" fmla="*/ 1790700 w 2038350"/>
                <a:gd name="connsiteY10" fmla="*/ 82550 h 146050"/>
                <a:gd name="connsiteX11" fmla="*/ 1936750 w 2038350"/>
                <a:gd name="connsiteY11" fmla="*/ 31750 h 146050"/>
                <a:gd name="connsiteX12" fmla="*/ 2038350 w 2038350"/>
                <a:gd name="connsiteY12" fmla="*/ 6350 h 146050"/>
                <a:gd name="connsiteX0" fmla="*/ 0 w 2038350"/>
                <a:gd name="connsiteY0" fmla="*/ 146050 h 146050"/>
                <a:gd name="connsiteX1" fmla="*/ 196850 w 2038350"/>
                <a:gd name="connsiteY1" fmla="*/ 63500 h 146050"/>
                <a:gd name="connsiteX2" fmla="*/ 400050 w 2038350"/>
                <a:gd name="connsiteY2" fmla="*/ 12700 h 146050"/>
                <a:gd name="connsiteX3" fmla="*/ 552450 w 2038350"/>
                <a:gd name="connsiteY3" fmla="*/ 0 h 146050"/>
                <a:gd name="connsiteX4" fmla="*/ 711200 w 2038350"/>
                <a:gd name="connsiteY4" fmla="*/ 19050 h 146050"/>
                <a:gd name="connsiteX5" fmla="*/ 920750 w 2038350"/>
                <a:gd name="connsiteY5" fmla="*/ 82550 h 146050"/>
                <a:gd name="connsiteX6" fmla="*/ 1066800 w 2038350"/>
                <a:gd name="connsiteY6" fmla="*/ 101600 h 146050"/>
                <a:gd name="connsiteX7" fmla="*/ 1225550 w 2038350"/>
                <a:gd name="connsiteY7" fmla="*/ 120650 h 146050"/>
                <a:gd name="connsiteX8" fmla="*/ 1555750 w 2038350"/>
                <a:gd name="connsiteY8" fmla="*/ 114300 h 146050"/>
                <a:gd name="connsiteX9" fmla="*/ 1790700 w 2038350"/>
                <a:gd name="connsiteY9" fmla="*/ 82550 h 146050"/>
                <a:gd name="connsiteX10" fmla="*/ 1936750 w 2038350"/>
                <a:gd name="connsiteY10" fmla="*/ 31750 h 146050"/>
                <a:gd name="connsiteX11" fmla="*/ 2038350 w 2038350"/>
                <a:gd name="connsiteY11" fmla="*/ 6350 h 146050"/>
                <a:gd name="connsiteX0" fmla="*/ 0 w 2038350"/>
                <a:gd name="connsiteY0" fmla="*/ 146050 h 146050"/>
                <a:gd name="connsiteX1" fmla="*/ 400050 w 2038350"/>
                <a:gd name="connsiteY1" fmla="*/ 12700 h 146050"/>
                <a:gd name="connsiteX2" fmla="*/ 552450 w 2038350"/>
                <a:gd name="connsiteY2" fmla="*/ 0 h 146050"/>
                <a:gd name="connsiteX3" fmla="*/ 711200 w 2038350"/>
                <a:gd name="connsiteY3" fmla="*/ 19050 h 146050"/>
                <a:gd name="connsiteX4" fmla="*/ 920750 w 2038350"/>
                <a:gd name="connsiteY4" fmla="*/ 82550 h 146050"/>
                <a:gd name="connsiteX5" fmla="*/ 1066800 w 2038350"/>
                <a:gd name="connsiteY5" fmla="*/ 101600 h 146050"/>
                <a:gd name="connsiteX6" fmla="*/ 1225550 w 2038350"/>
                <a:gd name="connsiteY6" fmla="*/ 120650 h 146050"/>
                <a:gd name="connsiteX7" fmla="*/ 1555750 w 2038350"/>
                <a:gd name="connsiteY7" fmla="*/ 114300 h 146050"/>
                <a:gd name="connsiteX8" fmla="*/ 1790700 w 2038350"/>
                <a:gd name="connsiteY8" fmla="*/ 82550 h 146050"/>
                <a:gd name="connsiteX9" fmla="*/ 1936750 w 2038350"/>
                <a:gd name="connsiteY9" fmla="*/ 31750 h 146050"/>
                <a:gd name="connsiteX10" fmla="*/ 2038350 w 2038350"/>
                <a:gd name="connsiteY10" fmla="*/ 6350 h 146050"/>
                <a:gd name="connsiteX0" fmla="*/ 0 w 1638300"/>
                <a:gd name="connsiteY0" fmla="*/ 12700 h 120650"/>
                <a:gd name="connsiteX1" fmla="*/ 152400 w 1638300"/>
                <a:gd name="connsiteY1" fmla="*/ 0 h 120650"/>
                <a:gd name="connsiteX2" fmla="*/ 311150 w 1638300"/>
                <a:gd name="connsiteY2" fmla="*/ 19050 h 120650"/>
                <a:gd name="connsiteX3" fmla="*/ 520700 w 1638300"/>
                <a:gd name="connsiteY3" fmla="*/ 82550 h 120650"/>
                <a:gd name="connsiteX4" fmla="*/ 666750 w 1638300"/>
                <a:gd name="connsiteY4" fmla="*/ 101600 h 120650"/>
                <a:gd name="connsiteX5" fmla="*/ 825500 w 1638300"/>
                <a:gd name="connsiteY5" fmla="*/ 120650 h 120650"/>
                <a:gd name="connsiteX6" fmla="*/ 1155700 w 1638300"/>
                <a:gd name="connsiteY6" fmla="*/ 114300 h 120650"/>
                <a:gd name="connsiteX7" fmla="*/ 1390650 w 1638300"/>
                <a:gd name="connsiteY7" fmla="*/ 82550 h 120650"/>
                <a:gd name="connsiteX8" fmla="*/ 1536700 w 1638300"/>
                <a:gd name="connsiteY8" fmla="*/ 31750 h 120650"/>
                <a:gd name="connsiteX9" fmla="*/ 1638300 w 1638300"/>
                <a:gd name="connsiteY9" fmla="*/ 63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300" h="120650">
                  <a:moveTo>
                    <a:pt x="0" y="12700"/>
                  </a:moveTo>
                  <a:lnTo>
                    <a:pt x="152400" y="0"/>
                  </a:lnTo>
                  <a:lnTo>
                    <a:pt x="311150" y="19050"/>
                  </a:lnTo>
                  <a:lnTo>
                    <a:pt x="520700" y="82550"/>
                  </a:lnTo>
                  <a:lnTo>
                    <a:pt x="666750" y="101600"/>
                  </a:lnTo>
                  <a:lnTo>
                    <a:pt x="825500" y="120650"/>
                  </a:lnTo>
                  <a:lnTo>
                    <a:pt x="1155700" y="114300"/>
                  </a:lnTo>
                  <a:lnTo>
                    <a:pt x="1390650" y="82550"/>
                  </a:lnTo>
                  <a:lnTo>
                    <a:pt x="1536700" y="31750"/>
                  </a:lnTo>
                  <a:lnTo>
                    <a:pt x="1638300" y="6350"/>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08" name="円/楕円 107"/>
            <p:cNvSpPr/>
            <p:nvPr/>
          </p:nvSpPr>
          <p:spPr>
            <a:xfrm>
              <a:off x="6858149" y="3953331"/>
              <a:ext cx="720538" cy="718929"/>
            </a:xfrm>
            <a:prstGeom prst="ellipse">
              <a:avLst/>
            </a:prstGeom>
            <a:solidFill>
              <a:srgbClr val="FFD5D5"/>
            </a:solidFill>
            <a:ln>
              <a:solidFill>
                <a:srgbClr val="FF252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09" name="フリーフォーム 108"/>
            <p:cNvSpPr/>
            <p:nvPr/>
          </p:nvSpPr>
          <p:spPr>
            <a:xfrm>
              <a:off x="5706684" y="3653195"/>
              <a:ext cx="2124976" cy="2085243"/>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4075" h="2085975">
                  <a:moveTo>
                    <a:pt x="0" y="0"/>
                  </a:moveTo>
                  <a:lnTo>
                    <a:pt x="409575" y="104775"/>
                  </a:lnTo>
                  <a:lnTo>
                    <a:pt x="781050" y="228600"/>
                  </a:lnTo>
                  <a:lnTo>
                    <a:pt x="1285875" y="438150"/>
                  </a:lnTo>
                  <a:lnTo>
                    <a:pt x="1571625" y="628650"/>
                  </a:lnTo>
                  <a:lnTo>
                    <a:pt x="1743075" y="857250"/>
                  </a:lnTo>
                  <a:lnTo>
                    <a:pt x="1943100" y="1228725"/>
                  </a:lnTo>
                  <a:lnTo>
                    <a:pt x="2038350" y="1571625"/>
                  </a:lnTo>
                  <a:lnTo>
                    <a:pt x="2095500" y="1847850"/>
                  </a:lnTo>
                  <a:lnTo>
                    <a:pt x="2124075" y="2085975"/>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10" name="フリーフォーム 109"/>
            <p:cNvSpPr/>
            <p:nvPr/>
          </p:nvSpPr>
          <p:spPr>
            <a:xfrm>
              <a:off x="5706684" y="3653195"/>
              <a:ext cx="2124976" cy="2085243"/>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4075" h="2085975">
                  <a:moveTo>
                    <a:pt x="0" y="0"/>
                  </a:moveTo>
                  <a:lnTo>
                    <a:pt x="409575" y="104775"/>
                  </a:lnTo>
                  <a:lnTo>
                    <a:pt x="781050" y="228600"/>
                  </a:lnTo>
                  <a:lnTo>
                    <a:pt x="1285875" y="438150"/>
                  </a:lnTo>
                  <a:lnTo>
                    <a:pt x="1571625" y="628650"/>
                  </a:lnTo>
                  <a:lnTo>
                    <a:pt x="1743075" y="857250"/>
                  </a:lnTo>
                  <a:lnTo>
                    <a:pt x="1943100" y="1228725"/>
                  </a:lnTo>
                  <a:lnTo>
                    <a:pt x="2038350" y="1571625"/>
                  </a:lnTo>
                  <a:lnTo>
                    <a:pt x="2095500" y="1847850"/>
                  </a:lnTo>
                  <a:lnTo>
                    <a:pt x="2124075" y="2085975"/>
                  </a:lnTo>
                </a:path>
              </a:pathLst>
            </a:cu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11" name="フリーフォーム 110"/>
            <p:cNvSpPr/>
            <p:nvPr/>
          </p:nvSpPr>
          <p:spPr>
            <a:xfrm>
              <a:off x="6193441" y="2840038"/>
              <a:ext cx="1027595" cy="1352355"/>
            </a:xfrm>
            <a:custGeom>
              <a:avLst/>
              <a:gdLst>
                <a:gd name="connsiteX0" fmla="*/ 0 w 1028700"/>
                <a:gd name="connsiteY0" fmla="*/ 0 h 1352550"/>
                <a:gd name="connsiteX1" fmla="*/ 146050 w 1028700"/>
                <a:gd name="connsiteY1" fmla="*/ 127000 h 1352550"/>
                <a:gd name="connsiteX2" fmla="*/ 361950 w 1028700"/>
                <a:gd name="connsiteY2" fmla="*/ 311150 h 1352550"/>
                <a:gd name="connsiteX3" fmla="*/ 425450 w 1028700"/>
                <a:gd name="connsiteY3" fmla="*/ 355600 h 1352550"/>
                <a:gd name="connsiteX4" fmla="*/ 558800 w 1028700"/>
                <a:gd name="connsiteY4" fmla="*/ 431800 h 1352550"/>
                <a:gd name="connsiteX5" fmla="*/ 635000 w 1028700"/>
                <a:gd name="connsiteY5" fmla="*/ 450850 h 1352550"/>
                <a:gd name="connsiteX6" fmla="*/ 730250 w 1028700"/>
                <a:gd name="connsiteY6" fmla="*/ 520700 h 1352550"/>
                <a:gd name="connsiteX7" fmla="*/ 819150 w 1028700"/>
                <a:gd name="connsiteY7" fmla="*/ 673100 h 1352550"/>
                <a:gd name="connsiteX8" fmla="*/ 901700 w 1028700"/>
                <a:gd name="connsiteY8" fmla="*/ 882650 h 1352550"/>
                <a:gd name="connsiteX9" fmla="*/ 952500 w 1028700"/>
                <a:gd name="connsiteY9" fmla="*/ 984250 h 1352550"/>
                <a:gd name="connsiteX10" fmla="*/ 990600 w 1028700"/>
                <a:gd name="connsiteY10" fmla="*/ 1098550 h 1352550"/>
                <a:gd name="connsiteX11" fmla="*/ 1003300 w 1028700"/>
                <a:gd name="connsiteY11" fmla="*/ 1155700 h 1352550"/>
                <a:gd name="connsiteX12" fmla="*/ 1028700 w 1028700"/>
                <a:gd name="connsiteY12" fmla="*/ 1257300 h 1352550"/>
                <a:gd name="connsiteX13" fmla="*/ 1003300 w 1028700"/>
                <a:gd name="connsiteY13" fmla="*/ 135255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8700" h="1352550">
                  <a:moveTo>
                    <a:pt x="0" y="0"/>
                  </a:moveTo>
                  <a:lnTo>
                    <a:pt x="146050" y="127000"/>
                  </a:lnTo>
                  <a:lnTo>
                    <a:pt x="361950" y="311150"/>
                  </a:lnTo>
                  <a:lnTo>
                    <a:pt x="425450" y="355600"/>
                  </a:lnTo>
                  <a:lnTo>
                    <a:pt x="558800" y="431800"/>
                  </a:lnTo>
                  <a:lnTo>
                    <a:pt x="635000" y="450850"/>
                  </a:lnTo>
                  <a:lnTo>
                    <a:pt x="730250" y="520700"/>
                  </a:lnTo>
                  <a:lnTo>
                    <a:pt x="819150" y="673100"/>
                  </a:lnTo>
                  <a:lnTo>
                    <a:pt x="901700" y="882650"/>
                  </a:lnTo>
                  <a:lnTo>
                    <a:pt x="952500" y="984250"/>
                  </a:lnTo>
                  <a:lnTo>
                    <a:pt x="990600" y="1098550"/>
                  </a:lnTo>
                  <a:lnTo>
                    <a:pt x="1003300" y="1155700"/>
                  </a:lnTo>
                  <a:lnTo>
                    <a:pt x="1028700" y="1257300"/>
                  </a:lnTo>
                  <a:lnTo>
                    <a:pt x="1003300" y="1352550"/>
                  </a:lnTo>
                </a:path>
              </a:pathLst>
            </a:custGeom>
            <a:ln w="539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12" name="フリーフォーム 111"/>
            <p:cNvSpPr/>
            <p:nvPr/>
          </p:nvSpPr>
          <p:spPr>
            <a:xfrm>
              <a:off x="7215802" y="3982996"/>
              <a:ext cx="1022361" cy="1305240"/>
            </a:xfrm>
            <a:custGeom>
              <a:avLst/>
              <a:gdLst>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571500 w 2520950"/>
                <a:gd name="connsiteY14" fmla="*/ 895350 h 971550"/>
                <a:gd name="connsiteX15" fmla="*/ 679450 w 2520950"/>
                <a:gd name="connsiteY15" fmla="*/ 863600 h 971550"/>
                <a:gd name="connsiteX16" fmla="*/ 882650 w 2520950"/>
                <a:gd name="connsiteY16" fmla="*/ 812800 h 971550"/>
                <a:gd name="connsiteX17" fmla="*/ 1035050 w 2520950"/>
                <a:gd name="connsiteY17" fmla="*/ 800100 h 971550"/>
                <a:gd name="connsiteX18" fmla="*/ 1193800 w 2520950"/>
                <a:gd name="connsiteY18" fmla="*/ 819150 h 971550"/>
                <a:gd name="connsiteX19" fmla="*/ 1403350 w 2520950"/>
                <a:gd name="connsiteY19" fmla="*/ 882650 h 971550"/>
                <a:gd name="connsiteX20" fmla="*/ 1549400 w 2520950"/>
                <a:gd name="connsiteY20" fmla="*/ 901700 h 971550"/>
                <a:gd name="connsiteX21" fmla="*/ 1708150 w 2520950"/>
                <a:gd name="connsiteY21" fmla="*/ 920750 h 971550"/>
                <a:gd name="connsiteX22" fmla="*/ 2038350 w 2520950"/>
                <a:gd name="connsiteY22" fmla="*/ 914400 h 971550"/>
                <a:gd name="connsiteX23" fmla="*/ 2273300 w 2520950"/>
                <a:gd name="connsiteY23" fmla="*/ 882650 h 971550"/>
                <a:gd name="connsiteX24" fmla="*/ 2419350 w 2520950"/>
                <a:gd name="connsiteY24" fmla="*/ 831850 h 971550"/>
                <a:gd name="connsiteX25" fmla="*/ 2520950 w 2520950"/>
                <a:gd name="connsiteY25"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679450 w 2520950"/>
                <a:gd name="connsiteY14" fmla="*/ 863600 h 971550"/>
                <a:gd name="connsiteX15" fmla="*/ 882650 w 2520950"/>
                <a:gd name="connsiteY15" fmla="*/ 812800 h 971550"/>
                <a:gd name="connsiteX16" fmla="*/ 1035050 w 2520950"/>
                <a:gd name="connsiteY16" fmla="*/ 800100 h 971550"/>
                <a:gd name="connsiteX17" fmla="*/ 1193800 w 2520950"/>
                <a:gd name="connsiteY17" fmla="*/ 819150 h 971550"/>
                <a:gd name="connsiteX18" fmla="*/ 1403350 w 2520950"/>
                <a:gd name="connsiteY18" fmla="*/ 882650 h 971550"/>
                <a:gd name="connsiteX19" fmla="*/ 1549400 w 2520950"/>
                <a:gd name="connsiteY19" fmla="*/ 901700 h 971550"/>
                <a:gd name="connsiteX20" fmla="*/ 1708150 w 2520950"/>
                <a:gd name="connsiteY20" fmla="*/ 920750 h 971550"/>
                <a:gd name="connsiteX21" fmla="*/ 2038350 w 2520950"/>
                <a:gd name="connsiteY21" fmla="*/ 914400 h 971550"/>
                <a:gd name="connsiteX22" fmla="*/ 2273300 w 2520950"/>
                <a:gd name="connsiteY22" fmla="*/ 882650 h 971550"/>
                <a:gd name="connsiteX23" fmla="*/ 2419350 w 2520950"/>
                <a:gd name="connsiteY23" fmla="*/ 831850 h 971550"/>
                <a:gd name="connsiteX24" fmla="*/ 2520950 w 2520950"/>
                <a:gd name="connsiteY24"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882650 w 2520950"/>
                <a:gd name="connsiteY14" fmla="*/ 812800 h 971550"/>
                <a:gd name="connsiteX15" fmla="*/ 1035050 w 2520950"/>
                <a:gd name="connsiteY15" fmla="*/ 800100 h 971550"/>
                <a:gd name="connsiteX16" fmla="*/ 1193800 w 2520950"/>
                <a:gd name="connsiteY16" fmla="*/ 819150 h 971550"/>
                <a:gd name="connsiteX17" fmla="*/ 1403350 w 2520950"/>
                <a:gd name="connsiteY17" fmla="*/ 882650 h 971550"/>
                <a:gd name="connsiteX18" fmla="*/ 1549400 w 2520950"/>
                <a:gd name="connsiteY18" fmla="*/ 901700 h 971550"/>
                <a:gd name="connsiteX19" fmla="*/ 1708150 w 2520950"/>
                <a:gd name="connsiteY19" fmla="*/ 920750 h 971550"/>
                <a:gd name="connsiteX20" fmla="*/ 2038350 w 2520950"/>
                <a:gd name="connsiteY20" fmla="*/ 914400 h 971550"/>
                <a:gd name="connsiteX21" fmla="*/ 2273300 w 2520950"/>
                <a:gd name="connsiteY21" fmla="*/ 882650 h 971550"/>
                <a:gd name="connsiteX22" fmla="*/ 2419350 w 2520950"/>
                <a:gd name="connsiteY22" fmla="*/ 831850 h 971550"/>
                <a:gd name="connsiteX23" fmla="*/ 2520950 w 2520950"/>
                <a:gd name="connsiteY23"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035050 w 2520950"/>
                <a:gd name="connsiteY14" fmla="*/ 800100 h 971550"/>
                <a:gd name="connsiteX15" fmla="*/ 1193800 w 2520950"/>
                <a:gd name="connsiteY15" fmla="*/ 819150 h 971550"/>
                <a:gd name="connsiteX16" fmla="*/ 1403350 w 2520950"/>
                <a:gd name="connsiteY16" fmla="*/ 882650 h 971550"/>
                <a:gd name="connsiteX17" fmla="*/ 1549400 w 2520950"/>
                <a:gd name="connsiteY17" fmla="*/ 901700 h 971550"/>
                <a:gd name="connsiteX18" fmla="*/ 1708150 w 2520950"/>
                <a:gd name="connsiteY18" fmla="*/ 920750 h 971550"/>
                <a:gd name="connsiteX19" fmla="*/ 2038350 w 2520950"/>
                <a:gd name="connsiteY19" fmla="*/ 914400 h 971550"/>
                <a:gd name="connsiteX20" fmla="*/ 2273300 w 2520950"/>
                <a:gd name="connsiteY20" fmla="*/ 882650 h 971550"/>
                <a:gd name="connsiteX21" fmla="*/ 2419350 w 2520950"/>
                <a:gd name="connsiteY21" fmla="*/ 831850 h 971550"/>
                <a:gd name="connsiteX22" fmla="*/ 2520950 w 2520950"/>
                <a:gd name="connsiteY22"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193800 w 2520950"/>
                <a:gd name="connsiteY14" fmla="*/ 819150 h 971550"/>
                <a:gd name="connsiteX15" fmla="*/ 1403350 w 2520950"/>
                <a:gd name="connsiteY15" fmla="*/ 882650 h 971550"/>
                <a:gd name="connsiteX16" fmla="*/ 1549400 w 2520950"/>
                <a:gd name="connsiteY16" fmla="*/ 901700 h 971550"/>
                <a:gd name="connsiteX17" fmla="*/ 1708150 w 2520950"/>
                <a:gd name="connsiteY17" fmla="*/ 920750 h 971550"/>
                <a:gd name="connsiteX18" fmla="*/ 2038350 w 2520950"/>
                <a:gd name="connsiteY18" fmla="*/ 914400 h 971550"/>
                <a:gd name="connsiteX19" fmla="*/ 2273300 w 2520950"/>
                <a:gd name="connsiteY19" fmla="*/ 882650 h 971550"/>
                <a:gd name="connsiteX20" fmla="*/ 2419350 w 2520950"/>
                <a:gd name="connsiteY20" fmla="*/ 831850 h 971550"/>
                <a:gd name="connsiteX21" fmla="*/ 2520950 w 2520950"/>
                <a:gd name="connsiteY21"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403350 w 2520950"/>
                <a:gd name="connsiteY14" fmla="*/ 882650 h 971550"/>
                <a:gd name="connsiteX15" fmla="*/ 1549400 w 2520950"/>
                <a:gd name="connsiteY15" fmla="*/ 901700 h 971550"/>
                <a:gd name="connsiteX16" fmla="*/ 1708150 w 2520950"/>
                <a:gd name="connsiteY16" fmla="*/ 920750 h 971550"/>
                <a:gd name="connsiteX17" fmla="*/ 2038350 w 2520950"/>
                <a:gd name="connsiteY17" fmla="*/ 914400 h 971550"/>
                <a:gd name="connsiteX18" fmla="*/ 2273300 w 2520950"/>
                <a:gd name="connsiteY18" fmla="*/ 882650 h 971550"/>
                <a:gd name="connsiteX19" fmla="*/ 2419350 w 2520950"/>
                <a:gd name="connsiteY19" fmla="*/ 831850 h 971550"/>
                <a:gd name="connsiteX20" fmla="*/ 2520950 w 2520950"/>
                <a:gd name="connsiteY20"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549400 w 2520950"/>
                <a:gd name="connsiteY14" fmla="*/ 901700 h 971550"/>
                <a:gd name="connsiteX15" fmla="*/ 1708150 w 2520950"/>
                <a:gd name="connsiteY15" fmla="*/ 920750 h 971550"/>
                <a:gd name="connsiteX16" fmla="*/ 2038350 w 2520950"/>
                <a:gd name="connsiteY16" fmla="*/ 914400 h 971550"/>
                <a:gd name="connsiteX17" fmla="*/ 2273300 w 2520950"/>
                <a:gd name="connsiteY17" fmla="*/ 882650 h 971550"/>
                <a:gd name="connsiteX18" fmla="*/ 2419350 w 2520950"/>
                <a:gd name="connsiteY18" fmla="*/ 831850 h 971550"/>
                <a:gd name="connsiteX19" fmla="*/ 2520950 w 2520950"/>
                <a:gd name="connsiteY19"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708150 w 2520950"/>
                <a:gd name="connsiteY14" fmla="*/ 920750 h 971550"/>
                <a:gd name="connsiteX15" fmla="*/ 2038350 w 2520950"/>
                <a:gd name="connsiteY15" fmla="*/ 914400 h 971550"/>
                <a:gd name="connsiteX16" fmla="*/ 2273300 w 2520950"/>
                <a:gd name="connsiteY16" fmla="*/ 882650 h 971550"/>
                <a:gd name="connsiteX17" fmla="*/ 2419350 w 2520950"/>
                <a:gd name="connsiteY17" fmla="*/ 831850 h 971550"/>
                <a:gd name="connsiteX18" fmla="*/ 2520950 w 2520950"/>
                <a:gd name="connsiteY18"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038350 w 2520950"/>
                <a:gd name="connsiteY14" fmla="*/ 914400 h 971550"/>
                <a:gd name="connsiteX15" fmla="*/ 2273300 w 2520950"/>
                <a:gd name="connsiteY15" fmla="*/ 882650 h 971550"/>
                <a:gd name="connsiteX16" fmla="*/ 2419350 w 2520950"/>
                <a:gd name="connsiteY16" fmla="*/ 831850 h 971550"/>
                <a:gd name="connsiteX17" fmla="*/ 2520950 w 2520950"/>
                <a:gd name="connsiteY17"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273300 w 2520950"/>
                <a:gd name="connsiteY14" fmla="*/ 882650 h 971550"/>
                <a:gd name="connsiteX15" fmla="*/ 2419350 w 2520950"/>
                <a:gd name="connsiteY15" fmla="*/ 831850 h 971550"/>
                <a:gd name="connsiteX16" fmla="*/ 2520950 w 2520950"/>
                <a:gd name="connsiteY16"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419350 w 2520950"/>
                <a:gd name="connsiteY14" fmla="*/ 831850 h 971550"/>
                <a:gd name="connsiteX15" fmla="*/ 2520950 w 2520950"/>
                <a:gd name="connsiteY15" fmla="*/ 806450 h 971550"/>
                <a:gd name="connsiteX0" fmla="*/ 0 w 2419350"/>
                <a:gd name="connsiteY0" fmla="*/ 171450 h 971550"/>
                <a:gd name="connsiteX1" fmla="*/ 50800 w 2419350"/>
                <a:gd name="connsiteY1" fmla="*/ 76200 h 971550"/>
                <a:gd name="connsiteX2" fmla="*/ 158750 w 2419350"/>
                <a:gd name="connsiteY2" fmla="*/ 31750 h 971550"/>
                <a:gd name="connsiteX3" fmla="*/ 323850 w 2419350"/>
                <a:gd name="connsiteY3" fmla="*/ 0 h 971550"/>
                <a:gd name="connsiteX4" fmla="*/ 444500 w 2419350"/>
                <a:gd name="connsiteY4" fmla="*/ 0 h 971550"/>
                <a:gd name="connsiteX5" fmla="*/ 514350 w 2419350"/>
                <a:gd name="connsiteY5" fmla="*/ 44450 h 971550"/>
                <a:gd name="connsiteX6" fmla="*/ 571500 w 2419350"/>
                <a:gd name="connsiteY6" fmla="*/ 133350 h 971550"/>
                <a:gd name="connsiteX7" fmla="*/ 596900 w 2419350"/>
                <a:gd name="connsiteY7" fmla="*/ 254000 h 971550"/>
                <a:gd name="connsiteX8" fmla="*/ 609600 w 2419350"/>
                <a:gd name="connsiteY8" fmla="*/ 431800 h 971550"/>
                <a:gd name="connsiteX9" fmla="*/ 565150 w 2419350"/>
                <a:gd name="connsiteY9" fmla="*/ 596900 h 971550"/>
                <a:gd name="connsiteX10" fmla="*/ 533400 w 2419350"/>
                <a:gd name="connsiteY10" fmla="*/ 711200 h 971550"/>
                <a:gd name="connsiteX11" fmla="*/ 508000 w 2419350"/>
                <a:gd name="connsiteY11" fmla="*/ 876300 h 971550"/>
                <a:gd name="connsiteX12" fmla="*/ 482600 w 2419350"/>
                <a:gd name="connsiteY12" fmla="*/ 946150 h 971550"/>
                <a:gd name="connsiteX13" fmla="*/ 457200 w 2419350"/>
                <a:gd name="connsiteY13" fmla="*/ 971550 h 971550"/>
                <a:gd name="connsiteX14" fmla="*/ 2419350 w 2419350"/>
                <a:gd name="connsiteY14" fmla="*/ 831850 h 971550"/>
                <a:gd name="connsiteX0" fmla="*/ 0 w 609600"/>
                <a:gd name="connsiteY0" fmla="*/ 171450 h 971550"/>
                <a:gd name="connsiteX1" fmla="*/ 50800 w 609600"/>
                <a:gd name="connsiteY1" fmla="*/ 76200 h 971550"/>
                <a:gd name="connsiteX2" fmla="*/ 158750 w 609600"/>
                <a:gd name="connsiteY2" fmla="*/ 31750 h 971550"/>
                <a:gd name="connsiteX3" fmla="*/ 323850 w 609600"/>
                <a:gd name="connsiteY3" fmla="*/ 0 h 971550"/>
                <a:gd name="connsiteX4" fmla="*/ 444500 w 609600"/>
                <a:gd name="connsiteY4" fmla="*/ 0 h 971550"/>
                <a:gd name="connsiteX5" fmla="*/ 514350 w 609600"/>
                <a:gd name="connsiteY5" fmla="*/ 44450 h 971550"/>
                <a:gd name="connsiteX6" fmla="*/ 571500 w 609600"/>
                <a:gd name="connsiteY6" fmla="*/ 133350 h 971550"/>
                <a:gd name="connsiteX7" fmla="*/ 596900 w 609600"/>
                <a:gd name="connsiteY7" fmla="*/ 254000 h 971550"/>
                <a:gd name="connsiteX8" fmla="*/ 609600 w 609600"/>
                <a:gd name="connsiteY8" fmla="*/ 431800 h 971550"/>
                <a:gd name="connsiteX9" fmla="*/ 565150 w 609600"/>
                <a:gd name="connsiteY9" fmla="*/ 596900 h 971550"/>
                <a:gd name="connsiteX10" fmla="*/ 533400 w 609600"/>
                <a:gd name="connsiteY10" fmla="*/ 711200 h 971550"/>
                <a:gd name="connsiteX11" fmla="*/ 508000 w 609600"/>
                <a:gd name="connsiteY11" fmla="*/ 876300 h 971550"/>
                <a:gd name="connsiteX12" fmla="*/ 482600 w 609600"/>
                <a:gd name="connsiteY12" fmla="*/ 946150 h 971550"/>
                <a:gd name="connsiteX13" fmla="*/ 457200 w 609600"/>
                <a:gd name="connsiteY13" fmla="*/ 971550 h 971550"/>
                <a:gd name="connsiteX0" fmla="*/ 0 w 661313"/>
                <a:gd name="connsiteY0" fmla="*/ 171450 h 971550"/>
                <a:gd name="connsiteX1" fmla="*/ 50800 w 661313"/>
                <a:gd name="connsiteY1" fmla="*/ 76200 h 971550"/>
                <a:gd name="connsiteX2" fmla="*/ 158750 w 661313"/>
                <a:gd name="connsiteY2" fmla="*/ 31750 h 971550"/>
                <a:gd name="connsiteX3" fmla="*/ 323850 w 661313"/>
                <a:gd name="connsiteY3" fmla="*/ 0 h 971550"/>
                <a:gd name="connsiteX4" fmla="*/ 444500 w 661313"/>
                <a:gd name="connsiteY4" fmla="*/ 0 h 971550"/>
                <a:gd name="connsiteX5" fmla="*/ 514350 w 661313"/>
                <a:gd name="connsiteY5" fmla="*/ 44450 h 971550"/>
                <a:gd name="connsiteX6" fmla="*/ 571500 w 661313"/>
                <a:gd name="connsiteY6" fmla="*/ 133350 h 971550"/>
                <a:gd name="connsiteX7" fmla="*/ 596900 w 661313"/>
                <a:gd name="connsiteY7" fmla="*/ 254000 h 971550"/>
                <a:gd name="connsiteX8" fmla="*/ 661313 w 661313"/>
                <a:gd name="connsiteY8" fmla="*/ 441176 h 971550"/>
                <a:gd name="connsiteX9" fmla="*/ 565150 w 661313"/>
                <a:gd name="connsiteY9" fmla="*/ 596900 h 971550"/>
                <a:gd name="connsiteX10" fmla="*/ 533400 w 661313"/>
                <a:gd name="connsiteY10" fmla="*/ 711200 h 971550"/>
                <a:gd name="connsiteX11" fmla="*/ 508000 w 661313"/>
                <a:gd name="connsiteY11" fmla="*/ 876300 h 971550"/>
                <a:gd name="connsiteX12" fmla="*/ 482600 w 661313"/>
                <a:gd name="connsiteY12" fmla="*/ 946150 h 971550"/>
                <a:gd name="connsiteX13" fmla="*/ 457200 w 661313"/>
                <a:gd name="connsiteY13" fmla="*/ 971550 h 971550"/>
                <a:gd name="connsiteX0" fmla="*/ 0 w 661313"/>
                <a:gd name="connsiteY0" fmla="*/ 171450 h 971550"/>
                <a:gd name="connsiteX1" fmla="*/ 50800 w 661313"/>
                <a:gd name="connsiteY1" fmla="*/ 76200 h 971550"/>
                <a:gd name="connsiteX2" fmla="*/ 158750 w 661313"/>
                <a:gd name="connsiteY2" fmla="*/ 31750 h 971550"/>
                <a:gd name="connsiteX3" fmla="*/ 323850 w 661313"/>
                <a:gd name="connsiteY3" fmla="*/ 0 h 971550"/>
                <a:gd name="connsiteX4" fmla="*/ 444500 w 661313"/>
                <a:gd name="connsiteY4" fmla="*/ 0 h 971550"/>
                <a:gd name="connsiteX5" fmla="*/ 514350 w 661313"/>
                <a:gd name="connsiteY5" fmla="*/ 44450 h 971550"/>
                <a:gd name="connsiteX6" fmla="*/ 571500 w 661313"/>
                <a:gd name="connsiteY6" fmla="*/ 133350 h 971550"/>
                <a:gd name="connsiteX7" fmla="*/ 661313 w 661313"/>
                <a:gd name="connsiteY7" fmla="*/ 297160 h 971550"/>
                <a:gd name="connsiteX8" fmla="*/ 661313 w 661313"/>
                <a:gd name="connsiteY8" fmla="*/ 441176 h 971550"/>
                <a:gd name="connsiteX9" fmla="*/ 565150 w 661313"/>
                <a:gd name="connsiteY9" fmla="*/ 596900 h 971550"/>
                <a:gd name="connsiteX10" fmla="*/ 533400 w 661313"/>
                <a:gd name="connsiteY10" fmla="*/ 711200 h 971550"/>
                <a:gd name="connsiteX11" fmla="*/ 508000 w 661313"/>
                <a:gd name="connsiteY11" fmla="*/ 876300 h 971550"/>
                <a:gd name="connsiteX12" fmla="*/ 482600 w 661313"/>
                <a:gd name="connsiteY12" fmla="*/ 946150 h 971550"/>
                <a:gd name="connsiteX13" fmla="*/ 457200 w 661313"/>
                <a:gd name="connsiteY13" fmla="*/ 971550 h 971550"/>
                <a:gd name="connsiteX0" fmla="*/ 0 w 733321"/>
                <a:gd name="connsiteY0" fmla="*/ 171450 h 971550"/>
                <a:gd name="connsiteX1" fmla="*/ 50800 w 733321"/>
                <a:gd name="connsiteY1" fmla="*/ 76200 h 971550"/>
                <a:gd name="connsiteX2" fmla="*/ 158750 w 733321"/>
                <a:gd name="connsiteY2" fmla="*/ 31750 h 971550"/>
                <a:gd name="connsiteX3" fmla="*/ 323850 w 733321"/>
                <a:gd name="connsiteY3" fmla="*/ 0 h 971550"/>
                <a:gd name="connsiteX4" fmla="*/ 444500 w 733321"/>
                <a:gd name="connsiteY4" fmla="*/ 0 h 971550"/>
                <a:gd name="connsiteX5" fmla="*/ 514350 w 733321"/>
                <a:gd name="connsiteY5" fmla="*/ 44450 h 971550"/>
                <a:gd name="connsiteX6" fmla="*/ 571500 w 733321"/>
                <a:gd name="connsiteY6" fmla="*/ 133350 h 971550"/>
                <a:gd name="connsiteX7" fmla="*/ 661313 w 733321"/>
                <a:gd name="connsiteY7" fmla="*/ 297160 h 971550"/>
                <a:gd name="connsiteX8" fmla="*/ 661313 w 733321"/>
                <a:gd name="connsiteY8" fmla="*/ 441176 h 971550"/>
                <a:gd name="connsiteX9" fmla="*/ 733321 w 733321"/>
                <a:gd name="connsiteY9" fmla="*/ 657200 h 971550"/>
                <a:gd name="connsiteX10" fmla="*/ 533400 w 733321"/>
                <a:gd name="connsiteY10" fmla="*/ 711200 h 971550"/>
                <a:gd name="connsiteX11" fmla="*/ 508000 w 733321"/>
                <a:gd name="connsiteY11" fmla="*/ 876300 h 971550"/>
                <a:gd name="connsiteX12" fmla="*/ 482600 w 733321"/>
                <a:gd name="connsiteY12" fmla="*/ 946150 h 971550"/>
                <a:gd name="connsiteX13" fmla="*/ 457200 w 733321"/>
                <a:gd name="connsiteY13" fmla="*/ 971550 h 971550"/>
                <a:gd name="connsiteX0" fmla="*/ 0 w 733321"/>
                <a:gd name="connsiteY0" fmla="*/ 171450 h 971550"/>
                <a:gd name="connsiteX1" fmla="*/ 50800 w 733321"/>
                <a:gd name="connsiteY1" fmla="*/ 76200 h 971550"/>
                <a:gd name="connsiteX2" fmla="*/ 158750 w 733321"/>
                <a:gd name="connsiteY2" fmla="*/ 31750 h 971550"/>
                <a:gd name="connsiteX3" fmla="*/ 323850 w 733321"/>
                <a:gd name="connsiteY3" fmla="*/ 0 h 971550"/>
                <a:gd name="connsiteX4" fmla="*/ 444500 w 733321"/>
                <a:gd name="connsiteY4" fmla="*/ 0 h 971550"/>
                <a:gd name="connsiteX5" fmla="*/ 514350 w 733321"/>
                <a:gd name="connsiteY5" fmla="*/ 44450 h 971550"/>
                <a:gd name="connsiteX6" fmla="*/ 571500 w 733321"/>
                <a:gd name="connsiteY6" fmla="*/ 133350 h 971550"/>
                <a:gd name="connsiteX7" fmla="*/ 661313 w 733321"/>
                <a:gd name="connsiteY7" fmla="*/ 297160 h 971550"/>
                <a:gd name="connsiteX8" fmla="*/ 733321 w 733321"/>
                <a:gd name="connsiteY8" fmla="*/ 513184 h 971550"/>
                <a:gd name="connsiteX9" fmla="*/ 733321 w 733321"/>
                <a:gd name="connsiteY9" fmla="*/ 657200 h 971550"/>
                <a:gd name="connsiteX10" fmla="*/ 533400 w 733321"/>
                <a:gd name="connsiteY10" fmla="*/ 711200 h 971550"/>
                <a:gd name="connsiteX11" fmla="*/ 508000 w 733321"/>
                <a:gd name="connsiteY11" fmla="*/ 876300 h 971550"/>
                <a:gd name="connsiteX12" fmla="*/ 482600 w 733321"/>
                <a:gd name="connsiteY12" fmla="*/ 946150 h 971550"/>
                <a:gd name="connsiteX13" fmla="*/ 457200 w 733321"/>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733321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913490"/>
                <a:gd name="connsiteY0" fmla="*/ 171450 h 971550"/>
                <a:gd name="connsiteX1" fmla="*/ 50800 w 913490"/>
                <a:gd name="connsiteY1" fmla="*/ 76200 h 971550"/>
                <a:gd name="connsiteX2" fmla="*/ 158750 w 913490"/>
                <a:gd name="connsiteY2" fmla="*/ 31750 h 971550"/>
                <a:gd name="connsiteX3" fmla="*/ 323850 w 913490"/>
                <a:gd name="connsiteY3" fmla="*/ 0 h 971550"/>
                <a:gd name="connsiteX4" fmla="*/ 444500 w 913490"/>
                <a:gd name="connsiteY4" fmla="*/ 0 h 971550"/>
                <a:gd name="connsiteX5" fmla="*/ 514350 w 913490"/>
                <a:gd name="connsiteY5" fmla="*/ 44450 h 971550"/>
                <a:gd name="connsiteX6" fmla="*/ 571500 w 913490"/>
                <a:gd name="connsiteY6" fmla="*/ 133350 h 971550"/>
                <a:gd name="connsiteX7" fmla="*/ 661313 w 913490"/>
                <a:gd name="connsiteY7" fmla="*/ 297160 h 971550"/>
                <a:gd name="connsiteX8" fmla="*/ 805329 w 913490"/>
                <a:gd name="connsiteY8" fmla="*/ 513184 h 971550"/>
                <a:gd name="connsiteX9" fmla="*/ 805329 w 913490"/>
                <a:gd name="connsiteY9" fmla="*/ 657200 h 971550"/>
                <a:gd name="connsiteX10" fmla="*/ 877337 w 913490"/>
                <a:gd name="connsiteY10" fmla="*/ 801216 h 971550"/>
                <a:gd name="connsiteX11" fmla="*/ 508000 w 913490"/>
                <a:gd name="connsiteY11" fmla="*/ 876300 h 971550"/>
                <a:gd name="connsiteX12" fmla="*/ 482600 w 913490"/>
                <a:gd name="connsiteY12" fmla="*/ 946150 h 971550"/>
                <a:gd name="connsiteX13" fmla="*/ 457200 w 913490"/>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8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657200 h 971550"/>
                <a:gd name="connsiteX9" fmla="*/ 877337 w 877337"/>
                <a:gd name="connsiteY9" fmla="*/ 801216 h 971550"/>
                <a:gd name="connsiteX10" fmla="*/ 508000 w 877337"/>
                <a:gd name="connsiteY10" fmla="*/ 876300 h 971550"/>
                <a:gd name="connsiteX11" fmla="*/ 482600 w 877337"/>
                <a:gd name="connsiteY11" fmla="*/ 946150 h 971550"/>
                <a:gd name="connsiteX12" fmla="*/ 457200 w 877337"/>
                <a:gd name="connsiteY12"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28189 w 877337"/>
                <a:gd name="connsiteY8" fmla="*/ 657200 h 971550"/>
                <a:gd name="connsiteX9" fmla="*/ 877337 w 877337"/>
                <a:gd name="connsiteY9" fmla="*/ 801216 h 971550"/>
                <a:gd name="connsiteX10" fmla="*/ 508000 w 877337"/>
                <a:gd name="connsiteY10" fmla="*/ 876300 h 971550"/>
                <a:gd name="connsiteX11" fmla="*/ 482600 w 877337"/>
                <a:gd name="connsiteY11" fmla="*/ 946150 h 971550"/>
                <a:gd name="connsiteX12" fmla="*/ 457200 w 877337"/>
                <a:gd name="connsiteY12" fmla="*/ 971550 h 971550"/>
                <a:gd name="connsiteX0" fmla="*/ 0 w 877337"/>
                <a:gd name="connsiteY0" fmla="*/ 171450 h 946150"/>
                <a:gd name="connsiteX1" fmla="*/ 50800 w 877337"/>
                <a:gd name="connsiteY1" fmla="*/ 76200 h 946150"/>
                <a:gd name="connsiteX2" fmla="*/ 158750 w 877337"/>
                <a:gd name="connsiteY2" fmla="*/ 31750 h 946150"/>
                <a:gd name="connsiteX3" fmla="*/ 323850 w 877337"/>
                <a:gd name="connsiteY3" fmla="*/ 0 h 946150"/>
                <a:gd name="connsiteX4" fmla="*/ 444500 w 877337"/>
                <a:gd name="connsiteY4" fmla="*/ 0 h 946150"/>
                <a:gd name="connsiteX5" fmla="*/ 514350 w 877337"/>
                <a:gd name="connsiteY5" fmla="*/ 44450 h 946150"/>
                <a:gd name="connsiteX6" fmla="*/ 571500 w 877337"/>
                <a:gd name="connsiteY6" fmla="*/ 133350 h 946150"/>
                <a:gd name="connsiteX7" fmla="*/ 661313 w 877337"/>
                <a:gd name="connsiteY7" fmla="*/ 297160 h 946150"/>
                <a:gd name="connsiteX8" fmla="*/ 828189 w 877337"/>
                <a:gd name="connsiteY8" fmla="*/ 657200 h 946150"/>
                <a:gd name="connsiteX9" fmla="*/ 877337 w 877337"/>
                <a:gd name="connsiteY9" fmla="*/ 801216 h 946150"/>
                <a:gd name="connsiteX10" fmla="*/ 508000 w 877337"/>
                <a:gd name="connsiteY10" fmla="*/ 876300 h 946150"/>
                <a:gd name="connsiteX11" fmla="*/ 482600 w 877337"/>
                <a:gd name="connsiteY11" fmla="*/ 946150 h 946150"/>
                <a:gd name="connsiteX0" fmla="*/ 0 w 877337"/>
                <a:gd name="connsiteY0" fmla="*/ 171450 h 876300"/>
                <a:gd name="connsiteX1" fmla="*/ 50800 w 877337"/>
                <a:gd name="connsiteY1" fmla="*/ 76200 h 876300"/>
                <a:gd name="connsiteX2" fmla="*/ 158750 w 877337"/>
                <a:gd name="connsiteY2" fmla="*/ 31750 h 876300"/>
                <a:gd name="connsiteX3" fmla="*/ 323850 w 877337"/>
                <a:gd name="connsiteY3" fmla="*/ 0 h 876300"/>
                <a:gd name="connsiteX4" fmla="*/ 444500 w 877337"/>
                <a:gd name="connsiteY4" fmla="*/ 0 h 876300"/>
                <a:gd name="connsiteX5" fmla="*/ 514350 w 877337"/>
                <a:gd name="connsiteY5" fmla="*/ 44450 h 876300"/>
                <a:gd name="connsiteX6" fmla="*/ 571500 w 877337"/>
                <a:gd name="connsiteY6" fmla="*/ 133350 h 876300"/>
                <a:gd name="connsiteX7" fmla="*/ 661313 w 877337"/>
                <a:gd name="connsiteY7" fmla="*/ 297160 h 876300"/>
                <a:gd name="connsiteX8" fmla="*/ 828189 w 877337"/>
                <a:gd name="connsiteY8" fmla="*/ 657200 h 876300"/>
                <a:gd name="connsiteX9" fmla="*/ 877337 w 877337"/>
                <a:gd name="connsiteY9" fmla="*/ 801216 h 876300"/>
                <a:gd name="connsiteX10" fmla="*/ 508000 w 877337"/>
                <a:gd name="connsiteY10" fmla="*/ 876300 h 876300"/>
                <a:gd name="connsiteX0" fmla="*/ 0 w 877337"/>
                <a:gd name="connsiteY0" fmla="*/ 171450 h 801216"/>
                <a:gd name="connsiteX1" fmla="*/ 50800 w 877337"/>
                <a:gd name="connsiteY1" fmla="*/ 76200 h 801216"/>
                <a:gd name="connsiteX2" fmla="*/ 158750 w 877337"/>
                <a:gd name="connsiteY2" fmla="*/ 31750 h 801216"/>
                <a:gd name="connsiteX3" fmla="*/ 323850 w 877337"/>
                <a:gd name="connsiteY3" fmla="*/ 0 h 801216"/>
                <a:gd name="connsiteX4" fmla="*/ 444500 w 877337"/>
                <a:gd name="connsiteY4" fmla="*/ 0 h 801216"/>
                <a:gd name="connsiteX5" fmla="*/ 514350 w 877337"/>
                <a:gd name="connsiteY5" fmla="*/ 44450 h 801216"/>
                <a:gd name="connsiteX6" fmla="*/ 571500 w 877337"/>
                <a:gd name="connsiteY6" fmla="*/ 133350 h 801216"/>
                <a:gd name="connsiteX7" fmla="*/ 661313 w 877337"/>
                <a:gd name="connsiteY7" fmla="*/ 297160 h 801216"/>
                <a:gd name="connsiteX8" fmla="*/ 828189 w 877337"/>
                <a:gd name="connsiteY8" fmla="*/ 657200 h 801216"/>
                <a:gd name="connsiteX9" fmla="*/ 877337 w 877337"/>
                <a:gd name="connsiteY9" fmla="*/ 801216 h 801216"/>
                <a:gd name="connsiteX0" fmla="*/ 0 w 949345"/>
                <a:gd name="connsiteY0" fmla="*/ 171450 h 1089248"/>
                <a:gd name="connsiteX1" fmla="*/ 50800 w 949345"/>
                <a:gd name="connsiteY1" fmla="*/ 76200 h 1089248"/>
                <a:gd name="connsiteX2" fmla="*/ 158750 w 949345"/>
                <a:gd name="connsiteY2" fmla="*/ 31750 h 1089248"/>
                <a:gd name="connsiteX3" fmla="*/ 323850 w 949345"/>
                <a:gd name="connsiteY3" fmla="*/ 0 h 1089248"/>
                <a:gd name="connsiteX4" fmla="*/ 444500 w 949345"/>
                <a:gd name="connsiteY4" fmla="*/ 0 h 1089248"/>
                <a:gd name="connsiteX5" fmla="*/ 514350 w 949345"/>
                <a:gd name="connsiteY5" fmla="*/ 44450 h 1089248"/>
                <a:gd name="connsiteX6" fmla="*/ 571500 w 949345"/>
                <a:gd name="connsiteY6" fmla="*/ 133350 h 1089248"/>
                <a:gd name="connsiteX7" fmla="*/ 661313 w 949345"/>
                <a:gd name="connsiteY7" fmla="*/ 297160 h 1089248"/>
                <a:gd name="connsiteX8" fmla="*/ 828189 w 949345"/>
                <a:gd name="connsiteY8" fmla="*/ 657200 h 1089248"/>
                <a:gd name="connsiteX9" fmla="*/ 949345 w 949345"/>
                <a:gd name="connsiteY9" fmla="*/ 1089248 h 1089248"/>
                <a:gd name="connsiteX0" fmla="*/ 0 w 1021353"/>
                <a:gd name="connsiteY0" fmla="*/ 171450 h 1305272"/>
                <a:gd name="connsiteX1" fmla="*/ 50800 w 1021353"/>
                <a:gd name="connsiteY1" fmla="*/ 76200 h 1305272"/>
                <a:gd name="connsiteX2" fmla="*/ 158750 w 1021353"/>
                <a:gd name="connsiteY2" fmla="*/ 31750 h 1305272"/>
                <a:gd name="connsiteX3" fmla="*/ 323850 w 1021353"/>
                <a:gd name="connsiteY3" fmla="*/ 0 h 1305272"/>
                <a:gd name="connsiteX4" fmla="*/ 444500 w 1021353"/>
                <a:gd name="connsiteY4" fmla="*/ 0 h 1305272"/>
                <a:gd name="connsiteX5" fmla="*/ 514350 w 1021353"/>
                <a:gd name="connsiteY5" fmla="*/ 44450 h 1305272"/>
                <a:gd name="connsiteX6" fmla="*/ 571500 w 1021353"/>
                <a:gd name="connsiteY6" fmla="*/ 133350 h 1305272"/>
                <a:gd name="connsiteX7" fmla="*/ 661313 w 1021353"/>
                <a:gd name="connsiteY7" fmla="*/ 297160 h 1305272"/>
                <a:gd name="connsiteX8" fmla="*/ 828189 w 1021353"/>
                <a:gd name="connsiteY8" fmla="*/ 657200 h 1305272"/>
                <a:gd name="connsiteX9" fmla="*/ 1021353 w 1021353"/>
                <a:gd name="connsiteY9" fmla="*/ 1305272 h 1305272"/>
                <a:gd name="connsiteX0" fmla="*/ 0 w 1021353"/>
                <a:gd name="connsiteY0" fmla="*/ 171450 h 1305272"/>
                <a:gd name="connsiteX1" fmla="*/ 50800 w 1021353"/>
                <a:gd name="connsiteY1" fmla="*/ 76200 h 1305272"/>
                <a:gd name="connsiteX2" fmla="*/ 158750 w 1021353"/>
                <a:gd name="connsiteY2" fmla="*/ 31750 h 1305272"/>
                <a:gd name="connsiteX3" fmla="*/ 323850 w 1021353"/>
                <a:gd name="connsiteY3" fmla="*/ 0 h 1305272"/>
                <a:gd name="connsiteX4" fmla="*/ 444500 w 1021353"/>
                <a:gd name="connsiteY4" fmla="*/ 0 h 1305272"/>
                <a:gd name="connsiteX5" fmla="*/ 514350 w 1021353"/>
                <a:gd name="connsiteY5" fmla="*/ 44450 h 1305272"/>
                <a:gd name="connsiteX6" fmla="*/ 571500 w 1021353"/>
                <a:gd name="connsiteY6" fmla="*/ 133350 h 1305272"/>
                <a:gd name="connsiteX7" fmla="*/ 661313 w 1021353"/>
                <a:gd name="connsiteY7" fmla="*/ 297160 h 1305272"/>
                <a:gd name="connsiteX8" fmla="*/ 828189 w 1021353"/>
                <a:gd name="connsiteY8" fmla="*/ 657200 h 1305272"/>
                <a:gd name="connsiteX9" fmla="*/ 943293 w 1021353"/>
                <a:gd name="connsiteY9" fmla="*/ 999728 h 1305272"/>
                <a:gd name="connsiteX10" fmla="*/ 1021353 w 1021353"/>
                <a:gd name="connsiteY10" fmla="*/ 1305272 h 130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353" h="1305272">
                  <a:moveTo>
                    <a:pt x="0" y="171450"/>
                  </a:moveTo>
                  <a:lnTo>
                    <a:pt x="50800" y="76200"/>
                  </a:lnTo>
                  <a:lnTo>
                    <a:pt x="158750" y="31750"/>
                  </a:lnTo>
                  <a:lnTo>
                    <a:pt x="323850" y="0"/>
                  </a:lnTo>
                  <a:lnTo>
                    <a:pt x="444500" y="0"/>
                  </a:lnTo>
                  <a:lnTo>
                    <a:pt x="514350" y="44450"/>
                  </a:lnTo>
                  <a:lnTo>
                    <a:pt x="571500" y="133350"/>
                  </a:lnTo>
                  <a:lnTo>
                    <a:pt x="661313" y="297160"/>
                  </a:lnTo>
                  <a:cubicBezTo>
                    <a:pt x="700285" y="384468"/>
                    <a:pt x="792185" y="573191"/>
                    <a:pt x="828189" y="657200"/>
                  </a:cubicBezTo>
                  <a:cubicBezTo>
                    <a:pt x="871376" y="773025"/>
                    <a:pt x="911099" y="891716"/>
                    <a:pt x="943293" y="999728"/>
                  </a:cubicBezTo>
                  <a:cubicBezTo>
                    <a:pt x="975487" y="1107740"/>
                    <a:pt x="1004533" y="1253078"/>
                    <a:pt x="1021353" y="1305272"/>
                  </a:cubicBezTo>
                </a:path>
              </a:pathLst>
            </a:custGeom>
            <a:ln w="539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13" name="フリーフォーム 112"/>
            <p:cNvSpPr/>
            <p:nvPr/>
          </p:nvSpPr>
          <p:spPr>
            <a:xfrm>
              <a:off x="5729365" y="4281386"/>
              <a:ext cx="1453288" cy="959735"/>
            </a:xfrm>
            <a:custGeom>
              <a:avLst/>
              <a:gdLst>
                <a:gd name="connsiteX0" fmla="*/ 1454150 w 1454150"/>
                <a:gd name="connsiteY0" fmla="*/ 0 h 958850"/>
                <a:gd name="connsiteX1" fmla="*/ 1384300 w 1454150"/>
                <a:gd name="connsiteY1" fmla="*/ 95250 h 958850"/>
                <a:gd name="connsiteX2" fmla="*/ 1289050 w 1454150"/>
                <a:gd name="connsiteY2" fmla="*/ 120650 h 958850"/>
                <a:gd name="connsiteX3" fmla="*/ 1174750 w 1454150"/>
                <a:gd name="connsiteY3" fmla="*/ 203200 h 958850"/>
                <a:gd name="connsiteX4" fmla="*/ 1117600 w 1454150"/>
                <a:gd name="connsiteY4" fmla="*/ 254000 h 958850"/>
                <a:gd name="connsiteX5" fmla="*/ 1079500 w 1454150"/>
                <a:gd name="connsiteY5" fmla="*/ 304800 h 958850"/>
                <a:gd name="connsiteX6" fmla="*/ 1073150 w 1454150"/>
                <a:gd name="connsiteY6" fmla="*/ 336550 h 958850"/>
                <a:gd name="connsiteX7" fmla="*/ 1009650 w 1454150"/>
                <a:gd name="connsiteY7" fmla="*/ 400050 h 958850"/>
                <a:gd name="connsiteX8" fmla="*/ 876300 w 1454150"/>
                <a:gd name="connsiteY8" fmla="*/ 444500 h 958850"/>
                <a:gd name="connsiteX9" fmla="*/ 768350 w 1454150"/>
                <a:gd name="connsiteY9" fmla="*/ 501650 h 958850"/>
                <a:gd name="connsiteX10" fmla="*/ 647700 w 1454150"/>
                <a:gd name="connsiteY10" fmla="*/ 546100 h 958850"/>
                <a:gd name="connsiteX11" fmla="*/ 533400 w 1454150"/>
                <a:gd name="connsiteY11" fmla="*/ 565150 h 958850"/>
                <a:gd name="connsiteX12" fmla="*/ 406400 w 1454150"/>
                <a:gd name="connsiteY12" fmla="*/ 577850 h 958850"/>
                <a:gd name="connsiteX13" fmla="*/ 311150 w 1454150"/>
                <a:gd name="connsiteY13" fmla="*/ 622300 h 958850"/>
                <a:gd name="connsiteX14" fmla="*/ 254000 w 1454150"/>
                <a:gd name="connsiteY14" fmla="*/ 666750 h 958850"/>
                <a:gd name="connsiteX15" fmla="*/ 196850 w 1454150"/>
                <a:gd name="connsiteY15" fmla="*/ 755650 h 958850"/>
                <a:gd name="connsiteX16" fmla="*/ 158750 w 1454150"/>
                <a:gd name="connsiteY16" fmla="*/ 806450 h 958850"/>
                <a:gd name="connsiteX17" fmla="*/ 57150 w 1454150"/>
                <a:gd name="connsiteY17" fmla="*/ 863600 h 958850"/>
                <a:gd name="connsiteX18" fmla="*/ 19050 w 1454150"/>
                <a:gd name="connsiteY18" fmla="*/ 939800 h 958850"/>
                <a:gd name="connsiteX19" fmla="*/ 0 w 1454150"/>
                <a:gd name="connsiteY19" fmla="*/ 95885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4150" h="958850">
                  <a:moveTo>
                    <a:pt x="1454150" y="0"/>
                  </a:moveTo>
                  <a:lnTo>
                    <a:pt x="1384300" y="95250"/>
                  </a:lnTo>
                  <a:lnTo>
                    <a:pt x="1289050" y="120650"/>
                  </a:lnTo>
                  <a:lnTo>
                    <a:pt x="1174750" y="203200"/>
                  </a:lnTo>
                  <a:lnTo>
                    <a:pt x="1117600" y="254000"/>
                  </a:lnTo>
                  <a:lnTo>
                    <a:pt x="1079500" y="304800"/>
                  </a:lnTo>
                  <a:lnTo>
                    <a:pt x="1073150" y="336550"/>
                  </a:lnTo>
                  <a:lnTo>
                    <a:pt x="1009650" y="400050"/>
                  </a:lnTo>
                  <a:lnTo>
                    <a:pt x="876300" y="444500"/>
                  </a:lnTo>
                  <a:lnTo>
                    <a:pt x="768350" y="501650"/>
                  </a:lnTo>
                  <a:lnTo>
                    <a:pt x="647700" y="546100"/>
                  </a:lnTo>
                  <a:lnTo>
                    <a:pt x="533400" y="565150"/>
                  </a:lnTo>
                  <a:lnTo>
                    <a:pt x="406400" y="577850"/>
                  </a:lnTo>
                  <a:lnTo>
                    <a:pt x="311150" y="622300"/>
                  </a:lnTo>
                  <a:lnTo>
                    <a:pt x="254000" y="666750"/>
                  </a:lnTo>
                  <a:lnTo>
                    <a:pt x="196850" y="755650"/>
                  </a:lnTo>
                  <a:lnTo>
                    <a:pt x="158750" y="806450"/>
                  </a:lnTo>
                  <a:lnTo>
                    <a:pt x="57150" y="863600"/>
                  </a:lnTo>
                  <a:lnTo>
                    <a:pt x="19050" y="939800"/>
                  </a:lnTo>
                  <a:lnTo>
                    <a:pt x="0" y="958850"/>
                  </a:lnTo>
                </a:path>
              </a:pathLst>
            </a:custGeom>
            <a:ln w="539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15" name="上矢印 114"/>
            <p:cNvSpPr/>
            <p:nvPr/>
          </p:nvSpPr>
          <p:spPr>
            <a:xfrm rot="21449430">
              <a:off x="6954105" y="4940985"/>
              <a:ext cx="568754" cy="549667"/>
            </a:xfrm>
            <a:prstGeom prst="upArrow">
              <a:avLst>
                <a:gd name="adj1" fmla="val 38331"/>
                <a:gd name="adj2" fmla="val 39687"/>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14414" name="Picture 7" descr="200NOR_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919199" flipH="1">
              <a:off x="6635750" y="3103563"/>
              <a:ext cx="2778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5" name="Picture 7" descr="200NOR_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993079" flipH="1">
              <a:off x="6018213" y="4662488"/>
              <a:ext cx="277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7" name="Picture 7" descr="200NOR_00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89825" y="4189413"/>
              <a:ext cx="1793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円/楕円 120"/>
            <p:cNvSpPr/>
            <p:nvPr/>
          </p:nvSpPr>
          <p:spPr>
            <a:xfrm>
              <a:off x="8249495" y="5554438"/>
              <a:ext cx="214591" cy="216377"/>
            </a:xfrm>
            <a:prstGeom prst="ellipse">
              <a:avLst/>
            </a:prstGeom>
            <a:solidFill>
              <a:schemeClr val="accent6">
                <a:lumMod val="20000"/>
                <a:lumOff val="80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22" name="円/楕円 121"/>
            <p:cNvSpPr/>
            <p:nvPr/>
          </p:nvSpPr>
          <p:spPr>
            <a:xfrm>
              <a:off x="7229759" y="5783808"/>
              <a:ext cx="216336" cy="214631"/>
            </a:xfrm>
            <a:prstGeom prst="ellipse">
              <a:avLst/>
            </a:prstGeom>
            <a:solidFill>
              <a:schemeClr val="accent6">
                <a:lumMod val="20000"/>
                <a:lumOff val="80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23" name="円/楕円 122"/>
            <p:cNvSpPr/>
            <p:nvPr/>
          </p:nvSpPr>
          <p:spPr>
            <a:xfrm>
              <a:off x="7887490" y="4481184"/>
              <a:ext cx="216336" cy="214632"/>
            </a:xfrm>
            <a:prstGeom prst="ellipse">
              <a:avLst/>
            </a:prstGeom>
            <a:solidFill>
              <a:srgbClr val="FF0000"/>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24" name="環状矢印 123"/>
            <p:cNvSpPr/>
            <p:nvPr/>
          </p:nvSpPr>
          <p:spPr>
            <a:xfrm rot="16200000" flipH="1">
              <a:off x="6934859" y="4026674"/>
              <a:ext cx="575841" cy="575732"/>
            </a:xfrm>
            <a:prstGeom prst="circularArrow">
              <a:avLst>
                <a:gd name="adj1" fmla="val 2794"/>
                <a:gd name="adj2" fmla="val 774322"/>
                <a:gd name="adj3" fmla="val 20152175"/>
                <a:gd name="adj4" fmla="val 624486"/>
                <a:gd name="adj5" fmla="val 5982"/>
              </a:avLst>
            </a:prstGeom>
            <a:solidFill>
              <a:srgbClr val="FF252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27" name="フリーフォーム 126"/>
            <p:cNvSpPr/>
            <p:nvPr/>
          </p:nvSpPr>
          <p:spPr>
            <a:xfrm>
              <a:off x="7229759" y="4415749"/>
              <a:ext cx="350673" cy="1415172"/>
            </a:xfrm>
            <a:custGeom>
              <a:avLst/>
              <a:gdLst>
                <a:gd name="connsiteX0" fmla="*/ 0 w 266700"/>
                <a:gd name="connsiteY0" fmla="*/ 0 h 1314450"/>
                <a:gd name="connsiteX1" fmla="*/ 6350 w 266700"/>
                <a:gd name="connsiteY1" fmla="*/ 114300 h 1314450"/>
                <a:gd name="connsiteX2" fmla="*/ 31750 w 266700"/>
                <a:gd name="connsiteY2" fmla="*/ 247650 h 1314450"/>
                <a:gd name="connsiteX3" fmla="*/ 88900 w 266700"/>
                <a:gd name="connsiteY3" fmla="*/ 355600 h 1314450"/>
                <a:gd name="connsiteX4" fmla="*/ 133350 w 266700"/>
                <a:gd name="connsiteY4" fmla="*/ 444500 h 1314450"/>
                <a:gd name="connsiteX5" fmla="*/ 215900 w 266700"/>
                <a:gd name="connsiteY5" fmla="*/ 558800 h 1314450"/>
                <a:gd name="connsiteX6" fmla="*/ 247650 w 266700"/>
                <a:gd name="connsiteY6" fmla="*/ 673100 h 1314450"/>
                <a:gd name="connsiteX7" fmla="*/ 260350 w 266700"/>
                <a:gd name="connsiteY7" fmla="*/ 812800 h 1314450"/>
                <a:gd name="connsiteX8" fmla="*/ 266700 w 266700"/>
                <a:gd name="connsiteY8" fmla="*/ 946150 h 1314450"/>
                <a:gd name="connsiteX9" fmla="*/ 254000 w 266700"/>
                <a:gd name="connsiteY9" fmla="*/ 1022350 h 1314450"/>
                <a:gd name="connsiteX10" fmla="*/ 209550 w 266700"/>
                <a:gd name="connsiteY10" fmla="*/ 1168400 h 1314450"/>
                <a:gd name="connsiteX11" fmla="*/ 171450 w 266700"/>
                <a:gd name="connsiteY11" fmla="*/ 1250950 h 1314450"/>
                <a:gd name="connsiteX12" fmla="*/ 127000 w 266700"/>
                <a:gd name="connsiteY12" fmla="*/ 1314450 h 1314450"/>
                <a:gd name="connsiteX0" fmla="*/ 85502 w 352202"/>
                <a:gd name="connsiteY0" fmla="*/ 29468 h 1343918"/>
                <a:gd name="connsiteX1" fmla="*/ 0 w 352202"/>
                <a:gd name="connsiteY1" fmla="*/ 0 h 1343918"/>
                <a:gd name="connsiteX2" fmla="*/ 91852 w 352202"/>
                <a:gd name="connsiteY2" fmla="*/ 143768 h 1343918"/>
                <a:gd name="connsiteX3" fmla="*/ 117252 w 352202"/>
                <a:gd name="connsiteY3" fmla="*/ 277118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117252 w 352202"/>
                <a:gd name="connsiteY3" fmla="*/ 277118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0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72008 h 1415926"/>
                <a:gd name="connsiteX1" fmla="*/ 0 w 352202"/>
                <a:gd name="connsiteY1" fmla="*/ 0 h 1415926"/>
                <a:gd name="connsiteX2" fmla="*/ 0 w 352202"/>
                <a:gd name="connsiteY2" fmla="*/ 216024 h 1415926"/>
                <a:gd name="connsiteX3" fmla="*/ 72008 w 352202"/>
                <a:gd name="connsiteY3" fmla="*/ 360040 h 1415926"/>
                <a:gd name="connsiteX4" fmla="*/ 174402 w 352202"/>
                <a:gd name="connsiteY4" fmla="*/ 457076 h 1415926"/>
                <a:gd name="connsiteX5" fmla="*/ 218852 w 352202"/>
                <a:gd name="connsiteY5" fmla="*/ 545976 h 1415926"/>
                <a:gd name="connsiteX6" fmla="*/ 301402 w 352202"/>
                <a:gd name="connsiteY6" fmla="*/ 660276 h 1415926"/>
                <a:gd name="connsiteX7" fmla="*/ 333152 w 352202"/>
                <a:gd name="connsiteY7" fmla="*/ 774576 h 1415926"/>
                <a:gd name="connsiteX8" fmla="*/ 345852 w 352202"/>
                <a:gd name="connsiteY8" fmla="*/ 914276 h 1415926"/>
                <a:gd name="connsiteX9" fmla="*/ 352202 w 352202"/>
                <a:gd name="connsiteY9" fmla="*/ 1047626 h 1415926"/>
                <a:gd name="connsiteX10" fmla="*/ 339502 w 352202"/>
                <a:gd name="connsiteY10" fmla="*/ 1123826 h 1415926"/>
                <a:gd name="connsiteX11" fmla="*/ 295052 w 352202"/>
                <a:gd name="connsiteY11" fmla="*/ 1269876 h 1415926"/>
                <a:gd name="connsiteX12" fmla="*/ 256952 w 352202"/>
                <a:gd name="connsiteY12" fmla="*/ 1352426 h 1415926"/>
                <a:gd name="connsiteX13" fmla="*/ 212502 w 352202"/>
                <a:gd name="connsiteY13" fmla="*/ 1415926 h 1415926"/>
                <a:gd name="connsiteX0" fmla="*/ 0 w 352202"/>
                <a:gd name="connsiteY0" fmla="*/ 0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72008 h 1415926"/>
                <a:gd name="connsiteX1" fmla="*/ 0 w 352202"/>
                <a:gd name="connsiteY1" fmla="*/ 0 h 1415926"/>
                <a:gd name="connsiteX2" fmla="*/ 0 w 352202"/>
                <a:gd name="connsiteY2" fmla="*/ 216024 h 1415926"/>
                <a:gd name="connsiteX3" fmla="*/ 72008 w 352202"/>
                <a:gd name="connsiteY3" fmla="*/ 360040 h 1415926"/>
                <a:gd name="connsiteX4" fmla="*/ 174402 w 352202"/>
                <a:gd name="connsiteY4" fmla="*/ 457076 h 1415926"/>
                <a:gd name="connsiteX5" fmla="*/ 218852 w 352202"/>
                <a:gd name="connsiteY5" fmla="*/ 545976 h 1415926"/>
                <a:gd name="connsiteX6" fmla="*/ 301402 w 352202"/>
                <a:gd name="connsiteY6" fmla="*/ 660276 h 1415926"/>
                <a:gd name="connsiteX7" fmla="*/ 333152 w 352202"/>
                <a:gd name="connsiteY7" fmla="*/ 774576 h 1415926"/>
                <a:gd name="connsiteX8" fmla="*/ 345852 w 352202"/>
                <a:gd name="connsiteY8" fmla="*/ 914276 h 1415926"/>
                <a:gd name="connsiteX9" fmla="*/ 352202 w 352202"/>
                <a:gd name="connsiteY9" fmla="*/ 1047626 h 1415926"/>
                <a:gd name="connsiteX10" fmla="*/ 339502 w 352202"/>
                <a:gd name="connsiteY10" fmla="*/ 1123826 h 1415926"/>
                <a:gd name="connsiteX11" fmla="*/ 295052 w 352202"/>
                <a:gd name="connsiteY11" fmla="*/ 1269876 h 1415926"/>
                <a:gd name="connsiteX12" fmla="*/ 256952 w 352202"/>
                <a:gd name="connsiteY12" fmla="*/ 1352426 h 1415926"/>
                <a:gd name="connsiteX13" fmla="*/ 212502 w 352202"/>
                <a:gd name="connsiteY13" fmla="*/ 1415926 h 14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202" h="1415926">
                  <a:moveTo>
                    <a:pt x="0" y="72008"/>
                  </a:moveTo>
                  <a:lnTo>
                    <a:pt x="0" y="0"/>
                  </a:lnTo>
                  <a:lnTo>
                    <a:pt x="0" y="216024"/>
                  </a:lnTo>
                  <a:lnTo>
                    <a:pt x="72008" y="360040"/>
                  </a:lnTo>
                  <a:lnTo>
                    <a:pt x="174402" y="457076"/>
                  </a:lnTo>
                  <a:lnTo>
                    <a:pt x="218852" y="545976"/>
                  </a:lnTo>
                  <a:lnTo>
                    <a:pt x="301402" y="660276"/>
                  </a:lnTo>
                  <a:lnTo>
                    <a:pt x="333152" y="774576"/>
                  </a:lnTo>
                  <a:lnTo>
                    <a:pt x="345852" y="914276"/>
                  </a:lnTo>
                  <a:lnTo>
                    <a:pt x="352202" y="1047626"/>
                  </a:lnTo>
                  <a:lnTo>
                    <a:pt x="339502" y="1123826"/>
                  </a:lnTo>
                  <a:lnTo>
                    <a:pt x="295052" y="1269876"/>
                  </a:lnTo>
                  <a:lnTo>
                    <a:pt x="256952" y="1352426"/>
                  </a:lnTo>
                  <a:lnTo>
                    <a:pt x="212502" y="1415926"/>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28" name="正方形/長方形 127"/>
            <p:cNvSpPr/>
            <p:nvPr/>
          </p:nvSpPr>
          <p:spPr>
            <a:xfrm rot="18826549">
              <a:off x="7148617" y="4113033"/>
              <a:ext cx="179732" cy="39429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14416" name="Picture 7" descr="200NOR_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3956915" flipH="1" flipV="1">
              <a:off x="8192188" y="4789069"/>
              <a:ext cx="277866" cy="18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45" name="グループ化 17"/>
          <p:cNvGrpSpPr>
            <a:grpSpLocks/>
          </p:cNvGrpSpPr>
          <p:nvPr/>
        </p:nvGrpSpPr>
        <p:grpSpPr bwMode="auto">
          <a:xfrm>
            <a:off x="4884738" y="2855913"/>
            <a:ext cx="981075" cy="1550987"/>
            <a:chOff x="6605588" y="2906713"/>
            <a:chExt cx="1150937" cy="1819275"/>
          </a:xfrm>
        </p:grpSpPr>
        <p:cxnSp>
          <p:nvCxnSpPr>
            <p:cNvPr id="129" name="直線矢印コネクタ 128"/>
            <p:cNvCxnSpPr/>
            <p:nvPr/>
          </p:nvCxnSpPr>
          <p:spPr>
            <a:xfrm flipH="1">
              <a:off x="6963161" y="2906713"/>
              <a:ext cx="778465" cy="454353"/>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1" name="直線矢印コネクタ 130"/>
            <p:cNvCxnSpPr/>
            <p:nvPr/>
          </p:nvCxnSpPr>
          <p:spPr>
            <a:xfrm flipH="1">
              <a:off x="6605588" y="2914161"/>
              <a:ext cx="1145349" cy="1811827"/>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2" name="直線矢印コネクタ 131"/>
            <p:cNvCxnSpPr/>
            <p:nvPr/>
          </p:nvCxnSpPr>
          <p:spPr>
            <a:xfrm flipH="1">
              <a:off x="7588913" y="2914161"/>
              <a:ext cx="167612" cy="1078158"/>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2" name="円/楕円 1"/>
          <p:cNvSpPr/>
          <p:nvPr/>
        </p:nvSpPr>
        <p:spPr>
          <a:xfrm>
            <a:off x="4354029" y="1662497"/>
            <a:ext cx="1683886" cy="741802"/>
          </a:xfrm>
          <a:prstGeom prst="ellipse">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88" name="正方形/長方形 87"/>
          <p:cNvSpPr/>
          <p:nvPr/>
        </p:nvSpPr>
        <p:spPr bwMode="auto">
          <a:xfrm>
            <a:off x="147516" y="1955209"/>
            <a:ext cx="3824288" cy="2967256"/>
          </a:xfrm>
          <a:prstGeom prst="rect">
            <a:avLst/>
          </a:prstGeom>
          <a:solidFill>
            <a:schemeClr val="bg1"/>
          </a:solidFill>
          <a:ln>
            <a:solidFill>
              <a:srgbClr val="FF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3" name="正方形/長方形 92"/>
          <p:cNvSpPr/>
          <p:nvPr/>
        </p:nvSpPr>
        <p:spPr>
          <a:xfrm>
            <a:off x="142875" y="4943475"/>
            <a:ext cx="3825875" cy="1854661"/>
          </a:xfrm>
          <a:prstGeom prst="rect">
            <a:avLst/>
          </a:prstGeom>
          <a:solidFill>
            <a:schemeClr val="bg1"/>
          </a:solidFill>
          <a:ln>
            <a:solidFill>
              <a:srgbClr val="0000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7" name="正方形/長方形 96"/>
          <p:cNvSpPr/>
          <p:nvPr/>
        </p:nvSpPr>
        <p:spPr>
          <a:xfrm>
            <a:off x="195263" y="6142881"/>
            <a:ext cx="3687762" cy="617537"/>
          </a:xfrm>
          <a:prstGeom prst="rect">
            <a:avLst/>
          </a:prstGeom>
          <a:solidFill>
            <a:srgbClr val="CCECFF">
              <a:alpha val="50000"/>
            </a:srgbClr>
          </a:solidFill>
          <a:ln w="9525">
            <a:solidFill>
              <a:srgbClr val="0000FF">
                <a:alpha val="40000"/>
              </a:srgbClr>
            </a:solidFill>
            <a:prstDash val="sysDash"/>
          </a:ln>
        </p:spPr>
        <p:txBody>
          <a:bodyPr lIns="36000" tIns="36000" rIns="36000" bIns="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◆区域外の居住の緩やかなコントロール</a:t>
            </a:r>
            <a:endParaRPr kumimoji="1" lang="en-US" altLang="ja-JP" sz="13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174625" marR="0" lvl="0" indent="-174625" algn="l"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○一定規模以上の区域外での住宅開発について、</a:t>
            </a:r>
            <a:endParaRPr kumimoji="1" lang="en-US" altLang="ja-JP"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174625" marR="0" lvl="0" indent="-174625"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　　届出、市町村による働きかけ</a:t>
            </a:r>
            <a:endParaRPr kumimoji="1" lang="en-US" altLang="ja-JP"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174625" marR="0" lvl="0" indent="-174625" algn="l" defTabSz="914400" rtl="0" eaLnBrk="0" fontAlgn="base" latinLnBrk="0" hangingPunct="0">
              <a:lnSpc>
                <a:spcPct val="100000"/>
              </a:lnSpc>
              <a:spcBef>
                <a:spcPct val="0"/>
              </a:spcBef>
              <a:spcAft>
                <a:spcPct val="0"/>
              </a:spcAft>
              <a:buClrTx/>
              <a:buSzTx/>
              <a:buFontTx/>
              <a:buNone/>
              <a:tabLst/>
              <a:defRPr/>
            </a:pPr>
            <a:endParaRPr kumimoji="1" lang="en-US" altLang="ja-JP" sz="500" b="0" i="0" u="sng"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14353" name="Rectangle 2"/>
          <p:cNvSpPr>
            <a:spLocks noGrp="1" noChangeArrowheads="1"/>
          </p:cNvSpPr>
          <p:nvPr>
            <p:ph type="title"/>
          </p:nvPr>
        </p:nvSpPr>
        <p:spPr>
          <a:xfrm>
            <a:off x="-125" y="422"/>
            <a:ext cx="9345613" cy="476250"/>
          </a:xfrm>
          <a:noFill/>
          <a:ln w="9525">
            <a:noFill/>
            <a:miter lim="800000"/>
            <a:headEnd/>
            <a:tailEnd/>
          </a:ln>
        </p:spPr>
        <p:txBody>
          <a:bodyPr vert="horz" wrap="square" lIns="91440" tIns="45720" rIns="91440" bIns="45720" numCol="1" anchor="ctr" anchorCtr="0" compatLnSpc="1">
            <a:prstTxWarp prst="textNoShape">
              <a:avLst/>
            </a:prstTxWarp>
          </a:bodyPr>
          <a:lstStyle/>
          <a:p>
            <a:r>
              <a:rPr lang="ja-JP" altLang="en-US" sz="2215" b="1" dirty="0">
                <a:latin typeface="Meiryo UI" panose="020B0604030504040204" pitchFamily="50" charset="-128"/>
                <a:ea typeface="Meiryo UI" panose="020B0604030504040204" pitchFamily="50" charset="-128"/>
              </a:rPr>
              <a:t>コンパクト・プラス・ネットワークのための計画制度</a:t>
            </a:r>
          </a:p>
        </p:txBody>
      </p:sp>
      <p:sp>
        <p:nvSpPr>
          <p:cNvPr id="144" name="テキスト ボックス 143"/>
          <p:cNvSpPr txBox="1"/>
          <p:nvPr/>
        </p:nvSpPr>
        <p:spPr>
          <a:xfrm>
            <a:off x="168275" y="524417"/>
            <a:ext cx="9702472" cy="954107"/>
          </a:xfrm>
          <a:prstGeom prst="rect">
            <a:avLst/>
          </a:prstGeom>
          <a:noFill/>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都市再生特別措置法及び地域公共交通活性化再生法に基づき、</a:t>
            </a:r>
            <a:r>
              <a:rPr kumimoji="0" lang="ja-JP" altLang="en-US" sz="1400" b="0"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都市全体の構造を見渡しながら</a:t>
            </a: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400" b="0" i="0" u="sng"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居住機能や医療・福祉・商業等の都市機能の誘導</a:t>
            </a: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a:t>
            </a:r>
            <a:r>
              <a:rPr kumimoji="0" lang="ja-JP" altLang="en-US" sz="1400" b="0" i="0" u="sng"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それと連携して、公共交通の改善と地域の輸送資源の総動員による</a:t>
            </a:r>
            <a:r>
              <a:rPr kumimoji="0" lang="ja-JP" altLang="en-US" sz="1400" b="0" i="0" u="sng"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持続可能な移動手段の確保・充実</a:t>
            </a: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を推進。</a:t>
            </a:r>
            <a:endPar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必要な機能の誘導・集約に向けた市町村の取組を推進するため、</a:t>
            </a:r>
            <a:r>
              <a:rPr kumimoji="0" lang="ja-JP" altLang="en-US" sz="1400" b="0" i="0" u="sng"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計画の作成・実施を予算措置等で支援</a:t>
            </a:r>
            <a:r>
              <a:rPr kumimoji="0"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0" lang="en-US" altLang="ja-JP"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64" name="正方形/長方形 63"/>
          <p:cNvSpPr/>
          <p:nvPr/>
        </p:nvSpPr>
        <p:spPr bwMode="auto">
          <a:xfrm>
            <a:off x="165100" y="1483350"/>
            <a:ext cx="3779838" cy="463550"/>
          </a:xfrm>
          <a:prstGeom prst="rect">
            <a:avLst/>
          </a:prstGeom>
          <a:solidFill>
            <a:srgbClr val="68CEF2"/>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HGP創英角ｺﾞｼｯｸUB"/>
                <a:ea typeface="HGP創英角ｺﾞｼｯｸUB"/>
                <a:cs typeface="+mn-cs"/>
              </a:rPr>
              <a:t>　</a:t>
            </a:r>
            <a:r>
              <a:rPr kumimoji="1" lang="ja-JP" altLang="en-US"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立地適正化計画　</a:t>
            </a: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（市町村が作成）</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ＭＳ Ｐゴシック"/>
                <a:ea typeface="ＭＳ Ｐゴシック"/>
                <a:cs typeface="+mn-cs"/>
              </a:rPr>
              <a:t>　</a:t>
            </a:r>
            <a:r>
              <a:rPr kumimoji="1" lang="en-US" altLang="ja-JP" sz="1400" b="0" i="1" u="none" strike="noStrike" kern="1200" cap="none" spc="0" normalizeH="0" baseline="0" noProof="0" dirty="0">
                <a:ln>
                  <a:noFill/>
                </a:ln>
                <a:solidFill>
                  <a:prstClr val="white"/>
                </a:solidFill>
                <a:effectLst/>
                <a:uLnTx/>
                <a:uFillTx/>
                <a:latin typeface="ＭＳ Ｐゴシック"/>
                <a:ea typeface="ＭＳ Ｐゴシック"/>
                <a:cs typeface="+mn-cs"/>
              </a:rPr>
              <a:t>【</a:t>
            </a:r>
            <a:r>
              <a:rPr kumimoji="1" lang="ja-JP" altLang="en-US" sz="1400" b="0" i="1" u="none" strike="noStrike" kern="1200" cap="none" spc="0" normalizeH="0" baseline="0" noProof="0" dirty="0">
                <a:ln>
                  <a:noFill/>
                </a:ln>
                <a:solidFill>
                  <a:prstClr val="white"/>
                </a:solidFill>
                <a:effectLst/>
                <a:uLnTx/>
                <a:uFillTx/>
                <a:latin typeface="ＭＳ Ｐゴシック"/>
                <a:ea typeface="ＭＳ Ｐゴシック"/>
                <a:cs typeface="+mn-cs"/>
              </a:rPr>
              <a:t>改正都市再生特別措置法</a:t>
            </a:r>
            <a:r>
              <a:rPr kumimoji="1" lang="en-US" altLang="ja-JP" sz="1400" b="0" i="1" u="none" strike="noStrike" kern="1200" cap="none" spc="0" normalizeH="0" baseline="0" noProof="0" dirty="0">
                <a:ln>
                  <a:noFill/>
                </a:ln>
                <a:solidFill>
                  <a:prstClr val="white"/>
                </a:solidFill>
                <a:effectLst/>
                <a:uLnTx/>
                <a:uFillTx/>
                <a:latin typeface="ＭＳ Ｐゴシック"/>
                <a:ea typeface="ＭＳ Ｐゴシック"/>
                <a:cs typeface="+mn-cs"/>
              </a:rPr>
              <a:t>】</a:t>
            </a:r>
            <a:r>
              <a:rPr kumimoji="1" lang="ja-JP" altLang="en-US" sz="1200" b="0" i="1" u="none" strike="noStrike" kern="1200" cap="none" spc="0" normalizeH="0" baseline="0" noProof="0" dirty="0">
                <a:ln>
                  <a:noFill/>
                </a:ln>
                <a:solidFill>
                  <a:srgbClr val="FF0000"/>
                </a:solidFill>
                <a:effectLst/>
                <a:uLnTx/>
                <a:uFillTx/>
                <a:latin typeface="ＭＳ Ｐゴシック"/>
                <a:ea typeface="ＭＳ Ｐゴシック"/>
                <a:cs typeface="+mn-cs"/>
              </a:rPr>
              <a:t>（平成</a:t>
            </a:r>
            <a:r>
              <a:rPr kumimoji="1" lang="en-US" altLang="ja-JP" sz="1200" b="0" i="1" u="none" strike="noStrike" kern="1200" cap="none" spc="0" normalizeH="0" baseline="0" noProof="0" dirty="0">
                <a:ln>
                  <a:noFill/>
                </a:ln>
                <a:solidFill>
                  <a:srgbClr val="FF0000"/>
                </a:solidFill>
                <a:effectLst/>
                <a:uLnTx/>
                <a:uFillTx/>
                <a:latin typeface="ＭＳ Ｐゴシック"/>
                <a:ea typeface="ＭＳ Ｐゴシック"/>
                <a:cs typeface="+mn-cs"/>
              </a:rPr>
              <a:t>26</a:t>
            </a:r>
            <a:r>
              <a:rPr kumimoji="1" lang="ja-JP" altLang="en-US" sz="1200" b="0" i="1" u="none" strike="noStrike" kern="1200" cap="none" spc="0" normalizeH="0" baseline="0" noProof="0" dirty="0">
                <a:ln>
                  <a:noFill/>
                </a:ln>
                <a:solidFill>
                  <a:srgbClr val="FF0000"/>
                </a:solidFill>
                <a:effectLst/>
                <a:uLnTx/>
                <a:uFillTx/>
                <a:latin typeface="ＭＳ Ｐゴシック"/>
                <a:ea typeface="ＭＳ Ｐゴシック"/>
                <a:cs typeface="+mn-cs"/>
              </a:rPr>
              <a:t>年</a:t>
            </a:r>
            <a:r>
              <a:rPr kumimoji="1" lang="en-US" altLang="ja-JP" sz="1200" b="0" i="1" u="none" strike="noStrike" kern="1200" cap="none" spc="0" normalizeH="0" baseline="0" noProof="0" dirty="0">
                <a:ln>
                  <a:noFill/>
                </a:ln>
                <a:solidFill>
                  <a:srgbClr val="FF0000"/>
                </a:solidFill>
                <a:effectLst/>
                <a:uLnTx/>
                <a:uFillTx/>
                <a:latin typeface="ＭＳ Ｐゴシック"/>
                <a:ea typeface="ＭＳ Ｐゴシック"/>
                <a:cs typeface="+mn-cs"/>
              </a:rPr>
              <a:t>8</a:t>
            </a:r>
            <a:r>
              <a:rPr kumimoji="1" lang="ja-JP" altLang="en-US" sz="1200" b="0" i="1" u="none" strike="noStrike" kern="1200" cap="none" spc="0" normalizeH="0" baseline="0" noProof="0" dirty="0">
                <a:ln>
                  <a:noFill/>
                </a:ln>
                <a:solidFill>
                  <a:srgbClr val="FF0000"/>
                </a:solidFill>
                <a:effectLst/>
                <a:uLnTx/>
                <a:uFillTx/>
                <a:latin typeface="ＭＳ Ｐゴシック"/>
                <a:ea typeface="ＭＳ Ｐゴシック"/>
                <a:cs typeface="+mn-cs"/>
              </a:rPr>
              <a:t>月</a:t>
            </a:r>
            <a:r>
              <a:rPr kumimoji="1" lang="en-US" altLang="ja-JP" sz="1200" b="0" i="1" u="none" strike="noStrike" kern="1200" cap="none" spc="0" normalizeH="0" baseline="0" noProof="0" dirty="0">
                <a:ln>
                  <a:noFill/>
                </a:ln>
                <a:solidFill>
                  <a:srgbClr val="FF0000"/>
                </a:solidFill>
                <a:effectLst/>
                <a:uLnTx/>
                <a:uFillTx/>
                <a:latin typeface="ＭＳ Ｐゴシック"/>
                <a:ea typeface="ＭＳ Ｐゴシック"/>
                <a:cs typeface="+mn-cs"/>
              </a:rPr>
              <a:t>1</a:t>
            </a:r>
            <a:r>
              <a:rPr kumimoji="1" lang="ja-JP" altLang="en-US" sz="1200" b="0" i="1" u="none" strike="noStrike" kern="1200" cap="none" spc="0" normalizeH="0" baseline="0" noProof="0" dirty="0">
                <a:ln>
                  <a:noFill/>
                </a:ln>
                <a:solidFill>
                  <a:srgbClr val="FF0000"/>
                </a:solidFill>
                <a:effectLst/>
                <a:uLnTx/>
                <a:uFillTx/>
                <a:latin typeface="ＭＳ Ｐゴシック"/>
                <a:ea typeface="ＭＳ Ｐゴシック"/>
                <a:cs typeface="+mn-cs"/>
              </a:rPr>
              <a:t>日施行）</a:t>
            </a:r>
          </a:p>
        </p:txBody>
      </p:sp>
      <p:sp>
        <p:nvSpPr>
          <p:cNvPr id="155" name="正方形/長方形 154"/>
          <p:cNvSpPr/>
          <p:nvPr/>
        </p:nvSpPr>
        <p:spPr>
          <a:xfrm rot="5400000" flipH="1">
            <a:off x="3618530" y="2601116"/>
            <a:ext cx="50800" cy="122238"/>
          </a:xfrm>
          <a:prstGeom prst="rect">
            <a:avLst/>
          </a:prstGeom>
          <a:solidFill>
            <a:srgbClr val="FFFF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4358" name="正方形/長方形 94"/>
          <p:cNvSpPr>
            <a:spLocks noChangeArrowheads="1"/>
          </p:cNvSpPr>
          <p:nvPr/>
        </p:nvSpPr>
        <p:spPr bwMode="auto">
          <a:xfrm>
            <a:off x="196849" y="3910310"/>
            <a:ext cx="3738563" cy="990763"/>
          </a:xfrm>
          <a:prstGeom prst="rect">
            <a:avLst/>
          </a:prstGeom>
          <a:solidFill>
            <a:srgbClr val="FFCCFF">
              <a:alpha val="34901"/>
            </a:srgbClr>
          </a:solidFill>
          <a:ln w="9525">
            <a:solidFill>
              <a:srgbClr val="FF0000">
                <a:alpha val="39999"/>
              </a:srgbClr>
            </a:solidFill>
            <a:prstDash val="sysDash"/>
            <a:miter lim="800000"/>
            <a:headEnd/>
            <a:tailEnd/>
          </a:ln>
        </p:spPr>
        <p:txBody>
          <a:bodyPr lIns="36000" tIns="36000" rIns="36000" bIns="0"/>
          <a:lstStyle>
            <a:lvl1pPr marL="174625"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4625" marR="0" lvl="0" indent="-174625" algn="l" defTabSz="9144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◆区域外の都市機能立地の緩やかなコントロール</a:t>
            </a:r>
            <a:endParaRPr kumimoji="1" lang="en-US" altLang="ja-JP" sz="1300"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174625" marR="0" lvl="0" indent="-174625" algn="l" defTabSz="914400" rtl="0" eaLnBrk="0" fontAlgn="base" latinLnBrk="0" hangingPunct="0">
              <a:lnSpc>
                <a:spcPct val="100000"/>
              </a:lnSpc>
              <a:spcBef>
                <a:spcPct val="0"/>
              </a:spcBef>
              <a:spcAft>
                <a:spcPct val="0"/>
              </a:spcAft>
              <a:buClrTx/>
              <a:buSzTx/>
              <a:buFontTx/>
              <a:buNone/>
              <a:tabLst/>
              <a:defRPr/>
            </a:pPr>
            <a:r>
              <a:rPr kumimoji="1" lang="en-US" altLang="ja-JP" sz="1300" b="1"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2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○誘導したい機能の区域外での立地について</a:t>
            </a:r>
            <a:endParaRPr kumimoji="1" lang="en-US" altLang="ja-JP" sz="12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174625" marR="0" lvl="0" indent="-174625"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2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届出、市町村による働きかけ</a:t>
            </a:r>
            <a:endParaRPr kumimoji="1" lang="en-US" altLang="ja-JP" sz="12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174625" marR="0" lvl="0" indent="-174625"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〇誘導したい機能の区域内での休廃止について</a:t>
            </a:r>
            <a:endParaRPr kumimoji="1" lang="en-US" altLang="ja-JP" sz="12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174625" marR="0" lvl="0" indent="-174625"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届出、市町村による働きかけ</a:t>
            </a:r>
            <a:endParaRPr kumimoji="1" lang="en-US" altLang="ja-JP" sz="500" b="0" i="0" u="sng"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79" name="正方形/長方形 78"/>
          <p:cNvSpPr/>
          <p:nvPr/>
        </p:nvSpPr>
        <p:spPr>
          <a:xfrm>
            <a:off x="192088" y="5680546"/>
            <a:ext cx="3690937" cy="441325"/>
          </a:xfrm>
          <a:prstGeom prst="rect">
            <a:avLst/>
          </a:prstGeom>
          <a:solidFill>
            <a:srgbClr val="CCECFF">
              <a:alpha val="50000"/>
            </a:srgbClr>
          </a:solidFill>
          <a:ln w="9525">
            <a:solidFill>
              <a:srgbClr val="0000FF">
                <a:alpha val="40000"/>
              </a:srgbClr>
            </a:solidFill>
            <a:prstDash val="sysDash"/>
          </a:ln>
        </p:spPr>
        <p:txBody>
          <a:bodyPr lIns="36000" tIns="36000" rIns="36000" bIns="0"/>
          <a:lstStyle/>
          <a:p>
            <a:pPr marL="180975" marR="0" lvl="0" indent="-180975" algn="l" defTabSz="9144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◆区域内における居住環境の向上</a:t>
            </a:r>
            <a:endParaRPr kumimoji="1" lang="en-US" altLang="ja-JP" sz="13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174625" marR="0" lvl="0" indent="-174625"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　○住宅事業者による都市計画等の提案制度</a:t>
            </a:r>
            <a:endParaRPr kumimoji="1" lang="en-US" altLang="ja-JP"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174625" marR="0" lvl="0" indent="-174625" algn="l" defTabSz="914400" rtl="0" eaLnBrk="0" fontAlgn="base" latinLnBrk="0" hangingPunct="0">
              <a:lnSpc>
                <a:spcPct val="100000"/>
              </a:lnSpc>
              <a:spcBef>
                <a:spcPct val="0"/>
              </a:spcBef>
              <a:spcAft>
                <a:spcPct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96" name="テキスト ボックス 95"/>
          <p:cNvSpPr txBox="1"/>
          <p:nvPr/>
        </p:nvSpPr>
        <p:spPr>
          <a:xfrm>
            <a:off x="180975" y="4989165"/>
            <a:ext cx="3702050" cy="657225"/>
          </a:xfrm>
          <a:prstGeom prst="rect">
            <a:avLst/>
          </a:prstGeom>
          <a:ln/>
        </p:spPr>
        <p:style>
          <a:lnRef idx="1">
            <a:schemeClr val="accent1"/>
          </a:lnRef>
          <a:fillRef idx="2">
            <a:schemeClr val="accent1"/>
          </a:fillRef>
          <a:effectRef idx="1">
            <a:schemeClr val="accent1"/>
          </a:effectRef>
          <a:fontRef idx="minor">
            <a:schemeClr val="dk1"/>
          </a:fontRef>
        </p:style>
        <p:txBody>
          <a:bodyPr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居住誘導区域</a:t>
            </a:r>
            <a:endParaRPr kumimoji="1" lang="en-US" altLang="ja-JP" sz="1400" b="1" i="0" u="sng"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93663"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居住を誘導し人口密度を維持する</a:t>
            </a:r>
            <a:endParaRPr kumimoji="1" lang="en-US" altLang="ja-JP"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93663"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エリアを設定</a:t>
            </a:r>
            <a:endParaRPr kumimoji="1" lang="en-US" altLang="ja-JP"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77" name="四角形吹き出し 76"/>
          <p:cNvSpPr/>
          <p:nvPr/>
        </p:nvSpPr>
        <p:spPr>
          <a:xfrm>
            <a:off x="2744788" y="5078413"/>
            <a:ext cx="1076325" cy="458787"/>
          </a:xfrm>
          <a:prstGeom prst="wedgeRectCallout">
            <a:avLst>
              <a:gd name="adj1" fmla="val 82928"/>
              <a:gd name="adj2" fmla="val -126146"/>
            </a:avLst>
          </a:prstGeom>
          <a:solidFill>
            <a:srgbClr val="FFFF2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Arial"/>
                <a:ea typeface="ＭＳ Ｐゴシック"/>
                <a:cs typeface="+mn-cs"/>
              </a:rPr>
              <a:t>公共交通沿線への居住の誘導</a:t>
            </a:r>
          </a:p>
        </p:txBody>
      </p:sp>
      <p:sp>
        <p:nvSpPr>
          <p:cNvPr id="90" name="テキスト ボックス 89"/>
          <p:cNvSpPr txBox="1"/>
          <p:nvPr/>
        </p:nvSpPr>
        <p:spPr bwMode="auto">
          <a:xfrm>
            <a:off x="180975" y="2004080"/>
            <a:ext cx="3760788" cy="657225"/>
          </a:xfrm>
          <a:prstGeom prst="rect">
            <a:avLst/>
          </a:prstGeom>
          <a:gradFill>
            <a:gsLst>
              <a:gs pos="0">
                <a:srgbClr val="FFCCFF"/>
              </a:gs>
              <a:gs pos="50000">
                <a:srgbClr val="FF99CC"/>
              </a:gs>
              <a:gs pos="100000">
                <a:srgbClr val="FFCCFF"/>
              </a:gs>
            </a:gsLst>
            <a:lin ang="5400000" scaled="0"/>
          </a:gradFill>
          <a:ln>
            <a:solidFill>
              <a:srgbClr val="FF0000">
                <a:alpha val="59000"/>
              </a:srgbClr>
            </a:solidFill>
          </a:ln>
        </p:spPr>
        <p:style>
          <a:lnRef idx="1">
            <a:schemeClr val="accent2"/>
          </a:lnRef>
          <a:fillRef idx="2">
            <a:schemeClr val="accent2"/>
          </a:fillRef>
          <a:effectRef idx="1">
            <a:schemeClr val="accent2"/>
          </a:effectRef>
          <a:fontRef idx="minor">
            <a:schemeClr val="dk1"/>
          </a:fontRef>
        </p:style>
        <p:txBody>
          <a:bodyPr tIns="36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都市機能誘導区域</a:t>
            </a:r>
            <a:endParaRPr kumimoji="1" lang="en-US" altLang="ja-JP" sz="5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93663"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生活サービスを誘導するエリアと</a:t>
            </a:r>
            <a:endParaRPr kumimoji="1" lang="en-US" altLang="ja-JP"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93663"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当該エリアに誘導する施設を設定</a:t>
            </a:r>
            <a:endParaRPr kumimoji="1" lang="en-US" altLang="ja-JP"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91" name="正方形/長方形 90"/>
          <p:cNvSpPr/>
          <p:nvPr/>
        </p:nvSpPr>
        <p:spPr bwMode="auto">
          <a:xfrm>
            <a:off x="196850" y="2696220"/>
            <a:ext cx="3741738" cy="1200250"/>
          </a:xfrm>
          <a:prstGeom prst="rect">
            <a:avLst/>
          </a:prstGeom>
          <a:solidFill>
            <a:srgbClr val="FFCCFF">
              <a:alpha val="35000"/>
            </a:srgbClr>
          </a:solidFill>
          <a:ln w="9525">
            <a:solidFill>
              <a:srgbClr val="FF0000">
                <a:alpha val="40000"/>
              </a:srgbClr>
            </a:solidFill>
            <a:prstDash val="sysDash"/>
          </a:ln>
        </p:spPr>
        <p:txBody>
          <a:bodyPr lIns="36000" tIns="36000" rIns="36000" bIns="0"/>
          <a:lstStyle/>
          <a:p>
            <a:pPr marL="85725" marR="0" lvl="0" indent="-85725" algn="l" defTabSz="9144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◆都市機能</a:t>
            </a:r>
            <a:r>
              <a:rPr kumimoji="1" lang="ja-JP" altLang="en-US" sz="105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（福祉・医療・商業等）</a:t>
            </a:r>
            <a:r>
              <a:rPr kumimoji="1" lang="ja-JP" altLang="en-US" sz="13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の立地促進</a:t>
            </a:r>
            <a:endParaRPr kumimoji="1" lang="en-US" altLang="ja-JP" sz="13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85725" marR="0" lvl="0" indent="-85725"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　○誘導施設への税財政・金融上の支援</a:t>
            </a:r>
            <a:endParaRPr kumimoji="1" lang="en-US" altLang="ja-JP"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180975" marR="0" lvl="0" indent="-180975"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　○福祉・医療施設等の建替等のための容積率の緩和</a:t>
            </a:r>
            <a:endParaRPr kumimoji="1" lang="en-US" altLang="ja-JP"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85725" marR="0" lvl="0" indent="-85725"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　○公的不動産・低未利用地の有効活用</a:t>
            </a:r>
            <a:endParaRPr kumimoji="1" lang="en-US" altLang="ja-JP"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85725" marR="0" lvl="0" indent="-85725" algn="l" defTabSz="914400" rtl="0" eaLnBrk="0" fontAlgn="base" latinLnBrk="0" hangingPunct="0">
              <a:lnSpc>
                <a:spcPct val="100000"/>
              </a:lnSpc>
              <a:spcBef>
                <a:spcPct val="0"/>
              </a:spcBef>
              <a:spcAft>
                <a:spcPct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85725" marR="0" lvl="0" indent="-85725" algn="l" defTabSz="9144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◆歩いて暮らせるまちづくり</a:t>
            </a:r>
            <a:endParaRPr kumimoji="1" lang="en-US" altLang="ja-JP" sz="13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85725" marR="0" lvl="0" indent="-85725"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○歩行空間の整備支援</a:t>
            </a:r>
            <a:endParaRPr kumimoji="1" lang="en-US" altLang="ja-JP" sz="1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85725" marR="0" lvl="0" indent="-85725" algn="l" defTabSz="914400" rtl="0" eaLnBrk="0" fontAlgn="base" latinLnBrk="0" hangingPunct="0">
              <a:lnSpc>
                <a:spcPct val="100000"/>
              </a:lnSpc>
              <a:spcBef>
                <a:spcPct val="0"/>
              </a:spcBef>
              <a:spcAft>
                <a:spcPct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14368" name="正方形/長方形 10"/>
          <p:cNvSpPr>
            <a:spLocks noChangeArrowheads="1"/>
          </p:cNvSpPr>
          <p:nvPr/>
        </p:nvSpPr>
        <p:spPr bwMode="auto">
          <a:xfrm>
            <a:off x="7316449" y="6138373"/>
            <a:ext cx="1568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国土交通大臣の認定</a:t>
            </a:r>
          </a:p>
        </p:txBody>
      </p:sp>
      <p:sp>
        <p:nvSpPr>
          <p:cNvPr id="14369" name="正方形/長方形 94"/>
          <p:cNvSpPr>
            <a:spLocks noChangeArrowheads="1"/>
          </p:cNvSpPr>
          <p:nvPr/>
        </p:nvSpPr>
        <p:spPr bwMode="auto">
          <a:xfrm>
            <a:off x="6450192" y="6402156"/>
            <a:ext cx="3300964" cy="341543"/>
          </a:xfrm>
          <a:prstGeom prst="rect">
            <a:avLst/>
          </a:prstGeom>
          <a:solidFill>
            <a:schemeClr val="bg1">
              <a:lumMod val="75000"/>
              <a:alpha val="34901"/>
            </a:schemeClr>
          </a:solidFill>
          <a:ln w="9525">
            <a:solidFill>
              <a:schemeClr val="tx1">
                <a:lumMod val="85000"/>
                <a:lumOff val="15000"/>
                <a:alpha val="39999"/>
              </a:schemeClr>
            </a:solidFill>
            <a:prstDash val="sysDash"/>
            <a:miter lim="800000"/>
            <a:headEnd/>
            <a:tailEnd/>
          </a:ln>
        </p:spPr>
        <p:txBody>
          <a:bodyPr lIns="36000" tIns="36000" rIns="3600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関係法令の特例・予算支援の充実</a:t>
            </a:r>
            <a:endParaRPr kumimoji="1" lang="en-US" altLang="ja-JP" sz="700" b="0" i="0" u="sng"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p:txBody>
      </p:sp>
      <p:cxnSp>
        <p:nvCxnSpPr>
          <p:cNvPr id="13" name="直線コネクタ 12"/>
          <p:cNvCxnSpPr/>
          <p:nvPr/>
        </p:nvCxnSpPr>
        <p:spPr>
          <a:xfrm flipV="1">
            <a:off x="6345238" y="5084763"/>
            <a:ext cx="0" cy="1223962"/>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a:xfrm flipV="1">
            <a:off x="4038600" y="5048250"/>
            <a:ext cx="0" cy="868363"/>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flipV="1">
            <a:off x="4032250" y="2636838"/>
            <a:ext cx="0" cy="2016125"/>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67" name="四角形吹き出し 66"/>
          <p:cNvSpPr/>
          <p:nvPr/>
        </p:nvSpPr>
        <p:spPr>
          <a:xfrm>
            <a:off x="3163888" y="2141493"/>
            <a:ext cx="565150" cy="431800"/>
          </a:xfrm>
          <a:prstGeom prst="wedgeRectCallout">
            <a:avLst>
              <a:gd name="adj1" fmla="val 368621"/>
              <a:gd name="adj2" fmla="val 725780"/>
            </a:avLst>
          </a:prstGeom>
          <a:solidFill>
            <a:srgbClr val="FFFF2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a:ea typeface="ＭＳ Ｐゴシック"/>
                <a:cs typeface="+mn-cs"/>
              </a:rPr>
              <a:t>Ｚ</a:t>
            </a:r>
            <a:endParaRPr kumimoji="1" lang="ja-JP" altLang="en-US" sz="12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87" name="四角形吹き出し 86"/>
          <p:cNvSpPr/>
          <p:nvPr/>
        </p:nvSpPr>
        <p:spPr>
          <a:xfrm>
            <a:off x="2863850" y="2068468"/>
            <a:ext cx="1022350" cy="511175"/>
          </a:xfrm>
          <a:prstGeom prst="wedgeRectCallout">
            <a:avLst>
              <a:gd name="adj1" fmla="val 188896"/>
              <a:gd name="adj2" fmla="val 295277"/>
            </a:avLst>
          </a:prstGeom>
          <a:solidFill>
            <a:srgbClr val="FFFF2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Arial"/>
                <a:ea typeface="ＭＳ Ｐゴシック"/>
                <a:cs typeface="+mn-cs"/>
              </a:rPr>
              <a:t>拠点エリアへの</a:t>
            </a:r>
            <a:endParaRPr kumimoji="1" lang="en-US" altLang="ja-JP" sz="105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Arial"/>
                <a:ea typeface="ＭＳ Ｐゴシック"/>
                <a:cs typeface="+mn-cs"/>
              </a:rPr>
              <a:t>医療、福祉等の</a:t>
            </a:r>
            <a:endParaRPr kumimoji="1" lang="en-US" altLang="ja-JP" sz="105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Arial"/>
                <a:ea typeface="ＭＳ Ｐゴシック"/>
                <a:cs typeface="+mn-cs"/>
              </a:rPr>
              <a:t>都市機能の誘導</a:t>
            </a:r>
          </a:p>
        </p:txBody>
      </p:sp>
      <p:sp>
        <p:nvSpPr>
          <p:cNvPr id="100" name="四角形吹き出し 99"/>
          <p:cNvSpPr/>
          <p:nvPr/>
        </p:nvSpPr>
        <p:spPr>
          <a:xfrm>
            <a:off x="2663030" y="3509889"/>
            <a:ext cx="1185862" cy="360362"/>
          </a:xfrm>
          <a:prstGeom prst="wedgeRectCallout">
            <a:avLst>
              <a:gd name="adj1" fmla="val 163871"/>
              <a:gd name="adj2" fmla="val 94017"/>
            </a:avLst>
          </a:prstGeom>
          <a:solidFill>
            <a:srgbClr val="FFFF2F"/>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Arial"/>
                <a:ea typeface="ＭＳ Ｐゴシック"/>
                <a:cs typeface="+mn-cs"/>
              </a:rPr>
              <a:t>歩行空間や自転車利用環境の整備</a:t>
            </a:r>
          </a:p>
        </p:txBody>
      </p:sp>
      <p:sp>
        <p:nvSpPr>
          <p:cNvPr id="44" name="正方形/長方形 43"/>
          <p:cNvSpPr/>
          <p:nvPr/>
        </p:nvSpPr>
        <p:spPr>
          <a:xfrm>
            <a:off x="4202113" y="5788025"/>
            <a:ext cx="1106487" cy="346075"/>
          </a:xfrm>
          <a:prstGeom prst="rect">
            <a:avLst/>
          </a:prstGeom>
          <a:solidFill>
            <a:srgbClr val="FFFF2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45" name="正方形/長方形 44"/>
          <p:cNvSpPr/>
          <p:nvPr/>
        </p:nvSpPr>
        <p:spPr>
          <a:xfrm>
            <a:off x="4273550" y="5851525"/>
            <a:ext cx="1100138" cy="2159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Arial"/>
                <a:ea typeface="ＭＳ Ｐゴシック"/>
                <a:cs typeface="+mn-cs"/>
              </a:rPr>
              <a:t>立地適正化計画</a:t>
            </a:r>
          </a:p>
        </p:txBody>
      </p:sp>
      <p:sp>
        <p:nvSpPr>
          <p:cNvPr id="47" name="角丸四角形 46"/>
          <p:cNvSpPr/>
          <p:nvPr/>
        </p:nvSpPr>
        <p:spPr>
          <a:xfrm>
            <a:off x="4202113" y="6196013"/>
            <a:ext cx="1111250" cy="374650"/>
          </a:xfrm>
          <a:prstGeom prst="roundRect">
            <a:avLst/>
          </a:prstGeom>
          <a:solidFill>
            <a:srgbClr val="CEFEC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8" name="正方形/長方形 47"/>
          <p:cNvSpPr/>
          <p:nvPr/>
        </p:nvSpPr>
        <p:spPr>
          <a:xfrm>
            <a:off x="5583238" y="6083300"/>
            <a:ext cx="371475" cy="2159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Arial"/>
                <a:ea typeface="ＭＳ Ｐゴシック"/>
                <a:cs typeface="+mn-cs"/>
              </a:rPr>
              <a:t>連携</a:t>
            </a:r>
          </a:p>
        </p:txBody>
      </p:sp>
      <p:sp>
        <p:nvSpPr>
          <p:cNvPr id="49" name="アーチ 48"/>
          <p:cNvSpPr/>
          <p:nvPr/>
        </p:nvSpPr>
        <p:spPr>
          <a:xfrm rot="5400000">
            <a:off x="5231606" y="6071394"/>
            <a:ext cx="366713" cy="225425"/>
          </a:xfrm>
          <a:prstGeom prst="blockArc">
            <a:avLst>
              <a:gd name="adj1" fmla="val 10800000"/>
              <a:gd name="adj2" fmla="val 21523276"/>
              <a:gd name="adj3" fmla="val 1263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50" name="二等辺三角形 49"/>
          <p:cNvSpPr/>
          <p:nvPr/>
        </p:nvSpPr>
        <p:spPr>
          <a:xfrm rot="16488708">
            <a:off x="5312570" y="5968206"/>
            <a:ext cx="144462" cy="73025"/>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1" name="二等辺三角形 50"/>
          <p:cNvSpPr/>
          <p:nvPr/>
        </p:nvSpPr>
        <p:spPr>
          <a:xfrm rot="15423762">
            <a:off x="5314951" y="6324600"/>
            <a:ext cx="144462" cy="71437"/>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2" name="右矢印 51"/>
          <p:cNvSpPr/>
          <p:nvPr/>
        </p:nvSpPr>
        <p:spPr>
          <a:xfrm rot="5400000">
            <a:off x="5612607" y="6322219"/>
            <a:ext cx="223837" cy="257175"/>
          </a:xfrm>
          <a:prstGeom prst="rightArrow">
            <a:avLst>
              <a:gd name="adj1" fmla="val 50000"/>
              <a:gd name="adj2" fmla="val 54280"/>
            </a:avLst>
          </a:prstGeom>
          <a:solidFill>
            <a:schemeClr val="bg1">
              <a:lumMod val="95000"/>
            </a:schemeClr>
          </a:solidFill>
          <a:ln w="9525">
            <a:solidFill>
              <a:srgbClr val="7F7F7F"/>
            </a:solidFill>
            <a:prstDash val="soli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300" b="1"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sp>
        <p:nvSpPr>
          <p:cNvPr id="14390" name="正方形/長方形 52"/>
          <p:cNvSpPr>
            <a:spLocks noChangeArrowheads="1"/>
          </p:cNvSpPr>
          <p:nvPr/>
        </p:nvSpPr>
        <p:spPr bwMode="auto">
          <a:xfrm>
            <a:off x="5127625" y="6616700"/>
            <a:ext cx="1123950" cy="201613"/>
          </a:xfrm>
          <a:prstGeom prst="rect">
            <a:avLst/>
          </a:prstGeom>
          <a:solidFill>
            <a:srgbClr val="FFCCFF">
              <a:alpha val="34901"/>
            </a:srgbClr>
          </a:solidFill>
          <a:ln w="9525">
            <a:solidFill>
              <a:srgbClr val="FF0000">
                <a:alpha val="39999"/>
              </a:srgbClr>
            </a:solidFill>
            <a:miter lim="800000"/>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好循環を実現</a:t>
            </a:r>
          </a:p>
        </p:txBody>
      </p:sp>
      <p:sp>
        <p:nvSpPr>
          <p:cNvPr id="14391" name="正方形/長方形 53"/>
          <p:cNvSpPr>
            <a:spLocks noChangeArrowheads="1"/>
          </p:cNvSpPr>
          <p:nvPr/>
        </p:nvSpPr>
        <p:spPr bwMode="auto">
          <a:xfrm>
            <a:off x="4403725" y="1811338"/>
            <a:ext cx="1570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sng"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多極ネットワーク型</a:t>
            </a:r>
            <a:endParaRPr kumimoji="1" lang="en-US" altLang="ja-JP" sz="1200" b="1" i="0" u="sng"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sng"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コンパクトシティ</a:t>
            </a:r>
            <a:endParaRPr kumimoji="1" lang="ja-JP" altLang="en-US" sz="1200" b="0"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6" name="正方形/長方形 45"/>
          <p:cNvSpPr/>
          <p:nvPr/>
        </p:nvSpPr>
        <p:spPr>
          <a:xfrm>
            <a:off x="4278313" y="6215062"/>
            <a:ext cx="989012" cy="344487"/>
          </a:xfrm>
          <a:prstGeom prst="rect">
            <a:avLst/>
          </a:prstGeom>
          <a:solidFill>
            <a:srgbClr val="CEFE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Arial"/>
                <a:ea typeface="ＭＳ Ｐゴシック"/>
                <a:cs typeface="+mn-cs"/>
              </a:rPr>
              <a:t>地域公共交通</a:t>
            </a:r>
            <a:endParaRPr kumimoji="1" lang="en-US" altLang="ja-JP" sz="105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Arial"/>
                <a:ea typeface="ＭＳ Ｐゴシック"/>
                <a:cs typeface="+mn-cs"/>
              </a:rPr>
              <a:t>計画</a:t>
            </a:r>
          </a:p>
        </p:txBody>
      </p:sp>
      <p:sp>
        <p:nvSpPr>
          <p:cNvPr id="5" name="角丸四角形 4"/>
          <p:cNvSpPr/>
          <p:nvPr/>
        </p:nvSpPr>
        <p:spPr>
          <a:xfrm rot="3260003">
            <a:off x="3525961" y="2650413"/>
            <a:ext cx="290513" cy="111125"/>
          </a:xfrm>
          <a:prstGeom prst="roundRect">
            <a:avLst/>
          </a:prstGeom>
          <a:solidFill>
            <a:srgbClr val="FFFF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85802" tIns="204017" rIns="585802" bIns="204017"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cxnSp>
        <p:nvCxnSpPr>
          <p:cNvPr id="187" name="直線コネクタ 186"/>
          <p:cNvCxnSpPr/>
          <p:nvPr/>
        </p:nvCxnSpPr>
        <p:spPr>
          <a:xfrm flipV="1">
            <a:off x="6345238" y="2205038"/>
            <a:ext cx="0" cy="1871662"/>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4372" name="グループ化 7"/>
          <p:cNvGrpSpPr>
            <a:grpSpLocks/>
          </p:cNvGrpSpPr>
          <p:nvPr/>
        </p:nvGrpSpPr>
        <p:grpSpPr bwMode="auto">
          <a:xfrm>
            <a:off x="5132388" y="2495550"/>
            <a:ext cx="1360487" cy="430213"/>
            <a:chOff x="4887745" y="1860173"/>
            <a:chExt cx="1360954" cy="430212"/>
          </a:xfrm>
        </p:grpSpPr>
        <p:sp>
          <p:nvSpPr>
            <p:cNvPr id="95" name="角丸四角形 94"/>
            <p:cNvSpPr/>
            <p:nvPr/>
          </p:nvSpPr>
          <p:spPr>
            <a:xfrm>
              <a:off x="4887745" y="1860173"/>
              <a:ext cx="1343486" cy="430212"/>
            </a:xfrm>
            <a:prstGeom prst="roundRect">
              <a:avLst>
                <a:gd name="adj" fmla="val 21869"/>
              </a:avLst>
            </a:prstGeom>
            <a:solidFill>
              <a:srgbClr val="F7FE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4399" name="テキスト ボックス 117"/>
            <p:cNvSpPr txBox="1">
              <a:spLocks noChangeArrowheads="1"/>
            </p:cNvSpPr>
            <p:nvPr/>
          </p:nvSpPr>
          <p:spPr bwMode="auto">
            <a:xfrm>
              <a:off x="4895682" y="1864355"/>
              <a:ext cx="1353017" cy="41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ＭＳ Ｐゴシック"/>
                  <a:ea typeface="ＭＳ Ｐゴシック"/>
                  <a:cs typeface="+mn-cs"/>
                </a:rPr>
                <a:t>拠点間を結ぶ</a:t>
              </a:r>
              <a:endParaRPr kumimoji="1" lang="en-US" altLang="ja-JP" sz="105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ＭＳ Ｐゴシック"/>
                  <a:ea typeface="ＭＳ Ｐゴシック"/>
                  <a:cs typeface="+mn-cs"/>
                </a:rPr>
                <a:t>交通サービスを充実</a:t>
              </a:r>
            </a:p>
          </p:txBody>
        </p:sp>
      </p:grpSp>
      <p:grpSp>
        <p:nvGrpSpPr>
          <p:cNvPr id="14373" name="グループ化 8"/>
          <p:cNvGrpSpPr>
            <a:grpSpLocks/>
          </p:cNvGrpSpPr>
          <p:nvPr/>
        </p:nvGrpSpPr>
        <p:grpSpPr bwMode="auto">
          <a:xfrm>
            <a:off x="5853115" y="3151190"/>
            <a:ext cx="717550" cy="387350"/>
            <a:chOff x="12781036" y="5009964"/>
            <a:chExt cx="920493" cy="433015"/>
          </a:xfrm>
        </p:grpSpPr>
        <p:sp>
          <p:nvSpPr>
            <p:cNvPr id="114" name="角丸四角形吹き出し 113"/>
            <p:cNvSpPr/>
            <p:nvPr/>
          </p:nvSpPr>
          <p:spPr>
            <a:xfrm>
              <a:off x="12781036" y="5011738"/>
              <a:ext cx="870489" cy="431241"/>
            </a:xfrm>
            <a:prstGeom prst="wedgeRoundRectCallout">
              <a:avLst>
                <a:gd name="adj1" fmla="val -12749"/>
                <a:gd name="adj2" fmla="val 250143"/>
                <a:gd name="adj3" fmla="val 16667"/>
              </a:avLst>
            </a:prstGeom>
            <a:solidFill>
              <a:srgbClr val="F7FEA0"/>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20" name="正方形/長方形 119"/>
            <p:cNvSpPr/>
            <p:nvPr/>
          </p:nvSpPr>
          <p:spPr>
            <a:xfrm>
              <a:off x="12872677" y="5009964"/>
              <a:ext cx="828852" cy="43124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Ｐゴシック"/>
                  <a:ea typeface="ＭＳ Ｐゴシック"/>
                  <a:cs typeface="+mn-cs"/>
                </a:rPr>
                <a:t>乗換拠点</a:t>
              </a:r>
              <a:endParaRPr kumimoji="1" lang="en-US" altLang="ja-JP" sz="105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Ｐゴシック"/>
                  <a:ea typeface="ＭＳ Ｐゴシック"/>
                  <a:cs typeface="+mn-cs"/>
                </a:rPr>
                <a:t>の整備</a:t>
              </a:r>
            </a:p>
          </p:txBody>
        </p:sp>
      </p:grpSp>
      <p:sp>
        <p:nvSpPr>
          <p:cNvPr id="143" name="正方形/長方形 142"/>
          <p:cNvSpPr/>
          <p:nvPr/>
        </p:nvSpPr>
        <p:spPr bwMode="auto">
          <a:xfrm>
            <a:off x="6735944" y="3114259"/>
            <a:ext cx="3086276" cy="2862056"/>
          </a:xfrm>
          <a:prstGeom prst="rect">
            <a:avLst/>
          </a:prstGeom>
          <a:solidFill>
            <a:srgbClr val="D4EDB9"/>
          </a:solidFill>
          <a:ln>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80" name="テキスト ボックス 179"/>
          <p:cNvSpPr txBox="1"/>
          <p:nvPr/>
        </p:nvSpPr>
        <p:spPr bwMode="auto">
          <a:xfrm>
            <a:off x="6778505" y="3155643"/>
            <a:ext cx="3011880" cy="272758"/>
          </a:xfrm>
          <a:prstGeom prst="rect">
            <a:avLst/>
          </a:prstGeom>
          <a:solidFill>
            <a:srgbClr val="00B050"/>
          </a:solidFill>
          <a:ln>
            <a:solidFill>
              <a:schemeClr val="accent3">
                <a:lumMod val="50000"/>
                <a:alpha val="59000"/>
              </a:schemeClr>
            </a:solidFill>
          </a:ln>
        </p:spPr>
        <p:style>
          <a:lnRef idx="1">
            <a:schemeClr val="accent2"/>
          </a:lnRef>
          <a:fillRef idx="2">
            <a:schemeClr val="accent2"/>
          </a:fillRef>
          <a:effectRef idx="1">
            <a:schemeClr val="accent2"/>
          </a:effectRef>
          <a:fontRef idx="minor">
            <a:schemeClr val="dk1"/>
          </a:fontRef>
        </p:style>
        <p:txBody>
          <a:bodyPr wrap="square" lIns="36000" tIns="36000" rIns="36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white"/>
                </a:solidFill>
                <a:effectLst/>
                <a:uLnTx/>
                <a:uFillTx/>
                <a:latin typeface="HG丸ｺﾞｼｯｸM-PRO" pitchFamily="50" charset="-128"/>
                <a:ea typeface="HG丸ｺﾞｼｯｸM-PRO" pitchFamily="50" charset="-128"/>
                <a:cs typeface="+mn-cs"/>
              </a:rPr>
              <a:t>①地域公共交通利便増進実施計画</a:t>
            </a:r>
            <a:endParaRPr kumimoji="1" lang="en-US" altLang="ja-JP" sz="1300" b="1" i="0" u="none" strike="noStrike" kern="1200" cap="none" spc="0" normalizeH="0" baseline="0" noProof="0" dirty="0">
              <a:ln>
                <a:noFill/>
              </a:ln>
              <a:solidFill>
                <a:prstClr val="white"/>
              </a:solidFill>
              <a:effectLst/>
              <a:uLnTx/>
              <a:uFillTx/>
              <a:latin typeface="HG丸ｺﾞｼｯｸM-PRO" pitchFamily="50" charset="-128"/>
              <a:ea typeface="HG丸ｺﾞｼｯｸM-PRO" pitchFamily="50" charset="-128"/>
              <a:cs typeface="+mn-cs"/>
            </a:endParaRPr>
          </a:p>
        </p:txBody>
      </p:sp>
      <p:sp>
        <p:nvSpPr>
          <p:cNvPr id="89" name="四角形吹き出し 88"/>
          <p:cNvSpPr/>
          <p:nvPr/>
        </p:nvSpPr>
        <p:spPr>
          <a:xfrm>
            <a:off x="6432834" y="3602648"/>
            <a:ext cx="1102476" cy="561826"/>
          </a:xfrm>
          <a:prstGeom prst="wedgeRectCallout">
            <a:avLst>
              <a:gd name="adj1" fmla="val -103543"/>
              <a:gd name="adj2" fmla="val 29270"/>
            </a:avLst>
          </a:prstGeom>
          <a:solidFill>
            <a:srgbClr val="CEFEC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no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rPr>
              <a:t>ダイヤ・運賃等の調整による公共交通サービスの改善</a:t>
            </a:r>
          </a:p>
        </p:txBody>
      </p:sp>
      <p:sp>
        <p:nvSpPr>
          <p:cNvPr id="141" name="テキスト ボックス 140"/>
          <p:cNvSpPr txBox="1"/>
          <p:nvPr/>
        </p:nvSpPr>
        <p:spPr bwMode="auto">
          <a:xfrm>
            <a:off x="6781364" y="4330511"/>
            <a:ext cx="2992623" cy="272758"/>
          </a:xfrm>
          <a:prstGeom prst="rect">
            <a:avLst/>
          </a:prstGeom>
          <a:solidFill>
            <a:srgbClr val="00B050"/>
          </a:solidFill>
          <a:ln>
            <a:solidFill>
              <a:schemeClr val="accent3">
                <a:lumMod val="50000"/>
                <a:alpha val="59000"/>
              </a:schemeClr>
            </a:solidFill>
          </a:ln>
        </p:spPr>
        <p:style>
          <a:lnRef idx="1">
            <a:schemeClr val="accent2"/>
          </a:lnRef>
          <a:fillRef idx="2">
            <a:schemeClr val="accent2"/>
          </a:fillRef>
          <a:effectRef idx="1">
            <a:schemeClr val="accent2"/>
          </a:effectRef>
          <a:fontRef idx="minor">
            <a:schemeClr val="dk1"/>
          </a:fontRef>
        </p:style>
        <p:txBody>
          <a:bodyPr wrap="square" lIns="36000" tIns="36000" rIns="36000" bIns="36000">
            <a:spAutoFit/>
          </a:bodyPr>
          <a:lstStyle>
            <a:defPPr>
              <a:defRPr lang="ja-JP"/>
            </a:defPPr>
            <a:lvl1pPr eaLnBrk="0" hangingPunct="0">
              <a:defRPr sz="1400" b="1">
                <a:solidFill>
                  <a:schemeClr val="bg1"/>
                </a:solidFill>
                <a:latin typeface="HG丸ｺﾞｼｯｸM-PRO" pitchFamily="50" charset="-128"/>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white"/>
                </a:solidFill>
                <a:effectLst/>
                <a:uLnTx/>
                <a:uFillTx/>
                <a:latin typeface="HG丸ｺﾞｼｯｸM-PRO" pitchFamily="50" charset="-128"/>
                <a:ea typeface="HG丸ｺﾞｼｯｸM-PRO" pitchFamily="50" charset="-128"/>
                <a:cs typeface="+mn-cs"/>
              </a:rPr>
              <a:t>②地域旅客運送サービス継続実施計画</a:t>
            </a:r>
            <a:endParaRPr kumimoji="1" lang="en-US" altLang="ja-JP" sz="1300" b="1" i="0" u="none" strike="noStrike" kern="1200" cap="none" spc="0" normalizeH="0" baseline="0" noProof="0" dirty="0">
              <a:ln>
                <a:noFill/>
              </a:ln>
              <a:solidFill>
                <a:prstClr val="white"/>
              </a:solidFill>
              <a:effectLst/>
              <a:uLnTx/>
              <a:uFillTx/>
              <a:latin typeface="HG丸ｺﾞｼｯｸM-PRO" pitchFamily="50" charset="-128"/>
              <a:ea typeface="HG丸ｺﾞｼｯｸM-PRO" pitchFamily="50" charset="-128"/>
              <a:cs typeface="+mn-cs"/>
            </a:endParaRPr>
          </a:p>
        </p:txBody>
      </p:sp>
      <p:grpSp>
        <p:nvGrpSpPr>
          <p:cNvPr id="7" name="グループ化 6"/>
          <p:cNvGrpSpPr/>
          <p:nvPr/>
        </p:nvGrpSpPr>
        <p:grpSpPr>
          <a:xfrm>
            <a:off x="6606610" y="4757343"/>
            <a:ext cx="944448" cy="1103192"/>
            <a:chOff x="6592254" y="4772539"/>
            <a:chExt cx="1038788" cy="1103192"/>
          </a:xfrm>
        </p:grpSpPr>
        <p:sp>
          <p:nvSpPr>
            <p:cNvPr id="125" name="正方形/長方形 116"/>
            <p:cNvSpPr/>
            <p:nvPr/>
          </p:nvSpPr>
          <p:spPr>
            <a:xfrm>
              <a:off x="6614819" y="4772539"/>
              <a:ext cx="1016223" cy="1103192"/>
            </a:xfrm>
            <a:prstGeom prst="wedgeRectCallout">
              <a:avLst>
                <a:gd name="adj1" fmla="val -67387"/>
                <a:gd name="adj2" fmla="val -30326"/>
              </a:avLst>
            </a:prstGeom>
            <a:solidFill>
              <a:srgbClr val="CEFEC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no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17" name="正方形/長方形 116"/>
            <p:cNvSpPr/>
            <p:nvPr/>
          </p:nvSpPr>
          <p:spPr>
            <a:xfrm>
              <a:off x="6600117" y="4778608"/>
              <a:ext cx="1030925" cy="1090459"/>
            </a:xfrm>
            <a:prstGeom prst="wedgeRectCallout">
              <a:avLst>
                <a:gd name="adj1" fmla="val -156657"/>
                <a:gd name="adj2" fmla="val 9798"/>
              </a:avLst>
            </a:prstGeom>
            <a:solidFill>
              <a:srgbClr val="CEFEC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no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rPr>
                <a:t>従来の公共交通機関に加え、地域の輸送資源の総動員による移動手段の維持・確保</a:t>
              </a:r>
            </a:p>
          </p:txBody>
        </p:sp>
        <p:sp>
          <p:nvSpPr>
            <p:cNvPr id="135" name="角丸四角形 134"/>
            <p:cNvSpPr/>
            <p:nvPr/>
          </p:nvSpPr>
          <p:spPr>
            <a:xfrm rot="5400000">
              <a:off x="6496191" y="5054735"/>
              <a:ext cx="237846" cy="45719"/>
            </a:xfrm>
            <a:prstGeom prst="roundRect">
              <a:avLst/>
            </a:prstGeom>
            <a:solidFill>
              <a:srgbClr val="CEFE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no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Arial"/>
                <a:ea typeface="ＭＳ Ｐゴシック"/>
                <a:cs typeface="+mn-cs"/>
              </a:endParaRPr>
            </a:p>
          </p:txBody>
        </p:sp>
      </p:grpSp>
      <p:grpSp>
        <p:nvGrpSpPr>
          <p:cNvPr id="10" name="グループ化 9"/>
          <p:cNvGrpSpPr/>
          <p:nvPr/>
        </p:nvGrpSpPr>
        <p:grpSpPr>
          <a:xfrm>
            <a:off x="7542820" y="4603855"/>
            <a:ext cx="2324909" cy="1384995"/>
            <a:chOff x="7580920" y="4714934"/>
            <a:chExt cx="2324909" cy="1384995"/>
          </a:xfrm>
        </p:grpSpPr>
        <p:sp>
          <p:nvSpPr>
            <p:cNvPr id="119" name="正方形/長方形 118"/>
            <p:cNvSpPr/>
            <p:nvPr/>
          </p:nvSpPr>
          <p:spPr bwMode="auto">
            <a:xfrm>
              <a:off x="7654773" y="4724995"/>
              <a:ext cx="2152309" cy="1239563"/>
            </a:xfrm>
            <a:prstGeom prst="rect">
              <a:avLst/>
            </a:prstGeom>
            <a:solidFill>
              <a:schemeClr val="bg1"/>
            </a:solidFill>
            <a:ln>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 name="正方形/長方形 8"/>
            <p:cNvSpPr/>
            <p:nvPr/>
          </p:nvSpPr>
          <p:spPr>
            <a:xfrm>
              <a:off x="7580920" y="4714934"/>
              <a:ext cx="2324909"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○路線バス等の維持が困難な</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場合に、地方公共団体が、</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関係者と協議の上、公募に</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より代替する輸送サービス</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（コミュニティバス、デマンド交通、</a:t>
              </a:r>
              <a:endPar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タクシー、自家用有償旅客運送、福</a:t>
              </a:r>
              <a:endPar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祉輸送等）</a:t>
              </a: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を導入</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endParaRPr kumimoji="1" lang="en-US" altLang="ja-JP" sz="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grpSp>
        <p:nvGrpSpPr>
          <p:cNvPr id="12" name="グループ化 11"/>
          <p:cNvGrpSpPr/>
          <p:nvPr/>
        </p:nvGrpSpPr>
        <p:grpSpPr>
          <a:xfrm>
            <a:off x="7500448" y="3436298"/>
            <a:ext cx="4953000" cy="689115"/>
            <a:chOff x="7514733" y="3541078"/>
            <a:chExt cx="4953000" cy="689115"/>
          </a:xfrm>
        </p:grpSpPr>
        <p:sp>
          <p:nvSpPr>
            <p:cNvPr id="118" name="正方形/長方形 117"/>
            <p:cNvSpPr/>
            <p:nvPr/>
          </p:nvSpPr>
          <p:spPr bwMode="auto">
            <a:xfrm>
              <a:off x="7603631" y="3541078"/>
              <a:ext cx="2196276" cy="689115"/>
            </a:xfrm>
            <a:prstGeom prst="rect">
              <a:avLst/>
            </a:prstGeom>
            <a:solidFill>
              <a:schemeClr val="bg1"/>
            </a:solidFill>
            <a:ln>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1" name="正方形/長方形 10"/>
            <p:cNvSpPr/>
            <p:nvPr/>
          </p:nvSpPr>
          <p:spPr>
            <a:xfrm>
              <a:off x="7514733" y="3549113"/>
              <a:ext cx="4953000" cy="646331"/>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○路線等の見直し</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○等間隔運行、定額制乗り放</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題運賃等のサービスを促進 等</a:t>
              </a:r>
              <a:endParaRPr kumimoji="1" lang="en-US" altLang="ja-JP" sz="1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grpSp>
        <p:nvGrpSpPr>
          <p:cNvPr id="6" name="グループ化 5"/>
          <p:cNvGrpSpPr/>
          <p:nvPr/>
        </p:nvGrpSpPr>
        <p:grpSpPr>
          <a:xfrm>
            <a:off x="6518711" y="2158406"/>
            <a:ext cx="3349018" cy="843882"/>
            <a:chOff x="6518711" y="2139356"/>
            <a:chExt cx="3349018" cy="843882"/>
          </a:xfrm>
        </p:grpSpPr>
        <p:sp>
          <p:nvSpPr>
            <p:cNvPr id="154" name="四角形吹き出し 153"/>
            <p:cNvSpPr/>
            <p:nvPr/>
          </p:nvSpPr>
          <p:spPr bwMode="auto">
            <a:xfrm>
              <a:off x="6546864" y="2139356"/>
              <a:ext cx="3269893" cy="843882"/>
            </a:xfrm>
            <a:prstGeom prst="wedgeRectCallout">
              <a:avLst>
                <a:gd name="adj1" fmla="val -5433"/>
                <a:gd name="adj2" fmla="val -45532"/>
              </a:avLst>
            </a:prstGeom>
            <a:ln/>
          </p:spPr>
          <p:style>
            <a:lnRef idx="1">
              <a:schemeClr val="accent5"/>
            </a:lnRef>
            <a:fillRef idx="2">
              <a:schemeClr val="accent5"/>
            </a:fillRef>
            <a:effectRef idx="1">
              <a:schemeClr val="accent5"/>
            </a:effectRef>
            <a:fontRef idx="minor">
              <a:schemeClr val="dk1"/>
            </a:fontRef>
          </p:style>
          <p:txBody>
            <a:bodyPr lIns="36000" tIns="0" rIns="36000" bIns="0" anchor="t"/>
            <a:lstStyle/>
            <a:p>
              <a:pPr marL="457200" marR="0" lvl="1" indent="-457200" algn="l" defTabSz="914400" rtl="0" eaLnBrk="0" fontAlgn="base" latinLnBrk="0" hangingPunct="0">
                <a:lnSpc>
                  <a:spcPts val="1500"/>
                </a:lnSpc>
                <a:spcBef>
                  <a:spcPct val="0"/>
                </a:spcBef>
                <a:spcAft>
                  <a:spcPct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4" name="正方形/長方形 3"/>
            <p:cNvSpPr/>
            <p:nvPr/>
          </p:nvSpPr>
          <p:spPr>
            <a:xfrm>
              <a:off x="6518711" y="2228157"/>
              <a:ext cx="3349018" cy="6924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◆まちづくりとの連携</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◆地方公共団体が中心となった地域公共交通ネットワークの形成の促進</a:t>
              </a:r>
            </a:p>
          </p:txBody>
        </p:sp>
      </p:grpSp>
      <p:sp>
        <p:nvSpPr>
          <p:cNvPr id="94" name="スライド番号プレースホルダー 1"/>
          <p:cNvSpPr txBox="1">
            <a:spLocks/>
          </p:cNvSpPr>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57092A-0DD2-46DB-991F-20E49DEFB251}"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33" name="正方形/長方形 132"/>
          <p:cNvSpPr/>
          <p:nvPr/>
        </p:nvSpPr>
        <p:spPr bwMode="auto">
          <a:xfrm>
            <a:off x="6418116" y="1474278"/>
            <a:ext cx="3390072" cy="756000"/>
          </a:xfrm>
          <a:prstGeom prst="rect">
            <a:avLst/>
          </a:prstGeom>
          <a:solidFill>
            <a:srgbClr val="68CEF2"/>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　地域公共交通計画</a:t>
            </a:r>
            <a:r>
              <a:rPr kumimoji="1" lang="ja-JP" altLang="en-US" sz="10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　</a:t>
            </a: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（市町村・都道府県が作成）</a:t>
            </a:r>
            <a:endParaRPr kumimoji="1" lang="en-US" altLang="ja-JP" sz="1050" b="0" i="1" u="none" strike="noStrike" kern="1200" cap="none" spc="0" normalizeH="0" baseline="0" noProof="0" dirty="0">
              <a:ln>
                <a:noFill/>
              </a:ln>
              <a:solidFill>
                <a:prstClr val="white"/>
              </a:solidFill>
              <a:effectLst/>
              <a:uLnTx/>
              <a:uFillTx/>
              <a:latin typeface="ＭＳ Ｐゴシック"/>
              <a:ea typeface="ＭＳ Ｐゴシック"/>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400" b="0" i="1" u="none" strike="noStrike" kern="1200" cap="none" spc="0" normalizeH="0" baseline="0" noProof="0" dirty="0">
                <a:ln>
                  <a:noFill/>
                </a:ln>
                <a:solidFill>
                  <a:prstClr val="white"/>
                </a:solidFill>
                <a:effectLst/>
                <a:uLnTx/>
                <a:uFillTx/>
                <a:latin typeface="ＭＳ Ｐゴシック"/>
                <a:ea typeface="ＭＳ Ｐゴシック"/>
                <a:cs typeface="+mn-cs"/>
              </a:rPr>
              <a:t>　</a:t>
            </a:r>
            <a:r>
              <a:rPr kumimoji="1" lang="en-US" altLang="ja-JP" sz="1400" b="0" i="1" u="none" strike="noStrike" kern="1200" cap="none" spc="0" normalizeH="0" baseline="0" noProof="0" dirty="0">
                <a:ln>
                  <a:noFill/>
                </a:ln>
                <a:solidFill>
                  <a:prstClr val="white"/>
                </a:solidFill>
                <a:effectLst/>
                <a:uLnTx/>
                <a:uFillTx/>
                <a:latin typeface="ＭＳ Ｐゴシック"/>
                <a:ea typeface="ＭＳ Ｐゴシック"/>
                <a:cs typeface="+mn-cs"/>
              </a:rPr>
              <a:t>【</a:t>
            </a:r>
            <a:r>
              <a:rPr kumimoji="1" lang="ja-JP" altLang="en-US" sz="1400" b="0" i="1" u="none" strike="noStrike" kern="1200" cap="none" spc="0" normalizeH="0" baseline="0" noProof="0" dirty="0">
                <a:ln>
                  <a:noFill/>
                </a:ln>
                <a:solidFill>
                  <a:prstClr val="white"/>
                </a:solidFill>
                <a:effectLst/>
                <a:uLnTx/>
                <a:uFillTx/>
                <a:latin typeface="ＭＳ Ｐゴシック"/>
                <a:ea typeface="ＭＳ Ｐゴシック"/>
                <a:cs typeface="+mn-cs"/>
              </a:rPr>
              <a:t>改正地域公共交通活性化再生法</a:t>
            </a:r>
            <a:r>
              <a:rPr kumimoji="1" lang="en-US" altLang="ja-JP" sz="1400" b="0" i="1" u="none" strike="noStrike" kern="1200" cap="none" spc="0" normalizeH="0" baseline="0" noProof="0" dirty="0">
                <a:ln>
                  <a:noFill/>
                </a:ln>
                <a:solidFill>
                  <a:prstClr val="white"/>
                </a:solidFill>
                <a:effectLst/>
                <a:uLnTx/>
                <a:uFillTx/>
                <a:latin typeface="ＭＳ Ｐゴシック"/>
                <a:ea typeface="ＭＳ Ｐゴシック"/>
                <a:cs typeface="+mn-cs"/>
              </a:rPr>
              <a:t>】</a:t>
            </a: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100" b="0" i="1" u="none" strike="noStrike" kern="1200" cap="none" spc="0" normalizeH="0" baseline="0" noProof="0" dirty="0">
                <a:ln>
                  <a:noFill/>
                </a:ln>
                <a:solidFill>
                  <a:srgbClr val="FF0000"/>
                </a:solidFill>
                <a:effectLst/>
                <a:uLnTx/>
                <a:uFillTx/>
                <a:latin typeface="ＭＳ Ｐゴシック"/>
                <a:ea typeface="ＭＳ Ｐゴシック"/>
                <a:cs typeface="+mn-cs"/>
              </a:rPr>
              <a:t>　　　　　　　　　　　　　　　　　　　　（令和</a:t>
            </a:r>
            <a:r>
              <a:rPr kumimoji="1" lang="en-US" altLang="ja-JP" sz="1100" b="0" i="1" u="none" strike="noStrike" kern="1200" cap="none" spc="0" normalizeH="0" baseline="0" noProof="0" dirty="0">
                <a:ln>
                  <a:noFill/>
                </a:ln>
                <a:solidFill>
                  <a:srgbClr val="FF0000"/>
                </a:solidFill>
                <a:effectLst/>
                <a:uLnTx/>
                <a:uFillTx/>
                <a:latin typeface="ＭＳ Ｐゴシック"/>
                <a:ea typeface="ＭＳ Ｐゴシック"/>
                <a:cs typeface="+mn-cs"/>
              </a:rPr>
              <a:t>2</a:t>
            </a:r>
            <a:r>
              <a:rPr kumimoji="1" lang="ja-JP" altLang="en-US" sz="1100" b="0" i="1" u="none" strike="noStrike" kern="1200" cap="none" spc="0" normalizeH="0" baseline="0" noProof="0" dirty="0">
                <a:ln>
                  <a:noFill/>
                </a:ln>
                <a:solidFill>
                  <a:srgbClr val="FF0000"/>
                </a:solidFill>
                <a:effectLst/>
                <a:uLnTx/>
                <a:uFillTx/>
                <a:latin typeface="ＭＳ Ｐゴシック"/>
                <a:ea typeface="ＭＳ Ｐゴシック"/>
                <a:cs typeface="+mn-cs"/>
              </a:rPr>
              <a:t>年</a:t>
            </a:r>
            <a:r>
              <a:rPr kumimoji="1" lang="en-US" altLang="ja-JP" sz="1100" b="0" i="1" u="none" strike="noStrike" kern="1200" cap="none" spc="0" normalizeH="0" baseline="0" noProof="0" dirty="0">
                <a:ln>
                  <a:noFill/>
                </a:ln>
                <a:solidFill>
                  <a:srgbClr val="FF0000"/>
                </a:solidFill>
                <a:effectLst/>
                <a:uLnTx/>
                <a:uFillTx/>
                <a:latin typeface="ＭＳ Ｐゴシック"/>
                <a:ea typeface="ＭＳ Ｐゴシック"/>
                <a:cs typeface="+mn-cs"/>
              </a:rPr>
              <a:t>11</a:t>
            </a:r>
            <a:r>
              <a:rPr kumimoji="1" lang="ja-JP" altLang="en-US" sz="1100" b="0" i="1" u="none" strike="noStrike" kern="1200" cap="none" spc="0" normalizeH="0" baseline="0" noProof="0" dirty="0">
                <a:ln>
                  <a:noFill/>
                </a:ln>
                <a:solidFill>
                  <a:srgbClr val="FF0000"/>
                </a:solidFill>
                <a:effectLst/>
                <a:uLnTx/>
                <a:uFillTx/>
                <a:latin typeface="ＭＳ Ｐゴシック"/>
                <a:ea typeface="ＭＳ Ｐゴシック"/>
                <a:cs typeface="+mn-cs"/>
              </a:rPr>
              <a:t>月</a:t>
            </a:r>
            <a:r>
              <a:rPr kumimoji="1" lang="en-US" altLang="ja-JP" sz="1100" b="0" i="1" u="none" strike="noStrike" kern="1200" cap="none" spc="0" normalizeH="0" baseline="0" noProof="0" dirty="0">
                <a:ln>
                  <a:noFill/>
                </a:ln>
                <a:solidFill>
                  <a:srgbClr val="FF0000"/>
                </a:solidFill>
                <a:effectLst/>
                <a:uLnTx/>
                <a:uFillTx/>
                <a:latin typeface="ＭＳ Ｐゴシック"/>
                <a:ea typeface="ＭＳ Ｐゴシック"/>
                <a:cs typeface="+mn-cs"/>
              </a:rPr>
              <a:t>27</a:t>
            </a:r>
            <a:r>
              <a:rPr kumimoji="1" lang="ja-JP" altLang="en-US" sz="1100" b="0" i="1" u="none" strike="noStrike" kern="1200" cap="none" spc="0" normalizeH="0" baseline="0" noProof="0" dirty="0">
                <a:ln>
                  <a:noFill/>
                </a:ln>
                <a:solidFill>
                  <a:srgbClr val="FF0000"/>
                </a:solidFill>
                <a:effectLst/>
                <a:uLnTx/>
                <a:uFillTx/>
                <a:latin typeface="ＭＳ Ｐゴシック"/>
                <a:ea typeface="ＭＳ Ｐゴシック"/>
                <a:cs typeface="+mn-cs"/>
              </a:rPr>
              <a:t>日施行）</a:t>
            </a:r>
            <a:endParaRPr kumimoji="1" lang="en-US" altLang="ja-JP" sz="1100" b="0" i="1" u="none" strike="noStrike" kern="1200" cap="none" spc="0" normalizeH="0" baseline="0" noProof="0" dirty="0">
              <a:ln>
                <a:noFill/>
              </a:ln>
              <a:solidFill>
                <a:srgbClr val="FF0000"/>
              </a:solidFill>
              <a:effectLst/>
              <a:uLnTx/>
              <a:uFillTx/>
              <a:latin typeface="ＭＳ Ｐゴシック"/>
              <a:ea typeface="ＭＳ Ｐゴシック"/>
              <a:cs typeface="+mn-cs"/>
            </a:endParaRPr>
          </a:p>
          <a:p>
            <a:pPr marL="0" marR="0" lvl="0" indent="0" algn="r" defTabSz="914400" rtl="0" eaLnBrk="0" fontAlgn="auto" latinLnBrk="0" hangingPunct="0">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ＭＳ Ｐゴシック"/>
                <a:ea typeface="ＭＳ Ｐゴシック"/>
                <a:cs typeface="+mn-cs"/>
              </a:rPr>
              <a:t>※</a:t>
            </a:r>
            <a:r>
              <a:rPr kumimoji="1" lang="ja-JP" altLang="en-US" sz="800" b="0" i="0" u="none" strike="noStrike" kern="1200" cap="none" spc="0" normalizeH="0" baseline="0" noProof="0" dirty="0">
                <a:ln>
                  <a:noFill/>
                </a:ln>
                <a:solidFill>
                  <a:prstClr val="black"/>
                </a:solidFill>
                <a:effectLst/>
                <a:uLnTx/>
                <a:uFillTx/>
                <a:latin typeface="ＭＳ Ｐゴシック"/>
                <a:ea typeface="ＭＳ Ｐゴシック"/>
                <a:cs typeface="+mn-cs"/>
              </a:rPr>
              <a:t>従前の地域公共交通網形成計画（</a:t>
            </a:r>
            <a:r>
              <a:rPr kumimoji="1" lang="en-US" altLang="ja-JP" sz="800" b="0" i="0" u="none" strike="noStrike" kern="1200" cap="none" spc="0" normalizeH="0" baseline="0" noProof="0" dirty="0">
                <a:ln>
                  <a:noFill/>
                </a:ln>
                <a:solidFill>
                  <a:prstClr val="black"/>
                </a:solidFill>
                <a:effectLst/>
                <a:uLnTx/>
                <a:uFillTx/>
                <a:latin typeface="ＭＳ Ｐゴシック"/>
                <a:ea typeface="ＭＳ Ｐゴシック"/>
                <a:cs typeface="+mn-cs"/>
              </a:rPr>
              <a:t>H26</a:t>
            </a:r>
            <a:r>
              <a:rPr kumimoji="1" lang="ja-JP" altLang="en-US" sz="800" b="0" i="0" u="none" strike="noStrike" kern="1200" cap="none" spc="0" normalizeH="0" baseline="0" noProof="0" dirty="0">
                <a:ln>
                  <a:noFill/>
                </a:ln>
                <a:solidFill>
                  <a:prstClr val="black"/>
                </a:solidFill>
                <a:effectLst/>
                <a:uLnTx/>
                <a:uFillTx/>
                <a:latin typeface="ＭＳ Ｐゴシック"/>
                <a:ea typeface="ＭＳ Ｐゴシック"/>
                <a:cs typeface="+mn-cs"/>
              </a:rPr>
              <a:t>創設）から名称変更</a:t>
            </a:r>
          </a:p>
        </p:txBody>
      </p:sp>
    </p:spTree>
    <p:extLst>
      <p:ext uri="{BB962C8B-B14F-4D97-AF65-F5344CB8AC3E}">
        <p14:creationId xmlns:p14="http://schemas.microsoft.com/office/powerpoint/2010/main" val="121370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角丸四角形 46"/>
          <p:cNvSpPr/>
          <p:nvPr/>
        </p:nvSpPr>
        <p:spPr>
          <a:xfrm>
            <a:off x="950953" y="6062078"/>
            <a:ext cx="5024898" cy="787066"/>
          </a:xfrm>
          <a:prstGeom prst="roundRect">
            <a:avLst>
              <a:gd name="adj" fmla="val 6155"/>
            </a:avLst>
          </a:prstGeom>
          <a:solidFill>
            <a:schemeClr val="bg1"/>
          </a:solidFill>
          <a:ln w="19050">
            <a:solidFill>
              <a:srgbClr val="00B0F0"/>
            </a:solidFill>
            <a:prstDash val="sysDot"/>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Aft>
                <a:spcPct val="35000"/>
              </a:spcAft>
            </a:pPr>
            <a:endParaRPr lang="ja-JP" altLang="en-US" sz="1400" b="1" dirty="0">
              <a:solidFill>
                <a:srgbClr val="FFFFFF"/>
              </a:solidFill>
              <a:latin typeface="ＭＳ Ｐゴシック"/>
            </a:endParaRPr>
          </a:p>
        </p:txBody>
      </p:sp>
      <p:sp>
        <p:nvSpPr>
          <p:cNvPr id="56" name="角丸四角形 55"/>
          <p:cNvSpPr/>
          <p:nvPr/>
        </p:nvSpPr>
        <p:spPr>
          <a:xfrm>
            <a:off x="444844" y="5956201"/>
            <a:ext cx="5362746" cy="245327"/>
          </a:xfrm>
          <a:prstGeom prst="roundRect">
            <a:avLst>
              <a:gd name="adj" fmla="val 6560"/>
            </a:avLst>
          </a:prstGeom>
          <a:solidFill>
            <a:srgbClr val="CCEC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FFFFFF"/>
              </a:solidFill>
            </a:endParaRPr>
          </a:p>
        </p:txBody>
      </p:sp>
      <p:sp>
        <p:nvSpPr>
          <p:cNvPr id="46" name="角丸四角形 45"/>
          <p:cNvSpPr/>
          <p:nvPr/>
        </p:nvSpPr>
        <p:spPr>
          <a:xfrm>
            <a:off x="955273" y="5368185"/>
            <a:ext cx="5023566" cy="533915"/>
          </a:xfrm>
          <a:prstGeom prst="roundRect">
            <a:avLst>
              <a:gd name="adj" fmla="val 8867"/>
            </a:avLst>
          </a:prstGeom>
          <a:solidFill>
            <a:schemeClr val="bg1"/>
          </a:solidFill>
          <a:ln w="19050">
            <a:solidFill>
              <a:srgbClr val="00B0F0"/>
            </a:solidFill>
            <a:prstDash val="sysDot"/>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Aft>
                <a:spcPct val="35000"/>
              </a:spcAft>
            </a:pPr>
            <a:endParaRPr lang="ja-JP" altLang="en-US" sz="1400" b="1" dirty="0">
              <a:solidFill>
                <a:srgbClr val="FFFFFF"/>
              </a:solidFill>
              <a:latin typeface="ＭＳ Ｐゴシック"/>
            </a:endParaRPr>
          </a:p>
        </p:txBody>
      </p:sp>
      <p:sp>
        <p:nvSpPr>
          <p:cNvPr id="51" name="角丸四角形 50"/>
          <p:cNvSpPr/>
          <p:nvPr/>
        </p:nvSpPr>
        <p:spPr>
          <a:xfrm>
            <a:off x="449054" y="5158266"/>
            <a:ext cx="5358537" cy="390948"/>
          </a:xfrm>
          <a:prstGeom prst="roundRect">
            <a:avLst>
              <a:gd name="adj" fmla="val 6560"/>
            </a:avLst>
          </a:prstGeom>
          <a:solidFill>
            <a:srgbClr val="CCEC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FFFFFF"/>
              </a:solidFill>
            </a:endParaRPr>
          </a:p>
        </p:txBody>
      </p:sp>
      <p:sp>
        <p:nvSpPr>
          <p:cNvPr id="45" name="角丸四角形 44"/>
          <p:cNvSpPr/>
          <p:nvPr/>
        </p:nvSpPr>
        <p:spPr>
          <a:xfrm>
            <a:off x="955273" y="3226621"/>
            <a:ext cx="5023566" cy="726900"/>
          </a:xfrm>
          <a:prstGeom prst="roundRect">
            <a:avLst>
              <a:gd name="adj" fmla="val 8867"/>
            </a:avLst>
          </a:prstGeom>
          <a:solidFill>
            <a:schemeClr val="bg1"/>
          </a:solidFill>
          <a:ln w="19050">
            <a:solidFill>
              <a:srgbClr val="00B0F0"/>
            </a:solidFill>
            <a:prstDash val="sysDot"/>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Aft>
                <a:spcPct val="35000"/>
              </a:spcAft>
            </a:pPr>
            <a:endParaRPr lang="ja-JP" altLang="en-US" sz="1400" b="1" dirty="0">
              <a:solidFill>
                <a:srgbClr val="FFFFFF"/>
              </a:solidFill>
              <a:latin typeface="ＭＳ Ｐゴシック"/>
            </a:endParaRPr>
          </a:p>
        </p:txBody>
      </p:sp>
      <p:sp>
        <p:nvSpPr>
          <p:cNvPr id="50" name="角丸四角形 49"/>
          <p:cNvSpPr/>
          <p:nvPr/>
        </p:nvSpPr>
        <p:spPr>
          <a:xfrm>
            <a:off x="444845" y="3023775"/>
            <a:ext cx="5369765" cy="390948"/>
          </a:xfrm>
          <a:prstGeom prst="roundRect">
            <a:avLst>
              <a:gd name="adj" fmla="val 6560"/>
            </a:avLst>
          </a:prstGeom>
          <a:solidFill>
            <a:srgbClr val="CCEC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FFFFFF"/>
              </a:solidFill>
            </a:endParaRPr>
          </a:p>
        </p:txBody>
      </p:sp>
      <p:sp>
        <p:nvSpPr>
          <p:cNvPr id="44" name="角丸四角形 43"/>
          <p:cNvSpPr/>
          <p:nvPr/>
        </p:nvSpPr>
        <p:spPr>
          <a:xfrm>
            <a:off x="955273" y="2304098"/>
            <a:ext cx="5023566" cy="668962"/>
          </a:xfrm>
          <a:prstGeom prst="roundRect">
            <a:avLst>
              <a:gd name="adj" fmla="val 8867"/>
            </a:avLst>
          </a:prstGeom>
          <a:solidFill>
            <a:schemeClr val="bg1"/>
          </a:solidFill>
          <a:ln w="19050">
            <a:solidFill>
              <a:srgbClr val="00B0F0"/>
            </a:solidFill>
            <a:prstDash val="sysDot"/>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Aft>
                <a:spcPct val="35000"/>
              </a:spcAft>
            </a:pPr>
            <a:endParaRPr lang="ja-JP" altLang="en-US" sz="1400" b="1" dirty="0">
              <a:solidFill>
                <a:srgbClr val="FFFFFF"/>
              </a:solidFill>
              <a:latin typeface="ＭＳ Ｐゴシック"/>
            </a:endParaRPr>
          </a:p>
        </p:txBody>
      </p:sp>
      <p:sp>
        <p:nvSpPr>
          <p:cNvPr id="49" name="角丸四角形 48"/>
          <p:cNvSpPr/>
          <p:nvPr/>
        </p:nvSpPr>
        <p:spPr>
          <a:xfrm>
            <a:off x="444844" y="2172577"/>
            <a:ext cx="5362746" cy="267985"/>
          </a:xfrm>
          <a:prstGeom prst="roundRect">
            <a:avLst>
              <a:gd name="adj" fmla="val 6560"/>
            </a:avLst>
          </a:prstGeom>
          <a:solidFill>
            <a:srgbClr val="CCEC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FFFFFF"/>
              </a:solidFill>
            </a:endParaRPr>
          </a:p>
        </p:txBody>
      </p:sp>
      <p:sp>
        <p:nvSpPr>
          <p:cNvPr id="43" name="角丸四角形 42"/>
          <p:cNvSpPr/>
          <p:nvPr/>
        </p:nvSpPr>
        <p:spPr>
          <a:xfrm>
            <a:off x="950094" y="1550644"/>
            <a:ext cx="5028744" cy="567762"/>
          </a:xfrm>
          <a:prstGeom prst="roundRect">
            <a:avLst>
              <a:gd name="adj" fmla="val 8867"/>
            </a:avLst>
          </a:prstGeom>
          <a:noFill/>
          <a:ln w="19050">
            <a:solidFill>
              <a:srgbClr val="00B0F0"/>
            </a:solidFill>
            <a:prstDash val="sysDot"/>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Aft>
                <a:spcPct val="35000"/>
              </a:spcAft>
            </a:pPr>
            <a:endParaRPr lang="ja-JP" altLang="en-US" sz="1400" b="1" dirty="0">
              <a:solidFill>
                <a:srgbClr val="FFFFFF"/>
              </a:solidFill>
              <a:latin typeface="ＭＳ Ｐゴシック"/>
            </a:endParaRPr>
          </a:p>
        </p:txBody>
      </p:sp>
      <p:sp>
        <p:nvSpPr>
          <p:cNvPr id="41" name="角丸四角形 40"/>
          <p:cNvSpPr/>
          <p:nvPr/>
        </p:nvSpPr>
        <p:spPr>
          <a:xfrm>
            <a:off x="449054" y="1354900"/>
            <a:ext cx="5358537" cy="363390"/>
          </a:xfrm>
          <a:prstGeom prst="roundRect">
            <a:avLst>
              <a:gd name="adj" fmla="val 6560"/>
            </a:avLst>
          </a:prstGeom>
          <a:solidFill>
            <a:srgbClr val="CCEC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FFFFFF"/>
              </a:solidFill>
            </a:endParaRPr>
          </a:p>
        </p:txBody>
      </p:sp>
      <p:sp>
        <p:nvSpPr>
          <p:cNvPr id="37" name="メモ 36"/>
          <p:cNvSpPr/>
          <p:nvPr/>
        </p:nvSpPr>
        <p:spPr>
          <a:xfrm>
            <a:off x="6508726" y="6137275"/>
            <a:ext cx="2786809" cy="693140"/>
          </a:xfrm>
          <a:prstGeom prst="foldedCorner">
            <a:avLst/>
          </a:prstGeom>
          <a:solidFill>
            <a:srgbClr val="CCECFF">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FFFFFF"/>
              </a:solidFill>
            </a:endParaRPr>
          </a:p>
        </p:txBody>
      </p:sp>
      <p:sp>
        <p:nvSpPr>
          <p:cNvPr id="36" name="メモ 35"/>
          <p:cNvSpPr/>
          <p:nvPr/>
        </p:nvSpPr>
        <p:spPr>
          <a:xfrm>
            <a:off x="6508725" y="5208110"/>
            <a:ext cx="2783041" cy="693990"/>
          </a:xfrm>
          <a:prstGeom prst="foldedCorner">
            <a:avLst/>
          </a:prstGeom>
          <a:solidFill>
            <a:srgbClr val="CCECFF">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FFFFFF"/>
              </a:solidFill>
            </a:endParaRPr>
          </a:p>
        </p:txBody>
      </p:sp>
      <p:sp>
        <p:nvSpPr>
          <p:cNvPr id="35" name="メモ 34"/>
          <p:cNvSpPr/>
          <p:nvPr/>
        </p:nvSpPr>
        <p:spPr>
          <a:xfrm>
            <a:off x="6508725" y="3142752"/>
            <a:ext cx="2783040" cy="771781"/>
          </a:xfrm>
          <a:prstGeom prst="foldedCorner">
            <a:avLst/>
          </a:prstGeom>
          <a:solidFill>
            <a:srgbClr val="CCECFF">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FFFFFF"/>
              </a:solidFill>
            </a:endParaRPr>
          </a:p>
        </p:txBody>
      </p:sp>
      <p:sp>
        <p:nvSpPr>
          <p:cNvPr id="34" name="角丸四角形吹き出し 33"/>
          <p:cNvSpPr/>
          <p:nvPr/>
        </p:nvSpPr>
        <p:spPr>
          <a:xfrm>
            <a:off x="6372614" y="2364137"/>
            <a:ext cx="2967335" cy="568202"/>
          </a:xfrm>
          <a:prstGeom prst="wedgeRoundRectCallout">
            <a:avLst>
              <a:gd name="adj1" fmla="val -69763"/>
              <a:gd name="adj2" fmla="val 37715"/>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FFFFFF"/>
              </a:solidFill>
            </a:endParaRPr>
          </a:p>
        </p:txBody>
      </p:sp>
      <p:sp>
        <p:nvSpPr>
          <p:cNvPr id="4" name="テキスト ボックス 3"/>
          <p:cNvSpPr txBox="1"/>
          <p:nvPr/>
        </p:nvSpPr>
        <p:spPr>
          <a:xfrm>
            <a:off x="424324" y="541377"/>
            <a:ext cx="9045834" cy="750637"/>
          </a:xfrm>
          <a:prstGeom prst="rect">
            <a:avLst/>
          </a:prstGeom>
          <a:solidFill>
            <a:schemeClr val="bg1"/>
          </a:solidFill>
          <a:ln w="25400">
            <a:solidFill>
              <a:schemeClr val="dk1"/>
            </a:solidFill>
          </a:ln>
        </p:spPr>
        <p:txBody>
          <a:bodyPr wrap="square" rtlCol="0" anchor="ctr" anchorCtr="0">
            <a:noAutofit/>
          </a:bodyPr>
          <a:lstStyle/>
          <a:p>
            <a:pPr marL="199297" indent="-199297">
              <a:spcAft>
                <a:spcPts val="300"/>
              </a:spcAft>
            </a:pPr>
            <a:r>
              <a:rPr lang="ja-JP" altLang="en-US" sz="1400" dirty="0">
                <a:solidFill>
                  <a:srgbClr val="000000"/>
                </a:solidFill>
                <a:latin typeface="HG丸ｺﾞｼｯｸM-PRO" panose="020F0600000000000000" pitchFamily="50" charset="-128"/>
                <a:ea typeface="HG丸ｺﾞｼｯｸM-PRO" panose="020F0600000000000000" pitchFamily="50" charset="-128"/>
              </a:rPr>
              <a:t>○人口減少・高齢化の急速な進行に起因する様々な課題が顕在化。</a:t>
            </a:r>
            <a:endParaRPr lang="en-US" altLang="ja-JP" sz="1400" dirty="0">
              <a:solidFill>
                <a:srgbClr val="000000"/>
              </a:solidFill>
              <a:latin typeface="HG丸ｺﾞｼｯｸM-PRO" panose="020F0600000000000000" pitchFamily="50" charset="-128"/>
              <a:ea typeface="HG丸ｺﾞｼｯｸM-PRO" panose="020F0600000000000000" pitchFamily="50" charset="-128"/>
            </a:endParaRPr>
          </a:p>
          <a:p>
            <a:pPr marL="199297" indent="-199297">
              <a:spcAft>
                <a:spcPts val="300"/>
              </a:spcAft>
            </a:pPr>
            <a:r>
              <a:rPr lang="ja-JP" altLang="en-US" sz="1400" dirty="0">
                <a:solidFill>
                  <a:srgbClr val="000000"/>
                </a:solidFill>
                <a:latin typeface="HG丸ｺﾞｼｯｸM-PRO" panose="020F0600000000000000" pitchFamily="50" charset="-128"/>
                <a:ea typeface="HG丸ｺﾞｼｯｸM-PRO" panose="020F0600000000000000" pitchFamily="50" charset="-128"/>
              </a:rPr>
              <a:t>○これに伴い、我が国の都市政策は、郊外部の開発圧力の規制的手法によるコントロールを基に、拡散した市街地をコンパクト化して都市の持続性を確保する「集約型都市構造化」の本格的展開に大きく転換。</a:t>
            </a:r>
          </a:p>
        </p:txBody>
      </p:sp>
      <p:sp>
        <p:nvSpPr>
          <p:cNvPr id="12" name="テキスト ボックス 11"/>
          <p:cNvSpPr txBox="1"/>
          <p:nvPr/>
        </p:nvSpPr>
        <p:spPr>
          <a:xfrm>
            <a:off x="424325" y="2179063"/>
            <a:ext cx="5126895" cy="269059"/>
          </a:xfrm>
          <a:prstGeom prst="rect">
            <a:avLst/>
          </a:prstGeom>
          <a:noFill/>
          <a:effectLst>
            <a:innerShdw blurRad="114300">
              <a:prstClr val="black"/>
            </a:innerShdw>
          </a:effectLst>
        </p:spPr>
        <p:txBody>
          <a:bodyPr wrap="square" rtlCol="0" anchor="ctr" anchorCtr="0">
            <a:noAutofit/>
          </a:bodyPr>
          <a:lstStyle/>
          <a:p>
            <a:pPr marL="161196" indent="-161196">
              <a:buFont typeface="Wingdings" panose="05000000000000000000" pitchFamily="2" charset="2"/>
              <a:buChar char="Ø"/>
            </a:pPr>
            <a:r>
              <a:rPr lang="en-US" altLang="ja-JP" sz="1100" dirty="0">
                <a:solidFill>
                  <a:srgbClr val="000000"/>
                </a:solidFill>
                <a:latin typeface="HGP創英角ｺﾞｼｯｸUB"/>
                <a:ea typeface="HGP創英角ｺﾞｼｯｸUB"/>
              </a:rPr>
              <a:t>2003(H15).12</a:t>
            </a:r>
            <a:r>
              <a:rPr lang="ja-JP" altLang="en-US" sz="1100" dirty="0">
                <a:solidFill>
                  <a:srgbClr val="000000"/>
                </a:solidFill>
                <a:latin typeface="HGP創英角ｺﾞｼｯｸUB"/>
                <a:ea typeface="HGP創英角ｺﾞｼｯｸUB"/>
              </a:rPr>
              <a:t>　「都市再生ビジョン」</a:t>
            </a:r>
            <a:r>
              <a:rPr lang="ja-JP" altLang="en-US" sz="1100" dirty="0">
                <a:solidFill>
                  <a:srgbClr val="000000"/>
                </a:solidFill>
                <a:latin typeface="ＭＳ Ｐゴシック"/>
                <a:ea typeface="ＭＳ Ｐゴシック"/>
              </a:rPr>
              <a:t>　</a:t>
            </a:r>
            <a:r>
              <a:rPr lang="ja-JP" altLang="en-US" sz="1050" dirty="0">
                <a:solidFill>
                  <a:srgbClr val="000000"/>
                </a:solidFill>
                <a:latin typeface="ＭＳ Ｐゴシック"/>
                <a:ea typeface="ＭＳ Ｐゴシック"/>
              </a:rPr>
              <a:t>（社会資本整備審議会答申）</a:t>
            </a:r>
          </a:p>
        </p:txBody>
      </p:sp>
      <p:sp>
        <p:nvSpPr>
          <p:cNvPr id="13" name="テキスト ボックス 12"/>
          <p:cNvSpPr txBox="1"/>
          <p:nvPr/>
        </p:nvSpPr>
        <p:spPr>
          <a:xfrm>
            <a:off x="6436972" y="2395305"/>
            <a:ext cx="2988787" cy="577081"/>
          </a:xfrm>
          <a:prstGeom prst="rect">
            <a:avLst/>
          </a:prstGeom>
          <a:noFill/>
        </p:spPr>
        <p:txBody>
          <a:bodyPr wrap="square" rtlCol="0">
            <a:spAutoFit/>
          </a:bodyPr>
          <a:lstStyle/>
          <a:p>
            <a:pPr marL="158265" indent="-158265">
              <a:buFont typeface="Wingdings" panose="05000000000000000000" pitchFamily="2" charset="2"/>
              <a:buChar char="ü"/>
            </a:pPr>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目前に迫った人口減少への対応が急務</a:t>
            </a:r>
            <a:endParaRPr lang="en-US" altLang="ja-JP"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marL="158265" indent="-158265">
              <a:buFont typeface="Wingdings" panose="05000000000000000000" pitchFamily="2" charset="2"/>
              <a:buChar char="ü"/>
            </a:pPr>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都市政策の基本方向に「コンパクト」を本格的に位置付け</a:t>
            </a:r>
            <a:endParaRPr lang="en-US" altLang="ja-JP"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419388" y="5141576"/>
            <a:ext cx="5238878" cy="410237"/>
          </a:xfrm>
          <a:prstGeom prst="rect">
            <a:avLst/>
          </a:prstGeom>
          <a:noFill/>
          <a:effectLst>
            <a:innerShdw blurRad="114300">
              <a:prstClr val="black"/>
            </a:innerShdw>
          </a:effectLst>
        </p:spPr>
        <p:txBody>
          <a:bodyPr wrap="square" rtlCol="0" anchor="ctr" anchorCtr="0">
            <a:noAutofit/>
          </a:bodyPr>
          <a:lstStyle/>
          <a:p>
            <a:pPr marL="161196" indent="-161196">
              <a:buFont typeface="Wingdings" panose="05000000000000000000" pitchFamily="2" charset="2"/>
              <a:buChar char="Ø"/>
            </a:pPr>
            <a:r>
              <a:rPr lang="en-US" altLang="ja-JP" sz="1100" dirty="0">
                <a:solidFill>
                  <a:srgbClr val="000000"/>
                </a:solidFill>
                <a:latin typeface="HGP創英角ｺﾞｼｯｸUB"/>
                <a:ea typeface="HGP創英角ｺﾞｼｯｸUB"/>
              </a:rPr>
              <a:t>2012(H24).9</a:t>
            </a:r>
            <a:r>
              <a:rPr lang="ja-JP" altLang="en-US" sz="1100" dirty="0">
                <a:solidFill>
                  <a:srgbClr val="000000"/>
                </a:solidFill>
                <a:latin typeface="HGP創英角ｺﾞｼｯｸUB"/>
                <a:ea typeface="HGP創英角ｺﾞｼｯｸUB"/>
              </a:rPr>
              <a:t>　「都市計画に関する諸制度の今後の展開について」</a:t>
            </a:r>
            <a:endParaRPr lang="en-US" altLang="ja-JP" sz="1100" dirty="0">
              <a:solidFill>
                <a:srgbClr val="000000"/>
              </a:solidFill>
              <a:latin typeface="HGP創英角ｺﾞｼｯｸUB"/>
              <a:ea typeface="HGP創英角ｺﾞｼｯｸUB"/>
            </a:endParaRPr>
          </a:p>
          <a:p>
            <a:r>
              <a:rPr lang="ja-JP" altLang="en-US" sz="1050" dirty="0">
                <a:solidFill>
                  <a:srgbClr val="000000"/>
                </a:solidFill>
                <a:latin typeface="HGP創英角ｺﾞｼｯｸUB"/>
                <a:ea typeface="HGP創英角ｺﾞｼｯｸUB"/>
              </a:rPr>
              <a:t>　　　　　　　　　　　　　　　　　　　　　　</a:t>
            </a:r>
            <a:r>
              <a:rPr lang="ja-JP" altLang="en-US" sz="1000" dirty="0">
                <a:solidFill>
                  <a:srgbClr val="000000"/>
                </a:solidFill>
                <a:latin typeface="ＭＳ Ｐゴシック"/>
                <a:ea typeface="ＭＳ Ｐゴシック"/>
              </a:rPr>
              <a:t>（都市計画制度小委員会中間とりまとめ）</a:t>
            </a:r>
          </a:p>
        </p:txBody>
      </p:sp>
      <p:sp>
        <p:nvSpPr>
          <p:cNvPr id="18" name="テキスト ボックス 17"/>
          <p:cNvSpPr txBox="1"/>
          <p:nvPr/>
        </p:nvSpPr>
        <p:spPr>
          <a:xfrm>
            <a:off x="416092" y="3011257"/>
            <a:ext cx="5463142" cy="410237"/>
          </a:xfrm>
          <a:prstGeom prst="rect">
            <a:avLst/>
          </a:prstGeom>
          <a:noFill/>
          <a:effectLst>
            <a:innerShdw blurRad="114300">
              <a:prstClr val="black"/>
            </a:innerShdw>
          </a:effectLst>
        </p:spPr>
        <p:txBody>
          <a:bodyPr wrap="square" rtlCol="0" anchor="ctr" anchorCtr="0">
            <a:noAutofit/>
          </a:bodyPr>
          <a:lstStyle/>
          <a:p>
            <a:pPr marL="161196" indent="-161196">
              <a:buFont typeface="Wingdings" panose="05000000000000000000" pitchFamily="2" charset="2"/>
              <a:buChar char="Ø"/>
            </a:pPr>
            <a:r>
              <a:rPr lang="en-US" altLang="ja-JP" sz="1100" dirty="0">
                <a:solidFill>
                  <a:srgbClr val="000000"/>
                </a:solidFill>
                <a:latin typeface="HGP創英角ｺﾞｼｯｸUB"/>
                <a:ea typeface="HGP創英角ｺﾞｼｯｸUB"/>
              </a:rPr>
              <a:t>2006(H18).2</a:t>
            </a:r>
            <a:r>
              <a:rPr lang="ja-JP" altLang="en-US" sz="1100" dirty="0">
                <a:solidFill>
                  <a:srgbClr val="000000"/>
                </a:solidFill>
                <a:latin typeface="HGP創英角ｺﾞｼｯｸUB"/>
                <a:ea typeface="HGP創英角ｺﾞｼｯｸUB"/>
              </a:rPr>
              <a:t>　「新しい時代の都市計画はいかにあるべきか</a:t>
            </a:r>
            <a:r>
              <a:rPr lang="ja-JP" altLang="en-US" sz="1050" dirty="0">
                <a:solidFill>
                  <a:srgbClr val="000000"/>
                </a:solidFill>
                <a:latin typeface="ＭＳ Ｐゴシック"/>
                <a:ea typeface="ＭＳ Ｐゴシック"/>
              </a:rPr>
              <a:t>（第一次答申）</a:t>
            </a:r>
            <a:r>
              <a:rPr lang="ja-JP" altLang="en-US" sz="1100" dirty="0">
                <a:solidFill>
                  <a:srgbClr val="000000"/>
                </a:solidFill>
                <a:latin typeface="HGP創英角ｺﾞｼｯｸUB"/>
                <a:ea typeface="HGP創英角ｺﾞｼｯｸUB"/>
              </a:rPr>
              <a:t>」</a:t>
            </a:r>
            <a:endParaRPr lang="en-US" altLang="ja-JP" sz="1100" dirty="0">
              <a:solidFill>
                <a:srgbClr val="000000"/>
              </a:solidFill>
              <a:latin typeface="HGP創英角ｺﾞｼｯｸUB"/>
              <a:ea typeface="HGP創英角ｺﾞｼｯｸUB"/>
            </a:endParaRPr>
          </a:p>
          <a:p>
            <a:r>
              <a:rPr lang="ja-JP" altLang="en-US" sz="1050" dirty="0">
                <a:solidFill>
                  <a:srgbClr val="000000"/>
                </a:solidFill>
                <a:latin typeface="HGP創英角ｺﾞｼｯｸUB"/>
                <a:ea typeface="HGP創英角ｺﾞｼｯｸUB"/>
              </a:rPr>
              <a:t>　　　　　　　　　　　　　　　　　　　　　　　　　　　　　　　</a:t>
            </a:r>
            <a:r>
              <a:rPr lang="ja-JP" altLang="en-US" sz="1000" dirty="0">
                <a:solidFill>
                  <a:srgbClr val="000000"/>
                </a:solidFill>
                <a:latin typeface="HGP創英角ｺﾞｼｯｸUB"/>
                <a:ea typeface="HGP創英角ｺﾞｼｯｸUB"/>
              </a:rPr>
              <a:t>　</a:t>
            </a:r>
            <a:r>
              <a:rPr lang="ja-JP" altLang="en-US" sz="1000" dirty="0">
                <a:solidFill>
                  <a:srgbClr val="000000"/>
                </a:solidFill>
                <a:latin typeface="ＭＳ Ｐゴシック"/>
                <a:ea typeface="ＭＳ Ｐゴシック"/>
              </a:rPr>
              <a:t>（社会資本整備審議会答申）</a:t>
            </a:r>
          </a:p>
        </p:txBody>
      </p:sp>
      <p:sp>
        <p:nvSpPr>
          <p:cNvPr id="21" name="テキスト ボックス 20"/>
          <p:cNvSpPr txBox="1"/>
          <p:nvPr/>
        </p:nvSpPr>
        <p:spPr>
          <a:xfrm>
            <a:off x="6575193" y="3197977"/>
            <a:ext cx="2716573" cy="769441"/>
          </a:xfrm>
          <a:prstGeom prst="rect">
            <a:avLst/>
          </a:prstGeom>
          <a:noFill/>
        </p:spPr>
        <p:txBody>
          <a:bodyPr wrap="square" rtlCol="0">
            <a:spAutoFit/>
          </a:bodyPr>
          <a:lstStyle/>
          <a:p>
            <a:r>
              <a:rPr lang="ja-JP" altLang="en-US" sz="1100" b="1"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まちづくり３法の見直し</a:t>
            </a:r>
            <a:r>
              <a:rPr lang="en-US" altLang="ja-JP" sz="1100" b="1"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【H18】</a:t>
            </a:r>
          </a:p>
          <a:p>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・大規模集客施設の立地制限</a:t>
            </a:r>
            <a:endParaRPr lang="en-US" altLang="ja-JP"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・病院等の公共公益施設の開発許可</a:t>
            </a:r>
            <a:endParaRPr lang="en-US" altLang="ja-JP"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の対象化  等</a:t>
            </a:r>
            <a:endParaRPr lang="en-US" altLang="ja-JP"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6543903" y="5197079"/>
            <a:ext cx="2803487" cy="754053"/>
          </a:xfrm>
          <a:prstGeom prst="rect">
            <a:avLst/>
          </a:prstGeom>
          <a:noFill/>
        </p:spPr>
        <p:txBody>
          <a:bodyPr wrap="square" rtlCol="0">
            <a:spAutoFit/>
          </a:bodyPr>
          <a:lstStyle/>
          <a:p>
            <a:r>
              <a:rPr lang="ja-JP" altLang="en-US" sz="1100" b="1"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都市の低炭素化の促進に関する法律</a:t>
            </a:r>
            <a:endParaRPr lang="en-US" altLang="ja-JP" sz="1100" b="1"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b="1"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（エコまち法）の制定</a:t>
            </a:r>
            <a:r>
              <a:rPr lang="en-US" altLang="ja-JP" sz="1100" b="1"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【H24】</a:t>
            </a:r>
          </a:p>
          <a:p>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・都市のＣＯ２削減に向けた市町村</a:t>
            </a:r>
            <a:endParaRPr lang="en-US" altLang="ja-JP"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の取組を支援</a:t>
            </a:r>
            <a:endParaRPr lang="en-US" altLang="ja-JP"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420732" y="5951144"/>
            <a:ext cx="5386859" cy="246539"/>
          </a:xfrm>
          <a:prstGeom prst="rect">
            <a:avLst/>
          </a:prstGeom>
          <a:noFill/>
          <a:effectLst>
            <a:innerShdw blurRad="114300">
              <a:prstClr val="black"/>
            </a:innerShdw>
          </a:effectLst>
        </p:spPr>
        <p:txBody>
          <a:bodyPr wrap="square" rtlCol="0" anchor="ctr" anchorCtr="0">
            <a:noAutofit/>
          </a:bodyPr>
          <a:lstStyle/>
          <a:p>
            <a:pPr marL="161196" indent="-161196">
              <a:buFont typeface="Wingdings" panose="05000000000000000000" pitchFamily="2" charset="2"/>
              <a:buChar char="Ø"/>
            </a:pPr>
            <a:r>
              <a:rPr lang="en-US" altLang="ja-JP" sz="1100" dirty="0">
                <a:solidFill>
                  <a:srgbClr val="000000"/>
                </a:solidFill>
                <a:latin typeface="HGP創英角ｺﾞｼｯｸUB"/>
                <a:ea typeface="HGP創英角ｺﾞｼｯｸUB"/>
              </a:rPr>
              <a:t>2013(H25).7</a:t>
            </a:r>
            <a:r>
              <a:rPr lang="ja-JP" altLang="en-US" sz="1100" dirty="0">
                <a:solidFill>
                  <a:srgbClr val="000000"/>
                </a:solidFill>
                <a:latin typeface="HGP創英角ｺﾞｼｯｸUB"/>
                <a:ea typeface="HGP創英角ｺﾞｼｯｸUB"/>
              </a:rPr>
              <a:t>　都市再構築戦略検討委員会中間とりまとめ</a:t>
            </a:r>
          </a:p>
        </p:txBody>
      </p:sp>
      <p:sp>
        <p:nvSpPr>
          <p:cNvPr id="25" name="テキスト ボックス 24"/>
          <p:cNvSpPr txBox="1"/>
          <p:nvPr/>
        </p:nvSpPr>
        <p:spPr>
          <a:xfrm>
            <a:off x="1082268" y="6160432"/>
            <a:ext cx="4899713" cy="738664"/>
          </a:xfrm>
          <a:prstGeom prst="rect">
            <a:avLst/>
          </a:prstGeom>
          <a:noFill/>
        </p:spPr>
        <p:txBody>
          <a:bodyPr wrap="square" rtlCol="0">
            <a:spAutoFit/>
          </a:bodyPr>
          <a:lstStyle/>
          <a:p>
            <a:pPr marL="199297" indent="-199297"/>
            <a:r>
              <a:rPr lang="ja-JP" altLang="en-US" sz="1050" dirty="0">
                <a:solidFill>
                  <a:srgbClr val="000000"/>
                </a:solidFill>
              </a:rPr>
              <a:t>○快適な暮らしと活力ある経済活動が行われるまちを実現するため、</a:t>
            </a:r>
            <a:r>
              <a:rPr lang="ja-JP" altLang="en-US" sz="1050" dirty="0">
                <a:solidFill>
                  <a:srgbClr val="FF0000"/>
                </a:solidFill>
              </a:rPr>
              <a:t>都市構造の再構築（リノベーション）</a:t>
            </a:r>
            <a:r>
              <a:rPr lang="ja-JP" altLang="en-US" sz="1050" dirty="0">
                <a:solidFill>
                  <a:srgbClr val="000000"/>
                </a:solidFill>
              </a:rPr>
              <a:t>が必要</a:t>
            </a:r>
            <a:endParaRPr lang="en-US" altLang="ja-JP" sz="1050" dirty="0">
              <a:solidFill>
                <a:srgbClr val="000000"/>
              </a:solidFill>
            </a:endParaRPr>
          </a:p>
          <a:p>
            <a:pPr marL="249122" indent="-101115">
              <a:buFont typeface="Wingdings" panose="05000000000000000000" pitchFamily="2" charset="2"/>
              <a:buChar char="Ø"/>
            </a:pPr>
            <a:r>
              <a:rPr lang="ja-JP" altLang="en-US" sz="1050" dirty="0">
                <a:solidFill>
                  <a:srgbClr val="000000"/>
                </a:solidFill>
              </a:rPr>
              <a:t> 地方都市： </a:t>
            </a:r>
            <a:r>
              <a:rPr lang="ja-JP" altLang="en-US" sz="1050" dirty="0">
                <a:solidFill>
                  <a:srgbClr val="FF0000"/>
                </a:solidFill>
              </a:rPr>
              <a:t>居住の集積（集住）</a:t>
            </a:r>
            <a:r>
              <a:rPr lang="ja-JP" altLang="en-US" sz="1050" dirty="0">
                <a:solidFill>
                  <a:srgbClr val="000000"/>
                </a:solidFill>
              </a:rPr>
              <a:t>と生活と経済を支える</a:t>
            </a:r>
            <a:r>
              <a:rPr lang="ja-JP" altLang="en-US" sz="1050" dirty="0">
                <a:solidFill>
                  <a:srgbClr val="FF0000"/>
                </a:solidFill>
              </a:rPr>
              <a:t>都市機能を再配置</a:t>
            </a:r>
            <a:endParaRPr lang="en-US" altLang="ja-JP" sz="1050" dirty="0">
              <a:solidFill>
                <a:srgbClr val="FF0000"/>
              </a:solidFill>
            </a:endParaRPr>
          </a:p>
          <a:p>
            <a:pPr marL="249122" indent="-101115">
              <a:buFont typeface="Wingdings" panose="05000000000000000000" pitchFamily="2" charset="2"/>
              <a:buChar char="Ø"/>
            </a:pPr>
            <a:r>
              <a:rPr lang="ja-JP" altLang="en-US" sz="1050" dirty="0">
                <a:solidFill>
                  <a:srgbClr val="000000"/>
                </a:solidFill>
              </a:rPr>
              <a:t> 大都市： 高齢者が健康に暮らせるまちづくりと医療・福祉の効率的な提供</a:t>
            </a:r>
            <a:endParaRPr lang="en-US" altLang="ja-JP" sz="1050" dirty="0">
              <a:solidFill>
                <a:srgbClr val="000000"/>
              </a:solidFill>
            </a:endParaRPr>
          </a:p>
        </p:txBody>
      </p:sp>
      <p:sp>
        <p:nvSpPr>
          <p:cNvPr id="26" name="テキスト ボックス 25"/>
          <p:cNvSpPr txBox="1"/>
          <p:nvPr/>
        </p:nvSpPr>
        <p:spPr>
          <a:xfrm>
            <a:off x="6524147" y="6230250"/>
            <a:ext cx="2842999" cy="600164"/>
          </a:xfrm>
          <a:prstGeom prst="rect">
            <a:avLst/>
          </a:prstGeom>
          <a:noFill/>
        </p:spPr>
        <p:txBody>
          <a:bodyPr wrap="square" rtlCol="0">
            <a:spAutoFit/>
          </a:bodyPr>
          <a:lstStyle/>
          <a:p>
            <a:r>
              <a:rPr lang="ja-JP" altLang="en-US" sz="1100" b="1"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都市再生特別措置法の改正</a:t>
            </a:r>
            <a:r>
              <a:rPr lang="en-US" altLang="ja-JP" sz="1100" b="1" u="sng"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【H26】</a:t>
            </a:r>
          </a:p>
          <a:p>
            <a:pPr marL="284292" indent="-284292"/>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立地適正化計画制度の創設</a:t>
            </a:r>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により、</a:t>
            </a:r>
            <a:endParaRPr lang="en-US" altLang="ja-JP"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marL="284292" indent="-284292"/>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コンパクトシティを本格的に推進</a:t>
            </a:r>
            <a:endParaRPr lang="en-US" altLang="ja-JP"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Rectangle 2"/>
          <p:cNvSpPr txBox="1">
            <a:spLocks noChangeArrowheads="1"/>
          </p:cNvSpPr>
          <p:nvPr/>
        </p:nvSpPr>
        <p:spPr>
          <a:xfrm>
            <a:off x="56456" y="8787"/>
            <a:ext cx="8789377" cy="43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9" tIns="45665" rIns="91329" bIns="45665" numCol="1" anchor="ctr" anchorCtr="0" compatLnSpc="1">
            <a:prstTxWarp prst="textNoShape">
              <a:avLst/>
            </a:prstTxWarp>
          </a:bodyPr>
          <a:lstStyle>
            <a:lvl1pPr eaLnBrk="0" hangingPunct="0">
              <a:tabLst>
                <a:tab pos="533400" algn="l"/>
              </a:tabLst>
              <a:defRPr sz="2800">
                <a:solidFill>
                  <a:srgbClr val="0070C0"/>
                </a:solidFill>
                <a:latin typeface="+mj-lt"/>
                <a:ea typeface="+mj-ea"/>
                <a:cs typeface="+mj-cs"/>
              </a:defRPr>
            </a:lvl1pPr>
            <a:lvl2pPr eaLnBrk="0" hangingPunct="0">
              <a:defRPr sz="2800">
                <a:solidFill>
                  <a:srgbClr val="4087C8"/>
                </a:solidFill>
                <a:latin typeface="HGP創英角ｺﾞｼｯｸUB" pitchFamily="50" charset="-128"/>
                <a:ea typeface="HGP創英角ｺﾞｼｯｸUB" pitchFamily="50" charset="-128"/>
              </a:defRPr>
            </a:lvl2pPr>
            <a:lvl3pPr eaLnBrk="0" hangingPunct="0">
              <a:defRPr sz="2800">
                <a:solidFill>
                  <a:srgbClr val="4087C8"/>
                </a:solidFill>
                <a:latin typeface="HGP創英角ｺﾞｼｯｸUB" pitchFamily="50" charset="-128"/>
                <a:ea typeface="HGP創英角ｺﾞｼｯｸUB" pitchFamily="50" charset="-128"/>
              </a:defRPr>
            </a:lvl3pPr>
            <a:lvl4pPr eaLnBrk="0" hangingPunct="0">
              <a:defRPr sz="2800">
                <a:solidFill>
                  <a:srgbClr val="4087C8"/>
                </a:solidFill>
                <a:latin typeface="HGP創英角ｺﾞｼｯｸUB" pitchFamily="50" charset="-128"/>
                <a:ea typeface="HGP創英角ｺﾞｼｯｸUB" pitchFamily="50" charset="-128"/>
              </a:defRPr>
            </a:lvl4pPr>
            <a:lvl5pPr eaLnBrk="0" hangingPunct="0">
              <a:defRPr sz="2800">
                <a:solidFill>
                  <a:srgbClr val="4087C8"/>
                </a:solidFill>
                <a:latin typeface="HGP創英角ｺﾞｼｯｸUB" pitchFamily="50" charset="-128"/>
                <a:ea typeface="HGP創英角ｺﾞｼｯｸUB" pitchFamily="50" charset="-128"/>
              </a:defRPr>
            </a:lvl5pPr>
            <a:lvl6pPr marL="456644" fontAlgn="base">
              <a:spcBef>
                <a:spcPct val="0"/>
              </a:spcBef>
              <a:spcAft>
                <a:spcPct val="0"/>
              </a:spcAft>
              <a:defRPr sz="2800">
                <a:solidFill>
                  <a:srgbClr val="4087C8"/>
                </a:solidFill>
                <a:latin typeface="HGP創英角ｺﾞｼｯｸUB" pitchFamily="50" charset="-128"/>
                <a:ea typeface="HGP創英角ｺﾞｼｯｸUB" pitchFamily="50" charset="-128"/>
              </a:defRPr>
            </a:lvl6pPr>
            <a:lvl7pPr marL="913290" fontAlgn="base">
              <a:spcBef>
                <a:spcPct val="0"/>
              </a:spcBef>
              <a:spcAft>
                <a:spcPct val="0"/>
              </a:spcAft>
              <a:defRPr sz="2800">
                <a:solidFill>
                  <a:srgbClr val="4087C8"/>
                </a:solidFill>
                <a:latin typeface="HGP創英角ｺﾞｼｯｸUB" pitchFamily="50" charset="-128"/>
                <a:ea typeface="HGP創英角ｺﾞｼｯｸUB" pitchFamily="50" charset="-128"/>
              </a:defRPr>
            </a:lvl7pPr>
            <a:lvl8pPr marL="1369932" fontAlgn="base">
              <a:spcBef>
                <a:spcPct val="0"/>
              </a:spcBef>
              <a:spcAft>
                <a:spcPct val="0"/>
              </a:spcAft>
              <a:defRPr sz="2800">
                <a:solidFill>
                  <a:srgbClr val="4087C8"/>
                </a:solidFill>
                <a:latin typeface="HGP創英角ｺﾞｼｯｸUB" pitchFamily="50" charset="-128"/>
                <a:ea typeface="HGP創英角ｺﾞｼｯｸUB" pitchFamily="50" charset="-128"/>
              </a:defRPr>
            </a:lvl8pPr>
            <a:lvl9pPr marL="1826581" fontAlgn="base">
              <a:spcBef>
                <a:spcPct val="0"/>
              </a:spcBef>
              <a:spcAft>
                <a:spcPct val="0"/>
              </a:spcAft>
              <a:defRPr sz="2800">
                <a:solidFill>
                  <a:srgbClr val="4087C8"/>
                </a:solidFill>
                <a:latin typeface="HGP創英角ｺﾞｼｯｸUB" pitchFamily="50" charset="-128"/>
                <a:ea typeface="HGP創英角ｺﾞｼｯｸUB" pitchFamily="50" charset="-128"/>
              </a:defRPr>
            </a:lvl9pPr>
          </a:lstStyle>
          <a:p>
            <a:r>
              <a:rPr lang="ja-JP" altLang="en-US" dirty="0"/>
              <a:t>コンパクトシティ政策への転換までの主な経緯</a:t>
            </a:r>
          </a:p>
        </p:txBody>
      </p:sp>
      <p:sp>
        <p:nvSpPr>
          <p:cNvPr id="10" name="テキスト ボックス 9"/>
          <p:cNvSpPr txBox="1"/>
          <p:nvPr/>
        </p:nvSpPr>
        <p:spPr>
          <a:xfrm>
            <a:off x="1052024" y="1722036"/>
            <a:ext cx="4606242" cy="415498"/>
          </a:xfrm>
          <a:prstGeom prst="rect">
            <a:avLst/>
          </a:prstGeom>
          <a:noFill/>
        </p:spPr>
        <p:txBody>
          <a:bodyPr wrap="square" rtlCol="0">
            <a:spAutoFit/>
          </a:bodyPr>
          <a:lstStyle/>
          <a:p>
            <a:pPr marL="199297" indent="-199297"/>
            <a:r>
              <a:rPr lang="ja-JP" altLang="en-US" sz="1050" dirty="0">
                <a:solidFill>
                  <a:srgbClr val="000000"/>
                </a:solidFill>
              </a:rPr>
              <a:t>○「都市化社会」から「都市型社会」へ移行</a:t>
            </a:r>
            <a:endParaRPr lang="en-US" altLang="ja-JP" sz="1050" dirty="0">
              <a:solidFill>
                <a:srgbClr val="000000"/>
              </a:solidFill>
            </a:endParaRPr>
          </a:p>
          <a:p>
            <a:pPr marL="199297" indent="-199297"/>
            <a:r>
              <a:rPr lang="ja-JP" altLang="en-US" sz="1050" dirty="0">
                <a:solidFill>
                  <a:srgbClr val="000000"/>
                </a:solidFill>
              </a:rPr>
              <a:t>○「都市の拡張への対応」から、都市の中へ目を向けた「都市の再構築」へ</a:t>
            </a:r>
          </a:p>
        </p:txBody>
      </p:sp>
      <p:sp>
        <p:nvSpPr>
          <p:cNvPr id="19" name="テキスト ボックス 18"/>
          <p:cNvSpPr txBox="1"/>
          <p:nvPr/>
        </p:nvSpPr>
        <p:spPr>
          <a:xfrm>
            <a:off x="1051656" y="2415019"/>
            <a:ext cx="4499564" cy="577081"/>
          </a:xfrm>
          <a:prstGeom prst="rect">
            <a:avLst/>
          </a:prstGeom>
          <a:noFill/>
        </p:spPr>
        <p:txBody>
          <a:bodyPr wrap="square" rtlCol="0">
            <a:spAutoFit/>
          </a:bodyPr>
          <a:lstStyle/>
          <a:p>
            <a:pPr marL="199297" indent="-199297"/>
            <a:r>
              <a:rPr lang="ja-JP" altLang="en-US" sz="1050" dirty="0">
                <a:solidFill>
                  <a:srgbClr val="000000"/>
                </a:solidFill>
              </a:rPr>
              <a:t>○「拡散型都市構造」から「集約・修復保全型都市構造」への転換</a:t>
            </a:r>
            <a:endParaRPr lang="en-US" altLang="ja-JP" sz="1050" dirty="0">
              <a:solidFill>
                <a:srgbClr val="000000"/>
              </a:solidFill>
            </a:endParaRPr>
          </a:p>
          <a:p>
            <a:pPr marL="199297" indent="-199297"/>
            <a:r>
              <a:rPr lang="ja-JP" altLang="en-US" sz="1050" dirty="0">
                <a:solidFill>
                  <a:srgbClr val="000000"/>
                </a:solidFill>
              </a:rPr>
              <a:t>○工場跡地やバブル期に生じた細分化された土地の利用密度の向上と</a:t>
            </a:r>
            <a:r>
              <a:rPr lang="ja-JP" altLang="en-US" sz="1050" dirty="0">
                <a:solidFill>
                  <a:srgbClr val="FF0000"/>
                </a:solidFill>
              </a:rPr>
              <a:t>都市機能の集積</a:t>
            </a:r>
            <a:r>
              <a:rPr lang="ja-JP" altLang="en-US" sz="1050" dirty="0">
                <a:solidFill>
                  <a:srgbClr val="000000"/>
                </a:solidFill>
              </a:rPr>
              <a:t>等により、</a:t>
            </a:r>
            <a:r>
              <a:rPr lang="ja-JP" altLang="en-US" sz="1050" dirty="0">
                <a:solidFill>
                  <a:srgbClr val="FF0000"/>
                </a:solidFill>
              </a:rPr>
              <a:t>市街地をコンパクト</a:t>
            </a:r>
            <a:r>
              <a:rPr lang="ja-JP" altLang="en-US" sz="1050" dirty="0">
                <a:solidFill>
                  <a:srgbClr val="000000"/>
                </a:solidFill>
              </a:rPr>
              <a:t>に</a:t>
            </a:r>
          </a:p>
        </p:txBody>
      </p:sp>
      <p:sp>
        <p:nvSpPr>
          <p:cNvPr id="5" name="テキスト ボックス 4"/>
          <p:cNvSpPr txBox="1"/>
          <p:nvPr/>
        </p:nvSpPr>
        <p:spPr>
          <a:xfrm>
            <a:off x="424325" y="1340768"/>
            <a:ext cx="4861021" cy="389478"/>
          </a:xfrm>
          <a:prstGeom prst="rect">
            <a:avLst/>
          </a:prstGeom>
          <a:noFill/>
          <a:effectLst>
            <a:innerShdw blurRad="114300">
              <a:prstClr val="black"/>
            </a:innerShdw>
          </a:effectLst>
        </p:spPr>
        <p:txBody>
          <a:bodyPr wrap="square" rtlCol="0" anchor="ctr" anchorCtr="0">
            <a:noAutofit/>
          </a:bodyPr>
          <a:lstStyle/>
          <a:p>
            <a:pPr marL="164127" indent="-164127">
              <a:buFont typeface="Wingdings" panose="05000000000000000000" pitchFamily="2" charset="2"/>
              <a:buChar char="Ø"/>
            </a:pPr>
            <a:r>
              <a:rPr lang="en-US" altLang="ja-JP" sz="1100" dirty="0">
                <a:solidFill>
                  <a:srgbClr val="000000"/>
                </a:solidFill>
                <a:latin typeface="HGP創英角ｺﾞｼｯｸUB"/>
                <a:ea typeface="HGP創英角ｺﾞｼｯｸUB"/>
              </a:rPr>
              <a:t>1997(H9).6</a:t>
            </a:r>
            <a:r>
              <a:rPr lang="ja-JP" altLang="en-US" sz="1100" dirty="0">
                <a:solidFill>
                  <a:srgbClr val="000000"/>
                </a:solidFill>
                <a:latin typeface="HGP創英角ｺﾞｼｯｸUB"/>
                <a:ea typeface="HGP創英角ｺﾞｼｯｸUB"/>
              </a:rPr>
              <a:t>　「今後の都市政策のあり方について」 </a:t>
            </a:r>
            <a:endParaRPr lang="en-US" altLang="ja-JP" sz="1100" dirty="0">
              <a:solidFill>
                <a:srgbClr val="000000"/>
              </a:solidFill>
              <a:latin typeface="HGP創英角ｺﾞｼｯｸUB"/>
              <a:ea typeface="HGP創英角ｺﾞｼｯｸUB"/>
            </a:endParaRPr>
          </a:p>
          <a:p>
            <a:r>
              <a:rPr lang="ja-JP" altLang="en-US" sz="1050" dirty="0">
                <a:solidFill>
                  <a:srgbClr val="000000"/>
                </a:solidFill>
                <a:latin typeface="ＭＳ Ｐゴシック"/>
                <a:ea typeface="ＭＳ Ｐゴシック"/>
              </a:rPr>
              <a:t>　　　　　　　　　　　　</a:t>
            </a:r>
            <a:r>
              <a:rPr lang="ja-JP" altLang="en-US" sz="1000" dirty="0">
                <a:solidFill>
                  <a:srgbClr val="000000"/>
                </a:solidFill>
                <a:latin typeface="ＭＳ Ｐゴシック"/>
                <a:ea typeface="ＭＳ Ｐゴシック"/>
              </a:rPr>
              <a:t>　（都市計画中央審議会基本政策部会中間とりまとめ）</a:t>
            </a:r>
          </a:p>
        </p:txBody>
      </p:sp>
      <p:sp>
        <p:nvSpPr>
          <p:cNvPr id="20" name="テキスト ボックス 19"/>
          <p:cNvSpPr txBox="1"/>
          <p:nvPr/>
        </p:nvSpPr>
        <p:spPr>
          <a:xfrm>
            <a:off x="1052049" y="3420448"/>
            <a:ext cx="4765049" cy="577081"/>
          </a:xfrm>
          <a:prstGeom prst="rect">
            <a:avLst/>
          </a:prstGeom>
          <a:noFill/>
        </p:spPr>
        <p:txBody>
          <a:bodyPr wrap="square" rtlCol="0">
            <a:spAutoFit/>
          </a:bodyPr>
          <a:lstStyle/>
          <a:p>
            <a:pPr marL="199297" indent="-199297"/>
            <a:r>
              <a:rPr lang="ja-JP" altLang="en-US" sz="1050" dirty="0">
                <a:solidFill>
                  <a:srgbClr val="000000"/>
                </a:solidFill>
              </a:rPr>
              <a:t>○都市機能の拡散と中心市街地の空洞化　　</a:t>
            </a:r>
            <a:endParaRPr lang="en-US" altLang="ja-JP" sz="1050" dirty="0">
              <a:solidFill>
                <a:srgbClr val="000000"/>
              </a:solidFill>
            </a:endParaRPr>
          </a:p>
          <a:p>
            <a:pPr marL="199297" indent="-199297"/>
            <a:r>
              <a:rPr lang="ja-JP" altLang="en-US" sz="1050" dirty="0">
                <a:solidFill>
                  <a:srgbClr val="000000"/>
                </a:solidFill>
              </a:rPr>
              <a:t>　⇒　サービス提供効率の低下、自動車利用の加速、環境負荷の増大 等</a:t>
            </a:r>
            <a:endParaRPr lang="en-US" altLang="ja-JP" sz="1050" dirty="0">
              <a:solidFill>
                <a:srgbClr val="000000"/>
              </a:solidFill>
            </a:endParaRPr>
          </a:p>
          <a:p>
            <a:pPr marL="199297" indent="-199297"/>
            <a:r>
              <a:rPr lang="ja-JP" altLang="en-US" sz="1050" dirty="0">
                <a:solidFill>
                  <a:srgbClr val="000000"/>
                </a:solidFill>
              </a:rPr>
              <a:t>○</a:t>
            </a:r>
            <a:r>
              <a:rPr lang="ja-JP" altLang="en-US" sz="1050" dirty="0">
                <a:solidFill>
                  <a:srgbClr val="FF0000"/>
                </a:solidFill>
              </a:rPr>
              <a:t>「集約型都市構造」</a:t>
            </a:r>
            <a:r>
              <a:rPr lang="ja-JP" altLang="en-US" sz="1050" dirty="0">
                <a:solidFill>
                  <a:srgbClr val="000000"/>
                </a:solidFill>
              </a:rPr>
              <a:t>の実現により、都市圏の持続的な発展を確保</a:t>
            </a:r>
          </a:p>
        </p:txBody>
      </p:sp>
      <p:sp>
        <p:nvSpPr>
          <p:cNvPr id="22" name="テキスト ボックス 21"/>
          <p:cNvSpPr txBox="1"/>
          <p:nvPr/>
        </p:nvSpPr>
        <p:spPr>
          <a:xfrm>
            <a:off x="1060374" y="5526466"/>
            <a:ext cx="4818861" cy="415498"/>
          </a:xfrm>
          <a:prstGeom prst="rect">
            <a:avLst/>
          </a:prstGeom>
          <a:noFill/>
        </p:spPr>
        <p:txBody>
          <a:bodyPr wrap="square" rtlCol="0">
            <a:spAutoFit/>
          </a:bodyPr>
          <a:lstStyle/>
          <a:p>
            <a:pPr marL="199297" indent="-199297"/>
            <a:r>
              <a:rPr lang="ja-JP" altLang="en-US" sz="1050" dirty="0">
                <a:solidFill>
                  <a:srgbClr val="000000"/>
                </a:solidFill>
              </a:rPr>
              <a:t>○東日本大震災を契機としたエネルギー需給の変化によるエネルギー制約等</a:t>
            </a:r>
            <a:endParaRPr lang="en-US" altLang="ja-JP" sz="1050" dirty="0">
              <a:solidFill>
                <a:srgbClr val="000000"/>
              </a:solidFill>
            </a:endParaRPr>
          </a:p>
          <a:p>
            <a:pPr marL="199297" indent="-199297"/>
            <a:r>
              <a:rPr lang="ja-JP" altLang="en-US" sz="1050" dirty="0">
                <a:solidFill>
                  <a:srgbClr val="000000"/>
                </a:solidFill>
              </a:rPr>
              <a:t>　⇒　</a:t>
            </a:r>
            <a:r>
              <a:rPr lang="ja-JP" altLang="en-US" sz="1050" dirty="0">
                <a:solidFill>
                  <a:srgbClr val="FF0000"/>
                </a:solidFill>
              </a:rPr>
              <a:t>「集約型都市構造化」</a:t>
            </a:r>
            <a:r>
              <a:rPr lang="ja-JP" altLang="en-US" sz="1050" dirty="0">
                <a:solidFill>
                  <a:srgbClr val="000000"/>
                </a:solidFill>
              </a:rPr>
              <a:t>を通じた</a:t>
            </a:r>
            <a:r>
              <a:rPr lang="ja-JP" altLang="en-US" sz="1050" dirty="0">
                <a:solidFill>
                  <a:srgbClr val="FF0000"/>
                </a:solidFill>
              </a:rPr>
              <a:t>低炭素・循環型社会</a:t>
            </a:r>
            <a:r>
              <a:rPr lang="ja-JP" altLang="en-US" sz="1050" dirty="0">
                <a:solidFill>
                  <a:srgbClr val="000000"/>
                </a:solidFill>
              </a:rPr>
              <a:t>の構築が重要課題</a:t>
            </a:r>
            <a:endParaRPr lang="en-US" altLang="ja-JP" sz="1050" dirty="0">
              <a:solidFill>
                <a:srgbClr val="000000"/>
              </a:solidFill>
            </a:endParaRPr>
          </a:p>
        </p:txBody>
      </p:sp>
      <p:sp>
        <p:nvSpPr>
          <p:cNvPr id="14" name="角丸四角形吹き出し 13"/>
          <p:cNvSpPr/>
          <p:nvPr/>
        </p:nvSpPr>
        <p:spPr>
          <a:xfrm>
            <a:off x="6336207" y="1391439"/>
            <a:ext cx="3003740" cy="737015"/>
          </a:xfrm>
          <a:prstGeom prst="wedgeRoundRectCallout">
            <a:avLst>
              <a:gd name="adj1" fmla="val -65606"/>
              <a:gd name="adj2" fmla="val 24170"/>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FFFFFF"/>
              </a:solidFill>
            </a:endParaRPr>
          </a:p>
        </p:txBody>
      </p:sp>
      <p:sp>
        <p:nvSpPr>
          <p:cNvPr id="7" name="テキスト ボックス 6"/>
          <p:cNvSpPr txBox="1"/>
          <p:nvPr/>
        </p:nvSpPr>
        <p:spPr>
          <a:xfrm>
            <a:off x="6431480" y="1409981"/>
            <a:ext cx="2758206" cy="738664"/>
          </a:xfrm>
          <a:prstGeom prst="rect">
            <a:avLst/>
          </a:prstGeom>
          <a:noFill/>
        </p:spPr>
        <p:txBody>
          <a:bodyPr wrap="square" rtlCol="0">
            <a:spAutoFit/>
          </a:bodyPr>
          <a:lstStyle/>
          <a:p>
            <a:pPr marL="158265" indent="-158265">
              <a:buFont typeface="Wingdings" panose="05000000000000000000" pitchFamily="2" charset="2"/>
              <a:buChar char="ü"/>
            </a:pPr>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人口減少を見据え、都市が拡大するという前提を見直し</a:t>
            </a:r>
            <a:endParaRPr lang="en-US" altLang="ja-JP"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marL="158265" indent="-158265">
              <a:buFont typeface="Wingdings" panose="05000000000000000000" pitchFamily="2" charset="2"/>
              <a:buChar char="ü"/>
            </a:pPr>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都市の外側から内側へ目を向け始めた端緒</a:t>
            </a:r>
          </a:p>
        </p:txBody>
      </p:sp>
      <p:sp>
        <p:nvSpPr>
          <p:cNvPr id="38" name="下矢印 37"/>
          <p:cNvSpPr/>
          <p:nvPr/>
        </p:nvSpPr>
        <p:spPr>
          <a:xfrm>
            <a:off x="535289" y="1746949"/>
            <a:ext cx="316204" cy="382242"/>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dirty="0">
              <a:solidFill>
                <a:srgbClr val="FFFFFF"/>
              </a:solidFill>
              <a:latin typeface="Arial"/>
              <a:ea typeface="ＭＳ Ｐゴシック"/>
            </a:endParaRPr>
          </a:p>
        </p:txBody>
      </p:sp>
      <p:sp>
        <p:nvSpPr>
          <p:cNvPr id="39" name="下矢印 38"/>
          <p:cNvSpPr/>
          <p:nvPr/>
        </p:nvSpPr>
        <p:spPr>
          <a:xfrm>
            <a:off x="536664" y="2496876"/>
            <a:ext cx="316204" cy="525323"/>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dirty="0">
              <a:solidFill>
                <a:srgbClr val="FFFFFF"/>
              </a:solidFill>
              <a:latin typeface="Arial"/>
              <a:ea typeface="ＭＳ Ｐゴシック"/>
            </a:endParaRPr>
          </a:p>
        </p:txBody>
      </p:sp>
      <p:sp>
        <p:nvSpPr>
          <p:cNvPr id="52" name="下矢印 51"/>
          <p:cNvSpPr/>
          <p:nvPr/>
        </p:nvSpPr>
        <p:spPr>
          <a:xfrm>
            <a:off x="535289" y="3380372"/>
            <a:ext cx="316204" cy="564067"/>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dirty="0">
              <a:solidFill>
                <a:srgbClr val="FFFFFF"/>
              </a:solidFill>
              <a:latin typeface="Arial"/>
              <a:ea typeface="ＭＳ Ｐゴシック"/>
            </a:endParaRPr>
          </a:p>
        </p:txBody>
      </p:sp>
      <p:sp>
        <p:nvSpPr>
          <p:cNvPr id="53" name="下矢印 52"/>
          <p:cNvSpPr/>
          <p:nvPr/>
        </p:nvSpPr>
        <p:spPr>
          <a:xfrm>
            <a:off x="535289" y="5438608"/>
            <a:ext cx="316204" cy="434414"/>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dirty="0">
              <a:solidFill>
                <a:srgbClr val="FFFFFF"/>
              </a:solidFill>
              <a:latin typeface="Arial"/>
              <a:ea typeface="ＭＳ Ｐゴシック"/>
            </a:endParaRPr>
          </a:p>
        </p:txBody>
      </p:sp>
      <p:sp>
        <p:nvSpPr>
          <p:cNvPr id="54" name="下矢印 53"/>
          <p:cNvSpPr/>
          <p:nvPr/>
        </p:nvSpPr>
        <p:spPr>
          <a:xfrm rot="16200000">
            <a:off x="5961740" y="5332569"/>
            <a:ext cx="555845" cy="676741"/>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dirty="0">
              <a:solidFill>
                <a:srgbClr val="FFFFFF"/>
              </a:solidFill>
              <a:latin typeface="Arial"/>
              <a:ea typeface="ＭＳ Ｐゴシック"/>
            </a:endParaRPr>
          </a:p>
        </p:txBody>
      </p:sp>
      <p:sp>
        <p:nvSpPr>
          <p:cNvPr id="55" name="下矢印 54"/>
          <p:cNvSpPr/>
          <p:nvPr/>
        </p:nvSpPr>
        <p:spPr>
          <a:xfrm rot="16200000">
            <a:off x="5955633" y="6227706"/>
            <a:ext cx="555845" cy="676741"/>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dirty="0">
              <a:solidFill>
                <a:srgbClr val="FFFFFF"/>
              </a:solidFill>
              <a:latin typeface="Arial"/>
              <a:ea typeface="ＭＳ Ｐゴシック"/>
            </a:endParaRPr>
          </a:p>
        </p:txBody>
      </p:sp>
      <p:sp>
        <p:nvSpPr>
          <p:cNvPr id="42" name="角丸四角形 41"/>
          <p:cNvSpPr/>
          <p:nvPr/>
        </p:nvSpPr>
        <p:spPr>
          <a:xfrm>
            <a:off x="955273" y="4198980"/>
            <a:ext cx="5023566" cy="879537"/>
          </a:xfrm>
          <a:prstGeom prst="roundRect">
            <a:avLst>
              <a:gd name="adj" fmla="val 8867"/>
            </a:avLst>
          </a:prstGeom>
          <a:solidFill>
            <a:schemeClr val="bg1"/>
          </a:solidFill>
          <a:ln w="19050">
            <a:solidFill>
              <a:srgbClr val="00B0F0"/>
            </a:solidFill>
            <a:prstDash val="sysDot"/>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Aft>
                <a:spcPct val="35000"/>
              </a:spcAft>
            </a:pPr>
            <a:endParaRPr lang="ja-JP" altLang="en-US" sz="1400" b="1" dirty="0">
              <a:solidFill>
                <a:srgbClr val="FFFFFF"/>
              </a:solidFill>
              <a:latin typeface="ＭＳ Ｐゴシック"/>
            </a:endParaRPr>
          </a:p>
        </p:txBody>
      </p:sp>
      <p:sp>
        <p:nvSpPr>
          <p:cNvPr id="48" name="角丸四角形 47"/>
          <p:cNvSpPr/>
          <p:nvPr/>
        </p:nvSpPr>
        <p:spPr>
          <a:xfrm>
            <a:off x="444845" y="3996134"/>
            <a:ext cx="5369765" cy="390948"/>
          </a:xfrm>
          <a:prstGeom prst="roundRect">
            <a:avLst>
              <a:gd name="adj" fmla="val 6560"/>
            </a:avLst>
          </a:prstGeom>
          <a:solidFill>
            <a:srgbClr val="CCEC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FFFFFF"/>
              </a:solidFill>
            </a:endParaRPr>
          </a:p>
        </p:txBody>
      </p:sp>
      <p:sp>
        <p:nvSpPr>
          <p:cNvPr id="57" name="テキスト ボックス 56"/>
          <p:cNvSpPr txBox="1"/>
          <p:nvPr/>
        </p:nvSpPr>
        <p:spPr>
          <a:xfrm>
            <a:off x="416092" y="3983616"/>
            <a:ext cx="5463142" cy="410237"/>
          </a:xfrm>
          <a:prstGeom prst="rect">
            <a:avLst/>
          </a:prstGeom>
          <a:noFill/>
          <a:effectLst>
            <a:innerShdw blurRad="114300">
              <a:prstClr val="black"/>
            </a:innerShdw>
          </a:effectLst>
        </p:spPr>
        <p:txBody>
          <a:bodyPr wrap="square" rtlCol="0" anchor="ctr" anchorCtr="0">
            <a:noAutofit/>
          </a:bodyPr>
          <a:lstStyle/>
          <a:p>
            <a:pPr marL="161196" indent="-161196">
              <a:buFont typeface="Wingdings" panose="05000000000000000000" pitchFamily="2" charset="2"/>
              <a:buChar char="Ø"/>
            </a:pPr>
            <a:r>
              <a:rPr lang="en-US" altLang="ja-JP" sz="1100" dirty="0">
                <a:solidFill>
                  <a:srgbClr val="000000"/>
                </a:solidFill>
                <a:latin typeface="HGP創英角ｺﾞｼｯｸUB"/>
                <a:ea typeface="HGP創英角ｺﾞｼｯｸUB"/>
              </a:rPr>
              <a:t>2007(H19).7</a:t>
            </a:r>
            <a:r>
              <a:rPr lang="ja-JP" altLang="en-US" sz="1100" dirty="0">
                <a:solidFill>
                  <a:srgbClr val="000000"/>
                </a:solidFill>
                <a:latin typeface="HGP創英角ｺﾞｼｯｸUB"/>
                <a:ea typeface="HGP創英角ｺﾞｼｯｸUB"/>
              </a:rPr>
              <a:t>　「新しい時代の都市計画はいかにあるべきか</a:t>
            </a:r>
            <a:r>
              <a:rPr lang="ja-JP" altLang="en-US" sz="1050" dirty="0">
                <a:solidFill>
                  <a:srgbClr val="000000"/>
                </a:solidFill>
                <a:latin typeface="ＭＳ Ｐゴシック"/>
                <a:ea typeface="ＭＳ Ｐゴシック"/>
              </a:rPr>
              <a:t>（第二次答申）</a:t>
            </a:r>
            <a:r>
              <a:rPr lang="ja-JP" altLang="en-US" sz="1100" dirty="0">
                <a:solidFill>
                  <a:srgbClr val="000000"/>
                </a:solidFill>
                <a:latin typeface="HGP創英角ｺﾞｼｯｸUB"/>
                <a:ea typeface="HGP創英角ｺﾞｼｯｸUB"/>
              </a:rPr>
              <a:t>」</a:t>
            </a:r>
            <a:endParaRPr lang="en-US" altLang="ja-JP" sz="1100" dirty="0">
              <a:solidFill>
                <a:srgbClr val="000000"/>
              </a:solidFill>
              <a:latin typeface="HGP創英角ｺﾞｼｯｸUB"/>
              <a:ea typeface="HGP創英角ｺﾞｼｯｸUB"/>
            </a:endParaRPr>
          </a:p>
          <a:p>
            <a:r>
              <a:rPr lang="ja-JP" altLang="en-US" sz="1050" dirty="0">
                <a:solidFill>
                  <a:srgbClr val="000000"/>
                </a:solidFill>
                <a:latin typeface="HGP創英角ｺﾞｼｯｸUB"/>
                <a:ea typeface="HGP創英角ｺﾞｼｯｸUB"/>
              </a:rPr>
              <a:t>　　　　　　　　　　　　　　　　　　　　　　　　　　　　　　　</a:t>
            </a:r>
            <a:r>
              <a:rPr lang="ja-JP" altLang="en-US" sz="1000" dirty="0">
                <a:solidFill>
                  <a:srgbClr val="000000"/>
                </a:solidFill>
                <a:latin typeface="HGP創英角ｺﾞｼｯｸUB"/>
                <a:ea typeface="HGP創英角ｺﾞｼｯｸUB"/>
              </a:rPr>
              <a:t>　</a:t>
            </a:r>
            <a:r>
              <a:rPr lang="ja-JP" altLang="en-US" sz="1000" dirty="0">
                <a:solidFill>
                  <a:srgbClr val="000000"/>
                </a:solidFill>
                <a:latin typeface="ＭＳ Ｐゴシック"/>
                <a:ea typeface="ＭＳ Ｐゴシック"/>
              </a:rPr>
              <a:t>（社会資本整備審議会答申）</a:t>
            </a:r>
          </a:p>
        </p:txBody>
      </p:sp>
      <p:sp>
        <p:nvSpPr>
          <p:cNvPr id="58" name="テキスト ボックス 57"/>
          <p:cNvSpPr txBox="1"/>
          <p:nvPr/>
        </p:nvSpPr>
        <p:spPr>
          <a:xfrm>
            <a:off x="1052048" y="4369946"/>
            <a:ext cx="4999992" cy="738664"/>
          </a:xfrm>
          <a:prstGeom prst="rect">
            <a:avLst/>
          </a:prstGeom>
          <a:noFill/>
        </p:spPr>
        <p:txBody>
          <a:bodyPr wrap="square" rtlCol="0">
            <a:spAutoFit/>
          </a:bodyPr>
          <a:lstStyle/>
          <a:p>
            <a:pPr marL="199297" indent="-199297"/>
            <a:r>
              <a:rPr lang="ja-JP" altLang="en-US" sz="1050" dirty="0">
                <a:solidFill>
                  <a:srgbClr val="000000"/>
                </a:solidFill>
              </a:rPr>
              <a:t>○集約型都市構造の実現に向けた戦略的取組</a:t>
            </a:r>
            <a:endParaRPr lang="en-US" altLang="ja-JP" sz="1050" dirty="0">
              <a:solidFill>
                <a:srgbClr val="000000"/>
              </a:solidFill>
            </a:endParaRPr>
          </a:p>
          <a:p>
            <a:pPr marL="177800">
              <a:buFont typeface="Wingdings" panose="05000000000000000000" pitchFamily="2" charset="2"/>
              <a:buChar char="Ø"/>
            </a:pPr>
            <a:r>
              <a:rPr lang="ja-JP" altLang="en-US" sz="1050" dirty="0">
                <a:solidFill>
                  <a:srgbClr val="000000"/>
                </a:solidFill>
              </a:rPr>
              <a:t>多様な主体及び施策の連携による「総力戦」へ</a:t>
            </a:r>
            <a:endParaRPr lang="en-US" altLang="ja-JP" sz="1050" dirty="0">
              <a:solidFill>
                <a:srgbClr val="000000"/>
              </a:solidFill>
            </a:endParaRPr>
          </a:p>
          <a:p>
            <a:pPr marL="177800">
              <a:buFont typeface="Wingdings" panose="05000000000000000000" pitchFamily="2" charset="2"/>
              <a:buChar char="Ø"/>
            </a:pPr>
            <a:r>
              <a:rPr lang="ja-JP" altLang="en-US" sz="1050" dirty="0">
                <a:solidFill>
                  <a:srgbClr val="000000"/>
                </a:solidFill>
              </a:rPr>
              <a:t>都市交通施策と市街地整備との連携</a:t>
            </a:r>
            <a:endParaRPr lang="en-US" altLang="ja-JP" sz="1050" dirty="0">
              <a:solidFill>
                <a:srgbClr val="000000"/>
              </a:solidFill>
            </a:endParaRPr>
          </a:p>
          <a:p>
            <a:pPr marL="177800">
              <a:buFont typeface="Wingdings" panose="05000000000000000000" pitchFamily="2" charset="2"/>
              <a:buChar char="Ø"/>
            </a:pPr>
            <a:r>
              <a:rPr lang="ja-JP" altLang="en-US" sz="1050" dirty="0">
                <a:solidFill>
                  <a:srgbClr val="000000"/>
                </a:solidFill>
              </a:rPr>
              <a:t>集約型都市構造の実現に向けた公共交通の重要性</a:t>
            </a:r>
          </a:p>
        </p:txBody>
      </p:sp>
      <p:sp>
        <p:nvSpPr>
          <p:cNvPr id="59" name="下矢印 58"/>
          <p:cNvSpPr/>
          <p:nvPr/>
        </p:nvSpPr>
        <p:spPr>
          <a:xfrm>
            <a:off x="535289" y="4517461"/>
            <a:ext cx="316204" cy="564067"/>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dirty="0">
              <a:solidFill>
                <a:srgbClr val="FFFFFF"/>
              </a:solidFill>
              <a:latin typeface="Arial"/>
              <a:ea typeface="ＭＳ Ｐゴシック"/>
            </a:endParaRP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28099" y="4012728"/>
            <a:ext cx="1677537" cy="1067524"/>
          </a:xfrm>
          <a:prstGeom prst="rect">
            <a:avLst/>
          </a:prstGeom>
        </p:spPr>
      </p:pic>
      <p:sp>
        <p:nvSpPr>
          <p:cNvPr id="61" name="テキスト ボックス 60"/>
          <p:cNvSpPr txBox="1"/>
          <p:nvPr/>
        </p:nvSpPr>
        <p:spPr>
          <a:xfrm>
            <a:off x="6386099" y="4078514"/>
            <a:ext cx="1191435" cy="900246"/>
          </a:xfrm>
          <a:prstGeom prst="rect">
            <a:avLst/>
          </a:prstGeom>
          <a:noFill/>
        </p:spPr>
        <p:txBody>
          <a:bodyPr wrap="square" rtlCol="0">
            <a:spAutoFit/>
          </a:bodyPr>
          <a:lstStyle/>
          <a:p>
            <a:pPr marL="158265" indent="-158265">
              <a:buFont typeface="Wingdings" panose="05000000000000000000" pitchFamily="2" charset="2"/>
              <a:buChar char="ü"/>
            </a:pPr>
            <a:r>
              <a:rPr lang="ja-JP" altLang="en-US"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求めるべき市街地像として「集約型都市構造」のイメージが登場</a:t>
            </a:r>
            <a:endParaRPr lang="en-US" altLang="ja-JP" sz="105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下矢印 61"/>
          <p:cNvSpPr/>
          <p:nvPr/>
        </p:nvSpPr>
        <p:spPr>
          <a:xfrm rot="16200000">
            <a:off x="5961740" y="3282087"/>
            <a:ext cx="555845" cy="676741"/>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dirty="0">
              <a:solidFill>
                <a:srgbClr val="FFFFFF"/>
              </a:solidFill>
              <a:latin typeface="Arial"/>
              <a:ea typeface="ＭＳ Ｐゴシック"/>
            </a:endParaRPr>
          </a:p>
        </p:txBody>
      </p:sp>
      <p:sp>
        <p:nvSpPr>
          <p:cNvPr id="60" name="角丸四角形吹き出し 59"/>
          <p:cNvSpPr/>
          <p:nvPr/>
        </p:nvSpPr>
        <p:spPr>
          <a:xfrm>
            <a:off x="6372614" y="3978952"/>
            <a:ext cx="2967335" cy="1112297"/>
          </a:xfrm>
          <a:prstGeom prst="wedgeRoundRectCallout">
            <a:avLst>
              <a:gd name="adj1" fmla="val -65914"/>
              <a:gd name="adj2" fmla="val 2322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srgbClr val="FFFFFF"/>
              </a:solidFill>
            </a:endParaRPr>
          </a:p>
        </p:txBody>
      </p:sp>
      <p:sp>
        <p:nvSpPr>
          <p:cNvPr id="2" name="スライド番号プレースホルダー 1"/>
          <p:cNvSpPr>
            <a:spLocks noGrp="1"/>
          </p:cNvSpPr>
          <p:nvPr>
            <p:ph type="sldNum" sz="quarter" idx="10"/>
          </p:nvPr>
        </p:nvSpPr>
        <p:spPr/>
        <p:txBody>
          <a:bodyPr/>
          <a:lstStyle/>
          <a:p>
            <a:pPr>
              <a:defRPr/>
            </a:pPr>
            <a:fld id="{D968A779-162E-4058-B2CC-55DABD6FC342}" type="slidenum">
              <a:rPr lang="en-US" altLang="ja-JP" smtClean="0"/>
              <a:pPr>
                <a:defRPr/>
              </a:pPr>
              <a:t>1</a:t>
            </a:fld>
            <a:endParaRPr lang="en-US" altLang="ja-JP" dirty="0"/>
          </a:p>
        </p:txBody>
      </p:sp>
    </p:spTree>
    <p:extLst>
      <p:ext uri="{BB962C8B-B14F-4D97-AF65-F5344CB8AC3E}">
        <p14:creationId xmlns:p14="http://schemas.microsoft.com/office/powerpoint/2010/main" val="2548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900" name="タイトル 30"/>
          <p:cNvSpPr>
            <a:spLocks noGrp="1"/>
          </p:cNvSpPr>
          <p:nvPr>
            <p:ph type="title"/>
          </p:nvPr>
        </p:nvSpPr>
        <p:spPr>
          <a:xfrm>
            <a:off x="378299" y="7696"/>
            <a:ext cx="7815061" cy="405798"/>
          </a:xfrm>
          <a:ln w="28575">
            <a:noFill/>
          </a:ln>
        </p:spPr>
        <p:style>
          <a:lnRef idx="1">
            <a:schemeClr val="accent1"/>
          </a:lnRef>
          <a:fillRef idx="0">
            <a:schemeClr val="accent1"/>
          </a:fillRef>
          <a:effectRef idx="0">
            <a:schemeClr val="accent1"/>
          </a:effectRef>
          <a:fontRef idx="minor">
            <a:schemeClr val="tx1"/>
          </a:fontRef>
        </p:style>
        <p:txBody>
          <a:bodyPr/>
          <a:lstStyle/>
          <a:p>
            <a:r>
              <a:rPr lang="ja-JP" altLang="en-US" sz="2400" b="1" dirty="0">
                <a:solidFill>
                  <a:srgbClr val="0070C0"/>
                </a:solidFill>
                <a:latin typeface="Meiryo UI" panose="020B0604030504040204" pitchFamily="50" charset="-128"/>
                <a:ea typeface="Meiryo UI" panose="020B0604030504040204" pitchFamily="50" charset="-128"/>
              </a:rPr>
              <a:t>立地適正化計画によるコンパクト・プラス・ネットワークの推進</a:t>
            </a:r>
          </a:p>
        </p:txBody>
      </p:sp>
      <p:sp>
        <p:nvSpPr>
          <p:cNvPr id="5" name="テキスト ボックス 4"/>
          <p:cNvSpPr txBox="1"/>
          <p:nvPr/>
        </p:nvSpPr>
        <p:spPr>
          <a:xfrm>
            <a:off x="488504" y="608422"/>
            <a:ext cx="8840368" cy="523220"/>
          </a:xfrm>
          <a:prstGeom prst="rect">
            <a:avLst/>
          </a:prstGeom>
          <a:noFill/>
          <a:ln>
            <a:solidFill>
              <a:schemeClr val="tx1"/>
            </a:solidFill>
          </a:ln>
        </p:spPr>
        <p:txBody>
          <a:bodyPr wrap="square" rtlCol="0">
            <a:spAutoFit/>
          </a:bodyPr>
          <a:lstStyle/>
          <a:p>
            <a:pPr marL="179388" indent="-179388" defTabSz="844083"/>
            <a:r>
              <a:rPr lang="ja-JP" altLang="en-US" sz="1400" dirty="0">
                <a:solidFill>
                  <a:prstClr val="black"/>
                </a:solidFill>
                <a:latin typeface="メイリオ" panose="020B0604030504040204" pitchFamily="50" charset="-128"/>
                <a:ea typeface="メイリオ" panose="020B0604030504040204" pitchFamily="50" charset="-128"/>
              </a:rPr>
              <a:t>◯立地適正化計画は、都市計画区域が指定されている市町村において、市街化区域等の範囲に居住誘導区域と都市機能誘導区域を定め、コンパクトなまちづくりを推進。</a:t>
            </a:r>
          </a:p>
        </p:txBody>
      </p:sp>
      <p:sp>
        <p:nvSpPr>
          <p:cNvPr id="41" name="スライド番号プレースホルダー 3"/>
          <p:cNvSpPr>
            <a:spLocks noGrp="1"/>
          </p:cNvSpPr>
          <p:nvPr>
            <p:ph type="sldNum" sz="quarter" idx="12"/>
          </p:nvPr>
        </p:nvSpPr>
        <p:spPr>
          <a:xfrm>
            <a:off x="7391400" y="639346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defTabSz="777821"/>
            <a:fld id="{67BA84A0-340B-42A6-B002-7E876AB09174}" type="slidenum">
              <a:rPr lang="en-US" altLang="ja-JP" sz="1534">
                <a:solidFill>
                  <a:prstClr val="black"/>
                </a:solidFill>
              </a:rPr>
              <a:pPr defTabSz="777821"/>
              <a:t>19</a:t>
            </a:fld>
            <a:endParaRPr lang="en-US" altLang="ja-JP" sz="1534">
              <a:solidFill>
                <a:prstClr val="black"/>
              </a:solidFill>
            </a:endParaRPr>
          </a:p>
        </p:txBody>
      </p:sp>
      <p:pic>
        <p:nvPicPr>
          <p:cNvPr id="15" name="図 14"/>
          <p:cNvPicPr>
            <a:picLocks noChangeAspect="1"/>
          </p:cNvPicPr>
          <p:nvPr/>
        </p:nvPicPr>
        <p:blipFill>
          <a:blip r:embed="rId3"/>
          <a:stretch>
            <a:fillRect/>
          </a:stretch>
        </p:blipFill>
        <p:spPr>
          <a:xfrm>
            <a:off x="776536" y="1196752"/>
            <a:ext cx="8374072" cy="5472608"/>
          </a:xfrm>
          <a:prstGeom prst="rect">
            <a:avLst/>
          </a:prstGeom>
        </p:spPr>
      </p:pic>
      <p:sp>
        <p:nvSpPr>
          <p:cNvPr id="16" name="テキスト ボックス 15"/>
          <p:cNvSpPr txBox="1"/>
          <p:nvPr/>
        </p:nvSpPr>
        <p:spPr>
          <a:xfrm>
            <a:off x="766432" y="6641934"/>
            <a:ext cx="4458272" cy="230832"/>
          </a:xfrm>
          <a:prstGeom prst="rect">
            <a:avLst/>
          </a:prstGeom>
          <a:noFill/>
        </p:spPr>
        <p:txBody>
          <a:bodyPr wrap="none" rtlCol="0">
            <a:spAutoFit/>
          </a:bodyPr>
          <a:lstStyle/>
          <a:p>
            <a:r>
              <a:rPr lang="en-US" altLang="ja-JP" sz="900" dirty="0"/>
              <a:t>※</a:t>
            </a:r>
            <a:r>
              <a:rPr lang="ja-JP" altLang="en-US" sz="900" dirty="0"/>
              <a:t>市街化区域等の「等」は、非線引き都市計画区域における用途地域指定の範囲を指す</a:t>
            </a:r>
          </a:p>
        </p:txBody>
      </p:sp>
    </p:spTree>
    <p:extLst>
      <p:ext uri="{BB962C8B-B14F-4D97-AF65-F5344CB8AC3E}">
        <p14:creationId xmlns:p14="http://schemas.microsoft.com/office/powerpoint/2010/main" val="3922279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二等辺三角形 66"/>
          <p:cNvSpPr/>
          <p:nvPr/>
        </p:nvSpPr>
        <p:spPr>
          <a:xfrm>
            <a:off x="-551721" y="3962416"/>
            <a:ext cx="10422467" cy="563221"/>
          </a:xfrm>
          <a:prstGeom prst="triangle">
            <a:avLst>
              <a:gd name="adj" fmla="val 66199"/>
            </a:avLst>
          </a:prstGeom>
          <a:gradFill>
            <a:gsLst>
              <a:gs pos="0">
                <a:srgbClr val="00B0F0"/>
              </a:gs>
              <a:gs pos="9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8" name="角丸四角形 67"/>
          <p:cNvSpPr/>
          <p:nvPr/>
        </p:nvSpPr>
        <p:spPr>
          <a:xfrm>
            <a:off x="344489" y="3029246"/>
            <a:ext cx="4968552" cy="1110272"/>
          </a:xfrm>
          <a:prstGeom prst="roundRect">
            <a:avLst>
              <a:gd name="adj" fmla="val 6581"/>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85802" tIns="204017" rIns="585802" bIns="204017" numCol="1" spcCol="1270" rtlCol="0" anchor="ctr" anchorCtr="0">
            <a:noAutofit/>
          </a:bodyPr>
          <a:lstStyle/>
          <a:p>
            <a:pPr algn="ctr" defTabSz="711200">
              <a:lnSpc>
                <a:spcPct val="90000"/>
              </a:lnSpc>
              <a:spcAft>
                <a:spcPct val="35000"/>
              </a:spcAft>
            </a:pPr>
            <a:endParaRPr lang="ja-JP" altLang="en-US" b="1" dirty="0">
              <a:solidFill>
                <a:prstClr val="white"/>
              </a:solidFill>
              <a:latin typeface="ＭＳ Ｐゴシック"/>
            </a:endParaRPr>
          </a:p>
        </p:txBody>
      </p:sp>
      <p:sp>
        <p:nvSpPr>
          <p:cNvPr id="70" name="正方形/長方形 69"/>
          <p:cNvSpPr/>
          <p:nvPr/>
        </p:nvSpPr>
        <p:spPr>
          <a:xfrm>
            <a:off x="49082" y="4645018"/>
            <a:ext cx="3292252" cy="2182413"/>
          </a:xfrm>
          <a:prstGeom prst="rect">
            <a:avLst/>
          </a:prstGeom>
          <a:solidFill>
            <a:srgbClr val="CCECFF">
              <a:alpha val="49804"/>
            </a:srgbClr>
          </a:solidFill>
          <a:ln w="28575" cap="flat" cmpd="sng" algn="ctr">
            <a:solidFill>
              <a:srgbClr val="00B0F0"/>
            </a:solidFill>
            <a:prstDash val="solid"/>
          </a:ln>
          <a:effectLst/>
        </p:spPr>
        <p:txBody>
          <a:bodyPr rtlCol="0" anchor="ctr"/>
          <a:lstStyle/>
          <a:p>
            <a:pPr algn="ctr" fontAlgn="auto">
              <a:spcBef>
                <a:spcPts val="0"/>
              </a:spcBef>
              <a:spcAft>
                <a:spcPts val="0"/>
              </a:spcAft>
              <a:defRPr/>
            </a:pPr>
            <a:endParaRPr kumimoji="0" lang="ja-JP" altLang="en-US" kern="0">
              <a:solidFill>
                <a:srgbClr val="FFFFFF"/>
              </a:solidFill>
              <a:latin typeface="Arial"/>
              <a:ea typeface="ＭＳ Ｐゴシック"/>
            </a:endParaRPr>
          </a:p>
        </p:txBody>
      </p:sp>
      <p:sp>
        <p:nvSpPr>
          <p:cNvPr id="73" name="角丸四角形 72"/>
          <p:cNvSpPr/>
          <p:nvPr/>
        </p:nvSpPr>
        <p:spPr>
          <a:xfrm>
            <a:off x="136024" y="4858503"/>
            <a:ext cx="3108182" cy="1887818"/>
          </a:xfrm>
          <a:prstGeom prst="roundRect">
            <a:avLst>
              <a:gd name="adj" fmla="val 5812"/>
            </a:avLst>
          </a:prstGeom>
          <a:solidFill>
            <a:srgbClr val="FFFFFF"/>
          </a:solidFill>
          <a:ln w="12700" cap="flat" cmpd="sng" algn="ctr">
            <a:solidFill>
              <a:srgbClr val="00B0F0"/>
            </a:solidFill>
            <a:prstDash val="sysDot"/>
          </a:ln>
          <a:effectLst/>
        </p:spPr>
        <p:txBody>
          <a:bodyPr spcFirstLastPara="0" vert="horz" wrap="square" lIns="585802" tIns="204017" rIns="585802" bIns="204017" numCol="1" spcCol="1270" rtlCol="0" anchor="ctr" anchorCtr="0">
            <a:noAutofit/>
          </a:bodyPr>
          <a:lstStyle/>
          <a:p>
            <a:pPr algn="ctr" defTabSz="711200" fontAlgn="auto">
              <a:lnSpc>
                <a:spcPct val="90000"/>
              </a:lnSpc>
              <a:spcBef>
                <a:spcPts val="0"/>
              </a:spcBef>
              <a:spcAft>
                <a:spcPct val="35000"/>
              </a:spcAft>
              <a:defRPr/>
            </a:pPr>
            <a:endParaRPr kumimoji="0" lang="ja-JP" altLang="en-US" b="1" kern="0" dirty="0">
              <a:solidFill>
                <a:srgbClr val="FFFFFF"/>
              </a:solidFill>
              <a:latin typeface="ＭＳ Ｐゴシック"/>
              <a:ea typeface="ＭＳ Ｐゴシック"/>
            </a:endParaRPr>
          </a:p>
        </p:txBody>
      </p:sp>
      <p:sp>
        <p:nvSpPr>
          <p:cNvPr id="74" name="正方形/長方形 73"/>
          <p:cNvSpPr/>
          <p:nvPr/>
        </p:nvSpPr>
        <p:spPr>
          <a:xfrm>
            <a:off x="3440832" y="4645018"/>
            <a:ext cx="2979891" cy="2181247"/>
          </a:xfrm>
          <a:prstGeom prst="rect">
            <a:avLst/>
          </a:prstGeom>
          <a:solidFill>
            <a:srgbClr val="CCECFF">
              <a:alpha val="49804"/>
            </a:srgbClr>
          </a:solidFill>
          <a:ln w="28575" cap="flat" cmpd="sng" algn="ctr">
            <a:solidFill>
              <a:srgbClr val="00B0F0"/>
            </a:solidFill>
            <a:prstDash val="solid"/>
          </a:ln>
          <a:effectLst/>
        </p:spPr>
        <p:txBody>
          <a:bodyPr rtlCol="0" anchor="ctr"/>
          <a:lstStyle/>
          <a:p>
            <a:pPr algn="ctr" fontAlgn="auto">
              <a:spcBef>
                <a:spcPts val="0"/>
              </a:spcBef>
              <a:spcAft>
                <a:spcPts val="0"/>
              </a:spcAft>
              <a:defRPr/>
            </a:pPr>
            <a:endParaRPr kumimoji="0" lang="ja-JP" altLang="en-US" kern="0">
              <a:solidFill>
                <a:srgbClr val="FFFFFF"/>
              </a:solidFill>
              <a:latin typeface="Arial"/>
              <a:ea typeface="ＭＳ Ｐゴシック"/>
            </a:endParaRPr>
          </a:p>
        </p:txBody>
      </p:sp>
      <p:sp>
        <p:nvSpPr>
          <p:cNvPr id="75" name="角丸四角形 74"/>
          <p:cNvSpPr/>
          <p:nvPr/>
        </p:nvSpPr>
        <p:spPr>
          <a:xfrm>
            <a:off x="3528803" y="4858503"/>
            <a:ext cx="2784337" cy="1887487"/>
          </a:xfrm>
          <a:prstGeom prst="roundRect">
            <a:avLst>
              <a:gd name="adj" fmla="val 5487"/>
            </a:avLst>
          </a:prstGeom>
          <a:solidFill>
            <a:srgbClr val="FFFFFF"/>
          </a:solidFill>
          <a:ln w="12700" cap="flat" cmpd="sng" algn="ctr">
            <a:solidFill>
              <a:srgbClr val="00B0F0"/>
            </a:solidFill>
            <a:prstDash val="sysDot"/>
          </a:ln>
          <a:effectLst/>
        </p:spPr>
        <p:txBody>
          <a:bodyPr spcFirstLastPara="0" vert="horz" wrap="square" lIns="585802" tIns="204017" rIns="585802" bIns="204017" numCol="1" spcCol="1270" rtlCol="0" anchor="ctr" anchorCtr="0">
            <a:noAutofit/>
          </a:bodyPr>
          <a:lstStyle/>
          <a:p>
            <a:pPr algn="ctr" defTabSz="711200" fontAlgn="auto">
              <a:lnSpc>
                <a:spcPct val="90000"/>
              </a:lnSpc>
              <a:spcBef>
                <a:spcPts val="0"/>
              </a:spcBef>
              <a:spcAft>
                <a:spcPct val="35000"/>
              </a:spcAft>
              <a:defRPr/>
            </a:pPr>
            <a:endParaRPr kumimoji="0" lang="ja-JP" altLang="en-US" b="1" kern="0" dirty="0">
              <a:solidFill>
                <a:srgbClr val="FFFFFF"/>
              </a:solidFill>
              <a:latin typeface="ＭＳ Ｐゴシック"/>
              <a:ea typeface="ＭＳ Ｐゴシック"/>
            </a:endParaRPr>
          </a:p>
        </p:txBody>
      </p:sp>
      <p:sp>
        <p:nvSpPr>
          <p:cNvPr id="77" name="正方形/長方形 76"/>
          <p:cNvSpPr/>
          <p:nvPr/>
        </p:nvSpPr>
        <p:spPr>
          <a:xfrm>
            <a:off x="26132" y="594157"/>
            <a:ext cx="9844615" cy="1011448"/>
          </a:xfrm>
          <a:prstGeom prst="rect">
            <a:avLst/>
          </a:prstGeom>
          <a:solidFill>
            <a:srgbClr val="FFFFCC">
              <a:alpha val="50000"/>
            </a:srgbClr>
          </a:solidFill>
          <a:ln w="9525" cap="flat" cmpd="sng" algn="ctr">
            <a:solidFill>
              <a:srgbClr val="000000"/>
            </a:solidFill>
            <a:prstDash val="solid"/>
          </a:ln>
          <a:effectLst/>
        </p:spPr>
        <p:txBody>
          <a:bodyPr rtlCol="0" anchor="ctr"/>
          <a:lstStyle/>
          <a:p>
            <a:pPr algn="ctr" fontAlgn="auto">
              <a:spcBef>
                <a:spcPts val="0"/>
              </a:spcBef>
              <a:spcAft>
                <a:spcPts val="0"/>
              </a:spcAft>
              <a:defRPr/>
            </a:pPr>
            <a:endParaRPr kumimoji="0" lang="ja-JP" altLang="en-US" kern="0">
              <a:solidFill>
                <a:srgbClr val="FFFFFF"/>
              </a:solidFill>
              <a:latin typeface="Arial"/>
              <a:ea typeface="ＭＳ Ｐゴシック"/>
            </a:endParaRPr>
          </a:p>
        </p:txBody>
      </p:sp>
      <p:sp>
        <p:nvSpPr>
          <p:cNvPr id="78" name="タイトル 1"/>
          <p:cNvSpPr txBox="1">
            <a:spLocks/>
          </p:cNvSpPr>
          <p:nvPr/>
        </p:nvSpPr>
        <p:spPr>
          <a:xfrm>
            <a:off x="-2852" y="-1984"/>
            <a:ext cx="8856984" cy="476250"/>
          </a:xfrm>
          <a:prstGeom prst="rect">
            <a:avLst/>
          </a:prstGeom>
        </p:spPr>
        <p:txBody>
          <a:bodyPr/>
          <a:lstStyle/>
          <a:p>
            <a:pPr eaLnBrk="0" hangingPunct="0">
              <a:defRPr/>
            </a:pPr>
            <a:r>
              <a:rPr lang="ja-JP" altLang="en-US" sz="2700" kern="0" dirty="0">
                <a:solidFill>
                  <a:srgbClr val="0070C0"/>
                </a:solidFill>
                <a:latin typeface="HGP創英角ｺﾞｼｯｸUB"/>
                <a:ea typeface="HGP創英角ｺﾞｼｯｸUB"/>
              </a:rPr>
              <a:t>コンパクトシティ形成支援チームによる省庁横断的な支援</a:t>
            </a:r>
            <a:endParaRPr lang="ja-JP" altLang="en-US" sz="2700" kern="0" dirty="0">
              <a:solidFill>
                <a:srgbClr val="0070C0"/>
              </a:solidFill>
              <a:latin typeface="Arial" panose="020B0604020202020204" pitchFamily="34" charset="0"/>
            </a:endParaRPr>
          </a:p>
        </p:txBody>
      </p:sp>
      <p:sp>
        <p:nvSpPr>
          <p:cNvPr id="79" name="正方形/長方形 10"/>
          <p:cNvSpPr>
            <a:spLocks noChangeArrowheads="1"/>
          </p:cNvSpPr>
          <p:nvPr/>
        </p:nvSpPr>
        <p:spPr bwMode="auto">
          <a:xfrm>
            <a:off x="-38100" y="573401"/>
            <a:ext cx="100012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388" indent="-179388">
              <a:spcBef>
                <a:spcPct val="0"/>
              </a:spcBef>
              <a:buFontTx/>
              <a:buNone/>
            </a:pPr>
            <a:r>
              <a:rPr lang="ja-JP" altLang="en-US" sz="1500" dirty="0">
                <a:solidFill>
                  <a:prstClr val="black"/>
                </a:solidFill>
                <a:latin typeface="ＭＳ Ｐゴシック"/>
              </a:rPr>
              <a:t>○コンパクトシティの推進に当たっては、医療・福祉、地域公共交通、公共施設再編、</a:t>
            </a:r>
            <a:r>
              <a:rPr lang="en-US" altLang="ja-JP" sz="1500" dirty="0">
                <a:solidFill>
                  <a:prstClr val="black"/>
                </a:solidFill>
                <a:latin typeface="ＭＳ Ｐゴシック"/>
              </a:rPr>
              <a:t> </a:t>
            </a:r>
            <a:r>
              <a:rPr lang="ja-JP" altLang="en-US" sz="1500" dirty="0">
                <a:solidFill>
                  <a:prstClr val="black"/>
                </a:solidFill>
                <a:latin typeface="ＭＳ Ｐゴシック"/>
              </a:rPr>
              <a:t>中心市街地活性化などの</a:t>
            </a:r>
            <a:r>
              <a:rPr lang="ja-JP" altLang="en-US" sz="1500" dirty="0">
                <a:solidFill>
                  <a:srgbClr val="FF0000"/>
                </a:solidFill>
                <a:latin typeface="ＭＳ Ｐゴシック"/>
              </a:rPr>
              <a:t>まちづくりと密接に関係する様々な施策と連携</a:t>
            </a:r>
            <a:r>
              <a:rPr lang="ja-JP" altLang="en-US" sz="1500" dirty="0">
                <a:solidFill>
                  <a:prstClr val="black"/>
                </a:solidFill>
                <a:latin typeface="ＭＳ Ｐゴシック"/>
              </a:rPr>
              <a:t>し、</a:t>
            </a:r>
            <a:r>
              <a:rPr lang="ja-JP" altLang="en-US" sz="1500" dirty="0">
                <a:solidFill>
                  <a:srgbClr val="FF0000"/>
                </a:solidFill>
                <a:latin typeface="ＭＳ Ｐゴシック"/>
              </a:rPr>
              <a:t>整合性や相乗効果等を考慮</a:t>
            </a:r>
            <a:r>
              <a:rPr lang="ja-JP" altLang="en-US" sz="1500" dirty="0">
                <a:solidFill>
                  <a:prstClr val="black"/>
                </a:solidFill>
                <a:latin typeface="ＭＳ Ｐゴシック"/>
              </a:rPr>
              <a:t>しつつ、</a:t>
            </a:r>
            <a:r>
              <a:rPr lang="ja-JP" altLang="en-US" sz="1500" dirty="0">
                <a:solidFill>
                  <a:srgbClr val="FF0000"/>
                </a:solidFill>
                <a:latin typeface="ＭＳ Ｐゴシック"/>
              </a:rPr>
              <a:t>総合的な取組として進めていく</a:t>
            </a:r>
            <a:r>
              <a:rPr lang="ja-JP" altLang="en-US" sz="1500" dirty="0">
                <a:solidFill>
                  <a:prstClr val="black"/>
                </a:solidFill>
                <a:latin typeface="ＭＳ Ｐゴシック"/>
              </a:rPr>
              <a:t>ことが重要。</a:t>
            </a:r>
            <a:endParaRPr lang="en-US" altLang="ja-JP" sz="1500" dirty="0">
              <a:solidFill>
                <a:prstClr val="black"/>
              </a:solidFill>
              <a:latin typeface="ＭＳ Ｐゴシック"/>
            </a:endParaRPr>
          </a:p>
          <a:p>
            <a:pPr marL="179388" indent="-179388">
              <a:spcBef>
                <a:spcPct val="0"/>
              </a:spcBef>
              <a:buFontTx/>
              <a:buNone/>
            </a:pPr>
            <a:endParaRPr lang="en-US" altLang="ja-JP" sz="200" dirty="0">
              <a:solidFill>
                <a:prstClr val="black"/>
              </a:solidFill>
              <a:latin typeface="ＭＳ Ｐゴシック"/>
            </a:endParaRPr>
          </a:p>
          <a:p>
            <a:pPr marL="179388" indent="-179388">
              <a:spcBef>
                <a:spcPct val="0"/>
              </a:spcBef>
              <a:buFontTx/>
              <a:buNone/>
            </a:pPr>
            <a:r>
              <a:rPr lang="ja-JP" altLang="en-US" sz="1500" dirty="0">
                <a:solidFill>
                  <a:prstClr val="black"/>
                </a:solidFill>
                <a:latin typeface="ＭＳ Ｐゴシック"/>
              </a:rPr>
              <a:t>○このため、まちづくりの主体である市町村において施策間連携による効果的な計画が作成されるよう、関係府省庁で構成する</a:t>
            </a:r>
            <a:r>
              <a:rPr lang="ja-JP" altLang="en-US" sz="1500" dirty="0">
                <a:solidFill>
                  <a:srgbClr val="FF0000"/>
                </a:solidFill>
                <a:latin typeface="ＭＳ Ｐゴシック"/>
              </a:rPr>
              <a:t>「コンパクトシティ形成支援チーム」</a:t>
            </a:r>
            <a:r>
              <a:rPr lang="ja-JP" altLang="en-US" sz="1500" dirty="0">
                <a:solidFill>
                  <a:prstClr val="black"/>
                </a:solidFill>
                <a:latin typeface="ＭＳ Ｐゴシック"/>
              </a:rPr>
              <a:t>を通じ、</a:t>
            </a:r>
            <a:r>
              <a:rPr lang="ja-JP" altLang="en-US" sz="1500" dirty="0">
                <a:solidFill>
                  <a:srgbClr val="FF0000"/>
                </a:solidFill>
                <a:latin typeface="ＭＳ Ｐゴシック"/>
              </a:rPr>
              <a:t>市町村の取組を省庁横断的に支援</a:t>
            </a:r>
            <a:r>
              <a:rPr lang="ja-JP" altLang="en-US" sz="1500" dirty="0">
                <a:solidFill>
                  <a:prstClr val="black"/>
                </a:solidFill>
                <a:latin typeface="ＭＳ Ｐゴシック"/>
              </a:rPr>
              <a:t>。</a:t>
            </a:r>
          </a:p>
        </p:txBody>
      </p:sp>
      <p:sp>
        <p:nvSpPr>
          <p:cNvPr id="80" name="右矢印 79"/>
          <p:cNvSpPr/>
          <p:nvPr/>
        </p:nvSpPr>
        <p:spPr>
          <a:xfrm>
            <a:off x="5445702" y="3238382"/>
            <a:ext cx="2185225" cy="691803"/>
          </a:xfrm>
          <a:prstGeom prst="rightArrow">
            <a:avLst>
              <a:gd name="adj1" fmla="val 50000"/>
              <a:gd name="adj2" fmla="val 108962"/>
            </a:avLst>
          </a:prstGeom>
          <a:solidFill>
            <a:srgbClr val="DAEDEF"/>
          </a:solidFill>
          <a:ln w="25400" cap="flat" cmpd="sng" algn="ctr">
            <a:solidFill>
              <a:srgbClr val="00B0F0"/>
            </a:solidFill>
            <a:prstDash val="solid"/>
          </a:ln>
          <a:effectLst/>
        </p:spPr>
        <p:txBody>
          <a:bodyPr anchor="ctr"/>
          <a:lstStyle/>
          <a:p>
            <a:pPr algn="ctr" eaLnBrk="0" hangingPunct="0"/>
            <a:r>
              <a:rPr kumimoji="0" lang="ja-JP" altLang="en-US" sz="1400" b="1" kern="0" dirty="0">
                <a:solidFill>
                  <a:srgbClr val="000000"/>
                </a:solidFill>
                <a:latin typeface="Arial" panose="020B0604020202020204" pitchFamily="34" charset="0"/>
              </a:rPr>
              <a:t>府省庁横断的な支援</a:t>
            </a:r>
          </a:p>
        </p:txBody>
      </p:sp>
      <p:sp>
        <p:nvSpPr>
          <p:cNvPr id="82" name="テキスト ボックス 81"/>
          <p:cNvSpPr txBox="1"/>
          <p:nvPr/>
        </p:nvSpPr>
        <p:spPr bwMode="auto">
          <a:xfrm>
            <a:off x="148034" y="5500936"/>
            <a:ext cx="3014116" cy="738664"/>
          </a:xfrm>
          <a:prstGeom prst="rect">
            <a:avLst/>
          </a:prstGeom>
          <a:noFill/>
        </p:spPr>
        <p:txBody>
          <a:bodyPr wrap="square">
            <a:spAutoFit/>
          </a:bodyPr>
          <a:lstStyle/>
          <a:p>
            <a:pPr marL="180975" indent="-180975" eaLnBrk="0" hangingPunct="0">
              <a:defRPr/>
            </a:pPr>
            <a:r>
              <a:rPr lang="ja-JP" altLang="en-US" sz="1400" kern="100" dirty="0">
                <a:solidFill>
                  <a:prstClr val="black"/>
                </a:solidFill>
                <a:latin typeface="ＭＳ Ｐゴシック"/>
                <a:ea typeface="ＭＳ Ｐゴシック"/>
                <a:cs typeface="Courier New" panose="02070309020205020404" pitchFamily="49" charset="0"/>
              </a:rPr>
              <a:t>○関係府省庁において</a:t>
            </a:r>
            <a:r>
              <a:rPr lang="ja-JP" altLang="en-US" sz="1400" b="1" u="sng" kern="100" dirty="0">
                <a:solidFill>
                  <a:prstClr val="black"/>
                </a:solidFill>
                <a:latin typeface="ＭＳ Ｐゴシック"/>
                <a:ea typeface="ＭＳ Ｐゴシック"/>
                <a:cs typeface="Courier New" panose="02070309020205020404" pitchFamily="49" charset="0"/>
              </a:rPr>
              <a:t>関係施策が</a:t>
            </a:r>
            <a:endParaRPr lang="en-US" altLang="ja-JP" sz="1400" b="1" u="sng" kern="100" dirty="0">
              <a:solidFill>
                <a:prstClr val="black"/>
              </a:solidFill>
              <a:latin typeface="ＭＳ Ｐゴシック"/>
              <a:ea typeface="ＭＳ Ｐゴシック"/>
              <a:cs typeface="Courier New" panose="02070309020205020404" pitchFamily="49" charset="0"/>
            </a:endParaRPr>
          </a:p>
          <a:p>
            <a:pPr marL="180975" indent="-180975" eaLnBrk="0" hangingPunct="0">
              <a:defRPr/>
            </a:pPr>
            <a:r>
              <a:rPr lang="ja-JP" altLang="en-US" sz="1400" b="1" kern="100" dirty="0">
                <a:solidFill>
                  <a:prstClr val="black"/>
                </a:solidFill>
                <a:latin typeface="ＭＳ Ｐゴシック"/>
                <a:ea typeface="ＭＳ Ｐゴシック"/>
                <a:cs typeface="Courier New" panose="02070309020205020404" pitchFamily="49" charset="0"/>
              </a:rPr>
              <a:t>　</a:t>
            </a:r>
            <a:r>
              <a:rPr lang="ja-JP" altLang="en-US" sz="1400" b="1" u="sng" kern="100" dirty="0">
                <a:solidFill>
                  <a:prstClr val="black"/>
                </a:solidFill>
                <a:latin typeface="ＭＳ Ｐゴシック"/>
                <a:ea typeface="ＭＳ Ｐゴシック"/>
                <a:cs typeface="Courier New" panose="02070309020205020404" pitchFamily="49" charset="0"/>
              </a:rPr>
              <a:t>連携した支援施策</a:t>
            </a:r>
            <a:r>
              <a:rPr lang="ja-JP" altLang="en-US" sz="1400" kern="100" dirty="0">
                <a:solidFill>
                  <a:prstClr val="black"/>
                </a:solidFill>
                <a:latin typeface="ＭＳ Ｐゴシック"/>
                <a:ea typeface="ＭＳ Ｐゴシック"/>
                <a:cs typeface="Courier New" panose="02070309020205020404" pitchFamily="49" charset="0"/>
              </a:rPr>
              <a:t>を具体的に検討し、</a:t>
            </a:r>
            <a:r>
              <a:rPr lang="ja-JP" altLang="en-US" sz="1400" b="1" u="sng" kern="100" dirty="0">
                <a:solidFill>
                  <a:prstClr val="black"/>
                </a:solidFill>
                <a:latin typeface="ＭＳ Ｐゴシック"/>
                <a:ea typeface="ＭＳ Ｐゴシック"/>
                <a:cs typeface="Courier New" panose="02070309020205020404" pitchFamily="49" charset="0"/>
              </a:rPr>
              <a:t>制度改正・予算要求等に反映</a:t>
            </a:r>
            <a:endParaRPr lang="en-US" altLang="ja-JP" sz="1400" b="1" u="sng" kern="100" dirty="0">
              <a:solidFill>
                <a:prstClr val="black"/>
              </a:solidFill>
              <a:latin typeface="ＭＳ Ｐゴシック"/>
              <a:ea typeface="ＭＳ Ｐゴシック"/>
              <a:cs typeface="Courier New" panose="02070309020205020404" pitchFamily="49" charset="0"/>
            </a:endParaRPr>
          </a:p>
        </p:txBody>
      </p:sp>
      <p:sp>
        <p:nvSpPr>
          <p:cNvPr id="120" name="テキスト ボックス 119"/>
          <p:cNvSpPr txBox="1"/>
          <p:nvPr/>
        </p:nvSpPr>
        <p:spPr bwMode="auto">
          <a:xfrm>
            <a:off x="7645267" y="3314790"/>
            <a:ext cx="1981282" cy="523220"/>
          </a:xfrm>
          <a:prstGeom prst="rect">
            <a:avLst/>
          </a:prstGeom>
          <a:noFill/>
        </p:spPr>
        <p:txBody>
          <a:bodyPr wrap="square">
            <a:spAutoFit/>
          </a:bodyPr>
          <a:lstStyle/>
          <a:p>
            <a:pPr algn="ctr" eaLnBrk="0" hangingPunct="0">
              <a:defRPr/>
            </a:pPr>
            <a:r>
              <a:rPr lang="ja-JP" altLang="en-US" sz="1400" dirty="0">
                <a:solidFill>
                  <a:prstClr val="black"/>
                </a:solidFill>
              </a:rPr>
              <a:t>コンパクトシティ化に</a:t>
            </a:r>
            <a:endParaRPr lang="en-US" altLang="ja-JP" sz="1400" dirty="0">
              <a:solidFill>
                <a:prstClr val="black"/>
              </a:solidFill>
            </a:endParaRPr>
          </a:p>
          <a:p>
            <a:pPr algn="ctr" eaLnBrk="0" hangingPunct="0">
              <a:defRPr/>
            </a:pPr>
            <a:r>
              <a:rPr lang="ja-JP" altLang="en-US" sz="1400" dirty="0">
                <a:solidFill>
                  <a:prstClr val="black"/>
                </a:solidFill>
              </a:rPr>
              <a:t>取り組む市町村</a:t>
            </a:r>
            <a:endParaRPr lang="en-US" altLang="ja-JP" sz="1400" dirty="0">
              <a:solidFill>
                <a:prstClr val="black"/>
              </a:solidFill>
            </a:endParaRPr>
          </a:p>
        </p:txBody>
      </p:sp>
      <p:sp>
        <p:nvSpPr>
          <p:cNvPr id="121" name="正方形/長方形 120"/>
          <p:cNvSpPr/>
          <p:nvPr/>
        </p:nvSpPr>
        <p:spPr>
          <a:xfrm>
            <a:off x="6526403" y="4645018"/>
            <a:ext cx="3344343" cy="2181246"/>
          </a:xfrm>
          <a:prstGeom prst="rect">
            <a:avLst/>
          </a:prstGeom>
          <a:solidFill>
            <a:srgbClr val="CCECFF">
              <a:alpha val="49804"/>
            </a:srgbClr>
          </a:solidFill>
          <a:ln w="28575" cap="flat" cmpd="sng" algn="ctr">
            <a:solidFill>
              <a:srgbClr val="00B0F0"/>
            </a:solidFill>
            <a:prstDash val="solid"/>
          </a:ln>
          <a:effectLst/>
        </p:spPr>
        <p:txBody>
          <a:bodyPr rtlCol="0" anchor="ctr"/>
          <a:lstStyle/>
          <a:p>
            <a:pPr algn="ctr" fontAlgn="auto">
              <a:spcBef>
                <a:spcPts val="0"/>
              </a:spcBef>
              <a:spcAft>
                <a:spcPts val="0"/>
              </a:spcAft>
              <a:defRPr/>
            </a:pPr>
            <a:endParaRPr kumimoji="0" lang="ja-JP" altLang="en-US" kern="0">
              <a:solidFill>
                <a:srgbClr val="FFFFFF"/>
              </a:solidFill>
              <a:latin typeface="Arial"/>
              <a:ea typeface="ＭＳ Ｐゴシック"/>
            </a:endParaRPr>
          </a:p>
        </p:txBody>
      </p:sp>
      <p:sp>
        <p:nvSpPr>
          <p:cNvPr id="122" name="正方形/長方形 121"/>
          <p:cNvSpPr>
            <a:spLocks noChangeArrowheads="1"/>
          </p:cNvSpPr>
          <p:nvPr/>
        </p:nvSpPr>
        <p:spPr bwMode="auto">
          <a:xfrm>
            <a:off x="3561519" y="4482378"/>
            <a:ext cx="2703795" cy="323495"/>
          </a:xfrm>
          <a:prstGeom prst="rect">
            <a:avLst/>
          </a:prstGeom>
          <a:solidFill>
            <a:srgbClr val="00B0F0"/>
          </a:solidFill>
          <a:ln w="9525">
            <a:noFill/>
            <a:miter lim="800000"/>
            <a:headEnd/>
            <a:tailEnd/>
          </a:ln>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auto">
              <a:spcBef>
                <a:spcPct val="0"/>
              </a:spcBef>
              <a:spcAft>
                <a:spcPts val="0"/>
              </a:spcAft>
              <a:buFontTx/>
              <a:buNone/>
            </a:pPr>
            <a:r>
              <a:rPr lang="ja-JP" altLang="en-US" sz="1600" kern="0" dirty="0">
                <a:solidFill>
                  <a:prstClr val="white"/>
                </a:solidFill>
                <a:latin typeface="HGP創英角ｺﾞｼｯｸUB"/>
                <a:ea typeface="HGP創英角ｺﾞｼｯｸUB"/>
              </a:rPr>
              <a:t>モデル都市の形成・横展開</a:t>
            </a:r>
            <a:endParaRPr lang="en-US" altLang="ja-JP" sz="1600" kern="0" dirty="0">
              <a:solidFill>
                <a:prstClr val="white"/>
              </a:solidFill>
              <a:latin typeface="HGP創英角ｺﾞｼｯｸUB"/>
              <a:ea typeface="HGP創英角ｺﾞｼｯｸUB"/>
            </a:endParaRPr>
          </a:p>
        </p:txBody>
      </p:sp>
      <p:sp>
        <p:nvSpPr>
          <p:cNvPr id="123" name="正方形/長方形 122"/>
          <p:cNvSpPr/>
          <p:nvPr/>
        </p:nvSpPr>
        <p:spPr>
          <a:xfrm>
            <a:off x="4322615" y="6242164"/>
            <a:ext cx="1864000" cy="469147"/>
          </a:xfrm>
          <a:prstGeom prst="rect">
            <a:avLst/>
          </a:prstGeom>
          <a:noFill/>
          <a:ln w="28575">
            <a:noFill/>
          </a:ln>
        </p:spPr>
        <p:txBody>
          <a:bodyPr anchor="ctr"/>
          <a:lstStyle/>
          <a:p>
            <a:pPr eaLnBrk="0" hangingPunct="0">
              <a:spcAft>
                <a:spcPts val="0"/>
              </a:spcAft>
              <a:defRPr/>
            </a:pPr>
            <a:r>
              <a:rPr lang="ja-JP" altLang="en-US" sz="1400" b="1" kern="100" dirty="0">
                <a:solidFill>
                  <a:srgbClr val="00B0F0"/>
                </a:solidFill>
                <a:latin typeface="ＭＳ Ｐゴシック"/>
                <a:ea typeface="ＭＳ Ｐゴシック"/>
                <a:cs typeface="Courier New" panose="02070309020205020404" pitchFamily="49" charset="0"/>
              </a:rPr>
              <a:t>具体的な効果・事例を目に見える形で提示</a:t>
            </a:r>
            <a:endParaRPr lang="ja-JP" altLang="ja-JP" sz="1400" b="1" kern="100" dirty="0">
              <a:solidFill>
                <a:srgbClr val="00B0F0"/>
              </a:solidFill>
              <a:latin typeface="ＭＳ Ｐゴシック"/>
              <a:ea typeface="ＭＳ Ｐゴシック"/>
              <a:cs typeface="Courier New" panose="02070309020205020404" pitchFamily="49" charset="0"/>
            </a:endParaRPr>
          </a:p>
        </p:txBody>
      </p:sp>
      <p:sp>
        <p:nvSpPr>
          <p:cNvPr id="124" name="正方形/長方形 123"/>
          <p:cNvSpPr>
            <a:spLocks noChangeArrowheads="1"/>
          </p:cNvSpPr>
          <p:nvPr/>
        </p:nvSpPr>
        <p:spPr bwMode="auto">
          <a:xfrm>
            <a:off x="6895053" y="4477932"/>
            <a:ext cx="2533572" cy="320925"/>
          </a:xfrm>
          <a:prstGeom prst="rect">
            <a:avLst/>
          </a:prstGeom>
          <a:solidFill>
            <a:srgbClr val="00B0F0"/>
          </a:solidFill>
          <a:ln w="9525">
            <a:noFill/>
            <a:miter lim="800000"/>
            <a:headEnd/>
            <a:tailEnd/>
          </a:ln>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auto">
              <a:spcBef>
                <a:spcPct val="0"/>
              </a:spcBef>
              <a:spcAft>
                <a:spcPts val="0"/>
              </a:spcAft>
              <a:buFontTx/>
              <a:buNone/>
            </a:pPr>
            <a:r>
              <a:rPr lang="ja-JP" altLang="en-US" sz="1600" kern="0" dirty="0">
                <a:solidFill>
                  <a:prstClr val="white"/>
                </a:solidFill>
                <a:latin typeface="HGP創英角ｺﾞｼｯｸUB"/>
                <a:ea typeface="HGP創英角ｺﾞｼｯｸUB"/>
              </a:rPr>
              <a:t>取組成果の「見える化」</a:t>
            </a:r>
            <a:endParaRPr lang="en-US" altLang="ja-JP" sz="1600" kern="0" dirty="0">
              <a:solidFill>
                <a:prstClr val="white"/>
              </a:solidFill>
              <a:latin typeface="HGP創英角ｺﾞｼｯｸUB"/>
              <a:ea typeface="HGP創英角ｺﾞｼｯｸUB"/>
            </a:endParaRPr>
          </a:p>
        </p:txBody>
      </p:sp>
      <p:sp>
        <p:nvSpPr>
          <p:cNvPr id="125" name="正方形/長方形 124"/>
          <p:cNvSpPr/>
          <p:nvPr/>
        </p:nvSpPr>
        <p:spPr>
          <a:xfrm>
            <a:off x="3518042" y="4877878"/>
            <a:ext cx="2858366" cy="738664"/>
          </a:xfrm>
          <a:prstGeom prst="rect">
            <a:avLst/>
          </a:prstGeom>
        </p:spPr>
        <p:txBody>
          <a:bodyPr wrap="square">
            <a:spAutoFit/>
          </a:bodyPr>
          <a:lstStyle/>
          <a:p>
            <a:pPr marL="174625" indent="-174625" eaLnBrk="0" hangingPunct="0">
              <a:spcAft>
                <a:spcPts val="0"/>
              </a:spcAft>
              <a:defRPr/>
            </a:pPr>
            <a:r>
              <a:rPr lang="ja-JP" altLang="en-US" sz="1400" dirty="0">
                <a:solidFill>
                  <a:prstClr val="black"/>
                </a:solidFill>
                <a:latin typeface="Arial" panose="020B0604020202020204" pitchFamily="34" charset="0"/>
              </a:rPr>
              <a:t>○他の市町村のモデルとなる都市の計画作成</a:t>
            </a:r>
            <a:r>
              <a:rPr lang="ja-JP" altLang="en-US" sz="1400">
                <a:solidFill>
                  <a:prstClr val="black"/>
                </a:solidFill>
                <a:latin typeface="Arial" panose="020B0604020202020204" pitchFamily="34" charset="0"/>
              </a:rPr>
              <a:t>を</a:t>
            </a:r>
            <a:r>
              <a:rPr lang="ja-JP" altLang="en-US" sz="1400" b="1" u="sng">
                <a:solidFill>
                  <a:prstClr val="black"/>
                </a:solidFill>
                <a:latin typeface="Arial" panose="020B0604020202020204" pitchFamily="34" charset="0"/>
              </a:rPr>
              <a:t>関係府省庁</a:t>
            </a:r>
            <a:r>
              <a:rPr lang="ja-JP" altLang="en-US" sz="1400" b="1" u="sng" dirty="0">
                <a:solidFill>
                  <a:prstClr val="black"/>
                </a:solidFill>
                <a:latin typeface="Arial" panose="020B0604020202020204" pitchFamily="34" charset="0"/>
              </a:rPr>
              <a:t>が連携</a:t>
            </a:r>
            <a:r>
              <a:rPr lang="ja-JP" altLang="en-US" sz="1400" dirty="0">
                <a:solidFill>
                  <a:prstClr val="black"/>
                </a:solidFill>
                <a:latin typeface="Arial" panose="020B0604020202020204" pitchFamily="34" charset="0"/>
              </a:rPr>
              <a:t>して</a:t>
            </a:r>
            <a:r>
              <a:rPr lang="ja-JP" altLang="en-US" sz="1400" b="1" u="sng" dirty="0">
                <a:solidFill>
                  <a:prstClr val="black"/>
                </a:solidFill>
                <a:latin typeface="Arial" panose="020B0604020202020204" pitchFamily="34" charset="0"/>
              </a:rPr>
              <a:t>重点的にコンサルティング</a:t>
            </a:r>
            <a:endParaRPr lang="en-US" altLang="ja-JP" sz="1400" b="1" u="sng" kern="100" dirty="0">
              <a:solidFill>
                <a:prstClr val="black"/>
              </a:solidFill>
              <a:latin typeface="ＭＳ Ｐゴシック"/>
              <a:ea typeface="ＭＳ Ｐゴシック"/>
              <a:cs typeface="Courier New" panose="02070309020205020404" pitchFamily="49" charset="0"/>
            </a:endParaRPr>
          </a:p>
        </p:txBody>
      </p:sp>
      <p:sp>
        <p:nvSpPr>
          <p:cNvPr id="126" name="角丸四角形 125"/>
          <p:cNvSpPr/>
          <p:nvPr/>
        </p:nvSpPr>
        <p:spPr>
          <a:xfrm>
            <a:off x="6619292" y="4847185"/>
            <a:ext cx="3146521" cy="1898805"/>
          </a:xfrm>
          <a:prstGeom prst="roundRect">
            <a:avLst>
              <a:gd name="adj" fmla="val 3266"/>
            </a:avLst>
          </a:prstGeom>
          <a:solidFill>
            <a:srgbClr val="FFFFFF"/>
          </a:solidFill>
          <a:ln w="12700" cap="flat" cmpd="sng" algn="ctr">
            <a:solidFill>
              <a:srgbClr val="00B0F0"/>
            </a:solidFill>
            <a:prstDash val="sysDot"/>
          </a:ln>
          <a:effectLst/>
        </p:spPr>
        <p:txBody>
          <a:bodyPr spcFirstLastPara="0" vert="horz" wrap="square" lIns="585802" tIns="204017" rIns="585802" bIns="204017" numCol="1" spcCol="1270" rtlCol="0" anchor="ctr" anchorCtr="0">
            <a:noAutofit/>
          </a:bodyPr>
          <a:lstStyle/>
          <a:p>
            <a:pPr algn="ctr" defTabSz="711200" fontAlgn="auto">
              <a:lnSpc>
                <a:spcPct val="90000"/>
              </a:lnSpc>
              <a:spcBef>
                <a:spcPts val="0"/>
              </a:spcBef>
              <a:spcAft>
                <a:spcPct val="35000"/>
              </a:spcAft>
              <a:defRPr/>
            </a:pPr>
            <a:endParaRPr kumimoji="0" lang="ja-JP" altLang="en-US" b="1" kern="0" dirty="0">
              <a:solidFill>
                <a:srgbClr val="FFFFFF"/>
              </a:solidFill>
              <a:latin typeface="ＭＳ Ｐゴシック"/>
              <a:ea typeface="ＭＳ Ｐゴシック"/>
            </a:endParaRPr>
          </a:p>
        </p:txBody>
      </p:sp>
      <p:sp>
        <p:nvSpPr>
          <p:cNvPr id="127" name="正方形/長方形 126"/>
          <p:cNvSpPr/>
          <p:nvPr/>
        </p:nvSpPr>
        <p:spPr>
          <a:xfrm>
            <a:off x="6604143" y="4863250"/>
            <a:ext cx="3083740" cy="738664"/>
          </a:xfrm>
          <a:prstGeom prst="rect">
            <a:avLst/>
          </a:prstGeom>
        </p:spPr>
        <p:txBody>
          <a:bodyPr wrap="square">
            <a:spAutoFit/>
          </a:bodyPr>
          <a:lstStyle/>
          <a:p>
            <a:pPr marL="144000" indent="-144000"/>
            <a:r>
              <a:rPr lang="ja-JP" altLang="en-US" sz="1400" dirty="0">
                <a:solidFill>
                  <a:srgbClr val="000000"/>
                </a:solidFill>
                <a:ea typeface="ＭＳ Ｐゴシック" charset="-128"/>
              </a:rPr>
              <a:t>○コンパクトシティ化に係る</a:t>
            </a:r>
            <a:r>
              <a:rPr lang="ja-JP" altLang="en-US" sz="1400" b="1" u="sng" dirty="0">
                <a:solidFill>
                  <a:srgbClr val="000000"/>
                </a:solidFill>
                <a:ea typeface="ＭＳ Ｐゴシック" charset="-128"/>
              </a:rPr>
              <a:t>評価指標</a:t>
            </a:r>
            <a:r>
              <a:rPr lang="ja-JP" altLang="en-US" sz="1100" dirty="0">
                <a:solidFill>
                  <a:srgbClr val="000000"/>
                </a:solidFill>
                <a:ea typeface="ＭＳ Ｐゴシック" charset="-128"/>
              </a:rPr>
              <a:t>（経済財政面・健康面など）</a:t>
            </a:r>
            <a:r>
              <a:rPr lang="ja-JP" altLang="en-US" sz="1400" b="1" u="sng" dirty="0">
                <a:solidFill>
                  <a:srgbClr val="000000"/>
                </a:solidFill>
                <a:ea typeface="ＭＳ Ｐゴシック" charset="-128"/>
              </a:rPr>
              <a:t>を開発・提供</a:t>
            </a:r>
            <a:r>
              <a:rPr lang="ja-JP" altLang="en-US" sz="1400" dirty="0">
                <a:solidFill>
                  <a:srgbClr val="000000"/>
                </a:solidFill>
                <a:ea typeface="ＭＳ Ｐゴシック" charset="-128"/>
              </a:rPr>
              <a:t>し、市町村における目標設定等を支援</a:t>
            </a:r>
            <a:endParaRPr lang="en-US" altLang="ja-JP" sz="400" dirty="0">
              <a:solidFill>
                <a:srgbClr val="000000"/>
              </a:solidFill>
              <a:ea typeface="ＭＳ Ｐゴシック" charset="-128"/>
            </a:endParaRPr>
          </a:p>
        </p:txBody>
      </p:sp>
      <p:sp>
        <p:nvSpPr>
          <p:cNvPr id="128" name="正方形/長方形 127"/>
          <p:cNvSpPr/>
          <p:nvPr/>
        </p:nvSpPr>
        <p:spPr>
          <a:xfrm>
            <a:off x="3523574" y="5686993"/>
            <a:ext cx="2645893" cy="523220"/>
          </a:xfrm>
          <a:prstGeom prst="rect">
            <a:avLst/>
          </a:prstGeom>
        </p:spPr>
        <p:txBody>
          <a:bodyPr wrap="square">
            <a:spAutoFit/>
          </a:bodyPr>
          <a:lstStyle/>
          <a:p>
            <a:pPr marL="174625" indent="-174625" eaLnBrk="0" hangingPunct="0">
              <a:spcAft>
                <a:spcPts val="0"/>
              </a:spcAft>
              <a:defRPr/>
            </a:pPr>
            <a:r>
              <a:rPr lang="ja-JP" altLang="en-US" sz="1400" dirty="0">
                <a:solidFill>
                  <a:prstClr val="black"/>
                </a:solidFill>
                <a:latin typeface="Arial" panose="020B0604020202020204" pitchFamily="34" charset="0"/>
              </a:rPr>
              <a:t>○人口規模やまちづくりの重点テーマ別に</a:t>
            </a:r>
            <a:r>
              <a:rPr lang="ja-JP" altLang="en-US" sz="1400" b="1" u="sng" dirty="0">
                <a:solidFill>
                  <a:prstClr val="black"/>
                </a:solidFill>
                <a:latin typeface="Arial" panose="020B0604020202020204" pitchFamily="34" charset="0"/>
              </a:rPr>
              <a:t>類型化</a:t>
            </a:r>
            <a:r>
              <a:rPr lang="ja-JP" altLang="en-US" sz="1400" dirty="0">
                <a:solidFill>
                  <a:prstClr val="black"/>
                </a:solidFill>
                <a:latin typeface="Arial" panose="020B0604020202020204" pitchFamily="34" charset="0"/>
              </a:rPr>
              <a:t>し、</a:t>
            </a:r>
            <a:r>
              <a:rPr lang="ja-JP" altLang="en-US" sz="1400" b="1" u="sng" dirty="0">
                <a:solidFill>
                  <a:prstClr val="black"/>
                </a:solidFill>
                <a:latin typeface="Arial" panose="020B0604020202020204" pitchFamily="34" charset="0"/>
              </a:rPr>
              <a:t>横展開</a:t>
            </a:r>
            <a:endParaRPr lang="en-US" altLang="ja-JP" sz="1400" b="1" u="sng" kern="100" dirty="0">
              <a:solidFill>
                <a:prstClr val="black"/>
              </a:solidFill>
              <a:latin typeface="ＭＳ Ｐゴシック"/>
              <a:ea typeface="ＭＳ Ｐゴシック"/>
              <a:cs typeface="Courier New" panose="02070309020205020404" pitchFamily="49" charset="0"/>
            </a:endParaRPr>
          </a:p>
        </p:txBody>
      </p:sp>
      <p:sp>
        <p:nvSpPr>
          <p:cNvPr id="129" name="テキスト ボックス 128"/>
          <p:cNvSpPr txBox="1"/>
          <p:nvPr/>
        </p:nvSpPr>
        <p:spPr bwMode="auto">
          <a:xfrm>
            <a:off x="147862" y="4886213"/>
            <a:ext cx="3174084" cy="523220"/>
          </a:xfrm>
          <a:prstGeom prst="rect">
            <a:avLst/>
          </a:prstGeom>
          <a:noFill/>
        </p:spPr>
        <p:txBody>
          <a:bodyPr wrap="square">
            <a:spAutoFit/>
          </a:bodyPr>
          <a:lstStyle/>
          <a:p>
            <a:pPr marL="180975" indent="-180975" eaLnBrk="0" hangingPunct="0">
              <a:defRPr/>
            </a:pPr>
            <a:r>
              <a:rPr lang="ja-JP" altLang="en-US" sz="1400" dirty="0">
                <a:solidFill>
                  <a:prstClr val="black"/>
                </a:solidFill>
                <a:latin typeface="Arial" panose="020B0604020202020204" pitchFamily="34" charset="0"/>
              </a:rPr>
              <a:t>○市町村との意見交換会等を通じ、</a:t>
            </a:r>
            <a:endParaRPr lang="en-US" altLang="ja-JP" sz="1400" dirty="0">
              <a:solidFill>
                <a:prstClr val="black"/>
              </a:solidFill>
              <a:latin typeface="Arial" panose="020B0604020202020204" pitchFamily="34" charset="0"/>
            </a:endParaRPr>
          </a:p>
          <a:p>
            <a:pPr marL="180975" eaLnBrk="0" hangingPunct="0">
              <a:defRPr/>
            </a:pPr>
            <a:r>
              <a:rPr lang="ja-JP" altLang="en-US" sz="1400" b="1" u="sng" dirty="0">
                <a:solidFill>
                  <a:prstClr val="black"/>
                </a:solidFill>
                <a:latin typeface="Arial" panose="020B0604020202020204" pitchFamily="34" charset="0"/>
              </a:rPr>
              <a:t>施策連携に係る課題・ニーズを把握</a:t>
            </a:r>
            <a:endParaRPr lang="ja-JP" altLang="ja-JP" sz="1400" b="1" u="sng" dirty="0">
              <a:solidFill>
                <a:prstClr val="black"/>
              </a:solidFill>
              <a:latin typeface="Arial" panose="020B0604020202020204" pitchFamily="34" charset="0"/>
            </a:endParaRPr>
          </a:p>
        </p:txBody>
      </p:sp>
      <p:sp>
        <p:nvSpPr>
          <p:cNvPr id="130" name="正方形/長方形 129"/>
          <p:cNvSpPr>
            <a:spLocks noChangeArrowheads="1"/>
          </p:cNvSpPr>
          <p:nvPr/>
        </p:nvSpPr>
        <p:spPr bwMode="auto">
          <a:xfrm>
            <a:off x="129308" y="4487721"/>
            <a:ext cx="3124946" cy="318152"/>
          </a:xfrm>
          <a:prstGeom prst="rect">
            <a:avLst/>
          </a:prstGeom>
          <a:solidFill>
            <a:srgbClr val="00B0F0"/>
          </a:solidFill>
          <a:ln w="9525">
            <a:noFill/>
            <a:miter lim="800000"/>
            <a:headEnd/>
            <a:tailEnd/>
          </a:ln>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auto">
              <a:spcBef>
                <a:spcPct val="0"/>
              </a:spcBef>
              <a:spcAft>
                <a:spcPts val="0"/>
              </a:spcAft>
              <a:buFontTx/>
              <a:buNone/>
            </a:pPr>
            <a:r>
              <a:rPr lang="ja-JP" altLang="en-US" sz="1500" kern="0" dirty="0">
                <a:solidFill>
                  <a:prstClr val="white"/>
                </a:solidFill>
                <a:latin typeface="HGP創英角ｺﾞｼｯｸUB"/>
                <a:ea typeface="HGP創英角ｺﾞｼｯｸUB"/>
              </a:rPr>
              <a:t>現場ニーズに即した支援施策の充実</a:t>
            </a:r>
            <a:endParaRPr lang="en-US" altLang="ja-JP" sz="1500" kern="0" dirty="0">
              <a:solidFill>
                <a:prstClr val="white"/>
              </a:solidFill>
              <a:latin typeface="HGP創英角ｺﾞｼｯｸUB"/>
              <a:ea typeface="HGP創英角ｺﾞｼｯｸUB"/>
            </a:endParaRPr>
          </a:p>
        </p:txBody>
      </p:sp>
      <p:sp>
        <p:nvSpPr>
          <p:cNvPr id="131" name="正方形/長方形 130"/>
          <p:cNvSpPr/>
          <p:nvPr/>
        </p:nvSpPr>
        <p:spPr>
          <a:xfrm>
            <a:off x="1178013" y="6235120"/>
            <a:ext cx="1745378" cy="469147"/>
          </a:xfrm>
          <a:prstGeom prst="rect">
            <a:avLst/>
          </a:prstGeom>
          <a:noFill/>
          <a:ln w="28575">
            <a:noFill/>
          </a:ln>
        </p:spPr>
        <p:txBody>
          <a:bodyPr anchor="ctr"/>
          <a:lstStyle/>
          <a:p>
            <a:pPr eaLnBrk="0" hangingPunct="0">
              <a:spcAft>
                <a:spcPts val="0"/>
              </a:spcAft>
              <a:defRPr/>
            </a:pPr>
            <a:r>
              <a:rPr lang="ja-JP" altLang="en-US" sz="1400" b="1" kern="100" dirty="0">
                <a:solidFill>
                  <a:srgbClr val="00B0F0"/>
                </a:solidFill>
                <a:latin typeface="ＭＳ Ｐゴシック"/>
                <a:ea typeface="ＭＳ Ｐゴシック"/>
                <a:cs typeface="Courier New" panose="02070309020205020404" pitchFamily="49" charset="0"/>
              </a:rPr>
              <a:t>“横串”の視点での施策間連携を促進</a:t>
            </a:r>
            <a:endParaRPr lang="ja-JP" altLang="ja-JP" sz="1400" b="1" kern="100" dirty="0">
              <a:solidFill>
                <a:srgbClr val="00B0F0"/>
              </a:solidFill>
              <a:latin typeface="ＭＳ Ｐゴシック"/>
              <a:ea typeface="ＭＳ Ｐゴシック"/>
              <a:cs typeface="Courier New" panose="02070309020205020404" pitchFamily="49" charset="0"/>
            </a:endParaRPr>
          </a:p>
        </p:txBody>
      </p:sp>
      <p:sp>
        <p:nvSpPr>
          <p:cNvPr id="132" name="正方形/長方形 131"/>
          <p:cNvSpPr/>
          <p:nvPr/>
        </p:nvSpPr>
        <p:spPr>
          <a:xfrm>
            <a:off x="7509055" y="6217993"/>
            <a:ext cx="1778622" cy="461160"/>
          </a:xfrm>
          <a:prstGeom prst="rect">
            <a:avLst/>
          </a:prstGeom>
          <a:noFill/>
          <a:ln w="28575">
            <a:noFill/>
          </a:ln>
        </p:spPr>
        <p:txBody>
          <a:bodyPr anchor="ctr"/>
          <a:lstStyle/>
          <a:p>
            <a:pPr eaLnBrk="0" hangingPunct="0">
              <a:spcAft>
                <a:spcPts val="0"/>
              </a:spcAft>
              <a:defRPr/>
            </a:pPr>
            <a:r>
              <a:rPr lang="ja-JP" altLang="en-US" sz="1400" b="1" kern="100" dirty="0">
                <a:solidFill>
                  <a:srgbClr val="00B0F0"/>
                </a:solidFill>
                <a:latin typeface="ＭＳ Ｐゴシック"/>
                <a:ea typeface="ＭＳ Ｐゴシック"/>
                <a:cs typeface="Courier New" panose="02070309020205020404" pitchFamily="49" charset="0"/>
              </a:rPr>
              <a:t>コンパクトシティの</a:t>
            </a:r>
            <a:endParaRPr lang="en-US" altLang="ja-JP" sz="1400" b="1" kern="100" dirty="0">
              <a:solidFill>
                <a:srgbClr val="00B0F0"/>
              </a:solidFill>
              <a:latin typeface="ＭＳ Ｐゴシック"/>
              <a:ea typeface="ＭＳ Ｐゴシック"/>
              <a:cs typeface="Courier New" panose="02070309020205020404" pitchFamily="49" charset="0"/>
            </a:endParaRPr>
          </a:p>
          <a:p>
            <a:pPr eaLnBrk="0" hangingPunct="0">
              <a:spcAft>
                <a:spcPts val="0"/>
              </a:spcAft>
              <a:defRPr/>
            </a:pPr>
            <a:r>
              <a:rPr lang="ja-JP" altLang="en-US" sz="1400" b="1" kern="100" dirty="0">
                <a:solidFill>
                  <a:srgbClr val="00B0F0"/>
                </a:solidFill>
                <a:latin typeface="ＭＳ Ｐゴシック"/>
                <a:ea typeface="ＭＳ Ｐゴシック"/>
                <a:cs typeface="Courier New" panose="02070309020205020404" pitchFamily="49" charset="0"/>
              </a:rPr>
              <a:t>取組の実効性を確保</a:t>
            </a:r>
            <a:endParaRPr lang="ja-JP" altLang="ja-JP" sz="1400" b="1" kern="100" dirty="0">
              <a:solidFill>
                <a:srgbClr val="00B0F0"/>
              </a:solidFill>
              <a:latin typeface="ＭＳ Ｐゴシック"/>
              <a:ea typeface="ＭＳ Ｐゴシック"/>
              <a:cs typeface="Courier New" panose="02070309020205020404" pitchFamily="49" charset="0"/>
            </a:endParaRPr>
          </a:p>
        </p:txBody>
      </p:sp>
      <p:sp>
        <p:nvSpPr>
          <p:cNvPr id="133" name="正方形/長方形 132"/>
          <p:cNvSpPr/>
          <p:nvPr/>
        </p:nvSpPr>
        <p:spPr>
          <a:xfrm>
            <a:off x="965534" y="3272951"/>
            <a:ext cx="1865543" cy="225060"/>
          </a:xfrm>
          <a:prstGeom prst="rect">
            <a:avLst/>
          </a:prstGeom>
          <a:ln w="28575">
            <a:solidFill>
              <a:schemeClr val="tx1"/>
            </a:solidFill>
          </a:ln>
        </p:spPr>
        <p:txBody>
          <a:bodyPr wrap="square" anchor="ctr" anchorCtr="0">
            <a:noAutofit/>
          </a:bodyPr>
          <a:lstStyle/>
          <a:p>
            <a:pPr eaLnBrk="0" hangingPunct="0">
              <a:defRPr/>
            </a:pPr>
            <a:r>
              <a:rPr lang="ja-JP" altLang="en-US" sz="1400" b="1" dirty="0">
                <a:solidFill>
                  <a:prstClr val="black"/>
                </a:solidFill>
              </a:rPr>
              <a:t>国土交通省 </a:t>
            </a:r>
            <a:r>
              <a:rPr lang="en-US" altLang="ja-JP" sz="1400" b="1" dirty="0">
                <a:solidFill>
                  <a:prstClr val="black"/>
                </a:solidFill>
              </a:rPr>
              <a:t>〔</a:t>
            </a:r>
            <a:r>
              <a:rPr lang="ja-JP" altLang="en-US" sz="1400" b="1" dirty="0">
                <a:solidFill>
                  <a:prstClr val="black"/>
                </a:solidFill>
              </a:rPr>
              <a:t>事務局</a:t>
            </a:r>
            <a:r>
              <a:rPr lang="en-US" altLang="ja-JP" sz="1400" b="1" dirty="0">
                <a:solidFill>
                  <a:prstClr val="black"/>
                </a:solidFill>
              </a:rPr>
              <a:t>〕</a:t>
            </a:r>
          </a:p>
        </p:txBody>
      </p:sp>
      <p:sp>
        <p:nvSpPr>
          <p:cNvPr id="134" name="角丸四角形 133"/>
          <p:cNvSpPr/>
          <p:nvPr/>
        </p:nvSpPr>
        <p:spPr>
          <a:xfrm>
            <a:off x="7738503" y="3273749"/>
            <a:ext cx="1799301" cy="597389"/>
          </a:xfrm>
          <a:prstGeom prst="roundRect">
            <a:avLst>
              <a:gd name="adj" fmla="val 12393"/>
            </a:avLst>
          </a:prstGeom>
          <a:noFill/>
          <a:ln w="19050">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85802" tIns="204017" rIns="585802" bIns="204017" numCol="1" spcCol="1270" rtlCol="0" anchor="ctr" anchorCtr="0">
            <a:noAutofit/>
          </a:bodyPr>
          <a:lstStyle/>
          <a:p>
            <a:pPr algn="ctr" defTabSz="711200">
              <a:lnSpc>
                <a:spcPct val="90000"/>
              </a:lnSpc>
              <a:spcAft>
                <a:spcPct val="35000"/>
              </a:spcAft>
            </a:pPr>
            <a:endParaRPr lang="ja-JP" altLang="en-US" b="1" dirty="0">
              <a:solidFill>
                <a:prstClr val="white"/>
              </a:solidFill>
              <a:latin typeface="ＭＳ Ｐゴシック"/>
            </a:endParaRPr>
          </a:p>
        </p:txBody>
      </p:sp>
      <p:sp>
        <p:nvSpPr>
          <p:cNvPr id="135" name="正方形/長方形 134"/>
          <p:cNvSpPr>
            <a:spLocks noChangeArrowheads="1"/>
          </p:cNvSpPr>
          <p:nvPr/>
        </p:nvSpPr>
        <p:spPr bwMode="auto">
          <a:xfrm>
            <a:off x="692504" y="2884639"/>
            <a:ext cx="4129783" cy="270185"/>
          </a:xfrm>
          <a:prstGeom prst="rect">
            <a:avLst/>
          </a:prstGeom>
          <a:solidFill>
            <a:schemeClr val="tx1">
              <a:lumMod val="65000"/>
              <a:lumOff val="35000"/>
            </a:schemeClr>
          </a:solidFill>
          <a:ln w="9525">
            <a:noFill/>
            <a:miter lim="800000"/>
            <a:headEnd/>
            <a:tailEnd/>
          </a:ln>
          <a:effectLst>
            <a:outerShdw blurRad="50800" dist="38100" dir="2700000" algn="tl" rotWithShape="0">
              <a:prstClr val="black">
                <a:alpha val="40000"/>
              </a:prstClr>
            </a:outerShdw>
          </a:effectLst>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auto">
              <a:spcBef>
                <a:spcPct val="0"/>
              </a:spcBef>
              <a:spcAft>
                <a:spcPts val="0"/>
              </a:spcAft>
              <a:buFontTx/>
              <a:buNone/>
            </a:pPr>
            <a:r>
              <a:rPr lang="ja-JP" altLang="en-US" sz="1600" kern="0" dirty="0">
                <a:solidFill>
                  <a:prstClr val="white"/>
                </a:solidFill>
                <a:latin typeface="HGP創英角ｺﾞｼｯｸUB"/>
                <a:ea typeface="HGP創英角ｺﾞｼｯｸUB"/>
              </a:rPr>
              <a:t>コンパクトシティ形成支援チーム </a:t>
            </a:r>
            <a:r>
              <a:rPr lang="ja-JP" altLang="en-US" sz="1200" kern="0" dirty="0">
                <a:solidFill>
                  <a:prstClr val="white"/>
                </a:solidFill>
                <a:latin typeface="HGP創英角ｺﾞｼｯｸUB"/>
                <a:ea typeface="HGP創英角ｺﾞｼｯｸUB"/>
              </a:rPr>
              <a:t>（</a:t>
            </a:r>
            <a:r>
              <a:rPr lang="en-US" altLang="ja-JP" sz="1200" kern="0" dirty="0">
                <a:solidFill>
                  <a:prstClr val="white"/>
                </a:solidFill>
                <a:latin typeface="HGP創英角ｺﾞｼｯｸUB"/>
                <a:ea typeface="HGP創英角ｺﾞｼｯｸUB"/>
              </a:rPr>
              <a:t>H27.3</a:t>
            </a:r>
            <a:r>
              <a:rPr lang="ja-JP" altLang="en-US" sz="1200" kern="0" dirty="0">
                <a:solidFill>
                  <a:prstClr val="white"/>
                </a:solidFill>
                <a:latin typeface="HGP創英角ｺﾞｼｯｸUB"/>
                <a:ea typeface="HGP創英角ｺﾞｼｯｸUB"/>
              </a:rPr>
              <a:t>設置）</a:t>
            </a:r>
            <a:endParaRPr lang="ja-JP" altLang="en-US" sz="1600" kern="0" dirty="0">
              <a:solidFill>
                <a:prstClr val="white"/>
              </a:solidFill>
              <a:latin typeface="HGP創英角ｺﾞｼｯｸUB"/>
              <a:ea typeface="HGP創英角ｺﾞｼｯｸUB"/>
            </a:endParaRPr>
          </a:p>
        </p:txBody>
      </p:sp>
      <p:sp>
        <p:nvSpPr>
          <p:cNvPr id="136" name="正方形/長方形 135"/>
          <p:cNvSpPr/>
          <p:nvPr/>
        </p:nvSpPr>
        <p:spPr>
          <a:xfrm>
            <a:off x="470576" y="3559533"/>
            <a:ext cx="1530096" cy="225060"/>
          </a:xfrm>
          <a:prstGeom prst="rect">
            <a:avLst/>
          </a:prstGeom>
          <a:ln w="19050">
            <a:solidFill>
              <a:schemeClr val="tx1"/>
            </a:solidFill>
          </a:ln>
        </p:spPr>
        <p:txBody>
          <a:bodyPr wrap="square" lIns="36000" rIns="36000" anchor="ctr" anchorCtr="0">
            <a:noAutofit/>
          </a:bodyPr>
          <a:lstStyle/>
          <a:p>
            <a:pPr algn="ctr" eaLnBrk="0" hangingPunct="0">
              <a:defRPr/>
            </a:pPr>
            <a:r>
              <a:rPr lang="ja-JP" altLang="en-US" sz="1400" dirty="0">
                <a:solidFill>
                  <a:prstClr val="black"/>
                </a:solidFill>
              </a:rPr>
              <a:t>内閣官房／内閣府</a:t>
            </a:r>
            <a:endParaRPr lang="en-US" altLang="ja-JP" sz="1400" dirty="0">
              <a:solidFill>
                <a:prstClr val="black"/>
              </a:solidFill>
            </a:endParaRPr>
          </a:p>
        </p:txBody>
      </p:sp>
      <p:sp>
        <p:nvSpPr>
          <p:cNvPr id="137" name="正方形/長方形 136"/>
          <p:cNvSpPr/>
          <p:nvPr/>
        </p:nvSpPr>
        <p:spPr>
          <a:xfrm>
            <a:off x="2072679" y="3562335"/>
            <a:ext cx="720081" cy="225060"/>
          </a:xfrm>
          <a:prstGeom prst="rect">
            <a:avLst/>
          </a:prstGeom>
          <a:ln w="19050">
            <a:solidFill>
              <a:schemeClr val="tx1"/>
            </a:solidFill>
          </a:ln>
        </p:spPr>
        <p:txBody>
          <a:bodyPr wrap="square" lIns="0" rIns="0" anchor="ctr" anchorCtr="0">
            <a:noAutofit/>
          </a:bodyPr>
          <a:lstStyle/>
          <a:p>
            <a:pPr algn="ctr" eaLnBrk="0" hangingPunct="0">
              <a:defRPr/>
            </a:pPr>
            <a:r>
              <a:rPr lang="ja-JP" altLang="en-US" sz="1400" dirty="0">
                <a:solidFill>
                  <a:prstClr val="black"/>
                </a:solidFill>
              </a:rPr>
              <a:t>復興庁</a:t>
            </a:r>
            <a:endParaRPr lang="en-US" altLang="ja-JP" sz="1400" dirty="0">
              <a:solidFill>
                <a:prstClr val="black"/>
              </a:solidFill>
            </a:endParaRPr>
          </a:p>
        </p:txBody>
      </p:sp>
      <p:sp>
        <p:nvSpPr>
          <p:cNvPr id="138" name="正方形/長方形 137"/>
          <p:cNvSpPr/>
          <p:nvPr/>
        </p:nvSpPr>
        <p:spPr>
          <a:xfrm>
            <a:off x="3484446" y="3855402"/>
            <a:ext cx="1004992" cy="225060"/>
          </a:xfrm>
          <a:prstGeom prst="rect">
            <a:avLst/>
          </a:prstGeom>
          <a:ln w="19050">
            <a:solidFill>
              <a:schemeClr val="tx1"/>
            </a:solidFill>
          </a:ln>
        </p:spPr>
        <p:txBody>
          <a:bodyPr wrap="square" lIns="0" rIns="0" anchor="ctr" anchorCtr="0">
            <a:noAutofit/>
          </a:bodyPr>
          <a:lstStyle/>
          <a:p>
            <a:pPr algn="ctr" eaLnBrk="0" hangingPunct="0">
              <a:defRPr/>
            </a:pPr>
            <a:r>
              <a:rPr lang="ja-JP" altLang="en-US" sz="1400" dirty="0">
                <a:solidFill>
                  <a:prstClr val="black"/>
                </a:solidFill>
              </a:rPr>
              <a:t>経済産業省</a:t>
            </a:r>
            <a:endParaRPr lang="en-US" altLang="ja-JP" sz="1400" dirty="0">
              <a:solidFill>
                <a:prstClr val="black"/>
              </a:solidFill>
            </a:endParaRPr>
          </a:p>
        </p:txBody>
      </p:sp>
      <p:sp>
        <p:nvSpPr>
          <p:cNvPr id="139" name="正方形/長方形 138"/>
          <p:cNvSpPr/>
          <p:nvPr/>
        </p:nvSpPr>
        <p:spPr>
          <a:xfrm>
            <a:off x="2871633" y="3562735"/>
            <a:ext cx="705429" cy="225060"/>
          </a:xfrm>
          <a:prstGeom prst="rect">
            <a:avLst/>
          </a:prstGeom>
          <a:ln w="19050">
            <a:solidFill>
              <a:schemeClr val="tx1"/>
            </a:solidFill>
          </a:ln>
        </p:spPr>
        <p:txBody>
          <a:bodyPr wrap="square" lIns="0" rIns="0" anchor="ctr" anchorCtr="0">
            <a:noAutofit/>
          </a:bodyPr>
          <a:lstStyle/>
          <a:p>
            <a:pPr algn="ctr" eaLnBrk="0" hangingPunct="0">
              <a:defRPr/>
            </a:pPr>
            <a:r>
              <a:rPr lang="ja-JP" altLang="en-US" sz="1400" dirty="0">
                <a:solidFill>
                  <a:prstClr val="black"/>
                </a:solidFill>
              </a:rPr>
              <a:t>総務省</a:t>
            </a:r>
            <a:endParaRPr lang="en-US" altLang="ja-JP" sz="1400" dirty="0">
              <a:solidFill>
                <a:prstClr val="black"/>
              </a:solidFill>
            </a:endParaRPr>
          </a:p>
        </p:txBody>
      </p:sp>
      <p:sp>
        <p:nvSpPr>
          <p:cNvPr id="140" name="正方形/長方形 139"/>
          <p:cNvSpPr/>
          <p:nvPr/>
        </p:nvSpPr>
        <p:spPr>
          <a:xfrm>
            <a:off x="3645644" y="3562335"/>
            <a:ext cx="705428" cy="225060"/>
          </a:xfrm>
          <a:prstGeom prst="rect">
            <a:avLst/>
          </a:prstGeom>
          <a:ln w="19050">
            <a:solidFill>
              <a:schemeClr val="tx1"/>
            </a:solidFill>
          </a:ln>
        </p:spPr>
        <p:txBody>
          <a:bodyPr wrap="square" lIns="0" rIns="0" anchor="ctr" anchorCtr="0">
            <a:noAutofit/>
          </a:bodyPr>
          <a:lstStyle/>
          <a:p>
            <a:pPr algn="ctr" eaLnBrk="0" hangingPunct="0">
              <a:defRPr/>
            </a:pPr>
            <a:r>
              <a:rPr lang="ja-JP" altLang="en-US" sz="1400" dirty="0">
                <a:solidFill>
                  <a:prstClr val="black"/>
                </a:solidFill>
              </a:rPr>
              <a:t>財務省</a:t>
            </a:r>
            <a:endParaRPr lang="en-US" altLang="ja-JP" sz="1400" dirty="0">
              <a:solidFill>
                <a:prstClr val="black"/>
              </a:solidFill>
            </a:endParaRPr>
          </a:p>
        </p:txBody>
      </p:sp>
      <p:sp>
        <p:nvSpPr>
          <p:cNvPr id="141" name="正方形/長方形 140"/>
          <p:cNvSpPr/>
          <p:nvPr/>
        </p:nvSpPr>
        <p:spPr>
          <a:xfrm>
            <a:off x="4429946" y="3558452"/>
            <a:ext cx="698891" cy="225060"/>
          </a:xfrm>
          <a:prstGeom prst="rect">
            <a:avLst/>
          </a:prstGeom>
          <a:ln w="19050">
            <a:solidFill>
              <a:schemeClr val="tx1"/>
            </a:solidFill>
          </a:ln>
        </p:spPr>
        <p:txBody>
          <a:bodyPr wrap="square" lIns="0" rIns="0" anchor="ctr" anchorCtr="0">
            <a:noAutofit/>
          </a:bodyPr>
          <a:lstStyle/>
          <a:p>
            <a:pPr algn="ctr" eaLnBrk="0" hangingPunct="0">
              <a:defRPr/>
            </a:pPr>
            <a:r>
              <a:rPr lang="ja-JP" altLang="en-US" sz="1400" dirty="0">
                <a:solidFill>
                  <a:prstClr val="black"/>
                </a:solidFill>
              </a:rPr>
              <a:t>金融庁</a:t>
            </a:r>
            <a:endParaRPr lang="en-US" altLang="ja-JP" sz="1400" dirty="0">
              <a:solidFill>
                <a:prstClr val="black"/>
              </a:solidFill>
            </a:endParaRPr>
          </a:p>
        </p:txBody>
      </p:sp>
      <p:sp>
        <p:nvSpPr>
          <p:cNvPr id="142" name="正方形/長方形 141"/>
          <p:cNvSpPr/>
          <p:nvPr/>
        </p:nvSpPr>
        <p:spPr>
          <a:xfrm>
            <a:off x="2461578" y="3849366"/>
            <a:ext cx="961640" cy="225060"/>
          </a:xfrm>
          <a:prstGeom prst="rect">
            <a:avLst/>
          </a:prstGeom>
          <a:ln w="19050">
            <a:solidFill>
              <a:schemeClr val="tx1"/>
            </a:solidFill>
          </a:ln>
        </p:spPr>
        <p:txBody>
          <a:bodyPr wrap="square" lIns="0" rIns="0" anchor="ctr" anchorCtr="0">
            <a:noAutofit/>
          </a:bodyPr>
          <a:lstStyle/>
          <a:p>
            <a:pPr algn="ctr" eaLnBrk="0" hangingPunct="0">
              <a:defRPr/>
            </a:pPr>
            <a:r>
              <a:rPr lang="ja-JP" altLang="en-US" sz="1400" dirty="0">
                <a:solidFill>
                  <a:prstClr val="black"/>
                </a:solidFill>
              </a:rPr>
              <a:t>農林水産省</a:t>
            </a:r>
            <a:endParaRPr lang="en-US" altLang="ja-JP" sz="1400" dirty="0">
              <a:solidFill>
                <a:prstClr val="black"/>
              </a:solidFill>
            </a:endParaRPr>
          </a:p>
        </p:txBody>
      </p:sp>
      <p:sp>
        <p:nvSpPr>
          <p:cNvPr id="143" name="正方形/長方形 142"/>
          <p:cNvSpPr/>
          <p:nvPr/>
        </p:nvSpPr>
        <p:spPr>
          <a:xfrm>
            <a:off x="1473834" y="3843859"/>
            <a:ext cx="926516" cy="225060"/>
          </a:xfrm>
          <a:prstGeom prst="rect">
            <a:avLst/>
          </a:prstGeom>
          <a:ln w="19050">
            <a:solidFill>
              <a:schemeClr val="tx1"/>
            </a:solidFill>
          </a:ln>
        </p:spPr>
        <p:txBody>
          <a:bodyPr wrap="square" lIns="0" rIns="0" anchor="ctr" anchorCtr="0">
            <a:noAutofit/>
          </a:bodyPr>
          <a:lstStyle/>
          <a:p>
            <a:pPr algn="ctr" eaLnBrk="0" hangingPunct="0">
              <a:defRPr/>
            </a:pPr>
            <a:r>
              <a:rPr lang="ja-JP" altLang="en-US" sz="1400" dirty="0">
                <a:solidFill>
                  <a:prstClr val="black"/>
                </a:solidFill>
              </a:rPr>
              <a:t>厚生労働省</a:t>
            </a:r>
            <a:endParaRPr lang="en-US" altLang="ja-JP" sz="1400" dirty="0">
              <a:solidFill>
                <a:prstClr val="black"/>
              </a:solidFill>
            </a:endParaRPr>
          </a:p>
        </p:txBody>
      </p:sp>
      <p:sp>
        <p:nvSpPr>
          <p:cNvPr id="144" name="正方形/長方形 143"/>
          <p:cNvSpPr/>
          <p:nvPr/>
        </p:nvSpPr>
        <p:spPr>
          <a:xfrm>
            <a:off x="464600" y="3842395"/>
            <a:ext cx="948006" cy="225060"/>
          </a:xfrm>
          <a:prstGeom prst="rect">
            <a:avLst/>
          </a:prstGeom>
          <a:ln w="19050">
            <a:solidFill>
              <a:schemeClr val="tx1"/>
            </a:solidFill>
          </a:ln>
        </p:spPr>
        <p:txBody>
          <a:bodyPr wrap="square" lIns="0" rIns="0" anchor="ctr" anchorCtr="0">
            <a:noAutofit/>
          </a:bodyPr>
          <a:lstStyle/>
          <a:p>
            <a:pPr algn="ctr" eaLnBrk="0" hangingPunct="0">
              <a:defRPr/>
            </a:pPr>
            <a:r>
              <a:rPr lang="ja-JP" altLang="en-US" sz="1400" dirty="0">
                <a:solidFill>
                  <a:prstClr val="black"/>
                </a:solidFill>
              </a:rPr>
              <a:t>文部科学省</a:t>
            </a:r>
            <a:endParaRPr lang="en-US" altLang="ja-JP" sz="1400" dirty="0">
              <a:solidFill>
                <a:prstClr val="black"/>
              </a:solidFill>
            </a:endParaRPr>
          </a:p>
        </p:txBody>
      </p:sp>
      <p:grpSp>
        <p:nvGrpSpPr>
          <p:cNvPr id="145" name="グループ化 144"/>
          <p:cNvGrpSpPr/>
          <p:nvPr/>
        </p:nvGrpSpPr>
        <p:grpSpPr>
          <a:xfrm>
            <a:off x="458914" y="1707443"/>
            <a:ext cx="8678629" cy="1099260"/>
            <a:chOff x="707858" y="1707443"/>
            <a:chExt cx="8678629" cy="1099260"/>
          </a:xfrm>
        </p:grpSpPr>
        <p:grpSp>
          <p:nvGrpSpPr>
            <p:cNvPr id="146" name="グループ化 145"/>
            <p:cNvGrpSpPr/>
            <p:nvPr/>
          </p:nvGrpSpPr>
          <p:grpSpPr>
            <a:xfrm>
              <a:off x="707858" y="1707443"/>
              <a:ext cx="8678629" cy="1099260"/>
              <a:chOff x="332783" y="-3209349"/>
              <a:chExt cx="9088342" cy="1255383"/>
            </a:xfrm>
          </p:grpSpPr>
          <p:sp>
            <p:nvSpPr>
              <p:cNvPr id="148" name="正方形/長方形 147"/>
              <p:cNvSpPr/>
              <p:nvPr/>
            </p:nvSpPr>
            <p:spPr bwMode="auto">
              <a:xfrm>
                <a:off x="332783" y="-3196458"/>
                <a:ext cx="1706857" cy="282575"/>
              </a:xfrm>
              <a:prstGeom prst="rect">
                <a:avLst/>
              </a:prstGeom>
              <a:noFill/>
              <a:ln w="12700">
                <a:noFill/>
              </a:ln>
            </p:spPr>
            <p:style>
              <a:lnRef idx="2">
                <a:schemeClr val="accent3"/>
              </a:lnRef>
              <a:fillRef idx="1">
                <a:schemeClr val="lt1"/>
              </a:fillRef>
              <a:effectRef idx="0">
                <a:schemeClr val="accent3"/>
              </a:effectRef>
              <a:fontRef idx="minor">
                <a:schemeClr val="dk1"/>
              </a:fontRef>
            </p:style>
            <p:txBody>
              <a:bodyPr anchor="t"/>
              <a:lstStyle/>
              <a:p>
                <a:pPr eaLnBrk="0" hangingPunct="0">
                  <a:defRPr/>
                </a:pPr>
                <a:r>
                  <a:rPr lang="ja-JP" altLang="en-US" sz="1200" dirty="0">
                    <a:solidFill>
                      <a:prstClr val="black"/>
                    </a:solidFill>
                  </a:rPr>
                  <a:t>（施策連携イメージ）</a:t>
                </a:r>
                <a:endParaRPr lang="ja-JP" altLang="ja-JP" sz="1200" dirty="0">
                  <a:solidFill>
                    <a:prstClr val="black"/>
                  </a:solidFill>
                </a:endParaRPr>
              </a:p>
            </p:txBody>
          </p:sp>
          <p:sp>
            <p:nvSpPr>
              <p:cNvPr id="149" name="円/楕円 148"/>
              <p:cNvSpPr>
                <a:spLocks noChangeAspect="1"/>
              </p:cNvSpPr>
              <p:nvPr/>
            </p:nvSpPr>
            <p:spPr bwMode="auto">
              <a:xfrm>
                <a:off x="1529662" y="-3069931"/>
                <a:ext cx="7100888" cy="920750"/>
              </a:xfrm>
              <a:prstGeom prst="ellipse">
                <a:avLst/>
              </a:prstGeom>
              <a:gradFill>
                <a:gsLst>
                  <a:gs pos="47000">
                    <a:schemeClr val="bg1">
                      <a:lumMod val="95000"/>
                    </a:schemeClr>
                  </a:gs>
                  <a:gs pos="0">
                    <a:schemeClr val="bg1">
                      <a:lumMod val="85000"/>
                    </a:schemeClr>
                  </a:gs>
                  <a:gs pos="100000">
                    <a:schemeClr val="bg1"/>
                  </a:gs>
                </a:gsLst>
                <a:lin ang="16200000" scaled="1"/>
              </a:gradFill>
              <a:ln w="38100">
                <a:solidFill>
                  <a:srgbClr val="00B0F0"/>
                </a:solidFill>
              </a:ln>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ja-JP" altLang="en-US" sz="1400">
                  <a:solidFill>
                    <a:prstClr val="black"/>
                  </a:solidFill>
                </a:endParaRPr>
              </a:p>
            </p:txBody>
          </p:sp>
          <p:sp>
            <p:nvSpPr>
              <p:cNvPr id="150" name="円/楕円 149"/>
              <p:cNvSpPr/>
              <p:nvPr/>
            </p:nvSpPr>
            <p:spPr bwMode="auto">
              <a:xfrm>
                <a:off x="1758688" y="-3086220"/>
                <a:ext cx="1744662" cy="365125"/>
              </a:xfrm>
              <a:prstGeom prst="ellipse">
                <a:avLst/>
              </a:prstGeom>
              <a:solidFill>
                <a:srgbClr val="FFC000"/>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algn="ctr" eaLnBrk="0" hangingPunct="0">
                  <a:defRPr/>
                </a:pPr>
                <a:endParaRPr lang="ja-JP" altLang="en-US" sz="1000" b="1" dirty="0">
                  <a:solidFill>
                    <a:prstClr val="white"/>
                  </a:solidFill>
                </a:endParaRPr>
              </a:p>
            </p:txBody>
          </p:sp>
          <p:sp>
            <p:nvSpPr>
              <p:cNvPr id="151" name="円/楕円 150"/>
              <p:cNvSpPr/>
              <p:nvPr/>
            </p:nvSpPr>
            <p:spPr bwMode="auto">
              <a:xfrm>
                <a:off x="804175" y="-2725443"/>
                <a:ext cx="1590675" cy="311150"/>
              </a:xfrm>
              <a:prstGeom prst="ellipse">
                <a:avLst/>
              </a:prstGeom>
              <a:solidFill>
                <a:schemeClr val="accent6"/>
              </a:solidFill>
              <a:ln w="28575">
                <a:solidFill>
                  <a:schemeClr val="bg1"/>
                </a:solidFill>
                <a:prstDash val="solid"/>
              </a:ln>
            </p:spPr>
            <p:style>
              <a:lnRef idx="2">
                <a:schemeClr val="accent3"/>
              </a:lnRef>
              <a:fillRef idx="1">
                <a:schemeClr val="lt1"/>
              </a:fillRef>
              <a:effectRef idx="0">
                <a:schemeClr val="accent3"/>
              </a:effectRef>
              <a:fontRef idx="minor">
                <a:schemeClr val="dk1"/>
              </a:fontRef>
            </p:style>
            <p:txBody>
              <a:bodyPr anchor="ctr"/>
              <a:lstStyle/>
              <a:p>
                <a:pPr algn="ctr" eaLnBrk="0" hangingPunct="0">
                  <a:defRPr/>
                </a:pPr>
                <a:r>
                  <a:rPr lang="ja-JP" altLang="en-US" sz="1400" b="1" dirty="0">
                    <a:solidFill>
                      <a:prstClr val="white"/>
                    </a:solidFill>
                  </a:rPr>
                  <a:t>医療・福祉</a:t>
                </a:r>
              </a:p>
            </p:txBody>
          </p:sp>
          <p:sp>
            <p:nvSpPr>
              <p:cNvPr id="152" name="円/楕円 151"/>
              <p:cNvSpPr/>
              <p:nvPr/>
            </p:nvSpPr>
            <p:spPr bwMode="auto">
              <a:xfrm>
                <a:off x="6807534" y="-2382171"/>
                <a:ext cx="1390235" cy="311151"/>
              </a:xfrm>
              <a:prstGeom prst="ellipse">
                <a:avLst/>
              </a:prstGeom>
              <a:solidFill>
                <a:schemeClr val="accent5">
                  <a:lumMod val="75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algn="ctr" eaLnBrk="0" hangingPunct="0">
                  <a:defRPr/>
                </a:pPr>
                <a:r>
                  <a:rPr lang="ja-JP" altLang="en-US" sz="1400" b="1" dirty="0">
                    <a:solidFill>
                      <a:prstClr val="white"/>
                    </a:solidFill>
                  </a:rPr>
                  <a:t>防災</a:t>
                </a:r>
              </a:p>
            </p:txBody>
          </p:sp>
          <p:sp>
            <p:nvSpPr>
              <p:cNvPr id="153" name="円/楕円 152"/>
              <p:cNvSpPr/>
              <p:nvPr/>
            </p:nvSpPr>
            <p:spPr bwMode="auto">
              <a:xfrm>
                <a:off x="3638020" y="-2263529"/>
                <a:ext cx="1391261" cy="309563"/>
              </a:xfrm>
              <a:prstGeom prst="ellipse">
                <a:avLst/>
              </a:prstGeom>
              <a:solidFill>
                <a:srgbClr val="00B050"/>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algn="ctr" eaLnBrk="0" hangingPunct="0">
                  <a:defRPr/>
                </a:pPr>
                <a:r>
                  <a:rPr lang="ja-JP" altLang="en-US" sz="1400" b="1" dirty="0">
                    <a:solidFill>
                      <a:prstClr val="white"/>
                    </a:solidFill>
                  </a:rPr>
                  <a:t>都市農業</a:t>
                </a:r>
              </a:p>
            </p:txBody>
          </p:sp>
          <p:sp>
            <p:nvSpPr>
              <p:cNvPr id="154" name="円/楕円 153"/>
              <p:cNvSpPr/>
              <p:nvPr/>
            </p:nvSpPr>
            <p:spPr bwMode="auto">
              <a:xfrm>
                <a:off x="6965152" y="-3050315"/>
                <a:ext cx="1415662" cy="311151"/>
              </a:xfrm>
              <a:prstGeom prst="ellipse">
                <a:avLst/>
              </a:prstGeom>
              <a:solidFill>
                <a:schemeClr val="accent2">
                  <a:lumMod val="60000"/>
                  <a:lumOff val="4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algn="ctr" eaLnBrk="0" hangingPunct="0">
                  <a:defRPr/>
                </a:pPr>
                <a:r>
                  <a:rPr lang="ja-JP" altLang="en-US" sz="1400" b="1" dirty="0">
                    <a:solidFill>
                      <a:prstClr val="white"/>
                    </a:solidFill>
                  </a:rPr>
                  <a:t>住宅</a:t>
                </a:r>
              </a:p>
            </p:txBody>
          </p:sp>
          <p:sp>
            <p:nvSpPr>
              <p:cNvPr id="155" name="円/楕円 154"/>
              <p:cNvSpPr/>
              <p:nvPr/>
            </p:nvSpPr>
            <p:spPr bwMode="auto">
              <a:xfrm>
                <a:off x="5238806" y="-3209349"/>
                <a:ext cx="1679819" cy="310660"/>
              </a:xfrm>
              <a:prstGeom prst="ellipse">
                <a:avLst/>
              </a:prstGeom>
              <a:solidFill>
                <a:schemeClr val="accent4">
                  <a:lumMod val="75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algn="ctr" eaLnBrk="0" hangingPunct="0">
                  <a:defRPr/>
                </a:pPr>
                <a:r>
                  <a:rPr lang="ja-JP" altLang="en-US" sz="1200" b="1" dirty="0">
                    <a:solidFill>
                      <a:prstClr val="white"/>
                    </a:solidFill>
                  </a:rPr>
                  <a:t>公共施設再編</a:t>
                </a:r>
              </a:p>
            </p:txBody>
          </p:sp>
          <p:sp>
            <p:nvSpPr>
              <p:cNvPr id="156" name="円/楕円 155"/>
              <p:cNvSpPr/>
              <p:nvPr/>
            </p:nvSpPr>
            <p:spPr bwMode="auto">
              <a:xfrm>
                <a:off x="3476828" y="-3200854"/>
                <a:ext cx="1678545" cy="318284"/>
              </a:xfrm>
              <a:prstGeom prst="ellipse">
                <a:avLst/>
              </a:prstGeom>
              <a:solidFill>
                <a:schemeClr val="bg2">
                  <a:lumMod val="5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algn="ctr" eaLnBrk="0" hangingPunct="0">
                  <a:defRPr/>
                </a:pPr>
                <a:r>
                  <a:rPr lang="ja-JP" altLang="en-US" sz="1200" b="1" dirty="0">
                    <a:solidFill>
                      <a:prstClr val="white"/>
                    </a:solidFill>
                  </a:rPr>
                  <a:t>地域公共交通</a:t>
                </a:r>
              </a:p>
            </p:txBody>
          </p:sp>
          <p:sp>
            <p:nvSpPr>
              <p:cNvPr id="157" name="円/楕円 156"/>
              <p:cNvSpPr/>
              <p:nvPr/>
            </p:nvSpPr>
            <p:spPr bwMode="auto">
              <a:xfrm>
                <a:off x="7839975" y="-2731793"/>
                <a:ext cx="1581150" cy="311150"/>
              </a:xfrm>
              <a:prstGeom prst="ellipse">
                <a:avLst/>
              </a:prstGeom>
              <a:solidFill>
                <a:srgbClr val="7030A0"/>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algn="ctr" eaLnBrk="0" hangingPunct="0">
                  <a:defRPr/>
                </a:pPr>
                <a:r>
                  <a:rPr lang="ja-JP" altLang="en-US" sz="1400" b="1" dirty="0">
                    <a:solidFill>
                      <a:prstClr val="white"/>
                    </a:solidFill>
                  </a:rPr>
                  <a:t>学校・教育</a:t>
                </a:r>
              </a:p>
            </p:txBody>
          </p:sp>
          <p:sp>
            <p:nvSpPr>
              <p:cNvPr id="158" name="円/楕円 157"/>
              <p:cNvSpPr/>
              <p:nvPr/>
            </p:nvSpPr>
            <p:spPr bwMode="auto">
              <a:xfrm>
                <a:off x="2073495" y="-2375673"/>
                <a:ext cx="1420270" cy="285750"/>
              </a:xfrm>
              <a:prstGeom prst="ellipse">
                <a:avLst/>
              </a:prstGeom>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ja-JP" altLang="en-US" sz="1400" b="1" dirty="0">
                    <a:solidFill>
                      <a:prstClr val="white"/>
                    </a:solidFill>
                  </a:rPr>
                  <a:t>子育て</a:t>
                </a:r>
              </a:p>
            </p:txBody>
          </p:sp>
          <p:sp>
            <p:nvSpPr>
              <p:cNvPr id="159" name="円/楕円 158"/>
              <p:cNvSpPr/>
              <p:nvPr/>
            </p:nvSpPr>
            <p:spPr bwMode="auto">
              <a:xfrm>
                <a:off x="5281680" y="-2274398"/>
                <a:ext cx="1377923" cy="309563"/>
              </a:xfrm>
              <a:prstGeom prst="ellipse">
                <a:avLst/>
              </a:prstGeom>
              <a:ln w="28575"/>
            </p:spPr>
            <p:style>
              <a:lnRef idx="3">
                <a:schemeClr val="lt1"/>
              </a:lnRef>
              <a:fillRef idx="1">
                <a:schemeClr val="accent2"/>
              </a:fillRef>
              <a:effectRef idx="1">
                <a:schemeClr val="accent2"/>
              </a:effectRef>
              <a:fontRef idx="minor">
                <a:schemeClr val="lt1"/>
              </a:fontRef>
            </p:style>
            <p:txBody>
              <a:bodyPr anchor="ctr"/>
              <a:lstStyle/>
              <a:p>
                <a:pPr algn="ctr" eaLnBrk="0" hangingPunct="0">
                  <a:defRPr/>
                </a:pPr>
                <a:r>
                  <a:rPr lang="ja-JP" altLang="en-US" sz="1400" b="1" dirty="0">
                    <a:solidFill>
                      <a:prstClr val="white"/>
                    </a:solidFill>
                  </a:rPr>
                  <a:t>広域連携</a:t>
                </a:r>
              </a:p>
            </p:txBody>
          </p:sp>
          <p:sp>
            <p:nvSpPr>
              <p:cNvPr id="160" name="正方形/長方形 159"/>
              <p:cNvSpPr/>
              <p:nvPr/>
            </p:nvSpPr>
            <p:spPr bwMode="auto">
              <a:xfrm>
                <a:off x="4052997" y="-2777831"/>
                <a:ext cx="2100254" cy="366499"/>
              </a:xfrm>
              <a:prstGeom prst="rect">
                <a:avLst/>
              </a:prstGeom>
            </p:spPr>
            <p:txBody>
              <a:bodyPr wrap="none">
                <a:spAutoFit/>
              </a:bodyPr>
              <a:lstStyle/>
              <a:p>
                <a:pPr algn="ctr" eaLnBrk="0" hangingPunct="0">
                  <a:defRPr/>
                </a:pPr>
                <a:r>
                  <a:rPr kumimoji="0" lang="ja-JP" altLang="en-US" sz="1600" kern="0" dirty="0">
                    <a:solidFill>
                      <a:srgbClr val="00B0F0"/>
                    </a:solidFill>
                    <a:latin typeface="HGP創英角ｺﾞｼｯｸUB" panose="020B0900000000000000" pitchFamily="50" charset="-128"/>
                    <a:ea typeface="HGP創英角ｺﾞｼｯｸUB" panose="020B0900000000000000" pitchFamily="50" charset="-128"/>
                  </a:rPr>
                  <a:t>コンパクトシティの形成</a:t>
                </a:r>
                <a:endParaRPr kumimoji="0" lang="en-US" altLang="ja-JP" sz="1600" kern="0" dirty="0">
                  <a:solidFill>
                    <a:srgbClr val="00B0F0"/>
                  </a:solidFill>
                  <a:latin typeface="HGP創英角ｺﾞｼｯｸUB" panose="020B0900000000000000" pitchFamily="50" charset="-128"/>
                  <a:ea typeface="HGP創英角ｺﾞｼｯｸUB" panose="020B0900000000000000" pitchFamily="50" charset="-128"/>
                </a:endParaRPr>
              </a:p>
            </p:txBody>
          </p:sp>
        </p:grpSp>
        <p:sp>
          <p:nvSpPr>
            <p:cNvPr id="147" name="正方形/長方形 146"/>
            <p:cNvSpPr/>
            <p:nvPr/>
          </p:nvSpPr>
          <p:spPr>
            <a:xfrm>
              <a:off x="1860894" y="1772014"/>
              <a:ext cx="2083184" cy="400110"/>
            </a:xfrm>
            <a:prstGeom prst="rect">
              <a:avLst/>
            </a:prstGeom>
          </p:spPr>
          <p:txBody>
            <a:bodyPr wrap="square">
              <a:spAutoFit/>
            </a:bodyPr>
            <a:lstStyle/>
            <a:p>
              <a:pPr algn="ctr" eaLnBrk="0" hangingPunct="0">
                <a:defRPr/>
              </a:pPr>
              <a:r>
                <a:rPr lang="ja-JP" altLang="en-US" sz="1000" b="1" dirty="0">
                  <a:solidFill>
                    <a:prstClr val="white"/>
                  </a:solidFill>
                </a:rPr>
                <a:t>都市再生・</a:t>
              </a:r>
              <a:endParaRPr lang="en-US" altLang="ja-JP" sz="1000" b="1" dirty="0">
                <a:solidFill>
                  <a:prstClr val="white"/>
                </a:solidFill>
              </a:endParaRPr>
            </a:p>
            <a:p>
              <a:pPr algn="ctr" eaLnBrk="0" hangingPunct="0">
                <a:defRPr/>
              </a:pPr>
              <a:r>
                <a:rPr lang="ja-JP" altLang="en-US" sz="1000" b="1" dirty="0">
                  <a:solidFill>
                    <a:prstClr val="white"/>
                  </a:solidFill>
                </a:rPr>
                <a:t>中心市街地活性化</a:t>
              </a:r>
            </a:p>
          </p:txBody>
        </p:sp>
      </p:grpSp>
      <p:sp>
        <p:nvSpPr>
          <p:cNvPr id="161" name="正方形/長方形 160"/>
          <p:cNvSpPr/>
          <p:nvPr/>
        </p:nvSpPr>
        <p:spPr>
          <a:xfrm>
            <a:off x="6604915" y="5682097"/>
            <a:ext cx="3160898" cy="523220"/>
          </a:xfrm>
          <a:prstGeom prst="rect">
            <a:avLst/>
          </a:prstGeom>
        </p:spPr>
        <p:txBody>
          <a:bodyPr wrap="square">
            <a:spAutoFit/>
          </a:bodyPr>
          <a:lstStyle/>
          <a:p>
            <a:pPr marL="180975" indent="-180975"/>
            <a:r>
              <a:rPr lang="ja-JP" altLang="en-US" sz="1400" dirty="0">
                <a:solidFill>
                  <a:srgbClr val="000000"/>
                </a:solidFill>
                <a:ea typeface="ＭＳ Ｐゴシック" charset="-128"/>
              </a:rPr>
              <a:t>○市町村の取組の進捗や課題を</a:t>
            </a:r>
            <a:r>
              <a:rPr lang="ja-JP" altLang="en-US" sz="1400" b="1" u="sng" dirty="0">
                <a:solidFill>
                  <a:srgbClr val="000000"/>
                </a:solidFill>
                <a:ea typeface="ＭＳ Ｐゴシック" charset="-128"/>
              </a:rPr>
              <a:t>関係府省庁が継続的にモニタリング・検証</a:t>
            </a:r>
            <a:endParaRPr lang="en-US" altLang="ja-JP" sz="1400" b="1" u="sng" dirty="0">
              <a:solidFill>
                <a:srgbClr val="000000"/>
              </a:solidFill>
              <a:ea typeface="ＭＳ Ｐゴシック" charset="-128"/>
            </a:endParaRPr>
          </a:p>
        </p:txBody>
      </p:sp>
      <p:sp>
        <p:nvSpPr>
          <p:cNvPr id="162" name="下矢印 161"/>
          <p:cNvSpPr/>
          <p:nvPr/>
        </p:nvSpPr>
        <p:spPr>
          <a:xfrm rot="16200000">
            <a:off x="4015852" y="6234941"/>
            <a:ext cx="215343" cy="319217"/>
          </a:xfrm>
          <a:prstGeom prst="downArrow">
            <a:avLst>
              <a:gd name="adj1" fmla="val 50000"/>
              <a:gd name="adj2" fmla="val 6736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63" name="下矢印 162"/>
          <p:cNvSpPr/>
          <p:nvPr/>
        </p:nvSpPr>
        <p:spPr>
          <a:xfrm rot="16200000">
            <a:off x="816686" y="6240145"/>
            <a:ext cx="215343" cy="319217"/>
          </a:xfrm>
          <a:prstGeom prst="downArrow">
            <a:avLst>
              <a:gd name="adj1" fmla="val 50000"/>
              <a:gd name="adj2" fmla="val 6736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64" name="下矢印 163"/>
          <p:cNvSpPr/>
          <p:nvPr/>
        </p:nvSpPr>
        <p:spPr>
          <a:xfrm rot="16200000">
            <a:off x="7237185" y="6241378"/>
            <a:ext cx="215343" cy="319217"/>
          </a:xfrm>
          <a:prstGeom prst="downArrow">
            <a:avLst>
              <a:gd name="adj1" fmla="val 50000"/>
              <a:gd name="adj2" fmla="val 6736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65" name="下矢印 164"/>
          <p:cNvSpPr/>
          <p:nvPr/>
        </p:nvSpPr>
        <p:spPr>
          <a:xfrm>
            <a:off x="7757803" y="5572020"/>
            <a:ext cx="584952" cy="133075"/>
          </a:xfrm>
          <a:prstGeom prst="downArrow">
            <a:avLst>
              <a:gd name="adj1" fmla="val 50000"/>
              <a:gd name="adj2" fmla="val 5119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66" name="下矢印 165"/>
          <p:cNvSpPr/>
          <p:nvPr/>
        </p:nvSpPr>
        <p:spPr>
          <a:xfrm>
            <a:off x="1298655" y="5392344"/>
            <a:ext cx="584952" cy="133075"/>
          </a:xfrm>
          <a:prstGeom prst="downArrow">
            <a:avLst>
              <a:gd name="adj1" fmla="val 50000"/>
              <a:gd name="adj2" fmla="val 5119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67" name="下矢印 166"/>
          <p:cNvSpPr/>
          <p:nvPr/>
        </p:nvSpPr>
        <p:spPr>
          <a:xfrm>
            <a:off x="4522043" y="5591048"/>
            <a:ext cx="584952" cy="133075"/>
          </a:xfrm>
          <a:prstGeom prst="downArrow">
            <a:avLst>
              <a:gd name="adj1" fmla="val 50000"/>
              <a:gd name="adj2" fmla="val 5119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68" name="正方形/長方形 167"/>
          <p:cNvSpPr/>
          <p:nvPr/>
        </p:nvSpPr>
        <p:spPr bwMode="auto">
          <a:xfrm>
            <a:off x="-60146" y="4225359"/>
            <a:ext cx="2128016" cy="247433"/>
          </a:xfrm>
          <a:prstGeom prst="rect">
            <a:avLst/>
          </a:prstGeom>
          <a:noFill/>
          <a:ln w="12700">
            <a:noFill/>
          </a:ln>
        </p:spPr>
        <p:style>
          <a:lnRef idx="2">
            <a:schemeClr val="accent3"/>
          </a:lnRef>
          <a:fillRef idx="1">
            <a:schemeClr val="lt1"/>
          </a:fillRef>
          <a:effectRef idx="0">
            <a:schemeClr val="accent3"/>
          </a:effectRef>
          <a:fontRef idx="minor">
            <a:schemeClr val="dk1"/>
          </a:fontRef>
        </p:style>
        <p:txBody>
          <a:bodyPr anchor="t"/>
          <a:lstStyle/>
          <a:p>
            <a:pPr eaLnBrk="0" hangingPunct="0">
              <a:defRPr/>
            </a:pPr>
            <a:r>
              <a:rPr lang="ja-JP" altLang="en-US" sz="1200" dirty="0">
                <a:solidFill>
                  <a:prstClr val="black"/>
                </a:solidFill>
              </a:rPr>
              <a:t>（支援チームの主な取組）</a:t>
            </a:r>
            <a:endParaRPr lang="ja-JP" altLang="ja-JP" sz="1200" dirty="0">
              <a:solidFill>
                <a:prstClr val="black"/>
              </a:solidFill>
            </a:endParaRPr>
          </a:p>
        </p:txBody>
      </p:sp>
      <p:sp>
        <p:nvSpPr>
          <p:cNvPr id="169" name="角丸四角形吹き出し 168"/>
          <p:cNvSpPr/>
          <p:nvPr/>
        </p:nvSpPr>
        <p:spPr>
          <a:xfrm>
            <a:off x="3206750" y="3219615"/>
            <a:ext cx="1984029" cy="283912"/>
          </a:xfrm>
          <a:prstGeom prst="wedgeRoundRectCallout">
            <a:avLst>
              <a:gd name="adj1" fmla="val -5803"/>
              <a:gd name="adj2" fmla="val -82058"/>
              <a:gd name="adj3" fmla="val 16667"/>
            </a:avLst>
          </a:prstGeom>
          <a:solidFill>
            <a:schemeClr val="bg1"/>
          </a:solidFill>
          <a:ln w="6350">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85802" tIns="204017" rIns="585802" bIns="204017" numCol="1" spcCol="1270" rtlCol="0" anchor="ctr" anchorCtr="0">
            <a:noAutofit/>
          </a:bodyPr>
          <a:lstStyle/>
          <a:p>
            <a:pPr algn="ctr" defTabSz="711200">
              <a:lnSpc>
                <a:spcPct val="90000"/>
              </a:lnSpc>
              <a:spcAft>
                <a:spcPct val="35000"/>
              </a:spcAft>
            </a:pPr>
            <a:endParaRPr lang="ja-JP" altLang="en-US" b="1" dirty="0">
              <a:solidFill>
                <a:prstClr val="white"/>
              </a:solidFill>
              <a:latin typeface="ＭＳ Ｐゴシック"/>
            </a:endParaRPr>
          </a:p>
        </p:txBody>
      </p:sp>
      <p:sp>
        <p:nvSpPr>
          <p:cNvPr id="170" name="テキスト ボックス 169"/>
          <p:cNvSpPr txBox="1"/>
          <p:nvPr/>
        </p:nvSpPr>
        <p:spPr bwMode="auto">
          <a:xfrm>
            <a:off x="3206750" y="3243999"/>
            <a:ext cx="1952440" cy="253492"/>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algn="ctr">
              <a:lnSpc>
                <a:spcPct val="80000"/>
              </a:lnSpc>
            </a:pPr>
            <a:r>
              <a:rPr lang="en-US" altLang="ja-JP" sz="1000" dirty="0">
                <a:solidFill>
                  <a:prstClr val="black"/>
                </a:solidFill>
                <a:latin typeface="ＭＳ Ｐ明朝" panose="02020600040205080304" pitchFamily="18" charset="-128"/>
                <a:ea typeface="ＭＳ Ｐ明朝" panose="02020600040205080304" pitchFamily="18" charset="-128"/>
              </a:rPr>
              <a:t>『</a:t>
            </a:r>
            <a:r>
              <a:rPr lang="ja-JP" altLang="en-US" sz="1000" dirty="0">
                <a:solidFill>
                  <a:prstClr val="black"/>
                </a:solidFill>
                <a:latin typeface="ＭＳ Ｐ明朝" panose="02020600040205080304" pitchFamily="18" charset="-128"/>
                <a:ea typeface="ＭＳ Ｐ明朝" panose="02020600040205080304" pitchFamily="18" charset="-128"/>
              </a:rPr>
              <a:t>まち・ひと・しごと創生総合戦略</a:t>
            </a:r>
            <a:r>
              <a:rPr lang="en-US" altLang="ja-JP" sz="1000" dirty="0">
                <a:solidFill>
                  <a:prstClr val="black"/>
                </a:solidFill>
                <a:latin typeface="ＭＳ Ｐ明朝" panose="02020600040205080304" pitchFamily="18" charset="-128"/>
                <a:ea typeface="ＭＳ Ｐ明朝" panose="02020600040205080304" pitchFamily="18" charset="-128"/>
              </a:rPr>
              <a:t>』</a:t>
            </a:r>
            <a:r>
              <a:rPr lang="ja-JP" altLang="en-US" sz="1000" dirty="0">
                <a:solidFill>
                  <a:prstClr val="black"/>
                </a:solidFill>
                <a:latin typeface="ＭＳ Ｐ明朝" panose="02020600040205080304" pitchFamily="18" charset="-128"/>
                <a:ea typeface="ＭＳ Ｐ明朝" panose="02020600040205080304" pitchFamily="18" charset="-128"/>
              </a:rPr>
              <a:t>（</a:t>
            </a:r>
            <a:r>
              <a:rPr lang="en-US" altLang="ja-JP" sz="1000" dirty="0">
                <a:solidFill>
                  <a:prstClr val="black"/>
                </a:solidFill>
                <a:latin typeface="ＭＳ Ｐ明朝" panose="02020600040205080304" pitchFamily="18" charset="-128"/>
                <a:ea typeface="ＭＳ Ｐ明朝" panose="02020600040205080304" pitchFamily="18" charset="-128"/>
              </a:rPr>
              <a:t>H26.12.27</a:t>
            </a:r>
            <a:r>
              <a:rPr lang="ja-JP" altLang="en-US" sz="1000" dirty="0">
                <a:solidFill>
                  <a:prstClr val="black"/>
                </a:solidFill>
                <a:latin typeface="ＭＳ Ｐ明朝" panose="02020600040205080304" pitchFamily="18" charset="-128"/>
                <a:ea typeface="ＭＳ Ｐ明朝" panose="02020600040205080304" pitchFamily="18" charset="-128"/>
              </a:rPr>
              <a:t>閣議決定）に基づき設置</a:t>
            </a:r>
            <a:endParaRPr lang="en-US" altLang="ja-JP" sz="1000" dirty="0">
              <a:solidFill>
                <a:prstClr val="black"/>
              </a:solidFill>
              <a:latin typeface="ＭＳ Ｐ明朝" panose="02020600040205080304" pitchFamily="18" charset="-128"/>
              <a:ea typeface="ＭＳ Ｐ明朝" panose="02020600040205080304" pitchFamily="18" charset="-128"/>
            </a:endParaRPr>
          </a:p>
        </p:txBody>
      </p:sp>
      <p:sp>
        <p:nvSpPr>
          <p:cNvPr id="171" name="正方形/長方形 170"/>
          <p:cNvSpPr/>
          <p:nvPr/>
        </p:nvSpPr>
        <p:spPr>
          <a:xfrm>
            <a:off x="4542609" y="3855402"/>
            <a:ext cx="586228" cy="225060"/>
          </a:xfrm>
          <a:prstGeom prst="rect">
            <a:avLst/>
          </a:prstGeom>
          <a:ln w="19050">
            <a:solidFill>
              <a:schemeClr val="tx1"/>
            </a:solidFill>
          </a:ln>
        </p:spPr>
        <p:txBody>
          <a:bodyPr wrap="square" lIns="0" rIns="0" anchor="ctr" anchorCtr="0">
            <a:noAutofit/>
          </a:bodyPr>
          <a:lstStyle/>
          <a:p>
            <a:pPr algn="ctr" eaLnBrk="0" hangingPunct="0">
              <a:defRPr/>
            </a:pPr>
            <a:r>
              <a:rPr lang="ja-JP" altLang="en-US" sz="1400" dirty="0">
                <a:solidFill>
                  <a:prstClr val="black"/>
                </a:solidFill>
              </a:rPr>
              <a:t>環境省</a:t>
            </a:r>
            <a:endParaRPr lang="en-US" altLang="ja-JP" sz="1400" dirty="0">
              <a:solidFill>
                <a:prstClr val="black"/>
              </a:solidFill>
            </a:endParaRPr>
          </a:p>
        </p:txBody>
      </p:sp>
      <p:sp>
        <p:nvSpPr>
          <p:cNvPr id="3" name="スライド番号プレースホルダー 2"/>
          <p:cNvSpPr>
            <a:spLocks noGrp="1"/>
          </p:cNvSpPr>
          <p:nvPr>
            <p:ph type="sldNum" sz="quarter" idx="12"/>
          </p:nvPr>
        </p:nvSpPr>
        <p:spPr/>
        <p:txBody>
          <a:bodyPr/>
          <a:lstStyle/>
          <a:p>
            <a:pPr>
              <a:defRPr/>
            </a:pPr>
            <a:fld id="{7FE94AE7-32BA-46F7-9CB1-FA4E93BF6AEE}" type="slidenum">
              <a:rPr lang="en-US" altLang="ja-JP" smtClean="0">
                <a:solidFill>
                  <a:prstClr val="black"/>
                </a:solidFill>
              </a:rPr>
              <a:pPr>
                <a:defRPr/>
              </a:pPr>
              <a:t>20</a:t>
            </a:fld>
            <a:endParaRPr lang="en-US" altLang="ja-JP">
              <a:solidFill>
                <a:prstClr val="black"/>
              </a:solidFill>
            </a:endParaRPr>
          </a:p>
        </p:txBody>
      </p:sp>
    </p:spTree>
    <p:extLst>
      <p:ext uri="{BB962C8B-B14F-4D97-AF65-F5344CB8AC3E}">
        <p14:creationId xmlns:p14="http://schemas.microsoft.com/office/powerpoint/2010/main" val="1264174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8" name="正方形/長方形 23"/>
          <p:cNvSpPr/>
          <p:nvPr/>
        </p:nvSpPr>
        <p:spPr>
          <a:xfrm>
            <a:off x="20170" y="543328"/>
            <a:ext cx="9867309" cy="515236"/>
          </a:xfrm>
          <a:prstGeom prst="rect">
            <a:avLst/>
          </a:prstGeom>
          <a:solidFill>
            <a:srgbClr val="FFFFCC">
              <a:alpha val="50000"/>
            </a:srgb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839" name="正方形/長方形 24"/>
          <p:cNvSpPr/>
          <p:nvPr/>
        </p:nvSpPr>
        <p:spPr>
          <a:xfrm>
            <a:off x="56455" y="492080"/>
            <a:ext cx="9598837" cy="559011"/>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i="0" u="none" strike="noStrike" kern="1200" cap="none" spc="0" normalizeH="0" baseline="0" noProof="0">
                <a:ln>
                  <a:noFill/>
                </a:ln>
                <a:solidFill>
                  <a:schemeClr val="tx1"/>
                </a:solidFill>
                <a:effectLst/>
                <a:uLnTx/>
                <a:uFillTx/>
                <a:latin typeface="ＭＳ Ｐゴシック"/>
                <a:ea typeface="ＭＳ Ｐゴシック"/>
                <a:cs typeface="+mn-cs"/>
              </a:rPr>
              <a:t>○</a:t>
            </a:r>
            <a:r>
              <a:rPr kumimoji="1" lang="ja-JP" altLang="en-US" sz="1400" b="1" i="0" u="none" strike="noStrike" kern="1200" cap="none" spc="0" normalizeH="0" baseline="0" noProof="0">
                <a:ln>
                  <a:noFill/>
                </a:ln>
                <a:solidFill>
                  <a:srgbClr val="FF0000"/>
                </a:solidFill>
                <a:effectLst/>
                <a:uLnTx/>
                <a:uFillTx/>
                <a:latin typeface="ＭＳ Ｐゴシック"/>
                <a:ea typeface="ＭＳ Ｐゴシック"/>
                <a:cs typeface="+mn-cs"/>
              </a:rPr>
              <a:t>７０３都市</a:t>
            </a:r>
            <a:r>
              <a:rPr kumimoji="1" lang="en-US" altLang="ja-JP" sz="1400" b="1" i="0" u="none" strike="noStrike" kern="1200" cap="none" spc="0" normalizeH="0" baseline="0" noProof="0">
                <a:ln>
                  <a:noFill/>
                </a:ln>
                <a:solidFill>
                  <a:srgbClr val="FF0000"/>
                </a:solidFill>
                <a:effectLst/>
                <a:uLnTx/>
                <a:uFillTx/>
                <a:latin typeface="ＭＳ Ｐゴシック"/>
                <a:ea typeface="ＭＳ Ｐゴシック"/>
                <a:cs typeface="+mn-cs"/>
              </a:rPr>
              <a:t>※</a:t>
            </a:r>
            <a:r>
              <a:rPr kumimoji="1" lang="ja-JP" altLang="en-US" sz="1400" b="0" i="0" u="none" strike="noStrike" kern="1200" cap="none" spc="0" normalizeH="0" baseline="0" noProof="0">
                <a:ln>
                  <a:noFill/>
                </a:ln>
                <a:solidFill>
                  <a:prstClr val="black"/>
                </a:solidFill>
                <a:effectLst/>
                <a:uLnTx/>
                <a:uFillTx/>
                <a:latin typeface="ＭＳ Ｐゴシック"/>
                <a:ea typeface="ＭＳ Ｐゴシック"/>
                <a:cs typeface="+mn-cs"/>
              </a:rPr>
              <a:t>が立地適正化計画について具体的な取組を行っている。 （令和５年１２月３１日時点）</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ＭＳ Ｐゴシック"/>
                <a:ea typeface="ＭＳ Ｐゴシック"/>
                <a:cs typeface="+mn-cs"/>
              </a:rPr>
              <a:t>○このうち、</a:t>
            </a:r>
            <a:r>
              <a:rPr kumimoji="1" lang="ja-JP" altLang="en-US" sz="1400" b="1" i="0" u="none" strike="noStrike" kern="1200" cap="none" spc="0" normalizeH="0" baseline="0" noProof="0">
                <a:ln>
                  <a:noFill/>
                </a:ln>
                <a:solidFill>
                  <a:srgbClr val="FF0000"/>
                </a:solidFill>
                <a:effectLst/>
                <a:uLnTx/>
                <a:uFillTx/>
                <a:latin typeface="ＭＳ Ｐゴシック"/>
                <a:ea typeface="ＭＳ Ｐゴシック"/>
                <a:cs typeface="+mn-cs"/>
              </a:rPr>
              <a:t>５３７都市</a:t>
            </a:r>
            <a:r>
              <a:rPr kumimoji="1" lang="ja-JP" altLang="en-US" sz="1400" b="0" i="0" u="none" strike="noStrike" kern="1200" cap="none" spc="0" normalizeH="0" baseline="0" noProof="0">
                <a:ln>
                  <a:noFill/>
                </a:ln>
                <a:solidFill>
                  <a:prstClr val="black"/>
                </a:solidFill>
                <a:effectLst/>
                <a:uLnTx/>
                <a:uFillTx/>
                <a:latin typeface="ＭＳ Ｐゴシック"/>
                <a:ea typeface="ＭＳ Ｐゴシック"/>
                <a:cs typeface="+mn-cs"/>
              </a:rPr>
              <a:t>が計画を作成・公表</a:t>
            </a:r>
            <a:endParaRPr kumimoji="1" lang="en-US" altLang="ja-JP" sz="1400" b="0"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
        <p:nvSpPr>
          <p:cNvPr id="1840" name="タイトル 44"/>
          <p:cNvSpPr txBox="1"/>
          <p:nvPr/>
        </p:nvSpPr>
        <p:spPr>
          <a:xfrm>
            <a:off x="7093" y="4105"/>
            <a:ext cx="8788400" cy="476250"/>
          </a:xfrm>
          <a:prstGeom prst="rect">
            <a:avLst/>
          </a:prstGeom>
          <a:ln w="28575">
            <a:noFill/>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a:ln>
                  <a:noFill/>
                </a:ln>
                <a:solidFill>
                  <a:srgbClr val="0070C0"/>
                </a:solidFill>
                <a:effectLst/>
                <a:uLnTx/>
                <a:uFillTx/>
                <a:latin typeface="HG創英角ｺﾞｼｯｸUB" panose="020B0909000000000000" pitchFamily="49" charset="-128"/>
                <a:ea typeface="HG創英角ｺﾞｼｯｸUB" panose="020B0909000000000000" pitchFamily="49" charset="-128"/>
                <a:cs typeface="+mn-cs"/>
              </a:rPr>
              <a:t>立地適正化計画の作成状況</a:t>
            </a:r>
            <a:endParaRPr kumimoji="1" lang="en-US" altLang="ja-JP" sz="2400" b="0" i="0" u="none" strike="noStrike" kern="0" cap="none" spc="0" normalizeH="0" baseline="0" noProof="0">
              <a:ln>
                <a:noFill/>
              </a:ln>
              <a:solidFill>
                <a:srgbClr val="0070C0"/>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1841" name="テキスト ボックス 9"/>
          <p:cNvSpPr txBox="1">
            <a:spLocks noChangeArrowheads="1"/>
          </p:cNvSpPr>
          <p:nvPr/>
        </p:nvSpPr>
        <p:spPr>
          <a:xfrm>
            <a:off x="56455" y="1071301"/>
            <a:ext cx="9852622" cy="329876"/>
          </a:xfrm>
          <a:prstGeom prst="rect">
            <a:avLst/>
          </a:prstGeom>
          <a:noFill/>
          <a:ln>
            <a:noFill/>
          </a:ln>
        </p:spPr>
        <p:txBody>
          <a:bodyPr wrap="squar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90488" marR="0" lvl="0" indent="-457200" algn="l" defTabSz="914400" rtl="0" eaLnBrk="0" fontAlgn="base" latinLnBrk="0" hangingPunct="0">
              <a:lnSpc>
                <a:spcPct val="100000"/>
              </a:lnSpc>
              <a:spcBef>
                <a:spcPct val="0"/>
              </a:spcBef>
              <a:spcAft>
                <a:spcPct val="0"/>
              </a:spcAft>
              <a:buClrTx/>
              <a:buSzTx/>
              <a:buFontTx/>
              <a:buNone/>
              <a:tabLst>
                <a:tab pos="90488" algn="l"/>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令和５年</a:t>
            </a:r>
            <a:r>
              <a:rPr kumimoji="1" lang="en-US" altLang="ja-JP" sz="105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12</a:t>
            </a:r>
            <a:r>
              <a:rPr kumimoji="1" lang="ja-JP" altLang="en-US" sz="105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月３１日までに立地適正化計画を作成・公表の都市（黒字：５３７都市）。うち、防災指針を作成・公表の都市（</a:t>
            </a:r>
            <a:r>
              <a:rPr kumimoji="1" lang="ja-JP" altLang="en-US" sz="1050" b="1"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黒太字◎</a:t>
            </a:r>
            <a:r>
              <a:rPr kumimoji="1" lang="ja-JP" altLang="en-US" sz="105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：２１８都市）。</a:t>
            </a:r>
          </a:p>
          <a:p>
            <a:pPr marL="90488" marR="0" lvl="0" indent="-457200" algn="l" defTabSz="914400" rtl="0" eaLnBrk="0" fontAlgn="base" latinLnBrk="0" hangingPunct="0">
              <a:lnSpc>
                <a:spcPct val="100000"/>
              </a:lnSpc>
              <a:spcBef>
                <a:spcPct val="0"/>
              </a:spcBef>
              <a:spcAft>
                <a:spcPct val="0"/>
              </a:spcAft>
              <a:buClrTx/>
              <a:buSzTx/>
              <a:buFontTx/>
              <a:buNone/>
              <a:tabLst>
                <a:tab pos="90488" algn="l"/>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都市機能誘導区域のみ設定した市町村（</a:t>
            </a:r>
            <a:r>
              <a:rPr kumimoji="1" lang="ja-JP" altLang="en-US" sz="1050" b="0" i="1"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斜字</a:t>
            </a:r>
            <a:r>
              <a:rPr kumimoji="1" lang="ja-JP" altLang="en-US" sz="1050" b="0" i="0" u="none" strike="noStrike" kern="1200" cap="none" spc="0" normalizeH="0" baseline="0" noProof="0" dirty="0">
                <a:ln>
                  <a:noFill/>
                </a:ln>
                <a:solidFill>
                  <a:prstClr val="black"/>
                </a:solidFill>
                <a:effectLst/>
                <a:uLnTx/>
                <a:uFillTx/>
                <a:latin typeface="+mn-ea"/>
                <a:ea typeface="+mn-ea"/>
                <a:cs typeface="メイリオ" panose="020B0604030504040204" pitchFamily="50" charset="-128"/>
              </a:rPr>
              <a:t>：３都市）</a:t>
            </a:r>
          </a:p>
        </p:txBody>
      </p:sp>
      <p:sp>
        <p:nvSpPr>
          <p:cNvPr id="6" name="テキスト ボックス 5">
            <a:extLst>
              <a:ext uri="{FF2B5EF4-FFF2-40B4-BE49-F238E27FC236}">
                <a16:creationId xmlns:a16="http://schemas.microsoft.com/office/drawing/2014/main" id="{08F99046-BC6F-D18A-B86B-AF9C1B16FF89}"/>
              </a:ext>
            </a:extLst>
          </p:cNvPr>
          <p:cNvSpPr txBox="1"/>
          <p:nvPr/>
        </p:nvSpPr>
        <p:spPr>
          <a:xfrm>
            <a:off x="3376387" y="816902"/>
            <a:ext cx="6986814" cy="253916"/>
          </a:xfrm>
          <a:prstGeom prst="rect">
            <a:avLst/>
          </a:prstGeom>
          <a:noFill/>
        </p:spPr>
        <p:txBody>
          <a:bodyPr wrap="square">
            <a:spAutoFit/>
          </a:bodyPr>
          <a:lstStyle/>
          <a:p>
            <a:r>
              <a:rPr kumimoji="1" lang="en-US" altLang="ja-JP" sz="1050" b="0" i="0" u="none" strike="noStrike" kern="1200" cap="none" spc="-100" normalizeH="0" baseline="0" noProof="0">
                <a:ln>
                  <a:noFill/>
                </a:ln>
                <a:solidFill>
                  <a:prstClr val="black"/>
                </a:solidFill>
                <a:effectLst/>
                <a:uLnTx/>
                <a:uFillTx/>
                <a:latin typeface="ＭＳ Ｐゴシック"/>
                <a:ea typeface="ＭＳ Ｐゴシック"/>
                <a:cs typeface="+mn-cs"/>
              </a:rPr>
              <a:t>※</a:t>
            </a:r>
            <a:r>
              <a:rPr kumimoji="1" lang="ja-JP" altLang="en-US" sz="1050" b="0" i="0" u="none" strike="noStrike" kern="1200" cap="none" spc="-100" normalizeH="0" baseline="0" noProof="0">
                <a:ln>
                  <a:noFill/>
                </a:ln>
                <a:solidFill>
                  <a:prstClr val="black"/>
                </a:solidFill>
                <a:effectLst/>
                <a:uLnTx/>
                <a:uFillTx/>
                <a:latin typeface="ＭＳ Ｐゴシック"/>
                <a:ea typeface="ＭＳ Ｐゴシック"/>
                <a:cs typeface="+mn-cs"/>
              </a:rPr>
              <a:t>令和６年能登半島地震にかかる災害救助法の適用がなされた市町村の一部は令和</a:t>
            </a:r>
            <a:r>
              <a:rPr lang="ja-JP" altLang="en-US" sz="1050" spc="-100">
                <a:solidFill>
                  <a:prstClr val="black"/>
                </a:solidFill>
                <a:latin typeface="ＭＳ Ｐゴシック"/>
                <a:ea typeface="ＭＳ Ｐゴシック"/>
              </a:rPr>
              <a:t>５</a:t>
            </a:r>
            <a:r>
              <a:rPr kumimoji="1" lang="ja-JP" altLang="en-US" sz="1050" b="0" i="0" u="none" strike="noStrike" kern="1200" cap="none" spc="-100" normalizeH="0" baseline="0" noProof="0">
                <a:ln>
                  <a:noFill/>
                </a:ln>
                <a:solidFill>
                  <a:prstClr val="black"/>
                </a:solidFill>
                <a:effectLst/>
                <a:uLnTx/>
                <a:uFillTx/>
                <a:latin typeface="ＭＳ Ｐゴシック"/>
                <a:ea typeface="ＭＳ Ｐゴシック"/>
                <a:cs typeface="+mn-cs"/>
              </a:rPr>
              <a:t>年７月３１日時点の情報に基づき集計</a:t>
            </a:r>
            <a:endParaRPr lang="ja-JP" altLang="en-US" sz="1050" spc="-100"/>
          </a:p>
        </p:txBody>
      </p:sp>
      <p:sp>
        <p:nvSpPr>
          <p:cNvPr id="8" name="テキスト ボックス 61">
            <a:extLst>
              <a:ext uri="{FF2B5EF4-FFF2-40B4-BE49-F238E27FC236}">
                <a16:creationId xmlns:a16="http://schemas.microsoft.com/office/drawing/2014/main" id="{DB720ED4-7D97-B73F-1FE4-948D8DB46ECC}"/>
              </a:ext>
            </a:extLst>
          </p:cNvPr>
          <p:cNvSpPr txBox="1">
            <a:spLocks noChangeArrowheads="1"/>
          </p:cNvSpPr>
          <p:nvPr/>
        </p:nvSpPr>
        <p:spPr>
          <a:xfrm>
            <a:off x="7972236" y="6248232"/>
            <a:ext cx="691957" cy="395742"/>
          </a:xfrm>
          <a:prstGeom prst="rect">
            <a:avLst/>
          </a:prstGeom>
          <a:solidFill>
            <a:srgbClr val="4133C8"/>
          </a:solidFill>
          <a:ln>
            <a:noFill/>
          </a:ln>
        </p:spPr>
        <p:txBody>
          <a:bodyPr lIns="36000" tIns="0" rIns="36000" bIns="0"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rgbClr val="FFFFFF"/>
                </a:solidFill>
                <a:effectLst/>
                <a:uLnTx/>
                <a:uFillTx/>
                <a:latin typeface="ＭＳ Ｐゴシック"/>
                <a:ea typeface="ＭＳ Ｐゴシック"/>
                <a:cs typeface="メイリオ" panose="020B0604030504040204" pitchFamily="50" charset="-128"/>
              </a:rPr>
              <a:t>合計</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srgbClr val="FFFFFF"/>
                </a:solidFill>
                <a:effectLst/>
                <a:uLnTx/>
                <a:uFillTx/>
                <a:latin typeface="ＭＳ Ｐゴシック"/>
                <a:ea typeface="ＭＳ Ｐゴシック"/>
                <a:cs typeface="メイリオ" panose="020B0604030504040204" pitchFamily="50" charset="-128"/>
              </a:rPr>
              <a:t>７０３都市</a:t>
            </a:r>
            <a:endParaRPr kumimoji="1" lang="en-US" altLang="ja-JP" sz="1000" b="1" i="0" u="none" strike="noStrike" kern="1200" cap="none" spc="0" normalizeH="0" baseline="0" noProof="0">
              <a:ln>
                <a:noFill/>
              </a:ln>
              <a:solidFill>
                <a:srgbClr val="FFFFFF"/>
              </a:solidFill>
              <a:effectLst/>
              <a:uLnTx/>
              <a:uFillTx/>
              <a:latin typeface="ＭＳ Ｐゴシック"/>
              <a:ea typeface="ＭＳ Ｐゴシック"/>
              <a:cs typeface="メイリオ" panose="020B0604030504040204" pitchFamily="50" charset="-128"/>
            </a:endParaRPr>
          </a:p>
        </p:txBody>
      </p:sp>
      <p:grpSp>
        <p:nvGrpSpPr>
          <p:cNvPr id="3" name="グループ化 2">
            <a:extLst>
              <a:ext uri="{FF2B5EF4-FFF2-40B4-BE49-F238E27FC236}">
                <a16:creationId xmlns:a16="http://schemas.microsoft.com/office/drawing/2014/main" id="{654F10C7-EF58-46D0-87E8-81974EA231CE}"/>
              </a:ext>
            </a:extLst>
          </p:cNvPr>
          <p:cNvGrpSpPr/>
          <p:nvPr/>
        </p:nvGrpSpPr>
        <p:grpSpPr>
          <a:xfrm>
            <a:off x="7977188" y="4461612"/>
            <a:ext cx="1872659" cy="1611233"/>
            <a:chOff x="8102216" y="4516341"/>
            <a:chExt cx="1709531" cy="1611233"/>
          </a:xfrm>
        </p:grpSpPr>
        <p:sp>
          <p:nvSpPr>
            <p:cNvPr id="12" name="正方形/長方形 11">
              <a:extLst>
                <a:ext uri="{FF2B5EF4-FFF2-40B4-BE49-F238E27FC236}">
                  <a16:creationId xmlns:a16="http://schemas.microsoft.com/office/drawing/2014/main" id="{5FB3FD41-B3C3-F550-D57F-4B8ACCA3DBAA}"/>
                </a:ext>
              </a:extLst>
            </p:cNvPr>
            <p:cNvSpPr/>
            <p:nvPr/>
          </p:nvSpPr>
          <p:spPr>
            <a:xfrm>
              <a:off x="8102216" y="4516341"/>
              <a:ext cx="1709531" cy="1611233"/>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13" name="正方形/長方形 12">
              <a:extLst>
                <a:ext uri="{FF2B5EF4-FFF2-40B4-BE49-F238E27FC236}">
                  <a16:creationId xmlns:a16="http://schemas.microsoft.com/office/drawing/2014/main" id="{529F34BD-FA73-AA02-306E-BA0F116013E3}"/>
                </a:ext>
              </a:extLst>
            </p:cNvPr>
            <p:cNvSpPr/>
            <p:nvPr/>
          </p:nvSpPr>
          <p:spPr>
            <a:xfrm>
              <a:off x="8161564" y="4927056"/>
              <a:ext cx="567813" cy="15485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n-ea"/>
                  <a:cs typeface="+mn-cs"/>
                </a:rPr>
                <a:t>○○市</a:t>
              </a:r>
            </a:p>
          </p:txBody>
        </p:sp>
        <p:sp>
          <p:nvSpPr>
            <p:cNvPr id="16" name="正方形/長方形 15">
              <a:extLst>
                <a:ext uri="{FF2B5EF4-FFF2-40B4-BE49-F238E27FC236}">
                  <a16:creationId xmlns:a16="http://schemas.microsoft.com/office/drawing/2014/main" id="{C6802E3A-5696-D909-50BB-462DB95FDC41}"/>
                </a:ext>
              </a:extLst>
            </p:cNvPr>
            <p:cNvSpPr/>
            <p:nvPr/>
          </p:nvSpPr>
          <p:spPr>
            <a:xfrm>
              <a:off x="8161563" y="5357947"/>
              <a:ext cx="567813" cy="15485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n-ea"/>
                  <a:cs typeface="+mn-cs"/>
                </a:rPr>
                <a:t>○○市◎</a:t>
              </a:r>
            </a:p>
          </p:txBody>
        </p:sp>
        <p:sp>
          <p:nvSpPr>
            <p:cNvPr id="18" name="正方形/長方形 17">
              <a:extLst>
                <a:ext uri="{FF2B5EF4-FFF2-40B4-BE49-F238E27FC236}">
                  <a16:creationId xmlns:a16="http://schemas.microsoft.com/office/drawing/2014/main" id="{4FF823C7-59E3-6E77-64D6-4C7D3A6B323B}"/>
                </a:ext>
              </a:extLst>
            </p:cNvPr>
            <p:cNvSpPr/>
            <p:nvPr/>
          </p:nvSpPr>
          <p:spPr>
            <a:xfrm>
              <a:off x="8161563" y="5835435"/>
              <a:ext cx="567813" cy="154858"/>
            </a:xfrm>
            <a:prstGeom prst="rect">
              <a:avLst/>
            </a:prstGeom>
            <a:solidFill>
              <a:srgbClr val="80808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white"/>
                  </a:solidFill>
                  <a:effectLst/>
                  <a:uLnTx/>
                  <a:uFillTx/>
                  <a:latin typeface="+mn-ea"/>
                  <a:cs typeface="+mn-cs"/>
                </a:rPr>
                <a:t>○○市</a:t>
              </a:r>
            </a:p>
          </p:txBody>
        </p:sp>
        <p:sp>
          <p:nvSpPr>
            <p:cNvPr id="19" name="テキスト ボックス 18">
              <a:extLst>
                <a:ext uri="{FF2B5EF4-FFF2-40B4-BE49-F238E27FC236}">
                  <a16:creationId xmlns:a16="http://schemas.microsoft.com/office/drawing/2014/main" id="{44300B4C-6FCD-EB74-1649-B1635ACB406B}"/>
                </a:ext>
              </a:extLst>
            </p:cNvPr>
            <p:cNvSpPr txBox="1"/>
            <p:nvPr/>
          </p:nvSpPr>
          <p:spPr>
            <a:xfrm>
              <a:off x="8729376" y="4850898"/>
              <a:ext cx="81246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n-ea"/>
                  <a:ea typeface="+mn-ea"/>
                  <a:cs typeface="+mn-cs"/>
                </a:rPr>
                <a:t>立地適正化計画を</a:t>
              </a:r>
              <a:endParaRPr kumimoji="1" lang="en-US" altLang="ja-JP" sz="7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n-ea"/>
                  <a:ea typeface="+mn-ea"/>
                  <a:cs typeface="+mn-cs"/>
                </a:rPr>
                <a:t>作成・公表済み</a:t>
              </a:r>
            </a:p>
          </p:txBody>
        </p:sp>
        <p:sp>
          <p:nvSpPr>
            <p:cNvPr id="20" name="テキスト ボックス 19">
              <a:extLst>
                <a:ext uri="{FF2B5EF4-FFF2-40B4-BE49-F238E27FC236}">
                  <a16:creationId xmlns:a16="http://schemas.microsoft.com/office/drawing/2014/main" id="{59C87C55-93D4-634C-585B-F098F75107BE}"/>
                </a:ext>
              </a:extLst>
            </p:cNvPr>
            <p:cNvSpPr txBox="1"/>
            <p:nvPr/>
          </p:nvSpPr>
          <p:spPr>
            <a:xfrm>
              <a:off x="8729376" y="5227627"/>
              <a:ext cx="812460" cy="41549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n-ea"/>
                  <a:ea typeface="+mn-ea"/>
                  <a:cs typeface="+mn-cs"/>
                </a:rPr>
                <a:t>防災指針を含む</a:t>
              </a:r>
              <a:endParaRPr kumimoji="1" lang="en-US" altLang="ja-JP" sz="700" b="0"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n-ea"/>
                  <a:ea typeface="+mn-ea"/>
                  <a:cs typeface="+mn-cs"/>
                </a:rPr>
                <a:t>立地適正化計画を</a:t>
              </a:r>
              <a:endParaRPr kumimoji="1" lang="en-US" altLang="ja-JP" sz="700" b="0"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n-ea"/>
                  <a:ea typeface="+mn-ea"/>
                  <a:cs typeface="+mn-cs"/>
                </a:rPr>
                <a:t>作成・公表済み</a:t>
              </a:r>
              <a:endParaRPr kumimoji="1" lang="en-US" altLang="ja-JP" sz="700" b="0" i="0" u="none" strike="noStrike" kern="1200" cap="none" spc="0" normalizeH="0" baseline="0" noProof="0">
                <a:ln>
                  <a:noFill/>
                </a:ln>
                <a:solidFill>
                  <a:prstClr val="black"/>
                </a:solidFill>
                <a:effectLst/>
                <a:uLnTx/>
                <a:uFillTx/>
                <a:latin typeface="+mn-ea"/>
                <a:ea typeface="+mn-ea"/>
                <a:cs typeface="+mn-cs"/>
              </a:endParaRPr>
            </a:p>
          </p:txBody>
        </p:sp>
        <p:sp>
          <p:nvSpPr>
            <p:cNvPr id="21" name="テキスト ボックス 20">
              <a:extLst>
                <a:ext uri="{FF2B5EF4-FFF2-40B4-BE49-F238E27FC236}">
                  <a16:creationId xmlns:a16="http://schemas.microsoft.com/office/drawing/2014/main" id="{E560126E-001B-806C-4099-F9F9F18E06DD}"/>
                </a:ext>
              </a:extLst>
            </p:cNvPr>
            <p:cNvSpPr txBox="1"/>
            <p:nvPr/>
          </p:nvSpPr>
          <p:spPr>
            <a:xfrm>
              <a:off x="8729376" y="5788838"/>
              <a:ext cx="1082371"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n-ea"/>
                  <a:ea typeface="+mn-ea"/>
                  <a:cs typeface="+mn-cs"/>
                </a:rPr>
                <a:t>立地適正化計画を</a:t>
              </a:r>
              <a:endParaRPr kumimoji="1" lang="en-US" altLang="ja-JP" sz="700" b="0" i="0" u="none" strike="noStrike" kern="1200" cap="none" spc="0" normalizeH="0" baseline="0" noProof="0">
                <a:ln>
                  <a:noFill/>
                </a:ln>
                <a:solidFill>
                  <a:prstClr val="black"/>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prstClr val="black"/>
                  </a:solidFill>
                  <a:effectLst/>
                  <a:uLnTx/>
                  <a:uFillTx/>
                  <a:latin typeface="+mn-ea"/>
                  <a:ea typeface="+mn-ea"/>
                  <a:cs typeface="+mn-cs"/>
                </a:rPr>
                <a:t>作成中・作成予定</a:t>
              </a:r>
            </a:p>
          </p:txBody>
        </p:sp>
        <p:sp>
          <p:nvSpPr>
            <p:cNvPr id="22" name="テキスト ボックス 21">
              <a:extLst>
                <a:ext uri="{FF2B5EF4-FFF2-40B4-BE49-F238E27FC236}">
                  <a16:creationId xmlns:a16="http://schemas.microsoft.com/office/drawing/2014/main" id="{E29A56AD-EB11-34E4-EF87-6328AC236B55}"/>
                </a:ext>
              </a:extLst>
            </p:cNvPr>
            <p:cNvSpPr txBox="1"/>
            <p:nvPr/>
          </p:nvSpPr>
          <p:spPr>
            <a:xfrm>
              <a:off x="8159382" y="4542729"/>
              <a:ext cx="379304"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n-ea"/>
                  <a:ea typeface="+mn-ea"/>
                  <a:cs typeface="+mn-cs"/>
                </a:rPr>
                <a:t>凡例</a:t>
              </a:r>
            </a:p>
          </p:txBody>
        </p:sp>
      </p:grpSp>
      <p:pic>
        <p:nvPicPr>
          <p:cNvPr id="23" name="図 22">
            <a:extLst>
              <a:ext uri="{FF2B5EF4-FFF2-40B4-BE49-F238E27FC236}">
                <a16:creationId xmlns:a16="http://schemas.microsoft.com/office/drawing/2014/main" id="{3841CF7C-43C0-8139-34FA-7355AC37A8EB}"/>
              </a:ext>
            </a:extLst>
          </p:cNvPr>
          <p:cNvPicPr>
            <a:picLocks noChangeAspect="1"/>
          </p:cNvPicPr>
          <p:nvPr/>
        </p:nvPicPr>
        <p:blipFill>
          <a:blip r:embed="rId3"/>
          <a:stretch>
            <a:fillRect/>
          </a:stretch>
        </p:blipFill>
        <p:spPr>
          <a:xfrm>
            <a:off x="67341" y="1455007"/>
            <a:ext cx="7775774" cy="5377115"/>
          </a:xfrm>
          <a:prstGeom prst="rect">
            <a:avLst/>
          </a:prstGeom>
        </p:spPr>
      </p:pic>
    </p:spTree>
    <p:extLst>
      <p:ext uri="{BB962C8B-B14F-4D97-AF65-F5344CB8AC3E}">
        <p14:creationId xmlns:p14="http://schemas.microsoft.com/office/powerpoint/2010/main" val="2502177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2"/>
          <p:cNvSpPr>
            <a:spLocks noGrp="1" noChangeArrowheads="1"/>
          </p:cNvSpPr>
          <p:nvPr>
            <p:ph type="title"/>
          </p:nvPr>
        </p:nvSpPr>
        <p:spPr>
          <a:xfrm>
            <a:off x="-125" y="422"/>
            <a:ext cx="9345613" cy="476250"/>
          </a:xfrm>
          <a:noFill/>
          <a:ln w="9525">
            <a:noFill/>
            <a:miter lim="800000"/>
            <a:headEnd/>
            <a:tailEnd/>
          </a:ln>
        </p:spPr>
        <p:txBody>
          <a:bodyPr vert="horz" wrap="square" lIns="91409" tIns="45704" rIns="91409" bIns="45704" numCol="1" anchor="ctr" anchorCtr="0" compatLnSpc="1">
            <a:prstTxWarp prst="textNoShape">
              <a:avLst/>
            </a:prstTxWarp>
          </a:bodyPr>
          <a:lstStyle/>
          <a:p>
            <a:r>
              <a:rPr lang="ja-JP" altLang="en-US" sz="2400" b="1" dirty="0">
                <a:latin typeface="Meiryo UI" panose="020B0604030504040204" pitchFamily="50" charset="-128"/>
                <a:ea typeface="Meiryo UI" panose="020B0604030504040204" pitchFamily="50" charset="-128"/>
              </a:rPr>
              <a:t>立地適正化計画関係法令・技術的助言等</a:t>
            </a:r>
          </a:p>
        </p:txBody>
      </p:sp>
      <p:sp>
        <p:nvSpPr>
          <p:cNvPr id="94" name="スライド番号プレースホルダー 1"/>
          <p:cNvSpPr txBox="1">
            <a:spLocks/>
          </p:cNvSpPr>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57092A-0DD2-46DB-991F-20E49DEFB251}"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8" name="正方形/長方形 97"/>
          <p:cNvSpPr/>
          <p:nvPr/>
        </p:nvSpPr>
        <p:spPr>
          <a:xfrm>
            <a:off x="29716" y="851572"/>
            <a:ext cx="9819828" cy="4305620"/>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99" name="テキスト ボックス 98"/>
          <p:cNvSpPr txBox="1"/>
          <p:nvPr/>
        </p:nvSpPr>
        <p:spPr bwMode="auto">
          <a:xfrm>
            <a:off x="145356" y="908720"/>
            <a:ext cx="9623672" cy="4193032"/>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179388" lvl="0" indent="-179388" fontAlgn="auto">
              <a:spcBef>
                <a:spcPts val="0"/>
              </a:spcBef>
              <a:spcAft>
                <a:spcPts val="0"/>
              </a:spcAf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第八十一条　</a:t>
            </a:r>
            <a:r>
              <a:rPr lang="ja-JP" altLang="en-US" sz="1600" u="sng" dirty="0">
                <a:solidFill>
                  <a:prstClr val="black"/>
                </a:solidFill>
                <a:latin typeface="ＭＳ ゴシック" panose="020B0609070205080204" pitchFamily="49" charset="-128"/>
                <a:ea typeface="ＭＳ ゴシック" panose="020B0609070205080204" pitchFamily="49" charset="-128"/>
              </a:rPr>
              <a:t>市町村</a:t>
            </a:r>
            <a:r>
              <a:rPr lang="ja-JP" altLang="en-US" sz="1600" dirty="0">
                <a:solidFill>
                  <a:prstClr val="black"/>
                </a:solidFill>
                <a:latin typeface="ＭＳ 明朝" panose="02020609040205080304" pitchFamily="17" charset="-128"/>
                <a:ea typeface="ＭＳ 明朝" panose="02020609040205080304" pitchFamily="17" charset="-128"/>
              </a:rPr>
              <a:t>は、</a:t>
            </a:r>
            <a:r>
              <a:rPr lang="ja-JP" altLang="en-US" sz="1600" u="sng" dirty="0">
                <a:solidFill>
                  <a:prstClr val="black"/>
                </a:solidFill>
                <a:latin typeface="ＭＳ ゴシック" panose="020B0609070205080204" pitchFamily="49" charset="-128"/>
                <a:ea typeface="ＭＳ ゴシック" panose="020B0609070205080204" pitchFamily="49" charset="-128"/>
              </a:rPr>
              <a:t>単独で又は共同</a:t>
            </a:r>
            <a:r>
              <a:rPr lang="ja-JP" altLang="en-US" sz="1600" dirty="0">
                <a:solidFill>
                  <a:prstClr val="black"/>
                </a:solidFill>
                <a:latin typeface="ＭＳ 明朝" panose="02020609040205080304" pitchFamily="17" charset="-128"/>
                <a:ea typeface="ＭＳ 明朝" panose="02020609040205080304" pitchFamily="17" charset="-128"/>
              </a:rPr>
              <a:t>して、</a:t>
            </a:r>
            <a:r>
              <a:rPr lang="ja-JP" altLang="en-US" sz="1600" u="sng" dirty="0">
                <a:solidFill>
                  <a:prstClr val="black"/>
                </a:solidFill>
                <a:latin typeface="ＭＳ ゴシック" panose="020B0609070205080204" pitchFamily="49" charset="-128"/>
                <a:ea typeface="ＭＳ ゴシック" panose="020B0609070205080204" pitchFamily="49" charset="-128"/>
              </a:rPr>
              <a:t>都市計画区域内の区域</a:t>
            </a:r>
            <a:r>
              <a:rPr lang="ja-JP" altLang="en-US" sz="1600" dirty="0">
                <a:solidFill>
                  <a:prstClr val="black"/>
                </a:solidFill>
                <a:latin typeface="ＭＳ 明朝" panose="02020609040205080304" pitchFamily="17" charset="-128"/>
                <a:ea typeface="ＭＳ 明朝" panose="02020609040205080304" pitchFamily="17" charset="-128"/>
              </a:rPr>
              <a:t>について、</a:t>
            </a:r>
            <a:r>
              <a:rPr lang="ja-JP" altLang="en-US" sz="1600" u="sng" dirty="0">
                <a:solidFill>
                  <a:prstClr val="black"/>
                </a:solidFill>
                <a:latin typeface="ＭＳ 明朝" panose="02020609040205080304" pitchFamily="17" charset="-128"/>
                <a:ea typeface="ＭＳ 明朝" panose="02020609040205080304" pitchFamily="17" charset="-128"/>
              </a:rPr>
              <a:t>都市再生基本方針に基づき</a:t>
            </a:r>
            <a:r>
              <a:rPr lang="ja-JP" altLang="en-US" sz="1600" dirty="0">
                <a:solidFill>
                  <a:prstClr val="black"/>
                </a:solidFill>
                <a:latin typeface="ＭＳ 明朝" panose="02020609040205080304" pitchFamily="17" charset="-128"/>
                <a:ea typeface="ＭＳ 明朝" panose="02020609040205080304" pitchFamily="17" charset="-128"/>
              </a:rPr>
              <a:t>、</a:t>
            </a:r>
            <a:r>
              <a:rPr lang="ja-JP" altLang="en-US" sz="1600" u="sng" dirty="0">
                <a:solidFill>
                  <a:prstClr val="black"/>
                </a:solidFill>
                <a:latin typeface="ＭＳ 明朝" panose="02020609040205080304" pitchFamily="17" charset="-128"/>
                <a:ea typeface="ＭＳ 明朝" panose="02020609040205080304" pitchFamily="17" charset="-128"/>
              </a:rPr>
              <a:t>住宅及び都市機能増進施設</a:t>
            </a:r>
            <a:r>
              <a:rPr lang="ja-JP" altLang="en-US" sz="1600" dirty="0">
                <a:solidFill>
                  <a:prstClr val="black"/>
                </a:solidFill>
                <a:latin typeface="ＭＳ 明朝" panose="02020609040205080304" pitchFamily="17" charset="-128"/>
                <a:ea typeface="ＭＳ 明朝" panose="02020609040205080304" pitchFamily="17" charset="-128"/>
              </a:rPr>
              <a:t>（医療施設、福祉施設、商業施設等）の</a:t>
            </a:r>
            <a:r>
              <a:rPr lang="ja-JP" altLang="en-US" sz="1600" u="sng" dirty="0">
                <a:solidFill>
                  <a:prstClr val="black"/>
                </a:solidFill>
                <a:latin typeface="ＭＳ 明朝" panose="02020609040205080304" pitchFamily="17" charset="-128"/>
                <a:ea typeface="ＭＳ 明朝" panose="02020609040205080304" pitchFamily="17" charset="-128"/>
              </a:rPr>
              <a:t>立地の適正化を図るための計画（</a:t>
            </a:r>
            <a:r>
              <a:rPr lang="ja-JP" altLang="en-US" sz="1600" u="sng" dirty="0">
                <a:solidFill>
                  <a:prstClr val="black"/>
                </a:solidFill>
                <a:latin typeface="ＭＳ ゴシック" panose="020B0609070205080204" pitchFamily="49" charset="-128"/>
                <a:ea typeface="ＭＳ ゴシック" panose="020B0609070205080204" pitchFamily="49" charset="-128"/>
              </a:rPr>
              <a:t>立地適正化計画</a:t>
            </a:r>
            <a:r>
              <a:rPr lang="ja-JP" altLang="en-US" sz="1600" u="sng" dirty="0">
                <a:solidFill>
                  <a:prstClr val="black"/>
                </a:solidFill>
                <a:latin typeface="ＭＳ 明朝" panose="02020609040205080304" pitchFamily="17" charset="-128"/>
                <a:ea typeface="ＭＳ 明朝" panose="02020609040205080304" pitchFamily="17" charset="-128"/>
              </a:rPr>
              <a:t>）</a:t>
            </a:r>
            <a:r>
              <a:rPr lang="ja-JP" altLang="en-US" sz="1600" dirty="0">
                <a:solidFill>
                  <a:prstClr val="black"/>
                </a:solidFill>
                <a:latin typeface="ＭＳ 明朝" panose="02020609040205080304" pitchFamily="17" charset="-128"/>
                <a:ea typeface="ＭＳ 明朝" panose="02020609040205080304" pitchFamily="17" charset="-128"/>
              </a:rPr>
              <a:t>を</a:t>
            </a:r>
            <a:r>
              <a:rPr lang="ja-JP" altLang="en-US" sz="1600" u="sng" dirty="0">
                <a:solidFill>
                  <a:prstClr val="black"/>
                </a:solidFill>
                <a:latin typeface="ＭＳ ゴシック" panose="020B0609070205080204" pitchFamily="49" charset="-128"/>
                <a:ea typeface="ＭＳ ゴシック" panose="020B0609070205080204" pitchFamily="49" charset="-128"/>
              </a:rPr>
              <a:t>作成することができる</a:t>
            </a:r>
            <a:r>
              <a:rPr lang="ja-JP" altLang="en-US" sz="1600" dirty="0">
                <a:solidFill>
                  <a:prstClr val="black"/>
                </a:solidFill>
                <a:latin typeface="ＭＳ 明朝" panose="02020609040205080304" pitchFamily="17" charset="-128"/>
                <a:ea typeface="ＭＳ 明朝" panose="02020609040205080304" pitchFamily="17" charset="-128"/>
              </a:rPr>
              <a:t>。</a:t>
            </a:r>
            <a:endParaRPr kumimoji="1" lang="en-US" altLang="ja-JP" sz="1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endParaRPr>
          </a:p>
          <a:p>
            <a:pPr marL="355600" lvl="0" indent="-355600" fontAlgn="auto">
              <a:spcBef>
                <a:spcPts val="0"/>
              </a:spcBef>
              <a:spcAft>
                <a:spcPts val="0"/>
              </a:spcAft>
              <a:defRPr/>
            </a:pPr>
            <a:r>
              <a:rPr kumimoji="1" lang="ja-JP" altLang="en-US" sz="160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２　</a:t>
            </a:r>
            <a:r>
              <a:rPr lang="ja-JP" altLang="en-US" sz="1600" dirty="0">
                <a:solidFill>
                  <a:prstClr val="black"/>
                </a:solidFill>
                <a:latin typeface="ＭＳ 明朝" panose="02020609040205080304" pitchFamily="17" charset="-128"/>
                <a:ea typeface="ＭＳ 明朝" panose="02020609040205080304" pitchFamily="17" charset="-128"/>
              </a:rPr>
              <a:t>立地適正化計画には、その区域を記載するほか、</a:t>
            </a:r>
            <a:r>
              <a:rPr lang="ja-JP" altLang="en-US" sz="1600" u="sng" dirty="0">
                <a:solidFill>
                  <a:prstClr val="black"/>
                </a:solidFill>
                <a:latin typeface="ＭＳ ゴシック" panose="020B0609070205080204" pitchFamily="49" charset="-128"/>
                <a:ea typeface="ＭＳ ゴシック" panose="020B0609070205080204" pitchFamily="49" charset="-128"/>
              </a:rPr>
              <a:t>おおむね次に掲げる事項を記載する</a:t>
            </a:r>
            <a:r>
              <a:rPr lang="ja-JP" altLang="en-US" sz="1600" dirty="0">
                <a:solidFill>
                  <a:prstClr val="black"/>
                </a:solidFill>
                <a:latin typeface="ＭＳ 明朝" panose="02020609040205080304" pitchFamily="17" charset="-128"/>
                <a:ea typeface="ＭＳ 明朝" panose="02020609040205080304" pitchFamily="17" charset="-128"/>
              </a:rPr>
              <a:t>ものとする。</a:t>
            </a:r>
            <a:endParaRPr lang="en-US" altLang="ja-JP" sz="1600" dirty="0">
              <a:solidFill>
                <a:prstClr val="black"/>
              </a:solidFill>
              <a:latin typeface="ＭＳ 明朝" panose="02020609040205080304" pitchFamily="17" charset="-128"/>
              <a:ea typeface="ＭＳ 明朝" panose="02020609040205080304" pitchFamily="17" charset="-128"/>
            </a:endParaRPr>
          </a:p>
          <a:p>
            <a:pPr marL="533400" lvl="0" indent="-533400" fontAlgn="auto">
              <a:spcBef>
                <a:spcPts val="0"/>
              </a:spcBef>
              <a:spcAft>
                <a:spcPts val="0"/>
              </a:spcAft>
              <a:defRPr/>
            </a:pPr>
            <a:r>
              <a:rPr kumimoji="1" lang="ja-JP" altLang="en-US" sz="160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rPr>
              <a:t>　</a:t>
            </a:r>
            <a:r>
              <a:rPr lang="ja-JP" altLang="en-US" sz="1600" dirty="0">
                <a:solidFill>
                  <a:prstClr val="black"/>
                </a:solidFill>
                <a:latin typeface="ＭＳ ゴシック" panose="020B0609070205080204" pitchFamily="49" charset="-128"/>
                <a:ea typeface="ＭＳ ゴシック" panose="020B0609070205080204" pitchFamily="49" charset="-128"/>
              </a:rPr>
              <a:t>一　</a:t>
            </a:r>
            <a:r>
              <a:rPr lang="ja-JP" altLang="en-US" sz="1600" dirty="0">
                <a:solidFill>
                  <a:prstClr val="black"/>
                </a:solidFill>
                <a:latin typeface="ＭＳ 明朝" panose="02020609040205080304" pitchFamily="17" charset="-128"/>
                <a:ea typeface="ＭＳ 明朝" panose="02020609040205080304" pitchFamily="17" charset="-128"/>
              </a:rPr>
              <a:t>住宅及び都市機能増進施設の立地の適正化に関する</a:t>
            </a:r>
            <a:r>
              <a:rPr lang="ja-JP" altLang="en-US" sz="1600" u="sng" dirty="0">
                <a:solidFill>
                  <a:prstClr val="black"/>
                </a:solidFill>
                <a:latin typeface="ＭＳ ゴシック" panose="020B0609070205080204" pitchFamily="49" charset="-128"/>
                <a:ea typeface="ＭＳ ゴシック" panose="020B0609070205080204" pitchFamily="49" charset="-128"/>
              </a:rPr>
              <a:t>基本的な方針</a:t>
            </a:r>
            <a:endParaRPr lang="en-US" altLang="ja-JP" sz="1600" u="sng" dirty="0">
              <a:solidFill>
                <a:prstClr val="black"/>
              </a:solidFill>
              <a:latin typeface="ＭＳ ゴシック" panose="020B0609070205080204" pitchFamily="49" charset="-128"/>
              <a:ea typeface="ＭＳ ゴシック" panose="020B0609070205080204" pitchFamily="49" charset="-128"/>
            </a:endParaRPr>
          </a:p>
          <a:p>
            <a:pPr marL="444500" lvl="0" indent="-444500" fontAlgn="auto">
              <a:spcBef>
                <a:spcPts val="0"/>
              </a:spcBef>
              <a:spcAft>
                <a:spcPts val="0"/>
              </a:spcAft>
              <a:defRPr/>
            </a:pPr>
            <a:r>
              <a:rPr lang="ja-JP" altLang="en-US" sz="1600" dirty="0">
                <a:solidFill>
                  <a:prstClr val="black"/>
                </a:solidFill>
                <a:latin typeface="ＭＳ ゴシック" panose="020B0609070205080204" pitchFamily="49" charset="-128"/>
                <a:ea typeface="ＭＳ ゴシック" panose="020B0609070205080204" pitchFamily="49" charset="-128"/>
              </a:rPr>
              <a:t>　二　</a:t>
            </a:r>
            <a:r>
              <a:rPr lang="ja-JP" altLang="en-US" sz="1600" u="sng" dirty="0">
                <a:solidFill>
                  <a:prstClr val="black"/>
                </a:solidFill>
                <a:latin typeface="ＭＳ ゴシック" panose="020B0609070205080204" pitchFamily="49" charset="-128"/>
                <a:ea typeface="ＭＳ ゴシック" panose="020B0609070205080204" pitchFamily="49" charset="-128"/>
              </a:rPr>
              <a:t>居住誘導区域</a:t>
            </a:r>
            <a:r>
              <a:rPr lang="ja-JP" altLang="en-US" sz="1600" dirty="0">
                <a:solidFill>
                  <a:prstClr val="black"/>
                </a:solidFill>
                <a:latin typeface="ＭＳ 明朝" panose="02020609040205080304" pitchFamily="17" charset="-128"/>
                <a:ea typeface="ＭＳ 明朝" panose="02020609040205080304" pitchFamily="17" charset="-128"/>
              </a:rPr>
              <a:t>及び</a:t>
            </a:r>
            <a:r>
              <a:rPr lang="ja-JP" altLang="en-US" sz="1600" u="sng" dirty="0">
                <a:solidFill>
                  <a:prstClr val="black"/>
                </a:solidFill>
                <a:latin typeface="ＭＳ 明朝" panose="02020609040205080304" pitchFamily="17" charset="-128"/>
                <a:ea typeface="ＭＳ 明朝" panose="02020609040205080304" pitchFamily="17" charset="-128"/>
              </a:rPr>
              <a:t>居住環境の向上、公共交通の確保その他の当該居住誘導区域に都市の居住者の居住を誘導するために市町村が講ずべき施策</a:t>
            </a:r>
            <a:r>
              <a:rPr lang="ja-JP" altLang="en-US" sz="1600" dirty="0">
                <a:solidFill>
                  <a:prstClr val="black"/>
                </a:solidFill>
                <a:latin typeface="ＭＳ 明朝" panose="02020609040205080304" pitchFamily="17" charset="-128"/>
                <a:ea typeface="ＭＳ 明朝" panose="02020609040205080304" pitchFamily="17" charset="-128"/>
              </a:rPr>
              <a:t>に関する事項</a:t>
            </a:r>
            <a:endParaRPr lang="en-US" altLang="ja-JP" sz="1600" dirty="0">
              <a:solidFill>
                <a:prstClr val="black"/>
              </a:solidFill>
              <a:latin typeface="ＭＳ 明朝" panose="02020609040205080304" pitchFamily="17" charset="-128"/>
              <a:ea typeface="ＭＳ 明朝" panose="02020609040205080304" pitchFamily="17" charset="-128"/>
            </a:endParaRPr>
          </a:p>
          <a:p>
            <a:pPr marL="444500" lvl="0" indent="-444500" fontAlgn="auto">
              <a:spcBef>
                <a:spcPts val="0"/>
              </a:spcBef>
              <a:spcAft>
                <a:spcPts val="0"/>
              </a:spcAft>
              <a:defRPr/>
            </a:pPr>
            <a:r>
              <a:rPr lang="ja-JP" altLang="en-US" sz="1600" dirty="0">
                <a:solidFill>
                  <a:prstClr val="black"/>
                </a:solidFill>
                <a:latin typeface="ＭＳ 明朝" panose="02020609040205080304" pitchFamily="17" charset="-128"/>
                <a:ea typeface="ＭＳ 明朝" panose="02020609040205080304" pitchFamily="17" charset="-128"/>
              </a:rPr>
              <a:t>　</a:t>
            </a:r>
            <a:r>
              <a:rPr lang="ja-JP" altLang="en-US" sz="1600" dirty="0">
                <a:solidFill>
                  <a:prstClr val="black"/>
                </a:solidFill>
                <a:latin typeface="ＭＳ ゴシック" panose="020B0609070205080204" pitchFamily="49" charset="-128"/>
                <a:ea typeface="ＭＳ ゴシック" panose="020B0609070205080204" pitchFamily="49" charset="-128"/>
              </a:rPr>
              <a:t>三</a:t>
            </a:r>
            <a:r>
              <a:rPr lang="ja-JP" altLang="en-US" sz="1600" dirty="0">
                <a:solidFill>
                  <a:prstClr val="black"/>
                </a:solidFill>
                <a:latin typeface="ＭＳ 明朝" panose="02020609040205080304" pitchFamily="17" charset="-128"/>
                <a:ea typeface="ＭＳ 明朝" panose="02020609040205080304" pitchFamily="17" charset="-128"/>
              </a:rPr>
              <a:t>　</a:t>
            </a:r>
            <a:r>
              <a:rPr lang="ja-JP" altLang="en-US" sz="1600" u="sng" dirty="0">
                <a:solidFill>
                  <a:prstClr val="black"/>
                </a:solidFill>
                <a:latin typeface="ＭＳ ゴシック" panose="020B0609070205080204" pitchFamily="49" charset="-128"/>
                <a:ea typeface="ＭＳ ゴシック" panose="020B0609070205080204" pitchFamily="49" charset="-128"/>
              </a:rPr>
              <a:t>都市機能誘導区域</a:t>
            </a:r>
            <a:r>
              <a:rPr lang="ja-JP" altLang="en-US" sz="1600" dirty="0">
                <a:solidFill>
                  <a:prstClr val="black"/>
                </a:solidFill>
                <a:latin typeface="ＭＳ 明朝" panose="02020609040205080304" pitchFamily="17" charset="-128"/>
                <a:ea typeface="ＭＳ 明朝" panose="02020609040205080304" pitchFamily="17" charset="-128"/>
              </a:rPr>
              <a:t>及び当該</a:t>
            </a:r>
            <a:r>
              <a:rPr lang="ja-JP" altLang="en-US" sz="1600" u="sng" dirty="0">
                <a:solidFill>
                  <a:prstClr val="black"/>
                </a:solidFill>
                <a:latin typeface="ＭＳ 明朝" panose="02020609040205080304" pitchFamily="17" charset="-128"/>
                <a:ea typeface="ＭＳ 明朝" panose="02020609040205080304" pitchFamily="17" charset="-128"/>
              </a:rPr>
              <a:t>都市機能誘導区域ごとに誘導施設並びに必要な土地の確保、費用の補助その他の当該都市機能誘導区域に当該誘導施設の立地を誘導するために市町村が講ずべき施策</a:t>
            </a:r>
            <a:r>
              <a:rPr lang="ja-JP" altLang="en-US" sz="1600" dirty="0">
                <a:solidFill>
                  <a:prstClr val="black"/>
                </a:solidFill>
                <a:latin typeface="ＭＳ 明朝" panose="02020609040205080304" pitchFamily="17" charset="-128"/>
                <a:ea typeface="ＭＳ 明朝" panose="02020609040205080304" pitchFamily="17" charset="-128"/>
              </a:rPr>
              <a:t>に関する事項</a:t>
            </a:r>
            <a:endParaRPr lang="en-US" altLang="ja-JP" sz="1600" dirty="0">
              <a:solidFill>
                <a:prstClr val="black"/>
              </a:solidFill>
              <a:latin typeface="ＭＳ 明朝" panose="02020609040205080304" pitchFamily="17" charset="-128"/>
              <a:ea typeface="ＭＳ 明朝" panose="02020609040205080304" pitchFamily="17" charset="-128"/>
            </a:endParaRPr>
          </a:p>
          <a:p>
            <a:pPr marL="444500" lvl="0" indent="-444500" fontAlgn="auto">
              <a:spcBef>
                <a:spcPts val="0"/>
              </a:spcBef>
              <a:spcAft>
                <a:spcPts val="0"/>
              </a:spcAft>
              <a:defRPr/>
            </a:pPr>
            <a:r>
              <a:rPr lang="ja-JP" altLang="en-US" sz="1600" dirty="0">
                <a:solidFill>
                  <a:prstClr val="black"/>
                </a:solidFill>
                <a:latin typeface="ＭＳ 明朝" panose="02020609040205080304" pitchFamily="17" charset="-128"/>
                <a:ea typeface="ＭＳ 明朝" panose="02020609040205080304" pitchFamily="17" charset="-128"/>
              </a:rPr>
              <a:t>　</a:t>
            </a:r>
            <a:r>
              <a:rPr lang="ja-JP" altLang="en-US" sz="1600" dirty="0">
                <a:solidFill>
                  <a:prstClr val="black"/>
                </a:solidFill>
                <a:latin typeface="ＭＳ ゴシック" panose="020B0609070205080204" pitchFamily="49" charset="-128"/>
                <a:ea typeface="ＭＳ ゴシック" panose="020B0609070205080204" pitchFamily="49" charset="-128"/>
              </a:rPr>
              <a:t>四</a:t>
            </a:r>
            <a:r>
              <a:rPr lang="ja-JP" altLang="en-US" sz="1600" dirty="0">
                <a:solidFill>
                  <a:prstClr val="black"/>
                </a:solidFill>
                <a:latin typeface="ＭＳ 明朝" panose="02020609040205080304" pitchFamily="17" charset="-128"/>
                <a:ea typeface="ＭＳ 明朝" panose="02020609040205080304" pitchFamily="17" charset="-128"/>
              </a:rPr>
              <a:t>　都市機能誘導区域に誘導施設の立地を図るために</a:t>
            </a:r>
            <a:r>
              <a:rPr lang="ja-JP" altLang="en-US" sz="1600" u="sng" dirty="0">
                <a:solidFill>
                  <a:prstClr val="black"/>
                </a:solidFill>
                <a:latin typeface="ＭＳ ゴシック" panose="020B0609070205080204" pitchFamily="49" charset="-128"/>
                <a:ea typeface="ＭＳ ゴシック" panose="020B0609070205080204" pitchFamily="49" charset="-128"/>
              </a:rPr>
              <a:t>必要な事業等</a:t>
            </a:r>
            <a:endParaRPr lang="en-US" altLang="ja-JP" sz="1600" u="sng" dirty="0">
              <a:solidFill>
                <a:prstClr val="black"/>
              </a:solidFill>
              <a:latin typeface="ＭＳ ゴシック" panose="020B0609070205080204" pitchFamily="49" charset="-128"/>
              <a:ea typeface="ＭＳ ゴシック" panose="020B0609070205080204" pitchFamily="49" charset="-128"/>
            </a:endParaRPr>
          </a:p>
          <a:p>
            <a:pPr marL="444500" lvl="0" indent="-444500" fontAlgn="auto">
              <a:spcBef>
                <a:spcPts val="0"/>
              </a:spcBef>
              <a:spcAft>
                <a:spcPts val="0"/>
              </a:spcAft>
              <a:defRPr/>
            </a:pPr>
            <a:r>
              <a:rPr lang="ja-JP" altLang="en-US" sz="1600" dirty="0">
                <a:solidFill>
                  <a:prstClr val="black"/>
                </a:solidFill>
                <a:latin typeface="ＭＳ 明朝" panose="02020609040205080304" pitchFamily="17" charset="-128"/>
                <a:ea typeface="ＭＳ 明朝" panose="02020609040205080304" pitchFamily="17" charset="-128"/>
              </a:rPr>
              <a:t>　</a:t>
            </a:r>
            <a:r>
              <a:rPr lang="ja-JP" altLang="en-US" sz="1600" dirty="0">
                <a:solidFill>
                  <a:prstClr val="black"/>
                </a:solidFill>
                <a:latin typeface="ＭＳ ゴシック" panose="020B0609070205080204" pitchFamily="49" charset="-128"/>
                <a:ea typeface="ＭＳ ゴシック" panose="020B0609070205080204" pitchFamily="49" charset="-128"/>
              </a:rPr>
              <a:t>五</a:t>
            </a:r>
            <a:r>
              <a:rPr lang="ja-JP" altLang="en-US" sz="1600" dirty="0">
                <a:solidFill>
                  <a:prstClr val="black"/>
                </a:solidFill>
                <a:latin typeface="ＭＳ 明朝" panose="02020609040205080304" pitchFamily="17" charset="-128"/>
                <a:ea typeface="ＭＳ 明朝" panose="02020609040205080304" pitchFamily="17" charset="-128"/>
              </a:rPr>
              <a:t>　</a:t>
            </a:r>
            <a:r>
              <a:rPr lang="ja-JP" altLang="en-US" sz="1600" u="sng" dirty="0">
                <a:solidFill>
                  <a:prstClr val="black"/>
                </a:solidFill>
                <a:latin typeface="ＭＳ 明朝" panose="02020609040205080304" pitchFamily="17" charset="-128"/>
                <a:ea typeface="ＭＳ 明朝" panose="02020609040205080304" pitchFamily="17" charset="-128"/>
              </a:rPr>
              <a:t>居住誘導区域</a:t>
            </a:r>
            <a:r>
              <a:rPr lang="ja-JP" altLang="en-US" sz="1600" dirty="0">
                <a:solidFill>
                  <a:prstClr val="black"/>
                </a:solidFill>
                <a:latin typeface="ＭＳ 明朝" panose="02020609040205080304" pitchFamily="17" charset="-128"/>
                <a:ea typeface="ＭＳ 明朝" panose="02020609040205080304" pitchFamily="17" charset="-128"/>
              </a:rPr>
              <a:t>にあっては住宅の、</a:t>
            </a:r>
            <a:r>
              <a:rPr lang="ja-JP" altLang="en-US" sz="1600" u="sng" dirty="0">
                <a:solidFill>
                  <a:prstClr val="black"/>
                </a:solidFill>
                <a:latin typeface="ＭＳ 明朝" panose="02020609040205080304" pitchFamily="17" charset="-128"/>
                <a:ea typeface="ＭＳ 明朝" panose="02020609040205080304" pitchFamily="17" charset="-128"/>
              </a:rPr>
              <a:t>都市機能誘導区域</a:t>
            </a:r>
            <a:r>
              <a:rPr lang="ja-JP" altLang="en-US" sz="1600" dirty="0">
                <a:solidFill>
                  <a:prstClr val="black"/>
                </a:solidFill>
                <a:latin typeface="ＭＳ 明朝" panose="02020609040205080304" pitchFamily="17" charset="-128"/>
                <a:ea typeface="ＭＳ 明朝" panose="02020609040205080304" pitchFamily="17" charset="-128"/>
              </a:rPr>
              <a:t>にあっては誘導施設の立地及び立地の誘導を図るための</a:t>
            </a:r>
            <a:r>
              <a:rPr lang="ja-JP" altLang="en-US" sz="1600" u="sng" dirty="0">
                <a:solidFill>
                  <a:prstClr val="black"/>
                </a:solidFill>
                <a:latin typeface="ＭＳ 明朝" panose="02020609040205080304" pitchFamily="17" charset="-128"/>
                <a:ea typeface="ＭＳ 明朝" panose="02020609040205080304" pitchFamily="17" charset="-128"/>
              </a:rPr>
              <a:t>都市の防災に関する機能の確保に関する指針（</a:t>
            </a:r>
            <a:r>
              <a:rPr lang="ja-JP" altLang="en-US" sz="1600" u="sng" dirty="0">
                <a:solidFill>
                  <a:prstClr val="black"/>
                </a:solidFill>
                <a:latin typeface="ＭＳ ゴシック" panose="020B0609070205080204" pitchFamily="49" charset="-128"/>
                <a:ea typeface="ＭＳ ゴシック" panose="020B0609070205080204" pitchFamily="49" charset="-128"/>
              </a:rPr>
              <a:t>防災指針</a:t>
            </a:r>
            <a:r>
              <a:rPr lang="ja-JP" altLang="en-US" sz="1600" u="sng" dirty="0">
                <a:solidFill>
                  <a:prstClr val="black"/>
                </a:solidFill>
                <a:latin typeface="ＭＳ 明朝" panose="02020609040205080304" pitchFamily="17" charset="-128"/>
                <a:ea typeface="ＭＳ 明朝" panose="02020609040205080304" pitchFamily="17" charset="-128"/>
              </a:rPr>
              <a:t>）</a:t>
            </a:r>
            <a:r>
              <a:rPr lang="ja-JP" altLang="en-US" sz="1600" dirty="0">
                <a:solidFill>
                  <a:prstClr val="black"/>
                </a:solidFill>
                <a:latin typeface="ＭＳ 明朝" panose="02020609040205080304" pitchFamily="17" charset="-128"/>
                <a:ea typeface="ＭＳ 明朝" panose="02020609040205080304" pitchFamily="17" charset="-128"/>
              </a:rPr>
              <a:t>に関する事項</a:t>
            </a:r>
            <a:endParaRPr lang="en-US" altLang="ja-JP" sz="1600" dirty="0">
              <a:solidFill>
                <a:prstClr val="black"/>
              </a:solidFill>
              <a:latin typeface="ＭＳ 明朝" panose="02020609040205080304" pitchFamily="17" charset="-128"/>
              <a:ea typeface="ＭＳ 明朝" panose="02020609040205080304" pitchFamily="17" charset="-128"/>
            </a:endParaRPr>
          </a:p>
          <a:p>
            <a:pPr marL="444500" lvl="0" indent="-444500" fontAlgn="auto">
              <a:spcBef>
                <a:spcPts val="0"/>
              </a:spcBef>
              <a:spcAft>
                <a:spcPts val="0"/>
              </a:spcAft>
              <a:defRPr/>
            </a:pPr>
            <a:r>
              <a:rPr lang="ja-JP" altLang="en-US" sz="1600" dirty="0">
                <a:solidFill>
                  <a:prstClr val="black"/>
                </a:solidFill>
                <a:latin typeface="ＭＳ 明朝" panose="02020609040205080304" pitchFamily="17" charset="-128"/>
                <a:ea typeface="ＭＳ 明朝" panose="02020609040205080304" pitchFamily="17" charset="-128"/>
              </a:rPr>
              <a:t>　</a:t>
            </a:r>
            <a:r>
              <a:rPr lang="ja-JP" altLang="en-US" sz="1600" dirty="0">
                <a:solidFill>
                  <a:prstClr val="black"/>
                </a:solidFill>
                <a:latin typeface="ＭＳ ゴシック" panose="020B0609070205080204" pitchFamily="49" charset="-128"/>
                <a:ea typeface="ＭＳ ゴシック" panose="020B0609070205080204" pitchFamily="49" charset="-128"/>
              </a:rPr>
              <a:t>六</a:t>
            </a:r>
            <a:r>
              <a:rPr lang="ja-JP" altLang="en-US" sz="1600" dirty="0">
                <a:solidFill>
                  <a:prstClr val="black"/>
                </a:solidFill>
                <a:latin typeface="ＭＳ 明朝" panose="02020609040205080304" pitchFamily="17" charset="-128"/>
                <a:ea typeface="ＭＳ 明朝" panose="02020609040205080304" pitchFamily="17" charset="-128"/>
              </a:rPr>
              <a:t>　第二号若しくは第三号の施策、第四号の事業等又は防災指針に基づく</a:t>
            </a:r>
            <a:r>
              <a:rPr lang="ja-JP" altLang="en-US" sz="1600" u="sng" dirty="0">
                <a:solidFill>
                  <a:prstClr val="black"/>
                </a:solidFill>
                <a:latin typeface="ＭＳ ゴシック" panose="020B0609070205080204" pitchFamily="49" charset="-128"/>
                <a:ea typeface="ＭＳ ゴシック" panose="020B0609070205080204" pitchFamily="49" charset="-128"/>
              </a:rPr>
              <a:t>取組の推進に関連して必要な事項</a:t>
            </a:r>
            <a:endParaRPr lang="en-US" altLang="ja-JP" sz="1600" u="sng" dirty="0">
              <a:solidFill>
                <a:prstClr val="black"/>
              </a:solidFill>
              <a:latin typeface="ＭＳ ゴシック" panose="020B0609070205080204" pitchFamily="49" charset="-128"/>
              <a:ea typeface="ＭＳ ゴシック" panose="020B0609070205080204" pitchFamily="49" charset="-128"/>
            </a:endParaRPr>
          </a:p>
          <a:p>
            <a:pPr marL="444500" lvl="0" indent="-444500" fontAlgn="auto">
              <a:spcBef>
                <a:spcPts val="0"/>
              </a:spcBef>
              <a:spcAft>
                <a:spcPts val="0"/>
              </a:spcAft>
              <a:defRPr/>
            </a:pPr>
            <a:r>
              <a:rPr lang="ja-JP" altLang="en-US" sz="1600" dirty="0">
                <a:solidFill>
                  <a:prstClr val="black"/>
                </a:solidFill>
                <a:latin typeface="ＭＳ 明朝" panose="02020609040205080304" pitchFamily="17" charset="-128"/>
                <a:ea typeface="ＭＳ 明朝" panose="02020609040205080304" pitchFamily="17" charset="-128"/>
              </a:rPr>
              <a:t>　</a:t>
            </a:r>
            <a:r>
              <a:rPr lang="ja-JP" altLang="en-US" sz="1600" dirty="0">
                <a:solidFill>
                  <a:prstClr val="black"/>
                </a:solidFill>
                <a:latin typeface="ＭＳ ゴシック" panose="020B0609070205080204" pitchFamily="49" charset="-128"/>
                <a:ea typeface="ＭＳ ゴシック" panose="020B0609070205080204" pitchFamily="49" charset="-128"/>
              </a:rPr>
              <a:t>七</a:t>
            </a:r>
            <a:r>
              <a:rPr lang="ja-JP" altLang="en-US" sz="1600" dirty="0">
                <a:solidFill>
                  <a:prstClr val="black"/>
                </a:solidFill>
                <a:latin typeface="ＭＳ 明朝" panose="02020609040205080304" pitchFamily="17" charset="-128"/>
                <a:ea typeface="ＭＳ 明朝" panose="02020609040205080304" pitchFamily="17" charset="-128"/>
              </a:rPr>
              <a:t>　前各号に掲げるもののほか、住宅及び都市機能増進施設の立地の適正化を図るために必要な事項</a:t>
            </a:r>
            <a:endParaRPr kumimoji="1" lang="en-US" altLang="ja-JP" sz="160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endParaRPr>
          </a:p>
          <a:p>
            <a:pPr marL="533400" marR="0" lvl="0" indent="-533400" algn="l" defTabSz="9144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３～２４　（略）</a:t>
            </a:r>
            <a:endParaRPr kumimoji="1" lang="en-US" altLang="ja-JP" sz="160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endParaRPr>
          </a:p>
        </p:txBody>
      </p:sp>
      <p:sp>
        <p:nvSpPr>
          <p:cNvPr id="14" name="テキスト ボックス 13"/>
          <p:cNvSpPr txBox="1"/>
          <p:nvPr/>
        </p:nvSpPr>
        <p:spPr>
          <a:xfrm>
            <a:off x="-32894" y="482240"/>
            <a:ext cx="4350871" cy="338554"/>
          </a:xfrm>
          <a:prstGeom prst="rect">
            <a:avLst/>
          </a:prstGeom>
          <a:noFill/>
          <a:ln>
            <a:noFill/>
          </a:ln>
        </p:spPr>
        <p:txBody>
          <a:bodyPr wrap="none" rtlCol="0">
            <a:spAutoFit/>
          </a:bodyPr>
          <a:lstStyle/>
          <a:p>
            <a:r>
              <a:rPr kumimoji="1" lang="ja-JP" altLang="en-US" sz="1600" dirty="0"/>
              <a:t>○法令：都市再生特別措置法　</a:t>
            </a:r>
            <a:r>
              <a:rPr kumimoji="1" lang="en-US" altLang="ja-JP" sz="1200" dirty="0"/>
              <a:t>※</a:t>
            </a:r>
            <a:r>
              <a:rPr kumimoji="1" lang="ja-JP" altLang="en-US" sz="1200" dirty="0"/>
              <a:t>一部表現を簡略化</a:t>
            </a:r>
            <a:endParaRPr kumimoji="1" lang="ja-JP" altLang="en-US" sz="1600" dirty="0"/>
          </a:p>
        </p:txBody>
      </p:sp>
      <p:sp>
        <p:nvSpPr>
          <p:cNvPr id="103" name="テキスト ボックス 102"/>
          <p:cNvSpPr txBox="1"/>
          <p:nvPr/>
        </p:nvSpPr>
        <p:spPr>
          <a:xfrm>
            <a:off x="-32894" y="5171292"/>
            <a:ext cx="9801922" cy="954107"/>
          </a:xfrm>
          <a:prstGeom prst="rect">
            <a:avLst/>
          </a:prstGeom>
          <a:noFill/>
          <a:ln>
            <a:noFill/>
          </a:ln>
        </p:spPr>
        <p:txBody>
          <a:bodyPr wrap="square" rtlCol="0">
            <a:spAutoFit/>
          </a:bodyPr>
          <a:lstStyle/>
          <a:p>
            <a:r>
              <a:rPr kumimoji="1" lang="ja-JP" altLang="en-US" sz="1600" dirty="0"/>
              <a:t>○技術的助言：都市計画運用指針</a:t>
            </a:r>
            <a:endParaRPr kumimoji="1" lang="en-US" altLang="ja-JP" sz="1600" dirty="0"/>
          </a:p>
          <a:p>
            <a:pPr marL="180975" indent="180975">
              <a:lnSpc>
                <a:spcPts val="1600"/>
              </a:lnSpc>
            </a:pPr>
            <a:r>
              <a:rPr lang="ja-JP" altLang="en-US" sz="1600" dirty="0">
                <a:latin typeface="ＭＳ 明朝" panose="02020609040205080304" pitchFamily="17" charset="-128"/>
                <a:ea typeface="ＭＳ 明朝" panose="02020609040205080304" pitchFamily="17" charset="-128"/>
              </a:rPr>
              <a:t>都市計画制度の運用について、都市計画制度全般にわたっての考え方を参考として広く一般に示すことにより、地方公共団体における、制度の趣旨に則った的確な運用を支援していくもので、地方自治法第</a:t>
            </a:r>
            <a:r>
              <a:rPr lang="en-US" altLang="ja-JP" sz="1600" dirty="0">
                <a:latin typeface="ＭＳ 明朝" panose="02020609040205080304" pitchFamily="17" charset="-128"/>
                <a:ea typeface="ＭＳ 明朝" panose="02020609040205080304" pitchFamily="17" charset="-128"/>
              </a:rPr>
              <a:t>245</a:t>
            </a:r>
            <a:r>
              <a:rPr lang="ja-JP" altLang="en-US" sz="1600" dirty="0">
                <a:latin typeface="ＭＳ 明朝" panose="02020609040205080304" pitchFamily="17" charset="-128"/>
                <a:ea typeface="ＭＳ 明朝" panose="02020609040205080304" pitchFamily="17" charset="-128"/>
              </a:rPr>
              <a:t>条の</a:t>
            </a:r>
            <a:r>
              <a:rPr lang="en-US" altLang="ja-JP" sz="1600" dirty="0">
                <a:latin typeface="ＭＳ 明朝" panose="02020609040205080304" pitchFamily="17" charset="-128"/>
                <a:ea typeface="ＭＳ 明朝" panose="02020609040205080304" pitchFamily="17" charset="-128"/>
              </a:rPr>
              <a:t>4</a:t>
            </a:r>
            <a:r>
              <a:rPr lang="ja-JP" altLang="en-US" sz="1600" dirty="0">
                <a:latin typeface="ＭＳ 明朝" panose="02020609040205080304" pitchFamily="17" charset="-128"/>
                <a:ea typeface="ＭＳ 明朝" panose="02020609040205080304" pitchFamily="17" charset="-128"/>
              </a:rPr>
              <a:t>の規定に基づく技術的な助言として通知しているもの</a:t>
            </a:r>
            <a:endParaRPr kumimoji="1" lang="ja-JP" altLang="en-US" sz="1600" dirty="0"/>
          </a:p>
        </p:txBody>
      </p:sp>
      <p:sp>
        <p:nvSpPr>
          <p:cNvPr id="130" name="テキスト ボックス 129"/>
          <p:cNvSpPr txBox="1"/>
          <p:nvPr/>
        </p:nvSpPr>
        <p:spPr>
          <a:xfrm>
            <a:off x="0" y="6077774"/>
            <a:ext cx="9906000" cy="748923"/>
          </a:xfrm>
          <a:prstGeom prst="rect">
            <a:avLst/>
          </a:prstGeom>
          <a:noFill/>
          <a:ln>
            <a:noFill/>
          </a:ln>
        </p:spPr>
        <p:txBody>
          <a:bodyPr wrap="square" rtlCol="0">
            <a:spAutoFit/>
          </a:bodyPr>
          <a:lstStyle/>
          <a:p>
            <a:r>
              <a:rPr kumimoji="1" lang="ja-JP" altLang="en-US" sz="1600" dirty="0"/>
              <a:t>○その他：立地適正化計画作成の手引き</a:t>
            </a:r>
          </a:p>
          <a:p>
            <a:pPr marL="180975" indent="180975">
              <a:lnSpc>
                <a:spcPts val="1600"/>
              </a:lnSpc>
            </a:pPr>
            <a:r>
              <a:rPr lang="ja-JP" altLang="en-US" sz="1600" dirty="0">
                <a:latin typeface="ＭＳ 明朝" panose="02020609040205080304" pitchFamily="17" charset="-128"/>
                <a:ea typeface="ＭＳ 明朝" panose="02020609040205080304" pitchFamily="17" charset="-128"/>
              </a:rPr>
              <a:t>実務における立地適正化計画の検討・作成の作業に資するよう、図表を用いて、その作成の手順に沿って解説を行ったもの</a:t>
            </a:r>
            <a:endParaRPr kumimoji="1" lang="ja-JP" altLang="en-US" sz="1600" dirty="0"/>
          </a:p>
        </p:txBody>
      </p:sp>
    </p:spTree>
    <p:extLst>
      <p:ext uri="{BB962C8B-B14F-4D97-AF65-F5344CB8AC3E}">
        <p14:creationId xmlns:p14="http://schemas.microsoft.com/office/powerpoint/2010/main" val="1380294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2"/>
          <p:cNvSpPr>
            <a:spLocks noGrp="1" noChangeArrowheads="1"/>
          </p:cNvSpPr>
          <p:nvPr>
            <p:ph type="title"/>
          </p:nvPr>
        </p:nvSpPr>
        <p:spPr>
          <a:xfrm>
            <a:off x="381000" y="-14036"/>
            <a:ext cx="8626720" cy="439615"/>
          </a:xfrm>
          <a:noFill/>
          <a:ln w="9525">
            <a:noFill/>
            <a:miter lim="800000"/>
            <a:headEnd/>
            <a:tailEnd/>
          </a:ln>
        </p:spPr>
        <p:txBody>
          <a:bodyPr vert="horz" wrap="square" lIns="84378" tIns="42188" rIns="84378" bIns="42188" numCol="1" anchor="ctr" anchorCtr="0" compatLnSpc="1">
            <a:prstTxWarp prst="textNoShape">
              <a:avLst/>
            </a:prstTxWarp>
          </a:bodyPr>
          <a:lstStyle/>
          <a:p>
            <a:r>
              <a:rPr lang="ja-JP" altLang="en-US" sz="2400" b="1" dirty="0">
                <a:latin typeface="Meiryo UI" panose="020B0604030504040204" pitchFamily="50" charset="-128"/>
                <a:ea typeface="Meiryo UI" panose="020B0604030504040204" pitchFamily="50" charset="-128"/>
              </a:rPr>
              <a:t>立地適正化計画の作成主体と計画事項</a:t>
            </a:r>
          </a:p>
        </p:txBody>
      </p:sp>
      <p:sp>
        <p:nvSpPr>
          <p:cNvPr id="94" name="スライド番号プレースホルダー 3"/>
          <p:cNvSpPr>
            <a:spLocks noGrp="1"/>
          </p:cNvSpPr>
          <p:nvPr>
            <p:ph type="sldNum" sz="quarter" idx="12"/>
          </p:nvPr>
        </p:nvSpPr>
        <p:spPr>
          <a:xfrm>
            <a:off x="7391400" y="6553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defTabSz="777821"/>
            <a:fld id="{67BA84A0-340B-42A6-B002-7E876AB09174}" type="slidenum">
              <a:rPr lang="en-US" altLang="ja-JP" sz="1534">
                <a:solidFill>
                  <a:prstClr val="black"/>
                </a:solidFill>
              </a:rPr>
              <a:pPr defTabSz="777821"/>
              <a:t>23</a:t>
            </a:fld>
            <a:endParaRPr lang="en-US" altLang="ja-JP" sz="1534" dirty="0">
              <a:solidFill>
                <a:prstClr val="black"/>
              </a:solidFill>
            </a:endParaRPr>
          </a:p>
        </p:txBody>
      </p:sp>
      <p:sp>
        <p:nvSpPr>
          <p:cNvPr id="98" name="正方形/長方形 97"/>
          <p:cNvSpPr/>
          <p:nvPr/>
        </p:nvSpPr>
        <p:spPr>
          <a:xfrm>
            <a:off x="462677" y="764704"/>
            <a:ext cx="8935889" cy="5616624"/>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3473" fontAlgn="auto">
              <a:spcBef>
                <a:spcPts val="0"/>
              </a:spcBef>
              <a:spcAft>
                <a:spcPts val="0"/>
              </a:spcAft>
              <a:defRPr/>
            </a:pPr>
            <a:endParaRPr lang="en-US" altLang="ja-JP" sz="1477" dirty="0">
              <a:solidFill>
                <a:srgbClr val="FF0000"/>
              </a:solidFill>
              <a:latin typeface="メイリオ" panose="020B0604030504040204" pitchFamily="50" charset="-128"/>
              <a:ea typeface="メイリオ" panose="020B0604030504040204" pitchFamily="50" charset="-128"/>
            </a:endParaRPr>
          </a:p>
        </p:txBody>
      </p:sp>
      <p:sp>
        <p:nvSpPr>
          <p:cNvPr id="99" name="テキスト ボックス 98"/>
          <p:cNvSpPr txBox="1"/>
          <p:nvPr/>
        </p:nvSpPr>
        <p:spPr>
          <a:xfrm>
            <a:off x="560512" y="1011254"/>
            <a:ext cx="5493812" cy="646331"/>
          </a:xfrm>
          <a:prstGeom prst="rect">
            <a:avLst/>
          </a:prstGeom>
          <a:noFill/>
          <a:ln>
            <a:noFill/>
          </a:ln>
        </p:spPr>
        <p:txBody>
          <a:bodyPr wrap="none" rtlCol="0">
            <a:spAutoFit/>
          </a:bodyPr>
          <a:lstStyle/>
          <a:p>
            <a:pPr defTabSz="844083"/>
            <a:r>
              <a:rPr lang="ja-JP" altLang="en-US" dirty="0">
                <a:solidFill>
                  <a:prstClr val="black"/>
                </a:solidFill>
                <a:latin typeface="メイリオ" panose="020B0604030504040204" pitchFamily="50" charset="-128"/>
                <a:ea typeface="メイリオ" panose="020B0604030504040204" pitchFamily="50" charset="-128"/>
              </a:rPr>
              <a:t>○作成主体：市町村</a:t>
            </a:r>
            <a:endParaRPr lang="en-US" altLang="ja-JP" dirty="0">
              <a:solidFill>
                <a:prstClr val="black"/>
              </a:solidFill>
              <a:latin typeface="メイリオ" panose="020B0604030504040204" pitchFamily="50" charset="-128"/>
              <a:ea typeface="メイリオ" panose="020B0604030504040204" pitchFamily="50" charset="-128"/>
            </a:endParaRPr>
          </a:p>
          <a:p>
            <a:pPr defTabSz="844083"/>
            <a:r>
              <a:rPr lang="ja-JP" altLang="en-US" dirty="0">
                <a:solidFill>
                  <a:prstClr val="black"/>
                </a:solidFill>
                <a:latin typeface="メイリオ" panose="020B0604030504040204" pitchFamily="50" charset="-128"/>
                <a:ea typeface="メイリオ" panose="020B0604030504040204" pitchFamily="50" charset="-128"/>
              </a:rPr>
              <a:t>　　　　　　</a:t>
            </a:r>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単独又は共同して作成する任意計画</a:t>
            </a:r>
          </a:p>
        </p:txBody>
      </p:sp>
      <p:sp>
        <p:nvSpPr>
          <p:cNvPr id="101" name="テキスト ボックス 100"/>
          <p:cNvSpPr txBox="1"/>
          <p:nvPr/>
        </p:nvSpPr>
        <p:spPr>
          <a:xfrm>
            <a:off x="560512" y="1840464"/>
            <a:ext cx="7518084" cy="4108817"/>
          </a:xfrm>
          <a:prstGeom prst="rect">
            <a:avLst/>
          </a:prstGeom>
          <a:noFill/>
          <a:ln>
            <a:noFill/>
          </a:ln>
        </p:spPr>
        <p:txBody>
          <a:bodyPr wrap="none" rtlCol="0">
            <a:spAutoFit/>
          </a:bodyPr>
          <a:lstStyle/>
          <a:p>
            <a:pPr defTabSz="844083">
              <a:lnSpc>
                <a:spcPct val="150000"/>
              </a:lnSpc>
            </a:pPr>
            <a:r>
              <a:rPr lang="ja-JP" altLang="en-US" dirty="0">
                <a:solidFill>
                  <a:prstClr val="black"/>
                </a:solidFill>
                <a:latin typeface="メイリオ" panose="020B0604030504040204" pitchFamily="50" charset="-128"/>
                <a:ea typeface="メイリオ" panose="020B0604030504040204" pitchFamily="50" charset="-128"/>
              </a:rPr>
              <a:t>○計画事項　（都市再生特別措置法第</a:t>
            </a:r>
            <a:r>
              <a:rPr lang="en-US" altLang="ja-JP" dirty="0">
                <a:solidFill>
                  <a:prstClr val="black"/>
                </a:solidFill>
                <a:latin typeface="メイリオ" panose="020B0604030504040204" pitchFamily="50" charset="-128"/>
                <a:ea typeface="メイリオ" panose="020B0604030504040204" pitchFamily="50" charset="-128"/>
              </a:rPr>
              <a:t>81</a:t>
            </a:r>
            <a:r>
              <a:rPr lang="ja-JP" altLang="en-US" dirty="0">
                <a:solidFill>
                  <a:prstClr val="black"/>
                </a:solidFill>
                <a:latin typeface="メイリオ" panose="020B0604030504040204" pitchFamily="50" charset="-128"/>
                <a:ea typeface="メイリオ" panose="020B0604030504040204" pitchFamily="50" charset="-128"/>
              </a:rPr>
              <a:t>条第</a:t>
            </a:r>
            <a:r>
              <a:rPr lang="en-US" altLang="ja-JP" dirty="0">
                <a:solidFill>
                  <a:prstClr val="black"/>
                </a:solidFill>
                <a:latin typeface="メイリオ" panose="020B0604030504040204" pitchFamily="50" charset="-128"/>
                <a:ea typeface="メイリオ" panose="020B0604030504040204" pitchFamily="50" charset="-128"/>
              </a:rPr>
              <a:t>2</a:t>
            </a:r>
            <a:r>
              <a:rPr lang="ja-JP" altLang="en-US" dirty="0">
                <a:solidFill>
                  <a:prstClr val="black"/>
                </a:solidFill>
                <a:latin typeface="メイリオ" panose="020B0604030504040204" pitchFamily="50" charset="-128"/>
                <a:ea typeface="メイリオ" panose="020B0604030504040204" pitchFamily="50" charset="-128"/>
              </a:rPr>
              <a:t>項に規定）</a:t>
            </a:r>
            <a:endParaRPr lang="en-US" altLang="ja-JP" dirty="0">
              <a:solidFill>
                <a:prstClr val="black"/>
              </a:solidFill>
              <a:latin typeface="メイリオ" panose="020B0604030504040204" pitchFamily="50" charset="-128"/>
              <a:ea typeface="メイリオ" panose="020B0604030504040204" pitchFamily="50" charset="-128"/>
            </a:endParaRPr>
          </a:p>
          <a:p>
            <a:pPr marL="536575" indent="-360363" defTabSz="844083">
              <a:lnSpc>
                <a:spcPct val="150000"/>
              </a:lnSpc>
              <a:buFont typeface="+mj-ea"/>
              <a:buAutoNum type="circleNumDbPlain"/>
            </a:pPr>
            <a:r>
              <a:rPr lang="ja-JP" altLang="en-US" dirty="0">
                <a:solidFill>
                  <a:prstClr val="black"/>
                </a:solidFill>
                <a:latin typeface="メイリオ" panose="020B0604030504040204" pitchFamily="50" charset="-128"/>
                <a:ea typeface="メイリオ" panose="020B0604030504040204" pitchFamily="50" charset="-128"/>
              </a:rPr>
              <a:t>住宅及び都市機能増進施設の立地の適正化に関する基本的な方針</a:t>
            </a:r>
            <a:endParaRPr lang="en-US" altLang="ja-JP" dirty="0">
              <a:solidFill>
                <a:prstClr val="black"/>
              </a:solidFill>
              <a:latin typeface="メイリオ" panose="020B0604030504040204" pitchFamily="50" charset="-128"/>
              <a:ea typeface="メイリオ" panose="020B0604030504040204" pitchFamily="50" charset="-128"/>
            </a:endParaRPr>
          </a:p>
          <a:p>
            <a:pPr marL="536575" indent="-360363" defTabSz="844083">
              <a:lnSpc>
                <a:spcPct val="150000"/>
              </a:lnSpc>
              <a:buFont typeface="+mj-ea"/>
              <a:buAutoNum type="circleNumDbPlain"/>
            </a:pPr>
            <a:r>
              <a:rPr lang="ja-JP" altLang="en-US" dirty="0">
                <a:solidFill>
                  <a:prstClr val="black"/>
                </a:solidFill>
                <a:latin typeface="メイリオ" panose="020B0604030504040204" pitchFamily="50" charset="-128"/>
                <a:ea typeface="メイリオ" panose="020B0604030504040204" pitchFamily="50" charset="-128"/>
              </a:rPr>
              <a:t>居住誘導区域（市町村が講じる施策を含む）</a:t>
            </a:r>
            <a:endParaRPr lang="en-US" altLang="ja-JP" dirty="0">
              <a:solidFill>
                <a:prstClr val="black"/>
              </a:solidFill>
              <a:latin typeface="メイリオ" panose="020B0604030504040204" pitchFamily="50" charset="-128"/>
              <a:ea typeface="メイリオ" panose="020B0604030504040204" pitchFamily="50" charset="-128"/>
            </a:endParaRPr>
          </a:p>
          <a:p>
            <a:pPr marL="536575" indent="-360363" defTabSz="844083">
              <a:lnSpc>
                <a:spcPct val="150000"/>
              </a:lnSpc>
              <a:buFont typeface="+mj-ea"/>
              <a:buAutoNum type="circleNumDbPlain"/>
            </a:pPr>
            <a:r>
              <a:rPr lang="ja-JP" altLang="en-US" dirty="0">
                <a:solidFill>
                  <a:prstClr val="black"/>
                </a:solidFill>
                <a:latin typeface="メイリオ" panose="020B0604030504040204" pitchFamily="50" charset="-128"/>
                <a:ea typeface="メイリオ" panose="020B0604030504040204" pitchFamily="50" charset="-128"/>
              </a:rPr>
              <a:t>都市機能誘導区域及び誘導施設（市町村が講じる施策を含む）</a:t>
            </a:r>
            <a:endParaRPr lang="en-US" altLang="ja-JP" dirty="0">
              <a:solidFill>
                <a:prstClr val="black"/>
              </a:solidFill>
              <a:latin typeface="メイリオ" panose="020B0604030504040204" pitchFamily="50" charset="-128"/>
              <a:ea typeface="メイリオ" panose="020B0604030504040204" pitchFamily="50" charset="-128"/>
            </a:endParaRPr>
          </a:p>
          <a:p>
            <a:pPr marL="536575" indent="-360363" defTabSz="844083">
              <a:lnSpc>
                <a:spcPct val="150000"/>
              </a:lnSpc>
              <a:buFont typeface="+mj-ea"/>
              <a:buAutoNum type="circleNumDbPlain"/>
            </a:pPr>
            <a:r>
              <a:rPr lang="ja-JP" altLang="en-US" dirty="0">
                <a:solidFill>
                  <a:prstClr val="black"/>
                </a:solidFill>
                <a:latin typeface="メイリオ" panose="020B0604030504040204" pitchFamily="50" charset="-128"/>
                <a:ea typeface="メイリオ" panose="020B0604030504040204" pitchFamily="50" charset="-128"/>
              </a:rPr>
              <a:t>誘導施設の立地を図るための事業等</a:t>
            </a:r>
            <a:endParaRPr lang="en-US" altLang="ja-JP" dirty="0">
              <a:solidFill>
                <a:prstClr val="black"/>
              </a:solidFill>
              <a:latin typeface="メイリオ" panose="020B0604030504040204" pitchFamily="50" charset="-128"/>
              <a:ea typeface="メイリオ" panose="020B0604030504040204" pitchFamily="50" charset="-128"/>
            </a:endParaRPr>
          </a:p>
          <a:p>
            <a:pPr marL="536575" indent="-360363" defTabSz="844083">
              <a:lnSpc>
                <a:spcPct val="150000"/>
              </a:lnSpc>
              <a:buFont typeface="+mj-ea"/>
              <a:buAutoNum type="circleNumDbPlain"/>
            </a:pPr>
            <a:r>
              <a:rPr lang="ja-JP" altLang="en-US" dirty="0">
                <a:solidFill>
                  <a:prstClr val="black"/>
                </a:solidFill>
                <a:latin typeface="メイリオ" panose="020B0604030504040204" pitchFamily="50" charset="-128"/>
                <a:ea typeface="メイリオ" panose="020B0604030504040204" pitchFamily="50" charset="-128"/>
              </a:rPr>
              <a:t>防災指針</a:t>
            </a:r>
            <a:endParaRPr lang="en-US" altLang="ja-JP" dirty="0">
              <a:solidFill>
                <a:prstClr val="black"/>
              </a:solidFill>
              <a:latin typeface="メイリオ" panose="020B0604030504040204" pitchFamily="50" charset="-128"/>
              <a:ea typeface="メイリオ" panose="020B0604030504040204" pitchFamily="50" charset="-128"/>
            </a:endParaRPr>
          </a:p>
          <a:p>
            <a:pPr marL="536575" indent="-360363" defTabSz="844083">
              <a:lnSpc>
                <a:spcPct val="150000"/>
              </a:lnSpc>
              <a:buFont typeface="+mj-ea"/>
              <a:buAutoNum type="circleNumDbPlain"/>
            </a:pPr>
            <a:r>
              <a:rPr lang="ja-JP" altLang="en-US" dirty="0">
                <a:solidFill>
                  <a:prstClr val="black"/>
                </a:solidFill>
                <a:latin typeface="メイリオ" panose="020B0604030504040204" pitchFamily="50" charset="-128"/>
                <a:ea typeface="メイリオ" panose="020B0604030504040204" pitchFamily="50" charset="-128"/>
              </a:rPr>
              <a:t>②～⑤に基づく取組の推進に関する事項</a:t>
            </a:r>
            <a:endParaRPr lang="en-US" altLang="ja-JP" dirty="0">
              <a:solidFill>
                <a:prstClr val="black"/>
              </a:solidFill>
              <a:latin typeface="メイリオ" panose="020B0604030504040204" pitchFamily="50" charset="-128"/>
              <a:ea typeface="メイリオ" panose="020B0604030504040204" pitchFamily="50" charset="-128"/>
            </a:endParaRPr>
          </a:p>
          <a:p>
            <a:pPr marL="536575" indent="-360363" defTabSz="844083">
              <a:lnSpc>
                <a:spcPct val="150000"/>
              </a:lnSpc>
              <a:buFont typeface="+mj-ea"/>
              <a:buAutoNum type="circleNumDbPlain"/>
            </a:pPr>
            <a:r>
              <a:rPr lang="ja-JP" altLang="en-US" dirty="0">
                <a:solidFill>
                  <a:prstClr val="black"/>
                </a:solidFill>
                <a:latin typeface="メイリオ" panose="020B0604030504040204" pitchFamily="50" charset="-128"/>
                <a:ea typeface="メイリオ" panose="020B0604030504040204" pitchFamily="50" charset="-128"/>
              </a:rPr>
              <a:t>その他、立地の適正化を図るために必要な事項</a:t>
            </a:r>
            <a:endParaRPr lang="en-US" altLang="ja-JP" dirty="0">
              <a:solidFill>
                <a:prstClr val="black"/>
              </a:solidFill>
              <a:latin typeface="メイリオ" panose="020B0604030504040204" pitchFamily="50" charset="-128"/>
              <a:ea typeface="メイリオ" panose="020B0604030504040204" pitchFamily="50" charset="-128"/>
            </a:endParaRPr>
          </a:p>
          <a:p>
            <a:pPr marL="176212" defTabSz="844083">
              <a:lnSpc>
                <a:spcPct val="150000"/>
              </a:lnSpc>
            </a:pPr>
            <a:r>
              <a:rPr lang="ja-JP" altLang="en-US" dirty="0">
                <a:solidFill>
                  <a:prstClr val="black"/>
                </a:solidFill>
                <a:latin typeface="メイリオ" panose="020B0604030504040204" pitchFamily="50" charset="-128"/>
                <a:ea typeface="メイリオ" panose="020B0604030504040204" pitchFamily="50" charset="-128"/>
              </a:rPr>
              <a:t>　</a:t>
            </a:r>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上記の記載に基づく法的効果が適用される</a:t>
            </a:r>
            <a:endParaRPr lang="en-US" altLang="ja-JP" dirty="0">
              <a:solidFill>
                <a:prstClr val="black"/>
              </a:solidFill>
              <a:latin typeface="メイリオ" panose="020B0604030504040204" pitchFamily="50" charset="-128"/>
              <a:ea typeface="メイリオ" panose="020B0604030504040204" pitchFamily="50" charset="-128"/>
            </a:endParaRPr>
          </a:p>
          <a:p>
            <a:pPr marL="176212" defTabSz="844083"/>
            <a:r>
              <a:rPr lang="ja-JP" altLang="en-US" dirty="0">
                <a:solidFill>
                  <a:prstClr val="black"/>
                </a:solidFill>
                <a:latin typeface="メイリオ" panose="020B0604030504040204" pitchFamily="50" charset="-128"/>
                <a:ea typeface="メイリオ" panose="020B0604030504040204" pitchFamily="50" charset="-128"/>
              </a:rPr>
              <a:t>　　（誘導区域外における居住や誘導施設の立地に関する届出等）</a:t>
            </a:r>
            <a:endParaRPr lang="en-US" altLang="ja-JP"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26184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2"/>
          <p:cNvSpPr>
            <a:spLocks noGrp="1" noChangeArrowheads="1"/>
          </p:cNvSpPr>
          <p:nvPr>
            <p:ph type="title"/>
          </p:nvPr>
        </p:nvSpPr>
        <p:spPr>
          <a:xfrm>
            <a:off x="8766" y="-14036"/>
            <a:ext cx="8626720" cy="439615"/>
          </a:xfrm>
          <a:noFill/>
          <a:ln w="9525">
            <a:noFill/>
            <a:miter lim="800000"/>
            <a:headEnd/>
            <a:tailEnd/>
          </a:ln>
        </p:spPr>
        <p:txBody>
          <a:bodyPr vert="horz" wrap="square" lIns="91440" tIns="45720" rIns="91440" bIns="45720" numCol="1" anchor="ctr" anchorCtr="0" compatLnSpc="1">
            <a:prstTxWarp prst="textNoShape">
              <a:avLst/>
            </a:prstTxWarp>
          </a:bodyPr>
          <a:lstStyle/>
          <a:p>
            <a:r>
              <a:rPr lang="ja-JP" altLang="en-US" sz="2215" b="1" dirty="0">
                <a:latin typeface="Meiryo UI" panose="020B0604030504040204" pitchFamily="50" charset="-128"/>
                <a:ea typeface="Meiryo UI" panose="020B0604030504040204" pitchFamily="50" charset="-128"/>
              </a:rPr>
              <a:t>立地適正化計画の基本的な法的効果（届出・勧告）</a:t>
            </a:r>
          </a:p>
        </p:txBody>
      </p:sp>
      <p:sp>
        <p:nvSpPr>
          <p:cNvPr id="94" name="スライド番号プレースホルダー 3"/>
          <p:cNvSpPr>
            <a:spLocks noGrp="1"/>
          </p:cNvSpPr>
          <p:nvPr>
            <p:ph type="sldNum" sz="quarter" idx="12"/>
          </p:nvPr>
        </p:nvSpPr>
        <p:spPr>
          <a:xfrm>
            <a:off x="7627573" y="6553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777821" rtl="0" eaLnBrk="1" fontAlgn="base" latinLnBrk="0" hangingPunct="1">
              <a:lnSpc>
                <a:spcPct val="100000"/>
              </a:lnSpc>
              <a:spcBef>
                <a:spcPct val="0"/>
              </a:spcBef>
              <a:spcAft>
                <a:spcPct val="0"/>
              </a:spcAft>
              <a:buClrTx/>
              <a:buSzTx/>
              <a:buFontTx/>
              <a:buNone/>
              <a:tabLst/>
              <a:defRPr/>
            </a:pPr>
            <a:fld id="{67BA84A0-340B-42A6-B002-7E876AB09174}" type="slidenum">
              <a:rPr kumimoji="1" lang="en-US" altLang="ja-JP" sz="1534"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777821" rtl="0" eaLnBrk="1" fontAlgn="base" latinLnBrk="0" hangingPunct="1">
                <a:lnSpc>
                  <a:spcPct val="100000"/>
                </a:lnSpc>
                <a:spcBef>
                  <a:spcPct val="0"/>
                </a:spcBef>
                <a:spcAft>
                  <a:spcPct val="0"/>
                </a:spcAft>
                <a:buClrTx/>
                <a:buSzTx/>
                <a:buFontTx/>
                <a:buNone/>
                <a:tabLst/>
                <a:defRPr/>
              </a:pPr>
              <a:t>24</a:t>
            </a:fld>
            <a:endParaRPr kumimoji="1" lang="en-US" altLang="ja-JP" sz="1534"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 name="楕円 6"/>
          <p:cNvSpPr/>
          <p:nvPr/>
        </p:nvSpPr>
        <p:spPr bwMode="auto">
          <a:xfrm>
            <a:off x="705036" y="4343589"/>
            <a:ext cx="7704856" cy="1993650"/>
          </a:xfrm>
          <a:prstGeom prst="ellipse">
            <a:avLst/>
          </a:prstGeom>
          <a:solidFill>
            <a:schemeClr val="accent6">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no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居住誘導区域</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 name="楕円 7"/>
          <p:cNvSpPr/>
          <p:nvPr/>
        </p:nvSpPr>
        <p:spPr bwMode="auto">
          <a:xfrm>
            <a:off x="1569132" y="4569465"/>
            <a:ext cx="4500500" cy="1121821"/>
          </a:xfrm>
          <a:prstGeom prst="ellipse">
            <a:avLst/>
          </a:prstGeom>
          <a:solidFill>
            <a:srgbClr val="FFCC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都市機能誘導区域</a:t>
            </a:r>
          </a:p>
        </p:txBody>
      </p:sp>
      <p:sp>
        <p:nvSpPr>
          <p:cNvPr id="9" name="角丸四角形 8"/>
          <p:cNvSpPr/>
          <p:nvPr/>
        </p:nvSpPr>
        <p:spPr bwMode="auto">
          <a:xfrm>
            <a:off x="453008" y="3582099"/>
            <a:ext cx="8928992" cy="2910979"/>
          </a:xfrm>
          <a:prstGeom prst="roundRect">
            <a:avLst/>
          </a:pr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ボックス 9"/>
          <p:cNvSpPr txBox="1"/>
          <p:nvPr/>
        </p:nvSpPr>
        <p:spPr>
          <a:xfrm>
            <a:off x="0" y="614057"/>
            <a:ext cx="9906000" cy="28315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基本的な効果：</a:t>
            </a:r>
            <a:r>
              <a:rPr kumimoji="1" lang="ja-JP" altLang="en-US" sz="20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届出・勧告制度</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marL="720725" marR="0" lvl="0" indent="-360363" algn="l" defTabSz="914400" rtl="0" eaLnBrk="1" fontAlgn="base" latinLnBrk="0" hangingPunct="1">
              <a:lnSpc>
                <a:spcPct val="100000"/>
              </a:lnSpc>
              <a:spcBef>
                <a:spcPct val="0"/>
              </a:spcBef>
              <a:spcAft>
                <a:spcPct val="0"/>
              </a:spcAft>
              <a:buClrTx/>
              <a:buSzTx/>
              <a:buFont typeface="+mj-ea"/>
              <a:buAutoNum type="circleNumDbPlain"/>
              <a:tabLst/>
              <a:defRPr/>
            </a:pPr>
            <a:r>
              <a:rPr kumimoji="1" lang="ja-JP" altLang="en-US" sz="16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居住誘導区域外</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において、</a:t>
            </a:r>
            <a:r>
              <a:rPr kumimoji="1" lang="ja-JP" altLang="en-US" sz="16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一定規模（３戸</a:t>
            </a:r>
            <a:r>
              <a:rPr kumimoji="1" lang="en-US" altLang="ja-JP" sz="16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or1,000m2</a:t>
            </a:r>
            <a:r>
              <a:rPr kumimoji="1" lang="ja-JP" altLang="en-US" sz="16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）以上</a:t>
            </a:r>
            <a:r>
              <a:rPr kumimoji="1" lang="en-US" altLang="ja-JP" sz="1600" b="0" i="0" u="sng"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a:t>
            </a:r>
            <a:b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開発行為又は建築（新築のほか改築、用途変更を含む）を行う場合に要届出</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720725" marR="0" lvl="0" indent="-360363" algn="l" defTabSz="914400" rtl="0" eaLnBrk="1" fontAlgn="base" latinLnBrk="0" hangingPunct="1">
              <a:lnSpc>
                <a:spcPct val="100000"/>
              </a:lnSpc>
              <a:spcBef>
                <a:spcPct val="0"/>
              </a:spcBef>
              <a:spcAft>
                <a:spcPct val="0"/>
              </a:spcAft>
              <a:buClrTx/>
              <a:buSzTx/>
              <a:buFont typeface="+mj-ea"/>
              <a:buAutoNum type="circleNumDbPlain"/>
              <a:tabLst/>
              <a:defRPr/>
            </a:pPr>
            <a:r>
              <a:rPr kumimoji="1" lang="ja-JP" altLang="en-US" sz="16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都市機能誘導区域外</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において、</a:t>
            </a:r>
            <a:r>
              <a:rPr kumimoji="1" lang="ja-JP" altLang="en-US" sz="16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誘導施設を有する建築物</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の建築目的の</a:t>
            </a:r>
            <a:b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開発行為又は建築（新築のほか改築、用途変更を含む）を行う場合に要届出</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720725" marR="0" lvl="0" indent="-360363" algn="l" defTabSz="914400" rtl="0" eaLnBrk="1" fontAlgn="base" latinLnBrk="0" hangingPunct="1">
              <a:lnSpc>
                <a:spcPct val="100000"/>
              </a:lnSpc>
              <a:spcBef>
                <a:spcPct val="0"/>
              </a:spcBef>
              <a:spcAft>
                <a:spcPct val="0"/>
              </a:spcAft>
              <a:buClrTx/>
              <a:buSzTx/>
              <a:buFont typeface="+mj-ea"/>
              <a:buAutoNum type="circleNumDbPlain"/>
              <a:tabLst/>
              <a:defRPr/>
            </a:pPr>
            <a:r>
              <a:rPr kumimoji="1" lang="ja-JP" altLang="en-US" sz="16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都市機能誘導区域内</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における</a:t>
            </a:r>
            <a:r>
              <a:rPr kumimoji="1" lang="ja-JP" altLang="en-US" sz="16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誘導施設を休止又は廃止</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する場合に要届出</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必要に応じ、</a:t>
            </a:r>
            <a:r>
              <a:rPr kumimoji="1" lang="ja-JP" altLang="en-US" sz="16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市町村は届出した者に対して立地適正化を図る上で必要な勧告</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が可能</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（災害レッドゾーン内の①の届出について、勧告を行っても従わない場合は、この旨を公表することが可能）</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444500" marR="0" lvl="0" indent="-44450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当該手続きの他、</a:t>
            </a:r>
            <a:r>
              <a:rPr kumimoji="1" lang="ja-JP" altLang="en-US" sz="1600" b="1"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予算補助等の誘導区域内に適用されるインセンティブにより緩やかにコントロール</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する仕組み</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1" name="テキスト ボックス 10"/>
          <p:cNvSpPr txBox="1"/>
          <p:nvPr/>
        </p:nvSpPr>
        <p:spPr>
          <a:xfrm>
            <a:off x="597295" y="4089673"/>
            <a:ext cx="3910955" cy="253916"/>
          </a:xfrm>
          <a:prstGeom prst="rect">
            <a:avLst/>
          </a:prstGeom>
          <a:noFill/>
        </p:spPr>
        <p:txBody>
          <a:bodyPr wrap="square" rtlCol="0">
            <a:spAutoFit/>
          </a:bodyPr>
          <a:lstStyle/>
          <a:p>
            <a:pPr marL="90488" marR="0" lvl="0" indent="-90488"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charset="0"/>
                <a:ea typeface="ＭＳ Ｐゴシック" charset="-128"/>
                <a:cs typeface="+mn-cs"/>
              </a:rPr>
              <a:t>※</a:t>
            </a:r>
            <a:r>
              <a:rPr kumimoji="1" lang="ja-JP" altLang="en-US" sz="1050" b="0" i="0" u="none" strike="noStrike" kern="1200" cap="none" spc="0" normalizeH="0" baseline="0" noProof="0" dirty="0">
                <a:ln>
                  <a:noFill/>
                </a:ln>
                <a:solidFill>
                  <a:prstClr val="black"/>
                </a:solidFill>
                <a:effectLst/>
                <a:uLnTx/>
                <a:uFillTx/>
                <a:latin typeface="Arial" charset="0"/>
                <a:ea typeface="ＭＳ Ｐゴシック" charset="-128"/>
                <a:cs typeface="+mn-cs"/>
              </a:rPr>
              <a:t>都市機能誘導区域は</a:t>
            </a:r>
            <a:r>
              <a:rPr kumimoji="1" lang="ja-JP" altLang="en-US" sz="1050" b="0" i="0" u="sng" strike="noStrike" kern="1200" cap="none" spc="0" normalizeH="0" baseline="0" noProof="0" dirty="0">
                <a:ln>
                  <a:noFill/>
                </a:ln>
                <a:solidFill>
                  <a:srgbClr val="FF0000"/>
                </a:solidFill>
                <a:effectLst/>
                <a:uLnTx/>
                <a:uFillTx/>
                <a:latin typeface="Arial" charset="0"/>
                <a:ea typeface="ＭＳ Ｐゴシック" charset="-128"/>
                <a:cs typeface="+mn-cs"/>
              </a:rPr>
              <a:t>基本的に</a:t>
            </a:r>
            <a:r>
              <a:rPr kumimoji="1" lang="ja-JP" altLang="en-US" sz="1050" b="0" i="0" u="none" strike="noStrike" kern="1200" cap="none" spc="0" normalizeH="0" baseline="0" noProof="0" dirty="0">
                <a:ln>
                  <a:noFill/>
                </a:ln>
                <a:solidFill>
                  <a:prstClr val="black"/>
                </a:solidFill>
                <a:effectLst/>
                <a:uLnTx/>
                <a:uFillTx/>
                <a:latin typeface="Arial" charset="0"/>
                <a:ea typeface="ＭＳ Ｐゴシック" charset="-128"/>
                <a:cs typeface="+mn-cs"/>
              </a:rPr>
              <a:t>居住誘導区域内に定められる</a:t>
            </a:r>
          </a:p>
        </p:txBody>
      </p:sp>
      <p:sp>
        <p:nvSpPr>
          <p:cNvPr id="12" name="正方形/長方形 11"/>
          <p:cNvSpPr/>
          <p:nvPr/>
        </p:nvSpPr>
        <p:spPr>
          <a:xfrm>
            <a:off x="8114566" y="4608501"/>
            <a:ext cx="492443"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a:t>
            </a:r>
          </a:p>
        </p:txBody>
      </p:sp>
      <p:sp>
        <p:nvSpPr>
          <p:cNvPr id="13" name="正方形/長方形 12"/>
          <p:cNvSpPr/>
          <p:nvPr/>
        </p:nvSpPr>
        <p:spPr>
          <a:xfrm>
            <a:off x="7135130" y="4787908"/>
            <a:ext cx="492443"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②</a:t>
            </a:r>
          </a:p>
        </p:txBody>
      </p:sp>
      <p:sp>
        <p:nvSpPr>
          <p:cNvPr id="14" name="正方形/長方形 13"/>
          <p:cNvSpPr/>
          <p:nvPr/>
        </p:nvSpPr>
        <p:spPr>
          <a:xfrm>
            <a:off x="5410270" y="5018740"/>
            <a:ext cx="492443"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③</a:t>
            </a:r>
          </a:p>
        </p:txBody>
      </p:sp>
      <p:sp>
        <p:nvSpPr>
          <p:cNvPr id="15" name="正方形/長方形 14"/>
          <p:cNvSpPr/>
          <p:nvPr/>
        </p:nvSpPr>
        <p:spPr>
          <a:xfrm>
            <a:off x="597295" y="3662125"/>
            <a:ext cx="2236510"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立地適正化計画の区域</a:t>
            </a:r>
            <a:endParaRPr kumimoji="1" lang="en-US" altLang="ja-JP"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都市計画区域内に定める</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6" name="テキスト ボックス 15"/>
          <p:cNvSpPr txBox="1"/>
          <p:nvPr/>
        </p:nvSpPr>
        <p:spPr>
          <a:xfrm>
            <a:off x="10171347" y="4298285"/>
            <a:ext cx="8964488" cy="249299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オプション的な法的効果（主なもの）</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❶駐車場の配置の適正化を図るべき区域と、路外駐車場の配置等基準や集約駐車施設を定め、駐車場法の特例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❷老朽化施設の改修に関する計画を定め、都市計画事業認可に関する都道府県の協議・同意により認可みなし</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❸住宅や誘導施設の立地誘導を促進する施設の整備・管理について区域とともに定め、当該施設の整備・管理に係る協定の締結により、承継効を付与</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❹防災指針に則して宅地被害防止事業について定め、宅造法の特例により当該法の権限を市町村に付与</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❺防災指針に則し、浸水被害の軽減等のための土地区画整理事業について、防災措置を講じて住宅を集約する区域（防災住宅建設区）を定め、当該区域への換地を申し出ることができる特例を付与</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❻防災指針に則し、浸水被害等の災害に対する措置が講じられた土地への移転に関する事項を定め、建物についての権利設定等に係る計画を市町村が作成・公表すると、当該権利設定がなされる効果を付与</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❼居住誘導区域外の跡地の管理や緑地等の整備に関する事項を定め、土地所有者に代わり市町村等が管理等を実施できる効果を付与</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❽居住誘導区域外において居住調整地域を定め、市街化調整区域みなしの開発許可制度を適用</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5" name="正方形/長方形 24"/>
          <p:cNvSpPr/>
          <p:nvPr/>
        </p:nvSpPr>
        <p:spPr>
          <a:xfrm>
            <a:off x="8635486" y="4608501"/>
            <a:ext cx="492443"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②</a:t>
            </a:r>
          </a:p>
        </p:txBody>
      </p:sp>
      <p:sp>
        <p:nvSpPr>
          <p:cNvPr id="26" name="テキスト ボックス 25"/>
          <p:cNvSpPr txBox="1"/>
          <p:nvPr/>
        </p:nvSpPr>
        <p:spPr>
          <a:xfrm>
            <a:off x="6454414" y="715496"/>
            <a:ext cx="3910955" cy="253916"/>
          </a:xfrm>
          <a:prstGeom prst="rect">
            <a:avLst/>
          </a:prstGeom>
          <a:noFill/>
        </p:spPr>
        <p:txBody>
          <a:bodyPr wrap="square" rtlCol="0">
            <a:spAutoFit/>
          </a:bodyPr>
          <a:lstStyle/>
          <a:p>
            <a:pPr marL="90488" marR="0" lvl="0" indent="-90488"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charset="0"/>
                <a:ea typeface="ＭＳ Ｐゴシック" charset="-128"/>
                <a:cs typeface="+mn-cs"/>
              </a:rPr>
              <a:t>※</a:t>
            </a:r>
            <a:r>
              <a:rPr kumimoji="1" lang="ja-JP" altLang="en-US" sz="1050" b="0" i="0" u="none" strike="noStrike" kern="1200" cap="none" spc="0" normalizeH="0" baseline="0" noProof="0" dirty="0">
                <a:ln>
                  <a:noFill/>
                </a:ln>
                <a:solidFill>
                  <a:prstClr val="black"/>
                </a:solidFill>
                <a:effectLst/>
                <a:uLnTx/>
                <a:uFillTx/>
                <a:latin typeface="Arial" charset="0"/>
                <a:ea typeface="ＭＳ Ｐゴシック" charset="-128"/>
                <a:cs typeface="+mn-cs"/>
              </a:rPr>
              <a:t>条例で個別に基準を設定することも可能</a:t>
            </a:r>
          </a:p>
        </p:txBody>
      </p:sp>
      <p:sp>
        <p:nvSpPr>
          <p:cNvPr id="17" name="楕円 16"/>
          <p:cNvSpPr/>
          <p:nvPr/>
        </p:nvSpPr>
        <p:spPr bwMode="auto">
          <a:xfrm>
            <a:off x="5868082" y="3662125"/>
            <a:ext cx="1499971" cy="638670"/>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災害レッドゾーン</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6613178" y="3937302"/>
            <a:ext cx="492443"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①</a:t>
            </a:r>
          </a:p>
        </p:txBody>
      </p:sp>
      <p:cxnSp>
        <p:nvCxnSpPr>
          <p:cNvPr id="3" name="直線矢印コネクタ 2"/>
          <p:cNvCxnSpPr/>
          <p:nvPr/>
        </p:nvCxnSpPr>
        <p:spPr>
          <a:xfrm flipH="1">
            <a:off x="7000875" y="3838575"/>
            <a:ext cx="626698" cy="2510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7595050" y="3708809"/>
            <a:ext cx="1754006" cy="86177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勧告に従わない場合は</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その旨を</a:t>
            </a:r>
            <a:r>
              <a:rPr kumimoji="1" lang="ja-JP" altLang="en-US"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公表が可能</a:t>
            </a:r>
            <a:endParaRPr kumimoji="1" lang="en-US" altLang="ja-JP" sz="1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公表がなされた新築住宅に</a:t>
            </a:r>
            <a:endParaRPr kumimoji="1" lang="en-US" altLang="ja-JP"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係る</a:t>
            </a:r>
            <a:r>
              <a:rPr kumimoji="1" lang="ja-JP" altLang="en-US" sz="10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固定資産税の減額措置</a:t>
            </a:r>
            <a:endParaRPr kumimoji="1" lang="en-US" altLang="ja-JP" sz="10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0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が適用除外</a:t>
            </a:r>
            <a:r>
              <a:rPr kumimoji="1" lang="ja-JP" altLang="en-US" sz="10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となる</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Tree>
    <p:extLst>
      <p:ext uri="{BB962C8B-B14F-4D97-AF65-F5344CB8AC3E}">
        <p14:creationId xmlns:p14="http://schemas.microsoft.com/office/powerpoint/2010/main" val="4180323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2"/>
          <p:cNvSpPr>
            <a:spLocks noGrp="1" noChangeArrowheads="1"/>
          </p:cNvSpPr>
          <p:nvPr>
            <p:ph type="title"/>
          </p:nvPr>
        </p:nvSpPr>
        <p:spPr>
          <a:xfrm>
            <a:off x="-125" y="422"/>
            <a:ext cx="9345613" cy="476250"/>
          </a:xfrm>
          <a:noFill/>
          <a:ln w="9525">
            <a:noFill/>
            <a:miter lim="800000"/>
            <a:headEnd/>
            <a:tailEnd/>
          </a:ln>
        </p:spPr>
        <p:txBody>
          <a:bodyPr vert="horz" wrap="square" lIns="91409" tIns="45704" rIns="91409" bIns="45704" numCol="1" anchor="ctr" anchorCtr="0" compatLnSpc="1">
            <a:prstTxWarp prst="textNoShape">
              <a:avLst/>
            </a:prstTxWarp>
          </a:bodyPr>
          <a:lstStyle/>
          <a:p>
            <a:r>
              <a:rPr lang="ja-JP" altLang="en-US" sz="2400" b="1" dirty="0">
                <a:latin typeface="Meiryo UI" panose="020B0604030504040204" pitchFamily="50" charset="-128"/>
                <a:ea typeface="Meiryo UI" panose="020B0604030504040204" pitchFamily="50" charset="-128"/>
              </a:rPr>
              <a:t>居住誘導区域等の設定事例</a:t>
            </a:r>
          </a:p>
        </p:txBody>
      </p:sp>
      <p:sp>
        <p:nvSpPr>
          <p:cNvPr id="94" name="スライド番号プレースホルダー 1"/>
          <p:cNvSpPr txBox="1">
            <a:spLocks/>
          </p:cNvSpPr>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57092A-0DD2-46DB-991F-20E49DEFB251}" type="slidenum">
              <a:rPr kumimoji="1" lang="en-US" altLang="ja-JP"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2894" y="482240"/>
            <a:ext cx="5758308" cy="338554"/>
          </a:xfrm>
          <a:prstGeom prst="rect">
            <a:avLst/>
          </a:prstGeom>
          <a:noFill/>
          <a:ln>
            <a:noFill/>
          </a:ln>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○熊本市立地適正化計画（平成</a:t>
            </a:r>
            <a:r>
              <a:rPr kumimoji="1" lang="en-US" altLang="ja-JP" sz="1600" dirty="0">
                <a:latin typeface="Meiryo UI" panose="020B0604030504040204" pitchFamily="50" charset="-128"/>
                <a:ea typeface="Meiryo UI" panose="020B0604030504040204" pitchFamily="50" charset="-128"/>
              </a:rPr>
              <a:t>28</a:t>
            </a:r>
            <a:r>
              <a:rPr kumimoji="1" lang="ja-JP" altLang="en-US" sz="1600" dirty="0">
                <a:latin typeface="Meiryo UI" panose="020B0604030504040204" pitchFamily="50" charset="-128"/>
                <a:ea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rPr>
              <a:t>4</a:t>
            </a:r>
            <a:r>
              <a:rPr kumimoji="1" lang="ja-JP" altLang="en-US" sz="1600" dirty="0">
                <a:latin typeface="Meiryo UI" panose="020B0604030504040204" pitchFamily="50" charset="-128"/>
                <a:ea typeface="Meiryo UI" panose="020B0604030504040204" pitchFamily="50" charset="-128"/>
              </a:rPr>
              <a:t>月、令和</a:t>
            </a:r>
            <a:r>
              <a:rPr kumimoji="1" lang="en-US" altLang="ja-JP" sz="1600" dirty="0">
                <a:latin typeface="Meiryo UI" panose="020B0604030504040204" pitchFamily="50" charset="-128"/>
                <a:ea typeface="Meiryo UI" panose="020B0604030504040204" pitchFamily="50" charset="-128"/>
              </a:rPr>
              <a:t>3</a:t>
            </a:r>
            <a:r>
              <a:rPr kumimoji="1" lang="ja-JP" altLang="en-US" sz="1600" dirty="0">
                <a:latin typeface="Meiryo UI" panose="020B0604030504040204" pitchFamily="50" charset="-128"/>
                <a:ea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rPr>
              <a:t>3</a:t>
            </a:r>
            <a:r>
              <a:rPr kumimoji="1" lang="ja-JP" altLang="en-US" sz="1600" dirty="0">
                <a:latin typeface="Meiryo UI" panose="020B0604030504040204" pitchFamily="50" charset="-128"/>
                <a:ea typeface="Meiryo UI" panose="020B0604030504040204" pitchFamily="50" charset="-128"/>
              </a:rPr>
              <a:t>月改定）</a:t>
            </a:r>
          </a:p>
        </p:txBody>
      </p:sp>
      <p:pic>
        <p:nvPicPr>
          <p:cNvPr id="2" name="図 1"/>
          <p:cNvPicPr>
            <a:picLocks noChangeAspect="1"/>
          </p:cNvPicPr>
          <p:nvPr/>
        </p:nvPicPr>
        <p:blipFill>
          <a:blip r:embed="rId3"/>
          <a:stretch>
            <a:fillRect/>
          </a:stretch>
        </p:blipFill>
        <p:spPr>
          <a:xfrm>
            <a:off x="279103" y="4725144"/>
            <a:ext cx="2657673" cy="1882682"/>
          </a:xfrm>
          <a:prstGeom prst="rect">
            <a:avLst/>
          </a:prstGeom>
        </p:spPr>
      </p:pic>
      <p:pic>
        <p:nvPicPr>
          <p:cNvPr id="3" name="図 2"/>
          <p:cNvPicPr>
            <a:picLocks noChangeAspect="1"/>
          </p:cNvPicPr>
          <p:nvPr/>
        </p:nvPicPr>
        <p:blipFill>
          <a:blip r:embed="rId4"/>
          <a:stretch>
            <a:fillRect/>
          </a:stretch>
        </p:blipFill>
        <p:spPr>
          <a:xfrm>
            <a:off x="200472" y="1305429"/>
            <a:ext cx="3650754" cy="2791980"/>
          </a:xfrm>
          <a:prstGeom prst="rect">
            <a:avLst/>
          </a:prstGeom>
        </p:spPr>
      </p:pic>
      <p:sp>
        <p:nvSpPr>
          <p:cNvPr id="12" name="テキスト ボックス 11"/>
          <p:cNvSpPr txBox="1"/>
          <p:nvPr/>
        </p:nvSpPr>
        <p:spPr>
          <a:xfrm>
            <a:off x="0" y="980728"/>
            <a:ext cx="1441420" cy="307777"/>
          </a:xfrm>
          <a:prstGeom prst="rect">
            <a:avLst/>
          </a:prstGeom>
          <a:noFill/>
          <a:ln>
            <a:noFill/>
          </a:ln>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■居住誘導区域</a:t>
            </a:r>
          </a:p>
        </p:txBody>
      </p:sp>
      <p:grpSp>
        <p:nvGrpSpPr>
          <p:cNvPr id="6" name="グループ化 5"/>
          <p:cNvGrpSpPr/>
          <p:nvPr/>
        </p:nvGrpSpPr>
        <p:grpSpPr>
          <a:xfrm>
            <a:off x="4943475" y="908720"/>
            <a:ext cx="4497285" cy="5807689"/>
            <a:chOff x="4943475" y="908720"/>
            <a:chExt cx="4497285" cy="5807689"/>
          </a:xfrm>
        </p:grpSpPr>
        <p:pic>
          <p:nvPicPr>
            <p:cNvPr id="4" name="図 3"/>
            <p:cNvPicPr>
              <a:picLocks noChangeAspect="1"/>
            </p:cNvPicPr>
            <p:nvPr/>
          </p:nvPicPr>
          <p:blipFill>
            <a:blip r:embed="rId5"/>
            <a:stretch>
              <a:fillRect/>
            </a:stretch>
          </p:blipFill>
          <p:spPr>
            <a:xfrm>
              <a:off x="4953000" y="908720"/>
              <a:ext cx="4487760" cy="5807689"/>
            </a:xfrm>
            <a:prstGeom prst="rect">
              <a:avLst/>
            </a:prstGeom>
          </p:spPr>
        </p:pic>
        <p:sp>
          <p:nvSpPr>
            <p:cNvPr id="5" name="正方形/長方形 4"/>
            <p:cNvSpPr/>
            <p:nvPr/>
          </p:nvSpPr>
          <p:spPr bwMode="auto">
            <a:xfrm>
              <a:off x="4943475" y="908720"/>
              <a:ext cx="554405" cy="276999"/>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grpSp>
      <p:pic>
        <p:nvPicPr>
          <p:cNvPr id="7" name="図 6"/>
          <p:cNvPicPr>
            <a:picLocks noChangeAspect="1"/>
          </p:cNvPicPr>
          <p:nvPr/>
        </p:nvPicPr>
        <p:blipFill>
          <a:blip r:embed="rId6"/>
          <a:stretch>
            <a:fillRect/>
          </a:stretch>
        </p:blipFill>
        <p:spPr>
          <a:xfrm>
            <a:off x="7136935" y="968074"/>
            <a:ext cx="2580903" cy="289305"/>
          </a:xfrm>
          <a:prstGeom prst="rect">
            <a:avLst/>
          </a:prstGeom>
        </p:spPr>
      </p:pic>
      <p:sp>
        <p:nvSpPr>
          <p:cNvPr id="19" name="テキスト ボックス 18"/>
          <p:cNvSpPr txBox="1"/>
          <p:nvPr/>
        </p:nvSpPr>
        <p:spPr>
          <a:xfrm>
            <a:off x="0" y="4259947"/>
            <a:ext cx="2877711" cy="307777"/>
          </a:xfrm>
          <a:prstGeom prst="rect">
            <a:avLst/>
          </a:prstGeom>
          <a:noFill/>
          <a:ln>
            <a:noFill/>
          </a:ln>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■都市機能誘導区域（地域拠点）</a:t>
            </a:r>
          </a:p>
        </p:txBody>
      </p:sp>
      <p:sp>
        <p:nvSpPr>
          <p:cNvPr id="20" name="テキスト ボックス 19"/>
          <p:cNvSpPr txBox="1"/>
          <p:nvPr/>
        </p:nvSpPr>
        <p:spPr>
          <a:xfrm>
            <a:off x="152847" y="4488961"/>
            <a:ext cx="3033203" cy="230832"/>
          </a:xfrm>
          <a:prstGeom prst="rect">
            <a:avLst/>
          </a:prstGeom>
          <a:noFill/>
          <a:ln>
            <a:noFill/>
          </a:ln>
        </p:spPr>
        <p:txBody>
          <a:bodyPr wrap="none" rtlCol="0">
            <a:spAutoFit/>
          </a:bodyPr>
          <a:lstStyle/>
          <a:p>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中心市街地は熊本市中心市街地活性化基本計画の区域</a:t>
            </a:r>
          </a:p>
        </p:txBody>
      </p:sp>
      <p:sp>
        <p:nvSpPr>
          <p:cNvPr id="21" name="テキスト ボックス 20"/>
          <p:cNvSpPr txBox="1"/>
          <p:nvPr/>
        </p:nvSpPr>
        <p:spPr>
          <a:xfrm>
            <a:off x="2360712" y="5377944"/>
            <a:ext cx="2169184" cy="577081"/>
          </a:xfrm>
          <a:prstGeom prst="rect">
            <a:avLst/>
          </a:prstGeom>
          <a:solidFill>
            <a:schemeClr val="bg1"/>
          </a:solidFill>
          <a:ln>
            <a:solidFill>
              <a:schemeClr val="tx1"/>
            </a:solidFill>
            <a:prstDash val="dash"/>
          </a:ln>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交通の要衝となる鉄軌道駅や</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バス停・電停等から概ね徒歩</a:t>
            </a:r>
            <a:r>
              <a:rPr kumimoji="1" lang="en-US" altLang="ja-JP" sz="1050" dirty="0">
                <a:latin typeface="Meiryo UI" panose="020B0604030504040204" pitchFamily="50" charset="-128"/>
                <a:ea typeface="Meiryo UI" panose="020B0604030504040204" pitchFamily="50" charset="-128"/>
              </a:rPr>
              <a:t>10</a:t>
            </a:r>
            <a:r>
              <a:rPr kumimoji="1" lang="ja-JP" altLang="en-US" sz="1050" dirty="0">
                <a:latin typeface="Meiryo UI" panose="020B0604030504040204" pitchFamily="50" charset="-128"/>
                <a:ea typeface="Meiryo UI" panose="020B0604030504040204" pitchFamily="50" charset="-128"/>
              </a:rPr>
              <a:t>分圏</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となる概ね半径</a:t>
            </a:r>
            <a:r>
              <a:rPr kumimoji="1" lang="en-US" altLang="ja-JP" sz="1050" dirty="0">
                <a:latin typeface="Meiryo UI" panose="020B0604030504040204" pitchFamily="50" charset="-128"/>
                <a:ea typeface="Meiryo UI" panose="020B0604030504040204" pitchFamily="50" charset="-128"/>
              </a:rPr>
              <a:t>800m</a:t>
            </a:r>
            <a:r>
              <a:rPr kumimoji="1" lang="ja-JP" altLang="en-US" sz="1050" dirty="0">
                <a:latin typeface="Meiryo UI" panose="020B0604030504040204" pitchFamily="50" charset="-128"/>
                <a:ea typeface="Meiryo UI" panose="020B0604030504040204" pitchFamily="50" charset="-128"/>
              </a:rPr>
              <a:t>圏など</a:t>
            </a:r>
          </a:p>
        </p:txBody>
      </p:sp>
      <p:sp>
        <p:nvSpPr>
          <p:cNvPr id="22" name="テキスト ボックス 21"/>
          <p:cNvSpPr txBox="1"/>
          <p:nvPr/>
        </p:nvSpPr>
        <p:spPr>
          <a:xfrm>
            <a:off x="2846260" y="2727712"/>
            <a:ext cx="2529224" cy="577081"/>
          </a:xfrm>
          <a:prstGeom prst="rect">
            <a:avLst/>
          </a:prstGeom>
          <a:solidFill>
            <a:schemeClr val="bg1"/>
          </a:solidFill>
          <a:ln>
            <a:solidFill>
              <a:schemeClr val="tx1"/>
            </a:solidFill>
            <a:prstDash val="dash"/>
          </a:ln>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市政アンケートの結果から、利用しやすいと感じる距離をもとに、鉄軌道路線から</a:t>
            </a:r>
            <a:r>
              <a:rPr kumimoji="1" lang="en-US" altLang="ja-JP" sz="1050" dirty="0">
                <a:latin typeface="Meiryo UI" panose="020B0604030504040204" pitchFamily="50" charset="-128"/>
                <a:ea typeface="Meiryo UI" panose="020B0604030504040204" pitchFamily="50" charset="-128"/>
              </a:rPr>
              <a:t>500m</a:t>
            </a:r>
            <a:r>
              <a:rPr kumimoji="1" lang="ja-JP" altLang="en-US" sz="1050" dirty="0" err="1">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バス路線から</a:t>
            </a:r>
            <a:r>
              <a:rPr kumimoji="1" lang="en-US" altLang="ja-JP" sz="1050" dirty="0">
                <a:latin typeface="Meiryo UI" panose="020B0604030504040204" pitchFamily="50" charset="-128"/>
                <a:ea typeface="Meiryo UI" panose="020B0604030504040204" pitchFamily="50" charset="-128"/>
              </a:rPr>
              <a:t>300m</a:t>
            </a:r>
            <a:r>
              <a:rPr kumimoji="1" lang="ja-JP" altLang="en-US" sz="1050" dirty="0">
                <a:latin typeface="Meiryo UI" panose="020B0604030504040204" pitchFamily="50" charset="-128"/>
                <a:ea typeface="Meiryo UI" panose="020B0604030504040204" pitchFamily="50" charset="-128"/>
              </a:rPr>
              <a:t>の範囲など</a:t>
            </a:r>
            <a:endParaRPr kumimoji="1" lang="en-US" altLang="ja-JP"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40324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2"/>
          <p:cNvSpPr>
            <a:spLocks noGrp="1" noChangeArrowheads="1"/>
          </p:cNvSpPr>
          <p:nvPr>
            <p:ph type="title"/>
          </p:nvPr>
        </p:nvSpPr>
        <p:spPr>
          <a:xfrm>
            <a:off x="381000" y="-14036"/>
            <a:ext cx="8626720" cy="439615"/>
          </a:xfrm>
          <a:noFill/>
          <a:ln w="9525">
            <a:noFill/>
            <a:miter lim="800000"/>
            <a:headEnd/>
            <a:tailEnd/>
          </a:ln>
        </p:spPr>
        <p:txBody>
          <a:bodyPr vert="horz" wrap="square" lIns="84378" tIns="42188" rIns="84378" bIns="42188" numCol="1" anchor="ctr" anchorCtr="0" compatLnSpc="1">
            <a:prstTxWarp prst="textNoShape">
              <a:avLst/>
            </a:prstTxWarp>
          </a:bodyPr>
          <a:lstStyle/>
          <a:p>
            <a:r>
              <a:rPr lang="ja-JP" altLang="en-US" sz="2400" b="1" dirty="0">
                <a:latin typeface="Meiryo UI" panose="020B0604030504040204" pitchFamily="50" charset="-128"/>
                <a:ea typeface="Meiryo UI" panose="020B0604030504040204" pitchFamily="50" charset="-128"/>
              </a:rPr>
              <a:t>居住誘導区域の設定基準（法令）</a:t>
            </a:r>
          </a:p>
        </p:txBody>
      </p:sp>
      <p:sp>
        <p:nvSpPr>
          <p:cNvPr id="94" name="スライド番号プレースホルダー 3"/>
          <p:cNvSpPr>
            <a:spLocks noGrp="1"/>
          </p:cNvSpPr>
          <p:nvPr>
            <p:ph type="sldNum" sz="quarter" idx="12"/>
          </p:nvPr>
        </p:nvSpPr>
        <p:spPr>
          <a:xfrm>
            <a:off x="7303133" y="644838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defTabSz="777821"/>
            <a:fld id="{67BA84A0-340B-42A6-B002-7E876AB09174}" type="slidenum">
              <a:rPr lang="en-US" altLang="ja-JP" sz="1534">
                <a:solidFill>
                  <a:prstClr val="black"/>
                </a:solidFill>
              </a:rPr>
              <a:pPr defTabSz="777821"/>
              <a:t>26</a:t>
            </a:fld>
            <a:endParaRPr lang="en-US" altLang="ja-JP" sz="1534" dirty="0">
              <a:solidFill>
                <a:prstClr val="black"/>
              </a:solidFill>
            </a:endParaRPr>
          </a:p>
        </p:txBody>
      </p:sp>
      <p:sp>
        <p:nvSpPr>
          <p:cNvPr id="8" name="正方形/長方形 7"/>
          <p:cNvSpPr/>
          <p:nvPr/>
        </p:nvSpPr>
        <p:spPr>
          <a:xfrm>
            <a:off x="462677" y="620688"/>
            <a:ext cx="8935889" cy="6120680"/>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3473" fontAlgn="auto">
              <a:spcBef>
                <a:spcPts val="0"/>
              </a:spcBef>
              <a:spcAft>
                <a:spcPts val="0"/>
              </a:spcAft>
              <a:defRPr/>
            </a:pPr>
            <a:endParaRPr lang="en-US" altLang="ja-JP" sz="1477" dirty="0">
              <a:solidFill>
                <a:srgbClr val="FF0000"/>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470709" y="676368"/>
            <a:ext cx="8838053" cy="5940088"/>
          </a:xfrm>
          <a:prstGeom prst="rect">
            <a:avLst/>
          </a:prstGeom>
          <a:noFill/>
          <a:ln>
            <a:noFill/>
          </a:ln>
        </p:spPr>
        <p:txBody>
          <a:bodyPr wrap="square" rtlCol="0">
            <a:spAutoFit/>
          </a:bodyPr>
          <a:lstStyle/>
          <a:p>
            <a:pPr defTabSz="844083"/>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都市再生特別措置法第</a:t>
            </a:r>
            <a:r>
              <a:rPr lang="en-US" altLang="ja-JP" dirty="0">
                <a:solidFill>
                  <a:prstClr val="black"/>
                </a:solidFill>
                <a:latin typeface="メイリオ" panose="020B0604030504040204" pitchFamily="50" charset="-128"/>
                <a:ea typeface="メイリオ" panose="020B0604030504040204" pitchFamily="50" charset="-128"/>
              </a:rPr>
              <a:t>81</a:t>
            </a:r>
            <a:r>
              <a:rPr lang="ja-JP" altLang="en-US" dirty="0">
                <a:solidFill>
                  <a:prstClr val="black"/>
                </a:solidFill>
                <a:latin typeface="メイリオ" panose="020B0604030504040204" pitchFamily="50" charset="-128"/>
                <a:ea typeface="メイリオ" panose="020B0604030504040204" pitchFamily="50" charset="-128"/>
              </a:rPr>
              <a:t>条第</a:t>
            </a:r>
            <a:r>
              <a:rPr lang="en-US" altLang="ja-JP" dirty="0">
                <a:solidFill>
                  <a:prstClr val="black"/>
                </a:solidFill>
                <a:latin typeface="メイリオ" panose="020B0604030504040204" pitchFamily="50" charset="-128"/>
                <a:ea typeface="メイリオ" panose="020B0604030504040204" pitchFamily="50" charset="-128"/>
              </a:rPr>
              <a:t>19</a:t>
            </a:r>
            <a:r>
              <a:rPr lang="ja-JP" altLang="en-US" dirty="0">
                <a:solidFill>
                  <a:prstClr val="black"/>
                </a:solidFill>
                <a:latin typeface="メイリオ" panose="020B0604030504040204" pitchFamily="50" charset="-128"/>
                <a:ea typeface="メイリオ" panose="020B0604030504040204" pitchFamily="50" charset="-128"/>
              </a:rPr>
              <a:t>項</a:t>
            </a:r>
            <a:r>
              <a:rPr lang="en-US" altLang="ja-JP" dirty="0">
                <a:solidFill>
                  <a:prstClr val="black"/>
                </a:solidFill>
                <a:latin typeface="メイリオ" panose="020B0604030504040204" pitchFamily="50" charset="-128"/>
                <a:ea typeface="メイリオ" panose="020B0604030504040204" pitchFamily="50" charset="-128"/>
              </a:rPr>
              <a:t>】</a:t>
            </a:r>
          </a:p>
          <a:p>
            <a:pPr defTabSz="844083"/>
            <a:endParaRPr lang="en-US" altLang="ja-JP" sz="1100" dirty="0">
              <a:solidFill>
                <a:prstClr val="black"/>
              </a:solidFill>
              <a:latin typeface="メイリオ" panose="020B0604030504040204" pitchFamily="50" charset="-128"/>
              <a:ea typeface="メイリオ" panose="020B0604030504040204" pitchFamily="50" charset="-128"/>
            </a:endParaRPr>
          </a:p>
          <a:p>
            <a:pPr defTabSz="844083"/>
            <a:r>
              <a:rPr lang="ja-JP" altLang="en-US" dirty="0">
                <a:solidFill>
                  <a:prstClr val="black"/>
                </a:solidFill>
                <a:latin typeface="メイリオ" panose="020B0604030504040204" pitchFamily="50" charset="-128"/>
                <a:ea typeface="メイリオ" panose="020B0604030504040204" pitchFamily="50" charset="-128"/>
              </a:rPr>
              <a:t>　立地適正化計画の区域における</a:t>
            </a:r>
            <a:endParaRPr lang="en-US" altLang="ja-JP" dirty="0">
              <a:solidFill>
                <a:prstClr val="black"/>
              </a:solidFill>
              <a:latin typeface="メイリオ" panose="020B0604030504040204" pitchFamily="50" charset="-128"/>
              <a:ea typeface="メイリオ" panose="020B0604030504040204" pitchFamily="50" charset="-128"/>
            </a:endParaRPr>
          </a:p>
          <a:p>
            <a:pPr marL="719138" indent="-269875" defTabSz="844083">
              <a:buFont typeface="Wingdings" panose="05000000000000000000" pitchFamily="2" charset="2"/>
              <a:buChar char="Ø"/>
            </a:pPr>
            <a:r>
              <a:rPr lang="ja-JP" altLang="en-US" dirty="0">
                <a:solidFill>
                  <a:prstClr val="black"/>
                </a:solidFill>
                <a:latin typeface="メイリオ" panose="020B0604030504040204" pitchFamily="50" charset="-128"/>
                <a:ea typeface="メイリオ" panose="020B0604030504040204" pitchFamily="50" charset="-128"/>
              </a:rPr>
              <a:t>人口、土地利用及び交通の現状及び将来の見通しを勘案して、</a:t>
            </a:r>
            <a:endParaRPr lang="en-US" altLang="ja-JP" dirty="0">
              <a:solidFill>
                <a:prstClr val="black"/>
              </a:solidFill>
              <a:latin typeface="メイリオ" panose="020B0604030504040204" pitchFamily="50" charset="-128"/>
              <a:ea typeface="メイリオ" panose="020B0604030504040204" pitchFamily="50" charset="-128"/>
            </a:endParaRPr>
          </a:p>
          <a:p>
            <a:pPr marL="719138" indent="-269875" defTabSz="844083">
              <a:buFont typeface="Wingdings" panose="05000000000000000000" pitchFamily="2" charset="2"/>
              <a:buChar char="Ø"/>
            </a:pPr>
            <a:r>
              <a:rPr lang="ja-JP" altLang="en-US" dirty="0">
                <a:solidFill>
                  <a:prstClr val="black"/>
                </a:solidFill>
                <a:latin typeface="メイリオ" panose="020B0604030504040204" pitchFamily="50" charset="-128"/>
                <a:ea typeface="メイリオ" panose="020B0604030504040204" pitchFamily="50" charset="-128"/>
              </a:rPr>
              <a:t>良好な居住環境が確保され、</a:t>
            </a:r>
            <a:endParaRPr lang="en-US" altLang="ja-JP" dirty="0">
              <a:solidFill>
                <a:prstClr val="black"/>
              </a:solidFill>
              <a:latin typeface="メイリオ" panose="020B0604030504040204" pitchFamily="50" charset="-128"/>
              <a:ea typeface="メイリオ" panose="020B0604030504040204" pitchFamily="50" charset="-128"/>
            </a:endParaRPr>
          </a:p>
          <a:p>
            <a:pPr marL="719138" indent="-269875" defTabSz="844083">
              <a:buFont typeface="Wingdings" panose="05000000000000000000" pitchFamily="2" charset="2"/>
              <a:buChar char="Ø"/>
            </a:pPr>
            <a:r>
              <a:rPr lang="ja-JP" altLang="en-US" dirty="0">
                <a:solidFill>
                  <a:prstClr val="black"/>
                </a:solidFill>
                <a:latin typeface="メイリオ" panose="020B0604030504040204" pitchFamily="50" charset="-128"/>
                <a:ea typeface="メイリオ" panose="020B0604030504040204" pitchFamily="50" charset="-128"/>
              </a:rPr>
              <a:t>公共投資その他の行政運営が効率的に行われる</a:t>
            </a:r>
            <a:endParaRPr lang="en-US" altLang="ja-JP" dirty="0">
              <a:solidFill>
                <a:prstClr val="black"/>
              </a:solidFill>
              <a:latin typeface="メイリオ" panose="020B0604030504040204" pitchFamily="50" charset="-128"/>
              <a:ea typeface="メイリオ" panose="020B0604030504040204" pitchFamily="50" charset="-128"/>
            </a:endParaRPr>
          </a:p>
          <a:p>
            <a:pPr marL="269875" defTabSz="844083"/>
            <a:r>
              <a:rPr lang="ja-JP" altLang="en-US" dirty="0">
                <a:solidFill>
                  <a:prstClr val="black"/>
                </a:solidFill>
                <a:latin typeface="メイリオ" panose="020B0604030504040204" pitchFamily="50" charset="-128"/>
                <a:ea typeface="メイリオ" panose="020B0604030504040204" pitchFamily="50" charset="-128"/>
              </a:rPr>
              <a:t>ように定める。また、</a:t>
            </a:r>
            <a:endParaRPr lang="en-US" altLang="ja-JP" dirty="0">
              <a:solidFill>
                <a:prstClr val="black"/>
              </a:solidFill>
              <a:latin typeface="メイリオ" panose="020B0604030504040204" pitchFamily="50" charset="-128"/>
              <a:ea typeface="メイリオ" panose="020B0604030504040204" pitchFamily="50" charset="-128"/>
            </a:endParaRPr>
          </a:p>
          <a:p>
            <a:pPr marL="719138" indent="-269875" defTabSz="844083">
              <a:buFont typeface="Wingdings" panose="05000000000000000000" pitchFamily="2" charset="2"/>
              <a:buChar char="Ø"/>
            </a:pPr>
            <a:r>
              <a:rPr lang="ja-JP" altLang="en-US" dirty="0">
                <a:solidFill>
                  <a:prstClr val="black"/>
                </a:solidFill>
                <a:latin typeface="メイリオ" panose="020B0604030504040204" pitchFamily="50" charset="-128"/>
                <a:ea typeface="メイリオ" panose="020B0604030504040204" pitchFamily="50" charset="-128"/>
              </a:rPr>
              <a:t>市街化調整区域</a:t>
            </a:r>
            <a:endParaRPr lang="en-US" altLang="ja-JP" dirty="0">
              <a:solidFill>
                <a:prstClr val="black"/>
              </a:solidFill>
              <a:latin typeface="メイリオ" panose="020B0604030504040204" pitchFamily="50" charset="-128"/>
              <a:ea typeface="メイリオ" panose="020B0604030504040204" pitchFamily="50" charset="-128"/>
            </a:endParaRPr>
          </a:p>
          <a:p>
            <a:pPr marL="719138" indent="-269875" defTabSz="844083">
              <a:buFont typeface="Wingdings" panose="05000000000000000000" pitchFamily="2" charset="2"/>
              <a:buChar char="Ø"/>
            </a:pPr>
            <a:r>
              <a:rPr lang="ja-JP" altLang="en-US" dirty="0">
                <a:solidFill>
                  <a:srgbClr val="FF0000"/>
                </a:solidFill>
                <a:latin typeface="メイリオ" panose="020B0604030504040204" pitchFamily="50" charset="-128"/>
                <a:ea typeface="メイリオ" panose="020B0604030504040204" pitchFamily="50" charset="-128"/>
              </a:rPr>
              <a:t>災害危険区域（住居の用に供する建築物の建築が禁止されているもの）</a:t>
            </a:r>
            <a:endParaRPr lang="en-US" altLang="ja-JP" dirty="0">
              <a:solidFill>
                <a:srgbClr val="FF0000"/>
              </a:solidFill>
              <a:latin typeface="メイリオ" panose="020B0604030504040204" pitchFamily="50" charset="-128"/>
              <a:ea typeface="メイリオ" panose="020B0604030504040204" pitchFamily="50" charset="-128"/>
            </a:endParaRPr>
          </a:p>
          <a:p>
            <a:pPr marL="719138" indent="-269875" defTabSz="844083">
              <a:buFont typeface="Wingdings" panose="05000000000000000000" pitchFamily="2" charset="2"/>
              <a:buChar char="Ø"/>
            </a:pPr>
            <a:r>
              <a:rPr lang="ja-JP" altLang="en-US" u="sng" dirty="0">
                <a:solidFill>
                  <a:prstClr val="black"/>
                </a:solidFill>
                <a:latin typeface="メイリオ" panose="020B0604030504040204" pitchFamily="50" charset="-128"/>
                <a:ea typeface="メイリオ" panose="020B0604030504040204" pitchFamily="50" charset="-128"/>
              </a:rPr>
              <a:t>その他政令で定める区域</a:t>
            </a:r>
            <a:endParaRPr lang="en-US" altLang="ja-JP" u="sng" dirty="0">
              <a:solidFill>
                <a:prstClr val="black"/>
              </a:solidFill>
              <a:latin typeface="メイリオ" panose="020B0604030504040204" pitchFamily="50" charset="-128"/>
              <a:ea typeface="メイリオ" panose="020B0604030504040204" pitchFamily="50" charset="-128"/>
            </a:endParaRPr>
          </a:p>
          <a:p>
            <a:pPr marL="269875" defTabSz="844083"/>
            <a:r>
              <a:rPr lang="ja-JP" altLang="en-US" dirty="0">
                <a:solidFill>
                  <a:prstClr val="black"/>
                </a:solidFill>
                <a:latin typeface="メイリオ" panose="020B0604030504040204" pitchFamily="50" charset="-128"/>
                <a:ea typeface="メイリオ" panose="020B0604030504040204" pitchFamily="50" charset="-128"/>
              </a:rPr>
              <a:t>については定めない。</a:t>
            </a:r>
            <a:endParaRPr lang="en-US" altLang="ja-JP" dirty="0">
              <a:solidFill>
                <a:prstClr val="black"/>
              </a:solidFill>
              <a:latin typeface="メイリオ" panose="020B0604030504040204" pitchFamily="50" charset="-128"/>
              <a:ea typeface="メイリオ" panose="020B0604030504040204" pitchFamily="50" charset="-128"/>
            </a:endParaRPr>
          </a:p>
          <a:p>
            <a:pPr marL="269875" defTabSz="844083"/>
            <a:endParaRPr lang="en-US" altLang="ja-JP" sz="900" dirty="0">
              <a:solidFill>
                <a:prstClr val="black"/>
              </a:solidFill>
              <a:latin typeface="メイリオ" panose="020B0604030504040204" pitchFamily="50" charset="-128"/>
              <a:ea typeface="メイリオ" panose="020B0604030504040204" pitchFamily="50" charset="-128"/>
            </a:endParaRPr>
          </a:p>
          <a:p>
            <a:pPr marL="358775" defTabSz="844083"/>
            <a:r>
              <a:rPr lang="en-US" altLang="ja-JP" dirty="0">
                <a:solidFill>
                  <a:prstClr val="black"/>
                </a:solidFill>
                <a:latin typeface="メイリオ" panose="020B0604030504040204" pitchFamily="50" charset="-128"/>
                <a:ea typeface="メイリオ" panose="020B0604030504040204" pitchFamily="50" charset="-128"/>
              </a:rPr>
              <a:t>【</a:t>
            </a:r>
            <a:r>
              <a:rPr lang="ja-JP" altLang="en-US" dirty="0">
                <a:solidFill>
                  <a:prstClr val="black"/>
                </a:solidFill>
                <a:latin typeface="メイリオ" panose="020B0604030504040204" pitchFamily="50" charset="-128"/>
                <a:ea typeface="メイリオ" panose="020B0604030504040204" pitchFamily="50" charset="-128"/>
              </a:rPr>
              <a:t>都市再生特別措置法施行令第</a:t>
            </a:r>
            <a:r>
              <a:rPr lang="en-US" altLang="ja-JP" dirty="0">
                <a:solidFill>
                  <a:prstClr val="black"/>
                </a:solidFill>
                <a:latin typeface="メイリオ" panose="020B0604030504040204" pitchFamily="50" charset="-128"/>
                <a:ea typeface="メイリオ" panose="020B0604030504040204" pitchFamily="50" charset="-128"/>
              </a:rPr>
              <a:t>30</a:t>
            </a:r>
            <a:r>
              <a:rPr lang="ja-JP" altLang="en-US" dirty="0">
                <a:solidFill>
                  <a:prstClr val="black"/>
                </a:solidFill>
                <a:latin typeface="メイリオ" panose="020B0604030504040204" pitchFamily="50" charset="-128"/>
                <a:ea typeface="メイリオ" panose="020B0604030504040204" pitchFamily="50" charset="-128"/>
              </a:rPr>
              <a:t>条</a:t>
            </a:r>
            <a:r>
              <a:rPr lang="en-US" altLang="ja-JP" dirty="0">
                <a:solidFill>
                  <a:prstClr val="black"/>
                </a:solidFill>
                <a:latin typeface="メイリオ" panose="020B0604030504040204" pitchFamily="50" charset="-128"/>
                <a:ea typeface="メイリオ" panose="020B0604030504040204" pitchFamily="50" charset="-128"/>
              </a:rPr>
              <a:t>】</a:t>
            </a:r>
          </a:p>
          <a:p>
            <a:pPr marL="898525" indent="-269875" defTabSz="844083">
              <a:buFont typeface="Wingdings" panose="05000000000000000000" pitchFamily="2" charset="2"/>
              <a:buChar char="Ø"/>
            </a:pPr>
            <a:r>
              <a:rPr lang="ja-JP" altLang="en-US" dirty="0">
                <a:solidFill>
                  <a:prstClr val="black"/>
                </a:solidFill>
                <a:latin typeface="メイリオ" panose="020B0604030504040204" pitchFamily="50" charset="-128"/>
                <a:ea typeface="メイリオ" panose="020B0604030504040204" pitchFamily="50" charset="-128"/>
              </a:rPr>
              <a:t>農用地区域又は農地若しくは採草放牧地の区域</a:t>
            </a:r>
            <a:endParaRPr lang="en-US" altLang="ja-JP" dirty="0">
              <a:solidFill>
                <a:prstClr val="black"/>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dirty="0">
                <a:solidFill>
                  <a:prstClr val="black"/>
                </a:solidFill>
                <a:latin typeface="メイリオ" panose="020B0604030504040204" pitchFamily="50" charset="-128"/>
                <a:ea typeface="メイリオ" panose="020B0604030504040204" pitchFamily="50" charset="-128"/>
              </a:rPr>
              <a:t>自然公園法の特別地域</a:t>
            </a:r>
            <a:endParaRPr lang="en-US" altLang="ja-JP" dirty="0">
              <a:solidFill>
                <a:prstClr val="black"/>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dirty="0">
                <a:solidFill>
                  <a:prstClr val="black"/>
                </a:solidFill>
                <a:latin typeface="メイリオ" panose="020B0604030504040204" pitchFamily="50" charset="-128"/>
                <a:ea typeface="メイリオ" panose="020B0604030504040204" pitchFamily="50" charset="-128"/>
              </a:rPr>
              <a:t>保安林の区域</a:t>
            </a:r>
            <a:endParaRPr lang="en-US" altLang="ja-JP" dirty="0">
              <a:solidFill>
                <a:prstClr val="black"/>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dirty="0">
                <a:solidFill>
                  <a:prstClr val="black"/>
                </a:solidFill>
                <a:latin typeface="メイリオ" panose="020B0604030504040204" pitchFamily="50" charset="-128"/>
                <a:ea typeface="メイリオ" panose="020B0604030504040204" pitchFamily="50" charset="-128"/>
              </a:rPr>
              <a:t>自然環境保全法の原生自然環境保全地域又は同法の特別地区</a:t>
            </a:r>
            <a:endParaRPr lang="en-US" altLang="ja-JP" dirty="0">
              <a:solidFill>
                <a:prstClr val="black"/>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dirty="0">
                <a:solidFill>
                  <a:prstClr val="black"/>
                </a:solidFill>
                <a:latin typeface="メイリオ" panose="020B0604030504040204" pitchFamily="50" charset="-128"/>
                <a:ea typeface="メイリオ" panose="020B0604030504040204" pitchFamily="50" charset="-128"/>
              </a:rPr>
              <a:t>保安林予定森林の区域、保安施設地区又は保安施設地区に予定された地区</a:t>
            </a:r>
            <a:endParaRPr lang="en-US" altLang="ja-JP" dirty="0">
              <a:solidFill>
                <a:prstClr val="black"/>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dirty="0">
                <a:solidFill>
                  <a:srgbClr val="FF0000"/>
                </a:solidFill>
                <a:latin typeface="メイリオ" panose="020B0604030504040204" pitchFamily="50" charset="-128"/>
                <a:ea typeface="メイリオ" panose="020B0604030504040204" pitchFamily="50" charset="-128"/>
              </a:rPr>
              <a:t>地すべり防止区域（対策が講じられた土地の区域を除く）</a:t>
            </a:r>
            <a:endParaRPr lang="en-US" altLang="ja-JP" dirty="0">
              <a:solidFill>
                <a:srgbClr val="FF0000"/>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dirty="0">
                <a:solidFill>
                  <a:srgbClr val="FF0000"/>
                </a:solidFill>
                <a:latin typeface="メイリオ" panose="020B0604030504040204" pitchFamily="50" charset="-128"/>
                <a:ea typeface="メイリオ" panose="020B0604030504040204" pitchFamily="50" charset="-128"/>
              </a:rPr>
              <a:t>急傾斜地崩壊危険区域（対策が講じられた土地の区域を除く）</a:t>
            </a:r>
            <a:endParaRPr lang="en-US" altLang="ja-JP" dirty="0">
              <a:solidFill>
                <a:srgbClr val="FF0000"/>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dirty="0">
                <a:solidFill>
                  <a:srgbClr val="FF0000"/>
                </a:solidFill>
                <a:latin typeface="メイリオ" panose="020B0604030504040204" pitchFamily="50" charset="-128"/>
                <a:ea typeface="メイリオ" panose="020B0604030504040204" pitchFamily="50" charset="-128"/>
              </a:rPr>
              <a:t>土砂災害特別警戒区域</a:t>
            </a:r>
            <a:endParaRPr lang="en-US" altLang="ja-JP" dirty="0">
              <a:solidFill>
                <a:srgbClr val="FF0000"/>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dirty="0">
                <a:solidFill>
                  <a:srgbClr val="FF0000"/>
                </a:solidFill>
                <a:latin typeface="メイリオ" panose="020B0604030504040204" pitchFamily="50" charset="-128"/>
                <a:ea typeface="メイリオ" panose="020B0604030504040204" pitchFamily="50" charset="-128"/>
              </a:rPr>
              <a:t>浸水被害防止区域</a:t>
            </a:r>
            <a:endParaRPr lang="en-US" altLang="ja-JP" dirty="0">
              <a:solidFill>
                <a:srgbClr val="FF0000"/>
              </a:solidFill>
              <a:latin typeface="メイリオ" panose="020B0604030504040204" pitchFamily="50" charset="-128"/>
              <a:ea typeface="メイリオ" panose="020B0604030504040204" pitchFamily="50" charset="-128"/>
            </a:endParaRPr>
          </a:p>
        </p:txBody>
      </p:sp>
      <p:sp>
        <p:nvSpPr>
          <p:cNvPr id="13" name="角丸四角形 12"/>
          <p:cNvSpPr/>
          <p:nvPr/>
        </p:nvSpPr>
        <p:spPr bwMode="auto">
          <a:xfrm>
            <a:off x="614724" y="3712204"/>
            <a:ext cx="8496944" cy="2885148"/>
          </a:xfrm>
          <a:prstGeom prst="roundRect">
            <a:avLst/>
          </a:prstGeom>
          <a:noFill/>
          <a:ln w="63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0" hangingPunct="0"/>
            <a:endParaRPr lang="ja-JP" altLang="en-US" sz="1200">
              <a:solidFill>
                <a:prstClr val="black"/>
              </a:solidFill>
              <a:latin typeface="メイリオ" panose="020B0604030504040204" pitchFamily="50" charset="-128"/>
              <a:ea typeface="メイリオ" panose="020B0604030504040204" pitchFamily="50" charset="-128"/>
            </a:endParaRPr>
          </a:p>
        </p:txBody>
      </p:sp>
      <p:cxnSp>
        <p:nvCxnSpPr>
          <p:cNvPr id="6" name="直線矢印コネクタ 5"/>
          <p:cNvCxnSpPr/>
          <p:nvPr/>
        </p:nvCxnSpPr>
        <p:spPr>
          <a:xfrm>
            <a:off x="3359192" y="3348828"/>
            <a:ext cx="0" cy="3361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529412" y="764704"/>
            <a:ext cx="2877711" cy="523220"/>
          </a:xfrm>
          <a:prstGeom prst="rect">
            <a:avLst/>
          </a:prstGeom>
          <a:noFill/>
        </p:spPr>
        <p:txBody>
          <a:bodyPr wrap="none" rtlCol="0">
            <a:spAutoFit/>
          </a:bodyPr>
          <a:lstStyle/>
          <a:p>
            <a:r>
              <a:rPr lang="en-US" altLang="ja-JP" sz="1400" dirty="0">
                <a:solidFill>
                  <a:srgbClr val="FF0000"/>
                </a:solidFill>
                <a:latin typeface="メイリオ" panose="020B0604030504040204" pitchFamily="50" charset="-128"/>
                <a:ea typeface="メイリオ" panose="020B0604030504040204" pitchFamily="50" charset="-128"/>
              </a:rPr>
              <a:t>※</a:t>
            </a:r>
            <a:r>
              <a:rPr lang="ja-JP" altLang="en-US" sz="1400" dirty="0">
                <a:solidFill>
                  <a:srgbClr val="FF0000"/>
                </a:solidFill>
                <a:latin typeface="メイリオ" panose="020B0604030504040204" pitchFamily="50" charset="-128"/>
                <a:ea typeface="メイリオ" panose="020B0604030504040204" pitchFamily="50" charset="-128"/>
              </a:rPr>
              <a:t>赤字は災害に関連する区域</a:t>
            </a:r>
            <a:endParaRPr lang="en-US" altLang="ja-JP" sz="1400" dirty="0">
              <a:solidFill>
                <a:srgbClr val="FF0000"/>
              </a:solidFill>
              <a:latin typeface="メイリオ" panose="020B0604030504040204" pitchFamily="50" charset="-128"/>
              <a:ea typeface="メイリオ" panose="020B0604030504040204" pitchFamily="50" charset="-128"/>
            </a:endParaRPr>
          </a:p>
          <a:p>
            <a:r>
              <a:rPr lang="ja-JP" altLang="en-US" sz="1400" dirty="0">
                <a:solidFill>
                  <a:srgbClr val="FF0000"/>
                </a:solidFill>
                <a:latin typeface="メイリオ" panose="020B0604030504040204" pitchFamily="50" charset="-128"/>
                <a:ea typeface="メイリオ" panose="020B0604030504040204" pitchFamily="50" charset="-128"/>
              </a:rPr>
              <a:t>　（いわゆる災害レッドゾーン）</a:t>
            </a:r>
          </a:p>
        </p:txBody>
      </p:sp>
    </p:spTree>
    <p:extLst>
      <p:ext uri="{BB962C8B-B14F-4D97-AF65-F5344CB8AC3E}">
        <p14:creationId xmlns:p14="http://schemas.microsoft.com/office/powerpoint/2010/main" val="2758611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84396" y="1539531"/>
            <a:ext cx="3024336"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a:endParaRPr>
          </a:p>
        </p:txBody>
      </p:sp>
      <p:sp>
        <p:nvSpPr>
          <p:cNvPr id="17" name="正方形/長方形 16"/>
          <p:cNvSpPr/>
          <p:nvPr/>
        </p:nvSpPr>
        <p:spPr>
          <a:xfrm>
            <a:off x="992560" y="3863304"/>
            <a:ext cx="3240360" cy="28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a:endParaRPr>
          </a:p>
        </p:txBody>
      </p:sp>
      <p:sp>
        <p:nvSpPr>
          <p:cNvPr id="14353" name="Rectangle 2"/>
          <p:cNvSpPr>
            <a:spLocks noGrp="1" noChangeArrowheads="1"/>
          </p:cNvSpPr>
          <p:nvPr>
            <p:ph type="title"/>
          </p:nvPr>
        </p:nvSpPr>
        <p:spPr>
          <a:xfrm>
            <a:off x="381000" y="-14036"/>
            <a:ext cx="8626720" cy="439615"/>
          </a:xfrm>
          <a:noFill/>
          <a:ln w="9525">
            <a:noFill/>
            <a:miter lim="800000"/>
            <a:headEnd/>
            <a:tailEnd/>
          </a:ln>
        </p:spPr>
        <p:txBody>
          <a:bodyPr vert="horz" wrap="square" lIns="84378" tIns="42188" rIns="84378" bIns="42188" numCol="1" anchor="ctr" anchorCtr="0" compatLnSpc="1">
            <a:prstTxWarp prst="textNoShape">
              <a:avLst/>
            </a:prstTxWarp>
          </a:bodyPr>
          <a:lstStyle/>
          <a:p>
            <a:r>
              <a:rPr lang="ja-JP" altLang="en-US" sz="2400" b="1" dirty="0">
                <a:latin typeface="Meiryo UI" panose="020B0604030504040204" pitchFamily="50" charset="-128"/>
                <a:ea typeface="Meiryo UI" panose="020B0604030504040204" pitchFamily="50" charset="-128"/>
              </a:rPr>
              <a:t>居住誘導区域の設定基準（都市計画運用指針）</a:t>
            </a:r>
          </a:p>
        </p:txBody>
      </p:sp>
      <p:sp>
        <p:nvSpPr>
          <p:cNvPr id="94" name="スライド番号プレースホルダー 3"/>
          <p:cNvSpPr>
            <a:spLocks noGrp="1"/>
          </p:cNvSpPr>
          <p:nvPr>
            <p:ph type="sldNum" sz="quarter" idx="12"/>
          </p:nvPr>
        </p:nvSpPr>
        <p:spPr>
          <a:xfrm>
            <a:off x="7303133" y="644838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defTabSz="777821"/>
            <a:fld id="{67BA84A0-340B-42A6-B002-7E876AB09174}" type="slidenum">
              <a:rPr lang="en-US" altLang="ja-JP" sz="1534">
                <a:solidFill>
                  <a:prstClr val="black"/>
                </a:solidFill>
              </a:rPr>
              <a:pPr defTabSz="777821"/>
              <a:t>27</a:t>
            </a:fld>
            <a:endParaRPr lang="en-US" altLang="ja-JP" sz="1534" dirty="0">
              <a:solidFill>
                <a:prstClr val="black"/>
              </a:solidFill>
            </a:endParaRPr>
          </a:p>
        </p:txBody>
      </p:sp>
      <p:sp>
        <p:nvSpPr>
          <p:cNvPr id="11" name="正方形/長方形 10"/>
          <p:cNvSpPr/>
          <p:nvPr/>
        </p:nvSpPr>
        <p:spPr>
          <a:xfrm>
            <a:off x="462677" y="620688"/>
            <a:ext cx="8935889" cy="6120680"/>
          </a:xfrm>
          <a:prstGeom prst="rect">
            <a:avLst/>
          </a:prstGeom>
          <a:noFill/>
          <a:ln w="28575">
            <a:solidFill>
              <a:schemeClr val="accent5">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3473" fontAlgn="auto">
              <a:spcBef>
                <a:spcPts val="0"/>
              </a:spcBef>
              <a:spcAft>
                <a:spcPts val="0"/>
              </a:spcAft>
              <a:defRPr/>
            </a:pPr>
            <a:endParaRPr lang="en-US" altLang="ja-JP" sz="1477" dirty="0">
              <a:solidFill>
                <a:srgbClr val="FF0000"/>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682148" y="1901841"/>
            <a:ext cx="8496944" cy="646331"/>
          </a:xfrm>
          <a:prstGeom prst="rect">
            <a:avLst/>
          </a:prstGeom>
        </p:spPr>
        <p:txBody>
          <a:bodyPr wrap="square">
            <a:spAutoFit/>
          </a:bodyPr>
          <a:lstStyle/>
          <a:p>
            <a:pPr marL="285750" indent="-285750" defTabSz="844083">
              <a:buFont typeface="Wingdings" panose="05000000000000000000" pitchFamily="2" charset="2"/>
              <a:buChar char="Ø"/>
              <a:defRPr/>
            </a:pPr>
            <a:r>
              <a:rPr lang="ja-JP" altLang="en-US" dirty="0">
                <a:solidFill>
                  <a:srgbClr val="000000"/>
                </a:solidFill>
                <a:latin typeface="メイリオ" panose="020B0604030504040204" pitchFamily="50" charset="-128"/>
                <a:ea typeface="メイリオ" panose="020B0604030504040204" pitchFamily="50" charset="-128"/>
              </a:rPr>
              <a:t>津波災害特別警戒区域</a:t>
            </a:r>
            <a:endParaRPr lang="en-US" altLang="ja-JP" dirty="0">
              <a:solidFill>
                <a:srgbClr val="000000"/>
              </a:solidFill>
              <a:latin typeface="メイリオ" panose="020B0604030504040204" pitchFamily="50" charset="-128"/>
              <a:ea typeface="メイリオ" panose="020B0604030504040204" pitchFamily="50" charset="-128"/>
            </a:endParaRPr>
          </a:p>
          <a:p>
            <a:pPr marL="285750" indent="-285750" defTabSz="844083">
              <a:buFont typeface="Wingdings" panose="05000000000000000000" pitchFamily="2" charset="2"/>
              <a:buChar char="Ø"/>
              <a:defRPr/>
            </a:pPr>
            <a:r>
              <a:rPr lang="ja-JP" altLang="en-US" dirty="0">
                <a:solidFill>
                  <a:srgbClr val="000000"/>
                </a:solidFill>
                <a:latin typeface="メイリオ" panose="020B0604030504040204" pitchFamily="50" charset="-128"/>
                <a:ea typeface="メイリオ" panose="020B0604030504040204" pitchFamily="50" charset="-128"/>
              </a:rPr>
              <a:t>災害危険区域（住居の用に供する建築物の建築が禁止されている区域</a:t>
            </a:r>
            <a:r>
              <a:rPr lang="ja-JP" altLang="en-US" b="1" i="1" u="sng" dirty="0">
                <a:solidFill>
                  <a:srgbClr val="000000"/>
                </a:solidFill>
                <a:latin typeface="メイリオ" panose="020B0604030504040204" pitchFamily="50" charset="-128"/>
                <a:ea typeface="メイリオ" panose="020B0604030504040204" pitchFamily="50" charset="-128"/>
              </a:rPr>
              <a:t>を除く</a:t>
            </a:r>
            <a:r>
              <a:rPr lang="ja-JP" altLang="en-US" dirty="0">
                <a:solidFill>
                  <a:srgbClr val="000000"/>
                </a:solidFill>
                <a:latin typeface="メイリオ" panose="020B0604030504040204" pitchFamily="50" charset="-128"/>
                <a:ea typeface="メイリオ" panose="020B0604030504040204" pitchFamily="50" charset="-128"/>
              </a:rPr>
              <a:t>）</a:t>
            </a:r>
            <a:endParaRPr lang="en-US" altLang="ja-JP" dirty="0">
              <a:solidFill>
                <a:srgbClr val="000000"/>
              </a:solidFill>
              <a:latin typeface="メイリオ" panose="020B0604030504040204" pitchFamily="50" charset="-128"/>
              <a:ea typeface="メイリオ" panose="020B0604030504040204" pitchFamily="50" charset="-128"/>
            </a:endParaRPr>
          </a:p>
        </p:txBody>
      </p:sp>
      <p:sp>
        <p:nvSpPr>
          <p:cNvPr id="3" name="正方形/長方形 2"/>
          <p:cNvSpPr/>
          <p:nvPr/>
        </p:nvSpPr>
        <p:spPr>
          <a:xfrm>
            <a:off x="568702" y="692696"/>
            <a:ext cx="8956298" cy="369332"/>
          </a:xfrm>
          <a:prstGeom prst="rect">
            <a:avLst/>
          </a:prstGeom>
        </p:spPr>
        <p:txBody>
          <a:bodyPr wrap="none">
            <a:spAutoFit/>
          </a:bodyPr>
          <a:lstStyle/>
          <a:p>
            <a:pPr defTabSz="844083"/>
            <a:r>
              <a:rPr lang="ja-JP" altLang="en-US" dirty="0">
                <a:solidFill>
                  <a:prstClr val="black"/>
                </a:solidFill>
                <a:latin typeface="メイリオ" panose="020B0604030504040204" pitchFamily="50" charset="-128"/>
                <a:ea typeface="メイリオ" panose="020B0604030504040204" pitchFamily="50" charset="-128"/>
              </a:rPr>
              <a:t>法令に加え、主に災害に関する区域について運用指針においても除外の考えを提示。</a:t>
            </a:r>
            <a:endParaRPr lang="en-US" altLang="ja-JP" dirty="0">
              <a:solidFill>
                <a:prstClr val="black"/>
              </a:solidFill>
              <a:latin typeface="メイリオ" panose="020B0604030504040204" pitchFamily="50" charset="-128"/>
              <a:ea typeface="メイリオ" panose="020B0604030504040204" pitchFamily="50" charset="-128"/>
            </a:endParaRPr>
          </a:p>
        </p:txBody>
      </p:sp>
      <p:sp>
        <p:nvSpPr>
          <p:cNvPr id="14" name="正方形/長方形 13"/>
          <p:cNvSpPr/>
          <p:nvPr/>
        </p:nvSpPr>
        <p:spPr>
          <a:xfrm>
            <a:off x="568702" y="1257138"/>
            <a:ext cx="8006862" cy="646331"/>
          </a:xfrm>
          <a:prstGeom prst="rect">
            <a:avLst/>
          </a:prstGeom>
        </p:spPr>
        <p:txBody>
          <a:bodyPr>
            <a:spAutoFit/>
          </a:bodyPr>
          <a:lstStyle/>
          <a:p>
            <a:pPr marL="161196" lvl="1" indent="-161196" algn="just" defTabSz="844083">
              <a:defRPr/>
            </a:pPr>
            <a:r>
              <a:rPr lang="ja-JP" altLang="en-US" b="1" dirty="0">
                <a:solidFill>
                  <a:prstClr val="black"/>
                </a:solidFill>
                <a:latin typeface="メイリオ" panose="020B0604030504040204" pitchFamily="50" charset="-128"/>
                <a:ea typeface="メイリオ" panose="020B0604030504040204" pitchFamily="50" charset="-128"/>
              </a:rPr>
              <a:t>○原則として、居住誘導区域に含まないこととすべき区域</a:t>
            </a:r>
            <a:endParaRPr lang="en-US" altLang="ja-JP" b="1" dirty="0">
              <a:solidFill>
                <a:prstClr val="black"/>
              </a:solidFill>
              <a:latin typeface="メイリオ" panose="020B0604030504040204" pitchFamily="50" charset="-128"/>
              <a:ea typeface="メイリオ" panose="020B0604030504040204" pitchFamily="50" charset="-128"/>
            </a:endParaRPr>
          </a:p>
          <a:p>
            <a:pPr marL="161196" lvl="1" indent="-161196" algn="just" defTabSz="844083">
              <a:defRPr/>
            </a:pPr>
            <a:r>
              <a:rPr lang="ja-JP" altLang="en-US" b="1" dirty="0">
                <a:solidFill>
                  <a:prstClr val="black"/>
                </a:solidFill>
                <a:latin typeface="メイリオ" panose="020B0604030504040204" pitchFamily="50" charset="-128"/>
                <a:ea typeface="メイリオ" panose="020B0604030504040204" pitchFamily="50" charset="-128"/>
              </a:rPr>
              <a:t>　（いわゆる災害レッドゾーン）</a:t>
            </a:r>
            <a:endParaRPr lang="en-US" altLang="ja-JP" b="1" dirty="0">
              <a:solidFill>
                <a:prstClr val="black"/>
              </a:solidFill>
              <a:latin typeface="メイリオ" panose="020B0604030504040204" pitchFamily="50" charset="-128"/>
              <a:ea typeface="メイリオ" panose="020B0604030504040204" pitchFamily="50" charset="-128"/>
            </a:endParaRPr>
          </a:p>
        </p:txBody>
      </p:sp>
      <p:sp>
        <p:nvSpPr>
          <p:cNvPr id="15" name="正方形/長方形 14"/>
          <p:cNvSpPr/>
          <p:nvPr/>
        </p:nvSpPr>
        <p:spPr>
          <a:xfrm>
            <a:off x="568702" y="2758316"/>
            <a:ext cx="8704778" cy="1477328"/>
          </a:xfrm>
          <a:prstGeom prst="rect">
            <a:avLst/>
          </a:prstGeom>
        </p:spPr>
        <p:txBody>
          <a:bodyPr wrap="square">
            <a:spAutoFit/>
          </a:bodyPr>
          <a:lstStyle/>
          <a:p>
            <a:pPr marL="161196" lvl="1" indent="-161196" algn="just" defTabSz="844083">
              <a:defRPr/>
            </a:pPr>
            <a:r>
              <a:rPr lang="ja-JP" altLang="en-US" b="1" dirty="0">
                <a:solidFill>
                  <a:prstClr val="black"/>
                </a:solidFill>
                <a:latin typeface="メイリオ" panose="020B0604030504040204" pitchFamily="50" charset="-128"/>
                <a:ea typeface="メイリオ" panose="020B0604030504040204" pitchFamily="50" charset="-128"/>
              </a:rPr>
              <a:t>○災害リスク、警戒避難体制の整備状況、災害を防止し、又は軽減するための施設の整備状況や整備の見込み等を総合的に勘案し、居住を誘導することが適当ではないと判断される場合は、</a:t>
            </a:r>
            <a:endParaRPr lang="en-US" altLang="ja-JP" b="1" dirty="0">
              <a:solidFill>
                <a:prstClr val="black"/>
              </a:solidFill>
              <a:latin typeface="メイリオ" panose="020B0604030504040204" pitchFamily="50" charset="-128"/>
              <a:ea typeface="メイリオ" panose="020B0604030504040204" pitchFamily="50" charset="-128"/>
            </a:endParaRPr>
          </a:p>
          <a:p>
            <a:pPr marL="161196" lvl="1" indent="-161196" algn="just" defTabSz="844083">
              <a:defRPr/>
            </a:pPr>
            <a:r>
              <a:rPr lang="ja-JP" altLang="en-US" b="1" dirty="0">
                <a:solidFill>
                  <a:prstClr val="black"/>
                </a:solidFill>
                <a:latin typeface="メイリオ" panose="020B0604030504040204" pitchFamily="50" charset="-128"/>
                <a:ea typeface="メイリオ" panose="020B0604030504040204" pitchFamily="50" charset="-128"/>
              </a:rPr>
              <a:t>　原則として、居住誘導区域に含まないこととすべき区域</a:t>
            </a:r>
            <a:endParaRPr lang="en-US" altLang="ja-JP" b="1" dirty="0">
              <a:solidFill>
                <a:prstClr val="black"/>
              </a:solidFill>
              <a:latin typeface="メイリオ" panose="020B0604030504040204" pitchFamily="50" charset="-128"/>
              <a:ea typeface="メイリオ" panose="020B0604030504040204" pitchFamily="50" charset="-128"/>
            </a:endParaRPr>
          </a:p>
          <a:p>
            <a:pPr marL="161196" lvl="1" indent="-161196" algn="just" defTabSz="844083">
              <a:defRPr/>
            </a:pPr>
            <a:r>
              <a:rPr lang="ja-JP" altLang="en-US" b="1" dirty="0">
                <a:solidFill>
                  <a:prstClr val="black"/>
                </a:solidFill>
                <a:latin typeface="メイリオ" panose="020B0604030504040204" pitchFamily="50" charset="-128"/>
                <a:ea typeface="メイリオ" panose="020B0604030504040204" pitchFamily="50" charset="-128"/>
              </a:rPr>
              <a:t>　（いわゆる災害イエローゾーン）</a:t>
            </a:r>
            <a:endParaRPr lang="en-US" altLang="ja-JP" b="1" dirty="0">
              <a:solidFill>
                <a:prstClr val="black"/>
              </a:solidFill>
              <a:latin typeface="メイリオ" panose="020B0604030504040204" pitchFamily="50" charset="-128"/>
              <a:ea typeface="メイリオ" panose="020B0604030504040204" pitchFamily="50" charset="-128"/>
            </a:endParaRPr>
          </a:p>
        </p:txBody>
      </p:sp>
      <p:sp>
        <p:nvSpPr>
          <p:cNvPr id="16" name="正方形/長方形 15"/>
          <p:cNvSpPr/>
          <p:nvPr/>
        </p:nvSpPr>
        <p:spPr>
          <a:xfrm>
            <a:off x="682148" y="4326350"/>
            <a:ext cx="8496944" cy="2031325"/>
          </a:xfrm>
          <a:prstGeom prst="rect">
            <a:avLst/>
          </a:prstGeom>
        </p:spPr>
        <p:txBody>
          <a:bodyPr wrap="square">
            <a:spAutoFit/>
          </a:bodyPr>
          <a:lstStyle/>
          <a:p>
            <a:pPr marL="285750" indent="-285750" defTabSz="844083">
              <a:buFont typeface="Wingdings" panose="05000000000000000000" pitchFamily="2" charset="2"/>
              <a:buChar char="Ø"/>
              <a:defRPr/>
            </a:pPr>
            <a:r>
              <a:rPr lang="ja-JP" altLang="en-US" dirty="0">
                <a:solidFill>
                  <a:srgbClr val="000000"/>
                </a:solidFill>
                <a:latin typeface="メイリオ" panose="020B0604030504040204" pitchFamily="50" charset="-128"/>
                <a:ea typeface="メイリオ" panose="020B0604030504040204" pitchFamily="50" charset="-128"/>
              </a:rPr>
              <a:t>土砂災害警戒区域</a:t>
            </a:r>
          </a:p>
          <a:p>
            <a:pPr marL="285750" indent="-285750" defTabSz="844083">
              <a:buFont typeface="Wingdings" panose="05000000000000000000" pitchFamily="2" charset="2"/>
              <a:buChar char="Ø"/>
              <a:defRPr/>
            </a:pPr>
            <a:r>
              <a:rPr lang="ja-JP" altLang="en-US" dirty="0">
                <a:solidFill>
                  <a:srgbClr val="000000"/>
                </a:solidFill>
                <a:latin typeface="メイリオ" panose="020B0604030504040204" pitchFamily="50" charset="-128"/>
                <a:ea typeface="メイリオ" panose="020B0604030504040204" pitchFamily="50" charset="-128"/>
              </a:rPr>
              <a:t>津波災害警戒区域</a:t>
            </a:r>
          </a:p>
          <a:p>
            <a:pPr marL="285750" indent="-285750" defTabSz="844083">
              <a:buFont typeface="Wingdings" panose="05000000000000000000" pitchFamily="2" charset="2"/>
              <a:buChar char="Ø"/>
              <a:defRPr/>
            </a:pPr>
            <a:r>
              <a:rPr lang="ja-JP" altLang="en-US" dirty="0">
                <a:solidFill>
                  <a:srgbClr val="000000"/>
                </a:solidFill>
                <a:latin typeface="メイリオ" panose="020B0604030504040204" pitchFamily="50" charset="-128"/>
                <a:ea typeface="メイリオ" panose="020B0604030504040204" pitchFamily="50" charset="-128"/>
              </a:rPr>
              <a:t>浸水想定区域</a:t>
            </a:r>
          </a:p>
          <a:p>
            <a:pPr marL="285750" indent="-285750" defTabSz="844083">
              <a:buFont typeface="Wingdings" panose="05000000000000000000" pitchFamily="2" charset="2"/>
              <a:buChar char="Ø"/>
              <a:defRPr/>
            </a:pPr>
            <a:r>
              <a:rPr lang="ja-JP" altLang="en-US" dirty="0">
                <a:solidFill>
                  <a:srgbClr val="000000"/>
                </a:solidFill>
                <a:latin typeface="メイリオ" panose="020B0604030504040204" pitchFamily="50" charset="-128"/>
                <a:ea typeface="メイリオ" panose="020B0604030504040204" pitchFamily="50" charset="-128"/>
              </a:rPr>
              <a:t>土砂災害防止法の基礎調査、</a:t>
            </a:r>
            <a:br>
              <a:rPr lang="en-US" altLang="ja-JP" dirty="0">
                <a:solidFill>
                  <a:srgbClr val="000000"/>
                </a:solidFill>
                <a:latin typeface="メイリオ" panose="020B0604030504040204" pitchFamily="50" charset="-128"/>
                <a:ea typeface="メイリオ" panose="020B0604030504040204" pitchFamily="50" charset="-128"/>
              </a:rPr>
            </a:br>
            <a:r>
              <a:rPr lang="ja-JP" altLang="en-US" dirty="0">
                <a:solidFill>
                  <a:srgbClr val="000000"/>
                </a:solidFill>
                <a:latin typeface="メイリオ" panose="020B0604030504040204" pitchFamily="50" charset="-128"/>
                <a:ea typeface="メイリオ" panose="020B0604030504040204" pitchFamily="50" charset="-128"/>
              </a:rPr>
              <a:t>津波防災地域づくり法の津波浸水想定における浸水の区域、</a:t>
            </a:r>
            <a:br>
              <a:rPr lang="en-US" altLang="ja-JP" dirty="0">
                <a:solidFill>
                  <a:srgbClr val="000000"/>
                </a:solidFill>
                <a:latin typeface="メイリオ" panose="020B0604030504040204" pitchFamily="50" charset="-128"/>
                <a:ea typeface="メイリオ" panose="020B0604030504040204" pitchFamily="50" charset="-128"/>
              </a:rPr>
            </a:br>
            <a:r>
              <a:rPr lang="ja-JP" altLang="en-US" dirty="0">
                <a:solidFill>
                  <a:srgbClr val="000000"/>
                </a:solidFill>
                <a:latin typeface="メイリオ" panose="020B0604030504040204" pitchFamily="50" charset="-128"/>
                <a:ea typeface="メイリオ" panose="020B0604030504040204" pitchFamily="50" charset="-128"/>
              </a:rPr>
              <a:t>特定都市河川法の都市浸水想定における都市浸水が想定される区域</a:t>
            </a:r>
            <a:br>
              <a:rPr lang="en-US" altLang="ja-JP" dirty="0">
                <a:solidFill>
                  <a:srgbClr val="000000"/>
                </a:solidFill>
                <a:latin typeface="メイリオ" panose="020B0604030504040204" pitchFamily="50" charset="-128"/>
                <a:ea typeface="メイリオ" panose="020B0604030504040204" pitchFamily="50" charset="-128"/>
              </a:rPr>
            </a:br>
            <a:r>
              <a:rPr lang="ja-JP" altLang="en-US" dirty="0">
                <a:solidFill>
                  <a:srgbClr val="000000"/>
                </a:solidFill>
                <a:latin typeface="メイリオ" panose="020B0604030504040204" pitchFamily="50" charset="-128"/>
                <a:ea typeface="メイリオ" panose="020B0604030504040204" pitchFamily="50" charset="-128"/>
              </a:rPr>
              <a:t>及びその他の調査結果等により判明した災害の発生のおそれのある区域</a:t>
            </a:r>
          </a:p>
        </p:txBody>
      </p:sp>
    </p:spTree>
    <p:extLst>
      <p:ext uri="{BB962C8B-B14F-4D97-AF65-F5344CB8AC3E}">
        <p14:creationId xmlns:p14="http://schemas.microsoft.com/office/powerpoint/2010/main" val="1862063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1182039023"/>
              </p:ext>
            </p:extLst>
          </p:nvPr>
        </p:nvGraphicFramePr>
        <p:xfrm>
          <a:off x="70970" y="620688"/>
          <a:ext cx="9682303" cy="6107820"/>
        </p:xfrm>
        <a:graphic>
          <a:graphicData uri="http://schemas.openxmlformats.org/drawingml/2006/table">
            <a:tbl>
              <a:tblPr>
                <a:tableStyleId>{5C22544A-7EE6-4342-B048-85BDC9FD1C3A}</a:tableStyleId>
              </a:tblPr>
              <a:tblGrid>
                <a:gridCol w="1440721">
                  <a:extLst>
                    <a:ext uri="{9D8B030D-6E8A-4147-A177-3AD203B41FA5}">
                      <a16:colId xmlns:a16="http://schemas.microsoft.com/office/drawing/2014/main" val="20000"/>
                    </a:ext>
                  </a:extLst>
                </a:gridCol>
                <a:gridCol w="2624553">
                  <a:extLst>
                    <a:ext uri="{9D8B030D-6E8A-4147-A177-3AD203B41FA5}">
                      <a16:colId xmlns:a16="http://schemas.microsoft.com/office/drawing/2014/main" val="20001"/>
                    </a:ext>
                  </a:extLst>
                </a:gridCol>
                <a:gridCol w="1119863">
                  <a:extLst>
                    <a:ext uri="{9D8B030D-6E8A-4147-A177-3AD203B41FA5}">
                      <a16:colId xmlns:a16="http://schemas.microsoft.com/office/drawing/2014/main" val="2197070873"/>
                    </a:ext>
                  </a:extLst>
                </a:gridCol>
                <a:gridCol w="4497166">
                  <a:extLst>
                    <a:ext uri="{9D8B030D-6E8A-4147-A177-3AD203B41FA5}">
                      <a16:colId xmlns:a16="http://schemas.microsoft.com/office/drawing/2014/main" val="20002"/>
                    </a:ext>
                  </a:extLst>
                </a:gridCol>
              </a:tblGrid>
              <a:tr h="295148">
                <a:tc gridSpan="2">
                  <a:txBody>
                    <a:bodyPr/>
                    <a:lstStyle/>
                    <a:p>
                      <a:pPr algn="ctr" fontAlgn="ctr"/>
                      <a:r>
                        <a:rPr lang="ja-JP" altLang="en-US" sz="1600" b="1"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区　域</a:t>
                      </a:r>
                      <a:endParaRPr lang="ja-JP" altLang="en-US" sz="16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kumimoji="1" lang="ja-JP" altLang="en-US"/>
                    </a:p>
                  </a:txBody>
                  <a:tcPr/>
                </a:tc>
                <a:tc>
                  <a:txBody>
                    <a:bodyPr/>
                    <a:lstStyle/>
                    <a:p>
                      <a:pPr algn="ctr" fontAlgn="ctr"/>
                      <a:r>
                        <a:rPr lang="ja-JP" altLang="en-US" sz="16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指定</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ctr"/>
                      <a:r>
                        <a:rPr lang="ja-JP" altLang="en-US" sz="16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（参考）行為規制等</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446419">
                <a:tc rowSpan="6">
                  <a:txBody>
                    <a:bodyPr/>
                    <a:lstStyle/>
                    <a:p>
                      <a:pPr marL="266700" indent="-171450" algn="ctr" fontAlgn="ctr"/>
                      <a:r>
                        <a:rPr lang="ja-JP" altLang="en-US" sz="1600" b="1" i="0" u="none" strike="noStrike" spc="-15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レッドゾーン</a:t>
                      </a:r>
                      <a:endParaRPr lang="en-US" altLang="ja-JP" sz="1600" b="1" i="0" u="none" strike="noStrike" spc="-15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266700" indent="-171450" algn="ctr" fontAlgn="ctr"/>
                      <a:endParaRPr lang="en-US" altLang="ja-JP" sz="1050" b="1"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266700" indent="-171450"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住宅等の建築や開発行為等の規制あり</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fontAlgn="ctr"/>
                      <a:r>
                        <a:rPr lang="ja-JP" altLang="en-US" sz="14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災害危険区域</a:t>
                      </a:r>
                      <a:endParaRPr lang="en-US" altLang="ja-JP" sz="1400" b="0" u="none" strike="noStrike" dirty="0">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fontAlgn="ctr"/>
                      <a:r>
                        <a:rPr lang="en-US" altLang="ja-JP" sz="10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000" b="0" u="none" strike="noStrike" kern="1200" dirty="0">
                          <a:solidFill>
                            <a:schemeClr val="dk1"/>
                          </a:solidFill>
                          <a:effectLst/>
                          <a:latin typeface="Meiryo UI" panose="020B0604030504040204" pitchFamily="50" charset="-128"/>
                          <a:ea typeface="Meiryo UI" panose="020B0604030504040204" pitchFamily="50" charset="-128"/>
                          <a:cs typeface="メイリオ" panose="020B0604030504040204" pitchFamily="50" charset="-128"/>
                        </a:rPr>
                        <a:t>崖崩れ</a:t>
                      </a:r>
                      <a:r>
                        <a:rPr kumimoji="1" lang="en-US" altLang="ja-JP" sz="1000" b="0" u="none" strike="noStrike" kern="1200" dirty="0">
                          <a:solidFill>
                            <a:schemeClr val="dk1"/>
                          </a:solidFill>
                          <a:effectLst/>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000" b="0" u="none" strike="noStrike" kern="1200" dirty="0">
                          <a:solidFill>
                            <a:schemeClr val="dk1"/>
                          </a:solidFill>
                          <a:effectLst/>
                          <a:latin typeface="Meiryo UI" panose="020B0604030504040204" pitchFamily="50" charset="-128"/>
                          <a:ea typeface="Meiryo UI" panose="020B0604030504040204" pitchFamily="50" charset="-128"/>
                          <a:cs typeface="メイリオ" panose="020B0604030504040204" pitchFamily="50" charset="-128"/>
                        </a:rPr>
                        <a:t>出水</a:t>
                      </a:r>
                      <a:r>
                        <a:rPr kumimoji="1" lang="en-US" altLang="ja-JP" sz="1000" b="0" u="none" strike="noStrike" kern="1200" dirty="0">
                          <a:solidFill>
                            <a:schemeClr val="dk1"/>
                          </a:solidFill>
                          <a:effectLst/>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000" b="0" u="none" strike="noStrike" kern="1200" dirty="0">
                          <a:solidFill>
                            <a:schemeClr val="dk1"/>
                          </a:solidFill>
                          <a:effectLst/>
                          <a:latin typeface="Meiryo UI" panose="020B0604030504040204" pitchFamily="50" charset="-128"/>
                          <a:ea typeface="Meiryo UI" panose="020B0604030504040204" pitchFamily="50" charset="-128"/>
                          <a:cs typeface="メイリオ" panose="020B0604030504040204" pitchFamily="50" charset="-128"/>
                        </a:rPr>
                        <a:t>津波</a:t>
                      </a:r>
                      <a:r>
                        <a:rPr lang="ja-JP" altLang="en-US" sz="10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等</a:t>
                      </a:r>
                      <a:r>
                        <a:rPr lang="en-US" altLang="ja-JP" sz="10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a:t>
                      </a:r>
                    </a:p>
                    <a:p>
                      <a:pPr marL="95250" indent="0"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＜建築基準法</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昭和</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25</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年法律第</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201</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号</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tabLst>
                          <a:tab pos="4838700" algn="l"/>
                        </a:tabLst>
                      </a:pP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地方公共団体</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tabLst>
                          <a:tab pos="4838700" algn="l"/>
                        </a:tabLst>
                      </a:pP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・災害危険区域内における住居の用に供する建築物の建築の禁止その他建築物の建築に関する制限で災害防止上必要なものは、前項の条例で定める。　（法第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39</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2</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1498322"/>
                  </a:ext>
                </a:extLst>
              </a:tr>
              <a:tr h="464353">
                <a:tc vMerge="1">
                  <a:txBody>
                    <a:bodyPr/>
                    <a:lstStyle/>
                    <a:p>
                      <a:pPr marL="266700" indent="-171450" algn="ctr" fontAlgn="ctr"/>
                      <a:endParaRPr lang="en-US" altLang="ja-JP" sz="1600" b="0" i="0" u="none" strike="noStrike"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fontAlgn="ctr"/>
                      <a:r>
                        <a:rPr lang="ja-JP" altLang="en-US" sz="14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地すべり防止区域</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844036" rtl="0" eaLnBrk="1" fontAlgn="ctr" latinLnBrk="0" hangingPunct="1">
                        <a:lnSpc>
                          <a:spcPct val="100000"/>
                        </a:lnSpc>
                        <a:spcBef>
                          <a:spcPts val="0"/>
                        </a:spcBef>
                        <a:spcAft>
                          <a:spcPts val="0"/>
                        </a:spcAft>
                        <a:buClrTx/>
                        <a:buSzTx/>
                        <a:buFontTx/>
                        <a:buNone/>
                        <a:tabLst/>
                        <a:defRPr/>
                      </a:pP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＜地すべり等防止法</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昭和</a:t>
                      </a:r>
                      <a:r>
                        <a:rPr lang="en-US" altLang="ja-JP"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33</a:t>
                      </a: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年法律第</a:t>
                      </a:r>
                      <a:r>
                        <a:rPr lang="en-US" altLang="ja-JP"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30</a:t>
                      </a: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号</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85725" algn="l" fontAlgn="ct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国土交通大臣、</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180975" indent="-85725" algn="l" fontAlgn="ct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農林水産大臣</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85725" algn="l" fontAlgn="ct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・地すべり防止区域内において、次の各号の一に該当する行為をしようとする者は、都道府県知事の許可を受けなければならない。（法第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18</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180975" indent="-85725" algn="l" fontAlgn="ct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　</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のり切り（長さ</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3m</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）、切土（直高</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2m</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）など</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9508">
                <a:tc vMerge="1">
                  <a:txBody>
                    <a:bodyPr/>
                    <a:lstStyle/>
                    <a:p>
                      <a:pPr marL="95250" indent="0" algn="l" fontAlgn="ctr"/>
                      <a:endParaRPr lang="ja-JP"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95250" indent="0" algn="l" fontAlgn="ctr"/>
                      <a:r>
                        <a:rPr lang="ja-JP" altLang="en-US" sz="14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急傾斜地崩壊危険区域</a:t>
                      </a:r>
                      <a:endParaRPr lang="en-US" altLang="ja-JP" sz="1400" b="0" u="none" strike="noStrike" dirty="0">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defTabSz="854075" fontAlgn="ctr">
                        <a:tabLst>
                          <a:tab pos="1787525" algn="l"/>
                        </a:tabLst>
                      </a:pP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＜急傾斜地の崩壊による災害の防止に関する法律</a:t>
                      </a:r>
                      <a:endParaRPr lang="en-US" altLang="ja-JP" sz="900" b="0" u="none" strike="noStrike" dirty="0">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defTabSz="854075" fontAlgn="ctr">
                        <a:tabLst>
                          <a:tab pos="1787525" algn="l"/>
                        </a:tabLst>
                      </a:pP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　</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昭和</a:t>
                      </a:r>
                      <a:r>
                        <a:rPr lang="en-US" altLang="ja-JP"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44</a:t>
                      </a: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年法律第</a:t>
                      </a:r>
                      <a:r>
                        <a:rPr lang="en-US" altLang="ja-JP"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57</a:t>
                      </a: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号</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都道府県知事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・急傾斜地崩壊危険区域内においては、次の各号に掲げる行為は、都道府県知事の許可を受けなければ、してはならない。（法第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7</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a:t>
                      </a:r>
                      <a:b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b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のり切り（長さ</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3m</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）、切土（直高</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2m</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）など</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6551">
                <a:tc vMerge="1">
                  <a:txBody>
                    <a:bodyPr/>
                    <a:lstStyle/>
                    <a:p>
                      <a:endParaRPr kumimoji="1" lang="ja-JP" altLang="en-US"/>
                    </a:p>
                  </a:txBody>
                  <a:tcPr/>
                </a:tc>
                <a:tc>
                  <a:txBody>
                    <a:bodyPr/>
                    <a:lstStyle/>
                    <a:p>
                      <a:pPr marL="95250" indent="0" algn="l" fontAlgn="ctr"/>
                      <a:r>
                        <a:rPr lang="zh-TW" altLang="en-US" sz="14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土砂災害特別警戒区域</a:t>
                      </a:r>
                      <a:endParaRPr lang="en-US" altLang="zh-TW" sz="14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844036" rtl="0" eaLnBrk="1" fontAlgn="ctr" latinLnBrk="0" hangingPunct="1">
                        <a:lnSpc>
                          <a:spcPct val="100000"/>
                        </a:lnSpc>
                        <a:spcBef>
                          <a:spcPts val="0"/>
                        </a:spcBef>
                        <a:spcAft>
                          <a:spcPts val="0"/>
                        </a:spcAft>
                        <a:buClrTx/>
                        <a:buSzTx/>
                        <a:buFontTx/>
                        <a:buNone/>
                        <a:tabLst/>
                        <a:defRPr/>
                      </a:pP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＜土砂災害警戒区域等における土砂災害防止対策の</a:t>
                      </a:r>
                      <a:endParaRPr lang="en-US" altLang="ja-JP" sz="900" b="0" u="none" strike="noStrike" dirty="0">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844036" rtl="0" eaLnBrk="1" fontAlgn="ctr" latinLnBrk="0" hangingPunct="1">
                        <a:lnSpc>
                          <a:spcPct val="100000"/>
                        </a:lnSpc>
                        <a:spcBef>
                          <a:spcPts val="0"/>
                        </a:spcBef>
                        <a:spcAft>
                          <a:spcPts val="0"/>
                        </a:spcAft>
                        <a:buClrTx/>
                        <a:buSzTx/>
                        <a:buFontTx/>
                        <a:buNone/>
                        <a:tabLst/>
                        <a:defRPr/>
                      </a:pP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　推進に関する法律</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平成</a:t>
                      </a:r>
                      <a:r>
                        <a:rPr lang="en-US" altLang="ja-JP"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12</a:t>
                      </a: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年法律第</a:t>
                      </a:r>
                      <a:r>
                        <a:rPr lang="en-US" altLang="ja-JP"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57</a:t>
                      </a: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号</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都道府県知事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・特別警戒区域内において、都市計画法第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4</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12</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項の開発行為で当該開発行為をする土地の区域内において建築が予定されている建築物の用途が制限用途であるものをしようとする者は、あらかじめ、都道府県知事の許可を受けなければならない。（法第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10</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a:t>
                      </a:r>
                      <a:b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b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制限用途：住宅（自己用除く）、防災上の配慮を要するものが利用する社会福祉施設、学校、医療施設</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2414835"/>
                  </a:ext>
                </a:extLst>
              </a:tr>
              <a:tr h="532309">
                <a:tc vMerge="1">
                  <a:txBody>
                    <a:bodyPr/>
                    <a:lstStyle/>
                    <a:p>
                      <a:endParaRPr kumimoji="1" lang="ja-JP" altLang="en-US"/>
                    </a:p>
                  </a:txBody>
                  <a:tcPr/>
                </a:tc>
                <a:tc>
                  <a:txBody>
                    <a:bodyPr/>
                    <a:lstStyle/>
                    <a:p>
                      <a:pPr marL="95250" indent="0" algn="l" fontAlgn="ctr"/>
                      <a:r>
                        <a:rPr lang="ja-JP" altLang="en-US" sz="1400" b="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浸水被害防止区域</a:t>
                      </a:r>
                      <a:endParaRPr lang="en-US" altLang="ja-JP" sz="1400" b="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defTabSz="854075" fontAlgn="ctr">
                        <a:tabLst>
                          <a:tab pos="1787525" algn="l"/>
                        </a:tabLst>
                      </a:pPr>
                      <a:r>
                        <a:rPr lang="ja-JP" altLang="en-US" sz="900" b="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zh-CN" altLang="en-US" sz="90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特定都市河川浸水被害対策法</a:t>
                      </a:r>
                      <a:endParaRPr lang="en-US" altLang="zh-CN" sz="90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defTabSz="854075" fontAlgn="ctr">
                        <a:tabLst>
                          <a:tab pos="1787525" algn="l"/>
                        </a:tabLst>
                      </a:pP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　</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平成</a:t>
                      </a:r>
                      <a:r>
                        <a:rPr lang="en-US" altLang="ja-JP" sz="90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15</a:t>
                      </a:r>
                      <a:r>
                        <a:rPr lang="ja-JP" altLang="en-US" sz="90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年法律第</a:t>
                      </a:r>
                      <a:r>
                        <a:rPr lang="en-US" altLang="ja-JP" sz="90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77</a:t>
                      </a:r>
                      <a:r>
                        <a:rPr lang="ja-JP" altLang="en-US" sz="90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号</a:t>
                      </a:r>
                      <a:r>
                        <a:rPr lang="en-US" altLang="ja-JP" sz="90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都道府県知事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・浸水被害防止区域内において、特定開発行為あるいは特定建築行為をする者は、都道府県知事の許可を受けなければならない。（法第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57</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66</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180975" indent="-95250" algn="l" fontAlgn="t"/>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　</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住宅や要配慮者施設のほか条例で定める建築物及び当該建築に係る開発行為</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5295280"/>
                  </a:ext>
                </a:extLst>
              </a:tr>
              <a:tr h="576064">
                <a:tc vMerge="1">
                  <a:txBody>
                    <a:bodyPr/>
                    <a:lstStyle/>
                    <a:p>
                      <a:pPr marL="266700" indent="-171450" algn="l" fontAlgn="ctr"/>
                      <a:endParaRPr lang="en-US" altLang="ja-JP" sz="16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indent="0" algn="l" defTabSz="854075" rtl="0" eaLnBrk="1" fontAlgn="ctr" latinLnBrk="0" hangingPunct="1">
                        <a:lnSpc>
                          <a:spcPct val="100000"/>
                        </a:lnSpc>
                        <a:spcBef>
                          <a:spcPts val="0"/>
                        </a:spcBef>
                        <a:spcAft>
                          <a:spcPts val="0"/>
                        </a:spcAft>
                        <a:buClrTx/>
                        <a:buSzTx/>
                        <a:buFontTx/>
                        <a:buNone/>
                        <a:tabLst>
                          <a:tab pos="1787525" algn="l"/>
                        </a:tabLst>
                        <a:defRPr/>
                      </a:pPr>
                      <a:r>
                        <a:rPr lang="ja-JP" altLang="en-US" sz="14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津波災害特別警戒区域</a:t>
                      </a:r>
                      <a:endParaRPr lang="en-US" altLang="ja-JP" sz="1400" b="0" u="none" strike="noStrike" dirty="0">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defTabSz="854075" fontAlgn="ctr">
                        <a:tabLst>
                          <a:tab pos="1787525" algn="l"/>
                        </a:tabLst>
                      </a:pP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＜津波防災地域づくりに関する法</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律</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defTabSz="854075" fontAlgn="ctr">
                        <a:tabLst>
                          <a:tab pos="1787525" algn="l"/>
                        </a:tabLst>
                      </a:pP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　</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平成</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23</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年法律第</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123</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号</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都道府県知事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marR="0" indent="-95250" algn="l" defTabSz="844083" rtl="0" eaLnBrk="1" fontAlgn="t"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特別警戒区域内において、政令で定める土地の形質の変更を伴う開発行為で当該開発行為をする土地の区域内において建築が予定されている建築物の用途が制限用途であるものをしようとする者は、あらかじめ、都道府県知事の許可を受けなければならない。（法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73</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a:t>
                      </a:r>
                      <a:endPar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180975" marR="0" indent="-95250" algn="l" defTabSz="844083" rtl="0" eaLnBrk="1" fontAlgn="t"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　</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制限用途：社会福祉施設、学校、医療施設、市町村の条例で定める用途</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1974351"/>
                  </a:ext>
                </a:extLst>
              </a:tr>
              <a:tr h="551600">
                <a:tc rowSpan="4">
                  <a:txBody>
                    <a:bodyPr/>
                    <a:lstStyle/>
                    <a:p>
                      <a:pPr algn="ctr" fontAlgn="ctr"/>
                      <a:r>
                        <a:rPr lang="ja-JP" altLang="en-US" sz="1400" b="1" u="none" strike="noStrike" spc="-15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イエローゾーン</a:t>
                      </a:r>
                      <a:endParaRPr lang="en-US" altLang="ja-JP" sz="1400" b="1" u="none" strike="noStrike" spc="-150"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algn="ctr" fontAlgn="ctr"/>
                      <a:endParaRPr lang="en-US" altLang="ja-JP" sz="1050" b="1"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266700" indent="-177800"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105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建築や開発行為等の規制はなく、区域内の警戒避難体制の整備等を求めている</a:t>
                      </a:r>
                      <a:endParaRPr lang="en-US" altLang="ja-JP" sz="105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95250" indent="0" algn="l" fontAlgn="ctr"/>
                      <a:r>
                        <a:rPr lang="zh-CN" altLang="en-US" sz="1400" u="none" strike="noStrike" dirty="0">
                          <a:effectLst/>
                          <a:latin typeface="Meiryo UI" panose="020B0604030504040204" pitchFamily="50" charset="-128"/>
                          <a:ea typeface="Meiryo UI" panose="020B0604030504040204" pitchFamily="50" charset="-128"/>
                          <a:cs typeface="メイリオ" panose="020B0604030504040204" pitchFamily="50" charset="-128"/>
                        </a:rPr>
                        <a:t>浸水想定区域</a:t>
                      </a:r>
                      <a:endParaRPr lang="en-US" altLang="zh-CN" sz="1400" u="none" strike="noStrike" dirty="0">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fontAlgn="ctr"/>
                      <a:r>
                        <a:rPr lang="ja-JP" altLang="en-US" sz="900" u="none" strike="noStrike" dirty="0">
                          <a:effectLst/>
                          <a:latin typeface="Meiryo UI" panose="020B0604030504040204" pitchFamily="50" charset="-128"/>
                          <a:ea typeface="Meiryo UI" panose="020B0604030504040204" pitchFamily="50" charset="-128"/>
                          <a:cs typeface="メイリオ" panose="020B0604030504040204" pitchFamily="50" charset="-128"/>
                        </a:rPr>
                        <a:t>＜</a:t>
                      </a:r>
                      <a:r>
                        <a:rPr lang="zh-CN" altLang="en-US" sz="900" u="none" strike="noStrike" dirty="0">
                          <a:effectLst/>
                          <a:latin typeface="Meiryo UI" panose="020B0604030504040204" pitchFamily="50" charset="-128"/>
                          <a:ea typeface="Meiryo UI" panose="020B0604030504040204" pitchFamily="50" charset="-128"/>
                          <a:cs typeface="メイリオ" panose="020B0604030504040204" pitchFamily="50" charset="-128"/>
                        </a:rPr>
                        <a:t>水防法</a:t>
                      </a: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u="none" strike="noStrike" dirty="0">
                          <a:effectLst/>
                          <a:latin typeface="Meiryo UI" panose="020B0604030504040204" pitchFamily="50" charset="-128"/>
                          <a:ea typeface="Meiryo UI" panose="020B0604030504040204" pitchFamily="50" charset="-128"/>
                          <a:cs typeface="メイリオ" panose="020B0604030504040204" pitchFamily="50" charset="-128"/>
                        </a:rPr>
                        <a:t>昭和</a:t>
                      </a:r>
                      <a:r>
                        <a:rPr lang="en-US" altLang="ja-JP" sz="900" u="none" strike="noStrike" dirty="0">
                          <a:effectLst/>
                          <a:latin typeface="Meiryo UI" panose="020B0604030504040204" pitchFamily="50" charset="-128"/>
                          <a:ea typeface="Meiryo UI" panose="020B0604030504040204" pitchFamily="50" charset="-128"/>
                          <a:cs typeface="メイリオ" panose="020B0604030504040204" pitchFamily="50" charset="-128"/>
                        </a:rPr>
                        <a:t>24</a:t>
                      </a:r>
                      <a:r>
                        <a:rPr lang="ja-JP" altLang="en-US" sz="900" u="none" strike="noStrike" dirty="0">
                          <a:effectLst/>
                          <a:latin typeface="Meiryo UI" panose="020B0604030504040204" pitchFamily="50" charset="-128"/>
                          <a:ea typeface="Meiryo UI" panose="020B0604030504040204" pitchFamily="50" charset="-128"/>
                          <a:cs typeface="メイリオ" panose="020B0604030504040204" pitchFamily="50" charset="-128"/>
                        </a:rPr>
                        <a:t>年法律第</a:t>
                      </a:r>
                      <a:r>
                        <a:rPr lang="en-US" altLang="ja-JP" sz="900" u="none" strike="noStrike" dirty="0">
                          <a:effectLst/>
                          <a:latin typeface="Meiryo UI" panose="020B0604030504040204" pitchFamily="50" charset="-128"/>
                          <a:ea typeface="Meiryo UI" panose="020B0604030504040204" pitchFamily="50" charset="-128"/>
                          <a:cs typeface="メイリオ" panose="020B0604030504040204" pitchFamily="50" charset="-128"/>
                        </a:rPr>
                        <a:t>193</a:t>
                      </a:r>
                      <a:r>
                        <a:rPr lang="ja-JP" altLang="en-US" sz="900" u="none" strike="noStrike" dirty="0">
                          <a:effectLst/>
                          <a:latin typeface="Meiryo UI" panose="020B0604030504040204" pitchFamily="50" charset="-128"/>
                          <a:ea typeface="Meiryo UI" panose="020B0604030504040204" pitchFamily="50" charset="-128"/>
                          <a:cs typeface="メイリオ" panose="020B0604030504040204" pitchFamily="50" charset="-128"/>
                        </a:rPr>
                        <a:t>号</a:t>
                      </a:r>
                      <a:r>
                        <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u="none" strike="noStrike" dirty="0">
                          <a:effectLst/>
                          <a:latin typeface="Meiryo UI" panose="020B0604030504040204" pitchFamily="50" charset="-128"/>
                          <a:ea typeface="Meiryo UI" panose="020B0604030504040204" pitchFamily="50" charset="-128"/>
                          <a:cs typeface="メイリオ" panose="020B0604030504040204" pitchFamily="50" charset="-128"/>
                        </a:rPr>
                        <a:t>＞</a:t>
                      </a:r>
                      <a:endParaRPr lang="en-US" altLang="zh-CN" sz="900" u="none" strike="noStrike" dirty="0">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fontAlgn="ctr">
                        <a:lnSpc>
                          <a:spcPts val="1000"/>
                        </a:lnSpc>
                      </a:pPr>
                      <a:r>
                        <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（洪水）国土交通大臣、</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0" indent="0" algn="l" fontAlgn="ctr">
                        <a:lnSpc>
                          <a:spcPts val="1000"/>
                        </a:lnSpc>
                      </a:pPr>
                      <a:r>
                        <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　　　　　　都道府県知事</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0" indent="0" algn="l" fontAlgn="ctr">
                        <a:lnSpc>
                          <a:spcPts val="1000"/>
                        </a:lnSpc>
                      </a:pPr>
                      <a:r>
                        <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（雨水出水）都道府県　　</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0" indent="0" algn="l" fontAlgn="ctr">
                        <a:lnSpc>
                          <a:spcPts val="1000"/>
                        </a:lnSpc>
                      </a:pPr>
                      <a:r>
                        <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　　　　　知事、市町村長</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0" indent="0" algn="l" fontAlgn="ctr">
                        <a:lnSpc>
                          <a:spcPts val="1000"/>
                        </a:lnSpc>
                      </a:pPr>
                      <a:r>
                        <a:rPr lang="ja-JP" altLang="en-US" sz="8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（高潮）都道府県知事</a:t>
                      </a:r>
                      <a:endParaRPr lang="en-US" altLang="ja-JP" sz="8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なし</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87149">
                <a:tc vMerge="1">
                  <a:txBody>
                    <a:bodyPr/>
                    <a:lstStyle/>
                    <a:p>
                      <a:pPr marL="95250" indent="0" algn="l" fontAlgn="ctr"/>
                      <a:endParaRPr lang="zh-CN" altLang="en-US" sz="13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95250" indent="0" algn="l" fontAlgn="ctr"/>
                      <a:r>
                        <a:rPr lang="ja-JP" altLang="en-US" sz="1400" u="none" strike="noStrike" dirty="0">
                          <a:effectLst/>
                          <a:latin typeface="Meiryo UI" panose="020B0604030504040204" pitchFamily="50" charset="-128"/>
                          <a:ea typeface="Meiryo UI" panose="020B0604030504040204" pitchFamily="50" charset="-128"/>
                          <a:cs typeface="メイリオ" panose="020B0604030504040204" pitchFamily="50" charset="-128"/>
                        </a:rPr>
                        <a:t>土砂災害警戒区域</a:t>
                      </a:r>
                      <a:endParaRPr lang="en-US" altLang="ja-JP" sz="1400" u="none" strike="noStrike" dirty="0">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844036" rtl="0" eaLnBrk="1" fontAlgn="ctr" latinLnBrk="0" hangingPunct="1">
                        <a:lnSpc>
                          <a:spcPct val="100000"/>
                        </a:lnSpc>
                        <a:spcBef>
                          <a:spcPts val="0"/>
                        </a:spcBef>
                        <a:spcAft>
                          <a:spcPts val="0"/>
                        </a:spcAft>
                        <a:buClrTx/>
                        <a:buSzTx/>
                        <a:buFontTx/>
                        <a:buNone/>
                        <a:tabLst/>
                        <a:defRPr/>
                      </a:pPr>
                      <a:r>
                        <a:rPr lang="ja-JP" altLang="en-US" sz="900" b="0" u="none" strike="noStrike" dirty="0">
                          <a:effectLst/>
                          <a:latin typeface="Meiryo UI" panose="020B0604030504040204" pitchFamily="50" charset="-128"/>
                          <a:ea typeface="Meiryo UI" panose="020B0604030504040204" pitchFamily="50" charset="-128"/>
                          <a:cs typeface="メイリオ" panose="020B0604030504040204" pitchFamily="50" charset="-128"/>
                        </a:rPr>
                        <a:t>＜土砂災害警戒区域等における土砂災害防止対策の推進に関する法律＞</a:t>
                      </a:r>
                      <a:endPar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都道府県知事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なし</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12627">
                <a:tc vMerge="1">
                  <a:txBody>
                    <a:bodyPr/>
                    <a:lstStyle/>
                    <a:p>
                      <a:pPr marL="266700" indent="-177800" algn="l" fontAlgn="ctr"/>
                      <a:endParaRPr lang="en-US" altLang="ja-JP" sz="160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0" algn="l" defTabSz="914086" rtl="0" eaLnBrk="1" fontAlgn="ctr" latinLnBrk="0" hangingPunct="1">
                        <a:lnSpc>
                          <a:spcPct val="100000"/>
                        </a:lnSpc>
                        <a:spcBef>
                          <a:spcPts val="0"/>
                        </a:spcBef>
                        <a:spcAft>
                          <a:spcPts val="0"/>
                        </a:spcAft>
                        <a:buClrTx/>
                        <a:buSzTx/>
                        <a:buFontTx/>
                        <a:buNone/>
                        <a:tabLst/>
                        <a:defRPr/>
                      </a:pPr>
                      <a:r>
                        <a:rPr lang="ja-JP" altLang="en-US" sz="1200" u="none" strike="noStrike" dirty="0">
                          <a:effectLst/>
                          <a:latin typeface="Meiryo UI" panose="020B0604030504040204" pitchFamily="50" charset="-128"/>
                          <a:ea typeface="Meiryo UI" panose="020B0604030504040204" pitchFamily="50" charset="-128"/>
                          <a:cs typeface="メイリオ" panose="020B0604030504040204" pitchFamily="50" charset="-128"/>
                        </a:rPr>
                        <a:t>津波災害警戒区域</a:t>
                      </a:r>
                      <a:endParaRPr lang="en-US" altLang="ja-JP" sz="1200" u="none" strike="noStrike" dirty="0">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914086"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＜津波防災地域づくりに関する法律＞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indent="0" algn="l" defTabSz="844083"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都道府県知事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なし</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2725742"/>
                  </a:ext>
                </a:extLst>
              </a:tr>
              <a:tr h="884378">
                <a:tc vMerge="1">
                  <a:txBody>
                    <a:bodyPr/>
                    <a:lstStyle/>
                    <a:p>
                      <a:pPr marL="266700" indent="-177800" algn="l" fontAlgn="ctr"/>
                      <a:endParaRPr lang="en-US" altLang="ja-JP" sz="160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95250" marR="0" lvl="0" indent="0" algn="l" defTabSz="914086" rtl="0" eaLnBrk="1" fontAlgn="ctr" latinLnBrk="0" hangingPunct="1">
                        <a:lnSpc>
                          <a:spcPct val="100000"/>
                        </a:lnSpc>
                        <a:spcBef>
                          <a:spcPts val="0"/>
                        </a:spcBef>
                        <a:spcAft>
                          <a:spcPts val="0"/>
                        </a:spcAft>
                        <a:buClrTx/>
                        <a:buSzTx/>
                        <a:buFontTx/>
                        <a:buNone/>
                        <a:tabLst/>
                        <a:defRPr/>
                      </a:pPr>
                      <a:r>
                        <a:rPr lang="ja-JP" altLang="en-US" sz="1200" u="none" strike="noStrike" dirty="0">
                          <a:effectLst/>
                          <a:latin typeface="Meiryo UI" panose="020B0604030504040204" pitchFamily="50" charset="-128"/>
                          <a:ea typeface="Meiryo UI" panose="020B0604030504040204" pitchFamily="50" charset="-128"/>
                          <a:cs typeface="メイリオ" panose="020B0604030504040204" pitchFamily="50" charset="-128"/>
                        </a:rPr>
                        <a:t>津波浸水想定（区域）</a:t>
                      </a:r>
                      <a:endParaRPr lang="en-US" altLang="ja-JP" sz="1200" u="none" strike="noStrike" dirty="0">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914086"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＜津波防災地域づくりに関する法律＞</a:t>
                      </a: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914086" rtl="0" eaLnBrk="1" fontAlgn="ctr" latinLnBrk="0" hangingPunct="1">
                        <a:lnSpc>
                          <a:spcPct val="100000"/>
                        </a:lnSpc>
                        <a:spcBef>
                          <a:spcPts val="0"/>
                        </a:spcBef>
                        <a:spcAft>
                          <a:spcPts val="0"/>
                        </a:spcAft>
                        <a:buClrTx/>
                        <a:buSzTx/>
                        <a:buFontTx/>
                        <a:buNone/>
                        <a:tabLst/>
                        <a:defRPr/>
                      </a:pPr>
                      <a:r>
                        <a:rPr lang="ja-JP" altLang="en-US" sz="1200" u="none" strike="noStrike" dirty="0">
                          <a:effectLst/>
                          <a:latin typeface="Meiryo UI" panose="020B0604030504040204" pitchFamily="50" charset="-128"/>
                          <a:ea typeface="Meiryo UI" panose="020B0604030504040204" pitchFamily="50" charset="-128"/>
                          <a:cs typeface="メイリオ" panose="020B0604030504040204" pitchFamily="50" charset="-128"/>
                        </a:rPr>
                        <a:t>都市浸水想定（区域）</a:t>
                      </a:r>
                      <a:endParaRPr lang="en-US" altLang="ja-JP" sz="1200" u="none" strike="noStrike" dirty="0">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defTabSz="854075" fontAlgn="ctr">
                        <a:tabLst>
                          <a:tab pos="1787525" algn="l"/>
                        </a:tabLst>
                      </a:pPr>
                      <a:r>
                        <a:rPr lang="ja-JP" altLang="en-US" sz="900" b="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zh-CN" altLang="en-US" sz="90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特定都市河川浸水被害対策法</a:t>
                      </a:r>
                      <a:r>
                        <a:rPr lang="ja-JP" altLang="en-US" sz="900" b="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914086" rtl="0" eaLnBrk="1" fontAlgn="ctr" latinLnBrk="0" hangingPunct="1">
                        <a:lnSpc>
                          <a:spcPct val="100000"/>
                        </a:lnSpc>
                        <a:spcBef>
                          <a:spcPts val="0"/>
                        </a:spcBef>
                        <a:spcAft>
                          <a:spcPts val="0"/>
                        </a:spcAft>
                        <a:buClrTx/>
                        <a:buSzTx/>
                        <a:buFontTx/>
                        <a:buNone/>
                        <a:tabLst/>
                        <a:defRPr/>
                      </a:pPr>
                      <a:endParaRPr lang="en-US" altLang="ja-JP"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914086" rtl="0" eaLnBrk="1" fontAlgn="ctr" latinLnBrk="0" hangingPunct="1">
                        <a:lnSpc>
                          <a:spcPct val="100000"/>
                        </a:lnSpc>
                        <a:spcBef>
                          <a:spcPts val="0"/>
                        </a:spcBef>
                        <a:spcAft>
                          <a:spcPts val="0"/>
                        </a:spcAft>
                        <a:buClrTx/>
                        <a:buSzTx/>
                        <a:buFontTx/>
                        <a:buNone/>
                        <a:tabLst/>
                        <a:defRPr/>
                      </a:pPr>
                      <a:endPar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indent="0" algn="l" defTabSz="844083" rtl="0" eaLnBrk="1" fontAlgn="ctr" latinLnBrk="0" hangingPunct="1">
                        <a:lnSpc>
                          <a:spcPct val="100000"/>
                        </a:lnSpc>
                        <a:spcBef>
                          <a:spcPts val="0"/>
                        </a:spcBef>
                        <a:spcAft>
                          <a:spcPts val="0"/>
                        </a:spcAft>
                        <a:buClrTx/>
                        <a:buSzTx/>
                        <a:buFontTx/>
                        <a:buNone/>
                        <a:tabLst/>
                        <a:defRPr/>
                      </a:pP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都道府県知事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fontAlgn="ctr"/>
                      <a:r>
                        <a:rPr lang="ja-JP" altLang="en-US" sz="900" b="0" i="0" u="none" strike="noStrike" dirty="0">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なし</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5744257"/>
                  </a:ext>
                </a:extLst>
              </a:tr>
            </a:tbl>
          </a:graphicData>
        </a:graphic>
      </p:graphicFrame>
      <p:sp>
        <p:nvSpPr>
          <p:cNvPr id="7" name="テキスト ボックス 6"/>
          <p:cNvSpPr txBox="1"/>
          <p:nvPr/>
        </p:nvSpPr>
        <p:spPr>
          <a:xfrm>
            <a:off x="143714" y="2172427"/>
            <a:ext cx="1312307" cy="369332"/>
          </a:xfrm>
          <a:prstGeom prst="rect">
            <a:avLst/>
          </a:prstGeom>
          <a:solidFill>
            <a:srgbClr val="FF0000"/>
          </a:solidFill>
        </p:spPr>
        <p:txBody>
          <a:bodyPr wrap="square" rtlCol="0" anchor="ctr">
            <a:spAutoFit/>
          </a:bodyPr>
          <a:lstStyle/>
          <a:p>
            <a:pPr marL="0" marR="0" lvl="0" indent="0" algn="ctr" defTabSz="91374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15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レッドゾーン</a:t>
            </a:r>
          </a:p>
        </p:txBody>
      </p:sp>
      <p:sp>
        <p:nvSpPr>
          <p:cNvPr id="8" name="テキスト ボックス 7"/>
          <p:cNvSpPr txBox="1"/>
          <p:nvPr/>
        </p:nvSpPr>
        <p:spPr>
          <a:xfrm>
            <a:off x="161318" y="4832161"/>
            <a:ext cx="1277098" cy="338554"/>
          </a:xfrm>
          <a:prstGeom prst="rect">
            <a:avLst/>
          </a:prstGeom>
          <a:solidFill>
            <a:srgbClr val="FFFF00"/>
          </a:solidFill>
        </p:spPr>
        <p:txBody>
          <a:bodyPr wrap="square" rtlCol="0" anchor="ctr">
            <a:spAutoFit/>
          </a:bodyPr>
          <a:lstStyle/>
          <a:p>
            <a:pPr marL="0" marR="0" lvl="0" indent="0" algn="ctr" defTabSz="91374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イエローゾーン</a:t>
            </a:r>
          </a:p>
        </p:txBody>
      </p:sp>
      <p:sp>
        <p:nvSpPr>
          <p:cNvPr id="9" name="テキスト ボックス 8"/>
          <p:cNvSpPr txBox="1"/>
          <p:nvPr/>
        </p:nvSpPr>
        <p:spPr>
          <a:xfrm>
            <a:off x="2648744" y="6473131"/>
            <a:ext cx="353943" cy="397504"/>
          </a:xfrm>
          <a:prstGeom prst="rect">
            <a:avLst/>
          </a:prstGeom>
          <a:noFill/>
        </p:spPr>
        <p:txBody>
          <a:bodyPr vert="eaVert" wrap="square" rtlCol="0">
            <a:spAutoFit/>
          </a:bodyPr>
          <a:lstStyle/>
          <a:p>
            <a:pPr marL="0" marR="0" lvl="0" indent="0" algn="l" defTabSz="91374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Arial"/>
                <a:ea typeface="ＭＳ Ｐゴシック"/>
                <a:cs typeface="+mn-cs"/>
              </a:rPr>
              <a:t>…</a:t>
            </a:r>
            <a:endParaRPr kumimoji="1" lang="ja-JP" altLang="en-US" sz="11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2" name="タイトル 1"/>
          <p:cNvSpPr txBox="1"/>
          <p:nvPr/>
        </p:nvSpPr>
        <p:spPr>
          <a:xfrm>
            <a:off x="-1635" y="890"/>
            <a:ext cx="9193264" cy="432000"/>
          </a:xfrm>
          <a:prstGeom prst="rect">
            <a:avLst/>
          </a:prstGeom>
          <a:noFill/>
          <a:ln w="9525" cap="flat" cmpd="sng">
            <a:noFill/>
            <a:prstDash val="solid"/>
            <a:round/>
          </a:ln>
        </p:spPr>
        <p:txBody>
          <a:bodyPr vert="horz" wrap="square" lIns="84406" tIns="42203" rIns="84406" bIns="42203" numCol="1" spcCol="0" anchor="ctr" anchorCtr="0" compatLnSpc="1">
            <a:prstTxWarp prst="textNoShape">
              <a:avLst/>
            </a:prstTxWarp>
            <a:noAutofit/>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39"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78"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17"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5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lvl="0" defTabSz="843994" eaLnBrk="1" hangingPunct="1">
              <a:defRPr/>
            </a:pPr>
            <a:r>
              <a:rPr lang="ja-JP" altLang="en-US" sz="2000" kern="0" dirty="0"/>
              <a:t>都市計画関連の規制等におけるいわゆるレッドゾーン・イエローゾーンの考え方</a:t>
            </a:r>
          </a:p>
        </p:txBody>
      </p:sp>
    </p:spTree>
    <p:extLst>
      <p:ext uri="{BB962C8B-B14F-4D97-AF65-F5344CB8AC3E}">
        <p14:creationId xmlns:p14="http://schemas.microsoft.com/office/powerpoint/2010/main" val="2877545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直線コネクタ 57"/>
          <p:cNvCxnSpPr/>
          <p:nvPr/>
        </p:nvCxnSpPr>
        <p:spPr>
          <a:xfrm>
            <a:off x="2289175" y="2378075"/>
            <a:ext cx="0" cy="3743325"/>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7243763" y="2492375"/>
            <a:ext cx="0" cy="3744913"/>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78" name="グラフ 77"/>
          <p:cNvGraphicFramePr/>
          <p:nvPr/>
        </p:nvGraphicFramePr>
        <p:xfrm>
          <a:off x="-76195" y="2263602"/>
          <a:ext cx="4075503" cy="4070077"/>
        </p:xfrm>
        <a:graphic>
          <a:graphicData uri="http://schemas.openxmlformats.org/drawingml/2006/chart">
            <c:chart xmlns:c="http://schemas.openxmlformats.org/drawingml/2006/chart" xmlns:r="http://schemas.openxmlformats.org/officeDocument/2006/relationships" r:id="rId3"/>
          </a:graphicData>
        </a:graphic>
      </p:graphicFrame>
      <p:sp>
        <p:nvSpPr>
          <p:cNvPr id="50181" name="テキスト ボックス 4"/>
          <p:cNvSpPr txBox="1">
            <a:spLocks noChangeArrowheads="1"/>
          </p:cNvSpPr>
          <p:nvPr/>
        </p:nvSpPr>
        <p:spPr bwMode="auto">
          <a:xfrm>
            <a:off x="128588" y="620713"/>
            <a:ext cx="9705975" cy="64611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69875" indent="-2698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solidFill>
                  <a:prstClr val="black"/>
                </a:solidFill>
              </a:rPr>
              <a:t>○ 日本全体の人口は、今後３０年間で約２割程度の厳しい人口減少が見込まれる。</a:t>
            </a:r>
          </a:p>
          <a:p>
            <a:pPr>
              <a:spcBef>
                <a:spcPct val="0"/>
              </a:spcBef>
              <a:buFontTx/>
              <a:buNone/>
            </a:pPr>
            <a:r>
              <a:rPr lang="ja-JP" altLang="en-US" sz="1800" dirty="0">
                <a:solidFill>
                  <a:srgbClr val="000000"/>
                </a:solidFill>
              </a:rPr>
              <a:t>○</a:t>
            </a:r>
            <a:r>
              <a:rPr lang="ja-JP" altLang="en-US" sz="1800" dirty="0">
                <a:solidFill>
                  <a:prstClr val="black"/>
                </a:solidFill>
              </a:rPr>
              <a:t>老年人口の伸び率は鈍化する一方で、１５～６４歳人口は約３割程度減少すると見込まれる。</a:t>
            </a:r>
          </a:p>
        </p:txBody>
      </p:sp>
      <p:sp>
        <p:nvSpPr>
          <p:cNvPr id="50182" name="テキスト ボックス 39"/>
          <p:cNvSpPr txBox="1">
            <a:spLocks noChangeArrowheads="1"/>
          </p:cNvSpPr>
          <p:nvPr/>
        </p:nvSpPr>
        <p:spPr bwMode="auto">
          <a:xfrm>
            <a:off x="5908675" y="6669088"/>
            <a:ext cx="4032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800" dirty="0">
                <a:solidFill>
                  <a:srgbClr val="000000"/>
                </a:solidFill>
              </a:rPr>
              <a:t>(</a:t>
            </a:r>
            <a:r>
              <a:rPr lang="ja-JP" altLang="en-US" sz="800" dirty="0">
                <a:solidFill>
                  <a:srgbClr val="000000"/>
                </a:solidFill>
              </a:rPr>
              <a:t>注</a:t>
            </a:r>
            <a:r>
              <a:rPr lang="en-US" altLang="ja-JP" sz="800" dirty="0">
                <a:solidFill>
                  <a:srgbClr val="000000"/>
                </a:solidFill>
              </a:rPr>
              <a:t>)</a:t>
            </a:r>
            <a:r>
              <a:rPr lang="ja-JP" altLang="ja-JP" sz="800" dirty="0">
                <a:solidFill>
                  <a:srgbClr val="000000"/>
                </a:solidFill>
              </a:rPr>
              <a:t>福島県は県全体での推計しか行われていないため、集計の対象外とした</a:t>
            </a:r>
            <a:r>
              <a:rPr lang="ja-JP" altLang="en-US" sz="800" dirty="0">
                <a:solidFill>
                  <a:srgbClr val="000000"/>
                </a:solidFill>
              </a:rPr>
              <a:t>。</a:t>
            </a:r>
          </a:p>
        </p:txBody>
      </p:sp>
      <p:sp>
        <p:nvSpPr>
          <p:cNvPr id="50183" name="テキスト ボックス 27"/>
          <p:cNvSpPr txBox="1">
            <a:spLocks noChangeArrowheads="1"/>
          </p:cNvSpPr>
          <p:nvPr/>
        </p:nvSpPr>
        <p:spPr bwMode="auto">
          <a:xfrm>
            <a:off x="5722938" y="6546850"/>
            <a:ext cx="35861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dirty="0">
                <a:solidFill>
                  <a:srgbClr val="000000"/>
                </a:solidFill>
              </a:rPr>
              <a:t>出典：国勢調査、国立社会保障・人口問題研究所（平成２５年３月推計）</a:t>
            </a:r>
          </a:p>
        </p:txBody>
      </p:sp>
      <p:cxnSp>
        <p:nvCxnSpPr>
          <p:cNvPr id="45" name="直線コネクタ 44"/>
          <p:cNvCxnSpPr/>
          <p:nvPr/>
        </p:nvCxnSpPr>
        <p:spPr>
          <a:xfrm>
            <a:off x="5029200" y="1939925"/>
            <a:ext cx="0" cy="496728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50185" name="テキスト ボックス 26"/>
          <p:cNvSpPr txBox="1">
            <a:spLocks noChangeArrowheads="1"/>
          </p:cNvSpPr>
          <p:nvPr/>
        </p:nvSpPr>
        <p:spPr bwMode="auto">
          <a:xfrm>
            <a:off x="0" y="6670675"/>
            <a:ext cx="54578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dirty="0">
                <a:solidFill>
                  <a:srgbClr val="000000"/>
                </a:solidFill>
              </a:rPr>
              <a:t>「県庁所在都市」＝三大都市圏を除く、道県庁を有する市町村。</a:t>
            </a:r>
          </a:p>
        </p:txBody>
      </p:sp>
      <p:cxnSp>
        <p:nvCxnSpPr>
          <p:cNvPr id="55" name="直線矢印コネクタ 54"/>
          <p:cNvCxnSpPr>
            <a:stCxn id="50196" idx="3"/>
            <a:endCxn id="50202" idx="1"/>
          </p:cNvCxnSpPr>
          <p:nvPr/>
        </p:nvCxnSpPr>
        <p:spPr>
          <a:xfrm>
            <a:off x="2317750" y="4635500"/>
            <a:ext cx="1106488" cy="1793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187" name="テキスト ボックス 68"/>
          <p:cNvSpPr txBox="1">
            <a:spLocks noChangeArrowheads="1"/>
          </p:cNvSpPr>
          <p:nvPr/>
        </p:nvSpPr>
        <p:spPr bwMode="auto">
          <a:xfrm>
            <a:off x="3481388" y="1925638"/>
            <a:ext cx="1404937" cy="722312"/>
          </a:xfrm>
          <a:prstGeom prst="rect">
            <a:avLst/>
          </a:prstGeom>
          <a:solidFill>
            <a:schemeClr val="bg1"/>
          </a:solidFill>
          <a:ln w="9525">
            <a:solidFill>
              <a:srgbClr val="FF0000"/>
            </a:solidFill>
            <a:prstDash val="dash"/>
            <a:miter lim="800000"/>
            <a:headEnd/>
            <a:tailEnd/>
          </a:ln>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100" dirty="0">
                <a:solidFill>
                  <a:srgbClr val="000000"/>
                </a:solidFill>
              </a:rPr>
              <a:t>2040</a:t>
            </a:r>
            <a:r>
              <a:rPr lang="ja-JP" altLang="en-US" sz="1100" dirty="0">
                <a:solidFill>
                  <a:srgbClr val="000000"/>
                </a:solidFill>
              </a:rPr>
              <a:t>年</a:t>
            </a:r>
            <a:endParaRPr lang="en-US" altLang="ja-JP" sz="1100" dirty="0">
              <a:solidFill>
                <a:srgbClr val="000000"/>
              </a:solidFill>
            </a:endParaRPr>
          </a:p>
          <a:p>
            <a:pPr>
              <a:spcBef>
                <a:spcPct val="0"/>
              </a:spcBef>
              <a:buFontTx/>
              <a:buNone/>
            </a:pPr>
            <a:r>
              <a:rPr lang="ja-JP" altLang="en-US" sz="1100" dirty="0">
                <a:solidFill>
                  <a:srgbClr val="000000"/>
                </a:solidFill>
              </a:rPr>
              <a:t>全体人口</a:t>
            </a:r>
            <a:r>
              <a:rPr lang="en-US" altLang="ja-JP" sz="1100" dirty="0">
                <a:solidFill>
                  <a:srgbClr val="000000"/>
                </a:solidFill>
              </a:rPr>
              <a:t>10,728</a:t>
            </a:r>
            <a:r>
              <a:rPr lang="ja-JP" altLang="en-US" sz="1100" dirty="0">
                <a:solidFill>
                  <a:srgbClr val="000000"/>
                </a:solidFill>
              </a:rPr>
              <a:t>万人</a:t>
            </a:r>
            <a:endParaRPr lang="en-US" altLang="ja-JP" sz="1100" dirty="0">
              <a:solidFill>
                <a:srgbClr val="000000"/>
              </a:solidFill>
            </a:endParaRPr>
          </a:p>
          <a:p>
            <a:pPr>
              <a:spcBef>
                <a:spcPct val="0"/>
              </a:spcBef>
              <a:buFontTx/>
              <a:buNone/>
            </a:pPr>
            <a:r>
              <a:rPr lang="en-US" altLang="ja-JP" sz="1100" u="sng" dirty="0">
                <a:solidFill>
                  <a:prstClr val="black"/>
                </a:solidFill>
              </a:rPr>
              <a:t>2010</a:t>
            </a:r>
            <a:r>
              <a:rPr lang="ja-JP" altLang="en-US" sz="1100" u="sng" dirty="0">
                <a:solidFill>
                  <a:prstClr val="black"/>
                </a:solidFill>
              </a:rPr>
              <a:t>年から</a:t>
            </a:r>
            <a:r>
              <a:rPr lang="ja-JP" altLang="en-US" sz="1400" b="1" u="sng" dirty="0">
                <a:solidFill>
                  <a:srgbClr val="FF0000"/>
                </a:solidFill>
              </a:rPr>
              <a:t>△</a:t>
            </a:r>
            <a:r>
              <a:rPr lang="en-US" altLang="ja-JP" sz="1400" b="1" u="sng" dirty="0">
                <a:solidFill>
                  <a:srgbClr val="FF0000"/>
                </a:solidFill>
              </a:rPr>
              <a:t>16</a:t>
            </a:r>
            <a:r>
              <a:rPr lang="ja-JP" altLang="en-US" sz="1400" b="1" u="sng" dirty="0">
                <a:solidFill>
                  <a:srgbClr val="FF0000"/>
                </a:solidFill>
              </a:rPr>
              <a:t>％</a:t>
            </a:r>
            <a:endParaRPr lang="en-US" altLang="ja-JP" sz="1400" b="1" u="sng" dirty="0">
              <a:solidFill>
                <a:srgbClr val="FF0000"/>
              </a:solidFill>
            </a:endParaRPr>
          </a:p>
          <a:p>
            <a:pPr>
              <a:spcBef>
                <a:spcPct val="0"/>
              </a:spcBef>
              <a:buFontTx/>
              <a:buNone/>
            </a:pPr>
            <a:r>
              <a:rPr lang="ja-JP" altLang="en-US" sz="1100" dirty="0">
                <a:solidFill>
                  <a:srgbClr val="000000"/>
                </a:solidFill>
              </a:rPr>
              <a:t>　　　　　</a:t>
            </a:r>
            <a:r>
              <a:rPr lang="en-US" altLang="ja-JP" sz="1100" dirty="0">
                <a:solidFill>
                  <a:srgbClr val="000000"/>
                </a:solidFill>
              </a:rPr>
              <a:t>(</a:t>
            </a:r>
            <a:r>
              <a:rPr lang="ja-JP" altLang="en-US" sz="1100" dirty="0">
                <a:solidFill>
                  <a:srgbClr val="000000"/>
                </a:solidFill>
              </a:rPr>
              <a:t>△</a:t>
            </a:r>
            <a:r>
              <a:rPr lang="en-US" altLang="ja-JP" sz="1100" dirty="0">
                <a:solidFill>
                  <a:srgbClr val="000000"/>
                </a:solidFill>
              </a:rPr>
              <a:t>2,078</a:t>
            </a:r>
            <a:r>
              <a:rPr lang="ja-JP" altLang="en-US" sz="1100" dirty="0">
                <a:solidFill>
                  <a:srgbClr val="000000"/>
                </a:solidFill>
              </a:rPr>
              <a:t>万人</a:t>
            </a:r>
            <a:r>
              <a:rPr lang="en-US" altLang="ja-JP" sz="1100" dirty="0">
                <a:solidFill>
                  <a:srgbClr val="000000"/>
                </a:solidFill>
              </a:rPr>
              <a:t>)</a:t>
            </a:r>
          </a:p>
        </p:txBody>
      </p:sp>
      <p:sp>
        <p:nvSpPr>
          <p:cNvPr id="57" name="テキスト ボックス 80"/>
          <p:cNvSpPr txBox="1">
            <a:spLocks noChangeArrowheads="1"/>
          </p:cNvSpPr>
          <p:nvPr/>
        </p:nvSpPr>
        <p:spPr bwMode="auto">
          <a:xfrm>
            <a:off x="204788" y="1412875"/>
            <a:ext cx="542925" cy="307975"/>
          </a:xfrm>
          <a:prstGeom prst="rect">
            <a:avLst/>
          </a:prstGeom>
          <a:gradFill>
            <a:gsLst>
              <a:gs pos="0">
                <a:schemeClr val="accent6">
                  <a:lumMod val="40000"/>
                  <a:lumOff val="60000"/>
                </a:schemeClr>
              </a:gs>
              <a:gs pos="50000">
                <a:schemeClr val="bg1"/>
              </a:gs>
              <a:gs pos="100000">
                <a:schemeClr val="accent6">
                  <a:lumMod val="40000"/>
                  <a:lumOff val="60000"/>
                </a:schemeClr>
              </a:gs>
            </a:gsLst>
            <a:lin ang="5400000" scaled="0"/>
          </a:gradFill>
          <a:ln w="19050">
            <a:solidFill>
              <a:schemeClr val="accent6"/>
            </a:solidFill>
            <a:miter lim="800000"/>
            <a:headEnd/>
            <a:tailEnd/>
          </a:ln>
        </p:spPr>
        <p:txBody>
          <a:bodyPr wrap="none">
            <a:spAutoFit/>
          </a:bodyPr>
          <a:lstStyle/>
          <a:p>
            <a:pPr>
              <a:defRPr/>
            </a:pPr>
            <a:r>
              <a:rPr lang="ja-JP" altLang="en-US" sz="1400" b="1" dirty="0">
                <a:solidFill>
                  <a:prstClr val="black"/>
                </a:solidFill>
              </a:rPr>
              <a:t>全国</a:t>
            </a:r>
            <a:endParaRPr lang="en-US" altLang="ja-JP" sz="1400" b="1" dirty="0">
              <a:solidFill>
                <a:prstClr val="black"/>
              </a:solidFill>
            </a:endParaRPr>
          </a:p>
        </p:txBody>
      </p:sp>
      <p:sp>
        <p:nvSpPr>
          <p:cNvPr id="59" name="円/楕円 58"/>
          <p:cNvSpPr/>
          <p:nvPr/>
        </p:nvSpPr>
        <p:spPr>
          <a:xfrm>
            <a:off x="2019300" y="2701925"/>
            <a:ext cx="288925"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dirty="0">
              <a:solidFill>
                <a:prstClr val="white"/>
              </a:solidFill>
            </a:endParaRPr>
          </a:p>
        </p:txBody>
      </p:sp>
      <p:sp>
        <p:nvSpPr>
          <p:cNvPr id="61" name="四角形吹き出し 60"/>
          <p:cNvSpPr/>
          <p:nvPr/>
        </p:nvSpPr>
        <p:spPr>
          <a:xfrm>
            <a:off x="920750" y="1944688"/>
            <a:ext cx="1200150" cy="500062"/>
          </a:xfrm>
          <a:prstGeom prst="wedgeRectCallout">
            <a:avLst>
              <a:gd name="adj1" fmla="val 38349"/>
              <a:gd name="adj2" fmla="val 110661"/>
            </a:avLst>
          </a:prstGeom>
          <a:solidFill>
            <a:schemeClr val="bg1">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100" dirty="0">
                <a:solidFill>
                  <a:prstClr val="black"/>
                </a:solidFill>
              </a:rPr>
              <a:t>ピーク　</a:t>
            </a:r>
            <a:r>
              <a:rPr lang="en-US" altLang="ja-JP" sz="1100" b="1" dirty="0">
                <a:solidFill>
                  <a:prstClr val="black"/>
                </a:solidFill>
              </a:rPr>
              <a:t>2010</a:t>
            </a:r>
            <a:r>
              <a:rPr lang="ja-JP" altLang="en-US" sz="1100" b="1" dirty="0">
                <a:solidFill>
                  <a:prstClr val="black"/>
                </a:solidFill>
              </a:rPr>
              <a:t>年　</a:t>
            </a:r>
            <a:r>
              <a:rPr lang="en-US" altLang="ja-JP" sz="1100" b="1" dirty="0">
                <a:solidFill>
                  <a:prstClr val="black"/>
                </a:solidFill>
              </a:rPr>
              <a:t>12,806</a:t>
            </a:r>
            <a:r>
              <a:rPr lang="ja-JP" altLang="en-US" sz="1100" b="1" dirty="0">
                <a:solidFill>
                  <a:prstClr val="black"/>
                </a:solidFill>
              </a:rPr>
              <a:t>万人</a:t>
            </a:r>
            <a:endParaRPr lang="en-US" altLang="ja-JP" sz="1100" b="1" dirty="0">
              <a:solidFill>
                <a:prstClr val="black"/>
              </a:solidFill>
            </a:endParaRPr>
          </a:p>
        </p:txBody>
      </p:sp>
      <p:sp>
        <p:nvSpPr>
          <p:cNvPr id="50191" name="テキスト ボックス 65"/>
          <p:cNvSpPr txBox="1">
            <a:spLocks noChangeArrowheads="1"/>
          </p:cNvSpPr>
          <p:nvPr/>
        </p:nvSpPr>
        <p:spPr bwMode="auto">
          <a:xfrm>
            <a:off x="-77788" y="3436938"/>
            <a:ext cx="323851"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dirty="0">
                <a:solidFill>
                  <a:srgbClr val="000000"/>
                </a:solidFill>
              </a:rPr>
              <a:t>（人口　　単位：百万人）</a:t>
            </a:r>
            <a:endParaRPr lang="en-GB" altLang="ja-JP" sz="900" dirty="0">
              <a:solidFill>
                <a:srgbClr val="000000"/>
              </a:solidFill>
            </a:endParaRPr>
          </a:p>
        </p:txBody>
      </p:sp>
      <p:cxnSp>
        <p:nvCxnSpPr>
          <p:cNvPr id="63" name="直線矢印コネクタ 62"/>
          <p:cNvCxnSpPr>
            <a:stCxn id="50197" idx="3"/>
            <a:endCxn id="50201" idx="1"/>
          </p:cNvCxnSpPr>
          <p:nvPr/>
        </p:nvCxnSpPr>
        <p:spPr>
          <a:xfrm>
            <a:off x="2316163" y="5749925"/>
            <a:ext cx="1108075" cy="889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a:stCxn id="50195" idx="3"/>
            <a:endCxn id="50203" idx="1"/>
          </p:cNvCxnSpPr>
          <p:nvPr/>
        </p:nvCxnSpPr>
        <p:spPr>
          <a:xfrm>
            <a:off x="2473325" y="3217863"/>
            <a:ext cx="950913" cy="4905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2360613" y="2263775"/>
            <a:ext cx="10080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195" name="テキスト ボックス 26"/>
          <p:cNvSpPr txBox="1">
            <a:spLocks noChangeArrowheads="1"/>
          </p:cNvSpPr>
          <p:nvPr/>
        </p:nvSpPr>
        <p:spPr bwMode="auto">
          <a:xfrm>
            <a:off x="1827213" y="3063875"/>
            <a:ext cx="64611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srgbClr val="000000"/>
                </a:solidFill>
              </a:rPr>
              <a:t>2,946</a:t>
            </a:r>
            <a:r>
              <a:rPr lang="ja-JP" altLang="en-US" sz="1000" dirty="0">
                <a:solidFill>
                  <a:srgbClr val="000000"/>
                </a:solidFill>
              </a:rPr>
              <a:t>万人</a:t>
            </a:r>
            <a:endParaRPr lang="en-US" altLang="ja-JP" sz="1000" dirty="0">
              <a:solidFill>
                <a:srgbClr val="000000"/>
              </a:solidFill>
            </a:endParaRPr>
          </a:p>
          <a:p>
            <a:pPr>
              <a:spcBef>
                <a:spcPct val="0"/>
              </a:spcBef>
              <a:buFontTx/>
              <a:buNone/>
            </a:pPr>
            <a:r>
              <a:rPr lang="ja-JP" altLang="en-US" sz="1000" dirty="0">
                <a:solidFill>
                  <a:srgbClr val="000000"/>
                </a:solidFill>
              </a:rPr>
              <a:t>（約</a:t>
            </a:r>
            <a:r>
              <a:rPr lang="en-US" altLang="ja-JP" sz="1000" dirty="0">
                <a:solidFill>
                  <a:srgbClr val="000000"/>
                </a:solidFill>
              </a:rPr>
              <a:t>23%</a:t>
            </a:r>
            <a:r>
              <a:rPr lang="ja-JP" altLang="en-US" sz="1000" dirty="0">
                <a:solidFill>
                  <a:srgbClr val="000000"/>
                </a:solidFill>
              </a:rPr>
              <a:t>）</a:t>
            </a:r>
          </a:p>
        </p:txBody>
      </p:sp>
      <p:sp>
        <p:nvSpPr>
          <p:cNvPr id="50196" name="テキスト ボックス 28"/>
          <p:cNvSpPr txBox="1">
            <a:spLocks noChangeArrowheads="1"/>
          </p:cNvSpPr>
          <p:nvPr/>
        </p:nvSpPr>
        <p:spPr bwMode="auto">
          <a:xfrm>
            <a:off x="1671638" y="4481513"/>
            <a:ext cx="64611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prstClr val="black"/>
                </a:solidFill>
              </a:rPr>
              <a:t>8,167</a:t>
            </a:r>
            <a:r>
              <a:rPr lang="ja-JP" altLang="en-US" sz="1000" dirty="0">
                <a:solidFill>
                  <a:prstClr val="black"/>
                </a:solidFill>
              </a:rPr>
              <a:t>万人</a:t>
            </a:r>
            <a:endParaRPr lang="en-US" altLang="ja-JP" sz="1000" dirty="0">
              <a:solidFill>
                <a:prstClr val="black"/>
              </a:solidFill>
            </a:endParaRPr>
          </a:p>
          <a:p>
            <a:pPr>
              <a:spcBef>
                <a:spcPct val="0"/>
              </a:spcBef>
              <a:buFontTx/>
              <a:buNone/>
            </a:pPr>
            <a:r>
              <a:rPr lang="ja-JP" altLang="en-US" sz="1000" dirty="0">
                <a:solidFill>
                  <a:prstClr val="black"/>
                </a:solidFill>
              </a:rPr>
              <a:t>（約</a:t>
            </a:r>
            <a:r>
              <a:rPr lang="en-US" altLang="ja-JP" sz="1000" dirty="0">
                <a:solidFill>
                  <a:prstClr val="black"/>
                </a:solidFill>
              </a:rPr>
              <a:t>64%</a:t>
            </a:r>
            <a:r>
              <a:rPr lang="ja-JP" altLang="en-US" sz="1000" dirty="0">
                <a:solidFill>
                  <a:prstClr val="black"/>
                </a:solidFill>
              </a:rPr>
              <a:t>）</a:t>
            </a:r>
          </a:p>
        </p:txBody>
      </p:sp>
      <p:sp>
        <p:nvSpPr>
          <p:cNvPr id="50197" name="テキスト ボックス 29"/>
          <p:cNvSpPr txBox="1">
            <a:spLocks noChangeArrowheads="1"/>
          </p:cNvSpPr>
          <p:nvPr/>
        </p:nvSpPr>
        <p:spPr bwMode="auto">
          <a:xfrm>
            <a:off x="1668463" y="5595938"/>
            <a:ext cx="6477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srgbClr val="000000"/>
                </a:solidFill>
              </a:rPr>
              <a:t>1,693</a:t>
            </a:r>
            <a:r>
              <a:rPr lang="ja-JP" altLang="en-US" sz="1000" dirty="0">
                <a:solidFill>
                  <a:srgbClr val="000000"/>
                </a:solidFill>
              </a:rPr>
              <a:t>万人</a:t>
            </a:r>
            <a:endParaRPr lang="en-US" altLang="ja-JP" sz="1000" dirty="0">
              <a:solidFill>
                <a:srgbClr val="000000"/>
              </a:solidFill>
            </a:endParaRPr>
          </a:p>
          <a:p>
            <a:pPr>
              <a:spcBef>
                <a:spcPct val="0"/>
              </a:spcBef>
              <a:buFontTx/>
              <a:buNone/>
            </a:pPr>
            <a:r>
              <a:rPr lang="ja-JP" altLang="en-US" sz="1000" dirty="0">
                <a:solidFill>
                  <a:srgbClr val="000000"/>
                </a:solidFill>
              </a:rPr>
              <a:t>（約</a:t>
            </a:r>
            <a:r>
              <a:rPr lang="en-US" altLang="ja-JP" sz="1000" dirty="0">
                <a:solidFill>
                  <a:srgbClr val="000000"/>
                </a:solidFill>
              </a:rPr>
              <a:t>13%</a:t>
            </a:r>
            <a:r>
              <a:rPr lang="ja-JP" altLang="en-US" sz="1000" dirty="0">
                <a:solidFill>
                  <a:srgbClr val="000000"/>
                </a:solidFill>
              </a:rPr>
              <a:t>）</a:t>
            </a:r>
          </a:p>
        </p:txBody>
      </p:sp>
      <p:sp>
        <p:nvSpPr>
          <p:cNvPr id="72" name="テキスト ボックス 71"/>
          <p:cNvSpPr txBox="1"/>
          <p:nvPr/>
        </p:nvSpPr>
        <p:spPr>
          <a:xfrm>
            <a:off x="762000" y="3063875"/>
            <a:ext cx="976313" cy="185738"/>
          </a:xfrm>
          <a:prstGeom prst="rect">
            <a:avLst/>
          </a:prstGeom>
          <a:solidFill>
            <a:schemeClr val="bg1"/>
          </a:solidFill>
          <a:ln w="25400">
            <a:solidFill>
              <a:schemeClr val="accent3"/>
            </a:solidFill>
          </a:ln>
        </p:spPr>
        <p:txBody>
          <a:bodyPr lIns="0" tIns="0" rIns="0" bIns="0">
            <a:spAutoFit/>
          </a:bodyPr>
          <a:lstStyle/>
          <a:p>
            <a:pPr algn="ctr">
              <a:defRPr/>
            </a:pPr>
            <a:r>
              <a:rPr lang="ja-JP" altLang="en-US" sz="1200" b="1" dirty="0">
                <a:solidFill>
                  <a:srgbClr val="9BBB59"/>
                </a:solidFill>
              </a:rPr>
              <a:t>老年人口</a:t>
            </a:r>
            <a:endParaRPr lang="en-GB" sz="1200" b="1" dirty="0">
              <a:solidFill>
                <a:srgbClr val="9BBB59"/>
              </a:solidFill>
            </a:endParaRPr>
          </a:p>
        </p:txBody>
      </p:sp>
      <p:sp>
        <p:nvSpPr>
          <p:cNvPr id="50199" name="テキスト ボックス 96"/>
          <p:cNvSpPr txBox="1">
            <a:spLocks noChangeArrowheads="1"/>
          </p:cNvSpPr>
          <p:nvPr/>
        </p:nvSpPr>
        <p:spPr bwMode="auto">
          <a:xfrm>
            <a:off x="663575" y="4162425"/>
            <a:ext cx="1139825" cy="184150"/>
          </a:xfrm>
          <a:prstGeom prst="rect">
            <a:avLst/>
          </a:prstGeom>
          <a:solidFill>
            <a:schemeClr val="bg1"/>
          </a:solidFill>
          <a:ln w="25400">
            <a:solidFill>
              <a:schemeClr val="accent2"/>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b="1" dirty="0">
                <a:solidFill>
                  <a:srgbClr val="C0504D"/>
                </a:solidFill>
              </a:rPr>
              <a:t>生産年齢人口</a:t>
            </a:r>
            <a:endParaRPr lang="en-GB" altLang="ja-JP" sz="1200" b="1" dirty="0">
              <a:solidFill>
                <a:srgbClr val="C0504D"/>
              </a:solidFill>
            </a:endParaRPr>
          </a:p>
        </p:txBody>
      </p:sp>
      <p:sp>
        <p:nvSpPr>
          <p:cNvPr id="50200" name="テキスト ボックス 98"/>
          <p:cNvSpPr txBox="1">
            <a:spLocks noChangeArrowheads="1"/>
          </p:cNvSpPr>
          <p:nvPr/>
        </p:nvSpPr>
        <p:spPr bwMode="auto">
          <a:xfrm>
            <a:off x="631825" y="5622925"/>
            <a:ext cx="976313" cy="185738"/>
          </a:xfrm>
          <a:prstGeom prst="rect">
            <a:avLst/>
          </a:prstGeom>
          <a:solidFill>
            <a:schemeClr val="bg1"/>
          </a:solidFill>
          <a:ln w="25400">
            <a:solidFill>
              <a:schemeClr val="accent1"/>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b="1" dirty="0">
                <a:solidFill>
                  <a:srgbClr val="4F81BD"/>
                </a:solidFill>
              </a:rPr>
              <a:t>幼年人口</a:t>
            </a:r>
            <a:endParaRPr lang="en-GB" altLang="ja-JP" sz="1200" b="1" dirty="0">
              <a:solidFill>
                <a:srgbClr val="4F81BD"/>
              </a:solidFill>
            </a:endParaRPr>
          </a:p>
        </p:txBody>
      </p:sp>
      <p:sp>
        <p:nvSpPr>
          <p:cNvPr id="50201" name="テキスト ボックス 20"/>
          <p:cNvSpPr txBox="1">
            <a:spLocks noChangeArrowheads="1"/>
          </p:cNvSpPr>
          <p:nvPr/>
        </p:nvSpPr>
        <p:spPr bwMode="auto">
          <a:xfrm>
            <a:off x="3424238" y="5684838"/>
            <a:ext cx="6508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srgbClr val="000000"/>
                </a:solidFill>
              </a:rPr>
              <a:t>1,073</a:t>
            </a:r>
            <a:r>
              <a:rPr lang="ja-JP" altLang="en-US" sz="1000" dirty="0">
                <a:solidFill>
                  <a:srgbClr val="000000"/>
                </a:solidFill>
              </a:rPr>
              <a:t>万人</a:t>
            </a:r>
            <a:endParaRPr lang="en-US" altLang="ja-JP" sz="1000" dirty="0">
              <a:solidFill>
                <a:srgbClr val="000000"/>
              </a:solidFill>
            </a:endParaRPr>
          </a:p>
          <a:p>
            <a:pPr algn="ctr">
              <a:spcBef>
                <a:spcPct val="0"/>
              </a:spcBef>
              <a:buFontTx/>
              <a:buNone/>
            </a:pPr>
            <a:r>
              <a:rPr lang="ja-JP" altLang="en-US" sz="1000" dirty="0">
                <a:solidFill>
                  <a:srgbClr val="000000"/>
                </a:solidFill>
              </a:rPr>
              <a:t>（約</a:t>
            </a:r>
            <a:r>
              <a:rPr lang="en-US" altLang="ja-JP" sz="1000" dirty="0">
                <a:solidFill>
                  <a:srgbClr val="000000"/>
                </a:solidFill>
              </a:rPr>
              <a:t>10% </a:t>
            </a:r>
            <a:r>
              <a:rPr lang="ja-JP" altLang="en-US" sz="1000" dirty="0">
                <a:solidFill>
                  <a:srgbClr val="000000"/>
                </a:solidFill>
              </a:rPr>
              <a:t>）</a:t>
            </a:r>
            <a:endParaRPr lang="en-US" altLang="ja-JP" sz="1000" dirty="0">
              <a:solidFill>
                <a:srgbClr val="000000"/>
              </a:solidFill>
            </a:endParaRPr>
          </a:p>
        </p:txBody>
      </p:sp>
      <p:sp>
        <p:nvSpPr>
          <p:cNvPr id="50202" name="テキスト ボックス 22"/>
          <p:cNvSpPr txBox="1">
            <a:spLocks noChangeArrowheads="1"/>
          </p:cNvSpPr>
          <p:nvPr/>
        </p:nvSpPr>
        <p:spPr bwMode="auto">
          <a:xfrm>
            <a:off x="3424238" y="4660900"/>
            <a:ext cx="6508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prstClr val="black"/>
                </a:solidFill>
              </a:rPr>
              <a:t>5,787</a:t>
            </a:r>
            <a:r>
              <a:rPr lang="ja-JP" altLang="en-US" sz="1000" dirty="0">
                <a:solidFill>
                  <a:prstClr val="black"/>
                </a:solidFill>
              </a:rPr>
              <a:t>万人</a:t>
            </a:r>
            <a:endParaRPr lang="en-US" altLang="ja-JP" sz="1000" dirty="0">
              <a:solidFill>
                <a:prstClr val="black"/>
              </a:solidFill>
            </a:endParaRPr>
          </a:p>
          <a:p>
            <a:pPr algn="ctr">
              <a:spcBef>
                <a:spcPct val="0"/>
              </a:spcBef>
              <a:buFontTx/>
              <a:buNone/>
            </a:pPr>
            <a:r>
              <a:rPr lang="ja-JP" altLang="en-US" sz="1000" dirty="0">
                <a:solidFill>
                  <a:prstClr val="black"/>
                </a:solidFill>
              </a:rPr>
              <a:t>（約</a:t>
            </a:r>
            <a:r>
              <a:rPr lang="en-US" altLang="ja-JP" sz="1000" dirty="0">
                <a:solidFill>
                  <a:prstClr val="black"/>
                </a:solidFill>
              </a:rPr>
              <a:t>54%</a:t>
            </a:r>
            <a:r>
              <a:rPr lang="ja-JP" altLang="en-US" sz="1000" dirty="0">
                <a:solidFill>
                  <a:prstClr val="black"/>
                </a:solidFill>
              </a:rPr>
              <a:t>）</a:t>
            </a:r>
          </a:p>
        </p:txBody>
      </p:sp>
      <p:sp>
        <p:nvSpPr>
          <p:cNvPr id="50203" name="テキスト ボックス 23"/>
          <p:cNvSpPr txBox="1">
            <a:spLocks noChangeArrowheads="1"/>
          </p:cNvSpPr>
          <p:nvPr/>
        </p:nvSpPr>
        <p:spPr bwMode="auto">
          <a:xfrm>
            <a:off x="3424238" y="3554413"/>
            <a:ext cx="71913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srgbClr val="000000"/>
                </a:solidFill>
              </a:rPr>
              <a:t>3,868</a:t>
            </a:r>
            <a:r>
              <a:rPr lang="ja-JP" altLang="en-US" sz="1000" dirty="0">
                <a:solidFill>
                  <a:srgbClr val="000000"/>
                </a:solidFill>
              </a:rPr>
              <a:t>万人</a:t>
            </a:r>
            <a:endParaRPr lang="en-US" altLang="ja-JP" sz="1000" dirty="0">
              <a:solidFill>
                <a:srgbClr val="000000"/>
              </a:solidFill>
            </a:endParaRPr>
          </a:p>
          <a:p>
            <a:pPr algn="ctr">
              <a:spcBef>
                <a:spcPct val="0"/>
              </a:spcBef>
              <a:buFontTx/>
              <a:buNone/>
            </a:pPr>
            <a:r>
              <a:rPr lang="ja-JP" altLang="en-US" sz="1000" dirty="0">
                <a:solidFill>
                  <a:srgbClr val="000000"/>
                </a:solidFill>
              </a:rPr>
              <a:t>（約</a:t>
            </a:r>
            <a:r>
              <a:rPr lang="en-US" altLang="ja-JP" sz="1000" dirty="0">
                <a:solidFill>
                  <a:srgbClr val="000000"/>
                </a:solidFill>
              </a:rPr>
              <a:t>36%</a:t>
            </a:r>
            <a:r>
              <a:rPr lang="ja-JP" altLang="en-US" sz="1000" dirty="0">
                <a:solidFill>
                  <a:srgbClr val="000000"/>
                </a:solidFill>
              </a:rPr>
              <a:t>）</a:t>
            </a:r>
          </a:p>
        </p:txBody>
      </p:sp>
      <p:sp>
        <p:nvSpPr>
          <p:cNvPr id="50204" name="テキスト ボックス 27"/>
          <p:cNvSpPr txBox="1">
            <a:spLocks noChangeArrowheads="1"/>
          </p:cNvSpPr>
          <p:nvPr/>
        </p:nvSpPr>
        <p:spPr bwMode="auto">
          <a:xfrm>
            <a:off x="3806825" y="3897313"/>
            <a:ext cx="1111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srgbClr val="000000"/>
                </a:solidFill>
              </a:rPr>
              <a:t>2010</a:t>
            </a:r>
            <a:r>
              <a:rPr lang="ja-JP" altLang="en-US" sz="1000" dirty="0">
                <a:solidFill>
                  <a:srgbClr val="000000"/>
                </a:solidFill>
              </a:rPr>
              <a:t>年から＋</a:t>
            </a:r>
            <a:r>
              <a:rPr lang="en-US" altLang="ja-JP" sz="1000" dirty="0">
                <a:solidFill>
                  <a:srgbClr val="000000"/>
                </a:solidFill>
              </a:rPr>
              <a:t>31</a:t>
            </a:r>
            <a:r>
              <a:rPr lang="ja-JP" altLang="en-US" sz="1000" dirty="0">
                <a:solidFill>
                  <a:srgbClr val="000000"/>
                </a:solidFill>
              </a:rPr>
              <a:t>％</a:t>
            </a:r>
            <a:endParaRPr lang="en-US" altLang="ja-JP" sz="1000" dirty="0">
              <a:solidFill>
                <a:srgbClr val="000000"/>
              </a:solidFill>
            </a:endParaRPr>
          </a:p>
          <a:p>
            <a:pPr>
              <a:spcBef>
                <a:spcPct val="0"/>
              </a:spcBef>
              <a:buFontTx/>
              <a:buNone/>
            </a:pPr>
            <a:r>
              <a:rPr lang="en-US" altLang="ja-JP" sz="1000" dirty="0">
                <a:solidFill>
                  <a:srgbClr val="000000"/>
                </a:solidFill>
              </a:rPr>
              <a:t>            </a:t>
            </a:r>
            <a:r>
              <a:rPr lang="ja-JP" altLang="en-US" sz="1000" dirty="0">
                <a:solidFill>
                  <a:srgbClr val="000000"/>
                </a:solidFill>
              </a:rPr>
              <a:t>＋</a:t>
            </a:r>
            <a:r>
              <a:rPr lang="en-US" altLang="ja-JP" sz="1000" dirty="0">
                <a:solidFill>
                  <a:srgbClr val="000000"/>
                </a:solidFill>
              </a:rPr>
              <a:t>922</a:t>
            </a:r>
            <a:r>
              <a:rPr lang="ja-JP" altLang="en-US" sz="1000" dirty="0">
                <a:solidFill>
                  <a:srgbClr val="000000"/>
                </a:solidFill>
              </a:rPr>
              <a:t>万人</a:t>
            </a:r>
          </a:p>
        </p:txBody>
      </p:sp>
      <p:sp>
        <p:nvSpPr>
          <p:cNvPr id="50205" name="テキスト ボックス 30"/>
          <p:cNvSpPr txBox="1">
            <a:spLocks noChangeArrowheads="1"/>
          </p:cNvSpPr>
          <p:nvPr/>
        </p:nvSpPr>
        <p:spPr bwMode="auto">
          <a:xfrm>
            <a:off x="3729038" y="4991100"/>
            <a:ext cx="1271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u="sng" dirty="0">
                <a:solidFill>
                  <a:prstClr val="black"/>
                </a:solidFill>
              </a:rPr>
              <a:t>2010</a:t>
            </a:r>
            <a:r>
              <a:rPr lang="ja-JP" altLang="en-US" sz="1000" u="sng" dirty="0">
                <a:solidFill>
                  <a:prstClr val="black"/>
                </a:solidFill>
              </a:rPr>
              <a:t>年から</a:t>
            </a:r>
            <a:r>
              <a:rPr lang="ja-JP" altLang="en-US" sz="1400" b="1" u="sng" dirty="0">
                <a:solidFill>
                  <a:srgbClr val="FF0000"/>
                </a:solidFill>
              </a:rPr>
              <a:t>△</a:t>
            </a:r>
            <a:r>
              <a:rPr lang="en-US" altLang="ja-JP" sz="1400" b="1" u="sng" dirty="0">
                <a:solidFill>
                  <a:srgbClr val="FF0000"/>
                </a:solidFill>
              </a:rPr>
              <a:t>29</a:t>
            </a:r>
            <a:r>
              <a:rPr lang="ja-JP" altLang="en-US" sz="1400" b="1" u="sng" dirty="0">
                <a:solidFill>
                  <a:srgbClr val="FF0000"/>
                </a:solidFill>
              </a:rPr>
              <a:t>％</a:t>
            </a:r>
            <a:endParaRPr lang="en-US" altLang="ja-JP" sz="1400" b="1" u="sng" dirty="0">
              <a:solidFill>
                <a:srgbClr val="FF0000"/>
              </a:solidFill>
            </a:endParaRPr>
          </a:p>
          <a:p>
            <a:pPr>
              <a:spcBef>
                <a:spcPct val="0"/>
              </a:spcBef>
              <a:buFontTx/>
              <a:buNone/>
            </a:pPr>
            <a:r>
              <a:rPr lang="ja-JP" altLang="en-US" sz="1000" dirty="0">
                <a:solidFill>
                  <a:prstClr val="black"/>
                </a:solidFill>
              </a:rPr>
              <a:t>　　　　　△</a:t>
            </a:r>
            <a:r>
              <a:rPr lang="en-US" altLang="ja-JP" sz="1000" dirty="0">
                <a:solidFill>
                  <a:prstClr val="black"/>
                </a:solidFill>
              </a:rPr>
              <a:t>2,380</a:t>
            </a:r>
            <a:r>
              <a:rPr lang="ja-JP" altLang="en-US" sz="1000" dirty="0">
                <a:solidFill>
                  <a:prstClr val="black"/>
                </a:solidFill>
              </a:rPr>
              <a:t>万人</a:t>
            </a:r>
          </a:p>
        </p:txBody>
      </p:sp>
      <p:sp>
        <p:nvSpPr>
          <p:cNvPr id="50206" name="テキスト ボックス 31"/>
          <p:cNvSpPr txBox="1">
            <a:spLocks noChangeArrowheads="1"/>
          </p:cNvSpPr>
          <p:nvPr/>
        </p:nvSpPr>
        <p:spPr bwMode="auto">
          <a:xfrm>
            <a:off x="3806825" y="6092825"/>
            <a:ext cx="1179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srgbClr val="000000"/>
                </a:solidFill>
              </a:rPr>
              <a:t>2010</a:t>
            </a:r>
            <a:r>
              <a:rPr lang="ja-JP" altLang="en-US" sz="1000" dirty="0">
                <a:solidFill>
                  <a:srgbClr val="000000"/>
                </a:solidFill>
              </a:rPr>
              <a:t>年から△</a:t>
            </a:r>
            <a:r>
              <a:rPr lang="en-US" altLang="ja-JP" sz="1000" dirty="0">
                <a:solidFill>
                  <a:srgbClr val="000000"/>
                </a:solidFill>
              </a:rPr>
              <a:t>37%</a:t>
            </a:r>
          </a:p>
          <a:p>
            <a:pPr>
              <a:spcBef>
                <a:spcPct val="0"/>
              </a:spcBef>
              <a:buFontTx/>
              <a:buNone/>
            </a:pPr>
            <a:r>
              <a:rPr lang="ja-JP" altLang="en-US" sz="1000" dirty="0">
                <a:solidFill>
                  <a:srgbClr val="000000"/>
                </a:solidFill>
              </a:rPr>
              <a:t>　　　　　　△</a:t>
            </a:r>
            <a:r>
              <a:rPr lang="en-US" altLang="ja-JP" sz="1000" dirty="0">
                <a:solidFill>
                  <a:srgbClr val="000000"/>
                </a:solidFill>
              </a:rPr>
              <a:t>620</a:t>
            </a:r>
            <a:r>
              <a:rPr lang="ja-JP" altLang="en-US" sz="1000" dirty="0">
                <a:solidFill>
                  <a:srgbClr val="000000"/>
                </a:solidFill>
              </a:rPr>
              <a:t>万人</a:t>
            </a:r>
          </a:p>
        </p:txBody>
      </p:sp>
      <p:graphicFrame>
        <p:nvGraphicFramePr>
          <p:cNvPr id="113" name="グラフ 112"/>
          <p:cNvGraphicFramePr/>
          <p:nvPr/>
        </p:nvGraphicFramePr>
        <p:xfrm>
          <a:off x="4978441" y="2304504"/>
          <a:ext cx="3888432" cy="4104456"/>
        </p:xfrm>
        <a:graphic>
          <a:graphicData uri="http://schemas.openxmlformats.org/drawingml/2006/chart">
            <c:chart xmlns:c="http://schemas.openxmlformats.org/drawingml/2006/chart" xmlns:r="http://schemas.openxmlformats.org/officeDocument/2006/relationships" r:id="rId4"/>
          </a:graphicData>
        </a:graphic>
      </p:graphicFrame>
      <p:cxnSp>
        <p:nvCxnSpPr>
          <p:cNvPr id="114" name="直線矢印コネクタ 113"/>
          <p:cNvCxnSpPr>
            <a:stCxn id="50219" idx="3"/>
            <a:endCxn id="50225" idx="1"/>
          </p:cNvCxnSpPr>
          <p:nvPr/>
        </p:nvCxnSpPr>
        <p:spPr>
          <a:xfrm>
            <a:off x="7310438" y="4635500"/>
            <a:ext cx="985837" cy="2952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209" name="テキスト ボックス 68"/>
          <p:cNvSpPr txBox="1">
            <a:spLocks noChangeArrowheads="1"/>
          </p:cNvSpPr>
          <p:nvPr/>
        </p:nvSpPr>
        <p:spPr bwMode="auto">
          <a:xfrm>
            <a:off x="8437563" y="1798638"/>
            <a:ext cx="1339850" cy="723900"/>
          </a:xfrm>
          <a:prstGeom prst="rect">
            <a:avLst/>
          </a:prstGeom>
          <a:solidFill>
            <a:schemeClr val="bg1"/>
          </a:solidFill>
          <a:ln w="9525">
            <a:solidFill>
              <a:srgbClr val="FF0000"/>
            </a:solidFill>
            <a:prstDash val="dash"/>
            <a:miter lim="800000"/>
            <a:headEnd/>
            <a:tailEnd/>
          </a:ln>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100" dirty="0">
                <a:solidFill>
                  <a:srgbClr val="000000"/>
                </a:solidFill>
              </a:rPr>
              <a:t>2040</a:t>
            </a:r>
            <a:r>
              <a:rPr lang="ja-JP" altLang="en-US" sz="1100" dirty="0">
                <a:solidFill>
                  <a:srgbClr val="000000"/>
                </a:solidFill>
              </a:rPr>
              <a:t>年</a:t>
            </a:r>
            <a:endParaRPr lang="en-US" altLang="ja-JP" sz="1100" dirty="0">
              <a:solidFill>
                <a:srgbClr val="000000"/>
              </a:solidFill>
            </a:endParaRPr>
          </a:p>
          <a:p>
            <a:pPr>
              <a:spcBef>
                <a:spcPct val="0"/>
              </a:spcBef>
              <a:buFontTx/>
              <a:buNone/>
            </a:pPr>
            <a:r>
              <a:rPr lang="ja-JP" altLang="en-US" sz="1100" dirty="0">
                <a:solidFill>
                  <a:srgbClr val="000000"/>
                </a:solidFill>
              </a:rPr>
              <a:t>全体人口</a:t>
            </a:r>
            <a:r>
              <a:rPr lang="en-US" altLang="ja-JP" sz="1100" dirty="0">
                <a:solidFill>
                  <a:srgbClr val="000000"/>
                </a:solidFill>
              </a:rPr>
              <a:t>838</a:t>
            </a:r>
            <a:r>
              <a:rPr lang="ja-JP" altLang="en-US" sz="1100" dirty="0">
                <a:solidFill>
                  <a:srgbClr val="000000"/>
                </a:solidFill>
              </a:rPr>
              <a:t>万人</a:t>
            </a:r>
            <a:endParaRPr lang="en-US" altLang="ja-JP" sz="1100" dirty="0">
              <a:solidFill>
                <a:srgbClr val="000000"/>
              </a:solidFill>
            </a:endParaRPr>
          </a:p>
          <a:p>
            <a:pPr>
              <a:spcBef>
                <a:spcPct val="0"/>
              </a:spcBef>
              <a:buFontTx/>
              <a:buNone/>
            </a:pPr>
            <a:r>
              <a:rPr lang="en-US" altLang="ja-JP" sz="1100" u="sng" dirty="0">
                <a:solidFill>
                  <a:srgbClr val="000000"/>
                </a:solidFill>
              </a:rPr>
              <a:t>2010</a:t>
            </a:r>
            <a:r>
              <a:rPr lang="ja-JP" altLang="en-US" sz="1100" u="sng" dirty="0">
                <a:solidFill>
                  <a:srgbClr val="000000"/>
                </a:solidFill>
              </a:rPr>
              <a:t>年から</a:t>
            </a:r>
            <a:r>
              <a:rPr lang="ja-JP" altLang="en-US" sz="1400" b="1" u="sng" dirty="0">
                <a:solidFill>
                  <a:srgbClr val="FF0000"/>
                </a:solidFill>
              </a:rPr>
              <a:t>△</a:t>
            </a:r>
            <a:r>
              <a:rPr lang="en-US" altLang="ja-JP" sz="1400" b="1" u="sng" dirty="0">
                <a:solidFill>
                  <a:srgbClr val="FF0000"/>
                </a:solidFill>
              </a:rPr>
              <a:t>17</a:t>
            </a:r>
            <a:r>
              <a:rPr lang="ja-JP" altLang="en-US" sz="1400" b="1" u="sng" dirty="0">
                <a:solidFill>
                  <a:srgbClr val="FF0000"/>
                </a:solidFill>
              </a:rPr>
              <a:t>％</a:t>
            </a:r>
            <a:endParaRPr lang="en-US" altLang="ja-JP" sz="1400" b="1" u="sng" dirty="0">
              <a:solidFill>
                <a:srgbClr val="FF0000"/>
              </a:solidFill>
            </a:endParaRPr>
          </a:p>
          <a:p>
            <a:pPr>
              <a:spcBef>
                <a:spcPct val="0"/>
              </a:spcBef>
              <a:buFontTx/>
              <a:buNone/>
            </a:pPr>
            <a:r>
              <a:rPr lang="ja-JP" altLang="en-US" sz="1100" dirty="0">
                <a:solidFill>
                  <a:srgbClr val="000000"/>
                </a:solidFill>
              </a:rPr>
              <a:t>　　　　　</a:t>
            </a:r>
            <a:r>
              <a:rPr lang="en-US" altLang="ja-JP" sz="1100" dirty="0">
                <a:solidFill>
                  <a:srgbClr val="000000"/>
                </a:solidFill>
              </a:rPr>
              <a:t>(</a:t>
            </a:r>
            <a:r>
              <a:rPr lang="ja-JP" altLang="en-US" sz="1100" dirty="0">
                <a:solidFill>
                  <a:srgbClr val="000000"/>
                </a:solidFill>
              </a:rPr>
              <a:t>△</a:t>
            </a:r>
            <a:r>
              <a:rPr lang="en-US" altLang="ja-JP" sz="1100" dirty="0">
                <a:solidFill>
                  <a:srgbClr val="000000"/>
                </a:solidFill>
              </a:rPr>
              <a:t>168</a:t>
            </a:r>
            <a:r>
              <a:rPr lang="ja-JP" altLang="en-US" sz="1100" dirty="0">
                <a:solidFill>
                  <a:srgbClr val="000000"/>
                </a:solidFill>
              </a:rPr>
              <a:t>万人</a:t>
            </a:r>
            <a:r>
              <a:rPr lang="en-US" altLang="ja-JP" sz="1100" dirty="0">
                <a:solidFill>
                  <a:srgbClr val="000000"/>
                </a:solidFill>
              </a:rPr>
              <a:t>)</a:t>
            </a:r>
          </a:p>
        </p:txBody>
      </p:sp>
      <p:sp>
        <p:nvSpPr>
          <p:cNvPr id="116" name="テキスト ボックス 80"/>
          <p:cNvSpPr txBox="1">
            <a:spLocks noChangeArrowheads="1"/>
          </p:cNvSpPr>
          <p:nvPr/>
        </p:nvSpPr>
        <p:spPr bwMode="auto">
          <a:xfrm>
            <a:off x="5259388" y="1412875"/>
            <a:ext cx="1262062" cy="523875"/>
          </a:xfrm>
          <a:prstGeom prst="rect">
            <a:avLst/>
          </a:prstGeom>
          <a:gradFill>
            <a:gsLst>
              <a:gs pos="0">
                <a:schemeClr val="accent6">
                  <a:lumMod val="40000"/>
                  <a:lumOff val="60000"/>
                </a:schemeClr>
              </a:gs>
              <a:gs pos="50000">
                <a:schemeClr val="bg1"/>
              </a:gs>
              <a:gs pos="100000">
                <a:schemeClr val="accent6">
                  <a:lumMod val="40000"/>
                  <a:lumOff val="60000"/>
                </a:schemeClr>
              </a:gs>
            </a:gsLst>
            <a:lin ang="5400000" scaled="0"/>
          </a:gradFill>
          <a:ln w="19050">
            <a:solidFill>
              <a:schemeClr val="accent6"/>
            </a:solidFill>
            <a:miter lim="800000"/>
            <a:headEnd/>
            <a:tailEnd/>
          </a:ln>
        </p:spPr>
        <p:txBody>
          <a:bodyPr wrap="none">
            <a:spAutoFit/>
          </a:bodyPr>
          <a:lstStyle/>
          <a:p>
            <a:pPr>
              <a:defRPr/>
            </a:pPr>
            <a:r>
              <a:rPr lang="ja-JP" altLang="en-US" sz="1400" b="1" dirty="0">
                <a:solidFill>
                  <a:prstClr val="black"/>
                </a:solidFill>
              </a:rPr>
              <a:t>県庁所在都市</a:t>
            </a:r>
            <a:endParaRPr lang="en-US" altLang="ja-JP" sz="1400" b="1" dirty="0">
              <a:solidFill>
                <a:prstClr val="black"/>
              </a:solidFill>
            </a:endParaRPr>
          </a:p>
          <a:p>
            <a:pPr>
              <a:defRPr/>
            </a:pPr>
            <a:r>
              <a:rPr lang="ja-JP" altLang="en-US" sz="1400" b="1" dirty="0">
                <a:solidFill>
                  <a:prstClr val="black"/>
                </a:solidFill>
              </a:rPr>
              <a:t>（政令市除く）</a:t>
            </a:r>
            <a:endParaRPr lang="en-US" altLang="ja-JP" sz="1400" b="1" dirty="0">
              <a:solidFill>
                <a:prstClr val="black"/>
              </a:solidFill>
            </a:endParaRPr>
          </a:p>
        </p:txBody>
      </p:sp>
      <p:sp>
        <p:nvSpPr>
          <p:cNvPr id="117" name="円/楕円 116"/>
          <p:cNvSpPr/>
          <p:nvPr/>
        </p:nvSpPr>
        <p:spPr>
          <a:xfrm>
            <a:off x="6707188" y="3024188"/>
            <a:ext cx="288925"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dirty="0">
              <a:solidFill>
                <a:prstClr val="white"/>
              </a:solidFill>
            </a:endParaRPr>
          </a:p>
        </p:txBody>
      </p:sp>
      <p:sp>
        <p:nvSpPr>
          <p:cNvPr id="118" name="四角形吹き出し 117"/>
          <p:cNvSpPr/>
          <p:nvPr/>
        </p:nvSpPr>
        <p:spPr>
          <a:xfrm>
            <a:off x="5626100" y="2447925"/>
            <a:ext cx="1200150" cy="361950"/>
          </a:xfrm>
          <a:prstGeom prst="wedgeRectCallout">
            <a:avLst>
              <a:gd name="adj1" fmla="val 47301"/>
              <a:gd name="adj2" fmla="val 114950"/>
            </a:avLst>
          </a:prstGeom>
          <a:solidFill>
            <a:schemeClr val="bg1">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100" dirty="0">
                <a:solidFill>
                  <a:prstClr val="black"/>
                </a:solidFill>
              </a:rPr>
              <a:t>ピーク　</a:t>
            </a:r>
            <a:r>
              <a:rPr lang="en-US" altLang="ja-JP" sz="1100" b="1" dirty="0">
                <a:solidFill>
                  <a:prstClr val="black"/>
                </a:solidFill>
              </a:rPr>
              <a:t>2005</a:t>
            </a:r>
            <a:r>
              <a:rPr lang="ja-JP" altLang="en-US" sz="1100" b="1" dirty="0">
                <a:solidFill>
                  <a:prstClr val="black"/>
                </a:solidFill>
              </a:rPr>
              <a:t>年　</a:t>
            </a:r>
            <a:r>
              <a:rPr lang="en-US" altLang="ja-JP" sz="1100" b="1" dirty="0">
                <a:solidFill>
                  <a:prstClr val="black"/>
                </a:solidFill>
              </a:rPr>
              <a:t>1,007</a:t>
            </a:r>
            <a:r>
              <a:rPr lang="ja-JP" altLang="en-US" sz="1100" b="1" dirty="0">
                <a:solidFill>
                  <a:prstClr val="black"/>
                </a:solidFill>
              </a:rPr>
              <a:t>万人</a:t>
            </a:r>
            <a:endParaRPr lang="en-US" altLang="ja-JP" sz="1100" b="1" dirty="0">
              <a:solidFill>
                <a:prstClr val="black"/>
              </a:solidFill>
            </a:endParaRPr>
          </a:p>
        </p:txBody>
      </p:sp>
      <p:sp>
        <p:nvSpPr>
          <p:cNvPr id="50213" name="テキスト ボックス 65"/>
          <p:cNvSpPr txBox="1">
            <a:spLocks noChangeArrowheads="1"/>
          </p:cNvSpPr>
          <p:nvPr/>
        </p:nvSpPr>
        <p:spPr bwMode="auto">
          <a:xfrm>
            <a:off x="4976813" y="3436938"/>
            <a:ext cx="3238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dirty="0">
                <a:solidFill>
                  <a:srgbClr val="000000"/>
                </a:solidFill>
              </a:rPr>
              <a:t>（人口　　単位：万人）</a:t>
            </a:r>
            <a:endParaRPr lang="en-GB" altLang="ja-JP" sz="900" dirty="0">
              <a:solidFill>
                <a:srgbClr val="000000"/>
              </a:solidFill>
            </a:endParaRPr>
          </a:p>
        </p:txBody>
      </p:sp>
      <p:cxnSp>
        <p:nvCxnSpPr>
          <p:cNvPr id="120" name="直線矢印コネクタ 119"/>
          <p:cNvCxnSpPr>
            <a:stCxn id="50220" idx="3"/>
            <a:endCxn id="50224" idx="1"/>
          </p:cNvCxnSpPr>
          <p:nvPr/>
        </p:nvCxnSpPr>
        <p:spPr>
          <a:xfrm>
            <a:off x="7307263" y="5749925"/>
            <a:ext cx="865187" cy="841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1" name="直線矢印コネクタ 120"/>
          <p:cNvCxnSpPr>
            <a:stCxn id="50218" idx="3"/>
            <a:endCxn id="50226" idx="1"/>
          </p:cNvCxnSpPr>
          <p:nvPr/>
        </p:nvCxnSpPr>
        <p:spPr>
          <a:xfrm>
            <a:off x="7362825" y="3538538"/>
            <a:ext cx="865188" cy="5159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2" name="直線矢印コネクタ 121"/>
          <p:cNvCxnSpPr/>
          <p:nvPr/>
        </p:nvCxnSpPr>
        <p:spPr>
          <a:xfrm>
            <a:off x="7400925" y="2160588"/>
            <a:ext cx="100806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217" name="テキスト ボックス 67"/>
          <p:cNvSpPr txBox="1">
            <a:spLocks noChangeArrowheads="1"/>
          </p:cNvSpPr>
          <p:nvPr/>
        </p:nvSpPr>
        <p:spPr bwMode="auto">
          <a:xfrm>
            <a:off x="6681788" y="1916113"/>
            <a:ext cx="1490662" cy="430212"/>
          </a:xfrm>
          <a:prstGeom prst="rect">
            <a:avLst/>
          </a:prstGeom>
          <a:solidFill>
            <a:schemeClr val="bg1"/>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100" dirty="0">
                <a:solidFill>
                  <a:srgbClr val="000000"/>
                </a:solidFill>
              </a:rPr>
              <a:t>2010</a:t>
            </a:r>
            <a:r>
              <a:rPr lang="ja-JP" altLang="en-US" sz="1100" dirty="0">
                <a:solidFill>
                  <a:srgbClr val="000000"/>
                </a:solidFill>
              </a:rPr>
              <a:t>年</a:t>
            </a:r>
            <a:endParaRPr lang="en-US" altLang="ja-JP" sz="1100" dirty="0">
              <a:solidFill>
                <a:srgbClr val="000000"/>
              </a:solidFill>
            </a:endParaRPr>
          </a:p>
          <a:p>
            <a:pPr>
              <a:spcBef>
                <a:spcPct val="0"/>
              </a:spcBef>
              <a:buFontTx/>
              <a:buNone/>
            </a:pPr>
            <a:r>
              <a:rPr lang="ja-JP" altLang="en-US" sz="1100" dirty="0">
                <a:solidFill>
                  <a:srgbClr val="000000"/>
                </a:solidFill>
              </a:rPr>
              <a:t>全体人口</a:t>
            </a:r>
            <a:r>
              <a:rPr lang="en-US" altLang="ja-JP" sz="1100" dirty="0">
                <a:solidFill>
                  <a:srgbClr val="000000"/>
                </a:solidFill>
              </a:rPr>
              <a:t>1,006</a:t>
            </a:r>
            <a:r>
              <a:rPr lang="ja-JP" altLang="en-US" sz="1100" dirty="0">
                <a:solidFill>
                  <a:srgbClr val="000000"/>
                </a:solidFill>
              </a:rPr>
              <a:t>万人</a:t>
            </a:r>
            <a:endParaRPr lang="en-US" altLang="ja-JP" sz="1100" dirty="0">
              <a:solidFill>
                <a:srgbClr val="000000"/>
              </a:solidFill>
            </a:endParaRPr>
          </a:p>
        </p:txBody>
      </p:sp>
      <p:sp>
        <p:nvSpPr>
          <p:cNvPr id="50218" name="テキスト ボックス 26"/>
          <p:cNvSpPr txBox="1">
            <a:spLocks noChangeArrowheads="1"/>
          </p:cNvSpPr>
          <p:nvPr/>
        </p:nvSpPr>
        <p:spPr bwMode="auto">
          <a:xfrm>
            <a:off x="6778625" y="3384550"/>
            <a:ext cx="5842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srgbClr val="000000"/>
                </a:solidFill>
              </a:rPr>
              <a:t>229</a:t>
            </a:r>
            <a:r>
              <a:rPr lang="ja-JP" altLang="en-US" sz="1000" dirty="0">
                <a:solidFill>
                  <a:srgbClr val="000000"/>
                </a:solidFill>
              </a:rPr>
              <a:t>万人</a:t>
            </a:r>
            <a:endParaRPr lang="en-US" altLang="ja-JP" sz="1000" dirty="0">
              <a:solidFill>
                <a:srgbClr val="000000"/>
              </a:solidFill>
            </a:endParaRPr>
          </a:p>
          <a:p>
            <a:pPr>
              <a:spcBef>
                <a:spcPct val="0"/>
              </a:spcBef>
              <a:buFontTx/>
              <a:buNone/>
            </a:pPr>
            <a:r>
              <a:rPr lang="ja-JP" altLang="en-US" sz="1000" dirty="0">
                <a:solidFill>
                  <a:srgbClr val="000000"/>
                </a:solidFill>
              </a:rPr>
              <a:t>（約</a:t>
            </a:r>
            <a:r>
              <a:rPr lang="en-US" altLang="ja-JP" sz="1000" dirty="0">
                <a:solidFill>
                  <a:srgbClr val="000000"/>
                </a:solidFill>
              </a:rPr>
              <a:t>23%</a:t>
            </a:r>
            <a:r>
              <a:rPr lang="ja-JP" altLang="en-US" sz="1000" dirty="0">
                <a:solidFill>
                  <a:srgbClr val="000000"/>
                </a:solidFill>
              </a:rPr>
              <a:t>）</a:t>
            </a:r>
          </a:p>
        </p:txBody>
      </p:sp>
      <p:sp>
        <p:nvSpPr>
          <p:cNvPr id="50219" name="テキスト ボックス 28"/>
          <p:cNvSpPr txBox="1">
            <a:spLocks noChangeArrowheads="1"/>
          </p:cNvSpPr>
          <p:nvPr/>
        </p:nvSpPr>
        <p:spPr bwMode="auto">
          <a:xfrm>
            <a:off x="6726238" y="4481513"/>
            <a:ext cx="5842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prstClr val="black"/>
                </a:solidFill>
              </a:rPr>
              <a:t>639</a:t>
            </a:r>
            <a:r>
              <a:rPr lang="ja-JP" altLang="en-US" sz="1000" dirty="0">
                <a:solidFill>
                  <a:prstClr val="black"/>
                </a:solidFill>
              </a:rPr>
              <a:t>万人</a:t>
            </a:r>
            <a:endParaRPr lang="en-US" altLang="ja-JP" sz="1000" dirty="0">
              <a:solidFill>
                <a:prstClr val="black"/>
              </a:solidFill>
            </a:endParaRPr>
          </a:p>
          <a:p>
            <a:pPr>
              <a:spcBef>
                <a:spcPct val="0"/>
              </a:spcBef>
              <a:buFontTx/>
              <a:buNone/>
            </a:pPr>
            <a:r>
              <a:rPr lang="ja-JP" altLang="en-US" sz="1000" dirty="0">
                <a:solidFill>
                  <a:prstClr val="black"/>
                </a:solidFill>
              </a:rPr>
              <a:t>（約</a:t>
            </a:r>
            <a:r>
              <a:rPr lang="en-US" altLang="ja-JP" sz="1000" dirty="0">
                <a:solidFill>
                  <a:prstClr val="black"/>
                </a:solidFill>
              </a:rPr>
              <a:t>64%</a:t>
            </a:r>
            <a:r>
              <a:rPr lang="ja-JP" altLang="en-US" sz="1000" dirty="0">
                <a:solidFill>
                  <a:prstClr val="black"/>
                </a:solidFill>
              </a:rPr>
              <a:t>）</a:t>
            </a:r>
          </a:p>
        </p:txBody>
      </p:sp>
      <p:sp>
        <p:nvSpPr>
          <p:cNvPr id="50220" name="テキスト ボックス 29"/>
          <p:cNvSpPr txBox="1">
            <a:spLocks noChangeArrowheads="1"/>
          </p:cNvSpPr>
          <p:nvPr/>
        </p:nvSpPr>
        <p:spPr bwMode="auto">
          <a:xfrm>
            <a:off x="6723063" y="5595938"/>
            <a:ext cx="5842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srgbClr val="000000"/>
                </a:solidFill>
              </a:rPr>
              <a:t>138</a:t>
            </a:r>
            <a:r>
              <a:rPr lang="ja-JP" altLang="en-US" sz="1000" dirty="0">
                <a:solidFill>
                  <a:srgbClr val="000000"/>
                </a:solidFill>
              </a:rPr>
              <a:t>万人</a:t>
            </a:r>
            <a:endParaRPr lang="en-US" altLang="ja-JP" sz="1000" dirty="0">
              <a:solidFill>
                <a:srgbClr val="000000"/>
              </a:solidFill>
            </a:endParaRPr>
          </a:p>
          <a:p>
            <a:pPr>
              <a:spcBef>
                <a:spcPct val="0"/>
              </a:spcBef>
              <a:buFontTx/>
              <a:buNone/>
            </a:pPr>
            <a:r>
              <a:rPr lang="ja-JP" altLang="en-US" sz="1000" dirty="0">
                <a:solidFill>
                  <a:srgbClr val="000000"/>
                </a:solidFill>
              </a:rPr>
              <a:t>（約</a:t>
            </a:r>
            <a:r>
              <a:rPr lang="en-US" altLang="ja-JP" sz="1000" dirty="0">
                <a:solidFill>
                  <a:srgbClr val="000000"/>
                </a:solidFill>
              </a:rPr>
              <a:t>14%</a:t>
            </a:r>
            <a:r>
              <a:rPr lang="ja-JP" altLang="en-US" sz="1000" dirty="0">
                <a:solidFill>
                  <a:srgbClr val="000000"/>
                </a:solidFill>
              </a:rPr>
              <a:t>）</a:t>
            </a:r>
          </a:p>
        </p:txBody>
      </p:sp>
      <p:sp>
        <p:nvSpPr>
          <p:cNvPr id="127" name="テキスト ボックス 126"/>
          <p:cNvSpPr txBox="1"/>
          <p:nvPr/>
        </p:nvSpPr>
        <p:spPr>
          <a:xfrm>
            <a:off x="5770563" y="3313113"/>
            <a:ext cx="976312" cy="184150"/>
          </a:xfrm>
          <a:prstGeom prst="rect">
            <a:avLst/>
          </a:prstGeom>
          <a:solidFill>
            <a:schemeClr val="bg1"/>
          </a:solidFill>
          <a:ln w="25400">
            <a:solidFill>
              <a:schemeClr val="accent3"/>
            </a:solidFill>
          </a:ln>
        </p:spPr>
        <p:txBody>
          <a:bodyPr lIns="0" tIns="0" rIns="0" bIns="0">
            <a:spAutoFit/>
          </a:bodyPr>
          <a:lstStyle/>
          <a:p>
            <a:pPr algn="ctr">
              <a:defRPr/>
            </a:pPr>
            <a:r>
              <a:rPr lang="ja-JP" altLang="en-US" sz="1200" b="1" dirty="0">
                <a:solidFill>
                  <a:srgbClr val="9BBB59"/>
                </a:solidFill>
              </a:rPr>
              <a:t>老年人口</a:t>
            </a:r>
            <a:endParaRPr lang="en-GB" sz="1200" b="1" dirty="0">
              <a:solidFill>
                <a:srgbClr val="9BBB59"/>
              </a:solidFill>
            </a:endParaRPr>
          </a:p>
        </p:txBody>
      </p:sp>
      <p:sp>
        <p:nvSpPr>
          <p:cNvPr id="50222" name="テキスト ボックス 96"/>
          <p:cNvSpPr txBox="1">
            <a:spLocks noChangeArrowheads="1"/>
          </p:cNvSpPr>
          <p:nvPr/>
        </p:nvSpPr>
        <p:spPr bwMode="auto">
          <a:xfrm>
            <a:off x="5718175" y="4162425"/>
            <a:ext cx="1139825" cy="184150"/>
          </a:xfrm>
          <a:prstGeom prst="rect">
            <a:avLst/>
          </a:prstGeom>
          <a:solidFill>
            <a:schemeClr val="bg1"/>
          </a:solidFill>
          <a:ln w="25400">
            <a:solidFill>
              <a:schemeClr val="accent2"/>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b="1" dirty="0">
                <a:solidFill>
                  <a:srgbClr val="C0504D"/>
                </a:solidFill>
              </a:rPr>
              <a:t>生産年齢人口</a:t>
            </a:r>
            <a:endParaRPr lang="en-GB" altLang="ja-JP" sz="1200" b="1" dirty="0">
              <a:solidFill>
                <a:srgbClr val="C0504D"/>
              </a:solidFill>
            </a:endParaRPr>
          </a:p>
        </p:txBody>
      </p:sp>
      <p:sp>
        <p:nvSpPr>
          <p:cNvPr id="50223" name="テキスト ボックス 98"/>
          <p:cNvSpPr txBox="1">
            <a:spLocks noChangeArrowheads="1"/>
          </p:cNvSpPr>
          <p:nvPr/>
        </p:nvSpPr>
        <p:spPr bwMode="auto">
          <a:xfrm>
            <a:off x="5686425" y="5691188"/>
            <a:ext cx="976313" cy="184150"/>
          </a:xfrm>
          <a:prstGeom prst="rect">
            <a:avLst/>
          </a:prstGeom>
          <a:solidFill>
            <a:schemeClr val="bg1"/>
          </a:solidFill>
          <a:ln w="25400">
            <a:solidFill>
              <a:schemeClr val="accent1"/>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b="1" dirty="0">
                <a:solidFill>
                  <a:srgbClr val="4F81BD"/>
                </a:solidFill>
              </a:rPr>
              <a:t>幼年人口</a:t>
            </a:r>
            <a:endParaRPr lang="en-GB" altLang="ja-JP" sz="1200" b="1" dirty="0">
              <a:solidFill>
                <a:srgbClr val="4F81BD"/>
              </a:solidFill>
            </a:endParaRPr>
          </a:p>
        </p:txBody>
      </p:sp>
      <p:sp>
        <p:nvSpPr>
          <p:cNvPr id="50224" name="テキスト ボックス 20"/>
          <p:cNvSpPr txBox="1">
            <a:spLocks noChangeArrowheads="1"/>
          </p:cNvSpPr>
          <p:nvPr/>
        </p:nvSpPr>
        <p:spPr bwMode="auto">
          <a:xfrm>
            <a:off x="8172450" y="5680075"/>
            <a:ext cx="7366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srgbClr val="000000"/>
                </a:solidFill>
              </a:rPr>
              <a:t>86</a:t>
            </a:r>
            <a:r>
              <a:rPr lang="ja-JP" altLang="en-US" sz="1000" dirty="0">
                <a:solidFill>
                  <a:srgbClr val="000000"/>
                </a:solidFill>
              </a:rPr>
              <a:t>万人</a:t>
            </a:r>
            <a:endParaRPr lang="en-US" altLang="ja-JP" sz="1000" dirty="0">
              <a:solidFill>
                <a:srgbClr val="000000"/>
              </a:solidFill>
            </a:endParaRPr>
          </a:p>
          <a:p>
            <a:pPr algn="ctr">
              <a:spcBef>
                <a:spcPct val="0"/>
              </a:spcBef>
              <a:buFontTx/>
              <a:buNone/>
            </a:pPr>
            <a:r>
              <a:rPr lang="ja-JP" altLang="en-US" sz="1000" dirty="0">
                <a:solidFill>
                  <a:srgbClr val="000000"/>
                </a:solidFill>
              </a:rPr>
              <a:t>（約</a:t>
            </a:r>
            <a:r>
              <a:rPr lang="en-US" altLang="ja-JP" sz="1000" dirty="0">
                <a:solidFill>
                  <a:srgbClr val="000000"/>
                </a:solidFill>
              </a:rPr>
              <a:t>10% </a:t>
            </a:r>
            <a:r>
              <a:rPr lang="ja-JP" altLang="en-US" sz="1000" dirty="0">
                <a:solidFill>
                  <a:srgbClr val="000000"/>
                </a:solidFill>
              </a:rPr>
              <a:t>）</a:t>
            </a:r>
            <a:endParaRPr lang="en-US" altLang="ja-JP" sz="1000" dirty="0">
              <a:solidFill>
                <a:srgbClr val="000000"/>
              </a:solidFill>
            </a:endParaRPr>
          </a:p>
        </p:txBody>
      </p:sp>
      <p:sp>
        <p:nvSpPr>
          <p:cNvPr id="50225" name="テキスト ボックス 22"/>
          <p:cNvSpPr txBox="1">
            <a:spLocks noChangeArrowheads="1"/>
          </p:cNvSpPr>
          <p:nvPr/>
        </p:nvSpPr>
        <p:spPr bwMode="auto">
          <a:xfrm>
            <a:off x="8296275" y="4776788"/>
            <a:ext cx="6508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prstClr val="black"/>
                </a:solidFill>
              </a:rPr>
              <a:t>446</a:t>
            </a:r>
            <a:r>
              <a:rPr lang="ja-JP" altLang="en-US" sz="1000" dirty="0">
                <a:solidFill>
                  <a:prstClr val="black"/>
                </a:solidFill>
              </a:rPr>
              <a:t>万人</a:t>
            </a:r>
            <a:endParaRPr lang="en-US" altLang="ja-JP" sz="1000" dirty="0">
              <a:solidFill>
                <a:prstClr val="black"/>
              </a:solidFill>
            </a:endParaRPr>
          </a:p>
          <a:p>
            <a:pPr algn="ctr">
              <a:spcBef>
                <a:spcPct val="0"/>
              </a:spcBef>
              <a:buFontTx/>
              <a:buNone/>
            </a:pPr>
            <a:r>
              <a:rPr lang="ja-JP" altLang="en-US" sz="1000" dirty="0">
                <a:solidFill>
                  <a:prstClr val="black"/>
                </a:solidFill>
              </a:rPr>
              <a:t>（約</a:t>
            </a:r>
            <a:r>
              <a:rPr lang="en-US" altLang="ja-JP" sz="1000" dirty="0">
                <a:solidFill>
                  <a:prstClr val="black"/>
                </a:solidFill>
              </a:rPr>
              <a:t>53%</a:t>
            </a:r>
            <a:r>
              <a:rPr lang="ja-JP" altLang="en-US" sz="1000" dirty="0">
                <a:solidFill>
                  <a:prstClr val="black"/>
                </a:solidFill>
              </a:rPr>
              <a:t>）</a:t>
            </a:r>
          </a:p>
        </p:txBody>
      </p:sp>
      <p:sp>
        <p:nvSpPr>
          <p:cNvPr id="50226" name="テキスト ボックス 23"/>
          <p:cNvSpPr txBox="1">
            <a:spLocks noChangeArrowheads="1"/>
          </p:cNvSpPr>
          <p:nvPr/>
        </p:nvSpPr>
        <p:spPr bwMode="auto">
          <a:xfrm>
            <a:off x="8228013" y="3900488"/>
            <a:ext cx="6127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srgbClr val="000000"/>
                </a:solidFill>
              </a:rPr>
              <a:t>306</a:t>
            </a:r>
            <a:r>
              <a:rPr lang="ja-JP" altLang="en-US" sz="1000" dirty="0">
                <a:solidFill>
                  <a:srgbClr val="000000"/>
                </a:solidFill>
              </a:rPr>
              <a:t>万人</a:t>
            </a:r>
            <a:endParaRPr lang="en-US" altLang="ja-JP" sz="1000" dirty="0">
              <a:solidFill>
                <a:srgbClr val="000000"/>
              </a:solidFill>
            </a:endParaRPr>
          </a:p>
          <a:p>
            <a:pPr algn="ctr">
              <a:spcBef>
                <a:spcPct val="0"/>
              </a:spcBef>
              <a:buFontTx/>
              <a:buNone/>
            </a:pPr>
            <a:r>
              <a:rPr lang="ja-JP" altLang="en-US" sz="1000" dirty="0">
                <a:solidFill>
                  <a:srgbClr val="000000"/>
                </a:solidFill>
              </a:rPr>
              <a:t>（約</a:t>
            </a:r>
            <a:r>
              <a:rPr lang="en-US" altLang="ja-JP" sz="1000" dirty="0">
                <a:solidFill>
                  <a:srgbClr val="000000"/>
                </a:solidFill>
              </a:rPr>
              <a:t>37%</a:t>
            </a:r>
            <a:r>
              <a:rPr lang="ja-JP" altLang="en-US" sz="1000" dirty="0">
                <a:solidFill>
                  <a:srgbClr val="000000"/>
                </a:solidFill>
              </a:rPr>
              <a:t>）</a:t>
            </a:r>
          </a:p>
        </p:txBody>
      </p:sp>
      <p:sp>
        <p:nvSpPr>
          <p:cNvPr id="50227" name="テキスト ボックス 27"/>
          <p:cNvSpPr txBox="1">
            <a:spLocks noChangeArrowheads="1"/>
          </p:cNvSpPr>
          <p:nvPr/>
        </p:nvSpPr>
        <p:spPr bwMode="auto">
          <a:xfrm>
            <a:off x="8731250" y="4173538"/>
            <a:ext cx="1111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srgbClr val="000000"/>
                </a:solidFill>
              </a:rPr>
              <a:t>2010</a:t>
            </a:r>
            <a:r>
              <a:rPr lang="ja-JP" altLang="en-US" sz="1000" dirty="0">
                <a:solidFill>
                  <a:srgbClr val="000000"/>
                </a:solidFill>
              </a:rPr>
              <a:t>年から＋</a:t>
            </a:r>
            <a:r>
              <a:rPr lang="en-US" altLang="ja-JP" sz="1000" dirty="0">
                <a:solidFill>
                  <a:srgbClr val="000000"/>
                </a:solidFill>
              </a:rPr>
              <a:t>34</a:t>
            </a:r>
            <a:r>
              <a:rPr lang="ja-JP" altLang="en-US" sz="1000" dirty="0">
                <a:solidFill>
                  <a:srgbClr val="000000"/>
                </a:solidFill>
              </a:rPr>
              <a:t>％</a:t>
            </a:r>
            <a:endParaRPr lang="en-US" altLang="ja-JP" sz="1000" dirty="0">
              <a:solidFill>
                <a:srgbClr val="000000"/>
              </a:solidFill>
            </a:endParaRPr>
          </a:p>
          <a:p>
            <a:pPr>
              <a:spcBef>
                <a:spcPct val="0"/>
              </a:spcBef>
              <a:buFontTx/>
              <a:buNone/>
            </a:pPr>
            <a:r>
              <a:rPr lang="en-US" altLang="ja-JP" sz="1000" dirty="0">
                <a:solidFill>
                  <a:srgbClr val="000000"/>
                </a:solidFill>
              </a:rPr>
              <a:t>            </a:t>
            </a:r>
            <a:r>
              <a:rPr lang="ja-JP" altLang="en-US" sz="1000" dirty="0">
                <a:solidFill>
                  <a:srgbClr val="000000"/>
                </a:solidFill>
              </a:rPr>
              <a:t>＋</a:t>
            </a:r>
            <a:r>
              <a:rPr lang="en-US" altLang="ja-JP" sz="1000" dirty="0">
                <a:solidFill>
                  <a:srgbClr val="000000"/>
                </a:solidFill>
              </a:rPr>
              <a:t>77</a:t>
            </a:r>
            <a:r>
              <a:rPr lang="ja-JP" altLang="en-US" sz="1000" dirty="0">
                <a:solidFill>
                  <a:srgbClr val="000000"/>
                </a:solidFill>
              </a:rPr>
              <a:t>万人</a:t>
            </a:r>
          </a:p>
        </p:txBody>
      </p:sp>
      <p:sp>
        <p:nvSpPr>
          <p:cNvPr id="50228" name="テキスト ボックス 30"/>
          <p:cNvSpPr txBox="1">
            <a:spLocks noChangeArrowheads="1"/>
          </p:cNvSpPr>
          <p:nvPr/>
        </p:nvSpPr>
        <p:spPr bwMode="auto">
          <a:xfrm>
            <a:off x="8553450" y="5089525"/>
            <a:ext cx="1271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u="sng" dirty="0">
                <a:solidFill>
                  <a:prstClr val="black"/>
                </a:solidFill>
              </a:rPr>
              <a:t>2010</a:t>
            </a:r>
            <a:r>
              <a:rPr lang="ja-JP" altLang="en-US" sz="1000" u="sng" dirty="0">
                <a:solidFill>
                  <a:prstClr val="black"/>
                </a:solidFill>
              </a:rPr>
              <a:t>年から</a:t>
            </a:r>
            <a:r>
              <a:rPr lang="ja-JP" altLang="en-US" sz="1400" b="1" u="sng" dirty="0">
                <a:solidFill>
                  <a:srgbClr val="FF0000"/>
                </a:solidFill>
              </a:rPr>
              <a:t>△</a:t>
            </a:r>
            <a:r>
              <a:rPr lang="en-US" altLang="ja-JP" sz="1400" b="1" u="sng" dirty="0">
                <a:solidFill>
                  <a:srgbClr val="FF0000"/>
                </a:solidFill>
              </a:rPr>
              <a:t>30</a:t>
            </a:r>
            <a:r>
              <a:rPr lang="ja-JP" altLang="en-US" sz="1400" b="1" u="sng" dirty="0">
                <a:solidFill>
                  <a:srgbClr val="FF0000"/>
                </a:solidFill>
              </a:rPr>
              <a:t>％</a:t>
            </a:r>
            <a:endParaRPr lang="en-US" altLang="ja-JP" sz="1400" b="1" u="sng" dirty="0">
              <a:solidFill>
                <a:srgbClr val="FF0000"/>
              </a:solidFill>
            </a:endParaRPr>
          </a:p>
          <a:p>
            <a:pPr>
              <a:spcBef>
                <a:spcPct val="0"/>
              </a:spcBef>
              <a:buFontTx/>
              <a:buNone/>
            </a:pPr>
            <a:r>
              <a:rPr lang="ja-JP" altLang="en-US" sz="1000" dirty="0">
                <a:solidFill>
                  <a:prstClr val="black"/>
                </a:solidFill>
              </a:rPr>
              <a:t>　　　　　△</a:t>
            </a:r>
            <a:r>
              <a:rPr lang="en-US" altLang="ja-JP" sz="1000" dirty="0">
                <a:solidFill>
                  <a:prstClr val="black"/>
                </a:solidFill>
              </a:rPr>
              <a:t>193</a:t>
            </a:r>
            <a:r>
              <a:rPr lang="ja-JP" altLang="en-US" sz="1000" dirty="0">
                <a:solidFill>
                  <a:prstClr val="black"/>
                </a:solidFill>
              </a:rPr>
              <a:t>万人</a:t>
            </a:r>
          </a:p>
        </p:txBody>
      </p:sp>
      <p:sp>
        <p:nvSpPr>
          <p:cNvPr id="50229" name="テキスト ボックス 31"/>
          <p:cNvSpPr txBox="1">
            <a:spLocks noChangeArrowheads="1"/>
          </p:cNvSpPr>
          <p:nvPr/>
        </p:nvSpPr>
        <p:spPr bwMode="auto">
          <a:xfrm>
            <a:off x="8778875" y="5929313"/>
            <a:ext cx="1108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srgbClr val="000000"/>
                </a:solidFill>
              </a:rPr>
              <a:t>2010</a:t>
            </a:r>
            <a:r>
              <a:rPr lang="ja-JP" altLang="en-US" sz="1000" dirty="0">
                <a:solidFill>
                  <a:srgbClr val="000000"/>
                </a:solidFill>
              </a:rPr>
              <a:t>年から△</a:t>
            </a:r>
            <a:r>
              <a:rPr lang="en-US" altLang="ja-JP" sz="1000" dirty="0">
                <a:solidFill>
                  <a:srgbClr val="000000"/>
                </a:solidFill>
              </a:rPr>
              <a:t>38%</a:t>
            </a:r>
          </a:p>
          <a:p>
            <a:pPr>
              <a:spcBef>
                <a:spcPct val="0"/>
              </a:spcBef>
              <a:buFontTx/>
              <a:buNone/>
            </a:pPr>
            <a:r>
              <a:rPr lang="ja-JP" altLang="en-US" sz="1000" dirty="0">
                <a:solidFill>
                  <a:srgbClr val="000000"/>
                </a:solidFill>
              </a:rPr>
              <a:t>　　　　　　△</a:t>
            </a:r>
            <a:r>
              <a:rPr lang="en-US" altLang="ja-JP" sz="1000" dirty="0">
                <a:solidFill>
                  <a:srgbClr val="000000"/>
                </a:solidFill>
              </a:rPr>
              <a:t>52</a:t>
            </a:r>
            <a:r>
              <a:rPr lang="ja-JP" altLang="en-US" sz="1000" dirty="0">
                <a:solidFill>
                  <a:srgbClr val="000000"/>
                </a:solidFill>
              </a:rPr>
              <a:t>万人</a:t>
            </a:r>
          </a:p>
        </p:txBody>
      </p:sp>
      <p:sp>
        <p:nvSpPr>
          <p:cNvPr id="60" name="タイトル 1"/>
          <p:cNvSpPr txBox="1">
            <a:spLocks/>
          </p:cNvSpPr>
          <p:nvPr/>
        </p:nvSpPr>
        <p:spPr>
          <a:xfrm>
            <a:off x="0" y="53095"/>
            <a:ext cx="7605713" cy="476250"/>
          </a:xfrm>
          <a:prstGeom prst="rect">
            <a:avLst/>
          </a:prstGeom>
        </p:spPr>
        <p:txBody>
          <a:bodyPr/>
          <a:lstStyle/>
          <a:p>
            <a:pPr marL="457200" indent="-457200" eaLnBrk="0" hangingPunct="0">
              <a:defRPr/>
            </a:pPr>
            <a:r>
              <a:rPr lang="ja-JP" altLang="en-US" sz="2800" kern="0" dirty="0">
                <a:solidFill>
                  <a:srgbClr val="0070C0"/>
                </a:solidFill>
                <a:latin typeface="HGP創英角ｺﾞｼｯｸUB" pitchFamily="50" charset="-128"/>
                <a:ea typeface="HGP創英角ｺﾞｼｯｸUB" pitchFamily="50" charset="-128"/>
              </a:rPr>
              <a:t>人口動態・・・全国・地方都市</a:t>
            </a:r>
            <a:endParaRPr lang="en-US" altLang="ja-JP" sz="2800" kern="0" dirty="0">
              <a:solidFill>
                <a:srgbClr val="0070C0"/>
              </a:solidFill>
              <a:latin typeface="HGP創英角ｺﾞｼｯｸUB" pitchFamily="50" charset="-128"/>
              <a:ea typeface="HGP創英角ｺﾞｼｯｸUB" pitchFamily="50" charset="-128"/>
            </a:endParaRPr>
          </a:p>
        </p:txBody>
      </p:sp>
      <p:pic>
        <p:nvPicPr>
          <p:cNvPr id="50231" name="Picture 9" descr="mlit_top"/>
          <p:cNvPicPr>
            <a:picLocks noChangeAspect="1" noChangeArrowheads="1"/>
          </p:cNvPicPr>
          <p:nvPr/>
        </p:nvPicPr>
        <p:blipFill>
          <a:blip r:embed="rId5"/>
          <a:srcRect/>
          <a:stretch/>
        </p:blipFill>
        <p:spPr bwMode="auto">
          <a:xfrm>
            <a:off x="-4763" y="503238"/>
            <a:ext cx="9906001"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直線矢印コネクタ 74"/>
          <p:cNvCxnSpPr/>
          <p:nvPr/>
        </p:nvCxnSpPr>
        <p:spPr>
          <a:xfrm>
            <a:off x="2289175" y="2386013"/>
            <a:ext cx="395288"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0234" name="テキスト ボックス 75"/>
          <p:cNvSpPr txBox="1">
            <a:spLocks noChangeArrowheads="1"/>
          </p:cNvSpPr>
          <p:nvPr/>
        </p:nvSpPr>
        <p:spPr bwMode="auto">
          <a:xfrm>
            <a:off x="2216150" y="2420938"/>
            <a:ext cx="595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dirty="0">
                <a:solidFill>
                  <a:srgbClr val="7F7F7F"/>
                </a:solidFill>
              </a:rPr>
              <a:t>（推計値）</a:t>
            </a:r>
          </a:p>
        </p:txBody>
      </p:sp>
      <p:cxnSp>
        <p:nvCxnSpPr>
          <p:cNvPr id="79" name="直線矢印コネクタ 78"/>
          <p:cNvCxnSpPr/>
          <p:nvPr/>
        </p:nvCxnSpPr>
        <p:spPr>
          <a:xfrm>
            <a:off x="7243763" y="2500313"/>
            <a:ext cx="396875"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0236" name="テキスト ボックス 79"/>
          <p:cNvSpPr txBox="1">
            <a:spLocks noChangeArrowheads="1"/>
          </p:cNvSpPr>
          <p:nvPr/>
        </p:nvSpPr>
        <p:spPr bwMode="auto">
          <a:xfrm>
            <a:off x="7172325" y="2536825"/>
            <a:ext cx="5953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dirty="0">
                <a:solidFill>
                  <a:srgbClr val="7F7F7F"/>
                </a:solidFill>
              </a:rPr>
              <a:t>（推計値）</a:t>
            </a:r>
          </a:p>
        </p:txBody>
      </p:sp>
      <p:sp>
        <p:nvSpPr>
          <p:cNvPr id="2" name="スライド番号プレースホルダー 1"/>
          <p:cNvSpPr>
            <a:spLocks noGrp="1"/>
          </p:cNvSpPr>
          <p:nvPr>
            <p:ph type="sldNum" sz="quarter" idx="12"/>
          </p:nvPr>
        </p:nvSpPr>
        <p:spPr/>
        <p:txBody>
          <a:bodyPr/>
          <a:lstStyle/>
          <a:p>
            <a:pPr>
              <a:defRPr/>
            </a:pPr>
            <a:fld id="{5D57092A-0DD2-46DB-991F-20E49DEFB251}" type="slidenum">
              <a:rPr lang="en-US" altLang="ja-JP" smtClean="0">
                <a:solidFill>
                  <a:srgbClr val="000000"/>
                </a:solidFill>
              </a:rPr>
              <a:pPr>
                <a:defRPr/>
              </a:pPr>
              <a:t>2</a:t>
            </a:fld>
            <a:endParaRPr lang="en-US" altLang="ja-JP" dirty="0">
              <a:solidFill>
                <a:srgbClr val="000000"/>
              </a:solidFill>
            </a:endParaRPr>
          </a:p>
        </p:txBody>
      </p:sp>
    </p:spTree>
    <p:extLst>
      <p:ext uri="{BB962C8B-B14F-4D97-AF65-F5344CB8AC3E}">
        <p14:creationId xmlns:p14="http://schemas.microsoft.com/office/powerpoint/2010/main" val="468702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2"/>
          <p:cNvSpPr>
            <a:spLocks noGrp="1" noChangeArrowheads="1"/>
          </p:cNvSpPr>
          <p:nvPr>
            <p:ph type="title"/>
          </p:nvPr>
        </p:nvSpPr>
        <p:spPr>
          <a:xfrm>
            <a:off x="381000" y="1"/>
            <a:ext cx="8626720" cy="439615"/>
          </a:xfrm>
          <a:noFill/>
          <a:ln w="9525">
            <a:noFill/>
            <a:miter lim="800000"/>
            <a:headEnd/>
            <a:tailEnd/>
          </a:ln>
        </p:spPr>
        <p:txBody>
          <a:bodyPr vert="horz" wrap="square" lIns="84378" tIns="42188" rIns="84378" bIns="42188" numCol="1" anchor="ctr" anchorCtr="0" compatLnSpc="1">
            <a:prstTxWarp prst="textNoShape">
              <a:avLst/>
            </a:prstTxWarp>
          </a:bodyPr>
          <a:lstStyle/>
          <a:p>
            <a:r>
              <a:rPr lang="ja-JP" altLang="en-US" sz="2000" b="1" dirty="0">
                <a:latin typeface="メイリオ" panose="020B0604030504040204" pitchFamily="50" charset="-128"/>
                <a:ea typeface="メイリオ" panose="020B0604030504040204" pitchFamily="50" charset="-128"/>
              </a:rPr>
              <a:t>都市機能誘導区域内に定める都市機能・誘導施設について</a:t>
            </a:r>
          </a:p>
        </p:txBody>
      </p:sp>
      <p:sp>
        <p:nvSpPr>
          <p:cNvPr id="94" name="スライド番号プレースホルダー 3"/>
          <p:cNvSpPr>
            <a:spLocks noGrp="1"/>
          </p:cNvSpPr>
          <p:nvPr>
            <p:ph type="sldNum" sz="quarter" idx="12"/>
          </p:nvPr>
        </p:nvSpPr>
        <p:spPr>
          <a:xfrm>
            <a:off x="7391400" y="6553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defTabSz="777821"/>
            <a:fld id="{67BA84A0-340B-42A6-B002-7E876AB09174}" type="slidenum">
              <a:rPr lang="en-US" altLang="ja-JP" sz="1534">
                <a:solidFill>
                  <a:prstClr val="black"/>
                </a:solidFill>
                <a:latin typeface="メイリオ" panose="020B0604030504040204" pitchFamily="50" charset="-128"/>
                <a:ea typeface="メイリオ" panose="020B0604030504040204" pitchFamily="50" charset="-128"/>
              </a:rPr>
              <a:pPr defTabSz="777821"/>
              <a:t>29</a:t>
            </a:fld>
            <a:endParaRPr lang="en-US" altLang="ja-JP" sz="1534" dirty="0">
              <a:solidFill>
                <a:prstClr val="black"/>
              </a:solidFill>
              <a:latin typeface="メイリオ" panose="020B0604030504040204" pitchFamily="50" charset="-128"/>
              <a:ea typeface="メイリオ" panose="020B0604030504040204" pitchFamily="50" charset="-128"/>
            </a:endParaRPr>
          </a:p>
        </p:txBody>
      </p:sp>
      <p:graphicFrame>
        <p:nvGraphicFramePr>
          <p:cNvPr id="7" name="表 6"/>
          <p:cNvGraphicFramePr>
            <a:graphicFrameLocks noGrp="1"/>
          </p:cNvGraphicFramePr>
          <p:nvPr/>
        </p:nvGraphicFramePr>
        <p:xfrm>
          <a:off x="457261" y="1822192"/>
          <a:ext cx="8973304" cy="4396073"/>
        </p:xfrm>
        <a:graphic>
          <a:graphicData uri="http://schemas.openxmlformats.org/drawingml/2006/table">
            <a:tbl>
              <a:tblPr firstRow="1" bandRow="1"/>
              <a:tblGrid>
                <a:gridCol w="972886">
                  <a:extLst>
                    <a:ext uri="{9D8B030D-6E8A-4147-A177-3AD203B41FA5}">
                      <a16:colId xmlns:a16="http://schemas.microsoft.com/office/drawing/2014/main" val="20000"/>
                    </a:ext>
                  </a:extLst>
                </a:gridCol>
                <a:gridCol w="3788729">
                  <a:extLst>
                    <a:ext uri="{9D8B030D-6E8A-4147-A177-3AD203B41FA5}">
                      <a16:colId xmlns:a16="http://schemas.microsoft.com/office/drawing/2014/main" val="20001"/>
                    </a:ext>
                  </a:extLst>
                </a:gridCol>
                <a:gridCol w="4211689">
                  <a:extLst>
                    <a:ext uri="{9D8B030D-6E8A-4147-A177-3AD203B41FA5}">
                      <a16:colId xmlns:a16="http://schemas.microsoft.com/office/drawing/2014/main" val="20002"/>
                    </a:ext>
                  </a:extLst>
                </a:gridCol>
              </a:tblGrid>
              <a:tr h="394611">
                <a:tc>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algn="ctr"/>
                      <a:endParaRPr lang="ja-JP" altLang="en-US" sz="1300" dirty="0"/>
                    </a:p>
                  </a:txBody>
                  <a:tcPr marL="84406" marR="84406"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algn="ctr"/>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中心拠点</a:t>
                      </a:r>
                    </a:p>
                  </a:txBody>
                  <a:tcPr marL="84406" marR="84406" marT="99692"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algn="ctr"/>
                      <a:r>
                        <a:rPr kumimoji="1" lang="ja-JP" altLang="en-US"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地域／生活拠点</a:t>
                      </a:r>
                    </a:p>
                  </a:txBody>
                  <a:tcPr marL="84406" marR="84406" marT="99692"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485504">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行政機能</a:t>
                      </a:r>
                    </a:p>
                  </a:txBody>
                  <a:tcPr marL="33231" marR="33231"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l">
                        <a:lnSpc>
                          <a:spcPts val="1200"/>
                        </a:lnSpc>
                      </a:pP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■中枢的な行政機能</a:t>
                      </a:r>
                      <a:endParaRPr kumimoji="1"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例．本庁舎</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l">
                        <a:lnSpc>
                          <a:spcPts val="1200"/>
                        </a:lnSpc>
                      </a:pP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spc="-7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日常生活を営む上で必要となる行政窓口機能等</a:t>
                      </a:r>
                      <a:endParaRPr kumimoji="1" lang="en-US" altLang="ja-JP" sz="1000" spc="-70" baseline="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例．支所、福祉事務所など各地域事務所</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662376">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介護福祉</a:t>
                      </a:r>
                      <a:endParaRPr kumimoji="1" lang="en-US" altLang="ja-JP" sz="1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機能</a:t>
                      </a:r>
                    </a:p>
                  </a:txBody>
                  <a:tcPr marL="33231" marR="33231"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■市町村全域の市民を対象とした高齢者福祉の指導・相談の窓口や活動の拠点となる機能</a:t>
                      </a:r>
                      <a:endPar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47638" marR="0" lvl="0" indent="-147638" algn="l" defTabSz="914400" rtl="0" eaLnBrk="1" fontAlgn="auto" latinLnBrk="0" hangingPunct="1">
                        <a:lnSpc>
                          <a:spcPts val="12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例．総合福祉センター</a:t>
                      </a:r>
                      <a:endParaRPr kumimoji="1" lang="en-US" altLang="ja-JP" sz="11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■高齢者の自立した生活を支え、又は日々の介護、</a:t>
                      </a:r>
                      <a:r>
                        <a:rPr kumimoji="1" lang="ja-JP" altLang="en-US" sz="1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見守り等のサービスを受けることができる機能</a:t>
                      </a:r>
                      <a:endParaRPr kumimoji="1" lang="en-US" altLang="ja-JP" sz="1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55588" marR="0" lvl="0" indent="-255588" algn="l"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例</a:t>
                      </a:r>
                      <a:r>
                        <a:rPr kumimoji="1" lang="ja-JP" altLang="en-US" sz="1100" b="1" dirty="0" err="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地域包括支援ｾﾝﾀｰ、在宅系介護施設、ｺﾐｭﾆﾃｨｻﾛﾝ　等</a:t>
                      </a:r>
                      <a:endParaRPr kumimoji="1" lang="en-US" altLang="ja-JP" sz="11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662376">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子育て機能</a:t>
                      </a:r>
                    </a:p>
                  </a:txBody>
                  <a:tcPr marL="33231" marR="33231"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■市町村全域の市民を対象とした児童福祉に関する指導･相談の窓口や活動の拠点となる機能</a:t>
                      </a:r>
                      <a:endPar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例．子育て総合支援センター</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■子どもを持つ世代が日々の子育てに必要なサービスを受けることができる機能</a:t>
                      </a:r>
                      <a:endPar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例．保育所、こども園、児童ｸﾗﾌﾞ</a:t>
                      </a:r>
                      <a:r>
                        <a:rPr kumimoji="1" lang="en-US" altLang="ja-JP"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子育て支援ｾﾝﾀｰ</a:t>
                      </a:r>
                      <a:r>
                        <a:rPr kumimoji="1" lang="en-US" altLang="ja-JP"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児童館  等</a:t>
                      </a:r>
                      <a:endParaRPr kumimoji="1" lang="en-US" altLang="ja-JP"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662376">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商業機能</a:t>
                      </a:r>
                    </a:p>
                  </a:txBody>
                  <a:tcPr marL="33231" marR="33231"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indent="-147638" algn="l">
                        <a:lnSpc>
                          <a:spcPts val="1200"/>
                        </a:lnSpc>
                      </a:pP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■時間消費型のショッピングニーズなど、様々なニーズに対応した買い物、食事を提供する機能</a:t>
                      </a:r>
                      <a:endParaRPr kumimoji="1"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例．相当規模の商業集積</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34938" indent="-134938" algn="l">
                        <a:lnSpc>
                          <a:spcPts val="1200"/>
                        </a:lnSpc>
                      </a:pPr>
                      <a:r>
                        <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■日々の生活に必要な生鮮品、日用品等の買い回りができる機能</a:t>
                      </a:r>
                      <a:endParaRPr kumimoji="1"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a:t>
                      </a:r>
                      <a:r>
                        <a:rPr kumimoji="1" lang="ja-JP" altLang="en-US" sz="1100" b="1" kern="12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延床面積○</a:t>
                      </a:r>
                      <a:r>
                        <a:rPr kumimoji="1" lang="en-US" altLang="ja-JP" sz="1100" b="1" kern="12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m2</a:t>
                      </a:r>
                      <a:r>
                        <a:rPr kumimoji="1" lang="ja-JP" altLang="en-US" sz="1100" b="1" kern="12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以上の</a:t>
                      </a:r>
                      <a:r>
                        <a:rPr kumimoji="1"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食品スーパー</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485504">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医療機能</a:t>
                      </a:r>
                    </a:p>
                  </a:txBody>
                  <a:tcPr marL="33231" marR="33231"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■総合的な医療サービス</a:t>
                      </a:r>
                      <a:r>
                        <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二次医療）を受けることができる機能</a:t>
                      </a:r>
                      <a:endPar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例．病院</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■日常的な診療を受けることができる機能</a:t>
                      </a:r>
                      <a:endPar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a:t>
                      </a:r>
                      <a:r>
                        <a:rPr kumimoji="1" lang="ja-JP" altLang="en-US" sz="1100" b="1" kern="12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延床面積○</a:t>
                      </a:r>
                      <a:r>
                        <a:rPr kumimoji="1" lang="en-US" altLang="ja-JP" sz="1100" b="1" kern="12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m2</a:t>
                      </a:r>
                      <a:r>
                        <a:rPr kumimoji="1" lang="ja-JP" altLang="en-US" sz="1100" b="1" kern="1200"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以上の</a:t>
                      </a:r>
                      <a:r>
                        <a:rPr kumimoji="1"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診療所</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485504">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金融機能</a:t>
                      </a:r>
                    </a:p>
                  </a:txBody>
                  <a:tcPr marL="33231" marR="33231"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■決済や融資などの金融機能を提供する機能</a:t>
                      </a:r>
                      <a:endPar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例．銀行、信用金庫</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■日々の引き出し、預け入れなどができる機能</a:t>
                      </a:r>
                      <a:endPar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例．郵便局</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557822">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教育・文化</a:t>
                      </a:r>
                      <a:endParaRPr lang="en-US" altLang="ja-JP" sz="1300"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機能</a:t>
                      </a:r>
                    </a:p>
                  </a:txBody>
                  <a:tcPr marL="33231" marR="33231"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none" strike="noStrike" kern="1200" cap="none" spc="-15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市民全体を対象とした教育文化ｻｰﾋﾞｽの拠点となる機能</a:t>
                      </a:r>
                      <a:endParaRPr kumimoji="1" lang="en-US" altLang="ja-JP" sz="1000" b="0" i="0" u="none" strike="noStrike" kern="1200" cap="none" spc="-15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spcBef>
                          <a:spcPts val="300"/>
                        </a:spcBef>
                      </a:pPr>
                      <a:r>
                        <a:rPr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例．文化ホール、中央図書館</a:t>
                      </a:r>
                    </a:p>
                  </a:txBody>
                  <a:tcPr marL="33231" marR="0"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none" strike="noStrike" kern="1200" cap="none" spc="-8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地域における教育文化活動を支える拠点となる機能</a:t>
                      </a:r>
                      <a:endParaRPr kumimoji="1" lang="en-US" altLang="ja-JP" sz="1000" b="0" i="0" u="none" strike="noStrike" kern="1200" cap="none" spc="-8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47638" marR="0" lvl="0" indent="-147638" algn="l" defTabSz="914400" rtl="0" eaLnBrk="1" fontAlgn="auto" latinLnBrk="0" hangingPunct="1">
                        <a:lnSpc>
                          <a:spcPts val="12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例．図書館支所、社会教育センター</a:t>
                      </a:r>
                      <a:endParaRPr lang="ja-JP" altLang="en-US" sz="11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33231" marR="0"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bl>
          </a:graphicData>
        </a:graphic>
      </p:graphicFrame>
      <p:sp>
        <p:nvSpPr>
          <p:cNvPr id="5" name="テキスト ボックス 4"/>
          <p:cNvSpPr txBox="1"/>
          <p:nvPr/>
        </p:nvSpPr>
        <p:spPr>
          <a:xfrm>
            <a:off x="457261" y="620688"/>
            <a:ext cx="8840368" cy="815608"/>
          </a:xfrm>
          <a:prstGeom prst="rect">
            <a:avLst/>
          </a:prstGeom>
          <a:noFill/>
          <a:ln>
            <a:solidFill>
              <a:schemeClr val="tx1"/>
            </a:solidFill>
          </a:ln>
        </p:spPr>
        <p:txBody>
          <a:bodyPr wrap="square" rtlCol="0">
            <a:spAutoFit/>
          </a:bodyPr>
          <a:lstStyle/>
          <a:p>
            <a:pPr marL="179388" indent="-179388" defTabSz="844083"/>
            <a:r>
              <a:rPr lang="ja-JP" altLang="en-US" sz="1400" dirty="0">
                <a:solidFill>
                  <a:prstClr val="black"/>
                </a:solidFill>
                <a:latin typeface="メイリオ" panose="020B0604030504040204" pitchFamily="50" charset="-128"/>
                <a:ea typeface="メイリオ" panose="020B0604030504040204" pitchFamily="50" charset="-128"/>
              </a:rPr>
              <a:t>◯都市機能誘導区域には、当該区域に立地を誘導する都市機能増進施設（誘導施設）を位置づけ。</a:t>
            </a:r>
            <a:endParaRPr lang="en-US" altLang="ja-JP" sz="1400" dirty="0">
              <a:solidFill>
                <a:prstClr val="black"/>
              </a:solidFill>
              <a:latin typeface="メイリオ" panose="020B0604030504040204" pitchFamily="50" charset="-128"/>
              <a:ea typeface="メイリオ" panose="020B0604030504040204" pitchFamily="50" charset="-128"/>
            </a:endParaRPr>
          </a:p>
          <a:p>
            <a:pPr marL="179388" indent="-179388" defTabSz="844083"/>
            <a:endParaRPr lang="en-US" altLang="ja-JP" sz="500" dirty="0">
              <a:solidFill>
                <a:prstClr val="black"/>
              </a:solidFill>
              <a:latin typeface="メイリオ" panose="020B0604030504040204" pitchFamily="50" charset="-128"/>
              <a:ea typeface="メイリオ" panose="020B0604030504040204" pitchFamily="50" charset="-128"/>
            </a:endParaRPr>
          </a:p>
          <a:p>
            <a:pPr marL="179388" indent="-179388" defTabSz="844083"/>
            <a:r>
              <a:rPr lang="ja-JP" altLang="en-US" sz="1400" dirty="0">
                <a:solidFill>
                  <a:prstClr val="black"/>
                </a:solidFill>
                <a:latin typeface="メイリオ" panose="020B0604030504040204" pitchFamily="50" charset="-128"/>
                <a:ea typeface="メイリオ" panose="020B0604030504040204" pitchFamily="50" charset="-128"/>
              </a:rPr>
              <a:t>◯位置づけられた誘導施設が区域外で立地する場合と、既に区域内にある施設が休廃止する場合に届出が必要となる。このため、</a:t>
            </a:r>
            <a:r>
              <a:rPr lang="ja-JP" altLang="en-US" sz="1400" dirty="0">
                <a:solidFill>
                  <a:srgbClr val="FF0000"/>
                </a:solidFill>
                <a:latin typeface="メイリオ" panose="020B0604030504040204" pitchFamily="50" charset="-128"/>
                <a:ea typeface="メイリオ" panose="020B0604030504040204" pitchFamily="50" charset="-128"/>
              </a:rPr>
              <a:t>届出の基準を明確にするために施設の種別のほか規模も定める</a:t>
            </a:r>
            <a:r>
              <a:rPr lang="ja-JP" altLang="en-US" sz="1400" dirty="0">
                <a:solidFill>
                  <a:prstClr val="black"/>
                </a:solidFill>
                <a:latin typeface="メイリオ" panose="020B0604030504040204" pitchFamily="50" charset="-128"/>
                <a:ea typeface="メイリオ" panose="020B0604030504040204" pitchFamily="50" charset="-128"/>
              </a:rPr>
              <a:t>こととなる。</a:t>
            </a:r>
            <a:endParaRPr lang="en-US" altLang="ja-JP" sz="1400" dirty="0">
              <a:solidFill>
                <a:prstClr val="black"/>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381000" y="6258656"/>
            <a:ext cx="9062356" cy="430887"/>
          </a:xfrm>
          <a:prstGeom prst="rect">
            <a:avLst/>
          </a:prstGeom>
        </p:spPr>
        <p:txBody>
          <a:bodyPr wrap="square">
            <a:spAutoFit/>
          </a:bodyPr>
          <a:lstStyle/>
          <a:p>
            <a:pPr marL="85725" indent="-85725"/>
            <a:r>
              <a:rPr lang="en-US" altLang="ja-JP" sz="1100" dirty="0">
                <a:solidFill>
                  <a:prstClr val="black"/>
                </a:solidFill>
                <a:latin typeface="メイリオ" panose="020B0604030504040204" pitchFamily="50" charset="-128"/>
                <a:ea typeface="メイリオ" panose="020B0604030504040204" pitchFamily="50" charset="-128"/>
              </a:rPr>
              <a:t>※</a:t>
            </a:r>
            <a:r>
              <a:rPr lang="ja-JP" altLang="en-US" sz="1100" dirty="0">
                <a:solidFill>
                  <a:prstClr val="black"/>
                </a:solidFill>
                <a:latin typeface="メイリオ" panose="020B0604030504040204" pitchFamily="50" charset="-128"/>
                <a:ea typeface="メイリオ" panose="020B0604030504040204" pitchFamily="50" charset="-128"/>
              </a:rPr>
              <a:t>上記に限らず、都市機能増進施設（都市の居住者の共同の福祉又は利便のために必要な施設であって、都市機能の増進に著しく寄与するもの）に該当するものは定めることができる</a:t>
            </a:r>
          </a:p>
        </p:txBody>
      </p:sp>
      <p:sp>
        <p:nvSpPr>
          <p:cNvPr id="8" name="正方形/長方形 7"/>
          <p:cNvSpPr/>
          <p:nvPr/>
        </p:nvSpPr>
        <p:spPr>
          <a:xfrm>
            <a:off x="282005" y="1518731"/>
            <a:ext cx="2646878" cy="338554"/>
          </a:xfrm>
          <a:prstGeom prst="rect">
            <a:avLst/>
          </a:prstGeom>
        </p:spPr>
        <p:txBody>
          <a:bodyPr wrap="none">
            <a:spAutoFit/>
          </a:bodyPr>
          <a:lstStyle/>
          <a:p>
            <a:r>
              <a:rPr lang="en-US" altLang="ja-JP" sz="1600" dirty="0">
                <a:solidFill>
                  <a:prstClr val="black"/>
                </a:solidFill>
                <a:latin typeface="メイリオ" panose="020B0604030504040204" pitchFamily="50" charset="-128"/>
                <a:ea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rPr>
              <a:t>定める機能・施設の例</a:t>
            </a:r>
            <a:r>
              <a:rPr lang="en-US" altLang="ja-JP" sz="1600" dirty="0">
                <a:solidFill>
                  <a:prstClr val="black"/>
                </a:solidFill>
                <a:latin typeface="メイリオ" panose="020B0604030504040204" pitchFamily="50" charset="-128"/>
                <a:ea typeface="メイリオ" panose="020B0604030504040204" pitchFamily="50" charset="-128"/>
              </a:rPr>
              <a:t>】</a:t>
            </a:r>
            <a:endParaRPr lang="ja-JP" altLang="en-US" sz="1600"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24270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7" name="タイトル 30"/>
          <p:cNvSpPr>
            <a:spLocks noGrp="1"/>
          </p:cNvSpPr>
          <p:nvPr>
            <p:ph type="title"/>
          </p:nvPr>
        </p:nvSpPr>
        <p:spPr>
          <a:xfrm>
            <a:off x="0" y="0"/>
            <a:ext cx="8559800" cy="476250"/>
          </a:xfr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144000" rIns="91440" bIns="45720" numCol="1" anchor="ctr" anchorCtr="0" compatLnSpc="1">
            <a:prstTxWarp prst="textNoShape">
              <a:avLst/>
            </a:prstTxWarp>
          </a:bodyPr>
          <a:lstStyle/>
          <a:p>
            <a:pPr eaLnBrk="1" hangingPunct="1"/>
            <a:r>
              <a:rPr lang="ja-JP" altLang="en-US" sz="2400" b="1" kern="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立地適正化計画作成に関する手続き等</a:t>
            </a:r>
          </a:p>
        </p:txBody>
      </p:sp>
      <p:sp>
        <p:nvSpPr>
          <p:cNvPr id="3" name="スライド番号プレースホルダー 2"/>
          <p:cNvSpPr>
            <a:spLocks noGrp="1"/>
          </p:cNvSpPr>
          <p:nvPr>
            <p:ph type="sldNum" sz="quarter" idx="4"/>
          </p:nvPr>
        </p:nvSpPr>
        <p:spPr>
          <a:xfrm>
            <a:off x="7606082" y="6510906"/>
            <a:ext cx="2311771"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E746D5-93E6-494C-97DF-253AFA8860DF}" type="slidenum">
              <a:rPr kumimoji="1" lang="en-US" altLang="ja-JP" sz="1800" b="0" i="0" u="none" strike="noStrike" kern="1200" cap="none" spc="0" normalizeH="0" baseline="0" noProof="0" smtClean="0">
                <a:ln>
                  <a:noFill/>
                </a:ln>
                <a:solidFill>
                  <a:srgbClr val="000000"/>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1" lang="en-US" altLang="ja-JP" sz="1800" b="0" i="0" u="none" strike="noStrike" kern="1200" cap="none" spc="0" normalizeH="0" baseline="0" noProof="0" dirty="0">
              <a:ln>
                <a:noFill/>
              </a:ln>
              <a:solidFill>
                <a:srgbClr val="000000"/>
              </a:solidFill>
              <a:effectLst/>
              <a:uLnTx/>
              <a:uFillTx/>
              <a:latin typeface="Arial"/>
              <a:ea typeface="ＭＳ Ｐゴシック" charset="-128"/>
              <a:cs typeface="+mn-cs"/>
            </a:endParaRPr>
          </a:p>
        </p:txBody>
      </p:sp>
      <p:sp>
        <p:nvSpPr>
          <p:cNvPr id="15" name="正方形/長方形 14"/>
          <p:cNvSpPr/>
          <p:nvPr/>
        </p:nvSpPr>
        <p:spPr>
          <a:xfrm>
            <a:off x="29716" y="548680"/>
            <a:ext cx="9819828" cy="5833070"/>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bwMode="auto">
          <a:xfrm>
            <a:off x="145356" y="677836"/>
            <a:ext cx="9623672" cy="2223262"/>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179388" lvl="0" indent="-179388" fontAlgn="auto">
              <a:spcBef>
                <a:spcPts val="0"/>
              </a:spcBef>
              <a:spcAft>
                <a:spcPts val="0"/>
              </a:spcAf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第八十一条　</a:t>
            </a:r>
            <a:r>
              <a:rPr lang="ja-JP" altLang="en-US" sz="1600" dirty="0">
                <a:solidFill>
                  <a:prstClr val="black"/>
                </a:solidFill>
                <a:latin typeface="ＭＳ 明朝" panose="02020609040205080304" pitchFamily="17" charset="-128"/>
                <a:ea typeface="ＭＳ 明朝" panose="02020609040205080304" pitchFamily="17" charset="-128"/>
              </a:rPr>
              <a:t>（略）</a:t>
            </a:r>
            <a:endParaRPr kumimoji="1" lang="en-US" altLang="ja-JP" sz="1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endParaRPr>
          </a:p>
          <a:p>
            <a:pPr marL="355600" lvl="0" indent="-355600" fontAlgn="auto">
              <a:spcBef>
                <a:spcPts val="0"/>
              </a:spcBef>
              <a:spcAft>
                <a:spcPts val="0"/>
              </a:spcAft>
              <a:defRPr/>
            </a:pPr>
            <a:r>
              <a:rPr kumimoji="1" lang="ja-JP" altLang="en-US" sz="160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２～２１　</a:t>
            </a:r>
            <a:r>
              <a:rPr kumimoji="1" lang="ja-JP" altLang="en-US" sz="160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rPr>
              <a:t>（略）</a:t>
            </a:r>
            <a:endParaRPr kumimoji="1" lang="en-US" altLang="ja-JP" sz="160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endParaRPr>
          </a:p>
          <a:p>
            <a:pPr marL="355600" lvl="0" indent="-355600" fontAlgn="auto">
              <a:spcBef>
                <a:spcPts val="0"/>
              </a:spcBef>
              <a:spcAft>
                <a:spcPts val="0"/>
              </a:spcAft>
              <a:defRPr/>
            </a:pPr>
            <a:r>
              <a:rPr lang="ja-JP" altLang="en-US" sz="1600" dirty="0">
                <a:solidFill>
                  <a:prstClr val="black"/>
                </a:solidFill>
                <a:latin typeface="ＭＳ ゴシック" panose="020B0609070205080204" pitchFamily="49" charset="-128"/>
                <a:ea typeface="ＭＳ ゴシック" panose="020B0609070205080204" pitchFamily="49" charset="-128"/>
              </a:rPr>
              <a:t>２２　</a:t>
            </a:r>
            <a:r>
              <a:rPr lang="ja-JP" altLang="en-US" sz="1600" dirty="0">
                <a:solidFill>
                  <a:prstClr val="black"/>
                </a:solidFill>
                <a:latin typeface="ＭＳ 明朝" panose="02020609040205080304" pitchFamily="17" charset="-128"/>
                <a:ea typeface="ＭＳ 明朝" panose="02020609040205080304" pitchFamily="17" charset="-128"/>
              </a:rPr>
              <a:t>市町村は、立地適正化計画を作成しようとするときは、あらかじめ、</a:t>
            </a:r>
            <a:r>
              <a:rPr lang="ja-JP" altLang="en-US" sz="1600" u="sng" dirty="0">
                <a:solidFill>
                  <a:prstClr val="black"/>
                </a:solidFill>
                <a:latin typeface="ＭＳ ゴシック" panose="020B0609070205080204" pitchFamily="49" charset="-128"/>
                <a:ea typeface="ＭＳ ゴシック" panose="020B0609070205080204" pitchFamily="49" charset="-128"/>
              </a:rPr>
              <a:t>公聴会の開催その他の住民の意見を反映させるために必要な措置を講ずる</a:t>
            </a:r>
            <a:r>
              <a:rPr lang="ja-JP" altLang="en-US" sz="1600" dirty="0">
                <a:solidFill>
                  <a:prstClr val="black"/>
                </a:solidFill>
                <a:latin typeface="ＭＳ 明朝" panose="02020609040205080304" pitchFamily="17" charset="-128"/>
                <a:ea typeface="ＭＳ 明朝" panose="02020609040205080304" pitchFamily="17" charset="-128"/>
              </a:rPr>
              <a:t>とともに、</a:t>
            </a:r>
            <a:r>
              <a:rPr lang="ja-JP" altLang="en-US" sz="1600" u="sng" dirty="0">
                <a:solidFill>
                  <a:prstClr val="black"/>
                </a:solidFill>
                <a:latin typeface="ＭＳ 明朝" panose="02020609040205080304" pitchFamily="17" charset="-128"/>
                <a:ea typeface="ＭＳ 明朝" panose="02020609040205080304" pitchFamily="17" charset="-128"/>
              </a:rPr>
              <a:t>市町村都市計画審議会</a:t>
            </a:r>
            <a:r>
              <a:rPr lang="ja-JP" altLang="en-US" sz="1600" dirty="0">
                <a:solidFill>
                  <a:prstClr val="black"/>
                </a:solidFill>
                <a:latin typeface="ＭＳ 明朝" panose="02020609040205080304" pitchFamily="17" charset="-128"/>
                <a:ea typeface="ＭＳ 明朝" panose="02020609040205080304" pitchFamily="17" charset="-128"/>
              </a:rPr>
              <a:t>（当該市町村に市町村都市計画審議会が置かれていないときは、都道府県都市計画審議会。第八十四条において同じ。）</a:t>
            </a:r>
            <a:r>
              <a:rPr lang="ja-JP" altLang="en-US" sz="1600" u="sng" dirty="0">
                <a:solidFill>
                  <a:prstClr val="black"/>
                </a:solidFill>
                <a:latin typeface="ＭＳ ゴシック" panose="020B0609070205080204" pitchFamily="49" charset="-128"/>
                <a:ea typeface="ＭＳ ゴシック" panose="020B0609070205080204" pitchFamily="49" charset="-128"/>
              </a:rPr>
              <a:t>の意見を聴かなければならない</a:t>
            </a:r>
            <a:r>
              <a:rPr lang="ja-JP" altLang="en-US" sz="1600" dirty="0">
                <a:solidFill>
                  <a:prstClr val="black"/>
                </a:solidFill>
                <a:latin typeface="ＭＳ 明朝" panose="02020609040205080304" pitchFamily="17" charset="-128"/>
                <a:ea typeface="ＭＳ 明朝" panose="02020609040205080304" pitchFamily="17" charset="-128"/>
              </a:rPr>
              <a:t>。</a:t>
            </a:r>
            <a:endParaRPr lang="en-US" altLang="ja-JP" sz="1600" dirty="0">
              <a:solidFill>
                <a:prstClr val="black"/>
              </a:solidFill>
              <a:latin typeface="ＭＳ 明朝" panose="02020609040205080304" pitchFamily="17" charset="-128"/>
              <a:ea typeface="ＭＳ 明朝" panose="02020609040205080304" pitchFamily="17" charset="-128"/>
            </a:endParaRPr>
          </a:p>
          <a:p>
            <a:pPr marL="355600" lvl="0" indent="-355600" fontAlgn="auto">
              <a:spcBef>
                <a:spcPts val="0"/>
              </a:spcBef>
              <a:spcAft>
                <a:spcPts val="0"/>
              </a:spcAft>
              <a:defRPr/>
            </a:pPr>
            <a:r>
              <a:rPr lang="ja-JP" altLang="en-US" sz="1600" dirty="0">
                <a:solidFill>
                  <a:prstClr val="black"/>
                </a:solidFill>
                <a:latin typeface="ＭＳ ゴシック" panose="020B0609070205080204" pitchFamily="49" charset="-128"/>
                <a:ea typeface="ＭＳ ゴシック" panose="020B0609070205080204" pitchFamily="49" charset="-128"/>
              </a:rPr>
              <a:t>　　</a:t>
            </a:r>
            <a:r>
              <a:rPr lang="en-US" altLang="ja-JP" sz="1600" dirty="0">
                <a:solidFill>
                  <a:prstClr val="black"/>
                </a:solidFill>
                <a:latin typeface="ＭＳ 明朝" panose="02020609040205080304" pitchFamily="17" charset="-128"/>
                <a:ea typeface="ＭＳ 明朝" panose="02020609040205080304" pitchFamily="17" charset="-128"/>
              </a:rPr>
              <a:t>※</a:t>
            </a:r>
            <a:r>
              <a:rPr lang="ja-JP" altLang="en-US" sz="1600" u="sng" dirty="0">
                <a:solidFill>
                  <a:prstClr val="black"/>
                </a:solidFill>
                <a:latin typeface="ＭＳ 明朝" panose="02020609040205080304" pitchFamily="17" charset="-128"/>
                <a:ea typeface="ＭＳ 明朝" panose="02020609040205080304" pitchFamily="17" charset="-128"/>
              </a:rPr>
              <a:t>軽微な変更</a:t>
            </a:r>
            <a:r>
              <a:rPr lang="ja-JP" altLang="en-US" sz="1600" dirty="0">
                <a:solidFill>
                  <a:prstClr val="black"/>
                </a:solidFill>
                <a:latin typeface="ＭＳ 明朝" panose="02020609040205080304" pitchFamily="17" charset="-128"/>
                <a:ea typeface="ＭＳ 明朝" panose="02020609040205080304" pitchFamily="17" charset="-128"/>
              </a:rPr>
              <a:t>（対象範囲は都市計画法施行規則第３１条に規定）</a:t>
            </a:r>
            <a:r>
              <a:rPr lang="ja-JP" altLang="en-US" sz="1600" u="sng" dirty="0">
                <a:solidFill>
                  <a:prstClr val="black"/>
                </a:solidFill>
                <a:latin typeface="ＭＳ 明朝" panose="02020609040205080304" pitchFamily="17" charset="-128"/>
                <a:ea typeface="ＭＳ 明朝" panose="02020609040205080304" pitchFamily="17" charset="-128"/>
              </a:rPr>
              <a:t>の場合を除く</a:t>
            </a:r>
            <a:endParaRPr lang="en-US" altLang="ja-JP" sz="1600" u="sng" dirty="0">
              <a:solidFill>
                <a:prstClr val="black"/>
              </a:solidFill>
              <a:latin typeface="ＭＳ 明朝" panose="02020609040205080304" pitchFamily="17" charset="-128"/>
              <a:ea typeface="ＭＳ 明朝" panose="02020609040205080304" pitchFamily="17" charset="-128"/>
            </a:endParaRPr>
          </a:p>
          <a:p>
            <a:pPr marL="355600" lvl="0" indent="-355600" fontAlgn="auto">
              <a:spcBef>
                <a:spcPts val="0"/>
              </a:spcBef>
              <a:spcAft>
                <a:spcPts val="0"/>
              </a:spcAft>
              <a:defRPr/>
            </a:pPr>
            <a:r>
              <a:rPr lang="ja-JP" altLang="en-US" sz="1600" dirty="0">
                <a:solidFill>
                  <a:prstClr val="black"/>
                </a:solidFill>
                <a:latin typeface="ＭＳ ゴシック" panose="020B0609070205080204" pitchFamily="49" charset="-128"/>
                <a:ea typeface="ＭＳ ゴシック" panose="020B0609070205080204" pitchFamily="49" charset="-128"/>
              </a:rPr>
              <a:t>２３　</a:t>
            </a:r>
            <a:r>
              <a:rPr lang="ja-JP" altLang="en-US" sz="1600" dirty="0">
                <a:solidFill>
                  <a:prstClr val="black"/>
                </a:solidFill>
                <a:latin typeface="ＭＳ 明朝" panose="02020609040205080304" pitchFamily="17" charset="-128"/>
                <a:ea typeface="ＭＳ 明朝" panose="02020609040205080304" pitchFamily="17" charset="-128"/>
              </a:rPr>
              <a:t>市町村は、</a:t>
            </a:r>
            <a:r>
              <a:rPr lang="ja-JP" altLang="en-US" sz="1600" u="sng" dirty="0">
                <a:solidFill>
                  <a:prstClr val="black"/>
                </a:solidFill>
                <a:latin typeface="ＭＳ 明朝" panose="02020609040205080304" pitchFamily="17" charset="-128"/>
                <a:ea typeface="ＭＳ 明朝" panose="02020609040205080304" pitchFamily="17" charset="-128"/>
              </a:rPr>
              <a:t>立地適正化計画を作成したときは、遅滞なく、これを公表するとともに、都道府県に立地適正化計画の写しを送付しなければならない</a:t>
            </a:r>
            <a:r>
              <a:rPr lang="ja-JP" altLang="en-US" sz="1600" dirty="0">
                <a:solidFill>
                  <a:prstClr val="black"/>
                </a:solidFill>
                <a:latin typeface="ＭＳ 明朝" panose="02020609040205080304" pitchFamily="17" charset="-128"/>
                <a:ea typeface="ＭＳ 明朝" panose="02020609040205080304" pitchFamily="17" charset="-128"/>
              </a:rPr>
              <a:t>。</a:t>
            </a:r>
            <a:endParaRPr kumimoji="1" lang="en-US" altLang="ja-JP" sz="160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endParaRPr>
          </a:p>
        </p:txBody>
      </p:sp>
      <p:sp>
        <p:nvSpPr>
          <p:cNvPr id="17" name="テキスト ボックス 16"/>
          <p:cNvSpPr txBox="1"/>
          <p:nvPr/>
        </p:nvSpPr>
        <p:spPr bwMode="auto">
          <a:xfrm>
            <a:off x="145356" y="3035401"/>
            <a:ext cx="9623672" cy="745934"/>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179388" lvl="0" indent="-179388" fontAlgn="auto">
              <a:spcBef>
                <a:spcPts val="0"/>
              </a:spcBef>
              <a:spcAft>
                <a:spcPts val="0"/>
              </a:spcAf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第八十二条（抄）</a:t>
            </a:r>
            <a:endParaRPr kumimoji="1" lang="en-US" altLang="ja-JP"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179388" lvl="0" indent="-179388" fontAlgn="auto">
              <a:spcBef>
                <a:spcPts val="0"/>
              </a:spcBef>
              <a:spcAft>
                <a:spcPts val="0"/>
              </a:spcAft>
              <a:defRPr/>
            </a:pPr>
            <a:r>
              <a:rPr lang="ja-JP" altLang="en-US" sz="1600" dirty="0">
                <a:solidFill>
                  <a:prstClr val="black"/>
                </a:solidFill>
                <a:latin typeface="ＭＳ ゴシック" panose="020B0609070205080204" pitchFamily="49" charset="-128"/>
                <a:ea typeface="ＭＳ ゴシック" panose="020B0609070205080204" pitchFamily="49" charset="-128"/>
              </a:rPr>
              <a:t>　</a:t>
            </a:r>
            <a:r>
              <a:rPr lang="ja-JP" altLang="en-US" sz="1600" dirty="0">
                <a:solidFill>
                  <a:prstClr val="black"/>
                </a:solidFill>
                <a:latin typeface="ＭＳ 明朝" panose="02020609040205080304" pitchFamily="17" charset="-128"/>
                <a:ea typeface="ＭＳ 明朝" panose="02020609040205080304" pitchFamily="17" charset="-128"/>
              </a:rPr>
              <a:t>都市計画法第十八条の二第一項の規定により定められた</a:t>
            </a:r>
            <a:r>
              <a:rPr lang="ja-JP" altLang="en-US" sz="1600" u="sng" dirty="0">
                <a:solidFill>
                  <a:prstClr val="black"/>
                </a:solidFill>
                <a:latin typeface="ＭＳ 明朝" panose="02020609040205080304" pitchFamily="17" charset="-128"/>
                <a:ea typeface="ＭＳ 明朝" panose="02020609040205080304" pitchFamily="17" charset="-128"/>
              </a:rPr>
              <a:t>市町村の都市計画に関する</a:t>
            </a:r>
            <a:r>
              <a:rPr lang="ja-JP" altLang="en-US" sz="1600" u="sng" dirty="0">
                <a:solidFill>
                  <a:prstClr val="black"/>
                </a:solidFill>
                <a:latin typeface="ＭＳ ゴシック" panose="020B0609070205080204" pitchFamily="49" charset="-128"/>
                <a:ea typeface="ＭＳ ゴシック" panose="020B0609070205080204" pitchFamily="49" charset="-128"/>
              </a:rPr>
              <a:t>基本的な方針の一部とみなす</a:t>
            </a:r>
            <a:r>
              <a:rPr lang="ja-JP" altLang="en-US" sz="1600" dirty="0">
                <a:solidFill>
                  <a:prstClr val="black"/>
                </a:solidFill>
                <a:latin typeface="ＭＳ 明朝" panose="02020609040205080304" pitchFamily="17" charset="-128"/>
                <a:ea typeface="ＭＳ 明朝" panose="02020609040205080304" pitchFamily="17" charset="-128"/>
              </a:rPr>
              <a:t>。</a:t>
            </a:r>
            <a:endParaRPr lang="en-US" altLang="ja-JP" sz="1600" dirty="0">
              <a:solidFill>
                <a:prstClr val="black"/>
              </a:solidFill>
              <a:latin typeface="ＭＳ 明朝" panose="02020609040205080304" pitchFamily="17" charset="-128"/>
              <a:ea typeface="ＭＳ 明朝" panose="02020609040205080304" pitchFamily="17" charset="-128"/>
            </a:endParaRPr>
          </a:p>
        </p:txBody>
      </p:sp>
      <p:sp>
        <p:nvSpPr>
          <p:cNvPr id="18" name="テキスト ボックス 17"/>
          <p:cNvSpPr txBox="1"/>
          <p:nvPr/>
        </p:nvSpPr>
        <p:spPr bwMode="auto">
          <a:xfrm>
            <a:off x="145356" y="3875471"/>
            <a:ext cx="9623672" cy="2469483"/>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179388" lvl="0" indent="-179388" fontAlgn="auto">
              <a:spcBef>
                <a:spcPts val="0"/>
              </a:spcBef>
              <a:spcAft>
                <a:spcPts val="0"/>
              </a:spcAf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第八十四条</a:t>
            </a:r>
            <a:r>
              <a:rPr lang="ja-JP" altLang="en-US" sz="1600" dirty="0">
                <a:solidFill>
                  <a:prstClr val="black"/>
                </a:solidFill>
                <a:latin typeface="ＭＳ ゴシック" panose="020B0609070205080204" pitchFamily="49" charset="-128"/>
                <a:ea typeface="ＭＳ ゴシック" panose="020B0609070205080204" pitchFamily="49" charset="-128"/>
              </a:rPr>
              <a:t>　</a:t>
            </a:r>
            <a:r>
              <a:rPr lang="ja-JP" altLang="en-US" sz="1600" dirty="0">
                <a:solidFill>
                  <a:prstClr val="black"/>
                </a:solidFill>
                <a:latin typeface="ＭＳ 明朝" panose="02020609040205080304" pitchFamily="17" charset="-128"/>
                <a:ea typeface="ＭＳ 明朝" panose="02020609040205080304" pitchFamily="17" charset="-128"/>
              </a:rPr>
              <a:t>市町村は、立地適正化計画を作成した場合においては、</a:t>
            </a:r>
            <a:r>
              <a:rPr lang="ja-JP" altLang="en-US" sz="1600" u="sng" dirty="0">
                <a:solidFill>
                  <a:prstClr val="black"/>
                </a:solidFill>
                <a:latin typeface="ＭＳ ゴシック" panose="020B0609070205080204" pitchFamily="49" charset="-128"/>
                <a:ea typeface="ＭＳ ゴシック" panose="020B0609070205080204" pitchFamily="49" charset="-128"/>
              </a:rPr>
              <a:t>おおむね五年ごと</a:t>
            </a:r>
            <a:r>
              <a:rPr lang="ja-JP" altLang="en-US" sz="1600" u="sng" dirty="0">
                <a:solidFill>
                  <a:prstClr val="black"/>
                </a:solidFill>
                <a:latin typeface="ＭＳ 明朝" panose="02020609040205080304" pitchFamily="17" charset="-128"/>
                <a:ea typeface="ＭＳ 明朝" panose="02020609040205080304" pitchFamily="17" charset="-128"/>
              </a:rPr>
              <a:t>に、当該立地適正化計画の区域における住宅及び都市機能増進施設の</a:t>
            </a:r>
            <a:r>
              <a:rPr lang="ja-JP" altLang="en-US" sz="1600" u="sng" dirty="0">
                <a:solidFill>
                  <a:prstClr val="black"/>
                </a:solidFill>
                <a:latin typeface="ＭＳ ゴシック" panose="020B0609070205080204" pitchFamily="49" charset="-128"/>
                <a:ea typeface="ＭＳ ゴシック" panose="020B0609070205080204" pitchFamily="49" charset="-128"/>
              </a:rPr>
              <a:t>立地の適正化に関する施策の実施の状況についての調査、分析及び評価を行うよう努める</a:t>
            </a:r>
            <a:r>
              <a:rPr lang="ja-JP" altLang="en-US" sz="1600" dirty="0">
                <a:solidFill>
                  <a:prstClr val="black"/>
                </a:solidFill>
                <a:latin typeface="ＭＳ 明朝" panose="02020609040205080304" pitchFamily="17" charset="-128"/>
                <a:ea typeface="ＭＳ 明朝" panose="02020609040205080304" pitchFamily="17" charset="-128"/>
              </a:rPr>
              <a:t>とともに、</a:t>
            </a:r>
            <a:r>
              <a:rPr lang="ja-JP" altLang="en-US" sz="1600" u="sng" dirty="0">
                <a:solidFill>
                  <a:prstClr val="black"/>
                </a:solidFill>
                <a:latin typeface="ＭＳ ゴシック" panose="020B0609070205080204" pitchFamily="49" charset="-128"/>
                <a:ea typeface="ＭＳ ゴシック" panose="020B0609070205080204" pitchFamily="49" charset="-128"/>
              </a:rPr>
              <a:t>必要があると認めるときは、立地適正化計画及びこれに関連する都市計画を変更する</a:t>
            </a:r>
            <a:r>
              <a:rPr lang="ja-JP" altLang="en-US" sz="1600" dirty="0">
                <a:solidFill>
                  <a:prstClr val="black"/>
                </a:solidFill>
                <a:latin typeface="ＭＳ 明朝" panose="02020609040205080304" pitchFamily="17" charset="-128"/>
                <a:ea typeface="ＭＳ 明朝" panose="02020609040205080304" pitchFamily="17" charset="-128"/>
              </a:rPr>
              <a:t>ものとする。</a:t>
            </a:r>
            <a:endParaRPr lang="en-US" altLang="ja-JP" sz="1600" dirty="0">
              <a:solidFill>
                <a:prstClr val="black"/>
              </a:solidFill>
              <a:latin typeface="ＭＳ 明朝" panose="02020609040205080304" pitchFamily="17" charset="-128"/>
              <a:ea typeface="ＭＳ 明朝" panose="02020609040205080304" pitchFamily="17" charset="-128"/>
            </a:endParaRPr>
          </a:p>
          <a:p>
            <a:pPr marL="179388" lvl="0" indent="-179388" fontAlgn="auto">
              <a:spcBef>
                <a:spcPts val="0"/>
              </a:spcBef>
              <a:spcAft>
                <a:spcPts val="0"/>
              </a:spcAft>
              <a:defRPr/>
            </a:pPr>
            <a:r>
              <a:rPr lang="ja-JP" altLang="en-US" sz="1600" dirty="0">
                <a:solidFill>
                  <a:prstClr val="black"/>
                </a:solidFill>
                <a:latin typeface="ＭＳ ゴシック" panose="020B0609070205080204" pitchFamily="49" charset="-128"/>
                <a:ea typeface="ＭＳ ゴシック" panose="020B0609070205080204" pitchFamily="49" charset="-128"/>
              </a:rPr>
              <a:t>２　</a:t>
            </a:r>
            <a:r>
              <a:rPr lang="ja-JP" altLang="en-US" sz="1600" dirty="0">
                <a:solidFill>
                  <a:prstClr val="black"/>
                </a:solidFill>
                <a:latin typeface="ＭＳ 明朝" panose="02020609040205080304" pitchFamily="17" charset="-128"/>
                <a:ea typeface="ＭＳ 明朝" panose="02020609040205080304" pitchFamily="17" charset="-128"/>
              </a:rPr>
              <a:t>市町村は、前項の調査、分析及び評価を行ったときは、速やかに、その結果を市町村都市計画審議会に報告しなければならない。</a:t>
            </a:r>
            <a:endParaRPr lang="en-US" altLang="ja-JP" sz="1600" dirty="0">
              <a:solidFill>
                <a:prstClr val="black"/>
              </a:solidFill>
              <a:latin typeface="ＭＳ 明朝" panose="02020609040205080304" pitchFamily="17" charset="-128"/>
              <a:ea typeface="ＭＳ 明朝" panose="02020609040205080304" pitchFamily="17" charset="-128"/>
            </a:endParaRPr>
          </a:p>
          <a:p>
            <a:pPr marL="179388" lvl="0" indent="-179388" fontAlgn="auto">
              <a:spcBef>
                <a:spcPts val="0"/>
              </a:spcBef>
              <a:spcAft>
                <a:spcPts val="0"/>
              </a:spcAft>
              <a:defRPr/>
            </a:pPr>
            <a:r>
              <a:rPr lang="ja-JP" altLang="en-US" sz="1600" dirty="0">
                <a:solidFill>
                  <a:prstClr val="black"/>
                </a:solidFill>
                <a:latin typeface="ＭＳ ゴシック" panose="020B0609070205080204" pitchFamily="49" charset="-128"/>
                <a:ea typeface="ＭＳ ゴシック" panose="020B0609070205080204" pitchFamily="49" charset="-128"/>
              </a:rPr>
              <a:t>３　</a:t>
            </a:r>
            <a:r>
              <a:rPr lang="ja-JP" altLang="en-US" sz="1600" dirty="0">
                <a:latin typeface="ＭＳ 明朝" panose="02020609040205080304" pitchFamily="17" charset="-128"/>
                <a:ea typeface="ＭＳ 明朝" panose="02020609040205080304" pitchFamily="17" charset="-128"/>
              </a:rPr>
              <a:t>市町村都市計画審議会は、必要に応じ、市町村に対し、立地適正化計画の進捗状況について報告を求めることができる。</a:t>
            </a:r>
            <a:endParaRPr lang="en-US" altLang="ja-JP" sz="1600" dirty="0">
              <a:solidFill>
                <a:prstClr val="black"/>
              </a:solidFill>
              <a:latin typeface="ＭＳ 明朝" panose="02020609040205080304" pitchFamily="17" charset="-128"/>
              <a:ea typeface="ＭＳ 明朝" panose="02020609040205080304" pitchFamily="17" charset="-128"/>
            </a:endParaRPr>
          </a:p>
          <a:p>
            <a:pPr marL="179388" lvl="0" indent="-179388" fontAlgn="auto">
              <a:spcBef>
                <a:spcPts val="0"/>
              </a:spcBef>
              <a:spcAft>
                <a:spcPts val="0"/>
              </a:spcAft>
              <a:defRPr/>
            </a:pPr>
            <a:r>
              <a:rPr lang="ja-JP" altLang="en-US" sz="1600" dirty="0">
                <a:solidFill>
                  <a:prstClr val="black"/>
                </a:solidFill>
                <a:latin typeface="ＭＳ ゴシック" panose="020B0609070205080204" pitchFamily="49" charset="-128"/>
                <a:ea typeface="ＭＳ ゴシック" panose="020B0609070205080204" pitchFamily="49" charset="-128"/>
              </a:rPr>
              <a:t>４　</a:t>
            </a:r>
            <a:r>
              <a:rPr lang="ja-JP" altLang="en-US" sz="1600" dirty="0">
                <a:solidFill>
                  <a:prstClr val="black"/>
                </a:solidFill>
                <a:latin typeface="ＭＳ 明朝" panose="02020609040205080304" pitchFamily="17" charset="-128"/>
                <a:ea typeface="ＭＳ 明朝" panose="02020609040205080304" pitchFamily="17" charset="-128"/>
              </a:rPr>
              <a:t>市町村都市計画審議会は、第二項又は前項の規定による報告を受けたときは、その報告に係る事項について、市町村に対し、意見を述べることができる。</a:t>
            </a:r>
            <a:endParaRPr lang="en-US" altLang="ja-JP" sz="1600" dirty="0">
              <a:solidFill>
                <a:prstClr val="black"/>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345942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2"/>
          <p:cNvSpPr>
            <a:spLocks noGrp="1" noChangeArrowheads="1"/>
          </p:cNvSpPr>
          <p:nvPr>
            <p:ph type="title"/>
          </p:nvPr>
        </p:nvSpPr>
        <p:spPr>
          <a:xfrm>
            <a:off x="0" y="1"/>
            <a:ext cx="8626720" cy="439615"/>
          </a:xfrm>
          <a:noFill/>
          <a:ln w="9525">
            <a:noFill/>
            <a:miter lim="800000"/>
            <a:headEnd/>
            <a:tailEnd/>
          </a:ln>
        </p:spPr>
        <p:txBody>
          <a:bodyPr vert="horz" wrap="square" lIns="91440" tIns="45720" rIns="91440" bIns="45720" numCol="1" anchor="ctr" anchorCtr="0" compatLnSpc="1">
            <a:prstTxWarp prst="textNoShape">
              <a:avLst/>
            </a:prstTxWarp>
          </a:bodyPr>
          <a:lstStyle/>
          <a:p>
            <a:r>
              <a:rPr lang="ja-JP" altLang="en-US" sz="2215" b="1" dirty="0">
                <a:latin typeface="Meiryo UI" panose="020B0604030504040204" pitchFamily="50" charset="-128"/>
                <a:ea typeface="Meiryo UI" panose="020B0604030504040204" pitchFamily="50" charset="-128"/>
              </a:rPr>
              <a:t>立地適正化計画の作成・変更に係る手続き</a:t>
            </a:r>
          </a:p>
        </p:txBody>
      </p:sp>
      <p:sp>
        <p:nvSpPr>
          <p:cNvPr id="94" name="スライド番号プレースホルダー 3"/>
          <p:cNvSpPr>
            <a:spLocks noGrp="1"/>
          </p:cNvSpPr>
          <p:nvPr>
            <p:ph type="sldNum" sz="quarter" idx="12"/>
          </p:nvPr>
        </p:nvSpPr>
        <p:spPr>
          <a:xfrm>
            <a:off x="7391400" y="6553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777821" rtl="0" eaLnBrk="1" fontAlgn="base" latinLnBrk="0" hangingPunct="1">
              <a:lnSpc>
                <a:spcPct val="100000"/>
              </a:lnSpc>
              <a:spcBef>
                <a:spcPct val="0"/>
              </a:spcBef>
              <a:spcAft>
                <a:spcPct val="0"/>
              </a:spcAft>
              <a:buClrTx/>
              <a:buSzTx/>
              <a:buFontTx/>
              <a:buNone/>
              <a:tabLst/>
              <a:defRPr/>
            </a:pPr>
            <a:fld id="{67BA84A0-340B-42A6-B002-7E876AB09174}" type="slidenum">
              <a:rPr kumimoji="1" lang="en-US" altLang="ja-JP" sz="1534"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pPr marL="0" marR="0" lvl="0" indent="0" algn="r" defTabSz="777821" rtl="0" eaLnBrk="1" fontAlgn="base" latinLnBrk="0" hangingPunct="1">
                <a:lnSpc>
                  <a:spcPct val="100000"/>
                </a:lnSpc>
                <a:spcBef>
                  <a:spcPct val="0"/>
                </a:spcBef>
                <a:spcAft>
                  <a:spcPct val="0"/>
                </a:spcAft>
                <a:buClrTx/>
                <a:buSzTx/>
                <a:buFontTx/>
                <a:buNone/>
                <a:tabLst/>
                <a:defRPr/>
              </a:pPr>
              <a:t>31</a:t>
            </a:fld>
            <a:endParaRPr kumimoji="1" lang="en-US" altLang="ja-JP" sz="1534"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12" name="AutoShape 13"/>
          <p:cNvCxnSpPr>
            <a:cxnSpLocks noChangeShapeType="1"/>
            <a:stCxn id="38" idx="3"/>
            <a:endCxn id="15" idx="1"/>
          </p:cNvCxnSpPr>
          <p:nvPr/>
        </p:nvCxnSpPr>
        <p:spPr bwMode="auto">
          <a:xfrm>
            <a:off x="3946611" y="3728962"/>
            <a:ext cx="63979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13" name="Text Box 4"/>
          <p:cNvSpPr txBox="1">
            <a:spLocks noChangeArrowheads="1"/>
          </p:cNvSpPr>
          <p:nvPr/>
        </p:nvSpPr>
        <p:spPr bwMode="auto">
          <a:xfrm>
            <a:off x="2848872" y="1178672"/>
            <a:ext cx="887189" cy="2536272"/>
          </a:xfrm>
          <a:prstGeom prst="rect">
            <a:avLst/>
          </a:prstGeom>
          <a:solidFill>
            <a:srgbClr val="CCECFF"/>
          </a:solidFill>
          <a:ln w="25400">
            <a:solidFill>
              <a:schemeClr val="tx1"/>
            </a:solidFill>
            <a:miter lim="800000"/>
            <a:headEnd/>
            <a:tailEnd/>
          </a:ln>
        </p:spPr>
        <p:txBody>
          <a:bodyPr vert="eaVert"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住民意見を反映させる</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ための取組</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（公聴会、パブコメ等）</a:t>
            </a:r>
          </a:p>
        </p:txBody>
      </p:sp>
      <p:sp>
        <p:nvSpPr>
          <p:cNvPr id="14" name="Text Box 5"/>
          <p:cNvSpPr txBox="1">
            <a:spLocks noChangeArrowheads="1"/>
          </p:cNvSpPr>
          <p:nvPr/>
        </p:nvSpPr>
        <p:spPr bwMode="auto">
          <a:xfrm>
            <a:off x="2937823" y="3931662"/>
            <a:ext cx="762257" cy="2505075"/>
          </a:xfrm>
          <a:prstGeom prst="rect">
            <a:avLst/>
          </a:prstGeom>
          <a:solidFill>
            <a:srgbClr val="CCECFF"/>
          </a:solidFill>
          <a:ln w="25400">
            <a:solidFill>
              <a:schemeClr val="tx1"/>
            </a:solidFill>
            <a:miter lim="800000"/>
            <a:headEnd/>
            <a:tailEnd/>
          </a:ln>
        </p:spPr>
        <p:txBody>
          <a:bodyPr vert="eaVert"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市町村都市計画審議会の意見聴取</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Text Box 7"/>
          <p:cNvSpPr txBox="1">
            <a:spLocks noChangeArrowheads="1"/>
          </p:cNvSpPr>
          <p:nvPr/>
        </p:nvSpPr>
        <p:spPr bwMode="auto">
          <a:xfrm>
            <a:off x="4586401" y="2712432"/>
            <a:ext cx="709612" cy="2033059"/>
          </a:xfrm>
          <a:prstGeom prst="rect">
            <a:avLst/>
          </a:prstGeom>
          <a:solidFill>
            <a:srgbClr val="CCECFF"/>
          </a:solidFill>
          <a:ln w="25400">
            <a:solidFill>
              <a:schemeClr val="tx1"/>
            </a:solidFill>
            <a:miter lim="800000"/>
            <a:headEnd/>
            <a:tailEnd/>
          </a:ln>
        </p:spPr>
        <p:txBody>
          <a:bodyPr vert="eaVert"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立地適正化計画の</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作成・公表</a:t>
            </a:r>
          </a:p>
        </p:txBody>
      </p:sp>
      <p:sp>
        <p:nvSpPr>
          <p:cNvPr id="16" name="Text Box 8"/>
          <p:cNvSpPr txBox="1">
            <a:spLocks noChangeArrowheads="1"/>
          </p:cNvSpPr>
          <p:nvPr/>
        </p:nvSpPr>
        <p:spPr bwMode="auto">
          <a:xfrm>
            <a:off x="5809595" y="2561392"/>
            <a:ext cx="649405" cy="2335138"/>
          </a:xfrm>
          <a:prstGeom prst="rect">
            <a:avLst/>
          </a:prstGeom>
          <a:solidFill>
            <a:srgbClr val="CCECFF"/>
          </a:solidFill>
          <a:ln w="25400">
            <a:solidFill>
              <a:schemeClr val="tx1"/>
            </a:solidFill>
            <a:miter lim="800000"/>
            <a:headEnd/>
            <a:tailEnd/>
          </a:ln>
        </p:spPr>
        <p:txBody>
          <a:bodyPr vert="eaVert"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都道府県に写しの送付</a:t>
            </a:r>
          </a:p>
        </p:txBody>
      </p:sp>
      <p:cxnSp>
        <p:nvCxnSpPr>
          <p:cNvPr id="19" name="AutoShape 12"/>
          <p:cNvCxnSpPr>
            <a:cxnSpLocks noChangeShapeType="1"/>
            <a:stCxn id="21" idx="3"/>
            <a:endCxn id="38" idx="1"/>
          </p:cNvCxnSpPr>
          <p:nvPr/>
        </p:nvCxnSpPr>
        <p:spPr bwMode="auto">
          <a:xfrm flipV="1">
            <a:off x="1500870" y="3728962"/>
            <a:ext cx="1161750" cy="1489"/>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AutoShape 15"/>
          <p:cNvCxnSpPr>
            <a:cxnSpLocks noChangeShapeType="1"/>
            <a:stCxn id="15" idx="3"/>
            <a:endCxn id="16" idx="1"/>
          </p:cNvCxnSpPr>
          <p:nvPr/>
        </p:nvCxnSpPr>
        <p:spPr bwMode="auto">
          <a:xfrm flipV="1">
            <a:off x="5296013" y="3728961"/>
            <a:ext cx="513582" cy="1"/>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 Box 16"/>
          <p:cNvSpPr txBox="1">
            <a:spLocks noChangeArrowheads="1"/>
          </p:cNvSpPr>
          <p:nvPr/>
        </p:nvSpPr>
        <p:spPr bwMode="auto">
          <a:xfrm>
            <a:off x="735046" y="2628196"/>
            <a:ext cx="765824" cy="2204509"/>
          </a:xfrm>
          <a:prstGeom prst="rect">
            <a:avLst/>
          </a:prstGeom>
          <a:solidFill>
            <a:srgbClr val="CCECFF"/>
          </a:solidFill>
          <a:ln w="25400">
            <a:solidFill>
              <a:schemeClr val="tx1"/>
            </a:solidFill>
            <a:miter lim="800000"/>
            <a:headEnd/>
            <a:tailEnd/>
          </a:ln>
        </p:spPr>
        <p:txBody>
          <a:bodyPr vert="eaVert"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検討・案作成</a:t>
            </a:r>
          </a:p>
        </p:txBody>
      </p:sp>
      <p:sp>
        <p:nvSpPr>
          <p:cNvPr id="38" name="角丸四角形 37"/>
          <p:cNvSpPr/>
          <p:nvPr/>
        </p:nvSpPr>
        <p:spPr bwMode="auto">
          <a:xfrm>
            <a:off x="2662620" y="848642"/>
            <a:ext cx="1283991" cy="5760640"/>
          </a:xfrm>
          <a:prstGeom prst="roundRect">
            <a:avLst>
              <a:gd name="adj" fmla="val 16970"/>
            </a:avLst>
          </a:prstGeom>
          <a:noFill/>
          <a:ln w="63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7" name="テキスト ボックス 56"/>
          <p:cNvSpPr txBox="1"/>
          <p:nvPr/>
        </p:nvSpPr>
        <p:spPr>
          <a:xfrm>
            <a:off x="111913" y="1013354"/>
            <a:ext cx="2012089" cy="1015663"/>
          </a:xfrm>
          <a:prstGeom prst="rect">
            <a:avLst/>
          </a:prstGeom>
          <a:noFill/>
          <a:ln cmpd="dbl">
            <a:solidFill>
              <a:schemeClr val="tx1"/>
            </a:solidFill>
          </a:ln>
        </p:spPr>
        <p:txBody>
          <a:bodyPr wrap="non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市町村の総合計画</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区域マスタープラン</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に即し、</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市町村マスタープラン</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と調和</a:t>
            </a:r>
          </a:p>
        </p:txBody>
      </p:sp>
      <p:cxnSp>
        <p:nvCxnSpPr>
          <p:cNvPr id="58" name="AutoShape 15"/>
          <p:cNvCxnSpPr>
            <a:cxnSpLocks noChangeShapeType="1"/>
            <a:stCxn id="57" idx="2"/>
            <a:endCxn id="21" idx="0"/>
          </p:cNvCxnSpPr>
          <p:nvPr/>
        </p:nvCxnSpPr>
        <p:spPr bwMode="auto">
          <a:xfrm>
            <a:off x="1117958" y="2029017"/>
            <a:ext cx="0" cy="599179"/>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60" name="テキスト ボックス 59"/>
          <p:cNvSpPr txBox="1"/>
          <p:nvPr/>
        </p:nvSpPr>
        <p:spPr>
          <a:xfrm>
            <a:off x="4086916" y="1070658"/>
            <a:ext cx="3108543" cy="646331"/>
          </a:xfrm>
          <a:prstGeom prst="rect">
            <a:avLst/>
          </a:prstGeom>
          <a:noFill/>
          <a:ln cmpd="dbl">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立地適正化計画における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「立地の適正化に関する基本的な方針」は</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市町村マスタープランの一部とみなされる</a:t>
            </a:r>
          </a:p>
        </p:txBody>
      </p:sp>
      <p:cxnSp>
        <p:nvCxnSpPr>
          <p:cNvPr id="61" name="AutoShape 15"/>
          <p:cNvCxnSpPr>
            <a:cxnSpLocks noChangeShapeType="1"/>
            <a:stCxn id="15" idx="0"/>
          </p:cNvCxnSpPr>
          <p:nvPr/>
        </p:nvCxnSpPr>
        <p:spPr bwMode="auto">
          <a:xfrm flipV="1">
            <a:off x="4941207" y="1728812"/>
            <a:ext cx="0" cy="98362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8" name="テキスト ボックス 7"/>
          <p:cNvSpPr txBox="1"/>
          <p:nvPr/>
        </p:nvSpPr>
        <p:spPr>
          <a:xfrm>
            <a:off x="2997095" y="3478051"/>
            <a:ext cx="64793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a:t>
            </a:r>
          </a:p>
        </p:txBody>
      </p:sp>
      <p:sp>
        <p:nvSpPr>
          <p:cNvPr id="11" name="角丸四角形吹き出し 10"/>
          <p:cNvSpPr/>
          <p:nvPr/>
        </p:nvSpPr>
        <p:spPr>
          <a:xfrm>
            <a:off x="98690" y="5184199"/>
            <a:ext cx="2405414" cy="841547"/>
          </a:xfrm>
          <a:prstGeom prst="wedgeRoundRectCallout">
            <a:avLst>
              <a:gd name="adj1" fmla="val -8337"/>
              <a:gd name="adj2" fmla="val -89519"/>
              <a:gd name="adj3" fmla="val 16667"/>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市町村都市再生協議会の設置や、</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既存の法定協議会を市町村協議会と</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兼ねて運用することのほか、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任意の検討委員会の設置により検討</a:t>
            </a:r>
          </a:p>
        </p:txBody>
      </p:sp>
      <p:sp>
        <p:nvSpPr>
          <p:cNvPr id="30" name="角丸四角形吹き出し 29"/>
          <p:cNvSpPr/>
          <p:nvPr/>
        </p:nvSpPr>
        <p:spPr>
          <a:xfrm>
            <a:off x="4006416" y="5160231"/>
            <a:ext cx="2827092" cy="841547"/>
          </a:xfrm>
          <a:prstGeom prst="wedgeRoundRectCallout">
            <a:avLst>
              <a:gd name="adj1" fmla="val -52392"/>
              <a:gd name="adj2" fmla="val -73575"/>
              <a:gd name="adj3" fmla="val 16667"/>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軽微な変更</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に該当する場合は省略可能</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災害レッドゾーンの居住誘導区域からの除外、</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誘導施設の立地を図る事業の変更、</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防災指針に基づく取組の変更　　　　等</a:t>
            </a:r>
          </a:p>
        </p:txBody>
      </p:sp>
      <p:sp>
        <p:nvSpPr>
          <p:cNvPr id="14338" name="ストライプ矢印 14337"/>
          <p:cNvSpPr/>
          <p:nvPr/>
        </p:nvSpPr>
        <p:spPr>
          <a:xfrm>
            <a:off x="6677983" y="3255432"/>
            <a:ext cx="481014" cy="947058"/>
          </a:xfrm>
          <a:prstGeom prst="stripedRightArrow">
            <a:avLst>
              <a:gd name="adj1" fmla="val 48276"/>
              <a:gd name="adj2" fmla="val 5000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5" name="Text Box 7"/>
          <p:cNvSpPr txBox="1">
            <a:spLocks noChangeArrowheads="1"/>
          </p:cNvSpPr>
          <p:nvPr/>
        </p:nvSpPr>
        <p:spPr bwMode="auto">
          <a:xfrm>
            <a:off x="7370902" y="2220622"/>
            <a:ext cx="709612" cy="3028950"/>
          </a:xfrm>
          <a:prstGeom prst="rect">
            <a:avLst/>
          </a:prstGeom>
          <a:solidFill>
            <a:schemeClr val="accent3">
              <a:lumMod val="20000"/>
              <a:lumOff val="80000"/>
            </a:schemeClr>
          </a:solidFill>
          <a:ln w="25400">
            <a:solidFill>
              <a:schemeClr val="tx1"/>
            </a:solidFill>
            <a:miter lim="800000"/>
            <a:headEnd/>
            <a:tailEnd/>
          </a:ln>
        </p:spPr>
        <p:txBody>
          <a:bodyPr vert="eaVert"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立地適正化計画に関する施策の</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調査、分析及び評価</a:t>
            </a:r>
          </a:p>
        </p:txBody>
      </p:sp>
      <p:cxnSp>
        <p:nvCxnSpPr>
          <p:cNvPr id="47" name="AutoShape 15"/>
          <p:cNvCxnSpPr>
            <a:cxnSpLocks noChangeShapeType="1"/>
            <a:endCxn id="48" idx="1"/>
          </p:cNvCxnSpPr>
          <p:nvPr/>
        </p:nvCxnSpPr>
        <p:spPr bwMode="auto">
          <a:xfrm>
            <a:off x="8100758" y="3735097"/>
            <a:ext cx="974352"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48" name="Text Box 7"/>
          <p:cNvSpPr txBox="1">
            <a:spLocks noChangeArrowheads="1"/>
          </p:cNvSpPr>
          <p:nvPr/>
        </p:nvSpPr>
        <p:spPr bwMode="auto">
          <a:xfrm>
            <a:off x="9075110" y="2220622"/>
            <a:ext cx="709612" cy="3028950"/>
          </a:xfrm>
          <a:prstGeom prst="rect">
            <a:avLst/>
          </a:prstGeom>
          <a:solidFill>
            <a:schemeClr val="accent3">
              <a:lumMod val="20000"/>
              <a:lumOff val="80000"/>
            </a:schemeClr>
          </a:solidFill>
          <a:ln w="25400">
            <a:solidFill>
              <a:schemeClr val="tx1"/>
            </a:solidFill>
            <a:miter lim="800000"/>
            <a:headEnd/>
            <a:tailEnd/>
          </a:ln>
        </p:spPr>
        <p:txBody>
          <a:bodyPr vert="eaVert"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立地適正化計画や</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関連する都市計画の変更</a:t>
            </a:r>
          </a:p>
        </p:txBody>
      </p:sp>
      <p:sp>
        <p:nvSpPr>
          <p:cNvPr id="50" name="テキスト ボックス 49"/>
          <p:cNvSpPr txBox="1"/>
          <p:nvPr/>
        </p:nvSpPr>
        <p:spPr>
          <a:xfrm>
            <a:off x="7356449" y="1063453"/>
            <a:ext cx="1569660" cy="276999"/>
          </a:xfrm>
          <a:prstGeom prst="rect">
            <a:avLst/>
          </a:prstGeom>
          <a:noFill/>
          <a:ln cmpd="dbl">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概ね</a:t>
            </a:r>
            <a:r>
              <a:rPr kumimoji="1" lang="ja-JP" altLang="en-US" sz="12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５年毎</a:t>
            </a: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に努める</a:t>
            </a:r>
          </a:p>
        </p:txBody>
      </p:sp>
      <p:cxnSp>
        <p:nvCxnSpPr>
          <p:cNvPr id="51" name="AutoShape 15"/>
          <p:cNvCxnSpPr>
            <a:cxnSpLocks noChangeShapeType="1"/>
            <a:endCxn id="45" idx="0"/>
          </p:cNvCxnSpPr>
          <p:nvPr/>
        </p:nvCxnSpPr>
        <p:spPr bwMode="auto">
          <a:xfrm flipH="1">
            <a:off x="7725708" y="1340452"/>
            <a:ext cx="0" cy="880170"/>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4342" name="正方形/長方形 14341"/>
          <p:cNvSpPr/>
          <p:nvPr/>
        </p:nvSpPr>
        <p:spPr>
          <a:xfrm>
            <a:off x="8100758" y="3451962"/>
            <a:ext cx="95410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必要な場合</a:t>
            </a:r>
          </a:p>
        </p:txBody>
      </p:sp>
      <p:sp>
        <p:nvSpPr>
          <p:cNvPr id="56" name="テキスト ボックス 55"/>
          <p:cNvSpPr txBox="1"/>
          <p:nvPr/>
        </p:nvSpPr>
        <p:spPr>
          <a:xfrm>
            <a:off x="1115250" y="2190107"/>
            <a:ext cx="1454244" cy="276999"/>
          </a:xfrm>
          <a:prstGeom prst="rect">
            <a:avLst/>
          </a:prstGeom>
          <a:noFill/>
          <a:ln cmpd="dbl">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概ね</a:t>
            </a:r>
            <a:r>
              <a:rPr kumimoji="1" lang="en-US" altLang="ja-JP" sz="12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20</a:t>
            </a:r>
            <a:r>
              <a:rPr kumimoji="1" lang="ja-JP" altLang="en-US" sz="1200" b="0" i="0" u="sng"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年先</a:t>
            </a:r>
            <a:r>
              <a:rPr kumimoji="1"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を展望</a:t>
            </a:r>
          </a:p>
        </p:txBody>
      </p:sp>
    </p:spTree>
    <p:extLst>
      <p:ext uri="{BB962C8B-B14F-4D97-AF65-F5344CB8AC3E}">
        <p14:creationId xmlns:p14="http://schemas.microsoft.com/office/powerpoint/2010/main" val="459325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スライド番号プレースホルダー 3"/>
          <p:cNvSpPr>
            <a:spLocks noGrp="1"/>
          </p:cNvSpPr>
          <p:nvPr>
            <p:ph type="sldNum" sz="quarter" idx="12"/>
          </p:nvPr>
        </p:nvSpPr>
        <p:spPr>
          <a:xfrm>
            <a:off x="7536014" y="6215964"/>
            <a:ext cx="1968332" cy="439360"/>
          </a:xfrm>
          <a:prstGeom prst="rect">
            <a:avLst/>
          </a:prstGeom>
        </p:spPr>
        <p:txBody>
          <a:bodyPr vert="horz" wrap="square" lIns="84357" tIns="42178" rIns="84357" bIns="42178" numCol="1" rtlCol="0" anchor="ctr" anchorCtr="0" compatLnSpc="1">
            <a:prstTxWarp prst="textNoShape">
              <a:avLst/>
            </a:prstTxWarp>
          </a:bodyPr>
          <a:lstStyle/>
          <a:p>
            <a:pPr defTabSz="844083"/>
            <a:fld id="{FFDCE21E-3BF4-4A13-BE4A-B95BE9787BE2}" type="slidenum">
              <a:rPr sz="2583">
                <a:solidFill>
                  <a:srgbClr val="000000"/>
                </a:solidFill>
                <a:latin typeface="Arial"/>
              </a:rPr>
              <a:pPr defTabSz="844083"/>
              <a:t>32</a:t>
            </a:fld>
            <a:endParaRPr sz="2583" dirty="0">
              <a:solidFill>
                <a:srgbClr val="000000"/>
              </a:solidFill>
              <a:latin typeface="Arial"/>
            </a:endParaRPr>
          </a:p>
        </p:txBody>
      </p:sp>
      <p:sp>
        <p:nvSpPr>
          <p:cNvPr id="265" name="Rectangle 2">
            <a:extLst>
              <a:ext uri="{FF2B5EF4-FFF2-40B4-BE49-F238E27FC236}">
                <a16:creationId xmlns:a16="http://schemas.microsoft.com/office/drawing/2014/main" id="{884956B1-82AB-4AEA-AC33-CF8F718DB315}"/>
              </a:ext>
            </a:extLst>
          </p:cNvPr>
          <p:cNvSpPr>
            <a:spLocks noGrp="1" noChangeArrowheads="1"/>
          </p:cNvSpPr>
          <p:nvPr>
            <p:ph type="title"/>
          </p:nvPr>
        </p:nvSpPr>
        <p:spPr>
          <a:xfrm>
            <a:off x="394138" y="-41032"/>
            <a:ext cx="7277878" cy="439615"/>
          </a:xfrm>
        </p:spPr>
        <p:txBody>
          <a:bodyPr/>
          <a:lstStyle/>
          <a:p>
            <a:r>
              <a:rPr lang="ja-JP" altLang="en-US" sz="2215" b="1" dirty="0">
                <a:latin typeface="Meiryo UI" panose="020B0604030504040204" pitchFamily="50" charset="-128"/>
                <a:ea typeface="Meiryo UI" panose="020B0604030504040204" pitchFamily="50" charset="-128"/>
                <a:cs typeface="Meiryo UI" panose="020B0604030504040204" pitchFamily="50" charset="-128"/>
              </a:rPr>
              <a:t>近年における自然災害の発生状況</a:t>
            </a:r>
          </a:p>
        </p:txBody>
      </p:sp>
      <p:grpSp>
        <p:nvGrpSpPr>
          <p:cNvPr id="529" name="グループ化 8"/>
          <p:cNvGrpSpPr>
            <a:grpSpLocks noChangeAspect="1"/>
          </p:cNvGrpSpPr>
          <p:nvPr/>
        </p:nvGrpSpPr>
        <p:grpSpPr>
          <a:xfrm>
            <a:off x="1079363" y="1294581"/>
            <a:ext cx="1975273" cy="1093456"/>
            <a:chOff x="7123679" y="3255762"/>
            <a:chExt cx="2414482" cy="1336588"/>
          </a:xfrm>
        </p:grpSpPr>
        <p:pic>
          <p:nvPicPr>
            <p:cNvPr id="530" name="Picture 12"/>
            <p:cNvPicPr>
              <a:picLocks noChangeAspect="1" noChangeArrowheads="1"/>
            </p:cNvPicPr>
            <p:nvPr/>
          </p:nvPicPr>
          <p:blipFill>
            <a:blip r:embed="rId3"/>
            <a:srcRect t="2425"/>
            <a:stretch>
              <a:fillRect/>
            </a:stretch>
          </p:blipFill>
          <p:spPr>
            <a:xfrm>
              <a:off x="7123679" y="3255762"/>
              <a:ext cx="2414482" cy="1336588"/>
            </a:xfrm>
            <a:prstGeom prst="rect">
              <a:avLst/>
            </a:prstGeom>
            <a:noFill/>
            <a:ln>
              <a:noFill/>
            </a:ln>
          </p:spPr>
        </p:pic>
        <p:sp>
          <p:nvSpPr>
            <p:cNvPr id="531" name="右矢印 260"/>
            <p:cNvSpPr/>
            <p:nvPr/>
          </p:nvSpPr>
          <p:spPr>
            <a:xfrm rot="642822">
              <a:off x="8780877" y="4155158"/>
              <a:ext cx="187325" cy="82550"/>
            </a:xfrm>
            <a:prstGeom prst="rightArrow">
              <a:avLst/>
            </a:prstGeom>
            <a:solidFill>
              <a:srgbClr val="002060"/>
            </a:solidFill>
            <a:ln w="9525" cap="flat" cmpd="sng" algn="ctr">
              <a:solidFill>
                <a:srgbClr val="FFFFFF"/>
              </a:solidFill>
              <a:prstDash val="solid"/>
            </a:ln>
            <a:effectLst/>
          </p:spPr>
          <p:txBody>
            <a:bodyPr anchor="ctr"/>
            <a:lstStyle/>
            <a:p>
              <a:pPr marL="0" marR="0" lvl="0" indent="0" algn="ctr" defTabSz="842810" eaLnBrk="1" fontAlgn="auto" latinLnBrk="0" hangingPunct="1">
                <a:lnSpc>
                  <a:spcPct val="100000"/>
                </a:lnSpc>
                <a:spcBef>
                  <a:spcPts val="0"/>
                </a:spcBef>
                <a:spcAft>
                  <a:spcPts val="0"/>
                </a:spcAft>
                <a:buClrTx/>
                <a:buSzTx/>
                <a:buFontTx/>
                <a:buNone/>
                <a:tabLst/>
                <a:defRPr/>
              </a:pPr>
              <a:endParaRPr kumimoji="0" lang="ja-JP" altLang="en-US" sz="1752"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532" name="テキスト ボックス 261"/>
            <p:cNvSpPr txBox="1"/>
            <p:nvPr/>
          </p:nvSpPr>
          <p:spPr>
            <a:xfrm rot="678560">
              <a:off x="8415718" y="4022360"/>
              <a:ext cx="371474" cy="256138"/>
            </a:xfrm>
            <a:prstGeom prst="rect">
              <a:avLst/>
            </a:prstGeom>
            <a:noFill/>
            <a:ln w="9525" cap="flat" cmpd="sng" algn="ctr">
              <a:noFill/>
              <a:prstDash val="solid"/>
            </a:ln>
            <a:effectLst/>
          </p:spPr>
          <p:txBody>
            <a:bodyPr lIns="30639" tIns="0" rIns="30639" bIns="0">
              <a:spAutoFit/>
            </a:bodyPr>
            <a:lstStyle/>
            <a:p>
              <a:pPr marL="0" marR="0" lvl="0" indent="0" algn="ctr" defTabSz="842810" eaLnBrk="1" fontAlgn="auto" latinLnBrk="0" hangingPunct="1">
                <a:lnSpc>
                  <a:spcPct val="100000"/>
                </a:lnSpc>
                <a:spcBef>
                  <a:spcPts val="0"/>
                </a:spcBef>
                <a:spcAft>
                  <a:spcPts val="0"/>
                </a:spcAft>
                <a:buClrTx/>
                <a:buSzTx/>
                <a:buFontTx/>
                <a:buNone/>
                <a:tabLst/>
                <a:defRPr/>
              </a:pPr>
              <a:r>
                <a:rPr kumimoji="0" lang="ja-JP" altLang="en-US" sz="681" b="0" i="0" u="none" strike="noStrike" kern="0" cap="none" spc="0" normalizeH="0" baseline="0" noProof="0" dirty="0">
                  <a:ln>
                    <a:noFill/>
                  </a:ln>
                  <a:solidFill>
                    <a:srgbClr val="002060"/>
                  </a:solidFill>
                  <a:effectLst/>
                  <a:uLnTx/>
                  <a:uFillTx/>
                  <a:latin typeface="ＭＳ Ｐゴシック" pitchFamily="50" charset="-128"/>
                  <a:ea typeface="ＭＳ Ｐゴシック"/>
                  <a:cs typeface="+mn-cs"/>
                </a:rPr>
                <a:t>鬼怒川</a:t>
              </a:r>
              <a:endParaRPr kumimoji="0" lang="en-US" altLang="ja-JP" sz="681" b="0" i="0" u="none" strike="noStrike" kern="0" cap="none" spc="0" normalizeH="0" baseline="0" noProof="0" dirty="0">
                <a:ln>
                  <a:noFill/>
                </a:ln>
                <a:solidFill>
                  <a:srgbClr val="002060"/>
                </a:solidFill>
                <a:effectLst/>
                <a:uLnTx/>
                <a:uFillTx/>
                <a:latin typeface="ＭＳ Ｐゴシック" pitchFamily="50" charset="-128"/>
                <a:ea typeface="ＭＳ Ｐゴシック"/>
                <a:cs typeface="+mn-cs"/>
              </a:endParaRPr>
            </a:p>
          </p:txBody>
        </p:sp>
      </p:grpSp>
      <p:sp>
        <p:nvSpPr>
          <p:cNvPr id="533" name="Text Box 29"/>
          <p:cNvSpPr txBox="1">
            <a:spLocks noChangeArrowheads="1"/>
          </p:cNvSpPr>
          <p:nvPr/>
        </p:nvSpPr>
        <p:spPr>
          <a:xfrm>
            <a:off x="729317" y="1001244"/>
            <a:ext cx="2611491" cy="290977"/>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3621" fontAlgn="auto">
              <a:spcBef>
                <a:spcPct val="0"/>
              </a:spcBef>
              <a:spcAft>
                <a:spcPts val="0"/>
              </a:spcAft>
              <a:buFontTx/>
              <a:buNone/>
              <a:defRPr/>
            </a:pPr>
            <a:r>
              <a:rPr lang="ja-JP" altLang="en-US" sz="1291" u="sng" dirty="0">
                <a:solidFill>
                  <a:srgbClr val="000000"/>
                </a:solidFill>
                <a:latin typeface="ＭＳ Ｐゴシック"/>
                <a:ea typeface="ＭＳ Ｐゴシック"/>
              </a:rPr>
              <a:t>平成</a:t>
            </a:r>
            <a:r>
              <a:rPr lang="en-US" altLang="ja-JP" sz="1291" u="sng" dirty="0">
                <a:solidFill>
                  <a:srgbClr val="000000"/>
                </a:solidFill>
                <a:latin typeface="ＭＳ Ｐゴシック"/>
                <a:ea typeface="ＭＳ Ｐゴシック"/>
              </a:rPr>
              <a:t>27</a:t>
            </a:r>
            <a:r>
              <a:rPr lang="ja-JP" altLang="en-US" sz="1291" u="sng" dirty="0">
                <a:solidFill>
                  <a:srgbClr val="000000"/>
                </a:solidFill>
                <a:latin typeface="ＭＳ Ｐゴシック"/>
                <a:ea typeface="ＭＳ Ｐゴシック"/>
              </a:rPr>
              <a:t>年</a:t>
            </a:r>
            <a:r>
              <a:rPr lang="en-US" altLang="ja-JP" sz="1291" u="sng" dirty="0">
                <a:solidFill>
                  <a:srgbClr val="000000"/>
                </a:solidFill>
                <a:latin typeface="ＭＳ Ｐゴシック"/>
                <a:ea typeface="ＭＳ Ｐゴシック"/>
              </a:rPr>
              <a:t>9</a:t>
            </a:r>
            <a:r>
              <a:rPr lang="ja-JP" altLang="en-US" sz="1291" u="sng" dirty="0">
                <a:solidFill>
                  <a:srgbClr val="000000"/>
                </a:solidFill>
                <a:latin typeface="ＭＳ Ｐゴシック"/>
                <a:ea typeface="ＭＳ Ｐゴシック"/>
              </a:rPr>
              <a:t>月関東・東北豪雨</a:t>
            </a:r>
          </a:p>
        </p:txBody>
      </p:sp>
      <p:sp>
        <p:nvSpPr>
          <p:cNvPr id="534" name="Rectangle 6"/>
          <p:cNvSpPr>
            <a:spLocks noChangeArrowheads="1"/>
          </p:cNvSpPr>
          <p:nvPr/>
        </p:nvSpPr>
        <p:spPr>
          <a:xfrm>
            <a:off x="849811" y="2429608"/>
            <a:ext cx="2656793" cy="310259"/>
          </a:xfrm>
          <a:prstGeom prst="rect">
            <a:avLst/>
          </a:prstGeom>
          <a:noFill/>
          <a:ln>
            <a:noFill/>
          </a:ln>
        </p:spPr>
        <p:txBody>
          <a:bodyPr lIns="63231" tIns="7566" rIns="63231" bIns="7566"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842810" fontAlgn="auto">
              <a:lnSpc>
                <a:spcPts val="1107"/>
              </a:lnSpc>
              <a:spcBef>
                <a:spcPct val="0"/>
              </a:spcBef>
              <a:spcAft>
                <a:spcPts val="0"/>
              </a:spcAft>
              <a:buFont typeface="Arial" panose="020B0604020202020204" pitchFamily="34" charset="0"/>
              <a:buNone/>
              <a:defRPr/>
            </a:pPr>
            <a:r>
              <a:rPr lang="ja-JP" altLang="en-US" sz="1107" dirty="0">
                <a:solidFill>
                  <a:srgbClr val="000000"/>
                </a:solidFill>
                <a:latin typeface="ＭＳ Ｐ明朝" panose="02020600040205080304" pitchFamily="18" charset="-128"/>
                <a:ea typeface="ＭＳ Ｐ明朝" panose="02020600040205080304" pitchFamily="18" charset="-128"/>
              </a:rPr>
              <a:t>①鬼怒川の堤防決壊による浸水被害</a:t>
            </a:r>
            <a:endParaRPr lang="en-US" altLang="ja-JP" sz="1107" dirty="0">
              <a:solidFill>
                <a:srgbClr val="000000"/>
              </a:solidFill>
              <a:latin typeface="ＭＳ Ｐ明朝" panose="02020600040205080304" pitchFamily="18" charset="-128"/>
              <a:ea typeface="ＭＳ Ｐ明朝" panose="02020600040205080304" pitchFamily="18" charset="-128"/>
            </a:endParaRPr>
          </a:p>
          <a:p>
            <a:pPr algn="ctr" defTabSz="842810" fontAlgn="auto">
              <a:lnSpc>
                <a:spcPts val="1107"/>
              </a:lnSpc>
              <a:spcBef>
                <a:spcPct val="0"/>
              </a:spcBef>
              <a:spcAft>
                <a:spcPts val="0"/>
              </a:spcAft>
              <a:buFont typeface="Arial" panose="020B0604020202020204" pitchFamily="34" charset="0"/>
              <a:buNone/>
              <a:defRPr/>
            </a:pPr>
            <a:r>
              <a:rPr lang="ja-JP" altLang="en-US" sz="1107" dirty="0">
                <a:solidFill>
                  <a:srgbClr val="000000"/>
                </a:solidFill>
                <a:latin typeface="ＭＳ Ｐ明朝" panose="02020600040205080304" pitchFamily="18" charset="-128"/>
                <a:ea typeface="ＭＳ Ｐ明朝" panose="02020600040205080304" pitchFamily="18" charset="-128"/>
              </a:rPr>
              <a:t>（茨城県常総市）</a:t>
            </a:r>
            <a:endParaRPr lang="ja-JP" altLang="ja-JP" sz="1107" b="1" dirty="0">
              <a:solidFill>
                <a:srgbClr val="000000"/>
              </a:solidFill>
              <a:latin typeface="ＭＳ Ｐ明朝" panose="02020600040205080304" pitchFamily="18" charset="-128"/>
              <a:ea typeface="ＭＳ Ｐ明朝" panose="02020600040205080304" pitchFamily="18" charset="-128"/>
            </a:endParaRPr>
          </a:p>
        </p:txBody>
      </p:sp>
      <p:pic>
        <p:nvPicPr>
          <p:cNvPr id="535" name="Picture 45"/>
          <p:cNvPicPr>
            <a:picLocks noChangeAspect="1" noChangeArrowheads="1"/>
          </p:cNvPicPr>
          <p:nvPr/>
        </p:nvPicPr>
        <p:blipFill>
          <a:blip r:embed="rId4"/>
          <a:srcRect l="4530" t="5489" r="5255" b="19019"/>
          <a:stretch>
            <a:fillRect/>
          </a:stretch>
        </p:blipFill>
        <p:spPr>
          <a:xfrm>
            <a:off x="5312373" y="1270792"/>
            <a:ext cx="1800062" cy="1115220"/>
          </a:xfrm>
          <a:prstGeom prst="rect">
            <a:avLst/>
          </a:prstGeom>
          <a:noFill/>
          <a:ln>
            <a:noFill/>
          </a:ln>
        </p:spPr>
      </p:pic>
      <p:sp>
        <p:nvSpPr>
          <p:cNvPr id="536" name="テキスト ボックス 1"/>
          <p:cNvSpPr txBox="1">
            <a:spLocks noChangeArrowheads="1"/>
          </p:cNvSpPr>
          <p:nvPr/>
        </p:nvSpPr>
        <p:spPr>
          <a:xfrm>
            <a:off x="5152154" y="2394178"/>
            <a:ext cx="2105063" cy="374461"/>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2810" fontAlgn="auto">
              <a:lnSpc>
                <a:spcPts val="1107"/>
              </a:lnSpc>
              <a:spcBef>
                <a:spcPct val="0"/>
              </a:spcBef>
              <a:spcAft>
                <a:spcPts val="0"/>
              </a:spcAft>
              <a:buFontTx/>
              <a:buNone/>
              <a:defRPr/>
            </a:pPr>
            <a:r>
              <a:rPr lang="ja-JP" altLang="en-US" sz="1107" dirty="0">
                <a:solidFill>
                  <a:prstClr val="black"/>
                </a:solidFill>
                <a:latin typeface="ＭＳ Ｐ明朝" panose="02020600040205080304" pitchFamily="18" charset="-128"/>
                <a:ea typeface="ＭＳ Ｐ明朝" panose="02020600040205080304" pitchFamily="18" charset="-128"/>
              </a:rPr>
              <a:t>③小本川の氾濫による浸水被害</a:t>
            </a:r>
            <a:endParaRPr lang="en-US" altLang="ja-JP" sz="1107" dirty="0">
              <a:solidFill>
                <a:prstClr val="black"/>
              </a:solidFill>
              <a:latin typeface="ＭＳ Ｐ明朝" panose="02020600040205080304" pitchFamily="18" charset="-128"/>
              <a:ea typeface="ＭＳ Ｐ明朝" panose="02020600040205080304" pitchFamily="18" charset="-128"/>
            </a:endParaRPr>
          </a:p>
          <a:p>
            <a:pPr algn="ctr" defTabSz="842810" fontAlgn="auto">
              <a:lnSpc>
                <a:spcPts val="1107"/>
              </a:lnSpc>
              <a:spcBef>
                <a:spcPct val="0"/>
              </a:spcBef>
              <a:spcAft>
                <a:spcPts val="0"/>
              </a:spcAft>
              <a:buFontTx/>
              <a:buNone/>
              <a:defRPr/>
            </a:pPr>
            <a:r>
              <a:rPr lang="ja-JP" altLang="en-US" sz="1107" dirty="0">
                <a:solidFill>
                  <a:prstClr val="black"/>
                </a:solidFill>
                <a:latin typeface="ＭＳ Ｐ明朝" panose="02020600040205080304" pitchFamily="18" charset="-128"/>
                <a:ea typeface="ＭＳ Ｐ明朝" panose="02020600040205080304" pitchFamily="18" charset="-128"/>
              </a:rPr>
              <a:t>（岩手県岩泉町）</a:t>
            </a:r>
          </a:p>
        </p:txBody>
      </p:sp>
      <p:sp>
        <p:nvSpPr>
          <p:cNvPr id="537" name="Text Box 29"/>
          <p:cNvSpPr txBox="1">
            <a:spLocks noChangeArrowheads="1"/>
          </p:cNvSpPr>
          <p:nvPr/>
        </p:nvSpPr>
        <p:spPr>
          <a:xfrm>
            <a:off x="4889783" y="993254"/>
            <a:ext cx="2611491" cy="290977"/>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3621" fontAlgn="auto">
              <a:spcBef>
                <a:spcPct val="0"/>
              </a:spcBef>
              <a:spcAft>
                <a:spcPts val="0"/>
              </a:spcAft>
              <a:buFontTx/>
              <a:buNone/>
              <a:defRPr/>
            </a:pPr>
            <a:r>
              <a:rPr lang="ja-JP" altLang="en-US" sz="1291" u="sng" dirty="0">
                <a:solidFill>
                  <a:srgbClr val="000000"/>
                </a:solidFill>
                <a:latin typeface="ＭＳ Ｐゴシック"/>
                <a:ea typeface="ＭＳ Ｐゴシック"/>
              </a:rPr>
              <a:t>平成</a:t>
            </a:r>
            <a:r>
              <a:rPr lang="en-US" altLang="ja-JP" sz="1291" u="sng" dirty="0">
                <a:solidFill>
                  <a:srgbClr val="000000"/>
                </a:solidFill>
                <a:latin typeface="ＭＳ Ｐゴシック"/>
                <a:ea typeface="ＭＳ Ｐゴシック"/>
              </a:rPr>
              <a:t>28</a:t>
            </a:r>
            <a:r>
              <a:rPr lang="ja-JP" altLang="en-US" sz="1291" u="sng" dirty="0">
                <a:solidFill>
                  <a:srgbClr val="000000"/>
                </a:solidFill>
                <a:latin typeface="ＭＳ Ｐゴシック"/>
                <a:ea typeface="ＭＳ Ｐゴシック"/>
              </a:rPr>
              <a:t>年</a:t>
            </a:r>
            <a:r>
              <a:rPr lang="en-US" altLang="ja-JP" sz="1291" u="sng" dirty="0">
                <a:solidFill>
                  <a:srgbClr val="000000"/>
                </a:solidFill>
                <a:latin typeface="ＭＳ Ｐゴシック"/>
                <a:ea typeface="ＭＳ Ｐゴシック"/>
              </a:rPr>
              <a:t>8</a:t>
            </a:r>
            <a:r>
              <a:rPr lang="ja-JP" altLang="en-US" sz="1291" u="sng" dirty="0">
                <a:solidFill>
                  <a:srgbClr val="000000"/>
                </a:solidFill>
                <a:latin typeface="ＭＳ Ｐゴシック"/>
                <a:ea typeface="ＭＳ Ｐゴシック"/>
              </a:rPr>
              <a:t>月台風</a:t>
            </a:r>
            <a:r>
              <a:rPr lang="en-US" altLang="ja-JP" sz="1291" u="sng" dirty="0">
                <a:solidFill>
                  <a:srgbClr val="000000"/>
                </a:solidFill>
                <a:latin typeface="ＭＳ Ｐゴシック"/>
                <a:ea typeface="ＭＳ Ｐゴシック"/>
              </a:rPr>
              <a:t>10</a:t>
            </a:r>
            <a:r>
              <a:rPr lang="ja-JP" altLang="en-US" sz="1291" u="sng" dirty="0">
                <a:solidFill>
                  <a:srgbClr val="000000"/>
                </a:solidFill>
                <a:latin typeface="ＭＳ Ｐゴシック"/>
                <a:ea typeface="ＭＳ Ｐゴシック"/>
              </a:rPr>
              <a:t>号</a:t>
            </a:r>
          </a:p>
        </p:txBody>
      </p:sp>
      <p:sp>
        <p:nvSpPr>
          <p:cNvPr id="538" name="Text Box 29"/>
          <p:cNvSpPr txBox="1">
            <a:spLocks noChangeArrowheads="1"/>
          </p:cNvSpPr>
          <p:nvPr/>
        </p:nvSpPr>
        <p:spPr>
          <a:xfrm>
            <a:off x="6903747" y="986856"/>
            <a:ext cx="2611491" cy="290977"/>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3621" fontAlgn="auto">
              <a:spcBef>
                <a:spcPct val="0"/>
              </a:spcBef>
              <a:spcAft>
                <a:spcPts val="0"/>
              </a:spcAft>
              <a:buFontTx/>
              <a:buNone/>
              <a:defRPr/>
            </a:pPr>
            <a:r>
              <a:rPr lang="ja-JP" altLang="en-US" sz="1291" u="sng" dirty="0">
                <a:solidFill>
                  <a:srgbClr val="000000"/>
                </a:solidFill>
                <a:latin typeface="ＭＳ Ｐゴシック"/>
                <a:ea typeface="ＭＳ Ｐゴシック"/>
              </a:rPr>
              <a:t>平成</a:t>
            </a:r>
            <a:r>
              <a:rPr lang="en-US" altLang="ja-JP" sz="1291" u="sng" dirty="0">
                <a:solidFill>
                  <a:srgbClr val="000000"/>
                </a:solidFill>
                <a:latin typeface="ＭＳ Ｐゴシック"/>
                <a:ea typeface="ＭＳ Ｐゴシック"/>
              </a:rPr>
              <a:t>29</a:t>
            </a:r>
            <a:r>
              <a:rPr lang="ja-JP" altLang="en-US" sz="1291" u="sng" dirty="0">
                <a:solidFill>
                  <a:srgbClr val="000000"/>
                </a:solidFill>
                <a:latin typeface="ＭＳ Ｐゴシック"/>
                <a:ea typeface="ＭＳ Ｐゴシック"/>
              </a:rPr>
              <a:t>年</a:t>
            </a:r>
            <a:r>
              <a:rPr lang="en-US" altLang="ja-JP" sz="1291" u="sng" dirty="0">
                <a:solidFill>
                  <a:srgbClr val="000000"/>
                </a:solidFill>
                <a:latin typeface="ＭＳ Ｐゴシック"/>
                <a:ea typeface="ＭＳ Ｐゴシック"/>
              </a:rPr>
              <a:t>7</a:t>
            </a:r>
            <a:r>
              <a:rPr lang="ja-JP" altLang="en-US" sz="1291" u="sng" dirty="0">
                <a:solidFill>
                  <a:srgbClr val="000000"/>
                </a:solidFill>
                <a:latin typeface="ＭＳ Ｐゴシック"/>
                <a:ea typeface="ＭＳ Ｐゴシック"/>
              </a:rPr>
              <a:t>月九州北部豪雨</a:t>
            </a:r>
          </a:p>
        </p:txBody>
      </p:sp>
      <p:pic>
        <p:nvPicPr>
          <p:cNvPr id="539" name="図 15"/>
          <p:cNvPicPr>
            <a:picLocks noChangeAspect="1"/>
          </p:cNvPicPr>
          <p:nvPr/>
        </p:nvPicPr>
        <p:blipFill>
          <a:blip r:embed="rId5"/>
          <a:srcRect t="5373" b="4503"/>
          <a:stretch>
            <a:fillRect/>
          </a:stretch>
        </p:blipFill>
        <p:spPr>
          <a:xfrm>
            <a:off x="7273983" y="1251329"/>
            <a:ext cx="1888627" cy="1139558"/>
          </a:xfrm>
          <a:prstGeom prst="rect">
            <a:avLst/>
          </a:prstGeom>
        </p:spPr>
      </p:pic>
      <p:sp>
        <p:nvSpPr>
          <p:cNvPr id="540" name="テキスト ボックス 77"/>
          <p:cNvSpPr txBox="1">
            <a:spLocks noChangeArrowheads="1"/>
          </p:cNvSpPr>
          <p:nvPr/>
        </p:nvSpPr>
        <p:spPr>
          <a:xfrm>
            <a:off x="7230684" y="2367090"/>
            <a:ext cx="2000330" cy="349161"/>
          </a:xfrm>
          <a:prstGeom prst="rect">
            <a:avLst/>
          </a:prstGeom>
          <a:noFill/>
          <a:ln w="9525">
            <a:noFill/>
            <a:miter lim="800000"/>
            <a:headEnd/>
            <a:tailEnd/>
          </a:ln>
        </p:spPr>
        <p:txBody>
          <a:bodyPr rot="0" vert="horz" wrap="square" lIns="18588" tIns="33192" rIns="18588" bIns="33192" anchor="ctr" anchorCtr="0" upright="1">
            <a:spAutoFit/>
          </a:bodyPr>
          <a:lstStyle/>
          <a:p>
            <a:pPr algn="ctr" defTabSz="843621" fontAlgn="auto">
              <a:lnSpc>
                <a:spcPts val="1107"/>
              </a:lnSpc>
              <a:spcBef>
                <a:spcPts val="0"/>
              </a:spcBef>
              <a:spcAft>
                <a:spcPts val="0"/>
              </a:spcAft>
              <a:defRPr/>
            </a:pPr>
            <a:r>
              <a:rPr kumimoji="0" lang="ja-JP" altLang="en-US" sz="1107" dirty="0">
                <a:solidFill>
                  <a:prstClr val="black"/>
                </a:solidFill>
                <a:latin typeface="ＭＳ Ｐ明朝" panose="02020600040205080304" pitchFamily="18" charset="-128"/>
                <a:ea typeface="ＭＳ Ｐ明朝" panose="02020600040205080304" pitchFamily="18" charset="-128"/>
              </a:rPr>
              <a:t>④桂川における浸水被害</a:t>
            </a:r>
            <a:endParaRPr kumimoji="0" lang="en-US" altLang="ja-JP" sz="1107" dirty="0">
              <a:solidFill>
                <a:prstClr val="black"/>
              </a:solidFill>
              <a:latin typeface="ＭＳ Ｐ明朝" panose="02020600040205080304" pitchFamily="18" charset="-128"/>
              <a:ea typeface="ＭＳ Ｐ明朝" panose="02020600040205080304" pitchFamily="18" charset="-128"/>
            </a:endParaRPr>
          </a:p>
          <a:p>
            <a:pPr algn="ctr" defTabSz="843621" fontAlgn="auto">
              <a:lnSpc>
                <a:spcPts val="1107"/>
              </a:lnSpc>
              <a:spcBef>
                <a:spcPts val="0"/>
              </a:spcBef>
              <a:spcAft>
                <a:spcPts val="0"/>
              </a:spcAft>
              <a:defRPr/>
            </a:pPr>
            <a:r>
              <a:rPr kumimoji="0" lang="ja-JP" altLang="en-US" sz="1107" kern="100" dirty="0">
                <a:solidFill>
                  <a:prstClr val="black"/>
                </a:solidFill>
                <a:latin typeface="ＭＳ Ｐ明朝" panose="02020600040205080304" pitchFamily="18" charset="-128"/>
                <a:ea typeface="ＭＳ Ｐ明朝" panose="02020600040205080304" pitchFamily="18" charset="-128"/>
                <a:cs typeface="Times New Roman" panose="02020603050405020304" pitchFamily="18" charset="0"/>
              </a:rPr>
              <a:t>（福岡県朝倉市）</a:t>
            </a:r>
          </a:p>
        </p:txBody>
      </p:sp>
      <p:sp>
        <p:nvSpPr>
          <p:cNvPr id="541" name="Text Box 29"/>
          <p:cNvSpPr txBox="1">
            <a:spLocks noChangeArrowheads="1"/>
          </p:cNvSpPr>
          <p:nvPr/>
        </p:nvSpPr>
        <p:spPr>
          <a:xfrm>
            <a:off x="581223" y="2931695"/>
            <a:ext cx="2611491" cy="290977"/>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3621" fontAlgn="auto">
              <a:spcBef>
                <a:spcPct val="0"/>
              </a:spcBef>
              <a:spcAft>
                <a:spcPts val="0"/>
              </a:spcAft>
              <a:buFontTx/>
              <a:buNone/>
              <a:defRPr/>
            </a:pPr>
            <a:r>
              <a:rPr lang="en-US" altLang="ja-JP" sz="1291" u="sng" dirty="0">
                <a:solidFill>
                  <a:srgbClr val="000000"/>
                </a:solidFill>
                <a:latin typeface="ＭＳ Ｐゴシック"/>
                <a:ea typeface="ＭＳ Ｐゴシック"/>
              </a:rPr>
              <a:t>7</a:t>
            </a:r>
            <a:r>
              <a:rPr lang="ja-JP" altLang="en-US" sz="1291" u="sng" dirty="0">
                <a:solidFill>
                  <a:srgbClr val="000000"/>
                </a:solidFill>
                <a:latin typeface="ＭＳ Ｐゴシック"/>
                <a:ea typeface="ＭＳ Ｐゴシック"/>
              </a:rPr>
              <a:t>月豪雨</a:t>
            </a:r>
          </a:p>
        </p:txBody>
      </p:sp>
      <p:pic>
        <p:nvPicPr>
          <p:cNvPr id="542" name="図 18"/>
          <p:cNvPicPr>
            <a:picLocks noChangeAspect="1"/>
          </p:cNvPicPr>
          <p:nvPr/>
        </p:nvPicPr>
        <p:blipFill>
          <a:blip r:embed="rId6"/>
          <a:stretch>
            <a:fillRect/>
          </a:stretch>
        </p:blipFill>
        <p:spPr>
          <a:xfrm>
            <a:off x="1071085" y="3250856"/>
            <a:ext cx="1530774" cy="1135158"/>
          </a:xfrm>
          <a:prstGeom prst="rect">
            <a:avLst/>
          </a:prstGeom>
        </p:spPr>
      </p:pic>
      <p:sp>
        <p:nvSpPr>
          <p:cNvPr id="543" name="テキスト ボックス 77"/>
          <p:cNvSpPr txBox="1">
            <a:spLocks noChangeArrowheads="1"/>
          </p:cNvSpPr>
          <p:nvPr/>
        </p:nvSpPr>
        <p:spPr>
          <a:xfrm>
            <a:off x="886804" y="4396743"/>
            <a:ext cx="2000330" cy="349161"/>
          </a:xfrm>
          <a:prstGeom prst="rect">
            <a:avLst/>
          </a:prstGeom>
          <a:noFill/>
          <a:ln w="9525">
            <a:noFill/>
            <a:miter lim="800000"/>
            <a:headEnd/>
            <a:tailEnd/>
          </a:ln>
        </p:spPr>
        <p:txBody>
          <a:bodyPr rot="0" vert="horz" wrap="square" lIns="18588" tIns="33192" rIns="18588" bIns="33192" anchor="ctr" anchorCtr="0" upright="1">
            <a:spAutoFit/>
          </a:bodyPr>
          <a:lstStyle/>
          <a:p>
            <a:pPr algn="ctr" defTabSz="843621" fontAlgn="auto">
              <a:lnSpc>
                <a:spcPts val="1107"/>
              </a:lnSpc>
              <a:spcBef>
                <a:spcPts val="0"/>
              </a:spcBef>
              <a:spcAft>
                <a:spcPts val="0"/>
              </a:spcAft>
              <a:defRPr/>
            </a:pPr>
            <a:r>
              <a:rPr kumimoji="0" lang="ja-JP" altLang="en-US" sz="1107" dirty="0">
                <a:solidFill>
                  <a:prstClr val="black"/>
                </a:solidFill>
                <a:latin typeface="ＭＳ Ｐ明朝" panose="02020600040205080304" pitchFamily="18" charset="-128"/>
                <a:ea typeface="ＭＳ Ｐ明朝" panose="02020600040205080304" pitchFamily="18" charset="-128"/>
              </a:rPr>
              <a:t>⑤小田川における浸水被害</a:t>
            </a:r>
            <a:endParaRPr kumimoji="0" lang="en-US" altLang="ja-JP" sz="1107" dirty="0">
              <a:solidFill>
                <a:prstClr val="black"/>
              </a:solidFill>
              <a:latin typeface="ＭＳ Ｐ明朝" panose="02020600040205080304" pitchFamily="18" charset="-128"/>
              <a:ea typeface="ＭＳ Ｐ明朝" panose="02020600040205080304" pitchFamily="18" charset="-128"/>
            </a:endParaRPr>
          </a:p>
          <a:p>
            <a:pPr algn="ctr" defTabSz="843621" fontAlgn="auto">
              <a:lnSpc>
                <a:spcPts val="1107"/>
              </a:lnSpc>
              <a:spcBef>
                <a:spcPts val="0"/>
              </a:spcBef>
              <a:spcAft>
                <a:spcPts val="0"/>
              </a:spcAft>
              <a:defRPr/>
            </a:pPr>
            <a:r>
              <a:rPr kumimoji="0" lang="ja-JP" altLang="en-US" sz="1107" kern="100" dirty="0">
                <a:solidFill>
                  <a:prstClr val="black"/>
                </a:solidFill>
                <a:latin typeface="ＭＳ Ｐ明朝" panose="02020600040205080304" pitchFamily="18" charset="-128"/>
                <a:ea typeface="ＭＳ Ｐ明朝" panose="02020600040205080304" pitchFamily="18" charset="-128"/>
                <a:cs typeface="Times New Roman" panose="02020603050405020304" pitchFamily="18" charset="0"/>
              </a:rPr>
              <a:t>（岡山県倉敷市）</a:t>
            </a:r>
          </a:p>
        </p:txBody>
      </p:sp>
      <p:sp>
        <p:nvSpPr>
          <p:cNvPr id="544" name="Text Box 29"/>
          <p:cNvSpPr txBox="1">
            <a:spLocks noChangeArrowheads="1"/>
          </p:cNvSpPr>
          <p:nvPr/>
        </p:nvSpPr>
        <p:spPr>
          <a:xfrm>
            <a:off x="2814911" y="2910759"/>
            <a:ext cx="2611491" cy="290977"/>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defTabSz="843621" fontAlgn="auto">
              <a:spcBef>
                <a:spcPct val="0"/>
              </a:spcBef>
              <a:spcAft>
                <a:spcPts val="0"/>
              </a:spcAft>
              <a:buFontTx/>
              <a:buNone/>
              <a:defRPr/>
            </a:pPr>
            <a:r>
              <a:rPr lang="ja-JP" altLang="en-US" sz="1291" u="sng" dirty="0">
                <a:solidFill>
                  <a:srgbClr val="000000"/>
                </a:solidFill>
                <a:latin typeface="ＭＳ Ｐゴシック"/>
                <a:ea typeface="ＭＳ Ｐゴシック"/>
              </a:rPr>
              <a:t>台風第</a:t>
            </a:r>
            <a:r>
              <a:rPr lang="en-US" altLang="ja-JP" sz="1291" u="sng" dirty="0">
                <a:solidFill>
                  <a:srgbClr val="000000"/>
                </a:solidFill>
                <a:latin typeface="ＭＳ Ｐゴシック"/>
                <a:ea typeface="ＭＳ Ｐゴシック"/>
              </a:rPr>
              <a:t>21</a:t>
            </a:r>
            <a:r>
              <a:rPr lang="ja-JP" altLang="en-US" sz="1291" u="sng" dirty="0">
                <a:solidFill>
                  <a:srgbClr val="000000"/>
                </a:solidFill>
                <a:latin typeface="ＭＳ Ｐゴシック"/>
                <a:ea typeface="ＭＳ Ｐゴシック"/>
              </a:rPr>
              <a:t>号</a:t>
            </a:r>
          </a:p>
        </p:txBody>
      </p:sp>
      <p:sp>
        <p:nvSpPr>
          <p:cNvPr id="545" name="テキスト ボックス 77"/>
          <p:cNvSpPr txBox="1">
            <a:spLocks noChangeArrowheads="1"/>
          </p:cNvSpPr>
          <p:nvPr/>
        </p:nvSpPr>
        <p:spPr>
          <a:xfrm>
            <a:off x="2808234" y="4431406"/>
            <a:ext cx="2796561" cy="349161"/>
          </a:xfrm>
          <a:prstGeom prst="rect">
            <a:avLst/>
          </a:prstGeom>
          <a:noFill/>
          <a:ln w="9525">
            <a:noFill/>
            <a:miter lim="800000"/>
            <a:headEnd/>
            <a:tailEnd/>
          </a:ln>
        </p:spPr>
        <p:txBody>
          <a:bodyPr rot="0" vert="horz" wrap="square" lIns="18588" tIns="33192" rIns="18588" bIns="33192" anchor="ctr" anchorCtr="0" upright="1">
            <a:spAutoFit/>
          </a:bodyPr>
          <a:lstStyle/>
          <a:p>
            <a:pPr algn="ctr" defTabSz="843621" fontAlgn="auto">
              <a:lnSpc>
                <a:spcPts val="1107"/>
              </a:lnSpc>
              <a:spcBef>
                <a:spcPts val="0"/>
              </a:spcBef>
              <a:spcAft>
                <a:spcPts val="0"/>
              </a:spcAft>
              <a:defRPr/>
            </a:pPr>
            <a:r>
              <a:rPr kumimoji="0" lang="ja-JP" altLang="en-US" sz="1107" dirty="0">
                <a:solidFill>
                  <a:prstClr val="black"/>
                </a:solidFill>
                <a:latin typeface="ＭＳ Ｐ明朝" panose="02020600040205080304" pitchFamily="18" charset="-128"/>
                <a:ea typeface="ＭＳ Ｐ明朝" panose="02020600040205080304" pitchFamily="18" charset="-128"/>
              </a:rPr>
              <a:t>⑥神戸港六甲アイランドにおける浸水被害</a:t>
            </a:r>
            <a:endParaRPr kumimoji="0" lang="en-US" altLang="ja-JP" sz="1107" dirty="0">
              <a:solidFill>
                <a:prstClr val="black"/>
              </a:solidFill>
              <a:latin typeface="ＭＳ Ｐ明朝" panose="02020600040205080304" pitchFamily="18" charset="-128"/>
              <a:ea typeface="ＭＳ Ｐ明朝" panose="02020600040205080304" pitchFamily="18" charset="-128"/>
            </a:endParaRPr>
          </a:p>
          <a:p>
            <a:pPr algn="ctr" defTabSz="843621" fontAlgn="auto">
              <a:lnSpc>
                <a:spcPts val="1107"/>
              </a:lnSpc>
              <a:spcBef>
                <a:spcPts val="0"/>
              </a:spcBef>
              <a:spcAft>
                <a:spcPts val="0"/>
              </a:spcAft>
              <a:defRPr/>
            </a:pPr>
            <a:r>
              <a:rPr kumimoji="0" lang="ja-JP" altLang="en-US" sz="1107" kern="100" dirty="0">
                <a:solidFill>
                  <a:prstClr val="black"/>
                </a:solidFill>
                <a:latin typeface="ＭＳ Ｐ明朝" panose="02020600040205080304" pitchFamily="18" charset="-128"/>
                <a:ea typeface="ＭＳ Ｐ明朝" panose="02020600040205080304" pitchFamily="18" charset="-128"/>
                <a:cs typeface="Times New Roman" panose="02020603050405020304" pitchFamily="18" charset="0"/>
              </a:rPr>
              <a:t>（兵庫県神戸市）</a:t>
            </a:r>
          </a:p>
        </p:txBody>
      </p:sp>
      <p:pic>
        <p:nvPicPr>
          <p:cNvPr id="546" name="図 22" descr="C:\Users\b-nakata\Pictures\IMG_3479.JPG"/>
          <p:cNvPicPr>
            <a:picLocks noChangeAspect="1"/>
          </p:cNvPicPr>
          <p:nvPr/>
        </p:nvPicPr>
        <p:blipFill>
          <a:blip r:embed="rId7"/>
          <a:srcRect l="45837" t="36003" r="24400" b="33653"/>
          <a:stretch>
            <a:fillRect/>
          </a:stretch>
        </p:blipFill>
        <p:spPr>
          <a:xfrm>
            <a:off x="3519302" y="3197551"/>
            <a:ext cx="1267663" cy="1227487"/>
          </a:xfrm>
          <a:prstGeom prst="rect">
            <a:avLst/>
          </a:prstGeom>
          <a:noFill/>
          <a:ln>
            <a:noFill/>
          </a:ln>
        </p:spPr>
      </p:pic>
      <p:pic>
        <p:nvPicPr>
          <p:cNvPr id="547" name="図 23"/>
          <p:cNvPicPr>
            <a:picLocks noChangeAspect="1"/>
          </p:cNvPicPr>
          <p:nvPr/>
        </p:nvPicPr>
        <p:blipFill>
          <a:blip r:embed="rId8"/>
          <a:srcRect l="43582" t="21898" r="13176" b="50478"/>
          <a:stretch>
            <a:fillRect/>
          </a:stretch>
        </p:blipFill>
        <p:spPr>
          <a:xfrm>
            <a:off x="5658360" y="3228111"/>
            <a:ext cx="1728731" cy="1128610"/>
          </a:xfrm>
          <a:prstGeom prst="rect">
            <a:avLst/>
          </a:prstGeom>
          <a:ln w="9525">
            <a:noFill/>
          </a:ln>
        </p:spPr>
      </p:pic>
      <p:sp>
        <p:nvSpPr>
          <p:cNvPr id="548" name="テキスト ボックス 24"/>
          <p:cNvSpPr txBox="1"/>
          <p:nvPr/>
        </p:nvSpPr>
        <p:spPr>
          <a:xfrm>
            <a:off x="5157791" y="2909066"/>
            <a:ext cx="2730118" cy="290977"/>
          </a:xfrm>
          <a:prstGeom prst="rect">
            <a:avLst/>
          </a:prstGeom>
          <a:noFill/>
          <a:ln>
            <a:noFill/>
          </a:ln>
        </p:spPr>
        <p:txBody>
          <a:bodyPr wrap="square">
            <a:spAutoFit/>
          </a:bodyPr>
          <a:lstStyle>
            <a:defPPr>
              <a:defRPr lang="ja-JP"/>
            </a:defPPr>
            <a:lvl1pPr algn="ctr">
              <a:buFontTx/>
              <a:buNone/>
              <a:defRPr sz="1400">
                <a:solidFill>
                  <a:srgbClr val="000000"/>
                </a:solidFill>
                <a:latin typeface="+mn-ea"/>
                <a:ea typeface="+mn-ea"/>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0" marR="0" lvl="0" indent="0" algn="ctr" defTabSz="843621" eaLnBrk="1" fontAlgn="auto" latinLnBrk="0" hangingPunct="1">
              <a:lnSpc>
                <a:spcPct val="100000"/>
              </a:lnSpc>
              <a:spcBef>
                <a:spcPts val="0"/>
              </a:spcBef>
              <a:spcAft>
                <a:spcPts val="0"/>
              </a:spcAft>
              <a:buClrTx/>
              <a:buSzTx/>
              <a:buFontTx/>
              <a:buNone/>
              <a:tabLst/>
              <a:defRPr/>
            </a:pPr>
            <a:r>
              <a:rPr kumimoji="0" lang="ja-JP" altLang="en-US" sz="1291" b="0" i="0" u="sng" strike="noStrike" kern="0" cap="none" spc="0" normalizeH="0" baseline="0" noProof="0" dirty="0">
                <a:ln>
                  <a:noFill/>
                </a:ln>
                <a:solidFill>
                  <a:srgbClr val="000000"/>
                </a:solidFill>
                <a:effectLst/>
                <a:uLnTx/>
                <a:uFillTx/>
                <a:latin typeface="ＭＳ Ｐゴシック"/>
                <a:ea typeface="ＭＳ Ｐゴシック"/>
              </a:rPr>
              <a:t>北海道胆振東部地震</a:t>
            </a:r>
          </a:p>
        </p:txBody>
      </p:sp>
      <p:sp>
        <p:nvSpPr>
          <p:cNvPr id="549" name="テキスト ボックス 77"/>
          <p:cNvSpPr txBox="1">
            <a:spLocks noChangeArrowheads="1"/>
          </p:cNvSpPr>
          <p:nvPr/>
        </p:nvSpPr>
        <p:spPr>
          <a:xfrm>
            <a:off x="5665937" y="4358695"/>
            <a:ext cx="1846459" cy="349161"/>
          </a:xfrm>
          <a:prstGeom prst="rect">
            <a:avLst/>
          </a:prstGeom>
          <a:noFill/>
          <a:ln w="9525">
            <a:noFill/>
            <a:miter lim="800000"/>
            <a:headEnd/>
            <a:tailEnd/>
          </a:ln>
        </p:spPr>
        <p:txBody>
          <a:bodyPr rot="0" vert="horz" wrap="square" lIns="18588" tIns="33192" rIns="18588" bIns="33192" anchor="ctr" anchorCtr="0" upright="1">
            <a:spAutoFit/>
          </a:bodyPr>
          <a:lstStyle>
            <a:defPPr>
              <a:defRPr lang="ja-JP"/>
            </a:defPPr>
            <a:lvl1pPr algn="ctr">
              <a:lnSpc>
                <a:spcPts val="1200"/>
              </a:lnSpc>
              <a:buNone/>
              <a:defRPr sz="1200">
                <a:latin typeface="+mn-ea"/>
              </a:defRPr>
            </a:lvl1pPr>
          </a:lstStyle>
          <a:p>
            <a:pPr defTabSz="843621" fontAlgn="auto">
              <a:lnSpc>
                <a:spcPts val="1107"/>
              </a:lnSpc>
              <a:spcBef>
                <a:spcPts val="0"/>
              </a:spcBef>
              <a:spcAft>
                <a:spcPts val="0"/>
              </a:spcAft>
              <a:defRPr/>
            </a:pPr>
            <a:r>
              <a:rPr kumimoji="0" lang="ja-JP" altLang="en-US" sz="1107" dirty="0">
                <a:solidFill>
                  <a:prstClr val="black"/>
                </a:solidFill>
                <a:latin typeface="ＭＳ Ｐ明朝" panose="02020600040205080304" pitchFamily="18" charset="-128"/>
                <a:ea typeface="ＭＳ Ｐ明朝" panose="02020600040205080304" pitchFamily="18" charset="-128"/>
              </a:rPr>
              <a:t>⑦土砂災害の状況</a:t>
            </a:r>
            <a:endParaRPr kumimoji="0" lang="en-US" altLang="ja-JP" sz="1107" dirty="0">
              <a:solidFill>
                <a:prstClr val="black"/>
              </a:solidFill>
              <a:latin typeface="ＭＳ Ｐ明朝" panose="02020600040205080304" pitchFamily="18" charset="-128"/>
              <a:ea typeface="ＭＳ Ｐ明朝" panose="02020600040205080304" pitchFamily="18" charset="-128"/>
            </a:endParaRPr>
          </a:p>
          <a:p>
            <a:pPr defTabSz="843621" fontAlgn="auto">
              <a:lnSpc>
                <a:spcPts val="1107"/>
              </a:lnSpc>
              <a:spcBef>
                <a:spcPts val="0"/>
              </a:spcBef>
              <a:spcAft>
                <a:spcPts val="0"/>
              </a:spcAft>
              <a:defRPr/>
            </a:pPr>
            <a:r>
              <a:rPr kumimoji="0" lang="ja-JP" altLang="en-US" sz="1107" dirty="0">
                <a:solidFill>
                  <a:prstClr val="black"/>
                </a:solidFill>
                <a:latin typeface="ＭＳ Ｐ明朝" panose="02020600040205080304" pitchFamily="18" charset="-128"/>
                <a:ea typeface="ＭＳ Ｐ明朝" panose="02020600040205080304" pitchFamily="18" charset="-128"/>
              </a:rPr>
              <a:t>（北海道勇払郡厚真町）</a:t>
            </a:r>
          </a:p>
        </p:txBody>
      </p:sp>
      <p:sp>
        <p:nvSpPr>
          <p:cNvPr id="550" name="テキスト ボックス 29"/>
          <p:cNvSpPr txBox="1"/>
          <p:nvPr/>
        </p:nvSpPr>
        <p:spPr>
          <a:xfrm>
            <a:off x="3433896" y="999590"/>
            <a:ext cx="1654153" cy="290977"/>
          </a:xfrm>
          <a:prstGeom prst="rect">
            <a:avLst/>
          </a:prstGeom>
          <a:noFill/>
          <a:ln>
            <a:noFill/>
          </a:ln>
        </p:spPr>
        <p:txBody>
          <a:bodyPr wrap="square">
            <a:spAutoFit/>
          </a:bodyPr>
          <a:lstStyle>
            <a:defPPr>
              <a:defRPr lang="ja-JP"/>
            </a:defPPr>
            <a:lvl1pPr algn="ctr">
              <a:buFontTx/>
              <a:buNone/>
              <a:defRPr sz="1400">
                <a:solidFill>
                  <a:srgbClr val="000000"/>
                </a:solidFill>
                <a:latin typeface="+mn-ea"/>
                <a:ea typeface="+mn-ea"/>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0" marR="0" lvl="0" indent="0" algn="ctr" defTabSz="843621" eaLnBrk="1" fontAlgn="auto" latinLnBrk="0" hangingPunct="1">
              <a:lnSpc>
                <a:spcPct val="100000"/>
              </a:lnSpc>
              <a:spcBef>
                <a:spcPts val="0"/>
              </a:spcBef>
              <a:spcAft>
                <a:spcPts val="0"/>
              </a:spcAft>
              <a:buClrTx/>
              <a:buSzTx/>
              <a:buFontTx/>
              <a:buNone/>
              <a:tabLst/>
              <a:defRPr/>
            </a:pPr>
            <a:r>
              <a:rPr kumimoji="0" lang="ja-JP" altLang="en-US" sz="1291" b="0" i="0" u="sng" strike="noStrike" kern="0" cap="none" spc="0" normalizeH="0" baseline="0" noProof="0" dirty="0">
                <a:ln>
                  <a:noFill/>
                </a:ln>
                <a:solidFill>
                  <a:srgbClr val="000000"/>
                </a:solidFill>
                <a:effectLst/>
                <a:uLnTx/>
                <a:uFillTx/>
                <a:latin typeface="ＭＳ Ｐゴシック"/>
                <a:ea typeface="ＭＳ Ｐゴシック"/>
              </a:rPr>
              <a:t>平成</a:t>
            </a:r>
            <a:r>
              <a:rPr kumimoji="0" lang="en-US" altLang="ja-JP" sz="1291" b="0" i="0" u="sng" strike="noStrike" kern="0" cap="none" spc="0" normalizeH="0" baseline="0" noProof="0" dirty="0">
                <a:ln>
                  <a:noFill/>
                </a:ln>
                <a:solidFill>
                  <a:srgbClr val="000000"/>
                </a:solidFill>
                <a:effectLst/>
                <a:uLnTx/>
                <a:uFillTx/>
                <a:latin typeface="ＭＳ Ｐゴシック"/>
                <a:ea typeface="ＭＳ Ｐゴシック"/>
              </a:rPr>
              <a:t>28</a:t>
            </a:r>
            <a:r>
              <a:rPr kumimoji="0" lang="ja-JP" altLang="en-US" sz="1291" b="0" i="0" u="sng" strike="noStrike" kern="0" cap="none" spc="0" normalizeH="0" baseline="0" noProof="0" dirty="0">
                <a:ln>
                  <a:noFill/>
                </a:ln>
                <a:solidFill>
                  <a:srgbClr val="000000"/>
                </a:solidFill>
                <a:effectLst/>
                <a:uLnTx/>
                <a:uFillTx/>
                <a:latin typeface="ＭＳ Ｐゴシック"/>
                <a:ea typeface="ＭＳ Ｐゴシック"/>
              </a:rPr>
              <a:t>年熊本地震</a:t>
            </a:r>
          </a:p>
        </p:txBody>
      </p:sp>
      <p:pic>
        <p:nvPicPr>
          <p:cNvPr id="551" name="Picture 2" descr="\\landisk-kasenDB\disk1\disk1\共有フォルダ\河川部\00各課作業\Ⅱ河川計画課\調査第一係\####H28熊本地震（阿蘇大橋地区土砂災害対策）\阿蘇大橋付近写真データ\RIMG0042.JPG"/>
          <p:cNvPicPr>
            <a:picLocks noChangeAspect="1" noChangeArrowheads="1"/>
          </p:cNvPicPr>
          <p:nvPr/>
        </p:nvPicPr>
        <p:blipFill>
          <a:blip r:embed="rId9"/>
          <a:srcRect l="7353" t="-2" r="4517" b="468"/>
          <a:stretch>
            <a:fillRect/>
          </a:stretch>
        </p:blipFill>
        <p:spPr>
          <a:xfrm>
            <a:off x="3372730" y="1283365"/>
            <a:ext cx="1757327" cy="1115894"/>
          </a:xfrm>
          <a:prstGeom prst="rect">
            <a:avLst/>
          </a:prstGeom>
          <a:noFill/>
          <a:ln>
            <a:noFill/>
          </a:ln>
        </p:spPr>
      </p:pic>
      <p:sp>
        <p:nvSpPr>
          <p:cNvPr id="552" name="テキスト ボックス 77"/>
          <p:cNvSpPr txBox="1">
            <a:spLocks noChangeArrowheads="1"/>
          </p:cNvSpPr>
          <p:nvPr/>
        </p:nvSpPr>
        <p:spPr>
          <a:xfrm>
            <a:off x="3567744" y="2399730"/>
            <a:ext cx="1324401" cy="374461"/>
          </a:xfrm>
          <a:prstGeom prst="rect">
            <a:avLst/>
          </a:prstGeom>
          <a:noFill/>
          <a:ln>
            <a:noFill/>
          </a:ln>
        </p:spPr>
        <p:txBody>
          <a:bodyPr wrap="none">
            <a:spAutoFit/>
          </a:bodyPr>
          <a:lstStyle>
            <a:defPPr>
              <a:defRPr lang="ja-JP"/>
            </a:defPPr>
            <a:lvl1pPr algn="ctr" defTabSz="914011" fontAlgn="auto">
              <a:lnSpc>
                <a:spcPts val="1200"/>
              </a:lnSpc>
              <a:spcAft>
                <a:spcPts val="0"/>
              </a:spcAft>
              <a:buFontTx/>
              <a:buNone/>
              <a:defRPr sz="1200">
                <a:latin typeface="+mn-ea"/>
                <a:ea typeface="+mn-ea"/>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defTabSz="843262">
              <a:lnSpc>
                <a:spcPts val="1107"/>
              </a:lnSpc>
              <a:spcBef>
                <a:spcPts val="0"/>
              </a:spcBef>
              <a:defRPr/>
            </a:pPr>
            <a:r>
              <a:rPr kumimoji="0" lang="ja-JP" altLang="en-US" sz="1107" dirty="0">
                <a:solidFill>
                  <a:prstClr val="black"/>
                </a:solidFill>
                <a:latin typeface="ＭＳ Ｐ明朝" panose="02020600040205080304" pitchFamily="18" charset="-128"/>
                <a:ea typeface="ＭＳ Ｐ明朝" panose="02020600040205080304" pitchFamily="18" charset="-128"/>
              </a:rPr>
              <a:t>②土砂災害の状況</a:t>
            </a:r>
            <a:endParaRPr kumimoji="0" lang="en-US" altLang="ja-JP" sz="1107" dirty="0">
              <a:solidFill>
                <a:prstClr val="black"/>
              </a:solidFill>
              <a:latin typeface="ＭＳ Ｐ明朝" panose="02020600040205080304" pitchFamily="18" charset="-128"/>
              <a:ea typeface="ＭＳ Ｐ明朝" panose="02020600040205080304" pitchFamily="18" charset="-128"/>
            </a:endParaRPr>
          </a:p>
          <a:p>
            <a:pPr defTabSz="843262">
              <a:lnSpc>
                <a:spcPts val="1107"/>
              </a:lnSpc>
              <a:spcBef>
                <a:spcPts val="0"/>
              </a:spcBef>
              <a:defRPr/>
            </a:pPr>
            <a:r>
              <a:rPr kumimoji="0" lang="ja-JP" altLang="en-US" sz="1107" dirty="0">
                <a:solidFill>
                  <a:prstClr val="black"/>
                </a:solidFill>
                <a:latin typeface="ＭＳ Ｐ明朝" panose="02020600040205080304" pitchFamily="18" charset="-128"/>
                <a:ea typeface="ＭＳ Ｐ明朝" panose="02020600040205080304" pitchFamily="18" charset="-128"/>
              </a:rPr>
              <a:t>（熊本県南阿蘇村）</a:t>
            </a:r>
          </a:p>
        </p:txBody>
      </p:sp>
      <p:pic>
        <p:nvPicPr>
          <p:cNvPr id="553" name="Picture 12" descr="電柱・倒木倒壊の状況(鴨川市内)】"/>
          <p:cNvPicPr>
            <a:picLocks noChangeAspect="1" noChangeArrowheads="1"/>
          </p:cNvPicPr>
          <p:nvPr/>
        </p:nvPicPr>
        <p:blipFill>
          <a:blip r:embed="rId10"/>
          <a:srcRect b="6892"/>
          <a:stretch>
            <a:fillRect/>
          </a:stretch>
        </p:blipFill>
        <p:spPr>
          <a:xfrm>
            <a:off x="1129939" y="5257124"/>
            <a:ext cx="1466971" cy="1075486"/>
          </a:xfrm>
          <a:prstGeom prst="rect">
            <a:avLst/>
          </a:prstGeom>
          <a:noFill/>
        </p:spPr>
      </p:pic>
      <p:sp>
        <p:nvSpPr>
          <p:cNvPr id="554" name="正方形/長方形 33"/>
          <p:cNvSpPr/>
          <p:nvPr/>
        </p:nvSpPr>
        <p:spPr>
          <a:xfrm>
            <a:off x="1024198" y="6295674"/>
            <a:ext cx="1673856" cy="433067"/>
          </a:xfrm>
          <a:prstGeom prst="rect">
            <a:avLst/>
          </a:prstGeom>
        </p:spPr>
        <p:txBody>
          <a:bodyPr wrap="none">
            <a:spAutoFit/>
          </a:bodyPr>
          <a:lstStyle/>
          <a:p>
            <a:pPr algn="ctr" defTabSz="843621" fontAlgn="auto">
              <a:spcBef>
                <a:spcPts val="0"/>
              </a:spcBef>
              <a:spcAft>
                <a:spcPts val="0"/>
              </a:spcAft>
              <a:defRPr/>
            </a:pPr>
            <a:r>
              <a:rPr kumimoji="0" lang="ja-JP" altLang="en-US" sz="1107" dirty="0">
                <a:solidFill>
                  <a:prstClr val="black"/>
                </a:solidFill>
                <a:latin typeface="ＭＳ Ｐ明朝" panose="02020600040205080304" pitchFamily="18" charset="-128"/>
                <a:ea typeface="ＭＳ Ｐ明朝" panose="02020600040205080304" pitchFamily="18" charset="-128"/>
              </a:rPr>
              <a:t>⑧電柱・倒木倒壊の状況</a:t>
            </a:r>
            <a:endParaRPr kumimoji="0" lang="en-US" altLang="ja-JP" sz="1107" dirty="0">
              <a:solidFill>
                <a:prstClr val="black"/>
              </a:solidFill>
              <a:latin typeface="ＭＳ Ｐ明朝" panose="02020600040205080304" pitchFamily="18" charset="-128"/>
              <a:ea typeface="ＭＳ Ｐ明朝" panose="02020600040205080304" pitchFamily="18" charset="-128"/>
            </a:endParaRPr>
          </a:p>
          <a:p>
            <a:pPr algn="ctr" defTabSz="843621" fontAlgn="auto">
              <a:spcBef>
                <a:spcPts val="0"/>
              </a:spcBef>
              <a:spcAft>
                <a:spcPts val="0"/>
              </a:spcAft>
              <a:defRPr/>
            </a:pPr>
            <a:r>
              <a:rPr kumimoji="0" lang="en-US" altLang="ja-JP" sz="1107" dirty="0">
                <a:solidFill>
                  <a:prstClr val="black"/>
                </a:solidFill>
                <a:latin typeface="ＭＳ Ｐ明朝" panose="02020600040205080304" pitchFamily="18" charset="-128"/>
                <a:ea typeface="ＭＳ Ｐ明朝" panose="02020600040205080304" pitchFamily="18" charset="-128"/>
              </a:rPr>
              <a:t>(</a:t>
            </a:r>
            <a:r>
              <a:rPr kumimoji="0" lang="ja-JP" altLang="en-US" sz="1107" dirty="0">
                <a:solidFill>
                  <a:prstClr val="black"/>
                </a:solidFill>
                <a:latin typeface="ＭＳ Ｐ明朝" panose="02020600040205080304" pitchFamily="18" charset="-128"/>
                <a:ea typeface="ＭＳ Ｐ明朝" panose="02020600040205080304" pitchFamily="18" charset="-128"/>
              </a:rPr>
              <a:t>千葉県鴨川市</a:t>
            </a:r>
            <a:r>
              <a:rPr kumimoji="0" lang="en-US" altLang="ja-JP" sz="1107" dirty="0">
                <a:solidFill>
                  <a:prstClr val="black"/>
                </a:solidFill>
                <a:latin typeface="ＭＳ Ｐ明朝" panose="02020600040205080304" pitchFamily="18" charset="-128"/>
                <a:ea typeface="ＭＳ Ｐ明朝" panose="02020600040205080304" pitchFamily="18" charset="-128"/>
              </a:rPr>
              <a:t>)</a:t>
            </a:r>
            <a:endParaRPr kumimoji="0" lang="ja-JP" altLang="en-US" sz="1107" dirty="0">
              <a:solidFill>
                <a:prstClr val="black"/>
              </a:solidFill>
              <a:latin typeface="ＭＳ Ｐ明朝" panose="02020600040205080304" pitchFamily="18" charset="-128"/>
              <a:ea typeface="ＭＳ Ｐ明朝" panose="02020600040205080304" pitchFamily="18" charset="-128"/>
            </a:endParaRPr>
          </a:p>
        </p:txBody>
      </p:sp>
      <p:sp>
        <p:nvSpPr>
          <p:cNvPr id="555" name="テキスト ボックス 34"/>
          <p:cNvSpPr txBox="1"/>
          <p:nvPr/>
        </p:nvSpPr>
        <p:spPr>
          <a:xfrm>
            <a:off x="704032" y="4975918"/>
            <a:ext cx="2339934" cy="290977"/>
          </a:xfrm>
          <a:prstGeom prst="rect">
            <a:avLst/>
          </a:prstGeom>
          <a:noFill/>
          <a:ln>
            <a:noFill/>
          </a:ln>
        </p:spPr>
        <p:txBody>
          <a:bodyPr wrap="square">
            <a:spAutoFit/>
          </a:bodyPr>
          <a:lstStyle>
            <a:defPPr>
              <a:defRPr lang="ja-JP"/>
            </a:defPPr>
            <a:lvl1pPr algn="ctr">
              <a:buFontTx/>
              <a:buNone/>
              <a:defRPr sz="1400">
                <a:solidFill>
                  <a:srgbClr val="000000"/>
                </a:solidFill>
                <a:latin typeface="+mn-ea"/>
                <a:ea typeface="+mn-ea"/>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0" marR="0" lvl="0" indent="0" algn="ctr" defTabSz="843621" eaLnBrk="1" fontAlgn="auto" latinLnBrk="0" hangingPunct="1">
              <a:lnSpc>
                <a:spcPct val="100000"/>
              </a:lnSpc>
              <a:spcBef>
                <a:spcPts val="0"/>
              </a:spcBef>
              <a:spcAft>
                <a:spcPts val="0"/>
              </a:spcAft>
              <a:buClrTx/>
              <a:buSzTx/>
              <a:buFontTx/>
              <a:buNone/>
              <a:tabLst/>
              <a:defRPr/>
            </a:pPr>
            <a:r>
              <a:rPr kumimoji="0" lang="ja-JP" altLang="en-US" sz="1291" b="0" i="0" u="sng" strike="noStrike" kern="0" cap="none" spc="0" normalizeH="0" baseline="0" noProof="0" dirty="0">
                <a:ln>
                  <a:noFill/>
                </a:ln>
                <a:solidFill>
                  <a:srgbClr val="000000"/>
                </a:solidFill>
                <a:effectLst/>
                <a:uLnTx/>
                <a:uFillTx/>
                <a:latin typeface="ＭＳ Ｐゴシック"/>
                <a:ea typeface="ＭＳ Ｐゴシック"/>
              </a:rPr>
              <a:t>房総半島台風</a:t>
            </a:r>
          </a:p>
        </p:txBody>
      </p:sp>
      <p:grpSp>
        <p:nvGrpSpPr>
          <p:cNvPr id="556" name="グループ化 35"/>
          <p:cNvGrpSpPr/>
          <p:nvPr/>
        </p:nvGrpSpPr>
        <p:grpSpPr>
          <a:xfrm>
            <a:off x="6934078" y="3288707"/>
            <a:ext cx="3148400" cy="2966208"/>
            <a:chOff x="5869425" y="3063415"/>
            <a:chExt cx="4779489" cy="3977360"/>
          </a:xfrm>
        </p:grpSpPr>
        <p:grpSp>
          <p:nvGrpSpPr>
            <p:cNvPr id="557" name="グループ化 9672"/>
            <p:cNvGrpSpPr/>
            <p:nvPr/>
          </p:nvGrpSpPr>
          <p:grpSpPr>
            <a:xfrm rot="253445">
              <a:off x="5869425" y="3063415"/>
              <a:ext cx="4779489" cy="3977360"/>
              <a:chOff x="2543183" y="1698219"/>
              <a:chExt cx="4687370" cy="4110284"/>
            </a:xfrm>
          </p:grpSpPr>
          <p:sp>
            <p:nvSpPr>
              <p:cNvPr id="567" name="AutoShape 452"/>
              <p:cNvSpPr>
                <a:spLocks noChangeAspect="1" noChangeArrowheads="1" noTextEdit="1"/>
              </p:cNvSpPr>
              <p:nvPr/>
            </p:nvSpPr>
            <p:spPr>
              <a:xfrm>
                <a:off x="2543183" y="1820076"/>
                <a:ext cx="3716983" cy="3988427"/>
              </a:xfrm>
              <a:prstGeom prst="rect">
                <a:avLst/>
              </a:prstGeom>
              <a:noFill/>
              <a:ln>
                <a:noFill/>
              </a:ln>
            </p:spPr>
            <p:txBody>
              <a:bodyPr/>
              <a:lstStyle/>
              <a:p>
                <a:pPr defTabSz="843621" fontAlgn="auto">
                  <a:spcBef>
                    <a:spcPts val="0"/>
                  </a:spcBef>
                  <a:spcAft>
                    <a:spcPts val="0"/>
                  </a:spcAft>
                  <a:defRPr/>
                </a:pPr>
                <a:endParaRPr kumimoji="0" lang="ja-JP" altLang="en-US" sz="1752" dirty="0">
                  <a:solidFill>
                    <a:prstClr val="black"/>
                  </a:solidFill>
                  <a:latin typeface="Arial"/>
                  <a:ea typeface="ＭＳ Ｐゴシック"/>
                </a:endParaRPr>
              </a:p>
            </p:txBody>
          </p:sp>
          <p:grpSp>
            <p:nvGrpSpPr>
              <p:cNvPr id="568" name="Group 654"/>
              <p:cNvGrpSpPr/>
              <p:nvPr/>
            </p:nvGrpSpPr>
            <p:grpSpPr>
              <a:xfrm>
                <a:off x="2611097" y="1698219"/>
                <a:ext cx="4619456" cy="3977473"/>
                <a:chOff x="2454" y="932"/>
                <a:chExt cx="3537" cy="2905"/>
              </a:xfrm>
            </p:grpSpPr>
            <p:sp>
              <p:nvSpPr>
                <p:cNvPr id="611" name="Freeform 454"/>
                <p:cNvSpPr/>
                <p:nvPr/>
              </p:nvSpPr>
              <p:spPr>
                <a:xfrm>
                  <a:off x="2678" y="3563"/>
                  <a:ext cx="77" cy="54"/>
                </a:xfrm>
                <a:custGeom>
                  <a:avLst/>
                  <a:gdLst>
                    <a:gd name="T0" fmla="*/ 34 w 77"/>
                    <a:gd name="T1" fmla="*/ 11 h 54"/>
                    <a:gd name="T2" fmla="*/ 37 w 77"/>
                    <a:gd name="T3" fmla="*/ 11 h 54"/>
                    <a:gd name="T4" fmla="*/ 42 w 77"/>
                    <a:gd name="T5" fmla="*/ 9 h 54"/>
                    <a:gd name="T6" fmla="*/ 48 w 77"/>
                    <a:gd name="T7" fmla="*/ 7 h 54"/>
                    <a:gd name="T8" fmla="*/ 56 w 77"/>
                    <a:gd name="T9" fmla="*/ 5 h 54"/>
                    <a:gd name="T10" fmla="*/ 59 w 77"/>
                    <a:gd name="T11" fmla="*/ 6 h 54"/>
                    <a:gd name="T12" fmla="*/ 61 w 77"/>
                    <a:gd name="T13" fmla="*/ 9 h 54"/>
                    <a:gd name="T14" fmla="*/ 63 w 77"/>
                    <a:gd name="T15" fmla="*/ 11 h 54"/>
                    <a:gd name="T16" fmla="*/ 66 w 77"/>
                    <a:gd name="T17" fmla="*/ 11 h 54"/>
                    <a:gd name="T18" fmla="*/ 67 w 77"/>
                    <a:gd name="T19" fmla="*/ 9 h 54"/>
                    <a:gd name="T20" fmla="*/ 67 w 77"/>
                    <a:gd name="T21" fmla="*/ 6 h 54"/>
                    <a:gd name="T22" fmla="*/ 67 w 77"/>
                    <a:gd name="T23" fmla="*/ 3 h 54"/>
                    <a:gd name="T24" fmla="*/ 69 w 77"/>
                    <a:gd name="T25" fmla="*/ 2 h 54"/>
                    <a:gd name="T26" fmla="*/ 70 w 77"/>
                    <a:gd name="T27" fmla="*/ 0 h 54"/>
                    <a:gd name="T28" fmla="*/ 73 w 77"/>
                    <a:gd name="T29" fmla="*/ 0 h 54"/>
                    <a:gd name="T30" fmla="*/ 74 w 77"/>
                    <a:gd name="T31" fmla="*/ 3 h 54"/>
                    <a:gd name="T32" fmla="*/ 76 w 77"/>
                    <a:gd name="T33" fmla="*/ 9 h 54"/>
                    <a:gd name="T34" fmla="*/ 77 w 77"/>
                    <a:gd name="T35" fmla="*/ 10 h 54"/>
                    <a:gd name="T36" fmla="*/ 76 w 77"/>
                    <a:gd name="T37" fmla="*/ 13 h 54"/>
                    <a:gd name="T38" fmla="*/ 75 w 77"/>
                    <a:gd name="T39" fmla="*/ 16 h 54"/>
                    <a:gd name="T40" fmla="*/ 73 w 77"/>
                    <a:gd name="T41" fmla="*/ 20 h 54"/>
                    <a:gd name="T42" fmla="*/ 67 w 77"/>
                    <a:gd name="T43" fmla="*/ 23 h 54"/>
                    <a:gd name="T44" fmla="*/ 63 w 77"/>
                    <a:gd name="T45" fmla="*/ 23 h 54"/>
                    <a:gd name="T46" fmla="*/ 61 w 77"/>
                    <a:gd name="T47" fmla="*/ 23 h 54"/>
                    <a:gd name="T48" fmla="*/ 58 w 77"/>
                    <a:gd name="T49" fmla="*/ 26 h 54"/>
                    <a:gd name="T50" fmla="*/ 56 w 77"/>
                    <a:gd name="T51" fmla="*/ 28 h 54"/>
                    <a:gd name="T52" fmla="*/ 53 w 77"/>
                    <a:gd name="T53" fmla="*/ 29 h 54"/>
                    <a:gd name="T54" fmla="*/ 47 w 77"/>
                    <a:gd name="T55" fmla="*/ 29 h 54"/>
                    <a:gd name="T56" fmla="*/ 45 w 77"/>
                    <a:gd name="T57" fmla="*/ 30 h 54"/>
                    <a:gd name="T58" fmla="*/ 41 w 77"/>
                    <a:gd name="T59" fmla="*/ 33 h 54"/>
                    <a:gd name="T60" fmla="*/ 40 w 77"/>
                    <a:gd name="T61" fmla="*/ 36 h 54"/>
                    <a:gd name="T62" fmla="*/ 37 w 77"/>
                    <a:gd name="T63" fmla="*/ 43 h 54"/>
                    <a:gd name="T64" fmla="*/ 35 w 77"/>
                    <a:gd name="T65" fmla="*/ 44 h 54"/>
                    <a:gd name="T66" fmla="*/ 31 w 77"/>
                    <a:gd name="T67" fmla="*/ 49 h 54"/>
                    <a:gd name="T68" fmla="*/ 22 w 77"/>
                    <a:gd name="T69" fmla="*/ 54 h 54"/>
                    <a:gd name="T70" fmla="*/ 22 w 77"/>
                    <a:gd name="T71" fmla="*/ 53 h 54"/>
                    <a:gd name="T72" fmla="*/ 18 w 77"/>
                    <a:gd name="T73" fmla="*/ 51 h 54"/>
                    <a:gd name="T74" fmla="*/ 17 w 77"/>
                    <a:gd name="T75" fmla="*/ 47 h 54"/>
                    <a:gd name="T76" fmla="*/ 14 w 77"/>
                    <a:gd name="T77" fmla="*/ 45 h 54"/>
                    <a:gd name="T78" fmla="*/ 13 w 77"/>
                    <a:gd name="T79" fmla="*/ 41 h 54"/>
                    <a:gd name="T80" fmla="*/ 10 w 77"/>
                    <a:gd name="T81" fmla="*/ 39 h 54"/>
                    <a:gd name="T82" fmla="*/ 8 w 77"/>
                    <a:gd name="T83" fmla="*/ 36 h 54"/>
                    <a:gd name="T84" fmla="*/ 4 w 77"/>
                    <a:gd name="T85" fmla="*/ 32 h 54"/>
                    <a:gd name="T86" fmla="*/ 0 w 77"/>
                    <a:gd name="T87" fmla="*/ 28 h 54"/>
                    <a:gd name="T88" fmla="*/ 1 w 77"/>
                    <a:gd name="T89" fmla="*/ 26 h 54"/>
                    <a:gd name="T90" fmla="*/ 3 w 77"/>
                    <a:gd name="T91" fmla="*/ 25 h 54"/>
                    <a:gd name="T92" fmla="*/ 7 w 77"/>
                    <a:gd name="T93" fmla="*/ 23 h 54"/>
                    <a:gd name="T94" fmla="*/ 11 w 77"/>
                    <a:gd name="T95" fmla="*/ 23 h 54"/>
                    <a:gd name="T96" fmla="*/ 14 w 77"/>
                    <a:gd name="T97" fmla="*/ 22 h 54"/>
                    <a:gd name="T98" fmla="*/ 15 w 77"/>
                    <a:gd name="T99" fmla="*/ 21 h 54"/>
                    <a:gd name="T100" fmla="*/ 18 w 77"/>
                    <a:gd name="T101" fmla="*/ 19 h 54"/>
                    <a:gd name="T102" fmla="*/ 19 w 77"/>
                    <a:gd name="T103" fmla="*/ 18 h 54"/>
                    <a:gd name="T104" fmla="*/ 21 w 77"/>
                    <a:gd name="T105" fmla="*/ 17 h 54"/>
                    <a:gd name="T106" fmla="*/ 24 w 77"/>
                    <a:gd name="T107" fmla="*/ 14 h 54"/>
                    <a:gd name="T108" fmla="*/ 34 w 77"/>
                    <a:gd name="T109" fmla="*/ 11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7" h="54">
                      <a:moveTo>
                        <a:pt x="34" y="11"/>
                      </a:moveTo>
                      <a:lnTo>
                        <a:pt x="37" y="11"/>
                      </a:lnTo>
                      <a:lnTo>
                        <a:pt x="42" y="9"/>
                      </a:lnTo>
                      <a:lnTo>
                        <a:pt x="48" y="7"/>
                      </a:lnTo>
                      <a:lnTo>
                        <a:pt x="56" y="5"/>
                      </a:lnTo>
                      <a:lnTo>
                        <a:pt x="59" y="6"/>
                      </a:lnTo>
                      <a:lnTo>
                        <a:pt x="61" y="9"/>
                      </a:lnTo>
                      <a:lnTo>
                        <a:pt x="63" y="11"/>
                      </a:lnTo>
                      <a:lnTo>
                        <a:pt x="66" y="11"/>
                      </a:lnTo>
                      <a:lnTo>
                        <a:pt x="67" y="9"/>
                      </a:lnTo>
                      <a:lnTo>
                        <a:pt x="67" y="6"/>
                      </a:lnTo>
                      <a:lnTo>
                        <a:pt x="67" y="3"/>
                      </a:lnTo>
                      <a:lnTo>
                        <a:pt x="69" y="2"/>
                      </a:lnTo>
                      <a:lnTo>
                        <a:pt x="70" y="0"/>
                      </a:lnTo>
                      <a:lnTo>
                        <a:pt x="73" y="0"/>
                      </a:lnTo>
                      <a:lnTo>
                        <a:pt x="74" y="3"/>
                      </a:lnTo>
                      <a:lnTo>
                        <a:pt x="76" y="9"/>
                      </a:lnTo>
                      <a:lnTo>
                        <a:pt x="77" y="10"/>
                      </a:lnTo>
                      <a:lnTo>
                        <a:pt x="76" y="13"/>
                      </a:lnTo>
                      <a:lnTo>
                        <a:pt x="75" y="16"/>
                      </a:lnTo>
                      <a:lnTo>
                        <a:pt x="73" y="20"/>
                      </a:lnTo>
                      <a:lnTo>
                        <a:pt x="67" y="23"/>
                      </a:lnTo>
                      <a:lnTo>
                        <a:pt x="63" y="23"/>
                      </a:lnTo>
                      <a:lnTo>
                        <a:pt x="61" y="23"/>
                      </a:lnTo>
                      <a:lnTo>
                        <a:pt x="58" y="26"/>
                      </a:lnTo>
                      <a:lnTo>
                        <a:pt x="56" y="28"/>
                      </a:lnTo>
                      <a:lnTo>
                        <a:pt x="53" y="29"/>
                      </a:lnTo>
                      <a:lnTo>
                        <a:pt x="47" y="29"/>
                      </a:lnTo>
                      <a:lnTo>
                        <a:pt x="45" y="30"/>
                      </a:lnTo>
                      <a:lnTo>
                        <a:pt x="41" y="33"/>
                      </a:lnTo>
                      <a:lnTo>
                        <a:pt x="40" y="36"/>
                      </a:lnTo>
                      <a:lnTo>
                        <a:pt x="37" y="43"/>
                      </a:lnTo>
                      <a:lnTo>
                        <a:pt x="35" y="44"/>
                      </a:lnTo>
                      <a:lnTo>
                        <a:pt x="31" y="49"/>
                      </a:lnTo>
                      <a:lnTo>
                        <a:pt x="22" y="54"/>
                      </a:lnTo>
                      <a:lnTo>
                        <a:pt x="22" y="53"/>
                      </a:lnTo>
                      <a:lnTo>
                        <a:pt x="18" y="51"/>
                      </a:lnTo>
                      <a:lnTo>
                        <a:pt x="17" y="47"/>
                      </a:lnTo>
                      <a:lnTo>
                        <a:pt x="14" y="45"/>
                      </a:lnTo>
                      <a:lnTo>
                        <a:pt x="13" y="41"/>
                      </a:lnTo>
                      <a:lnTo>
                        <a:pt x="10" y="39"/>
                      </a:lnTo>
                      <a:lnTo>
                        <a:pt x="8" y="36"/>
                      </a:lnTo>
                      <a:lnTo>
                        <a:pt x="4" y="32"/>
                      </a:lnTo>
                      <a:lnTo>
                        <a:pt x="0" y="28"/>
                      </a:lnTo>
                      <a:lnTo>
                        <a:pt x="1" y="26"/>
                      </a:lnTo>
                      <a:lnTo>
                        <a:pt x="3" y="25"/>
                      </a:lnTo>
                      <a:lnTo>
                        <a:pt x="7" y="23"/>
                      </a:lnTo>
                      <a:lnTo>
                        <a:pt x="11" y="23"/>
                      </a:lnTo>
                      <a:lnTo>
                        <a:pt x="14" y="22"/>
                      </a:lnTo>
                      <a:lnTo>
                        <a:pt x="15" y="21"/>
                      </a:lnTo>
                      <a:lnTo>
                        <a:pt x="18" y="19"/>
                      </a:lnTo>
                      <a:lnTo>
                        <a:pt x="19" y="18"/>
                      </a:lnTo>
                      <a:lnTo>
                        <a:pt x="21" y="17"/>
                      </a:lnTo>
                      <a:lnTo>
                        <a:pt x="24" y="14"/>
                      </a:lnTo>
                      <a:lnTo>
                        <a:pt x="34" y="11"/>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12" name="Freeform 455"/>
                <p:cNvSpPr/>
                <p:nvPr/>
              </p:nvSpPr>
              <p:spPr>
                <a:xfrm>
                  <a:off x="2678" y="3563"/>
                  <a:ext cx="77" cy="54"/>
                </a:xfrm>
                <a:custGeom>
                  <a:avLst/>
                  <a:gdLst>
                    <a:gd name="T0" fmla="*/ 34 w 77"/>
                    <a:gd name="T1" fmla="*/ 11 h 54"/>
                    <a:gd name="T2" fmla="*/ 37 w 77"/>
                    <a:gd name="T3" fmla="*/ 11 h 54"/>
                    <a:gd name="T4" fmla="*/ 42 w 77"/>
                    <a:gd name="T5" fmla="*/ 9 h 54"/>
                    <a:gd name="T6" fmla="*/ 48 w 77"/>
                    <a:gd name="T7" fmla="*/ 7 h 54"/>
                    <a:gd name="T8" fmla="*/ 56 w 77"/>
                    <a:gd name="T9" fmla="*/ 5 h 54"/>
                    <a:gd name="T10" fmla="*/ 59 w 77"/>
                    <a:gd name="T11" fmla="*/ 6 h 54"/>
                    <a:gd name="T12" fmla="*/ 61 w 77"/>
                    <a:gd name="T13" fmla="*/ 9 h 54"/>
                    <a:gd name="T14" fmla="*/ 63 w 77"/>
                    <a:gd name="T15" fmla="*/ 11 h 54"/>
                    <a:gd name="T16" fmla="*/ 66 w 77"/>
                    <a:gd name="T17" fmla="*/ 11 h 54"/>
                    <a:gd name="T18" fmla="*/ 67 w 77"/>
                    <a:gd name="T19" fmla="*/ 9 h 54"/>
                    <a:gd name="T20" fmla="*/ 67 w 77"/>
                    <a:gd name="T21" fmla="*/ 6 h 54"/>
                    <a:gd name="T22" fmla="*/ 67 w 77"/>
                    <a:gd name="T23" fmla="*/ 3 h 54"/>
                    <a:gd name="T24" fmla="*/ 69 w 77"/>
                    <a:gd name="T25" fmla="*/ 2 h 54"/>
                    <a:gd name="T26" fmla="*/ 70 w 77"/>
                    <a:gd name="T27" fmla="*/ 0 h 54"/>
                    <a:gd name="T28" fmla="*/ 73 w 77"/>
                    <a:gd name="T29" fmla="*/ 0 h 54"/>
                    <a:gd name="T30" fmla="*/ 74 w 77"/>
                    <a:gd name="T31" fmla="*/ 3 h 54"/>
                    <a:gd name="T32" fmla="*/ 76 w 77"/>
                    <a:gd name="T33" fmla="*/ 9 h 54"/>
                    <a:gd name="T34" fmla="*/ 77 w 77"/>
                    <a:gd name="T35" fmla="*/ 10 h 54"/>
                    <a:gd name="T36" fmla="*/ 76 w 77"/>
                    <a:gd name="T37" fmla="*/ 13 h 54"/>
                    <a:gd name="T38" fmla="*/ 75 w 77"/>
                    <a:gd name="T39" fmla="*/ 16 h 54"/>
                    <a:gd name="T40" fmla="*/ 73 w 77"/>
                    <a:gd name="T41" fmla="*/ 20 h 54"/>
                    <a:gd name="T42" fmla="*/ 67 w 77"/>
                    <a:gd name="T43" fmla="*/ 23 h 54"/>
                    <a:gd name="T44" fmla="*/ 63 w 77"/>
                    <a:gd name="T45" fmla="*/ 23 h 54"/>
                    <a:gd name="T46" fmla="*/ 61 w 77"/>
                    <a:gd name="T47" fmla="*/ 23 h 54"/>
                    <a:gd name="T48" fmla="*/ 58 w 77"/>
                    <a:gd name="T49" fmla="*/ 26 h 54"/>
                    <a:gd name="T50" fmla="*/ 56 w 77"/>
                    <a:gd name="T51" fmla="*/ 28 h 54"/>
                    <a:gd name="T52" fmla="*/ 53 w 77"/>
                    <a:gd name="T53" fmla="*/ 29 h 54"/>
                    <a:gd name="T54" fmla="*/ 47 w 77"/>
                    <a:gd name="T55" fmla="*/ 29 h 54"/>
                    <a:gd name="T56" fmla="*/ 45 w 77"/>
                    <a:gd name="T57" fmla="*/ 30 h 54"/>
                    <a:gd name="T58" fmla="*/ 41 w 77"/>
                    <a:gd name="T59" fmla="*/ 33 h 54"/>
                    <a:gd name="T60" fmla="*/ 40 w 77"/>
                    <a:gd name="T61" fmla="*/ 36 h 54"/>
                    <a:gd name="T62" fmla="*/ 37 w 77"/>
                    <a:gd name="T63" fmla="*/ 43 h 54"/>
                    <a:gd name="T64" fmla="*/ 35 w 77"/>
                    <a:gd name="T65" fmla="*/ 44 h 54"/>
                    <a:gd name="T66" fmla="*/ 31 w 77"/>
                    <a:gd name="T67" fmla="*/ 49 h 54"/>
                    <a:gd name="T68" fmla="*/ 22 w 77"/>
                    <a:gd name="T69" fmla="*/ 54 h 54"/>
                    <a:gd name="T70" fmla="*/ 22 w 77"/>
                    <a:gd name="T71" fmla="*/ 53 h 54"/>
                    <a:gd name="T72" fmla="*/ 18 w 77"/>
                    <a:gd name="T73" fmla="*/ 51 h 54"/>
                    <a:gd name="T74" fmla="*/ 17 w 77"/>
                    <a:gd name="T75" fmla="*/ 47 h 54"/>
                    <a:gd name="T76" fmla="*/ 14 w 77"/>
                    <a:gd name="T77" fmla="*/ 45 h 54"/>
                    <a:gd name="T78" fmla="*/ 13 w 77"/>
                    <a:gd name="T79" fmla="*/ 41 h 54"/>
                    <a:gd name="T80" fmla="*/ 10 w 77"/>
                    <a:gd name="T81" fmla="*/ 39 h 54"/>
                    <a:gd name="T82" fmla="*/ 8 w 77"/>
                    <a:gd name="T83" fmla="*/ 36 h 54"/>
                    <a:gd name="T84" fmla="*/ 4 w 77"/>
                    <a:gd name="T85" fmla="*/ 32 h 54"/>
                    <a:gd name="T86" fmla="*/ 0 w 77"/>
                    <a:gd name="T87" fmla="*/ 28 h 54"/>
                    <a:gd name="T88" fmla="*/ 1 w 77"/>
                    <a:gd name="T89" fmla="*/ 26 h 54"/>
                    <a:gd name="T90" fmla="*/ 3 w 77"/>
                    <a:gd name="T91" fmla="*/ 25 h 54"/>
                    <a:gd name="T92" fmla="*/ 7 w 77"/>
                    <a:gd name="T93" fmla="*/ 23 h 54"/>
                    <a:gd name="T94" fmla="*/ 11 w 77"/>
                    <a:gd name="T95" fmla="*/ 23 h 54"/>
                    <a:gd name="T96" fmla="*/ 14 w 77"/>
                    <a:gd name="T97" fmla="*/ 22 h 54"/>
                    <a:gd name="T98" fmla="*/ 15 w 77"/>
                    <a:gd name="T99" fmla="*/ 21 h 54"/>
                    <a:gd name="T100" fmla="*/ 18 w 77"/>
                    <a:gd name="T101" fmla="*/ 19 h 54"/>
                    <a:gd name="T102" fmla="*/ 19 w 77"/>
                    <a:gd name="T103" fmla="*/ 18 h 54"/>
                    <a:gd name="T104" fmla="*/ 21 w 77"/>
                    <a:gd name="T105" fmla="*/ 17 h 54"/>
                    <a:gd name="T106" fmla="*/ 24 w 77"/>
                    <a:gd name="T107" fmla="*/ 14 h 54"/>
                    <a:gd name="T108" fmla="*/ 34 w 77"/>
                    <a:gd name="T109" fmla="*/ 11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7" h="54">
                      <a:moveTo>
                        <a:pt x="34" y="11"/>
                      </a:moveTo>
                      <a:lnTo>
                        <a:pt x="37" y="11"/>
                      </a:lnTo>
                      <a:lnTo>
                        <a:pt x="42" y="9"/>
                      </a:lnTo>
                      <a:lnTo>
                        <a:pt x="48" y="7"/>
                      </a:lnTo>
                      <a:lnTo>
                        <a:pt x="56" y="5"/>
                      </a:lnTo>
                      <a:lnTo>
                        <a:pt x="59" y="6"/>
                      </a:lnTo>
                      <a:lnTo>
                        <a:pt x="61" y="9"/>
                      </a:lnTo>
                      <a:lnTo>
                        <a:pt x="63" y="11"/>
                      </a:lnTo>
                      <a:lnTo>
                        <a:pt x="66" y="11"/>
                      </a:lnTo>
                      <a:lnTo>
                        <a:pt x="67" y="9"/>
                      </a:lnTo>
                      <a:lnTo>
                        <a:pt x="67" y="6"/>
                      </a:lnTo>
                      <a:lnTo>
                        <a:pt x="67" y="3"/>
                      </a:lnTo>
                      <a:lnTo>
                        <a:pt x="69" y="2"/>
                      </a:lnTo>
                      <a:lnTo>
                        <a:pt x="70" y="0"/>
                      </a:lnTo>
                      <a:lnTo>
                        <a:pt x="73" y="0"/>
                      </a:lnTo>
                      <a:lnTo>
                        <a:pt x="74" y="3"/>
                      </a:lnTo>
                      <a:lnTo>
                        <a:pt x="76" y="9"/>
                      </a:lnTo>
                      <a:lnTo>
                        <a:pt x="77" y="10"/>
                      </a:lnTo>
                      <a:lnTo>
                        <a:pt x="76" y="13"/>
                      </a:lnTo>
                      <a:lnTo>
                        <a:pt x="75" y="16"/>
                      </a:lnTo>
                      <a:lnTo>
                        <a:pt x="73" y="20"/>
                      </a:lnTo>
                      <a:lnTo>
                        <a:pt x="67" y="23"/>
                      </a:lnTo>
                      <a:lnTo>
                        <a:pt x="63" y="23"/>
                      </a:lnTo>
                      <a:lnTo>
                        <a:pt x="61" y="23"/>
                      </a:lnTo>
                      <a:lnTo>
                        <a:pt x="58" y="26"/>
                      </a:lnTo>
                      <a:lnTo>
                        <a:pt x="56" y="28"/>
                      </a:lnTo>
                      <a:lnTo>
                        <a:pt x="53" y="29"/>
                      </a:lnTo>
                      <a:lnTo>
                        <a:pt x="47" y="29"/>
                      </a:lnTo>
                      <a:lnTo>
                        <a:pt x="45" y="30"/>
                      </a:lnTo>
                      <a:lnTo>
                        <a:pt x="41" y="33"/>
                      </a:lnTo>
                      <a:lnTo>
                        <a:pt x="40" y="36"/>
                      </a:lnTo>
                      <a:lnTo>
                        <a:pt x="37" y="43"/>
                      </a:lnTo>
                      <a:lnTo>
                        <a:pt x="35" y="44"/>
                      </a:lnTo>
                      <a:lnTo>
                        <a:pt x="31" y="49"/>
                      </a:lnTo>
                      <a:lnTo>
                        <a:pt x="22" y="54"/>
                      </a:lnTo>
                      <a:lnTo>
                        <a:pt x="22" y="53"/>
                      </a:lnTo>
                      <a:lnTo>
                        <a:pt x="18" y="51"/>
                      </a:lnTo>
                      <a:lnTo>
                        <a:pt x="17" y="47"/>
                      </a:lnTo>
                      <a:lnTo>
                        <a:pt x="14" y="45"/>
                      </a:lnTo>
                      <a:lnTo>
                        <a:pt x="13" y="41"/>
                      </a:lnTo>
                      <a:lnTo>
                        <a:pt x="10" y="39"/>
                      </a:lnTo>
                      <a:lnTo>
                        <a:pt x="8" y="36"/>
                      </a:lnTo>
                      <a:lnTo>
                        <a:pt x="4" y="32"/>
                      </a:lnTo>
                      <a:lnTo>
                        <a:pt x="0" y="28"/>
                      </a:lnTo>
                      <a:lnTo>
                        <a:pt x="1" y="26"/>
                      </a:lnTo>
                      <a:lnTo>
                        <a:pt x="3" y="25"/>
                      </a:lnTo>
                      <a:lnTo>
                        <a:pt x="7" y="23"/>
                      </a:lnTo>
                      <a:lnTo>
                        <a:pt x="11" y="23"/>
                      </a:lnTo>
                      <a:lnTo>
                        <a:pt x="14" y="22"/>
                      </a:lnTo>
                      <a:lnTo>
                        <a:pt x="15" y="21"/>
                      </a:lnTo>
                      <a:lnTo>
                        <a:pt x="18" y="19"/>
                      </a:lnTo>
                      <a:lnTo>
                        <a:pt x="19" y="18"/>
                      </a:lnTo>
                      <a:lnTo>
                        <a:pt x="21" y="17"/>
                      </a:lnTo>
                      <a:lnTo>
                        <a:pt x="24" y="14"/>
                      </a:lnTo>
                      <a:lnTo>
                        <a:pt x="34" y="11"/>
                      </a:lnTo>
                    </a:path>
                  </a:pathLst>
                </a:custGeom>
                <a:noFill/>
                <a:ln w="3175" cap="rnd">
                  <a:solidFill>
                    <a:srgbClr val="262626"/>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13" name="Freeform 456"/>
                <p:cNvSpPr/>
                <p:nvPr/>
              </p:nvSpPr>
              <p:spPr>
                <a:xfrm>
                  <a:off x="2636" y="3604"/>
                  <a:ext cx="23" cy="36"/>
                </a:xfrm>
                <a:custGeom>
                  <a:avLst/>
                  <a:gdLst>
                    <a:gd name="T0" fmla="*/ 12 w 23"/>
                    <a:gd name="T1" fmla="*/ 5 h 36"/>
                    <a:gd name="T2" fmla="*/ 12 w 23"/>
                    <a:gd name="T3" fmla="*/ 3 h 36"/>
                    <a:gd name="T4" fmla="*/ 8 w 23"/>
                    <a:gd name="T5" fmla="*/ 1 h 36"/>
                    <a:gd name="T6" fmla="*/ 6 w 23"/>
                    <a:gd name="T7" fmla="*/ 0 h 36"/>
                    <a:gd name="T8" fmla="*/ 4 w 23"/>
                    <a:gd name="T9" fmla="*/ 0 h 36"/>
                    <a:gd name="T10" fmla="*/ 3 w 23"/>
                    <a:gd name="T11" fmla="*/ 0 h 36"/>
                    <a:gd name="T12" fmla="*/ 1 w 23"/>
                    <a:gd name="T13" fmla="*/ 3 h 36"/>
                    <a:gd name="T14" fmla="*/ 1 w 23"/>
                    <a:gd name="T15" fmla="*/ 5 h 36"/>
                    <a:gd name="T16" fmla="*/ 0 w 23"/>
                    <a:gd name="T17" fmla="*/ 7 h 36"/>
                    <a:gd name="T18" fmla="*/ 0 w 23"/>
                    <a:gd name="T19" fmla="*/ 11 h 36"/>
                    <a:gd name="T20" fmla="*/ 1 w 23"/>
                    <a:gd name="T21" fmla="*/ 15 h 36"/>
                    <a:gd name="T22" fmla="*/ 2 w 23"/>
                    <a:gd name="T23" fmla="*/ 17 h 36"/>
                    <a:gd name="T24" fmla="*/ 2 w 23"/>
                    <a:gd name="T25" fmla="*/ 20 h 36"/>
                    <a:gd name="T26" fmla="*/ 1 w 23"/>
                    <a:gd name="T27" fmla="*/ 24 h 36"/>
                    <a:gd name="T28" fmla="*/ 2 w 23"/>
                    <a:gd name="T29" fmla="*/ 26 h 36"/>
                    <a:gd name="T30" fmla="*/ 3 w 23"/>
                    <a:gd name="T31" fmla="*/ 29 h 36"/>
                    <a:gd name="T32" fmla="*/ 6 w 23"/>
                    <a:gd name="T33" fmla="*/ 33 h 36"/>
                    <a:gd name="T34" fmla="*/ 6 w 23"/>
                    <a:gd name="T35" fmla="*/ 34 h 36"/>
                    <a:gd name="T36" fmla="*/ 9 w 23"/>
                    <a:gd name="T37" fmla="*/ 36 h 36"/>
                    <a:gd name="T38" fmla="*/ 11 w 23"/>
                    <a:gd name="T39" fmla="*/ 35 h 36"/>
                    <a:gd name="T40" fmla="*/ 14 w 23"/>
                    <a:gd name="T41" fmla="*/ 33 h 36"/>
                    <a:gd name="T42" fmla="*/ 17 w 23"/>
                    <a:gd name="T43" fmla="*/ 30 h 36"/>
                    <a:gd name="T44" fmla="*/ 19 w 23"/>
                    <a:gd name="T45" fmla="*/ 26 h 36"/>
                    <a:gd name="T46" fmla="*/ 23 w 23"/>
                    <a:gd name="T47" fmla="*/ 24 h 36"/>
                    <a:gd name="T48" fmla="*/ 23 w 23"/>
                    <a:gd name="T49" fmla="*/ 21 h 36"/>
                    <a:gd name="T50" fmla="*/ 22 w 23"/>
                    <a:gd name="T51" fmla="*/ 18 h 36"/>
                    <a:gd name="T52" fmla="*/ 21 w 23"/>
                    <a:gd name="T53" fmla="*/ 17 h 36"/>
                    <a:gd name="T54" fmla="*/ 17 w 23"/>
                    <a:gd name="T55" fmla="*/ 14 h 36"/>
                    <a:gd name="T56" fmla="*/ 17 w 23"/>
                    <a:gd name="T57" fmla="*/ 12 h 36"/>
                    <a:gd name="T58" fmla="*/ 15 w 23"/>
                    <a:gd name="T59" fmla="*/ 11 h 36"/>
                    <a:gd name="T60" fmla="*/ 14 w 23"/>
                    <a:gd name="T61" fmla="*/ 8 h 36"/>
                    <a:gd name="T62" fmla="*/ 12 w 23"/>
                    <a:gd name="T63" fmla="*/ 5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 h="36">
                      <a:moveTo>
                        <a:pt x="12" y="5"/>
                      </a:moveTo>
                      <a:lnTo>
                        <a:pt x="12" y="3"/>
                      </a:lnTo>
                      <a:lnTo>
                        <a:pt x="8" y="1"/>
                      </a:lnTo>
                      <a:lnTo>
                        <a:pt x="6" y="0"/>
                      </a:lnTo>
                      <a:lnTo>
                        <a:pt x="4" y="0"/>
                      </a:lnTo>
                      <a:lnTo>
                        <a:pt x="3" y="0"/>
                      </a:lnTo>
                      <a:lnTo>
                        <a:pt x="1" y="3"/>
                      </a:lnTo>
                      <a:lnTo>
                        <a:pt x="1" y="5"/>
                      </a:lnTo>
                      <a:lnTo>
                        <a:pt x="0" y="7"/>
                      </a:lnTo>
                      <a:lnTo>
                        <a:pt x="0" y="11"/>
                      </a:lnTo>
                      <a:lnTo>
                        <a:pt x="1" y="15"/>
                      </a:lnTo>
                      <a:lnTo>
                        <a:pt x="2" y="17"/>
                      </a:lnTo>
                      <a:lnTo>
                        <a:pt x="2" y="20"/>
                      </a:lnTo>
                      <a:lnTo>
                        <a:pt x="1" y="24"/>
                      </a:lnTo>
                      <a:lnTo>
                        <a:pt x="2" y="26"/>
                      </a:lnTo>
                      <a:lnTo>
                        <a:pt x="3" y="29"/>
                      </a:lnTo>
                      <a:lnTo>
                        <a:pt x="6" y="33"/>
                      </a:lnTo>
                      <a:lnTo>
                        <a:pt x="6" y="34"/>
                      </a:lnTo>
                      <a:lnTo>
                        <a:pt x="9" y="36"/>
                      </a:lnTo>
                      <a:lnTo>
                        <a:pt x="11" y="35"/>
                      </a:lnTo>
                      <a:lnTo>
                        <a:pt x="14" y="33"/>
                      </a:lnTo>
                      <a:lnTo>
                        <a:pt x="17" y="30"/>
                      </a:lnTo>
                      <a:lnTo>
                        <a:pt x="19" y="26"/>
                      </a:lnTo>
                      <a:lnTo>
                        <a:pt x="23" y="24"/>
                      </a:lnTo>
                      <a:lnTo>
                        <a:pt x="23" y="21"/>
                      </a:lnTo>
                      <a:lnTo>
                        <a:pt x="22" y="18"/>
                      </a:lnTo>
                      <a:lnTo>
                        <a:pt x="21" y="17"/>
                      </a:lnTo>
                      <a:lnTo>
                        <a:pt x="17" y="14"/>
                      </a:lnTo>
                      <a:lnTo>
                        <a:pt x="17" y="12"/>
                      </a:lnTo>
                      <a:lnTo>
                        <a:pt x="15" y="11"/>
                      </a:lnTo>
                      <a:lnTo>
                        <a:pt x="14" y="8"/>
                      </a:lnTo>
                      <a:lnTo>
                        <a:pt x="12" y="5"/>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14" name="Freeform 457"/>
                <p:cNvSpPr/>
                <p:nvPr/>
              </p:nvSpPr>
              <p:spPr>
                <a:xfrm>
                  <a:off x="2636" y="3604"/>
                  <a:ext cx="23" cy="36"/>
                </a:xfrm>
                <a:custGeom>
                  <a:avLst/>
                  <a:gdLst>
                    <a:gd name="T0" fmla="*/ 12 w 23"/>
                    <a:gd name="T1" fmla="*/ 5 h 36"/>
                    <a:gd name="T2" fmla="*/ 12 w 23"/>
                    <a:gd name="T3" fmla="*/ 3 h 36"/>
                    <a:gd name="T4" fmla="*/ 8 w 23"/>
                    <a:gd name="T5" fmla="*/ 1 h 36"/>
                    <a:gd name="T6" fmla="*/ 6 w 23"/>
                    <a:gd name="T7" fmla="*/ 0 h 36"/>
                    <a:gd name="T8" fmla="*/ 4 w 23"/>
                    <a:gd name="T9" fmla="*/ 0 h 36"/>
                    <a:gd name="T10" fmla="*/ 3 w 23"/>
                    <a:gd name="T11" fmla="*/ 0 h 36"/>
                    <a:gd name="T12" fmla="*/ 1 w 23"/>
                    <a:gd name="T13" fmla="*/ 3 h 36"/>
                    <a:gd name="T14" fmla="*/ 1 w 23"/>
                    <a:gd name="T15" fmla="*/ 5 h 36"/>
                    <a:gd name="T16" fmla="*/ 0 w 23"/>
                    <a:gd name="T17" fmla="*/ 7 h 36"/>
                    <a:gd name="T18" fmla="*/ 0 w 23"/>
                    <a:gd name="T19" fmla="*/ 11 h 36"/>
                    <a:gd name="T20" fmla="*/ 1 w 23"/>
                    <a:gd name="T21" fmla="*/ 15 h 36"/>
                    <a:gd name="T22" fmla="*/ 2 w 23"/>
                    <a:gd name="T23" fmla="*/ 17 h 36"/>
                    <a:gd name="T24" fmla="*/ 2 w 23"/>
                    <a:gd name="T25" fmla="*/ 20 h 36"/>
                    <a:gd name="T26" fmla="*/ 1 w 23"/>
                    <a:gd name="T27" fmla="*/ 24 h 36"/>
                    <a:gd name="T28" fmla="*/ 2 w 23"/>
                    <a:gd name="T29" fmla="*/ 26 h 36"/>
                    <a:gd name="T30" fmla="*/ 3 w 23"/>
                    <a:gd name="T31" fmla="*/ 29 h 36"/>
                    <a:gd name="T32" fmla="*/ 6 w 23"/>
                    <a:gd name="T33" fmla="*/ 33 h 36"/>
                    <a:gd name="T34" fmla="*/ 6 w 23"/>
                    <a:gd name="T35" fmla="*/ 34 h 36"/>
                    <a:gd name="T36" fmla="*/ 9 w 23"/>
                    <a:gd name="T37" fmla="*/ 36 h 36"/>
                    <a:gd name="T38" fmla="*/ 11 w 23"/>
                    <a:gd name="T39" fmla="*/ 35 h 36"/>
                    <a:gd name="T40" fmla="*/ 14 w 23"/>
                    <a:gd name="T41" fmla="*/ 33 h 36"/>
                    <a:gd name="T42" fmla="*/ 17 w 23"/>
                    <a:gd name="T43" fmla="*/ 30 h 36"/>
                    <a:gd name="T44" fmla="*/ 19 w 23"/>
                    <a:gd name="T45" fmla="*/ 26 h 36"/>
                    <a:gd name="T46" fmla="*/ 23 w 23"/>
                    <a:gd name="T47" fmla="*/ 24 h 36"/>
                    <a:gd name="T48" fmla="*/ 23 w 23"/>
                    <a:gd name="T49" fmla="*/ 21 h 36"/>
                    <a:gd name="T50" fmla="*/ 22 w 23"/>
                    <a:gd name="T51" fmla="*/ 18 h 36"/>
                    <a:gd name="T52" fmla="*/ 21 w 23"/>
                    <a:gd name="T53" fmla="*/ 17 h 36"/>
                    <a:gd name="T54" fmla="*/ 17 w 23"/>
                    <a:gd name="T55" fmla="*/ 14 h 36"/>
                    <a:gd name="T56" fmla="*/ 17 w 23"/>
                    <a:gd name="T57" fmla="*/ 12 h 36"/>
                    <a:gd name="T58" fmla="*/ 15 w 23"/>
                    <a:gd name="T59" fmla="*/ 11 h 36"/>
                    <a:gd name="T60" fmla="*/ 14 w 23"/>
                    <a:gd name="T61" fmla="*/ 8 h 36"/>
                    <a:gd name="T62" fmla="*/ 12 w 23"/>
                    <a:gd name="T63" fmla="*/ 5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 h="36">
                      <a:moveTo>
                        <a:pt x="12" y="5"/>
                      </a:moveTo>
                      <a:lnTo>
                        <a:pt x="12" y="3"/>
                      </a:lnTo>
                      <a:lnTo>
                        <a:pt x="8" y="1"/>
                      </a:lnTo>
                      <a:lnTo>
                        <a:pt x="6" y="0"/>
                      </a:lnTo>
                      <a:lnTo>
                        <a:pt x="4" y="0"/>
                      </a:lnTo>
                      <a:lnTo>
                        <a:pt x="3" y="0"/>
                      </a:lnTo>
                      <a:lnTo>
                        <a:pt x="1" y="3"/>
                      </a:lnTo>
                      <a:lnTo>
                        <a:pt x="1" y="5"/>
                      </a:lnTo>
                      <a:lnTo>
                        <a:pt x="0" y="7"/>
                      </a:lnTo>
                      <a:lnTo>
                        <a:pt x="0" y="11"/>
                      </a:lnTo>
                      <a:lnTo>
                        <a:pt x="1" y="15"/>
                      </a:lnTo>
                      <a:lnTo>
                        <a:pt x="2" y="17"/>
                      </a:lnTo>
                      <a:lnTo>
                        <a:pt x="2" y="20"/>
                      </a:lnTo>
                      <a:lnTo>
                        <a:pt x="1" y="24"/>
                      </a:lnTo>
                      <a:lnTo>
                        <a:pt x="2" y="26"/>
                      </a:lnTo>
                      <a:lnTo>
                        <a:pt x="3" y="29"/>
                      </a:lnTo>
                      <a:lnTo>
                        <a:pt x="6" y="33"/>
                      </a:lnTo>
                      <a:lnTo>
                        <a:pt x="6" y="34"/>
                      </a:lnTo>
                      <a:lnTo>
                        <a:pt x="9" y="36"/>
                      </a:lnTo>
                      <a:lnTo>
                        <a:pt x="11" y="35"/>
                      </a:lnTo>
                      <a:lnTo>
                        <a:pt x="14" y="33"/>
                      </a:lnTo>
                      <a:lnTo>
                        <a:pt x="17" y="30"/>
                      </a:lnTo>
                      <a:lnTo>
                        <a:pt x="19" y="26"/>
                      </a:lnTo>
                      <a:lnTo>
                        <a:pt x="23" y="24"/>
                      </a:lnTo>
                      <a:lnTo>
                        <a:pt x="23" y="21"/>
                      </a:lnTo>
                      <a:lnTo>
                        <a:pt x="22" y="18"/>
                      </a:lnTo>
                      <a:lnTo>
                        <a:pt x="21" y="17"/>
                      </a:lnTo>
                      <a:lnTo>
                        <a:pt x="17" y="14"/>
                      </a:lnTo>
                      <a:lnTo>
                        <a:pt x="17" y="12"/>
                      </a:lnTo>
                      <a:lnTo>
                        <a:pt x="15" y="11"/>
                      </a:lnTo>
                      <a:lnTo>
                        <a:pt x="14" y="8"/>
                      </a:lnTo>
                      <a:lnTo>
                        <a:pt x="12" y="5"/>
                      </a:lnTo>
                    </a:path>
                  </a:pathLst>
                </a:custGeom>
                <a:noFill/>
                <a:ln w="3175" cap="rnd">
                  <a:solidFill>
                    <a:srgbClr val="262626"/>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15" name="Freeform 458"/>
                <p:cNvSpPr/>
                <p:nvPr/>
              </p:nvSpPr>
              <p:spPr>
                <a:xfrm>
                  <a:off x="2586" y="3664"/>
                  <a:ext cx="26" cy="16"/>
                </a:xfrm>
                <a:custGeom>
                  <a:avLst/>
                  <a:gdLst>
                    <a:gd name="T0" fmla="*/ 25 w 26"/>
                    <a:gd name="T1" fmla="*/ 0 h 16"/>
                    <a:gd name="T2" fmla="*/ 25 w 26"/>
                    <a:gd name="T3" fmla="*/ 2 h 16"/>
                    <a:gd name="T4" fmla="*/ 26 w 26"/>
                    <a:gd name="T5" fmla="*/ 2 h 16"/>
                    <a:gd name="T6" fmla="*/ 25 w 26"/>
                    <a:gd name="T7" fmla="*/ 5 h 16"/>
                    <a:gd name="T8" fmla="*/ 22 w 26"/>
                    <a:gd name="T9" fmla="*/ 7 h 16"/>
                    <a:gd name="T10" fmla="*/ 20 w 26"/>
                    <a:gd name="T11" fmla="*/ 9 h 16"/>
                    <a:gd name="T12" fmla="*/ 16 w 26"/>
                    <a:gd name="T13" fmla="*/ 12 h 16"/>
                    <a:gd name="T14" fmla="*/ 11 w 26"/>
                    <a:gd name="T15" fmla="*/ 16 h 16"/>
                    <a:gd name="T16" fmla="*/ 9 w 26"/>
                    <a:gd name="T17" fmla="*/ 14 h 16"/>
                    <a:gd name="T18" fmla="*/ 6 w 26"/>
                    <a:gd name="T19" fmla="*/ 14 h 16"/>
                    <a:gd name="T20" fmla="*/ 4 w 26"/>
                    <a:gd name="T21" fmla="*/ 12 h 16"/>
                    <a:gd name="T22" fmla="*/ 2 w 26"/>
                    <a:gd name="T23" fmla="*/ 12 h 16"/>
                    <a:gd name="T24" fmla="*/ 2 w 26"/>
                    <a:gd name="T25" fmla="*/ 10 h 16"/>
                    <a:gd name="T26" fmla="*/ 0 w 26"/>
                    <a:gd name="T27" fmla="*/ 9 h 16"/>
                    <a:gd name="T28" fmla="*/ 0 w 26"/>
                    <a:gd name="T29" fmla="*/ 7 h 16"/>
                    <a:gd name="T30" fmla="*/ 0 w 26"/>
                    <a:gd name="T31" fmla="*/ 6 h 16"/>
                    <a:gd name="T32" fmla="*/ 0 w 26"/>
                    <a:gd name="T33" fmla="*/ 5 h 16"/>
                    <a:gd name="T34" fmla="*/ 2 w 26"/>
                    <a:gd name="T35" fmla="*/ 3 h 16"/>
                    <a:gd name="T36" fmla="*/ 3 w 26"/>
                    <a:gd name="T37" fmla="*/ 2 h 16"/>
                    <a:gd name="T38" fmla="*/ 4 w 26"/>
                    <a:gd name="T39" fmla="*/ 1 h 16"/>
                    <a:gd name="T40" fmla="*/ 5 w 26"/>
                    <a:gd name="T41" fmla="*/ 1 h 16"/>
                    <a:gd name="T42" fmla="*/ 6 w 26"/>
                    <a:gd name="T43" fmla="*/ 2 h 16"/>
                    <a:gd name="T44" fmla="*/ 9 w 26"/>
                    <a:gd name="T45" fmla="*/ 2 h 16"/>
                    <a:gd name="T46" fmla="*/ 11 w 26"/>
                    <a:gd name="T47" fmla="*/ 2 h 16"/>
                    <a:gd name="T48" fmla="*/ 15 w 26"/>
                    <a:gd name="T49" fmla="*/ 2 h 16"/>
                    <a:gd name="T50" fmla="*/ 16 w 26"/>
                    <a:gd name="T51" fmla="*/ 2 h 16"/>
                    <a:gd name="T52" fmla="*/ 18 w 26"/>
                    <a:gd name="T53" fmla="*/ 2 h 16"/>
                    <a:gd name="T54" fmla="*/ 21 w 26"/>
                    <a:gd name="T55" fmla="*/ 1 h 16"/>
                    <a:gd name="T56" fmla="*/ 23 w 26"/>
                    <a:gd name="T57" fmla="*/ 0 h 16"/>
                    <a:gd name="T58" fmla="*/ 25 w 26"/>
                    <a:gd name="T59" fmla="*/ 0 h 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 h="16">
                      <a:moveTo>
                        <a:pt x="25" y="0"/>
                      </a:moveTo>
                      <a:lnTo>
                        <a:pt x="25" y="2"/>
                      </a:lnTo>
                      <a:lnTo>
                        <a:pt x="26" y="2"/>
                      </a:lnTo>
                      <a:lnTo>
                        <a:pt x="25" y="5"/>
                      </a:lnTo>
                      <a:lnTo>
                        <a:pt x="22" y="7"/>
                      </a:lnTo>
                      <a:lnTo>
                        <a:pt x="20" y="9"/>
                      </a:lnTo>
                      <a:lnTo>
                        <a:pt x="16" y="12"/>
                      </a:lnTo>
                      <a:lnTo>
                        <a:pt x="11" y="16"/>
                      </a:lnTo>
                      <a:lnTo>
                        <a:pt x="9" y="14"/>
                      </a:lnTo>
                      <a:lnTo>
                        <a:pt x="6" y="14"/>
                      </a:lnTo>
                      <a:lnTo>
                        <a:pt x="4" y="12"/>
                      </a:lnTo>
                      <a:lnTo>
                        <a:pt x="2" y="12"/>
                      </a:lnTo>
                      <a:lnTo>
                        <a:pt x="2" y="10"/>
                      </a:lnTo>
                      <a:lnTo>
                        <a:pt x="0" y="9"/>
                      </a:lnTo>
                      <a:lnTo>
                        <a:pt x="0" y="7"/>
                      </a:lnTo>
                      <a:lnTo>
                        <a:pt x="0" y="6"/>
                      </a:lnTo>
                      <a:lnTo>
                        <a:pt x="0" y="5"/>
                      </a:lnTo>
                      <a:lnTo>
                        <a:pt x="2" y="3"/>
                      </a:lnTo>
                      <a:lnTo>
                        <a:pt x="3" y="2"/>
                      </a:lnTo>
                      <a:lnTo>
                        <a:pt x="4" y="1"/>
                      </a:lnTo>
                      <a:lnTo>
                        <a:pt x="5" y="1"/>
                      </a:lnTo>
                      <a:lnTo>
                        <a:pt x="6" y="2"/>
                      </a:lnTo>
                      <a:lnTo>
                        <a:pt x="9" y="2"/>
                      </a:lnTo>
                      <a:lnTo>
                        <a:pt x="11" y="2"/>
                      </a:lnTo>
                      <a:lnTo>
                        <a:pt x="15" y="2"/>
                      </a:lnTo>
                      <a:lnTo>
                        <a:pt x="16" y="2"/>
                      </a:lnTo>
                      <a:lnTo>
                        <a:pt x="18" y="2"/>
                      </a:lnTo>
                      <a:lnTo>
                        <a:pt x="21" y="1"/>
                      </a:lnTo>
                      <a:lnTo>
                        <a:pt x="23" y="0"/>
                      </a:lnTo>
                      <a:lnTo>
                        <a:pt x="25" y="0"/>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16" name="Freeform 459"/>
                <p:cNvSpPr/>
                <p:nvPr/>
              </p:nvSpPr>
              <p:spPr>
                <a:xfrm>
                  <a:off x="2586" y="3664"/>
                  <a:ext cx="26" cy="16"/>
                </a:xfrm>
                <a:custGeom>
                  <a:avLst/>
                  <a:gdLst>
                    <a:gd name="T0" fmla="*/ 25 w 26"/>
                    <a:gd name="T1" fmla="*/ 0 h 16"/>
                    <a:gd name="T2" fmla="*/ 25 w 26"/>
                    <a:gd name="T3" fmla="*/ 2 h 16"/>
                    <a:gd name="T4" fmla="*/ 26 w 26"/>
                    <a:gd name="T5" fmla="*/ 2 h 16"/>
                    <a:gd name="T6" fmla="*/ 25 w 26"/>
                    <a:gd name="T7" fmla="*/ 5 h 16"/>
                    <a:gd name="T8" fmla="*/ 22 w 26"/>
                    <a:gd name="T9" fmla="*/ 7 h 16"/>
                    <a:gd name="T10" fmla="*/ 20 w 26"/>
                    <a:gd name="T11" fmla="*/ 9 h 16"/>
                    <a:gd name="T12" fmla="*/ 16 w 26"/>
                    <a:gd name="T13" fmla="*/ 12 h 16"/>
                    <a:gd name="T14" fmla="*/ 11 w 26"/>
                    <a:gd name="T15" fmla="*/ 16 h 16"/>
                    <a:gd name="T16" fmla="*/ 9 w 26"/>
                    <a:gd name="T17" fmla="*/ 14 h 16"/>
                    <a:gd name="T18" fmla="*/ 6 w 26"/>
                    <a:gd name="T19" fmla="*/ 14 h 16"/>
                    <a:gd name="T20" fmla="*/ 4 w 26"/>
                    <a:gd name="T21" fmla="*/ 12 h 16"/>
                    <a:gd name="T22" fmla="*/ 2 w 26"/>
                    <a:gd name="T23" fmla="*/ 12 h 16"/>
                    <a:gd name="T24" fmla="*/ 2 w 26"/>
                    <a:gd name="T25" fmla="*/ 10 h 16"/>
                    <a:gd name="T26" fmla="*/ 0 w 26"/>
                    <a:gd name="T27" fmla="*/ 9 h 16"/>
                    <a:gd name="T28" fmla="*/ 0 w 26"/>
                    <a:gd name="T29" fmla="*/ 7 h 16"/>
                    <a:gd name="T30" fmla="*/ 0 w 26"/>
                    <a:gd name="T31" fmla="*/ 6 h 16"/>
                    <a:gd name="T32" fmla="*/ 0 w 26"/>
                    <a:gd name="T33" fmla="*/ 5 h 16"/>
                    <a:gd name="T34" fmla="*/ 2 w 26"/>
                    <a:gd name="T35" fmla="*/ 3 h 16"/>
                    <a:gd name="T36" fmla="*/ 3 w 26"/>
                    <a:gd name="T37" fmla="*/ 2 h 16"/>
                    <a:gd name="T38" fmla="*/ 4 w 26"/>
                    <a:gd name="T39" fmla="*/ 1 h 16"/>
                    <a:gd name="T40" fmla="*/ 5 w 26"/>
                    <a:gd name="T41" fmla="*/ 1 h 16"/>
                    <a:gd name="T42" fmla="*/ 6 w 26"/>
                    <a:gd name="T43" fmla="*/ 2 h 16"/>
                    <a:gd name="T44" fmla="*/ 9 w 26"/>
                    <a:gd name="T45" fmla="*/ 2 h 16"/>
                    <a:gd name="T46" fmla="*/ 11 w 26"/>
                    <a:gd name="T47" fmla="*/ 2 h 16"/>
                    <a:gd name="T48" fmla="*/ 15 w 26"/>
                    <a:gd name="T49" fmla="*/ 2 h 16"/>
                    <a:gd name="T50" fmla="*/ 16 w 26"/>
                    <a:gd name="T51" fmla="*/ 2 h 16"/>
                    <a:gd name="T52" fmla="*/ 18 w 26"/>
                    <a:gd name="T53" fmla="*/ 2 h 16"/>
                    <a:gd name="T54" fmla="*/ 21 w 26"/>
                    <a:gd name="T55" fmla="*/ 1 h 16"/>
                    <a:gd name="T56" fmla="*/ 23 w 26"/>
                    <a:gd name="T57" fmla="*/ 0 h 16"/>
                    <a:gd name="T58" fmla="*/ 25 w 26"/>
                    <a:gd name="T59" fmla="*/ 0 h 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 h="16">
                      <a:moveTo>
                        <a:pt x="25" y="0"/>
                      </a:moveTo>
                      <a:lnTo>
                        <a:pt x="25" y="2"/>
                      </a:lnTo>
                      <a:lnTo>
                        <a:pt x="26" y="2"/>
                      </a:lnTo>
                      <a:lnTo>
                        <a:pt x="25" y="5"/>
                      </a:lnTo>
                      <a:lnTo>
                        <a:pt x="22" y="7"/>
                      </a:lnTo>
                      <a:lnTo>
                        <a:pt x="20" y="9"/>
                      </a:lnTo>
                      <a:lnTo>
                        <a:pt x="16" y="12"/>
                      </a:lnTo>
                      <a:lnTo>
                        <a:pt x="11" y="16"/>
                      </a:lnTo>
                      <a:lnTo>
                        <a:pt x="9" y="14"/>
                      </a:lnTo>
                      <a:lnTo>
                        <a:pt x="6" y="14"/>
                      </a:lnTo>
                      <a:lnTo>
                        <a:pt x="4" y="12"/>
                      </a:lnTo>
                      <a:lnTo>
                        <a:pt x="2" y="12"/>
                      </a:lnTo>
                      <a:lnTo>
                        <a:pt x="2" y="10"/>
                      </a:lnTo>
                      <a:lnTo>
                        <a:pt x="0" y="9"/>
                      </a:lnTo>
                      <a:lnTo>
                        <a:pt x="0" y="7"/>
                      </a:lnTo>
                      <a:lnTo>
                        <a:pt x="0" y="6"/>
                      </a:lnTo>
                      <a:lnTo>
                        <a:pt x="0" y="5"/>
                      </a:lnTo>
                      <a:lnTo>
                        <a:pt x="2" y="3"/>
                      </a:lnTo>
                      <a:lnTo>
                        <a:pt x="3" y="2"/>
                      </a:lnTo>
                      <a:lnTo>
                        <a:pt x="4" y="1"/>
                      </a:lnTo>
                      <a:lnTo>
                        <a:pt x="5" y="1"/>
                      </a:lnTo>
                      <a:lnTo>
                        <a:pt x="6" y="2"/>
                      </a:lnTo>
                      <a:lnTo>
                        <a:pt x="9" y="2"/>
                      </a:lnTo>
                      <a:lnTo>
                        <a:pt x="11" y="2"/>
                      </a:lnTo>
                      <a:lnTo>
                        <a:pt x="15" y="2"/>
                      </a:lnTo>
                      <a:lnTo>
                        <a:pt x="16" y="2"/>
                      </a:lnTo>
                      <a:lnTo>
                        <a:pt x="18" y="2"/>
                      </a:lnTo>
                      <a:lnTo>
                        <a:pt x="21" y="1"/>
                      </a:lnTo>
                      <a:lnTo>
                        <a:pt x="23" y="0"/>
                      </a:lnTo>
                      <a:lnTo>
                        <a:pt x="25" y="0"/>
                      </a:lnTo>
                    </a:path>
                  </a:pathLst>
                </a:custGeom>
                <a:noFill/>
                <a:ln w="3175" cap="rnd">
                  <a:solidFill>
                    <a:srgbClr val="262626"/>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17" name="Freeform 460"/>
                <p:cNvSpPr/>
                <p:nvPr/>
              </p:nvSpPr>
              <p:spPr>
                <a:xfrm>
                  <a:off x="2454" y="3733"/>
                  <a:ext cx="99" cy="104"/>
                </a:xfrm>
                <a:custGeom>
                  <a:avLst/>
                  <a:gdLst>
                    <a:gd name="T0" fmla="*/ 2 w 99"/>
                    <a:gd name="T1" fmla="*/ 102 h 104"/>
                    <a:gd name="T2" fmla="*/ 0 w 99"/>
                    <a:gd name="T3" fmla="*/ 88 h 104"/>
                    <a:gd name="T4" fmla="*/ 7 w 99"/>
                    <a:gd name="T5" fmla="*/ 76 h 104"/>
                    <a:gd name="T6" fmla="*/ 14 w 99"/>
                    <a:gd name="T7" fmla="*/ 68 h 104"/>
                    <a:gd name="T8" fmla="*/ 12 w 99"/>
                    <a:gd name="T9" fmla="*/ 60 h 104"/>
                    <a:gd name="T10" fmla="*/ 22 w 99"/>
                    <a:gd name="T11" fmla="*/ 50 h 104"/>
                    <a:gd name="T12" fmla="*/ 33 w 99"/>
                    <a:gd name="T13" fmla="*/ 43 h 104"/>
                    <a:gd name="T14" fmla="*/ 45 w 99"/>
                    <a:gd name="T15" fmla="*/ 36 h 104"/>
                    <a:gd name="T16" fmla="*/ 37 w 99"/>
                    <a:gd name="T17" fmla="*/ 30 h 104"/>
                    <a:gd name="T18" fmla="*/ 34 w 99"/>
                    <a:gd name="T19" fmla="*/ 21 h 104"/>
                    <a:gd name="T20" fmla="*/ 41 w 99"/>
                    <a:gd name="T21" fmla="*/ 16 h 104"/>
                    <a:gd name="T22" fmla="*/ 52 w 99"/>
                    <a:gd name="T23" fmla="*/ 19 h 104"/>
                    <a:gd name="T24" fmla="*/ 56 w 99"/>
                    <a:gd name="T25" fmla="*/ 25 h 104"/>
                    <a:gd name="T26" fmla="*/ 63 w 99"/>
                    <a:gd name="T27" fmla="*/ 23 h 104"/>
                    <a:gd name="T28" fmla="*/ 77 w 99"/>
                    <a:gd name="T29" fmla="*/ 13 h 104"/>
                    <a:gd name="T30" fmla="*/ 86 w 99"/>
                    <a:gd name="T31" fmla="*/ 1 h 104"/>
                    <a:gd name="T32" fmla="*/ 93 w 99"/>
                    <a:gd name="T33" fmla="*/ 4 h 104"/>
                    <a:gd name="T34" fmla="*/ 95 w 99"/>
                    <a:gd name="T35" fmla="*/ 25 h 104"/>
                    <a:gd name="T36" fmla="*/ 83 w 99"/>
                    <a:gd name="T37" fmla="*/ 33 h 104"/>
                    <a:gd name="T38" fmla="*/ 71 w 99"/>
                    <a:gd name="T39" fmla="*/ 36 h 104"/>
                    <a:gd name="T40" fmla="*/ 64 w 99"/>
                    <a:gd name="T41" fmla="*/ 43 h 104"/>
                    <a:gd name="T42" fmla="*/ 54 w 99"/>
                    <a:gd name="T43" fmla="*/ 52 h 104"/>
                    <a:gd name="T44" fmla="*/ 44 w 99"/>
                    <a:gd name="T45" fmla="*/ 55 h 104"/>
                    <a:gd name="T46" fmla="*/ 40 w 99"/>
                    <a:gd name="T47" fmla="*/ 54 h 104"/>
                    <a:gd name="T48" fmla="*/ 35 w 99"/>
                    <a:gd name="T49" fmla="*/ 54 h 104"/>
                    <a:gd name="T50" fmla="*/ 34 w 99"/>
                    <a:gd name="T51" fmla="*/ 57 h 104"/>
                    <a:gd name="T52" fmla="*/ 42 w 99"/>
                    <a:gd name="T53" fmla="*/ 72 h 104"/>
                    <a:gd name="T54" fmla="*/ 32 w 99"/>
                    <a:gd name="T55" fmla="*/ 73 h 104"/>
                    <a:gd name="T56" fmla="*/ 25 w 99"/>
                    <a:gd name="T57" fmla="*/ 77 h 104"/>
                    <a:gd name="T58" fmla="*/ 31 w 99"/>
                    <a:gd name="T59" fmla="*/ 85 h 104"/>
                    <a:gd name="T60" fmla="*/ 24 w 99"/>
                    <a:gd name="T61" fmla="*/ 96 h 104"/>
                    <a:gd name="T62" fmla="*/ 14 w 99"/>
                    <a:gd name="T63" fmla="*/ 101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9" h="104">
                      <a:moveTo>
                        <a:pt x="5" y="104"/>
                      </a:moveTo>
                      <a:lnTo>
                        <a:pt x="2" y="102"/>
                      </a:lnTo>
                      <a:lnTo>
                        <a:pt x="0" y="95"/>
                      </a:lnTo>
                      <a:lnTo>
                        <a:pt x="0" y="88"/>
                      </a:lnTo>
                      <a:lnTo>
                        <a:pt x="2" y="80"/>
                      </a:lnTo>
                      <a:lnTo>
                        <a:pt x="7" y="76"/>
                      </a:lnTo>
                      <a:lnTo>
                        <a:pt x="12" y="71"/>
                      </a:lnTo>
                      <a:lnTo>
                        <a:pt x="14" y="68"/>
                      </a:lnTo>
                      <a:lnTo>
                        <a:pt x="14" y="65"/>
                      </a:lnTo>
                      <a:lnTo>
                        <a:pt x="12" y="60"/>
                      </a:lnTo>
                      <a:lnTo>
                        <a:pt x="14" y="54"/>
                      </a:lnTo>
                      <a:lnTo>
                        <a:pt x="22" y="50"/>
                      </a:lnTo>
                      <a:lnTo>
                        <a:pt x="31" y="44"/>
                      </a:lnTo>
                      <a:lnTo>
                        <a:pt x="33" y="43"/>
                      </a:lnTo>
                      <a:lnTo>
                        <a:pt x="44" y="38"/>
                      </a:lnTo>
                      <a:lnTo>
                        <a:pt x="45" y="36"/>
                      </a:lnTo>
                      <a:lnTo>
                        <a:pt x="44" y="33"/>
                      </a:lnTo>
                      <a:lnTo>
                        <a:pt x="37" y="30"/>
                      </a:lnTo>
                      <a:lnTo>
                        <a:pt x="34" y="26"/>
                      </a:lnTo>
                      <a:lnTo>
                        <a:pt x="34" y="21"/>
                      </a:lnTo>
                      <a:lnTo>
                        <a:pt x="37" y="18"/>
                      </a:lnTo>
                      <a:lnTo>
                        <a:pt x="41" y="16"/>
                      </a:lnTo>
                      <a:lnTo>
                        <a:pt x="49" y="17"/>
                      </a:lnTo>
                      <a:lnTo>
                        <a:pt x="52" y="19"/>
                      </a:lnTo>
                      <a:lnTo>
                        <a:pt x="54" y="23"/>
                      </a:lnTo>
                      <a:lnTo>
                        <a:pt x="56" y="25"/>
                      </a:lnTo>
                      <a:lnTo>
                        <a:pt x="58" y="25"/>
                      </a:lnTo>
                      <a:lnTo>
                        <a:pt x="63" y="23"/>
                      </a:lnTo>
                      <a:lnTo>
                        <a:pt x="70" y="18"/>
                      </a:lnTo>
                      <a:lnTo>
                        <a:pt x="77" y="13"/>
                      </a:lnTo>
                      <a:lnTo>
                        <a:pt x="79" y="9"/>
                      </a:lnTo>
                      <a:lnTo>
                        <a:pt x="86" y="1"/>
                      </a:lnTo>
                      <a:lnTo>
                        <a:pt x="90" y="0"/>
                      </a:lnTo>
                      <a:lnTo>
                        <a:pt x="93" y="4"/>
                      </a:lnTo>
                      <a:lnTo>
                        <a:pt x="99" y="18"/>
                      </a:lnTo>
                      <a:lnTo>
                        <a:pt x="95" y="25"/>
                      </a:lnTo>
                      <a:lnTo>
                        <a:pt x="88" y="32"/>
                      </a:lnTo>
                      <a:lnTo>
                        <a:pt x="83" y="33"/>
                      </a:lnTo>
                      <a:lnTo>
                        <a:pt x="74" y="34"/>
                      </a:lnTo>
                      <a:lnTo>
                        <a:pt x="71" y="36"/>
                      </a:lnTo>
                      <a:lnTo>
                        <a:pt x="67" y="43"/>
                      </a:lnTo>
                      <a:lnTo>
                        <a:pt x="64" y="43"/>
                      </a:lnTo>
                      <a:lnTo>
                        <a:pt x="58" y="47"/>
                      </a:lnTo>
                      <a:lnTo>
                        <a:pt x="54" y="52"/>
                      </a:lnTo>
                      <a:lnTo>
                        <a:pt x="49" y="54"/>
                      </a:lnTo>
                      <a:lnTo>
                        <a:pt x="44" y="55"/>
                      </a:lnTo>
                      <a:lnTo>
                        <a:pt x="41" y="55"/>
                      </a:lnTo>
                      <a:lnTo>
                        <a:pt x="40" y="54"/>
                      </a:lnTo>
                      <a:lnTo>
                        <a:pt x="38" y="54"/>
                      </a:lnTo>
                      <a:lnTo>
                        <a:pt x="35" y="54"/>
                      </a:lnTo>
                      <a:lnTo>
                        <a:pt x="34" y="56"/>
                      </a:lnTo>
                      <a:lnTo>
                        <a:pt x="34" y="57"/>
                      </a:lnTo>
                      <a:lnTo>
                        <a:pt x="42" y="71"/>
                      </a:lnTo>
                      <a:lnTo>
                        <a:pt x="42" y="72"/>
                      </a:lnTo>
                      <a:lnTo>
                        <a:pt x="38" y="74"/>
                      </a:lnTo>
                      <a:lnTo>
                        <a:pt x="32" y="73"/>
                      </a:lnTo>
                      <a:lnTo>
                        <a:pt x="27" y="73"/>
                      </a:lnTo>
                      <a:lnTo>
                        <a:pt x="25" y="77"/>
                      </a:lnTo>
                      <a:lnTo>
                        <a:pt x="25" y="79"/>
                      </a:lnTo>
                      <a:lnTo>
                        <a:pt x="31" y="85"/>
                      </a:lnTo>
                      <a:lnTo>
                        <a:pt x="31" y="89"/>
                      </a:lnTo>
                      <a:lnTo>
                        <a:pt x="24" y="96"/>
                      </a:lnTo>
                      <a:lnTo>
                        <a:pt x="17" y="100"/>
                      </a:lnTo>
                      <a:lnTo>
                        <a:pt x="14" y="101"/>
                      </a:lnTo>
                      <a:lnTo>
                        <a:pt x="5" y="104"/>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18" name="Freeform 461"/>
                <p:cNvSpPr/>
                <p:nvPr/>
              </p:nvSpPr>
              <p:spPr>
                <a:xfrm>
                  <a:off x="2454" y="3733"/>
                  <a:ext cx="99" cy="104"/>
                </a:xfrm>
                <a:custGeom>
                  <a:avLst/>
                  <a:gdLst>
                    <a:gd name="T0" fmla="*/ 2 w 99"/>
                    <a:gd name="T1" fmla="*/ 102 h 104"/>
                    <a:gd name="T2" fmla="*/ 0 w 99"/>
                    <a:gd name="T3" fmla="*/ 88 h 104"/>
                    <a:gd name="T4" fmla="*/ 7 w 99"/>
                    <a:gd name="T5" fmla="*/ 76 h 104"/>
                    <a:gd name="T6" fmla="*/ 14 w 99"/>
                    <a:gd name="T7" fmla="*/ 68 h 104"/>
                    <a:gd name="T8" fmla="*/ 12 w 99"/>
                    <a:gd name="T9" fmla="*/ 60 h 104"/>
                    <a:gd name="T10" fmla="*/ 22 w 99"/>
                    <a:gd name="T11" fmla="*/ 50 h 104"/>
                    <a:gd name="T12" fmla="*/ 33 w 99"/>
                    <a:gd name="T13" fmla="*/ 43 h 104"/>
                    <a:gd name="T14" fmla="*/ 45 w 99"/>
                    <a:gd name="T15" fmla="*/ 36 h 104"/>
                    <a:gd name="T16" fmla="*/ 37 w 99"/>
                    <a:gd name="T17" fmla="*/ 30 h 104"/>
                    <a:gd name="T18" fmla="*/ 34 w 99"/>
                    <a:gd name="T19" fmla="*/ 21 h 104"/>
                    <a:gd name="T20" fmla="*/ 41 w 99"/>
                    <a:gd name="T21" fmla="*/ 16 h 104"/>
                    <a:gd name="T22" fmla="*/ 52 w 99"/>
                    <a:gd name="T23" fmla="*/ 19 h 104"/>
                    <a:gd name="T24" fmla="*/ 56 w 99"/>
                    <a:gd name="T25" fmla="*/ 25 h 104"/>
                    <a:gd name="T26" fmla="*/ 63 w 99"/>
                    <a:gd name="T27" fmla="*/ 23 h 104"/>
                    <a:gd name="T28" fmla="*/ 77 w 99"/>
                    <a:gd name="T29" fmla="*/ 13 h 104"/>
                    <a:gd name="T30" fmla="*/ 86 w 99"/>
                    <a:gd name="T31" fmla="*/ 1 h 104"/>
                    <a:gd name="T32" fmla="*/ 93 w 99"/>
                    <a:gd name="T33" fmla="*/ 4 h 104"/>
                    <a:gd name="T34" fmla="*/ 95 w 99"/>
                    <a:gd name="T35" fmla="*/ 25 h 104"/>
                    <a:gd name="T36" fmla="*/ 83 w 99"/>
                    <a:gd name="T37" fmla="*/ 33 h 104"/>
                    <a:gd name="T38" fmla="*/ 71 w 99"/>
                    <a:gd name="T39" fmla="*/ 36 h 104"/>
                    <a:gd name="T40" fmla="*/ 64 w 99"/>
                    <a:gd name="T41" fmla="*/ 43 h 104"/>
                    <a:gd name="T42" fmla="*/ 54 w 99"/>
                    <a:gd name="T43" fmla="*/ 52 h 104"/>
                    <a:gd name="T44" fmla="*/ 44 w 99"/>
                    <a:gd name="T45" fmla="*/ 55 h 104"/>
                    <a:gd name="T46" fmla="*/ 40 w 99"/>
                    <a:gd name="T47" fmla="*/ 54 h 104"/>
                    <a:gd name="T48" fmla="*/ 35 w 99"/>
                    <a:gd name="T49" fmla="*/ 54 h 104"/>
                    <a:gd name="T50" fmla="*/ 34 w 99"/>
                    <a:gd name="T51" fmla="*/ 57 h 104"/>
                    <a:gd name="T52" fmla="*/ 42 w 99"/>
                    <a:gd name="T53" fmla="*/ 72 h 104"/>
                    <a:gd name="T54" fmla="*/ 32 w 99"/>
                    <a:gd name="T55" fmla="*/ 73 h 104"/>
                    <a:gd name="T56" fmla="*/ 25 w 99"/>
                    <a:gd name="T57" fmla="*/ 77 h 104"/>
                    <a:gd name="T58" fmla="*/ 31 w 99"/>
                    <a:gd name="T59" fmla="*/ 85 h 104"/>
                    <a:gd name="T60" fmla="*/ 24 w 99"/>
                    <a:gd name="T61" fmla="*/ 96 h 104"/>
                    <a:gd name="T62" fmla="*/ 14 w 99"/>
                    <a:gd name="T63" fmla="*/ 101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9" h="104">
                      <a:moveTo>
                        <a:pt x="5" y="104"/>
                      </a:moveTo>
                      <a:lnTo>
                        <a:pt x="2" y="102"/>
                      </a:lnTo>
                      <a:lnTo>
                        <a:pt x="0" y="95"/>
                      </a:lnTo>
                      <a:lnTo>
                        <a:pt x="0" y="88"/>
                      </a:lnTo>
                      <a:lnTo>
                        <a:pt x="2" y="80"/>
                      </a:lnTo>
                      <a:lnTo>
                        <a:pt x="7" y="76"/>
                      </a:lnTo>
                      <a:lnTo>
                        <a:pt x="12" y="71"/>
                      </a:lnTo>
                      <a:lnTo>
                        <a:pt x="14" y="68"/>
                      </a:lnTo>
                      <a:lnTo>
                        <a:pt x="14" y="65"/>
                      </a:lnTo>
                      <a:lnTo>
                        <a:pt x="12" y="60"/>
                      </a:lnTo>
                      <a:lnTo>
                        <a:pt x="14" y="54"/>
                      </a:lnTo>
                      <a:lnTo>
                        <a:pt x="22" y="50"/>
                      </a:lnTo>
                      <a:lnTo>
                        <a:pt x="31" y="44"/>
                      </a:lnTo>
                      <a:lnTo>
                        <a:pt x="33" y="43"/>
                      </a:lnTo>
                      <a:lnTo>
                        <a:pt x="44" y="38"/>
                      </a:lnTo>
                      <a:lnTo>
                        <a:pt x="45" y="36"/>
                      </a:lnTo>
                      <a:lnTo>
                        <a:pt x="44" y="33"/>
                      </a:lnTo>
                      <a:lnTo>
                        <a:pt x="37" y="30"/>
                      </a:lnTo>
                      <a:lnTo>
                        <a:pt x="34" y="26"/>
                      </a:lnTo>
                      <a:lnTo>
                        <a:pt x="34" y="21"/>
                      </a:lnTo>
                      <a:lnTo>
                        <a:pt x="37" y="18"/>
                      </a:lnTo>
                      <a:lnTo>
                        <a:pt x="41" y="16"/>
                      </a:lnTo>
                      <a:lnTo>
                        <a:pt x="49" y="17"/>
                      </a:lnTo>
                      <a:lnTo>
                        <a:pt x="52" y="19"/>
                      </a:lnTo>
                      <a:lnTo>
                        <a:pt x="54" y="23"/>
                      </a:lnTo>
                      <a:lnTo>
                        <a:pt x="56" y="25"/>
                      </a:lnTo>
                      <a:lnTo>
                        <a:pt x="58" y="25"/>
                      </a:lnTo>
                      <a:lnTo>
                        <a:pt x="63" y="23"/>
                      </a:lnTo>
                      <a:lnTo>
                        <a:pt x="70" y="18"/>
                      </a:lnTo>
                      <a:lnTo>
                        <a:pt x="77" y="13"/>
                      </a:lnTo>
                      <a:lnTo>
                        <a:pt x="79" y="9"/>
                      </a:lnTo>
                      <a:lnTo>
                        <a:pt x="86" y="1"/>
                      </a:lnTo>
                      <a:lnTo>
                        <a:pt x="90" y="0"/>
                      </a:lnTo>
                      <a:lnTo>
                        <a:pt x="93" y="4"/>
                      </a:lnTo>
                      <a:lnTo>
                        <a:pt x="99" y="18"/>
                      </a:lnTo>
                      <a:lnTo>
                        <a:pt x="95" y="25"/>
                      </a:lnTo>
                      <a:lnTo>
                        <a:pt x="88" y="32"/>
                      </a:lnTo>
                      <a:lnTo>
                        <a:pt x="83" y="33"/>
                      </a:lnTo>
                      <a:lnTo>
                        <a:pt x="74" y="34"/>
                      </a:lnTo>
                      <a:lnTo>
                        <a:pt x="71" y="36"/>
                      </a:lnTo>
                      <a:lnTo>
                        <a:pt x="67" y="43"/>
                      </a:lnTo>
                      <a:lnTo>
                        <a:pt x="64" y="43"/>
                      </a:lnTo>
                      <a:lnTo>
                        <a:pt x="58" y="47"/>
                      </a:lnTo>
                      <a:lnTo>
                        <a:pt x="54" y="52"/>
                      </a:lnTo>
                      <a:lnTo>
                        <a:pt x="49" y="54"/>
                      </a:lnTo>
                      <a:lnTo>
                        <a:pt x="44" y="55"/>
                      </a:lnTo>
                      <a:lnTo>
                        <a:pt x="41" y="55"/>
                      </a:lnTo>
                      <a:lnTo>
                        <a:pt x="40" y="54"/>
                      </a:lnTo>
                      <a:lnTo>
                        <a:pt x="38" y="54"/>
                      </a:lnTo>
                      <a:lnTo>
                        <a:pt x="35" y="54"/>
                      </a:lnTo>
                      <a:lnTo>
                        <a:pt x="34" y="56"/>
                      </a:lnTo>
                      <a:lnTo>
                        <a:pt x="34" y="57"/>
                      </a:lnTo>
                      <a:lnTo>
                        <a:pt x="42" y="71"/>
                      </a:lnTo>
                      <a:lnTo>
                        <a:pt x="42" y="72"/>
                      </a:lnTo>
                      <a:lnTo>
                        <a:pt x="38" y="74"/>
                      </a:lnTo>
                      <a:lnTo>
                        <a:pt x="32" y="73"/>
                      </a:lnTo>
                      <a:lnTo>
                        <a:pt x="27" y="73"/>
                      </a:lnTo>
                      <a:lnTo>
                        <a:pt x="25" y="77"/>
                      </a:lnTo>
                      <a:lnTo>
                        <a:pt x="25" y="79"/>
                      </a:lnTo>
                      <a:lnTo>
                        <a:pt x="31" y="85"/>
                      </a:lnTo>
                      <a:lnTo>
                        <a:pt x="31" y="89"/>
                      </a:lnTo>
                      <a:lnTo>
                        <a:pt x="24" y="96"/>
                      </a:lnTo>
                      <a:lnTo>
                        <a:pt x="17" y="100"/>
                      </a:lnTo>
                      <a:lnTo>
                        <a:pt x="14" y="101"/>
                      </a:lnTo>
                      <a:lnTo>
                        <a:pt x="5" y="104"/>
                      </a:lnTo>
                    </a:path>
                  </a:pathLst>
                </a:custGeom>
                <a:noFill/>
                <a:ln w="3175" cap="rnd">
                  <a:solidFill>
                    <a:srgbClr val="262626"/>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19" name="Rectangle 462"/>
                <p:cNvSpPr>
                  <a:spLocks noChangeArrowheads="1"/>
                </p:cNvSpPr>
                <p:nvPr/>
              </p:nvSpPr>
              <p:spPr>
                <a:xfrm>
                  <a:off x="4400" y="2347"/>
                  <a:ext cx="68"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3621" fontAlgn="auto">
                    <a:spcBef>
                      <a:spcPct val="0"/>
                    </a:spcBef>
                    <a:spcAft>
                      <a:spcPts val="0"/>
                    </a:spcAft>
                    <a:buFont typeface="Arial" panose="020B0604020202020204" pitchFamily="34" charset="0"/>
                    <a:buNone/>
                    <a:defRPr/>
                  </a:pPr>
                  <a:r>
                    <a:rPr lang="ja-JP" altLang="ja-JP" sz="461">
                      <a:solidFill>
                        <a:srgbClr val="000000"/>
                      </a:solidFill>
                      <a:latin typeface="ＭＳ Ｐゴシック" panose="020B0600070205080204" pitchFamily="50" charset="-128"/>
                    </a:rPr>
                    <a:t>①</a:t>
                  </a:r>
                  <a:endParaRPr lang="ja-JP" altLang="ja-JP" sz="461">
                    <a:solidFill>
                      <a:srgbClr val="000000"/>
                    </a:solidFill>
                    <a:latin typeface="Arial" panose="020B0604020202020204" pitchFamily="34" charset="0"/>
                  </a:endParaRPr>
                </a:p>
              </p:txBody>
            </p:sp>
            <p:sp>
              <p:nvSpPr>
                <p:cNvPr id="620" name="Rectangle 463"/>
                <p:cNvSpPr>
                  <a:spLocks noChangeArrowheads="1"/>
                </p:cNvSpPr>
                <p:nvPr/>
              </p:nvSpPr>
              <p:spPr>
                <a:xfrm>
                  <a:off x="4054" y="2721"/>
                  <a:ext cx="68"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3621" fontAlgn="auto">
                    <a:spcBef>
                      <a:spcPct val="0"/>
                    </a:spcBef>
                    <a:spcAft>
                      <a:spcPts val="0"/>
                    </a:spcAft>
                    <a:buFont typeface="Arial" panose="020B0604020202020204" pitchFamily="34" charset="0"/>
                    <a:buNone/>
                    <a:defRPr/>
                  </a:pPr>
                  <a:r>
                    <a:rPr lang="ja-JP" altLang="ja-JP" sz="461">
                      <a:solidFill>
                        <a:srgbClr val="000000"/>
                      </a:solidFill>
                      <a:latin typeface="ＭＳ Ｐゴシック" panose="020B0600070205080204" pitchFamily="50" charset="-128"/>
                    </a:rPr>
                    <a:t>①</a:t>
                  </a:r>
                  <a:endParaRPr lang="ja-JP" altLang="ja-JP" sz="461">
                    <a:solidFill>
                      <a:srgbClr val="000000"/>
                    </a:solidFill>
                    <a:latin typeface="Arial" panose="020B0604020202020204" pitchFamily="34" charset="0"/>
                  </a:endParaRPr>
                </a:p>
              </p:txBody>
            </p:sp>
            <p:sp>
              <p:nvSpPr>
                <p:cNvPr id="621" name="Freeform 464"/>
                <p:cNvSpPr/>
                <p:nvPr/>
              </p:nvSpPr>
              <p:spPr>
                <a:xfrm>
                  <a:off x="4371" y="932"/>
                  <a:ext cx="875" cy="747"/>
                </a:xfrm>
                <a:custGeom>
                  <a:avLst/>
                  <a:gdLst>
                    <a:gd name="T0" fmla="*/ 235 w 875"/>
                    <a:gd name="T1" fmla="*/ 40 h 747"/>
                    <a:gd name="T2" fmla="*/ 267 w 875"/>
                    <a:gd name="T3" fmla="*/ 110 h 747"/>
                    <a:gd name="T4" fmla="*/ 247 w 875"/>
                    <a:gd name="T5" fmla="*/ 247 h 747"/>
                    <a:gd name="T6" fmla="*/ 222 w 875"/>
                    <a:gd name="T7" fmla="*/ 338 h 747"/>
                    <a:gd name="T8" fmla="*/ 191 w 875"/>
                    <a:gd name="T9" fmla="*/ 418 h 747"/>
                    <a:gd name="T10" fmla="*/ 157 w 875"/>
                    <a:gd name="T11" fmla="*/ 409 h 747"/>
                    <a:gd name="T12" fmla="*/ 94 w 875"/>
                    <a:gd name="T13" fmla="*/ 390 h 747"/>
                    <a:gd name="T14" fmla="*/ 78 w 875"/>
                    <a:gd name="T15" fmla="*/ 418 h 747"/>
                    <a:gd name="T16" fmla="*/ 85 w 875"/>
                    <a:gd name="T17" fmla="*/ 460 h 747"/>
                    <a:gd name="T18" fmla="*/ 36 w 875"/>
                    <a:gd name="T19" fmla="*/ 497 h 747"/>
                    <a:gd name="T20" fmla="*/ 10 w 875"/>
                    <a:gd name="T21" fmla="*/ 582 h 747"/>
                    <a:gd name="T22" fmla="*/ 52 w 875"/>
                    <a:gd name="T23" fmla="*/ 664 h 747"/>
                    <a:gd name="T24" fmla="*/ 52 w 875"/>
                    <a:gd name="T25" fmla="*/ 741 h 747"/>
                    <a:gd name="T26" fmla="*/ 98 w 875"/>
                    <a:gd name="T27" fmla="*/ 723 h 747"/>
                    <a:gd name="T28" fmla="*/ 134 w 875"/>
                    <a:gd name="T29" fmla="*/ 664 h 747"/>
                    <a:gd name="T30" fmla="*/ 163 w 875"/>
                    <a:gd name="T31" fmla="*/ 676 h 747"/>
                    <a:gd name="T32" fmla="*/ 202 w 875"/>
                    <a:gd name="T33" fmla="*/ 676 h 747"/>
                    <a:gd name="T34" fmla="*/ 186 w 875"/>
                    <a:gd name="T35" fmla="*/ 646 h 747"/>
                    <a:gd name="T36" fmla="*/ 124 w 875"/>
                    <a:gd name="T37" fmla="*/ 615 h 747"/>
                    <a:gd name="T38" fmla="*/ 81 w 875"/>
                    <a:gd name="T39" fmla="*/ 573 h 747"/>
                    <a:gd name="T40" fmla="*/ 111 w 875"/>
                    <a:gd name="T41" fmla="*/ 533 h 747"/>
                    <a:gd name="T42" fmla="*/ 153 w 875"/>
                    <a:gd name="T43" fmla="*/ 540 h 747"/>
                    <a:gd name="T44" fmla="*/ 191 w 875"/>
                    <a:gd name="T45" fmla="*/ 567 h 747"/>
                    <a:gd name="T46" fmla="*/ 247 w 875"/>
                    <a:gd name="T47" fmla="*/ 515 h 747"/>
                    <a:gd name="T48" fmla="*/ 305 w 875"/>
                    <a:gd name="T49" fmla="*/ 533 h 747"/>
                    <a:gd name="T50" fmla="*/ 371 w 875"/>
                    <a:gd name="T51" fmla="*/ 558 h 747"/>
                    <a:gd name="T52" fmla="*/ 446 w 875"/>
                    <a:gd name="T53" fmla="*/ 595 h 747"/>
                    <a:gd name="T54" fmla="*/ 511 w 875"/>
                    <a:gd name="T55" fmla="*/ 625 h 747"/>
                    <a:gd name="T56" fmla="*/ 520 w 875"/>
                    <a:gd name="T57" fmla="*/ 567 h 747"/>
                    <a:gd name="T58" fmla="*/ 556 w 875"/>
                    <a:gd name="T59" fmla="*/ 500 h 747"/>
                    <a:gd name="T60" fmla="*/ 624 w 875"/>
                    <a:gd name="T61" fmla="*/ 436 h 747"/>
                    <a:gd name="T62" fmla="*/ 716 w 875"/>
                    <a:gd name="T63" fmla="*/ 436 h 747"/>
                    <a:gd name="T64" fmla="*/ 749 w 875"/>
                    <a:gd name="T65" fmla="*/ 411 h 747"/>
                    <a:gd name="T66" fmla="*/ 790 w 875"/>
                    <a:gd name="T67" fmla="*/ 381 h 747"/>
                    <a:gd name="T68" fmla="*/ 833 w 875"/>
                    <a:gd name="T69" fmla="*/ 360 h 747"/>
                    <a:gd name="T70" fmla="*/ 862 w 875"/>
                    <a:gd name="T71" fmla="*/ 329 h 747"/>
                    <a:gd name="T72" fmla="*/ 862 w 875"/>
                    <a:gd name="T73" fmla="*/ 311 h 747"/>
                    <a:gd name="T74" fmla="*/ 842 w 875"/>
                    <a:gd name="T75" fmla="*/ 326 h 747"/>
                    <a:gd name="T76" fmla="*/ 790 w 875"/>
                    <a:gd name="T77" fmla="*/ 357 h 747"/>
                    <a:gd name="T78" fmla="*/ 771 w 875"/>
                    <a:gd name="T79" fmla="*/ 336 h 747"/>
                    <a:gd name="T80" fmla="*/ 754 w 875"/>
                    <a:gd name="T81" fmla="*/ 293 h 747"/>
                    <a:gd name="T82" fmla="*/ 741 w 875"/>
                    <a:gd name="T83" fmla="*/ 238 h 747"/>
                    <a:gd name="T84" fmla="*/ 777 w 875"/>
                    <a:gd name="T85" fmla="*/ 189 h 747"/>
                    <a:gd name="T86" fmla="*/ 741 w 875"/>
                    <a:gd name="T87" fmla="*/ 204 h 747"/>
                    <a:gd name="T88" fmla="*/ 689 w 875"/>
                    <a:gd name="T89" fmla="*/ 235 h 747"/>
                    <a:gd name="T90" fmla="*/ 644 w 875"/>
                    <a:gd name="T91" fmla="*/ 241 h 747"/>
                    <a:gd name="T92" fmla="*/ 576 w 875"/>
                    <a:gd name="T93" fmla="*/ 216 h 747"/>
                    <a:gd name="T94" fmla="*/ 475 w 875"/>
                    <a:gd name="T95" fmla="*/ 167 h 747"/>
                    <a:gd name="T96" fmla="*/ 390 w 875"/>
                    <a:gd name="T97" fmla="*/ 79 h 747"/>
                    <a:gd name="T98" fmla="*/ 315 w 875"/>
                    <a:gd name="T99" fmla="*/ 24 h 747"/>
                    <a:gd name="T100" fmla="*/ 267 w 875"/>
                    <a:gd name="T101" fmla="*/ 9 h 7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75" h="747">
                      <a:moveTo>
                        <a:pt x="247" y="6"/>
                      </a:moveTo>
                      <a:lnTo>
                        <a:pt x="238" y="22"/>
                      </a:lnTo>
                      <a:lnTo>
                        <a:pt x="235" y="40"/>
                      </a:lnTo>
                      <a:lnTo>
                        <a:pt x="244" y="61"/>
                      </a:lnTo>
                      <a:lnTo>
                        <a:pt x="260" y="91"/>
                      </a:lnTo>
                      <a:lnTo>
                        <a:pt x="267" y="110"/>
                      </a:lnTo>
                      <a:lnTo>
                        <a:pt x="263" y="177"/>
                      </a:lnTo>
                      <a:lnTo>
                        <a:pt x="260" y="216"/>
                      </a:lnTo>
                      <a:lnTo>
                        <a:pt x="247" y="247"/>
                      </a:lnTo>
                      <a:lnTo>
                        <a:pt x="247" y="278"/>
                      </a:lnTo>
                      <a:lnTo>
                        <a:pt x="218" y="302"/>
                      </a:lnTo>
                      <a:lnTo>
                        <a:pt x="222" y="338"/>
                      </a:lnTo>
                      <a:lnTo>
                        <a:pt x="224" y="366"/>
                      </a:lnTo>
                      <a:lnTo>
                        <a:pt x="205" y="396"/>
                      </a:lnTo>
                      <a:lnTo>
                        <a:pt x="191" y="418"/>
                      </a:lnTo>
                      <a:lnTo>
                        <a:pt x="175" y="418"/>
                      </a:lnTo>
                      <a:lnTo>
                        <a:pt x="166" y="399"/>
                      </a:lnTo>
                      <a:lnTo>
                        <a:pt x="157" y="409"/>
                      </a:lnTo>
                      <a:lnTo>
                        <a:pt x="134" y="411"/>
                      </a:lnTo>
                      <a:lnTo>
                        <a:pt x="114" y="399"/>
                      </a:lnTo>
                      <a:lnTo>
                        <a:pt x="94" y="390"/>
                      </a:lnTo>
                      <a:lnTo>
                        <a:pt x="81" y="393"/>
                      </a:lnTo>
                      <a:lnTo>
                        <a:pt x="74" y="403"/>
                      </a:lnTo>
                      <a:lnTo>
                        <a:pt x="78" y="418"/>
                      </a:lnTo>
                      <a:lnTo>
                        <a:pt x="91" y="436"/>
                      </a:lnTo>
                      <a:lnTo>
                        <a:pt x="94" y="448"/>
                      </a:lnTo>
                      <a:lnTo>
                        <a:pt x="85" y="460"/>
                      </a:lnTo>
                      <a:lnTo>
                        <a:pt x="78" y="460"/>
                      </a:lnTo>
                      <a:lnTo>
                        <a:pt x="72" y="467"/>
                      </a:lnTo>
                      <a:lnTo>
                        <a:pt x="36" y="497"/>
                      </a:lnTo>
                      <a:lnTo>
                        <a:pt x="0" y="512"/>
                      </a:lnTo>
                      <a:lnTo>
                        <a:pt x="13" y="525"/>
                      </a:lnTo>
                      <a:lnTo>
                        <a:pt x="10" y="582"/>
                      </a:lnTo>
                      <a:lnTo>
                        <a:pt x="29" y="604"/>
                      </a:lnTo>
                      <a:lnTo>
                        <a:pt x="52" y="637"/>
                      </a:lnTo>
                      <a:lnTo>
                        <a:pt x="52" y="664"/>
                      </a:lnTo>
                      <a:lnTo>
                        <a:pt x="45" y="686"/>
                      </a:lnTo>
                      <a:lnTo>
                        <a:pt x="39" y="713"/>
                      </a:lnTo>
                      <a:lnTo>
                        <a:pt x="52" y="741"/>
                      </a:lnTo>
                      <a:lnTo>
                        <a:pt x="68" y="747"/>
                      </a:lnTo>
                      <a:lnTo>
                        <a:pt x="91" y="735"/>
                      </a:lnTo>
                      <a:lnTo>
                        <a:pt x="98" y="723"/>
                      </a:lnTo>
                      <a:lnTo>
                        <a:pt x="98" y="701"/>
                      </a:lnTo>
                      <a:lnTo>
                        <a:pt x="124" y="674"/>
                      </a:lnTo>
                      <a:lnTo>
                        <a:pt x="134" y="664"/>
                      </a:lnTo>
                      <a:lnTo>
                        <a:pt x="137" y="676"/>
                      </a:lnTo>
                      <a:lnTo>
                        <a:pt x="147" y="686"/>
                      </a:lnTo>
                      <a:lnTo>
                        <a:pt x="163" y="676"/>
                      </a:lnTo>
                      <a:lnTo>
                        <a:pt x="170" y="668"/>
                      </a:lnTo>
                      <a:lnTo>
                        <a:pt x="186" y="674"/>
                      </a:lnTo>
                      <a:lnTo>
                        <a:pt x="202" y="676"/>
                      </a:lnTo>
                      <a:lnTo>
                        <a:pt x="211" y="661"/>
                      </a:lnTo>
                      <a:lnTo>
                        <a:pt x="205" y="649"/>
                      </a:lnTo>
                      <a:lnTo>
                        <a:pt x="186" y="646"/>
                      </a:lnTo>
                      <a:lnTo>
                        <a:pt x="166" y="637"/>
                      </a:lnTo>
                      <a:lnTo>
                        <a:pt x="150" y="612"/>
                      </a:lnTo>
                      <a:lnTo>
                        <a:pt x="124" y="615"/>
                      </a:lnTo>
                      <a:lnTo>
                        <a:pt x="94" y="607"/>
                      </a:lnTo>
                      <a:lnTo>
                        <a:pt x="88" y="588"/>
                      </a:lnTo>
                      <a:lnTo>
                        <a:pt x="81" y="573"/>
                      </a:lnTo>
                      <a:lnTo>
                        <a:pt x="81" y="555"/>
                      </a:lnTo>
                      <a:lnTo>
                        <a:pt x="88" y="540"/>
                      </a:lnTo>
                      <a:lnTo>
                        <a:pt x="111" y="533"/>
                      </a:lnTo>
                      <a:lnTo>
                        <a:pt x="126" y="531"/>
                      </a:lnTo>
                      <a:lnTo>
                        <a:pt x="140" y="533"/>
                      </a:lnTo>
                      <a:lnTo>
                        <a:pt x="153" y="540"/>
                      </a:lnTo>
                      <a:lnTo>
                        <a:pt x="163" y="564"/>
                      </a:lnTo>
                      <a:lnTo>
                        <a:pt x="173" y="582"/>
                      </a:lnTo>
                      <a:lnTo>
                        <a:pt x="191" y="567"/>
                      </a:lnTo>
                      <a:lnTo>
                        <a:pt x="195" y="552"/>
                      </a:lnTo>
                      <a:lnTo>
                        <a:pt x="224" y="533"/>
                      </a:lnTo>
                      <a:lnTo>
                        <a:pt x="247" y="515"/>
                      </a:lnTo>
                      <a:lnTo>
                        <a:pt x="263" y="512"/>
                      </a:lnTo>
                      <a:lnTo>
                        <a:pt x="287" y="521"/>
                      </a:lnTo>
                      <a:lnTo>
                        <a:pt x="305" y="533"/>
                      </a:lnTo>
                      <a:lnTo>
                        <a:pt x="335" y="536"/>
                      </a:lnTo>
                      <a:lnTo>
                        <a:pt x="355" y="543"/>
                      </a:lnTo>
                      <a:lnTo>
                        <a:pt x="371" y="558"/>
                      </a:lnTo>
                      <a:lnTo>
                        <a:pt x="381" y="573"/>
                      </a:lnTo>
                      <a:lnTo>
                        <a:pt x="410" y="585"/>
                      </a:lnTo>
                      <a:lnTo>
                        <a:pt x="446" y="595"/>
                      </a:lnTo>
                      <a:lnTo>
                        <a:pt x="478" y="612"/>
                      </a:lnTo>
                      <a:lnTo>
                        <a:pt x="494" y="631"/>
                      </a:lnTo>
                      <a:lnTo>
                        <a:pt x="511" y="625"/>
                      </a:lnTo>
                      <a:lnTo>
                        <a:pt x="517" y="610"/>
                      </a:lnTo>
                      <a:lnTo>
                        <a:pt x="517" y="582"/>
                      </a:lnTo>
                      <a:lnTo>
                        <a:pt x="520" y="567"/>
                      </a:lnTo>
                      <a:lnTo>
                        <a:pt x="534" y="540"/>
                      </a:lnTo>
                      <a:lnTo>
                        <a:pt x="547" y="518"/>
                      </a:lnTo>
                      <a:lnTo>
                        <a:pt x="556" y="500"/>
                      </a:lnTo>
                      <a:lnTo>
                        <a:pt x="579" y="476"/>
                      </a:lnTo>
                      <a:lnTo>
                        <a:pt x="599" y="457"/>
                      </a:lnTo>
                      <a:lnTo>
                        <a:pt x="624" y="436"/>
                      </a:lnTo>
                      <a:lnTo>
                        <a:pt x="660" y="436"/>
                      </a:lnTo>
                      <a:lnTo>
                        <a:pt x="689" y="436"/>
                      </a:lnTo>
                      <a:lnTo>
                        <a:pt x="716" y="436"/>
                      </a:lnTo>
                      <a:lnTo>
                        <a:pt x="716" y="405"/>
                      </a:lnTo>
                      <a:lnTo>
                        <a:pt x="732" y="421"/>
                      </a:lnTo>
                      <a:lnTo>
                        <a:pt x="749" y="411"/>
                      </a:lnTo>
                      <a:lnTo>
                        <a:pt x="768" y="399"/>
                      </a:lnTo>
                      <a:lnTo>
                        <a:pt x="777" y="387"/>
                      </a:lnTo>
                      <a:lnTo>
                        <a:pt x="790" y="381"/>
                      </a:lnTo>
                      <a:lnTo>
                        <a:pt x="816" y="381"/>
                      </a:lnTo>
                      <a:lnTo>
                        <a:pt x="829" y="375"/>
                      </a:lnTo>
                      <a:lnTo>
                        <a:pt x="833" y="360"/>
                      </a:lnTo>
                      <a:lnTo>
                        <a:pt x="846" y="348"/>
                      </a:lnTo>
                      <a:lnTo>
                        <a:pt x="859" y="338"/>
                      </a:lnTo>
                      <a:lnTo>
                        <a:pt x="862" y="329"/>
                      </a:lnTo>
                      <a:lnTo>
                        <a:pt x="875" y="326"/>
                      </a:lnTo>
                      <a:lnTo>
                        <a:pt x="872" y="317"/>
                      </a:lnTo>
                      <a:lnTo>
                        <a:pt x="862" y="311"/>
                      </a:lnTo>
                      <a:lnTo>
                        <a:pt x="852" y="314"/>
                      </a:lnTo>
                      <a:lnTo>
                        <a:pt x="855" y="326"/>
                      </a:lnTo>
                      <a:lnTo>
                        <a:pt x="842" y="326"/>
                      </a:lnTo>
                      <a:lnTo>
                        <a:pt x="826" y="338"/>
                      </a:lnTo>
                      <a:lnTo>
                        <a:pt x="803" y="351"/>
                      </a:lnTo>
                      <a:lnTo>
                        <a:pt x="790" y="357"/>
                      </a:lnTo>
                      <a:lnTo>
                        <a:pt x="781" y="354"/>
                      </a:lnTo>
                      <a:lnTo>
                        <a:pt x="774" y="344"/>
                      </a:lnTo>
                      <a:lnTo>
                        <a:pt x="771" y="336"/>
                      </a:lnTo>
                      <a:lnTo>
                        <a:pt x="774" y="309"/>
                      </a:lnTo>
                      <a:lnTo>
                        <a:pt x="768" y="302"/>
                      </a:lnTo>
                      <a:lnTo>
                        <a:pt x="754" y="293"/>
                      </a:lnTo>
                      <a:lnTo>
                        <a:pt x="749" y="278"/>
                      </a:lnTo>
                      <a:lnTo>
                        <a:pt x="745" y="256"/>
                      </a:lnTo>
                      <a:lnTo>
                        <a:pt x="741" y="238"/>
                      </a:lnTo>
                      <a:lnTo>
                        <a:pt x="758" y="220"/>
                      </a:lnTo>
                      <a:lnTo>
                        <a:pt x="771" y="201"/>
                      </a:lnTo>
                      <a:lnTo>
                        <a:pt x="777" y="189"/>
                      </a:lnTo>
                      <a:lnTo>
                        <a:pt x="771" y="159"/>
                      </a:lnTo>
                      <a:lnTo>
                        <a:pt x="754" y="180"/>
                      </a:lnTo>
                      <a:lnTo>
                        <a:pt x="741" y="204"/>
                      </a:lnTo>
                      <a:lnTo>
                        <a:pt x="718" y="220"/>
                      </a:lnTo>
                      <a:lnTo>
                        <a:pt x="702" y="235"/>
                      </a:lnTo>
                      <a:lnTo>
                        <a:pt x="689" y="235"/>
                      </a:lnTo>
                      <a:lnTo>
                        <a:pt x="684" y="244"/>
                      </a:lnTo>
                      <a:lnTo>
                        <a:pt x="660" y="247"/>
                      </a:lnTo>
                      <a:lnTo>
                        <a:pt x="644" y="241"/>
                      </a:lnTo>
                      <a:lnTo>
                        <a:pt x="624" y="226"/>
                      </a:lnTo>
                      <a:lnTo>
                        <a:pt x="608" y="216"/>
                      </a:lnTo>
                      <a:lnTo>
                        <a:pt x="576" y="216"/>
                      </a:lnTo>
                      <a:lnTo>
                        <a:pt x="550" y="207"/>
                      </a:lnTo>
                      <a:lnTo>
                        <a:pt x="520" y="195"/>
                      </a:lnTo>
                      <a:lnTo>
                        <a:pt x="475" y="167"/>
                      </a:lnTo>
                      <a:lnTo>
                        <a:pt x="455" y="147"/>
                      </a:lnTo>
                      <a:lnTo>
                        <a:pt x="416" y="106"/>
                      </a:lnTo>
                      <a:lnTo>
                        <a:pt x="390" y="79"/>
                      </a:lnTo>
                      <a:lnTo>
                        <a:pt x="371" y="76"/>
                      </a:lnTo>
                      <a:lnTo>
                        <a:pt x="328" y="37"/>
                      </a:lnTo>
                      <a:lnTo>
                        <a:pt x="315" y="24"/>
                      </a:lnTo>
                      <a:lnTo>
                        <a:pt x="303" y="4"/>
                      </a:lnTo>
                      <a:lnTo>
                        <a:pt x="287" y="0"/>
                      </a:lnTo>
                      <a:lnTo>
                        <a:pt x="267" y="9"/>
                      </a:lnTo>
                      <a:lnTo>
                        <a:pt x="247" y="6"/>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22" name="Freeform 465"/>
                <p:cNvSpPr/>
                <p:nvPr/>
              </p:nvSpPr>
              <p:spPr>
                <a:xfrm>
                  <a:off x="4371" y="932"/>
                  <a:ext cx="875" cy="747"/>
                </a:xfrm>
                <a:custGeom>
                  <a:avLst/>
                  <a:gdLst>
                    <a:gd name="T0" fmla="*/ 235 w 875"/>
                    <a:gd name="T1" fmla="*/ 40 h 747"/>
                    <a:gd name="T2" fmla="*/ 267 w 875"/>
                    <a:gd name="T3" fmla="*/ 110 h 747"/>
                    <a:gd name="T4" fmla="*/ 247 w 875"/>
                    <a:gd name="T5" fmla="*/ 247 h 747"/>
                    <a:gd name="T6" fmla="*/ 222 w 875"/>
                    <a:gd name="T7" fmla="*/ 338 h 747"/>
                    <a:gd name="T8" fmla="*/ 191 w 875"/>
                    <a:gd name="T9" fmla="*/ 418 h 747"/>
                    <a:gd name="T10" fmla="*/ 157 w 875"/>
                    <a:gd name="T11" fmla="*/ 409 h 747"/>
                    <a:gd name="T12" fmla="*/ 94 w 875"/>
                    <a:gd name="T13" fmla="*/ 390 h 747"/>
                    <a:gd name="T14" fmla="*/ 78 w 875"/>
                    <a:gd name="T15" fmla="*/ 418 h 747"/>
                    <a:gd name="T16" fmla="*/ 85 w 875"/>
                    <a:gd name="T17" fmla="*/ 460 h 747"/>
                    <a:gd name="T18" fmla="*/ 36 w 875"/>
                    <a:gd name="T19" fmla="*/ 497 h 747"/>
                    <a:gd name="T20" fmla="*/ 10 w 875"/>
                    <a:gd name="T21" fmla="*/ 582 h 747"/>
                    <a:gd name="T22" fmla="*/ 52 w 875"/>
                    <a:gd name="T23" fmla="*/ 664 h 747"/>
                    <a:gd name="T24" fmla="*/ 52 w 875"/>
                    <a:gd name="T25" fmla="*/ 741 h 747"/>
                    <a:gd name="T26" fmla="*/ 98 w 875"/>
                    <a:gd name="T27" fmla="*/ 723 h 747"/>
                    <a:gd name="T28" fmla="*/ 134 w 875"/>
                    <a:gd name="T29" fmla="*/ 664 h 747"/>
                    <a:gd name="T30" fmla="*/ 163 w 875"/>
                    <a:gd name="T31" fmla="*/ 676 h 747"/>
                    <a:gd name="T32" fmla="*/ 202 w 875"/>
                    <a:gd name="T33" fmla="*/ 676 h 747"/>
                    <a:gd name="T34" fmla="*/ 186 w 875"/>
                    <a:gd name="T35" fmla="*/ 646 h 747"/>
                    <a:gd name="T36" fmla="*/ 124 w 875"/>
                    <a:gd name="T37" fmla="*/ 615 h 747"/>
                    <a:gd name="T38" fmla="*/ 81 w 875"/>
                    <a:gd name="T39" fmla="*/ 573 h 747"/>
                    <a:gd name="T40" fmla="*/ 111 w 875"/>
                    <a:gd name="T41" fmla="*/ 533 h 747"/>
                    <a:gd name="T42" fmla="*/ 153 w 875"/>
                    <a:gd name="T43" fmla="*/ 540 h 747"/>
                    <a:gd name="T44" fmla="*/ 191 w 875"/>
                    <a:gd name="T45" fmla="*/ 567 h 747"/>
                    <a:gd name="T46" fmla="*/ 247 w 875"/>
                    <a:gd name="T47" fmla="*/ 515 h 747"/>
                    <a:gd name="T48" fmla="*/ 305 w 875"/>
                    <a:gd name="T49" fmla="*/ 533 h 747"/>
                    <a:gd name="T50" fmla="*/ 371 w 875"/>
                    <a:gd name="T51" fmla="*/ 558 h 747"/>
                    <a:gd name="T52" fmla="*/ 446 w 875"/>
                    <a:gd name="T53" fmla="*/ 595 h 747"/>
                    <a:gd name="T54" fmla="*/ 511 w 875"/>
                    <a:gd name="T55" fmla="*/ 625 h 747"/>
                    <a:gd name="T56" fmla="*/ 520 w 875"/>
                    <a:gd name="T57" fmla="*/ 567 h 747"/>
                    <a:gd name="T58" fmla="*/ 556 w 875"/>
                    <a:gd name="T59" fmla="*/ 500 h 747"/>
                    <a:gd name="T60" fmla="*/ 624 w 875"/>
                    <a:gd name="T61" fmla="*/ 436 h 747"/>
                    <a:gd name="T62" fmla="*/ 716 w 875"/>
                    <a:gd name="T63" fmla="*/ 436 h 747"/>
                    <a:gd name="T64" fmla="*/ 749 w 875"/>
                    <a:gd name="T65" fmla="*/ 411 h 747"/>
                    <a:gd name="T66" fmla="*/ 790 w 875"/>
                    <a:gd name="T67" fmla="*/ 381 h 747"/>
                    <a:gd name="T68" fmla="*/ 833 w 875"/>
                    <a:gd name="T69" fmla="*/ 360 h 747"/>
                    <a:gd name="T70" fmla="*/ 862 w 875"/>
                    <a:gd name="T71" fmla="*/ 329 h 747"/>
                    <a:gd name="T72" fmla="*/ 862 w 875"/>
                    <a:gd name="T73" fmla="*/ 311 h 747"/>
                    <a:gd name="T74" fmla="*/ 842 w 875"/>
                    <a:gd name="T75" fmla="*/ 326 h 747"/>
                    <a:gd name="T76" fmla="*/ 790 w 875"/>
                    <a:gd name="T77" fmla="*/ 357 h 747"/>
                    <a:gd name="T78" fmla="*/ 771 w 875"/>
                    <a:gd name="T79" fmla="*/ 336 h 747"/>
                    <a:gd name="T80" fmla="*/ 754 w 875"/>
                    <a:gd name="T81" fmla="*/ 293 h 747"/>
                    <a:gd name="T82" fmla="*/ 741 w 875"/>
                    <a:gd name="T83" fmla="*/ 238 h 747"/>
                    <a:gd name="T84" fmla="*/ 777 w 875"/>
                    <a:gd name="T85" fmla="*/ 189 h 747"/>
                    <a:gd name="T86" fmla="*/ 741 w 875"/>
                    <a:gd name="T87" fmla="*/ 204 h 747"/>
                    <a:gd name="T88" fmla="*/ 689 w 875"/>
                    <a:gd name="T89" fmla="*/ 235 h 747"/>
                    <a:gd name="T90" fmla="*/ 644 w 875"/>
                    <a:gd name="T91" fmla="*/ 241 h 747"/>
                    <a:gd name="T92" fmla="*/ 576 w 875"/>
                    <a:gd name="T93" fmla="*/ 216 h 747"/>
                    <a:gd name="T94" fmla="*/ 475 w 875"/>
                    <a:gd name="T95" fmla="*/ 167 h 747"/>
                    <a:gd name="T96" fmla="*/ 390 w 875"/>
                    <a:gd name="T97" fmla="*/ 79 h 747"/>
                    <a:gd name="T98" fmla="*/ 315 w 875"/>
                    <a:gd name="T99" fmla="*/ 24 h 747"/>
                    <a:gd name="T100" fmla="*/ 267 w 875"/>
                    <a:gd name="T101" fmla="*/ 9 h 7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75" h="747">
                      <a:moveTo>
                        <a:pt x="247" y="6"/>
                      </a:moveTo>
                      <a:lnTo>
                        <a:pt x="238" y="22"/>
                      </a:lnTo>
                      <a:lnTo>
                        <a:pt x="235" y="40"/>
                      </a:lnTo>
                      <a:lnTo>
                        <a:pt x="244" y="61"/>
                      </a:lnTo>
                      <a:lnTo>
                        <a:pt x="260" y="91"/>
                      </a:lnTo>
                      <a:lnTo>
                        <a:pt x="267" y="110"/>
                      </a:lnTo>
                      <a:lnTo>
                        <a:pt x="263" y="177"/>
                      </a:lnTo>
                      <a:lnTo>
                        <a:pt x="260" y="216"/>
                      </a:lnTo>
                      <a:lnTo>
                        <a:pt x="247" y="247"/>
                      </a:lnTo>
                      <a:lnTo>
                        <a:pt x="247" y="278"/>
                      </a:lnTo>
                      <a:lnTo>
                        <a:pt x="218" y="302"/>
                      </a:lnTo>
                      <a:lnTo>
                        <a:pt x="222" y="338"/>
                      </a:lnTo>
                      <a:lnTo>
                        <a:pt x="224" y="366"/>
                      </a:lnTo>
                      <a:lnTo>
                        <a:pt x="205" y="396"/>
                      </a:lnTo>
                      <a:lnTo>
                        <a:pt x="191" y="418"/>
                      </a:lnTo>
                      <a:lnTo>
                        <a:pt x="175" y="418"/>
                      </a:lnTo>
                      <a:lnTo>
                        <a:pt x="166" y="399"/>
                      </a:lnTo>
                      <a:lnTo>
                        <a:pt x="157" y="409"/>
                      </a:lnTo>
                      <a:lnTo>
                        <a:pt x="134" y="411"/>
                      </a:lnTo>
                      <a:lnTo>
                        <a:pt x="114" y="399"/>
                      </a:lnTo>
                      <a:lnTo>
                        <a:pt x="94" y="390"/>
                      </a:lnTo>
                      <a:lnTo>
                        <a:pt x="81" y="393"/>
                      </a:lnTo>
                      <a:lnTo>
                        <a:pt x="74" y="403"/>
                      </a:lnTo>
                      <a:lnTo>
                        <a:pt x="78" y="418"/>
                      </a:lnTo>
                      <a:lnTo>
                        <a:pt x="91" y="436"/>
                      </a:lnTo>
                      <a:lnTo>
                        <a:pt x="94" y="448"/>
                      </a:lnTo>
                      <a:lnTo>
                        <a:pt x="85" y="460"/>
                      </a:lnTo>
                      <a:lnTo>
                        <a:pt x="78" y="460"/>
                      </a:lnTo>
                      <a:lnTo>
                        <a:pt x="72" y="467"/>
                      </a:lnTo>
                      <a:lnTo>
                        <a:pt x="36" y="497"/>
                      </a:lnTo>
                      <a:lnTo>
                        <a:pt x="0" y="512"/>
                      </a:lnTo>
                      <a:lnTo>
                        <a:pt x="13" y="525"/>
                      </a:lnTo>
                      <a:lnTo>
                        <a:pt x="10" y="582"/>
                      </a:lnTo>
                      <a:lnTo>
                        <a:pt x="29" y="604"/>
                      </a:lnTo>
                      <a:lnTo>
                        <a:pt x="52" y="637"/>
                      </a:lnTo>
                      <a:lnTo>
                        <a:pt x="52" y="664"/>
                      </a:lnTo>
                      <a:lnTo>
                        <a:pt x="45" y="686"/>
                      </a:lnTo>
                      <a:lnTo>
                        <a:pt x="39" y="713"/>
                      </a:lnTo>
                      <a:lnTo>
                        <a:pt x="52" y="741"/>
                      </a:lnTo>
                      <a:lnTo>
                        <a:pt x="68" y="747"/>
                      </a:lnTo>
                      <a:lnTo>
                        <a:pt x="91" y="735"/>
                      </a:lnTo>
                      <a:lnTo>
                        <a:pt x="98" y="723"/>
                      </a:lnTo>
                      <a:lnTo>
                        <a:pt x="98" y="701"/>
                      </a:lnTo>
                      <a:lnTo>
                        <a:pt x="124" y="674"/>
                      </a:lnTo>
                      <a:lnTo>
                        <a:pt x="134" y="664"/>
                      </a:lnTo>
                      <a:lnTo>
                        <a:pt x="137" y="676"/>
                      </a:lnTo>
                      <a:lnTo>
                        <a:pt x="147" y="686"/>
                      </a:lnTo>
                      <a:lnTo>
                        <a:pt x="163" y="676"/>
                      </a:lnTo>
                      <a:lnTo>
                        <a:pt x="170" y="668"/>
                      </a:lnTo>
                      <a:lnTo>
                        <a:pt x="186" y="674"/>
                      </a:lnTo>
                      <a:lnTo>
                        <a:pt x="202" y="676"/>
                      </a:lnTo>
                      <a:lnTo>
                        <a:pt x="211" y="661"/>
                      </a:lnTo>
                      <a:lnTo>
                        <a:pt x="205" y="649"/>
                      </a:lnTo>
                      <a:lnTo>
                        <a:pt x="186" y="646"/>
                      </a:lnTo>
                      <a:lnTo>
                        <a:pt x="166" y="637"/>
                      </a:lnTo>
                      <a:lnTo>
                        <a:pt x="150" y="612"/>
                      </a:lnTo>
                      <a:lnTo>
                        <a:pt x="124" y="615"/>
                      </a:lnTo>
                      <a:lnTo>
                        <a:pt x="94" y="607"/>
                      </a:lnTo>
                      <a:lnTo>
                        <a:pt x="88" y="588"/>
                      </a:lnTo>
                      <a:lnTo>
                        <a:pt x="81" y="573"/>
                      </a:lnTo>
                      <a:lnTo>
                        <a:pt x="81" y="555"/>
                      </a:lnTo>
                      <a:lnTo>
                        <a:pt x="88" y="540"/>
                      </a:lnTo>
                      <a:lnTo>
                        <a:pt x="111" y="533"/>
                      </a:lnTo>
                      <a:lnTo>
                        <a:pt x="126" y="531"/>
                      </a:lnTo>
                      <a:lnTo>
                        <a:pt x="140" y="533"/>
                      </a:lnTo>
                      <a:lnTo>
                        <a:pt x="153" y="540"/>
                      </a:lnTo>
                      <a:lnTo>
                        <a:pt x="163" y="564"/>
                      </a:lnTo>
                      <a:lnTo>
                        <a:pt x="173" y="582"/>
                      </a:lnTo>
                      <a:lnTo>
                        <a:pt x="191" y="567"/>
                      </a:lnTo>
                      <a:lnTo>
                        <a:pt x="195" y="552"/>
                      </a:lnTo>
                      <a:lnTo>
                        <a:pt x="224" y="533"/>
                      </a:lnTo>
                      <a:lnTo>
                        <a:pt x="247" y="515"/>
                      </a:lnTo>
                      <a:lnTo>
                        <a:pt x="263" y="512"/>
                      </a:lnTo>
                      <a:lnTo>
                        <a:pt x="287" y="521"/>
                      </a:lnTo>
                      <a:lnTo>
                        <a:pt x="305" y="533"/>
                      </a:lnTo>
                      <a:lnTo>
                        <a:pt x="335" y="536"/>
                      </a:lnTo>
                      <a:lnTo>
                        <a:pt x="355" y="543"/>
                      </a:lnTo>
                      <a:lnTo>
                        <a:pt x="371" y="558"/>
                      </a:lnTo>
                      <a:lnTo>
                        <a:pt x="381" y="573"/>
                      </a:lnTo>
                      <a:lnTo>
                        <a:pt x="410" y="585"/>
                      </a:lnTo>
                      <a:lnTo>
                        <a:pt x="446" y="595"/>
                      </a:lnTo>
                      <a:lnTo>
                        <a:pt x="478" y="612"/>
                      </a:lnTo>
                      <a:lnTo>
                        <a:pt x="494" y="631"/>
                      </a:lnTo>
                      <a:lnTo>
                        <a:pt x="511" y="625"/>
                      </a:lnTo>
                      <a:lnTo>
                        <a:pt x="517" y="610"/>
                      </a:lnTo>
                      <a:lnTo>
                        <a:pt x="517" y="582"/>
                      </a:lnTo>
                      <a:lnTo>
                        <a:pt x="520" y="567"/>
                      </a:lnTo>
                      <a:lnTo>
                        <a:pt x="534" y="540"/>
                      </a:lnTo>
                      <a:lnTo>
                        <a:pt x="547" y="518"/>
                      </a:lnTo>
                      <a:lnTo>
                        <a:pt x="556" y="500"/>
                      </a:lnTo>
                      <a:lnTo>
                        <a:pt x="579" y="476"/>
                      </a:lnTo>
                      <a:lnTo>
                        <a:pt x="599" y="457"/>
                      </a:lnTo>
                      <a:lnTo>
                        <a:pt x="624" y="436"/>
                      </a:lnTo>
                      <a:lnTo>
                        <a:pt x="660" y="436"/>
                      </a:lnTo>
                      <a:lnTo>
                        <a:pt x="689" y="436"/>
                      </a:lnTo>
                      <a:lnTo>
                        <a:pt x="716" y="436"/>
                      </a:lnTo>
                      <a:lnTo>
                        <a:pt x="716" y="405"/>
                      </a:lnTo>
                      <a:lnTo>
                        <a:pt x="732" y="421"/>
                      </a:lnTo>
                      <a:lnTo>
                        <a:pt x="749" y="411"/>
                      </a:lnTo>
                      <a:lnTo>
                        <a:pt x="768" y="399"/>
                      </a:lnTo>
                      <a:lnTo>
                        <a:pt x="777" y="387"/>
                      </a:lnTo>
                      <a:lnTo>
                        <a:pt x="790" y="381"/>
                      </a:lnTo>
                      <a:lnTo>
                        <a:pt x="816" y="381"/>
                      </a:lnTo>
                      <a:lnTo>
                        <a:pt x="829" y="375"/>
                      </a:lnTo>
                      <a:lnTo>
                        <a:pt x="833" y="360"/>
                      </a:lnTo>
                      <a:lnTo>
                        <a:pt x="846" y="348"/>
                      </a:lnTo>
                      <a:lnTo>
                        <a:pt x="859" y="338"/>
                      </a:lnTo>
                      <a:lnTo>
                        <a:pt x="862" y="329"/>
                      </a:lnTo>
                      <a:lnTo>
                        <a:pt x="875" y="326"/>
                      </a:lnTo>
                      <a:lnTo>
                        <a:pt x="872" y="317"/>
                      </a:lnTo>
                      <a:lnTo>
                        <a:pt x="862" y="311"/>
                      </a:lnTo>
                      <a:lnTo>
                        <a:pt x="852" y="314"/>
                      </a:lnTo>
                      <a:lnTo>
                        <a:pt x="855" y="326"/>
                      </a:lnTo>
                      <a:lnTo>
                        <a:pt x="842" y="326"/>
                      </a:lnTo>
                      <a:lnTo>
                        <a:pt x="826" y="338"/>
                      </a:lnTo>
                      <a:lnTo>
                        <a:pt x="803" y="351"/>
                      </a:lnTo>
                      <a:lnTo>
                        <a:pt x="790" y="357"/>
                      </a:lnTo>
                      <a:lnTo>
                        <a:pt x="781" y="354"/>
                      </a:lnTo>
                      <a:lnTo>
                        <a:pt x="774" y="344"/>
                      </a:lnTo>
                      <a:lnTo>
                        <a:pt x="771" y="336"/>
                      </a:lnTo>
                      <a:lnTo>
                        <a:pt x="774" y="309"/>
                      </a:lnTo>
                      <a:lnTo>
                        <a:pt x="768" y="302"/>
                      </a:lnTo>
                      <a:lnTo>
                        <a:pt x="754" y="293"/>
                      </a:lnTo>
                      <a:lnTo>
                        <a:pt x="749" y="278"/>
                      </a:lnTo>
                      <a:lnTo>
                        <a:pt x="745" y="256"/>
                      </a:lnTo>
                      <a:lnTo>
                        <a:pt x="741" y="238"/>
                      </a:lnTo>
                      <a:lnTo>
                        <a:pt x="758" y="220"/>
                      </a:lnTo>
                      <a:lnTo>
                        <a:pt x="771" y="201"/>
                      </a:lnTo>
                      <a:lnTo>
                        <a:pt x="777" y="189"/>
                      </a:lnTo>
                      <a:lnTo>
                        <a:pt x="771" y="159"/>
                      </a:lnTo>
                      <a:lnTo>
                        <a:pt x="754" y="180"/>
                      </a:lnTo>
                      <a:lnTo>
                        <a:pt x="741" y="204"/>
                      </a:lnTo>
                      <a:lnTo>
                        <a:pt x="718" y="220"/>
                      </a:lnTo>
                      <a:lnTo>
                        <a:pt x="702" y="235"/>
                      </a:lnTo>
                      <a:lnTo>
                        <a:pt x="689" y="235"/>
                      </a:lnTo>
                      <a:lnTo>
                        <a:pt x="684" y="244"/>
                      </a:lnTo>
                      <a:lnTo>
                        <a:pt x="660" y="247"/>
                      </a:lnTo>
                      <a:lnTo>
                        <a:pt x="644" y="241"/>
                      </a:lnTo>
                      <a:lnTo>
                        <a:pt x="624" y="226"/>
                      </a:lnTo>
                      <a:lnTo>
                        <a:pt x="608" y="216"/>
                      </a:lnTo>
                      <a:lnTo>
                        <a:pt x="576" y="216"/>
                      </a:lnTo>
                      <a:lnTo>
                        <a:pt x="550" y="207"/>
                      </a:lnTo>
                      <a:lnTo>
                        <a:pt x="520" y="195"/>
                      </a:lnTo>
                      <a:lnTo>
                        <a:pt x="475" y="167"/>
                      </a:lnTo>
                      <a:lnTo>
                        <a:pt x="455" y="147"/>
                      </a:lnTo>
                      <a:lnTo>
                        <a:pt x="416" y="106"/>
                      </a:lnTo>
                      <a:lnTo>
                        <a:pt x="390" y="79"/>
                      </a:lnTo>
                      <a:lnTo>
                        <a:pt x="371" y="76"/>
                      </a:lnTo>
                      <a:lnTo>
                        <a:pt x="328" y="37"/>
                      </a:lnTo>
                      <a:lnTo>
                        <a:pt x="315" y="24"/>
                      </a:lnTo>
                      <a:lnTo>
                        <a:pt x="303" y="4"/>
                      </a:lnTo>
                      <a:lnTo>
                        <a:pt x="287" y="0"/>
                      </a:lnTo>
                      <a:lnTo>
                        <a:pt x="267" y="9"/>
                      </a:lnTo>
                      <a:lnTo>
                        <a:pt x="247" y="6"/>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23" name="Freeform 466"/>
                <p:cNvSpPr/>
                <p:nvPr/>
              </p:nvSpPr>
              <p:spPr>
                <a:xfrm>
                  <a:off x="4636" y="1024"/>
                  <a:ext cx="122" cy="161"/>
                </a:xfrm>
                <a:custGeom>
                  <a:avLst/>
                  <a:gdLst>
                    <a:gd name="T0" fmla="*/ 0 w 122"/>
                    <a:gd name="T1" fmla="*/ 4 h 161"/>
                    <a:gd name="T2" fmla="*/ 5 w 122"/>
                    <a:gd name="T3" fmla="*/ 2 h 161"/>
                    <a:gd name="T4" fmla="*/ 10 w 122"/>
                    <a:gd name="T5" fmla="*/ 0 h 161"/>
                    <a:gd name="T6" fmla="*/ 12 w 122"/>
                    <a:gd name="T7" fmla="*/ 0 h 161"/>
                    <a:gd name="T8" fmla="*/ 14 w 122"/>
                    <a:gd name="T9" fmla="*/ 2 h 161"/>
                    <a:gd name="T10" fmla="*/ 17 w 122"/>
                    <a:gd name="T11" fmla="*/ 2 h 161"/>
                    <a:gd name="T12" fmla="*/ 20 w 122"/>
                    <a:gd name="T13" fmla="*/ 4 h 161"/>
                    <a:gd name="T14" fmla="*/ 22 w 122"/>
                    <a:gd name="T15" fmla="*/ 8 h 161"/>
                    <a:gd name="T16" fmla="*/ 24 w 122"/>
                    <a:gd name="T17" fmla="*/ 14 h 161"/>
                    <a:gd name="T18" fmla="*/ 27 w 122"/>
                    <a:gd name="T19" fmla="*/ 21 h 161"/>
                    <a:gd name="T20" fmla="*/ 30 w 122"/>
                    <a:gd name="T21" fmla="*/ 27 h 161"/>
                    <a:gd name="T22" fmla="*/ 32 w 122"/>
                    <a:gd name="T23" fmla="*/ 34 h 161"/>
                    <a:gd name="T24" fmla="*/ 35 w 122"/>
                    <a:gd name="T25" fmla="*/ 41 h 161"/>
                    <a:gd name="T26" fmla="*/ 37 w 122"/>
                    <a:gd name="T27" fmla="*/ 45 h 161"/>
                    <a:gd name="T28" fmla="*/ 40 w 122"/>
                    <a:gd name="T29" fmla="*/ 49 h 161"/>
                    <a:gd name="T30" fmla="*/ 42 w 122"/>
                    <a:gd name="T31" fmla="*/ 51 h 161"/>
                    <a:gd name="T32" fmla="*/ 45 w 122"/>
                    <a:gd name="T33" fmla="*/ 51 h 161"/>
                    <a:gd name="T34" fmla="*/ 47 w 122"/>
                    <a:gd name="T35" fmla="*/ 51 h 161"/>
                    <a:gd name="T36" fmla="*/ 51 w 122"/>
                    <a:gd name="T37" fmla="*/ 49 h 161"/>
                    <a:gd name="T38" fmla="*/ 54 w 122"/>
                    <a:gd name="T39" fmla="*/ 48 h 161"/>
                    <a:gd name="T40" fmla="*/ 56 w 122"/>
                    <a:gd name="T41" fmla="*/ 47 h 161"/>
                    <a:gd name="T42" fmla="*/ 58 w 122"/>
                    <a:gd name="T43" fmla="*/ 47 h 161"/>
                    <a:gd name="T44" fmla="*/ 61 w 122"/>
                    <a:gd name="T45" fmla="*/ 49 h 161"/>
                    <a:gd name="T46" fmla="*/ 64 w 122"/>
                    <a:gd name="T47" fmla="*/ 52 h 161"/>
                    <a:gd name="T48" fmla="*/ 66 w 122"/>
                    <a:gd name="T49" fmla="*/ 58 h 161"/>
                    <a:gd name="T50" fmla="*/ 68 w 122"/>
                    <a:gd name="T51" fmla="*/ 64 h 161"/>
                    <a:gd name="T52" fmla="*/ 71 w 122"/>
                    <a:gd name="T53" fmla="*/ 70 h 161"/>
                    <a:gd name="T54" fmla="*/ 76 w 122"/>
                    <a:gd name="T55" fmla="*/ 83 h 161"/>
                    <a:gd name="T56" fmla="*/ 78 w 122"/>
                    <a:gd name="T57" fmla="*/ 89 h 161"/>
                    <a:gd name="T58" fmla="*/ 81 w 122"/>
                    <a:gd name="T59" fmla="*/ 93 h 161"/>
                    <a:gd name="T60" fmla="*/ 84 w 122"/>
                    <a:gd name="T61" fmla="*/ 97 h 161"/>
                    <a:gd name="T62" fmla="*/ 87 w 122"/>
                    <a:gd name="T63" fmla="*/ 100 h 161"/>
                    <a:gd name="T64" fmla="*/ 94 w 122"/>
                    <a:gd name="T65" fmla="*/ 106 h 161"/>
                    <a:gd name="T66" fmla="*/ 98 w 122"/>
                    <a:gd name="T67" fmla="*/ 110 h 161"/>
                    <a:gd name="T68" fmla="*/ 101 w 122"/>
                    <a:gd name="T69" fmla="*/ 115 h 161"/>
                    <a:gd name="T70" fmla="*/ 100 w 122"/>
                    <a:gd name="T71" fmla="*/ 118 h 161"/>
                    <a:gd name="T72" fmla="*/ 98 w 122"/>
                    <a:gd name="T73" fmla="*/ 121 h 161"/>
                    <a:gd name="T74" fmla="*/ 91 w 122"/>
                    <a:gd name="T75" fmla="*/ 126 h 161"/>
                    <a:gd name="T76" fmla="*/ 85 w 122"/>
                    <a:gd name="T77" fmla="*/ 132 h 161"/>
                    <a:gd name="T78" fmla="*/ 82 w 122"/>
                    <a:gd name="T79" fmla="*/ 134 h 161"/>
                    <a:gd name="T80" fmla="*/ 81 w 122"/>
                    <a:gd name="T81" fmla="*/ 137 h 161"/>
                    <a:gd name="T82" fmla="*/ 82 w 122"/>
                    <a:gd name="T83" fmla="*/ 140 h 161"/>
                    <a:gd name="T84" fmla="*/ 84 w 122"/>
                    <a:gd name="T85" fmla="*/ 143 h 161"/>
                    <a:gd name="T86" fmla="*/ 88 w 122"/>
                    <a:gd name="T87" fmla="*/ 149 h 161"/>
                    <a:gd name="T88" fmla="*/ 95 w 122"/>
                    <a:gd name="T89" fmla="*/ 155 h 161"/>
                    <a:gd name="T90" fmla="*/ 98 w 122"/>
                    <a:gd name="T91" fmla="*/ 158 h 161"/>
                    <a:gd name="T92" fmla="*/ 101 w 122"/>
                    <a:gd name="T93" fmla="*/ 159 h 161"/>
                    <a:gd name="T94" fmla="*/ 104 w 122"/>
                    <a:gd name="T95" fmla="*/ 160 h 161"/>
                    <a:gd name="T96" fmla="*/ 107 w 122"/>
                    <a:gd name="T97" fmla="*/ 161 h 161"/>
                    <a:gd name="T98" fmla="*/ 114 w 122"/>
                    <a:gd name="T99" fmla="*/ 160 h 161"/>
                    <a:gd name="T100" fmla="*/ 118 w 122"/>
                    <a:gd name="T101" fmla="*/ 160 h 161"/>
                    <a:gd name="T102" fmla="*/ 122 w 122"/>
                    <a:gd name="T103" fmla="*/ 159 h 1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2" h="161">
                      <a:moveTo>
                        <a:pt x="0" y="4"/>
                      </a:moveTo>
                      <a:lnTo>
                        <a:pt x="5" y="2"/>
                      </a:lnTo>
                      <a:lnTo>
                        <a:pt x="10" y="0"/>
                      </a:lnTo>
                      <a:lnTo>
                        <a:pt x="12" y="0"/>
                      </a:lnTo>
                      <a:lnTo>
                        <a:pt x="14" y="2"/>
                      </a:lnTo>
                      <a:lnTo>
                        <a:pt x="17" y="2"/>
                      </a:lnTo>
                      <a:lnTo>
                        <a:pt x="20" y="4"/>
                      </a:lnTo>
                      <a:lnTo>
                        <a:pt x="22" y="8"/>
                      </a:lnTo>
                      <a:lnTo>
                        <a:pt x="24" y="14"/>
                      </a:lnTo>
                      <a:lnTo>
                        <a:pt x="27" y="21"/>
                      </a:lnTo>
                      <a:lnTo>
                        <a:pt x="30" y="27"/>
                      </a:lnTo>
                      <a:lnTo>
                        <a:pt x="32" y="34"/>
                      </a:lnTo>
                      <a:lnTo>
                        <a:pt x="35" y="41"/>
                      </a:lnTo>
                      <a:lnTo>
                        <a:pt x="37" y="45"/>
                      </a:lnTo>
                      <a:lnTo>
                        <a:pt x="40" y="49"/>
                      </a:lnTo>
                      <a:lnTo>
                        <a:pt x="42" y="51"/>
                      </a:lnTo>
                      <a:lnTo>
                        <a:pt x="45" y="51"/>
                      </a:lnTo>
                      <a:lnTo>
                        <a:pt x="47" y="51"/>
                      </a:lnTo>
                      <a:lnTo>
                        <a:pt x="51" y="49"/>
                      </a:lnTo>
                      <a:lnTo>
                        <a:pt x="54" y="48"/>
                      </a:lnTo>
                      <a:lnTo>
                        <a:pt x="56" y="47"/>
                      </a:lnTo>
                      <a:lnTo>
                        <a:pt x="58" y="47"/>
                      </a:lnTo>
                      <a:lnTo>
                        <a:pt x="61" y="49"/>
                      </a:lnTo>
                      <a:lnTo>
                        <a:pt x="64" y="52"/>
                      </a:lnTo>
                      <a:lnTo>
                        <a:pt x="66" y="58"/>
                      </a:lnTo>
                      <a:lnTo>
                        <a:pt x="68" y="64"/>
                      </a:lnTo>
                      <a:lnTo>
                        <a:pt x="71" y="70"/>
                      </a:lnTo>
                      <a:lnTo>
                        <a:pt x="76" y="83"/>
                      </a:lnTo>
                      <a:lnTo>
                        <a:pt x="78" y="89"/>
                      </a:lnTo>
                      <a:lnTo>
                        <a:pt x="81" y="93"/>
                      </a:lnTo>
                      <a:lnTo>
                        <a:pt x="84" y="97"/>
                      </a:lnTo>
                      <a:lnTo>
                        <a:pt x="87" y="100"/>
                      </a:lnTo>
                      <a:lnTo>
                        <a:pt x="94" y="106"/>
                      </a:lnTo>
                      <a:lnTo>
                        <a:pt x="98" y="110"/>
                      </a:lnTo>
                      <a:lnTo>
                        <a:pt x="101" y="115"/>
                      </a:lnTo>
                      <a:lnTo>
                        <a:pt x="100" y="118"/>
                      </a:lnTo>
                      <a:lnTo>
                        <a:pt x="98" y="121"/>
                      </a:lnTo>
                      <a:lnTo>
                        <a:pt x="91" y="126"/>
                      </a:lnTo>
                      <a:lnTo>
                        <a:pt x="85" y="132"/>
                      </a:lnTo>
                      <a:lnTo>
                        <a:pt x="82" y="134"/>
                      </a:lnTo>
                      <a:lnTo>
                        <a:pt x="81" y="137"/>
                      </a:lnTo>
                      <a:lnTo>
                        <a:pt x="82" y="140"/>
                      </a:lnTo>
                      <a:lnTo>
                        <a:pt x="84" y="143"/>
                      </a:lnTo>
                      <a:lnTo>
                        <a:pt x="88" y="149"/>
                      </a:lnTo>
                      <a:lnTo>
                        <a:pt x="95" y="155"/>
                      </a:lnTo>
                      <a:lnTo>
                        <a:pt x="98" y="158"/>
                      </a:lnTo>
                      <a:lnTo>
                        <a:pt x="101" y="159"/>
                      </a:lnTo>
                      <a:lnTo>
                        <a:pt x="104" y="160"/>
                      </a:lnTo>
                      <a:lnTo>
                        <a:pt x="107" y="161"/>
                      </a:lnTo>
                      <a:lnTo>
                        <a:pt x="114" y="160"/>
                      </a:lnTo>
                      <a:lnTo>
                        <a:pt x="118" y="160"/>
                      </a:lnTo>
                      <a:lnTo>
                        <a:pt x="122" y="159"/>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24" name="Freeform 467"/>
                <p:cNvSpPr/>
                <p:nvPr/>
              </p:nvSpPr>
              <p:spPr>
                <a:xfrm>
                  <a:off x="4738" y="1135"/>
                  <a:ext cx="26" cy="24"/>
                </a:xfrm>
                <a:custGeom>
                  <a:avLst/>
                  <a:gdLst>
                    <a:gd name="T0" fmla="*/ 0 w 26"/>
                    <a:gd name="T1" fmla="*/ 0 h 24"/>
                    <a:gd name="T2" fmla="*/ 4 w 26"/>
                    <a:gd name="T3" fmla="*/ 5 h 24"/>
                    <a:gd name="T4" fmla="*/ 9 w 26"/>
                    <a:gd name="T5" fmla="*/ 11 h 24"/>
                    <a:gd name="T6" fmla="*/ 12 w 26"/>
                    <a:gd name="T7" fmla="*/ 15 h 24"/>
                    <a:gd name="T8" fmla="*/ 14 w 26"/>
                    <a:gd name="T9" fmla="*/ 16 h 24"/>
                    <a:gd name="T10" fmla="*/ 16 w 26"/>
                    <a:gd name="T11" fmla="*/ 17 h 24"/>
                    <a:gd name="T12" fmla="*/ 21 w 26"/>
                    <a:gd name="T13" fmla="*/ 22 h 24"/>
                    <a:gd name="T14" fmla="*/ 24 w 26"/>
                    <a:gd name="T15" fmla="*/ 23 h 24"/>
                    <a:gd name="T16" fmla="*/ 26 w 26"/>
                    <a:gd name="T17" fmla="*/ 2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4">
                      <a:moveTo>
                        <a:pt x="0" y="0"/>
                      </a:moveTo>
                      <a:lnTo>
                        <a:pt x="4" y="5"/>
                      </a:lnTo>
                      <a:lnTo>
                        <a:pt x="9" y="11"/>
                      </a:lnTo>
                      <a:lnTo>
                        <a:pt x="12" y="15"/>
                      </a:lnTo>
                      <a:lnTo>
                        <a:pt x="14" y="16"/>
                      </a:lnTo>
                      <a:lnTo>
                        <a:pt x="16" y="17"/>
                      </a:lnTo>
                      <a:lnTo>
                        <a:pt x="21" y="22"/>
                      </a:lnTo>
                      <a:lnTo>
                        <a:pt x="24" y="23"/>
                      </a:lnTo>
                      <a:lnTo>
                        <a:pt x="26" y="24"/>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25" name="Freeform 468"/>
                <p:cNvSpPr/>
                <p:nvPr/>
              </p:nvSpPr>
              <p:spPr>
                <a:xfrm>
                  <a:off x="4661" y="1011"/>
                  <a:ext cx="20" cy="23"/>
                </a:xfrm>
                <a:custGeom>
                  <a:avLst/>
                  <a:gdLst>
                    <a:gd name="T0" fmla="*/ 0 w 20"/>
                    <a:gd name="T1" fmla="*/ 23 h 23"/>
                    <a:gd name="T2" fmla="*/ 5 w 20"/>
                    <a:gd name="T3" fmla="*/ 16 h 23"/>
                    <a:gd name="T4" fmla="*/ 12 w 20"/>
                    <a:gd name="T5" fmla="*/ 10 h 23"/>
                    <a:gd name="T6" fmla="*/ 16 w 20"/>
                    <a:gd name="T7" fmla="*/ 4 h 23"/>
                    <a:gd name="T8" fmla="*/ 19 w 20"/>
                    <a:gd name="T9" fmla="*/ 2 h 23"/>
                    <a:gd name="T10" fmla="*/ 20 w 20"/>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23">
                      <a:moveTo>
                        <a:pt x="0" y="23"/>
                      </a:moveTo>
                      <a:lnTo>
                        <a:pt x="5" y="16"/>
                      </a:lnTo>
                      <a:lnTo>
                        <a:pt x="12" y="10"/>
                      </a:lnTo>
                      <a:lnTo>
                        <a:pt x="16" y="4"/>
                      </a:lnTo>
                      <a:lnTo>
                        <a:pt x="19" y="2"/>
                      </a:lnTo>
                      <a:lnTo>
                        <a:pt x="2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26" name="Freeform 469"/>
                <p:cNvSpPr/>
                <p:nvPr/>
              </p:nvSpPr>
              <p:spPr>
                <a:xfrm>
                  <a:off x="4781" y="1100"/>
                  <a:ext cx="68" cy="70"/>
                </a:xfrm>
                <a:custGeom>
                  <a:avLst/>
                  <a:gdLst>
                    <a:gd name="T0" fmla="*/ 68 w 68"/>
                    <a:gd name="T1" fmla="*/ 0 h 70"/>
                    <a:gd name="T2" fmla="*/ 57 w 68"/>
                    <a:gd name="T3" fmla="*/ 6 h 70"/>
                    <a:gd name="T4" fmla="*/ 47 w 68"/>
                    <a:gd name="T5" fmla="*/ 12 h 70"/>
                    <a:gd name="T6" fmla="*/ 39 w 68"/>
                    <a:gd name="T7" fmla="*/ 18 h 70"/>
                    <a:gd name="T8" fmla="*/ 34 w 68"/>
                    <a:gd name="T9" fmla="*/ 24 h 70"/>
                    <a:gd name="T10" fmla="*/ 32 w 68"/>
                    <a:gd name="T11" fmla="*/ 27 h 70"/>
                    <a:gd name="T12" fmla="*/ 32 w 68"/>
                    <a:gd name="T13" fmla="*/ 29 h 70"/>
                    <a:gd name="T14" fmla="*/ 34 w 68"/>
                    <a:gd name="T15" fmla="*/ 35 h 70"/>
                    <a:gd name="T16" fmla="*/ 35 w 68"/>
                    <a:gd name="T17" fmla="*/ 41 h 70"/>
                    <a:gd name="T18" fmla="*/ 35 w 68"/>
                    <a:gd name="T19" fmla="*/ 44 h 70"/>
                    <a:gd name="T20" fmla="*/ 34 w 68"/>
                    <a:gd name="T21" fmla="*/ 47 h 70"/>
                    <a:gd name="T22" fmla="*/ 28 w 68"/>
                    <a:gd name="T23" fmla="*/ 53 h 70"/>
                    <a:gd name="T24" fmla="*/ 20 w 68"/>
                    <a:gd name="T25" fmla="*/ 59 h 70"/>
                    <a:gd name="T26" fmla="*/ 10 w 68"/>
                    <a:gd name="T27" fmla="*/ 64 h 70"/>
                    <a:gd name="T28" fmla="*/ 0 w 68"/>
                    <a:gd name="T29" fmla="*/ 70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 h="70">
                      <a:moveTo>
                        <a:pt x="68" y="0"/>
                      </a:moveTo>
                      <a:lnTo>
                        <a:pt x="57" y="6"/>
                      </a:lnTo>
                      <a:lnTo>
                        <a:pt x="47" y="12"/>
                      </a:lnTo>
                      <a:lnTo>
                        <a:pt x="39" y="18"/>
                      </a:lnTo>
                      <a:lnTo>
                        <a:pt x="34" y="24"/>
                      </a:lnTo>
                      <a:lnTo>
                        <a:pt x="32" y="27"/>
                      </a:lnTo>
                      <a:lnTo>
                        <a:pt x="32" y="29"/>
                      </a:lnTo>
                      <a:lnTo>
                        <a:pt x="34" y="35"/>
                      </a:lnTo>
                      <a:lnTo>
                        <a:pt x="35" y="41"/>
                      </a:lnTo>
                      <a:lnTo>
                        <a:pt x="35" y="44"/>
                      </a:lnTo>
                      <a:lnTo>
                        <a:pt x="34" y="47"/>
                      </a:lnTo>
                      <a:lnTo>
                        <a:pt x="28" y="53"/>
                      </a:lnTo>
                      <a:lnTo>
                        <a:pt x="20" y="59"/>
                      </a:lnTo>
                      <a:lnTo>
                        <a:pt x="10" y="64"/>
                      </a:lnTo>
                      <a:lnTo>
                        <a:pt x="0" y="7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27" name="Freeform 470"/>
                <p:cNvSpPr/>
                <p:nvPr/>
              </p:nvSpPr>
              <p:spPr>
                <a:xfrm>
                  <a:off x="4849" y="1148"/>
                  <a:ext cx="114" cy="81"/>
                </a:xfrm>
                <a:custGeom>
                  <a:avLst/>
                  <a:gdLst>
                    <a:gd name="T0" fmla="*/ 114 w 114"/>
                    <a:gd name="T1" fmla="*/ 0 h 81"/>
                    <a:gd name="T2" fmla="*/ 109 w 114"/>
                    <a:gd name="T3" fmla="*/ 4 h 81"/>
                    <a:gd name="T4" fmla="*/ 104 w 114"/>
                    <a:gd name="T5" fmla="*/ 8 h 81"/>
                    <a:gd name="T6" fmla="*/ 100 w 114"/>
                    <a:gd name="T7" fmla="*/ 13 h 81"/>
                    <a:gd name="T8" fmla="*/ 95 w 114"/>
                    <a:gd name="T9" fmla="*/ 20 h 81"/>
                    <a:gd name="T10" fmla="*/ 94 w 114"/>
                    <a:gd name="T11" fmla="*/ 24 h 81"/>
                    <a:gd name="T12" fmla="*/ 90 w 114"/>
                    <a:gd name="T13" fmla="*/ 29 h 81"/>
                    <a:gd name="T14" fmla="*/ 87 w 114"/>
                    <a:gd name="T15" fmla="*/ 42 h 81"/>
                    <a:gd name="T16" fmla="*/ 84 w 114"/>
                    <a:gd name="T17" fmla="*/ 48 h 81"/>
                    <a:gd name="T18" fmla="*/ 81 w 114"/>
                    <a:gd name="T19" fmla="*/ 53 h 81"/>
                    <a:gd name="T20" fmla="*/ 78 w 114"/>
                    <a:gd name="T21" fmla="*/ 58 h 81"/>
                    <a:gd name="T22" fmla="*/ 75 w 114"/>
                    <a:gd name="T23" fmla="*/ 61 h 81"/>
                    <a:gd name="T24" fmla="*/ 72 w 114"/>
                    <a:gd name="T25" fmla="*/ 63 h 81"/>
                    <a:gd name="T26" fmla="*/ 67 w 114"/>
                    <a:gd name="T27" fmla="*/ 63 h 81"/>
                    <a:gd name="T28" fmla="*/ 62 w 114"/>
                    <a:gd name="T29" fmla="*/ 63 h 81"/>
                    <a:gd name="T30" fmla="*/ 58 w 114"/>
                    <a:gd name="T31" fmla="*/ 63 h 81"/>
                    <a:gd name="T32" fmla="*/ 47 w 114"/>
                    <a:gd name="T33" fmla="*/ 61 h 81"/>
                    <a:gd name="T34" fmla="*/ 42 w 114"/>
                    <a:gd name="T35" fmla="*/ 61 h 81"/>
                    <a:gd name="T36" fmla="*/ 37 w 114"/>
                    <a:gd name="T37" fmla="*/ 61 h 81"/>
                    <a:gd name="T38" fmla="*/ 28 w 114"/>
                    <a:gd name="T39" fmla="*/ 65 h 81"/>
                    <a:gd name="T40" fmla="*/ 18 w 114"/>
                    <a:gd name="T41" fmla="*/ 69 h 81"/>
                    <a:gd name="T42" fmla="*/ 9 w 114"/>
                    <a:gd name="T43" fmla="*/ 75 h 81"/>
                    <a:gd name="T44" fmla="*/ 0 w 114"/>
                    <a:gd name="T45" fmla="*/ 81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4" h="81">
                      <a:moveTo>
                        <a:pt x="114" y="0"/>
                      </a:moveTo>
                      <a:lnTo>
                        <a:pt x="109" y="4"/>
                      </a:lnTo>
                      <a:lnTo>
                        <a:pt x="104" y="8"/>
                      </a:lnTo>
                      <a:lnTo>
                        <a:pt x="100" y="13"/>
                      </a:lnTo>
                      <a:lnTo>
                        <a:pt x="95" y="20"/>
                      </a:lnTo>
                      <a:lnTo>
                        <a:pt x="94" y="24"/>
                      </a:lnTo>
                      <a:lnTo>
                        <a:pt x="90" y="29"/>
                      </a:lnTo>
                      <a:lnTo>
                        <a:pt x="87" y="42"/>
                      </a:lnTo>
                      <a:lnTo>
                        <a:pt x="84" y="48"/>
                      </a:lnTo>
                      <a:lnTo>
                        <a:pt x="81" y="53"/>
                      </a:lnTo>
                      <a:lnTo>
                        <a:pt x="78" y="58"/>
                      </a:lnTo>
                      <a:lnTo>
                        <a:pt x="75" y="61"/>
                      </a:lnTo>
                      <a:lnTo>
                        <a:pt x="72" y="63"/>
                      </a:lnTo>
                      <a:lnTo>
                        <a:pt x="67" y="63"/>
                      </a:lnTo>
                      <a:lnTo>
                        <a:pt x="62" y="63"/>
                      </a:lnTo>
                      <a:lnTo>
                        <a:pt x="58" y="63"/>
                      </a:lnTo>
                      <a:lnTo>
                        <a:pt x="47" y="61"/>
                      </a:lnTo>
                      <a:lnTo>
                        <a:pt x="42" y="61"/>
                      </a:lnTo>
                      <a:lnTo>
                        <a:pt x="37" y="61"/>
                      </a:lnTo>
                      <a:lnTo>
                        <a:pt x="28" y="65"/>
                      </a:lnTo>
                      <a:lnTo>
                        <a:pt x="18" y="69"/>
                      </a:lnTo>
                      <a:lnTo>
                        <a:pt x="9" y="75"/>
                      </a:lnTo>
                      <a:lnTo>
                        <a:pt x="0" y="81"/>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28" name="Freeform 471"/>
                <p:cNvSpPr/>
                <p:nvPr/>
              </p:nvSpPr>
              <p:spPr>
                <a:xfrm>
                  <a:off x="4866" y="1206"/>
                  <a:ext cx="60" cy="35"/>
                </a:xfrm>
                <a:custGeom>
                  <a:avLst/>
                  <a:gdLst>
                    <a:gd name="T0" fmla="*/ 60 w 60"/>
                    <a:gd name="T1" fmla="*/ 0 h 35"/>
                    <a:gd name="T2" fmla="*/ 39 w 60"/>
                    <a:gd name="T3" fmla="*/ 12 h 35"/>
                    <a:gd name="T4" fmla="*/ 29 w 60"/>
                    <a:gd name="T5" fmla="*/ 17 h 35"/>
                    <a:gd name="T6" fmla="*/ 20 w 60"/>
                    <a:gd name="T7" fmla="*/ 21 h 35"/>
                    <a:gd name="T8" fmla="*/ 14 w 60"/>
                    <a:gd name="T9" fmla="*/ 25 h 35"/>
                    <a:gd name="T10" fmla="*/ 10 w 60"/>
                    <a:gd name="T11" fmla="*/ 29 h 35"/>
                    <a:gd name="T12" fmla="*/ 0 w 60"/>
                    <a:gd name="T13" fmla="*/ 35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5">
                      <a:moveTo>
                        <a:pt x="60" y="0"/>
                      </a:moveTo>
                      <a:lnTo>
                        <a:pt x="39" y="12"/>
                      </a:lnTo>
                      <a:lnTo>
                        <a:pt x="29" y="17"/>
                      </a:lnTo>
                      <a:lnTo>
                        <a:pt x="20" y="21"/>
                      </a:lnTo>
                      <a:lnTo>
                        <a:pt x="14" y="25"/>
                      </a:lnTo>
                      <a:lnTo>
                        <a:pt x="10" y="29"/>
                      </a:lnTo>
                      <a:lnTo>
                        <a:pt x="0" y="35"/>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29" name="Freeform 472"/>
                <p:cNvSpPr/>
                <p:nvPr/>
              </p:nvSpPr>
              <p:spPr>
                <a:xfrm>
                  <a:off x="4935" y="1156"/>
                  <a:ext cx="57" cy="90"/>
                </a:xfrm>
                <a:custGeom>
                  <a:avLst/>
                  <a:gdLst>
                    <a:gd name="T0" fmla="*/ 57 w 57"/>
                    <a:gd name="T1" fmla="*/ 0 h 90"/>
                    <a:gd name="T2" fmla="*/ 41 w 57"/>
                    <a:gd name="T3" fmla="*/ 16 h 90"/>
                    <a:gd name="T4" fmla="*/ 34 w 57"/>
                    <a:gd name="T5" fmla="*/ 22 h 90"/>
                    <a:gd name="T6" fmla="*/ 30 w 57"/>
                    <a:gd name="T7" fmla="*/ 28 h 90"/>
                    <a:gd name="T8" fmla="*/ 28 w 57"/>
                    <a:gd name="T9" fmla="*/ 34 h 90"/>
                    <a:gd name="T10" fmla="*/ 28 w 57"/>
                    <a:gd name="T11" fmla="*/ 39 h 90"/>
                    <a:gd name="T12" fmla="*/ 30 w 57"/>
                    <a:gd name="T13" fmla="*/ 43 h 90"/>
                    <a:gd name="T14" fmla="*/ 30 w 57"/>
                    <a:gd name="T15" fmla="*/ 47 h 90"/>
                    <a:gd name="T16" fmla="*/ 28 w 57"/>
                    <a:gd name="T17" fmla="*/ 49 h 90"/>
                    <a:gd name="T18" fmla="*/ 28 w 57"/>
                    <a:gd name="T19" fmla="*/ 49 h 90"/>
                    <a:gd name="T20" fmla="*/ 25 w 57"/>
                    <a:gd name="T21" fmla="*/ 49 h 90"/>
                    <a:gd name="T22" fmla="*/ 22 w 57"/>
                    <a:gd name="T23" fmla="*/ 50 h 90"/>
                    <a:gd name="T24" fmla="*/ 20 w 57"/>
                    <a:gd name="T25" fmla="*/ 52 h 90"/>
                    <a:gd name="T26" fmla="*/ 18 w 57"/>
                    <a:gd name="T27" fmla="*/ 54 h 90"/>
                    <a:gd name="T28" fmla="*/ 16 w 57"/>
                    <a:gd name="T29" fmla="*/ 61 h 90"/>
                    <a:gd name="T30" fmla="*/ 10 w 57"/>
                    <a:gd name="T31" fmla="*/ 69 h 90"/>
                    <a:gd name="T32" fmla="*/ 6 w 57"/>
                    <a:gd name="T33" fmla="*/ 80 h 90"/>
                    <a:gd name="T34" fmla="*/ 0 w 57"/>
                    <a:gd name="T35" fmla="*/ 9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7" h="90">
                      <a:moveTo>
                        <a:pt x="57" y="0"/>
                      </a:moveTo>
                      <a:lnTo>
                        <a:pt x="41" y="16"/>
                      </a:lnTo>
                      <a:lnTo>
                        <a:pt x="34" y="22"/>
                      </a:lnTo>
                      <a:lnTo>
                        <a:pt x="30" y="28"/>
                      </a:lnTo>
                      <a:lnTo>
                        <a:pt x="28" y="34"/>
                      </a:lnTo>
                      <a:lnTo>
                        <a:pt x="28" y="39"/>
                      </a:lnTo>
                      <a:lnTo>
                        <a:pt x="30" y="43"/>
                      </a:lnTo>
                      <a:lnTo>
                        <a:pt x="30" y="47"/>
                      </a:lnTo>
                      <a:lnTo>
                        <a:pt x="28" y="49"/>
                      </a:lnTo>
                      <a:lnTo>
                        <a:pt x="25" y="49"/>
                      </a:lnTo>
                      <a:lnTo>
                        <a:pt x="22" y="50"/>
                      </a:lnTo>
                      <a:lnTo>
                        <a:pt x="20" y="52"/>
                      </a:lnTo>
                      <a:lnTo>
                        <a:pt x="18" y="54"/>
                      </a:lnTo>
                      <a:lnTo>
                        <a:pt x="16" y="61"/>
                      </a:lnTo>
                      <a:lnTo>
                        <a:pt x="10" y="69"/>
                      </a:lnTo>
                      <a:lnTo>
                        <a:pt x="6" y="80"/>
                      </a:lnTo>
                      <a:lnTo>
                        <a:pt x="0" y="9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30" name="Freeform 473"/>
                <p:cNvSpPr/>
                <p:nvPr/>
              </p:nvSpPr>
              <p:spPr>
                <a:xfrm>
                  <a:off x="4966" y="1205"/>
                  <a:ext cx="0" cy="26"/>
                </a:xfrm>
                <a:custGeom>
                  <a:avLst/>
                  <a:gdLst>
                    <a:gd name="T0" fmla="*/ 0 h 26"/>
                    <a:gd name="T1" fmla="*/ 8 h 26"/>
                    <a:gd name="T2" fmla="*/ 16 h 26"/>
                    <a:gd name="T3" fmla="*/ 22 h 26"/>
                    <a:gd name="T4" fmla="*/ 26 h 26"/>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26">
                      <a:moveTo>
                        <a:pt x="0" y="0"/>
                      </a:moveTo>
                      <a:lnTo>
                        <a:pt x="0" y="8"/>
                      </a:lnTo>
                      <a:lnTo>
                        <a:pt x="0" y="16"/>
                      </a:lnTo>
                      <a:lnTo>
                        <a:pt x="0" y="22"/>
                      </a:lnTo>
                      <a:lnTo>
                        <a:pt x="0" y="26"/>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31" name="Freeform 474"/>
                <p:cNvSpPr/>
                <p:nvPr/>
              </p:nvSpPr>
              <p:spPr>
                <a:xfrm>
                  <a:off x="5009" y="1225"/>
                  <a:ext cx="37" cy="134"/>
                </a:xfrm>
                <a:custGeom>
                  <a:avLst/>
                  <a:gdLst>
                    <a:gd name="T0" fmla="*/ 9 w 37"/>
                    <a:gd name="T1" fmla="*/ 118 h 134"/>
                    <a:gd name="T2" fmla="*/ 5 w 37"/>
                    <a:gd name="T3" fmla="*/ 126 h 134"/>
                    <a:gd name="T4" fmla="*/ 1 w 37"/>
                    <a:gd name="T5" fmla="*/ 131 h 134"/>
                    <a:gd name="T6" fmla="*/ 0 w 37"/>
                    <a:gd name="T7" fmla="*/ 133 h 134"/>
                    <a:gd name="T8" fmla="*/ 0 w 37"/>
                    <a:gd name="T9" fmla="*/ 134 h 134"/>
                    <a:gd name="T10" fmla="*/ 0 w 37"/>
                    <a:gd name="T11" fmla="*/ 133 h 134"/>
                    <a:gd name="T12" fmla="*/ 1 w 37"/>
                    <a:gd name="T13" fmla="*/ 130 h 134"/>
                    <a:gd name="T14" fmla="*/ 5 w 37"/>
                    <a:gd name="T15" fmla="*/ 126 h 134"/>
                    <a:gd name="T16" fmla="*/ 9 w 37"/>
                    <a:gd name="T17" fmla="*/ 117 h 134"/>
                    <a:gd name="T18" fmla="*/ 14 w 37"/>
                    <a:gd name="T19" fmla="*/ 108 h 134"/>
                    <a:gd name="T20" fmla="*/ 19 w 37"/>
                    <a:gd name="T21" fmla="*/ 96 h 134"/>
                    <a:gd name="T22" fmla="*/ 25 w 37"/>
                    <a:gd name="T23" fmla="*/ 85 h 134"/>
                    <a:gd name="T24" fmla="*/ 30 w 37"/>
                    <a:gd name="T25" fmla="*/ 73 h 134"/>
                    <a:gd name="T26" fmla="*/ 34 w 37"/>
                    <a:gd name="T27" fmla="*/ 64 h 134"/>
                    <a:gd name="T28" fmla="*/ 35 w 37"/>
                    <a:gd name="T29" fmla="*/ 57 h 134"/>
                    <a:gd name="T30" fmla="*/ 37 w 37"/>
                    <a:gd name="T31" fmla="*/ 51 h 134"/>
                    <a:gd name="T32" fmla="*/ 37 w 37"/>
                    <a:gd name="T33" fmla="*/ 46 h 134"/>
                    <a:gd name="T34" fmla="*/ 35 w 37"/>
                    <a:gd name="T35" fmla="*/ 38 h 134"/>
                    <a:gd name="T36" fmla="*/ 32 w 37"/>
                    <a:gd name="T37" fmla="*/ 32 h 134"/>
                    <a:gd name="T38" fmla="*/ 28 w 37"/>
                    <a:gd name="T39" fmla="*/ 28 h 134"/>
                    <a:gd name="T40" fmla="*/ 23 w 37"/>
                    <a:gd name="T41" fmla="*/ 26 h 134"/>
                    <a:gd name="T42" fmla="*/ 19 w 37"/>
                    <a:gd name="T43" fmla="*/ 25 h 134"/>
                    <a:gd name="T44" fmla="*/ 14 w 37"/>
                    <a:gd name="T45" fmla="*/ 24 h 134"/>
                    <a:gd name="T46" fmla="*/ 9 w 37"/>
                    <a:gd name="T47" fmla="*/ 23 h 134"/>
                    <a:gd name="T48" fmla="*/ 3 w 37"/>
                    <a:gd name="T49" fmla="*/ 19 h 134"/>
                    <a:gd name="T50" fmla="*/ 0 w 37"/>
                    <a:gd name="T51" fmla="*/ 14 h 134"/>
                    <a:gd name="T52" fmla="*/ 1 w 37"/>
                    <a:gd name="T53" fmla="*/ 7 h 134"/>
                    <a:gd name="T54" fmla="*/ 5 w 37"/>
                    <a:gd name="T55" fmla="*/ 0 h 1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7" h="134">
                      <a:moveTo>
                        <a:pt x="9" y="118"/>
                      </a:moveTo>
                      <a:lnTo>
                        <a:pt x="5" y="126"/>
                      </a:lnTo>
                      <a:lnTo>
                        <a:pt x="1" y="131"/>
                      </a:lnTo>
                      <a:lnTo>
                        <a:pt x="0" y="133"/>
                      </a:lnTo>
                      <a:lnTo>
                        <a:pt x="0" y="134"/>
                      </a:lnTo>
                      <a:lnTo>
                        <a:pt x="0" y="133"/>
                      </a:lnTo>
                      <a:lnTo>
                        <a:pt x="1" y="130"/>
                      </a:lnTo>
                      <a:lnTo>
                        <a:pt x="5" y="126"/>
                      </a:lnTo>
                      <a:lnTo>
                        <a:pt x="9" y="117"/>
                      </a:lnTo>
                      <a:lnTo>
                        <a:pt x="14" y="108"/>
                      </a:lnTo>
                      <a:lnTo>
                        <a:pt x="19" y="96"/>
                      </a:lnTo>
                      <a:lnTo>
                        <a:pt x="25" y="85"/>
                      </a:lnTo>
                      <a:lnTo>
                        <a:pt x="30" y="73"/>
                      </a:lnTo>
                      <a:lnTo>
                        <a:pt x="34" y="64"/>
                      </a:lnTo>
                      <a:lnTo>
                        <a:pt x="35" y="57"/>
                      </a:lnTo>
                      <a:lnTo>
                        <a:pt x="37" y="51"/>
                      </a:lnTo>
                      <a:lnTo>
                        <a:pt x="37" y="46"/>
                      </a:lnTo>
                      <a:lnTo>
                        <a:pt x="35" y="38"/>
                      </a:lnTo>
                      <a:lnTo>
                        <a:pt x="32" y="32"/>
                      </a:lnTo>
                      <a:lnTo>
                        <a:pt x="28" y="28"/>
                      </a:lnTo>
                      <a:lnTo>
                        <a:pt x="23" y="26"/>
                      </a:lnTo>
                      <a:lnTo>
                        <a:pt x="19" y="25"/>
                      </a:lnTo>
                      <a:lnTo>
                        <a:pt x="14" y="24"/>
                      </a:lnTo>
                      <a:lnTo>
                        <a:pt x="9" y="23"/>
                      </a:lnTo>
                      <a:lnTo>
                        <a:pt x="3" y="19"/>
                      </a:lnTo>
                      <a:lnTo>
                        <a:pt x="0" y="14"/>
                      </a:lnTo>
                      <a:lnTo>
                        <a:pt x="1" y="7"/>
                      </a:lnTo>
                      <a:lnTo>
                        <a:pt x="5"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32" name="Freeform 475"/>
                <p:cNvSpPr/>
                <p:nvPr/>
              </p:nvSpPr>
              <p:spPr>
                <a:xfrm>
                  <a:off x="4810" y="1128"/>
                  <a:ext cx="82" cy="64"/>
                </a:xfrm>
                <a:custGeom>
                  <a:avLst/>
                  <a:gdLst>
                    <a:gd name="T0" fmla="*/ 82 w 82"/>
                    <a:gd name="T1" fmla="*/ 0 h 64"/>
                    <a:gd name="T2" fmla="*/ 76 w 82"/>
                    <a:gd name="T3" fmla="*/ 13 h 64"/>
                    <a:gd name="T4" fmla="*/ 70 w 82"/>
                    <a:gd name="T5" fmla="*/ 24 h 64"/>
                    <a:gd name="T6" fmla="*/ 63 w 82"/>
                    <a:gd name="T7" fmla="*/ 34 h 64"/>
                    <a:gd name="T8" fmla="*/ 60 w 82"/>
                    <a:gd name="T9" fmla="*/ 38 h 64"/>
                    <a:gd name="T10" fmla="*/ 57 w 82"/>
                    <a:gd name="T11" fmla="*/ 42 h 64"/>
                    <a:gd name="T12" fmla="*/ 54 w 82"/>
                    <a:gd name="T13" fmla="*/ 44 h 64"/>
                    <a:gd name="T14" fmla="*/ 51 w 82"/>
                    <a:gd name="T15" fmla="*/ 45 h 64"/>
                    <a:gd name="T16" fmla="*/ 48 w 82"/>
                    <a:gd name="T17" fmla="*/ 46 h 64"/>
                    <a:gd name="T18" fmla="*/ 45 w 82"/>
                    <a:gd name="T19" fmla="*/ 46 h 64"/>
                    <a:gd name="T20" fmla="*/ 40 w 82"/>
                    <a:gd name="T21" fmla="*/ 46 h 64"/>
                    <a:gd name="T22" fmla="*/ 37 w 82"/>
                    <a:gd name="T23" fmla="*/ 46 h 64"/>
                    <a:gd name="T24" fmla="*/ 32 w 82"/>
                    <a:gd name="T25" fmla="*/ 46 h 64"/>
                    <a:gd name="T26" fmla="*/ 25 w 82"/>
                    <a:gd name="T27" fmla="*/ 50 h 64"/>
                    <a:gd name="T28" fmla="*/ 17 w 82"/>
                    <a:gd name="T29" fmla="*/ 54 h 64"/>
                    <a:gd name="T30" fmla="*/ 8 w 82"/>
                    <a:gd name="T31" fmla="*/ 58 h 64"/>
                    <a:gd name="T32" fmla="*/ 0 w 82"/>
                    <a:gd name="T33" fmla="*/ 64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2" h="64">
                      <a:moveTo>
                        <a:pt x="82" y="0"/>
                      </a:moveTo>
                      <a:lnTo>
                        <a:pt x="76" y="13"/>
                      </a:lnTo>
                      <a:lnTo>
                        <a:pt x="70" y="24"/>
                      </a:lnTo>
                      <a:lnTo>
                        <a:pt x="63" y="34"/>
                      </a:lnTo>
                      <a:lnTo>
                        <a:pt x="60" y="38"/>
                      </a:lnTo>
                      <a:lnTo>
                        <a:pt x="57" y="42"/>
                      </a:lnTo>
                      <a:lnTo>
                        <a:pt x="54" y="44"/>
                      </a:lnTo>
                      <a:lnTo>
                        <a:pt x="51" y="45"/>
                      </a:lnTo>
                      <a:lnTo>
                        <a:pt x="48" y="46"/>
                      </a:lnTo>
                      <a:lnTo>
                        <a:pt x="45" y="46"/>
                      </a:lnTo>
                      <a:lnTo>
                        <a:pt x="40" y="46"/>
                      </a:lnTo>
                      <a:lnTo>
                        <a:pt x="37" y="46"/>
                      </a:lnTo>
                      <a:lnTo>
                        <a:pt x="32" y="46"/>
                      </a:lnTo>
                      <a:lnTo>
                        <a:pt x="25" y="50"/>
                      </a:lnTo>
                      <a:lnTo>
                        <a:pt x="17" y="54"/>
                      </a:lnTo>
                      <a:lnTo>
                        <a:pt x="8" y="58"/>
                      </a:lnTo>
                      <a:lnTo>
                        <a:pt x="0" y="64"/>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33" name="Freeform 476"/>
                <p:cNvSpPr/>
                <p:nvPr/>
              </p:nvSpPr>
              <p:spPr>
                <a:xfrm>
                  <a:off x="4871" y="1164"/>
                  <a:ext cx="0" cy="24"/>
                </a:xfrm>
                <a:custGeom>
                  <a:avLst/>
                  <a:gdLst>
                    <a:gd name="T0" fmla="*/ 0 h 24"/>
                    <a:gd name="T1" fmla="*/ 8 h 24"/>
                    <a:gd name="T2" fmla="*/ 15 h 24"/>
                    <a:gd name="T3" fmla="*/ 19 h 24"/>
                    <a:gd name="T4" fmla="*/ 24 h 24"/>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24">
                      <a:moveTo>
                        <a:pt x="0" y="0"/>
                      </a:moveTo>
                      <a:lnTo>
                        <a:pt x="0" y="8"/>
                      </a:lnTo>
                      <a:lnTo>
                        <a:pt x="0" y="15"/>
                      </a:lnTo>
                      <a:lnTo>
                        <a:pt x="0" y="19"/>
                      </a:lnTo>
                      <a:lnTo>
                        <a:pt x="0" y="24"/>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34" name="Freeform 477"/>
                <p:cNvSpPr/>
                <p:nvPr/>
              </p:nvSpPr>
              <p:spPr>
                <a:xfrm>
                  <a:off x="4618" y="1208"/>
                  <a:ext cx="24" cy="20"/>
                </a:xfrm>
                <a:custGeom>
                  <a:avLst/>
                  <a:gdLst>
                    <a:gd name="T0" fmla="*/ 0 w 24"/>
                    <a:gd name="T1" fmla="*/ 0 h 20"/>
                    <a:gd name="T2" fmla="*/ 8 w 24"/>
                    <a:gd name="T3" fmla="*/ 7 h 20"/>
                    <a:gd name="T4" fmla="*/ 14 w 24"/>
                    <a:gd name="T5" fmla="*/ 12 h 20"/>
                    <a:gd name="T6" fmla="*/ 19 w 24"/>
                    <a:gd name="T7" fmla="*/ 17 h 20"/>
                    <a:gd name="T8" fmla="*/ 24 w 24"/>
                    <a:gd name="T9" fmla="*/ 2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0">
                      <a:moveTo>
                        <a:pt x="0" y="0"/>
                      </a:moveTo>
                      <a:lnTo>
                        <a:pt x="8" y="7"/>
                      </a:lnTo>
                      <a:lnTo>
                        <a:pt x="14" y="12"/>
                      </a:lnTo>
                      <a:lnTo>
                        <a:pt x="19" y="17"/>
                      </a:lnTo>
                      <a:lnTo>
                        <a:pt x="24" y="2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35" name="Freeform 478"/>
                <p:cNvSpPr/>
                <p:nvPr/>
              </p:nvSpPr>
              <p:spPr>
                <a:xfrm>
                  <a:off x="4572" y="1213"/>
                  <a:ext cx="254" cy="144"/>
                </a:xfrm>
                <a:custGeom>
                  <a:avLst/>
                  <a:gdLst>
                    <a:gd name="T0" fmla="*/ 0 w 254"/>
                    <a:gd name="T1" fmla="*/ 118 h 144"/>
                    <a:gd name="T2" fmla="*/ 5 w 254"/>
                    <a:gd name="T3" fmla="*/ 125 h 144"/>
                    <a:gd name="T4" fmla="*/ 12 w 254"/>
                    <a:gd name="T5" fmla="*/ 131 h 144"/>
                    <a:gd name="T6" fmla="*/ 18 w 254"/>
                    <a:gd name="T7" fmla="*/ 137 h 144"/>
                    <a:gd name="T8" fmla="*/ 23 w 254"/>
                    <a:gd name="T9" fmla="*/ 141 h 144"/>
                    <a:gd name="T10" fmla="*/ 29 w 254"/>
                    <a:gd name="T11" fmla="*/ 143 h 144"/>
                    <a:gd name="T12" fmla="*/ 32 w 254"/>
                    <a:gd name="T13" fmla="*/ 144 h 144"/>
                    <a:gd name="T14" fmla="*/ 38 w 254"/>
                    <a:gd name="T15" fmla="*/ 143 h 144"/>
                    <a:gd name="T16" fmla="*/ 46 w 254"/>
                    <a:gd name="T17" fmla="*/ 141 h 144"/>
                    <a:gd name="T18" fmla="*/ 52 w 254"/>
                    <a:gd name="T19" fmla="*/ 139 h 144"/>
                    <a:gd name="T20" fmla="*/ 57 w 254"/>
                    <a:gd name="T21" fmla="*/ 137 h 144"/>
                    <a:gd name="T22" fmla="*/ 71 w 254"/>
                    <a:gd name="T23" fmla="*/ 131 h 144"/>
                    <a:gd name="T24" fmla="*/ 83 w 254"/>
                    <a:gd name="T25" fmla="*/ 125 h 144"/>
                    <a:gd name="T26" fmla="*/ 89 w 254"/>
                    <a:gd name="T27" fmla="*/ 121 h 144"/>
                    <a:gd name="T28" fmla="*/ 92 w 254"/>
                    <a:gd name="T29" fmla="*/ 118 h 144"/>
                    <a:gd name="T30" fmla="*/ 94 w 254"/>
                    <a:gd name="T31" fmla="*/ 115 h 144"/>
                    <a:gd name="T32" fmla="*/ 94 w 254"/>
                    <a:gd name="T33" fmla="*/ 112 h 144"/>
                    <a:gd name="T34" fmla="*/ 94 w 254"/>
                    <a:gd name="T35" fmla="*/ 106 h 144"/>
                    <a:gd name="T36" fmla="*/ 92 w 254"/>
                    <a:gd name="T37" fmla="*/ 100 h 144"/>
                    <a:gd name="T38" fmla="*/ 92 w 254"/>
                    <a:gd name="T39" fmla="*/ 95 h 144"/>
                    <a:gd name="T40" fmla="*/ 97 w 254"/>
                    <a:gd name="T41" fmla="*/ 88 h 144"/>
                    <a:gd name="T42" fmla="*/ 104 w 254"/>
                    <a:gd name="T43" fmla="*/ 82 h 144"/>
                    <a:gd name="T44" fmla="*/ 110 w 254"/>
                    <a:gd name="T45" fmla="*/ 77 h 144"/>
                    <a:gd name="T46" fmla="*/ 115 w 254"/>
                    <a:gd name="T47" fmla="*/ 71 h 144"/>
                    <a:gd name="T48" fmla="*/ 116 w 254"/>
                    <a:gd name="T49" fmla="*/ 68 h 144"/>
                    <a:gd name="T50" fmla="*/ 115 w 254"/>
                    <a:gd name="T51" fmla="*/ 66 h 144"/>
                    <a:gd name="T52" fmla="*/ 112 w 254"/>
                    <a:gd name="T53" fmla="*/ 60 h 144"/>
                    <a:gd name="T54" fmla="*/ 110 w 254"/>
                    <a:gd name="T55" fmla="*/ 56 h 144"/>
                    <a:gd name="T56" fmla="*/ 110 w 254"/>
                    <a:gd name="T57" fmla="*/ 53 h 144"/>
                    <a:gd name="T58" fmla="*/ 112 w 254"/>
                    <a:gd name="T59" fmla="*/ 51 h 144"/>
                    <a:gd name="T60" fmla="*/ 115 w 254"/>
                    <a:gd name="T61" fmla="*/ 48 h 144"/>
                    <a:gd name="T62" fmla="*/ 120 w 254"/>
                    <a:gd name="T63" fmla="*/ 45 h 144"/>
                    <a:gd name="T64" fmla="*/ 128 w 254"/>
                    <a:gd name="T65" fmla="*/ 42 h 144"/>
                    <a:gd name="T66" fmla="*/ 138 w 254"/>
                    <a:gd name="T67" fmla="*/ 39 h 144"/>
                    <a:gd name="T68" fmla="*/ 149 w 254"/>
                    <a:gd name="T69" fmla="*/ 37 h 144"/>
                    <a:gd name="T70" fmla="*/ 170 w 254"/>
                    <a:gd name="T71" fmla="*/ 31 h 144"/>
                    <a:gd name="T72" fmla="*/ 178 w 254"/>
                    <a:gd name="T73" fmla="*/ 27 h 144"/>
                    <a:gd name="T74" fmla="*/ 185 w 254"/>
                    <a:gd name="T75" fmla="*/ 24 h 144"/>
                    <a:gd name="T76" fmla="*/ 190 w 254"/>
                    <a:gd name="T77" fmla="*/ 21 h 144"/>
                    <a:gd name="T78" fmla="*/ 193 w 254"/>
                    <a:gd name="T79" fmla="*/ 18 h 144"/>
                    <a:gd name="T80" fmla="*/ 197 w 254"/>
                    <a:gd name="T81" fmla="*/ 10 h 144"/>
                    <a:gd name="T82" fmla="*/ 201 w 254"/>
                    <a:gd name="T83" fmla="*/ 3 h 144"/>
                    <a:gd name="T84" fmla="*/ 204 w 254"/>
                    <a:gd name="T85" fmla="*/ 2 h 144"/>
                    <a:gd name="T86" fmla="*/ 208 w 254"/>
                    <a:gd name="T87" fmla="*/ 0 h 144"/>
                    <a:gd name="T88" fmla="*/ 212 w 254"/>
                    <a:gd name="T89" fmla="*/ 2 h 144"/>
                    <a:gd name="T90" fmla="*/ 217 w 254"/>
                    <a:gd name="T91" fmla="*/ 2 h 144"/>
                    <a:gd name="T92" fmla="*/ 228 w 254"/>
                    <a:gd name="T93" fmla="*/ 8 h 144"/>
                    <a:gd name="T94" fmla="*/ 241 w 254"/>
                    <a:gd name="T95" fmla="*/ 16 h 144"/>
                    <a:gd name="T96" fmla="*/ 254 w 254"/>
                    <a:gd name="T97" fmla="*/ 24 h 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4" h="144">
                      <a:moveTo>
                        <a:pt x="0" y="118"/>
                      </a:moveTo>
                      <a:lnTo>
                        <a:pt x="5" y="125"/>
                      </a:lnTo>
                      <a:lnTo>
                        <a:pt x="12" y="131"/>
                      </a:lnTo>
                      <a:lnTo>
                        <a:pt x="18" y="137"/>
                      </a:lnTo>
                      <a:lnTo>
                        <a:pt x="23" y="141"/>
                      </a:lnTo>
                      <a:lnTo>
                        <a:pt x="29" y="143"/>
                      </a:lnTo>
                      <a:lnTo>
                        <a:pt x="32" y="144"/>
                      </a:lnTo>
                      <a:lnTo>
                        <a:pt x="38" y="143"/>
                      </a:lnTo>
                      <a:lnTo>
                        <a:pt x="46" y="141"/>
                      </a:lnTo>
                      <a:lnTo>
                        <a:pt x="52" y="139"/>
                      </a:lnTo>
                      <a:lnTo>
                        <a:pt x="57" y="137"/>
                      </a:lnTo>
                      <a:lnTo>
                        <a:pt x="71" y="131"/>
                      </a:lnTo>
                      <a:lnTo>
                        <a:pt x="83" y="125"/>
                      </a:lnTo>
                      <a:lnTo>
                        <a:pt x="89" y="121"/>
                      </a:lnTo>
                      <a:lnTo>
                        <a:pt x="92" y="118"/>
                      </a:lnTo>
                      <a:lnTo>
                        <a:pt x="94" y="115"/>
                      </a:lnTo>
                      <a:lnTo>
                        <a:pt x="94" y="112"/>
                      </a:lnTo>
                      <a:lnTo>
                        <a:pt x="94" y="106"/>
                      </a:lnTo>
                      <a:lnTo>
                        <a:pt x="92" y="100"/>
                      </a:lnTo>
                      <a:lnTo>
                        <a:pt x="92" y="95"/>
                      </a:lnTo>
                      <a:lnTo>
                        <a:pt x="97" y="88"/>
                      </a:lnTo>
                      <a:lnTo>
                        <a:pt x="104" y="82"/>
                      </a:lnTo>
                      <a:lnTo>
                        <a:pt x="110" y="77"/>
                      </a:lnTo>
                      <a:lnTo>
                        <a:pt x="115" y="71"/>
                      </a:lnTo>
                      <a:lnTo>
                        <a:pt x="116" y="68"/>
                      </a:lnTo>
                      <a:lnTo>
                        <a:pt x="115" y="66"/>
                      </a:lnTo>
                      <a:lnTo>
                        <a:pt x="112" y="60"/>
                      </a:lnTo>
                      <a:lnTo>
                        <a:pt x="110" y="56"/>
                      </a:lnTo>
                      <a:lnTo>
                        <a:pt x="110" y="53"/>
                      </a:lnTo>
                      <a:lnTo>
                        <a:pt x="112" y="51"/>
                      </a:lnTo>
                      <a:lnTo>
                        <a:pt x="115" y="48"/>
                      </a:lnTo>
                      <a:lnTo>
                        <a:pt x="120" y="45"/>
                      </a:lnTo>
                      <a:lnTo>
                        <a:pt x="128" y="42"/>
                      </a:lnTo>
                      <a:lnTo>
                        <a:pt x="138" y="39"/>
                      </a:lnTo>
                      <a:lnTo>
                        <a:pt x="149" y="37"/>
                      </a:lnTo>
                      <a:lnTo>
                        <a:pt x="170" y="31"/>
                      </a:lnTo>
                      <a:lnTo>
                        <a:pt x="178" y="27"/>
                      </a:lnTo>
                      <a:lnTo>
                        <a:pt x="185" y="24"/>
                      </a:lnTo>
                      <a:lnTo>
                        <a:pt x="190" y="21"/>
                      </a:lnTo>
                      <a:lnTo>
                        <a:pt x="193" y="18"/>
                      </a:lnTo>
                      <a:lnTo>
                        <a:pt x="197" y="10"/>
                      </a:lnTo>
                      <a:lnTo>
                        <a:pt x="201" y="3"/>
                      </a:lnTo>
                      <a:lnTo>
                        <a:pt x="204" y="2"/>
                      </a:lnTo>
                      <a:lnTo>
                        <a:pt x="208" y="0"/>
                      </a:lnTo>
                      <a:lnTo>
                        <a:pt x="212" y="2"/>
                      </a:lnTo>
                      <a:lnTo>
                        <a:pt x="217" y="2"/>
                      </a:lnTo>
                      <a:lnTo>
                        <a:pt x="228" y="8"/>
                      </a:lnTo>
                      <a:lnTo>
                        <a:pt x="241" y="16"/>
                      </a:lnTo>
                      <a:lnTo>
                        <a:pt x="254" y="24"/>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36" name="Freeform 479"/>
                <p:cNvSpPr/>
                <p:nvPr/>
              </p:nvSpPr>
              <p:spPr>
                <a:xfrm>
                  <a:off x="4683" y="1144"/>
                  <a:ext cx="12" cy="116"/>
                </a:xfrm>
                <a:custGeom>
                  <a:avLst/>
                  <a:gdLst>
                    <a:gd name="T0" fmla="*/ 5 w 12"/>
                    <a:gd name="T1" fmla="*/ 116 h 116"/>
                    <a:gd name="T2" fmla="*/ 5 w 12"/>
                    <a:gd name="T3" fmla="*/ 103 h 116"/>
                    <a:gd name="T4" fmla="*/ 5 w 12"/>
                    <a:gd name="T5" fmla="*/ 90 h 116"/>
                    <a:gd name="T6" fmla="*/ 5 w 12"/>
                    <a:gd name="T7" fmla="*/ 80 h 116"/>
                    <a:gd name="T8" fmla="*/ 5 w 12"/>
                    <a:gd name="T9" fmla="*/ 70 h 116"/>
                    <a:gd name="T10" fmla="*/ 7 w 12"/>
                    <a:gd name="T11" fmla="*/ 66 h 116"/>
                    <a:gd name="T12" fmla="*/ 7 w 12"/>
                    <a:gd name="T13" fmla="*/ 63 h 116"/>
                    <a:gd name="T14" fmla="*/ 9 w 12"/>
                    <a:gd name="T15" fmla="*/ 59 h 116"/>
                    <a:gd name="T16" fmla="*/ 12 w 12"/>
                    <a:gd name="T17" fmla="*/ 54 h 116"/>
                    <a:gd name="T18" fmla="*/ 12 w 12"/>
                    <a:gd name="T19" fmla="*/ 48 h 116"/>
                    <a:gd name="T20" fmla="*/ 10 w 12"/>
                    <a:gd name="T21" fmla="*/ 41 h 116"/>
                    <a:gd name="T22" fmla="*/ 7 w 12"/>
                    <a:gd name="T23" fmla="*/ 34 h 116"/>
                    <a:gd name="T24" fmla="*/ 3 w 12"/>
                    <a:gd name="T25" fmla="*/ 27 h 116"/>
                    <a:gd name="T26" fmla="*/ 0 w 12"/>
                    <a:gd name="T27" fmla="*/ 19 h 116"/>
                    <a:gd name="T28" fmla="*/ 0 w 12"/>
                    <a:gd name="T29" fmla="*/ 14 h 116"/>
                    <a:gd name="T30" fmla="*/ 1 w 12"/>
                    <a:gd name="T31" fmla="*/ 9 h 116"/>
                    <a:gd name="T32" fmla="*/ 5 w 12"/>
                    <a:gd name="T33" fmla="*/ 0 h 1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16">
                      <a:moveTo>
                        <a:pt x="5" y="116"/>
                      </a:moveTo>
                      <a:lnTo>
                        <a:pt x="5" y="103"/>
                      </a:lnTo>
                      <a:lnTo>
                        <a:pt x="5" y="90"/>
                      </a:lnTo>
                      <a:lnTo>
                        <a:pt x="5" y="80"/>
                      </a:lnTo>
                      <a:lnTo>
                        <a:pt x="5" y="70"/>
                      </a:lnTo>
                      <a:lnTo>
                        <a:pt x="7" y="66"/>
                      </a:lnTo>
                      <a:lnTo>
                        <a:pt x="7" y="63"/>
                      </a:lnTo>
                      <a:lnTo>
                        <a:pt x="9" y="59"/>
                      </a:lnTo>
                      <a:lnTo>
                        <a:pt x="12" y="54"/>
                      </a:lnTo>
                      <a:lnTo>
                        <a:pt x="12" y="48"/>
                      </a:lnTo>
                      <a:lnTo>
                        <a:pt x="10" y="41"/>
                      </a:lnTo>
                      <a:lnTo>
                        <a:pt x="7" y="34"/>
                      </a:lnTo>
                      <a:lnTo>
                        <a:pt x="3" y="27"/>
                      </a:lnTo>
                      <a:lnTo>
                        <a:pt x="0" y="19"/>
                      </a:lnTo>
                      <a:lnTo>
                        <a:pt x="0" y="14"/>
                      </a:lnTo>
                      <a:lnTo>
                        <a:pt x="1" y="9"/>
                      </a:lnTo>
                      <a:lnTo>
                        <a:pt x="5"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37" name="Freeform 480"/>
                <p:cNvSpPr/>
                <p:nvPr/>
              </p:nvSpPr>
              <p:spPr>
                <a:xfrm>
                  <a:off x="4757" y="1237"/>
                  <a:ext cx="40" cy="21"/>
                </a:xfrm>
                <a:custGeom>
                  <a:avLst/>
                  <a:gdLst>
                    <a:gd name="T0" fmla="*/ 0 w 40"/>
                    <a:gd name="T1" fmla="*/ 0 h 21"/>
                    <a:gd name="T2" fmla="*/ 1 w 40"/>
                    <a:gd name="T3" fmla="*/ 1 h 21"/>
                    <a:gd name="T4" fmla="*/ 4 w 40"/>
                    <a:gd name="T5" fmla="*/ 1 h 21"/>
                    <a:gd name="T6" fmla="*/ 8 w 40"/>
                    <a:gd name="T7" fmla="*/ 3 h 21"/>
                    <a:gd name="T8" fmla="*/ 12 w 40"/>
                    <a:gd name="T9" fmla="*/ 7 h 21"/>
                    <a:gd name="T10" fmla="*/ 26 w 40"/>
                    <a:gd name="T11" fmla="*/ 13 h 21"/>
                    <a:gd name="T12" fmla="*/ 40 w 40"/>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21">
                      <a:moveTo>
                        <a:pt x="0" y="0"/>
                      </a:moveTo>
                      <a:lnTo>
                        <a:pt x="1" y="1"/>
                      </a:lnTo>
                      <a:lnTo>
                        <a:pt x="4" y="1"/>
                      </a:lnTo>
                      <a:lnTo>
                        <a:pt x="8" y="3"/>
                      </a:lnTo>
                      <a:lnTo>
                        <a:pt x="12" y="7"/>
                      </a:lnTo>
                      <a:lnTo>
                        <a:pt x="26" y="13"/>
                      </a:lnTo>
                      <a:lnTo>
                        <a:pt x="40" y="21"/>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38" name="Freeform 481"/>
                <p:cNvSpPr/>
                <p:nvPr/>
              </p:nvSpPr>
              <p:spPr>
                <a:xfrm>
                  <a:off x="4689" y="1272"/>
                  <a:ext cx="68" cy="35"/>
                </a:xfrm>
                <a:custGeom>
                  <a:avLst/>
                  <a:gdLst>
                    <a:gd name="T0" fmla="*/ 0 w 68"/>
                    <a:gd name="T1" fmla="*/ 10 h 35"/>
                    <a:gd name="T2" fmla="*/ 3 w 68"/>
                    <a:gd name="T3" fmla="*/ 7 h 35"/>
                    <a:gd name="T4" fmla="*/ 6 w 68"/>
                    <a:gd name="T5" fmla="*/ 3 h 35"/>
                    <a:gd name="T6" fmla="*/ 11 w 68"/>
                    <a:gd name="T7" fmla="*/ 1 h 35"/>
                    <a:gd name="T8" fmla="*/ 16 w 68"/>
                    <a:gd name="T9" fmla="*/ 0 h 35"/>
                    <a:gd name="T10" fmla="*/ 22 w 68"/>
                    <a:gd name="T11" fmla="*/ 1 h 35"/>
                    <a:gd name="T12" fmla="*/ 30 w 68"/>
                    <a:gd name="T13" fmla="*/ 3 h 35"/>
                    <a:gd name="T14" fmla="*/ 37 w 68"/>
                    <a:gd name="T15" fmla="*/ 6 h 35"/>
                    <a:gd name="T16" fmla="*/ 45 w 68"/>
                    <a:gd name="T17" fmla="*/ 10 h 35"/>
                    <a:gd name="T18" fmla="*/ 51 w 68"/>
                    <a:gd name="T19" fmla="*/ 16 h 35"/>
                    <a:gd name="T20" fmla="*/ 57 w 68"/>
                    <a:gd name="T21" fmla="*/ 22 h 35"/>
                    <a:gd name="T22" fmla="*/ 68 w 68"/>
                    <a:gd name="T23" fmla="*/ 35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 h="35">
                      <a:moveTo>
                        <a:pt x="0" y="10"/>
                      </a:moveTo>
                      <a:lnTo>
                        <a:pt x="3" y="7"/>
                      </a:lnTo>
                      <a:lnTo>
                        <a:pt x="6" y="3"/>
                      </a:lnTo>
                      <a:lnTo>
                        <a:pt x="11" y="1"/>
                      </a:lnTo>
                      <a:lnTo>
                        <a:pt x="16" y="0"/>
                      </a:lnTo>
                      <a:lnTo>
                        <a:pt x="22" y="1"/>
                      </a:lnTo>
                      <a:lnTo>
                        <a:pt x="30" y="3"/>
                      </a:lnTo>
                      <a:lnTo>
                        <a:pt x="37" y="6"/>
                      </a:lnTo>
                      <a:lnTo>
                        <a:pt x="45" y="10"/>
                      </a:lnTo>
                      <a:lnTo>
                        <a:pt x="51" y="16"/>
                      </a:lnTo>
                      <a:lnTo>
                        <a:pt x="57" y="22"/>
                      </a:lnTo>
                      <a:lnTo>
                        <a:pt x="68" y="35"/>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39" name="Freeform 482"/>
                <p:cNvSpPr/>
                <p:nvPr/>
              </p:nvSpPr>
              <p:spPr>
                <a:xfrm>
                  <a:off x="4663" y="1333"/>
                  <a:ext cx="57" cy="9"/>
                </a:xfrm>
                <a:custGeom>
                  <a:avLst/>
                  <a:gdLst>
                    <a:gd name="T0" fmla="*/ 0 w 57"/>
                    <a:gd name="T1" fmla="*/ 0 h 9"/>
                    <a:gd name="T2" fmla="*/ 11 w 57"/>
                    <a:gd name="T3" fmla="*/ 6 h 9"/>
                    <a:gd name="T4" fmla="*/ 20 w 57"/>
                    <a:gd name="T5" fmla="*/ 9 h 9"/>
                    <a:gd name="T6" fmla="*/ 26 w 57"/>
                    <a:gd name="T7" fmla="*/ 9 h 9"/>
                    <a:gd name="T8" fmla="*/ 31 w 57"/>
                    <a:gd name="T9" fmla="*/ 6 h 9"/>
                    <a:gd name="T10" fmla="*/ 35 w 57"/>
                    <a:gd name="T11" fmla="*/ 2 h 9"/>
                    <a:gd name="T12" fmla="*/ 40 w 57"/>
                    <a:gd name="T13" fmla="*/ 0 h 9"/>
                    <a:gd name="T14" fmla="*/ 49 w 57"/>
                    <a:gd name="T15" fmla="*/ 2 h 9"/>
                    <a:gd name="T16" fmla="*/ 57 w 57"/>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 h="9">
                      <a:moveTo>
                        <a:pt x="0" y="0"/>
                      </a:moveTo>
                      <a:lnTo>
                        <a:pt x="11" y="6"/>
                      </a:lnTo>
                      <a:lnTo>
                        <a:pt x="20" y="9"/>
                      </a:lnTo>
                      <a:lnTo>
                        <a:pt x="26" y="9"/>
                      </a:lnTo>
                      <a:lnTo>
                        <a:pt x="31" y="6"/>
                      </a:lnTo>
                      <a:lnTo>
                        <a:pt x="35" y="2"/>
                      </a:lnTo>
                      <a:lnTo>
                        <a:pt x="40" y="0"/>
                      </a:lnTo>
                      <a:lnTo>
                        <a:pt x="49" y="2"/>
                      </a:lnTo>
                      <a:lnTo>
                        <a:pt x="57" y="9"/>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40" name="Freeform 483"/>
                <p:cNvSpPr/>
                <p:nvPr/>
              </p:nvSpPr>
              <p:spPr>
                <a:xfrm>
                  <a:off x="4620" y="1351"/>
                  <a:ext cx="57" cy="49"/>
                </a:xfrm>
                <a:custGeom>
                  <a:avLst/>
                  <a:gdLst>
                    <a:gd name="T0" fmla="*/ 0 w 57"/>
                    <a:gd name="T1" fmla="*/ 0 h 49"/>
                    <a:gd name="T2" fmla="*/ 15 w 57"/>
                    <a:gd name="T3" fmla="*/ 7 h 49"/>
                    <a:gd name="T4" fmla="*/ 23 w 57"/>
                    <a:gd name="T5" fmla="*/ 11 h 49"/>
                    <a:gd name="T6" fmla="*/ 30 w 57"/>
                    <a:gd name="T7" fmla="*/ 15 h 49"/>
                    <a:gd name="T8" fmla="*/ 37 w 57"/>
                    <a:gd name="T9" fmla="*/ 23 h 49"/>
                    <a:gd name="T10" fmla="*/ 44 w 57"/>
                    <a:gd name="T11" fmla="*/ 31 h 49"/>
                    <a:gd name="T12" fmla="*/ 57 w 57"/>
                    <a:gd name="T13" fmla="*/ 49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49">
                      <a:moveTo>
                        <a:pt x="0" y="0"/>
                      </a:moveTo>
                      <a:lnTo>
                        <a:pt x="15" y="7"/>
                      </a:lnTo>
                      <a:lnTo>
                        <a:pt x="23" y="11"/>
                      </a:lnTo>
                      <a:lnTo>
                        <a:pt x="30" y="15"/>
                      </a:lnTo>
                      <a:lnTo>
                        <a:pt x="37" y="23"/>
                      </a:lnTo>
                      <a:lnTo>
                        <a:pt x="44" y="31"/>
                      </a:lnTo>
                      <a:lnTo>
                        <a:pt x="57" y="49"/>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41" name="Freeform 484"/>
                <p:cNvSpPr/>
                <p:nvPr/>
              </p:nvSpPr>
              <p:spPr>
                <a:xfrm>
                  <a:off x="4609" y="1353"/>
                  <a:ext cx="25" cy="61"/>
                </a:xfrm>
                <a:custGeom>
                  <a:avLst/>
                  <a:gdLst>
                    <a:gd name="T0" fmla="*/ 10 w 25"/>
                    <a:gd name="T1" fmla="*/ 0 h 61"/>
                    <a:gd name="T2" fmla="*/ 0 w 25"/>
                    <a:gd name="T3" fmla="*/ 6 h 61"/>
                    <a:gd name="T4" fmla="*/ 2 w 25"/>
                    <a:gd name="T5" fmla="*/ 11 h 61"/>
                    <a:gd name="T6" fmla="*/ 7 w 25"/>
                    <a:gd name="T7" fmla="*/ 17 h 61"/>
                    <a:gd name="T8" fmla="*/ 11 w 25"/>
                    <a:gd name="T9" fmla="*/ 25 h 61"/>
                    <a:gd name="T10" fmla="*/ 15 w 25"/>
                    <a:gd name="T11" fmla="*/ 31 h 61"/>
                    <a:gd name="T12" fmla="*/ 21 w 25"/>
                    <a:gd name="T13" fmla="*/ 41 h 61"/>
                    <a:gd name="T14" fmla="*/ 24 w 25"/>
                    <a:gd name="T15" fmla="*/ 49 h 61"/>
                    <a:gd name="T16" fmla="*/ 25 w 25"/>
                    <a:gd name="T17" fmla="*/ 52 h 61"/>
                    <a:gd name="T18" fmla="*/ 25 w 25"/>
                    <a:gd name="T19" fmla="*/ 55 h 61"/>
                    <a:gd name="T20" fmla="*/ 23 w 2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 h="61">
                      <a:moveTo>
                        <a:pt x="10" y="0"/>
                      </a:moveTo>
                      <a:lnTo>
                        <a:pt x="0" y="6"/>
                      </a:lnTo>
                      <a:lnTo>
                        <a:pt x="2" y="11"/>
                      </a:lnTo>
                      <a:lnTo>
                        <a:pt x="7" y="17"/>
                      </a:lnTo>
                      <a:lnTo>
                        <a:pt x="11" y="25"/>
                      </a:lnTo>
                      <a:lnTo>
                        <a:pt x="15" y="31"/>
                      </a:lnTo>
                      <a:lnTo>
                        <a:pt x="21" y="41"/>
                      </a:lnTo>
                      <a:lnTo>
                        <a:pt x="24" y="49"/>
                      </a:lnTo>
                      <a:lnTo>
                        <a:pt x="25" y="52"/>
                      </a:lnTo>
                      <a:lnTo>
                        <a:pt x="25" y="55"/>
                      </a:lnTo>
                      <a:lnTo>
                        <a:pt x="23" y="61"/>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42" name="Freeform 485"/>
                <p:cNvSpPr/>
                <p:nvPr/>
              </p:nvSpPr>
              <p:spPr>
                <a:xfrm>
                  <a:off x="4546" y="1353"/>
                  <a:ext cx="51" cy="33"/>
                </a:xfrm>
                <a:custGeom>
                  <a:avLst/>
                  <a:gdLst>
                    <a:gd name="T0" fmla="*/ 51 w 51"/>
                    <a:gd name="T1" fmla="*/ 0 h 33"/>
                    <a:gd name="T2" fmla="*/ 42 w 51"/>
                    <a:gd name="T3" fmla="*/ 5 h 33"/>
                    <a:gd name="T4" fmla="*/ 35 w 51"/>
                    <a:gd name="T5" fmla="*/ 10 h 33"/>
                    <a:gd name="T6" fmla="*/ 34 w 51"/>
                    <a:gd name="T7" fmla="*/ 13 h 33"/>
                    <a:gd name="T8" fmla="*/ 35 w 51"/>
                    <a:gd name="T9" fmla="*/ 18 h 33"/>
                    <a:gd name="T10" fmla="*/ 35 w 51"/>
                    <a:gd name="T11" fmla="*/ 22 h 33"/>
                    <a:gd name="T12" fmla="*/ 34 w 51"/>
                    <a:gd name="T13" fmla="*/ 24 h 33"/>
                    <a:gd name="T14" fmla="*/ 32 w 51"/>
                    <a:gd name="T15" fmla="*/ 26 h 33"/>
                    <a:gd name="T16" fmla="*/ 26 w 51"/>
                    <a:gd name="T17" fmla="*/ 28 h 33"/>
                    <a:gd name="T18" fmla="*/ 19 w 51"/>
                    <a:gd name="T19" fmla="*/ 30 h 33"/>
                    <a:gd name="T20" fmla="*/ 10 w 51"/>
                    <a:gd name="T21" fmla="*/ 32 h 33"/>
                    <a:gd name="T22" fmla="*/ 0 w 51"/>
                    <a:gd name="T23" fmla="*/ 33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33">
                      <a:moveTo>
                        <a:pt x="51" y="0"/>
                      </a:moveTo>
                      <a:lnTo>
                        <a:pt x="42" y="5"/>
                      </a:lnTo>
                      <a:lnTo>
                        <a:pt x="35" y="10"/>
                      </a:lnTo>
                      <a:lnTo>
                        <a:pt x="34" y="13"/>
                      </a:lnTo>
                      <a:lnTo>
                        <a:pt x="35" y="18"/>
                      </a:lnTo>
                      <a:lnTo>
                        <a:pt x="35" y="22"/>
                      </a:lnTo>
                      <a:lnTo>
                        <a:pt x="34" y="24"/>
                      </a:lnTo>
                      <a:lnTo>
                        <a:pt x="32" y="26"/>
                      </a:lnTo>
                      <a:lnTo>
                        <a:pt x="26" y="28"/>
                      </a:lnTo>
                      <a:lnTo>
                        <a:pt x="19" y="30"/>
                      </a:lnTo>
                      <a:lnTo>
                        <a:pt x="10" y="32"/>
                      </a:lnTo>
                      <a:lnTo>
                        <a:pt x="0" y="33"/>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43" name="Freeform 486"/>
                <p:cNvSpPr/>
                <p:nvPr/>
              </p:nvSpPr>
              <p:spPr>
                <a:xfrm>
                  <a:off x="4594" y="1322"/>
                  <a:ext cx="32" cy="31"/>
                </a:xfrm>
                <a:custGeom>
                  <a:avLst/>
                  <a:gdLst>
                    <a:gd name="T0" fmla="*/ 0 w 32"/>
                    <a:gd name="T1" fmla="*/ 31 h 31"/>
                    <a:gd name="T2" fmla="*/ 1 w 32"/>
                    <a:gd name="T3" fmla="*/ 30 h 31"/>
                    <a:gd name="T4" fmla="*/ 2 w 32"/>
                    <a:gd name="T5" fmla="*/ 29 h 31"/>
                    <a:gd name="T6" fmla="*/ 6 w 32"/>
                    <a:gd name="T7" fmla="*/ 25 h 31"/>
                    <a:gd name="T8" fmla="*/ 9 w 32"/>
                    <a:gd name="T9" fmla="*/ 21 h 31"/>
                    <a:gd name="T10" fmla="*/ 20 w 32"/>
                    <a:gd name="T11" fmla="*/ 12 h 31"/>
                    <a:gd name="T12" fmla="*/ 32 w 3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1">
                      <a:moveTo>
                        <a:pt x="0" y="31"/>
                      </a:moveTo>
                      <a:lnTo>
                        <a:pt x="1" y="30"/>
                      </a:lnTo>
                      <a:lnTo>
                        <a:pt x="2" y="29"/>
                      </a:lnTo>
                      <a:lnTo>
                        <a:pt x="6" y="25"/>
                      </a:lnTo>
                      <a:lnTo>
                        <a:pt x="9" y="21"/>
                      </a:lnTo>
                      <a:lnTo>
                        <a:pt x="20" y="12"/>
                      </a:lnTo>
                      <a:lnTo>
                        <a:pt x="32"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44" name="Freeform 487"/>
                <p:cNvSpPr/>
                <p:nvPr/>
              </p:nvSpPr>
              <p:spPr>
                <a:xfrm>
                  <a:off x="4821" y="1330"/>
                  <a:ext cx="96" cy="117"/>
                </a:xfrm>
                <a:custGeom>
                  <a:avLst/>
                  <a:gdLst>
                    <a:gd name="T0" fmla="*/ 96 w 96"/>
                    <a:gd name="T1" fmla="*/ 117 h 117"/>
                    <a:gd name="T2" fmla="*/ 86 w 96"/>
                    <a:gd name="T3" fmla="*/ 98 h 117"/>
                    <a:gd name="T4" fmla="*/ 77 w 96"/>
                    <a:gd name="T5" fmla="*/ 82 h 117"/>
                    <a:gd name="T6" fmla="*/ 67 w 96"/>
                    <a:gd name="T7" fmla="*/ 68 h 117"/>
                    <a:gd name="T8" fmla="*/ 62 w 96"/>
                    <a:gd name="T9" fmla="*/ 63 h 117"/>
                    <a:gd name="T10" fmla="*/ 57 w 96"/>
                    <a:gd name="T11" fmla="*/ 59 h 117"/>
                    <a:gd name="T12" fmla="*/ 53 w 96"/>
                    <a:gd name="T13" fmla="*/ 55 h 117"/>
                    <a:gd name="T14" fmla="*/ 48 w 96"/>
                    <a:gd name="T15" fmla="*/ 54 h 117"/>
                    <a:gd name="T16" fmla="*/ 42 w 96"/>
                    <a:gd name="T17" fmla="*/ 54 h 117"/>
                    <a:gd name="T18" fmla="*/ 37 w 96"/>
                    <a:gd name="T19" fmla="*/ 55 h 117"/>
                    <a:gd name="T20" fmla="*/ 27 w 96"/>
                    <a:gd name="T21" fmla="*/ 57 h 117"/>
                    <a:gd name="T22" fmla="*/ 19 w 96"/>
                    <a:gd name="T23" fmla="*/ 59 h 117"/>
                    <a:gd name="T24" fmla="*/ 13 w 96"/>
                    <a:gd name="T25" fmla="*/ 60 h 117"/>
                    <a:gd name="T26" fmla="*/ 7 w 96"/>
                    <a:gd name="T27" fmla="*/ 62 h 117"/>
                    <a:gd name="T28" fmla="*/ 6 w 96"/>
                    <a:gd name="T29" fmla="*/ 63 h 117"/>
                    <a:gd name="T30" fmla="*/ 3 w 96"/>
                    <a:gd name="T31" fmla="*/ 63 h 117"/>
                    <a:gd name="T32" fmla="*/ 3 w 96"/>
                    <a:gd name="T33" fmla="*/ 62 h 117"/>
                    <a:gd name="T34" fmla="*/ 1 w 96"/>
                    <a:gd name="T35" fmla="*/ 59 h 117"/>
                    <a:gd name="T36" fmla="*/ 0 w 96"/>
                    <a:gd name="T37" fmla="*/ 53 h 117"/>
                    <a:gd name="T38" fmla="*/ 0 w 96"/>
                    <a:gd name="T39" fmla="*/ 47 h 117"/>
                    <a:gd name="T40" fmla="*/ 0 w 96"/>
                    <a:gd name="T41" fmla="*/ 38 h 117"/>
                    <a:gd name="T42" fmla="*/ 0 w 96"/>
                    <a:gd name="T43" fmla="*/ 29 h 117"/>
                    <a:gd name="T44" fmla="*/ 0 w 96"/>
                    <a:gd name="T45" fmla="*/ 21 h 117"/>
                    <a:gd name="T46" fmla="*/ 1 w 96"/>
                    <a:gd name="T47" fmla="*/ 12 h 117"/>
                    <a:gd name="T48" fmla="*/ 1 w 96"/>
                    <a:gd name="T49" fmla="*/ 5 h 117"/>
                    <a:gd name="T50" fmla="*/ 1 w 96"/>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6" h="117">
                      <a:moveTo>
                        <a:pt x="96" y="117"/>
                      </a:moveTo>
                      <a:lnTo>
                        <a:pt x="86" y="98"/>
                      </a:lnTo>
                      <a:lnTo>
                        <a:pt x="77" y="82"/>
                      </a:lnTo>
                      <a:lnTo>
                        <a:pt x="67" y="68"/>
                      </a:lnTo>
                      <a:lnTo>
                        <a:pt x="62" y="63"/>
                      </a:lnTo>
                      <a:lnTo>
                        <a:pt x="57" y="59"/>
                      </a:lnTo>
                      <a:lnTo>
                        <a:pt x="53" y="55"/>
                      </a:lnTo>
                      <a:lnTo>
                        <a:pt x="48" y="54"/>
                      </a:lnTo>
                      <a:lnTo>
                        <a:pt x="42" y="54"/>
                      </a:lnTo>
                      <a:lnTo>
                        <a:pt x="37" y="55"/>
                      </a:lnTo>
                      <a:lnTo>
                        <a:pt x="27" y="57"/>
                      </a:lnTo>
                      <a:lnTo>
                        <a:pt x="19" y="59"/>
                      </a:lnTo>
                      <a:lnTo>
                        <a:pt x="13" y="60"/>
                      </a:lnTo>
                      <a:lnTo>
                        <a:pt x="7" y="62"/>
                      </a:lnTo>
                      <a:lnTo>
                        <a:pt x="6" y="63"/>
                      </a:lnTo>
                      <a:lnTo>
                        <a:pt x="3" y="63"/>
                      </a:lnTo>
                      <a:lnTo>
                        <a:pt x="3" y="62"/>
                      </a:lnTo>
                      <a:lnTo>
                        <a:pt x="1" y="59"/>
                      </a:lnTo>
                      <a:lnTo>
                        <a:pt x="0" y="53"/>
                      </a:lnTo>
                      <a:lnTo>
                        <a:pt x="0" y="47"/>
                      </a:lnTo>
                      <a:lnTo>
                        <a:pt x="0" y="38"/>
                      </a:lnTo>
                      <a:lnTo>
                        <a:pt x="0" y="29"/>
                      </a:lnTo>
                      <a:lnTo>
                        <a:pt x="0" y="21"/>
                      </a:lnTo>
                      <a:lnTo>
                        <a:pt x="1" y="12"/>
                      </a:lnTo>
                      <a:lnTo>
                        <a:pt x="1" y="5"/>
                      </a:lnTo>
                      <a:lnTo>
                        <a:pt x="1"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45" name="Freeform 488"/>
                <p:cNvSpPr/>
                <p:nvPr/>
              </p:nvSpPr>
              <p:spPr>
                <a:xfrm>
                  <a:off x="4849" y="1298"/>
                  <a:ext cx="22" cy="90"/>
                </a:xfrm>
                <a:custGeom>
                  <a:avLst/>
                  <a:gdLst>
                    <a:gd name="T0" fmla="*/ 0 w 22"/>
                    <a:gd name="T1" fmla="*/ 90 h 90"/>
                    <a:gd name="T2" fmla="*/ 1 w 22"/>
                    <a:gd name="T3" fmla="*/ 79 h 90"/>
                    <a:gd name="T4" fmla="*/ 4 w 22"/>
                    <a:gd name="T5" fmla="*/ 69 h 90"/>
                    <a:gd name="T6" fmla="*/ 5 w 22"/>
                    <a:gd name="T7" fmla="*/ 60 h 90"/>
                    <a:gd name="T8" fmla="*/ 7 w 22"/>
                    <a:gd name="T9" fmla="*/ 53 h 90"/>
                    <a:gd name="T10" fmla="*/ 10 w 22"/>
                    <a:gd name="T11" fmla="*/ 48 h 90"/>
                    <a:gd name="T12" fmla="*/ 13 w 22"/>
                    <a:gd name="T13" fmla="*/ 46 h 90"/>
                    <a:gd name="T14" fmla="*/ 17 w 22"/>
                    <a:gd name="T15" fmla="*/ 43 h 90"/>
                    <a:gd name="T16" fmla="*/ 18 w 22"/>
                    <a:gd name="T17" fmla="*/ 41 h 90"/>
                    <a:gd name="T18" fmla="*/ 22 w 22"/>
                    <a:gd name="T19" fmla="*/ 33 h 90"/>
                    <a:gd name="T20" fmla="*/ 22 w 22"/>
                    <a:gd name="T21" fmla="*/ 29 h 90"/>
                    <a:gd name="T22" fmla="*/ 22 w 22"/>
                    <a:gd name="T23" fmla="*/ 25 h 90"/>
                    <a:gd name="T24" fmla="*/ 21 w 22"/>
                    <a:gd name="T25" fmla="*/ 13 h 90"/>
                    <a:gd name="T26" fmla="*/ 15 w 22"/>
                    <a:gd name="T27" fmla="*/ 0 h 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 h="90">
                      <a:moveTo>
                        <a:pt x="0" y="90"/>
                      </a:moveTo>
                      <a:lnTo>
                        <a:pt x="1" y="79"/>
                      </a:lnTo>
                      <a:lnTo>
                        <a:pt x="4" y="69"/>
                      </a:lnTo>
                      <a:lnTo>
                        <a:pt x="5" y="60"/>
                      </a:lnTo>
                      <a:lnTo>
                        <a:pt x="7" y="53"/>
                      </a:lnTo>
                      <a:lnTo>
                        <a:pt x="10" y="48"/>
                      </a:lnTo>
                      <a:lnTo>
                        <a:pt x="13" y="46"/>
                      </a:lnTo>
                      <a:lnTo>
                        <a:pt x="17" y="43"/>
                      </a:lnTo>
                      <a:lnTo>
                        <a:pt x="18" y="41"/>
                      </a:lnTo>
                      <a:lnTo>
                        <a:pt x="22" y="33"/>
                      </a:lnTo>
                      <a:lnTo>
                        <a:pt x="22" y="29"/>
                      </a:lnTo>
                      <a:lnTo>
                        <a:pt x="22" y="25"/>
                      </a:lnTo>
                      <a:lnTo>
                        <a:pt x="21" y="13"/>
                      </a:lnTo>
                      <a:lnTo>
                        <a:pt x="15"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46" name="Freeform 489"/>
                <p:cNvSpPr/>
                <p:nvPr/>
              </p:nvSpPr>
              <p:spPr>
                <a:xfrm>
                  <a:off x="4880" y="1289"/>
                  <a:ext cx="66" cy="102"/>
                </a:xfrm>
                <a:custGeom>
                  <a:avLst/>
                  <a:gdLst>
                    <a:gd name="T0" fmla="*/ 0 w 66"/>
                    <a:gd name="T1" fmla="*/ 102 h 102"/>
                    <a:gd name="T2" fmla="*/ 3 w 66"/>
                    <a:gd name="T3" fmla="*/ 91 h 102"/>
                    <a:gd name="T4" fmla="*/ 7 w 66"/>
                    <a:gd name="T5" fmla="*/ 81 h 102"/>
                    <a:gd name="T6" fmla="*/ 10 w 66"/>
                    <a:gd name="T7" fmla="*/ 73 h 102"/>
                    <a:gd name="T8" fmla="*/ 14 w 66"/>
                    <a:gd name="T9" fmla="*/ 65 h 102"/>
                    <a:gd name="T10" fmla="*/ 21 w 66"/>
                    <a:gd name="T11" fmla="*/ 59 h 102"/>
                    <a:gd name="T12" fmla="*/ 27 w 66"/>
                    <a:gd name="T13" fmla="*/ 57 h 102"/>
                    <a:gd name="T14" fmla="*/ 33 w 66"/>
                    <a:gd name="T15" fmla="*/ 53 h 102"/>
                    <a:gd name="T16" fmla="*/ 38 w 66"/>
                    <a:gd name="T17" fmla="*/ 50 h 102"/>
                    <a:gd name="T18" fmla="*/ 38 w 66"/>
                    <a:gd name="T19" fmla="*/ 45 h 102"/>
                    <a:gd name="T20" fmla="*/ 36 w 66"/>
                    <a:gd name="T21" fmla="*/ 43 h 102"/>
                    <a:gd name="T22" fmla="*/ 35 w 66"/>
                    <a:gd name="T23" fmla="*/ 39 h 102"/>
                    <a:gd name="T24" fmla="*/ 36 w 66"/>
                    <a:gd name="T25" fmla="*/ 34 h 102"/>
                    <a:gd name="T26" fmla="*/ 41 w 66"/>
                    <a:gd name="T27" fmla="*/ 27 h 102"/>
                    <a:gd name="T28" fmla="*/ 49 w 66"/>
                    <a:gd name="T29" fmla="*/ 19 h 102"/>
                    <a:gd name="T30" fmla="*/ 66 w 66"/>
                    <a:gd name="T31" fmla="*/ 0 h 1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102">
                      <a:moveTo>
                        <a:pt x="0" y="102"/>
                      </a:moveTo>
                      <a:lnTo>
                        <a:pt x="3" y="91"/>
                      </a:lnTo>
                      <a:lnTo>
                        <a:pt x="7" y="81"/>
                      </a:lnTo>
                      <a:lnTo>
                        <a:pt x="10" y="73"/>
                      </a:lnTo>
                      <a:lnTo>
                        <a:pt x="14" y="65"/>
                      </a:lnTo>
                      <a:lnTo>
                        <a:pt x="21" y="59"/>
                      </a:lnTo>
                      <a:lnTo>
                        <a:pt x="27" y="57"/>
                      </a:lnTo>
                      <a:lnTo>
                        <a:pt x="33" y="53"/>
                      </a:lnTo>
                      <a:lnTo>
                        <a:pt x="38" y="50"/>
                      </a:lnTo>
                      <a:lnTo>
                        <a:pt x="38" y="45"/>
                      </a:lnTo>
                      <a:lnTo>
                        <a:pt x="36" y="43"/>
                      </a:lnTo>
                      <a:lnTo>
                        <a:pt x="35" y="39"/>
                      </a:lnTo>
                      <a:lnTo>
                        <a:pt x="36" y="34"/>
                      </a:lnTo>
                      <a:lnTo>
                        <a:pt x="41" y="27"/>
                      </a:lnTo>
                      <a:lnTo>
                        <a:pt x="49" y="19"/>
                      </a:lnTo>
                      <a:lnTo>
                        <a:pt x="66"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47" name="Freeform 490"/>
                <p:cNvSpPr/>
                <p:nvPr/>
              </p:nvSpPr>
              <p:spPr>
                <a:xfrm>
                  <a:off x="4821" y="1386"/>
                  <a:ext cx="36" cy="63"/>
                </a:xfrm>
                <a:custGeom>
                  <a:avLst/>
                  <a:gdLst>
                    <a:gd name="T0" fmla="*/ 36 w 36"/>
                    <a:gd name="T1" fmla="*/ 0 h 63"/>
                    <a:gd name="T2" fmla="*/ 32 w 36"/>
                    <a:gd name="T3" fmla="*/ 16 h 63"/>
                    <a:gd name="T4" fmla="*/ 28 w 36"/>
                    <a:gd name="T5" fmla="*/ 30 h 63"/>
                    <a:gd name="T6" fmla="*/ 24 w 36"/>
                    <a:gd name="T7" fmla="*/ 44 h 63"/>
                    <a:gd name="T8" fmla="*/ 23 w 36"/>
                    <a:gd name="T9" fmla="*/ 50 h 63"/>
                    <a:gd name="T10" fmla="*/ 20 w 36"/>
                    <a:gd name="T11" fmla="*/ 54 h 63"/>
                    <a:gd name="T12" fmla="*/ 17 w 36"/>
                    <a:gd name="T13" fmla="*/ 57 h 63"/>
                    <a:gd name="T14" fmla="*/ 16 w 36"/>
                    <a:gd name="T15" fmla="*/ 60 h 63"/>
                    <a:gd name="T16" fmla="*/ 11 w 36"/>
                    <a:gd name="T17" fmla="*/ 62 h 63"/>
                    <a:gd name="T18" fmla="*/ 5 w 36"/>
                    <a:gd name="T19" fmla="*/ 63 h 63"/>
                    <a:gd name="T20" fmla="*/ 0 w 36"/>
                    <a:gd name="T21" fmla="*/ 63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63">
                      <a:moveTo>
                        <a:pt x="36" y="0"/>
                      </a:moveTo>
                      <a:lnTo>
                        <a:pt x="32" y="16"/>
                      </a:lnTo>
                      <a:lnTo>
                        <a:pt x="28" y="30"/>
                      </a:lnTo>
                      <a:lnTo>
                        <a:pt x="24" y="44"/>
                      </a:lnTo>
                      <a:lnTo>
                        <a:pt x="23" y="50"/>
                      </a:lnTo>
                      <a:lnTo>
                        <a:pt x="20" y="54"/>
                      </a:lnTo>
                      <a:lnTo>
                        <a:pt x="17" y="57"/>
                      </a:lnTo>
                      <a:lnTo>
                        <a:pt x="16" y="60"/>
                      </a:lnTo>
                      <a:lnTo>
                        <a:pt x="11" y="62"/>
                      </a:lnTo>
                      <a:lnTo>
                        <a:pt x="5" y="63"/>
                      </a:lnTo>
                      <a:lnTo>
                        <a:pt x="0" y="63"/>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48" name="Freeform 491"/>
                <p:cNvSpPr/>
                <p:nvPr/>
              </p:nvSpPr>
              <p:spPr>
                <a:xfrm>
                  <a:off x="4666" y="1408"/>
                  <a:ext cx="40" cy="47"/>
                </a:xfrm>
                <a:custGeom>
                  <a:avLst/>
                  <a:gdLst>
                    <a:gd name="T0" fmla="*/ 0 w 40"/>
                    <a:gd name="T1" fmla="*/ 47 h 47"/>
                    <a:gd name="T2" fmla="*/ 15 w 40"/>
                    <a:gd name="T3" fmla="*/ 38 h 47"/>
                    <a:gd name="T4" fmla="*/ 22 w 40"/>
                    <a:gd name="T5" fmla="*/ 34 h 47"/>
                    <a:gd name="T6" fmla="*/ 27 w 40"/>
                    <a:gd name="T7" fmla="*/ 30 h 47"/>
                    <a:gd name="T8" fmla="*/ 29 w 40"/>
                    <a:gd name="T9" fmla="*/ 24 h 47"/>
                    <a:gd name="T10" fmla="*/ 30 w 40"/>
                    <a:gd name="T11" fmla="*/ 18 h 47"/>
                    <a:gd name="T12" fmla="*/ 32 w 40"/>
                    <a:gd name="T13" fmla="*/ 12 h 47"/>
                    <a:gd name="T14" fmla="*/ 32 w 40"/>
                    <a:gd name="T15" fmla="*/ 8 h 47"/>
                    <a:gd name="T16" fmla="*/ 34 w 40"/>
                    <a:gd name="T17" fmla="*/ 5 h 47"/>
                    <a:gd name="T18" fmla="*/ 35 w 40"/>
                    <a:gd name="T19" fmla="*/ 3 h 47"/>
                    <a:gd name="T20" fmla="*/ 40 w 40"/>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 h="47">
                      <a:moveTo>
                        <a:pt x="0" y="47"/>
                      </a:moveTo>
                      <a:lnTo>
                        <a:pt x="15" y="38"/>
                      </a:lnTo>
                      <a:lnTo>
                        <a:pt x="22" y="34"/>
                      </a:lnTo>
                      <a:lnTo>
                        <a:pt x="27" y="30"/>
                      </a:lnTo>
                      <a:lnTo>
                        <a:pt x="29" y="24"/>
                      </a:lnTo>
                      <a:lnTo>
                        <a:pt x="30" y="18"/>
                      </a:lnTo>
                      <a:lnTo>
                        <a:pt x="32" y="12"/>
                      </a:lnTo>
                      <a:lnTo>
                        <a:pt x="32" y="8"/>
                      </a:lnTo>
                      <a:lnTo>
                        <a:pt x="34" y="5"/>
                      </a:lnTo>
                      <a:lnTo>
                        <a:pt x="35" y="3"/>
                      </a:lnTo>
                      <a:lnTo>
                        <a:pt x="4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49" name="Freeform 492"/>
                <p:cNvSpPr/>
                <p:nvPr/>
              </p:nvSpPr>
              <p:spPr>
                <a:xfrm>
                  <a:off x="4700" y="1406"/>
                  <a:ext cx="57" cy="61"/>
                </a:xfrm>
                <a:custGeom>
                  <a:avLst/>
                  <a:gdLst>
                    <a:gd name="T0" fmla="*/ 0 w 57"/>
                    <a:gd name="T1" fmla="*/ 61 h 61"/>
                    <a:gd name="T2" fmla="*/ 10 w 57"/>
                    <a:gd name="T3" fmla="*/ 49 h 61"/>
                    <a:gd name="T4" fmla="*/ 19 w 57"/>
                    <a:gd name="T5" fmla="*/ 37 h 61"/>
                    <a:gd name="T6" fmla="*/ 28 w 57"/>
                    <a:gd name="T7" fmla="*/ 27 h 61"/>
                    <a:gd name="T8" fmla="*/ 34 w 57"/>
                    <a:gd name="T9" fmla="*/ 20 h 61"/>
                    <a:gd name="T10" fmla="*/ 40 w 57"/>
                    <a:gd name="T11" fmla="*/ 14 h 61"/>
                    <a:gd name="T12" fmla="*/ 43 w 57"/>
                    <a:gd name="T13" fmla="*/ 12 h 61"/>
                    <a:gd name="T14" fmla="*/ 47 w 57"/>
                    <a:gd name="T15" fmla="*/ 10 h 61"/>
                    <a:gd name="T16" fmla="*/ 50 w 57"/>
                    <a:gd name="T17" fmla="*/ 8 h 61"/>
                    <a:gd name="T18" fmla="*/ 53 w 57"/>
                    <a:gd name="T19" fmla="*/ 3 h 61"/>
                    <a:gd name="T20" fmla="*/ 57 w 57"/>
                    <a:gd name="T21" fmla="*/ 0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61">
                      <a:moveTo>
                        <a:pt x="0" y="61"/>
                      </a:moveTo>
                      <a:lnTo>
                        <a:pt x="10" y="49"/>
                      </a:lnTo>
                      <a:lnTo>
                        <a:pt x="19" y="37"/>
                      </a:lnTo>
                      <a:lnTo>
                        <a:pt x="28" y="27"/>
                      </a:lnTo>
                      <a:lnTo>
                        <a:pt x="34" y="20"/>
                      </a:lnTo>
                      <a:lnTo>
                        <a:pt x="40" y="14"/>
                      </a:lnTo>
                      <a:lnTo>
                        <a:pt x="43" y="12"/>
                      </a:lnTo>
                      <a:lnTo>
                        <a:pt x="47" y="10"/>
                      </a:lnTo>
                      <a:lnTo>
                        <a:pt x="50" y="8"/>
                      </a:lnTo>
                      <a:lnTo>
                        <a:pt x="53" y="3"/>
                      </a:lnTo>
                      <a:lnTo>
                        <a:pt x="57"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50" name="Freeform 493"/>
                <p:cNvSpPr/>
                <p:nvPr/>
              </p:nvSpPr>
              <p:spPr>
                <a:xfrm>
                  <a:off x="4446" y="1394"/>
                  <a:ext cx="97" cy="32"/>
                </a:xfrm>
                <a:custGeom>
                  <a:avLst/>
                  <a:gdLst>
                    <a:gd name="T0" fmla="*/ 0 w 97"/>
                    <a:gd name="T1" fmla="*/ 0 h 32"/>
                    <a:gd name="T2" fmla="*/ 10 w 97"/>
                    <a:gd name="T3" fmla="*/ 12 h 32"/>
                    <a:gd name="T4" fmla="*/ 15 w 97"/>
                    <a:gd name="T5" fmla="*/ 17 h 32"/>
                    <a:gd name="T6" fmla="*/ 20 w 97"/>
                    <a:gd name="T7" fmla="*/ 21 h 32"/>
                    <a:gd name="T8" fmla="*/ 24 w 97"/>
                    <a:gd name="T9" fmla="*/ 24 h 32"/>
                    <a:gd name="T10" fmla="*/ 29 w 97"/>
                    <a:gd name="T11" fmla="*/ 25 h 32"/>
                    <a:gd name="T12" fmla="*/ 34 w 97"/>
                    <a:gd name="T13" fmla="*/ 26 h 32"/>
                    <a:gd name="T14" fmla="*/ 38 w 97"/>
                    <a:gd name="T15" fmla="*/ 25 h 32"/>
                    <a:gd name="T16" fmla="*/ 44 w 97"/>
                    <a:gd name="T17" fmla="*/ 23 h 32"/>
                    <a:gd name="T18" fmla="*/ 50 w 97"/>
                    <a:gd name="T19" fmla="*/ 21 h 32"/>
                    <a:gd name="T20" fmla="*/ 56 w 97"/>
                    <a:gd name="T21" fmla="*/ 17 h 32"/>
                    <a:gd name="T22" fmla="*/ 62 w 97"/>
                    <a:gd name="T23" fmla="*/ 13 h 32"/>
                    <a:gd name="T24" fmla="*/ 65 w 97"/>
                    <a:gd name="T25" fmla="*/ 11 h 32"/>
                    <a:gd name="T26" fmla="*/ 67 w 97"/>
                    <a:gd name="T27" fmla="*/ 7 h 32"/>
                    <a:gd name="T28" fmla="*/ 69 w 97"/>
                    <a:gd name="T29" fmla="*/ 4 h 32"/>
                    <a:gd name="T30" fmla="*/ 72 w 97"/>
                    <a:gd name="T31" fmla="*/ 3 h 32"/>
                    <a:gd name="T32" fmla="*/ 74 w 97"/>
                    <a:gd name="T33" fmla="*/ 5 h 32"/>
                    <a:gd name="T34" fmla="*/ 76 w 97"/>
                    <a:gd name="T35" fmla="*/ 11 h 32"/>
                    <a:gd name="T36" fmla="*/ 79 w 97"/>
                    <a:gd name="T37" fmla="*/ 15 h 32"/>
                    <a:gd name="T38" fmla="*/ 83 w 97"/>
                    <a:gd name="T39" fmla="*/ 19 h 32"/>
                    <a:gd name="T40" fmla="*/ 90 w 97"/>
                    <a:gd name="T41" fmla="*/ 26 h 32"/>
                    <a:gd name="T42" fmla="*/ 97 w 97"/>
                    <a:gd name="T43" fmla="*/ 3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7" h="32">
                      <a:moveTo>
                        <a:pt x="0" y="0"/>
                      </a:moveTo>
                      <a:lnTo>
                        <a:pt x="10" y="12"/>
                      </a:lnTo>
                      <a:lnTo>
                        <a:pt x="15" y="17"/>
                      </a:lnTo>
                      <a:lnTo>
                        <a:pt x="20" y="21"/>
                      </a:lnTo>
                      <a:lnTo>
                        <a:pt x="24" y="24"/>
                      </a:lnTo>
                      <a:lnTo>
                        <a:pt x="29" y="25"/>
                      </a:lnTo>
                      <a:lnTo>
                        <a:pt x="34" y="26"/>
                      </a:lnTo>
                      <a:lnTo>
                        <a:pt x="38" y="25"/>
                      </a:lnTo>
                      <a:lnTo>
                        <a:pt x="44" y="23"/>
                      </a:lnTo>
                      <a:lnTo>
                        <a:pt x="50" y="21"/>
                      </a:lnTo>
                      <a:lnTo>
                        <a:pt x="56" y="17"/>
                      </a:lnTo>
                      <a:lnTo>
                        <a:pt x="62" y="13"/>
                      </a:lnTo>
                      <a:lnTo>
                        <a:pt x="65" y="11"/>
                      </a:lnTo>
                      <a:lnTo>
                        <a:pt x="67" y="7"/>
                      </a:lnTo>
                      <a:lnTo>
                        <a:pt x="69" y="4"/>
                      </a:lnTo>
                      <a:lnTo>
                        <a:pt x="72" y="3"/>
                      </a:lnTo>
                      <a:lnTo>
                        <a:pt x="74" y="5"/>
                      </a:lnTo>
                      <a:lnTo>
                        <a:pt x="76" y="11"/>
                      </a:lnTo>
                      <a:lnTo>
                        <a:pt x="79" y="15"/>
                      </a:lnTo>
                      <a:lnTo>
                        <a:pt x="83" y="19"/>
                      </a:lnTo>
                      <a:lnTo>
                        <a:pt x="90" y="26"/>
                      </a:lnTo>
                      <a:lnTo>
                        <a:pt x="97" y="32"/>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51" name="Freeform 494"/>
                <p:cNvSpPr/>
                <p:nvPr/>
              </p:nvSpPr>
              <p:spPr>
                <a:xfrm>
                  <a:off x="4383" y="1484"/>
                  <a:ext cx="45" cy="0"/>
                </a:xfrm>
                <a:custGeom>
                  <a:avLst/>
                  <a:gdLst>
                    <a:gd name="T0" fmla="*/ 0 w 45"/>
                    <a:gd name="T1" fmla="*/ 1 w 45"/>
                    <a:gd name="T2" fmla="*/ 4 w 45"/>
                    <a:gd name="T3" fmla="*/ 8 w 45"/>
                    <a:gd name="T4" fmla="*/ 14 w 45"/>
                    <a:gd name="T5" fmla="*/ 21 w 45"/>
                    <a:gd name="T6" fmla="*/ 29 w 45"/>
                    <a:gd name="T7" fmla="*/ 45 w 45"/>
                    <a:gd name="T8" fmla="*/ 0 60000 65536"/>
                    <a:gd name="T9" fmla="*/ 0 60000 65536"/>
                    <a:gd name="T10" fmla="*/ 0 60000 65536"/>
                    <a:gd name="T11" fmla="*/ 0 60000 65536"/>
                    <a:gd name="T12" fmla="*/ 0 60000 65536"/>
                    <a:gd name="T13" fmla="*/ 0 60000 65536"/>
                    <a:gd name="T14" fmla="*/ 0 60000 65536"/>
                    <a:gd name="T15" fmla="*/ 0 60000 65536"/>
                  </a:gdLst>
                  <a:ahLst/>
                  <a:cxnLst>
                    <a:cxn ang="T8">
                      <a:pos x="T0" y="0"/>
                    </a:cxn>
                    <a:cxn ang="T9">
                      <a:pos x="T1" y="0"/>
                    </a:cxn>
                    <a:cxn ang="T10">
                      <a:pos x="T2" y="0"/>
                    </a:cxn>
                    <a:cxn ang="T11">
                      <a:pos x="T3" y="0"/>
                    </a:cxn>
                    <a:cxn ang="T12">
                      <a:pos x="T4" y="0"/>
                    </a:cxn>
                    <a:cxn ang="T13">
                      <a:pos x="T5" y="0"/>
                    </a:cxn>
                    <a:cxn ang="T14">
                      <a:pos x="T6" y="0"/>
                    </a:cxn>
                    <a:cxn ang="T15">
                      <a:pos x="T7" y="0"/>
                    </a:cxn>
                  </a:cxnLst>
                  <a:rect l="0" t="0" r="r" b="b"/>
                  <a:pathLst>
                    <a:path w="45">
                      <a:moveTo>
                        <a:pt x="0" y="0"/>
                      </a:moveTo>
                      <a:lnTo>
                        <a:pt x="1" y="0"/>
                      </a:lnTo>
                      <a:lnTo>
                        <a:pt x="4" y="0"/>
                      </a:lnTo>
                      <a:lnTo>
                        <a:pt x="8" y="0"/>
                      </a:lnTo>
                      <a:lnTo>
                        <a:pt x="14" y="0"/>
                      </a:lnTo>
                      <a:lnTo>
                        <a:pt x="21" y="0"/>
                      </a:lnTo>
                      <a:lnTo>
                        <a:pt x="29" y="0"/>
                      </a:lnTo>
                      <a:lnTo>
                        <a:pt x="45"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52" name="Freeform 495"/>
                <p:cNvSpPr/>
                <p:nvPr/>
              </p:nvSpPr>
              <p:spPr>
                <a:xfrm>
                  <a:off x="4412" y="1487"/>
                  <a:ext cx="11" cy="9"/>
                </a:xfrm>
                <a:custGeom>
                  <a:avLst/>
                  <a:gdLst>
                    <a:gd name="T0" fmla="*/ 0 w 11"/>
                    <a:gd name="T1" fmla="*/ 0 h 9"/>
                    <a:gd name="T2" fmla="*/ 1 w 11"/>
                    <a:gd name="T3" fmla="*/ 0 h 9"/>
                    <a:gd name="T4" fmla="*/ 2 w 11"/>
                    <a:gd name="T5" fmla="*/ 1 h 9"/>
                    <a:gd name="T6" fmla="*/ 5 w 11"/>
                    <a:gd name="T7" fmla="*/ 4 h 9"/>
                    <a:gd name="T8" fmla="*/ 9 w 11"/>
                    <a:gd name="T9" fmla="*/ 8 h 9"/>
                    <a:gd name="T10" fmla="*/ 10 w 11"/>
                    <a:gd name="T11" fmla="*/ 9 h 9"/>
                    <a:gd name="T12" fmla="*/ 11 w 11"/>
                    <a:gd name="T13" fmla="*/ 9 h 9"/>
                    <a:gd name="T14" fmla="*/ 10 w 11"/>
                    <a:gd name="T15" fmla="*/ 9 h 9"/>
                    <a:gd name="T16" fmla="*/ 9 w 11"/>
                    <a:gd name="T17" fmla="*/ 8 h 9"/>
                    <a:gd name="T18" fmla="*/ 5 w 11"/>
                    <a:gd name="T19" fmla="*/ 4 h 9"/>
                    <a:gd name="T20" fmla="*/ 2 w 11"/>
                    <a:gd name="T21" fmla="*/ 1 h 9"/>
                    <a:gd name="T22" fmla="*/ 1 w 11"/>
                    <a:gd name="T23" fmla="*/ 0 h 9"/>
                    <a:gd name="T24" fmla="*/ 0 w 11"/>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9">
                      <a:moveTo>
                        <a:pt x="0" y="0"/>
                      </a:moveTo>
                      <a:lnTo>
                        <a:pt x="1" y="0"/>
                      </a:lnTo>
                      <a:lnTo>
                        <a:pt x="2" y="1"/>
                      </a:lnTo>
                      <a:lnTo>
                        <a:pt x="5" y="4"/>
                      </a:lnTo>
                      <a:lnTo>
                        <a:pt x="9" y="8"/>
                      </a:lnTo>
                      <a:lnTo>
                        <a:pt x="10" y="9"/>
                      </a:lnTo>
                      <a:lnTo>
                        <a:pt x="11" y="9"/>
                      </a:lnTo>
                      <a:lnTo>
                        <a:pt x="10" y="9"/>
                      </a:lnTo>
                      <a:lnTo>
                        <a:pt x="9" y="8"/>
                      </a:lnTo>
                      <a:lnTo>
                        <a:pt x="5" y="4"/>
                      </a:lnTo>
                      <a:lnTo>
                        <a:pt x="2" y="1"/>
                      </a:lnTo>
                      <a:lnTo>
                        <a:pt x="1" y="0"/>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53" name="Rectangle 508"/>
                <p:cNvSpPr>
                  <a:spLocks noChangeArrowheads="1"/>
                </p:cNvSpPr>
                <p:nvPr/>
              </p:nvSpPr>
              <p:spPr>
                <a:xfrm>
                  <a:off x="5004" y="1383"/>
                  <a:ext cx="0"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3621" fontAlgn="auto">
                    <a:spcBef>
                      <a:spcPct val="0"/>
                    </a:spcBef>
                    <a:spcAft>
                      <a:spcPts val="0"/>
                    </a:spcAft>
                    <a:buFont typeface="Arial" panose="020B0604020202020204" pitchFamily="34" charset="0"/>
                    <a:buNone/>
                    <a:defRPr/>
                  </a:pPr>
                  <a:endParaRPr lang="ja-JP" altLang="ja-JP" sz="461">
                    <a:solidFill>
                      <a:srgbClr val="000000"/>
                    </a:solidFill>
                    <a:latin typeface="Arial" panose="020B0604020202020204" pitchFamily="34" charset="0"/>
                  </a:endParaRPr>
                </a:p>
              </p:txBody>
            </p:sp>
            <p:sp>
              <p:nvSpPr>
                <p:cNvPr id="654" name="Rectangle 510"/>
                <p:cNvSpPr>
                  <a:spLocks noChangeArrowheads="1"/>
                </p:cNvSpPr>
                <p:nvPr/>
              </p:nvSpPr>
              <p:spPr>
                <a:xfrm>
                  <a:off x="5004" y="1483"/>
                  <a:ext cx="0"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3621" fontAlgn="auto">
                    <a:spcBef>
                      <a:spcPct val="0"/>
                    </a:spcBef>
                    <a:spcAft>
                      <a:spcPts val="0"/>
                    </a:spcAft>
                    <a:buFont typeface="Arial" panose="020B0604020202020204" pitchFamily="34" charset="0"/>
                    <a:buNone/>
                    <a:defRPr/>
                  </a:pPr>
                  <a:endParaRPr lang="ja-JP" altLang="ja-JP" sz="461">
                    <a:solidFill>
                      <a:srgbClr val="000000"/>
                    </a:solidFill>
                    <a:latin typeface="Arial" panose="020B0604020202020204" pitchFamily="34" charset="0"/>
                  </a:endParaRPr>
                </a:p>
              </p:txBody>
            </p:sp>
            <p:sp>
              <p:nvSpPr>
                <p:cNvPr id="655" name="Rectangle 512"/>
                <p:cNvSpPr>
                  <a:spLocks noChangeArrowheads="1"/>
                </p:cNvSpPr>
                <p:nvPr/>
              </p:nvSpPr>
              <p:spPr>
                <a:xfrm>
                  <a:off x="4928" y="1497"/>
                  <a:ext cx="0"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3621" fontAlgn="auto">
                    <a:spcBef>
                      <a:spcPct val="0"/>
                    </a:spcBef>
                    <a:spcAft>
                      <a:spcPts val="0"/>
                    </a:spcAft>
                    <a:buFont typeface="Arial" panose="020B0604020202020204" pitchFamily="34" charset="0"/>
                    <a:buNone/>
                    <a:defRPr/>
                  </a:pPr>
                  <a:endParaRPr lang="ja-JP" altLang="ja-JP" sz="461">
                    <a:solidFill>
                      <a:srgbClr val="000000"/>
                    </a:solidFill>
                    <a:latin typeface="Arial" panose="020B0604020202020204" pitchFamily="34" charset="0"/>
                  </a:endParaRPr>
                </a:p>
              </p:txBody>
            </p:sp>
            <p:sp>
              <p:nvSpPr>
                <p:cNvPr id="656" name="Rectangle 513"/>
                <p:cNvSpPr>
                  <a:spLocks noChangeArrowheads="1"/>
                </p:cNvSpPr>
                <p:nvPr/>
              </p:nvSpPr>
              <p:spPr>
                <a:xfrm>
                  <a:off x="4928" y="1547"/>
                  <a:ext cx="0"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3621" fontAlgn="auto">
                    <a:spcBef>
                      <a:spcPct val="0"/>
                    </a:spcBef>
                    <a:spcAft>
                      <a:spcPts val="0"/>
                    </a:spcAft>
                    <a:buFont typeface="Arial" panose="020B0604020202020204" pitchFamily="34" charset="0"/>
                    <a:buNone/>
                    <a:defRPr/>
                  </a:pPr>
                  <a:endParaRPr lang="ja-JP" altLang="ja-JP" sz="461">
                    <a:solidFill>
                      <a:srgbClr val="000000"/>
                    </a:solidFill>
                    <a:latin typeface="Arial" panose="020B0604020202020204" pitchFamily="34" charset="0"/>
                  </a:endParaRPr>
                </a:p>
              </p:txBody>
            </p:sp>
            <p:sp>
              <p:nvSpPr>
                <p:cNvPr id="657" name="Rectangle 515"/>
                <p:cNvSpPr>
                  <a:spLocks noChangeArrowheads="1"/>
                </p:cNvSpPr>
                <p:nvPr/>
              </p:nvSpPr>
              <p:spPr>
                <a:xfrm>
                  <a:off x="4691" y="1539"/>
                  <a:ext cx="0"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3621" fontAlgn="auto">
                    <a:spcBef>
                      <a:spcPct val="0"/>
                    </a:spcBef>
                    <a:spcAft>
                      <a:spcPts val="0"/>
                    </a:spcAft>
                    <a:buFont typeface="Arial" panose="020B0604020202020204" pitchFamily="34" charset="0"/>
                    <a:buNone/>
                    <a:defRPr/>
                  </a:pPr>
                  <a:endParaRPr lang="ja-JP" altLang="ja-JP" sz="461">
                    <a:solidFill>
                      <a:srgbClr val="000000"/>
                    </a:solidFill>
                    <a:latin typeface="Arial" panose="020B0604020202020204" pitchFamily="34" charset="0"/>
                  </a:endParaRPr>
                </a:p>
              </p:txBody>
            </p:sp>
            <p:sp>
              <p:nvSpPr>
                <p:cNvPr id="658" name="Rectangle 516"/>
                <p:cNvSpPr>
                  <a:spLocks noChangeArrowheads="1"/>
                </p:cNvSpPr>
                <p:nvPr/>
              </p:nvSpPr>
              <p:spPr>
                <a:xfrm>
                  <a:off x="4691" y="1587"/>
                  <a:ext cx="0"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3621" fontAlgn="auto">
                    <a:spcBef>
                      <a:spcPct val="0"/>
                    </a:spcBef>
                    <a:spcAft>
                      <a:spcPts val="0"/>
                    </a:spcAft>
                    <a:buFont typeface="Arial" panose="020B0604020202020204" pitchFamily="34" charset="0"/>
                    <a:buNone/>
                    <a:defRPr/>
                  </a:pPr>
                  <a:endParaRPr lang="ja-JP" altLang="ja-JP" sz="461">
                    <a:solidFill>
                      <a:srgbClr val="000000"/>
                    </a:solidFill>
                    <a:latin typeface="Arial" panose="020B0604020202020204" pitchFamily="34" charset="0"/>
                  </a:endParaRPr>
                </a:p>
              </p:txBody>
            </p:sp>
            <p:sp>
              <p:nvSpPr>
                <p:cNvPr id="659" name="Line 523"/>
                <p:cNvSpPr>
                  <a:spLocks noChangeShapeType="1"/>
                </p:cNvSpPr>
                <p:nvPr/>
              </p:nvSpPr>
              <p:spPr>
                <a:xfrm flipH="1">
                  <a:off x="5066" y="1211"/>
                  <a:ext cx="57" cy="14"/>
                </a:xfrm>
                <a:prstGeom prst="line">
                  <a:avLst/>
                </a:prstGeom>
                <a:noFill/>
                <a:ln w="7938">
                  <a:solidFill>
                    <a:srgbClr val="000000"/>
                  </a:solidFill>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60" name="Freeform 524"/>
                <p:cNvSpPr/>
                <p:nvPr/>
              </p:nvSpPr>
              <p:spPr>
                <a:xfrm>
                  <a:off x="3021" y="1666"/>
                  <a:ext cx="1697" cy="1510"/>
                </a:xfrm>
                <a:custGeom>
                  <a:avLst/>
                  <a:gdLst>
                    <a:gd name="T0" fmla="*/ 821 w 1697"/>
                    <a:gd name="T1" fmla="*/ 1064 h 1510"/>
                    <a:gd name="T2" fmla="*/ 765 w 1697"/>
                    <a:gd name="T3" fmla="*/ 1119 h 1510"/>
                    <a:gd name="T4" fmla="*/ 700 w 1697"/>
                    <a:gd name="T5" fmla="*/ 1103 h 1510"/>
                    <a:gd name="T6" fmla="*/ 663 w 1697"/>
                    <a:gd name="T7" fmla="*/ 1085 h 1510"/>
                    <a:gd name="T8" fmla="*/ 531 w 1697"/>
                    <a:gd name="T9" fmla="*/ 1107 h 1510"/>
                    <a:gd name="T10" fmla="*/ 421 w 1697"/>
                    <a:gd name="T11" fmla="*/ 1107 h 1510"/>
                    <a:gd name="T12" fmla="*/ 342 w 1697"/>
                    <a:gd name="T13" fmla="*/ 1098 h 1510"/>
                    <a:gd name="T14" fmla="*/ 263 w 1697"/>
                    <a:gd name="T15" fmla="*/ 1168 h 1510"/>
                    <a:gd name="T16" fmla="*/ 161 w 1697"/>
                    <a:gd name="T17" fmla="*/ 1205 h 1510"/>
                    <a:gd name="T18" fmla="*/ 43 w 1697"/>
                    <a:gd name="T19" fmla="*/ 1242 h 1510"/>
                    <a:gd name="T20" fmla="*/ 31 w 1697"/>
                    <a:gd name="T21" fmla="*/ 1335 h 1510"/>
                    <a:gd name="T22" fmla="*/ 120 w 1697"/>
                    <a:gd name="T23" fmla="*/ 1319 h 1510"/>
                    <a:gd name="T24" fmla="*/ 173 w 1697"/>
                    <a:gd name="T25" fmla="*/ 1380 h 1510"/>
                    <a:gd name="T26" fmla="*/ 276 w 1697"/>
                    <a:gd name="T27" fmla="*/ 1328 h 1510"/>
                    <a:gd name="T28" fmla="*/ 363 w 1697"/>
                    <a:gd name="T29" fmla="*/ 1328 h 1510"/>
                    <a:gd name="T30" fmla="*/ 480 w 1697"/>
                    <a:gd name="T31" fmla="*/ 1298 h 1510"/>
                    <a:gd name="T32" fmla="*/ 573 w 1697"/>
                    <a:gd name="T33" fmla="*/ 1258 h 1510"/>
                    <a:gd name="T34" fmla="*/ 673 w 1697"/>
                    <a:gd name="T35" fmla="*/ 1282 h 1510"/>
                    <a:gd name="T36" fmla="*/ 722 w 1697"/>
                    <a:gd name="T37" fmla="*/ 1298 h 1510"/>
                    <a:gd name="T38" fmla="*/ 660 w 1697"/>
                    <a:gd name="T39" fmla="*/ 1378 h 1510"/>
                    <a:gd name="T40" fmla="*/ 688 w 1697"/>
                    <a:gd name="T41" fmla="*/ 1460 h 1510"/>
                    <a:gd name="T42" fmla="*/ 753 w 1697"/>
                    <a:gd name="T43" fmla="*/ 1510 h 1510"/>
                    <a:gd name="T44" fmla="*/ 836 w 1697"/>
                    <a:gd name="T45" fmla="*/ 1393 h 1510"/>
                    <a:gd name="T46" fmla="*/ 948 w 1697"/>
                    <a:gd name="T47" fmla="*/ 1358 h 1510"/>
                    <a:gd name="T48" fmla="*/ 883 w 1697"/>
                    <a:gd name="T49" fmla="*/ 1273 h 1510"/>
                    <a:gd name="T50" fmla="*/ 936 w 1697"/>
                    <a:gd name="T51" fmla="*/ 1205 h 1510"/>
                    <a:gd name="T52" fmla="*/ 939 w 1697"/>
                    <a:gd name="T53" fmla="*/ 1282 h 1510"/>
                    <a:gd name="T54" fmla="*/ 994 w 1697"/>
                    <a:gd name="T55" fmla="*/ 1251 h 1510"/>
                    <a:gd name="T56" fmla="*/ 1016 w 1697"/>
                    <a:gd name="T57" fmla="*/ 1282 h 1510"/>
                    <a:gd name="T58" fmla="*/ 1066 w 1697"/>
                    <a:gd name="T59" fmla="*/ 1294 h 1510"/>
                    <a:gd name="T60" fmla="*/ 1181 w 1697"/>
                    <a:gd name="T61" fmla="*/ 1214 h 1510"/>
                    <a:gd name="T62" fmla="*/ 1232 w 1697"/>
                    <a:gd name="T63" fmla="*/ 1292 h 1510"/>
                    <a:gd name="T64" fmla="*/ 1279 w 1697"/>
                    <a:gd name="T65" fmla="*/ 1190 h 1510"/>
                    <a:gd name="T66" fmla="*/ 1356 w 1697"/>
                    <a:gd name="T67" fmla="*/ 1196 h 1510"/>
                    <a:gd name="T68" fmla="*/ 1400 w 1697"/>
                    <a:gd name="T69" fmla="*/ 1085 h 1510"/>
                    <a:gd name="T70" fmla="*/ 1400 w 1697"/>
                    <a:gd name="T71" fmla="*/ 1193 h 1510"/>
                    <a:gd name="T72" fmla="*/ 1480 w 1697"/>
                    <a:gd name="T73" fmla="*/ 1190 h 1510"/>
                    <a:gd name="T74" fmla="*/ 1517 w 1697"/>
                    <a:gd name="T75" fmla="*/ 1049 h 1510"/>
                    <a:gd name="T76" fmla="*/ 1567 w 1697"/>
                    <a:gd name="T77" fmla="*/ 763 h 1510"/>
                    <a:gd name="T78" fmla="*/ 1620 w 1697"/>
                    <a:gd name="T79" fmla="*/ 596 h 1510"/>
                    <a:gd name="T80" fmla="*/ 1685 w 1697"/>
                    <a:gd name="T81" fmla="*/ 411 h 1510"/>
                    <a:gd name="T82" fmla="*/ 1632 w 1697"/>
                    <a:gd name="T83" fmla="*/ 200 h 1510"/>
                    <a:gd name="T84" fmla="*/ 1607 w 1697"/>
                    <a:gd name="T85" fmla="*/ 34 h 1510"/>
                    <a:gd name="T86" fmla="*/ 1508 w 1697"/>
                    <a:gd name="T87" fmla="*/ 18 h 1510"/>
                    <a:gd name="T88" fmla="*/ 1564 w 1697"/>
                    <a:gd name="T89" fmla="*/ 43 h 1510"/>
                    <a:gd name="T90" fmla="*/ 1536 w 1697"/>
                    <a:gd name="T91" fmla="*/ 98 h 1510"/>
                    <a:gd name="T92" fmla="*/ 1490 w 1697"/>
                    <a:gd name="T93" fmla="*/ 83 h 1510"/>
                    <a:gd name="T94" fmla="*/ 1437 w 1697"/>
                    <a:gd name="T95" fmla="*/ 123 h 1510"/>
                    <a:gd name="T96" fmla="*/ 1388 w 1697"/>
                    <a:gd name="T97" fmla="*/ 205 h 1510"/>
                    <a:gd name="T98" fmla="*/ 1359 w 1697"/>
                    <a:gd name="T99" fmla="*/ 326 h 1510"/>
                    <a:gd name="T100" fmla="*/ 1390 w 1697"/>
                    <a:gd name="T101" fmla="*/ 457 h 1510"/>
                    <a:gd name="T102" fmla="*/ 1320 w 1697"/>
                    <a:gd name="T103" fmla="*/ 646 h 1510"/>
                    <a:gd name="T104" fmla="*/ 1171 w 1697"/>
                    <a:gd name="T105" fmla="*/ 784 h 1510"/>
                    <a:gd name="T106" fmla="*/ 975 w 1697"/>
                    <a:gd name="T107" fmla="*/ 873 h 1510"/>
                    <a:gd name="T108" fmla="*/ 1004 w 1697"/>
                    <a:gd name="T109" fmla="*/ 793 h 1510"/>
                    <a:gd name="T110" fmla="*/ 923 w 1697"/>
                    <a:gd name="T111" fmla="*/ 891 h 1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97" h="1510">
                      <a:moveTo>
                        <a:pt x="836" y="989"/>
                      </a:moveTo>
                      <a:lnTo>
                        <a:pt x="824" y="999"/>
                      </a:lnTo>
                      <a:lnTo>
                        <a:pt x="809" y="1012"/>
                      </a:lnTo>
                      <a:lnTo>
                        <a:pt x="806" y="1030"/>
                      </a:lnTo>
                      <a:lnTo>
                        <a:pt x="812" y="1054"/>
                      </a:lnTo>
                      <a:lnTo>
                        <a:pt x="821" y="1064"/>
                      </a:lnTo>
                      <a:lnTo>
                        <a:pt x="821" y="1073"/>
                      </a:lnTo>
                      <a:lnTo>
                        <a:pt x="812" y="1085"/>
                      </a:lnTo>
                      <a:lnTo>
                        <a:pt x="806" y="1094"/>
                      </a:lnTo>
                      <a:lnTo>
                        <a:pt x="790" y="1098"/>
                      </a:lnTo>
                      <a:lnTo>
                        <a:pt x="775" y="1107"/>
                      </a:lnTo>
                      <a:lnTo>
                        <a:pt x="765" y="1119"/>
                      </a:lnTo>
                      <a:lnTo>
                        <a:pt x="750" y="1122"/>
                      </a:lnTo>
                      <a:lnTo>
                        <a:pt x="738" y="1110"/>
                      </a:lnTo>
                      <a:lnTo>
                        <a:pt x="728" y="1107"/>
                      </a:lnTo>
                      <a:lnTo>
                        <a:pt x="719" y="1107"/>
                      </a:lnTo>
                      <a:lnTo>
                        <a:pt x="706" y="1113"/>
                      </a:lnTo>
                      <a:lnTo>
                        <a:pt x="700" y="1103"/>
                      </a:lnTo>
                      <a:lnTo>
                        <a:pt x="704" y="1092"/>
                      </a:lnTo>
                      <a:lnTo>
                        <a:pt x="713" y="1079"/>
                      </a:lnTo>
                      <a:lnTo>
                        <a:pt x="704" y="1073"/>
                      </a:lnTo>
                      <a:lnTo>
                        <a:pt x="691" y="1076"/>
                      </a:lnTo>
                      <a:lnTo>
                        <a:pt x="673" y="1082"/>
                      </a:lnTo>
                      <a:lnTo>
                        <a:pt x="663" y="1085"/>
                      </a:lnTo>
                      <a:lnTo>
                        <a:pt x="632" y="1082"/>
                      </a:lnTo>
                      <a:lnTo>
                        <a:pt x="589" y="1085"/>
                      </a:lnTo>
                      <a:lnTo>
                        <a:pt x="567" y="1085"/>
                      </a:lnTo>
                      <a:lnTo>
                        <a:pt x="555" y="1088"/>
                      </a:lnTo>
                      <a:lnTo>
                        <a:pt x="542" y="1098"/>
                      </a:lnTo>
                      <a:lnTo>
                        <a:pt x="531" y="1107"/>
                      </a:lnTo>
                      <a:lnTo>
                        <a:pt x="515" y="1107"/>
                      </a:lnTo>
                      <a:lnTo>
                        <a:pt x="484" y="1107"/>
                      </a:lnTo>
                      <a:lnTo>
                        <a:pt x="469" y="1107"/>
                      </a:lnTo>
                      <a:lnTo>
                        <a:pt x="459" y="1100"/>
                      </a:lnTo>
                      <a:lnTo>
                        <a:pt x="435" y="1098"/>
                      </a:lnTo>
                      <a:lnTo>
                        <a:pt x="421" y="1107"/>
                      </a:lnTo>
                      <a:lnTo>
                        <a:pt x="400" y="1110"/>
                      </a:lnTo>
                      <a:lnTo>
                        <a:pt x="385" y="1103"/>
                      </a:lnTo>
                      <a:lnTo>
                        <a:pt x="385" y="1098"/>
                      </a:lnTo>
                      <a:lnTo>
                        <a:pt x="373" y="1088"/>
                      </a:lnTo>
                      <a:lnTo>
                        <a:pt x="359" y="1092"/>
                      </a:lnTo>
                      <a:lnTo>
                        <a:pt x="342" y="1098"/>
                      </a:lnTo>
                      <a:lnTo>
                        <a:pt x="320" y="1103"/>
                      </a:lnTo>
                      <a:lnTo>
                        <a:pt x="300" y="1110"/>
                      </a:lnTo>
                      <a:lnTo>
                        <a:pt x="291" y="1119"/>
                      </a:lnTo>
                      <a:lnTo>
                        <a:pt x="288" y="1137"/>
                      </a:lnTo>
                      <a:lnTo>
                        <a:pt x="278" y="1156"/>
                      </a:lnTo>
                      <a:lnTo>
                        <a:pt x="263" y="1168"/>
                      </a:lnTo>
                      <a:lnTo>
                        <a:pt x="245" y="1180"/>
                      </a:lnTo>
                      <a:lnTo>
                        <a:pt x="226" y="1190"/>
                      </a:lnTo>
                      <a:lnTo>
                        <a:pt x="211" y="1196"/>
                      </a:lnTo>
                      <a:lnTo>
                        <a:pt x="195" y="1187"/>
                      </a:lnTo>
                      <a:lnTo>
                        <a:pt x="180" y="1190"/>
                      </a:lnTo>
                      <a:lnTo>
                        <a:pt x="161" y="1205"/>
                      </a:lnTo>
                      <a:lnTo>
                        <a:pt x="139" y="1212"/>
                      </a:lnTo>
                      <a:lnTo>
                        <a:pt x="111" y="1230"/>
                      </a:lnTo>
                      <a:lnTo>
                        <a:pt x="90" y="1245"/>
                      </a:lnTo>
                      <a:lnTo>
                        <a:pt x="68" y="1251"/>
                      </a:lnTo>
                      <a:lnTo>
                        <a:pt x="59" y="1251"/>
                      </a:lnTo>
                      <a:lnTo>
                        <a:pt x="43" y="1242"/>
                      </a:lnTo>
                      <a:lnTo>
                        <a:pt x="19" y="1245"/>
                      </a:lnTo>
                      <a:lnTo>
                        <a:pt x="3" y="1255"/>
                      </a:lnTo>
                      <a:lnTo>
                        <a:pt x="0" y="1270"/>
                      </a:lnTo>
                      <a:lnTo>
                        <a:pt x="0" y="1279"/>
                      </a:lnTo>
                      <a:lnTo>
                        <a:pt x="12" y="1289"/>
                      </a:lnTo>
                      <a:lnTo>
                        <a:pt x="31" y="1335"/>
                      </a:lnTo>
                      <a:lnTo>
                        <a:pt x="40" y="1331"/>
                      </a:lnTo>
                      <a:lnTo>
                        <a:pt x="55" y="1322"/>
                      </a:lnTo>
                      <a:lnTo>
                        <a:pt x="74" y="1331"/>
                      </a:lnTo>
                      <a:lnTo>
                        <a:pt x="93" y="1335"/>
                      </a:lnTo>
                      <a:lnTo>
                        <a:pt x="105" y="1325"/>
                      </a:lnTo>
                      <a:lnTo>
                        <a:pt x="120" y="1319"/>
                      </a:lnTo>
                      <a:lnTo>
                        <a:pt x="139" y="1316"/>
                      </a:lnTo>
                      <a:lnTo>
                        <a:pt x="151" y="1319"/>
                      </a:lnTo>
                      <a:lnTo>
                        <a:pt x="151" y="1331"/>
                      </a:lnTo>
                      <a:lnTo>
                        <a:pt x="155" y="1356"/>
                      </a:lnTo>
                      <a:lnTo>
                        <a:pt x="158" y="1362"/>
                      </a:lnTo>
                      <a:lnTo>
                        <a:pt x="173" y="1380"/>
                      </a:lnTo>
                      <a:lnTo>
                        <a:pt x="189" y="1372"/>
                      </a:lnTo>
                      <a:lnTo>
                        <a:pt x="211" y="1353"/>
                      </a:lnTo>
                      <a:lnTo>
                        <a:pt x="232" y="1341"/>
                      </a:lnTo>
                      <a:lnTo>
                        <a:pt x="257" y="1313"/>
                      </a:lnTo>
                      <a:lnTo>
                        <a:pt x="263" y="1310"/>
                      </a:lnTo>
                      <a:lnTo>
                        <a:pt x="276" y="1328"/>
                      </a:lnTo>
                      <a:lnTo>
                        <a:pt x="291" y="1335"/>
                      </a:lnTo>
                      <a:lnTo>
                        <a:pt x="309" y="1328"/>
                      </a:lnTo>
                      <a:lnTo>
                        <a:pt x="325" y="1319"/>
                      </a:lnTo>
                      <a:lnTo>
                        <a:pt x="342" y="1322"/>
                      </a:lnTo>
                      <a:lnTo>
                        <a:pt x="347" y="1322"/>
                      </a:lnTo>
                      <a:lnTo>
                        <a:pt x="363" y="1328"/>
                      </a:lnTo>
                      <a:lnTo>
                        <a:pt x="381" y="1316"/>
                      </a:lnTo>
                      <a:lnTo>
                        <a:pt x="412" y="1304"/>
                      </a:lnTo>
                      <a:lnTo>
                        <a:pt x="425" y="1294"/>
                      </a:lnTo>
                      <a:lnTo>
                        <a:pt x="446" y="1298"/>
                      </a:lnTo>
                      <a:lnTo>
                        <a:pt x="462" y="1300"/>
                      </a:lnTo>
                      <a:lnTo>
                        <a:pt x="480" y="1298"/>
                      </a:lnTo>
                      <a:lnTo>
                        <a:pt x="493" y="1289"/>
                      </a:lnTo>
                      <a:lnTo>
                        <a:pt x="511" y="1270"/>
                      </a:lnTo>
                      <a:lnTo>
                        <a:pt x="515" y="1267"/>
                      </a:lnTo>
                      <a:lnTo>
                        <a:pt x="531" y="1273"/>
                      </a:lnTo>
                      <a:lnTo>
                        <a:pt x="548" y="1263"/>
                      </a:lnTo>
                      <a:lnTo>
                        <a:pt x="573" y="1258"/>
                      </a:lnTo>
                      <a:lnTo>
                        <a:pt x="596" y="1255"/>
                      </a:lnTo>
                      <a:lnTo>
                        <a:pt x="617" y="1258"/>
                      </a:lnTo>
                      <a:lnTo>
                        <a:pt x="639" y="1270"/>
                      </a:lnTo>
                      <a:lnTo>
                        <a:pt x="644" y="1279"/>
                      </a:lnTo>
                      <a:lnTo>
                        <a:pt x="657" y="1289"/>
                      </a:lnTo>
                      <a:lnTo>
                        <a:pt x="673" y="1282"/>
                      </a:lnTo>
                      <a:lnTo>
                        <a:pt x="682" y="1273"/>
                      </a:lnTo>
                      <a:lnTo>
                        <a:pt x="697" y="1267"/>
                      </a:lnTo>
                      <a:lnTo>
                        <a:pt x="709" y="1270"/>
                      </a:lnTo>
                      <a:lnTo>
                        <a:pt x="716" y="1279"/>
                      </a:lnTo>
                      <a:lnTo>
                        <a:pt x="722" y="1285"/>
                      </a:lnTo>
                      <a:lnTo>
                        <a:pt x="722" y="1298"/>
                      </a:lnTo>
                      <a:lnTo>
                        <a:pt x="713" y="1310"/>
                      </a:lnTo>
                      <a:lnTo>
                        <a:pt x="697" y="1328"/>
                      </a:lnTo>
                      <a:lnTo>
                        <a:pt x="682" y="1347"/>
                      </a:lnTo>
                      <a:lnTo>
                        <a:pt x="669" y="1353"/>
                      </a:lnTo>
                      <a:lnTo>
                        <a:pt x="666" y="1368"/>
                      </a:lnTo>
                      <a:lnTo>
                        <a:pt x="660" y="1378"/>
                      </a:lnTo>
                      <a:lnTo>
                        <a:pt x="666" y="1396"/>
                      </a:lnTo>
                      <a:lnTo>
                        <a:pt x="666" y="1408"/>
                      </a:lnTo>
                      <a:lnTo>
                        <a:pt x="660" y="1427"/>
                      </a:lnTo>
                      <a:lnTo>
                        <a:pt x="663" y="1442"/>
                      </a:lnTo>
                      <a:lnTo>
                        <a:pt x="675" y="1454"/>
                      </a:lnTo>
                      <a:lnTo>
                        <a:pt x="688" y="1460"/>
                      </a:lnTo>
                      <a:lnTo>
                        <a:pt x="704" y="1457"/>
                      </a:lnTo>
                      <a:lnTo>
                        <a:pt x="719" y="1469"/>
                      </a:lnTo>
                      <a:lnTo>
                        <a:pt x="728" y="1482"/>
                      </a:lnTo>
                      <a:lnTo>
                        <a:pt x="731" y="1491"/>
                      </a:lnTo>
                      <a:lnTo>
                        <a:pt x="738" y="1503"/>
                      </a:lnTo>
                      <a:lnTo>
                        <a:pt x="753" y="1510"/>
                      </a:lnTo>
                      <a:lnTo>
                        <a:pt x="771" y="1506"/>
                      </a:lnTo>
                      <a:lnTo>
                        <a:pt x="787" y="1491"/>
                      </a:lnTo>
                      <a:lnTo>
                        <a:pt x="796" y="1469"/>
                      </a:lnTo>
                      <a:lnTo>
                        <a:pt x="809" y="1452"/>
                      </a:lnTo>
                      <a:lnTo>
                        <a:pt x="824" y="1423"/>
                      </a:lnTo>
                      <a:lnTo>
                        <a:pt x="836" y="1393"/>
                      </a:lnTo>
                      <a:lnTo>
                        <a:pt x="843" y="1365"/>
                      </a:lnTo>
                      <a:lnTo>
                        <a:pt x="862" y="1365"/>
                      </a:lnTo>
                      <a:lnTo>
                        <a:pt x="889" y="1337"/>
                      </a:lnTo>
                      <a:lnTo>
                        <a:pt x="908" y="1337"/>
                      </a:lnTo>
                      <a:lnTo>
                        <a:pt x="932" y="1347"/>
                      </a:lnTo>
                      <a:lnTo>
                        <a:pt x="948" y="1358"/>
                      </a:lnTo>
                      <a:lnTo>
                        <a:pt x="948" y="1335"/>
                      </a:lnTo>
                      <a:lnTo>
                        <a:pt x="936" y="1319"/>
                      </a:lnTo>
                      <a:lnTo>
                        <a:pt x="936" y="1307"/>
                      </a:lnTo>
                      <a:lnTo>
                        <a:pt x="911" y="1298"/>
                      </a:lnTo>
                      <a:lnTo>
                        <a:pt x="896" y="1285"/>
                      </a:lnTo>
                      <a:lnTo>
                        <a:pt x="883" y="1273"/>
                      </a:lnTo>
                      <a:lnTo>
                        <a:pt x="886" y="1258"/>
                      </a:lnTo>
                      <a:lnTo>
                        <a:pt x="902" y="1236"/>
                      </a:lnTo>
                      <a:lnTo>
                        <a:pt x="902" y="1220"/>
                      </a:lnTo>
                      <a:lnTo>
                        <a:pt x="917" y="1205"/>
                      </a:lnTo>
                      <a:lnTo>
                        <a:pt x="927" y="1196"/>
                      </a:lnTo>
                      <a:lnTo>
                        <a:pt x="936" y="1205"/>
                      </a:lnTo>
                      <a:lnTo>
                        <a:pt x="936" y="1220"/>
                      </a:lnTo>
                      <a:lnTo>
                        <a:pt x="932" y="1236"/>
                      </a:lnTo>
                      <a:lnTo>
                        <a:pt x="927" y="1251"/>
                      </a:lnTo>
                      <a:lnTo>
                        <a:pt x="920" y="1263"/>
                      </a:lnTo>
                      <a:lnTo>
                        <a:pt x="929" y="1277"/>
                      </a:lnTo>
                      <a:lnTo>
                        <a:pt x="939" y="1282"/>
                      </a:lnTo>
                      <a:lnTo>
                        <a:pt x="944" y="1270"/>
                      </a:lnTo>
                      <a:lnTo>
                        <a:pt x="942" y="1255"/>
                      </a:lnTo>
                      <a:lnTo>
                        <a:pt x="944" y="1245"/>
                      </a:lnTo>
                      <a:lnTo>
                        <a:pt x="958" y="1255"/>
                      </a:lnTo>
                      <a:lnTo>
                        <a:pt x="979" y="1251"/>
                      </a:lnTo>
                      <a:lnTo>
                        <a:pt x="994" y="1251"/>
                      </a:lnTo>
                      <a:lnTo>
                        <a:pt x="997" y="1258"/>
                      </a:lnTo>
                      <a:lnTo>
                        <a:pt x="992" y="1270"/>
                      </a:lnTo>
                      <a:lnTo>
                        <a:pt x="979" y="1282"/>
                      </a:lnTo>
                      <a:lnTo>
                        <a:pt x="979" y="1294"/>
                      </a:lnTo>
                      <a:lnTo>
                        <a:pt x="997" y="1292"/>
                      </a:lnTo>
                      <a:lnTo>
                        <a:pt x="1016" y="1282"/>
                      </a:lnTo>
                      <a:lnTo>
                        <a:pt x="1023" y="1273"/>
                      </a:lnTo>
                      <a:lnTo>
                        <a:pt x="1038" y="1263"/>
                      </a:lnTo>
                      <a:lnTo>
                        <a:pt x="1040" y="1258"/>
                      </a:lnTo>
                      <a:lnTo>
                        <a:pt x="1050" y="1270"/>
                      </a:lnTo>
                      <a:lnTo>
                        <a:pt x="1054" y="1282"/>
                      </a:lnTo>
                      <a:lnTo>
                        <a:pt x="1066" y="1294"/>
                      </a:lnTo>
                      <a:lnTo>
                        <a:pt x="1084" y="1292"/>
                      </a:lnTo>
                      <a:lnTo>
                        <a:pt x="1119" y="1292"/>
                      </a:lnTo>
                      <a:lnTo>
                        <a:pt x="1134" y="1298"/>
                      </a:lnTo>
                      <a:lnTo>
                        <a:pt x="1155" y="1263"/>
                      </a:lnTo>
                      <a:lnTo>
                        <a:pt x="1171" y="1245"/>
                      </a:lnTo>
                      <a:lnTo>
                        <a:pt x="1181" y="1214"/>
                      </a:lnTo>
                      <a:lnTo>
                        <a:pt x="1193" y="1190"/>
                      </a:lnTo>
                      <a:lnTo>
                        <a:pt x="1220" y="1190"/>
                      </a:lnTo>
                      <a:lnTo>
                        <a:pt x="1236" y="1212"/>
                      </a:lnTo>
                      <a:lnTo>
                        <a:pt x="1229" y="1242"/>
                      </a:lnTo>
                      <a:lnTo>
                        <a:pt x="1227" y="1270"/>
                      </a:lnTo>
                      <a:lnTo>
                        <a:pt x="1232" y="1292"/>
                      </a:lnTo>
                      <a:lnTo>
                        <a:pt x="1248" y="1298"/>
                      </a:lnTo>
                      <a:lnTo>
                        <a:pt x="1255" y="1273"/>
                      </a:lnTo>
                      <a:lnTo>
                        <a:pt x="1285" y="1255"/>
                      </a:lnTo>
                      <a:lnTo>
                        <a:pt x="1279" y="1236"/>
                      </a:lnTo>
                      <a:lnTo>
                        <a:pt x="1273" y="1214"/>
                      </a:lnTo>
                      <a:lnTo>
                        <a:pt x="1279" y="1190"/>
                      </a:lnTo>
                      <a:lnTo>
                        <a:pt x="1308" y="1165"/>
                      </a:lnTo>
                      <a:lnTo>
                        <a:pt x="1328" y="1159"/>
                      </a:lnTo>
                      <a:lnTo>
                        <a:pt x="1332" y="1156"/>
                      </a:lnTo>
                      <a:lnTo>
                        <a:pt x="1341" y="1168"/>
                      </a:lnTo>
                      <a:lnTo>
                        <a:pt x="1341" y="1183"/>
                      </a:lnTo>
                      <a:lnTo>
                        <a:pt x="1356" y="1196"/>
                      </a:lnTo>
                      <a:lnTo>
                        <a:pt x="1366" y="1190"/>
                      </a:lnTo>
                      <a:lnTo>
                        <a:pt x="1366" y="1165"/>
                      </a:lnTo>
                      <a:lnTo>
                        <a:pt x="1356" y="1144"/>
                      </a:lnTo>
                      <a:lnTo>
                        <a:pt x="1369" y="1110"/>
                      </a:lnTo>
                      <a:lnTo>
                        <a:pt x="1390" y="1098"/>
                      </a:lnTo>
                      <a:lnTo>
                        <a:pt x="1400" y="1085"/>
                      </a:lnTo>
                      <a:lnTo>
                        <a:pt x="1425" y="1100"/>
                      </a:lnTo>
                      <a:lnTo>
                        <a:pt x="1440" y="1107"/>
                      </a:lnTo>
                      <a:lnTo>
                        <a:pt x="1437" y="1134"/>
                      </a:lnTo>
                      <a:lnTo>
                        <a:pt x="1409" y="1147"/>
                      </a:lnTo>
                      <a:lnTo>
                        <a:pt x="1400" y="1168"/>
                      </a:lnTo>
                      <a:lnTo>
                        <a:pt x="1400" y="1193"/>
                      </a:lnTo>
                      <a:lnTo>
                        <a:pt x="1381" y="1217"/>
                      </a:lnTo>
                      <a:lnTo>
                        <a:pt x="1397" y="1242"/>
                      </a:lnTo>
                      <a:lnTo>
                        <a:pt x="1409" y="1224"/>
                      </a:lnTo>
                      <a:lnTo>
                        <a:pt x="1431" y="1212"/>
                      </a:lnTo>
                      <a:lnTo>
                        <a:pt x="1452" y="1196"/>
                      </a:lnTo>
                      <a:lnTo>
                        <a:pt x="1480" y="1190"/>
                      </a:lnTo>
                      <a:lnTo>
                        <a:pt x="1477" y="1159"/>
                      </a:lnTo>
                      <a:lnTo>
                        <a:pt x="1486" y="1134"/>
                      </a:lnTo>
                      <a:lnTo>
                        <a:pt x="1502" y="1107"/>
                      </a:lnTo>
                      <a:lnTo>
                        <a:pt x="1527" y="1085"/>
                      </a:lnTo>
                      <a:lnTo>
                        <a:pt x="1548" y="1073"/>
                      </a:lnTo>
                      <a:lnTo>
                        <a:pt x="1517" y="1049"/>
                      </a:lnTo>
                      <a:lnTo>
                        <a:pt x="1505" y="1018"/>
                      </a:lnTo>
                      <a:lnTo>
                        <a:pt x="1499" y="981"/>
                      </a:lnTo>
                      <a:lnTo>
                        <a:pt x="1517" y="925"/>
                      </a:lnTo>
                      <a:lnTo>
                        <a:pt x="1533" y="873"/>
                      </a:lnTo>
                      <a:lnTo>
                        <a:pt x="1555" y="809"/>
                      </a:lnTo>
                      <a:lnTo>
                        <a:pt x="1567" y="763"/>
                      </a:lnTo>
                      <a:lnTo>
                        <a:pt x="1558" y="689"/>
                      </a:lnTo>
                      <a:lnTo>
                        <a:pt x="1555" y="621"/>
                      </a:lnTo>
                      <a:lnTo>
                        <a:pt x="1577" y="593"/>
                      </a:lnTo>
                      <a:lnTo>
                        <a:pt x="1598" y="571"/>
                      </a:lnTo>
                      <a:lnTo>
                        <a:pt x="1613" y="578"/>
                      </a:lnTo>
                      <a:lnTo>
                        <a:pt x="1620" y="596"/>
                      </a:lnTo>
                      <a:lnTo>
                        <a:pt x="1638" y="596"/>
                      </a:lnTo>
                      <a:lnTo>
                        <a:pt x="1638" y="563"/>
                      </a:lnTo>
                      <a:lnTo>
                        <a:pt x="1632" y="529"/>
                      </a:lnTo>
                      <a:lnTo>
                        <a:pt x="1635" y="504"/>
                      </a:lnTo>
                      <a:lnTo>
                        <a:pt x="1657" y="457"/>
                      </a:lnTo>
                      <a:lnTo>
                        <a:pt x="1685" y="411"/>
                      </a:lnTo>
                      <a:lnTo>
                        <a:pt x="1697" y="378"/>
                      </a:lnTo>
                      <a:lnTo>
                        <a:pt x="1691" y="347"/>
                      </a:lnTo>
                      <a:lnTo>
                        <a:pt x="1675" y="304"/>
                      </a:lnTo>
                      <a:lnTo>
                        <a:pt x="1657" y="261"/>
                      </a:lnTo>
                      <a:lnTo>
                        <a:pt x="1648" y="218"/>
                      </a:lnTo>
                      <a:lnTo>
                        <a:pt x="1632" y="200"/>
                      </a:lnTo>
                      <a:lnTo>
                        <a:pt x="1613" y="193"/>
                      </a:lnTo>
                      <a:lnTo>
                        <a:pt x="1604" y="172"/>
                      </a:lnTo>
                      <a:lnTo>
                        <a:pt x="1595" y="138"/>
                      </a:lnTo>
                      <a:lnTo>
                        <a:pt x="1589" y="110"/>
                      </a:lnTo>
                      <a:lnTo>
                        <a:pt x="1595" y="88"/>
                      </a:lnTo>
                      <a:lnTo>
                        <a:pt x="1607" y="34"/>
                      </a:lnTo>
                      <a:lnTo>
                        <a:pt x="1610" y="8"/>
                      </a:lnTo>
                      <a:lnTo>
                        <a:pt x="1586" y="24"/>
                      </a:lnTo>
                      <a:lnTo>
                        <a:pt x="1567" y="8"/>
                      </a:lnTo>
                      <a:lnTo>
                        <a:pt x="1542" y="15"/>
                      </a:lnTo>
                      <a:lnTo>
                        <a:pt x="1527" y="0"/>
                      </a:lnTo>
                      <a:lnTo>
                        <a:pt x="1508" y="18"/>
                      </a:lnTo>
                      <a:lnTo>
                        <a:pt x="1505" y="45"/>
                      </a:lnTo>
                      <a:lnTo>
                        <a:pt x="1505" y="71"/>
                      </a:lnTo>
                      <a:lnTo>
                        <a:pt x="1517" y="76"/>
                      </a:lnTo>
                      <a:lnTo>
                        <a:pt x="1536" y="64"/>
                      </a:lnTo>
                      <a:lnTo>
                        <a:pt x="1548" y="45"/>
                      </a:lnTo>
                      <a:lnTo>
                        <a:pt x="1564" y="43"/>
                      </a:lnTo>
                      <a:lnTo>
                        <a:pt x="1577" y="58"/>
                      </a:lnTo>
                      <a:lnTo>
                        <a:pt x="1579" y="83"/>
                      </a:lnTo>
                      <a:lnTo>
                        <a:pt x="1573" y="110"/>
                      </a:lnTo>
                      <a:lnTo>
                        <a:pt x="1558" y="113"/>
                      </a:lnTo>
                      <a:lnTo>
                        <a:pt x="1536" y="107"/>
                      </a:lnTo>
                      <a:lnTo>
                        <a:pt x="1536" y="98"/>
                      </a:lnTo>
                      <a:lnTo>
                        <a:pt x="1517" y="98"/>
                      </a:lnTo>
                      <a:lnTo>
                        <a:pt x="1521" y="113"/>
                      </a:lnTo>
                      <a:lnTo>
                        <a:pt x="1517" y="129"/>
                      </a:lnTo>
                      <a:lnTo>
                        <a:pt x="1496" y="120"/>
                      </a:lnTo>
                      <a:lnTo>
                        <a:pt x="1486" y="104"/>
                      </a:lnTo>
                      <a:lnTo>
                        <a:pt x="1490" y="83"/>
                      </a:lnTo>
                      <a:lnTo>
                        <a:pt x="1480" y="61"/>
                      </a:lnTo>
                      <a:lnTo>
                        <a:pt x="1462" y="58"/>
                      </a:lnTo>
                      <a:lnTo>
                        <a:pt x="1443" y="61"/>
                      </a:lnTo>
                      <a:lnTo>
                        <a:pt x="1446" y="80"/>
                      </a:lnTo>
                      <a:lnTo>
                        <a:pt x="1455" y="98"/>
                      </a:lnTo>
                      <a:lnTo>
                        <a:pt x="1437" y="123"/>
                      </a:lnTo>
                      <a:lnTo>
                        <a:pt x="1437" y="141"/>
                      </a:lnTo>
                      <a:lnTo>
                        <a:pt x="1425" y="153"/>
                      </a:lnTo>
                      <a:lnTo>
                        <a:pt x="1412" y="141"/>
                      </a:lnTo>
                      <a:lnTo>
                        <a:pt x="1397" y="147"/>
                      </a:lnTo>
                      <a:lnTo>
                        <a:pt x="1394" y="175"/>
                      </a:lnTo>
                      <a:lnTo>
                        <a:pt x="1388" y="205"/>
                      </a:lnTo>
                      <a:lnTo>
                        <a:pt x="1403" y="236"/>
                      </a:lnTo>
                      <a:lnTo>
                        <a:pt x="1400" y="251"/>
                      </a:lnTo>
                      <a:lnTo>
                        <a:pt x="1394" y="277"/>
                      </a:lnTo>
                      <a:lnTo>
                        <a:pt x="1375" y="295"/>
                      </a:lnTo>
                      <a:lnTo>
                        <a:pt x="1344" y="298"/>
                      </a:lnTo>
                      <a:lnTo>
                        <a:pt x="1359" y="326"/>
                      </a:lnTo>
                      <a:lnTo>
                        <a:pt x="1385" y="326"/>
                      </a:lnTo>
                      <a:lnTo>
                        <a:pt x="1409" y="335"/>
                      </a:lnTo>
                      <a:lnTo>
                        <a:pt x="1419" y="372"/>
                      </a:lnTo>
                      <a:lnTo>
                        <a:pt x="1412" y="396"/>
                      </a:lnTo>
                      <a:lnTo>
                        <a:pt x="1390" y="430"/>
                      </a:lnTo>
                      <a:lnTo>
                        <a:pt x="1390" y="457"/>
                      </a:lnTo>
                      <a:lnTo>
                        <a:pt x="1394" y="483"/>
                      </a:lnTo>
                      <a:lnTo>
                        <a:pt x="1381" y="501"/>
                      </a:lnTo>
                      <a:lnTo>
                        <a:pt x="1356" y="537"/>
                      </a:lnTo>
                      <a:lnTo>
                        <a:pt x="1341" y="571"/>
                      </a:lnTo>
                      <a:lnTo>
                        <a:pt x="1332" y="618"/>
                      </a:lnTo>
                      <a:lnTo>
                        <a:pt x="1320" y="646"/>
                      </a:lnTo>
                      <a:lnTo>
                        <a:pt x="1297" y="664"/>
                      </a:lnTo>
                      <a:lnTo>
                        <a:pt x="1261" y="676"/>
                      </a:lnTo>
                      <a:lnTo>
                        <a:pt x="1229" y="689"/>
                      </a:lnTo>
                      <a:lnTo>
                        <a:pt x="1229" y="710"/>
                      </a:lnTo>
                      <a:lnTo>
                        <a:pt x="1214" y="744"/>
                      </a:lnTo>
                      <a:lnTo>
                        <a:pt x="1171" y="784"/>
                      </a:lnTo>
                      <a:lnTo>
                        <a:pt x="1115" y="818"/>
                      </a:lnTo>
                      <a:lnTo>
                        <a:pt x="1081" y="821"/>
                      </a:lnTo>
                      <a:lnTo>
                        <a:pt x="1038" y="855"/>
                      </a:lnTo>
                      <a:lnTo>
                        <a:pt x="1009" y="891"/>
                      </a:lnTo>
                      <a:lnTo>
                        <a:pt x="988" y="889"/>
                      </a:lnTo>
                      <a:lnTo>
                        <a:pt x="975" y="873"/>
                      </a:lnTo>
                      <a:lnTo>
                        <a:pt x="975" y="860"/>
                      </a:lnTo>
                      <a:lnTo>
                        <a:pt x="985" y="843"/>
                      </a:lnTo>
                      <a:lnTo>
                        <a:pt x="985" y="827"/>
                      </a:lnTo>
                      <a:lnTo>
                        <a:pt x="963" y="814"/>
                      </a:lnTo>
                      <a:lnTo>
                        <a:pt x="970" y="796"/>
                      </a:lnTo>
                      <a:lnTo>
                        <a:pt x="1004" y="793"/>
                      </a:lnTo>
                      <a:lnTo>
                        <a:pt x="1009" y="778"/>
                      </a:lnTo>
                      <a:lnTo>
                        <a:pt x="1019" y="759"/>
                      </a:lnTo>
                      <a:lnTo>
                        <a:pt x="994" y="756"/>
                      </a:lnTo>
                      <a:lnTo>
                        <a:pt x="951" y="772"/>
                      </a:lnTo>
                      <a:lnTo>
                        <a:pt x="927" y="780"/>
                      </a:lnTo>
                      <a:lnTo>
                        <a:pt x="923" y="891"/>
                      </a:lnTo>
                      <a:lnTo>
                        <a:pt x="889" y="940"/>
                      </a:lnTo>
                      <a:lnTo>
                        <a:pt x="867" y="965"/>
                      </a:lnTo>
                      <a:lnTo>
                        <a:pt x="836" y="989"/>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61" name="Freeform 525"/>
                <p:cNvSpPr/>
                <p:nvPr/>
              </p:nvSpPr>
              <p:spPr>
                <a:xfrm>
                  <a:off x="3021" y="1666"/>
                  <a:ext cx="1697" cy="1510"/>
                </a:xfrm>
                <a:custGeom>
                  <a:avLst/>
                  <a:gdLst>
                    <a:gd name="T0" fmla="*/ 821 w 1697"/>
                    <a:gd name="T1" fmla="*/ 1064 h 1510"/>
                    <a:gd name="T2" fmla="*/ 765 w 1697"/>
                    <a:gd name="T3" fmla="*/ 1119 h 1510"/>
                    <a:gd name="T4" fmla="*/ 700 w 1697"/>
                    <a:gd name="T5" fmla="*/ 1103 h 1510"/>
                    <a:gd name="T6" fmla="*/ 663 w 1697"/>
                    <a:gd name="T7" fmla="*/ 1085 h 1510"/>
                    <a:gd name="T8" fmla="*/ 531 w 1697"/>
                    <a:gd name="T9" fmla="*/ 1107 h 1510"/>
                    <a:gd name="T10" fmla="*/ 421 w 1697"/>
                    <a:gd name="T11" fmla="*/ 1107 h 1510"/>
                    <a:gd name="T12" fmla="*/ 342 w 1697"/>
                    <a:gd name="T13" fmla="*/ 1098 h 1510"/>
                    <a:gd name="T14" fmla="*/ 263 w 1697"/>
                    <a:gd name="T15" fmla="*/ 1168 h 1510"/>
                    <a:gd name="T16" fmla="*/ 161 w 1697"/>
                    <a:gd name="T17" fmla="*/ 1205 h 1510"/>
                    <a:gd name="T18" fmla="*/ 43 w 1697"/>
                    <a:gd name="T19" fmla="*/ 1242 h 1510"/>
                    <a:gd name="T20" fmla="*/ 31 w 1697"/>
                    <a:gd name="T21" fmla="*/ 1335 h 1510"/>
                    <a:gd name="T22" fmla="*/ 120 w 1697"/>
                    <a:gd name="T23" fmla="*/ 1319 h 1510"/>
                    <a:gd name="T24" fmla="*/ 173 w 1697"/>
                    <a:gd name="T25" fmla="*/ 1380 h 1510"/>
                    <a:gd name="T26" fmla="*/ 276 w 1697"/>
                    <a:gd name="T27" fmla="*/ 1328 h 1510"/>
                    <a:gd name="T28" fmla="*/ 363 w 1697"/>
                    <a:gd name="T29" fmla="*/ 1328 h 1510"/>
                    <a:gd name="T30" fmla="*/ 480 w 1697"/>
                    <a:gd name="T31" fmla="*/ 1298 h 1510"/>
                    <a:gd name="T32" fmla="*/ 573 w 1697"/>
                    <a:gd name="T33" fmla="*/ 1258 h 1510"/>
                    <a:gd name="T34" fmla="*/ 673 w 1697"/>
                    <a:gd name="T35" fmla="*/ 1282 h 1510"/>
                    <a:gd name="T36" fmla="*/ 722 w 1697"/>
                    <a:gd name="T37" fmla="*/ 1298 h 1510"/>
                    <a:gd name="T38" fmla="*/ 660 w 1697"/>
                    <a:gd name="T39" fmla="*/ 1378 h 1510"/>
                    <a:gd name="T40" fmla="*/ 688 w 1697"/>
                    <a:gd name="T41" fmla="*/ 1460 h 1510"/>
                    <a:gd name="T42" fmla="*/ 753 w 1697"/>
                    <a:gd name="T43" fmla="*/ 1510 h 1510"/>
                    <a:gd name="T44" fmla="*/ 836 w 1697"/>
                    <a:gd name="T45" fmla="*/ 1393 h 1510"/>
                    <a:gd name="T46" fmla="*/ 948 w 1697"/>
                    <a:gd name="T47" fmla="*/ 1358 h 1510"/>
                    <a:gd name="T48" fmla="*/ 883 w 1697"/>
                    <a:gd name="T49" fmla="*/ 1273 h 1510"/>
                    <a:gd name="T50" fmla="*/ 936 w 1697"/>
                    <a:gd name="T51" fmla="*/ 1205 h 1510"/>
                    <a:gd name="T52" fmla="*/ 939 w 1697"/>
                    <a:gd name="T53" fmla="*/ 1282 h 1510"/>
                    <a:gd name="T54" fmla="*/ 994 w 1697"/>
                    <a:gd name="T55" fmla="*/ 1251 h 1510"/>
                    <a:gd name="T56" fmla="*/ 1016 w 1697"/>
                    <a:gd name="T57" fmla="*/ 1282 h 1510"/>
                    <a:gd name="T58" fmla="*/ 1066 w 1697"/>
                    <a:gd name="T59" fmla="*/ 1294 h 1510"/>
                    <a:gd name="T60" fmla="*/ 1181 w 1697"/>
                    <a:gd name="T61" fmla="*/ 1214 h 1510"/>
                    <a:gd name="T62" fmla="*/ 1232 w 1697"/>
                    <a:gd name="T63" fmla="*/ 1292 h 1510"/>
                    <a:gd name="T64" fmla="*/ 1279 w 1697"/>
                    <a:gd name="T65" fmla="*/ 1190 h 1510"/>
                    <a:gd name="T66" fmla="*/ 1356 w 1697"/>
                    <a:gd name="T67" fmla="*/ 1196 h 1510"/>
                    <a:gd name="T68" fmla="*/ 1400 w 1697"/>
                    <a:gd name="T69" fmla="*/ 1085 h 1510"/>
                    <a:gd name="T70" fmla="*/ 1400 w 1697"/>
                    <a:gd name="T71" fmla="*/ 1193 h 1510"/>
                    <a:gd name="T72" fmla="*/ 1480 w 1697"/>
                    <a:gd name="T73" fmla="*/ 1190 h 1510"/>
                    <a:gd name="T74" fmla="*/ 1517 w 1697"/>
                    <a:gd name="T75" fmla="*/ 1049 h 1510"/>
                    <a:gd name="T76" fmla="*/ 1567 w 1697"/>
                    <a:gd name="T77" fmla="*/ 763 h 1510"/>
                    <a:gd name="T78" fmla="*/ 1620 w 1697"/>
                    <a:gd name="T79" fmla="*/ 596 h 1510"/>
                    <a:gd name="T80" fmla="*/ 1685 w 1697"/>
                    <a:gd name="T81" fmla="*/ 411 h 1510"/>
                    <a:gd name="T82" fmla="*/ 1632 w 1697"/>
                    <a:gd name="T83" fmla="*/ 200 h 1510"/>
                    <a:gd name="T84" fmla="*/ 1607 w 1697"/>
                    <a:gd name="T85" fmla="*/ 34 h 1510"/>
                    <a:gd name="T86" fmla="*/ 1508 w 1697"/>
                    <a:gd name="T87" fmla="*/ 18 h 1510"/>
                    <a:gd name="T88" fmla="*/ 1564 w 1697"/>
                    <a:gd name="T89" fmla="*/ 43 h 1510"/>
                    <a:gd name="T90" fmla="*/ 1536 w 1697"/>
                    <a:gd name="T91" fmla="*/ 98 h 1510"/>
                    <a:gd name="T92" fmla="*/ 1490 w 1697"/>
                    <a:gd name="T93" fmla="*/ 83 h 1510"/>
                    <a:gd name="T94" fmla="*/ 1437 w 1697"/>
                    <a:gd name="T95" fmla="*/ 123 h 1510"/>
                    <a:gd name="T96" fmla="*/ 1388 w 1697"/>
                    <a:gd name="T97" fmla="*/ 205 h 1510"/>
                    <a:gd name="T98" fmla="*/ 1359 w 1697"/>
                    <a:gd name="T99" fmla="*/ 326 h 1510"/>
                    <a:gd name="T100" fmla="*/ 1390 w 1697"/>
                    <a:gd name="T101" fmla="*/ 457 h 1510"/>
                    <a:gd name="T102" fmla="*/ 1320 w 1697"/>
                    <a:gd name="T103" fmla="*/ 646 h 1510"/>
                    <a:gd name="T104" fmla="*/ 1171 w 1697"/>
                    <a:gd name="T105" fmla="*/ 784 h 1510"/>
                    <a:gd name="T106" fmla="*/ 975 w 1697"/>
                    <a:gd name="T107" fmla="*/ 873 h 1510"/>
                    <a:gd name="T108" fmla="*/ 1004 w 1697"/>
                    <a:gd name="T109" fmla="*/ 793 h 1510"/>
                    <a:gd name="T110" fmla="*/ 923 w 1697"/>
                    <a:gd name="T111" fmla="*/ 891 h 1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97" h="1510">
                      <a:moveTo>
                        <a:pt x="836" y="989"/>
                      </a:moveTo>
                      <a:lnTo>
                        <a:pt x="824" y="999"/>
                      </a:lnTo>
                      <a:lnTo>
                        <a:pt x="809" y="1012"/>
                      </a:lnTo>
                      <a:lnTo>
                        <a:pt x="806" y="1030"/>
                      </a:lnTo>
                      <a:lnTo>
                        <a:pt x="812" y="1054"/>
                      </a:lnTo>
                      <a:lnTo>
                        <a:pt x="821" y="1064"/>
                      </a:lnTo>
                      <a:lnTo>
                        <a:pt x="821" y="1073"/>
                      </a:lnTo>
                      <a:lnTo>
                        <a:pt x="812" y="1085"/>
                      </a:lnTo>
                      <a:lnTo>
                        <a:pt x="806" y="1094"/>
                      </a:lnTo>
                      <a:lnTo>
                        <a:pt x="790" y="1098"/>
                      </a:lnTo>
                      <a:lnTo>
                        <a:pt x="775" y="1107"/>
                      </a:lnTo>
                      <a:lnTo>
                        <a:pt x="765" y="1119"/>
                      </a:lnTo>
                      <a:lnTo>
                        <a:pt x="750" y="1122"/>
                      </a:lnTo>
                      <a:lnTo>
                        <a:pt x="738" y="1110"/>
                      </a:lnTo>
                      <a:lnTo>
                        <a:pt x="728" y="1107"/>
                      </a:lnTo>
                      <a:lnTo>
                        <a:pt x="719" y="1107"/>
                      </a:lnTo>
                      <a:lnTo>
                        <a:pt x="706" y="1113"/>
                      </a:lnTo>
                      <a:lnTo>
                        <a:pt x="700" y="1103"/>
                      </a:lnTo>
                      <a:lnTo>
                        <a:pt x="704" y="1092"/>
                      </a:lnTo>
                      <a:lnTo>
                        <a:pt x="713" y="1079"/>
                      </a:lnTo>
                      <a:lnTo>
                        <a:pt x="704" y="1073"/>
                      </a:lnTo>
                      <a:lnTo>
                        <a:pt x="691" y="1076"/>
                      </a:lnTo>
                      <a:lnTo>
                        <a:pt x="673" y="1082"/>
                      </a:lnTo>
                      <a:lnTo>
                        <a:pt x="663" y="1085"/>
                      </a:lnTo>
                      <a:lnTo>
                        <a:pt x="632" y="1082"/>
                      </a:lnTo>
                      <a:lnTo>
                        <a:pt x="589" y="1085"/>
                      </a:lnTo>
                      <a:lnTo>
                        <a:pt x="567" y="1085"/>
                      </a:lnTo>
                      <a:lnTo>
                        <a:pt x="555" y="1088"/>
                      </a:lnTo>
                      <a:lnTo>
                        <a:pt x="542" y="1098"/>
                      </a:lnTo>
                      <a:lnTo>
                        <a:pt x="531" y="1107"/>
                      </a:lnTo>
                      <a:lnTo>
                        <a:pt x="515" y="1107"/>
                      </a:lnTo>
                      <a:lnTo>
                        <a:pt x="484" y="1107"/>
                      </a:lnTo>
                      <a:lnTo>
                        <a:pt x="469" y="1107"/>
                      </a:lnTo>
                      <a:lnTo>
                        <a:pt x="459" y="1100"/>
                      </a:lnTo>
                      <a:lnTo>
                        <a:pt x="435" y="1098"/>
                      </a:lnTo>
                      <a:lnTo>
                        <a:pt x="421" y="1107"/>
                      </a:lnTo>
                      <a:lnTo>
                        <a:pt x="400" y="1110"/>
                      </a:lnTo>
                      <a:lnTo>
                        <a:pt x="385" y="1103"/>
                      </a:lnTo>
                      <a:lnTo>
                        <a:pt x="385" y="1098"/>
                      </a:lnTo>
                      <a:lnTo>
                        <a:pt x="373" y="1088"/>
                      </a:lnTo>
                      <a:lnTo>
                        <a:pt x="359" y="1092"/>
                      </a:lnTo>
                      <a:lnTo>
                        <a:pt x="342" y="1098"/>
                      </a:lnTo>
                      <a:lnTo>
                        <a:pt x="320" y="1103"/>
                      </a:lnTo>
                      <a:lnTo>
                        <a:pt x="300" y="1110"/>
                      </a:lnTo>
                      <a:lnTo>
                        <a:pt x="291" y="1119"/>
                      </a:lnTo>
                      <a:lnTo>
                        <a:pt x="288" y="1137"/>
                      </a:lnTo>
                      <a:lnTo>
                        <a:pt x="278" y="1156"/>
                      </a:lnTo>
                      <a:lnTo>
                        <a:pt x="263" y="1168"/>
                      </a:lnTo>
                      <a:lnTo>
                        <a:pt x="245" y="1180"/>
                      </a:lnTo>
                      <a:lnTo>
                        <a:pt x="226" y="1190"/>
                      </a:lnTo>
                      <a:lnTo>
                        <a:pt x="211" y="1196"/>
                      </a:lnTo>
                      <a:lnTo>
                        <a:pt x="195" y="1187"/>
                      </a:lnTo>
                      <a:lnTo>
                        <a:pt x="180" y="1190"/>
                      </a:lnTo>
                      <a:lnTo>
                        <a:pt x="161" y="1205"/>
                      </a:lnTo>
                      <a:lnTo>
                        <a:pt x="139" y="1212"/>
                      </a:lnTo>
                      <a:lnTo>
                        <a:pt x="111" y="1230"/>
                      </a:lnTo>
                      <a:lnTo>
                        <a:pt x="90" y="1245"/>
                      </a:lnTo>
                      <a:lnTo>
                        <a:pt x="68" y="1251"/>
                      </a:lnTo>
                      <a:lnTo>
                        <a:pt x="59" y="1251"/>
                      </a:lnTo>
                      <a:lnTo>
                        <a:pt x="43" y="1242"/>
                      </a:lnTo>
                      <a:lnTo>
                        <a:pt x="19" y="1245"/>
                      </a:lnTo>
                      <a:lnTo>
                        <a:pt x="3" y="1255"/>
                      </a:lnTo>
                      <a:lnTo>
                        <a:pt x="0" y="1270"/>
                      </a:lnTo>
                      <a:lnTo>
                        <a:pt x="0" y="1279"/>
                      </a:lnTo>
                      <a:lnTo>
                        <a:pt x="12" y="1289"/>
                      </a:lnTo>
                      <a:lnTo>
                        <a:pt x="31" y="1335"/>
                      </a:lnTo>
                      <a:lnTo>
                        <a:pt x="40" y="1331"/>
                      </a:lnTo>
                      <a:lnTo>
                        <a:pt x="55" y="1322"/>
                      </a:lnTo>
                      <a:lnTo>
                        <a:pt x="74" y="1331"/>
                      </a:lnTo>
                      <a:lnTo>
                        <a:pt x="93" y="1335"/>
                      </a:lnTo>
                      <a:lnTo>
                        <a:pt x="105" y="1325"/>
                      </a:lnTo>
                      <a:lnTo>
                        <a:pt x="120" y="1319"/>
                      </a:lnTo>
                      <a:lnTo>
                        <a:pt x="139" y="1316"/>
                      </a:lnTo>
                      <a:lnTo>
                        <a:pt x="151" y="1319"/>
                      </a:lnTo>
                      <a:lnTo>
                        <a:pt x="151" y="1331"/>
                      </a:lnTo>
                      <a:lnTo>
                        <a:pt x="155" y="1356"/>
                      </a:lnTo>
                      <a:lnTo>
                        <a:pt x="158" y="1362"/>
                      </a:lnTo>
                      <a:lnTo>
                        <a:pt x="173" y="1380"/>
                      </a:lnTo>
                      <a:lnTo>
                        <a:pt x="189" y="1372"/>
                      </a:lnTo>
                      <a:lnTo>
                        <a:pt x="211" y="1353"/>
                      </a:lnTo>
                      <a:lnTo>
                        <a:pt x="232" y="1341"/>
                      </a:lnTo>
                      <a:lnTo>
                        <a:pt x="257" y="1313"/>
                      </a:lnTo>
                      <a:lnTo>
                        <a:pt x="263" y="1310"/>
                      </a:lnTo>
                      <a:lnTo>
                        <a:pt x="276" y="1328"/>
                      </a:lnTo>
                      <a:lnTo>
                        <a:pt x="291" y="1335"/>
                      </a:lnTo>
                      <a:lnTo>
                        <a:pt x="309" y="1328"/>
                      </a:lnTo>
                      <a:lnTo>
                        <a:pt x="325" y="1319"/>
                      </a:lnTo>
                      <a:lnTo>
                        <a:pt x="342" y="1322"/>
                      </a:lnTo>
                      <a:lnTo>
                        <a:pt x="347" y="1322"/>
                      </a:lnTo>
                      <a:lnTo>
                        <a:pt x="363" y="1328"/>
                      </a:lnTo>
                      <a:lnTo>
                        <a:pt x="381" y="1316"/>
                      </a:lnTo>
                      <a:lnTo>
                        <a:pt x="412" y="1304"/>
                      </a:lnTo>
                      <a:lnTo>
                        <a:pt x="425" y="1294"/>
                      </a:lnTo>
                      <a:lnTo>
                        <a:pt x="446" y="1298"/>
                      </a:lnTo>
                      <a:lnTo>
                        <a:pt x="462" y="1300"/>
                      </a:lnTo>
                      <a:lnTo>
                        <a:pt x="480" y="1298"/>
                      </a:lnTo>
                      <a:lnTo>
                        <a:pt x="493" y="1289"/>
                      </a:lnTo>
                      <a:lnTo>
                        <a:pt x="511" y="1270"/>
                      </a:lnTo>
                      <a:lnTo>
                        <a:pt x="515" y="1267"/>
                      </a:lnTo>
                      <a:lnTo>
                        <a:pt x="531" y="1273"/>
                      </a:lnTo>
                      <a:lnTo>
                        <a:pt x="548" y="1263"/>
                      </a:lnTo>
                      <a:lnTo>
                        <a:pt x="573" y="1258"/>
                      </a:lnTo>
                      <a:lnTo>
                        <a:pt x="596" y="1255"/>
                      </a:lnTo>
                      <a:lnTo>
                        <a:pt x="617" y="1258"/>
                      </a:lnTo>
                      <a:lnTo>
                        <a:pt x="639" y="1270"/>
                      </a:lnTo>
                      <a:lnTo>
                        <a:pt x="644" y="1279"/>
                      </a:lnTo>
                      <a:lnTo>
                        <a:pt x="657" y="1289"/>
                      </a:lnTo>
                      <a:lnTo>
                        <a:pt x="673" y="1282"/>
                      </a:lnTo>
                      <a:lnTo>
                        <a:pt x="682" y="1273"/>
                      </a:lnTo>
                      <a:lnTo>
                        <a:pt x="697" y="1267"/>
                      </a:lnTo>
                      <a:lnTo>
                        <a:pt x="709" y="1270"/>
                      </a:lnTo>
                      <a:lnTo>
                        <a:pt x="716" y="1279"/>
                      </a:lnTo>
                      <a:lnTo>
                        <a:pt x="722" y="1285"/>
                      </a:lnTo>
                      <a:lnTo>
                        <a:pt x="722" y="1298"/>
                      </a:lnTo>
                      <a:lnTo>
                        <a:pt x="713" y="1310"/>
                      </a:lnTo>
                      <a:lnTo>
                        <a:pt x="697" y="1328"/>
                      </a:lnTo>
                      <a:lnTo>
                        <a:pt x="682" y="1347"/>
                      </a:lnTo>
                      <a:lnTo>
                        <a:pt x="669" y="1353"/>
                      </a:lnTo>
                      <a:lnTo>
                        <a:pt x="666" y="1368"/>
                      </a:lnTo>
                      <a:lnTo>
                        <a:pt x="660" y="1378"/>
                      </a:lnTo>
                      <a:lnTo>
                        <a:pt x="666" y="1396"/>
                      </a:lnTo>
                      <a:lnTo>
                        <a:pt x="666" y="1408"/>
                      </a:lnTo>
                      <a:lnTo>
                        <a:pt x="660" y="1427"/>
                      </a:lnTo>
                      <a:lnTo>
                        <a:pt x="663" y="1442"/>
                      </a:lnTo>
                      <a:lnTo>
                        <a:pt x="675" y="1454"/>
                      </a:lnTo>
                      <a:lnTo>
                        <a:pt x="688" y="1460"/>
                      </a:lnTo>
                      <a:lnTo>
                        <a:pt x="704" y="1457"/>
                      </a:lnTo>
                      <a:lnTo>
                        <a:pt x="719" y="1469"/>
                      </a:lnTo>
                      <a:lnTo>
                        <a:pt x="728" y="1482"/>
                      </a:lnTo>
                      <a:lnTo>
                        <a:pt x="731" y="1491"/>
                      </a:lnTo>
                      <a:lnTo>
                        <a:pt x="738" y="1503"/>
                      </a:lnTo>
                      <a:lnTo>
                        <a:pt x="753" y="1510"/>
                      </a:lnTo>
                      <a:lnTo>
                        <a:pt x="771" y="1506"/>
                      </a:lnTo>
                      <a:lnTo>
                        <a:pt x="787" y="1491"/>
                      </a:lnTo>
                      <a:lnTo>
                        <a:pt x="796" y="1469"/>
                      </a:lnTo>
                      <a:lnTo>
                        <a:pt x="809" y="1452"/>
                      </a:lnTo>
                      <a:lnTo>
                        <a:pt x="824" y="1423"/>
                      </a:lnTo>
                      <a:lnTo>
                        <a:pt x="836" y="1393"/>
                      </a:lnTo>
                      <a:lnTo>
                        <a:pt x="843" y="1365"/>
                      </a:lnTo>
                      <a:lnTo>
                        <a:pt x="862" y="1365"/>
                      </a:lnTo>
                      <a:lnTo>
                        <a:pt x="889" y="1337"/>
                      </a:lnTo>
                      <a:lnTo>
                        <a:pt x="908" y="1337"/>
                      </a:lnTo>
                      <a:lnTo>
                        <a:pt x="932" y="1347"/>
                      </a:lnTo>
                      <a:lnTo>
                        <a:pt x="948" y="1358"/>
                      </a:lnTo>
                      <a:lnTo>
                        <a:pt x="948" y="1335"/>
                      </a:lnTo>
                      <a:lnTo>
                        <a:pt x="936" y="1319"/>
                      </a:lnTo>
                      <a:lnTo>
                        <a:pt x="936" y="1307"/>
                      </a:lnTo>
                      <a:lnTo>
                        <a:pt x="911" y="1298"/>
                      </a:lnTo>
                      <a:lnTo>
                        <a:pt x="896" y="1285"/>
                      </a:lnTo>
                      <a:lnTo>
                        <a:pt x="883" y="1273"/>
                      </a:lnTo>
                      <a:lnTo>
                        <a:pt x="886" y="1258"/>
                      </a:lnTo>
                      <a:lnTo>
                        <a:pt x="902" y="1236"/>
                      </a:lnTo>
                      <a:lnTo>
                        <a:pt x="902" y="1220"/>
                      </a:lnTo>
                      <a:lnTo>
                        <a:pt x="917" y="1205"/>
                      </a:lnTo>
                      <a:lnTo>
                        <a:pt x="927" y="1196"/>
                      </a:lnTo>
                      <a:lnTo>
                        <a:pt x="936" y="1205"/>
                      </a:lnTo>
                      <a:lnTo>
                        <a:pt x="936" y="1220"/>
                      </a:lnTo>
                      <a:lnTo>
                        <a:pt x="932" y="1236"/>
                      </a:lnTo>
                      <a:lnTo>
                        <a:pt x="927" y="1251"/>
                      </a:lnTo>
                      <a:lnTo>
                        <a:pt x="920" y="1263"/>
                      </a:lnTo>
                      <a:lnTo>
                        <a:pt x="929" y="1277"/>
                      </a:lnTo>
                      <a:lnTo>
                        <a:pt x="939" y="1282"/>
                      </a:lnTo>
                      <a:lnTo>
                        <a:pt x="944" y="1270"/>
                      </a:lnTo>
                      <a:lnTo>
                        <a:pt x="942" y="1255"/>
                      </a:lnTo>
                      <a:lnTo>
                        <a:pt x="944" y="1245"/>
                      </a:lnTo>
                      <a:lnTo>
                        <a:pt x="958" y="1255"/>
                      </a:lnTo>
                      <a:lnTo>
                        <a:pt x="979" y="1251"/>
                      </a:lnTo>
                      <a:lnTo>
                        <a:pt x="994" y="1251"/>
                      </a:lnTo>
                      <a:lnTo>
                        <a:pt x="997" y="1258"/>
                      </a:lnTo>
                      <a:lnTo>
                        <a:pt x="992" y="1270"/>
                      </a:lnTo>
                      <a:lnTo>
                        <a:pt x="979" y="1282"/>
                      </a:lnTo>
                      <a:lnTo>
                        <a:pt x="979" y="1294"/>
                      </a:lnTo>
                      <a:lnTo>
                        <a:pt x="997" y="1292"/>
                      </a:lnTo>
                      <a:lnTo>
                        <a:pt x="1016" y="1282"/>
                      </a:lnTo>
                      <a:lnTo>
                        <a:pt x="1023" y="1273"/>
                      </a:lnTo>
                      <a:lnTo>
                        <a:pt x="1038" y="1263"/>
                      </a:lnTo>
                      <a:lnTo>
                        <a:pt x="1040" y="1258"/>
                      </a:lnTo>
                      <a:lnTo>
                        <a:pt x="1050" y="1270"/>
                      </a:lnTo>
                      <a:lnTo>
                        <a:pt x="1054" y="1282"/>
                      </a:lnTo>
                      <a:lnTo>
                        <a:pt x="1066" y="1294"/>
                      </a:lnTo>
                      <a:lnTo>
                        <a:pt x="1084" y="1292"/>
                      </a:lnTo>
                      <a:lnTo>
                        <a:pt x="1119" y="1292"/>
                      </a:lnTo>
                      <a:lnTo>
                        <a:pt x="1134" y="1298"/>
                      </a:lnTo>
                      <a:lnTo>
                        <a:pt x="1155" y="1263"/>
                      </a:lnTo>
                      <a:lnTo>
                        <a:pt x="1171" y="1245"/>
                      </a:lnTo>
                      <a:lnTo>
                        <a:pt x="1181" y="1214"/>
                      </a:lnTo>
                      <a:lnTo>
                        <a:pt x="1193" y="1190"/>
                      </a:lnTo>
                      <a:lnTo>
                        <a:pt x="1220" y="1190"/>
                      </a:lnTo>
                      <a:lnTo>
                        <a:pt x="1236" y="1212"/>
                      </a:lnTo>
                      <a:lnTo>
                        <a:pt x="1229" y="1242"/>
                      </a:lnTo>
                      <a:lnTo>
                        <a:pt x="1227" y="1270"/>
                      </a:lnTo>
                      <a:lnTo>
                        <a:pt x="1232" y="1292"/>
                      </a:lnTo>
                      <a:lnTo>
                        <a:pt x="1248" y="1298"/>
                      </a:lnTo>
                      <a:lnTo>
                        <a:pt x="1255" y="1273"/>
                      </a:lnTo>
                      <a:lnTo>
                        <a:pt x="1285" y="1255"/>
                      </a:lnTo>
                      <a:lnTo>
                        <a:pt x="1279" y="1236"/>
                      </a:lnTo>
                      <a:lnTo>
                        <a:pt x="1273" y="1214"/>
                      </a:lnTo>
                      <a:lnTo>
                        <a:pt x="1279" y="1190"/>
                      </a:lnTo>
                      <a:lnTo>
                        <a:pt x="1308" y="1165"/>
                      </a:lnTo>
                      <a:lnTo>
                        <a:pt x="1328" y="1159"/>
                      </a:lnTo>
                      <a:lnTo>
                        <a:pt x="1332" y="1156"/>
                      </a:lnTo>
                      <a:lnTo>
                        <a:pt x="1341" y="1168"/>
                      </a:lnTo>
                      <a:lnTo>
                        <a:pt x="1341" y="1183"/>
                      </a:lnTo>
                      <a:lnTo>
                        <a:pt x="1356" y="1196"/>
                      </a:lnTo>
                      <a:lnTo>
                        <a:pt x="1366" y="1190"/>
                      </a:lnTo>
                      <a:lnTo>
                        <a:pt x="1366" y="1165"/>
                      </a:lnTo>
                      <a:lnTo>
                        <a:pt x="1356" y="1144"/>
                      </a:lnTo>
                      <a:lnTo>
                        <a:pt x="1369" y="1110"/>
                      </a:lnTo>
                      <a:lnTo>
                        <a:pt x="1390" y="1098"/>
                      </a:lnTo>
                      <a:lnTo>
                        <a:pt x="1400" y="1085"/>
                      </a:lnTo>
                      <a:lnTo>
                        <a:pt x="1425" y="1100"/>
                      </a:lnTo>
                      <a:lnTo>
                        <a:pt x="1440" y="1107"/>
                      </a:lnTo>
                      <a:lnTo>
                        <a:pt x="1437" y="1134"/>
                      </a:lnTo>
                      <a:lnTo>
                        <a:pt x="1409" y="1147"/>
                      </a:lnTo>
                      <a:lnTo>
                        <a:pt x="1400" y="1168"/>
                      </a:lnTo>
                      <a:lnTo>
                        <a:pt x="1400" y="1193"/>
                      </a:lnTo>
                      <a:lnTo>
                        <a:pt x="1381" y="1217"/>
                      </a:lnTo>
                      <a:lnTo>
                        <a:pt x="1397" y="1242"/>
                      </a:lnTo>
                      <a:lnTo>
                        <a:pt x="1409" y="1224"/>
                      </a:lnTo>
                      <a:lnTo>
                        <a:pt x="1431" y="1212"/>
                      </a:lnTo>
                      <a:lnTo>
                        <a:pt x="1452" y="1196"/>
                      </a:lnTo>
                      <a:lnTo>
                        <a:pt x="1480" y="1190"/>
                      </a:lnTo>
                      <a:lnTo>
                        <a:pt x="1477" y="1159"/>
                      </a:lnTo>
                      <a:lnTo>
                        <a:pt x="1486" y="1134"/>
                      </a:lnTo>
                      <a:lnTo>
                        <a:pt x="1502" y="1107"/>
                      </a:lnTo>
                      <a:lnTo>
                        <a:pt x="1527" y="1085"/>
                      </a:lnTo>
                      <a:lnTo>
                        <a:pt x="1548" y="1073"/>
                      </a:lnTo>
                      <a:lnTo>
                        <a:pt x="1517" y="1049"/>
                      </a:lnTo>
                      <a:lnTo>
                        <a:pt x="1505" y="1018"/>
                      </a:lnTo>
                      <a:lnTo>
                        <a:pt x="1499" y="981"/>
                      </a:lnTo>
                      <a:lnTo>
                        <a:pt x="1517" y="925"/>
                      </a:lnTo>
                      <a:lnTo>
                        <a:pt x="1533" y="873"/>
                      </a:lnTo>
                      <a:lnTo>
                        <a:pt x="1555" y="809"/>
                      </a:lnTo>
                      <a:lnTo>
                        <a:pt x="1567" y="763"/>
                      </a:lnTo>
                      <a:lnTo>
                        <a:pt x="1558" y="689"/>
                      </a:lnTo>
                      <a:lnTo>
                        <a:pt x="1555" y="621"/>
                      </a:lnTo>
                      <a:lnTo>
                        <a:pt x="1577" y="593"/>
                      </a:lnTo>
                      <a:lnTo>
                        <a:pt x="1598" y="571"/>
                      </a:lnTo>
                      <a:lnTo>
                        <a:pt x="1613" y="578"/>
                      </a:lnTo>
                      <a:lnTo>
                        <a:pt x="1620" y="596"/>
                      </a:lnTo>
                      <a:lnTo>
                        <a:pt x="1638" y="596"/>
                      </a:lnTo>
                      <a:lnTo>
                        <a:pt x="1638" y="563"/>
                      </a:lnTo>
                      <a:lnTo>
                        <a:pt x="1632" y="529"/>
                      </a:lnTo>
                      <a:lnTo>
                        <a:pt x="1635" y="504"/>
                      </a:lnTo>
                      <a:lnTo>
                        <a:pt x="1657" y="457"/>
                      </a:lnTo>
                      <a:lnTo>
                        <a:pt x="1685" y="411"/>
                      </a:lnTo>
                      <a:lnTo>
                        <a:pt x="1697" y="378"/>
                      </a:lnTo>
                      <a:lnTo>
                        <a:pt x="1691" y="347"/>
                      </a:lnTo>
                      <a:lnTo>
                        <a:pt x="1675" y="304"/>
                      </a:lnTo>
                      <a:lnTo>
                        <a:pt x="1657" y="261"/>
                      </a:lnTo>
                      <a:lnTo>
                        <a:pt x="1648" y="218"/>
                      </a:lnTo>
                      <a:lnTo>
                        <a:pt x="1632" y="200"/>
                      </a:lnTo>
                      <a:lnTo>
                        <a:pt x="1613" y="193"/>
                      </a:lnTo>
                      <a:lnTo>
                        <a:pt x="1604" y="172"/>
                      </a:lnTo>
                      <a:lnTo>
                        <a:pt x="1595" y="138"/>
                      </a:lnTo>
                      <a:lnTo>
                        <a:pt x="1589" y="110"/>
                      </a:lnTo>
                      <a:lnTo>
                        <a:pt x="1595" y="88"/>
                      </a:lnTo>
                      <a:lnTo>
                        <a:pt x="1607" y="34"/>
                      </a:lnTo>
                      <a:lnTo>
                        <a:pt x="1610" y="8"/>
                      </a:lnTo>
                      <a:lnTo>
                        <a:pt x="1586" y="24"/>
                      </a:lnTo>
                      <a:lnTo>
                        <a:pt x="1567" y="8"/>
                      </a:lnTo>
                      <a:lnTo>
                        <a:pt x="1542" y="15"/>
                      </a:lnTo>
                      <a:lnTo>
                        <a:pt x="1527" y="0"/>
                      </a:lnTo>
                      <a:lnTo>
                        <a:pt x="1508" y="18"/>
                      </a:lnTo>
                      <a:lnTo>
                        <a:pt x="1505" y="45"/>
                      </a:lnTo>
                      <a:lnTo>
                        <a:pt x="1505" y="71"/>
                      </a:lnTo>
                      <a:lnTo>
                        <a:pt x="1517" y="76"/>
                      </a:lnTo>
                      <a:lnTo>
                        <a:pt x="1536" y="64"/>
                      </a:lnTo>
                      <a:lnTo>
                        <a:pt x="1548" y="45"/>
                      </a:lnTo>
                      <a:lnTo>
                        <a:pt x="1564" y="43"/>
                      </a:lnTo>
                      <a:lnTo>
                        <a:pt x="1577" y="58"/>
                      </a:lnTo>
                      <a:lnTo>
                        <a:pt x="1579" y="83"/>
                      </a:lnTo>
                      <a:lnTo>
                        <a:pt x="1573" y="110"/>
                      </a:lnTo>
                      <a:lnTo>
                        <a:pt x="1558" y="113"/>
                      </a:lnTo>
                      <a:lnTo>
                        <a:pt x="1536" y="107"/>
                      </a:lnTo>
                      <a:lnTo>
                        <a:pt x="1536" y="98"/>
                      </a:lnTo>
                      <a:lnTo>
                        <a:pt x="1517" y="98"/>
                      </a:lnTo>
                      <a:lnTo>
                        <a:pt x="1521" y="113"/>
                      </a:lnTo>
                      <a:lnTo>
                        <a:pt x="1517" y="129"/>
                      </a:lnTo>
                      <a:lnTo>
                        <a:pt x="1496" y="120"/>
                      </a:lnTo>
                      <a:lnTo>
                        <a:pt x="1486" y="104"/>
                      </a:lnTo>
                      <a:lnTo>
                        <a:pt x="1490" y="83"/>
                      </a:lnTo>
                      <a:lnTo>
                        <a:pt x="1480" y="61"/>
                      </a:lnTo>
                      <a:lnTo>
                        <a:pt x="1462" y="58"/>
                      </a:lnTo>
                      <a:lnTo>
                        <a:pt x="1443" y="61"/>
                      </a:lnTo>
                      <a:lnTo>
                        <a:pt x="1446" y="80"/>
                      </a:lnTo>
                      <a:lnTo>
                        <a:pt x="1455" y="98"/>
                      </a:lnTo>
                      <a:lnTo>
                        <a:pt x="1437" y="123"/>
                      </a:lnTo>
                      <a:lnTo>
                        <a:pt x="1437" y="141"/>
                      </a:lnTo>
                      <a:lnTo>
                        <a:pt x="1425" y="153"/>
                      </a:lnTo>
                      <a:lnTo>
                        <a:pt x="1412" y="141"/>
                      </a:lnTo>
                      <a:lnTo>
                        <a:pt x="1397" y="147"/>
                      </a:lnTo>
                      <a:lnTo>
                        <a:pt x="1394" y="175"/>
                      </a:lnTo>
                      <a:lnTo>
                        <a:pt x="1388" y="205"/>
                      </a:lnTo>
                      <a:lnTo>
                        <a:pt x="1403" y="236"/>
                      </a:lnTo>
                      <a:lnTo>
                        <a:pt x="1400" y="251"/>
                      </a:lnTo>
                      <a:lnTo>
                        <a:pt x="1394" y="277"/>
                      </a:lnTo>
                      <a:lnTo>
                        <a:pt x="1375" y="295"/>
                      </a:lnTo>
                      <a:lnTo>
                        <a:pt x="1344" y="298"/>
                      </a:lnTo>
                      <a:lnTo>
                        <a:pt x="1359" y="326"/>
                      </a:lnTo>
                      <a:lnTo>
                        <a:pt x="1385" y="326"/>
                      </a:lnTo>
                      <a:lnTo>
                        <a:pt x="1409" y="335"/>
                      </a:lnTo>
                      <a:lnTo>
                        <a:pt x="1419" y="372"/>
                      </a:lnTo>
                      <a:lnTo>
                        <a:pt x="1412" y="396"/>
                      </a:lnTo>
                      <a:lnTo>
                        <a:pt x="1390" y="430"/>
                      </a:lnTo>
                      <a:lnTo>
                        <a:pt x="1390" y="457"/>
                      </a:lnTo>
                      <a:lnTo>
                        <a:pt x="1394" y="483"/>
                      </a:lnTo>
                      <a:lnTo>
                        <a:pt x="1381" y="501"/>
                      </a:lnTo>
                      <a:lnTo>
                        <a:pt x="1356" y="537"/>
                      </a:lnTo>
                      <a:lnTo>
                        <a:pt x="1341" y="571"/>
                      </a:lnTo>
                      <a:lnTo>
                        <a:pt x="1332" y="618"/>
                      </a:lnTo>
                      <a:lnTo>
                        <a:pt x="1320" y="646"/>
                      </a:lnTo>
                      <a:lnTo>
                        <a:pt x="1297" y="664"/>
                      </a:lnTo>
                      <a:lnTo>
                        <a:pt x="1261" y="676"/>
                      </a:lnTo>
                      <a:lnTo>
                        <a:pt x="1229" y="689"/>
                      </a:lnTo>
                      <a:lnTo>
                        <a:pt x="1229" y="710"/>
                      </a:lnTo>
                      <a:lnTo>
                        <a:pt x="1214" y="744"/>
                      </a:lnTo>
                      <a:lnTo>
                        <a:pt x="1171" y="784"/>
                      </a:lnTo>
                      <a:lnTo>
                        <a:pt x="1115" y="818"/>
                      </a:lnTo>
                      <a:lnTo>
                        <a:pt x="1081" y="821"/>
                      </a:lnTo>
                      <a:lnTo>
                        <a:pt x="1038" y="855"/>
                      </a:lnTo>
                      <a:lnTo>
                        <a:pt x="1009" y="891"/>
                      </a:lnTo>
                      <a:lnTo>
                        <a:pt x="988" y="889"/>
                      </a:lnTo>
                      <a:lnTo>
                        <a:pt x="975" y="873"/>
                      </a:lnTo>
                      <a:lnTo>
                        <a:pt x="975" y="860"/>
                      </a:lnTo>
                      <a:lnTo>
                        <a:pt x="985" y="843"/>
                      </a:lnTo>
                      <a:lnTo>
                        <a:pt x="985" y="827"/>
                      </a:lnTo>
                      <a:lnTo>
                        <a:pt x="963" y="814"/>
                      </a:lnTo>
                      <a:lnTo>
                        <a:pt x="970" y="796"/>
                      </a:lnTo>
                      <a:lnTo>
                        <a:pt x="1004" y="793"/>
                      </a:lnTo>
                      <a:lnTo>
                        <a:pt x="1009" y="778"/>
                      </a:lnTo>
                      <a:lnTo>
                        <a:pt x="1019" y="759"/>
                      </a:lnTo>
                      <a:lnTo>
                        <a:pt x="994" y="756"/>
                      </a:lnTo>
                      <a:lnTo>
                        <a:pt x="951" y="772"/>
                      </a:lnTo>
                      <a:lnTo>
                        <a:pt x="927" y="780"/>
                      </a:lnTo>
                      <a:lnTo>
                        <a:pt x="923" y="891"/>
                      </a:lnTo>
                      <a:lnTo>
                        <a:pt x="889" y="940"/>
                      </a:lnTo>
                      <a:lnTo>
                        <a:pt x="867" y="965"/>
                      </a:lnTo>
                      <a:lnTo>
                        <a:pt x="836" y="989"/>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62" name="Freeform 526"/>
                <p:cNvSpPr/>
                <p:nvPr/>
              </p:nvSpPr>
              <p:spPr>
                <a:xfrm>
                  <a:off x="2807" y="3335"/>
                  <a:ext cx="14" cy="38"/>
                </a:xfrm>
                <a:custGeom>
                  <a:avLst/>
                  <a:gdLst>
                    <a:gd name="T0" fmla="*/ 5 w 14"/>
                    <a:gd name="T1" fmla="*/ 0 h 38"/>
                    <a:gd name="T2" fmla="*/ 14 w 14"/>
                    <a:gd name="T3" fmla="*/ 19 h 38"/>
                    <a:gd name="T4" fmla="*/ 14 w 14"/>
                    <a:gd name="T5" fmla="*/ 38 h 38"/>
                    <a:gd name="T6" fmla="*/ 0 w 14"/>
                    <a:gd name="T7" fmla="*/ 28 h 38"/>
                    <a:gd name="T8" fmla="*/ 5 w 14"/>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38">
                      <a:moveTo>
                        <a:pt x="5" y="0"/>
                      </a:moveTo>
                      <a:lnTo>
                        <a:pt x="14" y="19"/>
                      </a:lnTo>
                      <a:lnTo>
                        <a:pt x="14" y="38"/>
                      </a:lnTo>
                      <a:lnTo>
                        <a:pt x="0" y="28"/>
                      </a:lnTo>
                      <a:lnTo>
                        <a:pt x="5" y="0"/>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63" name="Freeform 527"/>
                <p:cNvSpPr/>
                <p:nvPr/>
              </p:nvSpPr>
              <p:spPr>
                <a:xfrm>
                  <a:off x="2807" y="3335"/>
                  <a:ext cx="14" cy="38"/>
                </a:xfrm>
                <a:custGeom>
                  <a:avLst/>
                  <a:gdLst>
                    <a:gd name="T0" fmla="*/ 5 w 14"/>
                    <a:gd name="T1" fmla="*/ 0 h 38"/>
                    <a:gd name="T2" fmla="*/ 14 w 14"/>
                    <a:gd name="T3" fmla="*/ 19 h 38"/>
                    <a:gd name="T4" fmla="*/ 14 w 14"/>
                    <a:gd name="T5" fmla="*/ 38 h 38"/>
                    <a:gd name="T6" fmla="*/ 0 w 14"/>
                    <a:gd name="T7" fmla="*/ 28 h 38"/>
                    <a:gd name="T8" fmla="*/ 5 w 14"/>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38">
                      <a:moveTo>
                        <a:pt x="5" y="0"/>
                      </a:moveTo>
                      <a:lnTo>
                        <a:pt x="14" y="19"/>
                      </a:lnTo>
                      <a:lnTo>
                        <a:pt x="14" y="38"/>
                      </a:lnTo>
                      <a:lnTo>
                        <a:pt x="0" y="28"/>
                      </a:lnTo>
                      <a:lnTo>
                        <a:pt x="5"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64" name="Freeform 528"/>
                <p:cNvSpPr/>
                <p:nvPr/>
              </p:nvSpPr>
              <p:spPr>
                <a:xfrm>
                  <a:off x="2783" y="3358"/>
                  <a:ext cx="16" cy="15"/>
                </a:xfrm>
                <a:custGeom>
                  <a:avLst/>
                  <a:gdLst>
                    <a:gd name="T0" fmla="*/ 0 w 16"/>
                    <a:gd name="T1" fmla="*/ 2 h 15"/>
                    <a:gd name="T2" fmla="*/ 0 w 16"/>
                    <a:gd name="T3" fmla="*/ 10 h 15"/>
                    <a:gd name="T4" fmla="*/ 11 w 16"/>
                    <a:gd name="T5" fmla="*/ 15 h 15"/>
                    <a:gd name="T6" fmla="*/ 16 w 16"/>
                    <a:gd name="T7" fmla="*/ 6 h 15"/>
                    <a:gd name="T8" fmla="*/ 14 w 16"/>
                    <a:gd name="T9" fmla="*/ 0 h 15"/>
                    <a:gd name="T10" fmla="*/ 0 w 16"/>
                    <a:gd name="T11" fmla="*/ 2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5">
                      <a:moveTo>
                        <a:pt x="0" y="2"/>
                      </a:moveTo>
                      <a:lnTo>
                        <a:pt x="0" y="10"/>
                      </a:lnTo>
                      <a:lnTo>
                        <a:pt x="11" y="15"/>
                      </a:lnTo>
                      <a:lnTo>
                        <a:pt x="16" y="6"/>
                      </a:lnTo>
                      <a:lnTo>
                        <a:pt x="14" y="0"/>
                      </a:lnTo>
                      <a:lnTo>
                        <a:pt x="0" y="2"/>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65" name="Freeform 529"/>
                <p:cNvSpPr/>
                <p:nvPr/>
              </p:nvSpPr>
              <p:spPr>
                <a:xfrm>
                  <a:off x="2783" y="3358"/>
                  <a:ext cx="16" cy="15"/>
                </a:xfrm>
                <a:custGeom>
                  <a:avLst/>
                  <a:gdLst>
                    <a:gd name="T0" fmla="*/ 0 w 16"/>
                    <a:gd name="T1" fmla="*/ 2 h 15"/>
                    <a:gd name="T2" fmla="*/ 0 w 16"/>
                    <a:gd name="T3" fmla="*/ 10 h 15"/>
                    <a:gd name="T4" fmla="*/ 11 w 16"/>
                    <a:gd name="T5" fmla="*/ 15 h 15"/>
                    <a:gd name="T6" fmla="*/ 16 w 16"/>
                    <a:gd name="T7" fmla="*/ 6 h 15"/>
                    <a:gd name="T8" fmla="*/ 14 w 16"/>
                    <a:gd name="T9" fmla="*/ 0 h 15"/>
                    <a:gd name="T10" fmla="*/ 0 w 16"/>
                    <a:gd name="T11" fmla="*/ 2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5">
                      <a:moveTo>
                        <a:pt x="0" y="2"/>
                      </a:moveTo>
                      <a:lnTo>
                        <a:pt x="0" y="10"/>
                      </a:lnTo>
                      <a:lnTo>
                        <a:pt x="11" y="15"/>
                      </a:lnTo>
                      <a:lnTo>
                        <a:pt x="16" y="6"/>
                      </a:lnTo>
                      <a:lnTo>
                        <a:pt x="14" y="0"/>
                      </a:lnTo>
                      <a:lnTo>
                        <a:pt x="0" y="2"/>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66" name="Freeform 530"/>
                <p:cNvSpPr/>
                <p:nvPr/>
              </p:nvSpPr>
              <p:spPr>
                <a:xfrm>
                  <a:off x="2734" y="3369"/>
                  <a:ext cx="37" cy="21"/>
                </a:xfrm>
                <a:custGeom>
                  <a:avLst/>
                  <a:gdLst>
                    <a:gd name="T0" fmla="*/ 37 w 37"/>
                    <a:gd name="T1" fmla="*/ 0 h 21"/>
                    <a:gd name="T2" fmla="*/ 27 w 37"/>
                    <a:gd name="T3" fmla="*/ 0 h 21"/>
                    <a:gd name="T4" fmla="*/ 17 w 37"/>
                    <a:gd name="T5" fmla="*/ 2 h 21"/>
                    <a:gd name="T6" fmla="*/ 0 w 37"/>
                    <a:gd name="T7" fmla="*/ 12 h 21"/>
                    <a:gd name="T8" fmla="*/ 0 w 37"/>
                    <a:gd name="T9" fmla="*/ 21 h 21"/>
                    <a:gd name="T10" fmla="*/ 10 w 37"/>
                    <a:gd name="T11" fmla="*/ 21 h 21"/>
                    <a:gd name="T12" fmla="*/ 30 w 37"/>
                    <a:gd name="T13" fmla="*/ 9 h 21"/>
                    <a:gd name="T14" fmla="*/ 37 w 37"/>
                    <a:gd name="T15" fmla="*/ 0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21">
                      <a:moveTo>
                        <a:pt x="37" y="0"/>
                      </a:moveTo>
                      <a:lnTo>
                        <a:pt x="27" y="0"/>
                      </a:lnTo>
                      <a:lnTo>
                        <a:pt x="17" y="2"/>
                      </a:lnTo>
                      <a:lnTo>
                        <a:pt x="0" y="12"/>
                      </a:lnTo>
                      <a:lnTo>
                        <a:pt x="0" y="21"/>
                      </a:lnTo>
                      <a:lnTo>
                        <a:pt x="10" y="21"/>
                      </a:lnTo>
                      <a:lnTo>
                        <a:pt x="30" y="9"/>
                      </a:lnTo>
                      <a:lnTo>
                        <a:pt x="37" y="0"/>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67" name="Freeform 531"/>
                <p:cNvSpPr/>
                <p:nvPr/>
              </p:nvSpPr>
              <p:spPr>
                <a:xfrm>
                  <a:off x="2734" y="3369"/>
                  <a:ext cx="37" cy="21"/>
                </a:xfrm>
                <a:custGeom>
                  <a:avLst/>
                  <a:gdLst>
                    <a:gd name="T0" fmla="*/ 37 w 37"/>
                    <a:gd name="T1" fmla="*/ 0 h 21"/>
                    <a:gd name="T2" fmla="*/ 27 w 37"/>
                    <a:gd name="T3" fmla="*/ 0 h 21"/>
                    <a:gd name="T4" fmla="*/ 17 w 37"/>
                    <a:gd name="T5" fmla="*/ 2 h 21"/>
                    <a:gd name="T6" fmla="*/ 0 w 37"/>
                    <a:gd name="T7" fmla="*/ 12 h 21"/>
                    <a:gd name="T8" fmla="*/ 0 w 37"/>
                    <a:gd name="T9" fmla="*/ 21 h 21"/>
                    <a:gd name="T10" fmla="*/ 10 w 37"/>
                    <a:gd name="T11" fmla="*/ 21 h 21"/>
                    <a:gd name="T12" fmla="*/ 30 w 37"/>
                    <a:gd name="T13" fmla="*/ 9 h 21"/>
                    <a:gd name="T14" fmla="*/ 37 w 37"/>
                    <a:gd name="T15" fmla="*/ 0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21">
                      <a:moveTo>
                        <a:pt x="37" y="0"/>
                      </a:moveTo>
                      <a:lnTo>
                        <a:pt x="27" y="0"/>
                      </a:lnTo>
                      <a:lnTo>
                        <a:pt x="17" y="2"/>
                      </a:lnTo>
                      <a:lnTo>
                        <a:pt x="0" y="12"/>
                      </a:lnTo>
                      <a:lnTo>
                        <a:pt x="0" y="21"/>
                      </a:lnTo>
                      <a:lnTo>
                        <a:pt x="10" y="21"/>
                      </a:lnTo>
                      <a:lnTo>
                        <a:pt x="30" y="9"/>
                      </a:lnTo>
                      <a:lnTo>
                        <a:pt x="37"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68" name="Freeform 532"/>
                <p:cNvSpPr/>
                <p:nvPr/>
              </p:nvSpPr>
              <p:spPr>
                <a:xfrm>
                  <a:off x="3268" y="2978"/>
                  <a:ext cx="359" cy="313"/>
                </a:xfrm>
                <a:custGeom>
                  <a:avLst/>
                  <a:gdLst>
                    <a:gd name="T0" fmla="*/ 81 w 359"/>
                    <a:gd name="T1" fmla="*/ 43 h 313"/>
                    <a:gd name="T2" fmla="*/ 68 w 359"/>
                    <a:gd name="T3" fmla="*/ 62 h 313"/>
                    <a:gd name="T4" fmla="*/ 62 w 359"/>
                    <a:gd name="T5" fmla="*/ 89 h 313"/>
                    <a:gd name="T6" fmla="*/ 46 w 359"/>
                    <a:gd name="T7" fmla="*/ 115 h 313"/>
                    <a:gd name="T8" fmla="*/ 9 w 359"/>
                    <a:gd name="T9" fmla="*/ 145 h 313"/>
                    <a:gd name="T10" fmla="*/ 3 w 359"/>
                    <a:gd name="T11" fmla="*/ 170 h 313"/>
                    <a:gd name="T12" fmla="*/ 9 w 359"/>
                    <a:gd name="T13" fmla="*/ 201 h 313"/>
                    <a:gd name="T14" fmla="*/ 3 w 359"/>
                    <a:gd name="T15" fmla="*/ 232 h 313"/>
                    <a:gd name="T16" fmla="*/ 9 w 359"/>
                    <a:gd name="T17" fmla="*/ 254 h 313"/>
                    <a:gd name="T18" fmla="*/ 34 w 359"/>
                    <a:gd name="T19" fmla="*/ 269 h 313"/>
                    <a:gd name="T20" fmla="*/ 28 w 359"/>
                    <a:gd name="T21" fmla="*/ 294 h 313"/>
                    <a:gd name="T22" fmla="*/ 40 w 359"/>
                    <a:gd name="T23" fmla="*/ 309 h 313"/>
                    <a:gd name="T24" fmla="*/ 59 w 359"/>
                    <a:gd name="T25" fmla="*/ 300 h 313"/>
                    <a:gd name="T26" fmla="*/ 68 w 359"/>
                    <a:gd name="T27" fmla="*/ 278 h 313"/>
                    <a:gd name="T28" fmla="*/ 97 w 359"/>
                    <a:gd name="T29" fmla="*/ 254 h 313"/>
                    <a:gd name="T30" fmla="*/ 112 w 359"/>
                    <a:gd name="T31" fmla="*/ 232 h 313"/>
                    <a:gd name="T32" fmla="*/ 148 w 359"/>
                    <a:gd name="T33" fmla="*/ 182 h 313"/>
                    <a:gd name="T34" fmla="*/ 180 w 359"/>
                    <a:gd name="T35" fmla="*/ 165 h 313"/>
                    <a:gd name="T36" fmla="*/ 217 w 359"/>
                    <a:gd name="T37" fmla="*/ 161 h 313"/>
                    <a:gd name="T38" fmla="*/ 236 w 359"/>
                    <a:gd name="T39" fmla="*/ 176 h 313"/>
                    <a:gd name="T40" fmla="*/ 248 w 359"/>
                    <a:gd name="T41" fmla="*/ 207 h 313"/>
                    <a:gd name="T42" fmla="*/ 273 w 359"/>
                    <a:gd name="T43" fmla="*/ 211 h 313"/>
                    <a:gd name="T44" fmla="*/ 282 w 359"/>
                    <a:gd name="T45" fmla="*/ 180 h 313"/>
                    <a:gd name="T46" fmla="*/ 316 w 359"/>
                    <a:gd name="T47" fmla="*/ 142 h 313"/>
                    <a:gd name="T48" fmla="*/ 350 w 359"/>
                    <a:gd name="T49" fmla="*/ 120 h 313"/>
                    <a:gd name="T50" fmla="*/ 353 w 359"/>
                    <a:gd name="T51" fmla="*/ 77 h 313"/>
                    <a:gd name="T52" fmla="*/ 331 w 359"/>
                    <a:gd name="T53" fmla="*/ 58 h 313"/>
                    <a:gd name="T54" fmla="*/ 325 w 359"/>
                    <a:gd name="T55" fmla="*/ 34 h 313"/>
                    <a:gd name="T56" fmla="*/ 297 w 359"/>
                    <a:gd name="T57" fmla="*/ 18 h 313"/>
                    <a:gd name="T58" fmla="*/ 263 w 359"/>
                    <a:gd name="T59" fmla="*/ 0 h 313"/>
                    <a:gd name="T60" fmla="*/ 220 w 359"/>
                    <a:gd name="T61" fmla="*/ 22 h 313"/>
                    <a:gd name="T62" fmla="*/ 177 w 359"/>
                    <a:gd name="T63" fmla="*/ 24 h 313"/>
                    <a:gd name="T64" fmla="*/ 183 w 359"/>
                    <a:gd name="T65" fmla="*/ 55 h 313"/>
                    <a:gd name="T66" fmla="*/ 158 w 359"/>
                    <a:gd name="T67" fmla="*/ 65 h 313"/>
                    <a:gd name="T68" fmla="*/ 131 w 359"/>
                    <a:gd name="T69" fmla="*/ 71 h 313"/>
                    <a:gd name="T70" fmla="*/ 100 w 359"/>
                    <a:gd name="T71" fmla="*/ 43 h 3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9" h="313">
                      <a:moveTo>
                        <a:pt x="100" y="43"/>
                      </a:moveTo>
                      <a:lnTo>
                        <a:pt x="81" y="43"/>
                      </a:lnTo>
                      <a:lnTo>
                        <a:pt x="75" y="53"/>
                      </a:lnTo>
                      <a:lnTo>
                        <a:pt x="68" y="62"/>
                      </a:lnTo>
                      <a:lnTo>
                        <a:pt x="68" y="74"/>
                      </a:lnTo>
                      <a:lnTo>
                        <a:pt x="62" y="89"/>
                      </a:lnTo>
                      <a:lnTo>
                        <a:pt x="55" y="101"/>
                      </a:lnTo>
                      <a:lnTo>
                        <a:pt x="46" y="115"/>
                      </a:lnTo>
                      <a:lnTo>
                        <a:pt x="22" y="136"/>
                      </a:lnTo>
                      <a:lnTo>
                        <a:pt x="9" y="145"/>
                      </a:lnTo>
                      <a:lnTo>
                        <a:pt x="0" y="155"/>
                      </a:lnTo>
                      <a:lnTo>
                        <a:pt x="3" y="170"/>
                      </a:lnTo>
                      <a:lnTo>
                        <a:pt x="6" y="182"/>
                      </a:lnTo>
                      <a:lnTo>
                        <a:pt x="9" y="201"/>
                      </a:lnTo>
                      <a:lnTo>
                        <a:pt x="9" y="223"/>
                      </a:lnTo>
                      <a:lnTo>
                        <a:pt x="3" y="232"/>
                      </a:lnTo>
                      <a:lnTo>
                        <a:pt x="0" y="247"/>
                      </a:lnTo>
                      <a:lnTo>
                        <a:pt x="9" y="254"/>
                      </a:lnTo>
                      <a:lnTo>
                        <a:pt x="25" y="263"/>
                      </a:lnTo>
                      <a:lnTo>
                        <a:pt x="34" y="269"/>
                      </a:lnTo>
                      <a:lnTo>
                        <a:pt x="31" y="282"/>
                      </a:lnTo>
                      <a:lnTo>
                        <a:pt x="28" y="294"/>
                      </a:lnTo>
                      <a:lnTo>
                        <a:pt x="28" y="300"/>
                      </a:lnTo>
                      <a:lnTo>
                        <a:pt x="40" y="309"/>
                      </a:lnTo>
                      <a:lnTo>
                        <a:pt x="46" y="313"/>
                      </a:lnTo>
                      <a:lnTo>
                        <a:pt x="59" y="300"/>
                      </a:lnTo>
                      <a:lnTo>
                        <a:pt x="68" y="294"/>
                      </a:lnTo>
                      <a:lnTo>
                        <a:pt x="68" y="278"/>
                      </a:lnTo>
                      <a:lnTo>
                        <a:pt x="78" y="263"/>
                      </a:lnTo>
                      <a:lnTo>
                        <a:pt x="97" y="254"/>
                      </a:lnTo>
                      <a:lnTo>
                        <a:pt x="106" y="247"/>
                      </a:lnTo>
                      <a:lnTo>
                        <a:pt x="112" y="232"/>
                      </a:lnTo>
                      <a:lnTo>
                        <a:pt x="131" y="195"/>
                      </a:lnTo>
                      <a:lnTo>
                        <a:pt x="148" y="182"/>
                      </a:lnTo>
                      <a:lnTo>
                        <a:pt x="164" y="170"/>
                      </a:lnTo>
                      <a:lnTo>
                        <a:pt x="180" y="165"/>
                      </a:lnTo>
                      <a:lnTo>
                        <a:pt x="196" y="161"/>
                      </a:lnTo>
                      <a:lnTo>
                        <a:pt x="217" y="161"/>
                      </a:lnTo>
                      <a:lnTo>
                        <a:pt x="229" y="167"/>
                      </a:lnTo>
                      <a:lnTo>
                        <a:pt x="236" y="176"/>
                      </a:lnTo>
                      <a:lnTo>
                        <a:pt x="236" y="189"/>
                      </a:lnTo>
                      <a:lnTo>
                        <a:pt x="248" y="207"/>
                      </a:lnTo>
                      <a:lnTo>
                        <a:pt x="260" y="220"/>
                      </a:lnTo>
                      <a:lnTo>
                        <a:pt x="273" y="211"/>
                      </a:lnTo>
                      <a:lnTo>
                        <a:pt x="282" y="198"/>
                      </a:lnTo>
                      <a:lnTo>
                        <a:pt x="282" y="180"/>
                      </a:lnTo>
                      <a:lnTo>
                        <a:pt x="304" y="158"/>
                      </a:lnTo>
                      <a:lnTo>
                        <a:pt x="316" y="142"/>
                      </a:lnTo>
                      <a:lnTo>
                        <a:pt x="331" y="127"/>
                      </a:lnTo>
                      <a:lnTo>
                        <a:pt x="350" y="120"/>
                      </a:lnTo>
                      <a:lnTo>
                        <a:pt x="359" y="105"/>
                      </a:lnTo>
                      <a:lnTo>
                        <a:pt x="353" y="77"/>
                      </a:lnTo>
                      <a:lnTo>
                        <a:pt x="337" y="68"/>
                      </a:lnTo>
                      <a:lnTo>
                        <a:pt x="331" y="58"/>
                      </a:lnTo>
                      <a:lnTo>
                        <a:pt x="337" y="43"/>
                      </a:lnTo>
                      <a:lnTo>
                        <a:pt x="325" y="34"/>
                      </a:lnTo>
                      <a:lnTo>
                        <a:pt x="313" y="27"/>
                      </a:lnTo>
                      <a:lnTo>
                        <a:pt x="297" y="18"/>
                      </a:lnTo>
                      <a:lnTo>
                        <a:pt x="282" y="3"/>
                      </a:lnTo>
                      <a:lnTo>
                        <a:pt x="263" y="0"/>
                      </a:lnTo>
                      <a:lnTo>
                        <a:pt x="251" y="6"/>
                      </a:lnTo>
                      <a:lnTo>
                        <a:pt x="220" y="22"/>
                      </a:lnTo>
                      <a:lnTo>
                        <a:pt x="198" y="27"/>
                      </a:lnTo>
                      <a:lnTo>
                        <a:pt x="177" y="24"/>
                      </a:lnTo>
                      <a:lnTo>
                        <a:pt x="183" y="39"/>
                      </a:lnTo>
                      <a:lnTo>
                        <a:pt x="183" y="55"/>
                      </a:lnTo>
                      <a:lnTo>
                        <a:pt x="174" y="65"/>
                      </a:lnTo>
                      <a:lnTo>
                        <a:pt x="158" y="65"/>
                      </a:lnTo>
                      <a:lnTo>
                        <a:pt x="146" y="68"/>
                      </a:lnTo>
                      <a:lnTo>
                        <a:pt x="131" y="71"/>
                      </a:lnTo>
                      <a:lnTo>
                        <a:pt x="121" y="65"/>
                      </a:lnTo>
                      <a:lnTo>
                        <a:pt x="100" y="43"/>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69" name="Freeform 533"/>
                <p:cNvSpPr/>
                <p:nvPr/>
              </p:nvSpPr>
              <p:spPr>
                <a:xfrm>
                  <a:off x="3268" y="2978"/>
                  <a:ext cx="359" cy="313"/>
                </a:xfrm>
                <a:custGeom>
                  <a:avLst/>
                  <a:gdLst>
                    <a:gd name="T0" fmla="*/ 81 w 359"/>
                    <a:gd name="T1" fmla="*/ 43 h 313"/>
                    <a:gd name="T2" fmla="*/ 68 w 359"/>
                    <a:gd name="T3" fmla="*/ 62 h 313"/>
                    <a:gd name="T4" fmla="*/ 62 w 359"/>
                    <a:gd name="T5" fmla="*/ 89 h 313"/>
                    <a:gd name="T6" fmla="*/ 46 w 359"/>
                    <a:gd name="T7" fmla="*/ 115 h 313"/>
                    <a:gd name="T8" fmla="*/ 9 w 359"/>
                    <a:gd name="T9" fmla="*/ 145 h 313"/>
                    <a:gd name="T10" fmla="*/ 3 w 359"/>
                    <a:gd name="T11" fmla="*/ 170 h 313"/>
                    <a:gd name="T12" fmla="*/ 9 w 359"/>
                    <a:gd name="T13" fmla="*/ 201 h 313"/>
                    <a:gd name="T14" fmla="*/ 3 w 359"/>
                    <a:gd name="T15" fmla="*/ 232 h 313"/>
                    <a:gd name="T16" fmla="*/ 9 w 359"/>
                    <a:gd name="T17" fmla="*/ 254 h 313"/>
                    <a:gd name="T18" fmla="*/ 34 w 359"/>
                    <a:gd name="T19" fmla="*/ 269 h 313"/>
                    <a:gd name="T20" fmla="*/ 28 w 359"/>
                    <a:gd name="T21" fmla="*/ 294 h 313"/>
                    <a:gd name="T22" fmla="*/ 40 w 359"/>
                    <a:gd name="T23" fmla="*/ 309 h 313"/>
                    <a:gd name="T24" fmla="*/ 59 w 359"/>
                    <a:gd name="T25" fmla="*/ 300 h 313"/>
                    <a:gd name="T26" fmla="*/ 68 w 359"/>
                    <a:gd name="T27" fmla="*/ 278 h 313"/>
                    <a:gd name="T28" fmla="*/ 97 w 359"/>
                    <a:gd name="T29" fmla="*/ 254 h 313"/>
                    <a:gd name="T30" fmla="*/ 112 w 359"/>
                    <a:gd name="T31" fmla="*/ 232 h 313"/>
                    <a:gd name="T32" fmla="*/ 148 w 359"/>
                    <a:gd name="T33" fmla="*/ 182 h 313"/>
                    <a:gd name="T34" fmla="*/ 180 w 359"/>
                    <a:gd name="T35" fmla="*/ 165 h 313"/>
                    <a:gd name="T36" fmla="*/ 217 w 359"/>
                    <a:gd name="T37" fmla="*/ 161 h 313"/>
                    <a:gd name="T38" fmla="*/ 236 w 359"/>
                    <a:gd name="T39" fmla="*/ 176 h 313"/>
                    <a:gd name="T40" fmla="*/ 248 w 359"/>
                    <a:gd name="T41" fmla="*/ 207 h 313"/>
                    <a:gd name="T42" fmla="*/ 273 w 359"/>
                    <a:gd name="T43" fmla="*/ 211 h 313"/>
                    <a:gd name="T44" fmla="*/ 282 w 359"/>
                    <a:gd name="T45" fmla="*/ 180 h 313"/>
                    <a:gd name="T46" fmla="*/ 316 w 359"/>
                    <a:gd name="T47" fmla="*/ 142 h 313"/>
                    <a:gd name="T48" fmla="*/ 350 w 359"/>
                    <a:gd name="T49" fmla="*/ 120 h 313"/>
                    <a:gd name="T50" fmla="*/ 353 w 359"/>
                    <a:gd name="T51" fmla="*/ 77 h 313"/>
                    <a:gd name="T52" fmla="*/ 331 w 359"/>
                    <a:gd name="T53" fmla="*/ 58 h 313"/>
                    <a:gd name="T54" fmla="*/ 325 w 359"/>
                    <a:gd name="T55" fmla="*/ 34 h 313"/>
                    <a:gd name="T56" fmla="*/ 297 w 359"/>
                    <a:gd name="T57" fmla="*/ 18 h 313"/>
                    <a:gd name="T58" fmla="*/ 263 w 359"/>
                    <a:gd name="T59" fmla="*/ 0 h 313"/>
                    <a:gd name="T60" fmla="*/ 220 w 359"/>
                    <a:gd name="T61" fmla="*/ 22 h 313"/>
                    <a:gd name="T62" fmla="*/ 177 w 359"/>
                    <a:gd name="T63" fmla="*/ 24 h 313"/>
                    <a:gd name="T64" fmla="*/ 183 w 359"/>
                    <a:gd name="T65" fmla="*/ 55 h 313"/>
                    <a:gd name="T66" fmla="*/ 158 w 359"/>
                    <a:gd name="T67" fmla="*/ 65 h 313"/>
                    <a:gd name="T68" fmla="*/ 131 w 359"/>
                    <a:gd name="T69" fmla="*/ 71 h 313"/>
                    <a:gd name="T70" fmla="*/ 100 w 359"/>
                    <a:gd name="T71" fmla="*/ 43 h 3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9" h="313">
                      <a:moveTo>
                        <a:pt x="100" y="43"/>
                      </a:moveTo>
                      <a:lnTo>
                        <a:pt x="81" y="43"/>
                      </a:lnTo>
                      <a:lnTo>
                        <a:pt x="75" y="53"/>
                      </a:lnTo>
                      <a:lnTo>
                        <a:pt x="68" y="62"/>
                      </a:lnTo>
                      <a:lnTo>
                        <a:pt x="68" y="74"/>
                      </a:lnTo>
                      <a:lnTo>
                        <a:pt x="62" y="89"/>
                      </a:lnTo>
                      <a:lnTo>
                        <a:pt x="55" y="101"/>
                      </a:lnTo>
                      <a:lnTo>
                        <a:pt x="46" y="115"/>
                      </a:lnTo>
                      <a:lnTo>
                        <a:pt x="22" y="136"/>
                      </a:lnTo>
                      <a:lnTo>
                        <a:pt x="9" y="145"/>
                      </a:lnTo>
                      <a:lnTo>
                        <a:pt x="0" y="155"/>
                      </a:lnTo>
                      <a:lnTo>
                        <a:pt x="3" y="170"/>
                      </a:lnTo>
                      <a:lnTo>
                        <a:pt x="6" y="182"/>
                      </a:lnTo>
                      <a:lnTo>
                        <a:pt x="9" y="201"/>
                      </a:lnTo>
                      <a:lnTo>
                        <a:pt x="9" y="223"/>
                      </a:lnTo>
                      <a:lnTo>
                        <a:pt x="3" y="232"/>
                      </a:lnTo>
                      <a:lnTo>
                        <a:pt x="0" y="247"/>
                      </a:lnTo>
                      <a:lnTo>
                        <a:pt x="9" y="254"/>
                      </a:lnTo>
                      <a:lnTo>
                        <a:pt x="25" y="263"/>
                      </a:lnTo>
                      <a:lnTo>
                        <a:pt x="34" y="269"/>
                      </a:lnTo>
                      <a:lnTo>
                        <a:pt x="31" y="282"/>
                      </a:lnTo>
                      <a:lnTo>
                        <a:pt x="28" y="294"/>
                      </a:lnTo>
                      <a:lnTo>
                        <a:pt x="28" y="300"/>
                      </a:lnTo>
                      <a:lnTo>
                        <a:pt x="40" y="309"/>
                      </a:lnTo>
                      <a:lnTo>
                        <a:pt x="46" y="313"/>
                      </a:lnTo>
                      <a:lnTo>
                        <a:pt x="59" y="300"/>
                      </a:lnTo>
                      <a:lnTo>
                        <a:pt x="68" y="294"/>
                      </a:lnTo>
                      <a:lnTo>
                        <a:pt x="68" y="278"/>
                      </a:lnTo>
                      <a:lnTo>
                        <a:pt x="78" y="263"/>
                      </a:lnTo>
                      <a:lnTo>
                        <a:pt x="97" y="254"/>
                      </a:lnTo>
                      <a:lnTo>
                        <a:pt x="106" y="247"/>
                      </a:lnTo>
                      <a:lnTo>
                        <a:pt x="112" y="232"/>
                      </a:lnTo>
                      <a:lnTo>
                        <a:pt x="131" y="195"/>
                      </a:lnTo>
                      <a:lnTo>
                        <a:pt x="148" y="182"/>
                      </a:lnTo>
                      <a:lnTo>
                        <a:pt x="164" y="170"/>
                      </a:lnTo>
                      <a:lnTo>
                        <a:pt x="180" y="165"/>
                      </a:lnTo>
                      <a:lnTo>
                        <a:pt x="196" y="161"/>
                      </a:lnTo>
                      <a:lnTo>
                        <a:pt x="217" y="161"/>
                      </a:lnTo>
                      <a:lnTo>
                        <a:pt x="229" y="167"/>
                      </a:lnTo>
                      <a:lnTo>
                        <a:pt x="236" y="176"/>
                      </a:lnTo>
                      <a:lnTo>
                        <a:pt x="236" y="189"/>
                      </a:lnTo>
                      <a:lnTo>
                        <a:pt x="248" y="207"/>
                      </a:lnTo>
                      <a:lnTo>
                        <a:pt x="260" y="220"/>
                      </a:lnTo>
                      <a:lnTo>
                        <a:pt x="273" y="211"/>
                      </a:lnTo>
                      <a:lnTo>
                        <a:pt x="282" y="198"/>
                      </a:lnTo>
                      <a:lnTo>
                        <a:pt x="282" y="180"/>
                      </a:lnTo>
                      <a:lnTo>
                        <a:pt x="304" y="158"/>
                      </a:lnTo>
                      <a:lnTo>
                        <a:pt x="316" y="142"/>
                      </a:lnTo>
                      <a:lnTo>
                        <a:pt x="331" y="127"/>
                      </a:lnTo>
                      <a:lnTo>
                        <a:pt x="350" y="120"/>
                      </a:lnTo>
                      <a:lnTo>
                        <a:pt x="359" y="105"/>
                      </a:lnTo>
                      <a:lnTo>
                        <a:pt x="353" y="77"/>
                      </a:lnTo>
                      <a:lnTo>
                        <a:pt x="337" y="68"/>
                      </a:lnTo>
                      <a:lnTo>
                        <a:pt x="331" y="58"/>
                      </a:lnTo>
                      <a:lnTo>
                        <a:pt x="337" y="43"/>
                      </a:lnTo>
                      <a:lnTo>
                        <a:pt x="325" y="34"/>
                      </a:lnTo>
                      <a:lnTo>
                        <a:pt x="313" y="27"/>
                      </a:lnTo>
                      <a:lnTo>
                        <a:pt x="297" y="18"/>
                      </a:lnTo>
                      <a:lnTo>
                        <a:pt x="282" y="3"/>
                      </a:lnTo>
                      <a:lnTo>
                        <a:pt x="263" y="0"/>
                      </a:lnTo>
                      <a:lnTo>
                        <a:pt x="251" y="6"/>
                      </a:lnTo>
                      <a:lnTo>
                        <a:pt x="220" y="22"/>
                      </a:lnTo>
                      <a:lnTo>
                        <a:pt x="198" y="27"/>
                      </a:lnTo>
                      <a:lnTo>
                        <a:pt x="177" y="24"/>
                      </a:lnTo>
                      <a:lnTo>
                        <a:pt x="183" y="39"/>
                      </a:lnTo>
                      <a:lnTo>
                        <a:pt x="183" y="55"/>
                      </a:lnTo>
                      <a:lnTo>
                        <a:pt x="174" y="65"/>
                      </a:lnTo>
                      <a:lnTo>
                        <a:pt x="158" y="65"/>
                      </a:lnTo>
                      <a:lnTo>
                        <a:pt x="146" y="68"/>
                      </a:lnTo>
                      <a:lnTo>
                        <a:pt x="131" y="71"/>
                      </a:lnTo>
                      <a:lnTo>
                        <a:pt x="121" y="65"/>
                      </a:lnTo>
                      <a:lnTo>
                        <a:pt x="100" y="43"/>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70" name="Freeform 534"/>
                <p:cNvSpPr/>
                <p:nvPr/>
              </p:nvSpPr>
              <p:spPr>
                <a:xfrm>
                  <a:off x="2785" y="2998"/>
                  <a:ext cx="387" cy="562"/>
                </a:xfrm>
                <a:custGeom>
                  <a:avLst/>
                  <a:gdLst>
                    <a:gd name="T0" fmla="*/ 55 w 387"/>
                    <a:gd name="T1" fmla="*/ 71 h 562"/>
                    <a:gd name="T2" fmla="*/ 55 w 387"/>
                    <a:gd name="T3" fmla="*/ 98 h 562"/>
                    <a:gd name="T4" fmla="*/ 13 w 387"/>
                    <a:gd name="T5" fmla="*/ 88 h 562"/>
                    <a:gd name="T6" fmla="*/ 19 w 387"/>
                    <a:gd name="T7" fmla="*/ 117 h 562"/>
                    <a:gd name="T8" fmla="*/ 44 w 387"/>
                    <a:gd name="T9" fmla="*/ 144 h 562"/>
                    <a:gd name="T10" fmla="*/ 59 w 387"/>
                    <a:gd name="T11" fmla="*/ 168 h 562"/>
                    <a:gd name="T12" fmla="*/ 35 w 387"/>
                    <a:gd name="T13" fmla="*/ 163 h 562"/>
                    <a:gd name="T14" fmla="*/ 16 w 387"/>
                    <a:gd name="T15" fmla="*/ 181 h 562"/>
                    <a:gd name="T16" fmla="*/ 47 w 387"/>
                    <a:gd name="T17" fmla="*/ 227 h 562"/>
                    <a:gd name="T18" fmla="*/ 84 w 387"/>
                    <a:gd name="T19" fmla="*/ 218 h 562"/>
                    <a:gd name="T20" fmla="*/ 124 w 387"/>
                    <a:gd name="T21" fmla="*/ 206 h 562"/>
                    <a:gd name="T22" fmla="*/ 86 w 387"/>
                    <a:gd name="T23" fmla="*/ 175 h 562"/>
                    <a:gd name="T24" fmla="*/ 102 w 387"/>
                    <a:gd name="T25" fmla="*/ 148 h 562"/>
                    <a:gd name="T26" fmla="*/ 133 w 387"/>
                    <a:gd name="T27" fmla="*/ 148 h 562"/>
                    <a:gd name="T28" fmla="*/ 155 w 387"/>
                    <a:gd name="T29" fmla="*/ 200 h 562"/>
                    <a:gd name="T30" fmla="*/ 155 w 387"/>
                    <a:gd name="T31" fmla="*/ 230 h 562"/>
                    <a:gd name="T32" fmla="*/ 155 w 387"/>
                    <a:gd name="T33" fmla="*/ 261 h 562"/>
                    <a:gd name="T34" fmla="*/ 131 w 387"/>
                    <a:gd name="T35" fmla="*/ 286 h 562"/>
                    <a:gd name="T36" fmla="*/ 115 w 387"/>
                    <a:gd name="T37" fmla="*/ 329 h 562"/>
                    <a:gd name="T38" fmla="*/ 86 w 387"/>
                    <a:gd name="T39" fmla="*/ 338 h 562"/>
                    <a:gd name="T40" fmla="*/ 65 w 387"/>
                    <a:gd name="T41" fmla="*/ 377 h 562"/>
                    <a:gd name="T42" fmla="*/ 71 w 387"/>
                    <a:gd name="T43" fmla="*/ 421 h 562"/>
                    <a:gd name="T44" fmla="*/ 78 w 387"/>
                    <a:gd name="T45" fmla="*/ 442 h 562"/>
                    <a:gd name="T46" fmla="*/ 53 w 387"/>
                    <a:gd name="T47" fmla="*/ 474 h 562"/>
                    <a:gd name="T48" fmla="*/ 78 w 387"/>
                    <a:gd name="T49" fmla="*/ 489 h 562"/>
                    <a:gd name="T50" fmla="*/ 127 w 387"/>
                    <a:gd name="T51" fmla="*/ 489 h 562"/>
                    <a:gd name="T52" fmla="*/ 136 w 387"/>
                    <a:gd name="T53" fmla="*/ 414 h 562"/>
                    <a:gd name="T54" fmla="*/ 167 w 387"/>
                    <a:gd name="T55" fmla="*/ 421 h 562"/>
                    <a:gd name="T56" fmla="*/ 146 w 387"/>
                    <a:gd name="T57" fmla="*/ 449 h 562"/>
                    <a:gd name="T58" fmla="*/ 155 w 387"/>
                    <a:gd name="T59" fmla="*/ 486 h 562"/>
                    <a:gd name="T60" fmla="*/ 133 w 387"/>
                    <a:gd name="T61" fmla="*/ 519 h 562"/>
                    <a:gd name="T62" fmla="*/ 133 w 387"/>
                    <a:gd name="T63" fmla="*/ 562 h 562"/>
                    <a:gd name="T64" fmla="*/ 195 w 387"/>
                    <a:gd name="T65" fmla="*/ 513 h 562"/>
                    <a:gd name="T66" fmla="*/ 198 w 387"/>
                    <a:gd name="T67" fmla="*/ 476 h 562"/>
                    <a:gd name="T68" fmla="*/ 220 w 387"/>
                    <a:gd name="T69" fmla="*/ 474 h 562"/>
                    <a:gd name="T70" fmla="*/ 248 w 387"/>
                    <a:gd name="T71" fmla="*/ 486 h 562"/>
                    <a:gd name="T72" fmla="*/ 266 w 387"/>
                    <a:gd name="T73" fmla="*/ 458 h 562"/>
                    <a:gd name="T74" fmla="*/ 269 w 387"/>
                    <a:gd name="T75" fmla="*/ 414 h 562"/>
                    <a:gd name="T76" fmla="*/ 291 w 387"/>
                    <a:gd name="T77" fmla="*/ 360 h 562"/>
                    <a:gd name="T78" fmla="*/ 337 w 387"/>
                    <a:gd name="T79" fmla="*/ 273 h 562"/>
                    <a:gd name="T80" fmla="*/ 374 w 387"/>
                    <a:gd name="T81" fmla="*/ 249 h 562"/>
                    <a:gd name="T82" fmla="*/ 371 w 387"/>
                    <a:gd name="T83" fmla="*/ 221 h 562"/>
                    <a:gd name="T84" fmla="*/ 383 w 387"/>
                    <a:gd name="T85" fmla="*/ 190 h 562"/>
                    <a:gd name="T86" fmla="*/ 368 w 387"/>
                    <a:gd name="T87" fmla="*/ 160 h 562"/>
                    <a:gd name="T88" fmla="*/ 332 w 387"/>
                    <a:gd name="T89" fmla="*/ 150 h 562"/>
                    <a:gd name="T90" fmla="*/ 309 w 387"/>
                    <a:gd name="T91" fmla="*/ 120 h 562"/>
                    <a:gd name="T92" fmla="*/ 332 w 387"/>
                    <a:gd name="T93" fmla="*/ 107 h 562"/>
                    <a:gd name="T94" fmla="*/ 343 w 387"/>
                    <a:gd name="T95" fmla="*/ 73 h 562"/>
                    <a:gd name="T96" fmla="*/ 309 w 387"/>
                    <a:gd name="T97" fmla="*/ 64 h 562"/>
                    <a:gd name="T98" fmla="*/ 263 w 387"/>
                    <a:gd name="T99" fmla="*/ 67 h 562"/>
                    <a:gd name="T100" fmla="*/ 245 w 387"/>
                    <a:gd name="T101" fmla="*/ 37 h 562"/>
                    <a:gd name="T102" fmla="*/ 239 w 387"/>
                    <a:gd name="T103" fmla="*/ 0 h 562"/>
                    <a:gd name="T104" fmla="*/ 210 w 387"/>
                    <a:gd name="T105" fmla="*/ 8 h 562"/>
                    <a:gd name="T106" fmla="*/ 186 w 387"/>
                    <a:gd name="T107" fmla="*/ 12 h 562"/>
                    <a:gd name="T108" fmla="*/ 152 w 387"/>
                    <a:gd name="T109" fmla="*/ 33 h 562"/>
                    <a:gd name="T110" fmla="*/ 136 w 387"/>
                    <a:gd name="T111" fmla="*/ 58 h 562"/>
                    <a:gd name="T112" fmla="*/ 105 w 387"/>
                    <a:gd name="T113" fmla="*/ 55 h 562"/>
                    <a:gd name="T114" fmla="*/ 71 w 387"/>
                    <a:gd name="T115" fmla="*/ 52 h 5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87" h="562">
                      <a:moveTo>
                        <a:pt x="71" y="52"/>
                      </a:moveTo>
                      <a:lnTo>
                        <a:pt x="65" y="61"/>
                      </a:lnTo>
                      <a:lnTo>
                        <a:pt x="55" y="71"/>
                      </a:lnTo>
                      <a:lnTo>
                        <a:pt x="62" y="80"/>
                      </a:lnTo>
                      <a:lnTo>
                        <a:pt x="62" y="92"/>
                      </a:lnTo>
                      <a:lnTo>
                        <a:pt x="55" y="98"/>
                      </a:lnTo>
                      <a:lnTo>
                        <a:pt x="38" y="80"/>
                      </a:lnTo>
                      <a:lnTo>
                        <a:pt x="22" y="83"/>
                      </a:lnTo>
                      <a:lnTo>
                        <a:pt x="13" y="88"/>
                      </a:lnTo>
                      <a:lnTo>
                        <a:pt x="0" y="101"/>
                      </a:lnTo>
                      <a:lnTo>
                        <a:pt x="7" y="113"/>
                      </a:lnTo>
                      <a:lnTo>
                        <a:pt x="19" y="117"/>
                      </a:lnTo>
                      <a:lnTo>
                        <a:pt x="25" y="126"/>
                      </a:lnTo>
                      <a:lnTo>
                        <a:pt x="28" y="135"/>
                      </a:lnTo>
                      <a:lnTo>
                        <a:pt x="44" y="144"/>
                      </a:lnTo>
                      <a:lnTo>
                        <a:pt x="55" y="148"/>
                      </a:lnTo>
                      <a:lnTo>
                        <a:pt x="62" y="156"/>
                      </a:lnTo>
                      <a:lnTo>
                        <a:pt x="59" y="168"/>
                      </a:lnTo>
                      <a:lnTo>
                        <a:pt x="55" y="178"/>
                      </a:lnTo>
                      <a:lnTo>
                        <a:pt x="47" y="178"/>
                      </a:lnTo>
                      <a:lnTo>
                        <a:pt x="35" y="163"/>
                      </a:lnTo>
                      <a:lnTo>
                        <a:pt x="28" y="150"/>
                      </a:lnTo>
                      <a:lnTo>
                        <a:pt x="19" y="163"/>
                      </a:lnTo>
                      <a:lnTo>
                        <a:pt x="16" y="181"/>
                      </a:lnTo>
                      <a:lnTo>
                        <a:pt x="22" y="197"/>
                      </a:lnTo>
                      <a:lnTo>
                        <a:pt x="38" y="215"/>
                      </a:lnTo>
                      <a:lnTo>
                        <a:pt x="47" y="227"/>
                      </a:lnTo>
                      <a:lnTo>
                        <a:pt x="55" y="215"/>
                      </a:lnTo>
                      <a:lnTo>
                        <a:pt x="81" y="209"/>
                      </a:lnTo>
                      <a:lnTo>
                        <a:pt x="84" y="218"/>
                      </a:lnTo>
                      <a:lnTo>
                        <a:pt x="93" y="227"/>
                      </a:lnTo>
                      <a:lnTo>
                        <a:pt x="108" y="221"/>
                      </a:lnTo>
                      <a:lnTo>
                        <a:pt x="124" y="206"/>
                      </a:lnTo>
                      <a:lnTo>
                        <a:pt x="121" y="193"/>
                      </a:lnTo>
                      <a:lnTo>
                        <a:pt x="105" y="193"/>
                      </a:lnTo>
                      <a:lnTo>
                        <a:pt x="86" y="175"/>
                      </a:lnTo>
                      <a:lnTo>
                        <a:pt x="93" y="168"/>
                      </a:lnTo>
                      <a:lnTo>
                        <a:pt x="100" y="163"/>
                      </a:lnTo>
                      <a:lnTo>
                        <a:pt x="102" y="148"/>
                      </a:lnTo>
                      <a:lnTo>
                        <a:pt x="112" y="135"/>
                      </a:lnTo>
                      <a:lnTo>
                        <a:pt x="121" y="135"/>
                      </a:lnTo>
                      <a:lnTo>
                        <a:pt x="133" y="148"/>
                      </a:lnTo>
                      <a:lnTo>
                        <a:pt x="152" y="163"/>
                      </a:lnTo>
                      <a:lnTo>
                        <a:pt x="152" y="181"/>
                      </a:lnTo>
                      <a:lnTo>
                        <a:pt x="155" y="200"/>
                      </a:lnTo>
                      <a:lnTo>
                        <a:pt x="167" y="215"/>
                      </a:lnTo>
                      <a:lnTo>
                        <a:pt x="164" y="224"/>
                      </a:lnTo>
                      <a:lnTo>
                        <a:pt x="155" y="230"/>
                      </a:lnTo>
                      <a:lnTo>
                        <a:pt x="142" y="236"/>
                      </a:lnTo>
                      <a:lnTo>
                        <a:pt x="148" y="249"/>
                      </a:lnTo>
                      <a:lnTo>
                        <a:pt x="155" y="261"/>
                      </a:lnTo>
                      <a:lnTo>
                        <a:pt x="152" y="267"/>
                      </a:lnTo>
                      <a:lnTo>
                        <a:pt x="136" y="280"/>
                      </a:lnTo>
                      <a:lnTo>
                        <a:pt x="131" y="286"/>
                      </a:lnTo>
                      <a:lnTo>
                        <a:pt x="131" y="301"/>
                      </a:lnTo>
                      <a:lnTo>
                        <a:pt x="121" y="316"/>
                      </a:lnTo>
                      <a:lnTo>
                        <a:pt x="115" y="329"/>
                      </a:lnTo>
                      <a:lnTo>
                        <a:pt x="102" y="341"/>
                      </a:lnTo>
                      <a:lnTo>
                        <a:pt x="93" y="341"/>
                      </a:lnTo>
                      <a:lnTo>
                        <a:pt x="86" y="338"/>
                      </a:lnTo>
                      <a:lnTo>
                        <a:pt x="78" y="347"/>
                      </a:lnTo>
                      <a:lnTo>
                        <a:pt x="74" y="362"/>
                      </a:lnTo>
                      <a:lnTo>
                        <a:pt x="65" y="377"/>
                      </a:lnTo>
                      <a:lnTo>
                        <a:pt x="55" y="387"/>
                      </a:lnTo>
                      <a:lnTo>
                        <a:pt x="62" y="409"/>
                      </a:lnTo>
                      <a:lnTo>
                        <a:pt x="71" y="421"/>
                      </a:lnTo>
                      <a:lnTo>
                        <a:pt x="78" y="427"/>
                      </a:lnTo>
                      <a:lnTo>
                        <a:pt x="84" y="436"/>
                      </a:lnTo>
                      <a:lnTo>
                        <a:pt x="78" y="442"/>
                      </a:lnTo>
                      <a:lnTo>
                        <a:pt x="62" y="455"/>
                      </a:lnTo>
                      <a:lnTo>
                        <a:pt x="55" y="464"/>
                      </a:lnTo>
                      <a:lnTo>
                        <a:pt x="53" y="474"/>
                      </a:lnTo>
                      <a:lnTo>
                        <a:pt x="55" y="489"/>
                      </a:lnTo>
                      <a:lnTo>
                        <a:pt x="65" y="489"/>
                      </a:lnTo>
                      <a:lnTo>
                        <a:pt x="78" y="489"/>
                      </a:lnTo>
                      <a:lnTo>
                        <a:pt x="93" y="491"/>
                      </a:lnTo>
                      <a:lnTo>
                        <a:pt x="117" y="501"/>
                      </a:lnTo>
                      <a:lnTo>
                        <a:pt x="127" y="489"/>
                      </a:lnTo>
                      <a:lnTo>
                        <a:pt x="124" y="467"/>
                      </a:lnTo>
                      <a:lnTo>
                        <a:pt x="131" y="427"/>
                      </a:lnTo>
                      <a:lnTo>
                        <a:pt x="136" y="414"/>
                      </a:lnTo>
                      <a:lnTo>
                        <a:pt x="148" y="409"/>
                      </a:lnTo>
                      <a:lnTo>
                        <a:pt x="158" y="409"/>
                      </a:lnTo>
                      <a:lnTo>
                        <a:pt x="167" y="421"/>
                      </a:lnTo>
                      <a:lnTo>
                        <a:pt x="164" y="436"/>
                      </a:lnTo>
                      <a:lnTo>
                        <a:pt x="161" y="445"/>
                      </a:lnTo>
                      <a:lnTo>
                        <a:pt x="146" y="449"/>
                      </a:lnTo>
                      <a:lnTo>
                        <a:pt x="146" y="458"/>
                      </a:lnTo>
                      <a:lnTo>
                        <a:pt x="148" y="464"/>
                      </a:lnTo>
                      <a:lnTo>
                        <a:pt x="155" y="486"/>
                      </a:lnTo>
                      <a:lnTo>
                        <a:pt x="152" y="501"/>
                      </a:lnTo>
                      <a:lnTo>
                        <a:pt x="142" y="507"/>
                      </a:lnTo>
                      <a:lnTo>
                        <a:pt x="133" y="519"/>
                      </a:lnTo>
                      <a:lnTo>
                        <a:pt x="127" y="532"/>
                      </a:lnTo>
                      <a:lnTo>
                        <a:pt x="127" y="550"/>
                      </a:lnTo>
                      <a:lnTo>
                        <a:pt x="133" y="562"/>
                      </a:lnTo>
                      <a:lnTo>
                        <a:pt x="158" y="540"/>
                      </a:lnTo>
                      <a:lnTo>
                        <a:pt x="173" y="529"/>
                      </a:lnTo>
                      <a:lnTo>
                        <a:pt x="195" y="513"/>
                      </a:lnTo>
                      <a:lnTo>
                        <a:pt x="198" y="507"/>
                      </a:lnTo>
                      <a:lnTo>
                        <a:pt x="195" y="489"/>
                      </a:lnTo>
                      <a:lnTo>
                        <a:pt x="198" y="476"/>
                      </a:lnTo>
                      <a:lnTo>
                        <a:pt x="204" y="470"/>
                      </a:lnTo>
                      <a:lnTo>
                        <a:pt x="210" y="467"/>
                      </a:lnTo>
                      <a:lnTo>
                        <a:pt x="220" y="474"/>
                      </a:lnTo>
                      <a:lnTo>
                        <a:pt x="235" y="482"/>
                      </a:lnTo>
                      <a:lnTo>
                        <a:pt x="245" y="501"/>
                      </a:lnTo>
                      <a:lnTo>
                        <a:pt x="248" y="486"/>
                      </a:lnTo>
                      <a:lnTo>
                        <a:pt x="248" y="476"/>
                      </a:lnTo>
                      <a:lnTo>
                        <a:pt x="260" y="470"/>
                      </a:lnTo>
                      <a:lnTo>
                        <a:pt x="266" y="458"/>
                      </a:lnTo>
                      <a:lnTo>
                        <a:pt x="266" y="442"/>
                      </a:lnTo>
                      <a:lnTo>
                        <a:pt x="272" y="430"/>
                      </a:lnTo>
                      <a:lnTo>
                        <a:pt x="269" y="414"/>
                      </a:lnTo>
                      <a:lnTo>
                        <a:pt x="266" y="402"/>
                      </a:lnTo>
                      <a:lnTo>
                        <a:pt x="272" y="391"/>
                      </a:lnTo>
                      <a:lnTo>
                        <a:pt x="291" y="360"/>
                      </a:lnTo>
                      <a:lnTo>
                        <a:pt x="300" y="353"/>
                      </a:lnTo>
                      <a:lnTo>
                        <a:pt x="337" y="280"/>
                      </a:lnTo>
                      <a:lnTo>
                        <a:pt x="337" y="273"/>
                      </a:lnTo>
                      <a:lnTo>
                        <a:pt x="347" y="255"/>
                      </a:lnTo>
                      <a:lnTo>
                        <a:pt x="365" y="255"/>
                      </a:lnTo>
                      <a:lnTo>
                        <a:pt x="374" y="249"/>
                      </a:lnTo>
                      <a:lnTo>
                        <a:pt x="377" y="236"/>
                      </a:lnTo>
                      <a:lnTo>
                        <a:pt x="374" y="227"/>
                      </a:lnTo>
                      <a:lnTo>
                        <a:pt x="371" y="221"/>
                      </a:lnTo>
                      <a:lnTo>
                        <a:pt x="374" y="212"/>
                      </a:lnTo>
                      <a:lnTo>
                        <a:pt x="387" y="197"/>
                      </a:lnTo>
                      <a:lnTo>
                        <a:pt x="383" y="190"/>
                      </a:lnTo>
                      <a:lnTo>
                        <a:pt x="374" y="181"/>
                      </a:lnTo>
                      <a:lnTo>
                        <a:pt x="368" y="178"/>
                      </a:lnTo>
                      <a:lnTo>
                        <a:pt x="368" y="160"/>
                      </a:lnTo>
                      <a:lnTo>
                        <a:pt x="365" y="153"/>
                      </a:lnTo>
                      <a:lnTo>
                        <a:pt x="356" y="153"/>
                      </a:lnTo>
                      <a:lnTo>
                        <a:pt x="332" y="150"/>
                      </a:lnTo>
                      <a:lnTo>
                        <a:pt x="316" y="141"/>
                      </a:lnTo>
                      <a:lnTo>
                        <a:pt x="309" y="135"/>
                      </a:lnTo>
                      <a:lnTo>
                        <a:pt x="309" y="120"/>
                      </a:lnTo>
                      <a:lnTo>
                        <a:pt x="313" y="113"/>
                      </a:lnTo>
                      <a:lnTo>
                        <a:pt x="321" y="113"/>
                      </a:lnTo>
                      <a:lnTo>
                        <a:pt x="332" y="107"/>
                      </a:lnTo>
                      <a:lnTo>
                        <a:pt x="347" y="95"/>
                      </a:lnTo>
                      <a:lnTo>
                        <a:pt x="347" y="86"/>
                      </a:lnTo>
                      <a:lnTo>
                        <a:pt x="343" y="73"/>
                      </a:lnTo>
                      <a:lnTo>
                        <a:pt x="337" y="64"/>
                      </a:lnTo>
                      <a:lnTo>
                        <a:pt x="321" y="61"/>
                      </a:lnTo>
                      <a:lnTo>
                        <a:pt x="309" y="64"/>
                      </a:lnTo>
                      <a:lnTo>
                        <a:pt x="297" y="73"/>
                      </a:lnTo>
                      <a:lnTo>
                        <a:pt x="287" y="76"/>
                      </a:lnTo>
                      <a:lnTo>
                        <a:pt x="263" y="67"/>
                      </a:lnTo>
                      <a:lnTo>
                        <a:pt x="248" y="61"/>
                      </a:lnTo>
                      <a:lnTo>
                        <a:pt x="245" y="49"/>
                      </a:lnTo>
                      <a:lnTo>
                        <a:pt x="245" y="37"/>
                      </a:lnTo>
                      <a:lnTo>
                        <a:pt x="248" y="27"/>
                      </a:lnTo>
                      <a:lnTo>
                        <a:pt x="248" y="6"/>
                      </a:lnTo>
                      <a:lnTo>
                        <a:pt x="239" y="0"/>
                      </a:lnTo>
                      <a:lnTo>
                        <a:pt x="232" y="6"/>
                      </a:lnTo>
                      <a:lnTo>
                        <a:pt x="217" y="12"/>
                      </a:lnTo>
                      <a:lnTo>
                        <a:pt x="210" y="8"/>
                      </a:lnTo>
                      <a:lnTo>
                        <a:pt x="201" y="3"/>
                      </a:lnTo>
                      <a:lnTo>
                        <a:pt x="195" y="0"/>
                      </a:lnTo>
                      <a:lnTo>
                        <a:pt x="186" y="12"/>
                      </a:lnTo>
                      <a:lnTo>
                        <a:pt x="177" y="18"/>
                      </a:lnTo>
                      <a:lnTo>
                        <a:pt x="161" y="27"/>
                      </a:lnTo>
                      <a:lnTo>
                        <a:pt x="152" y="33"/>
                      </a:lnTo>
                      <a:lnTo>
                        <a:pt x="155" y="49"/>
                      </a:lnTo>
                      <a:lnTo>
                        <a:pt x="146" y="58"/>
                      </a:lnTo>
                      <a:lnTo>
                        <a:pt x="136" y="58"/>
                      </a:lnTo>
                      <a:lnTo>
                        <a:pt x="121" y="52"/>
                      </a:lnTo>
                      <a:lnTo>
                        <a:pt x="112" y="49"/>
                      </a:lnTo>
                      <a:lnTo>
                        <a:pt x="105" y="55"/>
                      </a:lnTo>
                      <a:lnTo>
                        <a:pt x="100" y="67"/>
                      </a:lnTo>
                      <a:lnTo>
                        <a:pt x="86" y="73"/>
                      </a:lnTo>
                      <a:lnTo>
                        <a:pt x="71" y="52"/>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71" name="Freeform 535"/>
                <p:cNvSpPr/>
                <p:nvPr/>
              </p:nvSpPr>
              <p:spPr>
                <a:xfrm>
                  <a:off x="2785" y="2998"/>
                  <a:ext cx="387" cy="562"/>
                </a:xfrm>
                <a:custGeom>
                  <a:avLst/>
                  <a:gdLst>
                    <a:gd name="T0" fmla="*/ 55 w 387"/>
                    <a:gd name="T1" fmla="*/ 71 h 562"/>
                    <a:gd name="T2" fmla="*/ 55 w 387"/>
                    <a:gd name="T3" fmla="*/ 98 h 562"/>
                    <a:gd name="T4" fmla="*/ 13 w 387"/>
                    <a:gd name="T5" fmla="*/ 88 h 562"/>
                    <a:gd name="T6" fmla="*/ 19 w 387"/>
                    <a:gd name="T7" fmla="*/ 117 h 562"/>
                    <a:gd name="T8" fmla="*/ 44 w 387"/>
                    <a:gd name="T9" fmla="*/ 144 h 562"/>
                    <a:gd name="T10" fmla="*/ 59 w 387"/>
                    <a:gd name="T11" fmla="*/ 168 h 562"/>
                    <a:gd name="T12" fmla="*/ 35 w 387"/>
                    <a:gd name="T13" fmla="*/ 163 h 562"/>
                    <a:gd name="T14" fmla="*/ 16 w 387"/>
                    <a:gd name="T15" fmla="*/ 181 h 562"/>
                    <a:gd name="T16" fmla="*/ 47 w 387"/>
                    <a:gd name="T17" fmla="*/ 227 h 562"/>
                    <a:gd name="T18" fmla="*/ 84 w 387"/>
                    <a:gd name="T19" fmla="*/ 218 h 562"/>
                    <a:gd name="T20" fmla="*/ 124 w 387"/>
                    <a:gd name="T21" fmla="*/ 206 h 562"/>
                    <a:gd name="T22" fmla="*/ 86 w 387"/>
                    <a:gd name="T23" fmla="*/ 175 h 562"/>
                    <a:gd name="T24" fmla="*/ 102 w 387"/>
                    <a:gd name="T25" fmla="*/ 148 h 562"/>
                    <a:gd name="T26" fmla="*/ 133 w 387"/>
                    <a:gd name="T27" fmla="*/ 148 h 562"/>
                    <a:gd name="T28" fmla="*/ 155 w 387"/>
                    <a:gd name="T29" fmla="*/ 200 h 562"/>
                    <a:gd name="T30" fmla="*/ 155 w 387"/>
                    <a:gd name="T31" fmla="*/ 230 h 562"/>
                    <a:gd name="T32" fmla="*/ 155 w 387"/>
                    <a:gd name="T33" fmla="*/ 261 h 562"/>
                    <a:gd name="T34" fmla="*/ 131 w 387"/>
                    <a:gd name="T35" fmla="*/ 286 h 562"/>
                    <a:gd name="T36" fmla="*/ 115 w 387"/>
                    <a:gd name="T37" fmla="*/ 329 h 562"/>
                    <a:gd name="T38" fmla="*/ 86 w 387"/>
                    <a:gd name="T39" fmla="*/ 338 h 562"/>
                    <a:gd name="T40" fmla="*/ 65 w 387"/>
                    <a:gd name="T41" fmla="*/ 377 h 562"/>
                    <a:gd name="T42" fmla="*/ 71 w 387"/>
                    <a:gd name="T43" fmla="*/ 421 h 562"/>
                    <a:gd name="T44" fmla="*/ 78 w 387"/>
                    <a:gd name="T45" fmla="*/ 442 h 562"/>
                    <a:gd name="T46" fmla="*/ 53 w 387"/>
                    <a:gd name="T47" fmla="*/ 474 h 562"/>
                    <a:gd name="T48" fmla="*/ 78 w 387"/>
                    <a:gd name="T49" fmla="*/ 489 h 562"/>
                    <a:gd name="T50" fmla="*/ 127 w 387"/>
                    <a:gd name="T51" fmla="*/ 489 h 562"/>
                    <a:gd name="T52" fmla="*/ 136 w 387"/>
                    <a:gd name="T53" fmla="*/ 414 h 562"/>
                    <a:gd name="T54" fmla="*/ 167 w 387"/>
                    <a:gd name="T55" fmla="*/ 421 h 562"/>
                    <a:gd name="T56" fmla="*/ 146 w 387"/>
                    <a:gd name="T57" fmla="*/ 449 h 562"/>
                    <a:gd name="T58" fmla="*/ 155 w 387"/>
                    <a:gd name="T59" fmla="*/ 486 h 562"/>
                    <a:gd name="T60" fmla="*/ 133 w 387"/>
                    <a:gd name="T61" fmla="*/ 519 h 562"/>
                    <a:gd name="T62" fmla="*/ 133 w 387"/>
                    <a:gd name="T63" fmla="*/ 562 h 562"/>
                    <a:gd name="T64" fmla="*/ 195 w 387"/>
                    <a:gd name="T65" fmla="*/ 513 h 562"/>
                    <a:gd name="T66" fmla="*/ 198 w 387"/>
                    <a:gd name="T67" fmla="*/ 476 h 562"/>
                    <a:gd name="T68" fmla="*/ 220 w 387"/>
                    <a:gd name="T69" fmla="*/ 474 h 562"/>
                    <a:gd name="T70" fmla="*/ 248 w 387"/>
                    <a:gd name="T71" fmla="*/ 486 h 562"/>
                    <a:gd name="T72" fmla="*/ 266 w 387"/>
                    <a:gd name="T73" fmla="*/ 458 h 562"/>
                    <a:gd name="T74" fmla="*/ 269 w 387"/>
                    <a:gd name="T75" fmla="*/ 414 h 562"/>
                    <a:gd name="T76" fmla="*/ 291 w 387"/>
                    <a:gd name="T77" fmla="*/ 360 h 562"/>
                    <a:gd name="T78" fmla="*/ 337 w 387"/>
                    <a:gd name="T79" fmla="*/ 273 h 562"/>
                    <a:gd name="T80" fmla="*/ 374 w 387"/>
                    <a:gd name="T81" fmla="*/ 249 h 562"/>
                    <a:gd name="T82" fmla="*/ 371 w 387"/>
                    <a:gd name="T83" fmla="*/ 221 h 562"/>
                    <a:gd name="T84" fmla="*/ 383 w 387"/>
                    <a:gd name="T85" fmla="*/ 190 h 562"/>
                    <a:gd name="T86" fmla="*/ 368 w 387"/>
                    <a:gd name="T87" fmla="*/ 160 h 562"/>
                    <a:gd name="T88" fmla="*/ 332 w 387"/>
                    <a:gd name="T89" fmla="*/ 150 h 562"/>
                    <a:gd name="T90" fmla="*/ 309 w 387"/>
                    <a:gd name="T91" fmla="*/ 120 h 562"/>
                    <a:gd name="T92" fmla="*/ 332 w 387"/>
                    <a:gd name="T93" fmla="*/ 107 h 562"/>
                    <a:gd name="T94" fmla="*/ 343 w 387"/>
                    <a:gd name="T95" fmla="*/ 73 h 562"/>
                    <a:gd name="T96" fmla="*/ 309 w 387"/>
                    <a:gd name="T97" fmla="*/ 64 h 562"/>
                    <a:gd name="T98" fmla="*/ 263 w 387"/>
                    <a:gd name="T99" fmla="*/ 67 h 562"/>
                    <a:gd name="T100" fmla="*/ 245 w 387"/>
                    <a:gd name="T101" fmla="*/ 37 h 562"/>
                    <a:gd name="T102" fmla="*/ 239 w 387"/>
                    <a:gd name="T103" fmla="*/ 0 h 562"/>
                    <a:gd name="T104" fmla="*/ 210 w 387"/>
                    <a:gd name="T105" fmla="*/ 8 h 562"/>
                    <a:gd name="T106" fmla="*/ 186 w 387"/>
                    <a:gd name="T107" fmla="*/ 12 h 562"/>
                    <a:gd name="T108" fmla="*/ 152 w 387"/>
                    <a:gd name="T109" fmla="*/ 33 h 562"/>
                    <a:gd name="T110" fmla="*/ 136 w 387"/>
                    <a:gd name="T111" fmla="*/ 58 h 562"/>
                    <a:gd name="T112" fmla="*/ 105 w 387"/>
                    <a:gd name="T113" fmla="*/ 55 h 562"/>
                    <a:gd name="T114" fmla="*/ 71 w 387"/>
                    <a:gd name="T115" fmla="*/ 52 h 5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87" h="562">
                      <a:moveTo>
                        <a:pt x="71" y="52"/>
                      </a:moveTo>
                      <a:lnTo>
                        <a:pt x="65" y="61"/>
                      </a:lnTo>
                      <a:lnTo>
                        <a:pt x="55" y="71"/>
                      </a:lnTo>
                      <a:lnTo>
                        <a:pt x="62" y="80"/>
                      </a:lnTo>
                      <a:lnTo>
                        <a:pt x="62" y="92"/>
                      </a:lnTo>
                      <a:lnTo>
                        <a:pt x="55" y="98"/>
                      </a:lnTo>
                      <a:lnTo>
                        <a:pt x="38" y="80"/>
                      </a:lnTo>
                      <a:lnTo>
                        <a:pt x="22" y="83"/>
                      </a:lnTo>
                      <a:lnTo>
                        <a:pt x="13" y="88"/>
                      </a:lnTo>
                      <a:lnTo>
                        <a:pt x="0" y="101"/>
                      </a:lnTo>
                      <a:lnTo>
                        <a:pt x="7" y="113"/>
                      </a:lnTo>
                      <a:lnTo>
                        <a:pt x="19" y="117"/>
                      </a:lnTo>
                      <a:lnTo>
                        <a:pt x="25" y="126"/>
                      </a:lnTo>
                      <a:lnTo>
                        <a:pt x="28" y="135"/>
                      </a:lnTo>
                      <a:lnTo>
                        <a:pt x="44" y="144"/>
                      </a:lnTo>
                      <a:lnTo>
                        <a:pt x="55" y="148"/>
                      </a:lnTo>
                      <a:lnTo>
                        <a:pt x="62" y="156"/>
                      </a:lnTo>
                      <a:lnTo>
                        <a:pt x="59" y="168"/>
                      </a:lnTo>
                      <a:lnTo>
                        <a:pt x="55" y="178"/>
                      </a:lnTo>
                      <a:lnTo>
                        <a:pt x="47" y="178"/>
                      </a:lnTo>
                      <a:lnTo>
                        <a:pt x="35" y="163"/>
                      </a:lnTo>
                      <a:lnTo>
                        <a:pt x="28" y="150"/>
                      </a:lnTo>
                      <a:lnTo>
                        <a:pt x="19" y="163"/>
                      </a:lnTo>
                      <a:lnTo>
                        <a:pt x="16" y="181"/>
                      </a:lnTo>
                      <a:lnTo>
                        <a:pt x="22" y="197"/>
                      </a:lnTo>
                      <a:lnTo>
                        <a:pt x="38" y="215"/>
                      </a:lnTo>
                      <a:lnTo>
                        <a:pt x="47" y="227"/>
                      </a:lnTo>
                      <a:lnTo>
                        <a:pt x="55" y="215"/>
                      </a:lnTo>
                      <a:lnTo>
                        <a:pt x="81" y="209"/>
                      </a:lnTo>
                      <a:lnTo>
                        <a:pt x="84" y="218"/>
                      </a:lnTo>
                      <a:lnTo>
                        <a:pt x="93" y="227"/>
                      </a:lnTo>
                      <a:lnTo>
                        <a:pt x="108" y="221"/>
                      </a:lnTo>
                      <a:lnTo>
                        <a:pt x="124" y="206"/>
                      </a:lnTo>
                      <a:lnTo>
                        <a:pt x="121" y="193"/>
                      </a:lnTo>
                      <a:lnTo>
                        <a:pt x="105" y="193"/>
                      </a:lnTo>
                      <a:lnTo>
                        <a:pt x="86" y="175"/>
                      </a:lnTo>
                      <a:lnTo>
                        <a:pt x="93" y="168"/>
                      </a:lnTo>
                      <a:lnTo>
                        <a:pt x="100" y="163"/>
                      </a:lnTo>
                      <a:lnTo>
                        <a:pt x="102" y="148"/>
                      </a:lnTo>
                      <a:lnTo>
                        <a:pt x="112" y="135"/>
                      </a:lnTo>
                      <a:lnTo>
                        <a:pt x="121" y="135"/>
                      </a:lnTo>
                      <a:lnTo>
                        <a:pt x="133" y="148"/>
                      </a:lnTo>
                      <a:lnTo>
                        <a:pt x="152" y="163"/>
                      </a:lnTo>
                      <a:lnTo>
                        <a:pt x="152" y="181"/>
                      </a:lnTo>
                      <a:lnTo>
                        <a:pt x="155" y="200"/>
                      </a:lnTo>
                      <a:lnTo>
                        <a:pt x="167" y="215"/>
                      </a:lnTo>
                      <a:lnTo>
                        <a:pt x="164" y="224"/>
                      </a:lnTo>
                      <a:lnTo>
                        <a:pt x="155" y="230"/>
                      </a:lnTo>
                      <a:lnTo>
                        <a:pt x="142" y="236"/>
                      </a:lnTo>
                      <a:lnTo>
                        <a:pt x="148" y="249"/>
                      </a:lnTo>
                      <a:lnTo>
                        <a:pt x="155" y="261"/>
                      </a:lnTo>
                      <a:lnTo>
                        <a:pt x="152" y="267"/>
                      </a:lnTo>
                      <a:lnTo>
                        <a:pt x="136" y="280"/>
                      </a:lnTo>
                      <a:lnTo>
                        <a:pt x="131" y="286"/>
                      </a:lnTo>
                      <a:lnTo>
                        <a:pt x="131" y="301"/>
                      </a:lnTo>
                      <a:lnTo>
                        <a:pt x="121" y="316"/>
                      </a:lnTo>
                      <a:lnTo>
                        <a:pt x="115" y="329"/>
                      </a:lnTo>
                      <a:lnTo>
                        <a:pt x="102" y="341"/>
                      </a:lnTo>
                      <a:lnTo>
                        <a:pt x="93" y="341"/>
                      </a:lnTo>
                      <a:lnTo>
                        <a:pt x="86" y="338"/>
                      </a:lnTo>
                      <a:lnTo>
                        <a:pt x="78" y="347"/>
                      </a:lnTo>
                      <a:lnTo>
                        <a:pt x="74" y="362"/>
                      </a:lnTo>
                      <a:lnTo>
                        <a:pt x="65" y="377"/>
                      </a:lnTo>
                      <a:lnTo>
                        <a:pt x="55" y="387"/>
                      </a:lnTo>
                      <a:lnTo>
                        <a:pt x="62" y="409"/>
                      </a:lnTo>
                      <a:lnTo>
                        <a:pt x="71" y="421"/>
                      </a:lnTo>
                      <a:lnTo>
                        <a:pt x="78" y="427"/>
                      </a:lnTo>
                      <a:lnTo>
                        <a:pt x="84" y="436"/>
                      </a:lnTo>
                      <a:lnTo>
                        <a:pt x="78" y="442"/>
                      </a:lnTo>
                      <a:lnTo>
                        <a:pt x="62" y="455"/>
                      </a:lnTo>
                      <a:lnTo>
                        <a:pt x="55" y="464"/>
                      </a:lnTo>
                      <a:lnTo>
                        <a:pt x="53" y="474"/>
                      </a:lnTo>
                      <a:lnTo>
                        <a:pt x="55" y="489"/>
                      </a:lnTo>
                      <a:lnTo>
                        <a:pt x="65" y="489"/>
                      </a:lnTo>
                      <a:lnTo>
                        <a:pt x="78" y="489"/>
                      </a:lnTo>
                      <a:lnTo>
                        <a:pt x="93" y="491"/>
                      </a:lnTo>
                      <a:lnTo>
                        <a:pt x="117" y="501"/>
                      </a:lnTo>
                      <a:lnTo>
                        <a:pt x="127" y="489"/>
                      </a:lnTo>
                      <a:lnTo>
                        <a:pt x="124" y="467"/>
                      </a:lnTo>
                      <a:lnTo>
                        <a:pt x="131" y="427"/>
                      </a:lnTo>
                      <a:lnTo>
                        <a:pt x="136" y="414"/>
                      </a:lnTo>
                      <a:lnTo>
                        <a:pt x="148" y="409"/>
                      </a:lnTo>
                      <a:lnTo>
                        <a:pt x="158" y="409"/>
                      </a:lnTo>
                      <a:lnTo>
                        <a:pt x="167" y="421"/>
                      </a:lnTo>
                      <a:lnTo>
                        <a:pt x="164" y="436"/>
                      </a:lnTo>
                      <a:lnTo>
                        <a:pt x="161" y="445"/>
                      </a:lnTo>
                      <a:lnTo>
                        <a:pt x="146" y="449"/>
                      </a:lnTo>
                      <a:lnTo>
                        <a:pt x="146" y="458"/>
                      </a:lnTo>
                      <a:lnTo>
                        <a:pt x="148" y="464"/>
                      </a:lnTo>
                      <a:lnTo>
                        <a:pt x="155" y="486"/>
                      </a:lnTo>
                      <a:lnTo>
                        <a:pt x="152" y="501"/>
                      </a:lnTo>
                      <a:lnTo>
                        <a:pt x="142" y="507"/>
                      </a:lnTo>
                      <a:lnTo>
                        <a:pt x="133" y="519"/>
                      </a:lnTo>
                      <a:lnTo>
                        <a:pt x="127" y="532"/>
                      </a:lnTo>
                      <a:lnTo>
                        <a:pt x="127" y="550"/>
                      </a:lnTo>
                      <a:lnTo>
                        <a:pt x="133" y="562"/>
                      </a:lnTo>
                      <a:lnTo>
                        <a:pt x="158" y="540"/>
                      </a:lnTo>
                      <a:lnTo>
                        <a:pt x="173" y="529"/>
                      </a:lnTo>
                      <a:lnTo>
                        <a:pt x="195" y="513"/>
                      </a:lnTo>
                      <a:lnTo>
                        <a:pt x="198" y="507"/>
                      </a:lnTo>
                      <a:lnTo>
                        <a:pt x="195" y="489"/>
                      </a:lnTo>
                      <a:lnTo>
                        <a:pt x="198" y="476"/>
                      </a:lnTo>
                      <a:lnTo>
                        <a:pt x="204" y="470"/>
                      </a:lnTo>
                      <a:lnTo>
                        <a:pt x="210" y="467"/>
                      </a:lnTo>
                      <a:lnTo>
                        <a:pt x="220" y="474"/>
                      </a:lnTo>
                      <a:lnTo>
                        <a:pt x="235" y="482"/>
                      </a:lnTo>
                      <a:lnTo>
                        <a:pt x="245" y="501"/>
                      </a:lnTo>
                      <a:lnTo>
                        <a:pt x="248" y="486"/>
                      </a:lnTo>
                      <a:lnTo>
                        <a:pt x="248" y="476"/>
                      </a:lnTo>
                      <a:lnTo>
                        <a:pt x="260" y="470"/>
                      </a:lnTo>
                      <a:lnTo>
                        <a:pt x="266" y="458"/>
                      </a:lnTo>
                      <a:lnTo>
                        <a:pt x="266" y="442"/>
                      </a:lnTo>
                      <a:lnTo>
                        <a:pt x="272" y="430"/>
                      </a:lnTo>
                      <a:lnTo>
                        <a:pt x="269" y="414"/>
                      </a:lnTo>
                      <a:lnTo>
                        <a:pt x="266" y="402"/>
                      </a:lnTo>
                      <a:lnTo>
                        <a:pt x="272" y="391"/>
                      </a:lnTo>
                      <a:lnTo>
                        <a:pt x="291" y="360"/>
                      </a:lnTo>
                      <a:lnTo>
                        <a:pt x="300" y="353"/>
                      </a:lnTo>
                      <a:lnTo>
                        <a:pt x="337" y="280"/>
                      </a:lnTo>
                      <a:lnTo>
                        <a:pt x="337" y="273"/>
                      </a:lnTo>
                      <a:lnTo>
                        <a:pt x="347" y="255"/>
                      </a:lnTo>
                      <a:lnTo>
                        <a:pt x="365" y="255"/>
                      </a:lnTo>
                      <a:lnTo>
                        <a:pt x="374" y="249"/>
                      </a:lnTo>
                      <a:lnTo>
                        <a:pt x="377" y="236"/>
                      </a:lnTo>
                      <a:lnTo>
                        <a:pt x="374" y="227"/>
                      </a:lnTo>
                      <a:lnTo>
                        <a:pt x="371" y="221"/>
                      </a:lnTo>
                      <a:lnTo>
                        <a:pt x="374" y="212"/>
                      </a:lnTo>
                      <a:lnTo>
                        <a:pt x="387" y="197"/>
                      </a:lnTo>
                      <a:lnTo>
                        <a:pt x="383" y="190"/>
                      </a:lnTo>
                      <a:lnTo>
                        <a:pt x="374" y="181"/>
                      </a:lnTo>
                      <a:lnTo>
                        <a:pt x="368" y="178"/>
                      </a:lnTo>
                      <a:lnTo>
                        <a:pt x="368" y="160"/>
                      </a:lnTo>
                      <a:lnTo>
                        <a:pt x="365" y="153"/>
                      </a:lnTo>
                      <a:lnTo>
                        <a:pt x="356" y="153"/>
                      </a:lnTo>
                      <a:lnTo>
                        <a:pt x="332" y="150"/>
                      </a:lnTo>
                      <a:lnTo>
                        <a:pt x="316" y="141"/>
                      </a:lnTo>
                      <a:lnTo>
                        <a:pt x="309" y="135"/>
                      </a:lnTo>
                      <a:lnTo>
                        <a:pt x="309" y="120"/>
                      </a:lnTo>
                      <a:lnTo>
                        <a:pt x="313" y="113"/>
                      </a:lnTo>
                      <a:lnTo>
                        <a:pt x="321" y="113"/>
                      </a:lnTo>
                      <a:lnTo>
                        <a:pt x="332" y="107"/>
                      </a:lnTo>
                      <a:lnTo>
                        <a:pt x="347" y="95"/>
                      </a:lnTo>
                      <a:lnTo>
                        <a:pt x="347" y="86"/>
                      </a:lnTo>
                      <a:lnTo>
                        <a:pt x="343" y="73"/>
                      </a:lnTo>
                      <a:lnTo>
                        <a:pt x="337" y="64"/>
                      </a:lnTo>
                      <a:lnTo>
                        <a:pt x="321" y="61"/>
                      </a:lnTo>
                      <a:lnTo>
                        <a:pt x="309" y="64"/>
                      </a:lnTo>
                      <a:lnTo>
                        <a:pt x="297" y="73"/>
                      </a:lnTo>
                      <a:lnTo>
                        <a:pt x="287" y="76"/>
                      </a:lnTo>
                      <a:lnTo>
                        <a:pt x="263" y="67"/>
                      </a:lnTo>
                      <a:lnTo>
                        <a:pt x="248" y="61"/>
                      </a:lnTo>
                      <a:lnTo>
                        <a:pt x="245" y="49"/>
                      </a:lnTo>
                      <a:lnTo>
                        <a:pt x="245" y="37"/>
                      </a:lnTo>
                      <a:lnTo>
                        <a:pt x="248" y="27"/>
                      </a:lnTo>
                      <a:lnTo>
                        <a:pt x="248" y="6"/>
                      </a:lnTo>
                      <a:lnTo>
                        <a:pt x="239" y="0"/>
                      </a:lnTo>
                      <a:lnTo>
                        <a:pt x="232" y="6"/>
                      </a:lnTo>
                      <a:lnTo>
                        <a:pt x="217" y="12"/>
                      </a:lnTo>
                      <a:lnTo>
                        <a:pt x="210" y="8"/>
                      </a:lnTo>
                      <a:lnTo>
                        <a:pt x="201" y="3"/>
                      </a:lnTo>
                      <a:lnTo>
                        <a:pt x="195" y="0"/>
                      </a:lnTo>
                      <a:lnTo>
                        <a:pt x="186" y="12"/>
                      </a:lnTo>
                      <a:lnTo>
                        <a:pt x="177" y="18"/>
                      </a:lnTo>
                      <a:lnTo>
                        <a:pt x="161" y="27"/>
                      </a:lnTo>
                      <a:lnTo>
                        <a:pt x="152" y="33"/>
                      </a:lnTo>
                      <a:lnTo>
                        <a:pt x="155" y="49"/>
                      </a:lnTo>
                      <a:lnTo>
                        <a:pt x="146" y="58"/>
                      </a:lnTo>
                      <a:lnTo>
                        <a:pt x="136" y="58"/>
                      </a:lnTo>
                      <a:lnTo>
                        <a:pt x="121" y="52"/>
                      </a:lnTo>
                      <a:lnTo>
                        <a:pt x="112" y="49"/>
                      </a:lnTo>
                      <a:lnTo>
                        <a:pt x="105" y="55"/>
                      </a:lnTo>
                      <a:lnTo>
                        <a:pt x="100" y="67"/>
                      </a:lnTo>
                      <a:lnTo>
                        <a:pt x="86" y="73"/>
                      </a:lnTo>
                      <a:lnTo>
                        <a:pt x="71" y="52"/>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72" name="Freeform 536"/>
                <p:cNvSpPr/>
                <p:nvPr/>
              </p:nvSpPr>
              <p:spPr>
                <a:xfrm>
                  <a:off x="3554" y="2948"/>
                  <a:ext cx="21" cy="30"/>
                </a:xfrm>
                <a:custGeom>
                  <a:avLst/>
                  <a:gdLst>
                    <a:gd name="T0" fmla="*/ 21 w 21"/>
                    <a:gd name="T1" fmla="*/ 0 h 30"/>
                    <a:gd name="T2" fmla="*/ 9 w 21"/>
                    <a:gd name="T3" fmla="*/ 3 h 30"/>
                    <a:gd name="T4" fmla="*/ 3 w 21"/>
                    <a:gd name="T5" fmla="*/ 6 h 30"/>
                    <a:gd name="T6" fmla="*/ 0 w 21"/>
                    <a:gd name="T7" fmla="*/ 16 h 30"/>
                    <a:gd name="T8" fmla="*/ 3 w 21"/>
                    <a:gd name="T9" fmla="*/ 26 h 30"/>
                    <a:gd name="T10" fmla="*/ 9 w 21"/>
                    <a:gd name="T11" fmla="*/ 30 h 30"/>
                    <a:gd name="T12" fmla="*/ 21 w 21"/>
                    <a:gd name="T13" fmla="*/ 23 h 30"/>
                    <a:gd name="T14" fmla="*/ 21 w 21"/>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30">
                      <a:moveTo>
                        <a:pt x="21" y="0"/>
                      </a:moveTo>
                      <a:lnTo>
                        <a:pt x="9" y="3"/>
                      </a:lnTo>
                      <a:lnTo>
                        <a:pt x="3" y="6"/>
                      </a:lnTo>
                      <a:lnTo>
                        <a:pt x="0" y="16"/>
                      </a:lnTo>
                      <a:lnTo>
                        <a:pt x="3" y="26"/>
                      </a:lnTo>
                      <a:lnTo>
                        <a:pt x="9" y="30"/>
                      </a:lnTo>
                      <a:lnTo>
                        <a:pt x="21" y="23"/>
                      </a:lnTo>
                      <a:lnTo>
                        <a:pt x="21" y="0"/>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73" name="Freeform 537"/>
                <p:cNvSpPr/>
                <p:nvPr/>
              </p:nvSpPr>
              <p:spPr>
                <a:xfrm>
                  <a:off x="3554" y="2948"/>
                  <a:ext cx="21" cy="30"/>
                </a:xfrm>
                <a:custGeom>
                  <a:avLst/>
                  <a:gdLst>
                    <a:gd name="T0" fmla="*/ 21 w 21"/>
                    <a:gd name="T1" fmla="*/ 0 h 30"/>
                    <a:gd name="T2" fmla="*/ 9 w 21"/>
                    <a:gd name="T3" fmla="*/ 3 h 30"/>
                    <a:gd name="T4" fmla="*/ 3 w 21"/>
                    <a:gd name="T5" fmla="*/ 6 h 30"/>
                    <a:gd name="T6" fmla="*/ 0 w 21"/>
                    <a:gd name="T7" fmla="*/ 16 h 30"/>
                    <a:gd name="T8" fmla="*/ 3 w 21"/>
                    <a:gd name="T9" fmla="*/ 26 h 30"/>
                    <a:gd name="T10" fmla="*/ 9 w 21"/>
                    <a:gd name="T11" fmla="*/ 30 h 30"/>
                    <a:gd name="T12" fmla="*/ 21 w 21"/>
                    <a:gd name="T13" fmla="*/ 23 h 30"/>
                    <a:gd name="T14" fmla="*/ 21 w 21"/>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30">
                      <a:moveTo>
                        <a:pt x="21" y="0"/>
                      </a:moveTo>
                      <a:lnTo>
                        <a:pt x="9" y="3"/>
                      </a:lnTo>
                      <a:lnTo>
                        <a:pt x="3" y="6"/>
                      </a:lnTo>
                      <a:lnTo>
                        <a:pt x="0" y="16"/>
                      </a:lnTo>
                      <a:lnTo>
                        <a:pt x="3" y="26"/>
                      </a:lnTo>
                      <a:lnTo>
                        <a:pt x="9" y="30"/>
                      </a:lnTo>
                      <a:lnTo>
                        <a:pt x="21" y="23"/>
                      </a:lnTo>
                      <a:lnTo>
                        <a:pt x="21"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74" name="Freeform 538"/>
                <p:cNvSpPr/>
                <p:nvPr/>
              </p:nvSpPr>
              <p:spPr>
                <a:xfrm>
                  <a:off x="4161" y="2272"/>
                  <a:ext cx="63" cy="93"/>
                </a:xfrm>
                <a:custGeom>
                  <a:avLst/>
                  <a:gdLst>
                    <a:gd name="T0" fmla="*/ 7 w 63"/>
                    <a:gd name="T1" fmla="*/ 51 h 93"/>
                    <a:gd name="T2" fmla="*/ 0 w 63"/>
                    <a:gd name="T3" fmla="*/ 36 h 93"/>
                    <a:gd name="T4" fmla="*/ 23 w 63"/>
                    <a:gd name="T5" fmla="*/ 12 h 93"/>
                    <a:gd name="T6" fmla="*/ 35 w 63"/>
                    <a:gd name="T7" fmla="*/ 15 h 93"/>
                    <a:gd name="T8" fmla="*/ 47 w 63"/>
                    <a:gd name="T9" fmla="*/ 0 h 93"/>
                    <a:gd name="T10" fmla="*/ 59 w 63"/>
                    <a:gd name="T11" fmla="*/ 3 h 93"/>
                    <a:gd name="T12" fmla="*/ 56 w 63"/>
                    <a:gd name="T13" fmla="*/ 21 h 93"/>
                    <a:gd name="T14" fmla="*/ 50 w 63"/>
                    <a:gd name="T15" fmla="*/ 27 h 93"/>
                    <a:gd name="T16" fmla="*/ 50 w 63"/>
                    <a:gd name="T17" fmla="*/ 41 h 93"/>
                    <a:gd name="T18" fmla="*/ 63 w 63"/>
                    <a:gd name="T19" fmla="*/ 48 h 93"/>
                    <a:gd name="T20" fmla="*/ 63 w 63"/>
                    <a:gd name="T21" fmla="*/ 63 h 93"/>
                    <a:gd name="T22" fmla="*/ 47 w 63"/>
                    <a:gd name="T23" fmla="*/ 72 h 93"/>
                    <a:gd name="T24" fmla="*/ 38 w 63"/>
                    <a:gd name="T25" fmla="*/ 81 h 93"/>
                    <a:gd name="T26" fmla="*/ 35 w 63"/>
                    <a:gd name="T27" fmla="*/ 90 h 93"/>
                    <a:gd name="T28" fmla="*/ 23 w 63"/>
                    <a:gd name="T29" fmla="*/ 93 h 93"/>
                    <a:gd name="T30" fmla="*/ 13 w 63"/>
                    <a:gd name="T31" fmla="*/ 81 h 93"/>
                    <a:gd name="T32" fmla="*/ 23 w 63"/>
                    <a:gd name="T33" fmla="*/ 63 h 93"/>
                    <a:gd name="T34" fmla="*/ 23 w 63"/>
                    <a:gd name="T35" fmla="*/ 54 h 93"/>
                    <a:gd name="T36" fmla="*/ 7 w 63"/>
                    <a:gd name="T37" fmla="*/ 5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3" h="93">
                      <a:moveTo>
                        <a:pt x="7" y="51"/>
                      </a:moveTo>
                      <a:lnTo>
                        <a:pt x="0" y="36"/>
                      </a:lnTo>
                      <a:lnTo>
                        <a:pt x="23" y="12"/>
                      </a:lnTo>
                      <a:lnTo>
                        <a:pt x="35" y="15"/>
                      </a:lnTo>
                      <a:lnTo>
                        <a:pt x="47" y="0"/>
                      </a:lnTo>
                      <a:lnTo>
                        <a:pt x="59" y="3"/>
                      </a:lnTo>
                      <a:lnTo>
                        <a:pt x="56" y="21"/>
                      </a:lnTo>
                      <a:lnTo>
                        <a:pt x="50" y="27"/>
                      </a:lnTo>
                      <a:lnTo>
                        <a:pt x="50" y="41"/>
                      </a:lnTo>
                      <a:lnTo>
                        <a:pt x="63" y="48"/>
                      </a:lnTo>
                      <a:lnTo>
                        <a:pt x="63" y="63"/>
                      </a:lnTo>
                      <a:lnTo>
                        <a:pt x="47" y="72"/>
                      </a:lnTo>
                      <a:lnTo>
                        <a:pt x="38" y="81"/>
                      </a:lnTo>
                      <a:lnTo>
                        <a:pt x="35" y="90"/>
                      </a:lnTo>
                      <a:lnTo>
                        <a:pt x="23" y="93"/>
                      </a:lnTo>
                      <a:lnTo>
                        <a:pt x="13" y="81"/>
                      </a:lnTo>
                      <a:lnTo>
                        <a:pt x="23" y="63"/>
                      </a:lnTo>
                      <a:lnTo>
                        <a:pt x="23" y="54"/>
                      </a:lnTo>
                      <a:lnTo>
                        <a:pt x="7" y="51"/>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75" name="Freeform 539"/>
                <p:cNvSpPr/>
                <p:nvPr/>
              </p:nvSpPr>
              <p:spPr>
                <a:xfrm>
                  <a:off x="4161" y="2272"/>
                  <a:ext cx="63" cy="93"/>
                </a:xfrm>
                <a:custGeom>
                  <a:avLst/>
                  <a:gdLst>
                    <a:gd name="T0" fmla="*/ 7 w 63"/>
                    <a:gd name="T1" fmla="*/ 51 h 93"/>
                    <a:gd name="T2" fmla="*/ 0 w 63"/>
                    <a:gd name="T3" fmla="*/ 36 h 93"/>
                    <a:gd name="T4" fmla="*/ 23 w 63"/>
                    <a:gd name="T5" fmla="*/ 12 h 93"/>
                    <a:gd name="T6" fmla="*/ 35 w 63"/>
                    <a:gd name="T7" fmla="*/ 15 h 93"/>
                    <a:gd name="T8" fmla="*/ 47 w 63"/>
                    <a:gd name="T9" fmla="*/ 0 h 93"/>
                    <a:gd name="T10" fmla="*/ 59 w 63"/>
                    <a:gd name="T11" fmla="*/ 3 h 93"/>
                    <a:gd name="T12" fmla="*/ 56 w 63"/>
                    <a:gd name="T13" fmla="*/ 21 h 93"/>
                    <a:gd name="T14" fmla="*/ 50 w 63"/>
                    <a:gd name="T15" fmla="*/ 27 h 93"/>
                    <a:gd name="T16" fmla="*/ 50 w 63"/>
                    <a:gd name="T17" fmla="*/ 41 h 93"/>
                    <a:gd name="T18" fmla="*/ 63 w 63"/>
                    <a:gd name="T19" fmla="*/ 48 h 93"/>
                    <a:gd name="T20" fmla="*/ 63 w 63"/>
                    <a:gd name="T21" fmla="*/ 63 h 93"/>
                    <a:gd name="T22" fmla="*/ 47 w 63"/>
                    <a:gd name="T23" fmla="*/ 72 h 93"/>
                    <a:gd name="T24" fmla="*/ 38 w 63"/>
                    <a:gd name="T25" fmla="*/ 81 h 93"/>
                    <a:gd name="T26" fmla="*/ 35 w 63"/>
                    <a:gd name="T27" fmla="*/ 90 h 93"/>
                    <a:gd name="T28" fmla="*/ 23 w 63"/>
                    <a:gd name="T29" fmla="*/ 93 h 93"/>
                    <a:gd name="T30" fmla="*/ 13 w 63"/>
                    <a:gd name="T31" fmla="*/ 81 h 93"/>
                    <a:gd name="T32" fmla="*/ 23 w 63"/>
                    <a:gd name="T33" fmla="*/ 63 h 93"/>
                    <a:gd name="T34" fmla="*/ 23 w 63"/>
                    <a:gd name="T35" fmla="*/ 54 h 93"/>
                    <a:gd name="T36" fmla="*/ 7 w 63"/>
                    <a:gd name="T37" fmla="*/ 5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3" h="93">
                      <a:moveTo>
                        <a:pt x="7" y="51"/>
                      </a:moveTo>
                      <a:lnTo>
                        <a:pt x="0" y="36"/>
                      </a:lnTo>
                      <a:lnTo>
                        <a:pt x="23" y="12"/>
                      </a:lnTo>
                      <a:lnTo>
                        <a:pt x="35" y="15"/>
                      </a:lnTo>
                      <a:lnTo>
                        <a:pt x="47" y="0"/>
                      </a:lnTo>
                      <a:lnTo>
                        <a:pt x="59" y="3"/>
                      </a:lnTo>
                      <a:lnTo>
                        <a:pt x="56" y="21"/>
                      </a:lnTo>
                      <a:lnTo>
                        <a:pt x="50" y="27"/>
                      </a:lnTo>
                      <a:lnTo>
                        <a:pt x="50" y="41"/>
                      </a:lnTo>
                      <a:lnTo>
                        <a:pt x="63" y="48"/>
                      </a:lnTo>
                      <a:lnTo>
                        <a:pt x="63" y="63"/>
                      </a:lnTo>
                      <a:lnTo>
                        <a:pt x="47" y="72"/>
                      </a:lnTo>
                      <a:lnTo>
                        <a:pt x="38" y="81"/>
                      </a:lnTo>
                      <a:lnTo>
                        <a:pt x="35" y="90"/>
                      </a:lnTo>
                      <a:lnTo>
                        <a:pt x="23" y="93"/>
                      </a:lnTo>
                      <a:lnTo>
                        <a:pt x="13" y="81"/>
                      </a:lnTo>
                      <a:lnTo>
                        <a:pt x="23" y="63"/>
                      </a:lnTo>
                      <a:lnTo>
                        <a:pt x="23" y="54"/>
                      </a:lnTo>
                      <a:lnTo>
                        <a:pt x="7" y="51"/>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76" name="Freeform 540"/>
                <p:cNvSpPr/>
                <p:nvPr/>
              </p:nvSpPr>
              <p:spPr>
                <a:xfrm>
                  <a:off x="4355" y="2916"/>
                  <a:ext cx="18" cy="28"/>
                </a:xfrm>
                <a:custGeom>
                  <a:avLst/>
                  <a:gdLst>
                    <a:gd name="T0" fmla="*/ 0 w 18"/>
                    <a:gd name="T1" fmla="*/ 0 h 28"/>
                    <a:gd name="T2" fmla="*/ 18 w 18"/>
                    <a:gd name="T3" fmla="*/ 0 h 28"/>
                    <a:gd name="T4" fmla="*/ 18 w 18"/>
                    <a:gd name="T5" fmla="*/ 9 h 28"/>
                    <a:gd name="T6" fmla="*/ 18 w 18"/>
                    <a:gd name="T7" fmla="*/ 28 h 28"/>
                    <a:gd name="T8" fmla="*/ 7 w 18"/>
                    <a:gd name="T9" fmla="*/ 28 h 28"/>
                    <a:gd name="T10" fmla="*/ 0 w 18"/>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8">
                      <a:moveTo>
                        <a:pt x="0" y="0"/>
                      </a:moveTo>
                      <a:lnTo>
                        <a:pt x="18" y="0"/>
                      </a:lnTo>
                      <a:lnTo>
                        <a:pt x="18" y="9"/>
                      </a:lnTo>
                      <a:lnTo>
                        <a:pt x="18" y="28"/>
                      </a:lnTo>
                      <a:lnTo>
                        <a:pt x="7" y="28"/>
                      </a:lnTo>
                      <a:lnTo>
                        <a:pt x="0" y="0"/>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77" name="Freeform 541"/>
                <p:cNvSpPr/>
                <p:nvPr/>
              </p:nvSpPr>
              <p:spPr>
                <a:xfrm>
                  <a:off x="4355" y="2916"/>
                  <a:ext cx="18" cy="28"/>
                </a:xfrm>
                <a:custGeom>
                  <a:avLst/>
                  <a:gdLst>
                    <a:gd name="T0" fmla="*/ 0 w 18"/>
                    <a:gd name="T1" fmla="*/ 0 h 28"/>
                    <a:gd name="T2" fmla="*/ 18 w 18"/>
                    <a:gd name="T3" fmla="*/ 0 h 28"/>
                    <a:gd name="T4" fmla="*/ 18 w 18"/>
                    <a:gd name="T5" fmla="*/ 9 h 28"/>
                    <a:gd name="T6" fmla="*/ 18 w 18"/>
                    <a:gd name="T7" fmla="*/ 28 h 28"/>
                    <a:gd name="T8" fmla="*/ 7 w 18"/>
                    <a:gd name="T9" fmla="*/ 28 h 28"/>
                    <a:gd name="T10" fmla="*/ 0 w 18"/>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8">
                      <a:moveTo>
                        <a:pt x="0" y="0"/>
                      </a:moveTo>
                      <a:lnTo>
                        <a:pt x="18" y="0"/>
                      </a:lnTo>
                      <a:lnTo>
                        <a:pt x="18" y="9"/>
                      </a:lnTo>
                      <a:lnTo>
                        <a:pt x="18" y="28"/>
                      </a:lnTo>
                      <a:lnTo>
                        <a:pt x="7" y="28"/>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78" name="Freeform 542"/>
                <p:cNvSpPr/>
                <p:nvPr/>
              </p:nvSpPr>
              <p:spPr>
                <a:xfrm>
                  <a:off x="4361" y="2983"/>
                  <a:ext cx="29" cy="29"/>
                </a:xfrm>
                <a:custGeom>
                  <a:avLst/>
                  <a:gdLst>
                    <a:gd name="T0" fmla="*/ 19 w 29"/>
                    <a:gd name="T1" fmla="*/ 0 h 29"/>
                    <a:gd name="T2" fmla="*/ 15 w 29"/>
                    <a:gd name="T3" fmla="*/ 8 h 29"/>
                    <a:gd name="T4" fmla="*/ 0 w 29"/>
                    <a:gd name="T5" fmla="*/ 12 h 29"/>
                    <a:gd name="T6" fmla="*/ 7 w 29"/>
                    <a:gd name="T7" fmla="*/ 29 h 29"/>
                    <a:gd name="T8" fmla="*/ 29 w 29"/>
                    <a:gd name="T9" fmla="*/ 29 h 29"/>
                    <a:gd name="T10" fmla="*/ 19 w 29"/>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9">
                      <a:moveTo>
                        <a:pt x="19" y="0"/>
                      </a:moveTo>
                      <a:lnTo>
                        <a:pt x="15" y="8"/>
                      </a:lnTo>
                      <a:lnTo>
                        <a:pt x="0" y="12"/>
                      </a:lnTo>
                      <a:lnTo>
                        <a:pt x="7" y="29"/>
                      </a:lnTo>
                      <a:lnTo>
                        <a:pt x="29" y="29"/>
                      </a:lnTo>
                      <a:lnTo>
                        <a:pt x="19" y="0"/>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79" name="Freeform 543"/>
                <p:cNvSpPr/>
                <p:nvPr/>
              </p:nvSpPr>
              <p:spPr>
                <a:xfrm>
                  <a:off x="4361" y="2983"/>
                  <a:ext cx="29" cy="29"/>
                </a:xfrm>
                <a:custGeom>
                  <a:avLst/>
                  <a:gdLst>
                    <a:gd name="T0" fmla="*/ 19 w 29"/>
                    <a:gd name="T1" fmla="*/ 0 h 29"/>
                    <a:gd name="T2" fmla="*/ 15 w 29"/>
                    <a:gd name="T3" fmla="*/ 8 h 29"/>
                    <a:gd name="T4" fmla="*/ 0 w 29"/>
                    <a:gd name="T5" fmla="*/ 12 h 29"/>
                    <a:gd name="T6" fmla="*/ 7 w 29"/>
                    <a:gd name="T7" fmla="*/ 29 h 29"/>
                    <a:gd name="T8" fmla="*/ 29 w 29"/>
                    <a:gd name="T9" fmla="*/ 29 h 29"/>
                    <a:gd name="T10" fmla="*/ 19 w 29"/>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9">
                      <a:moveTo>
                        <a:pt x="19" y="0"/>
                      </a:moveTo>
                      <a:lnTo>
                        <a:pt x="15" y="8"/>
                      </a:lnTo>
                      <a:lnTo>
                        <a:pt x="0" y="12"/>
                      </a:lnTo>
                      <a:lnTo>
                        <a:pt x="7" y="29"/>
                      </a:lnTo>
                      <a:lnTo>
                        <a:pt x="29" y="29"/>
                      </a:lnTo>
                      <a:lnTo>
                        <a:pt x="19"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80" name="Freeform 544"/>
                <p:cNvSpPr/>
                <p:nvPr/>
              </p:nvSpPr>
              <p:spPr>
                <a:xfrm>
                  <a:off x="3345" y="2670"/>
                  <a:ext cx="38" cy="20"/>
                </a:xfrm>
                <a:custGeom>
                  <a:avLst/>
                  <a:gdLst>
                    <a:gd name="T0" fmla="*/ 38 w 38"/>
                    <a:gd name="T1" fmla="*/ 0 h 20"/>
                    <a:gd name="T2" fmla="*/ 17 w 38"/>
                    <a:gd name="T3" fmla="*/ 0 h 20"/>
                    <a:gd name="T4" fmla="*/ 0 w 38"/>
                    <a:gd name="T5" fmla="*/ 10 h 20"/>
                    <a:gd name="T6" fmla="*/ 0 w 38"/>
                    <a:gd name="T7" fmla="*/ 20 h 20"/>
                    <a:gd name="T8" fmla="*/ 38 w 38"/>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20">
                      <a:moveTo>
                        <a:pt x="38" y="0"/>
                      </a:moveTo>
                      <a:lnTo>
                        <a:pt x="17" y="0"/>
                      </a:lnTo>
                      <a:lnTo>
                        <a:pt x="0" y="10"/>
                      </a:lnTo>
                      <a:lnTo>
                        <a:pt x="0" y="20"/>
                      </a:lnTo>
                      <a:lnTo>
                        <a:pt x="38" y="0"/>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81" name="Freeform 545"/>
                <p:cNvSpPr/>
                <p:nvPr/>
              </p:nvSpPr>
              <p:spPr>
                <a:xfrm>
                  <a:off x="3345" y="2670"/>
                  <a:ext cx="38" cy="20"/>
                </a:xfrm>
                <a:custGeom>
                  <a:avLst/>
                  <a:gdLst>
                    <a:gd name="T0" fmla="*/ 38 w 38"/>
                    <a:gd name="T1" fmla="*/ 0 h 20"/>
                    <a:gd name="T2" fmla="*/ 17 w 38"/>
                    <a:gd name="T3" fmla="*/ 0 h 20"/>
                    <a:gd name="T4" fmla="*/ 0 w 38"/>
                    <a:gd name="T5" fmla="*/ 10 h 20"/>
                    <a:gd name="T6" fmla="*/ 0 w 38"/>
                    <a:gd name="T7" fmla="*/ 20 h 20"/>
                    <a:gd name="T8" fmla="*/ 38 w 38"/>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20">
                      <a:moveTo>
                        <a:pt x="38" y="0"/>
                      </a:moveTo>
                      <a:lnTo>
                        <a:pt x="17" y="0"/>
                      </a:lnTo>
                      <a:lnTo>
                        <a:pt x="0" y="10"/>
                      </a:lnTo>
                      <a:lnTo>
                        <a:pt x="0" y="20"/>
                      </a:lnTo>
                      <a:lnTo>
                        <a:pt x="38"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82" name="Freeform 546"/>
                <p:cNvSpPr/>
                <p:nvPr/>
              </p:nvSpPr>
              <p:spPr>
                <a:xfrm>
                  <a:off x="3388" y="2678"/>
                  <a:ext cx="29" cy="15"/>
                </a:xfrm>
                <a:custGeom>
                  <a:avLst/>
                  <a:gdLst>
                    <a:gd name="T0" fmla="*/ 0 w 29"/>
                    <a:gd name="T1" fmla="*/ 0 h 15"/>
                    <a:gd name="T2" fmla="*/ 29 w 29"/>
                    <a:gd name="T3" fmla="*/ 5 h 15"/>
                    <a:gd name="T4" fmla="*/ 29 w 29"/>
                    <a:gd name="T5" fmla="*/ 15 h 15"/>
                    <a:gd name="T6" fmla="*/ 2 w 29"/>
                    <a:gd name="T7" fmla="*/ 12 h 15"/>
                    <a:gd name="T8" fmla="*/ 0 w 29"/>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15">
                      <a:moveTo>
                        <a:pt x="0" y="0"/>
                      </a:moveTo>
                      <a:lnTo>
                        <a:pt x="29" y="5"/>
                      </a:lnTo>
                      <a:lnTo>
                        <a:pt x="29" y="15"/>
                      </a:lnTo>
                      <a:lnTo>
                        <a:pt x="2" y="12"/>
                      </a:lnTo>
                      <a:lnTo>
                        <a:pt x="0" y="0"/>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83" name="Freeform 547"/>
                <p:cNvSpPr/>
                <p:nvPr/>
              </p:nvSpPr>
              <p:spPr>
                <a:xfrm>
                  <a:off x="3388" y="2678"/>
                  <a:ext cx="29" cy="15"/>
                </a:xfrm>
                <a:custGeom>
                  <a:avLst/>
                  <a:gdLst>
                    <a:gd name="T0" fmla="*/ 0 w 29"/>
                    <a:gd name="T1" fmla="*/ 0 h 15"/>
                    <a:gd name="T2" fmla="*/ 29 w 29"/>
                    <a:gd name="T3" fmla="*/ 5 h 15"/>
                    <a:gd name="T4" fmla="*/ 29 w 29"/>
                    <a:gd name="T5" fmla="*/ 15 h 15"/>
                    <a:gd name="T6" fmla="*/ 2 w 29"/>
                    <a:gd name="T7" fmla="*/ 12 h 15"/>
                    <a:gd name="T8" fmla="*/ 0 w 29"/>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15">
                      <a:moveTo>
                        <a:pt x="0" y="0"/>
                      </a:moveTo>
                      <a:lnTo>
                        <a:pt x="29" y="5"/>
                      </a:lnTo>
                      <a:lnTo>
                        <a:pt x="29" y="15"/>
                      </a:lnTo>
                      <a:lnTo>
                        <a:pt x="2" y="12"/>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84" name="Freeform 548"/>
                <p:cNvSpPr/>
                <p:nvPr/>
              </p:nvSpPr>
              <p:spPr>
                <a:xfrm>
                  <a:off x="3410" y="2625"/>
                  <a:ext cx="43" cy="38"/>
                </a:xfrm>
                <a:custGeom>
                  <a:avLst/>
                  <a:gdLst>
                    <a:gd name="T0" fmla="*/ 17 w 43"/>
                    <a:gd name="T1" fmla="*/ 0 h 38"/>
                    <a:gd name="T2" fmla="*/ 0 w 43"/>
                    <a:gd name="T3" fmla="*/ 19 h 38"/>
                    <a:gd name="T4" fmla="*/ 13 w 43"/>
                    <a:gd name="T5" fmla="*/ 34 h 38"/>
                    <a:gd name="T6" fmla="*/ 29 w 43"/>
                    <a:gd name="T7" fmla="*/ 38 h 38"/>
                    <a:gd name="T8" fmla="*/ 43 w 43"/>
                    <a:gd name="T9" fmla="*/ 19 h 38"/>
                    <a:gd name="T10" fmla="*/ 17 w 43"/>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38">
                      <a:moveTo>
                        <a:pt x="17" y="0"/>
                      </a:moveTo>
                      <a:lnTo>
                        <a:pt x="0" y="19"/>
                      </a:lnTo>
                      <a:lnTo>
                        <a:pt x="13" y="34"/>
                      </a:lnTo>
                      <a:lnTo>
                        <a:pt x="29" y="38"/>
                      </a:lnTo>
                      <a:lnTo>
                        <a:pt x="43" y="19"/>
                      </a:lnTo>
                      <a:lnTo>
                        <a:pt x="17" y="0"/>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85" name="Freeform 549"/>
                <p:cNvSpPr/>
                <p:nvPr/>
              </p:nvSpPr>
              <p:spPr>
                <a:xfrm>
                  <a:off x="3410" y="2625"/>
                  <a:ext cx="43" cy="38"/>
                </a:xfrm>
                <a:custGeom>
                  <a:avLst/>
                  <a:gdLst>
                    <a:gd name="T0" fmla="*/ 17 w 43"/>
                    <a:gd name="T1" fmla="*/ 0 h 38"/>
                    <a:gd name="T2" fmla="*/ 0 w 43"/>
                    <a:gd name="T3" fmla="*/ 19 h 38"/>
                    <a:gd name="T4" fmla="*/ 13 w 43"/>
                    <a:gd name="T5" fmla="*/ 34 h 38"/>
                    <a:gd name="T6" fmla="*/ 29 w 43"/>
                    <a:gd name="T7" fmla="*/ 38 h 38"/>
                    <a:gd name="T8" fmla="*/ 43 w 43"/>
                    <a:gd name="T9" fmla="*/ 19 h 38"/>
                    <a:gd name="T10" fmla="*/ 17 w 43"/>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38">
                      <a:moveTo>
                        <a:pt x="17" y="0"/>
                      </a:moveTo>
                      <a:lnTo>
                        <a:pt x="0" y="19"/>
                      </a:lnTo>
                      <a:lnTo>
                        <a:pt x="13" y="34"/>
                      </a:lnTo>
                      <a:lnTo>
                        <a:pt x="29" y="38"/>
                      </a:lnTo>
                      <a:lnTo>
                        <a:pt x="43" y="19"/>
                      </a:lnTo>
                      <a:lnTo>
                        <a:pt x="17"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86" name="Freeform 550"/>
                <p:cNvSpPr/>
                <p:nvPr/>
              </p:nvSpPr>
              <p:spPr>
                <a:xfrm>
                  <a:off x="3361" y="2690"/>
                  <a:ext cx="19" cy="15"/>
                </a:xfrm>
                <a:custGeom>
                  <a:avLst/>
                  <a:gdLst>
                    <a:gd name="T0" fmla="*/ 0 w 19"/>
                    <a:gd name="T1" fmla="*/ 0 h 15"/>
                    <a:gd name="T2" fmla="*/ 19 w 19"/>
                    <a:gd name="T3" fmla="*/ 5 h 15"/>
                    <a:gd name="T4" fmla="*/ 19 w 19"/>
                    <a:gd name="T5" fmla="*/ 15 h 15"/>
                    <a:gd name="T6" fmla="*/ 2 w 19"/>
                    <a:gd name="T7" fmla="*/ 12 h 15"/>
                    <a:gd name="T8" fmla="*/ 0 w 19"/>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5">
                      <a:moveTo>
                        <a:pt x="0" y="0"/>
                      </a:moveTo>
                      <a:lnTo>
                        <a:pt x="19" y="5"/>
                      </a:lnTo>
                      <a:lnTo>
                        <a:pt x="19" y="15"/>
                      </a:lnTo>
                      <a:lnTo>
                        <a:pt x="2" y="12"/>
                      </a:lnTo>
                      <a:lnTo>
                        <a:pt x="0" y="0"/>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87" name="Freeform 551"/>
                <p:cNvSpPr/>
                <p:nvPr/>
              </p:nvSpPr>
              <p:spPr>
                <a:xfrm>
                  <a:off x="3361" y="2690"/>
                  <a:ext cx="19" cy="15"/>
                </a:xfrm>
                <a:custGeom>
                  <a:avLst/>
                  <a:gdLst>
                    <a:gd name="T0" fmla="*/ 0 w 19"/>
                    <a:gd name="T1" fmla="*/ 0 h 15"/>
                    <a:gd name="T2" fmla="*/ 19 w 19"/>
                    <a:gd name="T3" fmla="*/ 5 h 15"/>
                    <a:gd name="T4" fmla="*/ 19 w 19"/>
                    <a:gd name="T5" fmla="*/ 15 h 15"/>
                    <a:gd name="T6" fmla="*/ 2 w 19"/>
                    <a:gd name="T7" fmla="*/ 12 h 15"/>
                    <a:gd name="T8" fmla="*/ 0 w 19"/>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5">
                      <a:moveTo>
                        <a:pt x="0" y="0"/>
                      </a:moveTo>
                      <a:lnTo>
                        <a:pt x="19" y="5"/>
                      </a:lnTo>
                      <a:lnTo>
                        <a:pt x="19" y="15"/>
                      </a:lnTo>
                      <a:lnTo>
                        <a:pt x="2" y="12"/>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88" name="Freeform 552"/>
                <p:cNvSpPr/>
                <p:nvPr/>
              </p:nvSpPr>
              <p:spPr>
                <a:xfrm>
                  <a:off x="4555" y="1788"/>
                  <a:ext cx="60" cy="35"/>
                </a:xfrm>
                <a:custGeom>
                  <a:avLst/>
                  <a:gdLst>
                    <a:gd name="T0" fmla="*/ 60 w 60"/>
                    <a:gd name="T1" fmla="*/ 0 h 35"/>
                    <a:gd name="T2" fmla="*/ 56 w 60"/>
                    <a:gd name="T3" fmla="*/ 0 h 35"/>
                    <a:gd name="T4" fmla="*/ 53 w 60"/>
                    <a:gd name="T5" fmla="*/ 1 h 35"/>
                    <a:gd name="T6" fmla="*/ 50 w 60"/>
                    <a:gd name="T7" fmla="*/ 4 h 35"/>
                    <a:gd name="T8" fmla="*/ 50 w 60"/>
                    <a:gd name="T9" fmla="*/ 6 h 35"/>
                    <a:gd name="T10" fmla="*/ 50 w 60"/>
                    <a:gd name="T11" fmla="*/ 8 h 35"/>
                    <a:gd name="T12" fmla="*/ 50 w 60"/>
                    <a:gd name="T13" fmla="*/ 11 h 35"/>
                    <a:gd name="T14" fmla="*/ 50 w 60"/>
                    <a:gd name="T15" fmla="*/ 17 h 35"/>
                    <a:gd name="T16" fmla="*/ 53 w 60"/>
                    <a:gd name="T17" fmla="*/ 22 h 35"/>
                    <a:gd name="T18" fmla="*/ 53 w 60"/>
                    <a:gd name="T19" fmla="*/ 24 h 35"/>
                    <a:gd name="T20" fmla="*/ 50 w 60"/>
                    <a:gd name="T21" fmla="*/ 26 h 35"/>
                    <a:gd name="T22" fmla="*/ 39 w 60"/>
                    <a:gd name="T23" fmla="*/ 29 h 35"/>
                    <a:gd name="T24" fmla="*/ 28 w 60"/>
                    <a:gd name="T25" fmla="*/ 32 h 35"/>
                    <a:gd name="T26" fmla="*/ 14 w 60"/>
                    <a:gd name="T27" fmla="*/ 33 h 35"/>
                    <a:gd name="T28" fmla="*/ 0 w 60"/>
                    <a:gd name="T29" fmla="*/ 35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0" h="35">
                      <a:moveTo>
                        <a:pt x="60" y="0"/>
                      </a:moveTo>
                      <a:lnTo>
                        <a:pt x="56" y="0"/>
                      </a:lnTo>
                      <a:lnTo>
                        <a:pt x="53" y="1"/>
                      </a:lnTo>
                      <a:lnTo>
                        <a:pt x="50" y="4"/>
                      </a:lnTo>
                      <a:lnTo>
                        <a:pt x="50" y="6"/>
                      </a:lnTo>
                      <a:lnTo>
                        <a:pt x="50" y="8"/>
                      </a:lnTo>
                      <a:lnTo>
                        <a:pt x="50" y="11"/>
                      </a:lnTo>
                      <a:lnTo>
                        <a:pt x="50" y="17"/>
                      </a:lnTo>
                      <a:lnTo>
                        <a:pt x="53" y="22"/>
                      </a:lnTo>
                      <a:lnTo>
                        <a:pt x="53" y="24"/>
                      </a:lnTo>
                      <a:lnTo>
                        <a:pt x="50" y="26"/>
                      </a:lnTo>
                      <a:lnTo>
                        <a:pt x="39" y="29"/>
                      </a:lnTo>
                      <a:lnTo>
                        <a:pt x="28" y="32"/>
                      </a:lnTo>
                      <a:lnTo>
                        <a:pt x="14" y="33"/>
                      </a:lnTo>
                      <a:lnTo>
                        <a:pt x="0" y="35"/>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89" name="Freeform 553"/>
                <p:cNvSpPr/>
                <p:nvPr/>
              </p:nvSpPr>
              <p:spPr>
                <a:xfrm>
                  <a:off x="4473" y="1755"/>
                  <a:ext cx="36" cy="114"/>
                </a:xfrm>
                <a:custGeom>
                  <a:avLst/>
                  <a:gdLst>
                    <a:gd name="T0" fmla="*/ 7 w 36"/>
                    <a:gd name="T1" fmla="*/ 0 h 114"/>
                    <a:gd name="T2" fmla="*/ 0 w 36"/>
                    <a:gd name="T3" fmla="*/ 8 h 114"/>
                    <a:gd name="T4" fmla="*/ 4 w 36"/>
                    <a:gd name="T5" fmla="*/ 11 h 114"/>
                    <a:gd name="T6" fmla="*/ 7 w 36"/>
                    <a:gd name="T7" fmla="*/ 14 h 114"/>
                    <a:gd name="T8" fmla="*/ 10 w 36"/>
                    <a:gd name="T9" fmla="*/ 16 h 114"/>
                    <a:gd name="T10" fmla="*/ 10 w 36"/>
                    <a:gd name="T11" fmla="*/ 18 h 114"/>
                    <a:gd name="T12" fmla="*/ 13 w 36"/>
                    <a:gd name="T13" fmla="*/ 22 h 114"/>
                    <a:gd name="T14" fmla="*/ 13 w 36"/>
                    <a:gd name="T15" fmla="*/ 26 h 114"/>
                    <a:gd name="T16" fmla="*/ 13 w 36"/>
                    <a:gd name="T17" fmla="*/ 31 h 114"/>
                    <a:gd name="T18" fmla="*/ 13 w 36"/>
                    <a:gd name="T19" fmla="*/ 37 h 114"/>
                    <a:gd name="T20" fmla="*/ 13 w 36"/>
                    <a:gd name="T21" fmla="*/ 45 h 114"/>
                    <a:gd name="T22" fmla="*/ 13 w 36"/>
                    <a:gd name="T23" fmla="*/ 53 h 114"/>
                    <a:gd name="T24" fmla="*/ 13 w 36"/>
                    <a:gd name="T25" fmla="*/ 61 h 114"/>
                    <a:gd name="T26" fmla="*/ 13 w 36"/>
                    <a:gd name="T27" fmla="*/ 68 h 114"/>
                    <a:gd name="T28" fmla="*/ 13 w 36"/>
                    <a:gd name="T29" fmla="*/ 75 h 114"/>
                    <a:gd name="T30" fmla="*/ 13 w 36"/>
                    <a:gd name="T31" fmla="*/ 79 h 114"/>
                    <a:gd name="T32" fmla="*/ 13 w 36"/>
                    <a:gd name="T33" fmla="*/ 82 h 114"/>
                    <a:gd name="T34" fmla="*/ 17 w 36"/>
                    <a:gd name="T35" fmla="*/ 83 h 114"/>
                    <a:gd name="T36" fmla="*/ 20 w 36"/>
                    <a:gd name="T37" fmla="*/ 82 h 114"/>
                    <a:gd name="T38" fmla="*/ 23 w 36"/>
                    <a:gd name="T39" fmla="*/ 82 h 114"/>
                    <a:gd name="T40" fmla="*/ 27 w 36"/>
                    <a:gd name="T41" fmla="*/ 82 h 114"/>
                    <a:gd name="T42" fmla="*/ 27 w 36"/>
                    <a:gd name="T43" fmla="*/ 83 h 114"/>
                    <a:gd name="T44" fmla="*/ 27 w 36"/>
                    <a:gd name="T45" fmla="*/ 86 h 114"/>
                    <a:gd name="T46" fmla="*/ 30 w 36"/>
                    <a:gd name="T47" fmla="*/ 90 h 114"/>
                    <a:gd name="T48" fmla="*/ 30 w 36"/>
                    <a:gd name="T49" fmla="*/ 94 h 114"/>
                    <a:gd name="T50" fmla="*/ 33 w 36"/>
                    <a:gd name="T51" fmla="*/ 99 h 114"/>
                    <a:gd name="T52" fmla="*/ 33 w 36"/>
                    <a:gd name="T53" fmla="*/ 104 h 114"/>
                    <a:gd name="T54" fmla="*/ 33 w 36"/>
                    <a:gd name="T55" fmla="*/ 108 h 114"/>
                    <a:gd name="T56" fmla="*/ 36 w 36"/>
                    <a:gd name="T57" fmla="*/ 112 h 114"/>
                    <a:gd name="T58" fmla="*/ 36 w 36"/>
                    <a:gd name="T59" fmla="*/ 114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6" h="114">
                      <a:moveTo>
                        <a:pt x="7" y="0"/>
                      </a:moveTo>
                      <a:lnTo>
                        <a:pt x="0" y="8"/>
                      </a:lnTo>
                      <a:lnTo>
                        <a:pt x="4" y="11"/>
                      </a:lnTo>
                      <a:lnTo>
                        <a:pt x="7" y="14"/>
                      </a:lnTo>
                      <a:lnTo>
                        <a:pt x="10" y="16"/>
                      </a:lnTo>
                      <a:lnTo>
                        <a:pt x="10" y="18"/>
                      </a:lnTo>
                      <a:lnTo>
                        <a:pt x="13" y="22"/>
                      </a:lnTo>
                      <a:lnTo>
                        <a:pt x="13" y="26"/>
                      </a:lnTo>
                      <a:lnTo>
                        <a:pt x="13" y="31"/>
                      </a:lnTo>
                      <a:lnTo>
                        <a:pt x="13" y="37"/>
                      </a:lnTo>
                      <a:lnTo>
                        <a:pt x="13" y="45"/>
                      </a:lnTo>
                      <a:lnTo>
                        <a:pt x="13" y="53"/>
                      </a:lnTo>
                      <a:lnTo>
                        <a:pt x="13" y="61"/>
                      </a:lnTo>
                      <a:lnTo>
                        <a:pt x="13" y="68"/>
                      </a:lnTo>
                      <a:lnTo>
                        <a:pt x="13" y="75"/>
                      </a:lnTo>
                      <a:lnTo>
                        <a:pt x="13" y="79"/>
                      </a:lnTo>
                      <a:lnTo>
                        <a:pt x="13" y="82"/>
                      </a:lnTo>
                      <a:lnTo>
                        <a:pt x="17" y="83"/>
                      </a:lnTo>
                      <a:lnTo>
                        <a:pt x="20" y="82"/>
                      </a:lnTo>
                      <a:lnTo>
                        <a:pt x="23" y="82"/>
                      </a:lnTo>
                      <a:lnTo>
                        <a:pt x="27" y="82"/>
                      </a:lnTo>
                      <a:lnTo>
                        <a:pt x="27" y="83"/>
                      </a:lnTo>
                      <a:lnTo>
                        <a:pt x="27" y="86"/>
                      </a:lnTo>
                      <a:lnTo>
                        <a:pt x="30" y="90"/>
                      </a:lnTo>
                      <a:lnTo>
                        <a:pt x="30" y="94"/>
                      </a:lnTo>
                      <a:lnTo>
                        <a:pt x="33" y="99"/>
                      </a:lnTo>
                      <a:lnTo>
                        <a:pt x="33" y="104"/>
                      </a:lnTo>
                      <a:lnTo>
                        <a:pt x="33" y="108"/>
                      </a:lnTo>
                      <a:lnTo>
                        <a:pt x="36" y="112"/>
                      </a:lnTo>
                      <a:lnTo>
                        <a:pt x="36" y="114"/>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90" name="Freeform 554"/>
                <p:cNvSpPr/>
                <p:nvPr/>
              </p:nvSpPr>
              <p:spPr>
                <a:xfrm>
                  <a:off x="4572" y="1850"/>
                  <a:ext cx="60" cy="81"/>
                </a:xfrm>
                <a:custGeom>
                  <a:avLst/>
                  <a:gdLst>
                    <a:gd name="T0" fmla="*/ 60 w 60"/>
                    <a:gd name="T1" fmla="*/ 0 h 81"/>
                    <a:gd name="T2" fmla="*/ 49 w 60"/>
                    <a:gd name="T3" fmla="*/ 4 h 81"/>
                    <a:gd name="T4" fmla="*/ 38 w 60"/>
                    <a:gd name="T5" fmla="*/ 10 h 81"/>
                    <a:gd name="T6" fmla="*/ 31 w 60"/>
                    <a:gd name="T7" fmla="*/ 16 h 81"/>
                    <a:gd name="T8" fmla="*/ 24 w 60"/>
                    <a:gd name="T9" fmla="*/ 23 h 81"/>
                    <a:gd name="T10" fmla="*/ 21 w 60"/>
                    <a:gd name="T11" fmla="*/ 28 h 81"/>
                    <a:gd name="T12" fmla="*/ 17 w 60"/>
                    <a:gd name="T13" fmla="*/ 34 h 81"/>
                    <a:gd name="T14" fmla="*/ 17 w 60"/>
                    <a:gd name="T15" fmla="*/ 47 h 81"/>
                    <a:gd name="T16" fmla="*/ 17 w 60"/>
                    <a:gd name="T17" fmla="*/ 52 h 81"/>
                    <a:gd name="T18" fmla="*/ 17 w 60"/>
                    <a:gd name="T19" fmla="*/ 58 h 81"/>
                    <a:gd name="T20" fmla="*/ 14 w 60"/>
                    <a:gd name="T21" fmla="*/ 64 h 81"/>
                    <a:gd name="T22" fmla="*/ 14 w 60"/>
                    <a:gd name="T23" fmla="*/ 68 h 81"/>
                    <a:gd name="T24" fmla="*/ 14 w 60"/>
                    <a:gd name="T25" fmla="*/ 71 h 81"/>
                    <a:gd name="T26" fmla="*/ 10 w 60"/>
                    <a:gd name="T27" fmla="*/ 74 h 81"/>
                    <a:gd name="T28" fmla="*/ 6 w 60"/>
                    <a:gd name="T29" fmla="*/ 77 h 81"/>
                    <a:gd name="T30" fmla="*/ 3 w 60"/>
                    <a:gd name="T31" fmla="*/ 80 h 81"/>
                    <a:gd name="T32" fmla="*/ 0 w 60"/>
                    <a:gd name="T33" fmla="*/ 81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81">
                      <a:moveTo>
                        <a:pt x="60" y="0"/>
                      </a:moveTo>
                      <a:lnTo>
                        <a:pt x="49" y="4"/>
                      </a:lnTo>
                      <a:lnTo>
                        <a:pt x="38" y="10"/>
                      </a:lnTo>
                      <a:lnTo>
                        <a:pt x="31" y="16"/>
                      </a:lnTo>
                      <a:lnTo>
                        <a:pt x="24" y="23"/>
                      </a:lnTo>
                      <a:lnTo>
                        <a:pt x="21" y="28"/>
                      </a:lnTo>
                      <a:lnTo>
                        <a:pt x="17" y="34"/>
                      </a:lnTo>
                      <a:lnTo>
                        <a:pt x="17" y="47"/>
                      </a:lnTo>
                      <a:lnTo>
                        <a:pt x="17" y="52"/>
                      </a:lnTo>
                      <a:lnTo>
                        <a:pt x="17" y="58"/>
                      </a:lnTo>
                      <a:lnTo>
                        <a:pt x="14" y="64"/>
                      </a:lnTo>
                      <a:lnTo>
                        <a:pt x="14" y="68"/>
                      </a:lnTo>
                      <a:lnTo>
                        <a:pt x="14" y="71"/>
                      </a:lnTo>
                      <a:lnTo>
                        <a:pt x="10" y="74"/>
                      </a:lnTo>
                      <a:lnTo>
                        <a:pt x="6" y="77"/>
                      </a:lnTo>
                      <a:lnTo>
                        <a:pt x="3" y="80"/>
                      </a:lnTo>
                      <a:lnTo>
                        <a:pt x="0" y="81"/>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91" name="Freeform 555"/>
                <p:cNvSpPr/>
                <p:nvPr/>
              </p:nvSpPr>
              <p:spPr>
                <a:xfrm>
                  <a:off x="4593" y="1910"/>
                  <a:ext cx="27" cy="44"/>
                </a:xfrm>
                <a:custGeom>
                  <a:avLst/>
                  <a:gdLst>
                    <a:gd name="T0" fmla="*/ 0 w 27"/>
                    <a:gd name="T1" fmla="*/ 0 h 44"/>
                    <a:gd name="T2" fmla="*/ 7 w 27"/>
                    <a:gd name="T3" fmla="*/ 2 h 44"/>
                    <a:gd name="T4" fmla="*/ 10 w 27"/>
                    <a:gd name="T5" fmla="*/ 4 h 44"/>
                    <a:gd name="T6" fmla="*/ 14 w 27"/>
                    <a:gd name="T7" fmla="*/ 7 h 44"/>
                    <a:gd name="T8" fmla="*/ 17 w 27"/>
                    <a:gd name="T9" fmla="*/ 12 h 44"/>
                    <a:gd name="T10" fmla="*/ 17 w 27"/>
                    <a:gd name="T11" fmla="*/ 15 h 44"/>
                    <a:gd name="T12" fmla="*/ 20 w 27"/>
                    <a:gd name="T13" fmla="*/ 19 h 44"/>
                    <a:gd name="T14" fmla="*/ 23 w 27"/>
                    <a:gd name="T15" fmla="*/ 28 h 44"/>
                    <a:gd name="T16" fmla="*/ 23 w 27"/>
                    <a:gd name="T17" fmla="*/ 37 h 44"/>
                    <a:gd name="T18" fmla="*/ 27 w 27"/>
                    <a:gd name="T19" fmla="*/ 41 h 44"/>
                    <a:gd name="T20" fmla="*/ 27 w 27"/>
                    <a:gd name="T21" fmla="*/ 44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44">
                      <a:moveTo>
                        <a:pt x="0" y="0"/>
                      </a:moveTo>
                      <a:lnTo>
                        <a:pt x="7" y="2"/>
                      </a:lnTo>
                      <a:lnTo>
                        <a:pt x="10" y="4"/>
                      </a:lnTo>
                      <a:lnTo>
                        <a:pt x="14" y="7"/>
                      </a:lnTo>
                      <a:lnTo>
                        <a:pt x="17" y="12"/>
                      </a:lnTo>
                      <a:lnTo>
                        <a:pt x="17" y="15"/>
                      </a:lnTo>
                      <a:lnTo>
                        <a:pt x="20" y="19"/>
                      </a:lnTo>
                      <a:lnTo>
                        <a:pt x="23" y="28"/>
                      </a:lnTo>
                      <a:lnTo>
                        <a:pt x="23" y="37"/>
                      </a:lnTo>
                      <a:lnTo>
                        <a:pt x="27" y="41"/>
                      </a:lnTo>
                      <a:lnTo>
                        <a:pt x="27" y="44"/>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92" name="Freeform 556"/>
                <p:cNvSpPr/>
                <p:nvPr/>
              </p:nvSpPr>
              <p:spPr>
                <a:xfrm>
                  <a:off x="4423" y="1902"/>
                  <a:ext cx="56" cy="67"/>
                </a:xfrm>
                <a:custGeom>
                  <a:avLst/>
                  <a:gdLst>
                    <a:gd name="T0" fmla="*/ 0 w 56"/>
                    <a:gd name="T1" fmla="*/ 0 h 67"/>
                    <a:gd name="T2" fmla="*/ 14 w 56"/>
                    <a:gd name="T3" fmla="*/ 4 h 67"/>
                    <a:gd name="T4" fmla="*/ 24 w 56"/>
                    <a:gd name="T5" fmla="*/ 10 h 67"/>
                    <a:gd name="T6" fmla="*/ 35 w 56"/>
                    <a:gd name="T7" fmla="*/ 16 h 67"/>
                    <a:gd name="T8" fmla="*/ 46 w 56"/>
                    <a:gd name="T9" fmla="*/ 23 h 67"/>
                    <a:gd name="T10" fmla="*/ 53 w 56"/>
                    <a:gd name="T11" fmla="*/ 33 h 67"/>
                    <a:gd name="T12" fmla="*/ 56 w 56"/>
                    <a:gd name="T13" fmla="*/ 43 h 67"/>
                    <a:gd name="T14" fmla="*/ 56 w 56"/>
                    <a:gd name="T15" fmla="*/ 55 h 67"/>
                    <a:gd name="T16" fmla="*/ 56 w 56"/>
                    <a:gd name="T17" fmla="*/ 6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6" h="67">
                      <a:moveTo>
                        <a:pt x="0" y="0"/>
                      </a:moveTo>
                      <a:lnTo>
                        <a:pt x="14" y="4"/>
                      </a:lnTo>
                      <a:lnTo>
                        <a:pt x="24" y="10"/>
                      </a:lnTo>
                      <a:lnTo>
                        <a:pt x="35" y="16"/>
                      </a:lnTo>
                      <a:lnTo>
                        <a:pt x="46" y="23"/>
                      </a:lnTo>
                      <a:lnTo>
                        <a:pt x="53" y="33"/>
                      </a:lnTo>
                      <a:lnTo>
                        <a:pt x="56" y="43"/>
                      </a:lnTo>
                      <a:lnTo>
                        <a:pt x="56" y="55"/>
                      </a:lnTo>
                      <a:lnTo>
                        <a:pt x="56" y="67"/>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93" name="Freeform 557"/>
                <p:cNvSpPr/>
                <p:nvPr/>
              </p:nvSpPr>
              <p:spPr>
                <a:xfrm>
                  <a:off x="4463" y="1899"/>
                  <a:ext cx="60" cy="24"/>
                </a:xfrm>
                <a:custGeom>
                  <a:avLst/>
                  <a:gdLst>
                    <a:gd name="T0" fmla="*/ 0 w 60"/>
                    <a:gd name="T1" fmla="*/ 24 h 24"/>
                    <a:gd name="T2" fmla="*/ 4 w 60"/>
                    <a:gd name="T3" fmla="*/ 18 h 24"/>
                    <a:gd name="T4" fmla="*/ 7 w 60"/>
                    <a:gd name="T5" fmla="*/ 13 h 24"/>
                    <a:gd name="T6" fmla="*/ 14 w 60"/>
                    <a:gd name="T7" fmla="*/ 9 h 24"/>
                    <a:gd name="T8" fmla="*/ 17 w 60"/>
                    <a:gd name="T9" fmla="*/ 5 h 24"/>
                    <a:gd name="T10" fmla="*/ 21 w 60"/>
                    <a:gd name="T11" fmla="*/ 3 h 24"/>
                    <a:gd name="T12" fmla="*/ 21 w 60"/>
                    <a:gd name="T13" fmla="*/ 2 h 24"/>
                    <a:gd name="T14" fmla="*/ 24 w 60"/>
                    <a:gd name="T15" fmla="*/ 0 h 24"/>
                    <a:gd name="T16" fmla="*/ 27 w 60"/>
                    <a:gd name="T17" fmla="*/ 0 h 24"/>
                    <a:gd name="T18" fmla="*/ 34 w 60"/>
                    <a:gd name="T19" fmla="*/ 2 h 24"/>
                    <a:gd name="T20" fmla="*/ 40 w 60"/>
                    <a:gd name="T21" fmla="*/ 4 h 24"/>
                    <a:gd name="T22" fmla="*/ 51 w 60"/>
                    <a:gd name="T23" fmla="*/ 7 h 24"/>
                    <a:gd name="T24" fmla="*/ 60 w 60"/>
                    <a:gd name="T25" fmla="*/ 1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0" y="24"/>
                      </a:moveTo>
                      <a:lnTo>
                        <a:pt x="4" y="18"/>
                      </a:lnTo>
                      <a:lnTo>
                        <a:pt x="7" y="13"/>
                      </a:lnTo>
                      <a:lnTo>
                        <a:pt x="14" y="9"/>
                      </a:lnTo>
                      <a:lnTo>
                        <a:pt x="17" y="5"/>
                      </a:lnTo>
                      <a:lnTo>
                        <a:pt x="21" y="3"/>
                      </a:lnTo>
                      <a:lnTo>
                        <a:pt x="21" y="2"/>
                      </a:lnTo>
                      <a:lnTo>
                        <a:pt x="24" y="0"/>
                      </a:lnTo>
                      <a:lnTo>
                        <a:pt x="27" y="0"/>
                      </a:lnTo>
                      <a:lnTo>
                        <a:pt x="34" y="2"/>
                      </a:lnTo>
                      <a:lnTo>
                        <a:pt x="40" y="4"/>
                      </a:lnTo>
                      <a:lnTo>
                        <a:pt x="51" y="7"/>
                      </a:lnTo>
                      <a:lnTo>
                        <a:pt x="60" y="1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94" name="Freeform 558"/>
                <p:cNvSpPr/>
                <p:nvPr/>
              </p:nvSpPr>
              <p:spPr>
                <a:xfrm>
                  <a:off x="4435" y="2025"/>
                  <a:ext cx="74" cy="108"/>
                </a:xfrm>
                <a:custGeom>
                  <a:avLst/>
                  <a:gdLst>
                    <a:gd name="T0" fmla="*/ 0 w 74"/>
                    <a:gd name="T1" fmla="*/ 0 h 108"/>
                    <a:gd name="T2" fmla="*/ 14 w 74"/>
                    <a:gd name="T3" fmla="*/ 8 h 108"/>
                    <a:gd name="T4" fmla="*/ 25 w 74"/>
                    <a:gd name="T5" fmla="*/ 15 h 108"/>
                    <a:gd name="T6" fmla="*/ 28 w 74"/>
                    <a:gd name="T7" fmla="*/ 19 h 108"/>
                    <a:gd name="T8" fmla="*/ 28 w 74"/>
                    <a:gd name="T9" fmla="*/ 23 h 108"/>
                    <a:gd name="T10" fmla="*/ 28 w 74"/>
                    <a:gd name="T11" fmla="*/ 27 h 108"/>
                    <a:gd name="T12" fmla="*/ 32 w 74"/>
                    <a:gd name="T13" fmla="*/ 30 h 108"/>
                    <a:gd name="T14" fmla="*/ 42 w 74"/>
                    <a:gd name="T15" fmla="*/ 35 h 108"/>
                    <a:gd name="T16" fmla="*/ 53 w 74"/>
                    <a:gd name="T17" fmla="*/ 39 h 108"/>
                    <a:gd name="T18" fmla="*/ 64 w 74"/>
                    <a:gd name="T19" fmla="*/ 45 h 108"/>
                    <a:gd name="T20" fmla="*/ 71 w 74"/>
                    <a:gd name="T21" fmla="*/ 51 h 108"/>
                    <a:gd name="T22" fmla="*/ 74 w 74"/>
                    <a:gd name="T23" fmla="*/ 57 h 108"/>
                    <a:gd name="T24" fmla="*/ 74 w 74"/>
                    <a:gd name="T25" fmla="*/ 65 h 108"/>
                    <a:gd name="T26" fmla="*/ 74 w 74"/>
                    <a:gd name="T27" fmla="*/ 69 h 108"/>
                    <a:gd name="T28" fmla="*/ 71 w 74"/>
                    <a:gd name="T29" fmla="*/ 74 h 108"/>
                    <a:gd name="T30" fmla="*/ 67 w 74"/>
                    <a:gd name="T31" fmla="*/ 85 h 108"/>
                    <a:gd name="T32" fmla="*/ 67 w 74"/>
                    <a:gd name="T33" fmla="*/ 96 h 108"/>
                    <a:gd name="T34" fmla="*/ 67 w 74"/>
                    <a:gd name="T35" fmla="*/ 108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4" h="108">
                      <a:moveTo>
                        <a:pt x="0" y="0"/>
                      </a:moveTo>
                      <a:lnTo>
                        <a:pt x="14" y="8"/>
                      </a:lnTo>
                      <a:lnTo>
                        <a:pt x="25" y="15"/>
                      </a:lnTo>
                      <a:lnTo>
                        <a:pt x="28" y="19"/>
                      </a:lnTo>
                      <a:lnTo>
                        <a:pt x="28" y="23"/>
                      </a:lnTo>
                      <a:lnTo>
                        <a:pt x="28" y="27"/>
                      </a:lnTo>
                      <a:lnTo>
                        <a:pt x="32" y="30"/>
                      </a:lnTo>
                      <a:lnTo>
                        <a:pt x="42" y="35"/>
                      </a:lnTo>
                      <a:lnTo>
                        <a:pt x="53" y="39"/>
                      </a:lnTo>
                      <a:lnTo>
                        <a:pt x="64" y="45"/>
                      </a:lnTo>
                      <a:lnTo>
                        <a:pt x="71" y="51"/>
                      </a:lnTo>
                      <a:lnTo>
                        <a:pt x="74" y="57"/>
                      </a:lnTo>
                      <a:lnTo>
                        <a:pt x="74" y="65"/>
                      </a:lnTo>
                      <a:lnTo>
                        <a:pt x="74" y="69"/>
                      </a:lnTo>
                      <a:lnTo>
                        <a:pt x="71" y="74"/>
                      </a:lnTo>
                      <a:lnTo>
                        <a:pt x="67" y="85"/>
                      </a:lnTo>
                      <a:lnTo>
                        <a:pt x="67" y="96"/>
                      </a:lnTo>
                      <a:lnTo>
                        <a:pt x="67" y="108"/>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95" name="Freeform 559"/>
                <p:cNvSpPr/>
                <p:nvPr/>
              </p:nvSpPr>
              <p:spPr>
                <a:xfrm>
                  <a:off x="4420" y="2078"/>
                  <a:ext cx="48" cy="58"/>
                </a:xfrm>
                <a:custGeom>
                  <a:avLst/>
                  <a:gdLst>
                    <a:gd name="T0" fmla="*/ 0 w 48"/>
                    <a:gd name="T1" fmla="*/ 1 h 58"/>
                    <a:gd name="T2" fmla="*/ 3 w 48"/>
                    <a:gd name="T3" fmla="*/ 0 h 58"/>
                    <a:gd name="T4" fmla="*/ 11 w 48"/>
                    <a:gd name="T5" fmla="*/ 0 h 58"/>
                    <a:gd name="T6" fmla="*/ 14 w 48"/>
                    <a:gd name="T7" fmla="*/ 1 h 58"/>
                    <a:gd name="T8" fmla="*/ 17 w 48"/>
                    <a:gd name="T9" fmla="*/ 4 h 58"/>
                    <a:gd name="T10" fmla="*/ 21 w 48"/>
                    <a:gd name="T11" fmla="*/ 8 h 58"/>
                    <a:gd name="T12" fmla="*/ 24 w 48"/>
                    <a:gd name="T13" fmla="*/ 13 h 58"/>
                    <a:gd name="T14" fmla="*/ 31 w 48"/>
                    <a:gd name="T15" fmla="*/ 24 h 58"/>
                    <a:gd name="T16" fmla="*/ 41 w 48"/>
                    <a:gd name="T17" fmla="*/ 36 h 58"/>
                    <a:gd name="T18" fmla="*/ 41 w 48"/>
                    <a:gd name="T19" fmla="*/ 41 h 58"/>
                    <a:gd name="T20" fmla="*/ 45 w 48"/>
                    <a:gd name="T21" fmla="*/ 45 h 58"/>
                    <a:gd name="T22" fmla="*/ 48 w 48"/>
                    <a:gd name="T23" fmla="*/ 50 h 58"/>
                    <a:gd name="T24" fmla="*/ 48 w 48"/>
                    <a:gd name="T25" fmla="*/ 54 h 58"/>
                    <a:gd name="T26" fmla="*/ 48 w 48"/>
                    <a:gd name="T27" fmla="*/ 56 h 58"/>
                    <a:gd name="T28" fmla="*/ 45 w 48"/>
                    <a:gd name="T29" fmla="*/ 58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58">
                      <a:moveTo>
                        <a:pt x="0" y="1"/>
                      </a:moveTo>
                      <a:lnTo>
                        <a:pt x="3" y="0"/>
                      </a:lnTo>
                      <a:lnTo>
                        <a:pt x="11" y="0"/>
                      </a:lnTo>
                      <a:lnTo>
                        <a:pt x="14" y="1"/>
                      </a:lnTo>
                      <a:lnTo>
                        <a:pt x="17" y="4"/>
                      </a:lnTo>
                      <a:lnTo>
                        <a:pt x="21" y="8"/>
                      </a:lnTo>
                      <a:lnTo>
                        <a:pt x="24" y="13"/>
                      </a:lnTo>
                      <a:lnTo>
                        <a:pt x="31" y="24"/>
                      </a:lnTo>
                      <a:lnTo>
                        <a:pt x="41" y="36"/>
                      </a:lnTo>
                      <a:lnTo>
                        <a:pt x="41" y="41"/>
                      </a:lnTo>
                      <a:lnTo>
                        <a:pt x="45" y="45"/>
                      </a:lnTo>
                      <a:lnTo>
                        <a:pt x="48" y="50"/>
                      </a:lnTo>
                      <a:lnTo>
                        <a:pt x="48" y="54"/>
                      </a:lnTo>
                      <a:lnTo>
                        <a:pt x="48" y="56"/>
                      </a:lnTo>
                      <a:lnTo>
                        <a:pt x="45" y="58"/>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96" name="Freeform 560"/>
                <p:cNvSpPr/>
                <p:nvPr/>
              </p:nvSpPr>
              <p:spPr>
                <a:xfrm>
                  <a:off x="4438" y="2083"/>
                  <a:ext cx="35" cy="12"/>
                </a:xfrm>
                <a:custGeom>
                  <a:avLst/>
                  <a:gdLst>
                    <a:gd name="T0" fmla="*/ 0 w 35"/>
                    <a:gd name="T1" fmla="*/ 0 h 12"/>
                    <a:gd name="T2" fmla="*/ 25 w 35"/>
                    <a:gd name="T3" fmla="*/ 0 h 12"/>
                    <a:gd name="T4" fmla="*/ 28 w 35"/>
                    <a:gd name="T5" fmla="*/ 2 h 12"/>
                    <a:gd name="T6" fmla="*/ 32 w 35"/>
                    <a:gd name="T7" fmla="*/ 5 h 12"/>
                    <a:gd name="T8" fmla="*/ 35 w 35"/>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2">
                      <a:moveTo>
                        <a:pt x="0" y="0"/>
                      </a:moveTo>
                      <a:lnTo>
                        <a:pt x="25" y="0"/>
                      </a:lnTo>
                      <a:lnTo>
                        <a:pt x="28" y="2"/>
                      </a:lnTo>
                      <a:lnTo>
                        <a:pt x="32" y="5"/>
                      </a:lnTo>
                      <a:lnTo>
                        <a:pt x="35" y="12"/>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97" name="Freeform 561"/>
                <p:cNvSpPr/>
                <p:nvPr/>
              </p:nvSpPr>
              <p:spPr>
                <a:xfrm>
                  <a:off x="4411" y="2154"/>
                  <a:ext cx="72" cy="173"/>
                </a:xfrm>
                <a:custGeom>
                  <a:avLst/>
                  <a:gdLst>
                    <a:gd name="T0" fmla="*/ 0 w 72"/>
                    <a:gd name="T1" fmla="*/ 0 h 173"/>
                    <a:gd name="T2" fmla="*/ 7 w 72"/>
                    <a:gd name="T3" fmla="*/ 7 h 173"/>
                    <a:gd name="T4" fmla="*/ 10 w 72"/>
                    <a:gd name="T5" fmla="*/ 13 h 173"/>
                    <a:gd name="T6" fmla="*/ 20 w 72"/>
                    <a:gd name="T7" fmla="*/ 20 h 173"/>
                    <a:gd name="T8" fmla="*/ 27 w 72"/>
                    <a:gd name="T9" fmla="*/ 24 h 173"/>
                    <a:gd name="T10" fmla="*/ 31 w 72"/>
                    <a:gd name="T11" fmla="*/ 26 h 173"/>
                    <a:gd name="T12" fmla="*/ 37 w 72"/>
                    <a:gd name="T13" fmla="*/ 27 h 173"/>
                    <a:gd name="T14" fmla="*/ 41 w 72"/>
                    <a:gd name="T15" fmla="*/ 27 h 173"/>
                    <a:gd name="T16" fmla="*/ 47 w 72"/>
                    <a:gd name="T17" fmla="*/ 27 h 173"/>
                    <a:gd name="T18" fmla="*/ 51 w 72"/>
                    <a:gd name="T19" fmla="*/ 27 h 173"/>
                    <a:gd name="T20" fmla="*/ 61 w 72"/>
                    <a:gd name="T21" fmla="*/ 29 h 173"/>
                    <a:gd name="T22" fmla="*/ 65 w 72"/>
                    <a:gd name="T23" fmla="*/ 31 h 173"/>
                    <a:gd name="T24" fmla="*/ 68 w 72"/>
                    <a:gd name="T25" fmla="*/ 34 h 173"/>
                    <a:gd name="T26" fmla="*/ 72 w 72"/>
                    <a:gd name="T27" fmla="*/ 38 h 173"/>
                    <a:gd name="T28" fmla="*/ 72 w 72"/>
                    <a:gd name="T29" fmla="*/ 43 h 173"/>
                    <a:gd name="T30" fmla="*/ 72 w 72"/>
                    <a:gd name="T31" fmla="*/ 56 h 173"/>
                    <a:gd name="T32" fmla="*/ 72 w 72"/>
                    <a:gd name="T33" fmla="*/ 63 h 173"/>
                    <a:gd name="T34" fmla="*/ 65 w 72"/>
                    <a:gd name="T35" fmla="*/ 74 h 173"/>
                    <a:gd name="T36" fmla="*/ 61 w 72"/>
                    <a:gd name="T37" fmla="*/ 83 h 173"/>
                    <a:gd name="T38" fmla="*/ 58 w 72"/>
                    <a:gd name="T39" fmla="*/ 90 h 173"/>
                    <a:gd name="T40" fmla="*/ 54 w 72"/>
                    <a:gd name="T41" fmla="*/ 96 h 173"/>
                    <a:gd name="T42" fmla="*/ 54 w 72"/>
                    <a:gd name="T43" fmla="*/ 98 h 173"/>
                    <a:gd name="T44" fmla="*/ 54 w 72"/>
                    <a:gd name="T45" fmla="*/ 102 h 173"/>
                    <a:gd name="T46" fmla="*/ 51 w 72"/>
                    <a:gd name="T47" fmla="*/ 103 h 173"/>
                    <a:gd name="T48" fmla="*/ 44 w 72"/>
                    <a:gd name="T49" fmla="*/ 103 h 173"/>
                    <a:gd name="T50" fmla="*/ 41 w 72"/>
                    <a:gd name="T51" fmla="*/ 104 h 173"/>
                    <a:gd name="T52" fmla="*/ 34 w 72"/>
                    <a:gd name="T53" fmla="*/ 107 h 173"/>
                    <a:gd name="T54" fmla="*/ 31 w 72"/>
                    <a:gd name="T55" fmla="*/ 108 h 173"/>
                    <a:gd name="T56" fmla="*/ 31 w 72"/>
                    <a:gd name="T57" fmla="*/ 112 h 173"/>
                    <a:gd name="T58" fmla="*/ 24 w 72"/>
                    <a:gd name="T59" fmla="*/ 120 h 173"/>
                    <a:gd name="T60" fmla="*/ 17 w 72"/>
                    <a:gd name="T61" fmla="*/ 126 h 173"/>
                    <a:gd name="T62" fmla="*/ 13 w 72"/>
                    <a:gd name="T63" fmla="*/ 134 h 173"/>
                    <a:gd name="T64" fmla="*/ 13 w 72"/>
                    <a:gd name="T65" fmla="*/ 138 h 173"/>
                    <a:gd name="T66" fmla="*/ 13 w 72"/>
                    <a:gd name="T67" fmla="*/ 140 h 173"/>
                    <a:gd name="T68" fmla="*/ 13 w 72"/>
                    <a:gd name="T69" fmla="*/ 143 h 173"/>
                    <a:gd name="T70" fmla="*/ 13 w 72"/>
                    <a:gd name="T71" fmla="*/ 147 h 173"/>
                    <a:gd name="T72" fmla="*/ 17 w 72"/>
                    <a:gd name="T73" fmla="*/ 153 h 173"/>
                    <a:gd name="T74" fmla="*/ 17 w 72"/>
                    <a:gd name="T75" fmla="*/ 160 h 173"/>
                    <a:gd name="T76" fmla="*/ 17 w 72"/>
                    <a:gd name="T77" fmla="*/ 167 h 173"/>
                    <a:gd name="T78" fmla="*/ 17 w 72"/>
                    <a:gd name="T79" fmla="*/ 173 h 1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2" h="173">
                      <a:moveTo>
                        <a:pt x="0" y="0"/>
                      </a:moveTo>
                      <a:lnTo>
                        <a:pt x="7" y="7"/>
                      </a:lnTo>
                      <a:lnTo>
                        <a:pt x="10" y="13"/>
                      </a:lnTo>
                      <a:lnTo>
                        <a:pt x="20" y="20"/>
                      </a:lnTo>
                      <a:lnTo>
                        <a:pt x="27" y="24"/>
                      </a:lnTo>
                      <a:lnTo>
                        <a:pt x="31" y="26"/>
                      </a:lnTo>
                      <a:lnTo>
                        <a:pt x="37" y="27"/>
                      </a:lnTo>
                      <a:lnTo>
                        <a:pt x="41" y="27"/>
                      </a:lnTo>
                      <a:lnTo>
                        <a:pt x="47" y="27"/>
                      </a:lnTo>
                      <a:lnTo>
                        <a:pt x="51" y="27"/>
                      </a:lnTo>
                      <a:lnTo>
                        <a:pt x="61" y="29"/>
                      </a:lnTo>
                      <a:lnTo>
                        <a:pt x="65" y="31"/>
                      </a:lnTo>
                      <a:lnTo>
                        <a:pt x="68" y="34"/>
                      </a:lnTo>
                      <a:lnTo>
                        <a:pt x="72" y="38"/>
                      </a:lnTo>
                      <a:lnTo>
                        <a:pt x="72" y="43"/>
                      </a:lnTo>
                      <a:lnTo>
                        <a:pt x="72" y="56"/>
                      </a:lnTo>
                      <a:lnTo>
                        <a:pt x="72" y="63"/>
                      </a:lnTo>
                      <a:lnTo>
                        <a:pt x="65" y="74"/>
                      </a:lnTo>
                      <a:lnTo>
                        <a:pt x="61" y="83"/>
                      </a:lnTo>
                      <a:lnTo>
                        <a:pt x="58" y="90"/>
                      </a:lnTo>
                      <a:lnTo>
                        <a:pt x="54" y="96"/>
                      </a:lnTo>
                      <a:lnTo>
                        <a:pt x="54" y="98"/>
                      </a:lnTo>
                      <a:lnTo>
                        <a:pt x="54" y="102"/>
                      </a:lnTo>
                      <a:lnTo>
                        <a:pt x="51" y="103"/>
                      </a:lnTo>
                      <a:lnTo>
                        <a:pt x="44" y="103"/>
                      </a:lnTo>
                      <a:lnTo>
                        <a:pt x="41" y="104"/>
                      </a:lnTo>
                      <a:lnTo>
                        <a:pt x="34" y="107"/>
                      </a:lnTo>
                      <a:lnTo>
                        <a:pt x="31" y="108"/>
                      </a:lnTo>
                      <a:lnTo>
                        <a:pt x="31" y="112"/>
                      </a:lnTo>
                      <a:lnTo>
                        <a:pt x="24" y="120"/>
                      </a:lnTo>
                      <a:lnTo>
                        <a:pt x="17" y="126"/>
                      </a:lnTo>
                      <a:lnTo>
                        <a:pt x="13" y="134"/>
                      </a:lnTo>
                      <a:lnTo>
                        <a:pt x="13" y="138"/>
                      </a:lnTo>
                      <a:lnTo>
                        <a:pt x="13" y="140"/>
                      </a:lnTo>
                      <a:lnTo>
                        <a:pt x="13" y="143"/>
                      </a:lnTo>
                      <a:lnTo>
                        <a:pt x="13" y="147"/>
                      </a:lnTo>
                      <a:lnTo>
                        <a:pt x="17" y="153"/>
                      </a:lnTo>
                      <a:lnTo>
                        <a:pt x="17" y="160"/>
                      </a:lnTo>
                      <a:lnTo>
                        <a:pt x="17" y="167"/>
                      </a:lnTo>
                      <a:lnTo>
                        <a:pt x="17" y="173"/>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98" name="Freeform 562"/>
                <p:cNvSpPr/>
                <p:nvPr/>
              </p:nvSpPr>
              <p:spPr>
                <a:xfrm>
                  <a:off x="4463" y="2253"/>
                  <a:ext cx="8" cy="50"/>
                </a:xfrm>
                <a:custGeom>
                  <a:avLst/>
                  <a:gdLst>
                    <a:gd name="T0" fmla="*/ 4 w 8"/>
                    <a:gd name="T1" fmla="*/ 0 h 50"/>
                    <a:gd name="T2" fmla="*/ 8 w 8"/>
                    <a:gd name="T3" fmla="*/ 12 h 50"/>
                    <a:gd name="T4" fmla="*/ 8 w 8"/>
                    <a:gd name="T5" fmla="*/ 19 h 50"/>
                    <a:gd name="T6" fmla="*/ 8 w 8"/>
                    <a:gd name="T7" fmla="*/ 22 h 50"/>
                    <a:gd name="T8" fmla="*/ 4 w 8"/>
                    <a:gd name="T9" fmla="*/ 28 h 50"/>
                    <a:gd name="T10" fmla="*/ 4 w 8"/>
                    <a:gd name="T11" fmla="*/ 31 h 50"/>
                    <a:gd name="T12" fmla="*/ 0 w 8"/>
                    <a:gd name="T13" fmla="*/ 33 h 50"/>
                    <a:gd name="T14" fmla="*/ 0 w 8"/>
                    <a:gd name="T15" fmla="*/ 41 h 50"/>
                    <a:gd name="T16" fmla="*/ 0 w 8"/>
                    <a:gd name="T17" fmla="*/ 5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50">
                      <a:moveTo>
                        <a:pt x="4" y="0"/>
                      </a:moveTo>
                      <a:lnTo>
                        <a:pt x="8" y="12"/>
                      </a:lnTo>
                      <a:lnTo>
                        <a:pt x="8" y="19"/>
                      </a:lnTo>
                      <a:lnTo>
                        <a:pt x="8" y="22"/>
                      </a:lnTo>
                      <a:lnTo>
                        <a:pt x="4" y="28"/>
                      </a:lnTo>
                      <a:lnTo>
                        <a:pt x="4" y="31"/>
                      </a:lnTo>
                      <a:lnTo>
                        <a:pt x="0" y="33"/>
                      </a:lnTo>
                      <a:lnTo>
                        <a:pt x="0" y="41"/>
                      </a:lnTo>
                      <a:lnTo>
                        <a:pt x="0" y="5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99" name="Freeform 563"/>
                <p:cNvSpPr/>
                <p:nvPr/>
              </p:nvSpPr>
              <p:spPr>
                <a:xfrm>
                  <a:off x="4398" y="2174"/>
                  <a:ext cx="13" cy="38"/>
                </a:xfrm>
                <a:custGeom>
                  <a:avLst/>
                  <a:gdLst>
                    <a:gd name="T0" fmla="*/ 0 w 13"/>
                    <a:gd name="T1" fmla="*/ 0 h 38"/>
                    <a:gd name="T2" fmla="*/ 4 w 13"/>
                    <a:gd name="T3" fmla="*/ 0 h 38"/>
                    <a:gd name="T4" fmla="*/ 7 w 13"/>
                    <a:gd name="T5" fmla="*/ 2 h 38"/>
                    <a:gd name="T6" fmla="*/ 10 w 13"/>
                    <a:gd name="T7" fmla="*/ 4 h 38"/>
                    <a:gd name="T8" fmla="*/ 10 w 13"/>
                    <a:gd name="T9" fmla="*/ 8 h 38"/>
                    <a:gd name="T10" fmla="*/ 13 w 13"/>
                    <a:gd name="T11" fmla="*/ 13 h 38"/>
                    <a:gd name="T12" fmla="*/ 13 w 13"/>
                    <a:gd name="T13" fmla="*/ 20 h 38"/>
                    <a:gd name="T14" fmla="*/ 13 w 13"/>
                    <a:gd name="T15" fmla="*/ 29 h 38"/>
                    <a:gd name="T16" fmla="*/ 13 w 13"/>
                    <a:gd name="T17" fmla="*/ 38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8">
                      <a:moveTo>
                        <a:pt x="0" y="0"/>
                      </a:moveTo>
                      <a:lnTo>
                        <a:pt x="4" y="0"/>
                      </a:lnTo>
                      <a:lnTo>
                        <a:pt x="7" y="2"/>
                      </a:lnTo>
                      <a:lnTo>
                        <a:pt x="10" y="4"/>
                      </a:lnTo>
                      <a:lnTo>
                        <a:pt x="10" y="8"/>
                      </a:lnTo>
                      <a:lnTo>
                        <a:pt x="13" y="13"/>
                      </a:lnTo>
                      <a:lnTo>
                        <a:pt x="13" y="20"/>
                      </a:lnTo>
                      <a:lnTo>
                        <a:pt x="13" y="29"/>
                      </a:lnTo>
                      <a:lnTo>
                        <a:pt x="13" y="38"/>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00" name="Freeform 564"/>
                <p:cNvSpPr/>
                <p:nvPr/>
              </p:nvSpPr>
              <p:spPr>
                <a:xfrm>
                  <a:off x="4433" y="2292"/>
                  <a:ext cx="144" cy="188"/>
                </a:xfrm>
                <a:custGeom>
                  <a:avLst/>
                  <a:gdLst>
                    <a:gd name="T0" fmla="*/ 144 w 144"/>
                    <a:gd name="T1" fmla="*/ 3 h 188"/>
                    <a:gd name="T2" fmla="*/ 137 w 144"/>
                    <a:gd name="T3" fmla="*/ 0 h 188"/>
                    <a:gd name="T4" fmla="*/ 129 w 144"/>
                    <a:gd name="T5" fmla="*/ 0 h 188"/>
                    <a:gd name="T6" fmla="*/ 126 w 144"/>
                    <a:gd name="T7" fmla="*/ 1 h 188"/>
                    <a:gd name="T8" fmla="*/ 119 w 144"/>
                    <a:gd name="T9" fmla="*/ 7 h 188"/>
                    <a:gd name="T10" fmla="*/ 119 w 144"/>
                    <a:gd name="T11" fmla="*/ 12 h 188"/>
                    <a:gd name="T12" fmla="*/ 119 w 144"/>
                    <a:gd name="T13" fmla="*/ 17 h 188"/>
                    <a:gd name="T14" fmla="*/ 119 w 144"/>
                    <a:gd name="T15" fmla="*/ 22 h 188"/>
                    <a:gd name="T16" fmla="*/ 119 w 144"/>
                    <a:gd name="T17" fmla="*/ 26 h 188"/>
                    <a:gd name="T18" fmla="*/ 116 w 144"/>
                    <a:gd name="T19" fmla="*/ 29 h 188"/>
                    <a:gd name="T20" fmla="*/ 112 w 144"/>
                    <a:gd name="T21" fmla="*/ 30 h 188"/>
                    <a:gd name="T22" fmla="*/ 101 w 144"/>
                    <a:gd name="T23" fmla="*/ 32 h 188"/>
                    <a:gd name="T24" fmla="*/ 98 w 144"/>
                    <a:gd name="T25" fmla="*/ 34 h 188"/>
                    <a:gd name="T26" fmla="*/ 91 w 144"/>
                    <a:gd name="T27" fmla="*/ 35 h 188"/>
                    <a:gd name="T28" fmla="*/ 84 w 144"/>
                    <a:gd name="T29" fmla="*/ 39 h 188"/>
                    <a:gd name="T30" fmla="*/ 80 w 144"/>
                    <a:gd name="T31" fmla="*/ 46 h 188"/>
                    <a:gd name="T32" fmla="*/ 77 w 144"/>
                    <a:gd name="T33" fmla="*/ 56 h 188"/>
                    <a:gd name="T34" fmla="*/ 73 w 144"/>
                    <a:gd name="T35" fmla="*/ 66 h 188"/>
                    <a:gd name="T36" fmla="*/ 73 w 144"/>
                    <a:gd name="T37" fmla="*/ 75 h 188"/>
                    <a:gd name="T38" fmla="*/ 73 w 144"/>
                    <a:gd name="T39" fmla="*/ 84 h 188"/>
                    <a:gd name="T40" fmla="*/ 66 w 144"/>
                    <a:gd name="T41" fmla="*/ 93 h 188"/>
                    <a:gd name="T42" fmla="*/ 59 w 144"/>
                    <a:gd name="T43" fmla="*/ 101 h 188"/>
                    <a:gd name="T44" fmla="*/ 56 w 144"/>
                    <a:gd name="T45" fmla="*/ 103 h 188"/>
                    <a:gd name="T46" fmla="*/ 49 w 144"/>
                    <a:gd name="T47" fmla="*/ 105 h 188"/>
                    <a:gd name="T48" fmla="*/ 45 w 144"/>
                    <a:gd name="T49" fmla="*/ 110 h 188"/>
                    <a:gd name="T50" fmla="*/ 38 w 144"/>
                    <a:gd name="T51" fmla="*/ 114 h 188"/>
                    <a:gd name="T52" fmla="*/ 35 w 144"/>
                    <a:gd name="T53" fmla="*/ 123 h 188"/>
                    <a:gd name="T54" fmla="*/ 35 w 144"/>
                    <a:gd name="T55" fmla="*/ 136 h 188"/>
                    <a:gd name="T56" fmla="*/ 31 w 144"/>
                    <a:gd name="T57" fmla="*/ 147 h 188"/>
                    <a:gd name="T58" fmla="*/ 28 w 144"/>
                    <a:gd name="T59" fmla="*/ 157 h 188"/>
                    <a:gd name="T60" fmla="*/ 28 w 144"/>
                    <a:gd name="T61" fmla="*/ 166 h 188"/>
                    <a:gd name="T62" fmla="*/ 28 w 144"/>
                    <a:gd name="T63" fmla="*/ 175 h 188"/>
                    <a:gd name="T64" fmla="*/ 24 w 144"/>
                    <a:gd name="T65" fmla="*/ 183 h 188"/>
                    <a:gd name="T66" fmla="*/ 24 w 144"/>
                    <a:gd name="T67" fmla="*/ 186 h 188"/>
                    <a:gd name="T68" fmla="*/ 20 w 144"/>
                    <a:gd name="T69" fmla="*/ 188 h 188"/>
                    <a:gd name="T70" fmla="*/ 13 w 144"/>
                    <a:gd name="T71" fmla="*/ 186 h 188"/>
                    <a:gd name="T72" fmla="*/ 7 w 144"/>
                    <a:gd name="T73" fmla="*/ 181 h 188"/>
                    <a:gd name="T74" fmla="*/ 0 w 144"/>
                    <a:gd name="T75" fmla="*/ 175 h 1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4" h="188">
                      <a:moveTo>
                        <a:pt x="144" y="3"/>
                      </a:moveTo>
                      <a:lnTo>
                        <a:pt x="137" y="0"/>
                      </a:lnTo>
                      <a:lnTo>
                        <a:pt x="129" y="0"/>
                      </a:lnTo>
                      <a:lnTo>
                        <a:pt x="126" y="1"/>
                      </a:lnTo>
                      <a:lnTo>
                        <a:pt x="119" y="7"/>
                      </a:lnTo>
                      <a:lnTo>
                        <a:pt x="119" y="12"/>
                      </a:lnTo>
                      <a:lnTo>
                        <a:pt x="119" y="17"/>
                      </a:lnTo>
                      <a:lnTo>
                        <a:pt x="119" y="22"/>
                      </a:lnTo>
                      <a:lnTo>
                        <a:pt x="119" y="26"/>
                      </a:lnTo>
                      <a:lnTo>
                        <a:pt x="116" y="29"/>
                      </a:lnTo>
                      <a:lnTo>
                        <a:pt x="112" y="30"/>
                      </a:lnTo>
                      <a:lnTo>
                        <a:pt x="101" y="32"/>
                      </a:lnTo>
                      <a:lnTo>
                        <a:pt x="98" y="34"/>
                      </a:lnTo>
                      <a:lnTo>
                        <a:pt x="91" y="35"/>
                      </a:lnTo>
                      <a:lnTo>
                        <a:pt x="84" y="39"/>
                      </a:lnTo>
                      <a:lnTo>
                        <a:pt x="80" y="46"/>
                      </a:lnTo>
                      <a:lnTo>
                        <a:pt x="77" y="56"/>
                      </a:lnTo>
                      <a:lnTo>
                        <a:pt x="73" y="66"/>
                      </a:lnTo>
                      <a:lnTo>
                        <a:pt x="73" y="75"/>
                      </a:lnTo>
                      <a:lnTo>
                        <a:pt x="73" y="84"/>
                      </a:lnTo>
                      <a:lnTo>
                        <a:pt x="66" y="93"/>
                      </a:lnTo>
                      <a:lnTo>
                        <a:pt x="59" y="101"/>
                      </a:lnTo>
                      <a:lnTo>
                        <a:pt x="56" y="103"/>
                      </a:lnTo>
                      <a:lnTo>
                        <a:pt x="49" y="105"/>
                      </a:lnTo>
                      <a:lnTo>
                        <a:pt x="45" y="110"/>
                      </a:lnTo>
                      <a:lnTo>
                        <a:pt x="38" y="114"/>
                      </a:lnTo>
                      <a:lnTo>
                        <a:pt x="35" y="123"/>
                      </a:lnTo>
                      <a:lnTo>
                        <a:pt x="35" y="136"/>
                      </a:lnTo>
                      <a:lnTo>
                        <a:pt x="31" y="147"/>
                      </a:lnTo>
                      <a:lnTo>
                        <a:pt x="28" y="157"/>
                      </a:lnTo>
                      <a:lnTo>
                        <a:pt x="28" y="166"/>
                      </a:lnTo>
                      <a:lnTo>
                        <a:pt x="28" y="175"/>
                      </a:lnTo>
                      <a:lnTo>
                        <a:pt x="24" y="183"/>
                      </a:lnTo>
                      <a:lnTo>
                        <a:pt x="24" y="186"/>
                      </a:lnTo>
                      <a:lnTo>
                        <a:pt x="20" y="188"/>
                      </a:lnTo>
                      <a:lnTo>
                        <a:pt x="13" y="186"/>
                      </a:lnTo>
                      <a:lnTo>
                        <a:pt x="7" y="181"/>
                      </a:lnTo>
                      <a:lnTo>
                        <a:pt x="0" y="175"/>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01" name="Freeform 565"/>
                <p:cNvSpPr/>
                <p:nvPr/>
              </p:nvSpPr>
              <p:spPr>
                <a:xfrm>
                  <a:off x="4344" y="2297"/>
                  <a:ext cx="54" cy="21"/>
                </a:xfrm>
                <a:custGeom>
                  <a:avLst/>
                  <a:gdLst>
                    <a:gd name="T0" fmla="*/ 0 w 54"/>
                    <a:gd name="T1" fmla="*/ 0 h 21"/>
                    <a:gd name="T2" fmla="*/ 13 w 54"/>
                    <a:gd name="T3" fmla="*/ 8 h 21"/>
                    <a:gd name="T4" fmla="*/ 20 w 54"/>
                    <a:gd name="T5" fmla="*/ 11 h 21"/>
                    <a:gd name="T6" fmla="*/ 27 w 54"/>
                    <a:gd name="T7" fmla="*/ 12 h 21"/>
                    <a:gd name="T8" fmla="*/ 34 w 54"/>
                    <a:gd name="T9" fmla="*/ 13 h 21"/>
                    <a:gd name="T10" fmla="*/ 38 w 54"/>
                    <a:gd name="T11" fmla="*/ 13 h 21"/>
                    <a:gd name="T12" fmla="*/ 44 w 54"/>
                    <a:gd name="T13" fmla="*/ 13 h 21"/>
                    <a:gd name="T14" fmla="*/ 48 w 54"/>
                    <a:gd name="T15" fmla="*/ 13 h 21"/>
                    <a:gd name="T16" fmla="*/ 51 w 54"/>
                    <a:gd name="T17" fmla="*/ 16 h 21"/>
                    <a:gd name="T18" fmla="*/ 54 w 54"/>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21">
                      <a:moveTo>
                        <a:pt x="0" y="0"/>
                      </a:moveTo>
                      <a:lnTo>
                        <a:pt x="13" y="8"/>
                      </a:lnTo>
                      <a:lnTo>
                        <a:pt x="20" y="11"/>
                      </a:lnTo>
                      <a:lnTo>
                        <a:pt x="27" y="12"/>
                      </a:lnTo>
                      <a:lnTo>
                        <a:pt x="34" y="13"/>
                      </a:lnTo>
                      <a:lnTo>
                        <a:pt x="38" y="13"/>
                      </a:lnTo>
                      <a:lnTo>
                        <a:pt x="44" y="13"/>
                      </a:lnTo>
                      <a:lnTo>
                        <a:pt x="48" y="13"/>
                      </a:lnTo>
                      <a:lnTo>
                        <a:pt x="51" y="16"/>
                      </a:lnTo>
                      <a:lnTo>
                        <a:pt x="54" y="21"/>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02" name="Freeform 566"/>
                <p:cNvSpPr/>
                <p:nvPr/>
              </p:nvSpPr>
              <p:spPr>
                <a:xfrm>
                  <a:off x="4151" y="2342"/>
                  <a:ext cx="135" cy="307"/>
                </a:xfrm>
                <a:custGeom>
                  <a:avLst/>
                  <a:gdLst>
                    <a:gd name="T0" fmla="*/ 129 w 135"/>
                    <a:gd name="T1" fmla="*/ 0 h 307"/>
                    <a:gd name="T2" fmla="*/ 132 w 135"/>
                    <a:gd name="T3" fmla="*/ 6 h 307"/>
                    <a:gd name="T4" fmla="*/ 132 w 135"/>
                    <a:gd name="T5" fmla="*/ 14 h 307"/>
                    <a:gd name="T6" fmla="*/ 135 w 135"/>
                    <a:gd name="T7" fmla="*/ 19 h 307"/>
                    <a:gd name="T8" fmla="*/ 132 w 135"/>
                    <a:gd name="T9" fmla="*/ 25 h 307"/>
                    <a:gd name="T10" fmla="*/ 129 w 135"/>
                    <a:gd name="T11" fmla="*/ 26 h 307"/>
                    <a:gd name="T12" fmla="*/ 123 w 135"/>
                    <a:gd name="T13" fmla="*/ 28 h 307"/>
                    <a:gd name="T14" fmla="*/ 120 w 135"/>
                    <a:gd name="T15" fmla="*/ 28 h 307"/>
                    <a:gd name="T16" fmla="*/ 113 w 135"/>
                    <a:gd name="T17" fmla="*/ 32 h 307"/>
                    <a:gd name="T18" fmla="*/ 110 w 135"/>
                    <a:gd name="T19" fmla="*/ 36 h 307"/>
                    <a:gd name="T20" fmla="*/ 104 w 135"/>
                    <a:gd name="T21" fmla="*/ 41 h 307"/>
                    <a:gd name="T22" fmla="*/ 98 w 135"/>
                    <a:gd name="T23" fmla="*/ 54 h 307"/>
                    <a:gd name="T24" fmla="*/ 95 w 135"/>
                    <a:gd name="T25" fmla="*/ 61 h 307"/>
                    <a:gd name="T26" fmla="*/ 95 w 135"/>
                    <a:gd name="T27" fmla="*/ 70 h 307"/>
                    <a:gd name="T28" fmla="*/ 95 w 135"/>
                    <a:gd name="T29" fmla="*/ 88 h 307"/>
                    <a:gd name="T30" fmla="*/ 95 w 135"/>
                    <a:gd name="T31" fmla="*/ 102 h 307"/>
                    <a:gd name="T32" fmla="*/ 91 w 135"/>
                    <a:gd name="T33" fmla="*/ 115 h 307"/>
                    <a:gd name="T34" fmla="*/ 88 w 135"/>
                    <a:gd name="T35" fmla="*/ 128 h 307"/>
                    <a:gd name="T36" fmla="*/ 82 w 135"/>
                    <a:gd name="T37" fmla="*/ 139 h 307"/>
                    <a:gd name="T38" fmla="*/ 75 w 135"/>
                    <a:gd name="T39" fmla="*/ 148 h 307"/>
                    <a:gd name="T40" fmla="*/ 69 w 135"/>
                    <a:gd name="T41" fmla="*/ 157 h 307"/>
                    <a:gd name="T42" fmla="*/ 63 w 135"/>
                    <a:gd name="T43" fmla="*/ 166 h 307"/>
                    <a:gd name="T44" fmla="*/ 57 w 135"/>
                    <a:gd name="T45" fmla="*/ 173 h 307"/>
                    <a:gd name="T46" fmla="*/ 51 w 135"/>
                    <a:gd name="T47" fmla="*/ 177 h 307"/>
                    <a:gd name="T48" fmla="*/ 44 w 135"/>
                    <a:gd name="T49" fmla="*/ 179 h 307"/>
                    <a:gd name="T50" fmla="*/ 38 w 135"/>
                    <a:gd name="T51" fmla="*/ 180 h 307"/>
                    <a:gd name="T52" fmla="*/ 32 w 135"/>
                    <a:gd name="T53" fmla="*/ 184 h 307"/>
                    <a:gd name="T54" fmla="*/ 26 w 135"/>
                    <a:gd name="T55" fmla="*/ 191 h 307"/>
                    <a:gd name="T56" fmla="*/ 19 w 135"/>
                    <a:gd name="T57" fmla="*/ 200 h 307"/>
                    <a:gd name="T58" fmla="*/ 16 w 135"/>
                    <a:gd name="T59" fmla="*/ 211 h 307"/>
                    <a:gd name="T60" fmla="*/ 10 w 135"/>
                    <a:gd name="T61" fmla="*/ 218 h 307"/>
                    <a:gd name="T62" fmla="*/ 7 w 135"/>
                    <a:gd name="T63" fmla="*/ 224 h 307"/>
                    <a:gd name="T64" fmla="*/ 3 w 135"/>
                    <a:gd name="T65" fmla="*/ 229 h 307"/>
                    <a:gd name="T66" fmla="*/ 0 w 135"/>
                    <a:gd name="T67" fmla="*/ 238 h 307"/>
                    <a:gd name="T68" fmla="*/ 3 w 135"/>
                    <a:gd name="T69" fmla="*/ 245 h 307"/>
                    <a:gd name="T70" fmla="*/ 10 w 135"/>
                    <a:gd name="T71" fmla="*/ 254 h 307"/>
                    <a:gd name="T72" fmla="*/ 13 w 135"/>
                    <a:gd name="T73" fmla="*/ 263 h 307"/>
                    <a:gd name="T74" fmla="*/ 19 w 135"/>
                    <a:gd name="T75" fmla="*/ 269 h 307"/>
                    <a:gd name="T76" fmla="*/ 26 w 135"/>
                    <a:gd name="T77" fmla="*/ 272 h 307"/>
                    <a:gd name="T78" fmla="*/ 29 w 135"/>
                    <a:gd name="T79" fmla="*/ 274 h 307"/>
                    <a:gd name="T80" fmla="*/ 35 w 135"/>
                    <a:gd name="T81" fmla="*/ 276 h 307"/>
                    <a:gd name="T82" fmla="*/ 38 w 135"/>
                    <a:gd name="T83" fmla="*/ 278 h 307"/>
                    <a:gd name="T84" fmla="*/ 44 w 135"/>
                    <a:gd name="T85" fmla="*/ 283 h 307"/>
                    <a:gd name="T86" fmla="*/ 48 w 135"/>
                    <a:gd name="T87" fmla="*/ 289 h 307"/>
                    <a:gd name="T88" fmla="*/ 51 w 135"/>
                    <a:gd name="T89" fmla="*/ 296 h 307"/>
                    <a:gd name="T90" fmla="*/ 54 w 135"/>
                    <a:gd name="T91" fmla="*/ 299 h 307"/>
                    <a:gd name="T92" fmla="*/ 57 w 135"/>
                    <a:gd name="T93" fmla="*/ 303 h 307"/>
                    <a:gd name="T94" fmla="*/ 60 w 135"/>
                    <a:gd name="T95" fmla="*/ 305 h 307"/>
                    <a:gd name="T96" fmla="*/ 63 w 135"/>
                    <a:gd name="T97" fmla="*/ 307 h 3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35" h="307">
                      <a:moveTo>
                        <a:pt x="129" y="0"/>
                      </a:moveTo>
                      <a:lnTo>
                        <a:pt x="132" y="6"/>
                      </a:lnTo>
                      <a:lnTo>
                        <a:pt x="132" y="14"/>
                      </a:lnTo>
                      <a:lnTo>
                        <a:pt x="135" y="19"/>
                      </a:lnTo>
                      <a:lnTo>
                        <a:pt x="132" y="25"/>
                      </a:lnTo>
                      <a:lnTo>
                        <a:pt x="129" y="26"/>
                      </a:lnTo>
                      <a:lnTo>
                        <a:pt x="123" y="28"/>
                      </a:lnTo>
                      <a:lnTo>
                        <a:pt x="120" y="28"/>
                      </a:lnTo>
                      <a:lnTo>
                        <a:pt x="113" y="32"/>
                      </a:lnTo>
                      <a:lnTo>
                        <a:pt x="110" y="36"/>
                      </a:lnTo>
                      <a:lnTo>
                        <a:pt x="104" y="41"/>
                      </a:lnTo>
                      <a:lnTo>
                        <a:pt x="98" y="54"/>
                      </a:lnTo>
                      <a:lnTo>
                        <a:pt x="95" y="61"/>
                      </a:lnTo>
                      <a:lnTo>
                        <a:pt x="95" y="70"/>
                      </a:lnTo>
                      <a:lnTo>
                        <a:pt x="95" y="88"/>
                      </a:lnTo>
                      <a:lnTo>
                        <a:pt x="95" y="102"/>
                      </a:lnTo>
                      <a:lnTo>
                        <a:pt x="91" y="115"/>
                      </a:lnTo>
                      <a:lnTo>
                        <a:pt x="88" y="128"/>
                      </a:lnTo>
                      <a:lnTo>
                        <a:pt x="82" y="139"/>
                      </a:lnTo>
                      <a:lnTo>
                        <a:pt x="75" y="148"/>
                      </a:lnTo>
                      <a:lnTo>
                        <a:pt x="69" y="157"/>
                      </a:lnTo>
                      <a:lnTo>
                        <a:pt x="63" y="166"/>
                      </a:lnTo>
                      <a:lnTo>
                        <a:pt x="57" y="173"/>
                      </a:lnTo>
                      <a:lnTo>
                        <a:pt x="51" y="177"/>
                      </a:lnTo>
                      <a:lnTo>
                        <a:pt x="44" y="179"/>
                      </a:lnTo>
                      <a:lnTo>
                        <a:pt x="38" y="180"/>
                      </a:lnTo>
                      <a:lnTo>
                        <a:pt x="32" y="184"/>
                      </a:lnTo>
                      <a:lnTo>
                        <a:pt x="26" y="191"/>
                      </a:lnTo>
                      <a:lnTo>
                        <a:pt x="19" y="200"/>
                      </a:lnTo>
                      <a:lnTo>
                        <a:pt x="16" y="211"/>
                      </a:lnTo>
                      <a:lnTo>
                        <a:pt x="10" y="218"/>
                      </a:lnTo>
                      <a:lnTo>
                        <a:pt x="7" y="224"/>
                      </a:lnTo>
                      <a:lnTo>
                        <a:pt x="3" y="229"/>
                      </a:lnTo>
                      <a:lnTo>
                        <a:pt x="0" y="238"/>
                      </a:lnTo>
                      <a:lnTo>
                        <a:pt x="3" y="245"/>
                      </a:lnTo>
                      <a:lnTo>
                        <a:pt x="10" y="254"/>
                      </a:lnTo>
                      <a:lnTo>
                        <a:pt x="13" y="263"/>
                      </a:lnTo>
                      <a:lnTo>
                        <a:pt x="19" y="269"/>
                      </a:lnTo>
                      <a:lnTo>
                        <a:pt x="26" y="272"/>
                      </a:lnTo>
                      <a:lnTo>
                        <a:pt x="29" y="274"/>
                      </a:lnTo>
                      <a:lnTo>
                        <a:pt x="35" y="276"/>
                      </a:lnTo>
                      <a:lnTo>
                        <a:pt x="38" y="278"/>
                      </a:lnTo>
                      <a:lnTo>
                        <a:pt x="44" y="283"/>
                      </a:lnTo>
                      <a:lnTo>
                        <a:pt x="48" y="289"/>
                      </a:lnTo>
                      <a:lnTo>
                        <a:pt x="51" y="296"/>
                      </a:lnTo>
                      <a:lnTo>
                        <a:pt x="54" y="299"/>
                      </a:lnTo>
                      <a:lnTo>
                        <a:pt x="57" y="303"/>
                      </a:lnTo>
                      <a:lnTo>
                        <a:pt x="60" y="305"/>
                      </a:lnTo>
                      <a:lnTo>
                        <a:pt x="63" y="307"/>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03" name="Freeform 567"/>
                <p:cNvSpPr/>
                <p:nvPr/>
              </p:nvSpPr>
              <p:spPr>
                <a:xfrm>
                  <a:off x="4110" y="2575"/>
                  <a:ext cx="41" cy="71"/>
                </a:xfrm>
                <a:custGeom>
                  <a:avLst/>
                  <a:gdLst>
                    <a:gd name="T0" fmla="*/ 41 w 41"/>
                    <a:gd name="T1" fmla="*/ 0 h 71"/>
                    <a:gd name="T2" fmla="*/ 30 w 41"/>
                    <a:gd name="T3" fmla="*/ 0 h 71"/>
                    <a:gd name="T4" fmla="*/ 27 w 41"/>
                    <a:gd name="T5" fmla="*/ 2 h 71"/>
                    <a:gd name="T6" fmla="*/ 21 w 41"/>
                    <a:gd name="T7" fmla="*/ 6 h 71"/>
                    <a:gd name="T8" fmla="*/ 18 w 41"/>
                    <a:gd name="T9" fmla="*/ 13 h 71"/>
                    <a:gd name="T10" fmla="*/ 15 w 41"/>
                    <a:gd name="T11" fmla="*/ 23 h 71"/>
                    <a:gd name="T12" fmla="*/ 12 w 41"/>
                    <a:gd name="T13" fmla="*/ 33 h 71"/>
                    <a:gd name="T14" fmla="*/ 9 w 41"/>
                    <a:gd name="T15" fmla="*/ 41 h 71"/>
                    <a:gd name="T16" fmla="*/ 6 w 41"/>
                    <a:gd name="T17" fmla="*/ 54 h 71"/>
                    <a:gd name="T18" fmla="*/ 6 w 41"/>
                    <a:gd name="T19" fmla="*/ 63 h 71"/>
                    <a:gd name="T20" fmla="*/ 3 w 41"/>
                    <a:gd name="T21" fmla="*/ 68 h 71"/>
                    <a:gd name="T22" fmla="*/ 0 w 41"/>
                    <a:gd name="T23" fmla="*/ 71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 h="71">
                      <a:moveTo>
                        <a:pt x="41" y="0"/>
                      </a:moveTo>
                      <a:lnTo>
                        <a:pt x="30" y="0"/>
                      </a:lnTo>
                      <a:lnTo>
                        <a:pt x="27" y="2"/>
                      </a:lnTo>
                      <a:lnTo>
                        <a:pt x="21" y="6"/>
                      </a:lnTo>
                      <a:lnTo>
                        <a:pt x="18" y="13"/>
                      </a:lnTo>
                      <a:lnTo>
                        <a:pt x="15" y="23"/>
                      </a:lnTo>
                      <a:lnTo>
                        <a:pt x="12" y="33"/>
                      </a:lnTo>
                      <a:lnTo>
                        <a:pt x="9" y="41"/>
                      </a:lnTo>
                      <a:lnTo>
                        <a:pt x="6" y="54"/>
                      </a:lnTo>
                      <a:lnTo>
                        <a:pt x="6" y="63"/>
                      </a:lnTo>
                      <a:lnTo>
                        <a:pt x="3" y="68"/>
                      </a:lnTo>
                      <a:lnTo>
                        <a:pt x="0" y="71"/>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04" name="Freeform 568"/>
                <p:cNvSpPr/>
                <p:nvPr/>
              </p:nvSpPr>
              <p:spPr>
                <a:xfrm>
                  <a:off x="4159" y="2459"/>
                  <a:ext cx="16" cy="55"/>
                </a:xfrm>
                <a:custGeom>
                  <a:avLst/>
                  <a:gdLst>
                    <a:gd name="T0" fmla="*/ 13 w 16"/>
                    <a:gd name="T1" fmla="*/ 0 h 55"/>
                    <a:gd name="T2" fmla="*/ 16 w 16"/>
                    <a:gd name="T3" fmla="*/ 11 h 55"/>
                    <a:gd name="T4" fmla="*/ 13 w 16"/>
                    <a:gd name="T5" fmla="*/ 24 h 55"/>
                    <a:gd name="T6" fmla="*/ 10 w 16"/>
                    <a:gd name="T7" fmla="*/ 39 h 55"/>
                    <a:gd name="T8" fmla="*/ 0 w 16"/>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5">
                      <a:moveTo>
                        <a:pt x="13" y="0"/>
                      </a:moveTo>
                      <a:lnTo>
                        <a:pt x="16" y="11"/>
                      </a:lnTo>
                      <a:lnTo>
                        <a:pt x="13" y="24"/>
                      </a:lnTo>
                      <a:lnTo>
                        <a:pt x="10" y="39"/>
                      </a:lnTo>
                      <a:lnTo>
                        <a:pt x="0" y="55"/>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05" name="Freeform 569"/>
                <p:cNvSpPr/>
                <p:nvPr/>
              </p:nvSpPr>
              <p:spPr>
                <a:xfrm>
                  <a:off x="4115" y="2482"/>
                  <a:ext cx="8" cy="73"/>
                </a:xfrm>
                <a:custGeom>
                  <a:avLst/>
                  <a:gdLst>
                    <a:gd name="T0" fmla="*/ 0 w 8"/>
                    <a:gd name="T1" fmla="*/ 0 h 73"/>
                    <a:gd name="T2" fmla="*/ 4 w 8"/>
                    <a:gd name="T3" fmla="*/ 16 h 73"/>
                    <a:gd name="T4" fmla="*/ 8 w 8"/>
                    <a:gd name="T5" fmla="*/ 34 h 73"/>
                    <a:gd name="T6" fmla="*/ 8 w 8"/>
                    <a:gd name="T7" fmla="*/ 52 h 73"/>
                    <a:gd name="T8" fmla="*/ 4 w 8"/>
                    <a:gd name="T9" fmla="*/ 73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3">
                      <a:moveTo>
                        <a:pt x="0" y="0"/>
                      </a:moveTo>
                      <a:lnTo>
                        <a:pt x="4" y="16"/>
                      </a:lnTo>
                      <a:lnTo>
                        <a:pt x="8" y="34"/>
                      </a:lnTo>
                      <a:lnTo>
                        <a:pt x="8" y="52"/>
                      </a:lnTo>
                      <a:lnTo>
                        <a:pt x="4" y="73"/>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06" name="Freeform 570"/>
                <p:cNvSpPr/>
                <p:nvPr/>
              </p:nvSpPr>
              <p:spPr>
                <a:xfrm>
                  <a:off x="4072" y="2500"/>
                  <a:ext cx="22" cy="99"/>
                </a:xfrm>
                <a:custGeom>
                  <a:avLst/>
                  <a:gdLst>
                    <a:gd name="T0" fmla="*/ 9 w 22"/>
                    <a:gd name="T1" fmla="*/ 0 h 99"/>
                    <a:gd name="T2" fmla="*/ 16 w 22"/>
                    <a:gd name="T3" fmla="*/ 7 h 99"/>
                    <a:gd name="T4" fmla="*/ 19 w 22"/>
                    <a:gd name="T5" fmla="*/ 14 h 99"/>
                    <a:gd name="T6" fmla="*/ 22 w 22"/>
                    <a:gd name="T7" fmla="*/ 20 h 99"/>
                    <a:gd name="T8" fmla="*/ 22 w 22"/>
                    <a:gd name="T9" fmla="*/ 31 h 99"/>
                    <a:gd name="T10" fmla="*/ 22 w 22"/>
                    <a:gd name="T11" fmla="*/ 42 h 99"/>
                    <a:gd name="T12" fmla="*/ 19 w 22"/>
                    <a:gd name="T13" fmla="*/ 52 h 99"/>
                    <a:gd name="T14" fmla="*/ 13 w 22"/>
                    <a:gd name="T15" fmla="*/ 66 h 99"/>
                    <a:gd name="T16" fmla="*/ 9 w 22"/>
                    <a:gd name="T17" fmla="*/ 75 h 99"/>
                    <a:gd name="T18" fmla="*/ 6 w 22"/>
                    <a:gd name="T19" fmla="*/ 80 h 99"/>
                    <a:gd name="T20" fmla="*/ 4 w 22"/>
                    <a:gd name="T21" fmla="*/ 90 h 99"/>
                    <a:gd name="T22" fmla="*/ 0 w 22"/>
                    <a:gd name="T23" fmla="*/ 99 h 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99">
                      <a:moveTo>
                        <a:pt x="9" y="0"/>
                      </a:moveTo>
                      <a:lnTo>
                        <a:pt x="16" y="7"/>
                      </a:lnTo>
                      <a:lnTo>
                        <a:pt x="19" y="14"/>
                      </a:lnTo>
                      <a:lnTo>
                        <a:pt x="22" y="20"/>
                      </a:lnTo>
                      <a:lnTo>
                        <a:pt x="22" y="31"/>
                      </a:lnTo>
                      <a:lnTo>
                        <a:pt x="22" y="42"/>
                      </a:lnTo>
                      <a:lnTo>
                        <a:pt x="19" y="52"/>
                      </a:lnTo>
                      <a:lnTo>
                        <a:pt x="13" y="66"/>
                      </a:lnTo>
                      <a:lnTo>
                        <a:pt x="9" y="75"/>
                      </a:lnTo>
                      <a:lnTo>
                        <a:pt x="6" y="80"/>
                      </a:lnTo>
                      <a:lnTo>
                        <a:pt x="4" y="90"/>
                      </a:lnTo>
                      <a:lnTo>
                        <a:pt x="0" y="99"/>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07" name="Freeform 571"/>
                <p:cNvSpPr/>
                <p:nvPr/>
              </p:nvSpPr>
              <p:spPr>
                <a:xfrm>
                  <a:off x="4046" y="2537"/>
                  <a:ext cx="10" cy="41"/>
                </a:xfrm>
                <a:custGeom>
                  <a:avLst/>
                  <a:gdLst>
                    <a:gd name="T0" fmla="*/ 0 w 10"/>
                    <a:gd name="T1" fmla="*/ 0 h 41"/>
                    <a:gd name="T2" fmla="*/ 0 w 10"/>
                    <a:gd name="T3" fmla="*/ 9 h 41"/>
                    <a:gd name="T4" fmla="*/ 0 w 10"/>
                    <a:gd name="T5" fmla="*/ 17 h 41"/>
                    <a:gd name="T6" fmla="*/ 4 w 10"/>
                    <a:gd name="T7" fmla="*/ 29 h 41"/>
                    <a:gd name="T8" fmla="*/ 10 w 10"/>
                    <a:gd name="T9" fmla="*/ 41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1">
                      <a:moveTo>
                        <a:pt x="0" y="0"/>
                      </a:moveTo>
                      <a:lnTo>
                        <a:pt x="0" y="9"/>
                      </a:lnTo>
                      <a:lnTo>
                        <a:pt x="0" y="17"/>
                      </a:lnTo>
                      <a:lnTo>
                        <a:pt x="4" y="29"/>
                      </a:lnTo>
                      <a:lnTo>
                        <a:pt x="10" y="41"/>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08" name="Freeform 572"/>
                <p:cNvSpPr/>
                <p:nvPr/>
              </p:nvSpPr>
              <p:spPr>
                <a:xfrm>
                  <a:off x="4017" y="2552"/>
                  <a:ext cx="9" cy="73"/>
                </a:xfrm>
                <a:custGeom>
                  <a:avLst/>
                  <a:gdLst>
                    <a:gd name="T0" fmla="*/ 6 w 9"/>
                    <a:gd name="T1" fmla="*/ 0 h 73"/>
                    <a:gd name="T2" fmla="*/ 3 w 9"/>
                    <a:gd name="T3" fmla="*/ 7 h 73"/>
                    <a:gd name="T4" fmla="*/ 3 w 9"/>
                    <a:gd name="T5" fmla="*/ 16 h 73"/>
                    <a:gd name="T6" fmla="*/ 3 w 9"/>
                    <a:gd name="T7" fmla="*/ 21 h 73"/>
                    <a:gd name="T8" fmla="*/ 6 w 9"/>
                    <a:gd name="T9" fmla="*/ 26 h 73"/>
                    <a:gd name="T10" fmla="*/ 9 w 9"/>
                    <a:gd name="T11" fmla="*/ 39 h 73"/>
                    <a:gd name="T12" fmla="*/ 9 w 9"/>
                    <a:gd name="T13" fmla="*/ 44 h 73"/>
                    <a:gd name="T14" fmla="*/ 6 w 9"/>
                    <a:gd name="T15" fmla="*/ 49 h 73"/>
                    <a:gd name="T16" fmla="*/ 3 w 9"/>
                    <a:gd name="T17" fmla="*/ 54 h 73"/>
                    <a:gd name="T18" fmla="*/ 0 w 9"/>
                    <a:gd name="T19" fmla="*/ 58 h 73"/>
                    <a:gd name="T20" fmla="*/ 3 w 9"/>
                    <a:gd name="T21" fmla="*/ 67 h 73"/>
                    <a:gd name="T22" fmla="*/ 6 w 9"/>
                    <a:gd name="T23" fmla="*/ 73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 h="73">
                      <a:moveTo>
                        <a:pt x="6" y="0"/>
                      </a:moveTo>
                      <a:lnTo>
                        <a:pt x="3" y="7"/>
                      </a:lnTo>
                      <a:lnTo>
                        <a:pt x="3" y="16"/>
                      </a:lnTo>
                      <a:lnTo>
                        <a:pt x="3" y="21"/>
                      </a:lnTo>
                      <a:lnTo>
                        <a:pt x="6" y="26"/>
                      </a:lnTo>
                      <a:lnTo>
                        <a:pt x="9" y="39"/>
                      </a:lnTo>
                      <a:lnTo>
                        <a:pt x="9" y="44"/>
                      </a:lnTo>
                      <a:lnTo>
                        <a:pt x="6" y="49"/>
                      </a:lnTo>
                      <a:lnTo>
                        <a:pt x="3" y="54"/>
                      </a:lnTo>
                      <a:lnTo>
                        <a:pt x="0" y="58"/>
                      </a:lnTo>
                      <a:lnTo>
                        <a:pt x="3" y="67"/>
                      </a:lnTo>
                      <a:lnTo>
                        <a:pt x="6" y="73"/>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09" name="Freeform 573"/>
                <p:cNvSpPr/>
                <p:nvPr/>
              </p:nvSpPr>
              <p:spPr>
                <a:xfrm>
                  <a:off x="3986" y="2546"/>
                  <a:ext cx="21" cy="47"/>
                </a:xfrm>
                <a:custGeom>
                  <a:avLst/>
                  <a:gdLst>
                    <a:gd name="T0" fmla="*/ 21 w 21"/>
                    <a:gd name="T1" fmla="*/ 0 h 47"/>
                    <a:gd name="T2" fmla="*/ 18 w 21"/>
                    <a:gd name="T3" fmla="*/ 8 h 47"/>
                    <a:gd name="T4" fmla="*/ 15 w 21"/>
                    <a:gd name="T5" fmla="*/ 20 h 47"/>
                    <a:gd name="T6" fmla="*/ 12 w 21"/>
                    <a:gd name="T7" fmla="*/ 27 h 47"/>
                    <a:gd name="T8" fmla="*/ 9 w 21"/>
                    <a:gd name="T9" fmla="*/ 34 h 47"/>
                    <a:gd name="T10" fmla="*/ 3 w 21"/>
                    <a:gd name="T11" fmla="*/ 42 h 47"/>
                    <a:gd name="T12" fmla="*/ 0 w 21"/>
                    <a:gd name="T13" fmla="*/ 47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47">
                      <a:moveTo>
                        <a:pt x="21" y="0"/>
                      </a:moveTo>
                      <a:lnTo>
                        <a:pt x="18" y="8"/>
                      </a:lnTo>
                      <a:lnTo>
                        <a:pt x="15" y="20"/>
                      </a:lnTo>
                      <a:lnTo>
                        <a:pt x="12" y="27"/>
                      </a:lnTo>
                      <a:lnTo>
                        <a:pt x="9" y="34"/>
                      </a:lnTo>
                      <a:lnTo>
                        <a:pt x="3" y="42"/>
                      </a:lnTo>
                      <a:lnTo>
                        <a:pt x="0" y="47"/>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10" name="Freeform 574"/>
                <p:cNvSpPr/>
                <p:nvPr/>
              </p:nvSpPr>
              <p:spPr>
                <a:xfrm>
                  <a:off x="3969" y="2535"/>
                  <a:ext cx="27" cy="47"/>
                </a:xfrm>
                <a:custGeom>
                  <a:avLst/>
                  <a:gdLst>
                    <a:gd name="T0" fmla="*/ 27 w 27"/>
                    <a:gd name="T1" fmla="*/ 0 h 47"/>
                    <a:gd name="T2" fmla="*/ 19 w 27"/>
                    <a:gd name="T3" fmla="*/ 10 h 47"/>
                    <a:gd name="T4" fmla="*/ 14 w 27"/>
                    <a:gd name="T5" fmla="*/ 18 h 47"/>
                    <a:gd name="T6" fmla="*/ 14 w 27"/>
                    <a:gd name="T7" fmla="*/ 26 h 47"/>
                    <a:gd name="T8" fmla="*/ 11 w 27"/>
                    <a:gd name="T9" fmla="*/ 33 h 47"/>
                    <a:gd name="T10" fmla="*/ 6 w 27"/>
                    <a:gd name="T11" fmla="*/ 41 h 47"/>
                    <a:gd name="T12" fmla="*/ 0 w 27"/>
                    <a:gd name="T13" fmla="*/ 47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47">
                      <a:moveTo>
                        <a:pt x="27" y="0"/>
                      </a:moveTo>
                      <a:lnTo>
                        <a:pt x="19" y="10"/>
                      </a:lnTo>
                      <a:lnTo>
                        <a:pt x="14" y="18"/>
                      </a:lnTo>
                      <a:lnTo>
                        <a:pt x="14" y="26"/>
                      </a:lnTo>
                      <a:lnTo>
                        <a:pt x="11" y="33"/>
                      </a:lnTo>
                      <a:lnTo>
                        <a:pt x="6" y="41"/>
                      </a:lnTo>
                      <a:lnTo>
                        <a:pt x="0" y="47"/>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11" name="Freeform 575"/>
                <p:cNvSpPr/>
                <p:nvPr/>
              </p:nvSpPr>
              <p:spPr>
                <a:xfrm>
                  <a:off x="3921" y="2588"/>
                  <a:ext cx="24" cy="72"/>
                </a:xfrm>
                <a:custGeom>
                  <a:avLst/>
                  <a:gdLst>
                    <a:gd name="T0" fmla="*/ 0 w 24"/>
                    <a:gd name="T1" fmla="*/ 0 h 72"/>
                    <a:gd name="T2" fmla="*/ 13 w 24"/>
                    <a:gd name="T3" fmla="*/ 11 h 72"/>
                    <a:gd name="T4" fmla="*/ 18 w 24"/>
                    <a:gd name="T5" fmla="*/ 16 h 72"/>
                    <a:gd name="T6" fmla="*/ 21 w 24"/>
                    <a:gd name="T7" fmla="*/ 24 h 72"/>
                    <a:gd name="T8" fmla="*/ 24 w 24"/>
                    <a:gd name="T9" fmla="*/ 35 h 72"/>
                    <a:gd name="T10" fmla="*/ 24 w 24"/>
                    <a:gd name="T11" fmla="*/ 46 h 72"/>
                    <a:gd name="T12" fmla="*/ 21 w 24"/>
                    <a:gd name="T13" fmla="*/ 72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72">
                      <a:moveTo>
                        <a:pt x="0" y="0"/>
                      </a:moveTo>
                      <a:lnTo>
                        <a:pt x="13" y="11"/>
                      </a:lnTo>
                      <a:lnTo>
                        <a:pt x="18" y="16"/>
                      </a:lnTo>
                      <a:lnTo>
                        <a:pt x="21" y="24"/>
                      </a:lnTo>
                      <a:lnTo>
                        <a:pt x="24" y="35"/>
                      </a:lnTo>
                      <a:lnTo>
                        <a:pt x="24" y="46"/>
                      </a:lnTo>
                      <a:lnTo>
                        <a:pt x="21" y="72"/>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12" name="Freeform 576"/>
                <p:cNvSpPr/>
                <p:nvPr/>
              </p:nvSpPr>
              <p:spPr>
                <a:xfrm>
                  <a:off x="3904" y="2602"/>
                  <a:ext cx="10" cy="44"/>
                </a:xfrm>
                <a:custGeom>
                  <a:avLst/>
                  <a:gdLst>
                    <a:gd name="T0" fmla="*/ 10 w 10"/>
                    <a:gd name="T1" fmla="*/ 0 h 44"/>
                    <a:gd name="T2" fmla="*/ 10 w 10"/>
                    <a:gd name="T3" fmla="*/ 2 h 44"/>
                    <a:gd name="T4" fmla="*/ 10 w 10"/>
                    <a:gd name="T5" fmla="*/ 4 h 44"/>
                    <a:gd name="T6" fmla="*/ 5 w 10"/>
                    <a:gd name="T7" fmla="*/ 15 h 44"/>
                    <a:gd name="T8" fmla="*/ 5 w 10"/>
                    <a:gd name="T9" fmla="*/ 28 h 44"/>
                    <a:gd name="T10" fmla="*/ 0 w 10"/>
                    <a:gd name="T11" fmla="*/ 44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44">
                      <a:moveTo>
                        <a:pt x="10" y="0"/>
                      </a:moveTo>
                      <a:lnTo>
                        <a:pt x="10" y="2"/>
                      </a:lnTo>
                      <a:lnTo>
                        <a:pt x="10" y="4"/>
                      </a:lnTo>
                      <a:lnTo>
                        <a:pt x="5" y="15"/>
                      </a:lnTo>
                      <a:lnTo>
                        <a:pt x="5" y="28"/>
                      </a:lnTo>
                      <a:lnTo>
                        <a:pt x="0" y="44"/>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13" name="Freeform 577"/>
                <p:cNvSpPr/>
                <p:nvPr/>
              </p:nvSpPr>
              <p:spPr>
                <a:xfrm>
                  <a:off x="4411" y="2508"/>
                  <a:ext cx="109" cy="141"/>
                </a:xfrm>
                <a:custGeom>
                  <a:avLst/>
                  <a:gdLst>
                    <a:gd name="T0" fmla="*/ 109 w 109"/>
                    <a:gd name="T1" fmla="*/ 141 h 141"/>
                    <a:gd name="T2" fmla="*/ 95 w 109"/>
                    <a:gd name="T3" fmla="*/ 125 h 141"/>
                    <a:gd name="T4" fmla="*/ 85 w 109"/>
                    <a:gd name="T5" fmla="*/ 110 h 141"/>
                    <a:gd name="T6" fmla="*/ 70 w 109"/>
                    <a:gd name="T7" fmla="*/ 97 h 141"/>
                    <a:gd name="T8" fmla="*/ 60 w 109"/>
                    <a:gd name="T9" fmla="*/ 87 h 141"/>
                    <a:gd name="T10" fmla="*/ 56 w 109"/>
                    <a:gd name="T11" fmla="*/ 83 h 141"/>
                    <a:gd name="T12" fmla="*/ 53 w 109"/>
                    <a:gd name="T13" fmla="*/ 81 h 141"/>
                    <a:gd name="T14" fmla="*/ 46 w 109"/>
                    <a:gd name="T15" fmla="*/ 79 h 141"/>
                    <a:gd name="T16" fmla="*/ 43 w 109"/>
                    <a:gd name="T17" fmla="*/ 78 h 141"/>
                    <a:gd name="T18" fmla="*/ 39 w 109"/>
                    <a:gd name="T19" fmla="*/ 76 h 141"/>
                    <a:gd name="T20" fmla="*/ 35 w 109"/>
                    <a:gd name="T21" fmla="*/ 72 h 141"/>
                    <a:gd name="T22" fmla="*/ 32 w 109"/>
                    <a:gd name="T23" fmla="*/ 67 h 141"/>
                    <a:gd name="T24" fmla="*/ 32 w 109"/>
                    <a:gd name="T25" fmla="*/ 60 h 141"/>
                    <a:gd name="T26" fmla="*/ 28 w 109"/>
                    <a:gd name="T27" fmla="*/ 42 h 141"/>
                    <a:gd name="T28" fmla="*/ 21 w 109"/>
                    <a:gd name="T29" fmla="*/ 22 h 141"/>
                    <a:gd name="T30" fmla="*/ 21 w 109"/>
                    <a:gd name="T31" fmla="*/ 15 h 141"/>
                    <a:gd name="T32" fmla="*/ 18 w 109"/>
                    <a:gd name="T33" fmla="*/ 9 h 141"/>
                    <a:gd name="T34" fmla="*/ 14 w 109"/>
                    <a:gd name="T35" fmla="*/ 3 h 141"/>
                    <a:gd name="T36" fmla="*/ 11 w 109"/>
                    <a:gd name="T37" fmla="*/ 0 h 141"/>
                    <a:gd name="T38" fmla="*/ 4 w 109"/>
                    <a:gd name="T39" fmla="*/ 0 h 141"/>
                    <a:gd name="T40" fmla="*/ 0 w 109"/>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9" h="141">
                      <a:moveTo>
                        <a:pt x="109" y="141"/>
                      </a:moveTo>
                      <a:lnTo>
                        <a:pt x="95" y="125"/>
                      </a:lnTo>
                      <a:lnTo>
                        <a:pt x="85" y="110"/>
                      </a:lnTo>
                      <a:lnTo>
                        <a:pt x="70" y="97"/>
                      </a:lnTo>
                      <a:lnTo>
                        <a:pt x="60" y="87"/>
                      </a:lnTo>
                      <a:lnTo>
                        <a:pt x="56" y="83"/>
                      </a:lnTo>
                      <a:lnTo>
                        <a:pt x="53" y="81"/>
                      </a:lnTo>
                      <a:lnTo>
                        <a:pt x="46" y="79"/>
                      </a:lnTo>
                      <a:lnTo>
                        <a:pt x="43" y="78"/>
                      </a:lnTo>
                      <a:lnTo>
                        <a:pt x="39" y="76"/>
                      </a:lnTo>
                      <a:lnTo>
                        <a:pt x="35" y="72"/>
                      </a:lnTo>
                      <a:lnTo>
                        <a:pt x="32" y="67"/>
                      </a:lnTo>
                      <a:lnTo>
                        <a:pt x="32" y="60"/>
                      </a:lnTo>
                      <a:lnTo>
                        <a:pt x="28" y="42"/>
                      </a:lnTo>
                      <a:lnTo>
                        <a:pt x="21" y="22"/>
                      </a:lnTo>
                      <a:lnTo>
                        <a:pt x="21" y="15"/>
                      </a:lnTo>
                      <a:lnTo>
                        <a:pt x="18" y="9"/>
                      </a:lnTo>
                      <a:lnTo>
                        <a:pt x="14" y="3"/>
                      </a:lnTo>
                      <a:lnTo>
                        <a:pt x="11" y="0"/>
                      </a:lnTo>
                      <a:lnTo>
                        <a:pt x="4" y="0"/>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14" name="Freeform 578"/>
                <p:cNvSpPr/>
                <p:nvPr/>
              </p:nvSpPr>
              <p:spPr>
                <a:xfrm>
                  <a:off x="4488" y="2514"/>
                  <a:ext cx="43" cy="94"/>
                </a:xfrm>
                <a:custGeom>
                  <a:avLst/>
                  <a:gdLst>
                    <a:gd name="T0" fmla="*/ 43 w 43"/>
                    <a:gd name="T1" fmla="*/ 94 h 94"/>
                    <a:gd name="T2" fmla="*/ 30 w 43"/>
                    <a:gd name="T3" fmla="*/ 92 h 94"/>
                    <a:gd name="T4" fmla="*/ 20 w 43"/>
                    <a:gd name="T5" fmla="*/ 91 h 94"/>
                    <a:gd name="T6" fmla="*/ 13 w 43"/>
                    <a:gd name="T7" fmla="*/ 87 h 94"/>
                    <a:gd name="T8" fmla="*/ 13 w 43"/>
                    <a:gd name="T9" fmla="*/ 84 h 94"/>
                    <a:gd name="T10" fmla="*/ 9 w 43"/>
                    <a:gd name="T11" fmla="*/ 76 h 94"/>
                    <a:gd name="T12" fmla="*/ 6 w 43"/>
                    <a:gd name="T13" fmla="*/ 68 h 94"/>
                    <a:gd name="T14" fmla="*/ 3 w 43"/>
                    <a:gd name="T15" fmla="*/ 57 h 94"/>
                    <a:gd name="T16" fmla="*/ 0 w 43"/>
                    <a:gd name="T17" fmla="*/ 44 h 94"/>
                    <a:gd name="T18" fmla="*/ 0 w 43"/>
                    <a:gd name="T19" fmla="*/ 34 h 94"/>
                    <a:gd name="T20" fmla="*/ 3 w 43"/>
                    <a:gd name="T21" fmla="*/ 16 h 94"/>
                    <a:gd name="T22" fmla="*/ 6 w 43"/>
                    <a:gd name="T23" fmla="*/ 0 h 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94">
                      <a:moveTo>
                        <a:pt x="43" y="94"/>
                      </a:moveTo>
                      <a:lnTo>
                        <a:pt x="30" y="92"/>
                      </a:lnTo>
                      <a:lnTo>
                        <a:pt x="20" y="91"/>
                      </a:lnTo>
                      <a:lnTo>
                        <a:pt x="13" y="87"/>
                      </a:lnTo>
                      <a:lnTo>
                        <a:pt x="13" y="84"/>
                      </a:lnTo>
                      <a:lnTo>
                        <a:pt x="9" y="76"/>
                      </a:lnTo>
                      <a:lnTo>
                        <a:pt x="6" y="68"/>
                      </a:lnTo>
                      <a:lnTo>
                        <a:pt x="3" y="57"/>
                      </a:lnTo>
                      <a:lnTo>
                        <a:pt x="0" y="44"/>
                      </a:lnTo>
                      <a:lnTo>
                        <a:pt x="0" y="34"/>
                      </a:lnTo>
                      <a:lnTo>
                        <a:pt x="3" y="16"/>
                      </a:lnTo>
                      <a:lnTo>
                        <a:pt x="6"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15" name="Freeform 579"/>
                <p:cNvSpPr/>
                <p:nvPr/>
              </p:nvSpPr>
              <p:spPr>
                <a:xfrm>
                  <a:off x="4266" y="2661"/>
                  <a:ext cx="142" cy="103"/>
                </a:xfrm>
                <a:custGeom>
                  <a:avLst/>
                  <a:gdLst>
                    <a:gd name="T0" fmla="*/ 142 w 142"/>
                    <a:gd name="T1" fmla="*/ 103 h 103"/>
                    <a:gd name="T2" fmla="*/ 142 w 142"/>
                    <a:gd name="T3" fmla="*/ 75 h 103"/>
                    <a:gd name="T4" fmla="*/ 142 w 142"/>
                    <a:gd name="T5" fmla="*/ 63 h 103"/>
                    <a:gd name="T6" fmla="*/ 142 w 142"/>
                    <a:gd name="T7" fmla="*/ 56 h 103"/>
                    <a:gd name="T8" fmla="*/ 135 w 142"/>
                    <a:gd name="T9" fmla="*/ 52 h 103"/>
                    <a:gd name="T10" fmla="*/ 129 w 142"/>
                    <a:gd name="T11" fmla="*/ 50 h 103"/>
                    <a:gd name="T12" fmla="*/ 122 w 142"/>
                    <a:gd name="T13" fmla="*/ 50 h 103"/>
                    <a:gd name="T14" fmla="*/ 116 w 142"/>
                    <a:gd name="T15" fmla="*/ 48 h 103"/>
                    <a:gd name="T16" fmla="*/ 113 w 142"/>
                    <a:gd name="T17" fmla="*/ 42 h 103"/>
                    <a:gd name="T18" fmla="*/ 109 w 142"/>
                    <a:gd name="T19" fmla="*/ 36 h 103"/>
                    <a:gd name="T20" fmla="*/ 100 w 142"/>
                    <a:gd name="T21" fmla="*/ 22 h 103"/>
                    <a:gd name="T22" fmla="*/ 87 w 142"/>
                    <a:gd name="T23" fmla="*/ 10 h 103"/>
                    <a:gd name="T24" fmla="*/ 71 w 142"/>
                    <a:gd name="T25" fmla="*/ 2 h 103"/>
                    <a:gd name="T26" fmla="*/ 58 w 142"/>
                    <a:gd name="T27" fmla="*/ 0 h 103"/>
                    <a:gd name="T28" fmla="*/ 45 w 142"/>
                    <a:gd name="T29" fmla="*/ 2 h 103"/>
                    <a:gd name="T30" fmla="*/ 39 w 142"/>
                    <a:gd name="T31" fmla="*/ 4 h 103"/>
                    <a:gd name="T32" fmla="*/ 32 w 142"/>
                    <a:gd name="T33" fmla="*/ 8 h 103"/>
                    <a:gd name="T34" fmla="*/ 32 w 142"/>
                    <a:gd name="T35" fmla="*/ 10 h 103"/>
                    <a:gd name="T36" fmla="*/ 29 w 142"/>
                    <a:gd name="T37" fmla="*/ 14 h 103"/>
                    <a:gd name="T38" fmla="*/ 29 w 142"/>
                    <a:gd name="T39" fmla="*/ 18 h 103"/>
                    <a:gd name="T40" fmla="*/ 26 w 142"/>
                    <a:gd name="T41" fmla="*/ 22 h 103"/>
                    <a:gd name="T42" fmla="*/ 16 w 142"/>
                    <a:gd name="T43" fmla="*/ 26 h 103"/>
                    <a:gd name="T44" fmla="*/ 0 w 142"/>
                    <a:gd name="T45" fmla="*/ 30 h 1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2" h="103">
                      <a:moveTo>
                        <a:pt x="142" y="103"/>
                      </a:moveTo>
                      <a:lnTo>
                        <a:pt x="142" y="75"/>
                      </a:lnTo>
                      <a:lnTo>
                        <a:pt x="142" y="63"/>
                      </a:lnTo>
                      <a:lnTo>
                        <a:pt x="142" y="56"/>
                      </a:lnTo>
                      <a:lnTo>
                        <a:pt x="135" y="52"/>
                      </a:lnTo>
                      <a:lnTo>
                        <a:pt x="129" y="50"/>
                      </a:lnTo>
                      <a:lnTo>
                        <a:pt x="122" y="50"/>
                      </a:lnTo>
                      <a:lnTo>
                        <a:pt x="116" y="48"/>
                      </a:lnTo>
                      <a:lnTo>
                        <a:pt x="113" y="42"/>
                      </a:lnTo>
                      <a:lnTo>
                        <a:pt x="109" y="36"/>
                      </a:lnTo>
                      <a:lnTo>
                        <a:pt x="100" y="22"/>
                      </a:lnTo>
                      <a:lnTo>
                        <a:pt x="87" y="10"/>
                      </a:lnTo>
                      <a:lnTo>
                        <a:pt x="71" y="2"/>
                      </a:lnTo>
                      <a:lnTo>
                        <a:pt x="58" y="0"/>
                      </a:lnTo>
                      <a:lnTo>
                        <a:pt x="45" y="2"/>
                      </a:lnTo>
                      <a:lnTo>
                        <a:pt x="39" y="4"/>
                      </a:lnTo>
                      <a:lnTo>
                        <a:pt x="32" y="8"/>
                      </a:lnTo>
                      <a:lnTo>
                        <a:pt x="32" y="10"/>
                      </a:lnTo>
                      <a:lnTo>
                        <a:pt x="29" y="14"/>
                      </a:lnTo>
                      <a:lnTo>
                        <a:pt x="29" y="18"/>
                      </a:lnTo>
                      <a:lnTo>
                        <a:pt x="26" y="22"/>
                      </a:lnTo>
                      <a:lnTo>
                        <a:pt x="16" y="26"/>
                      </a:lnTo>
                      <a:lnTo>
                        <a:pt x="0" y="3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16" name="Freeform 580"/>
                <p:cNvSpPr/>
                <p:nvPr/>
              </p:nvSpPr>
              <p:spPr>
                <a:xfrm>
                  <a:off x="4295" y="2724"/>
                  <a:ext cx="100" cy="41"/>
                </a:xfrm>
                <a:custGeom>
                  <a:avLst/>
                  <a:gdLst>
                    <a:gd name="T0" fmla="*/ 100 w 100"/>
                    <a:gd name="T1" fmla="*/ 41 h 41"/>
                    <a:gd name="T2" fmla="*/ 74 w 100"/>
                    <a:gd name="T3" fmla="*/ 30 h 41"/>
                    <a:gd name="T4" fmla="*/ 65 w 100"/>
                    <a:gd name="T5" fmla="*/ 24 h 41"/>
                    <a:gd name="T6" fmla="*/ 55 w 100"/>
                    <a:gd name="T7" fmla="*/ 18 h 41"/>
                    <a:gd name="T8" fmla="*/ 45 w 100"/>
                    <a:gd name="T9" fmla="*/ 9 h 41"/>
                    <a:gd name="T10" fmla="*/ 39 w 100"/>
                    <a:gd name="T11" fmla="*/ 2 h 41"/>
                    <a:gd name="T12" fmla="*/ 36 w 100"/>
                    <a:gd name="T13" fmla="*/ 0 h 41"/>
                    <a:gd name="T14" fmla="*/ 20 w 100"/>
                    <a:gd name="T15" fmla="*/ 0 h 41"/>
                    <a:gd name="T16" fmla="*/ 0 w 100"/>
                    <a:gd name="T17" fmla="*/ 2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 h="41">
                      <a:moveTo>
                        <a:pt x="100" y="41"/>
                      </a:moveTo>
                      <a:lnTo>
                        <a:pt x="74" y="30"/>
                      </a:lnTo>
                      <a:lnTo>
                        <a:pt x="65" y="24"/>
                      </a:lnTo>
                      <a:lnTo>
                        <a:pt x="55" y="18"/>
                      </a:lnTo>
                      <a:lnTo>
                        <a:pt x="45" y="9"/>
                      </a:lnTo>
                      <a:lnTo>
                        <a:pt x="39" y="2"/>
                      </a:lnTo>
                      <a:lnTo>
                        <a:pt x="36" y="0"/>
                      </a:lnTo>
                      <a:lnTo>
                        <a:pt x="20" y="0"/>
                      </a:lnTo>
                      <a:lnTo>
                        <a:pt x="0" y="2"/>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17" name="Freeform 581"/>
                <p:cNvSpPr/>
                <p:nvPr/>
              </p:nvSpPr>
              <p:spPr>
                <a:xfrm>
                  <a:off x="4349" y="2772"/>
                  <a:ext cx="38" cy="18"/>
                </a:xfrm>
                <a:custGeom>
                  <a:avLst/>
                  <a:gdLst>
                    <a:gd name="T0" fmla="*/ 38 w 38"/>
                    <a:gd name="T1" fmla="*/ 18 h 18"/>
                    <a:gd name="T2" fmla="*/ 34 w 38"/>
                    <a:gd name="T3" fmla="*/ 13 h 18"/>
                    <a:gd name="T4" fmla="*/ 26 w 38"/>
                    <a:gd name="T5" fmla="*/ 8 h 18"/>
                    <a:gd name="T6" fmla="*/ 19 w 38"/>
                    <a:gd name="T7" fmla="*/ 11 h 18"/>
                    <a:gd name="T8" fmla="*/ 11 w 38"/>
                    <a:gd name="T9" fmla="*/ 11 h 18"/>
                    <a:gd name="T10" fmla="*/ 3 w 38"/>
                    <a:gd name="T11" fmla="*/ 5 h 18"/>
                    <a:gd name="T12" fmla="*/ 0 w 38"/>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8">
                      <a:moveTo>
                        <a:pt x="38" y="18"/>
                      </a:moveTo>
                      <a:lnTo>
                        <a:pt x="34" y="13"/>
                      </a:lnTo>
                      <a:lnTo>
                        <a:pt x="26" y="8"/>
                      </a:lnTo>
                      <a:lnTo>
                        <a:pt x="19" y="11"/>
                      </a:lnTo>
                      <a:lnTo>
                        <a:pt x="11" y="11"/>
                      </a:lnTo>
                      <a:lnTo>
                        <a:pt x="3" y="5"/>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18" name="Freeform 582"/>
                <p:cNvSpPr/>
                <p:nvPr/>
              </p:nvSpPr>
              <p:spPr>
                <a:xfrm>
                  <a:off x="4310" y="2760"/>
                  <a:ext cx="23" cy="67"/>
                </a:xfrm>
                <a:custGeom>
                  <a:avLst/>
                  <a:gdLst>
                    <a:gd name="T0" fmla="*/ 19 w 23"/>
                    <a:gd name="T1" fmla="*/ 67 h 67"/>
                    <a:gd name="T2" fmla="*/ 23 w 23"/>
                    <a:gd name="T3" fmla="*/ 40 h 67"/>
                    <a:gd name="T4" fmla="*/ 23 w 23"/>
                    <a:gd name="T5" fmla="*/ 29 h 67"/>
                    <a:gd name="T6" fmla="*/ 19 w 23"/>
                    <a:gd name="T7" fmla="*/ 20 h 67"/>
                    <a:gd name="T8" fmla="*/ 19 w 23"/>
                    <a:gd name="T9" fmla="*/ 16 h 67"/>
                    <a:gd name="T10" fmla="*/ 16 w 23"/>
                    <a:gd name="T11" fmla="*/ 15 h 67"/>
                    <a:gd name="T12" fmla="*/ 13 w 23"/>
                    <a:gd name="T13" fmla="*/ 15 h 67"/>
                    <a:gd name="T14" fmla="*/ 10 w 23"/>
                    <a:gd name="T15" fmla="*/ 12 h 67"/>
                    <a:gd name="T16" fmla="*/ 0 w 23"/>
                    <a:gd name="T17" fmla="*/ 0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67">
                      <a:moveTo>
                        <a:pt x="19" y="67"/>
                      </a:moveTo>
                      <a:lnTo>
                        <a:pt x="23" y="40"/>
                      </a:lnTo>
                      <a:lnTo>
                        <a:pt x="23" y="29"/>
                      </a:lnTo>
                      <a:lnTo>
                        <a:pt x="19" y="20"/>
                      </a:lnTo>
                      <a:lnTo>
                        <a:pt x="19" y="16"/>
                      </a:lnTo>
                      <a:lnTo>
                        <a:pt x="16" y="15"/>
                      </a:lnTo>
                      <a:lnTo>
                        <a:pt x="13" y="15"/>
                      </a:lnTo>
                      <a:lnTo>
                        <a:pt x="10" y="12"/>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19" name="Freeform 583"/>
                <p:cNvSpPr/>
                <p:nvPr/>
              </p:nvSpPr>
              <p:spPr>
                <a:xfrm>
                  <a:off x="4205" y="2724"/>
                  <a:ext cx="28" cy="126"/>
                </a:xfrm>
                <a:custGeom>
                  <a:avLst/>
                  <a:gdLst>
                    <a:gd name="T0" fmla="*/ 15 w 28"/>
                    <a:gd name="T1" fmla="*/ 126 h 126"/>
                    <a:gd name="T2" fmla="*/ 18 w 28"/>
                    <a:gd name="T3" fmla="*/ 114 h 126"/>
                    <a:gd name="T4" fmla="*/ 18 w 28"/>
                    <a:gd name="T5" fmla="*/ 103 h 126"/>
                    <a:gd name="T6" fmla="*/ 15 w 28"/>
                    <a:gd name="T7" fmla="*/ 101 h 126"/>
                    <a:gd name="T8" fmla="*/ 9 w 28"/>
                    <a:gd name="T9" fmla="*/ 101 h 126"/>
                    <a:gd name="T10" fmla="*/ 3 w 28"/>
                    <a:gd name="T11" fmla="*/ 98 h 126"/>
                    <a:gd name="T12" fmla="*/ 0 w 28"/>
                    <a:gd name="T13" fmla="*/ 92 h 126"/>
                    <a:gd name="T14" fmla="*/ 3 w 28"/>
                    <a:gd name="T15" fmla="*/ 86 h 126"/>
                    <a:gd name="T16" fmla="*/ 5 w 28"/>
                    <a:gd name="T17" fmla="*/ 79 h 126"/>
                    <a:gd name="T18" fmla="*/ 15 w 28"/>
                    <a:gd name="T19" fmla="*/ 60 h 126"/>
                    <a:gd name="T20" fmla="*/ 22 w 28"/>
                    <a:gd name="T21" fmla="*/ 43 h 126"/>
                    <a:gd name="T22" fmla="*/ 28 w 28"/>
                    <a:gd name="T23" fmla="*/ 28 h 126"/>
                    <a:gd name="T24" fmla="*/ 28 w 28"/>
                    <a:gd name="T25" fmla="*/ 18 h 126"/>
                    <a:gd name="T26" fmla="*/ 25 w 28"/>
                    <a:gd name="T27" fmla="*/ 11 h 126"/>
                    <a:gd name="T28" fmla="*/ 12 w 28"/>
                    <a:gd name="T29" fmla="*/ 0 h 1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126">
                      <a:moveTo>
                        <a:pt x="15" y="126"/>
                      </a:moveTo>
                      <a:lnTo>
                        <a:pt x="18" y="114"/>
                      </a:lnTo>
                      <a:lnTo>
                        <a:pt x="18" y="103"/>
                      </a:lnTo>
                      <a:lnTo>
                        <a:pt x="15" y="101"/>
                      </a:lnTo>
                      <a:lnTo>
                        <a:pt x="9" y="101"/>
                      </a:lnTo>
                      <a:lnTo>
                        <a:pt x="3" y="98"/>
                      </a:lnTo>
                      <a:lnTo>
                        <a:pt x="0" y="92"/>
                      </a:lnTo>
                      <a:lnTo>
                        <a:pt x="3" y="86"/>
                      </a:lnTo>
                      <a:lnTo>
                        <a:pt x="5" y="79"/>
                      </a:lnTo>
                      <a:lnTo>
                        <a:pt x="15" y="60"/>
                      </a:lnTo>
                      <a:lnTo>
                        <a:pt x="22" y="43"/>
                      </a:lnTo>
                      <a:lnTo>
                        <a:pt x="28" y="28"/>
                      </a:lnTo>
                      <a:lnTo>
                        <a:pt x="28" y="18"/>
                      </a:lnTo>
                      <a:lnTo>
                        <a:pt x="25" y="11"/>
                      </a:lnTo>
                      <a:lnTo>
                        <a:pt x="12"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20" name="Freeform 584"/>
                <p:cNvSpPr/>
                <p:nvPr/>
              </p:nvSpPr>
              <p:spPr>
                <a:xfrm>
                  <a:off x="4230" y="2742"/>
                  <a:ext cx="34" cy="21"/>
                </a:xfrm>
                <a:custGeom>
                  <a:avLst/>
                  <a:gdLst>
                    <a:gd name="T0" fmla="*/ 0 w 34"/>
                    <a:gd name="T1" fmla="*/ 19 h 21"/>
                    <a:gd name="T2" fmla="*/ 6 w 34"/>
                    <a:gd name="T3" fmla="*/ 21 h 21"/>
                    <a:gd name="T4" fmla="*/ 9 w 34"/>
                    <a:gd name="T5" fmla="*/ 21 h 21"/>
                    <a:gd name="T6" fmla="*/ 12 w 34"/>
                    <a:gd name="T7" fmla="*/ 19 h 21"/>
                    <a:gd name="T8" fmla="*/ 18 w 34"/>
                    <a:gd name="T9" fmla="*/ 17 h 21"/>
                    <a:gd name="T10" fmla="*/ 23 w 34"/>
                    <a:gd name="T11" fmla="*/ 13 h 21"/>
                    <a:gd name="T12" fmla="*/ 34 w 34"/>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1">
                      <a:moveTo>
                        <a:pt x="0" y="19"/>
                      </a:moveTo>
                      <a:lnTo>
                        <a:pt x="6" y="21"/>
                      </a:lnTo>
                      <a:lnTo>
                        <a:pt x="9" y="21"/>
                      </a:lnTo>
                      <a:lnTo>
                        <a:pt x="12" y="19"/>
                      </a:lnTo>
                      <a:lnTo>
                        <a:pt x="18" y="17"/>
                      </a:lnTo>
                      <a:lnTo>
                        <a:pt x="23" y="13"/>
                      </a:lnTo>
                      <a:lnTo>
                        <a:pt x="34"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21" name="Freeform 585"/>
                <p:cNvSpPr/>
                <p:nvPr/>
              </p:nvSpPr>
              <p:spPr>
                <a:xfrm>
                  <a:off x="4180" y="2848"/>
                  <a:ext cx="17" cy="59"/>
                </a:xfrm>
                <a:custGeom>
                  <a:avLst/>
                  <a:gdLst>
                    <a:gd name="T0" fmla="*/ 17 w 17"/>
                    <a:gd name="T1" fmla="*/ 59 h 59"/>
                    <a:gd name="T2" fmla="*/ 10 w 17"/>
                    <a:gd name="T3" fmla="*/ 48 h 59"/>
                    <a:gd name="T4" fmla="*/ 4 w 17"/>
                    <a:gd name="T5" fmla="*/ 35 h 59"/>
                    <a:gd name="T6" fmla="*/ 0 w 17"/>
                    <a:gd name="T7" fmla="*/ 17 h 59"/>
                    <a:gd name="T8" fmla="*/ 0 w 17"/>
                    <a:gd name="T9" fmla="*/ 0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59">
                      <a:moveTo>
                        <a:pt x="17" y="59"/>
                      </a:moveTo>
                      <a:lnTo>
                        <a:pt x="10" y="48"/>
                      </a:lnTo>
                      <a:lnTo>
                        <a:pt x="4" y="35"/>
                      </a:lnTo>
                      <a:lnTo>
                        <a:pt x="0" y="17"/>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22" name="Freeform 586"/>
                <p:cNvSpPr/>
                <p:nvPr/>
              </p:nvSpPr>
              <p:spPr>
                <a:xfrm>
                  <a:off x="4130" y="2930"/>
                  <a:ext cx="15" cy="27"/>
                </a:xfrm>
                <a:custGeom>
                  <a:avLst/>
                  <a:gdLst>
                    <a:gd name="T0" fmla="*/ 15 w 15"/>
                    <a:gd name="T1" fmla="*/ 0 h 27"/>
                    <a:gd name="T2" fmla="*/ 15 w 15"/>
                    <a:gd name="T3" fmla="*/ 3 h 27"/>
                    <a:gd name="T4" fmla="*/ 9 w 15"/>
                    <a:gd name="T5" fmla="*/ 10 h 27"/>
                    <a:gd name="T6" fmla="*/ 0 w 15"/>
                    <a:gd name="T7" fmla="*/ 2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7">
                      <a:moveTo>
                        <a:pt x="15" y="0"/>
                      </a:moveTo>
                      <a:lnTo>
                        <a:pt x="15" y="3"/>
                      </a:lnTo>
                      <a:lnTo>
                        <a:pt x="9" y="10"/>
                      </a:lnTo>
                      <a:lnTo>
                        <a:pt x="0" y="27"/>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23" name="Freeform 587"/>
                <p:cNvSpPr/>
                <p:nvPr/>
              </p:nvSpPr>
              <p:spPr>
                <a:xfrm>
                  <a:off x="4151" y="2799"/>
                  <a:ext cx="13" cy="143"/>
                </a:xfrm>
                <a:custGeom>
                  <a:avLst/>
                  <a:gdLst>
                    <a:gd name="T0" fmla="*/ 13 w 13"/>
                    <a:gd name="T1" fmla="*/ 143 h 143"/>
                    <a:gd name="T2" fmla="*/ 8 w 13"/>
                    <a:gd name="T3" fmla="*/ 123 h 143"/>
                    <a:gd name="T4" fmla="*/ 3 w 13"/>
                    <a:gd name="T5" fmla="*/ 101 h 143"/>
                    <a:gd name="T6" fmla="*/ 3 w 13"/>
                    <a:gd name="T7" fmla="*/ 74 h 143"/>
                    <a:gd name="T8" fmla="*/ 3 w 13"/>
                    <a:gd name="T9" fmla="*/ 45 h 143"/>
                    <a:gd name="T10" fmla="*/ 3 w 13"/>
                    <a:gd name="T11" fmla="*/ 22 h 143"/>
                    <a:gd name="T12" fmla="*/ 0 w 13"/>
                    <a:gd name="T13" fmla="*/ 0 h 1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43">
                      <a:moveTo>
                        <a:pt x="13" y="143"/>
                      </a:moveTo>
                      <a:lnTo>
                        <a:pt x="8" y="123"/>
                      </a:lnTo>
                      <a:lnTo>
                        <a:pt x="3" y="101"/>
                      </a:lnTo>
                      <a:lnTo>
                        <a:pt x="3" y="74"/>
                      </a:lnTo>
                      <a:lnTo>
                        <a:pt x="3" y="45"/>
                      </a:lnTo>
                      <a:lnTo>
                        <a:pt x="3" y="22"/>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24" name="Freeform 588"/>
                <p:cNvSpPr/>
                <p:nvPr/>
              </p:nvSpPr>
              <p:spPr>
                <a:xfrm>
                  <a:off x="4105" y="2670"/>
                  <a:ext cx="46" cy="283"/>
                </a:xfrm>
                <a:custGeom>
                  <a:avLst/>
                  <a:gdLst>
                    <a:gd name="T0" fmla="*/ 4 w 46"/>
                    <a:gd name="T1" fmla="*/ 283 h 283"/>
                    <a:gd name="T2" fmla="*/ 0 w 46"/>
                    <a:gd name="T3" fmla="*/ 267 h 283"/>
                    <a:gd name="T4" fmla="*/ 0 w 46"/>
                    <a:gd name="T5" fmla="*/ 251 h 283"/>
                    <a:gd name="T6" fmla="*/ 0 w 46"/>
                    <a:gd name="T7" fmla="*/ 247 h 283"/>
                    <a:gd name="T8" fmla="*/ 4 w 46"/>
                    <a:gd name="T9" fmla="*/ 242 h 283"/>
                    <a:gd name="T10" fmla="*/ 4 w 46"/>
                    <a:gd name="T11" fmla="*/ 237 h 283"/>
                    <a:gd name="T12" fmla="*/ 4 w 46"/>
                    <a:gd name="T13" fmla="*/ 230 h 283"/>
                    <a:gd name="T14" fmla="*/ 4 w 46"/>
                    <a:gd name="T15" fmla="*/ 212 h 283"/>
                    <a:gd name="T16" fmla="*/ 0 w 46"/>
                    <a:gd name="T17" fmla="*/ 189 h 283"/>
                    <a:gd name="T18" fmla="*/ 0 w 46"/>
                    <a:gd name="T19" fmla="*/ 175 h 283"/>
                    <a:gd name="T20" fmla="*/ 4 w 46"/>
                    <a:gd name="T21" fmla="*/ 161 h 283"/>
                    <a:gd name="T22" fmla="*/ 7 w 46"/>
                    <a:gd name="T23" fmla="*/ 147 h 283"/>
                    <a:gd name="T24" fmla="*/ 10 w 46"/>
                    <a:gd name="T25" fmla="*/ 133 h 283"/>
                    <a:gd name="T26" fmla="*/ 19 w 46"/>
                    <a:gd name="T27" fmla="*/ 106 h 283"/>
                    <a:gd name="T28" fmla="*/ 25 w 46"/>
                    <a:gd name="T29" fmla="*/ 80 h 283"/>
                    <a:gd name="T30" fmla="*/ 31 w 46"/>
                    <a:gd name="T31" fmla="*/ 55 h 283"/>
                    <a:gd name="T32" fmla="*/ 37 w 46"/>
                    <a:gd name="T33" fmla="*/ 34 h 283"/>
                    <a:gd name="T34" fmla="*/ 37 w 46"/>
                    <a:gd name="T35" fmla="*/ 25 h 283"/>
                    <a:gd name="T36" fmla="*/ 40 w 46"/>
                    <a:gd name="T37" fmla="*/ 18 h 283"/>
                    <a:gd name="T38" fmla="*/ 40 w 46"/>
                    <a:gd name="T39" fmla="*/ 7 h 283"/>
                    <a:gd name="T40" fmla="*/ 43 w 46"/>
                    <a:gd name="T41" fmla="*/ 2 h 283"/>
                    <a:gd name="T42" fmla="*/ 46 w 46"/>
                    <a:gd name="T43" fmla="*/ 0 h 28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283">
                      <a:moveTo>
                        <a:pt x="4" y="283"/>
                      </a:moveTo>
                      <a:lnTo>
                        <a:pt x="0" y="267"/>
                      </a:lnTo>
                      <a:lnTo>
                        <a:pt x="0" y="251"/>
                      </a:lnTo>
                      <a:lnTo>
                        <a:pt x="0" y="247"/>
                      </a:lnTo>
                      <a:lnTo>
                        <a:pt x="4" y="242"/>
                      </a:lnTo>
                      <a:lnTo>
                        <a:pt x="4" y="237"/>
                      </a:lnTo>
                      <a:lnTo>
                        <a:pt x="4" y="230"/>
                      </a:lnTo>
                      <a:lnTo>
                        <a:pt x="4" y="212"/>
                      </a:lnTo>
                      <a:lnTo>
                        <a:pt x="0" y="189"/>
                      </a:lnTo>
                      <a:lnTo>
                        <a:pt x="0" y="175"/>
                      </a:lnTo>
                      <a:lnTo>
                        <a:pt x="4" y="161"/>
                      </a:lnTo>
                      <a:lnTo>
                        <a:pt x="7" y="147"/>
                      </a:lnTo>
                      <a:lnTo>
                        <a:pt x="10" y="133"/>
                      </a:lnTo>
                      <a:lnTo>
                        <a:pt x="19" y="106"/>
                      </a:lnTo>
                      <a:lnTo>
                        <a:pt x="25" y="80"/>
                      </a:lnTo>
                      <a:lnTo>
                        <a:pt x="31" y="55"/>
                      </a:lnTo>
                      <a:lnTo>
                        <a:pt x="37" y="34"/>
                      </a:lnTo>
                      <a:lnTo>
                        <a:pt x="37" y="25"/>
                      </a:lnTo>
                      <a:lnTo>
                        <a:pt x="40" y="18"/>
                      </a:lnTo>
                      <a:lnTo>
                        <a:pt x="40" y="7"/>
                      </a:lnTo>
                      <a:lnTo>
                        <a:pt x="43" y="2"/>
                      </a:lnTo>
                      <a:lnTo>
                        <a:pt x="46"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25" name="Freeform 589"/>
                <p:cNvSpPr/>
                <p:nvPr/>
              </p:nvSpPr>
              <p:spPr>
                <a:xfrm>
                  <a:off x="4017" y="2860"/>
                  <a:ext cx="50" cy="56"/>
                </a:xfrm>
                <a:custGeom>
                  <a:avLst/>
                  <a:gdLst>
                    <a:gd name="T0" fmla="*/ 0 w 50"/>
                    <a:gd name="T1" fmla="*/ 56 h 56"/>
                    <a:gd name="T2" fmla="*/ 27 w 50"/>
                    <a:gd name="T3" fmla="*/ 40 h 56"/>
                    <a:gd name="T4" fmla="*/ 35 w 50"/>
                    <a:gd name="T5" fmla="*/ 33 h 56"/>
                    <a:gd name="T6" fmla="*/ 44 w 50"/>
                    <a:gd name="T7" fmla="*/ 27 h 56"/>
                    <a:gd name="T8" fmla="*/ 50 w 50"/>
                    <a:gd name="T9" fmla="*/ 20 h 56"/>
                    <a:gd name="T10" fmla="*/ 50 w 50"/>
                    <a:gd name="T11" fmla="*/ 13 h 56"/>
                    <a:gd name="T12" fmla="*/ 50 w 50"/>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6">
                      <a:moveTo>
                        <a:pt x="0" y="56"/>
                      </a:moveTo>
                      <a:lnTo>
                        <a:pt x="27" y="40"/>
                      </a:lnTo>
                      <a:lnTo>
                        <a:pt x="35" y="33"/>
                      </a:lnTo>
                      <a:lnTo>
                        <a:pt x="44" y="27"/>
                      </a:lnTo>
                      <a:lnTo>
                        <a:pt x="50" y="20"/>
                      </a:lnTo>
                      <a:lnTo>
                        <a:pt x="50" y="13"/>
                      </a:lnTo>
                      <a:lnTo>
                        <a:pt x="5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26" name="Freeform 590"/>
                <p:cNvSpPr/>
                <p:nvPr/>
              </p:nvSpPr>
              <p:spPr>
                <a:xfrm>
                  <a:off x="3966" y="2863"/>
                  <a:ext cx="41" cy="46"/>
                </a:xfrm>
                <a:custGeom>
                  <a:avLst/>
                  <a:gdLst>
                    <a:gd name="T0" fmla="*/ 0 w 41"/>
                    <a:gd name="T1" fmla="*/ 46 h 46"/>
                    <a:gd name="T2" fmla="*/ 17 w 41"/>
                    <a:gd name="T3" fmla="*/ 42 h 46"/>
                    <a:gd name="T4" fmla="*/ 28 w 41"/>
                    <a:gd name="T5" fmla="*/ 38 h 46"/>
                    <a:gd name="T6" fmla="*/ 31 w 41"/>
                    <a:gd name="T7" fmla="*/ 31 h 46"/>
                    <a:gd name="T8" fmla="*/ 31 w 41"/>
                    <a:gd name="T9" fmla="*/ 26 h 46"/>
                    <a:gd name="T10" fmla="*/ 31 w 41"/>
                    <a:gd name="T11" fmla="*/ 20 h 46"/>
                    <a:gd name="T12" fmla="*/ 31 w 41"/>
                    <a:gd name="T13" fmla="*/ 13 h 46"/>
                    <a:gd name="T14" fmla="*/ 36 w 41"/>
                    <a:gd name="T15" fmla="*/ 5 h 46"/>
                    <a:gd name="T16" fmla="*/ 41 w 41"/>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6">
                      <a:moveTo>
                        <a:pt x="0" y="46"/>
                      </a:moveTo>
                      <a:lnTo>
                        <a:pt x="17" y="42"/>
                      </a:lnTo>
                      <a:lnTo>
                        <a:pt x="28" y="38"/>
                      </a:lnTo>
                      <a:lnTo>
                        <a:pt x="31" y="31"/>
                      </a:lnTo>
                      <a:lnTo>
                        <a:pt x="31" y="26"/>
                      </a:lnTo>
                      <a:lnTo>
                        <a:pt x="31" y="20"/>
                      </a:lnTo>
                      <a:lnTo>
                        <a:pt x="31" y="13"/>
                      </a:lnTo>
                      <a:lnTo>
                        <a:pt x="36" y="5"/>
                      </a:lnTo>
                      <a:lnTo>
                        <a:pt x="41"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27" name="Freeform 591"/>
                <p:cNvSpPr/>
                <p:nvPr/>
              </p:nvSpPr>
              <p:spPr>
                <a:xfrm>
                  <a:off x="3957" y="2824"/>
                  <a:ext cx="50" cy="50"/>
                </a:xfrm>
                <a:custGeom>
                  <a:avLst/>
                  <a:gdLst>
                    <a:gd name="T0" fmla="*/ 0 w 50"/>
                    <a:gd name="T1" fmla="*/ 50 h 50"/>
                    <a:gd name="T2" fmla="*/ 9 w 50"/>
                    <a:gd name="T3" fmla="*/ 35 h 50"/>
                    <a:gd name="T4" fmla="*/ 17 w 50"/>
                    <a:gd name="T5" fmla="*/ 22 h 50"/>
                    <a:gd name="T6" fmla="*/ 28 w 50"/>
                    <a:gd name="T7" fmla="*/ 14 h 50"/>
                    <a:gd name="T8" fmla="*/ 37 w 50"/>
                    <a:gd name="T9" fmla="*/ 7 h 50"/>
                    <a:gd name="T10" fmla="*/ 45 w 50"/>
                    <a:gd name="T11" fmla="*/ 3 h 50"/>
                    <a:gd name="T12" fmla="*/ 50 w 50"/>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0">
                      <a:moveTo>
                        <a:pt x="0" y="50"/>
                      </a:moveTo>
                      <a:lnTo>
                        <a:pt x="9" y="35"/>
                      </a:lnTo>
                      <a:lnTo>
                        <a:pt x="17" y="22"/>
                      </a:lnTo>
                      <a:lnTo>
                        <a:pt x="28" y="14"/>
                      </a:lnTo>
                      <a:lnTo>
                        <a:pt x="37" y="7"/>
                      </a:lnTo>
                      <a:lnTo>
                        <a:pt x="45" y="3"/>
                      </a:lnTo>
                      <a:lnTo>
                        <a:pt x="5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28" name="Freeform 592"/>
                <p:cNvSpPr/>
                <p:nvPr/>
              </p:nvSpPr>
              <p:spPr>
                <a:xfrm>
                  <a:off x="3882" y="2892"/>
                  <a:ext cx="39" cy="11"/>
                </a:xfrm>
                <a:custGeom>
                  <a:avLst/>
                  <a:gdLst>
                    <a:gd name="T0" fmla="*/ 39 w 39"/>
                    <a:gd name="T1" fmla="*/ 11 h 11"/>
                    <a:gd name="T2" fmla="*/ 39 w 39"/>
                    <a:gd name="T3" fmla="*/ 9 h 11"/>
                    <a:gd name="T4" fmla="*/ 33 w 39"/>
                    <a:gd name="T5" fmla="*/ 8 h 11"/>
                    <a:gd name="T6" fmla="*/ 19 w 39"/>
                    <a:gd name="T7" fmla="*/ 4 h 11"/>
                    <a:gd name="T8" fmla="*/ 0 w 3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1">
                      <a:moveTo>
                        <a:pt x="39" y="11"/>
                      </a:moveTo>
                      <a:lnTo>
                        <a:pt x="39" y="9"/>
                      </a:lnTo>
                      <a:lnTo>
                        <a:pt x="33" y="8"/>
                      </a:lnTo>
                      <a:lnTo>
                        <a:pt x="19" y="4"/>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29" name="Freeform 593"/>
                <p:cNvSpPr/>
                <p:nvPr/>
              </p:nvSpPr>
              <p:spPr>
                <a:xfrm>
                  <a:off x="3854" y="2963"/>
                  <a:ext cx="86" cy="35"/>
                </a:xfrm>
                <a:custGeom>
                  <a:avLst/>
                  <a:gdLst>
                    <a:gd name="T0" fmla="*/ 86 w 86"/>
                    <a:gd name="T1" fmla="*/ 0 h 35"/>
                    <a:gd name="T2" fmla="*/ 77 w 86"/>
                    <a:gd name="T3" fmla="*/ 9 h 35"/>
                    <a:gd name="T4" fmla="*/ 66 w 86"/>
                    <a:gd name="T5" fmla="*/ 18 h 35"/>
                    <a:gd name="T6" fmla="*/ 50 w 86"/>
                    <a:gd name="T7" fmla="*/ 21 h 35"/>
                    <a:gd name="T8" fmla="*/ 33 w 86"/>
                    <a:gd name="T9" fmla="*/ 23 h 35"/>
                    <a:gd name="T10" fmla="*/ 17 w 86"/>
                    <a:gd name="T11" fmla="*/ 27 h 35"/>
                    <a:gd name="T12" fmla="*/ 0 w 86"/>
                    <a:gd name="T13" fmla="*/ 35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35">
                      <a:moveTo>
                        <a:pt x="86" y="0"/>
                      </a:moveTo>
                      <a:lnTo>
                        <a:pt x="77" y="9"/>
                      </a:lnTo>
                      <a:lnTo>
                        <a:pt x="66" y="18"/>
                      </a:lnTo>
                      <a:lnTo>
                        <a:pt x="50" y="21"/>
                      </a:lnTo>
                      <a:lnTo>
                        <a:pt x="33" y="23"/>
                      </a:lnTo>
                      <a:lnTo>
                        <a:pt x="17" y="27"/>
                      </a:lnTo>
                      <a:lnTo>
                        <a:pt x="0" y="35"/>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30" name="Freeform 594"/>
                <p:cNvSpPr/>
                <p:nvPr/>
              </p:nvSpPr>
              <p:spPr>
                <a:xfrm>
                  <a:off x="3871" y="2933"/>
                  <a:ext cx="36" cy="17"/>
                </a:xfrm>
                <a:custGeom>
                  <a:avLst/>
                  <a:gdLst>
                    <a:gd name="T0" fmla="*/ 36 w 36"/>
                    <a:gd name="T1" fmla="*/ 0 h 17"/>
                    <a:gd name="T2" fmla="*/ 25 w 36"/>
                    <a:gd name="T3" fmla="*/ 0 h 17"/>
                    <a:gd name="T4" fmla="*/ 14 w 36"/>
                    <a:gd name="T5" fmla="*/ 0 h 17"/>
                    <a:gd name="T6" fmla="*/ 6 w 36"/>
                    <a:gd name="T7" fmla="*/ 7 h 17"/>
                    <a:gd name="T8" fmla="*/ 0 w 36"/>
                    <a:gd name="T9" fmla="*/ 1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7">
                      <a:moveTo>
                        <a:pt x="36" y="0"/>
                      </a:moveTo>
                      <a:lnTo>
                        <a:pt x="25" y="0"/>
                      </a:lnTo>
                      <a:lnTo>
                        <a:pt x="14" y="0"/>
                      </a:lnTo>
                      <a:lnTo>
                        <a:pt x="6" y="7"/>
                      </a:lnTo>
                      <a:lnTo>
                        <a:pt x="0" y="17"/>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31" name="Freeform 595"/>
                <p:cNvSpPr/>
                <p:nvPr/>
              </p:nvSpPr>
              <p:spPr>
                <a:xfrm>
                  <a:off x="3866" y="2948"/>
                  <a:ext cx="48" cy="15"/>
                </a:xfrm>
                <a:custGeom>
                  <a:avLst/>
                  <a:gdLst>
                    <a:gd name="T0" fmla="*/ 48 w 48"/>
                    <a:gd name="T1" fmla="*/ 0 h 15"/>
                    <a:gd name="T2" fmla="*/ 48 w 48"/>
                    <a:gd name="T3" fmla="*/ 4 h 15"/>
                    <a:gd name="T4" fmla="*/ 45 w 48"/>
                    <a:gd name="T5" fmla="*/ 7 h 15"/>
                    <a:gd name="T6" fmla="*/ 41 w 48"/>
                    <a:gd name="T7" fmla="*/ 10 h 15"/>
                    <a:gd name="T8" fmla="*/ 23 w 48"/>
                    <a:gd name="T9" fmla="*/ 12 h 15"/>
                    <a:gd name="T10" fmla="*/ 0 w 48"/>
                    <a:gd name="T11" fmla="*/ 15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5">
                      <a:moveTo>
                        <a:pt x="48" y="0"/>
                      </a:moveTo>
                      <a:lnTo>
                        <a:pt x="48" y="4"/>
                      </a:lnTo>
                      <a:lnTo>
                        <a:pt x="45" y="7"/>
                      </a:lnTo>
                      <a:lnTo>
                        <a:pt x="41" y="10"/>
                      </a:lnTo>
                      <a:lnTo>
                        <a:pt x="23" y="12"/>
                      </a:lnTo>
                      <a:lnTo>
                        <a:pt x="0" y="15"/>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32" name="Freeform 596"/>
                <p:cNvSpPr/>
                <p:nvPr/>
              </p:nvSpPr>
              <p:spPr>
                <a:xfrm>
                  <a:off x="3619" y="2968"/>
                  <a:ext cx="45" cy="56"/>
                </a:xfrm>
                <a:custGeom>
                  <a:avLst/>
                  <a:gdLst>
                    <a:gd name="T0" fmla="*/ 45 w 45"/>
                    <a:gd name="T1" fmla="*/ 0 h 56"/>
                    <a:gd name="T2" fmla="*/ 27 w 45"/>
                    <a:gd name="T3" fmla="*/ 6 h 56"/>
                    <a:gd name="T4" fmla="*/ 8 w 45"/>
                    <a:gd name="T5" fmla="*/ 12 h 56"/>
                    <a:gd name="T6" fmla="*/ 3 w 45"/>
                    <a:gd name="T7" fmla="*/ 24 h 56"/>
                    <a:gd name="T8" fmla="*/ 0 w 45"/>
                    <a:gd name="T9" fmla="*/ 37 h 56"/>
                    <a:gd name="T10" fmla="*/ 8 w 45"/>
                    <a:gd name="T11" fmla="*/ 53 h 56"/>
                    <a:gd name="T12" fmla="*/ 21 w 45"/>
                    <a:gd name="T13" fmla="*/ 56 h 56"/>
                    <a:gd name="T14" fmla="*/ 39 w 45"/>
                    <a:gd name="T15" fmla="*/ 44 h 56"/>
                    <a:gd name="T16" fmla="*/ 39 w 45"/>
                    <a:gd name="T17" fmla="*/ 31 h 56"/>
                    <a:gd name="T18" fmla="*/ 39 w 45"/>
                    <a:gd name="T19" fmla="*/ 21 h 56"/>
                    <a:gd name="T20" fmla="*/ 45 w 45"/>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56">
                      <a:moveTo>
                        <a:pt x="45" y="0"/>
                      </a:moveTo>
                      <a:lnTo>
                        <a:pt x="27" y="6"/>
                      </a:lnTo>
                      <a:lnTo>
                        <a:pt x="8" y="12"/>
                      </a:lnTo>
                      <a:lnTo>
                        <a:pt x="3" y="24"/>
                      </a:lnTo>
                      <a:lnTo>
                        <a:pt x="0" y="37"/>
                      </a:lnTo>
                      <a:lnTo>
                        <a:pt x="8" y="53"/>
                      </a:lnTo>
                      <a:lnTo>
                        <a:pt x="21" y="56"/>
                      </a:lnTo>
                      <a:lnTo>
                        <a:pt x="39" y="44"/>
                      </a:lnTo>
                      <a:lnTo>
                        <a:pt x="39" y="31"/>
                      </a:lnTo>
                      <a:lnTo>
                        <a:pt x="39" y="21"/>
                      </a:lnTo>
                      <a:lnTo>
                        <a:pt x="45" y="0"/>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33" name="Freeform 597"/>
                <p:cNvSpPr/>
                <p:nvPr/>
              </p:nvSpPr>
              <p:spPr>
                <a:xfrm>
                  <a:off x="3619" y="2968"/>
                  <a:ext cx="45" cy="56"/>
                </a:xfrm>
                <a:custGeom>
                  <a:avLst/>
                  <a:gdLst>
                    <a:gd name="T0" fmla="*/ 45 w 45"/>
                    <a:gd name="T1" fmla="*/ 0 h 56"/>
                    <a:gd name="T2" fmla="*/ 27 w 45"/>
                    <a:gd name="T3" fmla="*/ 6 h 56"/>
                    <a:gd name="T4" fmla="*/ 8 w 45"/>
                    <a:gd name="T5" fmla="*/ 12 h 56"/>
                    <a:gd name="T6" fmla="*/ 3 w 45"/>
                    <a:gd name="T7" fmla="*/ 24 h 56"/>
                    <a:gd name="T8" fmla="*/ 0 w 45"/>
                    <a:gd name="T9" fmla="*/ 37 h 56"/>
                    <a:gd name="T10" fmla="*/ 8 w 45"/>
                    <a:gd name="T11" fmla="*/ 53 h 56"/>
                    <a:gd name="T12" fmla="*/ 21 w 45"/>
                    <a:gd name="T13" fmla="*/ 56 h 56"/>
                    <a:gd name="T14" fmla="*/ 39 w 45"/>
                    <a:gd name="T15" fmla="*/ 44 h 56"/>
                    <a:gd name="T16" fmla="*/ 39 w 45"/>
                    <a:gd name="T17" fmla="*/ 31 h 56"/>
                    <a:gd name="T18" fmla="*/ 39 w 45"/>
                    <a:gd name="T19" fmla="*/ 21 h 56"/>
                    <a:gd name="T20" fmla="*/ 45 w 45"/>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56">
                      <a:moveTo>
                        <a:pt x="45" y="0"/>
                      </a:moveTo>
                      <a:lnTo>
                        <a:pt x="27" y="6"/>
                      </a:lnTo>
                      <a:lnTo>
                        <a:pt x="8" y="12"/>
                      </a:lnTo>
                      <a:lnTo>
                        <a:pt x="3" y="24"/>
                      </a:lnTo>
                      <a:lnTo>
                        <a:pt x="0" y="37"/>
                      </a:lnTo>
                      <a:lnTo>
                        <a:pt x="8" y="53"/>
                      </a:lnTo>
                      <a:lnTo>
                        <a:pt x="21" y="56"/>
                      </a:lnTo>
                      <a:lnTo>
                        <a:pt x="39" y="44"/>
                      </a:lnTo>
                      <a:lnTo>
                        <a:pt x="39" y="31"/>
                      </a:lnTo>
                      <a:lnTo>
                        <a:pt x="39" y="21"/>
                      </a:lnTo>
                      <a:lnTo>
                        <a:pt x="45"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34" name="Freeform 598"/>
                <p:cNvSpPr/>
                <p:nvPr/>
              </p:nvSpPr>
              <p:spPr>
                <a:xfrm>
                  <a:off x="3868" y="2649"/>
                  <a:ext cx="77" cy="61"/>
                </a:xfrm>
                <a:custGeom>
                  <a:avLst/>
                  <a:gdLst>
                    <a:gd name="T0" fmla="*/ 0 w 77"/>
                    <a:gd name="T1" fmla="*/ 0 h 61"/>
                    <a:gd name="T2" fmla="*/ 5 w 77"/>
                    <a:gd name="T3" fmla="*/ 17 h 61"/>
                    <a:gd name="T4" fmla="*/ 11 w 77"/>
                    <a:gd name="T5" fmla="*/ 23 h 61"/>
                    <a:gd name="T6" fmla="*/ 17 w 77"/>
                    <a:gd name="T7" fmla="*/ 29 h 61"/>
                    <a:gd name="T8" fmla="*/ 25 w 77"/>
                    <a:gd name="T9" fmla="*/ 33 h 61"/>
                    <a:gd name="T10" fmla="*/ 36 w 77"/>
                    <a:gd name="T11" fmla="*/ 35 h 61"/>
                    <a:gd name="T12" fmla="*/ 47 w 77"/>
                    <a:gd name="T13" fmla="*/ 37 h 61"/>
                    <a:gd name="T14" fmla="*/ 55 w 77"/>
                    <a:gd name="T15" fmla="*/ 38 h 61"/>
                    <a:gd name="T16" fmla="*/ 69 w 77"/>
                    <a:gd name="T17" fmla="*/ 48 h 61"/>
                    <a:gd name="T18" fmla="*/ 77 w 77"/>
                    <a:gd name="T19" fmla="*/ 61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 h="61">
                      <a:moveTo>
                        <a:pt x="0" y="0"/>
                      </a:moveTo>
                      <a:lnTo>
                        <a:pt x="5" y="17"/>
                      </a:lnTo>
                      <a:lnTo>
                        <a:pt x="11" y="23"/>
                      </a:lnTo>
                      <a:lnTo>
                        <a:pt x="17" y="29"/>
                      </a:lnTo>
                      <a:lnTo>
                        <a:pt x="25" y="33"/>
                      </a:lnTo>
                      <a:lnTo>
                        <a:pt x="36" y="35"/>
                      </a:lnTo>
                      <a:lnTo>
                        <a:pt x="47" y="37"/>
                      </a:lnTo>
                      <a:lnTo>
                        <a:pt x="55" y="38"/>
                      </a:lnTo>
                      <a:lnTo>
                        <a:pt x="69" y="48"/>
                      </a:lnTo>
                      <a:lnTo>
                        <a:pt x="77" y="61"/>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35" name="Freeform 599"/>
                <p:cNvSpPr/>
                <p:nvPr/>
              </p:nvSpPr>
              <p:spPr>
                <a:xfrm>
                  <a:off x="3868" y="2660"/>
                  <a:ext cx="9" cy="64"/>
                </a:xfrm>
                <a:custGeom>
                  <a:avLst/>
                  <a:gdLst>
                    <a:gd name="T0" fmla="*/ 9 w 9"/>
                    <a:gd name="T1" fmla="*/ 0 h 64"/>
                    <a:gd name="T2" fmla="*/ 5 w 9"/>
                    <a:gd name="T3" fmla="*/ 12 h 64"/>
                    <a:gd name="T4" fmla="*/ 0 w 9"/>
                    <a:gd name="T5" fmla="*/ 26 h 64"/>
                    <a:gd name="T6" fmla="*/ 5 w 9"/>
                    <a:gd name="T7" fmla="*/ 45 h 64"/>
                    <a:gd name="T8" fmla="*/ 9 w 9"/>
                    <a:gd name="T9" fmla="*/ 64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64">
                      <a:moveTo>
                        <a:pt x="9" y="0"/>
                      </a:moveTo>
                      <a:lnTo>
                        <a:pt x="5" y="12"/>
                      </a:lnTo>
                      <a:lnTo>
                        <a:pt x="0" y="26"/>
                      </a:lnTo>
                      <a:lnTo>
                        <a:pt x="5" y="45"/>
                      </a:lnTo>
                      <a:lnTo>
                        <a:pt x="9" y="64"/>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36" name="Freeform 600"/>
                <p:cNvSpPr/>
                <p:nvPr/>
              </p:nvSpPr>
              <p:spPr>
                <a:xfrm>
                  <a:off x="3789" y="2784"/>
                  <a:ext cx="26" cy="23"/>
                </a:xfrm>
                <a:custGeom>
                  <a:avLst/>
                  <a:gdLst>
                    <a:gd name="T0" fmla="*/ 0 w 26"/>
                    <a:gd name="T1" fmla="*/ 0 h 23"/>
                    <a:gd name="T2" fmla="*/ 3 w 26"/>
                    <a:gd name="T3" fmla="*/ 1 h 23"/>
                    <a:gd name="T4" fmla="*/ 9 w 26"/>
                    <a:gd name="T5" fmla="*/ 7 h 23"/>
                    <a:gd name="T6" fmla="*/ 18 w 26"/>
                    <a:gd name="T7" fmla="*/ 15 h 23"/>
                    <a:gd name="T8" fmla="*/ 26 w 26"/>
                    <a:gd name="T9" fmla="*/ 2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0"/>
                      </a:moveTo>
                      <a:lnTo>
                        <a:pt x="3" y="1"/>
                      </a:lnTo>
                      <a:lnTo>
                        <a:pt x="9" y="7"/>
                      </a:lnTo>
                      <a:lnTo>
                        <a:pt x="18" y="15"/>
                      </a:lnTo>
                      <a:lnTo>
                        <a:pt x="26" y="23"/>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37" name="Freeform 601"/>
                <p:cNvSpPr/>
                <p:nvPr/>
              </p:nvSpPr>
              <p:spPr>
                <a:xfrm>
                  <a:off x="3686" y="3006"/>
                  <a:ext cx="151" cy="27"/>
                </a:xfrm>
                <a:custGeom>
                  <a:avLst/>
                  <a:gdLst>
                    <a:gd name="T0" fmla="*/ 0 w 151"/>
                    <a:gd name="T1" fmla="*/ 27 h 27"/>
                    <a:gd name="T2" fmla="*/ 26 w 151"/>
                    <a:gd name="T3" fmla="*/ 24 h 27"/>
                    <a:gd name="T4" fmla="*/ 49 w 151"/>
                    <a:gd name="T5" fmla="*/ 19 h 27"/>
                    <a:gd name="T6" fmla="*/ 67 w 151"/>
                    <a:gd name="T7" fmla="*/ 17 h 27"/>
                    <a:gd name="T8" fmla="*/ 83 w 151"/>
                    <a:gd name="T9" fmla="*/ 14 h 27"/>
                    <a:gd name="T10" fmla="*/ 93 w 151"/>
                    <a:gd name="T11" fmla="*/ 12 h 27"/>
                    <a:gd name="T12" fmla="*/ 99 w 151"/>
                    <a:gd name="T13" fmla="*/ 7 h 27"/>
                    <a:gd name="T14" fmla="*/ 101 w 151"/>
                    <a:gd name="T15" fmla="*/ 5 h 27"/>
                    <a:gd name="T16" fmla="*/ 107 w 151"/>
                    <a:gd name="T17" fmla="*/ 2 h 27"/>
                    <a:gd name="T18" fmla="*/ 117 w 151"/>
                    <a:gd name="T19" fmla="*/ 0 h 27"/>
                    <a:gd name="T20" fmla="*/ 122 w 151"/>
                    <a:gd name="T21" fmla="*/ 0 h 27"/>
                    <a:gd name="T22" fmla="*/ 127 w 151"/>
                    <a:gd name="T23" fmla="*/ 0 h 27"/>
                    <a:gd name="T24" fmla="*/ 140 w 151"/>
                    <a:gd name="T25" fmla="*/ 7 h 27"/>
                    <a:gd name="T26" fmla="*/ 151 w 151"/>
                    <a:gd name="T27" fmla="*/ 17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1" h="27">
                      <a:moveTo>
                        <a:pt x="0" y="27"/>
                      </a:moveTo>
                      <a:lnTo>
                        <a:pt x="26" y="24"/>
                      </a:lnTo>
                      <a:lnTo>
                        <a:pt x="49" y="19"/>
                      </a:lnTo>
                      <a:lnTo>
                        <a:pt x="67" y="17"/>
                      </a:lnTo>
                      <a:lnTo>
                        <a:pt x="83" y="14"/>
                      </a:lnTo>
                      <a:lnTo>
                        <a:pt x="93" y="12"/>
                      </a:lnTo>
                      <a:lnTo>
                        <a:pt x="99" y="7"/>
                      </a:lnTo>
                      <a:lnTo>
                        <a:pt x="101" y="5"/>
                      </a:lnTo>
                      <a:lnTo>
                        <a:pt x="107" y="2"/>
                      </a:lnTo>
                      <a:lnTo>
                        <a:pt x="117" y="0"/>
                      </a:lnTo>
                      <a:lnTo>
                        <a:pt x="122" y="0"/>
                      </a:lnTo>
                      <a:lnTo>
                        <a:pt x="127" y="0"/>
                      </a:lnTo>
                      <a:lnTo>
                        <a:pt x="140" y="7"/>
                      </a:lnTo>
                      <a:lnTo>
                        <a:pt x="151" y="17"/>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38" name="Freeform 602"/>
                <p:cNvSpPr/>
                <p:nvPr/>
              </p:nvSpPr>
              <p:spPr>
                <a:xfrm>
                  <a:off x="3727" y="2965"/>
                  <a:ext cx="81" cy="15"/>
                </a:xfrm>
                <a:custGeom>
                  <a:avLst/>
                  <a:gdLst>
                    <a:gd name="T0" fmla="*/ 0 w 81"/>
                    <a:gd name="T1" fmla="*/ 15 h 15"/>
                    <a:gd name="T2" fmla="*/ 33 w 81"/>
                    <a:gd name="T3" fmla="*/ 5 h 15"/>
                    <a:gd name="T4" fmla="*/ 46 w 81"/>
                    <a:gd name="T5" fmla="*/ 3 h 15"/>
                    <a:gd name="T6" fmla="*/ 58 w 81"/>
                    <a:gd name="T7" fmla="*/ 0 h 15"/>
                    <a:gd name="T8" fmla="*/ 66 w 81"/>
                    <a:gd name="T9" fmla="*/ 0 h 15"/>
                    <a:gd name="T10" fmla="*/ 74 w 81"/>
                    <a:gd name="T11" fmla="*/ 0 h 15"/>
                    <a:gd name="T12" fmla="*/ 81 w 81"/>
                    <a:gd name="T13" fmla="*/ 8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15">
                      <a:moveTo>
                        <a:pt x="0" y="15"/>
                      </a:moveTo>
                      <a:lnTo>
                        <a:pt x="33" y="5"/>
                      </a:lnTo>
                      <a:lnTo>
                        <a:pt x="46" y="3"/>
                      </a:lnTo>
                      <a:lnTo>
                        <a:pt x="58" y="0"/>
                      </a:lnTo>
                      <a:lnTo>
                        <a:pt x="66" y="0"/>
                      </a:lnTo>
                      <a:lnTo>
                        <a:pt x="74" y="0"/>
                      </a:lnTo>
                      <a:lnTo>
                        <a:pt x="81" y="8"/>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39" name="Freeform 603"/>
                <p:cNvSpPr/>
                <p:nvPr/>
              </p:nvSpPr>
              <p:spPr>
                <a:xfrm>
                  <a:off x="3746" y="2860"/>
                  <a:ext cx="125" cy="90"/>
                </a:xfrm>
                <a:custGeom>
                  <a:avLst/>
                  <a:gdLst>
                    <a:gd name="T0" fmla="*/ 0 w 125"/>
                    <a:gd name="T1" fmla="*/ 90 h 90"/>
                    <a:gd name="T2" fmla="*/ 10 w 125"/>
                    <a:gd name="T3" fmla="*/ 83 h 90"/>
                    <a:gd name="T4" fmla="*/ 23 w 125"/>
                    <a:gd name="T5" fmla="*/ 76 h 90"/>
                    <a:gd name="T6" fmla="*/ 31 w 125"/>
                    <a:gd name="T7" fmla="*/ 74 h 90"/>
                    <a:gd name="T8" fmla="*/ 41 w 125"/>
                    <a:gd name="T9" fmla="*/ 72 h 90"/>
                    <a:gd name="T10" fmla="*/ 51 w 125"/>
                    <a:gd name="T11" fmla="*/ 69 h 90"/>
                    <a:gd name="T12" fmla="*/ 58 w 125"/>
                    <a:gd name="T13" fmla="*/ 67 h 90"/>
                    <a:gd name="T14" fmla="*/ 69 w 125"/>
                    <a:gd name="T15" fmla="*/ 58 h 90"/>
                    <a:gd name="T16" fmla="*/ 76 w 125"/>
                    <a:gd name="T17" fmla="*/ 46 h 90"/>
                    <a:gd name="T18" fmla="*/ 82 w 125"/>
                    <a:gd name="T19" fmla="*/ 40 h 90"/>
                    <a:gd name="T20" fmla="*/ 87 w 125"/>
                    <a:gd name="T21" fmla="*/ 33 h 90"/>
                    <a:gd name="T22" fmla="*/ 92 w 125"/>
                    <a:gd name="T23" fmla="*/ 26 h 90"/>
                    <a:gd name="T24" fmla="*/ 97 w 125"/>
                    <a:gd name="T25" fmla="*/ 19 h 90"/>
                    <a:gd name="T26" fmla="*/ 99 w 125"/>
                    <a:gd name="T27" fmla="*/ 12 h 90"/>
                    <a:gd name="T28" fmla="*/ 102 w 125"/>
                    <a:gd name="T29" fmla="*/ 7 h 90"/>
                    <a:gd name="T30" fmla="*/ 102 w 125"/>
                    <a:gd name="T31" fmla="*/ 3 h 90"/>
                    <a:gd name="T32" fmla="*/ 104 w 125"/>
                    <a:gd name="T33" fmla="*/ 0 h 90"/>
                    <a:gd name="T34" fmla="*/ 109 w 125"/>
                    <a:gd name="T35" fmla="*/ 3 h 90"/>
                    <a:gd name="T36" fmla="*/ 115 w 125"/>
                    <a:gd name="T37" fmla="*/ 5 h 90"/>
                    <a:gd name="T38" fmla="*/ 125 w 125"/>
                    <a:gd name="T39" fmla="*/ 14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5" h="90">
                      <a:moveTo>
                        <a:pt x="0" y="90"/>
                      </a:moveTo>
                      <a:lnTo>
                        <a:pt x="10" y="83"/>
                      </a:lnTo>
                      <a:lnTo>
                        <a:pt x="23" y="76"/>
                      </a:lnTo>
                      <a:lnTo>
                        <a:pt x="31" y="74"/>
                      </a:lnTo>
                      <a:lnTo>
                        <a:pt x="41" y="72"/>
                      </a:lnTo>
                      <a:lnTo>
                        <a:pt x="51" y="69"/>
                      </a:lnTo>
                      <a:lnTo>
                        <a:pt x="58" y="67"/>
                      </a:lnTo>
                      <a:lnTo>
                        <a:pt x="69" y="58"/>
                      </a:lnTo>
                      <a:lnTo>
                        <a:pt x="76" y="46"/>
                      </a:lnTo>
                      <a:lnTo>
                        <a:pt x="82" y="40"/>
                      </a:lnTo>
                      <a:lnTo>
                        <a:pt x="87" y="33"/>
                      </a:lnTo>
                      <a:lnTo>
                        <a:pt x="92" y="26"/>
                      </a:lnTo>
                      <a:lnTo>
                        <a:pt x="97" y="19"/>
                      </a:lnTo>
                      <a:lnTo>
                        <a:pt x="99" y="12"/>
                      </a:lnTo>
                      <a:lnTo>
                        <a:pt x="102" y="7"/>
                      </a:lnTo>
                      <a:lnTo>
                        <a:pt x="102" y="3"/>
                      </a:lnTo>
                      <a:lnTo>
                        <a:pt x="104" y="0"/>
                      </a:lnTo>
                      <a:lnTo>
                        <a:pt x="109" y="3"/>
                      </a:lnTo>
                      <a:lnTo>
                        <a:pt x="115" y="5"/>
                      </a:lnTo>
                      <a:lnTo>
                        <a:pt x="125" y="14"/>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40" name="Freeform 604"/>
                <p:cNvSpPr/>
                <p:nvPr/>
              </p:nvSpPr>
              <p:spPr>
                <a:xfrm>
                  <a:off x="3779" y="2850"/>
                  <a:ext cx="41" cy="53"/>
                </a:xfrm>
                <a:custGeom>
                  <a:avLst/>
                  <a:gdLst>
                    <a:gd name="T0" fmla="*/ 41 w 41"/>
                    <a:gd name="T1" fmla="*/ 53 h 53"/>
                    <a:gd name="T2" fmla="*/ 36 w 41"/>
                    <a:gd name="T3" fmla="*/ 42 h 53"/>
                    <a:gd name="T4" fmla="*/ 31 w 41"/>
                    <a:gd name="T5" fmla="*/ 33 h 53"/>
                    <a:gd name="T6" fmla="*/ 28 w 41"/>
                    <a:gd name="T7" fmla="*/ 32 h 53"/>
                    <a:gd name="T8" fmla="*/ 26 w 41"/>
                    <a:gd name="T9" fmla="*/ 32 h 53"/>
                    <a:gd name="T10" fmla="*/ 23 w 41"/>
                    <a:gd name="T11" fmla="*/ 29 h 53"/>
                    <a:gd name="T12" fmla="*/ 18 w 41"/>
                    <a:gd name="T13" fmla="*/ 27 h 53"/>
                    <a:gd name="T14" fmla="*/ 11 w 41"/>
                    <a:gd name="T15" fmla="*/ 13 h 53"/>
                    <a:gd name="T16" fmla="*/ 0 w 41"/>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53">
                      <a:moveTo>
                        <a:pt x="41" y="53"/>
                      </a:moveTo>
                      <a:lnTo>
                        <a:pt x="36" y="42"/>
                      </a:lnTo>
                      <a:lnTo>
                        <a:pt x="31" y="33"/>
                      </a:lnTo>
                      <a:lnTo>
                        <a:pt x="28" y="32"/>
                      </a:lnTo>
                      <a:lnTo>
                        <a:pt x="26" y="32"/>
                      </a:lnTo>
                      <a:lnTo>
                        <a:pt x="23" y="29"/>
                      </a:lnTo>
                      <a:lnTo>
                        <a:pt x="18" y="27"/>
                      </a:lnTo>
                      <a:lnTo>
                        <a:pt x="11" y="13"/>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41" name="Freeform 605"/>
                <p:cNvSpPr/>
                <p:nvPr/>
              </p:nvSpPr>
              <p:spPr>
                <a:xfrm>
                  <a:off x="3817" y="2907"/>
                  <a:ext cx="25" cy="41"/>
                </a:xfrm>
                <a:custGeom>
                  <a:avLst/>
                  <a:gdLst>
                    <a:gd name="T0" fmla="*/ 0 w 25"/>
                    <a:gd name="T1" fmla="*/ 0 h 41"/>
                    <a:gd name="T2" fmla="*/ 3 w 25"/>
                    <a:gd name="T3" fmla="*/ 7 h 41"/>
                    <a:gd name="T4" fmla="*/ 6 w 25"/>
                    <a:gd name="T5" fmla="*/ 14 h 41"/>
                    <a:gd name="T6" fmla="*/ 11 w 25"/>
                    <a:gd name="T7" fmla="*/ 16 h 41"/>
                    <a:gd name="T8" fmla="*/ 17 w 25"/>
                    <a:gd name="T9" fmla="*/ 22 h 41"/>
                    <a:gd name="T10" fmla="*/ 22 w 25"/>
                    <a:gd name="T11" fmla="*/ 31 h 41"/>
                    <a:gd name="T12" fmla="*/ 25 w 25"/>
                    <a:gd name="T13" fmla="*/ 41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41">
                      <a:moveTo>
                        <a:pt x="0" y="0"/>
                      </a:moveTo>
                      <a:lnTo>
                        <a:pt x="3" y="7"/>
                      </a:lnTo>
                      <a:lnTo>
                        <a:pt x="6" y="14"/>
                      </a:lnTo>
                      <a:lnTo>
                        <a:pt x="11" y="16"/>
                      </a:lnTo>
                      <a:lnTo>
                        <a:pt x="17" y="22"/>
                      </a:lnTo>
                      <a:lnTo>
                        <a:pt x="22" y="31"/>
                      </a:lnTo>
                      <a:lnTo>
                        <a:pt x="25" y="41"/>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42" name="Freeform 606"/>
                <p:cNvSpPr/>
                <p:nvPr/>
              </p:nvSpPr>
              <p:spPr>
                <a:xfrm>
                  <a:off x="3705" y="2775"/>
                  <a:ext cx="22" cy="52"/>
                </a:xfrm>
                <a:custGeom>
                  <a:avLst/>
                  <a:gdLst>
                    <a:gd name="T0" fmla="*/ 22 w 22"/>
                    <a:gd name="T1" fmla="*/ 0 h 52"/>
                    <a:gd name="T2" fmla="*/ 9 w 22"/>
                    <a:gd name="T3" fmla="*/ 10 h 52"/>
                    <a:gd name="T4" fmla="*/ 4 w 22"/>
                    <a:gd name="T5" fmla="*/ 14 h 52"/>
                    <a:gd name="T6" fmla="*/ 2 w 22"/>
                    <a:gd name="T7" fmla="*/ 19 h 52"/>
                    <a:gd name="T8" fmla="*/ 0 w 22"/>
                    <a:gd name="T9" fmla="*/ 25 h 52"/>
                    <a:gd name="T10" fmla="*/ 0 w 22"/>
                    <a:gd name="T11" fmla="*/ 33 h 52"/>
                    <a:gd name="T12" fmla="*/ 0 w 22"/>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52">
                      <a:moveTo>
                        <a:pt x="22" y="0"/>
                      </a:moveTo>
                      <a:lnTo>
                        <a:pt x="9" y="10"/>
                      </a:lnTo>
                      <a:lnTo>
                        <a:pt x="4" y="14"/>
                      </a:lnTo>
                      <a:lnTo>
                        <a:pt x="2" y="19"/>
                      </a:lnTo>
                      <a:lnTo>
                        <a:pt x="0" y="25"/>
                      </a:lnTo>
                      <a:lnTo>
                        <a:pt x="0" y="33"/>
                      </a:lnTo>
                      <a:lnTo>
                        <a:pt x="0" y="52"/>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43" name="Freeform 607"/>
                <p:cNvSpPr/>
                <p:nvPr/>
              </p:nvSpPr>
              <p:spPr>
                <a:xfrm>
                  <a:off x="3705" y="2807"/>
                  <a:ext cx="60" cy="20"/>
                </a:xfrm>
                <a:custGeom>
                  <a:avLst/>
                  <a:gdLst>
                    <a:gd name="T0" fmla="*/ 0 w 60"/>
                    <a:gd name="T1" fmla="*/ 0 h 20"/>
                    <a:gd name="T2" fmla="*/ 2 w 60"/>
                    <a:gd name="T3" fmla="*/ 0 h 20"/>
                    <a:gd name="T4" fmla="*/ 5 w 60"/>
                    <a:gd name="T5" fmla="*/ 3 h 20"/>
                    <a:gd name="T6" fmla="*/ 20 w 60"/>
                    <a:gd name="T7" fmla="*/ 7 h 20"/>
                    <a:gd name="T8" fmla="*/ 38 w 60"/>
                    <a:gd name="T9" fmla="*/ 13 h 20"/>
                    <a:gd name="T10" fmla="*/ 60 w 60"/>
                    <a:gd name="T11" fmla="*/ 2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20">
                      <a:moveTo>
                        <a:pt x="0" y="0"/>
                      </a:moveTo>
                      <a:lnTo>
                        <a:pt x="2" y="0"/>
                      </a:lnTo>
                      <a:lnTo>
                        <a:pt x="5" y="3"/>
                      </a:lnTo>
                      <a:lnTo>
                        <a:pt x="20" y="7"/>
                      </a:lnTo>
                      <a:lnTo>
                        <a:pt x="38" y="13"/>
                      </a:lnTo>
                      <a:lnTo>
                        <a:pt x="60" y="2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44" name="Freeform 608"/>
                <p:cNvSpPr/>
                <p:nvPr/>
              </p:nvSpPr>
              <p:spPr>
                <a:xfrm>
                  <a:off x="3652" y="2819"/>
                  <a:ext cx="41" cy="108"/>
                </a:xfrm>
                <a:custGeom>
                  <a:avLst/>
                  <a:gdLst>
                    <a:gd name="T0" fmla="*/ 0 w 41"/>
                    <a:gd name="T1" fmla="*/ 108 h 108"/>
                    <a:gd name="T2" fmla="*/ 12 w 41"/>
                    <a:gd name="T3" fmla="*/ 85 h 108"/>
                    <a:gd name="T4" fmla="*/ 24 w 41"/>
                    <a:gd name="T5" fmla="*/ 63 h 108"/>
                    <a:gd name="T6" fmla="*/ 31 w 41"/>
                    <a:gd name="T7" fmla="*/ 42 h 108"/>
                    <a:gd name="T8" fmla="*/ 38 w 41"/>
                    <a:gd name="T9" fmla="*/ 27 h 108"/>
                    <a:gd name="T10" fmla="*/ 41 w 41"/>
                    <a:gd name="T11" fmla="*/ 15 h 108"/>
                    <a:gd name="T12" fmla="*/ 38 w 41"/>
                    <a:gd name="T13" fmla="*/ 8 h 108"/>
                    <a:gd name="T14" fmla="*/ 36 w 41"/>
                    <a:gd name="T15" fmla="*/ 4 h 108"/>
                    <a:gd name="T16" fmla="*/ 31 w 41"/>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108">
                      <a:moveTo>
                        <a:pt x="0" y="108"/>
                      </a:moveTo>
                      <a:lnTo>
                        <a:pt x="12" y="85"/>
                      </a:lnTo>
                      <a:lnTo>
                        <a:pt x="24" y="63"/>
                      </a:lnTo>
                      <a:lnTo>
                        <a:pt x="31" y="42"/>
                      </a:lnTo>
                      <a:lnTo>
                        <a:pt x="38" y="27"/>
                      </a:lnTo>
                      <a:lnTo>
                        <a:pt x="41" y="15"/>
                      </a:lnTo>
                      <a:lnTo>
                        <a:pt x="38" y="8"/>
                      </a:lnTo>
                      <a:lnTo>
                        <a:pt x="36" y="4"/>
                      </a:lnTo>
                      <a:lnTo>
                        <a:pt x="31"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45" name="Freeform 609"/>
                <p:cNvSpPr/>
                <p:nvPr/>
              </p:nvSpPr>
              <p:spPr>
                <a:xfrm>
                  <a:off x="3611" y="2854"/>
                  <a:ext cx="13" cy="64"/>
                </a:xfrm>
                <a:custGeom>
                  <a:avLst/>
                  <a:gdLst>
                    <a:gd name="T0" fmla="*/ 0 w 13"/>
                    <a:gd name="T1" fmla="*/ 64 h 64"/>
                    <a:gd name="T2" fmla="*/ 0 w 13"/>
                    <a:gd name="T3" fmla="*/ 53 h 64"/>
                    <a:gd name="T4" fmla="*/ 0 w 13"/>
                    <a:gd name="T5" fmla="*/ 39 h 64"/>
                    <a:gd name="T6" fmla="*/ 2 w 13"/>
                    <a:gd name="T7" fmla="*/ 32 h 64"/>
                    <a:gd name="T8" fmla="*/ 4 w 13"/>
                    <a:gd name="T9" fmla="*/ 21 h 64"/>
                    <a:gd name="T10" fmla="*/ 13 w 13"/>
                    <a:gd name="T11" fmla="*/ 0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64">
                      <a:moveTo>
                        <a:pt x="0" y="64"/>
                      </a:moveTo>
                      <a:lnTo>
                        <a:pt x="0" y="53"/>
                      </a:lnTo>
                      <a:lnTo>
                        <a:pt x="0" y="39"/>
                      </a:lnTo>
                      <a:lnTo>
                        <a:pt x="2" y="32"/>
                      </a:lnTo>
                      <a:lnTo>
                        <a:pt x="4" y="21"/>
                      </a:lnTo>
                      <a:lnTo>
                        <a:pt x="13"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46" name="Freeform 610"/>
                <p:cNvSpPr/>
                <p:nvPr/>
              </p:nvSpPr>
              <p:spPr>
                <a:xfrm>
                  <a:off x="3659" y="2749"/>
                  <a:ext cx="14" cy="58"/>
                </a:xfrm>
                <a:custGeom>
                  <a:avLst/>
                  <a:gdLst>
                    <a:gd name="T0" fmla="*/ 14 w 14"/>
                    <a:gd name="T1" fmla="*/ 0 h 58"/>
                    <a:gd name="T2" fmla="*/ 7 w 14"/>
                    <a:gd name="T3" fmla="*/ 18 h 58"/>
                    <a:gd name="T4" fmla="*/ 5 w 14"/>
                    <a:gd name="T5" fmla="*/ 28 h 58"/>
                    <a:gd name="T6" fmla="*/ 3 w 14"/>
                    <a:gd name="T7" fmla="*/ 34 h 58"/>
                    <a:gd name="T8" fmla="*/ 3 w 14"/>
                    <a:gd name="T9" fmla="*/ 40 h 58"/>
                    <a:gd name="T10" fmla="*/ 5 w 14"/>
                    <a:gd name="T11" fmla="*/ 42 h 58"/>
                    <a:gd name="T12" fmla="*/ 5 w 14"/>
                    <a:gd name="T13" fmla="*/ 48 h 58"/>
                    <a:gd name="T14" fmla="*/ 3 w 14"/>
                    <a:gd name="T15" fmla="*/ 54 h 58"/>
                    <a:gd name="T16" fmla="*/ 0 w 14"/>
                    <a:gd name="T17" fmla="*/ 58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58">
                      <a:moveTo>
                        <a:pt x="14" y="0"/>
                      </a:moveTo>
                      <a:lnTo>
                        <a:pt x="7" y="18"/>
                      </a:lnTo>
                      <a:lnTo>
                        <a:pt x="5" y="28"/>
                      </a:lnTo>
                      <a:lnTo>
                        <a:pt x="3" y="34"/>
                      </a:lnTo>
                      <a:lnTo>
                        <a:pt x="3" y="40"/>
                      </a:lnTo>
                      <a:lnTo>
                        <a:pt x="5" y="42"/>
                      </a:lnTo>
                      <a:lnTo>
                        <a:pt x="5" y="48"/>
                      </a:lnTo>
                      <a:lnTo>
                        <a:pt x="3" y="54"/>
                      </a:lnTo>
                      <a:lnTo>
                        <a:pt x="0" y="58"/>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47" name="Freeform 611"/>
                <p:cNvSpPr/>
                <p:nvPr/>
              </p:nvSpPr>
              <p:spPr>
                <a:xfrm>
                  <a:off x="3539" y="2816"/>
                  <a:ext cx="20" cy="117"/>
                </a:xfrm>
                <a:custGeom>
                  <a:avLst/>
                  <a:gdLst>
                    <a:gd name="T0" fmla="*/ 5 w 20"/>
                    <a:gd name="T1" fmla="*/ 117 h 117"/>
                    <a:gd name="T2" fmla="*/ 15 w 20"/>
                    <a:gd name="T3" fmla="*/ 85 h 117"/>
                    <a:gd name="T4" fmla="*/ 17 w 20"/>
                    <a:gd name="T5" fmla="*/ 70 h 117"/>
                    <a:gd name="T6" fmla="*/ 20 w 20"/>
                    <a:gd name="T7" fmla="*/ 59 h 117"/>
                    <a:gd name="T8" fmla="*/ 15 w 20"/>
                    <a:gd name="T9" fmla="*/ 49 h 117"/>
                    <a:gd name="T10" fmla="*/ 11 w 20"/>
                    <a:gd name="T11" fmla="*/ 41 h 117"/>
                    <a:gd name="T12" fmla="*/ 5 w 20"/>
                    <a:gd name="T13" fmla="*/ 34 h 117"/>
                    <a:gd name="T14" fmla="*/ 0 w 20"/>
                    <a:gd name="T15" fmla="*/ 27 h 117"/>
                    <a:gd name="T16" fmla="*/ 0 w 20"/>
                    <a:gd name="T17" fmla="*/ 14 h 117"/>
                    <a:gd name="T18" fmla="*/ 3 w 20"/>
                    <a:gd name="T19" fmla="*/ 0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17">
                      <a:moveTo>
                        <a:pt x="5" y="117"/>
                      </a:moveTo>
                      <a:lnTo>
                        <a:pt x="15" y="85"/>
                      </a:lnTo>
                      <a:lnTo>
                        <a:pt x="17" y="70"/>
                      </a:lnTo>
                      <a:lnTo>
                        <a:pt x="20" y="59"/>
                      </a:lnTo>
                      <a:lnTo>
                        <a:pt x="15" y="49"/>
                      </a:lnTo>
                      <a:lnTo>
                        <a:pt x="11" y="41"/>
                      </a:lnTo>
                      <a:lnTo>
                        <a:pt x="5" y="34"/>
                      </a:lnTo>
                      <a:lnTo>
                        <a:pt x="0" y="27"/>
                      </a:lnTo>
                      <a:lnTo>
                        <a:pt x="0" y="14"/>
                      </a:lnTo>
                      <a:lnTo>
                        <a:pt x="3"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48" name="Freeform 612"/>
                <p:cNvSpPr/>
                <p:nvPr/>
              </p:nvSpPr>
              <p:spPr>
                <a:xfrm>
                  <a:off x="3496" y="2814"/>
                  <a:ext cx="36" cy="130"/>
                </a:xfrm>
                <a:custGeom>
                  <a:avLst/>
                  <a:gdLst>
                    <a:gd name="T0" fmla="*/ 29 w 36"/>
                    <a:gd name="T1" fmla="*/ 130 h 130"/>
                    <a:gd name="T2" fmla="*/ 36 w 36"/>
                    <a:gd name="T3" fmla="*/ 112 h 130"/>
                    <a:gd name="T4" fmla="*/ 36 w 36"/>
                    <a:gd name="T5" fmla="*/ 103 h 130"/>
                    <a:gd name="T6" fmla="*/ 36 w 36"/>
                    <a:gd name="T7" fmla="*/ 93 h 130"/>
                    <a:gd name="T8" fmla="*/ 32 w 36"/>
                    <a:gd name="T9" fmla="*/ 85 h 130"/>
                    <a:gd name="T10" fmla="*/ 28 w 36"/>
                    <a:gd name="T11" fmla="*/ 71 h 130"/>
                    <a:gd name="T12" fmla="*/ 21 w 36"/>
                    <a:gd name="T13" fmla="*/ 60 h 130"/>
                    <a:gd name="T14" fmla="*/ 15 w 36"/>
                    <a:gd name="T15" fmla="*/ 50 h 130"/>
                    <a:gd name="T16" fmla="*/ 11 w 36"/>
                    <a:gd name="T17" fmla="*/ 43 h 130"/>
                    <a:gd name="T18" fmla="*/ 7 w 36"/>
                    <a:gd name="T19" fmla="*/ 41 h 130"/>
                    <a:gd name="T20" fmla="*/ 3 w 36"/>
                    <a:gd name="T21" fmla="*/ 39 h 130"/>
                    <a:gd name="T22" fmla="*/ 0 w 36"/>
                    <a:gd name="T23" fmla="*/ 34 h 130"/>
                    <a:gd name="T24" fmla="*/ 0 w 36"/>
                    <a:gd name="T25" fmla="*/ 27 h 130"/>
                    <a:gd name="T26" fmla="*/ 0 w 36"/>
                    <a:gd name="T27" fmla="*/ 18 h 130"/>
                    <a:gd name="T28" fmla="*/ 4 w 36"/>
                    <a:gd name="T29" fmla="*/ 0 h 1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 h="130">
                      <a:moveTo>
                        <a:pt x="29" y="130"/>
                      </a:moveTo>
                      <a:lnTo>
                        <a:pt x="36" y="112"/>
                      </a:lnTo>
                      <a:lnTo>
                        <a:pt x="36" y="103"/>
                      </a:lnTo>
                      <a:lnTo>
                        <a:pt x="36" y="93"/>
                      </a:lnTo>
                      <a:lnTo>
                        <a:pt x="32" y="85"/>
                      </a:lnTo>
                      <a:lnTo>
                        <a:pt x="28" y="71"/>
                      </a:lnTo>
                      <a:lnTo>
                        <a:pt x="21" y="60"/>
                      </a:lnTo>
                      <a:lnTo>
                        <a:pt x="15" y="50"/>
                      </a:lnTo>
                      <a:lnTo>
                        <a:pt x="11" y="43"/>
                      </a:lnTo>
                      <a:lnTo>
                        <a:pt x="7" y="41"/>
                      </a:lnTo>
                      <a:lnTo>
                        <a:pt x="3" y="39"/>
                      </a:lnTo>
                      <a:lnTo>
                        <a:pt x="0" y="34"/>
                      </a:lnTo>
                      <a:lnTo>
                        <a:pt x="0" y="27"/>
                      </a:lnTo>
                      <a:lnTo>
                        <a:pt x="0" y="18"/>
                      </a:lnTo>
                      <a:lnTo>
                        <a:pt x="4"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49" name="Freeform 613"/>
                <p:cNvSpPr/>
                <p:nvPr/>
              </p:nvSpPr>
              <p:spPr>
                <a:xfrm>
                  <a:off x="3443" y="2860"/>
                  <a:ext cx="34" cy="105"/>
                </a:xfrm>
                <a:custGeom>
                  <a:avLst/>
                  <a:gdLst>
                    <a:gd name="T0" fmla="*/ 30 w 34"/>
                    <a:gd name="T1" fmla="*/ 105 h 105"/>
                    <a:gd name="T2" fmla="*/ 34 w 34"/>
                    <a:gd name="T3" fmla="*/ 82 h 105"/>
                    <a:gd name="T4" fmla="*/ 34 w 34"/>
                    <a:gd name="T5" fmla="*/ 73 h 105"/>
                    <a:gd name="T6" fmla="*/ 34 w 34"/>
                    <a:gd name="T7" fmla="*/ 66 h 105"/>
                    <a:gd name="T8" fmla="*/ 30 w 34"/>
                    <a:gd name="T9" fmla="*/ 61 h 105"/>
                    <a:gd name="T10" fmla="*/ 25 w 34"/>
                    <a:gd name="T11" fmla="*/ 59 h 105"/>
                    <a:gd name="T12" fmla="*/ 21 w 34"/>
                    <a:gd name="T13" fmla="*/ 59 h 105"/>
                    <a:gd name="T14" fmla="*/ 17 w 34"/>
                    <a:gd name="T15" fmla="*/ 54 h 105"/>
                    <a:gd name="T16" fmla="*/ 15 w 34"/>
                    <a:gd name="T17" fmla="*/ 49 h 105"/>
                    <a:gd name="T18" fmla="*/ 15 w 34"/>
                    <a:gd name="T19" fmla="*/ 42 h 105"/>
                    <a:gd name="T20" fmla="*/ 13 w 34"/>
                    <a:gd name="T21" fmla="*/ 28 h 105"/>
                    <a:gd name="T22" fmla="*/ 7 w 34"/>
                    <a:gd name="T23" fmla="*/ 14 h 105"/>
                    <a:gd name="T24" fmla="*/ 0 w 34"/>
                    <a:gd name="T25" fmla="*/ 0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105">
                      <a:moveTo>
                        <a:pt x="30" y="105"/>
                      </a:moveTo>
                      <a:lnTo>
                        <a:pt x="34" y="82"/>
                      </a:lnTo>
                      <a:lnTo>
                        <a:pt x="34" y="73"/>
                      </a:lnTo>
                      <a:lnTo>
                        <a:pt x="34" y="66"/>
                      </a:lnTo>
                      <a:lnTo>
                        <a:pt x="30" y="61"/>
                      </a:lnTo>
                      <a:lnTo>
                        <a:pt x="25" y="59"/>
                      </a:lnTo>
                      <a:lnTo>
                        <a:pt x="21" y="59"/>
                      </a:lnTo>
                      <a:lnTo>
                        <a:pt x="17" y="54"/>
                      </a:lnTo>
                      <a:lnTo>
                        <a:pt x="15" y="49"/>
                      </a:lnTo>
                      <a:lnTo>
                        <a:pt x="15" y="42"/>
                      </a:lnTo>
                      <a:lnTo>
                        <a:pt x="13" y="28"/>
                      </a:lnTo>
                      <a:lnTo>
                        <a:pt x="7" y="14"/>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50" name="Freeform 614"/>
                <p:cNvSpPr/>
                <p:nvPr/>
              </p:nvSpPr>
              <p:spPr>
                <a:xfrm>
                  <a:off x="3350" y="2933"/>
                  <a:ext cx="60" cy="45"/>
                </a:xfrm>
                <a:custGeom>
                  <a:avLst/>
                  <a:gdLst>
                    <a:gd name="T0" fmla="*/ 60 w 60"/>
                    <a:gd name="T1" fmla="*/ 45 h 45"/>
                    <a:gd name="T2" fmla="*/ 43 w 60"/>
                    <a:gd name="T3" fmla="*/ 35 h 45"/>
                    <a:gd name="T4" fmla="*/ 38 w 60"/>
                    <a:gd name="T5" fmla="*/ 30 h 45"/>
                    <a:gd name="T6" fmla="*/ 32 w 60"/>
                    <a:gd name="T7" fmla="*/ 26 h 45"/>
                    <a:gd name="T8" fmla="*/ 29 w 60"/>
                    <a:gd name="T9" fmla="*/ 18 h 45"/>
                    <a:gd name="T10" fmla="*/ 27 w 60"/>
                    <a:gd name="T11" fmla="*/ 14 h 45"/>
                    <a:gd name="T12" fmla="*/ 25 w 60"/>
                    <a:gd name="T13" fmla="*/ 7 h 45"/>
                    <a:gd name="T14" fmla="*/ 22 w 60"/>
                    <a:gd name="T15" fmla="*/ 2 h 45"/>
                    <a:gd name="T16" fmla="*/ 16 w 60"/>
                    <a:gd name="T17" fmla="*/ 0 h 45"/>
                    <a:gd name="T18" fmla="*/ 11 w 60"/>
                    <a:gd name="T19" fmla="*/ 0 h 45"/>
                    <a:gd name="T20" fmla="*/ 0 w 60"/>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45">
                      <a:moveTo>
                        <a:pt x="60" y="45"/>
                      </a:moveTo>
                      <a:lnTo>
                        <a:pt x="43" y="35"/>
                      </a:lnTo>
                      <a:lnTo>
                        <a:pt x="38" y="30"/>
                      </a:lnTo>
                      <a:lnTo>
                        <a:pt x="32" y="26"/>
                      </a:lnTo>
                      <a:lnTo>
                        <a:pt x="29" y="18"/>
                      </a:lnTo>
                      <a:lnTo>
                        <a:pt x="27" y="14"/>
                      </a:lnTo>
                      <a:lnTo>
                        <a:pt x="25" y="7"/>
                      </a:lnTo>
                      <a:lnTo>
                        <a:pt x="22" y="2"/>
                      </a:lnTo>
                      <a:lnTo>
                        <a:pt x="16" y="0"/>
                      </a:lnTo>
                      <a:lnTo>
                        <a:pt x="11" y="0"/>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51" name="Freeform 615"/>
                <p:cNvSpPr/>
                <p:nvPr/>
              </p:nvSpPr>
              <p:spPr>
                <a:xfrm>
                  <a:off x="3258" y="2912"/>
                  <a:ext cx="51" cy="61"/>
                </a:xfrm>
                <a:custGeom>
                  <a:avLst/>
                  <a:gdLst>
                    <a:gd name="T0" fmla="*/ 27 w 51"/>
                    <a:gd name="T1" fmla="*/ 61 h 61"/>
                    <a:gd name="T2" fmla="*/ 36 w 51"/>
                    <a:gd name="T3" fmla="*/ 52 h 61"/>
                    <a:gd name="T4" fmla="*/ 44 w 51"/>
                    <a:gd name="T5" fmla="*/ 43 h 61"/>
                    <a:gd name="T6" fmla="*/ 49 w 51"/>
                    <a:gd name="T7" fmla="*/ 36 h 61"/>
                    <a:gd name="T8" fmla="*/ 51 w 51"/>
                    <a:gd name="T9" fmla="*/ 28 h 61"/>
                    <a:gd name="T10" fmla="*/ 49 w 51"/>
                    <a:gd name="T11" fmla="*/ 21 h 61"/>
                    <a:gd name="T12" fmla="*/ 43 w 51"/>
                    <a:gd name="T13" fmla="*/ 17 h 61"/>
                    <a:gd name="T14" fmla="*/ 36 w 51"/>
                    <a:gd name="T15" fmla="*/ 12 h 61"/>
                    <a:gd name="T16" fmla="*/ 29 w 51"/>
                    <a:gd name="T17" fmla="*/ 7 h 61"/>
                    <a:gd name="T18" fmla="*/ 16 w 51"/>
                    <a:gd name="T19" fmla="*/ 2 h 61"/>
                    <a:gd name="T20" fmla="*/ 0 w 51"/>
                    <a:gd name="T21" fmla="*/ 0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 h="61">
                      <a:moveTo>
                        <a:pt x="27" y="61"/>
                      </a:moveTo>
                      <a:lnTo>
                        <a:pt x="36" y="52"/>
                      </a:lnTo>
                      <a:lnTo>
                        <a:pt x="44" y="43"/>
                      </a:lnTo>
                      <a:lnTo>
                        <a:pt x="49" y="36"/>
                      </a:lnTo>
                      <a:lnTo>
                        <a:pt x="51" y="28"/>
                      </a:lnTo>
                      <a:lnTo>
                        <a:pt x="49" y="21"/>
                      </a:lnTo>
                      <a:lnTo>
                        <a:pt x="43" y="17"/>
                      </a:lnTo>
                      <a:lnTo>
                        <a:pt x="36" y="12"/>
                      </a:lnTo>
                      <a:lnTo>
                        <a:pt x="29" y="7"/>
                      </a:lnTo>
                      <a:lnTo>
                        <a:pt x="16" y="2"/>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52" name="Freeform 616"/>
                <p:cNvSpPr/>
                <p:nvPr/>
              </p:nvSpPr>
              <p:spPr>
                <a:xfrm>
                  <a:off x="3220" y="2953"/>
                  <a:ext cx="24" cy="59"/>
                </a:xfrm>
                <a:custGeom>
                  <a:avLst/>
                  <a:gdLst>
                    <a:gd name="T0" fmla="*/ 24 w 24"/>
                    <a:gd name="T1" fmla="*/ 59 h 59"/>
                    <a:gd name="T2" fmla="*/ 10 w 24"/>
                    <a:gd name="T3" fmla="*/ 37 h 59"/>
                    <a:gd name="T4" fmla="*/ 5 w 24"/>
                    <a:gd name="T5" fmla="*/ 26 h 59"/>
                    <a:gd name="T6" fmla="*/ 3 w 24"/>
                    <a:gd name="T7" fmla="*/ 18 h 59"/>
                    <a:gd name="T8" fmla="*/ 0 w 24"/>
                    <a:gd name="T9" fmla="*/ 11 h 59"/>
                    <a:gd name="T10" fmla="*/ 0 w 24"/>
                    <a:gd name="T11" fmla="*/ 7 h 59"/>
                    <a:gd name="T12" fmla="*/ 3 w 24"/>
                    <a:gd name="T13" fmla="*/ 0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59">
                      <a:moveTo>
                        <a:pt x="24" y="59"/>
                      </a:moveTo>
                      <a:lnTo>
                        <a:pt x="10" y="37"/>
                      </a:lnTo>
                      <a:lnTo>
                        <a:pt x="5" y="26"/>
                      </a:lnTo>
                      <a:lnTo>
                        <a:pt x="3" y="18"/>
                      </a:lnTo>
                      <a:lnTo>
                        <a:pt x="0" y="11"/>
                      </a:lnTo>
                      <a:lnTo>
                        <a:pt x="0" y="7"/>
                      </a:lnTo>
                      <a:lnTo>
                        <a:pt x="3"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53" name="Freeform 617"/>
                <p:cNvSpPr/>
                <p:nvPr/>
              </p:nvSpPr>
              <p:spPr>
                <a:xfrm>
                  <a:off x="3138" y="2921"/>
                  <a:ext cx="34" cy="65"/>
                </a:xfrm>
                <a:custGeom>
                  <a:avLst/>
                  <a:gdLst>
                    <a:gd name="T0" fmla="*/ 0 w 34"/>
                    <a:gd name="T1" fmla="*/ 65 h 65"/>
                    <a:gd name="T2" fmla="*/ 3 w 34"/>
                    <a:gd name="T3" fmla="*/ 53 h 65"/>
                    <a:gd name="T4" fmla="*/ 7 w 34"/>
                    <a:gd name="T5" fmla="*/ 43 h 65"/>
                    <a:gd name="T6" fmla="*/ 10 w 34"/>
                    <a:gd name="T7" fmla="*/ 38 h 65"/>
                    <a:gd name="T8" fmla="*/ 15 w 34"/>
                    <a:gd name="T9" fmla="*/ 36 h 65"/>
                    <a:gd name="T10" fmla="*/ 19 w 34"/>
                    <a:gd name="T11" fmla="*/ 34 h 65"/>
                    <a:gd name="T12" fmla="*/ 23 w 34"/>
                    <a:gd name="T13" fmla="*/ 29 h 65"/>
                    <a:gd name="T14" fmla="*/ 29 w 34"/>
                    <a:gd name="T15" fmla="*/ 17 h 65"/>
                    <a:gd name="T16" fmla="*/ 34 w 34"/>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65">
                      <a:moveTo>
                        <a:pt x="0" y="65"/>
                      </a:moveTo>
                      <a:lnTo>
                        <a:pt x="3" y="53"/>
                      </a:lnTo>
                      <a:lnTo>
                        <a:pt x="7" y="43"/>
                      </a:lnTo>
                      <a:lnTo>
                        <a:pt x="10" y="38"/>
                      </a:lnTo>
                      <a:lnTo>
                        <a:pt x="15" y="36"/>
                      </a:lnTo>
                      <a:lnTo>
                        <a:pt x="19" y="34"/>
                      </a:lnTo>
                      <a:lnTo>
                        <a:pt x="23" y="29"/>
                      </a:lnTo>
                      <a:lnTo>
                        <a:pt x="29" y="17"/>
                      </a:lnTo>
                      <a:lnTo>
                        <a:pt x="34"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54" name="Freeform 618"/>
                <p:cNvSpPr/>
                <p:nvPr/>
              </p:nvSpPr>
              <p:spPr>
                <a:xfrm>
                  <a:off x="3182" y="2869"/>
                  <a:ext cx="16" cy="55"/>
                </a:xfrm>
                <a:custGeom>
                  <a:avLst/>
                  <a:gdLst>
                    <a:gd name="T0" fmla="*/ 0 w 16"/>
                    <a:gd name="T1" fmla="*/ 0 h 55"/>
                    <a:gd name="T2" fmla="*/ 0 w 16"/>
                    <a:gd name="T3" fmla="*/ 16 h 55"/>
                    <a:gd name="T4" fmla="*/ 2 w 16"/>
                    <a:gd name="T5" fmla="*/ 29 h 55"/>
                    <a:gd name="T6" fmla="*/ 5 w 16"/>
                    <a:gd name="T7" fmla="*/ 35 h 55"/>
                    <a:gd name="T8" fmla="*/ 8 w 16"/>
                    <a:gd name="T9" fmla="*/ 37 h 55"/>
                    <a:gd name="T10" fmla="*/ 13 w 16"/>
                    <a:gd name="T11" fmla="*/ 41 h 55"/>
                    <a:gd name="T12" fmla="*/ 15 w 16"/>
                    <a:gd name="T13" fmla="*/ 44 h 55"/>
                    <a:gd name="T14" fmla="*/ 16 w 16"/>
                    <a:gd name="T15" fmla="*/ 46 h 55"/>
                    <a:gd name="T16" fmla="*/ 16 w 16"/>
                    <a:gd name="T17" fmla="*/ 48 h 55"/>
                    <a:gd name="T18" fmla="*/ 15 w 16"/>
                    <a:gd name="T19" fmla="*/ 5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55">
                      <a:moveTo>
                        <a:pt x="0" y="0"/>
                      </a:moveTo>
                      <a:lnTo>
                        <a:pt x="0" y="16"/>
                      </a:lnTo>
                      <a:lnTo>
                        <a:pt x="2" y="29"/>
                      </a:lnTo>
                      <a:lnTo>
                        <a:pt x="5" y="35"/>
                      </a:lnTo>
                      <a:lnTo>
                        <a:pt x="8" y="37"/>
                      </a:lnTo>
                      <a:lnTo>
                        <a:pt x="13" y="41"/>
                      </a:lnTo>
                      <a:lnTo>
                        <a:pt x="15" y="44"/>
                      </a:lnTo>
                      <a:lnTo>
                        <a:pt x="16" y="46"/>
                      </a:lnTo>
                      <a:lnTo>
                        <a:pt x="16" y="48"/>
                      </a:lnTo>
                      <a:lnTo>
                        <a:pt x="15" y="55"/>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55" name="Freeform 619"/>
                <p:cNvSpPr/>
                <p:nvPr/>
              </p:nvSpPr>
              <p:spPr>
                <a:xfrm>
                  <a:off x="3268" y="2842"/>
                  <a:ext cx="82" cy="65"/>
                </a:xfrm>
                <a:custGeom>
                  <a:avLst/>
                  <a:gdLst>
                    <a:gd name="T0" fmla="*/ 0 w 82"/>
                    <a:gd name="T1" fmla="*/ 0 h 65"/>
                    <a:gd name="T2" fmla="*/ 15 w 82"/>
                    <a:gd name="T3" fmla="*/ 11 h 65"/>
                    <a:gd name="T4" fmla="*/ 23 w 82"/>
                    <a:gd name="T5" fmla="*/ 16 h 65"/>
                    <a:gd name="T6" fmla="*/ 27 w 82"/>
                    <a:gd name="T7" fmla="*/ 18 h 65"/>
                    <a:gd name="T8" fmla="*/ 32 w 82"/>
                    <a:gd name="T9" fmla="*/ 18 h 65"/>
                    <a:gd name="T10" fmla="*/ 38 w 82"/>
                    <a:gd name="T11" fmla="*/ 14 h 65"/>
                    <a:gd name="T12" fmla="*/ 43 w 82"/>
                    <a:gd name="T13" fmla="*/ 9 h 65"/>
                    <a:gd name="T14" fmla="*/ 46 w 82"/>
                    <a:gd name="T15" fmla="*/ 9 h 65"/>
                    <a:gd name="T16" fmla="*/ 49 w 82"/>
                    <a:gd name="T17" fmla="*/ 14 h 65"/>
                    <a:gd name="T18" fmla="*/ 53 w 82"/>
                    <a:gd name="T19" fmla="*/ 23 h 65"/>
                    <a:gd name="T20" fmla="*/ 56 w 82"/>
                    <a:gd name="T21" fmla="*/ 29 h 65"/>
                    <a:gd name="T22" fmla="*/ 60 w 82"/>
                    <a:gd name="T23" fmla="*/ 36 h 65"/>
                    <a:gd name="T24" fmla="*/ 65 w 82"/>
                    <a:gd name="T25" fmla="*/ 38 h 65"/>
                    <a:gd name="T26" fmla="*/ 73 w 82"/>
                    <a:gd name="T27" fmla="*/ 40 h 65"/>
                    <a:gd name="T28" fmla="*/ 78 w 82"/>
                    <a:gd name="T29" fmla="*/ 40 h 65"/>
                    <a:gd name="T30" fmla="*/ 82 w 82"/>
                    <a:gd name="T31" fmla="*/ 45 h 65"/>
                    <a:gd name="T32" fmla="*/ 80 w 82"/>
                    <a:gd name="T33" fmla="*/ 49 h 65"/>
                    <a:gd name="T34" fmla="*/ 75 w 82"/>
                    <a:gd name="T35" fmla="*/ 54 h 65"/>
                    <a:gd name="T36" fmla="*/ 68 w 82"/>
                    <a:gd name="T37" fmla="*/ 58 h 65"/>
                    <a:gd name="T38" fmla="*/ 60 w 82"/>
                    <a:gd name="T39" fmla="*/ 65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 h="65">
                      <a:moveTo>
                        <a:pt x="0" y="0"/>
                      </a:moveTo>
                      <a:lnTo>
                        <a:pt x="15" y="11"/>
                      </a:lnTo>
                      <a:lnTo>
                        <a:pt x="23" y="16"/>
                      </a:lnTo>
                      <a:lnTo>
                        <a:pt x="27" y="18"/>
                      </a:lnTo>
                      <a:lnTo>
                        <a:pt x="32" y="18"/>
                      </a:lnTo>
                      <a:lnTo>
                        <a:pt x="38" y="14"/>
                      </a:lnTo>
                      <a:lnTo>
                        <a:pt x="43" y="9"/>
                      </a:lnTo>
                      <a:lnTo>
                        <a:pt x="46" y="9"/>
                      </a:lnTo>
                      <a:lnTo>
                        <a:pt x="49" y="14"/>
                      </a:lnTo>
                      <a:lnTo>
                        <a:pt x="53" y="23"/>
                      </a:lnTo>
                      <a:lnTo>
                        <a:pt x="56" y="29"/>
                      </a:lnTo>
                      <a:lnTo>
                        <a:pt x="60" y="36"/>
                      </a:lnTo>
                      <a:lnTo>
                        <a:pt x="65" y="38"/>
                      </a:lnTo>
                      <a:lnTo>
                        <a:pt x="73" y="40"/>
                      </a:lnTo>
                      <a:lnTo>
                        <a:pt x="78" y="40"/>
                      </a:lnTo>
                      <a:lnTo>
                        <a:pt x="82" y="45"/>
                      </a:lnTo>
                      <a:lnTo>
                        <a:pt x="80" y="49"/>
                      </a:lnTo>
                      <a:lnTo>
                        <a:pt x="75" y="54"/>
                      </a:lnTo>
                      <a:lnTo>
                        <a:pt x="68" y="58"/>
                      </a:lnTo>
                      <a:lnTo>
                        <a:pt x="60" y="65"/>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56" name="Freeform 620"/>
                <p:cNvSpPr/>
                <p:nvPr/>
              </p:nvSpPr>
              <p:spPr>
                <a:xfrm>
                  <a:off x="3340" y="2763"/>
                  <a:ext cx="67" cy="53"/>
                </a:xfrm>
                <a:custGeom>
                  <a:avLst/>
                  <a:gdLst>
                    <a:gd name="T0" fmla="*/ 67 w 67"/>
                    <a:gd name="T1" fmla="*/ 0 h 53"/>
                    <a:gd name="T2" fmla="*/ 47 w 67"/>
                    <a:gd name="T3" fmla="*/ 6 h 53"/>
                    <a:gd name="T4" fmla="*/ 29 w 67"/>
                    <a:gd name="T5" fmla="*/ 13 h 53"/>
                    <a:gd name="T6" fmla="*/ 14 w 67"/>
                    <a:gd name="T7" fmla="*/ 19 h 53"/>
                    <a:gd name="T8" fmla="*/ 3 w 67"/>
                    <a:gd name="T9" fmla="*/ 23 h 53"/>
                    <a:gd name="T10" fmla="*/ 2 w 67"/>
                    <a:gd name="T11" fmla="*/ 27 h 53"/>
                    <a:gd name="T12" fmla="*/ 0 w 67"/>
                    <a:gd name="T13" fmla="*/ 29 h 53"/>
                    <a:gd name="T14" fmla="*/ 2 w 67"/>
                    <a:gd name="T15" fmla="*/ 36 h 53"/>
                    <a:gd name="T16" fmla="*/ 5 w 67"/>
                    <a:gd name="T17" fmla="*/ 43 h 53"/>
                    <a:gd name="T18" fmla="*/ 9 w 67"/>
                    <a:gd name="T19" fmla="*/ 47 h 53"/>
                    <a:gd name="T20" fmla="*/ 16 w 67"/>
                    <a:gd name="T21" fmla="*/ 51 h 53"/>
                    <a:gd name="T22" fmla="*/ 24 w 67"/>
                    <a:gd name="T23" fmla="*/ 53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7" h="53">
                      <a:moveTo>
                        <a:pt x="67" y="0"/>
                      </a:moveTo>
                      <a:lnTo>
                        <a:pt x="47" y="6"/>
                      </a:lnTo>
                      <a:lnTo>
                        <a:pt x="29" y="13"/>
                      </a:lnTo>
                      <a:lnTo>
                        <a:pt x="14" y="19"/>
                      </a:lnTo>
                      <a:lnTo>
                        <a:pt x="3" y="23"/>
                      </a:lnTo>
                      <a:lnTo>
                        <a:pt x="2" y="27"/>
                      </a:lnTo>
                      <a:lnTo>
                        <a:pt x="0" y="29"/>
                      </a:lnTo>
                      <a:lnTo>
                        <a:pt x="2" y="36"/>
                      </a:lnTo>
                      <a:lnTo>
                        <a:pt x="5" y="43"/>
                      </a:lnTo>
                      <a:lnTo>
                        <a:pt x="9" y="47"/>
                      </a:lnTo>
                      <a:lnTo>
                        <a:pt x="16" y="51"/>
                      </a:lnTo>
                      <a:lnTo>
                        <a:pt x="24" y="53"/>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57" name="Freeform 621"/>
                <p:cNvSpPr/>
                <p:nvPr/>
              </p:nvSpPr>
              <p:spPr>
                <a:xfrm>
                  <a:off x="3424" y="2772"/>
                  <a:ext cx="24" cy="44"/>
                </a:xfrm>
                <a:custGeom>
                  <a:avLst/>
                  <a:gdLst>
                    <a:gd name="T0" fmla="*/ 10 w 24"/>
                    <a:gd name="T1" fmla="*/ 0 h 44"/>
                    <a:gd name="T2" fmla="*/ 20 w 24"/>
                    <a:gd name="T3" fmla="*/ 14 h 44"/>
                    <a:gd name="T4" fmla="*/ 24 w 24"/>
                    <a:gd name="T5" fmla="*/ 20 h 44"/>
                    <a:gd name="T6" fmla="*/ 24 w 24"/>
                    <a:gd name="T7" fmla="*/ 26 h 44"/>
                    <a:gd name="T8" fmla="*/ 20 w 24"/>
                    <a:gd name="T9" fmla="*/ 30 h 44"/>
                    <a:gd name="T10" fmla="*/ 16 w 24"/>
                    <a:gd name="T11" fmla="*/ 36 h 44"/>
                    <a:gd name="T12" fmla="*/ 0 w 24"/>
                    <a:gd name="T13" fmla="*/ 44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44">
                      <a:moveTo>
                        <a:pt x="10" y="0"/>
                      </a:moveTo>
                      <a:lnTo>
                        <a:pt x="20" y="14"/>
                      </a:lnTo>
                      <a:lnTo>
                        <a:pt x="24" y="20"/>
                      </a:lnTo>
                      <a:lnTo>
                        <a:pt x="24" y="26"/>
                      </a:lnTo>
                      <a:lnTo>
                        <a:pt x="20" y="30"/>
                      </a:lnTo>
                      <a:lnTo>
                        <a:pt x="16" y="36"/>
                      </a:lnTo>
                      <a:lnTo>
                        <a:pt x="0" y="44"/>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58" name="Freeform 622"/>
                <p:cNvSpPr/>
                <p:nvPr/>
              </p:nvSpPr>
              <p:spPr>
                <a:xfrm>
                  <a:off x="3513" y="2772"/>
                  <a:ext cx="7" cy="32"/>
                </a:xfrm>
                <a:custGeom>
                  <a:avLst/>
                  <a:gdLst>
                    <a:gd name="T0" fmla="*/ 7 w 7"/>
                    <a:gd name="T1" fmla="*/ 0 h 32"/>
                    <a:gd name="T2" fmla="*/ 7 w 7"/>
                    <a:gd name="T3" fmla="*/ 2 h 32"/>
                    <a:gd name="T4" fmla="*/ 5 w 7"/>
                    <a:gd name="T5" fmla="*/ 11 h 32"/>
                    <a:gd name="T6" fmla="*/ 2 w 7"/>
                    <a:gd name="T7" fmla="*/ 21 h 32"/>
                    <a:gd name="T8" fmla="*/ 0 w 7"/>
                    <a:gd name="T9" fmla="*/ 3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2">
                      <a:moveTo>
                        <a:pt x="7" y="0"/>
                      </a:moveTo>
                      <a:lnTo>
                        <a:pt x="7" y="2"/>
                      </a:lnTo>
                      <a:lnTo>
                        <a:pt x="5" y="11"/>
                      </a:lnTo>
                      <a:lnTo>
                        <a:pt x="2" y="21"/>
                      </a:lnTo>
                      <a:lnTo>
                        <a:pt x="0" y="32"/>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59" name="Freeform 623"/>
                <p:cNvSpPr/>
                <p:nvPr/>
              </p:nvSpPr>
              <p:spPr>
                <a:xfrm>
                  <a:off x="3561" y="2760"/>
                  <a:ext cx="19" cy="50"/>
                </a:xfrm>
                <a:custGeom>
                  <a:avLst/>
                  <a:gdLst>
                    <a:gd name="T0" fmla="*/ 0 w 19"/>
                    <a:gd name="T1" fmla="*/ 0 h 50"/>
                    <a:gd name="T2" fmla="*/ 7 w 19"/>
                    <a:gd name="T3" fmla="*/ 9 h 50"/>
                    <a:gd name="T4" fmla="*/ 12 w 19"/>
                    <a:gd name="T5" fmla="*/ 17 h 50"/>
                    <a:gd name="T6" fmla="*/ 12 w 19"/>
                    <a:gd name="T7" fmla="*/ 28 h 50"/>
                    <a:gd name="T8" fmla="*/ 12 w 19"/>
                    <a:gd name="T9" fmla="*/ 35 h 50"/>
                    <a:gd name="T10" fmla="*/ 17 w 19"/>
                    <a:gd name="T11" fmla="*/ 44 h 50"/>
                    <a:gd name="T12" fmla="*/ 19 w 19"/>
                    <a:gd name="T13" fmla="*/ 5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50">
                      <a:moveTo>
                        <a:pt x="0" y="0"/>
                      </a:moveTo>
                      <a:lnTo>
                        <a:pt x="7" y="9"/>
                      </a:lnTo>
                      <a:lnTo>
                        <a:pt x="12" y="17"/>
                      </a:lnTo>
                      <a:lnTo>
                        <a:pt x="12" y="28"/>
                      </a:lnTo>
                      <a:lnTo>
                        <a:pt x="12" y="35"/>
                      </a:lnTo>
                      <a:lnTo>
                        <a:pt x="17" y="44"/>
                      </a:lnTo>
                      <a:lnTo>
                        <a:pt x="19" y="5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60" name="Freeform 624"/>
                <p:cNvSpPr/>
                <p:nvPr/>
              </p:nvSpPr>
              <p:spPr>
                <a:xfrm>
                  <a:off x="3480" y="3001"/>
                  <a:ext cx="25" cy="28"/>
                </a:xfrm>
                <a:custGeom>
                  <a:avLst/>
                  <a:gdLst>
                    <a:gd name="T0" fmla="*/ 0 w 25"/>
                    <a:gd name="T1" fmla="*/ 0 h 28"/>
                    <a:gd name="T2" fmla="*/ 6 w 25"/>
                    <a:gd name="T3" fmla="*/ 10 h 28"/>
                    <a:gd name="T4" fmla="*/ 12 w 25"/>
                    <a:gd name="T5" fmla="*/ 20 h 28"/>
                    <a:gd name="T6" fmla="*/ 18 w 25"/>
                    <a:gd name="T7" fmla="*/ 26 h 28"/>
                    <a:gd name="T8" fmla="*/ 25 w 25"/>
                    <a:gd name="T9" fmla="*/ 28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8">
                      <a:moveTo>
                        <a:pt x="0" y="0"/>
                      </a:moveTo>
                      <a:lnTo>
                        <a:pt x="6" y="10"/>
                      </a:lnTo>
                      <a:lnTo>
                        <a:pt x="12" y="20"/>
                      </a:lnTo>
                      <a:lnTo>
                        <a:pt x="18" y="26"/>
                      </a:lnTo>
                      <a:lnTo>
                        <a:pt x="25" y="28"/>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61" name="Freeform 625"/>
                <p:cNvSpPr/>
                <p:nvPr/>
              </p:nvSpPr>
              <p:spPr>
                <a:xfrm>
                  <a:off x="3402" y="3035"/>
                  <a:ext cx="197" cy="68"/>
                </a:xfrm>
                <a:custGeom>
                  <a:avLst/>
                  <a:gdLst>
                    <a:gd name="T0" fmla="*/ 197 w 197"/>
                    <a:gd name="T1" fmla="*/ 0 h 68"/>
                    <a:gd name="T2" fmla="*/ 159 w 197"/>
                    <a:gd name="T3" fmla="*/ 3 h 68"/>
                    <a:gd name="T4" fmla="*/ 125 w 197"/>
                    <a:gd name="T5" fmla="*/ 8 h 68"/>
                    <a:gd name="T6" fmla="*/ 98 w 197"/>
                    <a:gd name="T7" fmla="*/ 13 h 68"/>
                    <a:gd name="T8" fmla="*/ 85 w 197"/>
                    <a:gd name="T9" fmla="*/ 15 h 68"/>
                    <a:gd name="T10" fmla="*/ 76 w 197"/>
                    <a:gd name="T11" fmla="*/ 18 h 68"/>
                    <a:gd name="T12" fmla="*/ 70 w 197"/>
                    <a:gd name="T13" fmla="*/ 21 h 68"/>
                    <a:gd name="T14" fmla="*/ 68 w 197"/>
                    <a:gd name="T15" fmla="*/ 25 h 68"/>
                    <a:gd name="T16" fmla="*/ 66 w 197"/>
                    <a:gd name="T17" fmla="*/ 30 h 68"/>
                    <a:gd name="T18" fmla="*/ 68 w 197"/>
                    <a:gd name="T19" fmla="*/ 36 h 68"/>
                    <a:gd name="T20" fmla="*/ 70 w 197"/>
                    <a:gd name="T21" fmla="*/ 45 h 68"/>
                    <a:gd name="T22" fmla="*/ 70 w 197"/>
                    <a:gd name="T23" fmla="*/ 51 h 68"/>
                    <a:gd name="T24" fmla="*/ 68 w 197"/>
                    <a:gd name="T25" fmla="*/ 53 h 68"/>
                    <a:gd name="T26" fmla="*/ 60 w 197"/>
                    <a:gd name="T27" fmla="*/ 56 h 68"/>
                    <a:gd name="T28" fmla="*/ 47 w 197"/>
                    <a:gd name="T29" fmla="*/ 58 h 68"/>
                    <a:gd name="T30" fmla="*/ 34 w 197"/>
                    <a:gd name="T31" fmla="*/ 58 h 68"/>
                    <a:gd name="T32" fmla="*/ 24 w 197"/>
                    <a:gd name="T33" fmla="*/ 58 h 68"/>
                    <a:gd name="T34" fmla="*/ 15 w 197"/>
                    <a:gd name="T35" fmla="*/ 61 h 68"/>
                    <a:gd name="T36" fmla="*/ 9 w 197"/>
                    <a:gd name="T37" fmla="*/ 63 h 68"/>
                    <a:gd name="T38" fmla="*/ 0 w 197"/>
                    <a:gd name="T39" fmla="*/ 68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7" h="68">
                      <a:moveTo>
                        <a:pt x="197" y="0"/>
                      </a:moveTo>
                      <a:lnTo>
                        <a:pt x="159" y="3"/>
                      </a:lnTo>
                      <a:lnTo>
                        <a:pt x="125" y="8"/>
                      </a:lnTo>
                      <a:lnTo>
                        <a:pt x="98" y="13"/>
                      </a:lnTo>
                      <a:lnTo>
                        <a:pt x="85" y="15"/>
                      </a:lnTo>
                      <a:lnTo>
                        <a:pt x="76" y="18"/>
                      </a:lnTo>
                      <a:lnTo>
                        <a:pt x="70" y="21"/>
                      </a:lnTo>
                      <a:lnTo>
                        <a:pt x="68" y="25"/>
                      </a:lnTo>
                      <a:lnTo>
                        <a:pt x="66" y="30"/>
                      </a:lnTo>
                      <a:lnTo>
                        <a:pt x="68" y="36"/>
                      </a:lnTo>
                      <a:lnTo>
                        <a:pt x="70" y="45"/>
                      </a:lnTo>
                      <a:lnTo>
                        <a:pt x="70" y="51"/>
                      </a:lnTo>
                      <a:lnTo>
                        <a:pt x="68" y="53"/>
                      </a:lnTo>
                      <a:lnTo>
                        <a:pt x="60" y="56"/>
                      </a:lnTo>
                      <a:lnTo>
                        <a:pt x="47" y="58"/>
                      </a:lnTo>
                      <a:lnTo>
                        <a:pt x="34" y="58"/>
                      </a:lnTo>
                      <a:lnTo>
                        <a:pt x="24" y="58"/>
                      </a:lnTo>
                      <a:lnTo>
                        <a:pt x="15" y="61"/>
                      </a:lnTo>
                      <a:lnTo>
                        <a:pt x="9" y="63"/>
                      </a:lnTo>
                      <a:lnTo>
                        <a:pt x="0" y="68"/>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62" name="Freeform 626"/>
                <p:cNvSpPr/>
                <p:nvPr/>
              </p:nvSpPr>
              <p:spPr>
                <a:xfrm>
                  <a:off x="3465" y="3112"/>
                  <a:ext cx="37" cy="29"/>
                </a:xfrm>
                <a:custGeom>
                  <a:avLst/>
                  <a:gdLst>
                    <a:gd name="T0" fmla="*/ 6 w 37"/>
                    <a:gd name="T1" fmla="*/ 29 h 29"/>
                    <a:gd name="T2" fmla="*/ 0 w 37"/>
                    <a:gd name="T3" fmla="*/ 23 h 29"/>
                    <a:gd name="T4" fmla="*/ 0 w 37"/>
                    <a:gd name="T5" fmla="*/ 18 h 29"/>
                    <a:gd name="T6" fmla="*/ 1 w 37"/>
                    <a:gd name="T7" fmla="*/ 15 h 29"/>
                    <a:gd name="T8" fmla="*/ 7 w 37"/>
                    <a:gd name="T9" fmla="*/ 13 h 29"/>
                    <a:gd name="T10" fmla="*/ 15 w 37"/>
                    <a:gd name="T11" fmla="*/ 8 h 29"/>
                    <a:gd name="T12" fmla="*/ 37 w 37"/>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9">
                      <a:moveTo>
                        <a:pt x="6" y="29"/>
                      </a:moveTo>
                      <a:lnTo>
                        <a:pt x="0" y="23"/>
                      </a:lnTo>
                      <a:lnTo>
                        <a:pt x="0" y="18"/>
                      </a:lnTo>
                      <a:lnTo>
                        <a:pt x="1" y="15"/>
                      </a:lnTo>
                      <a:lnTo>
                        <a:pt x="7" y="13"/>
                      </a:lnTo>
                      <a:lnTo>
                        <a:pt x="15" y="8"/>
                      </a:lnTo>
                      <a:lnTo>
                        <a:pt x="37"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63" name="Freeform 627"/>
                <p:cNvSpPr/>
                <p:nvPr/>
              </p:nvSpPr>
              <p:spPr>
                <a:xfrm>
                  <a:off x="3388" y="3127"/>
                  <a:ext cx="46" cy="20"/>
                </a:xfrm>
                <a:custGeom>
                  <a:avLst/>
                  <a:gdLst>
                    <a:gd name="T0" fmla="*/ 46 w 46"/>
                    <a:gd name="T1" fmla="*/ 20 h 20"/>
                    <a:gd name="T2" fmla="*/ 46 w 46"/>
                    <a:gd name="T3" fmla="*/ 8 h 20"/>
                    <a:gd name="T4" fmla="*/ 44 w 46"/>
                    <a:gd name="T5" fmla="*/ 2 h 20"/>
                    <a:gd name="T6" fmla="*/ 40 w 46"/>
                    <a:gd name="T7" fmla="*/ 0 h 20"/>
                    <a:gd name="T8" fmla="*/ 33 w 46"/>
                    <a:gd name="T9" fmla="*/ 0 h 20"/>
                    <a:gd name="T10" fmla="*/ 24 w 46"/>
                    <a:gd name="T11" fmla="*/ 0 h 20"/>
                    <a:gd name="T12" fmla="*/ 0 w 46"/>
                    <a:gd name="T13" fmla="*/ 2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20">
                      <a:moveTo>
                        <a:pt x="46" y="20"/>
                      </a:moveTo>
                      <a:lnTo>
                        <a:pt x="46" y="8"/>
                      </a:lnTo>
                      <a:lnTo>
                        <a:pt x="44" y="2"/>
                      </a:lnTo>
                      <a:lnTo>
                        <a:pt x="40" y="0"/>
                      </a:lnTo>
                      <a:lnTo>
                        <a:pt x="33" y="0"/>
                      </a:lnTo>
                      <a:lnTo>
                        <a:pt x="24" y="0"/>
                      </a:lnTo>
                      <a:lnTo>
                        <a:pt x="0" y="2"/>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64" name="Freeform 628"/>
                <p:cNvSpPr/>
                <p:nvPr/>
              </p:nvSpPr>
              <p:spPr>
                <a:xfrm>
                  <a:off x="3318" y="3188"/>
                  <a:ext cx="43" cy="58"/>
                </a:xfrm>
                <a:custGeom>
                  <a:avLst/>
                  <a:gdLst>
                    <a:gd name="T0" fmla="*/ 21 w 43"/>
                    <a:gd name="T1" fmla="*/ 58 h 58"/>
                    <a:gd name="T2" fmla="*/ 9 w 43"/>
                    <a:gd name="T3" fmla="*/ 42 h 58"/>
                    <a:gd name="T4" fmla="*/ 4 w 43"/>
                    <a:gd name="T5" fmla="*/ 34 h 58"/>
                    <a:gd name="T6" fmla="*/ 0 w 43"/>
                    <a:gd name="T7" fmla="*/ 29 h 58"/>
                    <a:gd name="T8" fmla="*/ 0 w 43"/>
                    <a:gd name="T9" fmla="*/ 23 h 58"/>
                    <a:gd name="T10" fmla="*/ 2 w 43"/>
                    <a:gd name="T11" fmla="*/ 16 h 58"/>
                    <a:gd name="T12" fmla="*/ 4 w 43"/>
                    <a:gd name="T13" fmla="*/ 10 h 58"/>
                    <a:gd name="T14" fmla="*/ 7 w 43"/>
                    <a:gd name="T15" fmla="*/ 8 h 58"/>
                    <a:gd name="T16" fmla="*/ 12 w 43"/>
                    <a:gd name="T17" fmla="*/ 8 h 58"/>
                    <a:gd name="T18" fmla="*/ 18 w 43"/>
                    <a:gd name="T19" fmla="*/ 10 h 58"/>
                    <a:gd name="T20" fmla="*/ 21 w 43"/>
                    <a:gd name="T21" fmla="*/ 16 h 58"/>
                    <a:gd name="T22" fmla="*/ 26 w 43"/>
                    <a:gd name="T23" fmla="*/ 18 h 58"/>
                    <a:gd name="T24" fmla="*/ 33 w 43"/>
                    <a:gd name="T25" fmla="*/ 21 h 58"/>
                    <a:gd name="T26" fmla="*/ 38 w 43"/>
                    <a:gd name="T27" fmla="*/ 21 h 58"/>
                    <a:gd name="T28" fmla="*/ 40 w 43"/>
                    <a:gd name="T29" fmla="*/ 18 h 58"/>
                    <a:gd name="T30" fmla="*/ 42 w 43"/>
                    <a:gd name="T31" fmla="*/ 10 h 58"/>
                    <a:gd name="T32" fmla="*/ 42 w 43"/>
                    <a:gd name="T33" fmla="*/ 5 h 58"/>
                    <a:gd name="T34" fmla="*/ 43 w 43"/>
                    <a:gd name="T35" fmla="*/ 0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58">
                      <a:moveTo>
                        <a:pt x="21" y="58"/>
                      </a:moveTo>
                      <a:lnTo>
                        <a:pt x="9" y="42"/>
                      </a:lnTo>
                      <a:lnTo>
                        <a:pt x="4" y="34"/>
                      </a:lnTo>
                      <a:lnTo>
                        <a:pt x="0" y="29"/>
                      </a:lnTo>
                      <a:lnTo>
                        <a:pt x="0" y="23"/>
                      </a:lnTo>
                      <a:lnTo>
                        <a:pt x="2" y="16"/>
                      </a:lnTo>
                      <a:lnTo>
                        <a:pt x="4" y="10"/>
                      </a:lnTo>
                      <a:lnTo>
                        <a:pt x="7" y="8"/>
                      </a:lnTo>
                      <a:lnTo>
                        <a:pt x="12" y="8"/>
                      </a:lnTo>
                      <a:lnTo>
                        <a:pt x="18" y="10"/>
                      </a:lnTo>
                      <a:lnTo>
                        <a:pt x="21" y="16"/>
                      </a:lnTo>
                      <a:lnTo>
                        <a:pt x="26" y="18"/>
                      </a:lnTo>
                      <a:lnTo>
                        <a:pt x="33" y="21"/>
                      </a:lnTo>
                      <a:lnTo>
                        <a:pt x="38" y="21"/>
                      </a:lnTo>
                      <a:lnTo>
                        <a:pt x="40" y="18"/>
                      </a:lnTo>
                      <a:lnTo>
                        <a:pt x="42" y="10"/>
                      </a:lnTo>
                      <a:lnTo>
                        <a:pt x="42" y="5"/>
                      </a:lnTo>
                      <a:lnTo>
                        <a:pt x="43"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65" name="Freeform 629"/>
                <p:cNvSpPr/>
                <p:nvPr/>
              </p:nvSpPr>
              <p:spPr>
                <a:xfrm>
                  <a:off x="3285" y="3114"/>
                  <a:ext cx="27" cy="25"/>
                </a:xfrm>
                <a:custGeom>
                  <a:avLst/>
                  <a:gdLst>
                    <a:gd name="T0" fmla="*/ 0 w 27"/>
                    <a:gd name="T1" fmla="*/ 0 h 25"/>
                    <a:gd name="T2" fmla="*/ 2 w 27"/>
                    <a:gd name="T3" fmla="*/ 6 h 25"/>
                    <a:gd name="T4" fmla="*/ 5 w 27"/>
                    <a:gd name="T5" fmla="*/ 10 h 25"/>
                    <a:gd name="T6" fmla="*/ 10 w 27"/>
                    <a:gd name="T7" fmla="*/ 11 h 25"/>
                    <a:gd name="T8" fmla="*/ 14 w 27"/>
                    <a:gd name="T9" fmla="*/ 13 h 25"/>
                    <a:gd name="T10" fmla="*/ 19 w 27"/>
                    <a:gd name="T11" fmla="*/ 14 h 25"/>
                    <a:gd name="T12" fmla="*/ 22 w 27"/>
                    <a:gd name="T13" fmla="*/ 15 h 25"/>
                    <a:gd name="T14" fmla="*/ 27 w 27"/>
                    <a:gd name="T15" fmla="*/ 18 h 25"/>
                    <a:gd name="T16" fmla="*/ 27 w 27"/>
                    <a:gd name="T17" fmla="*/ 21 h 25"/>
                    <a:gd name="T18" fmla="*/ 27 w 27"/>
                    <a:gd name="T19" fmla="*/ 22 h 25"/>
                    <a:gd name="T20" fmla="*/ 27 w 27"/>
                    <a:gd name="T21" fmla="*/ 24 h 25"/>
                    <a:gd name="T22" fmla="*/ 24 w 27"/>
                    <a:gd name="T23" fmla="*/ 24 h 25"/>
                    <a:gd name="T24" fmla="*/ 18 w 27"/>
                    <a:gd name="T25" fmla="*/ 25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25">
                      <a:moveTo>
                        <a:pt x="0" y="0"/>
                      </a:moveTo>
                      <a:lnTo>
                        <a:pt x="2" y="6"/>
                      </a:lnTo>
                      <a:lnTo>
                        <a:pt x="5" y="10"/>
                      </a:lnTo>
                      <a:lnTo>
                        <a:pt x="10" y="11"/>
                      </a:lnTo>
                      <a:lnTo>
                        <a:pt x="14" y="13"/>
                      </a:lnTo>
                      <a:lnTo>
                        <a:pt x="19" y="14"/>
                      </a:lnTo>
                      <a:lnTo>
                        <a:pt x="22" y="15"/>
                      </a:lnTo>
                      <a:lnTo>
                        <a:pt x="27" y="18"/>
                      </a:lnTo>
                      <a:lnTo>
                        <a:pt x="27" y="21"/>
                      </a:lnTo>
                      <a:lnTo>
                        <a:pt x="27" y="22"/>
                      </a:lnTo>
                      <a:lnTo>
                        <a:pt x="27" y="24"/>
                      </a:lnTo>
                      <a:lnTo>
                        <a:pt x="24" y="24"/>
                      </a:lnTo>
                      <a:lnTo>
                        <a:pt x="18" y="25"/>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66" name="Freeform 630"/>
                <p:cNvSpPr/>
                <p:nvPr/>
              </p:nvSpPr>
              <p:spPr>
                <a:xfrm>
                  <a:off x="3323" y="3071"/>
                  <a:ext cx="46" cy="15"/>
                </a:xfrm>
                <a:custGeom>
                  <a:avLst/>
                  <a:gdLst>
                    <a:gd name="T0" fmla="*/ 0 w 46"/>
                    <a:gd name="T1" fmla="*/ 12 h 15"/>
                    <a:gd name="T2" fmla="*/ 17 w 46"/>
                    <a:gd name="T3" fmla="*/ 15 h 15"/>
                    <a:gd name="T4" fmla="*/ 29 w 46"/>
                    <a:gd name="T5" fmla="*/ 12 h 15"/>
                    <a:gd name="T6" fmla="*/ 39 w 46"/>
                    <a:gd name="T7" fmla="*/ 6 h 15"/>
                    <a:gd name="T8" fmla="*/ 42 w 46"/>
                    <a:gd name="T9" fmla="*/ 3 h 15"/>
                    <a:gd name="T10" fmla="*/ 46 w 46"/>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15">
                      <a:moveTo>
                        <a:pt x="0" y="12"/>
                      </a:moveTo>
                      <a:lnTo>
                        <a:pt x="17" y="15"/>
                      </a:lnTo>
                      <a:lnTo>
                        <a:pt x="29" y="12"/>
                      </a:lnTo>
                      <a:lnTo>
                        <a:pt x="39" y="6"/>
                      </a:lnTo>
                      <a:lnTo>
                        <a:pt x="42" y="3"/>
                      </a:lnTo>
                      <a:lnTo>
                        <a:pt x="46"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67" name="Freeform 631"/>
                <p:cNvSpPr/>
                <p:nvPr/>
              </p:nvSpPr>
              <p:spPr>
                <a:xfrm>
                  <a:off x="2965" y="3012"/>
                  <a:ext cx="13" cy="79"/>
                </a:xfrm>
                <a:custGeom>
                  <a:avLst/>
                  <a:gdLst>
                    <a:gd name="T0" fmla="*/ 0 w 13"/>
                    <a:gd name="T1" fmla="*/ 0 h 79"/>
                    <a:gd name="T2" fmla="*/ 6 w 13"/>
                    <a:gd name="T3" fmla="*/ 13 h 79"/>
                    <a:gd name="T4" fmla="*/ 9 w 13"/>
                    <a:gd name="T5" fmla="*/ 21 h 79"/>
                    <a:gd name="T6" fmla="*/ 11 w 13"/>
                    <a:gd name="T7" fmla="*/ 25 h 79"/>
                    <a:gd name="T8" fmla="*/ 11 w 13"/>
                    <a:gd name="T9" fmla="*/ 30 h 79"/>
                    <a:gd name="T10" fmla="*/ 10 w 13"/>
                    <a:gd name="T11" fmla="*/ 38 h 79"/>
                    <a:gd name="T12" fmla="*/ 8 w 13"/>
                    <a:gd name="T13" fmla="*/ 43 h 79"/>
                    <a:gd name="T14" fmla="*/ 8 w 13"/>
                    <a:gd name="T15" fmla="*/ 48 h 79"/>
                    <a:gd name="T16" fmla="*/ 9 w 13"/>
                    <a:gd name="T17" fmla="*/ 63 h 79"/>
                    <a:gd name="T18" fmla="*/ 13 w 13"/>
                    <a:gd name="T19" fmla="*/ 79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79">
                      <a:moveTo>
                        <a:pt x="0" y="0"/>
                      </a:moveTo>
                      <a:lnTo>
                        <a:pt x="6" y="13"/>
                      </a:lnTo>
                      <a:lnTo>
                        <a:pt x="9" y="21"/>
                      </a:lnTo>
                      <a:lnTo>
                        <a:pt x="11" y="25"/>
                      </a:lnTo>
                      <a:lnTo>
                        <a:pt x="11" y="30"/>
                      </a:lnTo>
                      <a:lnTo>
                        <a:pt x="10" y="38"/>
                      </a:lnTo>
                      <a:lnTo>
                        <a:pt x="8" y="43"/>
                      </a:lnTo>
                      <a:lnTo>
                        <a:pt x="8" y="48"/>
                      </a:lnTo>
                      <a:lnTo>
                        <a:pt x="9" y="63"/>
                      </a:lnTo>
                      <a:lnTo>
                        <a:pt x="13" y="79"/>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68" name="Freeform 632"/>
                <p:cNvSpPr/>
                <p:nvPr/>
              </p:nvSpPr>
              <p:spPr>
                <a:xfrm>
                  <a:off x="3013" y="3062"/>
                  <a:ext cx="27" cy="44"/>
                </a:xfrm>
                <a:custGeom>
                  <a:avLst/>
                  <a:gdLst>
                    <a:gd name="T0" fmla="*/ 27 w 27"/>
                    <a:gd name="T1" fmla="*/ 0 h 44"/>
                    <a:gd name="T2" fmla="*/ 27 w 27"/>
                    <a:gd name="T3" fmla="*/ 11 h 44"/>
                    <a:gd name="T4" fmla="*/ 27 w 27"/>
                    <a:gd name="T5" fmla="*/ 16 h 44"/>
                    <a:gd name="T6" fmla="*/ 24 w 27"/>
                    <a:gd name="T7" fmla="*/ 21 h 44"/>
                    <a:gd name="T8" fmla="*/ 20 w 27"/>
                    <a:gd name="T9" fmla="*/ 26 h 44"/>
                    <a:gd name="T10" fmla="*/ 15 w 27"/>
                    <a:gd name="T11" fmla="*/ 33 h 44"/>
                    <a:gd name="T12" fmla="*/ 0 w 27"/>
                    <a:gd name="T13" fmla="*/ 44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44">
                      <a:moveTo>
                        <a:pt x="27" y="0"/>
                      </a:moveTo>
                      <a:lnTo>
                        <a:pt x="27" y="11"/>
                      </a:lnTo>
                      <a:lnTo>
                        <a:pt x="27" y="16"/>
                      </a:lnTo>
                      <a:lnTo>
                        <a:pt x="24" y="21"/>
                      </a:lnTo>
                      <a:lnTo>
                        <a:pt x="20" y="26"/>
                      </a:lnTo>
                      <a:lnTo>
                        <a:pt x="15" y="33"/>
                      </a:lnTo>
                      <a:lnTo>
                        <a:pt x="0" y="44"/>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69" name="Freeform 633"/>
                <p:cNvSpPr/>
                <p:nvPr/>
              </p:nvSpPr>
              <p:spPr>
                <a:xfrm>
                  <a:off x="3040" y="3314"/>
                  <a:ext cx="36" cy="47"/>
                </a:xfrm>
                <a:custGeom>
                  <a:avLst/>
                  <a:gdLst>
                    <a:gd name="T0" fmla="*/ 36 w 36"/>
                    <a:gd name="T1" fmla="*/ 47 h 47"/>
                    <a:gd name="T2" fmla="*/ 22 w 36"/>
                    <a:gd name="T3" fmla="*/ 38 h 47"/>
                    <a:gd name="T4" fmla="*/ 17 w 36"/>
                    <a:gd name="T5" fmla="*/ 32 h 47"/>
                    <a:gd name="T6" fmla="*/ 11 w 36"/>
                    <a:gd name="T7" fmla="*/ 26 h 47"/>
                    <a:gd name="T8" fmla="*/ 4 w 36"/>
                    <a:gd name="T9" fmla="*/ 14 h 47"/>
                    <a:gd name="T10" fmla="*/ 0 w 36"/>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47">
                      <a:moveTo>
                        <a:pt x="36" y="47"/>
                      </a:moveTo>
                      <a:lnTo>
                        <a:pt x="22" y="38"/>
                      </a:lnTo>
                      <a:lnTo>
                        <a:pt x="17" y="32"/>
                      </a:lnTo>
                      <a:lnTo>
                        <a:pt x="11" y="26"/>
                      </a:lnTo>
                      <a:lnTo>
                        <a:pt x="4" y="14"/>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70" name="Freeform 634"/>
                <p:cNvSpPr/>
                <p:nvPr/>
              </p:nvSpPr>
              <p:spPr>
                <a:xfrm>
                  <a:off x="2968" y="3376"/>
                  <a:ext cx="89" cy="23"/>
                </a:xfrm>
                <a:custGeom>
                  <a:avLst/>
                  <a:gdLst>
                    <a:gd name="T0" fmla="*/ 89 w 89"/>
                    <a:gd name="T1" fmla="*/ 16 h 23"/>
                    <a:gd name="T2" fmla="*/ 70 w 89"/>
                    <a:gd name="T3" fmla="*/ 9 h 23"/>
                    <a:gd name="T4" fmla="*/ 53 w 89"/>
                    <a:gd name="T5" fmla="*/ 3 h 23"/>
                    <a:gd name="T6" fmla="*/ 36 w 89"/>
                    <a:gd name="T7" fmla="*/ 0 h 23"/>
                    <a:gd name="T8" fmla="*/ 30 w 89"/>
                    <a:gd name="T9" fmla="*/ 0 h 23"/>
                    <a:gd name="T10" fmla="*/ 25 w 89"/>
                    <a:gd name="T11" fmla="*/ 0 h 23"/>
                    <a:gd name="T12" fmla="*/ 22 w 89"/>
                    <a:gd name="T13" fmla="*/ 3 h 23"/>
                    <a:gd name="T14" fmla="*/ 21 w 89"/>
                    <a:gd name="T15" fmla="*/ 13 h 23"/>
                    <a:gd name="T16" fmla="*/ 21 w 89"/>
                    <a:gd name="T17" fmla="*/ 20 h 23"/>
                    <a:gd name="T18" fmla="*/ 19 w 89"/>
                    <a:gd name="T19" fmla="*/ 23 h 23"/>
                    <a:gd name="T20" fmla="*/ 15 w 89"/>
                    <a:gd name="T21" fmla="*/ 23 h 23"/>
                    <a:gd name="T22" fmla="*/ 11 w 89"/>
                    <a:gd name="T23" fmla="*/ 23 h 23"/>
                    <a:gd name="T24" fmla="*/ 0 w 89"/>
                    <a:gd name="T25" fmla="*/ 2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9" h="23">
                      <a:moveTo>
                        <a:pt x="89" y="16"/>
                      </a:moveTo>
                      <a:lnTo>
                        <a:pt x="70" y="9"/>
                      </a:lnTo>
                      <a:lnTo>
                        <a:pt x="53" y="3"/>
                      </a:lnTo>
                      <a:lnTo>
                        <a:pt x="36" y="0"/>
                      </a:lnTo>
                      <a:lnTo>
                        <a:pt x="30" y="0"/>
                      </a:lnTo>
                      <a:lnTo>
                        <a:pt x="25" y="0"/>
                      </a:lnTo>
                      <a:lnTo>
                        <a:pt x="22" y="3"/>
                      </a:lnTo>
                      <a:lnTo>
                        <a:pt x="21" y="13"/>
                      </a:lnTo>
                      <a:lnTo>
                        <a:pt x="21" y="20"/>
                      </a:lnTo>
                      <a:lnTo>
                        <a:pt x="19" y="23"/>
                      </a:lnTo>
                      <a:lnTo>
                        <a:pt x="15" y="23"/>
                      </a:lnTo>
                      <a:lnTo>
                        <a:pt x="11" y="23"/>
                      </a:lnTo>
                      <a:lnTo>
                        <a:pt x="0" y="2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71" name="Freeform 635"/>
                <p:cNvSpPr/>
                <p:nvPr/>
              </p:nvSpPr>
              <p:spPr>
                <a:xfrm>
                  <a:off x="2956" y="3451"/>
                  <a:ext cx="22" cy="35"/>
                </a:xfrm>
                <a:custGeom>
                  <a:avLst/>
                  <a:gdLst>
                    <a:gd name="T0" fmla="*/ 22 w 22"/>
                    <a:gd name="T1" fmla="*/ 35 h 35"/>
                    <a:gd name="T2" fmla="*/ 12 w 22"/>
                    <a:gd name="T3" fmla="*/ 35 h 35"/>
                    <a:gd name="T4" fmla="*/ 8 w 22"/>
                    <a:gd name="T5" fmla="*/ 35 h 35"/>
                    <a:gd name="T6" fmla="*/ 5 w 22"/>
                    <a:gd name="T7" fmla="*/ 32 h 35"/>
                    <a:gd name="T8" fmla="*/ 1 w 22"/>
                    <a:gd name="T9" fmla="*/ 19 h 35"/>
                    <a:gd name="T10" fmla="*/ 0 w 22"/>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35">
                      <a:moveTo>
                        <a:pt x="22" y="35"/>
                      </a:moveTo>
                      <a:lnTo>
                        <a:pt x="12" y="35"/>
                      </a:lnTo>
                      <a:lnTo>
                        <a:pt x="8" y="35"/>
                      </a:lnTo>
                      <a:lnTo>
                        <a:pt x="5" y="32"/>
                      </a:lnTo>
                      <a:lnTo>
                        <a:pt x="1" y="19"/>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72" name="Freeform 636"/>
                <p:cNvSpPr/>
                <p:nvPr/>
              </p:nvSpPr>
              <p:spPr>
                <a:xfrm>
                  <a:off x="2850" y="3352"/>
                  <a:ext cx="118" cy="29"/>
                </a:xfrm>
                <a:custGeom>
                  <a:avLst/>
                  <a:gdLst>
                    <a:gd name="T0" fmla="*/ 0 w 118"/>
                    <a:gd name="T1" fmla="*/ 23 h 29"/>
                    <a:gd name="T2" fmla="*/ 16 w 118"/>
                    <a:gd name="T3" fmla="*/ 29 h 29"/>
                    <a:gd name="T4" fmla="*/ 24 w 118"/>
                    <a:gd name="T5" fmla="*/ 29 h 29"/>
                    <a:gd name="T6" fmla="*/ 30 w 118"/>
                    <a:gd name="T7" fmla="*/ 29 h 29"/>
                    <a:gd name="T8" fmla="*/ 37 w 118"/>
                    <a:gd name="T9" fmla="*/ 26 h 29"/>
                    <a:gd name="T10" fmla="*/ 42 w 118"/>
                    <a:gd name="T11" fmla="*/ 23 h 29"/>
                    <a:gd name="T12" fmla="*/ 47 w 118"/>
                    <a:gd name="T13" fmla="*/ 17 h 29"/>
                    <a:gd name="T14" fmla="*/ 53 w 118"/>
                    <a:gd name="T15" fmla="*/ 13 h 29"/>
                    <a:gd name="T16" fmla="*/ 64 w 118"/>
                    <a:gd name="T17" fmla="*/ 7 h 29"/>
                    <a:gd name="T18" fmla="*/ 74 w 118"/>
                    <a:gd name="T19" fmla="*/ 3 h 29"/>
                    <a:gd name="T20" fmla="*/ 77 w 118"/>
                    <a:gd name="T21" fmla="*/ 7 h 29"/>
                    <a:gd name="T22" fmla="*/ 79 w 118"/>
                    <a:gd name="T23" fmla="*/ 10 h 29"/>
                    <a:gd name="T24" fmla="*/ 83 w 118"/>
                    <a:gd name="T25" fmla="*/ 13 h 29"/>
                    <a:gd name="T26" fmla="*/ 87 w 118"/>
                    <a:gd name="T27" fmla="*/ 13 h 29"/>
                    <a:gd name="T28" fmla="*/ 93 w 118"/>
                    <a:gd name="T29" fmla="*/ 13 h 29"/>
                    <a:gd name="T30" fmla="*/ 101 w 118"/>
                    <a:gd name="T31" fmla="*/ 10 h 29"/>
                    <a:gd name="T32" fmla="*/ 118 w 118"/>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9">
                      <a:moveTo>
                        <a:pt x="0" y="23"/>
                      </a:moveTo>
                      <a:lnTo>
                        <a:pt x="16" y="29"/>
                      </a:lnTo>
                      <a:lnTo>
                        <a:pt x="24" y="29"/>
                      </a:lnTo>
                      <a:lnTo>
                        <a:pt x="30" y="29"/>
                      </a:lnTo>
                      <a:lnTo>
                        <a:pt x="37" y="26"/>
                      </a:lnTo>
                      <a:lnTo>
                        <a:pt x="42" y="23"/>
                      </a:lnTo>
                      <a:lnTo>
                        <a:pt x="47" y="17"/>
                      </a:lnTo>
                      <a:lnTo>
                        <a:pt x="53" y="13"/>
                      </a:lnTo>
                      <a:lnTo>
                        <a:pt x="64" y="7"/>
                      </a:lnTo>
                      <a:lnTo>
                        <a:pt x="74" y="3"/>
                      </a:lnTo>
                      <a:lnTo>
                        <a:pt x="77" y="7"/>
                      </a:lnTo>
                      <a:lnTo>
                        <a:pt x="79" y="10"/>
                      </a:lnTo>
                      <a:lnTo>
                        <a:pt x="83" y="13"/>
                      </a:lnTo>
                      <a:lnTo>
                        <a:pt x="87" y="13"/>
                      </a:lnTo>
                      <a:lnTo>
                        <a:pt x="93" y="13"/>
                      </a:lnTo>
                      <a:lnTo>
                        <a:pt x="101" y="10"/>
                      </a:lnTo>
                      <a:lnTo>
                        <a:pt x="118"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73" name="Freeform 637"/>
                <p:cNvSpPr/>
                <p:nvPr/>
              </p:nvSpPr>
              <p:spPr>
                <a:xfrm>
                  <a:off x="2913" y="3299"/>
                  <a:ext cx="81" cy="32"/>
                </a:xfrm>
                <a:custGeom>
                  <a:avLst/>
                  <a:gdLst>
                    <a:gd name="T0" fmla="*/ 0 w 81"/>
                    <a:gd name="T1" fmla="*/ 0 h 32"/>
                    <a:gd name="T2" fmla="*/ 10 w 81"/>
                    <a:gd name="T3" fmla="*/ 0 h 32"/>
                    <a:gd name="T4" fmla="*/ 15 w 81"/>
                    <a:gd name="T5" fmla="*/ 0 h 32"/>
                    <a:gd name="T6" fmla="*/ 17 w 81"/>
                    <a:gd name="T7" fmla="*/ 3 h 32"/>
                    <a:gd name="T8" fmla="*/ 18 w 81"/>
                    <a:gd name="T9" fmla="*/ 6 h 32"/>
                    <a:gd name="T10" fmla="*/ 20 w 81"/>
                    <a:gd name="T11" fmla="*/ 11 h 32"/>
                    <a:gd name="T12" fmla="*/ 20 w 81"/>
                    <a:gd name="T13" fmla="*/ 14 h 32"/>
                    <a:gd name="T14" fmla="*/ 20 w 81"/>
                    <a:gd name="T15" fmla="*/ 17 h 32"/>
                    <a:gd name="T16" fmla="*/ 20 w 81"/>
                    <a:gd name="T17" fmla="*/ 23 h 32"/>
                    <a:gd name="T18" fmla="*/ 18 w 81"/>
                    <a:gd name="T19" fmla="*/ 26 h 32"/>
                    <a:gd name="T20" fmla="*/ 18 w 81"/>
                    <a:gd name="T21" fmla="*/ 29 h 32"/>
                    <a:gd name="T22" fmla="*/ 20 w 81"/>
                    <a:gd name="T23" fmla="*/ 29 h 32"/>
                    <a:gd name="T24" fmla="*/ 24 w 81"/>
                    <a:gd name="T25" fmla="*/ 32 h 32"/>
                    <a:gd name="T26" fmla="*/ 30 w 81"/>
                    <a:gd name="T27" fmla="*/ 32 h 32"/>
                    <a:gd name="T28" fmla="*/ 45 w 81"/>
                    <a:gd name="T29" fmla="*/ 26 h 32"/>
                    <a:gd name="T30" fmla="*/ 63 w 81"/>
                    <a:gd name="T31" fmla="*/ 20 h 32"/>
                    <a:gd name="T32" fmla="*/ 81 w 81"/>
                    <a:gd name="T33" fmla="*/ 1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32">
                      <a:moveTo>
                        <a:pt x="0" y="0"/>
                      </a:moveTo>
                      <a:lnTo>
                        <a:pt x="10" y="0"/>
                      </a:lnTo>
                      <a:lnTo>
                        <a:pt x="15" y="0"/>
                      </a:lnTo>
                      <a:lnTo>
                        <a:pt x="17" y="3"/>
                      </a:lnTo>
                      <a:lnTo>
                        <a:pt x="18" y="6"/>
                      </a:lnTo>
                      <a:lnTo>
                        <a:pt x="20" y="11"/>
                      </a:lnTo>
                      <a:lnTo>
                        <a:pt x="20" y="14"/>
                      </a:lnTo>
                      <a:lnTo>
                        <a:pt x="20" y="17"/>
                      </a:lnTo>
                      <a:lnTo>
                        <a:pt x="20" y="23"/>
                      </a:lnTo>
                      <a:lnTo>
                        <a:pt x="18" y="26"/>
                      </a:lnTo>
                      <a:lnTo>
                        <a:pt x="18" y="29"/>
                      </a:lnTo>
                      <a:lnTo>
                        <a:pt x="20" y="29"/>
                      </a:lnTo>
                      <a:lnTo>
                        <a:pt x="24" y="32"/>
                      </a:lnTo>
                      <a:lnTo>
                        <a:pt x="30" y="32"/>
                      </a:lnTo>
                      <a:lnTo>
                        <a:pt x="45" y="26"/>
                      </a:lnTo>
                      <a:lnTo>
                        <a:pt x="63" y="20"/>
                      </a:lnTo>
                      <a:lnTo>
                        <a:pt x="81" y="11"/>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74" name="Freeform 638"/>
                <p:cNvSpPr/>
                <p:nvPr/>
              </p:nvSpPr>
              <p:spPr>
                <a:xfrm>
                  <a:off x="2869" y="3071"/>
                  <a:ext cx="22" cy="35"/>
                </a:xfrm>
                <a:custGeom>
                  <a:avLst/>
                  <a:gdLst>
                    <a:gd name="T0" fmla="*/ 4 w 22"/>
                    <a:gd name="T1" fmla="*/ 0 h 35"/>
                    <a:gd name="T2" fmla="*/ 2 w 22"/>
                    <a:gd name="T3" fmla="*/ 10 h 35"/>
                    <a:gd name="T4" fmla="*/ 0 w 22"/>
                    <a:gd name="T5" fmla="*/ 21 h 35"/>
                    <a:gd name="T6" fmla="*/ 0 w 22"/>
                    <a:gd name="T7" fmla="*/ 26 h 35"/>
                    <a:gd name="T8" fmla="*/ 2 w 22"/>
                    <a:gd name="T9" fmla="*/ 30 h 35"/>
                    <a:gd name="T10" fmla="*/ 4 w 22"/>
                    <a:gd name="T11" fmla="*/ 32 h 35"/>
                    <a:gd name="T12" fmla="*/ 6 w 22"/>
                    <a:gd name="T13" fmla="*/ 35 h 35"/>
                    <a:gd name="T14" fmla="*/ 11 w 22"/>
                    <a:gd name="T15" fmla="*/ 35 h 35"/>
                    <a:gd name="T16" fmla="*/ 16 w 22"/>
                    <a:gd name="T17" fmla="*/ 35 h 35"/>
                    <a:gd name="T18" fmla="*/ 22 w 22"/>
                    <a:gd name="T19" fmla="*/ 35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35">
                      <a:moveTo>
                        <a:pt x="4" y="0"/>
                      </a:moveTo>
                      <a:lnTo>
                        <a:pt x="2" y="10"/>
                      </a:lnTo>
                      <a:lnTo>
                        <a:pt x="0" y="21"/>
                      </a:lnTo>
                      <a:lnTo>
                        <a:pt x="0" y="26"/>
                      </a:lnTo>
                      <a:lnTo>
                        <a:pt x="2" y="30"/>
                      </a:lnTo>
                      <a:lnTo>
                        <a:pt x="4" y="32"/>
                      </a:lnTo>
                      <a:lnTo>
                        <a:pt x="6" y="35"/>
                      </a:lnTo>
                      <a:lnTo>
                        <a:pt x="11" y="35"/>
                      </a:lnTo>
                      <a:lnTo>
                        <a:pt x="16" y="35"/>
                      </a:lnTo>
                      <a:lnTo>
                        <a:pt x="22" y="35"/>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75" name="Freeform 639"/>
                <p:cNvSpPr/>
                <p:nvPr/>
              </p:nvSpPr>
              <p:spPr>
                <a:xfrm>
                  <a:off x="2889" y="3237"/>
                  <a:ext cx="24" cy="47"/>
                </a:xfrm>
                <a:custGeom>
                  <a:avLst/>
                  <a:gdLst>
                    <a:gd name="T0" fmla="*/ 3 w 24"/>
                    <a:gd name="T1" fmla="*/ 47 h 47"/>
                    <a:gd name="T2" fmla="*/ 15 w 24"/>
                    <a:gd name="T3" fmla="*/ 38 h 47"/>
                    <a:gd name="T4" fmla="*/ 15 w 24"/>
                    <a:gd name="T5" fmla="*/ 25 h 47"/>
                    <a:gd name="T6" fmla="*/ 18 w 24"/>
                    <a:gd name="T7" fmla="*/ 19 h 47"/>
                    <a:gd name="T8" fmla="*/ 24 w 24"/>
                    <a:gd name="T9" fmla="*/ 9 h 47"/>
                    <a:gd name="T10" fmla="*/ 21 w 24"/>
                    <a:gd name="T11" fmla="*/ 0 h 47"/>
                    <a:gd name="T12" fmla="*/ 9 w 24"/>
                    <a:gd name="T13" fmla="*/ 9 h 47"/>
                    <a:gd name="T14" fmla="*/ 3 w 24"/>
                    <a:gd name="T15" fmla="*/ 23 h 47"/>
                    <a:gd name="T16" fmla="*/ 6 w 24"/>
                    <a:gd name="T17" fmla="*/ 28 h 47"/>
                    <a:gd name="T18" fmla="*/ 0 w 24"/>
                    <a:gd name="T19" fmla="*/ 32 h 47"/>
                    <a:gd name="T20" fmla="*/ 3 w 24"/>
                    <a:gd name="T21" fmla="*/ 47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47">
                      <a:moveTo>
                        <a:pt x="3" y="47"/>
                      </a:moveTo>
                      <a:lnTo>
                        <a:pt x="15" y="38"/>
                      </a:lnTo>
                      <a:lnTo>
                        <a:pt x="15" y="25"/>
                      </a:lnTo>
                      <a:lnTo>
                        <a:pt x="18" y="19"/>
                      </a:lnTo>
                      <a:lnTo>
                        <a:pt x="24" y="9"/>
                      </a:lnTo>
                      <a:lnTo>
                        <a:pt x="21" y="0"/>
                      </a:lnTo>
                      <a:lnTo>
                        <a:pt x="9" y="9"/>
                      </a:lnTo>
                      <a:lnTo>
                        <a:pt x="3" y="23"/>
                      </a:lnTo>
                      <a:lnTo>
                        <a:pt x="6" y="28"/>
                      </a:lnTo>
                      <a:lnTo>
                        <a:pt x="0" y="32"/>
                      </a:lnTo>
                      <a:lnTo>
                        <a:pt x="3" y="47"/>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76" name="Freeform 640"/>
                <p:cNvSpPr/>
                <p:nvPr/>
              </p:nvSpPr>
              <p:spPr>
                <a:xfrm>
                  <a:off x="2889" y="3237"/>
                  <a:ext cx="24" cy="47"/>
                </a:xfrm>
                <a:custGeom>
                  <a:avLst/>
                  <a:gdLst>
                    <a:gd name="T0" fmla="*/ 3 w 24"/>
                    <a:gd name="T1" fmla="*/ 47 h 47"/>
                    <a:gd name="T2" fmla="*/ 15 w 24"/>
                    <a:gd name="T3" fmla="*/ 38 h 47"/>
                    <a:gd name="T4" fmla="*/ 15 w 24"/>
                    <a:gd name="T5" fmla="*/ 25 h 47"/>
                    <a:gd name="T6" fmla="*/ 18 w 24"/>
                    <a:gd name="T7" fmla="*/ 19 h 47"/>
                    <a:gd name="T8" fmla="*/ 24 w 24"/>
                    <a:gd name="T9" fmla="*/ 9 h 47"/>
                    <a:gd name="T10" fmla="*/ 21 w 24"/>
                    <a:gd name="T11" fmla="*/ 0 h 47"/>
                    <a:gd name="T12" fmla="*/ 9 w 24"/>
                    <a:gd name="T13" fmla="*/ 9 h 47"/>
                    <a:gd name="T14" fmla="*/ 3 w 24"/>
                    <a:gd name="T15" fmla="*/ 23 h 47"/>
                    <a:gd name="T16" fmla="*/ 6 w 24"/>
                    <a:gd name="T17" fmla="*/ 28 h 47"/>
                    <a:gd name="T18" fmla="*/ 0 w 24"/>
                    <a:gd name="T19" fmla="*/ 32 h 47"/>
                    <a:gd name="T20" fmla="*/ 3 w 24"/>
                    <a:gd name="T21" fmla="*/ 47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47">
                      <a:moveTo>
                        <a:pt x="3" y="47"/>
                      </a:moveTo>
                      <a:lnTo>
                        <a:pt x="15" y="38"/>
                      </a:lnTo>
                      <a:lnTo>
                        <a:pt x="15" y="25"/>
                      </a:lnTo>
                      <a:lnTo>
                        <a:pt x="18" y="19"/>
                      </a:lnTo>
                      <a:lnTo>
                        <a:pt x="24" y="9"/>
                      </a:lnTo>
                      <a:lnTo>
                        <a:pt x="21" y="0"/>
                      </a:lnTo>
                      <a:lnTo>
                        <a:pt x="9" y="9"/>
                      </a:lnTo>
                      <a:lnTo>
                        <a:pt x="3" y="23"/>
                      </a:lnTo>
                      <a:lnTo>
                        <a:pt x="6" y="28"/>
                      </a:lnTo>
                      <a:lnTo>
                        <a:pt x="0" y="32"/>
                      </a:lnTo>
                      <a:lnTo>
                        <a:pt x="3" y="47"/>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77" name="Freeform 641"/>
                <p:cNvSpPr/>
                <p:nvPr/>
              </p:nvSpPr>
              <p:spPr>
                <a:xfrm>
                  <a:off x="2826" y="3246"/>
                  <a:ext cx="48" cy="65"/>
                </a:xfrm>
                <a:custGeom>
                  <a:avLst/>
                  <a:gdLst>
                    <a:gd name="T0" fmla="*/ 48 w 48"/>
                    <a:gd name="T1" fmla="*/ 0 h 65"/>
                    <a:gd name="T2" fmla="*/ 36 w 48"/>
                    <a:gd name="T3" fmla="*/ 0 h 65"/>
                    <a:gd name="T4" fmla="*/ 26 w 48"/>
                    <a:gd name="T5" fmla="*/ 12 h 65"/>
                    <a:gd name="T6" fmla="*/ 7 w 48"/>
                    <a:gd name="T7" fmla="*/ 31 h 65"/>
                    <a:gd name="T8" fmla="*/ 0 w 48"/>
                    <a:gd name="T9" fmla="*/ 41 h 65"/>
                    <a:gd name="T10" fmla="*/ 3 w 48"/>
                    <a:gd name="T11" fmla="*/ 56 h 65"/>
                    <a:gd name="T12" fmla="*/ 13 w 48"/>
                    <a:gd name="T13" fmla="*/ 65 h 65"/>
                    <a:gd name="T14" fmla="*/ 13 w 48"/>
                    <a:gd name="T15" fmla="*/ 56 h 65"/>
                    <a:gd name="T16" fmla="*/ 33 w 48"/>
                    <a:gd name="T17" fmla="*/ 43 h 65"/>
                    <a:gd name="T18" fmla="*/ 38 w 48"/>
                    <a:gd name="T19" fmla="*/ 47 h 65"/>
                    <a:gd name="T20" fmla="*/ 45 w 48"/>
                    <a:gd name="T21" fmla="*/ 38 h 65"/>
                    <a:gd name="T22" fmla="*/ 48 w 48"/>
                    <a:gd name="T23" fmla="*/ 0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65">
                      <a:moveTo>
                        <a:pt x="48" y="0"/>
                      </a:moveTo>
                      <a:lnTo>
                        <a:pt x="36" y="0"/>
                      </a:lnTo>
                      <a:lnTo>
                        <a:pt x="26" y="12"/>
                      </a:lnTo>
                      <a:lnTo>
                        <a:pt x="7" y="31"/>
                      </a:lnTo>
                      <a:lnTo>
                        <a:pt x="0" y="41"/>
                      </a:lnTo>
                      <a:lnTo>
                        <a:pt x="3" y="56"/>
                      </a:lnTo>
                      <a:lnTo>
                        <a:pt x="13" y="65"/>
                      </a:lnTo>
                      <a:lnTo>
                        <a:pt x="13" y="56"/>
                      </a:lnTo>
                      <a:lnTo>
                        <a:pt x="33" y="43"/>
                      </a:lnTo>
                      <a:lnTo>
                        <a:pt x="38" y="47"/>
                      </a:lnTo>
                      <a:lnTo>
                        <a:pt x="45" y="38"/>
                      </a:lnTo>
                      <a:lnTo>
                        <a:pt x="48" y="0"/>
                      </a:lnTo>
                      <a:close/>
                    </a:path>
                  </a:pathLst>
                </a:custGeom>
                <a:solidFill>
                  <a:srgbClr val="FFFF99"/>
                </a:solidFill>
                <a:ln>
                  <a:noFill/>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78" name="Freeform 642"/>
                <p:cNvSpPr/>
                <p:nvPr/>
              </p:nvSpPr>
              <p:spPr>
                <a:xfrm>
                  <a:off x="2826" y="3246"/>
                  <a:ext cx="48" cy="65"/>
                </a:xfrm>
                <a:custGeom>
                  <a:avLst/>
                  <a:gdLst>
                    <a:gd name="T0" fmla="*/ 48 w 48"/>
                    <a:gd name="T1" fmla="*/ 0 h 65"/>
                    <a:gd name="T2" fmla="*/ 36 w 48"/>
                    <a:gd name="T3" fmla="*/ 0 h 65"/>
                    <a:gd name="T4" fmla="*/ 26 w 48"/>
                    <a:gd name="T5" fmla="*/ 12 h 65"/>
                    <a:gd name="T6" fmla="*/ 7 w 48"/>
                    <a:gd name="T7" fmla="*/ 31 h 65"/>
                    <a:gd name="T8" fmla="*/ 0 w 48"/>
                    <a:gd name="T9" fmla="*/ 41 h 65"/>
                    <a:gd name="T10" fmla="*/ 3 w 48"/>
                    <a:gd name="T11" fmla="*/ 56 h 65"/>
                    <a:gd name="T12" fmla="*/ 13 w 48"/>
                    <a:gd name="T13" fmla="*/ 65 h 65"/>
                    <a:gd name="T14" fmla="*/ 13 w 48"/>
                    <a:gd name="T15" fmla="*/ 56 h 65"/>
                    <a:gd name="T16" fmla="*/ 33 w 48"/>
                    <a:gd name="T17" fmla="*/ 43 h 65"/>
                    <a:gd name="T18" fmla="*/ 38 w 48"/>
                    <a:gd name="T19" fmla="*/ 47 h 65"/>
                    <a:gd name="T20" fmla="*/ 45 w 48"/>
                    <a:gd name="T21" fmla="*/ 38 h 65"/>
                    <a:gd name="T22" fmla="*/ 48 w 48"/>
                    <a:gd name="T23" fmla="*/ 0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65">
                      <a:moveTo>
                        <a:pt x="48" y="0"/>
                      </a:moveTo>
                      <a:lnTo>
                        <a:pt x="36" y="0"/>
                      </a:lnTo>
                      <a:lnTo>
                        <a:pt x="26" y="12"/>
                      </a:lnTo>
                      <a:lnTo>
                        <a:pt x="7" y="31"/>
                      </a:lnTo>
                      <a:lnTo>
                        <a:pt x="0" y="41"/>
                      </a:lnTo>
                      <a:lnTo>
                        <a:pt x="3" y="56"/>
                      </a:lnTo>
                      <a:lnTo>
                        <a:pt x="13" y="65"/>
                      </a:lnTo>
                      <a:lnTo>
                        <a:pt x="13" y="56"/>
                      </a:lnTo>
                      <a:lnTo>
                        <a:pt x="33" y="43"/>
                      </a:lnTo>
                      <a:lnTo>
                        <a:pt x="38" y="47"/>
                      </a:lnTo>
                      <a:lnTo>
                        <a:pt x="45" y="38"/>
                      </a:lnTo>
                      <a:lnTo>
                        <a:pt x="48"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779" name="Rectangle 502"/>
                <p:cNvSpPr>
                  <a:spLocks noChangeArrowheads="1"/>
                </p:cNvSpPr>
                <p:nvPr/>
              </p:nvSpPr>
              <p:spPr>
                <a:xfrm>
                  <a:off x="5952" y="1127"/>
                  <a:ext cx="39" cy="72"/>
                </a:xfrm>
                <a:prstGeom prst="rect">
                  <a:avLst/>
                </a:prstGeom>
                <a:noFill/>
                <a:ln>
                  <a:noFill/>
                </a:ln>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3621" fontAlgn="auto">
                    <a:spcBef>
                      <a:spcPct val="0"/>
                    </a:spcBef>
                    <a:spcAft>
                      <a:spcPts val="0"/>
                    </a:spcAft>
                    <a:buFont typeface="Arial" panose="020B0604020202020204" pitchFamily="34" charset="0"/>
                    <a:buNone/>
                    <a:defRPr/>
                  </a:pPr>
                  <a:endParaRPr lang="ja-JP" altLang="ja-JP" sz="461">
                    <a:solidFill>
                      <a:srgbClr val="000000"/>
                    </a:solidFill>
                    <a:latin typeface="Arial" panose="020B0604020202020204" pitchFamily="34" charset="0"/>
                  </a:endParaRPr>
                </a:p>
              </p:txBody>
            </p:sp>
          </p:grpSp>
          <p:sp>
            <p:nvSpPr>
              <p:cNvPr id="569" name="Rectangle 720"/>
              <p:cNvSpPr>
                <a:spLocks noChangeArrowheads="1"/>
              </p:cNvSpPr>
              <p:nvPr/>
            </p:nvSpPr>
            <p:spPr>
              <a:xfrm>
                <a:off x="4473492" y="4266953"/>
                <a:ext cx="97" cy="98270"/>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3621" fontAlgn="auto">
                  <a:spcBef>
                    <a:spcPct val="0"/>
                  </a:spcBef>
                  <a:spcAft>
                    <a:spcPts val="0"/>
                  </a:spcAft>
                  <a:buFont typeface="Arial" panose="020B0604020202020204" pitchFamily="34" charset="0"/>
                  <a:buNone/>
                  <a:defRPr/>
                </a:pPr>
                <a:endParaRPr lang="ja-JP" altLang="ja-JP" sz="461">
                  <a:solidFill>
                    <a:srgbClr val="000000"/>
                  </a:solidFill>
                  <a:latin typeface="Arial" panose="020B0604020202020204" pitchFamily="34" charset="0"/>
                </a:endParaRPr>
              </a:p>
            </p:txBody>
          </p:sp>
          <p:sp>
            <p:nvSpPr>
              <p:cNvPr id="570" name="Freeform 721"/>
              <p:cNvSpPr/>
              <p:nvPr/>
            </p:nvSpPr>
            <p:spPr>
              <a:xfrm>
                <a:off x="4950211" y="3680795"/>
                <a:ext cx="11755" cy="10953"/>
              </a:xfrm>
              <a:custGeom>
                <a:avLst/>
                <a:gdLst>
                  <a:gd name="T0" fmla="*/ 2147483520 w 9"/>
                  <a:gd name="T1" fmla="*/ 2147483520 h 8"/>
                  <a:gd name="T2" fmla="*/ 2147483520 w 9"/>
                  <a:gd name="T3" fmla="*/ 2147483520 h 8"/>
                  <a:gd name="T4" fmla="*/ 2147483520 w 9"/>
                  <a:gd name="T5" fmla="*/ 2147483520 h 8"/>
                  <a:gd name="T6" fmla="*/ 0 w 9"/>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8">
                    <a:moveTo>
                      <a:pt x="9" y="8"/>
                    </a:moveTo>
                    <a:lnTo>
                      <a:pt x="9" y="4"/>
                    </a:lnTo>
                    <a:lnTo>
                      <a:pt x="5" y="2"/>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71" name="Freeform 723"/>
              <p:cNvSpPr/>
              <p:nvPr/>
            </p:nvSpPr>
            <p:spPr>
              <a:xfrm>
                <a:off x="4358576" y="4595408"/>
                <a:ext cx="45712" cy="102688"/>
              </a:xfrm>
              <a:custGeom>
                <a:avLst/>
                <a:gdLst>
                  <a:gd name="T0" fmla="*/ 2147483520 w 35"/>
                  <a:gd name="T1" fmla="*/ 2147483520 h 75"/>
                  <a:gd name="T2" fmla="*/ 2147483520 w 35"/>
                  <a:gd name="T3" fmla="*/ 2147483520 h 75"/>
                  <a:gd name="T4" fmla="*/ 2147483520 w 35"/>
                  <a:gd name="T5" fmla="*/ 2147483520 h 75"/>
                  <a:gd name="T6" fmla="*/ 2147483520 w 35"/>
                  <a:gd name="T7" fmla="*/ 2147483520 h 75"/>
                  <a:gd name="T8" fmla="*/ 2147483520 w 35"/>
                  <a:gd name="T9" fmla="*/ 2147483520 h 75"/>
                  <a:gd name="T10" fmla="*/ 2147483520 w 35"/>
                  <a:gd name="T11" fmla="*/ 2147483520 h 75"/>
                  <a:gd name="T12" fmla="*/ 2147483520 w 35"/>
                  <a:gd name="T13" fmla="*/ 2147483520 h 75"/>
                  <a:gd name="T14" fmla="*/ 2147483520 w 35"/>
                  <a:gd name="T15" fmla="*/ 2147483520 h 75"/>
                  <a:gd name="T16" fmla="*/ 2147483520 w 35"/>
                  <a:gd name="T17" fmla="*/ 2147483520 h 75"/>
                  <a:gd name="T18" fmla="*/ 2147483520 w 35"/>
                  <a:gd name="T19" fmla="*/ 2147483520 h 75"/>
                  <a:gd name="T20" fmla="*/ 2147483520 w 35"/>
                  <a:gd name="T21" fmla="*/ 2147483520 h 75"/>
                  <a:gd name="T22" fmla="*/ 2147483520 w 35"/>
                  <a:gd name="T23" fmla="*/ 2147483520 h 75"/>
                  <a:gd name="T24" fmla="*/ 0 w 35"/>
                  <a:gd name="T25" fmla="*/ 0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75">
                    <a:moveTo>
                      <a:pt x="35" y="75"/>
                    </a:moveTo>
                    <a:lnTo>
                      <a:pt x="30" y="65"/>
                    </a:lnTo>
                    <a:lnTo>
                      <a:pt x="25" y="57"/>
                    </a:lnTo>
                    <a:lnTo>
                      <a:pt x="20" y="55"/>
                    </a:lnTo>
                    <a:lnTo>
                      <a:pt x="15" y="53"/>
                    </a:lnTo>
                    <a:lnTo>
                      <a:pt x="7" y="53"/>
                    </a:lnTo>
                    <a:lnTo>
                      <a:pt x="4" y="47"/>
                    </a:lnTo>
                    <a:lnTo>
                      <a:pt x="2" y="42"/>
                    </a:lnTo>
                    <a:lnTo>
                      <a:pt x="2" y="32"/>
                    </a:lnTo>
                    <a:lnTo>
                      <a:pt x="4" y="22"/>
                    </a:lnTo>
                    <a:lnTo>
                      <a:pt x="4" y="14"/>
                    </a:lnTo>
                    <a:lnTo>
                      <a:pt x="2" y="7"/>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72" name="Line 724"/>
              <p:cNvSpPr>
                <a:spLocks noChangeShapeType="1"/>
              </p:cNvSpPr>
              <p:nvPr/>
            </p:nvSpPr>
            <p:spPr>
              <a:xfrm flipV="1">
                <a:off x="4393839" y="4641960"/>
                <a:ext cx="14367" cy="35599"/>
              </a:xfrm>
              <a:prstGeom prst="line">
                <a:avLst/>
              </a:prstGeom>
              <a:noFill/>
              <a:ln w="7938">
                <a:solidFill>
                  <a:srgbClr val="000000"/>
                </a:solidFill>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73" name="Freeform 725"/>
              <p:cNvSpPr/>
              <p:nvPr/>
            </p:nvSpPr>
            <p:spPr>
              <a:xfrm>
                <a:off x="4554481" y="4225728"/>
                <a:ext cx="160643" cy="124594"/>
              </a:xfrm>
              <a:custGeom>
                <a:avLst/>
                <a:gdLst>
                  <a:gd name="T0" fmla="*/ 2147483520 w 123"/>
                  <a:gd name="T1" fmla="*/ 2147483520 h 91"/>
                  <a:gd name="T2" fmla="*/ 0 w 123"/>
                  <a:gd name="T3" fmla="*/ 2147483520 h 91"/>
                  <a:gd name="T4" fmla="*/ 0 w 123"/>
                  <a:gd name="T5" fmla="*/ 2147483520 h 91"/>
                  <a:gd name="T6" fmla="*/ 2147483520 w 123"/>
                  <a:gd name="T7" fmla="*/ 2147483520 h 91"/>
                  <a:gd name="T8" fmla="*/ 2147483520 w 123"/>
                  <a:gd name="T9" fmla="*/ 2147483520 h 91"/>
                  <a:gd name="T10" fmla="*/ 2147483520 w 123"/>
                  <a:gd name="T11" fmla="*/ 2147483520 h 91"/>
                  <a:gd name="T12" fmla="*/ 2147483520 w 123"/>
                  <a:gd name="T13" fmla="*/ 2147483520 h 91"/>
                  <a:gd name="T14" fmla="*/ 2147483520 w 123"/>
                  <a:gd name="T15" fmla="*/ 2147483520 h 91"/>
                  <a:gd name="T16" fmla="*/ 2147483520 w 123"/>
                  <a:gd name="T17" fmla="*/ 2147483520 h 91"/>
                  <a:gd name="T18" fmla="*/ 2147483520 w 123"/>
                  <a:gd name="T19" fmla="*/ 2147483520 h 91"/>
                  <a:gd name="T20" fmla="*/ 2147483520 w 123"/>
                  <a:gd name="T21" fmla="*/ 2147483520 h 91"/>
                  <a:gd name="T22" fmla="*/ 2147483520 w 123"/>
                  <a:gd name="T23" fmla="*/ 2147483520 h 91"/>
                  <a:gd name="T24" fmla="*/ 2147483520 w 123"/>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 h="91">
                    <a:moveTo>
                      <a:pt x="3" y="91"/>
                    </a:moveTo>
                    <a:lnTo>
                      <a:pt x="0" y="63"/>
                    </a:lnTo>
                    <a:lnTo>
                      <a:pt x="0" y="49"/>
                    </a:lnTo>
                    <a:lnTo>
                      <a:pt x="3" y="39"/>
                    </a:lnTo>
                    <a:lnTo>
                      <a:pt x="5" y="30"/>
                    </a:lnTo>
                    <a:lnTo>
                      <a:pt x="14" y="23"/>
                    </a:lnTo>
                    <a:lnTo>
                      <a:pt x="31" y="13"/>
                    </a:lnTo>
                    <a:lnTo>
                      <a:pt x="43" y="11"/>
                    </a:lnTo>
                    <a:lnTo>
                      <a:pt x="57" y="11"/>
                    </a:lnTo>
                    <a:lnTo>
                      <a:pt x="68" y="11"/>
                    </a:lnTo>
                    <a:lnTo>
                      <a:pt x="80" y="11"/>
                    </a:lnTo>
                    <a:lnTo>
                      <a:pt x="103" y="6"/>
                    </a:lnTo>
                    <a:lnTo>
                      <a:pt x="123"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74" name="Freeform 726"/>
              <p:cNvSpPr/>
              <p:nvPr/>
            </p:nvSpPr>
            <p:spPr>
              <a:xfrm>
                <a:off x="4558400" y="4120301"/>
                <a:ext cx="49629" cy="153349"/>
              </a:xfrm>
              <a:custGeom>
                <a:avLst/>
                <a:gdLst>
                  <a:gd name="T0" fmla="*/ 0 w 38"/>
                  <a:gd name="T1" fmla="*/ 2147483520 h 112"/>
                  <a:gd name="T2" fmla="*/ 2147483520 w 38"/>
                  <a:gd name="T3" fmla="*/ 2147483520 h 112"/>
                  <a:gd name="T4" fmla="*/ 2147483520 w 38"/>
                  <a:gd name="T5" fmla="*/ 2147483520 h 112"/>
                  <a:gd name="T6" fmla="*/ 2147483520 w 38"/>
                  <a:gd name="T7" fmla="*/ 2147483520 h 112"/>
                  <a:gd name="T8" fmla="*/ 2147483520 w 38"/>
                  <a:gd name="T9" fmla="*/ 2147483520 h 112"/>
                  <a:gd name="T10" fmla="*/ 2147483520 w 38"/>
                  <a:gd name="T11" fmla="*/ 2147483520 h 112"/>
                  <a:gd name="T12" fmla="*/ 2147483520 w 38"/>
                  <a:gd name="T13" fmla="*/ 2147483520 h 112"/>
                  <a:gd name="T14" fmla="*/ 2147483520 w 38"/>
                  <a:gd name="T15" fmla="*/ 2147483520 h 112"/>
                  <a:gd name="T16" fmla="*/ 2147483520 w 38"/>
                  <a:gd name="T17" fmla="*/ 2147483520 h 112"/>
                  <a:gd name="T18" fmla="*/ 2147483520 w 38"/>
                  <a:gd name="T19" fmla="*/ 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112">
                    <a:moveTo>
                      <a:pt x="0" y="112"/>
                    </a:moveTo>
                    <a:lnTo>
                      <a:pt x="5" y="85"/>
                    </a:lnTo>
                    <a:lnTo>
                      <a:pt x="8" y="73"/>
                    </a:lnTo>
                    <a:lnTo>
                      <a:pt x="11" y="64"/>
                    </a:lnTo>
                    <a:lnTo>
                      <a:pt x="16" y="56"/>
                    </a:lnTo>
                    <a:lnTo>
                      <a:pt x="22" y="52"/>
                    </a:lnTo>
                    <a:lnTo>
                      <a:pt x="24" y="48"/>
                    </a:lnTo>
                    <a:lnTo>
                      <a:pt x="30" y="41"/>
                    </a:lnTo>
                    <a:lnTo>
                      <a:pt x="35" y="21"/>
                    </a:lnTo>
                    <a:lnTo>
                      <a:pt x="38"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75" name="Freeform 727"/>
              <p:cNvSpPr/>
              <p:nvPr/>
            </p:nvSpPr>
            <p:spPr>
              <a:xfrm>
                <a:off x="4544032" y="4169592"/>
                <a:ext cx="16979" cy="84889"/>
              </a:xfrm>
              <a:custGeom>
                <a:avLst/>
                <a:gdLst>
                  <a:gd name="T0" fmla="*/ 2147483520 w 13"/>
                  <a:gd name="T1" fmla="*/ 2147483520 h 62"/>
                  <a:gd name="T2" fmla="*/ 2147483520 w 13"/>
                  <a:gd name="T3" fmla="*/ 2147483520 h 62"/>
                  <a:gd name="T4" fmla="*/ 2147483520 w 13"/>
                  <a:gd name="T5" fmla="*/ 2147483520 h 62"/>
                  <a:gd name="T6" fmla="*/ 2147483520 w 13"/>
                  <a:gd name="T7" fmla="*/ 2147483520 h 62"/>
                  <a:gd name="T8" fmla="*/ 2147483520 w 13"/>
                  <a:gd name="T9" fmla="*/ 2147483520 h 62"/>
                  <a:gd name="T10" fmla="*/ 2147483520 w 13"/>
                  <a:gd name="T11" fmla="*/ 2147483520 h 62"/>
                  <a:gd name="T12" fmla="*/ 0 w 13"/>
                  <a:gd name="T13" fmla="*/ 2147483520 h 62"/>
                  <a:gd name="T14" fmla="*/ 0 w 13"/>
                  <a:gd name="T15" fmla="*/ 2147483520 h 62"/>
                  <a:gd name="T16" fmla="*/ 0 w 13"/>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62">
                    <a:moveTo>
                      <a:pt x="13" y="62"/>
                    </a:moveTo>
                    <a:lnTo>
                      <a:pt x="13" y="48"/>
                    </a:lnTo>
                    <a:lnTo>
                      <a:pt x="11" y="36"/>
                    </a:lnTo>
                    <a:lnTo>
                      <a:pt x="8" y="32"/>
                    </a:lnTo>
                    <a:lnTo>
                      <a:pt x="5" y="30"/>
                    </a:lnTo>
                    <a:lnTo>
                      <a:pt x="2" y="28"/>
                    </a:lnTo>
                    <a:lnTo>
                      <a:pt x="0" y="24"/>
                    </a:lnTo>
                    <a:lnTo>
                      <a:pt x="0" y="14"/>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76" name="Freeform 728"/>
              <p:cNvSpPr/>
              <p:nvPr/>
            </p:nvSpPr>
            <p:spPr>
              <a:xfrm>
                <a:off x="4554481" y="4269543"/>
                <a:ext cx="10448" cy="80781"/>
              </a:xfrm>
              <a:custGeom>
                <a:avLst/>
                <a:gdLst>
                  <a:gd name="T0" fmla="*/ 2147483520 w 8"/>
                  <a:gd name="T1" fmla="*/ 0 h 59"/>
                  <a:gd name="T2" fmla="*/ 0 w 8"/>
                  <a:gd name="T3" fmla="*/ 2147483520 h 59"/>
                  <a:gd name="T4" fmla="*/ 0 w 8"/>
                  <a:gd name="T5" fmla="*/ 2147483520 h 59"/>
                  <a:gd name="T6" fmla="*/ 2147483520 w 8"/>
                  <a:gd name="T7" fmla="*/ 2147483520 h 59"/>
                  <a:gd name="T8" fmla="*/ 2147483520 w 8"/>
                  <a:gd name="T9" fmla="*/ 2147483520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59">
                    <a:moveTo>
                      <a:pt x="8" y="0"/>
                    </a:moveTo>
                    <a:cubicBezTo>
                      <a:pt x="4" y="9"/>
                      <a:pt x="0" y="18"/>
                      <a:pt x="0" y="24"/>
                    </a:cubicBezTo>
                    <a:cubicBezTo>
                      <a:pt x="0" y="29"/>
                      <a:pt x="0" y="32"/>
                      <a:pt x="0" y="35"/>
                    </a:cubicBezTo>
                    <a:cubicBezTo>
                      <a:pt x="0" y="38"/>
                      <a:pt x="4" y="38"/>
                      <a:pt x="4" y="41"/>
                    </a:cubicBezTo>
                    <a:cubicBezTo>
                      <a:pt x="4" y="44"/>
                      <a:pt x="8" y="56"/>
                      <a:pt x="8" y="59"/>
                    </a:cubicBez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77" name="Line 729"/>
              <p:cNvSpPr>
                <a:spLocks noChangeShapeType="1"/>
              </p:cNvSpPr>
              <p:nvPr/>
            </p:nvSpPr>
            <p:spPr>
              <a:xfrm flipH="1" flipV="1">
                <a:off x="4533585" y="4229836"/>
                <a:ext cx="27427" cy="39705"/>
              </a:xfrm>
              <a:prstGeom prst="line">
                <a:avLst/>
              </a:prstGeom>
              <a:noFill/>
              <a:ln w="7938">
                <a:solidFill>
                  <a:srgbClr val="000000"/>
                </a:solidFill>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78" name="Freeform 730"/>
              <p:cNvSpPr/>
              <p:nvPr/>
            </p:nvSpPr>
            <p:spPr>
              <a:xfrm>
                <a:off x="4943680" y="4329786"/>
                <a:ext cx="47017" cy="56136"/>
              </a:xfrm>
              <a:custGeom>
                <a:avLst/>
                <a:gdLst>
                  <a:gd name="T0" fmla="*/ 0 w 36"/>
                  <a:gd name="T1" fmla="*/ 2147483520 h 41"/>
                  <a:gd name="T2" fmla="*/ 2147483520 w 36"/>
                  <a:gd name="T3" fmla="*/ 0 h 41"/>
                  <a:gd name="T4" fmla="*/ 2147483520 w 36"/>
                  <a:gd name="T5" fmla="*/ 0 h 41"/>
                  <a:gd name="T6" fmla="*/ 2147483520 w 36"/>
                  <a:gd name="T7" fmla="*/ 2147483520 h 41"/>
                  <a:gd name="T8" fmla="*/ 2147483520 w 36"/>
                  <a:gd name="T9" fmla="*/ 2147483520 h 41"/>
                  <a:gd name="T10" fmla="*/ 2147483520 w 36"/>
                  <a:gd name="T11" fmla="*/ 2147483520 h 41"/>
                  <a:gd name="T12" fmla="*/ 2147483520 w 36"/>
                  <a:gd name="T13" fmla="*/ 214748352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1">
                    <a:moveTo>
                      <a:pt x="0" y="7"/>
                    </a:moveTo>
                    <a:lnTo>
                      <a:pt x="14" y="0"/>
                    </a:lnTo>
                    <a:lnTo>
                      <a:pt x="17" y="0"/>
                    </a:lnTo>
                    <a:lnTo>
                      <a:pt x="23" y="3"/>
                    </a:lnTo>
                    <a:lnTo>
                      <a:pt x="27" y="9"/>
                    </a:lnTo>
                    <a:lnTo>
                      <a:pt x="30" y="18"/>
                    </a:lnTo>
                    <a:lnTo>
                      <a:pt x="36" y="41"/>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79" name="Freeform 731"/>
              <p:cNvSpPr/>
              <p:nvPr/>
            </p:nvSpPr>
            <p:spPr>
              <a:xfrm>
                <a:off x="4955434" y="4298295"/>
                <a:ext cx="31345" cy="31491"/>
              </a:xfrm>
              <a:custGeom>
                <a:avLst/>
                <a:gdLst>
                  <a:gd name="T0" fmla="*/ 2147483520 w 24"/>
                  <a:gd name="T1" fmla="*/ 2147483520 h 23"/>
                  <a:gd name="T2" fmla="*/ 2147483520 w 24"/>
                  <a:gd name="T3" fmla="*/ 0 h 23"/>
                  <a:gd name="T4" fmla="*/ 2147483520 w 24"/>
                  <a:gd name="T5" fmla="*/ 0 h 23"/>
                  <a:gd name="T6" fmla="*/ 2147483520 w 24"/>
                  <a:gd name="T7" fmla="*/ 2147483520 h 23"/>
                  <a:gd name="T8" fmla="*/ 2147483520 w 24"/>
                  <a:gd name="T9" fmla="*/ 2147483520 h 23"/>
                  <a:gd name="T10" fmla="*/ 2147483520 w 24"/>
                  <a:gd name="T11" fmla="*/ 2147483520 h 23"/>
                  <a:gd name="T12" fmla="*/ 0 w 24"/>
                  <a:gd name="T13" fmla="*/ 21474835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3">
                    <a:moveTo>
                      <a:pt x="24" y="4"/>
                    </a:moveTo>
                    <a:lnTo>
                      <a:pt x="15" y="0"/>
                    </a:lnTo>
                    <a:lnTo>
                      <a:pt x="13" y="0"/>
                    </a:lnTo>
                    <a:lnTo>
                      <a:pt x="8" y="1"/>
                    </a:lnTo>
                    <a:lnTo>
                      <a:pt x="6" y="5"/>
                    </a:lnTo>
                    <a:lnTo>
                      <a:pt x="4" y="10"/>
                    </a:lnTo>
                    <a:lnTo>
                      <a:pt x="0" y="23"/>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80" name="Freeform 739"/>
              <p:cNvSpPr/>
              <p:nvPr/>
            </p:nvSpPr>
            <p:spPr>
              <a:xfrm>
                <a:off x="5029879" y="3617812"/>
                <a:ext cx="116238" cy="172516"/>
              </a:xfrm>
              <a:custGeom>
                <a:avLst/>
                <a:gdLst>
                  <a:gd name="T0" fmla="*/ 0 w 89"/>
                  <a:gd name="T1" fmla="*/ 0 h 126"/>
                  <a:gd name="T2" fmla="*/ 2147483520 w 89"/>
                  <a:gd name="T3" fmla="*/ 2147483520 h 126"/>
                  <a:gd name="T4" fmla="*/ 2147483520 w 89"/>
                  <a:gd name="T5" fmla="*/ 2147483520 h 126"/>
                  <a:gd name="T6" fmla="*/ 2147483520 w 89"/>
                  <a:gd name="T7" fmla="*/ 2147483520 h 126"/>
                  <a:gd name="T8" fmla="*/ 2147483520 w 89"/>
                  <a:gd name="T9" fmla="*/ 2147483520 h 126"/>
                  <a:gd name="T10" fmla="*/ 2147483520 w 89"/>
                  <a:gd name="T11" fmla="*/ 2147483520 h 126"/>
                  <a:gd name="T12" fmla="*/ 2147483520 w 89"/>
                  <a:gd name="T13" fmla="*/ 2147483520 h 126"/>
                  <a:gd name="T14" fmla="*/ 2147483520 w 89"/>
                  <a:gd name="T15" fmla="*/ 2147483520 h 126"/>
                  <a:gd name="T16" fmla="*/ 2147483520 w 89"/>
                  <a:gd name="T17" fmla="*/ 2147483520 h 126"/>
                  <a:gd name="T18" fmla="*/ 2147483520 w 89"/>
                  <a:gd name="T19" fmla="*/ 2147483520 h 126"/>
                  <a:gd name="T20" fmla="*/ 2147483520 w 89"/>
                  <a:gd name="T21" fmla="*/ 2147483520 h 126"/>
                  <a:gd name="T22" fmla="*/ 2147483520 w 89"/>
                  <a:gd name="T23" fmla="*/ 2147483520 h 126"/>
                  <a:gd name="T24" fmla="*/ 2147483520 w 89"/>
                  <a:gd name="T25" fmla="*/ 2147483520 h 126"/>
                  <a:gd name="T26" fmla="*/ 2147483520 w 89"/>
                  <a:gd name="T27" fmla="*/ 2147483520 h 126"/>
                  <a:gd name="T28" fmla="*/ 2147483520 w 89"/>
                  <a:gd name="T29" fmla="*/ 2147483520 h 126"/>
                  <a:gd name="T30" fmla="*/ 2147483520 w 89"/>
                  <a:gd name="T31" fmla="*/ 2147483520 h 126"/>
                  <a:gd name="T32" fmla="*/ 2147483520 w 89"/>
                  <a:gd name="T33" fmla="*/ 2147483520 h 126"/>
                  <a:gd name="T34" fmla="*/ 2147483520 w 89"/>
                  <a:gd name="T35" fmla="*/ 2147483520 h 126"/>
                  <a:gd name="T36" fmla="*/ 2147483520 w 89"/>
                  <a:gd name="T37" fmla="*/ 2147483520 h 126"/>
                  <a:gd name="T38" fmla="*/ 2147483520 w 89"/>
                  <a:gd name="T39" fmla="*/ 2147483520 h 126"/>
                  <a:gd name="T40" fmla="*/ 2147483520 w 89"/>
                  <a:gd name="T41" fmla="*/ 2147483520 h 126"/>
                  <a:gd name="T42" fmla="*/ 2147483520 w 89"/>
                  <a:gd name="T43" fmla="*/ 2147483520 h 1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9" h="126">
                    <a:moveTo>
                      <a:pt x="0" y="0"/>
                    </a:moveTo>
                    <a:lnTo>
                      <a:pt x="3" y="12"/>
                    </a:lnTo>
                    <a:lnTo>
                      <a:pt x="7" y="23"/>
                    </a:lnTo>
                    <a:lnTo>
                      <a:pt x="13" y="25"/>
                    </a:lnTo>
                    <a:lnTo>
                      <a:pt x="17" y="29"/>
                    </a:lnTo>
                    <a:lnTo>
                      <a:pt x="31" y="30"/>
                    </a:lnTo>
                    <a:lnTo>
                      <a:pt x="41" y="33"/>
                    </a:lnTo>
                    <a:lnTo>
                      <a:pt x="58" y="39"/>
                    </a:lnTo>
                    <a:lnTo>
                      <a:pt x="72" y="46"/>
                    </a:lnTo>
                    <a:lnTo>
                      <a:pt x="79" y="53"/>
                    </a:lnTo>
                    <a:lnTo>
                      <a:pt x="79" y="56"/>
                    </a:lnTo>
                    <a:lnTo>
                      <a:pt x="79" y="60"/>
                    </a:lnTo>
                    <a:lnTo>
                      <a:pt x="82" y="66"/>
                    </a:lnTo>
                    <a:lnTo>
                      <a:pt x="82" y="72"/>
                    </a:lnTo>
                    <a:lnTo>
                      <a:pt x="86" y="80"/>
                    </a:lnTo>
                    <a:lnTo>
                      <a:pt x="86" y="85"/>
                    </a:lnTo>
                    <a:lnTo>
                      <a:pt x="89" y="90"/>
                    </a:lnTo>
                    <a:lnTo>
                      <a:pt x="89" y="95"/>
                    </a:lnTo>
                    <a:lnTo>
                      <a:pt x="89" y="98"/>
                    </a:lnTo>
                    <a:lnTo>
                      <a:pt x="89" y="102"/>
                    </a:lnTo>
                    <a:lnTo>
                      <a:pt x="86" y="114"/>
                    </a:lnTo>
                    <a:lnTo>
                      <a:pt x="79" y="126"/>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81" name="Freeform 740"/>
              <p:cNvSpPr/>
              <p:nvPr/>
            </p:nvSpPr>
            <p:spPr>
              <a:xfrm>
                <a:off x="5069060" y="3684903"/>
                <a:ext cx="53548" cy="52029"/>
              </a:xfrm>
              <a:custGeom>
                <a:avLst/>
                <a:gdLst>
                  <a:gd name="T0" fmla="*/ 2147483520 w 41"/>
                  <a:gd name="T1" fmla="*/ 0 h 38"/>
                  <a:gd name="T2" fmla="*/ 2147483520 w 41"/>
                  <a:gd name="T3" fmla="*/ 2147483520 h 38"/>
                  <a:gd name="T4" fmla="*/ 2147483520 w 41"/>
                  <a:gd name="T5" fmla="*/ 2147483520 h 38"/>
                  <a:gd name="T6" fmla="*/ 2147483520 w 41"/>
                  <a:gd name="T7" fmla="*/ 2147483520 h 38"/>
                  <a:gd name="T8" fmla="*/ 2147483520 w 41"/>
                  <a:gd name="T9" fmla="*/ 2147483520 h 38"/>
                  <a:gd name="T10" fmla="*/ 2147483520 w 41"/>
                  <a:gd name="T11" fmla="*/ 2147483520 h 38"/>
                  <a:gd name="T12" fmla="*/ 2147483520 w 41"/>
                  <a:gd name="T13" fmla="*/ 2147483520 h 38"/>
                  <a:gd name="T14" fmla="*/ 2147483520 w 41"/>
                  <a:gd name="T15" fmla="*/ 2147483520 h 38"/>
                  <a:gd name="T16" fmla="*/ 2147483520 w 41"/>
                  <a:gd name="T17" fmla="*/ 2147483520 h 38"/>
                  <a:gd name="T18" fmla="*/ 2147483520 w 41"/>
                  <a:gd name="T19" fmla="*/ 2147483520 h 38"/>
                  <a:gd name="T20" fmla="*/ 2147483520 w 41"/>
                  <a:gd name="T21" fmla="*/ 2147483520 h 38"/>
                  <a:gd name="T22" fmla="*/ 0 w 41"/>
                  <a:gd name="T23" fmla="*/ 214748352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 h="38">
                    <a:moveTo>
                      <a:pt x="41" y="0"/>
                    </a:moveTo>
                    <a:lnTo>
                      <a:pt x="41" y="11"/>
                    </a:lnTo>
                    <a:lnTo>
                      <a:pt x="41" y="16"/>
                    </a:lnTo>
                    <a:lnTo>
                      <a:pt x="38" y="20"/>
                    </a:lnTo>
                    <a:lnTo>
                      <a:pt x="34" y="24"/>
                    </a:lnTo>
                    <a:lnTo>
                      <a:pt x="31" y="26"/>
                    </a:lnTo>
                    <a:lnTo>
                      <a:pt x="24" y="28"/>
                    </a:lnTo>
                    <a:lnTo>
                      <a:pt x="21" y="30"/>
                    </a:lnTo>
                    <a:lnTo>
                      <a:pt x="17" y="30"/>
                    </a:lnTo>
                    <a:lnTo>
                      <a:pt x="11" y="31"/>
                    </a:lnTo>
                    <a:lnTo>
                      <a:pt x="7" y="34"/>
                    </a:lnTo>
                    <a:lnTo>
                      <a:pt x="0" y="38"/>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82" name="Rectangle 743"/>
              <p:cNvSpPr>
                <a:spLocks noChangeArrowheads="1"/>
              </p:cNvSpPr>
              <p:nvPr/>
            </p:nvSpPr>
            <p:spPr>
              <a:xfrm>
                <a:off x="4442146" y="4651695"/>
                <a:ext cx="97" cy="98270"/>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843621" fontAlgn="auto">
                  <a:spcBef>
                    <a:spcPct val="0"/>
                  </a:spcBef>
                  <a:spcAft>
                    <a:spcPts val="0"/>
                  </a:spcAft>
                  <a:buFont typeface="Arial" panose="020B0604020202020204" pitchFamily="34" charset="0"/>
                  <a:buNone/>
                  <a:defRPr/>
                </a:pPr>
                <a:endParaRPr lang="ja-JP" altLang="ja-JP" sz="461">
                  <a:solidFill>
                    <a:srgbClr val="000000"/>
                  </a:solidFill>
                  <a:latin typeface="Arial" panose="020B0604020202020204" pitchFamily="34" charset="0"/>
                </a:endParaRPr>
              </a:p>
            </p:txBody>
          </p:sp>
          <p:sp>
            <p:nvSpPr>
              <p:cNvPr id="583" name="Line 753"/>
              <p:cNvSpPr>
                <a:spLocks noChangeShapeType="1"/>
              </p:cNvSpPr>
              <p:nvPr/>
            </p:nvSpPr>
            <p:spPr>
              <a:xfrm flipV="1">
                <a:off x="4982861" y="3617812"/>
                <a:ext cx="47017" cy="17799"/>
              </a:xfrm>
              <a:prstGeom prst="line">
                <a:avLst/>
              </a:prstGeom>
              <a:noFill/>
              <a:ln w="3175">
                <a:solidFill>
                  <a:srgbClr val="1F497D"/>
                </a:solidFill>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84" name="Freeform 767"/>
              <p:cNvSpPr/>
              <p:nvPr/>
            </p:nvSpPr>
            <p:spPr>
              <a:xfrm>
                <a:off x="2647667" y="5073253"/>
                <a:ext cx="540699" cy="565472"/>
              </a:xfrm>
              <a:custGeom>
                <a:avLst/>
                <a:gdLst>
                  <a:gd name="T0" fmla="*/ 2147483520 w 414"/>
                  <a:gd name="T1" fmla="*/ 2147483520 h 413"/>
                  <a:gd name="T2" fmla="*/ 2147483520 w 414"/>
                  <a:gd name="T3" fmla="*/ 2147483520 h 413"/>
                  <a:gd name="T4" fmla="*/ 2147483520 w 414"/>
                  <a:gd name="T5" fmla="*/ 0 h 413"/>
                  <a:gd name="T6" fmla="*/ 0 w 414"/>
                  <a:gd name="T7" fmla="*/ 0 h 4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4" h="413">
                    <a:moveTo>
                      <a:pt x="414" y="413"/>
                    </a:moveTo>
                    <a:lnTo>
                      <a:pt x="414" y="276"/>
                    </a:lnTo>
                    <a:lnTo>
                      <a:pt x="112" y="0"/>
                    </a:lnTo>
                    <a:lnTo>
                      <a:pt x="0" y="0"/>
                    </a:lnTo>
                  </a:path>
                </a:pathLst>
              </a:custGeom>
              <a:noFill/>
              <a:ln w="4763" cap="rnd">
                <a:solidFill>
                  <a:srgbClr val="262626"/>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85" name="Freeform 773"/>
              <p:cNvSpPr/>
              <p:nvPr/>
            </p:nvSpPr>
            <p:spPr>
              <a:xfrm>
                <a:off x="4037290" y="4626898"/>
                <a:ext cx="97953" cy="31491"/>
              </a:xfrm>
              <a:custGeom>
                <a:avLst/>
                <a:gdLst>
                  <a:gd name="T0" fmla="*/ 2147483520 w 75"/>
                  <a:gd name="T1" fmla="*/ 0 h 23"/>
                  <a:gd name="T2" fmla="*/ 2147483520 w 75"/>
                  <a:gd name="T3" fmla="*/ 0 h 23"/>
                  <a:gd name="T4" fmla="*/ 2147483520 w 75"/>
                  <a:gd name="T5" fmla="*/ 2147483520 h 23"/>
                  <a:gd name="T6" fmla="*/ 2147483520 w 75"/>
                  <a:gd name="T7" fmla="*/ 2147483520 h 23"/>
                  <a:gd name="T8" fmla="*/ 2147483520 w 75"/>
                  <a:gd name="T9" fmla="*/ 2147483520 h 23"/>
                  <a:gd name="T10" fmla="*/ 2147483520 w 75"/>
                  <a:gd name="T11" fmla="*/ 2147483520 h 23"/>
                  <a:gd name="T12" fmla="*/ 2147483520 w 75"/>
                  <a:gd name="T13" fmla="*/ 2147483520 h 23"/>
                  <a:gd name="T14" fmla="*/ 2147483520 w 75"/>
                  <a:gd name="T15" fmla="*/ 2147483520 h 23"/>
                  <a:gd name="T16" fmla="*/ 2147483520 w 75"/>
                  <a:gd name="T17" fmla="*/ 2147483520 h 23"/>
                  <a:gd name="T18" fmla="*/ 2147483520 w 75"/>
                  <a:gd name="T19" fmla="*/ 2147483520 h 23"/>
                  <a:gd name="T20" fmla="*/ 0 w 75"/>
                  <a:gd name="T21" fmla="*/ 214748352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23">
                    <a:moveTo>
                      <a:pt x="75" y="0"/>
                    </a:moveTo>
                    <a:lnTo>
                      <a:pt x="60" y="0"/>
                    </a:lnTo>
                    <a:lnTo>
                      <a:pt x="52" y="2"/>
                    </a:lnTo>
                    <a:lnTo>
                      <a:pt x="47" y="4"/>
                    </a:lnTo>
                    <a:lnTo>
                      <a:pt x="47" y="9"/>
                    </a:lnTo>
                    <a:lnTo>
                      <a:pt x="45" y="11"/>
                    </a:lnTo>
                    <a:lnTo>
                      <a:pt x="43" y="14"/>
                    </a:lnTo>
                    <a:lnTo>
                      <a:pt x="34" y="16"/>
                    </a:lnTo>
                    <a:lnTo>
                      <a:pt x="26" y="16"/>
                    </a:lnTo>
                    <a:lnTo>
                      <a:pt x="13" y="19"/>
                    </a:lnTo>
                    <a:lnTo>
                      <a:pt x="0" y="23"/>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pic>
            <p:nvPicPr>
              <p:cNvPr id="586" name="Picture 774"/>
              <p:cNvPicPr>
                <a:picLocks noChangeAspect="1" noChangeArrowheads="1"/>
              </p:cNvPicPr>
              <p:nvPr/>
            </p:nvPicPr>
            <p:blipFill>
              <a:blip r:embed="rId11"/>
              <a:stretch>
                <a:fillRect/>
              </a:stretch>
            </p:blipFill>
            <p:spPr>
              <a:xfrm>
                <a:off x="2808308" y="5329290"/>
                <a:ext cx="130604" cy="136917"/>
              </a:xfrm>
              <a:prstGeom prst="rect">
                <a:avLst/>
              </a:prstGeom>
              <a:noFill/>
              <a:ln>
                <a:noFill/>
              </a:ln>
            </p:spPr>
          </p:pic>
          <p:sp>
            <p:nvSpPr>
              <p:cNvPr id="587" name="Freeform 780"/>
              <p:cNvSpPr/>
              <p:nvPr/>
            </p:nvSpPr>
            <p:spPr>
              <a:xfrm>
                <a:off x="4988085" y="3980645"/>
                <a:ext cx="56161" cy="32860"/>
              </a:xfrm>
              <a:custGeom>
                <a:avLst/>
                <a:gdLst>
                  <a:gd name="T0" fmla="*/ 2147483520 w 43"/>
                  <a:gd name="T1" fmla="*/ 2147483520 h 24"/>
                  <a:gd name="T2" fmla="*/ 2147483520 w 43"/>
                  <a:gd name="T3" fmla="*/ 2147483520 h 24"/>
                  <a:gd name="T4" fmla="*/ 2147483520 w 43"/>
                  <a:gd name="T5" fmla="*/ 2147483520 h 24"/>
                  <a:gd name="T6" fmla="*/ 2147483520 w 43"/>
                  <a:gd name="T7" fmla="*/ 2147483520 h 24"/>
                  <a:gd name="T8" fmla="*/ 0 w 43"/>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24">
                    <a:moveTo>
                      <a:pt x="43" y="24"/>
                    </a:moveTo>
                    <a:lnTo>
                      <a:pt x="40" y="22"/>
                    </a:lnTo>
                    <a:lnTo>
                      <a:pt x="31" y="17"/>
                    </a:lnTo>
                    <a:lnTo>
                      <a:pt x="15" y="8"/>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88" name="Freeform 781"/>
              <p:cNvSpPr/>
              <p:nvPr/>
            </p:nvSpPr>
            <p:spPr>
              <a:xfrm>
                <a:off x="4968495" y="4013505"/>
                <a:ext cx="84894" cy="35599"/>
              </a:xfrm>
              <a:custGeom>
                <a:avLst/>
                <a:gdLst>
                  <a:gd name="T0" fmla="*/ 2147483520 w 65"/>
                  <a:gd name="T1" fmla="*/ 0 h 26"/>
                  <a:gd name="T2" fmla="*/ 2147483520 w 65"/>
                  <a:gd name="T3" fmla="*/ 2147483520 h 26"/>
                  <a:gd name="T4" fmla="*/ 2147483520 w 65"/>
                  <a:gd name="T5" fmla="*/ 2147483520 h 26"/>
                  <a:gd name="T6" fmla="*/ 2147483520 w 65"/>
                  <a:gd name="T7" fmla="*/ 2147483520 h 26"/>
                  <a:gd name="T8" fmla="*/ 2147483520 w 65"/>
                  <a:gd name="T9" fmla="*/ 2147483520 h 26"/>
                  <a:gd name="T10" fmla="*/ 2147483520 w 65"/>
                  <a:gd name="T11" fmla="*/ 2147483520 h 26"/>
                  <a:gd name="T12" fmla="*/ 0 w 65"/>
                  <a:gd name="T13" fmla="*/ 214748352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26">
                    <a:moveTo>
                      <a:pt x="65" y="0"/>
                    </a:moveTo>
                    <a:lnTo>
                      <a:pt x="41" y="13"/>
                    </a:lnTo>
                    <a:lnTo>
                      <a:pt x="32" y="18"/>
                    </a:lnTo>
                    <a:lnTo>
                      <a:pt x="22" y="24"/>
                    </a:lnTo>
                    <a:lnTo>
                      <a:pt x="13" y="26"/>
                    </a:lnTo>
                    <a:lnTo>
                      <a:pt x="7" y="26"/>
                    </a:lnTo>
                    <a:lnTo>
                      <a:pt x="0" y="24"/>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89" name="Freeform 782"/>
              <p:cNvSpPr/>
              <p:nvPr/>
            </p:nvSpPr>
            <p:spPr>
              <a:xfrm>
                <a:off x="5028572" y="3820451"/>
                <a:ext cx="338264" cy="349141"/>
              </a:xfrm>
              <a:custGeom>
                <a:avLst/>
                <a:gdLst>
                  <a:gd name="T0" fmla="*/ 2147483520 w 259"/>
                  <a:gd name="T1" fmla="*/ 2147483520 h 255"/>
                  <a:gd name="T2" fmla="*/ 2147483520 w 259"/>
                  <a:gd name="T3" fmla="*/ 2147483520 h 255"/>
                  <a:gd name="T4" fmla="*/ 2147483520 w 259"/>
                  <a:gd name="T5" fmla="*/ 2147483520 h 255"/>
                  <a:gd name="T6" fmla="*/ 2147483520 w 259"/>
                  <a:gd name="T7" fmla="*/ 2147483520 h 255"/>
                  <a:gd name="T8" fmla="*/ 2147483520 w 259"/>
                  <a:gd name="T9" fmla="*/ 2147483520 h 255"/>
                  <a:gd name="T10" fmla="*/ 2147483520 w 259"/>
                  <a:gd name="T11" fmla="*/ 2147483520 h 255"/>
                  <a:gd name="T12" fmla="*/ 2147483520 w 259"/>
                  <a:gd name="T13" fmla="*/ 2147483520 h 255"/>
                  <a:gd name="T14" fmla="*/ 2147483520 w 259"/>
                  <a:gd name="T15" fmla="*/ 2147483520 h 255"/>
                  <a:gd name="T16" fmla="*/ 2147483520 w 259"/>
                  <a:gd name="T17" fmla="*/ 2147483520 h 255"/>
                  <a:gd name="T18" fmla="*/ 2147483520 w 259"/>
                  <a:gd name="T19" fmla="*/ 2147483520 h 255"/>
                  <a:gd name="T20" fmla="*/ 2147483520 w 259"/>
                  <a:gd name="T21" fmla="*/ 2147483520 h 255"/>
                  <a:gd name="T22" fmla="*/ 2147483520 w 259"/>
                  <a:gd name="T23" fmla="*/ 2147483520 h 255"/>
                  <a:gd name="T24" fmla="*/ 2147483520 w 259"/>
                  <a:gd name="T25" fmla="*/ 2147483520 h 255"/>
                  <a:gd name="T26" fmla="*/ 2147483520 w 259"/>
                  <a:gd name="T27" fmla="*/ 2147483520 h 255"/>
                  <a:gd name="T28" fmla="*/ 2147483520 w 259"/>
                  <a:gd name="T29" fmla="*/ 2147483520 h 255"/>
                  <a:gd name="T30" fmla="*/ 2147483520 w 259"/>
                  <a:gd name="T31" fmla="*/ 2147483520 h 255"/>
                  <a:gd name="T32" fmla="*/ 2147483520 w 259"/>
                  <a:gd name="T33" fmla="*/ 2147483520 h 255"/>
                  <a:gd name="T34" fmla="*/ 2147483520 w 259"/>
                  <a:gd name="T35" fmla="*/ 2147483520 h 255"/>
                  <a:gd name="T36" fmla="*/ 2147483520 w 259"/>
                  <a:gd name="T37" fmla="*/ 2147483520 h 255"/>
                  <a:gd name="T38" fmla="*/ 2147483520 w 259"/>
                  <a:gd name="T39" fmla="*/ 2147483520 h 255"/>
                  <a:gd name="T40" fmla="*/ 2147483520 w 259"/>
                  <a:gd name="T41" fmla="*/ 2147483520 h 255"/>
                  <a:gd name="T42" fmla="*/ 2147483520 w 259"/>
                  <a:gd name="T43" fmla="*/ 2147483520 h 255"/>
                  <a:gd name="T44" fmla="*/ 2147483520 w 259"/>
                  <a:gd name="T45" fmla="*/ 2147483520 h 255"/>
                  <a:gd name="T46" fmla="*/ 2147483520 w 259"/>
                  <a:gd name="T47" fmla="*/ 2147483520 h 255"/>
                  <a:gd name="T48" fmla="*/ 2147483520 w 259"/>
                  <a:gd name="T49" fmla="*/ 2147483520 h 255"/>
                  <a:gd name="T50" fmla="*/ 2147483520 w 259"/>
                  <a:gd name="T51" fmla="*/ 2147483520 h 255"/>
                  <a:gd name="T52" fmla="*/ 2147483520 w 259"/>
                  <a:gd name="T53" fmla="*/ 2147483520 h 255"/>
                  <a:gd name="T54" fmla="*/ 2147483520 w 259"/>
                  <a:gd name="T55" fmla="*/ 2147483520 h 255"/>
                  <a:gd name="T56" fmla="*/ 0 w 259"/>
                  <a:gd name="T57" fmla="*/ 2147483520 h 255"/>
                  <a:gd name="T58" fmla="*/ 0 w 259"/>
                  <a:gd name="T59" fmla="*/ 2147483520 h 255"/>
                  <a:gd name="T60" fmla="*/ 2147483520 w 259"/>
                  <a:gd name="T61" fmla="*/ 2147483520 h 255"/>
                  <a:gd name="T62" fmla="*/ 2147483520 w 259"/>
                  <a:gd name="T63" fmla="*/ 2147483520 h 255"/>
                  <a:gd name="T64" fmla="*/ 2147483520 w 259"/>
                  <a:gd name="T65" fmla="*/ 2147483520 h 255"/>
                  <a:gd name="T66" fmla="*/ 2147483520 w 259"/>
                  <a:gd name="T67" fmla="*/ 2147483520 h 255"/>
                  <a:gd name="T68" fmla="*/ 2147483520 w 259"/>
                  <a:gd name="T69" fmla="*/ 2147483520 h 255"/>
                  <a:gd name="T70" fmla="*/ 2147483520 w 259"/>
                  <a:gd name="T71" fmla="*/ 2147483520 h 255"/>
                  <a:gd name="T72" fmla="*/ 2147483520 w 259"/>
                  <a:gd name="T73" fmla="*/ 2147483520 h 255"/>
                  <a:gd name="T74" fmla="*/ 2147483520 w 259"/>
                  <a:gd name="T75" fmla="*/ 2147483520 h 255"/>
                  <a:gd name="T76" fmla="*/ 2147483520 w 259"/>
                  <a:gd name="T77" fmla="*/ 0 h 2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9" h="255">
                    <a:moveTo>
                      <a:pt x="259" y="255"/>
                    </a:moveTo>
                    <a:lnTo>
                      <a:pt x="235" y="241"/>
                    </a:lnTo>
                    <a:lnTo>
                      <a:pt x="224" y="236"/>
                    </a:lnTo>
                    <a:lnTo>
                      <a:pt x="214" y="232"/>
                    </a:lnTo>
                    <a:lnTo>
                      <a:pt x="207" y="226"/>
                    </a:lnTo>
                    <a:lnTo>
                      <a:pt x="203" y="222"/>
                    </a:lnTo>
                    <a:lnTo>
                      <a:pt x="203" y="220"/>
                    </a:lnTo>
                    <a:lnTo>
                      <a:pt x="196" y="216"/>
                    </a:lnTo>
                    <a:lnTo>
                      <a:pt x="189" y="214"/>
                    </a:lnTo>
                    <a:lnTo>
                      <a:pt x="179" y="214"/>
                    </a:lnTo>
                    <a:lnTo>
                      <a:pt x="168" y="218"/>
                    </a:lnTo>
                    <a:lnTo>
                      <a:pt x="165" y="220"/>
                    </a:lnTo>
                    <a:lnTo>
                      <a:pt x="158" y="220"/>
                    </a:lnTo>
                    <a:lnTo>
                      <a:pt x="151" y="218"/>
                    </a:lnTo>
                    <a:lnTo>
                      <a:pt x="140" y="212"/>
                    </a:lnTo>
                    <a:lnTo>
                      <a:pt x="119" y="203"/>
                    </a:lnTo>
                    <a:lnTo>
                      <a:pt x="105" y="191"/>
                    </a:lnTo>
                    <a:lnTo>
                      <a:pt x="88" y="178"/>
                    </a:lnTo>
                    <a:lnTo>
                      <a:pt x="77" y="166"/>
                    </a:lnTo>
                    <a:lnTo>
                      <a:pt x="67" y="159"/>
                    </a:lnTo>
                    <a:lnTo>
                      <a:pt x="53" y="155"/>
                    </a:lnTo>
                    <a:lnTo>
                      <a:pt x="39" y="151"/>
                    </a:lnTo>
                    <a:lnTo>
                      <a:pt x="35" y="149"/>
                    </a:lnTo>
                    <a:lnTo>
                      <a:pt x="28" y="149"/>
                    </a:lnTo>
                    <a:lnTo>
                      <a:pt x="25" y="147"/>
                    </a:lnTo>
                    <a:lnTo>
                      <a:pt x="18" y="145"/>
                    </a:lnTo>
                    <a:lnTo>
                      <a:pt x="7" y="132"/>
                    </a:lnTo>
                    <a:lnTo>
                      <a:pt x="4" y="122"/>
                    </a:lnTo>
                    <a:lnTo>
                      <a:pt x="0" y="110"/>
                    </a:lnTo>
                    <a:lnTo>
                      <a:pt x="0" y="97"/>
                    </a:lnTo>
                    <a:lnTo>
                      <a:pt x="4" y="79"/>
                    </a:lnTo>
                    <a:lnTo>
                      <a:pt x="7" y="64"/>
                    </a:lnTo>
                    <a:lnTo>
                      <a:pt x="11" y="51"/>
                    </a:lnTo>
                    <a:lnTo>
                      <a:pt x="11" y="41"/>
                    </a:lnTo>
                    <a:lnTo>
                      <a:pt x="7" y="35"/>
                    </a:lnTo>
                    <a:lnTo>
                      <a:pt x="4" y="31"/>
                    </a:lnTo>
                    <a:lnTo>
                      <a:pt x="4" y="26"/>
                    </a:lnTo>
                    <a:lnTo>
                      <a:pt x="7" y="14"/>
                    </a:lnTo>
                    <a:lnTo>
                      <a:pt x="14"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90" name="Freeform 783"/>
              <p:cNvSpPr/>
              <p:nvPr/>
            </p:nvSpPr>
            <p:spPr>
              <a:xfrm>
                <a:off x="5093875" y="3901233"/>
                <a:ext cx="35263" cy="143764"/>
              </a:xfrm>
              <a:custGeom>
                <a:avLst/>
                <a:gdLst>
                  <a:gd name="T0" fmla="*/ 2147483520 w 27"/>
                  <a:gd name="T1" fmla="*/ 2147483520 h 105"/>
                  <a:gd name="T2" fmla="*/ 2147483520 w 27"/>
                  <a:gd name="T3" fmla="*/ 2147483520 h 105"/>
                  <a:gd name="T4" fmla="*/ 2147483520 w 27"/>
                  <a:gd name="T5" fmla="*/ 2147483520 h 105"/>
                  <a:gd name="T6" fmla="*/ 2147483520 w 27"/>
                  <a:gd name="T7" fmla="*/ 2147483520 h 105"/>
                  <a:gd name="T8" fmla="*/ 2147483520 w 27"/>
                  <a:gd name="T9" fmla="*/ 2147483520 h 105"/>
                  <a:gd name="T10" fmla="*/ 2147483520 w 27"/>
                  <a:gd name="T11" fmla="*/ 2147483520 h 105"/>
                  <a:gd name="T12" fmla="*/ 2147483520 w 27"/>
                  <a:gd name="T13" fmla="*/ 2147483520 h 105"/>
                  <a:gd name="T14" fmla="*/ 0 w 27"/>
                  <a:gd name="T15" fmla="*/ 2147483520 h 105"/>
                  <a:gd name="T16" fmla="*/ 0 w 27"/>
                  <a:gd name="T17" fmla="*/ 2147483520 h 105"/>
                  <a:gd name="T18" fmla="*/ 2147483520 w 27"/>
                  <a:gd name="T19" fmla="*/ 2147483520 h 105"/>
                  <a:gd name="T20" fmla="*/ 2147483520 w 27"/>
                  <a:gd name="T21" fmla="*/ 2147483520 h 105"/>
                  <a:gd name="T22" fmla="*/ 2147483520 w 27"/>
                  <a:gd name="T23" fmla="*/ 2147483520 h 105"/>
                  <a:gd name="T24" fmla="*/ 0 w 27"/>
                  <a:gd name="T25" fmla="*/ 0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105">
                    <a:moveTo>
                      <a:pt x="27" y="105"/>
                    </a:moveTo>
                    <a:lnTo>
                      <a:pt x="27" y="95"/>
                    </a:lnTo>
                    <a:lnTo>
                      <a:pt x="27" y="84"/>
                    </a:lnTo>
                    <a:lnTo>
                      <a:pt x="24" y="79"/>
                    </a:lnTo>
                    <a:lnTo>
                      <a:pt x="17" y="74"/>
                    </a:lnTo>
                    <a:lnTo>
                      <a:pt x="7" y="68"/>
                    </a:lnTo>
                    <a:lnTo>
                      <a:pt x="4" y="63"/>
                    </a:lnTo>
                    <a:lnTo>
                      <a:pt x="0" y="52"/>
                    </a:lnTo>
                    <a:lnTo>
                      <a:pt x="0" y="42"/>
                    </a:lnTo>
                    <a:lnTo>
                      <a:pt x="4" y="31"/>
                    </a:lnTo>
                    <a:lnTo>
                      <a:pt x="4" y="19"/>
                    </a:lnTo>
                    <a:lnTo>
                      <a:pt x="4" y="10"/>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91" name="Freeform 784"/>
              <p:cNvSpPr/>
              <p:nvPr/>
            </p:nvSpPr>
            <p:spPr>
              <a:xfrm>
                <a:off x="5146116" y="3905340"/>
                <a:ext cx="52241" cy="204007"/>
              </a:xfrm>
              <a:custGeom>
                <a:avLst/>
                <a:gdLst>
                  <a:gd name="T0" fmla="*/ 2147483520 w 40"/>
                  <a:gd name="T1" fmla="*/ 2147483520 h 149"/>
                  <a:gd name="T2" fmla="*/ 2147483520 w 40"/>
                  <a:gd name="T3" fmla="*/ 2147483520 h 149"/>
                  <a:gd name="T4" fmla="*/ 2147483520 w 40"/>
                  <a:gd name="T5" fmla="*/ 2147483520 h 149"/>
                  <a:gd name="T6" fmla="*/ 2147483520 w 40"/>
                  <a:gd name="T7" fmla="*/ 2147483520 h 149"/>
                  <a:gd name="T8" fmla="*/ 2147483520 w 40"/>
                  <a:gd name="T9" fmla="*/ 2147483520 h 149"/>
                  <a:gd name="T10" fmla="*/ 2147483520 w 40"/>
                  <a:gd name="T11" fmla="*/ 2147483520 h 149"/>
                  <a:gd name="T12" fmla="*/ 2147483520 w 40"/>
                  <a:gd name="T13" fmla="*/ 2147483520 h 149"/>
                  <a:gd name="T14" fmla="*/ 2147483520 w 40"/>
                  <a:gd name="T15" fmla="*/ 2147483520 h 149"/>
                  <a:gd name="T16" fmla="*/ 2147483520 w 40"/>
                  <a:gd name="T17" fmla="*/ 2147483520 h 149"/>
                  <a:gd name="T18" fmla="*/ 2147483520 w 40"/>
                  <a:gd name="T19" fmla="*/ 2147483520 h 149"/>
                  <a:gd name="T20" fmla="*/ 2147483520 w 40"/>
                  <a:gd name="T21" fmla="*/ 2147483520 h 149"/>
                  <a:gd name="T22" fmla="*/ 2147483520 w 40"/>
                  <a:gd name="T23" fmla="*/ 2147483520 h 149"/>
                  <a:gd name="T24" fmla="*/ 2147483520 w 40"/>
                  <a:gd name="T25" fmla="*/ 2147483520 h 149"/>
                  <a:gd name="T26" fmla="*/ 2147483520 w 40"/>
                  <a:gd name="T27" fmla="*/ 2147483520 h 149"/>
                  <a:gd name="T28" fmla="*/ 2147483520 w 40"/>
                  <a:gd name="T29" fmla="*/ 2147483520 h 149"/>
                  <a:gd name="T30" fmla="*/ 2147483520 w 40"/>
                  <a:gd name="T31" fmla="*/ 2147483520 h 149"/>
                  <a:gd name="T32" fmla="*/ 0 w 40"/>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149">
                    <a:moveTo>
                      <a:pt x="40" y="149"/>
                    </a:moveTo>
                    <a:lnTo>
                      <a:pt x="40" y="138"/>
                    </a:lnTo>
                    <a:lnTo>
                      <a:pt x="40" y="125"/>
                    </a:lnTo>
                    <a:lnTo>
                      <a:pt x="37" y="118"/>
                    </a:lnTo>
                    <a:lnTo>
                      <a:pt x="37" y="108"/>
                    </a:lnTo>
                    <a:lnTo>
                      <a:pt x="34" y="99"/>
                    </a:lnTo>
                    <a:lnTo>
                      <a:pt x="30" y="92"/>
                    </a:lnTo>
                    <a:lnTo>
                      <a:pt x="27" y="81"/>
                    </a:lnTo>
                    <a:lnTo>
                      <a:pt x="23" y="68"/>
                    </a:lnTo>
                    <a:lnTo>
                      <a:pt x="23" y="61"/>
                    </a:lnTo>
                    <a:lnTo>
                      <a:pt x="23" y="51"/>
                    </a:lnTo>
                    <a:lnTo>
                      <a:pt x="23" y="40"/>
                    </a:lnTo>
                    <a:lnTo>
                      <a:pt x="23" y="33"/>
                    </a:lnTo>
                    <a:lnTo>
                      <a:pt x="23" y="24"/>
                    </a:lnTo>
                    <a:lnTo>
                      <a:pt x="23" y="16"/>
                    </a:lnTo>
                    <a:lnTo>
                      <a:pt x="14" y="9"/>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92" name="Freeform 785"/>
              <p:cNvSpPr/>
              <p:nvPr/>
            </p:nvSpPr>
            <p:spPr>
              <a:xfrm>
                <a:off x="5214030" y="4009398"/>
                <a:ext cx="9143" cy="110903"/>
              </a:xfrm>
              <a:custGeom>
                <a:avLst/>
                <a:gdLst>
                  <a:gd name="T0" fmla="*/ 2147483520 w 7"/>
                  <a:gd name="T1" fmla="*/ 2147483520 h 81"/>
                  <a:gd name="T2" fmla="*/ 2147483520 w 7"/>
                  <a:gd name="T3" fmla="*/ 2147483520 h 81"/>
                  <a:gd name="T4" fmla="*/ 0 w 7"/>
                  <a:gd name="T5" fmla="*/ 2147483520 h 81"/>
                  <a:gd name="T6" fmla="*/ 0 w 7"/>
                  <a:gd name="T7" fmla="*/ 2147483520 h 81"/>
                  <a:gd name="T8" fmla="*/ 0 w 7"/>
                  <a:gd name="T9" fmla="*/ 2147483520 h 81"/>
                  <a:gd name="T10" fmla="*/ 2147483520 w 7"/>
                  <a:gd name="T11" fmla="*/ 2147483520 h 81"/>
                  <a:gd name="T12" fmla="*/ 2147483520 w 7"/>
                  <a:gd name="T13" fmla="*/ 2147483520 h 81"/>
                  <a:gd name="T14" fmla="*/ 2147483520 w 7"/>
                  <a:gd name="T15" fmla="*/ 2147483520 h 81"/>
                  <a:gd name="T16" fmla="*/ 2147483520 w 7"/>
                  <a:gd name="T17" fmla="*/ 2147483520 h 81"/>
                  <a:gd name="T18" fmla="*/ 2147483520 w 7"/>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81">
                    <a:moveTo>
                      <a:pt x="7" y="81"/>
                    </a:moveTo>
                    <a:lnTo>
                      <a:pt x="4" y="57"/>
                    </a:lnTo>
                    <a:lnTo>
                      <a:pt x="0" y="46"/>
                    </a:lnTo>
                    <a:lnTo>
                      <a:pt x="0" y="39"/>
                    </a:lnTo>
                    <a:lnTo>
                      <a:pt x="0" y="33"/>
                    </a:lnTo>
                    <a:lnTo>
                      <a:pt x="4" y="29"/>
                    </a:lnTo>
                    <a:lnTo>
                      <a:pt x="4" y="27"/>
                    </a:lnTo>
                    <a:lnTo>
                      <a:pt x="4" y="24"/>
                    </a:lnTo>
                    <a:lnTo>
                      <a:pt x="4" y="13"/>
                    </a:lnTo>
                    <a:lnTo>
                      <a:pt x="4"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93" name="Freeform 786"/>
              <p:cNvSpPr/>
              <p:nvPr/>
            </p:nvSpPr>
            <p:spPr>
              <a:xfrm>
                <a:off x="5178766" y="4101134"/>
                <a:ext cx="28733" cy="91735"/>
              </a:xfrm>
              <a:custGeom>
                <a:avLst/>
                <a:gdLst>
                  <a:gd name="T0" fmla="*/ 2147483520 w 22"/>
                  <a:gd name="T1" fmla="*/ 2147483520 h 67"/>
                  <a:gd name="T2" fmla="*/ 2147483520 w 22"/>
                  <a:gd name="T3" fmla="*/ 2147483520 h 67"/>
                  <a:gd name="T4" fmla="*/ 2147483520 w 22"/>
                  <a:gd name="T5" fmla="*/ 2147483520 h 67"/>
                  <a:gd name="T6" fmla="*/ 2147483520 w 22"/>
                  <a:gd name="T7" fmla="*/ 2147483520 h 67"/>
                  <a:gd name="T8" fmla="*/ 2147483520 w 22"/>
                  <a:gd name="T9" fmla="*/ 2147483520 h 67"/>
                  <a:gd name="T10" fmla="*/ 2147483520 w 22"/>
                  <a:gd name="T11" fmla="*/ 2147483520 h 67"/>
                  <a:gd name="T12" fmla="*/ 2147483520 w 22"/>
                  <a:gd name="T13" fmla="*/ 2147483520 h 67"/>
                  <a:gd name="T14" fmla="*/ 2147483520 w 22"/>
                  <a:gd name="T15" fmla="*/ 2147483520 h 67"/>
                  <a:gd name="T16" fmla="*/ 0 w 22"/>
                  <a:gd name="T17" fmla="*/ 0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67">
                    <a:moveTo>
                      <a:pt x="19" y="67"/>
                    </a:moveTo>
                    <a:lnTo>
                      <a:pt x="22" y="41"/>
                    </a:lnTo>
                    <a:lnTo>
                      <a:pt x="22" y="29"/>
                    </a:lnTo>
                    <a:lnTo>
                      <a:pt x="19" y="20"/>
                    </a:lnTo>
                    <a:lnTo>
                      <a:pt x="19" y="16"/>
                    </a:lnTo>
                    <a:lnTo>
                      <a:pt x="15" y="14"/>
                    </a:lnTo>
                    <a:lnTo>
                      <a:pt x="13" y="14"/>
                    </a:lnTo>
                    <a:lnTo>
                      <a:pt x="9" y="12"/>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94" name="Freeform 790"/>
              <p:cNvSpPr/>
              <p:nvPr/>
            </p:nvSpPr>
            <p:spPr>
              <a:xfrm>
                <a:off x="5355082" y="3438449"/>
                <a:ext cx="60078" cy="65721"/>
              </a:xfrm>
              <a:custGeom>
                <a:avLst/>
                <a:gdLst>
                  <a:gd name="T0" fmla="*/ 2147483520 w 46"/>
                  <a:gd name="T1" fmla="*/ 2147483520 h 48"/>
                  <a:gd name="T2" fmla="*/ 2147483520 w 46"/>
                  <a:gd name="T3" fmla="*/ 2147483520 h 48"/>
                  <a:gd name="T4" fmla="*/ 2147483520 w 46"/>
                  <a:gd name="T5" fmla="*/ 2147483520 h 48"/>
                  <a:gd name="T6" fmla="*/ 2147483520 w 46"/>
                  <a:gd name="T7" fmla="*/ 2147483520 h 48"/>
                  <a:gd name="T8" fmla="*/ 2147483520 w 46"/>
                  <a:gd name="T9" fmla="*/ 2147483520 h 48"/>
                  <a:gd name="T10" fmla="*/ 2147483520 w 46"/>
                  <a:gd name="T11" fmla="*/ 2147483520 h 48"/>
                  <a:gd name="T12" fmla="*/ 2147483520 w 46"/>
                  <a:gd name="T13" fmla="*/ 2147483520 h 48"/>
                  <a:gd name="T14" fmla="*/ 2147483520 w 46"/>
                  <a:gd name="T15" fmla="*/ 2147483520 h 48"/>
                  <a:gd name="T16" fmla="*/ 2147483520 w 46"/>
                  <a:gd name="T17" fmla="*/ 2147483520 h 48"/>
                  <a:gd name="T18" fmla="*/ 2147483520 w 46"/>
                  <a:gd name="T19" fmla="*/ 2147483520 h 48"/>
                  <a:gd name="T20" fmla="*/ 2147483520 w 46"/>
                  <a:gd name="T21" fmla="*/ 2147483520 h 48"/>
                  <a:gd name="T22" fmla="*/ 2147483520 w 46"/>
                  <a:gd name="T23" fmla="*/ 2147483520 h 48"/>
                  <a:gd name="T24" fmla="*/ 2147483520 w 46"/>
                  <a:gd name="T25" fmla="*/ 2147483520 h 48"/>
                  <a:gd name="T26" fmla="*/ 0 w 46"/>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 h="48">
                    <a:moveTo>
                      <a:pt x="46" y="48"/>
                    </a:moveTo>
                    <a:lnTo>
                      <a:pt x="46" y="40"/>
                    </a:lnTo>
                    <a:lnTo>
                      <a:pt x="46" y="32"/>
                    </a:lnTo>
                    <a:lnTo>
                      <a:pt x="46" y="28"/>
                    </a:lnTo>
                    <a:lnTo>
                      <a:pt x="46" y="24"/>
                    </a:lnTo>
                    <a:lnTo>
                      <a:pt x="46" y="19"/>
                    </a:lnTo>
                    <a:lnTo>
                      <a:pt x="46" y="17"/>
                    </a:lnTo>
                    <a:lnTo>
                      <a:pt x="43" y="15"/>
                    </a:lnTo>
                    <a:lnTo>
                      <a:pt x="39" y="17"/>
                    </a:lnTo>
                    <a:lnTo>
                      <a:pt x="35" y="18"/>
                    </a:lnTo>
                    <a:lnTo>
                      <a:pt x="32" y="17"/>
                    </a:lnTo>
                    <a:lnTo>
                      <a:pt x="25" y="14"/>
                    </a:lnTo>
                    <a:lnTo>
                      <a:pt x="17" y="11"/>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95" name="Line 791"/>
              <p:cNvSpPr>
                <a:spLocks noChangeShapeType="1"/>
              </p:cNvSpPr>
              <p:nvPr/>
            </p:nvSpPr>
            <p:spPr>
              <a:xfrm>
                <a:off x="5377285" y="3471309"/>
                <a:ext cx="37875" cy="12322"/>
              </a:xfrm>
              <a:prstGeom prst="line">
                <a:avLst/>
              </a:prstGeom>
              <a:noFill/>
              <a:ln w="7938">
                <a:solidFill>
                  <a:srgbClr val="000000"/>
                </a:solidFill>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96" name="Freeform 792"/>
              <p:cNvSpPr/>
              <p:nvPr/>
            </p:nvSpPr>
            <p:spPr>
              <a:xfrm>
                <a:off x="5313288" y="3483632"/>
                <a:ext cx="84894" cy="39705"/>
              </a:xfrm>
              <a:custGeom>
                <a:avLst/>
                <a:gdLst>
                  <a:gd name="T0" fmla="*/ 2147483520 w 65"/>
                  <a:gd name="T1" fmla="*/ 2147483520 h 29"/>
                  <a:gd name="T2" fmla="*/ 2147483520 w 65"/>
                  <a:gd name="T3" fmla="*/ 2147483520 h 29"/>
                  <a:gd name="T4" fmla="*/ 2147483520 w 65"/>
                  <a:gd name="T5" fmla="*/ 2147483520 h 29"/>
                  <a:gd name="T6" fmla="*/ 2147483520 w 65"/>
                  <a:gd name="T7" fmla="*/ 2147483520 h 29"/>
                  <a:gd name="T8" fmla="*/ 0 w 65"/>
                  <a:gd name="T9" fmla="*/ 2147483520 h 29"/>
                  <a:gd name="T10" fmla="*/ 0 w 65"/>
                  <a:gd name="T11" fmla="*/ 2147483520 h 29"/>
                  <a:gd name="T12" fmla="*/ 0 w 65"/>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29">
                    <a:moveTo>
                      <a:pt x="65" y="29"/>
                    </a:moveTo>
                    <a:lnTo>
                      <a:pt x="33" y="18"/>
                    </a:lnTo>
                    <a:lnTo>
                      <a:pt x="18" y="14"/>
                    </a:lnTo>
                    <a:lnTo>
                      <a:pt x="7" y="10"/>
                    </a:lnTo>
                    <a:lnTo>
                      <a:pt x="0" y="7"/>
                    </a:lnTo>
                    <a:lnTo>
                      <a:pt x="0" y="5"/>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97" name="Freeform 800"/>
              <p:cNvSpPr/>
              <p:nvPr/>
            </p:nvSpPr>
            <p:spPr>
              <a:xfrm>
                <a:off x="5361612" y="3404219"/>
                <a:ext cx="82281" cy="79413"/>
              </a:xfrm>
              <a:custGeom>
                <a:avLst/>
                <a:gdLst>
                  <a:gd name="T0" fmla="*/ 2147483520 w 608"/>
                  <a:gd name="T1" fmla="*/ 2147483520 h 560"/>
                  <a:gd name="T2" fmla="*/ 2147483520 w 608"/>
                  <a:gd name="T3" fmla="*/ 2147483520 h 560"/>
                  <a:gd name="T4" fmla="*/ 2147483520 w 608"/>
                  <a:gd name="T5" fmla="*/ 2147483520 h 560"/>
                  <a:gd name="T6" fmla="*/ 2147483520 w 608"/>
                  <a:gd name="T7" fmla="*/ 2147483520 h 560"/>
                  <a:gd name="T8" fmla="*/ 2147483520 w 608"/>
                  <a:gd name="T9" fmla="*/ 2147483520 h 560"/>
                  <a:gd name="T10" fmla="*/ 2147483520 w 608"/>
                  <a:gd name="T11" fmla="*/ 2147483520 h 560"/>
                  <a:gd name="T12" fmla="*/ 2147483520 w 608"/>
                  <a:gd name="T13" fmla="*/ 2147483520 h 560"/>
                  <a:gd name="T14" fmla="*/ 0 w 608"/>
                  <a:gd name="T15" fmla="*/ 0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8" h="560">
                    <a:moveTo>
                      <a:pt x="574" y="560"/>
                    </a:moveTo>
                    <a:lnTo>
                      <a:pt x="608" y="403"/>
                    </a:lnTo>
                    <a:lnTo>
                      <a:pt x="608" y="335"/>
                    </a:lnTo>
                    <a:cubicBezTo>
                      <a:pt x="604" y="295"/>
                      <a:pt x="599" y="255"/>
                      <a:pt x="594" y="215"/>
                    </a:cubicBezTo>
                    <a:lnTo>
                      <a:pt x="543" y="225"/>
                    </a:lnTo>
                    <a:lnTo>
                      <a:pt x="594" y="266"/>
                    </a:lnTo>
                    <a:lnTo>
                      <a:pt x="304" y="134"/>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98" name="Freeform 801"/>
              <p:cNvSpPr/>
              <p:nvPr/>
            </p:nvSpPr>
            <p:spPr>
              <a:xfrm>
                <a:off x="5429526" y="3134491"/>
                <a:ext cx="57465" cy="309436"/>
              </a:xfrm>
              <a:custGeom>
                <a:avLst/>
                <a:gdLst>
                  <a:gd name="T0" fmla="*/ 2147483520 w 44"/>
                  <a:gd name="T1" fmla="*/ 2147483520 h 226"/>
                  <a:gd name="T2" fmla="*/ 2147483520 w 44"/>
                  <a:gd name="T3" fmla="*/ 2147483520 h 226"/>
                  <a:gd name="T4" fmla="*/ 2147483520 w 44"/>
                  <a:gd name="T5" fmla="*/ 2147483520 h 226"/>
                  <a:gd name="T6" fmla="*/ 2147483520 w 44"/>
                  <a:gd name="T7" fmla="*/ 2147483520 h 226"/>
                  <a:gd name="T8" fmla="*/ 2147483520 w 44"/>
                  <a:gd name="T9" fmla="*/ 2147483520 h 226"/>
                  <a:gd name="T10" fmla="*/ 2147483520 w 44"/>
                  <a:gd name="T11" fmla="*/ 2147483520 h 226"/>
                  <a:gd name="T12" fmla="*/ 2147483520 w 44"/>
                  <a:gd name="T13" fmla="*/ 2147483520 h 226"/>
                  <a:gd name="T14" fmla="*/ 2147483520 w 44"/>
                  <a:gd name="T15" fmla="*/ 2147483520 h 226"/>
                  <a:gd name="T16" fmla="*/ 2147483520 w 44"/>
                  <a:gd name="T17" fmla="*/ 2147483520 h 226"/>
                  <a:gd name="T18" fmla="*/ 2147483520 w 44"/>
                  <a:gd name="T19" fmla="*/ 2147483520 h 226"/>
                  <a:gd name="T20" fmla="*/ 2147483520 w 44"/>
                  <a:gd name="T21" fmla="*/ 2147483520 h 226"/>
                  <a:gd name="T22" fmla="*/ 2147483520 w 44"/>
                  <a:gd name="T23" fmla="*/ 2147483520 h 226"/>
                  <a:gd name="T24" fmla="*/ 2147483520 w 44"/>
                  <a:gd name="T25" fmla="*/ 2147483520 h 226"/>
                  <a:gd name="T26" fmla="*/ 2147483520 w 44"/>
                  <a:gd name="T27" fmla="*/ 2147483520 h 226"/>
                  <a:gd name="T28" fmla="*/ 2147483520 w 44"/>
                  <a:gd name="T29" fmla="*/ 2147483520 h 226"/>
                  <a:gd name="T30" fmla="*/ 2147483520 w 44"/>
                  <a:gd name="T31" fmla="*/ 2147483520 h 226"/>
                  <a:gd name="T32" fmla="*/ 2147483520 w 44"/>
                  <a:gd name="T33" fmla="*/ 2147483520 h 226"/>
                  <a:gd name="T34" fmla="*/ 2147483520 w 44"/>
                  <a:gd name="T35" fmla="*/ 2147483520 h 226"/>
                  <a:gd name="T36" fmla="*/ 2147483520 w 44"/>
                  <a:gd name="T37" fmla="*/ 2147483520 h 226"/>
                  <a:gd name="T38" fmla="*/ 2147483520 w 44"/>
                  <a:gd name="T39" fmla="*/ 2147483520 h 226"/>
                  <a:gd name="T40" fmla="*/ 2147483520 w 44"/>
                  <a:gd name="T41" fmla="*/ 2147483520 h 226"/>
                  <a:gd name="T42" fmla="*/ 2147483520 w 44"/>
                  <a:gd name="T43" fmla="*/ 2147483520 h 226"/>
                  <a:gd name="T44" fmla="*/ 2147483520 w 44"/>
                  <a:gd name="T45" fmla="*/ 2147483520 h 226"/>
                  <a:gd name="T46" fmla="*/ 0 w 44"/>
                  <a:gd name="T47" fmla="*/ 2147483520 h 226"/>
                  <a:gd name="T48" fmla="*/ 2147483520 w 44"/>
                  <a:gd name="T49" fmla="*/ 2147483520 h 226"/>
                  <a:gd name="T50" fmla="*/ 2147483520 w 44"/>
                  <a:gd name="T51" fmla="*/ 2147483520 h 226"/>
                  <a:gd name="T52" fmla="*/ 2147483520 w 44"/>
                  <a:gd name="T53" fmla="*/ 2147483520 h 226"/>
                  <a:gd name="T54" fmla="*/ 2147483520 w 44"/>
                  <a:gd name="T55" fmla="*/ 2147483520 h 226"/>
                  <a:gd name="T56" fmla="*/ 0 w 44"/>
                  <a:gd name="T57" fmla="*/ 2147483520 h 226"/>
                  <a:gd name="T58" fmla="*/ 0 w 44"/>
                  <a:gd name="T59" fmla="*/ 2147483520 h 226"/>
                  <a:gd name="T60" fmla="*/ 0 w 44"/>
                  <a:gd name="T61" fmla="*/ 2147483520 h 226"/>
                  <a:gd name="T62" fmla="*/ 0 w 44"/>
                  <a:gd name="T63" fmla="*/ 2147483520 h 226"/>
                  <a:gd name="T64" fmla="*/ 0 w 44"/>
                  <a:gd name="T65" fmla="*/ 2147483520 h 226"/>
                  <a:gd name="T66" fmla="*/ 2147483520 w 44"/>
                  <a:gd name="T67" fmla="*/ 2147483520 h 226"/>
                  <a:gd name="T68" fmla="*/ 2147483520 w 44"/>
                  <a:gd name="T69" fmla="*/ 2147483520 h 226"/>
                  <a:gd name="T70" fmla="*/ 2147483520 w 44"/>
                  <a:gd name="T71" fmla="*/ 2147483520 h 226"/>
                  <a:gd name="T72" fmla="*/ 2147483520 w 44"/>
                  <a:gd name="T73" fmla="*/ 2147483520 h 226"/>
                  <a:gd name="T74" fmla="*/ 2147483520 w 44"/>
                  <a:gd name="T75" fmla="*/ 2147483520 h 226"/>
                  <a:gd name="T76" fmla="*/ 2147483520 w 44"/>
                  <a:gd name="T77" fmla="*/ 2147483520 h 226"/>
                  <a:gd name="T78" fmla="*/ 2147483520 w 44"/>
                  <a:gd name="T79" fmla="*/ 2147483520 h 226"/>
                  <a:gd name="T80" fmla="*/ 0 w 44"/>
                  <a:gd name="T81" fmla="*/ 2147483520 h 226"/>
                  <a:gd name="T82" fmla="*/ 0 w 44"/>
                  <a:gd name="T83" fmla="*/ 2147483520 h 226"/>
                  <a:gd name="T84" fmla="*/ 0 w 44"/>
                  <a:gd name="T85" fmla="*/ 2147483520 h 226"/>
                  <a:gd name="T86" fmla="*/ 0 w 44"/>
                  <a:gd name="T87" fmla="*/ 2147483520 h 226"/>
                  <a:gd name="T88" fmla="*/ 0 w 44"/>
                  <a:gd name="T89" fmla="*/ 2147483520 h 226"/>
                  <a:gd name="T90" fmla="*/ 0 w 44"/>
                  <a:gd name="T91" fmla="*/ 0 h 2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4" h="226">
                    <a:moveTo>
                      <a:pt x="44" y="220"/>
                    </a:moveTo>
                    <a:lnTo>
                      <a:pt x="40" y="216"/>
                    </a:lnTo>
                    <a:lnTo>
                      <a:pt x="36" y="215"/>
                    </a:lnTo>
                    <a:lnTo>
                      <a:pt x="33" y="216"/>
                    </a:lnTo>
                    <a:lnTo>
                      <a:pt x="29" y="218"/>
                    </a:lnTo>
                    <a:lnTo>
                      <a:pt x="25" y="220"/>
                    </a:lnTo>
                    <a:lnTo>
                      <a:pt x="22" y="221"/>
                    </a:lnTo>
                    <a:lnTo>
                      <a:pt x="19" y="224"/>
                    </a:lnTo>
                    <a:lnTo>
                      <a:pt x="15" y="226"/>
                    </a:lnTo>
                    <a:lnTo>
                      <a:pt x="11" y="226"/>
                    </a:lnTo>
                    <a:lnTo>
                      <a:pt x="11" y="224"/>
                    </a:lnTo>
                    <a:lnTo>
                      <a:pt x="11" y="220"/>
                    </a:lnTo>
                    <a:lnTo>
                      <a:pt x="11" y="215"/>
                    </a:lnTo>
                    <a:lnTo>
                      <a:pt x="11" y="207"/>
                    </a:lnTo>
                    <a:lnTo>
                      <a:pt x="11" y="197"/>
                    </a:lnTo>
                    <a:lnTo>
                      <a:pt x="11" y="187"/>
                    </a:lnTo>
                    <a:lnTo>
                      <a:pt x="11" y="166"/>
                    </a:lnTo>
                    <a:lnTo>
                      <a:pt x="11" y="158"/>
                    </a:lnTo>
                    <a:lnTo>
                      <a:pt x="11" y="150"/>
                    </a:lnTo>
                    <a:lnTo>
                      <a:pt x="11" y="144"/>
                    </a:lnTo>
                    <a:lnTo>
                      <a:pt x="8" y="141"/>
                    </a:lnTo>
                    <a:lnTo>
                      <a:pt x="8" y="135"/>
                    </a:lnTo>
                    <a:lnTo>
                      <a:pt x="4" y="131"/>
                    </a:lnTo>
                    <a:lnTo>
                      <a:pt x="0" y="126"/>
                    </a:lnTo>
                    <a:lnTo>
                      <a:pt x="4" y="119"/>
                    </a:lnTo>
                    <a:lnTo>
                      <a:pt x="4" y="112"/>
                    </a:lnTo>
                    <a:lnTo>
                      <a:pt x="4" y="111"/>
                    </a:lnTo>
                    <a:lnTo>
                      <a:pt x="4" y="110"/>
                    </a:lnTo>
                    <a:lnTo>
                      <a:pt x="0" y="108"/>
                    </a:lnTo>
                    <a:lnTo>
                      <a:pt x="0" y="106"/>
                    </a:lnTo>
                    <a:lnTo>
                      <a:pt x="0" y="102"/>
                    </a:lnTo>
                    <a:lnTo>
                      <a:pt x="0" y="97"/>
                    </a:lnTo>
                    <a:lnTo>
                      <a:pt x="0" y="91"/>
                    </a:lnTo>
                    <a:lnTo>
                      <a:pt x="4" y="73"/>
                    </a:lnTo>
                    <a:lnTo>
                      <a:pt x="8" y="56"/>
                    </a:lnTo>
                    <a:lnTo>
                      <a:pt x="8" y="48"/>
                    </a:lnTo>
                    <a:lnTo>
                      <a:pt x="8" y="43"/>
                    </a:lnTo>
                    <a:lnTo>
                      <a:pt x="8" y="39"/>
                    </a:lnTo>
                    <a:lnTo>
                      <a:pt x="8" y="36"/>
                    </a:lnTo>
                    <a:lnTo>
                      <a:pt x="4" y="34"/>
                    </a:lnTo>
                    <a:lnTo>
                      <a:pt x="0" y="33"/>
                    </a:lnTo>
                    <a:lnTo>
                      <a:pt x="0" y="32"/>
                    </a:lnTo>
                    <a:lnTo>
                      <a:pt x="0" y="30"/>
                    </a:lnTo>
                    <a:lnTo>
                      <a:pt x="0" y="23"/>
                    </a:lnTo>
                    <a:lnTo>
                      <a:pt x="0" y="17"/>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599" name="Freeform 812"/>
              <p:cNvSpPr/>
              <p:nvPr/>
            </p:nvSpPr>
            <p:spPr>
              <a:xfrm>
                <a:off x="3405168" y="4706311"/>
                <a:ext cx="45712" cy="49291"/>
              </a:xfrm>
              <a:custGeom>
                <a:avLst/>
                <a:gdLst>
                  <a:gd name="T0" fmla="*/ 2147483520 w 35"/>
                  <a:gd name="T1" fmla="*/ 0 h 36"/>
                  <a:gd name="T2" fmla="*/ 2147483520 w 35"/>
                  <a:gd name="T3" fmla="*/ 2147483520 h 36"/>
                  <a:gd name="T4" fmla="*/ 2147483520 w 35"/>
                  <a:gd name="T5" fmla="*/ 2147483520 h 36"/>
                  <a:gd name="T6" fmla="*/ 2147483520 w 35"/>
                  <a:gd name="T7" fmla="*/ 2147483520 h 36"/>
                  <a:gd name="T8" fmla="*/ 2147483520 w 35"/>
                  <a:gd name="T9" fmla="*/ 2147483520 h 36"/>
                  <a:gd name="T10" fmla="*/ 2147483520 w 35"/>
                  <a:gd name="T11" fmla="*/ 2147483520 h 36"/>
                  <a:gd name="T12" fmla="*/ 0 w 35"/>
                  <a:gd name="T13" fmla="*/ 214748352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6">
                    <a:moveTo>
                      <a:pt x="35" y="0"/>
                    </a:moveTo>
                    <a:lnTo>
                      <a:pt x="26" y="17"/>
                    </a:lnTo>
                    <a:lnTo>
                      <a:pt x="22" y="24"/>
                    </a:lnTo>
                    <a:lnTo>
                      <a:pt x="18" y="29"/>
                    </a:lnTo>
                    <a:lnTo>
                      <a:pt x="14" y="34"/>
                    </a:lnTo>
                    <a:lnTo>
                      <a:pt x="9" y="36"/>
                    </a:lnTo>
                    <a:lnTo>
                      <a:pt x="0" y="36"/>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00" name="Freeform 813"/>
              <p:cNvSpPr/>
              <p:nvPr/>
            </p:nvSpPr>
            <p:spPr>
              <a:xfrm>
                <a:off x="3376436" y="4722741"/>
                <a:ext cx="90118" cy="83520"/>
              </a:xfrm>
              <a:custGeom>
                <a:avLst/>
                <a:gdLst>
                  <a:gd name="T0" fmla="*/ 2147483520 w 69"/>
                  <a:gd name="T1" fmla="*/ 0 h 61"/>
                  <a:gd name="T2" fmla="*/ 2147483520 w 69"/>
                  <a:gd name="T3" fmla="*/ 2147483520 h 61"/>
                  <a:gd name="T4" fmla="*/ 2147483520 w 69"/>
                  <a:gd name="T5" fmla="*/ 2147483520 h 61"/>
                  <a:gd name="T6" fmla="*/ 2147483520 w 69"/>
                  <a:gd name="T7" fmla="*/ 2147483520 h 61"/>
                  <a:gd name="T8" fmla="*/ 2147483520 w 69"/>
                  <a:gd name="T9" fmla="*/ 2147483520 h 61"/>
                  <a:gd name="T10" fmla="*/ 2147483520 w 69"/>
                  <a:gd name="T11" fmla="*/ 2147483520 h 61"/>
                  <a:gd name="T12" fmla="*/ 2147483520 w 69"/>
                  <a:gd name="T13" fmla="*/ 2147483520 h 61"/>
                  <a:gd name="T14" fmla="*/ 2147483520 w 69"/>
                  <a:gd name="T15" fmla="*/ 2147483520 h 61"/>
                  <a:gd name="T16" fmla="*/ 2147483520 w 69"/>
                  <a:gd name="T17" fmla="*/ 2147483520 h 61"/>
                  <a:gd name="T18" fmla="*/ 2147483520 w 69"/>
                  <a:gd name="T19" fmla="*/ 2147483520 h 61"/>
                  <a:gd name="T20" fmla="*/ 2147483520 w 69"/>
                  <a:gd name="T21" fmla="*/ 2147483520 h 61"/>
                  <a:gd name="T22" fmla="*/ 0 w 69"/>
                  <a:gd name="T23" fmla="*/ 2147483520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9" h="61">
                    <a:moveTo>
                      <a:pt x="69" y="0"/>
                    </a:moveTo>
                    <a:lnTo>
                      <a:pt x="69" y="17"/>
                    </a:lnTo>
                    <a:lnTo>
                      <a:pt x="69" y="25"/>
                    </a:lnTo>
                    <a:lnTo>
                      <a:pt x="68" y="30"/>
                    </a:lnTo>
                    <a:lnTo>
                      <a:pt x="65" y="33"/>
                    </a:lnTo>
                    <a:lnTo>
                      <a:pt x="62" y="39"/>
                    </a:lnTo>
                    <a:lnTo>
                      <a:pt x="58" y="42"/>
                    </a:lnTo>
                    <a:lnTo>
                      <a:pt x="51" y="45"/>
                    </a:lnTo>
                    <a:lnTo>
                      <a:pt x="42" y="50"/>
                    </a:lnTo>
                    <a:lnTo>
                      <a:pt x="29" y="53"/>
                    </a:lnTo>
                    <a:lnTo>
                      <a:pt x="15" y="58"/>
                    </a:lnTo>
                    <a:lnTo>
                      <a:pt x="0" y="61"/>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01" name="Freeform 814"/>
              <p:cNvSpPr/>
              <p:nvPr/>
            </p:nvSpPr>
            <p:spPr>
              <a:xfrm>
                <a:off x="3437818" y="4811739"/>
                <a:ext cx="91422" cy="31491"/>
              </a:xfrm>
              <a:custGeom>
                <a:avLst/>
                <a:gdLst>
                  <a:gd name="T0" fmla="*/ 2147483520 w 70"/>
                  <a:gd name="T1" fmla="*/ 2147483520 h 23"/>
                  <a:gd name="T2" fmla="*/ 2147483520 w 70"/>
                  <a:gd name="T3" fmla="*/ 0 h 23"/>
                  <a:gd name="T4" fmla="*/ 2147483520 w 70"/>
                  <a:gd name="T5" fmla="*/ 0 h 23"/>
                  <a:gd name="T6" fmla="*/ 2147483520 w 70"/>
                  <a:gd name="T7" fmla="*/ 0 h 23"/>
                  <a:gd name="T8" fmla="*/ 2147483520 w 70"/>
                  <a:gd name="T9" fmla="*/ 2147483520 h 23"/>
                  <a:gd name="T10" fmla="*/ 2147483520 w 70"/>
                  <a:gd name="T11" fmla="*/ 2147483520 h 23"/>
                  <a:gd name="T12" fmla="*/ 0 w 70"/>
                  <a:gd name="T13" fmla="*/ 21474835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3">
                    <a:moveTo>
                      <a:pt x="70" y="9"/>
                    </a:moveTo>
                    <a:lnTo>
                      <a:pt x="60" y="0"/>
                    </a:lnTo>
                    <a:lnTo>
                      <a:pt x="55" y="0"/>
                    </a:lnTo>
                    <a:lnTo>
                      <a:pt x="47" y="0"/>
                    </a:lnTo>
                    <a:lnTo>
                      <a:pt x="37" y="3"/>
                    </a:lnTo>
                    <a:lnTo>
                      <a:pt x="26" y="9"/>
                    </a:lnTo>
                    <a:lnTo>
                      <a:pt x="0" y="23"/>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02" name="Freeform 815"/>
              <p:cNvSpPr/>
              <p:nvPr/>
            </p:nvSpPr>
            <p:spPr>
              <a:xfrm>
                <a:off x="3392107" y="4859660"/>
                <a:ext cx="94034" cy="39705"/>
              </a:xfrm>
              <a:custGeom>
                <a:avLst/>
                <a:gdLst>
                  <a:gd name="T0" fmla="*/ 2147483520 w 72"/>
                  <a:gd name="T1" fmla="*/ 2147483520 h 29"/>
                  <a:gd name="T2" fmla="*/ 2147483520 w 72"/>
                  <a:gd name="T3" fmla="*/ 2147483520 h 29"/>
                  <a:gd name="T4" fmla="*/ 2147483520 w 72"/>
                  <a:gd name="T5" fmla="*/ 2147483520 h 29"/>
                  <a:gd name="T6" fmla="*/ 2147483520 w 72"/>
                  <a:gd name="T7" fmla="*/ 2147483520 h 29"/>
                  <a:gd name="T8" fmla="*/ 2147483520 w 72"/>
                  <a:gd name="T9" fmla="*/ 2147483520 h 29"/>
                  <a:gd name="T10" fmla="*/ 2147483520 w 72"/>
                  <a:gd name="T11" fmla="*/ 2147483520 h 29"/>
                  <a:gd name="T12" fmla="*/ 2147483520 w 72"/>
                  <a:gd name="T13" fmla="*/ 2147483520 h 29"/>
                  <a:gd name="T14" fmla="*/ 2147483520 w 72"/>
                  <a:gd name="T15" fmla="*/ 2147483520 h 29"/>
                  <a:gd name="T16" fmla="*/ 2147483520 w 72"/>
                  <a:gd name="T17" fmla="*/ 2147483520 h 29"/>
                  <a:gd name="T18" fmla="*/ 2147483520 w 72"/>
                  <a:gd name="T19" fmla="*/ 2147483520 h 29"/>
                  <a:gd name="T20" fmla="*/ 0 w 72"/>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2" h="29">
                    <a:moveTo>
                      <a:pt x="72" y="27"/>
                    </a:moveTo>
                    <a:lnTo>
                      <a:pt x="66" y="25"/>
                    </a:lnTo>
                    <a:lnTo>
                      <a:pt x="59" y="23"/>
                    </a:lnTo>
                    <a:lnTo>
                      <a:pt x="56" y="25"/>
                    </a:lnTo>
                    <a:lnTo>
                      <a:pt x="53" y="27"/>
                    </a:lnTo>
                    <a:lnTo>
                      <a:pt x="49" y="29"/>
                    </a:lnTo>
                    <a:lnTo>
                      <a:pt x="43" y="29"/>
                    </a:lnTo>
                    <a:lnTo>
                      <a:pt x="35" y="25"/>
                    </a:lnTo>
                    <a:lnTo>
                      <a:pt x="24" y="19"/>
                    </a:lnTo>
                    <a:lnTo>
                      <a:pt x="12" y="8"/>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03" name="Freeform 816"/>
              <p:cNvSpPr/>
              <p:nvPr/>
            </p:nvSpPr>
            <p:spPr>
              <a:xfrm>
                <a:off x="3249749" y="4843230"/>
                <a:ext cx="82281" cy="31491"/>
              </a:xfrm>
              <a:custGeom>
                <a:avLst/>
                <a:gdLst>
                  <a:gd name="T0" fmla="*/ 0 w 63"/>
                  <a:gd name="T1" fmla="*/ 0 h 23"/>
                  <a:gd name="T2" fmla="*/ 2147483520 w 63"/>
                  <a:gd name="T3" fmla="*/ 2147483520 h 23"/>
                  <a:gd name="T4" fmla="*/ 2147483520 w 63"/>
                  <a:gd name="T5" fmla="*/ 2147483520 h 23"/>
                  <a:gd name="T6" fmla="*/ 2147483520 w 63"/>
                  <a:gd name="T7" fmla="*/ 2147483520 h 23"/>
                  <a:gd name="T8" fmla="*/ 2147483520 w 63"/>
                  <a:gd name="T9" fmla="*/ 2147483520 h 23"/>
                  <a:gd name="T10" fmla="*/ 2147483520 w 63"/>
                  <a:gd name="T11" fmla="*/ 2147483520 h 23"/>
                  <a:gd name="T12" fmla="*/ 2147483520 w 63"/>
                  <a:gd name="T13" fmla="*/ 21474835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23">
                    <a:moveTo>
                      <a:pt x="0" y="0"/>
                    </a:moveTo>
                    <a:lnTo>
                      <a:pt x="14" y="11"/>
                    </a:lnTo>
                    <a:lnTo>
                      <a:pt x="29" y="18"/>
                    </a:lnTo>
                    <a:lnTo>
                      <a:pt x="37" y="21"/>
                    </a:lnTo>
                    <a:lnTo>
                      <a:pt x="47" y="21"/>
                    </a:lnTo>
                    <a:lnTo>
                      <a:pt x="57" y="21"/>
                    </a:lnTo>
                    <a:lnTo>
                      <a:pt x="63" y="23"/>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04" name="Freeform 817"/>
              <p:cNvSpPr/>
              <p:nvPr/>
            </p:nvSpPr>
            <p:spPr>
              <a:xfrm>
                <a:off x="3262809" y="4819953"/>
                <a:ext cx="97953" cy="26014"/>
              </a:xfrm>
              <a:custGeom>
                <a:avLst/>
                <a:gdLst>
                  <a:gd name="T0" fmla="*/ 0 w 75"/>
                  <a:gd name="T1" fmla="*/ 2147483520 h 19"/>
                  <a:gd name="T2" fmla="*/ 2147483520 w 75"/>
                  <a:gd name="T3" fmla="*/ 0 h 19"/>
                  <a:gd name="T4" fmla="*/ 2147483520 w 75"/>
                  <a:gd name="T5" fmla="*/ 0 h 19"/>
                  <a:gd name="T6" fmla="*/ 2147483520 w 75"/>
                  <a:gd name="T7" fmla="*/ 2147483520 h 19"/>
                  <a:gd name="T8" fmla="*/ 2147483520 w 75"/>
                  <a:gd name="T9" fmla="*/ 2147483520 h 19"/>
                  <a:gd name="T10" fmla="*/ 2147483520 w 75"/>
                  <a:gd name="T11" fmla="*/ 2147483520 h 19"/>
                  <a:gd name="T12" fmla="*/ 2147483520 w 75"/>
                  <a:gd name="T13" fmla="*/ 2147483520 h 19"/>
                  <a:gd name="T14" fmla="*/ 2147483520 w 75"/>
                  <a:gd name="T15" fmla="*/ 2147483520 h 19"/>
                  <a:gd name="T16" fmla="*/ 2147483520 w 75"/>
                  <a:gd name="T17" fmla="*/ 2147483520 h 19"/>
                  <a:gd name="T18" fmla="*/ 2147483520 w 75"/>
                  <a:gd name="T19" fmla="*/ 2147483520 h 19"/>
                  <a:gd name="T20" fmla="*/ 2147483520 w 75"/>
                  <a:gd name="T21" fmla="*/ 2147483520 h 19"/>
                  <a:gd name="T22" fmla="*/ 2147483520 w 75"/>
                  <a:gd name="T23" fmla="*/ 2147483520 h 19"/>
                  <a:gd name="T24" fmla="*/ 2147483520 w 75"/>
                  <a:gd name="T25" fmla="*/ 2147483520 h 19"/>
                  <a:gd name="T26" fmla="*/ 2147483520 w 75"/>
                  <a:gd name="T27" fmla="*/ 214748352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19">
                    <a:moveTo>
                      <a:pt x="0" y="3"/>
                    </a:moveTo>
                    <a:lnTo>
                      <a:pt x="9" y="0"/>
                    </a:lnTo>
                    <a:lnTo>
                      <a:pt x="16" y="0"/>
                    </a:lnTo>
                    <a:lnTo>
                      <a:pt x="19" y="3"/>
                    </a:lnTo>
                    <a:lnTo>
                      <a:pt x="22" y="10"/>
                    </a:lnTo>
                    <a:lnTo>
                      <a:pt x="26" y="13"/>
                    </a:lnTo>
                    <a:lnTo>
                      <a:pt x="30" y="16"/>
                    </a:lnTo>
                    <a:lnTo>
                      <a:pt x="38" y="16"/>
                    </a:lnTo>
                    <a:lnTo>
                      <a:pt x="46" y="13"/>
                    </a:lnTo>
                    <a:lnTo>
                      <a:pt x="55" y="10"/>
                    </a:lnTo>
                    <a:lnTo>
                      <a:pt x="62" y="10"/>
                    </a:lnTo>
                    <a:lnTo>
                      <a:pt x="66" y="10"/>
                    </a:lnTo>
                    <a:lnTo>
                      <a:pt x="70" y="13"/>
                    </a:lnTo>
                    <a:lnTo>
                      <a:pt x="75" y="19"/>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05" name="Freeform 818"/>
              <p:cNvSpPr/>
              <p:nvPr/>
            </p:nvSpPr>
            <p:spPr>
              <a:xfrm>
                <a:off x="3237995" y="4774770"/>
                <a:ext cx="84894" cy="24645"/>
              </a:xfrm>
              <a:custGeom>
                <a:avLst/>
                <a:gdLst>
                  <a:gd name="T0" fmla="*/ 0 w 65"/>
                  <a:gd name="T1" fmla="*/ 2147483520 h 18"/>
                  <a:gd name="T2" fmla="*/ 2147483520 w 65"/>
                  <a:gd name="T3" fmla="*/ 2147483520 h 18"/>
                  <a:gd name="T4" fmla="*/ 2147483520 w 65"/>
                  <a:gd name="T5" fmla="*/ 0 h 18"/>
                  <a:gd name="T6" fmla="*/ 2147483520 w 65"/>
                  <a:gd name="T7" fmla="*/ 0 h 18"/>
                  <a:gd name="T8" fmla="*/ 2147483520 w 65"/>
                  <a:gd name="T9" fmla="*/ 2147483520 h 18"/>
                  <a:gd name="T10" fmla="*/ 2147483520 w 65"/>
                  <a:gd name="T11" fmla="*/ 2147483520 h 18"/>
                  <a:gd name="T12" fmla="*/ 2147483520 w 65"/>
                  <a:gd name="T13" fmla="*/ 2147483520 h 18"/>
                  <a:gd name="T14" fmla="*/ 2147483520 w 65"/>
                  <a:gd name="T15" fmla="*/ 214748352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18">
                    <a:moveTo>
                      <a:pt x="0" y="18"/>
                    </a:moveTo>
                    <a:lnTo>
                      <a:pt x="16" y="7"/>
                    </a:lnTo>
                    <a:lnTo>
                      <a:pt x="30" y="0"/>
                    </a:lnTo>
                    <a:lnTo>
                      <a:pt x="43" y="0"/>
                    </a:lnTo>
                    <a:lnTo>
                      <a:pt x="52" y="2"/>
                    </a:lnTo>
                    <a:lnTo>
                      <a:pt x="56" y="5"/>
                    </a:lnTo>
                    <a:lnTo>
                      <a:pt x="59" y="7"/>
                    </a:lnTo>
                    <a:lnTo>
                      <a:pt x="65" y="1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06" name="Freeform 819"/>
              <p:cNvSpPr/>
              <p:nvPr/>
            </p:nvSpPr>
            <p:spPr>
              <a:xfrm>
                <a:off x="3235383" y="4722741"/>
                <a:ext cx="80974" cy="23276"/>
              </a:xfrm>
              <a:custGeom>
                <a:avLst/>
                <a:gdLst>
                  <a:gd name="T0" fmla="*/ 0 w 62"/>
                  <a:gd name="T1" fmla="*/ 2147483520 h 17"/>
                  <a:gd name="T2" fmla="*/ 2147483520 w 62"/>
                  <a:gd name="T3" fmla="*/ 2147483520 h 17"/>
                  <a:gd name="T4" fmla="*/ 2147483520 w 62"/>
                  <a:gd name="T5" fmla="*/ 2147483520 h 17"/>
                  <a:gd name="T6" fmla="*/ 2147483520 w 62"/>
                  <a:gd name="T7" fmla="*/ 0 h 17"/>
                  <a:gd name="T8" fmla="*/ 2147483520 w 62"/>
                  <a:gd name="T9" fmla="*/ 2147483520 h 17"/>
                  <a:gd name="T10" fmla="*/ 2147483520 w 62"/>
                  <a:gd name="T11" fmla="*/ 214748352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7">
                    <a:moveTo>
                      <a:pt x="0" y="17"/>
                    </a:moveTo>
                    <a:lnTo>
                      <a:pt x="10" y="8"/>
                    </a:lnTo>
                    <a:lnTo>
                      <a:pt x="16" y="3"/>
                    </a:lnTo>
                    <a:lnTo>
                      <a:pt x="23" y="0"/>
                    </a:lnTo>
                    <a:lnTo>
                      <a:pt x="41" y="3"/>
                    </a:lnTo>
                    <a:lnTo>
                      <a:pt x="62" y="8"/>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07" name="Freeform 820"/>
              <p:cNvSpPr/>
              <p:nvPr/>
            </p:nvSpPr>
            <p:spPr>
              <a:xfrm>
                <a:off x="3192283" y="4650174"/>
                <a:ext cx="18284" cy="64351"/>
              </a:xfrm>
              <a:custGeom>
                <a:avLst/>
                <a:gdLst>
                  <a:gd name="T0" fmla="*/ 2147483520 w 14"/>
                  <a:gd name="T1" fmla="*/ 2147483520 h 47"/>
                  <a:gd name="T2" fmla="*/ 0 w 14"/>
                  <a:gd name="T3" fmla="*/ 2147483520 h 47"/>
                  <a:gd name="T4" fmla="*/ 0 w 14"/>
                  <a:gd name="T5" fmla="*/ 2147483520 h 47"/>
                  <a:gd name="T6" fmla="*/ 2147483520 w 14"/>
                  <a:gd name="T7" fmla="*/ 2147483520 h 47"/>
                  <a:gd name="T8" fmla="*/ 2147483520 w 14"/>
                  <a:gd name="T9" fmla="*/ 2147483520 h 47"/>
                  <a:gd name="T10" fmla="*/ 2147483520 w 14"/>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47">
                    <a:moveTo>
                      <a:pt x="3" y="47"/>
                    </a:moveTo>
                    <a:lnTo>
                      <a:pt x="0" y="29"/>
                    </a:lnTo>
                    <a:lnTo>
                      <a:pt x="0" y="21"/>
                    </a:lnTo>
                    <a:lnTo>
                      <a:pt x="1" y="16"/>
                    </a:lnTo>
                    <a:lnTo>
                      <a:pt x="6" y="8"/>
                    </a:lnTo>
                    <a:lnTo>
                      <a:pt x="14"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08" name="Freeform 821"/>
              <p:cNvSpPr/>
              <p:nvPr/>
            </p:nvSpPr>
            <p:spPr>
              <a:xfrm>
                <a:off x="3132206" y="4722741"/>
                <a:ext cx="43100" cy="15061"/>
              </a:xfrm>
              <a:custGeom>
                <a:avLst/>
                <a:gdLst>
                  <a:gd name="T0" fmla="*/ 2147483520 w 33"/>
                  <a:gd name="T1" fmla="*/ 2147483520 h 11"/>
                  <a:gd name="T2" fmla="*/ 2147483520 w 33"/>
                  <a:gd name="T3" fmla="*/ 2147483520 h 11"/>
                  <a:gd name="T4" fmla="*/ 2147483520 w 33"/>
                  <a:gd name="T5" fmla="*/ 0 h 11"/>
                  <a:gd name="T6" fmla="*/ 2147483520 w 33"/>
                  <a:gd name="T7" fmla="*/ 0 h 11"/>
                  <a:gd name="T8" fmla="*/ 0 w 3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1">
                    <a:moveTo>
                      <a:pt x="33" y="11"/>
                    </a:moveTo>
                    <a:lnTo>
                      <a:pt x="23" y="3"/>
                    </a:lnTo>
                    <a:lnTo>
                      <a:pt x="12" y="0"/>
                    </a:lnTo>
                    <a:lnTo>
                      <a:pt x="6" y="0"/>
                    </a:lnTo>
                    <a:lnTo>
                      <a:pt x="0"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09" name="Freeform 822"/>
              <p:cNvSpPr/>
              <p:nvPr/>
            </p:nvSpPr>
            <p:spPr>
              <a:xfrm>
                <a:off x="3132206" y="4743279"/>
                <a:ext cx="24815" cy="27383"/>
              </a:xfrm>
              <a:custGeom>
                <a:avLst/>
                <a:gdLst>
                  <a:gd name="T0" fmla="*/ 2147483520 w 19"/>
                  <a:gd name="T1" fmla="*/ 2147483520 h 20"/>
                  <a:gd name="T2" fmla="*/ 2147483520 w 19"/>
                  <a:gd name="T3" fmla="*/ 2147483520 h 20"/>
                  <a:gd name="T4" fmla="*/ 2147483520 w 19"/>
                  <a:gd name="T5" fmla="*/ 2147483520 h 20"/>
                  <a:gd name="T6" fmla="*/ 2147483520 w 19"/>
                  <a:gd name="T7" fmla="*/ 2147483520 h 20"/>
                  <a:gd name="T8" fmla="*/ 0 w 19"/>
                  <a:gd name="T9" fmla="*/ 2147483520 h 20"/>
                  <a:gd name="T10" fmla="*/ 0 w 19"/>
                  <a:gd name="T11" fmla="*/ 2147483520 h 20"/>
                  <a:gd name="T12" fmla="*/ 2147483520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19" y="20"/>
                    </a:moveTo>
                    <a:lnTo>
                      <a:pt x="8" y="17"/>
                    </a:lnTo>
                    <a:lnTo>
                      <a:pt x="4" y="17"/>
                    </a:lnTo>
                    <a:lnTo>
                      <a:pt x="1" y="15"/>
                    </a:lnTo>
                    <a:lnTo>
                      <a:pt x="0" y="12"/>
                    </a:lnTo>
                    <a:lnTo>
                      <a:pt x="0" y="7"/>
                    </a:lnTo>
                    <a:lnTo>
                      <a:pt x="1" y="0"/>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sp>
            <p:nvSpPr>
              <p:cNvPr id="610" name="Freeform 824"/>
              <p:cNvSpPr/>
              <p:nvPr/>
            </p:nvSpPr>
            <p:spPr>
              <a:xfrm>
                <a:off x="3206650" y="4683035"/>
                <a:ext cx="141052" cy="80781"/>
              </a:xfrm>
              <a:custGeom>
                <a:avLst/>
                <a:gdLst>
                  <a:gd name="T0" fmla="*/ 0 w 108"/>
                  <a:gd name="T1" fmla="*/ 2147483520 h 59"/>
                  <a:gd name="T2" fmla="*/ 2147483520 w 108"/>
                  <a:gd name="T3" fmla="*/ 2147483520 h 59"/>
                  <a:gd name="T4" fmla="*/ 2147483520 w 108"/>
                  <a:gd name="T5" fmla="*/ 2147483520 h 59"/>
                  <a:gd name="T6" fmla="*/ 2147483520 w 108"/>
                  <a:gd name="T7" fmla="*/ 2147483520 h 59"/>
                  <a:gd name="T8" fmla="*/ 2147483520 w 108"/>
                  <a:gd name="T9" fmla="*/ 0 h 59"/>
                  <a:gd name="T10" fmla="*/ 2147483520 w 108"/>
                  <a:gd name="T11" fmla="*/ 0 h 59"/>
                  <a:gd name="T12" fmla="*/ 2147483520 w 108"/>
                  <a:gd name="T13" fmla="*/ 0 h 59"/>
                  <a:gd name="T14" fmla="*/ 2147483520 w 108"/>
                  <a:gd name="T15" fmla="*/ 2147483520 h 59"/>
                  <a:gd name="T16" fmla="*/ 2147483520 w 108"/>
                  <a:gd name="T17" fmla="*/ 2147483520 h 59"/>
                  <a:gd name="T18" fmla="*/ 2147483520 w 108"/>
                  <a:gd name="T19" fmla="*/ 2147483520 h 59"/>
                  <a:gd name="T20" fmla="*/ 2147483520 w 108"/>
                  <a:gd name="T21" fmla="*/ 2147483520 h 59"/>
                  <a:gd name="T22" fmla="*/ 2147483520 w 108"/>
                  <a:gd name="T23" fmla="*/ 2147483520 h 59"/>
                  <a:gd name="T24" fmla="*/ 2147483520 w 108"/>
                  <a:gd name="T25" fmla="*/ 2147483520 h 59"/>
                  <a:gd name="T26" fmla="*/ 2147483520 w 108"/>
                  <a:gd name="T27" fmla="*/ 2147483520 h 59"/>
                  <a:gd name="T28" fmla="*/ 2147483520 w 108"/>
                  <a:gd name="T29" fmla="*/ 2147483520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59">
                    <a:moveTo>
                      <a:pt x="0" y="31"/>
                    </a:moveTo>
                    <a:lnTo>
                      <a:pt x="12" y="14"/>
                    </a:lnTo>
                    <a:lnTo>
                      <a:pt x="19" y="8"/>
                    </a:lnTo>
                    <a:lnTo>
                      <a:pt x="27" y="2"/>
                    </a:lnTo>
                    <a:lnTo>
                      <a:pt x="38" y="0"/>
                    </a:lnTo>
                    <a:lnTo>
                      <a:pt x="50" y="0"/>
                    </a:lnTo>
                    <a:lnTo>
                      <a:pt x="61" y="0"/>
                    </a:lnTo>
                    <a:lnTo>
                      <a:pt x="72" y="2"/>
                    </a:lnTo>
                    <a:lnTo>
                      <a:pt x="82" y="5"/>
                    </a:lnTo>
                    <a:lnTo>
                      <a:pt x="88" y="11"/>
                    </a:lnTo>
                    <a:lnTo>
                      <a:pt x="95" y="16"/>
                    </a:lnTo>
                    <a:lnTo>
                      <a:pt x="100" y="22"/>
                    </a:lnTo>
                    <a:lnTo>
                      <a:pt x="104" y="31"/>
                    </a:lnTo>
                    <a:lnTo>
                      <a:pt x="106" y="39"/>
                    </a:lnTo>
                    <a:lnTo>
                      <a:pt x="108" y="59"/>
                    </a:lnTo>
                  </a:path>
                </a:pathLst>
              </a:custGeom>
              <a:noFill/>
              <a:ln w="7938" cap="flat">
                <a:solidFill>
                  <a:srgbClr val="000000"/>
                </a:solidFill>
                <a:prstDash val="solid"/>
                <a:round/>
                <a:headEnd/>
                <a:tailEnd/>
              </a:ln>
            </p:spPr>
            <p:txBody>
              <a:bodyPr/>
              <a:lstStyle/>
              <a:p>
                <a:pPr defTabSz="843621" fontAlgn="auto">
                  <a:spcBef>
                    <a:spcPts val="0"/>
                  </a:spcBef>
                  <a:spcAft>
                    <a:spcPts val="0"/>
                  </a:spcAft>
                  <a:defRPr/>
                </a:pPr>
                <a:endParaRPr kumimoji="0" lang="ja-JP" altLang="en-US" sz="1752">
                  <a:solidFill>
                    <a:prstClr val="black"/>
                  </a:solidFill>
                  <a:latin typeface="Arial"/>
                  <a:ea typeface="ＭＳ Ｐゴシック"/>
                </a:endParaRPr>
              </a:p>
            </p:txBody>
          </p:sp>
        </p:grpSp>
        <p:sp>
          <p:nvSpPr>
            <p:cNvPr id="558" name="テキスト ボックス 37"/>
            <p:cNvSpPr txBox="1"/>
            <p:nvPr/>
          </p:nvSpPr>
          <p:spPr>
            <a:xfrm>
              <a:off x="6391237" y="5620289"/>
              <a:ext cx="415998" cy="428601"/>
            </a:xfrm>
            <a:prstGeom prst="rect">
              <a:avLst/>
            </a:prstGeom>
            <a:noFill/>
          </p:spPr>
          <p:txBody>
            <a:bodyPr wrap="square" rtlCol="0">
              <a:spAutoFit/>
            </a:bodyPr>
            <a:lstStyle/>
            <a:p>
              <a:pPr defTabSz="843621" fontAlgn="auto">
                <a:spcBef>
                  <a:spcPts val="0"/>
                </a:spcBef>
                <a:spcAft>
                  <a:spcPts val="0"/>
                </a:spcAft>
                <a:defRPr/>
              </a:pPr>
              <a:r>
                <a:rPr kumimoji="0" lang="ja-JP" altLang="en-US" sz="1477" b="1" dirty="0">
                  <a:solidFill>
                    <a:srgbClr val="FF0000"/>
                  </a:solidFill>
                  <a:latin typeface="AR P丸ゴシック体E" panose="020F0900000000000000" pitchFamily="50" charset="-128"/>
                  <a:ea typeface="AR P丸ゴシック体E" panose="020F0900000000000000" pitchFamily="50" charset="-128"/>
                </a:rPr>
                <a:t>④</a:t>
              </a:r>
            </a:p>
          </p:txBody>
        </p:sp>
        <p:sp>
          <p:nvSpPr>
            <p:cNvPr id="559" name="テキスト ボックス 38"/>
            <p:cNvSpPr txBox="1"/>
            <p:nvPr/>
          </p:nvSpPr>
          <p:spPr>
            <a:xfrm>
              <a:off x="8766996" y="4353983"/>
              <a:ext cx="415998" cy="428601"/>
            </a:xfrm>
            <a:prstGeom prst="rect">
              <a:avLst/>
            </a:prstGeom>
            <a:noFill/>
          </p:spPr>
          <p:txBody>
            <a:bodyPr wrap="square" rtlCol="0">
              <a:spAutoFit/>
            </a:bodyPr>
            <a:lstStyle/>
            <a:p>
              <a:pPr defTabSz="843621" fontAlgn="auto">
                <a:spcBef>
                  <a:spcPts val="0"/>
                </a:spcBef>
                <a:spcAft>
                  <a:spcPts val="0"/>
                </a:spcAft>
                <a:defRPr/>
              </a:pPr>
              <a:r>
                <a:rPr kumimoji="0" lang="ja-JP" altLang="en-US" sz="1477" b="1" dirty="0">
                  <a:solidFill>
                    <a:srgbClr val="FF0000"/>
                  </a:solidFill>
                  <a:latin typeface="AR P丸ゴシック体E" panose="020F0900000000000000" pitchFamily="50" charset="-128"/>
                  <a:ea typeface="AR P丸ゴシック体E" panose="020F0900000000000000" pitchFamily="50" charset="-128"/>
                </a:rPr>
                <a:t>③</a:t>
              </a:r>
            </a:p>
          </p:txBody>
        </p:sp>
        <p:sp>
          <p:nvSpPr>
            <p:cNvPr id="560" name="テキスト ボックス 39"/>
            <p:cNvSpPr txBox="1"/>
            <p:nvPr/>
          </p:nvSpPr>
          <p:spPr>
            <a:xfrm>
              <a:off x="6086700" y="5908189"/>
              <a:ext cx="415998" cy="428601"/>
            </a:xfrm>
            <a:prstGeom prst="rect">
              <a:avLst/>
            </a:prstGeom>
            <a:noFill/>
          </p:spPr>
          <p:txBody>
            <a:bodyPr wrap="square" rtlCol="0">
              <a:spAutoFit/>
            </a:bodyPr>
            <a:lstStyle/>
            <a:p>
              <a:pPr defTabSz="843621" fontAlgn="auto">
                <a:spcBef>
                  <a:spcPts val="0"/>
                </a:spcBef>
                <a:spcAft>
                  <a:spcPts val="0"/>
                </a:spcAft>
                <a:defRPr/>
              </a:pPr>
              <a:r>
                <a:rPr kumimoji="0" lang="ja-JP" altLang="en-US" sz="1477" b="1" dirty="0">
                  <a:solidFill>
                    <a:srgbClr val="FF0000"/>
                  </a:solidFill>
                  <a:latin typeface="AR P丸ゴシック体E" panose="020F0900000000000000" pitchFamily="50" charset="-128"/>
                  <a:ea typeface="AR P丸ゴシック体E" panose="020F0900000000000000" pitchFamily="50" charset="-128"/>
                </a:rPr>
                <a:t>⑩</a:t>
              </a:r>
            </a:p>
          </p:txBody>
        </p:sp>
        <p:sp>
          <p:nvSpPr>
            <p:cNvPr id="561" name="テキスト ボックス 40"/>
            <p:cNvSpPr txBox="1"/>
            <p:nvPr/>
          </p:nvSpPr>
          <p:spPr>
            <a:xfrm>
              <a:off x="8324390" y="5169320"/>
              <a:ext cx="415998" cy="428601"/>
            </a:xfrm>
            <a:prstGeom prst="rect">
              <a:avLst/>
            </a:prstGeom>
            <a:noFill/>
          </p:spPr>
          <p:txBody>
            <a:bodyPr wrap="square" rtlCol="0">
              <a:spAutoFit/>
            </a:bodyPr>
            <a:lstStyle/>
            <a:p>
              <a:pPr defTabSz="843621" fontAlgn="auto">
                <a:spcBef>
                  <a:spcPts val="0"/>
                </a:spcBef>
                <a:spcAft>
                  <a:spcPts val="0"/>
                </a:spcAft>
                <a:defRPr/>
              </a:pPr>
              <a:r>
                <a:rPr kumimoji="0" lang="ja-JP" altLang="en-US" sz="1477" b="1" dirty="0">
                  <a:solidFill>
                    <a:srgbClr val="FF0000"/>
                  </a:solidFill>
                  <a:latin typeface="AR P丸ゴシック体E" panose="020F0900000000000000" pitchFamily="50" charset="-128"/>
                  <a:ea typeface="AR P丸ゴシック体E" panose="020F0900000000000000" pitchFamily="50" charset="-128"/>
                </a:rPr>
                <a:t>①</a:t>
              </a:r>
            </a:p>
          </p:txBody>
        </p:sp>
        <p:sp>
          <p:nvSpPr>
            <p:cNvPr id="562" name="テキスト ボックス 41"/>
            <p:cNvSpPr txBox="1"/>
            <p:nvPr/>
          </p:nvSpPr>
          <p:spPr>
            <a:xfrm>
              <a:off x="8786384" y="3564134"/>
              <a:ext cx="415998" cy="428601"/>
            </a:xfrm>
            <a:prstGeom prst="rect">
              <a:avLst/>
            </a:prstGeom>
            <a:noFill/>
          </p:spPr>
          <p:txBody>
            <a:bodyPr wrap="square" rtlCol="0">
              <a:spAutoFit/>
            </a:bodyPr>
            <a:lstStyle/>
            <a:p>
              <a:pPr defTabSz="843621" fontAlgn="auto">
                <a:spcBef>
                  <a:spcPts val="0"/>
                </a:spcBef>
                <a:spcAft>
                  <a:spcPts val="0"/>
                </a:spcAft>
                <a:defRPr/>
              </a:pPr>
              <a:r>
                <a:rPr kumimoji="0" lang="ja-JP" altLang="en-US" sz="1477" b="1" dirty="0">
                  <a:solidFill>
                    <a:srgbClr val="FF0000"/>
                  </a:solidFill>
                  <a:latin typeface="AR P丸ゴシック体E" panose="020F0900000000000000" pitchFamily="50" charset="-128"/>
                  <a:ea typeface="AR P丸ゴシック体E" panose="020F0900000000000000" pitchFamily="50" charset="-128"/>
                </a:rPr>
                <a:t>⑦</a:t>
              </a:r>
            </a:p>
          </p:txBody>
        </p:sp>
        <p:sp>
          <p:nvSpPr>
            <p:cNvPr id="563" name="テキスト ボックス 42"/>
            <p:cNvSpPr txBox="1"/>
            <p:nvPr/>
          </p:nvSpPr>
          <p:spPr>
            <a:xfrm>
              <a:off x="7032078" y="5431201"/>
              <a:ext cx="415998" cy="428601"/>
            </a:xfrm>
            <a:prstGeom prst="rect">
              <a:avLst/>
            </a:prstGeom>
            <a:noFill/>
          </p:spPr>
          <p:txBody>
            <a:bodyPr wrap="square" rtlCol="0">
              <a:spAutoFit/>
            </a:bodyPr>
            <a:lstStyle/>
            <a:p>
              <a:pPr defTabSz="843621" fontAlgn="auto">
                <a:spcBef>
                  <a:spcPts val="0"/>
                </a:spcBef>
                <a:spcAft>
                  <a:spcPts val="0"/>
                </a:spcAft>
                <a:defRPr/>
              </a:pPr>
              <a:r>
                <a:rPr kumimoji="0" lang="ja-JP" altLang="en-US" sz="1477" b="1" dirty="0">
                  <a:solidFill>
                    <a:srgbClr val="FF0000"/>
                  </a:solidFill>
                  <a:latin typeface="AR P丸ゴシック体E" panose="020F0900000000000000" pitchFamily="50" charset="-128"/>
                  <a:ea typeface="AR P丸ゴシック体E" panose="020F0900000000000000" pitchFamily="50" charset="-128"/>
                </a:rPr>
                <a:t>⑤</a:t>
              </a:r>
            </a:p>
          </p:txBody>
        </p:sp>
        <p:sp>
          <p:nvSpPr>
            <p:cNvPr id="564" name="テキスト ボックス 43"/>
            <p:cNvSpPr txBox="1"/>
            <p:nvPr/>
          </p:nvSpPr>
          <p:spPr>
            <a:xfrm>
              <a:off x="7328604" y="5480673"/>
              <a:ext cx="415998" cy="428601"/>
            </a:xfrm>
            <a:prstGeom prst="rect">
              <a:avLst/>
            </a:prstGeom>
            <a:noFill/>
          </p:spPr>
          <p:txBody>
            <a:bodyPr wrap="square" rtlCol="0">
              <a:spAutoFit/>
            </a:bodyPr>
            <a:lstStyle/>
            <a:p>
              <a:pPr defTabSz="843621" fontAlgn="auto">
                <a:spcBef>
                  <a:spcPts val="0"/>
                </a:spcBef>
                <a:spcAft>
                  <a:spcPts val="0"/>
                </a:spcAft>
                <a:defRPr/>
              </a:pPr>
              <a:r>
                <a:rPr kumimoji="0" lang="ja-JP" altLang="en-US" sz="1477" b="1" dirty="0">
                  <a:solidFill>
                    <a:srgbClr val="FF0000"/>
                  </a:solidFill>
                  <a:latin typeface="AR P丸ゴシック体E" panose="020F0900000000000000" pitchFamily="50" charset="-128"/>
                  <a:ea typeface="AR P丸ゴシック体E" panose="020F0900000000000000" pitchFamily="50" charset="-128"/>
                </a:rPr>
                <a:t>⑥</a:t>
              </a:r>
            </a:p>
          </p:txBody>
        </p:sp>
        <p:sp>
          <p:nvSpPr>
            <p:cNvPr id="565" name="テキスト ボックス 44"/>
            <p:cNvSpPr txBox="1"/>
            <p:nvPr/>
          </p:nvSpPr>
          <p:spPr>
            <a:xfrm>
              <a:off x="6389247" y="5861078"/>
              <a:ext cx="415998" cy="428601"/>
            </a:xfrm>
            <a:prstGeom prst="rect">
              <a:avLst/>
            </a:prstGeom>
            <a:noFill/>
          </p:spPr>
          <p:txBody>
            <a:bodyPr wrap="square" rtlCol="0">
              <a:spAutoFit/>
            </a:bodyPr>
            <a:lstStyle/>
            <a:p>
              <a:pPr defTabSz="843621" fontAlgn="auto">
                <a:spcBef>
                  <a:spcPts val="0"/>
                </a:spcBef>
                <a:spcAft>
                  <a:spcPts val="0"/>
                </a:spcAft>
                <a:defRPr/>
              </a:pPr>
              <a:r>
                <a:rPr kumimoji="0" lang="ja-JP" altLang="en-US" sz="1477" b="1" dirty="0">
                  <a:solidFill>
                    <a:srgbClr val="FF0000"/>
                  </a:solidFill>
                  <a:latin typeface="AR P丸ゴシック体E" panose="020F0900000000000000" pitchFamily="50" charset="-128"/>
                  <a:ea typeface="AR P丸ゴシック体E" panose="020F0900000000000000" pitchFamily="50" charset="-128"/>
                </a:rPr>
                <a:t>②</a:t>
              </a:r>
            </a:p>
          </p:txBody>
        </p:sp>
        <p:sp>
          <p:nvSpPr>
            <p:cNvPr id="566" name="テキスト ボックス 45"/>
            <p:cNvSpPr txBox="1"/>
            <p:nvPr/>
          </p:nvSpPr>
          <p:spPr>
            <a:xfrm>
              <a:off x="8383638" y="5436511"/>
              <a:ext cx="415998" cy="428601"/>
            </a:xfrm>
            <a:prstGeom prst="rect">
              <a:avLst/>
            </a:prstGeom>
            <a:noFill/>
          </p:spPr>
          <p:txBody>
            <a:bodyPr wrap="square" rtlCol="0">
              <a:spAutoFit/>
            </a:bodyPr>
            <a:lstStyle/>
            <a:p>
              <a:pPr defTabSz="843621" fontAlgn="auto">
                <a:spcBef>
                  <a:spcPts val="0"/>
                </a:spcBef>
                <a:spcAft>
                  <a:spcPts val="0"/>
                </a:spcAft>
                <a:defRPr/>
              </a:pPr>
              <a:r>
                <a:rPr kumimoji="0" lang="ja-JP" altLang="en-US" sz="1477" b="1">
                  <a:solidFill>
                    <a:srgbClr val="FF0000"/>
                  </a:solidFill>
                  <a:latin typeface="AR P丸ゴシック体E" panose="020F0900000000000000" pitchFamily="50" charset="-128"/>
                  <a:ea typeface="AR P丸ゴシック体E" panose="020F0900000000000000" pitchFamily="50" charset="-128"/>
                </a:rPr>
                <a:t>⑧</a:t>
              </a:r>
              <a:endParaRPr kumimoji="0" lang="ja-JP" altLang="en-US" sz="1477" b="1" dirty="0">
                <a:solidFill>
                  <a:srgbClr val="FF0000"/>
                </a:solidFill>
                <a:latin typeface="AR P丸ゴシック体E" panose="020F0900000000000000" pitchFamily="50" charset="-128"/>
                <a:ea typeface="AR P丸ゴシック体E" panose="020F0900000000000000" pitchFamily="50" charset="-128"/>
              </a:endParaRPr>
            </a:p>
          </p:txBody>
        </p:sp>
      </p:grpSp>
      <p:sp>
        <p:nvSpPr>
          <p:cNvPr id="780" name="テキスト ボックス 34"/>
          <p:cNvSpPr txBox="1"/>
          <p:nvPr/>
        </p:nvSpPr>
        <p:spPr>
          <a:xfrm>
            <a:off x="2537069" y="4950278"/>
            <a:ext cx="2339934" cy="290977"/>
          </a:xfrm>
          <a:prstGeom prst="rect">
            <a:avLst/>
          </a:prstGeom>
          <a:noFill/>
          <a:ln>
            <a:noFill/>
          </a:ln>
        </p:spPr>
        <p:txBody>
          <a:bodyPr wrap="square">
            <a:spAutoFit/>
          </a:bodyPr>
          <a:lstStyle>
            <a:defPPr>
              <a:defRPr lang="ja-JP"/>
            </a:defPPr>
            <a:lvl1pPr algn="ctr">
              <a:buFontTx/>
              <a:buNone/>
              <a:defRPr sz="1400">
                <a:solidFill>
                  <a:srgbClr val="000000"/>
                </a:solidFill>
                <a:latin typeface="+mn-ea"/>
                <a:ea typeface="+mn-ea"/>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0" marR="0" lvl="0" indent="0" algn="ctr" defTabSz="843621" eaLnBrk="1" fontAlgn="auto" latinLnBrk="0" hangingPunct="1">
              <a:lnSpc>
                <a:spcPct val="100000"/>
              </a:lnSpc>
              <a:spcBef>
                <a:spcPts val="0"/>
              </a:spcBef>
              <a:spcAft>
                <a:spcPts val="0"/>
              </a:spcAft>
              <a:buClrTx/>
              <a:buSzTx/>
              <a:buFontTx/>
              <a:buNone/>
              <a:tabLst/>
              <a:defRPr/>
            </a:pPr>
            <a:r>
              <a:rPr kumimoji="0" lang="ja-JP" altLang="en-US" sz="1291" b="0" i="0" u="sng" strike="noStrike" kern="0" cap="none" spc="0" normalizeH="0" baseline="0" noProof="0" dirty="0">
                <a:ln>
                  <a:noFill/>
                </a:ln>
                <a:solidFill>
                  <a:srgbClr val="000000"/>
                </a:solidFill>
                <a:effectLst/>
                <a:uLnTx/>
                <a:uFillTx/>
                <a:latin typeface="ＭＳ Ｐゴシック"/>
                <a:ea typeface="ＭＳ Ｐゴシック"/>
              </a:rPr>
              <a:t>東日本台風</a:t>
            </a:r>
          </a:p>
        </p:txBody>
      </p:sp>
      <p:sp>
        <p:nvSpPr>
          <p:cNvPr id="781" name="正方形/長方形 33"/>
          <p:cNvSpPr/>
          <p:nvPr/>
        </p:nvSpPr>
        <p:spPr>
          <a:xfrm>
            <a:off x="2682704" y="6284608"/>
            <a:ext cx="2130711" cy="433067"/>
          </a:xfrm>
          <a:prstGeom prst="rect">
            <a:avLst/>
          </a:prstGeom>
        </p:spPr>
        <p:txBody>
          <a:bodyPr wrap="none">
            <a:spAutoFit/>
          </a:bodyPr>
          <a:lstStyle/>
          <a:p>
            <a:pPr algn="ctr" defTabSz="843621" fontAlgn="auto">
              <a:spcBef>
                <a:spcPts val="0"/>
              </a:spcBef>
              <a:spcAft>
                <a:spcPts val="0"/>
              </a:spcAft>
              <a:defRPr/>
            </a:pPr>
            <a:r>
              <a:rPr kumimoji="0" lang="ja-JP" altLang="en-US" sz="1107" dirty="0">
                <a:solidFill>
                  <a:prstClr val="black"/>
                </a:solidFill>
                <a:latin typeface="ＭＳ Ｐ明朝" panose="02020600040205080304" pitchFamily="18" charset="-128"/>
                <a:ea typeface="ＭＳ Ｐ明朝" panose="02020600040205080304" pitchFamily="18" charset="-128"/>
              </a:rPr>
              <a:t>⑨千曲川における浸水被害状況</a:t>
            </a:r>
            <a:endParaRPr kumimoji="0" lang="en-US" altLang="ja-JP" sz="1107" dirty="0">
              <a:solidFill>
                <a:prstClr val="black"/>
              </a:solidFill>
              <a:latin typeface="ＭＳ Ｐ明朝" panose="02020600040205080304" pitchFamily="18" charset="-128"/>
              <a:ea typeface="ＭＳ Ｐ明朝" panose="02020600040205080304" pitchFamily="18" charset="-128"/>
            </a:endParaRPr>
          </a:p>
          <a:p>
            <a:pPr algn="ctr" defTabSz="843621" fontAlgn="auto">
              <a:spcBef>
                <a:spcPts val="0"/>
              </a:spcBef>
              <a:spcAft>
                <a:spcPts val="0"/>
              </a:spcAft>
              <a:defRPr/>
            </a:pPr>
            <a:r>
              <a:rPr kumimoji="0" lang="en-US" altLang="ja-JP" sz="1107" dirty="0">
                <a:solidFill>
                  <a:prstClr val="black"/>
                </a:solidFill>
                <a:latin typeface="ＭＳ Ｐ明朝" panose="02020600040205080304" pitchFamily="18" charset="-128"/>
                <a:ea typeface="ＭＳ Ｐ明朝" panose="02020600040205080304" pitchFamily="18" charset="-128"/>
              </a:rPr>
              <a:t>(</a:t>
            </a:r>
            <a:r>
              <a:rPr kumimoji="0" lang="ja-JP" altLang="en-US" sz="1107" dirty="0">
                <a:solidFill>
                  <a:prstClr val="black"/>
                </a:solidFill>
                <a:latin typeface="ＭＳ Ｐ明朝" panose="02020600040205080304" pitchFamily="18" charset="-128"/>
                <a:ea typeface="ＭＳ Ｐ明朝" panose="02020600040205080304" pitchFamily="18" charset="-128"/>
              </a:rPr>
              <a:t>長野県長野市</a:t>
            </a:r>
            <a:r>
              <a:rPr kumimoji="0" lang="en-US" altLang="ja-JP" sz="1107" dirty="0">
                <a:solidFill>
                  <a:prstClr val="black"/>
                </a:solidFill>
                <a:latin typeface="ＭＳ Ｐ明朝" panose="02020600040205080304" pitchFamily="18" charset="-128"/>
                <a:ea typeface="ＭＳ Ｐ明朝" panose="02020600040205080304" pitchFamily="18" charset="-128"/>
              </a:rPr>
              <a:t>)</a:t>
            </a:r>
            <a:endParaRPr kumimoji="0" lang="ja-JP" altLang="en-US" sz="1107" dirty="0">
              <a:solidFill>
                <a:prstClr val="black"/>
              </a:solidFill>
              <a:latin typeface="ＭＳ Ｐ明朝" panose="02020600040205080304" pitchFamily="18" charset="-128"/>
              <a:ea typeface="ＭＳ Ｐ明朝" panose="02020600040205080304" pitchFamily="18" charset="-128"/>
            </a:endParaRPr>
          </a:p>
        </p:txBody>
      </p:sp>
      <p:sp>
        <p:nvSpPr>
          <p:cNvPr id="782" name="テキスト ボックス 45"/>
          <p:cNvSpPr txBox="1"/>
          <p:nvPr/>
        </p:nvSpPr>
        <p:spPr>
          <a:xfrm>
            <a:off x="8300091" y="4751396"/>
            <a:ext cx="274030" cy="319639"/>
          </a:xfrm>
          <a:prstGeom prst="rect">
            <a:avLst/>
          </a:prstGeom>
          <a:noFill/>
        </p:spPr>
        <p:txBody>
          <a:bodyPr wrap="square" rtlCol="0">
            <a:spAutoFit/>
          </a:bodyPr>
          <a:lstStyle/>
          <a:p>
            <a:pPr defTabSz="843621" fontAlgn="auto">
              <a:spcBef>
                <a:spcPts val="0"/>
              </a:spcBef>
              <a:spcAft>
                <a:spcPts val="0"/>
              </a:spcAft>
              <a:defRPr/>
            </a:pPr>
            <a:r>
              <a:rPr kumimoji="0" lang="ja-JP" altLang="en-US" sz="1477" b="1" dirty="0">
                <a:solidFill>
                  <a:srgbClr val="FF0000"/>
                </a:solidFill>
                <a:latin typeface="AR P丸ゴシック体E" panose="020F0900000000000000" pitchFamily="50" charset="-128"/>
                <a:ea typeface="AR P丸ゴシック体E" panose="020F0900000000000000" pitchFamily="50" charset="-128"/>
              </a:rPr>
              <a:t>⑨</a:t>
            </a:r>
          </a:p>
        </p:txBody>
      </p:sp>
      <p:pic>
        <p:nvPicPr>
          <p:cNvPr id="783" name="図 782"/>
          <p:cNvPicPr>
            <a:picLocks noChangeAspect="1"/>
          </p:cNvPicPr>
          <p:nvPr/>
        </p:nvPicPr>
        <p:blipFill>
          <a:blip r:embed="rId12"/>
          <a:stretch>
            <a:fillRect/>
          </a:stretch>
        </p:blipFill>
        <p:spPr>
          <a:xfrm>
            <a:off x="3002022" y="5245855"/>
            <a:ext cx="1565446" cy="1058455"/>
          </a:xfrm>
          <a:prstGeom prst="rect">
            <a:avLst/>
          </a:prstGeom>
        </p:spPr>
      </p:pic>
      <p:cxnSp>
        <p:nvCxnSpPr>
          <p:cNvPr id="784" name="直線コネクタ 783"/>
          <p:cNvCxnSpPr/>
          <p:nvPr/>
        </p:nvCxnSpPr>
        <p:spPr bwMode="auto">
          <a:xfrm>
            <a:off x="868469" y="4884887"/>
            <a:ext cx="5962210" cy="0"/>
          </a:xfrm>
          <a:prstGeom prst="line">
            <a:avLst/>
          </a:prstGeom>
          <a:solidFill>
            <a:srgbClr val="FFFFFF"/>
          </a:solidFill>
          <a:ln w="12700" cap="flat" cmpd="sng" algn="ctr">
            <a:solidFill>
              <a:srgbClr val="000000"/>
            </a:solidFill>
            <a:prstDash val="dash"/>
            <a:round/>
            <a:headEnd type="none" w="med" len="med"/>
            <a:tailEnd type="none" w="med" len="med"/>
          </a:ln>
          <a:effectLst/>
        </p:spPr>
      </p:cxnSp>
      <p:cxnSp>
        <p:nvCxnSpPr>
          <p:cNvPr id="785" name="直線コネクタ 784"/>
          <p:cNvCxnSpPr/>
          <p:nvPr/>
        </p:nvCxnSpPr>
        <p:spPr bwMode="auto">
          <a:xfrm>
            <a:off x="1099450" y="2856309"/>
            <a:ext cx="8117128" cy="0"/>
          </a:xfrm>
          <a:prstGeom prst="line">
            <a:avLst/>
          </a:prstGeom>
          <a:solidFill>
            <a:srgbClr val="FFFFFF"/>
          </a:solidFill>
          <a:ln w="12700" cap="flat" cmpd="sng" algn="ctr">
            <a:solidFill>
              <a:srgbClr val="000000"/>
            </a:solidFill>
            <a:prstDash val="dash"/>
            <a:round/>
            <a:headEnd type="none" w="med" len="med"/>
            <a:tailEnd type="none" w="med" len="med"/>
          </a:ln>
          <a:effectLst/>
        </p:spPr>
      </p:cxnSp>
      <p:sp>
        <p:nvSpPr>
          <p:cNvPr id="786" name="テキスト ボックス 785"/>
          <p:cNvSpPr txBox="1"/>
          <p:nvPr/>
        </p:nvSpPr>
        <p:spPr>
          <a:xfrm>
            <a:off x="515674" y="5299729"/>
            <a:ext cx="411972" cy="848950"/>
          </a:xfrm>
          <a:prstGeom prst="rect">
            <a:avLst/>
          </a:prstGeom>
          <a:solidFill>
            <a:srgbClr val="FF3300"/>
          </a:solidFill>
        </p:spPr>
        <p:txBody>
          <a:bodyPr vert="eaVert" wrap="none" rtlCol="0">
            <a:spAutoFit/>
          </a:bodyPr>
          <a:lstStyle/>
          <a:p>
            <a:pPr defTabSz="843621" fontAlgn="auto">
              <a:spcBef>
                <a:spcPts val="0"/>
              </a:spcBef>
              <a:spcAft>
                <a:spcPts val="0"/>
              </a:spcAft>
              <a:defRPr/>
            </a:pPr>
            <a:r>
              <a:rPr kumimoji="0" lang="ja-JP" altLang="en-US" sz="1477" dirty="0">
                <a:solidFill>
                  <a:prstClr val="white"/>
                </a:solidFill>
                <a:latin typeface="Arial"/>
                <a:ea typeface="ＭＳ Ｐゴシック"/>
              </a:rPr>
              <a:t>令和元年</a:t>
            </a:r>
          </a:p>
        </p:txBody>
      </p:sp>
      <p:sp>
        <p:nvSpPr>
          <p:cNvPr id="787" name="テキスト ボックス 786"/>
          <p:cNvSpPr txBox="1"/>
          <p:nvPr/>
        </p:nvSpPr>
        <p:spPr>
          <a:xfrm>
            <a:off x="508978" y="3361538"/>
            <a:ext cx="411972" cy="871392"/>
          </a:xfrm>
          <a:prstGeom prst="rect">
            <a:avLst/>
          </a:prstGeom>
          <a:solidFill>
            <a:srgbClr val="FF3300"/>
          </a:solidFill>
        </p:spPr>
        <p:txBody>
          <a:bodyPr vert="eaVert" wrap="none" rtlCol="0">
            <a:spAutoFit/>
          </a:bodyPr>
          <a:lstStyle/>
          <a:p>
            <a:pPr defTabSz="843621" fontAlgn="auto">
              <a:spcBef>
                <a:spcPts val="0"/>
              </a:spcBef>
              <a:spcAft>
                <a:spcPts val="0"/>
              </a:spcAft>
              <a:defRPr/>
            </a:pPr>
            <a:r>
              <a:rPr kumimoji="0" lang="ja-JP" altLang="en-US" sz="1477" dirty="0">
                <a:solidFill>
                  <a:prstClr val="white"/>
                </a:solidFill>
                <a:latin typeface="Arial"/>
                <a:ea typeface="ＭＳ Ｐゴシック"/>
              </a:rPr>
              <a:t>平成</a:t>
            </a:r>
            <a:r>
              <a:rPr kumimoji="0" lang="en-US" altLang="ja-JP" sz="1477" dirty="0">
                <a:solidFill>
                  <a:prstClr val="white"/>
                </a:solidFill>
                <a:latin typeface="Arial"/>
                <a:ea typeface="ＭＳ Ｐゴシック"/>
              </a:rPr>
              <a:t>30</a:t>
            </a:r>
            <a:r>
              <a:rPr kumimoji="0" lang="ja-JP" altLang="en-US" sz="1477" dirty="0">
                <a:solidFill>
                  <a:prstClr val="white"/>
                </a:solidFill>
                <a:latin typeface="Arial"/>
                <a:ea typeface="ＭＳ Ｐゴシック"/>
              </a:rPr>
              <a:t>年</a:t>
            </a:r>
          </a:p>
        </p:txBody>
      </p:sp>
      <p:sp>
        <p:nvSpPr>
          <p:cNvPr id="788" name="テキスト ボックス 787"/>
          <p:cNvSpPr txBox="1"/>
          <p:nvPr/>
        </p:nvSpPr>
        <p:spPr>
          <a:xfrm>
            <a:off x="515676" y="1283927"/>
            <a:ext cx="411972" cy="1272143"/>
          </a:xfrm>
          <a:prstGeom prst="rect">
            <a:avLst/>
          </a:prstGeom>
          <a:solidFill>
            <a:srgbClr val="FF3300"/>
          </a:solidFill>
        </p:spPr>
        <p:txBody>
          <a:bodyPr vert="eaVert" wrap="none" rtlCol="0">
            <a:spAutoFit/>
          </a:bodyPr>
          <a:lstStyle/>
          <a:p>
            <a:pPr defTabSz="843621" fontAlgn="auto">
              <a:spcBef>
                <a:spcPts val="0"/>
              </a:spcBef>
              <a:spcAft>
                <a:spcPts val="0"/>
              </a:spcAft>
              <a:defRPr/>
            </a:pPr>
            <a:r>
              <a:rPr kumimoji="0" lang="ja-JP" altLang="en-US" sz="1477" dirty="0">
                <a:solidFill>
                  <a:prstClr val="white"/>
                </a:solidFill>
                <a:latin typeface="Arial"/>
                <a:ea typeface="ＭＳ Ｐゴシック"/>
              </a:rPr>
              <a:t>平成</a:t>
            </a:r>
            <a:r>
              <a:rPr kumimoji="0" lang="en-US" altLang="ja-JP" sz="1477" dirty="0">
                <a:solidFill>
                  <a:prstClr val="white"/>
                </a:solidFill>
                <a:latin typeface="Arial"/>
                <a:ea typeface="ＭＳ Ｐゴシック"/>
              </a:rPr>
              <a:t>27</a:t>
            </a:r>
            <a:r>
              <a:rPr kumimoji="0" lang="ja-JP" altLang="en-US" sz="1477" dirty="0">
                <a:solidFill>
                  <a:prstClr val="white"/>
                </a:solidFill>
                <a:latin typeface="Arial"/>
                <a:ea typeface="ＭＳ Ｐゴシック"/>
              </a:rPr>
              <a:t>～</a:t>
            </a:r>
            <a:r>
              <a:rPr kumimoji="0" lang="en-US" altLang="ja-JP" sz="1477" dirty="0">
                <a:solidFill>
                  <a:prstClr val="white"/>
                </a:solidFill>
                <a:latin typeface="Arial"/>
                <a:ea typeface="ＭＳ Ｐゴシック"/>
              </a:rPr>
              <a:t>29</a:t>
            </a:r>
            <a:r>
              <a:rPr kumimoji="0" lang="ja-JP" altLang="en-US" sz="1477" dirty="0">
                <a:solidFill>
                  <a:prstClr val="white"/>
                </a:solidFill>
                <a:latin typeface="Arial"/>
                <a:ea typeface="ＭＳ Ｐゴシック"/>
              </a:rPr>
              <a:t>年</a:t>
            </a:r>
          </a:p>
        </p:txBody>
      </p:sp>
      <p:sp>
        <p:nvSpPr>
          <p:cNvPr id="789" name="テキスト ボックス 788"/>
          <p:cNvSpPr txBox="1"/>
          <p:nvPr/>
        </p:nvSpPr>
        <p:spPr>
          <a:xfrm>
            <a:off x="4673286" y="5330283"/>
            <a:ext cx="411972" cy="765594"/>
          </a:xfrm>
          <a:prstGeom prst="rect">
            <a:avLst/>
          </a:prstGeom>
          <a:solidFill>
            <a:srgbClr val="FF3300"/>
          </a:solidFill>
        </p:spPr>
        <p:txBody>
          <a:bodyPr vert="eaVert" wrap="none" rtlCol="0">
            <a:spAutoFit/>
          </a:bodyPr>
          <a:lstStyle/>
          <a:p>
            <a:pPr defTabSz="843621" fontAlgn="auto">
              <a:spcBef>
                <a:spcPts val="0"/>
              </a:spcBef>
              <a:spcAft>
                <a:spcPts val="0"/>
              </a:spcAft>
              <a:defRPr/>
            </a:pPr>
            <a:r>
              <a:rPr kumimoji="0" lang="ja-JP" altLang="en-US" sz="1477" dirty="0">
                <a:solidFill>
                  <a:prstClr val="white"/>
                </a:solidFill>
                <a:latin typeface="Arial"/>
                <a:ea typeface="ＭＳ Ｐゴシック"/>
              </a:rPr>
              <a:t>令和</a:t>
            </a:r>
            <a:r>
              <a:rPr kumimoji="0" lang="en-US" altLang="ja-JP" sz="1477" dirty="0">
                <a:solidFill>
                  <a:prstClr val="white"/>
                </a:solidFill>
                <a:latin typeface="Arial"/>
                <a:ea typeface="ＭＳ Ｐゴシック"/>
              </a:rPr>
              <a:t>2</a:t>
            </a:r>
            <a:r>
              <a:rPr kumimoji="0" lang="ja-JP" altLang="en-US" sz="1477" dirty="0">
                <a:solidFill>
                  <a:prstClr val="white"/>
                </a:solidFill>
                <a:latin typeface="Arial"/>
                <a:ea typeface="ＭＳ Ｐゴシック"/>
              </a:rPr>
              <a:t>年</a:t>
            </a:r>
          </a:p>
        </p:txBody>
      </p:sp>
      <p:sp>
        <p:nvSpPr>
          <p:cNvPr id="790" name="テキスト ボックス 34"/>
          <p:cNvSpPr txBox="1"/>
          <p:nvPr/>
        </p:nvSpPr>
        <p:spPr>
          <a:xfrm>
            <a:off x="4724274" y="4925019"/>
            <a:ext cx="2339934" cy="290977"/>
          </a:xfrm>
          <a:prstGeom prst="rect">
            <a:avLst/>
          </a:prstGeom>
          <a:noFill/>
          <a:ln>
            <a:noFill/>
          </a:ln>
        </p:spPr>
        <p:txBody>
          <a:bodyPr wrap="square">
            <a:spAutoFit/>
          </a:bodyPr>
          <a:lstStyle>
            <a:defPPr>
              <a:defRPr lang="ja-JP"/>
            </a:defPPr>
            <a:lvl1pPr algn="ctr">
              <a:buFontTx/>
              <a:buNone/>
              <a:defRPr sz="1400">
                <a:solidFill>
                  <a:srgbClr val="000000"/>
                </a:solidFill>
                <a:latin typeface="+mn-ea"/>
                <a:ea typeface="+mn-ea"/>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0" marR="0" lvl="0" indent="0" algn="ctr" defTabSz="843621" eaLnBrk="1" fontAlgn="auto" latinLnBrk="0" hangingPunct="1">
              <a:lnSpc>
                <a:spcPct val="100000"/>
              </a:lnSpc>
              <a:spcBef>
                <a:spcPts val="0"/>
              </a:spcBef>
              <a:spcAft>
                <a:spcPts val="0"/>
              </a:spcAft>
              <a:buClrTx/>
              <a:buSzTx/>
              <a:buFontTx/>
              <a:buNone/>
              <a:tabLst/>
              <a:defRPr/>
            </a:pPr>
            <a:r>
              <a:rPr kumimoji="0" lang="ja-JP" altLang="en-US" sz="1291" b="0" i="0" u="sng" strike="noStrike" kern="0" cap="none" spc="0" normalizeH="0" baseline="0" noProof="0" dirty="0">
                <a:ln>
                  <a:noFill/>
                </a:ln>
                <a:solidFill>
                  <a:srgbClr val="000000"/>
                </a:solidFill>
                <a:effectLst/>
                <a:uLnTx/>
                <a:uFillTx/>
                <a:latin typeface="ＭＳ Ｐゴシック"/>
                <a:ea typeface="ＭＳ Ｐゴシック"/>
              </a:rPr>
              <a:t>７月豪雨</a:t>
            </a:r>
          </a:p>
        </p:txBody>
      </p:sp>
      <p:sp>
        <p:nvSpPr>
          <p:cNvPr id="791" name="正方形/長方形 33"/>
          <p:cNvSpPr/>
          <p:nvPr/>
        </p:nvSpPr>
        <p:spPr>
          <a:xfrm>
            <a:off x="4927147" y="6284607"/>
            <a:ext cx="2130711" cy="433067"/>
          </a:xfrm>
          <a:prstGeom prst="rect">
            <a:avLst/>
          </a:prstGeom>
        </p:spPr>
        <p:txBody>
          <a:bodyPr wrap="none">
            <a:spAutoFit/>
          </a:bodyPr>
          <a:lstStyle/>
          <a:p>
            <a:pPr algn="ctr" defTabSz="843621" fontAlgn="auto">
              <a:spcBef>
                <a:spcPts val="0"/>
              </a:spcBef>
              <a:spcAft>
                <a:spcPts val="0"/>
              </a:spcAft>
              <a:defRPr/>
            </a:pPr>
            <a:r>
              <a:rPr kumimoji="0" lang="ja-JP" altLang="en-US" sz="1107" dirty="0">
                <a:solidFill>
                  <a:prstClr val="black"/>
                </a:solidFill>
                <a:latin typeface="ＭＳ Ｐ明朝" panose="02020600040205080304" pitchFamily="18" charset="-128"/>
                <a:ea typeface="ＭＳ Ｐ明朝" panose="02020600040205080304" pitchFamily="18" charset="-128"/>
              </a:rPr>
              <a:t>⑩球磨川における浸水被害状況</a:t>
            </a:r>
            <a:endParaRPr kumimoji="0" lang="en-US" altLang="ja-JP" sz="1107" dirty="0">
              <a:solidFill>
                <a:prstClr val="black"/>
              </a:solidFill>
              <a:latin typeface="ＭＳ Ｐ明朝" panose="02020600040205080304" pitchFamily="18" charset="-128"/>
              <a:ea typeface="ＭＳ Ｐ明朝" panose="02020600040205080304" pitchFamily="18" charset="-128"/>
            </a:endParaRPr>
          </a:p>
          <a:p>
            <a:pPr algn="ctr" defTabSz="843621" fontAlgn="auto">
              <a:spcBef>
                <a:spcPts val="0"/>
              </a:spcBef>
              <a:spcAft>
                <a:spcPts val="0"/>
              </a:spcAft>
              <a:defRPr/>
            </a:pPr>
            <a:r>
              <a:rPr kumimoji="0" lang="en-US" altLang="ja-JP" sz="1107" dirty="0">
                <a:solidFill>
                  <a:prstClr val="black"/>
                </a:solidFill>
                <a:latin typeface="ＭＳ Ｐ明朝" panose="02020600040205080304" pitchFamily="18" charset="-128"/>
                <a:ea typeface="ＭＳ Ｐ明朝" panose="02020600040205080304" pitchFamily="18" charset="-128"/>
              </a:rPr>
              <a:t>(</a:t>
            </a:r>
            <a:r>
              <a:rPr kumimoji="0" lang="ja-JP" altLang="en-US" sz="1107" dirty="0">
                <a:solidFill>
                  <a:prstClr val="black"/>
                </a:solidFill>
                <a:latin typeface="ＭＳ Ｐ明朝" panose="02020600040205080304" pitchFamily="18" charset="-128"/>
                <a:ea typeface="ＭＳ Ｐ明朝" panose="02020600040205080304" pitchFamily="18" charset="-128"/>
              </a:rPr>
              <a:t>熊本県人吉市</a:t>
            </a:r>
            <a:r>
              <a:rPr kumimoji="0" lang="en-US" altLang="ja-JP" sz="1107" dirty="0">
                <a:solidFill>
                  <a:prstClr val="black"/>
                </a:solidFill>
                <a:latin typeface="ＭＳ Ｐ明朝" panose="02020600040205080304" pitchFamily="18" charset="-128"/>
                <a:ea typeface="ＭＳ Ｐ明朝" panose="02020600040205080304" pitchFamily="18" charset="-128"/>
              </a:rPr>
              <a:t>)</a:t>
            </a:r>
            <a:endParaRPr kumimoji="0" lang="ja-JP" altLang="en-US" sz="1107" dirty="0">
              <a:solidFill>
                <a:prstClr val="black"/>
              </a:solidFill>
              <a:latin typeface="ＭＳ Ｐ明朝" panose="02020600040205080304" pitchFamily="18" charset="-128"/>
              <a:ea typeface="ＭＳ Ｐ明朝" panose="02020600040205080304" pitchFamily="18" charset="-128"/>
            </a:endParaRPr>
          </a:p>
        </p:txBody>
      </p:sp>
      <p:pic>
        <p:nvPicPr>
          <p:cNvPr id="792" name="図 791">
            <a:extLst>
              <a:ext uri="{FF2B5EF4-FFF2-40B4-BE49-F238E27FC236}">
                <a16:creationId xmlns:a16="http://schemas.microsoft.com/office/drawing/2014/main" id="{5508C0A3-01E1-4EF9-BDA2-3CE5950930C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3741" t="24199" r="7986" b="36673"/>
          <a:stretch/>
        </p:blipFill>
        <p:spPr>
          <a:xfrm>
            <a:off x="5209062" y="5223221"/>
            <a:ext cx="1552849" cy="1035442"/>
          </a:xfrm>
          <a:prstGeom prst="rect">
            <a:avLst/>
          </a:prstGeom>
        </p:spPr>
      </p:pic>
    </p:spTree>
    <p:extLst>
      <p:ext uri="{BB962C8B-B14F-4D97-AF65-F5344CB8AC3E}">
        <p14:creationId xmlns:p14="http://schemas.microsoft.com/office/powerpoint/2010/main" val="1628430787"/>
      </p:ext>
    </p:extLst>
  </p:cSld>
  <p:clrMapOvr>
    <a:masterClrMapping/>
  </p:clrMapOvr>
  <mc:AlternateContent xmlns:mc="http://schemas.openxmlformats.org/markup-compatibility/2006" xmlns:p14="http://schemas.microsoft.com/office/powerpoint/2010/main">
    <mc:Choice Requires="p14">
      <p:transition spd="slow" p14:dur="2000" advTm="41100"/>
    </mc:Choice>
    <mc:Fallback xmlns="">
      <p:transition spd="slow" advTm="411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4138" y="-41032"/>
            <a:ext cx="7277878" cy="439615"/>
          </a:xfrm>
        </p:spPr>
        <p:txBody>
          <a:bodyPr/>
          <a:lstStyle/>
          <a:p>
            <a:r>
              <a:rPr lang="ja-JP" altLang="en-US" sz="2215"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2215" b="1" dirty="0">
                <a:latin typeface="Meiryo UI" panose="020B0604030504040204" pitchFamily="50" charset="-128"/>
                <a:ea typeface="Meiryo UI" panose="020B0604030504040204" pitchFamily="50" charset="-128"/>
                <a:cs typeface="Meiryo UI" panose="020B0604030504040204" pitchFamily="50" charset="-128"/>
              </a:rPr>
              <a:t>30</a:t>
            </a:r>
            <a:r>
              <a:rPr lang="ja-JP" altLang="en-US" sz="2215" b="1" dirty="0">
                <a:latin typeface="Meiryo UI" panose="020B0604030504040204" pitchFamily="50" charset="-128"/>
                <a:ea typeface="Meiryo UI" panose="020B0604030504040204" pitchFamily="50" charset="-128"/>
                <a:cs typeface="Meiryo UI" panose="020B0604030504040204" pitchFamily="50" charset="-128"/>
              </a:rPr>
              <a:t>年７月豪雨の特徴（降雨）</a:t>
            </a:r>
          </a:p>
        </p:txBody>
      </p:sp>
      <p:sp>
        <p:nvSpPr>
          <p:cNvPr id="7" name="スライド番号プレースホルダー 6"/>
          <p:cNvSpPr>
            <a:spLocks noGrp="1"/>
          </p:cNvSpPr>
          <p:nvPr>
            <p:ph type="sldNum" sz="quarter" idx="12"/>
          </p:nvPr>
        </p:nvSpPr>
        <p:spPr/>
        <p:txBody>
          <a:bodyPr/>
          <a:lstStyle/>
          <a:p>
            <a:pPr defTabSz="844083">
              <a:defRPr/>
            </a:pPr>
            <a:fld id="{651FC12D-27C1-4F31-90C9-A93D49E44687}" type="slidenum">
              <a:rPr lang="en-US" altLang="ja-JP">
                <a:solidFill>
                  <a:prstClr val="black"/>
                </a:solidFill>
                <a:latin typeface="Arial"/>
              </a:rPr>
              <a:pPr defTabSz="844083">
                <a:defRPr/>
              </a:pPr>
              <a:t>33</a:t>
            </a:fld>
            <a:endParaRPr lang="en-US" altLang="ja-JP">
              <a:solidFill>
                <a:prstClr val="black"/>
              </a:solidFill>
              <a:latin typeface="Arial"/>
            </a:endParaRPr>
          </a:p>
        </p:txBody>
      </p:sp>
      <p:sp>
        <p:nvSpPr>
          <p:cNvPr id="4" name="正方形/長方形 3">
            <a:extLst>
              <a:ext uri="{FF2B5EF4-FFF2-40B4-BE49-F238E27FC236}">
                <a16:creationId xmlns:a16="http://schemas.microsoft.com/office/drawing/2014/main" id="{AE2D3A72-B09F-46C3-B51E-BEBB40A141A9}"/>
              </a:ext>
            </a:extLst>
          </p:cNvPr>
          <p:cNvSpPr/>
          <p:nvPr/>
        </p:nvSpPr>
        <p:spPr>
          <a:xfrm>
            <a:off x="500077" y="836714"/>
            <a:ext cx="8905846" cy="20847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3776" indent="-263776" defTabSz="844083">
              <a:spcAft>
                <a:spcPts val="554"/>
              </a:spcAft>
              <a:buFont typeface="ＭＳ Ｐゴシック" panose="020B0600070205080204" pitchFamily="50" charset="-128"/>
              <a:buChar char="○"/>
            </a:pPr>
            <a:r>
              <a:rPr lang="ja-JP" altLang="en-US" sz="1477" u="sng" dirty="0">
                <a:solidFill>
                  <a:prstClr val="black"/>
                </a:solidFill>
                <a:latin typeface="ＭＳ Ｐゴシック" panose="020B0600070205080204" pitchFamily="50" charset="-128"/>
                <a:ea typeface="ＭＳ Ｐゴシック"/>
              </a:rPr>
              <a:t>６月</a:t>
            </a:r>
            <a:r>
              <a:rPr lang="en-US" altLang="ja-JP" sz="1477" u="sng" dirty="0">
                <a:solidFill>
                  <a:prstClr val="black"/>
                </a:solidFill>
                <a:latin typeface="ＭＳ Ｐゴシック" panose="020B0600070205080204" pitchFamily="50" charset="-128"/>
                <a:ea typeface="ＭＳ Ｐゴシック"/>
              </a:rPr>
              <a:t>28</a:t>
            </a:r>
            <a:r>
              <a:rPr lang="ja-JP" altLang="en-US" sz="1477" u="sng" dirty="0">
                <a:solidFill>
                  <a:prstClr val="black"/>
                </a:solidFill>
                <a:latin typeface="ＭＳ Ｐゴシック" panose="020B0600070205080204" pitchFamily="50" charset="-128"/>
                <a:ea typeface="ＭＳ Ｐゴシック"/>
              </a:rPr>
              <a:t>日以降、梅雨前線が日本付近に停滞</a:t>
            </a:r>
            <a:r>
              <a:rPr lang="ja-JP" altLang="en-US" sz="1477" dirty="0">
                <a:solidFill>
                  <a:prstClr val="black"/>
                </a:solidFill>
                <a:latin typeface="ＭＳ Ｐゴシック" panose="020B0600070205080204" pitchFamily="50" charset="-128"/>
                <a:ea typeface="ＭＳ Ｐゴシック"/>
              </a:rPr>
              <a:t>し、また</a:t>
            </a:r>
            <a:r>
              <a:rPr lang="en-US" altLang="ja-JP" sz="1477" u="sng" dirty="0">
                <a:solidFill>
                  <a:prstClr val="black"/>
                </a:solidFill>
                <a:latin typeface="ＭＳ Ｐゴシック" panose="020B0600070205080204" pitchFamily="50" charset="-128"/>
                <a:ea typeface="ＭＳ Ｐゴシック"/>
              </a:rPr>
              <a:t>29</a:t>
            </a:r>
            <a:r>
              <a:rPr lang="ja-JP" altLang="en-US" sz="1477" u="sng" dirty="0">
                <a:solidFill>
                  <a:prstClr val="black"/>
                </a:solidFill>
                <a:latin typeface="ＭＳ Ｐゴシック" panose="020B0600070205080204" pitchFamily="50" charset="-128"/>
                <a:ea typeface="ＭＳ Ｐゴシック"/>
              </a:rPr>
              <a:t>日には台風第７号が南海上に発生・北上して日本付近に暖かく非常に湿った空気が供給</a:t>
            </a:r>
            <a:r>
              <a:rPr lang="ja-JP" altLang="en-US" sz="1477" dirty="0">
                <a:solidFill>
                  <a:prstClr val="black"/>
                </a:solidFill>
                <a:latin typeface="ＭＳ Ｐゴシック" panose="020B0600070205080204" pitchFamily="50" charset="-128"/>
                <a:ea typeface="ＭＳ Ｐゴシック"/>
              </a:rPr>
              <a:t>され続け、台風第７号や梅雨前線の影響によって大雨となりやすい状況が続いた。</a:t>
            </a:r>
            <a:endParaRPr lang="en-US" altLang="ja-JP" sz="1477" dirty="0">
              <a:solidFill>
                <a:prstClr val="black"/>
              </a:solidFill>
              <a:latin typeface="ＭＳ Ｐゴシック" panose="020B0600070205080204" pitchFamily="50" charset="-128"/>
              <a:ea typeface="ＭＳ Ｐゴシック"/>
            </a:endParaRPr>
          </a:p>
          <a:p>
            <a:pPr marL="263776" indent="-263776" defTabSz="844083">
              <a:spcAft>
                <a:spcPts val="554"/>
              </a:spcAft>
              <a:buFont typeface="ＭＳ Ｐゴシック" panose="020B0600070205080204" pitchFamily="50" charset="-128"/>
              <a:buChar char="○"/>
            </a:pPr>
            <a:r>
              <a:rPr lang="ja-JP" altLang="en-US" sz="1477" dirty="0">
                <a:solidFill>
                  <a:prstClr val="black"/>
                </a:solidFill>
                <a:latin typeface="ＭＳ Ｐゴシック" panose="020B0600070205080204" pitchFamily="50" charset="-128"/>
                <a:ea typeface="ＭＳ Ｐゴシック"/>
              </a:rPr>
              <a:t>このため、</a:t>
            </a:r>
            <a:r>
              <a:rPr lang="ja-JP" altLang="en-US" sz="1477" u="sng" dirty="0">
                <a:solidFill>
                  <a:prstClr val="black"/>
                </a:solidFill>
                <a:latin typeface="ＭＳ Ｐゴシック" panose="020B0600070205080204" pitchFamily="50" charset="-128"/>
                <a:ea typeface="ＭＳ Ｐゴシック"/>
              </a:rPr>
              <a:t>西日本を中心に全国的に広い範囲で記録的な大雨</a:t>
            </a:r>
            <a:r>
              <a:rPr lang="ja-JP" altLang="en-US" sz="1477" dirty="0">
                <a:solidFill>
                  <a:prstClr val="black"/>
                </a:solidFill>
                <a:latin typeface="ＭＳ Ｐゴシック" panose="020B0600070205080204" pitchFamily="50" charset="-128"/>
                <a:ea typeface="ＭＳ Ｐゴシック"/>
              </a:rPr>
              <a:t>となり、</a:t>
            </a:r>
            <a:r>
              <a:rPr lang="ja-JP" altLang="en-US" sz="1477" u="sng" dirty="0">
                <a:solidFill>
                  <a:prstClr val="black"/>
                </a:solidFill>
                <a:latin typeface="ＭＳ Ｐゴシック" panose="020B0600070205080204" pitchFamily="50" charset="-128"/>
                <a:ea typeface="ＭＳ Ｐゴシック"/>
              </a:rPr>
              <a:t>６月</a:t>
            </a:r>
            <a:r>
              <a:rPr lang="en-US" altLang="ja-JP" sz="1477" u="sng" dirty="0">
                <a:solidFill>
                  <a:prstClr val="black"/>
                </a:solidFill>
                <a:latin typeface="ＭＳ Ｐゴシック" panose="020B0600070205080204" pitchFamily="50" charset="-128"/>
                <a:ea typeface="ＭＳ Ｐゴシック"/>
              </a:rPr>
              <a:t>28</a:t>
            </a:r>
            <a:r>
              <a:rPr lang="ja-JP" altLang="en-US" sz="1477" u="sng" dirty="0">
                <a:solidFill>
                  <a:prstClr val="black"/>
                </a:solidFill>
                <a:latin typeface="ＭＳ Ｐゴシック" panose="020B0600070205080204" pitchFamily="50" charset="-128"/>
                <a:ea typeface="ＭＳ Ｐゴシック"/>
              </a:rPr>
              <a:t>日～７月８日までの総降水量が</a:t>
            </a:r>
            <a:r>
              <a:rPr lang="ja-JP" altLang="en-US" sz="1477" dirty="0">
                <a:solidFill>
                  <a:prstClr val="black"/>
                </a:solidFill>
                <a:latin typeface="ＭＳ Ｐゴシック" panose="020B0600070205080204" pitchFamily="50" charset="-128"/>
                <a:ea typeface="ＭＳ Ｐゴシック"/>
              </a:rPr>
              <a:t>四国地方で</a:t>
            </a:r>
            <a:r>
              <a:rPr lang="en-US" altLang="ja-JP" sz="1477" dirty="0">
                <a:solidFill>
                  <a:prstClr val="black"/>
                </a:solidFill>
                <a:latin typeface="ＭＳ Ｐゴシック" panose="020B0600070205080204" pitchFamily="50" charset="-128"/>
                <a:ea typeface="ＭＳ Ｐゴシック"/>
              </a:rPr>
              <a:t>1,800mm</a:t>
            </a:r>
            <a:r>
              <a:rPr lang="ja-JP" altLang="en-US" sz="1477" dirty="0" err="1">
                <a:solidFill>
                  <a:prstClr val="black"/>
                </a:solidFill>
                <a:latin typeface="ＭＳ Ｐゴシック" panose="020B0600070205080204" pitchFamily="50" charset="-128"/>
                <a:ea typeface="ＭＳ Ｐゴシック"/>
              </a:rPr>
              <a:t>、</a:t>
            </a:r>
            <a:r>
              <a:rPr lang="ja-JP" altLang="en-US" sz="1477" dirty="0">
                <a:solidFill>
                  <a:prstClr val="black"/>
                </a:solidFill>
                <a:latin typeface="ＭＳ Ｐゴシック" panose="020B0600070205080204" pitchFamily="50" charset="-128"/>
                <a:ea typeface="ＭＳ Ｐゴシック"/>
              </a:rPr>
              <a:t>東海地方で</a:t>
            </a:r>
            <a:r>
              <a:rPr lang="en-US" altLang="ja-JP" sz="1477" dirty="0">
                <a:solidFill>
                  <a:prstClr val="black"/>
                </a:solidFill>
                <a:latin typeface="ＭＳ Ｐゴシック" panose="020B0600070205080204" pitchFamily="50" charset="-128"/>
                <a:ea typeface="ＭＳ Ｐゴシック"/>
              </a:rPr>
              <a:t>1,200mm</a:t>
            </a:r>
            <a:r>
              <a:rPr lang="ja-JP" altLang="en-US" sz="1477" dirty="0" err="1">
                <a:solidFill>
                  <a:prstClr val="black"/>
                </a:solidFill>
                <a:latin typeface="ＭＳ Ｐゴシック" panose="020B0600070205080204" pitchFamily="50" charset="-128"/>
                <a:ea typeface="ＭＳ Ｐゴシック"/>
              </a:rPr>
              <a:t>、</a:t>
            </a:r>
            <a:r>
              <a:rPr lang="ja-JP" altLang="en-US" sz="1477" dirty="0">
                <a:solidFill>
                  <a:prstClr val="black"/>
                </a:solidFill>
                <a:latin typeface="ＭＳ Ｐゴシック" panose="020B0600070205080204" pitchFamily="50" charset="-128"/>
                <a:ea typeface="ＭＳ Ｐゴシック"/>
              </a:rPr>
              <a:t>九州北部地方で</a:t>
            </a:r>
            <a:r>
              <a:rPr lang="en-US" altLang="ja-JP" sz="1477" dirty="0">
                <a:solidFill>
                  <a:prstClr val="black"/>
                </a:solidFill>
                <a:latin typeface="ＭＳ Ｐゴシック" panose="020B0600070205080204" pitchFamily="50" charset="-128"/>
                <a:ea typeface="ＭＳ Ｐゴシック"/>
              </a:rPr>
              <a:t>900mm</a:t>
            </a:r>
            <a:r>
              <a:rPr lang="ja-JP" altLang="en-US" sz="1477" dirty="0" err="1">
                <a:solidFill>
                  <a:prstClr val="black"/>
                </a:solidFill>
                <a:latin typeface="ＭＳ Ｐゴシック" panose="020B0600070205080204" pitchFamily="50" charset="-128"/>
                <a:ea typeface="ＭＳ Ｐゴシック"/>
              </a:rPr>
              <a:t>、</a:t>
            </a:r>
            <a:r>
              <a:rPr lang="ja-JP" altLang="en-US" sz="1477" dirty="0">
                <a:solidFill>
                  <a:prstClr val="black"/>
                </a:solidFill>
                <a:latin typeface="ＭＳ Ｐゴシック" panose="020B0600070205080204" pitchFamily="50" charset="-128"/>
                <a:ea typeface="ＭＳ Ｐゴシック"/>
              </a:rPr>
              <a:t>近畿地方で</a:t>
            </a:r>
            <a:r>
              <a:rPr lang="en-US" altLang="ja-JP" sz="1477" dirty="0">
                <a:solidFill>
                  <a:prstClr val="black"/>
                </a:solidFill>
                <a:latin typeface="ＭＳ Ｐゴシック" panose="020B0600070205080204" pitchFamily="50" charset="-128"/>
                <a:ea typeface="ＭＳ Ｐゴシック"/>
              </a:rPr>
              <a:t>600mm</a:t>
            </a:r>
            <a:r>
              <a:rPr lang="ja-JP" altLang="en-US" sz="1477" dirty="0" err="1">
                <a:solidFill>
                  <a:prstClr val="black"/>
                </a:solidFill>
                <a:latin typeface="ＭＳ Ｐゴシック" panose="020B0600070205080204" pitchFamily="50" charset="-128"/>
                <a:ea typeface="ＭＳ Ｐゴシック"/>
              </a:rPr>
              <a:t>、</a:t>
            </a:r>
            <a:r>
              <a:rPr lang="ja-JP" altLang="en-US" sz="1477" dirty="0">
                <a:solidFill>
                  <a:prstClr val="black"/>
                </a:solidFill>
                <a:latin typeface="ＭＳ Ｐゴシック" panose="020B0600070205080204" pitchFamily="50" charset="-128"/>
                <a:ea typeface="ＭＳ Ｐゴシック"/>
              </a:rPr>
              <a:t>中国地方で</a:t>
            </a:r>
            <a:r>
              <a:rPr lang="en-US" altLang="ja-JP" sz="1477" dirty="0">
                <a:solidFill>
                  <a:prstClr val="black"/>
                </a:solidFill>
                <a:latin typeface="ＭＳ Ｐゴシック" panose="020B0600070205080204" pitchFamily="50" charset="-128"/>
                <a:ea typeface="ＭＳ Ｐゴシック"/>
              </a:rPr>
              <a:t>500mm</a:t>
            </a:r>
            <a:r>
              <a:rPr lang="ja-JP" altLang="en-US" sz="1477" dirty="0">
                <a:solidFill>
                  <a:prstClr val="black"/>
                </a:solidFill>
                <a:latin typeface="ＭＳ Ｐゴシック" panose="020B0600070205080204" pitchFamily="50" charset="-128"/>
                <a:ea typeface="ＭＳ Ｐゴシック"/>
              </a:rPr>
              <a:t>を超えるところがあるなど、</a:t>
            </a:r>
            <a:r>
              <a:rPr lang="ja-JP" altLang="en-US" sz="1477" u="sng" dirty="0">
                <a:solidFill>
                  <a:prstClr val="black"/>
                </a:solidFill>
                <a:latin typeface="ＭＳ Ｐゴシック" panose="020B0600070205080204" pitchFamily="50" charset="-128"/>
                <a:ea typeface="ＭＳ Ｐゴシック"/>
              </a:rPr>
              <a:t>７月の月降水量が平年値の４倍となる大雨となった</a:t>
            </a:r>
            <a:r>
              <a:rPr lang="ja-JP" altLang="en-US" sz="1477" dirty="0">
                <a:solidFill>
                  <a:prstClr val="black"/>
                </a:solidFill>
                <a:latin typeface="ＭＳ Ｐゴシック" panose="020B0600070205080204" pitchFamily="50" charset="-128"/>
                <a:ea typeface="ＭＳ Ｐゴシック"/>
              </a:rPr>
              <a:t>ところがあった。</a:t>
            </a:r>
            <a:endParaRPr lang="en-US" altLang="ja-JP" sz="1477" dirty="0">
              <a:solidFill>
                <a:prstClr val="black"/>
              </a:solidFill>
              <a:latin typeface="ＭＳ Ｐゴシック" panose="020B0600070205080204" pitchFamily="50" charset="-128"/>
              <a:ea typeface="ＭＳ Ｐゴシック"/>
            </a:endParaRPr>
          </a:p>
          <a:p>
            <a:pPr marL="263776" indent="-263776" defTabSz="844083">
              <a:buFont typeface="ＭＳ Ｐゴシック" panose="020B0600070205080204" pitchFamily="50" charset="-128"/>
              <a:buChar char="○"/>
            </a:pPr>
            <a:r>
              <a:rPr lang="ja-JP" altLang="en-US" sz="1477" u="sng" dirty="0">
                <a:solidFill>
                  <a:prstClr val="black"/>
                </a:solidFill>
                <a:latin typeface="ＭＳ Ｐゴシック" panose="020B0600070205080204" pitchFamily="50" charset="-128"/>
                <a:ea typeface="ＭＳ Ｐゴシック"/>
              </a:rPr>
              <a:t>特に長時間の降水量について多くの観測地点で観測史上１位を更新し、</a:t>
            </a:r>
            <a:r>
              <a:rPr lang="en-US" altLang="ja-JP" sz="1477" u="sng" dirty="0">
                <a:solidFill>
                  <a:prstClr val="black"/>
                </a:solidFill>
                <a:latin typeface="ＭＳ Ｐゴシック" panose="020B0600070205080204" pitchFamily="50" charset="-128"/>
                <a:ea typeface="ＭＳ Ｐゴシック"/>
              </a:rPr>
              <a:t>24</a:t>
            </a:r>
            <a:r>
              <a:rPr lang="ja-JP" altLang="en-US" sz="1477" u="sng" dirty="0">
                <a:solidFill>
                  <a:prstClr val="black"/>
                </a:solidFill>
                <a:latin typeface="ＭＳ Ｐゴシック" panose="020B0600070205080204" pitchFamily="50" charset="-128"/>
                <a:ea typeface="ＭＳ Ｐゴシック"/>
              </a:rPr>
              <a:t>時間降水量は</a:t>
            </a:r>
            <a:r>
              <a:rPr lang="en-US" altLang="ja-JP" sz="1477" u="sng" dirty="0">
                <a:solidFill>
                  <a:prstClr val="black"/>
                </a:solidFill>
                <a:latin typeface="ＭＳ Ｐゴシック" panose="020B0600070205080204" pitchFamily="50" charset="-128"/>
                <a:ea typeface="ＭＳ Ｐゴシック"/>
              </a:rPr>
              <a:t>76</a:t>
            </a:r>
            <a:r>
              <a:rPr lang="ja-JP" altLang="en-US" sz="1477" u="sng" dirty="0">
                <a:solidFill>
                  <a:prstClr val="black"/>
                </a:solidFill>
                <a:latin typeface="ＭＳ Ｐゴシック" panose="020B0600070205080204" pitchFamily="50" charset="-128"/>
                <a:ea typeface="ＭＳ Ｐゴシック"/>
              </a:rPr>
              <a:t>地点、</a:t>
            </a:r>
            <a:r>
              <a:rPr lang="en-US" altLang="ja-JP" sz="1477" u="sng" dirty="0">
                <a:solidFill>
                  <a:prstClr val="black"/>
                </a:solidFill>
                <a:latin typeface="ＭＳ Ｐゴシック" panose="020B0600070205080204" pitchFamily="50" charset="-128"/>
                <a:ea typeface="ＭＳ Ｐゴシック"/>
              </a:rPr>
              <a:t>48</a:t>
            </a:r>
            <a:r>
              <a:rPr lang="ja-JP" altLang="en-US" sz="1477" u="sng" dirty="0">
                <a:solidFill>
                  <a:prstClr val="black"/>
                </a:solidFill>
                <a:latin typeface="ＭＳ Ｐゴシック" panose="020B0600070205080204" pitchFamily="50" charset="-128"/>
                <a:ea typeface="ＭＳ Ｐゴシック"/>
              </a:rPr>
              <a:t>時間降水量は</a:t>
            </a:r>
            <a:r>
              <a:rPr lang="en-US" altLang="ja-JP" sz="1477" u="sng" dirty="0">
                <a:solidFill>
                  <a:prstClr val="black"/>
                </a:solidFill>
                <a:latin typeface="ＭＳ Ｐゴシック" panose="020B0600070205080204" pitchFamily="50" charset="-128"/>
                <a:ea typeface="ＭＳ Ｐゴシック"/>
              </a:rPr>
              <a:t>124</a:t>
            </a:r>
            <a:r>
              <a:rPr lang="ja-JP" altLang="en-US" sz="1477" u="sng" dirty="0">
                <a:solidFill>
                  <a:prstClr val="black"/>
                </a:solidFill>
                <a:latin typeface="ＭＳ Ｐゴシック" panose="020B0600070205080204" pitchFamily="50" charset="-128"/>
                <a:ea typeface="ＭＳ Ｐゴシック"/>
              </a:rPr>
              <a:t>地点</a:t>
            </a:r>
            <a:r>
              <a:rPr lang="ja-JP" altLang="en-US" sz="1477" dirty="0">
                <a:solidFill>
                  <a:prstClr val="black"/>
                </a:solidFill>
                <a:latin typeface="ＭＳ Ｐゴシック" panose="020B0600070205080204" pitchFamily="50" charset="-128"/>
                <a:ea typeface="ＭＳ Ｐゴシック"/>
              </a:rPr>
              <a:t>、</a:t>
            </a:r>
            <a:r>
              <a:rPr lang="en-US" altLang="ja-JP" sz="1477" u="sng" dirty="0">
                <a:solidFill>
                  <a:prstClr val="black"/>
                </a:solidFill>
                <a:latin typeface="ＭＳ Ｐゴシック" panose="020B0600070205080204" pitchFamily="50" charset="-128"/>
                <a:ea typeface="ＭＳ Ｐゴシック"/>
              </a:rPr>
              <a:t>72</a:t>
            </a:r>
            <a:r>
              <a:rPr lang="ja-JP" altLang="en-US" sz="1477" u="sng" dirty="0">
                <a:solidFill>
                  <a:prstClr val="black"/>
                </a:solidFill>
                <a:latin typeface="ＭＳ Ｐゴシック" panose="020B0600070205080204" pitchFamily="50" charset="-128"/>
                <a:ea typeface="ＭＳ Ｐゴシック"/>
              </a:rPr>
              <a:t>時間降雨量は</a:t>
            </a:r>
            <a:r>
              <a:rPr lang="en-US" altLang="ja-JP" sz="1477" u="sng" dirty="0">
                <a:solidFill>
                  <a:prstClr val="black"/>
                </a:solidFill>
                <a:latin typeface="ＭＳ Ｐゴシック" panose="020B0600070205080204" pitchFamily="50" charset="-128"/>
                <a:ea typeface="ＭＳ Ｐゴシック"/>
              </a:rPr>
              <a:t>122</a:t>
            </a:r>
            <a:r>
              <a:rPr lang="ja-JP" altLang="en-US" sz="1477" u="sng" dirty="0">
                <a:solidFill>
                  <a:prstClr val="black"/>
                </a:solidFill>
                <a:latin typeface="ＭＳ Ｐゴシック" panose="020B0600070205080204" pitchFamily="50" charset="-128"/>
                <a:ea typeface="ＭＳ Ｐゴシック"/>
              </a:rPr>
              <a:t>地点で観測史上</a:t>
            </a:r>
            <a:r>
              <a:rPr lang="en-US" altLang="ja-JP" sz="1477" u="sng" dirty="0">
                <a:solidFill>
                  <a:prstClr val="black"/>
                </a:solidFill>
                <a:latin typeface="ＭＳ Ｐゴシック" panose="020B0600070205080204" pitchFamily="50" charset="-128"/>
                <a:ea typeface="ＭＳ Ｐゴシック"/>
              </a:rPr>
              <a:t>1</a:t>
            </a:r>
            <a:r>
              <a:rPr lang="ja-JP" altLang="en-US" sz="1477" u="sng" dirty="0">
                <a:solidFill>
                  <a:prstClr val="black"/>
                </a:solidFill>
                <a:latin typeface="ＭＳ Ｐゴシック" panose="020B0600070205080204" pitchFamily="50" charset="-128"/>
                <a:ea typeface="ＭＳ Ｐゴシック"/>
              </a:rPr>
              <a:t>位を更新</a:t>
            </a:r>
            <a:r>
              <a:rPr lang="ja-JP" altLang="en-US" sz="1477" dirty="0">
                <a:solidFill>
                  <a:prstClr val="black"/>
                </a:solidFill>
                <a:latin typeface="ＭＳ Ｐゴシック" panose="020B0600070205080204" pitchFamily="50" charset="-128"/>
                <a:ea typeface="ＭＳ Ｐゴシック"/>
              </a:rPr>
              <a:t>した。</a:t>
            </a:r>
            <a:endParaRPr lang="en-US" altLang="ja-JP" sz="1477" dirty="0">
              <a:solidFill>
                <a:prstClr val="black"/>
              </a:solidFill>
              <a:latin typeface="ＭＳ Ｐゴシック" panose="020B0600070205080204" pitchFamily="50" charset="-128"/>
              <a:ea typeface="ＭＳ Ｐゴシック"/>
            </a:endParaRPr>
          </a:p>
        </p:txBody>
      </p:sp>
      <p:sp>
        <p:nvSpPr>
          <p:cNvPr id="2" name="テキスト ボックス 1"/>
          <p:cNvSpPr txBox="1"/>
          <p:nvPr/>
        </p:nvSpPr>
        <p:spPr>
          <a:xfrm>
            <a:off x="3834306" y="5888349"/>
            <a:ext cx="3443571" cy="241476"/>
          </a:xfrm>
          <a:prstGeom prst="rect">
            <a:avLst/>
          </a:prstGeom>
          <a:noFill/>
        </p:spPr>
        <p:txBody>
          <a:bodyPr wrap="none" rtlCol="0">
            <a:spAutoFit/>
          </a:bodyPr>
          <a:lstStyle/>
          <a:p>
            <a:pPr defTabSz="844083"/>
            <a:r>
              <a:rPr lang="en-US" altLang="ja-JP" sz="969" dirty="0">
                <a:solidFill>
                  <a:prstClr val="black"/>
                </a:solidFill>
              </a:rPr>
              <a:t>48</a:t>
            </a:r>
            <a:r>
              <a:rPr lang="ja-JP" altLang="en-US" sz="969" dirty="0">
                <a:solidFill>
                  <a:prstClr val="black"/>
                </a:solidFill>
              </a:rPr>
              <a:t>時間降水量の期間最大値（期間</a:t>
            </a:r>
            <a:r>
              <a:rPr lang="en-US" altLang="ja-JP" sz="969" dirty="0">
                <a:solidFill>
                  <a:prstClr val="black"/>
                </a:solidFill>
              </a:rPr>
              <a:t>2018</a:t>
            </a:r>
            <a:r>
              <a:rPr lang="ja-JP" altLang="en-US" sz="969" dirty="0">
                <a:solidFill>
                  <a:prstClr val="black"/>
                </a:solidFill>
              </a:rPr>
              <a:t>年</a:t>
            </a:r>
            <a:r>
              <a:rPr lang="en-US" altLang="ja-JP" sz="969" dirty="0">
                <a:solidFill>
                  <a:prstClr val="black"/>
                </a:solidFill>
              </a:rPr>
              <a:t>6</a:t>
            </a:r>
            <a:r>
              <a:rPr lang="ja-JP" altLang="en-US" sz="969" dirty="0">
                <a:solidFill>
                  <a:prstClr val="black"/>
                </a:solidFill>
              </a:rPr>
              <a:t>月</a:t>
            </a:r>
            <a:r>
              <a:rPr lang="en-US" altLang="ja-JP" sz="969" dirty="0">
                <a:solidFill>
                  <a:prstClr val="black"/>
                </a:solidFill>
              </a:rPr>
              <a:t>28</a:t>
            </a:r>
            <a:r>
              <a:rPr lang="ja-JP" altLang="en-US" sz="969" dirty="0">
                <a:solidFill>
                  <a:prstClr val="black"/>
                </a:solidFill>
              </a:rPr>
              <a:t>日～</a:t>
            </a:r>
            <a:r>
              <a:rPr lang="en-US" altLang="ja-JP" sz="969" dirty="0">
                <a:solidFill>
                  <a:prstClr val="black"/>
                </a:solidFill>
              </a:rPr>
              <a:t>7</a:t>
            </a:r>
            <a:r>
              <a:rPr lang="ja-JP" altLang="en-US" sz="969" dirty="0">
                <a:solidFill>
                  <a:prstClr val="black"/>
                </a:solidFill>
              </a:rPr>
              <a:t>月</a:t>
            </a:r>
            <a:r>
              <a:rPr lang="en-US" altLang="ja-JP" sz="969" dirty="0">
                <a:solidFill>
                  <a:prstClr val="black"/>
                </a:solidFill>
              </a:rPr>
              <a:t>8</a:t>
            </a:r>
            <a:r>
              <a:rPr lang="ja-JP" altLang="en-US" sz="969" dirty="0">
                <a:solidFill>
                  <a:prstClr val="black"/>
                </a:solidFill>
              </a:rPr>
              <a:t>日）</a:t>
            </a:r>
          </a:p>
        </p:txBody>
      </p:sp>
      <p:sp>
        <p:nvSpPr>
          <p:cNvPr id="8" name="テキスト ボックス 7"/>
          <p:cNvSpPr txBox="1"/>
          <p:nvPr/>
        </p:nvSpPr>
        <p:spPr>
          <a:xfrm>
            <a:off x="659893" y="5888349"/>
            <a:ext cx="2430474" cy="241476"/>
          </a:xfrm>
          <a:prstGeom prst="rect">
            <a:avLst/>
          </a:prstGeom>
          <a:noFill/>
        </p:spPr>
        <p:txBody>
          <a:bodyPr wrap="none" rtlCol="0">
            <a:spAutoFit/>
          </a:bodyPr>
          <a:lstStyle/>
          <a:p>
            <a:pPr defTabSz="844083"/>
            <a:r>
              <a:rPr lang="ja-JP" altLang="en-US" sz="969" dirty="0">
                <a:solidFill>
                  <a:prstClr val="black"/>
                </a:solidFill>
              </a:rPr>
              <a:t>実況天気図（</a:t>
            </a:r>
            <a:r>
              <a:rPr lang="en-US" altLang="ja-JP" sz="969" dirty="0">
                <a:solidFill>
                  <a:prstClr val="black"/>
                </a:solidFill>
              </a:rPr>
              <a:t>2018</a:t>
            </a:r>
            <a:r>
              <a:rPr lang="ja-JP" altLang="en-US" sz="969" dirty="0">
                <a:solidFill>
                  <a:prstClr val="black"/>
                </a:solidFill>
              </a:rPr>
              <a:t>年</a:t>
            </a:r>
            <a:r>
              <a:rPr lang="en-US" altLang="ja-JP" sz="969" dirty="0">
                <a:solidFill>
                  <a:prstClr val="black"/>
                </a:solidFill>
              </a:rPr>
              <a:t>7</a:t>
            </a:r>
            <a:r>
              <a:rPr lang="ja-JP" altLang="en-US" sz="969" dirty="0">
                <a:solidFill>
                  <a:prstClr val="black"/>
                </a:solidFill>
              </a:rPr>
              <a:t>月</a:t>
            </a:r>
            <a:r>
              <a:rPr lang="en-US" altLang="ja-JP" sz="969" dirty="0">
                <a:solidFill>
                  <a:prstClr val="black"/>
                </a:solidFill>
              </a:rPr>
              <a:t>7</a:t>
            </a:r>
            <a:r>
              <a:rPr lang="ja-JP" altLang="en-US" sz="969" dirty="0">
                <a:solidFill>
                  <a:prstClr val="black"/>
                </a:solidFill>
              </a:rPr>
              <a:t>日</a:t>
            </a:r>
            <a:r>
              <a:rPr lang="en-US" altLang="ja-JP" sz="969" dirty="0">
                <a:solidFill>
                  <a:prstClr val="black"/>
                </a:solidFill>
              </a:rPr>
              <a:t>6</a:t>
            </a:r>
            <a:r>
              <a:rPr lang="ja-JP" altLang="en-US" sz="969" dirty="0">
                <a:solidFill>
                  <a:prstClr val="black"/>
                </a:solidFill>
              </a:rPr>
              <a:t>時</a:t>
            </a:r>
            <a:r>
              <a:rPr lang="en-US" altLang="ja-JP" sz="969" dirty="0">
                <a:solidFill>
                  <a:prstClr val="black"/>
                </a:solidFill>
              </a:rPr>
              <a:t>00</a:t>
            </a:r>
            <a:r>
              <a:rPr lang="ja-JP" altLang="en-US" sz="969" dirty="0">
                <a:solidFill>
                  <a:prstClr val="black"/>
                </a:solidFill>
              </a:rPr>
              <a:t>分時点）</a:t>
            </a:r>
          </a:p>
        </p:txBody>
      </p:sp>
      <p:pic>
        <p:nvPicPr>
          <p:cNvPr id="6" name="図 5"/>
          <p:cNvPicPr>
            <a:picLocks noChangeAspect="1"/>
          </p:cNvPicPr>
          <p:nvPr/>
        </p:nvPicPr>
        <p:blipFill rotWithShape="1">
          <a:blip r:embed="rId3"/>
          <a:srcRect l="52362" t="17783" r="5113" b="7395"/>
          <a:stretch/>
        </p:blipFill>
        <p:spPr>
          <a:xfrm>
            <a:off x="577832" y="3409424"/>
            <a:ext cx="2516462" cy="2489365"/>
          </a:xfrm>
          <a:prstGeom prst="rect">
            <a:avLst/>
          </a:prstGeom>
        </p:spPr>
      </p:pic>
      <p:sp>
        <p:nvSpPr>
          <p:cNvPr id="10" name="テキスト ボックス 9"/>
          <p:cNvSpPr txBox="1"/>
          <p:nvPr/>
        </p:nvSpPr>
        <p:spPr>
          <a:xfrm>
            <a:off x="7375858" y="2603649"/>
            <a:ext cx="1745991" cy="205890"/>
          </a:xfrm>
          <a:prstGeom prst="rect">
            <a:avLst/>
          </a:prstGeom>
          <a:noFill/>
        </p:spPr>
        <p:txBody>
          <a:bodyPr wrap="none" rtlCol="0">
            <a:spAutoFit/>
          </a:bodyPr>
          <a:lstStyle/>
          <a:p>
            <a:pPr defTabSz="844083"/>
            <a:r>
              <a:rPr lang="en-US" altLang="ja-JP" sz="738" dirty="0">
                <a:solidFill>
                  <a:prstClr val="black"/>
                </a:solidFill>
              </a:rPr>
              <a:t>※</a:t>
            </a:r>
            <a:r>
              <a:rPr lang="ja-JP" altLang="en-US" sz="738" dirty="0">
                <a:solidFill>
                  <a:prstClr val="black"/>
                </a:solidFill>
              </a:rPr>
              <a:t>全国の気象観測地点は約</a:t>
            </a:r>
            <a:r>
              <a:rPr lang="en-US" altLang="ja-JP" sz="738" dirty="0">
                <a:solidFill>
                  <a:prstClr val="black"/>
                </a:solidFill>
              </a:rPr>
              <a:t>1,300</a:t>
            </a:r>
            <a:r>
              <a:rPr lang="ja-JP" altLang="en-US" sz="738" dirty="0">
                <a:solidFill>
                  <a:prstClr val="black"/>
                </a:solidFill>
              </a:rPr>
              <a:t>地点</a:t>
            </a:r>
          </a:p>
        </p:txBody>
      </p:sp>
      <p:sp>
        <p:nvSpPr>
          <p:cNvPr id="3" name="正方形/長方形 2"/>
          <p:cNvSpPr/>
          <p:nvPr/>
        </p:nvSpPr>
        <p:spPr>
          <a:xfrm>
            <a:off x="8033850" y="6088221"/>
            <a:ext cx="1539512" cy="205890"/>
          </a:xfrm>
          <a:prstGeom prst="rect">
            <a:avLst/>
          </a:prstGeom>
        </p:spPr>
        <p:txBody>
          <a:bodyPr wrap="square">
            <a:spAutoFit/>
          </a:bodyPr>
          <a:lstStyle/>
          <a:p>
            <a:pPr defTabSz="844083"/>
            <a:r>
              <a:rPr lang="en-US" altLang="ja-JP" sz="738" dirty="0">
                <a:solidFill>
                  <a:prstClr val="black"/>
                </a:solidFill>
              </a:rPr>
              <a:t>※</a:t>
            </a:r>
            <a:r>
              <a:rPr lang="ja-JP" altLang="en-US" sz="738" dirty="0">
                <a:solidFill>
                  <a:prstClr val="black"/>
                </a:solidFill>
              </a:rPr>
              <a:t>気象庁ウェブサイトを基に作成</a:t>
            </a:r>
          </a:p>
        </p:txBody>
      </p:sp>
      <p:pic>
        <p:nvPicPr>
          <p:cNvPr id="5" name="図 4"/>
          <p:cNvPicPr>
            <a:picLocks noChangeAspect="1"/>
          </p:cNvPicPr>
          <p:nvPr/>
        </p:nvPicPr>
        <p:blipFill rotWithShape="1">
          <a:blip r:embed="rId4"/>
          <a:srcRect l="13655" t="24141" r="23831" b="12505"/>
          <a:stretch/>
        </p:blipFill>
        <p:spPr>
          <a:xfrm>
            <a:off x="3236647" y="3427031"/>
            <a:ext cx="4358763" cy="2483481"/>
          </a:xfrm>
          <a:prstGeom prst="rect">
            <a:avLst/>
          </a:prstGeom>
        </p:spPr>
      </p:pic>
      <p:sp>
        <p:nvSpPr>
          <p:cNvPr id="9" name="正方形/長方形 8"/>
          <p:cNvSpPr/>
          <p:nvPr/>
        </p:nvSpPr>
        <p:spPr>
          <a:xfrm>
            <a:off x="468397" y="3245655"/>
            <a:ext cx="2704890" cy="2877078"/>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15" name="角丸四角形 14"/>
          <p:cNvSpPr/>
          <p:nvPr/>
        </p:nvSpPr>
        <p:spPr>
          <a:xfrm>
            <a:off x="566109" y="3030187"/>
            <a:ext cx="2516462" cy="332345"/>
          </a:xfrm>
          <a:prstGeom prst="roundRect">
            <a:avLst/>
          </a:prstGeom>
          <a:solidFill>
            <a:schemeClr val="bg1"/>
          </a:solidFill>
          <a:ln w="41275"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923" dirty="0">
                <a:solidFill>
                  <a:srgbClr val="FF0000"/>
                </a:solidFill>
                <a:latin typeface="ＭＳ Ｐゴシック" panose="020B0600070205080204" pitchFamily="50" charset="-128"/>
                <a:ea typeface="ＭＳ Ｐゴシック"/>
              </a:rPr>
              <a:t>梅雨前線が停滞、台風から湿った空気が供給</a:t>
            </a:r>
            <a:endParaRPr lang="ja-JP" altLang="en-US" sz="923" dirty="0">
              <a:solidFill>
                <a:srgbClr val="FF0000"/>
              </a:solidFill>
              <a:latin typeface="Arial"/>
              <a:ea typeface="ＭＳ Ｐゴシック"/>
            </a:endParaRPr>
          </a:p>
        </p:txBody>
      </p:sp>
      <p:sp>
        <p:nvSpPr>
          <p:cNvPr id="16" name="正方形/長方形 15"/>
          <p:cNvSpPr/>
          <p:nvPr/>
        </p:nvSpPr>
        <p:spPr>
          <a:xfrm>
            <a:off x="3226640" y="3245655"/>
            <a:ext cx="4392971" cy="2877078"/>
          </a:xfrm>
          <a:prstGeom prst="rect">
            <a:avLst/>
          </a:prstGeom>
          <a:noFill/>
          <a:ln w="9525">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17" name="角丸四角形 16"/>
          <p:cNvSpPr/>
          <p:nvPr/>
        </p:nvSpPr>
        <p:spPr>
          <a:xfrm>
            <a:off x="3357747" y="3030187"/>
            <a:ext cx="4156357" cy="332345"/>
          </a:xfrm>
          <a:prstGeom prst="roundRect">
            <a:avLst/>
          </a:prstGeom>
          <a:solidFill>
            <a:schemeClr val="bg1"/>
          </a:solidFill>
          <a:ln w="41275" cmpd="dbl">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923" dirty="0">
                <a:solidFill>
                  <a:srgbClr val="4133C8"/>
                </a:solidFill>
                <a:latin typeface="ＭＳ Ｐゴシック" panose="020B0600070205080204" pitchFamily="50" charset="-128"/>
                <a:ea typeface="ＭＳ Ｐゴシック"/>
              </a:rPr>
              <a:t>広い範囲で記録的な大雨</a:t>
            </a:r>
            <a:endParaRPr lang="ja-JP" altLang="en-US" sz="923" dirty="0">
              <a:solidFill>
                <a:srgbClr val="4133C8"/>
              </a:solidFill>
              <a:latin typeface="Arial"/>
              <a:ea typeface="ＭＳ Ｐゴシック"/>
            </a:endParaRPr>
          </a:p>
        </p:txBody>
      </p:sp>
      <p:sp>
        <p:nvSpPr>
          <p:cNvPr id="18" name="正方形/長方形 17"/>
          <p:cNvSpPr/>
          <p:nvPr/>
        </p:nvSpPr>
        <p:spPr>
          <a:xfrm>
            <a:off x="7669895" y="3263687"/>
            <a:ext cx="1819936" cy="285904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19" name="角丸四角形 18"/>
          <p:cNvSpPr/>
          <p:nvPr/>
        </p:nvSpPr>
        <p:spPr>
          <a:xfrm>
            <a:off x="7730664" y="3030187"/>
            <a:ext cx="1677106" cy="332345"/>
          </a:xfrm>
          <a:prstGeom prst="roundRect">
            <a:avLst/>
          </a:prstGeom>
          <a:solidFill>
            <a:schemeClr val="bg1"/>
          </a:solidFill>
          <a:ln w="41275"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923" dirty="0">
                <a:solidFill>
                  <a:srgbClr val="00B050"/>
                </a:solidFill>
                <a:latin typeface="ＭＳ Ｐゴシック" panose="020B0600070205080204" pitchFamily="50" charset="-128"/>
                <a:ea typeface="ＭＳ Ｐゴシック"/>
              </a:rPr>
              <a:t>長期間の大雨</a:t>
            </a:r>
            <a:endParaRPr lang="ja-JP" altLang="en-US" sz="923" dirty="0">
              <a:solidFill>
                <a:srgbClr val="00B050"/>
              </a:solidFill>
              <a:latin typeface="Arial"/>
              <a:ea typeface="ＭＳ Ｐゴシック"/>
            </a:endParaRPr>
          </a:p>
        </p:txBody>
      </p:sp>
      <p:cxnSp>
        <p:nvCxnSpPr>
          <p:cNvPr id="22" name="直線矢印コネクタ 21"/>
          <p:cNvCxnSpPr/>
          <p:nvPr/>
        </p:nvCxnSpPr>
        <p:spPr>
          <a:xfrm>
            <a:off x="8010571" y="5652361"/>
            <a:ext cx="114158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8151488" y="5386484"/>
            <a:ext cx="81937" cy="12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25" name="正方形/長方形 24"/>
          <p:cNvSpPr/>
          <p:nvPr/>
        </p:nvSpPr>
        <p:spPr>
          <a:xfrm>
            <a:off x="8143483" y="5122995"/>
            <a:ext cx="89941" cy="12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26" name="正方形/長方形 25"/>
          <p:cNvSpPr/>
          <p:nvPr/>
        </p:nvSpPr>
        <p:spPr>
          <a:xfrm>
            <a:off x="8147506" y="4874507"/>
            <a:ext cx="179286" cy="12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27" name="正方形/長方形 26"/>
          <p:cNvSpPr/>
          <p:nvPr/>
        </p:nvSpPr>
        <p:spPr>
          <a:xfrm>
            <a:off x="8143482" y="4611018"/>
            <a:ext cx="289348" cy="12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28" name="正方形/長方形 27"/>
          <p:cNvSpPr/>
          <p:nvPr/>
        </p:nvSpPr>
        <p:spPr>
          <a:xfrm>
            <a:off x="8151486" y="4376432"/>
            <a:ext cx="480750" cy="12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29" name="正方形/長方形 28"/>
          <p:cNvSpPr/>
          <p:nvPr/>
        </p:nvSpPr>
        <p:spPr>
          <a:xfrm>
            <a:off x="8143483" y="4112943"/>
            <a:ext cx="727289" cy="12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30" name="正方形/長方形 29"/>
          <p:cNvSpPr/>
          <p:nvPr/>
        </p:nvSpPr>
        <p:spPr>
          <a:xfrm>
            <a:off x="8151487" y="3864455"/>
            <a:ext cx="727289" cy="12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37" name="正方形/長方形 36"/>
          <p:cNvSpPr/>
          <p:nvPr/>
        </p:nvSpPr>
        <p:spPr>
          <a:xfrm>
            <a:off x="7737468" y="5767173"/>
            <a:ext cx="1835895" cy="390620"/>
          </a:xfrm>
          <a:prstGeom prst="rect">
            <a:avLst/>
          </a:prstGeom>
        </p:spPr>
        <p:txBody>
          <a:bodyPr wrap="square">
            <a:spAutoFit/>
          </a:bodyPr>
          <a:lstStyle/>
          <a:p>
            <a:pPr algn="ctr" defTabSz="844083"/>
            <a:r>
              <a:rPr lang="ja-JP" altLang="en-US" sz="969" dirty="0">
                <a:solidFill>
                  <a:prstClr val="black"/>
                </a:solidFill>
              </a:rPr>
              <a:t>観測史上</a:t>
            </a:r>
            <a:r>
              <a:rPr lang="en-US" altLang="ja-JP" sz="969" dirty="0">
                <a:solidFill>
                  <a:prstClr val="black"/>
                </a:solidFill>
              </a:rPr>
              <a:t>1</a:t>
            </a:r>
            <a:r>
              <a:rPr lang="ja-JP" altLang="en-US" sz="969" dirty="0">
                <a:solidFill>
                  <a:prstClr val="black"/>
                </a:solidFill>
              </a:rPr>
              <a:t>位の更新箇所数</a:t>
            </a:r>
            <a:endParaRPr lang="en-US" altLang="ja-JP" sz="969" dirty="0">
              <a:solidFill>
                <a:prstClr val="black"/>
              </a:solidFill>
            </a:endParaRPr>
          </a:p>
          <a:p>
            <a:pPr algn="ctr" defTabSz="844083"/>
            <a:r>
              <a:rPr lang="ja-JP" altLang="en-US" sz="969" dirty="0">
                <a:solidFill>
                  <a:prstClr val="black"/>
                </a:solidFill>
              </a:rPr>
              <a:t>（時間降水量別）</a:t>
            </a:r>
          </a:p>
        </p:txBody>
      </p:sp>
      <p:sp>
        <p:nvSpPr>
          <p:cNvPr id="39" name="正方形/長方形 38"/>
          <p:cNvSpPr/>
          <p:nvPr/>
        </p:nvSpPr>
        <p:spPr>
          <a:xfrm>
            <a:off x="8847830" y="5363798"/>
            <a:ext cx="715733" cy="262892"/>
          </a:xfrm>
          <a:prstGeom prst="rect">
            <a:avLst/>
          </a:prstGeom>
        </p:spPr>
        <p:txBody>
          <a:bodyPr wrap="square">
            <a:spAutoFit/>
          </a:bodyPr>
          <a:lstStyle/>
          <a:p>
            <a:pPr algn="ctr" defTabSz="844083"/>
            <a:r>
              <a:rPr lang="ja-JP" altLang="en-US" sz="554" dirty="0">
                <a:solidFill>
                  <a:prstClr val="black"/>
                </a:solidFill>
              </a:rPr>
              <a:t>観測史上</a:t>
            </a:r>
            <a:r>
              <a:rPr lang="en-US" altLang="ja-JP" sz="554" dirty="0">
                <a:solidFill>
                  <a:prstClr val="black"/>
                </a:solidFill>
              </a:rPr>
              <a:t>1</a:t>
            </a:r>
            <a:r>
              <a:rPr lang="ja-JP" altLang="en-US" sz="554" dirty="0">
                <a:solidFill>
                  <a:prstClr val="black"/>
                </a:solidFill>
              </a:rPr>
              <a:t>位の</a:t>
            </a:r>
            <a:endParaRPr lang="en-US" altLang="ja-JP" sz="554" dirty="0">
              <a:solidFill>
                <a:prstClr val="black"/>
              </a:solidFill>
            </a:endParaRPr>
          </a:p>
          <a:p>
            <a:pPr algn="ctr" defTabSz="844083"/>
            <a:r>
              <a:rPr lang="ja-JP" altLang="en-US" sz="554" dirty="0">
                <a:solidFill>
                  <a:prstClr val="black"/>
                </a:solidFill>
              </a:rPr>
              <a:t>更新箇所数</a:t>
            </a:r>
          </a:p>
        </p:txBody>
      </p:sp>
      <p:sp>
        <p:nvSpPr>
          <p:cNvPr id="40" name="正方形/長方形 39"/>
          <p:cNvSpPr/>
          <p:nvPr/>
        </p:nvSpPr>
        <p:spPr>
          <a:xfrm>
            <a:off x="7696411" y="5323638"/>
            <a:ext cx="447603" cy="262892"/>
          </a:xfrm>
          <a:prstGeom prst="rect">
            <a:avLst/>
          </a:prstGeom>
        </p:spPr>
        <p:txBody>
          <a:bodyPr wrap="square">
            <a:spAutoFit/>
          </a:bodyPr>
          <a:lstStyle/>
          <a:p>
            <a:pPr algn="ctr" defTabSz="844083"/>
            <a:r>
              <a:rPr lang="en-US" altLang="ja-JP" sz="554" dirty="0">
                <a:solidFill>
                  <a:prstClr val="black"/>
                </a:solidFill>
              </a:rPr>
              <a:t>1</a:t>
            </a:r>
            <a:r>
              <a:rPr lang="ja-JP" altLang="en-US" sz="554" dirty="0">
                <a:solidFill>
                  <a:prstClr val="black"/>
                </a:solidFill>
              </a:rPr>
              <a:t>時間</a:t>
            </a:r>
            <a:endParaRPr lang="en-US" altLang="ja-JP" sz="554" dirty="0">
              <a:solidFill>
                <a:prstClr val="black"/>
              </a:solidFill>
            </a:endParaRPr>
          </a:p>
          <a:p>
            <a:pPr algn="ctr" defTabSz="844083"/>
            <a:r>
              <a:rPr lang="ja-JP" altLang="en-US" sz="554" dirty="0">
                <a:solidFill>
                  <a:prstClr val="black"/>
                </a:solidFill>
              </a:rPr>
              <a:t>降水量</a:t>
            </a:r>
          </a:p>
        </p:txBody>
      </p:sp>
      <p:sp>
        <p:nvSpPr>
          <p:cNvPr id="41" name="正方形/長方形 40"/>
          <p:cNvSpPr/>
          <p:nvPr/>
        </p:nvSpPr>
        <p:spPr>
          <a:xfrm>
            <a:off x="7723618" y="5057674"/>
            <a:ext cx="414679" cy="262892"/>
          </a:xfrm>
          <a:prstGeom prst="rect">
            <a:avLst/>
          </a:prstGeom>
        </p:spPr>
        <p:txBody>
          <a:bodyPr wrap="square">
            <a:spAutoFit/>
          </a:bodyPr>
          <a:lstStyle/>
          <a:p>
            <a:pPr algn="ctr" defTabSz="844083"/>
            <a:r>
              <a:rPr lang="en-US" altLang="ja-JP" sz="554" dirty="0">
                <a:solidFill>
                  <a:prstClr val="black"/>
                </a:solidFill>
              </a:rPr>
              <a:t>3</a:t>
            </a:r>
            <a:r>
              <a:rPr lang="ja-JP" altLang="en-US" sz="554" dirty="0">
                <a:solidFill>
                  <a:prstClr val="black"/>
                </a:solidFill>
              </a:rPr>
              <a:t>時間</a:t>
            </a:r>
            <a:endParaRPr lang="en-US" altLang="ja-JP" sz="554" dirty="0">
              <a:solidFill>
                <a:prstClr val="black"/>
              </a:solidFill>
            </a:endParaRPr>
          </a:p>
          <a:p>
            <a:pPr algn="ctr" defTabSz="844083"/>
            <a:r>
              <a:rPr lang="ja-JP" altLang="en-US" sz="554" dirty="0">
                <a:solidFill>
                  <a:prstClr val="black"/>
                </a:solidFill>
              </a:rPr>
              <a:t>降水量</a:t>
            </a:r>
          </a:p>
        </p:txBody>
      </p:sp>
      <p:sp>
        <p:nvSpPr>
          <p:cNvPr id="42" name="正方形/長方形 41"/>
          <p:cNvSpPr/>
          <p:nvPr/>
        </p:nvSpPr>
        <p:spPr>
          <a:xfrm>
            <a:off x="7723617" y="4805294"/>
            <a:ext cx="413174" cy="262892"/>
          </a:xfrm>
          <a:prstGeom prst="rect">
            <a:avLst/>
          </a:prstGeom>
        </p:spPr>
        <p:txBody>
          <a:bodyPr wrap="square">
            <a:spAutoFit/>
          </a:bodyPr>
          <a:lstStyle/>
          <a:p>
            <a:pPr algn="ctr" defTabSz="844083"/>
            <a:r>
              <a:rPr lang="en-US" altLang="ja-JP" sz="554" dirty="0">
                <a:solidFill>
                  <a:prstClr val="black"/>
                </a:solidFill>
              </a:rPr>
              <a:t>6</a:t>
            </a:r>
            <a:r>
              <a:rPr lang="ja-JP" altLang="en-US" sz="554" dirty="0">
                <a:solidFill>
                  <a:prstClr val="black"/>
                </a:solidFill>
              </a:rPr>
              <a:t>時間</a:t>
            </a:r>
            <a:endParaRPr lang="en-US" altLang="ja-JP" sz="554" dirty="0">
              <a:solidFill>
                <a:prstClr val="black"/>
              </a:solidFill>
            </a:endParaRPr>
          </a:p>
          <a:p>
            <a:pPr algn="ctr" defTabSz="844083"/>
            <a:r>
              <a:rPr lang="ja-JP" altLang="en-US" sz="554" dirty="0">
                <a:solidFill>
                  <a:prstClr val="black"/>
                </a:solidFill>
              </a:rPr>
              <a:t>降水量</a:t>
            </a:r>
          </a:p>
        </p:txBody>
      </p:sp>
      <p:sp>
        <p:nvSpPr>
          <p:cNvPr id="43" name="正方形/長方形 42"/>
          <p:cNvSpPr/>
          <p:nvPr/>
        </p:nvSpPr>
        <p:spPr>
          <a:xfrm>
            <a:off x="7693343" y="4538116"/>
            <a:ext cx="450923" cy="262892"/>
          </a:xfrm>
          <a:prstGeom prst="rect">
            <a:avLst/>
          </a:prstGeom>
        </p:spPr>
        <p:txBody>
          <a:bodyPr wrap="square">
            <a:spAutoFit/>
          </a:bodyPr>
          <a:lstStyle/>
          <a:p>
            <a:pPr algn="ctr" defTabSz="844083"/>
            <a:r>
              <a:rPr lang="en-US" altLang="ja-JP" sz="554" dirty="0">
                <a:solidFill>
                  <a:prstClr val="black"/>
                </a:solidFill>
              </a:rPr>
              <a:t>12</a:t>
            </a:r>
            <a:r>
              <a:rPr lang="ja-JP" altLang="en-US" sz="554" dirty="0">
                <a:solidFill>
                  <a:prstClr val="black"/>
                </a:solidFill>
              </a:rPr>
              <a:t>時間</a:t>
            </a:r>
            <a:endParaRPr lang="en-US" altLang="ja-JP" sz="554" dirty="0">
              <a:solidFill>
                <a:prstClr val="black"/>
              </a:solidFill>
            </a:endParaRPr>
          </a:p>
          <a:p>
            <a:pPr algn="ctr" defTabSz="844083"/>
            <a:r>
              <a:rPr lang="ja-JP" altLang="en-US" sz="554" dirty="0">
                <a:solidFill>
                  <a:prstClr val="black"/>
                </a:solidFill>
              </a:rPr>
              <a:t>降水量</a:t>
            </a:r>
          </a:p>
        </p:txBody>
      </p:sp>
      <p:sp>
        <p:nvSpPr>
          <p:cNvPr id="44" name="正方形/長方形 43"/>
          <p:cNvSpPr/>
          <p:nvPr/>
        </p:nvSpPr>
        <p:spPr>
          <a:xfrm>
            <a:off x="7693342" y="4307321"/>
            <a:ext cx="445207" cy="262892"/>
          </a:xfrm>
          <a:prstGeom prst="rect">
            <a:avLst/>
          </a:prstGeom>
        </p:spPr>
        <p:txBody>
          <a:bodyPr wrap="square">
            <a:spAutoFit/>
          </a:bodyPr>
          <a:lstStyle/>
          <a:p>
            <a:pPr algn="ctr" defTabSz="844083"/>
            <a:r>
              <a:rPr lang="en-US" altLang="ja-JP" sz="554" dirty="0">
                <a:solidFill>
                  <a:prstClr val="black"/>
                </a:solidFill>
              </a:rPr>
              <a:t>24</a:t>
            </a:r>
            <a:r>
              <a:rPr lang="ja-JP" altLang="en-US" sz="554" dirty="0">
                <a:solidFill>
                  <a:prstClr val="black"/>
                </a:solidFill>
              </a:rPr>
              <a:t>時間</a:t>
            </a:r>
            <a:endParaRPr lang="en-US" altLang="ja-JP" sz="554" dirty="0">
              <a:solidFill>
                <a:prstClr val="black"/>
              </a:solidFill>
            </a:endParaRPr>
          </a:p>
          <a:p>
            <a:pPr algn="ctr" defTabSz="844083"/>
            <a:r>
              <a:rPr lang="ja-JP" altLang="en-US" sz="554" dirty="0">
                <a:solidFill>
                  <a:prstClr val="black"/>
                </a:solidFill>
              </a:rPr>
              <a:t>降水量</a:t>
            </a:r>
          </a:p>
        </p:txBody>
      </p:sp>
      <p:sp>
        <p:nvSpPr>
          <p:cNvPr id="45" name="正方形/長方形 44"/>
          <p:cNvSpPr/>
          <p:nvPr/>
        </p:nvSpPr>
        <p:spPr>
          <a:xfrm>
            <a:off x="7687700" y="4039709"/>
            <a:ext cx="450923" cy="262892"/>
          </a:xfrm>
          <a:prstGeom prst="rect">
            <a:avLst/>
          </a:prstGeom>
        </p:spPr>
        <p:txBody>
          <a:bodyPr wrap="square">
            <a:spAutoFit/>
          </a:bodyPr>
          <a:lstStyle/>
          <a:p>
            <a:pPr algn="ctr" defTabSz="844083"/>
            <a:r>
              <a:rPr lang="en-US" altLang="ja-JP" sz="554" dirty="0">
                <a:solidFill>
                  <a:prstClr val="black"/>
                </a:solidFill>
              </a:rPr>
              <a:t>48</a:t>
            </a:r>
            <a:r>
              <a:rPr lang="ja-JP" altLang="en-US" sz="554" dirty="0">
                <a:solidFill>
                  <a:prstClr val="black"/>
                </a:solidFill>
              </a:rPr>
              <a:t>時間</a:t>
            </a:r>
            <a:endParaRPr lang="en-US" altLang="ja-JP" sz="554" dirty="0">
              <a:solidFill>
                <a:prstClr val="black"/>
              </a:solidFill>
            </a:endParaRPr>
          </a:p>
          <a:p>
            <a:pPr algn="ctr" defTabSz="844083"/>
            <a:r>
              <a:rPr lang="ja-JP" altLang="en-US" sz="554" dirty="0">
                <a:solidFill>
                  <a:prstClr val="black"/>
                </a:solidFill>
              </a:rPr>
              <a:t>降水量</a:t>
            </a:r>
          </a:p>
        </p:txBody>
      </p:sp>
      <p:sp>
        <p:nvSpPr>
          <p:cNvPr id="46" name="正方形/長方形 45"/>
          <p:cNvSpPr/>
          <p:nvPr/>
        </p:nvSpPr>
        <p:spPr>
          <a:xfrm>
            <a:off x="7687700" y="3797191"/>
            <a:ext cx="445207" cy="262892"/>
          </a:xfrm>
          <a:prstGeom prst="rect">
            <a:avLst/>
          </a:prstGeom>
        </p:spPr>
        <p:txBody>
          <a:bodyPr wrap="square">
            <a:spAutoFit/>
          </a:bodyPr>
          <a:lstStyle/>
          <a:p>
            <a:pPr algn="ctr" defTabSz="844083"/>
            <a:r>
              <a:rPr lang="en-US" altLang="ja-JP" sz="554" dirty="0">
                <a:solidFill>
                  <a:prstClr val="black"/>
                </a:solidFill>
              </a:rPr>
              <a:t>72</a:t>
            </a:r>
            <a:r>
              <a:rPr lang="ja-JP" altLang="en-US" sz="554" dirty="0">
                <a:solidFill>
                  <a:prstClr val="black"/>
                </a:solidFill>
              </a:rPr>
              <a:t>時間降水量</a:t>
            </a:r>
          </a:p>
        </p:txBody>
      </p:sp>
      <p:sp>
        <p:nvSpPr>
          <p:cNvPr id="47" name="正方形/長方形 46"/>
          <p:cNvSpPr/>
          <p:nvPr/>
        </p:nvSpPr>
        <p:spPr>
          <a:xfrm>
            <a:off x="8839253" y="3833255"/>
            <a:ext cx="568517" cy="205890"/>
          </a:xfrm>
          <a:prstGeom prst="rect">
            <a:avLst/>
          </a:prstGeom>
        </p:spPr>
        <p:txBody>
          <a:bodyPr wrap="square">
            <a:spAutoFit/>
          </a:bodyPr>
          <a:lstStyle/>
          <a:p>
            <a:pPr algn="ctr" defTabSz="844083"/>
            <a:r>
              <a:rPr lang="en-US" altLang="ja-JP" sz="738" dirty="0">
                <a:solidFill>
                  <a:srgbClr val="FF0000"/>
                </a:solidFill>
              </a:rPr>
              <a:t>122</a:t>
            </a:r>
            <a:r>
              <a:rPr lang="ja-JP" altLang="en-US" sz="738" dirty="0">
                <a:solidFill>
                  <a:srgbClr val="FF0000"/>
                </a:solidFill>
              </a:rPr>
              <a:t>箇所</a:t>
            </a:r>
          </a:p>
        </p:txBody>
      </p:sp>
      <p:sp>
        <p:nvSpPr>
          <p:cNvPr id="48" name="正方形/長方形 47"/>
          <p:cNvSpPr/>
          <p:nvPr/>
        </p:nvSpPr>
        <p:spPr>
          <a:xfrm>
            <a:off x="8839253" y="4072814"/>
            <a:ext cx="568517" cy="205890"/>
          </a:xfrm>
          <a:prstGeom prst="rect">
            <a:avLst/>
          </a:prstGeom>
        </p:spPr>
        <p:txBody>
          <a:bodyPr wrap="square">
            <a:spAutoFit/>
          </a:bodyPr>
          <a:lstStyle/>
          <a:p>
            <a:pPr algn="ctr" defTabSz="844083"/>
            <a:r>
              <a:rPr lang="en-US" altLang="ja-JP" sz="738" dirty="0">
                <a:solidFill>
                  <a:srgbClr val="FF0000"/>
                </a:solidFill>
              </a:rPr>
              <a:t>124</a:t>
            </a:r>
            <a:r>
              <a:rPr lang="ja-JP" altLang="en-US" sz="738" dirty="0">
                <a:solidFill>
                  <a:srgbClr val="FF0000"/>
                </a:solidFill>
              </a:rPr>
              <a:t>箇所</a:t>
            </a:r>
          </a:p>
        </p:txBody>
      </p:sp>
      <p:sp>
        <p:nvSpPr>
          <p:cNvPr id="49" name="正方形/長方形 48"/>
          <p:cNvSpPr/>
          <p:nvPr/>
        </p:nvSpPr>
        <p:spPr>
          <a:xfrm>
            <a:off x="8163085" y="5356764"/>
            <a:ext cx="568517" cy="205890"/>
          </a:xfrm>
          <a:prstGeom prst="rect">
            <a:avLst/>
          </a:prstGeom>
        </p:spPr>
        <p:txBody>
          <a:bodyPr wrap="square">
            <a:spAutoFit/>
          </a:bodyPr>
          <a:lstStyle/>
          <a:p>
            <a:pPr algn="ctr" defTabSz="844083"/>
            <a:r>
              <a:rPr lang="en-US" altLang="ja-JP" sz="738" dirty="0">
                <a:solidFill>
                  <a:prstClr val="black"/>
                </a:solidFill>
              </a:rPr>
              <a:t>14</a:t>
            </a:r>
            <a:r>
              <a:rPr lang="ja-JP" altLang="en-US" sz="738" dirty="0">
                <a:solidFill>
                  <a:prstClr val="black"/>
                </a:solidFill>
              </a:rPr>
              <a:t>箇所</a:t>
            </a:r>
          </a:p>
        </p:txBody>
      </p:sp>
      <p:cxnSp>
        <p:nvCxnSpPr>
          <p:cNvPr id="50" name="直線矢印コネクタ 49"/>
          <p:cNvCxnSpPr/>
          <p:nvPr/>
        </p:nvCxnSpPr>
        <p:spPr>
          <a:xfrm flipV="1">
            <a:off x="8143508" y="3674001"/>
            <a:ext cx="0" cy="2058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8158470" y="5092081"/>
            <a:ext cx="568517" cy="205890"/>
          </a:xfrm>
          <a:prstGeom prst="rect">
            <a:avLst/>
          </a:prstGeom>
        </p:spPr>
        <p:txBody>
          <a:bodyPr wrap="square">
            <a:spAutoFit/>
          </a:bodyPr>
          <a:lstStyle/>
          <a:p>
            <a:pPr algn="ctr" defTabSz="844083"/>
            <a:r>
              <a:rPr lang="en-US" altLang="ja-JP" sz="738" dirty="0">
                <a:solidFill>
                  <a:prstClr val="black"/>
                </a:solidFill>
              </a:rPr>
              <a:t>16</a:t>
            </a:r>
            <a:r>
              <a:rPr lang="ja-JP" altLang="en-US" sz="738" dirty="0">
                <a:solidFill>
                  <a:prstClr val="black"/>
                </a:solidFill>
              </a:rPr>
              <a:t>箇所</a:t>
            </a:r>
          </a:p>
        </p:txBody>
      </p:sp>
      <p:sp>
        <p:nvSpPr>
          <p:cNvPr id="52" name="正方形/長方形 51"/>
          <p:cNvSpPr/>
          <p:nvPr/>
        </p:nvSpPr>
        <p:spPr>
          <a:xfrm>
            <a:off x="8252223" y="4851822"/>
            <a:ext cx="568517" cy="205890"/>
          </a:xfrm>
          <a:prstGeom prst="rect">
            <a:avLst/>
          </a:prstGeom>
        </p:spPr>
        <p:txBody>
          <a:bodyPr wrap="square">
            <a:spAutoFit/>
          </a:bodyPr>
          <a:lstStyle/>
          <a:p>
            <a:pPr algn="ctr" defTabSz="844083"/>
            <a:r>
              <a:rPr lang="en-US" altLang="ja-JP" sz="738" dirty="0">
                <a:solidFill>
                  <a:prstClr val="black"/>
                </a:solidFill>
              </a:rPr>
              <a:t>31</a:t>
            </a:r>
            <a:r>
              <a:rPr lang="ja-JP" altLang="en-US" sz="738" dirty="0">
                <a:solidFill>
                  <a:prstClr val="black"/>
                </a:solidFill>
              </a:rPr>
              <a:t>箇所</a:t>
            </a:r>
          </a:p>
        </p:txBody>
      </p:sp>
      <p:sp>
        <p:nvSpPr>
          <p:cNvPr id="53" name="正方形/長方形 52"/>
          <p:cNvSpPr/>
          <p:nvPr/>
        </p:nvSpPr>
        <p:spPr>
          <a:xfrm>
            <a:off x="8368005" y="4584608"/>
            <a:ext cx="568517" cy="205890"/>
          </a:xfrm>
          <a:prstGeom prst="rect">
            <a:avLst/>
          </a:prstGeom>
        </p:spPr>
        <p:txBody>
          <a:bodyPr wrap="square">
            <a:spAutoFit/>
          </a:bodyPr>
          <a:lstStyle/>
          <a:p>
            <a:pPr algn="ctr" defTabSz="844083"/>
            <a:r>
              <a:rPr lang="en-US" altLang="ja-JP" sz="738" dirty="0">
                <a:solidFill>
                  <a:prstClr val="black"/>
                </a:solidFill>
              </a:rPr>
              <a:t>48</a:t>
            </a:r>
            <a:r>
              <a:rPr lang="ja-JP" altLang="en-US" sz="738" dirty="0">
                <a:solidFill>
                  <a:prstClr val="black"/>
                </a:solidFill>
              </a:rPr>
              <a:t>箇所</a:t>
            </a:r>
          </a:p>
        </p:txBody>
      </p:sp>
      <p:sp>
        <p:nvSpPr>
          <p:cNvPr id="54" name="正方形/長方形 53"/>
          <p:cNvSpPr/>
          <p:nvPr/>
        </p:nvSpPr>
        <p:spPr>
          <a:xfrm>
            <a:off x="8552788" y="4338587"/>
            <a:ext cx="568517" cy="205890"/>
          </a:xfrm>
          <a:prstGeom prst="rect">
            <a:avLst/>
          </a:prstGeom>
        </p:spPr>
        <p:txBody>
          <a:bodyPr wrap="square">
            <a:spAutoFit/>
          </a:bodyPr>
          <a:lstStyle/>
          <a:p>
            <a:pPr algn="ctr" defTabSz="844083"/>
            <a:r>
              <a:rPr lang="en-US" altLang="ja-JP" sz="738" dirty="0">
                <a:solidFill>
                  <a:srgbClr val="FF0000"/>
                </a:solidFill>
              </a:rPr>
              <a:t>76</a:t>
            </a:r>
            <a:r>
              <a:rPr lang="ja-JP" altLang="en-US" sz="738" dirty="0">
                <a:solidFill>
                  <a:srgbClr val="FF0000"/>
                </a:solidFill>
              </a:rPr>
              <a:t>箇所</a:t>
            </a:r>
          </a:p>
        </p:txBody>
      </p:sp>
    </p:spTree>
    <p:extLst>
      <p:ext uri="{BB962C8B-B14F-4D97-AF65-F5344CB8AC3E}">
        <p14:creationId xmlns:p14="http://schemas.microsoft.com/office/powerpoint/2010/main" val="459220034"/>
      </p:ext>
    </p:extLst>
  </p:cSld>
  <p:clrMapOvr>
    <a:masterClrMapping/>
  </p:clrMapOvr>
  <mc:AlternateContent xmlns:mc="http://schemas.openxmlformats.org/markup-compatibility/2006" xmlns:p14="http://schemas.microsoft.com/office/powerpoint/2010/main">
    <mc:Choice Requires="p14">
      <p:transition spd="slow" p14:dur="2000" advTm="32674"/>
    </mc:Choice>
    <mc:Fallback xmlns="">
      <p:transition spd="slow" advTm="3267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defTabSz="844083"/>
            <a:fld id="{2AE945AF-D9A6-47F7-8512-2A70692CC3E0}" type="slidenum">
              <a:rPr lang="ja-JP" altLang="en-US">
                <a:solidFill>
                  <a:prstClr val="black"/>
                </a:solidFill>
              </a:rPr>
              <a:pPr defTabSz="844083"/>
              <a:t>34</a:t>
            </a:fld>
            <a:endParaRPr lang="ja-JP" altLang="en-US" dirty="0">
              <a:solidFill>
                <a:prstClr val="black"/>
              </a:solidFill>
            </a:endParaRPr>
          </a:p>
        </p:txBody>
      </p:sp>
      <p:sp>
        <p:nvSpPr>
          <p:cNvPr id="5" name="正方形/長方形 4">
            <a:extLst>
              <a:ext uri="{FF2B5EF4-FFF2-40B4-BE49-F238E27FC236}">
                <a16:creationId xmlns:a16="http://schemas.microsoft.com/office/drawing/2014/main" id="{AE2D3A72-B09F-46C3-B51E-BEBB40A141A9}"/>
              </a:ext>
            </a:extLst>
          </p:cNvPr>
          <p:cNvSpPr/>
          <p:nvPr/>
        </p:nvSpPr>
        <p:spPr>
          <a:xfrm>
            <a:off x="430652" y="770245"/>
            <a:ext cx="9036423" cy="2234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51220" indent="-251220" defTabSz="844083">
              <a:spcAft>
                <a:spcPts val="527"/>
              </a:spcAft>
              <a:buFont typeface="ＭＳ Ｐゴシック" panose="020B0600070205080204" pitchFamily="50" charset="-128"/>
              <a:buChar char="○"/>
            </a:pPr>
            <a:r>
              <a:rPr lang="ja-JP" altLang="en-US" sz="1477" dirty="0">
                <a:solidFill>
                  <a:prstClr val="black"/>
                </a:solidFill>
                <a:latin typeface="Arial" panose="020B0604020202020204" pitchFamily="34" charset="0"/>
                <a:ea typeface="ＭＳ Ｐゴシック"/>
                <a:cs typeface="Arial" panose="020B0604020202020204" pitchFamily="34" charset="0"/>
              </a:rPr>
              <a:t>平成</a:t>
            </a:r>
            <a:r>
              <a:rPr lang="en-US" altLang="ja-JP" sz="1477" dirty="0">
                <a:solidFill>
                  <a:prstClr val="black"/>
                </a:solidFill>
                <a:latin typeface="Arial" panose="020B0604020202020204" pitchFamily="34" charset="0"/>
                <a:ea typeface="ＭＳ Ｐゴシック"/>
                <a:cs typeface="Arial" panose="020B0604020202020204" pitchFamily="34" charset="0"/>
              </a:rPr>
              <a:t>30</a:t>
            </a:r>
            <a:r>
              <a:rPr lang="ja-JP" altLang="en-US" sz="1477" dirty="0">
                <a:solidFill>
                  <a:prstClr val="black"/>
                </a:solidFill>
                <a:latin typeface="Arial" panose="020B0604020202020204" pitchFamily="34" charset="0"/>
                <a:ea typeface="ＭＳ Ｐゴシック"/>
                <a:cs typeface="Arial" panose="020B0604020202020204" pitchFamily="34" charset="0"/>
              </a:rPr>
              <a:t>年台風第７号及び前線等による大雨（</a:t>
            </a:r>
            <a:r>
              <a:rPr lang="ja-JP" altLang="en-US" sz="1477" u="sng" dirty="0">
                <a:solidFill>
                  <a:prstClr val="black"/>
                </a:solidFill>
                <a:latin typeface="Arial" panose="020B0604020202020204" pitchFamily="34" charset="0"/>
                <a:ea typeface="ＭＳ Ｐゴシック"/>
                <a:cs typeface="Arial" panose="020B0604020202020204" pitchFamily="34" charset="0"/>
              </a:rPr>
              <a:t>平成</a:t>
            </a:r>
            <a:r>
              <a:rPr lang="en-US" altLang="ja-JP" sz="1477" u="sng" dirty="0">
                <a:solidFill>
                  <a:prstClr val="black"/>
                </a:solidFill>
                <a:latin typeface="Arial" panose="020B0604020202020204" pitchFamily="34" charset="0"/>
                <a:ea typeface="ＭＳ Ｐゴシック"/>
                <a:cs typeface="Arial" panose="020B0604020202020204" pitchFamily="34" charset="0"/>
              </a:rPr>
              <a:t>30</a:t>
            </a:r>
            <a:r>
              <a:rPr lang="ja-JP" altLang="en-US" sz="1477" u="sng" dirty="0">
                <a:solidFill>
                  <a:prstClr val="black"/>
                </a:solidFill>
                <a:latin typeface="Arial" panose="020B0604020202020204" pitchFamily="34" charset="0"/>
                <a:ea typeface="ＭＳ Ｐゴシック"/>
                <a:cs typeface="Arial" panose="020B0604020202020204" pitchFamily="34" charset="0"/>
              </a:rPr>
              <a:t>年７月豪雨</a:t>
            </a:r>
            <a:r>
              <a:rPr lang="ja-JP" altLang="en-US" sz="1477" dirty="0">
                <a:solidFill>
                  <a:prstClr val="black"/>
                </a:solidFill>
                <a:latin typeface="Arial" panose="020B0604020202020204" pitchFamily="34" charset="0"/>
                <a:ea typeface="ＭＳ Ｐゴシック"/>
                <a:cs typeface="Arial" panose="020B0604020202020204" pitchFamily="34" charset="0"/>
              </a:rPr>
              <a:t>）により、西日本を中心に、</a:t>
            </a:r>
            <a:r>
              <a:rPr lang="ja-JP" altLang="en-US" sz="1477" u="sng" dirty="0">
                <a:solidFill>
                  <a:prstClr val="black"/>
                </a:solidFill>
                <a:latin typeface="Arial" panose="020B0604020202020204" pitchFamily="34" charset="0"/>
                <a:ea typeface="ＭＳ Ｐゴシック"/>
                <a:cs typeface="Arial" panose="020B0604020202020204" pitchFamily="34" charset="0"/>
              </a:rPr>
              <a:t>広域的かつ同時多発的</a:t>
            </a:r>
            <a:r>
              <a:rPr lang="ja-JP" altLang="en-US" sz="1477" dirty="0">
                <a:solidFill>
                  <a:prstClr val="black"/>
                </a:solidFill>
                <a:latin typeface="Arial" panose="020B0604020202020204" pitchFamily="34" charset="0"/>
                <a:ea typeface="ＭＳ Ｐゴシック"/>
                <a:cs typeface="Arial" panose="020B0604020202020204" pitchFamily="34" charset="0"/>
              </a:rPr>
              <a:t>に、</a:t>
            </a:r>
            <a:r>
              <a:rPr lang="ja-JP" altLang="en-US" sz="1477" u="sng" dirty="0">
                <a:solidFill>
                  <a:prstClr val="black"/>
                </a:solidFill>
                <a:latin typeface="Arial" panose="020B0604020202020204" pitchFamily="34" charset="0"/>
                <a:ea typeface="ＭＳ Ｐゴシック"/>
                <a:cs typeface="Arial" panose="020B0604020202020204" pitchFamily="34" charset="0"/>
              </a:rPr>
              <a:t>河川の氾濫、がけ崩れ等が発生</a:t>
            </a:r>
            <a:r>
              <a:rPr lang="ja-JP" altLang="en-US" sz="1477" dirty="0">
                <a:solidFill>
                  <a:prstClr val="black"/>
                </a:solidFill>
                <a:latin typeface="Arial" panose="020B0604020202020204" pitchFamily="34" charset="0"/>
                <a:ea typeface="ＭＳ Ｐゴシック"/>
                <a:cs typeface="Arial" panose="020B0604020202020204" pitchFamily="34" charset="0"/>
              </a:rPr>
              <a:t>。</a:t>
            </a:r>
          </a:p>
          <a:p>
            <a:pPr marL="251220" indent="-251220" defTabSz="844083">
              <a:spcAft>
                <a:spcPts val="527"/>
              </a:spcAft>
              <a:buFont typeface="ＭＳ Ｐゴシック" panose="020B0600070205080204" pitchFamily="50" charset="-128"/>
              <a:buChar char="○"/>
            </a:pPr>
            <a:r>
              <a:rPr lang="ja-JP" altLang="en-US" sz="1477" dirty="0">
                <a:solidFill>
                  <a:prstClr val="black"/>
                </a:solidFill>
                <a:latin typeface="Arial" panose="020B0604020202020204" pitchFamily="34" charset="0"/>
                <a:ea typeface="ＭＳ Ｐゴシック"/>
                <a:cs typeface="Arial" panose="020B0604020202020204" pitchFamily="34" charset="0"/>
              </a:rPr>
              <a:t>これにより、</a:t>
            </a:r>
            <a:r>
              <a:rPr lang="ja-JP" altLang="en-US" sz="1477" u="sng" dirty="0">
                <a:solidFill>
                  <a:prstClr val="black"/>
                </a:solidFill>
                <a:latin typeface="Arial" panose="020B0604020202020204" pitchFamily="34" charset="0"/>
                <a:ea typeface="ＭＳ Ｐゴシック"/>
                <a:cs typeface="Arial" panose="020B0604020202020204" pitchFamily="34" charset="0"/>
              </a:rPr>
              <a:t>死者</a:t>
            </a:r>
            <a:r>
              <a:rPr lang="en-US" altLang="ja-JP" sz="1477" u="sng" dirty="0">
                <a:solidFill>
                  <a:prstClr val="black"/>
                </a:solidFill>
                <a:latin typeface="Arial" panose="020B0604020202020204" pitchFamily="34" charset="0"/>
                <a:ea typeface="ＭＳ Ｐゴシック"/>
                <a:cs typeface="Arial" panose="020B0604020202020204" pitchFamily="34" charset="0"/>
              </a:rPr>
              <a:t>223</a:t>
            </a:r>
            <a:r>
              <a:rPr lang="ja-JP" altLang="en-US" sz="1477" u="sng" dirty="0">
                <a:solidFill>
                  <a:prstClr val="black"/>
                </a:solidFill>
                <a:latin typeface="Arial" panose="020B0604020202020204" pitchFamily="34" charset="0"/>
                <a:ea typeface="ＭＳ Ｐゴシック"/>
                <a:cs typeface="Arial" panose="020B0604020202020204" pitchFamily="34" charset="0"/>
              </a:rPr>
              <a:t>名、行方不明者</a:t>
            </a:r>
            <a:r>
              <a:rPr lang="en-US" altLang="ja-JP" sz="1477" u="sng" dirty="0">
                <a:solidFill>
                  <a:prstClr val="black"/>
                </a:solidFill>
                <a:latin typeface="Arial" panose="020B0604020202020204" pitchFamily="34" charset="0"/>
                <a:ea typeface="ＭＳ Ｐゴシック"/>
                <a:cs typeface="Arial" panose="020B0604020202020204" pitchFamily="34" charset="0"/>
              </a:rPr>
              <a:t>8</a:t>
            </a:r>
            <a:r>
              <a:rPr lang="ja-JP" altLang="en-US" sz="1477" u="sng" dirty="0">
                <a:solidFill>
                  <a:prstClr val="black"/>
                </a:solidFill>
                <a:latin typeface="Arial" panose="020B0604020202020204" pitchFamily="34" charset="0"/>
                <a:ea typeface="ＭＳ Ｐゴシック"/>
                <a:cs typeface="Arial" panose="020B0604020202020204" pitchFamily="34" charset="0"/>
              </a:rPr>
              <a:t>名、家屋の全半壊等</a:t>
            </a:r>
            <a:r>
              <a:rPr lang="en-US" altLang="ja-JP" sz="1477" u="sng" dirty="0">
                <a:solidFill>
                  <a:prstClr val="black"/>
                </a:solidFill>
                <a:latin typeface="Arial" panose="020B0604020202020204" pitchFamily="34" charset="0"/>
                <a:ea typeface="ＭＳ Ｐゴシック"/>
                <a:cs typeface="Arial" panose="020B0604020202020204" pitchFamily="34" charset="0"/>
              </a:rPr>
              <a:t>20,663</a:t>
            </a:r>
            <a:r>
              <a:rPr lang="ja-JP" altLang="en-US" sz="1477" u="sng" dirty="0">
                <a:solidFill>
                  <a:prstClr val="black"/>
                </a:solidFill>
                <a:latin typeface="Arial" panose="020B0604020202020204" pitchFamily="34" charset="0"/>
                <a:ea typeface="ＭＳ Ｐゴシック"/>
                <a:cs typeface="Arial" panose="020B0604020202020204" pitchFamily="34" charset="0"/>
              </a:rPr>
              <a:t>棟、家屋浸水</a:t>
            </a:r>
            <a:r>
              <a:rPr lang="en-US" altLang="ja-JP" sz="1477" u="sng" dirty="0">
                <a:solidFill>
                  <a:prstClr val="black"/>
                </a:solidFill>
                <a:latin typeface="Arial" panose="020B0604020202020204" pitchFamily="34" charset="0"/>
                <a:ea typeface="ＭＳ Ｐゴシック"/>
                <a:cs typeface="Arial" panose="020B0604020202020204" pitchFamily="34" charset="0"/>
              </a:rPr>
              <a:t>29,766</a:t>
            </a:r>
            <a:r>
              <a:rPr lang="ja-JP" altLang="en-US" sz="1477" u="sng" dirty="0">
                <a:solidFill>
                  <a:prstClr val="black"/>
                </a:solidFill>
                <a:latin typeface="Arial" panose="020B0604020202020204" pitchFamily="34" charset="0"/>
                <a:ea typeface="ＭＳ Ｐゴシック"/>
                <a:cs typeface="Arial" panose="020B0604020202020204" pitchFamily="34" charset="0"/>
              </a:rPr>
              <a:t>棟の極めて甚大な被害が広範囲で発生</a:t>
            </a:r>
            <a:r>
              <a:rPr lang="ja-JP" altLang="en-US" sz="1477" dirty="0">
                <a:solidFill>
                  <a:prstClr val="black"/>
                </a:solidFill>
                <a:latin typeface="Arial" panose="020B0604020202020204" pitchFamily="34" charset="0"/>
                <a:ea typeface="ＭＳ Ｐゴシック"/>
                <a:cs typeface="Arial" panose="020B0604020202020204" pitchFamily="34" charset="0"/>
              </a:rPr>
              <a:t>。</a:t>
            </a:r>
            <a:r>
              <a:rPr lang="en-US" altLang="ja-JP" sz="1108" baseline="50000" dirty="0">
                <a:solidFill>
                  <a:prstClr val="black"/>
                </a:solidFill>
                <a:latin typeface="Arial" panose="020B0604020202020204" pitchFamily="34" charset="0"/>
                <a:ea typeface="ＭＳ Ｐゴシック"/>
                <a:cs typeface="Arial" panose="020B0604020202020204" pitchFamily="34" charset="0"/>
              </a:rPr>
              <a:t>※</a:t>
            </a:r>
            <a:r>
              <a:rPr lang="ja-JP" altLang="en-US" sz="1108" baseline="50000" dirty="0">
                <a:solidFill>
                  <a:prstClr val="black"/>
                </a:solidFill>
                <a:latin typeface="Arial" panose="020B0604020202020204" pitchFamily="34" charset="0"/>
                <a:ea typeface="ＭＳ Ｐゴシック"/>
                <a:cs typeface="Arial" panose="020B0604020202020204" pitchFamily="34" charset="0"/>
              </a:rPr>
              <a:t>１</a:t>
            </a:r>
          </a:p>
          <a:p>
            <a:pPr marL="251220" indent="-251220" defTabSz="844083">
              <a:spcAft>
                <a:spcPts val="527"/>
              </a:spcAft>
              <a:buFont typeface="ＭＳ Ｐゴシック" panose="020B0600070205080204" pitchFamily="50" charset="-128"/>
              <a:buChar char="○"/>
            </a:pPr>
            <a:r>
              <a:rPr lang="ja-JP" altLang="en-US" sz="1477" dirty="0">
                <a:solidFill>
                  <a:prstClr val="black"/>
                </a:solidFill>
                <a:latin typeface="Arial" panose="020B0604020202020204" pitchFamily="34" charset="0"/>
                <a:ea typeface="ＭＳ Ｐゴシック"/>
                <a:cs typeface="Arial" panose="020B0604020202020204" pitchFamily="34" charset="0"/>
              </a:rPr>
              <a:t>避難指示（緊急）は最大で</a:t>
            </a:r>
            <a:r>
              <a:rPr lang="en-US" altLang="ja-JP" sz="1477" dirty="0">
                <a:solidFill>
                  <a:prstClr val="black"/>
                </a:solidFill>
                <a:latin typeface="Arial" panose="020B0604020202020204" pitchFamily="34" charset="0"/>
                <a:ea typeface="ＭＳ Ｐゴシック"/>
                <a:cs typeface="Arial" panose="020B0604020202020204" pitchFamily="34" charset="0"/>
              </a:rPr>
              <a:t>915,849</a:t>
            </a:r>
            <a:r>
              <a:rPr lang="ja-JP" altLang="en-US" sz="1477" dirty="0">
                <a:solidFill>
                  <a:prstClr val="black"/>
                </a:solidFill>
                <a:latin typeface="Arial" panose="020B0604020202020204" pitchFamily="34" charset="0"/>
                <a:ea typeface="ＭＳ Ｐゴシック"/>
                <a:cs typeface="Arial" panose="020B0604020202020204" pitchFamily="34" charset="0"/>
              </a:rPr>
              <a:t>世帯・</a:t>
            </a:r>
            <a:r>
              <a:rPr lang="en-US" altLang="ja-JP" sz="1477" dirty="0">
                <a:solidFill>
                  <a:prstClr val="black"/>
                </a:solidFill>
                <a:latin typeface="Arial" panose="020B0604020202020204" pitchFamily="34" charset="0"/>
                <a:ea typeface="ＭＳ Ｐゴシック"/>
                <a:cs typeface="Arial" panose="020B0604020202020204" pitchFamily="34" charset="0"/>
              </a:rPr>
              <a:t>2,007,849</a:t>
            </a:r>
            <a:r>
              <a:rPr lang="ja-JP" altLang="en-US" sz="1477" dirty="0">
                <a:solidFill>
                  <a:prstClr val="black"/>
                </a:solidFill>
                <a:latin typeface="Arial" panose="020B0604020202020204" pitchFamily="34" charset="0"/>
                <a:ea typeface="ＭＳ Ｐゴシック"/>
                <a:cs typeface="Arial" panose="020B0604020202020204" pitchFamily="34" charset="0"/>
              </a:rPr>
              <a:t>名に発令され、その際の避難勧告の発令は</a:t>
            </a:r>
            <a:r>
              <a:rPr lang="en-US" altLang="ja-JP" sz="1477" dirty="0">
                <a:solidFill>
                  <a:prstClr val="black"/>
                </a:solidFill>
                <a:latin typeface="Arial" panose="020B0604020202020204" pitchFamily="34" charset="0"/>
                <a:ea typeface="ＭＳ Ｐゴシック"/>
                <a:cs typeface="Arial" panose="020B0604020202020204" pitchFamily="34" charset="0"/>
              </a:rPr>
              <a:t>985,555</a:t>
            </a:r>
            <a:r>
              <a:rPr lang="ja-JP" altLang="en-US" sz="1477" dirty="0">
                <a:solidFill>
                  <a:prstClr val="black"/>
                </a:solidFill>
                <a:latin typeface="Arial" panose="020B0604020202020204" pitchFamily="34" charset="0"/>
                <a:ea typeface="ＭＳ Ｐゴシック"/>
                <a:cs typeface="Arial" panose="020B0604020202020204" pitchFamily="34" charset="0"/>
              </a:rPr>
              <a:t>世帯・</a:t>
            </a:r>
            <a:r>
              <a:rPr lang="en-US" altLang="ja-JP" sz="1477" dirty="0">
                <a:solidFill>
                  <a:prstClr val="black"/>
                </a:solidFill>
                <a:latin typeface="Arial" panose="020B0604020202020204" pitchFamily="34" charset="0"/>
                <a:ea typeface="ＭＳ Ｐゴシック"/>
                <a:cs typeface="Arial" panose="020B0604020202020204" pitchFamily="34" charset="0"/>
              </a:rPr>
              <a:t>2,304,296</a:t>
            </a:r>
            <a:r>
              <a:rPr lang="ja-JP" altLang="en-US" sz="1477" dirty="0">
                <a:solidFill>
                  <a:prstClr val="black"/>
                </a:solidFill>
                <a:latin typeface="Arial" panose="020B0604020202020204" pitchFamily="34" charset="0"/>
                <a:ea typeface="ＭＳ Ｐゴシック"/>
                <a:cs typeface="Arial" panose="020B0604020202020204" pitchFamily="34" charset="0"/>
              </a:rPr>
              <a:t>名に上った。</a:t>
            </a:r>
            <a:r>
              <a:rPr lang="en-US" altLang="ja-JP" sz="1477" baseline="30000" dirty="0">
                <a:solidFill>
                  <a:prstClr val="black"/>
                </a:solidFill>
                <a:latin typeface="Arial" panose="020B0604020202020204" pitchFamily="34" charset="0"/>
                <a:ea typeface="ＭＳ Ｐゴシック"/>
                <a:cs typeface="Arial" panose="020B0604020202020204" pitchFamily="34" charset="0"/>
              </a:rPr>
              <a:t> </a:t>
            </a:r>
            <a:r>
              <a:rPr lang="en-US" altLang="ja-JP" sz="1108" baseline="50000" dirty="0">
                <a:solidFill>
                  <a:prstClr val="black"/>
                </a:solidFill>
                <a:latin typeface="ＭＳ Ｐゴシック" panose="020B0600070205080204" pitchFamily="50" charset="-128"/>
                <a:ea typeface="ＭＳ Ｐゴシック"/>
                <a:cs typeface="Arial" panose="020B0604020202020204" pitchFamily="34" charset="0"/>
              </a:rPr>
              <a:t>※</a:t>
            </a:r>
            <a:r>
              <a:rPr lang="ja-JP" altLang="en-US" sz="1108" baseline="50000" dirty="0">
                <a:solidFill>
                  <a:prstClr val="black"/>
                </a:solidFill>
                <a:latin typeface="ＭＳ Ｐゴシック" panose="020B0600070205080204" pitchFamily="50" charset="-128"/>
                <a:ea typeface="ＭＳ Ｐゴシック"/>
                <a:cs typeface="Arial" panose="020B0604020202020204" pitchFamily="34" charset="0"/>
              </a:rPr>
              <a:t>２</a:t>
            </a:r>
            <a:endParaRPr lang="en-US" altLang="ja-JP" sz="1108" baseline="50000" dirty="0">
              <a:solidFill>
                <a:prstClr val="black"/>
              </a:solidFill>
              <a:latin typeface="ＭＳ Ｐゴシック" panose="020B0600070205080204" pitchFamily="50" charset="-128"/>
              <a:ea typeface="ＭＳ Ｐゴシック"/>
              <a:cs typeface="Arial" panose="020B0604020202020204" pitchFamily="34" charset="0"/>
            </a:endParaRPr>
          </a:p>
          <a:p>
            <a:pPr marL="251220" indent="-251220" defTabSz="844083">
              <a:spcAft>
                <a:spcPts val="527"/>
              </a:spcAft>
              <a:buFont typeface="ＭＳ Ｐゴシック" panose="020B0600070205080204" pitchFamily="50" charset="-128"/>
              <a:buChar char="○"/>
            </a:pPr>
            <a:r>
              <a:rPr lang="ja-JP" altLang="en-US" sz="1477" dirty="0">
                <a:solidFill>
                  <a:prstClr val="black"/>
                </a:solidFill>
                <a:latin typeface="Arial" panose="020B0604020202020204" pitchFamily="34" charset="0"/>
                <a:ea typeface="ＭＳ Ｐゴシック"/>
                <a:cs typeface="Arial" panose="020B0604020202020204" pitchFamily="34" charset="0"/>
              </a:rPr>
              <a:t>断水が最大</a:t>
            </a:r>
            <a:r>
              <a:rPr lang="en-US" altLang="ja-JP" sz="1477" dirty="0">
                <a:solidFill>
                  <a:prstClr val="black"/>
                </a:solidFill>
                <a:latin typeface="Arial" panose="020B0604020202020204" pitchFamily="34" charset="0"/>
                <a:ea typeface="ＭＳ Ｐゴシック"/>
                <a:cs typeface="Arial" panose="020B0604020202020204" pitchFamily="34" charset="0"/>
              </a:rPr>
              <a:t>262,322</a:t>
            </a:r>
            <a:r>
              <a:rPr lang="ja-JP" altLang="en-US" sz="1477" dirty="0">
                <a:solidFill>
                  <a:prstClr val="black"/>
                </a:solidFill>
                <a:latin typeface="Arial" panose="020B0604020202020204" pitchFamily="34" charset="0"/>
                <a:ea typeface="ＭＳ Ｐゴシック"/>
                <a:cs typeface="Arial" panose="020B0604020202020204" pitchFamily="34" charset="0"/>
              </a:rPr>
              <a:t>戸発生するなど、</a:t>
            </a:r>
            <a:r>
              <a:rPr lang="ja-JP" altLang="en-US" sz="1477" u="sng" dirty="0">
                <a:solidFill>
                  <a:prstClr val="black"/>
                </a:solidFill>
                <a:latin typeface="Arial" panose="020B0604020202020204" pitchFamily="34" charset="0"/>
                <a:ea typeface="ＭＳ Ｐゴシック"/>
                <a:cs typeface="Arial" panose="020B0604020202020204" pitchFamily="34" charset="0"/>
              </a:rPr>
              <a:t>ライフラインにも甚大な被害が発生</a:t>
            </a:r>
            <a:r>
              <a:rPr lang="ja-JP" altLang="en-US" sz="1477" dirty="0">
                <a:solidFill>
                  <a:prstClr val="black"/>
                </a:solidFill>
                <a:latin typeface="Arial" panose="020B0604020202020204" pitchFamily="34" charset="0"/>
                <a:ea typeface="ＭＳ Ｐゴシック"/>
                <a:cs typeface="Arial" panose="020B0604020202020204" pitchFamily="34" charset="0"/>
              </a:rPr>
              <a:t>。</a:t>
            </a:r>
            <a:r>
              <a:rPr lang="en-US" altLang="ja-JP" sz="1108" baseline="50000" dirty="0">
                <a:solidFill>
                  <a:prstClr val="black"/>
                </a:solidFill>
                <a:latin typeface="ＭＳ Ｐゴシック" panose="020B0600070205080204" pitchFamily="50" charset="-128"/>
                <a:ea typeface="ＭＳ Ｐゴシック"/>
                <a:cs typeface="Arial" panose="020B0604020202020204" pitchFamily="34" charset="0"/>
              </a:rPr>
              <a:t>※</a:t>
            </a:r>
            <a:r>
              <a:rPr lang="ja-JP" altLang="en-US" sz="1108" baseline="50000" dirty="0">
                <a:solidFill>
                  <a:prstClr val="black"/>
                </a:solidFill>
                <a:latin typeface="ＭＳ Ｐゴシック" panose="020B0600070205080204" pitchFamily="50" charset="-128"/>
                <a:ea typeface="ＭＳ Ｐゴシック"/>
                <a:cs typeface="Arial" panose="020B0604020202020204" pitchFamily="34" charset="0"/>
              </a:rPr>
              <a:t>３</a:t>
            </a:r>
            <a:endParaRPr lang="en-US" altLang="ja-JP" sz="1477" baseline="50000" dirty="0">
              <a:solidFill>
                <a:prstClr val="black"/>
              </a:solidFill>
              <a:latin typeface="ＭＳ Ｐゴシック" panose="020B0600070205080204" pitchFamily="50" charset="-128"/>
              <a:ea typeface="ＭＳ Ｐゴシック"/>
              <a:cs typeface="Arial" panose="020B0604020202020204" pitchFamily="34" charset="0"/>
            </a:endParaRPr>
          </a:p>
        </p:txBody>
      </p:sp>
      <p:sp>
        <p:nvSpPr>
          <p:cNvPr id="11" name="テキスト ボックス 10"/>
          <p:cNvSpPr txBox="1"/>
          <p:nvPr/>
        </p:nvSpPr>
        <p:spPr>
          <a:xfrm>
            <a:off x="3357747" y="2567851"/>
            <a:ext cx="6174435" cy="433004"/>
          </a:xfrm>
          <a:prstGeom prst="rect">
            <a:avLst/>
          </a:prstGeom>
          <a:noFill/>
        </p:spPr>
        <p:txBody>
          <a:bodyPr wrap="square" rtlCol="0">
            <a:spAutoFit/>
          </a:bodyPr>
          <a:lstStyle/>
          <a:p>
            <a:pPr defTabSz="844083"/>
            <a:r>
              <a:rPr lang="en-US" altLang="ja-JP" sz="738" dirty="0">
                <a:solidFill>
                  <a:prstClr val="black"/>
                </a:solidFill>
              </a:rPr>
              <a:t>※</a:t>
            </a:r>
            <a:r>
              <a:rPr lang="ja-JP" altLang="en-US" sz="738" dirty="0">
                <a:solidFill>
                  <a:prstClr val="black"/>
                </a:solidFill>
              </a:rPr>
              <a:t>１：消防庁「平成３０年７月豪雨及び台風第１２号による被害状況及び消防機関等の対応状況</a:t>
            </a:r>
            <a:r>
              <a:rPr lang="zh-TW" altLang="en-US" sz="738" dirty="0">
                <a:solidFill>
                  <a:prstClr val="black"/>
                </a:solidFill>
              </a:rPr>
              <a:t>（第５</a:t>
            </a:r>
            <a:r>
              <a:rPr lang="ja-JP" altLang="en-US" sz="738" dirty="0">
                <a:solidFill>
                  <a:prstClr val="black"/>
                </a:solidFill>
              </a:rPr>
              <a:t>６</a:t>
            </a:r>
            <a:r>
              <a:rPr lang="zh-TW" altLang="en-US" sz="738" dirty="0">
                <a:solidFill>
                  <a:prstClr val="black"/>
                </a:solidFill>
              </a:rPr>
              <a:t>報）</a:t>
            </a:r>
            <a:r>
              <a:rPr lang="ja-JP" altLang="en-US" sz="738" dirty="0">
                <a:solidFill>
                  <a:prstClr val="black"/>
                </a:solidFill>
              </a:rPr>
              <a:t>」（</a:t>
            </a:r>
            <a:r>
              <a:rPr lang="zh-TW" altLang="en-US" sz="738" dirty="0">
                <a:solidFill>
                  <a:prstClr val="black"/>
                </a:solidFill>
              </a:rPr>
              <a:t>平成３０年</a:t>
            </a:r>
            <a:r>
              <a:rPr lang="ja-JP" altLang="en-US" sz="738" dirty="0">
                <a:solidFill>
                  <a:prstClr val="black"/>
                </a:solidFill>
              </a:rPr>
              <a:t>９</a:t>
            </a:r>
            <a:r>
              <a:rPr lang="zh-TW" altLang="en-US" sz="738" dirty="0">
                <a:solidFill>
                  <a:prstClr val="black"/>
                </a:solidFill>
              </a:rPr>
              <a:t>月１</a:t>
            </a:r>
            <a:r>
              <a:rPr lang="ja-JP" altLang="en-US" sz="738" dirty="0">
                <a:solidFill>
                  <a:prstClr val="black"/>
                </a:solidFill>
              </a:rPr>
              <a:t>０</a:t>
            </a:r>
            <a:r>
              <a:rPr lang="zh-TW" altLang="en-US" sz="738" dirty="0">
                <a:solidFill>
                  <a:prstClr val="black"/>
                </a:solidFill>
              </a:rPr>
              <a:t>日（</a:t>
            </a:r>
            <a:r>
              <a:rPr lang="ja-JP" altLang="en-US" sz="738" dirty="0">
                <a:solidFill>
                  <a:prstClr val="black"/>
                </a:solidFill>
              </a:rPr>
              <a:t>月</a:t>
            </a:r>
            <a:r>
              <a:rPr lang="zh-TW" altLang="en-US" sz="738" dirty="0">
                <a:solidFill>
                  <a:prstClr val="black"/>
                </a:solidFill>
              </a:rPr>
              <a:t>）１</a:t>
            </a:r>
            <a:r>
              <a:rPr lang="ja-JP" altLang="en-US" sz="738" dirty="0">
                <a:solidFill>
                  <a:prstClr val="black"/>
                </a:solidFill>
              </a:rPr>
              <a:t>４</a:t>
            </a:r>
            <a:r>
              <a:rPr lang="zh-TW" altLang="en-US" sz="738" dirty="0">
                <a:solidFill>
                  <a:prstClr val="black"/>
                </a:solidFill>
              </a:rPr>
              <a:t>時００分</a:t>
            </a:r>
            <a:r>
              <a:rPr lang="ja-JP" altLang="en-US" sz="738" dirty="0">
                <a:solidFill>
                  <a:prstClr val="black"/>
                </a:solidFill>
              </a:rPr>
              <a:t>）</a:t>
            </a:r>
            <a:endParaRPr lang="en-US" altLang="ja-JP" sz="738" dirty="0">
              <a:solidFill>
                <a:prstClr val="black"/>
              </a:solidFill>
            </a:endParaRPr>
          </a:p>
          <a:p>
            <a:pPr defTabSz="844083"/>
            <a:r>
              <a:rPr lang="en-US" altLang="ja-JP" sz="738" dirty="0">
                <a:solidFill>
                  <a:prstClr val="black"/>
                </a:solidFill>
              </a:rPr>
              <a:t>※</a:t>
            </a:r>
            <a:r>
              <a:rPr lang="ja-JP" altLang="en-US" sz="738" dirty="0">
                <a:solidFill>
                  <a:prstClr val="black"/>
                </a:solidFill>
              </a:rPr>
              <a:t>２：内閣府「平成３０年台風第７号及び前線等による被害状況等について」（平成３０年７月８日（日）６時００分）</a:t>
            </a:r>
            <a:endParaRPr lang="en-US" altLang="ja-JP" sz="738" dirty="0">
              <a:solidFill>
                <a:prstClr val="black"/>
              </a:solidFill>
            </a:endParaRPr>
          </a:p>
          <a:p>
            <a:pPr defTabSz="844083"/>
            <a:r>
              <a:rPr lang="en-US" altLang="ja-JP" sz="738" dirty="0">
                <a:solidFill>
                  <a:prstClr val="black"/>
                </a:solidFill>
              </a:rPr>
              <a:t>※</a:t>
            </a:r>
            <a:r>
              <a:rPr lang="ja-JP" altLang="en-US" sz="738" dirty="0">
                <a:solidFill>
                  <a:prstClr val="black"/>
                </a:solidFill>
              </a:rPr>
              <a:t>３：非常災害対策本部「平成３０年７月豪雨による被害状況等について」（平成３０年７月１４日（土）１４時００分）</a:t>
            </a:r>
          </a:p>
        </p:txBody>
      </p:sp>
      <p:pic>
        <p:nvPicPr>
          <p:cNvPr id="16" name="図 15"/>
          <p:cNvPicPr>
            <a:picLocks noChangeAspect="1"/>
          </p:cNvPicPr>
          <p:nvPr/>
        </p:nvPicPr>
        <p:blipFill>
          <a:blip r:embed="rId2"/>
          <a:stretch>
            <a:fillRect/>
          </a:stretch>
        </p:blipFill>
        <p:spPr>
          <a:xfrm>
            <a:off x="430651" y="3358271"/>
            <a:ext cx="4274886" cy="3203641"/>
          </a:xfrm>
          <a:prstGeom prst="rect">
            <a:avLst/>
          </a:prstGeom>
          <a:ln w="9525">
            <a:noFill/>
          </a:ln>
        </p:spPr>
      </p:pic>
      <p:sp>
        <p:nvSpPr>
          <p:cNvPr id="17" name="テキスト ボックス 16"/>
          <p:cNvSpPr txBox="1"/>
          <p:nvPr/>
        </p:nvSpPr>
        <p:spPr>
          <a:xfrm rot="18984012">
            <a:off x="3582423" y="5968206"/>
            <a:ext cx="886810" cy="291170"/>
          </a:xfrm>
          <a:prstGeom prst="rect">
            <a:avLst/>
          </a:prstGeom>
          <a:noFill/>
        </p:spPr>
        <p:txBody>
          <a:bodyPr wrap="square" rtlCol="0">
            <a:spAutoFit/>
          </a:bodyPr>
          <a:lstStyle/>
          <a:p>
            <a:pPr defTabSz="844083"/>
            <a:r>
              <a:rPr lang="ja-JP" altLang="en-US" sz="1292"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←高梁川</a:t>
            </a:r>
          </a:p>
        </p:txBody>
      </p:sp>
      <p:sp>
        <p:nvSpPr>
          <p:cNvPr id="18" name="テキスト ボックス 17"/>
          <p:cNvSpPr txBox="1"/>
          <p:nvPr/>
        </p:nvSpPr>
        <p:spPr>
          <a:xfrm rot="392991">
            <a:off x="457384" y="4578047"/>
            <a:ext cx="383503" cy="1017397"/>
          </a:xfrm>
          <a:prstGeom prst="rect">
            <a:avLst/>
          </a:prstGeom>
          <a:noFill/>
        </p:spPr>
        <p:txBody>
          <a:bodyPr vert="eaVert" wrap="square" rtlCol="0">
            <a:spAutoFit/>
          </a:bodyPr>
          <a:lstStyle/>
          <a:p>
            <a:pPr defTabSz="844083"/>
            <a:r>
              <a:rPr lang="ja-JP" altLang="en-US" sz="1292"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小田川→</a:t>
            </a:r>
          </a:p>
        </p:txBody>
      </p:sp>
      <p:pic>
        <p:nvPicPr>
          <p:cNvPr id="23" name="図 22"/>
          <p:cNvPicPr>
            <a:picLocks noChangeAspect="1"/>
          </p:cNvPicPr>
          <p:nvPr/>
        </p:nvPicPr>
        <p:blipFill rotWithShape="1">
          <a:blip r:embed="rId3" cstate="print">
            <a:extLst>
              <a:ext uri="{28A0092B-C50C-407E-A947-70E740481C1C}">
                <a14:useLocalDpi xmlns:a14="http://schemas.microsoft.com/office/drawing/2010/main" val="0"/>
              </a:ext>
            </a:extLst>
          </a:blip>
          <a:srcRect b="22963"/>
          <a:stretch/>
        </p:blipFill>
        <p:spPr>
          <a:xfrm>
            <a:off x="7501648" y="3369762"/>
            <a:ext cx="1976005" cy="2705154"/>
          </a:xfrm>
          <a:prstGeom prst="rect">
            <a:avLst/>
          </a:prstGeom>
          <a:solidFill>
            <a:schemeClr val="bg1"/>
          </a:solidFill>
          <a:ln w="28575">
            <a:noFill/>
          </a:ln>
        </p:spPr>
      </p:pic>
      <p:pic>
        <p:nvPicPr>
          <p:cNvPr id="24" name="図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6848" y="4781750"/>
            <a:ext cx="2385505" cy="1789128"/>
          </a:xfrm>
          <a:prstGeom prst="rect">
            <a:avLst/>
          </a:prstGeom>
          <a:solidFill>
            <a:schemeClr val="bg1"/>
          </a:solidFill>
          <a:ln w="28575">
            <a:noFill/>
          </a:ln>
        </p:spPr>
      </p:pic>
      <p:pic>
        <p:nvPicPr>
          <p:cNvPr id="25" name="図 24"/>
          <p:cNvPicPr>
            <a:picLocks noChangeAspect="1"/>
          </p:cNvPicPr>
          <p:nvPr/>
        </p:nvPicPr>
        <p:blipFill rotWithShape="1">
          <a:blip r:embed="rId5"/>
          <a:srcRect l="25538" t="436" r="14182" b="-436"/>
          <a:stretch/>
        </p:blipFill>
        <p:spPr>
          <a:xfrm>
            <a:off x="5026848" y="3369762"/>
            <a:ext cx="2385505" cy="1341846"/>
          </a:xfrm>
          <a:prstGeom prst="rect">
            <a:avLst/>
          </a:prstGeom>
          <a:solidFill>
            <a:schemeClr val="bg1"/>
          </a:solidFill>
          <a:ln w="28575">
            <a:noFill/>
          </a:ln>
        </p:spPr>
      </p:pic>
      <p:sp>
        <p:nvSpPr>
          <p:cNvPr id="26" name="テキスト ボックス 25"/>
          <p:cNvSpPr txBox="1"/>
          <p:nvPr/>
        </p:nvSpPr>
        <p:spPr>
          <a:xfrm>
            <a:off x="5063885" y="3400317"/>
            <a:ext cx="1470758" cy="220188"/>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30675" tIns="0" rIns="30675" bIns="0" rtlCol="0">
            <a:spAutoFit/>
          </a:bodyPr>
          <a:lstStyle/>
          <a:p>
            <a:pPr defTabSz="844083"/>
            <a:r>
              <a:rPr lang="ja-JP" altLang="en-US" sz="600" b="1" dirty="0">
                <a:solidFill>
                  <a:prstClr val="black"/>
                </a:solidFill>
                <a:latin typeface="ＭＳ Ｐゴシック" pitchFamily="50" charset="-128"/>
                <a:ea typeface="ＭＳ Ｐゴシック"/>
              </a:rPr>
              <a:t>　　　　　　　　</a:t>
            </a:r>
            <a:r>
              <a:rPr lang="ja-JP" altLang="en-US" sz="462" b="1" dirty="0">
                <a:solidFill>
                  <a:prstClr val="black"/>
                </a:solidFill>
                <a:latin typeface="ＭＳ Ｐゴシック" pitchFamily="50" charset="-128"/>
                <a:ea typeface="ＭＳ Ｐゴシック"/>
              </a:rPr>
              <a:t>ひろしまし　　あさきたく　　くちたみなみ</a:t>
            </a:r>
            <a:endParaRPr lang="en-US" altLang="ja-JP" sz="462" b="1" dirty="0">
              <a:solidFill>
                <a:prstClr val="black"/>
              </a:solidFill>
              <a:latin typeface="ＭＳ Ｐゴシック" pitchFamily="50" charset="-128"/>
              <a:ea typeface="ＭＳ Ｐゴシック"/>
            </a:endParaRPr>
          </a:p>
          <a:p>
            <a:pPr defTabSz="844083"/>
            <a:r>
              <a:rPr lang="ja-JP" altLang="en-US" sz="831" b="1" dirty="0">
                <a:solidFill>
                  <a:prstClr val="black"/>
                </a:solidFill>
                <a:latin typeface="ＭＳ Ｐゴシック" pitchFamily="50" charset="-128"/>
                <a:ea typeface="ＭＳ Ｐゴシック"/>
              </a:rPr>
              <a:t>広島県広島市安佐北区口田南</a:t>
            </a:r>
            <a:endParaRPr lang="ja-JP" altLang="en-US" sz="831" b="1" dirty="0">
              <a:solidFill>
                <a:prstClr val="black"/>
              </a:solidFill>
              <a:latin typeface="Arial"/>
              <a:ea typeface="ＭＳ Ｐゴシック"/>
            </a:endParaRPr>
          </a:p>
        </p:txBody>
      </p:sp>
      <p:sp>
        <p:nvSpPr>
          <p:cNvPr id="27" name="テキスト ボックス 26"/>
          <p:cNvSpPr txBox="1"/>
          <p:nvPr/>
        </p:nvSpPr>
        <p:spPr bwMode="auto">
          <a:xfrm>
            <a:off x="7545288" y="3383169"/>
            <a:ext cx="1139950" cy="21249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28315" tIns="0" rIns="28315" bIns="0">
            <a:spAutoFit/>
          </a:bodyPr>
          <a:lstStyle/>
          <a:p>
            <a:pPr defTabSz="844083">
              <a:defRPr/>
            </a:pPr>
            <a:r>
              <a:rPr lang="ja-JP" altLang="en-US" sz="550" b="1" dirty="0">
                <a:solidFill>
                  <a:prstClr val="white"/>
                </a:solidFill>
                <a:latin typeface="ＭＳ Ｐゴシック" pitchFamily="50" charset="-128"/>
                <a:ea typeface="ＭＳ Ｐゴシック"/>
              </a:rPr>
              <a:t>　　　　　　　　きたきゅうし　　も</a:t>
            </a:r>
            <a:r>
              <a:rPr lang="ja-JP" altLang="en-US" sz="550" b="1" dirty="0" err="1">
                <a:solidFill>
                  <a:prstClr val="white"/>
                </a:solidFill>
                <a:latin typeface="ＭＳ Ｐゴシック" pitchFamily="50" charset="-128"/>
                <a:ea typeface="ＭＳ Ｐゴシック"/>
              </a:rPr>
              <a:t>じく</a:t>
            </a:r>
            <a:endParaRPr lang="en-US" altLang="ja-JP" sz="550" b="1" dirty="0">
              <a:solidFill>
                <a:prstClr val="white"/>
              </a:solidFill>
              <a:latin typeface="ＭＳ Ｐゴシック" pitchFamily="50" charset="-128"/>
              <a:ea typeface="ＭＳ Ｐゴシック"/>
            </a:endParaRPr>
          </a:p>
          <a:p>
            <a:pPr defTabSz="844083">
              <a:defRPr/>
            </a:pPr>
            <a:r>
              <a:rPr lang="ja-JP" altLang="en-US" sz="831" b="1" dirty="0">
                <a:solidFill>
                  <a:prstClr val="white"/>
                </a:solidFill>
                <a:latin typeface="ＭＳ Ｐゴシック" pitchFamily="50" charset="-128"/>
                <a:ea typeface="ＭＳ Ｐゴシック"/>
              </a:rPr>
              <a:t>福岡県北九州市門司区</a:t>
            </a:r>
          </a:p>
        </p:txBody>
      </p:sp>
      <p:sp>
        <p:nvSpPr>
          <p:cNvPr id="28" name="テキスト ボックス 27"/>
          <p:cNvSpPr txBox="1"/>
          <p:nvPr/>
        </p:nvSpPr>
        <p:spPr>
          <a:xfrm>
            <a:off x="5039889" y="4827705"/>
            <a:ext cx="1068664" cy="220188"/>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30675" tIns="0" rIns="30675" bIns="0" rtlCol="0">
            <a:spAutoFit/>
          </a:bodyPr>
          <a:lstStyle/>
          <a:p>
            <a:pPr defTabSz="844083"/>
            <a:r>
              <a:rPr lang="ja-JP" altLang="en-US" sz="600" b="1" dirty="0">
                <a:solidFill>
                  <a:prstClr val="white"/>
                </a:solidFill>
                <a:latin typeface="ＭＳ Ｐゴシック" pitchFamily="50" charset="-128"/>
                <a:ea typeface="ＭＳ Ｐゴシック"/>
              </a:rPr>
              <a:t>　　　　　　</a:t>
            </a:r>
            <a:r>
              <a:rPr lang="ja-JP" altLang="en-US" sz="462" b="1" dirty="0">
                <a:solidFill>
                  <a:prstClr val="white"/>
                </a:solidFill>
                <a:latin typeface="ＭＳ Ｐゴシック" pitchFamily="50" charset="-128"/>
                <a:ea typeface="ＭＳ Ｐゴシック"/>
              </a:rPr>
              <a:t>　</a:t>
            </a:r>
            <a:r>
              <a:rPr lang="ja-JP" altLang="en-US" sz="462" b="1" dirty="0" err="1">
                <a:solidFill>
                  <a:prstClr val="white"/>
                </a:solidFill>
                <a:latin typeface="ＭＳ Ｐゴシック" pitchFamily="50" charset="-128"/>
                <a:ea typeface="ＭＳ Ｐゴシック"/>
              </a:rPr>
              <a:t>あやべし</a:t>
            </a:r>
            <a:r>
              <a:rPr lang="ja-JP" altLang="en-US" sz="462" b="1" dirty="0">
                <a:solidFill>
                  <a:prstClr val="white"/>
                </a:solidFill>
                <a:latin typeface="ＭＳ Ｐゴシック" pitchFamily="50" charset="-128"/>
                <a:ea typeface="ＭＳ Ｐゴシック"/>
              </a:rPr>
              <a:t>うえすぎちょう</a:t>
            </a:r>
            <a:endParaRPr lang="en-US" altLang="ja-JP" sz="462" b="1" dirty="0">
              <a:solidFill>
                <a:prstClr val="white"/>
              </a:solidFill>
              <a:latin typeface="ＭＳ Ｐゴシック" pitchFamily="50" charset="-128"/>
              <a:ea typeface="ＭＳ Ｐゴシック"/>
            </a:endParaRPr>
          </a:p>
          <a:p>
            <a:pPr defTabSz="844083"/>
            <a:r>
              <a:rPr lang="ja-JP" altLang="en-US" sz="831" b="1" dirty="0">
                <a:solidFill>
                  <a:prstClr val="white"/>
                </a:solidFill>
                <a:latin typeface="ＭＳ Ｐゴシック" pitchFamily="50" charset="-128"/>
                <a:ea typeface="ＭＳ Ｐゴシック"/>
              </a:rPr>
              <a:t>京都府綾部市上杉町</a:t>
            </a:r>
            <a:endParaRPr lang="ja-JP" altLang="en-US" sz="831" b="1" dirty="0">
              <a:solidFill>
                <a:prstClr val="white"/>
              </a:solidFill>
              <a:latin typeface="Arial"/>
              <a:ea typeface="ＭＳ Ｐゴシック"/>
            </a:endParaRPr>
          </a:p>
        </p:txBody>
      </p:sp>
      <p:sp>
        <p:nvSpPr>
          <p:cNvPr id="30" name="テキスト ボックス 29"/>
          <p:cNvSpPr txBox="1"/>
          <p:nvPr/>
        </p:nvSpPr>
        <p:spPr>
          <a:xfrm>
            <a:off x="5022371" y="3109454"/>
            <a:ext cx="3068140" cy="273473"/>
          </a:xfrm>
          <a:prstGeom prst="rect">
            <a:avLst/>
          </a:prstGeom>
          <a:noFill/>
        </p:spPr>
        <p:txBody>
          <a:bodyPr wrap="square" tIns="0" rtlCol="0">
            <a:spAutoFit/>
          </a:bodyPr>
          <a:lstStyle/>
          <a:p>
            <a:pPr defTabSz="844083"/>
            <a:r>
              <a:rPr lang="ja-JP" altLang="en-US" sz="1477" dirty="0">
                <a:solidFill>
                  <a:prstClr val="black"/>
                </a:solidFill>
                <a:latin typeface="MS UI Gothic" panose="020B0600070205080204" pitchFamily="50" charset="-128"/>
                <a:ea typeface="MS UI Gothic" panose="020B0600070205080204" pitchFamily="50" charset="-128"/>
              </a:rPr>
              <a:t>■各地で土砂災害が発生</a:t>
            </a:r>
          </a:p>
        </p:txBody>
      </p:sp>
      <p:sp>
        <p:nvSpPr>
          <p:cNvPr id="31" name="テキスト ボックス 30"/>
          <p:cNvSpPr txBox="1"/>
          <p:nvPr/>
        </p:nvSpPr>
        <p:spPr>
          <a:xfrm>
            <a:off x="5263643" y="2043814"/>
            <a:ext cx="4250189" cy="348044"/>
          </a:xfrm>
          <a:prstGeom prst="rect">
            <a:avLst/>
          </a:prstGeom>
          <a:noFill/>
        </p:spPr>
        <p:txBody>
          <a:bodyPr wrap="square" rtlCol="0">
            <a:spAutoFit/>
          </a:bodyPr>
          <a:lstStyle/>
          <a:p>
            <a:pPr marL="167058" indent="-167058" defTabSz="844083"/>
            <a:r>
              <a:rPr lang="en-US" altLang="ja-JP" sz="831" dirty="0">
                <a:solidFill>
                  <a:prstClr val="black"/>
                </a:solidFill>
              </a:rPr>
              <a:t>※  </a:t>
            </a:r>
            <a:r>
              <a:rPr lang="ja-JP" altLang="en-US" sz="831" dirty="0">
                <a:solidFill>
                  <a:prstClr val="black"/>
                </a:solidFill>
              </a:rPr>
              <a:t>広島県については、避難指示（緊急）（</a:t>
            </a:r>
            <a:r>
              <a:rPr lang="en-US" altLang="ja-JP" sz="831" dirty="0">
                <a:solidFill>
                  <a:prstClr val="black"/>
                </a:solidFill>
              </a:rPr>
              <a:t>1,553 </a:t>
            </a:r>
            <a:r>
              <a:rPr lang="ja-JP" altLang="en-US" sz="831" dirty="0">
                <a:solidFill>
                  <a:prstClr val="black"/>
                </a:solidFill>
              </a:rPr>
              <a:t>地区）、避難勧告（</a:t>
            </a:r>
            <a:r>
              <a:rPr lang="en-US" altLang="ja-JP" sz="831" dirty="0">
                <a:solidFill>
                  <a:prstClr val="black"/>
                </a:solidFill>
              </a:rPr>
              <a:t>128 </a:t>
            </a:r>
            <a:r>
              <a:rPr lang="ja-JP" altLang="en-US" sz="831" dirty="0">
                <a:solidFill>
                  <a:prstClr val="black"/>
                </a:solidFill>
              </a:rPr>
              <a:t>地区）及び</a:t>
            </a:r>
            <a:endParaRPr lang="en-US" altLang="ja-JP" sz="831" dirty="0">
              <a:solidFill>
                <a:prstClr val="black"/>
              </a:solidFill>
            </a:endParaRPr>
          </a:p>
          <a:p>
            <a:pPr marL="167058" indent="-167058" defTabSz="844083"/>
            <a:r>
              <a:rPr lang="en-US" altLang="ja-JP" sz="831" dirty="0">
                <a:solidFill>
                  <a:prstClr val="black"/>
                </a:solidFill>
              </a:rPr>
              <a:t>     </a:t>
            </a:r>
            <a:r>
              <a:rPr lang="ja-JP" altLang="en-US" sz="831" dirty="0">
                <a:solidFill>
                  <a:prstClr val="black"/>
                </a:solidFill>
              </a:rPr>
              <a:t>避難準備・高齢者等避難開始（２地区）を合算して </a:t>
            </a:r>
            <a:r>
              <a:rPr lang="en-US" altLang="ja-JP" sz="831" dirty="0">
                <a:solidFill>
                  <a:prstClr val="black"/>
                </a:solidFill>
              </a:rPr>
              <a:t>818,222 </a:t>
            </a:r>
            <a:r>
              <a:rPr lang="ja-JP" altLang="en-US" sz="831" dirty="0">
                <a:solidFill>
                  <a:prstClr val="black"/>
                </a:solidFill>
              </a:rPr>
              <a:t>世帯、</a:t>
            </a:r>
            <a:r>
              <a:rPr lang="en-US" altLang="ja-JP" sz="831" dirty="0">
                <a:solidFill>
                  <a:prstClr val="black"/>
                </a:solidFill>
              </a:rPr>
              <a:t>1,837,005 </a:t>
            </a:r>
            <a:r>
              <a:rPr lang="ja-JP" altLang="en-US" sz="831" dirty="0">
                <a:solidFill>
                  <a:prstClr val="black"/>
                </a:solidFill>
              </a:rPr>
              <a:t>名に発令</a:t>
            </a:r>
          </a:p>
        </p:txBody>
      </p:sp>
      <p:sp>
        <p:nvSpPr>
          <p:cNvPr id="32" name="テキスト ボックス 31"/>
          <p:cNvSpPr txBox="1"/>
          <p:nvPr/>
        </p:nvSpPr>
        <p:spPr>
          <a:xfrm>
            <a:off x="454806" y="3428185"/>
            <a:ext cx="3169457" cy="688907"/>
          </a:xfrm>
          <a:prstGeom prst="rect">
            <a:avLst/>
          </a:prstGeom>
          <a:noFill/>
        </p:spPr>
        <p:txBody>
          <a:bodyPr wrap="none" rtlCol="0">
            <a:spAutoFit/>
          </a:bodyPr>
          <a:lstStyle/>
          <a:p>
            <a:pPr defTabSz="844083"/>
            <a:r>
              <a:rPr lang="ja-JP" altLang="en-US" sz="969" b="1" dirty="0">
                <a:solidFill>
                  <a:prstClr val="black"/>
                </a:solidFill>
              </a:rPr>
              <a:t>高梁川水系小田川左岸及び</a:t>
            </a:r>
            <a:endParaRPr lang="en-US" altLang="ja-JP" sz="969" b="1" dirty="0">
              <a:solidFill>
                <a:prstClr val="black"/>
              </a:solidFill>
            </a:endParaRPr>
          </a:p>
          <a:p>
            <a:pPr defTabSz="844083"/>
            <a:r>
              <a:rPr lang="ja-JP" altLang="en-US" sz="969" b="1" dirty="0">
                <a:solidFill>
                  <a:prstClr val="black"/>
                </a:solidFill>
              </a:rPr>
              <a:t>複数の支川の決壊、右岸の越水により、多数の家屋浸水</a:t>
            </a:r>
            <a:endParaRPr lang="en-US" altLang="ja-JP" sz="969" b="1" dirty="0">
              <a:solidFill>
                <a:prstClr val="black"/>
              </a:solidFill>
            </a:endParaRPr>
          </a:p>
          <a:p>
            <a:pPr defTabSz="844083"/>
            <a:r>
              <a:rPr lang="en-US" altLang="ja-JP" sz="969" b="1" dirty="0">
                <a:solidFill>
                  <a:prstClr val="black"/>
                </a:solidFill>
                <a:latin typeface="Arial" panose="020B0604020202020204" pitchFamily="34" charset="0"/>
                <a:cs typeface="Arial" panose="020B0604020202020204" pitchFamily="34" charset="0"/>
              </a:rPr>
              <a:t>7/8 13:00</a:t>
            </a:r>
            <a:r>
              <a:rPr lang="ja-JP" altLang="en-US" sz="969" b="1" dirty="0">
                <a:solidFill>
                  <a:prstClr val="black"/>
                </a:solidFill>
                <a:latin typeface="Arial" panose="020B0604020202020204" pitchFamily="34" charset="0"/>
                <a:cs typeface="Arial" panose="020B0604020202020204" pitchFamily="34" charset="0"/>
              </a:rPr>
              <a:t>頃より排水作業を実施した結果、</a:t>
            </a:r>
            <a:endParaRPr lang="en-US" altLang="ja-JP" sz="969" b="1" dirty="0">
              <a:solidFill>
                <a:prstClr val="black"/>
              </a:solidFill>
              <a:latin typeface="Arial" panose="020B0604020202020204" pitchFamily="34" charset="0"/>
              <a:cs typeface="Arial" panose="020B0604020202020204" pitchFamily="34" charset="0"/>
            </a:endParaRPr>
          </a:p>
          <a:p>
            <a:pPr defTabSz="844083"/>
            <a:r>
              <a:rPr lang="en-US" altLang="ja-JP" sz="969" b="1" dirty="0">
                <a:solidFill>
                  <a:prstClr val="black"/>
                </a:solidFill>
                <a:latin typeface="Arial" panose="020B0604020202020204" pitchFamily="34" charset="0"/>
                <a:cs typeface="Arial" panose="020B0604020202020204" pitchFamily="34" charset="0"/>
              </a:rPr>
              <a:t>7/11</a:t>
            </a:r>
            <a:r>
              <a:rPr lang="ja-JP" altLang="en-US" sz="969" b="1" dirty="0" err="1">
                <a:solidFill>
                  <a:prstClr val="black"/>
                </a:solidFill>
                <a:latin typeface="Arial" panose="020B0604020202020204" pitchFamily="34" charset="0"/>
                <a:cs typeface="Arial" panose="020B0604020202020204" pitchFamily="34" charset="0"/>
              </a:rPr>
              <a:t>までに</a:t>
            </a:r>
            <a:r>
              <a:rPr lang="ja-JP" altLang="en-US" sz="969" b="1" dirty="0">
                <a:solidFill>
                  <a:prstClr val="black"/>
                </a:solidFill>
                <a:latin typeface="Arial" panose="020B0604020202020204" pitchFamily="34" charset="0"/>
                <a:cs typeface="Arial" panose="020B0604020202020204" pitchFamily="34" charset="0"/>
              </a:rPr>
              <a:t>宅地・生活道路の浸水が概ね解消</a:t>
            </a:r>
            <a:endParaRPr lang="en-US" altLang="ja-JP" sz="969" b="1" dirty="0">
              <a:solidFill>
                <a:prstClr val="black"/>
              </a:solidFill>
              <a:latin typeface="Arial" panose="020B0604020202020204" pitchFamily="34" charset="0"/>
              <a:cs typeface="Arial" panose="020B0604020202020204" pitchFamily="34" charset="0"/>
            </a:endParaRPr>
          </a:p>
        </p:txBody>
      </p:sp>
      <p:sp>
        <p:nvSpPr>
          <p:cNvPr id="33" name="テキスト ボックス 32"/>
          <p:cNvSpPr txBox="1"/>
          <p:nvPr/>
        </p:nvSpPr>
        <p:spPr>
          <a:xfrm>
            <a:off x="356076" y="3101816"/>
            <a:ext cx="3788586" cy="273473"/>
          </a:xfrm>
          <a:prstGeom prst="rect">
            <a:avLst/>
          </a:prstGeom>
          <a:noFill/>
        </p:spPr>
        <p:txBody>
          <a:bodyPr wrap="square" tIns="0" rtlCol="0">
            <a:spAutoFit/>
          </a:bodyPr>
          <a:lstStyle/>
          <a:p>
            <a:pPr defTabSz="844083"/>
            <a:r>
              <a:rPr lang="ja-JP" altLang="en-US" sz="1477" dirty="0">
                <a:solidFill>
                  <a:prstClr val="black"/>
                </a:solidFill>
                <a:latin typeface="MS UI Gothic" panose="020B0600070205080204" pitchFamily="50" charset="-128"/>
                <a:ea typeface="MS UI Gothic" panose="020B0600070205080204" pitchFamily="50" charset="-128"/>
              </a:rPr>
              <a:t>■岡山県倉敷市真備町の浸水及び排水状況</a:t>
            </a:r>
          </a:p>
        </p:txBody>
      </p:sp>
      <p:sp>
        <p:nvSpPr>
          <p:cNvPr id="34" name="テキスト ボックス 33"/>
          <p:cNvSpPr txBox="1"/>
          <p:nvPr/>
        </p:nvSpPr>
        <p:spPr>
          <a:xfrm>
            <a:off x="454105" y="3349478"/>
            <a:ext cx="739669" cy="177613"/>
          </a:xfrm>
          <a:prstGeom prst="rect">
            <a:avLst/>
          </a:prstGeom>
          <a:noFill/>
        </p:spPr>
        <p:txBody>
          <a:bodyPr wrap="square" rtlCol="0">
            <a:spAutoFit/>
          </a:bodyPr>
          <a:lstStyle/>
          <a:p>
            <a:pPr marL="167058" indent="-167058" defTabSz="844083"/>
            <a:r>
              <a:rPr lang="ja-JP" altLang="en-US" sz="554" dirty="0">
                <a:solidFill>
                  <a:prstClr val="black"/>
                </a:solidFill>
              </a:rPr>
              <a:t>たかはしがわ</a:t>
            </a:r>
          </a:p>
        </p:txBody>
      </p:sp>
      <p:sp>
        <p:nvSpPr>
          <p:cNvPr id="35" name="テキスト ボックス 34"/>
          <p:cNvSpPr txBox="1"/>
          <p:nvPr/>
        </p:nvSpPr>
        <p:spPr>
          <a:xfrm>
            <a:off x="1129385" y="3358270"/>
            <a:ext cx="739669" cy="177613"/>
          </a:xfrm>
          <a:prstGeom prst="rect">
            <a:avLst/>
          </a:prstGeom>
          <a:noFill/>
        </p:spPr>
        <p:txBody>
          <a:bodyPr wrap="square" rtlCol="0">
            <a:spAutoFit/>
          </a:bodyPr>
          <a:lstStyle/>
          <a:p>
            <a:pPr marL="167058" indent="-167058" defTabSz="844083"/>
            <a:r>
              <a:rPr lang="ja-JP" altLang="en-US" sz="554" dirty="0">
                <a:solidFill>
                  <a:prstClr val="black"/>
                </a:solidFill>
              </a:rPr>
              <a:t>おだがわ</a:t>
            </a:r>
          </a:p>
        </p:txBody>
      </p:sp>
      <p:sp>
        <p:nvSpPr>
          <p:cNvPr id="37" name="Rectangle 2">
            <a:extLst>
              <a:ext uri="{FF2B5EF4-FFF2-40B4-BE49-F238E27FC236}">
                <a16:creationId xmlns:a16="http://schemas.microsoft.com/office/drawing/2014/main" id="{0CE0CB09-F908-4B8A-B38C-08D3E887209D}"/>
              </a:ext>
            </a:extLst>
          </p:cNvPr>
          <p:cNvSpPr txBox="1">
            <a:spLocks noChangeArrowheads="1"/>
          </p:cNvSpPr>
          <p:nvPr/>
        </p:nvSpPr>
        <p:spPr>
          <a:xfrm>
            <a:off x="394138" y="-27384"/>
            <a:ext cx="7277878" cy="439615"/>
          </a:xfrm>
          <a:prstGeom prst="rect">
            <a:avLst/>
          </a:prstGeom>
        </p:spPr>
        <p:txBody>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a:r>
              <a:rPr lang="ja-JP" altLang="en-US" sz="2215" b="1" kern="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2215" b="1" kern="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2215" b="1" kern="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2215" b="1" kern="0" dirty="0">
                <a:latin typeface="Meiryo UI" panose="020B0604030504040204" pitchFamily="50" charset="-128"/>
                <a:ea typeface="Meiryo UI" panose="020B0604030504040204" pitchFamily="50" charset="-128"/>
                <a:cs typeface="Meiryo UI" panose="020B0604030504040204" pitchFamily="50" charset="-128"/>
              </a:rPr>
              <a:t>7</a:t>
            </a:r>
            <a:r>
              <a:rPr lang="ja-JP" altLang="en-US" sz="2215" b="1" kern="0" dirty="0">
                <a:latin typeface="Meiryo UI" panose="020B0604030504040204" pitchFamily="50" charset="-128"/>
                <a:ea typeface="Meiryo UI" panose="020B0604030504040204" pitchFamily="50" charset="-128"/>
                <a:cs typeface="Meiryo UI" panose="020B0604030504040204" pitchFamily="50" charset="-128"/>
              </a:rPr>
              <a:t>月豪雨による一般被害</a:t>
            </a:r>
          </a:p>
        </p:txBody>
      </p:sp>
    </p:spTree>
    <p:extLst>
      <p:ext uri="{BB962C8B-B14F-4D97-AF65-F5344CB8AC3E}">
        <p14:creationId xmlns:p14="http://schemas.microsoft.com/office/powerpoint/2010/main" val="2175154877"/>
      </p:ext>
    </p:extLst>
  </p:cSld>
  <p:clrMapOvr>
    <a:masterClrMapping/>
  </p:clrMapOvr>
  <mc:AlternateContent xmlns:mc="http://schemas.openxmlformats.org/markup-compatibility/2006" xmlns:p14="http://schemas.microsoft.com/office/powerpoint/2010/main">
    <mc:Choice Requires="p14">
      <p:transition spd="slow" p14:dur="2000" advTm="33753"/>
    </mc:Choice>
    <mc:Fallback xmlns="">
      <p:transition spd="slow" advTm="3375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548943" y="6291801"/>
            <a:ext cx="2057400" cy="337038"/>
          </a:xfrm>
        </p:spPr>
        <p:txBody>
          <a:bodyPr/>
          <a:lstStyle/>
          <a:p>
            <a:pPr defTabSz="844083">
              <a:defRPr/>
            </a:pPr>
            <a:fld id="{DE9C2EA1-6911-4BAC-954D-0A2DD024DDCF}" type="slidenum">
              <a:rPr lang="en-US" altLang="ja-JP">
                <a:solidFill>
                  <a:prstClr val="black"/>
                </a:solidFill>
              </a:rPr>
              <a:pPr defTabSz="844083">
                <a:defRPr/>
              </a:pPr>
              <a:t>35</a:t>
            </a:fld>
            <a:endParaRPr lang="en-US" altLang="ja-JP">
              <a:solidFill>
                <a:prstClr val="black"/>
              </a:solidFill>
            </a:endParaRPr>
          </a:p>
        </p:txBody>
      </p:sp>
      <p:pic>
        <p:nvPicPr>
          <p:cNvPr id="10" name="図 9">
            <a:extLst>
              <a:ext uri="{FF2B5EF4-FFF2-40B4-BE49-F238E27FC236}">
                <a16:creationId xmlns:a16="http://schemas.microsoft.com/office/drawing/2014/main" id="{F28861C7-E107-40CF-8755-E9DBF5AEB0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87" y="3729460"/>
            <a:ext cx="3789102" cy="2392615"/>
          </a:xfrm>
          <a:prstGeom prst="rect">
            <a:avLst/>
          </a:prstGeom>
        </p:spPr>
      </p:pic>
      <p:pic>
        <p:nvPicPr>
          <p:cNvPr id="13" name="図 12">
            <a:extLst>
              <a:ext uri="{FF2B5EF4-FFF2-40B4-BE49-F238E27FC236}">
                <a16:creationId xmlns:a16="http://schemas.microsoft.com/office/drawing/2014/main" id="{CBE405F4-A1E0-4D63-8025-E63EE6DCD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918" y="3729460"/>
            <a:ext cx="3789102" cy="2392615"/>
          </a:xfrm>
          <a:prstGeom prst="rect">
            <a:avLst/>
          </a:prstGeom>
        </p:spPr>
      </p:pic>
      <p:pic>
        <p:nvPicPr>
          <p:cNvPr id="14" name="図 13">
            <a:extLst>
              <a:ext uri="{FF2B5EF4-FFF2-40B4-BE49-F238E27FC236}">
                <a16:creationId xmlns:a16="http://schemas.microsoft.com/office/drawing/2014/main" id="{ED32BEBE-C1AF-479E-99C0-091CAB26F2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0037" y="795463"/>
            <a:ext cx="3789102" cy="2392615"/>
          </a:xfrm>
          <a:prstGeom prst="rect">
            <a:avLst/>
          </a:prstGeom>
        </p:spPr>
      </p:pic>
      <p:pic>
        <p:nvPicPr>
          <p:cNvPr id="15" name="図 14">
            <a:extLst>
              <a:ext uri="{FF2B5EF4-FFF2-40B4-BE49-F238E27FC236}">
                <a16:creationId xmlns:a16="http://schemas.microsoft.com/office/drawing/2014/main" id="{7DEFA136-EDAC-45E4-A297-5406C80117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187" y="795463"/>
            <a:ext cx="3789102" cy="2392615"/>
          </a:xfrm>
          <a:prstGeom prst="rect">
            <a:avLst/>
          </a:prstGeom>
        </p:spPr>
      </p:pic>
      <p:pic>
        <p:nvPicPr>
          <p:cNvPr id="16" name="図 15">
            <a:extLst>
              <a:ext uri="{FF2B5EF4-FFF2-40B4-BE49-F238E27FC236}">
                <a16:creationId xmlns:a16="http://schemas.microsoft.com/office/drawing/2014/main" id="{9B485550-B591-43B7-9065-4992E0BD10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4293" y="3780693"/>
            <a:ext cx="582270" cy="1171913"/>
          </a:xfrm>
          <a:prstGeom prst="rect">
            <a:avLst/>
          </a:prstGeom>
        </p:spPr>
      </p:pic>
      <p:grpSp>
        <p:nvGrpSpPr>
          <p:cNvPr id="18" name="グループ化 17">
            <a:extLst>
              <a:ext uri="{FF2B5EF4-FFF2-40B4-BE49-F238E27FC236}">
                <a16:creationId xmlns:a16="http://schemas.microsoft.com/office/drawing/2014/main" id="{5ADBB951-58BF-4D2D-A7CA-AD6FF376C83B}"/>
              </a:ext>
            </a:extLst>
          </p:cNvPr>
          <p:cNvGrpSpPr/>
          <p:nvPr/>
        </p:nvGrpSpPr>
        <p:grpSpPr>
          <a:xfrm>
            <a:off x="684183" y="795462"/>
            <a:ext cx="1103586" cy="1367446"/>
            <a:chOff x="257173" y="636000"/>
            <a:chExt cx="1313078" cy="1470076"/>
          </a:xfrm>
        </p:grpSpPr>
        <p:sp>
          <p:nvSpPr>
            <p:cNvPr id="19" name="テキスト ボックス 18">
              <a:extLst>
                <a:ext uri="{FF2B5EF4-FFF2-40B4-BE49-F238E27FC236}">
                  <a16:creationId xmlns:a16="http://schemas.microsoft.com/office/drawing/2014/main" id="{FD7F5208-15BC-415C-91C9-1482F42EF8B0}"/>
                </a:ext>
              </a:extLst>
            </p:cNvPr>
            <p:cNvSpPr txBox="1"/>
            <p:nvPr/>
          </p:nvSpPr>
          <p:spPr>
            <a:xfrm>
              <a:off x="259557" y="636000"/>
              <a:ext cx="1310694" cy="167920"/>
            </a:xfrm>
            <a:prstGeom prst="rect">
              <a:avLst/>
            </a:prstGeom>
            <a:solidFill>
              <a:schemeClr val="bg1"/>
            </a:solidFill>
            <a:ln>
              <a:solidFill>
                <a:schemeClr val="tx1"/>
              </a:solidFill>
            </a:ln>
          </p:spPr>
          <p:txBody>
            <a:bodyPr wrap="square" lIns="0" tIns="0" rIns="0" bIns="0" rtlCol="0">
              <a:spAutoFit/>
            </a:bodyPr>
            <a:lstStyle/>
            <a:p>
              <a:pPr defTabSz="844083"/>
              <a:r>
                <a:rPr lang="ja-JP" altLang="en-US" sz="1015" dirty="0">
                  <a:solidFill>
                    <a:srgbClr val="FF0000"/>
                  </a:solidFill>
                </a:rPr>
                <a:t>　</a:t>
              </a:r>
              <a:r>
                <a:rPr lang="ja-JP" altLang="en-US" sz="1015" dirty="0">
                  <a:solidFill>
                    <a:prstClr val="black"/>
                  </a:solidFill>
                </a:rPr>
                <a:t>□</a:t>
              </a:r>
              <a:r>
                <a:rPr lang="ja-JP" altLang="en-US" sz="1015" dirty="0">
                  <a:solidFill>
                    <a:srgbClr val="FF0000"/>
                  </a:solidFill>
                </a:rPr>
                <a:t>　</a:t>
              </a:r>
              <a:r>
                <a:rPr lang="ja-JP" altLang="en-US" sz="1015" dirty="0">
                  <a:solidFill>
                    <a:prstClr val="black"/>
                  </a:solidFill>
                </a:rPr>
                <a:t>ハザードマップ</a:t>
              </a:r>
              <a:endParaRPr lang="en-US" altLang="ja-JP" sz="1015" dirty="0">
                <a:solidFill>
                  <a:prstClr val="black"/>
                </a:solidFill>
              </a:endParaRPr>
            </a:p>
          </p:txBody>
        </p:sp>
        <p:pic>
          <p:nvPicPr>
            <p:cNvPr id="20" name="図 19">
              <a:extLst>
                <a:ext uri="{FF2B5EF4-FFF2-40B4-BE49-F238E27FC236}">
                  <a16:creationId xmlns:a16="http://schemas.microsoft.com/office/drawing/2014/main" id="{B932101A-DDE4-4EB2-B559-59A4EEEDF6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173" y="849688"/>
              <a:ext cx="474878" cy="1256388"/>
            </a:xfrm>
            <a:prstGeom prst="rect">
              <a:avLst/>
            </a:prstGeom>
          </p:spPr>
        </p:pic>
      </p:grpSp>
      <p:sp>
        <p:nvSpPr>
          <p:cNvPr id="21" name="テキスト ボックス 20">
            <a:extLst>
              <a:ext uri="{FF2B5EF4-FFF2-40B4-BE49-F238E27FC236}">
                <a16:creationId xmlns:a16="http://schemas.microsoft.com/office/drawing/2014/main" id="{123E3CD1-F437-46F6-AD45-32BC10FE667B}"/>
              </a:ext>
            </a:extLst>
          </p:cNvPr>
          <p:cNvSpPr txBox="1"/>
          <p:nvPr/>
        </p:nvSpPr>
        <p:spPr>
          <a:xfrm>
            <a:off x="632523" y="3163124"/>
            <a:ext cx="4054603" cy="404726"/>
          </a:xfrm>
          <a:prstGeom prst="rect">
            <a:avLst/>
          </a:prstGeom>
          <a:noFill/>
        </p:spPr>
        <p:txBody>
          <a:bodyPr wrap="square" rtlCol="0">
            <a:spAutoFit/>
          </a:bodyPr>
          <a:lstStyle/>
          <a:p>
            <a:pPr defTabSz="844083"/>
            <a:r>
              <a:rPr lang="ja-JP" altLang="en-US" sz="1015" dirty="0">
                <a:solidFill>
                  <a:prstClr val="black"/>
                </a:solidFill>
              </a:rPr>
              <a:t>ハザードマップ（平成</a:t>
            </a:r>
            <a:r>
              <a:rPr lang="en-US" altLang="ja-JP" sz="1015" dirty="0">
                <a:solidFill>
                  <a:prstClr val="black"/>
                </a:solidFill>
              </a:rPr>
              <a:t>29</a:t>
            </a:r>
            <a:r>
              <a:rPr lang="ja-JP" altLang="en-US" sz="1015" dirty="0">
                <a:solidFill>
                  <a:prstClr val="black"/>
                </a:solidFill>
              </a:rPr>
              <a:t>年</a:t>
            </a:r>
            <a:r>
              <a:rPr lang="en-US" altLang="ja-JP" sz="1015" dirty="0">
                <a:solidFill>
                  <a:prstClr val="black"/>
                </a:solidFill>
              </a:rPr>
              <a:t>8</a:t>
            </a:r>
            <a:r>
              <a:rPr lang="ja-JP" altLang="en-US" sz="1015" dirty="0">
                <a:solidFill>
                  <a:prstClr val="black"/>
                </a:solidFill>
              </a:rPr>
              <a:t>月公表）と浸水範囲がほぼ重なり合っている。</a:t>
            </a:r>
          </a:p>
        </p:txBody>
      </p:sp>
      <p:sp>
        <p:nvSpPr>
          <p:cNvPr id="22" name="テキスト ボックス 21">
            <a:extLst>
              <a:ext uri="{FF2B5EF4-FFF2-40B4-BE49-F238E27FC236}">
                <a16:creationId xmlns:a16="http://schemas.microsoft.com/office/drawing/2014/main" id="{0DEA0278-70B3-4AF2-AA1A-514BEBE16AAC}"/>
              </a:ext>
            </a:extLst>
          </p:cNvPr>
          <p:cNvSpPr txBox="1"/>
          <p:nvPr/>
        </p:nvSpPr>
        <p:spPr>
          <a:xfrm>
            <a:off x="684182" y="6101862"/>
            <a:ext cx="3739057" cy="248530"/>
          </a:xfrm>
          <a:prstGeom prst="rect">
            <a:avLst/>
          </a:prstGeom>
          <a:noFill/>
        </p:spPr>
        <p:txBody>
          <a:bodyPr wrap="square" rtlCol="0">
            <a:spAutoFit/>
          </a:bodyPr>
          <a:lstStyle/>
          <a:p>
            <a:pPr defTabSz="844083"/>
            <a:r>
              <a:rPr lang="ja-JP" altLang="en-US" sz="1015" dirty="0">
                <a:solidFill>
                  <a:prstClr val="black"/>
                </a:solidFill>
              </a:rPr>
              <a:t>標高の低い平地が浸水している。</a:t>
            </a:r>
          </a:p>
        </p:txBody>
      </p:sp>
      <p:sp>
        <p:nvSpPr>
          <p:cNvPr id="23" name="テキスト ボックス 22">
            <a:extLst>
              <a:ext uri="{FF2B5EF4-FFF2-40B4-BE49-F238E27FC236}">
                <a16:creationId xmlns:a16="http://schemas.microsoft.com/office/drawing/2014/main" id="{91B6B6BC-9BB8-4109-90B3-6E6B6F256A2D}"/>
              </a:ext>
            </a:extLst>
          </p:cNvPr>
          <p:cNvSpPr txBox="1"/>
          <p:nvPr/>
        </p:nvSpPr>
        <p:spPr>
          <a:xfrm>
            <a:off x="4851477" y="3171094"/>
            <a:ext cx="4668303" cy="539763"/>
          </a:xfrm>
          <a:prstGeom prst="rect">
            <a:avLst/>
          </a:prstGeom>
          <a:noFill/>
        </p:spPr>
        <p:txBody>
          <a:bodyPr wrap="square" lIns="0" rIns="0" rtlCol="0">
            <a:spAutoFit/>
          </a:bodyPr>
          <a:lstStyle/>
          <a:p>
            <a:pPr defTabSz="844083"/>
            <a:r>
              <a:rPr lang="ja-JP" altLang="en-US" sz="969" dirty="0">
                <a:solidFill>
                  <a:prstClr val="black"/>
                </a:solidFill>
              </a:rPr>
              <a:t>小田川低地の地形は旧河道のみられる比較的低湿な氾濫原からなり、高梁川沿いには自然堤防の微高地が、また、西部には支流からの土石流によって形成された小規模な扇状地が発達している。（日本地理学会、</a:t>
            </a:r>
            <a:r>
              <a:rPr lang="en-US" altLang="ja-JP" sz="969" dirty="0">
                <a:solidFill>
                  <a:prstClr val="black"/>
                </a:solidFill>
              </a:rPr>
              <a:t>2018.7.16</a:t>
            </a:r>
            <a:r>
              <a:rPr lang="ja-JP" altLang="en-US" sz="969" dirty="0" err="1">
                <a:solidFill>
                  <a:prstClr val="black"/>
                </a:solidFill>
              </a:rPr>
              <a:t>、</a:t>
            </a:r>
            <a:r>
              <a:rPr lang="ja-JP" altLang="en-US" sz="969" dirty="0">
                <a:solidFill>
                  <a:prstClr val="black"/>
                </a:solidFill>
              </a:rPr>
              <a:t>小田川低地の地形環境と過去の水害）</a:t>
            </a:r>
            <a:endParaRPr lang="en-US" altLang="ja-JP" sz="969" dirty="0">
              <a:solidFill>
                <a:prstClr val="black"/>
              </a:solidFill>
            </a:endParaRPr>
          </a:p>
        </p:txBody>
      </p:sp>
      <p:sp>
        <p:nvSpPr>
          <p:cNvPr id="24" name="テキスト ボックス 23">
            <a:extLst>
              <a:ext uri="{FF2B5EF4-FFF2-40B4-BE49-F238E27FC236}">
                <a16:creationId xmlns:a16="http://schemas.microsoft.com/office/drawing/2014/main" id="{ABEE1C2A-DE14-44E3-9C86-FFE6A378ED35}"/>
              </a:ext>
            </a:extLst>
          </p:cNvPr>
          <p:cNvSpPr txBox="1"/>
          <p:nvPr/>
        </p:nvSpPr>
        <p:spPr>
          <a:xfrm>
            <a:off x="5100037" y="6101862"/>
            <a:ext cx="3823122" cy="404726"/>
          </a:xfrm>
          <a:prstGeom prst="rect">
            <a:avLst/>
          </a:prstGeom>
          <a:noFill/>
        </p:spPr>
        <p:txBody>
          <a:bodyPr wrap="square" rtlCol="0">
            <a:spAutoFit/>
          </a:bodyPr>
          <a:lstStyle/>
          <a:p>
            <a:pPr defTabSz="844083"/>
            <a:r>
              <a:rPr lang="ja-JP" altLang="en-US" sz="1015" dirty="0">
                <a:solidFill>
                  <a:prstClr val="black"/>
                </a:solidFill>
              </a:rPr>
              <a:t>過去最多の死者行方不明者数を出した明治</a:t>
            </a:r>
            <a:r>
              <a:rPr lang="en-US" altLang="ja-JP" sz="1015" dirty="0">
                <a:solidFill>
                  <a:prstClr val="black"/>
                </a:solidFill>
              </a:rPr>
              <a:t>26</a:t>
            </a:r>
            <a:r>
              <a:rPr lang="ja-JP" altLang="en-US" sz="1015" dirty="0">
                <a:solidFill>
                  <a:prstClr val="black"/>
                </a:solidFill>
              </a:rPr>
              <a:t>年</a:t>
            </a:r>
            <a:r>
              <a:rPr lang="en-US" altLang="ja-JP" sz="1015" dirty="0">
                <a:solidFill>
                  <a:prstClr val="black"/>
                </a:solidFill>
              </a:rPr>
              <a:t>10</a:t>
            </a:r>
            <a:r>
              <a:rPr lang="ja-JP" altLang="en-US" sz="1015" dirty="0">
                <a:solidFill>
                  <a:prstClr val="black"/>
                </a:solidFill>
              </a:rPr>
              <a:t>月洪水と同様に浸水範囲が大きい。</a:t>
            </a:r>
          </a:p>
        </p:txBody>
      </p:sp>
      <p:sp>
        <p:nvSpPr>
          <p:cNvPr id="25" name="テキスト ボックス 24">
            <a:extLst>
              <a:ext uri="{FF2B5EF4-FFF2-40B4-BE49-F238E27FC236}">
                <a16:creationId xmlns:a16="http://schemas.microsoft.com/office/drawing/2014/main" id="{875A5476-76C0-4ED3-B2B0-13A1117E2BC8}"/>
              </a:ext>
            </a:extLst>
          </p:cNvPr>
          <p:cNvSpPr txBox="1"/>
          <p:nvPr/>
        </p:nvSpPr>
        <p:spPr>
          <a:xfrm>
            <a:off x="5100036" y="795463"/>
            <a:ext cx="1244346" cy="1405769"/>
          </a:xfrm>
          <a:prstGeom prst="rect">
            <a:avLst/>
          </a:prstGeom>
          <a:solidFill>
            <a:schemeClr val="bg1"/>
          </a:solidFill>
          <a:ln>
            <a:solidFill>
              <a:schemeClr val="tx1"/>
            </a:solidFill>
          </a:ln>
        </p:spPr>
        <p:txBody>
          <a:bodyPr wrap="square" lIns="0" tIns="0" rIns="0" bIns="0" rtlCol="0">
            <a:spAutoFit/>
          </a:bodyPr>
          <a:lstStyle/>
          <a:p>
            <a:pPr defTabSz="844083"/>
            <a:r>
              <a:rPr lang="ja-JP" altLang="en-US" sz="1015" dirty="0">
                <a:solidFill>
                  <a:srgbClr val="FF0000"/>
                </a:solidFill>
              </a:rPr>
              <a:t>　</a:t>
            </a:r>
            <a:r>
              <a:rPr lang="ja-JP" altLang="en-US" sz="1015" dirty="0">
                <a:solidFill>
                  <a:prstClr val="black"/>
                </a:solidFill>
              </a:rPr>
              <a:t>治水地形分類図</a:t>
            </a:r>
            <a:endParaRPr lang="en-US" altLang="ja-JP" sz="1015" dirty="0">
              <a:solidFill>
                <a:prstClr val="black"/>
              </a:solidFill>
            </a:endParaRPr>
          </a:p>
          <a:p>
            <a:pPr defTabSz="844083"/>
            <a:r>
              <a:rPr lang="ja-JP" altLang="en-US" sz="1015" dirty="0">
                <a:solidFill>
                  <a:srgbClr val="FF0000"/>
                </a:solidFill>
              </a:rPr>
              <a:t>　□　</a:t>
            </a:r>
            <a:r>
              <a:rPr lang="ja-JP" altLang="en-US" sz="1015" dirty="0">
                <a:solidFill>
                  <a:prstClr val="black"/>
                </a:solidFill>
              </a:rPr>
              <a:t>浸水範囲</a:t>
            </a:r>
            <a:endParaRPr lang="en-US" altLang="ja-JP" sz="1015" dirty="0">
              <a:solidFill>
                <a:prstClr val="black"/>
              </a:solidFill>
            </a:endParaRPr>
          </a:p>
          <a:p>
            <a:pPr defTabSz="844083"/>
            <a:r>
              <a:rPr lang="ja-JP" altLang="en-US" sz="1015" dirty="0">
                <a:solidFill>
                  <a:prstClr val="black"/>
                </a:solidFill>
              </a:rPr>
              <a:t>　</a:t>
            </a:r>
            <a:r>
              <a:rPr lang="ja-JP" altLang="en-US" sz="1015" dirty="0">
                <a:solidFill>
                  <a:srgbClr val="F2D59E"/>
                </a:solidFill>
              </a:rPr>
              <a:t>■</a:t>
            </a:r>
            <a:r>
              <a:rPr lang="ja-JP" altLang="en-US" sz="1015" dirty="0">
                <a:solidFill>
                  <a:srgbClr val="FAE1AE"/>
                </a:solidFill>
              </a:rPr>
              <a:t>　</a:t>
            </a:r>
            <a:r>
              <a:rPr lang="ja-JP" altLang="en-US" sz="1015" dirty="0">
                <a:ln w="0"/>
                <a:solidFill>
                  <a:prstClr val="black"/>
                </a:solidFill>
              </a:rPr>
              <a:t>山地</a:t>
            </a:r>
            <a:endParaRPr lang="en-US" altLang="ja-JP" sz="1015" dirty="0">
              <a:ln w="0"/>
              <a:solidFill>
                <a:prstClr val="black"/>
              </a:solidFill>
            </a:endParaRPr>
          </a:p>
          <a:p>
            <a:pPr defTabSz="844083"/>
            <a:r>
              <a:rPr lang="ja-JP" altLang="en-US" sz="1015" dirty="0">
                <a:solidFill>
                  <a:prstClr val="black"/>
                </a:solidFill>
              </a:rPr>
              <a:t>　</a:t>
            </a:r>
            <a:r>
              <a:rPr lang="ja-JP" altLang="en-US" sz="1015" dirty="0">
                <a:solidFill>
                  <a:srgbClr val="DCFACF"/>
                </a:solidFill>
              </a:rPr>
              <a:t>■</a:t>
            </a:r>
            <a:r>
              <a:rPr lang="ja-JP" altLang="en-US" sz="1015" dirty="0">
                <a:solidFill>
                  <a:srgbClr val="E0F9D2"/>
                </a:solidFill>
              </a:rPr>
              <a:t>　</a:t>
            </a:r>
            <a:r>
              <a:rPr lang="ja-JP" altLang="en-US" sz="1015" dirty="0">
                <a:solidFill>
                  <a:prstClr val="black"/>
                </a:solidFill>
              </a:rPr>
              <a:t>氾濫平野</a:t>
            </a:r>
            <a:endParaRPr lang="en-US" altLang="ja-JP" sz="1015" dirty="0">
              <a:solidFill>
                <a:prstClr val="black"/>
              </a:solidFill>
            </a:endParaRPr>
          </a:p>
          <a:p>
            <a:pPr defTabSz="844083"/>
            <a:r>
              <a:rPr lang="ja-JP" altLang="en-US" sz="1015" dirty="0">
                <a:solidFill>
                  <a:prstClr val="black"/>
                </a:solidFill>
              </a:rPr>
              <a:t>　</a:t>
            </a:r>
            <a:r>
              <a:rPr lang="ja-JP" altLang="en-US" sz="1015" dirty="0">
                <a:solidFill>
                  <a:srgbClr val="6FC4B3"/>
                </a:solidFill>
              </a:rPr>
              <a:t>■　</a:t>
            </a:r>
            <a:r>
              <a:rPr lang="ja-JP" altLang="en-US" sz="1015" dirty="0">
                <a:solidFill>
                  <a:prstClr val="black"/>
                </a:solidFill>
              </a:rPr>
              <a:t>後背湿地</a:t>
            </a:r>
            <a:endParaRPr lang="en-US" altLang="ja-JP" sz="1015" dirty="0">
              <a:solidFill>
                <a:prstClr val="black"/>
              </a:solidFill>
            </a:endParaRPr>
          </a:p>
          <a:p>
            <a:pPr defTabSz="844083"/>
            <a:r>
              <a:rPr lang="ja-JP" altLang="en-US" sz="1015" dirty="0">
                <a:solidFill>
                  <a:srgbClr val="6FC4B3"/>
                </a:solidFill>
              </a:rPr>
              <a:t>　</a:t>
            </a:r>
            <a:r>
              <a:rPr lang="ja-JP" altLang="en-US" sz="1015" dirty="0">
                <a:solidFill>
                  <a:srgbClr val="FCFB14"/>
                </a:solidFill>
              </a:rPr>
              <a:t>■</a:t>
            </a:r>
            <a:r>
              <a:rPr lang="ja-JP" altLang="en-US" sz="1015" dirty="0">
                <a:solidFill>
                  <a:srgbClr val="FCFB68"/>
                </a:solidFill>
              </a:rPr>
              <a:t>　</a:t>
            </a:r>
            <a:r>
              <a:rPr lang="ja-JP" altLang="en-US" sz="1015" dirty="0">
                <a:solidFill>
                  <a:prstClr val="black"/>
                </a:solidFill>
              </a:rPr>
              <a:t>微高地</a:t>
            </a:r>
            <a:endParaRPr lang="en-US" altLang="ja-JP" sz="1015" dirty="0">
              <a:solidFill>
                <a:prstClr val="black"/>
              </a:solidFill>
            </a:endParaRPr>
          </a:p>
          <a:p>
            <a:pPr defTabSz="844083"/>
            <a:r>
              <a:rPr lang="ja-JP" altLang="en-US" sz="1015" dirty="0">
                <a:solidFill>
                  <a:prstClr val="black"/>
                </a:solidFill>
              </a:rPr>
              <a:t>　</a:t>
            </a:r>
            <a:r>
              <a:rPr lang="ja-JP" altLang="en-US" sz="1015" dirty="0">
                <a:solidFill>
                  <a:prstClr val="white"/>
                </a:solidFill>
              </a:rPr>
              <a:t>■</a:t>
            </a:r>
            <a:r>
              <a:rPr lang="ja-JP" altLang="en-US" sz="1015" dirty="0">
                <a:solidFill>
                  <a:prstClr val="black"/>
                </a:solidFill>
              </a:rPr>
              <a:t>　旧河道（明瞭）</a:t>
            </a:r>
            <a:endParaRPr lang="en-US" altLang="ja-JP" sz="1015" dirty="0">
              <a:solidFill>
                <a:prstClr val="black"/>
              </a:solidFill>
            </a:endParaRPr>
          </a:p>
          <a:p>
            <a:pPr defTabSz="844083"/>
            <a:r>
              <a:rPr lang="ja-JP" altLang="en-US" sz="1015" dirty="0">
                <a:solidFill>
                  <a:prstClr val="black"/>
                </a:solidFill>
              </a:rPr>
              <a:t>　</a:t>
            </a:r>
            <a:r>
              <a:rPr lang="ja-JP" altLang="en-US" sz="1015" dirty="0">
                <a:solidFill>
                  <a:prstClr val="white"/>
                </a:solidFill>
              </a:rPr>
              <a:t>■</a:t>
            </a:r>
            <a:r>
              <a:rPr lang="ja-JP" altLang="en-US" sz="1015" dirty="0">
                <a:solidFill>
                  <a:prstClr val="black"/>
                </a:solidFill>
              </a:rPr>
              <a:t>　旧河道（不明瞭）</a:t>
            </a:r>
            <a:endParaRPr lang="en-US" altLang="ja-JP" sz="1015" dirty="0">
              <a:solidFill>
                <a:prstClr val="black"/>
              </a:solidFill>
            </a:endParaRPr>
          </a:p>
          <a:p>
            <a:pPr defTabSz="844083"/>
            <a:r>
              <a:rPr lang="ja-JP" altLang="en-US" sz="1015" dirty="0">
                <a:solidFill>
                  <a:prstClr val="black"/>
                </a:solidFill>
              </a:rPr>
              <a:t>　</a:t>
            </a:r>
            <a:r>
              <a:rPr lang="ja-JP" altLang="en-US" sz="1015" dirty="0">
                <a:solidFill>
                  <a:srgbClr val="9ADFF1"/>
                </a:solidFill>
              </a:rPr>
              <a:t>■　</a:t>
            </a:r>
            <a:r>
              <a:rPr lang="ja-JP" altLang="en-US" sz="1015" dirty="0">
                <a:solidFill>
                  <a:prstClr val="black"/>
                </a:solidFill>
              </a:rPr>
              <a:t>現河道・水面</a:t>
            </a:r>
            <a:endParaRPr lang="en-US" altLang="ja-JP" sz="1015" dirty="0">
              <a:solidFill>
                <a:prstClr val="black"/>
              </a:solidFill>
            </a:endParaRPr>
          </a:p>
        </p:txBody>
      </p:sp>
      <p:sp>
        <p:nvSpPr>
          <p:cNvPr id="26" name="テキスト ボックス 25">
            <a:extLst>
              <a:ext uri="{FF2B5EF4-FFF2-40B4-BE49-F238E27FC236}">
                <a16:creationId xmlns:a16="http://schemas.microsoft.com/office/drawing/2014/main" id="{38740B46-FB6E-4860-8417-E1002A2E1D02}"/>
              </a:ext>
            </a:extLst>
          </p:cNvPr>
          <p:cNvSpPr txBox="1"/>
          <p:nvPr/>
        </p:nvSpPr>
        <p:spPr>
          <a:xfrm>
            <a:off x="689388" y="3749536"/>
            <a:ext cx="1042183" cy="312393"/>
          </a:xfrm>
          <a:prstGeom prst="rect">
            <a:avLst/>
          </a:prstGeom>
          <a:solidFill>
            <a:schemeClr val="bg1"/>
          </a:solidFill>
          <a:ln>
            <a:solidFill>
              <a:schemeClr val="tx1"/>
            </a:solidFill>
          </a:ln>
        </p:spPr>
        <p:txBody>
          <a:bodyPr wrap="square" lIns="0" tIns="0" rIns="0" bIns="0" rtlCol="0">
            <a:spAutoFit/>
          </a:bodyPr>
          <a:lstStyle/>
          <a:p>
            <a:pPr defTabSz="844083"/>
            <a:r>
              <a:rPr lang="ja-JP" altLang="en-US" sz="1015" dirty="0">
                <a:solidFill>
                  <a:srgbClr val="FF0000"/>
                </a:solidFill>
              </a:rPr>
              <a:t>　</a:t>
            </a:r>
            <a:r>
              <a:rPr lang="ja-JP" altLang="en-US" sz="1015" dirty="0">
                <a:solidFill>
                  <a:prstClr val="black"/>
                </a:solidFill>
              </a:rPr>
              <a:t>色別標高図</a:t>
            </a:r>
            <a:endParaRPr lang="en-US" altLang="ja-JP" sz="1015" dirty="0">
              <a:solidFill>
                <a:prstClr val="black"/>
              </a:solidFill>
            </a:endParaRPr>
          </a:p>
          <a:p>
            <a:pPr defTabSz="844083"/>
            <a:r>
              <a:rPr lang="ja-JP" altLang="en-US" sz="1015" dirty="0">
                <a:solidFill>
                  <a:srgbClr val="FF0000"/>
                </a:solidFill>
              </a:rPr>
              <a:t>　□　</a:t>
            </a:r>
            <a:r>
              <a:rPr lang="ja-JP" altLang="en-US" sz="1015" dirty="0">
                <a:solidFill>
                  <a:prstClr val="black"/>
                </a:solidFill>
              </a:rPr>
              <a:t>浸水範囲</a:t>
            </a:r>
            <a:endParaRPr lang="en-US" altLang="ja-JP" sz="1015" dirty="0">
              <a:solidFill>
                <a:prstClr val="black"/>
              </a:solidFill>
            </a:endParaRPr>
          </a:p>
        </p:txBody>
      </p:sp>
      <p:sp>
        <p:nvSpPr>
          <p:cNvPr id="27" name="テキスト ボックス 26">
            <a:extLst>
              <a:ext uri="{FF2B5EF4-FFF2-40B4-BE49-F238E27FC236}">
                <a16:creationId xmlns:a16="http://schemas.microsoft.com/office/drawing/2014/main" id="{38740B46-FB6E-4860-8417-E1002A2E1D02}"/>
              </a:ext>
            </a:extLst>
          </p:cNvPr>
          <p:cNvSpPr txBox="1"/>
          <p:nvPr/>
        </p:nvSpPr>
        <p:spPr>
          <a:xfrm>
            <a:off x="5100037" y="3749536"/>
            <a:ext cx="2188201" cy="780983"/>
          </a:xfrm>
          <a:prstGeom prst="rect">
            <a:avLst/>
          </a:prstGeom>
          <a:solidFill>
            <a:schemeClr val="bg1"/>
          </a:solidFill>
          <a:ln>
            <a:solidFill>
              <a:schemeClr val="tx1"/>
            </a:solidFill>
          </a:ln>
        </p:spPr>
        <p:txBody>
          <a:bodyPr wrap="square" lIns="0" tIns="0" rIns="0" bIns="0" rtlCol="0">
            <a:spAutoFit/>
          </a:bodyPr>
          <a:lstStyle/>
          <a:p>
            <a:pPr defTabSz="844083"/>
            <a:r>
              <a:rPr lang="ja-JP" altLang="en-US" sz="1015" dirty="0">
                <a:solidFill>
                  <a:prstClr val="black"/>
                </a:solidFill>
              </a:rPr>
              <a:t>　高梁川水系河川整備計画</a:t>
            </a:r>
            <a:endParaRPr lang="en-US" altLang="ja-JP" sz="1015" dirty="0">
              <a:solidFill>
                <a:prstClr val="black"/>
              </a:solidFill>
            </a:endParaRPr>
          </a:p>
          <a:p>
            <a:pPr defTabSz="844083"/>
            <a:r>
              <a:rPr lang="ja-JP" altLang="en-US" sz="1015" dirty="0">
                <a:solidFill>
                  <a:prstClr val="black"/>
                </a:solidFill>
              </a:rPr>
              <a:t>　</a:t>
            </a:r>
            <a:r>
              <a:rPr lang="ja-JP" altLang="en-US" sz="1015" dirty="0">
                <a:solidFill>
                  <a:srgbClr val="FF0000"/>
                </a:solidFill>
              </a:rPr>
              <a:t>□　</a:t>
            </a:r>
            <a:r>
              <a:rPr lang="ja-JP" altLang="en-US" sz="1015" dirty="0">
                <a:solidFill>
                  <a:prstClr val="black"/>
                </a:solidFill>
              </a:rPr>
              <a:t>浸水範囲</a:t>
            </a:r>
            <a:endParaRPr lang="en-US" altLang="ja-JP" sz="1015" dirty="0">
              <a:solidFill>
                <a:prstClr val="black"/>
              </a:solidFill>
            </a:endParaRPr>
          </a:p>
          <a:p>
            <a:pPr defTabSz="844083"/>
            <a:r>
              <a:rPr lang="ja-JP" altLang="en-US" sz="1015" dirty="0">
                <a:solidFill>
                  <a:prstClr val="black"/>
                </a:solidFill>
              </a:rPr>
              <a:t>　</a:t>
            </a:r>
            <a:r>
              <a:rPr lang="ja-JP" altLang="en-US" sz="1015" dirty="0">
                <a:solidFill>
                  <a:srgbClr val="1D20DA"/>
                </a:solidFill>
              </a:rPr>
              <a:t>■　</a:t>
            </a:r>
            <a:r>
              <a:rPr lang="ja-JP" altLang="en-US" sz="1015" dirty="0">
                <a:solidFill>
                  <a:prstClr val="black"/>
                </a:solidFill>
              </a:rPr>
              <a:t>明治</a:t>
            </a:r>
            <a:r>
              <a:rPr lang="en-US" altLang="ja-JP" sz="1015" dirty="0">
                <a:solidFill>
                  <a:prstClr val="black"/>
                </a:solidFill>
              </a:rPr>
              <a:t>26</a:t>
            </a:r>
            <a:r>
              <a:rPr lang="ja-JP" altLang="en-US" sz="1015" dirty="0">
                <a:solidFill>
                  <a:prstClr val="black"/>
                </a:solidFill>
              </a:rPr>
              <a:t>年</a:t>
            </a:r>
            <a:r>
              <a:rPr lang="en-US" altLang="ja-JP" sz="1015" dirty="0">
                <a:solidFill>
                  <a:prstClr val="black"/>
                </a:solidFill>
              </a:rPr>
              <a:t>10</a:t>
            </a:r>
            <a:r>
              <a:rPr lang="ja-JP" altLang="en-US" sz="1015" dirty="0">
                <a:solidFill>
                  <a:prstClr val="black"/>
                </a:solidFill>
              </a:rPr>
              <a:t>月洪水の実績浸水域</a:t>
            </a:r>
            <a:r>
              <a:rPr lang="ja-JP" altLang="en-US" sz="1015" dirty="0">
                <a:solidFill>
                  <a:srgbClr val="1D20DA"/>
                </a:solidFill>
              </a:rPr>
              <a:t>　</a:t>
            </a:r>
            <a:endParaRPr lang="en-US" altLang="ja-JP" sz="1015" dirty="0">
              <a:solidFill>
                <a:srgbClr val="1D20DA"/>
              </a:solidFill>
            </a:endParaRPr>
          </a:p>
          <a:p>
            <a:pPr defTabSz="844083"/>
            <a:r>
              <a:rPr lang="ja-JP" altLang="en-US" sz="1015" dirty="0">
                <a:solidFill>
                  <a:prstClr val="black"/>
                </a:solidFill>
              </a:rPr>
              <a:t>　</a:t>
            </a:r>
            <a:r>
              <a:rPr lang="ja-JP" altLang="en-US" sz="1015" dirty="0">
                <a:solidFill>
                  <a:srgbClr val="1F9929"/>
                </a:solidFill>
              </a:rPr>
              <a:t>■　</a:t>
            </a:r>
            <a:r>
              <a:rPr lang="ja-JP" altLang="en-US" sz="1015" dirty="0">
                <a:solidFill>
                  <a:prstClr val="black"/>
                </a:solidFill>
              </a:rPr>
              <a:t>昭和</a:t>
            </a:r>
            <a:r>
              <a:rPr lang="en-US" altLang="ja-JP" sz="1015" dirty="0">
                <a:solidFill>
                  <a:prstClr val="black"/>
                </a:solidFill>
              </a:rPr>
              <a:t>47</a:t>
            </a:r>
            <a:r>
              <a:rPr lang="ja-JP" altLang="en-US" sz="1015" dirty="0">
                <a:solidFill>
                  <a:prstClr val="black"/>
                </a:solidFill>
              </a:rPr>
              <a:t>年</a:t>
            </a:r>
            <a:r>
              <a:rPr lang="en-US" altLang="ja-JP" sz="1015" dirty="0">
                <a:solidFill>
                  <a:prstClr val="black"/>
                </a:solidFill>
              </a:rPr>
              <a:t>7</a:t>
            </a:r>
            <a:r>
              <a:rPr lang="ja-JP" altLang="en-US" sz="1015" dirty="0">
                <a:solidFill>
                  <a:prstClr val="black"/>
                </a:solidFill>
              </a:rPr>
              <a:t>月洪水の実績浸水域</a:t>
            </a:r>
            <a:endParaRPr lang="en-US" altLang="ja-JP" sz="1015" dirty="0">
              <a:solidFill>
                <a:prstClr val="black"/>
              </a:solidFill>
            </a:endParaRPr>
          </a:p>
          <a:p>
            <a:pPr defTabSz="844083"/>
            <a:r>
              <a:rPr lang="ja-JP" altLang="en-US" sz="1015" dirty="0">
                <a:solidFill>
                  <a:srgbClr val="1F9929"/>
                </a:solidFill>
              </a:rPr>
              <a:t>　</a:t>
            </a:r>
            <a:r>
              <a:rPr lang="ja-JP" altLang="en-US" sz="1015" dirty="0">
                <a:solidFill>
                  <a:srgbClr val="F23A27"/>
                </a:solidFill>
              </a:rPr>
              <a:t>■　</a:t>
            </a:r>
            <a:r>
              <a:rPr lang="ja-JP" altLang="en-US" sz="1015" dirty="0">
                <a:solidFill>
                  <a:prstClr val="black"/>
                </a:solidFill>
              </a:rPr>
              <a:t>昭和</a:t>
            </a:r>
            <a:r>
              <a:rPr lang="en-US" altLang="ja-JP" sz="1015" dirty="0">
                <a:solidFill>
                  <a:prstClr val="black"/>
                </a:solidFill>
              </a:rPr>
              <a:t>51</a:t>
            </a:r>
            <a:r>
              <a:rPr lang="ja-JP" altLang="en-US" sz="1015" dirty="0">
                <a:solidFill>
                  <a:prstClr val="black"/>
                </a:solidFill>
              </a:rPr>
              <a:t>年</a:t>
            </a:r>
            <a:r>
              <a:rPr lang="en-US" altLang="ja-JP" sz="1015" dirty="0">
                <a:solidFill>
                  <a:prstClr val="black"/>
                </a:solidFill>
              </a:rPr>
              <a:t>9</a:t>
            </a:r>
            <a:r>
              <a:rPr lang="ja-JP" altLang="en-US" sz="1015" dirty="0">
                <a:solidFill>
                  <a:prstClr val="black"/>
                </a:solidFill>
              </a:rPr>
              <a:t>月洪水の実績浸水域</a:t>
            </a:r>
          </a:p>
        </p:txBody>
      </p:sp>
      <p:sp>
        <p:nvSpPr>
          <p:cNvPr id="28" name="テキスト ボックス 27">
            <a:extLst>
              <a:ext uri="{FF2B5EF4-FFF2-40B4-BE49-F238E27FC236}">
                <a16:creationId xmlns:a16="http://schemas.microsoft.com/office/drawing/2014/main" id="{644CD01B-A7D1-4CC2-8381-5739B037B08E}"/>
              </a:ext>
            </a:extLst>
          </p:cNvPr>
          <p:cNvSpPr txBox="1"/>
          <p:nvPr/>
        </p:nvSpPr>
        <p:spPr>
          <a:xfrm>
            <a:off x="636712" y="6432793"/>
            <a:ext cx="8402955" cy="149143"/>
          </a:xfrm>
          <a:prstGeom prst="rect">
            <a:avLst/>
          </a:prstGeom>
          <a:noFill/>
          <a:ln>
            <a:noFill/>
          </a:ln>
        </p:spPr>
        <p:txBody>
          <a:bodyPr wrap="square" lIns="0" tIns="0" rIns="0" bIns="0" rtlCol="0">
            <a:spAutoFit/>
          </a:bodyPr>
          <a:lstStyle/>
          <a:p>
            <a:pPr defTabSz="844083"/>
            <a:r>
              <a:rPr lang="ja-JP" altLang="en-US" sz="969" dirty="0">
                <a:solidFill>
                  <a:prstClr val="black"/>
                </a:solidFill>
                <a:latin typeface="ＭＳ Ｐゴシック" panose="020B0600070205080204" pitchFamily="50" charset="-128"/>
              </a:rPr>
              <a:t>　浸水範囲は、国土地理院、平成</a:t>
            </a:r>
            <a:r>
              <a:rPr lang="en-US" altLang="ja-JP" sz="969" dirty="0">
                <a:solidFill>
                  <a:prstClr val="black"/>
                </a:solidFill>
                <a:latin typeface="ＭＳ Ｐゴシック" panose="020B0600070205080204" pitchFamily="50" charset="-128"/>
              </a:rPr>
              <a:t>30</a:t>
            </a:r>
            <a:r>
              <a:rPr lang="ja-JP" altLang="en-US" sz="969" dirty="0">
                <a:solidFill>
                  <a:prstClr val="black"/>
                </a:solidFill>
                <a:latin typeface="ＭＳ Ｐゴシック" panose="020B0600070205080204" pitchFamily="50" charset="-128"/>
              </a:rPr>
              <a:t>年</a:t>
            </a:r>
            <a:r>
              <a:rPr lang="en-US" altLang="ja-JP" sz="969" dirty="0">
                <a:solidFill>
                  <a:prstClr val="black"/>
                </a:solidFill>
                <a:latin typeface="ＭＳ Ｐゴシック" panose="020B0600070205080204" pitchFamily="50" charset="-128"/>
              </a:rPr>
              <a:t>8</a:t>
            </a:r>
            <a:r>
              <a:rPr lang="ja-JP" altLang="en-US" sz="969" dirty="0">
                <a:solidFill>
                  <a:prstClr val="black"/>
                </a:solidFill>
                <a:latin typeface="ＭＳ Ｐゴシック" panose="020B0600070205080204" pitchFamily="50" charset="-128"/>
              </a:rPr>
              <a:t>月</a:t>
            </a:r>
            <a:r>
              <a:rPr lang="en-US" altLang="ja-JP" sz="969" dirty="0">
                <a:solidFill>
                  <a:prstClr val="black"/>
                </a:solidFill>
                <a:latin typeface="ＭＳ Ｐゴシック" panose="020B0600070205080204" pitchFamily="50" charset="-128"/>
              </a:rPr>
              <a:t>2</a:t>
            </a:r>
            <a:r>
              <a:rPr lang="ja-JP" altLang="en-US" sz="969" dirty="0">
                <a:solidFill>
                  <a:prstClr val="black"/>
                </a:solidFill>
                <a:latin typeface="ＭＳ Ｐゴシック" panose="020B0600070205080204" pitchFamily="50" charset="-128"/>
              </a:rPr>
              <a:t>日提供開始、「平成</a:t>
            </a:r>
            <a:r>
              <a:rPr lang="en-US" altLang="ja-JP" sz="969" dirty="0">
                <a:solidFill>
                  <a:prstClr val="black"/>
                </a:solidFill>
                <a:latin typeface="ＭＳ Ｐゴシック" panose="020B0600070205080204" pitchFamily="50" charset="-128"/>
              </a:rPr>
              <a:t>30</a:t>
            </a:r>
            <a:r>
              <a:rPr lang="ja-JP" altLang="en-US" sz="969" dirty="0">
                <a:solidFill>
                  <a:prstClr val="black"/>
                </a:solidFill>
                <a:latin typeface="ＭＳ Ｐゴシック" panose="020B0600070205080204" pitchFamily="50" charset="-128"/>
              </a:rPr>
              <a:t>年</a:t>
            </a:r>
            <a:r>
              <a:rPr lang="en-US" altLang="ja-JP" sz="969" dirty="0">
                <a:solidFill>
                  <a:prstClr val="black"/>
                </a:solidFill>
                <a:latin typeface="ＭＳ Ｐゴシック" panose="020B0600070205080204" pitchFamily="50" charset="-128"/>
              </a:rPr>
              <a:t>7</a:t>
            </a:r>
            <a:r>
              <a:rPr lang="ja-JP" altLang="en-US" sz="969" dirty="0">
                <a:solidFill>
                  <a:prstClr val="black"/>
                </a:solidFill>
                <a:latin typeface="ＭＳ Ｐゴシック" panose="020B0600070205080204" pitchFamily="50" charset="-128"/>
              </a:rPr>
              <a:t>月豪雨浸水推定段彩図（空中写真判読版）　高梁川（岡山県倉敷市など）」をもとに作成</a:t>
            </a:r>
            <a:endParaRPr lang="en-US" altLang="ja-JP" sz="969" dirty="0">
              <a:solidFill>
                <a:prstClr val="black"/>
              </a:solidFill>
              <a:latin typeface="ＭＳ Ｐゴシック" panose="020B0600070205080204" pitchFamily="50" charset="-128"/>
            </a:endParaRPr>
          </a:p>
        </p:txBody>
      </p:sp>
      <p:grpSp>
        <p:nvGrpSpPr>
          <p:cNvPr id="29" name="グループ化 28">
            <a:extLst>
              <a:ext uri="{FF2B5EF4-FFF2-40B4-BE49-F238E27FC236}">
                <a16:creationId xmlns:a16="http://schemas.microsoft.com/office/drawing/2014/main" id="{051B6BF4-6CBB-46B1-9078-33EC52565F76}"/>
              </a:ext>
            </a:extLst>
          </p:cNvPr>
          <p:cNvGrpSpPr/>
          <p:nvPr/>
        </p:nvGrpSpPr>
        <p:grpSpPr>
          <a:xfrm>
            <a:off x="5204314" y="1756613"/>
            <a:ext cx="89723" cy="89723"/>
            <a:chOff x="5226050" y="1617246"/>
            <a:chExt cx="97200" cy="97200"/>
          </a:xfrm>
        </p:grpSpPr>
        <p:sp>
          <p:nvSpPr>
            <p:cNvPr id="30" name="正方形/長方形 29">
              <a:extLst>
                <a:ext uri="{FF2B5EF4-FFF2-40B4-BE49-F238E27FC236}">
                  <a16:creationId xmlns:a16="http://schemas.microsoft.com/office/drawing/2014/main" id="{0C68B839-3D15-42E7-B1EB-E78DE3FC8A24}"/>
                </a:ext>
              </a:extLst>
            </p:cNvPr>
            <p:cNvSpPr/>
            <p:nvPr/>
          </p:nvSpPr>
          <p:spPr>
            <a:xfrm>
              <a:off x="5226050" y="1617246"/>
              <a:ext cx="97200" cy="972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cxnSp>
          <p:nvCxnSpPr>
            <p:cNvPr id="31" name="直線コネクタ 30">
              <a:extLst>
                <a:ext uri="{FF2B5EF4-FFF2-40B4-BE49-F238E27FC236}">
                  <a16:creationId xmlns:a16="http://schemas.microsoft.com/office/drawing/2014/main" id="{F69EF3BD-837C-4DFA-BCA2-6AA6E480DDFB}"/>
                </a:ext>
              </a:extLst>
            </p:cNvPr>
            <p:cNvCxnSpPr/>
            <p:nvPr/>
          </p:nvCxnSpPr>
          <p:spPr>
            <a:xfrm>
              <a:off x="5226050" y="1632328"/>
              <a:ext cx="972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CB09C851-C2F8-47C0-B5B6-86BDD4ACBA0F}"/>
                </a:ext>
              </a:extLst>
            </p:cNvPr>
            <p:cNvCxnSpPr/>
            <p:nvPr/>
          </p:nvCxnSpPr>
          <p:spPr>
            <a:xfrm>
              <a:off x="5226050" y="1654553"/>
              <a:ext cx="972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A35F585C-C20F-4A64-94B3-5C8182C65125}"/>
                </a:ext>
              </a:extLst>
            </p:cNvPr>
            <p:cNvCxnSpPr/>
            <p:nvPr/>
          </p:nvCxnSpPr>
          <p:spPr>
            <a:xfrm>
              <a:off x="5226050" y="1677153"/>
              <a:ext cx="972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80ABA15B-60D0-4219-A50B-DC54AB460D17}"/>
                </a:ext>
              </a:extLst>
            </p:cNvPr>
            <p:cNvCxnSpPr/>
            <p:nvPr/>
          </p:nvCxnSpPr>
          <p:spPr>
            <a:xfrm>
              <a:off x="5226050" y="1699378"/>
              <a:ext cx="97200"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35" name="グループ化 34">
            <a:extLst>
              <a:ext uri="{FF2B5EF4-FFF2-40B4-BE49-F238E27FC236}">
                <a16:creationId xmlns:a16="http://schemas.microsoft.com/office/drawing/2014/main" id="{B0552817-6B48-431A-AE29-D2CE638D0A8F}"/>
              </a:ext>
            </a:extLst>
          </p:cNvPr>
          <p:cNvGrpSpPr/>
          <p:nvPr/>
        </p:nvGrpSpPr>
        <p:grpSpPr>
          <a:xfrm>
            <a:off x="5204314" y="1914872"/>
            <a:ext cx="89723" cy="89723"/>
            <a:chOff x="5226050" y="1617246"/>
            <a:chExt cx="97200" cy="97200"/>
          </a:xfrm>
        </p:grpSpPr>
        <p:sp>
          <p:nvSpPr>
            <p:cNvPr id="36" name="正方形/長方形 35">
              <a:extLst>
                <a:ext uri="{FF2B5EF4-FFF2-40B4-BE49-F238E27FC236}">
                  <a16:creationId xmlns:a16="http://schemas.microsoft.com/office/drawing/2014/main" id="{779078C3-B771-4D07-B914-4715594FCA57}"/>
                </a:ext>
              </a:extLst>
            </p:cNvPr>
            <p:cNvSpPr/>
            <p:nvPr/>
          </p:nvSpPr>
          <p:spPr>
            <a:xfrm>
              <a:off x="5226050" y="1617246"/>
              <a:ext cx="97200" cy="972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dirty="0">
                <a:solidFill>
                  <a:prstClr val="white"/>
                </a:solidFill>
                <a:latin typeface="Arial"/>
                <a:ea typeface="ＭＳ Ｐゴシック"/>
              </a:endParaRPr>
            </a:p>
          </p:txBody>
        </p:sp>
        <p:cxnSp>
          <p:nvCxnSpPr>
            <p:cNvPr id="37" name="直線コネクタ 36">
              <a:extLst>
                <a:ext uri="{FF2B5EF4-FFF2-40B4-BE49-F238E27FC236}">
                  <a16:creationId xmlns:a16="http://schemas.microsoft.com/office/drawing/2014/main" id="{C6B57CAD-113B-4B5F-8363-99BA1E295CD2}"/>
                </a:ext>
              </a:extLst>
            </p:cNvPr>
            <p:cNvCxnSpPr/>
            <p:nvPr/>
          </p:nvCxnSpPr>
          <p:spPr>
            <a:xfrm>
              <a:off x="5226050" y="1639471"/>
              <a:ext cx="972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AA9F32D0-A44A-4A93-B465-117EAC062A1A}"/>
                </a:ext>
              </a:extLst>
            </p:cNvPr>
            <p:cNvCxnSpPr/>
            <p:nvPr/>
          </p:nvCxnSpPr>
          <p:spPr>
            <a:xfrm>
              <a:off x="5226050" y="1677947"/>
              <a:ext cx="97200" cy="0"/>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39" name="Rectangle 2">
            <a:extLst>
              <a:ext uri="{FF2B5EF4-FFF2-40B4-BE49-F238E27FC236}">
                <a16:creationId xmlns:a16="http://schemas.microsoft.com/office/drawing/2014/main" id="{B478709B-1733-4A60-9679-CB28C15E13E5}"/>
              </a:ext>
            </a:extLst>
          </p:cNvPr>
          <p:cNvSpPr txBox="1">
            <a:spLocks noChangeArrowheads="1"/>
          </p:cNvSpPr>
          <p:nvPr/>
        </p:nvSpPr>
        <p:spPr>
          <a:xfrm>
            <a:off x="394138" y="-37264"/>
            <a:ext cx="7277878" cy="439615"/>
          </a:xfrm>
          <a:prstGeom prst="rect">
            <a:avLst/>
          </a:prstGeom>
        </p:spPr>
        <p:txBody>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a:r>
              <a:rPr lang="ja-JP" altLang="en-US" sz="2215" b="1" kern="0" dirty="0">
                <a:latin typeface="Meiryo UI" panose="020B0604030504040204" pitchFamily="50" charset="-128"/>
                <a:ea typeface="Meiryo UI" panose="020B0604030504040204" pitchFamily="50" charset="-128"/>
                <a:cs typeface="Meiryo UI" panose="020B0604030504040204" pitchFamily="50" charset="-128"/>
              </a:rPr>
              <a:t>倉敷市真備町の浸水状況（ハザードマップ等との比較）</a:t>
            </a:r>
          </a:p>
        </p:txBody>
      </p:sp>
    </p:spTree>
    <p:extLst>
      <p:ext uri="{BB962C8B-B14F-4D97-AF65-F5344CB8AC3E}">
        <p14:creationId xmlns:p14="http://schemas.microsoft.com/office/powerpoint/2010/main" val="728469111"/>
      </p:ext>
    </p:extLst>
  </p:cSld>
  <p:clrMapOvr>
    <a:masterClrMapping/>
  </p:clrMapOvr>
  <mc:AlternateContent xmlns:mc="http://schemas.openxmlformats.org/markup-compatibility/2006" xmlns:p14="http://schemas.microsoft.com/office/powerpoint/2010/main">
    <mc:Choice Requires="p14">
      <p:transition spd="slow" p14:dur="2000" advTm="154254"/>
    </mc:Choice>
    <mc:Fallback xmlns="">
      <p:transition spd="slow" advTm="154254"/>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548943" y="6291801"/>
            <a:ext cx="2057400" cy="337038"/>
          </a:xfrm>
        </p:spPr>
        <p:txBody>
          <a:bodyPr/>
          <a:lstStyle/>
          <a:p>
            <a:pPr defTabSz="844083">
              <a:defRPr/>
            </a:pPr>
            <a:fld id="{DE9C2EA1-6911-4BAC-954D-0A2DD024DDCF}" type="slidenum">
              <a:rPr lang="en-US" altLang="ja-JP">
                <a:solidFill>
                  <a:prstClr val="black"/>
                </a:solidFill>
              </a:rPr>
              <a:pPr defTabSz="844083">
                <a:defRPr/>
              </a:pPr>
              <a:t>36</a:t>
            </a:fld>
            <a:endParaRPr lang="en-US" altLang="ja-JP">
              <a:solidFill>
                <a:prstClr val="black"/>
              </a:solidFill>
            </a:endParaRPr>
          </a:p>
        </p:txBody>
      </p:sp>
      <p:sp>
        <p:nvSpPr>
          <p:cNvPr id="45" name="正方形/長方形 44">
            <a:extLst>
              <a:ext uri="{FF2B5EF4-FFF2-40B4-BE49-F238E27FC236}">
                <a16:creationId xmlns:a16="http://schemas.microsoft.com/office/drawing/2014/main" id="{6F02C7F9-7D0E-47E9-AE85-D98A6A363643}"/>
              </a:ext>
            </a:extLst>
          </p:cNvPr>
          <p:cNvSpPr/>
          <p:nvPr/>
        </p:nvSpPr>
        <p:spPr>
          <a:xfrm>
            <a:off x="420877" y="770208"/>
            <a:ext cx="4386462" cy="14538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3776" indent="-263776" defTabSz="844083">
              <a:buFont typeface="ＭＳ Ｐゴシック" panose="020B0600070205080204" pitchFamily="50" charset="-128"/>
              <a:buChar char="○"/>
            </a:pPr>
            <a:r>
              <a:rPr lang="en-US" altLang="ja-JP" sz="1477" dirty="0">
                <a:solidFill>
                  <a:prstClr val="black"/>
                </a:solidFill>
                <a:latin typeface="Arial"/>
                <a:ea typeface="ＭＳ Ｐゴシック"/>
              </a:rPr>
              <a:t>1970</a:t>
            </a:r>
            <a:r>
              <a:rPr lang="ja-JP" altLang="en-US" sz="1477" dirty="0">
                <a:solidFill>
                  <a:prstClr val="black"/>
                </a:solidFill>
                <a:latin typeface="Arial"/>
                <a:ea typeface="ＭＳ Ｐゴシック"/>
              </a:rPr>
              <a:t>年頃までは水田を中心とした土地利用。その後、小田川に沿って、</a:t>
            </a:r>
            <a:r>
              <a:rPr lang="en-US" altLang="ja-JP" sz="1477" dirty="0">
                <a:solidFill>
                  <a:prstClr val="black"/>
                </a:solidFill>
                <a:latin typeface="Arial"/>
                <a:ea typeface="ＭＳ Ｐゴシック"/>
              </a:rPr>
              <a:t>1999</a:t>
            </a:r>
            <a:r>
              <a:rPr lang="ja-JP" altLang="en-US" sz="1477" dirty="0">
                <a:solidFill>
                  <a:prstClr val="black"/>
                </a:solidFill>
                <a:latin typeface="Arial"/>
                <a:ea typeface="ＭＳ Ｐゴシック"/>
              </a:rPr>
              <a:t>（平成</a:t>
            </a:r>
            <a:r>
              <a:rPr lang="en-US" altLang="ja-JP" sz="1477" dirty="0">
                <a:solidFill>
                  <a:prstClr val="black"/>
                </a:solidFill>
                <a:latin typeface="Arial"/>
                <a:ea typeface="ＭＳ Ｐゴシック"/>
              </a:rPr>
              <a:t>11</a:t>
            </a:r>
            <a:r>
              <a:rPr lang="ja-JP" altLang="en-US" sz="1477" dirty="0">
                <a:solidFill>
                  <a:prstClr val="black"/>
                </a:solidFill>
                <a:latin typeface="Arial"/>
                <a:ea typeface="ＭＳ Ｐゴシック"/>
              </a:rPr>
              <a:t>）年の井原鉄道の開通や真備地区中心部を抜ける県道が</a:t>
            </a:r>
            <a:r>
              <a:rPr lang="en-US" altLang="ja-JP" sz="1477" dirty="0">
                <a:solidFill>
                  <a:prstClr val="black"/>
                </a:solidFill>
                <a:latin typeface="Arial"/>
                <a:ea typeface="ＭＳ Ｐゴシック"/>
              </a:rPr>
              <a:t>1992</a:t>
            </a:r>
            <a:r>
              <a:rPr lang="ja-JP" altLang="en-US" sz="1477" dirty="0">
                <a:solidFill>
                  <a:prstClr val="black"/>
                </a:solidFill>
                <a:latin typeface="Arial"/>
                <a:ea typeface="ＭＳ Ｐゴシック"/>
              </a:rPr>
              <a:t>（平成</a:t>
            </a:r>
            <a:r>
              <a:rPr lang="en-US" altLang="ja-JP" sz="1477" dirty="0">
                <a:solidFill>
                  <a:prstClr val="black"/>
                </a:solidFill>
                <a:latin typeface="Arial"/>
                <a:ea typeface="ＭＳ Ｐゴシック"/>
              </a:rPr>
              <a:t>4</a:t>
            </a:r>
            <a:r>
              <a:rPr lang="ja-JP" altLang="en-US" sz="1477" dirty="0">
                <a:solidFill>
                  <a:prstClr val="black"/>
                </a:solidFill>
                <a:latin typeface="Arial"/>
                <a:ea typeface="ＭＳ Ｐゴシック"/>
              </a:rPr>
              <a:t>）年にバイパス事業化、</a:t>
            </a:r>
            <a:r>
              <a:rPr lang="en-US" altLang="ja-JP" sz="1477" dirty="0">
                <a:solidFill>
                  <a:prstClr val="black"/>
                </a:solidFill>
                <a:latin typeface="Arial"/>
                <a:ea typeface="ＭＳ Ｐゴシック"/>
              </a:rPr>
              <a:t>1993</a:t>
            </a:r>
            <a:r>
              <a:rPr lang="ja-JP" altLang="en-US" sz="1477" dirty="0">
                <a:solidFill>
                  <a:prstClr val="black"/>
                </a:solidFill>
                <a:latin typeface="Arial"/>
                <a:ea typeface="ＭＳ Ｐゴシック"/>
              </a:rPr>
              <a:t>（平成</a:t>
            </a:r>
            <a:r>
              <a:rPr lang="en-US" altLang="ja-JP" sz="1477" dirty="0">
                <a:solidFill>
                  <a:prstClr val="black"/>
                </a:solidFill>
                <a:latin typeface="Arial"/>
                <a:ea typeface="ＭＳ Ｐゴシック"/>
              </a:rPr>
              <a:t>5</a:t>
            </a:r>
            <a:r>
              <a:rPr lang="ja-JP" altLang="en-US" sz="1477" dirty="0">
                <a:solidFill>
                  <a:prstClr val="black"/>
                </a:solidFill>
                <a:latin typeface="Arial"/>
                <a:ea typeface="ＭＳ Ｐゴシック"/>
              </a:rPr>
              <a:t>）年に国道</a:t>
            </a:r>
            <a:r>
              <a:rPr lang="en-US" altLang="ja-JP" sz="1477" dirty="0">
                <a:solidFill>
                  <a:prstClr val="black"/>
                </a:solidFill>
                <a:latin typeface="Arial"/>
                <a:ea typeface="ＭＳ Ｐゴシック"/>
              </a:rPr>
              <a:t>486</a:t>
            </a:r>
            <a:r>
              <a:rPr lang="ja-JP" altLang="en-US" sz="1477" dirty="0">
                <a:solidFill>
                  <a:prstClr val="black"/>
                </a:solidFill>
                <a:latin typeface="Arial"/>
                <a:ea typeface="ＭＳ Ｐゴシック"/>
              </a:rPr>
              <a:t>号として昇格し、改良を行ったこと等により市街化が進行。</a:t>
            </a:r>
            <a:endParaRPr lang="en-US" altLang="ja-JP" sz="1477" dirty="0">
              <a:solidFill>
                <a:prstClr val="black"/>
              </a:solidFill>
              <a:latin typeface="Arial"/>
              <a:ea typeface="ＭＳ Ｐゴシック"/>
            </a:endParaRPr>
          </a:p>
        </p:txBody>
      </p:sp>
      <p:pic>
        <p:nvPicPr>
          <p:cNvPr id="51" name="図 50">
            <a:extLst>
              <a:ext uri="{FF2B5EF4-FFF2-40B4-BE49-F238E27FC236}">
                <a16:creationId xmlns:a16="http://schemas.microsoft.com/office/drawing/2014/main" id="{847674DF-174D-44BF-A5F0-861ED4170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9608" y="3533677"/>
            <a:ext cx="4233381" cy="2758154"/>
          </a:xfrm>
          <a:prstGeom prst="rect">
            <a:avLst/>
          </a:prstGeom>
        </p:spPr>
      </p:pic>
      <p:pic>
        <p:nvPicPr>
          <p:cNvPr id="52" name="図 51">
            <a:extLst>
              <a:ext uri="{FF2B5EF4-FFF2-40B4-BE49-F238E27FC236}">
                <a16:creationId xmlns:a16="http://schemas.microsoft.com/office/drawing/2014/main" id="{CA779C40-F5E6-4076-8A8C-75C04162FE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9608" y="745615"/>
            <a:ext cx="4233381" cy="2758154"/>
          </a:xfrm>
          <a:prstGeom prst="rect">
            <a:avLst/>
          </a:prstGeom>
        </p:spPr>
      </p:pic>
      <p:pic>
        <p:nvPicPr>
          <p:cNvPr id="53" name="図 52">
            <a:extLst>
              <a:ext uri="{FF2B5EF4-FFF2-40B4-BE49-F238E27FC236}">
                <a16:creationId xmlns:a16="http://schemas.microsoft.com/office/drawing/2014/main" id="{0FF656F4-618C-4B32-A8BA-7F402EC162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214" y="3533677"/>
            <a:ext cx="4233381" cy="2758154"/>
          </a:xfrm>
          <a:prstGeom prst="rect">
            <a:avLst/>
          </a:prstGeom>
        </p:spPr>
      </p:pic>
      <p:sp>
        <p:nvSpPr>
          <p:cNvPr id="54" name="テキスト ボックス 53">
            <a:extLst>
              <a:ext uri="{FF2B5EF4-FFF2-40B4-BE49-F238E27FC236}">
                <a16:creationId xmlns:a16="http://schemas.microsoft.com/office/drawing/2014/main" id="{6CD40125-54AB-447D-8786-FA8A4E479306}"/>
              </a:ext>
            </a:extLst>
          </p:cNvPr>
          <p:cNvSpPr txBox="1"/>
          <p:nvPr/>
        </p:nvSpPr>
        <p:spPr>
          <a:xfrm>
            <a:off x="527246" y="3549795"/>
            <a:ext cx="1993846" cy="624786"/>
          </a:xfrm>
          <a:prstGeom prst="rect">
            <a:avLst/>
          </a:prstGeom>
          <a:solidFill>
            <a:schemeClr val="bg1"/>
          </a:solidFill>
          <a:ln>
            <a:solidFill>
              <a:schemeClr val="tx1"/>
            </a:solidFill>
          </a:ln>
        </p:spPr>
        <p:txBody>
          <a:bodyPr wrap="square" lIns="0" tIns="0" rIns="0" bIns="0" rtlCol="0">
            <a:spAutoFit/>
          </a:bodyPr>
          <a:lstStyle/>
          <a:p>
            <a:pPr defTabSz="844083"/>
            <a:r>
              <a:rPr lang="ja-JP" altLang="en-US" sz="1015" dirty="0">
                <a:solidFill>
                  <a:srgbClr val="FF0000"/>
                </a:solidFill>
              </a:rPr>
              <a:t>　</a:t>
            </a:r>
            <a:r>
              <a:rPr lang="ja-JP" altLang="en-US" sz="1015" dirty="0">
                <a:solidFill>
                  <a:prstClr val="black"/>
                </a:solidFill>
                <a:latin typeface="ＭＳ Ｐゴシック" panose="020B0600070205080204" pitchFamily="50" charset="-128"/>
              </a:rPr>
              <a:t>土地利用、</a:t>
            </a:r>
            <a:r>
              <a:rPr lang="en-US" altLang="ja-JP" sz="1015" dirty="0">
                <a:solidFill>
                  <a:prstClr val="black"/>
                </a:solidFill>
                <a:latin typeface="ＭＳ Ｐゴシック" panose="020B0600070205080204" pitchFamily="50" charset="-128"/>
              </a:rPr>
              <a:t>1976</a:t>
            </a:r>
            <a:r>
              <a:rPr lang="ja-JP" altLang="en-US" sz="1015" dirty="0">
                <a:solidFill>
                  <a:prstClr val="black"/>
                </a:solidFill>
                <a:latin typeface="ＭＳ Ｐゴシック" panose="020B0600070205080204" pitchFamily="50" charset="-128"/>
              </a:rPr>
              <a:t>（昭和</a:t>
            </a:r>
            <a:r>
              <a:rPr lang="en-US" altLang="ja-JP" sz="1015" dirty="0">
                <a:solidFill>
                  <a:prstClr val="black"/>
                </a:solidFill>
                <a:latin typeface="ＭＳ Ｐゴシック" panose="020B0600070205080204" pitchFamily="50" charset="-128"/>
              </a:rPr>
              <a:t>51</a:t>
            </a:r>
            <a:r>
              <a:rPr lang="ja-JP" altLang="en-US" sz="1015" dirty="0">
                <a:solidFill>
                  <a:prstClr val="black"/>
                </a:solidFill>
                <a:latin typeface="ＭＳ Ｐゴシック" panose="020B0600070205080204" pitchFamily="50" charset="-128"/>
              </a:rPr>
              <a:t>）年</a:t>
            </a:r>
            <a:endParaRPr lang="en-US" altLang="ja-JP" sz="1015" dirty="0">
              <a:solidFill>
                <a:prstClr val="black"/>
              </a:solidFill>
              <a:latin typeface="ＭＳ Ｐゴシック" panose="020B0600070205080204" pitchFamily="50" charset="-128"/>
            </a:endParaRPr>
          </a:p>
          <a:p>
            <a:pPr defTabSz="844083"/>
            <a:r>
              <a:rPr lang="ja-JP" altLang="en-US" sz="1015" dirty="0">
                <a:solidFill>
                  <a:prstClr val="black"/>
                </a:solidFill>
                <a:latin typeface="ＭＳ Ｐゴシック" panose="020B0600070205080204" pitchFamily="50" charset="-128"/>
              </a:rPr>
              <a:t>　</a:t>
            </a:r>
            <a:r>
              <a:rPr lang="ja-JP" altLang="en-US" sz="1015" dirty="0">
                <a:solidFill>
                  <a:srgbClr val="3F9C50"/>
                </a:solidFill>
                <a:latin typeface="ＭＳ Ｐゴシック" panose="020B0600070205080204" pitchFamily="50" charset="-128"/>
              </a:rPr>
              <a:t>□　</a:t>
            </a:r>
            <a:r>
              <a:rPr lang="ja-JP" altLang="en-US" sz="1015" dirty="0">
                <a:solidFill>
                  <a:prstClr val="black"/>
                </a:solidFill>
                <a:latin typeface="ＭＳ Ｐゴシック" panose="020B0600070205080204" pitchFamily="50" charset="-128"/>
              </a:rPr>
              <a:t>昭和</a:t>
            </a:r>
            <a:r>
              <a:rPr lang="en-US" altLang="ja-JP" sz="1015" dirty="0">
                <a:solidFill>
                  <a:prstClr val="black"/>
                </a:solidFill>
                <a:latin typeface="ＭＳ Ｐゴシック" panose="020B0600070205080204" pitchFamily="50" charset="-128"/>
              </a:rPr>
              <a:t>51</a:t>
            </a:r>
            <a:r>
              <a:rPr lang="ja-JP" altLang="en-US" sz="1015" dirty="0">
                <a:solidFill>
                  <a:prstClr val="black"/>
                </a:solidFill>
                <a:latin typeface="ＭＳ Ｐゴシック" panose="020B0600070205080204" pitchFamily="50" charset="-128"/>
              </a:rPr>
              <a:t>年</a:t>
            </a:r>
            <a:r>
              <a:rPr lang="en-US" altLang="ja-JP" sz="1015" dirty="0">
                <a:solidFill>
                  <a:prstClr val="black"/>
                </a:solidFill>
                <a:latin typeface="ＭＳ Ｐゴシック" panose="020B0600070205080204" pitchFamily="50" charset="-128"/>
              </a:rPr>
              <a:t>9</a:t>
            </a:r>
            <a:r>
              <a:rPr lang="ja-JP" altLang="en-US" sz="1015" dirty="0">
                <a:solidFill>
                  <a:prstClr val="black"/>
                </a:solidFill>
                <a:latin typeface="ＭＳ Ｐゴシック" panose="020B0600070205080204" pitchFamily="50" charset="-128"/>
              </a:rPr>
              <a:t>月洪水の浸水範囲</a:t>
            </a:r>
            <a:endParaRPr lang="en-US" altLang="ja-JP" sz="1015" dirty="0">
              <a:solidFill>
                <a:prstClr val="black"/>
              </a:solidFill>
              <a:latin typeface="ＭＳ Ｐゴシック" panose="020B0600070205080204" pitchFamily="50" charset="-128"/>
            </a:endParaRPr>
          </a:p>
          <a:p>
            <a:pPr defTabSz="844083"/>
            <a:r>
              <a:rPr lang="ja-JP" altLang="en-US" sz="1015" dirty="0">
                <a:solidFill>
                  <a:srgbClr val="FF0000"/>
                </a:solidFill>
              </a:rPr>
              <a:t>　</a:t>
            </a:r>
            <a:r>
              <a:rPr lang="ja-JP" altLang="en-US" sz="1015" dirty="0">
                <a:solidFill>
                  <a:prstClr val="black"/>
                </a:solidFill>
              </a:rPr>
              <a:t>□</a:t>
            </a:r>
            <a:r>
              <a:rPr lang="ja-JP" altLang="en-US" sz="1015" dirty="0">
                <a:solidFill>
                  <a:srgbClr val="FF0000"/>
                </a:solidFill>
              </a:rPr>
              <a:t>　</a:t>
            </a:r>
            <a:r>
              <a:rPr lang="ja-JP" altLang="en-US" sz="1015" dirty="0">
                <a:solidFill>
                  <a:prstClr val="black"/>
                </a:solidFill>
                <a:latin typeface="ＭＳ Ｐゴシック" panose="020B0600070205080204" pitchFamily="50" charset="-128"/>
              </a:rPr>
              <a:t>平成</a:t>
            </a:r>
            <a:r>
              <a:rPr lang="en-US" altLang="ja-JP" sz="1015" dirty="0">
                <a:solidFill>
                  <a:prstClr val="black"/>
                </a:solidFill>
                <a:latin typeface="ＭＳ Ｐゴシック" panose="020B0600070205080204" pitchFamily="50" charset="-128"/>
              </a:rPr>
              <a:t>30</a:t>
            </a:r>
            <a:r>
              <a:rPr lang="ja-JP" altLang="en-US" sz="1015" dirty="0">
                <a:solidFill>
                  <a:prstClr val="black"/>
                </a:solidFill>
                <a:latin typeface="ＭＳ Ｐゴシック" panose="020B0600070205080204" pitchFamily="50" charset="-128"/>
              </a:rPr>
              <a:t>年</a:t>
            </a:r>
            <a:r>
              <a:rPr lang="en-US" altLang="ja-JP" sz="1015" dirty="0">
                <a:solidFill>
                  <a:prstClr val="black"/>
                </a:solidFill>
                <a:latin typeface="ＭＳ Ｐゴシック" panose="020B0600070205080204" pitchFamily="50" charset="-128"/>
              </a:rPr>
              <a:t>7</a:t>
            </a:r>
            <a:r>
              <a:rPr lang="ja-JP" altLang="en-US" sz="1015" dirty="0">
                <a:solidFill>
                  <a:prstClr val="black"/>
                </a:solidFill>
                <a:latin typeface="ＭＳ Ｐゴシック" panose="020B0600070205080204" pitchFamily="50" charset="-128"/>
              </a:rPr>
              <a:t>月豪雨の浸水範囲</a:t>
            </a:r>
            <a:endParaRPr lang="en-US" altLang="ja-JP" sz="1015" dirty="0">
              <a:solidFill>
                <a:prstClr val="black"/>
              </a:solidFill>
              <a:latin typeface="ＭＳ Ｐゴシック" panose="020B0600070205080204" pitchFamily="50" charset="-128"/>
            </a:endParaRPr>
          </a:p>
          <a:p>
            <a:pPr defTabSz="844083"/>
            <a:r>
              <a:rPr lang="ja-JP" altLang="en-US" sz="1015" dirty="0">
                <a:solidFill>
                  <a:prstClr val="black"/>
                </a:solidFill>
              </a:rPr>
              <a:t>　</a:t>
            </a:r>
            <a:r>
              <a:rPr lang="ja-JP" altLang="en-US" sz="1015" dirty="0">
                <a:solidFill>
                  <a:srgbClr val="FE7F00"/>
                </a:solidFill>
              </a:rPr>
              <a:t>■</a:t>
            </a:r>
            <a:r>
              <a:rPr lang="ja-JP" altLang="en-US" sz="1015" dirty="0">
                <a:solidFill>
                  <a:srgbClr val="7030A0"/>
                </a:solidFill>
              </a:rPr>
              <a:t>　</a:t>
            </a:r>
            <a:r>
              <a:rPr lang="ja-JP" altLang="en-US" sz="1015" dirty="0">
                <a:solidFill>
                  <a:prstClr val="black"/>
                </a:solidFill>
              </a:rPr>
              <a:t>建物用地、</a:t>
            </a:r>
            <a:r>
              <a:rPr lang="en-US" altLang="ja-JP" sz="1015" dirty="0">
                <a:solidFill>
                  <a:prstClr val="black"/>
                </a:solidFill>
                <a:latin typeface="ＭＳ Ｐゴシック" panose="020B0600070205080204" pitchFamily="50" charset="-128"/>
              </a:rPr>
              <a:t>1976</a:t>
            </a:r>
            <a:r>
              <a:rPr lang="ja-JP" altLang="en-US" sz="1015" dirty="0">
                <a:solidFill>
                  <a:prstClr val="black"/>
                </a:solidFill>
                <a:latin typeface="ＭＳ Ｐゴシック" panose="020B0600070205080204" pitchFamily="50" charset="-128"/>
              </a:rPr>
              <a:t>（昭和</a:t>
            </a:r>
            <a:r>
              <a:rPr lang="en-US" altLang="ja-JP" sz="1015" dirty="0">
                <a:solidFill>
                  <a:prstClr val="black"/>
                </a:solidFill>
                <a:latin typeface="ＭＳ Ｐゴシック" panose="020B0600070205080204" pitchFamily="50" charset="-128"/>
              </a:rPr>
              <a:t>51</a:t>
            </a:r>
            <a:r>
              <a:rPr lang="ja-JP" altLang="en-US" sz="1015" dirty="0">
                <a:solidFill>
                  <a:prstClr val="black"/>
                </a:solidFill>
                <a:latin typeface="ＭＳ Ｐゴシック" panose="020B0600070205080204" pitchFamily="50" charset="-128"/>
              </a:rPr>
              <a:t>）年</a:t>
            </a:r>
            <a:endParaRPr lang="en-US" altLang="ja-JP" sz="1015" dirty="0">
              <a:solidFill>
                <a:prstClr val="black"/>
              </a:solidFill>
              <a:latin typeface="ＭＳ Ｐゴシック" panose="020B0600070205080204" pitchFamily="50" charset="-128"/>
            </a:endParaRPr>
          </a:p>
        </p:txBody>
      </p:sp>
      <p:sp>
        <p:nvSpPr>
          <p:cNvPr id="55" name="テキスト ボックス 54">
            <a:extLst>
              <a:ext uri="{FF2B5EF4-FFF2-40B4-BE49-F238E27FC236}">
                <a16:creationId xmlns:a16="http://schemas.microsoft.com/office/drawing/2014/main" id="{5180BD17-AC37-4A88-8FF9-96140C9C91FA}"/>
              </a:ext>
            </a:extLst>
          </p:cNvPr>
          <p:cNvSpPr txBox="1"/>
          <p:nvPr/>
        </p:nvSpPr>
        <p:spPr>
          <a:xfrm>
            <a:off x="5175927" y="770245"/>
            <a:ext cx="1993846" cy="780983"/>
          </a:xfrm>
          <a:prstGeom prst="rect">
            <a:avLst/>
          </a:prstGeom>
          <a:solidFill>
            <a:schemeClr val="bg1"/>
          </a:solidFill>
          <a:ln>
            <a:solidFill>
              <a:schemeClr val="tx1"/>
            </a:solidFill>
          </a:ln>
        </p:spPr>
        <p:txBody>
          <a:bodyPr wrap="square" lIns="0" tIns="0" rIns="0" bIns="0" rtlCol="0">
            <a:spAutoFit/>
          </a:bodyPr>
          <a:lstStyle/>
          <a:p>
            <a:pPr defTabSz="844083"/>
            <a:r>
              <a:rPr lang="ja-JP" altLang="en-US" sz="1015" dirty="0">
                <a:solidFill>
                  <a:srgbClr val="FF0000"/>
                </a:solidFill>
              </a:rPr>
              <a:t>　</a:t>
            </a:r>
            <a:r>
              <a:rPr lang="ja-JP" altLang="en-US" sz="1015" dirty="0">
                <a:solidFill>
                  <a:prstClr val="black"/>
                </a:solidFill>
                <a:latin typeface="ＭＳ Ｐゴシック" panose="020B0600070205080204" pitchFamily="50" charset="-128"/>
              </a:rPr>
              <a:t>土地利用、</a:t>
            </a:r>
            <a:r>
              <a:rPr lang="en-US" altLang="ja-JP" sz="1015" dirty="0">
                <a:solidFill>
                  <a:prstClr val="black"/>
                </a:solidFill>
                <a:latin typeface="ＭＳ Ｐゴシック" panose="020B0600070205080204" pitchFamily="50" charset="-128"/>
              </a:rPr>
              <a:t>1997</a:t>
            </a:r>
            <a:r>
              <a:rPr lang="ja-JP" altLang="en-US" sz="1015" dirty="0">
                <a:solidFill>
                  <a:prstClr val="black"/>
                </a:solidFill>
                <a:latin typeface="ＭＳ Ｐゴシック" panose="020B0600070205080204" pitchFamily="50" charset="-128"/>
              </a:rPr>
              <a:t>（平成</a:t>
            </a:r>
            <a:r>
              <a:rPr lang="en-US" altLang="ja-JP" sz="1015" dirty="0">
                <a:solidFill>
                  <a:prstClr val="black"/>
                </a:solidFill>
                <a:latin typeface="ＭＳ Ｐゴシック" panose="020B0600070205080204" pitchFamily="50" charset="-128"/>
              </a:rPr>
              <a:t>9</a:t>
            </a:r>
            <a:r>
              <a:rPr lang="ja-JP" altLang="en-US" sz="1015" dirty="0">
                <a:solidFill>
                  <a:prstClr val="black"/>
                </a:solidFill>
                <a:latin typeface="ＭＳ Ｐゴシック" panose="020B0600070205080204" pitchFamily="50" charset="-128"/>
              </a:rPr>
              <a:t>）年</a:t>
            </a:r>
            <a:endParaRPr lang="en-US" altLang="ja-JP" sz="1015" dirty="0">
              <a:solidFill>
                <a:prstClr val="black"/>
              </a:solidFill>
              <a:latin typeface="ＭＳ Ｐゴシック" panose="020B0600070205080204" pitchFamily="50" charset="-128"/>
            </a:endParaRPr>
          </a:p>
          <a:p>
            <a:pPr defTabSz="844083"/>
            <a:r>
              <a:rPr lang="ja-JP" altLang="en-US" sz="1015" dirty="0">
                <a:solidFill>
                  <a:srgbClr val="FF0000"/>
                </a:solidFill>
              </a:rPr>
              <a:t>　</a:t>
            </a:r>
            <a:r>
              <a:rPr lang="ja-JP" altLang="en-US" sz="1015" dirty="0">
                <a:solidFill>
                  <a:srgbClr val="3F9C50"/>
                </a:solidFill>
                <a:latin typeface="ＭＳ Ｐゴシック" panose="020B0600070205080204" pitchFamily="50" charset="-128"/>
              </a:rPr>
              <a:t>□　</a:t>
            </a:r>
            <a:r>
              <a:rPr lang="ja-JP" altLang="en-US" sz="1015" dirty="0">
                <a:solidFill>
                  <a:prstClr val="black"/>
                </a:solidFill>
                <a:latin typeface="ＭＳ Ｐゴシック" panose="020B0600070205080204" pitchFamily="50" charset="-128"/>
              </a:rPr>
              <a:t>昭和</a:t>
            </a:r>
            <a:r>
              <a:rPr lang="en-US" altLang="ja-JP" sz="1015" dirty="0">
                <a:solidFill>
                  <a:prstClr val="black"/>
                </a:solidFill>
                <a:latin typeface="ＭＳ Ｐゴシック" panose="020B0600070205080204" pitchFamily="50" charset="-128"/>
              </a:rPr>
              <a:t>51</a:t>
            </a:r>
            <a:r>
              <a:rPr lang="ja-JP" altLang="en-US" sz="1015" dirty="0">
                <a:solidFill>
                  <a:prstClr val="black"/>
                </a:solidFill>
                <a:latin typeface="ＭＳ Ｐゴシック" panose="020B0600070205080204" pitchFamily="50" charset="-128"/>
              </a:rPr>
              <a:t>年</a:t>
            </a:r>
            <a:r>
              <a:rPr lang="en-US" altLang="ja-JP" sz="1015" dirty="0">
                <a:solidFill>
                  <a:prstClr val="black"/>
                </a:solidFill>
                <a:latin typeface="ＭＳ Ｐゴシック" panose="020B0600070205080204" pitchFamily="50" charset="-128"/>
              </a:rPr>
              <a:t>9</a:t>
            </a:r>
            <a:r>
              <a:rPr lang="ja-JP" altLang="en-US" sz="1015" dirty="0">
                <a:solidFill>
                  <a:prstClr val="black"/>
                </a:solidFill>
                <a:latin typeface="ＭＳ Ｐゴシック" panose="020B0600070205080204" pitchFamily="50" charset="-128"/>
              </a:rPr>
              <a:t>月洪水の浸水範囲</a:t>
            </a:r>
            <a:endParaRPr lang="en-US" altLang="ja-JP" sz="1015" dirty="0">
              <a:solidFill>
                <a:prstClr val="black"/>
              </a:solidFill>
              <a:latin typeface="ＭＳ Ｐゴシック" panose="020B0600070205080204" pitchFamily="50" charset="-128"/>
            </a:endParaRPr>
          </a:p>
          <a:p>
            <a:pPr defTabSz="844083"/>
            <a:r>
              <a:rPr lang="ja-JP" altLang="en-US" sz="1015" dirty="0">
                <a:solidFill>
                  <a:srgbClr val="FF0000"/>
                </a:solidFill>
              </a:rPr>
              <a:t>　</a:t>
            </a:r>
            <a:r>
              <a:rPr lang="ja-JP" altLang="en-US" sz="1015" dirty="0">
                <a:solidFill>
                  <a:prstClr val="black"/>
                </a:solidFill>
              </a:rPr>
              <a:t>□</a:t>
            </a:r>
            <a:r>
              <a:rPr lang="ja-JP" altLang="en-US" sz="1015" dirty="0">
                <a:solidFill>
                  <a:srgbClr val="FF0000"/>
                </a:solidFill>
              </a:rPr>
              <a:t>　</a:t>
            </a:r>
            <a:r>
              <a:rPr lang="ja-JP" altLang="en-US" sz="1015" dirty="0">
                <a:solidFill>
                  <a:prstClr val="black"/>
                </a:solidFill>
                <a:latin typeface="ＭＳ Ｐゴシック" panose="020B0600070205080204" pitchFamily="50" charset="-128"/>
              </a:rPr>
              <a:t>平成</a:t>
            </a:r>
            <a:r>
              <a:rPr lang="en-US" altLang="ja-JP" sz="1015" dirty="0">
                <a:solidFill>
                  <a:prstClr val="black"/>
                </a:solidFill>
                <a:latin typeface="ＭＳ Ｐゴシック" panose="020B0600070205080204" pitchFamily="50" charset="-128"/>
              </a:rPr>
              <a:t>30</a:t>
            </a:r>
            <a:r>
              <a:rPr lang="ja-JP" altLang="en-US" sz="1015" dirty="0">
                <a:solidFill>
                  <a:prstClr val="black"/>
                </a:solidFill>
                <a:latin typeface="ＭＳ Ｐゴシック" panose="020B0600070205080204" pitchFamily="50" charset="-128"/>
              </a:rPr>
              <a:t>年</a:t>
            </a:r>
            <a:r>
              <a:rPr lang="en-US" altLang="ja-JP" sz="1015" dirty="0">
                <a:solidFill>
                  <a:prstClr val="black"/>
                </a:solidFill>
                <a:latin typeface="ＭＳ Ｐゴシック" panose="020B0600070205080204" pitchFamily="50" charset="-128"/>
              </a:rPr>
              <a:t>7</a:t>
            </a:r>
            <a:r>
              <a:rPr lang="ja-JP" altLang="en-US" sz="1015" dirty="0">
                <a:solidFill>
                  <a:prstClr val="black"/>
                </a:solidFill>
                <a:latin typeface="ＭＳ Ｐゴシック" panose="020B0600070205080204" pitchFamily="50" charset="-128"/>
              </a:rPr>
              <a:t>月豪雨の浸水範囲</a:t>
            </a:r>
            <a:endParaRPr lang="en-US" altLang="ja-JP" sz="1015" dirty="0">
              <a:solidFill>
                <a:prstClr val="black"/>
              </a:solidFill>
              <a:latin typeface="ＭＳ Ｐゴシック" panose="020B0600070205080204" pitchFamily="50" charset="-128"/>
            </a:endParaRPr>
          </a:p>
          <a:p>
            <a:pPr defTabSz="844083"/>
            <a:r>
              <a:rPr lang="ja-JP" altLang="en-US" sz="1015" dirty="0">
                <a:solidFill>
                  <a:prstClr val="black"/>
                </a:solidFill>
              </a:rPr>
              <a:t>　</a:t>
            </a:r>
            <a:r>
              <a:rPr lang="ja-JP" altLang="en-US" sz="1015" dirty="0">
                <a:solidFill>
                  <a:srgbClr val="FE7F00"/>
                </a:solidFill>
              </a:rPr>
              <a:t>■</a:t>
            </a:r>
            <a:r>
              <a:rPr lang="ja-JP" altLang="en-US" sz="1015" dirty="0">
                <a:solidFill>
                  <a:srgbClr val="7030A0"/>
                </a:solidFill>
              </a:rPr>
              <a:t>　</a:t>
            </a:r>
            <a:r>
              <a:rPr lang="ja-JP" altLang="en-US" sz="1015" dirty="0">
                <a:solidFill>
                  <a:prstClr val="black"/>
                </a:solidFill>
              </a:rPr>
              <a:t>建物用地、</a:t>
            </a:r>
            <a:r>
              <a:rPr lang="en-US" altLang="ja-JP" sz="1015" dirty="0">
                <a:solidFill>
                  <a:prstClr val="black"/>
                </a:solidFill>
                <a:latin typeface="ＭＳ Ｐゴシック" panose="020B0600070205080204" pitchFamily="50" charset="-128"/>
              </a:rPr>
              <a:t>1976</a:t>
            </a:r>
            <a:r>
              <a:rPr lang="ja-JP" altLang="en-US" sz="1015" dirty="0">
                <a:solidFill>
                  <a:prstClr val="black"/>
                </a:solidFill>
                <a:latin typeface="ＭＳ Ｐゴシック" panose="020B0600070205080204" pitchFamily="50" charset="-128"/>
              </a:rPr>
              <a:t>（昭和</a:t>
            </a:r>
            <a:r>
              <a:rPr lang="en-US" altLang="ja-JP" sz="1015" dirty="0">
                <a:solidFill>
                  <a:prstClr val="black"/>
                </a:solidFill>
                <a:latin typeface="ＭＳ Ｐゴシック" panose="020B0600070205080204" pitchFamily="50" charset="-128"/>
              </a:rPr>
              <a:t>51</a:t>
            </a:r>
            <a:r>
              <a:rPr lang="ja-JP" altLang="en-US" sz="1015" dirty="0">
                <a:solidFill>
                  <a:prstClr val="black"/>
                </a:solidFill>
                <a:latin typeface="ＭＳ Ｐゴシック" panose="020B0600070205080204" pitchFamily="50" charset="-128"/>
              </a:rPr>
              <a:t>）年</a:t>
            </a:r>
            <a:endParaRPr lang="en-US" altLang="ja-JP" sz="1015" dirty="0">
              <a:solidFill>
                <a:prstClr val="black"/>
              </a:solidFill>
              <a:latin typeface="ＭＳ Ｐゴシック" panose="020B0600070205080204" pitchFamily="50" charset="-128"/>
            </a:endParaRPr>
          </a:p>
          <a:p>
            <a:pPr defTabSz="844083"/>
            <a:r>
              <a:rPr lang="ja-JP" altLang="en-US" sz="1015" dirty="0">
                <a:solidFill>
                  <a:prstClr val="black"/>
                </a:solidFill>
                <a:latin typeface="ＭＳ Ｐゴシック" panose="020B0600070205080204" pitchFamily="50" charset="-128"/>
              </a:rPr>
              <a:t>　</a:t>
            </a:r>
            <a:r>
              <a:rPr lang="ja-JP" altLang="en-US" sz="1015" dirty="0">
                <a:solidFill>
                  <a:srgbClr val="FD030F"/>
                </a:solidFill>
                <a:latin typeface="ＭＳ Ｐゴシック" panose="020B0600070205080204" pitchFamily="50" charset="-128"/>
              </a:rPr>
              <a:t>■</a:t>
            </a:r>
            <a:r>
              <a:rPr lang="ja-JP" altLang="en-US" sz="1015" dirty="0">
                <a:solidFill>
                  <a:srgbClr val="FFF106"/>
                </a:solidFill>
                <a:latin typeface="ＭＳ Ｐゴシック" panose="020B0600070205080204" pitchFamily="50" charset="-128"/>
              </a:rPr>
              <a:t>　</a:t>
            </a:r>
            <a:r>
              <a:rPr lang="ja-JP" altLang="en-US" sz="1015" dirty="0">
                <a:solidFill>
                  <a:prstClr val="black"/>
                </a:solidFill>
              </a:rPr>
              <a:t>建物用地、</a:t>
            </a:r>
            <a:r>
              <a:rPr lang="en-US" altLang="ja-JP" sz="1015" dirty="0">
                <a:solidFill>
                  <a:prstClr val="black"/>
                </a:solidFill>
                <a:latin typeface="ＭＳ Ｐゴシック" panose="020B0600070205080204" pitchFamily="50" charset="-128"/>
              </a:rPr>
              <a:t>1997</a:t>
            </a:r>
            <a:r>
              <a:rPr lang="ja-JP" altLang="en-US" sz="1015" dirty="0">
                <a:solidFill>
                  <a:prstClr val="black"/>
                </a:solidFill>
                <a:latin typeface="ＭＳ Ｐゴシック" panose="020B0600070205080204" pitchFamily="50" charset="-128"/>
              </a:rPr>
              <a:t>（平成</a:t>
            </a:r>
            <a:r>
              <a:rPr lang="en-US" altLang="ja-JP" sz="1015" dirty="0">
                <a:solidFill>
                  <a:prstClr val="black"/>
                </a:solidFill>
                <a:latin typeface="ＭＳ Ｐゴシック" panose="020B0600070205080204" pitchFamily="50" charset="-128"/>
              </a:rPr>
              <a:t>9</a:t>
            </a:r>
            <a:r>
              <a:rPr lang="ja-JP" altLang="en-US" sz="1015" dirty="0">
                <a:solidFill>
                  <a:prstClr val="black"/>
                </a:solidFill>
                <a:latin typeface="ＭＳ Ｐゴシック" panose="020B0600070205080204" pitchFamily="50" charset="-128"/>
              </a:rPr>
              <a:t>）年</a:t>
            </a:r>
            <a:endParaRPr lang="en-US" altLang="ja-JP" sz="1015" dirty="0">
              <a:solidFill>
                <a:srgbClr val="FFF106"/>
              </a:solidFill>
              <a:latin typeface="ＭＳ Ｐゴシック" panose="020B0600070205080204" pitchFamily="50" charset="-128"/>
            </a:endParaRPr>
          </a:p>
        </p:txBody>
      </p:sp>
      <p:sp>
        <p:nvSpPr>
          <p:cNvPr id="56" name="テキスト ボックス 55">
            <a:extLst>
              <a:ext uri="{FF2B5EF4-FFF2-40B4-BE49-F238E27FC236}">
                <a16:creationId xmlns:a16="http://schemas.microsoft.com/office/drawing/2014/main" id="{3EFD380A-CEBA-4FDE-B036-60F646745E89}"/>
              </a:ext>
            </a:extLst>
          </p:cNvPr>
          <p:cNvSpPr txBox="1"/>
          <p:nvPr/>
        </p:nvSpPr>
        <p:spPr>
          <a:xfrm>
            <a:off x="636712" y="6271014"/>
            <a:ext cx="8402955" cy="298287"/>
          </a:xfrm>
          <a:prstGeom prst="rect">
            <a:avLst/>
          </a:prstGeom>
          <a:noFill/>
          <a:ln>
            <a:noFill/>
          </a:ln>
        </p:spPr>
        <p:txBody>
          <a:bodyPr wrap="square" lIns="0" tIns="0" rIns="0" bIns="0" rtlCol="0">
            <a:spAutoFit/>
          </a:bodyPr>
          <a:lstStyle/>
          <a:p>
            <a:pPr defTabSz="844083"/>
            <a:r>
              <a:rPr lang="ja-JP" altLang="en-US" sz="969" dirty="0">
                <a:solidFill>
                  <a:prstClr val="black"/>
                </a:solidFill>
                <a:latin typeface="ＭＳ Ｐゴシック" panose="020B0600070205080204" pitchFamily="50" charset="-128"/>
              </a:rPr>
              <a:t>土地利用は、国土数値情報、土地利用細分メッシュデータを使用。　浸水範囲は、中国地方整備局、「</a:t>
            </a:r>
            <a:r>
              <a:rPr lang="zh-TW" altLang="en-US" sz="969" dirty="0">
                <a:solidFill>
                  <a:prstClr val="black"/>
                </a:solidFill>
                <a:latin typeface="新細明體" panose="02020500000000000000" pitchFamily="18" charset="-120"/>
                <a:ea typeface="新細明體" panose="02020500000000000000" pitchFamily="18" charset="-120"/>
              </a:rPr>
              <a:t>高梁川水系河川整備計画</a:t>
            </a:r>
            <a:r>
              <a:rPr lang="ja-JP" altLang="en-US" sz="969" dirty="0">
                <a:solidFill>
                  <a:prstClr val="black"/>
                </a:solidFill>
                <a:latin typeface="ＭＳ Ｐゴシック" panose="020B0600070205080204" pitchFamily="50" charset="-128"/>
              </a:rPr>
              <a:t>」、</a:t>
            </a:r>
            <a:endParaRPr lang="en-US" altLang="ja-JP" sz="969" dirty="0">
              <a:solidFill>
                <a:prstClr val="black"/>
              </a:solidFill>
              <a:latin typeface="ＭＳ Ｐゴシック" panose="020B0600070205080204" pitchFamily="50" charset="-128"/>
            </a:endParaRPr>
          </a:p>
          <a:p>
            <a:pPr defTabSz="844083"/>
            <a:r>
              <a:rPr lang="ja-JP" altLang="en-US" sz="969" dirty="0">
                <a:solidFill>
                  <a:prstClr val="black"/>
                </a:solidFill>
                <a:latin typeface="ＭＳ Ｐゴシック" panose="020B0600070205080204" pitchFamily="50" charset="-128"/>
              </a:rPr>
              <a:t>国土地理院、平成</a:t>
            </a:r>
            <a:r>
              <a:rPr lang="en-US" altLang="ja-JP" sz="969" dirty="0">
                <a:solidFill>
                  <a:prstClr val="black"/>
                </a:solidFill>
                <a:latin typeface="ＭＳ Ｐゴシック" panose="020B0600070205080204" pitchFamily="50" charset="-128"/>
              </a:rPr>
              <a:t>30</a:t>
            </a:r>
            <a:r>
              <a:rPr lang="ja-JP" altLang="en-US" sz="969" dirty="0">
                <a:solidFill>
                  <a:prstClr val="black"/>
                </a:solidFill>
                <a:latin typeface="ＭＳ Ｐゴシック" panose="020B0600070205080204" pitchFamily="50" charset="-128"/>
              </a:rPr>
              <a:t>年</a:t>
            </a:r>
            <a:r>
              <a:rPr lang="en-US" altLang="ja-JP" sz="969" dirty="0">
                <a:solidFill>
                  <a:prstClr val="black"/>
                </a:solidFill>
                <a:latin typeface="ＭＳ Ｐゴシック" panose="020B0600070205080204" pitchFamily="50" charset="-128"/>
              </a:rPr>
              <a:t>8</a:t>
            </a:r>
            <a:r>
              <a:rPr lang="ja-JP" altLang="en-US" sz="969" dirty="0">
                <a:solidFill>
                  <a:prstClr val="black"/>
                </a:solidFill>
                <a:latin typeface="ＭＳ Ｐゴシック" panose="020B0600070205080204" pitchFamily="50" charset="-128"/>
              </a:rPr>
              <a:t>月</a:t>
            </a:r>
            <a:r>
              <a:rPr lang="en-US" altLang="ja-JP" sz="969" dirty="0">
                <a:solidFill>
                  <a:prstClr val="black"/>
                </a:solidFill>
                <a:latin typeface="ＭＳ Ｐゴシック" panose="020B0600070205080204" pitchFamily="50" charset="-128"/>
              </a:rPr>
              <a:t>2</a:t>
            </a:r>
            <a:r>
              <a:rPr lang="ja-JP" altLang="en-US" sz="969" dirty="0">
                <a:solidFill>
                  <a:prstClr val="black"/>
                </a:solidFill>
                <a:latin typeface="ＭＳ Ｐゴシック" panose="020B0600070205080204" pitchFamily="50" charset="-128"/>
              </a:rPr>
              <a:t>日提供開始、「平成</a:t>
            </a:r>
            <a:r>
              <a:rPr lang="en-US" altLang="ja-JP" sz="969" dirty="0">
                <a:solidFill>
                  <a:prstClr val="black"/>
                </a:solidFill>
                <a:latin typeface="ＭＳ Ｐゴシック" panose="020B0600070205080204" pitchFamily="50" charset="-128"/>
              </a:rPr>
              <a:t>30</a:t>
            </a:r>
            <a:r>
              <a:rPr lang="ja-JP" altLang="en-US" sz="969" dirty="0">
                <a:solidFill>
                  <a:prstClr val="black"/>
                </a:solidFill>
                <a:latin typeface="ＭＳ Ｐゴシック" panose="020B0600070205080204" pitchFamily="50" charset="-128"/>
              </a:rPr>
              <a:t>年</a:t>
            </a:r>
            <a:r>
              <a:rPr lang="en-US" altLang="ja-JP" sz="969" dirty="0">
                <a:solidFill>
                  <a:prstClr val="black"/>
                </a:solidFill>
                <a:latin typeface="ＭＳ Ｐゴシック" panose="020B0600070205080204" pitchFamily="50" charset="-128"/>
              </a:rPr>
              <a:t>7</a:t>
            </a:r>
            <a:r>
              <a:rPr lang="ja-JP" altLang="en-US" sz="969" dirty="0">
                <a:solidFill>
                  <a:prstClr val="black"/>
                </a:solidFill>
                <a:latin typeface="ＭＳ Ｐゴシック" panose="020B0600070205080204" pitchFamily="50" charset="-128"/>
              </a:rPr>
              <a:t>月豪雨浸水推定段彩図（空中写真判読版）　高梁川（岡山県倉敷市など）」をもとに作成</a:t>
            </a:r>
            <a:endParaRPr lang="en-US" altLang="ja-JP" sz="969" dirty="0">
              <a:solidFill>
                <a:prstClr val="black"/>
              </a:solidFill>
              <a:latin typeface="ＭＳ Ｐゴシック" panose="020B0600070205080204" pitchFamily="50" charset="-128"/>
            </a:endParaRPr>
          </a:p>
        </p:txBody>
      </p:sp>
      <p:sp>
        <p:nvSpPr>
          <p:cNvPr id="57" name="テキスト ボックス 56">
            <a:extLst>
              <a:ext uri="{FF2B5EF4-FFF2-40B4-BE49-F238E27FC236}">
                <a16:creationId xmlns:a16="http://schemas.microsoft.com/office/drawing/2014/main" id="{9796B957-1806-4E50-B24F-2ECD2D189A11}"/>
              </a:ext>
            </a:extLst>
          </p:cNvPr>
          <p:cNvSpPr txBox="1"/>
          <p:nvPr/>
        </p:nvSpPr>
        <p:spPr>
          <a:xfrm rot="19954715">
            <a:off x="8009303" y="1952428"/>
            <a:ext cx="546623" cy="127856"/>
          </a:xfrm>
          <a:prstGeom prst="rect">
            <a:avLst/>
          </a:prstGeom>
          <a:noFill/>
          <a:ln>
            <a:noFill/>
          </a:ln>
        </p:spPr>
        <p:txBody>
          <a:bodyPr wrap="square" lIns="0" tIns="0" rIns="0" bIns="0" rtlCol="0">
            <a:spAutoFit/>
          </a:bodyPr>
          <a:lstStyle/>
          <a:p>
            <a:pPr defTabSz="844083"/>
            <a:r>
              <a:rPr lang="ja-JP" altLang="en-US" sz="831" b="1" dirty="0">
                <a:solidFill>
                  <a:srgbClr val="0000EF"/>
                </a:solidFill>
              </a:rPr>
              <a:t>国道</a:t>
            </a:r>
            <a:r>
              <a:rPr lang="en-US" altLang="ja-JP" sz="831" b="1" dirty="0">
                <a:solidFill>
                  <a:srgbClr val="0000EF"/>
                </a:solidFill>
              </a:rPr>
              <a:t>486</a:t>
            </a:r>
            <a:r>
              <a:rPr lang="ja-JP" altLang="en-US" sz="831" b="1" dirty="0">
                <a:solidFill>
                  <a:srgbClr val="0000EF"/>
                </a:solidFill>
              </a:rPr>
              <a:t>号</a:t>
            </a:r>
            <a:endParaRPr lang="en-US" altLang="ja-JP" sz="831" b="1" dirty="0">
              <a:solidFill>
                <a:srgbClr val="0000EF"/>
              </a:solidFill>
            </a:endParaRPr>
          </a:p>
        </p:txBody>
      </p:sp>
      <p:sp>
        <p:nvSpPr>
          <p:cNvPr id="58" name="テキスト ボックス 57">
            <a:extLst>
              <a:ext uri="{FF2B5EF4-FFF2-40B4-BE49-F238E27FC236}">
                <a16:creationId xmlns:a16="http://schemas.microsoft.com/office/drawing/2014/main" id="{E22724BF-D8B6-44DA-B894-CB16C58D8E3D}"/>
              </a:ext>
            </a:extLst>
          </p:cNvPr>
          <p:cNvSpPr txBox="1"/>
          <p:nvPr/>
        </p:nvSpPr>
        <p:spPr>
          <a:xfrm>
            <a:off x="5175927" y="3549795"/>
            <a:ext cx="1993846" cy="937180"/>
          </a:xfrm>
          <a:prstGeom prst="rect">
            <a:avLst/>
          </a:prstGeom>
          <a:solidFill>
            <a:schemeClr val="bg1"/>
          </a:solidFill>
          <a:ln>
            <a:solidFill>
              <a:schemeClr val="tx1"/>
            </a:solidFill>
          </a:ln>
        </p:spPr>
        <p:txBody>
          <a:bodyPr wrap="square" lIns="0" tIns="0" rIns="0" bIns="0" rtlCol="0">
            <a:spAutoFit/>
          </a:bodyPr>
          <a:lstStyle/>
          <a:p>
            <a:pPr defTabSz="844083"/>
            <a:r>
              <a:rPr lang="ja-JP" altLang="en-US" sz="1015" dirty="0">
                <a:solidFill>
                  <a:srgbClr val="FF0000"/>
                </a:solidFill>
              </a:rPr>
              <a:t>　</a:t>
            </a:r>
            <a:r>
              <a:rPr lang="ja-JP" altLang="en-US" sz="1015" dirty="0">
                <a:solidFill>
                  <a:prstClr val="black"/>
                </a:solidFill>
                <a:latin typeface="ＭＳ Ｐゴシック" panose="020B0600070205080204" pitchFamily="50" charset="-128"/>
              </a:rPr>
              <a:t>土地利用、</a:t>
            </a:r>
            <a:r>
              <a:rPr lang="en-US" altLang="ja-JP" sz="1015" dirty="0">
                <a:solidFill>
                  <a:prstClr val="black"/>
                </a:solidFill>
                <a:latin typeface="ＭＳ Ｐゴシック" panose="020B0600070205080204" pitchFamily="50" charset="-128"/>
              </a:rPr>
              <a:t> 2014</a:t>
            </a:r>
            <a:r>
              <a:rPr lang="ja-JP" altLang="en-US" sz="1015" dirty="0">
                <a:solidFill>
                  <a:prstClr val="black"/>
                </a:solidFill>
                <a:latin typeface="ＭＳ Ｐゴシック" panose="020B0600070205080204" pitchFamily="50" charset="-128"/>
              </a:rPr>
              <a:t>（平成</a:t>
            </a:r>
            <a:r>
              <a:rPr lang="en-US" altLang="ja-JP" sz="1015" dirty="0">
                <a:solidFill>
                  <a:prstClr val="black"/>
                </a:solidFill>
                <a:latin typeface="ＭＳ Ｐゴシック" panose="020B0600070205080204" pitchFamily="50" charset="-128"/>
              </a:rPr>
              <a:t>26</a:t>
            </a:r>
            <a:r>
              <a:rPr lang="ja-JP" altLang="en-US" sz="1015" dirty="0">
                <a:solidFill>
                  <a:prstClr val="black"/>
                </a:solidFill>
                <a:latin typeface="ＭＳ Ｐゴシック" panose="020B0600070205080204" pitchFamily="50" charset="-128"/>
              </a:rPr>
              <a:t>）年</a:t>
            </a:r>
            <a:r>
              <a:rPr lang="ja-JP" altLang="en-US" sz="1015" dirty="0">
                <a:solidFill>
                  <a:srgbClr val="FF0000"/>
                </a:solidFill>
              </a:rPr>
              <a:t>　　　</a:t>
            </a:r>
            <a:endParaRPr lang="en-US" altLang="ja-JP" sz="1015" dirty="0">
              <a:solidFill>
                <a:srgbClr val="FF0000"/>
              </a:solidFill>
            </a:endParaRPr>
          </a:p>
          <a:p>
            <a:pPr defTabSz="844083"/>
            <a:r>
              <a:rPr lang="ja-JP" altLang="en-US" sz="1015" dirty="0">
                <a:solidFill>
                  <a:prstClr val="black"/>
                </a:solidFill>
              </a:rPr>
              <a:t>　</a:t>
            </a:r>
            <a:r>
              <a:rPr lang="ja-JP" altLang="en-US" sz="1015" dirty="0">
                <a:solidFill>
                  <a:srgbClr val="3F9C50"/>
                </a:solidFill>
                <a:latin typeface="ＭＳ Ｐゴシック" panose="020B0600070205080204" pitchFamily="50" charset="-128"/>
              </a:rPr>
              <a:t>□　</a:t>
            </a:r>
            <a:r>
              <a:rPr lang="ja-JP" altLang="en-US" sz="1015" dirty="0">
                <a:solidFill>
                  <a:prstClr val="black"/>
                </a:solidFill>
                <a:latin typeface="ＭＳ Ｐゴシック" panose="020B0600070205080204" pitchFamily="50" charset="-128"/>
              </a:rPr>
              <a:t>昭和</a:t>
            </a:r>
            <a:r>
              <a:rPr lang="en-US" altLang="ja-JP" sz="1015" dirty="0">
                <a:solidFill>
                  <a:prstClr val="black"/>
                </a:solidFill>
                <a:latin typeface="ＭＳ Ｐゴシック" panose="020B0600070205080204" pitchFamily="50" charset="-128"/>
              </a:rPr>
              <a:t>51</a:t>
            </a:r>
            <a:r>
              <a:rPr lang="ja-JP" altLang="en-US" sz="1015" dirty="0">
                <a:solidFill>
                  <a:prstClr val="black"/>
                </a:solidFill>
                <a:latin typeface="ＭＳ Ｐゴシック" panose="020B0600070205080204" pitchFamily="50" charset="-128"/>
              </a:rPr>
              <a:t>年</a:t>
            </a:r>
            <a:r>
              <a:rPr lang="en-US" altLang="ja-JP" sz="1015" dirty="0">
                <a:solidFill>
                  <a:prstClr val="black"/>
                </a:solidFill>
                <a:latin typeface="ＭＳ Ｐゴシック" panose="020B0600070205080204" pitchFamily="50" charset="-128"/>
              </a:rPr>
              <a:t>9</a:t>
            </a:r>
            <a:r>
              <a:rPr lang="ja-JP" altLang="en-US" sz="1015" dirty="0">
                <a:solidFill>
                  <a:prstClr val="black"/>
                </a:solidFill>
                <a:latin typeface="ＭＳ Ｐゴシック" panose="020B0600070205080204" pitchFamily="50" charset="-128"/>
              </a:rPr>
              <a:t>月洪水の浸水範囲</a:t>
            </a:r>
            <a:endParaRPr lang="en-US" altLang="ja-JP" sz="1015" dirty="0">
              <a:solidFill>
                <a:prstClr val="black"/>
              </a:solidFill>
              <a:latin typeface="ＭＳ Ｐゴシック" panose="020B0600070205080204" pitchFamily="50" charset="-128"/>
            </a:endParaRPr>
          </a:p>
          <a:p>
            <a:pPr defTabSz="844083"/>
            <a:r>
              <a:rPr lang="ja-JP" altLang="en-US" sz="1015" dirty="0">
                <a:solidFill>
                  <a:srgbClr val="FF0000"/>
                </a:solidFill>
              </a:rPr>
              <a:t>　</a:t>
            </a:r>
            <a:r>
              <a:rPr lang="ja-JP" altLang="en-US" sz="1015" dirty="0">
                <a:solidFill>
                  <a:prstClr val="black"/>
                </a:solidFill>
              </a:rPr>
              <a:t>□</a:t>
            </a:r>
            <a:r>
              <a:rPr lang="ja-JP" altLang="en-US" sz="1015" dirty="0">
                <a:solidFill>
                  <a:srgbClr val="FF0000"/>
                </a:solidFill>
              </a:rPr>
              <a:t>　</a:t>
            </a:r>
            <a:r>
              <a:rPr lang="ja-JP" altLang="en-US" sz="1015" dirty="0">
                <a:solidFill>
                  <a:prstClr val="black"/>
                </a:solidFill>
                <a:latin typeface="ＭＳ Ｐゴシック" panose="020B0600070205080204" pitchFamily="50" charset="-128"/>
              </a:rPr>
              <a:t>平成</a:t>
            </a:r>
            <a:r>
              <a:rPr lang="en-US" altLang="ja-JP" sz="1015" dirty="0">
                <a:solidFill>
                  <a:prstClr val="black"/>
                </a:solidFill>
                <a:latin typeface="ＭＳ Ｐゴシック" panose="020B0600070205080204" pitchFamily="50" charset="-128"/>
              </a:rPr>
              <a:t>30</a:t>
            </a:r>
            <a:r>
              <a:rPr lang="ja-JP" altLang="en-US" sz="1015" dirty="0">
                <a:solidFill>
                  <a:prstClr val="black"/>
                </a:solidFill>
                <a:latin typeface="ＭＳ Ｐゴシック" panose="020B0600070205080204" pitchFamily="50" charset="-128"/>
              </a:rPr>
              <a:t>年</a:t>
            </a:r>
            <a:r>
              <a:rPr lang="en-US" altLang="ja-JP" sz="1015" dirty="0">
                <a:solidFill>
                  <a:prstClr val="black"/>
                </a:solidFill>
                <a:latin typeface="ＭＳ Ｐゴシック" panose="020B0600070205080204" pitchFamily="50" charset="-128"/>
              </a:rPr>
              <a:t>7</a:t>
            </a:r>
            <a:r>
              <a:rPr lang="ja-JP" altLang="en-US" sz="1015" dirty="0">
                <a:solidFill>
                  <a:prstClr val="black"/>
                </a:solidFill>
                <a:latin typeface="ＭＳ Ｐゴシック" panose="020B0600070205080204" pitchFamily="50" charset="-128"/>
              </a:rPr>
              <a:t>月豪雨の浸水範囲</a:t>
            </a:r>
            <a:endParaRPr lang="en-US" altLang="ja-JP" sz="1015" dirty="0">
              <a:solidFill>
                <a:prstClr val="black"/>
              </a:solidFill>
              <a:latin typeface="ＭＳ Ｐゴシック" panose="020B0600070205080204" pitchFamily="50" charset="-128"/>
            </a:endParaRPr>
          </a:p>
          <a:p>
            <a:pPr defTabSz="844083"/>
            <a:r>
              <a:rPr lang="ja-JP" altLang="en-US" sz="1015" dirty="0">
                <a:solidFill>
                  <a:prstClr val="black"/>
                </a:solidFill>
              </a:rPr>
              <a:t>　</a:t>
            </a:r>
            <a:r>
              <a:rPr lang="ja-JP" altLang="en-US" sz="1015" dirty="0">
                <a:solidFill>
                  <a:srgbClr val="FE7F00"/>
                </a:solidFill>
              </a:rPr>
              <a:t>■</a:t>
            </a:r>
            <a:r>
              <a:rPr lang="ja-JP" altLang="en-US" sz="1015" dirty="0">
                <a:solidFill>
                  <a:srgbClr val="7030A0"/>
                </a:solidFill>
              </a:rPr>
              <a:t>　</a:t>
            </a:r>
            <a:r>
              <a:rPr lang="ja-JP" altLang="en-US" sz="1015" dirty="0">
                <a:solidFill>
                  <a:prstClr val="black"/>
                </a:solidFill>
              </a:rPr>
              <a:t>建物用地、</a:t>
            </a:r>
            <a:r>
              <a:rPr lang="en-US" altLang="ja-JP" sz="1015" dirty="0">
                <a:solidFill>
                  <a:prstClr val="black"/>
                </a:solidFill>
                <a:latin typeface="ＭＳ Ｐゴシック" panose="020B0600070205080204" pitchFamily="50" charset="-128"/>
              </a:rPr>
              <a:t>1976</a:t>
            </a:r>
            <a:r>
              <a:rPr lang="ja-JP" altLang="en-US" sz="1015" dirty="0">
                <a:solidFill>
                  <a:prstClr val="black"/>
                </a:solidFill>
                <a:latin typeface="ＭＳ Ｐゴシック" panose="020B0600070205080204" pitchFamily="50" charset="-128"/>
              </a:rPr>
              <a:t>（昭和</a:t>
            </a:r>
            <a:r>
              <a:rPr lang="en-US" altLang="ja-JP" sz="1015" dirty="0">
                <a:solidFill>
                  <a:prstClr val="black"/>
                </a:solidFill>
                <a:latin typeface="ＭＳ Ｐゴシック" panose="020B0600070205080204" pitchFamily="50" charset="-128"/>
              </a:rPr>
              <a:t>51</a:t>
            </a:r>
            <a:r>
              <a:rPr lang="ja-JP" altLang="en-US" sz="1015" dirty="0">
                <a:solidFill>
                  <a:prstClr val="black"/>
                </a:solidFill>
                <a:latin typeface="ＭＳ Ｐゴシック" panose="020B0600070205080204" pitchFamily="50" charset="-128"/>
              </a:rPr>
              <a:t>）年</a:t>
            </a:r>
            <a:endParaRPr lang="en-US" altLang="ja-JP" sz="1015" dirty="0">
              <a:solidFill>
                <a:prstClr val="black"/>
              </a:solidFill>
              <a:latin typeface="ＭＳ Ｐゴシック" panose="020B0600070205080204" pitchFamily="50" charset="-128"/>
            </a:endParaRPr>
          </a:p>
          <a:p>
            <a:pPr defTabSz="844083"/>
            <a:r>
              <a:rPr lang="ja-JP" altLang="en-US" sz="1015" dirty="0">
                <a:solidFill>
                  <a:prstClr val="black"/>
                </a:solidFill>
                <a:latin typeface="ＭＳ Ｐゴシック" panose="020B0600070205080204" pitchFamily="50" charset="-128"/>
              </a:rPr>
              <a:t>　</a:t>
            </a:r>
            <a:r>
              <a:rPr lang="ja-JP" altLang="en-US" sz="1015" dirty="0">
                <a:solidFill>
                  <a:srgbClr val="FD030F"/>
                </a:solidFill>
                <a:latin typeface="ＭＳ Ｐゴシック" panose="020B0600070205080204" pitchFamily="50" charset="-128"/>
              </a:rPr>
              <a:t>■</a:t>
            </a:r>
            <a:r>
              <a:rPr lang="ja-JP" altLang="en-US" sz="1015" dirty="0">
                <a:solidFill>
                  <a:srgbClr val="FFF106"/>
                </a:solidFill>
                <a:latin typeface="ＭＳ Ｐゴシック" panose="020B0600070205080204" pitchFamily="50" charset="-128"/>
              </a:rPr>
              <a:t>　</a:t>
            </a:r>
            <a:r>
              <a:rPr lang="ja-JP" altLang="en-US" sz="1015" dirty="0">
                <a:solidFill>
                  <a:prstClr val="black"/>
                </a:solidFill>
              </a:rPr>
              <a:t>建物用地、</a:t>
            </a:r>
            <a:r>
              <a:rPr lang="en-US" altLang="ja-JP" sz="1015" dirty="0">
                <a:solidFill>
                  <a:prstClr val="black"/>
                </a:solidFill>
                <a:latin typeface="ＭＳ Ｐゴシック" panose="020B0600070205080204" pitchFamily="50" charset="-128"/>
              </a:rPr>
              <a:t>1997</a:t>
            </a:r>
            <a:r>
              <a:rPr lang="ja-JP" altLang="en-US" sz="1015" dirty="0">
                <a:solidFill>
                  <a:prstClr val="black"/>
                </a:solidFill>
                <a:latin typeface="ＭＳ Ｐゴシック" panose="020B0600070205080204" pitchFamily="50" charset="-128"/>
              </a:rPr>
              <a:t>（平成</a:t>
            </a:r>
            <a:r>
              <a:rPr lang="en-US" altLang="ja-JP" sz="1015" dirty="0">
                <a:solidFill>
                  <a:prstClr val="black"/>
                </a:solidFill>
                <a:latin typeface="ＭＳ Ｐゴシック" panose="020B0600070205080204" pitchFamily="50" charset="-128"/>
              </a:rPr>
              <a:t>9</a:t>
            </a:r>
            <a:r>
              <a:rPr lang="ja-JP" altLang="en-US" sz="1015" dirty="0">
                <a:solidFill>
                  <a:prstClr val="black"/>
                </a:solidFill>
                <a:latin typeface="ＭＳ Ｐゴシック" panose="020B0600070205080204" pitchFamily="50" charset="-128"/>
              </a:rPr>
              <a:t>）年</a:t>
            </a:r>
            <a:endParaRPr lang="en-US" altLang="ja-JP" sz="1015" dirty="0">
              <a:solidFill>
                <a:prstClr val="black"/>
              </a:solidFill>
              <a:latin typeface="ＭＳ Ｐゴシック" panose="020B0600070205080204" pitchFamily="50" charset="-128"/>
            </a:endParaRPr>
          </a:p>
          <a:p>
            <a:pPr defTabSz="844083"/>
            <a:r>
              <a:rPr lang="ja-JP" altLang="en-US" sz="1015" dirty="0">
                <a:solidFill>
                  <a:srgbClr val="FFF106"/>
                </a:solidFill>
                <a:latin typeface="ＭＳ Ｐゴシック" panose="020B0600070205080204" pitchFamily="50" charset="-128"/>
              </a:rPr>
              <a:t>　</a:t>
            </a:r>
            <a:r>
              <a:rPr lang="ja-JP" altLang="en-US" sz="1015" dirty="0">
                <a:solidFill>
                  <a:srgbClr val="7E0006"/>
                </a:solidFill>
                <a:latin typeface="ＭＳ Ｐゴシック" panose="020B0600070205080204" pitchFamily="50" charset="-128"/>
              </a:rPr>
              <a:t>■</a:t>
            </a:r>
            <a:r>
              <a:rPr lang="ja-JP" altLang="en-US" sz="1015" dirty="0">
                <a:solidFill>
                  <a:srgbClr val="FE1E07"/>
                </a:solidFill>
                <a:latin typeface="ＭＳ Ｐゴシック" panose="020B0600070205080204" pitchFamily="50" charset="-128"/>
              </a:rPr>
              <a:t>　</a:t>
            </a:r>
            <a:r>
              <a:rPr lang="ja-JP" altLang="en-US" sz="1015" dirty="0">
                <a:solidFill>
                  <a:prstClr val="black"/>
                </a:solidFill>
              </a:rPr>
              <a:t>建物用地、</a:t>
            </a:r>
            <a:r>
              <a:rPr lang="en-US" altLang="ja-JP" sz="1015" dirty="0">
                <a:solidFill>
                  <a:prstClr val="black"/>
                </a:solidFill>
                <a:latin typeface="ＭＳ Ｐゴシック" panose="020B0600070205080204" pitchFamily="50" charset="-128"/>
              </a:rPr>
              <a:t>2014</a:t>
            </a:r>
            <a:r>
              <a:rPr lang="ja-JP" altLang="en-US" sz="1015" dirty="0">
                <a:solidFill>
                  <a:prstClr val="black"/>
                </a:solidFill>
                <a:latin typeface="ＭＳ Ｐゴシック" panose="020B0600070205080204" pitchFamily="50" charset="-128"/>
              </a:rPr>
              <a:t>（平成</a:t>
            </a:r>
            <a:r>
              <a:rPr lang="en-US" altLang="ja-JP" sz="1015" dirty="0">
                <a:solidFill>
                  <a:prstClr val="black"/>
                </a:solidFill>
                <a:latin typeface="ＭＳ Ｐゴシック" panose="020B0600070205080204" pitchFamily="50" charset="-128"/>
              </a:rPr>
              <a:t>26</a:t>
            </a:r>
            <a:r>
              <a:rPr lang="ja-JP" altLang="en-US" sz="1015" dirty="0">
                <a:solidFill>
                  <a:prstClr val="black"/>
                </a:solidFill>
                <a:latin typeface="ＭＳ Ｐゴシック" panose="020B0600070205080204" pitchFamily="50" charset="-128"/>
              </a:rPr>
              <a:t>）年</a:t>
            </a:r>
            <a:endParaRPr lang="en-US" altLang="ja-JP" sz="1015" dirty="0">
              <a:solidFill>
                <a:srgbClr val="FE1E07"/>
              </a:solidFill>
              <a:latin typeface="ＭＳ Ｐゴシック" panose="020B0600070205080204" pitchFamily="50" charset="-128"/>
            </a:endParaRPr>
          </a:p>
        </p:txBody>
      </p:sp>
      <p:sp>
        <p:nvSpPr>
          <p:cNvPr id="59" name="テキスト ボックス 58">
            <a:extLst>
              <a:ext uri="{FF2B5EF4-FFF2-40B4-BE49-F238E27FC236}">
                <a16:creationId xmlns:a16="http://schemas.microsoft.com/office/drawing/2014/main" id="{6849E8D3-ABF8-4609-83DC-12E0D2615CE1}"/>
              </a:ext>
            </a:extLst>
          </p:cNvPr>
          <p:cNvSpPr txBox="1"/>
          <p:nvPr/>
        </p:nvSpPr>
        <p:spPr>
          <a:xfrm rot="19954715">
            <a:off x="8009303" y="4744123"/>
            <a:ext cx="546623" cy="127856"/>
          </a:xfrm>
          <a:prstGeom prst="rect">
            <a:avLst/>
          </a:prstGeom>
          <a:noFill/>
          <a:ln>
            <a:noFill/>
          </a:ln>
        </p:spPr>
        <p:txBody>
          <a:bodyPr wrap="square" lIns="0" tIns="0" rIns="0" bIns="0" rtlCol="0">
            <a:spAutoFit/>
          </a:bodyPr>
          <a:lstStyle/>
          <a:p>
            <a:pPr defTabSz="844083"/>
            <a:r>
              <a:rPr lang="ja-JP" altLang="en-US" sz="831" b="1" dirty="0">
                <a:solidFill>
                  <a:srgbClr val="0000EF"/>
                </a:solidFill>
              </a:rPr>
              <a:t>国道</a:t>
            </a:r>
            <a:r>
              <a:rPr lang="en-US" altLang="ja-JP" sz="831" b="1" dirty="0">
                <a:solidFill>
                  <a:srgbClr val="0000EF"/>
                </a:solidFill>
              </a:rPr>
              <a:t>486</a:t>
            </a:r>
            <a:r>
              <a:rPr lang="ja-JP" altLang="en-US" sz="831" b="1" dirty="0">
                <a:solidFill>
                  <a:srgbClr val="0000EF"/>
                </a:solidFill>
              </a:rPr>
              <a:t>号</a:t>
            </a:r>
            <a:endParaRPr lang="en-US" altLang="ja-JP" sz="831" b="1" dirty="0">
              <a:solidFill>
                <a:srgbClr val="0000EF"/>
              </a:solidFill>
            </a:endParaRPr>
          </a:p>
        </p:txBody>
      </p:sp>
      <p:sp>
        <p:nvSpPr>
          <p:cNvPr id="60" name="テキスト ボックス 59">
            <a:extLst>
              <a:ext uri="{FF2B5EF4-FFF2-40B4-BE49-F238E27FC236}">
                <a16:creationId xmlns:a16="http://schemas.microsoft.com/office/drawing/2014/main" id="{E23ADBAA-3BA9-461D-865C-F91D572640BF}"/>
              </a:ext>
            </a:extLst>
          </p:cNvPr>
          <p:cNvSpPr txBox="1"/>
          <p:nvPr/>
        </p:nvSpPr>
        <p:spPr>
          <a:xfrm>
            <a:off x="8926265" y="4829940"/>
            <a:ext cx="546623" cy="127856"/>
          </a:xfrm>
          <a:prstGeom prst="rect">
            <a:avLst/>
          </a:prstGeom>
          <a:noFill/>
          <a:ln>
            <a:noFill/>
          </a:ln>
        </p:spPr>
        <p:txBody>
          <a:bodyPr wrap="square" lIns="0" tIns="0" rIns="0" bIns="0" rtlCol="0">
            <a:spAutoFit/>
          </a:bodyPr>
          <a:lstStyle/>
          <a:p>
            <a:pPr defTabSz="844083"/>
            <a:r>
              <a:rPr lang="ja-JP" altLang="en-US" sz="831" b="1" dirty="0">
                <a:solidFill>
                  <a:prstClr val="black"/>
                </a:solidFill>
              </a:rPr>
              <a:t>井原鉄道</a:t>
            </a:r>
            <a:endParaRPr lang="en-US" altLang="ja-JP" sz="831" b="1" dirty="0">
              <a:solidFill>
                <a:prstClr val="black"/>
              </a:solidFill>
            </a:endParaRPr>
          </a:p>
        </p:txBody>
      </p:sp>
      <p:graphicFrame>
        <p:nvGraphicFramePr>
          <p:cNvPr id="62" name="グラフ 61"/>
          <p:cNvGraphicFramePr/>
          <p:nvPr/>
        </p:nvGraphicFramePr>
        <p:xfrm>
          <a:off x="381000" y="2431968"/>
          <a:ext cx="4610862" cy="1105359"/>
        </p:xfrm>
        <a:graphic>
          <a:graphicData uri="http://schemas.openxmlformats.org/drawingml/2006/chart">
            <c:chart xmlns:c="http://schemas.openxmlformats.org/drawingml/2006/chart" xmlns:r="http://schemas.openxmlformats.org/officeDocument/2006/relationships" r:id="rId6"/>
          </a:graphicData>
        </a:graphic>
      </p:graphicFrame>
      <p:sp>
        <p:nvSpPr>
          <p:cNvPr id="7" name="テキスト ボックス 6"/>
          <p:cNvSpPr txBox="1"/>
          <p:nvPr/>
        </p:nvSpPr>
        <p:spPr>
          <a:xfrm>
            <a:off x="510661" y="2210689"/>
            <a:ext cx="4440639" cy="291170"/>
          </a:xfrm>
          <a:prstGeom prst="rect">
            <a:avLst/>
          </a:prstGeom>
          <a:noFill/>
        </p:spPr>
        <p:txBody>
          <a:bodyPr wrap="none" rtlCol="0">
            <a:spAutoFit/>
          </a:bodyPr>
          <a:lstStyle/>
          <a:p>
            <a:pPr defTabSz="844083"/>
            <a:r>
              <a:rPr lang="en-US" altLang="ja-JP" sz="1292" dirty="0">
                <a:solidFill>
                  <a:prstClr val="black"/>
                </a:solidFill>
              </a:rPr>
              <a:t>S51</a:t>
            </a:r>
            <a:r>
              <a:rPr lang="ja-JP" altLang="en-US" sz="1292" dirty="0">
                <a:solidFill>
                  <a:prstClr val="black"/>
                </a:solidFill>
              </a:rPr>
              <a:t>洪水の浸水範囲内建物用地の建物用地化時期別の割合</a:t>
            </a:r>
            <a:endParaRPr lang="en-US" altLang="ja-JP" sz="1292" dirty="0">
              <a:solidFill>
                <a:prstClr val="black"/>
              </a:solidFill>
            </a:endParaRPr>
          </a:p>
        </p:txBody>
      </p:sp>
      <p:sp>
        <p:nvSpPr>
          <p:cNvPr id="8" name="テキスト ボックス 7"/>
          <p:cNvSpPr txBox="1"/>
          <p:nvPr/>
        </p:nvSpPr>
        <p:spPr>
          <a:xfrm>
            <a:off x="1406464" y="3192828"/>
            <a:ext cx="2119491" cy="404726"/>
          </a:xfrm>
          <a:prstGeom prst="rect">
            <a:avLst/>
          </a:prstGeom>
          <a:noFill/>
        </p:spPr>
        <p:txBody>
          <a:bodyPr wrap="none" rtlCol="0">
            <a:spAutoFit/>
          </a:bodyPr>
          <a:lstStyle/>
          <a:p>
            <a:pPr defTabSz="844083"/>
            <a:r>
              <a:rPr lang="ja-JP" altLang="en-US" sz="1015" dirty="0">
                <a:solidFill>
                  <a:srgbClr val="FF0000"/>
                </a:solidFill>
              </a:rPr>
              <a:t>全体の</a:t>
            </a:r>
            <a:r>
              <a:rPr lang="en-US" altLang="ja-JP" sz="1015" dirty="0">
                <a:solidFill>
                  <a:srgbClr val="FF0000"/>
                </a:solidFill>
              </a:rPr>
              <a:t>6</a:t>
            </a:r>
            <a:r>
              <a:rPr lang="ja-JP" altLang="en-US" sz="1015" dirty="0">
                <a:solidFill>
                  <a:srgbClr val="FF0000"/>
                </a:solidFill>
              </a:rPr>
              <a:t>割以上が</a:t>
            </a:r>
            <a:r>
              <a:rPr lang="en-US" altLang="ja-JP" sz="1015" dirty="0">
                <a:solidFill>
                  <a:srgbClr val="FF0000"/>
                </a:solidFill>
              </a:rPr>
              <a:t>S51</a:t>
            </a:r>
            <a:r>
              <a:rPr lang="ja-JP" altLang="en-US" sz="1015" dirty="0">
                <a:solidFill>
                  <a:srgbClr val="FF0000"/>
                </a:solidFill>
              </a:rPr>
              <a:t>出水以降で、</a:t>
            </a:r>
            <a:endParaRPr lang="en-US" altLang="ja-JP" sz="1015" dirty="0">
              <a:solidFill>
                <a:srgbClr val="FF0000"/>
              </a:solidFill>
            </a:endParaRPr>
          </a:p>
          <a:p>
            <a:pPr defTabSz="844083"/>
            <a:r>
              <a:rPr lang="ja-JP" altLang="en-US" sz="1015" dirty="0">
                <a:solidFill>
                  <a:srgbClr val="FF0000"/>
                </a:solidFill>
              </a:rPr>
              <a:t>特に近年建物用地化が加速</a:t>
            </a:r>
          </a:p>
        </p:txBody>
      </p:sp>
      <p:cxnSp>
        <p:nvCxnSpPr>
          <p:cNvPr id="11" name="直線コネクタ 10"/>
          <p:cNvCxnSpPr/>
          <p:nvPr/>
        </p:nvCxnSpPr>
        <p:spPr>
          <a:xfrm>
            <a:off x="1547700" y="3132665"/>
            <a:ext cx="0" cy="94233"/>
          </a:xfrm>
          <a:prstGeom prst="line">
            <a:avLst/>
          </a:prstGeom>
          <a:ln w="19050">
            <a:solidFill>
              <a:srgbClr val="FD030F"/>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3282484" y="3128613"/>
            <a:ext cx="0" cy="94233"/>
          </a:xfrm>
          <a:prstGeom prst="line">
            <a:avLst/>
          </a:prstGeom>
          <a:ln w="19050">
            <a:solidFill>
              <a:srgbClr val="FD030F"/>
            </a:solidFill>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1546917" y="3185631"/>
            <a:ext cx="1735909" cy="0"/>
          </a:xfrm>
          <a:prstGeom prst="straightConnector1">
            <a:avLst/>
          </a:prstGeom>
          <a:ln w="19050">
            <a:solidFill>
              <a:srgbClr val="FD030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ectangle 2">
            <a:extLst>
              <a:ext uri="{FF2B5EF4-FFF2-40B4-BE49-F238E27FC236}">
                <a16:creationId xmlns:a16="http://schemas.microsoft.com/office/drawing/2014/main" id="{27819902-B717-45B8-83D2-1F725F0E72A7}"/>
              </a:ext>
            </a:extLst>
          </p:cNvPr>
          <p:cNvSpPr txBox="1">
            <a:spLocks noChangeArrowheads="1"/>
          </p:cNvSpPr>
          <p:nvPr/>
        </p:nvSpPr>
        <p:spPr>
          <a:xfrm>
            <a:off x="394138" y="-27384"/>
            <a:ext cx="7277878" cy="439615"/>
          </a:xfrm>
          <a:prstGeom prst="rect">
            <a:avLst/>
          </a:prstGeom>
        </p:spPr>
        <p:txBody>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a:r>
              <a:rPr lang="ja-JP" altLang="en-US" sz="2215" b="1" kern="0" dirty="0">
                <a:latin typeface="Meiryo UI" panose="020B0604030504040204" pitchFamily="50" charset="-128"/>
                <a:ea typeface="Meiryo UI" panose="020B0604030504040204" pitchFamily="50" charset="-128"/>
                <a:cs typeface="Meiryo UI" panose="020B0604030504040204" pitchFamily="50" charset="-128"/>
              </a:rPr>
              <a:t>倉敷市真備町の浸水エリアの市街化の変遷</a:t>
            </a:r>
          </a:p>
        </p:txBody>
      </p:sp>
    </p:spTree>
    <p:extLst>
      <p:ext uri="{BB962C8B-B14F-4D97-AF65-F5344CB8AC3E}">
        <p14:creationId xmlns:p14="http://schemas.microsoft.com/office/powerpoint/2010/main" val="3862489117"/>
      </p:ext>
    </p:extLst>
  </p:cSld>
  <p:clrMapOvr>
    <a:masterClrMapping/>
  </p:clrMapOvr>
  <mc:AlternateContent xmlns:mc="http://schemas.openxmlformats.org/markup-compatibility/2006" xmlns:p14="http://schemas.microsoft.com/office/powerpoint/2010/main">
    <mc:Choice Requires="p14">
      <p:transition spd="slow" p14:dur="2000" advTm="67312"/>
    </mc:Choice>
    <mc:Fallback xmlns="">
      <p:transition spd="slow" advTm="6731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defTabSz="844083">
              <a:defRPr/>
            </a:pPr>
            <a:fld id="{651FC12D-27C1-4F31-90C9-A93D49E44687}" type="slidenum">
              <a:rPr lang="en-US" altLang="ja-JP">
                <a:solidFill>
                  <a:prstClr val="black"/>
                </a:solidFill>
                <a:latin typeface="Arial"/>
              </a:rPr>
              <a:pPr defTabSz="844083">
                <a:defRPr/>
              </a:pPr>
              <a:t>37</a:t>
            </a:fld>
            <a:endParaRPr lang="en-US" altLang="ja-JP">
              <a:solidFill>
                <a:prstClr val="black"/>
              </a:solidFill>
              <a:latin typeface="Arial"/>
            </a:endParaRPr>
          </a:p>
        </p:txBody>
      </p:sp>
      <p:sp>
        <p:nvSpPr>
          <p:cNvPr id="10" name="テキスト ボックス 9"/>
          <p:cNvSpPr txBox="1"/>
          <p:nvPr/>
        </p:nvSpPr>
        <p:spPr>
          <a:xfrm>
            <a:off x="7473080" y="2590678"/>
            <a:ext cx="1745991" cy="205890"/>
          </a:xfrm>
          <a:prstGeom prst="rect">
            <a:avLst/>
          </a:prstGeom>
          <a:noFill/>
        </p:spPr>
        <p:txBody>
          <a:bodyPr wrap="none" rtlCol="0">
            <a:spAutoFit/>
          </a:bodyPr>
          <a:lstStyle/>
          <a:p>
            <a:pPr defTabSz="844083"/>
            <a:r>
              <a:rPr lang="en-US" altLang="ja-JP" sz="738" dirty="0">
                <a:solidFill>
                  <a:prstClr val="black"/>
                </a:solidFill>
              </a:rPr>
              <a:t>※</a:t>
            </a:r>
            <a:r>
              <a:rPr lang="ja-JP" altLang="en-US" sz="738" dirty="0">
                <a:solidFill>
                  <a:prstClr val="black"/>
                </a:solidFill>
              </a:rPr>
              <a:t>全国の気象観測地点は約</a:t>
            </a:r>
            <a:r>
              <a:rPr lang="en-US" altLang="ja-JP" sz="738" dirty="0">
                <a:solidFill>
                  <a:prstClr val="black"/>
                </a:solidFill>
              </a:rPr>
              <a:t>1,300</a:t>
            </a:r>
            <a:r>
              <a:rPr lang="ja-JP" altLang="en-US" sz="738" dirty="0">
                <a:solidFill>
                  <a:prstClr val="black"/>
                </a:solidFill>
              </a:rPr>
              <a:t>地点</a:t>
            </a:r>
          </a:p>
        </p:txBody>
      </p:sp>
      <p:sp>
        <p:nvSpPr>
          <p:cNvPr id="14" name="テキスト ボックス 13"/>
          <p:cNvSpPr txBox="1"/>
          <p:nvPr/>
        </p:nvSpPr>
        <p:spPr>
          <a:xfrm>
            <a:off x="629557" y="6106578"/>
            <a:ext cx="7875709" cy="348044"/>
          </a:xfrm>
          <a:prstGeom prst="rect">
            <a:avLst/>
          </a:prstGeom>
          <a:noFill/>
        </p:spPr>
        <p:txBody>
          <a:bodyPr wrap="square" rtlCol="0">
            <a:spAutoFit/>
          </a:bodyPr>
          <a:lstStyle/>
          <a:p>
            <a:pPr defTabSz="844083"/>
            <a:r>
              <a:rPr lang="en-US" altLang="ja-JP" sz="831" dirty="0">
                <a:solidFill>
                  <a:prstClr val="black"/>
                </a:solidFill>
              </a:rPr>
              <a:t>※</a:t>
            </a:r>
            <a:r>
              <a:rPr lang="ja-JP" altLang="en-US" sz="831" dirty="0">
                <a:solidFill>
                  <a:prstClr val="black"/>
                </a:solidFill>
              </a:rPr>
              <a:t>気象庁ウェブサイトより作成（特定期間の気象データ；</a:t>
            </a:r>
            <a:r>
              <a:rPr lang="en-US" altLang="ja-JP" sz="831" dirty="0">
                <a:solidFill>
                  <a:prstClr val="black"/>
                </a:solidFill>
              </a:rPr>
              <a:t>2019</a:t>
            </a:r>
            <a:r>
              <a:rPr lang="ja-JP" altLang="en-US" sz="831" dirty="0">
                <a:solidFill>
                  <a:prstClr val="black"/>
                </a:solidFill>
              </a:rPr>
              <a:t>年</a:t>
            </a:r>
            <a:r>
              <a:rPr lang="en-US" altLang="ja-JP" sz="831" dirty="0">
                <a:solidFill>
                  <a:prstClr val="black"/>
                </a:solidFill>
              </a:rPr>
              <a:t>10</a:t>
            </a:r>
            <a:r>
              <a:rPr lang="ja-JP" altLang="en-US" sz="831" dirty="0">
                <a:solidFill>
                  <a:prstClr val="black"/>
                </a:solidFill>
              </a:rPr>
              <a:t>月</a:t>
            </a:r>
            <a:r>
              <a:rPr lang="en-US" altLang="ja-JP" sz="831" dirty="0">
                <a:solidFill>
                  <a:prstClr val="black"/>
                </a:solidFill>
              </a:rPr>
              <a:t>10</a:t>
            </a:r>
            <a:r>
              <a:rPr lang="ja-JP" altLang="en-US" sz="831" dirty="0">
                <a:solidFill>
                  <a:prstClr val="black"/>
                </a:solidFill>
              </a:rPr>
              <a:t>日～</a:t>
            </a:r>
            <a:r>
              <a:rPr lang="en-US" altLang="ja-JP" sz="831" dirty="0">
                <a:solidFill>
                  <a:prstClr val="black"/>
                </a:solidFill>
              </a:rPr>
              <a:t>2019</a:t>
            </a:r>
            <a:r>
              <a:rPr lang="ja-JP" altLang="en-US" sz="831" dirty="0">
                <a:solidFill>
                  <a:prstClr val="black"/>
                </a:solidFill>
              </a:rPr>
              <a:t>年</a:t>
            </a:r>
            <a:r>
              <a:rPr lang="en-US" altLang="ja-JP" sz="831" dirty="0">
                <a:solidFill>
                  <a:prstClr val="black"/>
                </a:solidFill>
              </a:rPr>
              <a:t>10</a:t>
            </a:r>
            <a:r>
              <a:rPr lang="ja-JP" altLang="en-US" sz="831" dirty="0">
                <a:solidFill>
                  <a:prstClr val="black"/>
                </a:solidFill>
              </a:rPr>
              <a:t>月</a:t>
            </a:r>
            <a:r>
              <a:rPr lang="en-US" altLang="ja-JP" sz="831" dirty="0">
                <a:solidFill>
                  <a:prstClr val="black"/>
                </a:solidFill>
              </a:rPr>
              <a:t>13</a:t>
            </a:r>
            <a:r>
              <a:rPr lang="ja-JP" altLang="en-US" sz="831" dirty="0">
                <a:solidFill>
                  <a:prstClr val="black"/>
                </a:solidFill>
              </a:rPr>
              <a:t>日（令和元年台風第</a:t>
            </a:r>
            <a:r>
              <a:rPr lang="en-US" altLang="ja-JP" sz="831" dirty="0">
                <a:solidFill>
                  <a:prstClr val="black"/>
                </a:solidFill>
              </a:rPr>
              <a:t>19</a:t>
            </a:r>
            <a:r>
              <a:rPr lang="ja-JP" altLang="en-US" sz="831" dirty="0">
                <a:solidFill>
                  <a:prstClr val="black"/>
                </a:solidFill>
              </a:rPr>
              <a:t>号による大雨と暴風） ）</a:t>
            </a:r>
            <a:endParaRPr lang="en-US" altLang="ja-JP" sz="831" dirty="0">
              <a:solidFill>
                <a:prstClr val="black"/>
              </a:solidFill>
            </a:endParaRPr>
          </a:p>
          <a:p>
            <a:pPr defTabSz="844083"/>
            <a:r>
              <a:rPr lang="en-US" altLang="ja-JP" sz="831" dirty="0">
                <a:solidFill>
                  <a:prstClr val="black"/>
                </a:solidFill>
              </a:rPr>
              <a:t>※</a:t>
            </a:r>
            <a:r>
              <a:rPr lang="ja-JP" altLang="en-US" sz="831" dirty="0">
                <a:solidFill>
                  <a:prstClr val="black"/>
                </a:solidFill>
              </a:rPr>
              <a:t>数値は速報値であり、今後変更となる場合がある。</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74" y="2927431"/>
            <a:ext cx="5539154" cy="3165231"/>
          </a:xfrm>
          <a:prstGeom prst="rect">
            <a:avLst/>
          </a:prstGeom>
        </p:spPr>
      </p:pic>
      <p:sp>
        <p:nvSpPr>
          <p:cNvPr id="18" name="Text Box 3"/>
          <p:cNvSpPr txBox="1">
            <a:spLocks noChangeArrowheads="1"/>
          </p:cNvSpPr>
          <p:nvPr/>
        </p:nvSpPr>
        <p:spPr bwMode="auto">
          <a:xfrm>
            <a:off x="402771" y="889785"/>
            <a:ext cx="9072000" cy="19317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53988" tIns="45700" rIns="53988" bIns="45700" anchor="ctr"/>
          <a:lstStyle>
            <a:lvl1pPr marL="171450" indent="-171450">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marL="241795" indent="-241795" defTabSz="844083">
              <a:spcBef>
                <a:spcPct val="0"/>
              </a:spcBef>
              <a:buFont typeface="ＭＳ Ｐゴシック" panose="020B0600070205080204" pitchFamily="50" charset="-128"/>
              <a:buChar char="○"/>
            </a:pPr>
            <a:r>
              <a:rPr lang="en-US" altLang="ja-JP" sz="1477" dirty="0">
                <a:solidFill>
                  <a:srgbClr val="000000"/>
                </a:solidFill>
                <a:latin typeface="ＭＳ Ｐゴシック"/>
                <a:ea typeface="ＭＳ Ｐゴシック"/>
                <a:cs typeface="Meiryo UI" panose="020B0604030504040204" pitchFamily="50" charset="-128"/>
              </a:rPr>
              <a:t>10 </a:t>
            </a:r>
            <a:r>
              <a:rPr lang="ja-JP" altLang="en-US" sz="1477" dirty="0">
                <a:solidFill>
                  <a:srgbClr val="000000"/>
                </a:solidFill>
                <a:latin typeface="ＭＳ Ｐゴシック"/>
                <a:ea typeface="ＭＳ Ｐゴシック"/>
                <a:cs typeface="Meiryo UI" panose="020B0604030504040204" pitchFamily="50" charset="-128"/>
              </a:rPr>
              <a:t>月</a:t>
            </a:r>
            <a:r>
              <a:rPr lang="en-US" altLang="ja-JP" sz="1477" dirty="0">
                <a:solidFill>
                  <a:srgbClr val="000000"/>
                </a:solidFill>
                <a:latin typeface="ＭＳ Ｐゴシック"/>
                <a:ea typeface="ＭＳ Ｐゴシック"/>
                <a:cs typeface="Meiryo UI" panose="020B0604030504040204" pitchFamily="50" charset="-128"/>
              </a:rPr>
              <a:t>6 </a:t>
            </a:r>
            <a:r>
              <a:rPr lang="ja-JP" altLang="en-US" sz="1477" dirty="0">
                <a:solidFill>
                  <a:srgbClr val="000000"/>
                </a:solidFill>
                <a:latin typeface="ＭＳ Ｐゴシック"/>
                <a:ea typeface="ＭＳ Ｐゴシック"/>
                <a:cs typeface="Meiryo UI" panose="020B0604030504040204" pitchFamily="50" charset="-128"/>
              </a:rPr>
              <a:t>日に南鳥島近海で発生した台風第</a:t>
            </a:r>
            <a:r>
              <a:rPr lang="en-US" altLang="ja-JP" sz="1477" dirty="0">
                <a:solidFill>
                  <a:srgbClr val="000000"/>
                </a:solidFill>
                <a:latin typeface="ＭＳ Ｐゴシック"/>
                <a:ea typeface="ＭＳ Ｐゴシック"/>
                <a:cs typeface="Meiryo UI" panose="020B0604030504040204" pitchFamily="50" charset="-128"/>
              </a:rPr>
              <a:t>19 </a:t>
            </a:r>
            <a:r>
              <a:rPr lang="ja-JP" altLang="en-US" sz="1477" dirty="0">
                <a:solidFill>
                  <a:srgbClr val="000000"/>
                </a:solidFill>
                <a:latin typeface="ＭＳ Ｐゴシック"/>
                <a:ea typeface="ＭＳ Ｐゴシック"/>
                <a:cs typeface="Meiryo UI" panose="020B0604030504040204" pitchFamily="50" charset="-128"/>
              </a:rPr>
              <a:t>号は、</a:t>
            </a:r>
            <a:r>
              <a:rPr lang="en-US" altLang="ja-JP" sz="1477" dirty="0">
                <a:solidFill>
                  <a:srgbClr val="000000"/>
                </a:solidFill>
                <a:latin typeface="ＭＳ Ｐゴシック"/>
                <a:ea typeface="ＭＳ Ｐゴシック"/>
                <a:cs typeface="Meiryo UI" panose="020B0604030504040204" pitchFamily="50" charset="-128"/>
              </a:rPr>
              <a:t>12 </a:t>
            </a:r>
            <a:r>
              <a:rPr lang="ja-JP" altLang="en-US" sz="1477" dirty="0">
                <a:solidFill>
                  <a:srgbClr val="000000"/>
                </a:solidFill>
                <a:latin typeface="ＭＳ Ｐゴシック"/>
                <a:ea typeface="ＭＳ Ｐゴシック"/>
                <a:cs typeface="Meiryo UI" panose="020B0604030504040204" pitchFamily="50" charset="-128"/>
              </a:rPr>
              <a:t>日 </a:t>
            </a:r>
            <a:r>
              <a:rPr lang="en-US" altLang="ja-JP" sz="1477" dirty="0">
                <a:solidFill>
                  <a:srgbClr val="000000"/>
                </a:solidFill>
                <a:latin typeface="ＭＳ Ｐゴシック"/>
                <a:ea typeface="ＭＳ Ｐゴシック"/>
                <a:cs typeface="Meiryo UI" panose="020B0604030504040204" pitchFamily="50" charset="-128"/>
              </a:rPr>
              <a:t>19 </a:t>
            </a:r>
            <a:r>
              <a:rPr lang="ja-JP" altLang="en-US" sz="1477" dirty="0">
                <a:solidFill>
                  <a:srgbClr val="000000"/>
                </a:solidFill>
                <a:latin typeface="ＭＳ Ｐゴシック"/>
                <a:ea typeface="ＭＳ Ｐゴシック"/>
                <a:cs typeface="Meiryo UI" panose="020B0604030504040204" pitchFamily="50" charset="-128"/>
              </a:rPr>
              <a:t>時前に大型で強い勢力で伊豆半島に上陸した。その後、関東地方を通過し、</a:t>
            </a:r>
            <a:r>
              <a:rPr lang="en-US" altLang="ja-JP" sz="1477" dirty="0">
                <a:solidFill>
                  <a:srgbClr val="000000"/>
                </a:solidFill>
                <a:latin typeface="ＭＳ Ｐゴシック"/>
                <a:ea typeface="ＭＳ Ｐゴシック"/>
                <a:cs typeface="Meiryo UI" panose="020B0604030504040204" pitchFamily="50" charset="-128"/>
              </a:rPr>
              <a:t>13 </a:t>
            </a:r>
            <a:r>
              <a:rPr lang="ja-JP" altLang="en-US" sz="1477" dirty="0">
                <a:solidFill>
                  <a:srgbClr val="000000"/>
                </a:solidFill>
                <a:latin typeface="ＭＳ Ｐゴシック"/>
                <a:ea typeface="ＭＳ Ｐゴシック"/>
                <a:cs typeface="Meiryo UI" panose="020B0604030504040204" pitchFamily="50" charset="-128"/>
              </a:rPr>
              <a:t>日</a:t>
            </a:r>
            <a:r>
              <a:rPr lang="en-US" altLang="ja-JP" sz="1477" dirty="0">
                <a:solidFill>
                  <a:srgbClr val="000000"/>
                </a:solidFill>
                <a:latin typeface="ＭＳ Ｐゴシック"/>
                <a:ea typeface="ＭＳ Ｐゴシック"/>
                <a:cs typeface="Meiryo UI" panose="020B0604030504040204" pitchFamily="50" charset="-128"/>
              </a:rPr>
              <a:t>12 </a:t>
            </a:r>
            <a:r>
              <a:rPr lang="ja-JP" altLang="en-US" sz="1477" dirty="0">
                <a:solidFill>
                  <a:srgbClr val="000000"/>
                </a:solidFill>
                <a:latin typeface="ＭＳ Ｐゴシック"/>
                <a:ea typeface="ＭＳ Ｐゴシック"/>
                <a:cs typeface="Meiryo UI" panose="020B0604030504040204" pitchFamily="50" charset="-128"/>
              </a:rPr>
              <a:t>時に日本の東で温帯低気圧に変わった。</a:t>
            </a:r>
          </a:p>
          <a:p>
            <a:pPr marL="241795" indent="-241795" defTabSz="844083">
              <a:spcBef>
                <a:spcPct val="0"/>
              </a:spcBef>
              <a:buFont typeface="ＭＳ Ｐゴシック" panose="020B0600070205080204" pitchFamily="50" charset="-128"/>
              <a:buChar char="○"/>
            </a:pPr>
            <a:r>
              <a:rPr lang="ja-JP" altLang="en-US" sz="1477" dirty="0">
                <a:solidFill>
                  <a:srgbClr val="000000"/>
                </a:solidFill>
                <a:latin typeface="ＭＳ Ｐゴシック"/>
                <a:ea typeface="ＭＳ Ｐゴシック"/>
                <a:cs typeface="Meiryo UI" panose="020B0604030504040204" pitchFamily="50" charset="-128"/>
              </a:rPr>
              <a:t>台風第</a:t>
            </a:r>
            <a:r>
              <a:rPr lang="en-US" altLang="ja-JP" sz="1477" dirty="0">
                <a:solidFill>
                  <a:srgbClr val="000000"/>
                </a:solidFill>
                <a:latin typeface="ＭＳ Ｐゴシック"/>
                <a:ea typeface="ＭＳ Ｐゴシック"/>
                <a:cs typeface="Meiryo UI" panose="020B0604030504040204" pitchFamily="50" charset="-128"/>
              </a:rPr>
              <a:t>19 </a:t>
            </a:r>
            <a:r>
              <a:rPr lang="ja-JP" altLang="en-US" sz="1477" dirty="0">
                <a:solidFill>
                  <a:srgbClr val="000000"/>
                </a:solidFill>
                <a:latin typeface="ＭＳ Ｐゴシック"/>
                <a:ea typeface="ＭＳ Ｐゴシック"/>
                <a:cs typeface="Meiryo UI" panose="020B0604030504040204" pitchFamily="50" charset="-128"/>
              </a:rPr>
              <a:t>号の接近・通過に伴い、広い範囲で大雨、暴風、高波、高潮となった。</a:t>
            </a:r>
          </a:p>
          <a:p>
            <a:pPr marL="241795" indent="-241795" defTabSz="844083">
              <a:spcBef>
                <a:spcPct val="0"/>
              </a:spcBef>
              <a:buFont typeface="ＭＳ Ｐゴシック" panose="020B0600070205080204" pitchFamily="50" charset="-128"/>
              <a:buChar char="○"/>
            </a:pPr>
            <a:r>
              <a:rPr lang="ja-JP" altLang="en-US" sz="1477" dirty="0">
                <a:solidFill>
                  <a:srgbClr val="000000"/>
                </a:solidFill>
                <a:latin typeface="ＭＳ Ｐゴシック"/>
                <a:ea typeface="ＭＳ Ｐゴシック"/>
                <a:cs typeface="Meiryo UI" panose="020B0604030504040204" pitchFamily="50" charset="-128"/>
              </a:rPr>
              <a:t>雨については、</a:t>
            </a:r>
            <a:r>
              <a:rPr lang="en-US" altLang="ja-JP" sz="1477" dirty="0">
                <a:solidFill>
                  <a:srgbClr val="000000"/>
                </a:solidFill>
                <a:latin typeface="ＭＳ Ｐゴシック"/>
                <a:ea typeface="ＭＳ Ｐゴシック"/>
                <a:cs typeface="Meiryo UI" panose="020B0604030504040204" pitchFamily="50" charset="-128"/>
              </a:rPr>
              <a:t>10 </a:t>
            </a:r>
            <a:r>
              <a:rPr lang="ja-JP" altLang="en-US" sz="1477" dirty="0">
                <a:solidFill>
                  <a:srgbClr val="000000"/>
                </a:solidFill>
                <a:latin typeface="ＭＳ Ｐゴシック"/>
                <a:ea typeface="ＭＳ Ｐゴシック"/>
                <a:cs typeface="Meiryo UI" panose="020B0604030504040204" pitchFamily="50" charset="-128"/>
              </a:rPr>
              <a:t>日から</a:t>
            </a:r>
            <a:r>
              <a:rPr lang="en-US" altLang="ja-JP" sz="1477" dirty="0">
                <a:solidFill>
                  <a:srgbClr val="000000"/>
                </a:solidFill>
                <a:latin typeface="ＭＳ Ｐゴシック"/>
                <a:ea typeface="ＭＳ Ｐゴシック"/>
                <a:cs typeface="Meiryo UI" panose="020B0604030504040204" pitchFamily="50" charset="-128"/>
              </a:rPr>
              <a:t>13 </a:t>
            </a:r>
            <a:r>
              <a:rPr lang="ja-JP" altLang="en-US" sz="1477" dirty="0">
                <a:solidFill>
                  <a:srgbClr val="000000"/>
                </a:solidFill>
                <a:latin typeface="ＭＳ Ｐゴシック"/>
                <a:ea typeface="ＭＳ Ｐゴシック"/>
                <a:cs typeface="Meiryo UI" panose="020B0604030504040204" pitchFamily="50" charset="-128"/>
              </a:rPr>
              <a:t>日までの総降水量が、神奈川県箱根で</a:t>
            </a:r>
            <a:r>
              <a:rPr lang="en-US" altLang="ja-JP" sz="1477" dirty="0">
                <a:solidFill>
                  <a:srgbClr val="000000"/>
                </a:solidFill>
                <a:latin typeface="ＭＳ Ｐゴシック"/>
                <a:ea typeface="ＭＳ Ｐゴシック"/>
                <a:cs typeface="Meiryo UI" panose="020B0604030504040204" pitchFamily="50" charset="-128"/>
              </a:rPr>
              <a:t>1000 </a:t>
            </a:r>
            <a:r>
              <a:rPr lang="ja-JP" altLang="en-US" sz="1477" dirty="0">
                <a:solidFill>
                  <a:srgbClr val="000000"/>
                </a:solidFill>
                <a:latin typeface="ＭＳ Ｐゴシック"/>
                <a:ea typeface="ＭＳ Ｐゴシック"/>
                <a:cs typeface="Meiryo UI" panose="020B0604030504040204" pitchFamily="50" charset="-128"/>
              </a:rPr>
              <a:t>ミリに達 し、東日本を中心に</a:t>
            </a:r>
            <a:r>
              <a:rPr lang="en-US" altLang="ja-JP" sz="1477" dirty="0">
                <a:solidFill>
                  <a:srgbClr val="000000"/>
                </a:solidFill>
                <a:latin typeface="ＭＳ Ｐゴシック"/>
                <a:ea typeface="ＭＳ Ｐゴシック"/>
                <a:cs typeface="Meiryo UI" panose="020B0604030504040204" pitchFamily="50" charset="-128"/>
              </a:rPr>
              <a:t>17 </a:t>
            </a:r>
            <a:r>
              <a:rPr lang="ja-JP" altLang="en-US" sz="1477" dirty="0">
                <a:solidFill>
                  <a:srgbClr val="000000"/>
                </a:solidFill>
                <a:latin typeface="ＭＳ Ｐゴシック"/>
                <a:ea typeface="ＭＳ Ｐゴシック"/>
                <a:cs typeface="Meiryo UI" panose="020B0604030504040204" pitchFamily="50" charset="-128"/>
              </a:rPr>
              <a:t>地点で</a:t>
            </a:r>
            <a:r>
              <a:rPr lang="en-US" altLang="ja-JP" sz="1477" dirty="0">
                <a:solidFill>
                  <a:srgbClr val="000000"/>
                </a:solidFill>
                <a:latin typeface="ＭＳ Ｐゴシック"/>
                <a:ea typeface="ＭＳ Ｐゴシック"/>
                <a:cs typeface="Meiryo UI" panose="020B0604030504040204" pitchFamily="50" charset="-128"/>
              </a:rPr>
              <a:t>500 </a:t>
            </a:r>
            <a:r>
              <a:rPr lang="ja-JP" altLang="en-US" sz="1477" dirty="0">
                <a:solidFill>
                  <a:srgbClr val="000000"/>
                </a:solidFill>
                <a:latin typeface="ＭＳ Ｐゴシック"/>
                <a:ea typeface="ＭＳ Ｐゴシック"/>
                <a:cs typeface="Meiryo UI" panose="020B0604030504040204" pitchFamily="50" charset="-128"/>
              </a:rPr>
              <a:t>ミリを超えた。特に静岡県や新潟県、関東甲信地方、東北地方の多くの地点で</a:t>
            </a:r>
            <a:r>
              <a:rPr lang="en-US" altLang="ja-JP" sz="1477" dirty="0">
                <a:solidFill>
                  <a:srgbClr val="000000"/>
                </a:solidFill>
                <a:latin typeface="ＭＳ Ｐゴシック"/>
                <a:ea typeface="ＭＳ Ｐゴシック"/>
                <a:cs typeface="Meiryo UI" panose="020B0604030504040204" pitchFamily="50" charset="-128"/>
              </a:rPr>
              <a:t>3</a:t>
            </a:r>
            <a:r>
              <a:rPr lang="ja-JP" altLang="en-US" sz="1477" dirty="0" err="1">
                <a:solidFill>
                  <a:srgbClr val="000000"/>
                </a:solidFill>
                <a:latin typeface="ＭＳ Ｐゴシック"/>
                <a:ea typeface="ＭＳ Ｐゴシック"/>
                <a:cs typeface="Meiryo UI" panose="020B0604030504040204" pitchFamily="50" charset="-128"/>
              </a:rPr>
              <a:t>、</a:t>
            </a:r>
            <a:r>
              <a:rPr lang="en-US" altLang="ja-JP" sz="1477" dirty="0">
                <a:solidFill>
                  <a:srgbClr val="000000"/>
                </a:solidFill>
                <a:latin typeface="ＭＳ Ｐゴシック"/>
                <a:ea typeface="ＭＳ Ｐゴシック"/>
                <a:cs typeface="Meiryo UI" panose="020B0604030504040204" pitchFamily="50" charset="-128"/>
              </a:rPr>
              <a:t>6</a:t>
            </a:r>
            <a:r>
              <a:rPr lang="ja-JP" altLang="en-US" sz="1477" dirty="0" err="1">
                <a:solidFill>
                  <a:srgbClr val="000000"/>
                </a:solidFill>
                <a:latin typeface="ＭＳ Ｐゴシック"/>
                <a:ea typeface="ＭＳ Ｐゴシック"/>
                <a:cs typeface="Meiryo UI" panose="020B0604030504040204" pitchFamily="50" charset="-128"/>
              </a:rPr>
              <a:t>、</a:t>
            </a:r>
            <a:r>
              <a:rPr lang="en-US" altLang="ja-JP" sz="1477" dirty="0">
                <a:solidFill>
                  <a:srgbClr val="000000"/>
                </a:solidFill>
                <a:latin typeface="ＭＳ Ｐゴシック"/>
                <a:ea typeface="ＭＳ Ｐゴシック"/>
                <a:cs typeface="Meiryo UI" panose="020B0604030504040204" pitchFamily="50" charset="-128"/>
              </a:rPr>
              <a:t>12</a:t>
            </a:r>
            <a:r>
              <a:rPr lang="ja-JP" altLang="en-US" sz="1477" dirty="0" err="1">
                <a:solidFill>
                  <a:srgbClr val="000000"/>
                </a:solidFill>
                <a:latin typeface="ＭＳ Ｐゴシック"/>
                <a:ea typeface="ＭＳ Ｐゴシック"/>
                <a:cs typeface="Meiryo UI" panose="020B0604030504040204" pitchFamily="50" charset="-128"/>
              </a:rPr>
              <a:t>、</a:t>
            </a:r>
            <a:r>
              <a:rPr lang="en-US" altLang="ja-JP" sz="1477" dirty="0">
                <a:solidFill>
                  <a:srgbClr val="000000"/>
                </a:solidFill>
                <a:latin typeface="ＭＳ Ｐゴシック"/>
                <a:ea typeface="ＭＳ Ｐゴシック"/>
                <a:cs typeface="Meiryo UI" panose="020B0604030504040204" pitchFamily="50" charset="-128"/>
              </a:rPr>
              <a:t>24</a:t>
            </a:r>
            <a:r>
              <a:rPr lang="ja-JP" altLang="en-US" sz="1477" dirty="0">
                <a:solidFill>
                  <a:srgbClr val="000000"/>
                </a:solidFill>
                <a:latin typeface="ＭＳ Ｐゴシック"/>
                <a:ea typeface="ＭＳ Ｐゴシック"/>
                <a:cs typeface="Meiryo UI" panose="020B0604030504040204" pitchFamily="50" charset="-128"/>
              </a:rPr>
              <a:t>時間降水量の観測史上</a:t>
            </a:r>
            <a:r>
              <a:rPr lang="en-US" altLang="ja-JP" sz="1477" dirty="0">
                <a:solidFill>
                  <a:srgbClr val="000000"/>
                </a:solidFill>
                <a:latin typeface="ＭＳ Ｐゴシック"/>
                <a:ea typeface="ＭＳ Ｐゴシック"/>
                <a:cs typeface="Meiryo UI" panose="020B0604030504040204" pitchFamily="50" charset="-128"/>
              </a:rPr>
              <a:t>1 </a:t>
            </a:r>
            <a:r>
              <a:rPr lang="ja-JP" altLang="en-US" sz="1477" dirty="0">
                <a:solidFill>
                  <a:srgbClr val="000000"/>
                </a:solidFill>
                <a:latin typeface="ＭＳ Ｐゴシック"/>
                <a:ea typeface="ＭＳ Ｐゴシック"/>
                <a:cs typeface="Meiryo UI" panose="020B0604030504040204" pitchFamily="50" charset="-128"/>
              </a:rPr>
              <a:t>位の値を更新するなど記録的な大雨となった。</a:t>
            </a:r>
          </a:p>
          <a:p>
            <a:pPr marL="241795" indent="-241795" defTabSz="844083">
              <a:spcBef>
                <a:spcPct val="0"/>
              </a:spcBef>
              <a:buFont typeface="ＭＳ Ｐゴシック" panose="020B0600070205080204" pitchFamily="50" charset="-128"/>
              <a:buChar char="○"/>
            </a:pPr>
            <a:r>
              <a:rPr lang="ja-JP" altLang="en-US" sz="1477" dirty="0">
                <a:solidFill>
                  <a:srgbClr val="000000"/>
                </a:solidFill>
                <a:latin typeface="ＭＳ Ｐゴシック"/>
                <a:ea typeface="ＭＳ Ｐゴシック"/>
                <a:cs typeface="Meiryo UI" panose="020B0604030504040204" pitchFamily="50" charset="-128"/>
              </a:rPr>
              <a:t>降水量について、</a:t>
            </a:r>
            <a:r>
              <a:rPr lang="en-US" altLang="ja-JP" sz="1477" dirty="0">
                <a:solidFill>
                  <a:srgbClr val="000000"/>
                </a:solidFill>
                <a:latin typeface="ＭＳ Ｐゴシック"/>
                <a:ea typeface="ＭＳ Ｐゴシック"/>
                <a:cs typeface="Meiryo UI" panose="020B0604030504040204" pitchFamily="50" charset="-128"/>
              </a:rPr>
              <a:t>6</a:t>
            </a:r>
            <a:r>
              <a:rPr lang="ja-JP" altLang="en-US" sz="1477" dirty="0">
                <a:solidFill>
                  <a:srgbClr val="000000"/>
                </a:solidFill>
                <a:latin typeface="ＭＳ Ｐゴシック"/>
                <a:ea typeface="ＭＳ Ｐゴシック"/>
                <a:cs typeface="Meiryo UI" panose="020B0604030504040204" pitchFamily="50" charset="-128"/>
              </a:rPr>
              <a:t>時間降水量は</a:t>
            </a:r>
            <a:r>
              <a:rPr lang="en-US" altLang="ja-JP" sz="1477" dirty="0">
                <a:solidFill>
                  <a:srgbClr val="000000"/>
                </a:solidFill>
                <a:latin typeface="ＭＳ Ｐゴシック"/>
                <a:ea typeface="ＭＳ Ｐゴシック"/>
                <a:cs typeface="Meiryo UI" panose="020B0604030504040204" pitchFamily="50" charset="-128"/>
              </a:rPr>
              <a:t>89</a:t>
            </a:r>
            <a:r>
              <a:rPr lang="ja-JP" altLang="en-US" sz="1477" dirty="0">
                <a:solidFill>
                  <a:srgbClr val="000000"/>
                </a:solidFill>
                <a:latin typeface="ＭＳ Ｐゴシック"/>
                <a:ea typeface="ＭＳ Ｐゴシック"/>
                <a:cs typeface="Meiryo UI" panose="020B0604030504040204" pitchFamily="50" charset="-128"/>
              </a:rPr>
              <a:t>地点、</a:t>
            </a:r>
            <a:r>
              <a:rPr lang="en-US" altLang="ja-JP" sz="1477" dirty="0">
                <a:solidFill>
                  <a:srgbClr val="000000"/>
                </a:solidFill>
                <a:latin typeface="ＭＳ Ｐゴシック"/>
                <a:ea typeface="ＭＳ Ｐゴシック"/>
                <a:cs typeface="Meiryo UI" panose="020B0604030504040204" pitchFamily="50" charset="-128"/>
              </a:rPr>
              <a:t>12</a:t>
            </a:r>
            <a:r>
              <a:rPr lang="ja-JP" altLang="en-US" sz="1477" dirty="0">
                <a:solidFill>
                  <a:srgbClr val="000000"/>
                </a:solidFill>
                <a:latin typeface="ＭＳ Ｐゴシック"/>
                <a:ea typeface="ＭＳ Ｐゴシック"/>
                <a:cs typeface="Meiryo UI" panose="020B0604030504040204" pitchFamily="50" charset="-128"/>
              </a:rPr>
              <a:t>時間降水量は</a:t>
            </a:r>
            <a:r>
              <a:rPr lang="en-US" altLang="ja-JP" sz="1477" dirty="0">
                <a:solidFill>
                  <a:srgbClr val="000000"/>
                </a:solidFill>
                <a:latin typeface="ＭＳ Ｐゴシック"/>
                <a:ea typeface="ＭＳ Ｐゴシック"/>
                <a:cs typeface="Meiryo UI" panose="020B0604030504040204" pitchFamily="50" charset="-128"/>
              </a:rPr>
              <a:t>120</a:t>
            </a:r>
            <a:r>
              <a:rPr lang="ja-JP" altLang="en-US" sz="1477" dirty="0">
                <a:solidFill>
                  <a:srgbClr val="000000"/>
                </a:solidFill>
                <a:latin typeface="ＭＳ Ｐゴシック"/>
                <a:ea typeface="ＭＳ Ｐゴシック"/>
                <a:cs typeface="Meiryo UI" panose="020B0604030504040204" pitchFamily="50" charset="-128"/>
              </a:rPr>
              <a:t>地点、</a:t>
            </a:r>
            <a:r>
              <a:rPr lang="en-US" altLang="ja-JP" sz="1477" dirty="0">
                <a:solidFill>
                  <a:srgbClr val="000000"/>
                </a:solidFill>
                <a:latin typeface="ＭＳ Ｐゴシック"/>
                <a:ea typeface="ＭＳ Ｐゴシック"/>
                <a:cs typeface="Meiryo UI" panose="020B0604030504040204" pitchFamily="50" charset="-128"/>
              </a:rPr>
              <a:t>24</a:t>
            </a:r>
            <a:r>
              <a:rPr lang="ja-JP" altLang="en-US" sz="1477" dirty="0">
                <a:solidFill>
                  <a:srgbClr val="000000"/>
                </a:solidFill>
                <a:latin typeface="ＭＳ Ｐゴシック"/>
                <a:ea typeface="ＭＳ Ｐゴシック"/>
                <a:cs typeface="Meiryo UI" panose="020B0604030504040204" pitchFamily="50" charset="-128"/>
              </a:rPr>
              <a:t>時間降水量は</a:t>
            </a:r>
            <a:r>
              <a:rPr lang="en-US" altLang="ja-JP" sz="1477" dirty="0">
                <a:solidFill>
                  <a:srgbClr val="000000"/>
                </a:solidFill>
                <a:latin typeface="ＭＳ Ｐゴシック"/>
                <a:ea typeface="ＭＳ Ｐゴシック"/>
                <a:cs typeface="Meiryo UI" panose="020B0604030504040204" pitchFamily="50" charset="-128"/>
              </a:rPr>
              <a:t>103</a:t>
            </a:r>
            <a:r>
              <a:rPr lang="ja-JP" altLang="en-US" sz="1477" dirty="0">
                <a:solidFill>
                  <a:srgbClr val="000000"/>
                </a:solidFill>
                <a:latin typeface="ＭＳ Ｐゴシック"/>
                <a:ea typeface="ＭＳ Ｐゴシック"/>
                <a:cs typeface="Meiryo UI" panose="020B0604030504040204" pitchFamily="50" charset="-128"/>
              </a:rPr>
              <a:t>地点、</a:t>
            </a:r>
            <a:r>
              <a:rPr lang="en-US" altLang="ja-JP" sz="1477" dirty="0">
                <a:solidFill>
                  <a:srgbClr val="000000"/>
                </a:solidFill>
                <a:latin typeface="ＭＳ Ｐゴシック"/>
                <a:ea typeface="ＭＳ Ｐゴシック"/>
                <a:cs typeface="Meiryo UI" panose="020B0604030504040204" pitchFamily="50" charset="-128"/>
              </a:rPr>
              <a:t>48</a:t>
            </a:r>
            <a:r>
              <a:rPr lang="ja-JP" altLang="en-US" sz="1477" dirty="0">
                <a:solidFill>
                  <a:srgbClr val="000000"/>
                </a:solidFill>
                <a:latin typeface="ＭＳ Ｐゴシック"/>
                <a:ea typeface="ＭＳ Ｐゴシック"/>
                <a:cs typeface="Meiryo UI" panose="020B0604030504040204" pitchFamily="50" charset="-128"/>
              </a:rPr>
              <a:t>時間降水量は</a:t>
            </a:r>
            <a:r>
              <a:rPr lang="en-US" altLang="ja-JP" sz="1477" dirty="0">
                <a:solidFill>
                  <a:srgbClr val="000000"/>
                </a:solidFill>
                <a:latin typeface="ＭＳ Ｐゴシック"/>
                <a:ea typeface="ＭＳ Ｐゴシック"/>
                <a:cs typeface="Meiryo UI" panose="020B0604030504040204" pitchFamily="50" charset="-128"/>
              </a:rPr>
              <a:t>72</a:t>
            </a:r>
            <a:r>
              <a:rPr lang="ja-JP" altLang="en-US" sz="1477" dirty="0">
                <a:solidFill>
                  <a:srgbClr val="000000"/>
                </a:solidFill>
                <a:latin typeface="ＭＳ Ｐゴシック"/>
                <a:ea typeface="ＭＳ Ｐゴシック"/>
                <a:cs typeface="Meiryo UI" panose="020B0604030504040204" pitchFamily="50" charset="-128"/>
              </a:rPr>
              <a:t>地点で観測史上</a:t>
            </a:r>
            <a:r>
              <a:rPr lang="en-US" altLang="ja-JP" sz="1477" dirty="0">
                <a:solidFill>
                  <a:srgbClr val="000000"/>
                </a:solidFill>
                <a:latin typeface="ＭＳ Ｐゴシック"/>
                <a:ea typeface="ＭＳ Ｐゴシック"/>
                <a:cs typeface="Meiryo UI" panose="020B0604030504040204" pitchFamily="50" charset="-128"/>
              </a:rPr>
              <a:t>1</a:t>
            </a:r>
            <a:r>
              <a:rPr lang="ja-JP" altLang="en-US" sz="1477" dirty="0">
                <a:solidFill>
                  <a:srgbClr val="000000"/>
                </a:solidFill>
                <a:latin typeface="ＭＳ Ｐゴシック"/>
                <a:ea typeface="ＭＳ Ｐゴシック"/>
                <a:cs typeface="Meiryo UI" panose="020B0604030504040204" pitchFamily="50" charset="-128"/>
              </a:rPr>
              <a:t>位を更新した。</a:t>
            </a:r>
          </a:p>
        </p:txBody>
      </p:sp>
      <p:sp>
        <p:nvSpPr>
          <p:cNvPr id="19" name="Rectangle 2">
            <a:extLst>
              <a:ext uri="{FF2B5EF4-FFF2-40B4-BE49-F238E27FC236}">
                <a16:creationId xmlns:a16="http://schemas.microsoft.com/office/drawing/2014/main" id="{17E1EFFB-99C6-4480-8DE2-060092279EEE}"/>
              </a:ext>
            </a:extLst>
          </p:cNvPr>
          <p:cNvSpPr>
            <a:spLocks noGrp="1" noChangeArrowheads="1"/>
          </p:cNvSpPr>
          <p:nvPr>
            <p:ph type="title"/>
          </p:nvPr>
        </p:nvSpPr>
        <p:spPr>
          <a:xfrm>
            <a:off x="381001" y="-54680"/>
            <a:ext cx="7020658" cy="439615"/>
          </a:xfrm>
        </p:spPr>
        <p:txBody>
          <a:bodyPr/>
          <a:lstStyle/>
          <a:p>
            <a:r>
              <a:rPr lang="ja-JP" altLang="en-US" sz="2215" b="1" dirty="0">
                <a:latin typeface="Meiryo UI" panose="020B0604030504040204" pitchFamily="50" charset="-128"/>
                <a:ea typeface="Meiryo UI" panose="020B0604030504040204" pitchFamily="50" charset="-128"/>
                <a:cs typeface="Meiryo UI" panose="020B0604030504040204" pitchFamily="50" charset="-128"/>
              </a:rPr>
              <a:t>令和元年</a:t>
            </a:r>
            <a:r>
              <a:rPr lang="en-US" altLang="ja-JP" sz="2215" b="1" dirty="0">
                <a:latin typeface="Meiryo UI" panose="020B0604030504040204" pitchFamily="50" charset="-128"/>
                <a:ea typeface="Meiryo UI" panose="020B0604030504040204" pitchFamily="50" charset="-128"/>
                <a:cs typeface="Meiryo UI" panose="020B0604030504040204" pitchFamily="50" charset="-128"/>
              </a:rPr>
              <a:t>10</a:t>
            </a:r>
            <a:r>
              <a:rPr lang="ja-JP" altLang="en-US" sz="2215" b="1" dirty="0">
                <a:latin typeface="Meiryo UI" panose="020B0604030504040204" pitchFamily="50" charset="-128"/>
                <a:ea typeface="Meiryo UI" panose="020B0604030504040204" pitchFamily="50" charset="-128"/>
                <a:cs typeface="Meiryo UI" panose="020B0604030504040204" pitchFamily="50" charset="-128"/>
              </a:rPr>
              <a:t>月台風第</a:t>
            </a:r>
            <a:r>
              <a:rPr lang="en-US" altLang="ja-JP" sz="2215" b="1" dirty="0">
                <a:latin typeface="Meiryo UI" panose="020B0604030504040204" pitchFamily="50" charset="-128"/>
                <a:ea typeface="Meiryo UI" panose="020B0604030504040204" pitchFamily="50" charset="-128"/>
                <a:cs typeface="Meiryo UI" panose="020B0604030504040204" pitchFamily="50" charset="-128"/>
              </a:rPr>
              <a:t>19</a:t>
            </a:r>
            <a:r>
              <a:rPr lang="ja-JP" altLang="en-US" sz="2215" b="1" dirty="0">
                <a:latin typeface="Meiryo UI" panose="020B0604030504040204" pitchFamily="50" charset="-128"/>
                <a:ea typeface="Meiryo UI" panose="020B0604030504040204" pitchFamily="50" charset="-128"/>
                <a:cs typeface="Meiryo UI" panose="020B0604030504040204" pitchFamily="50" charset="-128"/>
              </a:rPr>
              <a:t>号の特徴（降雨）</a:t>
            </a:r>
          </a:p>
        </p:txBody>
      </p:sp>
      <p:graphicFrame>
        <p:nvGraphicFramePr>
          <p:cNvPr id="21" name="グラフ 20">
            <a:extLst>
              <a:ext uri="{FF2B5EF4-FFF2-40B4-BE49-F238E27FC236}">
                <a16:creationId xmlns:a16="http://schemas.microsoft.com/office/drawing/2014/main" id="{1F2FC844-8CCC-47A2-953D-EFD209560926}"/>
              </a:ext>
            </a:extLst>
          </p:cNvPr>
          <p:cNvGraphicFramePr/>
          <p:nvPr/>
        </p:nvGraphicFramePr>
        <p:xfrm>
          <a:off x="6758125" y="3407109"/>
          <a:ext cx="2326412" cy="2664478"/>
        </p:xfrm>
        <a:graphic>
          <a:graphicData uri="http://schemas.openxmlformats.org/drawingml/2006/chart">
            <c:chart xmlns:c="http://schemas.openxmlformats.org/drawingml/2006/chart" xmlns:r="http://schemas.openxmlformats.org/officeDocument/2006/relationships" r:id="rId4"/>
          </a:graphicData>
        </a:graphic>
      </p:graphicFrame>
      <p:sp>
        <p:nvSpPr>
          <p:cNvPr id="22" name="正方形/長方形 21">
            <a:extLst>
              <a:ext uri="{FF2B5EF4-FFF2-40B4-BE49-F238E27FC236}">
                <a16:creationId xmlns:a16="http://schemas.microsoft.com/office/drawing/2014/main" id="{F188F0A4-AF55-4070-A7AC-9E032D140EBA}"/>
              </a:ext>
            </a:extLst>
          </p:cNvPr>
          <p:cNvSpPr/>
          <p:nvPr/>
        </p:nvSpPr>
        <p:spPr>
          <a:xfrm>
            <a:off x="6625188" y="3079691"/>
            <a:ext cx="2644331" cy="2991896"/>
          </a:xfrm>
          <a:prstGeom prst="rect">
            <a:avLst/>
          </a:prstGeom>
          <a:noFill/>
          <a:ln w="25400" cap="flat" cmpd="sng" algn="ctr">
            <a:solidFill>
              <a:sysClr val="windowText" lastClr="000000"/>
            </a:solidFill>
            <a:prstDash val="solid"/>
          </a:ln>
          <a:effectLst/>
        </p:spPr>
        <p:txBody>
          <a:bodyPr rtlCol="0" anchor="ctr"/>
          <a:lstStyle/>
          <a:p>
            <a:pPr algn="ctr" defTabSz="844083" fontAlgn="auto">
              <a:spcBef>
                <a:spcPts val="0"/>
              </a:spcBef>
              <a:spcAft>
                <a:spcPts val="0"/>
              </a:spcAft>
              <a:defRPr/>
            </a:pPr>
            <a:endParaRPr kumimoji="0" lang="ja-JP" altLang="en-US" sz="1662" kern="0">
              <a:solidFill>
                <a:prstClr val="white"/>
              </a:solidFill>
              <a:latin typeface="Calibri"/>
            </a:endParaRPr>
          </a:p>
        </p:txBody>
      </p:sp>
      <p:sp>
        <p:nvSpPr>
          <p:cNvPr id="23" name="正方形/長方形 22">
            <a:extLst>
              <a:ext uri="{FF2B5EF4-FFF2-40B4-BE49-F238E27FC236}">
                <a16:creationId xmlns:a16="http://schemas.microsoft.com/office/drawing/2014/main" id="{5F47053D-3BD2-46F2-A460-2CB74EAD1810}"/>
              </a:ext>
            </a:extLst>
          </p:cNvPr>
          <p:cNvSpPr/>
          <p:nvPr/>
        </p:nvSpPr>
        <p:spPr>
          <a:xfrm>
            <a:off x="6905489" y="2897250"/>
            <a:ext cx="2179049" cy="376923"/>
          </a:xfrm>
          <a:prstGeom prst="rect">
            <a:avLst/>
          </a:prstGeom>
          <a:solidFill>
            <a:srgbClr val="4F81BD"/>
          </a:solidFill>
          <a:ln w="25400" cap="flat" cmpd="sng" algn="ctr">
            <a:solidFill>
              <a:srgbClr val="4F81BD">
                <a:shade val="50000"/>
              </a:srgbClr>
            </a:solidFill>
            <a:prstDash val="solid"/>
          </a:ln>
          <a:effectLst/>
        </p:spPr>
        <p:txBody>
          <a:bodyPr rtlCol="0" anchor="ctr"/>
          <a:lstStyle/>
          <a:p>
            <a:pPr algn="ctr" defTabSz="844083" fontAlgn="auto">
              <a:spcBef>
                <a:spcPts val="0"/>
              </a:spcBef>
              <a:spcAft>
                <a:spcPts val="0"/>
              </a:spcAft>
              <a:defRPr/>
            </a:pPr>
            <a:r>
              <a:rPr kumimoji="0" lang="ja-JP" altLang="en-US" sz="1108" kern="0" dirty="0">
                <a:solidFill>
                  <a:prstClr val="white"/>
                </a:solidFill>
                <a:latin typeface="Calibri"/>
              </a:rPr>
              <a:t>観測史上</a:t>
            </a:r>
            <a:r>
              <a:rPr kumimoji="0" lang="en-US" altLang="ja-JP" sz="1108" kern="0" dirty="0">
                <a:solidFill>
                  <a:prstClr val="white"/>
                </a:solidFill>
                <a:latin typeface="Calibri"/>
              </a:rPr>
              <a:t>1</a:t>
            </a:r>
            <a:r>
              <a:rPr kumimoji="0" lang="ja-JP" altLang="en-US" sz="1108" kern="0" dirty="0">
                <a:solidFill>
                  <a:prstClr val="white"/>
                </a:solidFill>
                <a:latin typeface="Calibri"/>
              </a:rPr>
              <a:t>位の更新地点数</a:t>
            </a:r>
            <a:endParaRPr kumimoji="0" lang="en-US" altLang="ja-JP" sz="1108" kern="0" dirty="0">
              <a:solidFill>
                <a:prstClr val="white"/>
              </a:solidFill>
              <a:latin typeface="Calibri"/>
            </a:endParaRPr>
          </a:p>
          <a:p>
            <a:pPr algn="ctr" defTabSz="844083" fontAlgn="auto">
              <a:spcBef>
                <a:spcPts val="0"/>
              </a:spcBef>
              <a:spcAft>
                <a:spcPts val="0"/>
              </a:spcAft>
              <a:defRPr/>
            </a:pPr>
            <a:r>
              <a:rPr kumimoji="0" lang="ja-JP" altLang="en-US" sz="1015" kern="0" dirty="0">
                <a:solidFill>
                  <a:prstClr val="white"/>
                </a:solidFill>
                <a:latin typeface="Calibri"/>
              </a:rPr>
              <a:t>（時間降水量別）</a:t>
            </a:r>
          </a:p>
        </p:txBody>
      </p:sp>
    </p:spTree>
    <p:extLst>
      <p:ext uri="{BB962C8B-B14F-4D97-AF65-F5344CB8AC3E}">
        <p14:creationId xmlns:p14="http://schemas.microsoft.com/office/powerpoint/2010/main" val="1439621557"/>
      </p:ext>
    </p:extLst>
  </p:cSld>
  <p:clrMapOvr>
    <a:masterClrMapping/>
  </p:clrMapOvr>
  <mc:AlternateContent xmlns:mc="http://schemas.openxmlformats.org/markup-compatibility/2006" xmlns:p14="http://schemas.microsoft.com/office/powerpoint/2010/main">
    <mc:Choice Requires="p14">
      <p:transition spd="slow" p14:dur="2000" advTm="12596"/>
    </mc:Choice>
    <mc:Fallback xmlns="">
      <p:transition spd="slow" advTm="1259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a:extLst>
              <a:ext uri="{FF2B5EF4-FFF2-40B4-BE49-F238E27FC236}">
                <a16:creationId xmlns:a16="http://schemas.microsoft.com/office/drawing/2014/main" id="{49A21EA1-F438-44BA-A907-E6F8897CC3F0}"/>
              </a:ext>
            </a:extLst>
          </p:cNvPr>
          <p:cNvSpPr>
            <a:spLocks noGrp="1" noChangeArrowheads="1"/>
          </p:cNvSpPr>
          <p:nvPr>
            <p:ph type="title"/>
          </p:nvPr>
        </p:nvSpPr>
        <p:spPr>
          <a:xfrm>
            <a:off x="394139" y="-41032"/>
            <a:ext cx="7948777" cy="439615"/>
          </a:xfrm>
        </p:spPr>
        <p:txBody>
          <a:bodyPr/>
          <a:lstStyle/>
          <a:p>
            <a:r>
              <a:rPr lang="ja-JP" altLang="en-US" sz="2031" dirty="0"/>
              <a:t>立地適正化計画における居住誘導区域と浸水実績（福島県須賀川市）</a:t>
            </a:r>
            <a:endParaRPr lang="ja-JP" altLang="en-US" sz="2215"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9" name="図 78">
            <a:extLst>
              <a:ext uri="{FF2B5EF4-FFF2-40B4-BE49-F238E27FC236}">
                <a16:creationId xmlns:a16="http://schemas.microsoft.com/office/drawing/2014/main" id="{83AC1B2B-BD3D-4775-A04C-004C2A8EC26F}"/>
              </a:ext>
            </a:extLst>
          </p:cNvPr>
          <p:cNvPicPr>
            <a:picLocks noChangeAspect="1"/>
          </p:cNvPicPr>
          <p:nvPr/>
        </p:nvPicPr>
        <p:blipFill rotWithShape="1">
          <a:blip r:embed="rId2"/>
          <a:srcRect r="7722"/>
          <a:stretch/>
        </p:blipFill>
        <p:spPr>
          <a:xfrm>
            <a:off x="447412" y="1362035"/>
            <a:ext cx="4897175" cy="3728406"/>
          </a:xfrm>
          <a:prstGeom prst="rect">
            <a:avLst/>
          </a:prstGeom>
          <a:ln>
            <a:solidFill>
              <a:srgbClr val="000000"/>
            </a:solidFill>
          </a:ln>
        </p:spPr>
      </p:pic>
      <p:sp>
        <p:nvSpPr>
          <p:cNvPr id="80" name="吹き出し: 四角形 4">
            <a:extLst>
              <a:ext uri="{FF2B5EF4-FFF2-40B4-BE49-F238E27FC236}">
                <a16:creationId xmlns:a16="http://schemas.microsoft.com/office/drawing/2014/main" id="{26E68167-3053-485C-B9E2-8709C898ADF4}"/>
              </a:ext>
            </a:extLst>
          </p:cNvPr>
          <p:cNvSpPr/>
          <p:nvPr/>
        </p:nvSpPr>
        <p:spPr>
          <a:xfrm>
            <a:off x="1122976" y="4526314"/>
            <a:ext cx="1193844" cy="351163"/>
          </a:xfrm>
          <a:prstGeom prst="wedgeRectCallout">
            <a:avLst>
              <a:gd name="adj1" fmla="val 72343"/>
              <a:gd name="adj2" fmla="val -56585"/>
            </a:avLst>
          </a:prstGeom>
          <a:solidFill>
            <a:srgbClr val="FF00FF"/>
          </a:solidFill>
          <a:ln w="22225" cap="flat" cmpd="sng" algn="ctr">
            <a:solidFill>
              <a:srgbClr val="000000"/>
            </a:solidFill>
            <a:prstDash val="solid"/>
          </a:ln>
          <a:effectLst/>
        </p:spPr>
        <p:txBody>
          <a:bodyPr rot="0" spcFirstLastPara="0" vertOverflow="overflow" horzOverflow="overflow" vert="horz" wrap="square" lIns="33231" tIns="33231" rIns="33231" bIns="33231" numCol="1" spcCol="0" rtlCol="0" fromWordArt="0" anchor="ctr" anchorCtr="0" forceAA="0" compatLnSpc="1">
            <a:prstTxWarp prst="textNoShape">
              <a:avLst/>
            </a:prstTxWarp>
            <a:spAutoFit/>
          </a:bodyPr>
          <a:lstStyle/>
          <a:p>
            <a:pPr algn="ctr" defTabSz="844083" fontAlgn="auto">
              <a:spcBef>
                <a:spcPts val="0"/>
              </a:spcBef>
              <a:spcAft>
                <a:spcPts val="0"/>
              </a:spcAft>
              <a:defRPr/>
            </a:pPr>
            <a:r>
              <a:rPr kumimoji="0" lang="ja-JP" altLang="en-US" sz="923" kern="0" dirty="0">
                <a:solidFill>
                  <a:srgbClr val="FFFFFF"/>
                </a:solidFill>
                <a:latin typeface="HGPｺﾞｼｯｸM" panose="020B0600000000000000" pitchFamily="50" charset="-128"/>
                <a:ea typeface="HGPｺﾞｼｯｸM" panose="020B0600000000000000" pitchFamily="50" charset="-128"/>
              </a:rPr>
              <a:t>市街化区域</a:t>
            </a:r>
            <a:endParaRPr kumimoji="0" lang="en-US" altLang="ja-JP" sz="923" kern="0" dirty="0">
              <a:solidFill>
                <a:srgbClr val="FFFFFF"/>
              </a:solidFill>
              <a:latin typeface="HGPｺﾞｼｯｸM" panose="020B0600000000000000" pitchFamily="50" charset="-128"/>
              <a:ea typeface="HGPｺﾞｼｯｸM" panose="020B0600000000000000" pitchFamily="50" charset="-128"/>
            </a:endParaRPr>
          </a:p>
          <a:p>
            <a:pPr algn="ctr" defTabSz="844083" fontAlgn="auto">
              <a:spcBef>
                <a:spcPts val="0"/>
              </a:spcBef>
              <a:spcAft>
                <a:spcPts val="0"/>
              </a:spcAft>
              <a:defRPr/>
            </a:pPr>
            <a:r>
              <a:rPr kumimoji="0" lang="ja-JP" altLang="en-US" sz="923" kern="0" dirty="0">
                <a:solidFill>
                  <a:srgbClr val="FFFFFF"/>
                </a:solidFill>
                <a:latin typeface="HGPｺﾞｼｯｸM" panose="020B0600000000000000" pitchFamily="50" charset="-128"/>
                <a:ea typeface="HGPｺﾞｼｯｸM" panose="020B0600000000000000" pitchFamily="50" charset="-128"/>
              </a:rPr>
              <a:t>（ピンク・実線）</a:t>
            </a:r>
          </a:p>
        </p:txBody>
      </p:sp>
      <p:sp>
        <p:nvSpPr>
          <p:cNvPr id="81" name="吹き出し: 四角形 35">
            <a:extLst>
              <a:ext uri="{FF2B5EF4-FFF2-40B4-BE49-F238E27FC236}">
                <a16:creationId xmlns:a16="http://schemas.microsoft.com/office/drawing/2014/main" id="{EC8FB5A8-8A0C-4F48-9B10-418C27CA6B9C}"/>
              </a:ext>
            </a:extLst>
          </p:cNvPr>
          <p:cNvSpPr/>
          <p:nvPr/>
        </p:nvSpPr>
        <p:spPr>
          <a:xfrm>
            <a:off x="2430995" y="1967372"/>
            <a:ext cx="897398" cy="351163"/>
          </a:xfrm>
          <a:prstGeom prst="wedgeRectCallout">
            <a:avLst>
              <a:gd name="adj1" fmla="val -40978"/>
              <a:gd name="adj2" fmla="val 106873"/>
            </a:avLst>
          </a:prstGeom>
          <a:solidFill>
            <a:srgbClr val="FF0000"/>
          </a:solidFill>
          <a:ln w="22225" cap="flat" cmpd="sng" algn="ctr">
            <a:solidFill>
              <a:srgbClr val="000000"/>
            </a:solidFill>
            <a:prstDash val="solid"/>
          </a:ln>
          <a:effectLst/>
        </p:spPr>
        <p:txBody>
          <a:bodyPr wrap="square" lIns="33231" tIns="33231" rIns="33231" bIns="33231" rtlCol="0" anchor="ctr">
            <a:spAutoFit/>
          </a:bodyPr>
          <a:lstStyle/>
          <a:p>
            <a:pPr algn="ctr" defTabSz="844083" fontAlgn="auto">
              <a:spcBef>
                <a:spcPts val="0"/>
              </a:spcBef>
              <a:spcAft>
                <a:spcPts val="0"/>
              </a:spcAft>
              <a:defRPr/>
            </a:pPr>
            <a:r>
              <a:rPr kumimoji="0" lang="ja-JP" altLang="en-US" sz="923" kern="0" dirty="0">
                <a:solidFill>
                  <a:srgbClr val="FFFFFF"/>
                </a:solidFill>
                <a:latin typeface="HGPｺﾞｼｯｸM" panose="020B0600000000000000" pitchFamily="50" charset="-128"/>
                <a:ea typeface="HGPｺﾞｼｯｸM" panose="020B0600000000000000" pitchFamily="50" charset="-128"/>
              </a:rPr>
              <a:t>居住誘導区域</a:t>
            </a:r>
            <a:endParaRPr kumimoji="0" lang="en-US" altLang="ja-JP" sz="923" kern="0" dirty="0">
              <a:solidFill>
                <a:srgbClr val="FFFFFF"/>
              </a:solidFill>
              <a:latin typeface="HGPｺﾞｼｯｸM" panose="020B0600000000000000" pitchFamily="50" charset="-128"/>
              <a:ea typeface="HGPｺﾞｼｯｸM" panose="020B0600000000000000" pitchFamily="50" charset="-128"/>
            </a:endParaRPr>
          </a:p>
          <a:p>
            <a:pPr algn="ctr" defTabSz="844083" fontAlgn="auto">
              <a:spcBef>
                <a:spcPts val="0"/>
              </a:spcBef>
              <a:spcAft>
                <a:spcPts val="0"/>
              </a:spcAft>
              <a:defRPr/>
            </a:pPr>
            <a:r>
              <a:rPr kumimoji="0" lang="ja-JP" altLang="en-US" sz="923" kern="0" dirty="0">
                <a:solidFill>
                  <a:srgbClr val="FFFFFF"/>
                </a:solidFill>
                <a:latin typeface="HGPｺﾞｼｯｸM" panose="020B0600000000000000" pitchFamily="50" charset="-128"/>
                <a:ea typeface="HGPｺﾞｼｯｸM" panose="020B0600000000000000" pitchFamily="50" charset="-128"/>
              </a:rPr>
              <a:t>（赤・点線）</a:t>
            </a:r>
          </a:p>
        </p:txBody>
      </p:sp>
      <p:pic>
        <p:nvPicPr>
          <p:cNvPr id="82" name="図 81">
            <a:extLst>
              <a:ext uri="{FF2B5EF4-FFF2-40B4-BE49-F238E27FC236}">
                <a16:creationId xmlns:a16="http://schemas.microsoft.com/office/drawing/2014/main" id="{C88C5954-285A-4235-AA60-5BCD859B87A0}"/>
              </a:ext>
            </a:extLst>
          </p:cNvPr>
          <p:cNvPicPr>
            <a:picLocks noChangeAspect="1"/>
          </p:cNvPicPr>
          <p:nvPr/>
        </p:nvPicPr>
        <p:blipFill rotWithShape="1">
          <a:blip r:embed="rId3"/>
          <a:srcRect l="2191" b="6326"/>
          <a:stretch/>
        </p:blipFill>
        <p:spPr>
          <a:xfrm>
            <a:off x="2285381" y="5148923"/>
            <a:ext cx="1879984" cy="1254462"/>
          </a:xfrm>
          <a:prstGeom prst="rect">
            <a:avLst/>
          </a:prstGeom>
          <a:ln>
            <a:solidFill>
              <a:srgbClr val="000000"/>
            </a:solidFill>
          </a:ln>
        </p:spPr>
      </p:pic>
      <p:pic>
        <p:nvPicPr>
          <p:cNvPr id="83" name="図 82">
            <a:extLst>
              <a:ext uri="{FF2B5EF4-FFF2-40B4-BE49-F238E27FC236}">
                <a16:creationId xmlns:a16="http://schemas.microsoft.com/office/drawing/2014/main" id="{D821A7B7-D4B5-4334-B761-4304FC2665D2}"/>
              </a:ext>
            </a:extLst>
          </p:cNvPr>
          <p:cNvPicPr>
            <a:picLocks noChangeAspect="1"/>
          </p:cNvPicPr>
          <p:nvPr/>
        </p:nvPicPr>
        <p:blipFill rotWithShape="1">
          <a:blip r:embed="rId4"/>
          <a:srcRect r="6241"/>
          <a:stretch/>
        </p:blipFill>
        <p:spPr>
          <a:xfrm>
            <a:off x="4200547" y="5154889"/>
            <a:ext cx="1743699" cy="1252320"/>
          </a:xfrm>
          <a:prstGeom prst="rect">
            <a:avLst/>
          </a:prstGeom>
          <a:ln>
            <a:solidFill>
              <a:srgbClr val="000000"/>
            </a:solidFill>
          </a:ln>
        </p:spPr>
      </p:pic>
      <p:pic>
        <p:nvPicPr>
          <p:cNvPr id="84" name="図 83">
            <a:extLst>
              <a:ext uri="{FF2B5EF4-FFF2-40B4-BE49-F238E27FC236}">
                <a16:creationId xmlns:a16="http://schemas.microsoft.com/office/drawing/2014/main" id="{509D3865-8680-4095-9FB7-CE2D593D8223}"/>
              </a:ext>
            </a:extLst>
          </p:cNvPr>
          <p:cNvPicPr>
            <a:picLocks noChangeAspect="1"/>
          </p:cNvPicPr>
          <p:nvPr/>
        </p:nvPicPr>
        <p:blipFill rotWithShape="1">
          <a:blip r:embed="rId5"/>
          <a:srcRect r="9530"/>
          <a:stretch/>
        </p:blipFill>
        <p:spPr>
          <a:xfrm>
            <a:off x="5972642" y="5139706"/>
            <a:ext cx="1704367" cy="1258710"/>
          </a:xfrm>
          <a:prstGeom prst="rect">
            <a:avLst/>
          </a:prstGeom>
          <a:ln>
            <a:solidFill>
              <a:srgbClr val="000000"/>
            </a:solidFill>
          </a:ln>
        </p:spPr>
      </p:pic>
      <p:sp>
        <p:nvSpPr>
          <p:cNvPr id="85" name="正方形/長方形 84">
            <a:extLst>
              <a:ext uri="{FF2B5EF4-FFF2-40B4-BE49-F238E27FC236}">
                <a16:creationId xmlns:a16="http://schemas.microsoft.com/office/drawing/2014/main" id="{D5A338DA-9F94-4E08-8F8C-04A73B2A0B53}"/>
              </a:ext>
            </a:extLst>
          </p:cNvPr>
          <p:cNvSpPr/>
          <p:nvPr/>
        </p:nvSpPr>
        <p:spPr>
          <a:xfrm>
            <a:off x="442394" y="848131"/>
            <a:ext cx="8992372" cy="465231"/>
          </a:xfrm>
          <a:prstGeom prst="rect">
            <a:avLst/>
          </a:prstGeom>
          <a:solidFill>
            <a:srgbClr val="FFFFFF"/>
          </a:solidFill>
          <a:ln w="9525" cap="flat" cmpd="sng" algn="ctr">
            <a:solidFill>
              <a:srgbClr val="000000"/>
            </a:solidFill>
            <a:prstDash val="solid"/>
          </a:ln>
          <a:effectLst/>
        </p:spPr>
        <p:txBody>
          <a:bodyPr rtlCol="0" anchor="ctr"/>
          <a:lstStyle/>
          <a:p>
            <a:pPr defTabSz="844083" fontAlgn="auto">
              <a:spcBef>
                <a:spcPts val="0"/>
              </a:spcBef>
              <a:spcAft>
                <a:spcPts val="0"/>
              </a:spcAft>
              <a:defRPr/>
            </a:pPr>
            <a:r>
              <a:rPr kumimoji="0" lang="ja-JP" altLang="en-US" sz="1292" kern="0" dirty="0">
                <a:solidFill>
                  <a:srgbClr val="000000"/>
                </a:solidFill>
                <a:latin typeface="Meiryo UI" panose="020B0604030504040204" pitchFamily="50" charset="-128"/>
                <a:ea typeface="Meiryo UI" panose="020B0604030504040204" pitchFamily="50" charset="-128"/>
              </a:rPr>
              <a:t>○須賀川市では、令和元年台風</a:t>
            </a:r>
            <a:r>
              <a:rPr kumimoji="0" lang="en-US" altLang="ja-JP" sz="1292" kern="0" dirty="0">
                <a:solidFill>
                  <a:srgbClr val="000000"/>
                </a:solidFill>
                <a:latin typeface="Meiryo UI" panose="020B0604030504040204" pitchFamily="50" charset="-128"/>
                <a:ea typeface="Meiryo UI" panose="020B0604030504040204" pitchFamily="50" charset="-128"/>
              </a:rPr>
              <a:t>19</a:t>
            </a:r>
            <a:r>
              <a:rPr kumimoji="0" lang="ja-JP" altLang="en-US" sz="1292" kern="0" dirty="0">
                <a:solidFill>
                  <a:srgbClr val="000000"/>
                </a:solidFill>
                <a:latin typeface="Meiryo UI" panose="020B0604030504040204" pitchFamily="50" charset="-128"/>
                <a:ea typeface="Meiryo UI" panose="020B0604030504040204" pitchFamily="50" charset="-128"/>
              </a:rPr>
              <a:t>号の豪雨により居住誘導区域内において浸水被害が発生した。</a:t>
            </a:r>
            <a:endParaRPr kumimoji="0" lang="en-US" altLang="ja-JP" sz="1292" kern="0" dirty="0">
              <a:solidFill>
                <a:srgbClr val="000000"/>
              </a:solidFill>
              <a:latin typeface="Meiryo UI" panose="020B0604030504040204" pitchFamily="50" charset="-128"/>
              <a:ea typeface="Meiryo UI" panose="020B0604030504040204" pitchFamily="50" charset="-128"/>
            </a:endParaRPr>
          </a:p>
          <a:p>
            <a:pPr defTabSz="844083" fontAlgn="auto">
              <a:spcBef>
                <a:spcPts val="0"/>
              </a:spcBef>
              <a:spcAft>
                <a:spcPts val="0"/>
              </a:spcAft>
              <a:defRPr/>
            </a:pPr>
            <a:r>
              <a:rPr kumimoji="0" lang="ja-JP" altLang="en-US" sz="1292" kern="0" dirty="0">
                <a:solidFill>
                  <a:srgbClr val="000000"/>
                </a:solidFill>
                <a:latin typeface="Meiryo UI" panose="020B0604030504040204" pitchFamily="50" charset="-128"/>
                <a:ea typeface="Meiryo UI" panose="020B0604030504040204" pitchFamily="50" charset="-128"/>
              </a:rPr>
              <a:t>○居住誘導区域内の館取町では、釈迦堂川が氾濫。</a:t>
            </a:r>
          </a:p>
        </p:txBody>
      </p:sp>
      <p:sp>
        <p:nvSpPr>
          <p:cNvPr id="86" name="テキスト ボックス 85">
            <a:extLst>
              <a:ext uri="{FF2B5EF4-FFF2-40B4-BE49-F238E27FC236}">
                <a16:creationId xmlns:a16="http://schemas.microsoft.com/office/drawing/2014/main" id="{50EAA334-B511-481C-BE56-B3E759F3FAF0}"/>
              </a:ext>
            </a:extLst>
          </p:cNvPr>
          <p:cNvSpPr txBox="1"/>
          <p:nvPr/>
        </p:nvSpPr>
        <p:spPr>
          <a:xfrm>
            <a:off x="4200546" y="5154889"/>
            <a:ext cx="688474" cy="404726"/>
          </a:xfrm>
          <a:prstGeom prst="rect">
            <a:avLst/>
          </a:prstGeom>
          <a:solidFill>
            <a:srgbClr val="FFFFFF"/>
          </a:solidFill>
          <a:ln>
            <a:solidFill>
              <a:srgbClr val="000000"/>
            </a:solidFill>
          </a:ln>
        </p:spPr>
        <p:txBody>
          <a:bodyPr wrap="square" rtlCol="0">
            <a:spAutoFit/>
          </a:bodyPr>
          <a:lstStyle/>
          <a:p>
            <a:pPr defTabSz="844083" fontAlgn="auto">
              <a:spcBef>
                <a:spcPts val="0"/>
              </a:spcBef>
              <a:spcAft>
                <a:spcPts val="0"/>
              </a:spcAft>
              <a:defRPr/>
            </a:pPr>
            <a:r>
              <a:rPr kumimoji="0" lang="ja-JP" altLang="en-US" sz="1015" kern="0" dirty="0">
                <a:solidFill>
                  <a:srgbClr val="000000"/>
                </a:solidFill>
                <a:latin typeface="Meiryo UI" panose="020B0604030504040204" pitchFamily="50" charset="-128"/>
                <a:ea typeface="Meiryo UI" panose="020B0604030504040204" pitchFamily="50" charset="-128"/>
              </a:rPr>
              <a:t>①館取町</a:t>
            </a:r>
          </a:p>
        </p:txBody>
      </p:sp>
      <p:sp>
        <p:nvSpPr>
          <p:cNvPr id="87" name="テキスト ボックス 86">
            <a:extLst>
              <a:ext uri="{FF2B5EF4-FFF2-40B4-BE49-F238E27FC236}">
                <a16:creationId xmlns:a16="http://schemas.microsoft.com/office/drawing/2014/main" id="{090681F2-C188-4AB1-ABF2-593F4A338CE4}"/>
              </a:ext>
            </a:extLst>
          </p:cNvPr>
          <p:cNvSpPr txBox="1"/>
          <p:nvPr/>
        </p:nvSpPr>
        <p:spPr>
          <a:xfrm>
            <a:off x="5971505" y="5135017"/>
            <a:ext cx="576571" cy="248530"/>
          </a:xfrm>
          <a:prstGeom prst="rect">
            <a:avLst/>
          </a:prstGeom>
          <a:solidFill>
            <a:srgbClr val="FFFFFF"/>
          </a:solidFill>
          <a:ln>
            <a:solidFill>
              <a:srgbClr val="000000"/>
            </a:solidFill>
          </a:ln>
        </p:spPr>
        <p:txBody>
          <a:bodyPr wrap="square" rtlCol="0">
            <a:spAutoFit/>
          </a:bodyPr>
          <a:lstStyle/>
          <a:p>
            <a:pPr defTabSz="844083" fontAlgn="auto">
              <a:spcBef>
                <a:spcPts val="0"/>
              </a:spcBef>
              <a:spcAft>
                <a:spcPts val="0"/>
              </a:spcAft>
              <a:defRPr/>
            </a:pPr>
            <a:r>
              <a:rPr kumimoji="0" lang="ja-JP" altLang="en-US" sz="1015" kern="0" dirty="0">
                <a:solidFill>
                  <a:srgbClr val="000000"/>
                </a:solidFill>
                <a:latin typeface="Meiryo UI" panose="020B0604030504040204" pitchFamily="50" charset="-128"/>
                <a:ea typeface="Meiryo UI" panose="020B0604030504040204" pitchFamily="50" charset="-128"/>
              </a:rPr>
              <a:t>②卸町</a:t>
            </a:r>
          </a:p>
        </p:txBody>
      </p:sp>
      <p:pic>
        <p:nvPicPr>
          <p:cNvPr id="88" name="図 87">
            <a:extLst>
              <a:ext uri="{FF2B5EF4-FFF2-40B4-BE49-F238E27FC236}">
                <a16:creationId xmlns:a16="http://schemas.microsoft.com/office/drawing/2014/main" id="{56962EFB-5B7C-4FF1-8862-6C79CE7DD8B9}"/>
              </a:ext>
            </a:extLst>
          </p:cNvPr>
          <p:cNvPicPr>
            <a:picLocks noChangeAspect="1"/>
          </p:cNvPicPr>
          <p:nvPr/>
        </p:nvPicPr>
        <p:blipFill rotWithShape="1">
          <a:blip r:embed="rId6"/>
          <a:srcRect r="9190"/>
          <a:stretch/>
        </p:blipFill>
        <p:spPr>
          <a:xfrm>
            <a:off x="7708448" y="5136776"/>
            <a:ext cx="1726319" cy="1263126"/>
          </a:xfrm>
          <a:prstGeom prst="rect">
            <a:avLst/>
          </a:prstGeom>
          <a:ln>
            <a:solidFill>
              <a:srgbClr val="000000"/>
            </a:solidFill>
          </a:ln>
        </p:spPr>
      </p:pic>
      <p:pic>
        <p:nvPicPr>
          <p:cNvPr id="89" name="図 88">
            <a:extLst>
              <a:ext uri="{FF2B5EF4-FFF2-40B4-BE49-F238E27FC236}">
                <a16:creationId xmlns:a16="http://schemas.microsoft.com/office/drawing/2014/main" id="{B2AC6A09-DE53-403F-AFFD-5955C5216654}"/>
              </a:ext>
            </a:extLst>
          </p:cNvPr>
          <p:cNvPicPr>
            <a:picLocks noChangeAspect="1"/>
          </p:cNvPicPr>
          <p:nvPr/>
        </p:nvPicPr>
        <p:blipFill rotWithShape="1">
          <a:blip r:embed="rId7"/>
          <a:srcRect r="3074"/>
          <a:stretch/>
        </p:blipFill>
        <p:spPr>
          <a:xfrm>
            <a:off x="435174" y="5156008"/>
            <a:ext cx="1809797" cy="1243894"/>
          </a:xfrm>
          <a:prstGeom prst="rect">
            <a:avLst/>
          </a:prstGeom>
          <a:ln>
            <a:solidFill>
              <a:srgbClr val="000000"/>
            </a:solidFill>
          </a:ln>
        </p:spPr>
      </p:pic>
      <p:sp>
        <p:nvSpPr>
          <p:cNvPr id="90" name="テキスト ボックス 89">
            <a:extLst>
              <a:ext uri="{FF2B5EF4-FFF2-40B4-BE49-F238E27FC236}">
                <a16:creationId xmlns:a16="http://schemas.microsoft.com/office/drawing/2014/main" id="{25E7BE0F-1CCC-4398-923B-7C27C9FB9135}"/>
              </a:ext>
            </a:extLst>
          </p:cNvPr>
          <p:cNvSpPr txBox="1"/>
          <p:nvPr/>
        </p:nvSpPr>
        <p:spPr>
          <a:xfrm>
            <a:off x="7706215" y="5127543"/>
            <a:ext cx="589068" cy="248530"/>
          </a:xfrm>
          <a:prstGeom prst="rect">
            <a:avLst/>
          </a:prstGeom>
          <a:solidFill>
            <a:srgbClr val="FFFFFF"/>
          </a:solidFill>
          <a:ln>
            <a:solidFill>
              <a:srgbClr val="000000"/>
            </a:solidFill>
          </a:ln>
        </p:spPr>
        <p:txBody>
          <a:bodyPr wrap="square" rtlCol="0">
            <a:spAutoFit/>
          </a:bodyPr>
          <a:lstStyle/>
          <a:p>
            <a:pPr defTabSz="844083" fontAlgn="auto">
              <a:spcBef>
                <a:spcPts val="0"/>
              </a:spcBef>
              <a:spcAft>
                <a:spcPts val="0"/>
              </a:spcAft>
              <a:defRPr/>
            </a:pPr>
            <a:r>
              <a:rPr kumimoji="0" lang="ja-JP" altLang="en-US" sz="1015" kern="0" dirty="0">
                <a:solidFill>
                  <a:srgbClr val="000000"/>
                </a:solidFill>
                <a:latin typeface="Meiryo UI" panose="020B0604030504040204" pitchFamily="50" charset="-128"/>
                <a:ea typeface="Meiryo UI" panose="020B0604030504040204" pitchFamily="50" charset="-128"/>
              </a:rPr>
              <a:t>③中宿</a:t>
            </a:r>
          </a:p>
        </p:txBody>
      </p:sp>
      <p:sp>
        <p:nvSpPr>
          <p:cNvPr id="91" name="テキスト ボックス 90">
            <a:extLst>
              <a:ext uri="{FF2B5EF4-FFF2-40B4-BE49-F238E27FC236}">
                <a16:creationId xmlns:a16="http://schemas.microsoft.com/office/drawing/2014/main" id="{4C32FAB9-C56C-4F98-815C-3EDD1AA99B23}"/>
              </a:ext>
            </a:extLst>
          </p:cNvPr>
          <p:cNvSpPr txBox="1"/>
          <p:nvPr/>
        </p:nvSpPr>
        <p:spPr>
          <a:xfrm>
            <a:off x="425297" y="5133704"/>
            <a:ext cx="314510" cy="248530"/>
          </a:xfrm>
          <a:prstGeom prst="rect">
            <a:avLst/>
          </a:prstGeom>
          <a:solidFill>
            <a:srgbClr val="FFFFFF"/>
          </a:solidFill>
          <a:ln>
            <a:solidFill>
              <a:srgbClr val="000000"/>
            </a:solidFill>
          </a:ln>
        </p:spPr>
        <p:txBody>
          <a:bodyPr wrap="none" rtlCol="0">
            <a:spAutoFit/>
          </a:bodyPr>
          <a:lstStyle/>
          <a:p>
            <a:pPr defTabSz="844083" fontAlgn="auto">
              <a:spcBef>
                <a:spcPts val="0"/>
              </a:spcBef>
              <a:spcAft>
                <a:spcPts val="0"/>
              </a:spcAft>
              <a:defRPr/>
            </a:pPr>
            <a:r>
              <a:rPr kumimoji="0" lang="en-US" altLang="ja-JP" sz="1015" kern="0" dirty="0">
                <a:solidFill>
                  <a:srgbClr val="000000"/>
                </a:solidFill>
                <a:latin typeface="Meiryo UI" panose="020B0604030504040204" pitchFamily="50" charset="-128"/>
                <a:ea typeface="Meiryo UI" panose="020B0604030504040204" pitchFamily="50" charset="-128"/>
              </a:rPr>
              <a:t>Ⅰ</a:t>
            </a:r>
            <a:endParaRPr kumimoji="0" lang="ja-JP" altLang="en-US" sz="1015" kern="0" dirty="0">
              <a:solidFill>
                <a:srgbClr val="000000"/>
              </a:solidFill>
              <a:latin typeface="Meiryo UI" panose="020B0604030504040204" pitchFamily="50" charset="-128"/>
              <a:ea typeface="Meiryo UI" panose="020B0604030504040204" pitchFamily="50" charset="-128"/>
            </a:endParaRPr>
          </a:p>
        </p:txBody>
      </p:sp>
      <p:sp>
        <p:nvSpPr>
          <p:cNvPr id="92" name="テキスト ボックス 91">
            <a:extLst>
              <a:ext uri="{FF2B5EF4-FFF2-40B4-BE49-F238E27FC236}">
                <a16:creationId xmlns:a16="http://schemas.microsoft.com/office/drawing/2014/main" id="{604E2B65-C373-40F9-A698-C1F9851F2D66}"/>
              </a:ext>
            </a:extLst>
          </p:cNvPr>
          <p:cNvSpPr txBox="1"/>
          <p:nvPr/>
        </p:nvSpPr>
        <p:spPr>
          <a:xfrm>
            <a:off x="2280657" y="5139671"/>
            <a:ext cx="314510" cy="248530"/>
          </a:xfrm>
          <a:prstGeom prst="rect">
            <a:avLst/>
          </a:prstGeom>
          <a:solidFill>
            <a:srgbClr val="FFFFFF"/>
          </a:solidFill>
          <a:ln>
            <a:solidFill>
              <a:srgbClr val="000000"/>
            </a:solidFill>
          </a:ln>
        </p:spPr>
        <p:txBody>
          <a:bodyPr wrap="none" rtlCol="0">
            <a:spAutoFit/>
          </a:bodyPr>
          <a:lstStyle/>
          <a:p>
            <a:pPr defTabSz="844083" fontAlgn="auto">
              <a:spcBef>
                <a:spcPts val="0"/>
              </a:spcBef>
              <a:spcAft>
                <a:spcPts val="0"/>
              </a:spcAft>
              <a:defRPr/>
            </a:pPr>
            <a:r>
              <a:rPr kumimoji="0" lang="en-US" altLang="ja-JP" sz="1015" kern="0" dirty="0">
                <a:solidFill>
                  <a:srgbClr val="000000"/>
                </a:solidFill>
                <a:latin typeface="Meiryo UI" panose="020B0604030504040204" pitchFamily="50" charset="-128"/>
                <a:ea typeface="Meiryo UI" panose="020B0604030504040204" pitchFamily="50" charset="-128"/>
              </a:rPr>
              <a:t>Ⅱ</a:t>
            </a:r>
            <a:endParaRPr kumimoji="0" lang="ja-JP" altLang="en-US" sz="1015" kern="0" dirty="0">
              <a:solidFill>
                <a:srgbClr val="000000"/>
              </a:solidFill>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D2440EE2-1C70-4D8B-BFDC-0781038FFC0F}"/>
              </a:ext>
            </a:extLst>
          </p:cNvPr>
          <p:cNvSpPr txBox="1"/>
          <p:nvPr/>
        </p:nvSpPr>
        <p:spPr>
          <a:xfrm>
            <a:off x="855945" y="5385267"/>
            <a:ext cx="314510" cy="248530"/>
          </a:xfrm>
          <a:prstGeom prst="rect">
            <a:avLst/>
          </a:prstGeom>
          <a:noFill/>
          <a:ln>
            <a:noFill/>
          </a:ln>
        </p:spPr>
        <p:txBody>
          <a:bodyPr wrap="none" rtlCol="0">
            <a:spAutoFit/>
          </a:bodyPr>
          <a:lstStyle/>
          <a:p>
            <a:pPr defTabSz="844083"/>
            <a:r>
              <a:rPr lang="ja-JP" altLang="en-US" sz="1015" dirty="0">
                <a:solidFill>
                  <a:srgbClr val="FFFFFF"/>
                </a:solidFill>
                <a:latin typeface="Meiryo UI" panose="020B0604030504040204" pitchFamily="50" charset="-128"/>
                <a:ea typeface="Meiryo UI" panose="020B0604030504040204" pitchFamily="50" charset="-128"/>
              </a:rPr>
              <a:t>①</a:t>
            </a:r>
          </a:p>
        </p:txBody>
      </p:sp>
      <p:sp>
        <p:nvSpPr>
          <p:cNvPr id="94" name="テキスト ボックス 93">
            <a:extLst>
              <a:ext uri="{FF2B5EF4-FFF2-40B4-BE49-F238E27FC236}">
                <a16:creationId xmlns:a16="http://schemas.microsoft.com/office/drawing/2014/main" id="{3065C615-4636-46FA-9D26-ED46E024FB1A}"/>
              </a:ext>
            </a:extLst>
          </p:cNvPr>
          <p:cNvSpPr txBox="1"/>
          <p:nvPr/>
        </p:nvSpPr>
        <p:spPr>
          <a:xfrm>
            <a:off x="1653713" y="5976759"/>
            <a:ext cx="314510" cy="248530"/>
          </a:xfrm>
          <a:prstGeom prst="rect">
            <a:avLst/>
          </a:prstGeom>
          <a:noFill/>
          <a:ln>
            <a:noFill/>
          </a:ln>
        </p:spPr>
        <p:txBody>
          <a:bodyPr wrap="none" rtlCol="0">
            <a:spAutoFit/>
          </a:bodyPr>
          <a:lstStyle/>
          <a:p>
            <a:pPr defTabSz="844083"/>
            <a:r>
              <a:rPr lang="ja-JP" altLang="en-US" sz="1015" dirty="0">
                <a:solidFill>
                  <a:srgbClr val="FFFFFF"/>
                </a:solidFill>
                <a:latin typeface="Meiryo UI" panose="020B0604030504040204" pitchFamily="50" charset="-128"/>
                <a:ea typeface="Meiryo UI" panose="020B0604030504040204" pitchFamily="50" charset="-128"/>
              </a:rPr>
              <a:t>②</a:t>
            </a:r>
          </a:p>
        </p:txBody>
      </p:sp>
      <p:sp>
        <p:nvSpPr>
          <p:cNvPr id="95" name="テキスト ボックス 94">
            <a:extLst>
              <a:ext uri="{FF2B5EF4-FFF2-40B4-BE49-F238E27FC236}">
                <a16:creationId xmlns:a16="http://schemas.microsoft.com/office/drawing/2014/main" id="{37B8E8FB-10C7-4700-B7ED-44AD1BECECDC}"/>
              </a:ext>
            </a:extLst>
          </p:cNvPr>
          <p:cNvSpPr txBox="1"/>
          <p:nvPr/>
        </p:nvSpPr>
        <p:spPr>
          <a:xfrm>
            <a:off x="3155614" y="5734226"/>
            <a:ext cx="314510" cy="248530"/>
          </a:xfrm>
          <a:prstGeom prst="rect">
            <a:avLst/>
          </a:prstGeom>
          <a:noFill/>
          <a:ln>
            <a:noFill/>
          </a:ln>
        </p:spPr>
        <p:txBody>
          <a:bodyPr wrap="none" rtlCol="0">
            <a:spAutoFit/>
          </a:bodyPr>
          <a:lstStyle/>
          <a:p>
            <a:pPr defTabSz="844083"/>
            <a:r>
              <a:rPr lang="ja-JP" altLang="en-US" sz="1015" dirty="0">
                <a:solidFill>
                  <a:srgbClr val="FFFFFF"/>
                </a:solidFill>
                <a:latin typeface="Meiryo UI" panose="020B0604030504040204" pitchFamily="50" charset="-128"/>
                <a:ea typeface="Meiryo UI" panose="020B0604030504040204" pitchFamily="50" charset="-128"/>
              </a:rPr>
              <a:t>③</a:t>
            </a:r>
          </a:p>
        </p:txBody>
      </p:sp>
      <p:sp>
        <p:nvSpPr>
          <p:cNvPr id="96" name="テキスト ボックス 95">
            <a:extLst>
              <a:ext uri="{FF2B5EF4-FFF2-40B4-BE49-F238E27FC236}">
                <a16:creationId xmlns:a16="http://schemas.microsoft.com/office/drawing/2014/main" id="{D8D1AB4B-6F10-4916-9C48-ABBE1F79FC6D}"/>
              </a:ext>
            </a:extLst>
          </p:cNvPr>
          <p:cNvSpPr txBox="1"/>
          <p:nvPr/>
        </p:nvSpPr>
        <p:spPr>
          <a:xfrm>
            <a:off x="2368611" y="3175765"/>
            <a:ext cx="562975" cy="205890"/>
          </a:xfrm>
          <a:prstGeom prst="rect">
            <a:avLst/>
          </a:prstGeom>
          <a:noFill/>
          <a:ln>
            <a:noFill/>
          </a:ln>
        </p:spPr>
        <p:txBody>
          <a:bodyPr wrap="none" rtlCol="0">
            <a:spAutoFit/>
          </a:bodyPr>
          <a:lstStyle/>
          <a:p>
            <a:pPr defTabSz="844083"/>
            <a:r>
              <a:rPr lang="ja-JP" altLang="en-US" sz="738" dirty="0">
                <a:solidFill>
                  <a:srgbClr val="000000"/>
                </a:solidFill>
                <a:latin typeface="Meiryo UI" panose="020B0604030504040204" pitchFamily="50" charset="-128"/>
                <a:ea typeface="Meiryo UI" panose="020B0604030504040204" pitchFamily="50" charset="-128"/>
              </a:rPr>
              <a:t>①館取町</a:t>
            </a:r>
          </a:p>
        </p:txBody>
      </p:sp>
      <p:sp>
        <p:nvSpPr>
          <p:cNvPr id="97" name="テキスト ボックス 96">
            <a:extLst>
              <a:ext uri="{FF2B5EF4-FFF2-40B4-BE49-F238E27FC236}">
                <a16:creationId xmlns:a16="http://schemas.microsoft.com/office/drawing/2014/main" id="{C508553C-D5CB-47DC-BFBE-D8E593FB0820}"/>
              </a:ext>
            </a:extLst>
          </p:cNvPr>
          <p:cNvSpPr txBox="1"/>
          <p:nvPr/>
        </p:nvSpPr>
        <p:spPr>
          <a:xfrm>
            <a:off x="1979242" y="3218547"/>
            <a:ext cx="468398" cy="205890"/>
          </a:xfrm>
          <a:prstGeom prst="rect">
            <a:avLst/>
          </a:prstGeom>
          <a:noFill/>
          <a:ln>
            <a:noFill/>
          </a:ln>
        </p:spPr>
        <p:txBody>
          <a:bodyPr wrap="none" rtlCol="0">
            <a:spAutoFit/>
          </a:bodyPr>
          <a:lstStyle/>
          <a:p>
            <a:pPr defTabSz="844083"/>
            <a:r>
              <a:rPr lang="ja-JP" altLang="en-US" sz="738" dirty="0">
                <a:solidFill>
                  <a:srgbClr val="000000"/>
                </a:solidFill>
                <a:latin typeface="Meiryo UI" panose="020B0604030504040204" pitchFamily="50" charset="-128"/>
                <a:ea typeface="Meiryo UI" panose="020B0604030504040204" pitchFamily="50" charset="-128"/>
              </a:rPr>
              <a:t>②卸町</a:t>
            </a:r>
          </a:p>
        </p:txBody>
      </p:sp>
      <p:sp>
        <p:nvSpPr>
          <p:cNvPr id="98" name="テキスト ボックス 97">
            <a:extLst>
              <a:ext uri="{FF2B5EF4-FFF2-40B4-BE49-F238E27FC236}">
                <a16:creationId xmlns:a16="http://schemas.microsoft.com/office/drawing/2014/main" id="{C8161263-9DFA-4BC7-B53B-DF3B6969FB3C}"/>
              </a:ext>
            </a:extLst>
          </p:cNvPr>
          <p:cNvSpPr txBox="1"/>
          <p:nvPr/>
        </p:nvSpPr>
        <p:spPr>
          <a:xfrm>
            <a:off x="3010665" y="2879319"/>
            <a:ext cx="468398" cy="205890"/>
          </a:xfrm>
          <a:prstGeom prst="rect">
            <a:avLst/>
          </a:prstGeom>
          <a:noFill/>
          <a:ln>
            <a:noFill/>
          </a:ln>
        </p:spPr>
        <p:txBody>
          <a:bodyPr wrap="none" rtlCol="0">
            <a:spAutoFit/>
          </a:bodyPr>
          <a:lstStyle/>
          <a:p>
            <a:pPr defTabSz="844083"/>
            <a:r>
              <a:rPr lang="ja-JP" altLang="en-US" sz="738" dirty="0">
                <a:solidFill>
                  <a:srgbClr val="000000"/>
                </a:solidFill>
                <a:latin typeface="Meiryo UI" panose="020B0604030504040204" pitchFamily="50" charset="-128"/>
                <a:ea typeface="Meiryo UI" panose="020B0604030504040204" pitchFamily="50" charset="-128"/>
              </a:rPr>
              <a:t>③中宿</a:t>
            </a:r>
          </a:p>
        </p:txBody>
      </p:sp>
      <p:grpSp>
        <p:nvGrpSpPr>
          <p:cNvPr id="99" name="グループ化 98">
            <a:extLst>
              <a:ext uri="{FF2B5EF4-FFF2-40B4-BE49-F238E27FC236}">
                <a16:creationId xmlns:a16="http://schemas.microsoft.com/office/drawing/2014/main" id="{2E1BF55C-D8F3-46CC-885F-E1DDE384479F}"/>
              </a:ext>
            </a:extLst>
          </p:cNvPr>
          <p:cNvGrpSpPr/>
          <p:nvPr/>
        </p:nvGrpSpPr>
        <p:grpSpPr>
          <a:xfrm>
            <a:off x="5473987" y="1371850"/>
            <a:ext cx="3956442" cy="3718591"/>
            <a:chOff x="2040915" y="4495695"/>
            <a:chExt cx="4286145" cy="4028474"/>
          </a:xfrm>
        </p:grpSpPr>
        <p:pic>
          <p:nvPicPr>
            <p:cNvPr id="100" name="図 99">
              <a:extLst>
                <a:ext uri="{FF2B5EF4-FFF2-40B4-BE49-F238E27FC236}">
                  <a16:creationId xmlns:a16="http://schemas.microsoft.com/office/drawing/2014/main" id="{9FAA0E06-7D05-4286-9DB3-B5488F38A3A5}"/>
                </a:ext>
              </a:extLst>
            </p:cNvPr>
            <p:cNvPicPr>
              <a:picLocks noChangeAspect="1"/>
            </p:cNvPicPr>
            <p:nvPr/>
          </p:nvPicPr>
          <p:blipFill>
            <a:blip r:embed="rId8"/>
            <a:stretch>
              <a:fillRect/>
            </a:stretch>
          </p:blipFill>
          <p:spPr>
            <a:xfrm>
              <a:off x="2040915" y="4495695"/>
              <a:ext cx="4286145" cy="4028474"/>
            </a:xfrm>
            <a:prstGeom prst="rect">
              <a:avLst/>
            </a:prstGeom>
            <a:ln>
              <a:solidFill>
                <a:srgbClr val="000000"/>
              </a:solidFill>
            </a:ln>
          </p:spPr>
        </p:pic>
        <p:sp>
          <p:nvSpPr>
            <p:cNvPr id="101" name="正方形/長方形 100">
              <a:extLst>
                <a:ext uri="{FF2B5EF4-FFF2-40B4-BE49-F238E27FC236}">
                  <a16:creationId xmlns:a16="http://schemas.microsoft.com/office/drawing/2014/main" id="{B5651F26-B382-4E81-A194-E3C5353681C7}"/>
                </a:ext>
              </a:extLst>
            </p:cNvPr>
            <p:cNvSpPr/>
            <p:nvPr/>
          </p:nvSpPr>
          <p:spPr>
            <a:xfrm>
              <a:off x="2048923" y="4525909"/>
              <a:ext cx="946562" cy="1483659"/>
            </a:xfrm>
            <a:prstGeom prst="rect">
              <a:avLst/>
            </a:prstGeom>
            <a:solidFill>
              <a:srgbClr val="FFFFFF"/>
            </a:solidFill>
            <a:ln w="25400" cap="flat" cmpd="sng" algn="ctr">
              <a:noFill/>
              <a:prstDash val="solid"/>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grpSp>
      <p:pic>
        <p:nvPicPr>
          <p:cNvPr id="102" name="図 101">
            <a:extLst>
              <a:ext uri="{FF2B5EF4-FFF2-40B4-BE49-F238E27FC236}">
                <a16:creationId xmlns:a16="http://schemas.microsoft.com/office/drawing/2014/main" id="{D1F5277B-7196-47FB-8B28-8421E39BF82D}"/>
              </a:ext>
            </a:extLst>
          </p:cNvPr>
          <p:cNvPicPr>
            <a:picLocks noChangeAspect="1"/>
          </p:cNvPicPr>
          <p:nvPr/>
        </p:nvPicPr>
        <p:blipFill>
          <a:blip r:embed="rId9"/>
          <a:stretch>
            <a:fillRect/>
          </a:stretch>
        </p:blipFill>
        <p:spPr>
          <a:xfrm>
            <a:off x="8221830" y="1399739"/>
            <a:ext cx="1194172" cy="1770184"/>
          </a:xfrm>
          <a:prstGeom prst="rect">
            <a:avLst/>
          </a:prstGeom>
          <a:ln>
            <a:solidFill>
              <a:srgbClr val="000000"/>
            </a:solidFill>
          </a:ln>
        </p:spPr>
      </p:pic>
      <p:sp>
        <p:nvSpPr>
          <p:cNvPr id="103" name="右矢印 45">
            <a:extLst>
              <a:ext uri="{FF2B5EF4-FFF2-40B4-BE49-F238E27FC236}">
                <a16:creationId xmlns:a16="http://schemas.microsoft.com/office/drawing/2014/main" id="{7148C067-3560-440C-99E0-3F8345C450E0}"/>
              </a:ext>
            </a:extLst>
          </p:cNvPr>
          <p:cNvSpPr/>
          <p:nvPr/>
        </p:nvSpPr>
        <p:spPr>
          <a:xfrm rot="3386011">
            <a:off x="1939292" y="2564097"/>
            <a:ext cx="246185" cy="447353"/>
          </a:xfrm>
          <a:prstGeom prst="rightArrow">
            <a:avLst/>
          </a:prstGeom>
          <a:noFill/>
          <a:ln w="9525" cap="flat" cmpd="sng" algn="ctr">
            <a:solidFill>
              <a:srgbClr val="000000"/>
            </a:solidFill>
            <a:prstDash val="solid"/>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104" name="テキスト ボックス 103">
            <a:extLst>
              <a:ext uri="{FF2B5EF4-FFF2-40B4-BE49-F238E27FC236}">
                <a16:creationId xmlns:a16="http://schemas.microsoft.com/office/drawing/2014/main" id="{4C568D21-0DEF-48AC-BBE4-44C4A8545AF8}"/>
              </a:ext>
            </a:extLst>
          </p:cNvPr>
          <p:cNvSpPr txBox="1"/>
          <p:nvPr/>
        </p:nvSpPr>
        <p:spPr>
          <a:xfrm>
            <a:off x="1912047" y="2637545"/>
            <a:ext cx="314510" cy="248530"/>
          </a:xfrm>
          <a:prstGeom prst="rect">
            <a:avLst/>
          </a:prstGeom>
          <a:noFill/>
          <a:ln>
            <a:noFill/>
          </a:ln>
        </p:spPr>
        <p:txBody>
          <a:bodyPr wrap="none" rtlCol="0">
            <a:spAutoFit/>
          </a:bodyPr>
          <a:lstStyle/>
          <a:p>
            <a:pPr defTabSz="844083"/>
            <a:r>
              <a:rPr lang="en-US" altLang="ja-JP" sz="1015" dirty="0">
                <a:solidFill>
                  <a:srgbClr val="000000"/>
                </a:solidFill>
                <a:latin typeface="Meiryo UI" panose="020B0604030504040204" pitchFamily="50" charset="-128"/>
                <a:ea typeface="Meiryo UI" panose="020B0604030504040204" pitchFamily="50" charset="-128"/>
              </a:rPr>
              <a:t>Ⅰ</a:t>
            </a:r>
            <a:endParaRPr lang="ja-JP" altLang="en-US" sz="1015" dirty="0">
              <a:solidFill>
                <a:srgbClr val="000000"/>
              </a:solidFill>
              <a:latin typeface="Meiryo UI" panose="020B0604030504040204" pitchFamily="50" charset="-128"/>
              <a:ea typeface="Meiryo UI" panose="020B0604030504040204" pitchFamily="50" charset="-128"/>
            </a:endParaRPr>
          </a:p>
        </p:txBody>
      </p:sp>
      <p:sp>
        <p:nvSpPr>
          <p:cNvPr id="105" name="右矢印 47">
            <a:extLst>
              <a:ext uri="{FF2B5EF4-FFF2-40B4-BE49-F238E27FC236}">
                <a16:creationId xmlns:a16="http://schemas.microsoft.com/office/drawing/2014/main" id="{B77338C4-3DEF-47B6-AE7F-7136F48A8693}"/>
              </a:ext>
            </a:extLst>
          </p:cNvPr>
          <p:cNvSpPr/>
          <p:nvPr/>
        </p:nvSpPr>
        <p:spPr>
          <a:xfrm rot="18519291">
            <a:off x="2935208" y="3142275"/>
            <a:ext cx="246185" cy="447353"/>
          </a:xfrm>
          <a:prstGeom prst="rightArrow">
            <a:avLst/>
          </a:prstGeom>
          <a:noFill/>
          <a:ln w="9525" cap="flat" cmpd="sng" algn="ctr">
            <a:solidFill>
              <a:srgbClr val="000000"/>
            </a:solidFill>
            <a:prstDash val="solid"/>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106" name="テキスト ボックス 105">
            <a:extLst>
              <a:ext uri="{FF2B5EF4-FFF2-40B4-BE49-F238E27FC236}">
                <a16:creationId xmlns:a16="http://schemas.microsoft.com/office/drawing/2014/main" id="{A74CB620-65B7-434B-9E3A-030F6DC5F896}"/>
              </a:ext>
            </a:extLst>
          </p:cNvPr>
          <p:cNvSpPr txBox="1"/>
          <p:nvPr/>
        </p:nvSpPr>
        <p:spPr>
          <a:xfrm>
            <a:off x="2896936" y="3253922"/>
            <a:ext cx="314510" cy="248530"/>
          </a:xfrm>
          <a:prstGeom prst="rect">
            <a:avLst/>
          </a:prstGeom>
          <a:noFill/>
          <a:ln>
            <a:noFill/>
          </a:ln>
        </p:spPr>
        <p:txBody>
          <a:bodyPr wrap="none" rtlCol="0">
            <a:spAutoFit/>
          </a:bodyPr>
          <a:lstStyle/>
          <a:p>
            <a:pPr defTabSz="844083"/>
            <a:r>
              <a:rPr lang="en-US" altLang="ja-JP" sz="1015" dirty="0">
                <a:solidFill>
                  <a:srgbClr val="000000"/>
                </a:solidFill>
                <a:latin typeface="Meiryo UI" panose="020B0604030504040204" pitchFamily="50" charset="-128"/>
                <a:ea typeface="Meiryo UI" panose="020B0604030504040204" pitchFamily="50" charset="-128"/>
              </a:rPr>
              <a:t>Ⅱ</a:t>
            </a:r>
            <a:endParaRPr lang="ja-JP" altLang="en-US" sz="1015" dirty="0">
              <a:solidFill>
                <a:srgbClr val="000000"/>
              </a:solidFill>
              <a:latin typeface="Meiryo UI" panose="020B0604030504040204" pitchFamily="50" charset="-128"/>
              <a:ea typeface="Meiryo UI" panose="020B0604030504040204" pitchFamily="50" charset="-128"/>
            </a:endParaRPr>
          </a:p>
        </p:txBody>
      </p:sp>
      <p:sp>
        <p:nvSpPr>
          <p:cNvPr id="107" name="フリーフォーム 2">
            <a:extLst>
              <a:ext uri="{FF2B5EF4-FFF2-40B4-BE49-F238E27FC236}">
                <a16:creationId xmlns:a16="http://schemas.microsoft.com/office/drawing/2014/main" id="{372059B8-10A1-41B4-9F5B-6E2AC7C6EC0E}"/>
              </a:ext>
            </a:extLst>
          </p:cNvPr>
          <p:cNvSpPr>
            <a:spLocks noChangeAspect="1"/>
          </p:cNvSpPr>
          <p:nvPr/>
        </p:nvSpPr>
        <p:spPr>
          <a:xfrm>
            <a:off x="6293208" y="2472260"/>
            <a:ext cx="797049" cy="1202564"/>
          </a:xfrm>
          <a:custGeom>
            <a:avLst/>
            <a:gdLst>
              <a:gd name="connsiteX0" fmla="*/ 685800 w 814388"/>
              <a:gd name="connsiteY0" fmla="*/ 0 h 1228725"/>
              <a:gd name="connsiteX1" fmla="*/ 280988 w 814388"/>
              <a:gd name="connsiteY1" fmla="*/ 38100 h 1228725"/>
              <a:gd name="connsiteX2" fmla="*/ 276225 w 814388"/>
              <a:gd name="connsiteY2" fmla="*/ 171450 h 1228725"/>
              <a:gd name="connsiteX3" fmla="*/ 300038 w 814388"/>
              <a:gd name="connsiteY3" fmla="*/ 276225 h 1228725"/>
              <a:gd name="connsiteX4" fmla="*/ 328613 w 814388"/>
              <a:gd name="connsiteY4" fmla="*/ 385763 h 1228725"/>
              <a:gd name="connsiteX5" fmla="*/ 361950 w 814388"/>
              <a:gd name="connsiteY5" fmla="*/ 461963 h 1228725"/>
              <a:gd name="connsiteX6" fmla="*/ 404813 w 814388"/>
              <a:gd name="connsiteY6" fmla="*/ 495300 h 1228725"/>
              <a:gd name="connsiteX7" fmla="*/ 404813 w 814388"/>
              <a:gd name="connsiteY7" fmla="*/ 495300 h 1228725"/>
              <a:gd name="connsiteX8" fmla="*/ 347663 w 814388"/>
              <a:gd name="connsiteY8" fmla="*/ 500063 h 1228725"/>
              <a:gd name="connsiteX9" fmla="*/ 300038 w 814388"/>
              <a:gd name="connsiteY9" fmla="*/ 504825 h 1228725"/>
              <a:gd name="connsiteX10" fmla="*/ 261938 w 814388"/>
              <a:gd name="connsiteY10" fmla="*/ 495300 h 1228725"/>
              <a:gd name="connsiteX11" fmla="*/ 280988 w 814388"/>
              <a:gd name="connsiteY11" fmla="*/ 457200 h 1228725"/>
              <a:gd name="connsiteX12" fmla="*/ 252413 w 814388"/>
              <a:gd name="connsiteY12" fmla="*/ 457200 h 1228725"/>
              <a:gd name="connsiteX13" fmla="*/ 214313 w 814388"/>
              <a:gd name="connsiteY13" fmla="*/ 504825 h 1228725"/>
              <a:gd name="connsiteX14" fmla="*/ 185738 w 814388"/>
              <a:gd name="connsiteY14" fmla="*/ 557213 h 1228725"/>
              <a:gd name="connsiteX15" fmla="*/ 161925 w 814388"/>
              <a:gd name="connsiteY15" fmla="*/ 609600 h 1228725"/>
              <a:gd name="connsiteX16" fmla="*/ 90488 w 814388"/>
              <a:gd name="connsiteY16" fmla="*/ 552450 h 1228725"/>
              <a:gd name="connsiteX17" fmla="*/ 0 w 814388"/>
              <a:gd name="connsiteY17" fmla="*/ 542925 h 1228725"/>
              <a:gd name="connsiteX18" fmla="*/ 33338 w 814388"/>
              <a:gd name="connsiteY18" fmla="*/ 747713 h 1228725"/>
              <a:gd name="connsiteX19" fmla="*/ 33338 w 814388"/>
              <a:gd name="connsiteY19" fmla="*/ 857250 h 1228725"/>
              <a:gd name="connsiteX20" fmla="*/ 28575 w 814388"/>
              <a:gd name="connsiteY20" fmla="*/ 985838 h 1228725"/>
              <a:gd name="connsiteX21" fmla="*/ 9525 w 814388"/>
              <a:gd name="connsiteY21" fmla="*/ 1090613 h 1228725"/>
              <a:gd name="connsiteX22" fmla="*/ 19050 w 814388"/>
              <a:gd name="connsiteY22" fmla="*/ 1147763 h 1228725"/>
              <a:gd name="connsiteX23" fmla="*/ 119063 w 814388"/>
              <a:gd name="connsiteY23" fmla="*/ 1190625 h 1228725"/>
              <a:gd name="connsiteX24" fmla="*/ 195263 w 814388"/>
              <a:gd name="connsiteY24" fmla="*/ 1033463 h 1228725"/>
              <a:gd name="connsiteX25" fmla="*/ 233363 w 814388"/>
              <a:gd name="connsiteY25" fmla="*/ 952500 h 1228725"/>
              <a:gd name="connsiteX26" fmla="*/ 309563 w 814388"/>
              <a:gd name="connsiteY26" fmla="*/ 1038225 h 1228725"/>
              <a:gd name="connsiteX27" fmla="*/ 190500 w 814388"/>
              <a:gd name="connsiteY27" fmla="*/ 1133475 h 1228725"/>
              <a:gd name="connsiteX28" fmla="*/ 161925 w 814388"/>
              <a:gd name="connsiteY28" fmla="*/ 1200150 h 1228725"/>
              <a:gd name="connsiteX29" fmla="*/ 214313 w 814388"/>
              <a:gd name="connsiteY29" fmla="*/ 1228725 h 1228725"/>
              <a:gd name="connsiteX30" fmla="*/ 323850 w 814388"/>
              <a:gd name="connsiteY30" fmla="*/ 1090613 h 1228725"/>
              <a:gd name="connsiteX31" fmla="*/ 381000 w 814388"/>
              <a:gd name="connsiteY31" fmla="*/ 1090613 h 1228725"/>
              <a:gd name="connsiteX32" fmla="*/ 557213 w 814388"/>
              <a:gd name="connsiteY32" fmla="*/ 1076325 h 1228725"/>
              <a:gd name="connsiteX33" fmla="*/ 585788 w 814388"/>
              <a:gd name="connsiteY33" fmla="*/ 1190625 h 1228725"/>
              <a:gd name="connsiteX34" fmla="*/ 671513 w 814388"/>
              <a:gd name="connsiteY34" fmla="*/ 1181100 h 1228725"/>
              <a:gd name="connsiteX35" fmla="*/ 757238 w 814388"/>
              <a:gd name="connsiteY35" fmla="*/ 1185863 h 1228725"/>
              <a:gd name="connsiteX36" fmla="*/ 795338 w 814388"/>
              <a:gd name="connsiteY36" fmla="*/ 1195388 h 1228725"/>
              <a:gd name="connsiteX37" fmla="*/ 814388 w 814388"/>
              <a:gd name="connsiteY37" fmla="*/ 1166813 h 1228725"/>
              <a:gd name="connsiteX38" fmla="*/ 809625 w 814388"/>
              <a:gd name="connsiteY38" fmla="*/ 1081088 h 1228725"/>
              <a:gd name="connsiteX39" fmla="*/ 781050 w 814388"/>
              <a:gd name="connsiteY39" fmla="*/ 1076325 h 1228725"/>
              <a:gd name="connsiteX40" fmla="*/ 762000 w 814388"/>
              <a:gd name="connsiteY40" fmla="*/ 833438 h 1228725"/>
              <a:gd name="connsiteX41" fmla="*/ 752475 w 814388"/>
              <a:gd name="connsiteY41" fmla="*/ 657225 h 1228725"/>
              <a:gd name="connsiteX42" fmla="*/ 723900 w 814388"/>
              <a:gd name="connsiteY42" fmla="*/ 604838 h 1228725"/>
              <a:gd name="connsiteX43" fmla="*/ 700088 w 814388"/>
              <a:gd name="connsiteY43" fmla="*/ 252413 h 1228725"/>
              <a:gd name="connsiteX44" fmla="*/ 747713 w 814388"/>
              <a:gd name="connsiteY44" fmla="*/ 242888 h 1228725"/>
              <a:gd name="connsiteX45" fmla="*/ 738188 w 814388"/>
              <a:gd name="connsiteY45" fmla="*/ 104775 h 1228725"/>
              <a:gd name="connsiteX46" fmla="*/ 709613 w 814388"/>
              <a:gd name="connsiteY46" fmla="*/ 104775 h 1228725"/>
              <a:gd name="connsiteX47" fmla="*/ 685800 w 814388"/>
              <a:gd name="connsiteY47"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14388" h="1228725">
                <a:moveTo>
                  <a:pt x="685800" y="0"/>
                </a:moveTo>
                <a:lnTo>
                  <a:pt x="280988" y="38100"/>
                </a:lnTo>
                <a:lnTo>
                  <a:pt x="276225" y="171450"/>
                </a:lnTo>
                <a:lnTo>
                  <a:pt x="300038" y="276225"/>
                </a:lnTo>
                <a:lnTo>
                  <a:pt x="328613" y="385763"/>
                </a:lnTo>
                <a:lnTo>
                  <a:pt x="361950" y="461963"/>
                </a:lnTo>
                <a:lnTo>
                  <a:pt x="404813" y="495300"/>
                </a:lnTo>
                <a:lnTo>
                  <a:pt x="404813" y="495300"/>
                </a:lnTo>
                <a:lnTo>
                  <a:pt x="347663" y="500063"/>
                </a:lnTo>
                <a:lnTo>
                  <a:pt x="300038" y="504825"/>
                </a:lnTo>
                <a:lnTo>
                  <a:pt x="261938" y="495300"/>
                </a:lnTo>
                <a:lnTo>
                  <a:pt x="280988" y="457200"/>
                </a:lnTo>
                <a:lnTo>
                  <a:pt x="252413" y="457200"/>
                </a:lnTo>
                <a:lnTo>
                  <a:pt x="214313" y="504825"/>
                </a:lnTo>
                <a:lnTo>
                  <a:pt x="185738" y="557213"/>
                </a:lnTo>
                <a:lnTo>
                  <a:pt x="161925" y="609600"/>
                </a:lnTo>
                <a:lnTo>
                  <a:pt x="90488" y="552450"/>
                </a:lnTo>
                <a:lnTo>
                  <a:pt x="0" y="542925"/>
                </a:lnTo>
                <a:lnTo>
                  <a:pt x="33338" y="747713"/>
                </a:lnTo>
                <a:lnTo>
                  <a:pt x="33338" y="857250"/>
                </a:lnTo>
                <a:lnTo>
                  <a:pt x="28575" y="985838"/>
                </a:lnTo>
                <a:lnTo>
                  <a:pt x="9525" y="1090613"/>
                </a:lnTo>
                <a:lnTo>
                  <a:pt x="19050" y="1147763"/>
                </a:lnTo>
                <a:lnTo>
                  <a:pt x="119063" y="1190625"/>
                </a:lnTo>
                <a:lnTo>
                  <a:pt x="195263" y="1033463"/>
                </a:lnTo>
                <a:lnTo>
                  <a:pt x="233363" y="952500"/>
                </a:lnTo>
                <a:lnTo>
                  <a:pt x="309563" y="1038225"/>
                </a:lnTo>
                <a:lnTo>
                  <a:pt x="190500" y="1133475"/>
                </a:lnTo>
                <a:lnTo>
                  <a:pt x="161925" y="1200150"/>
                </a:lnTo>
                <a:lnTo>
                  <a:pt x="214313" y="1228725"/>
                </a:lnTo>
                <a:lnTo>
                  <a:pt x="323850" y="1090613"/>
                </a:lnTo>
                <a:lnTo>
                  <a:pt x="381000" y="1090613"/>
                </a:lnTo>
                <a:lnTo>
                  <a:pt x="557213" y="1076325"/>
                </a:lnTo>
                <a:lnTo>
                  <a:pt x="585788" y="1190625"/>
                </a:lnTo>
                <a:lnTo>
                  <a:pt x="671513" y="1181100"/>
                </a:lnTo>
                <a:lnTo>
                  <a:pt x="757238" y="1185863"/>
                </a:lnTo>
                <a:lnTo>
                  <a:pt x="795338" y="1195388"/>
                </a:lnTo>
                <a:lnTo>
                  <a:pt x="814388" y="1166813"/>
                </a:lnTo>
                <a:lnTo>
                  <a:pt x="809625" y="1081088"/>
                </a:lnTo>
                <a:lnTo>
                  <a:pt x="781050" y="1076325"/>
                </a:lnTo>
                <a:lnTo>
                  <a:pt x="762000" y="833438"/>
                </a:lnTo>
                <a:lnTo>
                  <a:pt x="752475" y="657225"/>
                </a:lnTo>
                <a:lnTo>
                  <a:pt x="723900" y="604838"/>
                </a:lnTo>
                <a:lnTo>
                  <a:pt x="700088" y="252413"/>
                </a:lnTo>
                <a:lnTo>
                  <a:pt x="747713" y="242888"/>
                </a:lnTo>
                <a:lnTo>
                  <a:pt x="738188" y="104775"/>
                </a:lnTo>
                <a:lnTo>
                  <a:pt x="709613" y="104775"/>
                </a:lnTo>
                <a:lnTo>
                  <a:pt x="685800" y="0"/>
                </a:lnTo>
                <a:close/>
              </a:path>
            </a:pathLst>
          </a:custGeom>
          <a:noFill/>
          <a:ln w="25400" cap="flat" cmpd="sng" algn="ctr">
            <a:solidFill>
              <a:srgbClr val="C00000"/>
            </a:solidFill>
            <a:prstDash val="sysDot"/>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grpSp>
        <p:nvGrpSpPr>
          <p:cNvPr id="108" name="グループ化 107">
            <a:extLst>
              <a:ext uri="{FF2B5EF4-FFF2-40B4-BE49-F238E27FC236}">
                <a16:creationId xmlns:a16="http://schemas.microsoft.com/office/drawing/2014/main" id="{527816C6-E774-4EA3-9631-64671F5F8882}"/>
              </a:ext>
            </a:extLst>
          </p:cNvPr>
          <p:cNvGrpSpPr>
            <a:grpSpLocks noChangeAspect="1"/>
          </p:cNvGrpSpPr>
          <p:nvPr/>
        </p:nvGrpSpPr>
        <p:grpSpPr>
          <a:xfrm>
            <a:off x="7081462" y="2726294"/>
            <a:ext cx="820986" cy="1503406"/>
            <a:chOff x="2471738" y="2838450"/>
            <a:chExt cx="853038" cy="1562100"/>
          </a:xfrm>
        </p:grpSpPr>
        <p:sp>
          <p:nvSpPr>
            <p:cNvPr id="109" name="フリーフォーム 3">
              <a:extLst>
                <a:ext uri="{FF2B5EF4-FFF2-40B4-BE49-F238E27FC236}">
                  <a16:creationId xmlns:a16="http://schemas.microsoft.com/office/drawing/2014/main" id="{EBA055A0-BAE1-47AC-842B-E0F06C17479F}"/>
                </a:ext>
              </a:extLst>
            </p:cNvPr>
            <p:cNvSpPr/>
            <p:nvPr/>
          </p:nvSpPr>
          <p:spPr>
            <a:xfrm>
              <a:off x="2471738" y="2843213"/>
              <a:ext cx="180975" cy="1524000"/>
            </a:xfrm>
            <a:custGeom>
              <a:avLst/>
              <a:gdLst>
                <a:gd name="connsiteX0" fmla="*/ 9525 w 180975"/>
                <a:gd name="connsiteY0" fmla="*/ 0 h 1524000"/>
                <a:gd name="connsiteX1" fmla="*/ 47625 w 180975"/>
                <a:gd name="connsiteY1" fmla="*/ 328612 h 1524000"/>
                <a:gd name="connsiteX2" fmla="*/ 61912 w 180975"/>
                <a:gd name="connsiteY2" fmla="*/ 466725 h 1524000"/>
                <a:gd name="connsiteX3" fmla="*/ 42862 w 180975"/>
                <a:gd name="connsiteY3" fmla="*/ 504825 h 1524000"/>
                <a:gd name="connsiteX4" fmla="*/ 28575 w 180975"/>
                <a:gd name="connsiteY4" fmla="*/ 585787 h 1524000"/>
                <a:gd name="connsiteX5" fmla="*/ 42862 w 180975"/>
                <a:gd name="connsiteY5" fmla="*/ 704850 h 1524000"/>
                <a:gd name="connsiteX6" fmla="*/ 90487 w 180975"/>
                <a:gd name="connsiteY6" fmla="*/ 866775 h 1524000"/>
                <a:gd name="connsiteX7" fmla="*/ 90487 w 180975"/>
                <a:gd name="connsiteY7" fmla="*/ 942975 h 1524000"/>
                <a:gd name="connsiteX8" fmla="*/ 104775 w 180975"/>
                <a:gd name="connsiteY8" fmla="*/ 1028700 h 1524000"/>
                <a:gd name="connsiteX9" fmla="*/ 47625 w 180975"/>
                <a:gd name="connsiteY9" fmla="*/ 1009650 h 1524000"/>
                <a:gd name="connsiteX10" fmla="*/ 52387 w 180975"/>
                <a:gd name="connsiteY10" fmla="*/ 1109662 h 1524000"/>
                <a:gd name="connsiteX11" fmla="*/ 42862 w 180975"/>
                <a:gd name="connsiteY11" fmla="*/ 1195387 h 1524000"/>
                <a:gd name="connsiteX12" fmla="*/ 0 w 180975"/>
                <a:gd name="connsiteY12" fmla="*/ 1338262 h 1524000"/>
                <a:gd name="connsiteX13" fmla="*/ 119062 w 180975"/>
                <a:gd name="connsiteY13" fmla="*/ 1328737 h 1524000"/>
                <a:gd name="connsiteX14" fmla="*/ 95250 w 180975"/>
                <a:gd name="connsiteY14" fmla="*/ 1423987 h 1524000"/>
                <a:gd name="connsiteX15" fmla="*/ 147637 w 180975"/>
                <a:gd name="connsiteY15" fmla="*/ 1443037 h 1524000"/>
                <a:gd name="connsiteX16" fmla="*/ 180975 w 180975"/>
                <a:gd name="connsiteY16"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975" h="1524000">
                  <a:moveTo>
                    <a:pt x="9525" y="0"/>
                  </a:moveTo>
                  <a:lnTo>
                    <a:pt x="47625" y="328612"/>
                  </a:lnTo>
                  <a:lnTo>
                    <a:pt x="61912" y="466725"/>
                  </a:lnTo>
                  <a:lnTo>
                    <a:pt x="42862" y="504825"/>
                  </a:lnTo>
                  <a:lnTo>
                    <a:pt x="28575" y="585787"/>
                  </a:lnTo>
                  <a:lnTo>
                    <a:pt x="42862" y="704850"/>
                  </a:lnTo>
                  <a:lnTo>
                    <a:pt x="90487" y="866775"/>
                  </a:lnTo>
                  <a:lnTo>
                    <a:pt x="90487" y="942975"/>
                  </a:lnTo>
                  <a:lnTo>
                    <a:pt x="104775" y="1028700"/>
                  </a:lnTo>
                  <a:lnTo>
                    <a:pt x="47625" y="1009650"/>
                  </a:lnTo>
                  <a:lnTo>
                    <a:pt x="52387" y="1109662"/>
                  </a:lnTo>
                  <a:lnTo>
                    <a:pt x="42862" y="1195387"/>
                  </a:lnTo>
                  <a:lnTo>
                    <a:pt x="0" y="1338262"/>
                  </a:lnTo>
                  <a:lnTo>
                    <a:pt x="119062" y="1328737"/>
                  </a:lnTo>
                  <a:lnTo>
                    <a:pt x="95250" y="1423987"/>
                  </a:lnTo>
                  <a:lnTo>
                    <a:pt x="147637" y="1443037"/>
                  </a:lnTo>
                  <a:lnTo>
                    <a:pt x="180975" y="1524000"/>
                  </a:lnTo>
                </a:path>
              </a:pathLst>
            </a:custGeom>
            <a:noFill/>
            <a:ln w="25400" cap="flat" cmpd="sng" algn="ctr">
              <a:solidFill>
                <a:srgbClr val="C00000"/>
              </a:solidFill>
              <a:prstDash val="sysDot"/>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110" name="フリーフォーム 5">
              <a:extLst>
                <a:ext uri="{FF2B5EF4-FFF2-40B4-BE49-F238E27FC236}">
                  <a16:creationId xmlns:a16="http://schemas.microsoft.com/office/drawing/2014/main" id="{F4C66939-27F2-4D70-8DF6-1940CD4DB62B}"/>
                </a:ext>
              </a:extLst>
            </p:cNvPr>
            <p:cNvSpPr/>
            <p:nvPr/>
          </p:nvSpPr>
          <p:spPr>
            <a:xfrm>
              <a:off x="2481264" y="2838450"/>
              <a:ext cx="843512" cy="1562100"/>
            </a:xfrm>
            <a:custGeom>
              <a:avLst/>
              <a:gdLst>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585787 w 819150"/>
                <a:gd name="connsiteY21" fmla="*/ 538163 h 1562100"/>
                <a:gd name="connsiteX22" fmla="*/ 509587 w 819150"/>
                <a:gd name="connsiteY22" fmla="*/ 485775 h 1562100"/>
                <a:gd name="connsiteX23" fmla="*/ 433387 w 819150"/>
                <a:gd name="connsiteY23" fmla="*/ 423863 h 1562100"/>
                <a:gd name="connsiteX24" fmla="*/ 576262 w 819150"/>
                <a:gd name="connsiteY24" fmla="*/ 266700 h 1562100"/>
                <a:gd name="connsiteX25" fmla="*/ 447675 w 819150"/>
                <a:gd name="connsiteY25" fmla="*/ 195263 h 1562100"/>
                <a:gd name="connsiteX26" fmla="*/ 357187 w 819150"/>
                <a:gd name="connsiteY26" fmla="*/ 371475 h 1562100"/>
                <a:gd name="connsiteX27" fmla="*/ 247650 w 819150"/>
                <a:gd name="connsiteY27" fmla="*/ 290513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585787 w 819150"/>
                <a:gd name="connsiteY21" fmla="*/ 538163 h 1562100"/>
                <a:gd name="connsiteX22" fmla="*/ 509587 w 819150"/>
                <a:gd name="connsiteY22" fmla="*/ 485775 h 1562100"/>
                <a:gd name="connsiteX23" fmla="*/ 433387 w 819150"/>
                <a:gd name="connsiteY23" fmla="*/ 423863 h 1562100"/>
                <a:gd name="connsiteX24" fmla="*/ 576262 w 819150"/>
                <a:gd name="connsiteY24" fmla="*/ 266700 h 1562100"/>
                <a:gd name="connsiteX25" fmla="*/ 447675 w 819150"/>
                <a:gd name="connsiteY25" fmla="*/ 195263 h 1562100"/>
                <a:gd name="connsiteX26" fmla="*/ 357187 w 819150"/>
                <a:gd name="connsiteY26" fmla="*/ 371475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585787 w 819150"/>
                <a:gd name="connsiteY21" fmla="*/ 538163 h 1562100"/>
                <a:gd name="connsiteX22" fmla="*/ 509587 w 819150"/>
                <a:gd name="connsiteY22" fmla="*/ 485775 h 1562100"/>
                <a:gd name="connsiteX23" fmla="*/ 433387 w 819150"/>
                <a:gd name="connsiteY23" fmla="*/ 423863 h 1562100"/>
                <a:gd name="connsiteX24" fmla="*/ 576262 w 819150"/>
                <a:gd name="connsiteY24" fmla="*/ 266700 h 1562100"/>
                <a:gd name="connsiteX25" fmla="*/ 447675 w 819150"/>
                <a:gd name="connsiteY25" fmla="*/ 195263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585787 w 819150"/>
                <a:gd name="connsiteY21" fmla="*/ 538163 h 1562100"/>
                <a:gd name="connsiteX22" fmla="*/ 509587 w 819150"/>
                <a:gd name="connsiteY22" fmla="*/ 485775 h 1562100"/>
                <a:gd name="connsiteX23" fmla="*/ 433387 w 819150"/>
                <a:gd name="connsiteY23" fmla="*/ 423863 h 1562100"/>
                <a:gd name="connsiteX24" fmla="*/ 576262 w 819150"/>
                <a:gd name="connsiteY24" fmla="*/ 266700 h 1562100"/>
                <a:gd name="connsiteX25" fmla="*/ 505534 w 819150"/>
                <a:gd name="connsiteY25" fmla="*/ 164811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585787 w 819150"/>
                <a:gd name="connsiteY21" fmla="*/ 538163 h 1562100"/>
                <a:gd name="connsiteX22" fmla="*/ 509587 w 819150"/>
                <a:gd name="connsiteY22" fmla="*/ 485775 h 1562100"/>
                <a:gd name="connsiteX23" fmla="*/ 433387 w 819150"/>
                <a:gd name="connsiteY23" fmla="*/ 423863 h 1562100"/>
                <a:gd name="connsiteX24" fmla="*/ 609759 w 819150"/>
                <a:gd name="connsiteY24" fmla="*/ 245384 h 1562100"/>
                <a:gd name="connsiteX25" fmla="*/ 505534 w 819150"/>
                <a:gd name="connsiteY25" fmla="*/ 164811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585787 w 819150"/>
                <a:gd name="connsiteY21" fmla="*/ 538163 h 1562100"/>
                <a:gd name="connsiteX22" fmla="*/ 509587 w 819150"/>
                <a:gd name="connsiteY22" fmla="*/ 485775 h 1562100"/>
                <a:gd name="connsiteX23" fmla="*/ 430342 w 819150"/>
                <a:gd name="connsiteY23" fmla="*/ 411683 h 1562100"/>
                <a:gd name="connsiteX24" fmla="*/ 609759 w 819150"/>
                <a:gd name="connsiteY24" fmla="*/ 245384 h 1562100"/>
                <a:gd name="connsiteX25" fmla="*/ 505534 w 819150"/>
                <a:gd name="connsiteY25" fmla="*/ 164811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604058 w 819150"/>
                <a:gd name="connsiteY21" fmla="*/ 522937 h 1562100"/>
                <a:gd name="connsiteX22" fmla="*/ 509587 w 819150"/>
                <a:gd name="connsiteY22" fmla="*/ 485775 h 1562100"/>
                <a:gd name="connsiteX23" fmla="*/ 430342 w 819150"/>
                <a:gd name="connsiteY23" fmla="*/ 411683 h 1562100"/>
                <a:gd name="connsiteX24" fmla="*/ 609759 w 819150"/>
                <a:gd name="connsiteY24" fmla="*/ 245384 h 1562100"/>
                <a:gd name="connsiteX25" fmla="*/ 505534 w 819150"/>
                <a:gd name="connsiteY25" fmla="*/ 164811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604058 w 819150"/>
                <a:gd name="connsiteY21" fmla="*/ 522937 h 1562100"/>
                <a:gd name="connsiteX22" fmla="*/ 543084 w 819150"/>
                <a:gd name="connsiteY22" fmla="*/ 461414 h 1562100"/>
                <a:gd name="connsiteX23" fmla="*/ 430342 w 819150"/>
                <a:gd name="connsiteY23" fmla="*/ 411683 h 1562100"/>
                <a:gd name="connsiteX24" fmla="*/ 609759 w 819150"/>
                <a:gd name="connsiteY24" fmla="*/ 245384 h 1562100"/>
                <a:gd name="connsiteX25" fmla="*/ 505534 w 819150"/>
                <a:gd name="connsiteY25" fmla="*/ 164811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45606 w 819150"/>
                <a:gd name="connsiteY19" fmla="*/ 626774 h 1562100"/>
                <a:gd name="connsiteX20" fmla="*/ 671512 w 819150"/>
                <a:gd name="connsiteY20" fmla="*/ 661988 h 1562100"/>
                <a:gd name="connsiteX21" fmla="*/ 604058 w 819150"/>
                <a:gd name="connsiteY21" fmla="*/ 522937 h 1562100"/>
                <a:gd name="connsiteX22" fmla="*/ 543084 w 819150"/>
                <a:gd name="connsiteY22" fmla="*/ 461414 h 1562100"/>
                <a:gd name="connsiteX23" fmla="*/ 430342 w 819150"/>
                <a:gd name="connsiteY23" fmla="*/ 411683 h 1562100"/>
                <a:gd name="connsiteX24" fmla="*/ 609759 w 819150"/>
                <a:gd name="connsiteY24" fmla="*/ 245384 h 1562100"/>
                <a:gd name="connsiteX25" fmla="*/ 505534 w 819150"/>
                <a:gd name="connsiteY25" fmla="*/ 164811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45606 w 819150"/>
                <a:gd name="connsiteY19" fmla="*/ 626774 h 1562100"/>
                <a:gd name="connsiteX20" fmla="*/ 692828 w 819150"/>
                <a:gd name="connsiteY20" fmla="*/ 631537 h 1562100"/>
                <a:gd name="connsiteX21" fmla="*/ 604058 w 819150"/>
                <a:gd name="connsiteY21" fmla="*/ 522937 h 1562100"/>
                <a:gd name="connsiteX22" fmla="*/ 543084 w 819150"/>
                <a:gd name="connsiteY22" fmla="*/ 461414 h 1562100"/>
                <a:gd name="connsiteX23" fmla="*/ 430342 w 819150"/>
                <a:gd name="connsiteY23" fmla="*/ 411683 h 1562100"/>
                <a:gd name="connsiteX24" fmla="*/ 609759 w 819150"/>
                <a:gd name="connsiteY24" fmla="*/ 245384 h 1562100"/>
                <a:gd name="connsiteX25" fmla="*/ 505534 w 819150"/>
                <a:gd name="connsiteY25" fmla="*/ 164811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34376"/>
                <a:gd name="connsiteY0" fmla="*/ 1538288 h 1562100"/>
                <a:gd name="connsiteX1" fmla="*/ 228600 w 834376"/>
                <a:gd name="connsiteY1" fmla="*/ 1562100 h 1562100"/>
                <a:gd name="connsiteX2" fmla="*/ 285750 w 834376"/>
                <a:gd name="connsiteY2" fmla="*/ 1414463 h 1562100"/>
                <a:gd name="connsiteX3" fmla="*/ 338137 w 834376"/>
                <a:gd name="connsiteY3" fmla="*/ 1381125 h 1562100"/>
                <a:gd name="connsiteX4" fmla="*/ 357187 w 834376"/>
                <a:gd name="connsiteY4" fmla="*/ 1333500 h 1562100"/>
                <a:gd name="connsiteX5" fmla="*/ 385762 w 834376"/>
                <a:gd name="connsiteY5" fmla="*/ 1333500 h 1562100"/>
                <a:gd name="connsiteX6" fmla="*/ 471487 w 834376"/>
                <a:gd name="connsiteY6" fmla="*/ 1295400 h 1562100"/>
                <a:gd name="connsiteX7" fmla="*/ 509587 w 834376"/>
                <a:gd name="connsiteY7" fmla="*/ 1176338 h 1562100"/>
                <a:gd name="connsiteX8" fmla="*/ 614362 w 834376"/>
                <a:gd name="connsiteY8" fmla="*/ 1238250 h 1562100"/>
                <a:gd name="connsiteX9" fmla="*/ 647700 w 834376"/>
                <a:gd name="connsiteY9" fmla="*/ 1133475 h 1562100"/>
                <a:gd name="connsiteX10" fmla="*/ 781050 w 834376"/>
                <a:gd name="connsiteY10" fmla="*/ 1133475 h 1562100"/>
                <a:gd name="connsiteX11" fmla="*/ 819150 w 834376"/>
                <a:gd name="connsiteY11" fmla="*/ 1047750 h 1562100"/>
                <a:gd name="connsiteX12" fmla="*/ 757237 w 834376"/>
                <a:gd name="connsiteY12" fmla="*/ 1028700 h 1562100"/>
                <a:gd name="connsiteX13" fmla="*/ 771525 w 834376"/>
                <a:gd name="connsiteY13" fmla="*/ 1009650 h 1562100"/>
                <a:gd name="connsiteX14" fmla="*/ 742950 w 834376"/>
                <a:gd name="connsiteY14" fmla="*/ 966788 h 1562100"/>
                <a:gd name="connsiteX15" fmla="*/ 647700 w 834376"/>
                <a:gd name="connsiteY15" fmla="*/ 981075 h 1562100"/>
                <a:gd name="connsiteX16" fmla="*/ 671512 w 834376"/>
                <a:gd name="connsiteY16" fmla="*/ 914400 h 1562100"/>
                <a:gd name="connsiteX17" fmla="*/ 804862 w 834376"/>
                <a:gd name="connsiteY17" fmla="*/ 866775 h 1562100"/>
                <a:gd name="connsiteX18" fmla="*/ 834376 w 834376"/>
                <a:gd name="connsiteY18" fmla="*/ 681817 h 1562100"/>
                <a:gd name="connsiteX19" fmla="*/ 745606 w 834376"/>
                <a:gd name="connsiteY19" fmla="*/ 626774 h 1562100"/>
                <a:gd name="connsiteX20" fmla="*/ 692828 w 834376"/>
                <a:gd name="connsiteY20" fmla="*/ 631537 h 1562100"/>
                <a:gd name="connsiteX21" fmla="*/ 604058 w 834376"/>
                <a:gd name="connsiteY21" fmla="*/ 522937 h 1562100"/>
                <a:gd name="connsiteX22" fmla="*/ 543084 w 834376"/>
                <a:gd name="connsiteY22" fmla="*/ 461414 h 1562100"/>
                <a:gd name="connsiteX23" fmla="*/ 430342 w 834376"/>
                <a:gd name="connsiteY23" fmla="*/ 411683 h 1562100"/>
                <a:gd name="connsiteX24" fmla="*/ 609759 w 834376"/>
                <a:gd name="connsiteY24" fmla="*/ 245384 h 1562100"/>
                <a:gd name="connsiteX25" fmla="*/ 505534 w 834376"/>
                <a:gd name="connsiteY25" fmla="*/ 164811 h 1562100"/>
                <a:gd name="connsiteX26" fmla="*/ 378503 w 834376"/>
                <a:gd name="connsiteY26" fmla="*/ 362339 h 1562100"/>
                <a:gd name="connsiteX27" fmla="*/ 268966 w 834376"/>
                <a:gd name="connsiteY27" fmla="*/ 260061 h 1562100"/>
                <a:gd name="connsiteX28" fmla="*/ 385762 w 834376"/>
                <a:gd name="connsiteY28" fmla="*/ 152400 h 1562100"/>
                <a:gd name="connsiteX29" fmla="*/ 342900 w 834376"/>
                <a:gd name="connsiteY29" fmla="*/ 119063 h 1562100"/>
                <a:gd name="connsiteX30" fmla="*/ 371475 w 834376"/>
                <a:gd name="connsiteY30" fmla="*/ 71438 h 1562100"/>
                <a:gd name="connsiteX31" fmla="*/ 238125 w 834376"/>
                <a:gd name="connsiteY31" fmla="*/ 19050 h 1562100"/>
                <a:gd name="connsiteX32" fmla="*/ 109537 w 834376"/>
                <a:gd name="connsiteY32" fmla="*/ 0 h 1562100"/>
                <a:gd name="connsiteX33" fmla="*/ 0 w 834376"/>
                <a:gd name="connsiteY33" fmla="*/ 14288 h 1562100"/>
                <a:gd name="connsiteX0" fmla="*/ 176212 w 834376"/>
                <a:gd name="connsiteY0" fmla="*/ 1538288 h 1562100"/>
                <a:gd name="connsiteX1" fmla="*/ 228600 w 834376"/>
                <a:gd name="connsiteY1" fmla="*/ 1562100 h 1562100"/>
                <a:gd name="connsiteX2" fmla="*/ 285750 w 834376"/>
                <a:gd name="connsiteY2" fmla="*/ 1414463 h 1562100"/>
                <a:gd name="connsiteX3" fmla="*/ 338137 w 834376"/>
                <a:gd name="connsiteY3" fmla="*/ 1381125 h 1562100"/>
                <a:gd name="connsiteX4" fmla="*/ 357187 w 834376"/>
                <a:gd name="connsiteY4" fmla="*/ 1333500 h 1562100"/>
                <a:gd name="connsiteX5" fmla="*/ 385762 w 834376"/>
                <a:gd name="connsiteY5" fmla="*/ 1333500 h 1562100"/>
                <a:gd name="connsiteX6" fmla="*/ 471487 w 834376"/>
                <a:gd name="connsiteY6" fmla="*/ 1295400 h 1562100"/>
                <a:gd name="connsiteX7" fmla="*/ 509587 w 834376"/>
                <a:gd name="connsiteY7" fmla="*/ 1176338 h 1562100"/>
                <a:gd name="connsiteX8" fmla="*/ 614362 w 834376"/>
                <a:gd name="connsiteY8" fmla="*/ 1238250 h 1562100"/>
                <a:gd name="connsiteX9" fmla="*/ 647700 w 834376"/>
                <a:gd name="connsiteY9" fmla="*/ 1133475 h 1562100"/>
                <a:gd name="connsiteX10" fmla="*/ 781050 w 834376"/>
                <a:gd name="connsiteY10" fmla="*/ 1133475 h 1562100"/>
                <a:gd name="connsiteX11" fmla="*/ 819150 w 834376"/>
                <a:gd name="connsiteY11" fmla="*/ 1047750 h 1562100"/>
                <a:gd name="connsiteX12" fmla="*/ 757237 w 834376"/>
                <a:gd name="connsiteY12" fmla="*/ 1028700 h 1562100"/>
                <a:gd name="connsiteX13" fmla="*/ 771525 w 834376"/>
                <a:gd name="connsiteY13" fmla="*/ 1009650 h 1562100"/>
                <a:gd name="connsiteX14" fmla="*/ 742950 w 834376"/>
                <a:gd name="connsiteY14" fmla="*/ 966788 h 1562100"/>
                <a:gd name="connsiteX15" fmla="*/ 647700 w 834376"/>
                <a:gd name="connsiteY15" fmla="*/ 981075 h 1562100"/>
                <a:gd name="connsiteX16" fmla="*/ 671512 w 834376"/>
                <a:gd name="connsiteY16" fmla="*/ 914400 h 1562100"/>
                <a:gd name="connsiteX17" fmla="*/ 817043 w 834376"/>
                <a:gd name="connsiteY17" fmla="*/ 860684 h 1562100"/>
                <a:gd name="connsiteX18" fmla="*/ 834376 w 834376"/>
                <a:gd name="connsiteY18" fmla="*/ 681817 h 1562100"/>
                <a:gd name="connsiteX19" fmla="*/ 745606 w 834376"/>
                <a:gd name="connsiteY19" fmla="*/ 626774 h 1562100"/>
                <a:gd name="connsiteX20" fmla="*/ 692828 w 834376"/>
                <a:gd name="connsiteY20" fmla="*/ 631537 h 1562100"/>
                <a:gd name="connsiteX21" fmla="*/ 604058 w 834376"/>
                <a:gd name="connsiteY21" fmla="*/ 522937 h 1562100"/>
                <a:gd name="connsiteX22" fmla="*/ 543084 w 834376"/>
                <a:gd name="connsiteY22" fmla="*/ 461414 h 1562100"/>
                <a:gd name="connsiteX23" fmla="*/ 430342 w 834376"/>
                <a:gd name="connsiteY23" fmla="*/ 411683 h 1562100"/>
                <a:gd name="connsiteX24" fmla="*/ 609759 w 834376"/>
                <a:gd name="connsiteY24" fmla="*/ 245384 h 1562100"/>
                <a:gd name="connsiteX25" fmla="*/ 505534 w 834376"/>
                <a:gd name="connsiteY25" fmla="*/ 164811 h 1562100"/>
                <a:gd name="connsiteX26" fmla="*/ 378503 w 834376"/>
                <a:gd name="connsiteY26" fmla="*/ 362339 h 1562100"/>
                <a:gd name="connsiteX27" fmla="*/ 268966 w 834376"/>
                <a:gd name="connsiteY27" fmla="*/ 260061 h 1562100"/>
                <a:gd name="connsiteX28" fmla="*/ 385762 w 834376"/>
                <a:gd name="connsiteY28" fmla="*/ 152400 h 1562100"/>
                <a:gd name="connsiteX29" fmla="*/ 342900 w 834376"/>
                <a:gd name="connsiteY29" fmla="*/ 119063 h 1562100"/>
                <a:gd name="connsiteX30" fmla="*/ 371475 w 834376"/>
                <a:gd name="connsiteY30" fmla="*/ 71438 h 1562100"/>
                <a:gd name="connsiteX31" fmla="*/ 238125 w 834376"/>
                <a:gd name="connsiteY31" fmla="*/ 19050 h 1562100"/>
                <a:gd name="connsiteX32" fmla="*/ 109537 w 834376"/>
                <a:gd name="connsiteY32" fmla="*/ 0 h 1562100"/>
                <a:gd name="connsiteX33" fmla="*/ 0 w 834376"/>
                <a:gd name="connsiteY33" fmla="*/ 14288 h 1562100"/>
                <a:gd name="connsiteX0" fmla="*/ 176212 w 834376"/>
                <a:gd name="connsiteY0" fmla="*/ 1538288 h 1562100"/>
                <a:gd name="connsiteX1" fmla="*/ 228600 w 834376"/>
                <a:gd name="connsiteY1" fmla="*/ 1562100 h 1562100"/>
                <a:gd name="connsiteX2" fmla="*/ 285750 w 834376"/>
                <a:gd name="connsiteY2" fmla="*/ 1414463 h 1562100"/>
                <a:gd name="connsiteX3" fmla="*/ 338137 w 834376"/>
                <a:gd name="connsiteY3" fmla="*/ 1381125 h 1562100"/>
                <a:gd name="connsiteX4" fmla="*/ 357187 w 834376"/>
                <a:gd name="connsiteY4" fmla="*/ 1333500 h 1562100"/>
                <a:gd name="connsiteX5" fmla="*/ 385762 w 834376"/>
                <a:gd name="connsiteY5" fmla="*/ 1333500 h 1562100"/>
                <a:gd name="connsiteX6" fmla="*/ 471487 w 834376"/>
                <a:gd name="connsiteY6" fmla="*/ 1295400 h 1562100"/>
                <a:gd name="connsiteX7" fmla="*/ 509587 w 834376"/>
                <a:gd name="connsiteY7" fmla="*/ 1176338 h 1562100"/>
                <a:gd name="connsiteX8" fmla="*/ 614362 w 834376"/>
                <a:gd name="connsiteY8" fmla="*/ 1238250 h 1562100"/>
                <a:gd name="connsiteX9" fmla="*/ 647700 w 834376"/>
                <a:gd name="connsiteY9" fmla="*/ 1133475 h 1562100"/>
                <a:gd name="connsiteX10" fmla="*/ 781050 w 834376"/>
                <a:gd name="connsiteY10" fmla="*/ 1133475 h 1562100"/>
                <a:gd name="connsiteX11" fmla="*/ 819150 w 834376"/>
                <a:gd name="connsiteY11" fmla="*/ 1047750 h 1562100"/>
                <a:gd name="connsiteX12" fmla="*/ 757237 w 834376"/>
                <a:gd name="connsiteY12" fmla="*/ 1028700 h 1562100"/>
                <a:gd name="connsiteX13" fmla="*/ 771525 w 834376"/>
                <a:gd name="connsiteY13" fmla="*/ 1009650 h 1562100"/>
                <a:gd name="connsiteX14" fmla="*/ 761221 w 834376"/>
                <a:gd name="connsiteY14" fmla="*/ 942427 h 1562100"/>
                <a:gd name="connsiteX15" fmla="*/ 647700 w 834376"/>
                <a:gd name="connsiteY15" fmla="*/ 981075 h 1562100"/>
                <a:gd name="connsiteX16" fmla="*/ 671512 w 834376"/>
                <a:gd name="connsiteY16" fmla="*/ 914400 h 1562100"/>
                <a:gd name="connsiteX17" fmla="*/ 817043 w 834376"/>
                <a:gd name="connsiteY17" fmla="*/ 860684 h 1562100"/>
                <a:gd name="connsiteX18" fmla="*/ 834376 w 834376"/>
                <a:gd name="connsiteY18" fmla="*/ 681817 h 1562100"/>
                <a:gd name="connsiteX19" fmla="*/ 745606 w 834376"/>
                <a:gd name="connsiteY19" fmla="*/ 626774 h 1562100"/>
                <a:gd name="connsiteX20" fmla="*/ 692828 w 834376"/>
                <a:gd name="connsiteY20" fmla="*/ 631537 h 1562100"/>
                <a:gd name="connsiteX21" fmla="*/ 604058 w 834376"/>
                <a:gd name="connsiteY21" fmla="*/ 522937 h 1562100"/>
                <a:gd name="connsiteX22" fmla="*/ 543084 w 834376"/>
                <a:gd name="connsiteY22" fmla="*/ 461414 h 1562100"/>
                <a:gd name="connsiteX23" fmla="*/ 430342 w 834376"/>
                <a:gd name="connsiteY23" fmla="*/ 411683 h 1562100"/>
                <a:gd name="connsiteX24" fmla="*/ 609759 w 834376"/>
                <a:gd name="connsiteY24" fmla="*/ 245384 h 1562100"/>
                <a:gd name="connsiteX25" fmla="*/ 505534 w 834376"/>
                <a:gd name="connsiteY25" fmla="*/ 164811 h 1562100"/>
                <a:gd name="connsiteX26" fmla="*/ 378503 w 834376"/>
                <a:gd name="connsiteY26" fmla="*/ 362339 h 1562100"/>
                <a:gd name="connsiteX27" fmla="*/ 268966 w 834376"/>
                <a:gd name="connsiteY27" fmla="*/ 260061 h 1562100"/>
                <a:gd name="connsiteX28" fmla="*/ 385762 w 834376"/>
                <a:gd name="connsiteY28" fmla="*/ 152400 h 1562100"/>
                <a:gd name="connsiteX29" fmla="*/ 342900 w 834376"/>
                <a:gd name="connsiteY29" fmla="*/ 119063 h 1562100"/>
                <a:gd name="connsiteX30" fmla="*/ 371475 w 834376"/>
                <a:gd name="connsiteY30" fmla="*/ 71438 h 1562100"/>
                <a:gd name="connsiteX31" fmla="*/ 238125 w 834376"/>
                <a:gd name="connsiteY31" fmla="*/ 19050 h 1562100"/>
                <a:gd name="connsiteX32" fmla="*/ 109537 w 834376"/>
                <a:gd name="connsiteY32" fmla="*/ 0 h 1562100"/>
                <a:gd name="connsiteX33" fmla="*/ 0 w 834376"/>
                <a:gd name="connsiteY33" fmla="*/ 14288 h 1562100"/>
                <a:gd name="connsiteX0" fmla="*/ 176212 w 834376"/>
                <a:gd name="connsiteY0" fmla="*/ 1538288 h 1562100"/>
                <a:gd name="connsiteX1" fmla="*/ 228600 w 834376"/>
                <a:gd name="connsiteY1" fmla="*/ 1562100 h 1562100"/>
                <a:gd name="connsiteX2" fmla="*/ 285750 w 834376"/>
                <a:gd name="connsiteY2" fmla="*/ 1414463 h 1562100"/>
                <a:gd name="connsiteX3" fmla="*/ 338137 w 834376"/>
                <a:gd name="connsiteY3" fmla="*/ 1381125 h 1562100"/>
                <a:gd name="connsiteX4" fmla="*/ 357187 w 834376"/>
                <a:gd name="connsiteY4" fmla="*/ 1333500 h 1562100"/>
                <a:gd name="connsiteX5" fmla="*/ 385762 w 834376"/>
                <a:gd name="connsiteY5" fmla="*/ 1333500 h 1562100"/>
                <a:gd name="connsiteX6" fmla="*/ 471487 w 834376"/>
                <a:gd name="connsiteY6" fmla="*/ 1295400 h 1562100"/>
                <a:gd name="connsiteX7" fmla="*/ 509587 w 834376"/>
                <a:gd name="connsiteY7" fmla="*/ 1176338 h 1562100"/>
                <a:gd name="connsiteX8" fmla="*/ 614362 w 834376"/>
                <a:gd name="connsiteY8" fmla="*/ 1238250 h 1562100"/>
                <a:gd name="connsiteX9" fmla="*/ 647700 w 834376"/>
                <a:gd name="connsiteY9" fmla="*/ 1133475 h 1562100"/>
                <a:gd name="connsiteX10" fmla="*/ 781050 w 834376"/>
                <a:gd name="connsiteY10" fmla="*/ 1133475 h 1562100"/>
                <a:gd name="connsiteX11" fmla="*/ 819150 w 834376"/>
                <a:gd name="connsiteY11" fmla="*/ 1047750 h 1562100"/>
                <a:gd name="connsiteX12" fmla="*/ 757237 w 834376"/>
                <a:gd name="connsiteY12" fmla="*/ 1028700 h 1562100"/>
                <a:gd name="connsiteX13" fmla="*/ 783706 w 834376"/>
                <a:gd name="connsiteY13" fmla="*/ 991379 h 1562100"/>
                <a:gd name="connsiteX14" fmla="*/ 761221 w 834376"/>
                <a:gd name="connsiteY14" fmla="*/ 942427 h 1562100"/>
                <a:gd name="connsiteX15" fmla="*/ 647700 w 834376"/>
                <a:gd name="connsiteY15" fmla="*/ 981075 h 1562100"/>
                <a:gd name="connsiteX16" fmla="*/ 671512 w 834376"/>
                <a:gd name="connsiteY16" fmla="*/ 914400 h 1562100"/>
                <a:gd name="connsiteX17" fmla="*/ 817043 w 834376"/>
                <a:gd name="connsiteY17" fmla="*/ 860684 h 1562100"/>
                <a:gd name="connsiteX18" fmla="*/ 834376 w 834376"/>
                <a:gd name="connsiteY18" fmla="*/ 681817 h 1562100"/>
                <a:gd name="connsiteX19" fmla="*/ 745606 w 834376"/>
                <a:gd name="connsiteY19" fmla="*/ 626774 h 1562100"/>
                <a:gd name="connsiteX20" fmla="*/ 692828 w 834376"/>
                <a:gd name="connsiteY20" fmla="*/ 631537 h 1562100"/>
                <a:gd name="connsiteX21" fmla="*/ 604058 w 834376"/>
                <a:gd name="connsiteY21" fmla="*/ 522937 h 1562100"/>
                <a:gd name="connsiteX22" fmla="*/ 543084 w 834376"/>
                <a:gd name="connsiteY22" fmla="*/ 461414 h 1562100"/>
                <a:gd name="connsiteX23" fmla="*/ 430342 w 834376"/>
                <a:gd name="connsiteY23" fmla="*/ 411683 h 1562100"/>
                <a:gd name="connsiteX24" fmla="*/ 609759 w 834376"/>
                <a:gd name="connsiteY24" fmla="*/ 245384 h 1562100"/>
                <a:gd name="connsiteX25" fmla="*/ 505534 w 834376"/>
                <a:gd name="connsiteY25" fmla="*/ 164811 h 1562100"/>
                <a:gd name="connsiteX26" fmla="*/ 378503 w 834376"/>
                <a:gd name="connsiteY26" fmla="*/ 362339 h 1562100"/>
                <a:gd name="connsiteX27" fmla="*/ 268966 w 834376"/>
                <a:gd name="connsiteY27" fmla="*/ 260061 h 1562100"/>
                <a:gd name="connsiteX28" fmla="*/ 385762 w 834376"/>
                <a:gd name="connsiteY28" fmla="*/ 152400 h 1562100"/>
                <a:gd name="connsiteX29" fmla="*/ 342900 w 834376"/>
                <a:gd name="connsiteY29" fmla="*/ 119063 h 1562100"/>
                <a:gd name="connsiteX30" fmla="*/ 371475 w 834376"/>
                <a:gd name="connsiteY30" fmla="*/ 71438 h 1562100"/>
                <a:gd name="connsiteX31" fmla="*/ 238125 w 834376"/>
                <a:gd name="connsiteY31" fmla="*/ 19050 h 1562100"/>
                <a:gd name="connsiteX32" fmla="*/ 109537 w 834376"/>
                <a:gd name="connsiteY32" fmla="*/ 0 h 1562100"/>
                <a:gd name="connsiteX33" fmla="*/ 0 w 834376"/>
                <a:gd name="connsiteY33" fmla="*/ 14288 h 1562100"/>
                <a:gd name="connsiteX0" fmla="*/ 176212 w 834376"/>
                <a:gd name="connsiteY0" fmla="*/ 1538288 h 1562100"/>
                <a:gd name="connsiteX1" fmla="*/ 228600 w 834376"/>
                <a:gd name="connsiteY1" fmla="*/ 1562100 h 1562100"/>
                <a:gd name="connsiteX2" fmla="*/ 285750 w 834376"/>
                <a:gd name="connsiteY2" fmla="*/ 1414463 h 1562100"/>
                <a:gd name="connsiteX3" fmla="*/ 338137 w 834376"/>
                <a:gd name="connsiteY3" fmla="*/ 1381125 h 1562100"/>
                <a:gd name="connsiteX4" fmla="*/ 357187 w 834376"/>
                <a:gd name="connsiteY4" fmla="*/ 1333500 h 1562100"/>
                <a:gd name="connsiteX5" fmla="*/ 385762 w 834376"/>
                <a:gd name="connsiteY5" fmla="*/ 1333500 h 1562100"/>
                <a:gd name="connsiteX6" fmla="*/ 471487 w 834376"/>
                <a:gd name="connsiteY6" fmla="*/ 1295400 h 1562100"/>
                <a:gd name="connsiteX7" fmla="*/ 509587 w 834376"/>
                <a:gd name="connsiteY7" fmla="*/ 1176338 h 1562100"/>
                <a:gd name="connsiteX8" fmla="*/ 614362 w 834376"/>
                <a:gd name="connsiteY8" fmla="*/ 1238250 h 1562100"/>
                <a:gd name="connsiteX9" fmla="*/ 647700 w 834376"/>
                <a:gd name="connsiteY9" fmla="*/ 1133475 h 1562100"/>
                <a:gd name="connsiteX10" fmla="*/ 781050 w 834376"/>
                <a:gd name="connsiteY10" fmla="*/ 1133475 h 1562100"/>
                <a:gd name="connsiteX11" fmla="*/ 819150 w 834376"/>
                <a:gd name="connsiteY11" fmla="*/ 1047750 h 1562100"/>
                <a:gd name="connsiteX12" fmla="*/ 787689 w 834376"/>
                <a:gd name="connsiteY12" fmla="*/ 1004339 h 1562100"/>
                <a:gd name="connsiteX13" fmla="*/ 783706 w 834376"/>
                <a:gd name="connsiteY13" fmla="*/ 991379 h 1562100"/>
                <a:gd name="connsiteX14" fmla="*/ 761221 w 834376"/>
                <a:gd name="connsiteY14" fmla="*/ 942427 h 1562100"/>
                <a:gd name="connsiteX15" fmla="*/ 647700 w 834376"/>
                <a:gd name="connsiteY15" fmla="*/ 981075 h 1562100"/>
                <a:gd name="connsiteX16" fmla="*/ 671512 w 834376"/>
                <a:gd name="connsiteY16" fmla="*/ 914400 h 1562100"/>
                <a:gd name="connsiteX17" fmla="*/ 817043 w 834376"/>
                <a:gd name="connsiteY17" fmla="*/ 860684 h 1562100"/>
                <a:gd name="connsiteX18" fmla="*/ 834376 w 834376"/>
                <a:gd name="connsiteY18" fmla="*/ 681817 h 1562100"/>
                <a:gd name="connsiteX19" fmla="*/ 745606 w 834376"/>
                <a:gd name="connsiteY19" fmla="*/ 626774 h 1562100"/>
                <a:gd name="connsiteX20" fmla="*/ 692828 w 834376"/>
                <a:gd name="connsiteY20" fmla="*/ 631537 h 1562100"/>
                <a:gd name="connsiteX21" fmla="*/ 604058 w 834376"/>
                <a:gd name="connsiteY21" fmla="*/ 522937 h 1562100"/>
                <a:gd name="connsiteX22" fmla="*/ 543084 w 834376"/>
                <a:gd name="connsiteY22" fmla="*/ 461414 h 1562100"/>
                <a:gd name="connsiteX23" fmla="*/ 430342 w 834376"/>
                <a:gd name="connsiteY23" fmla="*/ 411683 h 1562100"/>
                <a:gd name="connsiteX24" fmla="*/ 609759 w 834376"/>
                <a:gd name="connsiteY24" fmla="*/ 245384 h 1562100"/>
                <a:gd name="connsiteX25" fmla="*/ 505534 w 834376"/>
                <a:gd name="connsiteY25" fmla="*/ 164811 h 1562100"/>
                <a:gd name="connsiteX26" fmla="*/ 378503 w 834376"/>
                <a:gd name="connsiteY26" fmla="*/ 362339 h 1562100"/>
                <a:gd name="connsiteX27" fmla="*/ 268966 w 834376"/>
                <a:gd name="connsiteY27" fmla="*/ 260061 h 1562100"/>
                <a:gd name="connsiteX28" fmla="*/ 385762 w 834376"/>
                <a:gd name="connsiteY28" fmla="*/ 152400 h 1562100"/>
                <a:gd name="connsiteX29" fmla="*/ 342900 w 834376"/>
                <a:gd name="connsiteY29" fmla="*/ 119063 h 1562100"/>
                <a:gd name="connsiteX30" fmla="*/ 371475 w 834376"/>
                <a:gd name="connsiteY30" fmla="*/ 71438 h 1562100"/>
                <a:gd name="connsiteX31" fmla="*/ 238125 w 834376"/>
                <a:gd name="connsiteY31" fmla="*/ 19050 h 1562100"/>
                <a:gd name="connsiteX32" fmla="*/ 109537 w 834376"/>
                <a:gd name="connsiteY32" fmla="*/ 0 h 1562100"/>
                <a:gd name="connsiteX33" fmla="*/ 0 w 834376"/>
                <a:gd name="connsiteY33" fmla="*/ 14288 h 1562100"/>
                <a:gd name="connsiteX0" fmla="*/ 176212 w 843512"/>
                <a:gd name="connsiteY0" fmla="*/ 1538288 h 1562100"/>
                <a:gd name="connsiteX1" fmla="*/ 228600 w 843512"/>
                <a:gd name="connsiteY1" fmla="*/ 1562100 h 1562100"/>
                <a:gd name="connsiteX2" fmla="*/ 285750 w 843512"/>
                <a:gd name="connsiteY2" fmla="*/ 1414463 h 1562100"/>
                <a:gd name="connsiteX3" fmla="*/ 338137 w 843512"/>
                <a:gd name="connsiteY3" fmla="*/ 1381125 h 1562100"/>
                <a:gd name="connsiteX4" fmla="*/ 357187 w 843512"/>
                <a:gd name="connsiteY4" fmla="*/ 1333500 h 1562100"/>
                <a:gd name="connsiteX5" fmla="*/ 385762 w 843512"/>
                <a:gd name="connsiteY5" fmla="*/ 1333500 h 1562100"/>
                <a:gd name="connsiteX6" fmla="*/ 471487 w 843512"/>
                <a:gd name="connsiteY6" fmla="*/ 1295400 h 1562100"/>
                <a:gd name="connsiteX7" fmla="*/ 509587 w 843512"/>
                <a:gd name="connsiteY7" fmla="*/ 1176338 h 1562100"/>
                <a:gd name="connsiteX8" fmla="*/ 614362 w 843512"/>
                <a:gd name="connsiteY8" fmla="*/ 1238250 h 1562100"/>
                <a:gd name="connsiteX9" fmla="*/ 647700 w 843512"/>
                <a:gd name="connsiteY9" fmla="*/ 1133475 h 1562100"/>
                <a:gd name="connsiteX10" fmla="*/ 781050 w 843512"/>
                <a:gd name="connsiteY10" fmla="*/ 1133475 h 1562100"/>
                <a:gd name="connsiteX11" fmla="*/ 843512 w 843512"/>
                <a:gd name="connsiteY11" fmla="*/ 1020343 h 1562100"/>
                <a:gd name="connsiteX12" fmla="*/ 787689 w 843512"/>
                <a:gd name="connsiteY12" fmla="*/ 1004339 h 1562100"/>
                <a:gd name="connsiteX13" fmla="*/ 783706 w 843512"/>
                <a:gd name="connsiteY13" fmla="*/ 991379 h 1562100"/>
                <a:gd name="connsiteX14" fmla="*/ 761221 w 843512"/>
                <a:gd name="connsiteY14" fmla="*/ 942427 h 1562100"/>
                <a:gd name="connsiteX15" fmla="*/ 647700 w 843512"/>
                <a:gd name="connsiteY15" fmla="*/ 981075 h 1562100"/>
                <a:gd name="connsiteX16" fmla="*/ 671512 w 843512"/>
                <a:gd name="connsiteY16" fmla="*/ 914400 h 1562100"/>
                <a:gd name="connsiteX17" fmla="*/ 817043 w 843512"/>
                <a:gd name="connsiteY17" fmla="*/ 860684 h 1562100"/>
                <a:gd name="connsiteX18" fmla="*/ 834376 w 843512"/>
                <a:gd name="connsiteY18" fmla="*/ 681817 h 1562100"/>
                <a:gd name="connsiteX19" fmla="*/ 745606 w 843512"/>
                <a:gd name="connsiteY19" fmla="*/ 626774 h 1562100"/>
                <a:gd name="connsiteX20" fmla="*/ 692828 w 843512"/>
                <a:gd name="connsiteY20" fmla="*/ 631537 h 1562100"/>
                <a:gd name="connsiteX21" fmla="*/ 604058 w 843512"/>
                <a:gd name="connsiteY21" fmla="*/ 522937 h 1562100"/>
                <a:gd name="connsiteX22" fmla="*/ 543084 w 843512"/>
                <a:gd name="connsiteY22" fmla="*/ 461414 h 1562100"/>
                <a:gd name="connsiteX23" fmla="*/ 430342 w 843512"/>
                <a:gd name="connsiteY23" fmla="*/ 411683 h 1562100"/>
                <a:gd name="connsiteX24" fmla="*/ 609759 w 843512"/>
                <a:gd name="connsiteY24" fmla="*/ 245384 h 1562100"/>
                <a:gd name="connsiteX25" fmla="*/ 505534 w 843512"/>
                <a:gd name="connsiteY25" fmla="*/ 164811 h 1562100"/>
                <a:gd name="connsiteX26" fmla="*/ 378503 w 843512"/>
                <a:gd name="connsiteY26" fmla="*/ 362339 h 1562100"/>
                <a:gd name="connsiteX27" fmla="*/ 268966 w 843512"/>
                <a:gd name="connsiteY27" fmla="*/ 260061 h 1562100"/>
                <a:gd name="connsiteX28" fmla="*/ 385762 w 843512"/>
                <a:gd name="connsiteY28" fmla="*/ 152400 h 1562100"/>
                <a:gd name="connsiteX29" fmla="*/ 342900 w 843512"/>
                <a:gd name="connsiteY29" fmla="*/ 119063 h 1562100"/>
                <a:gd name="connsiteX30" fmla="*/ 371475 w 843512"/>
                <a:gd name="connsiteY30" fmla="*/ 71438 h 1562100"/>
                <a:gd name="connsiteX31" fmla="*/ 238125 w 843512"/>
                <a:gd name="connsiteY31" fmla="*/ 19050 h 1562100"/>
                <a:gd name="connsiteX32" fmla="*/ 109537 w 843512"/>
                <a:gd name="connsiteY32" fmla="*/ 0 h 1562100"/>
                <a:gd name="connsiteX33" fmla="*/ 0 w 843512"/>
                <a:gd name="connsiteY33" fmla="*/ 14288 h 1562100"/>
                <a:gd name="connsiteX0" fmla="*/ 176212 w 843512"/>
                <a:gd name="connsiteY0" fmla="*/ 1538288 h 1562100"/>
                <a:gd name="connsiteX1" fmla="*/ 228600 w 843512"/>
                <a:gd name="connsiteY1" fmla="*/ 1562100 h 1562100"/>
                <a:gd name="connsiteX2" fmla="*/ 285750 w 843512"/>
                <a:gd name="connsiteY2" fmla="*/ 1414463 h 1562100"/>
                <a:gd name="connsiteX3" fmla="*/ 338137 w 843512"/>
                <a:gd name="connsiteY3" fmla="*/ 1381125 h 1562100"/>
                <a:gd name="connsiteX4" fmla="*/ 357187 w 843512"/>
                <a:gd name="connsiteY4" fmla="*/ 1333500 h 1562100"/>
                <a:gd name="connsiteX5" fmla="*/ 385762 w 843512"/>
                <a:gd name="connsiteY5" fmla="*/ 1333500 h 1562100"/>
                <a:gd name="connsiteX6" fmla="*/ 471487 w 843512"/>
                <a:gd name="connsiteY6" fmla="*/ 1295400 h 1562100"/>
                <a:gd name="connsiteX7" fmla="*/ 491316 w 843512"/>
                <a:gd name="connsiteY7" fmla="*/ 1136751 h 1562100"/>
                <a:gd name="connsiteX8" fmla="*/ 614362 w 843512"/>
                <a:gd name="connsiteY8" fmla="*/ 1238250 h 1562100"/>
                <a:gd name="connsiteX9" fmla="*/ 647700 w 843512"/>
                <a:gd name="connsiteY9" fmla="*/ 1133475 h 1562100"/>
                <a:gd name="connsiteX10" fmla="*/ 781050 w 843512"/>
                <a:gd name="connsiteY10" fmla="*/ 1133475 h 1562100"/>
                <a:gd name="connsiteX11" fmla="*/ 843512 w 843512"/>
                <a:gd name="connsiteY11" fmla="*/ 1020343 h 1562100"/>
                <a:gd name="connsiteX12" fmla="*/ 787689 w 843512"/>
                <a:gd name="connsiteY12" fmla="*/ 1004339 h 1562100"/>
                <a:gd name="connsiteX13" fmla="*/ 783706 w 843512"/>
                <a:gd name="connsiteY13" fmla="*/ 991379 h 1562100"/>
                <a:gd name="connsiteX14" fmla="*/ 761221 w 843512"/>
                <a:gd name="connsiteY14" fmla="*/ 942427 h 1562100"/>
                <a:gd name="connsiteX15" fmla="*/ 647700 w 843512"/>
                <a:gd name="connsiteY15" fmla="*/ 981075 h 1562100"/>
                <a:gd name="connsiteX16" fmla="*/ 671512 w 843512"/>
                <a:gd name="connsiteY16" fmla="*/ 914400 h 1562100"/>
                <a:gd name="connsiteX17" fmla="*/ 817043 w 843512"/>
                <a:gd name="connsiteY17" fmla="*/ 860684 h 1562100"/>
                <a:gd name="connsiteX18" fmla="*/ 834376 w 843512"/>
                <a:gd name="connsiteY18" fmla="*/ 681817 h 1562100"/>
                <a:gd name="connsiteX19" fmla="*/ 745606 w 843512"/>
                <a:gd name="connsiteY19" fmla="*/ 626774 h 1562100"/>
                <a:gd name="connsiteX20" fmla="*/ 692828 w 843512"/>
                <a:gd name="connsiteY20" fmla="*/ 631537 h 1562100"/>
                <a:gd name="connsiteX21" fmla="*/ 604058 w 843512"/>
                <a:gd name="connsiteY21" fmla="*/ 522937 h 1562100"/>
                <a:gd name="connsiteX22" fmla="*/ 543084 w 843512"/>
                <a:gd name="connsiteY22" fmla="*/ 461414 h 1562100"/>
                <a:gd name="connsiteX23" fmla="*/ 430342 w 843512"/>
                <a:gd name="connsiteY23" fmla="*/ 411683 h 1562100"/>
                <a:gd name="connsiteX24" fmla="*/ 609759 w 843512"/>
                <a:gd name="connsiteY24" fmla="*/ 245384 h 1562100"/>
                <a:gd name="connsiteX25" fmla="*/ 505534 w 843512"/>
                <a:gd name="connsiteY25" fmla="*/ 164811 h 1562100"/>
                <a:gd name="connsiteX26" fmla="*/ 378503 w 843512"/>
                <a:gd name="connsiteY26" fmla="*/ 362339 h 1562100"/>
                <a:gd name="connsiteX27" fmla="*/ 268966 w 843512"/>
                <a:gd name="connsiteY27" fmla="*/ 260061 h 1562100"/>
                <a:gd name="connsiteX28" fmla="*/ 385762 w 843512"/>
                <a:gd name="connsiteY28" fmla="*/ 152400 h 1562100"/>
                <a:gd name="connsiteX29" fmla="*/ 342900 w 843512"/>
                <a:gd name="connsiteY29" fmla="*/ 119063 h 1562100"/>
                <a:gd name="connsiteX30" fmla="*/ 371475 w 843512"/>
                <a:gd name="connsiteY30" fmla="*/ 71438 h 1562100"/>
                <a:gd name="connsiteX31" fmla="*/ 238125 w 843512"/>
                <a:gd name="connsiteY31" fmla="*/ 19050 h 1562100"/>
                <a:gd name="connsiteX32" fmla="*/ 109537 w 843512"/>
                <a:gd name="connsiteY32" fmla="*/ 0 h 1562100"/>
                <a:gd name="connsiteX33" fmla="*/ 0 w 843512"/>
                <a:gd name="connsiteY33" fmla="*/ 14288 h 1562100"/>
                <a:gd name="connsiteX0" fmla="*/ 176212 w 843512"/>
                <a:gd name="connsiteY0" fmla="*/ 1538288 h 1562100"/>
                <a:gd name="connsiteX1" fmla="*/ 228600 w 843512"/>
                <a:gd name="connsiteY1" fmla="*/ 1562100 h 1562100"/>
                <a:gd name="connsiteX2" fmla="*/ 285750 w 843512"/>
                <a:gd name="connsiteY2" fmla="*/ 1414463 h 1562100"/>
                <a:gd name="connsiteX3" fmla="*/ 338137 w 843512"/>
                <a:gd name="connsiteY3" fmla="*/ 1381125 h 1562100"/>
                <a:gd name="connsiteX4" fmla="*/ 357187 w 843512"/>
                <a:gd name="connsiteY4" fmla="*/ 1333500 h 1562100"/>
                <a:gd name="connsiteX5" fmla="*/ 385762 w 843512"/>
                <a:gd name="connsiteY5" fmla="*/ 1333500 h 1562100"/>
                <a:gd name="connsiteX6" fmla="*/ 471487 w 843512"/>
                <a:gd name="connsiteY6" fmla="*/ 1295400 h 1562100"/>
                <a:gd name="connsiteX7" fmla="*/ 503497 w 843512"/>
                <a:gd name="connsiteY7" fmla="*/ 1161113 h 1562100"/>
                <a:gd name="connsiteX8" fmla="*/ 614362 w 843512"/>
                <a:gd name="connsiteY8" fmla="*/ 1238250 h 1562100"/>
                <a:gd name="connsiteX9" fmla="*/ 647700 w 843512"/>
                <a:gd name="connsiteY9" fmla="*/ 1133475 h 1562100"/>
                <a:gd name="connsiteX10" fmla="*/ 781050 w 843512"/>
                <a:gd name="connsiteY10" fmla="*/ 1133475 h 1562100"/>
                <a:gd name="connsiteX11" fmla="*/ 843512 w 843512"/>
                <a:gd name="connsiteY11" fmla="*/ 1020343 h 1562100"/>
                <a:gd name="connsiteX12" fmla="*/ 787689 w 843512"/>
                <a:gd name="connsiteY12" fmla="*/ 1004339 h 1562100"/>
                <a:gd name="connsiteX13" fmla="*/ 783706 w 843512"/>
                <a:gd name="connsiteY13" fmla="*/ 991379 h 1562100"/>
                <a:gd name="connsiteX14" fmla="*/ 761221 w 843512"/>
                <a:gd name="connsiteY14" fmla="*/ 942427 h 1562100"/>
                <a:gd name="connsiteX15" fmla="*/ 647700 w 843512"/>
                <a:gd name="connsiteY15" fmla="*/ 981075 h 1562100"/>
                <a:gd name="connsiteX16" fmla="*/ 671512 w 843512"/>
                <a:gd name="connsiteY16" fmla="*/ 914400 h 1562100"/>
                <a:gd name="connsiteX17" fmla="*/ 817043 w 843512"/>
                <a:gd name="connsiteY17" fmla="*/ 860684 h 1562100"/>
                <a:gd name="connsiteX18" fmla="*/ 834376 w 843512"/>
                <a:gd name="connsiteY18" fmla="*/ 681817 h 1562100"/>
                <a:gd name="connsiteX19" fmla="*/ 745606 w 843512"/>
                <a:gd name="connsiteY19" fmla="*/ 626774 h 1562100"/>
                <a:gd name="connsiteX20" fmla="*/ 692828 w 843512"/>
                <a:gd name="connsiteY20" fmla="*/ 631537 h 1562100"/>
                <a:gd name="connsiteX21" fmla="*/ 604058 w 843512"/>
                <a:gd name="connsiteY21" fmla="*/ 522937 h 1562100"/>
                <a:gd name="connsiteX22" fmla="*/ 543084 w 843512"/>
                <a:gd name="connsiteY22" fmla="*/ 461414 h 1562100"/>
                <a:gd name="connsiteX23" fmla="*/ 430342 w 843512"/>
                <a:gd name="connsiteY23" fmla="*/ 411683 h 1562100"/>
                <a:gd name="connsiteX24" fmla="*/ 609759 w 843512"/>
                <a:gd name="connsiteY24" fmla="*/ 245384 h 1562100"/>
                <a:gd name="connsiteX25" fmla="*/ 505534 w 843512"/>
                <a:gd name="connsiteY25" fmla="*/ 164811 h 1562100"/>
                <a:gd name="connsiteX26" fmla="*/ 378503 w 843512"/>
                <a:gd name="connsiteY26" fmla="*/ 362339 h 1562100"/>
                <a:gd name="connsiteX27" fmla="*/ 268966 w 843512"/>
                <a:gd name="connsiteY27" fmla="*/ 260061 h 1562100"/>
                <a:gd name="connsiteX28" fmla="*/ 385762 w 843512"/>
                <a:gd name="connsiteY28" fmla="*/ 152400 h 1562100"/>
                <a:gd name="connsiteX29" fmla="*/ 342900 w 843512"/>
                <a:gd name="connsiteY29" fmla="*/ 119063 h 1562100"/>
                <a:gd name="connsiteX30" fmla="*/ 371475 w 843512"/>
                <a:gd name="connsiteY30" fmla="*/ 71438 h 1562100"/>
                <a:gd name="connsiteX31" fmla="*/ 238125 w 843512"/>
                <a:gd name="connsiteY31" fmla="*/ 19050 h 1562100"/>
                <a:gd name="connsiteX32" fmla="*/ 109537 w 843512"/>
                <a:gd name="connsiteY32" fmla="*/ 0 h 1562100"/>
                <a:gd name="connsiteX33" fmla="*/ 0 w 843512"/>
                <a:gd name="connsiteY33" fmla="*/ 14288 h 1562100"/>
                <a:gd name="connsiteX0" fmla="*/ 176212 w 843512"/>
                <a:gd name="connsiteY0" fmla="*/ 1538288 h 1562100"/>
                <a:gd name="connsiteX1" fmla="*/ 228600 w 843512"/>
                <a:gd name="connsiteY1" fmla="*/ 1562100 h 1562100"/>
                <a:gd name="connsiteX2" fmla="*/ 285750 w 843512"/>
                <a:gd name="connsiteY2" fmla="*/ 1414463 h 1562100"/>
                <a:gd name="connsiteX3" fmla="*/ 338137 w 843512"/>
                <a:gd name="connsiteY3" fmla="*/ 1381125 h 1562100"/>
                <a:gd name="connsiteX4" fmla="*/ 357187 w 843512"/>
                <a:gd name="connsiteY4" fmla="*/ 1333500 h 1562100"/>
                <a:gd name="connsiteX5" fmla="*/ 385762 w 843512"/>
                <a:gd name="connsiteY5" fmla="*/ 1333500 h 1562100"/>
                <a:gd name="connsiteX6" fmla="*/ 465396 w 843512"/>
                <a:gd name="connsiteY6" fmla="*/ 1286264 h 1562100"/>
                <a:gd name="connsiteX7" fmla="*/ 503497 w 843512"/>
                <a:gd name="connsiteY7" fmla="*/ 1161113 h 1562100"/>
                <a:gd name="connsiteX8" fmla="*/ 614362 w 843512"/>
                <a:gd name="connsiteY8" fmla="*/ 1238250 h 1562100"/>
                <a:gd name="connsiteX9" fmla="*/ 647700 w 843512"/>
                <a:gd name="connsiteY9" fmla="*/ 1133475 h 1562100"/>
                <a:gd name="connsiteX10" fmla="*/ 781050 w 843512"/>
                <a:gd name="connsiteY10" fmla="*/ 1133475 h 1562100"/>
                <a:gd name="connsiteX11" fmla="*/ 843512 w 843512"/>
                <a:gd name="connsiteY11" fmla="*/ 1020343 h 1562100"/>
                <a:gd name="connsiteX12" fmla="*/ 787689 w 843512"/>
                <a:gd name="connsiteY12" fmla="*/ 1004339 h 1562100"/>
                <a:gd name="connsiteX13" fmla="*/ 783706 w 843512"/>
                <a:gd name="connsiteY13" fmla="*/ 991379 h 1562100"/>
                <a:gd name="connsiteX14" fmla="*/ 761221 w 843512"/>
                <a:gd name="connsiteY14" fmla="*/ 942427 h 1562100"/>
                <a:gd name="connsiteX15" fmla="*/ 647700 w 843512"/>
                <a:gd name="connsiteY15" fmla="*/ 981075 h 1562100"/>
                <a:gd name="connsiteX16" fmla="*/ 671512 w 843512"/>
                <a:gd name="connsiteY16" fmla="*/ 914400 h 1562100"/>
                <a:gd name="connsiteX17" fmla="*/ 817043 w 843512"/>
                <a:gd name="connsiteY17" fmla="*/ 860684 h 1562100"/>
                <a:gd name="connsiteX18" fmla="*/ 834376 w 843512"/>
                <a:gd name="connsiteY18" fmla="*/ 681817 h 1562100"/>
                <a:gd name="connsiteX19" fmla="*/ 745606 w 843512"/>
                <a:gd name="connsiteY19" fmla="*/ 626774 h 1562100"/>
                <a:gd name="connsiteX20" fmla="*/ 692828 w 843512"/>
                <a:gd name="connsiteY20" fmla="*/ 631537 h 1562100"/>
                <a:gd name="connsiteX21" fmla="*/ 604058 w 843512"/>
                <a:gd name="connsiteY21" fmla="*/ 522937 h 1562100"/>
                <a:gd name="connsiteX22" fmla="*/ 543084 w 843512"/>
                <a:gd name="connsiteY22" fmla="*/ 461414 h 1562100"/>
                <a:gd name="connsiteX23" fmla="*/ 430342 w 843512"/>
                <a:gd name="connsiteY23" fmla="*/ 411683 h 1562100"/>
                <a:gd name="connsiteX24" fmla="*/ 609759 w 843512"/>
                <a:gd name="connsiteY24" fmla="*/ 245384 h 1562100"/>
                <a:gd name="connsiteX25" fmla="*/ 505534 w 843512"/>
                <a:gd name="connsiteY25" fmla="*/ 164811 h 1562100"/>
                <a:gd name="connsiteX26" fmla="*/ 378503 w 843512"/>
                <a:gd name="connsiteY26" fmla="*/ 362339 h 1562100"/>
                <a:gd name="connsiteX27" fmla="*/ 268966 w 843512"/>
                <a:gd name="connsiteY27" fmla="*/ 260061 h 1562100"/>
                <a:gd name="connsiteX28" fmla="*/ 385762 w 843512"/>
                <a:gd name="connsiteY28" fmla="*/ 152400 h 1562100"/>
                <a:gd name="connsiteX29" fmla="*/ 342900 w 843512"/>
                <a:gd name="connsiteY29" fmla="*/ 119063 h 1562100"/>
                <a:gd name="connsiteX30" fmla="*/ 371475 w 843512"/>
                <a:gd name="connsiteY30" fmla="*/ 71438 h 1562100"/>
                <a:gd name="connsiteX31" fmla="*/ 238125 w 843512"/>
                <a:gd name="connsiteY31" fmla="*/ 19050 h 1562100"/>
                <a:gd name="connsiteX32" fmla="*/ 109537 w 843512"/>
                <a:gd name="connsiteY32" fmla="*/ 0 h 1562100"/>
                <a:gd name="connsiteX33" fmla="*/ 0 w 843512"/>
                <a:gd name="connsiteY33" fmla="*/ 14288 h 1562100"/>
                <a:gd name="connsiteX0" fmla="*/ 176212 w 843512"/>
                <a:gd name="connsiteY0" fmla="*/ 1538288 h 1562100"/>
                <a:gd name="connsiteX1" fmla="*/ 228600 w 843512"/>
                <a:gd name="connsiteY1" fmla="*/ 1562100 h 1562100"/>
                <a:gd name="connsiteX2" fmla="*/ 285750 w 843512"/>
                <a:gd name="connsiteY2" fmla="*/ 1414463 h 1562100"/>
                <a:gd name="connsiteX3" fmla="*/ 338137 w 843512"/>
                <a:gd name="connsiteY3" fmla="*/ 1381125 h 1562100"/>
                <a:gd name="connsiteX4" fmla="*/ 345006 w 843512"/>
                <a:gd name="connsiteY4" fmla="*/ 1303048 h 1562100"/>
                <a:gd name="connsiteX5" fmla="*/ 385762 w 843512"/>
                <a:gd name="connsiteY5" fmla="*/ 1333500 h 1562100"/>
                <a:gd name="connsiteX6" fmla="*/ 465396 w 843512"/>
                <a:gd name="connsiteY6" fmla="*/ 1286264 h 1562100"/>
                <a:gd name="connsiteX7" fmla="*/ 503497 w 843512"/>
                <a:gd name="connsiteY7" fmla="*/ 1161113 h 1562100"/>
                <a:gd name="connsiteX8" fmla="*/ 614362 w 843512"/>
                <a:gd name="connsiteY8" fmla="*/ 1238250 h 1562100"/>
                <a:gd name="connsiteX9" fmla="*/ 647700 w 843512"/>
                <a:gd name="connsiteY9" fmla="*/ 1133475 h 1562100"/>
                <a:gd name="connsiteX10" fmla="*/ 781050 w 843512"/>
                <a:gd name="connsiteY10" fmla="*/ 1133475 h 1562100"/>
                <a:gd name="connsiteX11" fmla="*/ 843512 w 843512"/>
                <a:gd name="connsiteY11" fmla="*/ 1020343 h 1562100"/>
                <a:gd name="connsiteX12" fmla="*/ 787689 w 843512"/>
                <a:gd name="connsiteY12" fmla="*/ 1004339 h 1562100"/>
                <a:gd name="connsiteX13" fmla="*/ 783706 w 843512"/>
                <a:gd name="connsiteY13" fmla="*/ 991379 h 1562100"/>
                <a:gd name="connsiteX14" fmla="*/ 761221 w 843512"/>
                <a:gd name="connsiteY14" fmla="*/ 942427 h 1562100"/>
                <a:gd name="connsiteX15" fmla="*/ 647700 w 843512"/>
                <a:gd name="connsiteY15" fmla="*/ 981075 h 1562100"/>
                <a:gd name="connsiteX16" fmla="*/ 671512 w 843512"/>
                <a:gd name="connsiteY16" fmla="*/ 914400 h 1562100"/>
                <a:gd name="connsiteX17" fmla="*/ 817043 w 843512"/>
                <a:gd name="connsiteY17" fmla="*/ 860684 h 1562100"/>
                <a:gd name="connsiteX18" fmla="*/ 834376 w 843512"/>
                <a:gd name="connsiteY18" fmla="*/ 681817 h 1562100"/>
                <a:gd name="connsiteX19" fmla="*/ 745606 w 843512"/>
                <a:gd name="connsiteY19" fmla="*/ 626774 h 1562100"/>
                <a:gd name="connsiteX20" fmla="*/ 692828 w 843512"/>
                <a:gd name="connsiteY20" fmla="*/ 631537 h 1562100"/>
                <a:gd name="connsiteX21" fmla="*/ 604058 w 843512"/>
                <a:gd name="connsiteY21" fmla="*/ 522937 h 1562100"/>
                <a:gd name="connsiteX22" fmla="*/ 543084 w 843512"/>
                <a:gd name="connsiteY22" fmla="*/ 461414 h 1562100"/>
                <a:gd name="connsiteX23" fmla="*/ 430342 w 843512"/>
                <a:gd name="connsiteY23" fmla="*/ 411683 h 1562100"/>
                <a:gd name="connsiteX24" fmla="*/ 609759 w 843512"/>
                <a:gd name="connsiteY24" fmla="*/ 245384 h 1562100"/>
                <a:gd name="connsiteX25" fmla="*/ 505534 w 843512"/>
                <a:gd name="connsiteY25" fmla="*/ 164811 h 1562100"/>
                <a:gd name="connsiteX26" fmla="*/ 378503 w 843512"/>
                <a:gd name="connsiteY26" fmla="*/ 362339 h 1562100"/>
                <a:gd name="connsiteX27" fmla="*/ 268966 w 843512"/>
                <a:gd name="connsiteY27" fmla="*/ 260061 h 1562100"/>
                <a:gd name="connsiteX28" fmla="*/ 385762 w 843512"/>
                <a:gd name="connsiteY28" fmla="*/ 152400 h 1562100"/>
                <a:gd name="connsiteX29" fmla="*/ 342900 w 843512"/>
                <a:gd name="connsiteY29" fmla="*/ 119063 h 1562100"/>
                <a:gd name="connsiteX30" fmla="*/ 371475 w 843512"/>
                <a:gd name="connsiteY30" fmla="*/ 71438 h 1562100"/>
                <a:gd name="connsiteX31" fmla="*/ 238125 w 843512"/>
                <a:gd name="connsiteY31" fmla="*/ 19050 h 1562100"/>
                <a:gd name="connsiteX32" fmla="*/ 109537 w 843512"/>
                <a:gd name="connsiteY32" fmla="*/ 0 h 1562100"/>
                <a:gd name="connsiteX33" fmla="*/ 0 w 843512"/>
                <a:gd name="connsiteY33" fmla="*/ 14288 h 1562100"/>
                <a:gd name="connsiteX0" fmla="*/ 176212 w 843512"/>
                <a:gd name="connsiteY0" fmla="*/ 1538288 h 1562100"/>
                <a:gd name="connsiteX1" fmla="*/ 228600 w 843512"/>
                <a:gd name="connsiteY1" fmla="*/ 1562100 h 1562100"/>
                <a:gd name="connsiteX2" fmla="*/ 285750 w 843512"/>
                <a:gd name="connsiteY2" fmla="*/ 1414463 h 1562100"/>
                <a:gd name="connsiteX3" fmla="*/ 301595 w 843512"/>
                <a:gd name="connsiteY3" fmla="*/ 1356763 h 1562100"/>
                <a:gd name="connsiteX4" fmla="*/ 345006 w 843512"/>
                <a:gd name="connsiteY4" fmla="*/ 1303048 h 1562100"/>
                <a:gd name="connsiteX5" fmla="*/ 385762 w 843512"/>
                <a:gd name="connsiteY5" fmla="*/ 1333500 h 1562100"/>
                <a:gd name="connsiteX6" fmla="*/ 465396 w 843512"/>
                <a:gd name="connsiteY6" fmla="*/ 1286264 h 1562100"/>
                <a:gd name="connsiteX7" fmla="*/ 503497 w 843512"/>
                <a:gd name="connsiteY7" fmla="*/ 1161113 h 1562100"/>
                <a:gd name="connsiteX8" fmla="*/ 614362 w 843512"/>
                <a:gd name="connsiteY8" fmla="*/ 1238250 h 1562100"/>
                <a:gd name="connsiteX9" fmla="*/ 647700 w 843512"/>
                <a:gd name="connsiteY9" fmla="*/ 1133475 h 1562100"/>
                <a:gd name="connsiteX10" fmla="*/ 781050 w 843512"/>
                <a:gd name="connsiteY10" fmla="*/ 1133475 h 1562100"/>
                <a:gd name="connsiteX11" fmla="*/ 843512 w 843512"/>
                <a:gd name="connsiteY11" fmla="*/ 1020343 h 1562100"/>
                <a:gd name="connsiteX12" fmla="*/ 787689 w 843512"/>
                <a:gd name="connsiteY12" fmla="*/ 1004339 h 1562100"/>
                <a:gd name="connsiteX13" fmla="*/ 783706 w 843512"/>
                <a:gd name="connsiteY13" fmla="*/ 991379 h 1562100"/>
                <a:gd name="connsiteX14" fmla="*/ 761221 w 843512"/>
                <a:gd name="connsiteY14" fmla="*/ 942427 h 1562100"/>
                <a:gd name="connsiteX15" fmla="*/ 647700 w 843512"/>
                <a:gd name="connsiteY15" fmla="*/ 981075 h 1562100"/>
                <a:gd name="connsiteX16" fmla="*/ 671512 w 843512"/>
                <a:gd name="connsiteY16" fmla="*/ 914400 h 1562100"/>
                <a:gd name="connsiteX17" fmla="*/ 817043 w 843512"/>
                <a:gd name="connsiteY17" fmla="*/ 860684 h 1562100"/>
                <a:gd name="connsiteX18" fmla="*/ 834376 w 843512"/>
                <a:gd name="connsiteY18" fmla="*/ 681817 h 1562100"/>
                <a:gd name="connsiteX19" fmla="*/ 745606 w 843512"/>
                <a:gd name="connsiteY19" fmla="*/ 626774 h 1562100"/>
                <a:gd name="connsiteX20" fmla="*/ 692828 w 843512"/>
                <a:gd name="connsiteY20" fmla="*/ 631537 h 1562100"/>
                <a:gd name="connsiteX21" fmla="*/ 604058 w 843512"/>
                <a:gd name="connsiteY21" fmla="*/ 522937 h 1562100"/>
                <a:gd name="connsiteX22" fmla="*/ 543084 w 843512"/>
                <a:gd name="connsiteY22" fmla="*/ 461414 h 1562100"/>
                <a:gd name="connsiteX23" fmla="*/ 430342 w 843512"/>
                <a:gd name="connsiteY23" fmla="*/ 411683 h 1562100"/>
                <a:gd name="connsiteX24" fmla="*/ 609759 w 843512"/>
                <a:gd name="connsiteY24" fmla="*/ 245384 h 1562100"/>
                <a:gd name="connsiteX25" fmla="*/ 505534 w 843512"/>
                <a:gd name="connsiteY25" fmla="*/ 164811 h 1562100"/>
                <a:gd name="connsiteX26" fmla="*/ 378503 w 843512"/>
                <a:gd name="connsiteY26" fmla="*/ 362339 h 1562100"/>
                <a:gd name="connsiteX27" fmla="*/ 268966 w 843512"/>
                <a:gd name="connsiteY27" fmla="*/ 260061 h 1562100"/>
                <a:gd name="connsiteX28" fmla="*/ 385762 w 843512"/>
                <a:gd name="connsiteY28" fmla="*/ 152400 h 1562100"/>
                <a:gd name="connsiteX29" fmla="*/ 342900 w 843512"/>
                <a:gd name="connsiteY29" fmla="*/ 119063 h 1562100"/>
                <a:gd name="connsiteX30" fmla="*/ 371475 w 843512"/>
                <a:gd name="connsiteY30" fmla="*/ 71438 h 1562100"/>
                <a:gd name="connsiteX31" fmla="*/ 238125 w 843512"/>
                <a:gd name="connsiteY31" fmla="*/ 19050 h 1562100"/>
                <a:gd name="connsiteX32" fmla="*/ 109537 w 843512"/>
                <a:gd name="connsiteY32" fmla="*/ 0 h 1562100"/>
                <a:gd name="connsiteX33" fmla="*/ 0 w 843512"/>
                <a:gd name="connsiteY33" fmla="*/ 14288 h 1562100"/>
                <a:gd name="connsiteX0" fmla="*/ 176212 w 843512"/>
                <a:gd name="connsiteY0" fmla="*/ 1538288 h 1562100"/>
                <a:gd name="connsiteX1" fmla="*/ 228600 w 843512"/>
                <a:gd name="connsiteY1" fmla="*/ 1562100 h 1562100"/>
                <a:gd name="connsiteX2" fmla="*/ 285750 w 843512"/>
                <a:gd name="connsiteY2" fmla="*/ 1414463 h 1562100"/>
                <a:gd name="connsiteX3" fmla="*/ 316821 w 843512"/>
                <a:gd name="connsiteY3" fmla="*/ 1365899 h 1562100"/>
                <a:gd name="connsiteX4" fmla="*/ 345006 w 843512"/>
                <a:gd name="connsiteY4" fmla="*/ 1303048 h 1562100"/>
                <a:gd name="connsiteX5" fmla="*/ 385762 w 843512"/>
                <a:gd name="connsiteY5" fmla="*/ 1333500 h 1562100"/>
                <a:gd name="connsiteX6" fmla="*/ 465396 w 843512"/>
                <a:gd name="connsiteY6" fmla="*/ 1286264 h 1562100"/>
                <a:gd name="connsiteX7" fmla="*/ 503497 w 843512"/>
                <a:gd name="connsiteY7" fmla="*/ 1161113 h 1562100"/>
                <a:gd name="connsiteX8" fmla="*/ 614362 w 843512"/>
                <a:gd name="connsiteY8" fmla="*/ 1238250 h 1562100"/>
                <a:gd name="connsiteX9" fmla="*/ 647700 w 843512"/>
                <a:gd name="connsiteY9" fmla="*/ 1133475 h 1562100"/>
                <a:gd name="connsiteX10" fmla="*/ 781050 w 843512"/>
                <a:gd name="connsiteY10" fmla="*/ 1133475 h 1562100"/>
                <a:gd name="connsiteX11" fmla="*/ 843512 w 843512"/>
                <a:gd name="connsiteY11" fmla="*/ 1020343 h 1562100"/>
                <a:gd name="connsiteX12" fmla="*/ 787689 w 843512"/>
                <a:gd name="connsiteY12" fmla="*/ 1004339 h 1562100"/>
                <a:gd name="connsiteX13" fmla="*/ 783706 w 843512"/>
                <a:gd name="connsiteY13" fmla="*/ 991379 h 1562100"/>
                <a:gd name="connsiteX14" fmla="*/ 761221 w 843512"/>
                <a:gd name="connsiteY14" fmla="*/ 942427 h 1562100"/>
                <a:gd name="connsiteX15" fmla="*/ 647700 w 843512"/>
                <a:gd name="connsiteY15" fmla="*/ 981075 h 1562100"/>
                <a:gd name="connsiteX16" fmla="*/ 671512 w 843512"/>
                <a:gd name="connsiteY16" fmla="*/ 914400 h 1562100"/>
                <a:gd name="connsiteX17" fmla="*/ 817043 w 843512"/>
                <a:gd name="connsiteY17" fmla="*/ 860684 h 1562100"/>
                <a:gd name="connsiteX18" fmla="*/ 834376 w 843512"/>
                <a:gd name="connsiteY18" fmla="*/ 681817 h 1562100"/>
                <a:gd name="connsiteX19" fmla="*/ 745606 w 843512"/>
                <a:gd name="connsiteY19" fmla="*/ 626774 h 1562100"/>
                <a:gd name="connsiteX20" fmla="*/ 692828 w 843512"/>
                <a:gd name="connsiteY20" fmla="*/ 631537 h 1562100"/>
                <a:gd name="connsiteX21" fmla="*/ 604058 w 843512"/>
                <a:gd name="connsiteY21" fmla="*/ 522937 h 1562100"/>
                <a:gd name="connsiteX22" fmla="*/ 543084 w 843512"/>
                <a:gd name="connsiteY22" fmla="*/ 461414 h 1562100"/>
                <a:gd name="connsiteX23" fmla="*/ 430342 w 843512"/>
                <a:gd name="connsiteY23" fmla="*/ 411683 h 1562100"/>
                <a:gd name="connsiteX24" fmla="*/ 609759 w 843512"/>
                <a:gd name="connsiteY24" fmla="*/ 245384 h 1562100"/>
                <a:gd name="connsiteX25" fmla="*/ 505534 w 843512"/>
                <a:gd name="connsiteY25" fmla="*/ 164811 h 1562100"/>
                <a:gd name="connsiteX26" fmla="*/ 378503 w 843512"/>
                <a:gd name="connsiteY26" fmla="*/ 362339 h 1562100"/>
                <a:gd name="connsiteX27" fmla="*/ 268966 w 843512"/>
                <a:gd name="connsiteY27" fmla="*/ 260061 h 1562100"/>
                <a:gd name="connsiteX28" fmla="*/ 385762 w 843512"/>
                <a:gd name="connsiteY28" fmla="*/ 152400 h 1562100"/>
                <a:gd name="connsiteX29" fmla="*/ 342900 w 843512"/>
                <a:gd name="connsiteY29" fmla="*/ 119063 h 1562100"/>
                <a:gd name="connsiteX30" fmla="*/ 371475 w 843512"/>
                <a:gd name="connsiteY30" fmla="*/ 71438 h 1562100"/>
                <a:gd name="connsiteX31" fmla="*/ 238125 w 843512"/>
                <a:gd name="connsiteY31" fmla="*/ 19050 h 1562100"/>
                <a:gd name="connsiteX32" fmla="*/ 109537 w 843512"/>
                <a:gd name="connsiteY32" fmla="*/ 0 h 1562100"/>
                <a:gd name="connsiteX33" fmla="*/ 0 w 843512"/>
                <a:gd name="connsiteY33" fmla="*/ 14288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512" h="1562100">
                  <a:moveTo>
                    <a:pt x="176212" y="1538288"/>
                  </a:moveTo>
                  <a:lnTo>
                    <a:pt x="228600" y="1562100"/>
                  </a:lnTo>
                  <a:lnTo>
                    <a:pt x="285750" y="1414463"/>
                  </a:lnTo>
                  <a:lnTo>
                    <a:pt x="316821" y="1365899"/>
                  </a:lnTo>
                  <a:lnTo>
                    <a:pt x="345006" y="1303048"/>
                  </a:lnTo>
                  <a:lnTo>
                    <a:pt x="385762" y="1333500"/>
                  </a:lnTo>
                  <a:lnTo>
                    <a:pt x="465396" y="1286264"/>
                  </a:lnTo>
                  <a:lnTo>
                    <a:pt x="503497" y="1161113"/>
                  </a:lnTo>
                  <a:lnTo>
                    <a:pt x="614362" y="1238250"/>
                  </a:lnTo>
                  <a:lnTo>
                    <a:pt x="647700" y="1133475"/>
                  </a:lnTo>
                  <a:lnTo>
                    <a:pt x="781050" y="1133475"/>
                  </a:lnTo>
                  <a:lnTo>
                    <a:pt x="843512" y="1020343"/>
                  </a:lnTo>
                  <a:lnTo>
                    <a:pt x="787689" y="1004339"/>
                  </a:lnTo>
                  <a:lnTo>
                    <a:pt x="783706" y="991379"/>
                  </a:lnTo>
                  <a:lnTo>
                    <a:pt x="761221" y="942427"/>
                  </a:lnTo>
                  <a:lnTo>
                    <a:pt x="647700" y="981075"/>
                  </a:lnTo>
                  <a:lnTo>
                    <a:pt x="671512" y="914400"/>
                  </a:lnTo>
                  <a:lnTo>
                    <a:pt x="817043" y="860684"/>
                  </a:lnTo>
                  <a:lnTo>
                    <a:pt x="834376" y="681817"/>
                  </a:lnTo>
                  <a:lnTo>
                    <a:pt x="745606" y="626774"/>
                  </a:lnTo>
                  <a:lnTo>
                    <a:pt x="692828" y="631537"/>
                  </a:lnTo>
                  <a:lnTo>
                    <a:pt x="604058" y="522937"/>
                  </a:lnTo>
                  <a:lnTo>
                    <a:pt x="543084" y="461414"/>
                  </a:lnTo>
                  <a:lnTo>
                    <a:pt x="430342" y="411683"/>
                  </a:lnTo>
                  <a:lnTo>
                    <a:pt x="609759" y="245384"/>
                  </a:lnTo>
                  <a:lnTo>
                    <a:pt x="505534" y="164811"/>
                  </a:lnTo>
                  <a:lnTo>
                    <a:pt x="378503" y="362339"/>
                  </a:lnTo>
                  <a:lnTo>
                    <a:pt x="268966" y="260061"/>
                  </a:lnTo>
                  <a:lnTo>
                    <a:pt x="385762" y="152400"/>
                  </a:lnTo>
                  <a:lnTo>
                    <a:pt x="342900" y="119063"/>
                  </a:lnTo>
                  <a:lnTo>
                    <a:pt x="371475" y="71438"/>
                  </a:lnTo>
                  <a:lnTo>
                    <a:pt x="238125" y="19050"/>
                  </a:lnTo>
                  <a:lnTo>
                    <a:pt x="109537" y="0"/>
                  </a:lnTo>
                  <a:lnTo>
                    <a:pt x="0" y="14288"/>
                  </a:lnTo>
                </a:path>
              </a:pathLst>
            </a:custGeom>
            <a:noFill/>
            <a:ln w="25400" cap="flat" cmpd="sng" algn="ctr">
              <a:solidFill>
                <a:srgbClr val="C00000"/>
              </a:solidFill>
              <a:prstDash val="sysDot"/>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grpSp>
      <p:sp>
        <p:nvSpPr>
          <p:cNvPr id="111" name="吹き出し: 四角形 35">
            <a:extLst>
              <a:ext uri="{FF2B5EF4-FFF2-40B4-BE49-F238E27FC236}">
                <a16:creationId xmlns:a16="http://schemas.microsoft.com/office/drawing/2014/main" id="{4D045B6A-C660-41C3-8312-00659446AFF3}"/>
              </a:ext>
            </a:extLst>
          </p:cNvPr>
          <p:cNvSpPr/>
          <p:nvPr/>
        </p:nvSpPr>
        <p:spPr>
          <a:xfrm>
            <a:off x="5550714" y="2089082"/>
            <a:ext cx="897398" cy="351163"/>
          </a:xfrm>
          <a:prstGeom prst="wedgeRectCallout">
            <a:avLst>
              <a:gd name="adj1" fmla="val 58304"/>
              <a:gd name="adj2" fmla="val 86846"/>
            </a:avLst>
          </a:prstGeom>
          <a:solidFill>
            <a:srgbClr val="FF0000"/>
          </a:solidFill>
          <a:ln w="22225" cap="flat" cmpd="sng" algn="ctr">
            <a:solidFill>
              <a:srgbClr val="000000"/>
            </a:solidFill>
            <a:prstDash val="solid"/>
          </a:ln>
          <a:effectLst/>
        </p:spPr>
        <p:txBody>
          <a:bodyPr wrap="square" lIns="33231" tIns="33231" rIns="33231" bIns="33231" rtlCol="0" anchor="ctr">
            <a:spAutoFit/>
          </a:bodyPr>
          <a:lstStyle/>
          <a:p>
            <a:pPr algn="ctr" defTabSz="844083" fontAlgn="auto">
              <a:spcBef>
                <a:spcPts val="0"/>
              </a:spcBef>
              <a:spcAft>
                <a:spcPts val="0"/>
              </a:spcAft>
              <a:defRPr/>
            </a:pPr>
            <a:r>
              <a:rPr kumimoji="0" lang="ja-JP" altLang="en-US" sz="923" kern="0" dirty="0">
                <a:solidFill>
                  <a:srgbClr val="FFFFFF"/>
                </a:solidFill>
                <a:latin typeface="HGPｺﾞｼｯｸM" panose="020B0600000000000000" pitchFamily="50" charset="-128"/>
                <a:ea typeface="HGPｺﾞｼｯｸM" panose="020B0600000000000000" pitchFamily="50" charset="-128"/>
              </a:rPr>
              <a:t>居住誘導区域</a:t>
            </a:r>
            <a:endParaRPr kumimoji="0" lang="en-US" altLang="ja-JP" sz="923" kern="0" dirty="0">
              <a:solidFill>
                <a:srgbClr val="FFFFFF"/>
              </a:solidFill>
              <a:latin typeface="HGPｺﾞｼｯｸM" panose="020B0600000000000000" pitchFamily="50" charset="-128"/>
              <a:ea typeface="HGPｺﾞｼｯｸM" panose="020B0600000000000000" pitchFamily="50" charset="-128"/>
            </a:endParaRPr>
          </a:p>
          <a:p>
            <a:pPr algn="ctr" defTabSz="844083" fontAlgn="auto">
              <a:spcBef>
                <a:spcPts val="0"/>
              </a:spcBef>
              <a:spcAft>
                <a:spcPts val="0"/>
              </a:spcAft>
              <a:defRPr/>
            </a:pPr>
            <a:r>
              <a:rPr kumimoji="0" lang="ja-JP" altLang="en-US" sz="923" kern="0" dirty="0">
                <a:solidFill>
                  <a:srgbClr val="FFFFFF"/>
                </a:solidFill>
                <a:latin typeface="HGPｺﾞｼｯｸM" panose="020B0600000000000000" pitchFamily="50" charset="-128"/>
                <a:ea typeface="HGPｺﾞｼｯｸM" panose="020B0600000000000000" pitchFamily="50" charset="-128"/>
              </a:rPr>
              <a:t>（赤・点線）</a:t>
            </a:r>
          </a:p>
        </p:txBody>
      </p:sp>
      <p:sp>
        <p:nvSpPr>
          <p:cNvPr id="112" name="楕円 111">
            <a:extLst>
              <a:ext uri="{FF2B5EF4-FFF2-40B4-BE49-F238E27FC236}">
                <a16:creationId xmlns:a16="http://schemas.microsoft.com/office/drawing/2014/main" id="{1051BD32-508B-43A6-9A4D-543544B1DB03}"/>
              </a:ext>
            </a:extLst>
          </p:cNvPr>
          <p:cNvSpPr>
            <a:spLocks noChangeAspect="1"/>
          </p:cNvSpPr>
          <p:nvPr/>
        </p:nvSpPr>
        <p:spPr>
          <a:xfrm>
            <a:off x="7297892" y="2913917"/>
            <a:ext cx="33231" cy="33231"/>
          </a:xfrm>
          <a:prstGeom prst="ellipse">
            <a:avLst/>
          </a:prstGeom>
          <a:solidFill>
            <a:srgbClr val="FF0000"/>
          </a:solidFill>
          <a:ln w="9525" cap="flat" cmpd="sng" algn="ctr">
            <a:solidFill>
              <a:srgbClr val="FF0000"/>
            </a:solidFill>
            <a:prstDash val="solid"/>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113" name="テキスト ボックス 112">
            <a:extLst>
              <a:ext uri="{FF2B5EF4-FFF2-40B4-BE49-F238E27FC236}">
                <a16:creationId xmlns:a16="http://schemas.microsoft.com/office/drawing/2014/main" id="{EF823761-6648-4777-B6CF-45BAEF7689C9}"/>
              </a:ext>
            </a:extLst>
          </p:cNvPr>
          <p:cNvSpPr txBox="1"/>
          <p:nvPr/>
        </p:nvSpPr>
        <p:spPr>
          <a:xfrm>
            <a:off x="7076206" y="2752459"/>
            <a:ext cx="518091" cy="191719"/>
          </a:xfrm>
          <a:prstGeom prst="rect">
            <a:avLst/>
          </a:prstGeom>
          <a:noFill/>
          <a:ln>
            <a:noFill/>
          </a:ln>
        </p:spPr>
        <p:txBody>
          <a:bodyPr wrap="none" rtlCol="0">
            <a:spAutoFit/>
          </a:bodyPr>
          <a:lstStyle/>
          <a:p>
            <a:pPr defTabSz="844083"/>
            <a:r>
              <a:rPr lang="ja-JP" altLang="en-US" sz="646" dirty="0">
                <a:solidFill>
                  <a:srgbClr val="000000"/>
                </a:solidFill>
                <a:latin typeface="Meiryo UI" panose="020B0604030504040204" pitchFamily="50" charset="-128"/>
                <a:ea typeface="Meiryo UI" panose="020B0604030504040204" pitchFamily="50" charset="-128"/>
              </a:rPr>
              <a:t>須賀川駅</a:t>
            </a:r>
          </a:p>
        </p:txBody>
      </p:sp>
      <p:sp>
        <p:nvSpPr>
          <p:cNvPr id="114" name="テキスト ボックス 113">
            <a:extLst>
              <a:ext uri="{FF2B5EF4-FFF2-40B4-BE49-F238E27FC236}">
                <a16:creationId xmlns:a16="http://schemas.microsoft.com/office/drawing/2014/main" id="{F43794E3-3F9C-4C07-8FB2-9E21F5EE22EF}"/>
              </a:ext>
            </a:extLst>
          </p:cNvPr>
          <p:cNvSpPr txBox="1"/>
          <p:nvPr/>
        </p:nvSpPr>
        <p:spPr>
          <a:xfrm>
            <a:off x="2555784" y="2761165"/>
            <a:ext cx="518091" cy="191719"/>
          </a:xfrm>
          <a:prstGeom prst="rect">
            <a:avLst/>
          </a:prstGeom>
          <a:noFill/>
          <a:ln>
            <a:noFill/>
          </a:ln>
        </p:spPr>
        <p:txBody>
          <a:bodyPr wrap="none" rtlCol="0">
            <a:spAutoFit/>
          </a:bodyPr>
          <a:lstStyle/>
          <a:p>
            <a:pPr defTabSz="844083"/>
            <a:r>
              <a:rPr lang="ja-JP" altLang="en-US" sz="646" dirty="0">
                <a:solidFill>
                  <a:srgbClr val="000000"/>
                </a:solidFill>
                <a:latin typeface="Meiryo UI" panose="020B0604030504040204" pitchFamily="50" charset="-128"/>
                <a:ea typeface="Meiryo UI" panose="020B0604030504040204" pitchFamily="50" charset="-128"/>
              </a:rPr>
              <a:t>須賀川駅</a:t>
            </a:r>
          </a:p>
        </p:txBody>
      </p:sp>
      <p:sp>
        <p:nvSpPr>
          <p:cNvPr id="115" name="楕円 114">
            <a:extLst>
              <a:ext uri="{FF2B5EF4-FFF2-40B4-BE49-F238E27FC236}">
                <a16:creationId xmlns:a16="http://schemas.microsoft.com/office/drawing/2014/main" id="{A4958093-30B7-4E17-AE54-E2035F9B3AAB}"/>
              </a:ext>
            </a:extLst>
          </p:cNvPr>
          <p:cNvSpPr>
            <a:spLocks noChangeAspect="1"/>
          </p:cNvSpPr>
          <p:nvPr/>
        </p:nvSpPr>
        <p:spPr>
          <a:xfrm>
            <a:off x="2848035" y="2945234"/>
            <a:ext cx="33231" cy="33231"/>
          </a:xfrm>
          <a:prstGeom prst="ellipse">
            <a:avLst/>
          </a:prstGeom>
          <a:solidFill>
            <a:srgbClr val="FF0000"/>
          </a:solidFill>
          <a:ln w="9525" cap="flat" cmpd="sng" algn="ctr">
            <a:solidFill>
              <a:srgbClr val="FF0000"/>
            </a:solidFill>
            <a:prstDash val="solid"/>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116" name="テキスト ボックス 115">
            <a:extLst>
              <a:ext uri="{FF2B5EF4-FFF2-40B4-BE49-F238E27FC236}">
                <a16:creationId xmlns:a16="http://schemas.microsoft.com/office/drawing/2014/main" id="{2DC040DF-7E29-4D8B-8625-8DDDBA74132B}"/>
              </a:ext>
            </a:extLst>
          </p:cNvPr>
          <p:cNvSpPr txBox="1"/>
          <p:nvPr/>
        </p:nvSpPr>
        <p:spPr>
          <a:xfrm>
            <a:off x="7706216" y="4934805"/>
            <a:ext cx="1784463" cy="191719"/>
          </a:xfrm>
          <a:prstGeom prst="rect">
            <a:avLst/>
          </a:prstGeom>
          <a:noFill/>
          <a:ln>
            <a:noFill/>
          </a:ln>
        </p:spPr>
        <p:txBody>
          <a:bodyPr wrap="none" rtlCol="0">
            <a:spAutoFit/>
          </a:bodyPr>
          <a:lstStyle/>
          <a:p>
            <a:pPr defTabSz="844083"/>
            <a:r>
              <a:rPr lang="ja-JP" altLang="en-US" sz="646" dirty="0">
                <a:solidFill>
                  <a:srgbClr val="000000"/>
                </a:solidFill>
                <a:latin typeface="Meiryo UI" panose="020B0604030504040204" pitchFamily="50" charset="-128"/>
                <a:ea typeface="Meiryo UI" panose="020B0604030504040204" pitchFamily="50" charset="-128"/>
              </a:rPr>
              <a:t>資料：須賀川市「須賀川の都市計画」より抜粋</a:t>
            </a:r>
          </a:p>
        </p:txBody>
      </p:sp>
      <p:sp>
        <p:nvSpPr>
          <p:cNvPr id="117" name="テキスト ボックス 116">
            <a:extLst>
              <a:ext uri="{FF2B5EF4-FFF2-40B4-BE49-F238E27FC236}">
                <a16:creationId xmlns:a16="http://schemas.microsoft.com/office/drawing/2014/main" id="{698E8A63-2E5A-49E9-847B-47AD88E5E1D3}"/>
              </a:ext>
            </a:extLst>
          </p:cNvPr>
          <p:cNvSpPr txBox="1"/>
          <p:nvPr/>
        </p:nvSpPr>
        <p:spPr>
          <a:xfrm>
            <a:off x="2062384" y="6403443"/>
            <a:ext cx="2223686" cy="191719"/>
          </a:xfrm>
          <a:prstGeom prst="rect">
            <a:avLst/>
          </a:prstGeom>
          <a:noFill/>
          <a:ln>
            <a:noFill/>
          </a:ln>
        </p:spPr>
        <p:txBody>
          <a:bodyPr wrap="none" rtlCol="0">
            <a:spAutoFit/>
          </a:bodyPr>
          <a:lstStyle/>
          <a:p>
            <a:pPr defTabSz="844083"/>
            <a:r>
              <a:rPr lang="ja-JP" altLang="en-US" sz="646" dirty="0">
                <a:solidFill>
                  <a:srgbClr val="000000"/>
                </a:solidFill>
                <a:latin typeface="Meiryo UI" panose="020B0604030504040204" pitchFamily="50" charset="-128"/>
                <a:ea typeface="Meiryo UI" panose="020B0604030504040204" pitchFamily="50" charset="-128"/>
              </a:rPr>
              <a:t>写真</a:t>
            </a:r>
            <a:r>
              <a:rPr lang="en-US" altLang="ja-JP" sz="646" dirty="0">
                <a:solidFill>
                  <a:srgbClr val="000000"/>
                </a:solidFill>
                <a:latin typeface="Meiryo UI" panose="020B0604030504040204" pitchFamily="50" charset="-128"/>
                <a:ea typeface="Meiryo UI" panose="020B0604030504040204" pitchFamily="50" charset="-128"/>
              </a:rPr>
              <a:t>Ⅰ</a:t>
            </a:r>
            <a:r>
              <a:rPr lang="ja-JP" altLang="en-US" sz="646" dirty="0" err="1">
                <a:solidFill>
                  <a:srgbClr val="000000"/>
                </a:solidFill>
                <a:latin typeface="Meiryo UI" panose="020B0604030504040204" pitchFamily="50" charset="-128"/>
                <a:ea typeface="Meiryo UI" panose="020B0604030504040204" pitchFamily="50" charset="-128"/>
              </a:rPr>
              <a:t>、</a:t>
            </a:r>
            <a:r>
              <a:rPr lang="en-US" altLang="ja-JP" sz="646" dirty="0">
                <a:solidFill>
                  <a:srgbClr val="000000"/>
                </a:solidFill>
                <a:latin typeface="Meiryo UI" panose="020B0604030504040204" pitchFamily="50" charset="-128"/>
                <a:ea typeface="Meiryo UI" panose="020B0604030504040204" pitchFamily="50" charset="-128"/>
              </a:rPr>
              <a:t>Ⅱ</a:t>
            </a:r>
            <a:r>
              <a:rPr lang="ja-JP" altLang="en-US" sz="646" dirty="0">
                <a:solidFill>
                  <a:srgbClr val="000000"/>
                </a:solidFill>
                <a:latin typeface="Meiryo UI" panose="020B0604030504040204" pitchFamily="50" charset="-128"/>
                <a:ea typeface="Meiryo UI" panose="020B0604030504040204" pitchFamily="50" charset="-128"/>
              </a:rPr>
              <a:t>：国土地理院空中写真（斜め写真（速報））</a:t>
            </a:r>
          </a:p>
        </p:txBody>
      </p:sp>
      <p:sp>
        <p:nvSpPr>
          <p:cNvPr id="118" name="テキスト ボックス 117">
            <a:extLst>
              <a:ext uri="{FF2B5EF4-FFF2-40B4-BE49-F238E27FC236}">
                <a16:creationId xmlns:a16="http://schemas.microsoft.com/office/drawing/2014/main" id="{AA7FFCBD-7969-4868-BBF2-719B9A8B2CF3}"/>
              </a:ext>
            </a:extLst>
          </p:cNvPr>
          <p:cNvSpPr txBox="1"/>
          <p:nvPr/>
        </p:nvSpPr>
        <p:spPr>
          <a:xfrm>
            <a:off x="6824826" y="6403443"/>
            <a:ext cx="2739853" cy="191719"/>
          </a:xfrm>
          <a:prstGeom prst="rect">
            <a:avLst/>
          </a:prstGeom>
          <a:noFill/>
          <a:ln>
            <a:noFill/>
          </a:ln>
        </p:spPr>
        <p:txBody>
          <a:bodyPr wrap="none" rtlCol="0">
            <a:spAutoFit/>
          </a:bodyPr>
          <a:lstStyle/>
          <a:p>
            <a:pPr defTabSz="844083"/>
            <a:r>
              <a:rPr lang="ja-JP" altLang="en-US" sz="646" dirty="0">
                <a:solidFill>
                  <a:srgbClr val="000000"/>
                </a:solidFill>
                <a:latin typeface="Meiryo UI" panose="020B0604030504040204" pitchFamily="50" charset="-128"/>
                <a:ea typeface="Meiryo UI" panose="020B0604030504040204" pitchFamily="50" charset="-128"/>
              </a:rPr>
              <a:t>写真①～③：須賀川市「台風第</a:t>
            </a:r>
            <a:r>
              <a:rPr lang="en-US" altLang="ja-JP" sz="646" dirty="0">
                <a:solidFill>
                  <a:srgbClr val="000000"/>
                </a:solidFill>
                <a:latin typeface="Meiryo UI" panose="020B0604030504040204" pitchFamily="50" charset="-128"/>
                <a:ea typeface="Meiryo UI" panose="020B0604030504040204" pitchFamily="50" charset="-128"/>
              </a:rPr>
              <a:t>19</a:t>
            </a:r>
            <a:r>
              <a:rPr lang="ja-JP" altLang="en-US" sz="646" dirty="0">
                <a:solidFill>
                  <a:srgbClr val="000000"/>
                </a:solidFill>
                <a:latin typeface="Meiryo UI" panose="020B0604030504040204" pitchFamily="50" charset="-128"/>
                <a:ea typeface="Meiryo UI" panose="020B0604030504040204" pitchFamily="50" charset="-128"/>
              </a:rPr>
              <a:t>号に伴う本市被害状況（記録写真）」</a:t>
            </a:r>
          </a:p>
        </p:txBody>
      </p:sp>
      <p:sp>
        <p:nvSpPr>
          <p:cNvPr id="119" name="テキスト ボックス 118">
            <a:extLst>
              <a:ext uri="{FF2B5EF4-FFF2-40B4-BE49-F238E27FC236}">
                <a16:creationId xmlns:a16="http://schemas.microsoft.com/office/drawing/2014/main" id="{DE3C041A-0FDD-4199-BC03-C6469FFB6273}"/>
              </a:ext>
            </a:extLst>
          </p:cNvPr>
          <p:cNvSpPr txBox="1"/>
          <p:nvPr/>
        </p:nvSpPr>
        <p:spPr>
          <a:xfrm>
            <a:off x="2780200" y="4914792"/>
            <a:ext cx="2685351" cy="191719"/>
          </a:xfrm>
          <a:prstGeom prst="rect">
            <a:avLst/>
          </a:prstGeom>
          <a:noFill/>
          <a:ln>
            <a:noFill/>
          </a:ln>
        </p:spPr>
        <p:txBody>
          <a:bodyPr wrap="none" rtlCol="0">
            <a:spAutoFit/>
          </a:bodyPr>
          <a:lstStyle/>
          <a:p>
            <a:pPr defTabSz="844083"/>
            <a:r>
              <a:rPr lang="ja-JP" altLang="en-US" sz="646" dirty="0">
                <a:solidFill>
                  <a:srgbClr val="000000"/>
                </a:solidFill>
                <a:latin typeface="Meiryo UI" panose="020B0604030504040204" pitchFamily="50" charset="-128"/>
                <a:ea typeface="Meiryo UI" panose="020B0604030504040204" pitchFamily="50" charset="-128"/>
              </a:rPr>
              <a:t>資料：国土地理院　</a:t>
            </a:r>
            <a:r>
              <a:rPr lang="zh-TW" altLang="en-US" sz="646" dirty="0">
                <a:solidFill>
                  <a:srgbClr val="000000"/>
                </a:solidFill>
                <a:latin typeface="Meiryo UI" panose="020B0604030504040204" pitchFamily="50" charset="-128"/>
                <a:ea typeface="Meiryo UI" panose="020B0604030504040204" pitchFamily="50" charset="-128"/>
              </a:rPr>
              <a:t>浸水推定段彩図（速報）</a:t>
            </a:r>
            <a:r>
              <a:rPr lang="ja-JP" altLang="en-US" sz="646" dirty="0">
                <a:solidFill>
                  <a:srgbClr val="000000"/>
                </a:solidFill>
                <a:latin typeface="Meiryo UI" panose="020B0604030504040204" pitchFamily="50" charset="-128"/>
                <a:ea typeface="Meiryo UI" panose="020B0604030504040204" pitchFamily="50" charset="-128"/>
              </a:rPr>
              <a:t>を元に国土交通省が作成</a:t>
            </a:r>
          </a:p>
        </p:txBody>
      </p:sp>
      <p:sp>
        <p:nvSpPr>
          <p:cNvPr id="379" name="スライド番号プレースホルダー 4">
            <a:extLst>
              <a:ext uri="{FF2B5EF4-FFF2-40B4-BE49-F238E27FC236}">
                <a16:creationId xmlns:a16="http://schemas.microsoft.com/office/drawing/2014/main" id="{7D5A06CB-EB5A-4505-9BDB-9B1595FEADEF}"/>
              </a:ext>
            </a:extLst>
          </p:cNvPr>
          <p:cNvSpPr>
            <a:spLocks noGrp="1"/>
          </p:cNvSpPr>
          <p:nvPr>
            <p:ph type="sldNum" sz="quarter" idx="12"/>
          </p:nvPr>
        </p:nvSpPr>
        <p:spPr>
          <a:xfrm>
            <a:off x="7719581" y="6469072"/>
            <a:ext cx="2031023" cy="440005"/>
          </a:xfrm>
        </p:spPr>
        <p:txBody>
          <a:bodyPr/>
          <a:lstStyle/>
          <a:p>
            <a:pPr defTabSz="803502"/>
            <a:fld id="{75B19E33-C85D-48F2-A0BD-83233048ACFA}" type="slidenum">
              <a:rPr lang="ja-JP" altLang="en-US">
                <a:solidFill>
                  <a:prstClr val="black"/>
                </a:solidFill>
                <a:latin typeface="Arial"/>
              </a:rPr>
              <a:pPr defTabSz="803502"/>
              <a:t>38</a:t>
            </a:fld>
            <a:endParaRPr lang="ja-JP" altLang="en-US" dirty="0">
              <a:solidFill>
                <a:prstClr val="black"/>
              </a:solidFill>
              <a:latin typeface="Arial"/>
            </a:endParaRPr>
          </a:p>
        </p:txBody>
      </p:sp>
    </p:spTree>
    <p:extLst>
      <p:ext uri="{BB962C8B-B14F-4D97-AF65-F5344CB8AC3E}">
        <p14:creationId xmlns:p14="http://schemas.microsoft.com/office/powerpoint/2010/main" val="4012666817"/>
      </p:ext>
    </p:extLst>
  </p:cSld>
  <p:clrMapOvr>
    <a:masterClrMapping/>
  </p:clrMapOvr>
  <mc:AlternateContent xmlns:mc="http://schemas.openxmlformats.org/markup-compatibility/2006" xmlns:p14="http://schemas.microsoft.com/office/powerpoint/2010/main">
    <mc:Choice Requires="p14">
      <p:transition spd="slow" p14:dur="2000" advTm="72054"/>
    </mc:Choice>
    <mc:Fallback xmlns="">
      <p:transition spd="slow" advTm="7205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線コネクタ 66"/>
          <p:cNvCxnSpPr/>
          <p:nvPr/>
        </p:nvCxnSpPr>
        <p:spPr>
          <a:xfrm>
            <a:off x="7488238" y="2492375"/>
            <a:ext cx="0" cy="3743325"/>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342" name="テキスト ボックス 4"/>
          <p:cNvSpPr txBox="1">
            <a:spLocks noChangeArrowheads="1"/>
          </p:cNvSpPr>
          <p:nvPr/>
        </p:nvSpPr>
        <p:spPr bwMode="auto">
          <a:xfrm>
            <a:off x="56456" y="693738"/>
            <a:ext cx="9778107" cy="646331"/>
          </a:xfrm>
          <a:prstGeom prst="rect">
            <a:avLst/>
          </a:prstGeom>
          <a:noFill/>
          <a:ln w="19050">
            <a:solidFill>
              <a:schemeClr val="accent1"/>
            </a:solidFill>
            <a:miter lim="800000"/>
            <a:headEnd/>
            <a:tailEnd/>
          </a:ln>
        </p:spPr>
        <p:txBody>
          <a:bodyPr wrap="square">
            <a:spAutoFit/>
          </a:bodyPr>
          <a:lstStyle/>
          <a:p>
            <a:pPr marL="269875" indent="-269875">
              <a:defRPr/>
            </a:pPr>
            <a:r>
              <a:rPr lang="ja-JP" altLang="en-US" dirty="0">
                <a:solidFill>
                  <a:prstClr val="black"/>
                </a:solidFill>
              </a:rPr>
              <a:t>○　人口減少の傾向は、より小規模な都市において顕著。</a:t>
            </a:r>
            <a:endParaRPr lang="en-US" altLang="ja-JP" dirty="0">
              <a:solidFill>
                <a:prstClr val="black"/>
              </a:solidFill>
            </a:endParaRPr>
          </a:p>
          <a:p>
            <a:pPr marL="269875" indent="-269875">
              <a:defRPr/>
            </a:pPr>
            <a:r>
              <a:rPr lang="ja-JP" altLang="en-US" dirty="0">
                <a:solidFill>
                  <a:prstClr val="black"/>
                </a:solidFill>
              </a:rPr>
              <a:t>○　老年人口の伸び率は鈍化する一方で、１５～６４歳人口は３割強から４割減少すると見込まれる。</a:t>
            </a:r>
          </a:p>
        </p:txBody>
      </p:sp>
      <p:graphicFrame>
        <p:nvGraphicFramePr>
          <p:cNvPr id="81" name="グラフ 80"/>
          <p:cNvGraphicFramePr/>
          <p:nvPr/>
        </p:nvGraphicFramePr>
        <p:xfrm>
          <a:off x="5169028" y="2105868"/>
          <a:ext cx="3997867" cy="4359464"/>
        </p:xfrm>
        <a:graphic>
          <a:graphicData uri="http://schemas.openxmlformats.org/drawingml/2006/chart">
            <c:chart xmlns:c="http://schemas.openxmlformats.org/drawingml/2006/chart" xmlns:r="http://schemas.openxmlformats.org/officeDocument/2006/relationships" r:id="rId3"/>
          </a:graphicData>
        </a:graphic>
      </p:graphicFrame>
      <p:cxnSp>
        <p:nvCxnSpPr>
          <p:cNvPr id="58" name="直線矢印コネクタ 57"/>
          <p:cNvCxnSpPr>
            <a:stCxn id="52235" idx="3"/>
            <a:endCxn id="52246" idx="1"/>
          </p:cNvCxnSpPr>
          <p:nvPr/>
        </p:nvCxnSpPr>
        <p:spPr>
          <a:xfrm>
            <a:off x="7418388" y="5851525"/>
            <a:ext cx="1022350" cy="920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a:stCxn id="52234" idx="3"/>
            <a:endCxn id="52247" idx="1"/>
          </p:cNvCxnSpPr>
          <p:nvPr/>
        </p:nvCxnSpPr>
        <p:spPr>
          <a:xfrm>
            <a:off x="7431088" y="4710113"/>
            <a:ext cx="1082675" cy="4302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a:stCxn id="52233" idx="3"/>
            <a:endCxn id="52248" idx="1"/>
          </p:cNvCxnSpPr>
          <p:nvPr/>
        </p:nvCxnSpPr>
        <p:spPr>
          <a:xfrm>
            <a:off x="7431088" y="3697288"/>
            <a:ext cx="1082675" cy="749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a:off x="7132638" y="2224088"/>
            <a:ext cx="133191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233" name="テキスト ボックス 32"/>
          <p:cNvSpPr txBox="1">
            <a:spLocks noChangeArrowheads="1"/>
          </p:cNvSpPr>
          <p:nvPr/>
        </p:nvSpPr>
        <p:spPr bwMode="auto">
          <a:xfrm>
            <a:off x="6846888" y="3543300"/>
            <a:ext cx="5842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srgbClr val="000000"/>
                </a:solidFill>
              </a:rPr>
              <a:t>497</a:t>
            </a:r>
            <a:r>
              <a:rPr lang="ja-JP" altLang="en-US" sz="1000" dirty="0">
                <a:solidFill>
                  <a:srgbClr val="000000"/>
                </a:solidFill>
              </a:rPr>
              <a:t>万人</a:t>
            </a:r>
            <a:endParaRPr lang="en-US" altLang="ja-JP" sz="1000" dirty="0">
              <a:solidFill>
                <a:srgbClr val="000000"/>
              </a:solidFill>
            </a:endParaRPr>
          </a:p>
          <a:p>
            <a:pPr algn="ctr">
              <a:spcBef>
                <a:spcPct val="0"/>
              </a:spcBef>
              <a:buFontTx/>
              <a:buNone/>
            </a:pPr>
            <a:r>
              <a:rPr lang="ja-JP" altLang="en-US" sz="1000" dirty="0">
                <a:solidFill>
                  <a:srgbClr val="000000"/>
                </a:solidFill>
              </a:rPr>
              <a:t>（約</a:t>
            </a:r>
            <a:r>
              <a:rPr lang="en-US" altLang="ja-JP" sz="1000" dirty="0">
                <a:solidFill>
                  <a:srgbClr val="000000"/>
                </a:solidFill>
              </a:rPr>
              <a:t>28%</a:t>
            </a:r>
            <a:r>
              <a:rPr lang="ja-JP" altLang="en-US" sz="1000" dirty="0">
                <a:solidFill>
                  <a:srgbClr val="000000"/>
                </a:solidFill>
              </a:rPr>
              <a:t>）</a:t>
            </a:r>
          </a:p>
        </p:txBody>
      </p:sp>
      <p:sp>
        <p:nvSpPr>
          <p:cNvPr id="52234" name="テキスト ボックス 34"/>
          <p:cNvSpPr txBox="1">
            <a:spLocks noChangeArrowheads="1"/>
          </p:cNvSpPr>
          <p:nvPr/>
        </p:nvSpPr>
        <p:spPr bwMode="auto">
          <a:xfrm>
            <a:off x="6784975" y="4556125"/>
            <a:ext cx="64611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prstClr val="black"/>
                </a:solidFill>
              </a:rPr>
              <a:t>1,028</a:t>
            </a:r>
            <a:r>
              <a:rPr lang="ja-JP" altLang="en-US" sz="1000" dirty="0">
                <a:solidFill>
                  <a:prstClr val="black"/>
                </a:solidFill>
              </a:rPr>
              <a:t>万人</a:t>
            </a:r>
            <a:endParaRPr lang="en-US" altLang="ja-JP" sz="1000" dirty="0">
              <a:solidFill>
                <a:prstClr val="black"/>
              </a:solidFill>
            </a:endParaRPr>
          </a:p>
          <a:p>
            <a:pPr algn="ctr">
              <a:spcBef>
                <a:spcPct val="0"/>
              </a:spcBef>
              <a:buFontTx/>
              <a:buNone/>
            </a:pPr>
            <a:r>
              <a:rPr lang="ja-JP" altLang="en-US" sz="1000" dirty="0">
                <a:solidFill>
                  <a:prstClr val="black"/>
                </a:solidFill>
              </a:rPr>
              <a:t>（約</a:t>
            </a:r>
            <a:r>
              <a:rPr lang="en-US" altLang="ja-JP" sz="1000" dirty="0">
                <a:solidFill>
                  <a:prstClr val="black"/>
                </a:solidFill>
              </a:rPr>
              <a:t>59%</a:t>
            </a:r>
            <a:r>
              <a:rPr lang="ja-JP" altLang="en-US" sz="1000" dirty="0">
                <a:solidFill>
                  <a:prstClr val="black"/>
                </a:solidFill>
              </a:rPr>
              <a:t>）</a:t>
            </a:r>
          </a:p>
        </p:txBody>
      </p:sp>
      <p:sp>
        <p:nvSpPr>
          <p:cNvPr id="52235" name="テキスト ボックス 35"/>
          <p:cNvSpPr txBox="1">
            <a:spLocks noChangeArrowheads="1"/>
          </p:cNvSpPr>
          <p:nvPr/>
        </p:nvSpPr>
        <p:spPr bwMode="auto">
          <a:xfrm>
            <a:off x="6834188" y="5697538"/>
            <a:ext cx="5842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srgbClr val="000000"/>
                </a:solidFill>
              </a:rPr>
              <a:t>223</a:t>
            </a:r>
            <a:r>
              <a:rPr lang="ja-JP" altLang="en-US" sz="1000" dirty="0">
                <a:solidFill>
                  <a:srgbClr val="000000"/>
                </a:solidFill>
              </a:rPr>
              <a:t>万人</a:t>
            </a:r>
            <a:endParaRPr lang="en-US" altLang="ja-JP" sz="1000" dirty="0">
              <a:solidFill>
                <a:srgbClr val="000000"/>
              </a:solidFill>
            </a:endParaRPr>
          </a:p>
          <a:p>
            <a:pPr algn="ctr">
              <a:spcBef>
                <a:spcPct val="0"/>
              </a:spcBef>
              <a:buFontTx/>
              <a:buNone/>
            </a:pPr>
            <a:r>
              <a:rPr lang="ja-JP" altLang="en-US" sz="1000" dirty="0">
                <a:solidFill>
                  <a:srgbClr val="000000"/>
                </a:solidFill>
              </a:rPr>
              <a:t>（約</a:t>
            </a:r>
            <a:r>
              <a:rPr lang="en-US" altLang="ja-JP" sz="1000" dirty="0">
                <a:solidFill>
                  <a:srgbClr val="000000"/>
                </a:solidFill>
              </a:rPr>
              <a:t>13%</a:t>
            </a:r>
            <a:r>
              <a:rPr lang="ja-JP" altLang="en-US" sz="1000" dirty="0">
                <a:solidFill>
                  <a:srgbClr val="000000"/>
                </a:solidFill>
              </a:rPr>
              <a:t>）</a:t>
            </a:r>
          </a:p>
        </p:txBody>
      </p:sp>
      <p:sp>
        <p:nvSpPr>
          <p:cNvPr id="52236" name="テキスト ボックス 36"/>
          <p:cNvSpPr txBox="1">
            <a:spLocks noChangeArrowheads="1"/>
          </p:cNvSpPr>
          <p:nvPr/>
        </p:nvSpPr>
        <p:spPr bwMode="auto">
          <a:xfrm>
            <a:off x="8553450" y="5321300"/>
            <a:ext cx="1271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u="sng" dirty="0">
                <a:solidFill>
                  <a:prstClr val="black"/>
                </a:solidFill>
              </a:rPr>
              <a:t>2010</a:t>
            </a:r>
            <a:r>
              <a:rPr lang="ja-JP" altLang="en-US" sz="1000" u="sng" dirty="0">
                <a:solidFill>
                  <a:prstClr val="black"/>
                </a:solidFill>
              </a:rPr>
              <a:t>年から</a:t>
            </a:r>
            <a:r>
              <a:rPr lang="ja-JP" altLang="en-US" sz="1400" b="1" u="sng" dirty="0">
                <a:solidFill>
                  <a:srgbClr val="FF0000"/>
                </a:solidFill>
              </a:rPr>
              <a:t>△</a:t>
            </a:r>
            <a:r>
              <a:rPr lang="en-US" altLang="ja-JP" sz="1400" b="1" u="sng" dirty="0">
                <a:solidFill>
                  <a:srgbClr val="FF0000"/>
                </a:solidFill>
              </a:rPr>
              <a:t>40</a:t>
            </a:r>
            <a:r>
              <a:rPr lang="ja-JP" altLang="en-US" sz="1400" b="1" u="sng" dirty="0">
                <a:solidFill>
                  <a:srgbClr val="FF0000"/>
                </a:solidFill>
              </a:rPr>
              <a:t>％</a:t>
            </a:r>
            <a:endParaRPr lang="en-US" altLang="ja-JP" sz="1400" b="1" u="sng" dirty="0">
              <a:solidFill>
                <a:srgbClr val="FF0000"/>
              </a:solidFill>
            </a:endParaRPr>
          </a:p>
          <a:p>
            <a:pPr>
              <a:spcBef>
                <a:spcPct val="0"/>
              </a:spcBef>
              <a:buFontTx/>
              <a:buNone/>
            </a:pPr>
            <a:r>
              <a:rPr lang="ja-JP" altLang="en-US" sz="1000" dirty="0">
                <a:solidFill>
                  <a:prstClr val="black"/>
                </a:solidFill>
              </a:rPr>
              <a:t>　　　　　△</a:t>
            </a:r>
            <a:r>
              <a:rPr lang="en-US" altLang="ja-JP" sz="1000" dirty="0">
                <a:solidFill>
                  <a:prstClr val="black"/>
                </a:solidFill>
              </a:rPr>
              <a:t>414</a:t>
            </a:r>
            <a:r>
              <a:rPr lang="ja-JP" altLang="en-US" sz="1000" dirty="0">
                <a:solidFill>
                  <a:prstClr val="black"/>
                </a:solidFill>
              </a:rPr>
              <a:t>万人</a:t>
            </a:r>
          </a:p>
        </p:txBody>
      </p:sp>
      <p:sp>
        <p:nvSpPr>
          <p:cNvPr id="52237" name="テキスト ボックス 69"/>
          <p:cNvSpPr txBox="1">
            <a:spLocks noChangeArrowheads="1"/>
          </p:cNvSpPr>
          <p:nvPr/>
        </p:nvSpPr>
        <p:spPr bwMode="auto">
          <a:xfrm>
            <a:off x="6519863" y="1998663"/>
            <a:ext cx="1354137" cy="369887"/>
          </a:xfrm>
          <a:prstGeom prst="rect">
            <a:avLst/>
          </a:prstGeom>
          <a:solidFill>
            <a:schemeClr val="bg1"/>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solidFill>
                  <a:srgbClr val="000000"/>
                </a:solidFill>
              </a:rPr>
              <a:t>2010</a:t>
            </a:r>
            <a:r>
              <a:rPr lang="ja-JP" altLang="en-US" sz="1200" dirty="0">
                <a:solidFill>
                  <a:srgbClr val="000000"/>
                </a:solidFill>
              </a:rPr>
              <a:t>年</a:t>
            </a:r>
            <a:endParaRPr lang="en-US" altLang="ja-JP" sz="1200" dirty="0">
              <a:solidFill>
                <a:srgbClr val="000000"/>
              </a:solidFill>
            </a:endParaRPr>
          </a:p>
          <a:p>
            <a:pPr>
              <a:spcBef>
                <a:spcPct val="0"/>
              </a:spcBef>
              <a:buFontTx/>
              <a:buNone/>
            </a:pPr>
            <a:r>
              <a:rPr lang="ja-JP" altLang="en-US" sz="1200" dirty="0">
                <a:solidFill>
                  <a:srgbClr val="000000"/>
                </a:solidFill>
              </a:rPr>
              <a:t>全体人口</a:t>
            </a:r>
            <a:r>
              <a:rPr lang="en-US" altLang="ja-JP" sz="1200" dirty="0">
                <a:solidFill>
                  <a:srgbClr val="000000"/>
                </a:solidFill>
              </a:rPr>
              <a:t>1,748</a:t>
            </a:r>
            <a:r>
              <a:rPr lang="ja-JP" altLang="en-US" sz="1100" dirty="0">
                <a:solidFill>
                  <a:srgbClr val="000000"/>
                </a:solidFill>
              </a:rPr>
              <a:t>万人</a:t>
            </a:r>
            <a:endParaRPr lang="en-US" altLang="ja-JP" sz="1200" dirty="0">
              <a:solidFill>
                <a:srgbClr val="000000"/>
              </a:solidFill>
            </a:endParaRPr>
          </a:p>
        </p:txBody>
      </p:sp>
      <p:sp>
        <p:nvSpPr>
          <p:cNvPr id="52238" name="テキスト ボックス 70"/>
          <p:cNvSpPr txBox="1">
            <a:spLocks noChangeArrowheads="1"/>
          </p:cNvSpPr>
          <p:nvPr/>
        </p:nvSpPr>
        <p:spPr bwMode="auto">
          <a:xfrm>
            <a:off x="8478838" y="1908175"/>
            <a:ext cx="1341437" cy="722313"/>
          </a:xfrm>
          <a:prstGeom prst="rect">
            <a:avLst/>
          </a:prstGeom>
          <a:solidFill>
            <a:schemeClr val="bg1"/>
          </a:solidFill>
          <a:ln w="9525">
            <a:solidFill>
              <a:srgbClr val="FF0000"/>
            </a:solidFill>
            <a:prstDash val="dash"/>
            <a:miter lim="800000"/>
            <a:headEnd/>
            <a:tailEnd/>
          </a:ln>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100" dirty="0">
                <a:solidFill>
                  <a:srgbClr val="000000"/>
                </a:solidFill>
              </a:rPr>
              <a:t>2040</a:t>
            </a:r>
            <a:r>
              <a:rPr lang="ja-JP" altLang="en-US" sz="1100" dirty="0">
                <a:solidFill>
                  <a:srgbClr val="000000"/>
                </a:solidFill>
              </a:rPr>
              <a:t>年</a:t>
            </a:r>
            <a:endParaRPr lang="en-US" altLang="ja-JP" sz="1100" dirty="0">
              <a:solidFill>
                <a:srgbClr val="000000"/>
              </a:solidFill>
            </a:endParaRPr>
          </a:p>
          <a:p>
            <a:pPr>
              <a:spcBef>
                <a:spcPct val="0"/>
              </a:spcBef>
              <a:buFontTx/>
              <a:buNone/>
            </a:pPr>
            <a:r>
              <a:rPr lang="ja-JP" altLang="en-US" sz="1100" dirty="0">
                <a:solidFill>
                  <a:srgbClr val="000000"/>
                </a:solidFill>
              </a:rPr>
              <a:t>全体人口</a:t>
            </a:r>
            <a:r>
              <a:rPr lang="en-US" altLang="ja-JP" sz="1100" dirty="0">
                <a:solidFill>
                  <a:srgbClr val="000000"/>
                </a:solidFill>
              </a:rPr>
              <a:t>1,231</a:t>
            </a:r>
            <a:r>
              <a:rPr lang="ja-JP" altLang="en-US" sz="1100" dirty="0">
                <a:solidFill>
                  <a:srgbClr val="000000"/>
                </a:solidFill>
              </a:rPr>
              <a:t>万人</a:t>
            </a:r>
            <a:endParaRPr lang="en-US" altLang="ja-JP" sz="1100" dirty="0">
              <a:solidFill>
                <a:srgbClr val="000000"/>
              </a:solidFill>
            </a:endParaRPr>
          </a:p>
          <a:p>
            <a:pPr>
              <a:spcBef>
                <a:spcPct val="0"/>
              </a:spcBef>
              <a:buFontTx/>
              <a:buNone/>
            </a:pPr>
            <a:r>
              <a:rPr lang="en-US" altLang="ja-JP" sz="1100" b="1" u="sng" dirty="0">
                <a:solidFill>
                  <a:srgbClr val="000000"/>
                </a:solidFill>
              </a:rPr>
              <a:t>2010</a:t>
            </a:r>
            <a:r>
              <a:rPr lang="ja-JP" altLang="en-US" sz="1100" b="1" u="sng" dirty="0">
                <a:solidFill>
                  <a:srgbClr val="000000"/>
                </a:solidFill>
              </a:rPr>
              <a:t>年から</a:t>
            </a:r>
            <a:r>
              <a:rPr lang="ja-JP" altLang="en-US" sz="1400" b="1" u="sng" dirty="0">
                <a:solidFill>
                  <a:srgbClr val="FF0000"/>
                </a:solidFill>
              </a:rPr>
              <a:t>△</a:t>
            </a:r>
            <a:r>
              <a:rPr lang="en-US" altLang="ja-JP" sz="1400" b="1" u="sng" dirty="0">
                <a:solidFill>
                  <a:srgbClr val="FF0000"/>
                </a:solidFill>
              </a:rPr>
              <a:t>30</a:t>
            </a:r>
            <a:r>
              <a:rPr lang="ja-JP" altLang="en-US" sz="1400" b="1" u="sng" dirty="0">
                <a:solidFill>
                  <a:srgbClr val="FF0000"/>
                </a:solidFill>
              </a:rPr>
              <a:t>％</a:t>
            </a:r>
            <a:endParaRPr lang="en-US" altLang="ja-JP" sz="1400" b="1" u="sng" dirty="0">
              <a:solidFill>
                <a:srgbClr val="FF0000"/>
              </a:solidFill>
            </a:endParaRPr>
          </a:p>
          <a:p>
            <a:pPr>
              <a:spcBef>
                <a:spcPct val="0"/>
              </a:spcBef>
              <a:buFontTx/>
              <a:buNone/>
            </a:pPr>
            <a:r>
              <a:rPr lang="ja-JP" altLang="en-US" sz="1100" dirty="0">
                <a:solidFill>
                  <a:srgbClr val="000000"/>
                </a:solidFill>
              </a:rPr>
              <a:t>　　　　　</a:t>
            </a:r>
            <a:r>
              <a:rPr lang="en-US" altLang="ja-JP" sz="1100" dirty="0">
                <a:solidFill>
                  <a:srgbClr val="000000"/>
                </a:solidFill>
              </a:rPr>
              <a:t>(</a:t>
            </a:r>
            <a:r>
              <a:rPr lang="ja-JP" altLang="en-US" sz="1100" dirty="0">
                <a:solidFill>
                  <a:srgbClr val="000000"/>
                </a:solidFill>
              </a:rPr>
              <a:t>△</a:t>
            </a:r>
            <a:r>
              <a:rPr lang="en-US" altLang="ja-JP" sz="1100" dirty="0">
                <a:solidFill>
                  <a:srgbClr val="000000"/>
                </a:solidFill>
              </a:rPr>
              <a:t>517</a:t>
            </a:r>
            <a:r>
              <a:rPr lang="ja-JP" altLang="en-US" sz="1100" dirty="0">
                <a:solidFill>
                  <a:srgbClr val="000000"/>
                </a:solidFill>
              </a:rPr>
              <a:t>万人</a:t>
            </a:r>
            <a:r>
              <a:rPr lang="en-US" altLang="ja-JP" sz="1100" dirty="0">
                <a:solidFill>
                  <a:srgbClr val="000000"/>
                </a:solidFill>
              </a:rPr>
              <a:t>)</a:t>
            </a:r>
          </a:p>
        </p:txBody>
      </p:sp>
      <p:sp>
        <p:nvSpPr>
          <p:cNvPr id="80" name="テキスト ボックス 81"/>
          <p:cNvSpPr txBox="1">
            <a:spLocks noChangeArrowheads="1"/>
          </p:cNvSpPr>
          <p:nvPr/>
        </p:nvSpPr>
        <p:spPr bwMode="auto">
          <a:xfrm>
            <a:off x="5319713" y="1484313"/>
            <a:ext cx="1481137" cy="307975"/>
          </a:xfrm>
          <a:prstGeom prst="rect">
            <a:avLst/>
          </a:prstGeom>
          <a:gradFill>
            <a:gsLst>
              <a:gs pos="0">
                <a:schemeClr val="accent6">
                  <a:lumMod val="40000"/>
                  <a:lumOff val="60000"/>
                </a:schemeClr>
              </a:gs>
              <a:gs pos="50000">
                <a:schemeClr val="bg1"/>
              </a:gs>
              <a:gs pos="100000">
                <a:schemeClr val="accent6">
                  <a:lumMod val="40000"/>
                  <a:lumOff val="60000"/>
                </a:schemeClr>
              </a:gs>
            </a:gsLst>
            <a:lin ang="5400000" scaled="0"/>
          </a:gradFill>
          <a:ln w="19050">
            <a:solidFill>
              <a:schemeClr val="accent6"/>
            </a:solidFill>
            <a:miter lim="800000"/>
            <a:headEnd/>
            <a:tailEnd/>
          </a:ln>
        </p:spPr>
        <p:txBody>
          <a:bodyPr wrap="none">
            <a:spAutoFit/>
          </a:bodyPr>
          <a:lstStyle/>
          <a:p>
            <a:pPr>
              <a:defRPr/>
            </a:pPr>
            <a:r>
              <a:rPr lang="ja-JP" altLang="en-US" sz="1400" b="1" dirty="0">
                <a:solidFill>
                  <a:prstClr val="black"/>
                </a:solidFill>
              </a:rPr>
              <a:t>５万人クラス都市</a:t>
            </a:r>
            <a:endParaRPr lang="en-US" altLang="ja-JP" sz="1400" b="1" dirty="0">
              <a:solidFill>
                <a:prstClr val="black"/>
              </a:solidFill>
            </a:endParaRPr>
          </a:p>
        </p:txBody>
      </p:sp>
      <p:sp>
        <p:nvSpPr>
          <p:cNvPr id="82" name="円/楕円 81"/>
          <p:cNvSpPr/>
          <p:nvPr/>
        </p:nvSpPr>
        <p:spPr>
          <a:xfrm>
            <a:off x="5964238" y="3090863"/>
            <a:ext cx="287337"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dirty="0">
              <a:solidFill>
                <a:prstClr val="white"/>
              </a:solidFill>
            </a:endParaRPr>
          </a:p>
        </p:txBody>
      </p:sp>
      <p:sp>
        <p:nvSpPr>
          <p:cNvPr id="52241" name="テキスト ボックス 66"/>
          <p:cNvSpPr txBox="1">
            <a:spLocks noChangeArrowheads="1"/>
          </p:cNvSpPr>
          <p:nvPr/>
        </p:nvSpPr>
        <p:spPr bwMode="auto">
          <a:xfrm>
            <a:off x="5045075" y="3719513"/>
            <a:ext cx="3238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dirty="0">
                <a:solidFill>
                  <a:srgbClr val="000000"/>
                </a:solidFill>
              </a:rPr>
              <a:t>（人口　　単位：万人）</a:t>
            </a:r>
            <a:endParaRPr lang="en-GB" altLang="ja-JP" sz="900" dirty="0">
              <a:solidFill>
                <a:srgbClr val="000000"/>
              </a:solidFill>
            </a:endParaRPr>
          </a:p>
        </p:txBody>
      </p:sp>
      <p:sp>
        <p:nvSpPr>
          <p:cNvPr id="52242" name="テキスト ボックス 39"/>
          <p:cNvSpPr txBox="1">
            <a:spLocks noChangeArrowheads="1"/>
          </p:cNvSpPr>
          <p:nvPr/>
        </p:nvSpPr>
        <p:spPr bwMode="auto">
          <a:xfrm>
            <a:off x="6022975" y="6669088"/>
            <a:ext cx="4032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800" dirty="0">
                <a:solidFill>
                  <a:srgbClr val="000000"/>
                </a:solidFill>
              </a:rPr>
              <a:t>(</a:t>
            </a:r>
            <a:r>
              <a:rPr lang="ja-JP" altLang="en-US" sz="800" dirty="0">
                <a:solidFill>
                  <a:srgbClr val="000000"/>
                </a:solidFill>
              </a:rPr>
              <a:t>注</a:t>
            </a:r>
            <a:r>
              <a:rPr lang="en-US" altLang="ja-JP" sz="800" dirty="0">
                <a:solidFill>
                  <a:srgbClr val="000000"/>
                </a:solidFill>
              </a:rPr>
              <a:t>)</a:t>
            </a:r>
            <a:r>
              <a:rPr lang="ja-JP" altLang="ja-JP" sz="800" dirty="0">
                <a:solidFill>
                  <a:srgbClr val="000000"/>
                </a:solidFill>
              </a:rPr>
              <a:t>福島県は県全体での推計しか行われていないため、集計の対象外とした</a:t>
            </a:r>
            <a:r>
              <a:rPr lang="ja-JP" altLang="en-US" sz="800" dirty="0">
                <a:solidFill>
                  <a:srgbClr val="000000"/>
                </a:solidFill>
              </a:rPr>
              <a:t>。</a:t>
            </a:r>
          </a:p>
        </p:txBody>
      </p:sp>
      <p:sp>
        <p:nvSpPr>
          <p:cNvPr id="52243" name="テキスト ボックス 27"/>
          <p:cNvSpPr txBox="1">
            <a:spLocks noChangeArrowheads="1"/>
          </p:cNvSpPr>
          <p:nvPr/>
        </p:nvSpPr>
        <p:spPr bwMode="auto">
          <a:xfrm>
            <a:off x="5837238" y="6546850"/>
            <a:ext cx="35861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dirty="0">
                <a:solidFill>
                  <a:srgbClr val="000000"/>
                </a:solidFill>
              </a:rPr>
              <a:t>出典：国勢調査、国立社会保障・人口問題研究所（平成２５年３月推計）</a:t>
            </a:r>
          </a:p>
        </p:txBody>
      </p:sp>
      <p:cxnSp>
        <p:nvCxnSpPr>
          <p:cNvPr id="45" name="直線コネクタ 44"/>
          <p:cNvCxnSpPr/>
          <p:nvPr/>
        </p:nvCxnSpPr>
        <p:spPr>
          <a:xfrm>
            <a:off x="5024438" y="1939925"/>
            <a:ext cx="0" cy="496728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52245" name="テキスト ボックス 26"/>
          <p:cNvSpPr txBox="1">
            <a:spLocks noChangeArrowheads="1"/>
          </p:cNvSpPr>
          <p:nvPr/>
        </p:nvSpPr>
        <p:spPr bwMode="auto">
          <a:xfrm>
            <a:off x="-1588" y="6643688"/>
            <a:ext cx="5457826"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dirty="0">
                <a:solidFill>
                  <a:srgbClr val="000000"/>
                </a:solidFill>
              </a:rPr>
              <a:t>「人口５万人クラス」＝三大都市圏、県庁所在都市を除く、人口５万人未満の市町村。</a:t>
            </a:r>
          </a:p>
        </p:txBody>
      </p:sp>
      <p:sp>
        <p:nvSpPr>
          <p:cNvPr id="52246" name="テキスト ボックス 20"/>
          <p:cNvSpPr txBox="1">
            <a:spLocks noChangeArrowheads="1"/>
          </p:cNvSpPr>
          <p:nvPr/>
        </p:nvSpPr>
        <p:spPr bwMode="auto">
          <a:xfrm>
            <a:off x="8440738" y="5789613"/>
            <a:ext cx="7048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srgbClr val="000000"/>
                </a:solidFill>
              </a:rPr>
              <a:t>123</a:t>
            </a:r>
            <a:r>
              <a:rPr lang="ja-JP" altLang="en-US" sz="1000" dirty="0">
                <a:solidFill>
                  <a:srgbClr val="000000"/>
                </a:solidFill>
              </a:rPr>
              <a:t>万人</a:t>
            </a:r>
            <a:endParaRPr lang="en-US" altLang="ja-JP" sz="1000" dirty="0">
              <a:solidFill>
                <a:srgbClr val="000000"/>
              </a:solidFill>
            </a:endParaRPr>
          </a:p>
          <a:p>
            <a:pPr algn="ctr">
              <a:spcBef>
                <a:spcPct val="0"/>
              </a:spcBef>
              <a:buFontTx/>
              <a:buNone/>
            </a:pPr>
            <a:r>
              <a:rPr lang="en-US" altLang="ja-JP" sz="1000" dirty="0">
                <a:solidFill>
                  <a:srgbClr val="000000"/>
                </a:solidFill>
              </a:rPr>
              <a:t>(</a:t>
            </a:r>
            <a:r>
              <a:rPr lang="ja-JP" altLang="en-US" sz="1000" dirty="0">
                <a:solidFill>
                  <a:srgbClr val="000000"/>
                </a:solidFill>
              </a:rPr>
              <a:t>約</a:t>
            </a:r>
            <a:r>
              <a:rPr lang="en-US" altLang="ja-JP" sz="1000" dirty="0">
                <a:solidFill>
                  <a:srgbClr val="000000"/>
                </a:solidFill>
              </a:rPr>
              <a:t>10%)</a:t>
            </a:r>
            <a:endParaRPr lang="ja-JP" altLang="en-US" sz="1000" dirty="0">
              <a:solidFill>
                <a:srgbClr val="000000"/>
              </a:solidFill>
            </a:endParaRPr>
          </a:p>
        </p:txBody>
      </p:sp>
      <p:sp>
        <p:nvSpPr>
          <p:cNvPr id="52247" name="テキスト ボックス 22"/>
          <p:cNvSpPr txBox="1">
            <a:spLocks noChangeArrowheads="1"/>
          </p:cNvSpPr>
          <p:nvPr/>
        </p:nvSpPr>
        <p:spPr bwMode="auto">
          <a:xfrm>
            <a:off x="8513763" y="4986338"/>
            <a:ext cx="6651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prstClr val="black"/>
                </a:solidFill>
              </a:rPr>
              <a:t>614</a:t>
            </a:r>
            <a:r>
              <a:rPr lang="ja-JP" altLang="en-US" sz="1000" dirty="0">
                <a:solidFill>
                  <a:prstClr val="black"/>
                </a:solidFill>
              </a:rPr>
              <a:t>万人</a:t>
            </a:r>
            <a:endParaRPr lang="en-US" altLang="ja-JP" sz="1000" dirty="0">
              <a:solidFill>
                <a:prstClr val="black"/>
              </a:solidFill>
            </a:endParaRPr>
          </a:p>
          <a:p>
            <a:pPr algn="ctr">
              <a:spcBef>
                <a:spcPct val="0"/>
              </a:spcBef>
              <a:buFontTx/>
              <a:buNone/>
            </a:pPr>
            <a:r>
              <a:rPr lang="en-US" altLang="ja-JP" sz="1000" dirty="0">
                <a:solidFill>
                  <a:prstClr val="black"/>
                </a:solidFill>
              </a:rPr>
              <a:t>(</a:t>
            </a:r>
            <a:r>
              <a:rPr lang="ja-JP" altLang="en-US" sz="1000" dirty="0">
                <a:solidFill>
                  <a:prstClr val="black"/>
                </a:solidFill>
              </a:rPr>
              <a:t>約</a:t>
            </a:r>
            <a:r>
              <a:rPr lang="en-US" altLang="ja-JP" sz="1000" dirty="0">
                <a:solidFill>
                  <a:prstClr val="black"/>
                </a:solidFill>
              </a:rPr>
              <a:t>50%)</a:t>
            </a:r>
            <a:endParaRPr lang="ja-JP" altLang="en-US" sz="1000" dirty="0">
              <a:solidFill>
                <a:prstClr val="black"/>
              </a:solidFill>
            </a:endParaRPr>
          </a:p>
        </p:txBody>
      </p:sp>
      <p:sp>
        <p:nvSpPr>
          <p:cNvPr id="52248" name="テキスト ボックス 23"/>
          <p:cNvSpPr txBox="1">
            <a:spLocks noChangeArrowheads="1"/>
          </p:cNvSpPr>
          <p:nvPr/>
        </p:nvSpPr>
        <p:spPr bwMode="auto">
          <a:xfrm>
            <a:off x="8513763" y="4292600"/>
            <a:ext cx="6318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srgbClr val="000000"/>
                </a:solidFill>
              </a:rPr>
              <a:t>493</a:t>
            </a:r>
            <a:r>
              <a:rPr lang="ja-JP" altLang="en-US" sz="1000" dirty="0">
                <a:solidFill>
                  <a:srgbClr val="000000"/>
                </a:solidFill>
              </a:rPr>
              <a:t>万人</a:t>
            </a:r>
            <a:r>
              <a:rPr lang="en-US" altLang="ja-JP" sz="1000" dirty="0">
                <a:solidFill>
                  <a:srgbClr val="000000"/>
                </a:solidFill>
              </a:rPr>
              <a:t>(</a:t>
            </a:r>
            <a:r>
              <a:rPr lang="ja-JP" altLang="en-US" sz="1000" dirty="0">
                <a:solidFill>
                  <a:srgbClr val="000000"/>
                </a:solidFill>
              </a:rPr>
              <a:t>約</a:t>
            </a:r>
            <a:r>
              <a:rPr lang="en-US" altLang="ja-JP" sz="1000" dirty="0">
                <a:solidFill>
                  <a:srgbClr val="000000"/>
                </a:solidFill>
              </a:rPr>
              <a:t>40%)</a:t>
            </a:r>
            <a:endParaRPr lang="ja-JP" altLang="en-US" sz="1000" dirty="0">
              <a:solidFill>
                <a:srgbClr val="000000"/>
              </a:solidFill>
            </a:endParaRPr>
          </a:p>
        </p:txBody>
      </p:sp>
      <p:sp>
        <p:nvSpPr>
          <p:cNvPr id="52249" name="テキスト ボックス 33"/>
          <p:cNvSpPr txBox="1">
            <a:spLocks noChangeArrowheads="1"/>
          </p:cNvSpPr>
          <p:nvPr/>
        </p:nvSpPr>
        <p:spPr bwMode="auto">
          <a:xfrm>
            <a:off x="8743950" y="4600575"/>
            <a:ext cx="1146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srgbClr val="000000"/>
                </a:solidFill>
              </a:rPr>
              <a:t>2010</a:t>
            </a:r>
            <a:r>
              <a:rPr lang="ja-JP" altLang="en-US" sz="1000" dirty="0">
                <a:solidFill>
                  <a:srgbClr val="000000"/>
                </a:solidFill>
              </a:rPr>
              <a:t>年から△</a:t>
            </a:r>
            <a:r>
              <a:rPr lang="en-US" altLang="ja-JP" sz="1000" dirty="0">
                <a:solidFill>
                  <a:srgbClr val="000000"/>
                </a:solidFill>
              </a:rPr>
              <a:t>1.0</a:t>
            </a:r>
            <a:r>
              <a:rPr lang="ja-JP" altLang="en-US" sz="1000" dirty="0">
                <a:solidFill>
                  <a:srgbClr val="000000"/>
                </a:solidFill>
              </a:rPr>
              <a:t>％</a:t>
            </a:r>
            <a:endParaRPr lang="en-US" altLang="ja-JP" sz="1000" dirty="0">
              <a:solidFill>
                <a:srgbClr val="000000"/>
              </a:solidFill>
            </a:endParaRPr>
          </a:p>
          <a:p>
            <a:pPr>
              <a:spcBef>
                <a:spcPct val="0"/>
              </a:spcBef>
              <a:buFontTx/>
              <a:buNone/>
            </a:pPr>
            <a:r>
              <a:rPr lang="en-US" altLang="ja-JP" sz="1000" dirty="0">
                <a:solidFill>
                  <a:srgbClr val="000000"/>
                </a:solidFill>
              </a:rPr>
              <a:t>              </a:t>
            </a:r>
            <a:r>
              <a:rPr lang="ja-JP" altLang="en-US" sz="1000" dirty="0">
                <a:solidFill>
                  <a:srgbClr val="000000"/>
                </a:solidFill>
              </a:rPr>
              <a:t>△</a:t>
            </a:r>
            <a:r>
              <a:rPr lang="en-US" altLang="ja-JP" sz="1000" dirty="0">
                <a:solidFill>
                  <a:srgbClr val="000000"/>
                </a:solidFill>
              </a:rPr>
              <a:t>4</a:t>
            </a:r>
            <a:r>
              <a:rPr lang="ja-JP" altLang="en-US" sz="1000" dirty="0">
                <a:solidFill>
                  <a:srgbClr val="000000"/>
                </a:solidFill>
              </a:rPr>
              <a:t>万人</a:t>
            </a:r>
          </a:p>
        </p:txBody>
      </p:sp>
      <p:sp>
        <p:nvSpPr>
          <p:cNvPr id="52250" name="テキスト ボックス 37"/>
          <p:cNvSpPr txBox="1">
            <a:spLocks noChangeArrowheads="1"/>
          </p:cNvSpPr>
          <p:nvPr/>
        </p:nvSpPr>
        <p:spPr bwMode="auto">
          <a:xfrm>
            <a:off x="8750300" y="6218238"/>
            <a:ext cx="1096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srgbClr val="000000"/>
                </a:solidFill>
              </a:rPr>
              <a:t>2010</a:t>
            </a:r>
            <a:r>
              <a:rPr lang="ja-JP" altLang="en-US" sz="1000" dirty="0">
                <a:solidFill>
                  <a:srgbClr val="000000"/>
                </a:solidFill>
              </a:rPr>
              <a:t>年から△</a:t>
            </a:r>
            <a:r>
              <a:rPr lang="en-US" altLang="ja-JP" sz="1000" dirty="0">
                <a:solidFill>
                  <a:srgbClr val="000000"/>
                </a:solidFill>
              </a:rPr>
              <a:t>45%</a:t>
            </a:r>
          </a:p>
          <a:p>
            <a:pPr>
              <a:spcBef>
                <a:spcPct val="0"/>
              </a:spcBef>
              <a:buFontTx/>
              <a:buNone/>
            </a:pPr>
            <a:r>
              <a:rPr lang="ja-JP" altLang="en-US" sz="1000" dirty="0">
                <a:solidFill>
                  <a:srgbClr val="000000"/>
                </a:solidFill>
              </a:rPr>
              <a:t>　　　　　△</a:t>
            </a:r>
            <a:r>
              <a:rPr lang="en-US" altLang="ja-JP" sz="1000" dirty="0">
                <a:solidFill>
                  <a:srgbClr val="000000"/>
                </a:solidFill>
              </a:rPr>
              <a:t>100</a:t>
            </a:r>
            <a:r>
              <a:rPr lang="ja-JP" altLang="en-US" sz="1000" dirty="0">
                <a:solidFill>
                  <a:srgbClr val="000000"/>
                </a:solidFill>
              </a:rPr>
              <a:t>万人</a:t>
            </a:r>
          </a:p>
        </p:txBody>
      </p:sp>
      <p:sp>
        <p:nvSpPr>
          <p:cNvPr id="97" name="四角形吹き出し 96"/>
          <p:cNvSpPr/>
          <p:nvPr/>
        </p:nvSpPr>
        <p:spPr>
          <a:xfrm>
            <a:off x="6105525" y="2565400"/>
            <a:ext cx="1200150" cy="361950"/>
          </a:xfrm>
          <a:prstGeom prst="wedgeRectCallout">
            <a:avLst>
              <a:gd name="adj1" fmla="val -38635"/>
              <a:gd name="adj2" fmla="val 91396"/>
            </a:avLst>
          </a:prstGeom>
          <a:solidFill>
            <a:schemeClr val="bg1">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dirty="0">
                <a:solidFill>
                  <a:prstClr val="black"/>
                </a:solidFill>
              </a:rPr>
              <a:t>ピーク　</a:t>
            </a:r>
            <a:r>
              <a:rPr lang="en-US" altLang="ja-JP" sz="1200" b="1" dirty="0">
                <a:solidFill>
                  <a:prstClr val="black"/>
                </a:solidFill>
              </a:rPr>
              <a:t>1985</a:t>
            </a:r>
            <a:r>
              <a:rPr lang="ja-JP" altLang="en-US" sz="1200" b="1" dirty="0">
                <a:solidFill>
                  <a:prstClr val="black"/>
                </a:solidFill>
              </a:rPr>
              <a:t>年　</a:t>
            </a:r>
            <a:r>
              <a:rPr lang="en-US" altLang="ja-JP" sz="1200" b="1" dirty="0">
                <a:solidFill>
                  <a:prstClr val="black"/>
                </a:solidFill>
              </a:rPr>
              <a:t>1,956</a:t>
            </a:r>
            <a:r>
              <a:rPr lang="ja-JP" altLang="en-US" sz="1200" b="1" dirty="0">
                <a:solidFill>
                  <a:prstClr val="black"/>
                </a:solidFill>
              </a:rPr>
              <a:t>万人</a:t>
            </a:r>
            <a:endParaRPr lang="en-US" altLang="ja-JP" sz="1200" b="1" dirty="0">
              <a:solidFill>
                <a:prstClr val="black"/>
              </a:solidFill>
            </a:endParaRPr>
          </a:p>
        </p:txBody>
      </p:sp>
      <p:graphicFrame>
        <p:nvGraphicFramePr>
          <p:cNvPr id="85" name="グラフ 84"/>
          <p:cNvGraphicFramePr/>
          <p:nvPr/>
        </p:nvGraphicFramePr>
        <p:xfrm>
          <a:off x="209867" y="2105868"/>
          <a:ext cx="3555208" cy="4300538"/>
        </p:xfrm>
        <a:graphic>
          <a:graphicData uri="http://schemas.openxmlformats.org/drawingml/2006/chart">
            <c:chart xmlns:c="http://schemas.openxmlformats.org/drawingml/2006/chart" xmlns:r="http://schemas.openxmlformats.org/officeDocument/2006/relationships" r:id="rId4"/>
          </a:graphicData>
        </a:graphic>
      </p:graphicFrame>
      <p:cxnSp>
        <p:nvCxnSpPr>
          <p:cNvPr id="86" name="直線矢印コネクタ 85"/>
          <p:cNvCxnSpPr>
            <a:stCxn id="52259" idx="3"/>
            <a:endCxn id="52267" idx="1"/>
          </p:cNvCxnSpPr>
          <p:nvPr/>
        </p:nvCxnSpPr>
        <p:spPr>
          <a:xfrm>
            <a:off x="1928813" y="5684838"/>
            <a:ext cx="1214437" cy="1190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a:stCxn id="52258" idx="3"/>
            <a:endCxn id="52268" idx="1"/>
          </p:cNvCxnSpPr>
          <p:nvPr/>
        </p:nvCxnSpPr>
        <p:spPr>
          <a:xfrm>
            <a:off x="2028825" y="4425950"/>
            <a:ext cx="1163638" cy="5905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a:stCxn id="52257" idx="3"/>
            <a:endCxn id="52269" idx="1"/>
          </p:cNvCxnSpPr>
          <p:nvPr/>
        </p:nvCxnSpPr>
        <p:spPr>
          <a:xfrm>
            <a:off x="2051050" y="3335338"/>
            <a:ext cx="1201738" cy="6302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a:off x="2187575" y="2259013"/>
            <a:ext cx="133191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257" name="テキスト ボックス 32"/>
          <p:cNvSpPr txBox="1">
            <a:spLocks noChangeArrowheads="1"/>
          </p:cNvSpPr>
          <p:nvPr/>
        </p:nvSpPr>
        <p:spPr bwMode="auto">
          <a:xfrm>
            <a:off x="1466850" y="3181350"/>
            <a:ext cx="5842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srgbClr val="000000"/>
                </a:solidFill>
              </a:rPr>
              <a:t>506</a:t>
            </a:r>
            <a:r>
              <a:rPr lang="ja-JP" altLang="en-US" sz="1000" dirty="0">
                <a:solidFill>
                  <a:srgbClr val="000000"/>
                </a:solidFill>
              </a:rPr>
              <a:t>万人</a:t>
            </a:r>
            <a:endParaRPr lang="en-US" altLang="ja-JP" sz="1000" dirty="0">
              <a:solidFill>
                <a:srgbClr val="000000"/>
              </a:solidFill>
            </a:endParaRPr>
          </a:p>
          <a:p>
            <a:pPr algn="ctr">
              <a:spcBef>
                <a:spcPct val="0"/>
              </a:spcBef>
              <a:buFontTx/>
              <a:buNone/>
            </a:pPr>
            <a:r>
              <a:rPr lang="ja-JP" altLang="en-US" sz="1000" dirty="0">
                <a:solidFill>
                  <a:srgbClr val="000000"/>
                </a:solidFill>
              </a:rPr>
              <a:t>（約</a:t>
            </a:r>
            <a:r>
              <a:rPr lang="en-US" altLang="ja-JP" sz="1000" dirty="0">
                <a:solidFill>
                  <a:srgbClr val="000000"/>
                </a:solidFill>
              </a:rPr>
              <a:t>25%</a:t>
            </a:r>
            <a:r>
              <a:rPr lang="ja-JP" altLang="en-US" sz="1000" dirty="0">
                <a:solidFill>
                  <a:srgbClr val="000000"/>
                </a:solidFill>
              </a:rPr>
              <a:t>）</a:t>
            </a:r>
          </a:p>
        </p:txBody>
      </p:sp>
      <p:sp>
        <p:nvSpPr>
          <p:cNvPr id="52258" name="テキスト ボックス 34"/>
          <p:cNvSpPr txBox="1">
            <a:spLocks noChangeArrowheads="1"/>
          </p:cNvSpPr>
          <p:nvPr/>
        </p:nvSpPr>
        <p:spPr bwMode="auto">
          <a:xfrm>
            <a:off x="1382713" y="4271963"/>
            <a:ext cx="646112"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prstClr val="black"/>
                </a:solidFill>
              </a:rPr>
              <a:t>1,247</a:t>
            </a:r>
            <a:r>
              <a:rPr lang="ja-JP" altLang="en-US" sz="1000" dirty="0">
                <a:solidFill>
                  <a:prstClr val="black"/>
                </a:solidFill>
              </a:rPr>
              <a:t>万人</a:t>
            </a:r>
            <a:endParaRPr lang="en-US" altLang="ja-JP" sz="1000" dirty="0">
              <a:solidFill>
                <a:prstClr val="black"/>
              </a:solidFill>
            </a:endParaRPr>
          </a:p>
          <a:p>
            <a:pPr algn="ctr">
              <a:spcBef>
                <a:spcPct val="0"/>
              </a:spcBef>
              <a:buFontTx/>
              <a:buNone/>
            </a:pPr>
            <a:r>
              <a:rPr lang="ja-JP" altLang="en-US" sz="1000" dirty="0">
                <a:solidFill>
                  <a:prstClr val="black"/>
                </a:solidFill>
              </a:rPr>
              <a:t>（約</a:t>
            </a:r>
            <a:r>
              <a:rPr lang="en-US" altLang="ja-JP" sz="1000" dirty="0">
                <a:solidFill>
                  <a:prstClr val="black"/>
                </a:solidFill>
              </a:rPr>
              <a:t>61%</a:t>
            </a:r>
            <a:r>
              <a:rPr lang="ja-JP" altLang="en-US" sz="1000" dirty="0">
                <a:solidFill>
                  <a:prstClr val="black"/>
                </a:solidFill>
              </a:rPr>
              <a:t>）</a:t>
            </a:r>
          </a:p>
        </p:txBody>
      </p:sp>
      <p:sp>
        <p:nvSpPr>
          <p:cNvPr id="52259" name="テキスト ボックス 35"/>
          <p:cNvSpPr txBox="1">
            <a:spLocks noChangeArrowheads="1"/>
          </p:cNvSpPr>
          <p:nvPr/>
        </p:nvSpPr>
        <p:spPr bwMode="auto">
          <a:xfrm>
            <a:off x="1344613" y="5530850"/>
            <a:ext cx="5842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srgbClr val="000000"/>
                </a:solidFill>
              </a:rPr>
              <a:t>278</a:t>
            </a:r>
            <a:r>
              <a:rPr lang="ja-JP" altLang="en-US" sz="1000" dirty="0">
                <a:solidFill>
                  <a:srgbClr val="000000"/>
                </a:solidFill>
              </a:rPr>
              <a:t>万人</a:t>
            </a:r>
            <a:endParaRPr lang="en-US" altLang="ja-JP" sz="1000" dirty="0">
              <a:solidFill>
                <a:srgbClr val="000000"/>
              </a:solidFill>
            </a:endParaRPr>
          </a:p>
          <a:p>
            <a:pPr algn="ctr">
              <a:spcBef>
                <a:spcPct val="0"/>
              </a:spcBef>
              <a:buFontTx/>
              <a:buNone/>
            </a:pPr>
            <a:r>
              <a:rPr lang="ja-JP" altLang="en-US" sz="1000" dirty="0">
                <a:solidFill>
                  <a:srgbClr val="000000"/>
                </a:solidFill>
              </a:rPr>
              <a:t>（約</a:t>
            </a:r>
            <a:r>
              <a:rPr lang="en-US" altLang="ja-JP" sz="1000" dirty="0">
                <a:solidFill>
                  <a:srgbClr val="000000"/>
                </a:solidFill>
              </a:rPr>
              <a:t>14%</a:t>
            </a:r>
            <a:r>
              <a:rPr lang="ja-JP" altLang="en-US" sz="1000" dirty="0">
                <a:solidFill>
                  <a:srgbClr val="000000"/>
                </a:solidFill>
              </a:rPr>
              <a:t>）</a:t>
            </a:r>
          </a:p>
        </p:txBody>
      </p:sp>
      <p:sp>
        <p:nvSpPr>
          <p:cNvPr id="52260" name="テキスト ボックス 36"/>
          <p:cNvSpPr txBox="1">
            <a:spLocks noChangeArrowheads="1"/>
          </p:cNvSpPr>
          <p:nvPr/>
        </p:nvSpPr>
        <p:spPr bwMode="auto">
          <a:xfrm>
            <a:off x="3657600" y="5210175"/>
            <a:ext cx="1271588" cy="368300"/>
          </a:xfrm>
          <a:prstGeom prst="rect">
            <a:avLst/>
          </a:prstGeom>
          <a:solidFill>
            <a:schemeClr val="bg1"/>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u="sng" dirty="0">
                <a:solidFill>
                  <a:prstClr val="black"/>
                </a:solidFill>
              </a:rPr>
              <a:t>2010</a:t>
            </a:r>
            <a:r>
              <a:rPr lang="ja-JP" altLang="en-US" sz="1000" u="sng" dirty="0">
                <a:solidFill>
                  <a:prstClr val="black"/>
                </a:solidFill>
              </a:rPr>
              <a:t>年から</a:t>
            </a:r>
            <a:r>
              <a:rPr lang="ja-JP" altLang="en-US" sz="1400" b="1" u="sng" dirty="0">
                <a:solidFill>
                  <a:srgbClr val="FF0000"/>
                </a:solidFill>
              </a:rPr>
              <a:t>△</a:t>
            </a:r>
            <a:r>
              <a:rPr lang="en-US" altLang="ja-JP" sz="1400" b="1" u="sng" dirty="0">
                <a:solidFill>
                  <a:srgbClr val="FF0000"/>
                </a:solidFill>
              </a:rPr>
              <a:t>33</a:t>
            </a:r>
            <a:r>
              <a:rPr lang="ja-JP" altLang="en-US" sz="1400" b="1" u="sng" dirty="0">
                <a:solidFill>
                  <a:srgbClr val="FF0000"/>
                </a:solidFill>
              </a:rPr>
              <a:t>％</a:t>
            </a:r>
            <a:endParaRPr lang="en-US" altLang="ja-JP" sz="1400" b="1" u="sng" dirty="0">
              <a:solidFill>
                <a:srgbClr val="FF0000"/>
              </a:solidFill>
            </a:endParaRPr>
          </a:p>
          <a:p>
            <a:pPr>
              <a:spcBef>
                <a:spcPct val="0"/>
              </a:spcBef>
              <a:buFontTx/>
              <a:buNone/>
            </a:pPr>
            <a:r>
              <a:rPr lang="ja-JP" altLang="en-US" sz="1000" dirty="0">
                <a:solidFill>
                  <a:prstClr val="black"/>
                </a:solidFill>
              </a:rPr>
              <a:t>　　　　　△</a:t>
            </a:r>
            <a:r>
              <a:rPr lang="en-US" altLang="ja-JP" sz="1000" dirty="0">
                <a:solidFill>
                  <a:prstClr val="black"/>
                </a:solidFill>
              </a:rPr>
              <a:t>417</a:t>
            </a:r>
            <a:r>
              <a:rPr lang="ja-JP" altLang="en-US" sz="1000" dirty="0">
                <a:solidFill>
                  <a:prstClr val="black"/>
                </a:solidFill>
              </a:rPr>
              <a:t>万人</a:t>
            </a:r>
          </a:p>
        </p:txBody>
      </p:sp>
      <p:sp>
        <p:nvSpPr>
          <p:cNvPr id="52261" name="テキスト ボックス 69"/>
          <p:cNvSpPr txBox="1">
            <a:spLocks noChangeArrowheads="1"/>
          </p:cNvSpPr>
          <p:nvPr/>
        </p:nvSpPr>
        <p:spPr bwMode="auto">
          <a:xfrm>
            <a:off x="1574800" y="1998663"/>
            <a:ext cx="1352550" cy="369887"/>
          </a:xfrm>
          <a:prstGeom prst="rect">
            <a:avLst/>
          </a:prstGeom>
          <a:solidFill>
            <a:schemeClr val="bg1"/>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solidFill>
                  <a:srgbClr val="000000"/>
                </a:solidFill>
              </a:rPr>
              <a:t>2010</a:t>
            </a:r>
            <a:r>
              <a:rPr lang="ja-JP" altLang="en-US" sz="1200" dirty="0">
                <a:solidFill>
                  <a:srgbClr val="000000"/>
                </a:solidFill>
              </a:rPr>
              <a:t>年</a:t>
            </a:r>
            <a:endParaRPr lang="en-US" altLang="ja-JP" sz="1200" dirty="0">
              <a:solidFill>
                <a:srgbClr val="000000"/>
              </a:solidFill>
            </a:endParaRPr>
          </a:p>
          <a:p>
            <a:pPr>
              <a:spcBef>
                <a:spcPct val="0"/>
              </a:spcBef>
              <a:buFontTx/>
              <a:buNone/>
            </a:pPr>
            <a:r>
              <a:rPr lang="ja-JP" altLang="en-US" sz="1200" dirty="0">
                <a:solidFill>
                  <a:srgbClr val="000000"/>
                </a:solidFill>
              </a:rPr>
              <a:t>全体人口</a:t>
            </a:r>
            <a:r>
              <a:rPr lang="en-US" altLang="ja-JP" sz="1200" dirty="0">
                <a:solidFill>
                  <a:srgbClr val="000000"/>
                </a:solidFill>
              </a:rPr>
              <a:t>2,031</a:t>
            </a:r>
            <a:r>
              <a:rPr lang="ja-JP" altLang="en-US" sz="1100" dirty="0">
                <a:solidFill>
                  <a:srgbClr val="000000"/>
                </a:solidFill>
              </a:rPr>
              <a:t>万人</a:t>
            </a:r>
            <a:endParaRPr lang="en-US" altLang="ja-JP" sz="1200" dirty="0">
              <a:solidFill>
                <a:srgbClr val="000000"/>
              </a:solidFill>
            </a:endParaRPr>
          </a:p>
        </p:txBody>
      </p:sp>
      <p:sp>
        <p:nvSpPr>
          <p:cNvPr id="52262" name="テキスト ボックス 70"/>
          <p:cNvSpPr txBox="1">
            <a:spLocks noChangeArrowheads="1"/>
          </p:cNvSpPr>
          <p:nvPr/>
        </p:nvSpPr>
        <p:spPr bwMode="auto">
          <a:xfrm>
            <a:off x="3533775" y="1908175"/>
            <a:ext cx="1339850" cy="722313"/>
          </a:xfrm>
          <a:prstGeom prst="rect">
            <a:avLst/>
          </a:prstGeom>
          <a:solidFill>
            <a:schemeClr val="bg1"/>
          </a:solidFill>
          <a:ln w="9525">
            <a:solidFill>
              <a:srgbClr val="FF0000"/>
            </a:solidFill>
            <a:prstDash val="dash"/>
            <a:miter lim="800000"/>
            <a:headEnd/>
            <a:tailEnd/>
          </a:ln>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100" dirty="0">
                <a:solidFill>
                  <a:srgbClr val="000000"/>
                </a:solidFill>
              </a:rPr>
              <a:t>2040</a:t>
            </a:r>
            <a:r>
              <a:rPr lang="ja-JP" altLang="en-US" sz="1100" dirty="0">
                <a:solidFill>
                  <a:srgbClr val="000000"/>
                </a:solidFill>
              </a:rPr>
              <a:t>年</a:t>
            </a:r>
            <a:endParaRPr lang="en-US" altLang="ja-JP" sz="1100" dirty="0">
              <a:solidFill>
                <a:srgbClr val="000000"/>
              </a:solidFill>
            </a:endParaRPr>
          </a:p>
          <a:p>
            <a:pPr>
              <a:spcBef>
                <a:spcPct val="0"/>
              </a:spcBef>
              <a:buFontTx/>
              <a:buNone/>
            </a:pPr>
            <a:r>
              <a:rPr lang="ja-JP" altLang="en-US" sz="1100" dirty="0">
                <a:solidFill>
                  <a:srgbClr val="000000"/>
                </a:solidFill>
              </a:rPr>
              <a:t>全体人口</a:t>
            </a:r>
            <a:r>
              <a:rPr lang="en-US" altLang="ja-JP" sz="1100" dirty="0">
                <a:solidFill>
                  <a:srgbClr val="000000"/>
                </a:solidFill>
              </a:rPr>
              <a:t>1,584</a:t>
            </a:r>
            <a:r>
              <a:rPr lang="ja-JP" altLang="en-US" sz="1100" dirty="0">
                <a:solidFill>
                  <a:srgbClr val="000000"/>
                </a:solidFill>
              </a:rPr>
              <a:t>万人</a:t>
            </a:r>
            <a:endParaRPr lang="en-US" altLang="ja-JP" sz="1100" dirty="0">
              <a:solidFill>
                <a:srgbClr val="000000"/>
              </a:solidFill>
            </a:endParaRPr>
          </a:p>
          <a:p>
            <a:pPr>
              <a:spcBef>
                <a:spcPct val="0"/>
              </a:spcBef>
              <a:buFontTx/>
              <a:buNone/>
            </a:pPr>
            <a:r>
              <a:rPr lang="en-US" altLang="ja-JP" sz="1100" b="1" u="sng" dirty="0">
                <a:solidFill>
                  <a:srgbClr val="000000"/>
                </a:solidFill>
              </a:rPr>
              <a:t>2010</a:t>
            </a:r>
            <a:r>
              <a:rPr lang="ja-JP" altLang="en-US" sz="1100" b="1" u="sng" dirty="0">
                <a:solidFill>
                  <a:srgbClr val="000000"/>
                </a:solidFill>
              </a:rPr>
              <a:t>年から</a:t>
            </a:r>
            <a:r>
              <a:rPr lang="ja-JP" altLang="en-US" sz="1400" b="1" u="sng" dirty="0">
                <a:solidFill>
                  <a:srgbClr val="FF0000"/>
                </a:solidFill>
              </a:rPr>
              <a:t>△</a:t>
            </a:r>
            <a:r>
              <a:rPr lang="en-US" altLang="ja-JP" sz="1400" b="1" u="sng" dirty="0">
                <a:solidFill>
                  <a:srgbClr val="FF0000"/>
                </a:solidFill>
              </a:rPr>
              <a:t>22</a:t>
            </a:r>
            <a:r>
              <a:rPr lang="ja-JP" altLang="en-US" sz="1400" b="1" u="sng" dirty="0">
                <a:solidFill>
                  <a:srgbClr val="FF0000"/>
                </a:solidFill>
              </a:rPr>
              <a:t>％</a:t>
            </a:r>
            <a:endParaRPr lang="en-US" altLang="ja-JP" sz="1400" b="1" u="sng" dirty="0">
              <a:solidFill>
                <a:srgbClr val="FF0000"/>
              </a:solidFill>
            </a:endParaRPr>
          </a:p>
          <a:p>
            <a:pPr>
              <a:spcBef>
                <a:spcPct val="0"/>
              </a:spcBef>
              <a:buFontTx/>
              <a:buNone/>
            </a:pPr>
            <a:r>
              <a:rPr lang="ja-JP" altLang="en-US" sz="1100" dirty="0">
                <a:solidFill>
                  <a:srgbClr val="000000"/>
                </a:solidFill>
              </a:rPr>
              <a:t>　　　　　</a:t>
            </a:r>
            <a:r>
              <a:rPr lang="en-US" altLang="ja-JP" sz="1100" dirty="0">
                <a:solidFill>
                  <a:srgbClr val="000000"/>
                </a:solidFill>
              </a:rPr>
              <a:t>(</a:t>
            </a:r>
            <a:r>
              <a:rPr lang="ja-JP" altLang="en-US" sz="1100" dirty="0">
                <a:solidFill>
                  <a:srgbClr val="000000"/>
                </a:solidFill>
              </a:rPr>
              <a:t>△</a:t>
            </a:r>
            <a:r>
              <a:rPr lang="en-US" altLang="ja-JP" sz="1100" dirty="0">
                <a:solidFill>
                  <a:srgbClr val="000000"/>
                </a:solidFill>
              </a:rPr>
              <a:t>447</a:t>
            </a:r>
            <a:r>
              <a:rPr lang="ja-JP" altLang="en-US" sz="1100" dirty="0">
                <a:solidFill>
                  <a:srgbClr val="000000"/>
                </a:solidFill>
              </a:rPr>
              <a:t>万人</a:t>
            </a:r>
            <a:r>
              <a:rPr lang="en-US" altLang="ja-JP" sz="1100" dirty="0">
                <a:solidFill>
                  <a:srgbClr val="000000"/>
                </a:solidFill>
              </a:rPr>
              <a:t>)</a:t>
            </a:r>
          </a:p>
        </p:txBody>
      </p:sp>
      <p:sp>
        <p:nvSpPr>
          <p:cNvPr id="98" name="テキスト ボックス 81"/>
          <p:cNvSpPr txBox="1">
            <a:spLocks noChangeArrowheads="1"/>
          </p:cNvSpPr>
          <p:nvPr/>
        </p:nvSpPr>
        <p:spPr bwMode="auto">
          <a:xfrm>
            <a:off x="209550" y="1484313"/>
            <a:ext cx="1604963" cy="307975"/>
          </a:xfrm>
          <a:prstGeom prst="rect">
            <a:avLst/>
          </a:prstGeom>
          <a:gradFill>
            <a:gsLst>
              <a:gs pos="0">
                <a:schemeClr val="accent6">
                  <a:lumMod val="40000"/>
                  <a:lumOff val="60000"/>
                </a:schemeClr>
              </a:gs>
              <a:gs pos="50000">
                <a:schemeClr val="bg1"/>
              </a:gs>
              <a:gs pos="100000">
                <a:schemeClr val="accent6">
                  <a:lumMod val="40000"/>
                  <a:lumOff val="60000"/>
                </a:schemeClr>
              </a:gs>
            </a:gsLst>
            <a:lin ang="5400000" scaled="0"/>
          </a:gradFill>
          <a:ln w="19050">
            <a:solidFill>
              <a:schemeClr val="accent6"/>
            </a:solidFill>
            <a:miter lim="800000"/>
            <a:headEnd/>
            <a:tailEnd/>
          </a:ln>
        </p:spPr>
        <p:txBody>
          <a:bodyPr wrap="none">
            <a:spAutoFit/>
          </a:bodyPr>
          <a:lstStyle/>
          <a:p>
            <a:pPr>
              <a:defRPr/>
            </a:pPr>
            <a:r>
              <a:rPr lang="ja-JP" altLang="en-US" sz="1400" b="1" dirty="0">
                <a:solidFill>
                  <a:prstClr val="black"/>
                </a:solidFill>
              </a:rPr>
              <a:t>１０万人クラス都市</a:t>
            </a:r>
            <a:endParaRPr lang="en-US" altLang="ja-JP" sz="1400" b="1" dirty="0">
              <a:solidFill>
                <a:prstClr val="black"/>
              </a:solidFill>
            </a:endParaRPr>
          </a:p>
        </p:txBody>
      </p:sp>
      <p:sp>
        <p:nvSpPr>
          <p:cNvPr id="99" name="円/楕円 98"/>
          <p:cNvSpPr/>
          <p:nvPr/>
        </p:nvSpPr>
        <p:spPr>
          <a:xfrm>
            <a:off x="1568450" y="2882900"/>
            <a:ext cx="287338"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dirty="0">
              <a:solidFill>
                <a:prstClr val="white"/>
              </a:solidFill>
            </a:endParaRPr>
          </a:p>
        </p:txBody>
      </p:sp>
      <p:sp>
        <p:nvSpPr>
          <p:cNvPr id="100" name="四角形吹き出し 99"/>
          <p:cNvSpPr/>
          <p:nvPr/>
        </p:nvSpPr>
        <p:spPr>
          <a:xfrm>
            <a:off x="576263" y="2476500"/>
            <a:ext cx="1184275" cy="354013"/>
          </a:xfrm>
          <a:prstGeom prst="wedgeRectCallout">
            <a:avLst>
              <a:gd name="adj1" fmla="val 38750"/>
              <a:gd name="adj2" fmla="val 70686"/>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lstStyle/>
          <a:p>
            <a:pPr>
              <a:defRPr/>
            </a:pPr>
            <a:r>
              <a:rPr lang="ja-JP" altLang="en-US" sz="1200" dirty="0">
                <a:solidFill>
                  <a:prstClr val="black"/>
                </a:solidFill>
              </a:rPr>
              <a:t>ピーク　</a:t>
            </a:r>
            <a:r>
              <a:rPr lang="en-US" altLang="ja-JP" sz="1200" b="1" dirty="0">
                <a:solidFill>
                  <a:prstClr val="black"/>
                </a:solidFill>
              </a:rPr>
              <a:t>2000</a:t>
            </a:r>
            <a:r>
              <a:rPr lang="ja-JP" altLang="en-US" sz="1200" b="1" dirty="0">
                <a:solidFill>
                  <a:prstClr val="black"/>
                </a:solidFill>
              </a:rPr>
              <a:t>年　</a:t>
            </a:r>
            <a:r>
              <a:rPr lang="en-US" altLang="ja-JP" sz="1200" b="1" dirty="0">
                <a:solidFill>
                  <a:prstClr val="black"/>
                </a:solidFill>
              </a:rPr>
              <a:t>2,084</a:t>
            </a:r>
            <a:r>
              <a:rPr lang="ja-JP" altLang="en-US" sz="1200" b="1" dirty="0">
                <a:solidFill>
                  <a:prstClr val="black"/>
                </a:solidFill>
              </a:rPr>
              <a:t>万人</a:t>
            </a:r>
            <a:endParaRPr lang="en-US" altLang="ja-JP" sz="1200" b="1" dirty="0">
              <a:solidFill>
                <a:prstClr val="black"/>
              </a:solidFill>
            </a:endParaRPr>
          </a:p>
        </p:txBody>
      </p:sp>
      <p:sp>
        <p:nvSpPr>
          <p:cNvPr id="52266" name="テキスト ボックス 66"/>
          <p:cNvSpPr txBox="1">
            <a:spLocks noChangeArrowheads="1"/>
          </p:cNvSpPr>
          <p:nvPr/>
        </p:nvSpPr>
        <p:spPr bwMode="auto">
          <a:xfrm>
            <a:off x="-15875" y="3581400"/>
            <a:ext cx="3238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dirty="0">
                <a:solidFill>
                  <a:srgbClr val="000000"/>
                </a:solidFill>
              </a:rPr>
              <a:t>（人口　　単位：万人）</a:t>
            </a:r>
            <a:endParaRPr lang="en-GB" altLang="ja-JP" sz="900" dirty="0">
              <a:solidFill>
                <a:srgbClr val="000000"/>
              </a:solidFill>
            </a:endParaRPr>
          </a:p>
        </p:txBody>
      </p:sp>
      <p:sp>
        <p:nvSpPr>
          <p:cNvPr id="52267" name="テキスト ボックス 20"/>
          <p:cNvSpPr txBox="1">
            <a:spLocks noChangeArrowheads="1"/>
          </p:cNvSpPr>
          <p:nvPr/>
        </p:nvSpPr>
        <p:spPr bwMode="auto">
          <a:xfrm>
            <a:off x="3143250" y="5649913"/>
            <a:ext cx="7048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srgbClr val="000000"/>
                </a:solidFill>
              </a:rPr>
              <a:t>168</a:t>
            </a:r>
            <a:r>
              <a:rPr lang="ja-JP" altLang="en-US" sz="1000" dirty="0">
                <a:solidFill>
                  <a:srgbClr val="000000"/>
                </a:solidFill>
              </a:rPr>
              <a:t>万人</a:t>
            </a:r>
            <a:endParaRPr lang="en-US" altLang="ja-JP" sz="1000" dirty="0">
              <a:solidFill>
                <a:srgbClr val="000000"/>
              </a:solidFill>
            </a:endParaRPr>
          </a:p>
          <a:p>
            <a:pPr algn="ctr">
              <a:spcBef>
                <a:spcPct val="0"/>
              </a:spcBef>
              <a:buFontTx/>
              <a:buNone/>
            </a:pPr>
            <a:r>
              <a:rPr lang="en-US" altLang="ja-JP" sz="1000" dirty="0">
                <a:solidFill>
                  <a:srgbClr val="000000"/>
                </a:solidFill>
              </a:rPr>
              <a:t>(</a:t>
            </a:r>
            <a:r>
              <a:rPr lang="ja-JP" altLang="en-US" sz="1000" dirty="0">
                <a:solidFill>
                  <a:srgbClr val="000000"/>
                </a:solidFill>
              </a:rPr>
              <a:t>約</a:t>
            </a:r>
            <a:r>
              <a:rPr lang="en-US" altLang="ja-JP" sz="1000" dirty="0">
                <a:solidFill>
                  <a:srgbClr val="000000"/>
                </a:solidFill>
              </a:rPr>
              <a:t>11%)</a:t>
            </a:r>
            <a:endParaRPr lang="ja-JP" altLang="en-US" sz="1000" dirty="0">
              <a:solidFill>
                <a:srgbClr val="000000"/>
              </a:solidFill>
            </a:endParaRPr>
          </a:p>
        </p:txBody>
      </p:sp>
      <p:sp>
        <p:nvSpPr>
          <p:cNvPr id="52268" name="テキスト ボックス 22"/>
          <p:cNvSpPr txBox="1">
            <a:spLocks noChangeArrowheads="1"/>
          </p:cNvSpPr>
          <p:nvPr/>
        </p:nvSpPr>
        <p:spPr bwMode="auto">
          <a:xfrm>
            <a:off x="3192463" y="4862513"/>
            <a:ext cx="6651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prstClr val="black"/>
                </a:solidFill>
              </a:rPr>
              <a:t>829</a:t>
            </a:r>
            <a:r>
              <a:rPr lang="ja-JP" altLang="en-US" sz="1000" dirty="0">
                <a:solidFill>
                  <a:prstClr val="black"/>
                </a:solidFill>
              </a:rPr>
              <a:t>万人</a:t>
            </a:r>
            <a:endParaRPr lang="en-US" altLang="ja-JP" sz="1000" dirty="0">
              <a:solidFill>
                <a:prstClr val="black"/>
              </a:solidFill>
            </a:endParaRPr>
          </a:p>
          <a:p>
            <a:pPr algn="ctr">
              <a:spcBef>
                <a:spcPct val="0"/>
              </a:spcBef>
              <a:buFontTx/>
              <a:buNone/>
            </a:pPr>
            <a:r>
              <a:rPr lang="en-US" altLang="ja-JP" sz="1000" dirty="0">
                <a:solidFill>
                  <a:prstClr val="black"/>
                </a:solidFill>
              </a:rPr>
              <a:t>(</a:t>
            </a:r>
            <a:r>
              <a:rPr lang="ja-JP" altLang="en-US" sz="1000" dirty="0">
                <a:solidFill>
                  <a:prstClr val="black"/>
                </a:solidFill>
              </a:rPr>
              <a:t>約</a:t>
            </a:r>
            <a:r>
              <a:rPr lang="en-US" altLang="ja-JP" sz="1000" dirty="0">
                <a:solidFill>
                  <a:prstClr val="black"/>
                </a:solidFill>
              </a:rPr>
              <a:t>52%)</a:t>
            </a:r>
            <a:endParaRPr lang="ja-JP" altLang="en-US" sz="1000" dirty="0">
              <a:solidFill>
                <a:prstClr val="black"/>
              </a:solidFill>
            </a:endParaRPr>
          </a:p>
        </p:txBody>
      </p:sp>
      <p:sp>
        <p:nvSpPr>
          <p:cNvPr id="52269" name="テキスト ボックス 23"/>
          <p:cNvSpPr txBox="1">
            <a:spLocks noChangeArrowheads="1"/>
          </p:cNvSpPr>
          <p:nvPr/>
        </p:nvSpPr>
        <p:spPr bwMode="auto">
          <a:xfrm>
            <a:off x="3252788" y="3811588"/>
            <a:ext cx="63341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srgbClr val="000000"/>
                </a:solidFill>
              </a:rPr>
              <a:t>587</a:t>
            </a:r>
            <a:r>
              <a:rPr lang="ja-JP" altLang="en-US" sz="1000" dirty="0">
                <a:solidFill>
                  <a:srgbClr val="000000"/>
                </a:solidFill>
              </a:rPr>
              <a:t>万人</a:t>
            </a:r>
            <a:r>
              <a:rPr lang="en-US" altLang="ja-JP" sz="1000" dirty="0">
                <a:solidFill>
                  <a:srgbClr val="000000"/>
                </a:solidFill>
              </a:rPr>
              <a:t>(</a:t>
            </a:r>
            <a:r>
              <a:rPr lang="ja-JP" altLang="en-US" sz="1000" dirty="0">
                <a:solidFill>
                  <a:srgbClr val="000000"/>
                </a:solidFill>
              </a:rPr>
              <a:t>約</a:t>
            </a:r>
            <a:r>
              <a:rPr lang="en-US" altLang="ja-JP" sz="1000" dirty="0">
                <a:solidFill>
                  <a:srgbClr val="000000"/>
                </a:solidFill>
              </a:rPr>
              <a:t>37%)</a:t>
            </a:r>
            <a:endParaRPr lang="ja-JP" altLang="en-US" sz="1000" dirty="0">
              <a:solidFill>
                <a:srgbClr val="000000"/>
              </a:solidFill>
            </a:endParaRPr>
          </a:p>
        </p:txBody>
      </p:sp>
      <p:sp>
        <p:nvSpPr>
          <p:cNvPr id="52270" name="テキスト ボックス 33"/>
          <p:cNvSpPr txBox="1">
            <a:spLocks noChangeArrowheads="1"/>
          </p:cNvSpPr>
          <p:nvPr/>
        </p:nvSpPr>
        <p:spPr bwMode="auto">
          <a:xfrm>
            <a:off x="3673475" y="4202113"/>
            <a:ext cx="11112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srgbClr val="000000"/>
                </a:solidFill>
              </a:rPr>
              <a:t>2010</a:t>
            </a:r>
            <a:r>
              <a:rPr lang="ja-JP" altLang="en-US" sz="1000" dirty="0">
                <a:solidFill>
                  <a:srgbClr val="000000"/>
                </a:solidFill>
              </a:rPr>
              <a:t>年から＋</a:t>
            </a:r>
            <a:r>
              <a:rPr lang="en-US" altLang="ja-JP" sz="1000" dirty="0">
                <a:solidFill>
                  <a:srgbClr val="000000"/>
                </a:solidFill>
              </a:rPr>
              <a:t>16</a:t>
            </a:r>
            <a:r>
              <a:rPr lang="ja-JP" altLang="en-US" sz="1000" dirty="0">
                <a:solidFill>
                  <a:srgbClr val="000000"/>
                </a:solidFill>
              </a:rPr>
              <a:t>％</a:t>
            </a:r>
            <a:endParaRPr lang="en-US" altLang="ja-JP" sz="1000" dirty="0">
              <a:solidFill>
                <a:srgbClr val="000000"/>
              </a:solidFill>
            </a:endParaRPr>
          </a:p>
          <a:p>
            <a:pPr>
              <a:spcBef>
                <a:spcPct val="0"/>
              </a:spcBef>
              <a:buFontTx/>
              <a:buNone/>
            </a:pPr>
            <a:r>
              <a:rPr lang="en-US" altLang="ja-JP" sz="1000" dirty="0">
                <a:solidFill>
                  <a:srgbClr val="000000"/>
                </a:solidFill>
              </a:rPr>
              <a:t>              </a:t>
            </a:r>
            <a:r>
              <a:rPr lang="ja-JP" altLang="en-US" sz="1000" dirty="0">
                <a:solidFill>
                  <a:srgbClr val="000000"/>
                </a:solidFill>
              </a:rPr>
              <a:t>＋</a:t>
            </a:r>
            <a:r>
              <a:rPr lang="en-US" altLang="ja-JP" sz="1000" dirty="0">
                <a:solidFill>
                  <a:srgbClr val="000000"/>
                </a:solidFill>
              </a:rPr>
              <a:t>81</a:t>
            </a:r>
            <a:r>
              <a:rPr lang="ja-JP" altLang="en-US" sz="1000" dirty="0">
                <a:solidFill>
                  <a:srgbClr val="000000"/>
                </a:solidFill>
              </a:rPr>
              <a:t>万人</a:t>
            </a:r>
          </a:p>
        </p:txBody>
      </p:sp>
      <p:sp>
        <p:nvSpPr>
          <p:cNvPr id="52271" name="テキスト ボックス 37"/>
          <p:cNvSpPr txBox="1">
            <a:spLocks noChangeArrowheads="1"/>
          </p:cNvSpPr>
          <p:nvPr/>
        </p:nvSpPr>
        <p:spPr bwMode="auto">
          <a:xfrm>
            <a:off x="3756025" y="5784850"/>
            <a:ext cx="1096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srgbClr val="000000"/>
                </a:solidFill>
              </a:rPr>
              <a:t>2010</a:t>
            </a:r>
            <a:r>
              <a:rPr lang="ja-JP" altLang="en-US" sz="1000" dirty="0">
                <a:solidFill>
                  <a:srgbClr val="000000"/>
                </a:solidFill>
              </a:rPr>
              <a:t>年から△</a:t>
            </a:r>
            <a:r>
              <a:rPr lang="en-US" altLang="ja-JP" sz="1000" dirty="0">
                <a:solidFill>
                  <a:srgbClr val="000000"/>
                </a:solidFill>
              </a:rPr>
              <a:t>40%</a:t>
            </a:r>
          </a:p>
          <a:p>
            <a:pPr>
              <a:spcBef>
                <a:spcPct val="0"/>
              </a:spcBef>
              <a:buFontTx/>
              <a:buNone/>
            </a:pPr>
            <a:r>
              <a:rPr lang="ja-JP" altLang="en-US" sz="1000" dirty="0">
                <a:solidFill>
                  <a:srgbClr val="000000"/>
                </a:solidFill>
              </a:rPr>
              <a:t>　　　　　△</a:t>
            </a:r>
            <a:r>
              <a:rPr lang="en-US" altLang="ja-JP" sz="1000" dirty="0">
                <a:solidFill>
                  <a:srgbClr val="000000"/>
                </a:solidFill>
              </a:rPr>
              <a:t>110</a:t>
            </a:r>
            <a:r>
              <a:rPr lang="ja-JP" altLang="en-US" sz="1000" dirty="0">
                <a:solidFill>
                  <a:srgbClr val="000000"/>
                </a:solidFill>
              </a:rPr>
              <a:t>万人</a:t>
            </a:r>
          </a:p>
        </p:txBody>
      </p:sp>
      <p:sp>
        <p:nvSpPr>
          <p:cNvPr id="52272" name="テキスト ボックス 26"/>
          <p:cNvSpPr txBox="1">
            <a:spLocks noChangeArrowheads="1"/>
          </p:cNvSpPr>
          <p:nvPr/>
        </p:nvSpPr>
        <p:spPr bwMode="auto">
          <a:xfrm>
            <a:off x="0" y="6527800"/>
            <a:ext cx="54578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dirty="0">
                <a:solidFill>
                  <a:prstClr val="black"/>
                </a:solidFill>
              </a:rPr>
              <a:t>「人口１０万人クラス」＝三大都市圏、県庁所在都市を除く、人口５万人～１５万人の市町村。</a:t>
            </a:r>
          </a:p>
        </p:txBody>
      </p:sp>
      <p:sp>
        <p:nvSpPr>
          <p:cNvPr id="52" name="テキスト ボックス 51"/>
          <p:cNvSpPr txBox="1"/>
          <p:nvPr/>
        </p:nvSpPr>
        <p:spPr>
          <a:xfrm>
            <a:off x="406400" y="3243263"/>
            <a:ext cx="976313" cy="184150"/>
          </a:xfrm>
          <a:prstGeom prst="rect">
            <a:avLst/>
          </a:prstGeom>
          <a:solidFill>
            <a:schemeClr val="bg1"/>
          </a:solidFill>
          <a:ln w="25400">
            <a:solidFill>
              <a:schemeClr val="accent3"/>
            </a:solidFill>
          </a:ln>
        </p:spPr>
        <p:txBody>
          <a:bodyPr lIns="0" tIns="0" rIns="0" bIns="0">
            <a:spAutoFit/>
          </a:bodyPr>
          <a:lstStyle/>
          <a:p>
            <a:pPr algn="ctr">
              <a:defRPr/>
            </a:pPr>
            <a:r>
              <a:rPr lang="ja-JP" altLang="en-US" sz="1200" b="1" dirty="0">
                <a:solidFill>
                  <a:srgbClr val="9BBB59"/>
                </a:solidFill>
              </a:rPr>
              <a:t>老年人口</a:t>
            </a:r>
            <a:endParaRPr lang="en-GB" sz="1200" b="1" dirty="0">
              <a:solidFill>
                <a:srgbClr val="9BBB59"/>
              </a:solidFill>
            </a:endParaRPr>
          </a:p>
        </p:txBody>
      </p:sp>
      <p:sp>
        <p:nvSpPr>
          <p:cNvPr id="52274" name="テキスト ボックス 96"/>
          <p:cNvSpPr txBox="1">
            <a:spLocks noChangeArrowheads="1"/>
          </p:cNvSpPr>
          <p:nvPr/>
        </p:nvSpPr>
        <p:spPr bwMode="auto">
          <a:xfrm>
            <a:off x="415925" y="4005263"/>
            <a:ext cx="1139825" cy="184150"/>
          </a:xfrm>
          <a:prstGeom prst="rect">
            <a:avLst/>
          </a:prstGeom>
          <a:solidFill>
            <a:schemeClr val="bg1"/>
          </a:solidFill>
          <a:ln w="25400">
            <a:solidFill>
              <a:schemeClr val="accent2"/>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b="1" dirty="0">
                <a:solidFill>
                  <a:srgbClr val="C0504D"/>
                </a:solidFill>
              </a:rPr>
              <a:t>生産年齢人口</a:t>
            </a:r>
            <a:endParaRPr lang="en-GB" altLang="ja-JP" sz="1200" b="1" dirty="0">
              <a:solidFill>
                <a:srgbClr val="C0504D"/>
              </a:solidFill>
            </a:endParaRPr>
          </a:p>
        </p:txBody>
      </p:sp>
      <p:sp>
        <p:nvSpPr>
          <p:cNvPr id="52275" name="テキスト ボックス 98"/>
          <p:cNvSpPr txBox="1">
            <a:spLocks noChangeArrowheads="1"/>
          </p:cNvSpPr>
          <p:nvPr/>
        </p:nvSpPr>
        <p:spPr bwMode="auto">
          <a:xfrm>
            <a:off x="368300" y="5697538"/>
            <a:ext cx="976313" cy="184150"/>
          </a:xfrm>
          <a:prstGeom prst="rect">
            <a:avLst/>
          </a:prstGeom>
          <a:solidFill>
            <a:schemeClr val="bg1"/>
          </a:solidFill>
          <a:ln w="25400">
            <a:solidFill>
              <a:schemeClr val="accent1"/>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b="1" dirty="0">
                <a:solidFill>
                  <a:srgbClr val="4F81BD"/>
                </a:solidFill>
              </a:rPr>
              <a:t>幼年人口</a:t>
            </a:r>
            <a:endParaRPr lang="en-GB" altLang="ja-JP" sz="1200" b="1" dirty="0">
              <a:solidFill>
                <a:srgbClr val="4F81BD"/>
              </a:solidFill>
            </a:endParaRPr>
          </a:p>
        </p:txBody>
      </p:sp>
      <p:sp>
        <p:nvSpPr>
          <p:cNvPr id="56" name="テキスト ボックス 55"/>
          <p:cNvSpPr txBox="1"/>
          <p:nvPr/>
        </p:nvSpPr>
        <p:spPr>
          <a:xfrm>
            <a:off x="5514975" y="3368675"/>
            <a:ext cx="976313" cy="185738"/>
          </a:xfrm>
          <a:prstGeom prst="rect">
            <a:avLst/>
          </a:prstGeom>
          <a:solidFill>
            <a:schemeClr val="bg1"/>
          </a:solidFill>
          <a:ln w="25400">
            <a:solidFill>
              <a:schemeClr val="accent3"/>
            </a:solidFill>
          </a:ln>
        </p:spPr>
        <p:txBody>
          <a:bodyPr lIns="0" tIns="0" rIns="0" bIns="0">
            <a:spAutoFit/>
          </a:bodyPr>
          <a:lstStyle/>
          <a:p>
            <a:pPr algn="ctr">
              <a:defRPr/>
            </a:pPr>
            <a:r>
              <a:rPr lang="ja-JP" altLang="en-US" sz="1200" b="1" dirty="0">
                <a:solidFill>
                  <a:srgbClr val="9BBB59"/>
                </a:solidFill>
              </a:rPr>
              <a:t>老年人口</a:t>
            </a:r>
            <a:endParaRPr lang="en-GB" sz="1200" b="1" dirty="0">
              <a:solidFill>
                <a:srgbClr val="9BBB59"/>
              </a:solidFill>
            </a:endParaRPr>
          </a:p>
        </p:txBody>
      </p:sp>
      <p:sp>
        <p:nvSpPr>
          <p:cNvPr id="52277" name="テキスト ボックス 96"/>
          <p:cNvSpPr txBox="1">
            <a:spLocks noChangeArrowheads="1"/>
          </p:cNvSpPr>
          <p:nvPr/>
        </p:nvSpPr>
        <p:spPr bwMode="auto">
          <a:xfrm>
            <a:off x="5457825" y="4703763"/>
            <a:ext cx="1139825" cy="185737"/>
          </a:xfrm>
          <a:prstGeom prst="rect">
            <a:avLst/>
          </a:prstGeom>
          <a:solidFill>
            <a:schemeClr val="bg1"/>
          </a:solidFill>
          <a:ln w="25400">
            <a:solidFill>
              <a:schemeClr val="accent2"/>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b="1" dirty="0">
                <a:solidFill>
                  <a:srgbClr val="C0504D"/>
                </a:solidFill>
              </a:rPr>
              <a:t>生産年齢人口</a:t>
            </a:r>
            <a:endParaRPr lang="en-GB" altLang="ja-JP" sz="1200" b="1" dirty="0">
              <a:solidFill>
                <a:srgbClr val="C0504D"/>
              </a:solidFill>
            </a:endParaRPr>
          </a:p>
        </p:txBody>
      </p:sp>
      <p:sp>
        <p:nvSpPr>
          <p:cNvPr id="52278" name="テキスト ボックス 98"/>
          <p:cNvSpPr txBox="1">
            <a:spLocks noChangeArrowheads="1"/>
          </p:cNvSpPr>
          <p:nvPr/>
        </p:nvSpPr>
        <p:spPr bwMode="auto">
          <a:xfrm>
            <a:off x="5489575" y="5681663"/>
            <a:ext cx="976313" cy="184150"/>
          </a:xfrm>
          <a:prstGeom prst="rect">
            <a:avLst/>
          </a:prstGeom>
          <a:solidFill>
            <a:schemeClr val="bg1"/>
          </a:solidFill>
          <a:ln w="25400">
            <a:solidFill>
              <a:schemeClr val="accent1"/>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b="1" dirty="0">
                <a:solidFill>
                  <a:srgbClr val="4F81BD"/>
                </a:solidFill>
              </a:rPr>
              <a:t>幼年人口</a:t>
            </a:r>
            <a:endParaRPr lang="en-GB" altLang="ja-JP" sz="1200" b="1" dirty="0">
              <a:solidFill>
                <a:srgbClr val="4F81BD"/>
              </a:solidFill>
            </a:endParaRPr>
          </a:p>
        </p:txBody>
      </p:sp>
      <p:sp>
        <p:nvSpPr>
          <p:cNvPr id="62" name="タイトル 1"/>
          <p:cNvSpPr txBox="1">
            <a:spLocks/>
          </p:cNvSpPr>
          <p:nvPr/>
        </p:nvSpPr>
        <p:spPr>
          <a:xfrm>
            <a:off x="0" y="53390"/>
            <a:ext cx="7605713" cy="476250"/>
          </a:xfrm>
          <a:prstGeom prst="rect">
            <a:avLst/>
          </a:prstGeom>
        </p:spPr>
        <p:txBody>
          <a:bodyPr/>
          <a:lstStyle/>
          <a:p>
            <a:pPr marL="457200" indent="-457200" eaLnBrk="0" hangingPunct="0">
              <a:defRPr/>
            </a:pPr>
            <a:r>
              <a:rPr lang="ja-JP" altLang="en-US" sz="2800" kern="0" dirty="0">
                <a:solidFill>
                  <a:srgbClr val="0070C0"/>
                </a:solidFill>
                <a:latin typeface="HGP創英角ｺﾞｼｯｸUB" pitchFamily="50" charset="-128"/>
                <a:ea typeface="HGP創英角ｺﾞｼｯｸUB" pitchFamily="50" charset="-128"/>
              </a:rPr>
              <a:t>人口動態・・・地方都市</a:t>
            </a:r>
            <a:endParaRPr lang="en-US" altLang="ja-JP" sz="2800" kern="0" dirty="0">
              <a:solidFill>
                <a:srgbClr val="0070C0"/>
              </a:solidFill>
              <a:latin typeface="HGP創英角ｺﾞｼｯｸUB" pitchFamily="50" charset="-128"/>
              <a:ea typeface="HGP創英角ｺﾞｼｯｸUB" pitchFamily="50" charset="-128"/>
            </a:endParaRPr>
          </a:p>
        </p:txBody>
      </p:sp>
      <p:pic>
        <p:nvPicPr>
          <p:cNvPr id="52280" name="Picture 9" descr="mlit_top"/>
          <p:cNvPicPr>
            <a:picLocks noChangeAspect="1" noChangeArrowheads="1"/>
          </p:cNvPicPr>
          <p:nvPr/>
        </p:nvPicPr>
        <p:blipFill>
          <a:blip r:embed="rId5"/>
          <a:srcRect/>
          <a:stretch/>
        </p:blipFill>
        <p:spPr bwMode="auto">
          <a:xfrm>
            <a:off x="-4763" y="503238"/>
            <a:ext cx="9906001"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直線コネクタ 60"/>
          <p:cNvCxnSpPr/>
          <p:nvPr/>
        </p:nvCxnSpPr>
        <p:spPr>
          <a:xfrm>
            <a:off x="2276475" y="2492375"/>
            <a:ext cx="0" cy="3743325"/>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2276475" y="2500313"/>
            <a:ext cx="395288"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2284" name="テキスト ボックス 65"/>
          <p:cNvSpPr txBox="1">
            <a:spLocks noChangeArrowheads="1"/>
          </p:cNvSpPr>
          <p:nvPr/>
        </p:nvSpPr>
        <p:spPr bwMode="auto">
          <a:xfrm>
            <a:off x="2203450" y="2535238"/>
            <a:ext cx="595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dirty="0">
                <a:solidFill>
                  <a:srgbClr val="7F7F7F"/>
                </a:solidFill>
              </a:rPr>
              <a:t>（推計値）</a:t>
            </a:r>
          </a:p>
        </p:txBody>
      </p:sp>
      <p:cxnSp>
        <p:nvCxnSpPr>
          <p:cNvPr id="68" name="直線矢印コネクタ 67"/>
          <p:cNvCxnSpPr/>
          <p:nvPr/>
        </p:nvCxnSpPr>
        <p:spPr>
          <a:xfrm>
            <a:off x="7488238" y="2500313"/>
            <a:ext cx="395287"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2286" name="テキスト ボックス 68"/>
          <p:cNvSpPr txBox="1">
            <a:spLocks noChangeArrowheads="1"/>
          </p:cNvSpPr>
          <p:nvPr/>
        </p:nvSpPr>
        <p:spPr bwMode="auto">
          <a:xfrm>
            <a:off x="7416800" y="2535238"/>
            <a:ext cx="593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dirty="0">
                <a:solidFill>
                  <a:srgbClr val="7F7F7F"/>
                </a:solidFill>
              </a:rPr>
              <a:t>（推計値）</a:t>
            </a:r>
          </a:p>
        </p:txBody>
      </p:sp>
      <p:sp>
        <p:nvSpPr>
          <p:cNvPr id="2" name="スライド番号プレースホルダー 1"/>
          <p:cNvSpPr>
            <a:spLocks noGrp="1"/>
          </p:cNvSpPr>
          <p:nvPr>
            <p:ph type="sldNum" sz="quarter" idx="12"/>
          </p:nvPr>
        </p:nvSpPr>
        <p:spPr/>
        <p:txBody>
          <a:bodyPr/>
          <a:lstStyle/>
          <a:p>
            <a:pPr>
              <a:defRPr/>
            </a:pPr>
            <a:fld id="{5D57092A-0DD2-46DB-991F-20E49DEFB251}" type="slidenum">
              <a:rPr lang="en-US" altLang="ja-JP" smtClean="0">
                <a:solidFill>
                  <a:srgbClr val="000000"/>
                </a:solidFill>
              </a:rPr>
              <a:pPr>
                <a:defRPr/>
              </a:pPr>
              <a:t>3</a:t>
            </a:fld>
            <a:endParaRPr lang="en-US" altLang="ja-JP" dirty="0">
              <a:solidFill>
                <a:srgbClr val="000000"/>
              </a:solidFill>
            </a:endParaRPr>
          </a:p>
        </p:txBody>
      </p:sp>
    </p:spTree>
    <p:extLst>
      <p:ext uri="{BB962C8B-B14F-4D97-AF65-F5344CB8AC3E}">
        <p14:creationId xmlns:p14="http://schemas.microsoft.com/office/powerpoint/2010/main" val="1766588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81001" y="738"/>
            <a:ext cx="8986159" cy="439615"/>
          </a:xfrm>
        </p:spPr>
        <p:txBody>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立地適正化計画による居住の安全確保（防災指針の概要）</a:t>
            </a:r>
          </a:p>
        </p:txBody>
      </p:sp>
      <p:sp>
        <p:nvSpPr>
          <p:cNvPr id="63" name="正方形/長方形 62"/>
          <p:cNvSpPr/>
          <p:nvPr/>
        </p:nvSpPr>
        <p:spPr>
          <a:xfrm>
            <a:off x="399221" y="740860"/>
            <a:ext cx="9100625" cy="885414"/>
          </a:xfrm>
          <a:prstGeom prst="rect">
            <a:avLst/>
          </a:prstGeom>
          <a:solidFill>
            <a:schemeClr val="bg1"/>
          </a:solidFill>
          <a:ln w="12700">
            <a:solidFill>
              <a:schemeClr val="tx1"/>
            </a:solidFill>
          </a:ln>
        </p:spPr>
        <p:txBody>
          <a:bodyPr wrap="square" bIns="66462" anchor="ctr">
            <a:noAutofit/>
          </a:bodyPr>
          <a:lstStyle/>
          <a:p>
            <a:pPr marL="161193" indent="-161193" algn="just" defTabSz="843458" fontAlgn="auto">
              <a:spcBef>
                <a:spcPts val="0"/>
              </a:spcBef>
              <a:spcAft>
                <a:spcPts val="277"/>
              </a:spcAft>
              <a:defRPr/>
            </a:pP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　居住の安全確保等の防災・減災対策の取組を推進するため、都市再生特別措置法の一部を改正し、立地適正化計画に「防災指針」を記載することを位置づけ、令和２年</a:t>
            </a:r>
            <a:r>
              <a:rPr lang="en-US" altLang="ja-JP"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日より施行。　　　</a:t>
            </a:r>
            <a:endParaRPr lang="en-US" altLang="ja-JP"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61193" indent="-161193" algn="just" defTabSz="843458" fontAlgn="auto">
              <a:spcBef>
                <a:spcPts val="0"/>
              </a:spcBef>
              <a:spcAft>
                <a:spcPts val="277"/>
              </a:spcAft>
              <a:defRPr/>
            </a:pP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　立地適正化計画においては災害リスクを踏まえて居住や都市機能を誘導する地域の設定を行い、区域内に浸水想定区域等の災害ハザードエリアが残存する場合には適切な防災・減災対策を「防災指針」として位置付けることが必要</a:t>
            </a:r>
            <a:r>
              <a:rPr lang="ja-JP" altLang="en-US" sz="1292"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テキスト ボックス 157"/>
          <p:cNvSpPr txBox="1"/>
          <p:nvPr/>
        </p:nvSpPr>
        <p:spPr bwMode="auto">
          <a:xfrm>
            <a:off x="4785989" y="1863472"/>
            <a:ext cx="2726400" cy="177207"/>
          </a:xfrm>
          <a:prstGeom prst="rect">
            <a:avLst/>
          </a:prstGeom>
          <a:solidFill>
            <a:srgbClr val="FFFFFF"/>
          </a:solidFill>
          <a:ln w="9525">
            <a:noFill/>
            <a:miter lim="800000"/>
            <a:headEnd/>
            <a:tailEnd/>
          </a:ln>
        </p:spPr>
        <p:txBody>
          <a:bodyPr vert="horz" wrap="square" lIns="3323" tIns="3323" rIns="3323" bIns="3323" numCol="1" rtlCol="0" anchor="ctr" anchorCtr="0" compatLnSpc="1">
            <a:prstTxWarp prst="textNoShape">
              <a:avLst/>
            </a:prstTxWarp>
            <a:spAutoFit/>
          </a:bodyPr>
          <a:lstStyle/>
          <a:p>
            <a:pPr defTabSz="844068">
              <a:defRPr/>
            </a:pPr>
            <a:r>
              <a:rPr lang="ja-JP" altLang="en-US" sz="1108" dirty="0">
                <a:solidFill>
                  <a:prstClr val="black"/>
                </a:solidFill>
                <a:latin typeface="Meiryo UI" panose="020B0604030504040204" pitchFamily="50" charset="-128"/>
                <a:ea typeface="Meiryo UI" panose="020B0604030504040204" pitchFamily="50" charset="-128"/>
              </a:rPr>
              <a:t>■</a:t>
            </a:r>
            <a:r>
              <a:rPr lang="ja-JP" altLang="en-US" sz="1108" dirty="0">
                <a:solidFill>
                  <a:srgbClr val="000000"/>
                </a:solidFill>
                <a:latin typeface="Meiryo UI" panose="020B0604030504040204" pitchFamily="50" charset="-128"/>
                <a:ea typeface="Meiryo UI" panose="020B0604030504040204" pitchFamily="50" charset="-128"/>
              </a:rPr>
              <a:t>防災指針に基づくハード・ソフトの取組</a:t>
            </a:r>
            <a:endParaRPr lang="en-US" altLang="ja-JP" sz="1108" dirty="0">
              <a:solidFill>
                <a:srgbClr val="000000"/>
              </a:solidFill>
              <a:latin typeface="Meiryo UI" panose="020B0604030504040204" pitchFamily="50" charset="-128"/>
              <a:ea typeface="Meiryo UI" panose="020B0604030504040204" pitchFamily="50" charset="-128"/>
            </a:endParaRPr>
          </a:p>
        </p:txBody>
      </p:sp>
      <p:grpSp>
        <p:nvGrpSpPr>
          <p:cNvPr id="16" name="グループ化 15">
            <a:extLst>
              <a:ext uri="{FF2B5EF4-FFF2-40B4-BE49-F238E27FC236}">
                <a16:creationId xmlns:a16="http://schemas.microsoft.com/office/drawing/2014/main" id="{A6A08756-2075-43DA-81F6-A797FBCFDB6A}"/>
              </a:ext>
            </a:extLst>
          </p:cNvPr>
          <p:cNvGrpSpPr/>
          <p:nvPr/>
        </p:nvGrpSpPr>
        <p:grpSpPr>
          <a:xfrm>
            <a:off x="2360850" y="4948156"/>
            <a:ext cx="1478839" cy="1070322"/>
            <a:chOff x="-1541839" y="3887398"/>
            <a:chExt cx="2083691" cy="1599056"/>
          </a:xfrm>
        </p:grpSpPr>
        <p:pic>
          <p:nvPicPr>
            <p:cNvPr id="17" name="図 26">
              <a:extLst>
                <a:ext uri="{FF2B5EF4-FFF2-40B4-BE49-F238E27FC236}">
                  <a16:creationId xmlns:a16="http://schemas.microsoft.com/office/drawing/2014/main" id="{9B5FFB4A-B8F4-4FAC-9A66-1AAA168DF0B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41839" y="3887398"/>
              <a:ext cx="2083691" cy="1572177"/>
            </a:xfrm>
            <a:prstGeom prst="rect">
              <a:avLst/>
            </a:prstGeom>
            <a:ln>
              <a:solidFill>
                <a:schemeClr val="tx1"/>
              </a:solidFill>
            </a:ln>
          </p:spPr>
        </p:pic>
        <p:sp>
          <p:nvSpPr>
            <p:cNvPr id="18" name="テキスト ボックス 28">
              <a:extLst>
                <a:ext uri="{FF2B5EF4-FFF2-40B4-BE49-F238E27FC236}">
                  <a16:creationId xmlns:a16="http://schemas.microsoft.com/office/drawing/2014/main" id="{C008C8BA-57A0-44C8-99DF-2CEF4514A0EA}"/>
                </a:ext>
              </a:extLst>
            </p:cNvPr>
            <p:cNvSpPr txBox="1"/>
            <p:nvPr/>
          </p:nvSpPr>
          <p:spPr>
            <a:xfrm>
              <a:off x="-1541839" y="5221101"/>
              <a:ext cx="1233888" cy="265353"/>
            </a:xfrm>
            <a:prstGeom prst="rect">
              <a:avLst/>
            </a:prstGeom>
            <a:noFill/>
            <a:ln>
              <a:noFill/>
            </a:ln>
          </p:spPr>
          <p:txBody>
            <a:bodyPr wrap="square" lIns="0" rIns="0" rtlCol="0">
              <a:spAutoFit/>
            </a:bodyPr>
            <a:lstStyle/>
            <a:p>
              <a:pPr defTabSz="844068">
                <a:defRPr/>
              </a:pPr>
              <a:r>
                <a:rPr lang="ja-JP" altLang="en-US" sz="554" dirty="0">
                  <a:solidFill>
                    <a:srgbClr val="000000"/>
                  </a:solidFill>
                  <a:latin typeface="Meiryo UI" panose="020B0604030504040204" pitchFamily="50" charset="-128"/>
                  <a:ea typeface="Meiryo UI" panose="020B0604030504040204" pitchFamily="50" charset="-128"/>
                </a:rPr>
                <a:t>（ベース：地理院地図）</a:t>
              </a:r>
            </a:p>
          </p:txBody>
        </p:sp>
      </p:grpSp>
      <p:pic>
        <p:nvPicPr>
          <p:cNvPr id="19" name="図 18">
            <a:extLst>
              <a:ext uri="{FF2B5EF4-FFF2-40B4-BE49-F238E27FC236}">
                <a16:creationId xmlns:a16="http://schemas.microsoft.com/office/drawing/2014/main" id="{4E254225-CF50-4424-AB27-5607FB5871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438469" y="4938881"/>
            <a:ext cx="1841909" cy="1257643"/>
          </a:xfrm>
          <a:prstGeom prst="rect">
            <a:avLst/>
          </a:prstGeom>
          <a:ln>
            <a:solidFill>
              <a:schemeClr val="tx1"/>
            </a:solidFill>
          </a:ln>
        </p:spPr>
      </p:pic>
      <p:pic>
        <p:nvPicPr>
          <p:cNvPr id="29" name="図 25">
            <a:extLst>
              <a:ext uri="{FF2B5EF4-FFF2-40B4-BE49-F238E27FC236}">
                <a16:creationId xmlns:a16="http://schemas.microsoft.com/office/drawing/2014/main" id="{F18D2BDA-6979-4FBA-8614-299448670E4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103191" y="5495170"/>
            <a:ext cx="875718" cy="716440"/>
          </a:xfrm>
          <a:prstGeom prst="rect">
            <a:avLst/>
          </a:prstGeom>
          <a:ln>
            <a:solidFill>
              <a:schemeClr val="tx1"/>
            </a:solidFill>
          </a:ln>
        </p:spPr>
      </p:pic>
      <p:sp>
        <p:nvSpPr>
          <p:cNvPr id="30" name="テキスト ボックス 28">
            <a:extLst>
              <a:ext uri="{FF2B5EF4-FFF2-40B4-BE49-F238E27FC236}">
                <a16:creationId xmlns:a16="http://schemas.microsoft.com/office/drawing/2014/main" id="{7664E681-7F22-4D93-8437-AA474AA0CE49}"/>
              </a:ext>
            </a:extLst>
          </p:cNvPr>
          <p:cNvSpPr txBox="1"/>
          <p:nvPr/>
        </p:nvSpPr>
        <p:spPr>
          <a:xfrm>
            <a:off x="2838728" y="5993464"/>
            <a:ext cx="875718" cy="177613"/>
          </a:xfrm>
          <a:prstGeom prst="rect">
            <a:avLst/>
          </a:prstGeom>
          <a:noFill/>
          <a:ln>
            <a:noFill/>
          </a:ln>
        </p:spPr>
        <p:txBody>
          <a:bodyPr wrap="square" lIns="0" rIns="0" rtlCol="0">
            <a:spAutoFit/>
          </a:bodyPr>
          <a:lstStyle/>
          <a:p>
            <a:pPr defTabSz="844068">
              <a:defRPr/>
            </a:pPr>
            <a:r>
              <a:rPr lang="ja-JP" altLang="en-US" sz="554" dirty="0">
                <a:solidFill>
                  <a:srgbClr val="000000"/>
                </a:solidFill>
                <a:latin typeface="Meiryo UI" panose="020B0604030504040204" pitchFamily="50" charset="-128"/>
                <a:ea typeface="Meiryo UI" panose="020B0604030504040204" pitchFamily="50" charset="-128"/>
              </a:rPr>
              <a:t>イメージ</a:t>
            </a:r>
          </a:p>
        </p:txBody>
      </p:sp>
      <p:sp>
        <p:nvSpPr>
          <p:cNvPr id="31" name="テキスト ボックス 28">
            <a:extLst>
              <a:ext uri="{FF2B5EF4-FFF2-40B4-BE49-F238E27FC236}">
                <a16:creationId xmlns:a16="http://schemas.microsoft.com/office/drawing/2014/main" id="{09B4A069-2B86-41C3-A891-BDE7AF029C0B}"/>
              </a:ext>
            </a:extLst>
          </p:cNvPr>
          <p:cNvSpPr txBox="1"/>
          <p:nvPr/>
        </p:nvSpPr>
        <p:spPr>
          <a:xfrm>
            <a:off x="1191531" y="5214418"/>
            <a:ext cx="875718" cy="220188"/>
          </a:xfrm>
          <a:prstGeom prst="rect">
            <a:avLst/>
          </a:prstGeom>
          <a:noFill/>
          <a:ln>
            <a:noFill/>
          </a:ln>
        </p:spPr>
        <p:txBody>
          <a:bodyPr wrap="square" lIns="0" rIns="0" rtlCol="0">
            <a:spAutoFit/>
          </a:bodyPr>
          <a:lstStyle/>
          <a:p>
            <a:pPr defTabSz="844068">
              <a:defRPr/>
            </a:pPr>
            <a:r>
              <a:rPr lang="ja-JP" altLang="en-US" sz="831" dirty="0">
                <a:solidFill>
                  <a:srgbClr val="000000"/>
                </a:solidFill>
                <a:latin typeface="Meiryo UI" panose="020B0604030504040204" pitchFamily="50" charset="-128"/>
                <a:ea typeface="Meiryo UI" panose="020B0604030504040204" pitchFamily="50" charset="-128"/>
              </a:rPr>
              <a:t>居住誘導区域</a:t>
            </a:r>
          </a:p>
        </p:txBody>
      </p:sp>
      <p:sp>
        <p:nvSpPr>
          <p:cNvPr id="32" name="テキスト ボックス 28">
            <a:extLst>
              <a:ext uri="{FF2B5EF4-FFF2-40B4-BE49-F238E27FC236}">
                <a16:creationId xmlns:a16="http://schemas.microsoft.com/office/drawing/2014/main" id="{6647B371-37EE-4696-B869-6228BBD33AB8}"/>
              </a:ext>
            </a:extLst>
          </p:cNvPr>
          <p:cNvSpPr txBox="1"/>
          <p:nvPr/>
        </p:nvSpPr>
        <p:spPr>
          <a:xfrm>
            <a:off x="1369408" y="5411221"/>
            <a:ext cx="875718" cy="220188"/>
          </a:xfrm>
          <a:prstGeom prst="rect">
            <a:avLst/>
          </a:prstGeom>
          <a:noFill/>
          <a:ln>
            <a:noFill/>
          </a:ln>
        </p:spPr>
        <p:txBody>
          <a:bodyPr wrap="square" lIns="0" rIns="0" rtlCol="0">
            <a:spAutoFit/>
          </a:bodyPr>
          <a:lstStyle/>
          <a:p>
            <a:pPr defTabSz="844068">
              <a:defRPr/>
            </a:pPr>
            <a:r>
              <a:rPr lang="ja-JP" altLang="en-US" sz="831" dirty="0">
                <a:solidFill>
                  <a:srgbClr val="000000"/>
                </a:solidFill>
                <a:latin typeface="Meiryo UI" panose="020B0604030504040204" pitchFamily="50" charset="-128"/>
                <a:ea typeface="Meiryo UI" panose="020B0604030504040204" pitchFamily="50" charset="-128"/>
              </a:rPr>
              <a:t>都市機能誘導区域</a:t>
            </a:r>
          </a:p>
        </p:txBody>
      </p:sp>
      <p:sp>
        <p:nvSpPr>
          <p:cNvPr id="33" name="テキスト ボックス 28">
            <a:extLst>
              <a:ext uri="{FF2B5EF4-FFF2-40B4-BE49-F238E27FC236}">
                <a16:creationId xmlns:a16="http://schemas.microsoft.com/office/drawing/2014/main" id="{92493364-EE90-49A7-A306-FCC9EB8E827C}"/>
              </a:ext>
            </a:extLst>
          </p:cNvPr>
          <p:cNvSpPr txBox="1"/>
          <p:nvPr/>
        </p:nvSpPr>
        <p:spPr>
          <a:xfrm>
            <a:off x="460155" y="6154693"/>
            <a:ext cx="875718" cy="177613"/>
          </a:xfrm>
          <a:prstGeom prst="rect">
            <a:avLst/>
          </a:prstGeom>
          <a:noFill/>
          <a:ln>
            <a:noFill/>
          </a:ln>
        </p:spPr>
        <p:txBody>
          <a:bodyPr wrap="square" lIns="0" rIns="0" rtlCol="0">
            <a:spAutoFit/>
          </a:bodyPr>
          <a:lstStyle/>
          <a:p>
            <a:pPr defTabSz="844068">
              <a:defRPr/>
            </a:pPr>
            <a:r>
              <a:rPr lang="ja-JP" altLang="en-US" sz="554" dirty="0">
                <a:solidFill>
                  <a:srgbClr val="000000"/>
                </a:solidFill>
                <a:latin typeface="Meiryo UI" panose="020B0604030504040204" pitchFamily="50" charset="-128"/>
                <a:ea typeface="Meiryo UI" panose="020B0604030504040204" pitchFamily="50" charset="-128"/>
              </a:rPr>
              <a:t>イメージ</a:t>
            </a:r>
          </a:p>
        </p:txBody>
      </p:sp>
      <p:sp>
        <p:nvSpPr>
          <p:cNvPr id="34" name="テキスト ボックス 28">
            <a:extLst>
              <a:ext uri="{FF2B5EF4-FFF2-40B4-BE49-F238E27FC236}">
                <a16:creationId xmlns:a16="http://schemas.microsoft.com/office/drawing/2014/main" id="{55CFA5D9-D464-4BC5-8FA6-CD2306BC1653}"/>
              </a:ext>
            </a:extLst>
          </p:cNvPr>
          <p:cNvSpPr txBox="1"/>
          <p:nvPr/>
        </p:nvSpPr>
        <p:spPr>
          <a:xfrm>
            <a:off x="438465" y="4673722"/>
            <a:ext cx="2679858" cy="262829"/>
          </a:xfrm>
          <a:prstGeom prst="rect">
            <a:avLst/>
          </a:prstGeom>
          <a:noFill/>
          <a:ln>
            <a:noFill/>
          </a:ln>
        </p:spPr>
        <p:txBody>
          <a:bodyPr wrap="square" lIns="0" rIns="0" rtlCol="0">
            <a:spAutoFit/>
          </a:bodyPr>
          <a:lstStyle/>
          <a:p>
            <a:pPr defTabSz="844068">
              <a:defRPr/>
            </a:pPr>
            <a:r>
              <a:rPr lang="ja-JP" altLang="en-US" sz="1108" dirty="0">
                <a:solidFill>
                  <a:srgbClr val="000000"/>
                </a:solidFill>
                <a:latin typeface="Meiryo UI" panose="020B0604030504040204" pitchFamily="50" charset="-128"/>
                <a:ea typeface="Meiryo UI" panose="020B0604030504040204" pitchFamily="50" charset="-128"/>
              </a:rPr>
              <a:t>■都市の災害リスクの高い地域等の抽出</a:t>
            </a:r>
          </a:p>
        </p:txBody>
      </p:sp>
      <p:sp>
        <p:nvSpPr>
          <p:cNvPr id="36" name="テキスト ボックス 28">
            <a:extLst>
              <a:ext uri="{FF2B5EF4-FFF2-40B4-BE49-F238E27FC236}">
                <a16:creationId xmlns:a16="http://schemas.microsoft.com/office/drawing/2014/main" id="{0D0D2225-6E1F-4860-8BC6-5DDDC7FBF80E}"/>
              </a:ext>
            </a:extLst>
          </p:cNvPr>
          <p:cNvSpPr txBox="1"/>
          <p:nvPr/>
        </p:nvSpPr>
        <p:spPr>
          <a:xfrm>
            <a:off x="418685" y="1824234"/>
            <a:ext cx="2817284" cy="262829"/>
          </a:xfrm>
          <a:prstGeom prst="rect">
            <a:avLst/>
          </a:prstGeom>
          <a:noFill/>
          <a:ln>
            <a:noFill/>
          </a:ln>
        </p:spPr>
        <p:txBody>
          <a:bodyPr wrap="square" lIns="0" rIns="0" rtlCol="0">
            <a:spAutoFit/>
          </a:bodyPr>
          <a:lstStyle/>
          <a:p>
            <a:pPr defTabSz="844068">
              <a:defRPr/>
            </a:pPr>
            <a:r>
              <a:rPr lang="ja-JP" altLang="en-US" sz="1108" dirty="0">
                <a:solidFill>
                  <a:srgbClr val="000000"/>
                </a:solidFill>
                <a:latin typeface="Meiryo UI" panose="020B0604030504040204" pitchFamily="50" charset="-128"/>
                <a:ea typeface="Meiryo UI" panose="020B0604030504040204" pitchFamily="50" charset="-128"/>
              </a:rPr>
              <a:t>■災害リスク分析と都市計画情報の重ね合わせ</a:t>
            </a:r>
          </a:p>
        </p:txBody>
      </p:sp>
      <p:sp>
        <p:nvSpPr>
          <p:cNvPr id="42" name="二等辺三角形 41">
            <a:extLst>
              <a:ext uri="{FF2B5EF4-FFF2-40B4-BE49-F238E27FC236}">
                <a16:creationId xmlns:a16="http://schemas.microsoft.com/office/drawing/2014/main" id="{1AD82285-82B2-4BE1-8128-884E1FD560B1}"/>
              </a:ext>
            </a:extLst>
          </p:cNvPr>
          <p:cNvSpPr/>
          <p:nvPr/>
        </p:nvSpPr>
        <p:spPr>
          <a:xfrm flipV="1">
            <a:off x="1709336" y="4618044"/>
            <a:ext cx="875718" cy="94490"/>
          </a:xfrm>
          <a:prstGeom prst="triangle">
            <a:avLst/>
          </a:prstGeom>
          <a:solidFill>
            <a:schemeClr val="bg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37" name="テキスト ボックス 36">
            <a:extLst>
              <a:ext uri="{FF2B5EF4-FFF2-40B4-BE49-F238E27FC236}">
                <a16:creationId xmlns:a16="http://schemas.microsoft.com/office/drawing/2014/main" id="{8CE9EEA0-EF12-4D05-85B1-0377C59A1506}"/>
              </a:ext>
            </a:extLst>
          </p:cNvPr>
          <p:cNvSpPr txBox="1"/>
          <p:nvPr/>
        </p:nvSpPr>
        <p:spPr>
          <a:xfrm>
            <a:off x="4169577" y="2010910"/>
            <a:ext cx="411972" cy="422955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eaVert" wrap="square" rtlCol="0">
            <a:spAutoFit/>
          </a:bodyPr>
          <a:lstStyle/>
          <a:p>
            <a:pPr algn="ctr" defTabSz="844068">
              <a:defRPr/>
            </a:pPr>
            <a:r>
              <a:rPr lang="ja-JP" altLang="en-US" sz="1477" b="1" dirty="0">
                <a:solidFill>
                  <a:srgbClr val="C0504D"/>
                </a:solidFill>
                <a:latin typeface="Meiryo UI" panose="020B0604030504040204" pitchFamily="50" charset="-128"/>
                <a:ea typeface="Meiryo UI" panose="020B0604030504040204" pitchFamily="50" charset="-128"/>
                <a:cs typeface="Meiryo UI" panose="020B0604030504040204" pitchFamily="50" charset="-128"/>
              </a:rPr>
              <a:t>防災まちづくりの将来像・目標と取組方針の設定</a:t>
            </a:r>
          </a:p>
        </p:txBody>
      </p:sp>
      <p:sp>
        <p:nvSpPr>
          <p:cNvPr id="9" name="正方形/長方形 8"/>
          <p:cNvSpPr/>
          <p:nvPr/>
        </p:nvSpPr>
        <p:spPr>
          <a:xfrm>
            <a:off x="400172" y="1824232"/>
            <a:ext cx="3623195" cy="4608891"/>
          </a:xfrm>
          <a:prstGeom prst="rect">
            <a:avLst/>
          </a:prstGeom>
          <a:noFill/>
          <a:ln w="952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a:defRPr/>
            </a:pPr>
            <a:endParaRPr lang="ja-JP" altLang="en-US" sz="1292">
              <a:solidFill>
                <a:prstClr val="white"/>
              </a:solidFill>
              <a:latin typeface="Arial"/>
              <a:ea typeface="ＭＳ Ｐゴシック"/>
            </a:endParaRPr>
          </a:p>
        </p:txBody>
      </p:sp>
      <p:sp>
        <p:nvSpPr>
          <p:cNvPr id="41" name="正方形/長方形 40"/>
          <p:cNvSpPr/>
          <p:nvPr/>
        </p:nvSpPr>
        <p:spPr>
          <a:xfrm>
            <a:off x="4220357" y="1824234"/>
            <a:ext cx="357089" cy="4608891"/>
          </a:xfrm>
          <a:prstGeom prst="rect">
            <a:avLst/>
          </a:prstGeom>
          <a:noFill/>
          <a:ln w="952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a:defRPr/>
            </a:pPr>
            <a:endParaRPr lang="ja-JP" altLang="en-US" sz="1292">
              <a:solidFill>
                <a:prstClr val="white"/>
              </a:solidFill>
              <a:latin typeface="Arial"/>
              <a:ea typeface="ＭＳ Ｐゴシック"/>
            </a:endParaRPr>
          </a:p>
        </p:txBody>
      </p:sp>
      <p:sp>
        <p:nvSpPr>
          <p:cNvPr id="43" name="正方形/長方形 42"/>
          <p:cNvSpPr/>
          <p:nvPr/>
        </p:nvSpPr>
        <p:spPr>
          <a:xfrm>
            <a:off x="4781076" y="1824234"/>
            <a:ext cx="4718769" cy="4608891"/>
          </a:xfrm>
          <a:prstGeom prst="rect">
            <a:avLst/>
          </a:prstGeom>
          <a:noFill/>
          <a:ln w="952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a:defRPr/>
            </a:pPr>
            <a:endParaRPr lang="ja-JP" altLang="en-US" sz="1292">
              <a:solidFill>
                <a:prstClr val="white"/>
              </a:solidFill>
              <a:latin typeface="Arial"/>
              <a:ea typeface="ＭＳ Ｐゴシック"/>
            </a:endParaRPr>
          </a:p>
        </p:txBody>
      </p:sp>
      <p:sp>
        <p:nvSpPr>
          <p:cNvPr id="44" name="二等辺三角形 43">
            <a:extLst>
              <a:ext uri="{FF2B5EF4-FFF2-40B4-BE49-F238E27FC236}">
                <a16:creationId xmlns:a16="http://schemas.microsoft.com/office/drawing/2014/main" id="{1AD82285-82B2-4BE1-8128-884E1FD560B1}"/>
              </a:ext>
            </a:extLst>
          </p:cNvPr>
          <p:cNvSpPr/>
          <p:nvPr/>
        </p:nvSpPr>
        <p:spPr>
          <a:xfrm rot="16200000" flipV="1">
            <a:off x="3721549" y="3983132"/>
            <a:ext cx="801010" cy="132923"/>
          </a:xfrm>
          <a:prstGeom prst="triangle">
            <a:avLst/>
          </a:prstGeom>
          <a:solidFill>
            <a:schemeClr val="bg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45" name="二等辺三角形 44">
            <a:extLst>
              <a:ext uri="{FF2B5EF4-FFF2-40B4-BE49-F238E27FC236}">
                <a16:creationId xmlns:a16="http://schemas.microsoft.com/office/drawing/2014/main" id="{1AD82285-82B2-4BE1-8128-884E1FD560B1}"/>
              </a:ext>
            </a:extLst>
          </p:cNvPr>
          <p:cNvSpPr/>
          <p:nvPr/>
        </p:nvSpPr>
        <p:spPr>
          <a:xfrm rot="16200000" flipV="1">
            <a:off x="4288461" y="3983132"/>
            <a:ext cx="801010" cy="132923"/>
          </a:xfrm>
          <a:prstGeom prst="triangle">
            <a:avLst/>
          </a:prstGeom>
          <a:solidFill>
            <a:schemeClr val="bg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6" name="テキスト ボックス 5"/>
          <p:cNvSpPr txBox="1"/>
          <p:nvPr/>
        </p:nvSpPr>
        <p:spPr bwMode="auto">
          <a:xfrm>
            <a:off x="5549703" y="6467819"/>
            <a:ext cx="3918039" cy="121294"/>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68">
              <a:lnSpc>
                <a:spcPct val="80000"/>
              </a:lnSpc>
              <a:defRPr/>
            </a:pPr>
            <a:r>
              <a:rPr lang="ja-JP" altLang="en-US" sz="831" u="sng" dirty="0">
                <a:solidFill>
                  <a:prstClr val="black"/>
                </a:solidFill>
                <a:latin typeface="ＭＳ Ｐゴシック"/>
                <a:ea typeface="ＭＳ Ｐゴシック"/>
                <a:hlinkClick r:id="rId6"/>
              </a:rPr>
              <a:t>防災指針の手引き：</a:t>
            </a:r>
            <a:r>
              <a:rPr lang="en-US" altLang="ja-JP" sz="831" u="sng" dirty="0">
                <a:solidFill>
                  <a:prstClr val="black"/>
                </a:solidFill>
                <a:latin typeface="ＭＳ Ｐゴシック"/>
                <a:ea typeface="ＭＳ Ｐゴシック"/>
                <a:hlinkClick r:id="rId6"/>
              </a:rPr>
              <a:t>https://www.mlit.go.jp/toshi/city_plan/toshi_city_plan_tk_000035.html</a:t>
            </a:r>
            <a:endParaRPr lang="ja-JP" altLang="ja-JP" sz="831" dirty="0">
              <a:solidFill>
                <a:prstClr val="black"/>
              </a:solidFill>
              <a:latin typeface="ＭＳ Ｐゴシック"/>
              <a:ea typeface="ＭＳ Ｐゴシック"/>
            </a:endParaRPr>
          </a:p>
          <a:p>
            <a:pPr algn="ctr" defTabSz="844068">
              <a:lnSpc>
                <a:spcPct val="80000"/>
              </a:lnSpc>
              <a:defRPr/>
            </a:pPr>
            <a:endParaRPr lang="ja-JP" altLang="en-US" sz="100" dirty="0">
              <a:solidFill>
                <a:prstClr val="black"/>
              </a:solidFill>
              <a:latin typeface="ＭＳ Ｐゴシック"/>
              <a:ea typeface="ＭＳ Ｐゴシック"/>
            </a:endParaRPr>
          </a:p>
        </p:txBody>
      </p:sp>
      <p:pic>
        <p:nvPicPr>
          <p:cNvPr id="53" name="Picture 3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a:xfrm>
            <a:off x="5044752" y="4838165"/>
            <a:ext cx="1989094" cy="1429009"/>
          </a:xfrm>
          <a:prstGeom prst="rect">
            <a:avLst/>
          </a:prstGeom>
          <a:noFill/>
          <a:ln w="6350" cap="flat" cmpd="sng">
            <a:solidFill>
              <a:schemeClr val="tx1"/>
            </a:solidFill>
            <a:prstDash val="solid"/>
            <a:round/>
          </a:ln>
          <a:effectLst/>
        </p:spPr>
      </p:pic>
      <p:pic>
        <p:nvPicPr>
          <p:cNvPr id="54" name="Picture 2" descr="1162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a:xfrm>
            <a:off x="7284514" y="4818784"/>
            <a:ext cx="1953416" cy="1428546"/>
          </a:xfrm>
          <a:prstGeom prst="rect">
            <a:avLst/>
          </a:prstGeom>
          <a:noFill/>
          <a:ln w="6350">
            <a:solidFill>
              <a:schemeClr val="tx1"/>
            </a:solidFill>
            <a:miter lim="800000"/>
            <a:headEnd/>
            <a:tailEnd/>
          </a:ln>
          <a:effectLst/>
        </p:spPr>
      </p:pic>
      <p:sp>
        <p:nvSpPr>
          <p:cNvPr id="55" name="テキスト ボックス 14"/>
          <p:cNvSpPr txBox="1">
            <a:spLocks noChangeArrowheads="1"/>
          </p:cNvSpPr>
          <p:nvPr/>
        </p:nvSpPr>
        <p:spPr>
          <a:xfrm>
            <a:off x="5127911" y="6237025"/>
            <a:ext cx="1603989" cy="248530"/>
          </a:xfrm>
          <a:prstGeom prst="rect">
            <a:avLst/>
          </a:prstGeom>
          <a:noFill/>
          <a:ln w="9525">
            <a:noFill/>
            <a:miter lim="800000"/>
            <a:headEnd/>
            <a:tailEnd/>
          </a:ln>
        </p:spPr>
        <p:txBody>
          <a:bodyPr wrap="square">
            <a:spAutoFit/>
          </a:bodyPr>
          <a:lstStyle/>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避難場所に向かう避難路</a:t>
            </a:r>
          </a:p>
        </p:txBody>
      </p:sp>
      <p:sp>
        <p:nvSpPr>
          <p:cNvPr id="56" name="テキスト ボックス 47"/>
          <p:cNvSpPr txBox="1"/>
          <p:nvPr/>
        </p:nvSpPr>
        <p:spPr>
          <a:xfrm>
            <a:off x="7626815" y="6247329"/>
            <a:ext cx="1305475" cy="248530"/>
          </a:xfrm>
          <a:prstGeom prst="rect">
            <a:avLst/>
          </a:prstGeom>
          <a:noFill/>
          <a:ln>
            <a:noFill/>
          </a:ln>
        </p:spPr>
        <p:txBody>
          <a:bodyPr wrap="square" rtlCol="0">
            <a:spAutoFit/>
          </a:bodyPr>
          <a:lstStyle/>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避難地となる公園</a:t>
            </a:r>
            <a:endParaRPr lang="en-US" altLang="ja-JP" sz="1015" dirty="0">
              <a:solidFill>
                <a:srgbClr val="000000"/>
              </a:solidFill>
              <a:latin typeface="Meiryo UI" panose="020B0604030504040204" pitchFamily="50" charset="-128"/>
              <a:ea typeface="Meiryo UI" panose="020B0604030504040204" pitchFamily="50" charset="-128"/>
            </a:endParaRPr>
          </a:p>
        </p:txBody>
      </p:sp>
      <p:sp>
        <p:nvSpPr>
          <p:cNvPr id="81" name="テキスト ボックス 80">
            <a:extLst>
              <a:ext uri="{FF2B5EF4-FFF2-40B4-BE49-F238E27FC236}">
                <a16:creationId xmlns:a16="http://schemas.microsoft.com/office/drawing/2014/main" id="{EFAA256C-85E1-4FDD-918C-3B31847EB75A}"/>
              </a:ext>
            </a:extLst>
          </p:cNvPr>
          <p:cNvSpPr txBox="1"/>
          <p:nvPr/>
        </p:nvSpPr>
        <p:spPr>
          <a:xfrm>
            <a:off x="2403113" y="6213558"/>
            <a:ext cx="1641796" cy="241476"/>
          </a:xfrm>
          <a:prstGeom prst="rect">
            <a:avLst/>
          </a:prstGeom>
          <a:noFill/>
        </p:spPr>
        <p:txBody>
          <a:bodyPr wrap="none" rtlCol="0">
            <a:spAutoFit/>
          </a:bodyPr>
          <a:lstStyle/>
          <a:p>
            <a:pPr defTabSz="844068" fontAlgn="auto">
              <a:spcBef>
                <a:spcPts val="0"/>
              </a:spcBef>
              <a:spcAft>
                <a:spcPts val="0"/>
              </a:spcAf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浸水しない建物がどこにあるか</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81">
            <a:extLst>
              <a:ext uri="{FF2B5EF4-FFF2-40B4-BE49-F238E27FC236}">
                <a16:creationId xmlns:a16="http://schemas.microsoft.com/office/drawing/2014/main" id="{EFAA256C-85E1-4FDD-918C-3B31847EB75A}"/>
              </a:ext>
            </a:extLst>
          </p:cNvPr>
          <p:cNvSpPr txBox="1"/>
          <p:nvPr/>
        </p:nvSpPr>
        <p:spPr>
          <a:xfrm>
            <a:off x="400103" y="6231162"/>
            <a:ext cx="1829347" cy="241476"/>
          </a:xfrm>
          <a:prstGeom prst="rect">
            <a:avLst/>
          </a:prstGeom>
          <a:noFill/>
        </p:spPr>
        <p:txBody>
          <a:bodyPr wrap="none" rtlCol="0">
            <a:spAutoFit/>
          </a:bodyPr>
          <a:lstStyle/>
          <a:p>
            <a:pPr defTabSz="844068" fontAlgn="auto">
              <a:spcBef>
                <a:spcPts val="0"/>
              </a:spcBef>
              <a:spcAft>
                <a:spcPts val="0"/>
              </a:spcAf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ハザードエリアがどう分布しているか</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9"/>
          <a:stretch>
            <a:fillRect/>
          </a:stretch>
        </p:blipFill>
        <p:spPr>
          <a:xfrm>
            <a:off x="484558" y="2543631"/>
            <a:ext cx="1413938" cy="2200566"/>
          </a:xfrm>
          <a:prstGeom prst="rect">
            <a:avLst/>
          </a:prstGeom>
        </p:spPr>
      </p:pic>
      <p:pic>
        <p:nvPicPr>
          <p:cNvPr id="132" name="図 13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848584" y="2111228"/>
            <a:ext cx="3490359" cy="2662914"/>
          </a:xfrm>
          <a:prstGeom prst="rect">
            <a:avLst/>
          </a:prstGeom>
        </p:spPr>
      </p:pic>
      <p:sp>
        <p:nvSpPr>
          <p:cNvPr id="133" name="楕円 132">
            <a:extLst>
              <a:ext uri="{FF2B5EF4-FFF2-40B4-BE49-F238E27FC236}">
                <a16:creationId xmlns:a16="http://schemas.microsoft.com/office/drawing/2014/main" id="{602EB9C9-0432-406D-AA2A-6241BAAB0842}"/>
              </a:ext>
            </a:extLst>
          </p:cNvPr>
          <p:cNvSpPr/>
          <p:nvPr/>
        </p:nvSpPr>
        <p:spPr>
          <a:xfrm>
            <a:off x="5569767" y="4031772"/>
            <a:ext cx="660640" cy="527443"/>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662" dirty="0">
              <a:solidFill>
                <a:prstClr val="white"/>
              </a:solidFill>
              <a:latin typeface="Arial"/>
              <a:ea typeface="ＭＳ Ｐゴシック"/>
            </a:endParaRPr>
          </a:p>
        </p:txBody>
      </p:sp>
      <p:sp>
        <p:nvSpPr>
          <p:cNvPr id="136" name="フリーフォーム 135"/>
          <p:cNvSpPr/>
          <p:nvPr/>
        </p:nvSpPr>
        <p:spPr>
          <a:xfrm>
            <a:off x="6082260" y="3301211"/>
            <a:ext cx="443063" cy="317283"/>
          </a:xfrm>
          <a:custGeom>
            <a:avLst/>
            <a:gdLst>
              <a:gd name="connsiteX0" fmla="*/ 315771 w 675851"/>
              <a:gd name="connsiteY0" fmla="*/ 27204 h 576750"/>
              <a:gd name="connsiteX1" fmla="*/ 109294 w 675851"/>
              <a:gd name="connsiteY1" fmla="*/ 76365 h 576750"/>
              <a:gd name="connsiteX2" fmla="*/ 1139 w 675851"/>
              <a:gd name="connsiteY2" fmla="*/ 184520 h 576750"/>
              <a:gd name="connsiteX3" fmla="*/ 60133 w 675851"/>
              <a:gd name="connsiteY3" fmla="*/ 371333 h 576750"/>
              <a:gd name="connsiteX4" fmla="*/ 178120 w 675851"/>
              <a:gd name="connsiteY4" fmla="*/ 479488 h 576750"/>
              <a:gd name="connsiteX5" fmla="*/ 355100 w 675851"/>
              <a:gd name="connsiteY5" fmla="*/ 567978 h 576750"/>
              <a:gd name="connsiteX6" fmla="*/ 532081 w 675851"/>
              <a:gd name="connsiteY6" fmla="*/ 567978 h 576750"/>
              <a:gd name="connsiteX7" fmla="*/ 669733 w 675851"/>
              <a:gd name="connsiteY7" fmla="*/ 518817 h 576750"/>
              <a:gd name="connsiteX8" fmla="*/ 315771 w 675851"/>
              <a:gd name="connsiteY8" fmla="*/ 27204 h 576750"/>
              <a:gd name="connsiteX0" fmla="*/ 389443 w 673076"/>
              <a:gd name="connsiteY0" fmla="*/ 37954 h 535497"/>
              <a:gd name="connsiteX1" fmla="*/ 109294 w 673076"/>
              <a:gd name="connsiteY1" fmla="*/ 35112 h 535497"/>
              <a:gd name="connsiteX2" fmla="*/ 1139 w 673076"/>
              <a:gd name="connsiteY2" fmla="*/ 143267 h 535497"/>
              <a:gd name="connsiteX3" fmla="*/ 60133 w 673076"/>
              <a:gd name="connsiteY3" fmla="*/ 330080 h 535497"/>
              <a:gd name="connsiteX4" fmla="*/ 178120 w 673076"/>
              <a:gd name="connsiteY4" fmla="*/ 438235 h 535497"/>
              <a:gd name="connsiteX5" fmla="*/ 355100 w 673076"/>
              <a:gd name="connsiteY5" fmla="*/ 526725 h 535497"/>
              <a:gd name="connsiteX6" fmla="*/ 532081 w 673076"/>
              <a:gd name="connsiteY6" fmla="*/ 526725 h 535497"/>
              <a:gd name="connsiteX7" fmla="*/ 669733 w 673076"/>
              <a:gd name="connsiteY7" fmla="*/ 477564 h 535497"/>
              <a:gd name="connsiteX8" fmla="*/ 389443 w 673076"/>
              <a:gd name="connsiteY8" fmla="*/ 37954 h 535497"/>
              <a:gd name="connsiteX0" fmla="*/ 389794 w 673427"/>
              <a:gd name="connsiteY0" fmla="*/ 33096 h 530639"/>
              <a:gd name="connsiteX1" fmla="*/ 118312 w 673427"/>
              <a:gd name="connsiteY1" fmla="*/ 43254 h 530639"/>
              <a:gd name="connsiteX2" fmla="*/ 1490 w 673427"/>
              <a:gd name="connsiteY2" fmla="*/ 138409 h 530639"/>
              <a:gd name="connsiteX3" fmla="*/ 60484 w 673427"/>
              <a:gd name="connsiteY3" fmla="*/ 325222 h 530639"/>
              <a:gd name="connsiteX4" fmla="*/ 178471 w 673427"/>
              <a:gd name="connsiteY4" fmla="*/ 433377 h 530639"/>
              <a:gd name="connsiteX5" fmla="*/ 355451 w 673427"/>
              <a:gd name="connsiteY5" fmla="*/ 521867 h 530639"/>
              <a:gd name="connsiteX6" fmla="*/ 532432 w 673427"/>
              <a:gd name="connsiteY6" fmla="*/ 521867 h 530639"/>
              <a:gd name="connsiteX7" fmla="*/ 670084 w 673427"/>
              <a:gd name="connsiteY7" fmla="*/ 472706 h 530639"/>
              <a:gd name="connsiteX8" fmla="*/ 389794 w 673427"/>
              <a:gd name="connsiteY8" fmla="*/ 33096 h 530639"/>
              <a:gd name="connsiteX0" fmla="*/ 353581 w 637214"/>
              <a:gd name="connsiteY0" fmla="*/ 34470 h 532013"/>
              <a:gd name="connsiteX1" fmla="*/ 82099 w 637214"/>
              <a:gd name="connsiteY1" fmla="*/ 44628 h 532013"/>
              <a:gd name="connsiteX2" fmla="*/ 4280 w 637214"/>
              <a:gd name="connsiteY2" fmla="*/ 174452 h 532013"/>
              <a:gd name="connsiteX3" fmla="*/ 24271 w 637214"/>
              <a:gd name="connsiteY3" fmla="*/ 326596 h 532013"/>
              <a:gd name="connsiteX4" fmla="*/ 142258 w 637214"/>
              <a:gd name="connsiteY4" fmla="*/ 434751 h 532013"/>
              <a:gd name="connsiteX5" fmla="*/ 319238 w 637214"/>
              <a:gd name="connsiteY5" fmla="*/ 523241 h 532013"/>
              <a:gd name="connsiteX6" fmla="*/ 496219 w 637214"/>
              <a:gd name="connsiteY6" fmla="*/ 523241 h 532013"/>
              <a:gd name="connsiteX7" fmla="*/ 633871 w 637214"/>
              <a:gd name="connsiteY7" fmla="*/ 474080 h 532013"/>
              <a:gd name="connsiteX8" fmla="*/ 353581 w 637214"/>
              <a:gd name="connsiteY8" fmla="*/ 34470 h 532013"/>
              <a:gd name="connsiteX0" fmla="*/ 354853 w 638486"/>
              <a:gd name="connsiteY0" fmla="*/ 27515 h 525058"/>
              <a:gd name="connsiteX1" fmla="*/ 100706 w 638486"/>
              <a:gd name="connsiteY1" fmla="*/ 59341 h 525058"/>
              <a:gd name="connsiteX2" fmla="*/ 5552 w 638486"/>
              <a:gd name="connsiteY2" fmla="*/ 167497 h 525058"/>
              <a:gd name="connsiteX3" fmla="*/ 25543 w 638486"/>
              <a:gd name="connsiteY3" fmla="*/ 319641 h 525058"/>
              <a:gd name="connsiteX4" fmla="*/ 143530 w 638486"/>
              <a:gd name="connsiteY4" fmla="*/ 427796 h 525058"/>
              <a:gd name="connsiteX5" fmla="*/ 320510 w 638486"/>
              <a:gd name="connsiteY5" fmla="*/ 516286 h 525058"/>
              <a:gd name="connsiteX6" fmla="*/ 497491 w 638486"/>
              <a:gd name="connsiteY6" fmla="*/ 516286 h 525058"/>
              <a:gd name="connsiteX7" fmla="*/ 635143 w 638486"/>
              <a:gd name="connsiteY7" fmla="*/ 467125 h 525058"/>
              <a:gd name="connsiteX8" fmla="*/ 354853 w 638486"/>
              <a:gd name="connsiteY8" fmla="*/ 27515 h 525058"/>
              <a:gd name="connsiteX0" fmla="*/ 350639 w 634272"/>
              <a:gd name="connsiteY0" fmla="*/ 27515 h 525058"/>
              <a:gd name="connsiteX1" fmla="*/ 96492 w 634272"/>
              <a:gd name="connsiteY1" fmla="*/ 59341 h 525058"/>
              <a:gd name="connsiteX2" fmla="*/ 1338 w 634272"/>
              <a:gd name="connsiteY2" fmla="*/ 167497 h 525058"/>
              <a:gd name="connsiteX3" fmla="*/ 47331 w 634272"/>
              <a:gd name="connsiteY3" fmla="*/ 306640 h 525058"/>
              <a:gd name="connsiteX4" fmla="*/ 139316 w 634272"/>
              <a:gd name="connsiteY4" fmla="*/ 427796 h 525058"/>
              <a:gd name="connsiteX5" fmla="*/ 316296 w 634272"/>
              <a:gd name="connsiteY5" fmla="*/ 516286 h 525058"/>
              <a:gd name="connsiteX6" fmla="*/ 493277 w 634272"/>
              <a:gd name="connsiteY6" fmla="*/ 516286 h 525058"/>
              <a:gd name="connsiteX7" fmla="*/ 630929 w 634272"/>
              <a:gd name="connsiteY7" fmla="*/ 467125 h 525058"/>
              <a:gd name="connsiteX8" fmla="*/ 350639 w 634272"/>
              <a:gd name="connsiteY8" fmla="*/ 27515 h 525058"/>
              <a:gd name="connsiteX0" fmla="*/ 350798 w 634431"/>
              <a:gd name="connsiteY0" fmla="*/ 27515 h 525361"/>
              <a:gd name="connsiteX1" fmla="*/ 96651 w 634431"/>
              <a:gd name="connsiteY1" fmla="*/ 59341 h 525361"/>
              <a:gd name="connsiteX2" fmla="*/ 1497 w 634431"/>
              <a:gd name="connsiteY2" fmla="*/ 167497 h 525361"/>
              <a:gd name="connsiteX3" fmla="*/ 47490 w 634431"/>
              <a:gd name="connsiteY3" fmla="*/ 306640 h 525361"/>
              <a:gd name="connsiteX4" fmla="*/ 165477 w 634431"/>
              <a:gd name="connsiteY4" fmla="*/ 423462 h 525361"/>
              <a:gd name="connsiteX5" fmla="*/ 316455 w 634431"/>
              <a:gd name="connsiteY5" fmla="*/ 516286 h 525361"/>
              <a:gd name="connsiteX6" fmla="*/ 493436 w 634431"/>
              <a:gd name="connsiteY6" fmla="*/ 516286 h 525361"/>
              <a:gd name="connsiteX7" fmla="*/ 631088 w 634431"/>
              <a:gd name="connsiteY7" fmla="*/ 467125 h 525361"/>
              <a:gd name="connsiteX8" fmla="*/ 350798 w 634431"/>
              <a:gd name="connsiteY8" fmla="*/ 27515 h 525361"/>
              <a:gd name="connsiteX0" fmla="*/ 350798 w 634431"/>
              <a:gd name="connsiteY0" fmla="*/ 27515 h 520018"/>
              <a:gd name="connsiteX1" fmla="*/ 96651 w 634431"/>
              <a:gd name="connsiteY1" fmla="*/ 59341 h 520018"/>
              <a:gd name="connsiteX2" fmla="*/ 1497 w 634431"/>
              <a:gd name="connsiteY2" fmla="*/ 167497 h 520018"/>
              <a:gd name="connsiteX3" fmla="*/ 47490 w 634431"/>
              <a:gd name="connsiteY3" fmla="*/ 306640 h 520018"/>
              <a:gd name="connsiteX4" fmla="*/ 165477 w 634431"/>
              <a:gd name="connsiteY4" fmla="*/ 423462 h 520018"/>
              <a:gd name="connsiteX5" fmla="*/ 333790 w 634431"/>
              <a:gd name="connsiteY5" fmla="*/ 503285 h 520018"/>
              <a:gd name="connsiteX6" fmla="*/ 493436 w 634431"/>
              <a:gd name="connsiteY6" fmla="*/ 516286 h 520018"/>
              <a:gd name="connsiteX7" fmla="*/ 631088 w 634431"/>
              <a:gd name="connsiteY7" fmla="*/ 467125 h 520018"/>
              <a:gd name="connsiteX8" fmla="*/ 350798 w 634431"/>
              <a:gd name="connsiteY8" fmla="*/ 27515 h 520018"/>
              <a:gd name="connsiteX0" fmla="*/ 350798 w 642887"/>
              <a:gd name="connsiteY0" fmla="*/ 23708 h 516211"/>
              <a:gd name="connsiteX1" fmla="*/ 96651 w 642887"/>
              <a:gd name="connsiteY1" fmla="*/ 55534 h 516211"/>
              <a:gd name="connsiteX2" fmla="*/ 1497 w 642887"/>
              <a:gd name="connsiteY2" fmla="*/ 163690 h 516211"/>
              <a:gd name="connsiteX3" fmla="*/ 47490 w 642887"/>
              <a:gd name="connsiteY3" fmla="*/ 302833 h 516211"/>
              <a:gd name="connsiteX4" fmla="*/ 165477 w 642887"/>
              <a:gd name="connsiteY4" fmla="*/ 419655 h 516211"/>
              <a:gd name="connsiteX5" fmla="*/ 333790 w 642887"/>
              <a:gd name="connsiteY5" fmla="*/ 499478 h 516211"/>
              <a:gd name="connsiteX6" fmla="*/ 493436 w 642887"/>
              <a:gd name="connsiteY6" fmla="*/ 512479 h 516211"/>
              <a:gd name="connsiteX7" fmla="*/ 639755 w 642887"/>
              <a:gd name="connsiteY7" fmla="*/ 411315 h 516211"/>
              <a:gd name="connsiteX8" fmla="*/ 350798 w 642887"/>
              <a:gd name="connsiteY8" fmla="*/ 23708 h 516211"/>
              <a:gd name="connsiteX0" fmla="*/ 350798 w 643156"/>
              <a:gd name="connsiteY0" fmla="*/ 23708 h 505802"/>
              <a:gd name="connsiteX1" fmla="*/ 96651 w 643156"/>
              <a:gd name="connsiteY1" fmla="*/ 55534 h 505802"/>
              <a:gd name="connsiteX2" fmla="*/ 1497 w 643156"/>
              <a:gd name="connsiteY2" fmla="*/ 163690 h 505802"/>
              <a:gd name="connsiteX3" fmla="*/ 47490 w 643156"/>
              <a:gd name="connsiteY3" fmla="*/ 302833 h 505802"/>
              <a:gd name="connsiteX4" fmla="*/ 165477 w 643156"/>
              <a:gd name="connsiteY4" fmla="*/ 419655 h 505802"/>
              <a:gd name="connsiteX5" fmla="*/ 333790 w 643156"/>
              <a:gd name="connsiteY5" fmla="*/ 499478 h 505802"/>
              <a:gd name="connsiteX6" fmla="*/ 497769 w 643156"/>
              <a:gd name="connsiteY6" fmla="*/ 495144 h 505802"/>
              <a:gd name="connsiteX7" fmla="*/ 639755 w 643156"/>
              <a:gd name="connsiteY7" fmla="*/ 411315 h 505802"/>
              <a:gd name="connsiteX8" fmla="*/ 350798 w 643156"/>
              <a:gd name="connsiteY8" fmla="*/ 23708 h 505802"/>
              <a:gd name="connsiteX0" fmla="*/ 350798 w 643156"/>
              <a:gd name="connsiteY0" fmla="*/ 23708 h 497268"/>
              <a:gd name="connsiteX1" fmla="*/ 96651 w 643156"/>
              <a:gd name="connsiteY1" fmla="*/ 55534 h 497268"/>
              <a:gd name="connsiteX2" fmla="*/ 1497 w 643156"/>
              <a:gd name="connsiteY2" fmla="*/ 163690 h 497268"/>
              <a:gd name="connsiteX3" fmla="*/ 47490 w 643156"/>
              <a:gd name="connsiteY3" fmla="*/ 302833 h 497268"/>
              <a:gd name="connsiteX4" fmla="*/ 165477 w 643156"/>
              <a:gd name="connsiteY4" fmla="*/ 419655 h 497268"/>
              <a:gd name="connsiteX5" fmla="*/ 325122 w 643156"/>
              <a:gd name="connsiteY5" fmla="*/ 473476 h 497268"/>
              <a:gd name="connsiteX6" fmla="*/ 497769 w 643156"/>
              <a:gd name="connsiteY6" fmla="*/ 495144 h 497268"/>
              <a:gd name="connsiteX7" fmla="*/ 639755 w 643156"/>
              <a:gd name="connsiteY7" fmla="*/ 411315 h 497268"/>
              <a:gd name="connsiteX8" fmla="*/ 350798 w 643156"/>
              <a:gd name="connsiteY8" fmla="*/ 23708 h 497268"/>
              <a:gd name="connsiteX0" fmla="*/ 350798 w 643156"/>
              <a:gd name="connsiteY0" fmla="*/ 23708 h 497711"/>
              <a:gd name="connsiteX1" fmla="*/ 96651 w 643156"/>
              <a:gd name="connsiteY1" fmla="*/ 55534 h 497711"/>
              <a:gd name="connsiteX2" fmla="*/ 1497 w 643156"/>
              <a:gd name="connsiteY2" fmla="*/ 163690 h 497711"/>
              <a:gd name="connsiteX3" fmla="*/ 47490 w 643156"/>
              <a:gd name="connsiteY3" fmla="*/ 302833 h 497711"/>
              <a:gd name="connsiteX4" fmla="*/ 165477 w 643156"/>
              <a:gd name="connsiteY4" fmla="*/ 419655 h 497711"/>
              <a:gd name="connsiteX5" fmla="*/ 320788 w 643156"/>
              <a:gd name="connsiteY5" fmla="*/ 477810 h 497711"/>
              <a:gd name="connsiteX6" fmla="*/ 497769 w 643156"/>
              <a:gd name="connsiteY6" fmla="*/ 495144 h 497711"/>
              <a:gd name="connsiteX7" fmla="*/ 639755 w 643156"/>
              <a:gd name="connsiteY7" fmla="*/ 411315 h 497711"/>
              <a:gd name="connsiteX8" fmla="*/ 350798 w 643156"/>
              <a:gd name="connsiteY8" fmla="*/ 23708 h 497711"/>
              <a:gd name="connsiteX0" fmla="*/ 350798 w 643156"/>
              <a:gd name="connsiteY0" fmla="*/ 23708 h 497711"/>
              <a:gd name="connsiteX1" fmla="*/ 96651 w 643156"/>
              <a:gd name="connsiteY1" fmla="*/ 55534 h 497711"/>
              <a:gd name="connsiteX2" fmla="*/ 1497 w 643156"/>
              <a:gd name="connsiteY2" fmla="*/ 163690 h 497711"/>
              <a:gd name="connsiteX3" fmla="*/ 47490 w 643156"/>
              <a:gd name="connsiteY3" fmla="*/ 302833 h 497711"/>
              <a:gd name="connsiteX4" fmla="*/ 165477 w 643156"/>
              <a:gd name="connsiteY4" fmla="*/ 419655 h 497711"/>
              <a:gd name="connsiteX5" fmla="*/ 320788 w 643156"/>
              <a:gd name="connsiteY5" fmla="*/ 477810 h 497711"/>
              <a:gd name="connsiteX6" fmla="*/ 497769 w 643156"/>
              <a:gd name="connsiteY6" fmla="*/ 495144 h 497711"/>
              <a:gd name="connsiteX7" fmla="*/ 639755 w 643156"/>
              <a:gd name="connsiteY7" fmla="*/ 411315 h 497711"/>
              <a:gd name="connsiteX8" fmla="*/ 350798 w 643156"/>
              <a:gd name="connsiteY8" fmla="*/ 23708 h 497711"/>
              <a:gd name="connsiteX0" fmla="*/ 350798 w 643156"/>
              <a:gd name="connsiteY0" fmla="*/ 25609 h 499612"/>
              <a:gd name="connsiteX1" fmla="*/ 96651 w 643156"/>
              <a:gd name="connsiteY1" fmla="*/ 57435 h 499612"/>
              <a:gd name="connsiteX2" fmla="*/ 1497 w 643156"/>
              <a:gd name="connsiteY2" fmla="*/ 165591 h 499612"/>
              <a:gd name="connsiteX3" fmla="*/ 47490 w 643156"/>
              <a:gd name="connsiteY3" fmla="*/ 304734 h 499612"/>
              <a:gd name="connsiteX4" fmla="*/ 165477 w 643156"/>
              <a:gd name="connsiteY4" fmla="*/ 421556 h 499612"/>
              <a:gd name="connsiteX5" fmla="*/ 320788 w 643156"/>
              <a:gd name="connsiteY5" fmla="*/ 479711 h 499612"/>
              <a:gd name="connsiteX6" fmla="*/ 497769 w 643156"/>
              <a:gd name="connsiteY6" fmla="*/ 497045 h 499612"/>
              <a:gd name="connsiteX7" fmla="*/ 639755 w 643156"/>
              <a:gd name="connsiteY7" fmla="*/ 413216 h 499612"/>
              <a:gd name="connsiteX8" fmla="*/ 350798 w 643156"/>
              <a:gd name="connsiteY8" fmla="*/ 25609 h 499612"/>
              <a:gd name="connsiteX0" fmla="*/ 350798 w 643156"/>
              <a:gd name="connsiteY0" fmla="*/ 28144 h 502147"/>
              <a:gd name="connsiteX1" fmla="*/ 96651 w 643156"/>
              <a:gd name="connsiteY1" fmla="*/ 59970 h 502147"/>
              <a:gd name="connsiteX2" fmla="*/ 1497 w 643156"/>
              <a:gd name="connsiteY2" fmla="*/ 168126 h 502147"/>
              <a:gd name="connsiteX3" fmla="*/ 47490 w 643156"/>
              <a:gd name="connsiteY3" fmla="*/ 307269 h 502147"/>
              <a:gd name="connsiteX4" fmla="*/ 165477 w 643156"/>
              <a:gd name="connsiteY4" fmla="*/ 424091 h 502147"/>
              <a:gd name="connsiteX5" fmla="*/ 320788 w 643156"/>
              <a:gd name="connsiteY5" fmla="*/ 482246 h 502147"/>
              <a:gd name="connsiteX6" fmla="*/ 497769 w 643156"/>
              <a:gd name="connsiteY6" fmla="*/ 499580 h 502147"/>
              <a:gd name="connsiteX7" fmla="*/ 639755 w 643156"/>
              <a:gd name="connsiteY7" fmla="*/ 415751 h 502147"/>
              <a:gd name="connsiteX8" fmla="*/ 350798 w 643156"/>
              <a:gd name="connsiteY8" fmla="*/ 28144 h 502147"/>
              <a:gd name="connsiteX0" fmla="*/ 350798 w 639762"/>
              <a:gd name="connsiteY0" fmla="*/ 28144 h 502147"/>
              <a:gd name="connsiteX1" fmla="*/ 96651 w 639762"/>
              <a:gd name="connsiteY1" fmla="*/ 59970 h 502147"/>
              <a:gd name="connsiteX2" fmla="*/ 1497 w 639762"/>
              <a:gd name="connsiteY2" fmla="*/ 168126 h 502147"/>
              <a:gd name="connsiteX3" fmla="*/ 47490 w 639762"/>
              <a:gd name="connsiteY3" fmla="*/ 307269 h 502147"/>
              <a:gd name="connsiteX4" fmla="*/ 165477 w 639762"/>
              <a:gd name="connsiteY4" fmla="*/ 424091 h 502147"/>
              <a:gd name="connsiteX5" fmla="*/ 320788 w 639762"/>
              <a:gd name="connsiteY5" fmla="*/ 482246 h 502147"/>
              <a:gd name="connsiteX6" fmla="*/ 497769 w 639762"/>
              <a:gd name="connsiteY6" fmla="*/ 499580 h 502147"/>
              <a:gd name="connsiteX7" fmla="*/ 639755 w 639762"/>
              <a:gd name="connsiteY7" fmla="*/ 415751 h 502147"/>
              <a:gd name="connsiteX8" fmla="*/ 350798 w 639762"/>
              <a:gd name="connsiteY8" fmla="*/ 28144 h 5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762" h="502147">
                <a:moveTo>
                  <a:pt x="350798" y="28144"/>
                </a:moveTo>
                <a:cubicBezTo>
                  <a:pt x="273282" y="-35487"/>
                  <a:pt x="198204" y="23639"/>
                  <a:pt x="96651" y="59970"/>
                </a:cubicBezTo>
                <a:cubicBezTo>
                  <a:pt x="-4902" y="96301"/>
                  <a:pt x="9690" y="126910"/>
                  <a:pt x="1497" y="168126"/>
                </a:cubicBezTo>
                <a:cubicBezTo>
                  <a:pt x="-6696" y="209342"/>
                  <a:pt x="20160" y="264608"/>
                  <a:pt x="47490" y="307269"/>
                </a:cubicBezTo>
                <a:cubicBezTo>
                  <a:pt x="74820" y="349930"/>
                  <a:pt x="119927" y="394928"/>
                  <a:pt x="165477" y="424091"/>
                </a:cubicBezTo>
                <a:cubicBezTo>
                  <a:pt x="211027" y="453254"/>
                  <a:pt x="265406" y="469664"/>
                  <a:pt x="320788" y="482246"/>
                </a:cubicBezTo>
                <a:cubicBezTo>
                  <a:pt x="376170" y="494828"/>
                  <a:pt x="445330" y="507774"/>
                  <a:pt x="497769" y="499580"/>
                </a:cubicBezTo>
                <a:cubicBezTo>
                  <a:pt x="550208" y="491387"/>
                  <a:pt x="638248" y="494324"/>
                  <a:pt x="639755" y="415751"/>
                </a:cubicBezTo>
                <a:cubicBezTo>
                  <a:pt x="641262" y="337178"/>
                  <a:pt x="428314" y="91775"/>
                  <a:pt x="350798" y="28144"/>
                </a:cubicBezTo>
                <a:close/>
              </a:path>
            </a:pathLst>
          </a:custGeom>
          <a:pattFill prst="ltUpDiag">
            <a:fgClr>
              <a:srgbClr val="FF0000"/>
            </a:fgClr>
            <a:bgClr>
              <a:srgbClr val="E7F07F"/>
            </a:bgClr>
          </a:patt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662">
              <a:solidFill>
                <a:prstClr val="white"/>
              </a:solidFill>
              <a:latin typeface="Arial"/>
              <a:ea typeface="ＭＳ Ｐゴシック"/>
            </a:endParaRPr>
          </a:p>
        </p:txBody>
      </p:sp>
      <p:sp>
        <p:nvSpPr>
          <p:cNvPr id="83" name="テキスト ボックス 14"/>
          <p:cNvSpPr txBox="1">
            <a:spLocks noChangeArrowheads="1"/>
          </p:cNvSpPr>
          <p:nvPr/>
        </p:nvSpPr>
        <p:spPr>
          <a:xfrm>
            <a:off x="7870160" y="2478825"/>
            <a:ext cx="1603989" cy="220188"/>
          </a:xfrm>
          <a:prstGeom prst="rect">
            <a:avLst/>
          </a:prstGeom>
          <a:noFill/>
          <a:ln w="9525">
            <a:noFill/>
            <a:miter lim="800000"/>
            <a:headEnd/>
            <a:tailEnd/>
          </a:ln>
        </p:spPr>
        <p:txBody>
          <a:bodyPr wrap="square">
            <a:spAutoFit/>
          </a:bodyPr>
          <a:lstStyle/>
          <a:p>
            <a:pPr algn="ctr" defTabSz="844068">
              <a:defRPr/>
            </a:pPr>
            <a:r>
              <a:rPr lang="ja-JP" altLang="en-US" sz="831" dirty="0">
                <a:solidFill>
                  <a:srgbClr val="000000"/>
                </a:solidFill>
                <a:latin typeface="Meiryo UI" panose="020B0604030504040204" pitchFamily="50" charset="-128"/>
                <a:ea typeface="Meiryo UI" panose="020B0604030504040204" pitchFamily="50" charset="-128"/>
              </a:rPr>
              <a:t>土地や家屋の嵩上げ</a:t>
            </a:r>
          </a:p>
        </p:txBody>
      </p:sp>
      <p:sp>
        <p:nvSpPr>
          <p:cNvPr id="84" name="テキスト ボックス 14"/>
          <p:cNvSpPr txBox="1">
            <a:spLocks noChangeArrowheads="1"/>
          </p:cNvSpPr>
          <p:nvPr/>
        </p:nvSpPr>
        <p:spPr>
          <a:xfrm>
            <a:off x="5863055" y="4289589"/>
            <a:ext cx="1603989" cy="248530"/>
          </a:xfrm>
          <a:prstGeom prst="rect">
            <a:avLst/>
          </a:prstGeom>
          <a:noFill/>
          <a:ln w="9525">
            <a:noFill/>
            <a:miter lim="800000"/>
            <a:headEnd/>
            <a:tailEnd/>
          </a:ln>
        </p:spPr>
        <p:txBody>
          <a:bodyPr wrap="square">
            <a:spAutoFit/>
          </a:bodyPr>
          <a:lstStyle/>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移転の促進</a:t>
            </a:r>
          </a:p>
        </p:txBody>
      </p:sp>
      <p:sp>
        <p:nvSpPr>
          <p:cNvPr id="85" name="テキスト ボックス 14"/>
          <p:cNvSpPr txBox="1">
            <a:spLocks noChangeArrowheads="1"/>
          </p:cNvSpPr>
          <p:nvPr/>
        </p:nvSpPr>
        <p:spPr>
          <a:xfrm>
            <a:off x="4883944" y="2734472"/>
            <a:ext cx="1847957" cy="404726"/>
          </a:xfrm>
          <a:prstGeom prst="rect">
            <a:avLst/>
          </a:prstGeom>
          <a:noFill/>
          <a:ln w="9525">
            <a:noFill/>
            <a:miter lim="800000"/>
            <a:headEnd/>
            <a:tailEnd/>
          </a:ln>
        </p:spPr>
        <p:txBody>
          <a:bodyPr wrap="square">
            <a:spAutoFit/>
          </a:bodyPr>
          <a:lstStyle/>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開発規制や立地誘導等の</a:t>
            </a:r>
            <a:endParaRPr lang="en-US" altLang="ja-JP" sz="1015" dirty="0">
              <a:solidFill>
                <a:srgbClr val="000000"/>
              </a:solidFill>
              <a:latin typeface="Meiryo UI" panose="020B0604030504040204" pitchFamily="50" charset="-128"/>
              <a:ea typeface="Meiryo UI" panose="020B0604030504040204" pitchFamily="50" charset="-128"/>
            </a:endParaRPr>
          </a:p>
          <a:p>
            <a:pPr algn="ctr" defTabSz="844068">
              <a:defRPr/>
            </a:pPr>
            <a:r>
              <a:rPr lang="ja-JP" altLang="en-US" sz="1015" dirty="0">
                <a:solidFill>
                  <a:srgbClr val="000000"/>
                </a:solidFill>
                <a:latin typeface="Meiryo UI" panose="020B0604030504040204" pitchFamily="50" charset="-128"/>
                <a:ea typeface="Meiryo UI" panose="020B0604030504040204" pitchFamily="50" charset="-128"/>
              </a:rPr>
              <a:t>土地利用方策</a:t>
            </a:r>
          </a:p>
        </p:txBody>
      </p:sp>
      <p:pic>
        <p:nvPicPr>
          <p:cNvPr id="138" name="図 137"/>
          <p:cNvPicPr>
            <a:picLocks noChangeAspect="1"/>
          </p:cNvPicPr>
          <p:nvPr/>
        </p:nvPicPr>
        <p:blipFill rotWithShape="1">
          <a:blip r:embed="rId11" cstate="print">
            <a:extLst>
              <a:ext uri="{28A0092B-C50C-407E-A947-70E740481C1C}">
                <a14:useLocalDpi xmlns:a14="http://schemas.microsoft.com/office/drawing/2010/main" val="0"/>
              </a:ext>
            </a:extLst>
          </a:blip>
          <a:srcRect l="1134" t="52450" r="75151" b="11461"/>
          <a:stretch/>
        </p:blipFill>
        <p:spPr>
          <a:xfrm>
            <a:off x="8319169" y="3760073"/>
            <a:ext cx="1103671" cy="989499"/>
          </a:xfrm>
          <a:prstGeom prst="rect">
            <a:avLst/>
          </a:prstGeom>
          <a:ln>
            <a:solidFill>
              <a:schemeClr val="tx1"/>
            </a:solidFill>
          </a:ln>
        </p:spPr>
      </p:pic>
      <p:cxnSp>
        <p:nvCxnSpPr>
          <p:cNvPr id="140" name="直線矢印コネクタ 139"/>
          <p:cNvCxnSpPr>
            <a:stCxn id="7" idx="1"/>
          </p:cNvCxnSpPr>
          <p:nvPr/>
        </p:nvCxnSpPr>
        <p:spPr>
          <a:xfrm flipH="1">
            <a:off x="6837471" y="2191529"/>
            <a:ext cx="1019814" cy="11409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線矢印コネクタ 141"/>
          <p:cNvCxnSpPr>
            <a:endCxn id="136" idx="1"/>
          </p:cNvCxnSpPr>
          <p:nvPr/>
        </p:nvCxnSpPr>
        <p:spPr>
          <a:xfrm>
            <a:off x="5885230" y="3101927"/>
            <a:ext cx="263959" cy="237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857288" y="1873319"/>
            <a:ext cx="1614649" cy="636431"/>
          </a:xfrm>
          <a:prstGeom prst="rect">
            <a:avLst/>
          </a:prstGeom>
          <a:ln>
            <a:solidFill>
              <a:schemeClr val="tx1"/>
            </a:solidFill>
          </a:ln>
        </p:spPr>
      </p:pic>
      <p:sp>
        <p:nvSpPr>
          <p:cNvPr id="10" name="右矢印 9"/>
          <p:cNvSpPr/>
          <p:nvPr/>
        </p:nvSpPr>
        <p:spPr>
          <a:xfrm>
            <a:off x="6218129" y="4003077"/>
            <a:ext cx="1248227" cy="448517"/>
          </a:xfrm>
          <a:prstGeom prst="rightArrow">
            <a:avLst/>
          </a:prstGeom>
          <a:solidFill>
            <a:srgbClr val="FF0000"/>
          </a:solidFill>
          <a:ln>
            <a:noFill/>
            <a:prstDash val="sysDot"/>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cxnSp>
        <p:nvCxnSpPr>
          <p:cNvPr id="46" name="直線矢印コネクタ 45"/>
          <p:cNvCxnSpPr/>
          <p:nvPr/>
        </p:nvCxnSpPr>
        <p:spPr>
          <a:xfrm flipH="1" flipV="1">
            <a:off x="7084981" y="3339101"/>
            <a:ext cx="198844" cy="14796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6" name="図 6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19174" y="2677457"/>
            <a:ext cx="1020307" cy="765231"/>
          </a:xfrm>
          <a:prstGeom prst="rect">
            <a:avLst/>
          </a:prstGeom>
          <a:ln>
            <a:solidFill>
              <a:schemeClr val="tx1"/>
            </a:solidFill>
          </a:ln>
        </p:spPr>
      </p:pic>
      <p:sp>
        <p:nvSpPr>
          <p:cNvPr id="67" name="テキスト ボックス 14"/>
          <p:cNvSpPr txBox="1">
            <a:spLocks noChangeArrowheads="1"/>
          </p:cNvSpPr>
          <p:nvPr/>
        </p:nvSpPr>
        <p:spPr>
          <a:xfrm>
            <a:off x="8070477" y="3426755"/>
            <a:ext cx="1603989" cy="348044"/>
          </a:xfrm>
          <a:prstGeom prst="rect">
            <a:avLst/>
          </a:prstGeom>
          <a:noFill/>
          <a:ln w="9525">
            <a:noFill/>
            <a:miter lim="800000"/>
            <a:headEnd/>
            <a:tailEnd/>
          </a:ln>
        </p:spPr>
        <p:txBody>
          <a:bodyPr wrap="square">
            <a:spAutoFit/>
          </a:bodyPr>
          <a:lstStyle/>
          <a:p>
            <a:pPr algn="ctr" defTabSz="844068">
              <a:defRPr/>
            </a:pPr>
            <a:r>
              <a:rPr lang="ja-JP" altLang="en-US" sz="831" dirty="0">
                <a:solidFill>
                  <a:srgbClr val="000000"/>
                </a:solidFill>
                <a:latin typeface="Meiryo UI" panose="020B0604030504040204" pitchFamily="50" charset="-128"/>
                <a:ea typeface="Meiryo UI" panose="020B0604030504040204" pitchFamily="50" charset="-128"/>
              </a:rPr>
              <a:t>防災まちづくり活動</a:t>
            </a:r>
            <a:endParaRPr lang="en-US" altLang="ja-JP" sz="831" dirty="0">
              <a:solidFill>
                <a:srgbClr val="000000"/>
              </a:solidFill>
              <a:latin typeface="Meiryo UI" panose="020B0604030504040204" pitchFamily="50" charset="-128"/>
              <a:ea typeface="Meiryo UI" panose="020B0604030504040204" pitchFamily="50" charset="-128"/>
            </a:endParaRPr>
          </a:p>
          <a:p>
            <a:pPr algn="ctr" defTabSz="844068">
              <a:defRPr/>
            </a:pPr>
            <a:r>
              <a:rPr lang="ja-JP" altLang="en-US" sz="831" dirty="0">
                <a:solidFill>
                  <a:srgbClr val="000000"/>
                </a:solidFill>
                <a:latin typeface="Meiryo UI" panose="020B0604030504040204" pitchFamily="50" charset="-128"/>
                <a:ea typeface="Meiryo UI" panose="020B0604030504040204" pitchFamily="50" charset="-128"/>
              </a:rPr>
              <a:t>の支援</a:t>
            </a:r>
          </a:p>
        </p:txBody>
      </p:sp>
      <p:sp>
        <p:nvSpPr>
          <p:cNvPr id="5" name="正方形/長方形 4"/>
          <p:cNvSpPr/>
          <p:nvPr/>
        </p:nvSpPr>
        <p:spPr>
          <a:xfrm rot="19390507">
            <a:off x="6849758" y="3340709"/>
            <a:ext cx="187572" cy="508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cxnSp>
        <p:nvCxnSpPr>
          <p:cNvPr id="57" name="直線矢印コネクタ 56"/>
          <p:cNvCxnSpPr>
            <a:endCxn id="5" idx="2"/>
          </p:cNvCxnSpPr>
          <p:nvPr/>
        </p:nvCxnSpPr>
        <p:spPr>
          <a:xfrm flipH="1" flipV="1">
            <a:off x="6958776" y="3386472"/>
            <a:ext cx="57914" cy="14533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楕円 138">
            <a:extLst>
              <a:ext uri="{FF2B5EF4-FFF2-40B4-BE49-F238E27FC236}">
                <a16:creationId xmlns:a16="http://schemas.microsoft.com/office/drawing/2014/main" id="{602EB9C9-0432-406D-AA2A-6241BAAB0842}"/>
              </a:ext>
            </a:extLst>
          </p:cNvPr>
          <p:cNvSpPr/>
          <p:nvPr/>
        </p:nvSpPr>
        <p:spPr>
          <a:xfrm>
            <a:off x="6487851" y="3237188"/>
            <a:ext cx="354390" cy="302147"/>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662" dirty="0">
              <a:solidFill>
                <a:prstClr val="white"/>
              </a:solidFill>
              <a:latin typeface="Arial"/>
              <a:ea typeface="ＭＳ Ｐゴシック"/>
            </a:endParaRPr>
          </a:p>
        </p:txBody>
      </p:sp>
      <p:sp>
        <p:nvSpPr>
          <p:cNvPr id="3" name="楕円 2"/>
          <p:cNvSpPr/>
          <p:nvPr/>
        </p:nvSpPr>
        <p:spPr>
          <a:xfrm>
            <a:off x="6978691" y="3217215"/>
            <a:ext cx="138585" cy="128410"/>
          </a:xfrm>
          <a:prstGeom prst="ellipse">
            <a:avLst/>
          </a:prstGeom>
          <a:solidFill>
            <a:srgbClr val="99FF99"/>
          </a:solidFill>
          <a:ln w="127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51" name="正方形/長方形 50"/>
          <p:cNvSpPr/>
          <p:nvPr/>
        </p:nvSpPr>
        <p:spPr>
          <a:xfrm rot="17130120">
            <a:off x="6367235" y="3173019"/>
            <a:ext cx="187572" cy="508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50" name="楕円 49"/>
          <p:cNvSpPr/>
          <p:nvPr/>
        </p:nvSpPr>
        <p:spPr>
          <a:xfrm>
            <a:off x="6424781" y="3025596"/>
            <a:ext cx="138585" cy="128410"/>
          </a:xfrm>
          <a:prstGeom prst="ellipse">
            <a:avLst/>
          </a:prstGeom>
          <a:solidFill>
            <a:srgbClr val="99FF99"/>
          </a:solidFill>
          <a:ln w="127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2" name="テキスト ボックス 1"/>
          <p:cNvSpPr txBox="1"/>
          <p:nvPr/>
        </p:nvSpPr>
        <p:spPr bwMode="auto">
          <a:xfrm>
            <a:off x="648057" y="3404693"/>
            <a:ext cx="797538" cy="269201"/>
          </a:xfrm>
          <a:prstGeom prst="rect">
            <a:avLst/>
          </a:prstGeom>
          <a:solidFill>
            <a:srgbClr val="FFFFFF"/>
          </a:solidFill>
          <a:ln w="9525">
            <a:noFill/>
            <a:miter lim="800000"/>
            <a:headEnd/>
            <a:tailEnd/>
          </a:ln>
        </p:spPr>
        <p:txBody>
          <a:bodyPr vert="horz" wrap="square" lIns="3323" tIns="3323" rIns="3323" bIns="3323" numCol="1" rtlCol="0" anchor="ctr" anchorCtr="0" compatLnSpc="1">
            <a:prstTxWarp prst="textNoShape">
              <a:avLst/>
            </a:prstTxWarp>
            <a:noAutofit/>
          </a:bodyPr>
          <a:lstStyle/>
          <a:p>
            <a:pPr algn="ctr" defTabSz="844068">
              <a:lnSpc>
                <a:spcPct val="80000"/>
              </a:lnSpc>
              <a:defRPr/>
            </a:pPr>
            <a:r>
              <a:rPr lang="ja-JP" altLang="en-US" sz="831" dirty="0">
                <a:solidFill>
                  <a:prstClr val="black"/>
                </a:solidFill>
                <a:latin typeface="Meiryo UI" panose="020B0604030504040204" pitchFamily="50" charset="-128"/>
                <a:ea typeface="Meiryo UI" panose="020B0604030504040204" pitchFamily="50" charset="-128"/>
              </a:rPr>
              <a:t>○家屋倒壊等氾濫想定区域</a:t>
            </a:r>
          </a:p>
        </p:txBody>
      </p:sp>
      <p:sp>
        <p:nvSpPr>
          <p:cNvPr id="58" name="テキスト ボックス 28">
            <a:extLst>
              <a:ext uri="{FF2B5EF4-FFF2-40B4-BE49-F238E27FC236}">
                <a16:creationId xmlns:a16="http://schemas.microsoft.com/office/drawing/2014/main" id="{0D0D2225-6E1F-4860-8BC6-5DDDC7FBF80E}"/>
              </a:ext>
            </a:extLst>
          </p:cNvPr>
          <p:cNvSpPr txBox="1"/>
          <p:nvPr/>
        </p:nvSpPr>
        <p:spPr>
          <a:xfrm>
            <a:off x="425688" y="1598396"/>
            <a:ext cx="2817284" cy="262829"/>
          </a:xfrm>
          <a:prstGeom prst="rect">
            <a:avLst/>
          </a:prstGeom>
          <a:noFill/>
          <a:ln>
            <a:noFill/>
          </a:ln>
        </p:spPr>
        <p:txBody>
          <a:bodyPr wrap="square" lIns="0" rIns="0" rtlCol="0">
            <a:spAutoFit/>
          </a:bodyPr>
          <a:lstStyle/>
          <a:p>
            <a:pPr defTabSz="844068">
              <a:defRPr/>
            </a:pPr>
            <a:r>
              <a:rPr lang="ja-JP" altLang="en-US" sz="1108" dirty="0">
                <a:solidFill>
                  <a:srgbClr val="000000"/>
                </a:solidFill>
                <a:latin typeface="HG創英角ｺﾞｼｯｸUB" panose="020B0909000000000000" pitchFamily="49" charset="-128"/>
                <a:ea typeface="HG創英角ｺﾞｼｯｸUB" panose="020B0909000000000000" pitchFamily="49" charset="-128"/>
              </a:rPr>
              <a:t>○防災指針の概要</a:t>
            </a:r>
          </a:p>
        </p:txBody>
      </p:sp>
      <p:pic>
        <p:nvPicPr>
          <p:cNvPr id="60" name="図 59"/>
          <p:cNvPicPr>
            <a:picLocks noChangeAspect="1"/>
          </p:cNvPicPr>
          <p:nvPr/>
        </p:nvPicPr>
        <p:blipFill>
          <a:blip r:embed="rId14"/>
          <a:stretch>
            <a:fillRect/>
          </a:stretch>
        </p:blipFill>
        <p:spPr>
          <a:xfrm>
            <a:off x="1761317" y="2043014"/>
            <a:ext cx="2154822" cy="2551659"/>
          </a:xfrm>
          <a:prstGeom prst="rect">
            <a:avLst/>
          </a:prstGeom>
        </p:spPr>
      </p:pic>
      <p:sp>
        <p:nvSpPr>
          <p:cNvPr id="59" name="スライド番号プレースホルダー 3"/>
          <p:cNvSpPr>
            <a:spLocks noGrp="1"/>
          </p:cNvSpPr>
          <p:nvPr>
            <p:ph type="sldNum" sz="quarter" idx="12"/>
          </p:nvPr>
        </p:nvSpPr>
        <p:spPr>
          <a:xfrm>
            <a:off x="7391400" y="6553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defTabSz="777821"/>
            <a:fld id="{67BA84A0-340B-42A6-B002-7E876AB09174}" type="slidenum">
              <a:rPr lang="en-US" altLang="ja-JP" sz="1534">
                <a:solidFill>
                  <a:prstClr val="black"/>
                </a:solidFill>
              </a:rPr>
              <a:pPr defTabSz="777821"/>
              <a:t>39</a:t>
            </a:fld>
            <a:endParaRPr lang="en-US" altLang="ja-JP" sz="1534" dirty="0">
              <a:solidFill>
                <a:prstClr val="black"/>
              </a:solidFill>
            </a:endParaRPr>
          </a:p>
        </p:txBody>
      </p:sp>
      <p:sp>
        <p:nvSpPr>
          <p:cNvPr id="61" name="タイトル 3"/>
          <p:cNvSpPr txBox="1">
            <a:spLocks/>
          </p:cNvSpPr>
          <p:nvPr/>
        </p:nvSpPr>
        <p:spPr bwMode="auto">
          <a:xfrm>
            <a:off x="7977336" y="202012"/>
            <a:ext cx="192866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9" tIns="45665" rIns="91329" bIns="45665"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1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都市再生特別措置法</a:t>
            </a:r>
            <a:r>
              <a:rPr kumimoji="1" lang="en-US" altLang="ja-JP" sz="11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7054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図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9683" y="3796611"/>
            <a:ext cx="3914436" cy="3015791"/>
          </a:xfrm>
          <a:prstGeom prst="rect">
            <a:avLst/>
          </a:prstGeom>
        </p:spPr>
      </p:pic>
      <p:pic>
        <p:nvPicPr>
          <p:cNvPr id="53" name="Picture 2" descr="11629"/>
          <p:cNvPicPr>
            <a:picLocks noChangeAspect="1" noChangeArrowheads="1"/>
          </p:cNvPicPr>
          <p:nvPr/>
        </p:nvPicPr>
        <p:blipFill rotWithShape="1">
          <a:blip r:embed="rId4"/>
          <a:srcRect l="11338" r="5038" b="26857"/>
          <a:stretch/>
        </p:blipFill>
        <p:spPr>
          <a:xfrm>
            <a:off x="718333" y="3499916"/>
            <a:ext cx="1293138" cy="848479"/>
          </a:xfrm>
          <a:prstGeom prst="rect">
            <a:avLst/>
          </a:prstGeom>
          <a:noFill/>
          <a:ln w="9525">
            <a:noFill/>
            <a:miter lim="800000"/>
            <a:headEnd/>
            <a:tailEnd/>
          </a:ln>
          <a:effectLst/>
        </p:spPr>
      </p:pic>
      <p:sp>
        <p:nvSpPr>
          <p:cNvPr id="13" name="正方形/長方形 12"/>
          <p:cNvSpPr/>
          <p:nvPr/>
        </p:nvSpPr>
        <p:spPr>
          <a:xfrm>
            <a:off x="2718840" y="3665137"/>
            <a:ext cx="4770871" cy="855605"/>
          </a:xfrm>
          <a:prstGeom prst="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sp>
        <p:nvSpPr>
          <p:cNvPr id="12" name="正方形/長方形 11"/>
          <p:cNvSpPr/>
          <p:nvPr/>
        </p:nvSpPr>
        <p:spPr>
          <a:xfrm>
            <a:off x="2759957" y="4380059"/>
            <a:ext cx="4729755" cy="140764"/>
          </a:xfrm>
          <a:prstGeom prst="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sp>
        <p:nvSpPr>
          <p:cNvPr id="37" name="フリーフォーム 36"/>
          <p:cNvSpPr/>
          <p:nvPr/>
        </p:nvSpPr>
        <p:spPr>
          <a:xfrm>
            <a:off x="412777" y="3180035"/>
            <a:ext cx="7076934" cy="3382627"/>
          </a:xfrm>
          <a:custGeom>
            <a:avLst/>
            <a:gdLst>
              <a:gd name="connsiteX0" fmla="*/ 0 w 7576457"/>
              <a:gd name="connsiteY0" fmla="*/ 0 h 4905829"/>
              <a:gd name="connsiteX1" fmla="*/ 0 w 7576457"/>
              <a:gd name="connsiteY1" fmla="*/ 4905829 h 4905829"/>
              <a:gd name="connsiteX2" fmla="*/ 2365828 w 7576457"/>
              <a:gd name="connsiteY2" fmla="*/ 4905829 h 4905829"/>
              <a:gd name="connsiteX3" fmla="*/ 2365828 w 7576457"/>
              <a:gd name="connsiteY3" fmla="*/ 2336800 h 4905829"/>
              <a:gd name="connsiteX4" fmla="*/ 3018971 w 7576457"/>
              <a:gd name="connsiteY4" fmla="*/ 2336800 h 4905829"/>
              <a:gd name="connsiteX5" fmla="*/ 3018971 w 7576457"/>
              <a:gd name="connsiteY5" fmla="*/ 1683657 h 4905829"/>
              <a:gd name="connsiteX6" fmla="*/ 7576457 w 7576457"/>
              <a:gd name="connsiteY6" fmla="*/ 1683657 h 4905829"/>
              <a:gd name="connsiteX7" fmla="*/ 7576457 w 7576457"/>
              <a:gd name="connsiteY7" fmla="*/ 29029 h 4905829"/>
              <a:gd name="connsiteX8" fmla="*/ 0 w 7576457"/>
              <a:gd name="connsiteY8" fmla="*/ 0 h 4905829"/>
              <a:gd name="connsiteX0" fmla="*/ 0 w 7576457"/>
              <a:gd name="connsiteY0" fmla="*/ 15421 h 4921250"/>
              <a:gd name="connsiteX1" fmla="*/ 0 w 7576457"/>
              <a:gd name="connsiteY1" fmla="*/ 4921250 h 4921250"/>
              <a:gd name="connsiteX2" fmla="*/ 2365828 w 7576457"/>
              <a:gd name="connsiteY2" fmla="*/ 4921250 h 4921250"/>
              <a:gd name="connsiteX3" fmla="*/ 2365828 w 7576457"/>
              <a:gd name="connsiteY3" fmla="*/ 2352221 h 4921250"/>
              <a:gd name="connsiteX4" fmla="*/ 3018971 w 7576457"/>
              <a:gd name="connsiteY4" fmla="*/ 2352221 h 4921250"/>
              <a:gd name="connsiteX5" fmla="*/ 3018971 w 7576457"/>
              <a:gd name="connsiteY5" fmla="*/ 1699078 h 4921250"/>
              <a:gd name="connsiteX6" fmla="*/ 7576457 w 7576457"/>
              <a:gd name="connsiteY6" fmla="*/ 1699078 h 4921250"/>
              <a:gd name="connsiteX7" fmla="*/ 7576457 w 7576457"/>
              <a:gd name="connsiteY7" fmla="*/ 0 h 4921250"/>
              <a:gd name="connsiteX8" fmla="*/ 0 w 7576457"/>
              <a:gd name="connsiteY8" fmla="*/ 15421 h 4921250"/>
              <a:gd name="connsiteX0" fmla="*/ 0 w 7576457"/>
              <a:gd name="connsiteY0" fmla="*/ 15421 h 4921250"/>
              <a:gd name="connsiteX1" fmla="*/ 0 w 7576457"/>
              <a:gd name="connsiteY1" fmla="*/ 4921250 h 4921250"/>
              <a:gd name="connsiteX2" fmla="*/ 2365828 w 7576457"/>
              <a:gd name="connsiteY2" fmla="*/ 4921250 h 4921250"/>
              <a:gd name="connsiteX3" fmla="*/ 2365828 w 7576457"/>
              <a:gd name="connsiteY3" fmla="*/ 2352221 h 4921250"/>
              <a:gd name="connsiteX4" fmla="*/ 2371271 w 7576457"/>
              <a:gd name="connsiteY4" fmla="*/ 1704521 h 4921250"/>
              <a:gd name="connsiteX5" fmla="*/ 3018971 w 7576457"/>
              <a:gd name="connsiteY5" fmla="*/ 1699078 h 4921250"/>
              <a:gd name="connsiteX6" fmla="*/ 7576457 w 7576457"/>
              <a:gd name="connsiteY6" fmla="*/ 1699078 h 4921250"/>
              <a:gd name="connsiteX7" fmla="*/ 7576457 w 7576457"/>
              <a:gd name="connsiteY7" fmla="*/ 0 h 4921250"/>
              <a:gd name="connsiteX8" fmla="*/ 0 w 7576457"/>
              <a:gd name="connsiteY8" fmla="*/ 15421 h 4921250"/>
              <a:gd name="connsiteX0" fmla="*/ 0 w 7576457"/>
              <a:gd name="connsiteY0" fmla="*/ 15421 h 4921250"/>
              <a:gd name="connsiteX1" fmla="*/ 0 w 7576457"/>
              <a:gd name="connsiteY1" fmla="*/ 4921250 h 4921250"/>
              <a:gd name="connsiteX2" fmla="*/ 2365828 w 7576457"/>
              <a:gd name="connsiteY2" fmla="*/ 4921250 h 4921250"/>
              <a:gd name="connsiteX3" fmla="*/ 2371271 w 7576457"/>
              <a:gd name="connsiteY3" fmla="*/ 1704521 h 4921250"/>
              <a:gd name="connsiteX4" fmla="*/ 3018971 w 7576457"/>
              <a:gd name="connsiteY4" fmla="*/ 1699078 h 4921250"/>
              <a:gd name="connsiteX5" fmla="*/ 7576457 w 7576457"/>
              <a:gd name="connsiteY5" fmla="*/ 1699078 h 4921250"/>
              <a:gd name="connsiteX6" fmla="*/ 7576457 w 7576457"/>
              <a:gd name="connsiteY6" fmla="*/ 0 h 4921250"/>
              <a:gd name="connsiteX7" fmla="*/ 0 w 7576457"/>
              <a:gd name="connsiteY7" fmla="*/ 15421 h 4921250"/>
              <a:gd name="connsiteX0" fmla="*/ 0 w 7576457"/>
              <a:gd name="connsiteY0" fmla="*/ 15421 h 4921250"/>
              <a:gd name="connsiteX1" fmla="*/ 0 w 7576457"/>
              <a:gd name="connsiteY1" fmla="*/ 4921250 h 4921250"/>
              <a:gd name="connsiteX2" fmla="*/ 2365828 w 7576457"/>
              <a:gd name="connsiteY2" fmla="*/ 4921250 h 4921250"/>
              <a:gd name="connsiteX3" fmla="*/ 2371271 w 7576457"/>
              <a:gd name="connsiteY3" fmla="*/ 1704521 h 4921250"/>
              <a:gd name="connsiteX4" fmla="*/ 7576457 w 7576457"/>
              <a:gd name="connsiteY4" fmla="*/ 1699078 h 4921250"/>
              <a:gd name="connsiteX5" fmla="*/ 7576457 w 7576457"/>
              <a:gd name="connsiteY5" fmla="*/ 0 h 4921250"/>
              <a:gd name="connsiteX6" fmla="*/ 0 w 7576457"/>
              <a:gd name="connsiteY6" fmla="*/ 15421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6457" h="4921250">
                <a:moveTo>
                  <a:pt x="0" y="15421"/>
                </a:moveTo>
                <a:lnTo>
                  <a:pt x="0" y="4921250"/>
                </a:lnTo>
                <a:lnTo>
                  <a:pt x="2365828" y="4921250"/>
                </a:lnTo>
                <a:cubicBezTo>
                  <a:pt x="2367642" y="3849007"/>
                  <a:pt x="2369457" y="2776764"/>
                  <a:pt x="2371271" y="1704521"/>
                </a:cubicBezTo>
                <a:lnTo>
                  <a:pt x="7576457" y="1699078"/>
                </a:lnTo>
                <a:lnTo>
                  <a:pt x="7576457" y="0"/>
                </a:lnTo>
                <a:lnTo>
                  <a:pt x="0" y="15421"/>
                </a:lnTo>
                <a:close/>
              </a:path>
            </a:pathLst>
          </a:cu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sp>
        <p:nvSpPr>
          <p:cNvPr id="4" name="タイトル 3"/>
          <p:cNvSpPr>
            <a:spLocks noGrp="1"/>
          </p:cNvSpPr>
          <p:nvPr>
            <p:ph type="title"/>
          </p:nvPr>
        </p:nvSpPr>
        <p:spPr>
          <a:xfrm>
            <a:off x="381001" y="14679"/>
            <a:ext cx="8986159" cy="439615"/>
          </a:xfrm>
        </p:spPr>
        <p:txBody>
          <a:bodyPr/>
          <a:lstStyle/>
          <a:p>
            <a:r>
              <a:rPr lang="ja-JP" altLang="en-US" sz="2400" b="1" dirty="0">
                <a:latin typeface="Meiryo UI" panose="020B0604030504040204" pitchFamily="50" charset="-128"/>
                <a:ea typeface="Meiryo UI" panose="020B0604030504040204" pitchFamily="50" charset="-128"/>
                <a:cs typeface="Meiryo UI" panose="020B0604030504040204" pitchFamily="50" charset="-128"/>
              </a:rPr>
              <a:t>立地適正化計画に基づく安全確保の取組への支援</a:t>
            </a:r>
          </a:p>
        </p:txBody>
      </p:sp>
      <p:sp>
        <p:nvSpPr>
          <p:cNvPr id="63" name="正方形/長方形 62"/>
          <p:cNvSpPr/>
          <p:nvPr/>
        </p:nvSpPr>
        <p:spPr>
          <a:xfrm>
            <a:off x="395726" y="661006"/>
            <a:ext cx="9100625" cy="319723"/>
          </a:xfrm>
          <a:prstGeom prst="rect">
            <a:avLst/>
          </a:prstGeom>
          <a:solidFill>
            <a:schemeClr val="bg1"/>
          </a:solidFill>
          <a:ln w="12700">
            <a:solidFill>
              <a:schemeClr val="tx1"/>
            </a:solidFill>
          </a:ln>
        </p:spPr>
        <p:txBody>
          <a:bodyPr wrap="square" bIns="66462" anchor="ctr">
            <a:noAutofit/>
          </a:bodyPr>
          <a:lstStyle/>
          <a:p>
            <a:pPr algn="just" defTabSz="843473" fontAlgn="auto">
              <a:spcBef>
                <a:spcPts val="0"/>
              </a:spcBef>
              <a:spcAft>
                <a:spcPts val="277"/>
              </a:spcAft>
              <a:defRPr/>
            </a:pPr>
            <a:r>
              <a:rPr lang="ja-JP" altLang="en-US" sz="166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立地適正化計画に基づく安全確保の取組について、</a:t>
            </a:r>
            <a:r>
              <a:rPr lang="ja-JP" altLang="en-US" sz="166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体制・ノウハウ面、財政面で</a:t>
            </a:r>
            <a:r>
              <a:rPr lang="ja-JP" altLang="en-US" sz="166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総合的な支援を実施</a:t>
            </a:r>
            <a:endParaRPr lang="en-US" altLang="ja-JP" sz="1662"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 name="グループ化 5"/>
          <p:cNvGrpSpPr/>
          <p:nvPr/>
        </p:nvGrpSpPr>
        <p:grpSpPr>
          <a:xfrm>
            <a:off x="6453148" y="5603858"/>
            <a:ext cx="1026981" cy="929309"/>
            <a:chOff x="-1830952" y="4353111"/>
            <a:chExt cx="1724917" cy="1546479"/>
          </a:xfrm>
        </p:grpSpPr>
        <p:pic>
          <p:nvPicPr>
            <p:cNvPr id="50" name="図 49"/>
            <p:cNvPicPr>
              <a:picLocks noChangeAspect="1"/>
            </p:cNvPicPr>
            <p:nvPr/>
          </p:nvPicPr>
          <p:blipFill rotWithShape="1">
            <a:blip r:embed="rId5" cstate="print">
              <a:extLst>
                <a:ext uri="{28A0092B-C50C-407E-A947-70E740481C1C}">
                  <a14:useLocalDpi xmlns:a14="http://schemas.microsoft.com/office/drawing/2010/main" val="0"/>
                </a:ext>
              </a:extLst>
            </a:blip>
            <a:srcRect l="1134" t="52450" r="75151" b="11461"/>
            <a:stretch/>
          </p:blipFill>
          <p:spPr>
            <a:xfrm>
              <a:off x="-1830952" y="4353111"/>
              <a:ext cx="1724917" cy="1546479"/>
            </a:xfrm>
            <a:prstGeom prst="rect">
              <a:avLst/>
            </a:prstGeom>
            <a:ln>
              <a:solidFill>
                <a:schemeClr val="tx1"/>
              </a:solidFill>
            </a:ln>
          </p:spPr>
        </p:pic>
        <p:sp>
          <p:nvSpPr>
            <p:cNvPr id="5" name="正方形/長方形 4"/>
            <p:cNvSpPr/>
            <p:nvPr/>
          </p:nvSpPr>
          <p:spPr>
            <a:xfrm>
              <a:off x="-508000" y="5651500"/>
              <a:ext cx="330200" cy="215900"/>
            </a:xfrm>
            <a:prstGeom prst="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grpSp>
      <p:pic>
        <p:nvPicPr>
          <p:cNvPr id="9" name="図 244"/>
          <p:cNvPicPr>
            <a:picLocks noChangeAspect="1"/>
          </p:cNvPicPr>
          <p:nvPr/>
        </p:nvPicPr>
        <p:blipFill rotWithShape="1">
          <a:blip r:embed="rId6"/>
          <a:srcRect l="49375" t="80000" r="47435" b="15238"/>
          <a:stretch/>
        </p:blipFill>
        <p:spPr>
          <a:xfrm>
            <a:off x="5147274" y="5480418"/>
            <a:ext cx="149538" cy="199385"/>
          </a:xfrm>
          <a:prstGeom prst="rect">
            <a:avLst/>
          </a:prstGeom>
        </p:spPr>
      </p:pic>
      <p:sp>
        <p:nvSpPr>
          <p:cNvPr id="11" name="正方形/長方形 10"/>
          <p:cNvSpPr/>
          <p:nvPr/>
        </p:nvSpPr>
        <p:spPr>
          <a:xfrm>
            <a:off x="412776" y="3192513"/>
            <a:ext cx="1699746" cy="28062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r>
              <a:rPr lang="ja-JP" altLang="en-US" sz="1477" b="1" dirty="0">
                <a:solidFill>
                  <a:prstClr val="white"/>
                </a:solidFill>
                <a:latin typeface="Meiryo UI" panose="020B0604030504040204" pitchFamily="50" charset="-128"/>
                <a:ea typeface="Meiryo UI" panose="020B0604030504040204" pitchFamily="50" charset="-128"/>
              </a:rPr>
              <a:t>ハード対策</a:t>
            </a:r>
          </a:p>
        </p:txBody>
      </p:sp>
      <p:sp>
        <p:nvSpPr>
          <p:cNvPr id="14" name="正方形/長方形 13"/>
          <p:cNvSpPr/>
          <p:nvPr/>
        </p:nvSpPr>
        <p:spPr>
          <a:xfrm>
            <a:off x="7599068" y="3192513"/>
            <a:ext cx="1894154" cy="3377140"/>
          </a:xfrm>
          <a:prstGeom prst="rect">
            <a:avLst/>
          </a:prstGeom>
          <a:noFill/>
          <a:ln>
            <a:solidFill>
              <a:srgbClr val="8BD9F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7599068" y="3184788"/>
            <a:ext cx="1565714" cy="291033"/>
          </a:xfrm>
          <a:prstGeom prst="rect">
            <a:avLst/>
          </a:prstGeom>
          <a:solidFill>
            <a:srgbClr val="8BD9F5"/>
          </a:solidFill>
          <a:ln>
            <a:solidFill>
              <a:srgbClr val="8BD9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r>
              <a:rPr lang="ja-JP" altLang="en-US" sz="1477" b="1" dirty="0">
                <a:solidFill>
                  <a:prstClr val="white"/>
                </a:solidFill>
                <a:latin typeface="Meiryo UI" panose="020B0604030504040204" pitchFamily="50" charset="-128"/>
                <a:ea typeface="Meiryo UI" panose="020B0604030504040204" pitchFamily="50" charset="-128"/>
              </a:rPr>
              <a:t>ソフト対策</a:t>
            </a:r>
          </a:p>
        </p:txBody>
      </p:sp>
      <p:pic>
        <p:nvPicPr>
          <p:cNvPr id="16" name="図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7905" y="3231029"/>
            <a:ext cx="1446259" cy="962957"/>
          </a:xfrm>
          <a:prstGeom prst="rect">
            <a:avLst/>
          </a:prstGeom>
          <a:solidFill>
            <a:schemeClr val="accent6">
              <a:lumMod val="20000"/>
              <a:lumOff val="80000"/>
            </a:schemeClr>
          </a:solidFill>
          <a:ln w="9525">
            <a:noFill/>
            <a:miter lim="800000"/>
            <a:headEnd/>
            <a:tailEnd/>
          </a:ln>
        </p:spPr>
      </p:pic>
      <p:pic>
        <p:nvPicPr>
          <p:cNvPr id="17" name="Picture 4" descr="C:\Users\ohhigashi-s2d7\AppData\Local\Microsoft\Windows\Temporary Internet Files\Content.Outlook\W4S31PJ5\02　石津.JPG"/>
          <p:cNvPicPr>
            <a:picLocks noChangeAspect="1" noChangeArrowheads="1"/>
          </p:cNvPicPr>
          <p:nvPr/>
        </p:nvPicPr>
        <p:blipFill>
          <a:blip r:embed="rId8"/>
          <a:srcRect l="11433" t="11423" r="21439" b="20940"/>
          <a:stretch>
            <a:fillRect/>
          </a:stretch>
        </p:blipFill>
        <p:spPr>
          <a:xfrm>
            <a:off x="723278" y="5541743"/>
            <a:ext cx="1295211" cy="872448"/>
          </a:xfrm>
          <a:prstGeom prst="rect">
            <a:avLst/>
          </a:prstGeom>
          <a:noFill/>
          <a:ln w="28575">
            <a:noFill/>
          </a:ln>
          <a:effectLst/>
        </p:spPr>
      </p:pic>
      <p:pic>
        <p:nvPicPr>
          <p:cNvPr id="19" name="Picture 30"/>
          <p:cNvPicPr>
            <a:picLocks noChangeAspect="1" noChangeArrowheads="1"/>
          </p:cNvPicPr>
          <p:nvPr/>
        </p:nvPicPr>
        <p:blipFill>
          <a:blip r:embed="rId9"/>
          <a:srcRect l="6250" t="7455" r="6023" b="14537"/>
          <a:stretch>
            <a:fillRect/>
          </a:stretch>
        </p:blipFill>
        <p:spPr>
          <a:xfrm>
            <a:off x="713938" y="4514587"/>
            <a:ext cx="1301254" cy="862939"/>
          </a:xfrm>
          <a:prstGeom prst="rect">
            <a:avLst/>
          </a:prstGeom>
          <a:noFill/>
          <a:ln w="28575" cap="flat" cmpd="sng">
            <a:noFill/>
            <a:prstDash val="solid"/>
            <a:round/>
          </a:ln>
          <a:effectLst/>
        </p:spPr>
      </p:pic>
      <p:sp>
        <p:nvSpPr>
          <p:cNvPr id="2" name="テキスト ボックス 1"/>
          <p:cNvSpPr txBox="1"/>
          <p:nvPr/>
        </p:nvSpPr>
        <p:spPr bwMode="auto">
          <a:xfrm>
            <a:off x="945212" y="6430921"/>
            <a:ext cx="1002176" cy="131682"/>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83">
              <a:lnSpc>
                <a:spcPct val="80000"/>
              </a:lnSpc>
              <a:defRPr/>
            </a:pPr>
            <a:r>
              <a:rPr lang="ja-JP" altLang="en-US" sz="1015" dirty="0">
                <a:solidFill>
                  <a:prstClr val="black"/>
                </a:solidFill>
                <a:latin typeface="ＭＳ Ｐゴシック" pitchFamily="50" charset="-128"/>
              </a:rPr>
              <a:t>避難タワーの整備</a:t>
            </a:r>
          </a:p>
        </p:txBody>
      </p:sp>
      <p:sp>
        <p:nvSpPr>
          <p:cNvPr id="3" name="楕円 2"/>
          <p:cNvSpPr/>
          <p:nvPr/>
        </p:nvSpPr>
        <p:spPr>
          <a:xfrm>
            <a:off x="4207917" y="5273524"/>
            <a:ext cx="307913" cy="33230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cxnSp>
        <p:nvCxnSpPr>
          <p:cNvPr id="8" name="直線コネクタ 7"/>
          <p:cNvCxnSpPr>
            <a:cxnSpLocks/>
            <a:stCxn id="19" idx="3"/>
            <a:endCxn id="51" idx="1"/>
          </p:cNvCxnSpPr>
          <p:nvPr/>
        </p:nvCxnSpPr>
        <p:spPr>
          <a:xfrm>
            <a:off x="2015193" y="4946056"/>
            <a:ext cx="2601516" cy="28395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bwMode="auto">
          <a:xfrm>
            <a:off x="1052732" y="5391649"/>
            <a:ext cx="785770" cy="131682"/>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83">
              <a:lnSpc>
                <a:spcPct val="80000"/>
              </a:lnSpc>
              <a:defRPr/>
            </a:pPr>
            <a:r>
              <a:rPr lang="ja-JP" altLang="en-US" sz="1015" dirty="0">
                <a:solidFill>
                  <a:prstClr val="black"/>
                </a:solidFill>
                <a:latin typeface="ＭＳ Ｐゴシック" pitchFamily="50" charset="-128"/>
              </a:rPr>
              <a:t>避難路の整備</a:t>
            </a:r>
          </a:p>
        </p:txBody>
      </p:sp>
      <p:pic>
        <p:nvPicPr>
          <p:cNvPr id="26" name="Picture 3" descr="\\172.16.34.223\share\★NEW地域支援室共用★\08 各区のまちづくり\08　垂水区\01東垂水地区\00 写真\写真27年度\150606わがまちウォーク\川瀬撮影分（未抜粋）\IMG_416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656"/>
          <a:stretch/>
        </p:blipFill>
        <p:spPr bwMode="auto">
          <a:xfrm>
            <a:off x="7909736" y="4529419"/>
            <a:ext cx="1201182" cy="839893"/>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27" name="Picture 5"/>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962690" y="5569838"/>
            <a:ext cx="1155440" cy="839892"/>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7"/>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868635" y="3491989"/>
            <a:ext cx="1210433" cy="839893"/>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テキスト ボックス 28"/>
          <p:cNvSpPr txBox="1"/>
          <p:nvPr/>
        </p:nvSpPr>
        <p:spPr bwMode="auto">
          <a:xfrm>
            <a:off x="8053986" y="6430962"/>
            <a:ext cx="984544" cy="131682"/>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83">
              <a:lnSpc>
                <a:spcPct val="80000"/>
              </a:lnSpc>
              <a:defRPr/>
            </a:pPr>
            <a:r>
              <a:rPr lang="ja-JP" altLang="en-US" sz="1015" dirty="0">
                <a:solidFill>
                  <a:prstClr val="black"/>
                </a:solidFill>
                <a:latin typeface="ＭＳ Ｐゴシック" pitchFamily="50" charset="-128"/>
              </a:rPr>
              <a:t>防災マップの作成</a:t>
            </a:r>
          </a:p>
        </p:txBody>
      </p:sp>
      <p:sp>
        <p:nvSpPr>
          <p:cNvPr id="30" name="テキスト ボックス 29"/>
          <p:cNvSpPr txBox="1"/>
          <p:nvPr/>
        </p:nvSpPr>
        <p:spPr bwMode="auto">
          <a:xfrm>
            <a:off x="7853390" y="4361131"/>
            <a:ext cx="1417353" cy="131682"/>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83">
              <a:lnSpc>
                <a:spcPct val="80000"/>
              </a:lnSpc>
              <a:defRPr/>
            </a:pPr>
            <a:r>
              <a:rPr lang="ja-JP" altLang="en-US" sz="1015" dirty="0">
                <a:solidFill>
                  <a:prstClr val="black"/>
                </a:solidFill>
                <a:latin typeface="ＭＳ Ｐゴシック" pitchFamily="50" charset="-128"/>
              </a:rPr>
              <a:t>防災ワークショップの開催</a:t>
            </a:r>
          </a:p>
        </p:txBody>
      </p:sp>
      <p:sp>
        <p:nvSpPr>
          <p:cNvPr id="31" name="テキスト ボックス 30"/>
          <p:cNvSpPr txBox="1"/>
          <p:nvPr/>
        </p:nvSpPr>
        <p:spPr bwMode="auto">
          <a:xfrm>
            <a:off x="7938972" y="5398399"/>
            <a:ext cx="1175301" cy="131682"/>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83">
              <a:lnSpc>
                <a:spcPct val="80000"/>
              </a:lnSpc>
              <a:defRPr/>
            </a:pPr>
            <a:r>
              <a:rPr lang="ja-JP" altLang="en-US" sz="1015" dirty="0">
                <a:solidFill>
                  <a:prstClr val="black"/>
                </a:solidFill>
                <a:latin typeface="ＭＳ Ｐゴシック" pitchFamily="50" charset="-128"/>
              </a:rPr>
              <a:t>危険箇所の啓発活動</a:t>
            </a:r>
          </a:p>
        </p:txBody>
      </p:sp>
      <p:sp>
        <p:nvSpPr>
          <p:cNvPr id="40" name="テキスト ボックス 39"/>
          <p:cNvSpPr txBox="1"/>
          <p:nvPr/>
        </p:nvSpPr>
        <p:spPr>
          <a:xfrm>
            <a:off x="944842" y="4361749"/>
            <a:ext cx="915614" cy="131682"/>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defPPr>
              <a:defRPr lang="ja-JP"/>
            </a:defPPr>
            <a:lvl1pPr marR="0" indent="0" algn="ctr" fontAlgn="base">
              <a:lnSpc>
                <a:spcPct val="80000"/>
              </a:lnSpc>
              <a:spcBef>
                <a:spcPct val="0"/>
              </a:spcBef>
              <a:spcAft>
                <a:spcPct val="0"/>
              </a:spcAft>
              <a:buClrTx/>
              <a:buSzTx/>
              <a:buFontTx/>
              <a:buNone/>
              <a:tabLst/>
              <a:defRPr sz="1200" b="0" i="0" u="none" strike="noStrike" cap="none" normalizeH="0" baseline="0">
                <a:ln>
                  <a:noFill/>
                </a:ln>
                <a:effectLst/>
                <a:latin typeface="ＭＳ Ｐゴシック" pitchFamily="50" charset="-128"/>
                <a:ea typeface="ＭＳ Ｐゴシック" pitchFamily="50" charset="-128"/>
              </a:defRPr>
            </a:lvl1pPr>
          </a:lstStyle>
          <a:p>
            <a:pPr defTabSz="844083">
              <a:defRPr/>
            </a:pPr>
            <a:r>
              <a:rPr lang="ja-JP" altLang="en-US" sz="1015" dirty="0">
                <a:solidFill>
                  <a:prstClr val="black"/>
                </a:solidFill>
              </a:rPr>
              <a:t>避難場所の整備</a:t>
            </a:r>
            <a:endParaRPr lang="en-US" altLang="ja-JP" sz="1015" dirty="0">
              <a:solidFill>
                <a:prstClr val="black"/>
              </a:solidFill>
            </a:endParaRPr>
          </a:p>
        </p:txBody>
      </p:sp>
      <p:sp>
        <p:nvSpPr>
          <p:cNvPr id="48" name="楕円 47"/>
          <p:cNvSpPr/>
          <p:nvPr/>
        </p:nvSpPr>
        <p:spPr>
          <a:xfrm>
            <a:off x="4611272" y="4807228"/>
            <a:ext cx="332308" cy="33230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sp>
        <p:nvSpPr>
          <p:cNvPr id="49" name="楕円 48"/>
          <p:cNvSpPr/>
          <p:nvPr/>
        </p:nvSpPr>
        <p:spPr>
          <a:xfrm>
            <a:off x="5861216" y="5968757"/>
            <a:ext cx="372960" cy="37296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sp>
        <p:nvSpPr>
          <p:cNvPr id="51" name="楕円 50"/>
          <p:cNvSpPr/>
          <p:nvPr/>
        </p:nvSpPr>
        <p:spPr>
          <a:xfrm>
            <a:off x="4571617" y="5181340"/>
            <a:ext cx="307913" cy="33230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cxnSp>
        <p:nvCxnSpPr>
          <p:cNvPr id="52" name="直線コネクタ 51"/>
          <p:cNvCxnSpPr>
            <a:cxnSpLocks/>
            <a:stCxn id="17" idx="3"/>
            <a:endCxn id="3" idx="2"/>
          </p:cNvCxnSpPr>
          <p:nvPr/>
        </p:nvCxnSpPr>
        <p:spPr>
          <a:xfrm flipV="1">
            <a:off x="2018489" y="5439678"/>
            <a:ext cx="2189429" cy="53829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cxnSpLocks/>
            <a:endCxn id="49" idx="7"/>
          </p:cNvCxnSpPr>
          <p:nvPr/>
        </p:nvCxnSpPr>
        <p:spPr>
          <a:xfrm flipH="1">
            <a:off x="6179560" y="4193985"/>
            <a:ext cx="816907" cy="1829391"/>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cxnSpLocks/>
          </p:cNvCxnSpPr>
          <p:nvPr/>
        </p:nvCxnSpPr>
        <p:spPr>
          <a:xfrm>
            <a:off x="4937759" y="4186742"/>
            <a:ext cx="439044" cy="64308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59" name="図 58"/>
          <p:cNvPicPr>
            <a:picLocks noChangeAspect="1"/>
          </p:cNvPicPr>
          <p:nvPr/>
        </p:nvPicPr>
        <p:blipFill>
          <a:blip r:embed="rId13"/>
          <a:stretch>
            <a:fillRect/>
          </a:stretch>
        </p:blipFill>
        <p:spPr>
          <a:xfrm>
            <a:off x="3139332" y="3229058"/>
            <a:ext cx="1786206" cy="957684"/>
          </a:xfrm>
          <a:prstGeom prst="rect">
            <a:avLst/>
          </a:prstGeom>
        </p:spPr>
      </p:pic>
      <p:sp>
        <p:nvSpPr>
          <p:cNvPr id="61" name="楕円 60"/>
          <p:cNvSpPr/>
          <p:nvPr/>
        </p:nvSpPr>
        <p:spPr>
          <a:xfrm>
            <a:off x="5031493" y="5378939"/>
            <a:ext cx="372960" cy="37296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cxnSp>
        <p:nvCxnSpPr>
          <p:cNvPr id="62" name="直線コネクタ 61"/>
          <p:cNvCxnSpPr>
            <a:cxnSpLocks/>
            <a:stCxn id="53" idx="3"/>
            <a:endCxn id="48" idx="1"/>
          </p:cNvCxnSpPr>
          <p:nvPr/>
        </p:nvCxnSpPr>
        <p:spPr>
          <a:xfrm>
            <a:off x="2011472" y="3924155"/>
            <a:ext cx="2648467" cy="931739"/>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5" name="下カーブ矢印 64"/>
          <p:cNvSpPr/>
          <p:nvPr/>
        </p:nvSpPr>
        <p:spPr>
          <a:xfrm rot="16200000" flipV="1">
            <a:off x="5052134" y="4986677"/>
            <a:ext cx="685277" cy="309955"/>
          </a:xfrm>
          <a:prstGeom prst="curvedDownArrow">
            <a:avLst>
              <a:gd name="adj1" fmla="val 18330"/>
              <a:gd name="adj2" fmla="val 50000"/>
              <a:gd name="adj3" fmla="val 42477"/>
            </a:avLst>
          </a:prstGeom>
          <a:solidFill>
            <a:schemeClr val="accent6">
              <a:lumMod val="20000"/>
              <a:lumOff val="80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sp>
        <p:nvSpPr>
          <p:cNvPr id="67" name="テキスト ボックス 66"/>
          <p:cNvSpPr txBox="1"/>
          <p:nvPr/>
        </p:nvSpPr>
        <p:spPr>
          <a:xfrm>
            <a:off x="3061253" y="4196992"/>
            <a:ext cx="1879018" cy="126039"/>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defPPr>
              <a:defRPr lang="ja-JP"/>
            </a:defPPr>
            <a:lvl1pPr marR="0" indent="0" algn="ctr" fontAlgn="base">
              <a:lnSpc>
                <a:spcPct val="80000"/>
              </a:lnSpc>
              <a:spcBef>
                <a:spcPct val="0"/>
              </a:spcBef>
              <a:spcAft>
                <a:spcPct val="0"/>
              </a:spcAft>
              <a:buClrTx/>
              <a:buSzTx/>
              <a:buFontTx/>
              <a:buNone/>
              <a:tabLst/>
              <a:defRPr sz="1200" b="0" i="0" u="none" strike="noStrike" cap="none" normalizeH="0" baseline="0">
                <a:ln>
                  <a:noFill/>
                </a:ln>
                <a:effectLst/>
                <a:latin typeface="ＭＳ Ｐゴシック" pitchFamily="50" charset="-128"/>
                <a:ea typeface="ＭＳ Ｐゴシック" pitchFamily="50" charset="-128"/>
              </a:defRPr>
            </a:lvl1pPr>
          </a:lstStyle>
          <a:p>
            <a:pPr defTabSz="844083">
              <a:defRPr/>
            </a:pPr>
            <a:r>
              <a:rPr lang="ja-JP" altLang="en-US" sz="969" dirty="0">
                <a:solidFill>
                  <a:prstClr val="black"/>
                </a:solidFill>
              </a:rPr>
              <a:t>災害ハザードエリアからの施設移転</a:t>
            </a:r>
            <a:endParaRPr lang="en-US" altLang="ja-JP" sz="969" dirty="0">
              <a:solidFill>
                <a:prstClr val="black"/>
              </a:solidFill>
            </a:endParaRPr>
          </a:p>
        </p:txBody>
      </p:sp>
      <p:grpSp>
        <p:nvGrpSpPr>
          <p:cNvPr id="43" name="グループ化 42"/>
          <p:cNvGrpSpPr/>
          <p:nvPr/>
        </p:nvGrpSpPr>
        <p:grpSpPr>
          <a:xfrm>
            <a:off x="3696995" y="6048011"/>
            <a:ext cx="612618" cy="332910"/>
            <a:chOff x="3592328" y="6371037"/>
            <a:chExt cx="663670" cy="360652"/>
          </a:xfrm>
        </p:grpSpPr>
        <p:pic>
          <p:nvPicPr>
            <p:cNvPr id="60" name="図 59"/>
            <p:cNvPicPr>
              <a:picLocks noChangeAspect="1"/>
            </p:cNvPicPr>
            <p:nvPr/>
          </p:nvPicPr>
          <p:blipFill rotWithShape="1">
            <a:blip r:embed="rId14" cstate="print">
              <a:extLst>
                <a:ext uri="{28A0092B-C50C-407E-A947-70E740481C1C}">
                  <a14:useLocalDpi xmlns:a14="http://schemas.microsoft.com/office/drawing/2010/main" val="0"/>
                </a:ext>
              </a:extLst>
            </a:blip>
            <a:srcRect l="45076" t="78020" r="41183" b="12620"/>
            <a:stretch/>
          </p:blipFill>
          <p:spPr>
            <a:xfrm>
              <a:off x="3592328" y="6371037"/>
              <a:ext cx="588133" cy="308656"/>
            </a:xfrm>
            <a:prstGeom prst="rect">
              <a:avLst/>
            </a:prstGeom>
          </p:spPr>
        </p:pic>
        <p:pic>
          <p:nvPicPr>
            <p:cNvPr id="64" name="図 63"/>
            <p:cNvPicPr>
              <a:picLocks noChangeAspect="1"/>
            </p:cNvPicPr>
            <p:nvPr/>
          </p:nvPicPr>
          <p:blipFill rotWithShape="1">
            <a:blip r:embed="rId15" cstate="print">
              <a:extLst>
                <a:ext uri="{28A0092B-C50C-407E-A947-70E740481C1C}">
                  <a14:useLocalDpi xmlns:a14="http://schemas.microsoft.com/office/drawing/2010/main" val="0"/>
                </a:ext>
              </a:extLst>
            </a:blip>
            <a:srcRect l="45076" t="85332" r="41183" b="12620"/>
            <a:stretch/>
          </p:blipFill>
          <p:spPr>
            <a:xfrm>
              <a:off x="3624191" y="6659154"/>
              <a:ext cx="631807" cy="72535"/>
            </a:xfrm>
            <a:prstGeom prst="rect">
              <a:avLst/>
            </a:prstGeom>
          </p:spPr>
        </p:pic>
        <p:pic>
          <p:nvPicPr>
            <p:cNvPr id="66" name="図 65"/>
            <p:cNvPicPr>
              <a:picLocks noChangeAspect="1"/>
            </p:cNvPicPr>
            <p:nvPr/>
          </p:nvPicPr>
          <p:blipFill rotWithShape="1">
            <a:blip r:embed="rId16" cstate="print">
              <a:extLst>
                <a:ext uri="{28A0092B-C50C-407E-A947-70E740481C1C}">
                  <a14:useLocalDpi xmlns:a14="http://schemas.microsoft.com/office/drawing/2010/main" val="0"/>
                </a:ext>
              </a:extLst>
            </a:blip>
            <a:srcRect l="56584" t="82390" r="41183" b="12620"/>
            <a:stretch/>
          </p:blipFill>
          <p:spPr>
            <a:xfrm>
              <a:off x="4141347" y="6525365"/>
              <a:ext cx="86581" cy="149100"/>
            </a:xfrm>
            <a:prstGeom prst="rect">
              <a:avLst/>
            </a:prstGeom>
          </p:spPr>
        </p:pic>
      </p:grpSp>
      <p:sp>
        <p:nvSpPr>
          <p:cNvPr id="20" name="正方形/長方形 19"/>
          <p:cNvSpPr/>
          <p:nvPr/>
        </p:nvSpPr>
        <p:spPr>
          <a:xfrm>
            <a:off x="412776" y="1129307"/>
            <a:ext cx="1797024" cy="250913"/>
          </a:xfrm>
          <a:prstGeom prst="rect">
            <a:avLst/>
          </a:prstGeom>
          <a:solidFill>
            <a:schemeClr val="bg1"/>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r>
              <a:rPr lang="ja-JP" altLang="en-US" sz="1292" dirty="0">
                <a:solidFill>
                  <a:prstClr val="black"/>
                </a:solidFill>
                <a:latin typeface="HGP創英角ｺﾞｼｯｸUB"/>
                <a:ea typeface="HGP創英角ｺﾞｼｯｸUB"/>
              </a:rPr>
              <a:t>体制・ノウハウの支援</a:t>
            </a:r>
          </a:p>
        </p:txBody>
      </p:sp>
      <p:sp>
        <p:nvSpPr>
          <p:cNvPr id="74" name="正方形/長方形 73"/>
          <p:cNvSpPr/>
          <p:nvPr/>
        </p:nvSpPr>
        <p:spPr>
          <a:xfrm>
            <a:off x="412776" y="2558187"/>
            <a:ext cx="1797024" cy="220792"/>
          </a:xfrm>
          <a:prstGeom prst="rect">
            <a:avLst/>
          </a:prstGeom>
          <a:solidFill>
            <a:schemeClr val="bg1"/>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r>
              <a:rPr lang="ja-JP" altLang="en-US" sz="1292" dirty="0">
                <a:solidFill>
                  <a:prstClr val="black"/>
                </a:solidFill>
                <a:latin typeface="HGP創英角ｺﾞｼｯｸUB"/>
                <a:ea typeface="HGP創英角ｺﾞｼｯｸUB"/>
              </a:rPr>
              <a:t>財政支援</a:t>
            </a:r>
          </a:p>
        </p:txBody>
      </p:sp>
      <p:sp>
        <p:nvSpPr>
          <p:cNvPr id="69" name="コンテンツ プレースホルダー 2">
            <a:extLst>
              <a:ext uri="{FF2B5EF4-FFF2-40B4-BE49-F238E27FC236}">
                <a16:creationId xmlns:a16="http://schemas.microsoft.com/office/drawing/2014/main" id="{2B882A95-81A3-44E3-83A7-1864BD1C26A5}"/>
              </a:ext>
            </a:extLst>
          </p:cNvPr>
          <p:cNvSpPr txBox="1">
            <a:spLocks/>
          </p:cNvSpPr>
          <p:nvPr/>
        </p:nvSpPr>
        <p:spPr>
          <a:xfrm>
            <a:off x="412778" y="1412099"/>
            <a:ext cx="4540222" cy="1091350"/>
          </a:xfrm>
          <a:prstGeom prst="rect">
            <a:avLst/>
          </a:prstGeom>
          <a:ln w="9525" cap="flat" cmpd="sng" algn="ctr">
            <a:solidFill>
              <a:schemeClr val="dk1"/>
            </a:solidFill>
            <a:prstDash val="solid"/>
          </a:ln>
        </p:spPr>
        <p:style>
          <a:lnRef idx="2">
            <a:schemeClr val="dk1"/>
          </a:lnRef>
          <a:fillRef idx="1">
            <a:schemeClr val="lt1"/>
          </a:fillRef>
          <a:effectRef idx="0">
            <a:schemeClr val="dk1"/>
          </a:effectRef>
          <a:fontRef idx="minor">
            <a:schemeClr val="dk1"/>
          </a:fontRef>
        </p:style>
        <p:txBody>
          <a:bodyPr anchor="t"/>
          <a:lstStyle>
            <a:lvl1pPr marL="316531" indent="-316531" algn="l" rtl="0" eaLnBrk="0" fontAlgn="base" hangingPunct="0">
              <a:spcBef>
                <a:spcPct val="20000"/>
              </a:spcBef>
              <a:spcAft>
                <a:spcPct val="0"/>
              </a:spcAft>
              <a:buChar char="•"/>
              <a:defRPr kumimoji="1" sz="2954">
                <a:solidFill>
                  <a:schemeClr val="dk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dk1"/>
                </a:solidFill>
                <a:latin typeface="+mn-lt"/>
                <a:ea typeface="+mn-ea"/>
                <a:cs typeface="+mn-cs"/>
              </a:defRPr>
            </a:lvl2pPr>
            <a:lvl3pPr marL="1055103" indent="-211021" algn="l" rtl="0" eaLnBrk="0" fontAlgn="base" hangingPunct="0">
              <a:spcBef>
                <a:spcPct val="20000"/>
              </a:spcBef>
              <a:spcAft>
                <a:spcPct val="0"/>
              </a:spcAft>
              <a:buChar char="•"/>
              <a:defRPr kumimoji="1" sz="2215">
                <a:solidFill>
                  <a:schemeClr val="dk1"/>
                </a:solidFill>
                <a:latin typeface="+mn-lt"/>
                <a:ea typeface="+mn-ea"/>
                <a:cs typeface="+mn-cs"/>
              </a:defRPr>
            </a:lvl3pPr>
            <a:lvl4pPr marL="1477145" indent="-211021" algn="l" rtl="0" eaLnBrk="0" fontAlgn="base" hangingPunct="0">
              <a:spcBef>
                <a:spcPct val="20000"/>
              </a:spcBef>
              <a:spcAft>
                <a:spcPct val="0"/>
              </a:spcAft>
              <a:buChar char="–"/>
              <a:defRPr kumimoji="1" sz="1846">
                <a:solidFill>
                  <a:schemeClr val="dk1"/>
                </a:solidFill>
                <a:latin typeface="+mn-lt"/>
                <a:ea typeface="+mn-ea"/>
                <a:cs typeface="+mn-cs"/>
              </a:defRPr>
            </a:lvl4pPr>
            <a:lvl5pPr marL="1899186" indent="-211021" algn="l" rtl="0" eaLnBrk="0" fontAlgn="base" hangingPunct="0">
              <a:spcBef>
                <a:spcPct val="20000"/>
              </a:spcBef>
              <a:spcAft>
                <a:spcPct val="0"/>
              </a:spcAft>
              <a:buChar char="»"/>
              <a:defRPr kumimoji="1" sz="1846">
                <a:solidFill>
                  <a:schemeClr val="dk1"/>
                </a:solidFill>
                <a:latin typeface="+mn-lt"/>
                <a:ea typeface="+mn-ea"/>
                <a:cs typeface="+mn-cs"/>
              </a:defRPr>
            </a:lvl5pPr>
            <a:lvl6pPr marL="2321227" indent="-211021" algn="l" rtl="0" eaLnBrk="1" fontAlgn="base" hangingPunct="1">
              <a:spcBef>
                <a:spcPct val="20000"/>
              </a:spcBef>
              <a:spcAft>
                <a:spcPct val="0"/>
              </a:spcAft>
              <a:buChar char="»"/>
              <a:defRPr kumimoji="1" sz="1846">
                <a:solidFill>
                  <a:schemeClr val="dk1"/>
                </a:solidFill>
                <a:latin typeface="+mn-lt"/>
                <a:ea typeface="+mn-ea"/>
                <a:cs typeface="+mn-cs"/>
              </a:defRPr>
            </a:lvl6pPr>
            <a:lvl7pPr marL="2743269" indent="-211021" algn="l" rtl="0" eaLnBrk="1" fontAlgn="base" hangingPunct="1">
              <a:spcBef>
                <a:spcPct val="20000"/>
              </a:spcBef>
              <a:spcAft>
                <a:spcPct val="0"/>
              </a:spcAft>
              <a:buChar char="»"/>
              <a:defRPr kumimoji="1" sz="1846">
                <a:solidFill>
                  <a:schemeClr val="dk1"/>
                </a:solidFill>
                <a:latin typeface="+mn-lt"/>
                <a:ea typeface="+mn-ea"/>
                <a:cs typeface="+mn-cs"/>
              </a:defRPr>
            </a:lvl7pPr>
            <a:lvl8pPr marL="3165310" indent="-211021" algn="l" rtl="0" eaLnBrk="1" fontAlgn="base" hangingPunct="1">
              <a:spcBef>
                <a:spcPct val="20000"/>
              </a:spcBef>
              <a:spcAft>
                <a:spcPct val="0"/>
              </a:spcAft>
              <a:buChar char="»"/>
              <a:defRPr kumimoji="1" sz="1846">
                <a:solidFill>
                  <a:schemeClr val="dk1"/>
                </a:solidFill>
                <a:latin typeface="+mn-lt"/>
                <a:ea typeface="+mn-ea"/>
                <a:cs typeface="+mn-cs"/>
              </a:defRPr>
            </a:lvl8pPr>
            <a:lvl9pPr marL="3587351" indent="-211021" algn="l" rtl="0" eaLnBrk="1" fontAlgn="base" hangingPunct="1">
              <a:spcBef>
                <a:spcPct val="20000"/>
              </a:spcBef>
              <a:spcAft>
                <a:spcPct val="0"/>
              </a:spcAft>
              <a:buChar char="»"/>
              <a:defRPr kumimoji="1" sz="1846">
                <a:solidFill>
                  <a:schemeClr val="dk1"/>
                </a:solidFill>
                <a:latin typeface="+mn-lt"/>
                <a:ea typeface="+mn-ea"/>
                <a:cs typeface="+mn-cs"/>
              </a:defRPr>
            </a:lvl9pPr>
          </a:lstStyle>
          <a:p>
            <a:pPr marL="0" indent="0" defTabSz="844083">
              <a:buNone/>
              <a:defRPr/>
            </a:pPr>
            <a:endParaRPr lang="en-US" altLang="ja-JP" sz="1108" kern="0" dirty="0">
              <a:solidFill>
                <a:prstClr val="black"/>
              </a:solidFill>
              <a:latin typeface="Meiryo UI" panose="020B0604030504040204" pitchFamily="50" charset="-128"/>
              <a:ea typeface="Meiryo UI" panose="020B0604030504040204" pitchFamily="50" charset="-128"/>
            </a:endParaRPr>
          </a:p>
          <a:p>
            <a:pPr marL="0" indent="0" defTabSz="844083">
              <a:buNone/>
              <a:defRPr/>
            </a:pPr>
            <a:r>
              <a:rPr lang="ja-JP" altLang="en-US" sz="1292" b="1" kern="0" dirty="0">
                <a:solidFill>
                  <a:prstClr val="black"/>
                </a:solidFill>
                <a:latin typeface="Meiryo UI" panose="020B0604030504040204" pitchFamily="50" charset="-128"/>
                <a:ea typeface="Meiryo UI" panose="020B0604030504040204" pitchFamily="50" charset="-128"/>
              </a:rPr>
              <a:t>防災指針の作成や防災指針に位置付けた施策の推進を支援</a:t>
            </a:r>
            <a:r>
              <a:rPr lang="ja-JP" altLang="en-US" sz="1292" kern="0" dirty="0">
                <a:solidFill>
                  <a:prstClr val="black"/>
                </a:solidFill>
                <a:latin typeface="Meiryo UI" panose="020B0604030504040204" pitchFamily="50" charset="-128"/>
                <a:ea typeface="Meiryo UI" panose="020B0604030504040204" pitchFamily="50" charset="-128"/>
              </a:rPr>
              <a:t>するため、防災関係部局による</a:t>
            </a:r>
            <a:r>
              <a:rPr lang="ja-JP" altLang="en-US" sz="1292" b="1" kern="0" dirty="0">
                <a:solidFill>
                  <a:prstClr val="black"/>
                </a:solidFill>
                <a:latin typeface="Meiryo UI" panose="020B0604030504040204" pitchFamily="50" charset="-128"/>
                <a:ea typeface="Meiryo UI" panose="020B0604030504040204" pitchFamily="50" charset="-128"/>
              </a:rPr>
              <a:t>「防災タスクフォース」を設置</a:t>
            </a:r>
            <a:r>
              <a:rPr lang="ja-JP" altLang="en-US" sz="1292" kern="0" dirty="0">
                <a:solidFill>
                  <a:prstClr val="black"/>
                </a:solidFill>
                <a:latin typeface="Meiryo UI" panose="020B0604030504040204" pitchFamily="50" charset="-128"/>
                <a:ea typeface="Meiryo UI" panose="020B0604030504040204" pitchFamily="50" charset="-128"/>
              </a:rPr>
              <a:t>し、市町村に対する</a:t>
            </a:r>
            <a:r>
              <a:rPr lang="ja-JP" altLang="en-US" sz="1292" b="1" kern="0" dirty="0">
                <a:solidFill>
                  <a:prstClr val="black"/>
                </a:solidFill>
                <a:latin typeface="Meiryo UI" panose="020B0604030504040204" pitchFamily="50" charset="-128"/>
                <a:ea typeface="Meiryo UI" panose="020B0604030504040204" pitchFamily="50" charset="-128"/>
              </a:rPr>
              <a:t>省庁横断・ワンストップの相談体制を構築</a:t>
            </a:r>
            <a:endParaRPr lang="ja-JP" altLang="en-US" sz="1292" kern="0" dirty="0">
              <a:solidFill>
                <a:prstClr val="black"/>
              </a:solidFill>
              <a:latin typeface="Meiryo UI" panose="020B0604030504040204" pitchFamily="50" charset="-128"/>
              <a:ea typeface="Meiryo UI" panose="020B0604030504040204" pitchFamily="50" charset="-128"/>
            </a:endParaRPr>
          </a:p>
        </p:txBody>
      </p:sp>
      <p:sp>
        <p:nvSpPr>
          <p:cNvPr id="71" name="四角形: 角を丸くする 5">
            <a:extLst>
              <a:ext uri="{FF2B5EF4-FFF2-40B4-BE49-F238E27FC236}">
                <a16:creationId xmlns:a16="http://schemas.microsoft.com/office/drawing/2014/main" id="{716600EE-848D-4656-A0E3-889F37DB14E7}"/>
              </a:ext>
            </a:extLst>
          </p:cNvPr>
          <p:cNvSpPr/>
          <p:nvPr/>
        </p:nvSpPr>
        <p:spPr>
          <a:xfrm>
            <a:off x="412776" y="1404555"/>
            <a:ext cx="2564524" cy="232615"/>
          </a:xfrm>
          <a:prstGeom prst="roundRect">
            <a:avLst>
              <a:gd name="adj" fmla="val 0"/>
            </a:avLst>
          </a:prstGeom>
          <a:solidFill>
            <a:schemeClr val="accent6">
              <a:lumMod val="75000"/>
            </a:schemeClr>
          </a:solidFill>
          <a:ln>
            <a:noFill/>
            <a:headEnd/>
            <a:tailEnd/>
          </a:ln>
          <a:effectLst/>
        </p:spPr>
        <p:style>
          <a:lnRef idx="1">
            <a:schemeClr val="accent5"/>
          </a:lnRef>
          <a:fillRef idx="2">
            <a:schemeClr val="accent5"/>
          </a:fillRef>
          <a:effectRef idx="1">
            <a:schemeClr val="accent5"/>
          </a:effectRef>
          <a:fontRef idx="minor">
            <a:schemeClr val="dk1"/>
          </a:fontRef>
        </p:style>
        <p:txBody>
          <a:bodyPr wrap="none" rtlCol="0" anchor="ctr"/>
          <a:lstStyle/>
          <a:p>
            <a:pPr defTabSz="844083">
              <a:defRPr/>
            </a:pPr>
            <a:r>
              <a:rPr lang="ja-JP" altLang="en-US" sz="1477" dirty="0">
                <a:solidFill>
                  <a:srgbClr val="FFFFFF"/>
                </a:solidFill>
                <a:latin typeface="HGP創英角ｺﾞｼｯｸUB" pitchFamily="50" charset="-128"/>
                <a:ea typeface="HGP創英角ｺﾞｼｯｸUB" pitchFamily="50" charset="-128"/>
              </a:rPr>
              <a:t>防災タスクフォースの設置</a:t>
            </a:r>
          </a:p>
        </p:txBody>
      </p:sp>
      <p:sp>
        <p:nvSpPr>
          <p:cNvPr id="75" name="テキスト ボックス 74">
            <a:extLst>
              <a:ext uri="{FF2B5EF4-FFF2-40B4-BE49-F238E27FC236}">
                <a16:creationId xmlns:a16="http://schemas.microsoft.com/office/drawing/2014/main" id="{46288978-6AE7-4D35-A700-6F35910EE3D2}"/>
              </a:ext>
            </a:extLst>
          </p:cNvPr>
          <p:cNvSpPr txBox="1"/>
          <p:nvPr/>
        </p:nvSpPr>
        <p:spPr>
          <a:xfrm>
            <a:off x="5031494" y="1404555"/>
            <a:ext cx="4461729" cy="1104965"/>
          </a:xfrm>
          <a:prstGeom prst="rect">
            <a:avLst/>
          </a:prstGeom>
          <a:noFill/>
          <a:ln>
            <a:solidFill>
              <a:schemeClr val="tx1"/>
            </a:solidFill>
          </a:ln>
        </p:spPr>
        <p:txBody>
          <a:bodyPr wrap="square" rtlCol="0" anchor="b" anchorCtr="0">
            <a:noAutofit/>
          </a:bodyPr>
          <a:lstStyle/>
          <a:p>
            <a:pPr marL="164127" indent="-164127" defTabSz="844083">
              <a:defRPr/>
            </a:pPr>
            <a:r>
              <a:rPr lang="ja-JP" altLang="en-US" sz="1292" dirty="0">
                <a:solidFill>
                  <a:srgbClr val="000000"/>
                </a:solidFill>
                <a:latin typeface="Meiryo UI" panose="020B0604030504040204" pitchFamily="50" charset="-128"/>
                <a:ea typeface="Meiryo UI" panose="020B0604030504040204" pitchFamily="50" charset="-128"/>
              </a:rPr>
              <a:t>・早期の防災指針の作成を目指す</a:t>
            </a:r>
            <a:r>
              <a:rPr lang="ja-JP" altLang="en-US" sz="1292" b="1" dirty="0">
                <a:solidFill>
                  <a:srgbClr val="000000"/>
                </a:solidFill>
                <a:latin typeface="Meiryo UI" panose="020B0604030504040204" pitchFamily="50" charset="-128"/>
                <a:ea typeface="Meiryo UI" panose="020B0604030504040204" pitchFamily="50" charset="-128"/>
              </a:rPr>
              <a:t>「防災コンパクト先行モデル都市」（</a:t>
            </a:r>
            <a:r>
              <a:rPr lang="en-US" altLang="ja-JP" sz="1292" b="1" dirty="0">
                <a:solidFill>
                  <a:srgbClr val="000000"/>
                </a:solidFill>
                <a:latin typeface="Meiryo UI" panose="020B0604030504040204" pitchFamily="50" charset="-128"/>
                <a:ea typeface="Meiryo UI" panose="020B0604030504040204" pitchFamily="50" charset="-128"/>
              </a:rPr>
              <a:t>17</a:t>
            </a:r>
            <a:r>
              <a:rPr lang="ja-JP" altLang="en-US" sz="1292" b="1" dirty="0">
                <a:solidFill>
                  <a:srgbClr val="000000"/>
                </a:solidFill>
                <a:latin typeface="Meiryo UI" panose="020B0604030504040204" pitchFamily="50" charset="-128"/>
                <a:ea typeface="Meiryo UI" panose="020B0604030504040204" pitchFamily="50" charset="-128"/>
              </a:rPr>
              <a:t>都市）</a:t>
            </a:r>
            <a:r>
              <a:rPr lang="ja-JP" altLang="en-US" sz="1292" dirty="0">
                <a:solidFill>
                  <a:srgbClr val="000000"/>
                </a:solidFill>
                <a:latin typeface="Meiryo UI" panose="020B0604030504040204" pitchFamily="50" charset="-128"/>
                <a:ea typeface="Meiryo UI" panose="020B0604030504040204" pitchFamily="50" charset="-128"/>
              </a:rPr>
              <a:t>を選定</a:t>
            </a:r>
            <a:endParaRPr lang="en-US" altLang="ja-JP" sz="1292" dirty="0">
              <a:solidFill>
                <a:srgbClr val="000000"/>
              </a:solidFill>
              <a:latin typeface="Meiryo UI" panose="020B0604030504040204" pitchFamily="50" charset="-128"/>
              <a:ea typeface="Meiryo UI" panose="020B0604030504040204" pitchFamily="50" charset="-128"/>
            </a:endParaRPr>
          </a:p>
          <a:p>
            <a:pPr marL="164127" indent="-164127" defTabSz="844083">
              <a:defRPr/>
            </a:pPr>
            <a:r>
              <a:rPr lang="ja-JP" altLang="en-US" sz="1292" dirty="0">
                <a:solidFill>
                  <a:srgbClr val="000000"/>
                </a:solidFill>
                <a:latin typeface="Meiryo UI" panose="020B0604030504040204" pitchFamily="50" charset="-128"/>
                <a:ea typeface="Meiryo UI" panose="020B0604030504040204" pitchFamily="50" charset="-128"/>
              </a:rPr>
              <a:t>・</a:t>
            </a:r>
            <a:r>
              <a:rPr lang="ja-JP" altLang="en-US" sz="1292" dirty="0">
                <a:solidFill>
                  <a:prstClr val="black"/>
                </a:solidFill>
                <a:latin typeface="Meiryo UI" panose="020B0604030504040204" pitchFamily="50" charset="-128"/>
                <a:ea typeface="Meiryo UI" panose="020B0604030504040204" pitchFamily="50" charset="-128"/>
              </a:rPr>
              <a:t>国による</a:t>
            </a:r>
            <a:r>
              <a:rPr lang="ja-JP" altLang="en-US" sz="1292" b="1" dirty="0">
                <a:solidFill>
                  <a:prstClr val="black"/>
                </a:solidFill>
                <a:latin typeface="Meiryo UI" panose="020B0604030504040204" pitchFamily="50" charset="-128"/>
                <a:ea typeface="Meiryo UI" panose="020B0604030504040204" pitchFamily="50" charset="-128"/>
              </a:rPr>
              <a:t>直接的なコンサルティング</a:t>
            </a:r>
            <a:r>
              <a:rPr lang="ja-JP" altLang="en-US" sz="1292" dirty="0">
                <a:solidFill>
                  <a:prstClr val="black"/>
                </a:solidFill>
                <a:latin typeface="Meiryo UI" panose="020B0604030504040204" pitchFamily="50" charset="-128"/>
                <a:ea typeface="Meiryo UI" panose="020B0604030504040204" pitchFamily="50" charset="-128"/>
              </a:rPr>
              <a:t>により、モデル都市での防災指針の検討を支援し、その</a:t>
            </a:r>
            <a:r>
              <a:rPr lang="ja-JP" altLang="en-US" sz="1292" b="1" dirty="0">
                <a:solidFill>
                  <a:prstClr val="black"/>
                </a:solidFill>
                <a:latin typeface="Meiryo UI" panose="020B0604030504040204" pitchFamily="50" charset="-128"/>
                <a:ea typeface="Meiryo UI" panose="020B0604030504040204" pitchFamily="50" charset="-128"/>
              </a:rPr>
              <a:t>取組状況を全国の自治体に横展開</a:t>
            </a:r>
          </a:p>
        </p:txBody>
      </p:sp>
      <p:sp>
        <p:nvSpPr>
          <p:cNvPr id="76" name="正方形/長方形 75">
            <a:extLst>
              <a:ext uri="{FF2B5EF4-FFF2-40B4-BE49-F238E27FC236}">
                <a16:creationId xmlns:a16="http://schemas.microsoft.com/office/drawing/2014/main" id="{D2765448-B92F-4D12-9A1B-4626A9A06A1A}"/>
              </a:ext>
            </a:extLst>
          </p:cNvPr>
          <p:cNvSpPr>
            <a:spLocks noChangeArrowheads="1"/>
          </p:cNvSpPr>
          <p:nvPr/>
        </p:nvSpPr>
        <p:spPr bwMode="auto">
          <a:xfrm>
            <a:off x="5031494" y="1400407"/>
            <a:ext cx="4185511" cy="232615"/>
          </a:xfrm>
          <a:prstGeom prst="rect">
            <a:avLst/>
          </a:prstGeom>
          <a:solidFill>
            <a:schemeClr val="accent6">
              <a:lumMod val="75000"/>
            </a:schemeClr>
          </a:solidFill>
          <a:ln w="9525">
            <a:noFill/>
            <a:miter lim="800000"/>
            <a:headEnd/>
            <a:tailEnd/>
          </a:ln>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4083" fontAlgn="auto">
              <a:spcBef>
                <a:spcPct val="0"/>
              </a:spcBef>
              <a:spcAft>
                <a:spcPts val="0"/>
              </a:spcAft>
              <a:buNone/>
              <a:defRPr/>
            </a:pPr>
            <a:r>
              <a:rPr lang="ja-JP" altLang="en-US" sz="1477" kern="0" dirty="0">
                <a:solidFill>
                  <a:prstClr val="white"/>
                </a:solidFill>
                <a:latin typeface="HGP創英角ｺﾞｼｯｸUB"/>
                <a:ea typeface="HGP創英角ｺﾞｼｯｸUB"/>
              </a:rPr>
              <a:t>防災コンパクト先行モデル都市の形成・横展開</a:t>
            </a:r>
          </a:p>
        </p:txBody>
      </p:sp>
      <p:sp>
        <p:nvSpPr>
          <p:cNvPr id="58" name="正方形/長方形 57"/>
          <p:cNvSpPr/>
          <p:nvPr/>
        </p:nvSpPr>
        <p:spPr>
          <a:xfrm>
            <a:off x="412777" y="2819234"/>
            <a:ext cx="9100625" cy="319723"/>
          </a:xfrm>
          <a:prstGeom prst="rect">
            <a:avLst/>
          </a:prstGeom>
          <a:solidFill>
            <a:schemeClr val="bg1"/>
          </a:solidFill>
          <a:ln w="12700">
            <a:solidFill>
              <a:schemeClr val="tx1"/>
            </a:solidFill>
          </a:ln>
        </p:spPr>
        <p:txBody>
          <a:bodyPr wrap="square" bIns="66462" anchor="ctr">
            <a:noAutofit/>
          </a:bodyPr>
          <a:lstStyle/>
          <a:p>
            <a:pPr algn="just" defTabSz="843473" fontAlgn="auto">
              <a:spcBef>
                <a:spcPts val="0"/>
              </a:spcBef>
              <a:spcAft>
                <a:spcPts val="277"/>
              </a:spcAft>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各種予算措置により、都市の安全確保の取組（ハード・ソフト）を支援</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bwMode="auto">
          <a:xfrm>
            <a:off x="5268557" y="4208037"/>
            <a:ext cx="1649789" cy="131682"/>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83">
              <a:lnSpc>
                <a:spcPct val="80000"/>
              </a:lnSpc>
              <a:defRPr/>
            </a:pPr>
            <a:r>
              <a:rPr lang="ja-JP" altLang="en-US" sz="1015" dirty="0">
                <a:solidFill>
                  <a:prstClr val="black"/>
                </a:solidFill>
                <a:latin typeface="ＭＳ Ｐゴシック" pitchFamily="50" charset="-128"/>
              </a:rPr>
              <a:t>土地の嵩上げによる浸水対策</a:t>
            </a:r>
          </a:p>
        </p:txBody>
      </p:sp>
      <p:sp>
        <p:nvSpPr>
          <p:cNvPr id="72" name="コンテンツ プレースホルダー 2">
            <a:extLst>
              <a:ext uri="{FF2B5EF4-FFF2-40B4-BE49-F238E27FC236}">
                <a16:creationId xmlns:a16="http://schemas.microsoft.com/office/drawing/2014/main" id="{DBD54EC9-6BD7-4433-A15A-4C092C707FEE}"/>
              </a:ext>
            </a:extLst>
          </p:cNvPr>
          <p:cNvSpPr txBox="1">
            <a:spLocks/>
          </p:cNvSpPr>
          <p:nvPr/>
        </p:nvSpPr>
        <p:spPr bwMode="auto">
          <a:xfrm>
            <a:off x="427669" y="2272275"/>
            <a:ext cx="4335458" cy="218033"/>
          </a:xfrm>
          <a:prstGeom prst="rect">
            <a:avLst/>
          </a:prstGeom>
          <a:noFill/>
          <a:ln w="9525" cap="flat" cmpd="sng" algn="ctr">
            <a:noFill/>
            <a:prstDash val="solid"/>
          </a:ln>
        </p:spPr>
        <p:style>
          <a:lnRef idx="2">
            <a:schemeClr val="dk1"/>
          </a:lnRef>
          <a:fillRef idx="1">
            <a:schemeClr val="lt1"/>
          </a:fillRef>
          <a:effectRef idx="0">
            <a:schemeClr val="dk1"/>
          </a:effectRef>
          <a:fontRef idx="minor">
            <a:schemeClr val="dk1"/>
          </a:fontRef>
        </p:style>
        <p:txBody>
          <a:bodyPr vert="horz" wrap="square" lIns="84406" tIns="42203" rIns="84406" bIns="42203" numCol="1" anchor="ctr" anchorCtr="0" compatLnSpc="1">
            <a:prstTxWarp prst="textNoShape">
              <a:avLst/>
            </a:prstTxWarp>
          </a:bodyPr>
          <a:lstStyle>
            <a:lvl1pPr marL="371464" indent="-371464" algn="l" rtl="0" eaLnBrk="1" fontAlgn="base" hangingPunct="1">
              <a:spcBef>
                <a:spcPct val="20000"/>
              </a:spcBef>
              <a:spcAft>
                <a:spcPct val="0"/>
              </a:spcAft>
              <a:buChar char="•"/>
              <a:defRPr kumimoji="1" sz="3467">
                <a:solidFill>
                  <a:schemeClr val="dk1"/>
                </a:solidFill>
                <a:latin typeface="+mn-lt"/>
                <a:ea typeface="+mn-ea"/>
                <a:cs typeface="+mn-cs"/>
              </a:defRPr>
            </a:lvl1pPr>
            <a:lvl2pPr marL="804838" indent="-309553" algn="l" rtl="0" eaLnBrk="1" fontAlgn="base" hangingPunct="1">
              <a:spcBef>
                <a:spcPct val="20000"/>
              </a:spcBef>
              <a:spcAft>
                <a:spcPct val="0"/>
              </a:spcAft>
              <a:buChar char="–"/>
              <a:defRPr kumimoji="1" sz="3033">
                <a:solidFill>
                  <a:schemeClr val="dk1"/>
                </a:solidFill>
                <a:latin typeface="+mn-lt"/>
                <a:ea typeface="+mn-ea"/>
                <a:cs typeface="+mn-cs"/>
              </a:defRPr>
            </a:lvl2pPr>
            <a:lvl3pPr marL="1238212" indent="-247642" algn="l" rtl="0" eaLnBrk="1" fontAlgn="base" hangingPunct="1">
              <a:spcBef>
                <a:spcPct val="20000"/>
              </a:spcBef>
              <a:spcAft>
                <a:spcPct val="0"/>
              </a:spcAft>
              <a:buChar char="•"/>
              <a:defRPr kumimoji="1" sz="2600">
                <a:solidFill>
                  <a:schemeClr val="dk1"/>
                </a:solidFill>
                <a:latin typeface="+mn-lt"/>
                <a:ea typeface="+mn-ea"/>
                <a:cs typeface="+mn-cs"/>
              </a:defRPr>
            </a:lvl3pPr>
            <a:lvl4pPr marL="1733497" indent="-247642" algn="l" rtl="0" eaLnBrk="1" fontAlgn="base" hangingPunct="1">
              <a:spcBef>
                <a:spcPct val="20000"/>
              </a:spcBef>
              <a:spcAft>
                <a:spcPct val="0"/>
              </a:spcAft>
              <a:buChar char="–"/>
              <a:defRPr kumimoji="1" sz="2167">
                <a:solidFill>
                  <a:schemeClr val="dk1"/>
                </a:solidFill>
                <a:latin typeface="+mn-lt"/>
                <a:ea typeface="+mn-ea"/>
                <a:cs typeface="+mn-cs"/>
              </a:defRPr>
            </a:lvl4pPr>
            <a:lvl5pPr marL="2228781" indent="-247642" algn="l" rtl="0" eaLnBrk="1" fontAlgn="base" hangingPunct="1">
              <a:spcBef>
                <a:spcPct val="20000"/>
              </a:spcBef>
              <a:spcAft>
                <a:spcPct val="0"/>
              </a:spcAft>
              <a:buChar char="»"/>
              <a:defRPr kumimoji="1" sz="2167">
                <a:solidFill>
                  <a:schemeClr val="dk1"/>
                </a:solidFill>
                <a:latin typeface="+mn-lt"/>
                <a:ea typeface="+mn-ea"/>
                <a:cs typeface="+mn-cs"/>
              </a:defRPr>
            </a:lvl5pPr>
            <a:lvl6pPr marL="2724066" indent="-247642" algn="l" rtl="0" eaLnBrk="1" fontAlgn="base" hangingPunct="1">
              <a:spcBef>
                <a:spcPct val="20000"/>
              </a:spcBef>
              <a:spcAft>
                <a:spcPct val="0"/>
              </a:spcAft>
              <a:buChar char="»"/>
              <a:defRPr kumimoji="1" sz="2167">
                <a:solidFill>
                  <a:schemeClr val="dk1"/>
                </a:solidFill>
                <a:latin typeface="+mn-lt"/>
                <a:ea typeface="+mn-ea"/>
                <a:cs typeface="+mn-cs"/>
              </a:defRPr>
            </a:lvl6pPr>
            <a:lvl7pPr marL="3219351" indent="-247642" algn="l" rtl="0" eaLnBrk="1" fontAlgn="base" hangingPunct="1">
              <a:spcBef>
                <a:spcPct val="20000"/>
              </a:spcBef>
              <a:spcAft>
                <a:spcPct val="0"/>
              </a:spcAft>
              <a:buChar char="»"/>
              <a:defRPr kumimoji="1" sz="2167">
                <a:solidFill>
                  <a:schemeClr val="dk1"/>
                </a:solidFill>
                <a:latin typeface="+mn-lt"/>
                <a:ea typeface="+mn-ea"/>
                <a:cs typeface="+mn-cs"/>
              </a:defRPr>
            </a:lvl7pPr>
            <a:lvl8pPr marL="3714636" indent="-247642" algn="l" rtl="0" eaLnBrk="1" fontAlgn="base" hangingPunct="1">
              <a:spcBef>
                <a:spcPct val="20000"/>
              </a:spcBef>
              <a:spcAft>
                <a:spcPct val="0"/>
              </a:spcAft>
              <a:buChar char="»"/>
              <a:defRPr kumimoji="1" sz="2167">
                <a:solidFill>
                  <a:schemeClr val="dk1"/>
                </a:solidFill>
                <a:latin typeface="+mn-lt"/>
                <a:ea typeface="+mn-ea"/>
                <a:cs typeface="+mn-cs"/>
              </a:defRPr>
            </a:lvl8pPr>
            <a:lvl9pPr marL="4209920" indent="-247642" algn="l" rtl="0" eaLnBrk="1" fontAlgn="base" hangingPunct="1">
              <a:spcBef>
                <a:spcPct val="20000"/>
              </a:spcBef>
              <a:spcAft>
                <a:spcPct val="0"/>
              </a:spcAft>
              <a:buChar char="»"/>
              <a:defRPr kumimoji="1" sz="2167">
                <a:solidFill>
                  <a:schemeClr val="dk1"/>
                </a:solidFill>
                <a:latin typeface="+mn-lt"/>
                <a:ea typeface="+mn-ea"/>
                <a:cs typeface="+mn-cs"/>
              </a:defRPr>
            </a:lvl9pPr>
          </a:lstStyle>
          <a:p>
            <a:pPr marL="0" indent="0" defTabSz="844083">
              <a:buNone/>
              <a:defRPr/>
            </a:pPr>
            <a:r>
              <a:rPr lang="en-US" altLang="ja-JP" sz="738" kern="0" dirty="0">
                <a:solidFill>
                  <a:prstClr val="black"/>
                </a:solidFill>
                <a:latin typeface="Meiryo UI" panose="020B0604030504040204" pitchFamily="50" charset="-128"/>
                <a:ea typeface="Meiryo UI" panose="020B0604030504040204" pitchFamily="50" charset="-128"/>
              </a:rPr>
              <a:t>※</a:t>
            </a:r>
            <a:r>
              <a:rPr lang="ja-JP" altLang="en-US" sz="738" kern="0" dirty="0">
                <a:solidFill>
                  <a:prstClr val="black"/>
                </a:solidFill>
                <a:latin typeface="Meiryo UI" panose="020B0604030504040204" pitchFamily="50" charset="-128"/>
                <a:ea typeface="Meiryo UI" panose="020B0604030504040204" pitchFamily="50" charset="-128"/>
              </a:rPr>
              <a:t>構成員：内閣府（防災）、消防庁、国土交通省（水管理・国土保全局、道路局、住宅局、都市局）</a:t>
            </a:r>
          </a:p>
        </p:txBody>
      </p:sp>
      <p:sp>
        <p:nvSpPr>
          <p:cNvPr id="56" name="スライド番号プレースホルダー 3"/>
          <p:cNvSpPr txBox="1">
            <a:spLocks/>
          </p:cNvSpPr>
          <p:nvPr/>
        </p:nvSpPr>
        <p:spPr bwMode="auto">
          <a:xfrm>
            <a:off x="7391400" y="6553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777821"/>
            <a:fld id="{67BA84A0-340B-42A6-B002-7E876AB09174}" type="slidenum">
              <a:rPr lang="en-US" altLang="ja-JP" sz="1534">
                <a:solidFill>
                  <a:prstClr val="black"/>
                </a:solidFill>
              </a:rPr>
              <a:pPr defTabSz="777821"/>
              <a:t>40</a:t>
            </a:fld>
            <a:endParaRPr lang="en-US" altLang="ja-JP" sz="1534" dirty="0">
              <a:solidFill>
                <a:prstClr val="black"/>
              </a:solidFill>
            </a:endParaRPr>
          </a:p>
        </p:txBody>
      </p:sp>
    </p:spTree>
    <p:extLst>
      <p:ext uri="{BB962C8B-B14F-4D97-AF65-F5344CB8AC3E}">
        <p14:creationId xmlns:p14="http://schemas.microsoft.com/office/powerpoint/2010/main" val="4128423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二等辺三角形 41"/>
          <p:cNvSpPr/>
          <p:nvPr/>
        </p:nvSpPr>
        <p:spPr>
          <a:xfrm>
            <a:off x="4383" y="4156450"/>
            <a:ext cx="9842262" cy="387707"/>
          </a:xfrm>
          <a:prstGeom prst="triangle">
            <a:avLst>
              <a:gd name="adj" fmla="val 50093"/>
            </a:avLst>
          </a:prstGeom>
          <a:gradFill>
            <a:gsLst>
              <a:gs pos="0">
                <a:srgbClr val="00B0F0"/>
              </a:gs>
              <a:gs pos="9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5" name="正方形/長方形 44"/>
          <p:cNvSpPr/>
          <p:nvPr/>
        </p:nvSpPr>
        <p:spPr bwMode="auto">
          <a:xfrm>
            <a:off x="34426" y="4336589"/>
            <a:ext cx="2556373" cy="243599"/>
          </a:xfrm>
          <a:prstGeom prst="rect">
            <a:avLst/>
          </a:prstGeom>
          <a:noFill/>
          <a:ln w="12700">
            <a:noFill/>
          </a:ln>
        </p:spPr>
        <p:style>
          <a:lnRef idx="2">
            <a:schemeClr val="accent3"/>
          </a:lnRef>
          <a:fillRef idx="1">
            <a:schemeClr val="lt1"/>
          </a:fillRef>
          <a:effectRef idx="0">
            <a:schemeClr val="accent3"/>
          </a:effectRef>
          <a:fontRef idx="minor">
            <a:schemeClr val="dk1"/>
          </a:fontRef>
        </p:style>
        <p:txBody>
          <a:bodyPr anchor="t"/>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ja-JP" altLang="ja-JP" sz="12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4" name="タイトル 1"/>
          <p:cNvSpPr txBox="1">
            <a:spLocks/>
          </p:cNvSpPr>
          <p:nvPr/>
        </p:nvSpPr>
        <p:spPr bwMode="auto">
          <a:xfrm>
            <a:off x="0" y="45189"/>
            <a:ext cx="9816601"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033">
                <a:solidFill>
                  <a:srgbClr val="4087C8"/>
                </a:solidFill>
                <a:latin typeface="+mj-lt"/>
                <a:ea typeface="+mj-ea"/>
                <a:cs typeface="+mj-cs"/>
              </a:defRPr>
            </a:lvl1pPr>
            <a:lvl2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5pPr>
            <a:lvl6pPr marL="495285"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6pPr>
            <a:lvl7pPr marL="990570"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7pPr>
            <a:lvl8pPr marL="1485854"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8pPr>
            <a:lvl9pPr marL="1981139"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4087C8"/>
                </a:solidFill>
                <a:effectLst/>
                <a:uLnTx/>
                <a:uFillTx/>
                <a:latin typeface="HGP創英角ｺﾞｼｯｸUB"/>
                <a:ea typeface="HGP創英角ｺﾞｼｯｸUB"/>
                <a:cs typeface="+mj-cs"/>
              </a:rPr>
              <a:t>防災タスクフォースによる省庁横断的な防災指針作成の支援</a:t>
            </a:r>
            <a:endPar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p:txBody>
      </p:sp>
      <p:sp>
        <p:nvSpPr>
          <p:cNvPr id="5" name="コンテンツ プレースホルダー 2"/>
          <p:cNvSpPr>
            <a:spLocks noGrp="1"/>
          </p:cNvSpPr>
          <p:nvPr>
            <p:ph idx="1"/>
          </p:nvPr>
        </p:nvSpPr>
        <p:spPr>
          <a:xfrm>
            <a:off x="34427" y="899866"/>
            <a:ext cx="9782174" cy="1190840"/>
          </a:xfrm>
          <a:ln w="9525"/>
        </p:spPr>
        <p:style>
          <a:lnRef idx="2">
            <a:schemeClr val="dk1"/>
          </a:lnRef>
          <a:fillRef idx="1">
            <a:schemeClr val="lt1"/>
          </a:fillRef>
          <a:effectRef idx="0">
            <a:schemeClr val="dk1"/>
          </a:effectRef>
          <a:fontRef idx="minor">
            <a:schemeClr val="dk1"/>
          </a:fontRef>
        </p:style>
        <p:txBody>
          <a:bodyPr anchor="ctr"/>
          <a:lstStyle/>
          <a:p>
            <a:pPr marL="0" indent="0">
              <a:buNone/>
            </a:pPr>
            <a:r>
              <a:rPr lang="ja-JP" altLang="en-US" sz="1600" dirty="0">
                <a:latin typeface="Meiryo UI" panose="020B0604030504040204" pitchFamily="50" charset="-128"/>
                <a:ea typeface="Meiryo UI" panose="020B0604030504040204" pitchFamily="50" charset="-128"/>
              </a:rPr>
              <a:t>市町村における</a:t>
            </a:r>
            <a:r>
              <a:rPr lang="ja-JP" altLang="en-US" sz="1600" b="1" dirty="0">
                <a:latin typeface="Meiryo UI" panose="020B0604030504040204" pitchFamily="50" charset="-128"/>
                <a:ea typeface="Meiryo UI" panose="020B0604030504040204" pitchFamily="50" charset="-128"/>
              </a:rPr>
              <a:t>防災指針の作成や防災指針に位置付けた施策の推進等を支援</a:t>
            </a:r>
            <a:r>
              <a:rPr lang="ja-JP" altLang="en-US" sz="1600" dirty="0">
                <a:latin typeface="Meiryo UI" panose="020B0604030504040204" pitchFamily="50" charset="-128"/>
                <a:ea typeface="Meiryo UI" panose="020B0604030504040204" pitchFamily="50" charset="-128"/>
              </a:rPr>
              <a:t>するため、コンパクトシティ形成支援チーム</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において、防災に関与する部局により</a:t>
            </a:r>
            <a:r>
              <a:rPr lang="ja-JP" altLang="en-US" sz="1600" b="1" dirty="0">
                <a:latin typeface="Meiryo UI" panose="020B0604030504040204" pitchFamily="50" charset="-128"/>
                <a:ea typeface="Meiryo UI" panose="020B0604030504040204" pitchFamily="50" charset="-128"/>
              </a:rPr>
              <a:t>防災タスクフォースを設置</a:t>
            </a:r>
            <a:r>
              <a:rPr lang="ja-JP" altLang="en-US" sz="1600" dirty="0">
                <a:latin typeface="Meiryo UI" panose="020B0604030504040204" pitchFamily="50" charset="-128"/>
                <a:ea typeface="Meiryo UI" panose="020B0604030504040204" pitchFamily="50" charset="-128"/>
              </a:rPr>
              <a:t>し、市町村に対する</a:t>
            </a:r>
            <a:r>
              <a:rPr lang="ja-JP" altLang="en-US" sz="1600" b="1" dirty="0">
                <a:latin typeface="Meiryo UI" panose="020B0604030504040204" pitchFamily="50" charset="-128"/>
                <a:ea typeface="Meiryo UI" panose="020B0604030504040204" pitchFamily="50" charset="-128"/>
              </a:rPr>
              <a:t>省庁横断・ワンストップの相談体制を構築</a:t>
            </a:r>
            <a:r>
              <a:rPr lang="ja-JP" altLang="en-US" sz="1600" dirty="0">
                <a:latin typeface="Meiryo UI" panose="020B0604030504040204" pitchFamily="50" charset="-128"/>
                <a:ea typeface="Meiryo UI" panose="020B0604030504040204" pitchFamily="50" charset="-128"/>
              </a:rPr>
              <a:t>。</a:t>
            </a:r>
          </a:p>
        </p:txBody>
      </p:sp>
      <p:sp>
        <p:nvSpPr>
          <p:cNvPr id="15" name="四角形: 角を丸くする 5"/>
          <p:cNvSpPr/>
          <p:nvPr/>
        </p:nvSpPr>
        <p:spPr>
          <a:xfrm>
            <a:off x="39031" y="777773"/>
            <a:ext cx="3113769" cy="315553"/>
          </a:xfrm>
          <a:prstGeom prst="roundRect">
            <a:avLst>
              <a:gd name="adj" fmla="val 0"/>
            </a:avLst>
          </a:prstGeom>
          <a:solidFill>
            <a:schemeClr val="accent6">
              <a:lumMod val="75000"/>
            </a:schemeClr>
          </a:solidFill>
          <a:ln>
            <a:noFill/>
            <a:headEnd/>
            <a:tailEnd/>
          </a:ln>
          <a:effectLst/>
        </p:spPr>
        <p:style>
          <a:lnRef idx="1">
            <a:schemeClr val="accent5"/>
          </a:lnRef>
          <a:fillRef idx="2">
            <a:schemeClr val="accent5"/>
          </a:fillRef>
          <a:effectRef idx="1">
            <a:schemeClr val="accent5"/>
          </a:effectRef>
          <a:fontRef idx="minor">
            <a:schemeClr val="dk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HGP創英角ｺﾞｼｯｸUB" pitchFamily="50" charset="-128"/>
                <a:ea typeface="HGP創英角ｺﾞｼｯｸUB" pitchFamily="50" charset="-128"/>
                <a:cs typeface="+mn-cs"/>
              </a:rPr>
              <a:t>防災タスクフォースの目的</a:t>
            </a:r>
          </a:p>
        </p:txBody>
      </p:sp>
      <p:sp>
        <p:nvSpPr>
          <p:cNvPr id="16" name="コンテンツ プレースホルダー 2"/>
          <p:cNvSpPr txBox="1">
            <a:spLocks/>
          </p:cNvSpPr>
          <p:nvPr/>
        </p:nvSpPr>
        <p:spPr bwMode="auto">
          <a:xfrm>
            <a:off x="0" y="1898327"/>
            <a:ext cx="9090738" cy="199895"/>
          </a:xfrm>
          <a:prstGeom prst="rect">
            <a:avLst/>
          </a:prstGeom>
          <a:noFill/>
          <a:ln w="9525" cap="flat" cmpd="sng" algn="ctr">
            <a:noFill/>
            <a:prstDash val="soli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marL="371464" indent="-371464" algn="l" rtl="0" eaLnBrk="1" fontAlgn="base" hangingPunct="1">
              <a:spcBef>
                <a:spcPct val="20000"/>
              </a:spcBef>
              <a:spcAft>
                <a:spcPct val="0"/>
              </a:spcAft>
              <a:buChar char="•"/>
              <a:defRPr kumimoji="1" sz="3467">
                <a:solidFill>
                  <a:schemeClr val="dk1"/>
                </a:solidFill>
                <a:latin typeface="+mn-lt"/>
                <a:ea typeface="+mn-ea"/>
                <a:cs typeface="+mn-cs"/>
              </a:defRPr>
            </a:lvl1pPr>
            <a:lvl2pPr marL="804838" indent="-309553" algn="l" rtl="0" eaLnBrk="1" fontAlgn="base" hangingPunct="1">
              <a:spcBef>
                <a:spcPct val="20000"/>
              </a:spcBef>
              <a:spcAft>
                <a:spcPct val="0"/>
              </a:spcAft>
              <a:buChar char="–"/>
              <a:defRPr kumimoji="1" sz="3033">
                <a:solidFill>
                  <a:schemeClr val="dk1"/>
                </a:solidFill>
                <a:latin typeface="+mn-lt"/>
                <a:ea typeface="+mn-ea"/>
                <a:cs typeface="+mn-cs"/>
              </a:defRPr>
            </a:lvl2pPr>
            <a:lvl3pPr marL="1238212" indent="-247642" algn="l" rtl="0" eaLnBrk="1" fontAlgn="base" hangingPunct="1">
              <a:spcBef>
                <a:spcPct val="20000"/>
              </a:spcBef>
              <a:spcAft>
                <a:spcPct val="0"/>
              </a:spcAft>
              <a:buChar char="•"/>
              <a:defRPr kumimoji="1" sz="2600">
                <a:solidFill>
                  <a:schemeClr val="dk1"/>
                </a:solidFill>
                <a:latin typeface="+mn-lt"/>
                <a:ea typeface="+mn-ea"/>
                <a:cs typeface="+mn-cs"/>
              </a:defRPr>
            </a:lvl3pPr>
            <a:lvl4pPr marL="1733497" indent="-247642" algn="l" rtl="0" eaLnBrk="1" fontAlgn="base" hangingPunct="1">
              <a:spcBef>
                <a:spcPct val="20000"/>
              </a:spcBef>
              <a:spcAft>
                <a:spcPct val="0"/>
              </a:spcAft>
              <a:buChar char="–"/>
              <a:defRPr kumimoji="1" sz="2167">
                <a:solidFill>
                  <a:schemeClr val="dk1"/>
                </a:solidFill>
                <a:latin typeface="+mn-lt"/>
                <a:ea typeface="+mn-ea"/>
                <a:cs typeface="+mn-cs"/>
              </a:defRPr>
            </a:lvl4pPr>
            <a:lvl5pPr marL="2228781" indent="-247642" algn="l" rtl="0" eaLnBrk="1" fontAlgn="base" hangingPunct="1">
              <a:spcBef>
                <a:spcPct val="20000"/>
              </a:spcBef>
              <a:spcAft>
                <a:spcPct val="0"/>
              </a:spcAft>
              <a:buChar char="»"/>
              <a:defRPr kumimoji="1" sz="2167">
                <a:solidFill>
                  <a:schemeClr val="dk1"/>
                </a:solidFill>
                <a:latin typeface="+mn-lt"/>
                <a:ea typeface="+mn-ea"/>
                <a:cs typeface="+mn-cs"/>
              </a:defRPr>
            </a:lvl5pPr>
            <a:lvl6pPr marL="2724066" indent="-247642" algn="l" rtl="0" eaLnBrk="1" fontAlgn="base" hangingPunct="1">
              <a:spcBef>
                <a:spcPct val="20000"/>
              </a:spcBef>
              <a:spcAft>
                <a:spcPct val="0"/>
              </a:spcAft>
              <a:buChar char="»"/>
              <a:defRPr kumimoji="1" sz="2167">
                <a:solidFill>
                  <a:schemeClr val="dk1"/>
                </a:solidFill>
                <a:latin typeface="+mn-lt"/>
                <a:ea typeface="+mn-ea"/>
                <a:cs typeface="+mn-cs"/>
              </a:defRPr>
            </a:lvl6pPr>
            <a:lvl7pPr marL="3219351" indent="-247642" algn="l" rtl="0" eaLnBrk="1" fontAlgn="base" hangingPunct="1">
              <a:spcBef>
                <a:spcPct val="20000"/>
              </a:spcBef>
              <a:spcAft>
                <a:spcPct val="0"/>
              </a:spcAft>
              <a:buChar char="»"/>
              <a:defRPr kumimoji="1" sz="2167">
                <a:solidFill>
                  <a:schemeClr val="dk1"/>
                </a:solidFill>
                <a:latin typeface="+mn-lt"/>
                <a:ea typeface="+mn-ea"/>
                <a:cs typeface="+mn-cs"/>
              </a:defRPr>
            </a:lvl7pPr>
            <a:lvl8pPr marL="3714636" indent="-247642" algn="l" rtl="0" eaLnBrk="1" fontAlgn="base" hangingPunct="1">
              <a:spcBef>
                <a:spcPct val="20000"/>
              </a:spcBef>
              <a:spcAft>
                <a:spcPct val="0"/>
              </a:spcAft>
              <a:buChar char="»"/>
              <a:defRPr kumimoji="1" sz="2167">
                <a:solidFill>
                  <a:schemeClr val="dk1"/>
                </a:solidFill>
                <a:latin typeface="+mn-lt"/>
                <a:ea typeface="+mn-ea"/>
                <a:cs typeface="+mn-cs"/>
              </a:defRPr>
            </a:lvl8pPr>
            <a:lvl9pPr marL="4209920" indent="-247642" algn="l" rtl="0" eaLnBrk="1" fontAlgn="base" hangingPunct="1">
              <a:spcBef>
                <a:spcPct val="20000"/>
              </a:spcBef>
              <a:spcAft>
                <a:spcPct val="0"/>
              </a:spcAft>
              <a:buChar char="»"/>
              <a:defRPr kumimoji="1" sz="2167">
                <a:solidFill>
                  <a:schemeClr val="dk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）都市のコンパクト化と周辺の交通ネットワーク形成の実現に向けた取組が円滑に進められるよう、省庁横断的に市町村を支援する枠組み（</a:t>
            </a:r>
            <a:r>
              <a:rPr kumimoji="1" lang="en-US" altLang="ja-JP"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H27.3</a:t>
            </a:r>
            <a:r>
              <a:rPr kumimoji="1" lang="ja-JP" altLang="en-US" sz="10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設置）</a:t>
            </a:r>
          </a:p>
        </p:txBody>
      </p:sp>
      <p:sp>
        <p:nvSpPr>
          <p:cNvPr id="19" name="テキスト ボックス 18"/>
          <p:cNvSpPr txBox="1"/>
          <p:nvPr/>
        </p:nvSpPr>
        <p:spPr>
          <a:xfrm>
            <a:off x="41896" y="5139509"/>
            <a:ext cx="3305468" cy="1654990"/>
          </a:xfrm>
          <a:prstGeom prst="rect">
            <a:avLst/>
          </a:prstGeom>
          <a:noFill/>
          <a:ln>
            <a:solidFill>
              <a:srgbClr val="00B050"/>
            </a:solidFill>
          </a:ln>
        </p:spPr>
        <p:txBody>
          <a:bodyPr wrap="square" rtlCol="0" anchor="ctr" anchorCtr="0">
            <a:noAutofit/>
          </a:bodyPr>
          <a:lstStyle/>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都市の防災・減災対策に意欲的に取り組む</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「防災コンパクト先行モデル都市」（</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17</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都市）を選定</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・直接的なコンサルティングにより、防災指針の検討を支援し、取組状況を情報発信</a:t>
            </a:r>
          </a:p>
        </p:txBody>
      </p:sp>
      <p:sp>
        <p:nvSpPr>
          <p:cNvPr id="20" name="テキスト ボックス 19"/>
          <p:cNvSpPr txBox="1"/>
          <p:nvPr/>
        </p:nvSpPr>
        <p:spPr>
          <a:xfrm>
            <a:off x="3454496" y="5134367"/>
            <a:ext cx="3256636" cy="1660132"/>
          </a:xfrm>
          <a:prstGeom prst="rect">
            <a:avLst/>
          </a:prstGeom>
          <a:noFill/>
          <a:ln w="9525" cmpd="dbl">
            <a:solidFill>
              <a:srgbClr val="00B050"/>
            </a:solidFill>
          </a:ln>
        </p:spPr>
        <p:txBody>
          <a:bodyPr wrap="square" rtlCol="0" anchor="ctr" anchorCtr="0">
            <a:noAutofit/>
          </a:bodyPr>
          <a:lstStyle/>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防災指針作成のガイダンスとなる</a:t>
            </a:r>
            <a:r>
              <a:rPr kumimoji="1" lang="zh-TW"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「都市計画運用指針」</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「立地適正化計画作成の手引き」を改正</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説明会を開催する等、手引きの内容について広く周知</a:t>
            </a:r>
          </a:p>
        </p:txBody>
      </p:sp>
      <p:sp>
        <p:nvSpPr>
          <p:cNvPr id="21" name="テキスト ボックス 20"/>
          <p:cNvSpPr txBox="1"/>
          <p:nvPr/>
        </p:nvSpPr>
        <p:spPr>
          <a:xfrm>
            <a:off x="6818262" y="5134367"/>
            <a:ext cx="3024000" cy="1660133"/>
          </a:xfrm>
          <a:prstGeom prst="rect">
            <a:avLst/>
          </a:prstGeom>
          <a:noFill/>
          <a:ln>
            <a:solidFill>
              <a:srgbClr val="00B050"/>
            </a:solidFill>
          </a:ln>
        </p:spPr>
        <p:txBody>
          <a:bodyPr wrap="square" rtlCol="0" anchor="ctr" anchorCtr="0">
            <a:noAutofit/>
          </a:bodyPr>
          <a:lstStyle/>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・地方公共団体の防災・減災対策の検討に資するよう、関係省庁のまちづくりにおける防災・減災対策に係る支援施策をとりまとめ、公表</a:t>
            </a:r>
          </a:p>
        </p:txBody>
      </p:sp>
      <p:sp>
        <p:nvSpPr>
          <p:cNvPr id="22" name="正方形/長方形 21"/>
          <p:cNvSpPr>
            <a:spLocks noChangeArrowheads="1"/>
          </p:cNvSpPr>
          <p:nvPr/>
        </p:nvSpPr>
        <p:spPr bwMode="auto">
          <a:xfrm>
            <a:off x="41896" y="4595221"/>
            <a:ext cx="3309959" cy="522546"/>
          </a:xfrm>
          <a:prstGeom prst="rect">
            <a:avLst/>
          </a:prstGeom>
          <a:solidFill>
            <a:srgbClr val="0070C0"/>
          </a:solidFill>
          <a:ln w="9525">
            <a:noFill/>
            <a:miter lim="800000"/>
            <a:headEnd/>
            <a:tailEnd/>
          </a:ln>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dirty="0">
                <a:ln>
                  <a:noFill/>
                </a:ln>
                <a:solidFill>
                  <a:prstClr val="white"/>
                </a:solidFill>
                <a:effectLst/>
                <a:uLnTx/>
                <a:uFillTx/>
                <a:latin typeface="HGP創英角ｺﾞｼｯｸUB"/>
                <a:ea typeface="HGP創英角ｺﾞｼｯｸUB"/>
                <a:cs typeface="+mn-cs"/>
              </a:rPr>
              <a:t>①防災コンパクト先行モデル都市の形成・横展開</a:t>
            </a:r>
          </a:p>
        </p:txBody>
      </p:sp>
      <p:sp>
        <p:nvSpPr>
          <p:cNvPr id="23" name="正方形/長方形 22"/>
          <p:cNvSpPr>
            <a:spLocks noChangeArrowheads="1"/>
          </p:cNvSpPr>
          <p:nvPr/>
        </p:nvSpPr>
        <p:spPr bwMode="auto">
          <a:xfrm>
            <a:off x="6822756" y="4594947"/>
            <a:ext cx="3024000" cy="496132"/>
          </a:xfrm>
          <a:prstGeom prst="rect">
            <a:avLst/>
          </a:prstGeom>
          <a:solidFill>
            <a:srgbClr val="0070C0"/>
          </a:solidFill>
          <a:ln w="9525">
            <a:noFill/>
            <a:miter lim="800000"/>
            <a:headEnd/>
            <a:tailEnd/>
          </a:ln>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dirty="0">
                <a:ln>
                  <a:noFill/>
                </a:ln>
                <a:solidFill>
                  <a:prstClr val="white"/>
                </a:solidFill>
                <a:effectLst/>
                <a:uLnTx/>
                <a:uFillTx/>
                <a:latin typeface="HGP創英角ｺﾞｼｯｸUB"/>
                <a:ea typeface="HGP創英角ｺﾞｼｯｸUB"/>
                <a:cs typeface="+mn-cs"/>
              </a:rPr>
              <a:t>③まちづくりにおける防災・減災対策の支援</a:t>
            </a:r>
          </a:p>
        </p:txBody>
      </p:sp>
      <p:sp>
        <p:nvSpPr>
          <p:cNvPr id="24" name="正方形/長方形 23"/>
          <p:cNvSpPr>
            <a:spLocks noChangeArrowheads="1"/>
          </p:cNvSpPr>
          <p:nvPr/>
        </p:nvSpPr>
        <p:spPr bwMode="auto">
          <a:xfrm>
            <a:off x="3458987" y="4595084"/>
            <a:ext cx="3256637" cy="495858"/>
          </a:xfrm>
          <a:prstGeom prst="rect">
            <a:avLst/>
          </a:prstGeom>
          <a:solidFill>
            <a:srgbClr val="0070C0"/>
          </a:solidFill>
          <a:ln w="9525">
            <a:noFill/>
            <a:miter lim="800000"/>
            <a:headEnd/>
            <a:tailEnd/>
          </a:ln>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dirty="0">
                <a:ln>
                  <a:noFill/>
                </a:ln>
                <a:solidFill>
                  <a:prstClr val="white"/>
                </a:solidFill>
                <a:effectLst/>
                <a:uLnTx/>
                <a:uFillTx/>
                <a:latin typeface="HGP創英角ｺﾞｼｯｸUB"/>
                <a:ea typeface="HGP創英角ｺﾞｼｯｸUB"/>
                <a:cs typeface="+mn-cs"/>
              </a:rPr>
              <a:t>②防災指針作成のための</a:t>
            </a:r>
            <a:endParaRPr kumimoji="1" lang="en-US" altLang="ja-JP" sz="1600" b="0" i="0" u="none" strike="noStrike" kern="0" cap="none" spc="0" normalizeH="0" baseline="0" noProof="0" dirty="0">
              <a:ln>
                <a:noFill/>
              </a:ln>
              <a:solidFill>
                <a:prstClr val="white"/>
              </a:solidFill>
              <a:effectLst/>
              <a:uLnTx/>
              <a:uFillTx/>
              <a:latin typeface="HGP創英角ｺﾞｼｯｸUB"/>
              <a:ea typeface="HGP創英角ｺﾞｼｯｸUB"/>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dirty="0">
                <a:ln>
                  <a:noFill/>
                </a:ln>
                <a:solidFill>
                  <a:prstClr val="white"/>
                </a:solidFill>
                <a:effectLst/>
                <a:uLnTx/>
                <a:uFillTx/>
                <a:latin typeface="HGP創英角ｺﾞｼｯｸUB"/>
                <a:ea typeface="HGP創英角ｺﾞｼｯｸUB"/>
                <a:cs typeface="+mn-cs"/>
              </a:rPr>
              <a:t>技術的指針等の作成</a:t>
            </a:r>
          </a:p>
        </p:txBody>
      </p:sp>
      <p:sp>
        <p:nvSpPr>
          <p:cNvPr id="25" name="角丸四角形 24"/>
          <p:cNvSpPr/>
          <p:nvPr/>
        </p:nvSpPr>
        <p:spPr>
          <a:xfrm>
            <a:off x="1433015" y="2381015"/>
            <a:ext cx="7397087" cy="1686449"/>
          </a:xfrm>
          <a:prstGeom prst="roundRect">
            <a:avLst>
              <a:gd name="adj" fmla="val 6581"/>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auto" latinLnBrk="0" hangingPunct="1">
              <a:lnSpc>
                <a:spcPct val="90000"/>
              </a:lnSpc>
              <a:spcBef>
                <a:spcPts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ＭＳ Ｐゴシック"/>
              <a:ea typeface="ＭＳ Ｐゴシック"/>
              <a:cs typeface="+mn-cs"/>
            </a:endParaRPr>
          </a:p>
        </p:txBody>
      </p:sp>
      <p:sp>
        <p:nvSpPr>
          <p:cNvPr id="28" name="正方形/長方形 27"/>
          <p:cNvSpPr/>
          <p:nvPr/>
        </p:nvSpPr>
        <p:spPr>
          <a:xfrm>
            <a:off x="6181538" y="3366846"/>
            <a:ext cx="1748848" cy="537980"/>
          </a:xfrm>
          <a:prstGeom prst="rect">
            <a:avLst/>
          </a:prstGeom>
          <a:solidFill>
            <a:srgbClr val="CEEAB0"/>
          </a:solidFill>
          <a:ln w="19050">
            <a:solidFill>
              <a:schemeClr val="tx1"/>
            </a:solidFill>
          </a:ln>
        </p:spPr>
        <p:txBody>
          <a:bodyPr wrap="square"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国土交通省</a:t>
            </a:r>
            <a:endParaRPr kumimoji="1" lang="en-US" altLang="ja-JP"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都市局</a:t>
            </a:r>
            <a:endParaRPr kumimoji="1" lang="en-US" altLang="ja-JP"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30" name="正方形/長方形 29"/>
          <p:cNvSpPr>
            <a:spLocks noChangeArrowheads="1"/>
          </p:cNvSpPr>
          <p:nvPr/>
        </p:nvSpPr>
        <p:spPr bwMode="auto">
          <a:xfrm>
            <a:off x="2377492" y="2217653"/>
            <a:ext cx="5194355" cy="336315"/>
          </a:xfrm>
          <a:prstGeom prst="rect">
            <a:avLst/>
          </a:prstGeom>
          <a:solidFill>
            <a:srgbClr val="FF9900"/>
          </a:solidFill>
          <a:ln w="9525">
            <a:noFill/>
            <a:miter lim="800000"/>
            <a:headEnd/>
            <a:tailEnd/>
          </a:ln>
          <a:effectLst>
            <a:outerShdw blurRad="50800" dist="38100" dir="2700000" algn="tl" rotWithShape="0">
              <a:prstClr val="black">
                <a:alpha val="40000"/>
              </a:prstClr>
            </a:outerShdw>
          </a:effectLst>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dirty="0">
                <a:ln>
                  <a:noFill/>
                </a:ln>
                <a:solidFill>
                  <a:prstClr val="white"/>
                </a:solidFill>
                <a:effectLst/>
                <a:uLnTx/>
                <a:uFillTx/>
                <a:latin typeface="HGP創英角ｺﾞｼｯｸUB"/>
                <a:ea typeface="HGP創英角ｺﾞｼｯｸUB"/>
                <a:cs typeface="+mn-cs"/>
              </a:rPr>
              <a:t>防災タスクフォース </a:t>
            </a:r>
            <a:r>
              <a:rPr kumimoji="1" lang="ja-JP" altLang="en-US" sz="1200" b="0" i="0" u="none" strike="noStrike" kern="0" cap="none" spc="0" normalizeH="0" baseline="0" noProof="0" dirty="0">
                <a:ln>
                  <a:noFill/>
                </a:ln>
                <a:solidFill>
                  <a:prstClr val="white"/>
                </a:solidFill>
                <a:effectLst/>
                <a:uLnTx/>
                <a:uFillTx/>
                <a:latin typeface="HGP創英角ｺﾞｼｯｸUB"/>
                <a:ea typeface="HGP創英角ｺﾞｼｯｸUB"/>
                <a:cs typeface="+mn-cs"/>
              </a:rPr>
              <a:t>（</a:t>
            </a:r>
            <a:r>
              <a:rPr kumimoji="1" lang="en-US" altLang="ja-JP" sz="1200" b="0" i="0" u="none" strike="noStrike" kern="0" cap="none" spc="0" normalizeH="0" baseline="0" noProof="0" dirty="0">
                <a:ln>
                  <a:noFill/>
                </a:ln>
                <a:solidFill>
                  <a:prstClr val="white"/>
                </a:solidFill>
                <a:effectLst/>
                <a:uLnTx/>
                <a:uFillTx/>
                <a:latin typeface="HGP創英角ｺﾞｼｯｸUB"/>
                <a:ea typeface="HGP創英角ｺﾞｼｯｸUB"/>
                <a:cs typeface="+mn-cs"/>
              </a:rPr>
              <a:t>R2.7</a:t>
            </a:r>
            <a:r>
              <a:rPr kumimoji="1" lang="ja-JP" altLang="en-US" sz="1200" b="0" i="0" u="none" strike="noStrike" kern="0" cap="none" spc="0" normalizeH="0" baseline="0" noProof="0" dirty="0">
                <a:ln>
                  <a:noFill/>
                </a:ln>
                <a:solidFill>
                  <a:prstClr val="white"/>
                </a:solidFill>
                <a:effectLst/>
                <a:uLnTx/>
                <a:uFillTx/>
                <a:latin typeface="HGP創英角ｺﾞｼｯｸUB"/>
                <a:ea typeface="HGP創英角ｺﾞｼｯｸUB"/>
                <a:cs typeface="+mn-cs"/>
              </a:rPr>
              <a:t>設置）</a:t>
            </a:r>
            <a:endParaRPr kumimoji="1" lang="ja-JP" altLang="en-US" sz="1600" b="0" i="0" u="none" strike="noStrike" kern="0" cap="none" spc="0" normalizeH="0" baseline="0" noProof="0" dirty="0">
              <a:ln>
                <a:noFill/>
              </a:ln>
              <a:solidFill>
                <a:prstClr val="white"/>
              </a:solidFill>
              <a:effectLst/>
              <a:uLnTx/>
              <a:uFillTx/>
              <a:latin typeface="HGP創英角ｺﾞｼｯｸUB"/>
              <a:ea typeface="HGP創英角ｺﾞｼｯｸUB"/>
              <a:cs typeface="+mn-cs"/>
            </a:endParaRPr>
          </a:p>
        </p:txBody>
      </p:sp>
      <p:sp>
        <p:nvSpPr>
          <p:cNvPr id="31" name="正方形/長方形 30"/>
          <p:cNvSpPr/>
          <p:nvPr/>
        </p:nvSpPr>
        <p:spPr>
          <a:xfrm>
            <a:off x="1989262" y="2688432"/>
            <a:ext cx="1521648" cy="532112"/>
          </a:xfrm>
          <a:prstGeom prst="rect">
            <a:avLst/>
          </a:prstGeom>
          <a:solidFill>
            <a:srgbClr val="00B050"/>
          </a:solidFill>
          <a:ln w="19050">
            <a:solidFill>
              <a:schemeClr val="tx1"/>
            </a:solidFill>
          </a:ln>
        </p:spPr>
        <p:txBody>
          <a:bodyPr wrap="square" lIns="36000" rIns="36000"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内閣府</a:t>
            </a:r>
            <a:endParaRPr kumimoji="1" lang="en-US" altLang="ja-JP"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（防災担当）</a:t>
            </a:r>
            <a:endParaRPr kumimoji="1" lang="en-US" altLang="ja-JP"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32" name="正方形/長方形 31"/>
          <p:cNvSpPr/>
          <p:nvPr/>
        </p:nvSpPr>
        <p:spPr>
          <a:xfrm>
            <a:off x="4067157" y="2688970"/>
            <a:ext cx="1613546" cy="532243"/>
          </a:xfrm>
          <a:prstGeom prst="rect">
            <a:avLst/>
          </a:prstGeom>
          <a:solidFill>
            <a:srgbClr val="FFA7A7"/>
          </a:solidFill>
          <a:ln w="19050">
            <a:solidFill>
              <a:schemeClr val="tx1"/>
            </a:solidFill>
          </a:ln>
        </p:spPr>
        <p:txBody>
          <a:bodyPr wrap="square" lIns="0" rIns="0"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消防庁</a:t>
            </a:r>
            <a:endParaRPr kumimoji="1" lang="en-US" altLang="ja-JP"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34" name="正方形/長方形 33"/>
          <p:cNvSpPr/>
          <p:nvPr/>
        </p:nvSpPr>
        <p:spPr>
          <a:xfrm>
            <a:off x="6181540" y="2678825"/>
            <a:ext cx="1748846" cy="537429"/>
          </a:xfrm>
          <a:prstGeom prst="rect">
            <a:avLst/>
          </a:prstGeom>
          <a:solidFill>
            <a:schemeClr val="accent1">
              <a:lumMod val="90000"/>
            </a:schemeClr>
          </a:solidFill>
          <a:ln w="19050">
            <a:solidFill>
              <a:schemeClr val="tx1"/>
            </a:solidFill>
          </a:ln>
        </p:spPr>
        <p:txBody>
          <a:bodyPr wrap="square" lIns="0" rIns="0"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国土交通省</a:t>
            </a:r>
            <a:endParaRPr kumimoji="1" lang="en-US" altLang="ja-JP"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水管理・国土保全局</a:t>
            </a:r>
            <a:endParaRPr kumimoji="1" lang="en-US" altLang="ja-JP"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36" name="正方形/長方形 35"/>
          <p:cNvSpPr/>
          <p:nvPr/>
        </p:nvSpPr>
        <p:spPr>
          <a:xfrm>
            <a:off x="4067157" y="3375416"/>
            <a:ext cx="1630130" cy="546277"/>
          </a:xfrm>
          <a:prstGeom prst="rect">
            <a:avLst/>
          </a:prstGeom>
          <a:solidFill>
            <a:srgbClr val="FFC000"/>
          </a:solidFill>
          <a:ln w="19050">
            <a:solidFill>
              <a:schemeClr val="tx1"/>
            </a:solidFill>
          </a:ln>
        </p:spPr>
        <p:txBody>
          <a:bodyPr wrap="square" lIns="0" rIns="0"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国土交通省</a:t>
            </a:r>
            <a:endParaRPr kumimoji="1" lang="en-US" altLang="ja-JP"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住宅局</a:t>
            </a:r>
            <a:endParaRPr kumimoji="1" lang="en-US" altLang="ja-JP"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38" name="正方形/長方形 37"/>
          <p:cNvSpPr/>
          <p:nvPr/>
        </p:nvSpPr>
        <p:spPr>
          <a:xfrm>
            <a:off x="1982950" y="3355008"/>
            <a:ext cx="1534273" cy="546277"/>
          </a:xfrm>
          <a:prstGeom prst="rect">
            <a:avLst/>
          </a:prstGeom>
          <a:solidFill>
            <a:srgbClr val="FFFF00"/>
          </a:solidFill>
          <a:ln w="19050">
            <a:solidFill>
              <a:schemeClr val="tx1"/>
            </a:solidFill>
          </a:ln>
        </p:spPr>
        <p:txBody>
          <a:bodyPr wrap="square" lIns="0" rIns="0"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国土交通省</a:t>
            </a:r>
            <a:endParaRPr kumimoji="1" lang="en-US" altLang="ja-JP"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rPr>
              <a:t>道路局</a:t>
            </a:r>
            <a:endParaRPr kumimoji="1" lang="en-US" altLang="ja-JP" sz="1400" b="0" i="0" u="none" strike="noStrike" kern="1200" cap="none" spc="0" normalizeH="0" baseline="0" noProof="0" dirty="0">
              <a:ln>
                <a:noFill/>
              </a:ln>
              <a:solidFill>
                <a:prstClr val="black"/>
              </a:solidFill>
              <a:effectLst/>
              <a:uLnTx/>
              <a:uFillTx/>
              <a:latin typeface="HGP創英角ｺﾞｼｯｸUB"/>
              <a:ea typeface="HGP創英角ｺﾞｼｯｸUB"/>
              <a:cs typeface="+mn-cs"/>
            </a:endParaRPr>
          </a:p>
        </p:txBody>
      </p:sp>
      <p:sp>
        <p:nvSpPr>
          <p:cNvPr id="39" name="テキスト ボックス 38"/>
          <p:cNvSpPr txBox="1"/>
          <p:nvPr/>
        </p:nvSpPr>
        <p:spPr bwMode="auto">
          <a:xfrm>
            <a:off x="2381657" y="4203699"/>
            <a:ext cx="5499802" cy="523220"/>
          </a:xfrm>
          <a:prstGeom prst="rect">
            <a:avLst/>
          </a:prstGeom>
          <a:noFill/>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mn-cs"/>
              </a:rPr>
              <a:t>府省庁が連携した市町村への支援（防災タスクフォースの主な取組）</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mn-cs"/>
            </a:endParaRPr>
          </a:p>
        </p:txBody>
      </p:sp>
      <p:sp>
        <p:nvSpPr>
          <p:cNvPr id="27" name="スライド番号プレースホルダー 3"/>
          <p:cNvSpPr>
            <a:spLocks noGrp="1"/>
          </p:cNvSpPr>
          <p:nvPr>
            <p:ph type="sldNum" sz="quarter" idx="12"/>
          </p:nvPr>
        </p:nvSpPr>
        <p:spPr>
          <a:xfrm>
            <a:off x="7594600" y="6237288"/>
            <a:ext cx="2311400" cy="476250"/>
          </a:xfrm>
        </p:spPr>
        <p:txBody>
          <a:bodyPr/>
          <a:lstStyle/>
          <a:p>
            <a:pPr>
              <a:defRPr/>
            </a:pPr>
            <a:fld id="{651FC12D-27C1-4F31-90C9-A93D49E44687}" type="slidenum">
              <a:rPr lang="en-US" altLang="ja-JP" sz="1400">
                <a:solidFill>
                  <a:srgbClr val="000000"/>
                </a:solidFill>
              </a:rPr>
              <a:pPr>
                <a:defRPr/>
              </a:pPr>
              <a:t>41</a:t>
            </a:fld>
            <a:endParaRPr lang="en-US" altLang="ja-JP" sz="1400" dirty="0">
              <a:solidFill>
                <a:srgbClr val="000000"/>
              </a:solidFill>
            </a:endParaRPr>
          </a:p>
        </p:txBody>
      </p:sp>
    </p:spTree>
    <p:extLst>
      <p:ext uri="{BB962C8B-B14F-4D97-AF65-F5344CB8AC3E}">
        <p14:creationId xmlns:p14="http://schemas.microsoft.com/office/powerpoint/2010/main" val="362216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960708" y="1029494"/>
            <a:ext cx="6376383" cy="5767634"/>
          </a:xfrm>
          <a:prstGeom prst="rect">
            <a:avLst/>
          </a:prstGeom>
        </p:spPr>
      </p:pic>
      <p:pic>
        <p:nvPicPr>
          <p:cNvPr id="9" name="図 8"/>
          <p:cNvPicPr>
            <a:picLocks noChangeAspect="1"/>
          </p:cNvPicPr>
          <p:nvPr/>
        </p:nvPicPr>
        <p:blipFill rotWithShape="1">
          <a:blip r:embed="rId3"/>
          <a:srcRect l="3006" t="1918"/>
          <a:stretch/>
        </p:blipFill>
        <p:spPr>
          <a:xfrm>
            <a:off x="7594267" y="5008846"/>
            <a:ext cx="2099849" cy="1718726"/>
          </a:xfrm>
          <a:prstGeom prst="rect">
            <a:avLst/>
          </a:prstGeom>
        </p:spPr>
      </p:pic>
      <p:pic>
        <p:nvPicPr>
          <p:cNvPr id="6" name="図 5"/>
          <p:cNvPicPr>
            <a:picLocks noChangeAspect="1"/>
          </p:cNvPicPr>
          <p:nvPr/>
        </p:nvPicPr>
        <p:blipFill rotWithShape="1">
          <a:blip r:embed="rId4"/>
          <a:srcRect l="15805" r="3197"/>
          <a:stretch/>
        </p:blipFill>
        <p:spPr>
          <a:xfrm>
            <a:off x="76981" y="1525683"/>
            <a:ext cx="3821614" cy="3112365"/>
          </a:xfrm>
          <a:prstGeom prst="rect">
            <a:avLst/>
          </a:prstGeom>
        </p:spPr>
      </p:pic>
      <p:sp>
        <p:nvSpPr>
          <p:cNvPr id="4" name="テキスト ボックス 3"/>
          <p:cNvSpPr txBox="1"/>
          <p:nvPr/>
        </p:nvSpPr>
        <p:spPr>
          <a:xfrm>
            <a:off x="30025" y="29809"/>
            <a:ext cx="8736971"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70C0"/>
                </a:solidFill>
                <a:effectLst/>
                <a:uLnTx/>
                <a:uFillTx/>
                <a:latin typeface="HGP創英角ｺﾞｼｯｸUB"/>
                <a:ea typeface="HGP創英角ｺﾞｼｯｸUB"/>
                <a:cs typeface="+mn-cs"/>
              </a:rPr>
              <a:t>防災コンパクト先行モデル都市の形成・横展開</a:t>
            </a:r>
          </a:p>
        </p:txBody>
      </p:sp>
      <p:sp>
        <p:nvSpPr>
          <p:cNvPr id="13" name="テキスト ボックス 12"/>
          <p:cNvSpPr txBox="1"/>
          <p:nvPr/>
        </p:nvSpPr>
        <p:spPr>
          <a:xfrm>
            <a:off x="-127055" y="730999"/>
            <a:ext cx="7011317" cy="1431161"/>
          </a:xfrm>
          <a:prstGeom prst="rect">
            <a:avLst/>
          </a:prstGeom>
          <a:noFill/>
        </p:spPr>
        <p:txBody>
          <a:bodyPr wrap="square" rtlCol="0">
            <a:spAutoFit/>
          </a:bodyPr>
          <a:lstStyle/>
          <a:p>
            <a:pPr marL="26670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＜選定の考え方＞</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622300" marR="0" lvl="0" indent="-3556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コンパクトシティの取組において、都市の防災・減災対策に意欲的に取り組む都市であり、令和２年度中の防災指針の市民への提示や作成・公表を目標としていること</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6670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5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622300" marR="0" lvl="0" indent="-3556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他の自治体が防災指針を検討・作成するにあたり先行事例として模範・参考となるよう、取組状況の段階的・定期的な公表への協力が可能であること</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6670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5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622300" marR="0" lvl="0" indent="-3556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災害ハザード情報の入手等にあたり、河川管理者等との連携体制が整っていること</a:t>
            </a:r>
          </a:p>
        </p:txBody>
      </p:sp>
      <p:sp>
        <p:nvSpPr>
          <p:cNvPr id="7" name="フリーフォーム 6"/>
          <p:cNvSpPr/>
          <p:nvPr/>
        </p:nvSpPr>
        <p:spPr>
          <a:xfrm>
            <a:off x="7816191" y="1708066"/>
            <a:ext cx="1656000" cy="103488"/>
          </a:xfrm>
          <a:custGeom>
            <a:avLst/>
            <a:gdLst>
              <a:gd name="connsiteX0" fmla="*/ 0 w 1803400"/>
              <a:gd name="connsiteY0" fmla="*/ 279400 h 279400"/>
              <a:gd name="connsiteX1" fmla="*/ 279400 w 1803400"/>
              <a:gd name="connsiteY1" fmla="*/ 0 h 279400"/>
              <a:gd name="connsiteX2" fmla="*/ 1803400 w 1803400"/>
              <a:gd name="connsiteY2" fmla="*/ 0 h 279400"/>
            </a:gdLst>
            <a:ahLst/>
            <a:cxnLst>
              <a:cxn ang="0">
                <a:pos x="connsiteX0" y="connsiteY0"/>
              </a:cxn>
              <a:cxn ang="0">
                <a:pos x="connsiteX1" y="connsiteY1"/>
              </a:cxn>
              <a:cxn ang="0">
                <a:pos x="connsiteX2" y="connsiteY2"/>
              </a:cxn>
            </a:cxnLst>
            <a:rect l="l" t="t" r="r" b="b"/>
            <a:pathLst>
              <a:path w="1803400" h="279400">
                <a:moveTo>
                  <a:pt x="0" y="279400"/>
                </a:moveTo>
                <a:lnTo>
                  <a:pt x="279400" y="0"/>
                </a:lnTo>
                <a:lnTo>
                  <a:pt x="1803400"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テキスト ボックス 7"/>
          <p:cNvSpPr txBox="1"/>
          <p:nvPr/>
        </p:nvSpPr>
        <p:spPr>
          <a:xfrm>
            <a:off x="8085240" y="1425935"/>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二戸市（岩手県）</a:t>
            </a:r>
          </a:p>
        </p:txBody>
      </p:sp>
      <p:sp>
        <p:nvSpPr>
          <p:cNvPr id="14" name="フリーフォーム 13"/>
          <p:cNvSpPr/>
          <p:nvPr/>
        </p:nvSpPr>
        <p:spPr>
          <a:xfrm>
            <a:off x="7429336" y="2555237"/>
            <a:ext cx="2160000" cy="414474"/>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Lst>
            <a:ahLst/>
            <a:cxnLst>
              <a:cxn ang="0">
                <a:pos x="connsiteX0" y="connsiteY0"/>
              </a:cxn>
              <a:cxn ang="0">
                <a:pos x="connsiteX1" y="connsiteY1"/>
              </a:cxn>
              <a:cxn ang="0">
                <a:pos x="connsiteX2" y="connsiteY2"/>
              </a:cxn>
            </a:cxnLst>
            <a:rect l="l" t="t" r="r" b="b"/>
            <a:pathLst>
              <a:path w="1803400" h="279400">
                <a:moveTo>
                  <a:pt x="0" y="279400"/>
                </a:moveTo>
                <a:lnTo>
                  <a:pt x="763464" y="0"/>
                </a:lnTo>
                <a:lnTo>
                  <a:pt x="1803400"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テキスト ボックス 15"/>
          <p:cNvSpPr txBox="1"/>
          <p:nvPr/>
        </p:nvSpPr>
        <p:spPr>
          <a:xfrm>
            <a:off x="8289567" y="2255750"/>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南陽市（山形県）</a:t>
            </a:r>
          </a:p>
        </p:txBody>
      </p:sp>
      <p:sp>
        <p:nvSpPr>
          <p:cNvPr id="17" name="フリーフォーム 16"/>
          <p:cNvSpPr/>
          <p:nvPr/>
        </p:nvSpPr>
        <p:spPr>
          <a:xfrm>
            <a:off x="7429336" y="3048003"/>
            <a:ext cx="2160000" cy="279400"/>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Lst>
            <a:ahLst/>
            <a:cxnLst>
              <a:cxn ang="0">
                <a:pos x="connsiteX0" y="connsiteY0"/>
              </a:cxn>
              <a:cxn ang="0">
                <a:pos x="connsiteX1" y="connsiteY1"/>
              </a:cxn>
              <a:cxn ang="0">
                <a:pos x="connsiteX2" y="connsiteY2"/>
              </a:cxn>
            </a:cxnLst>
            <a:rect l="l" t="t" r="r" b="b"/>
            <a:pathLst>
              <a:path w="1803400" h="279400">
                <a:moveTo>
                  <a:pt x="0" y="279400"/>
                </a:moveTo>
                <a:lnTo>
                  <a:pt x="763464" y="0"/>
                </a:lnTo>
                <a:lnTo>
                  <a:pt x="1803400"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8" name="フリーフォーム 17"/>
          <p:cNvSpPr/>
          <p:nvPr/>
        </p:nvSpPr>
        <p:spPr>
          <a:xfrm flipV="1">
            <a:off x="7457092" y="3429447"/>
            <a:ext cx="2375901" cy="159041"/>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Lst>
            <a:ahLst/>
            <a:cxnLst>
              <a:cxn ang="0">
                <a:pos x="connsiteX0" y="connsiteY0"/>
              </a:cxn>
              <a:cxn ang="0">
                <a:pos x="connsiteX1" y="connsiteY1"/>
              </a:cxn>
              <a:cxn ang="0">
                <a:pos x="connsiteX2" y="connsiteY2"/>
              </a:cxn>
            </a:cxnLst>
            <a:rect l="l" t="t" r="r" b="b"/>
            <a:pathLst>
              <a:path w="1983657" h="279400">
                <a:moveTo>
                  <a:pt x="0" y="279400"/>
                </a:moveTo>
                <a:lnTo>
                  <a:pt x="763464" y="0"/>
                </a:lnTo>
                <a:lnTo>
                  <a:pt x="1983657"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テキスト ボックス 18"/>
          <p:cNvSpPr txBox="1"/>
          <p:nvPr/>
        </p:nvSpPr>
        <p:spPr>
          <a:xfrm>
            <a:off x="8301431" y="2762474"/>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郡山市（福島県）</a:t>
            </a:r>
          </a:p>
        </p:txBody>
      </p:sp>
      <p:sp>
        <p:nvSpPr>
          <p:cNvPr id="20" name="テキスト ボックス 19"/>
          <p:cNvSpPr txBox="1"/>
          <p:nvPr/>
        </p:nvSpPr>
        <p:spPr>
          <a:xfrm>
            <a:off x="8304875" y="3277992"/>
            <a:ext cx="162095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須賀川市（福島県）</a:t>
            </a:r>
          </a:p>
        </p:txBody>
      </p:sp>
      <p:sp>
        <p:nvSpPr>
          <p:cNvPr id="21" name="フリーフォーム 20"/>
          <p:cNvSpPr/>
          <p:nvPr/>
        </p:nvSpPr>
        <p:spPr>
          <a:xfrm flipV="1">
            <a:off x="7321385" y="3823731"/>
            <a:ext cx="2199911" cy="703007"/>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Lst>
            <a:ahLst/>
            <a:cxnLst>
              <a:cxn ang="0">
                <a:pos x="connsiteX0" y="connsiteY0"/>
              </a:cxn>
              <a:cxn ang="0">
                <a:pos x="connsiteX1" y="connsiteY1"/>
              </a:cxn>
              <a:cxn ang="0">
                <a:pos x="connsiteX2" y="connsiteY2"/>
              </a:cxn>
            </a:cxnLst>
            <a:rect l="l" t="t" r="r" b="b"/>
            <a:pathLst>
              <a:path w="1983657" h="279400">
                <a:moveTo>
                  <a:pt x="0" y="279400"/>
                </a:moveTo>
                <a:lnTo>
                  <a:pt x="763464" y="0"/>
                </a:lnTo>
                <a:lnTo>
                  <a:pt x="1983657"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 name="テキスト ボックス 21"/>
          <p:cNvSpPr txBox="1"/>
          <p:nvPr/>
        </p:nvSpPr>
        <p:spPr>
          <a:xfrm>
            <a:off x="8121704" y="4268005"/>
            <a:ext cx="162095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宇都宮市（栃木県）</a:t>
            </a:r>
          </a:p>
        </p:txBody>
      </p:sp>
      <p:sp>
        <p:nvSpPr>
          <p:cNvPr id="23" name="フリーフォーム 22"/>
          <p:cNvSpPr/>
          <p:nvPr/>
        </p:nvSpPr>
        <p:spPr>
          <a:xfrm flipV="1">
            <a:off x="6927198" y="4185843"/>
            <a:ext cx="1839798" cy="766879"/>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Lst>
            <a:ahLst/>
            <a:cxnLst>
              <a:cxn ang="0">
                <a:pos x="connsiteX0" y="connsiteY0"/>
              </a:cxn>
              <a:cxn ang="0">
                <a:pos x="connsiteX1" y="connsiteY1"/>
              </a:cxn>
              <a:cxn ang="0">
                <a:pos x="connsiteX2" y="connsiteY2"/>
              </a:cxn>
            </a:cxnLst>
            <a:rect l="l" t="t" r="r" b="b"/>
            <a:pathLst>
              <a:path w="1983657" h="279400">
                <a:moveTo>
                  <a:pt x="0" y="279400"/>
                </a:moveTo>
                <a:lnTo>
                  <a:pt x="763464" y="0"/>
                </a:lnTo>
                <a:lnTo>
                  <a:pt x="1983657"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4" name="フリーフォーム 23"/>
          <p:cNvSpPr/>
          <p:nvPr/>
        </p:nvSpPr>
        <p:spPr>
          <a:xfrm flipV="1">
            <a:off x="7085673" y="4399227"/>
            <a:ext cx="2047144" cy="1050211"/>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2138446"/>
              <a:gd name="connsiteY0" fmla="*/ 282289 h 282289"/>
              <a:gd name="connsiteX1" fmla="*/ 763464 w 2138446"/>
              <a:gd name="connsiteY1" fmla="*/ 2889 h 282289"/>
              <a:gd name="connsiteX2" fmla="*/ 2138446 w 2138446"/>
              <a:gd name="connsiteY2" fmla="*/ 0 h 282289"/>
              <a:gd name="connsiteX0" fmla="*/ 0 w 2174166"/>
              <a:gd name="connsiteY0" fmla="*/ 279400 h 279400"/>
              <a:gd name="connsiteX1" fmla="*/ 763464 w 2174166"/>
              <a:gd name="connsiteY1" fmla="*/ 0 h 279400"/>
              <a:gd name="connsiteX2" fmla="*/ 2174166 w 2174166"/>
              <a:gd name="connsiteY2" fmla="*/ 0 h 279400"/>
              <a:gd name="connsiteX0" fmla="*/ 0 w 3166062"/>
              <a:gd name="connsiteY0" fmla="*/ 279400 h 279400"/>
              <a:gd name="connsiteX1" fmla="*/ 763464 w 3166062"/>
              <a:gd name="connsiteY1" fmla="*/ 0 h 279400"/>
              <a:gd name="connsiteX2" fmla="*/ 3166062 w 3166062"/>
              <a:gd name="connsiteY2" fmla="*/ 0 h 279400"/>
            </a:gdLst>
            <a:ahLst/>
            <a:cxnLst>
              <a:cxn ang="0">
                <a:pos x="connsiteX0" y="connsiteY0"/>
              </a:cxn>
              <a:cxn ang="0">
                <a:pos x="connsiteX1" y="connsiteY1"/>
              </a:cxn>
              <a:cxn ang="0">
                <a:pos x="connsiteX2" y="connsiteY2"/>
              </a:cxn>
            </a:cxnLst>
            <a:rect l="l" t="t" r="r" b="b"/>
            <a:pathLst>
              <a:path w="3166062" h="279400">
                <a:moveTo>
                  <a:pt x="0" y="279400"/>
                </a:moveTo>
                <a:lnTo>
                  <a:pt x="763464" y="0"/>
                </a:lnTo>
                <a:lnTo>
                  <a:pt x="3166062"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5" name="テキスト ボックス 24"/>
          <p:cNvSpPr txBox="1"/>
          <p:nvPr/>
        </p:nvSpPr>
        <p:spPr>
          <a:xfrm>
            <a:off x="7525604" y="4660126"/>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秩父市（埼玉県）</a:t>
            </a:r>
          </a:p>
        </p:txBody>
      </p:sp>
      <p:sp>
        <p:nvSpPr>
          <p:cNvPr id="26" name="テキスト ボックス 25"/>
          <p:cNvSpPr txBox="1"/>
          <p:nvPr/>
        </p:nvSpPr>
        <p:spPr>
          <a:xfrm>
            <a:off x="7598433" y="5176858"/>
            <a:ext cx="162095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厚木市（神奈川県）</a:t>
            </a:r>
          </a:p>
        </p:txBody>
      </p:sp>
      <p:sp>
        <p:nvSpPr>
          <p:cNvPr id="27" name="フリーフォーム 26"/>
          <p:cNvSpPr/>
          <p:nvPr/>
        </p:nvSpPr>
        <p:spPr>
          <a:xfrm flipV="1">
            <a:off x="5435118" y="4753058"/>
            <a:ext cx="1985068" cy="1351080"/>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Lst>
            <a:ahLst/>
            <a:cxnLst>
              <a:cxn ang="0">
                <a:pos x="connsiteX0" y="connsiteY0"/>
              </a:cxn>
              <a:cxn ang="0">
                <a:pos x="connsiteX1" y="connsiteY1"/>
              </a:cxn>
              <a:cxn ang="0">
                <a:pos x="connsiteX2" y="connsiteY2"/>
              </a:cxn>
            </a:cxnLst>
            <a:rect l="l" t="t" r="r" b="b"/>
            <a:pathLst>
              <a:path w="1983657" h="279400">
                <a:moveTo>
                  <a:pt x="0" y="279400"/>
                </a:moveTo>
                <a:lnTo>
                  <a:pt x="763464" y="0"/>
                </a:lnTo>
                <a:lnTo>
                  <a:pt x="1983657"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8" name="テキスト ボックス 27"/>
          <p:cNvSpPr txBox="1"/>
          <p:nvPr/>
        </p:nvSpPr>
        <p:spPr>
          <a:xfrm>
            <a:off x="6158246" y="5827610"/>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高槻市（大阪府）</a:t>
            </a:r>
          </a:p>
        </p:txBody>
      </p:sp>
      <p:sp>
        <p:nvSpPr>
          <p:cNvPr id="29" name="フリーフォーム 28"/>
          <p:cNvSpPr/>
          <p:nvPr/>
        </p:nvSpPr>
        <p:spPr>
          <a:xfrm flipV="1">
            <a:off x="5356669" y="4908305"/>
            <a:ext cx="1977804" cy="1649803"/>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Lst>
            <a:ahLst/>
            <a:cxnLst>
              <a:cxn ang="0">
                <a:pos x="connsiteX0" y="connsiteY0"/>
              </a:cxn>
              <a:cxn ang="0">
                <a:pos x="connsiteX1" y="connsiteY1"/>
              </a:cxn>
              <a:cxn ang="0">
                <a:pos x="connsiteX2" y="connsiteY2"/>
              </a:cxn>
            </a:cxnLst>
            <a:rect l="l" t="t" r="r" b="b"/>
            <a:pathLst>
              <a:path w="1983657" h="279400">
                <a:moveTo>
                  <a:pt x="0" y="279400"/>
                </a:moveTo>
                <a:lnTo>
                  <a:pt x="763464" y="0"/>
                </a:lnTo>
                <a:lnTo>
                  <a:pt x="1983657"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0" name="テキスト ボックス 29"/>
          <p:cNvSpPr txBox="1"/>
          <p:nvPr/>
        </p:nvSpPr>
        <p:spPr>
          <a:xfrm>
            <a:off x="6066274" y="6263032"/>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忠岡町（大阪府）</a:t>
            </a:r>
          </a:p>
        </p:txBody>
      </p:sp>
      <p:sp>
        <p:nvSpPr>
          <p:cNvPr id="31" name="フリーフォーム 30"/>
          <p:cNvSpPr/>
          <p:nvPr/>
        </p:nvSpPr>
        <p:spPr>
          <a:xfrm flipH="1">
            <a:off x="3366278" y="3745967"/>
            <a:ext cx="1836000" cy="763281"/>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3233715"/>
              <a:gd name="connsiteY0" fmla="*/ 279400 h 279400"/>
              <a:gd name="connsiteX1" fmla="*/ 763464 w 3233715"/>
              <a:gd name="connsiteY1" fmla="*/ 0 h 279400"/>
              <a:gd name="connsiteX2" fmla="*/ 3233715 w 3233715"/>
              <a:gd name="connsiteY2" fmla="*/ 4649 h 279400"/>
              <a:gd name="connsiteX0" fmla="*/ 0 w 3259226"/>
              <a:gd name="connsiteY0" fmla="*/ 279400 h 279400"/>
              <a:gd name="connsiteX1" fmla="*/ 763464 w 3259226"/>
              <a:gd name="connsiteY1" fmla="*/ 0 h 279400"/>
              <a:gd name="connsiteX2" fmla="*/ 3259226 w 3259226"/>
              <a:gd name="connsiteY2" fmla="*/ 0 h 279400"/>
            </a:gdLst>
            <a:ahLst/>
            <a:cxnLst>
              <a:cxn ang="0">
                <a:pos x="connsiteX0" y="connsiteY0"/>
              </a:cxn>
              <a:cxn ang="0">
                <a:pos x="connsiteX1" y="connsiteY1"/>
              </a:cxn>
              <a:cxn ang="0">
                <a:pos x="connsiteX2" y="connsiteY2"/>
              </a:cxn>
            </a:cxnLst>
            <a:rect l="l" t="t" r="r" b="b"/>
            <a:pathLst>
              <a:path w="3259226" h="279400">
                <a:moveTo>
                  <a:pt x="0" y="279400"/>
                </a:moveTo>
                <a:lnTo>
                  <a:pt x="763464" y="0"/>
                </a:lnTo>
                <a:lnTo>
                  <a:pt x="3259226"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2" name="テキスト ボックス 31"/>
          <p:cNvSpPr txBox="1"/>
          <p:nvPr/>
        </p:nvSpPr>
        <p:spPr>
          <a:xfrm>
            <a:off x="3288747" y="3462957"/>
            <a:ext cx="162095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福知山市（京都府）</a:t>
            </a:r>
          </a:p>
        </p:txBody>
      </p:sp>
      <p:sp>
        <p:nvSpPr>
          <p:cNvPr id="33" name="フリーフォーム 32"/>
          <p:cNvSpPr/>
          <p:nvPr/>
        </p:nvSpPr>
        <p:spPr>
          <a:xfrm flipH="1">
            <a:off x="2943776" y="4201229"/>
            <a:ext cx="1626478" cy="641345"/>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3233715"/>
              <a:gd name="connsiteY0" fmla="*/ 279400 h 279400"/>
              <a:gd name="connsiteX1" fmla="*/ 763464 w 3233715"/>
              <a:gd name="connsiteY1" fmla="*/ 0 h 279400"/>
              <a:gd name="connsiteX2" fmla="*/ 3233715 w 3233715"/>
              <a:gd name="connsiteY2" fmla="*/ 4649 h 279400"/>
              <a:gd name="connsiteX0" fmla="*/ 0 w 3259226"/>
              <a:gd name="connsiteY0" fmla="*/ 279400 h 279400"/>
              <a:gd name="connsiteX1" fmla="*/ 763464 w 3259226"/>
              <a:gd name="connsiteY1" fmla="*/ 0 h 279400"/>
              <a:gd name="connsiteX2" fmla="*/ 3259226 w 3259226"/>
              <a:gd name="connsiteY2" fmla="*/ 0 h 279400"/>
            </a:gdLst>
            <a:ahLst/>
            <a:cxnLst>
              <a:cxn ang="0">
                <a:pos x="connsiteX0" y="connsiteY0"/>
              </a:cxn>
              <a:cxn ang="0">
                <a:pos x="connsiteX1" y="connsiteY1"/>
              </a:cxn>
              <a:cxn ang="0">
                <a:pos x="connsiteX2" y="connsiteY2"/>
              </a:cxn>
            </a:cxnLst>
            <a:rect l="l" t="t" r="r" b="b"/>
            <a:pathLst>
              <a:path w="3259226" h="279400">
                <a:moveTo>
                  <a:pt x="0" y="279400"/>
                </a:moveTo>
                <a:lnTo>
                  <a:pt x="763464" y="0"/>
                </a:lnTo>
                <a:lnTo>
                  <a:pt x="3259226"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4" name="テキスト ボックス 33"/>
          <p:cNvSpPr txBox="1"/>
          <p:nvPr/>
        </p:nvSpPr>
        <p:spPr>
          <a:xfrm>
            <a:off x="2813972" y="3904052"/>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倉敷市（岡山県）</a:t>
            </a:r>
          </a:p>
        </p:txBody>
      </p:sp>
      <p:sp>
        <p:nvSpPr>
          <p:cNvPr id="35" name="フリーフォーム 34"/>
          <p:cNvSpPr/>
          <p:nvPr/>
        </p:nvSpPr>
        <p:spPr>
          <a:xfrm flipH="1">
            <a:off x="1126597" y="5100750"/>
            <a:ext cx="1967251" cy="393454"/>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3233715"/>
              <a:gd name="connsiteY0" fmla="*/ 279400 h 279400"/>
              <a:gd name="connsiteX1" fmla="*/ 763464 w 3233715"/>
              <a:gd name="connsiteY1" fmla="*/ 0 h 279400"/>
              <a:gd name="connsiteX2" fmla="*/ 3233715 w 3233715"/>
              <a:gd name="connsiteY2" fmla="*/ 4649 h 279400"/>
              <a:gd name="connsiteX0" fmla="*/ 0 w 3259226"/>
              <a:gd name="connsiteY0" fmla="*/ 279400 h 279400"/>
              <a:gd name="connsiteX1" fmla="*/ 763464 w 3259226"/>
              <a:gd name="connsiteY1" fmla="*/ 0 h 279400"/>
              <a:gd name="connsiteX2" fmla="*/ 3259226 w 3259226"/>
              <a:gd name="connsiteY2" fmla="*/ 0 h 279400"/>
            </a:gdLst>
            <a:ahLst/>
            <a:cxnLst>
              <a:cxn ang="0">
                <a:pos x="connsiteX0" y="connsiteY0"/>
              </a:cxn>
              <a:cxn ang="0">
                <a:pos x="connsiteX1" y="connsiteY1"/>
              </a:cxn>
              <a:cxn ang="0">
                <a:pos x="connsiteX2" y="connsiteY2"/>
              </a:cxn>
            </a:cxnLst>
            <a:rect l="l" t="t" r="r" b="b"/>
            <a:pathLst>
              <a:path w="3259226" h="279400">
                <a:moveTo>
                  <a:pt x="0" y="279400"/>
                </a:moveTo>
                <a:lnTo>
                  <a:pt x="763464" y="0"/>
                </a:lnTo>
                <a:lnTo>
                  <a:pt x="3259226"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 name="テキスト ボックス 35"/>
          <p:cNvSpPr txBox="1"/>
          <p:nvPr/>
        </p:nvSpPr>
        <p:spPr>
          <a:xfrm>
            <a:off x="1021179" y="4814153"/>
            <a:ext cx="162095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久留米市（福岡県）</a:t>
            </a:r>
          </a:p>
        </p:txBody>
      </p:sp>
      <p:sp>
        <p:nvSpPr>
          <p:cNvPr id="37" name="フリーフォーム 36"/>
          <p:cNvSpPr/>
          <p:nvPr/>
        </p:nvSpPr>
        <p:spPr>
          <a:xfrm flipH="1">
            <a:off x="1212310" y="5411990"/>
            <a:ext cx="1935510" cy="339521"/>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3233715"/>
              <a:gd name="connsiteY0" fmla="*/ 279400 h 279400"/>
              <a:gd name="connsiteX1" fmla="*/ 763464 w 3233715"/>
              <a:gd name="connsiteY1" fmla="*/ 0 h 279400"/>
              <a:gd name="connsiteX2" fmla="*/ 3233715 w 3233715"/>
              <a:gd name="connsiteY2" fmla="*/ 4649 h 279400"/>
              <a:gd name="connsiteX0" fmla="*/ 0 w 3259226"/>
              <a:gd name="connsiteY0" fmla="*/ 279400 h 279400"/>
              <a:gd name="connsiteX1" fmla="*/ 763464 w 3259226"/>
              <a:gd name="connsiteY1" fmla="*/ 0 h 279400"/>
              <a:gd name="connsiteX2" fmla="*/ 3259226 w 3259226"/>
              <a:gd name="connsiteY2" fmla="*/ 0 h 279400"/>
            </a:gdLst>
            <a:ahLst/>
            <a:cxnLst>
              <a:cxn ang="0">
                <a:pos x="connsiteX0" y="connsiteY0"/>
              </a:cxn>
              <a:cxn ang="0">
                <a:pos x="connsiteX1" y="connsiteY1"/>
              </a:cxn>
              <a:cxn ang="0">
                <a:pos x="connsiteX2" y="connsiteY2"/>
              </a:cxn>
            </a:cxnLst>
            <a:rect l="l" t="t" r="r" b="b"/>
            <a:pathLst>
              <a:path w="3259226" h="279400">
                <a:moveTo>
                  <a:pt x="0" y="279400"/>
                </a:moveTo>
                <a:lnTo>
                  <a:pt x="763464" y="0"/>
                </a:lnTo>
                <a:lnTo>
                  <a:pt x="3259226"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8" name="テキスト ボックス 37"/>
          <p:cNvSpPr txBox="1"/>
          <p:nvPr/>
        </p:nvSpPr>
        <p:spPr>
          <a:xfrm>
            <a:off x="1254107" y="5141663"/>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熊本市（熊本県）</a:t>
            </a:r>
          </a:p>
        </p:txBody>
      </p:sp>
      <p:sp>
        <p:nvSpPr>
          <p:cNvPr id="39" name="フリーフォーム 38"/>
          <p:cNvSpPr/>
          <p:nvPr/>
        </p:nvSpPr>
        <p:spPr>
          <a:xfrm flipH="1" flipV="1">
            <a:off x="1376458" y="5805441"/>
            <a:ext cx="1850060" cy="368591"/>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3233715"/>
              <a:gd name="connsiteY0" fmla="*/ 279400 h 279400"/>
              <a:gd name="connsiteX1" fmla="*/ 763464 w 3233715"/>
              <a:gd name="connsiteY1" fmla="*/ 0 h 279400"/>
              <a:gd name="connsiteX2" fmla="*/ 3233715 w 3233715"/>
              <a:gd name="connsiteY2" fmla="*/ 4649 h 279400"/>
              <a:gd name="connsiteX0" fmla="*/ 0 w 3259226"/>
              <a:gd name="connsiteY0" fmla="*/ 279400 h 279400"/>
              <a:gd name="connsiteX1" fmla="*/ 763464 w 3259226"/>
              <a:gd name="connsiteY1" fmla="*/ 0 h 279400"/>
              <a:gd name="connsiteX2" fmla="*/ 3259226 w 3259226"/>
              <a:gd name="connsiteY2" fmla="*/ 0 h 279400"/>
              <a:gd name="connsiteX0" fmla="*/ 0 w 2665540"/>
              <a:gd name="connsiteY0" fmla="*/ 279400 h 279400"/>
              <a:gd name="connsiteX1" fmla="*/ 763464 w 2665540"/>
              <a:gd name="connsiteY1" fmla="*/ 0 h 279400"/>
              <a:gd name="connsiteX2" fmla="*/ 2665540 w 2665540"/>
              <a:gd name="connsiteY2" fmla="*/ 0 h 279400"/>
              <a:gd name="connsiteX0" fmla="*/ 0 w 2702645"/>
              <a:gd name="connsiteY0" fmla="*/ 279400 h 279400"/>
              <a:gd name="connsiteX1" fmla="*/ 763464 w 2702645"/>
              <a:gd name="connsiteY1" fmla="*/ 0 h 279400"/>
              <a:gd name="connsiteX2" fmla="*/ 2702645 w 2702645"/>
              <a:gd name="connsiteY2" fmla="*/ 0 h 279400"/>
            </a:gdLst>
            <a:ahLst/>
            <a:cxnLst>
              <a:cxn ang="0">
                <a:pos x="connsiteX0" y="connsiteY0"/>
              </a:cxn>
              <a:cxn ang="0">
                <a:pos x="connsiteX1" y="connsiteY1"/>
              </a:cxn>
              <a:cxn ang="0">
                <a:pos x="connsiteX2" y="connsiteY2"/>
              </a:cxn>
            </a:cxnLst>
            <a:rect l="l" t="t" r="r" b="b"/>
            <a:pathLst>
              <a:path w="2702645" h="279400">
                <a:moveTo>
                  <a:pt x="0" y="279400"/>
                </a:moveTo>
                <a:lnTo>
                  <a:pt x="763464" y="0"/>
                </a:lnTo>
                <a:lnTo>
                  <a:pt x="2702645"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0" name="テキスト ボックス 39"/>
          <p:cNvSpPr txBox="1"/>
          <p:nvPr/>
        </p:nvSpPr>
        <p:spPr>
          <a:xfrm>
            <a:off x="1326651" y="5912972"/>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益城町（熊本県）</a:t>
            </a:r>
          </a:p>
        </p:txBody>
      </p:sp>
      <p:sp>
        <p:nvSpPr>
          <p:cNvPr id="41" name="フリーフォーム 40"/>
          <p:cNvSpPr/>
          <p:nvPr/>
        </p:nvSpPr>
        <p:spPr>
          <a:xfrm flipV="1">
            <a:off x="3534154" y="6066844"/>
            <a:ext cx="1556730" cy="368591"/>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3233715"/>
              <a:gd name="connsiteY0" fmla="*/ 279400 h 279400"/>
              <a:gd name="connsiteX1" fmla="*/ 763464 w 3233715"/>
              <a:gd name="connsiteY1" fmla="*/ 0 h 279400"/>
              <a:gd name="connsiteX2" fmla="*/ 3233715 w 3233715"/>
              <a:gd name="connsiteY2" fmla="*/ 4649 h 279400"/>
              <a:gd name="connsiteX0" fmla="*/ 0 w 3259226"/>
              <a:gd name="connsiteY0" fmla="*/ 279400 h 279400"/>
              <a:gd name="connsiteX1" fmla="*/ 763464 w 3259226"/>
              <a:gd name="connsiteY1" fmla="*/ 0 h 279400"/>
              <a:gd name="connsiteX2" fmla="*/ 3259226 w 3259226"/>
              <a:gd name="connsiteY2" fmla="*/ 0 h 279400"/>
              <a:gd name="connsiteX0" fmla="*/ 0 w 2665540"/>
              <a:gd name="connsiteY0" fmla="*/ 279400 h 279400"/>
              <a:gd name="connsiteX1" fmla="*/ 763464 w 2665540"/>
              <a:gd name="connsiteY1" fmla="*/ 0 h 279400"/>
              <a:gd name="connsiteX2" fmla="*/ 2665540 w 2665540"/>
              <a:gd name="connsiteY2" fmla="*/ 0 h 279400"/>
              <a:gd name="connsiteX0" fmla="*/ 0 w 2702645"/>
              <a:gd name="connsiteY0" fmla="*/ 279400 h 279400"/>
              <a:gd name="connsiteX1" fmla="*/ 763464 w 2702645"/>
              <a:gd name="connsiteY1" fmla="*/ 0 h 279400"/>
              <a:gd name="connsiteX2" fmla="*/ 2702645 w 2702645"/>
              <a:gd name="connsiteY2" fmla="*/ 0 h 279400"/>
              <a:gd name="connsiteX0" fmla="*/ 0 w 4502519"/>
              <a:gd name="connsiteY0" fmla="*/ 279400 h 279400"/>
              <a:gd name="connsiteX1" fmla="*/ 763464 w 4502519"/>
              <a:gd name="connsiteY1" fmla="*/ 0 h 279400"/>
              <a:gd name="connsiteX2" fmla="*/ 4502519 w 4502519"/>
              <a:gd name="connsiteY2" fmla="*/ 0 h 279400"/>
            </a:gdLst>
            <a:ahLst/>
            <a:cxnLst>
              <a:cxn ang="0">
                <a:pos x="connsiteX0" y="connsiteY0"/>
              </a:cxn>
              <a:cxn ang="0">
                <a:pos x="connsiteX1" y="connsiteY1"/>
              </a:cxn>
              <a:cxn ang="0">
                <a:pos x="connsiteX2" y="connsiteY2"/>
              </a:cxn>
            </a:cxnLst>
            <a:rect l="l" t="t" r="r" b="b"/>
            <a:pathLst>
              <a:path w="4502519" h="279400">
                <a:moveTo>
                  <a:pt x="0" y="279400"/>
                </a:moveTo>
                <a:lnTo>
                  <a:pt x="763464" y="0"/>
                </a:lnTo>
                <a:lnTo>
                  <a:pt x="4502519"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2" name="テキスト ボックス 41"/>
          <p:cNvSpPr txBox="1"/>
          <p:nvPr/>
        </p:nvSpPr>
        <p:spPr>
          <a:xfrm>
            <a:off x="3757015" y="6154616"/>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日向市（宮崎県）</a:t>
            </a:r>
          </a:p>
        </p:txBody>
      </p:sp>
      <p:sp>
        <p:nvSpPr>
          <p:cNvPr id="43" name="テキスト ボックス 42"/>
          <p:cNvSpPr txBox="1"/>
          <p:nvPr/>
        </p:nvSpPr>
        <p:spPr>
          <a:xfrm>
            <a:off x="4099225" y="2205484"/>
            <a:ext cx="2847254" cy="76944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sng" strike="noStrike" kern="1200" cap="none" spc="0" normalizeH="0" baseline="0" noProof="0" dirty="0">
                <a:ln>
                  <a:noFill/>
                </a:ln>
                <a:solidFill>
                  <a:srgbClr val="000000"/>
                </a:solidFill>
                <a:effectLst/>
                <a:uLnTx/>
                <a:uFillTx/>
                <a:latin typeface="Arial" charset="0"/>
                <a:ea typeface="ＭＳ Ｐゴシック" charset="-128"/>
                <a:cs typeface="+mn-cs"/>
              </a:rPr>
              <a:t>防災コンパクト先行モデル都市</a:t>
            </a:r>
            <a:endParaRPr kumimoji="1" lang="en-US" altLang="ja-JP" sz="1600" b="0" i="0" u="sng"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sng" strike="noStrike" kern="1200" cap="none" spc="0" normalizeH="0" baseline="0" noProof="0" dirty="0">
                <a:ln>
                  <a:noFill/>
                </a:ln>
                <a:solidFill>
                  <a:srgbClr val="000000"/>
                </a:solidFill>
                <a:effectLst/>
                <a:uLnTx/>
                <a:uFillTx/>
                <a:latin typeface="Arial" charset="0"/>
                <a:ea typeface="ＭＳ Ｐゴシック" charset="-128"/>
                <a:cs typeface="+mn-cs"/>
              </a:rPr>
              <a:t>１７都市</a:t>
            </a:r>
          </a:p>
        </p:txBody>
      </p:sp>
      <p:sp>
        <p:nvSpPr>
          <p:cNvPr id="10" name="フリーフォーム 9"/>
          <p:cNvSpPr/>
          <p:nvPr/>
        </p:nvSpPr>
        <p:spPr>
          <a:xfrm>
            <a:off x="7439891" y="4738254"/>
            <a:ext cx="2161309" cy="2022764"/>
          </a:xfrm>
          <a:custGeom>
            <a:avLst/>
            <a:gdLst>
              <a:gd name="connsiteX0" fmla="*/ 0 w 2161309"/>
              <a:gd name="connsiteY0" fmla="*/ 2022764 h 2022764"/>
              <a:gd name="connsiteX1" fmla="*/ 0 w 2161309"/>
              <a:gd name="connsiteY1" fmla="*/ 2022764 h 2022764"/>
              <a:gd name="connsiteX2" fmla="*/ 13854 w 2161309"/>
              <a:gd name="connsiteY2" fmla="*/ 1828801 h 2022764"/>
              <a:gd name="connsiteX3" fmla="*/ 13854 w 2161309"/>
              <a:gd name="connsiteY3" fmla="*/ 1551710 h 2022764"/>
              <a:gd name="connsiteX4" fmla="*/ 1565564 w 2161309"/>
              <a:gd name="connsiteY4" fmla="*/ 0 h 2022764"/>
              <a:gd name="connsiteX5" fmla="*/ 2161309 w 2161309"/>
              <a:gd name="connsiteY5" fmla="*/ 0 h 202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309" h="2022764">
                <a:moveTo>
                  <a:pt x="0" y="2022764"/>
                </a:moveTo>
                <a:lnTo>
                  <a:pt x="0" y="2022764"/>
                </a:lnTo>
                <a:cubicBezTo>
                  <a:pt x="16404" y="1875124"/>
                  <a:pt x="13854" y="1939892"/>
                  <a:pt x="13854" y="1828801"/>
                </a:cubicBezTo>
                <a:lnTo>
                  <a:pt x="13854" y="1551710"/>
                </a:lnTo>
                <a:lnTo>
                  <a:pt x="1565564" y="0"/>
                </a:lnTo>
                <a:lnTo>
                  <a:pt x="2161309" y="0"/>
                </a:lnTo>
              </a:path>
            </a:pathLst>
          </a:custGeom>
          <a:ln w="31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 name="フリーフォーム 10"/>
          <p:cNvSpPr/>
          <p:nvPr/>
        </p:nvSpPr>
        <p:spPr>
          <a:xfrm>
            <a:off x="166255" y="2105891"/>
            <a:ext cx="3823854" cy="2687782"/>
          </a:xfrm>
          <a:custGeom>
            <a:avLst/>
            <a:gdLst>
              <a:gd name="connsiteX0" fmla="*/ 0 w 3823854"/>
              <a:gd name="connsiteY0" fmla="*/ 2673927 h 2687782"/>
              <a:gd name="connsiteX1" fmla="*/ 1662545 w 3823854"/>
              <a:gd name="connsiteY1" fmla="*/ 2687782 h 2687782"/>
              <a:gd name="connsiteX2" fmla="*/ 3823854 w 3823854"/>
              <a:gd name="connsiteY2" fmla="*/ 526473 h 2687782"/>
              <a:gd name="connsiteX3" fmla="*/ 3823854 w 3823854"/>
              <a:gd name="connsiteY3" fmla="*/ 0 h 2687782"/>
            </a:gdLst>
            <a:ahLst/>
            <a:cxnLst>
              <a:cxn ang="0">
                <a:pos x="connsiteX0" y="connsiteY0"/>
              </a:cxn>
              <a:cxn ang="0">
                <a:pos x="connsiteX1" y="connsiteY1"/>
              </a:cxn>
              <a:cxn ang="0">
                <a:pos x="connsiteX2" y="connsiteY2"/>
              </a:cxn>
              <a:cxn ang="0">
                <a:pos x="connsiteX3" y="connsiteY3"/>
              </a:cxn>
            </a:cxnLst>
            <a:rect l="l" t="t" r="r" b="b"/>
            <a:pathLst>
              <a:path w="3823854" h="2687782">
                <a:moveTo>
                  <a:pt x="0" y="2673927"/>
                </a:moveTo>
                <a:lnTo>
                  <a:pt x="1662545" y="2687782"/>
                </a:lnTo>
                <a:lnTo>
                  <a:pt x="3823854" y="526473"/>
                </a:lnTo>
                <a:lnTo>
                  <a:pt x="3823854" y="0"/>
                </a:lnTo>
              </a:path>
            </a:pathLst>
          </a:custGeom>
          <a:ln w="31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4" name="フリーフォーム 43"/>
          <p:cNvSpPr/>
          <p:nvPr/>
        </p:nvSpPr>
        <p:spPr>
          <a:xfrm>
            <a:off x="7759275" y="1423216"/>
            <a:ext cx="1656000" cy="108938"/>
          </a:xfrm>
          <a:custGeom>
            <a:avLst/>
            <a:gdLst>
              <a:gd name="connsiteX0" fmla="*/ 0 w 1803400"/>
              <a:gd name="connsiteY0" fmla="*/ 279400 h 279400"/>
              <a:gd name="connsiteX1" fmla="*/ 279400 w 1803400"/>
              <a:gd name="connsiteY1" fmla="*/ 0 h 279400"/>
              <a:gd name="connsiteX2" fmla="*/ 1803400 w 1803400"/>
              <a:gd name="connsiteY2" fmla="*/ 0 h 279400"/>
            </a:gdLst>
            <a:ahLst/>
            <a:cxnLst>
              <a:cxn ang="0">
                <a:pos x="connsiteX0" y="connsiteY0"/>
              </a:cxn>
              <a:cxn ang="0">
                <a:pos x="connsiteX1" y="connsiteY1"/>
              </a:cxn>
              <a:cxn ang="0">
                <a:pos x="connsiteX2" y="connsiteY2"/>
              </a:cxn>
            </a:cxnLst>
            <a:rect l="l" t="t" r="r" b="b"/>
            <a:pathLst>
              <a:path w="1803400" h="279400">
                <a:moveTo>
                  <a:pt x="0" y="279400"/>
                </a:moveTo>
                <a:lnTo>
                  <a:pt x="279400" y="0"/>
                </a:lnTo>
                <a:lnTo>
                  <a:pt x="1803400"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5" name="テキスト ボックス 44"/>
          <p:cNvSpPr txBox="1"/>
          <p:nvPr/>
        </p:nvSpPr>
        <p:spPr>
          <a:xfrm>
            <a:off x="8073832" y="1146927"/>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七戸町（青森県）</a:t>
            </a:r>
          </a:p>
        </p:txBody>
      </p:sp>
      <p:sp>
        <p:nvSpPr>
          <p:cNvPr id="46" name="フリーフォーム 45"/>
          <p:cNvSpPr/>
          <p:nvPr/>
        </p:nvSpPr>
        <p:spPr>
          <a:xfrm flipV="1">
            <a:off x="7622585" y="3905911"/>
            <a:ext cx="2239790" cy="302323"/>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3304703"/>
              <a:gd name="connsiteY0" fmla="*/ 279400 h 279400"/>
              <a:gd name="connsiteX1" fmla="*/ 763464 w 3304703"/>
              <a:gd name="connsiteY1" fmla="*/ 0 h 279400"/>
              <a:gd name="connsiteX2" fmla="*/ 3304703 w 3304703"/>
              <a:gd name="connsiteY2" fmla="*/ 0 h 279400"/>
            </a:gdLst>
            <a:ahLst/>
            <a:cxnLst>
              <a:cxn ang="0">
                <a:pos x="connsiteX0" y="connsiteY0"/>
              </a:cxn>
              <a:cxn ang="0">
                <a:pos x="connsiteX1" y="connsiteY1"/>
              </a:cxn>
              <a:cxn ang="0">
                <a:pos x="connsiteX2" y="connsiteY2"/>
              </a:cxn>
            </a:cxnLst>
            <a:rect l="l" t="t" r="r" b="b"/>
            <a:pathLst>
              <a:path w="3304703" h="279400">
                <a:moveTo>
                  <a:pt x="0" y="279400"/>
                </a:moveTo>
                <a:lnTo>
                  <a:pt x="763464" y="0"/>
                </a:lnTo>
                <a:lnTo>
                  <a:pt x="3304703"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 name="テキスト ボックス 46"/>
          <p:cNvSpPr txBox="1"/>
          <p:nvPr/>
        </p:nvSpPr>
        <p:spPr>
          <a:xfrm>
            <a:off x="8073832" y="3931464"/>
            <a:ext cx="1917513"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ひたちなか市（茨城県）</a:t>
            </a:r>
          </a:p>
        </p:txBody>
      </p:sp>
      <p:sp>
        <p:nvSpPr>
          <p:cNvPr id="48" name="スライド番号プレースホルダー 3"/>
          <p:cNvSpPr>
            <a:spLocks noGrp="1"/>
          </p:cNvSpPr>
          <p:nvPr>
            <p:ph type="sldNum" sz="quarter" idx="12"/>
          </p:nvPr>
        </p:nvSpPr>
        <p:spPr>
          <a:xfrm>
            <a:off x="7594600" y="6237288"/>
            <a:ext cx="2311400" cy="476250"/>
          </a:xfrm>
        </p:spPr>
        <p:txBody>
          <a:bodyPr/>
          <a:lstStyle/>
          <a:p>
            <a:pPr>
              <a:defRPr/>
            </a:pPr>
            <a:fld id="{651FC12D-27C1-4F31-90C9-A93D49E44687}" type="slidenum">
              <a:rPr lang="en-US" altLang="ja-JP" sz="1400">
                <a:solidFill>
                  <a:srgbClr val="000000"/>
                </a:solidFill>
              </a:rPr>
              <a:pPr>
                <a:defRPr/>
              </a:pPr>
              <a:t>42</a:t>
            </a:fld>
            <a:endParaRPr lang="en-US" altLang="ja-JP" sz="1400" dirty="0">
              <a:solidFill>
                <a:srgbClr val="000000"/>
              </a:solidFill>
            </a:endParaRPr>
          </a:p>
        </p:txBody>
      </p:sp>
    </p:spTree>
    <p:extLst>
      <p:ext uri="{BB962C8B-B14F-4D97-AF65-F5344CB8AC3E}">
        <p14:creationId xmlns:p14="http://schemas.microsoft.com/office/powerpoint/2010/main" val="3577571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a:grpSpLocks noChangeAspect="1"/>
          </p:cNvGrpSpPr>
          <p:nvPr/>
        </p:nvGrpSpPr>
        <p:grpSpPr>
          <a:xfrm>
            <a:off x="128457" y="1827328"/>
            <a:ext cx="1914922" cy="2763175"/>
            <a:chOff x="171450" y="2105025"/>
            <a:chExt cx="2710242" cy="3910798"/>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625" y="2133473"/>
              <a:ext cx="2697067" cy="3839983"/>
            </a:xfrm>
            <a:prstGeom prst="rect">
              <a:avLst/>
            </a:prstGeom>
          </p:spPr>
        </p:pic>
        <p:sp>
          <p:nvSpPr>
            <p:cNvPr id="19" name="正方形/長方形 18"/>
            <p:cNvSpPr/>
            <p:nvPr/>
          </p:nvSpPr>
          <p:spPr>
            <a:xfrm>
              <a:off x="741642" y="4611823"/>
              <a:ext cx="1224000" cy="14040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171450" y="2105025"/>
              <a:ext cx="1533525" cy="1171575"/>
            </a:xfrm>
            <a:custGeom>
              <a:avLst/>
              <a:gdLst>
                <a:gd name="connsiteX0" fmla="*/ 952500 w 1533525"/>
                <a:gd name="connsiteY0" fmla="*/ 1171575 h 1171575"/>
                <a:gd name="connsiteX1" fmla="*/ 1533525 w 1533525"/>
                <a:gd name="connsiteY1" fmla="*/ 0 h 1171575"/>
                <a:gd name="connsiteX2" fmla="*/ 0 w 1533525"/>
                <a:gd name="connsiteY2" fmla="*/ 0 h 1171575"/>
                <a:gd name="connsiteX3" fmla="*/ 0 w 1533525"/>
                <a:gd name="connsiteY3" fmla="*/ 1152525 h 1171575"/>
                <a:gd name="connsiteX4" fmla="*/ 952500 w 1533525"/>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25" h="1171575">
                  <a:moveTo>
                    <a:pt x="952500" y="1171575"/>
                  </a:moveTo>
                  <a:lnTo>
                    <a:pt x="1533525" y="0"/>
                  </a:lnTo>
                  <a:lnTo>
                    <a:pt x="0" y="0"/>
                  </a:lnTo>
                  <a:lnTo>
                    <a:pt x="0" y="1152525"/>
                  </a:lnTo>
                  <a:lnTo>
                    <a:pt x="952500" y="1171575"/>
                  </a:lnTo>
                  <a:close/>
                </a:path>
              </a:pathLst>
            </a:custGeom>
            <a:solidFill>
              <a:schemeClr val="bg1"/>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a:xfrm>
            <a:off x="2" y="0"/>
            <a:ext cx="8409382" cy="481154"/>
          </a:xfrm>
        </p:spPr>
        <p:txBody>
          <a:bodyPr/>
          <a:lstStyle/>
          <a:p>
            <a:r>
              <a:rPr kumimoji="1" lang="ja-JP" altLang="en-US" sz="2400" dirty="0"/>
              <a:t>災害リスク分析を活用した防災指針の検討事例　（南陽市</a:t>
            </a:r>
            <a:r>
              <a:rPr lang="ja-JP" altLang="en-US" sz="2400" dirty="0"/>
              <a:t>）</a:t>
            </a:r>
            <a:endParaRPr kumimoji="1" lang="ja-JP" altLang="en-US" sz="2400" dirty="0"/>
          </a:p>
        </p:txBody>
      </p:sp>
      <p:sp>
        <p:nvSpPr>
          <p:cNvPr id="22" name="正方形/長方形 21"/>
          <p:cNvSpPr/>
          <p:nvPr/>
        </p:nvSpPr>
        <p:spPr>
          <a:xfrm>
            <a:off x="75949" y="667909"/>
            <a:ext cx="9789804" cy="1047941"/>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dirty="0"/>
              <a:t>○市南部の平野部に市街地が形成され、その北側斜面には土砂災害リスクが、市南部を流れる最上川の支川（吉野川、織機川）が市街地を流れ洪水浸水リスクが広く分布。</a:t>
            </a:r>
            <a:endParaRPr lang="en-US" altLang="ja-JP" dirty="0"/>
          </a:p>
          <a:p>
            <a:pPr marL="177800" indent="-177800"/>
            <a:r>
              <a:rPr lang="ja-JP" altLang="en-US" dirty="0"/>
              <a:t>○吉野川沿いでは、市街地内において浸水深</a:t>
            </a:r>
            <a:r>
              <a:rPr lang="en-US" altLang="ja-JP" dirty="0"/>
              <a:t>2.0</a:t>
            </a:r>
            <a:r>
              <a:rPr lang="ja-JP" altLang="en-US" dirty="0" err="1"/>
              <a:t>ｍ</a:t>
            </a:r>
            <a:r>
              <a:rPr lang="ja-JP" altLang="en-US" dirty="0"/>
              <a:t>以上の区域が点在</a:t>
            </a:r>
            <a:r>
              <a:rPr lang="ja-JP" altLang="ja-JP" dirty="0"/>
              <a:t>。</a:t>
            </a:r>
          </a:p>
        </p:txBody>
      </p:sp>
      <p:sp>
        <p:nvSpPr>
          <p:cNvPr id="6" name="テキスト ボックス 5"/>
          <p:cNvSpPr txBox="1"/>
          <p:nvPr/>
        </p:nvSpPr>
        <p:spPr>
          <a:xfrm>
            <a:off x="2147404" y="1751681"/>
            <a:ext cx="2852063" cy="338554"/>
          </a:xfrm>
          <a:prstGeom prst="rect">
            <a:avLst/>
          </a:prstGeom>
          <a:solidFill>
            <a:schemeClr val="bg1"/>
          </a:solidFill>
        </p:spPr>
        <p:txBody>
          <a:bodyPr wrap="none" rtlCol="0">
            <a:spAutoFit/>
          </a:bodyPr>
          <a:lstStyle/>
          <a:p>
            <a:r>
              <a:rPr kumimoji="1" lang="ja-JP" altLang="en-US" sz="1600" dirty="0"/>
              <a:t>■土砂災害警戒区域等の状況</a:t>
            </a:r>
          </a:p>
        </p:txBody>
      </p:sp>
      <p:sp>
        <p:nvSpPr>
          <p:cNvPr id="15" name="テキスト ボックス 14"/>
          <p:cNvSpPr txBox="1"/>
          <p:nvPr/>
        </p:nvSpPr>
        <p:spPr>
          <a:xfrm>
            <a:off x="5915825" y="1741162"/>
            <a:ext cx="4083169" cy="338554"/>
          </a:xfrm>
          <a:prstGeom prst="rect">
            <a:avLst/>
          </a:prstGeom>
          <a:noFill/>
        </p:spPr>
        <p:txBody>
          <a:bodyPr wrap="none" rtlCol="0">
            <a:spAutoFit/>
          </a:bodyPr>
          <a:lstStyle/>
          <a:p>
            <a:r>
              <a:rPr kumimoji="1" lang="ja-JP" altLang="en-US" sz="1600" dirty="0"/>
              <a:t>■洪水浸水想定区域の状況（想定最大規模）</a:t>
            </a:r>
          </a:p>
        </p:txBody>
      </p:sp>
      <p:sp>
        <p:nvSpPr>
          <p:cNvPr id="16" name="テキスト ボックス 15"/>
          <p:cNvSpPr txBox="1"/>
          <p:nvPr/>
        </p:nvSpPr>
        <p:spPr>
          <a:xfrm>
            <a:off x="158082" y="1792590"/>
            <a:ext cx="1005403" cy="338554"/>
          </a:xfrm>
          <a:prstGeom prst="rect">
            <a:avLst/>
          </a:prstGeom>
          <a:solidFill>
            <a:schemeClr val="bg1"/>
          </a:solidFill>
        </p:spPr>
        <p:txBody>
          <a:bodyPr wrap="none" rtlCol="0">
            <a:spAutoFit/>
          </a:bodyPr>
          <a:lstStyle/>
          <a:p>
            <a:r>
              <a:rPr kumimoji="1" lang="ja-JP" altLang="en-US" sz="1600" dirty="0"/>
              <a:t>■位置図</a:t>
            </a:r>
            <a:endParaRPr kumimoji="1" lang="ja-JP" altLang="en-US" sz="1100" dirty="0"/>
          </a:p>
        </p:txBody>
      </p:sp>
      <p:sp>
        <p:nvSpPr>
          <p:cNvPr id="21" name="テキスト ボックス 20"/>
          <p:cNvSpPr txBox="1"/>
          <p:nvPr/>
        </p:nvSpPr>
        <p:spPr>
          <a:xfrm>
            <a:off x="820826" y="4644676"/>
            <a:ext cx="1273105" cy="215444"/>
          </a:xfrm>
          <a:prstGeom prst="rect">
            <a:avLst/>
          </a:prstGeom>
          <a:solidFill>
            <a:schemeClr val="bg1"/>
          </a:solidFill>
        </p:spPr>
        <p:txBody>
          <a:bodyPr wrap="none" rtlCol="0">
            <a:spAutoFit/>
          </a:bodyPr>
          <a:lstStyle/>
          <a:p>
            <a:r>
              <a:rPr kumimoji="1" lang="ja-JP" altLang="en-US" sz="800" dirty="0"/>
              <a:t>南陽市国土利用計画より</a:t>
            </a:r>
            <a:endParaRPr kumimoji="1" lang="ja-JP" altLang="en-US" sz="500" dirty="0"/>
          </a:p>
        </p:txBody>
      </p:sp>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69010" y="2052929"/>
            <a:ext cx="3733882" cy="4287685"/>
          </a:xfrm>
          <a:prstGeom prst="rect">
            <a:avLst/>
          </a:prstGeom>
        </p:spPr>
      </p:pic>
      <p:pic>
        <p:nvPicPr>
          <p:cNvPr id="9" name="図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8523" y="2039378"/>
            <a:ext cx="3611565" cy="4620762"/>
          </a:xfrm>
          <a:prstGeom prst="rect">
            <a:avLst/>
          </a:prstGeom>
        </p:spPr>
      </p:pic>
      <p:pic>
        <p:nvPicPr>
          <p:cNvPr id="7" name="図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90197" y="2079716"/>
            <a:ext cx="1412695" cy="605441"/>
          </a:xfrm>
          <a:prstGeom prst="rect">
            <a:avLst/>
          </a:prstGeom>
          <a:ln>
            <a:solidFill>
              <a:schemeClr val="tx1"/>
            </a:solidFill>
          </a:ln>
        </p:spPr>
      </p:pic>
      <p:pic>
        <p:nvPicPr>
          <p:cNvPr id="8" name="図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07561" y="2061013"/>
            <a:ext cx="1532527" cy="680796"/>
          </a:xfrm>
          <a:prstGeom prst="rect">
            <a:avLst/>
          </a:prstGeom>
          <a:ln>
            <a:solidFill>
              <a:schemeClr val="tx1"/>
            </a:solidFill>
          </a:ln>
        </p:spPr>
      </p:pic>
      <p:pic>
        <p:nvPicPr>
          <p:cNvPr id="11" name="図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31080" y="2758282"/>
            <a:ext cx="1332000" cy="108000"/>
          </a:xfrm>
          <a:prstGeom prst="rect">
            <a:avLst/>
          </a:prstGeom>
        </p:spPr>
      </p:pic>
      <p:grpSp>
        <p:nvGrpSpPr>
          <p:cNvPr id="24" name="グループ化 23"/>
          <p:cNvGrpSpPr/>
          <p:nvPr/>
        </p:nvGrpSpPr>
        <p:grpSpPr>
          <a:xfrm>
            <a:off x="7958924" y="3504386"/>
            <a:ext cx="359760" cy="477054"/>
            <a:chOff x="1626017" y="5039242"/>
            <a:chExt cx="359760" cy="477054"/>
          </a:xfrm>
        </p:grpSpPr>
        <p:cxnSp>
          <p:nvCxnSpPr>
            <p:cNvPr id="14" name="直線矢印コネクタ 13"/>
            <p:cNvCxnSpPr/>
            <p:nvPr/>
          </p:nvCxnSpPr>
          <p:spPr>
            <a:xfrm>
              <a:off x="1626017" y="5120511"/>
              <a:ext cx="104373" cy="351507"/>
            </a:xfrm>
            <a:prstGeom prst="straightConnector1">
              <a:avLst/>
            </a:prstGeom>
            <a:ln>
              <a:solidFill>
                <a:srgbClr val="1C01BF"/>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rot="20522797">
              <a:off x="1647223" y="5039242"/>
              <a:ext cx="338554" cy="477054"/>
            </a:xfrm>
            <a:prstGeom prst="rect">
              <a:avLst/>
            </a:prstGeom>
            <a:noFill/>
          </p:spPr>
          <p:txBody>
            <a:bodyPr vert="eaVert" wrap="none" rtlCol="0">
              <a:spAutoFit/>
            </a:bodyPr>
            <a:lstStyle/>
            <a:p>
              <a:r>
                <a:rPr kumimoji="1" lang="ja-JP" altLang="en-US" sz="1000" dirty="0">
                  <a:solidFill>
                    <a:srgbClr val="1C01BF"/>
                  </a:solidFill>
                </a:rPr>
                <a:t>吉野川</a:t>
              </a:r>
            </a:p>
          </p:txBody>
        </p:sp>
      </p:grpSp>
      <p:grpSp>
        <p:nvGrpSpPr>
          <p:cNvPr id="25" name="グループ化 24"/>
          <p:cNvGrpSpPr/>
          <p:nvPr/>
        </p:nvGrpSpPr>
        <p:grpSpPr>
          <a:xfrm rot="723019">
            <a:off x="6875416" y="3082005"/>
            <a:ext cx="359760" cy="477054"/>
            <a:chOff x="1626017" y="5039242"/>
            <a:chExt cx="359760" cy="477054"/>
          </a:xfrm>
        </p:grpSpPr>
        <p:cxnSp>
          <p:nvCxnSpPr>
            <p:cNvPr id="26" name="直線矢印コネクタ 25"/>
            <p:cNvCxnSpPr/>
            <p:nvPr/>
          </p:nvCxnSpPr>
          <p:spPr>
            <a:xfrm>
              <a:off x="1626017" y="5120511"/>
              <a:ext cx="104373" cy="351507"/>
            </a:xfrm>
            <a:prstGeom prst="straightConnector1">
              <a:avLst/>
            </a:prstGeom>
            <a:ln>
              <a:solidFill>
                <a:srgbClr val="1C01BF"/>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rot="20522797">
              <a:off x="1647223" y="5039242"/>
              <a:ext cx="338554" cy="477054"/>
            </a:xfrm>
            <a:prstGeom prst="rect">
              <a:avLst/>
            </a:prstGeom>
            <a:noFill/>
          </p:spPr>
          <p:txBody>
            <a:bodyPr vert="eaVert" wrap="none" rtlCol="0">
              <a:spAutoFit/>
            </a:bodyPr>
            <a:lstStyle/>
            <a:p>
              <a:r>
                <a:rPr kumimoji="1" lang="ja-JP" altLang="en-US" sz="1000" dirty="0">
                  <a:solidFill>
                    <a:srgbClr val="1C01BF"/>
                  </a:solidFill>
                </a:rPr>
                <a:t>織機川</a:t>
              </a:r>
            </a:p>
          </p:txBody>
        </p:sp>
      </p:grpSp>
      <p:cxnSp>
        <p:nvCxnSpPr>
          <p:cNvPr id="29" name="直線矢印コネクタ 28"/>
          <p:cNvCxnSpPr/>
          <p:nvPr/>
        </p:nvCxnSpPr>
        <p:spPr>
          <a:xfrm rot="8188612">
            <a:off x="6464700" y="5802298"/>
            <a:ext cx="104373" cy="351507"/>
          </a:xfrm>
          <a:prstGeom prst="straightConnector1">
            <a:avLst/>
          </a:prstGeom>
          <a:ln>
            <a:solidFill>
              <a:srgbClr val="1C01BF"/>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rot="1816990">
            <a:off x="6183068" y="5960666"/>
            <a:ext cx="588623" cy="253916"/>
          </a:xfrm>
          <a:prstGeom prst="rect">
            <a:avLst/>
          </a:prstGeom>
          <a:noFill/>
        </p:spPr>
        <p:txBody>
          <a:bodyPr wrap="none" rtlCol="0">
            <a:spAutoFit/>
          </a:bodyPr>
          <a:lstStyle/>
          <a:p>
            <a:r>
              <a:rPr kumimoji="1" lang="ja-JP" altLang="en-US" sz="1050" dirty="0">
                <a:solidFill>
                  <a:srgbClr val="1C01BF"/>
                </a:solidFill>
              </a:rPr>
              <a:t>最上川</a:t>
            </a:r>
          </a:p>
        </p:txBody>
      </p:sp>
      <p:sp>
        <p:nvSpPr>
          <p:cNvPr id="4" name="スライド番号プレースホルダー 3"/>
          <p:cNvSpPr>
            <a:spLocks noGrp="1"/>
          </p:cNvSpPr>
          <p:nvPr>
            <p:ph type="sldNum" sz="quarter" idx="12"/>
          </p:nvPr>
        </p:nvSpPr>
        <p:spPr/>
        <p:txBody>
          <a:bodyPr/>
          <a:lstStyle/>
          <a:p>
            <a:pPr>
              <a:defRPr/>
            </a:pPr>
            <a:fld id="{EDB1B9F3-7A1F-4B0B-BF06-E33FE43FCDF0}" type="slidenum">
              <a:rPr lang="en-US" altLang="ja-JP" smtClean="0">
                <a:solidFill>
                  <a:prstClr val="black"/>
                </a:solidFill>
              </a:rPr>
              <a:pPr>
                <a:defRPr/>
              </a:pPr>
              <a:t>43</a:t>
            </a:fld>
            <a:endParaRPr lang="en-US" altLang="ja-JP" dirty="0">
              <a:solidFill>
                <a:prstClr val="black"/>
              </a:solidFill>
            </a:endParaRPr>
          </a:p>
        </p:txBody>
      </p:sp>
    </p:spTree>
    <p:extLst>
      <p:ext uri="{BB962C8B-B14F-4D97-AF65-F5344CB8AC3E}">
        <p14:creationId xmlns:p14="http://schemas.microsoft.com/office/powerpoint/2010/main" val="1518195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EDB1B9F3-7A1F-4B0B-BF06-E33FE43FCDF0}" type="slidenum">
              <a:rPr lang="en-US" altLang="ja-JP" smtClean="0">
                <a:solidFill>
                  <a:prstClr val="black"/>
                </a:solidFill>
              </a:rPr>
              <a:pPr>
                <a:defRPr/>
              </a:pPr>
              <a:t>44</a:t>
            </a:fld>
            <a:endParaRPr lang="en-US" altLang="ja-JP">
              <a:solidFill>
                <a:prstClr val="black"/>
              </a:solidFill>
            </a:endParaRPr>
          </a:p>
        </p:txBody>
      </p:sp>
      <p:sp>
        <p:nvSpPr>
          <p:cNvPr id="9" name="タイトル 1"/>
          <p:cNvSpPr>
            <a:spLocks noGrp="1"/>
          </p:cNvSpPr>
          <p:nvPr>
            <p:ph type="title"/>
          </p:nvPr>
        </p:nvSpPr>
        <p:spPr>
          <a:xfrm>
            <a:off x="2" y="0"/>
            <a:ext cx="8409382" cy="481154"/>
          </a:xfrm>
        </p:spPr>
        <p:txBody>
          <a:bodyPr/>
          <a:lstStyle/>
          <a:p>
            <a:r>
              <a:rPr kumimoji="1" lang="ja-JP" altLang="en-US" sz="2400" dirty="0"/>
              <a:t>災害リスク分析を活用した防災指針の検討事例　（南陽市</a:t>
            </a:r>
            <a:r>
              <a:rPr lang="ja-JP" altLang="en-US" sz="2400" dirty="0"/>
              <a:t>）</a:t>
            </a:r>
            <a:endParaRPr kumimoji="1" lang="ja-JP" altLang="en-US" sz="2400" dirty="0"/>
          </a:p>
        </p:txBody>
      </p:sp>
      <p:sp>
        <p:nvSpPr>
          <p:cNvPr id="10" name="正方形/長方形 9"/>
          <p:cNvSpPr/>
          <p:nvPr/>
        </p:nvSpPr>
        <p:spPr>
          <a:xfrm>
            <a:off x="66424" y="667909"/>
            <a:ext cx="9792000" cy="1380511"/>
          </a:xfrm>
          <a:prstGeom prst="rect">
            <a:avLst/>
          </a:prstGeom>
          <a:solidFill>
            <a:srgbClr val="FFFFCC">
              <a:alpha val="50000"/>
            </a:srgbClr>
          </a:solidFill>
          <a:ln w="9525" cap="flat" cmpd="sng" algn="ctr">
            <a:solidFill>
              <a:schemeClr val="tx1"/>
            </a:solidFill>
            <a:prstDash val="solid"/>
          </a:ln>
          <a:effectLst/>
        </p:spPr>
        <p:txBody>
          <a:bodyPr rtlCol="0" anchor="ctr"/>
          <a:lstStyle/>
          <a:p>
            <a:r>
              <a:rPr lang="ja-JP" altLang="en-US" dirty="0"/>
              <a:t>○リスク分析において、災害ハザードエリア内の住居の分布を詳細に確認。</a:t>
            </a:r>
            <a:endParaRPr lang="en-US" altLang="ja-JP" dirty="0"/>
          </a:p>
          <a:p>
            <a:r>
              <a:rPr lang="ja-JP" altLang="en-US" dirty="0"/>
              <a:t>○土砂災害警戒区域や、想定浸水深</a:t>
            </a:r>
            <a:r>
              <a:rPr lang="en-US" altLang="ja-JP" dirty="0"/>
              <a:t>2.0m</a:t>
            </a:r>
            <a:r>
              <a:rPr lang="ja-JP" altLang="en-US" dirty="0"/>
              <a:t>以上のエリア、河川の氾濫等により家屋倒壊等のおそれがあるエリアなど、災害リスクの高い箇所を居住誘導区域から除外。</a:t>
            </a:r>
            <a:endParaRPr lang="en-US" altLang="ja-JP" dirty="0"/>
          </a:p>
          <a:p>
            <a:r>
              <a:rPr lang="ja-JP" altLang="en-US" dirty="0"/>
              <a:t>○併せて、居住誘導区域内への移転を図ることや、避難施設・避難路の充実を防災指針に位置付け。</a:t>
            </a:r>
            <a:endParaRPr lang="en-US" altLang="ja-JP" dirty="0"/>
          </a:p>
        </p:txBody>
      </p:sp>
      <p:sp>
        <p:nvSpPr>
          <p:cNvPr id="22" name="テキスト ボックス 21"/>
          <p:cNvSpPr txBox="1"/>
          <p:nvPr/>
        </p:nvSpPr>
        <p:spPr>
          <a:xfrm>
            <a:off x="1557815" y="2063187"/>
            <a:ext cx="2646878" cy="553998"/>
          </a:xfrm>
          <a:prstGeom prst="rect">
            <a:avLst/>
          </a:prstGeom>
          <a:noFill/>
        </p:spPr>
        <p:txBody>
          <a:bodyPr wrap="none" rtlCol="0">
            <a:spAutoFit/>
          </a:bodyPr>
          <a:lstStyle/>
          <a:p>
            <a:pPr algn="ctr"/>
            <a:r>
              <a:rPr kumimoji="1" lang="ja-JP" altLang="en-US" u="sng" dirty="0"/>
              <a:t>災害リスク分析</a:t>
            </a:r>
            <a:endParaRPr kumimoji="1" lang="en-US" altLang="ja-JP" u="sng" dirty="0"/>
          </a:p>
          <a:p>
            <a:pPr algn="ctr"/>
            <a:r>
              <a:rPr lang="ja-JP" altLang="en-US" sz="1200" dirty="0"/>
              <a:t>（住宅密集地</a:t>
            </a:r>
            <a:r>
              <a:rPr lang="en-US" altLang="ja-JP" sz="1200" dirty="0"/>
              <a:t>×</a:t>
            </a:r>
            <a:r>
              <a:rPr lang="ja-JP" altLang="en-US" sz="1200" dirty="0"/>
              <a:t>土砂災害計画区域等）</a:t>
            </a: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572" y="2617185"/>
            <a:ext cx="5751198" cy="4062849"/>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8786" y="2629745"/>
            <a:ext cx="2657475" cy="4019550"/>
          </a:xfrm>
          <a:prstGeom prst="rect">
            <a:avLst/>
          </a:prstGeom>
        </p:spPr>
      </p:pic>
      <p:sp>
        <p:nvSpPr>
          <p:cNvPr id="37" name="テキスト ボックス 36"/>
          <p:cNvSpPr txBox="1"/>
          <p:nvPr/>
        </p:nvSpPr>
        <p:spPr>
          <a:xfrm>
            <a:off x="6016146" y="2097949"/>
            <a:ext cx="4031873" cy="553998"/>
          </a:xfrm>
          <a:prstGeom prst="rect">
            <a:avLst/>
          </a:prstGeom>
          <a:noFill/>
        </p:spPr>
        <p:txBody>
          <a:bodyPr wrap="none" rtlCol="0">
            <a:spAutoFit/>
          </a:bodyPr>
          <a:lstStyle/>
          <a:p>
            <a:pPr algn="ctr"/>
            <a:r>
              <a:rPr kumimoji="1" lang="ja-JP" altLang="en-US" u="sng" dirty="0"/>
              <a:t>災害リスク分析</a:t>
            </a:r>
            <a:endParaRPr kumimoji="1" lang="en-US" altLang="ja-JP" u="sng" dirty="0"/>
          </a:p>
          <a:p>
            <a:pPr algn="ctr"/>
            <a:r>
              <a:rPr lang="ja-JP" altLang="en-US" sz="1200" dirty="0"/>
              <a:t>（住宅密集地</a:t>
            </a:r>
            <a:r>
              <a:rPr lang="en-US" altLang="ja-JP" sz="1200" dirty="0"/>
              <a:t>×</a:t>
            </a:r>
            <a:r>
              <a:rPr lang="ja-JP" altLang="en-US" sz="1200" dirty="0"/>
              <a:t>洪水浸水想定区域（想定最大</a:t>
            </a:r>
            <a:r>
              <a:rPr lang="en-US" altLang="ja-JP" sz="1200" dirty="0"/>
              <a:t>×</a:t>
            </a:r>
            <a:r>
              <a:rPr lang="ja-JP" altLang="en-US" sz="1200" dirty="0"/>
              <a:t>計画規模））</a:t>
            </a:r>
          </a:p>
        </p:txBody>
      </p:sp>
      <p:sp>
        <p:nvSpPr>
          <p:cNvPr id="15" name="正方形/長方形 14"/>
          <p:cNvSpPr/>
          <p:nvPr/>
        </p:nvSpPr>
        <p:spPr>
          <a:xfrm>
            <a:off x="6728785" y="2613844"/>
            <a:ext cx="504000" cy="972000"/>
          </a:xfrm>
          <a:prstGeom prst="rect">
            <a:avLst/>
          </a:prstGeom>
          <a:solidFill>
            <a:schemeClr val="bg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38411" y="2885008"/>
            <a:ext cx="2243057" cy="556004"/>
          </a:xfrm>
          <a:prstGeom prst="rect">
            <a:avLst/>
          </a:prstGeom>
          <a:ln>
            <a:solidFill>
              <a:schemeClr val="tx1"/>
            </a:solidFill>
          </a:ln>
        </p:spPr>
      </p:pic>
      <p:sp>
        <p:nvSpPr>
          <p:cNvPr id="43" name="テキスト ボックス 42"/>
          <p:cNvSpPr txBox="1"/>
          <p:nvPr/>
        </p:nvSpPr>
        <p:spPr>
          <a:xfrm>
            <a:off x="1355761" y="3915153"/>
            <a:ext cx="1378904" cy="430887"/>
          </a:xfrm>
          <a:prstGeom prst="rect">
            <a:avLst/>
          </a:prstGeom>
          <a:noFill/>
        </p:spPr>
        <p:txBody>
          <a:bodyPr wrap="none" rtlCol="0">
            <a:spAutoFit/>
          </a:bodyPr>
          <a:lstStyle/>
          <a:p>
            <a:pPr algn="ctr"/>
            <a:r>
              <a:rPr lang="ja-JP" altLang="en-US" sz="1100" b="1" dirty="0">
                <a:solidFill>
                  <a:srgbClr val="0000FF"/>
                </a:solidFill>
              </a:rPr>
              <a:t>家屋倒壊のリスク大</a:t>
            </a:r>
            <a:endParaRPr lang="en-US" altLang="ja-JP" sz="1100" b="1" dirty="0">
              <a:solidFill>
                <a:srgbClr val="0000FF"/>
              </a:solidFill>
            </a:endParaRPr>
          </a:p>
          <a:p>
            <a:pPr algn="ctr"/>
            <a:r>
              <a:rPr lang="ja-JP" altLang="en-US" sz="1100" b="1" dirty="0">
                <a:solidFill>
                  <a:srgbClr val="0000FF"/>
                </a:solidFill>
              </a:rPr>
              <a:t>（土砂災害）</a:t>
            </a:r>
          </a:p>
        </p:txBody>
      </p:sp>
      <p:sp>
        <p:nvSpPr>
          <p:cNvPr id="41" name="テキスト ボックス 40"/>
          <p:cNvSpPr txBox="1"/>
          <p:nvPr/>
        </p:nvSpPr>
        <p:spPr>
          <a:xfrm>
            <a:off x="2749093" y="4610393"/>
            <a:ext cx="1378904" cy="430887"/>
          </a:xfrm>
          <a:prstGeom prst="rect">
            <a:avLst/>
          </a:prstGeom>
          <a:noFill/>
        </p:spPr>
        <p:txBody>
          <a:bodyPr wrap="none" rtlCol="0">
            <a:spAutoFit/>
          </a:bodyPr>
          <a:lstStyle/>
          <a:p>
            <a:pPr algn="ctr"/>
            <a:r>
              <a:rPr lang="ja-JP" altLang="en-US" sz="1100" b="1">
                <a:solidFill>
                  <a:srgbClr val="0000FF"/>
                </a:solidFill>
              </a:rPr>
              <a:t>家屋倒壊の</a:t>
            </a:r>
            <a:r>
              <a:rPr lang="ja-JP" altLang="en-US" sz="1100" b="1" dirty="0">
                <a:solidFill>
                  <a:srgbClr val="0000FF"/>
                </a:solidFill>
              </a:rPr>
              <a:t>リスク大</a:t>
            </a:r>
            <a:endParaRPr lang="en-US" altLang="ja-JP" sz="1100" b="1" dirty="0">
              <a:solidFill>
                <a:srgbClr val="0000FF"/>
              </a:solidFill>
            </a:endParaRPr>
          </a:p>
          <a:p>
            <a:pPr algn="ctr"/>
            <a:r>
              <a:rPr lang="ja-JP" altLang="en-US" sz="1100" b="1" dirty="0">
                <a:solidFill>
                  <a:srgbClr val="0000FF"/>
                </a:solidFill>
              </a:rPr>
              <a:t>（氾濫流等）</a:t>
            </a:r>
          </a:p>
        </p:txBody>
      </p:sp>
      <p:sp>
        <p:nvSpPr>
          <p:cNvPr id="42" name="テキスト ボックス 41"/>
          <p:cNvSpPr txBox="1"/>
          <p:nvPr/>
        </p:nvSpPr>
        <p:spPr>
          <a:xfrm>
            <a:off x="6051041" y="4712594"/>
            <a:ext cx="1789272" cy="430887"/>
          </a:xfrm>
          <a:prstGeom prst="rect">
            <a:avLst/>
          </a:prstGeom>
          <a:noFill/>
        </p:spPr>
        <p:txBody>
          <a:bodyPr wrap="none" rtlCol="0">
            <a:spAutoFit/>
          </a:bodyPr>
          <a:lstStyle/>
          <a:p>
            <a:pPr algn="ctr"/>
            <a:r>
              <a:rPr lang="ja-JP" altLang="en-US" sz="1100" b="1" dirty="0">
                <a:solidFill>
                  <a:srgbClr val="0000FF"/>
                </a:solidFill>
              </a:rPr>
              <a:t>頻繁な浸水被害のリスク大</a:t>
            </a:r>
            <a:endParaRPr lang="en-US" altLang="ja-JP" sz="1100" b="1" dirty="0">
              <a:solidFill>
                <a:srgbClr val="0000FF"/>
              </a:solidFill>
            </a:endParaRPr>
          </a:p>
          <a:p>
            <a:pPr algn="ctr"/>
            <a:r>
              <a:rPr lang="ja-JP" altLang="en-US" sz="1100" b="1" dirty="0">
                <a:solidFill>
                  <a:srgbClr val="0000FF"/>
                </a:solidFill>
              </a:rPr>
              <a:t>（浸水想定）</a:t>
            </a:r>
          </a:p>
        </p:txBody>
      </p:sp>
      <p:sp>
        <p:nvSpPr>
          <p:cNvPr id="49" name="テキスト ボックス 48"/>
          <p:cNvSpPr txBox="1"/>
          <p:nvPr/>
        </p:nvSpPr>
        <p:spPr>
          <a:xfrm>
            <a:off x="1916840" y="5893603"/>
            <a:ext cx="2297425" cy="646331"/>
          </a:xfrm>
          <a:prstGeom prst="rect">
            <a:avLst/>
          </a:prstGeom>
          <a:solidFill>
            <a:schemeClr val="accent1">
              <a:lumMod val="20000"/>
              <a:lumOff val="80000"/>
            </a:schemeClr>
          </a:solidFill>
          <a:ln>
            <a:solidFill>
              <a:srgbClr val="1C01BF"/>
            </a:solidFill>
          </a:ln>
        </p:spPr>
        <p:txBody>
          <a:bodyPr wrap="none" rtlCol="0">
            <a:spAutoFit/>
          </a:bodyPr>
          <a:lstStyle/>
          <a:p>
            <a:pPr algn="ctr"/>
            <a:r>
              <a:rPr lang="ja-JP" altLang="en-US" sz="1200" b="1" dirty="0">
                <a:solidFill>
                  <a:srgbClr val="1C01BF"/>
                </a:solidFill>
              </a:rPr>
              <a:t>居住誘導区域からの除外</a:t>
            </a:r>
            <a:endParaRPr lang="en-US" altLang="ja-JP" sz="1200" b="1" dirty="0">
              <a:solidFill>
                <a:srgbClr val="1C01BF"/>
              </a:solidFill>
            </a:endParaRPr>
          </a:p>
          <a:p>
            <a:pPr algn="ctr"/>
            <a:r>
              <a:rPr lang="ja-JP" altLang="en-US" sz="1200" b="1" dirty="0">
                <a:solidFill>
                  <a:srgbClr val="1C01BF"/>
                </a:solidFill>
              </a:rPr>
              <a:t>＋</a:t>
            </a:r>
            <a:endParaRPr lang="en-US" altLang="ja-JP" sz="1200" b="1" dirty="0">
              <a:solidFill>
                <a:srgbClr val="1C01BF"/>
              </a:solidFill>
            </a:endParaRPr>
          </a:p>
          <a:p>
            <a:pPr algn="ctr"/>
            <a:r>
              <a:rPr lang="ja-JP" altLang="en-US" sz="1200" b="1" dirty="0">
                <a:solidFill>
                  <a:srgbClr val="1C01BF"/>
                </a:solidFill>
              </a:rPr>
              <a:t>居住誘導区域内への移転を図る</a:t>
            </a:r>
          </a:p>
        </p:txBody>
      </p:sp>
      <p:cxnSp>
        <p:nvCxnSpPr>
          <p:cNvPr id="19" name="直線矢印コネクタ 18"/>
          <p:cNvCxnSpPr>
            <a:stCxn id="42" idx="2"/>
          </p:cNvCxnSpPr>
          <p:nvPr/>
        </p:nvCxnSpPr>
        <p:spPr>
          <a:xfrm flipH="1">
            <a:off x="4214265" y="5143481"/>
            <a:ext cx="2731412" cy="1073287"/>
          </a:xfrm>
          <a:prstGeom prst="straightConnector1">
            <a:avLst/>
          </a:prstGeom>
          <a:ln>
            <a:solidFill>
              <a:srgbClr val="1C01B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a:stCxn id="41" idx="2"/>
            <a:endCxn id="49" idx="0"/>
          </p:cNvCxnSpPr>
          <p:nvPr/>
        </p:nvCxnSpPr>
        <p:spPr>
          <a:xfrm flipH="1">
            <a:off x="3065553" y="5041280"/>
            <a:ext cx="372992" cy="852323"/>
          </a:xfrm>
          <a:prstGeom prst="straightConnector1">
            <a:avLst/>
          </a:prstGeom>
          <a:ln>
            <a:solidFill>
              <a:srgbClr val="1C01BF"/>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a:stCxn id="43" idx="2"/>
          </p:cNvCxnSpPr>
          <p:nvPr/>
        </p:nvCxnSpPr>
        <p:spPr>
          <a:xfrm>
            <a:off x="2045213" y="4346040"/>
            <a:ext cx="785971" cy="1547563"/>
          </a:xfrm>
          <a:prstGeom prst="straightConnector1">
            <a:avLst/>
          </a:prstGeom>
          <a:ln>
            <a:solidFill>
              <a:srgbClr val="1C01B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006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 y="0"/>
            <a:ext cx="8409382" cy="481154"/>
          </a:xfrm>
        </p:spPr>
        <p:txBody>
          <a:bodyPr/>
          <a:lstStyle/>
          <a:p>
            <a:r>
              <a:rPr kumimoji="1" lang="ja-JP" altLang="en-US" sz="2400" dirty="0"/>
              <a:t>災害リスク分析を活用した防災指針の検討事例　（郡山市</a:t>
            </a:r>
            <a:r>
              <a:rPr lang="ja-JP" altLang="en-US" sz="2400" dirty="0"/>
              <a:t>）</a:t>
            </a:r>
            <a:endParaRPr kumimoji="1" lang="ja-JP" altLang="en-US" sz="2400" dirty="0"/>
          </a:p>
        </p:txBody>
      </p:sp>
      <p:sp>
        <p:nvSpPr>
          <p:cNvPr id="4" name="スライド番号プレースホルダー 3"/>
          <p:cNvSpPr>
            <a:spLocks noGrp="1"/>
          </p:cNvSpPr>
          <p:nvPr>
            <p:ph type="sldNum" sz="quarter" idx="12"/>
          </p:nvPr>
        </p:nvSpPr>
        <p:spPr>
          <a:xfrm>
            <a:off x="7594600" y="6504217"/>
            <a:ext cx="2311400" cy="476250"/>
          </a:xfrm>
        </p:spPr>
        <p:txBody>
          <a:bodyPr/>
          <a:lstStyle/>
          <a:p>
            <a:pPr>
              <a:defRPr/>
            </a:pPr>
            <a:fld id="{EDB1B9F3-7A1F-4B0B-BF06-E33FE43FCDF0}" type="slidenum">
              <a:rPr lang="en-US" altLang="ja-JP" smtClean="0">
                <a:solidFill>
                  <a:prstClr val="black"/>
                </a:solidFill>
              </a:rPr>
              <a:pPr>
                <a:defRPr/>
              </a:pPr>
              <a:t>45</a:t>
            </a:fld>
            <a:endParaRPr lang="en-US" altLang="ja-JP" dirty="0">
              <a:solidFill>
                <a:prstClr val="black"/>
              </a:solidFill>
            </a:endParaRPr>
          </a:p>
        </p:txBody>
      </p:sp>
      <p:sp>
        <p:nvSpPr>
          <p:cNvPr id="22" name="正方形/長方形 21"/>
          <p:cNvSpPr/>
          <p:nvPr/>
        </p:nvSpPr>
        <p:spPr>
          <a:xfrm>
            <a:off x="75949" y="667909"/>
            <a:ext cx="9789804" cy="1047941"/>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dirty="0"/>
              <a:t>○市街地近傍を阿武隈川が流れ、洪水浸水想定区域が郡山駅など市街地中心部に指定。</a:t>
            </a:r>
            <a:endParaRPr lang="en-US" altLang="ja-JP" dirty="0"/>
          </a:p>
          <a:p>
            <a:pPr marL="177800" indent="-177800"/>
            <a:r>
              <a:rPr lang="ja-JP" altLang="en-US" dirty="0"/>
              <a:t>○令和元年東日本台風の大雨では、駅周辺の都市機能誘導区域内においても浸水被害が発生。</a:t>
            </a:r>
            <a:endParaRPr lang="en-US" altLang="ja-JP" dirty="0"/>
          </a:p>
          <a:p>
            <a:pPr marL="177800" indent="-177800"/>
            <a:r>
              <a:rPr lang="ja-JP" altLang="en-US" dirty="0"/>
              <a:t>　</a:t>
            </a:r>
            <a:r>
              <a:rPr lang="ja-JP" altLang="en-US" sz="1600" dirty="0"/>
              <a:t>（市では平成</a:t>
            </a:r>
            <a:r>
              <a:rPr lang="en-US" altLang="ja-JP" sz="1600" dirty="0"/>
              <a:t>31</a:t>
            </a:r>
            <a:r>
              <a:rPr lang="ja-JP" altLang="en-US" sz="1600" dirty="0"/>
              <a:t>年</a:t>
            </a:r>
            <a:r>
              <a:rPr lang="en-US" altLang="ja-JP" sz="1600" dirty="0"/>
              <a:t>3</a:t>
            </a:r>
            <a:r>
              <a:rPr lang="ja-JP" altLang="en-US" sz="1600" dirty="0"/>
              <a:t>月に立地適正化計画を作成・公表済）</a:t>
            </a:r>
            <a:endParaRPr lang="ja-JP" altLang="ja-JP" dirty="0"/>
          </a:p>
        </p:txBody>
      </p:sp>
      <p:sp>
        <p:nvSpPr>
          <p:cNvPr id="15" name="テキスト ボックス 14"/>
          <p:cNvSpPr txBox="1"/>
          <p:nvPr/>
        </p:nvSpPr>
        <p:spPr>
          <a:xfrm>
            <a:off x="2575721" y="1802059"/>
            <a:ext cx="4083169" cy="338554"/>
          </a:xfrm>
          <a:prstGeom prst="rect">
            <a:avLst/>
          </a:prstGeom>
          <a:noFill/>
        </p:spPr>
        <p:txBody>
          <a:bodyPr wrap="none" rtlCol="0">
            <a:spAutoFit/>
          </a:bodyPr>
          <a:lstStyle/>
          <a:p>
            <a:r>
              <a:rPr kumimoji="1" lang="ja-JP" altLang="en-US" sz="1600" dirty="0"/>
              <a:t>■洪水浸水想定区域の状況（想定最大規模）</a:t>
            </a:r>
          </a:p>
        </p:txBody>
      </p:sp>
      <p:sp>
        <p:nvSpPr>
          <p:cNvPr id="16" name="テキスト ボックス 15"/>
          <p:cNvSpPr txBox="1"/>
          <p:nvPr/>
        </p:nvSpPr>
        <p:spPr>
          <a:xfrm>
            <a:off x="158082" y="1792590"/>
            <a:ext cx="1005403" cy="338554"/>
          </a:xfrm>
          <a:prstGeom prst="rect">
            <a:avLst/>
          </a:prstGeom>
          <a:solidFill>
            <a:schemeClr val="bg1"/>
          </a:solidFill>
        </p:spPr>
        <p:txBody>
          <a:bodyPr wrap="none" rtlCol="0">
            <a:spAutoFit/>
          </a:bodyPr>
          <a:lstStyle/>
          <a:p>
            <a:r>
              <a:rPr kumimoji="1" lang="ja-JP" altLang="en-US" sz="1600" dirty="0"/>
              <a:t>■位置図</a:t>
            </a:r>
            <a:endParaRPr kumimoji="1" lang="ja-JP" altLang="en-US" sz="1100" dirty="0"/>
          </a:p>
        </p:txBody>
      </p:sp>
      <p:pic>
        <p:nvPicPr>
          <p:cNvPr id="13" name="図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6533" y="2140613"/>
            <a:ext cx="4475244" cy="4539420"/>
          </a:xfrm>
          <a:prstGeom prst="rect">
            <a:avLst/>
          </a:prstGeom>
          <a:ln>
            <a:solidFill>
              <a:schemeClr val="tx1"/>
            </a:solidFill>
          </a:ln>
        </p:spPr>
      </p:pic>
      <p:pic>
        <p:nvPicPr>
          <p:cNvPr id="18" name="図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542" y="2217353"/>
            <a:ext cx="2795124" cy="2065835"/>
          </a:xfrm>
          <a:prstGeom prst="rect">
            <a:avLst/>
          </a:prstGeom>
        </p:spPr>
      </p:pic>
      <p:grpSp>
        <p:nvGrpSpPr>
          <p:cNvPr id="38" name="グループ化 37"/>
          <p:cNvGrpSpPr/>
          <p:nvPr/>
        </p:nvGrpSpPr>
        <p:grpSpPr>
          <a:xfrm>
            <a:off x="7168685" y="2571841"/>
            <a:ext cx="2540194" cy="3801154"/>
            <a:chOff x="7214405" y="2378169"/>
            <a:chExt cx="2540194" cy="3801154"/>
          </a:xfrm>
        </p:grpSpPr>
        <p:pic>
          <p:nvPicPr>
            <p:cNvPr id="30" name="図 2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94600" y="2378169"/>
              <a:ext cx="2159999" cy="1944000"/>
            </a:xfrm>
            <a:prstGeom prst="rect">
              <a:avLst/>
            </a:prstGeom>
            <a:ln>
              <a:solidFill>
                <a:srgbClr val="FF0000"/>
              </a:solidFill>
            </a:ln>
          </p:spPr>
        </p:pic>
        <p:pic>
          <p:nvPicPr>
            <p:cNvPr id="20" name="図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14405" y="4524174"/>
              <a:ext cx="2540194" cy="1655149"/>
            </a:xfrm>
            <a:prstGeom prst="rect">
              <a:avLst/>
            </a:prstGeom>
            <a:ln w="28575">
              <a:solidFill>
                <a:srgbClr val="CC9900"/>
              </a:solidFill>
            </a:ln>
          </p:spPr>
        </p:pic>
        <p:cxnSp>
          <p:nvCxnSpPr>
            <p:cNvPr id="33" name="直線コネクタ 32"/>
            <p:cNvCxnSpPr/>
            <p:nvPr/>
          </p:nvCxnSpPr>
          <p:spPr>
            <a:xfrm flipH="1">
              <a:off x="8440052" y="3007451"/>
              <a:ext cx="346922" cy="1512000"/>
            </a:xfrm>
            <a:prstGeom prst="line">
              <a:avLst/>
            </a:prstGeom>
            <a:ln w="19050">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V="1">
              <a:off x="8846037" y="2888858"/>
              <a:ext cx="900000" cy="115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8" name="図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13850" y="4406624"/>
            <a:ext cx="1358823" cy="180000"/>
          </a:xfrm>
          <a:prstGeom prst="rect">
            <a:avLst/>
          </a:prstGeom>
          <a:ln>
            <a:solidFill>
              <a:schemeClr val="tx1"/>
            </a:solidFill>
          </a:ln>
        </p:spPr>
      </p:pic>
      <p:sp>
        <p:nvSpPr>
          <p:cNvPr id="39" name="テキスト ボックス 38"/>
          <p:cNvSpPr txBox="1"/>
          <p:nvPr/>
        </p:nvSpPr>
        <p:spPr>
          <a:xfrm>
            <a:off x="6981499" y="1792590"/>
            <a:ext cx="2996333" cy="584775"/>
          </a:xfrm>
          <a:prstGeom prst="rect">
            <a:avLst/>
          </a:prstGeom>
          <a:noFill/>
        </p:spPr>
        <p:txBody>
          <a:bodyPr wrap="none" rtlCol="0">
            <a:spAutoFit/>
          </a:bodyPr>
          <a:lstStyle/>
          <a:p>
            <a:r>
              <a:rPr kumimoji="1" lang="ja-JP" altLang="en-US" sz="1600" dirty="0"/>
              <a:t>■令和元年東日本台風における</a:t>
            </a:r>
            <a:endParaRPr kumimoji="1" lang="en-US" altLang="ja-JP" sz="1600" dirty="0"/>
          </a:p>
          <a:p>
            <a:r>
              <a:rPr kumimoji="1" lang="ja-JP" altLang="en-US" sz="1600" dirty="0"/>
              <a:t>　　郡山駅周辺の浸水状況</a:t>
            </a:r>
          </a:p>
        </p:txBody>
      </p:sp>
      <p:sp>
        <p:nvSpPr>
          <p:cNvPr id="40" name="正方形/長方形 39"/>
          <p:cNvSpPr/>
          <p:nvPr/>
        </p:nvSpPr>
        <p:spPr>
          <a:xfrm>
            <a:off x="1105709" y="2900766"/>
            <a:ext cx="833721" cy="10800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60718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594600" y="6478860"/>
            <a:ext cx="2311400" cy="476250"/>
          </a:xfrm>
        </p:spPr>
        <p:txBody>
          <a:bodyPr/>
          <a:lstStyle/>
          <a:p>
            <a:pPr>
              <a:defRPr/>
            </a:pPr>
            <a:fld id="{EDB1B9F3-7A1F-4B0B-BF06-E33FE43FCDF0}" type="slidenum">
              <a:rPr lang="en-US" altLang="ja-JP" smtClean="0">
                <a:solidFill>
                  <a:prstClr val="black"/>
                </a:solidFill>
              </a:rPr>
              <a:pPr>
                <a:defRPr/>
              </a:pPr>
              <a:t>46</a:t>
            </a:fld>
            <a:endParaRPr lang="en-US" altLang="ja-JP">
              <a:solidFill>
                <a:prstClr val="black"/>
              </a:solidFill>
            </a:endParaRPr>
          </a:p>
        </p:txBody>
      </p:sp>
      <p:sp>
        <p:nvSpPr>
          <p:cNvPr id="9" name="タイトル 1"/>
          <p:cNvSpPr>
            <a:spLocks noGrp="1"/>
          </p:cNvSpPr>
          <p:nvPr>
            <p:ph type="title"/>
          </p:nvPr>
        </p:nvSpPr>
        <p:spPr>
          <a:xfrm>
            <a:off x="2" y="0"/>
            <a:ext cx="8409382" cy="481154"/>
          </a:xfrm>
        </p:spPr>
        <p:txBody>
          <a:bodyPr/>
          <a:lstStyle/>
          <a:p>
            <a:r>
              <a:rPr kumimoji="1" lang="ja-JP" altLang="en-US" sz="2400" dirty="0"/>
              <a:t>災害リスク分析を活用した防災指針の検討事例　（郡山市</a:t>
            </a:r>
            <a:r>
              <a:rPr lang="ja-JP" altLang="en-US" sz="2400" dirty="0"/>
              <a:t>）</a:t>
            </a:r>
            <a:endParaRPr kumimoji="1" lang="ja-JP" altLang="en-US" sz="2400" dirty="0"/>
          </a:p>
        </p:txBody>
      </p:sp>
      <p:sp>
        <p:nvSpPr>
          <p:cNvPr id="10" name="正方形/長方形 9"/>
          <p:cNvSpPr/>
          <p:nvPr/>
        </p:nvSpPr>
        <p:spPr>
          <a:xfrm>
            <a:off x="75949" y="667909"/>
            <a:ext cx="9789804" cy="1380511"/>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dirty="0"/>
              <a:t>○想定浸水深と建物の階数情報を重ね合わせ、垂直避難が困難な建物や浸水時に孤立のおそれのある施設の分布など、避難上の具体的なリスクを確認。</a:t>
            </a:r>
            <a:endParaRPr lang="en-US" altLang="ja-JP" dirty="0"/>
          </a:p>
          <a:p>
            <a:pPr marL="177800" indent="-177800"/>
            <a:r>
              <a:rPr lang="ja-JP" altLang="en-US" dirty="0"/>
              <a:t>○まちの中心地であり都市的土地利用の必要性が高く、誘導区域の設定は維持しつつ、居住エリアの安全性強化のため、災害の種別・程度に応じた具体的な取組を防災指針に位置付け。</a:t>
            </a:r>
            <a:endParaRPr lang="en-US" altLang="ja-JP" dirty="0"/>
          </a:p>
        </p:txBody>
      </p:sp>
      <p:sp>
        <p:nvSpPr>
          <p:cNvPr id="22" name="テキスト ボックス 21"/>
          <p:cNvSpPr txBox="1"/>
          <p:nvPr/>
        </p:nvSpPr>
        <p:spPr>
          <a:xfrm>
            <a:off x="813227" y="2063187"/>
            <a:ext cx="4136068" cy="369332"/>
          </a:xfrm>
          <a:prstGeom prst="rect">
            <a:avLst/>
          </a:prstGeom>
          <a:noFill/>
        </p:spPr>
        <p:txBody>
          <a:bodyPr wrap="none" rtlCol="0">
            <a:spAutoFit/>
          </a:bodyPr>
          <a:lstStyle/>
          <a:p>
            <a:pPr algn="ctr"/>
            <a:r>
              <a:rPr kumimoji="1" lang="ja-JP" altLang="en-US" u="sng" dirty="0"/>
              <a:t>災害リスク分析</a:t>
            </a:r>
            <a:r>
              <a:rPr lang="ja-JP" altLang="en-US" sz="1200" dirty="0"/>
              <a:t>（建物階数情報</a:t>
            </a:r>
            <a:r>
              <a:rPr lang="en-US" altLang="ja-JP" sz="1200" dirty="0"/>
              <a:t>×</a:t>
            </a:r>
            <a:r>
              <a:rPr lang="ja-JP" altLang="en-US" sz="1200" dirty="0"/>
              <a:t>洪水浸水想定区域）</a:t>
            </a:r>
          </a:p>
        </p:txBody>
      </p:sp>
      <p:sp>
        <p:nvSpPr>
          <p:cNvPr id="37" name="テキスト ボックス 36"/>
          <p:cNvSpPr txBox="1"/>
          <p:nvPr/>
        </p:nvSpPr>
        <p:spPr>
          <a:xfrm>
            <a:off x="6832127" y="2097949"/>
            <a:ext cx="2031325" cy="369332"/>
          </a:xfrm>
          <a:prstGeom prst="rect">
            <a:avLst/>
          </a:prstGeom>
          <a:noFill/>
        </p:spPr>
        <p:txBody>
          <a:bodyPr wrap="none" rtlCol="0">
            <a:spAutoFit/>
          </a:bodyPr>
          <a:lstStyle/>
          <a:p>
            <a:pPr algn="ctr"/>
            <a:r>
              <a:rPr kumimoji="1" lang="ja-JP" altLang="en-US" u="sng" dirty="0"/>
              <a:t>安全性強化の取組</a:t>
            </a:r>
            <a:endParaRPr kumimoji="1" lang="en-US" altLang="ja-JP" u="sng" dirty="0"/>
          </a:p>
        </p:txBody>
      </p:sp>
      <p:pic>
        <p:nvPicPr>
          <p:cNvPr id="54" name="図 5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355" y="2503907"/>
            <a:ext cx="5755953" cy="4278085"/>
          </a:xfrm>
          <a:prstGeom prst="rect">
            <a:avLst/>
          </a:prstGeom>
        </p:spPr>
      </p:pic>
      <p:sp>
        <p:nvSpPr>
          <p:cNvPr id="17" name="テキスト ボックス 16"/>
          <p:cNvSpPr txBox="1"/>
          <p:nvPr/>
        </p:nvSpPr>
        <p:spPr>
          <a:xfrm>
            <a:off x="5930452" y="2540145"/>
            <a:ext cx="2199641" cy="338554"/>
          </a:xfrm>
          <a:prstGeom prst="rect">
            <a:avLst/>
          </a:prstGeom>
          <a:noFill/>
        </p:spPr>
        <p:txBody>
          <a:bodyPr wrap="none" rtlCol="0">
            <a:spAutoFit/>
          </a:bodyPr>
          <a:lstStyle/>
          <a:p>
            <a:r>
              <a:rPr kumimoji="1" lang="ja-JP" altLang="en-US" sz="1600" dirty="0"/>
              <a:t>■洪水（計画規模：Ｌ１）</a:t>
            </a:r>
          </a:p>
        </p:txBody>
      </p:sp>
      <p:sp>
        <p:nvSpPr>
          <p:cNvPr id="56" name="テキスト ボックス 55"/>
          <p:cNvSpPr txBox="1"/>
          <p:nvPr/>
        </p:nvSpPr>
        <p:spPr>
          <a:xfrm>
            <a:off x="5930452" y="3882830"/>
            <a:ext cx="2610010" cy="338554"/>
          </a:xfrm>
          <a:prstGeom prst="rect">
            <a:avLst/>
          </a:prstGeom>
          <a:noFill/>
        </p:spPr>
        <p:txBody>
          <a:bodyPr wrap="none" rtlCol="0">
            <a:spAutoFit/>
          </a:bodyPr>
          <a:lstStyle/>
          <a:p>
            <a:r>
              <a:rPr kumimoji="1" lang="ja-JP" altLang="en-US" sz="1600" dirty="0"/>
              <a:t>■洪水（想定最大規模：Ｌ２）</a:t>
            </a:r>
          </a:p>
        </p:txBody>
      </p:sp>
      <p:sp>
        <p:nvSpPr>
          <p:cNvPr id="57" name="テキスト ボックス 56"/>
          <p:cNvSpPr txBox="1"/>
          <p:nvPr/>
        </p:nvSpPr>
        <p:spPr>
          <a:xfrm>
            <a:off x="5930452" y="5183210"/>
            <a:ext cx="800219" cy="338554"/>
          </a:xfrm>
          <a:prstGeom prst="rect">
            <a:avLst/>
          </a:prstGeom>
          <a:noFill/>
        </p:spPr>
        <p:txBody>
          <a:bodyPr wrap="none" rtlCol="0">
            <a:spAutoFit/>
          </a:bodyPr>
          <a:lstStyle/>
          <a:p>
            <a:r>
              <a:rPr kumimoji="1" lang="ja-JP" altLang="en-US" sz="1600" dirty="0"/>
              <a:t>■内水</a:t>
            </a:r>
          </a:p>
        </p:txBody>
      </p:sp>
      <p:sp>
        <p:nvSpPr>
          <p:cNvPr id="59" name="テキスト ボックス 58"/>
          <p:cNvSpPr txBox="1"/>
          <p:nvPr/>
        </p:nvSpPr>
        <p:spPr>
          <a:xfrm>
            <a:off x="6072266" y="2842809"/>
            <a:ext cx="3672000" cy="954107"/>
          </a:xfrm>
          <a:prstGeom prst="rect">
            <a:avLst/>
          </a:prstGeom>
          <a:noFill/>
        </p:spPr>
        <p:txBody>
          <a:bodyPr wrap="square" rtlCol="0">
            <a:spAutoFit/>
          </a:bodyPr>
          <a:lstStyle/>
          <a:p>
            <a:pPr marL="177800" indent="-177800">
              <a:buFont typeface="Arial" panose="020B0604020202020204" pitchFamily="34" charset="0"/>
              <a:buChar char="•"/>
            </a:pPr>
            <a:r>
              <a:rPr kumimoji="1" lang="ja-JP" altLang="en-US" sz="1400" dirty="0"/>
              <a:t>河川の河道掘削等により浸水リスクを低減</a:t>
            </a:r>
            <a:endParaRPr kumimoji="1" lang="en-US" altLang="ja-JP" sz="1400" dirty="0"/>
          </a:p>
          <a:p>
            <a:pPr marL="177800" indent="-177800">
              <a:buFont typeface="Arial" panose="020B0604020202020204" pitchFamily="34" charset="0"/>
              <a:buChar char="•"/>
            </a:pPr>
            <a:r>
              <a:rPr kumimoji="1" lang="ja-JP" altLang="en-US" sz="1400" dirty="0"/>
              <a:t>災害リスク低減のための建物構造の工夫（ピロティ化等）や盛土等の支援策の検討</a:t>
            </a:r>
            <a:endParaRPr kumimoji="1" lang="en-US" altLang="ja-JP" sz="1400" dirty="0"/>
          </a:p>
          <a:p>
            <a:pPr marL="177800" indent="-177800">
              <a:buFont typeface="Arial" panose="020B0604020202020204" pitchFamily="34" charset="0"/>
              <a:buChar char="•"/>
            </a:pPr>
            <a:r>
              <a:rPr kumimoji="1" lang="ja-JP" altLang="en-US" sz="1400" dirty="0"/>
              <a:t>河川水位等の監視強化</a:t>
            </a:r>
          </a:p>
        </p:txBody>
      </p:sp>
      <p:sp>
        <p:nvSpPr>
          <p:cNvPr id="61" name="テキスト ボックス 60"/>
          <p:cNvSpPr txBox="1"/>
          <p:nvPr/>
        </p:nvSpPr>
        <p:spPr>
          <a:xfrm>
            <a:off x="6093820" y="4166087"/>
            <a:ext cx="3797835" cy="954107"/>
          </a:xfrm>
          <a:prstGeom prst="rect">
            <a:avLst/>
          </a:prstGeom>
          <a:noFill/>
        </p:spPr>
        <p:txBody>
          <a:bodyPr wrap="none" rtlCol="0">
            <a:spAutoFit/>
          </a:bodyPr>
          <a:lstStyle/>
          <a:p>
            <a:pPr marL="177800" indent="-177800">
              <a:buFont typeface="Arial" panose="020B0604020202020204" pitchFamily="34" charset="0"/>
              <a:buChar char="•"/>
            </a:pPr>
            <a:r>
              <a:rPr kumimoji="1" lang="ja-JP" altLang="en-US" sz="1400" dirty="0"/>
              <a:t>災害リスクの視覚化等による防災意識の向上</a:t>
            </a:r>
            <a:endParaRPr kumimoji="1" lang="en-US" altLang="ja-JP" sz="1400" dirty="0"/>
          </a:p>
          <a:p>
            <a:pPr marL="177800" indent="-177800">
              <a:buFont typeface="Arial" panose="020B0604020202020204" pitchFamily="34" charset="0"/>
              <a:buChar char="•"/>
            </a:pPr>
            <a:r>
              <a:rPr kumimoji="1" lang="ja-JP" altLang="en-US" sz="1400" dirty="0"/>
              <a:t>適切な情報発信による住民の避難行動の</a:t>
            </a:r>
            <a:br>
              <a:rPr kumimoji="1" lang="en-US" altLang="ja-JP" sz="1400" dirty="0"/>
            </a:br>
            <a:r>
              <a:rPr kumimoji="1" lang="ja-JP" altLang="en-US" sz="1400" dirty="0"/>
              <a:t>迅速化</a:t>
            </a:r>
            <a:endParaRPr kumimoji="1" lang="en-US" altLang="ja-JP" sz="1400" dirty="0"/>
          </a:p>
          <a:p>
            <a:pPr marL="177800" indent="-177800">
              <a:buFont typeface="Arial" panose="020B0604020202020204" pitchFamily="34" charset="0"/>
              <a:buChar char="•"/>
            </a:pPr>
            <a:r>
              <a:rPr kumimoji="1" lang="ja-JP" altLang="en-US" sz="1400" dirty="0"/>
              <a:t>道路冠水の監視強化</a:t>
            </a:r>
          </a:p>
        </p:txBody>
      </p:sp>
      <p:sp>
        <p:nvSpPr>
          <p:cNvPr id="63" name="テキスト ボックス 62"/>
          <p:cNvSpPr txBox="1"/>
          <p:nvPr/>
        </p:nvSpPr>
        <p:spPr>
          <a:xfrm>
            <a:off x="6093820" y="5521764"/>
            <a:ext cx="3663182" cy="523220"/>
          </a:xfrm>
          <a:prstGeom prst="rect">
            <a:avLst/>
          </a:prstGeom>
          <a:noFill/>
        </p:spPr>
        <p:txBody>
          <a:bodyPr wrap="none" rtlCol="0">
            <a:spAutoFit/>
          </a:bodyPr>
          <a:lstStyle/>
          <a:p>
            <a:pPr marL="177800" indent="-177800">
              <a:buFont typeface="Arial" panose="020B0604020202020204" pitchFamily="34" charset="0"/>
              <a:buChar char="•"/>
            </a:pPr>
            <a:r>
              <a:rPr kumimoji="1" lang="ja-JP" altLang="en-US" sz="1400" dirty="0"/>
              <a:t>雨水ポンプの整備等による浸水被害の低減</a:t>
            </a:r>
            <a:br>
              <a:rPr kumimoji="1" lang="en-US" altLang="ja-JP" sz="1400" dirty="0"/>
            </a:br>
            <a:r>
              <a:rPr kumimoji="1" lang="ja-JP" altLang="en-US" sz="1400" dirty="0"/>
              <a:t>（床下浸水に留める）</a:t>
            </a:r>
          </a:p>
        </p:txBody>
      </p:sp>
      <p:sp>
        <p:nvSpPr>
          <p:cNvPr id="21" name="角丸四角形 20"/>
          <p:cNvSpPr/>
          <p:nvPr/>
        </p:nvSpPr>
        <p:spPr>
          <a:xfrm>
            <a:off x="5930452" y="2467281"/>
            <a:ext cx="3924000" cy="3600000"/>
          </a:xfrm>
          <a:prstGeom prst="roundRect">
            <a:avLst>
              <a:gd name="adj" fmla="val 4139"/>
            </a:avLst>
          </a:prstGeom>
          <a:noFill/>
          <a:ln w="127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6523476" y="6280992"/>
            <a:ext cx="2879996" cy="523220"/>
          </a:xfrm>
          <a:prstGeom prst="rect">
            <a:avLst/>
          </a:prstGeom>
          <a:noFill/>
        </p:spPr>
        <p:txBody>
          <a:bodyPr wrap="square" rtlCol="0">
            <a:spAutoFit/>
          </a:bodyPr>
          <a:lstStyle/>
          <a:p>
            <a:pPr algn="ctr"/>
            <a:r>
              <a:rPr lang="ja-JP" altLang="en-US" sz="1400" b="1" dirty="0">
                <a:solidFill>
                  <a:srgbClr val="0000FF"/>
                </a:solidFill>
              </a:rPr>
              <a:t>災害の種別と程度に応じた</a:t>
            </a:r>
            <a:endParaRPr lang="en-US" altLang="ja-JP" sz="1400" b="1" dirty="0">
              <a:solidFill>
                <a:srgbClr val="0000FF"/>
              </a:solidFill>
            </a:endParaRPr>
          </a:p>
          <a:p>
            <a:pPr algn="ctr"/>
            <a:r>
              <a:rPr lang="ja-JP" altLang="en-US" sz="1400" b="1" dirty="0">
                <a:solidFill>
                  <a:srgbClr val="0000FF"/>
                </a:solidFill>
              </a:rPr>
              <a:t>具体的な取組の位置づけ</a:t>
            </a:r>
            <a:endParaRPr lang="en-US" altLang="ja-JP" sz="1400" b="1" dirty="0">
              <a:solidFill>
                <a:srgbClr val="0000FF"/>
              </a:solidFill>
            </a:endParaRPr>
          </a:p>
        </p:txBody>
      </p:sp>
      <p:sp>
        <p:nvSpPr>
          <p:cNvPr id="23" name="下矢印 22"/>
          <p:cNvSpPr/>
          <p:nvPr/>
        </p:nvSpPr>
        <p:spPr>
          <a:xfrm>
            <a:off x="7153171" y="6147400"/>
            <a:ext cx="1510190" cy="117749"/>
          </a:xfrm>
          <a:prstGeom prst="downArrow">
            <a:avLst/>
          </a:prstGeom>
          <a:noFill/>
          <a:ln w="127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69703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673" y="2114628"/>
            <a:ext cx="2609330" cy="4616508"/>
          </a:xfrm>
          <a:prstGeom prst="rect">
            <a:avLst/>
          </a:prstGeom>
          <a:ln>
            <a:solidFill>
              <a:schemeClr val="accent1">
                <a:shade val="50000"/>
              </a:schemeClr>
            </a:solidFill>
          </a:ln>
        </p:spPr>
      </p:pic>
      <p:sp>
        <p:nvSpPr>
          <p:cNvPr id="2" name="タイトル 1"/>
          <p:cNvSpPr>
            <a:spLocks noGrp="1"/>
          </p:cNvSpPr>
          <p:nvPr>
            <p:ph type="title"/>
          </p:nvPr>
        </p:nvSpPr>
        <p:spPr>
          <a:xfrm>
            <a:off x="2" y="0"/>
            <a:ext cx="8409382" cy="481154"/>
          </a:xfrm>
        </p:spPr>
        <p:txBody>
          <a:bodyPr/>
          <a:lstStyle/>
          <a:p>
            <a:r>
              <a:rPr kumimoji="1" lang="ja-JP" altLang="en-US" sz="2400" dirty="0"/>
              <a:t>災害リスク分析を活用した防災指針の検討事例　（厚木市</a:t>
            </a:r>
            <a:r>
              <a:rPr lang="ja-JP" altLang="en-US" sz="2400" dirty="0"/>
              <a:t>）</a:t>
            </a:r>
            <a:endParaRPr kumimoji="1" lang="ja-JP" altLang="en-US" sz="2400" dirty="0"/>
          </a:p>
        </p:txBody>
      </p:sp>
      <p:sp>
        <p:nvSpPr>
          <p:cNvPr id="4" name="スライド番号プレースホルダー 3"/>
          <p:cNvSpPr>
            <a:spLocks noGrp="1"/>
          </p:cNvSpPr>
          <p:nvPr>
            <p:ph type="sldNum" sz="quarter" idx="12"/>
          </p:nvPr>
        </p:nvSpPr>
        <p:spPr>
          <a:xfrm>
            <a:off x="7594600" y="6506323"/>
            <a:ext cx="2311400" cy="476250"/>
          </a:xfrm>
        </p:spPr>
        <p:txBody>
          <a:bodyPr/>
          <a:lstStyle/>
          <a:p>
            <a:pPr>
              <a:defRPr/>
            </a:pPr>
            <a:fld id="{EDB1B9F3-7A1F-4B0B-BF06-E33FE43FCDF0}" type="slidenum">
              <a:rPr lang="en-US" altLang="ja-JP" smtClean="0">
                <a:solidFill>
                  <a:prstClr val="black"/>
                </a:solidFill>
              </a:rPr>
              <a:pPr>
                <a:defRPr/>
              </a:pPr>
              <a:t>47</a:t>
            </a:fld>
            <a:endParaRPr lang="en-US" altLang="ja-JP" dirty="0">
              <a:solidFill>
                <a:prstClr val="black"/>
              </a:solidFill>
            </a:endParaRPr>
          </a:p>
        </p:txBody>
      </p:sp>
      <p:sp>
        <p:nvSpPr>
          <p:cNvPr id="22" name="正方形/長方形 21"/>
          <p:cNvSpPr/>
          <p:nvPr/>
        </p:nvSpPr>
        <p:spPr>
          <a:xfrm>
            <a:off x="75949" y="667909"/>
            <a:ext cx="9789804" cy="1047941"/>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dirty="0"/>
              <a:t>○</a:t>
            </a:r>
            <a:r>
              <a:rPr lang="ja-JP" altLang="ja-JP" dirty="0"/>
              <a:t>市の東部を流れる相模川の洪水浸水想定区域が市街地の広範囲に指定され、市役所や主要駅が浸水のおそれ。</a:t>
            </a:r>
          </a:p>
          <a:p>
            <a:r>
              <a:rPr lang="ja-JP" altLang="en-US" dirty="0"/>
              <a:t>○</a:t>
            </a:r>
            <a:r>
              <a:rPr lang="ja-JP" altLang="ja-JP" dirty="0"/>
              <a:t>そのうち、家屋倒壊のおそれのある区域も川沿いに広く指定されている地域が存在。</a:t>
            </a:r>
          </a:p>
        </p:txBody>
      </p:sp>
      <p:pic>
        <p:nvPicPr>
          <p:cNvPr id="7" name="図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93048" y="2354400"/>
            <a:ext cx="3240360" cy="4318040"/>
          </a:xfrm>
          <a:prstGeom prst="rect">
            <a:avLst/>
          </a:prstGeom>
        </p:spPr>
      </p:pic>
      <p:pic>
        <p:nvPicPr>
          <p:cNvPr id="8" name="図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18326" y="2282392"/>
            <a:ext cx="3312368" cy="4345664"/>
          </a:xfrm>
          <a:prstGeom prst="rect">
            <a:avLst/>
          </a:prstGeom>
        </p:spPr>
      </p:pic>
      <p:sp>
        <p:nvSpPr>
          <p:cNvPr id="6" name="テキスト ボックス 5"/>
          <p:cNvSpPr txBox="1"/>
          <p:nvPr/>
        </p:nvSpPr>
        <p:spPr>
          <a:xfrm>
            <a:off x="3037819" y="1776530"/>
            <a:ext cx="2646878" cy="584775"/>
          </a:xfrm>
          <a:prstGeom prst="rect">
            <a:avLst/>
          </a:prstGeom>
          <a:solidFill>
            <a:schemeClr val="bg1"/>
          </a:solidFill>
        </p:spPr>
        <p:txBody>
          <a:bodyPr wrap="none" rtlCol="0">
            <a:spAutoFit/>
          </a:bodyPr>
          <a:lstStyle/>
          <a:p>
            <a:r>
              <a:rPr kumimoji="1" lang="ja-JP" altLang="en-US" sz="1600" dirty="0"/>
              <a:t>■洪水浸水想定区域の状況</a:t>
            </a:r>
            <a:endParaRPr kumimoji="1" lang="en-US" altLang="ja-JP" sz="1600" dirty="0"/>
          </a:p>
          <a:p>
            <a:r>
              <a:rPr kumimoji="1" lang="ja-JP" altLang="en-US" sz="1600" dirty="0"/>
              <a:t>　　（想定最大規模）</a:t>
            </a:r>
          </a:p>
        </p:txBody>
      </p:sp>
      <p:sp>
        <p:nvSpPr>
          <p:cNvPr id="15" name="テキスト ボックス 14"/>
          <p:cNvSpPr txBox="1"/>
          <p:nvPr/>
        </p:nvSpPr>
        <p:spPr>
          <a:xfrm>
            <a:off x="6293048" y="1776530"/>
            <a:ext cx="3262432" cy="584775"/>
          </a:xfrm>
          <a:prstGeom prst="rect">
            <a:avLst/>
          </a:prstGeom>
          <a:noFill/>
        </p:spPr>
        <p:txBody>
          <a:bodyPr wrap="none" rtlCol="0">
            <a:spAutoFit/>
          </a:bodyPr>
          <a:lstStyle/>
          <a:p>
            <a:r>
              <a:rPr kumimoji="1" lang="ja-JP" altLang="en-US" sz="1600" dirty="0"/>
              <a:t>■家屋倒壊等氾濫想定区域の状況</a:t>
            </a:r>
            <a:endParaRPr kumimoji="1" lang="en-US" altLang="ja-JP" sz="1600" dirty="0"/>
          </a:p>
          <a:p>
            <a:r>
              <a:rPr kumimoji="1" lang="ja-JP" altLang="en-US" sz="1600" dirty="0"/>
              <a:t>　　（想定最大規模）</a:t>
            </a:r>
          </a:p>
        </p:txBody>
      </p:sp>
      <p:sp>
        <p:nvSpPr>
          <p:cNvPr id="16" name="テキスト ボックス 15"/>
          <p:cNvSpPr txBox="1"/>
          <p:nvPr/>
        </p:nvSpPr>
        <p:spPr>
          <a:xfrm>
            <a:off x="145217" y="1760648"/>
            <a:ext cx="1005403" cy="338554"/>
          </a:xfrm>
          <a:prstGeom prst="rect">
            <a:avLst/>
          </a:prstGeom>
          <a:solidFill>
            <a:schemeClr val="bg1"/>
          </a:solidFill>
        </p:spPr>
        <p:txBody>
          <a:bodyPr wrap="none" rtlCol="0">
            <a:spAutoFit/>
          </a:bodyPr>
          <a:lstStyle/>
          <a:p>
            <a:r>
              <a:rPr kumimoji="1" lang="ja-JP" altLang="en-US" sz="1600" dirty="0"/>
              <a:t>■位置図</a:t>
            </a:r>
            <a:endParaRPr kumimoji="1" lang="ja-JP" altLang="en-US" sz="1100" dirty="0"/>
          </a:p>
        </p:txBody>
      </p:sp>
      <p:sp>
        <p:nvSpPr>
          <p:cNvPr id="19" name="正方形/長方形 18"/>
          <p:cNvSpPr/>
          <p:nvPr/>
        </p:nvSpPr>
        <p:spPr>
          <a:xfrm>
            <a:off x="90015" y="3167063"/>
            <a:ext cx="2337769" cy="21960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180975" y="3271838"/>
            <a:ext cx="1557338" cy="1123950"/>
          </a:xfrm>
          <a:custGeom>
            <a:avLst/>
            <a:gdLst>
              <a:gd name="connsiteX0" fmla="*/ 1557338 w 1557338"/>
              <a:gd name="connsiteY0" fmla="*/ 0 h 1123950"/>
              <a:gd name="connsiteX1" fmla="*/ 1490663 w 1557338"/>
              <a:gd name="connsiteY1" fmla="*/ 66675 h 1123950"/>
              <a:gd name="connsiteX2" fmla="*/ 1533525 w 1557338"/>
              <a:gd name="connsiteY2" fmla="*/ 100012 h 1123950"/>
              <a:gd name="connsiteX3" fmla="*/ 1533525 w 1557338"/>
              <a:gd name="connsiteY3" fmla="*/ 142875 h 1123950"/>
              <a:gd name="connsiteX4" fmla="*/ 1485900 w 1557338"/>
              <a:gd name="connsiteY4" fmla="*/ 152400 h 1123950"/>
              <a:gd name="connsiteX5" fmla="*/ 1438275 w 1557338"/>
              <a:gd name="connsiteY5" fmla="*/ 166687 h 1123950"/>
              <a:gd name="connsiteX6" fmla="*/ 1476375 w 1557338"/>
              <a:gd name="connsiteY6" fmla="*/ 300037 h 1123950"/>
              <a:gd name="connsiteX7" fmla="*/ 1443038 w 1557338"/>
              <a:gd name="connsiteY7" fmla="*/ 309562 h 1123950"/>
              <a:gd name="connsiteX8" fmla="*/ 1447800 w 1557338"/>
              <a:gd name="connsiteY8" fmla="*/ 338137 h 1123950"/>
              <a:gd name="connsiteX9" fmla="*/ 1447800 w 1557338"/>
              <a:gd name="connsiteY9" fmla="*/ 361950 h 1123950"/>
              <a:gd name="connsiteX10" fmla="*/ 1457325 w 1557338"/>
              <a:gd name="connsiteY10" fmla="*/ 447675 h 1123950"/>
              <a:gd name="connsiteX11" fmla="*/ 1390650 w 1557338"/>
              <a:gd name="connsiteY11" fmla="*/ 447675 h 1123950"/>
              <a:gd name="connsiteX12" fmla="*/ 1323975 w 1557338"/>
              <a:gd name="connsiteY12" fmla="*/ 381000 h 1123950"/>
              <a:gd name="connsiteX13" fmla="*/ 1223963 w 1557338"/>
              <a:gd name="connsiteY13" fmla="*/ 333375 h 1123950"/>
              <a:gd name="connsiteX14" fmla="*/ 1181100 w 1557338"/>
              <a:gd name="connsiteY14" fmla="*/ 328612 h 1123950"/>
              <a:gd name="connsiteX15" fmla="*/ 1171575 w 1557338"/>
              <a:gd name="connsiteY15" fmla="*/ 314325 h 1123950"/>
              <a:gd name="connsiteX16" fmla="*/ 1143000 w 1557338"/>
              <a:gd name="connsiteY16" fmla="*/ 342900 h 1123950"/>
              <a:gd name="connsiteX17" fmla="*/ 1114425 w 1557338"/>
              <a:gd name="connsiteY17" fmla="*/ 304800 h 1123950"/>
              <a:gd name="connsiteX18" fmla="*/ 1085850 w 1557338"/>
              <a:gd name="connsiteY18" fmla="*/ 295275 h 1123950"/>
              <a:gd name="connsiteX19" fmla="*/ 1076325 w 1557338"/>
              <a:gd name="connsiteY19" fmla="*/ 285750 h 1123950"/>
              <a:gd name="connsiteX20" fmla="*/ 1057275 w 1557338"/>
              <a:gd name="connsiteY20" fmla="*/ 285750 h 1123950"/>
              <a:gd name="connsiteX21" fmla="*/ 1062038 w 1557338"/>
              <a:gd name="connsiteY21" fmla="*/ 223837 h 1123950"/>
              <a:gd name="connsiteX22" fmla="*/ 995363 w 1557338"/>
              <a:gd name="connsiteY22" fmla="*/ 152400 h 1123950"/>
              <a:gd name="connsiteX23" fmla="*/ 1014413 w 1557338"/>
              <a:gd name="connsiteY23" fmla="*/ 128587 h 1123950"/>
              <a:gd name="connsiteX24" fmla="*/ 947738 w 1557338"/>
              <a:gd name="connsiteY24" fmla="*/ 80962 h 1123950"/>
              <a:gd name="connsiteX25" fmla="*/ 914400 w 1557338"/>
              <a:gd name="connsiteY25" fmla="*/ 100012 h 1123950"/>
              <a:gd name="connsiteX26" fmla="*/ 900113 w 1557338"/>
              <a:gd name="connsiteY26" fmla="*/ 104775 h 1123950"/>
              <a:gd name="connsiteX27" fmla="*/ 885825 w 1557338"/>
              <a:gd name="connsiteY27" fmla="*/ 109537 h 1123950"/>
              <a:gd name="connsiteX28" fmla="*/ 852488 w 1557338"/>
              <a:gd name="connsiteY28" fmla="*/ 109537 h 1123950"/>
              <a:gd name="connsiteX29" fmla="*/ 842963 w 1557338"/>
              <a:gd name="connsiteY29" fmla="*/ 123825 h 1123950"/>
              <a:gd name="connsiteX30" fmla="*/ 814388 w 1557338"/>
              <a:gd name="connsiteY30" fmla="*/ 104775 h 1123950"/>
              <a:gd name="connsiteX31" fmla="*/ 790575 w 1557338"/>
              <a:gd name="connsiteY31" fmla="*/ 133350 h 1123950"/>
              <a:gd name="connsiteX32" fmla="*/ 738188 w 1557338"/>
              <a:gd name="connsiteY32" fmla="*/ 147637 h 1123950"/>
              <a:gd name="connsiteX33" fmla="*/ 733425 w 1557338"/>
              <a:gd name="connsiteY33" fmla="*/ 180975 h 1123950"/>
              <a:gd name="connsiteX34" fmla="*/ 638175 w 1557338"/>
              <a:gd name="connsiteY34" fmla="*/ 238125 h 1123950"/>
              <a:gd name="connsiteX35" fmla="*/ 581025 w 1557338"/>
              <a:gd name="connsiteY35" fmla="*/ 223837 h 1123950"/>
              <a:gd name="connsiteX36" fmla="*/ 576263 w 1557338"/>
              <a:gd name="connsiteY36" fmla="*/ 252412 h 1123950"/>
              <a:gd name="connsiteX37" fmla="*/ 566738 w 1557338"/>
              <a:gd name="connsiteY37" fmla="*/ 271462 h 1123950"/>
              <a:gd name="connsiteX38" fmla="*/ 547688 w 1557338"/>
              <a:gd name="connsiteY38" fmla="*/ 309562 h 1123950"/>
              <a:gd name="connsiteX39" fmla="*/ 576263 w 1557338"/>
              <a:gd name="connsiteY39" fmla="*/ 357187 h 1123950"/>
              <a:gd name="connsiteX40" fmla="*/ 585788 w 1557338"/>
              <a:gd name="connsiteY40" fmla="*/ 390525 h 1123950"/>
              <a:gd name="connsiteX41" fmla="*/ 614363 w 1557338"/>
              <a:gd name="connsiteY41" fmla="*/ 452437 h 1123950"/>
              <a:gd name="connsiteX42" fmla="*/ 647700 w 1557338"/>
              <a:gd name="connsiteY42" fmla="*/ 466725 h 1123950"/>
              <a:gd name="connsiteX43" fmla="*/ 628650 w 1557338"/>
              <a:gd name="connsiteY43" fmla="*/ 485775 h 1123950"/>
              <a:gd name="connsiteX44" fmla="*/ 633413 w 1557338"/>
              <a:gd name="connsiteY44" fmla="*/ 514350 h 1123950"/>
              <a:gd name="connsiteX45" fmla="*/ 652463 w 1557338"/>
              <a:gd name="connsiteY45" fmla="*/ 538162 h 1123950"/>
              <a:gd name="connsiteX46" fmla="*/ 666750 w 1557338"/>
              <a:gd name="connsiteY46" fmla="*/ 576262 h 1123950"/>
              <a:gd name="connsiteX47" fmla="*/ 690563 w 1557338"/>
              <a:gd name="connsiteY47" fmla="*/ 590550 h 1123950"/>
              <a:gd name="connsiteX48" fmla="*/ 752475 w 1557338"/>
              <a:gd name="connsiteY48" fmla="*/ 709612 h 1123950"/>
              <a:gd name="connsiteX49" fmla="*/ 790575 w 1557338"/>
              <a:gd name="connsiteY49" fmla="*/ 719137 h 1123950"/>
              <a:gd name="connsiteX50" fmla="*/ 828675 w 1557338"/>
              <a:gd name="connsiteY50" fmla="*/ 742950 h 1123950"/>
              <a:gd name="connsiteX51" fmla="*/ 842963 w 1557338"/>
              <a:gd name="connsiteY51" fmla="*/ 800100 h 1123950"/>
              <a:gd name="connsiteX52" fmla="*/ 828675 w 1557338"/>
              <a:gd name="connsiteY52" fmla="*/ 828675 h 1123950"/>
              <a:gd name="connsiteX53" fmla="*/ 828675 w 1557338"/>
              <a:gd name="connsiteY53" fmla="*/ 862012 h 1123950"/>
              <a:gd name="connsiteX54" fmla="*/ 800100 w 1557338"/>
              <a:gd name="connsiteY54" fmla="*/ 890587 h 1123950"/>
              <a:gd name="connsiteX55" fmla="*/ 790575 w 1557338"/>
              <a:gd name="connsiteY55" fmla="*/ 990600 h 1123950"/>
              <a:gd name="connsiteX56" fmla="*/ 781050 w 1557338"/>
              <a:gd name="connsiteY56" fmla="*/ 1009650 h 1123950"/>
              <a:gd name="connsiteX57" fmla="*/ 733425 w 1557338"/>
              <a:gd name="connsiteY57" fmla="*/ 990600 h 1123950"/>
              <a:gd name="connsiteX58" fmla="*/ 709613 w 1557338"/>
              <a:gd name="connsiteY58" fmla="*/ 1004887 h 1123950"/>
              <a:gd name="connsiteX59" fmla="*/ 671513 w 1557338"/>
              <a:gd name="connsiteY59" fmla="*/ 1014412 h 1123950"/>
              <a:gd name="connsiteX60" fmla="*/ 628650 w 1557338"/>
              <a:gd name="connsiteY60" fmla="*/ 1004887 h 1123950"/>
              <a:gd name="connsiteX61" fmla="*/ 585788 w 1557338"/>
              <a:gd name="connsiteY61" fmla="*/ 1004887 h 1123950"/>
              <a:gd name="connsiteX62" fmla="*/ 495300 w 1557338"/>
              <a:gd name="connsiteY62" fmla="*/ 1019175 h 1123950"/>
              <a:gd name="connsiteX63" fmla="*/ 433388 w 1557338"/>
              <a:gd name="connsiteY63" fmla="*/ 1000125 h 1123950"/>
              <a:gd name="connsiteX64" fmla="*/ 395288 w 1557338"/>
              <a:gd name="connsiteY64" fmla="*/ 1019175 h 1123950"/>
              <a:gd name="connsiteX65" fmla="*/ 347663 w 1557338"/>
              <a:gd name="connsiteY65" fmla="*/ 1019175 h 1123950"/>
              <a:gd name="connsiteX66" fmla="*/ 309563 w 1557338"/>
              <a:gd name="connsiteY66" fmla="*/ 1019175 h 1123950"/>
              <a:gd name="connsiteX67" fmla="*/ 266700 w 1557338"/>
              <a:gd name="connsiteY67" fmla="*/ 1038225 h 1123950"/>
              <a:gd name="connsiteX68" fmla="*/ 233363 w 1557338"/>
              <a:gd name="connsiteY68" fmla="*/ 1042987 h 1123950"/>
              <a:gd name="connsiteX69" fmla="*/ 209550 w 1557338"/>
              <a:gd name="connsiteY69" fmla="*/ 1023937 h 1123950"/>
              <a:gd name="connsiteX70" fmla="*/ 180975 w 1557338"/>
              <a:gd name="connsiteY70" fmla="*/ 995362 h 1123950"/>
              <a:gd name="connsiteX71" fmla="*/ 142875 w 1557338"/>
              <a:gd name="connsiteY71" fmla="*/ 1023937 h 1123950"/>
              <a:gd name="connsiteX72" fmla="*/ 61913 w 1557338"/>
              <a:gd name="connsiteY72" fmla="*/ 1042987 h 1123950"/>
              <a:gd name="connsiteX73" fmla="*/ 80963 w 1557338"/>
              <a:gd name="connsiteY73" fmla="*/ 1090612 h 1123950"/>
              <a:gd name="connsiteX74" fmla="*/ 42863 w 1557338"/>
              <a:gd name="connsiteY74" fmla="*/ 1090612 h 1123950"/>
              <a:gd name="connsiteX75" fmla="*/ 0 w 1557338"/>
              <a:gd name="connsiteY7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557338" h="1123950">
                <a:moveTo>
                  <a:pt x="1557338" y="0"/>
                </a:moveTo>
                <a:lnTo>
                  <a:pt x="1490663" y="66675"/>
                </a:lnTo>
                <a:lnTo>
                  <a:pt x="1533525" y="100012"/>
                </a:lnTo>
                <a:lnTo>
                  <a:pt x="1533525" y="142875"/>
                </a:lnTo>
                <a:lnTo>
                  <a:pt x="1485900" y="152400"/>
                </a:lnTo>
                <a:lnTo>
                  <a:pt x="1438275" y="166687"/>
                </a:lnTo>
                <a:lnTo>
                  <a:pt x="1476375" y="300037"/>
                </a:lnTo>
                <a:lnTo>
                  <a:pt x="1443038" y="309562"/>
                </a:lnTo>
                <a:lnTo>
                  <a:pt x="1447800" y="338137"/>
                </a:lnTo>
                <a:lnTo>
                  <a:pt x="1447800" y="361950"/>
                </a:lnTo>
                <a:lnTo>
                  <a:pt x="1457325" y="447675"/>
                </a:lnTo>
                <a:lnTo>
                  <a:pt x="1390650" y="447675"/>
                </a:lnTo>
                <a:lnTo>
                  <a:pt x="1323975" y="381000"/>
                </a:lnTo>
                <a:lnTo>
                  <a:pt x="1223963" y="333375"/>
                </a:lnTo>
                <a:lnTo>
                  <a:pt x="1181100" y="328612"/>
                </a:lnTo>
                <a:lnTo>
                  <a:pt x="1171575" y="314325"/>
                </a:lnTo>
                <a:lnTo>
                  <a:pt x="1143000" y="342900"/>
                </a:lnTo>
                <a:lnTo>
                  <a:pt x="1114425" y="304800"/>
                </a:lnTo>
                <a:lnTo>
                  <a:pt x="1085850" y="295275"/>
                </a:lnTo>
                <a:lnTo>
                  <a:pt x="1076325" y="285750"/>
                </a:lnTo>
                <a:lnTo>
                  <a:pt x="1057275" y="285750"/>
                </a:lnTo>
                <a:lnTo>
                  <a:pt x="1062038" y="223837"/>
                </a:lnTo>
                <a:lnTo>
                  <a:pt x="995363" y="152400"/>
                </a:lnTo>
                <a:lnTo>
                  <a:pt x="1014413" y="128587"/>
                </a:lnTo>
                <a:lnTo>
                  <a:pt x="947738" y="80962"/>
                </a:lnTo>
                <a:lnTo>
                  <a:pt x="914400" y="100012"/>
                </a:lnTo>
                <a:lnTo>
                  <a:pt x="900113" y="104775"/>
                </a:lnTo>
                <a:lnTo>
                  <a:pt x="885825" y="109537"/>
                </a:lnTo>
                <a:lnTo>
                  <a:pt x="852488" y="109537"/>
                </a:lnTo>
                <a:lnTo>
                  <a:pt x="842963" y="123825"/>
                </a:lnTo>
                <a:lnTo>
                  <a:pt x="814388" y="104775"/>
                </a:lnTo>
                <a:lnTo>
                  <a:pt x="790575" y="133350"/>
                </a:lnTo>
                <a:lnTo>
                  <a:pt x="738188" y="147637"/>
                </a:lnTo>
                <a:lnTo>
                  <a:pt x="733425" y="180975"/>
                </a:lnTo>
                <a:lnTo>
                  <a:pt x="638175" y="238125"/>
                </a:lnTo>
                <a:lnTo>
                  <a:pt x="581025" y="223837"/>
                </a:lnTo>
                <a:lnTo>
                  <a:pt x="576263" y="252412"/>
                </a:lnTo>
                <a:lnTo>
                  <a:pt x="566738" y="271462"/>
                </a:lnTo>
                <a:lnTo>
                  <a:pt x="547688" y="309562"/>
                </a:lnTo>
                <a:lnTo>
                  <a:pt x="576263" y="357187"/>
                </a:lnTo>
                <a:lnTo>
                  <a:pt x="585788" y="390525"/>
                </a:lnTo>
                <a:lnTo>
                  <a:pt x="614363" y="452437"/>
                </a:lnTo>
                <a:lnTo>
                  <a:pt x="647700" y="466725"/>
                </a:lnTo>
                <a:lnTo>
                  <a:pt x="628650" y="485775"/>
                </a:lnTo>
                <a:lnTo>
                  <a:pt x="633413" y="514350"/>
                </a:lnTo>
                <a:lnTo>
                  <a:pt x="652463" y="538162"/>
                </a:lnTo>
                <a:lnTo>
                  <a:pt x="666750" y="576262"/>
                </a:lnTo>
                <a:lnTo>
                  <a:pt x="690563" y="590550"/>
                </a:lnTo>
                <a:lnTo>
                  <a:pt x="752475" y="709612"/>
                </a:lnTo>
                <a:lnTo>
                  <a:pt x="790575" y="719137"/>
                </a:lnTo>
                <a:lnTo>
                  <a:pt x="828675" y="742950"/>
                </a:lnTo>
                <a:lnTo>
                  <a:pt x="842963" y="800100"/>
                </a:lnTo>
                <a:lnTo>
                  <a:pt x="828675" y="828675"/>
                </a:lnTo>
                <a:lnTo>
                  <a:pt x="828675" y="862012"/>
                </a:lnTo>
                <a:lnTo>
                  <a:pt x="800100" y="890587"/>
                </a:lnTo>
                <a:lnTo>
                  <a:pt x="790575" y="990600"/>
                </a:lnTo>
                <a:lnTo>
                  <a:pt x="781050" y="1009650"/>
                </a:lnTo>
                <a:lnTo>
                  <a:pt x="733425" y="990600"/>
                </a:lnTo>
                <a:lnTo>
                  <a:pt x="709613" y="1004887"/>
                </a:lnTo>
                <a:lnTo>
                  <a:pt x="671513" y="1014412"/>
                </a:lnTo>
                <a:lnTo>
                  <a:pt x="628650" y="1004887"/>
                </a:lnTo>
                <a:lnTo>
                  <a:pt x="585788" y="1004887"/>
                </a:lnTo>
                <a:lnTo>
                  <a:pt x="495300" y="1019175"/>
                </a:lnTo>
                <a:lnTo>
                  <a:pt x="433388" y="1000125"/>
                </a:lnTo>
                <a:lnTo>
                  <a:pt x="395288" y="1019175"/>
                </a:lnTo>
                <a:lnTo>
                  <a:pt x="347663" y="1019175"/>
                </a:lnTo>
                <a:lnTo>
                  <a:pt x="309563" y="1019175"/>
                </a:lnTo>
                <a:lnTo>
                  <a:pt x="266700" y="1038225"/>
                </a:lnTo>
                <a:lnTo>
                  <a:pt x="233363" y="1042987"/>
                </a:lnTo>
                <a:lnTo>
                  <a:pt x="209550" y="1023937"/>
                </a:lnTo>
                <a:lnTo>
                  <a:pt x="180975" y="995362"/>
                </a:lnTo>
                <a:lnTo>
                  <a:pt x="142875" y="1023937"/>
                </a:lnTo>
                <a:lnTo>
                  <a:pt x="61913" y="1042987"/>
                </a:lnTo>
                <a:lnTo>
                  <a:pt x="80963" y="1090612"/>
                </a:lnTo>
                <a:lnTo>
                  <a:pt x="42863" y="1090612"/>
                </a:lnTo>
                <a:lnTo>
                  <a:pt x="0" y="1123950"/>
                </a:lnTo>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180975" y="3281363"/>
            <a:ext cx="1847850" cy="2052637"/>
          </a:xfrm>
          <a:custGeom>
            <a:avLst/>
            <a:gdLst>
              <a:gd name="connsiteX0" fmla="*/ 0 w 1847850"/>
              <a:gd name="connsiteY0" fmla="*/ 1328737 h 2052637"/>
              <a:gd name="connsiteX1" fmla="*/ 109538 w 1847850"/>
              <a:gd name="connsiteY1" fmla="*/ 1304925 h 2052637"/>
              <a:gd name="connsiteX2" fmla="*/ 138113 w 1847850"/>
              <a:gd name="connsiteY2" fmla="*/ 1247775 h 2052637"/>
              <a:gd name="connsiteX3" fmla="*/ 138113 w 1847850"/>
              <a:gd name="connsiteY3" fmla="*/ 1228725 h 2052637"/>
              <a:gd name="connsiteX4" fmla="*/ 238125 w 1847850"/>
              <a:gd name="connsiteY4" fmla="*/ 1228725 h 2052637"/>
              <a:gd name="connsiteX5" fmla="*/ 252413 w 1847850"/>
              <a:gd name="connsiteY5" fmla="*/ 1243012 h 2052637"/>
              <a:gd name="connsiteX6" fmla="*/ 266700 w 1847850"/>
              <a:gd name="connsiteY6" fmla="*/ 1214437 h 2052637"/>
              <a:gd name="connsiteX7" fmla="*/ 309563 w 1847850"/>
              <a:gd name="connsiteY7" fmla="*/ 1214437 h 2052637"/>
              <a:gd name="connsiteX8" fmla="*/ 314325 w 1847850"/>
              <a:gd name="connsiteY8" fmla="*/ 1238250 h 2052637"/>
              <a:gd name="connsiteX9" fmla="*/ 442913 w 1847850"/>
              <a:gd name="connsiteY9" fmla="*/ 1281112 h 2052637"/>
              <a:gd name="connsiteX10" fmla="*/ 495300 w 1847850"/>
              <a:gd name="connsiteY10" fmla="*/ 1276350 h 2052637"/>
              <a:gd name="connsiteX11" fmla="*/ 542925 w 1847850"/>
              <a:gd name="connsiteY11" fmla="*/ 1281112 h 2052637"/>
              <a:gd name="connsiteX12" fmla="*/ 585788 w 1847850"/>
              <a:gd name="connsiteY12" fmla="*/ 1323975 h 2052637"/>
              <a:gd name="connsiteX13" fmla="*/ 704850 w 1847850"/>
              <a:gd name="connsiteY13" fmla="*/ 1333500 h 2052637"/>
              <a:gd name="connsiteX14" fmla="*/ 714375 w 1847850"/>
              <a:gd name="connsiteY14" fmla="*/ 1352550 h 2052637"/>
              <a:gd name="connsiteX15" fmla="*/ 776288 w 1847850"/>
              <a:gd name="connsiteY15" fmla="*/ 1371600 h 2052637"/>
              <a:gd name="connsiteX16" fmla="*/ 790575 w 1847850"/>
              <a:gd name="connsiteY16" fmla="*/ 1419225 h 2052637"/>
              <a:gd name="connsiteX17" fmla="*/ 833438 w 1847850"/>
              <a:gd name="connsiteY17" fmla="*/ 1395412 h 2052637"/>
              <a:gd name="connsiteX18" fmla="*/ 885825 w 1847850"/>
              <a:gd name="connsiteY18" fmla="*/ 1433512 h 2052637"/>
              <a:gd name="connsiteX19" fmla="*/ 876300 w 1847850"/>
              <a:gd name="connsiteY19" fmla="*/ 1495425 h 2052637"/>
              <a:gd name="connsiteX20" fmla="*/ 947738 w 1847850"/>
              <a:gd name="connsiteY20" fmla="*/ 1552575 h 2052637"/>
              <a:gd name="connsiteX21" fmla="*/ 966788 w 1847850"/>
              <a:gd name="connsiteY21" fmla="*/ 1566862 h 2052637"/>
              <a:gd name="connsiteX22" fmla="*/ 995363 w 1847850"/>
              <a:gd name="connsiteY22" fmla="*/ 1566862 h 2052637"/>
              <a:gd name="connsiteX23" fmla="*/ 1042988 w 1847850"/>
              <a:gd name="connsiteY23" fmla="*/ 1585912 h 2052637"/>
              <a:gd name="connsiteX24" fmla="*/ 1047750 w 1847850"/>
              <a:gd name="connsiteY24" fmla="*/ 1600200 h 2052637"/>
              <a:gd name="connsiteX25" fmla="*/ 1076325 w 1847850"/>
              <a:gd name="connsiteY25" fmla="*/ 1600200 h 2052637"/>
              <a:gd name="connsiteX26" fmla="*/ 1123950 w 1847850"/>
              <a:gd name="connsiteY26" fmla="*/ 1576387 h 2052637"/>
              <a:gd name="connsiteX27" fmla="*/ 1128713 w 1847850"/>
              <a:gd name="connsiteY27" fmla="*/ 1509712 h 2052637"/>
              <a:gd name="connsiteX28" fmla="*/ 1214438 w 1847850"/>
              <a:gd name="connsiteY28" fmla="*/ 1547812 h 2052637"/>
              <a:gd name="connsiteX29" fmla="*/ 1219200 w 1847850"/>
              <a:gd name="connsiteY29" fmla="*/ 1581150 h 2052637"/>
              <a:gd name="connsiteX30" fmla="*/ 1328738 w 1847850"/>
              <a:gd name="connsiteY30" fmla="*/ 1614487 h 2052637"/>
              <a:gd name="connsiteX31" fmla="*/ 1447800 w 1847850"/>
              <a:gd name="connsiteY31" fmla="*/ 1728787 h 2052637"/>
              <a:gd name="connsiteX32" fmla="*/ 1447800 w 1847850"/>
              <a:gd name="connsiteY32" fmla="*/ 1795462 h 2052637"/>
              <a:gd name="connsiteX33" fmla="*/ 1447800 w 1847850"/>
              <a:gd name="connsiteY33" fmla="*/ 1833562 h 2052637"/>
              <a:gd name="connsiteX34" fmla="*/ 1438275 w 1847850"/>
              <a:gd name="connsiteY34" fmla="*/ 1900237 h 2052637"/>
              <a:gd name="connsiteX35" fmla="*/ 1528763 w 1847850"/>
              <a:gd name="connsiteY35" fmla="*/ 2052637 h 2052637"/>
              <a:gd name="connsiteX36" fmla="*/ 1524000 w 1847850"/>
              <a:gd name="connsiteY36" fmla="*/ 1900237 h 2052637"/>
              <a:gd name="connsiteX37" fmla="*/ 1562100 w 1847850"/>
              <a:gd name="connsiteY37" fmla="*/ 1900237 h 2052637"/>
              <a:gd name="connsiteX38" fmla="*/ 1562100 w 1847850"/>
              <a:gd name="connsiteY38" fmla="*/ 1943100 h 2052637"/>
              <a:gd name="connsiteX39" fmla="*/ 1566863 w 1847850"/>
              <a:gd name="connsiteY39" fmla="*/ 1947862 h 2052637"/>
              <a:gd name="connsiteX40" fmla="*/ 1571625 w 1847850"/>
              <a:gd name="connsiteY40" fmla="*/ 2024062 h 2052637"/>
              <a:gd name="connsiteX41" fmla="*/ 1704975 w 1847850"/>
              <a:gd name="connsiteY41" fmla="*/ 2024062 h 2052637"/>
              <a:gd name="connsiteX42" fmla="*/ 1704975 w 1847850"/>
              <a:gd name="connsiteY42" fmla="*/ 2024062 h 2052637"/>
              <a:gd name="connsiteX43" fmla="*/ 1743075 w 1847850"/>
              <a:gd name="connsiteY43" fmla="*/ 2019300 h 2052637"/>
              <a:gd name="connsiteX44" fmla="*/ 1781175 w 1847850"/>
              <a:gd name="connsiteY44" fmla="*/ 2024062 h 2052637"/>
              <a:gd name="connsiteX45" fmla="*/ 1709738 w 1847850"/>
              <a:gd name="connsiteY45" fmla="*/ 1814512 h 2052637"/>
              <a:gd name="connsiteX46" fmla="*/ 1700213 w 1847850"/>
              <a:gd name="connsiteY46" fmla="*/ 1804987 h 2052637"/>
              <a:gd name="connsiteX47" fmla="*/ 1719263 w 1847850"/>
              <a:gd name="connsiteY47" fmla="*/ 1704975 h 2052637"/>
              <a:gd name="connsiteX48" fmla="*/ 1762125 w 1847850"/>
              <a:gd name="connsiteY48" fmla="*/ 1524000 h 2052637"/>
              <a:gd name="connsiteX49" fmla="*/ 1752600 w 1847850"/>
              <a:gd name="connsiteY49" fmla="*/ 1419225 h 2052637"/>
              <a:gd name="connsiteX50" fmla="*/ 1804988 w 1847850"/>
              <a:gd name="connsiteY50" fmla="*/ 1376362 h 2052637"/>
              <a:gd name="connsiteX51" fmla="*/ 1743075 w 1847850"/>
              <a:gd name="connsiteY51" fmla="*/ 1314450 h 2052637"/>
              <a:gd name="connsiteX52" fmla="*/ 1766888 w 1847850"/>
              <a:gd name="connsiteY52" fmla="*/ 1209675 h 2052637"/>
              <a:gd name="connsiteX53" fmla="*/ 1785938 w 1847850"/>
              <a:gd name="connsiteY53" fmla="*/ 1123950 h 2052637"/>
              <a:gd name="connsiteX54" fmla="*/ 1824038 w 1847850"/>
              <a:gd name="connsiteY54" fmla="*/ 1066800 h 2052637"/>
              <a:gd name="connsiteX55" fmla="*/ 1833563 w 1847850"/>
              <a:gd name="connsiteY55" fmla="*/ 995362 h 2052637"/>
              <a:gd name="connsiteX56" fmla="*/ 1847850 w 1847850"/>
              <a:gd name="connsiteY56" fmla="*/ 885825 h 2052637"/>
              <a:gd name="connsiteX57" fmla="*/ 1814513 w 1847850"/>
              <a:gd name="connsiteY57" fmla="*/ 819150 h 2052637"/>
              <a:gd name="connsiteX58" fmla="*/ 1819275 w 1847850"/>
              <a:gd name="connsiteY58" fmla="*/ 795337 h 2052637"/>
              <a:gd name="connsiteX59" fmla="*/ 1771650 w 1847850"/>
              <a:gd name="connsiteY59" fmla="*/ 633412 h 2052637"/>
              <a:gd name="connsiteX60" fmla="*/ 1771650 w 1847850"/>
              <a:gd name="connsiteY60" fmla="*/ 585787 h 2052637"/>
              <a:gd name="connsiteX61" fmla="*/ 1795463 w 1847850"/>
              <a:gd name="connsiteY61" fmla="*/ 371475 h 2052637"/>
              <a:gd name="connsiteX62" fmla="*/ 1814513 w 1847850"/>
              <a:gd name="connsiteY62" fmla="*/ 242887 h 2052637"/>
              <a:gd name="connsiteX63" fmla="*/ 1819275 w 1847850"/>
              <a:gd name="connsiteY63" fmla="*/ 147637 h 2052637"/>
              <a:gd name="connsiteX64" fmla="*/ 1662113 w 1847850"/>
              <a:gd name="connsiteY64" fmla="*/ 85725 h 2052637"/>
              <a:gd name="connsiteX65" fmla="*/ 1552575 w 1847850"/>
              <a:gd name="connsiteY65" fmla="*/ 0 h 205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47850" h="2052637">
                <a:moveTo>
                  <a:pt x="0" y="1328737"/>
                </a:moveTo>
                <a:lnTo>
                  <a:pt x="109538" y="1304925"/>
                </a:lnTo>
                <a:lnTo>
                  <a:pt x="138113" y="1247775"/>
                </a:lnTo>
                <a:lnTo>
                  <a:pt x="138113" y="1228725"/>
                </a:lnTo>
                <a:lnTo>
                  <a:pt x="238125" y="1228725"/>
                </a:lnTo>
                <a:lnTo>
                  <a:pt x="252413" y="1243012"/>
                </a:lnTo>
                <a:lnTo>
                  <a:pt x="266700" y="1214437"/>
                </a:lnTo>
                <a:lnTo>
                  <a:pt x="309563" y="1214437"/>
                </a:lnTo>
                <a:lnTo>
                  <a:pt x="314325" y="1238250"/>
                </a:lnTo>
                <a:lnTo>
                  <a:pt x="442913" y="1281112"/>
                </a:lnTo>
                <a:lnTo>
                  <a:pt x="495300" y="1276350"/>
                </a:lnTo>
                <a:lnTo>
                  <a:pt x="542925" y="1281112"/>
                </a:lnTo>
                <a:lnTo>
                  <a:pt x="585788" y="1323975"/>
                </a:lnTo>
                <a:lnTo>
                  <a:pt x="704850" y="1333500"/>
                </a:lnTo>
                <a:lnTo>
                  <a:pt x="714375" y="1352550"/>
                </a:lnTo>
                <a:lnTo>
                  <a:pt x="776288" y="1371600"/>
                </a:lnTo>
                <a:lnTo>
                  <a:pt x="790575" y="1419225"/>
                </a:lnTo>
                <a:lnTo>
                  <a:pt x="833438" y="1395412"/>
                </a:lnTo>
                <a:lnTo>
                  <a:pt x="885825" y="1433512"/>
                </a:lnTo>
                <a:lnTo>
                  <a:pt x="876300" y="1495425"/>
                </a:lnTo>
                <a:lnTo>
                  <a:pt x="947738" y="1552575"/>
                </a:lnTo>
                <a:lnTo>
                  <a:pt x="966788" y="1566862"/>
                </a:lnTo>
                <a:lnTo>
                  <a:pt x="995363" y="1566862"/>
                </a:lnTo>
                <a:lnTo>
                  <a:pt x="1042988" y="1585912"/>
                </a:lnTo>
                <a:lnTo>
                  <a:pt x="1047750" y="1600200"/>
                </a:lnTo>
                <a:lnTo>
                  <a:pt x="1076325" y="1600200"/>
                </a:lnTo>
                <a:lnTo>
                  <a:pt x="1123950" y="1576387"/>
                </a:lnTo>
                <a:lnTo>
                  <a:pt x="1128713" y="1509712"/>
                </a:lnTo>
                <a:lnTo>
                  <a:pt x="1214438" y="1547812"/>
                </a:lnTo>
                <a:lnTo>
                  <a:pt x="1219200" y="1581150"/>
                </a:lnTo>
                <a:lnTo>
                  <a:pt x="1328738" y="1614487"/>
                </a:lnTo>
                <a:lnTo>
                  <a:pt x="1447800" y="1728787"/>
                </a:lnTo>
                <a:lnTo>
                  <a:pt x="1447800" y="1795462"/>
                </a:lnTo>
                <a:lnTo>
                  <a:pt x="1447800" y="1833562"/>
                </a:lnTo>
                <a:lnTo>
                  <a:pt x="1438275" y="1900237"/>
                </a:lnTo>
                <a:lnTo>
                  <a:pt x="1528763" y="2052637"/>
                </a:lnTo>
                <a:lnTo>
                  <a:pt x="1524000" y="1900237"/>
                </a:lnTo>
                <a:lnTo>
                  <a:pt x="1562100" y="1900237"/>
                </a:lnTo>
                <a:lnTo>
                  <a:pt x="1562100" y="1943100"/>
                </a:lnTo>
                <a:lnTo>
                  <a:pt x="1566863" y="1947862"/>
                </a:lnTo>
                <a:lnTo>
                  <a:pt x="1571625" y="2024062"/>
                </a:lnTo>
                <a:lnTo>
                  <a:pt x="1704975" y="2024062"/>
                </a:lnTo>
                <a:lnTo>
                  <a:pt x="1704975" y="2024062"/>
                </a:lnTo>
                <a:lnTo>
                  <a:pt x="1743075" y="2019300"/>
                </a:lnTo>
                <a:lnTo>
                  <a:pt x="1781175" y="2024062"/>
                </a:lnTo>
                <a:lnTo>
                  <a:pt x="1709738" y="1814512"/>
                </a:lnTo>
                <a:lnTo>
                  <a:pt x="1700213" y="1804987"/>
                </a:lnTo>
                <a:lnTo>
                  <a:pt x="1719263" y="1704975"/>
                </a:lnTo>
                <a:lnTo>
                  <a:pt x="1762125" y="1524000"/>
                </a:lnTo>
                <a:lnTo>
                  <a:pt x="1752600" y="1419225"/>
                </a:lnTo>
                <a:lnTo>
                  <a:pt x="1804988" y="1376362"/>
                </a:lnTo>
                <a:lnTo>
                  <a:pt x="1743075" y="1314450"/>
                </a:lnTo>
                <a:lnTo>
                  <a:pt x="1766888" y="1209675"/>
                </a:lnTo>
                <a:lnTo>
                  <a:pt x="1785938" y="1123950"/>
                </a:lnTo>
                <a:lnTo>
                  <a:pt x="1824038" y="1066800"/>
                </a:lnTo>
                <a:lnTo>
                  <a:pt x="1833563" y="995362"/>
                </a:lnTo>
                <a:lnTo>
                  <a:pt x="1847850" y="885825"/>
                </a:lnTo>
                <a:lnTo>
                  <a:pt x="1814513" y="819150"/>
                </a:lnTo>
                <a:lnTo>
                  <a:pt x="1819275" y="795337"/>
                </a:lnTo>
                <a:lnTo>
                  <a:pt x="1771650" y="633412"/>
                </a:lnTo>
                <a:lnTo>
                  <a:pt x="1771650" y="585787"/>
                </a:lnTo>
                <a:lnTo>
                  <a:pt x="1795463" y="371475"/>
                </a:lnTo>
                <a:lnTo>
                  <a:pt x="1814513" y="242887"/>
                </a:lnTo>
                <a:lnTo>
                  <a:pt x="1819275" y="147637"/>
                </a:lnTo>
                <a:lnTo>
                  <a:pt x="1662113" y="85725"/>
                </a:lnTo>
                <a:lnTo>
                  <a:pt x="1552575" y="0"/>
                </a:lnTo>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1258899" y="4455224"/>
            <a:ext cx="414690" cy="581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180975" y="3276600"/>
            <a:ext cx="1857375" cy="2047875"/>
          </a:xfrm>
          <a:custGeom>
            <a:avLst/>
            <a:gdLst>
              <a:gd name="connsiteX0" fmla="*/ 1562100 w 1857375"/>
              <a:gd name="connsiteY0" fmla="*/ 0 h 2047875"/>
              <a:gd name="connsiteX1" fmla="*/ 1514475 w 1857375"/>
              <a:gd name="connsiteY1" fmla="*/ 61913 h 2047875"/>
              <a:gd name="connsiteX2" fmla="*/ 1543050 w 1857375"/>
              <a:gd name="connsiteY2" fmla="*/ 104775 h 2047875"/>
              <a:gd name="connsiteX3" fmla="*/ 1543050 w 1857375"/>
              <a:gd name="connsiteY3" fmla="*/ 142875 h 2047875"/>
              <a:gd name="connsiteX4" fmla="*/ 1447800 w 1857375"/>
              <a:gd name="connsiteY4" fmla="*/ 161925 h 2047875"/>
              <a:gd name="connsiteX5" fmla="*/ 1481138 w 1857375"/>
              <a:gd name="connsiteY5" fmla="*/ 300038 h 2047875"/>
              <a:gd name="connsiteX6" fmla="*/ 1481138 w 1857375"/>
              <a:gd name="connsiteY6" fmla="*/ 300038 h 2047875"/>
              <a:gd name="connsiteX7" fmla="*/ 1452563 w 1857375"/>
              <a:gd name="connsiteY7" fmla="*/ 309563 h 2047875"/>
              <a:gd name="connsiteX8" fmla="*/ 1457325 w 1857375"/>
              <a:gd name="connsiteY8" fmla="*/ 447675 h 2047875"/>
              <a:gd name="connsiteX9" fmla="*/ 1400175 w 1857375"/>
              <a:gd name="connsiteY9" fmla="*/ 452438 h 2047875"/>
              <a:gd name="connsiteX10" fmla="*/ 1314450 w 1857375"/>
              <a:gd name="connsiteY10" fmla="*/ 376238 h 2047875"/>
              <a:gd name="connsiteX11" fmla="*/ 1223963 w 1857375"/>
              <a:gd name="connsiteY11" fmla="*/ 333375 h 2047875"/>
              <a:gd name="connsiteX12" fmla="*/ 1185863 w 1857375"/>
              <a:gd name="connsiteY12" fmla="*/ 328613 h 2047875"/>
              <a:gd name="connsiteX13" fmla="*/ 1171575 w 1857375"/>
              <a:gd name="connsiteY13" fmla="*/ 314325 h 2047875"/>
              <a:gd name="connsiteX14" fmla="*/ 1152525 w 1857375"/>
              <a:gd name="connsiteY14" fmla="*/ 342900 h 2047875"/>
              <a:gd name="connsiteX15" fmla="*/ 1133475 w 1857375"/>
              <a:gd name="connsiteY15" fmla="*/ 300038 h 2047875"/>
              <a:gd name="connsiteX16" fmla="*/ 1076325 w 1857375"/>
              <a:gd name="connsiteY16" fmla="*/ 280988 h 2047875"/>
              <a:gd name="connsiteX17" fmla="*/ 1057275 w 1857375"/>
              <a:gd name="connsiteY17" fmla="*/ 214313 h 2047875"/>
              <a:gd name="connsiteX18" fmla="*/ 1000125 w 1857375"/>
              <a:gd name="connsiteY18" fmla="*/ 157163 h 2047875"/>
              <a:gd name="connsiteX19" fmla="*/ 1014413 w 1857375"/>
              <a:gd name="connsiteY19" fmla="*/ 128588 h 2047875"/>
              <a:gd name="connsiteX20" fmla="*/ 947738 w 1857375"/>
              <a:gd name="connsiteY20" fmla="*/ 85725 h 2047875"/>
              <a:gd name="connsiteX21" fmla="*/ 909638 w 1857375"/>
              <a:gd name="connsiteY21" fmla="*/ 100013 h 2047875"/>
              <a:gd name="connsiteX22" fmla="*/ 847725 w 1857375"/>
              <a:gd name="connsiteY22" fmla="*/ 104775 h 2047875"/>
              <a:gd name="connsiteX23" fmla="*/ 842963 w 1857375"/>
              <a:gd name="connsiteY23" fmla="*/ 119063 h 2047875"/>
              <a:gd name="connsiteX24" fmla="*/ 823913 w 1857375"/>
              <a:gd name="connsiteY24" fmla="*/ 104775 h 2047875"/>
              <a:gd name="connsiteX25" fmla="*/ 800100 w 1857375"/>
              <a:gd name="connsiteY25" fmla="*/ 119063 h 2047875"/>
              <a:gd name="connsiteX26" fmla="*/ 742950 w 1857375"/>
              <a:gd name="connsiteY26" fmla="*/ 142875 h 2047875"/>
              <a:gd name="connsiteX27" fmla="*/ 738188 w 1857375"/>
              <a:gd name="connsiteY27" fmla="*/ 171450 h 2047875"/>
              <a:gd name="connsiteX28" fmla="*/ 642938 w 1857375"/>
              <a:gd name="connsiteY28" fmla="*/ 233363 h 2047875"/>
              <a:gd name="connsiteX29" fmla="*/ 590550 w 1857375"/>
              <a:gd name="connsiteY29" fmla="*/ 233363 h 2047875"/>
              <a:gd name="connsiteX30" fmla="*/ 561975 w 1857375"/>
              <a:gd name="connsiteY30" fmla="*/ 304800 h 2047875"/>
              <a:gd name="connsiteX31" fmla="*/ 614363 w 1857375"/>
              <a:gd name="connsiteY31" fmla="*/ 442913 h 2047875"/>
              <a:gd name="connsiteX32" fmla="*/ 657225 w 1857375"/>
              <a:gd name="connsiteY32" fmla="*/ 461963 h 2047875"/>
              <a:gd name="connsiteX33" fmla="*/ 638175 w 1857375"/>
              <a:gd name="connsiteY33" fmla="*/ 490538 h 2047875"/>
              <a:gd name="connsiteX34" fmla="*/ 676275 w 1857375"/>
              <a:gd name="connsiteY34" fmla="*/ 571500 h 2047875"/>
              <a:gd name="connsiteX35" fmla="*/ 690563 w 1857375"/>
              <a:gd name="connsiteY35" fmla="*/ 590550 h 2047875"/>
              <a:gd name="connsiteX36" fmla="*/ 757238 w 1857375"/>
              <a:gd name="connsiteY36" fmla="*/ 709613 h 2047875"/>
              <a:gd name="connsiteX37" fmla="*/ 823913 w 1857375"/>
              <a:gd name="connsiteY37" fmla="*/ 738188 h 2047875"/>
              <a:gd name="connsiteX38" fmla="*/ 857250 w 1857375"/>
              <a:gd name="connsiteY38" fmla="*/ 785813 h 2047875"/>
              <a:gd name="connsiteX39" fmla="*/ 842963 w 1857375"/>
              <a:gd name="connsiteY39" fmla="*/ 819150 h 2047875"/>
              <a:gd name="connsiteX40" fmla="*/ 838200 w 1857375"/>
              <a:gd name="connsiteY40" fmla="*/ 842963 h 2047875"/>
              <a:gd name="connsiteX41" fmla="*/ 800100 w 1857375"/>
              <a:gd name="connsiteY41" fmla="*/ 895350 h 2047875"/>
              <a:gd name="connsiteX42" fmla="*/ 790575 w 1857375"/>
              <a:gd name="connsiteY42" fmla="*/ 1009650 h 2047875"/>
              <a:gd name="connsiteX43" fmla="*/ 747713 w 1857375"/>
              <a:gd name="connsiteY43" fmla="*/ 990600 h 2047875"/>
              <a:gd name="connsiteX44" fmla="*/ 695325 w 1857375"/>
              <a:gd name="connsiteY44" fmla="*/ 1009650 h 2047875"/>
              <a:gd name="connsiteX45" fmla="*/ 642938 w 1857375"/>
              <a:gd name="connsiteY45" fmla="*/ 1009650 h 2047875"/>
              <a:gd name="connsiteX46" fmla="*/ 590550 w 1857375"/>
              <a:gd name="connsiteY46" fmla="*/ 1004888 h 2047875"/>
              <a:gd name="connsiteX47" fmla="*/ 504825 w 1857375"/>
              <a:gd name="connsiteY47" fmla="*/ 1019175 h 2047875"/>
              <a:gd name="connsiteX48" fmla="*/ 438150 w 1857375"/>
              <a:gd name="connsiteY48" fmla="*/ 1000125 h 2047875"/>
              <a:gd name="connsiteX49" fmla="*/ 409575 w 1857375"/>
              <a:gd name="connsiteY49" fmla="*/ 1019175 h 2047875"/>
              <a:gd name="connsiteX50" fmla="*/ 309563 w 1857375"/>
              <a:gd name="connsiteY50" fmla="*/ 1019175 h 2047875"/>
              <a:gd name="connsiteX51" fmla="*/ 242888 w 1857375"/>
              <a:gd name="connsiteY51" fmla="*/ 1042988 h 2047875"/>
              <a:gd name="connsiteX52" fmla="*/ 180975 w 1857375"/>
              <a:gd name="connsiteY52" fmla="*/ 1004888 h 2047875"/>
              <a:gd name="connsiteX53" fmla="*/ 152400 w 1857375"/>
              <a:gd name="connsiteY53" fmla="*/ 1014413 h 2047875"/>
              <a:gd name="connsiteX54" fmla="*/ 71438 w 1857375"/>
              <a:gd name="connsiteY54" fmla="*/ 1038225 h 2047875"/>
              <a:gd name="connsiteX55" fmla="*/ 85725 w 1857375"/>
              <a:gd name="connsiteY55" fmla="*/ 1085850 h 2047875"/>
              <a:gd name="connsiteX56" fmla="*/ 38100 w 1857375"/>
              <a:gd name="connsiteY56" fmla="*/ 1090613 h 2047875"/>
              <a:gd name="connsiteX57" fmla="*/ 0 w 1857375"/>
              <a:gd name="connsiteY57" fmla="*/ 1133475 h 2047875"/>
              <a:gd name="connsiteX58" fmla="*/ 0 w 1857375"/>
              <a:gd name="connsiteY58" fmla="*/ 1333500 h 2047875"/>
              <a:gd name="connsiteX59" fmla="*/ 104775 w 1857375"/>
              <a:gd name="connsiteY59" fmla="*/ 1300163 h 2047875"/>
              <a:gd name="connsiteX60" fmla="*/ 142875 w 1857375"/>
              <a:gd name="connsiteY60" fmla="*/ 1247775 h 2047875"/>
              <a:gd name="connsiteX61" fmla="*/ 142875 w 1857375"/>
              <a:gd name="connsiteY61" fmla="*/ 1228725 h 2047875"/>
              <a:gd name="connsiteX62" fmla="*/ 247650 w 1857375"/>
              <a:gd name="connsiteY62" fmla="*/ 1228725 h 2047875"/>
              <a:gd name="connsiteX63" fmla="*/ 261938 w 1857375"/>
              <a:gd name="connsiteY63" fmla="*/ 1243013 h 2047875"/>
              <a:gd name="connsiteX64" fmla="*/ 280988 w 1857375"/>
              <a:gd name="connsiteY64" fmla="*/ 1219200 h 2047875"/>
              <a:gd name="connsiteX65" fmla="*/ 319088 w 1857375"/>
              <a:gd name="connsiteY65" fmla="*/ 1219200 h 2047875"/>
              <a:gd name="connsiteX66" fmla="*/ 323850 w 1857375"/>
              <a:gd name="connsiteY66" fmla="*/ 1252538 h 2047875"/>
              <a:gd name="connsiteX67" fmla="*/ 442913 w 1857375"/>
              <a:gd name="connsiteY67" fmla="*/ 1281113 h 2047875"/>
              <a:gd name="connsiteX68" fmla="*/ 538163 w 1857375"/>
              <a:gd name="connsiteY68" fmla="*/ 1285875 h 2047875"/>
              <a:gd name="connsiteX69" fmla="*/ 595313 w 1857375"/>
              <a:gd name="connsiteY69" fmla="*/ 1328738 h 2047875"/>
              <a:gd name="connsiteX70" fmla="*/ 719138 w 1857375"/>
              <a:gd name="connsiteY70" fmla="*/ 1338263 h 2047875"/>
              <a:gd name="connsiteX71" fmla="*/ 719138 w 1857375"/>
              <a:gd name="connsiteY71" fmla="*/ 1352550 h 2047875"/>
              <a:gd name="connsiteX72" fmla="*/ 795338 w 1857375"/>
              <a:gd name="connsiteY72" fmla="*/ 1366838 h 2047875"/>
              <a:gd name="connsiteX73" fmla="*/ 795338 w 1857375"/>
              <a:gd name="connsiteY73" fmla="*/ 1414463 h 2047875"/>
              <a:gd name="connsiteX74" fmla="*/ 833438 w 1857375"/>
              <a:gd name="connsiteY74" fmla="*/ 1395413 h 2047875"/>
              <a:gd name="connsiteX75" fmla="*/ 890588 w 1857375"/>
              <a:gd name="connsiteY75" fmla="*/ 1438275 h 2047875"/>
              <a:gd name="connsiteX76" fmla="*/ 885825 w 1857375"/>
              <a:gd name="connsiteY76" fmla="*/ 1504950 h 2047875"/>
              <a:gd name="connsiteX77" fmla="*/ 966788 w 1857375"/>
              <a:gd name="connsiteY77" fmla="*/ 1571625 h 2047875"/>
              <a:gd name="connsiteX78" fmla="*/ 1052513 w 1857375"/>
              <a:gd name="connsiteY78" fmla="*/ 1590675 h 2047875"/>
              <a:gd name="connsiteX79" fmla="*/ 1052513 w 1857375"/>
              <a:gd name="connsiteY79" fmla="*/ 1590675 h 2047875"/>
              <a:gd name="connsiteX80" fmla="*/ 1133475 w 1857375"/>
              <a:gd name="connsiteY80" fmla="*/ 1590675 h 2047875"/>
              <a:gd name="connsiteX81" fmla="*/ 1128713 w 1857375"/>
              <a:gd name="connsiteY81" fmla="*/ 1514475 h 2047875"/>
              <a:gd name="connsiteX82" fmla="*/ 1219200 w 1857375"/>
              <a:gd name="connsiteY82" fmla="*/ 1552575 h 2047875"/>
              <a:gd name="connsiteX83" fmla="*/ 1228725 w 1857375"/>
              <a:gd name="connsiteY83" fmla="*/ 1585913 h 2047875"/>
              <a:gd name="connsiteX84" fmla="*/ 1328738 w 1857375"/>
              <a:gd name="connsiteY84" fmla="*/ 1614488 h 2047875"/>
              <a:gd name="connsiteX85" fmla="*/ 1462088 w 1857375"/>
              <a:gd name="connsiteY85" fmla="*/ 1724025 h 2047875"/>
              <a:gd name="connsiteX86" fmla="*/ 1466850 w 1857375"/>
              <a:gd name="connsiteY86" fmla="*/ 1843088 h 2047875"/>
              <a:gd name="connsiteX87" fmla="*/ 1443038 w 1857375"/>
              <a:gd name="connsiteY87" fmla="*/ 1895475 h 2047875"/>
              <a:gd name="connsiteX88" fmla="*/ 1533525 w 1857375"/>
              <a:gd name="connsiteY88" fmla="*/ 2047875 h 2047875"/>
              <a:gd name="connsiteX89" fmla="*/ 1528763 w 1857375"/>
              <a:gd name="connsiteY89" fmla="*/ 1909763 h 2047875"/>
              <a:gd name="connsiteX90" fmla="*/ 1585913 w 1857375"/>
              <a:gd name="connsiteY90" fmla="*/ 1905000 h 2047875"/>
              <a:gd name="connsiteX91" fmla="*/ 1590675 w 1857375"/>
              <a:gd name="connsiteY91" fmla="*/ 2024063 h 2047875"/>
              <a:gd name="connsiteX92" fmla="*/ 1776413 w 1857375"/>
              <a:gd name="connsiteY92" fmla="*/ 2019300 h 2047875"/>
              <a:gd name="connsiteX93" fmla="*/ 1704975 w 1857375"/>
              <a:gd name="connsiteY93" fmla="*/ 1814513 h 2047875"/>
              <a:gd name="connsiteX94" fmla="*/ 1762125 w 1857375"/>
              <a:gd name="connsiteY94" fmla="*/ 1524000 h 2047875"/>
              <a:gd name="connsiteX95" fmla="*/ 1752600 w 1857375"/>
              <a:gd name="connsiteY95" fmla="*/ 1433513 h 2047875"/>
              <a:gd name="connsiteX96" fmla="*/ 1804988 w 1857375"/>
              <a:gd name="connsiteY96" fmla="*/ 1381125 h 2047875"/>
              <a:gd name="connsiteX97" fmla="*/ 1738313 w 1857375"/>
              <a:gd name="connsiteY97" fmla="*/ 1323975 h 2047875"/>
              <a:gd name="connsiteX98" fmla="*/ 1771650 w 1857375"/>
              <a:gd name="connsiteY98" fmla="*/ 1123950 h 2047875"/>
              <a:gd name="connsiteX99" fmla="*/ 1828800 w 1857375"/>
              <a:gd name="connsiteY99" fmla="*/ 1076325 h 2047875"/>
              <a:gd name="connsiteX100" fmla="*/ 1857375 w 1857375"/>
              <a:gd name="connsiteY100" fmla="*/ 890588 h 2047875"/>
              <a:gd name="connsiteX101" fmla="*/ 1814513 w 1857375"/>
              <a:gd name="connsiteY101" fmla="*/ 819150 h 2047875"/>
              <a:gd name="connsiteX102" fmla="*/ 1819275 w 1857375"/>
              <a:gd name="connsiteY102" fmla="*/ 800100 h 2047875"/>
              <a:gd name="connsiteX103" fmla="*/ 1771650 w 1857375"/>
              <a:gd name="connsiteY103" fmla="*/ 638175 h 2047875"/>
              <a:gd name="connsiteX104" fmla="*/ 1804988 w 1857375"/>
              <a:gd name="connsiteY104" fmla="*/ 285750 h 2047875"/>
              <a:gd name="connsiteX105" fmla="*/ 1809750 w 1857375"/>
              <a:gd name="connsiteY105" fmla="*/ 147638 h 2047875"/>
              <a:gd name="connsiteX106" fmla="*/ 1666875 w 1857375"/>
              <a:gd name="connsiteY106" fmla="*/ 100013 h 2047875"/>
              <a:gd name="connsiteX107" fmla="*/ 1562100 w 1857375"/>
              <a:gd name="connsiteY107" fmla="*/ 0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857375" h="2047875">
                <a:moveTo>
                  <a:pt x="1562100" y="0"/>
                </a:moveTo>
                <a:lnTo>
                  <a:pt x="1514475" y="61913"/>
                </a:lnTo>
                <a:lnTo>
                  <a:pt x="1543050" y="104775"/>
                </a:lnTo>
                <a:lnTo>
                  <a:pt x="1543050" y="142875"/>
                </a:lnTo>
                <a:lnTo>
                  <a:pt x="1447800" y="161925"/>
                </a:lnTo>
                <a:lnTo>
                  <a:pt x="1481138" y="300038"/>
                </a:lnTo>
                <a:lnTo>
                  <a:pt x="1481138" y="300038"/>
                </a:lnTo>
                <a:lnTo>
                  <a:pt x="1452563" y="309563"/>
                </a:lnTo>
                <a:lnTo>
                  <a:pt x="1457325" y="447675"/>
                </a:lnTo>
                <a:lnTo>
                  <a:pt x="1400175" y="452438"/>
                </a:lnTo>
                <a:lnTo>
                  <a:pt x="1314450" y="376238"/>
                </a:lnTo>
                <a:lnTo>
                  <a:pt x="1223963" y="333375"/>
                </a:lnTo>
                <a:lnTo>
                  <a:pt x="1185863" y="328613"/>
                </a:lnTo>
                <a:lnTo>
                  <a:pt x="1171575" y="314325"/>
                </a:lnTo>
                <a:lnTo>
                  <a:pt x="1152525" y="342900"/>
                </a:lnTo>
                <a:lnTo>
                  <a:pt x="1133475" y="300038"/>
                </a:lnTo>
                <a:lnTo>
                  <a:pt x="1076325" y="280988"/>
                </a:lnTo>
                <a:lnTo>
                  <a:pt x="1057275" y="214313"/>
                </a:lnTo>
                <a:lnTo>
                  <a:pt x="1000125" y="157163"/>
                </a:lnTo>
                <a:lnTo>
                  <a:pt x="1014413" y="128588"/>
                </a:lnTo>
                <a:lnTo>
                  <a:pt x="947738" y="85725"/>
                </a:lnTo>
                <a:lnTo>
                  <a:pt x="909638" y="100013"/>
                </a:lnTo>
                <a:lnTo>
                  <a:pt x="847725" y="104775"/>
                </a:lnTo>
                <a:lnTo>
                  <a:pt x="842963" y="119063"/>
                </a:lnTo>
                <a:lnTo>
                  <a:pt x="823913" y="104775"/>
                </a:lnTo>
                <a:lnTo>
                  <a:pt x="800100" y="119063"/>
                </a:lnTo>
                <a:lnTo>
                  <a:pt x="742950" y="142875"/>
                </a:lnTo>
                <a:lnTo>
                  <a:pt x="738188" y="171450"/>
                </a:lnTo>
                <a:lnTo>
                  <a:pt x="642938" y="233363"/>
                </a:lnTo>
                <a:lnTo>
                  <a:pt x="590550" y="233363"/>
                </a:lnTo>
                <a:lnTo>
                  <a:pt x="561975" y="304800"/>
                </a:lnTo>
                <a:lnTo>
                  <a:pt x="614363" y="442913"/>
                </a:lnTo>
                <a:lnTo>
                  <a:pt x="657225" y="461963"/>
                </a:lnTo>
                <a:lnTo>
                  <a:pt x="638175" y="490538"/>
                </a:lnTo>
                <a:lnTo>
                  <a:pt x="676275" y="571500"/>
                </a:lnTo>
                <a:lnTo>
                  <a:pt x="690563" y="590550"/>
                </a:lnTo>
                <a:lnTo>
                  <a:pt x="757238" y="709613"/>
                </a:lnTo>
                <a:lnTo>
                  <a:pt x="823913" y="738188"/>
                </a:lnTo>
                <a:lnTo>
                  <a:pt x="857250" y="785813"/>
                </a:lnTo>
                <a:lnTo>
                  <a:pt x="842963" y="819150"/>
                </a:lnTo>
                <a:lnTo>
                  <a:pt x="838200" y="842963"/>
                </a:lnTo>
                <a:lnTo>
                  <a:pt x="800100" y="895350"/>
                </a:lnTo>
                <a:lnTo>
                  <a:pt x="790575" y="1009650"/>
                </a:lnTo>
                <a:lnTo>
                  <a:pt x="747713" y="990600"/>
                </a:lnTo>
                <a:lnTo>
                  <a:pt x="695325" y="1009650"/>
                </a:lnTo>
                <a:lnTo>
                  <a:pt x="642938" y="1009650"/>
                </a:lnTo>
                <a:lnTo>
                  <a:pt x="590550" y="1004888"/>
                </a:lnTo>
                <a:lnTo>
                  <a:pt x="504825" y="1019175"/>
                </a:lnTo>
                <a:lnTo>
                  <a:pt x="438150" y="1000125"/>
                </a:lnTo>
                <a:lnTo>
                  <a:pt x="409575" y="1019175"/>
                </a:lnTo>
                <a:lnTo>
                  <a:pt x="309563" y="1019175"/>
                </a:lnTo>
                <a:lnTo>
                  <a:pt x="242888" y="1042988"/>
                </a:lnTo>
                <a:lnTo>
                  <a:pt x="180975" y="1004888"/>
                </a:lnTo>
                <a:lnTo>
                  <a:pt x="152400" y="1014413"/>
                </a:lnTo>
                <a:lnTo>
                  <a:pt x="71438" y="1038225"/>
                </a:lnTo>
                <a:lnTo>
                  <a:pt x="85725" y="1085850"/>
                </a:lnTo>
                <a:lnTo>
                  <a:pt x="38100" y="1090613"/>
                </a:lnTo>
                <a:lnTo>
                  <a:pt x="0" y="1133475"/>
                </a:lnTo>
                <a:lnTo>
                  <a:pt x="0" y="1333500"/>
                </a:lnTo>
                <a:lnTo>
                  <a:pt x="104775" y="1300163"/>
                </a:lnTo>
                <a:lnTo>
                  <a:pt x="142875" y="1247775"/>
                </a:lnTo>
                <a:lnTo>
                  <a:pt x="142875" y="1228725"/>
                </a:lnTo>
                <a:lnTo>
                  <a:pt x="247650" y="1228725"/>
                </a:lnTo>
                <a:lnTo>
                  <a:pt x="261938" y="1243013"/>
                </a:lnTo>
                <a:lnTo>
                  <a:pt x="280988" y="1219200"/>
                </a:lnTo>
                <a:lnTo>
                  <a:pt x="319088" y="1219200"/>
                </a:lnTo>
                <a:lnTo>
                  <a:pt x="323850" y="1252538"/>
                </a:lnTo>
                <a:lnTo>
                  <a:pt x="442913" y="1281113"/>
                </a:lnTo>
                <a:lnTo>
                  <a:pt x="538163" y="1285875"/>
                </a:lnTo>
                <a:lnTo>
                  <a:pt x="595313" y="1328738"/>
                </a:lnTo>
                <a:lnTo>
                  <a:pt x="719138" y="1338263"/>
                </a:lnTo>
                <a:lnTo>
                  <a:pt x="719138" y="1352550"/>
                </a:lnTo>
                <a:lnTo>
                  <a:pt x="795338" y="1366838"/>
                </a:lnTo>
                <a:lnTo>
                  <a:pt x="795338" y="1414463"/>
                </a:lnTo>
                <a:lnTo>
                  <a:pt x="833438" y="1395413"/>
                </a:lnTo>
                <a:lnTo>
                  <a:pt x="890588" y="1438275"/>
                </a:lnTo>
                <a:lnTo>
                  <a:pt x="885825" y="1504950"/>
                </a:lnTo>
                <a:lnTo>
                  <a:pt x="966788" y="1571625"/>
                </a:lnTo>
                <a:lnTo>
                  <a:pt x="1052513" y="1590675"/>
                </a:lnTo>
                <a:lnTo>
                  <a:pt x="1052513" y="1590675"/>
                </a:lnTo>
                <a:lnTo>
                  <a:pt x="1133475" y="1590675"/>
                </a:lnTo>
                <a:lnTo>
                  <a:pt x="1128713" y="1514475"/>
                </a:lnTo>
                <a:lnTo>
                  <a:pt x="1219200" y="1552575"/>
                </a:lnTo>
                <a:lnTo>
                  <a:pt x="1228725" y="1585913"/>
                </a:lnTo>
                <a:lnTo>
                  <a:pt x="1328738" y="1614488"/>
                </a:lnTo>
                <a:lnTo>
                  <a:pt x="1462088" y="1724025"/>
                </a:lnTo>
                <a:lnTo>
                  <a:pt x="1466850" y="1843088"/>
                </a:lnTo>
                <a:lnTo>
                  <a:pt x="1443038" y="1895475"/>
                </a:lnTo>
                <a:lnTo>
                  <a:pt x="1533525" y="2047875"/>
                </a:lnTo>
                <a:lnTo>
                  <a:pt x="1528763" y="1909763"/>
                </a:lnTo>
                <a:lnTo>
                  <a:pt x="1585913" y="1905000"/>
                </a:lnTo>
                <a:lnTo>
                  <a:pt x="1590675" y="2024063"/>
                </a:lnTo>
                <a:lnTo>
                  <a:pt x="1776413" y="2019300"/>
                </a:lnTo>
                <a:lnTo>
                  <a:pt x="1704975" y="1814513"/>
                </a:lnTo>
                <a:lnTo>
                  <a:pt x="1762125" y="1524000"/>
                </a:lnTo>
                <a:lnTo>
                  <a:pt x="1752600" y="1433513"/>
                </a:lnTo>
                <a:lnTo>
                  <a:pt x="1804988" y="1381125"/>
                </a:lnTo>
                <a:lnTo>
                  <a:pt x="1738313" y="1323975"/>
                </a:lnTo>
                <a:lnTo>
                  <a:pt x="1771650" y="1123950"/>
                </a:lnTo>
                <a:lnTo>
                  <a:pt x="1828800" y="1076325"/>
                </a:lnTo>
                <a:lnTo>
                  <a:pt x="1857375" y="890588"/>
                </a:lnTo>
                <a:lnTo>
                  <a:pt x="1814513" y="819150"/>
                </a:lnTo>
                <a:lnTo>
                  <a:pt x="1819275" y="800100"/>
                </a:lnTo>
                <a:lnTo>
                  <a:pt x="1771650" y="638175"/>
                </a:lnTo>
                <a:lnTo>
                  <a:pt x="1804988" y="285750"/>
                </a:lnTo>
                <a:lnTo>
                  <a:pt x="1809750" y="147638"/>
                </a:lnTo>
                <a:lnTo>
                  <a:pt x="1666875" y="100013"/>
                </a:lnTo>
                <a:lnTo>
                  <a:pt x="1562100" y="0"/>
                </a:lnTo>
                <a:close/>
              </a:path>
            </a:pathLst>
          </a:custGeom>
          <a:solidFill>
            <a:srgbClr val="0099CC">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1205634" y="4400708"/>
            <a:ext cx="719998" cy="200055"/>
          </a:xfrm>
          <a:prstGeom prst="rect">
            <a:avLst/>
          </a:prstGeom>
          <a:noFill/>
        </p:spPr>
        <p:txBody>
          <a:bodyPr wrap="square" rtlCol="0">
            <a:spAutoFit/>
          </a:bodyPr>
          <a:lstStyle/>
          <a:p>
            <a:r>
              <a:rPr kumimoji="1" lang="ja-JP" altLang="en-US" sz="700" dirty="0"/>
              <a:t>厚木市</a:t>
            </a:r>
            <a:endParaRPr kumimoji="1" lang="ja-JP" altLang="en-US" sz="800" dirty="0"/>
          </a:p>
        </p:txBody>
      </p:sp>
    </p:spTree>
    <p:extLst>
      <p:ext uri="{BB962C8B-B14F-4D97-AF65-F5344CB8AC3E}">
        <p14:creationId xmlns:p14="http://schemas.microsoft.com/office/powerpoint/2010/main" val="3833216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0310" y="2316600"/>
            <a:ext cx="2989462" cy="4160676"/>
          </a:xfrm>
          <a:prstGeom prst="rect">
            <a:avLst/>
          </a:prstGeom>
        </p:spPr>
      </p:pic>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993" y="2400986"/>
            <a:ext cx="3376821" cy="4240068"/>
          </a:xfrm>
          <a:prstGeom prst="rect">
            <a:avLst/>
          </a:prstGeom>
        </p:spPr>
      </p:pic>
      <p:pic>
        <p:nvPicPr>
          <p:cNvPr id="6" name="図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27698" y="3637940"/>
            <a:ext cx="2263140" cy="2998661"/>
          </a:xfrm>
          <a:prstGeom prst="rect">
            <a:avLst/>
          </a:prstGeom>
        </p:spPr>
      </p:pic>
      <p:sp>
        <p:nvSpPr>
          <p:cNvPr id="4" name="スライド番号プレースホルダー 3"/>
          <p:cNvSpPr>
            <a:spLocks noGrp="1"/>
          </p:cNvSpPr>
          <p:nvPr>
            <p:ph type="sldNum" sz="quarter" idx="12"/>
          </p:nvPr>
        </p:nvSpPr>
        <p:spPr>
          <a:xfrm>
            <a:off x="7594600" y="6386289"/>
            <a:ext cx="2311400" cy="476250"/>
          </a:xfrm>
        </p:spPr>
        <p:txBody>
          <a:bodyPr/>
          <a:lstStyle/>
          <a:p>
            <a:pPr>
              <a:defRPr/>
            </a:pPr>
            <a:fld id="{EDB1B9F3-7A1F-4B0B-BF06-E33FE43FCDF0}" type="slidenum">
              <a:rPr lang="en-US" altLang="ja-JP" smtClean="0">
                <a:solidFill>
                  <a:prstClr val="black"/>
                </a:solidFill>
              </a:rPr>
              <a:pPr>
                <a:defRPr/>
              </a:pPr>
              <a:t>48</a:t>
            </a:fld>
            <a:endParaRPr lang="en-US" altLang="ja-JP" dirty="0">
              <a:solidFill>
                <a:prstClr val="black"/>
              </a:solidFill>
            </a:endParaRPr>
          </a:p>
        </p:txBody>
      </p:sp>
      <p:sp>
        <p:nvSpPr>
          <p:cNvPr id="9" name="タイトル 1"/>
          <p:cNvSpPr>
            <a:spLocks noGrp="1"/>
          </p:cNvSpPr>
          <p:nvPr>
            <p:ph type="title"/>
          </p:nvPr>
        </p:nvSpPr>
        <p:spPr>
          <a:xfrm>
            <a:off x="2" y="0"/>
            <a:ext cx="8409382" cy="481154"/>
          </a:xfrm>
        </p:spPr>
        <p:txBody>
          <a:bodyPr/>
          <a:lstStyle/>
          <a:p>
            <a:r>
              <a:rPr kumimoji="1" lang="ja-JP" altLang="en-US" sz="2400" dirty="0"/>
              <a:t>災害リスク分析を活用した防災指針の検討事例　（厚木市</a:t>
            </a:r>
            <a:r>
              <a:rPr lang="ja-JP" altLang="en-US" sz="2400" dirty="0"/>
              <a:t>）</a:t>
            </a:r>
            <a:endParaRPr kumimoji="1" lang="ja-JP" altLang="en-US" sz="2400" dirty="0"/>
          </a:p>
        </p:txBody>
      </p:sp>
      <p:sp>
        <p:nvSpPr>
          <p:cNvPr id="10" name="正方形/長方形 9"/>
          <p:cNvSpPr/>
          <p:nvPr/>
        </p:nvSpPr>
        <p:spPr>
          <a:xfrm>
            <a:off x="75949" y="667909"/>
            <a:ext cx="9789804" cy="1047941"/>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dirty="0"/>
              <a:t>○相模川沿いに広がる家屋倒壊等氾濫想定区域における木造家屋の立地を詳細に確認し、該当範囲を居住誘導区域に含めないこととして安全なエリアへの誘導を図るとともに浸水リスクに対する河川整備や住宅における対策を防災指針に位置付け。</a:t>
            </a:r>
            <a:endParaRPr lang="en-US" altLang="ja-JP" dirty="0"/>
          </a:p>
        </p:txBody>
      </p:sp>
      <p:sp>
        <p:nvSpPr>
          <p:cNvPr id="14" name="テキスト ボックス 13"/>
          <p:cNvSpPr txBox="1"/>
          <p:nvPr/>
        </p:nvSpPr>
        <p:spPr>
          <a:xfrm>
            <a:off x="4168710" y="1855643"/>
            <a:ext cx="2262158" cy="369332"/>
          </a:xfrm>
          <a:prstGeom prst="rect">
            <a:avLst/>
          </a:prstGeom>
          <a:noFill/>
        </p:spPr>
        <p:txBody>
          <a:bodyPr wrap="none" rtlCol="0">
            <a:spAutoFit/>
          </a:bodyPr>
          <a:lstStyle/>
          <a:p>
            <a:r>
              <a:rPr kumimoji="1" lang="ja-JP" altLang="en-US" u="sng" dirty="0"/>
              <a:t>居住誘導区域の設定</a:t>
            </a:r>
          </a:p>
        </p:txBody>
      </p:sp>
      <p:pic>
        <p:nvPicPr>
          <p:cNvPr id="17" name="図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01897" y="2450890"/>
            <a:ext cx="2566507" cy="1173260"/>
          </a:xfrm>
          <a:prstGeom prst="rect">
            <a:avLst/>
          </a:prstGeom>
          <a:ln w="38100">
            <a:solidFill>
              <a:srgbClr val="00B0F0"/>
            </a:solidFill>
          </a:ln>
        </p:spPr>
      </p:pic>
      <p:sp>
        <p:nvSpPr>
          <p:cNvPr id="18" name="テキスト ボックス 17"/>
          <p:cNvSpPr txBox="1"/>
          <p:nvPr/>
        </p:nvSpPr>
        <p:spPr>
          <a:xfrm>
            <a:off x="7105376" y="1855998"/>
            <a:ext cx="2457724" cy="369332"/>
          </a:xfrm>
          <a:prstGeom prst="rect">
            <a:avLst/>
          </a:prstGeom>
          <a:noFill/>
        </p:spPr>
        <p:txBody>
          <a:bodyPr wrap="none" rtlCol="0">
            <a:spAutoFit/>
          </a:bodyPr>
          <a:lstStyle/>
          <a:p>
            <a:r>
              <a:rPr kumimoji="1" lang="ja-JP" altLang="en-US" u="sng" dirty="0"/>
              <a:t>防災指針に定めた取組</a:t>
            </a:r>
          </a:p>
        </p:txBody>
      </p:sp>
      <p:pic>
        <p:nvPicPr>
          <p:cNvPr id="19" name="図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6900" y="5846377"/>
            <a:ext cx="1386039" cy="605719"/>
          </a:xfrm>
          <a:prstGeom prst="rect">
            <a:avLst/>
          </a:prstGeom>
          <a:ln>
            <a:solidFill>
              <a:schemeClr val="tx1">
                <a:lumMod val="50000"/>
                <a:lumOff val="50000"/>
              </a:schemeClr>
            </a:solidFill>
          </a:ln>
        </p:spPr>
      </p:pic>
      <p:sp>
        <p:nvSpPr>
          <p:cNvPr id="22" name="テキスト ボックス 21"/>
          <p:cNvSpPr txBox="1"/>
          <p:nvPr/>
        </p:nvSpPr>
        <p:spPr>
          <a:xfrm>
            <a:off x="-38581" y="1827803"/>
            <a:ext cx="2800767" cy="553998"/>
          </a:xfrm>
          <a:prstGeom prst="rect">
            <a:avLst/>
          </a:prstGeom>
          <a:noFill/>
        </p:spPr>
        <p:txBody>
          <a:bodyPr wrap="none" rtlCol="0">
            <a:spAutoFit/>
          </a:bodyPr>
          <a:lstStyle/>
          <a:p>
            <a:pPr algn="ctr"/>
            <a:r>
              <a:rPr kumimoji="1" lang="ja-JP" altLang="en-US" u="sng" dirty="0"/>
              <a:t>災害リスク分析</a:t>
            </a:r>
            <a:endParaRPr kumimoji="1" lang="en-US" altLang="ja-JP" u="sng" dirty="0"/>
          </a:p>
          <a:p>
            <a:pPr algn="ctr"/>
            <a:r>
              <a:rPr lang="ja-JP" altLang="en-US" sz="1200" dirty="0"/>
              <a:t>（木造住宅</a:t>
            </a:r>
            <a:r>
              <a:rPr lang="en-US" altLang="ja-JP" sz="1200" dirty="0"/>
              <a:t>×</a:t>
            </a:r>
            <a:r>
              <a:rPr lang="ja-JP" altLang="en-US" sz="1200" dirty="0"/>
              <a:t>家屋倒壊等氾濫想定区域）</a:t>
            </a:r>
          </a:p>
        </p:txBody>
      </p:sp>
      <p:sp>
        <p:nvSpPr>
          <p:cNvPr id="23" name="楕円 22"/>
          <p:cNvSpPr/>
          <p:nvPr/>
        </p:nvSpPr>
        <p:spPr>
          <a:xfrm>
            <a:off x="2213190" y="3427233"/>
            <a:ext cx="648072" cy="600762"/>
          </a:xfrm>
          <a:prstGeom prst="ellipse">
            <a:avLst/>
          </a:pr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5818085" y="3372059"/>
            <a:ext cx="719999" cy="701687"/>
          </a:xfrm>
          <a:prstGeom prst="ellipse">
            <a:avLst/>
          </a:pr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173189" y="3010093"/>
            <a:ext cx="1143262" cy="246221"/>
          </a:xfrm>
          <a:prstGeom prst="rect">
            <a:avLst/>
          </a:prstGeom>
          <a:noFill/>
        </p:spPr>
        <p:txBody>
          <a:bodyPr wrap="none" rtlCol="0">
            <a:spAutoFit/>
          </a:bodyPr>
          <a:lstStyle/>
          <a:p>
            <a:r>
              <a:rPr lang="ja-JP" altLang="en-US" sz="1000" b="1" dirty="0">
                <a:solidFill>
                  <a:srgbClr val="0000FF"/>
                </a:solidFill>
              </a:rPr>
              <a:t>家屋倒壊リスク大</a:t>
            </a:r>
          </a:p>
        </p:txBody>
      </p:sp>
      <p:sp>
        <p:nvSpPr>
          <p:cNvPr id="26" name="テキスト ボックス 25"/>
          <p:cNvSpPr txBox="1"/>
          <p:nvPr/>
        </p:nvSpPr>
        <p:spPr>
          <a:xfrm>
            <a:off x="5526617" y="2970360"/>
            <a:ext cx="1571264" cy="246221"/>
          </a:xfrm>
          <a:prstGeom prst="rect">
            <a:avLst/>
          </a:prstGeom>
          <a:noFill/>
        </p:spPr>
        <p:txBody>
          <a:bodyPr wrap="none" rtlCol="0">
            <a:spAutoFit/>
          </a:bodyPr>
          <a:lstStyle/>
          <a:p>
            <a:r>
              <a:rPr lang="ja-JP" altLang="en-US" sz="1000" b="1" dirty="0">
                <a:solidFill>
                  <a:srgbClr val="0000FF"/>
                </a:solidFill>
              </a:rPr>
              <a:t>居住誘導区域からの除外</a:t>
            </a:r>
          </a:p>
        </p:txBody>
      </p:sp>
      <p:sp>
        <p:nvSpPr>
          <p:cNvPr id="27" name="テキスト ボックス 26"/>
          <p:cNvSpPr txBox="1"/>
          <p:nvPr/>
        </p:nvSpPr>
        <p:spPr>
          <a:xfrm>
            <a:off x="8425588" y="3851340"/>
            <a:ext cx="1563248" cy="253916"/>
          </a:xfrm>
          <a:prstGeom prst="rect">
            <a:avLst/>
          </a:prstGeom>
          <a:noFill/>
        </p:spPr>
        <p:txBody>
          <a:bodyPr wrap="none" rtlCol="0">
            <a:spAutoFit/>
          </a:bodyPr>
          <a:lstStyle/>
          <a:p>
            <a:r>
              <a:rPr lang="ja-JP" altLang="en-US" sz="1050" b="1" dirty="0">
                <a:solidFill>
                  <a:srgbClr val="0000FF"/>
                </a:solidFill>
              </a:rPr>
              <a:t>浸水リスクに対する対策</a:t>
            </a:r>
          </a:p>
        </p:txBody>
      </p:sp>
      <p:grpSp>
        <p:nvGrpSpPr>
          <p:cNvPr id="39" name="グループ化 38"/>
          <p:cNvGrpSpPr/>
          <p:nvPr/>
        </p:nvGrpSpPr>
        <p:grpSpPr>
          <a:xfrm>
            <a:off x="3922521" y="5826853"/>
            <a:ext cx="853460" cy="590288"/>
            <a:chOff x="3452634" y="2775531"/>
            <a:chExt cx="853460" cy="590288"/>
          </a:xfrm>
          <a:solidFill>
            <a:schemeClr val="bg1"/>
          </a:solidFill>
        </p:grpSpPr>
        <p:sp>
          <p:nvSpPr>
            <p:cNvPr id="38" name="正方形/長方形 37"/>
            <p:cNvSpPr/>
            <p:nvPr/>
          </p:nvSpPr>
          <p:spPr>
            <a:xfrm>
              <a:off x="3452634" y="2775531"/>
              <a:ext cx="853460" cy="590288"/>
            </a:xfrm>
            <a:prstGeom prst="rect">
              <a:avLst/>
            </a:prstGeom>
            <a:grp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13002" y="2949176"/>
              <a:ext cx="756000" cy="346603"/>
            </a:xfrm>
            <a:prstGeom prst="rect">
              <a:avLst/>
            </a:prstGeom>
            <a:grpFill/>
          </p:spPr>
        </p:pic>
        <p:pic>
          <p:nvPicPr>
            <p:cNvPr id="37" name="図 3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78094" y="2784177"/>
              <a:ext cx="828000" cy="144000"/>
            </a:xfrm>
            <a:prstGeom prst="rect">
              <a:avLst/>
            </a:prstGeom>
            <a:grpFill/>
          </p:spPr>
        </p:pic>
      </p:grpSp>
      <p:sp>
        <p:nvSpPr>
          <p:cNvPr id="2" name="正方形/長方形 1"/>
          <p:cNvSpPr/>
          <p:nvPr/>
        </p:nvSpPr>
        <p:spPr>
          <a:xfrm>
            <a:off x="9396000" y="4333454"/>
            <a:ext cx="451641" cy="187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a:off x="8163042" y="3637940"/>
            <a:ext cx="186194" cy="501258"/>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楕円 34"/>
          <p:cNvSpPr/>
          <p:nvPr/>
        </p:nvSpPr>
        <p:spPr>
          <a:xfrm>
            <a:off x="8086180" y="4152988"/>
            <a:ext cx="1313814" cy="2529900"/>
          </a:xfrm>
          <a:prstGeom prst="ellipse">
            <a:avLst/>
          </a:prstGeom>
          <a:noFill/>
          <a:ln w="57150">
            <a:solidFill>
              <a:srgbClr val="1C01B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p:cNvSpPr/>
          <p:nvPr/>
        </p:nvSpPr>
        <p:spPr>
          <a:xfrm>
            <a:off x="75949" y="6494703"/>
            <a:ext cx="9302054" cy="647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3335202" y="3911246"/>
            <a:ext cx="337354" cy="13233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9412804" y="4419420"/>
            <a:ext cx="226496" cy="347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3173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グラフ 47"/>
          <p:cNvGraphicFramePr/>
          <p:nvPr/>
        </p:nvGraphicFramePr>
        <p:xfrm>
          <a:off x="5124268" y="4113544"/>
          <a:ext cx="4408992" cy="20205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グラフ 38"/>
          <p:cNvGraphicFramePr/>
          <p:nvPr/>
        </p:nvGraphicFramePr>
        <p:xfrm>
          <a:off x="-84584" y="4038237"/>
          <a:ext cx="4198368" cy="2736304"/>
        </p:xfrm>
        <a:graphic>
          <a:graphicData uri="http://schemas.openxmlformats.org/drawingml/2006/chart">
            <c:chart xmlns:c="http://schemas.openxmlformats.org/drawingml/2006/chart" xmlns:r="http://schemas.openxmlformats.org/officeDocument/2006/relationships" r:id="rId4"/>
          </a:graphicData>
        </a:graphic>
      </p:graphicFrame>
      <p:sp>
        <p:nvSpPr>
          <p:cNvPr id="24580" name="テキスト ボックス 31"/>
          <p:cNvSpPr txBox="1">
            <a:spLocks noChangeArrowheads="1"/>
          </p:cNvSpPr>
          <p:nvPr/>
        </p:nvSpPr>
        <p:spPr bwMode="auto">
          <a:xfrm>
            <a:off x="331788" y="3136900"/>
            <a:ext cx="43926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t>県庁所在地の人口の推移</a:t>
            </a:r>
            <a:endParaRPr lang="en-US" altLang="ja-JP" sz="1600" b="1" dirty="0"/>
          </a:p>
          <a:p>
            <a:pPr eaLnBrk="1" hangingPunct="1">
              <a:spcBef>
                <a:spcPct val="0"/>
              </a:spcBef>
              <a:buFontTx/>
              <a:buNone/>
            </a:pPr>
            <a:r>
              <a:rPr lang="ja-JP" altLang="en-US" sz="1400" b="1" dirty="0"/>
              <a:t>　　　（三大都市圏及び政令指定都市を除く）</a:t>
            </a:r>
            <a:endParaRPr lang="ja-JP" altLang="en-US" sz="1600" b="1" dirty="0"/>
          </a:p>
        </p:txBody>
      </p:sp>
      <p:sp>
        <p:nvSpPr>
          <p:cNvPr id="24581" name="テキスト ボックス 35"/>
          <p:cNvSpPr txBox="1">
            <a:spLocks noChangeArrowheads="1"/>
          </p:cNvSpPr>
          <p:nvPr/>
        </p:nvSpPr>
        <p:spPr bwMode="auto">
          <a:xfrm>
            <a:off x="2636838" y="6570663"/>
            <a:ext cx="1871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t>（人口　　単位：万人）</a:t>
            </a:r>
            <a:endParaRPr lang="en-GB" altLang="ja-JP" sz="1200" dirty="0"/>
          </a:p>
        </p:txBody>
      </p:sp>
      <p:sp>
        <p:nvSpPr>
          <p:cNvPr id="19464" name="テキスト ボックス 36"/>
          <p:cNvSpPr txBox="1">
            <a:spLocks noChangeArrowheads="1"/>
          </p:cNvSpPr>
          <p:nvPr/>
        </p:nvSpPr>
        <p:spPr bwMode="auto">
          <a:xfrm>
            <a:off x="44450" y="3906838"/>
            <a:ext cx="935038" cy="276225"/>
          </a:xfrm>
          <a:prstGeom prst="rect">
            <a:avLst/>
          </a:prstGeom>
          <a:noFill/>
          <a:ln w="9525">
            <a:noFill/>
            <a:miter lim="800000"/>
            <a:headEnd/>
            <a:tailEnd/>
          </a:ln>
        </p:spPr>
        <p:txBody>
          <a:bodyPr>
            <a:spAutoFit/>
          </a:bodyPr>
          <a:lstStyle/>
          <a:p>
            <a:pPr eaLnBrk="1" hangingPunct="1">
              <a:defRPr/>
            </a:pPr>
            <a:r>
              <a:rPr lang="ja-JP" altLang="en-US" sz="1200" dirty="0">
                <a:latin typeface="+mn-ea"/>
                <a:ea typeface="+mn-ea"/>
              </a:rPr>
              <a:t>（年）</a:t>
            </a:r>
          </a:p>
        </p:txBody>
      </p:sp>
      <p:sp>
        <p:nvSpPr>
          <p:cNvPr id="24583" name="テキスト ボックス 31"/>
          <p:cNvSpPr txBox="1">
            <a:spLocks noChangeArrowheads="1"/>
          </p:cNvSpPr>
          <p:nvPr/>
        </p:nvSpPr>
        <p:spPr bwMode="auto">
          <a:xfrm>
            <a:off x="5600702" y="3136900"/>
            <a:ext cx="43926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t>県庁所在地の</a:t>
            </a:r>
            <a:r>
              <a:rPr lang="en-US" altLang="ja-JP" sz="1600" b="1" dirty="0"/>
              <a:t>DID</a:t>
            </a:r>
            <a:r>
              <a:rPr lang="ja-JP" altLang="en-US" sz="1600" b="1" dirty="0"/>
              <a:t>面積の推移</a:t>
            </a:r>
            <a:endParaRPr lang="en-US" altLang="ja-JP" sz="1600" b="1" dirty="0"/>
          </a:p>
          <a:p>
            <a:pPr eaLnBrk="1" hangingPunct="1">
              <a:spcBef>
                <a:spcPct val="0"/>
              </a:spcBef>
              <a:buFontTx/>
              <a:buNone/>
            </a:pPr>
            <a:r>
              <a:rPr lang="ja-JP" altLang="en-US" sz="1400" b="1" dirty="0"/>
              <a:t>　　　（三大都市圏及び政令指定都市を除く）</a:t>
            </a:r>
          </a:p>
        </p:txBody>
      </p:sp>
      <p:cxnSp>
        <p:nvCxnSpPr>
          <p:cNvPr id="19" name="直線矢印コネクタ 18"/>
          <p:cNvCxnSpPr/>
          <p:nvPr/>
        </p:nvCxnSpPr>
        <p:spPr>
          <a:xfrm flipH="1">
            <a:off x="2995615" y="5202238"/>
            <a:ext cx="504825" cy="79216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6"/>
          <p:cNvSpPr txBox="1">
            <a:spLocks noChangeArrowheads="1"/>
          </p:cNvSpPr>
          <p:nvPr/>
        </p:nvSpPr>
        <p:spPr bwMode="auto">
          <a:xfrm>
            <a:off x="5600700" y="3978277"/>
            <a:ext cx="647700" cy="276225"/>
          </a:xfrm>
          <a:prstGeom prst="rect">
            <a:avLst/>
          </a:prstGeom>
          <a:noFill/>
          <a:ln w="9525">
            <a:noFill/>
            <a:miter lim="800000"/>
            <a:headEnd/>
            <a:tailEnd/>
          </a:ln>
        </p:spPr>
        <p:txBody>
          <a:bodyPr>
            <a:spAutoFit/>
          </a:bodyPr>
          <a:lstStyle/>
          <a:p>
            <a:pPr eaLnBrk="1" hangingPunct="1">
              <a:defRPr/>
            </a:pPr>
            <a:r>
              <a:rPr lang="ja-JP" altLang="en-US" sz="1200" dirty="0">
                <a:latin typeface="+mn-ea"/>
                <a:ea typeface="+mn-ea"/>
              </a:rPr>
              <a:t>（年）</a:t>
            </a:r>
          </a:p>
        </p:txBody>
      </p:sp>
      <p:sp>
        <p:nvSpPr>
          <p:cNvPr id="32" name="テキスト ボックス 35"/>
          <p:cNvSpPr txBox="1">
            <a:spLocks noChangeArrowheads="1"/>
          </p:cNvSpPr>
          <p:nvPr/>
        </p:nvSpPr>
        <p:spPr bwMode="auto">
          <a:xfrm>
            <a:off x="7951790" y="6037265"/>
            <a:ext cx="1584325" cy="276999"/>
          </a:xfrm>
          <a:prstGeom prst="rect">
            <a:avLst/>
          </a:prstGeom>
          <a:noFill/>
          <a:ln w="9525">
            <a:noFill/>
            <a:miter lim="800000"/>
            <a:headEnd/>
            <a:tailEnd/>
          </a:ln>
        </p:spPr>
        <p:txBody>
          <a:bodyPr>
            <a:spAutoFit/>
          </a:bodyPr>
          <a:lstStyle/>
          <a:p>
            <a:pPr eaLnBrk="1" hangingPunct="1">
              <a:defRPr/>
            </a:pPr>
            <a:r>
              <a:rPr lang="ja-JP" altLang="en-US" sz="1200" dirty="0">
                <a:latin typeface="+mn-ea"/>
                <a:ea typeface="+mn-ea"/>
              </a:rPr>
              <a:t>（面積　　単位：</a:t>
            </a:r>
            <a:r>
              <a:rPr lang="en-US" altLang="ja-JP" sz="1200" dirty="0">
                <a:latin typeface="+mn-ea"/>
                <a:ea typeface="+mn-ea"/>
              </a:rPr>
              <a:t>km2</a:t>
            </a:r>
            <a:r>
              <a:rPr lang="ja-JP" altLang="en-US" sz="1200" dirty="0">
                <a:latin typeface="+mn-ea"/>
                <a:ea typeface="+mn-ea"/>
              </a:rPr>
              <a:t>）</a:t>
            </a:r>
          </a:p>
        </p:txBody>
      </p:sp>
      <p:cxnSp>
        <p:nvCxnSpPr>
          <p:cNvPr id="34" name="直線矢印コネクタ 33"/>
          <p:cNvCxnSpPr/>
          <p:nvPr/>
        </p:nvCxnSpPr>
        <p:spPr>
          <a:xfrm>
            <a:off x="7162800" y="4610100"/>
            <a:ext cx="1765300" cy="8890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1"/>
          <p:cNvSpPr txBox="1">
            <a:spLocks noChangeArrowheads="1"/>
          </p:cNvSpPr>
          <p:nvPr/>
        </p:nvSpPr>
        <p:spPr bwMode="auto">
          <a:xfrm>
            <a:off x="8266113" y="4410075"/>
            <a:ext cx="1511300" cy="553998"/>
          </a:xfrm>
          <a:prstGeom prst="rect">
            <a:avLst/>
          </a:prstGeom>
          <a:solidFill>
            <a:srgbClr val="FFFFCC"/>
          </a:solidFill>
          <a:ln w="9525">
            <a:solidFill>
              <a:schemeClr val="tx1"/>
            </a:solidFill>
            <a:miter lim="800000"/>
            <a:headEnd/>
            <a:tailEnd/>
          </a:ln>
        </p:spPr>
        <p:txBody>
          <a:bodyPr>
            <a:spAutoFit/>
          </a:bodyPr>
          <a:lstStyle/>
          <a:p>
            <a:pPr marL="261938" indent="-261938" algn="ctr">
              <a:defRPr/>
            </a:pPr>
            <a:r>
              <a:rPr lang="en-US" altLang="ja-JP" sz="1200" dirty="0">
                <a:latin typeface="+mn-ea"/>
                <a:ea typeface="+mn-ea"/>
              </a:rPr>
              <a:t>1970</a:t>
            </a:r>
            <a:r>
              <a:rPr lang="ja-JP" altLang="en-US" sz="1200" dirty="0">
                <a:latin typeface="+mn-ea"/>
                <a:ea typeface="+mn-ea"/>
              </a:rPr>
              <a:t>年→</a:t>
            </a:r>
            <a:r>
              <a:rPr lang="en-US" altLang="ja-JP" sz="1200" dirty="0">
                <a:latin typeface="+mn-ea"/>
                <a:ea typeface="+mn-ea"/>
              </a:rPr>
              <a:t>2010</a:t>
            </a:r>
            <a:r>
              <a:rPr lang="ja-JP" altLang="en-US" sz="1200" dirty="0">
                <a:latin typeface="+mn-ea"/>
                <a:ea typeface="+mn-ea"/>
              </a:rPr>
              <a:t>年</a:t>
            </a:r>
            <a:endParaRPr lang="en-US" altLang="ja-JP" sz="1200" dirty="0">
              <a:latin typeface="+mn-ea"/>
              <a:ea typeface="+mn-ea"/>
            </a:endParaRPr>
          </a:p>
          <a:p>
            <a:pPr marL="261938" indent="-261938" algn="ctr">
              <a:defRPr/>
            </a:pPr>
            <a:r>
              <a:rPr lang="en-US" altLang="ja-JP" sz="1200" dirty="0">
                <a:latin typeface="+mn-ea"/>
                <a:ea typeface="+mn-ea"/>
              </a:rPr>
              <a:t>DID</a:t>
            </a:r>
            <a:r>
              <a:rPr lang="ja-JP" altLang="en-US" sz="1200" dirty="0">
                <a:latin typeface="+mn-ea"/>
                <a:ea typeface="+mn-ea"/>
              </a:rPr>
              <a:t>面積は</a:t>
            </a:r>
            <a:r>
              <a:rPr lang="ja-JP" altLang="en-US" b="1" dirty="0">
                <a:solidFill>
                  <a:srgbClr val="FF0000"/>
                </a:solidFill>
                <a:latin typeface="+mn-ea"/>
                <a:ea typeface="+mn-ea"/>
              </a:rPr>
              <a:t>倍増</a:t>
            </a:r>
            <a:endParaRPr lang="en-US" altLang="ja-JP" b="1" dirty="0">
              <a:solidFill>
                <a:srgbClr val="FF0000"/>
              </a:solidFill>
              <a:latin typeface="+mn-ea"/>
              <a:ea typeface="+mn-ea"/>
            </a:endParaRPr>
          </a:p>
        </p:txBody>
      </p:sp>
      <p:sp>
        <p:nvSpPr>
          <p:cNvPr id="24589" name="テキスト ボックス 31"/>
          <p:cNvSpPr txBox="1">
            <a:spLocks noChangeArrowheads="1"/>
          </p:cNvSpPr>
          <p:nvPr/>
        </p:nvSpPr>
        <p:spPr bwMode="auto">
          <a:xfrm>
            <a:off x="1123952" y="3762375"/>
            <a:ext cx="22320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dirty="0"/>
              <a:t>〈</a:t>
            </a:r>
            <a:r>
              <a:rPr lang="ja-JP" altLang="en-US" sz="1400" b="1" dirty="0"/>
              <a:t>１都市あたりの平均人口</a:t>
            </a:r>
            <a:r>
              <a:rPr lang="en-US" altLang="ja-JP" sz="1400" b="1" dirty="0"/>
              <a:t>〉</a:t>
            </a:r>
            <a:endParaRPr lang="ja-JP" altLang="en-US" sz="1400" b="1" dirty="0"/>
          </a:p>
        </p:txBody>
      </p:sp>
      <p:cxnSp>
        <p:nvCxnSpPr>
          <p:cNvPr id="44" name="直線コネクタ 43"/>
          <p:cNvCxnSpPr/>
          <p:nvPr/>
        </p:nvCxnSpPr>
        <p:spPr>
          <a:xfrm>
            <a:off x="2995613" y="4783138"/>
            <a:ext cx="0" cy="995362"/>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5" name="下矢印吹き出し 44"/>
          <p:cNvSpPr/>
          <p:nvPr/>
        </p:nvSpPr>
        <p:spPr>
          <a:xfrm>
            <a:off x="3355975" y="4338640"/>
            <a:ext cx="1765440" cy="936625"/>
          </a:xfrm>
          <a:prstGeom prst="downArrowCallou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dirty="0">
                <a:solidFill>
                  <a:schemeClr val="tx1"/>
                </a:solidFill>
                <a:latin typeface="+mn-ea"/>
              </a:rPr>
              <a:t>1970</a:t>
            </a:r>
            <a:r>
              <a:rPr lang="ja-JP" altLang="en-US" sz="1200" dirty="0">
                <a:solidFill>
                  <a:schemeClr val="tx1"/>
                </a:solidFill>
                <a:latin typeface="+mn-ea"/>
              </a:rPr>
              <a:t>年→</a:t>
            </a:r>
            <a:r>
              <a:rPr lang="en-US" altLang="ja-JP" sz="1200" dirty="0">
                <a:solidFill>
                  <a:schemeClr val="tx1"/>
                </a:solidFill>
                <a:latin typeface="+mn-ea"/>
              </a:rPr>
              <a:t>2010</a:t>
            </a:r>
            <a:r>
              <a:rPr lang="ja-JP" altLang="en-US" sz="1200" dirty="0">
                <a:solidFill>
                  <a:schemeClr val="tx1"/>
                </a:solidFill>
                <a:latin typeface="+mn-ea"/>
              </a:rPr>
              <a:t>年</a:t>
            </a:r>
            <a:endParaRPr lang="en-US" altLang="ja-JP" sz="1200" dirty="0">
              <a:solidFill>
                <a:schemeClr val="tx1"/>
              </a:solidFill>
              <a:latin typeface="+mn-ea"/>
            </a:endParaRPr>
          </a:p>
          <a:p>
            <a:pPr algn="ctr" eaLnBrk="1" hangingPunct="1">
              <a:defRPr/>
            </a:pPr>
            <a:r>
              <a:rPr lang="ja-JP" altLang="en-US" sz="1200" dirty="0">
                <a:solidFill>
                  <a:schemeClr val="tx1"/>
                </a:solidFill>
                <a:latin typeface="+mn-ea"/>
              </a:rPr>
              <a:t>人口は</a:t>
            </a:r>
            <a:r>
              <a:rPr lang="ja-JP" altLang="en-US" b="1" dirty="0">
                <a:solidFill>
                  <a:srgbClr val="FF0000"/>
                </a:solidFill>
                <a:latin typeface="+mn-ea"/>
              </a:rPr>
              <a:t>約２割増加</a:t>
            </a:r>
          </a:p>
        </p:txBody>
      </p:sp>
      <p:sp>
        <p:nvSpPr>
          <p:cNvPr id="46" name="正方形/長方形 45"/>
          <p:cNvSpPr/>
          <p:nvPr/>
        </p:nvSpPr>
        <p:spPr>
          <a:xfrm>
            <a:off x="3355977" y="5562602"/>
            <a:ext cx="1655763" cy="576263"/>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dirty="0">
                <a:solidFill>
                  <a:schemeClr val="tx1"/>
                </a:solidFill>
                <a:latin typeface="+mn-ea"/>
              </a:rPr>
              <a:t>約</a:t>
            </a:r>
            <a:r>
              <a:rPr lang="en-US" altLang="ja-JP" sz="1200" dirty="0">
                <a:solidFill>
                  <a:schemeClr val="tx1"/>
                </a:solidFill>
                <a:latin typeface="+mn-ea"/>
              </a:rPr>
              <a:t>40</a:t>
            </a:r>
            <a:r>
              <a:rPr lang="ja-JP" altLang="en-US" sz="1200" dirty="0">
                <a:solidFill>
                  <a:schemeClr val="tx1"/>
                </a:solidFill>
                <a:latin typeface="+mn-ea"/>
              </a:rPr>
              <a:t>年前の</a:t>
            </a:r>
            <a:endParaRPr lang="en-US" altLang="ja-JP" sz="1200" dirty="0">
              <a:solidFill>
                <a:schemeClr val="tx1"/>
              </a:solidFill>
              <a:latin typeface="+mn-ea"/>
            </a:endParaRPr>
          </a:p>
          <a:p>
            <a:pPr algn="ctr" eaLnBrk="1" hangingPunct="1">
              <a:defRPr/>
            </a:pPr>
            <a:r>
              <a:rPr lang="en-US" altLang="ja-JP" b="1" dirty="0">
                <a:solidFill>
                  <a:srgbClr val="FF0000"/>
                </a:solidFill>
                <a:latin typeface="+mn-ea"/>
              </a:rPr>
              <a:t>1970</a:t>
            </a:r>
            <a:r>
              <a:rPr lang="ja-JP" altLang="en-US" b="1" dirty="0">
                <a:solidFill>
                  <a:srgbClr val="FF0000"/>
                </a:solidFill>
                <a:latin typeface="+mn-ea"/>
              </a:rPr>
              <a:t>年</a:t>
            </a:r>
            <a:r>
              <a:rPr lang="ja-JP" altLang="en-US" sz="1200" dirty="0">
                <a:solidFill>
                  <a:schemeClr val="tx1"/>
                </a:solidFill>
                <a:latin typeface="+mn-ea"/>
              </a:rPr>
              <a:t>と同水準</a:t>
            </a:r>
          </a:p>
        </p:txBody>
      </p:sp>
      <p:sp>
        <p:nvSpPr>
          <p:cNvPr id="50" name="ストライプ矢印 49"/>
          <p:cNvSpPr/>
          <p:nvPr/>
        </p:nvSpPr>
        <p:spPr>
          <a:xfrm>
            <a:off x="4856165" y="4843463"/>
            <a:ext cx="503237" cy="863600"/>
          </a:xfrm>
          <a:prstGeom prst="stripedRightArrow">
            <a:avLst/>
          </a:prstGeom>
          <a:gradFill flip="none" rotWithShape="1">
            <a:gsLst>
              <a:gs pos="100000">
                <a:srgbClr val="CCFFFF"/>
              </a:gs>
              <a:gs pos="50000">
                <a:schemeClr val="accent1">
                  <a:shade val="67500"/>
                  <a:satMod val="115000"/>
                </a:schemeClr>
              </a:gs>
              <a:gs pos="100000">
                <a:schemeClr val="accent1">
                  <a:shade val="100000"/>
                  <a:satMod val="115000"/>
                </a:scheme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24594" name="テキスト ボックス 31"/>
          <p:cNvSpPr txBox="1">
            <a:spLocks noChangeArrowheads="1"/>
          </p:cNvSpPr>
          <p:nvPr/>
        </p:nvSpPr>
        <p:spPr bwMode="auto">
          <a:xfrm>
            <a:off x="6321427" y="3762375"/>
            <a:ext cx="26638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dirty="0"/>
              <a:t>〈</a:t>
            </a:r>
            <a:r>
              <a:rPr lang="ja-JP" altLang="en-US" sz="1400" b="1" dirty="0"/>
              <a:t>１都市あたりの平均</a:t>
            </a:r>
            <a:r>
              <a:rPr lang="en-US" altLang="ja-JP" sz="1400" b="1" dirty="0"/>
              <a:t>DID</a:t>
            </a:r>
            <a:r>
              <a:rPr lang="ja-JP" altLang="en-US" sz="1400" b="1" dirty="0"/>
              <a:t>面積</a:t>
            </a:r>
            <a:r>
              <a:rPr lang="en-US" altLang="ja-JP" sz="1400" b="1" dirty="0"/>
              <a:t>〉</a:t>
            </a:r>
            <a:endParaRPr lang="ja-JP" altLang="en-US" sz="1400" b="1" dirty="0"/>
          </a:p>
        </p:txBody>
      </p:sp>
      <p:sp>
        <p:nvSpPr>
          <p:cNvPr id="54" name="テキスト ボックス 27"/>
          <p:cNvSpPr txBox="1">
            <a:spLocks noChangeArrowheads="1"/>
          </p:cNvSpPr>
          <p:nvPr/>
        </p:nvSpPr>
        <p:spPr bwMode="auto">
          <a:xfrm>
            <a:off x="5903913" y="6370640"/>
            <a:ext cx="3586162" cy="415925"/>
          </a:xfrm>
          <a:prstGeom prst="rect">
            <a:avLst/>
          </a:prstGeom>
          <a:noFill/>
          <a:ln w="9525">
            <a:noFill/>
            <a:miter lim="800000"/>
            <a:headEnd/>
            <a:tailEnd/>
          </a:ln>
        </p:spPr>
        <p:txBody>
          <a:bodyPr>
            <a:spAutoFit/>
          </a:bodyPr>
          <a:lstStyle/>
          <a:p>
            <a:pPr eaLnBrk="1" hangingPunct="1">
              <a:defRPr/>
            </a:pPr>
            <a:r>
              <a:rPr lang="ja-JP" altLang="en-US" sz="1050" dirty="0">
                <a:ea typeface="ＭＳ Ｐゴシック" charset="-128"/>
              </a:rPr>
              <a:t>出典：国勢調査</a:t>
            </a:r>
            <a:endParaRPr lang="en-US" altLang="ja-JP" sz="1050" dirty="0">
              <a:ea typeface="ＭＳ Ｐゴシック" charset="-128"/>
            </a:endParaRPr>
          </a:p>
          <a:p>
            <a:pPr eaLnBrk="1" hangingPunct="1">
              <a:defRPr/>
            </a:pPr>
            <a:r>
              <a:rPr lang="ja-JP" altLang="en-US" sz="1050" dirty="0">
                <a:ea typeface="ＭＳ Ｐゴシック" charset="-128"/>
              </a:rPr>
              <a:t>　　　　国立社会保障・人口問題研究所（平成２５年３月推計）</a:t>
            </a:r>
          </a:p>
        </p:txBody>
      </p:sp>
      <p:sp>
        <p:nvSpPr>
          <p:cNvPr id="24" name="タイトル 3"/>
          <p:cNvSpPr txBox="1">
            <a:spLocks/>
          </p:cNvSpPr>
          <p:nvPr/>
        </p:nvSpPr>
        <p:spPr>
          <a:xfrm>
            <a:off x="0" y="50006"/>
            <a:ext cx="7910513" cy="476250"/>
          </a:xfrm>
          <a:prstGeom prst="rect">
            <a:avLst/>
          </a:prstGeom>
        </p:spPr>
        <p:txBody>
          <a:bodyPr/>
          <a:lstStyle/>
          <a:p>
            <a:pPr eaLnBrk="1" hangingPunct="1">
              <a:defRPr/>
            </a:pPr>
            <a:r>
              <a:rPr lang="ja-JP" altLang="en-US" sz="2800" kern="0" dirty="0">
                <a:solidFill>
                  <a:srgbClr val="4087C8"/>
                </a:solidFill>
                <a:latin typeface="+mj-lt"/>
                <a:ea typeface="+mj-ea"/>
                <a:cs typeface="+mj-cs"/>
              </a:rPr>
              <a:t>地方都市の現状と課題</a:t>
            </a:r>
          </a:p>
        </p:txBody>
      </p:sp>
      <p:sp>
        <p:nvSpPr>
          <p:cNvPr id="24598" name="テキスト ボックス 11"/>
          <p:cNvSpPr txBox="1">
            <a:spLocks noChangeArrowheads="1"/>
          </p:cNvSpPr>
          <p:nvPr/>
        </p:nvSpPr>
        <p:spPr bwMode="auto">
          <a:xfrm>
            <a:off x="190500" y="982663"/>
            <a:ext cx="947261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500" dirty="0">
                <a:latin typeface="HG丸ｺﾞｼｯｸM-PRO" panose="020F0600000000000000" pitchFamily="50" charset="-128"/>
                <a:ea typeface="HG丸ｺﾞｼｯｸM-PRO" panose="020F0600000000000000" pitchFamily="50" charset="-128"/>
              </a:rPr>
              <a:t>○多くの地方都市では、</a:t>
            </a:r>
            <a:endParaRPr lang="en-US" altLang="ja-JP" sz="1500" dirty="0">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500" dirty="0">
                <a:latin typeface="HG丸ｺﾞｼｯｸM-PRO" panose="020F0600000000000000" pitchFamily="50" charset="-128"/>
                <a:ea typeface="HG丸ｺﾞｼｯｸM-PRO" panose="020F0600000000000000" pitchFamily="50" charset="-128"/>
              </a:rPr>
              <a:t>　　　　</a:t>
            </a:r>
            <a:endParaRPr lang="en-US" altLang="ja-JP" sz="500" dirty="0">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500" dirty="0">
                <a:latin typeface="HG丸ｺﾞｼｯｸM-PRO" panose="020F0600000000000000" pitchFamily="50" charset="-128"/>
                <a:ea typeface="HG丸ｺﾞｼｯｸM-PRO" panose="020F0600000000000000" pitchFamily="50" charset="-128"/>
              </a:rPr>
              <a:t>　・</a:t>
            </a:r>
            <a:r>
              <a:rPr lang="ja-JP" altLang="en-US" sz="1500" u="sng" dirty="0">
                <a:latin typeface="HG丸ｺﾞｼｯｸM-PRO" panose="020F0600000000000000" pitchFamily="50" charset="-128"/>
                <a:ea typeface="HG丸ｺﾞｼｯｸM-PRO" panose="020F0600000000000000" pitchFamily="50" charset="-128"/>
              </a:rPr>
              <a:t>急速な人口減少と高齢化に直面</a:t>
            </a:r>
            <a:r>
              <a:rPr lang="ja-JP" altLang="en-US" sz="1500" dirty="0">
                <a:latin typeface="HG丸ｺﾞｼｯｸM-PRO" panose="020F0600000000000000" pitchFamily="50" charset="-128"/>
                <a:ea typeface="HG丸ｺﾞｼｯｸM-PRO" panose="020F0600000000000000" pitchFamily="50" charset="-128"/>
              </a:rPr>
              <a:t>し、地域の産業の停滞もあり活力が低下</a:t>
            </a:r>
            <a:endParaRPr lang="en-US" altLang="ja-JP" sz="1500" dirty="0">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500" dirty="0">
                <a:latin typeface="HG丸ｺﾞｼｯｸM-PRO" panose="020F0600000000000000" pitchFamily="50" charset="-128"/>
                <a:ea typeface="HG丸ｺﾞｼｯｸM-PRO" panose="020F0600000000000000" pitchFamily="50" charset="-128"/>
              </a:rPr>
              <a:t>　</a:t>
            </a:r>
            <a:endParaRPr lang="en-US" altLang="ja-JP" sz="500" dirty="0">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500" dirty="0">
                <a:latin typeface="HG丸ｺﾞｼｯｸM-PRO" panose="020F0600000000000000" pitchFamily="50" charset="-128"/>
                <a:ea typeface="HG丸ｺﾞｼｯｸM-PRO" panose="020F0600000000000000" pitchFamily="50" charset="-128"/>
              </a:rPr>
              <a:t>　・住宅や店舗等の郊外立地が進み、</a:t>
            </a:r>
            <a:r>
              <a:rPr lang="ja-JP" altLang="en-US" sz="1500" u="sng" dirty="0">
                <a:latin typeface="HG丸ｺﾞｼｯｸM-PRO" panose="020F0600000000000000" pitchFamily="50" charset="-128"/>
                <a:ea typeface="HG丸ｺﾞｼｯｸM-PRO" panose="020F0600000000000000" pitchFamily="50" charset="-128"/>
              </a:rPr>
              <a:t>市街地が拡散し、低密度な市街地を形成</a:t>
            </a:r>
            <a:endParaRPr lang="en-US" altLang="ja-JP" sz="1500" u="sng" dirty="0">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500" dirty="0">
                <a:latin typeface="HG丸ｺﾞｼｯｸM-PRO" panose="020F0600000000000000" pitchFamily="50" charset="-128"/>
                <a:ea typeface="HG丸ｺﾞｼｯｸM-PRO" panose="020F0600000000000000" pitchFamily="50" charset="-128"/>
              </a:rPr>
              <a:t>　</a:t>
            </a:r>
            <a:endParaRPr lang="en-US" altLang="ja-JP" sz="500" dirty="0">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500" dirty="0">
                <a:latin typeface="HG丸ｺﾞｼｯｸM-PRO" panose="020F0600000000000000" pitchFamily="50" charset="-128"/>
                <a:ea typeface="HG丸ｺﾞｼｯｸM-PRO" panose="020F0600000000000000" pitchFamily="50" charset="-128"/>
              </a:rPr>
              <a:t>　・厳しい財政状況下で、</a:t>
            </a:r>
            <a:r>
              <a:rPr lang="ja-JP" altLang="en-US" sz="1500" u="sng" dirty="0">
                <a:latin typeface="HG丸ｺﾞｼｯｸM-PRO" panose="020F0600000000000000" pitchFamily="50" charset="-128"/>
                <a:ea typeface="HG丸ｺﾞｼｯｸM-PRO" panose="020F0600000000000000" pitchFamily="50" charset="-128"/>
              </a:rPr>
              <a:t>拡散した居住者の生活を支えるサービスの提供が将来困難</a:t>
            </a:r>
            <a:r>
              <a:rPr lang="ja-JP" altLang="en-US" sz="1500" dirty="0">
                <a:latin typeface="HG丸ｺﾞｼｯｸM-PRO" panose="020F0600000000000000" pitchFamily="50" charset="-128"/>
                <a:ea typeface="HG丸ｺﾞｼｯｸM-PRO" panose="020F0600000000000000" pitchFamily="50" charset="-128"/>
              </a:rPr>
              <a:t>になりかねない状況に</a:t>
            </a:r>
            <a:endParaRPr lang="en-US" altLang="ja-JP" sz="1500" dirty="0">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500" dirty="0">
                <a:latin typeface="HG丸ｺﾞｼｯｸM-PRO" panose="020F0600000000000000" pitchFamily="50" charset="-128"/>
                <a:ea typeface="HG丸ｺﾞｼｯｸM-PRO" panose="020F0600000000000000" pitchFamily="50" charset="-128"/>
              </a:rPr>
              <a:t>　　ある。</a:t>
            </a:r>
            <a:endParaRPr lang="en-US" altLang="ja-JP" sz="1500" dirty="0">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500" dirty="0">
                <a:latin typeface="HG丸ｺﾞｼｯｸM-PRO" panose="020F0600000000000000" pitchFamily="50" charset="-128"/>
                <a:ea typeface="HG丸ｺﾞｼｯｸM-PRO" panose="020F0600000000000000" pitchFamily="50" charset="-128"/>
              </a:rPr>
              <a:t>○こうした状況下で、今後も都市を持続可能なものとしていくためには、</a:t>
            </a:r>
            <a:r>
              <a:rPr lang="ja-JP" altLang="en-US" sz="1500" u="sng" dirty="0">
                <a:latin typeface="HG丸ｺﾞｼｯｸM-PRO" panose="020F0600000000000000" pitchFamily="50" charset="-128"/>
                <a:ea typeface="HG丸ｺﾞｼｯｸM-PRO" panose="020F0600000000000000" pitchFamily="50" charset="-128"/>
              </a:rPr>
              <a:t>都市の部分的な問題への対症療法</a:t>
            </a:r>
            <a:endParaRPr lang="en-US" altLang="ja-JP" sz="1500" u="sng" dirty="0">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r>
              <a:rPr lang="ja-JP" altLang="en-US" sz="1500" dirty="0">
                <a:latin typeface="HG丸ｺﾞｼｯｸM-PRO" panose="020F0600000000000000" pitchFamily="50" charset="-128"/>
                <a:ea typeface="HG丸ｺﾞｼｯｸM-PRO" panose="020F0600000000000000" pitchFamily="50" charset="-128"/>
              </a:rPr>
              <a:t>　</a:t>
            </a:r>
            <a:r>
              <a:rPr lang="ja-JP" altLang="en-US" sz="1500" u="sng" dirty="0">
                <a:latin typeface="HG丸ｺﾞｼｯｸM-PRO" panose="020F0600000000000000" pitchFamily="50" charset="-128"/>
                <a:ea typeface="HG丸ｺﾞｼｯｸM-PRO" panose="020F0600000000000000" pitchFamily="50" charset="-128"/>
              </a:rPr>
              <a:t>では間に合わず、都市全体の観点からの取り組みを強力に推進</a:t>
            </a:r>
            <a:r>
              <a:rPr lang="ja-JP" altLang="en-US" sz="1500" dirty="0">
                <a:latin typeface="HG丸ｺﾞｼｯｸM-PRO" panose="020F0600000000000000" pitchFamily="50" charset="-128"/>
                <a:ea typeface="HG丸ｺﾞｼｯｸM-PRO" panose="020F0600000000000000" pitchFamily="50" charset="-128"/>
              </a:rPr>
              <a:t>する必要。</a:t>
            </a:r>
            <a:endParaRPr lang="ja-JP" altLang="ja-JP" sz="1500" dirty="0">
              <a:latin typeface="HG丸ｺﾞｼｯｸM-PRO" panose="020F0600000000000000" pitchFamily="50" charset="-128"/>
              <a:ea typeface="HG丸ｺﾞｼｯｸM-PRO" panose="020F0600000000000000" pitchFamily="50" charset="-128"/>
            </a:endParaRPr>
          </a:p>
          <a:p>
            <a:pPr eaLnBrk="1" hangingPunct="1">
              <a:spcBef>
                <a:spcPct val="0"/>
              </a:spcBef>
              <a:buFontTx/>
              <a:buNone/>
            </a:pPr>
            <a:endParaRPr lang="en-US" altLang="ja-JP" sz="1500" dirty="0">
              <a:latin typeface="HG丸ｺﾞｼｯｸM-PRO" panose="020F0600000000000000" pitchFamily="50" charset="-128"/>
              <a:ea typeface="HG丸ｺﾞｼｯｸM-PRO" panose="020F0600000000000000" pitchFamily="50" charset="-128"/>
            </a:endParaRPr>
          </a:p>
        </p:txBody>
      </p:sp>
      <p:sp>
        <p:nvSpPr>
          <p:cNvPr id="33" name="角丸四角形 32"/>
          <p:cNvSpPr/>
          <p:nvPr/>
        </p:nvSpPr>
        <p:spPr>
          <a:xfrm>
            <a:off x="73025" y="781050"/>
            <a:ext cx="9753600" cy="2190750"/>
          </a:xfrm>
          <a:prstGeom prst="roundRect">
            <a:avLst>
              <a:gd name="adj" fmla="val 4603"/>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36" name="角丸四角形 35"/>
          <p:cNvSpPr/>
          <p:nvPr/>
        </p:nvSpPr>
        <p:spPr>
          <a:xfrm>
            <a:off x="73025" y="642938"/>
            <a:ext cx="3265487" cy="355600"/>
          </a:xfrm>
          <a:prstGeom prst="roundRect">
            <a:avLst/>
          </a:prstGeom>
          <a:solidFill>
            <a:srgbClr val="68C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HG丸ｺﾞｼｯｸM-PRO" pitchFamily="50" charset="-128"/>
                <a:ea typeface="HG丸ｺﾞｼｯｸM-PRO" pitchFamily="50" charset="-128"/>
              </a:rPr>
              <a:t>地方都市の現状と課題</a:t>
            </a:r>
          </a:p>
        </p:txBody>
      </p:sp>
      <p:sp>
        <p:nvSpPr>
          <p:cNvPr id="27" name="タイトル 3"/>
          <p:cNvSpPr txBox="1">
            <a:spLocks/>
          </p:cNvSpPr>
          <p:nvPr/>
        </p:nvSpPr>
        <p:spPr>
          <a:xfrm>
            <a:off x="152400" y="152400"/>
            <a:ext cx="7910513" cy="476250"/>
          </a:xfrm>
          <a:prstGeom prst="rect">
            <a:avLst/>
          </a:prstGeom>
        </p:spPr>
        <p:txBody>
          <a:bodyPr/>
          <a:lstStyle/>
          <a:p>
            <a:pPr eaLnBrk="1" hangingPunct="1">
              <a:defRPr/>
            </a:pPr>
            <a:endParaRPr lang="ja-JP" altLang="en-US" sz="2800" kern="0" dirty="0">
              <a:solidFill>
                <a:srgbClr val="4087C8"/>
              </a:solidFill>
              <a:latin typeface="+mj-lt"/>
              <a:ea typeface="+mj-ea"/>
              <a:cs typeface="+mj-cs"/>
            </a:endParaRPr>
          </a:p>
        </p:txBody>
      </p:sp>
      <p:sp>
        <p:nvSpPr>
          <p:cNvPr id="2" name="スライド番号プレースホルダー 1"/>
          <p:cNvSpPr>
            <a:spLocks noGrp="1"/>
          </p:cNvSpPr>
          <p:nvPr>
            <p:ph type="sldNum" sz="quarter" idx="10"/>
          </p:nvPr>
        </p:nvSpPr>
        <p:spPr/>
        <p:txBody>
          <a:bodyPr/>
          <a:lstStyle/>
          <a:p>
            <a:pPr>
              <a:defRPr/>
            </a:pPr>
            <a:fld id="{639661E4-9D6A-45F9-A328-6DE526912FE8}" type="slidenum">
              <a:rPr lang="en-US" altLang="ja-JP" smtClean="0"/>
              <a:pPr>
                <a:defRPr/>
              </a:pPr>
              <a:t>4</a:t>
            </a:fld>
            <a:endParaRPr lang="en-US" altLang="ja-JP" dirty="0"/>
          </a:p>
        </p:txBody>
      </p:sp>
    </p:spTree>
    <p:extLst>
      <p:ext uri="{BB962C8B-B14F-4D97-AF65-F5344CB8AC3E}">
        <p14:creationId xmlns:p14="http://schemas.microsoft.com/office/powerpoint/2010/main" val="7608844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 y="0"/>
            <a:ext cx="8409382" cy="481154"/>
          </a:xfrm>
        </p:spPr>
        <p:txBody>
          <a:bodyPr/>
          <a:lstStyle/>
          <a:p>
            <a:r>
              <a:rPr kumimoji="1" lang="ja-JP" altLang="en-US" sz="2400" dirty="0"/>
              <a:t>災害リスク分析を活用した防災指針の検討事例　（倉敷市</a:t>
            </a:r>
            <a:r>
              <a:rPr lang="ja-JP" altLang="en-US" sz="2400" dirty="0"/>
              <a:t>）</a:t>
            </a:r>
            <a:endParaRPr kumimoji="1" lang="ja-JP" altLang="en-US" sz="2400" dirty="0"/>
          </a:p>
        </p:txBody>
      </p:sp>
      <p:sp>
        <p:nvSpPr>
          <p:cNvPr id="4" name="スライド番号プレースホルダー 3"/>
          <p:cNvSpPr>
            <a:spLocks noGrp="1"/>
          </p:cNvSpPr>
          <p:nvPr>
            <p:ph type="sldNum" sz="quarter" idx="12"/>
          </p:nvPr>
        </p:nvSpPr>
        <p:spPr>
          <a:xfrm>
            <a:off x="7594600" y="6529496"/>
            <a:ext cx="2311400" cy="476250"/>
          </a:xfrm>
        </p:spPr>
        <p:txBody>
          <a:bodyPr/>
          <a:lstStyle/>
          <a:p>
            <a:pPr>
              <a:defRPr/>
            </a:pPr>
            <a:fld id="{EDB1B9F3-7A1F-4B0B-BF06-E33FE43FCDF0}" type="slidenum">
              <a:rPr lang="en-US" altLang="ja-JP" smtClean="0">
                <a:solidFill>
                  <a:prstClr val="black"/>
                </a:solidFill>
              </a:rPr>
              <a:pPr>
                <a:defRPr/>
              </a:pPr>
              <a:t>49</a:t>
            </a:fld>
            <a:endParaRPr lang="en-US" altLang="ja-JP">
              <a:solidFill>
                <a:prstClr val="black"/>
              </a:solidFill>
            </a:endParaRPr>
          </a:p>
        </p:txBody>
      </p:sp>
      <p:sp>
        <p:nvSpPr>
          <p:cNvPr id="22" name="正方形/長方形 21"/>
          <p:cNvSpPr/>
          <p:nvPr/>
        </p:nvSpPr>
        <p:spPr>
          <a:xfrm>
            <a:off x="75949" y="604409"/>
            <a:ext cx="9789804" cy="956683"/>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dirty="0"/>
              <a:t>○市域を高梁川が流れ、洪水浸水想定区域が広く指定され、支川小田川との間に位置する真備地区では相対的に想定浸水深が大きい。</a:t>
            </a:r>
            <a:endParaRPr lang="en-US" altLang="ja-JP" dirty="0"/>
          </a:p>
          <a:p>
            <a:pPr marL="177800" indent="-177800"/>
            <a:r>
              <a:rPr lang="ja-JP" altLang="en-US" dirty="0"/>
              <a:t>○真備地区では，平成</a:t>
            </a:r>
            <a:r>
              <a:rPr lang="en-US" altLang="ja-JP" dirty="0"/>
              <a:t>30</a:t>
            </a:r>
            <a:r>
              <a:rPr lang="ja-JP" altLang="en-US" dirty="0"/>
              <a:t>年</a:t>
            </a:r>
            <a:r>
              <a:rPr lang="en-US" altLang="ja-JP" dirty="0"/>
              <a:t>7</a:t>
            </a:r>
            <a:r>
              <a:rPr lang="ja-JP" altLang="en-US" dirty="0"/>
              <a:t>月豪雨で堤防の決壊や越水等により甚大な浸水被害が発生。</a:t>
            </a:r>
            <a:endParaRPr lang="en-US" altLang="ja-JP" dirty="0" err="1"/>
          </a:p>
        </p:txBody>
      </p:sp>
      <p:sp>
        <p:nvSpPr>
          <p:cNvPr id="26" name="正方形/長方形 25"/>
          <p:cNvSpPr/>
          <p:nvPr/>
        </p:nvSpPr>
        <p:spPr>
          <a:xfrm>
            <a:off x="1258899" y="4455224"/>
            <a:ext cx="414690" cy="581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97238" y="1970764"/>
            <a:ext cx="2184025" cy="2664000"/>
            <a:chOff x="-884004" y="2572348"/>
            <a:chExt cx="2184025" cy="266400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0154" y="2572348"/>
              <a:ext cx="2123467" cy="2664000"/>
            </a:xfrm>
            <a:prstGeom prst="rect">
              <a:avLst/>
            </a:prstGeom>
          </p:spPr>
        </p:pic>
        <p:sp>
          <p:nvSpPr>
            <p:cNvPr id="5" name="正方形/長方形 4"/>
            <p:cNvSpPr/>
            <p:nvPr/>
          </p:nvSpPr>
          <p:spPr>
            <a:xfrm>
              <a:off x="746213" y="3188616"/>
              <a:ext cx="553808" cy="780211"/>
            </a:xfrm>
            <a:prstGeom prst="rect">
              <a:avLst/>
            </a:prstGeom>
            <a:solidFill>
              <a:schemeClr val="bg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884004" y="4418501"/>
              <a:ext cx="576000" cy="504000"/>
            </a:xfrm>
            <a:prstGeom prst="rect">
              <a:avLst/>
            </a:prstGeom>
            <a:solidFill>
              <a:schemeClr val="bg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p:cNvSpPr/>
          <p:nvPr/>
        </p:nvSpPr>
        <p:spPr>
          <a:xfrm>
            <a:off x="1413651" y="3683260"/>
            <a:ext cx="659354" cy="637657"/>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2342120" y="1970764"/>
            <a:ext cx="3536984" cy="4764023"/>
            <a:chOff x="2414002" y="1921156"/>
            <a:chExt cx="3536984" cy="4764023"/>
          </a:xfrm>
        </p:grpSpPr>
        <p:pic>
          <p:nvPicPr>
            <p:cNvPr id="7" name="図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4002" y="1970764"/>
              <a:ext cx="3536984" cy="4714415"/>
            </a:xfrm>
            <a:prstGeom prst="rect">
              <a:avLst/>
            </a:prstGeom>
          </p:spPr>
        </p:pic>
        <p:sp>
          <p:nvSpPr>
            <p:cNvPr id="12" name="正方形/長方形 11"/>
            <p:cNvSpPr/>
            <p:nvPr/>
          </p:nvSpPr>
          <p:spPr>
            <a:xfrm>
              <a:off x="2624865" y="1921156"/>
              <a:ext cx="1224000" cy="779575"/>
            </a:xfrm>
            <a:prstGeom prst="rect">
              <a:avLst/>
            </a:prstGeom>
            <a:solidFill>
              <a:schemeClr val="bg1"/>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p:cNvSpPr txBox="1"/>
          <p:nvPr/>
        </p:nvSpPr>
        <p:spPr>
          <a:xfrm>
            <a:off x="145217" y="1582602"/>
            <a:ext cx="1005403" cy="338554"/>
          </a:xfrm>
          <a:prstGeom prst="rect">
            <a:avLst/>
          </a:prstGeom>
          <a:noFill/>
        </p:spPr>
        <p:txBody>
          <a:bodyPr wrap="none" rtlCol="0">
            <a:spAutoFit/>
          </a:bodyPr>
          <a:lstStyle/>
          <a:p>
            <a:r>
              <a:rPr kumimoji="1" lang="ja-JP" altLang="en-US" sz="1600" dirty="0"/>
              <a:t>■位置図</a:t>
            </a:r>
            <a:endParaRPr kumimoji="1" lang="ja-JP" altLang="en-US" sz="1100" dirty="0"/>
          </a:p>
        </p:txBody>
      </p:sp>
      <p:sp>
        <p:nvSpPr>
          <p:cNvPr id="6" name="テキスト ボックス 5"/>
          <p:cNvSpPr txBox="1"/>
          <p:nvPr/>
        </p:nvSpPr>
        <p:spPr>
          <a:xfrm>
            <a:off x="2418670" y="1609734"/>
            <a:ext cx="3416320" cy="338554"/>
          </a:xfrm>
          <a:prstGeom prst="rect">
            <a:avLst/>
          </a:prstGeom>
          <a:noFill/>
        </p:spPr>
        <p:txBody>
          <a:bodyPr wrap="none" rtlCol="0">
            <a:spAutoFit/>
          </a:bodyPr>
          <a:lstStyle/>
          <a:p>
            <a:r>
              <a:rPr kumimoji="1" lang="ja-JP" altLang="en-US" sz="1600" dirty="0"/>
              <a:t>■洪水浸水想定区域の状況</a:t>
            </a:r>
            <a:r>
              <a:rPr kumimoji="1" lang="ja-JP" altLang="en-US" sz="1200" dirty="0"/>
              <a:t>（計画規模）</a:t>
            </a:r>
          </a:p>
        </p:txBody>
      </p:sp>
      <p:pic>
        <p:nvPicPr>
          <p:cNvPr id="31" name="図 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8434" y="1974516"/>
            <a:ext cx="3618403" cy="1861281"/>
          </a:xfrm>
          <a:prstGeom prst="rect">
            <a:avLst/>
          </a:prstGeom>
        </p:spPr>
      </p:pic>
      <p:sp>
        <p:nvSpPr>
          <p:cNvPr id="32" name="楕円 31"/>
          <p:cNvSpPr/>
          <p:nvPr/>
        </p:nvSpPr>
        <p:spPr>
          <a:xfrm rot="21304359">
            <a:off x="2911560" y="3003926"/>
            <a:ext cx="1172874" cy="494297"/>
          </a:xfrm>
          <a:prstGeom prst="ellipse">
            <a:avLst/>
          </a:prstGeom>
          <a:noFill/>
          <a:ln w="1905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6203980" y="1708986"/>
            <a:ext cx="3557994" cy="307777"/>
          </a:xfrm>
          <a:prstGeom prst="rect">
            <a:avLst/>
          </a:prstGeom>
          <a:noFill/>
        </p:spPr>
        <p:txBody>
          <a:bodyPr wrap="square" rtlCol="0">
            <a:spAutoFit/>
          </a:bodyPr>
          <a:lstStyle/>
          <a:p>
            <a:r>
              <a:rPr lang="ja-JP" altLang="en-US" sz="1400" dirty="0"/>
              <a:t>■真備地区における過去の浸水実績</a:t>
            </a:r>
            <a:endParaRPr kumimoji="1" lang="ja-JP" altLang="en-US" sz="1400" dirty="0"/>
          </a:p>
        </p:txBody>
      </p:sp>
      <p:sp>
        <p:nvSpPr>
          <p:cNvPr id="34" name="テキスト ボックス 33"/>
          <p:cNvSpPr txBox="1"/>
          <p:nvPr/>
        </p:nvSpPr>
        <p:spPr>
          <a:xfrm>
            <a:off x="6228425" y="3901465"/>
            <a:ext cx="3557994" cy="307777"/>
          </a:xfrm>
          <a:prstGeom prst="rect">
            <a:avLst/>
          </a:prstGeom>
          <a:noFill/>
        </p:spPr>
        <p:txBody>
          <a:bodyPr wrap="square" rtlCol="0">
            <a:spAutoFit/>
          </a:bodyPr>
          <a:lstStyle/>
          <a:p>
            <a:r>
              <a:rPr lang="ja-JP" altLang="en-US" sz="1400" dirty="0"/>
              <a:t>■</a:t>
            </a:r>
            <a:r>
              <a:rPr lang="en-US" altLang="ja-JP" sz="1400" dirty="0"/>
              <a:t>H30.7</a:t>
            </a:r>
            <a:r>
              <a:rPr lang="ja-JP" altLang="en-US" sz="1400" dirty="0"/>
              <a:t>豪雨での真備地区の浸水状況</a:t>
            </a:r>
            <a:endParaRPr kumimoji="1" lang="ja-JP" altLang="en-US" sz="1400" dirty="0"/>
          </a:p>
        </p:txBody>
      </p:sp>
      <p:pic>
        <p:nvPicPr>
          <p:cNvPr id="35" name="図 3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63345" y="4190358"/>
            <a:ext cx="3383579" cy="2428614"/>
          </a:xfrm>
          <a:prstGeom prst="rect">
            <a:avLst/>
          </a:prstGeom>
        </p:spPr>
      </p:pic>
      <p:sp>
        <p:nvSpPr>
          <p:cNvPr id="10" name="角丸四角形 9"/>
          <p:cNvSpPr/>
          <p:nvPr/>
        </p:nvSpPr>
        <p:spPr>
          <a:xfrm>
            <a:off x="5941250" y="1656221"/>
            <a:ext cx="3744000" cy="5078566"/>
          </a:xfrm>
          <a:prstGeom prst="roundRect">
            <a:avLst>
              <a:gd name="adj" fmla="val 5330"/>
            </a:avLst>
          </a:prstGeom>
          <a:noFill/>
          <a:ln w="1905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p:cNvCxnSpPr>
            <a:endCxn id="10" idx="1"/>
          </p:cNvCxnSpPr>
          <p:nvPr/>
        </p:nvCxnSpPr>
        <p:spPr>
          <a:xfrm>
            <a:off x="4078500" y="3429000"/>
            <a:ext cx="1862750" cy="766504"/>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a:off x="3425503" y="4104806"/>
            <a:ext cx="216000" cy="3971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rot="1661207">
            <a:off x="3198335" y="3985808"/>
            <a:ext cx="369332" cy="553998"/>
          </a:xfrm>
          <a:prstGeom prst="rect">
            <a:avLst/>
          </a:prstGeom>
          <a:noFill/>
        </p:spPr>
        <p:txBody>
          <a:bodyPr vert="eaVert" wrap="none" rtlCol="0">
            <a:spAutoFit/>
          </a:bodyPr>
          <a:lstStyle/>
          <a:p>
            <a:r>
              <a:rPr kumimoji="1" lang="ja-JP" altLang="en-US" sz="1200" dirty="0"/>
              <a:t>高梁川</a:t>
            </a:r>
          </a:p>
        </p:txBody>
      </p:sp>
      <p:cxnSp>
        <p:nvCxnSpPr>
          <p:cNvPr id="37" name="直線コネクタ 36"/>
          <p:cNvCxnSpPr/>
          <p:nvPr/>
        </p:nvCxnSpPr>
        <p:spPr>
          <a:xfrm flipH="1">
            <a:off x="6295224" y="4781103"/>
            <a:ext cx="310252" cy="91408"/>
          </a:xfrm>
          <a:prstGeom prst="line">
            <a:avLst/>
          </a:prstGeom>
          <a:ln w="53975">
            <a:solidFill>
              <a:schemeClr val="bg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rot="20893591">
            <a:off x="6507114" y="4594472"/>
            <a:ext cx="607859" cy="261610"/>
          </a:xfrm>
          <a:prstGeom prst="rect">
            <a:avLst/>
          </a:prstGeom>
        </p:spPr>
        <p:txBody>
          <a:bodyPr wrap="none">
            <a:spAutoFit/>
          </a:bodyPr>
          <a:lstStyle/>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solidFill>
                    <a:prstClr val="black"/>
                  </a:solidFill>
                </a:ln>
                <a:solidFill>
                  <a:prstClr val="white"/>
                </a:solidFill>
                <a:effectLst>
                  <a:glow rad="101600">
                    <a:prstClr val="white"/>
                  </a:glow>
                </a:effectLst>
                <a:uLnTx/>
                <a:uFillTx/>
                <a:latin typeface="Meiryo UI" panose="020B0604030504040204" pitchFamily="50" charset="-128"/>
                <a:ea typeface="Meiryo UI" panose="020B0604030504040204" pitchFamily="50" charset="-128"/>
                <a:cs typeface="+mn-cs"/>
              </a:rPr>
              <a:t>小田川</a:t>
            </a:r>
            <a:endParaRPr kumimoji="1" lang="en-US" altLang="ja-JP" sz="1100" b="1" i="0" u="none" strike="noStrike" kern="1200" cap="none" spc="0" normalizeH="0" baseline="0" noProof="0" dirty="0">
              <a:ln>
                <a:solidFill>
                  <a:prstClr val="black"/>
                </a:solidFill>
              </a:ln>
              <a:solidFill>
                <a:prstClr val="white"/>
              </a:solidFill>
              <a:effectLst>
                <a:glow rad="101600">
                  <a:prstClr val="white"/>
                </a:glow>
              </a:effectLst>
              <a:uLnTx/>
              <a:uFillTx/>
              <a:latin typeface="Meiryo UI" panose="020B0604030504040204" pitchFamily="50" charset="-128"/>
              <a:ea typeface="Meiryo UI" panose="020B0604030504040204" pitchFamily="50" charset="-128"/>
              <a:cs typeface="+mn-cs"/>
            </a:endParaRPr>
          </a:p>
        </p:txBody>
      </p:sp>
      <p:cxnSp>
        <p:nvCxnSpPr>
          <p:cNvPr id="39" name="直線コネクタ 38"/>
          <p:cNvCxnSpPr/>
          <p:nvPr/>
        </p:nvCxnSpPr>
        <p:spPr>
          <a:xfrm flipH="1" flipV="1">
            <a:off x="6134770" y="5942965"/>
            <a:ext cx="351154" cy="202195"/>
          </a:xfrm>
          <a:prstGeom prst="line">
            <a:avLst/>
          </a:prstGeom>
          <a:ln w="53975">
            <a:solidFill>
              <a:schemeClr val="bg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rot="1601663">
            <a:off x="6368481" y="6100922"/>
            <a:ext cx="607859" cy="261610"/>
          </a:xfrm>
          <a:prstGeom prst="rect">
            <a:avLst/>
          </a:prstGeom>
        </p:spPr>
        <p:txBody>
          <a:bodyPr wrap="none">
            <a:spAutoFit/>
          </a:bodyPr>
          <a:lstStyle/>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solidFill>
                    <a:prstClr val="black"/>
                  </a:solidFill>
                </a:ln>
                <a:solidFill>
                  <a:prstClr val="white"/>
                </a:solidFill>
                <a:effectLst>
                  <a:glow rad="101600">
                    <a:prstClr val="white"/>
                  </a:glow>
                </a:effectLst>
                <a:uLnTx/>
                <a:uFillTx/>
                <a:latin typeface="Meiryo UI" panose="020B0604030504040204" pitchFamily="50" charset="-128"/>
                <a:ea typeface="Meiryo UI" panose="020B0604030504040204" pitchFamily="50" charset="-128"/>
                <a:cs typeface="+mn-cs"/>
              </a:rPr>
              <a:t>高梁川</a:t>
            </a:r>
            <a:endParaRPr kumimoji="1" lang="en-US" altLang="ja-JP" sz="1100" b="1" i="0" u="none" strike="noStrike" kern="1200" cap="none" spc="0" normalizeH="0" baseline="0" noProof="0" dirty="0">
              <a:ln>
                <a:solidFill>
                  <a:prstClr val="black"/>
                </a:solidFill>
              </a:ln>
              <a:solidFill>
                <a:prstClr val="white"/>
              </a:solidFill>
              <a:effectLst>
                <a:glow rad="101600">
                  <a:prstClr val="white"/>
                </a:glow>
              </a:effectLst>
              <a:uLnTx/>
              <a:uFillTx/>
              <a:latin typeface="Meiryo UI" panose="020B0604030504040204" pitchFamily="50" charset="-128"/>
              <a:ea typeface="Meiryo UI" panose="020B0604030504040204" pitchFamily="50" charset="-128"/>
              <a:cs typeface="+mn-cs"/>
            </a:endParaRPr>
          </a:p>
        </p:txBody>
      </p:sp>
      <p:cxnSp>
        <p:nvCxnSpPr>
          <p:cNvPr id="41" name="直線矢印コネクタ 40"/>
          <p:cNvCxnSpPr/>
          <p:nvPr/>
        </p:nvCxnSpPr>
        <p:spPr>
          <a:xfrm flipV="1">
            <a:off x="3362477" y="3522288"/>
            <a:ext cx="371447" cy="20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3244270" y="3497846"/>
            <a:ext cx="607859" cy="261610"/>
          </a:xfrm>
          <a:prstGeom prst="rect">
            <a:avLst/>
          </a:prstGeom>
          <a:noFill/>
        </p:spPr>
        <p:txBody>
          <a:bodyPr wrap="none" rtlCol="0">
            <a:spAutoFit/>
          </a:bodyPr>
          <a:lstStyle/>
          <a:p>
            <a:r>
              <a:rPr kumimoji="1" lang="ja-JP" altLang="en-US" sz="1100" dirty="0"/>
              <a:t>小田川</a:t>
            </a:r>
          </a:p>
        </p:txBody>
      </p:sp>
    </p:spTree>
    <p:extLst>
      <p:ext uri="{BB962C8B-B14F-4D97-AF65-F5344CB8AC3E}">
        <p14:creationId xmlns:p14="http://schemas.microsoft.com/office/powerpoint/2010/main" val="2852230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594600" y="6433254"/>
            <a:ext cx="2311400" cy="476250"/>
          </a:xfrm>
        </p:spPr>
        <p:txBody>
          <a:bodyPr/>
          <a:lstStyle/>
          <a:p>
            <a:pPr>
              <a:defRPr/>
            </a:pPr>
            <a:fld id="{EDB1B9F3-7A1F-4B0B-BF06-E33FE43FCDF0}" type="slidenum">
              <a:rPr lang="en-US" altLang="ja-JP" smtClean="0">
                <a:solidFill>
                  <a:prstClr val="black"/>
                </a:solidFill>
              </a:rPr>
              <a:pPr>
                <a:defRPr/>
              </a:pPr>
              <a:t>50</a:t>
            </a:fld>
            <a:endParaRPr lang="en-US" altLang="ja-JP" dirty="0">
              <a:solidFill>
                <a:prstClr val="black"/>
              </a:solidFill>
            </a:endParaRPr>
          </a:p>
        </p:txBody>
      </p:sp>
      <p:sp>
        <p:nvSpPr>
          <p:cNvPr id="9" name="タイトル 1"/>
          <p:cNvSpPr>
            <a:spLocks noGrp="1"/>
          </p:cNvSpPr>
          <p:nvPr>
            <p:ph type="title"/>
          </p:nvPr>
        </p:nvSpPr>
        <p:spPr>
          <a:xfrm>
            <a:off x="2" y="0"/>
            <a:ext cx="8409382" cy="481154"/>
          </a:xfrm>
        </p:spPr>
        <p:txBody>
          <a:bodyPr/>
          <a:lstStyle/>
          <a:p>
            <a:r>
              <a:rPr kumimoji="1" lang="ja-JP" altLang="en-US" sz="2400" dirty="0"/>
              <a:t>災害リスク分析を活用した防災指針の検討事例　（倉敷市</a:t>
            </a:r>
            <a:r>
              <a:rPr lang="ja-JP" altLang="en-US" sz="2400" dirty="0"/>
              <a:t>）</a:t>
            </a:r>
            <a:endParaRPr kumimoji="1" lang="ja-JP" altLang="en-US" sz="2400" dirty="0"/>
          </a:p>
        </p:txBody>
      </p:sp>
      <p:sp>
        <p:nvSpPr>
          <p:cNvPr id="10" name="正方形/長方形 9"/>
          <p:cNvSpPr/>
          <p:nvPr/>
        </p:nvSpPr>
        <p:spPr>
          <a:xfrm>
            <a:off x="75949" y="594691"/>
            <a:ext cx="9789804" cy="1047374"/>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dirty="0"/>
              <a:t>○既に一定の都市基盤が整備された市街地や、公共交通の利便性が高く、人口密度が一定程度ある居住地が広がっていることなどから、災害リスクをできる限り回避、あるいは低減させるため、必要な防災・減災対策を「防災指針」に位置付け。</a:t>
            </a:r>
            <a:endParaRPr lang="en-US" altLang="ja-JP" dirty="0"/>
          </a:p>
        </p:txBody>
      </p:sp>
      <p:pic>
        <p:nvPicPr>
          <p:cNvPr id="36" name="図 35">
            <a:extLst>
              <a:ext uri="{FF2B5EF4-FFF2-40B4-BE49-F238E27FC236}">
                <a16:creationId xmlns:a16="http://schemas.microsoft.com/office/drawing/2014/main" id="{92F9D9F1-6CB1-455F-8131-CBD048C14F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13" y="2205614"/>
            <a:ext cx="6315455" cy="4464000"/>
          </a:xfrm>
          <a:prstGeom prst="rect">
            <a:avLst/>
          </a:prstGeom>
        </p:spPr>
      </p:pic>
      <p:grpSp>
        <p:nvGrpSpPr>
          <p:cNvPr id="51" name="グループ化 50">
            <a:extLst>
              <a:ext uri="{FF2B5EF4-FFF2-40B4-BE49-F238E27FC236}">
                <a16:creationId xmlns:a16="http://schemas.microsoft.com/office/drawing/2014/main" id="{C006C96A-7C67-4D69-BC24-0CC8A20F42F1}"/>
              </a:ext>
            </a:extLst>
          </p:cNvPr>
          <p:cNvGrpSpPr/>
          <p:nvPr/>
        </p:nvGrpSpPr>
        <p:grpSpPr>
          <a:xfrm>
            <a:off x="2758731" y="3213473"/>
            <a:ext cx="3261507" cy="2211033"/>
            <a:chOff x="5196693" y="2974708"/>
            <a:chExt cx="3261507" cy="2211033"/>
          </a:xfrm>
        </p:grpSpPr>
        <p:cxnSp>
          <p:nvCxnSpPr>
            <p:cNvPr id="52" name="直線矢印コネクタ 51">
              <a:extLst>
                <a:ext uri="{FF2B5EF4-FFF2-40B4-BE49-F238E27FC236}">
                  <a16:creationId xmlns:a16="http://schemas.microsoft.com/office/drawing/2014/main" id="{19C066D7-2362-4B22-A043-49CA90F16D8F}"/>
                </a:ext>
              </a:extLst>
            </p:cNvPr>
            <p:cNvCxnSpPr/>
            <p:nvPr/>
          </p:nvCxnSpPr>
          <p:spPr>
            <a:xfrm rot="60000" flipV="1">
              <a:off x="5196693" y="4960620"/>
              <a:ext cx="975507" cy="213360"/>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B96C5C1A-4CD2-44F3-BE9A-7143A5793874}"/>
                </a:ext>
              </a:extLst>
            </p:cNvPr>
            <p:cNvCxnSpPr/>
            <p:nvPr/>
          </p:nvCxnSpPr>
          <p:spPr>
            <a:xfrm flipH="1">
              <a:off x="8450580" y="2974708"/>
              <a:ext cx="7620" cy="1100080"/>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53">
              <a:extLst>
                <a:ext uri="{FF2B5EF4-FFF2-40B4-BE49-F238E27FC236}">
                  <a16:creationId xmlns:a16="http://schemas.microsoft.com/office/drawing/2014/main" id="{BEC0D38C-6E37-4D23-BA85-144F53663D0E}"/>
                </a:ext>
              </a:extLst>
            </p:cNvPr>
            <p:cNvSpPr/>
            <p:nvPr/>
          </p:nvSpPr>
          <p:spPr>
            <a:xfrm rot="20893009">
              <a:off x="5580410" y="5078019"/>
              <a:ext cx="269304" cy="107722"/>
            </a:xfrm>
            <a:prstGeom prst="rect">
              <a:avLst/>
            </a:prstGeom>
            <a:noFill/>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rPr>
                <a:t>小田川</a:t>
              </a:r>
            </a:p>
          </p:txBody>
        </p:sp>
        <p:sp>
          <p:nvSpPr>
            <p:cNvPr id="55" name="正方形/長方形 54">
              <a:extLst>
                <a:ext uri="{FF2B5EF4-FFF2-40B4-BE49-F238E27FC236}">
                  <a16:creationId xmlns:a16="http://schemas.microsoft.com/office/drawing/2014/main" id="{476C737D-2E42-4E3A-B78A-5C19C79F54BD}"/>
                </a:ext>
              </a:extLst>
            </p:cNvPr>
            <p:cNvSpPr/>
            <p:nvPr/>
          </p:nvSpPr>
          <p:spPr>
            <a:xfrm>
              <a:off x="8319175" y="3360084"/>
              <a:ext cx="107722" cy="269304"/>
            </a:xfrm>
            <a:prstGeom prst="rect">
              <a:avLst/>
            </a:prstGeom>
            <a:noFill/>
          </p:spPr>
          <p:txBody>
            <a:bodyPr vert="eaVert"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rPr>
                <a:t>高梁川</a:t>
              </a:r>
            </a:p>
          </p:txBody>
        </p:sp>
      </p:grpSp>
      <p:sp>
        <p:nvSpPr>
          <p:cNvPr id="56" name="正方形/長方形 55">
            <a:extLst>
              <a:ext uri="{FF2B5EF4-FFF2-40B4-BE49-F238E27FC236}">
                <a16:creationId xmlns:a16="http://schemas.microsoft.com/office/drawing/2014/main" id="{B66EC1E2-1D45-4868-AE2A-1D0279FEC6FC}"/>
              </a:ext>
            </a:extLst>
          </p:cNvPr>
          <p:cNvSpPr/>
          <p:nvPr/>
        </p:nvSpPr>
        <p:spPr>
          <a:xfrm>
            <a:off x="1331517" y="4989766"/>
            <a:ext cx="583493" cy="92333"/>
          </a:xfrm>
          <a:prstGeom prst="rect">
            <a:avLst/>
          </a:prstGeom>
          <a:noFill/>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00" b="1" i="0" u="none" strike="noStrike" kern="1200" cap="none" spc="0" normalizeH="0" baseline="0" noProof="0" dirty="0">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rPr>
              <a:t>びっちゅうくれ</a:t>
            </a:r>
            <a:r>
              <a:rPr kumimoji="1" lang="ja-JP" altLang="en-US" sz="600" b="1" i="0" u="none" strike="noStrike" kern="1200" cap="none" spc="0" normalizeH="0" baseline="0" noProof="0" dirty="0" err="1">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rPr>
              <a:t>せ</a:t>
            </a:r>
            <a:endParaRPr kumimoji="1" lang="ja-JP" altLang="en-US" sz="600" b="1" i="0" u="none" strike="noStrike" kern="1200" cap="none" spc="0" normalizeH="0" baseline="0" noProof="0" dirty="0">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endParaRPr>
          </a:p>
        </p:txBody>
      </p:sp>
      <p:sp>
        <p:nvSpPr>
          <p:cNvPr id="57" name="正方形/長方形 56">
            <a:extLst>
              <a:ext uri="{FF2B5EF4-FFF2-40B4-BE49-F238E27FC236}">
                <a16:creationId xmlns:a16="http://schemas.microsoft.com/office/drawing/2014/main" id="{B2FFC4F1-FBF6-49B0-8CAF-A17235BD0FEB}"/>
              </a:ext>
            </a:extLst>
          </p:cNvPr>
          <p:cNvSpPr/>
          <p:nvPr/>
        </p:nvSpPr>
        <p:spPr>
          <a:xfrm>
            <a:off x="3793858" y="4780329"/>
            <a:ext cx="458460" cy="92333"/>
          </a:xfrm>
          <a:prstGeom prst="rect">
            <a:avLst/>
          </a:prstGeom>
          <a:noFill/>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00" b="1" i="0" u="none" strike="noStrike" kern="1200" cap="none" spc="0" normalizeH="0" baseline="0" noProof="0" dirty="0" err="1">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rPr>
              <a:t>きびのまきび</a:t>
            </a:r>
            <a:endParaRPr kumimoji="1" lang="ja-JP" altLang="en-US" sz="600" b="1" i="0" u="none" strike="noStrike" kern="1200" cap="none" spc="0" normalizeH="0" baseline="0" noProof="0" dirty="0">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endParaRPr>
          </a:p>
        </p:txBody>
      </p:sp>
      <p:sp>
        <p:nvSpPr>
          <p:cNvPr id="58" name="正方形/長方形 57">
            <a:extLst>
              <a:ext uri="{FF2B5EF4-FFF2-40B4-BE49-F238E27FC236}">
                <a16:creationId xmlns:a16="http://schemas.microsoft.com/office/drawing/2014/main" id="{DDC0E4EB-727D-4F26-A916-17D217C61CB8}"/>
              </a:ext>
            </a:extLst>
          </p:cNvPr>
          <p:cNvSpPr/>
          <p:nvPr/>
        </p:nvSpPr>
        <p:spPr>
          <a:xfrm>
            <a:off x="5225402" y="4168049"/>
            <a:ext cx="437620" cy="92333"/>
          </a:xfrm>
          <a:prstGeom prst="rect">
            <a:avLst/>
          </a:prstGeom>
          <a:noFill/>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00" b="1" i="0" u="none" strike="noStrike" kern="1200" cap="none" spc="0" normalizeH="0" baseline="0" noProof="0" dirty="0" err="1">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rPr>
              <a:t>かわべじゅく</a:t>
            </a:r>
            <a:endParaRPr kumimoji="1" lang="ja-JP" altLang="en-US" sz="600" b="1" i="0" u="none" strike="noStrike" kern="1200" cap="none" spc="0" normalizeH="0" baseline="0" noProof="0" dirty="0">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endParaRPr>
          </a:p>
        </p:txBody>
      </p:sp>
      <p:sp>
        <p:nvSpPr>
          <p:cNvPr id="22" name="テキスト ボックス 21"/>
          <p:cNvSpPr txBox="1"/>
          <p:nvPr/>
        </p:nvSpPr>
        <p:spPr>
          <a:xfrm>
            <a:off x="225562" y="1781494"/>
            <a:ext cx="2828018" cy="369332"/>
          </a:xfrm>
          <a:prstGeom prst="rect">
            <a:avLst/>
          </a:prstGeom>
          <a:noFill/>
        </p:spPr>
        <p:txBody>
          <a:bodyPr wrap="none" rtlCol="0">
            <a:spAutoFit/>
          </a:bodyPr>
          <a:lstStyle/>
          <a:p>
            <a:r>
              <a:rPr kumimoji="1" lang="ja-JP" altLang="en-US" u="sng" dirty="0"/>
              <a:t>災害リスク分析（真備地区）</a:t>
            </a:r>
            <a:endParaRPr lang="ja-JP" altLang="en-US" sz="1200" dirty="0"/>
          </a:p>
        </p:txBody>
      </p:sp>
      <p:sp>
        <p:nvSpPr>
          <p:cNvPr id="59" name="テキスト ボックス 58"/>
          <p:cNvSpPr txBox="1"/>
          <p:nvPr/>
        </p:nvSpPr>
        <p:spPr>
          <a:xfrm>
            <a:off x="7182728" y="1781494"/>
            <a:ext cx="2031325" cy="369332"/>
          </a:xfrm>
          <a:prstGeom prst="rect">
            <a:avLst/>
          </a:prstGeom>
          <a:noFill/>
        </p:spPr>
        <p:txBody>
          <a:bodyPr wrap="none" rtlCol="0">
            <a:spAutoFit/>
          </a:bodyPr>
          <a:lstStyle/>
          <a:p>
            <a:pPr algn="ctr"/>
            <a:r>
              <a:rPr kumimoji="1" lang="ja-JP" altLang="en-US" u="sng" dirty="0"/>
              <a:t>安全性強化の取組</a:t>
            </a:r>
            <a:endParaRPr kumimoji="1" lang="en-US" altLang="ja-JP" u="sng" dirty="0"/>
          </a:p>
        </p:txBody>
      </p:sp>
      <p:sp>
        <p:nvSpPr>
          <p:cNvPr id="60" name="テキスト ボックス 59"/>
          <p:cNvSpPr txBox="1"/>
          <p:nvPr/>
        </p:nvSpPr>
        <p:spPr>
          <a:xfrm>
            <a:off x="6373351" y="2339745"/>
            <a:ext cx="3044423" cy="338554"/>
          </a:xfrm>
          <a:prstGeom prst="rect">
            <a:avLst/>
          </a:prstGeom>
          <a:noFill/>
        </p:spPr>
        <p:txBody>
          <a:bodyPr wrap="none" rtlCol="0">
            <a:spAutoFit/>
          </a:bodyPr>
          <a:lstStyle/>
          <a:p>
            <a:r>
              <a:rPr kumimoji="1" lang="ja-JP" altLang="en-US" sz="1600" dirty="0"/>
              <a:t>■土地利用規制等（リスク回避）</a:t>
            </a:r>
          </a:p>
        </p:txBody>
      </p:sp>
      <p:sp>
        <p:nvSpPr>
          <p:cNvPr id="61" name="テキスト ボックス 60"/>
          <p:cNvSpPr txBox="1"/>
          <p:nvPr/>
        </p:nvSpPr>
        <p:spPr>
          <a:xfrm>
            <a:off x="6393838" y="3879255"/>
            <a:ext cx="3151825" cy="338554"/>
          </a:xfrm>
          <a:prstGeom prst="rect">
            <a:avLst/>
          </a:prstGeom>
          <a:noFill/>
        </p:spPr>
        <p:txBody>
          <a:bodyPr wrap="none" rtlCol="0">
            <a:spAutoFit/>
          </a:bodyPr>
          <a:lstStyle/>
          <a:p>
            <a:r>
              <a:rPr kumimoji="1" lang="ja-JP" altLang="en-US" sz="1600" dirty="0"/>
              <a:t>■避難の実効性強化（リスク低減）</a:t>
            </a:r>
          </a:p>
        </p:txBody>
      </p:sp>
      <p:sp>
        <p:nvSpPr>
          <p:cNvPr id="64" name="テキスト ボックス 63"/>
          <p:cNvSpPr txBox="1"/>
          <p:nvPr/>
        </p:nvSpPr>
        <p:spPr>
          <a:xfrm>
            <a:off x="6375855" y="4196522"/>
            <a:ext cx="3384000" cy="1815882"/>
          </a:xfrm>
          <a:prstGeom prst="rect">
            <a:avLst/>
          </a:prstGeom>
          <a:noFill/>
        </p:spPr>
        <p:txBody>
          <a:bodyPr wrap="square" rtlCol="0">
            <a:spAutoFit/>
          </a:bodyPr>
          <a:lstStyle/>
          <a:p>
            <a:pPr marL="177800" indent="-177800">
              <a:buFont typeface="Arial" panose="020B0604020202020204" pitchFamily="34" charset="0"/>
              <a:buChar char="•"/>
            </a:pPr>
            <a:r>
              <a:rPr kumimoji="1" lang="ja-JP" altLang="en-US" sz="1400" dirty="0"/>
              <a:t>新たな避難地の整備や、緊急的に身の安全を確保する「浸水時緊急避難場所」の設定</a:t>
            </a:r>
            <a:endParaRPr kumimoji="1" lang="en-US" altLang="ja-JP" sz="1400" dirty="0"/>
          </a:p>
          <a:p>
            <a:pPr marL="177800" indent="-177800">
              <a:buFont typeface="Arial" panose="020B0604020202020204" pitchFamily="34" charset="0"/>
              <a:buChar char="•"/>
            </a:pPr>
            <a:r>
              <a:rPr kumimoji="1" lang="ja-JP" altLang="en-US" sz="1400" dirty="0"/>
              <a:t>狭隘道路の解消や水路転落防止対策</a:t>
            </a:r>
            <a:endParaRPr kumimoji="1" lang="en-US" altLang="ja-JP" sz="1400" dirty="0"/>
          </a:p>
          <a:p>
            <a:pPr marL="177800" indent="-177800">
              <a:buFont typeface="Arial" panose="020B0604020202020204" pitchFamily="34" charset="0"/>
              <a:buChar char="•"/>
            </a:pPr>
            <a:r>
              <a:rPr kumimoji="1" lang="ja-JP" altLang="en-US" sz="1400" dirty="0"/>
              <a:t>垂直避難を組み合わせた避難環境の整備</a:t>
            </a:r>
            <a:endParaRPr kumimoji="1" lang="en-US" altLang="ja-JP" sz="1400" dirty="0"/>
          </a:p>
          <a:p>
            <a:pPr marL="177800" indent="-177800">
              <a:buFont typeface="Arial" panose="020B0604020202020204" pitchFamily="34" charset="0"/>
              <a:buChar char="•"/>
            </a:pPr>
            <a:r>
              <a:rPr kumimoji="1" lang="ja-JP" altLang="en-US" sz="1400" dirty="0"/>
              <a:t>都市基盤や建築物等の耐水対策の推進</a:t>
            </a:r>
          </a:p>
        </p:txBody>
      </p:sp>
      <p:sp>
        <p:nvSpPr>
          <p:cNvPr id="66" name="角丸四角形 65"/>
          <p:cNvSpPr/>
          <p:nvPr/>
        </p:nvSpPr>
        <p:spPr>
          <a:xfrm>
            <a:off x="6341259" y="2273700"/>
            <a:ext cx="3460994" cy="3549846"/>
          </a:xfrm>
          <a:prstGeom prst="roundRect">
            <a:avLst>
              <a:gd name="adj" fmla="val 4139"/>
            </a:avLst>
          </a:prstGeom>
          <a:noFill/>
          <a:ln w="127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6286169" y="6104915"/>
            <a:ext cx="3516084" cy="523220"/>
          </a:xfrm>
          <a:prstGeom prst="rect">
            <a:avLst/>
          </a:prstGeom>
          <a:noFill/>
        </p:spPr>
        <p:txBody>
          <a:bodyPr wrap="square" rtlCol="0">
            <a:spAutoFit/>
          </a:bodyPr>
          <a:lstStyle/>
          <a:p>
            <a:pPr algn="ctr"/>
            <a:r>
              <a:rPr lang="ja-JP" altLang="en-US" sz="1400" b="1" dirty="0">
                <a:solidFill>
                  <a:srgbClr val="0000FF"/>
                </a:solidFill>
              </a:rPr>
              <a:t>リスクの回避と低減の取組を組み合わせ</a:t>
            </a:r>
            <a:endParaRPr lang="en-US" altLang="ja-JP" sz="1400" b="1" dirty="0">
              <a:solidFill>
                <a:srgbClr val="0000FF"/>
              </a:solidFill>
            </a:endParaRPr>
          </a:p>
          <a:p>
            <a:pPr algn="ctr"/>
            <a:r>
              <a:rPr lang="ja-JP" altLang="en-US" sz="1400" b="1" dirty="0">
                <a:solidFill>
                  <a:srgbClr val="0000FF"/>
                </a:solidFill>
              </a:rPr>
              <a:t>浸水対応型のまちづくりを推進</a:t>
            </a:r>
            <a:endParaRPr lang="en-US" altLang="ja-JP" sz="1400" b="1" dirty="0">
              <a:solidFill>
                <a:srgbClr val="0000FF"/>
              </a:solidFill>
            </a:endParaRPr>
          </a:p>
        </p:txBody>
      </p:sp>
      <p:sp>
        <p:nvSpPr>
          <p:cNvPr id="68" name="下矢印 67"/>
          <p:cNvSpPr/>
          <p:nvPr/>
        </p:nvSpPr>
        <p:spPr>
          <a:xfrm>
            <a:off x="7361137" y="5905356"/>
            <a:ext cx="1510190" cy="117749"/>
          </a:xfrm>
          <a:prstGeom prst="downArrow">
            <a:avLst/>
          </a:prstGeom>
          <a:noFill/>
          <a:ln w="127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6375855" y="2631515"/>
            <a:ext cx="3384000" cy="1169551"/>
          </a:xfrm>
          <a:prstGeom prst="rect">
            <a:avLst/>
          </a:prstGeom>
          <a:noFill/>
        </p:spPr>
        <p:txBody>
          <a:bodyPr wrap="square" rtlCol="0">
            <a:spAutoFit/>
          </a:bodyPr>
          <a:lstStyle/>
          <a:p>
            <a:r>
              <a:rPr lang="ja-JP" altLang="en-US" sz="1400" dirty="0"/>
              <a:t>浸水リスクが高い場所について、</a:t>
            </a:r>
            <a:endParaRPr lang="en-US" altLang="ja-JP" sz="1400" dirty="0"/>
          </a:p>
          <a:p>
            <a:pPr marL="177800" indent="-177800">
              <a:buFont typeface="Arial" panose="020B0604020202020204" pitchFamily="34" charset="0"/>
              <a:buChar char="•"/>
            </a:pPr>
            <a:r>
              <a:rPr lang="ja-JP" altLang="en-US" sz="1400" dirty="0"/>
              <a:t>居住誘導区域からの除外</a:t>
            </a:r>
            <a:endParaRPr lang="en-US" altLang="ja-JP" sz="1400" dirty="0"/>
          </a:p>
          <a:p>
            <a:pPr marL="177800" indent="-177800">
              <a:buFont typeface="Arial" panose="020B0604020202020204" pitchFamily="34" charset="0"/>
              <a:buChar char="•"/>
            </a:pPr>
            <a:r>
              <a:rPr kumimoji="1" lang="ja-JP" altLang="en-US" sz="1400" dirty="0"/>
              <a:t>開発許可の厳格化</a:t>
            </a:r>
            <a:endParaRPr kumimoji="1" lang="en-US" altLang="ja-JP" sz="1400" dirty="0"/>
          </a:p>
          <a:p>
            <a:pPr marL="177800" indent="-177800">
              <a:buFont typeface="Arial" panose="020B0604020202020204" pitchFamily="34" charset="0"/>
              <a:buChar char="•"/>
            </a:pPr>
            <a:r>
              <a:rPr kumimoji="1" lang="ja-JP" altLang="en-US" sz="1400" spc="-40" dirty="0"/>
              <a:t>土地利用規制・建築規制等に向けた検討</a:t>
            </a:r>
            <a:endParaRPr kumimoji="1" lang="en-US" altLang="ja-JP" sz="1400" spc="-40" dirty="0"/>
          </a:p>
          <a:p>
            <a:pPr marL="177800" indent="-177800">
              <a:buFont typeface="Arial" panose="020B0604020202020204" pitchFamily="34" charset="0"/>
              <a:buChar char="•"/>
            </a:pPr>
            <a:r>
              <a:rPr lang="ja-JP" altLang="en-US" sz="1400" dirty="0"/>
              <a:t>浸水に強い住宅の建て方の工夫</a:t>
            </a:r>
            <a:endParaRPr kumimoji="1" lang="ja-JP" altLang="en-US" sz="1400" dirty="0"/>
          </a:p>
        </p:txBody>
      </p:sp>
      <p:grpSp>
        <p:nvGrpSpPr>
          <p:cNvPr id="5" name="グループ化 4"/>
          <p:cNvGrpSpPr/>
          <p:nvPr/>
        </p:nvGrpSpPr>
        <p:grpSpPr>
          <a:xfrm>
            <a:off x="3104926" y="1734576"/>
            <a:ext cx="3068572" cy="553998"/>
            <a:chOff x="3234587" y="1675849"/>
            <a:chExt cx="3068572" cy="553998"/>
          </a:xfrm>
        </p:grpSpPr>
        <p:sp>
          <p:nvSpPr>
            <p:cNvPr id="23" name="テキスト ボックス 22"/>
            <p:cNvSpPr txBox="1"/>
            <p:nvPr/>
          </p:nvSpPr>
          <p:spPr>
            <a:xfrm>
              <a:off x="3234587" y="1675849"/>
              <a:ext cx="2185214" cy="553998"/>
            </a:xfrm>
            <a:prstGeom prst="rect">
              <a:avLst/>
            </a:prstGeom>
            <a:noFill/>
          </p:spPr>
          <p:txBody>
            <a:bodyPr wrap="none" rtlCol="0">
              <a:spAutoFit/>
            </a:bodyPr>
            <a:lstStyle/>
            <a:p>
              <a:pPr>
                <a:lnSpc>
                  <a:spcPts val="1200"/>
                </a:lnSpc>
              </a:pPr>
              <a:r>
                <a:rPr lang="ja-JP" altLang="en-US" sz="1200" dirty="0"/>
                <a:t>洪水浸水想定区域（計画規模）</a:t>
              </a:r>
              <a:endParaRPr lang="en-US" altLang="ja-JP" sz="1200" dirty="0"/>
            </a:p>
            <a:p>
              <a:pPr>
                <a:lnSpc>
                  <a:spcPts val="1200"/>
                </a:lnSpc>
              </a:pPr>
              <a:r>
                <a:rPr lang="ja-JP" altLang="en-US" sz="1200" dirty="0"/>
                <a:t>土砂災害警戒区域等　　　</a:t>
              </a:r>
              <a:endParaRPr lang="en-US" altLang="ja-JP" sz="1200" dirty="0"/>
            </a:p>
            <a:p>
              <a:pPr>
                <a:lnSpc>
                  <a:spcPts val="1200"/>
                </a:lnSpc>
              </a:pPr>
              <a:r>
                <a:rPr lang="ja-JP" altLang="en-US" sz="1200" dirty="0"/>
                <a:t>大規模盛土造成地　　</a:t>
              </a:r>
            </a:p>
          </p:txBody>
        </p:sp>
        <p:sp>
          <p:nvSpPr>
            <p:cNvPr id="24" name="テキスト ボックス 23"/>
            <p:cNvSpPr txBox="1"/>
            <p:nvPr/>
          </p:nvSpPr>
          <p:spPr>
            <a:xfrm>
              <a:off x="5349052" y="1808011"/>
              <a:ext cx="954107" cy="276999"/>
            </a:xfrm>
            <a:prstGeom prst="rect">
              <a:avLst/>
            </a:prstGeom>
            <a:noFill/>
          </p:spPr>
          <p:txBody>
            <a:bodyPr wrap="none" rtlCol="0">
              <a:spAutoFit/>
            </a:bodyPr>
            <a:lstStyle/>
            <a:p>
              <a:pPr algn="ctr"/>
              <a:r>
                <a:rPr lang="en-US" altLang="ja-JP" sz="1200" dirty="0"/>
                <a:t>×</a:t>
              </a:r>
              <a:r>
                <a:rPr lang="ja-JP" altLang="en-US" sz="1200" dirty="0"/>
                <a:t>都市機能</a:t>
              </a:r>
              <a:endParaRPr lang="en-US" altLang="ja-JP" sz="1200" dirty="0"/>
            </a:p>
          </p:txBody>
        </p:sp>
        <p:sp>
          <p:nvSpPr>
            <p:cNvPr id="2" name="右大かっこ 1"/>
            <p:cNvSpPr/>
            <p:nvPr/>
          </p:nvSpPr>
          <p:spPr>
            <a:xfrm>
              <a:off x="5312680" y="1730159"/>
              <a:ext cx="72000" cy="432000"/>
            </a:xfrm>
            <a:prstGeom prst="rightBracket">
              <a:avLst>
                <a:gd name="adj" fmla="val 14984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val="22789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4616" y="2047480"/>
            <a:ext cx="8528881" cy="4712375"/>
          </a:xfrm>
          <a:prstGeom prst="rect">
            <a:avLst/>
          </a:prstGeom>
        </p:spPr>
      </p:pic>
      <p:sp>
        <p:nvSpPr>
          <p:cNvPr id="2" name="タイトル 1"/>
          <p:cNvSpPr>
            <a:spLocks noGrp="1"/>
          </p:cNvSpPr>
          <p:nvPr>
            <p:ph type="title"/>
          </p:nvPr>
        </p:nvSpPr>
        <p:spPr>
          <a:xfrm>
            <a:off x="2" y="0"/>
            <a:ext cx="8409382" cy="481154"/>
          </a:xfrm>
        </p:spPr>
        <p:txBody>
          <a:bodyPr/>
          <a:lstStyle/>
          <a:p>
            <a:r>
              <a:rPr kumimoji="1" lang="ja-JP" altLang="en-US" sz="2400" dirty="0"/>
              <a:t>災害リスク分析を活用した防災指針の検討事例　（久留米市</a:t>
            </a:r>
            <a:r>
              <a:rPr lang="ja-JP" altLang="en-US" sz="2400" dirty="0"/>
              <a:t>）</a:t>
            </a:r>
            <a:endParaRPr kumimoji="1" lang="ja-JP" altLang="en-US" sz="2400" dirty="0"/>
          </a:p>
        </p:txBody>
      </p:sp>
      <p:sp>
        <p:nvSpPr>
          <p:cNvPr id="22" name="正方形/長方形 21"/>
          <p:cNvSpPr/>
          <p:nvPr/>
        </p:nvSpPr>
        <p:spPr>
          <a:xfrm>
            <a:off x="75949" y="667909"/>
            <a:ext cx="9789804" cy="1047941"/>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dirty="0"/>
              <a:t>○市域を筑後川が貫流し、洪水浸水想定区域が広く指定。加えて、有明海の高潮浸水想定区域が広く指定され、洪水だけでなく高潮による浸水への対応も課題。</a:t>
            </a:r>
            <a:endParaRPr lang="en-US" altLang="ja-JP" dirty="0"/>
          </a:p>
          <a:p>
            <a:pPr marL="177800" indent="-177800"/>
            <a:r>
              <a:rPr lang="ja-JP" altLang="en-US" dirty="0"/>
              <a:t>○平成</a:t>
            </a:r>
            <a:r>
              <a:rPr lang="en-US" altLang="ja-JP" dirty="0"/>
              <a:t>30</a:t>
            </a:r>
            <a:r>
              <a:rPr lang="ja-JP" altLang="en-US" dirty="0"/>
              <a:t>年から４年連続で大雨による顕著な内水浸水も発生しており、居住地の安全性強化が急務。</a:t>
            </a:r>
            <a:endParaRPr lang="ja-JP" altLang="ja-JP" dirty="0"/>
          </a:p>
        </p:txBody>
      </p:sp>
      <p:sp>
        <p:nvSpPr>
          <p:cNvPr id="15" name="テキスト ボックス 14"/>
          <p:cNvSpPr txBox="1"/>
          <p:nvPr/>
        </p:nvSpPr>
        <p:spPr>
          <a:xfrm>
            <a:off x="3155526" y="1799659"/>
            <a:ext cx="6497291" cy="338554"/>
          </a:xfrm>
          <a:prstGeom prst="rect">
            <a:avLst/>
          </a:prstGeom>
          <a:noFill/>
        </p:spPr>
        <p:txBody>
          <a:bodyPr wrap="none" rtlCol="0">
            <a:spAutoFit/>
          </a:bodyPr>
          <a:lstStyle/>
          <a:p>
            <a:r>
              <a:rPr kumimoji="1" lang="ja-JP" altLang="en-US" sz="1600" dirty="0"/>
              <a:t>■洪水浸水想定区域と高潮浸水想定区域の重ね合わせ（想定最大規模）</a:t>
            </a:r>
          </a:p>
        </p:txBody>
      </p:sp>
      <p:sp>
        <p:nvSpPr>
          <p:cNvPr id="16" name="テキスト ボックス 15"/>
          <p:cNvSpPr txBox="1"/>
          <p:nvPr/>
        </p:nvSpPr>
        <p:spPr>
          <a:xfrm>
            <a:off x="158082" y="1792590"/>
            <a:ext cx="1005403" cy="338554"/>
          </a:xfrm>
          <a:prstGeom prst="rect">
            <a:avLst/>
          </a:prstGeom>
          <a:solidFill>
            <a:schemeClr val="bg1"/>
          </a:solidFill>
        </p:spPr>
        <p:txBody>
          <a:bodyPr wrap="none" rtlCol="0">
            <a:spAutoFit/>
          </a:bodyPr>
          <a:lstStyle/>
          <a:p>
            <a:r>
              <a:rPr kumimoji="1" lang="ja-JP" altLang="en-US" sz="1600" dirty="0"/>
              <a:t>■位置図</a:t>
            </a:r>
            <a:endParaRPr kumimoji="1" lang="ja-JP" altLang="en-US" sz="1100" dirty="0"/>
          </a:p>
        </p:txBody>
      </p:sp>
      <p:pic>
        <p:nvPicPr>
          <p:cNvPr id="21" name="図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45" y="2114178"/>
            <a:ext cx="2559510" cy="1852276"/>
          </a:xfrm>
          <a:prstGeom prst="rect">
            <a:avLst/>
          </a:prstGeom>
        </p:spPr>
      </p:pic>
      <p:pic>
        <p:nvPicPr>
          <p:cNvPr id="5" name="図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85345" y="5385797"/>
            <a:ext cx="3980172" cy="1368000"/>
          </a:xfrm>
          <a:prstGeom prst="rect">
            <a:avLst/>
          </a:prstGeom>
        </p:spPr>
      </p:pic>
      <p:sp>
        <p:nvSpPr>
          <p:cNvPr id="23" name="テキスト ボックス 22"/>
          <p:cNvSpPr txBox="1"/>
          <p:nvPr/>
        </p:nvSpPr>
        <p:spPr bwMode="auto">
          <a:xfrm>
            <a:off x="7543998" y="5278550"/>
            <a:ext cx="2077520" cy="200055"/>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700" b="0" i="0" u="none" strike="noStrike" kern="0" cap="none" spc="0" normalizeH="0" baseline="0" noProof="0" dirty="0">
                <a:ln>
                  <a:noFill/>
                </a:ln>
                <a:solidFill>
                  <a:prstClr val="black"/>
                </a:solidFill>
                <a:effectLst/>
                <a:uLnTx/>
                <a:uFillTx/>
                <a:latin typeface="Arial"/>
                <a:ea typeface="ＭＳ Ｐゴシック"/>
                <a:cs typeface="+mn-cs"/>
              </a:rPr>
              <a:t>国道２１０号：下弓削川流域（</a:t>
            </a:r>
            <a:r>
              <a:rPr kumimoji="1" lang="en-US" altLang="ja-JP" sz="700" b="0" i="0" u="none" strike="noStrike" kern="0" cap="none" spc="0" normalizeH="0" baseline="0" noProof="0" dirty="0">
                <a:ln>
                  <a:noFill/>
                </a:ln>
                <a:solidFill>
                  <a:prstClr val="black"/>
                </a:solidFill>
                <a:effectLst/>
                <a:uLnTx/>
                <a:uFillTx/>
                <a:latin typeface="Arial"/>
                <a:ea typeface="ＭＳ Ｐゴシック"/>
                <a:cs typeface="+mn-cs"/>
              </a:rPr>
              <a:t>R2</a:t>
            </a:r>
            <a:r>
              <a:rPr kumimoji="1" lang="ja-JP" altLang="en-US" sz="700" b="0" i="0" u="none" strike="noStrike" kern="0" cap="none" spc="0" normalizeH="0" baseline="0" noProof="0" dirty="0">
                <a:ln>
                  <a:noFill/>
                </a:ln>
                <a:solidFill>
                  <a:prstClr val="black"/>
                </a:solidFill>
                <a:effectLst/>
                <a:uLnTx/>
                <a:uFillTx/>
                <a:latin typeface="Arial"/>
                <a:ea typeface="ＭＳ Ｐゴシック"/>
                <a:cs typeface="+mn-cs"/>
              </a:rPr>
              <a:t>年７月浸水状況）</a:t>
            </a:r>
          </a:p>
        </p:txBody>
      </p:sp>
      <p:pic>
        <p:nvPicPr>
          <p:cNvPr id="24" name="図 2"/>
          <p:cNvPicPr>
            <a:picLocks noChangeAspect="1"/>
          </p:cNvPicPr>
          <p:nvPr/>
        </p:nvPicPr>
        <p:blipFill>
          <a:blip r:embed="rId6" cstate="email">
            <a:extLst>
              <a:ext uri="{28A0092B-C50C-407E-A947-70E740481C1C}">
                <a14:useLocalDpi xmlns:a14="http://schemas.microsoft.com/office/drawing/2010/main"/>
              </a:ext>
            </a:extLst>
          </a:blip>
          <a:srcRect r="-3"/>
          <a:stretch>
            <a:fillRect/>
          </a:stretch>
        </p:blipFill>
        <p:spPr bwMode="auto">
          <a:xfrm>
            <a:off x="7512053" y="4051470"/>
            <a:ext cx="2078935" cy="123054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 name="楕円 5"/>
          <p:cNvSpPr/>
          <p:nvPr/>
        </p:nvSpPr>
        <p:spPr>
          <a:xfrm>
            <a:off x="5006340" y="3500969"/>
            <a:ext cx="720000" cy="360000"/>
          </a:xfrm>
          <a:prstGeom prst="ellipse">
            <a:avLst/>
          </a:pr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a:stCxn id="6" idx="5"/>
            <a:endCxn id="24" idx="1"/>
          </p:cNvCxnSpPr>
          <p:nvPr/>
        </p:nvCxnSpPr>
        <p:spPr>
          <a:xfrm>
            <a:off x="5620898" y="3808248"/>
            <a:ext cx="1891155" cy="858495"/>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フリーフォーム 9"/>
          <p:cNvSpPr/>
          <p:nvPr/>
        </p:nvSpPr>
        <p:spPr>
          <a:xfrm>
            <a:off x="7516812" y="4286250"/>
            <a:ext cx="428626" cy="239713"/>
          </a:xfrm>
          <a:custGeom>
            <a:avLst/>
            <a:gdLst>
              <a:gd name="connsiteX0" fmla="*/ 428625 w 428625"/>
              <a:gd name="connsiteY0" fmla="*/ 0 h 239713"/>
              <a:gd name="connsiteX1" fmla="*/ 428625 w 428625"/>
              <a:gd name="connsiteY1" fmla="*/ 228600 h 239713"/>
              <a:gd name="connsiteX2" fmla="*/ 0 w 428625"/>
              <a:gd name="connsiteY2" fmla="*/ 239713 h 239713"/>
              <a:gd name="connsiteX3" fmla="*/ 7937 w 428625"/>
              <a:gd name="connsiteY3" fmla="*/ 14288 h 239713"/>
              <a:gd name="connsiteX4" fmla="*/ 428625 w 428625"/>
              <a:gd name="connsiteY4" fmla="*/ 0 h 239713"/>
              <a:gd name="connsiteX0" fmla="*/ 428626 w 428626"/>
              <a:gd name="connsiteY0" fmla="*/ 0 h 239713"/>
              <a:gd name="connsiteX1" fmla="*/ 428626 w 428626"/>
              <a:gd name="connsiteY1" fmla="*/ 228600 h 239713"/>
              <a:gd name="connsiteX2" fmla="*/ 1 w 428626"/>
              <a:gd name="connsiteY2" fmla="*/ 239713 h 239713"/>
              <a:gd name="connsiteX3" fmla="*/ 0 w 428626"/>
              <a:gd name="connsiteY3" fmla="*/ 20638 h 239713"/>
              <a:gd name="connsiteX4" fmla="*/ 428626 w 428626"/>
              <a:gd name="connsiteY4" fmla="*/ 0 h 239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6" h="239713">
                <a:moveTo>
                  <a:pt x="428626" y="0"/>
                </a:moveTo>
                <a:lnTo>
                  <a:pt x="428626" y="228600"/>
                </a:lnTo>
                <a:lnTo>
                  <a:pt x="1" y="239713"/>
                </a:lnTo>
                <a:cubicBezTo>
                  <a:pt x="1" y="166688"/>
                  <a:pt x="0" y="93663"/>
                  <a:pt x="0" y="20638"/>
                </a:cubicBezTo>
                <a:lnTo>
                  <a:pt x="428626" y="0"/>
                </a:lnTo>
                <a:close/>
              </a:path>
            </a:pathLst>
          </a:custGeom>
          <a:solidFill>
            <a:srgbClr val="0E223A"/>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5613400" y="4232275"/>
            <a:ext cx="147638" cy="271463"/>
          </a:xfrm>
          <a:custGeom>
            <a:avLst/>
            <a:gdLst>
              <a:gd name="connsiteX0" fmla="*/ 0 w 147638"/>
              <a:gd name="connsiteY0" fmla="*/ 0 h 271463"/>
              <a:gd name="connsiteX1" fmla="*/ 1588 w 147638"/>
              <a:gd name="connsiteY1" fmla="*/ 233363 h 271463"/>
              <a:gd name="connsiteX2" fmla="*/ 144463 w 147638"/>
              <a:gd name="connsiteY2" fmla="*/ 271463 h 271463"/>
              <a:gd name="connsiteX3" fmla="*/ 147638 w 147638"/>
              <a:gd name="connsiteY3" fmla="*/ 53975 h 271463"/>
              <a:gd name="connsiteX4" fmla="*/ 0 w 147638"/>
              <a:gd name="connsiteY4" fmla="*/ 0 h 27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8" h="271463">
                <a:moveTo>
                  <a:pt x="0" y="0"/>
                </a:moveTo>
                <a:cubicBezTo>
                  <a:pt x="529" y="77788"/>
                  <a:pt x="1059" y="155575"/>
                  <a:pt x="1588" y="233363"/>
                </a:cubicBezTo>
                <a:lnTo>
                  <a:pt x="144463" y="271463"/>
                </a:lnTo>
                <a:cubicBezTo>
                  <a:pt x="145521" y="198967"/>
                  <a:pt x="146580" y="126471"/>
                  <a:pt x="147638" y="53975"/>
                </a:cubicBezTo>
                <a:lnTo>
                  <a:pt x="0" y="0"/>
                </a:lnTo>
                <a:close/>
              </a:path>
            </a:pathLst>
          </a:cu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7969251" y="4291013"/>
            <a:ext cx="146050" cy="266170"/>
          </a:xfrm>
          <a:custGeom>
            <a:avLst/>
            <a:gdLst>
              <a:gd name="connsiteX0" fmla="*/ 0 w 143933"/>
              <a:gd name="connsiteY0" fmla="*/ 0 h 287866"/>
              <a:gd name="connsiteX1" fmla="*/ 4233 w 143933"/>
              <a:gd name="connsiteY1" fmla="*/ 254000 h 287866"/>
              <a:gd name="connsiteX2" fmla="*/ 141816 w 143933"/>
              <a:gd name="connsiteY2" fmla="*/ 287866 h 287866"/>
              <a:gd name="connsiteX3" fmla="*/ 143933 w 143933"/>
              <a:gd name="connsiteY3" fmla="*/ 74083 h 287866"/>
              <a:gd name="connsiteX4" fmla="*/ 0 w 143933"/>
              <a:gd name="connsiteY4" fmla="*/ 0 h 287866"/>
              <a:gd name="connsiteX0" fmla="*/ 0 w 153458"/>
              <a:gd name="connsiteY0" fmla="*/ 0 h 287866"/>
              <a:gd name="connsiteX1" fmla="*/ 4233 w 153458"/>
              <a:gd name="connsiteY1" fmla="*/ 254000 h 287866"/>
              <a:gd name="connsiteX2" fmla="*/ 141816 w 153458"/>
              <a:gd name="connsiteY2" fmla="*/ 287866 h 287866"/>
              <a:gd name="connsiteX3" fmla="*/ 153458 w 153458"/>
              <a:gd name="connsiteY3" fmla="*/ 67453 h 287866"/>
              <a:gd name="connsiteX4" fmla="*/ 0 w 153458"/>
              <a:gd name="connsiteY4" fmla="*/ 0 h 287866"/>
              <a:gd name="connsiteX0" fmla="*/ 0 w 150283"/>
              <a:gd name="connsiteY0" fmla="*/ 0 h 287866"/>
              <a:gd name="connsiteX1" fmla="*/ 4233 w 150283"/>
              <a:gd name="connsiteY1" fmla="*/ 254000 h 287866"/>
              <a:gd name="connsiteX2" fmla="*/ 141816 w 150283"/>
              <a:gd name="connsiteY2" fmla="*/ 287866 h 287866"/>
              <a:gd name="connsiteX3" fmla="*/ 150283 w 150283"/>
              <a:gd name="connsiteY3" fmla="*/ 70768 h 287866"/>
              <a:gd name="connsiteX4" fmla="*/ 0 w 150283"/>
              <a:gd name="connsiteY4" fmla="*/ 0 h 287866"/>
              <a:gd name="connsiteX0" fmla="*/ 0 w 150283"/>
              <a:gd name="connsiteY0" fmla="*/ 0 h 287866"/>
              <a:gd name="connsiteX1" fmla="*/ 4233 w 150283"/>
              <a:gd name="connsiteY1" fmla="*/ 254000 h 287866"/>
              <a:gd name="connsiteX2" fmla="*/ 144991 w 150283"/>
              <a:gd name="connsiteY2" fmla="*/ 287866 h 287866"/>
              <a:gd name="connsiteX3" fmla="*/ 150283 w 150283"/>
              <a:gd name="connsiteY3" fmla="*/ 70768 h 287866"/>
              <a:gd name="connsiteX4" fmla="*/ 0 w 150283"/>
              <a:gd name="connsiteY4" fmla="*/ 0 h 287866"/>
              <a:gd name="connsiteX0" fmla="*/ 530 w 146050"/>
              <a:gd name="connsiteY0" fmla="*/ 0 h 277921"/>
              <a:gd name="connsiteX1" fmla="*/ 0 w 146050"/>
              <a:gd name="connsiteY1" fmla="*/ 244055 h 277921"/>
              <a:gd name="connsiteX2" fmla="*/ 140758 w 146050"/>
              <a:gd name="connsiteY2" fmla="*/ 277921 h 277921"/>
              <a:gd name="connsiteX3" fmla="*/ 146050 w 146050"/>
              <a:gd name="connsiteY3" fmla="*/ 60823 h 277921"/>
              <a:gd name="connsiteX4" fmla="*/ 530 w 146050"/>
              <a:gd name="connsiteY4" fmla="*/ 0 h 277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50" h="277921">
                <a:moveTo>
                  <a:pt x="530" y="0"/>
                </a:moveTo>
                <a:cubicBezTo>
                  <a:pt x="353" y="81352"/>
                  <a:pt x="177" y="162703"/>
                  <a:pt x="0" y="244055"/>
                </a:cubicBezTo>
                <a:lnTo>
                  <a:pt x="140758" y="277921"/>
                </a:lnTo>
                <a:cubicBezTo>
                  <a:pt x="141464" y="206660"/>
                  <a:pt x="145344" y="132084"/>
                  <a:pt x="146050" y="60823"/>
                </a:cubicBezTo>
                <a:lnTo>
                  <a:pt x="530" y="0"/>
                </a:lnTo>
                <a:close/>
              </a:path>
            </a:pathLst>
          </a:custGeom>
          <a:solidFill>
            <a:srgbClr val="0E223A"/>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7594600" y="6421773"/>
            <a:ext cx="2311400" cy="476250"/>
          </a:xfrm>
        </p:spPr>
        <p:txBody>
          <a:bodyPr/>
          <a:lstStyle/>
          <a:p>
            <a:pPr>
              <a:defRPr/>
            </a:pPr>
            <a:fld id="{EDB1B9F3-7A1F-4B0B-BF06-E33FE43FCDF0}" type="slidenum">
              <a:rPr lang="en-US" altLang="ja-JP" smtClean="0">
                <a:solidFill>
                  <a:prstClr val="black"/>
                </a:solidFill>
              </a:rPr>
              <a:pPr>
                <a:defRPr/>
              </a:pPr>
              <a:t>51</a:t>
            </a:fld>
            <a:endParaRPr lang="en-US" altLang="ja-JP">
              <a:solidFill>
                <a:prstClr val="black"/>
              </a:solidFill>
            </a:endParaRPr>
          </a:p>
        </p:txBody>
      </p:sp>
    </p:spTree>
    <p:extLst>
      <p:ext uri="{BB962C8B-B14F-4D97-AF65-F5344CB8AC3E}">
        <p14:creationId xmlns:p14="http://schemas.microsoft.com/office/powerpoint/2010/main" val="36957136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594600" y="6414205"/>
            <a:ext cx="2311400" cy="476250"/>
          </a:xfrm>
        </p:spPr>
        <p:txBody>
          <a:bodyPr/>
          <a:lstStyle/>
          <a:p>
            <a:pPr>
              <a:defRPr/>
            </a:pPr>
            <a:fld id="{EDB1B9F3-7A1F-4B0B-BF06-E33FE43FCDF0}" type="slidenum">
              <a:rPr lang="en-US" altLang="ja-JP" smtClean="0">
                <a:solidFill>
                  <a:prstClr val="black"/>
                </a:solidFill>
              </a:rPr>
              <a:pPr>
                <a:defRPr/>
              </a:pPr>
              <a:t>52</a:t>
            </a:fld>
            <a:endParaRPr lang="en-US" altLang="ja-JP" dirty="0">
              <a:solidFill>
                <a:prstClr val="black"/>
              </a:solidFill>
            </a:endParaRPr>
          </a:p>
        </p:txBody>
      </p:sp>
      <p:sp>
        <p:nvSpPr>
          <p:cNvPr id="9" name="タイトル 1"/>
          <p:cNvSpPr>
            <a:spLocks noGrp="1"/>
          </p:cNvSpPr>
          <p:nvPr>
            <p:ph type="title"/>
          </p:nvPr>
        </p:nvSpPr>
        <p:spPr>
          <a:xfrm>
            <a:off x="2" y="0"/>
            <a:ext cx="8409382" cy="481154"/>
          </a:xfrm>
        </p:spPr>
        <p:txBody>
          <a:bodyPr/>
          <a:lstStyle/>
          <a:p>
            <a:r>
              <a:rPr kumimoji="1" lang="ja-JP" altLang="en-US" sz="2400" dirty="0"/>
              <a:t>災害リスク分析を活用した防災指針の検討事例　（久留米市</a:t>
            </a:r>
            <a:r>
              <a:rPr lang="ja-JP" altLang="en-US" sz="2400" dirty="0"/>
              <a:t>）</a:t>
            </a:r>
            <a:endParaRPr kumimoji="1" lang="ja-JP" altLang="en-US" sz="2400" dirty="0"/>
          </a:p>
        </p:txBody>
      </p:sp>
      <p:sp>
        <p:nvSpPr>
          <p:cNvPr id="10" name="正方形/長方形 9"/>
          <p:cNvSpPr/>
          <p:nvPr/>
        </p:nvSpPr>
        <p:spPr>
          <a:xfrm>
            <a:off x="75949" y="596885"/>
            <a:ext cx="9789804" cy="972000"/>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dirty="0"/>
              <a:t>○災害ハザード情報や過去の浸水被害を踏まえ、中心市街地において、リスクの高いエリアを居住誘導区域から除外するとともに、浸水リスクを低減する河川整備・雨水貯留施設整備や、民間と連携した避難先の確保などのソフト対策を網羅的に防災指針に位置づけ。</a:t>
            </a:r>
            <a:endParaRPr lang="en-US" altLang="ja-JP" dirty="0"/>
          </a:p>
        </p:txBody>
      </p:sp>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018" y="1619937"/>
            <a:ext cx="7969665" cy="5173384"/>
          </a:xfrm>
          <a:prstGeom prst="rect">
            <a:avLst/>
          </a:prstGeom>
        </p:spPr>
      </p:pic>
    </p:spTree>
    <p:extLst>
      <p:ext uri="{BB962C8B-B14F-4D97-AF65-F5344CB8AC3E}">
        <p14:creationId xmlns:p14="http://schemas.microsoft.com/office/powerpoint/2010/main" val="818060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テキスト ボックス 27"/>
          <p:cNvSpPr txBox="1">
            <a:spLocks noChangeArrowheads="1"/>
          </p:cNvSpPr>
          <p:nvPr/>
        </p:nvSpPr>
        <p:spPr bwMode="auto">
          <a:xfrm>
            <a:off x="2624749" y="6253309"/>
            <a:ext cx="2878466" cy="34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出典：国勢調査</a:t>
            </a:r>
            <a:endParaRPr kumimoji="1" lang="en-US" altLang="ja-JP" sz="831"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国立社会保障・人口問題研究所（平成２５年３月推計）</a:t>
            </a:r>
          </a:p>
        </p:txBody>
      </p:sp>
      <p:sp>
        <p:nvSpPr>
          <p:cNvPr id="38" name="Rectangle 2"/>
          <p:cNvSpPr txBox="1">
            <a:spLocks noChangeArrowheads="1"/>
          </p:cNvSpPr>
          <p:nvPr/>
        </p:nvSpPr>
        <p:spPr>
          <a:xfrm>
            <a:off x="381003" y="0"/>
            <a:ext cx="8440615" cy="553054"/>
          </a:xfrm>
          <a:prstGeom prst="rect">
            <a:avLst/>
          </a:prstGeom>
        </p:spPr>
        <p:txBody>
          <a:bodyPr/>
          <a:lstStyle/>
          <a:p>
            <a:pPr marL="0" marR="0" lvl="0" indent="0" algn="l" defTabSz="844083" rtl="0" eaLnBrk="0" fontAlgn="base" latinLnBrk="0" hangingPunct="0">
              <a:lnSpc>
                <a:spcPct val="100000"/>
              </a:lnSpc>
              <a:spcBef>
                <a:spcPct val="0"/>
              </a:spcBef>
              <a:spcAft>
                <a:spcPct val="0"/>
              </a:spcAft>
              <a:buClrTx/>
              <a:buSzTx/>
              <a:buFontTx/>
              <a:buNone/>
              <a:tabLst>
                <a:tab pos="2218478" algn="l"/>
              </a:tabLst>
              <a:defRPr/>
            </a:pPr>
            <a:r>
              <a:rPr kumimoji="1" lang="ja-JP" altLang="en-US" sz="2400" b="1"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都市をとりまく環境変化</a:t>
            </a:r>
            <a:r>
              <a:rPr kumimoji="1" lang="ja-JP" altLang="en-US" sz="2000" b="1"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（現状と今後）</a:t>
            </a:r>
            <a:endParaRPr kumimoji="1" lang="en-US" altLang="ja-JP" sz="2000" b="1" i="0" u="none" strike="noStrike" kern="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endParaRPr>
          </a:p>
        </p:txBody>
      </p:sp>
      <p:sp>
        <p:nvSpPr>
          <p:cNvPr id="257031" name="正方形/長方形 11"/>
          <p:cNvSpPr>
            <a:spLocks noChangeArrowheads="1"/>
          </p:cNvSpPr>
          <p:nvPr/>
        </p:nvSpPr>
        <p:spPr bwMode="auto">
          <a:xfrm>
            <a:off x="699480" y="672572"/>
            <a:ext cx="8529092" cy="1175844"/>
          </a:xfrm>
          <a:prstGeom prst="rect">
            <a:avLst/>
          </a:prstGeom>
          <a:solidFill>
            <a:srgbClr val="FFFF99"/>
          </a:solidFill>
          <a:ln w="19050">
            <a:noFill/>
            <a:miter lim="800000"/>
            <a:headEnd/>
            <a:tailEnd/>
          </a:ln>
        </p:spPr>
        <p:txBody>
          <a:bodyPr wrap="square" lIns="30675" tIns="30675" rIns="30675" bIns="30675">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2844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7416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1988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6560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30000"/>
              </a:spcBef>
              <a:spcAft>
                <a:spcPct val="0"/>
              </a:spcAft>
              <a:buClrTx/>
              <a:buSzTx/>
              <a:buFontTx/>
              <a:buNone/>
              <a:tabLst/>
              <a:defRPr/>
            </a:pPr>
            <a:r>
              <a:rPr kumimoji="1" lang="ja-JP" altLang="en-US" sz="1477" b="0" i="0" u="none" strike="noStrike" kern="1200" cap="none" spc="0" normalizeH="0" baseline="0" noProof="0" dirty="0">
                <a:ln>
                  <a:noFill/>
                </a:ln>
                <a:solidFill>
                  <a:srgbClr val="000000"/>
                </a:solidFill>
                <a:effectLst/>
                <a:uLnTx/>
                <a:uFillTx/>
                <a:latin typeface="ＭＳ Ｐゴシック"/>
                <a:ea typeface="ＭＳ Ｐゴシック"/>
                <a:cs typeface="+mn-cs"/>
              </a:rPr>
              <a:t>○　これまで、人口の増加とともに市街地は郊外へと急速に拡大。地方圏の県庁所在都市においては、</a:t>
            </a:r>
            <a:endParaRPr kumimoji="1" lang="en-US" altLang="ja-JP" sz="1477"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30000"/>
              </a:spcBef>
              <a:spcAft>
                <a:spcPct val="0"/>
              </a:spcAft>
              <a:buClrTx/>
              <a:buSzTx/>
              <a:buFontTx/>
              <a:buNone/>
              <a:tabLst/>
              <a:defRPr/>
            </a:pPr>
            <a:r>
              <a:rPr kumimoji="1" lang="ja-JP" altLang="en-US" sz="1477" b="0" i="0" u="none" strike="noStrike" kern="1200" cap="none" spc="0" normalizeH="0" baseline="0" noProof="0" dirty="0">
                <a:ln>
                  <a:noFill/>
                </a:ln>
                <a:solidFill>
                  <a:srgbClr val="000000"/>
                </a:solidFill>
                <a:effectLst/>
                <a:uLnTx/>
                <a:uFillTx/>
                <a:latin typeface="ＭＳ Ｐゴシック"/>
                <a:ea typeface="ＭＳ Ｐゴシック"/>
                <a:cs typeface="+mn-cs"/>
              </a:rPr>
              <a:t>　２０１０年までの４０年間で、人口は約２割増加。一方、市街地は２倍に拡大。</a:t>
            </a:r>
            <a:endParaRPr kumimoji="1" lang="en-US" altLang="ja-JP" sz="1477"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30000"/>
              </a:spcBef>
              <a:spcAft>
                <a:spcPct val="0"/>
              </a:spcAft>
              <a:buClrTx/>
              <a:buSzTx/>
              <a:buFontTx/>
              <a:buNone/>
              <a:tabLst/>
              <a:defRPr/>
            </a:pPr>
            <a:r>
              <a:rPr kumimoji="1" lang="ja-JP" altLang="en-US" sz="1477" b="0" i="0" u="none" strike="noStrike" kern="1200" cap="none" spc="0" normalizeH="0" baseline="0" noProof="0" dirty="0">
                <a:ln>
                  <a:noFill/>
                </a:ln>
                <a:solidFill>
                  <a:srgbClr val="000000"/>
                </a:solidFill>
                <a:effectLst/>
                <a:uLnTx/>
                <a:uFillTx/>
                <a:latin typeface="ＭＳ Ｐゴシック"/>
                <a:ea typeface="ＭＳ Ｐゴシック"/>
                <a:cs typeface="+mn-cs"/>
              </a:rPr>
              <a:t>○　また、今後全国的に高齢者が大幅に増加。このままでいくと、拡大した市街地に高齢者をはじめとして</a:t>
            </a:r>
            <a:endParaRPr kumimoji="1" lang="en-US" altLang="ja-JP" sz="1477"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30000"/>
              </a:spcBef>
              <a:spcAft>
                <a:spcPct val="0"/>
              </a:spcAft>
              <a:buClrTx/>
              <a:buSzTx/>
              <a:buFontTx/>
              <a:buNone/>
              <a:tabLst/>
              <a:defRPr/>
            </a:pPr>
            <a:r>
              <a:rPr kumimoji="1" lang="ja-JP" altLang="en-US" sz="1477" b="0" i="0" u="none" strike="noStrike" kern="1200" cap="none" spc="0" normalizeH="0" baseline="0" noProof="0" dirty="0">
                <a:ln>
                  <a:noFill/>
                </a:ln>
                <a:solidFill>
                  <a:srgbClr val="000000"/>
                </a:solidFill>
                <a:effectLst/>
                <a:uLnTx/>
                <a:uFillTx/>
                <a:latin typeface="ＭＳ Ｐゴシック"/>
                <a:ea typeface="ＭＳ Ｐゴシック"/>
                <a:cs typeface="+mn-cs"/>
              </a:rPr>
              <a:t>　疎に居住する状況となる懸念</a:t>
            </a:r>
            <a:r>
              <a:rPr kumimoji="1" lang="ja-JP" altLang="en-US" sz="1477" b="0" i="0" u="none" strike="noStrike" kern="1200" cap="none" spc="0" normalizeH="0" baseline="0" noProof="0" dirty="0">
                <a:ln>
                  <a:noFill/>
                </a:ln>
                <a:solidFill>
                  <a:srgbClr val="000000"/>
                </a:solidFill>
                <a:effectLst/>
                <a:uLnTx/>
                <a:uFillTx/>
                <a:latin typeface="ＭＳ Ｐゴシック"/>
                <a:ea typeface="ＭＳ Ｐゴシック"/>
                <a:cs typeface="メイリオ" panose="020B0604030504040204" pitchFamily="50" charset="-128"/>
              </a:rPr>
              <a:t>。</a:t>
            </a:r>
          </a:p>
        </p:txBody>
      </p:sp>
      <p:sp>
        <p:nvSpPr>
          <p:cNvPr id="257033" name="AutoShape 52"/>
          <p:cNvSpPr>
            <a:spLocks noChangeAspect="1" noChangeArrowheads="1"/>
          </p:cNvSpPr>
          <p:nvPr/>
        </p:nvSpPr>
        <p:spPr bwMode="auto">
          <a:xfrm>
            <a:off x="7411900" y="5269976"/>
            <a:ext cx="1577204" cy="57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7034" name="テキスト ボックス 2508"/>
          <p:cNvSpPr txBox="1">
            <a:spLocks noChangeArrowheads="1"/>
          </p:cNvSpPr>
          <p:nvPr/>
        </p:nvSpPr>
        <p:spPr bwMode="auto">
          <a:xfrm>
            <a:off x="7159598" y="6367677"/>
            <a:ext cx="1604040"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出典：国勢調査（総務省統計局）</a:t>
            </a:r>
          </a:p>
        </p:txBody>
      </p:sp>
      <p:grpSp>
        <p:nvGrpSpPr>
          <p:cNvPr id="2" name="グループ化 1"/>
          <p:cNvGrpSpPr/>
          <p:nvPr/>
        </p:nvGrpSpPr>
        <p:grpSpPr>
          <a:xfrm>
            <a:off x="5129072" y="2742625"/>
            <a:ext cx="3646072" cy="2423296"/>
            <a:chOff x="4428392" y="2036885"/>
            <a:chExt cx="3528646" cy="2305050"/>
          </a:xfrm>
        </p:grpSpPr>
        <p:pic>
          <p:nvPicPr>
            <p:cNvPr id="257035" name="Picture 3" descr="\\Bati\k\k-mouri\10_企画書\20130315_MLIT_都市リノベ×公的不動産\201304_作業\01.GIS_2013地方リノベ\10_map\20130410_松江市_DID1960,2005.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8392" y="2036885"/>
              <a:ext cx="3528646"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7036" name="グループ化 31"/>
            <p:cNvGrpSpPr>
              <a:grpSpLocks/>
            </p:cNvGrpSpPr>
            <p:nvPr/>
          </p:nvGrpSpPr>
          <p:grpSpPr bwMode="auto">
            <a:xfrm>
              <a:off x="5612423" y="2892669"/>
              <a:ext cx="517281" cy="265235"/>
              <a:chOff x="49682" y="2551644"/>
              <a:chExt cx="799517" cy="445308"/>
            </a:xfrm>
          </p:grpSpPr>
          <p:sp>
            <p:nvSpPr>
              <p:cNvPr id="90" name="円/楕円 89"/>
              <p:cNvSpPr/>
              <p:nvPr/>
            </p:nvSpPr>
            <p:spPr>
              <a:xfrm>
                <a:off x="704244" y="2851796"/>
                <a:ext cx="144955" cy="14515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852"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57113" name="テキスト ボックス 54"/>
              <p:cNvSpPr txBox="1">
                <a:spLocks noChangeArrowheads="1"/>
              </p:cNvSpPr>
              <p:nvPr/>
            </p:nvSpPr>
            <p:spPr bwMode="auto">
              <a:xfrm>
                <a:off x="49682" y="2551644"/>
                <a:ext cx="765388" cy="35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852"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中心駅</a:t>
                </a:r>
              </a:p>
            </p:txBody>
          </p:sp>
        </p:grpSp>
        <p:grpSp>
          <p:nvGrpSpPr>
            <p:cNvPr id="257037" name="グループ化 34"/>
            <p:cNvGrpSpPr>
              <a:grpSpLocks/>
            </p:cNvGrpSpPr>
            <p:nvPr/>
          </p:nvGrpSpPr>
          <p:grpSpPr bwMode="auto">
            <a:xfrm>
              <a:off x="5630008" y="2804753"/>
              <a:ext cx="884240" cy="706162"/>
              <a:chOff x="272480" y="4725144"/>
              <a:chExt cx="872882" cy="755443"/>
            </a:xfrm>
          </p:grpSpPr>
          <p:sp>
            <p:nvSpPr>
              <p:cNvPr id="93" name="円/楕円 92"/>
              <p:cNvSpPr/>
              <p:nvPr/>
            </p:nvSpPr>
            <p:spPr>
              <a:xfrm>
                <a:off x="272480" y="4725144"/>
                <a:ext cx="577179" cy="575328"/>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852"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57111" name="テキスト ボックス 57"/>
              <p:cNvSpPr txBox="1">
                <a:spLocks noChangeArrowheads="1"/>
              </p:cNvSpPr>
              <p:nvPr/>
            </p:nvSpPr>
            <p:spPr bwMode="auto">
              <a:xfrm>
                <a:off x="656523" y="5253198"/>
                <a:ext cx="488839" cy="22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852"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中心部</a:t>
                </a:r>
              </a:p>
            </p:txBody>
          </p:sp>
        </p:grpSp>
      </p:grpSp>
      <p:sp>
        <p:nvSpPr>
          <p:cNvPr id="102" name="正方形/長方形 101"/>
          <p:cNvSpPr/>
          <p:nvPr/>
        </p:nvSpPr>
        <p:spPr>
          <a:xfrm>
            <a:off x="838807" y="2174638"/>
            <a:ext cx="2990738" cy="314530"/>
          </a:xfrm>
          <a:prstGeom prst="rect">
            <a:avLst/>
          </a:prstGeom>
          <a:solidFill>
            <a:srgbClr val="00206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HGPｺﾞｼｯｸM" panose="020B0600000000000000" pitchFamily="50" charset="-128"/>
                <a:ea typeface="HGPｺﾞｼｯｸM" panose="020B0600000000000000" pitchFamily="50" charset="-128"/>
                <a:cs typeface="+mn-cs"/>
              </a:rPr>
              <a:t>人口の増加とともに市街地は拡大</a:t>
            </a:r>
            <a:endParaRPr kumimoji="1" lang="ja-JP" altLang="ja-JP" sz="1477" b="1" i="0" u="none" strike="noStrike" kern="1200" cap="none" spc="0" normalizeH="0" baseline="0" noProof="0" dirty="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grpSp>
        <p:nvGrpSpPr>
          <p:cNvPr id="257041" name="Group 71"/>
          <p:cNvGrpSpPr>
            <a:grpSpLocks noChangeAspect="1"/>
          </p:cNvGrpSpPr>
          <p:nvPr/>
        </p:nvGrpSpPr>
        <p:grpSpPr bwMode="auto">
          <a:xfrm>
            <a:off x="6092494" y="5353171"/>
            <a:ext cx="1577204" cy="572177"/>
            <a:chOff x="1944" y="3897"/>
            <a:chExt cx="1076" cy="423"/>
          </a:xfrm>
        </p:grpSpPr>
        <p:sp>
          <p:nvSpPr>
            <p:cNvPr id="257099" name="AutoShape 70"/>
            <p:cNvSpPr>
              <a:spLocks noChangeAspect="1" noChangeArrowheads="1" noTextEdit="1"/>
            </p:cNvSpPr>
            <p:nvPr/>
          </p:nvSpPr>
          <p:spPr bwMode="auto">
            <a:xfrm>
              <a:off x="1944" y="3897"/>
              <a:ext cx="1076" cy="4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77821" rtl="0" eaLnBrk="0" fontAlgn="base" latinLnBrk="0" hangingPunct="0">
                <a:lnSpc>
                  <a:spcPct val="100000"/>
                </a:lnSpc>
                <a:spcBef>
                  <a:spcPct val="0"/>
                </a:spcBef>
                <a:spcAft>
                  <a:spcPct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endParaRPr>
            </a:p>
          </p:txBody>
        </p:sp>
        <p:sp>
          <p:nvSpPr>
            <p:cNvPr id="257100" name="Rectangle 72"/>
            <p:cNvSpPr>
              <a:spLocks noChangeArrowheads="1"/>
            </p:cNvSpPr>
            <p:nvPr/>
          </p:nvSpPr>
          <p:spPr bwMode="auto">
            <a:xfrm>
              <a:off x="1991" y="3944"/>
              <a:ext cx="380" cy="162"/>
            </a:xfrm>
            <a:prstGeom prst="rect">
              <a:avLst/>
            </a:prstGeom>
            <a:solidFill>
              <a:srgbClr val="4F81BD">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7101" name="Rectangle 75"/>
            <p:cNvSpPr>
              <a:spLocks noChangeArrowheads="1"/>
            </p:cNvSpPr>
            <p:nvPr/>
          </p:nvSpPr>
          <p:spPr bwMode="auto">
            <a:xfrm>
              <a:off x="2373" y="3944"/>
              <a:ext cx="598" cy="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7102" name="Rectangle 76"/>
            <p:cNvSpPr>
              <a:spLocks noChangeArrowheads="1"/>
            </p:cNvSpPr>
            <p:nvPr/>
          </p:nvSpPr>
          <p:spPr bwMode="auto">
            <a:xfrm>
              <a:off x="1991" y="4106"/>
              <a:ext cx="380" cy="167"/>
            </a:xfrm>
            <a:prstGeom prst="rect">
              <a:avLst/>
            </a:prstGeom>
            <a:solidFill>
              <a:srgbClr val="C0504D">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7103" name="Rectangle 79"/>
            <p:cNvSpPr>
              <a:spLocks noChangeArrowheads="1"/>
            </p:cNvSpPr>
            <p:nvPr/>
          </p:nvSpPr>
          <p:spPr bwMode="auto">
            <a:xfrm>
              <a:off x="2373" y="4107"/>
              <a:ext cx="598" cy="1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7104" name="Rectangle 80"/>
            <p:cNvSpPr>
              <a:spLocks noChangeArrowheads="1"/>
            </p:cNvSpPr>
            <p:nvPr/>
          </p:nvSpPr>
          <p:spPr bwMode="auto">
            <a:xfrm>
              <a:off x="2414" y="3975"/>
              <a:ext cx="563"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19</a:t>
              </a:r>
              <a:r>
                <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6</a:t>
              </a:r>
              <a:r>
                <a:rPr kumimoji="1" lang="ja-JP"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0</a:t>
              </a: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年ＤＩＤ</a:t>
              </a:r>
              <a:endParaRPr kumimoji="1" lang="ja-JP"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7107" name="Rectangle 83"/>
            <p:cNvSpPr>
              <a:spLocks noChangeArrowheads="1"/>
            </p:cNvSpPr>
            <p:nvPr/>
          </p:nvSpPr>
          <p:spPr bwMode="auto">
            <a:xfrm>
              <a:off x="2414" y="4139"/>
              <a:ext cx="563"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en-US"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2005</a:t>
              </a:r>
              <a:r>
                <a:rPr kumimoji="1" lang="ja-JP" altLang="en-US"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年ＤＩＤ</a:t>
              </a:r>
              <a:endParaRPr kumimoji="1" lang="ja-JP" altLang="ja-JP" sz="1292"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257045" name="テキスト ボックス 2508"/>
          <p:cNvSpPr txBox="1">
            <a:spLocks noChangeArrowheads="1"/>
          </p:cNvSpPr>
          <p:nvPr/>
        </p:nvSpPr>
        <p:spPr bwMode="auto">
          <a:xfrm>
            <a:off x="7990701" y="5194511"/>
            <a:ext cx="1130826" cy="21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7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（島根県松江市）</a:t>
            </a:r>
          </a:p>
        </p:txBody>
      </p:sp>
      <p:sp>
        <p:nvSpPr>
          <p:cNvPr id="95" name="テキスト ボックス 27"/>
          <p:cNvSpPr txBox="1">
            <a:spLocks noChangeArrowheads="1"/>
          </p:cNvSpPr>
          <p:nvPr/>
        </p:nvSpPr>
        <p:spPr bwMode="auto">
          <a:xfrm>
            <a:off x="1809633" y="6018723"/>
            <a:ext cx="2878466" cy="241476"/>
          </a:xfrm>
          <a:prstGeom prst="rect">
            <a:avLst/>
          </a:prstGeom>
          <a:noFill/>
          <a:ln w="9525">
            <a:noFill/>
            <a:miter lim="800000"/>
            <a:headEnd/>
            <a:tailEnd/>
          </a:ln>
        </p:spPr>
        <p:txBody>
          <a:bodyP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969" b="0"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50" charset="-128"/>
                <a:cs typeface="+mn-cs"/>
              </a:rPr>
              <a:t>＊</a:t>
            </a:r>
            <a:r>
              <a:rPr kumimoji="1" lang="ja-JP" altLang="en-US" sz="923"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50" charset="-128"/>
                <a:cs typeface="+mn-cs"/>
              </a:rPr>
              <a:t>三大都市圏及び政令指定都市を除く</a:t>
            </a:r>
          </a:p>
        </p:txBody>
      </p:sp>
      <p:grpSp>
        <p:nvGrpSpPr>
          <p:cNvPr id="4" name="グループ化 3"/>
          <p:cNvGrpSpPr/>
          <p:nvPr/>
        </p:nvGrpSpPr>
        <p:grpSpPr>
          <a:xfrm>
            <a:off x="939409" y="2577306"/>
            <a:ext cx="4270938" cy="3446507"/>
            <a:chOff x="158262" y="2647004"/>
            <a:chExt cx="4626850" cy="3733716"/>
          </a:xfrm>
        </p:grpSpPr>
        <p:grpSp>
          <p:nvGrpSpPr>
            <p:cNvPr id="257046" name="グループ化 6"/>
            <p:cNvGrpSpPr>
              <a:grpSpLocks/>
            </p:cNvGrpSpPr>
            <p:nvPr/>
          </p:nvGrpSpPr>
          <p:grpSpPr bwMode="auto">
            <a:xfrm>
              <a:off x="158262" y="2718359"/>
              <a:ext cx="4626850" cy="3662361"/>
              <a:chOff x="555661" y="2601801"/>
              <a:chExt cx="3736830" cy="2991177"/>
            </a:xfrm>
          </p:grpSpPr>
          <p:cxnSp>
            <p:nvCxnSpPr>
              <p:cNvPr id="49" name="直線コネクタ 48"/>
              <p:cNvCxnSpPr/>
              <p:nvPr/>
            </p:nvCxnSpPr>
            <p:spPr>
              <a:xfrm>
                <a:off x="1562155" y="2947629"/>
                <a:ext cx="0" cy="210245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3200632" y="2951760"/>
                <a:ext cx="0" cy="210245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498428" y="2947629"/>
                <a:ext cx="0" cy="210245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a:off x="1249604" y="2947629"/>
                <a:ext cx="0" cy="2030862"/>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80" name="正方形/長方形 179"/>
              <p:cNvSpPr/>
              <p:nvPr/>
            </p:nvSpPr>
            <p:spPr>
              <a:xfrm>
                <a:off x="1249604" y="4689351"/>
                <a:ext cx="2028133" cy="46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77" name="正方形/長方形 176"/>
              <p:cNvSpPr/>
              <p:nvPr/>
            </p:nvSpPr>
            <p:spPr>
              <a:xfrm>
                <a:off x="2987217" y="4474562"/>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dirty="0">
                    <a:ln>
                      <a:noFill/>
                    </a:ln>
                    <a:solidFill>
                      <a:prstClr val="black"/>
                    </a:solidFill>
                    <a:effectLst/>
                    <a:uLnTx/>
                    <a:uFillTx/>
                    <a:latin typeface="Arial"/>
                    <a:ea typeface="ＭＳ Ｐゴシック"/>
                    <a:cs typeface="+mn-cs"/>
                  </a:rPr>
                  <a:t>～</a:t>
                </a:r>
              </a:p>
            </p:txBody>
          </p:sp>
          <p:sp>
            <p:nvSpPr>
              <p:cNvPr id="257056" name="テキスト ボックス 36"/>
              <p:cNvSpPr txBox="1">
                <a:spLocks noChangeArrowheads="1"/>
              </p:cNvSpPr>
              <p:nvPr/>
            </p:nvSpPr>
            <p:spPr bwMode="auto">
              <a:xfrm>
                <a:off x="3356387" y="5122070"/>
                <a:ext cx="624069" cy="22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2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p>
            </p:txBody>
          </p:sp>
          <p:sp>
            <p:nvSpPr>
              <p:cNvPr id="257057" name="テキスト ボックス 36"/>
              <p:cNvSpPr txBox="1">
                <a:spLocks noChangeArrowheads="1"/>
              </p:cNvSpPr>
              <p:nvPr/>
            </p:nvSpPr>
            <p:spPr bwMode="auto">
              <a:xfrm>
                <a:off x="555661" y="2628327"/>
                <a:ext cx="702078" cy="22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2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59" name="テキスト ボックス 36"/>
              <p:cNvSpPr txBox="1">
                <a:spLocks noChangeArrowheads="1"/>
              </p:cNvSpPr>
              <p:nvPr/>
            </p:nvSpPr>
            <p:spPr bwMode="auto">
              <a:xfrm>
                <a:off x="2844022" y="3021979"/>
                <a:ext cx="389655" cy="244123"/>
              </a:xfrm>
              <a:prstGeom prst="rect">
                <a:avLst/>
              </a:prstGeom>
              <a:noFill/>
              <a:ln w="9525">
                <a:noFill/>
                <a:miter lim="800000"/>
                <a:headEnd/>
                <a:tailEnd/>
              </a:ln>
            </p:spPr>
            <p:txBody>
              <a:bodyPr>
                <a:spAutoFit/>
              </a:body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193" b="1" i="0" u="none" strike="noStrike" kern="1200" cap="none" spc="0" normalizeH="0" baseline="0" noProof="0" dirty="0">
                    <a:ln>
                      <a:noFill/>
                    </a:ln>
                    <a:solidFill>
                      <a:srgbClr val="C0504D">
                        <a:lumMod val="75000"/>
                      </a:srgbClr>
                    </a:solidFill>
                    <a:effectLst>
                      <a:outerShdw blurRad="38100" dist="38100" dir="2700000" algn="tl">
                        <a:srgbClr val="000000">
                          <a:alpha val="43137"/>
                        </a:srgbClr>
                      </a:outerShdw>
                    </a:effectLst>
                    <a:uLnTx/>
                    <a:uFillTx/>
                    <a:latin typeface="HGP創英角ｺﾞｼｯｸUB" pitchFamily="50" charset="-128"/>
                    <a:ea typeface="HGP創英角ｺﾞｼｯｸUB" pitchFamily="50" charset="-128"/>
                    <a:cs typeface="+mn-cs"/>
                  </a:rPr>
                  <a:t>?</a:t>
                </a:r>
                <a:endParaRPr kumimoji="1" lang="ja-JP" altLang="en-US" sz="1193" b="1" i="0" u="none" strike="noStrike" kern="1200" cap="none" spc="0" normalizeH="0" baseline="0" noProof="0" dirty="0">
                  <a:ln>
                    <a:noFill/>
                  </a:ln>
                  <a:solidFill>
                    <a:srgbClr val="C0504D">
                      <a:lumMod val="75000"/>
                    </a:srgbClr>
                  </a:solidFill>
                  <a:effectLst>
                    <a:outerShdw blurRad="38100" dist="38100" dir="2700000" algn="tl">
                      <a:srgbClr val="000000">
                        <a:alpha val="43137"/>
                      </a:srgbClr>
                    </a:outerShdw>
                  </a:effectLst>
                  <a:uLnTx/>
                  <a:uFillTx/>
                  <a:latin typeface="HGP創英角ｺﾞｼｯｸUB" pitchFamily="50" charset="-128"/>
                  <a:ea typeface="HGP創英角ｺﾞｼｯｸUB" pitchFamily="50" charset="-128"/>
                  <a:cs typeface="+mn-cs"/>
                </a:endParaRPr>
              </a:p>
            </p:txBody>
          </p:sp>
          <p:sp>
            <p:nvSpPr>
              <p:cNvPr id="257059" name="テキスト ボックス 36"/>
              <p:cNvSpPr txBox="1">
                <a:spLocks noChangeArrowheads="1"/>
              </p:cNvSpPr>
              <p:nvPr/>
            </p:nvSpPr>
            <p:spPr bwMode="auto">
              <a:xfrm>
                <a:off x="3746430" y="2601801"/>
                <a:ext cx="546061" cy="22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2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257060" name="テキスト ボックス 36"/>
              <p:cNvSpPr txBox="1">
                <a:spLocks noChangeArrowheads="1"/>
              </p:cNvSpPr>
              <p:nvPr/>
            </p:nvSpPr>
            <p:spPr bwMode="auto">
              <a:xfrm>
                <a:off x="2643955" y="3610308"/>
                <a:ext cx="1014113" cy="2576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人口は</a:t>
                </a:r>
                <a:r>
                  <a:rPr kumimoji="1" lang="en-US" altLang="ja-JP" sz="1292"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1.2</a:t>
                </a:r>
                <a:r>
                  <a:rPr kumimoji="1" lang="ja-JP" altLang="en-US" sz="1292"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倍</a:t>
                </a:r>
              </a:p>
            </p:txBody>
          </p:sp>
          <p:sp>
            <p:nvSpPr>
              <p:cNvPr id="257061" name="テキスト ボックス 36"/>
              <p:cNvSpPr txBox="1">
                <a:spLocks noChangeArrowheads="1"/>
              </p:cNvSpPr>
              <p:nvPr/>
            </p:nvSpPr>
            <p:spPr bwMode="auto">
              <a:xfrm>
                <a:off x="1589365" y="2966064"/>
                <a:ext cx="1014113" cy="25762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市街地は</a:t>
                </a:r>
                <a:r>
                  <a:rPr kumimoji="1" lang="en-US" altLang="ja-JP" sz="1292" b="1"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292" b="1"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倍</a:t>
                </a:r>
              </a:p>
            </p:txBody>
          </p:sp>
          <p:sp>
            <p:nvSpPr>
              <p:cNvPr id="67" name="円弧 66"/>
              <p:cNvSpPr/>
              <p:nvPr/>
            </p:nvSpPr>
            <p:spPr>
              <a:xfrm>
                <a:off x="1562155" y="5194657"/>
                <a:ext cx="936273" cy="214789"/>
              </a:xfrm>
              <a:prstGeom prst="arc">
                <a:avLst>
                  <a:gd name="adj1" fmla="val 22873"/>
                  <a:gd name="adj2" fmla="val 1088860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57063" name="テキスト ボックス 36"/>
              <p:cNvSpPr txBox="1">
                <a:spLocks noChangeArrowheads="1"/>
              </p:cNvSpPr>
              <p:nvPr/>
            </p:nvSpPr>
            <p:spPr bwMode="auto">
              <a:xfrm>
                <a:off x="1718205" y="5372002"/>
                <a:ext cx="624069" cy="22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02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40</a:t>
                </a:r>
                <a:r>
                  <a:rPr kumimoji="1" lang="ja-JP" altLang="en-US" sz="102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p>
            </p:txBody>
          </p:sp>
          <p:sp>
            <p:nvSpPr>
              <p:cNvPr id="70" name="円弧 69"/>
              <p:cNvSpPr/>
              <p:nvPr/>
            </p:nvSpPr>
            <p:spPr>
              <a:xfrm>
                <a:off x="2498428" y="5194657"/>
                <a:ext cx="702205" cy="214789"/>
              </a:xfrm>
              <a:prstGeom prst="arc">
                <a:avLst>
                  <a:gd name="adj1" fmla="val 22873"/>
                  <a:gd name="adj2" fmla="val 1088860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57065" name="テキスト ボックス 36"/>
              <p:cNvSpPr txBox="1">
                <a:spLocks noChangeArrowheads="1"/>
              </p:cNvSpPr>
              <p:nvPr/>
            </p:nvSpPr>
            <p:spPr bwMode="auto">
              <a:xfrm>
                <a:off x="2576306" y="5372002"/>
                <a:ext cx="624069" cy="22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02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30</a:t>
                </a:r>
                <a:r>
                  <a:rPr kumimoji="1" lang="ja-JP" altLang="en-US" sz="1023"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p>
            </p:txBody>
          </p:sp>
          <p:sp>
            <p:nvSpPr>
              <p:cNvPr id="108" name="正方形/長方形 107"/>
              <p:cNvSpPr/>
              <p:nvPr/>
            </p:nvSpPr>
            <p:spPr>
              <a:xfrm>
                <a:off x="704363" y="2697041"/>
                <a:ext cx="545241" cy="488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dirty="0">
                    <a:ln>
                      <a:noFill/>
                    </a:ln>
                    <a:solidFill>
                      <a:prstClr val="black"/>
                    </a:solidFill>
                    <a:effectLst/>
                    <a:uLnTx/>
                    <a:uFillTx/>
                    <a:latin typeface="Arial"/>
                    <a:ea typeface="ＭＳ Ｐゴシック"/>
                    <a:cs typeface="+mn-cs"/>
                  </a:rPr>
                  <a:t>50</a:t>
                </a:r>
                <a:endParaRPr kumimoji="1" lang="ja-JP" altLang="en-US" sz="1606"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09" name="正方形/長方形 108"/>
              <p:cNvSpPr/>
              <p:nvPr/>
            </p:nvSpPr>
            <p:spPr>
              <a:xfrm>
                <a:off x="704363" y="3207855"/>
                <a:ext cx="545241" cy="48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dirty="0">
                    <a:ln>
                      <a:noFill/>
                    </a:ln>
                    <a:solidFill>
                      <a:prstClr val="black"/>
                    </a:solidFill>
                    <a:effectLst/>
                    <a:uLnTx/>
                    <a:uFillTx/>
                    <a:latin typeface="Arial"/>
                    <a:ea typeface="ＭＳ Ｐゴシック"/>
                    <a:cs typeface="+mn-cs"/>
                  </a:rPr>
                  <a:t>40</a:t>
                </a:r>
                <a:endParaRPr kumimoji="1" lang="ja-JP" altLang="en-US" sz="1606"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10" name="正方形/長方形 109"/>
              <p:cNvSpPr/>
              <p:nvPr/>
            </p:nvSpPr>
            <p:spPr>
              <a:xfrm>
                <a:off x="704363" y="3707653"/>
                <a:ext cx="545241" cy="4901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dirty="0">
                    <a:ln>
                      <a:noFill/>
                    </a:ln>
                    <a:solidFill>
                      <a:prstClr val="black"/>
                    </a:solidFill>
                    <a:effectLst/>
                    <a:uLnTx/>
                    <a:uFillTx/>
                    <a:latin typeface="Arial"/>
                    <a:ea typeface="ＭＳ Ｐゴシック"/>
                    <a:cs typeface="+mn-cs"/>
                  </a:rPr>
                  <a:t>30</a:t>
                </a:r>
                <a:endParaRPr kumimoji="1" lang="ja-JP" altLang="en-US" sz="1606"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11" name="正方形/長方形 110"/>
              <p:cNvSpPr/>
              <p:nvPr/>
            </p:nvSpPr>
            <p:spPr>
              <a:xfrm>
                <a:off x="704363" y="4185422"/>
                <a:ext cx="545241" cy="4901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dirty="0">
                    <a:ln>
                      <a:noFill/>
                    </a:ln>
                    <a:solidFill>
                      <a:prstClr val="black"/>
                    </a:solidFill>
                    <a:effectLst/>
                    <a:uLnTx/>
                    <a:uFillTx/>
                    <a:latin typeface="Arial"/>
                    <a:ea typeface="ＭＳ Ｐゴシック"/>
                    <a:cs typeface="+mn-cs"/>
                  </a:rPr>
                  <a:t>20</a:t>
                </a:r>
                <a:endParaRPr kumimoji="1" lang="ja-JP" altLang="en-US" sz="1606"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13" name="正方形/長方形 112"/>
              <p:cNvSpPr/>
              <p:nvPr/>
            </p:nvSpPr>
            <p:spPr>
              <a:xfrm>
                <a:off x="749800" y="4632900"/>
                <a:ext cx="422699" cy="488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dirty="0">
                    <a:ln>
                      <a:noFill/>
                    </a:ln>
                    <a:solidFill>
                      <a:prstClr val="black"/>
                    </a:solidFill>
                    <a:effectLst/>
                    <a:uLnTx/>
                    <a:uFillTx/>
                    <a:latin typeface="Arial"/>
                    <a:ea typeface="ＭＳ Ｐゴシック"/>
                    <a:cs typeface="+mn-cs"/>
                  </a:rPr>
                  <a:t>0</a:t>
                </a:r>
                <a:endParaRPr kumimoji="1" lang="ja-JP" altLang="en-US" sz="1606"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19" name="正方形/長方形 118"/>
              <p:cNvSpPr/>
              <p:nvPr/>
            </p:nvSpPr>
            <p:spPr>
              <a:xfrm>
                <a:off x="1172500" y="4905517"/>
                <a:ext cx="779309" cy="360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dirty="0">
                    <a:ln>
                      <a:noFill/>
                    </a:ln>
                    <a:solidFill>
                      <a:prstClr val="black"/>
                    </a:solidFill>
                    <a:effectLst/>
                    <a:uLnTx/>
                    <a:uFillTx/>
                    <a:latin typeface="Arial"/>
                    <a:ea typeface="ＭＳ Ｐゴシック"/>
                    <a:cs typeface="+mn-cs"/>
                  </a:rPr>
                  <a:t>1970</a:t>
                </a:r>
                <a:endParaRPr kumimoji="1" lang="ja-JP" altLang="en-US" sz="1606"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20" name="正方形/長方形 119"/>
              <p:cNvSpPr/>
              <p:nvPr/>
            </p:nvSpPr>
            <p:spPr>
              <a:xfrm>
                <a:off x="2108772" y="4905517"/>
                <a:ext cx="779309" cy="360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dirty="0">
                    <a:ln>
                      <a:noFill/>
                    </a:ln>
                    <a:solidFill>
                      <a:prstClr val="black"/>
                    </a:solidFill>
                    <a:effectLst/>
                    <a:uLnTx/>
                    <a:uFillTx/>
                    <a:latin typeface="Arial"/>
                    <a:ea typeface="ＭＳ Ｐゴシック"/>
                    <a:cs typeface="+mn-cs"/>
                  </a:rPr>
                  <a:t>2010</a:t>
                </a:r>
                <a:endParaRPr kumimoji="1" lang="ja-JP" altLang="en-US" sz="1606"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21" name="正方形/長方形 120"/>
              <p:cNvSpPr/>
              <p:nvPr/>
            </p:nvSpPr>
            <p:spPr>
              <a:xfrm>
                <a:off x="2810977" y="4905517"/>
                <a:ext cx="779309" cy="360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dirty="0">
                    <a:ln>
                      <a:noFill/>
                    </a:ln>
                    <a:solidFill>
                      <a:prstClr val="black"/>
                    </a:solidFill>
                    <a:effectLst/>
                    <a:uLnTx/>
                    <a:uFillTx/>
                    <a:latin typeface="Arial"/>
                    <a:ea typeface="ＭＳ Ｐゴシック"/>
                    <a:cs typeface="+mn-cs"/>
                  </a:rPr>
                  <a:t>2040</a:t>
                </a:r>
                <a:endParaRPr kumimoji="1" lang="ja-JP" altLang="en-US" sz="1606" b="0" i="0" u="none" strike="noStrike" kern="1200" cap="none" spc="0" normalizeH="0" baseline="0" noProof="0" dirty="0">
                  <a:ln>
                    <a:noFill/>
                  </a:ln>
                  <a:solidFill>
                    <a:prstClr val="black"/>
                  </a:solidFill>
                  <a:effectLst/>
                  <a:uLnTx/>
                  <a:uFillTx/>
                  <a:latin typeface="Arial"/>
                  <a:ea typeface="ＭＳ Ｐゴシック"/>
                  <a:cs typeface="+mn-cs"/>
                </a:endParaRPr>
              </a:p>
            </p:txBody>
          </p:sp>
          <p:cxnSp>
            <p:nvCxnSpPr>
              <p:cNvPr id="123" name="直線コネクタ 122"/>
              <p:cNvCxnSpPr/>
              <p:nvPr/>
            </p:nvCxnSpPr>
            <p:spPr>
              <a:xfrm flipV="1">
                <a:off x="1562155" y="3250537"/>
                <a:ext cx="936273" cy="1177212"/>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1172500" y="2946252"/>
                <a:ext cx="2417787" cy="0"/>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a:off x="1172500" y="3465326"/>
                <a:ext cx="2417787" cy="0"/>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a:off x="1172500" y="3969255"/>
                <a:ext cx="2417787" cy="0"/>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a:off x="1172500" y="4449778"/>
                <a:ext cx="2417787" cy="0"/>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1172500" y="4905517"/>
                <a:ext cx="2417787" cy="0"/>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50" name="正方形/長方形 149"/>
              <p:cNvSpPr/>
              <p:nvPr/>
            </p:nvSpPr>
            <p:spPr>
              <a:xfrm>
                <a:off x="3590286" y="2697041"/>
                <a:ext cx="546619" cy="488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dirty="0">
                    <a:ln>
                      <a:noFill/>
                    </a:ln>
                    <a:solidFill>
                      <a:prstClr val="black"/>
                    </a:solidFill>
                    <a:effectLst/>
                    <a:uLnTx/>
                    <a:uFillTx/>
                    <a:latin typeface="Arial"/>
                    <a:ea typeface="ＭＳ Ｐゴシック"/>
                    <a:cs typeface="+mn-cs"/>
                  </a:rPr>
                  <a:t>50</a:t>
                </a:r>
                <a:endParaRPr kumimoji="1" lang="ja-JP" altLang="en-US" sz="1606"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51" name="正方形/長方形 150"/>
              <p:cNvSpPr/>
              <p:nvPr/>
            </p:nvSpPr>
            <p:spPr>
              <a:xfrm>
                <a:off x="3590286" y="3207855"/>
                <a:ext cx="546619" cy="48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dirty="0">
                    <a:ln>
                      <a:noFill/>
                    </a:ln>
                    <a:solidFill>
                      <a:prstClr val="black"/>
                    </a:solidFill>
                    <a:effectLst/>
                    <a:uLnTx/>
                    <a:uFillTx/>
                    <a:latin typeface="Arial"/>
                    <a:ea typeface="ＭＳ Ｐゴシック"/>
                    <a:cs typeface="+mn-cs"/>
                  </a:rPr>
                  <a:t>40</a:t>
                </a:r>
                <a:endParaRPr kumimoji="1" lang="ja-JP" altLang="en-US" sz="1606"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52" name="正方形/長方形 151"/>
              <p:cNvSpPr/>
              <p:nvPr/>
            </p:nvSpPr>
            <p:spPr>
              <a:xfrm>
                <a:off x="3590286" y="3707653"/>
                <a:ext cx="546619" cy="4901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dirty="0">
                    <a:ln>
                      <a:noFill/>
                    </a:ln>
                    <a:solidFill>
                      <a:prstClr val="black"/>
                    </a:solidFill>
                    <a:effectLst/>
                    <a:uLnTx/>
                    <a:uFillTx/>
                    <a:latin typeface="Arial"/>
                    <a:ea typeface="ＭＳ Ｐゴシック"/>
                    <a:cs typeface="+mn-cs"/>
                  </a:rPr>
                  <a:t>30</a:t>
                </a:r>
                <a:endParaRPr kumimoji="1" lang="ja-JP" altLang="en-US" sz="1606"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53" name="正方形/長方形 152"/>
              <p:cNvSpPr/>
              <p:nvPr/>
            </p:nvSpPr>
            <p:spPr>
              <a:xfrm>
                <a:off x="3590286" y="4185422"/>
                <a:ext cx="546619" cy="4901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dirty="0">
                    <a:ln>
                      <a:noFill/>
                    </a:ln>
                    <a:solidFill>
                      <a:prstClr val="black"/>
                    </a:solidFill>
                    <a:effectLst/>
                    <a:uLnTx/>
                    <a:uFillTx/>
                    <a:latin typeface="Arial"/>
                    <a:ea typeface="ＭＳ Ｐゴシック"/>
                    <a:cs typeface="+mn-cs"/>
                  </a:rPr>
                  <a:t>20</a:t>
                </a:r>
                <a:endParaRPr kumimoji="1" lang="ja-JP" altLang="en-US" sz="1606"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54" name="正方形/長方形 153"/>
              <p:cNvSpPr/>
              <p:nvPr/>
            </p:nvSpPr>
            <p:spPr>
              <a:xfrm>
                <a:off x="3635724" y="4632900"/>
                <a:ext cx="422699" cy="488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dirty="0">
                    <a:ln>
                      <a:noFill/>
                    </a:ln>
                    <a:solidFill>
                      <a:prstClr val="black"/>
                    </a:solidFill>
                    <a:effectLst/>
                    <a:uLnTx/>
                    <a:uFillTx/>
                    <a:latin typeface="Arial"/>
                    <a:ea typeface="ＭＳ Ｐゴシック"/>
                    <a:cs typeface="+mn-cs"/>
                  </a:rPr>
                  <a:t>0</a:t>
                </a:r>
                <a:endParaRPr kumimoji="1" lang="ja-JP" altLang="en-US" sz="1606" b="0" i="0" u="none" strike="noStrike" kern="1200" cap="none" spc="0" normalizeH="0" baseline="0" noProof="0" dirty="0">
                  <a:ln>
                    <a:noFill/>
                  </a:ln>
                  <a:solidFill>
                    <a:prstClr val="black"/>
                  </a:solidFill>
                  <a:effectLst/>
                  <a:uLnTx/>
                  <a:uFillTx/>
                  <a:latin typeface="Arial"/>
                  <a:ea typeface="ＭＳ Ｐゴシック"/>
                  <a:cs typeface="+mn-cs"/>
                </a:endParaRPr>
              </a:p>
            </p:txBody>
          </p:sp>
          <p:cxnSp>
            <p:nvCxnSpPr>
              <p:cNvPr id="155" name="直線コネクタ 154"/>
              <p:cNvCxnSpPr/>
              <p:nvPr/>
            </p:nvCxnSpPr>
            <p:spPr>
              <a:xfrm flipH="1">
                <a:off x="4130020" y="4665944"/>
                <a:ext cx="2754" cy="523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p:cNvCxnSpPr/>
              <p:nvPr/>
            </p:nvCxnSpPr>
            <p:spPr>
              <a:xfrm>
                <a:off x="2494039" y="3783600"/>
                <a:ext cx="706336" cy="290517"/>
              </a:xfrm>
              <a:prstGeom prst="line">
                <a:avLst/>
              </a:prstGeom>
              <a:ln w="1905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4" name="フリーフォーム 163"/>
              <p:cNvSpPr/>
              <p:nvPr/>
            </p:nvSpPr>
            <p:spPr>
              <a:xfrm>
                <a:off x="2501181" y="2984804"/>
                <a:ext cx="692566" cy="458492"/>
              </a:xfrm>
              <a:custGeom>
                <a:avLst/>
                <a:gdLst>
                  <a:gd name="connsiteX0" fmla="*/ 590550 w 609600"/>
                  <a:gd name="connsiteY0" fmla="*/ 0 h 342900"/>
                  <a:gd name="connsiteX1" fmla="*/ 0 w 609600"/>
                  <a:gd name="connsiteY1" fmla="*/ 152400 h 342900"/>
                  <a:gd name="connsiteX2" fmla="*/ 609600 w 609600"/>
                  <a:gd name="connsiteY2" fmla="*/ 342900 h 342900"/>
                  <a:gd name="connsiteX0" fmla="*/ 609600 w 609600"/>
                  <a:gd name="connsiteY0" fmla="*/ 0 h 342900"/>
                  <a:gd name="connsiteX1" fmla="*/ 0 w 609600"/>
                  <a:gd name="connsiteY1" fmla="*/ 152400 h 342900"/>
                  <a:gd name="connsiteX2" fmla="*/ 609600 w 609600"/>
                  <a:gd name="connsiteY2" fmla="*/ 342900 h 342900"/>
                  <a:gd name="connsiteX0" fmla="*/ 608434 w 609600"/>
                  <a:gd name="connsiteY0" fmla="*/ 0 h 458862"/>
                  <a:gd name="connsiteX1" fmla="*/ 0 w 609600"/>
                  <a:gd name="connsiteY1" fmla="*/ 268362 h 458862"/>
                  <a:gd name="connsiteX2" fmla="*/ 609600 w 609600"/>
                  <a:gd name="connsiteY2" fmla="*/ 458862 h 458862"/>
                </a:gdLst>
                <a:ahLst/>
                <a:cxnLst>
                  <a:cxn ang="0">
                    <a:pos x="connsiteX0" y="connsiteY0"/>
                  </a:cxn>
                  <a:cxn ang="0">
                    <a:pos x="connsiteX1" y="connsiteY1"/>
                  </a:cxn>
                  <a:cxn ang="0">
                    <a:pos x="connsiteX2" y="connsiteY2"/>
                  </a:cxn>
                </a:cxnLst>
                <a:rect l="l" t="t" r="r" b="b"/>
                <a:pathLst>
                  <a:path w="609600" h="458862">
                    <a:moveTo>
                      <a:pt x="608434" y="0"/>
                    </a:moveTo>
                    <a:lnTo>
                      <a:pt x="0" y="268362"/>
                    </a:lnTo>
                    <a:lnTo>
                      <a:pt x="609600" y="458862"/>
                    </a:lnTo>
                  </a:path>
                </a:pathLst>
              </a:custGeom>
              <a:solidFill>
                <a:schemeClr val="accent2">
                  <a:lumMod val="75000"/>
                  <a:alpha val="34000"/>
                </a:schemeClr>
              </a:solidFill>
              <a:ln w="1905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57088" name="テキスト ボックス 2508"/>
              <p:cNvSpPr txBox="1">
                <a:spLocks noChangeArrowheads="1"/>
              </p:cNvSpPr>
              <p:nvPr/>
            </p:nvSpPr>
            <p:spPr bwMode="auto">
              <a:xfrm>
                <a:off x="1512678" y="2658576"/>
                <a:ext cx="1716191" cy="20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93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地方圏の県庁所在都市</a:t>
                </a:r>
              </a:p>
            </p:txBody>
          </p:sp>
          <p:sp>
            <p:nvSpPr>
              <p:cNvPr id="169" name="正方形/長方形 168"/>
              <p:cNvSpPr/>
              <p:nvPr/>
            </p:nvSpPr>
            <p:spPr>
              <a:xfrm>
                <a:off x="1345985" y="4474562"/>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dirty="0">
                    <a:ln>
                      <a:noFill/>
                    </a:ln>
                    <a:solidFill>
                      <a:prstClr val="black"/>
                    </a:solidFill>
                    <a:effectLst/>
                    <a:uLnTx/>
                    <a:uFillTx/>
                    <a:latin typeface="Arial"/>
                    <a:ea typeface="ＭＳ Ｐゴシック"/>
                    <a:cs typeface="+mn-cs"/>
                  </a:rPr>
                  <a:t>～</a:t>
                </a:r>
              </a:p>
            </p:txBody>
          </p:sp>
          <p:sp>
            <p:nvSpPr>
              <p:cNvPr id="171" name="正方形/長方形 170"/>
              <p:cNvSpPr/>
              <p:nvPr/>
            </p:nvSpPr>
            <p:spPr>
              <a:xfrm>
                <a:off x="1345985" y="4405719"/>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dirty="0">
                    <a:ln>
                      <a:noFill/>
                    </a:ln>
                    <a:solidFill>
                      <a:prstClr val="black"/>
                    </a:solidFill>
                    <a:effectLst/>
                    <a:uLnTx/>
                    <a:uFillTx/>
                    <a:latin typeface="Arial"/>
                    <a:ea typeface="ＭＳ Ｐゴシック"/>
                    <a:cs typeface="+mn-cs"/>
                  </a:rPr>
                  <a:t>～</a:t>
                </a:r>
              </a:p>
            </p:txBody>
          </p:sp>
          <p:sp>
            <p:nvSpPr>
              <p:cNvPr id="172" name="正方形/長方形 171"/>
              <p:cNvSpPr/>
              <p:nvPr/>
            </p:nvSpPr>
            <p:spPr>
              <a:xfrm>
                <a:off x="2285012" y="4474562"/>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dirty="0">
                    <a:ln>
                      <a:noFill/>
                    </a:ln>
                    <a:solidFill>
                      <a:prstClr val="black"/>
                    </a:solidFill>
                    <a:effectLst/>
                    <a:uLnTx/>
                    <a:uFillTx/>
                    <a:latin typeface="Arial"/>
                    <a:ea typeface="ＭＳ Ｐゴシック"/>
                    <a:cs typeface="+mn-cs"/>
                  </a:rPr>
                  <a:t>～</a:t>
                </a:r>
              </a:p>
            </p:txBody>
          </p:sp>
          <p:sp>
            <p:nvSpPr>
              <p:cNvPr id="174" name="正方形/長方形 173"/>
              <p:cNvSpPr/>
              <p:nvPr/>
            </p:nvSpPr>
            <p:spPr>
              <a:xfrm>
                <a:off x="2285012" y="4405719"/>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dirty="0">
                    <a:ln>
                      <a:noFill/>
                    </a:ln>
                    <a:solidFill>
                      <a:prstClr val="black"/>
                    </a:solidFill>
                    <a:effectLst/>
                    <a:uLnTx/>
                    <a:uFillTx/>
                    <a:latin typeface="Arial"/>
                    <a:ea typeface="ＭＳ Ｐゴシック"/>
                    <a:cs typeface="+mn-cs"/>
                  </a:rPr>
                  <a:t>～</a:t>
                </a:r>
              </a:p>
            </p:txBody>
          </p:sp>
          <p:sp>
            <p:nvSpPr>
              <p:cNvPr id="175" name="正方形/長方形 174"/>
              <p:cNvSpPr/>
              <p:nvPr/>
            </p:nvSpPr>
            <p:spPr>
              <a:xfrm>
                <a:off x="2987217" y="4474562"/>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dirty="0">
                    <a:ln>
                      <a:noFill/>
                    </a:ln>
                    <a:solidFill>
                      <a:prstClr val="black"/>
                    </a:solidFill>
                    <a:effectLst/>
                    <a:uLnTx/>
                    <a:uFillTx/>
                    <a:latin typeface="Arial"/>
                    <a:ea typeface="ＭＳ Ｐゴシック"/>
                    <a:cs typeface="+mn-cs"/>
                  </a:rPr>
                  <a:t>～</a:t>
                </a:r>
              </a:p>
            </p:txBody>
          </p:sp>
          <p:sp>
            <p:nvSpPr>
              <p:cNvPr id="179" name="正方形/長方形 178"/>
              <p:cNvSpPr/>
              <p:nvPr/>
            </p:nvSpPr>
            <p:spPr>
              <a:xfrm>
                <a:off x="2987217" y="4405719"/>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dirty="0">
                    <a:ln>
                      <a:noFill/>
                    </a:ln>
                    <a:solidFill>
                      <a:prstClr val="black"/>
                    </a:solidFill>
                    <a:effectLst/>
                    <a:uLnTx/>
                    <a:uFillTx/>
                    <a:latin typeface="Arial"/>
                    <a:ea typeface="ＭＳ Ｐゴシック"/>
                    <a:cs typeface="+mn-cs"/>
                  </a:rPr>
                  <a:t>～</a:t>
                </a:r>
              </a:p>
            </p:txBody>
          </p:sp>
          <p:sp>
            <p:nvSpPr>
              <p:cNvPr id="135" name="正方形/長方形 134"/>
              <p:cNvSpPr/>
              <p:nvPr/>
            </p:nvSpPr>
            <p:spPr>
              <a:xfrm>
                <a:off x="1032059" y="4405719"/>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dirty="0">
                    <a:ln>
                      <a:noFill/>
                    </a:ln>
                    <a:solidFill>
                      <a:prstClr val="black"/>
                    </a:solidFill>
                    <a:effectLst/>
                    <a:uLnTx/>
                    <a:uFillTx/>
                    <a:latin typeface="Arial"/>
                    <a:ea typeface="ＭＳ Ｐゴシック"/>
                    <a:cs typeface="+mn-cs"/>
                  </a:rPr>
                  <a:t>～</a:t>
                </a:r>
              </a:p>
            </p:txBody>
          </p:sp>
          <p:sp>
            <p:nvSpPr>
              <p:cNvPr id="134" name="正方形/長方形 133"/>
              <p:cNvSpPr/>
              <p:nvPr/>
            </p:nvSpPr>
            <p:spPr>
              <a:xfrm>
                <a:off x="1036190" y="4477316"/>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dirty="0">
                    <a:ln>
                      <a:noFill/>
                    </a:ln>
                    <a:solidFill>
                      <a:prstClr val="black"/>
                    </a:solidFill>
                    <a:effectLst/>
                    <a:uLnTx/>
                    <a:uFillTx/>
                    <a:latin typeface="Arial"/>
                    <a:ea typeface="ＭＳ Ｐゴシック"/>
                    <a:cs typeface="+mn-cs"/>
                  </a:rPr>
                  <a:t>～</a:t>
                </a:r>
              </a:p>
            </p:txBody>
          </p:sp>
          <p:sp>
            <p:nvSpPr>
              <p:cNvPr id="257097" name="テキスト ボックス 36"/>
              <p:cNvSpPr txBox="1">
                <a:spLocks noChangeArrowheads="1"/>
              </p:cNvSpPr>
              <p:nvPr/>
            </p:nvSpPr>
            <p:spPr bwMode="auto">
              <a:xfrm>
                <a:off x="2053378" y="3628991"/>
                <a:ext cx="624069" cy="18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767"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ピーク</a:t>
                </a:r>
                <a:endParaRPr kumimoji="1" lang="en-US" altLang="ja-JP" sz="767"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257048" name="テキスト ボックス 27"/>
            <p:cNvSpPr txBox="1">
              <a:spLocks noChangeArrowheads="1"/>
            </p:cNvSpPr>
            <p:nvPr/>
          </p:nvSpPr>
          <p:spPr bwMode="auto">
            <a:xfrm>
              <a:off x="2014771" y="2647004"/>
              <a:ext cx="254977" cy="2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23"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a:t>
              </a:r>
              <a:endParaRPr kumimoji="1" lang="ja-JP" altLang="en-US" sz="1023"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6" name="フリーフォーム 5"/>
          <p:cNvSpPr>
            <a:spLocks noChangeAspect="1"/>
          </p:cNvSpPr>
          <p:nvPr/>
        </p:nvSpPr>
        <p:spPr>
          <a:xfrm>
            <a:off x="2097235" y="3984806"/>
            <a:ext cx="1060345" cy="429642"/>
          </a:xfrm>
          <a:custGeom>
            <a:avLst/>
            <a:gdLst>
              <a:gd name="connsiteX0" fmla="*/ 0 w 1090612"/>
              <a:gd name="connsiteY0" fmla="*/ 319088 h 319088"/>
              <a:gd name="connsiteX1" fmla="*/ 923925 w 1090612"/>
              <a:gd name="connsiteY1" fmla="*/ 4763 h 319088"/>
              <a:gd name="connsiteX2" fmla="*/ 1090612 w 1090612"/>
              <a:gd name="connsiteY2" fmla="*/ 0 h 319088"/>
            </a:gdLst>
            <a:ahLst/>
            <a:cxnLst>
              <a:cxn ang="0">
                <a:pos x="connsiteX0" y="connsiteY0"/>
              </a:cxn>
              <a:cxn ang="0">
                <a:pos x="connsiteX1" y="connsiteY1"/>
              </a:cxn>
              <a:cxn ang="0">
                <a:pos x="connsiteX2" y="connsiteY2"/>
              </a:cxn>
            </a:cxnLst>
            <a:rect l="l" t="t" r="r" b="b"/>
            <a:pathLst>
              <a:path w="1090612" h="319088">
                <a:moveTo>
                  <a:pt x="0" y="319088"/>
                </a:moveTo>
                <a:lnTo>
                  <a:pt x="923925" y="4763"/>
                </a:lnTo>
                <a:lnTo>
                  <a:pt x="1090612" y="0"/>
                </a:lnTo>
              </a:path>
            </a:pathLst>
          </a:custGeom>
          <a:noFill/>
          <a:ln w="25400">
            <a:solidFill>
              <a:schemeClr val="accent5"/>
            </a:solidFill>
            <a:tailEnd type="none"/>
          </a:ln>
          <a:effectLst/>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79" name="スライド番号プレースホルダー 3"/>
          <p:cNvSpPr>
            <a:spLocks noGrp="1"/>
          </p:cNvSpPr>
          <p:nvPr>
            <p:ph type="sldNum" sz="quarter" idx="12"/>
          </p:nvPr>
        </p:nvSpPr>
        <p:spPr>
          <a:xfrm>
            <a:off x="7391400" y="6393460"/>
            <a:ext cx="2133600" cy="476250"/>
          </a:xfrm>
        </p:spPr>
        <p:txBody>
          <a:bodyPr/>
          <a:lstStyle/>
          <a:p>
            <a:pPr marL="0" marR="0" lvl="0" indent="0" algn="r" defTabSz="777821" rtl="0" eaLnBrk="1" fontAlgn="base" latinLnBrk="0" hangingPunct="1">
              <a:lnSpc>
                <a:spcPct val="100000"/>
              </a:lnSpc>
              <a:spcBef>
                <a:spcPct val="0"/>
              </a:spcBef>
              <a:spcAft>
                <a:spcPct val="0"/>
              </a:spcAft>
              <a:buClrTx/>
              <a:buSzTx/>
              <a:buFontTx/>
              <a:buNone/>
              <a:tabLst/>
              <a:defRPr/>
            </a:pPr>
            <a:fld id="{67BA84A0-340B-42A6-B002-7E876AB09174}" type="slidenum">
              <a:rPr kumimoji="1" lang="en-US" altLang="ja-JP" sz="1534"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777821" rtl="0" eaLnBrk="1" fontAlgn="base" latinLnBrk="0" hangingPunct="1">
                <a:lnSpc>
                  <a:spcPct val="100000"/>
                </a:lnSpc>
                <a:spcBef>
                  <a:spcPct val="0"/>
                </a:spcBef>
                <a:spcAft>
                  <a:spcPct val="0"/>
                </a:spcAft>
                <a:buClrTx/>
                <a:buSzTx/>
                <a:buFontTx/>
                <a:buNone/>
                <a:tabLst/>
                <a:defRPr/>
              </a:pPr>
              <a:t>5</a:t>
            </a:fld>
            <a:endParaRPr kumimoji="1" lang="en-US" altLang="ja-JP" sz="1534"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239095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グラフ 49"/>
          <p:cNvGraphicFramePr/>
          <p:nvPr/>
        </p:nvGraphicFramePr>
        <p:xfrm>
          <a:off x="5239535" y="1658479"/>
          <a:ext cx="3495674" cy="48529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1" name="グラフ 50"/>
          <p:cNvGraphicFramePr/>
          <p:nvPr/>
        </p:nvGraphicFramePr>
        <p:xfrm>
          <a:off x="112075" y="1950579"/>
          <a:ext cx="3638550" cy="4852989"/>
        </p:xfrm>
        <a:graphic>
          <a:graphicData uri="http://schemas.openxmlformats.org/drawingml/2006/chart">
            <c:chart xmlns:c="http://schemas.openxmlformats.org/drawingml/2006/chart" xmlns:r="http://schemas.openxmlformats.org/officeDocument/2006/relationships" r:id="rId4"/>
          </a:graphicData>
        </a:graphic>
      </p:graphicFrame>
      <p:sp>
        <p:nvSpPr>
          <p:cNvPr id="54276" name="テキスト ボックス 4"/>
          <p:cNvSpPr txBox="1">
            <a:spLocks noChangeArrowheads="1"/>
          </p:cNvSpPr>
          <p:nvPr/>
        </p:nvSpPr>
        <p:spPr bwMode="auto">
          <a:xfrm>
            <a:off x="123825" y="658813"/>
            <a:ext cx="9705975" cy="64611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69875" indent="-2698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solidFill>
                  <a:prstClr val="black"/>
                </a:solidFill>
              </a:rPr>
              <a:t>○大都市においては高齢者数の著しい増加が大きな課題。</a:t>
            </a:r>
            <a:endParaRPr lang="en-US" altLang="ja-JP" sz="1800" dirty="0">
              <a:solidFill>
                <a:prstClr val="black"/>
              </a:solidFill>
            </a:endParaRPr>
          </a:p>
          <a:p>
            <a:pPr>
              <a:spcBef>
                <a:spcPct val="0"/>
              </a:spcBef>
              <a:buFontTx/>
              <a:buNone/>
            </a:pPr>
            <a:r>
              <a:rPr lang="ja-JP" altLang="en-US" sz="1800" dirty="0">
                <a:solidFill>
                  <a:prstClr val="black"/>
                </a:solidFill>
              </a:rPr>
              <a:t>○ 三大都市圏の中心部（既成市街地等）で２５０万人増、近郊部（近郊整備地帯等）で３４０万人増。</a:t>
            </a:r>
            <a:endParaRPr lang="en-US" altLang="ja-JP" sz="1800" dirty="0">
              <a:solidFill>
                <a:prstClr val="black"/>
              </a:solidFill>
            </a:endParaRPr>
          </a:p>
        </p:txBody>
      </p:sp>
      <p:sp>
        <p:nvSpPr>
          <p:cNvPr id="54277" name="テキスト ボックス 25"/>
          <p:cNvSpPr txBox="1">
            <a:spLocks noChangeArrowheads="1"/>
          </p:cNvSpPr>
          <p:nvPr/>
        </p:nvSpPr>
        <p:spPr bwMode="auto">
          <a:xfrm>
            <a:off x="3773488" y="5973763"/>
            <a:ext cx="1122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prstClr val="black"/>
                </a:solidFill>
              </a:rPr>
              <a:t>2010</a:t>
            </a:r>
            <a:r>
              <a:rPr lang="ja-JP" altLang="en-US" sz="1000" dirty="0">
                <a:solidFill>
                  <a:prstClr val="black"/>
                </a:solidFill>
              </a:rPr>
              <a:t>年から△</a:t>
            </a:r>
            <a:r>
              <a:rPr lang="en-US" altLang="ja-JP" sz="1000" dirty="0">
                <a:solidFill>
                  <a:prstClr val="black"/>
                </a:solidFill>
              </a:rPr>
              <a:t>31%</a:t>
            </a:r>
          </a:p>
          <a:p>
            <a:pPr>
              <a:spcBef>
                <a:spcPct val="0"/>
              </a:spcBef>
              <a:buFontTx/>
              <a:buNone/>
            </a:pPr>
            <a:r>
              <a:rPr lang="ja-JP" altLang="en-US" sz="1000" dirty="0">
                <a:solidFill>
                  <a:prstClr val="black"/>
                </a:solidFill>
              </a:rPr>
              <a:t>　　　　　　　△</a:t>
            </a:r>
            <a:r>
              <a:rPr lang="en-US" altLang="ja-JP" sz="1000" dirty="0">
                <a:solidFill>
                  <a:prstClr val="black"/>
                </a:solidFill>
              </a:rPr>
              <a:t>87</a:t>
            </a:r>
            <a:r>
              <a:rPr lang="ja-JP" altLang="en-US" sz="1000" dirty="0">
                <a:solidFill>
                  <a:prstClr val="black"/>
                </a:solidFill>
              </a:rPr>
              <a:t>万人</a:t>
            </a:r>
          </a:p>
        </p:txBody>
      </p:sp>
      <p:sp>
        <p:nvSpPr>
          <p:cNvPr id="54278" name="テキスト ボックス 66"/>
          <p:cNvSpPr txBox="1">
            <a:spLocks noChangeArrowheads="1"/>
          </p:cNvSpPr>
          <p:nvPr/>
        </p:nvSpPr>
        <p:spPr bwMode="auto">
          <a:xfrm>
            <a:off x="3498850" y="2711450"/>
            <a:ext cx="1431925" cy="830263"/>
          </a:xfrm>
          <a:prstGeom prst="rect">
            <a:avLst/>
          </a:prstGeom>
          <a:solidFill>
            <a:schemeClr val="bg1"/>
          </a:solidFill>
          <a:ln w="9525">
            <a:solidFill>
              <a:schemeClr val="tx1"/>
            </a:solidFill>
            <a:prstDash val="dash"/>
            <a:miter lim="800000"/>
            <a:headEnd/>
            <a:tailEnd/>
          </a:ln>
        </p:spPr>
        <p:txBody>
          <a:bodyPr r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solidFill>
                  <a:prstClr val="black"/>
                </a:solidFill>
              </a:rPr>
              <a:t>2040</a:t>
            </a:r>
            <a:r>
              <a:rPr lang="ja-JP" altLang="en-US" sz="1200" dirty="0">
                <a:solidFill>
                  <a:prstClr val="black"/>
                </a:solidFill>
              </a:rPr>
              <a:t>年</a:t>
            </a:r>
            <a:endParaRPr lang="en-US" altLang="ja-JP" sz="1200" dirty="0">
              <a:solidFill>
                <a:prstClr val="black"/>
              </a:solidFill>
            </a:endParaRPr>
          </a:p>
          <a:p>
            <a:pPr>
              <a:spcBef>
                <a:spcPct val="0"/>
              </a:spcBef>
              <a:buFontTx/>
              <a:buNone/>
            </a:pPr>
            <a:r>
              <a:rPr lang="ja-JP" altLang="en-US" sz="1200" dirty="0">
                <a:solidFill>
                  <a:prstClr val="black"/>
                </a:solidFill>
              </a:rPr>
              <a:t>全体人口</a:t>
            </a:r>
            <a:r>
              <a:rPr lang="en-US" altLang="ja-JP" sz="1200" dirty="0">
                <a:solidFill>
                  <a:prstClr val="black"/>
                </a:solidFill>
              </a:rPr>
              <a:t>2,125</a:t>
            </a:r>
            <a:r>
              <a:rPr lang="ja-JP" altLang="en-US" sz="1200" dirty="0">
                <a:solidFill>
                  <a:prstClr val="black"/>
                </a:solidFill>
              </a:rPr>
              <a:t>万人</a:t>
            </a:r>
            <a:endParaRPr lang="en-US" altLang="ja-JP" sz="1200" dirty="0">
              <a:solidFill>
                <a:prstClr val="black"/>
              </a:solidFill>
            </a:endParaRPr>
          </a:p>
          <a:p>
            <a:pPr>
              <a:spcBef>
                <a:spcPct val="0"/>
              </a:spcBef>
              <a:buFontTx/>
              <a:buNone/>
            </a:pPr>
            <a:r>
              <a:rPr lang="en-US" altLang="ja-JP" sz="1200" b="1" u="sng" dirty="0">
                <a:solidFill>
                  <a:srgbClr val="FF0000"/>
                </a:solidFill>
              </a:rPr>
              <a:t>2010</a:t>
            </a:r>
            <a:r>
              <a:rPr lang="ja-JP" altLang="en-US" sz="1200" b="1" u="sng" dirty="0">
                <a:solidFill>
                  <a:srgbClr val="FF0000"/>
                </a:solidFill>
              </a:rPr>
              <a:t>年から△</a:t>
            </a:r>
            <a:r>
              <a:rPr lang="en-US" altLang="ja-JP" sz="1200" b="1" u="sng" dirty="0">
                <a:solidFill>
                  <a:srgbClr val="FF0000"/>
                </a:solidFill>
              </a:rPr>
              <a:t>8.2</a:t>
            </a:r>
            <a:r>
              <a:rPr lang="ja-JP" altLang="en-US" sz="1200" b="1" u="sng" dirty="0">
                <a:solidFill>
                  <a:srgbClr val="FF0000"/>
                </a:solidFill>
              </a:rPr>
              <a:t>％</a:t>
            </a:r>
            <a:endParaRPr lang="en-US" altLang="ja-JP" sz="1200" b="1" u="sng" dirty="0">
              <a:solidFill>
                <a:srgbClr val="FF0000"/>
              </a:solidFill>
            </a:endParaRPr>
          </a:p>
          <a:p>
            <a:pPr>
              <a:spcBef>
                <a:spcPct val="0"/>
              </a:spcBef>
              <a:buFontTx/>
              <a:buNone/>
            </a:pPr>
            <a:r>
              <a:rPr lang="ja-JP" altLang="en-US" sz="1200" dirty="0">
                <a:solidFill>
                  <a:prstClr val="black"/>
                </a:solidFill>
              </a:rPr>
              <a:t>　　　　　　△</a:t>
            </a:r>
            <a:r>
              <a:rPr lang="en-US" altLang="ja-JP" sz="1200" dirty="0">
                <a:solidFill>
                  <a:prstClr val="black"/>
                </a:solidFill>
              </a:rPr>
              <a:t>190</a:t>
            </a:r>
            <a:r>
              <a:rPr lang="ja-JP" altLang="en-US" sz="1200" dirty="0">
                <a:solidFill>
                  <a:prstClr val="black"/>
                </a:solidFill>
              </a:rPr>
              <a:t>万人</a:t>
            </a:r>
            <a:endParaRPr lang="en-US" altLang="ja-JP" sz="1200" dirty="0">
              <a:solidFill>
                <a:prstClr val="black"/>
              </a:solidFill>
            </a:endParaRPr>
          </a:p>
        </p:txBody>
      </p:sp>
      <p:sp>
        <p:nvSpPr>
          <p:cNvPr id="3119" name="テキスト ボックス 79"/>
          <p:cNvSpPr txBox="1">
            <a:spLocks noChangeArrowheads="1"/>
          </p:cNvSpPr>
          <p:nvPr/>
        </p:nvSpPr>
        <p:spPr bwMode="auto">
          <a:xfrm>
            <a:off x="82550" y="1554163"/>
            <a:ext cx="1517650" cy="477837"/>
          </a:xfrm>
          <a:prstGeom prst="rect">
            <a:avLst/>
          </a:prstGeom>
          <a:gradFill>
            <a:gsLst>
              <a:gs pos="0">
                <a:schemeClr val="accent6">
                  <a:lumMod val="40000"/>
                  <a:lumOff val="60000"/>
                </a:schemeClr>
              </a:gs>
              <a:gs pos="50000">
                <a:schemeClr val="bg1"/>
              </a:gs>
              <a:gs pos="100000">
                <a:schemeClr val="accent6">
                  <a:lumMod val="40000"/>
                  <a:lumOff val="60000"/>
                </a:schemeClr>
              </a:gs>
            </a:gsLst>
            <a:lin ang="5400000" scaled="0"/>
          </a:gradFill>
          <a:ln w="19050">
            <a:solidFill>
              <a:schemeClr val="accent6"/>
            </a:solidFill>
            <a:miter lim="800000"/>
            <a:headEnd/>
            <a:tailEnd/>
          </a:ln>
        </p:spPr>
        <p:txBody>
          <a:bodyPr>
            <a:spAutoFit/>
          </a:bodyPr>
          <a:lstStyle/>
          <a:p>
            <a:pPr>
              <a:defRPr/>
            </a:pPr>
            <a:r>
              <a:rPr lang="ja-JP" altLang="en-US" sz="1400" b="1" dirty="0">
                <a:solidFill>
                  <a:prstClr val="black"/>
                </a:solidFill>
                <a:latin typeface="Arial" panose="020B0604020202020204" pitchFamily="34" charset="0"/>
              </a:rPr>
              <a:t>三大都市圏</a:t>
            </a:r>
            <a:endParaRPr lang="en-US" altLang="ja-JP" sz="1400" b="1" dirty="0">
              <a:solidFill>
                <a:prstClr val="black"/>
              </a:solidFill>
              <a:latin typeface="Arial" panose="020B0604020202020204" pitchFamily="34" charset="0"/>
            </a:endParaRPr>
          </a:p>
          <a:p>
            <a:pPr>
              <a:defRPr/>
            </a:pPr>
            <a:r>
              <a:rPr lang="ja-JP" altLang="en-US" sz="1100" b="1" dirty="0">
                <a:solidFill>
                  <a:prstClr val="black"/>
                </a:solidFill>
                <a:latin typeface="Arial" panose="020B0604020202020204" pitchFamily="34" charset="0"/>
              </a:rPr>
              <a:t>（既成市街地等）</a:t>
            </a:r>
            <a:endParaRPr lang="en-US" altLang="ja-JP" sz="1100" b="1" dirty="0">
              <a:solidFill>
                <a:prstClr val="black"/>
              </a:solidFill>
              <a:latin typeface="Arial" panose="020B0604020202020204" pitchFamily="34" charset="0"/>
            </a:endParaRPr>
          </a:p>
        </p:txBody>
      </p:sp>
      <p:sp>
        <p:nvSpPr>
          <p:cNvPr id="100" name="円/楕円 99"/>
          <p:cNvSpPr/>
          <p:nvPr/>
        </p:nvSpPr>
        <p:spPr>
          <a:xfrm>
            <a:off x="2193925" y="3875088"/>
            <a:ext cx="288925"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dirty="0">
              <a:solidFill>
                <a:prstClr val="white"/>
              </a:solidFill>
            </a:endParaRPr>
          </a:p>
        </p:txBody>
      </p:sp>
      <p:sp>
        <p:nvSpPr>
          <p:cNvPr id="113" name="四角形吹き出し 112"/>
          <p:cNvSpPr/>
          <p:nvPr/>
        </p:nvSpPr>
        <p:spPr>
          <a:xfrm flipH="1">
            <a:off x="939800" y="3355975"/>
            <a:ext cx="1563688" cy="377825"/>
          </a:xfrm>
          <a:prstGeom prst="wedgeRectCallout">
            <a:avLst>
              <a:gd name="adj1" fmla="val -35467"/>
              <a:gd name="adj2" fmla="val 84662"/>
            </a:avLst>
          </a:prstGeom>
          <a:solidFill>
            <a:schemeClr val="bg1">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b="1" dirty="0">
                <a:solidFill>
                  <a:prstClr val="black"/>
                </a:solidFill>
              </a:rPr>
              <a:t>ピーク</a:t>
            </a:r>
            <a:endParaRPr lang="en-US" altLang="ja-JP" sz="1200" b="1" dirty="0">
              <a:solidFill>
                <a:prstClr val="black"/>
              </a:solidFill>
            </a:endParaRPr>
          </a:p>
          <a:p>
            <a:pPr>
              <a:defRPr/>
            </a:pPr>
            <a:r>
              <a:rPr lang="en-US" altLang="ja-JP" sz="1200" b="1" dirty="0">
                <a:solidFill>
                  <a:prstClr val="black"/>
                </a:solidFill>
              </a:rPr>
              <a:t>2015</a:t>
            </a:r>
            <a:r>
              <a:rPr lang="ja-JP" altLang="en-US" sz="1200" b="1" dirty="0">
                <a:solidFill>
                  <a:prstClr val="black"/>
                </a:solidFill>
              </a:rPr>
              <a:t>年　</a:t>
            </a:r>
            <a:r>
              <a:rPr lang="en-US" altLang="ja-JP" sz="1200" b="1" dirty="0">
                <a:solidFill>
                  <a:prstClr val="black"/>
                </a:solidFill>
              </a:rPr>
              <a:t>2,340</a:t>
            </a:r>
            <a:r>
              <a:rPr lang="ja-JP" altLang="en-US" sz="1200" b="1" dirty="0">
                <a:solidFill>
                  <a:prstClr val="black"/>
                </a:solidFill>
              </a:rPr>
              <a:t>万人</a:t>
            </a:r>
            <a:endParaRPr lang="en-US" altLang="ja-JP" sz="1200" b="1" dirty="0">
              <a:solidFill>
                <a:prstClr val="black"/>
              </a:solidFill>
            </a:endParaRPr>
          </a:p>
        </p:txBody>
      </p:sp>
      <p:sp>
        <p:nvSpPr>
          <p:cNvPr id="54282" name="テキスト ボックス 64"/>
          <p:cNvSpPr txBox="1">
            <a:spLocks noChangeArrowheads="1"/>
          </p:cNvSpPr>
          <p:nvPr/>
        </p:nvSpPr>
        <p:spPr bwMode="auto">
          <a:xfrm>
            <a:off x="-68263" y="3186113"/>
            <a:ext cx="3222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dirty="0">
                <a:solidFill>
                  <a:prstClr val="black"/>
                </a:solidFill>
              </a:rPr>
              <a:t>（人口　　単位：万人）</a:t>
            </a:r>
            <a:endParaRPr lang="en-GB" altLang="ja-JP" sz="900" dirty="0">
              <a:solidFill>
                <a:prstClr val="black"/>
              </a:solidFill>
            </a:endParaRPr>
          </a:p>
        </p:txBody>
      </p:sp>
      <p:sp>
        <p:nvSpPr>
          <p:cNvPr id="54283" name="テキスト ボックス 25"/>
          <p:cNvSpPr txBox="1">
            <a:spLocks noChangeArrowheads="1"/>
          </p:cNvSpPr>
          <p:nvPr/>
        </p:nvSpPr>
        <p:spPr bwMode="auto">
          <a:xfrm>
            <a:off x="8732838" y="5927725"/>
            <a:ext cx="1096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r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prstClr val="black"/>
                </a:solidFill>
              </a:rPr>
              <a:t>2010</a:t>
            </a:r>
            <a:r>
              <a:rPr lang="ja-JP" altLang="en-US" sz="1000" dirty="0">
                <a:solidFill>
                  <a:prstClr val="black"/>
                </a:solidFill>
              </a:rPr>
              <a:t>年から△</a:t>
            </a:r>
            <a:r>
              <a:rPr lang="en-US" altLang="ja-JP" sz="1000" dirty="0">
                <a:solidFill>
                  <a:prstClr val="black"/>
                </a:solidFill>
              </a:rPr>
              <a:t>34%</a:t>
            </a:r>
          </a:p>
          <a:p>
            <a:pPr>
              <a:spcBef>
                <a:spcPct val="0"/>
              </a:spcBef>
              <a:buFontTx/>
              <a:buNone/>
            </a:pPr>
            <a:r>
              <a:rPr lang="ja-JP" altLang="en-US" sz="1000" dirty="0">
                <a:solidFill>
                  <a:prstClr val="black"/>
                </a:solidFill>
              </a:rPr>
              <a:t>　　　　　△</a:t>
            </a:r>
            <a:r>
              <a:rPr lang="en-US" altLang="ja-JP" sz="1000" dirty="0">
                <a:solidFill>
                  <a:prstClr val="black"/>
                </a:solidFill>
              </a:rPr>
              <a:t>157</a:t>
            </a:r>
            <a:r>
              <a:rPr lang="ja-JP" altLang="en-US" sz="1000" dirty="0">
                <a:solidFill>
                  <a:prstClr val="black"/>
                </a:solidFill>
              </a:rPr>
              <a:t>万人</a:t>
            </a:r>
          </a:p>
        </p:txBody>
      </p:sp>
      <p:sp>
        <p:nvSpPr>
          <p:cNvPr id="54284" name="テキスト ボックス 66"/>
          <p:cNvSpPr txBox="1">
            <a:spLocks noChangeArrowheads="1"/>
          </p:cNvSpPr>
          <p:nvPr/>
        </p:nvSpPr>
        <p:spPr bwMode="auto">
          <a:xfrm>
            <a:off x="8477250" y="1655763"/>
            <a:ext cx="1404938" cy="830262"/>
          </a:xfrm>
          <a:prstGeom prst="rect">
            <a:avLst/>
          </a:prstGeom>
          <a:solidFill>
            <a:schemeClr val="bg1"/>
          </a:solidFill>
          <a:ln w="9525">
            <a:solidFill>
              <a:schemeClr val="tx1"/>
            </a:solidFill>
            <a:prstDash val="dash"/>
            <a:miter lim="800000"/>
            <a:headEnd/>
            <a:tailEnd/>
          </a:ln>
        </p:spPr>
        <p:txBody>
          <a:bodyPr wrap="none" lIns="36000" r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solidFill>
                  <a:prstClr val="black"/>
                </a:solidFill>
              </a:rPr>
              <a:t>2040</a:t>
            </a:r>
            <a:r>
              <a:rPr lang="ja-JP" altLang="en-US" sz="1200" dirty="0">
                <a:solidFill>
                  <a:prstClr val="black"/>
                </a:solidFill>
              </a:rPr>
              <a:t>年</a:t>
            </a:r>
            <a:endParaRPr lang="en-US" altLang="ja-JP" sz="1200" dirty="0">
              <a:solidFill>
                <a:prstClr val="black"/>
              </a:solidFill>
            </a:endParaRPr>
          </a:p>
          <a:p>
            <a:pPr>
              <a:spcBef>
                <a:spcPct val="0"/>
              </a:spcBef>
              <a:buFontTx/>
              <a:buNone/>
            </a:pPr>
            <a:r>
              <a:rPr lang="ja-JP" altLang="en-US" sz="1200" dirty="0">
                <a:solidFill>
                  <a:prstClr val="black"/>
                </a:solidFill>
              </a:rPr>
              <a:t>全体人口</a:t>
            </a:r>
            <a:r>
              <a:rPr lang="en-US" altLang="ja-JP" sz="1200" dirty="0">
                <a:solidFill>
                  <a:prstClr val="black"/>
                </a:solidFill>
              </a:rPr>
              <a:t>3,038</a:t>
            </a:r>
            <a:r>
              <a:rPr lang="ja-JP" altLang="en-US" sz="1200" dirty="0">
                <a:solidFill>
                  <a:prstClr val="black"/>
                </a:solidFill>
              </a:rPr>
              <a:t>万人</a:t>
            </a:r>
            <a:endParaRPr lang="en-US" altLang="ja-JP" sz="1200" dirty="0">
              <a:solidFill>
                <a:prstClr val="black"/>
              </a:solidFill>
            </a:endParaRPr>
          </a:p>
          <a:p>
            <a:pPr>
              <a:spcBef>
                <a:spcPct val="0"/>
              </a:spcBef>
              <a:buFontTx/>
              <a:buNone/>
            </a:pPr>
            <a:r>
              <a:rPr lang="en-US" altLang="ja-JP" sz="1200" b="1" u="sng" dirty="0">
                <a:solidFill>
                  <a:srgbClr val="FF0000"/>
                </a:solidFill>
              </a:rPr>
              <a:t>2010</a:t>
            </a:r>
            <a:r>
              <a:rPr lang="ja-JP" altLang="en-US" sz="1200" b="1" u="sng" dirty="0">
                <a:solidFill>
                  <a:srgbClr val="FF0000"/>
                </a:solidFill>
              </a:rPr>
              <a:t>年から△</a:t>
            </a:r>
            <a:r>
              <a:rPr lang="en-US" altLang="ja-JP" sz="1200" b="1" u="sng" dirty="0">
                <a:solidFill>
                  <a:srgbClr val="FF0000"/>
                </a:solidFill>
              </a:rPr>
              <a:t>11</a:t>
            </a:r>
            <a:r>
              <a:rPr lang="ja-JP" altLang="en-US" sz="1200" b="1" u="sng" dirty="0">
                <a:solidFill>
                  <a:srgbClr val="FF0000"/>
                </a:solidFill>
              </a:rPr>
              <a:t>％</a:t>
            </a:r>
            <a:endParaRPr lang="en-US" altLang="ja-JP" sz="1200" b="1" u="sng" dirty="0">
              <a:solidFill>
                <a:srgbClr val="FF0000"/>
              </a:solidFill>
            </a:endParaRPr>
          </a:p>
          <a:p>
            <a:pPr>
              <a:spcBef>
                <a:spcPct val="0"/>
              </a:spcBef>
              <a:buFontTx/>
              <a:buNone/>
            </a:pPr>
            <a:r>
              <a:rPr lang="ja-JP" altLang="en-US" sz="1200" dirty="0">
                <a:solidFill>
                  <a:prstClr val="black"/>
                </a:solidFill>
              </a:rPr>
              <a:t>　　　　　　△</a:t>
            </a:r>
            <a:r>
              <a:rPr lang="en-US" altLang="ja-JP" sz="1200" dirty="0">
                <a:solidFill>
                  <a:prstClr val="black"/>
                </a:solidFill>
              </a:rPr>
              <a:t>392</a:t>
            </a:r>
            <a:r>
              <a:rPr lang="ja-JP" altLang="en-US" sz="1200" dirty="0">
                <a:solidFill>
                  <a:prstClr val="black"/>
                </a:solidFill>
              </a:rPr>
              <a:t>万人</a:t>
            </a:r>
            <a:endParaRPr lang="en-US" altLang="ja-JP" sz="1200" dirty="0">
              <a:solidFill>
                <a:prstClr val="black"/>
              </a:solidFill>
            </a:endParaRPr>
          </a:p>
        </p:txBody>
      </p:sp>
      <p:sp>
        <p:nvSpPr>
          <p:cNvPr id="84" name="テキスト ボックス 79"/>
          <p:cNvSpPr txBox="1">
            <a:spLocks noChangeArrowheads="1"/>
          </p:cNvSpPr>
          <p:nvPr/>
        </p:nvSpPr>
        <p:spPr bwMode="auto">
          <a:xfrm>
            <a:off x="5059363" y="1558925"/>
            <a:ext cx="1312862" cy="477838"/>
          </a:xfrm>
          <a:prstGeom prst="rect">
            <a:avLst/>
          </a:prstGeom>
          <a:gradFill>
            <a:gsLst>
              <a:gs pos="0">
                <a:schemeClr val="accent6">
                  <a:lumMod val="40000"/>
                  <a:lumOff val="60000"/>
                </a:schemeClr>
              </a:gs>
              <a:gs pos="50000">
                <a:schemeClr val="bg1"/>
              </a:gs>
              <a:gs pos="100000">
                <a:schemeClr val="accent6">
                  <a:lumMod val="40000"/>
                  <a:lumOff val="60000"/>
                </a:schemeClr>
              </a:gs>
            </a:gsLst>
            <a:lin ang="5400000" scaled="0"/>
          </a:gradFill>
          <a:ln w="19050">
            <a:solidFill>
              <a:schemeClr val="accent6"/>
            </a:solidFill>
            <a:miter lim="800000"/>
            <a:headEnd/>
            <a:tailEnd/>
          </a:ln>
        </p:spPr>
        <p:txBody>
          <a:bodyPr wrap="none">
            <a:spAutoFit/>
          </a:bodyPr>
          <a:lstStyle/>
          <a:p>
            <a:pPr>
              <a:defRPr/>
            </a:pPr>
            <a:r>
              <a:rPr lang="ja-JP" altLang="en-US" sz="1400" b="1" dirty="0">
                <a:solidFill>
                  <a:prstClr val="black"/>
                </a:solidFill>
                <a:latin typeface="Arial" panose="020B0604020202020204" pitchFamily="34" charset="0"/>
              </a:rPr>
              <a:t>三大都市圏</a:t>
            </a:r>
            <a:endParaRPr lang="en-US" altLang="ja-JP" sz="1400" b="1" dirty="0">
              <a:solidFill>
                <a:prstClr val="black"/>
              </a:solidFill>
              <a:latin typeface="Arial" panose="020B0604020202020204" pitchFamily="34" charset="0"/>
            </a:endParaRPr>
          </a:p>
          <a:p>
            <a:pPr>
              <a:defRPr/>
            </a:pPr>
            <a:r>
              <a:rPr lang="ja-JP" altLang="en-US" sz="1100" b="1" dirty="0">
                <a:solidFill>
                  <a:prstClr val="black"/>
                </a:solidFill>
                <a:latin typeface="Arial" panose="020B0604020202020204" pitchFamily="34" charset="0"/>
              </a:rPr>
              <a:t>（近郊整備地帯等）</a:t>
            </a:r>
            <a:endParaRPr lang="en-US" altLang="ja-JP" sz="1100" b="1" dirty="0">
              <a:solidFill>
                <a:prstClr val="black"/>
              </a:solidFill>
              <a:latin typeface="Arial" panose="020B0604020202020204" pitchFamily="34" charset="0"/>
            </a:endParaRPr>
          </a:p>
        </p:txBody>
      </p:sp>
      <p:sp>
        <p:nvSpPr>
          <p:cNvPr id="85" name="円/楕円 84"/>
          <p:cNvSpPr/>
          <p:nvPr/>
        </p:nvSpPr>
        <p:spPr>
          <a:xfrm>
            <a:off x="7188200" y="2819400"/>
            <a:ext cx="288925"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dirty="0">
              <a:solidFill>
                <a:prstClr val="white"/>
              </a:solidFill>
            </a:endParaRPr>
          </a:p>
        </p:txBody>
      </p:sp>
      <p:cxnSp>
        <p:nvCxnSpPr>
          <p:cNvPr id="86" name="直線矢印コネクタ 85"/>
          <p:cNvCxnSpPr/>
          <p:nvPr/>
        </p:nvCxnSpPr>
        <p:spPr>
          <a:xfrm>
            <a:off x="7348538" y="1858963"/>
            <a:ext cx="1116012" cy="47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 name="四角形吹き出し 86"/>
          <p:cNvSpPr/>
          <p:nvPr/>
        </p:nvSpPr>
        <p:spPr>
          <a:xfrm>
            <a:off x="5794375" y="2212975"/>
            <a:ext cx="1466850" cy="377825"/>
          </a:xfrm>
          <a:prstGeom prst="wedgeRectCallout">
            <a:avLst>
              <a:gd name="adj1" fmla="val 49587"/>
              <a:gd name="adj2" fmla="val 117748"/>
            </a:avLst>
          </a:prstGeom>
          <a:solidFill>
            <a:schemeClr val="bg1">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b="1" dirty="0">
                <a:solidFill>
                  <a:prstClr val="black"/>
                </a:solidFill>
              </a:rPr>
              <a:t>ピーク</a:t>
            </a:r>
            <a:endParaRPr lang="en-US" altLang="ja-JP" sz="1200" b="1" dirty="0">
              <a:solidFill>
                <a:prstClr val="black"/>
              </a:solidFill>
            </a:endParaRPr>
          </a:p>
          <a:p>
            <a:pPr>
              <a:defRPr/>
            </a:pPr>
            <a:r>
              <a:rPr lang="en-US" altLang="ja-JP" sz="1200" b="1" dirty="0">
                <a:solidFill>
                  <a:prstClr val="black"/>
                </a:solidFill>
              </a:rPr>
              <a:t>2015</a:t>
            </a:r>
            <a:r>
              <a:rPr lang="ja-JP" altLang="en-US" sz="1200" b="1" dirty="0">
                <a:solidFill>
                  <a:prstClr val="black"/>
                </a:solidFill>
              </a:rPr>
              <a:t>年　</a:t>
            </a:r>
            <a:r>
              <a:rPr lang="en-US" altLang="ja-JP" sz="1200" b="1" dirty="0">
                <a:solidFill>
                  <a:prstClr val="black"/>
                </a:solidFill>
              </a:rPr>
              <a:t>3,438</a:t>
            </a:r>
            <a:r>
              <a:rPr lang="ja-JP" altLang="en-US" sz="1200" b="1" dirty="0">
                <a:solidFill>
                  <a:prstClr val="black"/>
                </a:solidFill>
              </a:rPr>
              <a:t>万人</a:t>
            </a:r>
            <a:endParaRPr lang="en-US" altLang="ja-JP" sz="1200" b="1" dirty="0">
              <a:solidFill>
                <a:prstClr val="black"/>
              </a:solidFill>
            </a:endParaRPr>
          </a:p>
        </p:txBody>
      </p:sp>
      <p:sp>
        <p:nvSpPr>
          <p:cNvPr id="54289" name="テキスト ボックス 64"/>
          <p:cNvSpPr txBox="1">
            <a:spLocks noChangeArrowheads="1"/>
          </p:cNvSpPr>
          <p:nvPr/>
        </p:nvSpPr>
        <p:spPr bwMode="auto">
          <a:xfrm>
            <a:off x="5046663" y="3240088"/>
            <a:ext cx="3222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dirty="0">
                <a:solidFill>
                  <a:prstClr val="black"/>
                </a:solidFill>
              </a:rPr>
              <a:t>（人口　　単位：万人）</a:t>
            </a:r>
            <a:endParaRPr lang="en-GB" altLang="ja-JP" sz="900" dirty="0">
              <a:solidFill>
                <a:prstClr val="black"/>
              </a:solidFill>
            </a:endParaRPr>
          </a:p>
        </p:txBody>
      </p:sp>
      <p:sp>
        <p:nvSpPr>
          <p:cNvPr id="54290" name="テキスト ボックス 24"/>
          <p:cNvSpPr txBox="1">
            <a:spLocks noChangeArrowheads="1"/>
          </p:cNvSpPr>
          <p:nvPr/>
        </p:nvSpPr>
        <p:spPr bwMode="auto">
          <a:xfrm>
            <a:off x="3678238" y="5543550"/>
            <a:ext cx="1236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lIns="36000" rIns="3600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prstClr val="black"/>
                </a:solidFill>
              </a:rPr>
              <a:t>2010</a:t>
            </a:r>
            <a:r>
              <a:rPr lang="ja-JP" altLang="en-US" sz="1000" dirty="0">
                <a:solidFill>
                  <a:prstClr val="black"/>
                </a:solidFill>
              </a:rPr>
              <a:t>年から△</a:t>
            </a:r>
            <a:r>
              <a:rPr lang="en-US" altLang="ja-JP" sz="1000" dirty="0">
                <a:solidFill>
                  <a:prstClr val="black"/>
                </a:solidFill>
              </a:rPr>
              <a:t>22</a:t>
            </a:r>
            <a:r>
              <a:rPr lang="ja-JP" altLang="en-US" sz="1000" dirty="0">
                <a:solidFill>
                  <a:prstClr val="black"/>
                </a:solidFill>
              </a:rPr>
              <a:t>％</a:t>
            </a:r>
            <a:endParaRPr lang="en-US" altLang="ja-JP" sz="1000" dirty="0">
              <a:solidFill>
                <a:prstClr val="black"/>
              </a:solidFill>
            </a:endParaRPr>
          </a:p>
          <a:p>
            <a:pPr>
              <a:spcBef>
                <a:spcPct val="0"/>
              </a:spcBef>
              <a:buFontTx/>
              <a:buNone/>
            </a:pPr>
            <a:r>
              <a:rPr lang="ja-JP" altLang="en-US" sz="1000" dirty="0">
                <a:solidFill>
                  <a:prstClr val="black"/>
                </a:solidFill>
              </a:rPr>
              <a:t>　　　　　　△</a:t>
            </a:r>
            <a:r>
              <a:rPr lang="en-US" altLang="ja-JP" sz="1000" dirty="0">
                <a:solidFill>
                  <a:prstClr val="black"/>
                </a:solidFill>
              </a:rPr>
              <a:t>350</a:t>
            </a:r>
            <a:r>
              <a:rPr lang="ja-JP" altLang="en-US" sz="1000" dirty="0">
                <a:solidFill>
                  <a:prstClr val="black"/>
                </a:solidFill>
              </a:rPr>
              <a:t>万人</a:t>
            </a:r>
          </a:p>
        </p:txBody>
      </p:sp>
      <p:sp>
        <p:nvSpPr>
          <p:cNvPr id="41" name="テキスト ボックス 40"/>
          <p:cNvSpPr txBox="1"/>
          <p:nvPr/>
        </p:nvSpPr>
        <p:spPr>
          <a:xfrm>
            <a:off x="774700" y="3886200"/>
            <a:ext cx="976313" cy="184150"/>
          </a:xfrm>
          <a:prstGeom prst="rect">
            <a:avLst/>
          </a:prstGeom>
          <a:solidFill>
            <a:schemeClr val="bg1"/>
          </a:solidFill>
          <a:ln w="25400">
            <a:solidFill>
              <a:schemeClr val="accent3"/>
            </a:solidFill>
          </a:ln>
        </p:spPr>
        <p:txBody>
          <a:bodyPr lIns="0" tIns="0" rIns="0" bIns="0">
            <a:spAutoFit/>
          </a:bodyPr>
          <a:lstStyle/>
          <a:p>
            <a:pPr algn="ctr">
              <a:defRPr/>
            </a:pPr>
            <a:r>
              <a:rPr lang="ja-JP" altLang="en-US" sz="1200" b="1" dirty="0">
                <a:solidFill>
                  <a:srgbClr val="9BBB59"/>
                </a:solidFill>
                <a:latin typeface="Arial" panose="020B0604020202020204" pitchFamily="34" charset="0"/>
              </a:rPr>
              <a:t>老年人口</a:t>
            </a:r>
            <a:endParaRPr lang="en-GB" sz="1200" b="1" dirty="0">
              <a:solidFill>
                <a:srgbClr val="9BBB59"/>
              </a:solidFill>
              <a:latin typeface="Arial" panose="020B0604020202020204" pitchFamily="34" charset="0"/>
            </a:endParaRPr>
          </a:p>
        </p:txBody>
      </p:sp>
      <p:sp>
        <p:nvSpPr>
          <p:cNvPr id="54292" name="テキスト ボックス 96"/>
          <p:cNvSpPr txBox="1">
            <a:spLocks noChangeArrowheads="1"/>
          </p:cNvSpPr>
          <p:nvPr/>
        </p:nvSpPr>
        <p:spPr bwMode="auto">
          <a:xfrm>
            <a:off x="755650" y="4946650"/>
            <a:ext cx="1139825" cy="184150"/>
          </a:xfrm>
          <a:prstGeom prst="rect">
            <a:avLst/>
          </a:prstGeom>
          <a:solidFill>
            <a:schemeClr val="bg1"/>
          </a:solidFill>
          <a:ln w="25400">
            <a:solidFill>
              <a:schemeClr val="accent2"/>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b="1" dirty="0">
                <a:solidFill>
                  <a:srgbClr val="C0504D"/>
                </a:solidFill>
              </a:rPr>
              <a:t>生産年齢人口</a:t>
            </a:r>
            <a:endParaRPr lang="en-GB" altLang="ja-JP" sz="1200" b="1" dirty="0">
              <a:solidFill>
                <a:srgbClr val="C0504D"/>
              </a:solidFill>
            </a:endParaRPr>
          </a:p>
        </p:txBody>
      </p:sp>
      <p:sp>
        <p:nvSpPr>
          <p:cNvPr id="54293" name="テキスト ボックス 98"/>
          <p:cNvSpPr txBox="1">
            <a:spLocks noChangeArrowheads="1"/>
          </p:cNvSpPr>
          <p:nvPr/>
        </p:nvSpPr>
        <p:spPr bwMode="auto">
          <a:xfrm>
            <a:off x="755650" y="6078538"/>
            <a:ext cx="976313" cy="184150"/>
          </a:xfrm>
          <a:prstGeom prst="rect">
            <a:avLst/>
          </a:prstGeom>
          <a:solidFill>
            <a:schemeClr val="bg1"/>
          </a:solidFill>
          <a:ln w="25400">
            <a:solidFill>
              <a:schemeClr val="accent1"/>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200" b="1" dirty="0">
                <a:solidFill>
                  <a:srgbClr val="4F81BD"/>
                </a:solidFill>
              </a:rPr>
              <a:t>幼年人口</a:t>
            </a:r>
            <a:endParaRPr lang="en-GB" altLang="ja-JP" sz="1200" b="1" dirty="0">
              <a:solidFill>
                <a:srgbClr val="4F81BD"/>
              </a:solidFill>
            </a:endParaRPr>
          </a:p>
        </p:txBody>
      </p:sp>
      <p:cxnSp>
        <p:nvCxnSpPr>
          <p:cNvPr id="63" name="直線矢印コネクタ 62"/>
          <p:cNvCxnSpPr>
            <a:stCxn id="54307" idx="3"/>
            <a:endCxn id="54319" idx="1"/>
          </p:cNvCxnSpPr>
          <p:nvPr/>
        </p:nvCxnSpPr>
        <p:spPr>
          <a:xfrm>
            <a:off x="7578725" y="3244850"/>
            <a:ext cx="400050" cy="3746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a:stCxn id="54308" idx="3"/>
            <a:endCxn id="54318" idx="1"/>
          </p:cNvCxnSpPr>
          <p:nvPr/>
        </p:nvCxnSpPr>
        <p:spPr>
          <a:xfrm>
            <a:off x="7678738" y="4627563"/>
            <a:ext cx="433387" cy="5603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a:stCxn id="54309" idx="3"/>
            <a:endCxn id="54317" idx="1"/>
          </p:cNvCxnSpPr>
          <p:nvPr/>
        </p:nvCxnSpPr>
        <p:spPr>
          <a:xfrm>
            <a:off x="7672388" y="6099175"/>
            <a:ext cx="446087" cy="619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a:off x="2552700" y="6200775"/>
            <a:ext cx="546100" cy="476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a:stCxn id="54304" idx="3"/>
            <a:endCxn id="54315" idx="1"/>
          </p:cNvCxnSpPr>
          <p:nvPr/>
        </p:nvCxnSpPr>
        <p:spPr>
          <a:xfrm>
            <a:off x="2568575" y="5313363"/>
            <a:ext cx="527050" cy="809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a:stCxn id="54303" idx="3"/>
          </p:cNvCxnSpPr>
          <p:nvPr/>
        </p:nvCxnSpPr>
        <p:spPr>
          <a:xfrm>
            <a:off x="2498725" y="4311650"/>
            <a:ext cx="615950" cy="1555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a:off x="2697163" y="2952750"/>
            <a:ext cx="7921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301" name="テキスト ボックス 27"/>
          <p:cNvSpPr txBox="1">
            <a:spLocks noChangeArrowheads="1"/>
          </p:cNvSpPr>
          <p:nvPr/>
        </p:nvSpPr>
        <p:spPr bwMode="auto">
          <a:xfrm>
            <a:off x="6867525" y="6545263"/>
            <a:ext cx="3586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800" dirty="0">
                <a:solidFill>
                  <a:prstClr val="black"/>
                </a:solidFill>
              </a:rPr>
              <a:t>出典：国勢調査</a:t>
            </a:r>
            <a:endParaRPr lang="en-US" altLang="ja-JP" sz="800" dirty="0">
              <a:solidFill>
                <a:prstClr val="black"/>
              </a:solidFill>
            </a:endParaRPr>
          </a:p>
          <a:p>
            <a:pPr>
              <a:spcBef>
                <a:spcPct val="0"/>
              </a:spcBef>
              <a:buFontTx/>
              <a:buNone/>
            </a:pPr>
            <a:r>
              <a:rPr lang="ja-JP" altLang="en-US" sz="800" dirty="0">
                <a:solidFill>
                  <a:prstClr val="black"/>
                </a:solidFill>
              </a:rPr>
              <a:t>　　　　国立社会保障・人口問題研究所（平成２５年３月推計）</a:t>
            </a:r>
          </a:p>
        </p:txBody>
      </p:sp>
      <p:sp>
        <p:nvSpPr>
          <p:cNvPr id="54302" name="テキスト ボックス 26"/>
          <p:cNvSpPr txBox="1">
            <a:spLocks noChangeArrowheads="1"/>
          </p:cNvSpPr>
          <p:nvPr/>
        </p:nvSpPr>
        <p:spPr bwMode="auto">
          <a:xfrm>
            <a:off x="0" y="6515100"/>
            <a:ext cx="6105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800" dirty="0">
                <a:solidFill>
                  <a:prstClr val="black"/>
                </a:solidFill>
              </a:rPr>
              <a:t>※</a:t>
            </a:r>
            <a:r>
              <a:rPr lang="ja-JP" altLang="en-US" sz="800" dirty="0">
                <a:solidFill>
                  <a:prstClr val="black"/>
                </a:solidFill>
              </a:rPr>
              <a:t>　「三大都市圏（既成市街地）」＝首都圏・近畿圏・中部圏の既成市街地、都市整備区域。</a:t>
            </a:r>
            <a:endParaRPr lang="en-US" altLang="ja-JP" sz="800" dirty="0">
              <a:solidFill>
                <a:prstClr val="black"/>
              </a:solidFill>
            </a:endParaRPr>
          </a:p>
          <a:p>
            <a:pPr>
              <a:spcBef>
                <a:spcPct val="0"/>
              </a:spcBef>
              <a:buFontTx/>
              <a:buNone/>
            </a:pPr>
            <a:r>
              <a:rPr lang="en-US" altLang="ja-JP" sz="800" dirty="0">
                <a:solidFill>
                  <a:prstClr val="black"/>
                </a:solidFill>
              </a:rPr>
              <a:t>      </a:t>
            </a:r>
            <a:r>
              <a:rPr lang="ja-JP" altLang="en-US" sz="800" dirty="0">
                <a:solidFill>
                  <a:prstClr val="black"/>
                </a:solidFill>
              </a:rPr>
              <a:t>「三大都市圏（近郊整備地域等）」＝首都圏・近畿圏の近郊整備地域等。</a:t>
            </a:r>
          </a:p>
          <a:p>
            <a:pPr>
              <a:spcBef>
                <a:spcPct val="0"/>
              </a:spcBef>
              <a:buFontTx/>
              <a:buNone/>
            </a:pPr>
            <a:r>
              <a:rPr lang="ja-JP" altLang="en-US" sz="800" dirty="0">
                <a:solidFill>
                  <a:prstClr val="black"/>
                </a:solidFill>
              </a:rPr>
              <a:t>　　</a:t>
            </a:r>
          </a:p>
        </p:txBody>
      </p:sp>
      <p:sp>
        <p:nvSpPr>
          <p:cNvPr id="54303" name="テキスト ボックス 20"/>
          <p:cNvSpPr txBox="1">
            <a:spLocks noChangeArrowheads="1"/>
          </p:cNvSpPr>
          <p:nvPr/>
        </p:nvSpPr>
        <p:spPr bwMode="auto">
          <a:xfrm>
            <a:off x="1916113" y="4157663"/>
            <a:ext cx="58261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srgbClr val="FF0000"/>
                </a:solidFill>
              </a:rPr>
              <a:t>483</a:t>
            </a:r>
            <a:r>
              <a:rPr lang="ja-JP" altLang="en-US" sz="1000" dirty="0">
                <a:solidFill>
                  <a:srgbClr val="FF0000"/>
                </a:solidFill>
              </a:rPr>
              <a:t>万人</a:t>
            </a:r>
            <a:endParaRPr lang="en-US" altLang="ja-JP" sz="1000" dirty="0">
              <a:solidFill>
                <a:srgbClr val="FF0000"/>
              </a:solidFill>
            </a:endParaRPr>
          </a:p>
          <a:p>
            <a:pPr algn="ctr">
              <a:spcBef>
                <a:spcPct val="0"/>
              </a:spcBef>
              <a:buFontTx/>
              <a:buNone/>
            </a:pPr>
            <a:r>
              <a:rPr lang="ja-JP" altLang="en-US" sz="1000" dirty="0">
                <a:solidFill>
                  <a:srgbClr val="FF0000"/>
                </a:solidFill>
              </a:rPr>
              <a:t>（約</a:t>
            </a:r>
            <a:r>
              <a:rPr lang="en-US" altLang="ja-JP" sz="1000" dirty="0">
                <a:solidFill>
                  <a:srgbClr val="FF0000"/>
                </a:solidFill>
              </a:rPr>
              <a:t>21%</a:t>
            </a:r>
            <a:r>
              <a:rPr lang="ja-JP" altLang="en-US" sz="1000" dirty="0">
                <a:solidFill>
                  <a:srgbClr val="FF0000"/>
                </a:solidFill>
              </a:rPr>
              <a:t>）</a:t>
            </a:r>
          </a:p>
        </p:txBody>
      </p:sp>
      <p:sp>
        <p:nvSpPr>
          <p:cNvPr id="54304" name="テキスト ボックス 22"/>
          <p:cNvSpPr txBox="1">
            <a:spLocks noChangeArrowheads="1"/>
          </p:cNvSpPr>
          <p:nvPr/>
        </p:nvSpPr>
        <p:spPr bwMode="auto">
          <a:xfrm>
            <a:off x="1922463" y="5159375"/>
            <a:ext cx="64611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prstClr val="black"/>
                </a:solidFill>
              </a:rPr>
              <a:t>1,555</a:t>
            </a:r>
            <a:r>
              <a:rPr lang="ja-JP" altLang="en-US" sz="1000" dirty="0">
                <a:solidFill>
                  <a:prstClr val="black"/>
                </a:solidFill>
              </a:rPr>
              <a:t>万人</a:t>
            </a:r>
            <a:endParaRPr lang="en-US" altLang="ja-JP" sz="1000" dirty="0">
              <a:solidFill>
                <a:prstClr val="black"/>
              </a:solidFill>
            </a:endParaRPr>
          </a:p>
          <a:p>
            <a:pPr algn="ctr">
              <a:spcBef>
                <a:spcPct val="0"/>
              </a:spcBef>
              <a:buFontTx/>
              <a:buNone/>
            </a:pPr>
            <a:r>
              <a:rPr lang="ja-JP" altLang="en-US" sz="1000" dirty="0">
                <a:solidFill>
                  <a:prstClr val="black"/>
                </a:solidFill>
              </a:rPr>
              <a:t>（約</a:t>
            </a:r>
            <a:r>
              <a:rPr lang="en-US" altLang="ja-JP" sz="1000" dirty="0">
                <a:solidFill>
                  <a:prstClr val="black"/>
                </a:solidFill>
              </a:rPr>
              <a:t>67%</a:t>
            </a:r>
            <a:r>
              <a:rPr lang="ja-JP" altLang="en-US" sz="1000" dirty="0">
                <a:solidFill>
                  <a:prstClr val="black"/>
                </a:solidFill>
              </a:rPr>
              <a:t>）</a:t>
            </a:r>
          </a:p>
        </p:txBody>
      </p:sp>
      <p:sp>
        <p:nvSpPr>
          <p:cNvPr id="54305" name="テキスト ボックス 23"/>
          <p:cNvSpPr txBox="1">
            <a:spLocks noChangeArrowheads="1"/>
          </p:cNvSpPr>
          <p:nvPr/>
        </p:nvSpPr>
        <p:spPr bwMode="auto">
          <a:xfrm>
            <a:off x="1868488" y="6003925"/>
            <a:ext cx="582612"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prstClr val="black"/>
                </a:solidFill>
              </a:rPr>
              <a:t>278</a:t>
            </a:r>
            <a:r>
              <a:rPr lang="ja-JP" altLang="en-US" sz="1000" dirty="0">
                <a:solidFill>
                  <a:prstClr val="black"/>
                </a:solidFill>
              </a:rPr>
              <a:t>万人</a:t>
            </a:r>
            <a:endParaRPr lang="en-US" altLang="ja-JP" sz="1000" dirty="0">
              <a:solidFill>
                <a:prstClr val="black"/>
              </a:solidFill>
            </a:endParaRPr>
          </a:p>
          <a:p>
            <a:pPr algn="ctr">
              <a:spcBef>
                <a:spcPct val="0"/>
              </a:spcBef>
              <a:buFontTx/>
              <a:buNone/>
            </a:pPr>
            <a:r>
              <a:rPr lang="ja-JP" altLang="en-US" sz="1000" dirty="0">
                <a:solidFill>
                  <a:prstClr val="black"/>
                </a:solidFill>
              </a:rPr>
              <a:t>（約</a:t>
            </a:r>
            <a:r>
              <a:rPr lang="en-US" altLang="ja-JP" sz="1000" dirty="0">
                <a:solidFill>
                  <a:prstClr val="black"/>
                </a:solidFill>
              </a:rPr>
              <a:t>12%</a:t>
            </a:r>
            <a:r>
              <a:rPr lang="ja-JP" altLang="en-US" sz="1000" dirty="0">
                <a:solidFill>
                  <a:prstClr val="black"/>
                </a:solidFill>
              </a:rPr>
              <a:t>）</a:t>
            </a:r>
          </a:p>
        </p:txBody>
      </p:sp>
      <p:sp>
        <p:nvSpPr>
          <p:cNvPr id="54306" name="テキスト ボックス 65"/>
          <p:cNvSpPr txBox="1">
            <a:spLocks noChangeArrowheads="1"/>
          </p:cNvSpPr>
          <p:nvPr/>
        </p:nvSpPr>
        <p:spPr bwMode="auto">
          <a:xfrm>
            <a:off x="1600200" y="2716213"/>
            <a:ext cx="1490663" cy="461962"/>
          </a:xfrm>
          <a:prstGeom prst="rect">
            <a:avLst/>
          </a:prstGeom>
          <a:solidFill>
            <a:schemeClr val="bg1"/>
          </a:solidFill>
          <a:ln w="9525">
            <a:solidFill>
              <a:schemeClr val="tx1"/>
            </a:solidFill>
            <a:prstDash val="dash"/>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solidFill>
                  <a:prstClr val="black"/>
                </a:solidFill>
              </a:rPr>
              <a:t>2010</a:t>
            </a:r>
            <a:r>
              <a:rPr lang="ja-JP" altLang="en-US" sz="1200" dirty="0">
                <a:solidFill>
                  <a:prstClr val="black"/>
                </a:solidFill>
              </a:rPr>
              <a:t>年</a:t>
            </a:r>
            <a:endParaRPr lang="en-US" altLang="ja-JP" sz="1200" dirty="0">
              <a:solidFill>
                <a:prstClr val="black"/>
              </a:solidFill>
            </a:endParaRPr>
          </a:p>
          <a:p>
            <a:pPr>
              <a:spcBef>
                <a:spcPct val="0"/>
              </a:spcBef>
              <a:buFontTx/>
              <a:buNone/>
            </a:pPr>
            <a:r>
              <a:rPr lang="ja-JP" altLang="en-US" sz="1200" dirty="0">
                <a:solidFill>
                  <a:prstClr val="black"/>
                </a:solidFill>
              </a:rPr>
              <a:t>全体人口</a:t>
            </a:r>
            <a:r>
              <a:rPr lang="en-US" altLang="ja-JP" sz="1200" dirty="0">
                <a:solidFill>
                  <a:prstClr val="black"/>
                </a:solidFill>
              </a:rPr>
              <a:t>2,316</a:t>
            </a:r>
            <a:r>
              <a:rPr lang="ja-JP" altLang="en-US" sz="1200" dirty="0">
                <a:solidFill>
                  <a:prstClr val="black"/>
                </a:solidFill>
              </a:rPr>
              <a:t>万人</a:t>
            </a:r>
            <a:endParaRPr lang="en-US" altLang="ja-JP" sz="1200" dirty="0">
              <a:solidFill>
                <a:prstClr val="black"/>
              </a:solidFill>
            </a:endParaRPr>
          </a:p>
        </p:txBody>
      </p:sp>
      <p:sp>
        <p:nvSpPr>
          <p:cNvPr id="54307" name="テキスト ボックス 20"/>
          <p:cNvSpPr txBox="1">
            <a:spLocks noChangeArrowheads="1"/>
          </p:cNvSpPr>
          <p:nvPr/>
        </p:nvSpPr>
        <p:spPr bwMode="auto">
          <a:xfrm>
            <a:off x="6994525" y="3090863"/>
            <a:ext cx="584200" cy="306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srgbClr val="FF0000"/>
                </a:solidFill>
              </a:rPr>
              <a:t>717</a:t>
            </a:r>
            <a:r>
              <a:rPr lang="ja-JP" altLang="en-US" sz="1000" dirty="0">
                <a:solidFill>
                  <a:srgbClr val="FF0000"/>
                </a:solidFill>
              </a:rPr>
              <a:t>万人</a:t>
            </a:r>
            <a:endParaRPr lang="en-US" altLang="ja-JP" sz="1000" dirty="0">
              <a:solidFill>
                <a:srgbClr val="FF0000"/>
              </a:solidFill>
            </a:endParaRPr>
          </a:p>
          <a:p>
            <a:pPr algn="ctr">
              <a:spcBef>
                <a:spcPct val="0"/>
              </a:spcBef>
              <a:buFontTx/>
              <a:buNone/>
            </a:pPr>
            <a:r>
              <a:rPr lang="ja-JP" altLang="en-US" sz="1000" dirty="0">
                <a:solidFill>
                  <a:srgbClr val="FF0000"/>
                </a:solidFill>
              </a:rPr>
              <a:t>（約</a:t>
            </a:r>
            <a:r>
              <a:rPr lang="en-US" altLang="ja-JP" sz="1000" dirty="0">
                <a:solidFill>
                  <a:srgbClr val="FF0000"/>
                </a:solidFill>
              </a:rPr>
              <a:t>21%</a:t>
            </a:r>
            <a:r>
              <a:rPr lang="ja-JP" altLang="en-US" sz="1000" dirty="0">
                <a:solidFill>
                  <a:srgbClr val="FF0000"/>
                </a:solidFill>
              </a:rPr>
              <a:t>）</a:t>
            </a:r>
          </a:p>
        </p:txBody>
      </p:sp>
      <p:sp>
        <p:nvSpPr>
          <p:cNvPr id="54308" name="テキスト ボックス 22"/>
          <p:cNvSpPr txBox="1">
            <a:spLocks noChangeArrowheads="1"/>
          </p:cNvSpPr>
          <p:nvPr/>
        </p:nvSpPr>
        <p:spPr bwMode="auto">
          <a:xfrm>
            <a:off x="7032625" y="4473575"/>
            <a:ext cx="64611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prstClr val="black"/>
                </a:solidFill>
              </a:rPr>
              <a:t>2,244</a:t>
            </a:r>
            <a:r>
              <a:rPr lang="ja-JP" altLang="en-US" sz="1000" dirty="0">
                <a:solidFill>
                  <a:prstClr val="black"/>
                </a:solidFill>
              </a:rPr>
              <a:t>万人</a:t>
            </a:r>
            <a:endParaRPr lang="en-US" altLang="ja-JP" sz="1000" dirty="0">
              <a:solidFill>
                <a:prstClr val="black"/>
              </a:solidFill>
            </a:endParaRPr>
          </a:p>
          <a:p>
            <a:pPr algn="ctr">
              <a:spcBef>
                <a:spcPct val="0"/>
              </a:spcBef>
              <a:buFontTx/>
              <a:buNone/>
            </a:pPr>
            <a:r>
              <a:rPr lang="ja-JP" altLang="en-US" sz="1000" dirty="0">
                <a:solidFill>
                  <a:prstClr val="black"/>
                </a:solidFill>
              </a:rPr>
              <a:t>（約</a:t>
            </a:r>
            <a:r>
              <a:rPr lang="en-US" altLang="ja-JP" sz="1000" dirty="0">
                <a:solidFill>
                  <a:prstClr val="black"/>
                </a:solidFill>
              </a:rPr>
              <a:t>65%</a:t>
            </a:r>
            <a:r>
              <a:rPr lang="ja-JP" altLang="en-US" sz="1000" dirty="0">
                <a:solidFill>
                  <a:prstClr val="black"/>
                </a:solidFill>
              </a:rPr>
              <a:t>）</a:t>
            </a:r>
          </a:p>
        </p:txBody>
      </p:sp>
      <p:sp>
        <p:nvSpPr>
          <p:cNvPr id="54309" name="テキスト ボックス 23"/>
          <p:cNvSpPr txBox="1">
            <a:spLocks noChangeArrowheads="1"/>
          </p:cNvSpPr>
          <p:nvPr/>
        </p:nvSpPr>
        <p:spPr bwMode="auto">
          <a:xfrm>
            <a:off x="7088188" y="5945188"/>
            <a:ext cx="5842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prstClr val="black"/>
                </a:solidFill>
              </a:rPr>
              <a:t>469</a:t>
            </a:r>
            <a:r>
              <a:rPr lang="ja-JP" altLang="en-US" sz="1000" dirty="0">
                <a:solidFill>
                  <a:prstClr val="black"/>
                </a:solidFill>
              </a:rPr>
              <a:t>万人</a:t>
            </a:r>
            <a:endParaRPr lang="en-US" altLang="ja-JP" sz="1000" dirty="0">
              <a:solidFill>
                <a:prstClr val="black"/>
              </a:solidFill>
            </a:endParaRPr>
          </a:p>
          <a:p>
            <a:pPr algn="ctr">
              <a:spcBef>
                <a:spcPct val="0"/>
              </a:spcBef>
              <a:buFontTx/>
              <a:buNone/>
            </a:pPr>
            <a:r>
              <a:rPr lang="ja-JP" altLang="en-US" sz="1000" dirty="0">
                <a:solidFill>
                  <a:prstClr val="black"/>
                </a:solidFill>
              </a:rPr>
              <a:t>（約</a:t>
            </a:r>
            <a:r>
              <a:rPr lang="en-US" altLang="ja-JP" sz="1000" dirty="0">
                <a:solidFill>
                  <a:prstClr val="black"/>
                </a:solidFill>
              </a:rPr>
              <a:t>14%</a:t>
            </a:r>
            <a:r>
              <a:rPr lang="ja-JP" altLang="en-US" sz="1000" dirty="0">
                <a:solidFill>
                  <a:prstClr val="black"/>
                </a:solidFill>
              </a:rPr>
              <a:t>）</a:t>
            </a:r>
          </a:p>
        </p:txBody>
      </p:sp>
      <p:sp>
        <p:nvSpPr>
          <p:cNvPr id="54310" name="テキスト ボックス 65"/>
          <p:cNvSpPr txBox="1">
            <a:spLocks noChangeArrowheads="1"/>
          </p:cNvSpPr>
          <p:nvPr/>
        </p:nvSpPr>
        <p:spPr bwMode="auto">
          <a:xfrm>
            <a:off x="6469063" y="1662113"/>
            <a:ext cx="1490662" cy="461962"/>
          </a:xfrm>
          <a:prstGeom prst="rect">
            <a:avLst/>
          </a:prstGeom>
          <a:solidFill>
            <a:schemeClr val="bg1"/>
          </a:solidFill>
          <a:ln w="9525">
            <a:solidFill>
              <a:schemeClr val="tx1"/>
            </a:solidFill>
            <a:prstDash val="dash"/>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solidFill>
                  <a:prstClr val="black"/>
                </a:solidFill>
              </a:rPr>
              <a:t>2010</a:t>
            </a:r>
            <a:r>
              <a:rPr lang="ja-JP" altLang="en-US" sz="1200" dirty="0">
                <a:solidFill>
                  <a:prstClr val="black"/>
                </a:solidFill>
              </a:rPr>
              <a:t>年</a:t>
            </a:r>
            <a:endParaRPr lang="en-US" altLang="ja-JP" sz="1200" dirty="0">
              <a:solidFill>
                <a:prstClr val="black"/>
              </a:solidFill>
            </a:endParaRPr>
          </a:p>
          <a:p>
            <a:pPr>
              <a:spcBef>
                <a:spcPct val="0"/>
              </a:spcBef>
              <a:buFontTx/>
              <a:buNone/>
            </a:pPr>
            <a:r>
              <a:rPr lang="ja-JP" altLang="en-US" sz="1200" dirty="0">
                <a:solidFill>
                  <a:prstClr val="black"/>
                </a:solidFill>
              </a:rPr>
              <a:t>全体人口</a:t>
            </a:r>
            <a:r>
              <a:rPr lang="en-US" altLang="ja-JP" sz="1200" dirty="0">
                <a:solidFill>
                  <a:prstClr val="black"/>
                </a:solidFill>
              </a:rPr>
              <a:t>3,430</a:t>
            </a:r>
            <a:r>
              <a:rPr lang="ja-JP" altLang="en-US" sz="1200" dirty="0">
                <a:solidFill>
                  <a:prstClr val="black"/>
                </a:solidFill>
              </a:rPr>
              <a:t>万人</a:t>
            </a:r>
            <a:endParaRPr lang="en-US" altLang="ja-JP" sz="1200" dirty="0">
              <a:solidFill>
                <a:prstClr val="black"/>
              </a:solidFill>
            </a:endParaRPr>
          </a:p>
        </p:txBody>
      </p:sp>
      <p:cxnSp>
        <p:nvCxnSpPr>
          <p:cNvPr id="45" name="直線コネクタ 44"/>
          <p:cNvCxnSpPr/>
          <p:nvPr/>
        </p:nvCxnSpPr>
        <p:spPr>
          <a:xfrm>
            <a:off x="5003800" y="1457325"/>
            <a:ext cx="0" cy="52197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54314" name="テキスト ボックス 20"/>
          <p:cNvSpPr txBox="1">
            <a:spLocks noChangeArrowheads="1"/>
          </p:cNvSpPr>
          <p:nvPr/>
        </p:nvSpPr>
        <p:spPr bwMode="auto">
          <a:xfrm>
            <a:off x="3143250" y="5997575"/>
            <a:ext cx="5905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dirty="0">
                <a:solidFill>
                  <a:prstClr val="black"/>
                </a:solidFill>
              </a:rPr>
              <a:t>191</a:t>
            </a:r>
            <a:r>
              <a:rPr lang="ja-JP" altLang="en-US" sz="1000" dirty="0">
                <a:solidFill>
                  <a:prstClr val="black"/>
                </a:solidFill>
              </a:rPr>
              <a:t>万人</a:t>
            </a:r>
            <a:endParaRPr lang="en-US" altLang="ja-JP" sz="1000" dirty="0">
              <a:solidFill>
                <a:prstClr val="black"/>
              </a:solidFill>
            </a:endParaRPr>
          </a:p>
          <a:p>
            <a:pPr algn="ctr">
              <a:spcBef>
                <a:spcPct val="0"/>
              </a:spcBef>
              <a:buFontTx/>
              <a:buNone/>
            </a:pPr>
            <a:r>
              <a:rPr lang="en-US" altLang="ja-JP" sz="1000" dirty="0">
                <a:solidFill>
                  <a:prstClr val="black"/>
                </a:solidFill>
              </a:rPr>
              <a:t>(</a:t>
            </a:r>
            <a:r>
              <a:rPr lang="ja-JP" altLang="en-US" sz="1000" dirty="0">
                <a:solidFill>
                  <a:prstClr val="black"/>
                </a:solidFill>
              </a:rPr>
              <a:t>約</a:t>
            </a:r>
            <a:r>
              <a:rPr lang="en-US" altLang="ja-JP" sz="1000" dirty="0">
                <a:solidFill>
                  <a:prstClr val="black"/>
                </a:solidFill>
              </a:rPr>
              <a:t>9%)</a:t>
            </a:r>
          </a:p>
        </p:txBody>
      </p:sp>
      <p:sp>
        <p:nvSpPr>
          <p:cNvPr id="54315" name="テキスト ボックス 22"/>
          <p:cNvSpPr txBox="1">
            <a:spLocks noChangeArrowheads="1"/>
          </p:cNvSpPr>
          <p:nvPr/>
        </p:nvSpPr>
        <p:spPr bwMode="auto">
          <a:xfrm>
            <a:off x="3095625" y="5240338"/>
            <a:ext cx="7048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prstClr val="black"/>
                </a:solidFill>
              </a:rPr>
              <a:t>1,206</a:t>
            </a:r>
            <a:r>
              <a:rPr lang="ja-JP" altLang="en-US" sz="1000" dirty="0">
                <a:solidFill>
                  <a:prstClr val="black"/>
                </a:solidFill>
              </a:rPr>
              <a:t>万人（約</a:t>
            </a:r>
            <a:r>
              <a:rPr lang="en-US" altLang="ja-JP" sz="1000" dirty="0">
                <a:solidFill>
                  <a:prstClr val="black"/>
                </a:solidFill>
              </a:rPr>
              <a:t>57%</a:t>
            </a:r>
            <a:r>
              <a:rPr lang="ja-JP" altLang="en-US" sz="1000" dirty="0">
                <a:solidFill>
                  <a:prstClr val="black"/>
                </a:solidFill>
              </a:rPr>
              <a:t>）</a:t>
            </a:r>
            <a:endParaRPr lang="en-US" altLang="ja-JP" sz="1000" dirty="0">
              <a:solidFill>
                <a:prstClr val="black"/>
              </a:solidFill>
            </a:endParaRPr>
          </a:p>
        </p:txBody>
      </p:sp>
      <p:sp>
        <p:nvSpPr>
          <p:cNvPr id="54316" name="テキスト ボックス 23"/>
          <p:cNvSpPr txBox="1">
            <a:spLocks noChangeArrowheads="1"/>
          </p:cNvSpPr>
          <p:nvPr/>
        </p:nvSpPr>
        <p:spPr bwMode="auto">
          <a:xfrm>
            <a:off x="3162300" y="4281488"/>
            <a:ext cx="6762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000" b="1" dirty="0">
                <a:solidFill>
                  <a:srgbClr val="FF0000"/>
                </a:solidFill>
              </a:rPr>
              <a:t>729</a:t>
            </a:r>
            <a:r>
              <a:rPr lang="ja-JP" altLang="en-US" sz="1000" b="1" dirty="0">
                <a:solidFill>
                  <a:srgbClr val="FF0000"/>
                </a:solidFill>
              </a:rPr>
              <a:t>万人</a:t>
            </a:r>
            <a:endParaRPr lang="en-US" altLang="ja-JP" sz="1000" b="1" dirty="0">
              <a:solidFill>
                <a:srgbClr val="FF0000"/>
              </a:solidFill>
            </a:endParaRPr>
          </a:p>
          <a:p>
            <a:pPr algn="ctr">
              <a:spcBef>
                <a:spcPct val="0"/>
              </a:spcBef>
              <a:buFontTx/>
              <a:buNone/>
            </a:pPr>
            <a:r>
              <a:rPr lang="ja-JP" altLang="en-US" sz="1000" b="1" dirty="0">
                <a:solidFill>
                  <a:srgbClr val="FF0000"/>
                </a:solidFill>
              </a:rPr>
              <a:t>（約</a:t>
            </a:r>
            <a:r>
              <a:rPr lang="en-US" altLang="ja-JP" sz="1000" b="1" dirty="0">
                <a:solidFill>
                  <a:srgbClr val="FF0000"/>
                </a:solidFill>
              </a:rPr>
              <a:t>34%</a:t>
            </a:r>
            <a:r>
              <a:rPr lang="ja-JP" altLang="en-US" sz="1000" b="1" dirty="0">
                <a:solidFill>
                  <a:srgbClr val="FF0000"/>
                </a:solidFill>
              </a:rPr>
              <a:t>）</a:t>
            </a:r>
            <a:endParaRPr lang="en-US" altLang="ja-JP" sz="1000" b="1" dirty="0">
              <a:solidFill>
                <a:srgbClr val="FF0000"/>
              </a:solidFill>
            </a:endParaRPr>
          </a:p>
        </p:txBody>
      </p:sp>
      <p:sp>
        <p:nvSpPr>
          <p:cNvPr id="54317" name="テキスト ボックス 20"/>
          <p:cNvSpPr txBox="1">
            <a:spLocks noChangeArrowheads="1"/>
          </p:cNvSpPr>
          <p:nvPr/>
        </p:nvSpPr>
        <p:spPr bwMode="auto">
          <a:xfrm>
            <a:off x="8118475" y="6007100"/>
            <a:ext cx="5905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prstClr val="black"/>
                </a:solidFill>
              </a:rPr>
              <a:t>312</a:t>
            </a:r>
            <a:r>
              <a:rPr lang="ja-JP" altLang="en-US" sz="1000" dirty="0">
                <a:solidFill>
                  <a:prstClr val="black"/>
                </a:solidFill>
              </a:rPr>
              <a:t>万人（約</a:t>
            </a:r>
            <a:r>
              <a:rPr lang="en-US" altLang="ja-JP" sz="1000" dirty="0">
                <a:solidFill>
                  <a:prstClr val="black"/>
                </a:solidFill>
              </a:rPr>
              <a:t>10%</a:t>
            </a:r>
            <a:r>
              <a:rPr lang="ja-JP" altLang="en-US" sz="1000" dirty="0">
                <a:solidFill>
                  <a:prstClr val="black"/>
                </a:solidFill>
              </a:rPr>
              <a:t>）</a:t>
            </a:r>
            <a:endParaRPr lang="en-US" altLang="ja-JP" sz="1000" dirty="0">
              <a:solidFill>
                <a:prstClr val="black"/>
              </a:solidFill>
            </a:endParaRPr>
          </a:p>
        </p:txBody>
      </p:sp>
      <p:sp>
        <p:nvSpPr>
          <p:cNvPr id="54318" name="テキスト ボックス 22"/>
          <p:cNvSpPr txBox="1">
            <a:spLocks noChangeArrowheads="1"/>
          </p:cNvSpPr>
          <p:nvPr/>
        </p:nvSpPr>
        <p:spPr bwMode="auto">
          <a:xfrm>
            <a:off x="8112125" y="5033963"/>
            <a:ext cx="7270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prstClr val="black"/>
                </a:solidFill>
              </a:rPr>
              <a:t>1,667</a:t>
            </a:r>
            <a:r>
              <a:rPr lang="ja-JP" altLang="en-US" sz="1000" dirty="0">
                <a:solidFill>
                  <a:prstClr val="black"/>
                </a:solidFill>
              </a:rPr>
              <a:t>万人（約</a:t>
            </a:r>
            <a:r>
              <a:rPr lang="en-US" altLang="ja-JP" sz="1000" dirty="0">
                <a:solidFill>
                  <a:prstClr val="black"/>
                </a:solidFill>
              </a:rPr>
              <a:t>55%</a:t>
            </a:r>
            <a:r>
              <a:rPr lang="ja-JP" altLang="en-US" sz="1000" dirty="0">
                <a:solidFill>
                  <a:prstClr val="black"/>
                </a:solidFill>
              </a:rPr>
              <a:t>）</a:t>
            </a:r>
            <a:endParaRPr lang="en-US" altLang="ja-JP" sz="1000" dirty="0">
              <a:solidFill>
                <a:prstClr val="black"/>
              </a:solidFill>
            </a:endParaRPr>
          </a:p>
        </p:txBody>
      </p:sp>
      <p:sp>
        <p:nvSpPr>
          <p:cNvPr id="54319" name="テキスト ボックス 23"/>
          <p:cNvSpPr txBox="1">
            <a:spLocks noChangeArrowheads="1"/>
          </p:cNvSpPr>
          <p:nvPr/>
        </p:nvSpPr>
        <p:spPr bwMode="auto">
          <a:xfrm>
            <a:off x="7978775" y="3465513"/>
            <a:ext cx="6540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0" rIns="3600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b="1" dirty="0">
                <a:solidFill>
                  <a:srgbClr val="FF0000"/>
                </a:solidFill>
              </a:rPr>
              <a:t>1,060</a:t>
            </a:r>
            <a:r>
              <a:rPr lang="ja-JP" altLang="en-US" sz="1000" b="1" dirty="0">
                <a:solidFill>
                  <a:srgbClr val="FF0000"/>
                </a:solidFill>
              </a:rPr>
              <a:t>万人（約</a:t>
            </a:r>
            <a:r>
              <a:rPr lang="en-US" altLang="ja-JP" sz="1000" b="1" dirty="0">
                <a:solidFill>
                  <a:srgbClr val="FF0000"/>
                </a:solidFill>
              </a:rPr>
              <a:t>35%)</a:t>
            </a:r>
          </a:p>
        </p:txBody>
      </p:sp>
      <p:sp>
        <p:nvSpPr>
          <p:cNvPr id="54320" name="テキスト ボックス 21"/>
          <p:cNvSpPr txBox="1">
            <a:spLocks noChangeArrowheads="1"/>
          </p:cNvSpPr>
          <p:nvPr/>
        </p:nvSpPr>
        <p:spPr bwMode="auto">
          <a:xfrm>
            <a:off x="3608388" y="4632325"/>
            <a:ext cx="1112837" cy="400050"/>
          </a:xfrm>
          <a:prstGeom prst="rect">
            <a:avLst/>
          </a:prstGeom>
          <a:noFill/>
          <a:ln w="127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lIns="36000" r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b="1" dirty="0">
                <a:solidFill>
                  <a:srgbClr val="FF0000"/>
                </a:solidFill>
              </a:rPr>
              <a:t>2010</a:t>
            </a:r>
            <a:r>
              <a:rPr lang="ja-JP" altLang="en-US" sz="1000" b="1" dirty="0">
                <a:solidFill>
                  <a:srgbClr val="FF0000"/>
                </a:solidFill>
              </a:rPr>
              <a:t>年から＋</a:t>
            </a:r>
            <a:r>
              <a:rPr lang="en-US" altLang="ja-JP" sz="1000" b="1" dirty="0">
                <a:solidFill>
                  <a:srgbClr val="FF0000"/>
                </a:solidFill>
              </a:rPr>
              <a:t>51</a:t>
            </a:r>
            <a:r>
              <a:rPr lang="ja-JP" altLang="en-US" sz="1000" b="1" dirty="0">
                <a:solidFill>
                  <a:srgbClr val="FF0000"/>
                </a:solidFill>
              </a:rPr>
              <a:t>％</a:t>
            </a:r>
            <a:endParaRPr lang="en-US" altLang="ja-JP" sz="1000" b="1" dirty="0">
              <a:solidFill>
                <a:srgbClr val="FF0000"/>
              </a:solidFill>
            </a:endParaRPr>
          </a:p>
          <a:p>
            <a:pPr>
              <a:spcBef>
                <a:spcPct val="0"/>
              </a:spcBef>
              <a:buFontTx/>
              <a:buNone/>
            </a:pPr>
            <a:r>
              <a:rPr lang="en-US" altLang="ja-JP" sz="1000" b="1" dirty="0">
                <a:solidFill>
                  <a:srgbClr val="FF0000"/>
                </a:solidFill>
              </a:rPr>
              <a:t>          </a:t>
            </a:r>
            <a:r>
              <a:rPr lang="ja-JP" altLang="en-US" sz="1000" b="1" dirty="0">
                <a:solidFill>
                  <a:srgbClr val="FF0000"/>
                </a:solidFill>
              </a:rPr>
              <a:t>＋</a:t>
            </a:r>
            <a:r>
              <a:rPr lang="en-US" altLang="ja-JP" sz="1000" b="1" dirty="0">
                <a:solidFill>
                  <a:srgbClr val="FF0000"/>
                </a:solidFill>
              </a:rPr>
              <a:t>246</a:t>
            </a:r>
            <a:r>
              <a:rPr lang="ja-JP" altLang="en-US" sz="1000" b="1" dirty="0">
                <a:solidFill>
                  <a:srgbClr val="FF0000"/>
                </a:solidFill>
              </a:rPr>
              <a:t>万人</a:t>
            </a:r>
          </a:p>
        </p:txBody>
      </p:sp>
      <p:sp>
        <p:nvSpPr>
          <p:cNvPr id="54321" name="テキスト ボックス 21"/>
          <p:cNvSpPr txBox="1">
            <a:spLocks noChangeArrowheads="1"/>
          </p:cNvSpPr>
          <p:nvPr/>
        </p:nvSpPr>
        <p:spPr bwMode="auto">
          <a:xfrm>
            <a:off x="8636000" y="3384550"/>
            <a:ext cx="1112838" cy="400050"/>
          </a:xfrm>
          <a:prstGeom prst="rect">
            <a:avLst/>
          </a:prstGeom>
          <a:noFill/>
          <a:ln w="127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lIns="36000" r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b="1" dirty="0">
                <a:solidFill>
                  <a:srgbClr val="FF0000"/>
                </a:solidFill>
              </a:rPr>
              <a:t>2010</a:t>
            </a:r>
            <a:r>
              <a:rPr lang="ja-JP" altLang="en-US" sz="1000" b="1" dirty="0">
                <a:solidFill>
                  <a:srgbClr val="FF0000"/>
                </a:solidFill>
              </a:rPr>
              <a:t>年から＋</a:t>
            </a:r>
            <a:r>
              <a:rPr lang="en-US" altLang="ja-JP" sz="1000" b="1" dirty="0">
                <a:solidFill>
                  <a:srgbClr val="FF0000"/>
                </a:solidFill>
              </a:rPr>
              <a:t>48</a:t>
            </a:r>
            <a:r>
              <a:rPr lang="ja-JP" altLang="en-US" sz="1000" b="1" dirty="0">
                <a:solidFill>
                  <a:srgbClr val="FF0000"/>
                </a:solidFill>
              </a:rPr>
              <a:t>％</a:t>
            </a:r>
            <a:endParaRPr lang="en-US" altLang="ja-JP" sz="1000" b="1" dirty="0">
              <a:solidFill>
                <a:srgbClr val="FF0000"/>
              </a:solidFill>
            </a:endParaRPr>
          </a:p>
          <a:p>
            <a:pPr>
              <a:spcBef>
                <a:spcPct val="0"/>
              </a:spcBef>
              <a:buFontTx/>
              <a:buNone/>
            </a:pPr>
            <a:r>
              <a:rPr lang="en-US" altLang="ja-JP" sz="1000" b="1" dirty="0">
                <a:solidFill>
                  <a:srgbClr val="FF0000"/>
                </a:solidFill>
              </a:rPr>
              <a:t>         </a:t>
            </a:r>
            <a:r>
              <a:rPr lang="ja-JP" altLang="en-US" sz="1000" b="1" dirty="0">
                <a:solidFill>
                  <a:srgbClr val="FF0000"/>
                </a:solidFill>
              </a:rPr>
              <a:t>　＋</a:t>
            </a:r>
            <a:r>
              <a:rPr lang="en-US" altLang="ja-JP" sz="1000" b="1" dirty="0">
                <a:solidFill>
                  <a:srgbClr val="FF0000"/>
                </a:solidFill>
              </a:rPr>
              <a:t>342</a:t>
            </a:r>
            <a:r>
              <a:rPr lang="ja-JP" altLang="en-US" sz="1000" b="1" dirty="0">
                <a:solidFill>
                  <a:srgbClr val="FF0000"/>
                </a:solidFill>
              </a:rPr>
              <a:t>万人</a:t>
            </a:r>
          </a:p>
        </p:txBody>
      </p:sp>
      <p:sp>
        <p:nvSpPr>
          <p:cNvPr id="54322" name="テキスト ボックス 24"/>
          <p:cNvSpPr txBox="1">
            <a:spLocks noChangeArrowheads="1"/>
          </p:cNvSpPr>
          <p:nvPr/>
        </p:nvSpPr>
        <p:spPr bwMode="auto">
          <a:xfrm>
            <a:off x="8718550" y="5214938"/>
            <a:ext cx="1111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wrap="none" lIns="36000" r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dirty="0">
                <a:solidFill>
                  <a:prstClr val="black"/>
                </a:solidFill>
              </a:rPr>
              <a:t>2010</a:t>
            </a:r>
            <a:r>
              <a:rPr lang="ja-JP" altLang="en-US" sz="1000" dirty="0">
                <a:solidFill>
                  <a:prstClr val="black"/>
                </a:solidFill>
              </a:rPr>
              <a:t>年から△</a:t>
            </a:r>
            <a:r>
              <a:rPr lang="en-US" altLang="ja-JP" sz="1000" dirty="0">
                <a:solidFill>
                  <a:prstClr val="black"/>
                </a:solidFill>
              </a:rPr>
              <a:t>26</a:t>
            </a:r>
            <a:r>
              <a:rPr lang="ja-JP" altLang="en-US" sz="1000" dirty="0">
                <a:solidFill>
                  <a:prstClr val="black"/>
                </a:solidFill>
              </a:rPr>
              <a:t>％</a:t>
            </a:r>
            <a:endParaRPr lang="en-US" altLang="ja-JP" sz="1000" dirty="0">
              <a:solidFill>
                <a:prstClr val="black"/>
              </a:solidFill>
            </a:endParaRPr>
          </a:p>
          <a:p>
            <a:pPr>
              <a:spcBef>
                <a:spcPct val="0"/>
              </a:spcBef>
              <a:buFontTx/>
              <a:buNone/>
            </a:pPr>
            <a:r>
              <a:rPr lang="ja-JP" altLang="en-US" sz="1000" dirty="0">
                <a:solidFill>
                  <a:prstClr val="black"/>
                </a:solidFill>
              </a:rPr>
              <a:t>　　　　△</a:t>
            </a:r>
            <a:r>
              <a:rPr lang="en-US" altLang="ja-JP" sz="1000" dirty="0">
                <a:solidFill>
                  <a:prstClr val="black"/>
                </a:solidFill>
              </a:rPr>
              <a:t>577</a:t>
            </a:r>
            <a:r>
              <a:rPr lang="ja-JP" altLang="en-US" sz="1000" dirty="0">
                <a:solidFill>
                  <a:prstClr val="black"/>
                </a:solidFill>
              </a:rPr>
              <a:t>万人</a:t>
            </a:r>
          </a:p>
        </p:txBody>
      </p:sp>
      <p:sp>
        <p:nvSpPr>
          <p:cNvPr id="52" name="タイトル 1"/>
          <p:cNvSpPr txBox="1">
            <a:spLocks/>
          </p:cNvSpPr>
          <p:nvPr/>
        </p:nvSpPr>
        <p:spPr>
          <a:xfrm>
            <a:off x="0" y="41275"/>
            <a:ext cx="7605713" cy="476250"/>
          </a:xfrm>
          <a:prstGeom prst="rect">
            <a:avLst/>
          </a:prstGeom>
        </p:spPr>
        <p:txBody>
          <a:bodyPr/>
          <a:lstStyle/>
          <a:p>
            <a:pPr marL="457200" indent="-457200" eaLnBrk="0" hangingPunct="0">
              <a:defRPr/>
            </a:pPr>
            <a:r>
              <a:rPr lang="ja-JP" altLang="en-US" sz="2800" kern="0" dirty="0">
                <a:solidFill>
                  <a:srgbClr val="0070C0"/>
                </a:solidFill>
                <a:latin typeface="HGP創英角ｺﾞｼｯｸUB" pitchFamily="50" charset="-128"/>
                <a:ea typeface="HGP創英角ｺﾞｼｯｸUB" pitchFamily="50" charset="-128"/>
              </a:rPr>
              <a:t>人口動態・・・大都市</a:t>
            </a:r>
            <a:endParaRPr lang="en-US" altLang="ja-JP" sz="2800" kern="0" dirty="0">
              <a:solidFill>
                <a:srgbClr val="0070C0"/>
              </a:solidFill>
              <a:latin typeface="HGP創英角ｺﾞｼｯｸUB" pitchFamily="50" charset="-128"/>
              <a:ea typeface="HGP創英角ｺﾞｼｯｸUB" pitchFamily="50" charset="-128"/>
            </a:endParaRPr>
          </a:p>
        </p:txBody>
      </p:sp>
      <p:sp>
        <p:nvSpPr>
          <p:cNvPr id="2" name="スライド番号プレースホルダー 1"/>
          <p:cNvSpPr>
            <a:spLocks noGrp="1"/>
          </p:cNvSpPr>
          <p:nvPr>
            <p:ph type="sldNum" sz="quarter" idx="12"/>
          </p:nvPr>
        </p:nvSpPr>
        <p:spPr/>
        <p:txBody>
          <a:bodyPr/>
          <a:lstStyle/>
          <a:p>
            <a:pPr>
              <a:defRPr/>
            </a:pPr>
            <a:fld id="{5D57092A-0DD2-46DB-991F-20E49DEFB251}" type="slidenum">
              <a:rPr lang="en-US" altLang="ja-JP" smtClean="0">
                <a:solidFill>
                  <a:srgbClr val="000000"/>
                </a:solidFill>
              </a:rPr>
              <a:pPr>
                <a:defRPr/>
              </a:pPr>
              <a:t>6</a:t>
            </a:fld>
            <a:endParaRPr lang="en-US" altLang="ja-JP" dirty="0">
              <a:solidFill>
                <a:srgbClr val="000000"/>
              </a:solidFill>
            </a:endParaRPr>
          </a:p>
        </p:txBody>
      </p:sp>
    </p:spTree>
    <p:extLst>
      <p:ext uri="{BB962C8B-B14F-4D97-AF65-F5344CB8AC3E}">
        <p14:creationId xmlns:p14="http://schemas.microsoft.com/office/powerpoint/2010/main" val="266814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8"/>
          <p:cNvGrpSpPr>
            <a:grpSpLocks/>
          </p:cNvGrpSpPr>
          <p:nvPr/>
        </p:nvGrpSpPr>
        <p:grpSpPr bwMode="auto">
          <a:xfrm>
            <a:off x="0" y="0"/>
            <a:ext cx="9906000" cy="546100"/>
            <a:chOff x="0" y="0"/>
            <a:chExt cx="5760" cy="344"/>
          </a:xfrm>
        </p:grpSpPr>
        <p:pic>
          <p:nvPicPr>
            <p:cNvPr id="26730" name="Picture 9" descr="mlit_top"/>
            <p:cNvPicPr>
              <a:picLocks noChangeAspect="1" noChangeArrowheads="1"/>
            </p:cNvPicPr>
            <p:nvPr/>
          </p:nvPicPr>
          <p:blipFill>
            <a:blip r:embed="rId3"/>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1" name="Group 17"/>
            <p:cNvGrpSpPr>
              <a:grpSpLocks/>
            </p:cNvGrpSpPr>
            <p:nvPr/>
          </p:nvGrpSpPr>
          <p:grpSpPr bwMode="auto">
            <a:xfrm>
              <a:off x="0" y="0"/>
              <a:ext cx="5760" cy="318"/>
              <a:chOff x="0" y="0"/>
              <a:chExt cx="5760" cy="318"/>
            </a:xfrm>
          </p:grpSpPr>
          <p:pic>
            <p:nvPicPr>
              <p:cNvPr id="26732" name="Picture 11" descr="mlit_top"/>
              <p:cNvPicPr>
                <a:picLocks noChangeAspect="1" noChangeArrowheads="1"/>
              </p:cNvPicPr>
              <p:nvPr/>
            </p:nvPicPr>
            <p:blipFill>
              <a:blip r:embed="rId4"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33" name="Picture 16" descr="mlit_top"/>
              <p:cNvPicPr>
                <a:picLocks noChangeAspect="1" noChangeArrowheads="1"/>
              </p:cNvPicPr>
              <p:nvPr/>
            </p:nvPicPr>
            <p:blipFill>
              <a:blip r:embed="rId5"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34" name="Picture 10" descr="mlit_top"/>
              <p:cNvPicPr>
                <a:picLocks noChangeAspect="1" noChangeArrowheads="1"/>
              </p:cNvPicPr>
              <p:nvPr/>
            </p:nvPicPr>
            <p:blipFill>
              <a:blip r:embed="rId5"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タイトル 1"/>
          <p:cNvSpPr txBox="1">
            <a:spLocks/>
          </p:cNvSpPr>
          <p:nvPr/>
        </p:nvSpPr>
        <p:spPr>
          <a:xfrm>
            <a:off x="0" y="50805"/>
            <a:ext cx="7605713" cy="476250"/>
          </a:xfrm>
          <a:prstGeom prst="rect">
            <a:avLst/>
          </a:prstGeom>
        </p:spPr>
        <p:txBody>
          <a:bodyPr/>
          <a:lstStyle/>
          <a:p>
            <a:pPr marL="457200" indent="-457200">
              <a:defRPr/>
            </a:pPr>
            <a:r>
              <a:rPr lang="ja-JP" altLang="en-US" sz="2800" kern="0" dirty="0">
                <a:solidFill>
                  <a:srgbClr val="4087C8"/>
                </a:solidFill>
                <a:latin typeface="+mj-lt"/>
                <a:ea typeface="+mj-ea"/>
                <a:cs typeface="+mj-cs"/>
              </a:rPr>
              <a:t>大都市の現状と課題</a:t>
            </a:r>
            <a:endParaRPr lang="en-US" altLang="ja-JP" sz="2800" kern="0" dirty="0">
              <a:solidFill>
                <a:srgbClr val="4087C8"/>
              </a:solidFill>
              <a:latin typeface="+mj-lt"/>
              <a:ea typeface="+mj-ea"/>
              <a:cs typeface="+mj-cs"/>
            </a:endParaRPr>
          </a:p>
        </p:txBody>
      </p:sp>
      <p:sp>
        <p:nvSpPr>
          <p:cNvPr id="61444" name="テキスト ボックス 11"/>
          <p:cNvSpPr txBox="1">
            <a:spLocks noChangeArrowheads="1"/>
          </p:cNvSpPr>
          <p:nvPr/>
        </p:nvSpPr>
        <p:spPr bwMode="auto">
          <a:xfrm>
            <a:off x="190500" y="938666"/>
            <a:ext cx="9474200" cy="1708150"/>
          </a:xfrm>
          <a:prstGeom prst="rect">
            <a:avLst/>
          </a:prstGeom>
          <a:noFill/>
          <a:ln w="9525">
            <a:noFill/>
            <a:miter lim="800000"/>
            <a:headEnd/>
            <a:tailEnd/>
          </a:ln>
        </p:spPr>
        <p:txBody>
          <a:bodyPr>
            <a:spAutoFit/>
          </a:bodyPr>
          <a:lstStyle/>
          <a:p>
            <a:pPr eaLnBrk="1" hangingPunct="1">
              <a:defRPr/>
            </a:pPr>
            <a:r>
              <a:rPr lang="ja-JP" altLang="en-US" sz="1500" dirty="0">
                <a:latin typeface="HG丸ｺﾞｼｯｸM-PRO" pitchFamily="50" charset="-128"/>
                <a:ea typeface="HG丸ｺﾞｼｯｸM-PRO" pitchFamily="50" charset="-128"/>
              </a:rPr>
              <a:t>○大都市では、</a:t>
            </a:r>
            <a:endParaRPr lang="en-US" altLang="ja-JP" sz="1500" dirty="0">
              <a:latin typeface="HG丸ｺﾞｼｯｸM-PRO" pitchFamily="50" charset="-128"/>
              <a:ea typeface="HG丸ｺﾞｼｯｸM-PRO" pitchFamily="50" charset="-128"/>
            </a:endParaRPr>
          </a:p>
          <a:p>
            <a:pPr eaLnBrk="1" hangingPunct="1">
              <a:defRPr/>
            </a:pPr>
            <a:r>
              <a:rPr lang="ja-JP" altLang="en-US" sz="500" dirty="0">
                <a:latin typeface="HG丸ｺﾞｼｯｸM-PRO" pitchFamily="50" charset="-128"/>
                <a:ea typeface="HG丸ｺﾞｼｯｸM-PRO" pitchFamily="50" charset="-128"/>
              </a:rPr>
              <a:t>　　　　</a:t>
            </a:r>
            <a:endParaRPr lang="en-US" altLang="ja-JP" sz="500" dirty="0">
              <a:latin typeface="HG丸ｺﾞｼｯｸM-PRO" pitchFamily="50" charset="-128"/>
              <a:ea typeface="HG丸ｺﾞｼｯｸM-PRO" pitchFamily="50" charset="-128"/>
            </a:endParaRPr>
          </a:p>
          <a:p>
            <a:pPr eaLnBrk="1" hangingPunct="1">
              <a:defRPr/>
            </a:pPr>
            <a:r>
              <a:rPr lang="ja-JP" altLang="en-US" sz="1500" dirty="0">
                <a:latin typeface="HG丸ｺﾞｼｯｸM-PRO" pitchFamily="50" charset="-128"/>
                <a:ea typeface="HG丸ｺﾞｼｯｸM-PRO" pitchFamily="50" charset="-128"/>
              </a:rPr>
              <a:t>　・郊外部を中心に</a:t>
            </a:r>
            <a:r>
              <a:rPr lang="ja-JP" altLang="en-US" sz="1500" u="sng" dirty="0">
                <a:latin typeface="HG丸ｺﾞｼｯｸM-PRO" pitchFamily="50" charset="-128"/>
                <a:ea typeface="HG丸ｺﾞｼｯｸM-PRO" pitchFamily="50" charset="-128"/>
              </a:rPr>
              <a:t>高齢者（特に８５歳以上の高齢者）が急速に増加</a:t>
            </a:r>
            <a:r>
              <a:rPr lang="ja-JP" altLang="en-US" sz="1500" dirty="0">
                <a:latin typeface="HG丸ｺﾞｼｯｸM-PRO" pitchFamily="50" charset="-128"/>
                <a:ea typeface="HG丸ｺﾞｼｯｸM-PRO" pitchFamily="50" charset="-128"/>
              </a:rPr>
              <a:t>する予測</a:t>
            </a:r>
            <a:endParaRPr lang="en-US" altLang="ja-JP" sz="1500" dirty="0">
              <a:latin typeface="HG丸ｺﾞｼｯｸM-PRO" pitchFamily="50" charset="-128"/>
              <a:ea typeface="HG丸ｺﾞｼｯｸM-PRO" pitchFamily="50" charset="-128"/>
            </a:endParaRPr>
          </a:p>
          <a:p>
            <a:pPr eaLnBrk="1" hangingPunct="1">
              <a:defRPr/>
            </a:pPr>
            <a:r>
              <a:rPr lang="ja-JP" altLang="en-US" sz="500" dirty="0">
                <a:latin typeface="HG丸ｺﾞｼｯｸM-PRO" pitchFamily="50" charset="-128"/>
                <a:ea typeface="HG丸ｺﾞｼｯｸM-PRO" pitchFamily="50" charset="-128"/>
              </a:rPr>
              <a:t>　</a:t>
            </a:r>
            <a:endParaRPr lang="en-US" altLang="ja-JP" sz="500" dirty="0">
              <a:latin typeface="HG丸ｺﾞｼｯｸM-PRO" pitchFamily="50" charset="-128"/>
              <a:ea typeface="HG丸ｺﾞｼｯｸM-PRO" pitchFamily="50" charset="-128"/>
            </a:endParaRPr>
          </a:p>
          <a:p>
            <a:pPr marL="355600" indent="-355600">
              <a:defRPr/>
            </a:pPr>
            <a:r>
              <a:rPr lang="ja-JP" altLang="en-US" sz="1500" dirty="0">
                <a:latin typeface="HG丸ｺﾞｼｯｸM-PRO" pitchFamily="50" charset="-128"/>
                <a:ea typeface="HG丸ｺﾞｼｯｸM-PRO" pitchFamily="50" charset="-128"/>
              </a:rPr>
              <a:t>　・高齢者数の急増に伴い医療・介護の需要が急増し、</a:t>
            </a:r>
            <a:r>
              <a:rPr lang="ja-JP" altLang="en-US" sz="1500" u="sng" dirty="0">
                <a:latin typeface="HG丸ｺﾞｼｯｸM-PRO" pitchFamily="50" charset="-128"/>
                <a:ea typeface="HG丸ｺﾞｼｯｸM-PRO" pitchFamily="50" charset="-128"/>
              </a:rPr>
              <a:t>医療・福祉サービスの提供や地域の活力維持が満足にできなくなる</a:t>
            </a:r>
            <a:r>
              <a:rPr lang="ja-JP" altLang="en-US" sz="1500" dirty="0">
                <a:latin typeface="HG丸ｺﾞｼｯｸM-PRO" pitchFamily="50" charset="-128"/>
                <a:ea typeface="HG丸ｺﾞｼｯｸM-PRO" pitchFamily="50" charset="-128"/>
              </a:rPr>
              <a:t>懸念</a:t>
            </a:r>
            <a:endParaRPr lang="en-US" altLang="ja-JP" sz="1500" u="sng" dirty="0">
              <a:latin typeface="HG丸ｺﾞｼｯｸM-PRO" pitchFamily="50" charset="-128"/>
              <a:ea typeface="HG丸ｺﾞｼｯｸM-PRO" pitchFamily="50" charset="-128"/>
            </a:endParaRPr>
          </a:p>
          <a:p>
            <a:pPr eaLnBrk="1" hangingPunct="1">
              <a:defRPr/>
            </a:pPr>
            <a:r>
              <a:rPr lang="ja-JP" altLang="en-US" sz="500" dirty="0">
                <a:latin typeface="HG丸ｺﾞｼｯｸM-PRO" pitchFamily="50" charset="-128"/>
                <a:ea typeface="HG丸ｺﾞｼｯｸM-PRO" pitchFamily="50" charset="-128"/>
              </a:rPr>
              <a:t>　</a:t>
            </a:r>
            <a:endParaRPr lang="en-US" altLang="ja-JP" sz="500" dirty="0">
              <a:latin typeface="HG丸ｺﾞｼｯｸM-PRO" pitchFamily="50" charset="-128"/>
              <a:ea typeface="HG丸ｺﾞｼｯｸM-PRO" pitchFamily="50" charset="-128"/>
            </a:endParaRPr>
          </a:p>
          <a:p>
            <a:pPr marL="177800" indent="-177800">
              <a:defRPr/>
            </a:pPr>
            <a:r>
              <a:rPr lang="ja-JP" altLang="en-US" sz="1500" dirty="0">
                <a:latin typeface="HG丸ｺﾞｼｯｸM-PRO" pitchFamily="50" charset="-128"/>
                <a:ea typeface="HG丸ｺﾞｼｯｸM-PRO" pitchFamily="50" charset="-128"/>
              </a:rPr>
              <a:t>○こうした状況下では、在宅医療・介護を含めた地域包括ケアを実現するため、既存ストックを活用しながら</a:t>
            </a:r>
            <a:r>
              <a:rPr lang="ja-JP" altLang="en-US" sz="1500" u="sng" dirty="0">
                <a:latin typeface="HG丸ｺﾞｼｯｸM-PRO" pitchFamily="50" charset="-128"/>
                <a:ea typeface="HG丸ｺﾞｼｯｸM-PRO" pitchFamily="50" charset="-128"/>
              </a:rPr>
              <a:t>医療・福祉機能の望ましい配置</a:t>
            </a:r>
            <a:r>
              <a:rPr lang="ja-JP" altLang="en-US" sz="1500" dirty="0">
                <a:latin typeface="HG丸ｺﾞｼｯｸM-PRO" pitchFamily="50" charset="-128"/>
                <a:ea typeface="HG丸ｺﾞｼｯｸM-PRO" pitchFamily="50" charset="-128"/>
              </a:rPr>
              <a:t>を推進する必要。</a:t>
            </a:r>
            <a:endParaRPr lang="ja-JP" altLang="ja-JP" sz="1500" dirty="0">
              <a:latin typeface="HG丸ｺﾞｼｯｸM-PRO" pitchFamily="50" charset="-128"/>
              <a:ea typeface="HG丸ｺﾞｼｯｸM-PRO" pitchFamily="50" charset="-128"/>
            </a:endParaRPr>
          </a:p>
        </p:txBody>
      </p:sp>
      <p:sp>
        <p:nvSpPr>
          <p:cNvPr id="5" name="角丸四角形 4"/>
          <p:cNvSpPr/>
          <p:nvPr/>
        </p:nvSpPr>
        <p:spPr>
          <a:xfrm>
            <a:off x="73025" y="737053"/>
            <a:ext cx="9755188" cy="1928813"/>
          </a:xfrm>
          <a:prstGeom prst="roundRect">
            <a:avLst>
              <a:gd name="adj" fmla="val 5202"/>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6" name="角丸四角形 5"/>
          <p:cNvSpPr/>
          <p:nvPr/>
        </p:nvSpPr>
        <p:spPr>
          <a:xfrm>
            <a:off x="72714" y="598941"/>
            <a:ext cx="3265487" cy="355600"/>
          </a:xfrm>
          <a:prstGeom prst="roundRect">
            <a:avLst/>
          </a:prstGeom>
          <a:solidFill>
            <a:srgbClr val="68C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chemeClr val="tx1"/>
                </a:solidFill>
                <a:latin typeface="HG丸ｺﾞｼｯｸM-PRO" pitchFamily="50" charset="-128"/>
                <a:ea typeface="HG丸ｺﾞｼｯｸM-PRO" pitchFamily="50" charset="-128"/>
              </a:rPr>
              <a:t>大都市の現状と課題</a:t>
            </a:r>
          </a:p>
        </p:txBody>
      </p:sp>
      <p:pic>
        <p:nvPicPr>
          <p:cNvPr id="26631"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t="3670"/>
          <a:stretch>
            <a:fillRect/>
          </a:stretch>
        </p:blipFill>
        <p:spPr bwMode="auto">
          <a:xfrm>
            <a:off x="8226427" y="2"/>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テキスト ボックス 31"/>
          <p:cNvSpPr txBox="1">
            <a:spLocks noChangeArrowheads="1"/>
          </p:cNvSpPr>
          <p:nvPr/>
        </p:nvSpPr>
        <p:spPr bwMode="auto">
          <a:xfrm>
            <a:off x="415927" y="3213102"/>
            <a:ext cx="3313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u="sng" dirty="0"/>
              <a:t>■大都市圏における高齢者人口の推移</a:t>
            </a:r>
            <a:endParaRPr lang="en-US" altLang="ja-JP" sz="1200" b="1" u="sng" dirty="0"/>
          </a:p>
          <a:p>
            <a:pPr algn="ctr" eaLnBrk="1" hangingPunct="1">
              <a:spcBef>
                <a:spcPct val="0"/>
              </a:spcBef>
              <a:buFontTx/>
              <a:buNone/>
            </a:pPr>
            <a:r>
              <a:rPr lang="ja-JP" altLang="en-US" sz="1200" b="1" u="sng" dirty="0"/>
              <a:t>（２０１０年→２０４０年）</a:t>
            </a:r>
            <a:endParaRPr lang="en-US" altLang="ja-JP" sz="1200" b="1" u="sng" dirty="0"/>
          </a:p>
        </p:txBody>
      </p:sp>
      <p:sp>
        <p:nvSpPr>
          <p:cNvPr id="64" name="テキスト ボックス 27"/>
          <p:cNvSpPr txBox="1">
            <a:spLocks noChangeArrowheads="1"/>
          </p:cNvSpPr>
          <p:nvPr/>
        </p:nvSpPr>
        <p:spPr bwMode="auto">
          <a:xfrm>
            <a:off x="55563" y="6442075"/>
            <a:ext cx="3694112" cy="415925"/>
          </a:xfrm>
          <a:prstGeom prst="rect">
            <a:avLst/>
          </a:prstGeom>
          <a:noFill/>
          <a:ln w="9525">
            <a:noFill/>
            <a:miter lim="800000"/>
            <a:headEnd/>
            <a:tailEnd/>
          </a:ln>
        </p:spPr>
        <p:txBody>
          <a:bodyPr>
            <a:spAutoFit/>
          </a:bodyPr>
          <a:lstStyle/>
          <a:p>
            <a:pPr eaLnBrk="1" hangingPunct="1">
              <a:defRPr/>
            </a:pPr>
            <a:r>
              <a:rPr lang="ja-JP" altLang="en-US" sz="1050" dirty="0"/>
              <a:t>出典：国勢調査</a:t>
            </a:r>
            <a:endParaRPr lang="en-US" altLang="ja-JP" sz="1050" dirty="0"/>
          </a:p>
          <a:p>
            <a:pPr eaLnBrk="1" hangingPunct="1">
              <a:defRPr/>
            </a:pPr>
            <a:r>
              <a:rPr lang="ja-JP" altLang="en-US" sz="1050" dirty="0"/>
              <a:t>　　　　国立社会保障・人口問題研究所（平成２５年３月推計）</a:t>
            </a:r>
          </a:p>
        </p:txBody>
      </p:sp>
      <p:sp>
        <p:nvSpPr>
          <p:cNvPr id="26634" name="Text Box 9"/>
          <p:cNvSpPr txBox="1">
            <a:spLocks noChangeArrowheads="1"/>
          </p:cNvSpPr>
          <p:nvPr/>
        </p:nvSpPr>
        <p:spPr bwMode="auto">
          <a:xfrm>
            <a:off x="6465890" y="3213102"/>
            <a:ext cx="329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u="sng" dirty="0">
                <a:latin typeface="ＭＳ Ｐゴシック" panose="020B0600070205080204" pitchFamily="50" charset="-128"/>
              </a:rPr>
              <a:t>■平成３７年の介護保険施設利用者数（推計）と施設定員数</a:t>
            </a:r>
            <a:endParaRPr lang="en-US" altLang="ja-JP" sz="1200" b="1" u="sng" dirty="0">
              <a:latin typeface="ＭＳ Ｐゴシック" panose="020B0600070205080204" pitchFamily="50" charset="-128"/>
            </a:endParaRPr>
          </a:p>
        </p:txBody>
      </p:sp>
      <p:sp>
        <p:nvSpPr>
          <p:cNvPr id="36" name="正方形/長方形 35"/>
          <p:cNvSpPr/>
          <p:nvPr/>
        </p:nvSpPr>
        <p:spPr>
          <a:xfrm>
            <a:off x="38100" y="2924175"/>
            <a:ext cx="3978275" cy="3895725"/>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26636" name="テキスト ボックス 40"/>
          <p:cNvSpPr txBox="1">
            <a:spLocks noChangeArrowheads="1"/>
          </p:cNvSpPr>
          <p:nvPr/>
        </p:nvSpPr>
        <p:spPr bwMode="auto">
          <a:xfrm>
            <a:off x="6475415" y="6581775"/>
            <a:ext cx="33861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900" dirty="0"/>
              <a:t>出典：「平成２４年度首都圏整備に関する年次報告」より作成</a:t>
            </a:r>
            <a:endParaRPr lang="en-US" altLang="ja-JP" sz="900" dirty="0"/>
          </a:p>
        </p:txBody>
      </p:sp>
      <p:sp>
        <p:nvSpPr>
          <p:cNvPr id="26637" name="テキスト ボックス 37"/>
          <p:cNvSpPr txBox="1">
            <a:spLocks noChangeArrowheads="1"/>
          </p:cNvSpPr>
          <p:nvPr/>
        </p:nvSpPr>
        <p:spPr bwMode="auto">
          <a:xfrm>
            <a:off x="1238252" y="2760665"/>
            <a:ext cx="1585913" cy="338137"/>
          </a:xfrm>
          <a:prstGeom prst="rect">
            <a:avLst/>
          </a:prstGeom>
          <a:solidFill>
            <a:srgbClr val="FFC000"/>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dirty="0"/>
              <a:t>急増する高齢者</a:t>
            </a:r>
          </a:p>
        </p:txBody>
      </p:sp>
      <p:sp>
        <p:nvSpPr>
          <p:cNvPr id="42" name="正方形/長方形 41"/>
          <p:cNvSpPr/>
          <p:nvPr/>
        </p:nvSpPr>
        <p:spPr>
          <a:xfrm flipH="1">
            <a:off x="4089400" y="2924175"/>
            <a:ext cx="5761038" cy="386715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26639" name="テキスト ボックス 38"/>
          <p:cNvSpPr txBox="1">
            <a:spLocks noChangeArrowheads="1"/>
          </p:cNvSpPr>
          <p:nvPr/>
        </p:nvSpPr>
        <p:spPr bwMode="auto">
          <a:xfrm>
            <a:off x="5600700" y="2801940"/>
            <a:ext cx="2520950" cy="339725"/>
          </a:xfrm>
          <a:prstGeom prst="rect">
            <a:avLst/>
          </a:prstGeom>
          <a:solidFill>
            <a:srgbClr val="FFC000"/>
          </a:solidFill>
          <a:ln w="9525">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dirty="0"/>
              <a:t>福祉施設の老朽化・不足</a:t>
            </a:r>
          </a:p>
        </p:txBody>
      </p:sp>
      <p:graphicFrame>
        <p:nvGraphicFramePr>
          <p:cNvPr id="22" name="表 21"/>
          <p:cNvGraphicFramePr>
            <a:graphicFrameLocks noGrp="1"/>
          </p:cNvGraphicFramePr>
          <p:nvPr/>
        </p:nvGraphicFramePr>
        <p:xfrm>
          <a:off x="55563" y="3789363"/>
          <a:ext cx="3889375" cy="2087565"/>
        </p:xfrm>
        <a:graphic>
          <a:graphicData uri="http://schemas.openxmlformats.org/drawingml/2006/table">
            <a:tbl>
              <a:tblPr/>
              <a:tblGrid>
                <a:gridCol w="468859">
                  <a:extLst>
                    <a:ext uri="{9D8B030D-6E8A-4147-A177-3AD203B41FA5}">
                      <a16:colId xmlns:a16="http://schemas.microsoft.com/office/drawing/2014/main" val="20000"/>
                    </a:ext>
                  </a:extLst>
                </a:gridCol>
                <a:gridCol w="727873">
                  <a:extLst>
                    <a:ext uri="{9D8B030D-6E8A-4147-A177-3AD203B41FA5}">
                      <a16:colId xmlns:a16="http://schemas.microsoft.com/office/drawing/2014/main" val="20001"/>
                    </a:ext>
                  </a:extLst>
                </a:gridCol>
                <a:gridCol w="671063">
                  <a:extLst>
                    <a:ext uri="{9D8B030D-6E8A-4147-A177-3AD203B41FA5}">
                      <a16:colId xmlns:a16="http://schemas.microsoft.com/office/drawing/2014/main" val="20002"/>
                    </a:ext>
                  </a:extLst>
                </a:gridCol>
                <a:gridCol w="693096">
                  <a:extLst>
                    <a:ext uri="{9D8B030D-6E8A-4147-A177-3AD203B41FA5}">
                      <a16:colId xmlns:a16="http://schemas.microsoft.com/office/drawing/2014/main" val="20003"/>
                    </a:ext>
                  </a:extLst>
                </a:gridCol>
                <a:gridCol w="693096">
                  <a:extLst>
                    <a:ext uri="{9D8B030D-6E8A-4147-A177-3AD203B41FA5}">
                      <a16:colId xmlns:a16="http://schemas.microsoft.com/office/drawing/2014/main" val="20004"/>
                    </a:ext>
                  </a:extLst>
                </a:gridCol>
                <a:gridCol w="635388">
                  <a:extLst>
                    <a:ext uri="{9D8B030D-6E8A-4147-A177-3AD203B41FA5}">
                      <a16:colId xmlns:a16="http://schemas.microsoft.com/office/drawing/2014/main" val="20005"/>
                    </a:ext>
                  </a:extLst>
                </a:gridCol>
              </a:tblGrid>
              <a:tr h="203505">
                <a:tc>
                  <a:txBody>
                    <a:bodyPr/>
                    <a:lstStyle/>
                    <a:p>
                      <a:pPr algn="ctr" fontAlgn="ctr"/>
                      <a:r>
                        <a:rPr lang="ja-JP" altLang="en-US" sz="1000" b="0" i="0" u="none" strike="noStrike" dirty="0">
                          <a:solidFill>
                            <a:srgbClr val="FFFFFF"/>
                          </a:solidFill>
                          <a:latin typeface="ＭＳ Ｐゴシック"/>
                        </a:rPr>
                        <a:t>　</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ja-JP" altLang="en-US" sz="1000" b="0" i="0" u="none" strike="noStrike" dirty="0">
                          <a:solidFill>
                            <a:srgbClr val="FFFFFF"/>
                          </a:solidFill>
                          <a:latin typeface="ＭＳ Ｐゴシック"/>
                        </a:rPr>
                        <a:t>　</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en-US" altLang="ja-JP" sz="1000" b="1" i="0" u="none" strike="noStrike" dirty="0">
                          <a:solidFill>
                            <a:srgbClr val="FFFFFF"/>
                          </a:solidFill>
                          <a:latin typeface="ＭＳ Ｐゴシック"/>
                        </a:rPr>
                        <a:t>2010</a:t>
                      </a:r>
                      <a:r>
                        <a:rPr lang="ja-JP" altLang="en-US" sz="1000" b="1" i="0" u="none" strike="noStrike" dirty="0">
                          <a:solidFill>
                            <a:srgbClr val="FFFFFF"/>
                          </a:solidFill>
                          <a:latin typeface="ＭＳ Ｐゴシック"/>
                        </a:rPr>
                        <a:t>年</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en-US" altLang="ja-JP" sz="1000" b="1" i="0" u="none" strike="noStrike" dirty="0">
                          <a:solidFill>
                            <a:srgbClr val="FFFFFF"/>
                          </a:solidFill>
                          <a:latin typeface="ＭＳ Ｐゴシック"/>
                        </a:rPr>
                        <a:t>2040</a:t>
                      </a:r>
                      <a:r>
                        <a:rPr lang="ja-JP" altLang="en-US" sz="1000" b="1" i="0" u="none" strike="noStrike" dirty="0">
                          <a:solidFill>
                            <a:srgbClr val="FFFFFF"/>
                          </a:solidFill>
                          <a:latin typeface="ＭＳ Ｐゴシック"/>
                        </a:rPr>
                        <a:t>年</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ja-JP" altLang="en-US" sz="1000" b="1" i="0" u="none" strike="noStrike" dirty="0">
                          <a:solidFill>
                            <a:srgbClr val="FFFFFF"/>
                          </a:solidFill>
                          <a:latin typeface="ＭＳ Ｐゴシック"/>
                        </a:rPr>
                        <a:t>増加数</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ja-JP" altLang="en-US" sz="1000" b="1" i="0" u="none" strike="noStrike" dirty="0">
                          <a:solidFill>
                            <a:srgbClr val="FFFFFF"/>
                          </a:solidFill>
                          <a:latin typeface="ＭＳ Ｐゴシック"/>
                        </a:rPr>
                        <a:t>増加率</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03505">
                <a:tc rowSpan="3">
                  <a:txBody>
                    <a:bodyPr/>
                    <a:lstStyle/>
                    <a:p>
                      <a:pPr algn="ctr" fontAlgn="ctr"/>
                      <a:r>
                        <a:rPr lang="ja-JP" altLang="en-US" sz="1000" b="0" i="0" u="none" strike="noStrike" dirty="0">
                          <a:solidFill>
                            <a:srgbClr val="000000"/>
                          </a:solidFill>
                          <a:latin typeface="ＭＳ Ｐゴシック"/>
                        </a:rPr>
                        <a:t>東京圏</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65</a:t>
                      </a:r>
                      <a:r>
                        <a:rPr lang="ja-JP" altLang="en-US" sz="1000" b="0" i="0" u="none" strike="noStrike" dirty="0">
                          <a:solidFill>
                            <a:srgbClr val="000000"/>
                          </a:solidFill>
                          <a:latin typeface="ＭＳ Ｐゴシック"/>
                        </a:rPr>
                        <a:t>～</a:t>
                      </a:r>
                      <a:r>
                        <a:rPr lang="en-US" altLang="ja-JP" sz="1000" b="0" i="0" u="none" strike="noStrike" dirty="0">
                          <a:solidFill>
                            <a:srgbClr val="000000"/>
                          </a:solidFill>
                          <a:latin typeface="ＭＳ Ｐゴシック"/>
                        </a:rPr>
                        <a:t>74</a:t>
                      </a:r>
                      <a:r>
                        <a:rPr lang="ja-JP" altLang="en-US" sz="1000" b="0" i="0" u="none" strike="noStrike" dirty="0">
                          <a:solidFill>
                            <a:srgbClr val="000000"/>
                          </a:solidFill>
                          <a:latin typeface="ＭＳ Ｐゴシック"/>
                        </a:rPr>
                        <a:t>歳</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414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517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103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25%</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1"/>
                  </a:ext>
                </a:extLst>
              </a:tr>
              <a:tr h="203505">
                <a:tc vMerge="1">
                  <a:txBody>
                    <a:bodyPr/>
                    <a:lstStyle/>
                    <a:p>
                      <a:endParaRPr kumimoji="1" lang="ja-JP" altLang="en-US"/>
                    </a:p>
                  </a:txBody>
                  <a:tcPr/>
                </a:tc>
                <a:tc>
                  <a:txBody>
                    <a:bodyPr/>
                    <a:lstStyle/>
                    <a:p>
                      <a:pPr algn="ctr" fontAlgn="ctr"/>
                      <a:r>
                        <a:rPr lang="en-US" altLang="ja-JP" sz="1000" b="0" i="0" u="none" strike="noStrike" dirty="0">
                          <a:solidFill>
                            <a:srgbClr val="000000"/>
                          </a:solidFill>
                          <a:latin typeface="ＭＳ Ｐゴシック"/>
                        </a:rPr>
                        <a:t>75</a:t>
                      </a:r>
                      <a:r>
                        <a:rPr lang="ja-JP" altLang="en-US" sz="1000" b="0" i="0" u="none" strike="noStrike" dirty="0">
                          <a:solidFill>
                            <a:srgbClr val="000000"/>
                          </a:solidFill>
                          <a:latin typeface="ＭＳ Ｐゴシック"/>
                        </a:rPr>
                        <a:t>～</a:t>
                      </a:r>
                      <a:r>
                        <a:rPr lang="en-US" altLang="ja-JP" sz="1000" b="0" i="0" u="none" strike="noStrike" dirty="0">
                          <a:solidFill>
                            <a:srgbClr val="000000"/>
                          </a:solidFill>
                          <a:latin typeface="ＭＳ Ｐゴシック"/>
                        </a:rPr>
                        <a:t>84</a:t>
                      </a:r>
                      <a:r>
                        <a:rPr lang="ja-JP" altLang="en-US" sz="1000" b="0" i="0" u="none" strike="noStrike" dirty="0">
                          <a:solidFill>
                            <a:srgbClr val="000000"/>
                          </a:solidFill>
                          <a:latin typeface="ＭＳ Ｐゴシック"/>
                        </a:rPr>
                        <a:t>歳</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239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333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94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39%</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221010">
                <a:tc vMerge="1">
                  <a:txBody>
                    <a:bodyPr/>
                    <a:lstStyle/>
                    <a:p>
                      <a:endParaRPr kumimoji="1" lang="ja-JP" altLang="en-US"/>
                    </a:p>
                  </a:txBody>
                  <a:tcPr/>
                </a:tc>
                <a:tc>
                  <a:txBody>
                    <a:bodyPr/>
                    <a:lstStyle/>
                    <a:p>
                      <a:pPr algn="ctr" fontAlgn="ctr"/>
                      <a:r>
                        <a:rPr lang="en-US" altLang="ja-JP" sz="1100" b="1" i="0" u="none" strike="noStrike" dirty="0">
                          <a:solidFill>
                            <a:srgbClr val="FF0000"/>
                          </a:solidFill>
                          <a:latin typeface="ＭＳ Ｐゴシック"/>
                        </a:rPr>
                        <a:t>85</a:t>
                      </a:r>
                      <a:r>
                        <a:rPr lang="ja-JP" altLang="en-US" sz="1100" b="1" i="0" u="none" strike="noStrike" dirty="0">
                          <a:solidFill>
                            <a:srgbClr val="FF0000"/>
                          </a:solidFill>
                          <a:latin typeface="ＭＳ Ｐゴシック"/>
                        </a:rPr>
                        <a:t>歳以上</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dirty="0">
                          <a:solidFill>
                            <a:srgbClr val="FF0000"/>
                          </a:solidFill>
                          <a:latin typeface="ＭＳ Ｐゴシック"/>
                        </a:rPr>
                        <a:t>79 </a:t>
                      </a:r>
                      <a:r>
                        <a:rPr lang="ja-JP" altLang="en-US" sz="1100" b="1" i="0" u="none" strike="noStrike" dirty="0">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dirty="0">
                          <a:solidFill>
                            <a:srgbClr val="FF0000"/>
                          </a:solidFill>
                          <a:latin typeface="ＭＳ Ｐゴシック"/>
                        </a:rPr>
                        <a:t>270 </a:t>
                      </a:r>
                      <a:r>
                        <a:rPr lang="ja-JP" altLang="en-US" sz="1100" b="1" i="0" u="none" strike="noStrike" dirty="0">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dirty="0">
                          <a:solidFill>
                            <a:srgbClr val="FF0000"/>
                          </a:solidFill>
                          <a:latin typeface="ＭＳ Ｐゴシック"/>
                        </a:rPr>
                        <a:t>190 </a:t>
                      </a:r>
                      <a:r>
                        <a:rPr lang="ja-JP" altLang="en-US" sz="1100" b="1" i="0" u="none" strike="noStrike" dirty="0">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dirty="0">
                          <a:solidFill>
                            <a:srgbClr val="FF0000"/>
                          </a:solidFill>
                          <a:latin typeface="ＭＳ Ｐゴシック"/>
                        </a:rPr>
                        <a:t>240%</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3"/>
                  </a:ext>
                </a:extLst>
              </a:tr>
              <a:tr h="203505">
                <a:tc rowSpan="3">
                  <a:txBody>
                    <a:bodyPr/>
                    <a:lstStyle/>
                    <a:p>
                      <a:pPr algn="ctr" fontAlgn="ctr"/>
                      <a:r>
                        <a:rPr lang="ja-JP" altLang="en-US" sz="1000" b="0" i="0" u="none" strike="noStrike" dirty="0">
                          <a:solidFill>
                            <a:srgbClr val="000000"/>
                          </a:solidFill>
                          <a:latin typeface="ＭＳ Ｐゴシック"/>
                        </a:rPr>
                        <a:t>名古屋圏</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65</a:t>
                      </a:r>
                      <a:r>
                        <a:rPr lang="ja-JP" altLang="en-US" sz="1000" b="0" i="0" u="none" strike="noStrike" dirty="0">
                          <a:solidFill>
                            <a:srgbClr val="000000"/>
                          </a:solidFill>
                          <a:latin typeface="ＭＳ Ｐゴシック"/>
                        </a:rPr>
                        <a:t>～</a:t>
                      </a:r>
                      <a:r>
                        <a:rPr lang="en-US" altLang="ja-JP" sz="1000" b="0" i="0" u="none" strike="noStrike" dirty="0">
                          <a:solidFill>
                            <a:srgbClr val="000000"/>
                          </a:solidFill>
                          <a:latin typeface="ＭＳ Ｐゴシック"/>
                        </a:rPr>
                        <a:t>74</a:t>
                      </a:r>
                      <a:r>
                        <a:rPr lang="ja-JP" altLang="en-US" sz="1000" b="0" i="0" u="none" strike="noStrike" dirty="0">
                          <a:solidFill>
                            <a:srgbClr val="000000"/>
                          </a:solidFill>
                          <a:latin typeface="ＭＳ Ｐゴシック"/>
                        </a:rPr>
                        <a:t>歳</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133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150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17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12%</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203505">
                <a:tc vMerge="1">
                  <a:txBody>
                    <a:bodyPr/>
                    <a:lstStyle/>
                    <a:p>
                      <a:endParaRPr kumimoji="1" lang="ja-JP" altLang="en-US"/>
                    </a:p>
                  </a:txBody>
                  <a:tcPr/>
                </a:tc>
                <a:tc>
                  <a:txBody>
                    <a:bodyPr/>
                    <a:lstStyle/>
                    <a:p>
                      <a:pPr algn="ctr" fontAlgn="ctr"/>
                      <a:r>
                        <a:rPr lang="en-US" altLang="ja-JP" sz="1000" b="0" i="0" u="none" strike="noStrike" dirty="0">
                          <a:solidFill>
                            <a:srgbClr val="000000"/>
                          </a:solidFill>
                          <a:latin typeface="ＭＳ Ｐゴシック"/>
                        </a:rPr>
                        <a:t>75</a:t>
                      </a:r>
                      <a:r>
                        <a:rPr lang="ja-JP" altLang="en-US" sz="1000" b="0" i="0" u="none" strike="noStrike" dirty="0">
                          <a:solidFill>
                            <a:srgbClr val="000000"/>
                          </a:solidFill>
                          <a:latin typeface="ＭＳ Ｐゴシック"/>
                        </a:rPr>
                        <a:t>～</a:t>
                      </a:r>
                      <a:r>
                        <a:rPr lang="en-US" altLang="ja-JP" sz="1000" b="0" i="0" u="none" strike="noStrike" dirty="0">
                          <a:solidFill>
                            <a:srgbClr val="000000"/>
                          </a:solidFill>
                          <a:latin typeface="ＭＳ Ｐゴシック"/>
                        </a:rPr>
                        <a:t>84</a:t>
                      </a:r>
                      <a:r>
                        <a:rPr lang="ja-JP" altLang="en-US" sz="1000" b="0" i="0" u="none" strike="noStrike" dirty="0">
                          <a:solidFill>
                            <a:srgbClr val="000000"/>
                          </a:solidFill>
                          <a:latin typeface="ＭＳ Ｐゴシック"/>
                        </a:rPr>
                        <a:t>歳</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84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102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18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22%</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5"/>
                  </a:ext>
                </a:extLst>
              </a:tr>
              <a:tr h="221010">
                <a:tc vMerge="1">
                  <a:txBody>
                    <a:bodyPr/>
                    <a:lstStyle/>
                    <a:p>
                      <a:endParaRPr kumimoji="1" lang="ja-JP" altLang="en-US"/>
                    </a:p>
                  </a:txBody>
                  <a:tcPr/>
                </a:tc>
                <a:tc>
                  <a:txBody>
                    <a:bodyPr/>
                    <a:lstStyle/>
                    <a:p>
                      <a:pPr algn="ctr" fontAlgn="ctr"/>
                      <a:r>
                        <a:rPr lang="en-US" altLang="ja-JP" sz="1100" b="1" i="0" u="none" strike="noStrike" dirty="0">
                          <a:solidFill>
                            <a:srgbClr val="FF0000"/>
                          </a:solidFill>
                          <a:latin typeface="ＭＳ Ｐゴシック"/>
                        </a:rPr>
                        <a:t>85</a:t>
                      </a:r>
                      <a:r>
                        <a:rPr lang="ja-JP" altLang="en-US" sz="1100" b="1" i="0" u="none" strike="noStrike" dirty="0">
                          <a:solidFill>
                            <a:srgbClr val="FF0000"/>
                          </a:solidFill>
                          <a:latin typeface="ＭＳ Ｐゴシック"/>
                        </a:rPr>
                        <a:t>歳以上</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dirty="0">
                          <a:solidFill>
                            <a:srgbClr val="FF0000"/>
                          </a:solidFill>
                          <a:latin typeface="ＭＳ Ｐゴシック"/>
                        </a:rPr>
                        <a:t>29 </a:t>
                      </a:r>
                      <a:r>
                        <a:rPr lang="ja-JP" altLang="en-US" sz="1100" b="1" i="0" u="none" strike="noStrike" dirty="0">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dirty="0">
                          <a:solidFill>
                            <a:srgbClr val="FF0000"/>
                          </a:solidFill>
                          <a:latin typeface="ＭＳ Ｐゴシック"/>
                        </a:rPr>
                        <a:t>84 </a:t>
                      </a:r>
                      <a:r>
                        <a:rPr lang="ja-JP" altLang="en-US" sz="1100" b="1" i="0" u="none" strike="noStrike" dirty="0">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dirty="0">
                          <a:solidFill>
                            <a:srgbClr val="FF0000"/>
                          </a:solidFill>
                          <a:latin typeface="ＭＳ Ｐゴシック"/>
                        </a:rPr>
                        <a:t>55 </a:t>
                      </a:r>
                      <a:r>
                        <a:rPr lang="ja-JP" altLang="en-US" sz="1100" b="1" i="0" u="none" strike="noStrike" dirty="0">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dirty="0">
                          <a:solidFill>
                            <a:srgbClr val="FF0000"/>
                          </a:solidFill>
                          <a:latin typeface="ＭＳ Ｐゴシック"/>
                        </a:rPr>
                        <a:t>191%</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6"/>
                  </a:ext>
                </a:extLst>
              </a:tr>
              <a:tr h="203505">
                <a:tc rowSpan="3">
                  <a:txBody>
                    <a:bodyPr/>
                    <a:lstStyle/>
                    <a:p>
                      <a:pPr algn="ctr" fontAlgn="ctr"/>
                      <a:r>
                        <a:rPr lang="ja-JP" altLang="en-US" sz="1000" b="0" i="0" u="none" strike="noStrike" dirty="0">
                          <a:solidFill>
                            <a:srgbClr val="000000"/>
                          </a:solidFill>
                          <a:latin typeface="ＭＳ Ｐゴシック"/>
                        </a:rPr>
                        <a:t>関西圏</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65</a:t>
                      </a:r>
                      <a:r>
                        <a:rPr lang="ja-JP" altLang="en-US" sz="1000" b="0" i="0" u="none" strike="noStrike" dirty="0">
                          <a:solidFill>
                            <a:srgbClr val="000000"/>
                          </a:solidFill>
                          <a:latin typeface="ＭＳ Ｐゴシック"/>
                        </a:rPr>
                        <a:t>～</a:t>
                      </a:r>
                      <a:r>
                        <a:rPr lang="en-US" altLang="ja-JP" sz="1000" b="0" i="0" u="none" strike="noStrike" dirty="0">
                          <a:solidFill>
                            <a:srgbClr val="000000"/>
                          </a:solidFill>
                          <a:latin typeface="ＭＳ Ｐゴシック"/>
                        </a:rPr>
                        <a:t>74</a:t>
                      </a:r>
                      <a:r>
                        <a:rPr lang="ja-JP" altLang="en-US" sz="1000" b="0" i="0" u="none" strike="noStrike" dirty="0">
                          <a:solidFill>
                            <a:srgbClr val="000000"/>
                          </a:solidFill>
                          <a:latin typeface="ＭＳ Ｐゴシック"/>
                        </a:rPr>
                        <a:t>歳</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233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246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12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5%</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7"/>
                  </a:ext>
                </a:extLst>
              </a:tr>
              <a:tr h="203505">
                <a:tc vMerge="1">
                  <a:txBody>
                    <a:bodyPr/>
                    <a:lstStyle/>
                    <a:p>
                      <a:endParaRPr kumimoji="1" lang="ja-JP" altLang="en-US"/>
                    </a:p>
                  </a:txBody>
                  <a:tcPr/>
                </a:tc>
                <a:tc>
                  <a:txBody>
                    <a:bodyPr/>
                    <a:lstStyle/>
                    <a:p>
                      <a:pPr algn="ctr" fontAlgn="ctr"/>
                      <a:r>
                        <a:rPr lang="en-US" altLang="ja-JP" sz="1000" b="0" i="0" u="none" strike="noStrike" dirty="0">
                          <a:solidFill>
                            <a:srgbClr val="000000"/>
                          </a:solidFill>
                          <a:latin typeface="ＭＳ Ｐゴシック"/>
                        </a:rPr>
                        <a:t>75</a:t>
                      </a:r>
                      <a:r>
                        <a:rPr lang="ja-JP" altLang="en-US" sz="1000" b="0" i="0" u="none" strike="noStrike" dirty="0">
                          <a:solidFill>
                            <a:srgbClr val="000000"/>
                          </a:solidFill>
                          <a:latin typeface="ＭＳ Ｐゴシック"/>
                        </a:rPr>
                        <a:t>～</a:t>
                      </a:r>
                      <a:r>
                        <a:rPr lang="en-US" altLang="ja-JP" sz="1000" b="0" i="0" u="none" strike="noStrike" dirty="0">
                          <a:solidFill>
                            <a:srgbClr val="000000"/>
                          </a:solidFill>
                          <a:latin typeface="ＭＳ Ｐゴシック"/>
                        </a:rPr>
                        <a:t>84</a:t>
                      </a:r>
                      <a:r>
                        <a:rPr lang="ja-JP" altLang="en-US" sz="1000" b="0" i="0" u="none" strike="noStrike" dirty="0">
                          <a:solidFill>
                            <a:srgbClr val="000000"/>
                          </a:solidFill>
                          <a:latin typeface="ＭＳ Ｐゴシック"/>
                        </a:rPr>
                        <a:t>歳</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141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166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25 </a:t>
                      </a:r>
                      <a:r>
                        <a:rPr lang="ja-JP" altLang="en-US" sz="1000" b="0" i="0" u="none" strike="noStrike" dirty="0">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dirty="0">
                          <a:solidFill>
                            <a:srgbClr val="000000"/>
                          </a:solidFill>
                          <a:latin typeface="ＭＳ Ｐゴシック"/>
                        </a:rPr>
                        <a:t>18%</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8"/>
                  </a:ext>
                </a:extLst>
              </a:tr>
              <a:tr h="221010">
                <a:tc vMerge="1">
                  <a:txBody>
                    <a:bodyPr/>
                    <a:lstStyle/>
                    <a:p>
                      <a:endParaRPr kumimoji="1" lang="ja-JP" altLang="en-US"/>
                    </a:p>
                  </a:txBody>
                  <a:tcPr/>
                </a:tc>
                <a:tc>
                  <a:txBody>
                    <a:bodyPr/>
                    <a:lstStyle/>
                    <a:p>
                      <a:pPr algn="ctr" fontAlgn="ctr"/>
                      <a:r>
                        <a:rPr lang="en-US" altLang="ja-JP" sz="1100" b="1" i="0" u="none" strike="noStrike" dirty="0">
                          <a:solidFill>
                            <a:srgbClr val="FF0000"/>
                          </a:solidFill>
                          <a:latin typeface="ＭＳ Ｐゴシック"/>
                        </a:rPr>
                        <a:t>85</a:t>
                      </a:r>
                      <a:r>
                        <a:rPr lang="ja-JP" altLang="en-US" sz="1100" b="1" i="0" u="none" strike="noStrike" dirty="0">
                          <a:solidFill>
                            <a:srgbClr val="FF0000"/>
                          </a:solidFill>
                          <a:latin typeface="ＭＳ Ｐゴシック"/>
                        </a:rPr>
                        <a:t>歳以上</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dirty="0">
                          <a:solidFill>
                            <a:srgbClr val="FF0000"/>
                          </a:solidFill>
                          <a:latin typeface="ＭＳ Ｐゴシック"/>
                        </a:rPr>
                        <a:t>48 </a:t>
                      </a:r>
                      <a:r>
                        <a:rPr lang="ja-JP" altLang="en-US" sz="1100" b="1" i="0" u="none" strike="noStrike" dirty="0">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dirty="0">
                          <a:solidFill>
                            <a:srgbClr val="FF0000"/>
                          </a:solidFill>
                          <a:latin typeface="ＭＳ Ｐゴシック"/>
                        </a:rPr>
                        <a:t>149 </a:t>
                      </a:r>
                      <a:r>
                        <a:rPr lang="ja-JP" altLang="en-US" sz="1100" b="1" i="0" u="none" strike="noStrike" dirty="0">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dirty="0">
                          <a:solidFill>
                            <a:srgbClr val="FF0000"/>
                          </a:solidFill>
                          <a:latin typeface="ＭＳ Ｐゴシック"/>
                        </a:rPr>
                        <a:t>101 </a:t>
                      </a:r>
                      <a:r>
                        <a:rPr lang="ja-JP" altLang="en-US" sz="1100" b="1" i="0" u="none" strike="noStrike" dirty="0">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dirty="0">
                          <a:solidFill>
                            <a:srgbClr val="FF0000"/>
                          </a:solidFill>
                          <a:latin typeface="ＭＳ Ｐゴシック"/>
                        </a:rPr>
                        <a:t>208%</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9"/>
                  </a:ext>
                </a:extLst>
              </a:tr>
            </a:tbl>
          </a:graphicData>
        </a:graphic>
      </p:graphicFrame>
      <p:graphicFrame>
        <p:nvGraphicFramePr>
          <p:cNvPr id="23" name="グラフ 22"/>
          <p:cNvGraphicFramePr/>
          <p:nvPr/>
        </p:nvGraphicFramePr>
        <p:xfrm>
          <a:off x="6105313" y="3717032"/>
          <a:ext cx="3800688" cy="2880320"/>
        </p:xfrm>
        <a:graphic>
          <a:graphicData uri="http://schemas.openxmlformats.org/drawingml/2006/chart">
            <c:chart xmlns:c="http://schemas.openxmlformats.org/drawingml/2006/chart" xmlns:r="http://schemas.openxmlformats.org/officeDocument/2006/relationships" r:id="rId7"/>
          </a:graphicData>
        </a:graphic>
      </p:graphicFrame>
      <p:cxnSp>
        <p:nvCxnSpPr>
          <p:cNvPr id="26714" name="直線矢印コネクタ 27"/>
          <p:cNvCxnSpPr>
            <a:cxnSpLocks noChangeShapeType="1"/>
          </p:cNvCxnSpPr>
          <p:nvPr/>
        </p:nvCxnSpPr>
        <p:spPr bwMode="auto">
          <a:xfrm flipH="1" flipV="1">
            <a:off x="7042152" y="4005265"/>
            <a:ext cx="358775" cy="1152525"/>
          </a:xfrm>
          <a:prstGeom prst="straightConnector1">
            <a:avLst/>
          </a:prstGeom>
          <a:noFill/>
          <a:ln w="381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26715" name="テキスト ボックス 29"/>
          <p:cNvSpPr txBox="1">
            <a:spLocks noChangeArrowheads="1"/>
          </p:cNvSpPr>
          <p:nvPr/>
        </p:nvSpPr>
        <p:spPr bwMode="auto">
          <a:xfrm>
            <a:off x="8739188" y="5676900"/>
            <a:ext cx="576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b="1" dirty="0"/>
              <a:t>　</a:t>
            </a:r>
            <a:r>
              <a:rPr lang="en-US" altLang="ja-JP" sz="800" b="1" dirty="0"/>
              <a:t>H37</a:t>
            </a:r>
          </a:p>
          <a:p>
            <a:pPr eaLnBrk="1" hangingPunct="1">
              <a:spcBef>
                <a:spcPct val="0"/>
              </a:spcBef>
              <a:buFontTx/>
              <a:buNone/>
            </a:pPr>
            <a:r>
              <a:rPr lang="ja-JP" altLang="en-US" sz="800" b="1" dirty="0"/>
              <a:t>利用者</a:t>
            </a:r>
          </a:p>
        </p:txBody>
      </p:sp>
      <p:sp>
        <p:nvSpPr>
          <p:cNvPr id="26716" name="テキスト ボックス 30"/>
          <p:cNvSpPr txBox="1">
            <a:spLocks noChangeArrowheads="1"/>
          </p:cNvSpPr>
          <p:nvPr/>
        </p:nvSpPr>
        <p:spPr bwMode="auto">
          <a:xfrm>
            <a:off x="9185277" y="5678490"/>
            <a:ext cx="665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800" b="1" dirty="0"/>
              <a:t>H22</a:t>
            </a:r>
          </a:p>
          <a:p>
            <a:pPr eaLnBrk="1" hangingPunct="1">
              <a:spcBef>
                <a:spcPct val="0"/>
              </a:spcBef>
              <a:buFontTx/>
              <a:buNone/>
            </a:pPr>
            <a:r>
              <a:rPr lang="ja-JP" altLang="en-US" sz="800" b="1" dirty="0"/>
              <a:t>定員</a:t>
            </a:r>
          </a:p>
        </p:txBody>
      </p:sp>
      <p:sp>
        <p:nvSpPr>
          <p:cNvPr id="26717" name="テキスト ボックス 32"/>
          <p:cNvSpPr txBox="1">
            <a:spLocks noChangeArrowheads="1"/>
          </p:cNvSpPr>
          <p:nvPr/>
        </p:nvSpPr>
        <p:spPr bwMode="auto">
          <a:xfrm>
            <a:off x="6681788" y="5683250"/>
            <a:ext cx="576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b="1" dirty="0"/>
              <a:t>　</a:t>
            </a:r>
            <a:r>
              <a:rPr lang="en-US" altLang="ja-JP" sz="800" b="1" dirty="0"/>
              <a:t>H37</a:t>
            </a:r>
          </a:p>
          <a:p>
            <a:pPr eaLnBrk="1" hangingPunct="1">
              <a:spcBef>
                <a:spcPct val="0"/>
              </a:spcBef>
              <a:buFontTx/>
              <a:buNone/>
            </a:pPr>
            <a:r>
              <a:rPr lang="ja-JP" altLang="en-US" sz="800" b="1" dirty="0"/>
              <a:t>利用者</a:t>
            </a:r>
          </a:p>
        </p:txBody>
      </p:sp>
      <p:sp>
        <p:nvSpPr>
          <p:cNvPr id="26718" name="テキスト ボックス 33"/>
          <p:cNvSpPr txBox="1">
            <a:spLocks noChangeArrowheads="1"/>
          </p:cNvSpPr>
          <p:nvPr/>
        </p:nvSpPr>
        <p:spPr bwMode="auto">
          <a:xfrm>
            <a:off x="7123113" y="5675315"/>
            <a:ext cx="6651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800" b="1" dirty="0"/>
              <a:t>H22</a:t>
            </a:r>
          </a:p>
          <a:p>
            <a:pPr eaLnBrk="1" hangingPunct="1">
              <a:spcBef>
                <a:spcPct val="0"/>
              </a:spcBef>
              <a:buFontTx/>
              <a:buNone/>
            </a:pPr>
            <a:r>
              <a:rPr lang="ja-JP" altLang="en-US" sz="800" b="1" dirty="0"/>
              <a:t>定員</a:t>
            </a:r>
          </a:p>
        </p:txBody>
      </p:sp>
      <p:sp>
        <p:nvSpPr>
          <p:cNvPr id="26719" name="テキスト ボックス 34"/>
          <p:cNvSpPr txBox="1">
            <a:spLocks noChangeArrowheads="1"/>
          </p:cNvSpPr>
          <p:nvPr/>
        </p:nvSpPr>
        <p:spPr bwMode="auto">
          <a:xfrm>
            <a:off x="7731127" y="5676900"/>
            <a:ext cx="576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b="1" dirty="0"/>
              <a:t>　</a:t>
            </a:r>
            <a:r>
              <a:rPr lang="en-US" altLang="ja-JP" sz="800" b="1" dirty="0"/>
              <a:t>H37</a:t>
            </a:r>
          </a:p>
          <a:p>
            <a:pPr eaLnBrk="1" hangingPunct="1">
              <a:spcBef>
                <a:spcPct val="0"/>
              </a:spcBef>
              <a:buFontTx/>
              <a:buNone/>
            </a:pPr>
            <a:r>
              <a:rPr lang="ja-JP" altLang="en-US" sz="800" b="1" dirty="0"/>
              <a:t>利用者</a:t>
            </a:r>
          </a:p>
        </p:txBody>
      </p:sp>
      <p:sp>
        <p:nvSpPr>
          <p:cNvPr id="26720" name="テキスト ボックス 36"/>
          <p:cNvSpPr txBox="1">
            <a:spLocks noChangeArrowheads="1"/>
          </p:cNvSpPr>
          <p:nvPr/>
        </p:nvSpPr>
        <p:spPr bwMode="auto">
          <a:xfrm>
            <a:off x="8110540" y="5678490"/>
            <a:ext cx="663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800" b="1" dirty="0"/>
              <a:t>H22</a:t>
            </a:r>
          </a:p>
          <a:p>
            <a:pPr eaLnBrk="1" hangingPunct="1">
              <a:spcBef>
                <a:spcPct val="0"/>
              </a:spcBef>
              <a:buFontTx/>
              <a:buNone/>
            </a:pPr>
            <a:r>
              <a:rPr lang="ja-JP" altLang="en-US" sz="800" b="1" dirty="0"/>
              <a:t>定員</a:t>
            </a:r>
          </a:p>
        </p:txBody>
      </p:sp>
      <p:graphicFrame>
        <p:nvGraphicFramePr>
          <p:cNvPr id="46" name="グラフ 45"/>
          <p:cNvGraphicFramePr/>
          <p:nvPr/>
        </p:nvGraphicFramePr>
        <p:xfrm>
          <a:off x="4160785" y="4077072"/>
          <a:ext cx="2765750" cy="1872208"/>
        </p:xfrm>
        <a:graphic>
          <a:graphicData uri="http://schemas.openxmlformats.org/drawingml/2006/chart">
            <c:chart xmlns:c="http://schemas.openxmlformats.org/drawingml/2006/chart" xmlns:r="http://schemas.openxmlformats.org/officeDocument/2006/relationships" r:id="rId8"/>
          </a:graphicData>
        </a:graphic>
      </p:graphicFrame>
      <p:sp>
        <p:nvSpPr>
          <p:cNvPr id="26722" name="Text Box 9"/>
          <p:cNvSpPr txBox="1">
            <a:spLocks noChangeArrowheads="1"/>
          </p:cNvSpPr>
          <p:nvPr/>
        </p:nvSpPr>
        <p:spPr bwMode="auto">
          <a:xfrm>
            <a:off x="4016375" y="3213102"/>
            <a:ext cx="2089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u="sng" dirty="0">
                <a:latin typeface="ＭＳ Ｐゴシック" panose="020B0600070205080204" pitchFamily="50" charset="-128"/>
              </a:rPr>
              <a:t>■竣工年別の福祉施設数</a:t>
            </a:r>
            <a:endParaRPr lang="en-US" altLang="ja-JP" sz="1200" b="1" u="sng" dirty="0">
              <a:latin typeface="ＭＳ Ｐゴシック" panose="020B0600070205080204" pitchFamily="50" charset="-128"/>
            </a:endParaRPr>
          </a:p>
          <a:p>
            <a:pPr algn="ctr" eaLnBrk="1" hangingPunct="1">
              <a:spcBef>
                <a:spcPct val="0"/>
              </a:spcBef>
              <a:buFontTx/>
              <a:buNone/>
            </a:pPr>
            <a:r>
              <a:rPr lang="ja-JP" altLang="en-US" sz="1200" b="1" u="sng" dirty="0">
                <a:latin typeface="ＭＳ Ｐゴシック" panose="020B0600070205080204" pitchFamily="50" charset="-128"/>
              </a:rPr>
              <a:t>（東京都）</a:t>
            </a:r>
            <a:endParaRPr lang="en-US" altLang="ja-JP" sz="1200" b="1" u="sng" dirty="0">
              <a:latin typeface="ＭＳ Ｐゴシック" panose="020B0600070205080204" pitchFamily="50" charset="-128"/>
            </a:endParaRPr>
          </a:p>
        </p:txBody>
      </p:sp>
      <p:sp>
        <p:nvSpPr>
          <p:cNvPr id="26723" name="テキスト ボックス 49"/>
          <p:cNvSpPr txBox="1">
            <a:spLocks noChangeArrowheads="1"/>
          </p:cNvSpPr>
          <p:nvPr/>
        </p:nvSpPr>
        <p:spPr bwMode="auto">
          <a:xfrm>
            <a:off x="4160840" y="6581777"/>
            <a:ext cx="22320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900" dirty="0"/>
              <a:t>出典：東京都社会福祉協議会調査</a:t>
            </a:r>
            <a:endParaRPr lang="en-US" altLang="ja-JP" sz="900" dirty="0"/>
          </a:p>
        </p:txBody>
      </p:sp>
      <p:sp>
        <p:nvSpPr>
          <p:cNvPr id="43" name="テキスト ボックス 31"/>
          <p:cNvSpPr txBox="1">
            <a:spLocks noChangeArrowheads="1"/>
          </p:cNvSpPr>
          <p:nvPr/>
        </p:nvSpPr>
        <p:spPr bwMode="auto">
          <a:xfrm>
            <a:off x="7329488" y="4292602"/>
            <a:ext cx="1395412" cy="461963"/>
          </a:xfrm>
          <a:prstGeom prst="rect">
            <a:avLst/>
          </a:prstGeom>
          <a:solidFill>
            <a:srgbClr val="FFFFCC"/>
          </a:solidFill>
          <a:ln w="9525">
            <a:solidFill>
              <a:schemeClr val="tx1"/>
            </a:solidFill>
            <a:miter lim="800000"/>
            <a:headEnd/>
            <a:tailEnd/>
          </a:ln>
        </p:spPr>
        <p:txBody>
          <a:bodyPr>
            <a:spAutoFit/>
          </a:bodyPr>
          <a:lstStyle/>
          <a:p>
            <a:pPr algn="ctr" eaLnBrk="1" hangingPunct="1">
              <a:defRPr/>
            </a:pPr>
            <a:r>
              <a:rPr lang="ja-JP" altLang="en-US" sz="1200" b="1" dirty="0">
                <a:latin typeface="+mn-ea"/>
                <a:ea typeface="+mn-ea"/>
              </a:rPr>
              <a:t>利用者数が定員の</a:t>
            </a:r>
            <a:r>
              <a:rPr lang="ja-JP" altLang="en-US" sz="1200" b="1" dirty="0">
                <a:solidFill>
                  <a:srgbClr val="FF0000"/>
                </a:solidFill>
                <a:latin typeface="+mn-ea"/>
                <a:ea typeface="+mn-ea"/>
              </a:rPr>
              <a:t>２倍以上</a:t>
            </a:r>
            <a:r>
              <a:rPr lang="ja-JP" altLang="en-US" sz="1200" b="1" dirty="0">
                <a:latin typeface="+mn-ea"/>
                <a:ea typeface="+mn-ea"/>
              </a:rPr>
              <a:t>に</a:t>
            </a:r>
            <a:endParaRPr lang="en-US" altLang="ja-JP" sz="1200" b="1" dirty="0">
              <a:latin typeface="+mn-ea"/>
              <a:ea typeface="+mn-ea"/>
            </a:endParaRPr>
          </a:p>
        </p:txBody>
      </p:sp>
      <p:sp>
        <p:nvSpPr>
          <p:cNvPr id="26725" name="テキスト ボックス 43"/>
          <p:cNvSpPr txBox="1">
            <a:spLocks noChangeArrowheads="1"/>
          </p:cNvSpPr>
          <p:nvPr/>
        </p:nvSpPr>
        <p:spPr bwMode="auto">
          <a:xfrm>
            <a:off x="141288" y="5949950"/>
            <a:ext cx="42497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900" dirty="0"/>
              <a:t>＊東京圏：東京都、埼玉県、千葉県、神奈川県</a:t>
            </a:r>
            <a:endParaRPr lang="en-US" altLang="ja-JP" sz="900" dirty="0"/>
          </a:p>
        </p:txBody>
      </p:sp>
      <p:sp>
        <p:nvSpPr>
          <p:cNvPr id="26726" name="テキスト ボックス 44"/>
          <p:cNvSpPr txBox="1">
            <a:spLocks noChangeArrowheads="1"/>
          </p:cNvSpPr>
          <p:nvPr/>
        </p:nvSpPr>
        <p:spPr bwMode="auto">
          <a:xfrm>
            <a:off x="127000" y="6103938"/>
            <a:ext cx="2952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900" dirty="0"/>
              <a:t>＊名古屋圏：愛知県、岐阜県、三重県</a:t>
            </a:r>
            <a:endParaRPr lang="en-US" altLang="ja-JP" sz="900" dirty="0"/>
          </a:p>
        </p:txBody>
      </p:sp>
      <p:sp>
        <p:nvSpPr>
          <p:cNvPr id="26727" name="テキスト ボックス 46"/>
          <p:cNvSpPr txBox="1">
            <a:spLocks noChangeArrowheads="1"/>
          </p:cNvSpPr>
          <p:nvPr/>
        </p:nvSpPr>
        <p:spPr bwMode="auto">
          <a:xfrm>
            <a:off x="127000" y="6283325"/>
            <a:ext cx="25939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900" dirty="0"/>
              <a:t>＊大阪圏：大阪府、京都府、兵庫県、奈良県</a:t>
            </a:r>
            <a:endParaRPr lang="en-US" altLang="ja-JP" sz="900" dirty="0"/>
          </a:p>
        </p:txBody>
      </p:sp>
      <p:sp>
        <p:nvSpPr>
          <p:cNvPr id="51" name="テキスト ボックス 31"/>
          <p:cNvSpPr txBox="1">
            <a:spLocks noChangeArrowheads="1"/>
          </p:cNvSpPr>
          <p:nvPr/>
        </p:nvSpPr>
        <p:spPr bwMode="auto">
          <a:xfrm>
            <a:off x="4448175" y="3933827"/>
            <a:ext cx="1657350" cy="276225"/>
          </a:xfrm>
          <a:prstGeom prst="rect">
            <a:avLst/>
          </a:prstGeom>
          <a:solidFill>
            <a:srgbClr val="FFFFCC"/>
          </a:solidFill>
          <a:ln w="9525">
            <a:solidFill>
              <a:schemeClr val="tx1"/>
            </a:solidFill>
            <a:miter lim="800000"/>
            <a:headEnd/>
            <a:tailEnd/>
          </a:ln>
        </p:spPr>
        <p:txBody>
          <a:bodyPr>
            <a:spAutoFit/>
          </a:bodyPr>
          <a:lstStyle/>
          <a:p>
            <a:pPr algn="ctr" eaLnBrk="1" hangingPunct="1">
              <a:defRPr/>
            </a:pPr>
            <a:r>
              <a:rPr lang="ja-JP" altLang="en-US" sz="1200" b="1" dirty="0">
                <a:latin typeface="+mn-ea"/>
                <a:ea typeface="+mn-ea"/>
              </a:rPr>
              <a:t>約２割が築３０年以上</a:t>
            </a:r>
            <a:endParaRPr lang="en-US" altLang="ja-JP" sz="1200" b="1" dirty="0">
              <a:latin typeface="+mn-ea"/>
              <a:ea typeface="+mn-ea"/>
            </a:endParaRPr>
          </a:p>
        </p:txBody>
      </p:sp>
      <p:sp>
        <p:nvSpPr>
          <p:cNvPr id="2" name="スライド番号プレースホルダー 1"/>
          <p:cNvSpPr>
            <a:spLocks noGrp="1"/>
          </p:cNvSpPr>
          <p:nvPr>
            <p:ph type="sldNum" sz="quarter" idx="10"/>
          </p:nvPr>
        </p:nvSpPr>
        <p:spPr/>
        <p:txBody>
          <a:bodyPr/>
          <a:lstStyle/>
          <a:p>
            <a:pPr>
              <a:defRPr/>
            </a:pPr>
            <a:fld id="{639661E4-9D6A-45F9-A328-6DE526912FE8}" type="slidenum">
              <a:rPr lang="en-US" altLang="ja-JP" smtClean="0"/>
              <a:pPr>
                <a:defRPr/>
              </a:pPr>
              <a:t>7</a:t>
            </a:fld>
            <a:endParaRPr lang="en-US" altLang="ja-JP" dirty="0"/>
          </a:p>
        </p:txBody>
      </p:sp>
    </p:spTree>
    <p:extLst>
      <p:ext uri="{BB962C8B-B14F-4D97-AF65-F5344CB8AC3E}">
        <p14:creationId xmlns:p14="http://schemas.microsoft.com/office/powerpoint/2010/main" val="969341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142632" y="1581176"/>
            <a:ext cx="4664968"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400" dirty="0">
                <a:solidFill>
                  <a:prstClr val="white"/>
                </a:solidFill>
              </a:rPr>
              <a:t>地域公共交通サービスの衰退</a:t>
            </a:r>
          </a:p>
        </p:txBody>
      </p:sp>
      <p:sp>
        <p:nvSpPr>
          <p:cNvPr id="18" name="正方形/長方形 17"/>
          <p:cNvSpPr/>
          <p:nvPr/>
        </p:nvSpPr>
        <p:spPr>
          <a:xfrm>
            <a:off x="128464" y="1581176"/>
            <a:ext cx="4664968"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400" dirty="0">
                <a:solidFill>
                  <a:prstClr val="white"/>
                </a:solidFill>
              </a:rPr>
              <a:t>モータリゼーションの進展と輸送人員の減少</a:t>
            </a:r>
          </a:p>
        </p:txBody>
      </p:sp>
      <p:sp>
        <p:nvSpPr>
          <p:cNvPr id="34" name="正方形/長方形 33"/>
          <p:cNvSpPr/>
          <p:nvPr/>
        </p:nvSpPr>
        <p:spPr>
          <a:xfrm>
            <a:off x="5087516" y="2082100"/>
            <a:ext cx="5292548" cy="830997"/>
          </a:xfrm>
          <a:prstGeom prst="rect">
            <a:avLst/>
          </a:prstGeom>
        </p:spPr>
        <p:txBody>
          <a:bodyPr wrap="square" rIns="0">
            <a:spAutoFit/>
          </a:bodyPr>
          <a:lstStyle/>
          <a:p>
            <a:r>
              <a:rPr lang="ja-JP" altLang="en-US" sz="1200" b="1" dirty="0">
                <a:solidFill>
                  <a:prstClr val="black"/>
                </a:solidFill>
              </a:rPr>
              <a:t>・</a:t>
            </a:r>
            <a:r>
              <a:rPr lang="ja-JP" altLang="en-US" sz="1200" dirty="0">
                <a:solidFill>
                  <a:prstClr val="black"/>
                </a:solidFill>
              </a:rPr>
              <a:t>　一般路線バスについては、</a:t>
            </a:r>
            <a:r>
              <a:rPr lang="en-US" altLang="ja-JP" sz="1200" dirty="0">
                <a:solidFill>
                  <a:prstClr val="black"/>
                </a:solidFill>
              </a:rPr>
              <a:t>2009</a:t>
            </a:r>
            <a:r>
              <a:rPr lang="ja-JP" altLang="en-US" sz="1200" dirty="0">
                <a:solidFill>
                  <a:prstClr val="black"/>
                </a:solidFill>
              </a:rPr>
              <a:t>年度から</a:t>
            </a:r>
            <a:r>
              <a:rPr lang="en-US" altLang="ja-JP" sz="1200" dirty="0">
                <a:solidFill>
                  <a:prstClr val="black"/>
                </a:solidFill>
              </a:rPr>
              <a:t>2013</a:t>
            </a:r>
            <a:r>
              <a:rPr lang="ja-JP" altLang="en-US" sz="1200" dirty="0">
                <a:solidFill>
                  <a:prstClr val="black"/>
                </a:solidFill>
              </a:rPr>
              <a:t>年度までの</a:t>
            </a:r>
            <a:r>
              <a:rPr lang="en-US" altLang="ja-JP" sz="1200" dirty="0">
                <a:solidFill>
                  <a:prstClr val="black"/>
                </a:solidFill>
              </a:rPr>
              <a:t>5</a:t>
            </a:r>
            <a:r>
              <a:rPr lang="ja-JP" altLang="en-US" sz="1200" dirty="0">
                <a:solidFill>
                  <a:prstClr val="black"/>
                </a:solidFill>
              </a:rPr>
              <a:t>年間に</a:t>
            </a:r>
            <a:endParaRPr lang="en-US" altLang="ja-JP" sz="1200" dirty="0">
              <a:solidFill>
                <a:prstClr val="black"/>
              </a:solidFill>
            </a:endParaRPr>
          </a:p>
          <a:p>
            <a:r>
              <a:rPr lang="ja-JP" altLang="en-US" sz="1200" dirty="0">
                <a:solidFill>
                  <a:srgbClr val="FF0000"/>
                </a:solidFill>
              </a:rPr>
              <a:t>　約</a:t>
            </a:r>
            <a:r>
              <a:rPr lang="en-US" altLang="ja-JP" sz="1200" dirty="0">
                <a:solidFill>
                  <a:srgbClr val="FF0000"/>
                </a:solidFill>
              </a:rPr>
              <a:t>6,463 </a:t>
            </a:r>
            <a:r>
              <a:rPr lang="ja-JP" altLang="ja-JP" sz="1200" dirty="0">
                <a:solidFill>
                  <a:srgbClr val="FF0000"/>
                </a:solidFill>
                <a:latin typeface="Arial"/>
                <a:ea typeface="ＭＳ Ｐゴシック"/>
              </a:rPr>
              <a:t>㎞</a:t>
            </a:r>
            <a:r>
              <a:rPr lang="ja-JP" altLang="en-US" sz="1200" dirty="0">
                <a:solidFill>
                  <a:prstClr val="black"/>
                </a:solidFill>
              </a:rPr>
              <a:t>の路線が完全に廃止。</a:t>
            </a:r>
            <a:endParaRPr lang="en-US" altLang="ja-JP" sz="1200" dirty="0">
              <a:solidFill>
                <a:prstClr val="black"/>
              </a:solidFill>
            </a:endParaRPr>
          </a:p>
          <a:p>
            <a:r>
              <a:rPr lang="ja-JP" altLang="en-US" sz="1200" dirty="0">
                <a:solidFill>
                  <a:prstClr val="black"/>
                </a:solidFill>
              </a:rPr>
              <a:t>　　鉄軌道については、</a:t>
            </a:r>
            <a:r>
              <a:rPr lang="en-US" altLang="ja-JP" sz="1200" dirty="0">
                <a:solidFill>
                  <a:prstClr val="black"/>
                </a:solidFill>
              </a:rPr>
              <a:t>2000</a:t>
            </a:r>
            <a:r>
              <a:rPr lang="ja-JP" altLang="en-US" sz="1200" dirty="0">
                <a:solidFill>
                  <a:prstClr val="black"/>
                </a:solidFill>
              </a:rPr>
              <a:t>年度から</a:t>
            </a:r>
            <a:r>
              <a:rPr lang="en-US" altLang="ja-JP" sz="1200" dirty="0">
                <a:solidFill>
                  <a:prstClr val="black"/>
                </a:solidFill>
              </a:rPr>
              <a:t>2014</a:t>
            </a:r>
            <a:r>
              <a:rPr lang="ja-JP" altLang="en-US" sz="1200" dirty="0">
                <a:solidFill>
                  <a:prstClr val="black"/>
                </a:solidFill>
              </a:rPr>
              <a:t>年度までの</a:t>
            </a:r>
            <a:r>
              <a:rPr lang="en-US" altLang="ja-JP" sz="1200" dirty="0">
                <a:solidFill>
                  <a:prstClr val="black"/>
                </a:solidFill>
              </a:rPr>
              <a:t>15 </a:t>
            </a:r>
            <a:r>
              <a:rPr lang="ja-JP" altLang="en-US" sz="1200" dirty="0">
                <a:solidFill>
                  <a:prstClr val="black"/>
                </a:solidFill>
              </a:rPr>
              <a:t>年間に</a:t>
            </a:r>
            <a:endParaRPr lang="en-US" altLang="ja-JP" sz="1200" dirty="0">
              <a:solidFill>
                <a:prstClr val="black"/>
              </a:solidFill>
            </a:endParaRPr>
          </a:p>
          <a:p>
            <a:r>
              <a:rPr lang="ja-JP" altLang="en-US" sz="1200" dirty="0">
                <a:solidFill>
                  <a:srgbClr val="FF0000"/>
                </a:solidFill>
              </a:rPr>
              <a:t>　</a:t>
            </a:r>
            <a:r>
              <a:rPr lang="en-US" altLang="ja-JP" sz="1200" dirty="0">
                <a:solidFill>
                  <a:srgbClr val="FF0000"/>
                </a:solidFill>
              </a:rPr>
              <a:t>37 </a:t>
            </a:r>
            <a:r>
              <a:rPr lang="ja-JP" altLang="en-US" sz="1200" dirty="0">
                <a:solidFill>
                  <a:srgbClr val="FF0000"/>
                </a:solidFill>
              </a:rPr>
              <a:t>路線・約</a:t>
            </a:r>
            <a:r>
              <a:rPr lang="en-US" altLang="ja-JP" sz="1200" dirty="0">
                <a:solidFill>
                  <a:srgbClr val="FF0000"/>
                </a:solidFill>
              </a:rPr>
              <a:t>754</a:t>
            </a:r>
            <a:r>
              <a:rPr lang="en-US" altLang="ja-JP" sz="1200" dirty="0">
                <a:solidFill>
                  <a:prstClr val="black"/>
                </a:solidFill>
              </a:rPr>
              <a:t> </a:t>
            </a:r>
            <a:r>
              <a:rPr lang="ja-JP" altLang="ja-JP" sz="1200" dirty="0">
                <a:solidFill>
                  <a:srgbClr val="FF0000"/>
                </a:solidFill>
                <a:latin typeface="Arial"/>
                <a:ea typeface="ＭＳ Ｐゴシック"/>
              </a:rPr>
              <a:t>㎞</a:t>
            </a:r>
            <a:r>
              <a:rPr lang="ja-JP" altLang="en-US" sz="1200" dirty="0">
                <a:solidFill>
                  <a:prstClr val="black"/>
                </a:solidFill>
              </a:rPr>
              <a:t>が廃止。</a:t>
            </a:r>
            <a:endParaRPr lang="en-US" altLang="ja-JP" sz="1200" dirty="0">
              <a:solidFill>
                <a:prstClr val="black"/>
              </a:solidFill>
              <a:latin typeface="Arial"/>
              <a:ea typeface="ＭＳ Ｐゴシック"/>
            </a:endParaRPr>
          </a:p>
        </p:txBody>
      </p:sp>
      <p:graphicFrame>
        <p:nvGraphicFramePr>
          <p:cNvPr id="35" name="表 34"/>
          <p:cNvGraphicFramePr>
            <a:graphicFrameLocks noGrp="1"/>
          </p:cNvGraphicFramePr>
          <p:nvPr/>
        </p:nvGraphicFramePr>
        <p:xfrm>
          <a:off x="5353099" y="3228489"/>
          <a:ext cx="4320482" cy="1138573"/>
        </p:xfrm>
        <a:graphic>
          <a:graphicData uri="http://schemas.openxmlformats.org/drawingml/2006/table">
            <a:tbl>
              <a:tblPr firstRow="1" bandRow="1">
                <a:tableStyleId>{7DF18680-E054-41AD-8BC1-D1AEF772440D}</a:tableStyleId>
              </a:tblPr>
              <a:tblGrid>
                <a:gridCol w="1368152">
                  <a:extLst>
                    <a:ext uri="{9D8B030D-6E8A-4147-A177-3AD203B41FA5}">
                      <a16:colId xmlns:a16="http://schemas.microsoft.com/office/drawing/2014/main" val="20000"/>
                    </a:ext>
                  </a:extLst>
                </a:gridCol>
                <a:gridCol w="1476165">
                  <a:extLst>
                    <a:ext uri="{9D8B030D-6E8A-4147-A177-3AD203B41FA5}">
                      <a16:colId xmlns:a16="http://schemas.microsoft.com/office/drawing/2014/main" val="20001"/>
                    </a:ext>
                  </a:extLst>
                </a:gridCol>
                <a:gridCol w="1476165">
                  <a:extLst>
                    <a:ext uri="{9D8B030D-6E8A-4147-A177-3AD203B41FA5}">
                      <a16:colId xmlns:a16="http://schemas.microsoft.com/office/drawing/2014/main" val="20002"/>
                    </a:ext>
                  </a:extLst>
                </a:gridCol>
              </a:tblGrid>
              <a:tr h="363517">
                <a:tc>
                  <a:txBody>
                    <a:bodyPr/>
                    <a:lstStyle/>
                    <a:p>
                      <a:endParaRPr kumimoji="1" lang="ja-JP" altLang="en-US" sz="1200" dirty="0"/>
                    </a:p>
                  </a:txBody>
                  <a:tcPr marT="0"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7B1C9"/>
                    </a:solidFill>
                  </a:tcPr>
                </a:tc>
                <a:tc>
                  <a:txBody>
                    <a:bodyPr/>
                    <a:lstStyle/>
                    <a:p>
                      <a:pPr marL="0" marR="0" indent="0" algn="ctr" defTabSz="914086" rtl="0" eaLnBrk="1" fontAlgn="auto" latinLnBrk="0" hangingPunct="1">
                        <a:lnSpc>
                          <a:spcPct val="100000"/>
                        </a:lnSpc>
                        <a:spcBef>
                          <a:spcPts val="0"/>
                        </a:spcBef>
                        <a:spcAft>
                          <a:spcPts val="0"/>
                        </a:spcAft>
                        <a:buClrTx/>
                        <a:buSzTx/>
                        <a:buFontTx/>
                        <a:buNone/>
                        <a:tabLst/>
                        <a:defRPr/>
                      </a:pPr>
                      <a:r>
                        <a:rPr kumimoji="1" lang="ja-JP" altLang="en-US" sz="1200" dirty="0"/>
                        <a:t>空白地面積</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7B1C9"/>
                    </a:solidFill>
                  </a:tcPr>
                </a:tc>
                <a:tc>
                  <a:txBody>
                    <a:bodyPr/>
                    <a:lstStyle/>
                    <a:p>
                      <a:pPr marL="0" marR="0" indent="0" algn="ctr" defTabSz="914086" rtl="0" eaLnBrk="1" fontAlgn="auto" latinLnBrk="0" hangingPunct="1">
                        <a:lnSpc>
                          <a:spcPct val="100000"/>
                        </a:lnSpc>
                        <a:spcBef>
                          <a:spcPts val="0"/>
                        </a:spcBef>
                        <a:spcAft>
                          <a:spcPts val="0"/>
                        </a:spcAft>
                        <a:buClrTx/>
                        <a:buSzTx/>
                        <a:buFontTx/>
                        <a:buNone/>
                        <a:tabLst/>
                        <a:defRPr/>
                      </a:pPr>
                      <a:r>
                        <a:rPr kumimoji="1" lang="ja-JP" altLang="en-US" sz="1200" dirty="0"/>
                        <a:t>空白地人口</a:t>
                      </a:r>
                    </a:p>
                  </a:txBody>
                  <a:tcPr marT="0" marB="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7B1C9"/>
                    </a:solidFill>
                  </a:tcPr>
                </a:tc>
                <a:extLst>
                  <a:ext uri="{0D108BD9-81ED-4DB2-BD59-A6C34878D82A}">
                    <a16:rowId xmlns:a16="http://schemas.microsoft.com/office/drawing/2014/main" val="10000"/>
                  </a:ext>
                </a:extLst>
              </a:tr>
              <a:tr h="775056">
                <a:tc>
                  <a:txBody>
                    <a:bodyPr/>
                    <a:lstStyle/>
                    <a:p>
                      <a:pPr algn="l"/>
                      <a:r>
                        <a:rPr lang="ja-JP" altLang="en-US" sz="1200" dirty="0"/>
                        <a:t>　バス　</a:t>
                      </a:r>
                      <a:r>
                        <a:rPr lang="en-US" altLang="ja-JP" sz="1200" dirty="0"/>
                        <a:t>500m</a:t>
                      </a:r>
                      <a:r>
                        <a:rPr lang="ja-JP" altLang="en-US" sz="1200" dirty="0"/>
                        <a:t>圏外</a:t>
                      </a:r>
                      <a:endParaRPr lang="en-US" altLang="ja-JP" sz="1200" dirty="0"/>
                    </a:p>
                    <a:p>
                      <a:pPr algn="l"/>
                      <a:r>
                        <a:rPr lang="ja-JP" altLang="en-US" sz="1200" dirty="0"/>
                        <a:t>  鉄道　</a:t>
                      </a:r>
                      <a:r>
                        <a:rPr lang="en-US" altLang="ja-JP" sz="1200" dirty="0"/>
                        <a:t>1km</a:t>
                      </a:r>
                      <a:r>
                        <a:rPr lang="ja-JP" altLang="en-US" sz="1200" dirty="0"/>
                        <a:t>圏外</a:t>
                      </a:r>
                      <a:endParaRPr kumimoji="1" lang="ja-JP" altLang="en-US" sz="1200" dirty="0"/>
                    </a:p>
                  </a:txBody>
                  <a:tcPr marT="0"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1E4EB"/>
                    </a:solidFill>
                  </a:tcPr>
                </a:tc>
                <a:tc>
                  <a:txBody>
                    <a:bodyPr/>
                    <a:lstStyle/>
                    <a:p>
                      <a:pPr algn="ctr"/>
                      <a:r>
                        <a:rPr lang="en-US" altLang="ja-JP" sz="1200" dirty="0"/>
                        <a:t>36,477 km</a:t>
                      </a:r>
                      <a:r>
                        <a:rPr lang="en-US" altLang="ja-JP" sz="1200" baseline="30000" dirty="0"/>
                        <a:t>2</a:t>
                      </a:r>
                      <a:endParaRPr lang="en-US" altLang="ja-JP" sz="1200" dirty="0"/>
                    </a:p>
                    <a:p>
                      <a:pPr algn="ctr"/>
                      <a:r>
                        <a:rPr lang="ja-JP" altLang="en-US" sz="1100" dirty="0"/>
                        <a:t>（</a:t>
                      </a:r>
                      <a:r>
                        <a:rPr lang="ja-JP" altLang="ja-JP" sz="1100" dirty="0"/>
                        <a:t>我が国の可住地</a:t>
                      </a:r>
                      <a:r>
                        <a:rPr lang="ja-JP" altLang="en-US" sz="1100" dirty="0"/>
                        <a:t>　　</a:t>
                      </a:r>
                      <a:r>
                        <a:rPr lang="ja-JP" altLang="ja-JP" sz="1100" dirty="0"/>
                        <a:t>面積の</a:t>
                      </a:r>
                      <a:r>
                        <a:rPr lang="ja-JP" altLang="en-US" sz="1100" dirty="0"/>
                        <a:t>約</a:t>
                      </a:r>
                      <a:r>
                        <a:rPr lang="en-US" altLang="ja-JP" sz="1100" dirty="0"/>
                        <a:t>30%</a:t>
                      </a:r>
                      <a:r>
                        <a:rPr lang="ja-JP" altLang="en-US" sz="1100" dirty="0"/>
                        <a:t>）</a:t>
                      </a:r>
                      <a:endParaRPr kumimoji="1" lang="ja-JP" altLang="en-US" sz="1100" dirty="0"/>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1E4EB"/>
                    </a:solidFill>
                  </a:tcPr>
                </a:tc>
                <a:tc>
                  <a:txBody>
                    <a:bodyPr/>
                    <a:lstStyle/>
                    <a:p>
                      <a:pPr algn="ctr"/>
                      <a:r>
                        <a:rPr lang="en-US" altLang="ja-JP" sz="1200" dirty="0"/>
                        <a:t>7</a:t>
                      </a:r>
                      <a:r>
                        <a:rPr kumimoji="1" lang="en-US" altLang="ja-JP" sz="1200" dirty="0"/>
                        <a:t>,351</a:t>
                      </a:r>
                      <a:r>
                        <a:rPr kumimoji="1" lang="ja-JP" altLang="en-US" sz="1200" dirty="0"/>
                        <a:t>千人</a:t>
                      </a:r>
                      <a:endParaRPr kumimoji="1" lang="en-US" altLang="ja-JP" sz="1200" dirty="0"/>
                    </a:p>
                    <a:p>
                      <a:pPr algn="ctr"/>
                      <a:r>
                        <a:rPr lang="ja-JP" altLang="en-US" sz="1100" dirty="0"/>
                        <a:t>（我が国の人口の</a:t>
                      </a:r>
                      <a:r>
                        <a:rPr lang="en-US" altLang="ja-JP" sz="1100" dirty="0"/>
                        <a:t>5.8%</a:t>
                      </a:r>
                      <a:r>
                        <a:rPr lang="ja-JP" altLang="en-US" sz="1100" dirty="0"/>
                        <a:t>）</a:t>
                      </a:r>
                      <a:endParaRPr kumimoji="1" lang="ja-JP" altLang="en-US" sz="1100" dirty="0"/>
                    </a:p>
                  </a:txBody>
                  <a:tcPr marT="0" marB="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1E4EB"/>
                    </a:solidFill>
                  </a:tcPr>
                </a:tc>
                <a:extLst>
                  <a:ext uri="{0D108BD9-81ED-4DB2-BD59-A6C34878D82A}">
                    <a16:rowId xmlns:a16="http://schemas.microsoft.com/office/drawing/2014/main" val="10001"/>
                  </a:ext>
                </a:extLst>
              </a:tr>
            </a:tbl>
          </a:graphicData>
        </a:graphic>
      </p:graphicFrame>
      <p:sp>
        <p:nvSpPr>
          <p:cNvPr id="38" name="正方形/長方形 37"/>
          <p:cNvSpPr/>
          <p:nvPr/>
        </p:nvSpPr>
        <p:spPr>
          <a:xfrm>
            <a:off x="4989044" y="2952979"/>
            <a:ext cx="4953000" cy="276999"/>
          </a:xfrm>
          <a:prstGeom prst="rect">
            <a:avLst/>
          </a:prstGeom>
        </p:spPr>
        <p:txBody>
          <a:bodyPr>
            <a:spAutoFit/>
          </a:bodyPr>
          <a:lstStyle/>
          <a:p>
            <a:pPr fontAlgn="auto">
              <a:spcBef>
                <a:spcPts val="0"/>
              </a:spcBef>
              <a:spcAft>
                <a:spcPts val="0"/>
              </a:spcAft>
              <a:buFont typeface="Arial" pitchFamily="34" charset="0"/>
              <a:buChar char="•"/>
            </a:pPr>
            <a:r>
              <a:rPr lang="ja-JP" altLang="en-US" sz="1200" dirty="0">
                <a:solidFill>
                  <a:prstClr val="black"/>
                </a:solidFill>
                <a:latin typeface="Arial"/>
                <a:ea typeface="ＭＳ Ｐゴシック"/>
              </a:rPr>
              <a:t>　</a:t>
            </a:r>
            <a:r>
              <a:rPr lang="ja-JP" altLang="ja-JP" sz="1200" dirty="0">
                <a:solidFill>
                  <a:prstClr val="black"/>
                </a:solidFill>
                <a:latin typeface="Arial"/>
                <a:ea typeface="ＭＳ Ｐゴシック"/>
              </a:rPr>
              <a:t>公共交通空白地域</a:t>
            </a:r>
            <a:r>
              <a:rPr lang="ja-JP" altLang="en-US" sz="1200" dirty="0">
                <a:solidFill>
                  <a:prstClr val="black"/>
                </a:solidFill>
                <a:latin typeface="Arial"/>
                <a:ea typeface="ＭＳ Ｐゴシック"/>
              </a:rPr>
              <a:t>の存在</a:t>
            </a:r>
            <a:endParaRPr lang="en-US" altLang="ja-JP" sz="1200" dirty="0">
              <a:solidFill>
                <a:prstClr val="black"/>
              </a:solidFill>
              <a:latin typeface="Arial"/>
              <a:ea typeface="ＭＳ Ｐゴシック"/>
            </a:endParaRPr>
          </a:p>
        </p:txBody>
      </p:sp>
      <p:sp>
        <p:nvSpPr>
          <p:cNvPr id="47" name="正方形/長方形 46"/>
          <p:cNvSpPr/>
          <p:nvPr/>
        </p:nvSpPr>
        <p:spPr>
          <a:xfrm>
            <a:off x="200472" y="1936347"/>
            <a:ext cx="325591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buFont typeface="Arial" pitchFamily="34" charset="0"/>
              <a:buChar char="•"/>
            </a:pPr>
            <a:r>
              <a:rPr lang="ja-JP" altLang="en-US" sz="1200" dirty="0">
                <a:solidFill>
                  <a:prstClr val="black"/>
                </a:solidFill>
              </a:rPr>
              <a:t>　モータリゼーションが著しく進展</a:t>
            </a:r>
          </a:p>
        </p:txBody>
      </p:sp>
      <p:sp>
        <p:nvSpPr>
          <p:cNvPr id="23" name="正方形/長方形 22"/>
          <p:cNvSpPr/>
          <p:nvPr/>
        </p:nvSpPr>
        <p:spPr>
          <a:xfrm>
            <a:off x="5087516" y="4663382"/>
            <a:ext cx="468052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buFont typeface="Arial" pitchFamily="34" charset="0"/>
              <a:buChar char="•"/>
            </a:pPr>
            <a:r>
              <a:rPr lang="ja-JP" altLang="ja-JP" sz="1200" dirty="0">
                <a:solidFill>
                  <a:prstClr val="black"/>
                </a:solidFill>
              </a:rPr>
              <a:t>　</a:t>
            </a:r>
            <a:r>
              <a:rPr lang="ja-JP" altLang="en-US" sz="1200" dirty="0">
                <a:solidFill>
                  <a:prstClr val="black"/>
                </a:solidFill>
              </a:rPr>
              <a:t>一般路線バス・地域</a:t>
            </a:r>
            <a:r>
              <a:rPr lang="ja-JP" altLang="ja-JP" sz="1200" dirty="0">
                <a:solidFill>
                  <a:prstClr val="black"/>
                </a:solidFill>
              </a:rPr>
              <a:t>鉄道事業者</a:t>
            </a:r>
            <a:r>
              <a:rPr lang="ja-JP" altLang="en-US" sz="1200" dirty="0">
                <a:solidFill>
                  <a:prstClr val="black"/>
                </a:solidFill>
              </a:rPr>
              <a:t>の</a:t>
            </a:r>
            <a:r>
              <a:rPr lang="en-US" altLang="ja-JP" sz="1200" dirty="0">
                <a:solidFill>
                  <a:prstClr val="black"/>
                </a:solidFill>
              </a:rPr>
              <a:t>7</a:t>
            </a:r>
            <a:r>
              <a:rPr lang="ja-JP" altLang="ja-JP" sz="1200" dirty="0">
                <a:solidFill>
                  <a:prstClr val="black"/>
                </a:solidFill>
              </a:rPr>
              <a:t>割</a:t>
            </a:r>
            <a:r>
              <a:rPr lang="ja-JP" altLang="en-US" sz="1200" dirty="0">
                <a:solidFill>
                  <a:prstClr val="black"/>
                </a:solidFill>
              </a:rPr>
              <a:t>以上</a:t>
            </a:r>
            <a:r>
              <a:rPr lang="ja-JP" altLang="ja-JP" sz="1200" dirty="0">
                <a:solidFill>
                  <a:prstClr val="black"/>
                </a:solidFill>
              </a:rPr>
              <a:t>が</a:t>
            </a:r>
            <a:r>
              <a:rPr lang="ja-JP" altLang="en-US" sz="1200" dirty="0">
                <a:solidFill>
                  <a:prstClr val="black"/>
                </a:solidFill>
              </a:rPr>
              <a:t>経常収支が</a:t>
            </a:r>
            <a:r>
              <a:rPr lang="ja-JP" altLang="ja-JP" sz="1200" dirty="0">
                <a:solidFill>
                  <a:prstClr val="black"/>
                </a:solidFill>
              </a:rPr>
              <a:t>赤字</a:t>
            </a:r>
            <a:endParaRPr lang="ja-JP" altLang="en-US" sz="1200" dirty="0">
              <a:solidFill>
                <a:prstClr val="black"/>
              </a:solidFill>
            </a:endParaRPr>
          </a:p>
        </p:txBody>
      </p:sp>
      <p:grpSp>
        <p:nvGrpSpPr>
          <p:cNvPr id="4" name="グループ化 3"/>
          <p:cNvGrpSpPr/>
          <p:nvPr/>
        </p:nvGrpSpPr>
        <p:grpSpPr>
          <a:xfrm>
            <a:off x="5199088" y="4941168"/>
            <a:ext cx="4536504" cy="1056878"/>
            <a:chOff x="5199088" y="4741232"/>
            <a:chExt cx="4536504" cy="1056878"/>
          </a:xfrm>
        </p:grpSpPr>
        <p:sp>
          <p:nvSpPr>
            <p:cNvPr id="43" name="正方形/長方形 42"/>
            <p:cNvSpPr/>
            <p:nvPr/>
          </p:nvSpPr>
          <p:spPr>
            <a:xfrm>
              <a:off x="5199088" y="4741232"/>
              <a:ext cx="4536504" cy="1056878"/>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black"/>
                </a:solidFill>
              </a:endParaRPr>
            </a:p>
          </p:txBody>
        </p:sp>
        <p:sp>
          <p:nvSpPr>
            <p:cNvPr id="44" name="正方形/長方形 43"/>
            <p:cNvSpPr/>
            <p:nvPr/>
          </p:nvSpPr>
          <p:spPr>
            <a:xfrm>
              <a:off x="5290716" y="4823656"/>
              <a:ext cx="1368000" cy="228956"/>
            </a:xfrm>
            <a:prstGeom prst="rect">
              <a:avLst/>
            </a:prstGeom>
            <a:solidFill>
              <a:schemeClr val="bg1"/>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ja-JP" altLang="en-US" sz="1200" dirty="0">
                  <a:solidFill>
                    <a:prstClr val="black"/>
                  </a:solidFill>
                </a:rPr>
                <a:t>一般路線バス事業者</a:t>
              </a:r>
              <a:endParaRPr lang="en-US" altLang="ja-JP" sz="1200" dirty="0">
                <a:solidFill>
                  <a:prstClr val="black"/>
                </a:solidFill>
              </a:endParaRPr>
            </a:p>
          </p:txBody>
        </p:sp>
        <p:sp>
          <p:nvSpPr>
            <p:cNvPr id="45" name="正方形/長方形 44"/>
            <p:cNvSpPr/>
            <p:nvPr/>
          </p:nvSpPr>
          <p:spPr>
            <a:xfrm>
              <a:off x="7143400" y="4823656"/>
              <a:ext cx="1152000" cy="228956"/>
            </a:xfrm>
            <a:prstGeom prst="rect">
              <a:avLst/>
            </a:prstGeom>
            <a:solidFill>
              <a:schemeClr val="bg1"/>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ja-JP" altLang="en-US" sz="1200" dirty="0">
                  <a:solidFill>
                    <a:prstClr val="black"/>
                  </a:solidFill>
                </a:rPr>
                <a:t>地域鉄道事業者</a:t>
              </a:r>
              <a:endParaRPr lang="en-US" altLang="ja-JP" sz="1200" dirty="0">
                <a:solidFill>
                  <a:prstClr val="black"/>
                </a:solidFill>
              </a:endParaRPr>
            </a:p>
          </p:txBody>
        </p:sp>
      </p:grpSp>
      <p:sp>
        <p:nvSpPr>
          <p:cNvPr id="53" name="正方形/長方形 52"/>
          <p:cNvSpPr/>
          <p:nvPr/>
        </p:nvSpPr>
        <p:spPr>
          <a:xfrm>
            <a:off x="7545288" y="4367063"/>
            <a:ext cx="2236510" cy="230832"/>
          </a:xfrm>
          <a:prstGeom prst="rect">
            <a:avLst/>
          </a:prstGeom>
        </p:spPr>
        <p:txBody>
          <a:bodyPr wrap="none">
            <a:spAutoFit/>
          </a:bodyPr>
          <a:lstStyle/>
          <a:p>
            <a:pPr fontAlgn="auto">
              <a:spcBef>
                <a:spcPts val="0"/>
              </a:spcBef>
              <a:spcAft>
                <a:spcPts val="0"/>
              </a:spcAft>
            </a:pPr>
            <a:r>
              <a:rPr lang="ja-JP" altLang="en-US" sz="900" dirty="0">
                <a:solidFill>
                  <a:prstClr val="black"/>
                </a:solidFill>
                <a:latin typeface="Arial"/>
                <a:ea typeface="ＭＳ Ｐゴシック"/>
              </a:rPr>
              <a:t>（出典）平成</a:t>
            </a:r>
            <a:r>
              <a:rPr lang="en-US" altLang="ja-JP" sz="900" dirty="0">
                <a:solidFill>
                  <a:prstClr val="black"/>
                </a:solidFill>
                <a:latin typeface="Arial"/>
                <a:ea typeface="ＭＳ Ｐゴシック"/>
              </a:rPr>
              <a:t>23</a:t>
            </a:r>
            <a:r>
              <a:rPr lang="ja-JP" altLang="en-US" sz="900" dirty="0">
                <a:solidFill>
                  <a:prstClr val="black"/>
                </a:solidFill>
                <a:latin typeface="Arial"/>
                <a:ea typeface="ＭＳ Ｐゴシック"/>
              </a:rPr>
              <a:t>年度国土交通省調査による</a:t>
            </a:r>
          </a:p>
        </p:txBody>
      </p:sp>
      <p:sp>
        <p:nvSpPr>
          <p:cNvPr id="55" name="正方形/長方形 54"/>
          <p:cNvSpPr/>
          <p:nvPr/>
        </p:nvSpPr>
        <p:spPr>
          <a:xfrm>
            <a:off x="200472" y="4785532"/>
            <a:ext cx="325591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buFont typeface="Arial" pitchFamily="34" charset="0"/>
              <a:buChar char="•"/>
            </a:pPr>
            <a:r>
              <a:rPr lang="ja-JP" altLang="en-US" sz="1200" dirty="0">
                <a:solidFill>
                  <a:prstClr val="black"/>
                </a:solidFill>
              </a:rPr>
              <a:t>　輸送人員は大幅に減少</a:t>
            </a:r>
          </a:p>
        </p:txBody>
      </p:sp>
      <p:graphicFrame>
        <p:nvGraphicFramePr>
          <p:cNvPr id="48" name="表 47"/>
          <p:cNvGraphicFramePr>
            <a:graphicFrameLocks noGrp="1"/>
          </p:cNvGraphicFramePr>
          <p:nvPr/>
        </p:nvGraphicFramePr>
        <p:xfrm>
          <a:off x="265783" y="5075836"/>
          <a:ext cx="4712760" cy="1002991"/>
        </p:xfrm>
        <a:graphic>
          <a:graphicData uri="http://schemas.openxmlformats.org/drawingml/2006/table">
            <a:tbl>
              <a:tblPr firstRow="1" bandRow="1">
                <a:tableStyleId>{93296810-A885-4BE3-A3E7-6D5BEEA58F35}</a:tableStyleId>
              </a:tblPr>
              <a:tblGrid>
                <a:gridCol w="936000">
                  <a:extLst>
                    <a:ext uri="{9D8B030D-6E8A-4147-A177-3AD203B41FA5}">
                      <a16:colId xmlns:a16="http://schemas.microsoft.com/office/drawing/2014/main" val="20000"/>
                    </a:ext>
                  </a:extLst>
                </a:gridCol>
                <a:gridCol w="777646">
                  <a:extLst>
                    <a:ext uri="{9D8B030D-6E8A-4147-A177-3AD203B41FA5}">
                      <a16:colId xmlns:a16="http://schemas.microsoft.com/office/drawing/2014/main" val="20001"/>
                    </a:ext>
                  </a:extLst>
                </a:gridCol>
                <a:gridCol w="777646">
                  <a:extLst>
                    <a:ext uri="{9D8B030D-6E8A-4147-A177-3AD203B41FA5}">
                      <a16:colId xmlns:a16="http://schemas.microsoft.com/office/drawing/2014/main" val="20002"/>
                    </a:ext>
                  </a:extLst>
                </a:gridCol>
                <a:gridCol w="777646">
                  <a:extLst>
                    <a:ext uri="{9D8B030D-6E8A-4147-A177-3AD203B41FA5}">
                      <a16:colId xmlns:a16="http://schemas.microsoft.com/office/drawing/2014/main" val="20003"/>
                    </a:ext>
                  </a:extLst>
                </a:gridCol>
                <a:gridCol w="1443822">
                  <a:extLst>
                    <a:ext uri="{9D8B030D-6E8A-4147-A177-3AD203B41FA5}">
                      <a16:colId xmlns:a16="http://schemas.microsoft.com/office/drawing/2014/main" val="20004"/>
                    </a:ext>
                  </a:extLst>
                </a:gridCol>
              </a:tblGrid>
              <a:tr h="219309">
                <a:tc>
                  <a:txBody>
                    <a:bodyPr/>
                    <a:lstStyle/>
                    <a:p>
                      <a:endParaRPr kumimoji="1" lang="ja-JP" altLang="en-US" sz="1200" dirty="0"/>
                    </a:p>
                  </a:txBody>
                  <a:tcPr marL="0" marR="0" marT="0" marB="0">
                    <a:lnB w="12700" cap="flat" cmpd="sng" algn="ctr">
                      <a:solidFill>
                        <a:schemeClr val="bg1"/>
                      </a:solidFill>
                      <a:prstDash val="solid"/>
                      <a:round/>
                      <a:headEnd type="none" w="med" len="med"/>
                      <a:tailEnd type="none" w="med" len="med"/>
                    </a:lnB>
                    <a:solidFill>
                      <a:srgbClr val="F8A764"/>
                    </a:solidFill>
                  </a:tcPr>
                </a:tc>
                <a:tc>
                  <a:txBody>
                    <a:bodyPr/>
                    <a:lstStyle/>
                    <a:p>
                      <a:pPr marL="0" marR="0" indent="0" algn="ctr" defTabSz="914086" rtl="0" eaLnBrk="1" fontAlgn="auto" latinLnBrk="0" hangingPunct="1">
                        <a:lnSpc>
                          <a:spcPct val="100000"/>
                        </a:lnSpc>
                        <a:spcBef>
                          <a:spcPts val="0"/>
                        </a:spcBef>
                        <a:spcAft>
                          <a:spcPts val="0"/>
                        </a:spcAft>
                        <a:buClrTx/>
                        <a:buSzTx/>
                        <a:buFontTx/>
                        <a:buNone/>
                        <a:tabLst/>
                        <a:defRPr/>
                      </a:pPr>
                      <a:r>
                        <a:rPr kumimoji="1" lang="en-US" altLang="ja-JP" sz="1200" dirty="0"/>
                        <a:t>1990</a:t>
                      </a:r>
                      <a:r>
                        <a:rPr kumimoji="1" lang="ja-JP" altLang="en-US" sz="1200" dirty="0"/>
                        <a:t>年</a:t>
                      </a:r>
                    </a:p>
                  </a:txBody>
                  <a:tcPr marL="0" marR="0" marT="0" marB="0" anchor="ctr">
                    <a:lnB w="12700" cap="flat" cmpd="sng" algn="ctr">
                      <a:solidFill>
                        <a:schemeClr val="bg1"/>
                      </a:solidFill>
                      <a:prstDash val="solid"/>
                      <a:round/>
                      <a:headEnd type="none" w="med" len="med"/>
                      <a:tailEnd type="none" w="med" len="med"/>
                    </a:lnB>
                    <a:solidFill>
                      <a:srgbClr val="F8A764"/>
                    </a:solidFill>
                  </a:tcPr>
                </a:tc>
                <a:tc>
                  <a:txBody>
                    <a:bodyPr/>
                    <a:lstStyle/>
                    <a:p>
                      <a:pPr marL="0" marR="0" indent="0" algn="ctr" defTabSz="914086" rtl="0" eaLnBrk="1" fontAlgn="auto" latinLnBrk="0" hangingPunct="1">
                        <a:lnSpc>
                          <a:spcPct val="100000"/>
                        </a:lnSpc>
                        <a:spcBef>
                          <a:spcPts val="0"/>
                        </a:spcBef>
                        <a:spcAft>
                          <a:spcPts val="0"/>
                        </a:spcAft>
                        <a:buClrTx/>
                        <a:buSzTx/>
                        <a:buFontTx/>
                        <a:buNone/>
                        <a:tabLst/>
                        <a:defRPr/>
                      </a:pPr>
                      <a:r>
                        <a:rPr kumimoji="1" lang="en-US" altLang="ja-JP" sz="1200" dirty="0"/>
                        <a:t>2000</a:t>
                      </a:r>
                      <a:r>
                        <a:rPr kumimoji="1" lang="ja-JP" altLang="en-US" sz="1200" dirty="0"/>
                        <a:t>年</a:t>
                      </a:r>
                    </a:p>
                  </a:txBody>
                  <a:tcPr marL="0" marR="0" marT="0" marB="0" anchor="ctr">
                    <a:lnB w="12700" cap="flat" cmpd="sng" algn="ctr">
                      <a:solidFill>
                        <a:schemeClr val="bg1"/>
                      </a:solidFill>
                      <a:prstDash val="solid"/>
                      <a:round/>
                      <a:headEnd type="none" w="med" len="med"/>
                      <a:tailEnd type="none" w="med" len="med"/>
                    </a:lnB>
                    <a:solidFill>
                      <a:srgbClr val="F8A764"/>
                    </a:solidFill>
                  </a:tcPr>
                </a:tc>
                <a:tc>
                  <a:txBody>
                    <a:bodyPr/>
                    <a:lstStyle/>
                    <a:p>
                      <a:pPr marL="0" marR="0" indent="0" algn="ctr" defTabSz="914086" rtl="0" eaLnBrk="1" fontAlgn="auto" latinLnBrk="0" hangingPunct="1">
                        <a:lnSpc>
                          <a:spcPct val="100000"/>
                        </a:lnSpc>
                        <a:spcBef>
                          <a:spcPts val="0"/>
                        </a:spcBef>
                        <a:spcAft>
                          <a:spcPts val="0"/>
                        </a:spcAft>
                        <a:buClrTx/>
                        <a:buSzTx/>
                        <a:buFontTx/>
                        <a:buNone/>
                        <a:tabLst/>
                        <a:defRPr/>
                      </a:pPr>
                      <a:r>
                        <a:rPr kumimoji="1" lang="en-US" altLang="ja-JP" sz="1200" dirty="0"/>
                        <a:t>2010</a:t>
                      </a:r>
                      <a:r>
                        <a:rPr kumimoji="1" lang="ja-JP" altLang="en-US" sz="1200" dirty="0"/>
                        <a:t>年</a:t>
                      </a:r>
                    </a:p>
                  </a:txBody>
                  <a:tcPr marL="0" marR="0" marT="0" marB="0" anchor="ctr">
                    <a:lnB w="12700" cap="flat" cmpd="sng" algn="ctr">
                      <a:solidFill>
                        <a:schemeClr val="bg1"/>
                      </a:solidFill>
                      <a:prstDash val="solid"/>
                      <a:round/>
                      <a:headEnd type="none" w="med" len="med"/>
                      <a:tailEnd type="none" w="med" len="med"/>
                    </a:lnB>
                    <a:solidFill>
                      <a:srgbClr val="F8A764"/>
                    </a:solidFill>
                  </a:tcPr>
                </a:tc>
                <a:tc>
                  <a:txBody>
                    <a:bodyPr/>
                    <a:lstStyle/>
                    <a:p>
                      <a:pPr marL="0" marR="0" indent="0" algn="ctr" defTabSz="914086" rtl="0" eaLnBrk="1" fontAlgn="auto" latinLnBrk="0" hangingPunct="1">
                        <a:lnSpc>
                          <a:spcPct val="100000"/>
                        </a:lnSpc>
                        <a:spcBef>
                          <a:spcPts val="0"/>
                        </a:spcBef>
                        <a:spcAft>
                          <a:spcPts val="0"/>
                        </a:spcAft>
                        <a:buClrTx/>
                        <a:buSzTx/>
                        <a:buFontTx/>
                        <a:buNone/>
                        <a:tabLst/>
                        <a:defRPr/>
                      </a:pPr>
                      <a:r>
                        <a:rPr kumimoji="1" lang="en-US" altLang="ja-JP" sz="1200" dirty="0"/>
                        <a:t>2013</a:t>
                      </a:r>
                      <a:r>
                        <a:rPr kumimoji="1" lang="ja-JP" altLang="en-US" sz="1200" dirty="0"/>
                        <a:t>年</a:t>
                      </a:r>
                    </a:p>
                  </a:txBody>
                  <a:tcPr marL="0" marR="0" marT="0" marB="0" anchor="ctr">
                    <a:lnB w="12700" cap="flat" cmpd="sng" algn="ctr">
                      <a:solidFill>
                        <a:schemeClr val="bg1"/>
                      </a:solidFill>
                      <a:prstDash val="solid"/>
                      <a:round/>
                      <a:headEnd type="none" w="med" len="med"/>
                      <a:tailEnd type="none" w="med" len="med"/>
                    </a:lnB>
                    <a:solidFill>
                      <a:srgbClr val="F8A764"/>
                    </a:solidFill>
                  </a:tcPr>
                </a:tc>
                <a:extLst>
                  <a:ext uri="{0D108BD9-81ED-4DB2-BD59-A6C34878D82A}">
                    <a16:rowId xmlns:a16="http://schemas.microsoft.com/office/drawing/2014/main" val="10000"/>
                  </a:ext>
                </a:extLst>
              </a:tr>
              <a:tr h="391841">
                <a:tc>
                  <a:txBody>
                    <a:bodyPr/>
                    <a:lstStyle/>
                    <a:p>
                      <a:pPr algn="ctr"/>
                      <a:r>
                        <a:rPr kumimoji="1" lang="ja-JP" altLang="en-US" sz="1200" dirty="0"/>
                        <a:t>乗合バス事業</a:t>
                      </a:r>
                    </a:p>
                  </a:txBody>
                  <a:tcPr marL="0" marR="0" marT="0" marB="0" anchor="ctr">
                    <a:lnT w="12700" cap="flat" cmpd="sng" algn="ctr">
                      <a:solidFill>
                        <a:schemeClr val="bg1"/>
                      </a:solidFill>
                      <a:prstDash val="solid"/>
                      <a:round/>
                      <a:headEnd type="none" w="med" len="med"/>
                      <a:tailEnd type="none" w="med" len="med"/>
                    </a:lnT>
                    <a:solidFill>
                      <a:srgbClr val="FDEFE9"/>
                    </a:solidFill>
                  </a:tcPr>
                </a:tc>
                <a:tc>
                  <a:txBody>
                    <a:bodyPr/>
                    <a:lstStyle/>
                    <a:p>
                      <a:pPr algn="ctr"/>
                      <a:r>
                        <a:rPr lang="en-US" altLang="ja-JP" sz="1200" dirty="0">
                          <a:solidFill>
                            <a:schemeClr val="tx1"/>
                          </a:solidFill>
                          <a:latin typeface="+mn-ea"/>
                        </a:rPr>
                        <a:t>65</a:t>
                      </a:r>
                      <a:r>
                        <a:rPr lang="ja-JP" altLang="en-US" sz="1200" dirty="0">
                          <a:solidFill>
                            <a:schemeClr val="tx1"/>
                          </a:solidFill>
                          <a:latin typeface="+mn-ea"/>
                        </a:rPr>
                        <a:t>億人</a:t>
                      </a:r>
                      <a:endParaRPr kumimoji="1" lang="ja-JP" altLang="en-US" sz="1200" dirty="0"/>
                    </a:p>
                  </a:txBody>
                  <a:tcPr marL="0" marR="0" marT="0" marB="0" anchor="ctr">
                    <a:lnT w="12700" cap="flat" cmpd="sng" algn="ctr">
                      <a:solidFill>
                        <a:schemeClr val="bg1"/>
                      </a:solidFill>
                      <a:prstDash val="solid"/>
                      <a:round/>
                      <a:headEnd type="none" w="med" len="med"/>
                      <a:tailEnd type="none" w="med" len="med"/>
                    </a:lnT>
                    <a:solidFill>
                      <a:srgbClr val="FDEFE9"/>
                    </a:solidFill>
                  </a:tcPr>
                </a:tc>
                <a:tc>
                  <a:txBody>
                    <a:bodyPr/>
                    <a:lstStyle/>
                    <a:p>
                      <a:pPr algn="ctr"/>
                      <a:r>
                        <a:rPr lang="en-US" altLang="ja-JP" sz="1200" dirty="0">
                          <a:solidFill>
                            <a:schemeClr val="tx1"/>
                          </a:solidFill>
                          <a:latin typeface="+mn-ea"/>
                        </a:rPr>
                        <a:t>48</a:t>
                      </a:r>
                      <a:r>
                        <a:rPr lang="ja-JP" altLang="en-US" sz="1200" dirty="0">
                          <a:solidFill>
                            <a:schemeClr val="tx1"/>
                          </a:solidFill>
                          <a:latin typeface="+mn-ea"/>
                        </a:rPr>
                        <a:t>億人</a:t>
                      </a:r>
                      <a:endParaRPr kumimoji="1" lang="ja-JP" altLang="en-US" sz="1200" dirty="0"/>
                    </a:p>
                  </a:txBody>
                  <a:tcPr marL="0" marR="0" marT="0" marB="0" anchor="ctr">
                    <a:lnT w="12700" cap="flat" cmpd="sng" algn="ctr">
                      <a:solidFill>
                        <a:schemeClr val="bg1"/>
                      </a:solidFill>
                      <a:prstDash val="solid"/>
                      <a:round/>
                      <a:headEnd type="none" w="med" len="med"/>
                      <a:tailEnd type="none" w="med" len="med"/>
                    </a:lnT>
                    <a:solidFill>
                      <a:srgbClr val="FDEFE9"/>
                    </a:solidFill>
                  </a:tcPr>
                </a:tc>
                <a:tc>
                  <a:txBody>
                    <a:bodyPr/>
                    <a:lstStyle/>
                    <a:p>
                      <a:pPr algn="ctr"/>
                      <a:r>
                        <a:rPr lang="en-US" altLang="ja-JP" sz="1200" dirty="0">
                          <a:solidFill>
                            <a:schemeClr val="tx1"/>
                          </a:solidFill>
                          <a:latin typeface="+mn-ea"/>
                        </a:rPr>
                        <a:t>42</a:t>
                      </a:r>
                      <a:r>
                        <a:rPr lang="ja-JP" altLang="en-US" sz="1200" dirty="0">
                          <a:solidFill>
                            <a:schemeClr val="tx1"/>
                          </a:solidFill>
                          <a:latin typeface="+mn-ea"/>
                        </a:rPr>
                        <a:t>億人</a:t>
                      </a:r>
                      <a:endParaRPr lang="en-US" altLang="ja-JP" sz="1200" dirty="0">
                        <a:solidFill>
                          <a:schemeClr val="tx1"/>
                        </a:solidFill>
                        <a:latin typeface="+mn-ea"/>
                      </a:endParaRPr>
                    </a:p>
                  </a:txBody>
                  <a:tcPr marL="0" marR="0" marT="0" marB="0" anchor="ctr">
                    <a:lnT w="12700" cap="flat" cmpd="sng" algn="ctr">
                      <a:solidFill>
                        <a:schemeClr val="bg1"/>
                      </a:solidFill>
                      <a:prstDash val="solid"/>
                      <a:round/>
                      <a:headEnd type="none" w="med" len="med"/>
                      <a:tailEnd type="none" w="med" len="med"/>
                    </a:lnT>
                    <a:solidFill>
                      <a:srgbClr val="FDEFE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mn-ea"/>
                        </a:rPr>
                        <a:t>42</a:t>
                      </a:r>
                      <a:r>
                        <a:rPr kumimoji="1" lang="ja-JP" altLang="en-US" sz="1200" dirty="0">
                          <a:solidFill>
                            <a:schemeClr val="tx1"/>
                          </a:solidFill>
                          <a:latin typeface="+mn-ea"/>
                        </a:rPr>
                        <a:t>億人</a:t>
                      </a:r>
                      <a:endParaRPr kumimoji="1" lang="en-US" altLang="ja-JP" sz="1200" dirty="0">
                        <a:solidFill>
                          <a:schemeClr val="tx1"/>
                        </a:solidFill>
                        <a:latin typeface="+mn-ea"/>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rPr>
                        <a:t>（</a:t>
                      </a:r>
                      <a:r>
                        <a:rPr kumimoji="1" lang="en-US" altLang="ja-JP" sz="1200" dirty="0">
                          <a:solidFill>
                            <a:schemeClr val="tx1"/>
                          </a:solidFill>
                          <a:latin typeface="+mn-ea"/>
                        </a:rPr>
                        <a:t>90</a:t>
                      </a:r>
                      <a:r>
                        <a:rPr kumimoji="1" lang="ja-JP" altLang="en-US" sz="1200" dirty="0">
                          <a:solidFill>
                            <a:schemeClr val="tx1"/>
                          </a:solidFill>
                          <a:latin typeface="+mn-ea"/>
                        </a:rPr>
                        <a:t>年に比べ</a:t>
                      </a:r>
                      <a:r>
                        <a:rPr kumimoji="1" lang="en-US" altLang="ja-JP" sz="1200" dirty="0">
                          <a:solidFill>
                            <a:schemeClr val="tx1"/>
                          </a:solidFill>
                          <a:latin typeface="+mn-ea"/>
                        </a:rPr>
                        <a:t>35</a:t>
                      </a:r>
                      <a:r>
                        <a:rPr kumimoji="1" lang="ja-JP" altLang="en-US" sz="1200" dirty="0">
                          <a:solidFill>
                            <a:schemeClr val="tx1"/>
                          </a:solidFill>
                          <a:latin typeface="+mn-ea"/>
                        </a:rPr>
                        <a:t>％減）</a:t>
                      </a:r>
                      <a:endParaRPr kumimoji="1" lang="ja-JP" altLang="en-US" sz="1200" dirty="0"/>
                    </a:p>
                  </a:txBody>
                  <a:tcPr marL="0" marR="0" marT="0" marB="0" anchor="ctr">
                    <a:lnT w="12700" cap="flat" cmpd="sng" algn="ctr">
                      <a:solidFill>
                        <a:schemeClr val="bg1"/>
                      </a:solidFill>
                      <a:prstDash val="solid"/>
                      <a:round/>
                      <a:headEnd type="none" w="med" len="med"/>
                      <a:tailEnd type="none" w="med" len="med"/>
                    </a:lnT>
                    <a:solidFill>
                      <a:srgbClr val="FDEFE9"/>
                    </a:solidFill>
                  </a:tcPr>
                </a:tc>
                <a:extLst>
                  <a:ext uri="{0D108BD9-81ED-4DB2-BD59-A6C34878D82A}">
                    <a16:rowId xmlns:a16="http://schemas.microsoft.com/office/drawing/2014/main" val="10001"/>
                  </a:ext>
                </a:extLst>
              </a:tr>
              <a:tr h="391841">
                <a:tc>
                  <a:txBody>
                    <a:bodyPr/>
                    <a:lstStyle/>
                    <a:p>
                      <a:pPr algn="ctr"/>
                      <a:r>
                        <a:rPr kumimoji="1" lang="ja-JP" altLang="en-US" sz="1200" dirty="0"/>
                        <a:t>地域鉄道</a:t>
                      </a:r>
                    </a:p>
                  </a:txBody>
                  <a:tcPr marL="0" marR="0" marT="0" marB="0" anchor="ctr">
                    <a:solidFill>
                      <a:srgbClr val="FDEFE9"/>
                    </a:solidFill>
                  </a:tcPr>
                </a:tc>
                <a:tc>
                  <a:txBody>
                    <a:bodyPr/>
                    <a:lstStyle/>
                    <a:p>
                      <a:pPr algn="ctr"/>
                      <a:r>
                        <a:rPr lang="en-US" altLang="ja-JP" sz="1200" dirty="0">
                          <a:solidFill>
                            <a:schemeClr val="tx1"/>
                          </a:solidFill>
                          <a:latin typeface="+mn-ea"/>
                        </a:rPr>
                        <a:t>5.1</a:t>
                      </a:r>
                      <a:r>
                        <a:rPr lang="ja-JP" altLang="en-US" sz="1200" dirty="0">
                          <a:solidFill>
                            <a:schemeClr val="tx1"/>
                          </a:solidFill>
                          <a:latin typeface="+mn-ea"/>
                        </a:rPr>
                        <a:t>億人</a:t>
                      </a:r>
                      <a:endParaRPr kumimoji="1" lang="ja-JP" altLang="en-US" sz="1200" dirty="0"/>
                    </a:p>
                  </a:txBody>
                  <a:tcPr marL="0" marR="0" marT="0" marB="0" anchor="ctr">
                    <a:solidFill>
                      <a:srgbClr val="FDEFE9"/>
                    </a:solidFill>
                  </a:tcPr>
                </a:tc>
                <a:tc>
                  <a:txBody>
                    <a:bodyPr/>
                    <a:lstStyle/>
                    <a:p>
                      <a:pPr algn="ctr"/>
                      <a:r>
                        <a:rPr lang="en-US" altLang="ja-JP" sz="1200" dirty="0">
                          <a:solidFill>
                            <a:schemeClr val="tx1"/>
                          </a:solidFill>
                          <a:latin typeface="+mn-ea"/>
                        </a:rPr>
                        <a:t>4.3</a:t>
                      </a:r>
                      <a:r>
                        <a:rPr lang="ja-JP" altLang="en-US" sz="1200" dirty="0">
                          <a:solidFill>
                            <a:schemeClr val="tx1"/>
                          </a:solidFill>
                          <a:latin typeface="+mn-ea"/>
                        </a:rPr>
                        <a:t>億人</a:t>
                      </a:r>
                      <a:endParaRPr kumimoji="1" lang="ja-JP" altLang="en-US" sz="1200" dirty="0"/>
                    </a:p>
                  </a:txBody>
                  <a:tcPr marL="0" marR="0" marT="0" marB="0" anchor="ctr">
                    <a:solidFill>
                      <a:srgbClr val="FDEFE9"/>
                    </a:solidFill>
                  </a:tcPr>
                </a:tc>
                <a:tc>
                  <a:txBody>
                    <a:bodyPr/>
                    <a:lstStyle/>
                    <a:p>
                      <a:pPr algn="ctr"/>
                      <a:r>
                        <a:rPr lang="en-US" altLang="ja-JP" sz="1200" dirty="0">
                          <a:solidFill>
                            <a:schemeClr val="tx1"/>
                          </a:solidFill>
                          <a:latin typeface="+mn-ea"/>
                        </a:rPr>
                        <a:t>3.8</a:t>
                      </a:r>
                      <a:r>
                        <a:rPr lang="ja-JP" altLang="en-US" sz="1200" dirty="0">
                          <a:solidFill>
                            <a:schemeClr val="tx1"/>
                          </a:solidFill>
                          <a:latin typeface="+mn-ea"/>
                        </a:rPr>
                        <a:t>億人</a:t>
                      </a:r>
                      <a:endParaRPr lang="en-US" altLang="ja-JP" sz="1200" dirty="0">
                        <a:solidFill>
                          <a:schemeClr val="tx1"/>
                        </a:solidFill>
                        <a:latin typeface="+mn-ea"/>
                      </a:endParaRPr>
                    </a:p>
                  </a:txBody>
                  <a:tcPr marL="0" marR="0" marT="0" marB="0" anchor="ctr">
                    <a:solidFill>
                      <a:srgbClr val="FDEFE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tx1"/>
                          </a:solidFill>
                          <a:latin typeface="+mn-ea"/>
                        </a:rPr>
                        <a:t>4.0</a:t>
                      </a:r>
                      <a:r>
                        <a:rPr lang="ja-JP" altLang="en-US" sz="1200" dirty="0">
                          <a:solidFill>
                            <a:schemeClr val="tx1"/>
                          </a:solidFill>
                          <a:latin typeface="+mn-ea"/>
                        </a:rPr>
                        <a:t>億人</a:t>
                      </a:r>
                      <a:endParaRPr lang="en-US" altLang="ja-JP" sz="1200" dirty="0">
                        <a:solidFill>
                          <a:schemeClr val="tx1"/>
                        </a:solidFill>
                        <a:latin typeface="+mn-ea"/>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rPr>
                        <a:t>（</a:t>
                      </a:r>
                      <a:r>
                        <a:rPr kumimoji="1" lang="en-US" altLang="ja-JP" sz="1200" dirty="0">
                          <a:solidFill>
                            <a:schemeClr val="tx1"/>
                          </a:solidFill>
                          <a:latin typeface="+mn-ea"/>
                        </a:rPr>
                        <a:t>90</a:t>
                      </a:r>
                      <a:r>
                        <a:rPr kumimoji="1" lang="ja-JP" altLang="en-US" sz="1200" dirty="0">
                          <a:solidFill>
                            <a:schemeClr val="tx1"/>
                          </a:solidFill>
                          <a:latin typeface="+mn-ea"/>
                        </a:rPr>
                        <a:t>年に比べ</a:t>
                      </a:r>
                      <a:r>
                        <a:rPr kumimoji="1" lang="en-US" altLang="ja-JP" sz="1200" dirty="0">
                          <a:solidFill>
                            <a:schemeClr val="tx1"/>
                          </a:solidFill>
                          <a:latin typeface="+mn-ea"/>
                        </a:rPr>
                        <a:t>20</a:t>
                      </a:r>
                      <a:r>
                        <a:rPr kumimoji="1" lang="ja-JP" altLang="en-US" sz="1200" dirty="0">
                          <a:solidFill>
                            <a:schemeClr val="tx1"/>
                          </a:solidFill>
                          <a:latin typeface="+mn-ea"/>
                        </a:rPr>
                        <a:t>％減）</a:t>
                      </a:r>
                      <a:endParaRPr kumimoji="1" lang="ja-JP" altLang="en-US" sz="1200" dirty="0"/>
                    </a:p>
                  </a:txBody>
                  <a:tcPr marL="0" marR="0" marT="0" marB="0" anchor="ctr">
                    <a:solidFill>
                      <a:srgbClr val="FDEFE9"/>
                    </a:solidFill>
                  </a:tcPr>
                </a:tc>
                <a:extLst>
                  <a:ext uri="{0D108BD9-81ED-4DB2-BD59-A6C34878D82A}">
                    <a16:rowId xmlns:a16="http://schemas.microsoft.com/office/drawing/2014/main" val="10002"/>
                  </a:ext>
                </a:extLst>
              </a:tr>
            </a:tbl>
          </a:graphicData>
        </a:graphic>
      </p:graphicFrame>
      <p:sp>
        <p:nvSpPr>
          <p:cNvPr id="49" name="Rectangle 118"/>
          <p:cNvSpPr>
            <a:spLocks noChangeArrowheads="1"/>
          </p:cNvSpPr>
          <p:nvPr/>
        </p:nvSpPr>
        <p:spPr bwMode="auto">
          <a:xfrm>
            <a:off x="1562432" y="6165304"/>
            <a:ext cx="3390568" cy="138499"/>
          </a:xfrm>
          <a:prstGeom prst="rect">
            <a:avLst/>
          </a:prstGeom>
          <a:noFill/>
          <a:ln w="9525">
            <a:noFill/>
            <a:miter lim="800000"/>
            <a:headEnd/>
            <a:tailEnd/>
          </a:ln>
        </p:spPr>
        <p:txBody>
          <a:bodyPr wrap="square" lIns="0" tIns="0" rIns="0" bIns="0">
            <a:spAutoFit/>
          </a:bodyPr>
          <a:lstStyle/>
          <a:p>
            <a:pPr fontAlgn="auto">
              <a:spcBef>
                <a:spcPts val="0"/>
              </a:spcBef>
              <a:spcAft>
                <a:spcPts val="0"/>
              </a:spcAft>
            </a:pPr>
            <a:r>
              <a:rPr lang="ja-JP" altLang="en-US" sz="900" dirty="0">
                <a:solidFill>
                  <a:srgbClr val="000000"/>
                </a:solidFill>
                <a:latin typeface="ＭＳ Ｐゴシック" pitchFamily="50" charset="-128"/>
                <a:ea typeface="ＭＳ Ｐゴシック"/>
              </a:rPr>
              <a:t>（出典）自動車輸送統計年報</a:t>
            </a:r>
            <a:r>
              <a:rPr lang="ja-JP" altLang="en-US" sz="900" dirty="0">
                <a:solidFill>
                  <a:prstClr val="black"/>
                </a:solidFill>
                <a:latin typeface="Arial"/>
                <a:ea typeface="ＭＳ Ｐゴシック"/>
              </a:rPr>
              <a:t>、</a:t>
            </a:r>
            <a:r>
              <a:rPr lang="ja-JP" altLang="en-US" sz="900" dirty="0">
                <a:solidFill>
                  <a:srgbClr val="000000"/>
                </a:solidFill>
                <a:latin typeface="ＭＳ Ｐゴシック" pitchFamily="50" charset="-128"/>
                <a:ea typeface="ＭＳ Ｐゴシック"/>
              </a:rPr>
              <a:t>鉄道統計年報及び国土交通省調査</a:t>
            </a:r>
            <a:endParaRPr lang="ja-JP" altLang="en-US" sz="900" dirty="0">
              <a:solidFill>
                <a:prstClr val="black"/>
              </a:solidFill>
              <a:latin typeface="Arial"/>
              <a:ea typeface="ＭＳ Ｐゴシック"/>
            </a:endParaRPr>
          </a:p>
        </p:txBody>
      </p:sp>
      <p:sp>
        <p:nvSpPr>
          <p:cNvPr id="36" name="Rectangle 4"/>
          <p:cNvSpPr txBox="1">
            <a:spLocks noChangeArrowheads="1"/>
          </p:cNvSpPr>
          <p:nvPr/>
        </p:nvSpPr>
        <p:spPr>
          <a:xfrm>
            <a:off x="100474" y="565517"/>
            <a:ext cx="9705528" cy="978396"/>
          </a:xfrm>
          <a:prstGeom prst="rect">
            <a:avLst/>
          </a:prstGeom>
          <a:noFill/>
          <a:ln w="25400">
            <a:solidFill>
              <a:srgbClr val="0070C0"/>
            </a:solidFill>
            <a:prstDash val="solid"/>
          </a:ln>
        </p:spPr>
        <p:txBody>
          <a:bodyPr anchor="ctr">
            <a:noAutofit/>
          </a:bodyPr>
          <a:lstStyle/>
          <a:p>
            <a:pPr marL="342900" indent="-342900" fontAlgn="auto">
              <a:spcBef>
                <a:spcPct val="20000"/>
              </a:spcBef>
              <a:spcAft>
                <a:spcPts val="0"/>
              </a:spcAft>
              <a:buFont typeface="Wingdings" pitchFamily="2" charset="2"/>
              <a:buChar char="n"/>
              <a:defRPr/>
            </a:pPr>
            <a:r>
              <a:rPr lang="ja-JP" altLang="en-US" sz="1400" dirty="0">
                <a:solidFill>
                  <a:srgbClr val="002060"/>
                </a:solidFill>
                <a:latin typeface="HG丸ｺﾞｼｯｸM-PRO" pitchFamily="50" charset="-128"/>
                <a:ea typeface="HG丸ｺﾞｼｯｸM-PRO" pitchFamily="50" charset="-128"/>
              </a:rPr>
              <a:t>モータリゼーションの進展により、地域公共交通の位置付けが相対的に低下し、輸送人員の減少に歯止めがかからない状況。</a:t>
            </a:r>
          </a:p>
          <a:p>
            <a:pPr marL="342900" indent="-342900" fontAlgn="auto">
              <a:spcBef>
                <a:spcPct val="20000"/>
              </a:spcBef>
              <a:spcAft>
                <a:spcPts val="0"/>
              </a:spcAft>
              <a:buFont typeface="Wingdings" pitchFamily="2" charset="2"/>
              <a:buChar char="n"/>
              <a:defRPr/>
            </a:pPr>
            <a:r>
              <a:rPr lang="ja-JP" altLang="en-US" sz="1400" dirty="0">
                <a:solidFill>
                  <a:srgbClr val="002060"/>
                </a:solidFill>
                <a:latin typeface="HG丸ｺﾞｼｯｸM-PRO" pitchFamily="50" charset="-128"/>
                <a:ea typeface="HG丸ｺﾞｼｯｸM-PRO" pitchFamily="50" charset="-128"/>
              </a:rPr>
              <a:t>交通事業者の不採算路線からの撤退による地域公共交通ネットワークの減少や運行回数などのサービス水準の大幅な低下が進行するとともに、地域交通を担う民間事業者の経営悪化が進行。</a:t>
            </a:r>
          </a:p>
        </p:txBody>
      </p:sp>
      <p:sp>
        <p:nvSpPr>
          <p:cNvPr id="42" name="二等辺三角形 41"/>
          <p:cNvSpPr/>
          <p:nvPr/>
        </p:nvSpPr>
        <p:spPr>
          <a:xfrm rot="10800000">
            <a:off x="2360712" y="6360836"/>
            <a:ext cx="5184575" cy="216000"/>
          </a:xfrm>
          <a:prstGeom prst="triangle">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white"/>
              </a:solidFill>
            </a:endParaRPr>
          </a:p>
        </p:txBody>
      </p:sp>
      <p:sp>
        <p:nvSpPr>
          <p:cNvPr id="46" name="正方形/長方形 45"/>
          <p:cNvSpPr/>
          <p:nvPr/>
        </p:nvSpPr>
        <p:spPr>
          <a:xfrm>
            <a:off x="793428" y="6603599"/>
            <a:ext cx="8352928" cy="307777"/>
          </a:xfrm>
          <a:prstGeom prst="rect">
            <a:avLst/>
          </a:prstGeom>
        </p:spPr>
        <p:txBody>
          <a:bodyPr wrap="square">
            <a:spAutoFit/>
          </a:bodyPr>
          <a:lstStyle/>
          <a:p>
            <a:pPr algn="ctr" fontAlgn="auto">
              <a:spcBef>
                <a:spcPts val="0"/>
              </a:spcBef>
              <a:spcAft>
                <a:spcPts val="0"/>
              </a:spcAft>
            </a:pPr>
            <a:r>
              <a:rPr lang="ja-JP" altLang="ja-JP" sz="1400" i="1" dirty="0">
                <a:solidFill>
                  <a:srgbClr val="FF0000"/>
                </a:solidFill>
                <a:latin typeface="Arial"/>
                <a:ea typeface="ＭＳ Ｐゴシック"/>
              </a:rPr>
              <a:t>今後の急激な人口減少の下で地域公共交通をめぐる環境はますます厳しいものとなることが想定される。</a:t>
            </a:r>
            <a:endParaRPr lang="ja-JP" altLang="en-US" sz="1400" i="1" dirty="0">
              <a:solidFill>
                <a:srgbClr val="FF0000"/>
              </a:solidFill>
              <a:latin typeface="Arial"/>
              <a:ea typeface="ＭＳ Ｐゴシック"/>
            </a:endParaRPr>
          </a:p>
        </p:txBody>
      </p:sp>
      <p:grpSp>
        <p:nvGrpSpPr>
          <p:cNvPr id="3" name="グループ化 2"/>
          <p:cNvGrpSpPr/>
          <p:nvPr/>
        </p:nvGrpSpPr>
        <p:grpSpPr>
          <a:xfrm>
            <a:off x="7187951" y="5107696"/>
            <a:ext cx="2718049" cy="1102332"/>
            <a:chOff x="7187951" y="4895664"/>
            <a:chExt cx="2718049" cy="1102332"/>
          </a:xfrm>
        </p:grpSpPr>
        <p:sp>
          <p:nvSpPr>
            <p:cNvPr id="52" name="正方形/長方形 51"/>
            <p:cNvSpPr/>
            <p:nvPr/>
          </p:nvSpPr>
          <p:spPr>
            <a:xfrm>
              <a:off x="7905328" y="5767164"/>
              <a:ext cx="1080120" cy="230832"/>
            </a:xfrm>
            <a:prstGeom prst="rect">
              <a:avLst/>
            </a:prstGeom>
          </p:spPr>
          <p:txBody>
            <a:bodyPr wrap="square">
              <a:spAutoFit/>
            </a:bodyPr>
            <a:lstStyle/>
            <a:p>
              <a:pPr algn="ctr" defTabSz="912813" fontAlgn="auto">
                <a:spcBef>
                  <a:spcPts val="0"/>
                </a:spcBef>
                <a:spcAft>
                  <a:spcPts val="0"/>
                </a:spcAft>
              </a:pPr>
              <a:r>
                <a:rPr lang="zh-TW" altLang="en-US" sz="900" dirty="0">
                  <a:solidFill>
                    <a:prstClr val="black"/>
                  </a:solidFill>
                  <a:latin typeface="ＭＳ Ｐゴシック"/>
                  <a:ea typeface="ＭＳ Ｐゴシック"/>
                </a:rPr>
                <a:t>（</a:t>
              </a:r>
              <a:r>
                <a:rPr lang="en-US" altLang="zh-TW" sz="900" dirty="0">
                  <a:solidFill>
                    <a:prstClr val="black"/>
                  </a:solidFill>
                  <a:latin typeface="ＭＳ Ｐゴシック"/>
                  <a:ea typeface="ＭＳ Ｐゴシック"/>
                </a:rPr>
                <a:t>2013</a:t>
              </a:r>
              <a:r>
                <a:rPr lang="zh-TW" altLang="en-US" sz="900" dirty="0">
                  <a:solidFill>
                    <a:prstClr val="black"/>
                  </a:solidFill>
                  <a:latin typeface="ＭＳ Ｐゴシック"/>
                  <a:ea typeface="ＭＳ Ｐゴシック"/>
                </a:rPr>
                <a:t>年度）</a:t>
              </a:r>
            </a:p>
          </p:txBody>
        </p:sp>
        <p:graphicFrame>
          <p:nvGraphicFramePr>
            <p:cNvPr id="40" name="グラフ 39"/>
            <p:cNvGraphicFramePr/>
            <p:nvPr/>
          </p:nvGraphicFramePr>
          <p:xfrm>
            <a:off x="7187951" y="4895664"/>
            <a:ext cx="2718049" cy="1078607"/>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2" name="グループ化 1"/>
          <p:cNvGrpSpPr/>
          <p:nvPr/>
        </p:nvGrpSpPr>
        <p:grpSpPr>
          <a:xfrm>
            <a:off x="5142632" y="5149525"/>
            <a:ext cx="2376264" cy="1195958"/>
            <a:chOff x="5363699" y="5330382"/>
            <a:chExt cx="2376264" cy="1195958"/>
          </a:xfrm>
        </p:grpSpPr>
        <p:sp>
          <p:nvSpPr>
            <p:cNvPr id="51" name="正方形/長方形 50"/>
            <p:cNvSpPr/>
            <p:nvPr/>
          </p:nvSpPr>
          <p:spPr>
            <a:xfrm>
              <a:off x="5363699" y="6218560"/>
              <a:ext cx="2376264" cy="230832"/>
            </a:xfrm>
            <a:prstGeom prst="rect">
              <a:avLst/>
            </a:prstGeom>
          </p:spPr>
          <p:txBody>
            <a:bodyPr wrap="square">
              <a:spAutoFit/>
            </a:bodyPr>
            <a:lstStyle/>
            <a:p>
              <a:pPr algn="ctr" defTabSz="912813" fontAlgn="auto">
                <a:spcBef>
                  <a:spcPts val="0"/>
                </a:spcBef>
                <a:spcAft>
                  <a:spcPts val="0"/>
                </a:spcAft>
              </a:pPr>
              <a:r>
                <a:rPr lang="ja-JP" altLang="en-US" sz="900" dirty="0">
                  <a:solidFill>
                    <a:prstClr val="black"/>
                  </a:solidFill>
                  <a:latin typeface="ＭＳ Ｐゴシック"/>
                  <a:ea typeface="ＭＳ Ｐゴシック"/>
                </a:rPr>
                <a:t>（保有車両３０両以上の事業者（</a:t>
              </a:r>
              <a:r>
                <a:rPr lang="en-US" altLang="ja-JP" sz="900" dirty="0">
                  <a:solidFill>
                    <a:prstClr val="black"/>
                  </a:solidFill>
                  <a:latin typeface="ＭＳ Ｐゴシック"/>
                  <a:ea typeface="ＭＳ Ｐゴシック"/>
                </a:rPr>
                <a:t>2013</a:t>
              </a:r>
              <a:r>
                <a:rPr lang="ja-JP" altLang="en-US" sz="900" dirty="0">
                  <a:solidFill>
                    <a:prstClr val="black"/>
                  </a:solidFill>
                  <a:latin typeface="ＭＳ Ｐゴシック"/>
                  <a:ea typeface="ＭＳ Ｐゴシック"/>
                </a:rPr>
                <a:t>年度） ）</a:t>
              </a:r>
            </a:p>
          </p:txBody>
        </p:sp>
        <p:graphicFrame>
          <p:nvGraphicFramePr>
            <p:cNvPr id="56" name="グラフ 55"/>
            <p:cNvGraphicFramePr/>
            <p:nvPr/>
          </p:nvGraphicFramePr>
          <p:xfrm>
            <a:off x="5593311" y="5330382"/>
            <a:ext cx="1872233" cy="1195958"/>
          </p:xfrm>
          <a:graphic>
            <a:graphicData uri="http://schemas.openxmlformats.org/drawingml/2006/chart">
              <c:chart xmlns:c="http://schemas.openxmlformats.org/drawingml/2006/chart" xmlns:r="http://schemas.openxmlformats.org/officeDocument/2006/relationships" r:id="rId3"/>
            </a:graphicData>
          </a:graphic>
        </p:graphicFrame>
      </p:grpSp>
      <p:sp>
        <p:nvSpPr>
          <p:cNvPr id="39" name="正方形/長方形 38"/>
          <p:cNvSpPr/>
          <p:nvPr/>
        </p:nvSpPr>
        <p:spPr>
          <a:xfrm>
            <a:off x="256916" y="2187580"/>
            <a:ext cx="4428000" cy="2376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black"/>
              </a:solidFill>
            </a:endParaRPr>
          </a:p>
        </p:txBody>
      </p:sp>
      <p:sp>
        <p:nvSpPr>
          <p:cNvPr id="41" name="テキスト ボックス 40"/>
          <p:cNvSpPr txBox="1"/>
          <p:nvPr/>
        </p:nvSpPr>
        <p:spPr>
          <a:xfrm>
            <a:off x="1408327" y="4543547"/>
            <a:ext cx="2962636" cy="276983"/>
          </a:xfrm>
          <a:prstGeom prst="rect">
            <a:avLst/>
          </a:prstGeom>
          <a:noFill/>
        </p:spPr>
        <p:txBody>
          <a:bodyPr wrap="none" lIns="91423" tIns="45712" rIns="91423" bIns="45712" rtlCol="0">
            <a:spAutoFit/>
          </a:bodyPr>
          <a:lstStyle/>
          <a:p>
            <a:r>
              <a:rPr lang="en-US" altLang="ja-JP" sz="600" dirty="0">
                <a:solidFill>
                  <a:prstClr val="black"/>
                </a:solidFill>
              </a:rPr>
              <a:t>※</a:t>
            </a:r>
            <a:r>
              <a:rPr lang="ja-JP" altLang="en-US" sz="600" dirty="0">
                <a:solidFill>
                  <a:prstClr val="black"/>
                </a:solidFill>
              </a:rPr>
              <a:t>乗用車保有台数は各年</a:t>
            </a:r>
            <a:r>
              <a:rPr lang="en-US" altLang="ja-JP" sz="600" dirty="0">
                <a:solidFill>
                  <a:prstClr val="black"/>
                </a:solidFill>
              </a:rPr>
              <a:t>3</a:t>
            </a:r>
            <a:r>
              <a:rPr lang="ja-JP" altLang="en-US" sz="600" dirty="0">
                <a:solidFill>
                  <a:prstClr val="black"/>
                </a:solidFill>
              </a:rPr>
              <a:t>月末時点、乗合バス（輸送人員）は各年度の数値</a:t>
            </a:r>
            <a:endParaRPr lang="en-US" altLang="ja-JP" sz="600" dirty="0">
              <a:solidFill>
                <a:prstClr val="black"/>
              </a:solidFill>
            </a:endParaRPr>
          </a:p>
          <a:p>
            <a:r>
              <a:rPr lang="ja-JP" altLang="en-US" sz="600" dirty="0">
                <a:solidFill>
                  <a:prstClr val="black"/>
                </a:solidFill>
              </a:rPr>
              <a:t>出典：「交通経済統計要覧」「自動車検査登録情報協会公表資料」より国土交通省作成</a:t>
            </a:r>
          </a:p>
        </p:txBody>
      </p:sp>
      <p:sp>
        <p:nvSpPr>
          <p:cNvPr id="7" name="テキスト ボックス 6"/>
          <p:cNvSpPr txBox="1"/>
          <p:nvPr/>
        </p:nvSpPr>
        <p:spPr>
          <a:xfrm>
            <a:off x="248178" y="2207991"/>
            <a:ext cx="460498" cy="200055"/>
          </a:xfrm>
          <a:prstGeom prst="rect">
            <a:avLst/>
          </a:prstGeom>
          <a:noFill/>
        </p:spPr>
        <p:txBody>
          <a:bodyPr wrap="square" rtlCol="0">
            <a:spAutoFit/>
          </a:bodyPr>
          <a:lstStyle/>
          <a:p>
            <a:r>
              <a:rPr lang="ja-JP" altLang="en-US" sz="700" dirty="0">
                <a:solidFill>
                  <a:prstClr val="black"/>
                </a:solidFill>
              </a:rPr>
              <a:t>（万台）</a:t>
            </a:r>
          </a:p>
        </p:txBody>
      </p:sp>
      <p:sp>
        <p:nvSpPr>
          <p:cNvPr id="57" name="テキスト ボックス 56"/>
          <p:cNvSpPr txBox="1"/>
          <p:nvPr/>
        </p:nvSpPr>
        <p:spPr>
          <a:xfrm>
            <a:off x="4175770" y="2220815"/>
            <a:ext cx="660266" cy="200055"/>
          </a:xfrm>
          <a:prstGeom prst="rect">
            <a:avLst/>
          </a:prstGeom>
          <a:noFill/>
        </p:spPr>
        <p:txBody>
          <a:bodyPr wrap="square" rtlCol="0">
            <a:spAutoFit/>
          </a:bodyPr>
          <a:lstStyle/>
          <a:p>
            <a:r>
              <a:rPr lang="ja-JP" altLang="en-US" sz="700" dirty="0">
                <a:solidFill>
                  <a:prstClr val="black"/>
                </a:solidFill>
              </a:rPr>
              <a:t>（百万人）</a:t>
            </a:r>
          </a:p>
        </p:txBody>
      </p:sp>
      <p:graphicFrame>
        <p:nvGraphicFramePr>
          <p:cNvPr id="59" name="グラフ 58"/>
          <p:cNvGraphicFramePr>
            <a:graphicFrameLocks noChangeAspect="1"/>
          </p:cNvGraphicFramePr>
          <p:nvPr/>
        </p:nvGraphicFramePr>
        <p:xfrm>
          <a:off x="632520" y="2241030"/>
          <a:ext cx="3600000" cy="2322550"/>
        </p:xfrm>
        <a:graphic>
          <a:graphicData uri="http://schemas.openxmlformats.org/drawingml/2006/chart">
            <c:chart xmlns:c="http://schemas.openxmlformats.org/drawingml/2006/chart" xmlns:r="http://schemas.openxmlformats.org/officeDocument/2006/relationships" r:id="rId4"/>
          </a:graphicData>
        </a:graphic>
      </p:graphicFrame>
      <p:sp>
        <p:nvSpPr>
          <p:cNvPr id="33" name="タイトル 3"/>
          <p:cNvSpPr txBox="1">
            <a:spLocks/>
          </p:cNvSpPr>
          <p:nvPr/>
        </p:nvSpPr>
        <p:spPr>
          <a:xfrm>
            <a:off x="0" y="44624"/>
            <a:ext cx="7910513" cy="476250"/>
          </a:xfrm>
          <a:prstGeom prst="rect">
            <a:avLst/>
          </a:prstGeom>
        </p:spPr>
        <p:txBody>
          <a:bodyPr/>
          <a:lstStyle/>
          <a:p>
            <a:pPr eaLnBrk="1" hangingPunct="1">
              <a:defRPr/>
            </a:pPr>
            <a:r>
              <a:rPr lang="ja-JP" altLang="en-US" sz="2800" kern="0" dirty="0">
                <a:solidFill>
                  <a:srgbClr val="4087C8"/>
                </a:solidFill>
                <a:latin typeface="HGP創英角ｺﾞｼｯｸUB"/>
                <a:ea typeface="HGP創英角ｺﾞｼｯｸUB"/>
              </a:rPr>
              <a:t>地域公共交通の現状と課題</a:t>
            </a:r>
            <a:endParaRPr lang="ja-JP" altLang="en-US" sz="2800" kern="0" dirty="0">
              <a:solidFill>
                <a:srgbClr val="4087C8"/>
              </a:solidFill>
              <a:latin typeface="+mj-lt"/>
              <a:ea typeface="+mj-ea"/>
              <a:cs typeface="+mj-cs"/>
            </a:endParaRPr>
          </a:p>
        </p:txBody>
      </p:sp>
      <p:sp>
        <p:nvSpPr>
          <p:cNvPr id="5" name="スライド番号プレースホルダー 4"/>
          <p:cNvSpPr>
            <a:spLocks noGrp="1"/>
          </p:cNvSpPr>
          <p:nvPr>
            <p:ph type="sldNum" sz="quarter" idx="12"/>
          </p:nvPr>
        </p:nvSpPr>
        <p:spPr/>
        <p:txBody>
          <a:bodyPr/>
          <a:lstStyle/>
          <a:p>
            <a:pPr>
              <a:defRPr/>
            </a:pPr>
            <a:fld id="{5D57092A-0DD2-46DB-991F-20E49DEFB251}" type="slidenum">
              <a:rPr lang="en-US" altLang="ja-JP" smtClean="0">
                <a:solidFill>
                  <a:srgbClr val="000000"/>
                </a:solidFill>
              </a:rPr>
              <a:pPr>
                <a:defRPr/>
              </a:pPr>
              <a:t>8</a:t>
            </a:fld>
            <a:endParaRPr lang="en-US" altLang="ja-JP" dirty="0">
              <a:solidFill>
                <a:srgbClr val="000000"/>
              </a:solidFill>
            </a:endParaRPr>
          </a:p>
        </p:txBody>
      </p:sp>
    </p:spTree>
    <p:extLst>
      <p:ext uri="{BB962C8B-B14F-4D97-AF65-F5344CB8AC3E}">
        <p14:creationId xmlns:p14="http://schemas.microsoft.com/office/powerpoint/2010/main" val="4249888595"/>
      </p:ext>
    </p:extLst>
  </p:cSld>
  <p:clrMapOvr>
    <a:masterClrMapping/>
  </p:clrMapOvr>
</p:sld>
</file>

<file path=ppt/theme/theme1.xml><?xml version="1.0" encoding="utf-8"?>
<a:theme xmlns:a="http://schemas.openxmlformats.org/drawingml/2006/main" name="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IT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IT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IT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IT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IT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IT20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IT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IT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IT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IT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IT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CC"/>
        </a:solidFill>
        <a:ln w="9525" cap="flat" cmpd="sng" algn="ctr">
          <a:solidFill>
            <a:schemeClr val="tx1"/>
          </a:solidFill>
          <a:prstDash val="solid"/>
          <a:round/>
          <a:headEnd type="none" w="med" len="med"/>
          <a:tailEnd type="none" w="med" len="med"/>
        </a:ln>
        <a:effectLst/>
        <a:scene3d>
          <a:camera prst="orthographicFront"/>
          <a:lightRig rig="threePt" dir="t"/>
        </a:scene3d>
        <a:sp3d>
          <a:bevelT/>
          <a:bevelB/>
        </a:sp3d>
      </a:spPr>
      <a:bodyPr lIns="91418" tIns="35975" rIns="91418" bIns="35975" anchor="ctr"/>
      <a:lstStyle>
        <a:defPPr marL="177670" indent="-177670">
          <a:lnSpc>
            <a:spcPts val="1400"/>
          </a:lnSpc>
          <a:spcBef>
            <a:spcPts val="600"/>
          </a:spcBef>
          <a:defRPr sz="1600" dirty="0">
            <a:solidFill>
              <a:srgbClr val="000000"/>
            </a:solidFill>
            <a:latin typeface="HGPｺﾞｼｯｸM" pitchFamily="50" charset="-128"/>
            <a:ea typeface="HGPｺﾞｼｯｸM" pitchFamily="50" charset="-128"/>
          </a:defRPr>
        </a:defPPr>
      </a:lst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4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sz="12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sz="1200" b="0" i="0" u="none" strike="noStrike" cap="none" normalizeH="0" baseline="0" smtClean="0">
            <a:ln>
              <a:noFill/>
            </a:ln>
            <a:solidFill>
              <a:schemeClr val="tx1"/>
            </a:solidFill>
            <a:effectLst/>
            <a:latin typeface="Arial" charset="0"/>
            <a:ea typeface="ＭＳ Ｐゴシック" charset="-128"/>
          </a:defRPr>
        </a:defPPr>
      </a:lstStyle>
    </a:lnDef>
    <a:txDef>
      <a:spPr>
        <a:solidFill>
          <a:srgbClr val="9BDFF7"/>
        </a:solidFill>
      </a:spPr>
      <a:bodyPr wrap="square" rtlCol="0">
        <a:spAutoFit/>
      </a:bodyPr>
      <a:lstStyle>
        <a:defPPr>
          <a:defRPr kumimoji="1" dirty="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20000"/>
            <a:lumOff val="80000"/>
          </a:schemeClr>
        </a:solidFill>
        <a:ln>
          <a:solidFill>
            <a:srgbClr val="FF0000"/>
          </a:solidFill>
          <a:prstDash val="sysDot"/>
        </a:ln>
      </a:spPr>
      <a:bodyPr anchor="ctr"/>
      <a:lstStyle>
        <a:defPPr algn="ctr">
          <a:defRPr sz="1400">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solidFill>
          <a:srgbClr val="FFFFFF"/>
        </a:solidFill>
        <a:ln w="9525">
          <a:noFill/>
          <a:miter lim="800000"/>
          <a:headEnd/>
          <a:tailEnd/>
        </a:ln>
      </a:spPr>
      <a:bodyPr vert="horz" wrap="square" lIns="3600" tIns="3600" rIns="3600" bIns="3600" numCol="1" anchor="ctr" anchorCtr="0" compatLnSpc="1">
        <a:prstTxWarp prst="textNoShape">
          <a:avLst/>
        </a:prstTxWarp>
        <a:spAutoFit/>
      </a:bodyPr>
      <a:lstStyle>
        <a:defPPr marL="0" marR="0" indent="0" algn="ctr" defTabSz="914400" rtl="0" eaLnBrk="1" fontAlgn="base" latinLnBrk="0" hangingPunct="1">
          <a:lnSpc>
            <a:spcPct val="80000"/>
          </a:lnSpc>
          <a:spcBef>
            <a:spcPct val="0"/>
          </a:spcBef>
          <a:spcAft>
            <a:spcPct val="0"/>
          </a:spcAft>
          <a:buClrTx/>
          <a:buSzTx/>
          <a:buFontTx/>
          <a:buNone/>
          <a:tabLst/>
          <a:defRPr kumimoji="1" sz="700" b="0" i="0" u="none" strike="noStrike" cap="none" normalizeH="0" baseline="0" dirty="0" smtClean="0">
            <a:ln>
              <a:noFill/>
            </a:ln>
            <a:solidFill>
              <a:schemeClr val="tx1"/>
            </a:solidFill>
            <a:effectLst/>
            <a:latin typeface="ＭＳ Ｐゴシック" pitchFamily="50" charset="-128"/>
            <a:ea typeface="ＭＳ Ｐゴシック" pitchFamily="50" charset="-128"/>
          </a:defRPr>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5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①人口階層">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CC"/>
        </a:solidFill>
        <a:ln w="9525" cap="flat" cmpd="sng" algn="ctr">
          <a:solidFill>
            <a:schemeClr val="tx1"/>
          </a:solidFill>
          <a:prstDash val="solid"/>
          <a:round/>
          <a:headEnd type="none" w="med" len="med"/>
          <a:tailEnd type="none" w="med" len="med"/>
        </a:ln>
        <a:effectLst/>
        <a:scene3d>
          <a:camera prst="orthographicFront"/>
          <a:lightRig rig="threePt" dir="t"/>
        </a:scene3d>
        <a:sp3d>
          <a:bevelT/>
          <a:bevelB/>
        </a:sp3d>
      </a:spPr>
      <a:bodyPr lIns="91418" tIns="35975" rIns="91418" bIns="35975" anchor="ctr"/>
      <a:lstStyle>
        <a:defPPr marL="177670" indent="-177670">
          <a:lnSpc>
            <a:spcPts val="1400"/>
          </a:lnSpc>
          <a:spcBef>
            <a:spcPts val="600"/>
          </a:spcBef>
          <a:defRPr sz="1600" dirty="0">
            <a:solidFill>
              <a:srgbClr val="000000"/>
            </a:solidFill>
            <a:latin typeface="HGPｺﾞｼｯｸM" pitchFamily="50" charset="-128"/>
            <a:ea typeface="HGPｺﾞｼｯｸM" pitchFamily="50" charset="-128"/>
          </a:defRPr>
        </a:defPPr>
      </a:lst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Words>16026</Words>
  <PresentationFormat>A4 210 x 297 mm</PresentationFormat>
  <Paragraphs>1676</Paragraphs>
  <Slides>53</Slides>
  <Notes>46</Notes>
  <HiddenSlides>0</HiddenSlides>
  <MMClips>0</MMClips>
  <ScaleCrop>false</ScaleCrop>
  <HeadingPairs>
    <vt:vector size="8" baseType="variant">
      <vt:variant>
        <vt:lpstr>使用されているフォント</vt:lpstr>
      </vt:variant>
      <vt:variant>
        <vt:i4>21</vt:i4>
      </vt:variant>
      <vt:variant>
        <vt:lpstr>テーマ</vt:lpstr>
      </vt:variant>
      <vt:variant>
        <vt:i4>11</vt:i4>
      </vt:variant>
      <vt:variant>
        <vt:lpstr>埋め込まれた OLE サーバー</vt:lpstr>
      </vt:variant>
      <vt:variant>
        <vt:i4>1</vt:i4>
      </vt:variant>
      <vt:variant>
        <vt:lpstr>スライド タイトル</vt:lpstr>
      </vt:variant>
      <vt:variant>
        <vt:i4>53</vt:i4>
      </vt:variant>
    </vt:vector>
  </HeadingPairs>
  <TitlesOfParts>
    <vt:vector size="86" baseType="lpstr">
      <vt:lpstr>AR P丸ゴシック体E</vt:lpstr>
      <vt:lpstr>BIZ UDPゴシック</vt:lpstr>
      <vt:lpstr>HGPｺﾞｼｯｸE</vt:lpstr>
      <vt:lpstr>HGPｺﾞｼｯｸM</vt:lpstr>
      <vt:lpstr>HGP創英角ｺﾞｼｯｸUB</vt:lpstr>
      <vt:lpstr>HGSｺﾞｼｯｸE</vt:lpstr>
      <vt:lpstr>HG丸ｺﾞｼｯｸM-PRO</vt:lpstr>
      <vt:lpstr>HG創英角ｺﾞｼｯｸUB</vt:lpstr>
      <vt:lpstr>Meiryo UI</vt:lpstr>
      <vt:lpstr>ＭＳ Ｐゴシック</vt:lpstr>
      <vt:lpstr>ＭＳ Ｐ明朝</vt:lpstr>
      <vt:lpstr>MS UI Gothic</vt:lpstr>
      <vt:lpstr>ＭＳ ゴシック</vt:lpstr>
      <vt:lpstr>ＭＳ 明朝</vt:lpstr>
      <vt:lpstr>新細明體</vt:lpstr>
      <vt:lpstr>メイリオ</vt:lpstr>
      <vt:lpstr>游ゴシック</vt:lpstr>
      <vt:lpstr>Arial</vt:lpstr>
      <vt:lpstr>Calibri</vt:lpstr>
      <vt:lpstr>Times New Roman</vt:lpstr>
      <vt:lpstr>Wingdings</vt:lpstr>
      <vt:lpstr>MLIT2008</vt:lpstr>
      <vt:lpstr>4_標準デザイン</vt:lpstr>
      <vt:lpstr>34_標準デザイン</vt:lpstr>
      <vt:lpstr>8_テーマ1</vt:lpstr>
      <vt:lpstr>14_テーマ1</vt:lpstr>
      <vt:lpstr>15_標準デザイン</vt:lpstr>
      <vt:lpstr>2_①人口階層</vt:lpstr>
      <vt:lpstr>9_標準デザイン</vt:lpstr>
      <vt:lpstr>4_テーマ1</vt:lpstr>
      <vt:lpstr>10_テーマ1</vt:lpstr>
      <vt:lpstr>6_MLIT2008</vt:lpstr>
      <vt:lpstr>グラフ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コンパクト・プラス・ネットワークのねらい　</vt:lpstr>
      <vt:lpstr>コンパクトシティ化の効果①…生活サービスの維持</vt:lpstr>
      <vt:lpstr>都市機能の圏域人口</vt:lpstr>
      <vt:lpstr>コンパクトシティ化の効果②…サービス産業の生産性の向上（訪問介護）</vt:lpstr>
      <vt:lpstr>コンパクトシティ化の効果③…サービス産業の生産性の向上（小売商業）</vt:lpstr>
      <vt:lpstr>コンパクトシティ化の効果④…行政コストの縮減と固定資産税の維持</vt:lpstr>
      <vt:lpstr>コンパクトシティ化の効果⑤…健康の増進</vt:lpstr>
      <vt:lpstr>PowerPoint プレゼンテーション</vt:lpstr>
      <vt:lpstr>PowerPoint プレゼンテーション</vt:lpstr>
      <vt:lpstr>コンパクト・プラス・ネットワークのための計画制度</vt:lpstr>
      <vt:lpstr>立地適正化計画によるコンパクト・プラス・ネットワークの推進</vt:lpstr>
      <vt:lpstr>PowerPoint プレゼンテーション</vt:lpstr>
      <vt:lpstr>PowerPoint プレゼンテーション</vt:lpstr>
      <vt:lpstr>立地適正化計画関係法令・技術的助言等</vt:lpstr>
      <vt:lpstr>立地適正化計画の作成主体と計画事項</vt:lpstr>
      <vt:lpstr>立地適正化計画の基本的な法的効果（届出・勧告）</vt:lpstr>
      <vt:lpstr>居住誘導区域等の設定事例</vt:lpstr>
      <vt:lpstr>居住誘導区域の設定基準（法令）</vt:lpstr>
      <vt:lpstr>居住誘導区域の設定基準（都市計画運用指針）</vt:lpstr>
      <vt:lpstr>PowerPoint プレゼンテーション</vt:lpstr>
      <vt:lpstr>都市機能誘導区域内に定める都市機能・誘導施設について</vt:lpstr>
      <vt:lpstr>立地適正化計画作成に関する手続き等</vt:lpstr>
      <vt:lpstr>立地適正化計画の作成・変更に係る手続き</vt:lpstr>
      <vt:lpstr>近年における自然災害の発生状況</vt:lpstr>
      <vt:lpstr>平成30年７月豪雨の特徴（降雨）</vt:lpstr>
      <vt:lpstr>PowerPoint プレゼンテーション</vt:lpstr>
      <vt:lpstr>PowerPoint プレゼンテーション</vt:lpstr>
      <vt:lpstr>PowerPoint プレゼンテーション</vt:lpstr>
      <vt:lpstr>令和元年10月台風第19号の特徴（降雨）</vt:lpstr>
      <vt:lpstr>立地適正化計画における居住誘導区域と浸水実績（福島県須賀川市）</vt:lpstr>
      <vt:lpstr>立地適正化計画による居住の安全確保（防災指針の概要）</vt:lpstr>
      <vt:lpstr>立地適正化計画に基づく安全確保の取組への支援</vt:lpstr>
      <vt:lpstr>PowerPoint プレゼンテーション</vt:lpstr>
      <vt:lpstr>PowerPoint プレゼンテーション</vt:lpstr>
      <vt:lpstr>災害リスク分析を活用した防災指針の検討事例　（南陽市）</vt:lpstr>
      <vt:lpstr>災害リスク分析を活用した防災指針の検討事例　（南陽市）</vt:lpstr>
      <vt:lpstr>災害リスク分析を活用した防災指針の検討事例　（郡山市）</vt:lpstr>
      <vt:lpstr>災害リスク分析を活用した防災指針の検討事例　（郡山市）</vt:lpstr>
      <vt:lpstr>災害リスク分析を活用した防災指針の検討事例　（厚木市）</vt:lpstr>
      <vt:lpstr>災害リスク分析を活用した防災指針の検討事例　（厚木市）</vt:lpstr>
      <vt:lpstr>災害リスク分析を活用した防災指針の検討事例　（倉敷市）</vt:lpstr>
      <vt:lpstr>災害リスク分析を活用した防災指針の検討事例　（倉敷市）</vt:lpstr>
      <vt:lpstr>災害リスク分析を活用した防災指針の検討事例　（久留米市）</vt:lpstr>
      <vt:lpstr>災害リスク分析を活用した防災指針の検討事例　（久留米市）</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