
<file path=[Content_Types].xml><?xml version="1.0" encoding="utf-8"?>
<Types xmlns="http://schemas.openxmlformats.org/package/2006/content-types">
  <Default ContentType="image/x-emf" Extension="emf"/>
  <Default ContentType="image/jpeg" Extension="jpeg"/>
  <Default ContentType="image/png" Extension="png"/>
  <Default ContentType="application/vnd.openxmlformats-package.relationships+xml" Extension="rels"/>
  <Default ContentType="image/png" Extension="tmp"/>
  <Default ContentType="image/vnd.ms-photo" Extension="wdp"/>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732" r:id="rId2"/>
    <p:sldMasterId id="2147485515" r:id="rId3"/>
    <p:sldMasterId id="2147485682" r:id="rId4"/>
    <p:sldMasterId id="2147485755" r:id="rId5"/>
  </p:sldMasterIdLst>
  <p:notesMasterIdLst>
    <p:notesMasterId r:id="rId39"/>
  </p:notesMasterIdLst>
  <p:sldIdLst>
    <p:sldId id="556" r:id="rId6"/>
    <p:sldId id="1260" r:id="rId7"/>
    <p:sldId id="1372" r:id="rId8"/>
    <p:sldId id="1419" r:id="rId9"/>
    <p:sldId id="1376" r:id="rId10"/>
    <p:sldId id="1374" r:id="rId11"/>
    <p:sldId id="1375" r:id="rId12"/>
    <p:sldId id="1378" r:id="rId13"/>
    <p:sldId id="1377" r:id="rId14"/>
    <p:sldId id="1379" r:id="rId15"/>
    <p:sldId id="1380" r:id="rId16"/>
    <p:sldId id="1381" r:id="rId17"/>
    <p:sldId id="1382" r:id="rId18"/>
    <p:sldId id="1383" r:id="rId19"/>
    <p:sldId id="1384" r:id="rId20"/>
    <p:sldId id="1385" r:id="rId21"/>
    <p:sldId id="1402" r:id="rId22"/>
    <p:sldId id="1387" r:id="rId23"/>
    <p:sldId id="1420" r:id="rId24"/>
    <p:sldId id="1397" r:id="rId25"/>
    <p:sldId id="1271" r:id="rId26"/>
    <p:sldId id="1399" r:id="rId27"/>
    <p:sldId id="1400" r:id="rId28"/>
    <p:sldId id="1401" r:id="rId29"/>
    <p:sldId id="1395" r:id="rId30"/>
    <p:sldId id="1262" r:id="rId31"/>
    <p:sldId id="1392" r:id="rId32"/>
    <p:sldId id="1418" r:id="rId33"/>
    <p:sldId id="1398" r:id="rId34"/>
    <p:sldId id="1393" r:id="rId35"/>
    <p:sldId id="1391" r:id="rId36"/>
    <p:sldId id="1390" r:id="rId37"/>
    <p:sldId id="1389" r:id="rId38"/>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FFB4"/>
    <a:srgbClr val="99FFCC"/>
    <a:srgbClr val="D7F5E3"/>
    <a:srgbClr val="F3FFCD"/>
    <a:srgbClr val="9999FF"/>
    <a:srgbClr val="CCECFF"/>
    <a:srgbClr val="FFFFCC"/>
    <a:srgbClr val="CCFFFF"/>
    <a:srgbClr val="D1FBDE"/>
    <a:srgbClr val="E5FF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rgbClr val="00000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rgbClr val="00000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99" autoAdjust="0"/>
    <p:restoredTop sz="94333" autoAdjust="0"/>
  </p:normalViewPr>
  <p:slideViewPr>
    <p:cSldViewPr>
      <p:cViewPr varScale="1">
        <p:scale>
          <a:sx n="113" d="100"/>
          <a:sy n="113" d="100"/>
        </p:scale>
        <p:origin x="1866" y="-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slideMasters/slideMaster2.xml" Type="http://schemas.openxmlformats.org/officeDocument/2006/relationships/slideMaster"/><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slideMasters/slideMaster3.xml" Type="http://schemas.openxmlformats.org/officeDocument/2006/relationships/slideMaster"/><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notesMasters/notesMaster1.xml" Type="http://schemas.openxmlformats.org/officeDocument/2006/relationships/notesMaster"/><Relationship Id="rId4" Target="slideMasters/slideMaster4.xml" Type="http://schemas.openxmlformats.org/officeDocument/2006/relationships/slideMaster"/><Relationship Id="rId40" Target="presProps.xml" Type="http://schemas.openxmlformats.org/officeDocument/2006/relationships/presProps"/><Relationship Id="rId41" Target="viewProps.xml" Type="http://schemas.openxmlformats.org/officeDocument/2006/relationships/viewProps"/><Relationship Id="rId42" Target="theme/theme1.xml" Type="http://schemas.openxmlformats.org/officeDocument/2006/relationships/theme"/><Relationship Id="rId43" Target="tableStyles.xml" Type="http://schemas.openxmlformats.org/officeDocument/2006/relationships/tableStyles"/><Relationship Id="rId5" Target="slideMasters/slideMaster5.xml" Type="http://schemas.openxmlformats.org/officeDocument/2006/relationships/slideMaster"/><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6.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1" name="ヘッダー プレースホルダ 1"/>
          <p:cNvSpPr>
            <a:spLocks noGrp="1"/>
          </p:cNvSpPr>
          <p:nvPr>
            <p:ph type="hdr" sz="quarter"/>
          </p:nvPr>
        </p:nvSpPr>
        <p:spPr>
          <a:xfrm>
            <a:off x="4" y="4"/>
            <a:ext cx="2919413" cy="493713"/>
          </a:xfrm>
          <a:prstGeom prst="rect">
            <a:avLst/>
          </a:prstGeom>
        </p:spPr>
        <p:txBody>
          <a:bodyPr vert="horz" lIns="69251" tIns="34625" rIns="69251" bIns="34625" rtlCol="0"/>
          <a:lstStyle>
            <a:lvl1pPr algn="l">
              <a:defRPr sz="900">
                <a:latin typeface="Arial" charset="0"/>
                <a:ea typeface="ＭＳ Ｐゴシック" pitchFamily="50" charset="-128"/>
              </a:defRPr>
            </a:lvl1pPr>
          </a:lstStyle>
          <a:p>
            <a:pPr>
              <a:defRPr/>
            </a:pPr>
            <a:endParaRPr lang="ja-JP" altLang="en-US"/>
          </a:p>
        </p:txBody>
      </p:sp>
      <p:sp>
        <p:nvSpPr>
          <p:cNvPr id="1482" name="日付プレースホルダ 2"/>
          <p:cNvSpPr>
            <a:spLocks noGrp="1"/>
          </p:cNvSpPr>
          <p:nvPr>
            <p:ph type="dt" idx="1"/>
          </p:nvPr>
        </p:nvSpPr>
        <p:spPr>
          <a:xfrm>
            <a:off x="3814763" y="4"/>
            <a:ext cx="2919412" cy="493713"/>
          </a:xfrm>
          <a:prstGeom prst="rect">
            <a:avLst/>
          </a:prstGeom>
        </p:spPr>
        <p:txBody>
          <a:bodyPr vert="horz" lIns="69251" tIns="34625" rIns="69251" bIns="34625" rtlCol="0"/>
          <a:lstStyle>
            <a:lvl1pPr algn="r">
              <a:defRPr sz="900">
                <a:latin typeface="Arial" charset="0"/>
                <a:ea typeface="ＭＳ Ｐゴシック" pitchFamily="50" charset="-128"/>
              </a:defRPr>
            </a:lvl1pPr>
          </a:lstStyle>
          <a:p>
            <a:pPr>
              <a:defRPr/>
            </a:pPr>
            <a:fld id="{6E809947-62E0-4267-8A39-5591657AC059}" type="datetimeFigureOut">
              <a:rPr lang="ja-JP" altLang="en-US"/>
              <a:pPr>
                <a:defRPr/>
              </a:pPr>
              <a:t>2025/2/27</a:t>
            </a:fld>
            <a:endParaRPr lang="ja-JP" altLang="en-US"/>
          </a:p>
        </p:txBody>
      </p:sp>
      <p:sp>
        <p:nvSpPr>
          <p:cNvPr id="1483"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69251" tIns="34625" rIns="69251" bIns="34625" rtlCol="0" anchor="ctr"/>
          <a:lstStyle/>
          <a:p>
            <a:pPr lvl="0"/>
            <a:endParaRPr lang="ja-JP" altLang="en-US" noProof="0"/>
          </a:p>
        </p:txBody>
      </p:sp>
      <p:sp>
        <p:nvSpPr>
          <p:cNvPr id="1484" name="ノート プレースホルダ 4"/>
          <p:cNvSpPr>
            <a:spLocks noGrp="1"/>
          </p:cNvSpPr>
          <p:nvPr>
            <p:ph type="body" sz="quarter" idx="3"/>
          </p:nvPr>
        </p:nvSpPr>
        <p:spPr>
          <a:xfrm>
            <a:off x="673102" y="4686302"/>
            <a:ext cx="5389563" cy="4440238"/>
          </a:xfrm>
          <a:prstGeom prst="rect">
            <a:avLst/>
          </a:prstGeom>
        </p:spPr>
        <p:txBody>
          <a:bodyPr vert="horz" lIns="69251" tIns="34625" rIns="69251" bIns="34625"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485" name="フッター プレースホルダ 5"/>
          <p:cNvSpPr>
            <a:spLocks noGrp="1"/>
          </p:cNvSpPr>
          <p:nvPr>
            <p:ph type="ftr" sz="quarter" idx="4"/>
          </p:nvPr>
        </p:nvSpPr>
        <p:spPr>
          <a:xfrm>
            <a:off x="4" y="9371013"/>
            <a:ext cx="2919413" cy="493712"/>
          </a:xfrm>
          <a:prstGeom prst="rect">
            <a:avLst/>
          </a:prstGeom>
        </p:spPr>
        <p:txBody>
          <a:bodyPr vert="horz" lIns="69251" tIns="34625" rIns="69251" bIns="34625" rtlCol="0" anchor="b"/>
          <a:lstStyle>
            <a:lvl1pPr algn="l">
              <a:defRPr sz="900">
                <a:latin typeface="Arial" charset="0"/>
                <a:ea typeface="ＭＳ Ｐゴシック" pitchFamily="50" charset="-128"/>
              </a:defRPr>
            </a:lvl1pPr>
          </a:lstStyle>
          <a:p>
            <a:pPr>
              <a:defRPr/>
            </a:pPr>
            <a:endParaRPr lang="ja-JP" altLang="en-US"/>
          </a:p>
        </p:txBody>
      </p:sp>
      <p:sp>
        <p:nvSpPr>
          <p:cNvPr id="1486" name="スライド番号プレースホルダ 6"/>
          <p:cNvSpPr>
            <a:spLocks noGrp="1"/>
          </p:cNvSpPr>
          <p:nvPr>
            <p:ph type="sldNum" sz="quarter" idx="5"/>
          </p:nvPr>
        </p:nvSpPr>
        <p:spPr>
          <a:xfrm>
            <a:off x="3814763" y="9371013"/>
            <a:ext cx="2919412" cy="493712"/>
          </a:xfrm>
          <a:prstGeom prst="rect">
            <a:avLst/>
          </a:prstGeom>
        </p:spPr>
        <p:txBody>
          <a:bodyPr vert="horz" lIns="69251" tIns="34625" rIns="69251" bIns="34625" rtlCol="0" anchor="b"/>
          <a:lstStyle>
            <a:lvl1pPr algn="r">
              <a:defRPr sz="900">
                <a:latin typeface="Arial" charset="0"/>
                <a:ea typeface="ＭＳ Ｐゴシック" pitchFamily="50" charset="-128"/>
              </a:defRPr>
            </a:lvl1pPr>
          </a:lstStyle>
          <a:p>
            <a:pPr>
              <a:defRPr/>
            </a:pPr>
            <a:fld id="{6C3D62E7-9564-41F9-B702-CF7F841BC23F}" type="slidenum">
              <a:rPr lang="ja-JP" altLang="en-US"/>
              <a:pPr>
                <a:defRPr/>
              </a:pPr>
              <a:t>‹#›</a:t>
            </a:fld>
            <a:endParaRPr lang="ja-JP" altLang="en-US"/>
          </a:p>
        </p:txBody>
      </p:sp>
    </p:spTree>
    <p:extLst>
      <p:ext uri="{BB962C8B-B14F-4D97-AF65-F5344CB8AC3E}">
        <p14:creationId xmlns:p14="http://schemas.microsoft.com/office/powerpoint/2010/main" val="3489648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 name="スライド イメージ プレースホルダー 1"/>
          <p:cNvSpPr>
            <a:spLocks noGrp="1" noRot="1" noChangeAspect="1"/>
          </p:cNvSpPr>
          <p:nvPr>
            <p:ph type="sldImg"/>
          </p:nvPr>
        </p:nvSpPr>
        <p:spPr/>
      </p:sp>
      <p:sp>
        <p:nvSpPr>
          <p:cNvPr id="1492" name="ノート プレースホルダー 2"/>
          <p:cNvSpPr>
            <a:spLocks noGrp="1"/>
          </p:cNvSpPr>
          <p:nvPr>
            <p:ph type="body" idx="1"/>
          </p:nvPr>
        </p:nvSpPr>
        <p:spPr/>
        <p:txBody>
          <a:bodyPr/>
          <a:lstStyle/>
          <a:p>
            <a:endParaRPr kumimoji="1" lang="ja-JP" altLang="en-US" dirty="0"/>
          </a:p>
        </p:txBody>
      </p:sp>
      <p:sp>
        <p:nvSpPr>
          <p:cNvPr id="1493" name="スライド番号プレースホルダー 3"/>
          <p:cNvSpPr>
            <a:spLocks noGrp="1"/>
          </p:cNvSpPr>
          <p:nvPr>
            <p:ph type="sldNum" sz="quarter" idx="10"/>
          </p:nvPr>
        </p:nvSpPr>
        <p:spPr/>
        <p:txBody>
          <a:bodyPr/>
          <a:lstStyle/>
          <a:p>
            <a:pPr>
              <a:defRPr/>
            </a:pPr>
            <a:fld id="{6C3D62E7-9564-41F9-B702-CF7F841BC23F}" type="slidenum">
              <a:rPr lang="ja-JP" altLang="en-US" smtClean="0"/>
              <a:pPr>
                <a:defRPr/>
              </a:pPr>
              <a:t>0</a:t>
            </a:fld>
            <a:endParaRPr lang="ja-JP" altLang="en-US" dirty="0"/>
          </a:p>
        </p:txBody>
      </p:sp>
    </p:spTree>
    <p:extLst>
      <p:ext uri="{BB962C8B-B14F-4D97-AF65-F5344CB8AC3E}">
        <p14:creationId xmlns:p14="http://schemas.microsoft.com/office/powerpoint/2010/main" val="324075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578" indent="-285607">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428"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398"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6370"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3340"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0311"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7283"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4254"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latin typeface="Arial" panose="020B0604020202020204" pitchFamily="34" charset="0"/>
              </a:rPr>
              <a:pPr>
                <a:spcBef>
                  <a:spcPct val="0"/>
                </a:spcBef>
              </a:pPr>
              <a:t>1</a:t>
            </a:fld>
            <a:endParaRPr lang="en-US" altLang="ja-JP" sz="900" dirty="0">
              <a:latin typeface="Arial" panose="020B0604020202020204" pitchFamily="34" charset="0"/>
            </a:endParaRPr>
          </a:p>
        </p:txBody>
      </p:sp>
      <p:sp>
        <p:nvSpPr>
          <p:cNvPr id="1501" name="Rectangle 2"/>
          <p:cNvSpPr>
            <a:spLocks noGrp="1" noRot="1" noChangeAspect="1" noChangeArrowheads="1" noTextEdit="1"/>
          </p:cNvSpPr>
          <p:nvPr>
            <p:ph type="sldImg"/>
          </p:nvPr>
        </p:nvSpPr>
        <p:spPr>
          <a:noFill/>
          <a:ln>
            <a:solidFill>
              <a:srgbClr val="000000"/>
            </a:solidFill>
            <a:miter lim="800000"/>
            <a:headEnd/>
            <a:tailEnd/>
          </a:ln>
        </p:spPr>
      </p:sp>
      <p:sp>
        <p:nvSpPr>
          <p:cNvPr id="1502"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dirty="0">
              <a:ea typeface="ＭＳ Ｐ明朝" panose="02020600040205080304" pitchFamily="18" charset="-128"/>
            </a:endParaRPr>
          </a:p>
        </p:txBody>
      </p:sp>
    </p:spTree>
    <p:extLst>
      <p:ext uri="{BB962C8B-B14F-4D97-AF65-F5344CB8AC3E}">
        <p14:creationId xmlns:p14="http://schemas.microsoft.com/office/powerpoint/2010/main" val="43081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1"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578" indent="-285607">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428"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398"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6370"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3340"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0311"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7283"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4254"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solidFill>
                  <a:prstClr val="black"/>
                </a:solidFill>
                <a:latin typeface="Arial" panose="020B0604020202020204" pitchFamily="34" charset="0"/>
              </a:rPr>
              <a:pPr>
                <a:spcBef>
                  <a:spcPct val="0"/>
                </a:spcBef>
              </a:pPr>
              <a:t>20</a:t>
            </a:fld>
            <a:endParaRPr lang="en-US" altLang="ja-JP" sz="900">
              <a:solidFill>
                <a:prstClr val="black"/>
              </a:solidFill>
              <a:latin typeface="Arial" panose="020B0604020202020204" pitchFamily="34" charset="0"/>
            </a:endParaRPr>
          </a:p>
        </p:txBody>
      </p:sp>
      <p:sp>
        <p:nvSpPr>
          <p:cNvPr id="1912" name="Rectangle 2"/>
          <p:cNvSpPr>
            <a:spLocks noGrp="1" noRot="1" noChangeAspect="1" noChangeArrowheads="1" noTextEdit="1"/>
          </p:cNvSpPr>
          <p:nvPr>
            <p:ph type="sldImg"/>
          </p:nvPr>
        </p:nvSpPr>
        <p:spPr>
          <a:noFill/>
          <a:ln>
            <a:solidFill>
              <a:srgbClr val="000000"/>
            </a:solidFill>
            <a:miter lim="800000"/>
            <a:headEnd/>
            <a:tailEnd/>
          </a:ln>
        </p:spPr>
      </p:sp>
      <p:sp>
        <p:nvSpPr>
          <p:cNvPr id="1913"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1118373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578" indent="-285607">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2428"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599398"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6370" indent="-228486">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3340"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0311"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7283"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4254" indent="-228486"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726158C-E45A-4362-9ABD-AB9396EFA74B}" type="slidenum">
              <a:rPr lang="en-US" altLang="ja-JP" sz="900">
                <a:solidFill>
                  <a:prstClr val="black"/>
                </a:solidFill>
                <a:latin typeface="Arial" panose="020B0604020202020204" pitchFamily="34" charset="0"/>
              </a:rPr>
              <a:pPr>
                <a:spcBef>
                  <a:spcPct val="0"/>
                </a:spcBef>
              </a:pPr>
              <a:t>25</a:t>
            </a:fld>
            <a:endParaRPr lang="en-US" altLang="ja-JP" sz="900">
              <a:solidFill>
                <a:prstClr val="black"/>
              </a:solidFill>
              <a:latin typeface="Arial" panose="020B0604020202020204" pitchFamily="34" charset="0"/>
            </a:endParaRPr>
          </a:p>
        </p:txBody>
      </p:sp>
      <p:sp>
        <p:nvSpPr>
          <p:cNvPr id="1812" name="Rectangle 2"/>
          <p:cNvSpPr>
            <a:spLocks noGrp="1" noRot="1" noChangeAspect="1" noChangeArrowheads="1" noTextEdit="1"/>
          </p:cNvSpPr>
          <p:nvPr>
            <p:ph type="sldImg"/>
          </p:nvPr>
        </p:nvSpPr>
        <p:spPr>
          <a:noFill/>
          <a:ln>
            <a:solidFill>
              <a:srgbClr val="000000"/>
            </a:solidFill>
            <a:miter lim="800000"/>
            <a:headEnd/>
            <a:tailEnd/>
          </a:ln>
        </p:spPr>
      </p:sp>
      <p:sp>
        <p:nvSpPr>
          <p:cNvPr id="1813" name="Rectangle 3"/>
          <p:cNvSpPr>
            <a:spLocks noGrp="1" noChangeArrowheads="1"/>
          </p:cNvSpPr>
          <p:nvPr>
            <p:ph type="body" idx="1"/>
          </p:nvPr>
        </p:nvSpPr>
        <p:spPr>
          <a:noFill/>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extLst>
      <p:ext uri="{BB962C8B-B14F-4D97-AF65-F5344CB8AC3E}">
        <p14:creationId xmlns:p14="http://schemas.microsoft.com/office/powerpoint/2010/main" val="777720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2BC3271-2D6E-41D4-A6C1-D220FDB67476}" type="slidenum">
              <a:rPr kumimoji="1" lang="ja-JP" altLang="en-US" smtClean="0"/>
              <a:t>27</a:t>
            </a:fld>
            <a:endParaRPr kumimoji="1" lang="ja-JP" altLang="en-US"/>
          </a:p>
        </p:txBody>
      </p:sp>
    </p:spTree>
    <p:extLst>
      <p:ext uri="{BB962C8B-B14F-4D97-AF65-F5344CB8AC3E}">
        <p14:creationId xmlns:p14="http://schemas.microsoft.com/office/powerpoint/2010/main" val="494447425"/>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3.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037" name="Picture 7" descr="mlit_top"/>
          <p:cNvPicPr>
            <a:picLocks noChangeAspect="1" noChangeArrowheads="1"/>
          </p:cNvPicPr>
          <p:nvPr userDrawn="1"/>
        </p:nvPicPr>
        <p:blipFill>
          <a:blip r:embed="rId2"/>
          <a:srcRect t="62230"/>
          <a:stretch>
            <a:fillRect/>
          </a:stretch>
        </p:blipFill>
        <p:spPr>
          <a:xfrm>
            <a:off x="0" y="6524625"/>
            <a:ext cx="9144000" cy="333375"/>
          </a:xfrm>
          <a:prstGeom prst="rect">
            <a:avLst/>
          </a:prstGeom>
          <a:noFill/>
          <a:ln w="9525">
            <a:noFill/>
            <a:miter lim="800000"/>
            <a:headEnd/>
            <a:tailEnd/>
          </a:ln>
        </p:spPr>
      </p:pic>
      <p:sp>
        <p:nvSpPr>
          <p:cNvPr id="1038" name="Rectangle 9"/>
          <p:cNvSpPr>
            <a:spLocks noChangeArrowheads="1"/>
          </p:cNvSpPr>
          <p:nvPr userDrawn="1"/>
        </p:nvSpPr>
        <p:spPr>
          <a:xfrm>
            <a:off x="1692275" y="3284538"/>
            <a:ext cx="7451725" cy="73025"/>
          </a:xfrm>
          <a:prstGeom prst="rect">
            <a:avLst/>
          </a:prstGeom>
          <a:solidFill>
            <a:srgbClr val="0066CC"/>
          </a:solidFill>
          <a:ln w="9525">
            <a:noFill/>
            <a:miter lim="800000"/>
            <a:headEnd/>
            <a:tailEnd/>
          </a:ln>
          <a:effectLst/>
        </p:spPr>
        <p:txBody>
          <a:bodyPr wrap="none" anchor="ctr"/>
          <a:lstStyle/>
          <a:p>
            <a:pPr>
              <a:defRPr/>
            </a:pPr>
            <a:endParaRPr lang="ja-JP" altLang="en-US">
              <a:latin typeface="Arial" charset="0"/>
            </a:endParaRPr>
          </a:p>
        </p:txBody>
      </p:sp>
      <p:pic>
        <p:nvPicPr>
          <p:cNvPr id="1039" name="Picture 11"/>
          <p:cNvPicPr>
            <a:picLocks noChangeAspect="1" noChangeArrowheads="1"/>
          </p:cNvPicPr>
          <p:nvPr userDrawn="1"/>
        </p:nvPicPr>
        <p:blipFill>
          <a:blip r:embed="rId3"/>
          <a:stretch>
            <a:fillRect/>
          </a:stretch>
        </p:blipFill>
        <p:spPr>
          <a:xfrm>
            <a:off x="0" y="6051550"/>
            <a:ext cx="2124075" cy="473075"/>
          </a:xfrm>
          <a:prstGeom prst="rect">
            <a:avLst/>
          </a:prstGeom>
          <a:noFill/>
          <a:ln w="9525">
            <a:noFill/>
            <a:miter lim="800000"/>
            <a:headEnd/>
            <a:tailEnd/>
          </a:ln>
        </p:spPr>
      </p:pic>
      <p:sp>
        <p:nvSpPr>
          <p:cNvPr id="1040" name="Text Box 12"/>
          <p:cNvSpPr txBox="1">
            <a:spLocks noChangeArrowheads="1"/>
          </p:cNvSpPr>
          <p:nvPr userDrawn="1"/>
        </p:nvSpPr>
        <p:spPr>
          <a:xfrm>
            <a:off x="0" y="6524625"/>
            <a:ext cx="3636963" cy="274638"/>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1041"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 タイトルの書式設定</a:t>
            </a:r>
          </a:p>
        </p:txBody>
      </p:sp>
      <p:sp>
        <p:nvSpPr>
          <p:cNvPr id="1042"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043" name="Rectangle 4"/>
          <p:cNvSpPr>
            <a:spLocks noGrp="1" noChangeArrowheads="1"/>
          </p:cNvSpPr>
          <p:nvPr>
            <p:ph type="dt" sz="half" idx="10"/>
          </p:nvPr>
        </p:nvSpPr>
        <p:spPr/>
        <p:txBody>
          <a:bodyPr/>
          <a:lstStyle>
            <a:lvl1pPr>
              <a:defRPr/>
            </a:lvl1pPr>
          </a:lstStyle>
          <a:p>
            <a:pPr>
              <a:defRPr/>
            </a:pPr>
            <a:endParaRPr lang="en-US" altLang="ja-JP"/>
          </a:p>
        </p:txBody>
      </p:sp>
      <p:sp>
        <p:nvSpPr>
          <p:cNvPr id="1044"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5"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DBBE10F1-6C56-48FB-8F8E-4ACF42294D14}"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8" name="タイトル 1"/>
          <p:cNvSpPr>
            <a:spLocks noGrp="1"/>
          </p:cNvSpPr>
          <p:nvPr>
            <p:ph type="title"/>
          </p:nvPr>
        </p:nvSpPr>
        <p:spPr/>
        <p:txBody>
          <a:bodyPr/>
          <a:lstStyle/>
          <a:p>
            <a:r>
              <a:rPr lang="ja-JP" altLang="en-US"/>
              <a:t>マスタ タイトルの書式設定</a:t>
            </a:r>
          </a:p>
        </p:txBody>
      </p:sp>
      <p:sp>
        <p:nvSpPr>
          <p:cNvPr id="1099"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2" name="Rectangle 6"/>
          <p:cNvSpPr>
            <a:spLocks noGrp="1" noChangeArrowheads="1"/>
          </p:cNvSpPr>
          <p:nvPr>
            <p:ph type="sldNum" sz="quarter" idx="12"/>
          </p:nvPr>
        </p:nvSpPr>
        <p:spPr>
          <a:ln/>
        </p:spPr>
        <p:txBody>
          <a:bodyPr/>
          <a:lstStyle>
            <a:lvl1pPr>
              <a:defRPr/>
            </a:lvl1pPr>
          </a:lstStyle>
          <a:p>
            <a:pPr>
              <a:defRPr/>
            </a:pPr>
            <a:fld id="{234705CE-9325-4F3F-B260-02CD93ACAF1A}"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4" name="縦書きタイトル 1"/>
          <p:cNvSpPr>
            <a:spLocks noGrp="1"/>
          </p:cNvSpPr>
          <p:nvPr>
            <p:ph type="title" orient="vert"/>
          </p:nvPr>
        </p:nvSpPr>
        <p:spPr>
          <a:xfrm>
            <a:off x="6515100" y="0"/>
            <a:ext cx="2171700" cy="6126163"/>
          </a:xfrm>
        </p:spPr>
        <p:txBody>
          <a:bodyPr vert="eaVert"/>
          <a:lstStyle/>
          <a:p>
            <a:r>
              <a:rPr lang="ja-JP" altLang="en-US"/>
              <a:t>マスタ タイトルの書式設定</a:t>
            </a:r>
          </a:p>
        </p:txBody>
      </p:sp>
      <p:sp>
        <p:nvSpPr>
          <p:cNvPr id="1105"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8" name="Rectangle 6"/>
          <p:cNvSpPr>
            <a:spLocks noGrp="1" noChangeArrowheads="1"/>
          </p:cNvSpPr>
          <p:nvPr>
            <p:ph type="sldNum" sz="quarter" idx="12"/>
          </p:nvPr>
        </p:nvSpPr>
        <p:spPr>
          <a:ln/>
        </p:spPr>
        <p:txBody>
          <a:bodyPr/>
          <a:lstStyle>
            <a:lvl1pPr>
              <a:defRPr/>
            </a:lvl1pPr>
          </a:lstStyle>
          <a:p>
            <a:pPr>
              <a:defRPr/>
            </a:pPr>
            <a:fld id="{A4DA0417-A4A2-4FB0-A8B4-6B6D6527AD04}"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110" name="タイトル 1"/>
          <p:cNvSpPr>
            <a:spLocks noGrp="1"/>
          </p:cNvSpPr>
          <p:nvPr>
            <p:ph type="title"/>
          </p:nvPr>
        </p:nvSpPr>
        <p:spPr/>
        <p:txBody>
          <a:bodyPr/>
          <a:lstStyle/>
          <a:p>
            <a:r>
              <a:rPr lang="ja-JP" altLang="en-US"/>
              <a:t>マスタ タイトルの書式設定</a:t>
            </a:r>
          </a:p>
        </p:txBody>
      </p:sp>
      <p:sp>
        <p:nvSpPr>
          <p:cNvPr id="1111" name="日付プレースホルダ 3"/>
          <p:cNvSpPr>
            <a:spLocks noGrp="1"/>
          </p:cNvSpPr>
          <p:nvPr>
            <p:ph type="dt" sz="half" idx="10"/>
          </p:nvPr>
        </p:nvSpPr>
        <p:spPr/>
        <p:txBody>
          <a:bodyPr/>
          <a:lstStyle>
            <a:lvl1pPr>
              <a:defRPr/>
            </a:lvl1pPr>
          </a:lstStyle>
          <a:p>
            <a:pPr>
              <a:defRPr/>
            </a:pPr>
            <a:endParaRPr lang="ja-JP" altLang="en-US"/>
          </a:p>
        </p:txBody>
      </p:sp>
      <p:sp>
        <p:nvSpPr>
          <p:cNvPr id="1112"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13" name="スライド番号プレースホルダ 5"/>
          <p:cNvSpPr>
            <a:spLocks noGrp="1"/>
          </p:cNvSpPr>
          <p:nvPr>
            <p:ph type="sldNum" sz="quarter" idx="12"/>
          </p:nvPr>
        </p:nvSpPr>
        <p:spPr/>
        <p:txBody>
          <a:bodyPr/>
          <a:lstStyle>
            <a:lvl1pPr>
              <a:defRPr/>
            </a:lvl1pPr>
          </a:lstStyle>
          <a:p>
            <a:pPr>
              <a:defRPr/>
            </a:pPr>
            <a:fld id="{27EAF697-FC99-454E-8EDF-7BAA3AF466D4}" type="slidenum">
              <a:rPr lang="ja-JP" altLang="en-US"/>
              <a:pPr>
                <a:defRPr/>
              </a:pPr>
              <a:t>‹#›</a:t>
            </a:fld>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1121" name="タイトル 1"/>
          <p:cNvSpPr>
            <a:spLocks noGrp="1"/>
          </p:cNvSpPr>
          <p:nvPr>
            <p:ph type="title"/>
          </p:nvPr>
        </p:nvSpPr>
        <p:spPr/>
        <p:txBody>
          <a:bodyPr/>
          <a:lstStyle/>
          <a:p>
            <a:r>
              <a:rPr lang="ja-JP" altLang="en-US"/>
              <a:t>マスタ タイトルの書式設定</a:t>
            </a:r>
          </a:p>
        </p:txBody>
      </p:sp>
      <p:sp>
        <p:nvSpPr>
          <p:cNvPr id="1122" name="日付プレースホルダ 3"/>
          <p:cNvSpPr>
            <a:spLocks noGrp="1"/>
          </p:cNvSpPr>
          <p:nvPr>
            <p:ph type="dt" sz="half" idx="10"/>
          </p:nvPr>
        </p:nvSpPr>
        <p:spPr/>
        <p:txBody>
          <a:bodyPr/>
          <a:lstStyle>
            <a:lvl1pPr>
              <a:defRPr/>
            </a:lvl1pPr>
          </a:lstStyle>
          <a:p>
            <a:pPr>
              <a:defRPr/>
            </a:pPr>
            <a:endParaRPr lang="ja-JP" altLang="en-US"/>
          </a:p>
        </p:txBody>
      </p:sp>
      <p:sp>
        <p:nvSpPr>
          <p:cNvPr id="112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24" name="スライド番号プレースホルダ 5"/>
          <p:cNvSpPr>
            <a:spLocks noGrp="1"/>
          </p:cNvSpPr>
          <p:nvPr>
            <p:ph type="sldNum" sz="quarter" idx="12"/>
          </p:nvPr>
        </p:nvSpPr>
        <p:spPr/>
        <p:txBody>
          <a:bodyPr/>
          <a:lstStyle>
            <a:lvl1pPr>
              <a:defRPr/>
            </a:lvl1pPr>
          </a:lstStyle>
          <a:p>
            <a:pPr>
              <a:defRPr/>
            </a:pPr>
            <a:fld id="{27EAF697-FC99-454E-8EDF-7BAA3AF466D4}" type="slidenum">
              <a:rPr lang="ja-JP" altLang="en-US"/>
              <a:pPr>
                <a:defRPr/>
              </a:pPr>
              <a:t>‹#›</a:t>
            </a:fld>
            <a:endParaRPr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126"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1127"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1128" name="日付プレースホルダ 3"/>
          <p:cNvSpPr>
            <a:spLocks noGrp="1"/>
          </p:cNvSpPr>
          <p:nvPr>
            <p:ph type="dt" sz="half" idx="10"/>
          </p:nvPr>
        </p:nvSpPr>
        <p:spPr/>
        <p:txBody>
          <a:bodyPr/>
          <a:lstStyle>
            <a:lvl1pPr>
              <a:defRPr/>
            </a:lvl1pPr>
          </a:lstStyle>
          <a:p>
            <a:pPr>
              <a:defRPr/>
            </a:pPr>
            <a:endParaRPr lang="ja-JP" altLang="en-US"/>
          </a:p>
        </p:txBody>
      </p:sp>
      <p:sp>
        <p:nvSpPr>
          <p:cNvPr id="1129"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30" name="スライド番号プレースホルダ 5"/>
          <p:cNvSpPr>
            <a:spLocks noGrp="1"/>
          </p:cNvSpPr>
          <p:nvPr>
            <p:ph type="sldNum" sz="quarter" idx="12"/>
          </p:nvPr>
        </p:nvSpPr>
        <p:spPr/>
        <p:txBody>
          <a:bodyPr/>
          <a:lstStyle>
            <a:lvl1pPr>
              <a:defRPr/>
            </a:lvl1pPr>
          </a:lstStyle>
          <a:p>
            <a:pPr>
              <a:defRPr/>
            </a:pPr>
            <a:fld id="{171F8890-39B4-4AED-93B9-DE0981B2FB9D}" type="slidenum">
              <a:rPr lang="ja-JP" altLang="en-US"/>
              <a:pPr>
                <a:defRPr/>
              </a:pPr>
              <a:t>‹#›</a:t>
            </a:fld>
            <a:endParaRPr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32" name="タイトル 1"/>
          <p:cNvSpPr>
            <a:spLocks noGrp="1"/>
          </p:cNvSpPr>
          <p:nvPr>
            <p:ph type="title"/>
          </p:nvPr>
        </p:nvSpPr>
        <p:spPr/>
        <p:txBody>
          <a:bodyPr/>
          <a:lstStyle/>
          <a:p>
            <a:r>
              <a:rPr lang="ja-JP" altLang="en-US"/>
              <a:t>マスタ タイトルの書式設定</a:t>
            </a:r>
          </a:p>
        </p:txBody>
      </p:sp>
      <p:sp>
        <p:nvSpPr>
          <p:cNvPr id="113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4" name="日付プレースホルダ 3"/>
          <p:cNvSpPr>
            <a:spLocks noGrp="1"/>
          </p:cNvSpPr>
          <p:nvPr>
            <p:ph type="dt" sz="half" idx="10"/>
          </p:nvPr>
        </p:nvSpPr>
        <p:spPr/>
        <p:txBody>
          <a:bodyPr/>
          <a:lstStyle>
            <a:lvl1pPr>
              <a:defRPr/>
            </a:lvl1pPr>
          </a:lstStyle>
          <a:p>
            <a:pPr>
              <a:defRPr/>
            </a:pPr>
            <a:endParaRPr lang="ja-JP" altLang="en-US"/>
          </a:p>
        </p:txBody>
      </p:sp>
      <p:sp>
        <p:nvSpPr>
          <p:cNvPr id="113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36" name="スライド番号プレースホルダ 5"/>
          <p:cNvSpPr>
            <a:spLocks noGrp="1"/>
          </p:cNvSpPr>
          <p:nvPr>
            <p:ph type="sldNum" sz="quarter" idx="12"/>
          </p:nvPr>
        </p:nvSpPr>
        <p:spPr/>
        <p:txBody>
          <a:bodyPr/>
          <a:lstStyle>
            <a:lvl1pPr>
              <a:defRPr/>
            </a:lvl1pPr>
          </a:lstStyle>
          <a:p>
            <a:pPr>
              <a:defRPr/>
            </a:pPr>
            <a:fld id="{33DE6DB0-0955-4DBB-A946-475D597C4E9C}" type="slidenum">
              <a:rPr lang="ja-JP" altLang="en-US"/>
              <a:pPr>
                <a:defRPr/>
              </a:pPr>
              <a:t>‹#›</a:t>
            </a:fld>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138"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139"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1140" name="日付プレースホルダ 3"/>
          <p:cNvSpPr>
            <a:spLocks noGrp="1"/>
          </p:cNvSpPr>
          <p:nvPr>
            <p:ph type="dt" sz="half" idx="10"/>
          </p:nvPr>
        </p:nvSpPr>
        <p:spPr/>
        <p:txBody>
          <a:bodyPr/>
          <a:lstStyle>
            <a:lvl1pPr>
              <a:defRPr/>
            </a:lvl1pPr>
          </a:lstStyle>
          <a:p>
            <a:pPr>
              <a:defRPr/>
            </a:pPr>
            <a:endParaRPr lang="ja-JP" altLang="en-US"/>
          </a:p>
        </p:txBody>
      </p:sp>
      <p:sp>
        <p:nvSpPr>
          <p:cNvPr id="1141"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42" name="スライド番号プレースホルダ 5"/>
          <p:cNvSpPr>
            <a:spLocks noGrp="1"/>
          </p:cNvSpPr>
          <p:nvPr>
            <p:ph type="sldNum" sz="quarter" idx="12"/>
          </p:nvPr>
        </p:nvSpPr>
        <p:spPr/>
        <p:txBody>
          <a:bodyPr/>
          <a:lstStyle>
            <a:lvl1pPr>
              <a:defRPr/>
            </a:lvl1pPr>
          </a:lstStyle>
          <a:p>
            <a:pPr>
              <a:defRPr/>
            </a:pPr>
            <a:fld id="{47C4A34C-D937-489B-9280-5845901AB964}" type="slidenum">
              <a:rPr lang="ja-JP" altLang="en-US"/>
              <a:pPr>
                <a:defRPr/>
              </a:pPr>
              <a:t>‹#›</a:t>
            </a:fld>
            <a:endParaRPr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44" name="タイトル 1"/>
          <p:cNvSpPr>
            <a:spLocks noGrp="1"/>
          </p:cNvSpPr>
          <p:nvPr>
            <p:ph type="title"/>
          </p:nvPr>
        </p:nvSpPr>
        <p:spPr/>
        <p:txBody>
          <a:bodyPr/>
          <a:lstStyle/>
          <a:p>
            <a:r>
              <a:rPr lang="ja-JP" altLang="en-US"/>
              <a:t>マスタ タイトルの書式設定</a:t>
            </a:r>
          </a:p>
        </p:txBody>
      </p:sp>
      <p:sp>
        <p:nvSpPr>
          <p:cNvPr id="1145"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6"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7" name="日付プレースホルダ 3"/>
          <p:cNvSpPr>
            <a:spLocks noGrp="1"/>
          </p:cNvSpPr>
          <p:nvPr>
            <p:ph type="dt" sz="half" idx="10"/>
          </p:nvPr>
        </p:nvSpPr>
        <p:spPr/>
        <p:txBody>
          <a:bodyPr/>
          <a:lstStyle>
            <a:lvl1pPr>
              <a:defRPr/>
            </a:lvl1pPr>
          </a:lstStyle>
          <a:p>
            <a:pPr>
              <a:defRPr/>
            </a:pPr>
            <a:endParaRPr lang="ja-JP" altLang="en-US"/>
          </a:p>
        </p:txBody>
      </p:sp>
      <p:sp>
        <p:nvSpPr>
          <p:cNvPr id="114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49" name="スライド番号プレースホルダ 5"/>
          <p:cNvSpPr>
            <a:spLocks noGrp="1"/>
          </p:cNvSpPr>
          <p:nvPr>
            <p:ph type="sldNum" sz="quarter" idx="12"/>
          </p:nvPr>
        </p:nvSpPr>
        <p:spPr/>
        <p:txBody>
          <a:bodyPr/>
          <a:lstStyle>
            <a:lvl1pPr>
              <a:defRPr/>
            </a:lvl1pPr>
          </a:lstStyle>
          <a:p>
            <a:pPr>
              <a:defRPr/>
            </a:pPr>
            <a:fld id="{1BC6B7E1-567C-4AEE-94A9-6736D5928AEF}" type="slidenum">
              <a:rPr lang="ja-JP" altLang="en-US"/>
              <a:pPr>
                <a:defRPr/>
              </a:pPr>
              <a:t>‹#›</a:t>
            </a:fld>
            <a:endParaRPr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51" name="タイトル 1"/>
          <p:cNvSpPr>
            <a:spLocks noGrp="1"/>
          </p:cNvSpPr>
          <p:nvPr>
            <p:ph type="title"/>
          </p:nvPr>
        </p:nvSpPr>
        <p:spPr/>
        <p:txBody>
          <a:bodyPr/>
          <a:lstStyle>
            <a:lvl1pPr>
              <a:defRPr/>
            </a:lvl1pPr>
          </a:lstStyle>
          <a:p>
            <a:r>
              <a:rPr lang="ja-JP" altLang="en-US"/>
              <a:t>マスタ タイトルの書式設定</a:t>
            </a:r>
          </a:p>
        </p:txBody>
      </p:sp>
      <p:sp>
        <p:nvSpPr>
          <p:cNvPr id="1152"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53"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4"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55"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6" name="日付プレースホルダ 3"/>
          <p:cNvSpPr>
            <a:spLocks noGrp="1"/>
          </p:cNvSpPr>
          <p:nvPr>
            <p:ph type="dt" sz="half" idx="10"/>
          </p:nvPr>
        </p:nvSpPr>
        <p:spPr/>
        <p:txBody>
          <a:bodyPr/>
          <a:lstStyle>
            <a:lvl1pPr>
              <a:defRPr/>
            </a:lvl1pPr>
          </a:lstStyle>
          <a:p>
            <a:pPr>
              <a:defRPr/>
            </a:pPr>
            <a:endParaRPr lang="ja-JP" altLang="en-US"/>
          </a:p>
        </p:txBody>
      </p:sp>
      <p:sp>
        <p:nvSpPr>
          <p:cNvPr id="1157"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58" name="スライド番号プレースホルダ 5"/>
          <p:cNvSpPr>
            <a:spLocks noGrp="1"/>
          </p:cNvSpPr>
          <p:nvPr>
            <p:ph type="sldNum" sz="quarter" idx="12"/>
          </p:nvPr>
        </p:nvSpPr>
        <p:spPr/>
        <p:txBody>
          <a:bodyPr/>
          <a:lstStyle>
            <a:lvl1pPr>
              <a:defRPr/>
            </a:lvl1pPr>
          </a:lstStyle>
          <a:p>
            <a:pPr>
              <a:defRPr/>
            </a:pPr>
            <a:fld id="{DAAFDD08-FAB8-4110-8EA1-2A9EE5935EC1}" type="slidenum">
              <a:rPr lang="ja-JP" altLang="en-US"/>
              <a:pPr>
                <a:defRPr/>
              </a:pPr>
              <a:t>‹#›</a:t>
            </a:fld>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60" name="タイトル 1"/>
          <p:cNvSpPr>
            <a:spLocks noGrp="1"/>
          </p:cNvSpPr>
          <p:nvPr>
            <p:ph type="title"/>
          </p:nvPr>
        </p:nvSpPr>
        <p:spPr/>
        <p:txBody>
          <a:bodyPr/>
          <a:lstStyle/>
          <a:p>
            <a:r>
              <a:rPr lang="ja-JP" altLang="en-US"/>
              <a:t>マスタ タイトルの書式設定</a:t>
            </a:r>
          </a:p>
        </p:txBody>
      </p:sp>
      <p:sp>
        <p:nvSpPr>
          <p:cNvPr id="1161" name="日付プレースホルダ 3"/>
          <p:cNvSpPr>
            <a:spLocks noGrp="1"/>
          </p:cNvSpPr>
          <p:nvPr>
            <p:ph type="dt" sz="half" idx="10"/>
          </p:nvPr>
        </p:nvSpPr>
        <p:spPr/>
        <p:txBody>
          <a:bodyPr/>
          <a:lstStyle>
            <a:lvl1pPr>
              <a:defRPr/>
            </a:lvl1pPr>
          </a:lstStyle>
          <a:p>
            <a:pPr>
              <a:defRPr/>
            </a:pPr>
            <a:endParaRPr lang="ja-JP" altLang="en-US"/>
          </a:p>
        </p:txBody>
      </p:sp>
      <p:sp>
        <p:nvSpPr>
          <p:cNvPr id="1162"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63" name="スライド番号プレースホルダ 5"/>
          <p:cNvSpPr>
            <a:spLocks noGrp="1"/>
          </p:cNvSpPr>
          <p:nvPr>
            <p:ph type="sldNum" sz="quarter" idx="12"/>
          </p:nvPr>
        </p:nvSpPr>
        <p:spPr/>
        <p:txBody>
          <a:bodyPr/>
          <a:lstStyle>
            <a:lvl1pPr>
              <a:defRPr/>
            </a:lvl1pPr>
          </a:lstStyle>
          <a:p>
            <a:pPr>
              <a:defRPr/>
            </a:pPr>
            <a:fld id="{AD31A888-00BC-495C-82BD-592E1CB225D9}"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7" name="タイトル 1"/>
          <p:cNvSpPr>
            <a:spLocks noGrp="1"/>
          </p:cNvSpPr>
          <p:nvPr>
            <p:ph type="title"/>
          </p:nvPr>
        </p:nvSpPr>
        <p:spPr/>
        <p:txBody>
          <a:bodyPr/>
          <a:lstStyle/>
          <a:p>
            <a:r>
              <a:rPr lang="ja-JP" altLang="en-US"/>
              <a:t>マスタ タイトルの書式設定</a:t>
            </a:r>
          </a:p>
        </p:txBody>
      </p:sp>
      <p:sp>
        <p:nvSpPr>
          <p:cNvPr id="1048"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49" name="Rectangle 4"/>
          <p:cNvSpPr>
            <a:spLocks noGrp="1" noChangeArrowheads="1"/>
          </p:cNvSpPr>
          <p:nvPr>
            <p:ph type="dt" sz="half" idx="10"/>
          </p:nvPr>
        </p:nvSpPr>
        <p:spPr/>
        <p:txBody>
          <a:bodyPr/>
          <a:lstStyle>
            <a:lvl1pPr>
              <a:defRPr/>
            </a:lvl1pPr>
          </a:lstStyle>
          <a:p>
            <a:pPr>
              <a:defRPr/>
            </a:pPr>
            <a:endParaRPr lang="en-US" altLang="ja-JP"/>
          </a:p>
        </p:txBody>
      </p:sp>
      <p:sp>
        <p:nvSpPr>
          <p:cNvPr id="1050" name="Rectangle 5"/>
          <p:cNvSpPr>
            <a:spLocks noGrp="1" noChangeArrowheads="1"/>
          </p:cNvSpPr>
          <p:nvPr>
            <p:ph type="ftr" sz="quarter" idx="11"/>
          </p:nvPr>
        </p:nvSpPr>
        <p:spPr/>
        <p:txBody>
          <a:bodyPr/>
          <a:lstStyle>
            <a:lvl1pPr>
              <a:defRPr/>
            </a:lvl1pPr>
          </a:lstStyle>
          <a:p>
            <a:pPr>
              <a:defRPr/>
            </a:pPr>
            <a:endParaRPr lang="en-US" altLang="ja-JP"/>
          </a:p>
        </p:txBody>
      </p:sp>
      <p:sp>
        <p:nvSpPr>
          <p:cNvPr id="1051" name="Rectangle 6"/>
          <p:cNvSpPr>
            <a:spLocks noGrp="1" noChangeArrowheads="1"/>
          </p:cNvSpPr>
          <p:nvPr>
            <p:ph type="sldNum" sz="quarter" idx="12"/>
          </p:nvPr>
        </p:nvSpPr>
        <p:spPr>
          <a:xfrm>
            <a:off x="7048500" y="6588125"/>
            <a:ext cx="2133600" cy="288925"/>
          </a:xfrm>
        </p:spPr>
        <p:txBody>
          <a:bodyPr/>
          <a:lstStyle>
            <a:lvl1pPr>
              <a:defRPr sz="1600"/>
            </a:lvl1pPr>
          </a:lstStyle>
          <a:p>
            <a:pPr>
              <a:defRPr/>
            </a:pPr>
            <a:fld id="{1B1A8EB1-125A-443F-A46C-5E1B37C9C3F9}" type="slidenum">
              <a:rPr lang="en-US" altLang="ja-JP" smtClean="0"/>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65" name="日付プレースホルダ 3"/>
          <p:cNvSpPr>
            <a:spLocks noGrp="1"/>
          </p:cNvSpPr>
          <p:nvPr>
            <p:ph type="dt" sz="half" idx="10"/>
          </p:nvPr>
        </p:nvSpPr>
        <p:spPr/>
        <p:txBody>
          <a:bodyPr/>
          <a:lstStyle>
            <a:lvl1pPr>
              <a:defRPr/>
            </a:lvl1pPr>
          </a:lstStyle>
          <a:p>
            <a:pPr>
              <a:defRPr/>
            </a:pPr>
            <a:endParaRPr lang="ja-JP" altLang="en-US"/>
          </a:p>
        </p:txBody>
      </p:sp>
      <p:sp>
        <p:nvSpPr>
          <p:cNvPr id="116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67" name="スライド番号プレースホルダ 5"/>
          <p:cNvSpPr>
            <a:spLocks noGrp="1"/>
          </p:cNvSpPr>
          <p:nvPr>
            <p:ph type="sldNum" sz="quarter" idx="12"/>
          </p:nvPr>
        </p:nvSpPr>
        <p:spPr/>
        <p:txBody>
          <a:bodyPr/>
          <a:lstStyle>
            <a:lvl1pPr>
              <a:defRPr/>
            </a:lvl1pPr>
          </a:lstStyle>
          <a:p>
            <a:pPr>
              <a:defRPr/>
            </a:pPr>
            <a:fld id="{18B167AC-2DB6-4738-A594-B19BE6126436}" type="slidenum">
              <a:rPr lang="ja-JP" altLang="en-US"/>
              <a:pPr>
                <a:defRPr/>
              </a:pPr>
              <a:t>‹#›</a:t>
            </a:fld>
            <a:endParaRPr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69"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170"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71"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72" name="日付プレースホルダ 3"/>
          <p:cNvSpPr>
            <a:spLocks noGrp="1"/>
          </p:cNvSpPr>
          <p:nvPr>
            <p:ph type="dt" sz="half" idx="10"/>
          </p:nvPr>
        </p:nvSpPr>
        <p:spPr/>
        <p:txBody>
          <a:bodyPr/>
          <a:lstStyle>
            <a:lvl1pPr>
              <a:defRPr/>
            </a:lvl1pPr>
          </a:lstStyle>
          <a:p>
            <a:pPr>
              <a:defRPr/>
            </a:pPr>
            <a:endParaRPr lang="ja-JP" altLang="en-US"/>
          </a:p>
        </p:txBody>
      </p:sp>
      <p:sp>
        <p:nvSpPr>
          <p:cNvPr id="117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74" name="スライド番号プレースホルダ 5"/>
          <p:cNvSpPr>
            <a:spLocks noGrp="1"/>
          </p:cNvSpPr>
          <p:nvPr>
            <p:ph type="sldNum" sz="quarter" idx="12"/>
          </p:nvPr>
        </p:nvSpPr>
        <p:spPr/>
        <p:txBody>
          <a:bodyPr/>
          <a:lstStyle>
            <a:lvl1pPr>
              <a:defRPr/>
            </a:lvl1pPr>
          </a:lstStyle>
          <a:p>
            <a:pPr>
              <a:defRPr/>
            </a:pPr>
            <a:fld id="{BB21FE67-3CFC-47E1-BEA3-B1F9F85C996A}" type="slidenum">
              <a:rPr lang="ja-JP" altLang="en-US"/>
              <a:pPr>
                <a:defRPr/>
              </a:pPr>
              <a:t>‹#›</a:t>
            </a:fld>
            <a:endParaRPr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76"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177"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178"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79" name="日付プレースホルダ 3"/>
          <p:cNvSpPr>
            <a:spLocks noGrp="1"/>
          </p:cNvSpPr>
          <p:nvPr>
            <p:ph type="dt" sz="half" idx="10"/>
          </p:nvPr>
        </p:nvSpPr>
        <p:spPr/>
        <p:txBody>
          <a:bodyPr/>
          <a:lstStyle>
            <a:lvl1pPr>
              <a:defRPr/>
            </a:lvl1pPr>
          </a:lstStyle>
          <a:p>
            <a:pPr>
              <a:defRPr/>
            </a:pPr>
            <a:endParaRPr lang="ja-JP" altLang="en-US"/>
          </a:p>
        </p:txBody>
      </p:sp>
      <p:sp>
        <p:nvSpPr>
          <p:cNvPr id="1180"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81" name="スライド番号プレースホルダ 5"/>
          <p:cNvSpPr>
            <a:spLocks noGrp="1"/>
          </p:cNvSpPr>
          <p:nvPr>
            <p:ph type="sldNum" sz="quarter" idx="12"/>
          </p:nvPr>
        </p:nvSpPr>
        <p:spPr/>
        <p:txBody>
          <a:bodyPr/>
          <a:lstStyle>
            <a:lvl1pPr>
              <a:defRPr/>
            </a:lvl1pPr>
          </a:lstStyle>
          <a:p>
            <a:pPr>
              <a:defRPr/>
            </a:pPr>
            <a:fld id="{CF982966-6F9B-429D-8C6D-BD1FAF275A66}" type="slidenum">
              <a:rPr lang="ja-JP" altLang="en-US"/>
              <a:pPr>
                <a:defRPr/>
              </a:pPr>
              <a:t>‹#›</a:t>
            </a:fld>
            <a:endParaRPr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83" name="タイトル 1"/>
          <p:cNvSpPr>
            <a:spLocks noGrp="1"/>
          </p:cNvSpPr>
          <p:nvPr>
            <p:ph type="title"/>
          </p:nvPr>
        </p:nvSpPr>
        <p:spPr/>
        <p:txBody>
          <a:bodyPr/>
          <a:lstStyle/>
          <a:p>
            <a:r>
              <a:rPr lang="ja-JP" altLang="en-US"/>
              <a:t>マスタ タイトルの書式設定</a:t>
            </a:r>
          </a:p>
        </p:txBody>
      </p:sp>
      <p:sp>
        <p:nvSpPr>
          <p:cNvPr id="1184"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85" name="日付プレースホルダ 3"/>
          <p:cNvSpPr>
            <a:spLocks noGrp="1"/>
          </p:cNvSpPr>
          <p:nvPr>
            <p:ph type="dt" sz="half" idx="10"/>
          </p:nvPr>
        </p:nvSpPr>
        <p:spPr/>
        <p:txBody>
          <a:bodyPr/>
          <a:lstStyle>
            <a:lvl1pPr>
              <a:defRPr/>
            </a:lvl1pPr>
          </a:lstStyle>
          <a:p>
            <a:pPr>
              <a:defRPr/>
            </a:pPr>
            <a:endParaRPr lang="ja-JP" altLang="en-US"/>
          </a:p>
        </p:txBody>
      </p:sp>
      <p:sp>
        <p:nvSpPr>
          <p:cNvPr id="118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87" name="スライド番号プレースホルダ 5"/>
          <p:cNvSpPr>
            <a:spLocks noGrp="1"/>
          </p:cNvSpPr>
          <p:nvPr>
            <p:ph type="sldNum" sz="quarter" idx="12"/>
          </p:nvPr>
        </p:nvSpPr>
        <p:spPr/>
        <p:txBody>
          <a:bodyPr/>
          <a:lstStyle>
            <a:lvl1pPr>
              <a:defRPr/>
            </a:lvl1pPr>
          </a:lstStyle>
          <a:p>
            <a:pPr>
              <a:defRPr/>
            </a:pPr>
            <a:fld id="{03814223-3C09-43AE-A59A-EFA916CDA3C8}" type="slidenum">
              <a:rPr lang="ja-JP" altLang="en-US"/>
              <a:pPr>
                <a:defRPr/>
              </a:pPr>
              <a:t>‹#›</a:t>
            </a:fld>
            <a:endParaRPr lang="ja-JP"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89"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1190"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1" name="日付プレースホルダ 3"/>
          <p:cNvSpPr>
            <a:spLocks noGrp="1"/>
          </p:cNvSpPr>
          <p:nvPr>
            <p:ph type="dt" sz="half" idx="10"/>
          </p:nvPr>
        </p:nvSpPr>
        <p:spPr/>
        <p:txBody>
          <a:bodyPr/>
          <a:lstStyle>
            <a:lvl1pPr>
              <a:defRPr/>
            </a:lvl1pPr>
          </a:lstStyle>
          <a:p>
            <a:pPr>
              <a:defRPr/>
            </a:pPr>
            <a:endParaRPr lang="ja-JP" altLang="en-US"/>
          </a:p>
        </p:txBody>
      </p:sp>
      <p:sp>
        <p:nvSpPr>
          <p:cNvPr id="1192"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193" name="スライド番号プレースホルダ 5"/>
          <p:cNvSpPr>
            <a:spLocks noGrp="1"/>
          </p:cNvSpPr>
          <p:nvPr>
            <p:ph type="sldNum" sz="quarter" idx="12"/>
          </p:nvPr>
        </p:nvSpPr>
        <p:spPr/>
        <p:txBody>
          <a:bodyPr/>
          <a:lstStyle>
            <a:lvl1pPr>
              <a:defRPr/>
            </a:lvl1pPr>
          </a:lstStyle>
          <a:p>
            <a:pPr>
              <a:defRPr/>
            </a:pPr>
            <a:fld id="{EDA3BF1A-0417-4848-94B3-C14CECE8900E}" type="slidenum">
              <a:rPr lang="ja-JP" altLang="en-US"/>
              <a:pPr>
                <a:defRPr/>
              </a:pPr>
              <a:t>‹#›</a:t>
            </a:fld>
            <a:endParaRPr lang="ja-JP"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pic>
        <p:nvPicPr>
          <p:cNvPr id="1208" name="Picture 7" descr="mlit_top"/>
          <p:cNvPicPr>
            <a:picLocks noChangeAspect="1" noChangeArrowheads="1"/>
          </p:cNvPicPr>
          <p:nvPr userDrawn="1"/>
        </p:nvPicPr>
        <p:blipFill>
          <a:blip r:embed="rId2"/>
          <a:srcRect t="62230"/>
          <a:stretch>
            <a:fillRect/>
          </a:stretch>
        </p:blipFill>
        <p:spPr>
          <a:xfrm>
            <a:off x="0" y="6524625"/>
            <a:ext cx="9144000" cy="333375"/>
          </a:xfrm>
          <a:prstGeom prst="rect">
            <a:avLst/>
          </a:prstGeom>
          <a:noFill/>
          <a:ln>
            <a:noFill/>
          </a:ln>
        </p:spPr>
      </p:pic>
      <p:sp>
        <p:nvSpPr>
          <p:cNvPr id="1209" name="Rectangle 9"/>
          <p:cNvSpPr>
            <a:spLocks noChangeArrowheads="1"/>
          </p:cNvSpPr>
          <p:nvPr userDrawn="1"/>
        </p:nvSpPr>
        <p:spPr>
          <a:xfrm>
            <a:off x="1692275" y="3284538"/>
            <a:ext cx="7451725"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solidFill>
                <a:srgbClr val="000000"/>
              </a:solidFill>
            </a:endParaRPr>
          </a:p>
        </p:txBody>
      </p:sp>
      <p:pic>
        <p:nvPicPr>
          <p:cNvPr id="1210" name="Picture 11"/>
          <p:cNvPicPr>
            <a:picLocks noChangeAspect="1" noChangeArrowheads="1"/>
          </p:cNvPicPr>
          <p:nvPr userDrawn="1"/>
        </p:nvPicPr>
        <p:blipFill>
          <a:blip r:embed="rId3"/>
          <a:stretch>
            <a:fillRect/>
          </a:stretch>
        </p:blipFill>
        <p:spPr>
          <a:xfrm>
            <a:off x="0" y="6051550"/>
            <a:ext cx="2124075" cy="473075"/>
          </a:xfrm>
          <a:prstGeom prst="rect">
            <a:avLst/>
          </a:prstGeom>
          <a:noFill/>
          <a:ln>
            <a:noFill/>
          </a:ln>
        </p:spPr>
      </p:pic>
      <p:sp>
        <p:nvSpPr>
          <p:cNvPr id="1211" name="Text Box 12"/>
          <p:cNvSpPr txBox="1">
            <a:spLocks noChangeArrowheads="1"/>
          </p:cNvSpPr>
          <p:nvPr userDrawn="1"/>
        </p:nvSpPr>
        <p:spPr>
          <a:xfrm>
            <a:off x="0" y="6524625"/>
            <a:ext cx="3636963" cy="274638"/>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a:solidFill>
                  <a:srgbClr val="FFFFFF"/>
                </a:solidFill>
                <a:latin typeface="Times New Roman" pitchFamily="18" charset="0"/>
              </a:rPr>
              <a:t>Ministry of Land, Infrastructure, Transport and Tourism</a:t>
            </a:r>
          </a:p>
        </p:txBody>
      </p:sp>
      <p:sp>
        <p:nvSpPr>
          <p:cNvPr id="1212"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マスター タイトルの書式設定</a:t>
            </a:r>
          </a:p>
        </p:txBody>
      </p:sp>
      <p:sp>
        <p:nvSpPr>
          <p:cNvPr id="121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マスター サブタイトルの書式設定</a:t>
            </a:r>
          </a:p>
        </p:txBody>
      </p:sp>
      <p:sp>
        <p:nvSpPr>
          <p:cNvPr id="1214"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215"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21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35C1E978-A3B9-4673-8199-3797293923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68471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1326" name="タイトル 1"/>
          <p:cNvSpPr>
            <a:spLocks noGrp="1"/>
          </p:cNvSpPr>
          <p:nvPr>
            <p:ph type="title"/>
          </p:nvPr>
        </p:nvSpPr>
        <p:spPr/>
        <p:txBody>
          <a:bodyPr/>
          <a:lstStyle/>
          <a:p>
            <a:r>
              <a:rPr lang="ja-JP" altLang="en-US"/>
              <a:t>マスタ タイトルの書式設定</a:t>
            </a:r>
          </a:p>
        </p:txBody>
      </p:sp>
      <p:sp>
        <p:nvSpPr>
          <p:cNvPr id="1327"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2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2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30" name="Rectangle 6"/>
          <p:cNvSpPr>
            <a:spLocks noGrp="1" noChangeArrowheads="1"/>
          </p:cNvSpPr>
          <p:nvPr>
            <p:ph type="sldNum" sz="quarter" idx="12"/>
          </p:nvPr>
        </p:nvSpPr>
        <p:spPr>
          <a:ln/>
        </p:spPr>
        <p:txBody>
          <a:bodyPr/>
          <a:lstStyle>
            <a:lvl1pPr>
              <a:defRPr/>
            </a:lvl1pPr>
          </a:lstStyle>
          <a:p>
            <a:pPr>
              <a:defRPr/>
            </a:pPr>
            <a:fld id="{54EFAAAB-A4CF-4E89-A40D-EA13C75DB9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6886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320"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132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322"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323"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324" name="Rectangle 6"/>
          <p:cNvSpPr>
            <a:spLocks noGrp="1" noChangeArrowheads="1"/>
          </p:cNvSpPr>
          <p:nvPr>
            <p:ph type="sldNum" sz="quarter" idx="12"/>
          </p:nvPr>
        </p:nvSpPr>
        <p:spPr>
          <a:xfrm>
            <a:off x="6553200" y="6245225"/>
            <a:ext cx="2133600" cy="476250"/>
          </a:xfrm>
        </p:spPr>
        <p:txBody>
          <a:bodyPr lIns="91440" tIns="45720" rIns="91440" bIns="45720"/>
          <a:lstStyle>
            <a:lvl1pPr>
              <a:defRPr/>
            </a:lvl1pPr>
          </a:lstStyle>
          <a:p>
            <a:pPr>
              <a:defRPr/>
            </a:pPr>
            <a:fld id="{A2D2BE86-573E-4938-84D3-6718CE00464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42021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326" name="タイトル 1"/>
          <p:cNvSpPr>
            <a:spLocks noGrp="1"/>
          </p:cNvSpPr>
          <p:nvPr>
            <p:ph type="title"/>
          </p:nvPr>
        </p:nvSpPr>
        <p:spPr/>
        <p:txBody>
          <a:bodyPr/>
          <a:lstStyle/>
          <a:p>
            <a:r>
              <a:rPr lang="ja-JP" altLang="en-US"/>
              <a:t>マスタ タイトルの書式設定</a:t>
            </a:r>
          </a:p>
        </p:txBody>
      </p:sp>
      <p:sp>
        <p:nvSpPr>
          <p:cNvPr id="1327"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2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2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30" name="Rectangle 6"/>
          <p:cNvSpPr>
            <a:spLocks noGrp="1" noChangeArrowheads="1"/>
          </p:cNvSpPr>
          <p:nvPr>
            <p:ph type="sldNum" sz="quarter" idx="12"/>
          </p:nvPr>
        </p:nvSpPr>
        <p:spPr>
          <a:ln/>
        </p:spPr>
        <p:txBody>
          <a:bodyPr/>
          <a:lstStyle>
            <a:lvl1pPr>
              <a:defRPr/>
            </a:lvl1pPr>
          </a:lstStyle>
          <a:p>
            <a:pPr>
              <a:defRPr/>
            </a:pPr>
            <a:fld id="{54EFAAAB-A4CF-4E89-A40D-EA13C75DB9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74021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33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33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33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3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36" name="Rectangle 6"/>
          <p:cNvSpPr>
            <a:spLocks noGrp="1" noChangeArrowheads="1"/>
          </p:cNvSpPr>
          <p:nvPr>
            <p:ph type="sldNum" sz="quarter" idx="12"/>
          </p:nvPr>
        </p:nvSpPr>
        <p:spPr>
          <a:ln/>
        </p:spPr>
        <p:txBody>
          <a:bodyPr/>
          <a:lstStyle>
            <a:lvl1pPr>
              <a:defRPr/>
            </a:lvl1pPr>
          </a:lstStyle>
          <a:p>
            <a:pPr>
              <a:defRPr/>
            </a:pPr>
            <a:fld id="{DECBBAE6-3E7F-4EA4-ADB0-433288D306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50581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3"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054"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7" name="Rectangle 6"/>
          <p:cNvSpPr>
            <a:spLocks noGrp="1" noChangeArrowheads="1"/>
          </p:cNvSpPr>
          <p:nvPr>
            <p:ph type="sldNum" sz="quarter" idx="12"/>
          </p:nvPr>
        </p:nvSpPr>
        <p:spPr>
          <a:ln/>
        </p:spPr>
        <p:txBody>
          <a:bodyPr/>
          <a:lstStyle>
            <a:lvl1pPr>
              <a:defRPr/>
            </a:lvl1pPr>
          </a:lstStyle>
          <a:p>
            <a:pPr>
              <a:defRPr/>
            </a:pPr>
            <a:fld id="{15F7E5B1-1046-417C-B46E-B400D4FC31C6}"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338" name="タイトル 1"/>
          <p:cNvSpPr>
            <a:spLocks noGrp="1"/>
          </p:cNvSpPr>
          <p:nvPr>
            <p:ph type="title"/>
          </p:nvPr>
        </p:nvSpPr>
        <p:spPr/>
        <p:txBody>
          <a:bodyPr/>
          <a:lstStyle/>
          <a:p>
            <a:r>
              <a:rPr lang="ja-JP" altLang="en-US"/>
              <a:t>マスタ タイトルの書式設定</a:t>
            </a:r>
          </a:p>
        </p:txBody>
      </p:sp>
      <p:sp>
        <p:nvSpPr>
          <p:cNvPr id="1339"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40"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41"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4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43" name="Rectangle 6"/>
          <p:cNvSpPr>
            <a:spLocks noGrp="1" noChangeArrowheads="1"/>
          </p:cNvSpPr>
          <p:nvPr>
            <p:ph type="sldNum" sz="quarter" idx="12"/>
          </p:nvPr>
        </p:nvSpPr>
        <p:spPr>
          <a:ln/>
        </p:spPr>
        <p:txBody>
          <a:bodyPr/>
          <a:lstStyle>
            <a:lvl1pPr>
              <a:defRPr/>
            </a:lvl1pPr>
          </a:lstStyle>
          <a:p>
            <a:pPr>
              <a:defRPr/>
            </a:pPr>
            <a:fld id="{3E3EC8C2-D0D1-4E4F-BF86-9B309F76E81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27544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45"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346"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347"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48"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349"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5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5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52" name="Rectangle 6"/>
          <p:cNvSpPr>
            <a:spLocks noGrp="1" noChangeArrowheads="1"/>
          </p:cNvSpPr>
          <p:nvPr>
            <p:ph type="sldNum" sz="quarter" idx="12"/>
          </p:nvPr>
        </p:nvSpPr>
        <p:spPr>
          <a:ln/>
        </p:spPr>
        <p:txBody>
          <a:bodyPr/>
          <a:lstStyle>
            <a:lvl1pPr>
              <a:defRPr/>
            </a:lvl1pPr>
          </a:lstStyle>
          <a:p>
            <a:pPr>
              <a:defRPr/>
            </a:pPr>
            <a:fld id="{C27E5A6F-413F-4CAF-BDC1-F97FFF42898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11604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354" name="タイトル 1"/>
          <p:cNvSpPr>
            <a:spLocks noGrp="1"/>
          </p:cNvSpPr>
          <p:nvPr>
            <p:ph type="title"/>
          </p:nvPr>
        </p:nvSpPr>
        <p:spPr/>
        <p:txBody>
          <a:bodyPr/>
          <a:lstStyle/>
          <a:p>
            <a:r>
              <a:rPr lang="ja-JP" altLang="en-US"/>
              <a:t>マスタ タイトルの書式設定</a:t>
            </a:r>
          </a:p>
        </p:txBody>
      </p:sp>
      <p:sp>
        <p:nvSpPr>
          <p:cNvPr id="135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5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57" name="Rectangle 6"/>
          <p:cNvSpPr>
            <a:spLocks noGrp="1" noChangeArrowheads="1"/>
          </p:cNvSpPr>
          <p:nvPr>
            <p:ph type="sldNum" sz="quarter" idx="12"/>
          </p:nvPr>
        </p:nvSpPr>
        <p:spPr>
          <a:ln/>
        </p:spPr>
        <p:txBody>
          <a:bodyPr/>
          <a:lstStyle>
            <a:lvl1pPr>
              <a:defRPr/>
            </a:lvl1pPr>
          </a:lstStyle>
          <a:p>
            <a:pPr>
              <a:defRPr/>
            </a:pPr>
            <a:fld id="{2C0ABB0D-F354-4602-AAE7-1217C38665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99134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35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6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61" name="Rectangle 6"/>
          <p:cNvSpPr>
            <a:spLocks noGrp="1" noChangeArrowheads="1"/>
          </p:cNvSpPr>
          <p:nvPr>
            <p:ph type="sldNum" sz="quarter" idx="12"/>
          </p:nvPr>
        </p:nvSpPr>
        <p:spPr>
          <a:ln/>
        </p:spPr>
        <p:txBody>
          <a:bodyPr/>
          <a:lstStyle>
            <a:lvl1pPr>
              <a:defRPr/>
            </a:lvl1pPr>
          </a:lstStyle>
          <a:p>
            <a:pPr>
              <a:defRPr/>
            </a:pPr>
            <a:fld id="{3AF156DF-6772-4574-B9E5-5034B6E76F6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7633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363"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364"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65"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36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6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68" name="Rectangle 6"/>
          <p:cNvSpPr>
            <a:spLocks noGrp="1" noChangeArrowheads="1"/>
          </p:cNvSpPr>
          <p:nvPr>
            <p:ph type="sldNum" sz="quarter" idx="12"/>
          </p:nvPr>
        </p:nvSpPr>
        <p:spPr>
          <a:ln/>
        </p:spPr>
        <p:txBody>
          <a:bodyPr/>
          <a:lstStyle>
            <a:lvl1pPr>
              <a:defRPr/>
            </a:lvl1pPr>
          </a:lstStyle>
          <a:p>
            <a:pPr>
              <a:defRPr/>
            </a:pPr>
            <a:fld id="{12692268-30DA-45BA-8538-62AB93DC8C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44530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370"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371"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372"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37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7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75" name="Rectangle 6"/>
          <p:cNvSpPr>
            <a:spLocks noGrp="1" noChangeArrowheads="1"/>
          </p:cNvSpPr>
          <p:nvPr>
            <p:ph type="sldNum" sz="quarter" idx="12"/>
          </p:nvPr>
        </p:nvSpPr>
        <p:spPr>
          <a:ln/>
        </p:spPr>
        <p:txBody>
          <a:bodyPr/>
          <a:lstStyle>
            <a:lvl1pPr>
              <a:defRPr/>
            </a:lvl1pPr>
          </a:lstStyle>
          <a:p>
            <a:pPr>
              <a:defRPr/>
            </a:pPr>
            <a:fld id="{FD4BC066-2751-4C34-9ABD-E5022463CB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94026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377" name="タイトル 1"/>
          <p:cNvSpPr>
            <a:spLocks noGrp="1"/>
          </p:cNvSpPr>
          <p:nvPr>
            <p:ph type="title"/>
          </p:nvPr>
        </p:nvSpPr>
        <p:spPr/>
        <p:txBody>
          <a:bodyPr/>
          <a:lstStyle/>
          <a:p>
            <a:r>
              <a:rPr lang="ja-JP" altLang="en-US"/>
              <a:t>マスタ タイトルの書式設定</a:t>
            </a:r>
          </a:p>
        </p:txBody>
      </p:sp>
      <p:sp>
        <p:nvSpPr>
          <p:cNvPr id="1378"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7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8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81" name="Rectangle 6"/>
          <p:cNvSpPr>
            <a:spLocks noGrp="1" noChangeArrowheads="1"/>
          </p:cNvSpPr>
          <p:nvPr>
            <p:ph type="sldNum" sz="quarter" idx="12"/>
          </p:nvPr>
        </p:nvSpPr>
        <p:spPr>
          <a:ln/>
        </p:spPr>
        <p:txBody>
          <a:bodyPr/>
          <a:lstStyle>
            <a:lvl1pPr>
              <a:defRPr/>
            </a:lvl1pPr>
          </a:lstStyle>
          <a:p>
            <a:pPr>
              <a:defRPr/>
            </a:pPr>
            <a:fld id="{A4245373-0B4E-49B9-95DB-369949328EC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01257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383" name="縦書きタイトル 1"/>
          <p:cNvSpPr>
            <a:spLocks noGrp="1"/>
          </p:cNvSpPr>
          <p:nvPr>
            <p:ph type="title" orient="vert"/>
          </p:nvPr>
        </p:nvSpPr>
        <p:spPr>
          <a:xfrm>
            <a:off x="6729413" y="188913"/>
            <a:ext cx="2090737" cy="5937250"/>
          </a:xfrm>
        </p:spPr>
        <p:txBody>
          <a:bodyPr vert="eaVert"/>
          <a:lstStyle/>
          <a:p>
            <a:r>
              <a:rPr lang="ja-JP" altLang="en-US"/>
              <a:t>マスタ タイトルの書式設定</a:t>
            </a:r>
          </a:p>
        </p:txBody>
      </p:sp>
      <p:sp>
        <p:nvSpPr>
          <p:cNvPr id="1384" name="縦書きテキスト プレースホルダ 2"/>
          <p:cNvSpPr>
            <a:spLocks noGrp="1"/>
          </p:cNvSpPr>
          <p:nvPr>
            <p:ph type="body" orient="vert" idx="1"/>
          </p:nvPr>
        </p:nvSpPr>
        <p:spPr>
          <a:xfrm>
            <a:off x="457200" y="188913"/>
            <a:ext cx="6119813" cy="593725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8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38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87" name="Rectangle 6"/>
          <p:cNvSpPr>
            <a:spLocks noGrp="1" noChangeArrowheads="1"/>
          </p:cNvSpPr>
          <p:nvPr>
            <p:ph type="sldNum" sz="quarter" idx="12"/>
          </p:nvPr>
        </p:nvSpPr>
        <p:spPr>
          <a:ln/>
        </p:spPr>
        <p:txBody>
          <a:bodyPr/>
          <a:lstStyle>
            <a:lvl1pPr>
              <a:defRPr/>
            </a:lvl1pPr>
          </a:lstStyle>
          <a:p>
            <a:pPr>
              <a:defRPr/>
            </a:pPr>
            <a:fld id="{257E98C0-58D4-4DB6-8D2F-1A63170F1A9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69357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404"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140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406"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407"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408" name="Rectangle 6"/>
          <p:cNvSpPr>
            <a:spLocks noGrp="1" noChangeArrowheads="1"/>
          </p:cNvSpPr>
          <p:nvPr>
            <p:ph type="sldNum" sz="quarter" idx="12"/>
          </p:nvPr>
        </p:nvSpPr>
        <p:spPr>
          <a:xfrm>
            <a:off x="6553200" y="6245225"/>
            <a:ext cx="2133600" cy="476250"/>
          </a:xfrm>
        </p:spPr>
        <p:txBody>
          <a:bodyPr lIns="91440" tIns="45720" rIns="91440" bIns="45720"/>
          <a:lstStyle>
            <a:lvl1pPr>
              <a:defRPr/>
            </a:lvl1pPr>
          </a:lstStyle>
          <a:p>
            <a:pPr>
              <a:defRPr/>
            </a:pPr>
            <a:fld id="{628FF13E-7FB9-4C3F-8357-DC04DA8761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21064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10" name="タイトル 1"/>
          <p:cNvSpPr>
            <a:spLocks noGrp="1"/>
          </p:cNvSpPr>
          <p:nvPr>
            <p:ph type="title"/>
          </p:nvPr>
        </p:nvSpPr>
        <p:spPr/>
        <p:txBody>
          <a:bodyPr/>
          <a:lstStyle/>
          <a:p>
            <a:r>
              <a:rPr lang="ja-JP" altLang="en-US"/>
              <a:t>マスタ タイトルの書式設定</a:t>
            </a:r>
          </a:p>
        </p:txBody>
      </p:sp>
      <p:sp>
        <p:nvSpPr>
          <p:cNvPr id="141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1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1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14" name="Rectangle 6"/>
          <p:cNvSpPr>
            <a:spLocks noGrp="1" noChangeArrowheads="1"/>
          </p:cNvSpPr>
          <p:nvPr>
            <p:ph type="sldNum" sz="quarter" idx="12"/>
          </p:nvPr>
        </p:nvSpPr>
        <p:spPr>
          <a:ln/>
        </p:spPr>
        <p:txBody>
          <a:bodyPr/>
          <a:lstStyle>
            <a:lvl1pPr>
              <a:defRPr/>
            </a:lvl1pPr>
          </a:lstStyle>
          <a:p>
            <a:pPr>
              <a:defRPr/>
            </a:pPr>
            <a:fld id="{701EBE4B-3049-442F-B78C-73845B43D8D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81962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59" name="タイトル 1"/>
          <p:cNvSpPr>
            <a:spLocks noGrp="1"/>
          </p:cNvSpPr>
          <p:nvPr>
            <p:ph type="title"/>
          </p:nvPr>
        </p:nvSpPr>
        <p:spPr/>
        <p:txBody>
          <a:bodyPr/>
          <a:lstStyle/>
          <a:p>
            <a:r>
              <a:rPr lang="ja-JP" altLang="en-US"/>
              <a:t>マスタ タイトルの書式設定</a:t>
            </a:r>
          </a:p>
        </p:txBody>
      </p:sp>
      <p:sp>
        <p:nvSpPr>
          <p:cNvPr id="1060"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1"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4" name="Rectangle 6"/>
          <p:cNvSpPr>
            <a:spLocks noGrp="1" noChangeArrowheads="1"/>
          </p:cNvSpPr>
          <p:nvPr>
            <p:ph type="sldNum" sz="quarter" idx="12"/>
          </p:nvPr>
        </p:nvSpPr>
        <p:spPr>
          <a:ln/>
        </p:spPr>
        <p:txBody>
          <a:bodyPr/>
          <a:lstStyle>
            <a:lvl1pPr>
              <a:defRPr/>
            </a:lvl1pPr>
          </a:lstStyle>
          <a:p>
            <a:pPr>
              <a:defRPr/>
            </a:pPr>
            <a:fld id="{CC877F0A-8595-45BE-920F-D4E740103AC1}"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416"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1417"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418"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1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20" name="Rectangle 6"/>
          <p:cNvSpPr>
            <a:spLocks noGrp="1" noChangeArrowheads="1"/>
          </p:cNvSpPr>
          <p:nvPr>
            <p:ph type="sldNum" sz="quarter" idx="12"/>
          </p:nvPr>
        </p:nvSpPr>
        <p:spPr>
          <a:ln/>
        </p:spPr>
        <p:txBody>
          <a:bodyPr/>
          <a:lstStyle>
            <a:lvl1pPr>
              <a:defRPr/>
            </a:lvl1pPr>
          </a:lstStyle>
          <a:p>
            <a:pPr>
              <a:defRPr/>
            </a:pPr>
            <a:fld id="{2A4AC474-0EF1-4E4C-8DE5-9C02C338E12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52018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422" name="タイトル 1"/>
          <p:cNvSpPr>
            <a:spLocks noGrp="1"/>
          </p:cNvSpPr>
          <p:nvPr>
            <p:ph type="title"/>
          </p:nvPr>
        </p:nvSpPr>
        <p:spPr/>
        <p:txBody>
          <a:bodyPr/>
          <a:lstStyle/>
          <a:p>
            <a:r>
              <a:rPr lang="ja-JP" altLang="en-US"/>
              <a:t>マスタ タイトルの書式設定</a:t>
            </a:r>
          </a:p>
        </p:txBody>
      </p:sp>
      <p:sp>
        <p:nvSpPr>
          <p:cNvPr id="142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2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2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2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27" name="Rectangle 6"/>
          <p:cNvSpPr>
            <a:spLocks noGrp="1" noChangeArrowheads="1"/>
          </p:cNvSpPr>
          <p:nvPr>
            <p:ph type="sldNum" sz="quarter" idx="12"/>
          </p:nvPr>
        </p:nvSpPr>
        <p:spPr>
          <a:ln/>
        </p:spPr>
        <p:txBody>
          <a:bodyPr/>
          <a:lstStyle>
            <a:lvl1pPr>
              <a:defRPr/>
            </a:lvl1pPr>
          </a:lstStyle>
          <a:p>
            <a:pPr>
              <a:defRPr/>
            </a:pPr>
            <a:fld id="{8A50189F-8215-4CB8-BCE9-FAD5FC80CC7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894771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429"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430"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431"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32"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433"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3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3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36" name="Rectangle 6"/>
          <p:cNvSpPr>
            <a:spLocks noGrp="1" noChangeArrowheads="1"/>
          </p:cNvSpPr>
          <p:nvPr>
            <p:ph type="sldNum" sz="quarter" idx="12"/>
          </p:nvPr>
        </p:nvSpPr>
        <p:spPr>
          <a:ln/>
        </p:spPr>
        <p:txBody>
          <a:bodyPr/>
          <a:lstStyle>
            <a:lvl1pPr>
              <a:defRPr/>
            </a:lvl1pPr>
          </a:lstStyle>
          <a:p>
            <a:pPr>
              <a:defRPr/>
            </a:pPr>
            <a:fld id="{563E7CE7-327C-4BBC-BCD9-3EE18D40B8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04379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438" name="タイトル 1"/>
          <p:cNvSpPr>
            <a:spLocks noGrp="1"/>
          </p:cNvSpPr>
          <p:nvPr>
            <p:ph type="title"/>
          </p:nvPr>
        </p:nvSpPr>
        <p:spPr/>
        <p:txBody>
          <a:bodyPr/>
          <a:lstStyle/>
          <a:p>
            <a:r>
              <a:rPr lang="ja-JP" altLang="en-US"/>
              <a:t>マスタ タイトルの書式設定</a:t>
            </a:r>
          </a:p>
        </p:txBody>
      </p:sp>
      <p:sp>
        <p:nvSpPr>
          <p:cNvPr id="143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4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41" name="Rectangle 6"/>
          <p:cNvSpPr>
            <a:spLocks noGrp="1" noChangeArrowheads="1"/>
          </p:cNvSpPr>
          <p:nvPr>
            <p:ph type="sldNum" sz="quarter" idx="12"/>
          </p:nvPr>
        </p:nvSpPr>
        <p:spPr>
          <a:ln/>
        </p:spPr>
        <p:txBody>
          <a:bodyPr/>
          <a:lstStyle>
            <a:lvl1pPr>
              <a:defRPr/>
            </a:lvl1pPr>
          </a:lstStyle>
          <a:p>
            <a:pPr>
              <a:defRPr/>
            </a:pPr>
            <a:fld id="{B299142E-EE2A-400B-BA0F-B938164C0FA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974399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44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4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45" name="Rectangle 6"/>
          <p:cNvSpPr>
            <a:spLocks noGrp="1" noChangeArrowheads="1"/>
          </p:cNvSpPr>
          <p:nvPr>
            <p:ph type="sldNum" sz="quarter" idx="12"/>
          </p:nvPr>
        </p:nvSpPr>
        <p:spPr>
          <a:ln/>
        </p:spPr>
        <p:txBody>
          <a:bodyPr/>
          <a:lstStyle>
            <a:lvl1pPr>
              <a:defRPr/>
            </a:lvl1pPr>
          </a:lstStyle>
          <a:p>
            <a:pPr>
              <a:defRPr/>
            </a:pPr>
            <a:fld id="{905CFB92-4A5F-4F55-BF57-4BF4796C034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12751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447"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448"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49"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450"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51"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52" name="Rectangle 6"/>
          <p:cNvSpPr>
            <a:spLocks noGrp="1" noChangeArrowheads="1"/>
          </p:cNvSpPr>
          <p:nvPr>
            <p:ph type="sldNum" sz="quarter" idx="12"/>
          </p:nvPr>
        </p:nvSpPr>
        <p:spPr>
          <a:ln/>
        </p:spPr>
        <p:txBody>
          <a:bodyPr/>
          <a:lstStyle>
            <a:lvl1pPr>
              <a:defRPr/>
            </a:lvl1pPr>
          </a:lstStyle>
          <a:p>
            <a:pPr>
              <a:defRPr/>
            </a:pPr>
            <a:fld id="{25858F65-FF1D-47A0-8738-96FF6B0E8D5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094904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454"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455"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456"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45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5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59" name="Rectangle 6"/>
          <p:cNvSpPr>
            <a:spLocks noGrp="1" noChangeArrowheads="1"/>
          </p:cNvSpPr>
          <p:nvPr>
            <p:ph type="sldNum" sz="quarter" idx="12"/>
          </p:nvPr>
        </p:nvSpPr>
        <p:spPr>
          <a:ln/>
        </p:spPr>
        <p:txBody>
          <a:bodyPr/>
          <a:lstStyle>
            <a:lvl1pPr>
              <a:defRPr/>
            </a:lvl1pPr>
          </a:lstStyle>
          <a:p>
            <a:pPr>
              <a:defRPr/>
            </a:pPr>
            <a:fld id="{B7B27081-A435-4BD4-9741-DE2D7AD238A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67646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461" name="タイトル 1"/>
          <p:cNvSpPr>
            <a:spLocks noGrp="1"/>
          </p:cNvSpPr>
          <p:nvPr>
            <p:ph type="title"/>
          </p:nvPr>
        </p:nvSpPr>
        <p:spPr/>
        <p:txBody>
          <a:bodyPr/>
          <a:lstStyle/>
          <a:p>
            <a:r>
              <a:rPr lang="ja-JP" altLang="en-US"/>
              <a:t>マスタ タイトルの書式設定</a:t>
            </a:r>
          </a:p>
        </p:txBody>
      </p:sp>
      <p:sp>
        <p:nvSpPr>
          <p:cNvPr id="1462"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6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6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65" name="Rectangle 6"/>
          <p:cNvSpPr>
            <a:spLocks noGrp="1" noChangeArrowheads="1"/>
          </p:cNvSpPr>
          <p:nvPr>
            <p:ph type="sldNum" sz="quarter" idx="12"/>
          </p:nvPr>
        </p:nvSpPr>
        <p:spPr>
          <a:ln/>
        </p:spPr>
        <p:txBody>
          <a:bodyPr/>
          <a:lstStyle>
            <a:lvl1pPr>
              <a:defRPr/>
            </a:lvl1pPr>
          </a:lstStyle>
          <a:p>
            <a:pPr>
              <a:defRPr/>
            </a:pPr>
            <a:fld id="{7B7D0AE1-6FDA-4F7D-A3BE-CBA96429012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556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467" name="縦書きタイトル 1"/>
          <p:cNvSpPr>
            <a:spLocks noGrp="1"/>
          </p:cNvSpPr>
          <p:nvPr>
            <p:ph type="title" orient="vert"/>
          </p:nvPr>
        </p:nvSpPr>
        <p:spPr>
          <a:xfrm>
            <a:off x="6729413" y="188913"/>
            <a:ext cx="2090737" cy="5937250"/>
          </a:xfrm>
        </p:spPr>
        <p:txBody>
          <a:bodyPr vert="eaVert"/>
          <a:lstStyle/>
          <a:p>
            <a:r>
              <a:rPr lang="ja-JP" altLang="en-US"/>
              <a:t>マスタ タイトルの書式設定</a:t>
            </a:r>
          </a:p>
        </p:txBody>
      </p:sp>
      <p:sp>
        <p:nvSpPr>
          <p:cNvPr id="1468" name="縦書きテキスト プレースホルダ 2"/>
          <p:cNvSpPr>
            <a:spLocks noGrp="1"/>
          </p:cNvSpPr>
          <p:nvPr>
            <p:ph type="body" orient="vert" idx="1"/>
          </p:nvPr>
        </p:nvSpPr>
        <p:spPr>
          <a:xfrm>
            <a:off x="457200" y="188913"/>
            <a:ext cx="6119813" cy="593725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69"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7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71" name="Rectangle 6"/>
          <p:cNvSpPr>
            <a:spLocks noGrp="1" noChangeArrowheads="1"/>
          </p:cNvSpPr>
          <p:nvPr>
            <p:ph type="sldNum" sz="quarter" idx="12"/>
          </p:nvPr>
        </p:nvSpPr>
        <p:spPr>
          <a:ln/>
        </p:spPr>
        <p:txBody>
          <a:bodyPr/>
          <a:lstStyle>
            <a:lvl1pPr>
              <a:defRPr/>
            </a:lvl1pPr>
          </a:lstStyle>
          <a:p>
            <a:pPr>
              <a:defRPr/>
            </a:pPr>
            <a:fld id="{DB910029-5A85-40FF-906E-735743972F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06459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1473"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1474"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5"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6"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7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79" name="Rectangle 6"/>
          <p:cNvSpPr>
            <a:spLocks noGrp="1" noChangeArrowheads="1"/>
          </p:cNvSpPr>
          <p:nvPr>
            <p:ph type="sldNum" sz="quarter" idx="12"/>
          </p:nvPr>
        </p:nvSpPr>
        <p:spPr>
          <a:ln/>
        </p:spPr>
        <p:txBody>
          <a:bodyPr/>
          <a:lstStyle>
            <a:lvl1pPr>
              <a:defRPr/>
            </a:lvl1pPr>
          </a:lstStyle>
          <a:p>
            <a:pPr>
              <a:defRPr/>
            </a:pPr>
            <a:fld id="{9844A056-9744-45D1-BEE1-4B082B7852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03857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6"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067"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8"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9"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70"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3" name="Rectangle 6"/>
          <p:cNvSpPr>
            <a:spLocks noGrp="1" noChangeArrowheads="1"/>
          </p:cNvSpPr>
          <p:nvPr>
            <p:ph type="sldNum" sz="quarter" idx="12"/>
          </p:nvPr>
        </p:nvSpPr>
        <p:spPr>
          <a:ln/>
        </p:spPr>
        <p:txBody>
          <a:bodyPr/>
          <a:lstStyle>
            <a:lvl1pPr>
              <a:defRPr/>
            </a:lvl1pPr>
          </a:lstStyle>
          <a:p>
            <a:pPr>
              <a:defRPr/>
            </a:pPr>
            <a:fld id="{700C43DF-D398-4438-9D84-72C1CFB11033}"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5" name="タイトル 1"/>
          <p:cNvSpPr>
            <a:spLocks noGrp="1"/>
          </p:cNvSpPr>
          <p:nvPr>
            <p:ph type="title"/>
          </p:nvPr>
        </p:nvSpPr>
        <p:spPr/>
        <p:txBody>
          <a:bodyPr/>
          <a:lstStyle/>
          <a:p>
            <a:r>
              <a:rPr lang="ja-JP" altLang="en-US"/>
              <a:t>マスタ タイトルの書式設定</a:t>
            </a:r>
          </a:p>
        </p:txBody>
      </p:sp>
      <p:sp>
        <p:nvSpPr>
          <p:cNvPr id="107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8" name="Rectangle 6"/>
          <p:cNvSpPr>
            <a:spLocks noGrp="1" noChangeArrowheads="1"/>
          </p:cNvSpPr>
          <p:nvPr>
            <p:ph type="sldNum" sz="quarter" idx="12"/>
          </p:nvPr>
        </p:nvSpPr>
        <p:spPr>
          <a:ln/>
        </p:spPr>
        <p:txBody>
          <a:bodyPr/>
          <a:lstStyle>
            <a:lvl1pPr>
              <a:defRPr/>
            </a:lvl1pPr>
          </a:lstStyle>
          <a:p>
            <a:pPr>
              <a:defRPr/>
            </a:pPr>
            <a:fld id="{1A6EAB05-5071-4AF5-900D-91A29B0FFC22}"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2" name="Rectangle 6"/>
          <p:cNvSpPr>
            <a:spLocks noGrp="1" noChangeArrowheads="1"/>
          </p:cNvSpPr>
          <p:nvPr>
            <p:ph type="sldNum" sz="quarter" idx="12"/>
          </p:nvPr>
        </p:nvSpPr>
        <p:spPr>
          <a:ln/>
        </p:spPr>
        <p:txBody>
          <a:bodyPr/>
          <a:lstStyle>
            <a:lvl1pPr>
              <a:defRPr/>
            </a:lvl1pPr>
          </a:lstStyle>
          <a:p>
            <a:pPr>
              <a:defRPr/>
            </a:pPr>
            <a:fld id="{213FCDB3-8F86-4B9F-9314-1365B74A9193}"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4"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1085"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6"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9" name="Rectangle 6"/>
          <p:cNvSpPr>
            <a:spLocks noGrp="1" noChangeArrowheads="1"/>
          </p:cNvSpPr>
          <p:nvPr>
            <p:ph type="sldNum" sz="quarter" idx="12"/>
          </p:nvPr>
        </p:nvSpPr>
        <p:spPr>
          <a:ln/>
        </p:spPr>
        <p:txBody>
          <a:bodyPr/>
          <a:lstStyle>
            <a:lvl1pPr>
              <a:defRPr/>
            </a:lvl1pPr>
          </a:lstStyle>
          <a:p>
            <a:pPr>
              <a:defRPr/>
            </a:pPr>
            <a:fld id="{0CBEE9A2-DE81-449E-80EE-AAB2C22BCBED}"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1"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1092"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093"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9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6" name="Rectangle 6"/>
          <p:cNvSpPr>
            <a:spLocks noGrp="1" noChangeArrowheads="1"/>
          </p:cNvSpPr>
          <p:nvPr>
            <p:ph type="sldNum" sz="quarter" idx="12"/>
          </p:nvPr>
        </p:nvSpPr>
        <p:spPr>
          <a:ln/>
        </p:spPr>
        <p:txBody>
          <a:bodyPr/>
          <a:lstStyle>
            <a:lvl1pPr>
              <a:defRPr/>
            </a:lvl1pPr>
          </a:lstStyle>
          <a:p>
            <a:pPr>
              <a:defRPr/>
            </a:pPr>
            <a:fld id="{7F5CAB16-3F79-4C33-8BA5-8E3B012BBAF0}" type="slidenum">
              <a:rPr lang="en-US" altLang="ja-JP"/>
              <a:pPr>
                <a:defRPr/>
              </a:pPr>
              <a:t>‹#›</a:t>
            </a:fld>
            <a:endParaRPr lang="en-US" altLang="ja-JP"/>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theme/theme1.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3.xml" Type="http://schemas.openxmlformats.org/officeDocument/2006/relationships/slideLayout"/><Relationship Id="rId10" Target="../slideLayouts/slideLayout22.xml" Type="http://schemas.openxmlformats.org/officeDocument/2006/relationships/slideLayout"/><Relationship Id="rId11" Target="../slideLayouts/slideLayout23.xml" Type="http://schemas.openxmlformats.org/officeDocument/2006/relationships/slideLayout"/><Relationship Id="rId12" Target="../slideLayouts/slideLayout24.xml" Type="http://schemas.openxmlformats.org/officeDocument/2006/relationships/slideLayout"/><Relationship Id="rId13" Target="../theme/theme2.xml" Type="http://schemas.openxmlformats.org/officeDocument/2006/relationships/theme"/><Relationship Id="rId2" Target="../slideLayouts/slideLayout14.xml" Type="http://schemas.openxmlformats.org/officeDocument/2006/relationships/slideLayout"/><Relationship Id="rId3" Target="../slideLayouts/slideLayout15.xml" Type="http://schemas.openxmlformats.org/officeDocument/2006/relationships/slideLayout"/><Relationship Id="rId4" Target="../slideLayouts/slideLayout16.xml" Type="http://schemas.openxmlformats.org/officeDocument/2006/relationships/slideLayout"/><Relationship Id="rId5" Target="../slideLayouts/slideLayout17.xml" Type="http://schemas.openxmlformats.org/officeDocument/2006/relationships/slideLayout"/><Relationship Id="rId6" Target="../slideLayouts/slideLayout18.xml" Type="http://schemas.openxmlformats.org/officeDocument/2006/relationships/slideLayout"/><Relationship Id="rId7" Target="../slideLayouts/slideLayout19.xml" Type="http://schemas.openxmlformats.org/officeDocument/2006/relationships/slideLayout"/><Relationship Id="rId8" Target="../slideLayouts/slideLayout20.xml" Type="http://schemas.openxmlformats.org/officeDocument/2006/relationships/slideLayout"/><Relationship Id="rId9" Target="../slideLayouts/slideLayout21.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5.xml" Type="http://schemas.openxmlformats.org/officeDocument/2006/relationships/slideLayout"/><Relationship Id="rId2" Target="../slideLayouts/slideLayout26.xml" Type="http://schemas.openxmlformats.org/officeDocument/2006/relationships/slideLayout"/><Relationship Id="rId3" Target="../theme/theme3.xml" Type="http://schemas.openxmlformats.org/officeDocument/2006/relationships/theme"/><Relationship Id="rId4" Target="../media/image1.pn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4.wmf" Type="http://schemas.openxmlformats.org/officeDocument/2006/relationships/image"/></Relationships>
</file>

<file path=ppt/slideMasters/_rels/slideMaster4.xml.rels><?xml version="1.0" encoding="UTF-8" standalone="yes"?><Relationships xmlns="http://schemas.openxmlformats.org/package/2006/relationships"><Relationship Id="rId1" Target="../slideLayouts/slideLayout27.xml" Type="http://schemas.openxmlformats.org/officeDocument/2006/relationships/slideLayout"/><Relationship Id="rId10" Target="../slideLayouts/slideLayout36.xml" Type="http://schemas.openxmlformats.org/officeDocument/2006/relationships/slideLayout"/><Relationship Id="rId11" Target="../slideLayouts/slideLayout37.xml" Type="http://schemas.openxmlformats.org/officeDocument/2006/relationships/slideLayout"/><Relationship Id="rId12" Target="../theme/theme4.xml" Type="http://schemas.openxmlformats.org/officeDocument/2006/relationships/theme"/><Relationship Id="rId13" Target="../media/image4.wmf" Type="http://schemas.openxmlformats.org/officeDocument/2006/relationships/image"/><Relationship Id="rId2" Target="../slideLayouts/slideLayout28.xml" Type="http://schemas.openxmlformats.org/officeDocument/2006/relationships/slideLayout"/><Relationship Id="rId3" Target="../slideLayouts/slideLayout29.xml" Type="http://schemas.openxmlformats.org/officeDocument/2006/relationships/slideLayout"/><Relationship Id="rId4" Target="../slideLayouts/slideLayout30.xml" Type="http://schemas.openxmlformats.org/officeDocument/2006/relationships/slideLayout"/><Relationship Id="rId5" Target="../slideLayouts/slideLayout31.xml" Type="http://schemas.openxmlformats.org/officeDocument/2006/relationships/slideLayout"/><Relationship Id="rId6" Target="../slideLayouts/slideLayout32.xml" Type="http://schemas.openxmlformats.org/officeDocument/2006/relationships/slideLayout"/><Relationship Id="rId7" Target="../slideLayouts/slideLayout33.xml" Type="http://schemas.openxmlformats.org/officeDocument/2006/relationships/slideLayout"/><Relationship Id="rId8" Target="../slideLayouts/slideLayout34.xml" Type="http://schemas.openxmlformats.org/officeDocument/2006/relationships/slideLayout"/><Relationship Id="rId9" Target="../slideLayouts/slideLayout35.xml" Type="http://schemas.openxmlformats.org/officeDocument/2006/relationships/slideLayout"/></Relationships>
</file>

<file path=ppt/slideMasters/_rels/slideMaster5.xml.rels><?xml version="1.0" encoding="UTF-8" standalone="yes"?><Relationships xmlns="http://schemas.openxmlformats.org/package/2006/relationships"><Relationship Id="rId1" Target="../slideLayouts/slideLayout38.xml" Type="http://schemas.openxmlformats.org/officeDocument/2006/relationships/slideLayout"/><Relationship Id="rId10" Target="../slideLayouts/slideLayout47.xml" Type="http://schemas.openxmlformats.org/officeDocument/2006/relationships/slideLayout"/><Relationship Id="rId11" Target="../slideLayouts/slideLayout48.xml" Type="http://schemas.openxmlformats.org/officeDocument/2006/relationships/slideLayout"/><Relationship Id="rId12" Target="../slideLayouts/slideLayout49.xml" Type="http://schemas.openxmlformats.org/officeDocument/2006/relationships/slideLayout"/><Relationship Id="rId13" Target="../theme/theme5.xml" Type="http://schemas.openxmlformats.org/officeDocument/2006/relationships/theme"/><Relationship Id="rId14" Target="../media/image4.wmf" Type="http://schemas.openxmlformats.org/officeDocument/2006/relationships/image"/><Relationship Id="rId2" Target="../slideLayouts/slideLayout39.xml" Type="http://schemas.openxmlformats.org/officeDocument/2006/relationships/slideLayout"/><Relationship Id="rId3" Target="../slideLayouts/slideLayout40.xml" Type="http://schemas.openxmlformats.org/officeDocument/2006/relationships/slideLayout"/><Relationship Id="rId4" Target="../slideLayouts/slideLayout41.xml" Type="http://schemas.openxmlformats.org/officeDocument/2006/relationships/slideLayout"/><Relationship Id="rId5" Target="../slideLayouts/slideLayout42.xml" Type="http://schemas.openxmlformats.org/officeDocument/2006/relationships/slideLayout"/><Relationship Id="rId6" Target="../slideLayouts/slideLayout43.xml" Type="http://schemas.openxmlformats.org/officeDocument/2006/relationships/slideLayout"/><Relationship Id="rId7" Target="../slideLayouts/slideLayout44.xml" Type="http://schemas.openxmlformats.org/officeDocument/2006/relationships/slideLayout"/><Relationship Id="rId8" Target="../slideLayouts/slideLayout45.xml" Type="http://schemas.openxmlformats.org/officeDocument/2006/relationships/slideLayout"/><Relationship Id="rId9" Target="../slideLayouts/slideLayout46.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defRPr>
            </a:lvl1pPr>
          </a:lstStyle>
          <a:p>
            <a:pPr>
              <a:defRPr/>
            </a:pPr>
            <a:endParaRPr lang="en-US" altLang="ja-JP"/>
          </a:p>
        </p:txBody>
      </p:sp>
      <p:sp>
        <p:nvSpPr>
          <p:cNvPr id="1027"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a:defRPr/>
            </a:pPr>
            <a:endParaRPr lang="en-US" altLang="ja-JP"/>
          </a:p>
        </p:txBody>
      </p:sp>
      <p:sp>
        <p:nvSpPr>
          <p:cNvPr id="1028"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50" charset="-128"/>
              </a:defRPr>
            </a:lvl1pPr>
          </a:lstStyle>
          <a:p>
            <a:pPr>
              <a:defRPr/>
            </a:pPr>
            <a:fld id="{99ABE3BC-5A42-4B9F-A49F-0064CAD263B0}" type="slidenum">
              <a:rPr lang="en-US" altLang="ja-JP"/>
              <a:pPr>
                <a:defRPr/>
              </a:pPr>
              <a:t>‹#›</a:t>
            </a:fld>
            <a:endParaRPr lang="en-US" altLang="ja-JP"/>
          </a:p>
        </p:txBody>
      </p:sp>
      <p:grpSp>
        <p:nvGrpSpPr>
          <p:cNvPr id="1029" name="Group 18"/>
          <p:cNvGrpSpPr/>
          <p:nvPr userDrawn="1"/>
        </p:nvGrpSpPr>
        <p:grpSpPr>
          <a:xfrm>
            <a:off x="0" y="0"/>
            <a:ext cx="9144000" cy="546100"/>
            <a:chOff x="0" y="0"/>
            <a:chExt cx="5760" cy="344"/>
          </a:xfrm>
        </p:grpSpPr>
        <p:pic>
          <p:nvPicPr>
            <p:cNvPr id="1030"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a:ln w="9525">
              <a:noFill/>
              <a:miter lim="800000"/>
              <a:headEnd/>
              <a:tailEnd/>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a:ln w="9525">
                <a:noFill/>
                <a:miter lim="800000"/>
                <a:headEnd/>
                <a:tailEnd/>
              </a:ln>
            </p:spPr>
          </p:pic>
        </p:grpSp>
      </p:grpSp>
      <p:sp>
        <p:nvSpPr>
          <p:cNvPr id="1035" name="Rectangle 2"/>
          <p:cNvSpPr>
            <a:spLocks noGrp="1" noChangeArrowheads="1"/>
          </p:cNvSpPr>
          <p:nvPr>
            <p:ph type="title"/>
          </p:nvPr>
        </p:nvSpPr>
        <p:spPr>
          <a:xfrm>
            <a:off x="0" y="0"/>
            <a:ext cx="7019925"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cSld>
  <p:clrMap bg1="lt1" tx1="dk1" bg2="lt2" tx2="dk2" accent1="accent1" accent2="accent2" accent3="accent3" accent4="accent4" accent5="accent5" accent6="accent6" hlink="hlink" folHlink="folHlink"/>
  <p:sldLayoutIdLst>
    <p:sldLayoutId id="2147484865" r:id="rId1"/>
    <p:sldLayoutId id="2147484866" r:id="rId2"/>
    <p:sldLayoutId id="2147484844" r:id="rId3"/>
    <p:sldLayoutId id="2147484845" r:id="rId4"/>
    <p:sldLayoutId id="2147484846" r:id="rId5"/>
    <p:sldLayoutId id="2147484847" r:id="rId6"/>
    <p:sldLayoutId id="2147484848" r:id="rId7"/>
    <p:sldLayoutId id="2147484849" r:id="rId8"/>
    <p:sldLayoutId id="2147484850" r:id="rId9"/>
    <p:sldLayoutId id="2147484851" r:id="rId10"/>
    <p:sldLayoutId id="2147484852" r:id="rId11"/>
    <p:sldLayoutId id="2147484868" r:id="rId12"/>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15" name="タイトル プレースホルダ 1"/>
          <p:cNvSpPr>
            <a:spLocks noGrp="1"/>
          </p:cNvSpPr>
          <p:nvPr>
            <p:ph type="title"/>
          </p:nvPr>
        </p:nvSpPr>
        <p:spPr>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16" name="テキスト プレースホルダ 2"/>
          <p:cNvSpPr>
            <a:spLocks noGrp="1"/>
          </p:cNvSpPr>
          <p:nvPr>
            <p:ph type="body" idx="1"/>
          </p:nvPr>
        </p:nvSpPr>
        <p:spPr>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7"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pitchFamily="50" charset="-128"/>
              </a:defRPr>
            </a:lvl1pPr>
          </a:lstStyle>
          <a:p>
            <a:pPr>
              <a:defRPr/>
            </a:pPr>
            <a:endParaRPr lang="ja-JP" altLang="en-US"/>
          </a:p>
        </p:txBody>
      </p:sp>
      <p:sp>
        <p:nvSpPr>
          <p:cNvPr id="1118"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itchFamily="50" charset="-128"/>
              </a:defRPr>
            </a:lvl1pPr>
          </a:lstStyle>
          <a:p>
            <a:pPr>
              <a:defRPr/>
            </a:pPr>
            <a:endParaRPr lang="ja-JP" altLang="en-US"/>
          </a:p>
        </p:txBody>
      </p:sp>
      <p:sp>
        <p:nvSpPr>
          <p:cNvPr id="1119"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50" charset="-128"/>
              </a:defRPr>
            </a:lvl1pPr>
          </a:lstStyle>
          <a:p>
            <a:pPr>
              <a:defRPr/>
            </a:pPr>
            <a:fld id="{AD7C2773-5B27-4E4F-85F6-EBB60521090D}"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 id="2147484864" r:id="rId1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5" name="Rectangle 3"/>
          <p:cNvSpPr>
            <a:spLocks noGrp="1" noChangeArrowheads="1"/>
          </p:cNvSpPr>
          <p:nvPr>
            <p:ph type="body" idx="1"/>
          </p:nvPr>
        </p:nvSpPr>
        <p:spPr>
          <a:xfrm>
            <a:off x="457200" y="1600205"/>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6"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193">
                <a:latin typeface="Arial" pitchFamily="34" charset="0"/>
              </a:defRPr>
            </a:lvl1pPr>
          </a:lstStyle>
          <a:p>
            <a:pPr>
              <a:defRPr/>
            </a:pPr>
            <a:endParaRPr lang="en-US" altLang="ja-JP">
              <a:solidFill>
                <a:srgbClr val="000000"/>
              </a:solidFill>
            </a:endParaRPr>
          </a:p>
        </p:txBody>
      </p:sp>
      <p:sp>
        <p:nvSpPr>
          <p:cNvPr id="1197"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193">
                <a:latin typeface="Arial" pitchFamily="34" charset="0"/>
              </a:defRPr>
            </a:lvl1pPr>
          </a:lstStyle>
          <a:p>
            <a:pPr>
              <a:defRPr/>
            </a:pPr>
            <a:endParaRPr lang="en-US" altLang="ja-JP">
              <a:solidFill>
                <a:srgbClr val="000000"/>
              </a:solidFill>
            </a:endParaRPr>
          </a:p>
        </p:txBody>
      </p:sp>
      <p:sp>
        <p:nvSpPr>
          <p:cNvPr id="1198" name="Rectangle 6"/>
          <p:cNvSpPr>
            <a:spLocks noGrp="1" noChangeArrowheads="1"/>
          </p:cNvSpPr>
          <p:nvPr>
            <p:ph type="sldNum" sz="quarter" idx="4"/>
          </p:nvPr>
        </p:nvSpPr>
        <p:spPr>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193"/>
            </a:lvl1pPr>
          </a:lstStyle>
          <a:p>
            <a:pPr>
              <a:defRPr/>
            </a:pPr>
            <a:fld id="{DF58967C-1BD6-4390-BC5D-ACF5AC292D48}" type="slidenum">
              <a:rPr lang="en-US" altLang="ja-JP">
                <a:solidFill>
                  <a:srgbClr val="000000"/>
                </a:solidFill>
              </a:rPr>
              <a:pPr>
                <a:defRPr/>
              </a:pPr>
              <a:t>‹#›</a:t>
            </a:fld>
            <a:endParaRPr lang="en-US" altLang="ja-JP">
              <a:solidFill>
                <a:srgbClr val="000000"/>
              </a:solidFill>
            </a:endParaRPr>
          </a:p>
        </p:txBody>
      </p:sp>
      <p:grpSp>
        <p:nvGrpSpPr>
          <p:cNvPr id="1199" name="Group 18"/>
          <p:cNvGrpSpPr/>
          <p:nvPr userDrawn="1"/>
        </p:nvGrpSpPr>
        <p:grpSpPr>
          <a:xfrm>
            <a:off x="0" y="0"/>
            <a:ext cx="9144000" cy="546100"/>
            <a:chOff x="0" y="0"/>
            <a:chExt cx="5760" cy="344"/>
          </a:xfrm>
        </p:grpSpPr>
        <p:pic>
          <p:nvPicPr>
            <p:cNvPr id="1200" name="Picture 9" descr="mlit_top"/>
            <p:cNvPicPr>
              <a:picLocks noChangeAspect="1" noChangeArrowheads="1"/>
            </p:cNvPicPr>
            <p:nvPr userDrawn="1"/>
          </p:nvPicPr>
          <p:blipFill>
            <a:blip r:embed="rId4"/>
            <a:srcRect t="26801" b="65286"/>
            <a:stretch>
              <a:fillRect/>
            </a:stretch>
          </p:blipFill>
          <p:spPr>
            <a:xfrm>
              <a:off x="0" y="300"/>
              <a:ext cx="5760" cy="44"/>
            </a:xfrm>
            <a:prstGeom prst="rect">
              <a:avLst/>
            </a:prstGeom>
            <a:noFill/>
            <a:ln>
              <a:noFill/>
            </a:ln>
          </p:spPr>
        </p:pic>
        <p:grpSp>
          <p:nvGrpSpPr>
            <p:cNvPr id="1201" name="Group 17"/>
            <p:cNvGrpSpPr/>
            <p:nvPr userDrawn="1"/>
          </p:nvGrpSpPr>
          <p:grpSpPr>
            <a:xfrm>
              <a:off x="0" y="0"/>
              <a:ext cx="5760" cy="318"/>
              <a:chOff x="0" y="0"/>
              <a:chExt cx="5760" cy="318"/>
            </a:xfrm>
          </p:grpSpPr>
          <p:pic>
            <p:nvPicPr>
              <p:cNvPr id="1202" name="Picture 11" descr="mlit_top"/>
              <p:cNvPicPr>
                <a:picLocks noChangeAspect="1" noChangeArrowheads="1"/>
              </p:cNvPicPr>
              <p:nvPr userDrawn="1"/>
            </p:nvPicPr>
            <p:blipFill>
              <a:blip r:embed="rId5"/>
              <a:srcRect r="66945" b="42805"/>
              <a:stretch>
                <a:fillRect/>
              </a:stretch>
            </p:blipFill>
            <p:spPr>
              <a:xfrm>
                <a:off x="3856" y="0"/>
                <a:ext cx="1904" cy="318"/>
              </a:xfrm>
              <a:prstGeom prst="rect">
                <a:avLst/>
              </a:prstGeom>
              <a:noFill/>
              <a:ln>
                <a:noFill/>
              </a:ln>
            </p:spPr>
          </p:pic>
          <p:pic>
            <p:nvPicPr>
              <p:cNvPr id="1203" name="Picture 16" descr="mlit_top"/>
              <p:cNvPicPr>
                <a:picLocks noChangeAspect="1" noChangeArrowheads="1"/>
              </p:cNvPicPr>
              <p:nvPr userDrawn="1"/>
            </p:nvPicPr>
            <p:blipFill>
              <a:blip r:embed="rId6"/>
              <a:srcRect l="50000" b="42805"/>
              <a:stretch>
                <a:fillRect/>
              </a:stretch>
            </p:blipFill>
            <p:spPr>
              <a:xfrm>
                <a:off x="1043" y="0"/>
                <a:ext cx="2880" cy="318"/>
              </a:xfrm>
              <a:prstGeom prst="rect">
                <a:avLst/>
              </a:prstGeom>
              <a:noFill/>
              <a:ln>
                <a:noFill/>
              </a:ln>
            </p:spPr>
          </p:pic>
          <p:pic>
            <p:nvPicPr>
              <p:cNvPr id="1204" name="Picture 10" descr="mlit_top"/>
              <p:cNvPicPr>
                <a:picLocks noChangeAspect="1" noChangeArrowheads="1"/>
              </p:cNvPicPr>
              <p:nvPr userDrawn="1"/>
            </p:nvPicPr>
            <p:blipFill>
              <a:blip r:embed="rId6"/>
              <a:srcRect l="68906" b="42805"/>
              <a:stretch>
                <a:fillRect/>
              </a:stretch>
            </p:blipFill>
            <p:spPr>
              <a:xfrm>
                <a:off x="0" y="0"/>
                <a:ext cx="1791" cy="318"/>
              </a:xfrm>
              <a:prstGeom prst="rect">
                <a:avLst/>
              </a:prstGeom>
              <a:noFill/>
              <a:ln>
                <a:noFill/>
              </a:ln>
            </p:spPr>
          </p:pic>
        </p:grpSp>
      </p:grpSp>
      <p:sp>
        <p:nvSpPr>
          <p:cNvPr id="1205" name="Rectangle 2"/>
          <p:cNvSpPr>
            <a:spLocks noGrp="1" noChangeArrowheads="1"/>
          </p:cNvSpPr>
          <p:nvPr>
            <p:ph type="title"/>
          </p:nvPr>
        </p:nvSpPr>
        <p:spPr>
          <a:xfrm>
            <a:off x="1" y="0"/>
            <a:ext cx="7020658"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206" name="Picture 14"/>
          <p:cNvPicPr>
            <a:picLocks noChangeAspect="1" noChangeArrowheads="1"/>
          </p:cNvPicPr>
          <p:nvPr userDrawn="1"/>
        </p:nvPicPr>
        <p:blipFill>
          <a:blip r:embed="rId7"/>
          <a:srcRect t="3670"/>
          <a:stretch>
            <a:fillRect/>
          </a:stretch>
        </p:blipFill>
        <p:spPr>
          <a:xfrm>
            <a:off x="7593626" y="3"/>
            <a:ext cx="1550377" cy="333375"/>
          </a:xfrm>
          <a:prstGeom prst="rect">
            <a:avLst/>
          </a:prstGeom>
          <a:noFill/>
          <a:ln>
            <a:noFill/>
          </a:ln>
        </p:spPr>
      </p:pic>
    </p:spTree>
    <p:extLst>
      <p:ext uri="{BB962C8B-B14F-4D97-AF65-F5344CB8AC3E}">
        <p14:creationId xmlns:p14="http://schemas.microsoft.com/office/powerpoint/2010/main" val="3391789597"/>
      </p:ext>
    </p:extLst>
  </p:cSld>
  <p:clrMap bg1="lt1" tx1="dk1" bg2="lt2" tx2="dk2" accent1="accent1" accent2="accent2" accent3="accent3" accent4="accent4" accent5="accent5" accent6="accent6" hlink="hlink" folHlink="folHlink"/>
  <p:sldLayoutIdLst>
    <p:sldLayoutId id="2147485783" r:id="rId1"/>
    <p:sldLayoutId id="2147485785" r:id="rId2"/>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5pPr>
      <a:lvl6pPr marL="389586"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9pPr>
    </p:titleStyle>
    <p:body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3" name="Rectangle 2"/>
          <p:cNvSpPr>
            <a:spLocks noGrp="1" noChangeArrowheads="1"/>
          </p:cNvSpPr>
          <p:nvPr>
            <p:ph type="title"/>
          </p:nvPr>
        </p:nvSpPr>
        <p:spPr>
          <a:xfrm>
            <a:off x="877888" y="188913"/>
            <a:ext cx="7150100" cy="8636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14" name="Rectangle 3"/>
          <p:cNvSpPr>
            <a:spLocks noGrp="1" noChangeArrowheads="1"/>
          </p:cNvSpPr>
          <p:nvPr>
            <p:ph type="body" idx="1"/>
          </p:nvPr>
        </p:nvSpPr>
        <p:spPr>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15" name="Rectangle 4"/>
          <p:cNvSpPr>
            <a:spLocks noGrp="1" noChangeArrowheads="1"/>
          </p:cNvSpPr>
          <p:nvPr>
            <p:ph type="dt" sz="half" idx="2"/>
          </p:nvPr>
        </p:nvSpPr>
        <p:spPr>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316" name="Rectangle 5"/>
          <p:cNvSpPr>
            <a:spLocks noGrp="1" noChangeArrowheads="1"/>
          </p:cNvSpPr>
          <p:nvPr>
            <p:ph type="ftr" sz="quarter" idx="3"/>
          </p:nvPr>
        </p:nvSpPr>
        <p:spPr>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317" name="Rectangle 6"/>
          <p:cNvSpPr>
            <a:spLocks noGrp="1" noChangeArrowheads="1"/>
          </p:cNvSpPr>
          <p:nvPr>
            <p:ph type="sldNum" sz="quarter" idx="4"/>
          </p:nvPr>
        </p:nvSpPr>
        <p:spPr>
          <a:xfrm>
            <a:off x="7046913" y="6554788"/>
            <a:ext cx="2133600" cy="474662"/>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lvl1pPr algn="r" eaLnBrk="1" hangingPunct="1">
              <a:defRPr sz="1400"/>
            </a:lvl1pPr>
          </a:lstStyle>
          <a:p>
            <a:pPr>
              <a:defRPr/>
            </a:pPr>
            <a:fld id="{5B49F94E-EBDE-4237-8237-891FD4DEE4B0}" type="slidenum">
              <a:rPr lang="en-US" altLang="ja-JP">
                <a:solidFill>
                  <a:srgbClr val="000000"/>
                </a:solidFill>
              </a:rPr>
              <a:pPr>
                <a:defRPr/>
              </a:pPr>
              <a:t>‹#›</a:t>
            </a:fld>
            <a:endParaRPr lang="en-US" altLang="ja-JP">
              <a:solidFill>
                <a:srgbClr val="000000"/>
              </a:solidFill>
            </a:endParaRPr>
          </a:p>
        </p:txBody>
      </p:sp>
      <p:pic>
        <p:nvPicPr>
          <p:cNvPr id="1318" name="Picture 14"/>
          <p:cNvPicPr>
            <a:picLocks noChangeAspect="1" noChangeArrowheads="1"/>
          </p:cNvPicPr>
          <p:nvPr userDrawn="1"/>
        </p:nvPicPr>
        <p:blipFill>
          <a:blip r:embed="rId13"/>
          <a:srcRect t="3670"/>
          <a:stretch>
            <a:fillRect/>
          </a:stretch>
        </p:blipFill>
        <p:spPr>
          <a:xfrm>
            <a:off x="141288" y="115888"/>
            <a:ext cx="1550987" cy="333375"/>
          </a:xfrm>
          <a:prstGeom prst="rect">
            <a:avLst/>
          </a:prstGeom>
          <a:noFill/>
          <a:ln>
            <a:noFill/>
          </a:ln>
        </p:spPr>
      </p:pic>
    </p:spTree>
    <p:extLst>
      <p:ext uri="{BB962C8B-B14F-4D97-AF65-F5344CB8AC3E}">
        <p14:creationId xmlns:p14="http://schemas.microsoft.com/office/powerpoint/2010/main" val="29078109"/>
      </p:ext>
    </p:extLst>
  </p:cSld>
  <p:clrMap bg1="lt1" tx1="dk1" bg2="lt2" tx2="dk2" accent1="accent1" accent2="accent2" accent3="accent3" accent4="accent4" accent5="accent5" accent6="accent6" hlink="hlink" folHlink="folHlink"/>
  <p:sldLayoutIdLst>
    <p:sldLayoutId id="2147485683" r:id="rId1"/>
    <p:sldLayoutId id="2147485684" r:id="rId2"/>
    <p:sldLayoutId id="2147485685" r:id="rId3"/>
    <p:sldLayoutId id="2147485686" r:id="rId4"/>
    <p:sldLayoutId id="2147485687" r:id="rId5"/>
    <p:sldLayoutId id="2147485688" r:id="rId6"/>
    <p:sldLayoutId id="2147485689" r:id="rId7"/>
    <p:sldLayoutId id="2147485690" r:id="rId8"/>
    <p:sldLayoutId id="2147485691" r:id="rId9"/>
    <p:sldLayoutId id="2147485692" r:id="rId10"/>
    <p:sldLayoutId id="2147485693" r:id="rId11"/>
  </p:sldLayoutIdLst>
  <p:hf hdr="0" ftr="0" dt="0"/>
  <p:txStyles>
    <p:title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97" name="Rectangle 2"/>
          <p:cNvSpPr>
            <a:spLocks noGrp="1" noChangeArrowheads="1"/>
          </p:cNvSpPr>
          <p:nvPr>
            <p:ph type="title"/>
          </p:nvPr>
        </p:nvSpPr>
        <p:spPr>
          <a:xfrm>
            <a:off x="877888" y="188913"/>
            <a:ext cx="7150100" cy="8636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98" name="Rectangle 3"/>
          <p:cNvSpPr>
            <a:spLocks noGrp="1" noChangeArrowheads="1"/>
          </p:cNvSpPr>
          <p:nvPr>
            <p:ph type="body" idx="1"/>
          </p:nvPr>
        </p:nvSpPr>
        <p:spPr>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99" name="Rectangle 4"/>
          <p:cNvSpPr>
            <a:spLocks noGrp="1" noChangeArrowheads="1"/>
          </p:cNvSpPr>
          <p:nvPr>
            <p:ph type="dt" sz="half" idx="2"/>
          </p:nvPr>
        </p:nvSpPr>
        <p:spPr>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400" name="Rectangle 5"/>
          <p:cNvSpPr>
            <a:spLocks noGrp="1" noChangeArrowheads="1"/>
          </p:cNvSpPr>
          <p:nvPr>
            <p:ph type="ftr" sz="quarter" idx="3"/>
          </p:nvPr>
        </p:nvSpPr>
        <p:spPr>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50" charset="-128"/>
              </a:defRPr>
            </a:lvl1pPr>
          </a:lstStyle>
          <a:p>
            <a:pPr>
              <a:defRPr/>
            </a:pPr>
            <a:endParaRPr lang="en-US" altLang="ja-JP">
              <a:solidFill>
                <a:srgbClr val="000000"/>
              </a:solidFill>
            </a:endParaRPr>
          </a:p>
        </p:txBody>
      </p:sp>
      <p:sp>
        <p:nvSpPr>
          <p:cNvPr id="1401" name="Rectangle 6"/>
          <p:cNvSpPr>
            <a:spLocks noGrp="1" noChangeArrowheads="1"/>
          </p:cNvSpPr>
          <p:nvPr>
            <p:ph type="sldNum" sz="quarter" idx="4"/>
          </p:nvPr>
        </p:nvSpPr>
        <p:spPr>
          <a:xfrm>
            <a:off x="7046913" y="6554788"/>
            <a:ext cx="2133600" cy="474662"/>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lvl1pPr algn="r" eaLnBrk="1" hangingPunct="1">
              <a:defRPr sz="1400"/>
            </a:lvl1pPr>
          </a:lstStyle>
          <a:p>
            <a:pPr>
              <a:defRPr/>
            </a:pPr>
            <a:fld id="{5692E0D9-5660-4205-8CFE-0A72BA303558}" type="slidenum">
              <a:rPr lang="en-US" altLang="ja-JP">
                <a:solidFill>
                  <a:srgbClr val="000000"/>
                </a:solidFill>
              </a:rPr>
              <a:pPr>
                <a:defRPr/>
              </a:pPr>
              <a:t>‹#›</a:t>
            </a:fld>
            <a:endParaRPr lang="en-US" altLang="ja-JP">
              <a:solidFill>
                <a:srgbClr val="000000"/>
              </a:solidFill>
            </a:endParaRPr>
          </a:p>
        </p:txBody>
      </p:sp>
      <p:pic>
        <p:nvPicPr>
          <p:cNvPr id="1402" name="Picture 14"/>
          <p:cNvPicPr>
            <a:picLocks noChangeAspect="1" noChangeArrowheads="1"/>
          </p:cNvPicPr>
          <p:nvPr userDrawn="1"/>
        </p:nvPicPr>
        <p:blipFill>
          <a:blip r:embed="rId14"/>
          <a:srcRect t="3670"/>
          <a:stretch>
            <a:fillRect/>
          </a:stretch>
        </p:blipFill>
        <p:spPr>
          <a:xfrm>
            <a:off x="141288" y="115888"/>
            <a:ext cx="1550987" cy="333375"/>
          </a:xfrm>
          <a:prstGeom prst="rect">
            <a:avLst/>
          </a:prstGeom>
          <a:noFill/>
          <a:ln>
            <a:noFill/>
          </a:ln>
        </p:spPr>
      </p:pic>
    </p:spTree>
    <p:extLst>
      <p:ext uri="{BB962C8B-B14F-4D97-AF65-F5344CB8AC3E}">
        <p14:creationId xmlns:p14="http://schemas.microsoft.com/office/powerpoint/2010/main" val="439916555"/>
      </p:ext>
    </p:extLst>
  </p:cSld>
  <p:clrMap bg1="lt1" tx1="dk1" bg2="lt2" tx2="dk2" accent1="accent1" accent2="accent2" accent3="accent3" accent4="accent4" accent5="accent5" accent6="accent6" hlink="hlink" folHlink="folHlink"/>
  <p:sldLayoutIdLst>
    <p:sldLayoutId id="2147485756" r:id="rId1"/>
    <p:sldLayoutId id="2147485757" r:id="rId2"/>
    <p:sldLayoutId id="2147485758" r:id="rId3"/>
    <p:sldLayoutId id="2147485759" r:id="rId4"/>
    <p:sldLayoutId id="2147485760" r:id="rId5"/>
    <p:sldLayoutId id="2147485761" r:id="rId6"/>
    <p:sldLayoutId id="2147485762" r:id="rId7"/>
    <p:sldLayoutId id="2147485763" r:id="rId8"/>
    <p:sldLayoutId id="2147485764" r:id="rId9"/>
    <p:sldLayoutId id="2147485765" r:id="rId10"/>
    <p:sldLayoutId id="2147485766" r:id="rId11"/>
    <p:sldLayoutId id="2147485767" r:id="rId12"/>
  </p:sldLayoutIdLst>
  <p:hf hdr="0" ftr="0" dt="0"/>
  <p:txStyles>
    <p:title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26.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26.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26.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26.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26.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6.wmf" Type="http://schemas.openxmlformats.org/officeDocument/2006/relationships/image"/><Relationship Id="rId3" Target="../media/image7.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26.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26.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8.png" Type="http://schemas.openxmlformats.org/officeDocument/2006/relationships/image"/><Relationship Id="rId3" Target="../media/hdphoto1.wdp" Type="http://schemas.microsoft.com/office/2007/relationships/hdphoto"/><Relationship Id="rId4" Target="../media/image9.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10.jpeg" Type="http://schemas.openxmlformats.org/officeDocument/2006/relationships/image"/><Relationship Id="rId3" Target="../media/image11.jpeg" Type="http://schemas.openxmlformats.org/officeDocument/2006/relationships/image"/><Relationship Id="rId4" Target="../media/image1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5.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slideLayouts/slideLayout26.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25.xml" Type="http://schemas.openxmlformats.org/officeDocument/2006/relationships/slideLayout"/><Relationship Id="rId2" Target="../notesSlides/notesSlide3.xml" Type="http://schemas.openxmlformats.org/officeDocument/2006/relationships/notesSlide"/></Relationships>
</file>

<file path=ppt/slides/_rels/slide22.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13.jpeg" Type="http://schemas.openxmlformats.org/officeDocument/2006/relationships/image"/><Relationship Id="rId3" Target="../media/image1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15.png" Type="http://schemas.openxmlformats.org/officeDocument/2006/relationships/image"/><Relationship Id="rId3" Target="../media/hdphoto2.wdp" Type="http://schemas.microsoft.com/office/2007/relationships/hdphoto"/><Relationship Id="rId4" Target="../media/image16.png" Type="http://schemas.openxmlformats.org/officeDocument/2006/relationships/image"/><Relationship Id="rId5" Target="../media/hdphoto3.wdp" Type="http://schemas.microsoft.com/office/2007/relationships/hdphoto"/></Relationships>
</file>

<file path=ppt/slides/_rels/slide24.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17.jpeg" Type="http://schemas.openxmlformats.org/officeDocument/2006/relationships/image"/><Relationship Id="rId3" Target="../media/image18.png" Type="http://schemas.openxmlformats.org/officeDocument/2006/relationships/image"/><Relationship Id="rId4" Target="../media/hdphoto4.wdp" Type="http://schemas.microsoft.com/office/2007/relationships/hdphoto"/></Relationships>
</file>

<file path=ppt/slides/_rels/slide25.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19.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25.xml" Type="http://schemas.openxmlformats.org/officeDocument/2006/relationships/slideLayout"/><Relationship Id="rId2" Target="../notesSlides/notesSlide4.xml" Type="http://schemas.openxmlformats.org/officeDocument/2006/relationships/notesSlide"/></Relationships>
</file>

<file path=ppt/slides/_rels/slide27.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20.jpeg" Type="http://schemas.openxmlformats.org/officeDocument/2006/relationships/image"/><Relationship Id="rId3" Target="../media/image9.jpeg" Type="http://schemas.openxmlformats.org/officeDocument/2006/relationships/image"/><Relationship Id="rId4" Target="../media/image21.emf" Type="http://schemas.openxmlformats.org/officeDocument/2006/relationships/image"/><Relationship Id="rId5" Target="../media/image22.jpeg" Type="http://schemas.openxmlformats.org/officeDocument/2006/relationships/image"/><Relationship Id="rId6" Target="../media/image23.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26.xml" Type="http://schemas.openxmlformats.org/officeDocument/2006/relationships/slideLayout"/><Relationship Id="rId10" Target="../media/image29.png" Type="http://schemas.openxmlformats.org/officeDocument/2006/relationships/image"/><Relationship Id="rId2" Target="../notesSlides/notesSlide5.xml" Type="http://schemas.openxmlformats.org/officeDocument/2006/relationships/notesSlide"/><Relationship Id="rId3" Target="http://www.mlit.go.jp/toshi/townscape/crd_townscape_tk_000012.html" TargetMode="External" Type="http://schemas.openxmlformats.org/officeDocument/2006/relationships/hyperlink"/><Relationship Id="rId4" Target="../media/image23.png" Type="http://schemas.openxmlformats.org/officeDocument/2006/relationships/image"/><Relationship Id="rId5" Target="../media/image24.png" Type="http://schemas.openxmlformats.org/officeDocument/2006/relationships/image"/><Relationship Id="rId6" Target="../media/image25.png" Type="http://schemas.openxmlformats.org/officeDocument/2006/relationships/image"/><Relationship Id="rId7" Target="../media/image26.png" Type="http://schemas.openxmlformats.org/officeDocument/2006/relationships/image"/><Relationship Id="rId8" Target="../media/image27.png" Type="http://schemas.openxmlformats.org/officeDocument/2006/relationships/image"/><Relationship Id="rId9" Target="../media/image28.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3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6.xml" Type="http://schemas.openxmlformats.org/officeDocument/2006/relationships/slideLayout"/></Relationships>
</file>

<file path=ppt/slides/_rels/slide30.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31.emf" Type="http://schemas.openxmlformats.org/officeDocument/2006/relationships/image"/><Relationship Id="rId3" Target="../media/image32.png" Type="http://schemas.openxmlformats.org/officeDocument/2006/relationships/image"/><Relationship Id="rId4" Target="../media/hdphoto5.wdp" Type="http://schemas.microsoft.com/office/2007/relationships/hdphoto"/><Relationship Id="rId5" Target="../media/image33.png" Type="http://schemas.openxmlformats.org/officeDocument/2006/relationships/image"/><Relationship Id="rId6" Target="../media/hdphoto6.wdp" Type="http://schemas.microsoft.com/office/2007/relationships/hdphoto"/></Relationships>
</file>

<file path=ppt/slides/_rels/slide31.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34.pn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 Id="rId5" Target="../media/image37.png" Type="http://schemas.openxmlformats.org/officeDocument/2006/relationships/image"/><Relationship Id="rId6" Target="../media/image38.tmp" Type="http://schemas.openxmlformats.org/officeDocument/2006/relationships/image"/><Relationship Id="rId7" Target="../media/image39.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40.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41.jpeg" Type="http://schemas.openxmlformats.org/officeDocument/2006/relationships/image"/><Relationship Id="rId3" Target="../media/image42.png" Type="http://schemas.openxmlformats.org/officeDocument/2006/relationships/image"/><Relationship Id="rId4" Target="../media/image43.png" Type="http://schemas.openxmlformats.org/officeDocument/2006/relationships/image"/><Relationship Id="rId5" Target="../media/image4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26.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26.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26.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26.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26.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タイトル 1"/>
          <p:cNvSpPr>
            <a:spLocks noGrp="1"/>
          </p:cNvSpPr>
          <p:nvPr>
            <p:ph type="ctrTitle"/>
          </p:nvPr>
        </p:nvSpPr>
        <p:spPr>
          <a:xfrm>
            <a:off x="1763688" y="1839367"/>
            <a:ext cx="6625158" cy="2046833"/>
          </a:xfrm>
        </p:spPr>
        <p:txBody>
          <a:bodyPr/>
          <a:lstStyle/>
          <a:p>
            <a:r>
              <a:rPr lang="ja-JP" altLang="en-US" sz="3600" b="1" dirty="0">
                <a:latin typeface="Meiryo UI" panose="020B0604030504040204" pitchFamily="50" charset="-128"/>
                <a:ea typeface="Meiryo UI" panose="020B0604030504040204" pitchFamily="50" charset="-128"/>
              </a:rPr>
              <a:t>屋外広告物行政</a:t>
            </a:r>
            <a:endParaRPr kumimoji="1" lang="ja-JP" altLang="en-US" sz="3600" b="1" dirty="0">
              <a:latin typeface="Meiryo UI" panose="020B0604030504040204" pitchFamily="50" charset="-128"/>
              <a:ea typeface="Meiryo UI" panose="020B0604030504040204" pitchFamily="50" charset="-128"/>
            </a:endParaRPr>
          </a:p>
        </p:txBody>
      </p:sp>
      <p:sp>
        <p:nvSpPr>
          <p:cNvPr id="1489" name="サブタイトル 2"/>
          <p:cNvSpPr>
            <a:spLocks noGrp="1"/>
          </p:cNvSpPr>
          <p:nvPr>
            <p:ph type="subTitle" idx="1"/>
          </p:nvPr>
        </p:nvSpPr>
        <p:spPr>
          <a:xfrm>
            <a:off x="1371600" y="3886200"/>
            <a:ext cx="7017246" cy="1054968"/>
          </a:xfrm>
        </p:spPr>
        <p:txBody>
          <a:bodyPr/>
          <a:lstStyle/>
          <a:p>
            <a:r>
              <a:rPr lang="ja-JP" altLang="en-US" sz="2400" dirty="0">
                <a:latin typeface="Meiryo UI" panose="020B0604030504040204" pitchFamily="50" charset="-128"/>
                <a:ea typeface="Meiryo UI" panose="020B0604030504040204" pitchFamily="50" charset="-128"/>
              </a:rPr>
              <a:t>国土交通省　都市局</a:t>
            </a:r>
            <a:r>
              <a:rPr kumimoji="1" lang="ja-JP" altLang="en-US" sz="2400" dirty="0">
                <a:latin typeface="Meiryo UI" panose="020B0604030504040204" pitchFamily="50" charset="-128"/>
                <a:ea typeface="Meiryo UI" panose="020B0604030504040204" pitchFamily="50" charset="-128"/>
              </a:rPr>
              <a:t>公園緑地・景観課</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令和７年３月更新</a:t>
            </a:r>
          </a:p>
        </p:txBody>
      </p:sp>
    </p:spTree>
    <p:extLst>
      <p:ext uri="{BB962C8B-B14F-4D97-AF65-F5344CB8AC3E}">
        <p14:creationId xmlns:p14="http://schemas.microsoft.com/office/powerpoint/2010/main" val="2813949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9</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屋外広告物の制限</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Rectangle 3">
            <a:extLst>
              <a:ext uri="{FF2B5EF4-FFF2-40B4-BE49-F238E27FC236}">
                <a16:creationId xmlns:a16="http://schemas.microsoft.com/office/drawing/2014/main" id="{7391D1DD-D0FE-7A7B-E584-C9C96FBEFB89}"/>
              </a:ext>
            </a:extLst>
          </p:cNvPr>
          <p:cNvSpPr txBox="1">
            <a:spLocks noChangeArrowheads="1"/>
          </p:cNvSpPr>
          <p:nvPr/>
        </p:nvSpPr>
        <p:spPr>
          <a:xfrm>
            <a:off x="107504" y="836712"/>
            <a:ext cx="8964488" cy="5760640"/>
          </a:xfrm>
          <a:prstGeom prst="rect">
            <a:avLst/>
          </a:prstGeom>
          <a:noFill/>
          <a:ln>
            <a:noFill/>
          </a:ln>
        </p:spPr>
        <p:txBody>
          <a:bodyPr vert="horz" wrap="square" lIns="91440" tIns="45720" rIns="91440" bIns="45720" numCol="1" anchor="t" anchorCtr="0" compatLnSpc="1">
            <a:prstTxWarp prst="textNoShape">
              <a:avLst/>
            </a:prstTxWarp>
            <a:normAutofit/>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marL="0" indent="288000" algn="just">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都道府県、指定都市、中核市、景観行政団体である市町村等は、条例で定めるところにより、以下の規制を行うことができる。</a:t>
            </a:r>
          </a:p>
          <a:p>
            <a:pPr algn="just">
              <a:spcBef>
                <a:spcPct val="0"/>
              </a:spcBef>
              <a:buFontTx/>
              <a:buNone/>
            </a:pPr>
            <a:endParaRPr lang="ja-JP" altLang="en-US" sz="2400" dirty="0">
              <a:solidFill>
                <a:srgbClr val="000066"/>
              </a:solidFill>
              <a:latin typeface="Meiryo UI" panose="020B0604030504040204" pitchFamily="50" charset="-128"/>
              <a:ea typeface="Meiryo UI" panose="020B0604030504040204" pitchFamily="50" charset="-128"/>
            </a:endParaRPr>
          </a:p>
          <a:p>
            <a:pPr algn="just">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a:t>
            </a:r>
            <a:r>
              <a:rPr lang="ja-JP" altLang="en-US" sz="2400" u="sng" dirty="0">
                <a:solidFill>
                  <a:srgbClr val="000066"/>
                </a:solidFill>
                <a:latin typeface="Meiryo UI" panose="020B0604030504040204" pitchFamily="50" charset="-128"/>
                <a:ea typeface="Meiryo UI" panose="020B0604030504040204" pitchFamily="50" charset="-128"/>
              </a:rPr>
              <a:t>１　広告物の表示等の</a:t>
            </a:r>
            <a:r>
              <a:rPr lang="ja-JP" altLang="en-US" sz="2400" b="1" u="sng" dirty="0">
                <a:solidFill>
                  <a:srgbClr val="000066"/>
                </a:solidFill>
                <a:latin typeface="Meiryo UI" panose="020B0604030504040204" pitchFamily="50" charset="-128"/>
                <a:ea typeface="Meiryo UI" panose="020B0604030504040204" pitchFamily="50" charset="-128"/>
              </a:rPr>
              <a:t>禁止</a:t>
            </a:r>
            <a:r>
              <a:rPr lang="ja-JP" altLang="en-US" sz="2400" b="1" dirty="0">
                <a:solidFill>
                  <a:srgbClr val="000066"/>
                </a:solidFill>
                <a:latin typeface="Meiryo UI" panose="020B0604030504040204" pitchFamily="50" charset="-128"/>
                <a:ea typeface="Meiryo UI" panose="020B0604030504040204" pitchFamily="50" charset="-128"/>
              </a:rPr>
              <a:t>　　　　　　　　　　　　　 </a:t>
            </a:r>
            <a:r>
              <a:rPr lang="ja-JP" altLang="en-US" sz="1600" dirty="0">
                <a:solidFill>
                  <a:srgbClr val="000066"/>
                </a:solidFill>
                <a:latin typeface="Meiryo UI" panose="020B0604030504040204" pitchFamily="50" charset="-128"/>
                <a:ea typeface="Meiryo UI" panose="020B0604030504040204" pitchFamily="50" charset="-128"/>
              </a:rPr>
              <a:t>（屋外広告物法第３条）</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600"/>
              </a:spcBef>
              <a:buFontTx/>
              <a:buNone/>
            </a:pPr>
            <a:r>
              <a:rPr lang="ja-JP" altLang="en-US" sz="2400" dirty="0">
                <a:solidFill>
                  <a:srgbClr val="000066"/>
                </a:solidFill>
                <a:latin typeface="Meiryo UI" panose="020B0604030504040204" pitchFamily="50" charset="-128"/>
                <a:ea typeface="Meiryo UI" panose="020B0604030504040204" pitchFamily="50" charset="-128"/>
              </a:rPr>
              <a:t>　　① 良好な景観又は風致の維持を目的とする場合</a:t>
            </a:r>
          </a:p>
          <a:p>
            <a:pPr algn="just">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 </a:t>
            </a:r>
            <a:r>
              <a:rPr lang="ja-JP" altLang="en-US" sz="2400" b="1" u="sng" dirty="0">
                <a:solidFill>
                  <a:srgbClr val="000066"/>
                </a:solidFill>
                <a:latin typeface="Meiryo UI" panose="020B0604030504040204" pitchFamily="50" charset="-128"/>
                <a:ea typeface="Meiryo UI" panose="020B0604030504040204" pitchFamily="50" charset="-128"/>
              </a:rPr>
              <a:t>一定の地域・場所や物件</a:t>
            </a:r>
            <a:r>
              <a:rPr lang="ja-JP" altLang="en-US" sz="2400" dirty="0">
                <a:solidFill>
                  <a:srgbClr val="000066"/>
                </a:solidFill>
                <a:latin typeface="Meiryo UI" panose="020B0604030504040204" pitchFamily="50" charset="-128"/>
                <a:ea typeface="Meiryo UI" panose="020B0604030504040204" pitchFamily="50" charset="-128"/>
              </a:rPr>
              <a:t>について、禁止することが可能</a:t>
            </a:r>
          </a:p>
          <a:p>
            <a:pPr algn="just">
              <a:spcBef>
                <a:spcPts val="1200"/>
              </a:spcBef>
              <a:buFontTx/>
              <a:buNone/>
            </a:pPr>
            <a:r>
              <a:rPr lang="ja-JP" altLang="en-US" sz="2400" dirty="0">
                <a:solidFill>
                  <a:srgbClr val="000066"/>
                </a:solidFill>
                <a:latin typeface="Meiryo UI" panose="020B0604030504040204" pitchFamily="50" charset="-128"/>
                <a:ea typeface="Meiryo UI" panose="020B0604030504040204" pitchFamily="50" charset="-128"/>
              </a:rPr>
              <a:t>　　② 公衆に対する危害を防止することを目的とする場合</a:t>
            </a:r>
          </a:p>
          <a:p>
            <a:pPr algn="just">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 </a:t>
            </a:r>
            <a:r>
              <a:rPr lang="ja-JP" altLang="en-US" sz="2400" b="1" u="sng" dirty="0">
                <a:solidFill>
                  <a:srgbClr val="000066"/>
                </a:solidFill>
                <a:latin typeface="Meiryo UI" panose="020B0604030504040204" pitchFamily="50" charset="-128"/>
                <a:ea typeface="Meiryo UI" panose="020B0604030504040204" pitchFamily="50" charset="-128"/>
              </a:rPr>
              <a:t>地域、物件を限定せず、</a:t>
            </a:r>
            <a:r>
              <a:rPr lang="ja-JP" altLang="en-US" sz="2400" dirty="0">
                <a:solidFill>
                  <a:srgbClr val="000066"/>
                </a:solidFill>
                <a:latin typeface="Meiryo UI" panose="020B0604030504040204" pitchFamily="50" charset="-128"/>
                <a:ea typeface="Meiryo UI" panose="020B0604030504040204" pitchFamily="50" charset="-128"/>
              </a:rPr>
              <a:t>禁止することが可能</a:t>
            </a:r>
          </a:p>
          <a:p>
            <a:pPr algn="just">
              <a:spcBef>
                <a:spcPct val="0"/>
              </a:spcBef>
              <a:buFontTx/>
              <a:buNone/>
            </a:pPr>
            <a:endParaRPr lang="ja-JP" altLang="en-US" sz="2400" dirty="0">
              <a:solidFill>
                <a:srgbClr val="000066"/>
              </a:solidFill>
              <a:latin typeface="Meiryo UI" panose="020B0604030504040204" pitchFamily="50" charset="-128"/>
              <a:ea typeface="Meiryo UI" panose="020B0604030504040204" pitchFamily="50" charset="-128"/>
            </a:endParaRPr>
          </a:p>
          <a:p>
            <a:pPr algn="just">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a:t>
            </a:r>
            <a:r>
              <a:rPr lang="ja-JP" altLang="en-US" sz="2400" u="sng" dirty="0">
                <a:solidFill>
                  <a:srgbClr val="000066"/>
                </a:solidFill>
                <a:latin typeface="Meiryo UI" panose="020B0604030504040204" pitchFamily="50" charset="-128"/>
                <a:ea typeface="Meiryo UI" panose="020B0604030504040204" pitchFamily="50" charset="-128"/>
              </a:rPr>
              <a:t>２　広告物の表示等について、許可制を設ける等の必要な</a:t>
            </a:r>
            <a:r>
              <a:rPr lang="ja-JP" altLang="en-US" sz="2400" b="1" u="sng" dirty="0">
                <a:solidFill>
                  <a:srgbClr val="000066"/>
                </a:solidFill>
                <a:latin typeface="Meiryo UI" panose="020B0604030504040204" pitchFamily="50" charset="-128"/>
                <a:ea typeface="Meiryo UI" panose="020B0604030504040204" pitchFamily="50" charset="-128"/>
              </a:rPr>
              <a:t>制限</a:t>
            </a:r>
            <a:endParaRPr lang="en-US" altLang="ja-JP" sz="2400" b="1" u="sng" dirty="0">
              <a:solidFill>
                <a:srgbClr val="000066"/>
              </a:solidFill>
              <a:latin typeface="Meiryo UI" panose="020B0604030504040204" pitchFamily="50" charset="-128"/>
              <a:ea typeface="Meiryo UI" panose="020B0604030504040204" pitchFamily="50" charset="-128"/>
            </a:endParaRPr>
          </a:p>
          <a:p>
            <a:pPr algn="just">
              <a:spcBef>
                <a:spcPct val="0"/>
              </a:spcBef>
              <a:buFontTx/>
              <a:buNone/>
            </a:pPr>
            <a:r>
              <a:rPr lang="ja-JP" altLang="en-US" sz="1600" dirty="0">
                <a:solidFill>
                  <a:srgbClr val="000066"/>
                </a:solidFill>
                <a:latin typeface="Meiryo UI" panose="020B0604030504040204" pitchFamily="50" charset="-128"/>
                <a:ea typeface="Meiryo UI" panose="020B0604030504040204" pitchFamily="50" charset="-128"/>
              </a:rPr>
              <a:t>                     　　　　　　　　　　　　　　　　　　   　                               （屋外広告物法第４条）</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ct val="0"/>
              </a:spcBef>
              <a:buFontTx/>
              <a:buNone/>
            </a:pPr>
            <a:endParaRPr lang="en-US" altLang="ja-JP" sz="2400" dirty="0">
              <a:solidFill>
                <a:srgbClr val="000066"/>
              </a:solidFill>
              <a:latin typeface="Meiryo UI" panose="020B0604030504040204" pitchFamily="50" charset="-128"/>
              <a:ea typeface="Meiryo UI" panose="020B0604030504040204" pitchFamily="50" charset="-128"/>
            </a:endParaRPr>
          </a:p>
          <a:p>
            <a:pPr algn="just">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a:t>
            </a:r>
            <a:r>
              <a:rPr lang="ja-JP" altLang="en-US" sz="2400" u="sng" dirty="0">
                <a:solidFill>
                  <a:srgbClr val="000066"/>
                </a:solidFill>
                <a:latin typeface="Meiryo UI" panose="020B0604030504040204" pitchFamily="50" charset="-128"/>
                <a:ea typeface="Meiryo UI" panose="020B0604030504040204" pitchFamily="50" charset="-128"/>
              </a:rPr>
              <a:t>３　広告物の形状、面積、色彩、意匠その他表示の方法等の</a:t>
            </a:r>
            <a:endParaRPr lang="en-US" altLang="ja-JP" sz="2400" u="sng" dirty="0">
              <a:solidFill>
                <a:srgbClr val="000066"/>
              </a:solidFill>
              <a:latin typeface="Meiryo UI" panose="020B0604030504040204" pitchFamily="50" charset="-128"/>
              <a:ea typeface="Meiryo UI" panose="020B0604030504040204" pitchFamily="50" charset="-128"/>
            </a:endParaRPr>
          </a:p>
          <a:p>
            <a:pPr algn="just">
              <a:spcBef>
                <a:spcPct val="0"/>
              </a:spcBef>
              <a:buFontTx/>
              <a:buNone/>
            </a:pPr>
            <a:r>
              <a:rPr lang="ja-JP" altLang="en-US" sz="2400" b="1" dirty="0">
                <a:solidFill>
                  <a:srgbClr val="000066"/>
                </a:solidFill>
                <a:latin typeface="Meiryo UI" panose="020B0604030504040204" pitchFamily="50" charset="-128"/>
                <a:ea typeface="Meiryo UI" panose="020B0604030504040204" pitchFamily="50" charset="-128"/>
              </a:rPr>
              <a:t>       </a:t>
            </a:r>
            <a:r>
              <a:rPr lang="ja-JP" altLang="en-US" sz="2400" b="1" u="sng" dirty="0">
                <a:solidFill>
                  <a:srgbClr val="000066"/>
                </a:solidFill>
                <a:latin typeface="Meiryo UI" panose="020B0604030504040204" pitchFamily="50" charset="-128"/>
                <a:ea typeface="Meiryo UI" panose="020B0604030504040204" pitchFamily="50" charset="-128"/>
              </a:rPr>
              <a:t>基準の設定</a:t>
            </a:r>
            <a:r>
              <a:rPr lang="ja-JP" altLang="en-US" sz="2400" dirty="0">
                <a:solidFill>
                  <a:srgbClr val="000066"/>
                </a:solidFill>
                <a:latin typeface="Meiryo UI" panose="020B0604030504040204" pitchFamily="50" charset="-128"/>
                <a:ea typeface="Meiryo UI" panose="020B0604030504040204" pitchFamily="50" charset="-128"/>
              </a:rPr>
              <a:t>　　  　　　　　　　　　　　　　　　　   </a:t>
            </a:r>
            <a:r>
              <a:rPr lang="ja-JP" altLang="en-US" sz="1600" dirty="0">
                <a:solidFill>
                  <a:srgbClr val="000066"/>
                </a:solidFill>
                <a:latin typeface="Meiryo UI" panose="020B0604030504040204" pitchFamily="50" charset="-128"/>
                <a:ea typeface="Meiryo UI" panose="020B0604030504040204" pitchFamily="50" charset="-128"/>
              </a:rPr>
              <a:t>（屋外広告物法第５条）</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0"/>
              </a:spcBef>
              <a:buFontTx/>
              <a:buNone/>
            </a:pPr>
            <a:endParaRPr lang="ja-JP" altLang="en-US" sz="2400" kern="0" dirty="0">
              <a:solidFill>
                <a:srgbClr val="000066"/>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93BC0532-E278-B929-F32B-AA45F27FA29A}"/>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63844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10</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禁止地域</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5" name="Rectangle 6">
            <a:extLst>
              <a:ext uri="{FF2B5EF4-FFF2-40B4-BE49-F238E27FC236}">
                <a16:creationId xmlns:a16="http://schemas.microsoft.com/office/drawing/2014/main" id="{DD592BB3-203B-D00E-CEE3-F3F150FC1D4B}"/>
              </a:ext>
            </a:extLst>
          </p:cNvPr>
          <p:cNvSpPr>
            <a:spLocks noChangeArrowheads="1"/>
          </p:cNvSpPr>
          <p:nvPr/>
        </p:nvSpPr>
        <p:spPr>
          <a:xfrm>
            <a:off x="44447" y="1807737"/>
            <a:ext cx="3929281"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800" dirty="0">
                <a:solidFill>
                  <a:srgbClr val="000066"/>
                </a:solidFill>
                <a:latin typeface="Meiryo UI" panose="020B0604030504040204" pitchFamily="50" charset="-128"/>
                <a:ea typeface="Meiryo UI" panose="020B0604030504040204" pitchFamily="50" charset="-128"/>
              </a:rPr>
              <a:t>＜屋外広告物条例で定める内容の例＞</a:t>
            </a:r>
          </a:p>
        </p:txBody>
      </p:sp>
      <p:sp>
        <p:nvSpPr>
          <p:cNvPr id="7" name="Text Box 7">
            <a:extLst>
              <a:ext uri="{FF2B5EF4-FFF2-40B4-BE49-F238E27FC236}">
                <a16:creationId xmlns:a16="http://schemas.microsoft.com/office/drawing/2014/main" id="{1D31B3E3-8401-350A-5DE1-DA7C6F1C4CAD}"/>
              </a:ext>
            </a:extLst>
          </p:cNvPr>
          <p:cNvSpPr txBox="1">
            <a:spLocks noChangeArrowheads="1"/>
          </p:cNvSpPr>
          <p:nvPr/>
        </p:nvSpPr>
        <p:spPr>
          <a:xfrm>
            <a:off x="376598" y="817042"/>
            <a:ext cx="8583695" cy="1017844"/>
          </a:xfrm>
          <a:prstGeom prst="rect">
            <a:avLst/>
          </a:prstGeom>
          <a:noFill/>
          <a:ln>
            <a:noFill/>
          </a:ln>
        </p:spPr>
        <p:txBody>
          <a:bodyPr wrap="squar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indent="252000" algn="just">
              <a:spcBef>
                <a:spcPct val="0"/>
              </a:spcBef>
              <a:buFontTx/>
              <a:buNone/>
            </a:pPr>
            <a:r>
              <a:rPr lang="ja-JP" altLang="en-US" sz="2000" dirty="0">
                <a:solidFill>
                  <a:srgbClr val="000066"/>
                </a:solidFill>
                <a:latin typeface="Meiryo UI" panose="020B0604030504040204" pitchFamily="50" charset="-128"/>
                <a:ea typeface="Meiryo UI" panose="020B0604030504040204" pitchFamily="50" charset="-128"/>
              </a:rPr>
              <a:t>都道府県は、条例で定めるところにより、良好な景観又は風致を維持するために必要があると認めるときは、地域又は場所について、広告物の表示又は掲出物件の設置を禁止することができる。</a:t>
            </a:r>
          </a:p>
        </p:txBody>
      </p:sp>
      <p:sp>
        <p:nvSpPr>
          <p:cNvPr id="8" name="Text Box 8">
            <a:extLst>
              <a:ext uri="{FF2B5EF4-FFF2-40B4-BE49-F238E27FC236}">
                <a16:creationId xmlns:a16="http://schemas.microsoft.com/office/drawing/2014/main" id="{949DA766-F12B-6E62-7024-8B557E79E99F}"/>
              </a:ext>
            </a:extLst>
          </p:cNvPr>
          <p:cNvSpPr txBox="1">
            <a:spLocks noChangeArrowheads="1"/>
          </p:cNvSpPr>
          <p:nvPr/>
        </p:nvSpPr>
        <p:spPr>
          <a:xfrm>
            <a:off x="61132" y="476672"/>
            <a:ext cx="4490630" cy="463846"/>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＜屋外広告物法第３条第１項＞</a:t>
            </a:r>
          </a:p>
        </p:txBody>
      </p:sp>
      <p:sp>
        <p:nvSpPr>
          <p:cNvPr id="9" name="AutoShape 9">
            <a:extLst>
              <a:ext uri="{FF2B5EF4-FFF2-40B4-BE49-F238E27FC236}">
                <a16:creationId xmlns:a16="http://schemas.microsoft.com/office/drawing/2014/main" id="{3BDBD986-5EDE-7E91-AE5F-10F5C3E2C7C8}"/>
              </a:ext>
            </a:extLst>
          </p:cNvPr>
          <p:cNvSpPr>
            <a:spLocks noChangeArrowheads="1"/>
          </p:cNvSpPr>
          <p:nvPr/>
        </p:nvSpPr>
        <p:spPr>
          <a:xfrm flipV="1">
            <a:off x="2904734" y="1791892"/>
            <a:ext cx="3527425" cy="215900"/>
          </a:xfrm>
          <a:prstGeom prst="triangle">
            <a:avLst>
              <a:gd name="adj" fmla="val 50000"/>
            </a:avLst>
          </a:prstGeom>
          <a:solidFill>
            <a:srgbClr val="FFCC00">
              <a:alpha val="70195"/>
            </a:srgbClr>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solidFill>
                <a:srgbClr val="000000"/>
              </a:solidFill>
            </a:endParaRPr>
          </a:p>
        </p:txBody>
      </p:sp>
      <p:sp>
        <p:nvSpPr>
          <p:cNvPr id="2" name="AutoShape 2">
            <a:extLst>
              <a:ext uri="{FF2B5EF4-FFF2-40B4-BE49-F238E27FC236}">
                <a16:creationId xmlns:a16="http://schemas.microsoft.com/office/drawing/2014/main" id="{BD1E4213-A86E-8D8E-A3FB-948616F8E2C7}"/>
              </a:ext>
            </a:extLst>
          </p:cNvPr>
          <p:cNvSpPr>
            <a:spLocks noChangeArrowheads="1"/>
          </p:cNvSpPr>
          <p:nvPr/>
        </p:nvSpPr>
        <p:spPr>
          <a:xfrm>
            <a:off x="61132" y="2127404"/>
            <a:ext cx="8824916" cy="4663871"/>
          </a:xfrm>
          <a:prstGeom prst="roundRect">
            <a:avLst>
              <a:gd name="adj" fmla="val 5292"/>
            </a:avLst>
          </a:prstGeom>
          <a:solidFill>
            <a:srgbClr val="EAEAEA"/>
          </a:solidFill>
          <a:ln w="9525">
            <a:solidFill>
              <a:srgbClr val="000080"/>
            </a:solidFill>
            <a:round/>
            <a:headEnd/>
            <a:tailEnd/>
          </a:ln>
        </p:spPr>
        <p:txBody>
          <a:bodyPr wrap="square" lIns="72000" rIns="72000" anchor="ctr">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600" dirty="0">
                <a:solidFill>
                  <a:srgbClr val="000066"/>
                </a:solidFill>
                <a:latin typeface="Meiryo UI" panose="020B0604030504040204" pitchFamily="50" charset="-128"/>
                <a:ea typeface="Meiryo UI" panose="020B0604030504040204" pitchFamily="50" charset="-128"/>
              </a:rPr>
              <a:t>次に掲げる地域又は場所においては、広告物を表示し、又は掲出物件を設置してはならない。</a:t>
            </a:r>
          </a:p>
          <a:p>
            <a:pPr marL="288000" indent="-432000" algn="just">
              <a:lnSpc>
                <a:spcPts val="1700"/>
              </a:lnSpc>
              <a:spcBef>
                <a:spcPts val="300"/>
              </a:spcBef>
              <a:buFontTx/>
              <a:buNone/>
            </a:pPr>
            <a:r>
              <a:rPr lang="ja-JP" altLang="en-US" sz="1600" dirty="0">
                <a:solidFill>
                  <a:srgbClr val="000066"/>
                </a:solidFill>
                <a:latin typeface="Meiryo UI" panose="020B0604030504040204" pitchFamily="50" charset="-128"/>
                <a:ea typeface="Meiryo UI" panose="020B0604030504040204" pitchFamily="50" charset="-128"/>
              </a:rPr>
              <a:t>① 第一種・第二種低層（中高層）住居専用地域、田園住居地域、景観地区、風致地区、特別緑地保全地区、緑地保全地域、生産緑地地区又は伝統的建造物群保存地区</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300"/>
              </a:spcBef>
              <a:buFontTx/>
              <a:buNone/>
            </a:pPr>
            <a:r>
              <a:rPr lang="ja-JP" altLang="en-US" sz="1600" dirty="0">
                <a:solidFill>
                  <a:srgbClr val="000066"/>
                </a:solidFill>
                <a:latin typeface="Meiryo UI" panose="020B0604030504040204" pitchFamily="50" charset="-128"/>
                <a:ea typeface="Meiryo UI" panose="020B0604030504040204" pitchFamily="50" charset="-128"/>
              </a:rPr>
              <a:t>② 市民農園の区域（知事が指定する区域を除く。）</a:t>
            </a:r>
          </a:p>
          <a:p>
            <a:pPr algn="just">
              <a:spcBef>
                <a:spcPts val="300"/>
              </a:spcBef>
              <a:buNone/>
            </a:pPr>
            <a:r>
              <a:rPr lang="ja-JP" altLang="en-US" sz="1600" dirty="0">
                <a:solidFill>
                  <a:srgbClr val="000066"/>
                </a:solidFill>
                <a:latin typeface="Meiryo UI" panose="020B0604030504040204" pitchFamily="50" charset="-128"/>
                <a:ea typeface="Meiryo UI" panose="020B0604030504040204" pitchFamily="50" charset="-128"/>
              </a:rPr>
              <a:t>③ 重要文化財等に指定された建造物及びその周辺で知事が指定する範囲内にある地域等</a:t>
            </a:r>
          </a:p>
          <a:p>
            <a:pPr algn="just">
              <a:spcBef>
                <a:spcPts val="300"/>
              </a:spcBef>
              <a:buFontTx/>
              <a:buNone/>
            </a:pPr>
            <a:r>
              <a:rPr lang="ja-JP" altLang="en-US" sz="1600" dirty="0">
                <a:solidFill>
                  <a:srgbClr val="000066"/>
                </a:solidFill>
                <a:latin typeface="Meiryo UI" panose="020B0604030504040204" pitchFamily="50" charset="-128"/>
                <a:ea typeface="Meiryo UI" panose="020B0604030504040204" pitchFamily="50" charset="-128"/>
              </a:rPr>
              <a:t>④ 文化財保護条例に指定された建造物等並びにこれらの周囲で知事が指定する範囲内にある地域</a:t>
            </a:r>
          </a:p>
          <a:p>
            <a:pPr algn="just">
              <a:spcBef>
                <a:spcPts val="300"/>
              </a:spcBef>
              <a:buFontTx/>
              <a:buNone/>
            </a:pPr>
            <a:r>
              <a:rPr lang="ja-JP" altLang="en-US" sz="1600" dirty="0">
                <a:solidFill>
                  <a:srgbClr val="000066"/>
                </a:solidFill>
                <a:latin typeface="Meiryo UI" panose="020B0604030504040204" pitchFamily="50" charset="-128"/>
                <a:ea typeface="Meiryo UI" panose="020B0604030504040204" pitchFamily="50" charset="-128"/>
              </a:rPr>
              <a:t>⑤ 風致保安林として指定された森林のある地域</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300"/>
              </a:spcBef>
              <a:buFontTx/>
              <a:buNone/>
            </a:pPr>
            <a:r>
              <a:rPr lang="ja-JP" altLang="en-US" sz="1600" dirty="0">
                <a:solidFill>
                  <a:srgbClr val="000066"/>
                </a:solidFill>
                <a:latin typeface="Meiryo UI" panose="020B0604030504040204" pitchFamily="50" charset="-128"/>
                <a:ea typeface="Meiryo UI" panose="020B0604030504040204" pitchFamily="50" charset="-128"/>
              </a:rPr>
              <a:t>⑥ 保存樹林のある地域</a:t>
            </a:r>
            <a:endParaRPr lang="en-US" altLang="ja-JP" sz="1600" dirty="0">
              <a:solidFill>
                <a:srgbClr val="000066"/>
              </a:solidFill>
              <a:latin typeface="Meiryo UI" panose="020B0604030504040204" pitchFamily="50" charset="-128"/>
              <a:ea typeface="Meiryo UI" panose="020B0604030504040204" pitchFamily="50" charset="-128"/>
            </a:endParaRPr>
          </a:p>
          <a:p>
            <a:pPr marL="288000" indent="-432000" algn="just">
              <a:spcBef>
                <a:spcPts val="300"/>
              </a:spcBef>
              <a:buFontTx/>
              <a:buNone/>
            </a:pPr>
            <a:r>
              <a:rPr lang="ja-JP" altLang="en-US" sz="1600" dirty="0">
                <a:solidFill>
                  <a:srgbClr val="000066"/>
                </a:solidFill>
                <a:latin typeface="Meiryo UI" panose="020B0604030504040204" pitchFamily="50" charset="-128"/>
                <a:ea typeface="Meiryo UI" panose="020B0604030504040204" pitchFamily="50" charset="-128"/>
              </a:rPr>
              <a:t>⑦ 高速自動車国道及び自動車専用道路の全区間（休憩所等の存する区域のうち知事が指定する区域を除く。）、道路（高速道及び自専道を除く。）及び鉄道等の知事が指定する区間</a:t>
            </a:r>
          </a:p>
          <a:p>
            <a:pPr algn="just">
              <a:spcBef>
                <a:spcPts val="300"/>
              </a:spcBef>
              <a:buFontTx/>
              <a:buNone/>
            </a:pPr>
            <a:r>
              <a:rPr lang="ja-JP" altLang="en-US" sz="1600" dirty="0">
                <a:solidFill>
                  <a:srgbClr val="000066"/>
                </a:solidFill>
                <a:latin typeface="Meiryo UI" panose="020B0604030504040204" pitchFamily="50" charset="-128"/>
                <a:ea typeface="Meiryo UI" panose="020B0604030504040204" pitchFamily="50" charset="-128"/>
              </a:rPr>
              <a:t>⑧ 道路及び鉄道等に接続する地域で知事が指定する区域</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300"/>
              </a:spcBef>
              <a:buFontTx/>
              <a:buNone/>
            </a:pPr>
            <a:r>
              <a:rPr lang="ja-JP" altLang="en-US" sz="1600" dirty="0">
                <a:solidFill>
                  <a:srgbClr val="000066"/>
                </a:solidFill>
                <a:latin typeface="Meiryo UI" panose="020B0604030504040204" pitchFamily="50" charset="-128"/>
                <a:ea typeface="Meiryo UI" panose="020B0604030504040204" pitchFamily="50" charset="-128"/>
              </a:rPr>
              <a:t>⑨ 都市公園、その他の公園又は緑地の区域</a:t>
            </a:r>
          </a:p>
          <a:p>
            <a:pPr algn="just">
              <a:spcBef>
                <a:spcPts val="300"/>
              </a:spcBef>
              <a:buFontTx/>
              <a:buNone/>
            </a:pPr>
            <a:r>
              <a:rPr lang="ja-JP" altLang="en-US" sz="1600" dirty="0">
                <a:solidFill>
                  <a:srgbClr val="000066"/>
                </a:solidFill>
                <a:latin typeface="Meiryo UI" panose="020B0604030504040204" pitchFamily="50" charset="-128"/>
                <a:ea typeface="Meiryo UI" panose="020B0604030504040204" pitchFamily="50" charset="-128"/>
              </a:rPr>
              <a:t>⑩ 河川、湖沼、渓谷、海浜、高原、山、山岳及びこれらの附近の地域で、知事が指定する区域</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300"/>
              </a:spcBef>
              <a:buFontTx/>
              <a:buNone/>
            </a:pPr>
            <a:r>
              <a:rPr lang="ja-JP" altLang="en-US" sz="1600" dirty="0">
                <a:solidFill>
                  <a:srgbClr val="000066"/>
                </a:solidFill>
                <a:latin typeface="Meiryo UI" panose="020B0604030504040204" pitchFamily="50" charset="-128"/>
                <a:ea typeface="Meiryo UI" panose="020B0604030504040204" pitchFamily="50" charset="-128"/>
              </a:rPr>
              <a:t>⑪ 港湾、空港、駅前広場及びこれらの附近の地域で知事が指定する区域</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300"/>
              </a:spcBef>
              <a:buFontTx/>
              <a:buNone/>
            </a:pPr>
            <a:r>
              <a:rPr lang="ja-JP" altLang="en-US" sz="1600" dirty="0">
                <a:solidFill>
                  <a:srgbClr val="000066"/>
                </a:solidFill>
                <a:latin typeface="Meiryo UI" panose="020B0604030504040204" pitchFamily="50" charset="-128"/>
                <a:ea typeface="Meiryo UI" panose="020B0604030504040204" pitchFamily="50" charset="-128"/>
              </a:rPr>
              <a:t>⑫ 官公署、学校、図書館、公会堂、公民館、体育館及び公衆便所の建物並びにその敷地</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300"/>
              </a:spcBef>
              <a:buFontTx/>
              <a:buNone/>
            </a:pPr>
            <a:r>
              <a:rPr lang="ja-JP" altLang="en-US" sz="1600" dirty="0">
                <a:solidFill>
                  <a:srgbClr val="000066"/>
                </a:solidFill>
                <a:latin typeface="Meiryo UI" panose="020B0604030504040204" pitchFamily="50" charset="-128"/>
                <a:ea typeface="Meiryo UI" panose="020B0604030504040204" pitchFamily="50" charset="-128"/>
              </a:rPr>
              <a:t>⑬ 古墳、墓地及びこれらの周囲の地域で、知事が指定する区域</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300"/>
              </a:spcBef>
              <a:buFontTx/>
              <a:buNone/>
            </a:pPr>
            <a:r>
              <a:rPr lang="ja-JP" altLang="en-US" sz="1600" dirty="0">
                <a:solidFill>
                  <a:srgbClr val="000066"/>
                </a:solidFill>
                <a:latin typeface="Meiryo UI" panose="020B0604030504040204" pitchFamily="50" charset="-128"/>
                <a:ea typeface="Meiryo UI" panose="020B0604030504040204" pitchFamily="50" charset="-128"/>
              </a:rPr>
              <a:t>⑭ 社寺、教会、火葬場の建造物及びその境域で、知事が指定する区域</a:t>
            </a:r>
          </a:p>
        </p:txBody>
      </p:sp>
    </p:spTree>
    <p:extLst>
      <p:ext uri="{BB962C8B-B14F-4D97-AF65-F5344CB8AC3E}">
        <p14:creationId xmlns:p14="http://schemas.microsoft.com/office/powerpoint/2010/main" val="531024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11</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禁止物件</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3" name="AutoShape 2">
            <a:extLst>
              <a:ext uri="{FF2B5EF4-FFF2-40B4-BE49-F238E27FC236}">
                <a16:creationId xmlns:a16="http://schemas.microsoft.com/office/drawing/2014/main" id="{2242C5E9-065A-CF51-A316-474EDE0E83F1}"/>
              </a:ext>
            </a:extLst>
          </p:cNvPr>
          <p:cNvSpPr>
            <a:spLocks noChangeArrowheads="1"/>
          </p:cNvSpPr>
          <p:nvPr/>
        </p:nvSpPr>
        <p:spPr>
          <a:xfrm>
            <a:off x="179387" y="2674608"/>
            <a:ext cx="8785225" cy="3878541"/>
          </a:xfrm>
          <a:prstGeom prst="roundRect">
            <a:avLst>
              <a:gd name="adj" fmla="val 5292"/>
            </a:avLst>
          </a:prstGeom>
          <a:solidFill>
            <a:srgbClr val="EAEAEA"/>
          </a:solidFill>
          <a:ln w="9525">
            <a:solidFill>
              <a:srgbClr val="000080"/>
            </a:solidFill>
            <a:round/>
            <a:headEnd/>
            <a:tailEnd/>
          </a:ln>
        </p:spPr>
        <p:txBody>
          <a:bodyPr wrap="square" lIns="72000" rIns="72000" anchor="ctr">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800" dirty="0">
                <a:solidFill>
                  <a:srgbClr val="000066"/>
                </a:solidFill>
                <a:latin typeface="Meiryo UI" panose="020B0604030504040204" pitchFamily="50" charset="-128"/>
                <a:ea typeface="Meiryo UI" panose="020B0604030504040204" pitchFamily="50" charset="-128"/>
              </a:rPr>
              <a:t>次に掲げる物件には、広告物を表示し、又は掲出物件を設置してはならない。</a:t>
            </a:r>
          </a:p>
          <a:p>
            <a:pPr algn="just">
              <a:spcBef>
                <a:spcPts val="300"/>
              </a:spcBef>
              <a:buFontTx/>
              <a:buNone/>
            </a:pPr>
            <a:r>
              <a:rPr lang="ja-JP" altLang="en-US" sz="1800" dirty="0">
                <a:solidFill>
                  <a:srgbClr val="000066"/>
                </a:solidFill>
                <a:latin typeface="Meiryo UI" panose="020B0604030504040204" pitchFamily="50" charset="-128"/>
                <a:ea typeface="Meiryo UI" panose="020B0604030504040204" pitchFamily="50" charset="-128"/>
              </a:rPr>
              <a:t>① 橋りょう、トンネル、高架構造及び分離帯</a:t>
            </a:r>
            <a:endParaRPr lang="en-US" altLang="ja-JP" sz="1800" dirty="0">
              <a:solidFill>
                <a:srgbClr val="000066"/>
              </a:solidFill>
              <a:latin typeface="Meiryo UI" panose="020B0604030504040204" pitchFamily="50" charset="-128"/>
              <a:ea typeface="Meiryo UI" panose="020B0604030504040204" pitchFamily="50" charset="-128"/>
            </a:endParaRPr>
          </a:p>
          <a:p>
            <a:pPr algn="just">
              <a:spcBef>
                <a:spcPts val="300"/>
              </a:spcBef>
              <a:buFontTx/>
              <a:buNone/>
            </a:pPr>
            <a:r>
              <a:rPr lang="ja-JP" altLang="en-US" sz="1800" dirty="0">
                <a:solidFill>
                  <a:srgbClr val="000066"/>
                </a:solidFill>
                <a:latin typeface="Meiryo UI" panose="020B0604030504040204" pitchFamily="50" charset="-128"/>
                <a:ea typeface="Meiryo UI" panose="020B0604030504040204" pitchFamily="50" charset="-128"/>
              </a:rPr>
              <a:t>② 石垣、よう壁の類</a:t>
            </a:r>
          </a:p>
          <a:p>
            <a:pPr algn="just">
              <a:spcBef>
                <a:spcPts val="300"/>
              </a:spcBef>
              <a:buFontTx/>
              <a:buNone/>
            </a:pPr>
            <a:r>
              <a:rPr lang="ja-JP" altLang="en-US" sz="1800" dirty="0">
                <a:solidFill>
                  <a:srgbClr val="000066"/>
                </a:solidFill>
                <a:latin typeface="Meiryo UI" panose="020B0604030504040204" pitchFamily="50" charset="-128"/>
                <a:ea typeface="Meiryo UI" panose="020B0604030504040204" pitchFamily="50" charset="-128"/>
              </a:rPr>
              <a:t>③ 街路樹、路傍樹及び保存樹</a:t>
            </a:r>
          </a:p>
          <a:p>
            <a:pPr algn="just">
              <a:spcBef>
                <a:spcPts val="300"/>
              </a:spcBef>
              <a:buFontTx/>
              <a:buNone/>
            </a:pPr>
            <a:r>
              <a:rPr lang="ja-JP" altLang="en-US" sz="1800" dirty="0">
                <a:solidFill>
                  <a:srgbClr val="000066"/>
                </a:solidFill>
                <a:latin typeface="Meiryo UI" panose="020B0604030504040204" pitchFamily="50" charset="-128"/>
                <a:ea typeface="Meiryo UI" panose="020B0604030504040204" pitchFamily="50" charset="-128"/>
              </a:rPr>
              <a:t>④ 信号機、道路標識及び歩道柵、駒止めの類並びに里程標の類</a:t>
            </a:r>
          </a:p>
          <a:p>
            <a:pPr algn="just">
              <a:spcBef>
                <a:spcPts val="300"/>
              </a:spcBef>
              <a:buFontTx/>
              <a:buNone/>
            </a:pPr>
            <a:r>
              <a:rPr lang="ja-JP" altLang="en-US" sz="1800" dirty="0">
                <a:solidFill>
                  <a:srgbClr val="000066"/>
                </a:solidFill>
                <a:latin typeface="Meiryo UI" panose="020B0604030504040204" pitchFamily="50" charset="-128"/>
                <a:ea typeface="Meiryo UI" panose="020B0604030504040204" pitchFamily="50" charset="-128"/>
              </a:rPr>
              <a:t>⑤ 電柱、街灯柱その他電柱の類で知事が指定するもの</a:t>
            </a:r>
            <a:endParaRPr lang="en-US" altLang="ja-JP" sz="1800" dirty="0">
              <a:solidFill>
                <a:srgbClr val="000066"/>
              </a:solidFill>
              <a:latin typeface="Meiryo UI" panose="020B0604030504040204" pitchFamily="50" charset="-128"/>
              <a:ea typeface="Meiryo UI" panose="020B0604030504040204" pitchFamily="50" charset="-128"/>
            </a:endParaRPr>
          </a:p>
          <a:p>
            <a:pPr algn="just">
              <a:spcBef>
                <a:spcPts val="300"/>
              </a:spcBef>
              <a:buFontTx/>
              <a:buNone/>
            </a:pPr>
            <a:r>
              <a:rPr lang="ja-JP" altLang="en-US" sz="1800" dirty="0">
                <a:solidFill>
                  <a:srgbClr val="000066"/>
                </a:solidFill>
                <a:latin typeface="Meiryo UI" panose="020B0604030504040204" pitchFamily="50" charset="-128"/>
                <a:ea typeface="Meiryo UI" panose="020B0604030504040204" pitchFamily="50" charset="-128"/>
              </a:rPr>
              <a:t>⑥ 消火栓、火災報知器及び火の見やぐら</a:t>
            </a:r>
            <a:endParaRPr lang="en-US" altLang="ja-JP" sz="1800" dirty="0">
              <a:solidFill>
                <a:srgbClr val="000066"/>
              </a:solidFill>
              <a:latin typeface="Meiryo UI" panose="020B0604030504040204" pitchFamily="50" charset="-128"/>
              <a:ea typeface="Meiryo UI" panose="020B0604030504040204" pitchFamily="50" charset="-128"/>
            </a:endParaRPr>
          </a:p>
          <a:p>
            <a:pPr algn="just">
              <a:spcBef>
                <a:spcPts val="300"/>
              </a:spcBef>
              <a:buFontTx/>
              <a:buNone/>
            </a:pPr>
            <a:r>
              <a:rPr lang="ja-JP" altLang="en-US" sz="1800" dirty="0">
                <a:solidFill>
                  <a:srgbClr val="000066"/>
                </a:solidFill>
                <a:latin typeface="Meiryo UI" panose="020B0604030504040204" pitchFamily="50" charset="-128"/>
                <a:ea typeface="Meiryo UI" panose="020B0604030504040204" pitchFamily="50" charset="-128"/>
              </a:rPr>
              <a:t>⑦ 郵便ポスト、電話ボックス及び路上変電塔</a:t>
            </a:r>
          </a:p>
          <a:p>
            <a:pPr algn="just">
              <a:spcBef>
                <a:spcPts val="300"/>
              </a:spcBef>
              <a:buFontTx/>
              <a:buNone/>
            </a:pPr>
            <a:r>
              <a:rPr lang="ja-JP" altLang="en-US" sz="1800" dirty="0">
                <a:solidFill>
                  <a:srgbClr val="000066"/>
                </a:solidFill>
                <a:latin typeface="Meiryo UI" panose="020B0604030504040204" pitchFamily="50" charset="-128"/>
                <a:ea typeface="Meiryo UI" panose="020B0604030504040204" pitchFamily="50" charset="-128"/>
              </a:rPr>
              <a:t>⑧ 送電塔、送受信塔及び照明塔</a:t>
            </a:r>
            <a:endParaRPr lang="en-US" altLang="ja-JP" sz="1800" dirty="0">
              <a:solidFill>
                <a:srgbClr val="000066"/>
              </a:solidFill>
              <a:latin typeface="Meiryo UI" panose="020B0604030504040204" pitchFamily="50" charset="-128"/>
              <a:ea typeface="Meiryo UI" panose="020B0604030504040204" pitchFamily="50" charset="-128"/>
            </a:endParaRPr>
          </a:p>
          <a:p>
            <a:pPr algn="just">
              <a:spcBef>
                <a:spcPts val="300"/>
              </a:spcBef>
              <a:buFontTx/>
              <a:buNone/>
            </a:pPr>
            <a:r>
              <a:rPr lang="ja-JP" altLang="en-US" sz="1800" dirty="0">
                <a:solidFill>
                  <a:srgbClr val="000066"/>
                </a:solidFill>
                <a:latin typeface="Meiryo UI" panose="020B0604030504040204" pitchFamily="50" charset="-128"/>
                <a:ea typeface="Meiryo UI" panose="020B0604030504040204" pitchFamily="50" charset="-128"/>
              </a:rPr>
              <a:t>⑨ 煙突及びガスタンク、水道タンクその他タンクの類</a:t>
            </a:r>
          </a:p>
          <a:p>
            <a:pPr algn="just">
              <a:spcBef>
                <a:spcPts val="300"/>
              </a:spcBef>
              <a:buFontTx/>
              <a:buNone/>
            </a:pPr>
            <a:r>
              <a:rPr lang="ja-JP" altLang="en-US" sz="1800" dirty="0">
                <a:solidFill>
                  <a:srgbClr val="000066"/>
                </a:solidFill>
                <a:latin typeface="Meiryo UI" panose="020B0604030504040204" pitchFamily="50" charset="-128"/>
                <a:ea typeface="Meiryo UI" panose="020B0604030504040204" pitchFamily="50" charset="-128"/>
              </a:rPr>
              <a:t>⑩ 銅像、神仏像及び記念碑の類</a:t>
            </a:r>
            <a:endParaRPr lang="en-US" altLang="ja-JP" sz="1800" dirty="0">
              <a:solidFill>
                <a:srgbClr val="000066"/>
              </a:solidFill>
              <a:latin typeface="Meiryo UI" panose="020B0604030504040204" pitchFamily="50" charset="-128"/>
              <a:ea typeface="Meiryo UI" panose="020B0604030504040204" pitchFamily="50" charset="-128"/>
            </a:endParaRPr>
          </a:p>
          <a:p>
            <a:pPr algn="just">
              <a:spcBef>
                <a:spcPts val="300"/>
              </a:spcBef>
              <a:buFontTx/>
              <a:buNone/>
            </a:pPr>
            <a:r>
              <a:rPr lang="ja-JP" altLang="en-US" sz="1800" dirty="0">
                <a:solidFill>
                  <a:srgbClr val="000066"/>
                </a:solidFill>
                <a:latin typeface="Meiryo UI" panose="020B0604030504040204" pitchFamily="50" charset="-128"/>
                <a:ea typeface="Meiryo UI" panose="020B0604030504040204" pitchFamily="50" charset="-128"/>
              </a:rPr>
              <a:t>⑪ 景観重要建造物及び景観重要樹木</a:t>
            </a:r>
          </a:p>
        </p:txBody>
      </p:sp>
      <p:sp>
        <p:nvSpPr>
          <p:cNvPr id="5" name="Rectangle 6">
            <a:extLst>
              <a:ext uri="{FF2B5EF4-FFF2-40B4-BE49-F238E27FC236}">
                <a16:creationId xmlns:a16="http://schemas.microsoft.com/office/drawing/2014/main" id="{DD592BB3-203B-D00E-CEE3-F3F150FC1D4B}"/>
              </a:ext>
            </a:extLst>
          </p:cNvPr>
          <p:cNvSpPr>
            <a:spLocks noChangeArrowheads="1"/>
          </p:cNvSpPr>
          <p:nvPr/>
        </p:nvSpPr>
        <p:spPr>
          <a:xfrm>
            <a:off x="107504" y="2273077"/>
            <a:ext cx="4344459" cy="400110"/>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000" dirty="0">
                <a:solidFill>
                  <a:srgbClr val="000066"/>
                </a:solidFill>
                <a:latin typeface="Meiryo UI" panose="020B0604030504040204" pitchFamily="50" charset="-128"/>
                <a:ea typeface="Meiryo UI" panose="020B0604030504040204" pitchFamily="50" charset="-128"/>
              </a:rPr>
              <a:t>＜屋外広告物条例で定める内容の例＞</a:t>
            </a:r>
          </a:p>
        </p:txBody>
      </p:sp>
      <p:sp>
        <p:nvSpPr>
          <p:cNvPr id="7" name="Text Box 7">
            <a:extLst>
              <a:ext uri="{FF2B5EF4-FFF2-40B4-BE49-F238E27FC236}">
                <a16:creationId xmlns:a16="http://schemas.microsoft.com/office/drawing/2014/main" id="{1D31B3E3-8401-350A-5DE1-DA7C6F1C4CAD}"/>
              </a:ext>
            </a:extLst>
          </p:cNvPr>
          <p:cNvSpPr txBox="1">
            <a:spLocks noChangeArrowheads="1"/>
          </p:cNvSpPr>
          <p:nvPr/>
        </p:nvSpPr>
        <p:spPr>
          <a:xfrm>
            <a:off x="457487" y="893229"/>
            <a:ext cx="8425060" cy="1017844"/>
          </a:xfrm>
          <a:prstGeom prst="rect">
            <a:avLst/>
          </a:prstGeom>
          <a:noFill/>
          <a:ln>
            <a:noFill/>
          </a:ln>
        </p:spPr>
        <p:txBody>
          <a:bodyPr wrap="squar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indent="230400" algn="just">
              <a:spcBef>
                <a:spcPct val="0"/>
              </a:spcBef>
              <a:buNone/>
            </a:pPr>
            <a:r>
              <a:rPr lang="ja-JP" altLang="en-US" sz="2000" dirty="0">
                <a:solidFill>
                  <a:srgbClr val="000066"/>
                </a:solidFill>
                <a:latin typeface="Meiryo UI" panose="020B0604030504040204" pitchFamily="50" charset="-128"/>
                <a:ea typeface="Meiryo UI" panose="020B0604030504040204" pitchFamily="50" charset="-128"/>
              </a:rPr>
              <a:t>都道府県は、条例で定めるところにより、良好な景観又は風致を維持するために必要があると認めるときは、物件に広告物を表示し、又は掲出物件を設置することを禁止することができる。</a:t>
            </a:r>
          </a:p>
        </p:txBody>
      </p:sp>
      <p:sp>
        <p:nvSpPr>
          <p:cNvPr id="8" name="Text Box 8">
            <a:extLst>
              <a:ext uri="{FF2B5EF4-FFF2-40B4-BE49-F238E27FC236}">
                <a16:creationId xmlns:a16="http://schemas.microsoft.com/office/drawing/2014/main" id="{949DA766-F12B-6E62-7024-8B557E79E99F}"/>
              </a:ext>
            </a:extLst>
          </p:cNvPr>
          <p:cNvSpPr txBox="1">
            <a:spLocks noChangeArrowheads="1"/>
          </p:cNvSpPr>
          <p:nvPr/>
        </p:nvSpPr>
        <p:spPr>
          <a:xfrm>
            <a:off x="179387" y="557201"/>
            <a:ext cx="4490630" cy="463846"/>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＜屋外広告物法第３条第２項＞</a:t>
            </a:r>
          </a:p>
        </p:txBody>
      </p:sp>
      <p:sp>
        <p:nvSpPr>
          <p:cNvPr id="9" name="AutoShape 9">
            <a:extLst>
              <a:ext uri="{FF2B5EF4-FFF2-40B4-BE49-F238E27FC236}">
                <a16:creationId xmlns:a16="http://schemas.microsoft.com/office/drawing/2014/main" id="{3BDBD986-5EDE-7E91-AE5F-10F5C3E2C7C8}"/>
              </a:ext>
            </a:extLst>
          </p:cNvPr>
          <p:cNvSpPr>
            <a:spLocks noChangeArrowheads="1"/>
          </p:cNvSpPr>
          <p:nvPr/>
        </p:nvSpPr>
        <p:spPr>
          <a:xfrm flipV="1">
            <a:off x="2906304" y="2040158"/>
            <a:ext cx="3527425" cy="215900"/>
          </a:xfrm>
          <a:prstGeom prst="triangle">
            <a:avLst>
              <a:gd name="adj" fmla="val 50000"/>
            </a:avLst>
          </a:prstGeom>
          <a:solidFill>
            <a:srgbClr val="FFCC00">
              <a:alpha val="70195"/>
            </a:srgbClr>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solidFill>
                <a:srgbClr val="000000"/>
              </a:solidFill>
            </a:endParaRPr>
          </a:p>
        </p:txBody>
      </p:sp>
    </p:spTree>
    <p:extLst>
      <p:ext uri="{BB962C8B-B14F-4D97-AF65-F5344CB8AC3E}">
        <p14:creationId xmlns:p14="http://schemas.microsoft.com/office/powerpoint/2010/main" val="2203899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12</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許可地域</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3" name="AutoShape 2">
            <a:extLst>
              <a:ext uri="{FF2B5EF4-FFF2-40B4-BE49-F238E27FC236}">
                <a16:creationId xmlns:a16="http://schemas.microsoft.com/office/drawing/2014/main" id="{2242C5E9-065A-CF51-A316-474EDE0E83F1}"/>
              </a:ext>
            </a:extLst>
          </p:cNvPr>
          <p:cNvSpPr>
            <a:spLocks noChangeArrowheads="1"/>
          </p:cNvSpPr>
          <p:nvPr/>
        </p:nvSpPr>
        <p:spPr>
          <a:xfrm>
            <a:off x="152698" y="3226960"/>
            <a:ext cx="8838604" cy="3326189"/>
          </a:xfrm>
          <a:prstGeom prst="roundRect">
            <a:avLst>
              <a:gd name="adj" fmla="val 5292"/>
            </a:avLst>
          </a:prstGeom>
          <a:solidFill>
            <a:srgbClr val="EAEAEA"/>
          </a:solidFill>
          <a:ln w="9525">
            <a:solidFill>
              <a:srgbClr val="000080"/>
            </a:solidFill>
            <a:round/>
            <a:headEnd/>
            <a:tailEnd/>
          </a:ln>
        </p:spPr>
        <p:txBody>
          <a:bodyPr wrap="square" lIns="72000" rIns="72000" anchor="ctr">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indent="216000" algn="just" eaLnBrk="1" hangingPunct="1">
              <a:spcBef>
                <a:spcPts val="0"/>
              </a:spcBef>
              <a:buFontTx/>
              <a:buNone/>
            </a:pPr>
            <a:r>
              <a:rPr lang="ja-JP" altLang="ja-JP" sz="1800" dirty="0">
                <a:solidFill>
                  <a:srgbClr val="000066"/>
                </a:solidFill>
                <a:latin typeface="Meiryo UI" panose="020B0604030504040204" pitchFamily="50" charset="-128"/>
                <a:ea typeface="Meiryo UI" panose="020B0604030504040204" pitchFamily="50" charset="-128"/>
              </a:rPr>
              <a:t>次に掲げる地域</a:t>
            </a:r>
            <a:r>
              <a:rPr lang="ja-JP" altLang="en-US" sz="1800" dirty="0">
                <a:solidFill>
                  <a:srgbClr val="000066"/>
                </a:solidFill>
                <a:latin typeface="Meiryo UI" panose="020B0604030504040204" pitchFamily="50" charset="-128"/>
                <a:ea typeface="Meiryo UI" panose="020B0604030504040204" pitchFamily="50" charset="-128"/>
              </a:rPr>
              <a:t>又は</a:t>
            </a:r>
            <a:r>
              <a:rPr lang="ja-JP" altLang="ja-JP" sz="1800" dirty="0">
                <a:solidFill>
                  <a:srgbClr val="000066"/>
                </a:solidFill>
                <a:latin typeface="Meiryo UI" panose="020B0604030504040204" pitchFamily="50" charset="-128"/>
                <a:ea typeface="Meiryo UI" panose="020B0604030504040204" pitchFamily="50" charset="-128"/>
              </a:rPr>
              <a:t>場所において</a:t>
            </a:r>
            <a:r>
              <a:rPr lang="ja-JP" altLang="en-US" sz="1800" dirty="0">
                <a:solidFill>
                  <a:srgbClr val="000066"/>
                </a:solidFill>
                <a:latin typeface="Meiryo UI" panose="020B0604030504040204" pitchFamily="50" charset="-128"/>
                <a:ea typeface="Meiryo UI" panose="020B0604030504040204" pitchFamily="50" charset="-128"/>
              </a:rPr>
              <a:t>、</a:t>
            </a:r>
            <a:r>
              <a:rPr lang="ja-JP" altLang="ja-JP" sz="1800" dirty="0">
                <a:solidFill>
                  <a:srgbClr val="000066"/>
                </a:solidFill>
                <a:latin typeface="Meiryo UI" panose="020B0604030504040204" pitchFamily="50" charset="-128"/>
                <a:ea typeface="Meiryo UI" panose="020B0604030504040204" pitchFamily="50" charset="-128"/>
              </a:rPr>
              <a:t>広告物を表示し、又は掲出物件を設置しようとする者は、知事の許可を受けなければならない。</a:t>
            </a:r>
            <a:endParaRPr lang="ja-JP" altLang="en-US" sz="1800" dirty="0">
              <a:solidFill>
                <a:srgbClr val="000066"/>
              </a:solidFill>
              <a:latin typeface="Meiryo UI" panose="020B0604030504040204" pitchFamily="50" charset="-128"/>
              <a:ea typeface="Meiryo UI" panose="020B0604030504040204" pitchFamily="50" charset="-128"/>
            </a:endParaRPr>
          </a:p>
          <a:p>
            <a:pPr marL="0" indent="0" algn="just" eaLnBrk="1" hangingPunct="1">
              <a:buFontTx/>
              <a:buNone/>
            </a:pPr>
            <a:r>
              <a:rPr lang="ja-JP" altLang="en-US" sz="1800" dirty="0">
                <a:solidFill>
                  <a:srgbClr val="000066"/>
                </a:solidFill>
                <a:latin typeface="Meiryo UI" panose="020B0604030504040204" pitchFamily="50" charset="-128"/>
                <a:ea typeface="Meiryo UI" panose="020B0604030504040204" pitchFamily="50" charset="-128"/>
              </a:rPr>
              <a:t>① 景観計画区域</a:t>
            </a:r>
            <a:endParaRPr lang="en-US" altLang="ja-JP" sz="1800" dirty="0">
              <a:solidFill>
                <a:srgbClr val="000066"/>
              </a:solidFill>
              <a:latin typeface="Meiryo UI" panose="020B0604030504040204" pitchFamily="50" charset="-128"/>
              <a:ea typeface="Meiryo UI" panose="020B0604030504040204" pitchFamily="50" charset="-128"/>
            </a:endParaRPr>
          </a:p>
          <a:p>
            <a:pPr marL="360000" indent="-360000" algn="just" eaLnBrk="1" hangingPunct="1">
              <a:lnSpc>
                <a:spcPts val="2000"/>
              </a:lnSpc>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② 高速自動車国道及び自動車専用道路の休憩所又は給油所の存する区域のうち知事が指定する区域並びに道路及び鉄道等の知事が指定する区間</a:t>
            </a:r>
            <a:endParaRPr lang="en-US" altLang="ja-JP"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③ 道路及び鉄道等に接続する地域で知事が指定する区域</a:t>
            </a:r>
          </a:p>
          <a:p>
            <a:pPr marL="0" indent="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④ 河川、湖沼、渓谷、海浜、高原、山、山岳及びこれらの附近の地域で知事が指定する区域</a:t>
            </a:r>
          </a:p>
          <a:p>
            <a:pPr marL="0" indent="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⑤ 港湾、空港、駅前広場及びこれらの附近の地域で知事が指定する区域</a:t>
            </a:r>
          </a:p>
          <a:p>
            <a:pPr marL="0" indent="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⑥ ○○市（町、村）全域</a:t>
            </a:r>
          </a:p>
          <a:p>
            <a:pPr marL="0" indent="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⑦ ○○町（村）大字○○</a:t>
            </a:r>
            <a:endParaRPr lang="ja-JP" altLang="en-US" sz="1800" dirty="0">
              <a:solidFill>
                <a:srgbClr val="000000"/>
              </a:solidFill>
              <a:latin typeface="Meiryo UI" panose="020B0604030504040204" pitchFamily="50" charset="-128"/>
              <a:ea typeface="Meiryo UI" panose="020B0604030504040204" pitchFamily="50" charset="-128"/>
            </a:endParaRPr>
          </a:p>
        </p:txBody>
      </p:sp>
      <p:sp>
        <p:nvSpPr>
          <p:cNvPr id="5" name="Rectangle 6">
            <a:extLst>
              <a:ext uri="{FF2B5EF4-FFF2-40B4-BE49-F238E27FC236}">
                <a16:creationId xmlns:a16="http://schemas.microsoft.com/office/drawing/2014/main" id="{DD592BB3-203B-D00E-CEE3-F3F150FC1D4B}"/>
              </a:ext>
            </a:extLst>
          </p:cNvPr>
          <p:cNvSpPr>
            <a:spLocks noChangeArrowheads="1"/>
          </p:cNvSpPr>
          <p:nvPr/>
        </p:nvSpPr>
        <p:spPr>
          <a:xfrm>
            <a:off x="36795" y="2826849"/>
            <a:ext cx="4344459" cy="400110"/>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000" dirty="0">
                <a:solidFill>
                  <a:srgbClr val="000066"/>
                </a:solidFill>
                <a:latin typeface="Meiryo UI" panose="020B0604030504040204" pitchFamily="50" charset="-128"/>
                <a:ea typeface="Meiryo UI" panose="020B0604030504040204" pitchFamily="50" charset="-128"/>
              </a:rPr>
              <a:t>＜屋外広告物条例で定める内容の例＞</a:t>
            </a:r>
          </a:p>
        </p:txBody>
      </p:sp>
      <p:sp>
        <p:nvSpPr>
          <p:cNvPr id="7" name="Text Box 7">
            <a:extLst>
              <a:ext uri="{FF2B5EF4-FFF2-40B4-BE49-F238E27FC236}">
                <a16:creationId xmlns:a16="http://schemas.microsoft.com/office/drawing/2014/main" id="{1D31B3E3-8401-350A-5DE1-DA7C6F1C4CAD}"/>
              </a:ext>
            </a:extLst>
          </p:cNvPr>
          <p:cNvSpPr txBox="1">
            <a:spLocks noChangeArrowheads="1"/>
          </p:cNvSpPr>
          <p:nvPr/>
        </p:nvSpPr>
        <p:spPr>
          <a:xfrm>
            <a:off x="314182" y="998120"/>
            <a:ext cx="8515635" cy="1325620"/>
          </a:xfrm>
          <a:prstGeom prst="rect">
            <a:avLst/>
          </a:prstGeom>
          <a:noFill/>
          <a:ln>
            <a:noFill/>
          </a:ln>
        </p:spPr>
        <p:txBody>
          <a:bodyPr wrap="squar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indent="230400" algn="just">
              <a:spcBef>
                <a:spcPct val="0"/>
              </a:spcBef>
              <a:buNone/>
            </a:pPr>
            <a:r>
              <a:rPr lang="ja-JP" altLang="en-US" sz="2000" dirty="0">
                <a:solidFill>
                  <a:srgbClr val="000066"/>
                </a:solidFill>
                <a:latin typeface="Meiryo UI" panose="020B0604030504040204" pitchFamily="50" charset="-128"/>
                <a:ea typeface="Meiryo UI" panose="020B0604030504040204" pitchFamily="50" charset="-128"/>
              </a:rPr>
              <a:t>都道府県は、条例で定めるところにより、良好な景観を形成し、若しくは風致を維持し、又は公衆に対する危害を防止するために必要があると認めるときは、広告物の表示又は掲出物件の設置について、都道府県知事の許可を受けなければならないとすることその他必要な制限をすることができる。</a:t>
            </a:r>
          </a:p>
        </p:txBody>
      </p:sp>
      <p:sp>
        <p:nvSpPr>
          <p:cNvPr id="8" name="Text Box 8">
            <a:extLst>
              <a:ext uri="{FF2B5EF4-FFF2-40B4-BE49-F238E27FC236}">
                <a16:creationId xmlns:a16="http://schemas.microsoft.com/office/drawing/2014/main" id="{949DA766-F12B-6E62-7024-8B557E79E99F}"/>
              </a:ext>
            </a:extLst>
          </p:cNvPr>
          <p:cNvSpPr txBox="1">
            <a:spLocks noChangeArrowheads="1"/>
          </p:cNvSpPr>
          <p:nvPr/>
        </p:nvSpPr>
        <p:spPr>
          <a:xfrm>
            <a:off x="37787" y="574846"/>
            <a:ext cx="3567300" cy="463846"/>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＜屋外広告物法第４条＞</a:t>
            </a:r>
          </a:p>
        </p:txBody>
      </p:sp>
      <p:sp>
        <p:nvSpPr>
          <p:cNvPr id="9" name="AutoShape 9">
            <a:extLst>
              <a:ext uri="{FF2B5EF4-FFF2-40B4-BE49-F238E27FC236}">
                <a16:creationId xmlns:a16="http://schemas.microsoft.com/office/drawing/2014/main" id="{3BDBD986-5EDE-7E91-AE5F-10F5C3E2C7C8}"/>
              </a:ext>
            </a:extLst>
          </p:cNvPr>
          <p:cNvSpPr>
            <a:spLocks noChangeArrowheads="1"/>
          </p:cNvSpPr>
          <p:nvPr/>
        </p:nvSpPr>
        <p:spPr>
          <a:xfrm flipV="1">
            <a:off x="2915816" y="2530239"/>
            <a:ext cx="3527425" cy="215900"/>
          </a:xfrm>
          <a:prstGeom prst="triangle">
            <a:avLst>
              <a:gd name="adj" fmla="val 50000"/>
            </a:avLst>
          </a:prstGeom>
          <a:solidFill>
            <a:srgbClr val="FFCC00">
              <a:alpha val="70195"/>
            </a:srgbClr>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solidFill>
                <a:srgbClr val="000000"/>
              </a:solidFill>
            </a:endParaRPr>
          </a:p>
        </p:txBody>
      </p:sp>
    </p:spTree>
    <p:extLst>
      <p:ext uri="{BB962C8B-B14F-4D97-AF65-F5344CB8AC3E}">
        <p14:creationId xmlns:p14="http://schemas.microsoft.com/office/powerpoint/2010/main" val="4099827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13</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表示方法等の基準</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3" name="AutoShape 2">
            <a:extLst>
              <a:ext uri="{FF2B5EF4-FFF2-40B4-BE49-F238E27FC236}">
                <a16:creationId xmlns:a16="http://schemas.microsoft.com/office/drawing/2014/main" id="{2242C5E9-065A-CF51-A316-474EDE0E83F1}"/>
              </a:ext>
            </a:extLst>
          </p:cNvPr>
          <p:cNvSpPr>
            <a:spLocks noChangeArrowheads="1"/>
          </p:cNvSpPr>
          <p:nvPr/>
        </p:nvSpPr>
        <p:spPr>
          <a:xfrm>
            <a:off x="179387" y="2927933"/>
            <a:ext cx="8785225" cy="3741428"/>
          </a:xfrm>
          <a:prstGeom prst="roundRect">
            <a:avLst>
              <a:gd name="adj" fmla="val 5292"/>
            </a:avLst>
          </a:prstGeom>
          <a:solidFill>
            <a:srgbClr val="EAEAEA"/>
          </a:solidFill>
          <a:ln w="9525">
            <a:solidFill>
              <a:srgbClr val="000080"/>
            </a:solidFill>
            <a:round/>
            <a:headEnd/>
            <a:tailEnd/>
          </a:ln>
        </p:spPr>
        <p:txBody>
          <a:bodyPr wrap="square" lIns="72000" rIns="72000" anchor="ctr">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216000" algn="just" eaLnBrk="1" hangingPunct="1">
              <a:spcBef>
                <a:spcPts val="0"/>
              </a:spcBef>
              <a:buFontTx/>
              <a:buNone/>
            </a:pPr>
            <a:r>
              <a:rPr lang="ja-JP" altLang="ja-JP" sz="1800" dirty="0">
                <a:solidFill>
                  <a:srgbClr val="000066"/>
                </a:solidFill>
                <a:latin typeface="Meiryo UI" panose="020B0604030504040204" pitchFamily="50" charset="-128"/>
                <a:ea typeface="Meiryo UI" panose="020B0604030504040204" pitchFamily="50" charset="-128"/>
              </a:rPr>
              <a:t>次に定める広告物または掲出物件を表示し、または設置しようとするときは、規則で定める規格に適合しなければならない。</a:t>
            </a:r>
            <a:endParaRPr lang="ja-JP" altLang="en-US"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en-US" altLang="ja-JP" sz="1800" dirty="0">
                <a:solidFill>
                  <a:srgbClr val="000066"/>
                </a:solidFill>
                <a:latin typeface="Meiryo UI" panose="020B0604030504040204" pitchFamily="50" charset="-128"/>
                <a:ea typeface="Meiryo UI" panose="020B0604030504040204" pitchFamily="50" charset="-128"/>
              </a:rPr>
              <a:t> </a:t>
            </a:r>
            <a:r>
              <a:rPr lang="ja-JP" altLang="ja-JP" sz="1800" dirty="0">
                <a:solidFill>
                  <a:srgbClr val="000066"/>
                </a:solidFill>
                <a:latin typeface="Meiryo UI" panose="020B0604030504040204" pitchFamily="50" charset="-128"/>
                <a:ea typeface="Meiryo UI" panose="020B0604030504040204" pitchFamily="50" charset="-128"/>
              </a:rPr>
              <a:t>・</a:t>
            </a:r>
            <a:r>
              <a:rPr lang="ja-JP" altLang="en-US" sz="1800" dirty="0">
                <a:solidFill>
                  <a:srgbClr val="000066"/>
                </a:solidFill>
                <a:latin typeface="Meiryo UI" panose="020B0604030504040204" pitchFamily="50" charset="-128"/>
                <a:ea typeface="Meiryo UI" panose="020B0604030504040204" pitchFamily="50" charset="-128"/>
              </a:rPr>
              <a:t>広告板、</a:t>
            </a:r>
            <a:r>
              <a:rPr lang="ja-JP" altLang="ja-JP" sz="1800" dirty="0">
                <a:solidFill>
                  <a:srgbClr val="000066"/>
                </a:solidFill>
                <a:latin typeface="Meiryo UI" panose="020B0604030504040204" pitchFamily="50" charset="-128"/>
                <a:ea typeface="Meiryo UI" panose="020B0604030504040204" pitchFamily="50" charset="-128"/>
              </a:rPr>
              <a:t>立看板</a:t>
            </a:r>
            <a:r>
              <a:rPr lang="ja-JP" altLang="en-US" sz="1800" dirty="0">
                <a:solidFill>
                  <a:srgbClr val="000066"/>
                </a:solidFill>
                <a:latin typeface="Meiryo UI" panose="020B0604030504040204" pitchFamily="50" charset="-128"/>
                <a:ea typeface="Meiryo UI" panose="020B0604030504040204" pitchFamily="50" charset="-128"/>
              </a:rPr>
              <a:t>、</a:t>
            </a:r>
            <a:r>
              <a:rPr lang="ja-JP" altLang="ja-JP" sz="1800" dirty="0">
                <a:solidFill>
                  <a:srgbClr val="000066"/>
                </a:solidFill>
                <a:latin typeface="Meiryo UI" panose="020B0604030504040204" pitchFamily="50" charset="-128"/>
                <a:ea typeface="Meiryo UI" panose="020B0604030504040204" pitchFamily="50" charset="-128"/>
              </a:rPr>
              <a:t>置看板</a:t>
            </a:r>
            <a:endParaRPr lang="ja-JP" altLang="en-US"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en-US" altLang="ja-JP" sz="1800" dirty="0">
                <a:solidFill>
                  <a:srgbClr val="000066"/>
                </a:solidFill>
                <a:latin typeface="Meiryo UI" panose="020B0604030504040204" pitchFamily="50" charset="-128"/>
                <a:ea typeface="Meiryo UI" panose="020B0604030504040204" pitchFamily="50" charset="-128"/>
              </a:rPr>
              <a:t> </a:t>
            </a:r>
            <a:r>
              <a:rPr lang="ja-JP" altLang="en-US" sz="1800" dirty="0">
                <a:solidFill>
                  <a:srgbClr val="000066"/>
                </a:solidFill>
                <a:latin typeface="Meiryo UI" panose="020B0604030504040204" pitchFamily="50" charset="-128"/>
                <a:ea typeface="Meiryo UI" panose="020B0604030504040204" pitchFamily="50" charset="-128"/>
              </a:rPr>
              <a:t>・はり紙、はり札</a:t>
            </a:r>
            <a:endParaRPr lang="en-US" altLang="ja-JP"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en-US" altLang="ja-JP" sz="1800" dirty="0">
                <a:solidFill>
                  <a:srgbClr val="000066"/>
                </a:solidFill>
                <a:latin typeface="Meiryo UI" panose="020B0604030504040204" pitchFamily="50" charset="-128"/>
                <a:ea typeface="Meiryo UI" panose="020B0604030504040204" pitchFamily="50" charset="-128"/>
              </a:rPr>
              <a:t> </a:t>
            </a:r>
            <a:r>
              <a:rPr lang="ja-JP" altLang="ja-JP" sz="1800" dirty="0">
                <a:solidFill>
                  <a:srgbClr val="000066"/>
                </a:solidFill>
                <a:latin typeface="Meiryo UI" panose="020B0604030504040204" pitchFamily="50" charset="-128"/>
                <a:ea typeface="Meiryo UI" panose="020B0604030504040204" pitchFamily="50" charset="-128"/>
              </a:rPr>
              <a:t>・広告幕</a:t>
            </a:r>
            <a:endParaRPr lang="ja-JP" altLang="en-US"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en-US" altLang="ja-JP" sz="1800" dirty="0">
                <a:solidFill>
                  <a:srgbClr val="000066"/>
                </a:solidFill>
                <a:latin typeface="Meiryo UI" panose="020B0604030504040204" pitchFamily="50" charset="-128"/>
                <a:ea typeface="Meiryo UI" panose="020B0604030504040204" pitchFamily="50" charset="-128"/>
              </a:rPr>
              <a:t> </a:t>
            </a:r>
            <a:r>
              <a:rPr lang="ja-JP" altLang="ja-JP" sz="1800" dirty="0">
                <a:solidFill>
                  <a:srgbClr val="000066"/>
                </a:solidFill>
                <a:latin typeface="Meiryo UI" panose="020B0604030504040204" pitchFamily="50" charset="-128"/>
                <a:ea typeface="Meiryo UI" panose="020B0604030504040204" pitchFamily="50" charset="-128"/>
              </a:rPr>
              <a:t>・突出広告</a:t>
            </a:r>
            <a:endParaRPr lang="ja-JP" altLang="en-US"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en-US" altLang="ja-JP" sz="1800" dirty="0">
                <a:solidFill>
                  <a:srgbClr val="000066"/>
                </a:solidFill>
                <a:latin typeface="Meiryo UI" panose="020B0604030504040204" pitchFamily="50" charset="-128"/>
                <a:ea typeface="Meiryo UI" panose="020B0604030504040204" pitchFamily="50" charset="-128"/>
              </a:rPr>
              <a:t> </a:t>
            </a:r>
            <a:r>
              <a:rPr lang="ja-JP" altLang="ja-JP" sz="1800" dirty="0">
                <a:solidFill>
                  <a:srgbClr val="000066"/>
                </a:solidFill>
                <a:latin typeface="Meiryo UI" panose="020B0604030504040204" pitchFamily="50" charset="-128"/>
                <a:ea typeface="Meiryo UI" panose="020B0604030504040204" pitchFamily="50" charset="-128"/>
              </a:rPr>
              <a:t>・野立広告</a:t>
            </a:r>
            <a:endParaRPr lang="ja-JP" altLang="en-US"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en-US" altLang="ja-JP" sz="1800" dirty="0">
                <a:solidFill>
                  <a:srgbClr val="000066"/>
                </a:solidFill>
                <a:latin typeface="Meiryo UI" panose="020B0604030504040204" pitchFamily="50" charset="-128"/>
                <a:ea typeface="Meiryo UI" panose="020B0604030504040204" pitchFamily="50" charset="-128"/>
              </a:rPr>
              <a:t> </a:t>
            </a:r>
            <a:r>
              <a:rPr lang="ja-JP" altLang="ja-JP" sz="1800" dirty="0">
                <a:solidFill>
                  <a:srgbClr val="000066"/>
                </a:solidFill>
                <a:latin typeface="Meiryo UI" panose="020B0604030504040204" pitchFamily="50" charset="-128"/>
                <a:ea typeface="Meiryo UI" panose="020B0604030504040204" pitchFamily="50" charset="-128"/>
              </a:rPr>
              <a:t>・</a:t>
            </a:r>
            <a:r>
              <a:rPr lang="ja-JP" altLang="en-US" sz="1800" dirty="0">
                <a:solidFill>
                  <a:srgbClr val="000066"/>
                </a:solidFill>
                <a:latin typeface="Meiryo UI" panose="020B0604030504040204" pitchFamily="50" charset="-128"/>
                <a:ea typeface="Meiryo UI" panose="020B0604030504040204" pitchFamily="50" charset="-128"/>
              </a:rPr>
              <a:t>電柱又は街灯柱を利用する広告物</a:t>
            </a:r>
            <a:endParaRPr lang="en-US" altLang="ja-JP"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 ・電車又は自動車の外面を利用する広告物</a:t>
            </a:r>
            <a:endParaRPr lang="en-US" altLang="ja-JP"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 ・広告塔</a:t>
            </a:r>
            <a:endParaRPr lang="en-US" altLang="ja-JP" sz="1800" dirty="0">
              <a:solidFill>
                <a:srgbClr val="000066"/>
              </a:solidFill>
              <a:latin typeface="Meiryo UI" panose="020B0604030504040204" pitchFamily="50" charset="-128"/>
              <a:ea typeface="Meiryo UI" panose="020B0604030504040204" pitchFamily="50" charset="-128"/>
            </a:endParaRPr>
          </a:p>
          <a:p>
            <a:pPr marL="0" indent="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 ・その他規則で定める広告物又は掲出物件</a:t>
            </a:r>
            <a:endParaRPr lang="ja-JP" altLang="en-US" sz="1800" dirty="0">
              <a:solidFill>
                <a:srgbClr val="000000"/>
              </a:solidFill>
              <a:latin typeface="Meiryo UI" panose="020B0604030504040204" pitchFamily="50" charset="-128"/>
              <a:ea typeface="Meiryo UI" panose="020B0604030504040204" pitchFamily="50" charset="-128"/>
            </a:endParaRPr>
          </a:p>
        </p:txBody>
      </p:sp>
      <p:sp>
        <p:nvSpPr>
          <p:cNvPr id="5" name="Rectangle 6">
            <a:extLst>
              <a:ext uri="{FF2B5EF4-FFF2-40B4-BE49-F238E27FC236}">
                <a16:creationId xmlns:a16="http://schemas.microsoft.com/office/drawing/2014/main" id="{DD592BB3-203B-D00E-CEE3-F3F150FC1D4B}"/>
              </a:ext>
            </a:extLst>
          </p:cNvPr>
          <p:cNvSpPr>
            <a:spLocks noChangeArrowheads="1"/>
          </p:cNvSpPr>
          <p:nvPr/>
        </p:nvSpPr>
        <p:spPr>
          <a:xfrm>
            <a:off x="179387" y="2523805"/>
            <a:ext cx="4344459" cy="400110"/>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000" dirty="0">
                <a:solidFill>
                  <a:srgbClr val="000066"/>
                </a:solidFill>
                <a:latin typeface="Meiryo UI" panose="020B0604030504040204" pitchFamily="50" charset="-128"/>
                <a:ea typeface="Meiryo UI" panose="020B0604030504040204" pitchFamily="50" charset="-128"/>
              </a:rPr>
              <a:t>＜屋外広告物条例で定める内容の例＞</a:t>
            </a:r>
          </a:p>
        </p:txBody>
      </p:sp>
      <p:sp>
        <p:nvSpPr>
          <p:cNvPr id="7" name="Text Box 7">
            <a:extLst>
              <a:ext uri="{FF2B5EF4-FFF2-40B4-BE49-F238E27FC236}">
                <a16:creationId xmlns:a16="http://schemas.microsoft.com/office/drawing/2014/main" id="{1D31B3E3-8401-350A-5DE1-DA7C6F1C4CAD}"/>
              </a:ext>
            </a:extLst>
          </p:cNvPr>
          <p:cNvSpPr txBox="1">
            <a:spLocks noChangeArrowheads="1"/>
          </p:cNvSpPr>
          <p:nvPr/>
        </p:nvSpPr>
        <p:spPr>
          <a:xfrm>
            <a:off x="503484" y="969002"/>
            <a:ext cx="8461127" cy="1325620"/>
          </a:xfrm>
          <a:prstGeom prst="rect">
            <a:avLst/>
          </a:prstGeom>
          <a:noFill/>
          <a:ln>
            <a:noFill/>
          </a:ln>
        </p:spPr>
        <p:txBody>
          <a:bodyPr wrap="squar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indent="252000" algn="just">
              <a:spcBef>
                <a:spcPct val="0"/>
              </a:spcBef>
              <a:buNone/>
            </a:pPr>
            <a:r>
              <a:rPr lang="ja-JP" altLang="en-US" sz="2000" dirty="0">
                <a:solidFill>
                  <a:srgbClr val="000066"/>
                </a:solidFill>
                <a:latin typeface="Meiryo UI" panose="020B0604030504040204" pitchFamily="50" charset="-128"/>
                <a:ea typeface="Meiryo UI" panose="020B0604030504040204" pitchFamily="50" charset="-128"/>
              </a:rPr>
              <a:t>都道府県は、良好な景観を形成し、若しくは風致を維持し、又は公衆に対する危害を防止するために必要があると認めるときは、条例で、広告物の形状、面積、色彩、意匠その他の表示の方法の基準若しくは掲出物件の形状その他設置の方法の基準又はこれらの維持の方法の基準を定めることができる。</a:t>
            </a:r>
          </a:p>
        </p:txBody>
      </p:sp>
      <p:sp>
        <p:nvSpPr>
          <p:cNvPr id="8" name="Text Box 8">
            <a:extLst>
              <a:ext uri="{FF2B5EF4-FFF2-40B4-BE49-F238E27FC236}">
                <a16:creationId xmlns:a16="http://schemas.microsoft.com/office/drawing/2014/main" id="{949DA766-F12B-6E62-7024-8B557E79E99F}"/>
              </a:ext>
            </a:extLst>
          </p:cNvPr>
          <p:cNvSpPr txBox="1">
            <a:spLocks noChangeArrowheads="1"/>
          </p:cNvSpPr>
          <p:nvPr/>
        </p:nvSpPr>
        <p:spPr>
          <a:xfrm>
            <a:off x="179387" y="586896"/>
            <a:ext cx="3567300" cy="463846"/>
          </a:xfrm>
          <a:prstGeom prst="rect">
            <a:avLst/>
          </a:prstGeom>
          <a:noFill/>
          <a:ln>
            <a:noFill/>
          </a:ln>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＜屋外広告物法第５条＞</a:t>
            </a:r>
          </a:p>
        </p:txBody>
      </p:sp>
      <p:sp>
        <p:nvSpPr>
          <p:cNvPr id="9" name="AutoShape 9">
            <a:extLst>
              <a:ext uri="{FF2B5EF4-FFF2-40B4-BE49-F238E27FC236}">
                <a16:creationId xmlns:a16="http://schemas.microsoft.com/office/drawing/2014/main" id="{3BDBD986-5EDE-7E91-AE5F-10F5C3E2C7C8}"/>
              </a:ext>
            </a:extLst>
          </p:cNvPr>
          <p:cNvSpPr>
            <a:spLocks noChangeArrowheads="1"/>
          </p:cNvSpPr>
          <p:nvPr/>
        </p:nvSpPr>
        <p:spPr>
          <a:xfrm flipV="1">
            <a:off x="2970334" y="2351994"/>
            <a:ext cx="3527425" cy="215900"/>
          </a:xfrm>
          <a:prstGeom prst="triangle">
            <a:avLst>
              <a:gd name="adj" fmla="val 50000"/>
            </a:avLst>
          </a:prstGeom>
          <a:solidFill>
            <a:srgbClr val="FFCC00">
              <a:alpha val="70195"/>
            </a:srgbClr>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solidFill>
                <a:srgbClr val="000000"/>
              </a:solidFill>
            </a:endParaRPr>
          </a:p>
        </p:txBody>
      </p:sp>
      <p:sp>
        <p:nvSpPr>
          <p:cNvPr id="2" name="Text Box 9">
            <a:extLst>
              <a:ext uri="{FF2B5EF4-FFF2-40B4-BE49-F238E27FC236}">
                <a16:creationId xmlns:a16="http://schemas.microsoft.com/office/drawing/2014/main" id="{A945CB1D-1981-EF32-1122-572D939774C3}"/>
              </a:ext>
            </a:extLst>
          </p:cNvPr>
          <p:cNvSpPr txBox="1">
            <a:spLocks noChangeArrowheads="1"/>
          </p:cNvSpPr>
          <p:nvPr/>
        </p:nvSpPr>
        <p:spPr>
          <a:xfrm>
            <a:off x="5147939" y="5803150"/>
            <a:ext cx="3501182" cy="738664"/>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400" dirty="0">
                <a:solidFill>
                  <a:srgbClr val="000066"/>
                </a:solidFill>
                <a:latin typeface="Meiryo UI" panose="020B0604030504040204" pitchFamily="50" charset="-128"/>
                <a:ea typeface="Meiryo UI" panose="020B0604030504040204" pitchFamily="50" charset="-128"/>
              </a:rPr>
              <a:t>この他、条例または規則で、形状、面積、色彩、意匠その他の表示・設置の方法を定める許可基準や適用除外基準を定める場合もある。</a:t>
            </a:r>
          </a:p>
        </p:txBody>
      </p:sp>
      <p:sp>
        <p:nvSpPr>
          <p:cNvPr id="10" name="AutoShape 10">
            <a:extLst>
              <a:ext uri="{FF2B5EF4-FFF2-40B4-BE49-F238E27FC236}">
                <a16:creationId xmlns:a16="http://schemas.microsoft.com/office/drawing/2014/main" id="{66A0A741-AABD-BFA1-67E0-F92B56E3C0E6}"/>
              </a:ext>
            </a:extLst>
          </p:cNvPr>
          <p:cNvSpPr>
            <a:spLocks noChangeArrowheads="1"/>
          </p:cNvSpPr>
          <p:nvPr/>
        </p:nvSpPr>
        <p:spPr>
          <a:xfrm>
            <a:off x="5076056" y="5803150"/>
            <a:ext cx="3726086" cy="731744"/>
          </a:xfrm>
          <a:prstGeom prst="bracketPair">
            <a:avLst>
              <a:gd name="adj" fmla="val 16667"/>
            </a:avLst>
          </a:prstGeom>
          <a:noFill/>
          <a:ln w="9525">
            <a:solidFill>
              <a:srgbClr val="000066"/>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solidFill>
                <a:srgbClr val="000000"/>
              </a:solidFill>
            </a:endParaRPr>
          </a:p>
        </p:txBody>
      </p:sp>
    </p:spTree>
    <p:extLst>
      <p:ext uri="{BB962C8B-B14F-4D97-AF65-F5344CB8AC3E}">
        <p14:creationId xmlns:p14="http://schemas.microsoft.com/office/powerpoint/2010/main" val="132153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14</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屋外広告物に係る基準</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3" name="AutoShape 2">
            <a:extLst>
              <a:ext uri="{FF2B5EF4-FFF2-40B4-BE49-F238E27FC236}">
                <a16:creationId xmlns:a16="http://schemas.microsoft.com/office/drawing/2014/main" id="{2242C5E9-065A-CF51-A316-474EDE0E83F1}"/>
              </a:ext>
            </a:extLst>
          </p:cNvPr>
          <p:cNvSpPr>
            <a:spLocks noChangeArrowheads="1"/>
          </p:cNvSpPr>
          <p:nvPr/>
        </p:nvSpPr>
        <p:spPr>
          <a:xfrm>
            <a:off x="176561" y="908720"/>
            <a:ext cx="8802239" cy="1983017"/>
          </a:xfrm>
          <a:prstGeom prst="roundRect">
            <a:avLst>
              <a:gd name="adj" fmla="val 5292"/>
            </a:avLst>
          </a:prstGeom>
          <a:solidFill>
            <a:srgbClr val="EAEAEA"/>
          </a:solidFill>
          <a:ln w="9525">
            <a:solidFill>
              <a:srgbClr val="000080"/>
            </a:solidFill>
            <a:round/>
            <a:headEnd/>
            <a:tailEnd/>
          </a:ln>
        </p:spPr>
        <p:txBody>
          <a:bodyPr wrap="square" lIns="72000" rIns="72000" anchor="ctr">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ts val="0"/>
              </a:spcBef>
              <a:buFontTx/>
              <a:buNone/>
            </a:pPr>
            <a:r>
              <a:rPr lang="ja-JP" altLang="en-US" sz="2000" dirty="0">
                <a:solidFill>
                  <a:srgbClr val="000066"/>
                </a:solidFill>
                <a:latin typeface="Meiryo UI" panose="020B0604030504040204" pitchFamily="50" charset="-128"/>
                <a:ea typeface="Meiryo UI" panose="020B0604030504040204" pitchFamily="50" charset="-128"/>
              </a:rPr>
              <a:t>・表示面積○㎡以下であること</a:t>
            </a:r>
          </a:p>
          <a:p>
            <a:pPr algn="just">
              <a:spcBef>
                <a:spcPts val="0"/>
              </a:spcBef>
              <a:buFontTx/>
              <a:buNone/>
            </a:pPr>
            <a:r>
              <a:rPr lang="ja-JP" altLang="en-US" sz="2000" dirty="0">
                <a:solidFill>
                  <a:srgbClr val="000066"/>
                </a:solidFill>
                <a:latin typeface="Meiryo UI" panose="020B0604030504040204" pitchFamily="50" charset="-128"/>
                <a:ea typeface="Meiryo UI" panose="020B0604030504040204" pitchFamily="50" charset="-128"/>
              </a:rPr>
              <a:t>・高さ○</a:t>
            </a:r>
            <a:r>
              <a:rPr lang="en-US" altLang="ja-JP" sz="2000" dirty="0">
                <a:solidFill>
                  <a:srgbClr val="000066"/>
                </a:solidFill>
                <a:latin typeface="Meiryo UI" panose="020B0604030504040204" pitchFamily="50" charset="-128"/>
                <a:ea typeface="Meiryo UI" panose="020B0604030504040204" pitchFamily="50" charset="-128"/>
              </a:rPr>
              <a:t>m</a:t>
            </a:r>
            <a:r>
              <a:rPr lang="ja-JP" altLang="en-US" sz="2000" dirty="0">
                <a:solidFill>
                  <a:srgbClr val="000066"/>
                </a:solidFill>
                <a:latin typeface="Meiryo UI" panose="020B0604030504040204" pitchFamily="50" charset="-128"/>
                <a:ea typeface="Meiryo UI" panose="020B0604030504040204" pitchFamily="50" charset="-128"/>
              </a:rPr>
              <a:t>以下であること</a:t>
            </a:r>
          </a:p>
          <a:p>
            <a:pPr algn="just">
              <a:spcBef>
                <a:spcPts val="0"/>
              </a:spcBef>
              <a:buFontTx/>
              <a:buNone/>
            </a:pPr>
            <a:r>
              <a:rPr lang="ja-JP" altLang="en-US" sz="2000" dirty="0">
                <a:solidFill>
                  <a:srgbClr val="000066"/>
                </a:solidFill>
                <a:latin typeface="Meiryo UI" panose="020B0604030504040204" pitchFamily="50" charset="-128"/>
                <a:ea typeface="Meiryo UI" panose="020B0604030504040204" pitchFamily="50" charset="-128"/>
              </a:rPr>
              <a:t>・突出看板の出幅は○</a:t>
            </a:r>
            <a:r>
              <a:rPr lang="en-US" altLang="ja-JP" sz="2000" dirty="0">
                <a:solidFill>
                  <a:srgbClr val="000066"/>
                </a:solidFill>
                <a:latin typeface="Meiryo UI" panose="020B0604030504040204" pitchFamily="50" charset="-128"/>
                <a:ea typeface="Meiryo UI" panose="020B0604030504040204" pitchFamily="50" charset="-128"/>
              </a:rPr>
              <a:t>m</a:t>
            </a:r>
            <a:r>
              <a:rPr lang="ja-JP" altLang="en-US" sz="2000" dirty="0">
                <a:solidFill>
                  <a:srgbClr val="000066"/>
                </a:solidFill>
                <a:latin typeface="Meiryo UI" panose="020B0604030504040204" pitchFamily="50" charset="-128"/>
                <a:ea typeface="Meiryo UI" panose="020B0604030504040204" pitchFamily="50" charset="-128"/>
              </a:rPr>
              <a:t>以内であること</a:t>
            </a:r>
          </a:p>
          <a:p>
            <a:pPr algn="just">
              <a:spcBef>
                <a:spcPts val="0"/>
              </a:spcBef>
              <a:buFontTx/>
              <a:buNone/>
            </a:pPr>
            <a:r>
              <a:rPr lang="ja-JP" altLang="en-US" sz="2000" dirty="0">
                <a:solidFill>
                  <a:srgbClr val="000066"/>
                </a:solidFill>
                <a:latin typeface="Meiryo UI" panose="020B0604030504040204" pitchFamily="50" charset="-128"/>
                <a:ea typeface="Meiryo UI" panose="020B0604030504040204" pitchFamily="50" charset="-128"/>
              </a:rPr>
              <a:t>・地色は○色または○色であること</a:t>
            </a:r>
          </a:p>
          <a:p>
            <a:pPr algn="just">
              <a:spcBef>
                <a:spcPts val="0"/>
              </a:spcBef>
              <a:buFontTx/>
              <a:buNone/>
            </a:pPr>
            <a:r>
              <a:rPr lang="ja-JP" altLang="en-US" sz="2000" dirty="0">
                <a:solidFill>
                  <a:srgbClr val="000066"/>
                </a:solidFill>
                <a:latin typeface="Meiryo UI" panose="020B0604030504040204" pitchFamily="50" charset="-128"/>
                <a:ea typeface="Meiryo UI" panose="020B0604030504040204" pitchFamily="50" charset="-128"/>
              </a:rPr>
              <a:t>・蛍光色を使用しないこと</a:t>
            </a:r>
          </a:p>
          <a:p>
            <a:pPr algn="just">
              <a:spcBef>
                <a:spcPts val="0"/>
              </a:spcBef>
              <a:buFontTx/>
              <a:buNone/>
            </a:pPr>
            <a:r>
              <a:rPr lang="ja-JP" altLang="en-US" sz="2000" dirty="0">
                <a:solidFill>
                  <a:srgbClr val="000066"/>
                </a:solidFill>
                <a:latin typeface="Meiryo UI" panose="020B0604030504040204" pitchFamily="50" charset="-128"/>
                <a:ea typeface="Meiryo UI" panose="020B0604030504040204" pitchFamily="50" charset="-128"/>
              </a:rPr>
              <a:t>・点滅する光源を使用しないこと</a:t>
            </a:r>
            <a:endParaRPr lang="ja-JP" altLang="en-US" sz="2000" dirty="0">
              <a:solidFill>
                <a:srgbClr val="000000"/>
              </a:solidFill>
              <a:latin typeface="Meiryo UI" panose="020B0604030504040204" pitchFamily="50" charset="-128"/>
              <a:ea typeface="Meiryo UI" panose="020B0604030504040204" pitchFamily="50" charset="-128"/>
            </a:endParaRPr>
          </a:p>
        </p:txBody>
      </p:sp>
      <p:sp>
        <p:nvSpPr>
          <p:cNvPr id="5" name="Rectangle 6">
            <a:extLst>
              <a:ext uri="{FF2B5EF4-FFF2-40B4-BE49-F238E27FC236}">
                <a16:creationId xmlns:a16="http://schemas.microsoft.com/office/drawing/2014/main" id="{DD592BB3-203B-D00E-CEE3-F3F150FC1D4B}"/>
              </a:ext>
            </a:extLst>
          </p:cNvPr>
          <p:cNvSpPr>
            <a:spLocks noChangeArrowheads="1"/>
          </p:cNvSpPr>
          <p:nvPr/>
        </p:nvSpPr>
        <p:spPr>
          <a:xfrm>
            <a:off x="28435" y="560372"/>
            <a:ext cx="7550465" cy="400110"/>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000" dirty="0">
                <a:solidFill>
                  <a:srgbClr val="000066"/>
                </a:solidFill>
                <a:latin typeface="Meiryo UI" panose="020B0604030504040204" pitchFamily="50" charset="-128"/>
                <a:ea typeface="Meiryo UI" panose="020B0604030504040204" pitchFamily="50" charset="-128"/>
              </a:rPr>
              <a:t>＜屋外広告物条例施行規則で定める基準（許可基準・規格）の例＞</a:t>
            </a:r>
          </a:p>
        </p:txBody>
      </p:sp>
      <p:graphicFrame>
        <p:nvGraphicFramePr>
          <p:cNvPr id="11" name="Group 9">
            <a:extLst>
              <a:ext uri="{FF2B5EF4-FFF2-40B4-BE49-F238E27FC236}">
                <a16:creationId xmlns:a16="http://schemas.microsoft.com/office/drawing/2014/main" id="{2B1978D6-43C1-C14C-A8CF-3787B247A694}"/>
              </a:ext>
            </a:extLst>
          </p:cNvPr>
          <p:cNvGraphicFramePr>
            <a:graphicFrameLocks noGrp="1"/>
          </p:cNvGraphicFramePr>
          <p:nvPr>
            <p:extLst>
              <p:ext uri="{D42A27DB-BD31-4B8C-83A1-F6EECF244321}">
                <p14:modId xmlns:p14="http://schemas.microsoft.com/office/powerpoint/2010/main" val="1843926279"/>
              </p:ext>
            </p:extLst>
          </p:nvPr>
        </p:nvGraphicFramePr>
        <p:xfrm>
          <a:off x="5286340" y="5000214"/>
          <a:ext cx="3750406" cy="1776017"/>
        </p:xfrm>
        <a:graphic>
          <a:graphicData uri="http://schemas.openxmlformats.org/drawingml/2006/table">
            <a:tbl>
              <a:tblPr/>
              <a:tblGrid>
                <a:gridCol w="576063">
                  <a:extLst>
                    <a:ext uri="{9D8B030D-6E8A-4147-A177-3AD203B41FA5}">
                      <a16:colId xmlns:a16="http://schemas.microsoft.com/office/drawing/2014/main" val="20000"/>
                    </a:ext>
                  </a:extLst>
                </a:gridCol>
                <a:gridCol w="3174343">
                  <a:extLst>
                    <a:ext uri="{9D8B030D-6E8A-4147-A177-3AD203B41FA5}">
                      <a16:colId xmlns:a16="http://schemas.microsoft.com/office/drawing/2014/main" val="20001"/>
                    </a:ext>
                  </a:extLst>
                </a:gridCol>
              </a:tblGrid>
              <a:tr h="2580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項目</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基準</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80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面積</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１面につき</a:t>
                      </a:r>
                      <a:r>
                        <a:rPr kumimoji="1" lang="en-US" altLang="ja-JP"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0.5 ㎡</a:t>
                      </a: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以内で背中合わせの２面可能</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80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高さ</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２ｍ以内（共架の場合は３ｍ以内）</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7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その他</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材質：木</a:t>
                      </a:r>
                    </a:p>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色彩：焼き板地</a:t>
                      </a:r>
                    </a:p>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照明装置：白色の間接照明</a:t>
                      </a:r>
                    </a:p>
                    <a:p>
                      <a:pPr marL="0" marR="0" lvl="0" indent="0" algn="just"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rgbClr val="000066"/>
                          </a:solidFill>
                          <a:effectLst/>
                          <a:latin typeface="Meiryo UI" panose="020B0604030504040204" pitchFamily="50" charset="-128"/>
                          <a:ea typeface="Meiryo UI" panose="020B0604030504040204" pitchFamily="50" charset="-128"/>
                        </a:rPr>
                        <a:t>（発光塗料、点滅装置、電光飾は不可）</a:t>
                      </a:r>
                    </a:p>
                  </a:txBody>
                  <a:tcPr marL="90000" marR="90000" marT="46774" marB="467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2" name="Text Box 6">
            <a:extLst>
              <a:ext uri="{FF2B5EF4-FFF2-40B4-BE49-F238E27FC236}">
                <a16:creationId xmlns:a16="http://schemas.microsoft.com/office/drawing/2014/main" id="{DAC8A576-FE3F-CF50-8610-B7BD85291ACA}"/>
              </a:ext>
            </a:extLst>
          </p:cNvPr>
          <p:cNvSpPr txBox="1">
            <a:spLocks noChangeArrowheads="1"/>
          </p:cNvSpPr>
          <p:nvPr/>
        </p:nvSpPr>
        <p:spPr>
          <a:xfrm>
            <a:off x="3938157" y="3966263"/>
            <a:ext cx="5112818" cy="1017844"/>
          </a:xfrm>
          <a:prstGeom prst="rect">
            <a:avLst/>
          </a:prstGeom>
          <a:noFill/>
          <a:ln>
            <a:noFill/>
          </a:ln>
        </p:spPr>
        <p:txBody>
          <a:bodyPr wrap="square" lIns="90000" tIns="46800" rIns="90000" bIns="46800">
            <a:spAutoFit/>
          </a:bodyPr>
          <a:lstStyle>
            <a:lvl1pPr marL="87313" indent="-873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200" dirty="0">
                <a:solidFill>
                  <a:srgbClr val="000000"/>
                </a:solidFill>
                <a:latin typeface="Meiryo UI" panose="020B0604030504040204" pitchFamily="50" charset="-128"/>
                <a:ea typeface="Meiryo UI" panose="020B0604030504040204" pitchFamily="50" charset="-128"/>
              </a:rPr>
              <a:t>     ＜許可の基準＞・自己の営業所が国道から相当の距離がある場合</a:t>
            </a:r>
          </a:p>
          <a:p>
            <a:pPr algn="just">
              <a:spcBef>
                <a:spcPct val="0"/>
              </a:spcBef>
              <a:buFontTx/>
              <a:buNone/>
            </a:pPr>
            <a:r>
              <a:rPr lang="ja-JP" altLang="en-US" sz="1200" dirty="0">
                <a:solidFill>
                  <a:srgbClr val="000000"/>
                </a:solidFill>
                <a:latin typeface="Meiryo UI" panose="020B0604030504040204" pitchFamily="50" charset="-128"/>
                <a:ea typeface="Meiryo UI" panose="020B0604030504040204" pitchFamily="50" charset="-128"/>
              </a:rPr>
              <a:t>　　　　　　　　　　　　　　　　または</a:t>
            </a:r>
          </a:p>
          <a:p>
            <a:pPr algn="just">
              <a:spcBef>
                <a:spcPct val="0"/>
              </a:spcBef>
              <a:buFontTx/>
              <a:buNone/>
            </a:pPr>
            <a:r>
              <a:rPr lang="ja-JP" altLang="en-US" sz="1200" dirty="0">
                <a:solidFill>
                  <a:srgbClr val="000000"/>
                </a:solidFill>
                <a:latin typeface="Meiryo UI" panose="020B0604030504040204" pitchFamily="50" charset="-128"/>
                <a:ea typeface="Meiryo UI" panose="020B0604030504040204" pitchFamily="50" charset="-128"/>
              </a:rPr>
              <a:t>　　　　　　　　　　　　　・並木の後方で見えにくく営業所の所在を表示することが</a:t>
            </a:r>
            <a:endParaRPr lang="en-US" altLang="ja-JP" sz="1200" dirty="0">
              <a:solidFill>
                <a:srgbClr val="000000"/>
              </a:solidFill>
              <a:latin typeface="Meiryo UI" panose="020B0604030504040204" pitchFamily="50" charset="-128"/>
              <a:ea typeface="Meiryo UI" panose="020B0604030504040204" pitchFamily="50" charset="-128"/>
            </a:endParaRPr>
          </a:p>
          <a:p>
            <a:pPr algn="just">
              <a:spcBef>
                <a:spcPct val="0"/>
              </a:spcBef>
              <a:buFontTx/>
              <a:buNone/>
            </a:pPr>
            <a:r>
              <a:rPr lang="ja-JP" altLang="en-US" sz="1200" dirty="0">
                <a:solidFill>
                  <a:srgbClr val="000000"/>
                </a:solidFill>
                <a:latin typeface="Meiryo UI" panose="020B0604030504040204" pitchFamily="50" charset="-128"/>
                <a:ea typeface="Meiryo UI" panose="020B0604030504040204" pitchFamily="50" charset="-128"/>
              </a:rPr>
              <a:t>　　　　　　　　　　　　　　事業遂行上不可欠と認める場合</a:t>
            </a:r>
          </a:p>
          <a:p>
            <a:pPr algn="just">
              <a:spcBef>
                <a:spcPct val="0"/>
              </a:spcBef>
              <a:buFontTx/>
              <a:buNone/>
            </a:pPr>
            <a:r>
              <a:rPr lang="ja-JP" altLang="en-US" sz="1200" dirty="0">
                <a:solidFill>
                  <a:srgbClr val="000000"/>
                </a:solidFill>
                <a:latin typeface="Meiryo UI" panose="020B0604030504040204" pitchFamily="50" charset="-128"/>
                <a:ea typeface="Meiryo UI" panose="020B0604030504040204" pitchFamily="50" charset="-128"/>
              </a:rPr>
              <a:t>　　　　　　　　　　　　　で、下記の規格に適合していること。</a:t>
            </a:r>
          </a:p>
        </p:txBody>
      </p:sp>
      <p:pic>
        <p:nvPicPr>
          <p:cNvPr id="14" name="Picture 4">
            <a:extLst>
              <a:ext uri="{FF2B5EF4-FFF2-40B4-BE49-F238E27FC236}">
                <a16:creationId xmlns:a16="http://schemas.microsoft.com/office/drawing/2014/main" id="{48C0B834-C2AD-5547-EE59-341204996099}"/>
              </a:ext>
            </a:extLst>
          </p:cNvPr>
          <p:cNvPicPr>
            <a:picLocks noChangeAspect="1" noChangeArrowheads="1"/>
          </p:cNvPicPr>
          <p:nvPr/>
        </p:nvPicPr>
        <p:blipFill>
          <a:blip r:embed="rId2"/>
          <a:srcRect l="1620" t="2888" r="2701" b="1677"/>
          <a:stretch>
            <a:fillRect/>
          </a:stretch>
        </p:blipFill>
        <p:spPr>
          <a:xfrm>
            <a:off x="253166" y="2981280"/>
            <a:ext cx="3025775" cy="2916238"/>
          </a:xfrm>
          <a:prstGeom prst="rect">
            <a:avLst/>
          </a:prstGeom>
          <a:noFill/>
          <a:ln>
            <a:noFill/>
          </a:ln>
          <a:effectLst>
            <a:outerShdw dist="107763" dir="2700000" algn="ctr" rotWithShape="0">
              <a:schemeClr val="bg2">
                <a:alpha val="50000"/>
              </a:schemeClr>
            </a:outerShdw>
          </a:effectLst>
        </p:spPr>
      </p:pic>
      <p:pic>
        <p:nvPicPr>
          <p:cNvPr id="15" name="Picture 5" descr="屋外タイトル">
            <a:extLst>
              <a:ext uri="{FF2B5EF4-FFF2-40B4-BE49-F238E27FC236}">
                <a16:creationId xmlns:a16="http://schemas.microsoft.com/office/drawing/2014/main" id="{1FBBB91D-2330-79E9-CAB9-70DF288C990E}"/>
              </a:ext>
            </a:extLst>
          </p:cNvPr>
          <p:cNvPicPr>
            <a:picLocks noChangeAspect="1" noChangeArrowheads="1"/>
          </p:cNvPicPr>
          <p:nvPr/>
        </p:nvPicPr>
        <p:blipFill>
          <a:blip r:embed="rId3"/>
          <a:srcRect l="66821" r="267"/>
          <a:stretch>
            <a:fillRect/>
          </a:stretch>
        </p:blipFill>
        <p:spPr>
          <a:xfrm>
            <a:off x="2411760" y="4710407"/>
            <a:ext cx="2735262" cy="2047875"/>
          </a:xfrm>
          <a:prstGeom prst="rect">
            <a:avLst/>
          </a:prstGeom>
          <a:noFill/>
          <a:ln>
            <a:noFill/>
          </a:ln>
          <a:effectLst>
            <a:outerShdw dist="107763" dir="2700000" algn="ctr" rotWithShape="0">
              <a:srgbClr val="808080">
                <a:alpha val="50000"/>
              </a:srgbClr>
            </a:outerShdw>
          </a:effectLst>
        </p:spPr>
      </p:pic>
      <p:sp>
        <p:nvSpPr>
          <p:cNvPr id="17" name="スクロール: 横 16">
            <a:extLst>
              <a:ext uri="{FF2B5EF4-FFF2-40B4-BE49-F238E27FC236}">
                <a16:creationId xmlns:a16="http://schemas.microsoft.com/office/drawing/2014/main" id="{ABAB154C-8789-356F-F95A-D075E7DD59B2}"/>
              </a:ext>
            </a:extLst>
          </p:cNvPr>
          <p:cNvSpPr/>
          <p:nvPr/>
        </p:nvSpPr>
        <p:spPr>
          <a:xfrm>
            <a:off x="3562801" y="2779152"/>
            <a:ext cx="5465726" cy="1229470"/>
          </a:xfrm>
          <a:prstGeom prst="horizontalScroll">
            <a:avLst>
              <a:gd name="adj" fmla="val 7139"/>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r>
              <a:rPr lang="en-US" altLang="ja-JP" sz="1800" b="1" dirty="0">
                <a:solidFill>
                  <a:srgbClr val="000000"/>
                </a:solidFill>
                <a:latin typeface="Meiryo UI" panose="020B0604030504040204" pitchFamily="50" charset="-128"/>
                <a:ea typeface="Meiryo UI" panose="020B0604030504040204" pitchFamily="50" charset="-128"/>
              </a:rPr>
              <a:t>《</a:t>
            </a:r>
            <a:r>
              <a:rPr lang="ja-JP" altLang="en-US" sz="1800" b="1" dirty="0">
                <a:solidFill>
                  <a:srgbClr val="000000"/>
                </a:solidFill>
                <a:latin typeface="Meiryo UI" panose="020B0604030504040204" pitchFamily="50" charset="-128"/>
                <a:ea typeface="Meiryo UI" panose="020B0604030504040204" pitchFamily="50" charset="-128"/>
              </a:rPr>
              <a:t>宇都宮市の例</a:t>
            </a:r>
            <a:r>
              <a:rPr lang="en-US" altLang="ja-JP" sz="1800" b="1" dirty="0">
                <a:solidFill>
                  <a:srgbClr val="000000"/>
                </a:solidFill>
                <a:latin typeface="Meiryo UI" panose="020B0604030504040204" pitchFamily="50" charset="-128"/>
                <a:ea typeface="Meiryo UI" panose="020B0604030504040204" pitchFamily="50" charset="-128"/>
              </a:rPr>
              <a:t>》</a:t>
            </a:r>
          </a:p>
          <a:p>
            <a:pPr indent="126000" algn="just"/>
            <a:r>
              <a:rPr lang="ja-JP" altLang="en-US" sz="1400" dirty="0">
                <a:solidFill>
                  <a:srgbClr val="000000"/>
                </a:solidFill>
                <a:latin typeface="Meiryo UI" panose="020B0604030504040204" pitchFamily="50" charset="-128"/>
                <a:ea typeface="Meiryo UI" panose="020B0604030504040204" pitchFamily="50" charset="-128"/>
              </a:rPr>
              <a:t>日光街道（国道</a:t>
            </a:r>
            <a:r>
              <a:rPr lang="en-US" altLang="ja-JP" sz="1400" dirty="0">
                <a:solidFill>
                  <a:srgbClr val="000000"/>
                </a:solidFill>
                <a:latin typeface="Meiryo UI" panose="020B0604030504040204" pitchFamily="50" charset="-128"/>
                <a:ea typeface="Meiryo UI" panose="020B0604030504040204" pitchFamily="50" charset="-128"/>
              </a:rPr>
              <a:t>119</a:t>
            </a:r>
            <a:r>
              <a:rPr lang="ja-JP" altLang="en-US" sz="1400" dirty="0">
                <a:solidFill>
                  <a:srgbClr val="000000"/>
                </a:solidFill>
                <a:latin typeface="Meiryo UI" panose="020B0604030504040204" pitchFamily="50" charset="-128"/>
                <a:ea typeface="Meiryo UI" panose="020B0604030504040204" pitchFamily="50" charset="-128"/>
              </a:rPr>
              <a:t>号線）の桜並木街道では、屋外広告物の表示について許可を要することとし、その形態、材質等について規制を行うことにより、日光街道の良好な景観の保全を図っている。</a:t>
            </a:r>
            <a:endParaRPr kumimoji="1" lang="ja-JP" altLang="en-US" sz="1400" dirty="0"/>
          </a:p>
        </p:txBody>
      </p:sp>
    </p:spTree>
    <p:extLst>
      <p:ext uri="{BB962C8B-B14F-4D97-AF65-F5344CB8AC3E}">
        <p14:creationId xmlns:p14="http://schemas.microsoft.com/office/powerpoint/2010/main" val="1252288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15</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景観計画との関係</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Rectangle 3">
            <a:extLst>
              <a:ext uri="{FF2B5EF4-FFF2-40B4-BE49-F238E27FC236}">
                <a16:creationId xmlns:a16="http://schemas.microsoft.com/office/drawing/2014/main" id="{7391D1DD-D0FE-7A7B-E584-C9C96FBEFB89}"/>
              </a:ext>
            </a:extLst>
          </p:cNvPr>
          <p:cNvSpPr txBox="1">
            <a:spLocks noChangeArrowheads="1"/>
          </p:cNvSpPr>
          <p:nvPr/>
        </p:nvSpPr>
        <p:spPr>
          <a:xfrm>
            <a:off x="107504" y="836712"/>
            <a:ext cx="8856984" cy="5256584"/>
          </a:xfrm>
          <a:prstGeom prst="rect">
            <a:avLst/>
          </a:prstGeom>
          <a:noFill/>
          <a:ln>
            <a:noFill/>
          </a:ln>
        </p:spPr>
        <p:txBody>
          <a:bodyPr vert="horz" wrap="square" lIns="36000" tIns="45720" rIns="36000" bIns="45720" numCol="1" anchor="t" anchorCtr="0" compatLnSpc="1">
            <a:prstTxWarp prst="textNoShape">
              <a:avLst/>
            </a:prstTxWarp>
            <a:noAutofit/>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indent="-468000" algn="just" eaLnBrk="1">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景観計画に「広告物の表示及び掲出物件の設置に関する行為の制限に関する事項」が定められた場合においては、屋外広告物条例は、「当該景観計画に即して定めるもの」としている</a:t>
            </a:r>
            <a:r>
              <a:rPr lang="ja-JP" altLang="en-US" sz="1600" dirty="0">
                <a:solidFill>
                  <a:srgbClr val="000066"/>
                </a:solidFill>
                <a:latin typeface="Meiryo UI" panose="020B0604030504040204" pitchFamily="50" charset="-128"/>
                <a:ea typeface="Meiryo UI" panose="020B0604030504040204" pitchFamily="50" charset="-128"/>
              </a:rPr>
              <a:t>。　       （屋外広告物法第</a:t>
            </a:r>
            <a:r>
              <a:rPr lang="en-US" altLang="ja-JP" sz="1600" dirty="0">
                <a:solidFill>
                  <a:srgbClr val="000066"/>
                </a:solidFill>
                <a:latin typeface="Meiryo UI" panose="020B0604030504040204" pitchFamily="50" charset="-128"/>
                <a:ea typeface="Meiryo UI" panose="020B0604030504040204" pitchFamily="50" charset="-128"/>
              </a:rPr>
              <a:t>6</a:t>
            </a:r>
            <a:r>
              <a:rPr lang="ja-JP" altLang="en-US" sz="1600" dirty="0">
                <a:solidFill>
                  <a:srgbClr val="000066"/>
                </a:solidFill>
                <a:latin typeface="Meiryo UI" panose="020B0604030504040204" pitchFamily="50" charset="-128"/>
                <a:ea typeface="Meiryo UI" panose="020B0604030504040204" pitchFamily="50" charset="-128"/>
              </a:rPr>
              <a:t>条）</a:t>
            </a:r>
          </a:p>
          <a:p>
            <a:pPr algn="just">
              <a:spcBef>
                <a:spcPts val="0"/>
              </a:spcBef>
              <a:buFontTx/>
              <a:buNone/>
            </a:pPr>
            <a:endParaRPr lang="ja-JP" altLang="en-US" sz="2400" dirty="0">
              <a:solidFill>
                <a:srgbClr val="000066"/>
              </a:solidFill>
              <a:latin typeface="Meiryo UI" panose="020B0604030504040204" pitchFamily="50" charset="-128"/>
              <a:ea typeface="Meiryo UI" panose="020B0604030504040204" pitchFamily="50" charset="-128"/>
            </a:endParaRPr>
          </a:p>
          <a:p>
            <a:pPr marL="291600" indent="-457200" algn="just">
              <a:buNone/>
            </a:pPr>
            <a:r>
              <a:rPr lang="ja-JP" altLang="en-US" sz="2400" dirty="0">
                <a:solidFill>
                  <a:schemeClr val="accent6">
                    <a:lumMod val="75000"/>
                  </a:schemeClr>
                </a:solidFill>
                <a:latin typeface="Meiryo UI" panose="020B0604030504040204" pitchFamily="50" charset="-128"/>
                <a:ea typeface="Meiryo UI" panose="020B0604030504040204" pitchFamily="50" charset="-128"/>
              </a:rPr>
              <a:t>○　これは、屋外広告物が景観の重要な構成要素であることから、景観に関する総合的な計画である「景観計画」において、屋外広告物の表示等の制限について定めることにより、景観行政と屋外広告物行政の一体性を高めるものである。</a:t>
            </a:r>
            <a:endParaRPr lang="en-US" altLang="ja-JP" sz="2400" dirty="0">
              <a:solidFill>
                <a:schemeClr val="accent6">
                  <a:lumMod val="75000"/>
                </a:schemeClr>
              </a:solidFill>
              <a:latin typeface="Meiryo UI" panose="020B0604030504040204" pitchFamily="50" charset="-128"/>
              <a:ea typeface="Meiryo UI" panose="020B0604030504040204" pitchFamily="50" charset="-128"/>
            </a:endParaRPr>
          </a:p>
          <a:p>
            <a:pPr marL="0" indent="0" algn="just">
              <a:buNone/>
            </a:pPr>
            <a:endParaRPr lang="en-US" altLang="ja-JP" sz="2400" dirty="0">
              <a:solidFill>
                <a:schemeClr val="accent6">
                  <a:lumMod val="75000"/>
                </a:schemeClr>
              </a:solidFill>
              <a:latin typeface="Meiryo UI" panose="020B0604030504040204" pitchFamily="50" charset="-128"/>
              <a:ea typeface="Meiryo UI" panose="020B0604030504040204" pitchFamily="50" charset="-128"/>
            </a:endParaRPr>
          </a:p>
          <a:p>
            <a:pPr marL="288000" indent="-457200" algn="just">
              <a:buNone/>
            </a:pPr>
            <a:r>
              <a:rPr lang="ja-JP" altLang="en-US" sz="2400" dirty="0">
                <a:solidFill>
                  <a:schemeClr val="accent6">
                    <a:lumMod val="75000"/>
                  </a:schemeClr>
                </a:solidFill>
                <a:latin typeface="Meiryo UI" panose="020B0604030504040204" pitchFamily="50" charset="-128"/>
                <a:ea typeface="Meiryo UI" panose="020B0604030504040204" pitchFamily="50" charset="-128"/>
              </a:rPr>
              <a:t>○　なお、具体の屋外広告物の規制については、二重規制を排除するため、屋外広告物法に基づく屋外広告物条例により行うこととし、両者の整合性を図っている。</a:t>
            </a:r>
            <a:endParaRPr kumimoji="1" lang="ja-JP" altLang="en-US" sz="2400" dirty="0">
              <a:solidFill>
                <a:schemeClr val="accent6">
                  <a:lumMod val="75000"/>
                </a:schemeClr>
              </a:solidFill>
            </a:endParaRPr>
          </a:p>
        </p:txBody>
      </p:sp>
      <p:sp>
        <p:nvSpPr>
          <p:cNvPr id="3" name="正方形/長方形 2">
            <a:extLst>
              <a:ext uri="{FF2B5EF4-FFF2-40B4-BE49-F238E27FC236}">
                <a16:creationId xmlns:a16="http://schemas.microsoft.com/office/drawing/2014/main" id="{E08DFD9F-83E0-D490-ADEF-1F9454E4556A}"/>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84900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16</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9684568"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l" eaLnBrk="1" hangingPunct="1"/>
            <a:r>
              <a:rPr lang="ja-JP" altLang="en-US" sz="2400" b="1" dirty="0">
                <a:solidFill>
                  <a:srgbClr val="4087C8"/>
                </a:solidFill>
                <a:latin typeface="Meiryo UI" panose="020B0604030504040204" pitchFamily="50" charset="-128"/>
                <a:ea typeface="Meiryo UI" panose="020B0604030504040204" pitchFamily="50" charset="-128"/>
              </a:rPr>
              <a:t>違反に対する措置、保管・売却・廃棄、罰則</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Rectangle 3">
            <a:extLst>
              <a:ext uri="{FF2B5EF4-FFF2-40B4-BE49-F238E27FC236}">
                <a16:creationId xmlns:a16="http://schemas.microsoft.com/office/drawing/2014/main" id="{7391D1DD-D0FE-7A7B-E584-C9C96FBEFB89}"/>
              </a:ext>
            </a:extLst>
          </p:cNvPr>
          <p:cNvSpPr txBox="1">
            <a:spLocks noChangeArrowheads="1"/>
          </p:cNvSpPr>
          <p:nvPr/>
        </p:nvSpPr>
        <p:spPr>
          <a:xfrm>
            <a:off x="107504" y="620688"/>
            <a:ext cx="8964488" cy="5932462"/>
          </a:xfrm>
          <a:prstGeom prst="rect">
            <a:avLst/>
          </a:prstGeom>
          <a:noFill/>
          <a:ln>
            <a:noFill/>
          </a:ln>
        </p:spPr>
        <p:txBody>
          <a:bodyPr vert="horz" wrap="square" lIns="91440" tIns="45720" rIns="91440" bIns="45720" numCol="1" anchor="t" anchorCtr="0" compatLnSpc="1">
            <a:prstTxWarp prst="textNoShape">
              <a:avLst/>
            </a:prstTxWarp>
            <a:noAutofit/>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algn="just" eaLnBrk="1" hangingPunct="1">
              <a:buNone/>
            </a:pPr>
            <a:r>
              <a:rPr lang="ja-JP" altLang="en-US" sz="2400" dirty="0">
                <a:solidFill>
                  <a:srgbClr val="000066"/>
                </a:solidFill>
                <a:latin typeface="Meiryo UI" panose="020B0604030504040204" pitchFamily="50" charset="-128"/>
                <a:ea typeface="Meiryo UI" panose="020B0604030504040204" pitchFamily="50" charset="-128"/>
              </a:rPr>
              <a:t>○ 違反に対する措置</a:t>
            </a:r>
            <a:r>
              <a:rPr lang="ja-JP" altLang="en-US" sz="1600" dirty="0">
                <a:solidFill>
                  <a:srgbClr val="000066"/>
                </a:solidFill>
                <a:latin typeface="Meiryo UI" panose="020B0604030504040204" pitchFamily="50" charset="-128"/>
                <a:ea typeface="Meiryo UI" panose="020B0604030504040204" pitchFamily="50" charset="-128"/>
              </a:rPr>
              <a:t>（屋外広告物法第７条）</a:t>
            </a:r>
          </a:p>
          <a:p>
            <a:pPr marL="504000" indent="-432000" algn="just" eaLnBrk="1" hangingPunct="1">
              <a:spcBef>
                <a:spcPts val="0"/>
              </a:spcBef>
              <a:buNone/>
            </a:pPr>
            <a:r>
              <a:rPr lang="ja-JP" altLang="en-US" sz="1800" dirty="0">
                <a:solidFill>
                  <a:srgbClr val="000066"/>
                </a:solidFill>
                <a:latin typeface="Meiryo UI" panose="020B0604030504040204" pitchFamily="50" charset="-128"/>
                <a:ea typeface="Meiryo UI" panose="020B0604030504040204" pitchFamily="50" charset="-128"/>
              </a:rPr>
              <a:t>　 　都道府県知事は</a:t>
            </a:r>
            <a:endParaRPr lang="en-US" altLang="ja-JP" sz="1800" dirty="0">
              <a:solidFill>
                <a:srgbClr val="000066"/>
              </a:solidFill>
              <a:latin typeface="Meiryo UI" panose="020B0604030504040204" pitchFamily="50" charset="-128"/>
              <a:ea typeface="Meiryo UI" panose="020B0604030504040204" pitchFamily="50" charset="-128"/>
            </a:endParaRPr>
          </a:p>
          <a:p>
            <a:pPr marL="684000" indent="-108000" algn="just" eaLnBrk="1" hangingPunct="1">
              <a:spcBef>
                <a:spcPts val="0"/>
              </a:spcBef>
              <a:buNone/>
            </a:pPr>
            <a:r>
              <a:rPr lang="ja-JP" altLang="en-US" sz="1800" dirty="0">
                <a:solidFill>
                  <a:srgbClr val="000066"/>
                </a:solidFill>
                <a:latin typeface="Meiryo UI" panose="020B0604030504040204" pitchFamily="50" charset="-128"/>
                <a:ea typeface="Meiryo UI" panose="020B0604030504040204" pitchFamily="50" charset="-128"/>
              </a:rPr>
              <a:t>・条例に違反した者等に対し、表示の停止、除却その他の必要な措置を命ずることができる。</a:t>
            </a:r>
            <a:endParaRPr lang="en-US" altLang="ja-JP" sz="1800" dirty="0">
              <a:solidFill>
                <a:srgbClr val="000066"/>
              </a:solidFill>
              <a:latin typeface="Meiryo UI" panose="020B0604030504040204" pitchFamily="50" charset="-128"/>
              <a:ea typeface="Meiryo UI" panose="020B0604030504040204" pitchFamily="50" charset="-128"/>
            </a:endParaRPr>
          </a:p>
          <a:p>
            <a:pPr marL="684000" indent="-108000" algn="just" eaLnBrk="1" hangingPunct="1">
              <a:spcBef>
                <a:spcPts val="600"/>
              </a:spcBef>
              <a:buNone/>
            </a:pPr>
            <a:r>
              <a:rPr lang="ja-JP" altLang="en-US" sz="1800" dirty="0">
                <a:solidFill>
                  <a:srgbClr val="000066"/>
                </a:solidFill>
                <a:latin typeface="Meiryo UI" panose="020B0604030504040204" pitchFamily="50" charset="-128"/>
                <a:ea typeface="Meiryo UI" panose="020B0604030504040204" pitchFamily="50" charset="-128"/>
              </a:rPr>
              <a:t>・条例に違反した者を過失がなくて確知することができないときは、これらの措置を自ら行い、又はその命じた者若しくは委任した者に行わせることができる。</a:t>
            </a:r>
            <a:endParaRPr lang="en-US" altLang="ja-JP" sz="1800" dirty="0">
              <a:solidFill>
                <a:srgbClr val="000066"/>
              </a:solidFill>
              <a:latin typeface="Meiryo UI" panose="020B0604030504040204" pitchFamily="50" charset="-128"/>
              <a:ea typeface="Meiryo UI" panose="020B0604030504040204" pitchFamily="50" charset="-128"/>
            </a:endParaRPr>
          </a:p>
          <a:p>
            <a:pPr marL="684000" indent="-108000" algn="just" eaLnBrk="1" hangingPunct="1">
              <a:spcBef>
                <a:spcPts val="600"/>
              </a:spcBef>
              <a:buNone/>
            </a:pPr>
            <a:r>
              <a:rPr lang="ja-JP" altLang="en-US" sz="1800" dirty="0">
                <a:solidFill>
                  <a:srgbClr val="000066"/>
                </a:solidFill>
                <a:latin typeface="Meiryo UI" panose="020B0604030504040204" pitchFamily="50" charset="-128"/>
                <a:ea typeface="Meiryo UI" panose="020B0604030504040204" pitchFamily="50" charset="-128"/>
              </a:rPr>
              <a:t>・措置を命ぜられた者が履行しないとき等は、行政代執行法に従い、その措置を自ら行い、又はその命じた者等に行わせ、費用を義務者から徴収することができる。</a:t>
            </a:r>
            <a:endParaRPr lang="en-US" altLang="ja-JP" sz="1800" dirty="0">
              <a:solidFill>
                <a:srgbClr val="000066"/>
              </a:solidFill>
              <a:latin typeface="Meiryo UI" panose="020B0604030504040204" pitchFamily="50" charset="-128"/>
              <a:ea typeface="Meiryo UI" panose="020B0604030504040204" pitchFamily="50" charset="-128"/>
            </a:endParaRPr>
          </a:p>
          <a:p>
            <a:pPr marL="684000" indent="-108000" algn="just" eaLnBrk="1" hangingPunct="1">
              <a:spcBef>
                <a:spcPts val="600"/>
              </a:spcBef>
              <a:buNone/>
            </a:pPr>
            <a:r>
              <a:rPr lang="ja-JP" altLang="en-US" sz="1800" dirty="0">
                <a:solidFill>
                  <a:srgbClr val="000066"/>
                </a:solidFill>
                <a:latin typeface="Meiryo UI" panose="020B0604030504040204" pitchFamily="50" charset="-128"/>
                <a:ea typeface="Meiryo UI" panose="020B0604030504040204" pitchFamily="50" charset="-128"/>
              </a:rPr>
              <a:t>・はり紙、はり札等、広告旗又は立看板等が、一定の要件を満たす場合には、自ら除却し、又はその命じた者等に除却させることができる。</a:t>
            </a:r>
            <a:endParaRPr lang="en-US" altLang="ja-JP" sz="1800" dirty="0">
              <a:solidFill>
                <a:srgbClr val="000066"/>
              </a:solidFill>
              <a:latin typeface="Meiryo UI" panose="020B0604030504040204" pitchFamily="50" charset="-128"/>
              <a:ea typeface="Meiryo UI" panose="020B0604030504040204" pitchFamily="50" charset="-128"/>
            </a:endParaRPr>
          </a:p>
          <a:p>
            <a:pPr marL="0" indent="-432000" algn="just" eaLnBrk="1" hangingPunct="1">
              <a:spcBef>
                <a:spcPts val="1200"/>
              </a:spcBef>
              <a:buNone/>
            </a:pPr>
            <a:r>
              <a:rPr lang="ja-JP" altLang="en-US" sz="2400" dirty="0">
                <a:solidFill>
                  <a:srgbClr val="000066"/>
                </a:solidFill>
                <a:latin typeface="Meiryo UI" panose="020B0604030504040204" pitchFamily="50" charset="-128"/>
                <a:ea typeface="Meiryo UI" panose="020B0604030504040204" pitchFamily="50" charset="-128"/>
              </a:rPr>
              <a:t>○ 除却した広告物等の保管、売却又は廃棄</a:t>
            </a:r>
            <a:r>
              <a:rPr lang="ja-JP" altLang="en-US" sz="1600" dirty="0">
                <a:solidFill>
                  <a:srgbClr val="000066"/>
                </a:solidFill>
                <a:latin typeface="Meiryo UI" panose="020B0604030504040204" pitchFamily="50" charset="-128"/>
                <a:ea typeface="Meiryo UI" panose="020B0604030504040204" pitchFamily="50" charset="-128"/>
              </a:rPr>
              <a:t>（屋外広告物法第８条）</a:t>
            </a:r>
            <a:r>
              <a:rPr lang="ja-JP" altLang="en-US" sz="1800" dirty="0">
                <a:solidFill>
                  <a:srgbClr val="000066"/>
                </a:solidFill>
                <a:latin typeface="Meiryo UI" panose="020B0604030504040204" pitchFamily="50" charset="-128"/>
                <a:ea typeface="Meiryo UI" panose="020B0604030504040204" pitchFamily="50" charset="-128"/>
              </a:rPr>
              <a:t>　　　</a:t>
            </a:r>
            <a:r>
              <a:rPr lang="ja-JP" altLang="en-US" sz="2400" dirty="0">
                <a:solidFill>
                  <a:srgbClr val="000066"/>
                </a:solidFill>
                <a:latin typeface="Meiryo UI" panose="020B0604030504040204" pitchFamily="50" charset="-128"/>
                <a:ea typeface="Meiryo UI" panose="020B0604030504040204" pitchFamily="50" charset="-128"/>
              </a:rPr>
              <a:t>　　　　　　　　　　　　　　　　　　　　　　</a:t>
            </a:r>
            <a:endParaRPr lang="en-US" altLang="ja-JP" sz="2400" dirty="0">
              <a:solidFill>
                <a:srgbClr val="000066"/>
              </a:solidFill>
              <a:latin typeface="Meiryo UI" panose="020B0604030504040204" pitchFamily="50" charset="-128"/>
              <a:ea typeface="Meiryo UI" panose="020B0604030504040204" pitchFamily="50" charset="-128"/>
            </a:endParaRPr>
          </a:p>
          <a:p>
            <a:pPr marL="504000" indent="-432000" algn="just" eaLnBrk="1" hangingPunct="1">
              <a:spcBef>
                <a:spcPts val="0"/>
              </a:spcBef>
              <a:buNone/>
            </a:pPr>
            <a:r>
              <a:rPr lang="ja-JP" altLang="en-US" sz="1800" dirty="0">
                <a:solidFill>
                  <a:srgbClr val="000066"/>
                </a:solidFill>
                <a:latin typeface="Meiryo UI" panose="020B0604030504040204" pitchFamily="50" charset="-128"/>
                <a:ea typeface="Meiryo UI" panose="020B0604030504040204" pitchFamily="50" charset="-128"/>
              </a:rPr>
              <a:t>     都道府県知事は、</a:t>
            </a:r>
            <a:endParaRPr lang="en-US" altLang="ja-JP" sz="1800" dirty="0">
              <a:solidFill>
                <a:srgbClr val="000066"/>
              </a:solidFill>
              <a:latin typeface="Meiryo UI" panose="020B0604030504040204" pitchFamily="50" charset="-128"/>
              <a:ea typeface="Meiryo UI" panose="020B0604030504040204" pitchFamily="50" charset="-128"/>
            </a:endParaRPr>
          </a:p>
          <a:p>
            <a:pPr marL="720000" indent="-144000" algn="just" eaLnBrk="1" hangingPunct="1">
              <a:spcBef>
                <a:spcPts val="0"/>
              </a:spcBef>
              <a:buNone/>
            </a:pPr>
            <a:r>
              <a:rPr lang="ja-JP" altLang="en-US" sz="1800" dirty="0">
                <a:solidFill>
                  <a:srgbClr val="000066"/>
                </a:solidFill>
                <a:latin typeface="Meiryo UI" panose="020B0604030504040204" pitchFamily="50" charset="-128"/>
                <a:ea typeface="Meiryo UI" panose="020B0604030504040204" pitchFamily="50" charset="-128"/>
              </a:rPr>
              <a:t>・広告物又は掲出物件を除却し、又は除却させたときは保管しなければならない。</a:t>
            </a:r>
            <a:endParaRPr lang="en-US" altLang="ja-JP" sz="1800" dirty="0">
              <a:solidFill>
                <a:srgbClr val="000066"/>
              </a:solidFill>
              <a:latin typeface="Meiryo UI" panose="020B0604030504040204" pitchFamily="50" charset="-128"/>
              <a:ea typeface="Meiryo UI" panose="020B0604030504040204" pitchFamily="50" charset="-128"/>
            </a:endParaRPr>
          </a:p>
          <a:p>
            <a:pPr marL="684000" indent="-108000" algn="just" eaLnBrk="1" hangingPunct="1">
              <a:spcBef>
                <a:spcPts val="600"/>
              </a:spcBef>
              <a:buNone/>
            </a:pPr>
            <a:r>
              <a:rPr lang="ja-JP" altLang="en-US" sz="1800" dirty="0">
                <a:solidFill>
                  <a:srgbClr val="000066"/>
                </a:solidFill>
                <a:latin typeface="Meiryo UI" panose="020B0604030504040204" pitchFamily="50" charset="-128"/>
                <a:ea typeface="Meiryo UI" panose="020B0604030504040204" pitchFamily="50" charset="-128"/>
              </a:rPr>
              <a:t>・保管した広告物等について、一定の要件を満たす場合には、売却し、その売却代金を保管することができる。</a:t>
            </a:r>
            <a:endParaRPr lang="en-US" altLang="ja-JP" sz="1800" dirty="0">
              <a:solidFill>
                <a:srgbClr val="000066"/>
              </a:solidFill>
              <a:latin typeface="Meiryo UI" panose="020B0604030504040204" pitchFamily="50" charset="-128"/>
              <a:ea typeface="Meiryo UI" panose="020B0604030504040204" pitchFamily="50" charset="-128"/>
            </a:endParaRPr>
          </a:p>
          <a:p>
            <a:pPr marL="720000" indent="-144000" algn="just" eaLnBrk="1" hangingPunct="1">
              <a:spcBef>
                <a:spcPts val="600"/>
              </a:spcBef>
              <a:buNone/>
            </a:pPr>
            <a:r>
              <a:rPr lang="ja-JP" altLang="en-US" sz="1800" dirty="0">
                <a:solidFill>
                  <a:srgbClr val="000066"/>
                </a:solidFill>
                <a:latin typeface="Meiryo UI" panose="020B0604030504040204" pitchFamily="50" charset="-128"/>
                <a:ea typeface="Meiryo UI" panose="020B0604030504040204" pitchFamily="50" charset="-128"/>
              </a:rPr>
              <a:t>・売却しようとする広告物等について、一定の要件を満たす場合には、廃棄することができる。</a:t>
            </a:r>
            <a:endParaRPr lang="ja-JP" altLang="en-US" sz="2400" dirty="0">
              <a:solidFill>
                <a:srgbClr val="000066"/>
              </a:solidFill>
              <a:latin typeface="Meiryo UI" panose="020B0604030504040204" pitchFamily="50" charset="-128"/>
              <a:ea typeface="Meiryo UI" panose="020B0604030504040204" pitchFamily="50" charset="-128"/>
            </a:endParaRPr>
          </a:p>
          <a:p>
            <a:pPr algn="just" eaLnBrk="1" hangingPunct="1">
              <a:spcBef>
                <a:spcPts val="1200"/>
              </a:spcBef>
              <a:buFontTx/>
              <a:buNone/>
            </a:pPr>
            <a:r>
              <a:rPr lang="ja-JP" altLang="en-US" sz="2400" dirty="0">
                <a:solidFill>
                  <a:srgbClr val="000066"/>
                </a:solidFill>
                <a:latin typeface="Meiryo UI" panose="020B0604030504040204" pitchFamily="50" charset="-128"/>
                <a:ea typeface="Meiryo UI" panose="020B0604030504040204" pitchFamily="50" charset="-128"/>
              </a:rPr>
              <a:t>○ 罰則</a:t>
            </a:r>
            <a:r>
              <a:rPr lang="ja-JP" altLang="en-US" sz="1600" dirty="0">
                <a:solidFill>
                  <a:srgbClr val="000066"/>
                </a:solidFill>
                <a:latin typeface="Meiryo UI" panose="020B0604030504040204" pitchFamily="50" charset="-128"/>
                <a:ea typeface="Meiryo UI" panose="020B0604030504040204" pitchFamily="50" charset="-128"/>
              </a:rPr>
              <a:t>（屋外広告物法第</a:t>
            </a:r>
            <a:r>
              <a:rPr lang="en-US" altLang="ja-JP" sz="1600" dirty="0">
                <a:solidFill>
                  <a:srgbClr val="000066"/>
                </a:solidFill>
                <a:latin typeface="Meiryo UI" panose="020B0604030504040204" pitchFamily="50" charset="-128"/>
                <a:ea typeface="Meiryo UI" panose="020B0604030504040204" pitchFamily="50" charset="-128"/>
              </a:rPr>
              <a:t>34</a:t>
            </a:r>
            <a:r>
              <a:rPr lang="ja-JP" altLang="en-US" sz="1600" dirty="0">
                <a:solidFill>
                  <a:srgbClr val="000066"/>
                </a:solidFill>
                <a:latin typeface="Meiryo UI" panose="020B0604030504040204" pitchFamily="50" charset="-128"/>
                <a:ea typeface="Meiryo UI" panose="020B0604030504040204" pitchFamily="50" charset="-128"/>
              </a:rPr>
              <a:t>条）</a:t>
            </a:r>
          </a:p>
          <a:p>
            <a:pPr marL="0" indent="0" algn="just" eaLnBrk="1" hangingPunct="1">
              <a:spcBef>
                <a:spcPts val="0"/>
              </a:spcBef>
              <a:buNone/>
            </a:pPr>
            <a:r>
              <a:rPr lang="ja-JP" altLang="en-US" sz="1800" dirty="0">
                <a:solidFill>
                  <a:srgbClr val="000066"/>
                </a:solidFill>
                <a:latin typeface="Meiryo UI" panose="020B0604030504040204" pitchFamily="50" charset="-128"/>
                <a:ea typeface="Meiryo UI" panose="020B0604030504040204" pitchFamily="50" charset="-128"/>
              </a:rPr>
              <a:t>　　   ・屋外広告物規制に係る条例には、罰金又は過料のみを科する規定を設けることができる。</a:t>
            </a:r>
          </a:p>
          <a:p>
            <a:pPr algn="just">
              <a:spcBef>
                <a:spcPts val="0"/>
              </a:spcBef>
              <a:buFontTx/>
              <a:buNone/>
            </a:pPr>
            <a:endParaRPr lang="ja-JP" altLang="en-US" sz="2400" kern="0" dirty="0">
              <a:solidFill>
                <a:srgbClr val="000066"/>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9202F24B-317A-FFC4-375D-D43CFC07F7E8}"/>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35298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17</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屋外広告業の登録</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Rectangle 3">
            <a:extLst>
              <a:ext uri="{FF2B5EF4-FFF2-40B4-BE49-F238E27FC236}">
                <a16:creationId xmlns:a16="http://schemas.microsoft.com/office/drawing/2014/main" id="{7391D1DD-D0FE-7A7B-E584-C9C96FBEFB89}"/>
              </a:ext>
            </a:extLst>
          </p:cNvPr>
          <p:cNvSpPr txBox="1">
            <a:spLocks noChangeArrowheads="1"/>
          </p:cNvSpPr>
          <p:nvPr/>
        </p:nvSpPr>
        <p:spPr>
          <a:xfrm>
            <a:off x="164396" y="590907"/>
            <a:ext cx="8800091" cy="2694077"/>
          </a:xfrm>
          <a:prstGeom prst="rect">
            <a:avLst/>
          </a:prstGeom>
          <a:noFill/>
          <a:ln>
            <a:noFill/>
          </a:ln>
        </p:spPr>
        <p:txBody>
          <a:bodyPr vert="horz" wrap="square" lIns="91440" tIns="45720" rIns="91440" bIns="45720" numCol="1" anchor="t" anchorCtr="0" compatLnSpc="1">
            <a:prstTxWarp prst="textNoShape">
              <a:avLst/>
            </a:prstTxWarp>
            <a:noAutofit/>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marL="396000" indent="-396000" algn="just" eaLnBrk="1" hangingPunct="1">
              <a:lnSpc>
                <a:spcPts val="2400"/>
              </a:lnSpc>
              <a:buFontTx/>
              <a:buNone/>
            </a:pPr>
            <a:r>
              <a:rPr lang="ja-JP" altLang="en-US" sz="2000" dirty="0">
                <a:solidFill>
                  <a:srgbClr val="000066"/>
                </a:solidFill>
                <a:latin typeface="Meiryo UI" panose="020B0604030504040204" pitchFamily="50" charset="-128"/>
                <a:ea typeface="Meiryo UI" panose="020B0604030504040204" pitchFamily="50" charset="-128"/>
              </a:rPr>
              <a:t>○ 都道府県は、条例で定めるところにより、「その区域内において屋外広告業を営もう　とする者は都道府県知事の登録を受けなければならないもの」とすることができる。    </a:t>
            </a:r>
            <a:r>
              <a:rPr lang="ja-JP" altLang="en-US" sz="2400" dirty="0">
                <a:solidFill>
                  <a:srgbClr val="000066"/>
                </a:solidFill>
                <a:latin typeface="Meiryo UI" panose="020B0604030504040204" pitchFamily="50" charset="-128"/>
                <a:ea typeface="Meiryo UI" panose="020B0604030504040204" pitchFamily="50" charset="-128"/>
              </a:rPr>
              <a:t>                   　　</a:t>
            </a:r>
            <a:endParaRPr lang="en-US" altLang="ja-JP" sz="2400" dirty="0">
              <a:solidFill>
                <a:srgbClr val="000066"/>
              </a:solidFill>
              <a:latin typeface="Meiryo UI" panose="020B0604030504040204" pitchFamily="50" charset="-128"/>
              <a:ea typeface="Meiryo UI" panose="020B0604030504040204" pitchFamily="50" charset="-128"/>
            </a:endParaRPr>
          </a:p>
          <a:p>
            <a:pPr indent="-360000" algn="just" eaLnBrk="1" hangingPunct="1">
              <a:lnSpc>
                <a:spcPts val="2400"/>
              </a:lnSpc>
              <a:spcBef>
                <a:spcPts val="0"/>
              </a:spcBef>
              <a:buFontTx/>
              <a:buNone/>
            </a:pPr>
            <a:r>
              <a:rPr lang="ja-JP" altLang="en-US" sz="1400" dirty="0">
                <a:solidFill>
                  <a:srgbClr val="000066"/>
                </a:solidFill>
                <a:latin typeface="Meiryo UI" panose="020B0604030504040204" pitchFamily="50" charset="-128"/>
                <a:ea typeface="Meiryo UI" panose="020B0604030504040204" pitchFamily="50" charset="-128"/>
              </a:rPr>
              <a:t>                                                                                                              （屋外広告物法第９条）</a:t>
            </a:r>
            <a:endParaRPr lang="en-US" altLang="ja-JP" sz="1400" dirty="0">
              <a:solidFill>
                <a:srgbClr val="000066"/>
              </a:solidFill>
              <a:latin typeface="Meiryo UI" panose="020B0604030504040204" pitchFamily="50" charset="-128"/>
              <a:ea typeface="Meiryo UI" panose="020B0604030504040204" pitchFamily="50" charset="-128"/>
            </a:endParaRPr>
          </a:p>
          <a:p>
            <a:pPr indent="-180000" eaLnBrk="1" hangingPunct="1">
              <a:spcBef>
                <a:spcPts val="1200"/>
              </a:spcBef>
              <a:buFontTx/>
              <a:buNone/>
            </a:pPr>
            <a:r>
              <a:rPr lang="en-US" altLang="ja-JP" sz="1400" dirty="0">
                <a:solidFill>
                  <a:srgbClr val="000066"/>
                </a:solidFill>
                <a:latin typeface="Meiryo UI" panose="020B0604030504040204" pitchFamily="50" charset="-128"/>
                <a:ea typeface="Meiryo UI" panose="020B0604030504040204" pitchFamily="50" charset="-128"/>
              </a:rPr>
              <a:t>              【</a:t>
            </a:r>
            <a:r>
              <a:rPr lang="ja-JP" altLang="en-US" sz="1400" dirty="0">
                <a:solidFill>
                  <a:srgbClr val="000066"/>
                </a:solidFill>
                <a:latin typeface="Meiryo UI" panose="020B0604030504040204" pitchFamily="50" charset="-128"/>
                <a:ea typeface="Meiryo UI" panose="020B0604030504040204" pitchFamily="50" charset="-128"/>
              </a:rPr>
              <a:t>条例で定める事項（屋外広告物法第</a:t>
            </a:r>
            <a:r>
              <a:rPr lang="en-US" altLang="ja-JP" sz="1400" dirty="0">
                <a:solidFill>
                  <a:srgbClr val="000066"/>
                </a:solidFill>
                <a:latin typeface="Meiryo UI" panose="020B0604030504040204" pitchFamily="50" charset="-128"/>
                <a:ea typeface="Meiryo UI" panose="020B0604030504040204" pitchFamily="50" charset="-128"/>
              </a:rPr>
              <a:t>10</a:t>
            </a:r>
            <a:r>
              <a:rPr lang="ja-JP" altLang="en-US" sz="1400" dirty="0">
                <a:solidFill>
                  <a:srgbClr val="000066"/>
                </a:solidFill>
                <a:latin typeface="Meiryo UI" panose="020B0604030504040204" pitchFamily="50" charset="-128"/>
                <a:ea typeface="Meiryo UI" panose="020B0604030504040204" pitchFamily="50" charset="-128"/>
              </a:rPr>
              <a:t>条）</a:t>
            </a:r>
            <a:r>
              <a:rPr lang="en-US" altLang="ja-JP" sz="1400" dirty="0">
                <a:solidFill>
                  <a:srgbClr val="000066"/>
                </a:solidFill>
                <a:latin typeface="Meiryo UI" panose="020B0604030504040204" pitchFamily="50" charset="-128"/>
                <a:ea typeface="Meiryo UI" panose="020B0604030504040204" pitchFamily="50" charset="-128"/>
              </a:rPr>
              <a:t>】</a:t>
            </a:r>
          </a:p>
          <a:p>
            <a:pPr indent="-180000" eaLnBrk="1" hangingPunct="1">
              <a:spcBef>
                <a:spcPts val="0"/>
              </a:spcBef>
              <a:buFontTx/>
              <a:buNone/>
            </a:pPr>
            <a:r>
              <a:rPr lang="ja-JP" altLang="en-US" sz="1400" dirty="0">
                <a:solidFill>
                  <a:srgbClr val="000066"/>
                </a:solidFill>
                <a:latin typeface="Meiryo UI" panose="020B0604030504040204" pitchFamily="50" charset="-128"/>
                <a:ea typeface="Meiryo UI" panose="020B0604030504040204" pitchFamily="50" charset="-128"/>
              </a:rPr>
              <a:t>　　            登録の有効期間（５年）、登録要件、業務主任者の選任に関する事項、登録の取消し又は営業の全部</a:t>
            </a:r>
            <a:endParaRPr lang="en-US" altLang="ja-JP" sz="1400" dirty="0">
              <a:solidFill>
                <a:srgbClr val="000066"/>
              </a:solidFill>
              <a:latin typeface="Meiryo UI" panose="020B0604030504040204" pitchFamily="50" charset="-128"/>
              <a:ea typeface="Meiryo UI" panose="020B0604030504040204" pitchFamily="50" charset="-128"/>
            </a:endParaRPr>
          </a:p>
          <a:p>
            <a:pPr indent="-180000" eaLnBrk="1" hangingPunct="1">
              <a:spcBef>
                <a:spcPts val="0"/>
              </a:spcBef>
              <a:buFontTx/>
              <a:buNone/>
            </a:pPr>
            <a:r>
              <a:rPr lang="en-US" altLang="ja-JP" sz="1400" dirty="0">
                <a:solidFill>
                  <a:srgbClr val="000066"/>
                </a:solidFill>
                <a:latin typeface="Meiryo UI" panose="020B0604030504040204" pitchFamily="50" charset="-128"/>
                <a:ea typeface="Meiryo UI" panose="020B0604030504040204" pitchFamily="50" charset="-128"/>
              </a:rPr>
              <a:t>                </a:t>
            </a:r>
            <a:r>
              <a:rPr lang="ja-JP" altLang="en-US" sz="1400" dirty="0">
                <a:solidFill>
                  <a:srgbClr val="000066"/>
                </a:solidFill>
                <a:latin typeface="Meiryo UI" panose="020B0604030504040204" pitchFamily="50" charset="-128"/>
                <a:ea typeface="Meiryo UI" panose="020B0604030504040204" pitchFamily="50" charset="-128"/>
              </a:rPr>
              <a:t>若しくは一部の停止に関する事項、その他登録制度に関し必要な事項</a:t>
            </a:r>
            <a:endParaRPr lang="en-US" altLang="ja-JP" sz="1400" dirty="0">
              <a:solidFill>
                <a:srgbClr val="000066"/>
              </a:solidFill>
              <a:latin typeface="Meiryo UI" panose="020B0604030504040204" pitchFamily="50" charset="-128"/>
              <a:ea typeface="Meiryo UI" panose="020B0604030504040204" pitchFamily="50" charset="-128"/>
            </a:endParaRPr>
          </a:p>
          <a:p>
            <a:pPr marL="360000" indent="-360000" eaLnBrk="1" hangingPunct="1">
              <a:lnSpc>
                <a:spcPts val="2400"/>
              </a:lnSpc>
              <a:spcBef>
                <a:spcPts val="1200"/>
              </a:spcBef>
              <a:buFontTx/>
              <a:buNone/>
            </a:pPr>
            <a:r>
              <a:rPr lang="ja-JP" altLang="en-US" sz="2000" dirty="0">
                <a:solidFill>
                  <a:srgbClr val="000066"/>
                </a:solidFill>
                <a:latin typeface="Meiryo UI" panose="020B0604030504040204" pitchFamily="50" charset="-128"/>
                <a:ea typeface="Meiryo UI" panose="020B0604030504040204" pitchFamily="50" charset="-128"/>
              </a:rPr>
              <a:t>○ 都道府県知事は、条例で定めるところにより、屋外広告業者に対し、必要な指導、助言及び勧告を行うことができる。</a:t>
            </a:r>
            <a:r>
              <a:rPr lang="ja-JP" altLang="en-US" sz="1400" dirty="0">
                <a:solidFill>
                  <a:srgbClr val="000066"/>
                </a:solidFill>
                <a:latin typeface="Meiryo UI" panose="020B0604030504040204" pitchFamily="50" charset="-128"/>
                <a:ea typeface="Meiryo UI" panose="020B0604030504040204" pitchFamily="50" charset="-128"/>
              </a:rPr>
              <a:t>                                            （屋外広告物条第第</a:t>
            </a:r>
            <a:r>
              <a:rPr lang="en-US" altLang="ja-JP" sz="1400" dirty="0">
                <a:solidFill>
                  <a:srgbClr val="000066"/>
                </a:solidFill>
                <a:latin typeface="Meiryo UI" panose="020B0604030504040204" pitchFamily="50" charset="-128"/>
                <a:ea typeface="Meiryo UI" panose="020B0604030504040204" pitchFamily="50" charset="-128"/>
              </a:rPr>
              <a:t>11</a:t>
            </a:r>
            <a:r>
              <a:rPr lang="ja-JP" altLang="en-US" sz="1400" dirty="0">
                <a:solidFill>
                  <a:srgbClr val="000066"/>
                </a:solidFill>
                <a:latin typeface="Meiryo UI" panose="020B0604030504040204" pitchFamily="50" charset="-128"/>
                <a:ea typeface="Meiryo UI" panose="020B0604030504040204" pitchFamily="50" charset="-128"/>
              </a:rPr>
              <a:t>条）</a:t>
            </a:r>
          </a:p>
          <a:p>
            <a:pPr>
              <a:spcBef>
                <a:spcPts val="0"/>
              </a:spcBef>
              <a:buFontTx/>
              <a:buNone/>
            </a:pPr>
            <a:endParaRPr lang="ja-JP" altLang="en-US" sz="2400" kern="0" dirty="0">
              <a:solidFill>
                <a:srgbClr val="000066"/>
              </a:solidFill>
              <a:latin typeface="Meiryo UI" panose="020B0604030504040204" pitchFamily="50" charset="-128"/>
              <a:ea typeface="Meiryo UI" panose="020B0604030504040204" pitchFamily="50" charset="-128"/>
            </a:endParaRPr>
          </a:p>
        </p:txBody>
      </p:sp>
      <p:sp>
        <p:nvSpPr>
          <p:cNvPr id="5" name="四角形: メモ 4">
            <a:extLst>
              <a:ext uri="{FF2B5EF4-FFF2-40B4-BE49-F238E27FC236}">
                <a16:creationId xmlns:a16="http://schemas.microsoft.com/office/drawing/2014/main" id="{BB6CFE50-C1BA-66D9-10EA-E1E49832F725}"/>
              </a:ext>
            </a:extLst>
          </p:cNvPr>
          <p:cNvSpPr/>
          <p:nvPr/>
        </p:nvSpPr>
        <p:spPr>
          <a:xfrm>
            <a:off x="379544" y="3284984"/>
            <a:ext cx="8584944" cy="3416285"/>
          </a:xfrm>
          <a:prstGeom prst="foldedCorner">
            <a:avLst>
              <a:gd name="adj" fmla="val 7422"/>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kumimoji="1" lang="en-US" altLang="ja-JP" b="1" dirty="0">
                <a:solidFill>
                  <a:schemeClr val="accent6">
                    <a:lumMod val="75000"/>
                  </a:schemeClr>
                </a:solidFill>
                <a:latin typeface="Meiryo UI" panose="020B0604030504040204" pitchFamily="50" charset="-128"/>
                <a:ea typeface="Meiryo UI" panose="020B0604030504040204" pitchFamily="50" charset="-128"/>
              </a:rPr>
              <a:t>《</a:t>
            </a:r>
            <a:r>
              <a:rPr kumimoji="1" lang="ja-JP" altLang="en-US" b="1" dirty="0">
                <a:solidFill>
                  <a:schemeClr val="accent6">
                    <a:lumMod val="75000"/>
                  </a:schemeClr>
                </a:solidFill>
                <a:latin typeface="Meiryo UI" panose="020B0604030504040204" pitchFamily="50" charset="-128"/>
                <a:ea typeface="Meiryo UI" panose="020B0604030504040204" pitchFamily="50" charset="-128"/>
              </a:rPr>
              <a:t>屋外広告業に対する指導監督の取組事例（静岡県）</a:t>
            </a:r>
            <a:r>
              <a:rPr kumimoji="1" lang="en-US" altLang="ja-JP" b="1" dirty="0">
                <a:solidFill>
                  <a:schemeClr val="accent6">
                    <a:lumMod val="75000"/>
                  </a:schemeClr>
                </a:solidFill>
                <a:latin typeface="Meiryo UI" panose="020B0604030504040204" pitchFamily="50" charset="-128"/>
                <a:ea typeface="Meiryo UI" panose="020B0604030504040204" pitchFamily="50" charset="-128"/>
              </a:rPr>
              <a:t>》</a:t>
            </a:r>
            <a:endParaRPr kumimoji="1" lang="ja-JP" altLang="en-US" b="1" dirty="0">
              <a:solidFill>
                <a:schemeClr val="accent6">
                  <a:lumMod val="75000"/>
                </a:schemeClr>
              </a:solidFill>
              <a:latin typeface="Meiryo UI" panose="020B0604030504040204" pitchFamily="50" charset="-128"/>
              <a:ea typeface="Meiryo UI" panose="020B0604030504040204" pitchFamily="50" charset="-128"/>
            </a:endParaRPr>
          </a:p>
        </p:txBody>
      </p:sp>
      <p:sp>
        <p:nvSpPr>
          <p:cNvPr id="7" name="四角形: 角を丸くする 6">
            <a:extLst>
              <a:ext uri="{FF2B5EF4-FFF2-40B4-BE49-F238E27FC236}">
                <a16:creationId xmlns:a16="http://schemas.microsoft.com/office/drawing/2014/main" id="{6B06DF1D-B829-18BD-C982-850F15378C9D}"/>
              </a:ext>
            </a:extLst>
          </p:cNvPr>
          <p:cNvSpPr/>
          <p:nvPr/>
        </p:nvSpPr>
        <p:spPr>
          <a:xfrm>
            <a:off x="634810" y="3666017"/>
            <a:ext cx="3591379" cy="1498130"/>
          </a:xfrm>
          <a:prstGeom prst="roundRect">
            <a:avLst>
              <a:gd name="adj" fmla="val 8044"/>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ct val="50000"/>
              </a:spcBef>
              <a:buFontTx/>
              <a:buNone/>
            </a:pPr>
            <a:r>
              <a:rPr lang="ja-JP" altLang="en-US" sz="1600" dirty="0">
                <a:solidFill>
                  <a:srgbClr val="000000"/>
                </a:solidFill>
                <a:latin typeface="Meiryo UI" panose="020B0604030504040204" pitchFamily="50" charset="-128"/>
                <a:ea typeface="Meiryo UI" panose="020B0604030504040204" pitchFamily="50" charset="-128"/>
              </a:rPr>
              <a:t>違反屋外広告物の是正指導を実施する中、指導に従わない屋外広告業者に対しては、平成</a:t>
            </a:r>
            <a:r>
              <a:rPr lang="en-US" altLang="ja-JP" sz="1600" dirty="0">
                <a:solidFill>
                  <a:srgbClr val="000000"/>
                </a:solidFill>
                <a:latin typeface="Meiryo UI" panose="020B0604030504040204" pitchFamily="50" charset="-128"/>
                <a:ea typeface="Meiryo UI" panose="020B0604030504040204" pitchFamily="50" charset="-128"/>
              </a:rPr>
              <a:t>19</a:t>
            </a:r>
            <a:r>
              <a:rPr lang="ja-JP" altLang="en-US" sz="1600" dirty="0">
                <a:solidFill>
                  <a:srgbClr val="000000"/>
                </a:solidFill>
                <a:latin typeface="Meiryo UI" panose="020B0604030504040204" pitchFamily="50" charset="-128"/>
                <a:ea typeface="Meiryo UI" panose="020B0604030504040204" pitchFamily="50" charset="-128"/>
              </a:rPr>
              <a:t>年度に定めた「静岡県屋外広告業指導監督措置基準」に基づき、当該法令違反に相当する違反点数を付与した。</a:t>
            </a:r>
            <a:endParaRPr kumimoji="1" lang="ja-JP" altLang="en-US" dirty="0"/>
          </a:p>
        </p:txBody>
      </p:sp>
      <p:sp>
        <p:nvSpPr>
          <p:cNvPr id="8" name="四角形: 角を丸くする 7">
            <a:extLst>
              <a:ext uri="{FF2B5EF4-FFF2-40B4-BE49-F238E27FC236}">
                <a16:creationId xmlns:a16="http://schemas.microsoft.com/office/drawing/2014/main" id="{01EE0217-FD44-6D69-A9DC-AD00C24435CA}"/>
              </a:ext>
            </a:extLst>
          </p:cNvPr>
          <p:cNvSpPr/>
          <p:nvPr/>
        </p:nvSpPr>
        <p:spPr>
          <a:xfrm>
            <a:off x="669835" y="5733256"/>
            <a:ext cx="3591379" cy="813940"/>
          </a:xfrm>
          <a:prstGeom prst="roundRect">
            <a:avLst>
              <a:gd name="adj" fmla="val 8044"/>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ct val="50000"/>
              </a:spcBef>
              <a:buFontTx/>
              <a:buNone/>
            </a:pPr>
            <a:r>
              <a:rPr lang="ja-JP" altLang="en-US" sz="1600" dirty="0">
                <a:solidFill>
                  <a:srgbClr val="000000"/>
                </a:solidFill>
                <a:latin typeface="Meiryo UI" panose="020B0604030504040204" pitchFamily="50" charset="-128"/>
                <a:ea typeface="Meiryo UI" panose="020B0604030504040204" pitchFamily="50" charset="-128"/>
              </a:rPr>
              <a:t>その結果、屋外広告業者</a:t>
            </a:r>
            <a:r>
              <a:rPr lang="en-US" altLang="ja-JP" sz="1600" dirty="0">
                <a:solidFill>
                  <a:srgbClr val="000000"/>
                </a:solidFill>
                <a:latin typeface="Meiryo UI" panose="020B0604030504040204" pitchFamily="50" charset="-128"/>
                <a:ea typeface="Meiryo UI" panose="020B0604030504040204" pitchFamily="50" charset="-128"/>
              </a:rPr>
              <a:t>A</a:t>
            </a:r>
            <a:r>
              <a:rPr lang="ja-JP" altLang="en-US" sz="1600" dirty="0">
                <a:solidFill>
                  <a:srgbClr val="000000"/>
                </a:solidFill>
                <a:latin typeface="Meiryo UI" panose="020B0604030504040204" pitchFamily="50" charset="-128"/>
                <a:ea typeface="Meiryo UI" panose="020B0604030504040204" pitchFamily="50" charset="-128"/>
              </a:rPr>
              <a:t>社の違反点数が</a:t>
            </a:r>
            <a:r>
              <a:rPr lang="en-US" altLang="ja-JP" sz="1600" dirty="0">
                <a:solidFill>
                  <a:srgbClr val="000000"/>
                </a:solidFill>
                <a:latin typeface="Meiryo UI" panose="020B0604030504040204" pitchFamily="50" charset="-128"/>
                <a:ea typeface="Meiryo UI" panose="020B0604030504040204" pitchFamily="50" charset="-128"/>
              </a:rPr>
              <a:t>10</a:t>
            </a:r>
            <a:r>
              <a:rPr lang="ja-JP" altLang="en-US" sz="1600" dirty="0">
                <a:solidFill>
                  <a:srgbClr val="000000"/>
                </a:solidFill>
                <a:latin typeface="Meiryo UI" panose="020B0604030504040204" pitchFamily="50" charset="-128"/>
                <a:ea typeface="Meiryo UI" panose="020B0604030504040204" pitchFamily="50" charset="-128"/>
              </a:rPr>
              <a:t>点を超え、監督処分（営業停止）の基準に該当することとなった。</a:t>
            </a:r>
            <a:endParaRPr kumimoji="1" lang="ja-JP" altLang="en-US" dirty="0"/>
          </a:p>
        </p:txBody>
      </p:sp>
      <p:sp>
        <p:nvSpPr>
          <p:cNvPr id="9" name="矢印: 下 8">
            <a:extLst>
              <a:ext uri="{FF2B5EF4-FFF2-40B4-BE49-F238E27FC236}">
                <a16:creationId xmlns:a16="http://schemas.microsoft.com/office/drawing/2014/main" id="{DCAD71D4-D647-BF71-602C-ADDD9387BD19}"/>
              </a:ext>
            </a:extLst>
          </p:cNvPr>
          <p:cNvSpPr/>
          <p:nvPr/>
        </p:nvSpPr>
        <p:spPr>
          <a:xfrm>
            <a:off x="1547664" y="5229199"/>
            <a:ext cx="1800200" cy="4390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55A4F72-29F9-C106-ED1A-093A8F03B2EB}"/>
              </a:ext>
            </a:extLst>
          </p:cNvPr>
          <p:cNvSpPr/>
          <p:nvPr/>
        </p:nvSpPr>
        <p:spPr>
          <a:xfrm>
            <a:off x="30278" y="590907"/>
            <a:ext cx="9076291" cy="6164919"/>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CEBD2CA9-D6A0-C7A6-A32A-2DC3EC6A00EA}"/>
              </a:ext>
            </a:extLst>
          </p:cNvPr>
          <p:cNvGrpSpPr/>
          <p:nvPr/>
        </p:nvGrpSpPr>
        <p:grpSpPr>
          <a:xfrm>
            <a:off x="4784038" y="3631759"/>
            <a:ext cx="3591379" cy="2923854"/>
            <a:chOff x="4784038" y="3631759"/>
            <a:chExt cx="3591379" cy="2923854"/>
          </a:xfrm>
        </p:grpSpPr>
        <p:pic>
          <p:nvPicPr>
            <p:cNvPr id="3" name="Picture 5" descr="DSCF2080">
              <a:extLst>
                <a:ext uri="{FF2B5EF4-FFF2-40B4-BE49-F238E27FC236}">
                  <a16:creationId xmlns:a16="http://schemas.microsoft.com/office/drawing/2014/main" id="{4D2567EB-3F92-E7C7-465F-338E2C04BB5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6351"/>
            <a:stretch/>
          </p:blipFill>
          <p:spPr>
            <a:xfrm>
              <a:off x="4784038" y="3631759"/>
              <a:ext cx="3591379" cy="2923854"/>
            </a:xfrm>
            <a:prstGeom prst="rect">
              <a:avLst/>
            </a:prstGeom>
            <a:noFill/>
            <a:ln>
              <a:noFill/>
            </a:ln>
          </p:spPr>
        </p:pic>
        <p:sp>
          <p:nvSpPr>
            <p:cNvPr id="11" name="正方形/長方形 10">
              <a:extLst>
                <a:ext uri="{FF2B5EF4-FFF2-40B4-BE49-F238E27FC236}">
                  <a16:creationId xmlns:a16="http://schemas.microsoft.com/office/drawing/2014/main" id="{8D550F05-1944-BF63-A62F-7FFECE497A2F}"/>
                </a:ext>
              </a:extLst>
            </p:cNvPr>
            <p:cNvSpPr/>
            <p:nvPr/>
          </p:nvSpPr>
          <p:spPr>
            <a:xfrm rot="16200000">
              <a:off x="7254312" y="4714405"/>
              <a:ext cx="864000" cy="612000"/>
            </a:xfrm>
            <a:prstGeom prst="rect">
              <a:avLst/>
            </a:prstGeom>
            <a:blipFill>
              <a:blip r:embed="rId4"/>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grpSp>
    </p:spTree>
    <p:extLst>
      <p:ext uri="{BB962C8B-B14F-4D97-AF65-F5344CB8AC3E}">
        <p14:creationId xmlns:p14="http://schemas.microsoft.com/office/powerpoint/2010/main" val="3887158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18</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規制の強化・緩和</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AutoShape 2">
            <a:extLst>
              <a:ext uri="{FF2B5EF4-FFF2-40B4-BE49-F238E27FC236}">
                <a16:creationId xmlns:a16="http://schemas.microsoft.com/office/drawing/2014/main" id="{C9DF9D28-CFA2-46EF-D598-E2723C36BC52}"/>
              </a:ext>
            </a:extLst>
          </p:cNvPr>
          <p:cNvSpPr>
            <a:spLocks noChangeArrowheads="1"/>
          </p:cNvSpPr>
          <p:nvPr/>
        </p:nvSpPr>
        <p:spPr>
          <a:xfrm>
            <a:off x="103927" y="664194"/>
            <a:ext cx="8928992" cy="2084120"/>
          </a:xfrm>
          <a:prstGeom prst="roundRect">
            <a:avLst>
              <a:gd name="adj" fmla="val 9723"/>
            </a:avLst>
          </a:prstGeom>
          <a:solidFill>
            <a:srgbClr val="FFFFCC"/>
          </a:solidFill>
          <a:ln w="63500" cmpd="dbl">
            <a:solidFill>
              <a:srgbClr val="CC3300"/>
            </a:solidFill>
            <a:round/>
            <a:headEnd/>
            <a:tailEnd/>
          </a:ln>
        </p:spPr>
        <p:txBody>
          <a:bodyPr wrap="square" lIns="36000" r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88900" indent="-88900" algn="just" eaLnBrk="1" hangingPunct="1">
              <a:spcBef>
                <a:spcPts val="0"/>
              </a:spcBef>
              <a:buFontTx/>
              <a:buNone/>
            </a:pPr>
            <a:r>
              <a:rPr lang="ja-JP" altLang="en-US" sz="1600" dirty="0">
                <a:solidFill>
                  <a:srgbClr val="000066"/>
                </a:solidFill>
                <a:latin typeface="Meiryo UI" panose="020B0604030504040204" pitchFamily="50" charset="-128"/>
                <a:ea typeface="Meiryo UI" panose="020B0604030504040204" pitchFamily="50" charset="-128"/>
              </a:rPr>
              <a:t>① 広告物活用地区</a:t>
            </a:r>
          </a:p>
          <a:p>
            <a:pPr marL="88900" indent="-88900" algn="just" eaLnBrk="1" hangingPunct="1">
              <a:spcBef>
                <a:spcPts val="0"/>
              </a:spcBef>
              <a:buFontTx/>
              <a:buNone/>
            </a:pPr>
            <a:r>
              <a:rPr lang="ja-JP" altLang="en-US" sz="1600" dirty="0">
                <a:solidFill>
                  <a:srgbClr val="000066"/>
                </a:solidFill>
                <a:latin typeface="Meiryo UI" panose="020B0604030504040204" pitchFamily="50" charset="-128"/>
                <a:ea typeface="Meiryo UI" panose="020B0604030504040204" pitchFamily="50" charset="-128"/>
              </a:rPr>
              <a:t>　　</a:t>
            </a:r>
            <a:r>
              <a:rPr lang="ja-JP" altLang="en-US" sz="1400" dirty="0">
                <a:solidFill>
                  <a:srgbClr val="000066"/>
                </a:solidFill>
                <a:latin typeface="Meiryo UI" panose="020B0604030504040204" pitchFamily="50" charset="-128"/>
                <a:ea typeface="Meiryo UI" panose="020B0604030504040204" pitchFamily="50" charset="-128"/>
              </a:rPr>
              <a:t>繁華街等において、当該地区の魅力・活力を維持・向上させる役割を果たす広告物等については、知事の確認を受けることにより、許可を受けることなく、広告物の表示等が可能となる。</a:t>
            </a:r>
          </a:p>
          <a:p>
            <a:pPr marL="88900" indent="-88900" algn="just" eaLnBrk="1" hangingPunct="1">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② 景観保全型広告整備地区</a:t>
            </a:r>
          </a:p>
          <a:p>
            <a:pPr marL="88900" indent="-88900" algn="just" eaLnBrk="1" hangingPunct="1">
              <a:spcBef>
                <a:spcPts val="0"/>
              </a:spcBef>
              <a:buFontTx/>
              <a:buNone/>
            </a:pPr>
            <a:r>
              <a:rPr lang="ja-JP" altLang="en-US" sz="1600" dirty="0">
                <a:solidFill>
                  <a:srgbClr val="000066"/>
                </a:solidFill>
                <a:latin typeface="Meiryo UI" panose="020B0604030504040204" pitchFamily="50" charset="-128"/>
                <a:ea typeface="Meiryo UI" panose="020B0604030504040204" pitchFamily="50" charset="-128"/>
              </a:rPr>
              <a:t>    </a:t>
            </a:r>
            <a:r>
              <a:rPr lang="ja-JP" altLang="en-US" sz="1400" dirty="0">
                <a:solidFill>
                  <a:srgbClr val="000066"/>
                </a:solidFill>
                <a:latin typeface="Meiryo UI" panose="020B0604030504040204" pitchFamily="50" charset="-128"/>
                <a:ea typeface="Meiryo UI" panose="020B0604030504040204" pitchFamily="50" charset="-128"/>
              </a:rPr>
              <a:t>禁止地域においては、規制の適用除外となる広告物の表示等であっても、届出を義務付け、必要な助言、勧告を行う。</a:t>
            </a:r>
          </a:p>
          <a:p>
            <a:pPr marL="88900" indent="-88900" algn="just" eaLnBrk="1" hangingPunct="1">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③ 広告物協定地区</a:t>
            </a:r>
          </a:p>
          <a:p>
            <a:pPr marL="88900" indent="-88900" algn="just" eaLnBrk="1" hangingPunct="1">
              <a:spcBef>
                <a:spcPts val="0"/>
              </a:spcBef>
              <a:buFontTx/>
              <a:buNone/>
            </a:pPr>
            <a:r>
              <a:rPr lang="en-US" altLang="ja-JP" sz="1600" dirty="0">
                <a:solidFill>
                  <a:srgbClr val="000066"/>
                </a:solidFill>
                <a:latin typeface="Meiryo UI" panose="020B0604030504040204" pitchFamily="50" charset="-128"/>
                <a:ea typeface="Meiryo UI" panose="020B0604030504040204" pitchFamily="50" charset="-128"/>
              </a:rPr>
              <a:t>    </a:t>
            </a:r>
            <a:r>
              <a:rPr lang="ja-JP" altLang="en-US" sz="1400" dirty="0">
                <a:solidFill>
                  <a:srgbClr val="000066"/>
                </a:solidFill>
                <a:latin typeface="Meiryo UI" panose="020B0604030504040204" pitchFamily="50" charset="-128"/>
                <a:ea typeface="Meiryo UI" panose="020B0604030504040204" pitchFamily="50" charset="-128"/>
              </a:rPr>
              <a:t>地域の住民等が、屋外広告物の表示・設置位置、形状、面積、デザイン等を自主的なルールとして定め、知事が認定することにより公的な位置づけを与える。</a:t>
            </a:r>
            <a:endParaRPr lang="ja-JP" altLang="ja-JP" sz="1400" dirty="0">
              <a:solidFill>
                <a:srgbClr val="000066"/>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45427C54-081E-B883-383E-EF8F2F13C8BA}"/>
              </a:ext>
            </a:extLst>
          </p:cNvPr>
          <p:cNvSpPr/>
          <p:nvPr/>
        </p:nvSpPr>
        <p:spPr>
          <a:xfrm>
            <a:off x="30278" y="590907"/>
            <a:ext cx="9076291" cy="6164919"/>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2">
            <a:extLst>
              <a:ext uri="{FF2B5EF4-FFF2-40B4-BE49-F238E27FC236}">
                <a16:creationId xmlns:a16="http://schemas.microsoft.com/office/drawing/2014/main" id="{E8E0EFC5-920C-E945-4F3E-38F8C4E719C6}"/>
              </a:ext>
            </a:extLst>
          </p:cNvPr>
          <p:cNvSpPr txBox="1">
            <a:spLocks noChangeArrowheads="1"/>
          </p:cNvSpPr>
          <p:nvPr/>
        </p:nvSpPr>
        <p:spPr>
          <a:xfrm>
            <a:off x="103927" y="2823764"/>
            <a:ext cx="4900121" cy="224343"/>
          </a:xfrm>
          <a:prstGeom prst="rect">
            <a:avLst/>
          </a:prstGeom>
          <a:solidFill>
            <a:schemeClr val="accent5"/>
          </a:solidFill>
          <a:ln>
            <a:noFill/>
          </a:ln>
        </p:spPr>
        <p:txBody>
          <a:bodyPr vert="horz" wrap="square" lIns="36000" tIns="36000" rIns="36000" bIns="36000" numCol="1" anchor="ctr" anchorCtr="0" compatLnSpc="1">
            <a:prstTxWarp prst="textNoShape">
              <a:avLst/>
            </a:prstTxWarp>
          </a:bodyPr>
          <a:lst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5pPr>
            <a:lvl6pPr marL="389586"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fontAlgn="base">
              <a:spcBef>
                <a:spcPct val="0"/>
              </a:spcBef>
              <a:spcAft>
                <a:spcPct val="0"/>
              </a:spcAft>
              <a:defRPr kumimoji="1" sz="2386">
                <a:solidFill>
                  <a:srgbClr val="4087C8"/>
                </a:solidFill>
                <a:latin typeface="HGP創英角ｺﾞｼｯｸUB" pitchFamily="50" charset="-128"/>
                <a:ea typeface="HGP創英角ｺﾞｼｯｸUB" pitchFamily="50" charset="-128"/>
              </a:defRPr>
            </a:lvl9pPr>
          </a:lstStyle>
          <a:p>
            <a:pPr algn="ctr" eaLnBrk="1" hangingPunct="1"/>
            <a:r>
              <a:rPr lang="ja-JP" altLang="en-US" sz="1200" b="1" kern="0" dirty="0">
                <a:solidFill>
                  <a:srgbClr val="000066"/>
                </a:solidFill>
                <a:latin typeface="Meiryo UI" panose="020B0604030504040204" pitchFamily="50" charset="-128"/>
                <a:ea typeface="Meiryo UI" panose="020B0604030504040204" pitchFamily="50" charset="-128"/>
              </a:rPr>
              <a:t>景観保全型広告整備地区の例：都心軸屋外広告物モデル地区（岡山市）</a:t>
            </a:r>
          </a:p>
        </p:txBody>
      </p:sp>
      <p:sp>
        <p:nvSpPr>
          <p:cNvPr id="9" name="Text Box 9">
            <a:extLst>
              <a:ext uri="{FF2B5EF4-FFF2-40B4-BE49-F238E27FC236}">
                <a16:creationId xmlns:a16="http://schemas.microsoft.com/office/drawing/2014/main" id="{1CFF5D84-2526-F70C-3415-8E47F5A5A8BB}"/>
              </a:ext>
            </a:extLst>
          </p:cNvPr>
          <p:cNvSpPr txBox="1">
            <a:spLocks noChangeArrowheads="1"/>
          </p:cNvSpPr>
          <p:nvPr/>
        </p:nvSpPr>
        <p:spPr bwMode="auto">
          <a:xfrm>
            <a:off x="2773260" y="3074721"/>
            <a:ext cx="6266993" cy="918447"/>
          </a:xfrm>
          <a:prstGeom prst="rect">
            <a:avLst/>
          </a:prstGeom>
          <a:noFill/>
          <a:ln w="9525">
            <a:solidFill>
              <a:srgbClr val="80808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36000" tIns="36000" rIns="36000" bIns="36000">
            <a:noAutofit/>
          </a:bodyPr>
          <a:lstStyle>
            <a:lvl1pPr marL="88900" indent="-88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800" dirty="0">
                <a:latin typeface="Meiryo UI" panose="020B0604030504040204" pitchFamily="50" charset="-128"/>
                <a:ea typeface="Meiryo UI" panose="020B0604030504040204" pitchFamily="50" charset="-128"/>
              </a:rPr>
              <a:t>岡山市屋外広告物条例（抄）</a:t>
            </a:r>
          </a:p>
          <a:p>
            <a:pPr algn="just" eaLnBrk="1" hangingPunct="1">
              <a:spcBef>
                <a:spcPct val="0"/>
              </a:spcBef>
              <a:buFontTx/>
              <a:buNone/>
            </a:pP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モデル地区の指定</a:t>
            </a:r>
            <a:r>
              <a:rPr lang="en-US" altLang="ja-JP" sz="800" dirty="0">
                <a:latin typeface="Meiryo UI" panose="020B0604030504040204" pitchFamily="50" charset="-128"/>
                <a:ea typeface="Meiryo UI" panose="020B0604030504040204" pitchFamily="50" charset="-128"/>
              </a:rPr>
              <a:t>)</a:t>
            </a:r>
          </a:p>
          <a:p>
            <a:pPr algn="just" eaLnBrk="1" hangingPunct="1">
              <a:spcBef>
                <a:spcPct val="0"/>
              </a:spcBef>
              <a:buFontTx/>
              <a:buNone/>
            </a:pPr>
            <a:r>
              <a:rPr lang="ja-JP" altLang="en-US" sz="800" dirty="0">
                <a:latin typeface="Meiryo UI" panose="020B0604030504040204" pitchFamily="50" charset="-128"/>
                <a:ea typeface="Meiryo UI" panose="020B0604030504040204" pitchFamily="50" charset="-128"/>
              </a:rPr>
              <a:t>第</a:t>
            </a:r>
            <a:r>
              <a:rPr lang="en-US" altLang="ja-JP" sz="800" dirty="0">
                <a:latin typeface="Meiryo UI" panose="020B0604030504040204" pitchFamily="50" charset="-128"/>
                <a:ea typeface="Meiryo UI" panose="020B0604030504040204" pitchFamily="50" charset="-128"/>
              </a:rPr>
              <a:t>28</a:t>
            </a:r>
            <a:r>
              <a:rPr lang="ja-JP" altLang="en-US" sz="800" dirty="0">
                <a:latin typeface="Meiryo UI" panose="020B0604030504040204" pitchFamily="50" charset="-128"/>
                <a:ea typeface="Meiryo UI" panose="020B0604030504040204" pitchFamily="50" charset="-128"/>
              </a:rPr>
              <a:t>条　市長は，都市の良好な景観又は風致を維持するため，次の各号のいずれかに該当する地域を屋外広告物モデル地区 </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以下「モデル地区」という。</a:t>
            </a:r>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として指定することができる。</a:t>
            </a:r>
          </a:p>
          <a:p>
            <a:pPr algn="just" eaLnBrk="1" hangingPunct="1">
              <a:spcBef>
                <a:spcPct val="0"/>
              </a:spcBef>
              <a:buFontTx/>
              <a:buNone/>
            </a:pPr>
            <a:r>
              <a:rPr lang="ja-JP" altLang="en-US" sz="800" dirty="0">
                <a:latin typeface="Meiryo UI" panose="020B0604030504040204" pitchFamily="50" charset="-128"/>
                <a:ea typeface="Meiryo UI" panose="020B0604030504040204" pitchFamily="50" charset="-128"/>
              </a:rPr>
              <a:t>　</a:t>
            </a:r>
            <a:r>
              <a:rPr lang="en-US" altLang="ja-JP" sz="800" dirty="0">
                <a:latin typeface="Meiryo UI" panose="020B0604030504040204" pitchFamily="50" charset="-128"/>
                <a:ea typeface="Meiryo UI" panose="020B0604030504040204" pitchFamily="50" charset="-128"/>
              </a:rPr>
              <a:t>(1) </a:t>
            </a:r>
            <a:r>
              <a:rPr lang="ja-JP" altLang="en-US" sz="800" dirty="0">
                <a:latin typeface="Meiryo UI" panose="020B0604030504040204" pitchFamily="50" charset="-128"/>
                <a:ea typeface="Meiryo UI" panose="020B0604030504040204" pitchFamily="50" charset="-128"/>
              </a:rPr>
              <a:t>本市を代表する道路に沿った地域、</a:t>
            </a:r>
            <a:r>
              <a:rPr lang="en-US" altLang="ja-JP" sz="800" dirty="0">
                <a:latin typeface="Meiryo UI" panose="020B0604030504040204" pitchFamily="50" charset="-128"/>
                <a:ea typeface="Meiryo UI" panose="020B0604030504040204" pitchFamily="50" charset="-128"/>
              </a:rPr>
              <a:t>(2) </a:t>
            </a:r>
            <a:r>
              <a:rPr lang="ja-JP" altLang="en-US" sz="800" dirty="0">
                <a:latin typeface="Meiryo UI" panose="020B0604030504040204" pitchFamily="50" charset="-128"/>
                <a:ea typeface="Meiryo UI" panose="020B0604030504040204" pitchFamily="50" charset="-128"/>
              </a:rPr>
              <a:t>駅前広場に通ずる道路に沿った地域、</a:t>
            </a:r>
            <a:r>
              <a:rPr lang="en-US" altLang="ja-JP" sz="800" dirty="0">
                <a:latin typeface="Meiryo UI" panose="020B0604030504040204" pitchFamily="50" charset="-128"/>
                <a:ea typeface="Meiryo UI" panose="020B0604030504040204" pitchFamily="50" charset="-128"/>
              </a:rPr>
              <a:t>(3)</a:t>
            </a:r>
            <a:r>
              <a:rPr lang="ja-JP" altLang="en-US" sz="800" dirty="0">
                <a:latin typeface="Meiryo UI" panose="020B0604030504040204" pitchFamily="50" charset="-128"/>
                <a:ea typeface="Meiryo UI" panose="020B0604030504040204" pitchFamily="50" charset="-128"/>
              </a:rPr>
              <a:t> 都市施設が集積されている地域</a:t>
            </a:r>
            <a:endParaRPr lang="en-US" altLang="ja-JP" sz="800" dirty="0">
              <a:latin typeface="Meiryo UI" panose="020B0604030504040204" pitchFamily="50" charset="-128"/>
              <a:ea typeface="Meiryo UI" panose="020B0604030504040204" pitchFamily="50" charset="-128"/>
            </a:endParaRPr>
          </a:p>
          <a:p>
            <a:pPr algn="just" eaLnBrk="1" hangingPunct="1">
              <a:spcBef>
                <a:spcPct val="0"/>
              </a:spcBef>
              <a:buFontTx/>
              <a:buNone/>
            </a:pPr>
            <a:r>
              <a:rPr lang="ja-JP" altLang="en-US" sz="800" dirty="0">
                <a:latin typeface="Meiryo UI" panose="020B0604030504040204" pitchFamily="50" charset="-128"/>
                <a:ea typeface="Meiryo UI" panose="020B0604030504040204" pitchFamily="50" charset="-128"/>
              </a:rPr>
              <a:t>　</a:t>
            </a:r>
            <a:r>
              <a:rPr lang="en-US" altLang="ja-JP" sz="800" dirty="0">
                <a:latin typeface="Meiryo UI" panose="020B0604030504040204" pitchFamily="50" charset="-128"/>
                <a:ea typeface="Meiryo UI" panose="020B0604030504040204" pitchFamily="50" charset="-128"/>
              </a:rPr>
              <a:t>(4) </a:t>
            </a:r>
            <a:r>
              <a:rPr lang="ja-JP" altLang="en-US" sz="800" dirty="0">
                <a:latin typeface="Meiryo UI" panose="020B0604030504040204" pitchFamily="50" charset="-128"/>
                <a:ea typeface="Meiryo UI" panose="020B0604030504040204" pitchFamily="50" charset="-128"/>
              </a:rPr>
              <a:t>前</a:t>
            </a:r>
            <a:r>
              <a:rPr lang="en-US" altLang="ja-JP" sz="800" dirty="0">
                <a:latin typeface="Meiryo UI" panose="020B0604030504040204" pitchFamily="50" charset="-128"/>
                <a:ea typeface="Meiryo UI" panose="020B0604030504040204" pitchFamily="50" charset="-128"/>
              </a:rPr>
              <a:t>3</a:t>
            </a:r>
            <a:r>
              <a:rPr lang="ja-JP" altLang="en-US" sz="800" dirty="0">
                <a:latin typeface="Meiryo UI" panose="020B0604030504040204" pitchFamily="50" charset="-128"/>
                <a:ea typeface="Meiryo UI" panose="020B0604030504040204" pitchFamily="50" charset="-128"/>
              </a:rPr>
              <a:t>号に掲げる地域のほか、都市の良好な景観又は風致を維持するために市長が特に必要と認める地域</a:t>
            </a:r>
          </a:p>
          <a:p>
            <a:pPr algn="just" eaLnBrk="1" hangingPunct="1">
              <a:spcBef>
                <a:spcPct val="0"/>
              </a:spcBef>
              <a:buFontTx/>
              <a:buNone/>
            </a:pPr>
            <a:r>
              <a:rPr lang="en-US" altLang="ja-JP" sz="800" dirty="0">
                <a:latin typeface="Meiryo UI" panose="020B0604030504040204" pitchFamily="50" charset="-128"/>
                <a:ea typeface="Meiryo UI" panose="020B0604030504040204" pitchFamily="50" charset="-128"/>
              </a:rPr>
              <a:t>2</a:t>
            </a:r>
            <a:r>
              <a:rPr lang="ja-JP" altLang="en-US" sz="800" dirty="0">
                <a:latin typeface="Meiryo UI" panose="020B0604030504040204" pitchFamily="50" charset="-128"/>
                <a:ea typeface="Meiryo UI" panose="020B0604030504040204" pitchFamily="50" charset="-128"/>
              </a:rPr>
              <a:t>　市長は、モデル地区の指定をし、若しくはこれを解除し、又はモデル地区の区域を拡張し、若しくは縮小したときは、その旨を告示するものとする。</a:t>
            </a:r>
          </a:p>
        </p:txBody>
      </p:sp>
      <p:pic>
        <p:nvPicPr>
          <p:cNvPr id="5" name="図 4" descr="アパートのビル&#10;&#10;中程度の精度で自動的に生成された説明">
            <a:extLst>
              <a:ext uri="{FF2B5EF4-FFF2-40B4-BE49-F238E27FC236}">
                <a16:creationId xmlns:a16="http://schemas.microsoft.com/office/drawing/2014/main" id="{CCBB6DD3-16DA-872E-B701-2AFE4F1151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12" r="2463"/>
          <a:stretch/>
        </p:blipFill>
        <p:spPr>
          <a:xfrm>
            <a:off x="3035843" y="4019782"/>
            <a:ext cx="2544269" cy="2075834"/>
          </a:xfrm>
          <a:prstGeom prst="rect">
            <a:avLst/>
          </a:prstGeom>
        </p:spPr>
      </p:pic>
      <p:pic>
        <p:nvPicPr>
          <p:cNvPr id="15" name="図 14" descr="建物の間の道路&#10;&#10;中程度の精度で自動的に生成された説明">
            <a:extLst>
              <a:ext uri="{FF2B5EF4-FFF2-40B4-BE49-F238E27FC236}">
                <a16:creationId xmlns:a16="http://schemas.microsoft.com/office/drawing/2014/main" id="{88D80A4F-E83C-EAE8-5753-5331D26CCB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46" r="2730"/>
          <a:stretch/>
        </p:blipFill>
        <p:spPr>
          <a:xfrm>
            <a:off x="5780762" y="4026810"/>
            <a:ext cx="2535654" cy="2068806"/>
          </a:xfrm>
          <a:prstGeom prst="rect">
            <a:avLst/>
          </a:prstGeom>
        </p:spPr>
      </p:pic>
      <p:pic>
        <p:nvPicPr>
          <p:cNvPr id="17" name="図 16" descr="ダイアグラム&#10;&#10;中程度の精度で自動的に生成された説明">
            <a:extLst>
              <a:ext uri="{FF2B5EF4-FFF2-40B4-BE49-F238E27FC236}">
                <a16:creationId xmlns:a16="http://schemas.microsoft.com/office/drawing/2014/main" id="{4AB653D3-642B-014B-91CA-8748482596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99" t="22572" r="17359" b="19916"/>
          <a:stretch/>
        </p:blipFill>
        <p:spPr>
          <a:xfrm>
            <a:off x="103746" y="3074721"/>
            <a:ext cx="2596046" cy="2860083"/>
          </a:xfrm>
          <a:prstGeom prst="rect">
            <a:avLst/>
          </a:prstGeom>
        </p:spPr>
      </p:pic>
      <p:sp>
        <p:nvSpPr>
          <p:cNvPr id="13" name="Text Box 6">
            <a:extLst>
              <a:ext uri="{FF2B5EF4-FFF2-40B4-BE49-F238E27FC236}">
                <a16:creationId xmlns:a16="http://schemas.microsoft.com/office/drawing/2014/main" id="{BAB523A0-EFC7-0847-FB5F-70BF4265A354}"/>
              </a:ext>
            </a:extLst>
          </p:cNvPr>
          <p:cNvSpPr txBox="1">
            <a:spLocks noChangeArrowheads="1"/>
          </p:cNvSpPr>
          <p:nvPr/>
        </p:nvSpPr>
        <p:spPr bwMode="auto">
          <a:xfrm>
            <a:off x="11768" y="5962554"/>
            <a:ext cx="90762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800" dirty="0">
                <a:latin typeface="Meiryo UI" panose="020B0604030504040204" pitchFamily="50" charset="-128"/>
                <a:ea typeface="Meiryo UI" panose="020B0604030504040204" pitchFamily="50" charset="-128"/>
              </a:rPr>
              <a:t>＜設置基準＞（抜粋）</a:t>
            </a:r>
            <a:endParaRPr lang="en-US" altLang="ja-JP" sz="800" dirty="0">
              <a:latin typeface="Meiryo UI" panose="020B0604030504040204" pitchFamily="50" charset="-128"/>
              <a:ea typeface="Meiryo UI" panose="020B0604030504040204" pitchFamily="50" charset="-128"/>
            </a:endParaRPr>
          </a:p>
          <a:p>
            <a:pPr algn="just" eaLnBrk="1" hangingPunct="1">
              <a:spcBef>
                <a:spcPct val="0"/>
              </a:spcBef>
              <a:buFontTx/>
              <a:buNone/>
            </a:pPr>
            <a:r>
              <a:rPr lang="ja-JP" altLang="en-US" sz="800" dirty="0">
                <a:latin typeface="Meiryo UI" panose="020B0604030504040204" pitchFamily="50" charset="-128"/>
                <a:ea typeface="Meiryo UI" panose="020B0604030504040204" pitchFamily="50" charset="-128"/>
              </a:rPr>
              <a:t>・ 広告物又は広告物を掲出する物件は、できるかぎり敷地内に収め、指定路線の道路境界からできるだけ後退した位置に設置すること。</a:t>
            </a:r>
          </a:p>
          <a:p>
            <a:pPr algn="just" eaLnBrk="1" hangingPunct="1">
              <a:spcBef>
                <a:spcPct val="0"/>
              </a:spcBef>
              <a:buFontTx/>
              <a:buNone/>
            </a:pPr>
            <a:r>
              <a:rPr lang="ja-JP" altLang="en-US" sz="800" dirty="0">
                <a:latin typeface="Meiryo UI" panose="020B0604030504040204" pitchFamily="50" charset="-128"/>
                <a:ea typeface="Meiryo UI" panose="020B0604030504040204" pitchFamily="50" charset="-128"/>
              </a:rPr>
              <a:t>・ 広告物の地色は、けばけばしい色（彩度</a:t>
            </a:r>
            <a:r>
              <a:rPr lang="en-US" altLang="ja-JP" sz="800" dirty="0">
                <a:latin typeface="Meiryo UI" panose="020B0604030504040204" pitchFamily="50" charset="-128"/>
                <a:ea typeface="Meiryo UI" panose="020B0604030504040204" pitchFamily="50" charset="-128"/>
              </a:rPr>
              <a:t>8</a:t>
            </a:r>
            <a:r>
              <a:rPr lang="ja-JP" altLang="en-US" sz="800" dirty="0">
                <a:latin typeface="Meiryo UI" panose="020B0604030504040204" pitchFamily="50" charset="-128"/>
                <a:ea typeface="Meiryo UI" panose="020B0604030504040204" pitchFamily="50" charset="-128"/>
              </a:rPr>
              <a:t>以上）及び暗色（明度</a:t>
            </a:r>
            <a:r>
              <a:rPr lang="en-US" altLang="ja-JP" sz="800" dirty="0">
                <a:latin typeface="Meiryo UI" panose="020B0604030504040204" pitchFamily="50" charset="-128"/>
                <a:ea typeface="Meiryo UI" panose="020B0604030504040204" pitchFamily="50" charset="-128"/>
              </a:rPr>
              <a:t>3</a:t>
            </a:r>
            <a:r>
              <a:rPr lang="ja-JP" altLang="en-US" sz="800" dirty="0">
                <a:latin typeface="Meiryo UI" panose="020B0604030504040204" pitchFamily="50" charset="-128"/>
                <a:ea typeface="Meiryo UI" panose="020B0604030504040204" pitchFamily="50" charset="-128"/>
              </a:rPr>
              <a:t>未満）を使用しないこと。また、広告物には、表示面積の２分の１を超えてけばけばしい色を使用しないこと。ただし、はり紙・はり札、立看板等は対象外とする。（ここにおける「彩度」又は「明度」とは、日本工業規格のマンセル表色系の彩度又は明度をいう。）</a:t>
            </a:r>
          </a:p>
          <a:p>
            <a:pPr algn="just" eaLnBrk="1" hangingPunct="1">
              <a:spcBef>
                <a:spcPct val="0"/>
              </a:spcBef>
              <a:buFontTx/>
              <a:buNone/>
            </a:pPr>
            <a:r>
              <a:rPr lang="ja-JP" altLang="en-US" sz="800" dirty="0">
                <a:latin typeface="Meiryo UI" panose="020B0604030504040204" pitchFamily="50" charset="-128"/>
                <a:ea typeface="Meiryo UI" panose="020B0604030504040204" pitchFamily="50" charset="-128"/>
              </a:rPr>
              <a:t>・ デジタルサイネージにおいて、過度にまぶしいものでないこと、大音量を流すものでないこと、画面が目まぐるしく変わる等、交通全上支障をきたすものでないこと等、騒々しい景観にならないものとすること。また、夜間には明るさを抑える等周辺の景観にも十分配慮すること。</a:t>
            </a:r>
          </a:p>
        </p:txBody>
      </p:sp>
    </p:spTree>
    <p:extLst>
      <p:ext uri="{BB962C8B-B14F-4D97-AF65-F5344CB8AC3E}">
        <p14:creationId xmlns:p14="http://schemas.microsoft.com/office/powerpoint/2010/main" val="1201201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 name="正方形/長方形 3"/>
          <p:cNvSpPr>
            <a:spLocks noChangeArrowheads="1"/>
          </p:cNvSpPr>
          <p:nvPr/>
        </p:nvSpPr>
        <p:spPr>
          <a:xfrm>
            <a:off x="1547664" y="2565400"/>
            <a:ext cx="7451725" cy="1261884"/>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3600" b="1" dirty="0">
                <a:solidFill>
                  <a:srgbClr val="4087C8"/>
                </a:solidFill>
                <a:latin typeface="Meiryo UI" panose="020B0604030504040204" pitchFamily="50" charset="-128"/>
                <a:ea typeface="Meiryo UI" panose="020B0604030504040204" pitchFamily="50" charset="-128"/>
              </a:rPr>
              <a:t>(1)</a:t>
            </a:r>
            <a:r>
              <a:rPr lang="ja-JP" altLang="en-US" sz="3600" b="1" dirty="0">
                <a:solidFill>
                  <a:srgbClr val="4087C8"/>
                </a:solidFill>
                <a:latin typeface="Meiryo UI" panose="020B0604030504040204" pitchFamily="50" charset="-128"/>
                <a:ea typeface="Meiryo UI" panose="020B0604030504040204" pitchFamily="50" charset="-128"/>
              </a:rPr>
              <a:t>屋外広告物法の概要</a:t>
            </a:r>
          </a:p>
          <a:p>
            <a:pPr eaLnBrk="1" hangingPunct="1">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a:t>
            </a:r>
          </a:p>
        </p:txBody>
      </p:sp>
      <p:sp>
        <p:nvSpPr>
          <p:cNvPr id="1496"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1497"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1498"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1</a:t>
            </a:fld>
            <a:endParaRPr lang="en-US" altLang="ja-JP" sz="1200" dirty="0">
              <a:solidFill>
                <a:srgbClr val="000000"/>
              </a:solidFill>
            </a:endParaRPr>
          </a:p>
        </p:txBody>
      </p:sp>
    </p:spTree>
    <p:extLst>
      <p:ext uri="{BB962C8B-B14F-4D97-AF65-F5344CB8AC3E}">
        <p14:creationId xmlns:p14="http://schemas.microsoft.com/office/powerpoint/2010/main" val="993637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19</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適用除外</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3" name="Rectangle 6">
            <a:extLst>
              <a:ext uri="{FF2B5EF4-FFF2-40B4-BE49-F238E27FC236}">
                <a16:creationId xmlns:a16="http://schemas.microsoft.com/office/drawing/2014/main" id="{9FABD63E-80B3-7E1A-09CD-B0F59DBA71E8}"/>
              </a:ext>
            </a:extLst>
          </p:cNvPr>
          <p:cNvSpPr>
            <a:spLocks noChangeArrowheads="1"/>
          </p:cNvSpPr>
          <p:nvPr/>
        </p:nvSpPr>
        <p:spPr>
          <a:xfrm>
            <a:off x="148729" y="1894926"/>
            <a:ext cx="4344459" cy="400110"/>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2000" dirty="0">
                <a:solidFill>
                  <a:srgbClr val="000066"/>
                </a:solidFill>
                <a:latin typeface="Meiryo UI" panose="020B0604030504040204" pitchFamily="50" charset="-128"/>
                <a:ea typeface="Meiryo UI" panose="020B0604030504040204" pitchFamily="50" charset="-128"/>
              </a:rPr>
              <a:t>＜屋外広告物条例で定める内容の例＞</a:t>
            </a:r>
          </a:p>
        </p:txBody>
      </p:sp>
      <p:sp>
        <p:nvSpPr>
          <p:cNvPr id="2" name="正方形/長方形 1">
            <a:extLst>
              <a:ext uri="{FF2B5EF4-FFF2-40B4-BE49-F238E27FC236}">
                <a16:creationId xmlns:a16="http://schemas.microsoft.com/office/drawing/2014/main" id="{9E4A4E44-FD01-9D3A-1DB9-4EE7C877DA16}"/>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ext Box 7">
            <a:extLst>
              <a:ext uri="{FF2B5EF4-FFF2-40B4-BE49-F238E27FC236}">
                <a16:creationId xmlns:a16="http://schemas.microsoft.com/office/drawing/2014/main" id="{03E26006-184B-963D-86F4-0BD2B2A72699}"/>
              </a:ext>
            </a:extLst>
          </p:cNvPr>
          <p:cNvSpPr txBox="1">
            <a:spLocks noChangeArrowheads="1"/>
          </p:cNvSpPr>
          <p:nvPr/>
        </p:nvSpPr>
        <p:spPr>
          <a:xfrm>
            <a:off x="288267" y="642048"/>
            <a:ext cx="8672768" cy="1017844"/>
          </a:xfrm>
          <a:prstGeom prst="rect">
            <a:avLst/>
          </a:prstGeom>
          <a:noFill/>
          <a:ln>
            <a:noFill/>
          </a:ln>
        </p:spPr>
        <p:txBody>
          <a:bodyPr wrap="squar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indent="252000" algn="just">
              <a:spcBef>
                <a:spcPct val="0"/>
              </a:spcBef>
              <a:buNone/>
            </a:pPr>
            <a:r>
              <a:rPr lang="ja-JP" altLang="en-US" sz="2000" dirty="0">
                <a:solidFill>
                  <a:srgbClr val="000066"/>
                </a:solidFill>
                <a:latin typeface="Meiryo UI" panose="020B0604030504040204" pitchFamily="50" charset="-128"/>
                <a:ea typeface="Meiryo UI" panose="020B0604030504040204" pitchFamily="50" charset="-128"/>
              </a:rPr>
              <a:t>屋外広告物は広い概念であり、日常生活に登場する屋外広告物のすべてを規制対象とするのは、市民生活、行政効率の観点から適当ではないため、社会生活を営む上で最小限必要な広告物などについては、屋外広告物規制の適用を除外。</a:t>
            </a:r>
          </a:p>
        </p:txBody>
      </p:sp>
      <p:sp>
        <p:nvSpPr>
          <p:cNvPr id="8" name="AutoShape 9">
            <a:extLst>
              <a:ext uri="{FF2B5EF4-FFF2-40B4-BE49-F238E27FC236}">
                <a16:creationId xmlns:a16="http://schemas.microsoft.com/office/drawing/2014/main" id="{73B3AC2F-D782-4A7E-DD7B-3AC72F878749}"/>
              </a:ext>
            </a:extLst>
          </p:cNvPr>
          <p:cNvSpPr>
            <a:spLocks noChangeArrowheads="1"/>
          </p:cNvSpPr>
          <p:nvPr/>
        </p:nvSpPr>
        <p:spPr>
          <a:xfrm flipV="1">
            <a:off x="2817261" y="1701214"/>
            <a:ext cx="3527425" cy="215900"/>
          </a:xfrm>
          <a:prstGeom prst="triangle">
            <a:avLst>
              <a:gd name="adj" fmla="val 50000"/>
            </a:avLst>
          </a:prstGeom>
          <a:solidFill>
            <a:srgbClr val="FFCC00">
              <a:alpha val="70195"/>
            </a:srgbClr>
          </a:solidFill>
          <a:ln>
            <a:noFill/>
          </a:ln>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800">
              <a:solidFill>
                <a:srgbClr val="000000"/>
              </a:solidFill>
            </a:endParaRPr>
          </a:p>
        </p:txBody>
      </p:sp>
      <p:sp>
        <p:nvSpPr>
          <p:cNvPr id="10" name="AutoShape 2">
            <a:extLst>
              <a:ext uri="{FF2B5EF4-FFF2-40B4-BE49-F238E27FC236}">
                <a16:creationId xmlns:a16="http://schemas.microsoft.com/office/drawing/2014/main" id="{FA17CA13-A535-A8FB-F058-C0F4C1ED9AD0}"/>
              </a:ext>
            </a:extLst>
          </p:cNvPr>
          <p:cNvSpPr>
            <a:spLocks noChangeArrowheads="1"/>
          </p:cNvSpPr>
          <p:nvPr/>
        </p:nvSpPr>
        <p:spPr>
          <a:xfrm>
            <a:off x="144196" y="3312811"/>
            <a:ext cx="8816839" cy="3354318"/>
          </a:xfrm>
          <a:prstGeom prst="roundRect">
            <a:avLst>
              <a:gd name="adj" fmla="val 5292"/>
            </a:avLst>
          </a:prstGeom>
          <a:solidFill>
            <a:schemeClr val="bg2">
              <a:lumMod val="20000"/>
              <a:lumOff val="80000"/>
            </a:schemeClr>
          </a:solidFill>
          <a:ln w="9525">
            <a:solidFill>
              <a:srgbClr val="00008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次に掲げる広告物又はこれらの掲出物件については、禁止地域及び許可地域の規定は適用しない。</a:t>
            </a:r>
          </a:p>
          <a:p>
            <a:pPr algn="just">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① 自家用広告物</a:t>
            </a:r>
            <a:r>
              <a:rPr lang="en-US" altLang="ja-JP" sz="1600" b="1" baseline="50000" dirty="0">
                <a:solidFill>
                  <a:srgbClr val="000066"/>
                </a:solidFill>
                <a:latin typeface="Meiryo UI" panose="020B0604030504040204" pitchFamily="50" charset="-128"/>
                <a:ea typeface="Meiryo UI" panose="020B0604030504040204" pitchFamily="50" charset="-128"/>
              </a:rPr>
              <a:t>※</a:t>
            </a:r>
            <a:r>
              <a:rPr lang="ja-JP" altLang="en-US" sz="1600" dirty="0">
                <a:solidFill>
                  <a:srgbClr val="000066"/>
                </a:solidFill>
                <a:latin typeface="Meiryo UI" panose="020B0604030504040204" pitchFamily="50" charset="-128"/>
                <a:ea typeface="Meiryo UI" panose="020B0604030504040204" pitchFamily="50" charset="-128"/>
              </a:rPr>
              <a:t>又はこれの掲出物件で、規則で定める基準に適合するもの</a:t>
            </a:r>
          </a:p>
          <a:p>
            <a:pPr algn="just">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② ①に掲げるもののほか、自己の管理する土地又は物件に管理上の必要に基づ</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0"/>
              </a:spcBef>
              <a:buFontTx/>
              <a:buNone/>
            </a:pPr>
            <a:r>
              <a:rPr lang="ja-JP" altLang="en-US" sz="1600" dirty="0">
                <a:solidFill>
                  <a:srgbClr val="000066"/>
                </a:solidFill>
                <a:latin typeface="Meiryo UI" panose="020B0604030504040204" pitchFamily="50" charset="-128"/>
                <a:ea typeface="Meiryo UI" panose="020B0604030504040204" pitchFamily="50" charset="-128"/>
              </a:rPr>
              <a:t>　　き表示する広告物又はこれの掲出物件で規則で定める基準に適合するもの</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③ 冠婚葬祭又は祭礼のため一時的に表示する広告物又はこれの掲出物件</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④ 講演会、展覧会、音楽会等のためその会場の敷地内に表示する広告物又はこれの掲出物件</a:t>
            </a:r>
          </a:p>
          <a:p>
            <a:pPr algn="just">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⑤ 電車又は自動車に表示される広告物で、規則に定める基準に適合するもの</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⑥ 自動車で他の都道府県に存する運輸支局又は自動車検査登録事務所に係る自動車登録番号を</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0"/>
              </a:spcBef>
              <a:buFontTx/>
              <a:buNone/>
            </a:pPr>
            <a:r>
              <a:rPr lang="ja-JP" altLang="en-US" sz="1600" dirty="0">
                <a:solidFill>
                  <a:srgbClr val="000066"/>
                </a:solidFill>
                <a:latin typeface="Meiryo UI" panose="020B0604030504040204" pitchFamily="50" charset="-128"/>
                <a:ea typeface="Meiryo UI" panose="020B0604030504040204" pitchFamily="50" charset="-128"/>
              </a:rPr>
              <a:t>　　有するものに当該都道府県の屋外広告物条例の規定に従って表示される広告物</a:t>
            </a:r>
          </a:p>
          <a:p>
            <a:pPr algn="just">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⑦ 人、動物又は車両（電車又は自動車を除く）、船舶等に表示される広告物</a:t>
            </a:r>
            <a:endParaRPr lang="en-US" altLang="ja-JP" sz="1600" dirty="0">
              <a:solidFill>
                <a:srgbClr val="000066"/>
              </a:solidFill>
              <a:latin typeface="Meiryo UI" panose="020B0604030504040204" pitchFamily="50" charset="-128"/>
              <a:ea typeface="Meiryo UI" panose="020B0604030504040204" pitchFamily="50" charset="-128"/>
            </a:endParaRPr>
          </a:p>
          <a:p>
            <a:pPr algn="just">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⑧ 地方公共団体が設置する公共掲示板に規則で定めるところにより表示する広告物</a:t>
            </a:r>
            <a:endParaRPr lang="ja-JP" altLang="en-US" sz="1600" dirty="0">
              <a:solidFill>
                <a:srgbClr val="000000"/>
              </a:solidFill>
              <a:latin typeface="Meiryo UI" panose="020B0604030504040204" pitchFamily="50" charset="-128"/>
              <a:ea typeface="Meiryo UI" panose="020B0604030504040204" pitchFamily="50" charset="-128"/>
            </a:endParaRPr>
          </a:p>
        </p:txBody>
      </p:sp>
      <p:sp>
        <p:nvSpPr>
          <p:cNvPr id="9" name="四角形: メモ 8">
            <a:extLst>
              <a:ext uri="{FF2B5EF4-FFF2-40B4-BE49-F238E27FC236}">
                <a16:creationId xmlns:a16="http://schemas.microsoft.com/office/drawing/2014/main" id="{F17CA37A-75D0-D24C-E9ED-C17FFABDDA1F}"/>
              </a:ext>
            </a:extLst>
          </p:cNvPr>
          <p:cNvSpPr/>
          <p:nvPr/>
        </p:nvSpPr>
        <p:spPr>
          <a:xfrm>
            <a:off x="7273047" y="3640291"/>
            <a:ext cx="1608306" cy="868830"/>
          </a:xfrm>
          <a:prstGeom prst="foldedCorner">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72000" bIns="0" rtlCol="0" anchor="t" anchorCtr="0"/>
          <a:lstStyle/>
          <a:p>
            <a:pPr>
              <a:spcBef>
                <a:spcPts val="600"/>
              </a:spcBef>
            </a:pP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自家用広告物</a:t>
            </a:r>
            <a:endParaRPr lang="en-US" altLang="ja-JP" sz="800" dirty="0">
              <a:solidFill>
                <a:schemeClr val="tx1"/>
              </a:solidFill>
              <a:latin typeface="Meiryo UI" panose="020B0604030504040204" pitchFamily="50" charset="-128"/>
              <a:ea typeface="Meiryo UI" panose="020B0604030504040204" pitchFamily="50" charset="-128"/>
            </a:endParaRPr>
          </a:p>
          <a:p>
            <a:pPr marL="72000" indent="-396000" algn="just">
              <a:spcBef>
                <a:spcPts val="200"/>
              </a:spcBef>
            </a:pPr>
            <a:r>
              <a:rPr kumimoji="1" lang="en-US" altLang="ja-JP" sz="800" dirty="0">
                <a:solidFill>
                  <a:schemeClr val="tx1"/>
                </a:solidFill>
                <a:latin typeface="Meiryo UI" panose="020B0604030504040204" pitchFamily="50" charset="-128"/>
                <a:ea typeface="Meiryo UI" panose="020B0604030504040204" pitchFamily="50" charset="-128"/>
              </a:rPr>
              <a:t>     </a:t>
            </a:r>
            <a:r>
              <a:rPr kumimoji="1" lang="ja-JP" altLang="en-US" sz="800" dirty="0">
                <a:solidFill>
                  <a:schemeClr val="tx1"/>
                </a:solidFill>
                <a:latin typeface="Meiryo UI" panose="020B0604030504040204" pitchFamily="50" charset="-128"/>
                <a:ea typeface="Meiryo UI" panose="020B0604030504040204" pitchFamily="50" charset="-128"/>
              </a:rPr>
              <a:t>自己の氏名、名称、店名若しくは商標又は自己の事業若しくは営業の内容を表示するため、自己の住所又は事業所、営業所若しくは作業所に表示する広告物</a:t>
            </a:r>
          </a:p>
        </p:txBody>
      </p:sp>
      <p:sp>
        <p:nvSpPr>
          <p:cNvPr id="11" name="AutoShape 2">
            <a:extLst>
              <a:ext uri="{FF2B5EF4-FFF2-40B4-BE49-F238E27FC236}">
                <a16:creationId xmlns:a16="http://schemas.microsoft.com/office/drawing/2014/main" id="{82D50AD5-FA54-32C3-DFCD-F0A734BBB7F9}"/>
              </a:ext>
            </a:extLst>
          </p:cNvPr>
          <p:cNvSpPr>
            <a:spLocks noChangeArrowheads="1"/>
          </p:cNvSpPr>
          <p:nvPr/>
        </p:nvSpPr>
        <p:spPr>
          <a:xfrm>
            <a:off x="157695" y="2239419"/>
            <a:ext cx="8816839" cy="1017845"/>
          </a:xfrm>
          <a:prstGeom prst="roundRect">
            <a:avLst>
              <a:gd name="adj" fmla="val 11721"/>
            </a:avLst>
          </a:prstGeom>
          <a:solidFill>
            <a:schemeClr val="bg2">
              <a:lumMod val="20000"/>
              <a:lumOff val="80000"/>
            </a:schemeClr>
          </a:solidFill>
          <a:ln w="9525">
            <a:solidFill>
              <a:srgbClr val="00008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600" dirty="0">
                <a:solidFill>
                  <a:srgbClr val="000066"/>
                </a:solidFill>
                <a:latin typeface="Meiryo UI" panose="020B0604030504040204" pitchFamily="50" charset="-128"/>
                <a:ea typeface="Meiryo UI" panose="020B0604030504040204" pitchFamily="50" charset="-128"/>
              </a:rPr>
              <a:t>次に掲げる広告物又は掲出物件については、禁止地域・禁止物件・許可地域の規定は適用しない。</a:t>
            </a:r>
          </a:p>
          <a:p>
            <a:pPr algn="just">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① 法令の規定により表示する広告物又はこれの掲出物件</a:t>
            </a:r>
          </a:p>
          <a:p>
            <a:pPr algn="just">
              <a:spcBef>
                <a:spcPts val="600"/>
              </a:spcBef>
              <a:buFontTx/>
              <a:buNone/>
            </a:pPr>
            <a:r>
              <a:rPr lang="ja-JP" altLang="en-US" sz="1600" dirty="0">
                <a:solidFill>
                  <a:srgbClr val="000066"/>
                </a:solidFill>
                <a:latin typeface="Meiryo UI" panose="020B0604030504040204" pitchFamily="50" charset="-128"/>
                <a:ea typeface="Meiryo UI" panose="020B0604030504040204" pitchFamily="50" charset="-128"/>
              </a:rPr>
              <a:t>② 公職選挙法による選挙運動のために使用するポスター、立札等又はこれらの掲出物件</a:t>
            </a:r>
          </a:p>
        </p:txBody>
      </p:sp>
    </p:spTree>
    <p:extLst>
      <p:ext uri="{BB962C8B-B14F-4D97-AF65-F5344CB8AC3E}">
        <p14:creationId xmlns:p14="http://schemas.microsoft.com/office/powerpoint/2010/main" val="3620239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6" name="正方形/長方形 3"/>
          <p:cNvSpPr>
            <a:spLocks noChangeArrowheads="1"/>
          </p:cNvSpPr>
          <p:nvPr/>
        </p:nvSpPr>
        <p:spPr>
          <a:xfrm>
            <a:off x="1512061" y="2636912"/>
            <a:ext cx="8352928" cy="1261884"/>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3600" b="1" dirty="0">
                <a:solidFill>
                  <a:srgbClr val="4087C8"/>
                </a:solidFill>
                <a:latin typeface="Meiryo UI" panose="020B0604030504040204" pitchFamily="50" charset="-128"/>
                <a:ea typeface="Meiryo UI" panose="020B0604030504040204" pitchFamily="50" charset="-128"/>
              </a:rPr>
              <a:t>(2)</a:t>
            </a:r>
            <a:r>
              <a:rPr lang="ja-JP" altLang="en-US" sz="3600" b="1" dirty="0">
                <a:solidFill>
                  <a:srgbClr val="4087C8"/>
                </a:solidFill>
                <a:latin typeface="Meiryo UI" panose="020B0604030504040204" pitchFamily="50" charset="-128"/>
                <a:ea typeface="Meiryo UI" panose="020B0604030504040204" pitchFamily="50" charset="-128"/>
              </a:rPr>
              <a:t>屋外広告物の利活用</a:t>
            </a:r>
          </a:p>
          <a:p>
            <a:pPr>
              <a:spcBef>
                <a:spcPct val="0"/>
              </a:spcBef>
              <a:buFontTx/>
              <a:buNone/>
            </a:pPr>
            <a:r>
              <a:rPr lang="ja-JP" altLang="en-US" sz="4000" dirty="0">
                <a:solidFill>
                  <a:srgbClr val="4087C8"/>
                </a:solidFill>
                <a:latin typeface="HGS創英角ｺﾞｼｯｸUB" panose="020B0900000000000000" pitchFamily="50" charset="-128"/>
                <a:ea typeface="HGS創英角ｺﾞｼｯｸUB" panose="020B0900000000000000" pitchFamily="50" charset="-128"/>
              </a:rPr>
              <a:t>　</a:t>
            </a:r>
            <a:endParaRPr lang="ja-JP" altLang="en-US" sz="3600" dirty="0">
              <a:solidFill>
                <a:srgbClr val="4087C8"/>
              </a:solidFill>
              <a:latin typeface="HGS創英角ｺﾞｼｯｸUB" panose="020B0900000000000000" pitchFamily="50" charset="-128"/>
              <a:ea typeface="HGS創英角ｺﾞｼｯｸUB" panose="020B0900000000000000" pitchFamily="50" charset="-128"/>
            </a:endParaRPr>
          </a:p>
        </p:txBody>
      </p:sp>
      <p:sp>
        <p:nvSpPr>
          <p:cNvPr id="1907"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908"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5"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20</a:t>
            </a:fld>
            <a:endParaRPr lang="en-US" altLang="ja-JP" sz="1200" dirty="0">
              <a:solidFill>
                <a:srgbClr val="000000"/>
              </a:solidFill>
            </a:endParaRPr>
          </a:p>
        </p:txBody>
      </p:sp>
    </p:spTree>
    <p:extLst>
      <p:ext uri="{BB962C8B-B14F-4D97-AF65-F5344CB8AC3E}">
        <p14:creationId xmlns:p14="http://schemas.microsoft.com/office/powerpoint/2010/main" val="485191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21</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広告物活用地区</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4D0FF627-5120-55F4-AEC2-AC952C0A0760}"/>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9" descr="00242">
            <a:extLst>
              <a:ext uri="{FF2B5EF4-FFF2-40B4-BE49-F238E27FC236}">
                <a16:creationId xmlns:a16="http://schemas.microsoft.com/office/drawing/2014/main" id="{5F4EFEC2-8E9E-7E30-4BB6-76F297666D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000" y="3350830"/>
            <a:ext cx="2535205" cy="1689680"/>
          </a:xfrm>
          <a:prstGeom prst="rect">
            <a:avLst/>
          </a:prstGeom>
          <a:noFill/>
          <a:ln>
            <a:noFill/>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a:extLst>
              <a:ext uri="{FF2B5EF4-FFF2-40B4-BE49-F238E27FC236}">
                <a16:creationId xmlns:a16="http://schemas.microsoft.com/office/drawing/2014/main" id="{6F8A2C55-B443-5A1C-EE83-E433233A96BA}"/>
              </a:ext>
            </a:extLst>
          </p:cNvPr>
          <p:cNvSpPr/>
          <p:nvPr/>
        </p:nvSpPr>
        <p:spPr>
          <a:xfrm>
            <a:off x="172000" y="2857072"/>
            <a:ext cx="2536793" cy="493167"/>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500"/>
              </a:lnSpc>
              <a:defRPr/>
            </a:pPr>
            <a:r>
              <a:rPr lang="ja-JP" altLang="en-US" sz="1400" b="1" dirty="0">
                <a:solidFill>
                  <a:srgbClr val="000000"/>
                </a:solidFill>
                <a:latin typeface="Meiryo UI" panose="020B0604030504040204" pitchFamily="50" charset="-128"/>
                <a:ea typeface="Meiryo UI" panose="020B0604030504040204" pitchFamily="50" charset="-128"/>
              </a:rPr>
              <a:t>「広告物活用地区」の活用事例</a:t>
            </a:r>
            <a:endParaRPr lang="en-US" altLang="ja-JP" sz="1400" b="1" dirty="0">
              <a:solidFill>
                <a:srgbClr val="000000"/>
              </a:solidFill>
              <a:latin typeface="Meiryo UI" panose="020B0604030504040204" pitchFamily="50" charset="-128"/>
              <a:ea typeface="Meiryo UI" panose="020B0604030504040204" pitchFamily="50" charset="-128"/>
            </a:endParaRPr>
          </a:p>
          <a:p>
            <a:pPr algn="ctr">
              <a:lnSpc>
                <a:spcPts val="1500"/>
              </a:lnSpc>
              <a:defRPr/>
            </a:pPr>
            <a:r>
              <a:rPr lang="ja-JP" altLang="en-US" sz="1400" b="1" dirty="0">
                <a:solidFill>
                  <a:srgbClr val="000000"/>
                </a:solidFill>
                <a:latin typeface="Meiryo UI" panose="020B0604030504040204" pitchFamily="50" charset="-128"/>
                <a:ea typeface="Meiryo UI" panose="020B0604030504040204" pitchFamily="50" charset="-128"/>
              </a:rPr>
              <a:t>（札幌市すすきの地区）</a:t>
            </a:r>
          </a:p>
        </p:txBody>
      </p:sp>
      <p:grpSp>
        <p:nvGrpSpPr>
          <p:cNvPr id="11" name="Group 3">
            <a:extLst>
              <a:ext uri="{FF2B5EF4-FFF2-40B4-BE49-F238E27FC236}">
                <a16:creationId xmlns:a16="http://schemas.microsoft.com/office/drawing/2014/main" id="{3BEA1324-C28D-1730-565D-3C14D9119A74}"/>
              </a:ext>
            </a:extLst>
          </p:cNvPr>
          <p:cNvGrpSpPr>
            <a:grpSpLocks/>
          </p:cNvGrpSpPr>
          <p:nvPr/>
        </p:nvGrpSpPr>
        <p:grpSpPr bwMode="auto">
          <a:xfrm>
            <a:off x="2814673" y="2828069"/>
            <a:ext cx="1469295" cy="2164053"/>
            <a:chOff x="204" y="1754"/>
            <a:chExt cx="2019" cy="3050"/>
          </a:xfrm>
        </p:grpSpPr>
        <p:pic>
          <p:nvPicPr>
            <p:cNvPr id="12" name="Picture 4">
              <a:extLst>
                <a:ext uri="{FF2B5EF4-FFF2-40B4-BE49-F238E27FC236}">
                  <a16:creationId xmlns:a16="http://schemas.microsoft.com/office/drawing/2014/main" id="{B3E404BF-66E3-6916-FA7A-A2D952290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69" t="9933" r="13231" b="11174"/>
            <a:stretch>
              <a:fillRect/>
            </a:stretch>
          </p:blipFill>
          <p:spPr bwMode="auto">
            <a:xfrm>
              <a:off x="204" y="1754"/>
              <a:ext cx="2019" cy="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a:extLst>
                <a:ext uri="{FF2B5EF4-FFF2-40B4-BE49-F238E27FC236}">
                  <a16:creationId xmlns:a16="http://schemas.microsoft.com/office/drawing/2014/main" id="{CB388867-79C3-B534-D4E3-2EB13EEE1C0D}"/>
                </a:ext>
              </a:extLst>
            </p:cNvPr>
            <p:cNvSpPr>
              <a:spLocks noChangeArrowheads="1"/>
            </p:cNvSpPr>
            <p:nvPr/>
          </p:nvSpPr>
          <p:spPr bwMode="auto">
            <a:xfrm>
              <a:off x="407" y="2020"/>
              <a:ext cx="1224" cy="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66"/>
                </a:solidFill>
              </a:endParaRPr>
            </a:p>
          </p:txBody>
        </p:sp>
      </p:grpSp>
      <p:sp>
        <p:nvSpPr>
          <p:cNvPr id="14" name="正方形/長方形 13">
            <a:extLst>
              <a:ext uri="{FF2B5EF4-FFF2-40B4-BE49-F238E27FC236}">
                <a16:creationId xmlns:a16="http://schemas.microsoft.com/office/drawing/2014/main" id="{92D95015-37EF-2F78-8E8F-074AC697202E}"/>
              </a:ext>
            </a:extLst>
          </p:cNvPr>
          <p:cNvSpPr/>
          <p:nvPr/>
        </p:nvSpPr>
        <p:spPr>
          <a:xfrm>
            <a:off x="2962403" y="3395600"/>
            <a:ext cx="890746" cy="1383575"/>
          </a:xfrm>
          <a:prstGeom prst="rect">
            <a:avLst/>
          </a:prstGeom>
          <a:noFill/>
          <a:ln>
            <a:solidFill>
              <a:srgbClr val="CC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コンテンツ プレースホルダー 2">
            <a:extLst>
              <a:ext uri="{FF2B5EF4-FFF2-40B4-BE49-F238E27FC236}">
                <a16:creationId xmlns:a16="http://schemas.microsoft.com/office/drawing/2014/main" id="{FD6E8F4D-83A3-EFAF-C0EE-2B479ACEBEE0}"/>
              </a:ext>
            </a:extLst>
          </p:cNvPr>
          <p:cNvSpPr txBox="1">
            <a:spLocks/>
          </p:cNvSpPr>
          <p:nvPr/>
        </p:nvSpPr>
        <p:spPr bwMode="auto">
          <a:xfrm>
            <a:off x="4376363" y="3229543"/>
            <a:ext cx="4607406" cy="1845378"/>
          </a:xfrm>
          <a:prstGeom prst="rect">
            <a:avLst/>
          </a:prstGeom>
          <a:solidFill>
            <a:schemeClr val="accent1"/>
          </a:solidFill>
          <a:ln>
            <a:solidFill>
              <a:schemeClr val="accent5"/>
            </a:solidFill>
          </a:ln>
        </p:spPr>
        <p:txBody>
          <a:bodyPr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2000"/>
              </a:lnSpc>
              <a:buFontTx/>
              <a:buNone/>
            </a:pPr>
            <a:r>
              <a:rPr lang="ja-JP" altLang="en-US" sz="1400" b="1" dirty="0">
                <a:latin typeface="Meiryo UI" panose="020B0604030504040204" pitchFamily="50" charset="-128"/>
                <a:ea typeface="Meiryo UI" panose="020B0604030504040204" pitchFamily="50" charset="-128"/>
              </a:rPr>
              <a:t>①屋外広告物条例を改正し、</a:t>
            </a:r>
            <a:r>
              <a:rPr lang="ja-JP" altLang="en-US" sz="1400" b="1" u="sng" dirty="0">
                <a:latin typeface="Meiryo UI" panose="020B0604030504040204" pitchFamily="50" charset="-128"/>
                <a:ea typeface="Meiryo UI" panose="020B0604030504040204" pitchFamily="50" charset="-128"/>
              </a:rPr>
              <a:t>「広告物活用地区」を指定</a:t>
            </a:r>
            <a:endParaRPr lang="en-US" altLang="ja-JP" sz="1400" b="1" u="sng" dirty="0">
              <a:latin typeface="Meiryo UI" panose="020B0604030504040204" pitchFamily="50" charset="-128"/>
              <a:ea typeface="Meiryo UI" panose="020B0604030504040204" pitchFamily="50" charset="-128"/>
            </a:endParaRPr>
          </a:p>
          <a:p>
            <a:pPr algn="just">
              <a:spcBef>
                <a:spcPct val="0"/>
              </a:spcBef>
              <a:buFontTx/>
              <a:buNone/>
            </a:pPr>
            <a:r>
              <a:rPr lang="ja-JP" altLang="en-US" sz="1400" dirty="0">
                <a:latin typeface="Meiryo UI" panose="020B0604030504040204" pitchFamily="50" charset="-128"/>
                <a:ea typeface="Meiryo UI" panose="020B0604030504040204" pitchFamily="50" charset="-128"/>
              </a:rPr>
              <a:t>　 （地区外よりも緩和した許可基準を適用）</a:t>
            </a:r>
            <a:endParaRPr lang="en-US" altLang="ja-JP" sz="1400" dirty="0">
              <a:latin typeface="Meiryo UI" panose="020B0604030504040204" pitchFamily="50" charset="-128"/>
              <a:ea typeface="Meiryo UI" panose="020B0604030504040204" pitchFamily="50" charset="-128"/>
            </a:endParaRPr>
          </a:p>
          <a:p>
            <a:pPr algn="just">
              <a:spcBef>
                <a:spcPct val="0"/>
              </a:spcBef>
              <a:buFontTx/>
              <a:buNone/>
            </a:pPr>
            <a:endParaRPr lang="en-US" altLang="ja-JP" sz="1400" dirty="0">
              <a:solidFill>
                <a:srgbClr val="000000"/>
              </a:solidFill>
              <a:latin typeface="Meiryo UI" panose="020B0604030504040204" pitchFamily="50" charset="-128"/>
              <a:ea typeface="Meiryo UI" panose="020B0604030504040204" pitchFamily="50" charset="-128"/>
            </a:endParaRPr>
          </a:p>
          <a:p>
            <a:pPr algn="just">
              <a:spcBef>
                <a:spcPct val="0"/>
              </a:spcBef>
              <a:buFontTx/>
              <a:buNone/>
            </a:pPr>
            <a:r>
              <a:rPr lang="ja-JP" altLang="en-US" sz="1400" dirty="0">
                <a:solidFill>
                  <a:srgbClr val="000000"/>
                </a:solidFill>
                <a:latin typeface="Meiryo UI" panose="020B0604030504040204" pitchFamily="50" charset="-128"/>
                <a:ea typeface="Meiryo UI" panose="020B0604030504040204" pitchFamily="50" charset="-128"/>
              </a:rPr>
              <a:t>　　　　＜許可基準＞</a:t>
            </a:r>
          </a:p>
          <a:p>
            <a:pPr algn="just">
              <a:spcBef>
                <a:spcPct val="0"/>
              </a:spcBef>
              <a:buFontTx/>
              <a:buNone/>
            </a:pPr>
            <a:r>
              <a:rPr lang="ja-JP" altLang="en-US" sz="1400" dirty="0">
                <a:solidFill>
                  <a:srgbClr val="000000"/>
                </a:solidFill>
                <a:latin typeface="Meiryo UI" panose="020B0604030504040204" pitchFamily="50" charset="-128"/>
                <a:ea typeface="Meiryo UI" panose="020B0604030504040204" pitchFamily="50" charset="-128"/>
              </a:rPr>
              <a:t>　　　　　・構造上安全であり，公衆に危害を及ぼすおそれのな　　</a:t>
            </a:r>
            <a:endParaRPr lang="en-US" altLang="ja-JP" sz="1400" dirty="0">
              <a:solidFill>
                <a:srgbClr val="000000"/>
              </a:solidFill>
              <a:latin typeface="Meiryo UI" panose="020B0604030504040204" pitchFamily="50" charset="-128"/>
              <a:ea typeface="Meiryo UI" panose="020B0604030504040204" pitchFamily="50" charset="-128"/>
            </a:endParaRPr>
          </a:p>
          <a:p>
            <a:pPr algn="just">
              <a:spcBef>
                <a:spcPct val="0"/>
              </a:spcBef>
              <a:buFontTx/>
              <a:buNone/>
            </a:pPr>
            <a:r>
              <a:rPr lang="ja-JP" altLang="en-US" sz="1400" dirty="0">
                <a:solidFill>
                  <a:srgbClr val="000000"/>
                </a:solidFill>
                <a:latin typeface="Meiryo UI" panose="020B0604030504040204" pitchFamily="50" charset="-128"/>
                <a:ea typeface="Meiryo UI" panose="020B0604030504040204" pitchFamily="50" charset="-128"/>
              </a:rPr>
              <a:t>　　　　　　いものであること</a:t>
            </a:r>
            <a:r>
              <a:rPr lang="en-US" altLang="ja-JP" sz="1400" dirty="0">
                <a:solidFill>
                  <a:srgbClr val="000000"/>
                </a:solidFill>
                <a:latin typeface="Meiryo UI" panose="020B0604030504040204" pitchFamily="50" charset="-128"/>
                <a:ea typeface="Meiryo UI" panose="020B0604030504040204" pitchFamily="50" charset="-128"/>
              </a:rPr>
              <a:t>｡</a:t>
            </a:r>
          </a:p>
          <a:p>
            <a:pPr>
              <a:lnSpc>
                <a:spcPts val="2000"/>
              </a:lnSpc>
              <a:buFontTx/>
              <a:buNone/>
            </a:pPr>
            <a:r>
              <a:rPr lang="ja-JP" altLang="en-US" sz="1400" b="1" dirty="0">
                <a:latin typeface="Meiryo UI" panose="020B0604030504040204" pitchFamily="50" charset="-128"/>
                <a:ea typeface="Meiryo UI" panose="020B0604030504040204" pitchFamily="50" charset="-128"/>
              </a:rPr>
              <a:t>②許可基準を定めた</a:t>
            </a:r>
            <a:r>
              <a:rPr lang="ja-JP" altLang="en-US" sz="1400" b="1" u="sng" dirty="0">
                <a:latin typeface="Meiryo UI" panose="020B0604030504040204" pitchFamily="50" charset="-128"/>
                <a:ea typeface="Meiryo UI" panose="020B0604030504040204" pitchFamily="50" charset="-128"/>
              </a:rPr>
              <a:t>屋外広告物条例施行規則を改正</a:t>
            </a:r>
            <a:endParaRPr lang="en-US" altLang="ja-JP" sz="2000" b="1" dirty="0">
              <a:solidFill>
                <a:srgbClr val="FF0000"/>
              </a:solidFill>
              <a:latin typeface="ＭＳ Ｐゴシック" panose="020B0600070205080204" pitchFamily="50" charset="-128"/>
            </a:endParaRPr>
          </a:p>
        </p:txBody>
      </p:sp>
      <p:sp>
        <p:nvSpPr>
          <p:cNvPr id="16" name="Text Box 10">
            <a:extLst>
              <a:ext uri="{FF2B5EF4-FFF2-40B4-BE49-F238E27FC236}">
                <a16:creationId xmlns:a16="http://schemas.microsoft.com/office/drawing/2014/main" id="{BE17D8AF-88B7-6D07-6FD5-4DA40A7A25D3}"/>
              </a:ext>
            </a:extLst>
          </p:cNvPr>
          <p:cNvSpPr txBox="1">
            <a:spLocks noChangeArrowheads="1"/>
          </p:cNvSpPr>
          <p:nvPr/>
        </p:nvSpPr>
        <p:spPr>
          <a:xfrm>
            <a:off x="251520" y="5267952"/>
            <a:ext cx="8732249" cy="1294843"/>
          </a:xfrm>
          <a:prstGeom prst="rect">
            <a:avLst/>
          </a:prstGeom>
          <a:noFill/>
          <a:ln w="9525">
            <a:solidFill>
              <a:srgbClr val="808080"/>
            </a:solidFill>
            <a:prstDash val="dash"/>
            <a:miter lim="800000"/>
            <a:headEnd/>
            <a:tailEnd/>
          </a:ln>
        </p:spPr>
        <p:txBody>
          <a:bodyPr wrap="square" lIns="90000" tIns="46800" rIns="90000" bIns="46800">
            <a:spAutoFit/>
          </a:bodyPr>
          <a:lstStyle>
            <a:lvl1pPr marL="177800" indent="-1778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lang="ja-JP" altLang="en-US" sz="1300" dirty="0">
                <a:solidFill>
                  <a:srgbClr val="000000"/>
                </a:solidFill>
                <a:latin typeface="Meiryo UI" panose="020B0604030504040204" pitchFamily="50" charset="-128"/>
                <a:ea typeface="Meiryo UI" panose="020B0604030504040204" pitchFamily="50" charset="-128"/>
              </a:rPr>
              <a:t>札幌市屋外広告物条例（抄）</a:t>
            </a:r>
          </a:p>
          <a:p>
            <a:pPr algn="just">
              <a:spcBef>
                <a:spcPct val="0"/>
              </a:spcBef>
              <a:buFontTx/>
              <a:buNone/>
            </a:pPr>
            <a:r>
              <a:rPr lang="en-US" altLang="ja-JP" sz="1300" dirty="0">
                <a:solidFill>
                  <a:srgbClr val="000000"/>
                </a:solidFill>
                <a:latin typeface="Meiryo UI" panose="020B0604030504040204" pitchFamily="50" charset="-128"/>
                <a:ea typeface="Meiryo UI" panose="020B0604030504040204" pitchFamily="50" charset="-128"/>
              </a:rPr>
              <a:t>(</a:t>
            </a:r>
            <a:r>
              <a:rPr lang="ja-JP" altLang="en-US" sz="1300" dirty="0">
                <a:solidFill>
                  <a:srgbClr val="000000"/>
                </a:solidFill>
                <a:latin typeface="Meiryo UI" panose="020B0604030504040204" pitchFamily="50" charset="-128"/>
                <a:ea typeface="Meiryo UI" panose="020B0604030504040204" pitchFamily="50" charset="-128"/>
              </a:rPr>
              <a:t>広告物活用地区</a:t>
            </a:r>
            <a:r>
              <a:rPr lang="en-US" altLang="ja-JP" sz="1300" dirty="0">
                <a:solidFill>
                  <a:srgbClr val="000000"/>
                </a:solidFill>
                <a:latin typeface="Meiryo UI" panose="020B0604030504040204" pitchFamily="50" charset="-128"/>
                <a:ea typeface="Meiryo UI" panose="020B0604030504040204" pitchFamily="50" charset="-128"/>
              </a:rPr>
              <a:t>)</a:t>
            </a:r>
          </a:p>
          <a:p>
            <a:pPr marL="72000" indent="-72000" algn="just">
              <a:spcBef>
                <a:spcPct val="0"/>
              </a:spcBef>
              <a:buFontTx/>
              <a:buNone/>
            </a:pPr>
            <a:r>
              <a:rPr lang="ja-JP" altLang="en-US" sz="1300" dirty="0">
                <a:solidFill>
                  <a:srgbClr val="000000"/>
                </a:solidFill>
                <a:latin typeface="Meiryo UI" panose="020B0604030504040204" pitchFamily="50" charset="-128"/>
                <a:ea typeface="Meiryo UI" panose="020B0604030504040204" pitchFamily="50" charset="-128"/>
              </a:rPr>
              <a:t>第</a:t>
            </a:r>
            <a:r>
              <a:rPr lang="en-US" altLang="ja-JP" sz="1300" dirty="0">
                <a:solidFill>
                  <a:srgbClr val="000000"/>
                </a:solidFill>
                <a:latin typeface="Meiryo UI" panose="020B0604030504040204" pitchFamily="50" charset="-128"/>
                <a:ea typeface="Meiryo UI" panose="020B0604030504040204" pitchFamily="50" charset="-128"/>
              </a:rPr>
              <a:t>8</a:t>
            </a:r>
            <a:r>
              <a:rPr lang="ja-JP" altLang="en-US" sz="1300" dirty="0">
                <a:solidFill>
                  <a:srgbClr val="000000"/>
                </a:solidFill>
                <a:latin typeface="Meiryo UI" panose="020B0604030504040204" pitchFamily="50" charset="-128"/>
                <a:ea typeface="Meiryo UI" panose="020B0604030504040204" pitchFamily="50" charset="-128"/>
              </a:rPr>
              <a:t>条　市長は、活力ある街並みを維持し、又は形成する上で広告物が重要な役割を果たしている区域を、広告物活用地区として指定することができる。</a:t>
            </a:r>
          </a:p>
          <a:p>
            <a:pPr marL="72000" indent="-180000" algn="just">
              <a:spcBef>
                <a:spcPct val="0"/>
              </a:spcBef>
              <a:buFontTx/>
              <a:buNone/>
            </a:pPr>
            <a:r>
              <a:rPr lang="en-US" altLang="ja-JP" sz="1300" dirty="0">
                <a:solidFill>
                  <a:srgbClr val="000000"/>
                </a:solidFill>
                <a:latin typeface="Meiryo UI" panose="020B0604030504040204" pitchFamily="50" charset="-128"/>
                <a:ea typeface="Meiryo UI" panose="020B0604030504040204" pitchFamily="50" charset="-128"/>
              </a:rPr>
              <a:t>2</a:t>
            </a:r>
            <a:r>
              <a:rPr lang="ja-JP" altLang="en-US" sz="1300" dirty="0">
                <a:solidFill>
                  <a:srgbClr val="000000"/>
                </a:solidFill>
                <a:latin typeface="Meiryo UI" panose="020B0604030504040204" pitchFamily="50" charset="-128"/>
                <a:ea typeface="Meiryo UI" panose="020B0604030504040204" pitchFamily="50" charset="-128"/>
              </a:rPr>
              <a:t>　市長は、前項の規定により広告物活用地区を指定するときは、第</a:t>
            </a:r>
            <a:r>
              <a:rPr lang="en-US" altLang="ja-JP" sz="1300" dirty="0">
                <a:solidFill>
                  <a:srgbClr val="000000"/>
                </a:solidFill>
                <a:latin typeface="Meiryo UI" panose="020B0604030504040204" pitchFamily="50" charset="-128"/>
                <a:ea typeface="Meiryo UI" panose="020B0604030504040204" pitchFamily="50" charset="-128"/>
              </a:rPr>
              <a:t>5</a:t>
            </a:r>
            <a:r>
              <a:rPr lang="ja-JP" altLang="en-US" sz="1300" dirty="0">
                <a:solidFill>
                  <a:srgbClr val="000000"/>
                </a:solidFill>
                <a:latin typeface="Meiryo UI" panose="020B0604030504040204" pitchFamily="50" charset="-128"/>
                <a:ea typeface="Meiryo UI" panose="020B0604030504040204" pitchFamily="50" charset="-128"/>
              </a:rPr>
              <a:t>条第</a:t>
            </a:r>
            <a:r>
              <a:rPr lang="en-US" altLang="ja-JP" sz="1300" dirty="0">
                <a:solidFill>
                  <a:srgbClr val="000000"/>
                </a:solidFill>
                <a:latin typeface="Meiryo UI" panose="020B0604030504040204" pitchFamily="50" charset="-128"/>
                <a:ea typeface="Meiryo UI" panose="020B0604030504040204" pitchFamily="50" charset="-128"/>
              </a:rPr>
              <a:t>1</a:t>
            </a:r>
            <a:r>
              <a:rPr lang="ja-JP" altLang="en-US" sz="1300" dirty="0">
                <a:solidFill>
                  <a:srgbClr val="000000"/>
                </a:solidFill>
                <a:latin typeface="Meiryo UI" panose="020B0604030504040204" pitchFamily="50" charset="-128"/>
                <a:ea typeface="Meiryo UI" panose="020B0604030504040204" pitchFamily="50" charset="-128"/>
              </a:rPr>
              <a:t>項の規定にかかわらず、当該地区における広告物等の表示又は設置の許可の基準を別に定めることができる。</a:t>
            </a:r>
          </a:p>
        </p:txBody>
      </p:sp>
      <p:sp>
        <p:nvSpPr>
          <p:cNvPr id="17" name="AutoShape 2">
            <a:extLst>
              <a:ext uri="{FF2B5EF4-FFF2-40B4-BE49-F238E27FC236}">
                <a16:creationId xmlns:a16="http://schemas.microsoft.com/office/drawing/2014/main" id="{90615FB6-2B65-9A2F-9E07-2E6842A84ABC}"/>
              </a:ext>
            </a:extLst>
          </p:cNvPr>
          <p:cNvSpPr>
            <a:spLocks noChangeArrowheads="1"/>
          </p:cNvSpPr>
          <p:nvPr/>
        </p:nvSpPr>
        <p:spPr>
          <a:xfrm>
            <a:off x="103927" y="677578"/>
            <a:ext cx="8928992" cy="2101297"/>
          </a:xfrm>
          <a:prstGeom prst="roundRect">
            <a:avLst>
              <a:gd name="adj" fmla="val 9723"/>
            </a:avLst>
          </a:prstGeom>
          <a:solidFill>
            <a:srgbClr val="FFFFCC"/>
          </a:solidFill>
          <a:ln w="63500" cmpd="dbl">
            <a:solidFill>
              <a:srgbClr val="CC3300"/>
            </a:solidFill>
            <a:round/>
            <a:headEnd/>
            <a:tailEnd/>
          </a:ln>
        </p:spPr>
        <p:txBody>
          <a:bodyPr wrap="square" lIns="36000" r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9200" indent="-396000" algn="just" eaLnBrk="1" hangingPunct="1">
              <a:spcBef>
                <a:spcPts val="0"/>
              </a:spcBef>
              <a:buFontTx/>
              <a:buNone/>
            </a:pPr>
            <a:r>
              <a:rPr lang="ja-JP" altLang="en-US" sz="1800" dirty="0">
                <a:solidFill>
                  <a:srgbClr val="000066"/>
                </a:solidFill>
                <a:latin typeface="Meiryo UI" panose="020B0604030504040204" pitchFamily="50" charset="-128"/>
                <a:ea typeface="Meiryo UI" panose="020B0604030504040204" pitchFamily="50" charset="-128"/>
              </a:rPr>
              <a:t>○ 広告物活用地区に指定した場合、当該地区の魅力・活力を維持・向上させる役割を果たす　広告物等については、知事の確認を受けることにより、許可を受けることなく表示等が可能。</a:t>
            </a:r>
            <a:endParaRPr lang="en-US" altLang="ja-JP" sz="1800" dirty="0">
              <a:solidFill>
                <a:srgbClr val="000066"/>
              </a:solidFill>
              <a:latin typeface="Meiryo UI" panose="020B0604030504040204" pitchFamily="50" charset="-128"/>
              <a:ea typeface="Meiryo UI" panose="020B0604030504040204" pitchFamily="50" charset="-128"/>
            </a:endParaRPr>
          </a:p>
          <a:p>
            <a:pPr marL="324000" indent="-32400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 例えば、大規模なネオンサインや建築物の外壁等に直接描画された芸術性の高い絵画など繁華街等における活発な経済活動の象徴となっている場合もある。</a:t>
            </a:r>
            <a:endParaRPr lang="en-US" altLang="ja-JP" sz="1800" dirty="0">
              <a:solidFill>
                <a:srgbClr val="000066"/>
              </a:solidFill>
              <a:latin typeface="Meiryo UI" panose="020B0604030504040204" pitchFamily="50" charset="-128"/>
              <a:ea typeface="Meiryo UI" panose="020B0604030504040204" pitchFamily="50" charset="-128"/>
            </a:endParaRPr>
          </a:p>
          <a:p>
            <a:pPr marL="324000" indent="-324000" algn="just" eaLnBrk="1" hangingPunct="1">
              <a:spcBef>
                <a:spcPts val="600"/>
              </a:spcBef>
              <a:buFontTx/>
              <a:buNone/>
            </a:pPr>
            <a:r>
              <a:rPr lang="ja-JP" altLang="en-US" sz="1800" dirty="0">
                <a:solidFill>
                  <a:srgbClr val="000066"/>
                </a:solidFill>
                <a:latin typeface="Meiryo UI" panose="020B0604030504040204" pitchFamily="50" charset="-128"/>
                <a:ea typeface="Meiryo UI" panose="020B0604030504040204" pitchFamily="50" charset="-128"/>
              </a:rPr>
              <a:t>○ このように、まちの活性化や都市の魅力向上に向けた取組を推進するため、広告物活用地区制度活用するよう地方公共団体へ周知</a:t>
            </a:r>
            <a:r>
              <a:rPr lang="ja-JP" altLang="en-US" sz="1600" dirty="0">
                <a:solidFill>
                  <a:srgbClr val="000066"/>
                </a:solidFill>
                <a:latin typeface="Meiryo UI" panose="020B0604030504040204" pitchFamily="50" charset="-128"/>
                <a:ea typeface="Meiryo UI" panose="020B0604030504040204" pitchFamily="50" charset="-128"/>
              </a:rPr>
              <a:t> </a:t>
            </a:r>
            <a:r>
              <a:rPr lang="en-US" altLang="ja-JP" sz="1400" dirty="0">
                <a:solidFill>
                  <a:srgbClr val="000066"/>
                </a:solidFill>
                <a:latin typeface="Meiryo UI" panose="020B0604030504040204" pitchFamily="50" charset="-128"/>
                <a:ea typeface="Meiryo UI" panose="020B0604030504040204" pitchFamily="50" charset="-128"/>
              </a:rPr>
              <a:t>(H30.3.30)</a:t>
            </a:r>
            <a:r>
              <a:rPr lang="ja-JP" altLang="en-US" sz="1400" dirty="0">
                <a:solidFill>
                  <a:srgbClr val="000066"/>
                </a:solidFill>
                <a:latin typeface="Meiryo UI" panose="020B0604030504040204" pitchFamily="50" charset="-128"/>
                <a:ea typeface="Meiryo UI" panose="020B0604030504040204" pitchFamily="50" charset="-128"/>
              </a:rPr>
              <a:t> </a:t>
            </a:r>
            <a:r>
              <a:rPr lang="ja-JP" altLang="en-US" sz="1800" dirty="0">
                <a:solidFill>
                  <a:srgbClr val="000066"/>
                </a:solidFill>
                <a:latin typeface="Meiryo UI" panose="020B0604030504040204" pitchFamily="50" charset="-128"/>
                <a:ea typeface="Meiryo UI" panose="020B0604030504040204" pitchFamily="50" charset="-128"/>
              </a:rPr>
              <a:t>。</a:t>
            </a:r>
            <a:endParaRPr lang="en-US" altLang="ja-JP" sz="1800" dirty="0">
              <a:solidFill>
                <a:srgbClr val="0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89167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公共デジタルサイネージへの広告掲出</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4D0FF627-5120-55F4-AEC2-AC952C0A0760}"/>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AutoShape 2">
            <a:extLst>
              <a:ext uri="{FF2B5EF4-FFF2-40B4-BE49-F238E27FC236}">
                <a16:creationId xmlns:a16="http://schemas.microsoft.com/office/drawing/2014/main" id="{90615FB6-2B65-9A2F-9E07-2E6842A84ABC}"/>
              </a:ext>
            </a:extLst>
          </p:cNvPr>
          <p:cNvSpPr>
            <a:spLocks noChangeArrowheads="1"/>
          </p:cNvSpPr>
          <p:nvPr/>
        </p:nvSpPr>
        <p:spPr>
          <a:xfrm>
            <a:off x="103927" y="677579"/>
            <a:ext cx="8928992" cy="2006052"/>
          </a:xfrm>
          <a:prstGeom prst="roundRect">
            <a:avLst>
              <a:gd name="adj" fmla="val 9723"/>
            </a:avLst>
          </a:prstGeom>
          <a:solidFill>
            <a:srgbClr val="FFFFCC"/>
          </a:solidFill>
          <a:ln w="63500" cmpd="dbl">
            <a:solidFill>
              <a:srgbClr val="CC3300"/>
            </a:solidFill>
            <a:round/>
            <a:headEnd/>
            <a:tailEnd/>
          </a:ln>
        </p:spPr>
        <p:txBody>
          <a:bodyPr wrap="square" lIns="36000" r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24000" indent="-324000" algn="just" eaLnBrk="1" hangingPunct="1">
              <a:spcBef>
                <a:spcPts val="0"/>
              </a:spcBef>
              <a:buFontTx/>
              <a:buNone/>
            </a:pPr>
            <a:r>
              <a:rPr lang="ja-JP" altLang="en-US" sz="1800" dirty="0">
                <a:solidFill>
                  <a:schemeClr val="accent6">
                    <a:lumMod val="75000"/>
                  </a:schemeClr>
                </a:solidFill>
                <a:latin typeface="Meiryo UI" panose="020B0604030504040204" pitchFamily="50" charset="-128"/>
                <a:ea typeface="Meiryo UI" panose="020B0604030504040204" pitchFamily="50" charset="-128"/>
              </a:rPr>
              <a:t>○ </a:t>
            </a:r>
            <a:r>
              <a:rPr lang="ja-JP" altLang="ja-JP" sz="1800" dirty="0">
                <a:solidFill>
                  <a:schemeClr val="accent6">
                    <a:lumMod val="75000"/>
                  </a:schemeClr>
                </a:solidFill>
                <a:latin typeface="Meiryo UI" panose="020B0604030504040204" pitchFamily="50" charset="-128"/>
                <a:ea typeface="Meiryo UI" panose="020B0604030504040204" pitchFamily="50" charset="-128"/>
              </a:rPr>
              <a:t>明日の日本を支える観光ビジョン</a:t>
            </a:r>
            <a:r>
              <a:rPr lang="ja-JP" altLang="ja-JP" sz="1200" dirty="0">
                <a:solidFill>
                  <a:schemeClr val="accent6">
                    <a:lumMod val="75000"/>
                  </a:schemeClr>
                </a:solidFill>
                <a:latin typeface="Meiryo UI" panose="020B0604030504040204" pitchFamily="50" charset="-128"/>
                <a:ea typeface="Meiryo UI" panose="020B0604030504040204" pitchFamily="50" charset="-128"/>
              </a:rPr>
              <a:t>（</a:t>
            </a:r>
            <a:r>
              <a:rPr lang="en-US" altLang="ja-JP" sz="1200" dirty="0">
                <a:solidFill>
                  <a:schemeClr val="accent6">
                    <a:lumMod val="75000"/>
                  </a:schemeClr>
                </a:solidFill>
                <a:latin typeface="Meiryo UI" panose="020B0604030504040204" pitchFamily="50" charset="-128"/>
                <a:ea typeface="Meiryo UI" panose="020B0604030504040204" pitchFamily="50" charset="-128"/>
              </a:rPr>
              <a:t>H28.3.30</a:t>
            </a:r>
            <a:r>
              <a:rPr lang="ja-JP" altLang="en-US" sz="1200" dirty="0">
                <a:solidFill>
                  <a:schemeClr val="accent6">
                    <a:lumMod val="75000"/>
                  </a:schemeClr>
                </a:solidFill>
                <a:latin typeface="Meiryo UI" panose="020B0604030504040204" pitchFamily="50" charset="-128"/>
                <a:ea typeface="Meiryo UI" panose="020B0604030504040204" pitchFamily="50" charset="-128"/>
              </a:rPr>
              <a:t>／</a:t>
            </a:r>
            <a:r>
              <a:rPr lang="ja-JP" altLang="ja-JP" sz="1200" dirty="0">
                <a:solidFill>
                  <a:schemeClr val="accent6">
                    <a:lumMod val="75000"/>
                  </a:schemeClr>
                </a:solidFill>
                <a:latin typeface="Meiryo UI" panose="020B0604030504040204" pitchFamily="50" charset="-128"/>
                <a:ea typeface="Meiryo UI" panose="020B0604030504040204" pitchFamily="50" charset="-128"/>
              </a:rPr>
              <a:t>明日の日本を支える観光ビジョン構想会議）</a:t>
            </a:r>
            <a:r>
              <a:rPr lang="ja-JP" altLang="ja-JP" sz="1800" dirty="0">
                <a:solidFill>
                  <a:schemeClr val="accent6">
                    <a:lumMod val="75000"/>
                  </a:schemeClr>
                </a:solidFill>
                <a:latin typeface="Meiryo UI" panose="020B0604030504040204" pitchFamily="50" charset="-128"/>
                <a:ea typeface="Meiryo UI" panose="020B0604030504040204" pitchFamily="50" charset="-128"/>
              </a:rPr>
              <a:t>において</a:t>
            </a:r>
            <a:r>
              <a:rPr lang="ja-JP" altLang="en-US" sz="1800" dirty="0">
                <a:solidFill>
                  <a:schemeClr val="accent6">
                    <a:lumMod val="75000"/>
                  </a:schemeClr>
                </a:solidFill>
                <a:latin typeface="Meiryo UI" panose="020B0604030504040204" pitchFamily="50" charset="-128"/>
                <a:ea typeface="Meiryo UI" panose="020B0604030504040204" pitchFamily="50" charset="-128"/>
              </a:rPr>
              <a:t>、多言語表示に対応した観光案内図版等の「</a:t>
            </a:r>
            <a:r>
              <a:rPr lang="ja-JP" altLang="ja-JP" sz="1800" dirty="0">
                <a:solidFill>
                  <a:schemeClr val="accent6">
                    <a:lumMod val="75000"/>
                  </a:schemeClr>
                </a:solidFill>
                <a:latin typeface="Meiryo UI" panose="020B0604030504040204" pitchFamily="50" charset="-128"/>
                <a:ea typeface="Meiryo UI" panose="020B0604030504040204" pitchFamily="50" charset="-128"/>
              </a:rPr>
              <a:t>公共デジタルサイネージへの広告掲出に係る屋外広告物規制の運用を弾力化」</a:t>
            </a:r>
            <a:r>
              <a:rPr lang="ja-JP" altLang="en-US" sz="1800" dirty="0">
                <a:solidFill>
                  <a:schemeClr val="accent6">
                    <a:lumMod val="75000"/>
                  </a:schemeClr>
                </a:solidFill>
                <a:latin typeface="Meiryo UI" panose="020B0604030504040204" pitchFamily="50" charset="-128"/>
                <a:ea typeface="Meiryo UI" panose="020B0604030504040204" pitchFamily="50" charset="-128"/>
              </a:rPr>
              <a:t>が位置付けられた。</a:t>
            </a:r>
            <a:endParaRPr lang="en-US" altLang="ja-JP" sz="1800" dirty="0">
              <a:solidFill>
                <a:schemeClr val="accent6">
                  <a:lumMod val="75000"/>
                </a:schemeClr>
              </a:solidFill>
              <a:latin typeface="Meiryo UI" panose="020B0604030504040204" pitchFamily="50" charset="-128"/>
              <a:ea typeface="Meiryo UI" panose="020B0604030504040204" pitchFamily="50" charset="-128"/>
            </a:endParaRPr>
          </a:p>
          <a:p>
            <a:pPr marL="324000" indent="-324000" algn="just" eaLnBrk="1" hangingPunct="1">
              <a:spcBef>
                <a:spcPts val="600"/>
              </a:spcBef>
              <a:buFontTx/>
              <a:buNone/>
            </a:pPr>
            <a:r>
              <a:rPr lang="ja-JP" altLang="en-US" sz="1800" dirty="0">
                <a:solidFill>
                  <a:schemeClr val="accent6">
                    <a:lumMod val="75000"/>
                  </a:schemeClr>
                </a:solidFill>
                <a:latin typeface="Meiryo UI" panose="020B0604030504040204" pitchFamily="50" charset="-128"/>
                <a:ea typeface="Meiryo UI" panose="020B0604030504040204" pitchFamily="50" charset="-128"/>
              </a:rPr>
              <a:t>○ これを受け、</a:t>
            </a:r>
            <a:r>
              <a:rPr lang="ja-JP" altLang="ja-JP" sz="1800" dirty="0">
                <a:solidFill>
                  <a:schemeClr val="accent6">
                    <a:lumMod val="75000"/>
                  </a:schemeClr>
                </a:solidFill>
                <a:latin typeface="Meiryo UI" panose="020B0604030504040204" pitchFamily="50" charset="-128"/>
                <a:ea typeface="Meiryo UI" panose="020B0604030504040204" pitchFamily="50" charset="-128"/>
              </a:rPr>
              <a:t>公共デジタルサイネージを含む公益上必要な施設</a:t>
            </a:r>
            <a:r>
              <a:rPr lang="ja-JP" altLang="en-US" sz="1800" dirty="0">
                <a:solidFill>
                  <a:schemeClr val="accent6">
                    <a:lumMod val="75000"/>
                  </a:schemeClr>
                </a:solidFill>
                <a:latin typeface="Meiryo UI" panose="020B0604030504040204" pitchFamily="50" charset="-128"/>
                <a:ea typeface="Meiryo UI" panose="020B0604030504040204" pitchFamily="50" charset="-128"/>
              </a:rPr>
              <a:t>等</a:t>
            </a:r>
            <a:r>
              <a:rPr lang="ja-JP" altLang="ja-JP" sz="1800" dirty="0">
                <a:solidFill>
                  <a:schemeClr val="accent6">
                    <a:lumMod val="75000"/>
                  </a:schemeClr>
                </a:solidFill>
                <a:latin typeface="Meiryo UI" panose="020B0604030504040204" pitchFamily="50" charset="-128"/>
                <a:ea typeface="Meiryo UI" panose="020B0604030504040204" pitchFamily="50" charset="-128"/>
              </a:rPr>
              <a:t>に民間広告を表示し、その広告料収入を設置・管理費用に充てる</a:t>
            </a:r>
            <a:r>
              <a:rPr lang="ja-JP" altLang="en-US" sz="1800" dirty="0">
                <a:solidFill>
                  <a:schemeClr val="accent6">
                    <a:lumMod val="75000"/>
                  </a:schemeClr>
                </a:solidFill>
                <a:latin typeface="Meiryo UI" panose="020B0604030504040204" pitchFamily="50" charset="-128"/>
                <a:ea typeface="Meiryo UI" panose="020B0604030504040204" pitchFamily="50" charset="-128"/>
              </a:rPr>
              <a:t>ことで施設を設置する</a:t>
            </a:r>
            <a:r>
              <a:rPr lang="ja-JP" altLang="ja-JP" sz="1800" dirty="0">
                <a:solidFill>
                  <a:schemeClr val="accent6">
                    <a:lumMod val="75000"/>
                  </a:schemeClr>
                </a:solidFill>
                <a:latin typeface="Meiryo UI" panose="020B0604030504040204" pitchFamily="50" charset="-128"/>
                <a:ea typeface="Meiryo UI" panose="020B0604030504040204" pitchFamily="50" charset="-128"/>
              </a:rPr>
              <a:t>取組を</a:t>
            </a:r>
            <a:r>
              <a:rPr lang="ja-JP" altLang="en-US" sz="1800" dirty="0">
                <a:solidFill>
                  <a:schemeClr val="accent6">
                    <a:lumMod val="75000"/>
                  </a:schemeClr>
                </a:solidFill>
                <a:latin typeface="Meiryo UI" panose="020B0604030504040204" pitchFamily="50" charset="-128"/>
                <a:ea typeface="Meiryo UI" panose="020B0604030504040204" pitchFamily="50" charset="-128"/>
              </a:rPr>
              <a:t>促進するため、屋外広告物条例ガイドラインを改正</a:t>
            </a:r>
            <a:r>
              <a:rPr lang="en-US" altLang="ja-JP" sz="1400" dirty="0">
                <a:solidFill>
                  <a:schemeClr val="accent6">
                    <a:lumMod val="75000"/>
                  </a:schemeClr>
                </a:solidFill>
                <a:latin typeface="Meiryo UI" panose="020B0604030504040204" pitchFamily="50" charset="-128"/>
                <a:ea typeface="Meiryo UI" panose="020B0604030504040204" pitchFamily="50" charset="-128"/>
              </a:rPr>
              <a:t>(H29.3.23)</a:t>
            </a:r>
            <a:r>
              <a:rPr lang="ja-JP" altLang="en-US" sz="1800" dirty="0">
                <a:solidFill>
                  <a:schemeClr val="accent6">
                    <a:lumMod val="75000"/>
                  </a:schemeClr>
                </a:solidFill>
                <a:latin typeface="Meiryo UI" panose="020B0604030504040204" pitchFamily="50" charset="-128"/>
                <a:ea typeface="Meiryo UI" panose="020B0604030504040204" pitchFamily="50" charset="-128"/>
              </a:rPr>
              <a:t>。</a:t>
            </a:r>
            <a:endParaRPr lang="en-US" altLang="ja-JP" sz="1800" dirty="0">
              <a:solidFill>
                <a:schemeClr val="accent6">
                  <a:lumMod val="75000"/>
                </a:schemeClr>
              </a:solidFill>
              <a:latin typeface="Meiryo UI" panose="020B0604030504040204" pitchFamily="50" charset="-128"/>
              <a:ea typeface="Meiryo UI" panose="020B0604030504040204" pitchFamily="50" charset="-128"/>
            </a:endParaRPr>
          </a:p>
        </p:txBody>
      </p:sp>
      <p:sp>
        <p:nvSpPr>
          <p:cNvPr id="2" name="正方形/長方形 7">
            <a:extLst>
              <a:ext uri="{FF2B5EF4-FFF2-40B4-BE49-F238E27FC236}">
                <a16:creationId xmlns:a16="http://schemas.microsoft.com/office/drawing/2014/main" id="{2BB4E827-B9E5-B4A0-EE5C-448E6512482C}"/>
              </a:ext>
            </a:extLst>
          </p:cNvPr>
          <p:cNvSpPr>
            <a:spLocks noChangeArrowheads="1"/>
          </p:cNvSpPr>
          <p:nvPr/>
        </p:nvSpPr>
        <p:spPr bwMode="auto">
          <a:xfrm>
            <a:off x="302782" y="2780960"/>
            <a:ext cx="2541026" cy="298672"/>
          </a:xfrm>
          <a:prstGeom prst="rect">
            <a:avLst/>
          </a:prstGeom>
          <a:solidFill>
            <a:schemeClr val="accent6">
              <a:lumMod val="75000"/>
            </a:schemeClr>
          </a:solidFill>
          <a:ln>
            <a:noFill/>
          </a:ln>
        </p:spPr>
        <p:txBody>
          <a:bodyPr wrap="square" lIns="36000" rIns="36000">
            <a:spAutoFit/>
          </a:bodyPr>
          <a:lstStyle>
            <a:lvl1pPr marL="533400" indent="-533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79426" indent="-479426" algn="ctr" defTabSz="821874">
              <a:spcBef>
                <a:spcPct val="0"/>
              </a:spcBef>
              <a:buNone/>
            </a:pPr>
            <a:r>
              <a:rPr lang="ja-JP" altLang="ja-JP" sz="1341" b="1" dirty="0">
                <a:solidFill>
                  <a:schemeClr val="bg1"/>
                </a:solidFill>
                <a:latin typeface="Meiryo UI" panose="020B0604030504040204" pitchFamily="50" charset="-128"/>
                <a:ea typeface="Meiryo UI" panose="020B0604030504040204" pitchFamily="50" charset="-128"/>
              </a:rPr>
              <a:t>公共デジタルサイネージの設置事例</a:t>
            </a:r>
            <a:endParaRPr lang="en-US" altLang="ja-JP" sz="1341" b="1" dirty="0">
              <a:solidFill>
                <a:schemeClr val="bg1"/>
              </a:solidFill>
              <a:latin typeface="Meiryo UI" panose="020B0604030504040204" pitchFamily="50" charset="-128"/>
              <a:ea typeface="Meiryo UI" panose="020B0604030504040204" pitchFamily="50" charset="-128"/>
            </a:endParaRPr>
          </a:p>
        </p:txBody>
      </p:sp>
      <p:sp>
        <p:nvSpPr>
          <p:cNvPr id="3" name="正方形/長方形 3">
            <a:extLst>
              <a:ext uri="{FF2B5EF4-FFF2-40B4-BE49-F238E27FC236}">
                <a16:creationId xmlns:a16="http://schemas.microsoft.com/office/drawing/2014/main" id="{98ABFA2D-BC74-DFBF-162D-0B308CEB19F1}"/>
              </a:ext>
            </a:extLst>
          </p:cNvPr>
          <p:cNvSpPr>
            <a:spLocks noChangeArrowheads="1"/>
          </p:cNvSpPr>
          <p:nvPr/>
        </p:nvSpPr>
        <p:spPr bwMode="auto">
          <a:xfrm>
            <a:off x="120289" y="3166289"/>
            <a:ext cx="3898680" cy="1612686"/>
          </a:xfrm>
          <a:prstGeom prst="rect">
            <a:avLst/>
          </a:prstGeom>
          <a:solidFill>
            <a:srgbClr val="FFCCFF"/>
          </a:solidFill>
          <a:ln w="9525">
            <a:noFill/>
            <a:miter lim="800000"/>
            <a:headEnd/>
            <a:tailEnd/>
          </a:ln>
        </p:spPr>
        <p:txBody>
          <a:bodyPr wrap="square">
            <a:noAutofit/>
          </a:bodyPr>
          <a:lstStyle>
            <a:lvl1pPr marL="133350" indent="1397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6000" indent="144000" algn="just" defTabSz="821874">
              <a:spcBef>
                <a:spcPct val="0"/>
              </a:spcBef>
              <a:buNone/>
            </a:pP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28</a:t>
            </a: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月より、</a:t>
            </a:r>
            <a:r>
              <a:rPr lang="ja-JP"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名古屋市栄ミナミ地区において、</a:t>
            </a: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社会実験として、</a:t>
            </a:r>
            <a:r>
              <a:rPr lang="ja-JP"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民間広告付きの</a:t>
            </a:r>
            <a:r>
              <a:rPr lang="ja-JP" altLang="ja-JP" sz="1400" dirty="0">
                <a:solidFill>
                  <a:srgbClr val="000000"/>
                </a:solidFill>
                <a:latin typeface="Meiryo UI" panose="020B0604030504040204" pitchFamily="50" charset="-128"/>
                <a:ea typeface="Meiryo UI" panose="020B0604030504040204" pitchFamily="50" charset="-128"/>
              </a:rPr>
              <a:t>タッチパネル式デジタルサイネージを設置</a:t>
            </a:r>
            <a:r>
              <a:rPr lang="ja-JP" altLang="en-US" sz="1400" dirty="0">
                <a:solidFill>
                  <a:srgbClr val="000000"/>
                </a:solidFill>
                <a:latin typeface="Meiryo UI" panose="020B0604030504040204" pitchFamily="50" charset="-128"/>
                <a:ea typeface="Meiryo UI" panose="020B0604030504040204" pitchFamily="50" charset="-128"/>
              </a:rPr>
              <a:t>。</a:t>
            </a:r>
            <a:endParaRPr lang="en-US" altLang="ja-JP" sz="1400" dirty="0">
              <a:solidFill>
                <a:srgbClr val="000000"/>
              </a:solidFill>
              <a:latin typeface="Meiryo UI" panose="020B0604030504040204" pitchFamily="50" charset="-128"/>
              <a:ea typeface="Meiryo UI" panose="020B0604030504040204" pitchFamily="50" charset="-128"/>
            </a:endParaRPr>
          </a:p>
          <a:p>
            <a:pPr marL="0" indent="0" algn="just" defTabSz="821874">
              <a:spcBef>
                <a:spcPct val="0"/>
              </a:spcBef>
              <a:buNone/>
            </a:pPr>
            <a:r>
              <a:rPr lang="ja-JP" altLang="ja-JP" sz="1200" dirty="0">
                <a:solidFill>
                  <a:srgbClr val="000000"/>
                </a:solidFill>
                <a:latin typeface="Meiryo UI" panose="020B0604030504040204" pitchFamily="50" charset="-128"/>
                <a:ea typeface="Meiryo UI" panose="020B0604030504040204" pitchFamily="50" charset="-128"/>
              </a:rPr>
              <a:t>（多言語対応の地図やイベント情報等の発信</a:t>
            </a:r>
            <a:r>
              <a:rPr lang="ja-JP" altLang="en-US" sz="1200" dirty="0">
                <a:solidFill>
                  <a:srgbClr val="000000"/>
                </a:solidFill>
                <a:latin typeface="Meiryo UI" panose="020B0604030504040204" pitchFamily="50" charset="-128"/>
                <a:ea typeface="Meiryo UI" panose="020B0604030504040204" pitchFamily="50" charset="-128"/>
              </a:rPr>
              <a:t>。</a:t>
            </a:r>
            <a:r>
              <a:rPr lang="ja-JP" altLang="ja-JP" sz="1200" dirty="0">
                <a:solidFill>
                  <a:srgbClr val="000000"/>
                </a:solidFill>
                <a:latin typeface="Meiryo UI" panose="020B0604030504040204" pitchFamily="50" charset="-128"/>
                <a:ea typeface="Meiryo UI" panose="020B0604030504040204" pitchFamily="50" charset="-128"/>
              </a:rPr>
              <a:t>広告料収入を設置・管理費用に充当</a:t>
            </a:r>
            <a:r>
              <a:rPr lang="ja-JP" altLang="en-US" sz="1200" dirty="0">
                <a:solidFill>
                  <a:srgbClr val="000000"/>
                </a:solidFill>
                <a:latin typeface="Meiryo UI" panose="020B0604030504040204" pitchFamily="50" charset="-128"/>
                <a:ea typeface="Meiryo UI" panose="020B0604030504040204" pitchFamily="50" charset="-128"/>
              </a:rPr>
              <a:t>。</a:t>
            </a:r>
            <a:r>
              <a:rPr lang="ja-JP" altLang="ja-JP" sz="1200" dirty="0">
                <a:solidFill>
                  <a:srgbClr val="000000"/>
                </a:solidFill>
                <a:latin typeface="Meiryo UI" panose="020B0604030504040204" pitchFamily="50" charset="-128"/>
                <a:ea typeface="Meiryo UI" panose="020B0604030504040204" pitchFamily="50" charset="-128"/>
              </a:rPr>
              <a:t>）</a:t>
            </a:r>
            <a:endParaRPr lang="en-US" altLang="ja-JP" sz="1200" dirty="0">
              <a:solidFill>
                <a:srgbClr val="000000"/>
              </a:solidFill>
              <a:latin typeface="Meiryo UI" panose="020B0604030504040204" pitchFamily="50" charset="-128"/>
              <a:ea typeface="Meiryo UI" panose="020B0604030504040204" pitchFamily="50" charset="-128"/>
            </a:endParaRPr>
          </a:p>
          <a:p>
            <a:pPr marL="0" indent="0" algn="just" defTabSz="821874">
              <a:spcBef>
                <a:spcPct val="0"/>
              </a:spcBef>
              <a:buNone/>
            </a:pPr>
            <a:endPar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marL="0" indent="0" algn="just" defTabSz="821874">
              <a:spcBef>
                <a:spcPct val="0"/>
              </a:spcBef>
              <a:buNone/>
            </a:pPr>
            <a:r>
              <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30</a:t>
            </a:r>
            <a:r>
              <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月</a:t>
            </a:r>
            <a:r>
              <a:rPr lang="ja-JP" altLang="en-US" sz="1200" dirty="0">
                <a:solidFill>
                  <a:srgbClr val="000000"/>
                </a:solidFill>
                <a:latin typeface="Meiryo UI" panose="020B0604030504040204" pitchFamily="50" charset="-128"/>
                <a:ea typeface="Meiryo UI" panose="020B0604030504040204" pitchFamily="50" charset="-128"/>
              </a:rPr>
              <a:t>より本格導入（栄ミナミまちづくり㈱）</a:t>
            </a:r>
            <a:endParaRPr lang="ja-JP"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 name="Picture 4">
            <a:extLst>
              <a:ext uri="{FF2B5EF4-FFF2-40B4-BE49-F238E27FC236}">
                <a16:creationId xmlns:a16="http://schemas.microsoft.com/office/drawing/2014/main" id="{D1093B01-0DDF-E1E5-F30A-EE9206A7345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65611" y="2974828"/>
            <a:ext cx="2831520" cy="213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5026786A-1C61-CEEB-CCD2-48F99BE78F9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017776" y="2974828"/>
            <a:ext cx="1792600" cy="178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7">
            <a:extLst>
              <a:ext uri="{FF2B5EF4-FFF2-40B4-BE49-F238E27FC236}">
                <a16:creationId xmlns:a16="http://schemas.microsoft.com/office/drawing/2014/main" id="{65B304DA-8931-2216-5DF2-76909E93BA03}"/>
              </a:ext>
            </a:extLst>
          </p:cNvPr>
          <p:cNvSpPr/>
          <p:nvPr/>
        </p:nvSpPr>
        <p:spPr>
          <a:xfrm>
            <a:off x="148972" y="5277741"/>
            <a:ext cx="8883947" cy="1420004"/>
          </a:xfrm>
          <a:prstGeom prst="rect">
            <a:avLst/>
          </a:prstGeom>
          <a:solidFill>
            <a:schemeClr val="accent5"/>
          </a:solidFill>
          <a:ln w="3175">
            <a:solidFill>
              <a:schemeClr val="bg1">
                <a:lumMod val="50000"/>
              </a:schemeClr>
            </a:solidFill>
          </a:ln>
        </p:spPr>
        <p:txBody>
          <a:bodyPr wrap="square">
            <a:spAutoFit/>
          </a:bodyPr>
          <a:lstStyle/>
          <a:p>
            <a:pPr algn="just" defTabSz="821874">
              <a:defRPr/>
            </a:pPr>
            <a:r>
              <a:rPr lang="ja-JP" altLang="en-US" sz="1400" dirty="0">
                <a:solidFill>
                  <a:srgbClr val="000000"/>
                </a:solidFill>
                <a:latin typeface="Meiryo UI" panose="020B0604030504040204" pitchFamily="50" charset="-128"/>
                <a:ea typeface="Meiryo UI" panose="020B0604030504040204" pitchFamily="50" charset="-128"/>
              </a:rPr>
              <a:t>   </a:t>
            </a:r>
            <a:r>
              <a:rPr lang="ja-JP" altLang="ja-JP" sz="1400" dirty="0">
                <a:solidFill>
                  <a:srgbClr val="000000"/>
                </a:solidFill>
                <a:latin typeface="Meiryo UI" panose="020B0604030504040204" pitchFamily="50" charset="-128"/>
                <a:ea typeface="Meiryo UI" panose="020B0604030504040204" pitchFamily="50" charset="-128"/>
              </a:rPr>
              <a:t>案内図</a:t>
            </a:r>
            <a:r>
              <a:rPr lang="ja-JP" altLang="en-US" sz="1400" dirty="0">
                <a:solidFill>
                  <a:srgbClr val="000000"/>
                </a:solidFill>
                <a:latin typeface="Meiryo UI" panose="020B0604030504040204" pitchFamily="50" charset="-128"/>
                <a:ea typeface="Meiryo UI" panose="020B0604030504040204" pitchFamily="50" charset="-128"/>
              </a:rPr>
              <a:t>板</a:t>
            </a:r>
            <a:r>
              <a:rPr lang="ja-JP" altLang="ja-JP" sz="1400" dirty="0">
                <a:solidFill>
                  <a:srgbClr val="000000"/>
                </a:solidFill>
                <a:latin typeface="Meiryo UI" panose="020B0604030504040204" pitchFamily="50" charset="-128"/>
                <a:ea typeface="Meiryo UI" panose="020B0604030504040204" pitchFamily="50" charset="-128"/>
              </a:rPr>
              <a:t>、公共掲示板等、公益上必要な施設又は物件に表示する屋外広告物であって、その広告料収入を当該施設又は物件の設置又は管理に要する費用に充てるものについては、知事等の許可を受けて、屋外広告物の表示禁止地域においても表示することができる旨の規定を追加。</a:t>
            </a:r>
            <a:endParaRPr lang="en-US" altLang="ja-JP" sz="1400" dirty="0">
              <a:solidFill>
                <a:srgbClr val="000000"/>
              </a:solidFill>
              <a:latin typeface="Meiryo UI" panose="020B0604030504040204" pitchFamily="50" charset="-128"/>
              <a:ea typeface="Meiryo UI" panose="020B0604030504040204" pitchFamily="50" charset="-128"/>
            </a:endParaRPr>
          </a:p>
          <a:p>
            <a:pPr algn="just" defTabSz="821874">
              <a:defRPr/>
            </a:pPr>
            <a:r>
              <a:rPr lang="ja-JP" altLang="en-US" sz="1400" dirty="0">
                <a:solidFill>
                  <a:srgbClr val="000000"/>
                </a:solidFill>
                <a:latin typeface="Meiryo UI" panose="020B0604030504040204" pitchFamily="50" charset="-128"/>
                <a:ea typeface="Meiryo UI" panose="020B0604030504040204" pitchFamily="50" charset="-128"/>
              </a:rPr>
              <a:t>   なお、「屋外広告物条例ガイドライン運用上の参考事項」に、「公益上必要な施設又は物件とは、案内　図板、公共掲示板等、地域の状況に照らし、知事が定めるものとし、デジタルサイネージも含まれる。また、同項に基づく規則においては、周囲の景観との調和等について、許可の要件を定めることが望ましい」旨を追記。</a:t>
            </a:r>
            <a:endParaRPr lang="en-US" altLang="ja-JP" sz="1400" u="sng" dirty="0">
              <a:solidFill>
                <a:srgbClr val="000000"/>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0CC77E5C-5EE8-8FD2-64CB-4BC17BDA6295}"/>
              </a:ext>
            </a:extLst>
          </p:cNvPr>
          <p:cNvSpPr/>
          <p:nvPr/>
        </p:nvSpPr>
        <p:spPr>
          <a:xfrm>
            <a:off x="120289" y="4955936"/>
            <a:ext cx="2003439" cy="307777"/>
          </a:xfrm>
          <a:prstGeom prst="rect">
            <a:avLst/>
          </a:prstGeom>
        </p:spPr>
        <p:txBody>
          <a:bodyPr wrap="square">
            <a:spAutoFit/>
          </a:bodyPr>
          <a:lstStyle/>
          <a:p>
            <a:pPr defTabSz="821874">
              <a:defRPr/>
            </a:pPr>
            <a:r>
              <a:rPr lang="ja-JP" altLang="ja-JP" sz="1400" kern="0" spc="-18"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a:t>
            </a:r>
            <a:r>
              <a:rPr lang="ja-JP" altLang="en-US" sz="1400" kern="0" spc="-18"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ガイドライン改正の</a:t>
            </a:r>
            <a:r>
              <a:rPr lang="ja-JP" altLang="ja-JP" sz="1400" kern="0" spc="-18"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概要】</a:t>
            </a:r>
            <a:endParaRPr lang="ja-JP" altLang="ja-JP" sz="14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22</a:t>
            </a:fld>
            <a:endParaRPr lang="en-US" altLang="ja-JP" dirty="0">
              <a:solidFill>
                <a:srgbClr val="000000"/>
              </a:solidFill>
            </a:endParaRPr>
          </a:p>
        </p:txBody>
      </p:sp>
    </p:spTree>
    <p:extLst>
      <p:ext uri="{BB962C8B-B14F-4D97-AF65-F5344CB8AC3E}">
        <p14:creationId xmlns:p14="http://schemas.microsoft.com/office/powerpoint/2010/main" val="3314668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23</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エリアマネジメント活動の推進</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4D0FF627-5120-55F4-AEC2-AC952C0A0760}"/>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AutoShape 2">
            <a:extLst>
              <a:ext uri="{FF2B5EF4-FFF2-40B4-BE49-F238E27FC236}">
                <a16:creationId xmlns:a16="http://schemas.microsoft.com/office/drawing/2014/main" id="{90615FB6-2B65-9A2F-9E07-2E6842A84ABC}"/>
              </a:ext>
            </a:extLst>
          </p:cNvPr>
          <p:cNvSpPr>
            <a:spLocks noChangeArrowheads="1"/>
          </p:cNvSpPr>
          <p:nvPr/>
        </p:nvSpPr>
        <p:spPr>
          <a:xfrm>
            <a:off x="103927" y="677579"/>
            <a:ext cx="8928992" cy="2751422"/>
          </a:xfrm>
          <a:prstGeom prst="roundRect">
            <a:avLst>
              <a:gd name="adj" fmla="val 9723"/>
            </a:avLst>
          </a:prstGeom>
          <a:solidFill>
            <a:srgbClr val="FFFFCC"/>
          </a:solidFill>
          <a:ln w="63500" cmpd="dbl">
            <a:solidFill>
              <a:srgbClr val="CC3300"/>
            </a:solidFill>
            <a:round/>
            <a:headEnd/>
            <a:tailEnd/>
          </a:ln>
        </p:spPr>
        <p:txBody>
          <a:bodyPr wrap="square" lIns="36000" r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24000" indent="-324000" algn="just" defTabSz="821874">
              <a:spcBef>
                <a:spcPts val="0"/>
              </a:spcBef>
              <a:buNone/>
              <a:defRPr/>
            </a:pPr>
            <a:r>
              <a:rPr lang="ja-JP" altLang="en-US" sz="1600" dirty="0">
                <a:solidFill>
                  <a:schemeClr val="accent6">
                    <a:lumMod val="75000"/>
                  </a:schemeClr>
                </a:solidFill>
                <a:latin typeface="Meiryo UI" panose="020B0604030504040204" pitchFamily="50" charset="-128"/>
                <a:ea typeface="Meiryo UI" panose="020B0604030504040204" pitchFamily="50" charset="-128"/>
              </a:rPr>
              <a:t>○ 民間が主体となった、良好な環境の形成、エリアの魅力向上等を図るための</a:t>
            </a:r>
            <a:r>
              <a:rPr lang="ja-JP" altLang="en-US" sz="1600" u="sng" dirty="0">
                <a:solidFill>
                  <a:schemeClr val="accent6">
                    <a:lumMod val="75000"/>
                  </a:schemeClr>
                </a:solidFill>
                <a:latin typeface="Meiryo UI" panose="020B0604030504040204" pitchFamily="50" charset="-128"/>
                <a:ea typeface="Meiryo UI" panose="020B0604030504040204" pitchFamily="50" charset="-128"/>
              </a:rPr>
              <a:t>エリアマネジメント活動の取組が広がっている</a:t>
            </a:r>
            <a:r>
              <a:rPr lang="ja-JP" altLang="en-US" sz="1600" dirty="0">
                <a:solidFill>
                  <a:schemeClr val="accent6">
                    <a:lumMod val="75000"/>
                  </a:schemeClr>
                </a:solidFill>
                <a:latin typeface="Meiryo UI" panose="020B0604030504040204" pitchFamily="50" charset="-128"/>
                <a:ea typeface="Meiryo UI" panose="020B0604030504040204" pitchFamily="50" charset="-128"/>
              </a:rPr>
              <a:t>。</a:t>
            </a:r>
            <a:endParaRPr lang="en-US" altLang="ja-JP" sz="1600" dirty="0">
              <a:solidFill>
                <a:schemeClr val="accent6">
                  <a:lumMod val="75000"/>
                </a:schemeClr>
              </a:solidFill>
              <a:latin typeface="Meiryo UI" panose="020B0604030504040204" pitchFamily="50" charset="-128"/>
              <a:ea typeface="Meiryo UI" panose="020B0604030504040204" pitchFamily="50" charset="-128"/>
            </a:endParaRPr>
          </a:p>
          <a:p>
            <a:pPr marL="324000" indent="-324000" algn="dist" defTabSz="821874">
              <a:spcBef>
                <a:spcPts val="600"/>
              </a:spcBef>
              <a:buNone/>
              <a:defRPr/>
            </a:pPr>
            <a:r>
              <a:rPr lang="ja-JP" altLang="en-US" sz="1600" dirty="0">
                <a:solidFill>
                  <a:schemeClr val="accent6">
                    <a:lumMod val="75000"/>
                  </a:schemeClr>
                </a:solidFill>
                <a:latin typeface="Meiryo UI" panose="020B0604030504040204" pitchFamily="50" charset="-128"/>
                <a:ea typeface="Meiryo UI" panose="020B0604030504040204" pitchFamily="50" charset="-128"/>
              </a:rPr>
              <a:t>○ こうした取組の課題の一つとして、安定的な活動財源の確保の問題があり、その対応策として、道路、公園、広場等の</a:t>
            </a:r>
            <a:r>
              <a:rPr lang="ja-JP" altLang="en-US" sz="1600" u="sng" dirty="0">
                <a:solidFill>
                  <a:schemeClr val="accent6">
                    <a:lumMod val="75000"/>
                  </a:schemeClr>
                </a:solidFill>
                <a:latin typeface="Meiryo UI" panose="020B0604030504040204" pitchFamily="50" charset="-128"/>
                <a:ea typeface="Meiryo UI" panose="020B0604030504040204" pitchFamily="50" charset="-128"/>
              </a:rPr>
              <a:t>公共空間等において屋外広告物のスペースを販売し、自主財源としている</a:t>
            </a:r>
            <a:r>
              <a:rPr lang="ja-JP" altLang="en-US" sz="1600" dirty="0">
                <a:solidFill>
                  <a:schemeClr val="accent6">
                    <a:lumMod val="75000"/>
                  </a:schemeClr>
                </a:solidFill>
                <a:latin typeface="Meiryo UI" panose="020B0604030504040204" pitchFamily="50" charset="-128"/>
                <a:ea typeface="Meiryo UI" panose="020B0604030504040204" pitchFamily="50" charset="-128"/>
              </a:rPr>
              <a:t>例がみられる。</a:t>
            </a:r>
            <a:endParaRPr lang="en-US" altLang="ja-JP" sz="1600" dirty="0">
              <a:solidFill>
                <a:schemeClr val="accent6">
                  <a:lumMod val="75000"/>
                </a:schemeClr>
              </a:solidFill>
              <a:latin typeface="Meiryo UI" panose="020B0604030504040204" pitchFamily="50" charset="-128"/>
              <a:ea typeface="Meiryo UI" panose="020B0604030504040204" pitchFamily="50" charset="-128"/>
            </a:endParaRPr>
          </a:p>
          <a:p>
            <a:pPr marL="324000" indent="-324000" algn="just" defTabSz="821874">
              <a:spcBef>
                <a:spcPts val="600"/>
              </a:spcBef>
              <a:buNone/>
              <a:defRPr/>
            </a:pPr>
            <a:r>
              <a:rPr lang="ja-JP" altLang="en-US" sz="1600" dirty="0">
                <a:solidFill>
                  <a:schemeClr val="accent6">
                    <a:lumMod val="75000"/>
                  </a:schemeClr>
                </a:solidFill>
                <a:latin typeface="Meiryo UI" panose="020B0604030504040204" pitchFamily="50" charset="-128"/>
                <a:ea typeface="Meiryo UI" panose="020B0604030504040204" pitchFamily="50" charset="-128"/>
              </a:rPr>
              <a:t>○ </a:t>
            </a:r>
            <a:r>
              <a:rPr lang="ja-JP" altLang="en-US" sz="1600" u="sng" dirty="0">
                <a:solidFill>
                  <a:schemeClr val="accent6">
                    <a:lumMod val="75000"/>
                  </a:schemeClr>
                </a:solidFill>
                <a:latin typeface="Meiryo UI" panose="020B0604030504040204" pitchFamily="50" charset="-128"/>
                <a:ea typeface="Meiryo UI" panose="020B0604030504040204" pitchFamily="50" charset="-128"/>
              </a:rPr>
              <a:t>これに併せてエリア内の景観ルールを策定するなど、デザインの優れた屋外広告物を誘導することで、まちの景観向上に寄与することも期待される</a:t>
            </a:r>
            <a:r>
              <a:rPr lang="ja-JP" altLang="en-US" sz="1600" dirty="0">
                <a:solidFill>
                  <a:schemeClr val="accent6">
                    <a:lumMod val="75000"/>
                  </a:schemeClr>
                </a:solidFill>
                <a:latin typeface="Meiryo UI" panose="020B0604030504040204" pitchFamily="50" charset="-128"/>
                <a:ea typeface="Meiryo UI" panose="020B0604030504040204" pitchFamily="50" charset="-128"/>
              </a:rPr>
              <a:t>。</a:t>
            </a:r>
            <a:endParaRPr lang="en-US" altLang="ja-JP" sz="1600" dirty="0">
              <a:solidFill>
                <a:schemeClr val="accent6">
                  <a:lumMod val="75000"/>
                </a:schemeClr>
              </a:solidFill>
              <a:latin typeface="Meiryo UI" panose="020B0604030504040204" pitchFamily="50" charset="-128"/>
              <a:ea typeface="Meiryo UI" panose="020B0604030504040204" pitchFamily="50" charset="-128"/>
            </a:endParaRPr>
          </a:p>
          <a:p>
            <a:pPr marL="324000" indent="-324000" algn="just" defTabSz="821874">
              <a:spcBef>
                <a:spcPts val="600"/>
              </a:spcBef>
              <a:buNone/>
              <a:defRPr/>
            </a:pPr>
            <a:r>
              <a:rPr lang="ja-JP" altLang="en-US" sz="1600" dirty="0">
                <a:solidFill>
                  <a:schemeClr val="accent6">
                    <a:lumMod val="75000"/>
                  </a:schemeClr>
                </a:solidFill>
                <a:latin typeface="Meiryo UI" panose="020B0604030504040204" pitchFamily="50" charset="-128"/>
                <a:ea typeface="Meiryo UI" panose="020B0604030504040204" pitchFamily="50" charset="-128"/>
              </a:rPr>
              <a:t>○ これらを踏まえ、屋外広告物条例の参考となる屋外広告物条例ガイドラインを改正し、</a:t>
            </a:r>
            <a:r>
              <a:rPr lang="ja-JP" altLang="en-US" sz="1600" u="sng" dirty="0">
                <a:solidFill>
                  <a:schemeClr val="accent6">
                    <a:lumMod val="75000"/>
                  </a:schemeClr>
                </a:solidFill>
                <a:latin typeface="Meiryo UI" panose="020B0604030504040204" pitchFamily="50" charset="-128"/>
                <a:ea typeface="Meiryo UI" panose="020B0604030504040204" pitchFamily="50" charset="-128"/>
              </a:rPr>
              <a:t>地域の公共的な取組に要する費用に充てるため設置する屋外広告物については、許可等により、禁止地域等であっても設置できる</a:t>
            </a:r>
            <a:r>
              <a:rPr lang="ja-JP" altLang="en-US" sz="1600" dirty="0">
                <a:solidFill>
                  <a:schemeClr val="accent6">
                    <a:lumMod val="75000"/>
                  </a:schemeClr>
                </a:solidFill>
                <a:latin typeface="Meiryo UI" panose="020B0604030504040204" pitchFamily="50" charset="-128"/>
                <a:ea typeface="Meiryo UI" panose="020B0604030504040204" pitchFamily="50" charset="-128"/>
              </a:rPr>
              <a:t>旨の規定を追加</a:t>
            </a:r>
            <a:r>
              <a:rPr lang="en-US" altLang="ja-JP" sz="1400" dirty="0">
                <a:solidFill>
                  <a:schemeClr val="accent6">
                    <a:lumMod val="75000"/>
                  </a:schemeClr>
                </a:solidFill>
                <a:latin typeface="Meiryo UI" panose="020B0604030504040204" pitchFamily="50" charset="-128"/>
                <a:ea typeface="Meiryo UI" panose="020B0604030504040204" pitchFamily="50" charset="-128"/>
              </a:rPr>
              <a:t>(H29.12.19)</a:t>
            </a:r>
            <a:r>
              <a:rPr lang="ja-JP" altLang="en-US" sz="1600" dirty="0">
                <a:solidFill>
                  <a:schemeClr val="accent6">
                    <a:lumMod val="75000"/>
                  </a:schemeClr>
                </a:solidFill>
                <a:latin typeface="Meiryo UI" panose="020B0604030504040204" pitchFamily="50" charset="-128"/>
                <a:ea typeface="Meiryo UI" panose="020B0604030504040204" pitchFamily="50" charset="-128"/>
              </a:rPr>
              <a:t>。</a:t>
            </a:r>
            <a:endParaRPr lang="en-US" altLang="ja-JP" sz="1600" dirty="0">
              <a:solidFill>
                <a:schemeClr val="accent6">
                  <a:lumMod val="75000"/>
                </a:schemeClr>
              </a:solidFill>
              <a:latin typeface="Meiryo UI" panose="020B0604030504040204" pitchFamily="50" charset="-128"/>
              <a:ea typeface="Meiryo UI" panose="020B0604030504040204" pitchFamily="50" charset="-128"/>
            </a:endParaRPr>
          </a:p>
        </p:txBody>
      </p:sp>
      <p:pic>
        <p:nvPicPr>
          <p:cNvPr id="9" name="図 19">
            <a:extLst>
              <a:ext uri="{FF2B5EF4-FFF2-40B4-BE49-F238E27FC236}">
                <a16:creationId xmlns:a16="http://schemas.microsoft.com/office/drawing/2014/main" id="{DD936A11-952A-BFBC-E579-6403F459CB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838" y="3625806"/>
            <a:ext cx="2777965" cy="178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18">
            <a:extLst>
              <a:ext uri="{FF2B5EF4-FFF2-40B4-BE49-F238E27FC236}">
                <a16:creationId xmlns:a16="http://schemas.microsoft.com/office/drawing/2014/main" id="{1CF9B0B4-9DE9-5C3F-98B2-FD506CEED91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142531" y="3667904"/>
            <a:ext cx="2650897" cy="173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4">
            <a:extLst>
              <a:ext uri="{FF2B5EF4-FFF2-40B4-BE49-F238E27FC236}">
                <a16:creationId xmlns:a16="http://schemas.microsoft.com/office/drawing/2014/main" id="{7A51861D-89CA-21C7-3441-5BAD934C3478}"/>
              </a:ext>
            </a:extLst>
          </p:cNvPr>
          <p:cNvSpPr txBox="1">
            <a:spLocks noChangeArrowheads="1"/>
          </p:cNvSpPr>
          <p:nvPr/>
        </p:nvSpPr>
        <p:spPr bwMode="auto">
          <a:xfrm>
            <a:off x="251519" y="5481229"/>
            <a:ext cx="8712969" cy="101566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defTabSz="821874">
              <a:spcBef>
                <a:spcPct val="0"/>
              </a:spcBef>
              <a:buNone/>
            </a:pPr>
            <a:r>
              <a:rPr lang="en-US" altLang="ja-JP" sz="1200" b="1" dirty="0">
                <a:solidFill>
                  <a:srgbClr val="000000"/>
                </a:solidFill>
                <a:latin typeface="Meiryo UI" panose="020B0604030504040204" pitchFamily="50" charset="-128"/>
                <a:ea typeface="Meiryo UI" panose="020B0604030504040204" pitchFamily="50" charset="-128"/>
              </a:rPr>
              <a:t>【</a:t>
            </a:r>
            <a:r>
              <a:rPr lang="ja-JP" altLang="en-US" sz="1200" b="1" dirty="0">
                <a:solidFill>
                  <a:srgbClr val="000000"/>
                </a:solidFill>
                <a:latin typeface="Meiryo UI" panose="020B0604030504040204" pitchFamily="50" charset="-128"/>
                <a:ea typeface="Meiryo UI" panose="020B0604030504040204" pitchFamily="50" charset="-128"/>
              </a:rPr>
              <a:t>大阪市の事例</a:t>
            </a:r>
            <a:r>
              <a:rPr lang="en-US" altLang="ja-JP" sz="1200" b="1" dirty="0">
                <a:solidFill>
                  <a:srgbClr val="000000"/>
                </a:solidFill>
                <a:latin typeface="Meiryo UI" panose="020B0604030504040204" pitchFamily="50" charset="-128"/>
                <a:ea typeface="Meiryo UI" panose="020B0604030504040204" pitchFamily="50" charset="-128"/>
              </a:rPr>
              <a:t>】</a:t>
            </a:r>
          </a:p>
          <a:p>
            <a:pPr algn="just" defTabSz="821874">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 　（一社）グランフロント大阪</a:t>
            </a:r>
            <a:r>
              <a:rPr lang="en-US" altLang="ja-JP" sz="1200" dirty="0">
                <a:solidFill>
                  <a:srgbClr val="000000"/>
                </a:solidFill>
                <a:latin typeface="Meiryo UI" panose="020B0604030504040204" pitchFamily="50" charset="-128"/>
                <a:ea typeface="Meiryo UI" panose="020B0604030504040204" pitchFamily="50" charset="-128"/>
              </a:rPr>
              <a:t>TMO</a:t>
            </a:r>
            <a:r>
              <a:rPr lang="ja-JP" altLang="en-US" sz="1200" dirty="0">
                <a:solidFill>
                  <a:srgbClr val="000000"/>
                </a:solidFill>
                <a:latin typeface="Meiryo UI" panose="020B0604030504040204" pitchFamily="50" charset="-128"/>
                <a:ea typeface="Meiryo UI" panose="020B0604030504040204" pitchFamily="50" charset="-128"/>
              </a:rPr>
              <a:t>が</a:t>
            </a:r>
            <a:r>
              <a:rPr lang="zh-TW" altLang="en-US"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「うめきた地区」において、エリア内の清掃、施設の点検、巡回バスの運営、イベントの開催等を実施。</a:t>
            </a:r>
            <a:endParaRPr lang="en-US" altLang="ja-JP" sz="1200" dirty="0">
              <a:solidFill>
                <a:srgbClr val="000000"/>
              </a:solidFill>
              <a:latin typeface="Meiryo UI" panose="020B0604030504040204" pitchFamily="50" charset="-128"/>
              <a:ea typeface="Meiryo UI" panose="020B0604030504040204" pitchFamily="50" charset="-128"/>
            </a:endParaRPr>
          </a:p>
          <a:p>
            <a:pPr indent="151200" algn="just" defTabSz="821874">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大阪市屋外広告物条例では、</a:t>
            </a:r>
            <a:r>
              <a:rPr lang="en-US" altLang="ja-JP" sz="1200" dirty="0">
                <a:solidFill>
                  <a:srgbClr val="000000"/>
                </a:solidFill>
                <a:latin typeface="Meiryo UI" panose="020B0604030504040204" pitchFamily="50" charset="-128"/>
                <a:ea typeface="Meiryo UI" panose="020B0604030504040204" pitchFamily="50" charset="-128"/>
              </a:rPr>
              <a:t>NPO</a:t>
            </a:r>
            <a:r>
              <a:rPr lang="ja-JP" altLang="en-US" sz="1200" dirty="0">
                <a:solidFill>
                  <a:srgbClr val="000000"/>
                </a:solidFill>
                <a:latin typeface="Meiryo UI" panose="020B0604030504040204" pitchFamily="50" charset="-128"/>
                <a:ea typeface="Meiryo UI" panose="020B0604030504040204" pitchFamily="50" charset="-128"/>
              </a:rPr>
              <a:t>法人等が公共的な取組に要する費用の一部に充てるため表示する広告物について、禁止地域・禁止物件の規定を適用除外としており、また、</a:t>
            </a:r>
            <a:r>
              <a:rPr lang="en-US" altLang="ja-JP" sz="1200" dirty="0">
                <a:solidFill>
                  <a:srgbClr val="000000"/>
                </a:solidFill>
                <a:latin typeface="Meiryo UI" panose="020B0604030504040204" pitchFamily="50" charset="-128"/>
                <a:ea typeface="Meiryo UI" panose="020B0604030504040204" pitchFamily="50" charset="-128"/>
              </a:rPr>
              <a:t>TMO</a:t>
            </a:r>
            <a:r>
              <a:rPr lang="ja-JP" altLang="en-US" sz="1200" dirty="0">
                <a:solidFill>
                  <a:srgbClr val="000000"/>
                </a:solidFill>
                <a:latin typeface="Meiryo UI" panose="020B0604030504040204" pitchFamily="50" charset="-128"/>
                <a:ea typeface="Meiryo UI" panose="020B0604030504040204" pitchFamily="50" charset="-128"/>
              </a:rPr>
              <a:t>は景観の自主ルールを策定し、デザインの優れた</a:t>
            </a:r>
            <a:r>
              <a:rPr lang="zh-TW" altLang="en-US" sz="1200" dirty="0">
                <a:solidFill>
                  <a:srgbClr val="000000"/>
                </a:solidFill>
                <a:latin typeface="Meiryo UI" panose="020B0604030504040204" pitchFamily="50" charset="-128"/>
                <a:ea typeface="Meiryo UI" panose="020B0604030504040204" pitchFamily="50" charset="-128"/>
              </a:rPr>
              <a:t>屋外広告物</a:t>
            </a:r>
            <a:r>
              <a:rPr lang="ja-JP" altLang="en-US" sz="1200" dirty="0">
                <a:solidFill>
                  <a:srgbClr val="000000"/>
                </a:solidFill>
                <a:latin typeface="Meiryo UI" panose="020B0604030504040204" pitchFamily="50" charset="-128"/>
                <a:ea typeface="Meiryo UI" panose="020B0604030504040204" pitchFamily="50" charset="-128"/>
              </a:rPr>
              <a:t>の設置を誘導することで、良好な景観の創出と自主財源の確保を図っている。</a:t>
            </a:r>
          </a:p>
        </p:txBody>
      </p:sp>
      <p:sp>
        <p:nvSpPr>
          <p:cNvPr id="12" name="四角形: メモ 11">
            <a:extLst>
              <a:ext uri="{FF2B5EF4-FFF2-40B4-BE49-F238E27FC236}">
                <a16:creationId xmlns:a16="http://schemas.microsoft.com/office/drawing/2014/main" id="{45FF6836-E66E-A65A-F480-34E5DEC7EEA9}"/>
              </a:ext>
            </a:extLst>
          </p:cNvPr>
          <p:cNvSpPr/>
          <p:nvPr/>
        </p:nvSpPr>
        <p:spPr>
          <a:xfrm>
            <a:off x="5896156" y="3714674"/>
            <a:ext cx="3068332" cy="1276401"/>
          </a:xfrm>
          <a:prstGeom prst="foldedCorner">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lIns="36000" tIns="72000" rIns="36000" bIns="0" rtlCol="0" anchor="t" anchorCtr="0"/>
          <a:lstStyle/>
          <a:p>
            <a:pPr algn="just">
              <a:spcBef>
                <a:spcPts val="600"/>
              </a:spcBef>
            </a:pPr>
            <a:r>
              <a:rPr kumimoji="1" lang="ja-JP" altLang="en-US" sz="1200" dirty="0">
                <a:solidFill>
                  <a:schemeClr val="accent6">
                    <a:lumMod val="75000"/>
                  </a:schemeClr>
                </a:solidFill>
                <a:latin typeface="Meiryo UI" panose="020B0604030504040204" pitchFamily="50" charset="-128"/>
                <a:ea typeface="Meiryo UI" panose="020B0604030504040204" pitchFamily="50" charset="-128"/>
              </a:rPr>
              <a:t>まち・ひと・しごと創生基本方針</a:t>
            </a:r>
            <a:r>
              <a:rPr kumimoji="1" lang="en-US" altLang="ja-JP" sz="1200" dirty="0">
                <a:solidFill>
                  <a:schemeClr val="accent6">
                    <a:lumMod val="75000"/>
                  </a:schemeClr>
                </a:solidFill>
                <a:latin typeface="Meiryo UI" panose="020B0604030504040204" pitchFamily="50" charset="-128"/>
                <a:ea typeface="Meiryo UI" panose="020B0604030504040204" pitchFamily="50" charset="-128"/>
              </a:rPr>
              <a:t>2017</a:t>
            </a:r>
            <a:r>
              <a:rPr kumimoji="1" lang="ja-JP" altLang="en-US" sz="900" dirty="0">
                <a:solidFill>
                  <a:schemeClr val="accent6">
                    <a:lumMod val="75000"/>
                  </a:schemeClr>
                </a:solidFill>
                <a:latin typeface="Meiryo UI" panose="020B0604030504040204" pitchFamily="50" charset="-128"/>
                <a:ea typeface="Meiryo UI" panose="020B0604030504040204" pitchFamily="50" charset="-128"/>
              </a:rPr>
              <a:t>（</a:t>
            </a:r>
            <a:r>
              <a:rPr kumimoji="1" lang="en-US" altLang="ja-JP" sz="900" dirty="0">
                <a:solidFill>
                  <a:schemeClr val="accent6">
                    <a:lumMod val="75000"/>
                  </a:schemeClr>
                </a:solidFill>
                <a:latin typeface="Meiryo UI" panose="020B0604030504040204" pitchFamily="50" charset="-128"/>
                <a:ea typeface="Meiryo UI" panose="020B0604030504040204" pitchFamily="50" charset="-128"/>
              </a:rPr>
              <a:t>H29.6.9</a:t>
            </a:r>
            <a:r>
              <a:rPr kumimoji="1" lang="ja-JP" altLang="en-US" sz="900" dirty="0">
                <a:solidFill>
                  <a:schemeClr val="accent6">
                    <a:lumMod val="75000"/>
                  </a:schemeClr>
                </a:solidFill>
                <a:latin typeface="Meiryo UI" panose="020B0604030504040204" pitchFamily="50" charset="-128"/>
                <a:ea typeface="Meiryo UI" panose="020B0604030504040204" pitchFamily="50" charset="-128"/>
              </a:rPr>
              <a:t>閣議決定）</a:t>
            </a:r>
            <a:r>
              <a:rPr kumimoji="1" lang="ja-JP" altLang="en-US" sz="1200" dirty="0">
                <a:solidFill>
                  <a:schemeClr val="accent6">
                    <a:lumMod val="75000"/>
                  </a:schemeClr>
                </a:solidFill>
                <a:latin typeface="Meiryo UI" panose="020B0604030504040204" pitchFamily="50" charset="-128"/>
                <a:ea typeface="Meiryo UI" panose="020B0604030504040204" pitchFamily="50" charset="-128"/>
              </a:rPr>
              <a:t>において、「エリアマネジメント活動の財源を確保する観点から、屋外広告物条例による広告物の掲出禁止区域であってもエリアマネジメント広告の掲出を許可するなどの規制の弾力化」が位置付けられた。</a:t>
            </a:r>
          </a:p>
        </p:txBody>
      </p:sp>
    </p:spTree>
    <p:extLst>
      <p:ext uri="{BB962C8B-B14F-4D97-AF65-F5344CB8AC3E}">
        <p14:creationId xmlns:p14="http://schemas.microsoft.com/office/powerpoint/2010/main" val="3517365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投影広告物条例ガイドライン</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5" name="AutoShape 2">
            <a:extLst>
              <a:ext uri="{FF2B5EF4-FFF2-40B4-BE49-F238E27FC236}">
                <a16:creationId xmlns:a16="http://schemas.microsoft.com/office/drawing/2014/main" id="{BB1DD3E7-9C5F-6DD6-DE51-6986D2E26261}"/>
              </a:ext>
            </a:extLst>
          </p:cNvPr>
          <p:cNvSpPr>
            <a:spLocks noChangeArrowheads="1"/>
          </p:cNvSpPr>
          <p:nvPr/>
        </p:nvSpPr>
        <p:spPr>
          <a:xfrm>
            <a:off x="113235" y="692698"/>
            <a:ext cx="8928992" cy="1866820"/>
          </a:xfrm>
          <a:prstGeom prst="roundRect">
            <a:avLst>
              <a:gd name="adj" fmla="val 9723"/>
            </a:avLst>
          </a:prstGeom>
          <a:solidFill>
            <a:srgbClr val="FFFFCC"/>
          </a:solidFill>
          <a:ln w="63500" cmpd="dbl">
            <a:solidFill>
              <a:srgbClr val="CC3300"/>
            </a:solidFill>
            <a:round/>
            <a:headEnd/>
            <a:tailEnd/>
          </a:ln>
        </p:spPr>
        <p:txBody>
          <a:bodyPr wrap="square" lIns="36000" r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buNone/>
              <a:defRPr/>
            </a:pPr>
            <a:r>
              <a:rPr lang="ja-JP" altLang="en-US" sz="1800" dirty="0">
                <a:latin typeface="Meiryo UI" panose="020B0604030504040204" pitchFamily="50" charset="-128"/>
                <a:ea typeface="Meiryo UI" panose="020B0604030504040204" pitchFamily="50" charset="-128"/>
              </a:rPr>
              <a:t>○ 近年、プロジェクションマッピングが世界の様々な都市において盛んに行われるようになっている。</a:t>
            </a:r>
            <a:endParaRPr lang="en-US" altLang="ja-JP" sz="1800" dirty="0">
              <a:latin typeface="Meiryo UI" panose="020B0604030504040204" pitchFamily="50" charset="-128"/>
              <a:ea typeface="Meiryo UI" panose="020B0604030504040204" pitchFamily="50" charset="-128"/>
            </a:endParaRPr>
          </a:p>
          <a:p>
            <a:pPr algn="just">
              <a:buNone/>
              <a:defRPr/>
            </a:pPr>
            <a:r>
              <a:rPr lang="ja-JP" altLang="en-US" sz="1800" dirty="0">
                <a:solidFill>
                  <a:srgbClr val="000000"/>
                </a:solidFill>
                <a:latin typeface="Meiryo UI" panose="020B0604030504040204" pitchFamily="50" charset="-128"/>
                <a:ea typeface="Meiryo UI" panose="020B0604030504040204" pitchFamily="50" charset="-128"/>
                <a:cs typeface="メイリオ" panose="020B0604030504040204" pitchFamily="50" charset="-128"/>
              </a:rPr>
              <a:t>○ また、プロジェクションマッピングを活用することで、まちの活性化や都市の魅力向上につながるこ</a:t>
            </a:r>
            <a:endParaRPr lang="en-US" altLang="ja-JP" sz="1800" dirty="0">
              <a:solidFill>
                <a:srgbClr val="000000"/>
              </a:solidFill>
              <a:latin typeface="Meiryo UI" panose="020B0604030504040204" pitchFamily="50" charset="-128"/>
              <a:ea typeface="Meiryo UI" panose="020B0604030504040204" pitchFamily="50" charset="-128"/>
              <a:cs typeface="メイリオ" panose="020B0604030504040204" pitchFamily="50" charset="-128"/>
            </a:endParaRPr>
          </a:p>
          <a:p>
            <a:pPr algn="just">
              <a:spcBef>
                <a:spcPts val="0"/>
              </a:spcBef>
              <a:buNone/>
              <a:defRPr/>
            </a:pPr>
            <a:r>
              <a:rPr lang="ja-JP" altLang="en-US" sz="1800" dirty="0">
                <a:solidFill>
                  <a:srgbClr val="000000"/>
                </a:solidFill>
                <a:latin typeface="Meiryo UI" panose="020B0604030504040204" pitchFamily="50" charset="-128"/>
                <a:ea typeface="Meiryo UI" panose="020B0604030504040204" pitchFamily="50" charset="-128"/>
                <a:cs typeface="メイリオ" panose="020B0604030504040204" pitchFamily="50" charset="-128"/>
              </a:rPr>
              <a:t>　　とが期待されるが、</a:t>
            </a:r>
            <a:r>
              <a:rPr lang="ja-JP" altLang="en-US" sz="1800" dirty="0">
                <a:latin typeface="Meiryo UI" panose="020B0604030504040204" pitchFamily="50" charset="-128"/>
                <a:ea typeface="Meiryo UI" panose="020B0604030504040204" pitchFamily="50" charset="-128"/>
                <a:cs typeface="メイリオ" panose="020B0604030504040204" pitchFamily="50" charset="-128"/>
              </a:rPr>
              <a:t>無体物であり、有体の広告物とは特性が異なる。</a:t>
            </a:r>
            <a:endParaRPr lang="en-US" altLang="ja-JP" sz="1800" dirty="0">
              <a:latin typeface="Meiryo UI" panose="020B0604030504040204" pitchFamily="50" charset="-128"/>
              <a:ea typeface="Meiryo UI" panose="020B0604030504040204" pitchFamily="50" charset="-128"/>
              <a:cs typeface="メイリオ" panose="020B0604030504040204" pitchFamily="50" charset="-128"/>
            </a:endParaRPr>
          </a:p>
          <a:p>
            <a:pPr>
              <a:spcBef>
                <a:spcPts val="600"/>
              </a:spcBef>
              <a:buNone/>
              <a:defRPr/>
            </a:pPr>
            <a:r>
              <a:rPr lang="ja-JP" altLang="en-US" sz="1800" dirty="0">
                <a:latin typeface="Meiryo UI" panose="020B0604030504040204" pitchFamily="50" charset="-128"/>
                <a:ea typeface="Meiryo UI" panose="020B0604030504040204" pitchFamily="50" charset="-128"/>
                <a:cs typeface="メイリオ" panose="020B0604030504040204" pitchFamily="50" charset="-128"/>
              </a:rPr>
              <a:t>○ これらを踏まえ、プロジェクションマッピング実施の環境整備を進めるため、「</a:t>
            </a:r>
            <a:r>
              <a:rPr lang="ja-JP" altLang="en-US" sz="1800" b="1" dirty="0">
                <a:latin typeface="Meiryo UI" panose="020B0604030504040204" pitchFamily="50" charset="-128"/>
                <a:ea typeface="Meiryo UI" panose="020B0604030504040204" pitchFamily="50" charset="-128"/>
                <a:cs typeface="メイリオ" panose="020B0604030504040204" pitchFamily="50" charset="-128"/>
              </a:rPr>
              <a:t>投影広告物条例ガ</a:t>
            </a:r>
            <a:endParaRPr lang="en-US" altLang="ja-JP" sz="1800" b="1" dirty="0">
              <a:latin typeface="Meiryo UI" panose="020B0604030504040204" pitchFamily="50" charset="-128"/>
              <a:ea typeface="Meiryo UI" panose="020B0604030504040204" pitchFamily="50" charset="-128"/>
              <a:cs typeface="メイリオ" panose="020B0604030504040204" pitchFamily="50" charset="-128"/>
            </a:endParaRPr>
          </a:p>
          <a:p>
            <a:pPr>
              <a:spcBef>
                <a:spcPts val="0"/>
              </a:spcBef>
              <a:buNone/>
              <a:defRPr/>
            </a:pPr>
            <a:r>
              <a:rPr lang="ja-JP" altLang="en-US" sz="1800" b="1" dirty="0">
                <a:latin typeface="Meiryo UI" panose="020B0604030504040204" pitchFamily="50" charset="-128"/>
                <a:ea typeface="Meiryo UI" panose="020B0604030504040204" pitchFamily="50" charset="-128"/>
                <a:cs typeface="メイリオ" panose="020B0604030504040204" pitchFamily="50" charset="-128"/>
              </a:rPr>
              <a:t>　　イドライン</a:t>
            </a:r>
            <a:r>
              <a:rPr lang="ja-JP" altLang="en-US" sz="1800" dirty="0">
                <a:latin typeface="Meiryo UI" panose="020B0604030504040204" pitchFamily="50" charset="-128"/>
                <a:ea typeface="Meiryo UI" panose="020B0604030504040204" pitchFamily="50" charset="-128"/>
                <a:cs typeface="メイリオ" panose="020B0604030504040204" pitchFamily="50" charset="-128"/>
              </a:rPr>
              <a:t>」を策定・公表</a:t>
            </a:r>
            <a:r>
              <a:rPr lang="en-US" altLang="ja-JP" sz="1400" dirty="0">
                <a:solidFill>
                  <a:srgbClr val="000000"/>
                </a:solidFill>
                <a:latin typeface="Meiryo UI" panose="020B0604030504040204" pitchFamily="50" charset="-128"/>
                <a:ea typeface="Meiryo UI" panose="020B0604030504040204" pitchFamily="50" charset="-128"/>
              </a:rPr>
              <a:t>(H30.3.30)</a:t>
            </a:r>
            <a:r>
              <a:rPr lang="ja-JP" altLang="en-US" sz="1800" dirty="0">
                <a:solidFill>
                  <a:srgbClr val="000000"/>
                </a:solidFill>
                <a:latin typeface="Meiryo UI" panose="020B0604030504040204" pitchFamily="50" charset="-128"/>
                <a:ea typeface="Meiryo UI" panose="020B0604030504040204" pitchFamily="50" charset="-128"/>
              </a:rPr>
              <a:t>。</a:t>
            </a:r>
            <a:endParaRPr lang="en-US" altLang="ja-JP" sz="1800" dirty="0">
              <a:solidFill>
                <a:srgbClr val="000000"/>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C3E0F664-D7C6-2EA7-9A7E-7D2254960F55}"/>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BB88F90E-BA65-A203-D67E-C88E7DC46B91}"/>
              </a:ext>
            </a:extLst>
          </p:cNvPr>
          <p:cNvGrpSpPr/>
          <p:nvPr/>
        </p:nvGrpSpPr>
        <p:grpSpPr>
          <a:xfrm>
            <a:off x="4607415" y="4924894"/>
            <a:ext cx="4444579" cy="1751390"/>
            <a:chOff x="1227666" y="848894"/>
            <a:chExt cx="7592484" cy="2877857"/>
          </a:xfrm>
        </p:grpSpPr>
        <p:pic>
          <p:nvPicPr>
            <p:cNvPr id="10" name="図 9">
              <a:extLst>
                <a:ext uri="{FF2B5EF4-FFF2-40B4-BE49-F238E27FC236}">
                  <a16:creationId xmlns:a16="http://schemas.microsoft.com/office/drawing/2014/main" id="{52838864-03C9-0D40-CE35-AFB5C667D3B6}"/>
                </a:ext>
              </a:extLst>
            </p:cNvPr>
            <p:cNvPicPr>
              <a:picLocks noChangeAspect="1"/>
            </p:cNvPicPr>
            <p:nvPr/>
          </p:nvPicPr>
          <p:blipFill rotWithShape="1">
            <a:blip r:embed="rId2"/>
            <a:srcRect l="14950" t="51032" r="12363" b="2991"/>
            <a:stretch/>
          </p:blipFill>
          <p:spPr>
            <a:xfrm>
              <a:off x="1227666" y="880815"/>
              <a:ext cx="7450667" cy="2845936"/>
            </a:xfrm>
            <a:prstGeom prst="rect">
              <a:avLst/>
            </a:prstGeom>
          </p:spPr>
        </p:pic>
        <p:pic>
          <p:nvPicPr>
            <p:cNvPr id="11" name="図 10">
              <a:extLst>
                <a:ext uri="{FF2B5EF4-FFF2-40B4-BE49-F238E27FC236}">
                  <a16:creationId xmlns:a16="http://schemas.microsoft.com/office/drawing/2014/main" id="{285D5E73-983E-9618-0AB7-0923C03A10E6}"/>
                </a:ext>
              </a:extLst>
            </p:cNvPr>
            <p:cNvPicPr>
              <a:picLocks noChangeAspect="1"/>
            </p:cNvPicPr>
            <p:nvPr/>
          </p:nvPicPr>
          <p:blipFill rotWithShape="1">
            <a:blip r:embed="rId2"/>
            <a:srcRect l="61778" t="1215" r="10716" b="80869"/>
            <a:stretch/>
          </p:blipFill>
          <p:spPr>
            <a:xfrm>
              <a:off x="6025753" y="848894"/>
              <a:ext cx="2794397" cy="1108981"/>
            </a:xfrm>
            <a:prstGeom prst="rect">
              <a:avLst/>
            </a:prstGeom>
          </p:spPr>
        </p:pic>
        <p:pic>
          <p:nvPicPr>
            <p:cNvPr id="12" name="図 11">
              <a:extLst>
                <a:ext uri="{FF2B5EF4-FFF2-40B4-BE49-F238E27FC236}">
                  <a16:creationId xmlns:a16="http://schemas.microsoft.com/office/drawing/2014/main" id="{4AA11E1C-D2A8-89C3-5FB9-EB4DA451978F}"/>
                </a:ext>
              </a:extLst>
            </p:cNvPr>
            <p:cNvPicPr>
              <a:picLocks noChangeAspect="1"/>
            </p:cNvPicPr>
            <p:nvPr/>
          </p:nvPicPr>
          <p:blipFill rotWithShape="1">
            <a:blip r:embed="rId2"/>
            <a:srcRect l="41291" t="58355" r="52646" b="39106"/>
            <a:stretch/>
          </p:blipFill>
          <p:spPr>
            <a:xfrm>
              <a:off x="5394722" y="1335121"/>
              <a:ext cx="621506" cy="157163"/>
            </a:xfrm>
            <a:prstGeom prst="rect">
              <a:avLst/>
            </a:prstGeom>
          </p:spPr>
        </p:pic>
        <p:sp>
          <p:nvSpPr>
            <p:cNvPr id="13" name="正方形/長方形 12">
              <a:extLst>
                <a:ext uri="{FF2B5EF4-FFF2-40B4-BE49-F238E27FC236}">
                  <a16:creationId xmlns:a16="http://schemas.microsoft.com/office/drawing/2014/main" id="{AB5F7ED4-B7F5-3573-75C6-D9C7E21E46FD}"/>
                </a:ext>
              </a:extLst>
            </p:cNvPr>
            <p:cNvSpPr/>
            <p:nvPr/>
          </p:nvSpPr>
          <p:spPr>
            <a:xfrm>
              <a:off x="8593119" y="1276351"/>
              <a:ext cx="89976" cy="718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 name="図 13">
            <a:extLst>
              <a:ext uri="{FF2B5EF4-FFF2-40B4-BE49-F238E27FC236}">
                <a16:creationId xmlns:a16="http://schemas.microsoft.com/office/drawing/2014/main" id="{030CB2AF-092D-CD89-E459-F402FC1DB73E}"/>
              </a:ext>
            </a:extLst>
          </p:cNvPr>
          <p:cNvPicPr>
            <a:picLocks noChangeAspect="1"/>
          </p:cNvPicPr>
          <p:nvPr/>
        </p:nvPicPr>
        <p:blipFill rotWithShape="1">
          <a:blip r:embed="rId2"/>
          <a:srcRect l="15276" t="2006" r="12532" b="53153"/>
          <a:stretch/>
        </p:blipFill>
        <p:spPr>
          <a:xfrm>
            <a:off x="4624780" y="2957373"/>
            <a:ext cx="4344195" cy="1629486"/>
          </a:xfrm>
          <a:prstGeom prst="rect">
            <a:avLst/>
          </a:prstGeom>
        </p:spPr>
      </p:pic>
      <p:sp>
        <p:nvSpPr>
          <p:cNvPr id="15" name="テキスト ボックス 14">
            <a:extLst>
              <a:ext uri="{FF2B5EF4-FFF2-40B4-BE49-F238E27FC236}">
                <a16:creationId xmlns:a16="http://schemas.microsoft.com/office/drawing/2014/main" id="{571BD447-B53A-E42A-2B06-CF483B9F3046}"/>
              </a:ext>
            </a:extLst>
          </p:cNvPr>
          <p:cNvSpPr txBox="1"/>
          <p:nvPr/>
        </p:nvSpPr>
        <p:spPr>
          <a:xfrm>
            <a:off x="4705939" y="4821413"/>
            <a:ext cx="1733414" cy="169277"/>
          </a:xfrm>
          <a:prstGeom prst="rect">
            <a:avLst/>
          </a:prstGeom>
          <a:solidFill>
            <a:srgbClr val="FF0000"/>
          </a:solidFill>
          <a:ln>
            <a:noFill/>
          </a:ln>
        </p:spPr>
        <p:txBody>
          <a:bodyPr wrap="square" lIns="36000" tIns="0" rIns="36000" bIns="0" rtlCol="0">
            <a:noAutofit/>
          </a:bodyPr>
          <a:lstStyle/>
          <a:p>
            <a:pPr algn="ct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投影広告物条例ガイドライン</a:t>
            </a:r>
            <a:endParaRPr kumimoji="1"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a:extLst>
              <a:ext uri="{FF2B5EF4-FFF2-40B4-BE49-F238E27FC236}">
                <a16:creationId xmlns:a16="http://schemas.microsoft.com/office/drawing/2014/main" id="{C07F3EFF-E67F-91BD-F364-BBB295FDF4E2}"/>
              </a:ext>
            </a:extLst>
          </p:cNvPr>
          <p:cNvSpPr txBox="1"/>
          <p:nvPr/>
        </p:nvSpPr>
        <p:spPr>
          <a:xfrm>
            <a:off x="4705939" y="2852926"/>
            <a:ext cx="1678919" cy="169277"/>
          </a:xfrm>
          <a:prstGeom prst="rect">
            <a:avLst/>
          </a:prstGeom>
          <a:solidFill>
            <a:schemeClr val="tx2"/>
          </a:solidFill>
          <a:ln>
            <a:noFill/>
          </a:ln>
        </p:spPr>
        <p:txBody>
          <a:bodyPr wrap="square" lIns="36000" tIns="0" rIns="36000" bIns="0" rtlCol="0">
            <a:noAutofit/>
          </a:bodyPr>
          <a:lstStyle/>
          <a:p>
            <a:pPr algn="ctr"/>
            <a:r>
              <a:rPr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屋外広告物条例ガイドライン</a:t>
            </a:r>
            <a:endParaRPr kumimoji="1" lang="ja-JP" altLang="en-US" sz="11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a:extLst>
              <a:ext uri="{FF2B5EF4-FFF2-40B4-BE49-F238E27FC236}">
                <a16:creationId xmlns:a16="http://schemas.microsoft.com/office/drawing/2014/main" id="{7BBAB1A2-D8E1-22D1-7DF4-E8744EA8BF3C}"/>
              </a:ext>
            </a:extLst>
          </p:cNvPr>
          <p:cNvPicPr>
            <a:picLocks noChangeAspect="1"/>
          </p:cNvPicPr>
          <p:nvPr/>
        </p:nvPicPr>
        <p:blipFill rotWithShape="1">
          <a:blip r:embed="rId2"/>
          <a:srcRect l="1569" t="66190" r="85793" b="2212"/>
          <a:stretch/>
        </p:blipFill>
        <p:spPr>
          <a:xfrm>
            <a:off x="8322811" y="3290210"/>
            <a:ext cx="568370" cy="858128"/>
          </a:xfrm>
          <a:prstGeom prst="rect">
            <a:avLst/>
          </a:prstGeom>
          <a:solidFill>
            <a:schemeClr val="bg1"/>
          </a:solidFill>
        </p:spPr>
      </p:pic>
      <p:sp>
        <p:nvSpPr>
          <p:cNvPr id="18" name="フローチャート: 組合せ 17">
            <a:extLst>
              <a:ext uri="{FF2B5EF4-FFF2-40B4-BE49-F238E27FC236}">
                <a16:creationId xmlns:a16="http://schemas.microsoft.com/office/drawing/2014/main" id="{E66DD510-5890-CECD-4F92-BB6B21DC439E}"/>
              </a:ext>
            </a:extLst>
          </p:cNvPr>
          <p:cNvSpPr/>
          <p:nvPr/>
        </p:nvSpPr>
        <p:spPr>
          <a:xfrm>
            <a:off x="6255946" y="4689386"/>
            <a:ext cx="1239841" cy="182140"/>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7711551-D9BC-8386-E5EC-C7535A6F9310}"/>
              </a:ext>
            </a:extLst>
          </p:cNvPr>
          <p:cNvSpPr txBox="1"/>
          <p:nvPr/>
        </p:nvSpPr>
        <p:spPr>
          <a:xfrm>
            <a:off x="4565171" y="2595292"/>
            <a:ext cx="2304256" cy="265760"/>
          </a:xfrm>
          <a:prstGeom prst="rect">
            <a:avLst/>
          </a:prstGeom>
          <a:noFill/>
        </p:spPr>
        <p:txBody>
          <a:bodyPr wrap="square" rtlCol="0">
            <a:noAutofit/>
          </a:bodyPr>
          <a:lstStyle/>
          <a:p>
            <a:r>
              <a:rPr kumimoji="1" lang="en-US" altLang="ja-JP" sz="1400" b="1" dirty="0">
                <a:solidFill>
                  <a:schemeClr val="accent6">
                    <a:lumMod val="75000"/>
                  </a:schemeClr>
                </a:solidFill>
                <a:latin typeface="Meiryo UI" panose="020B0604030504040204" pitchFamily="50" charset="-128"/>
                <a:ea typeface="Meiryo UI" panose="020B0604030504040204" pitchFamily="50" charset="-128"/>
              </a:rPr>
              <a:t>【</a:t>
            </a:r>
            <a:r>
              <a:rPr kumimoji="1" lang="ja-JP" altLang="en-US" sz="1400" b="1" dirty="0">
                <a:solidFill>
                  <a:schemeClr val="accent6">
                    <a:lumMod val="75000"/>
                  </a:schemeClr>
                </a:solidFill>
                <a:latin typeface="Meiryo UI" panose="020B0604030504040204" pitchFamily="50" charset="-128"/>
                <a:ea typeface="Meiryo UI" panose="020B0604030504040204" pitchFamily="50" charset="-128"/>
              </a:rPr>
              <a:t>禁止地域のイメージ</a:t>
            </a:r>
            <a:r>
              <a:rPr kumimoji="1" lang="en-US" altLang="ja-JP" sz="1400" b="1" dirty="0">
                <a:solidFill>
                  <a:schemeClr val="accent6">
                    <a:lumMod val="75000"/>
                  </a:schemeClr>
                </a:solidFill>
                <a:latin typeface="Meiryo UI" panose="020B0604030504040204" pitchFamily="50" charset="-128"/>
                <a:ea typeface="Meiryo UI" panose="020B0604030504040204" pitchFamily="50" charset="-128"/>
              </a:rPr>
              <a:t>】</a:t>
            </a:r>
            <a:endParaRPr kumimoji="1" lang="ja-JP" altLang="en-US" sz="1400" b="1" dirty="0">
              <a:solidFill>
                <a:schemeClr val="accent6">
                  <a:lumMod val="75000"/>
                </a:schemeClr>
              </a:solidFill>
              <a:latin typeface="Meiryo UI" panose="020B0604030504040204" pitchFamily="50" charset="-128"/>
              <a:ea typeface="Meiryo UI" panose="020B0604030504040204" pitchFamily="50" charset="-128"/>
            </a:endParaRPr>
          </a:p>
        </p:txBody>
      </p:sp>
      <p:sp>
        <p:nvSpPr>
          <p:cNvPr id="21" name="AutoShape 2">
            <a:extLst>
              <a:ext uri="{FF2B5EF4-FFF2-40B4-BE49-F238E27FC236}">
                <a16:creationId xmlns:a16="http://schemas.microsoft.com/office/drawing/2014/main" id="{B7AF9719-AFB8-D32C-E61E-79D667D896F2}"/>
              </a:ext>
            </a:extLst>
          </p:cNvPr>
          <p:cNvSpPr>
            <a:spLocks noChangeArrowheads="1"/>
          </p:cNvSpPr>
          <p:nvPr/>
        </p:nvSpPr>
        <p:spPr>
          <a:xfrm>
            <a:off x="118822" y="2708920"/>
            <a:ext cx="4432533" cy="3967364"/>
          </a:xfrm>
          <a:prstGeom prst="roundRect">
            <a:avLst>
              <a:gd name="adj" fmla="val 5634"/>
            </a:avLst>
          </a:prstGeom>
          <a:solidFill>
            <a:schemeClr val="accent3">
              <a:lumMod val="95000"/>
            </a:schemeClr>
          </a:solidFill>
          <a:ln w="38100" cmpd="sng">
            <a:solidFill>
              <a:schemeClr val="accent6">
                <a:lumMod val="75000"/>
              </a:schemeClr>
            </a:solidFill>
            <a:round/>
            <a:headEnd/>
            <a:tailEnd/>
          </a:ln>
        </p:spPr>
        <p:txBody>
          <a:bodyPr wrap="square" lIns="36000" tIns="36000" rIns="36000" bIns="36000"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ts val="0"/>
              </a:spcBef>
              <a:buNone/>
            </a:pPr>
            <a:r>
              <a:rPr kumimoji="1" lang="en-US" altLang="ja-JP" sz="1400" b="1" dirty="0">
                <a:solidFill>
                  <a:schemeClr val="accent6">
                    <a:lumMod val="75000"/>
                  </a:schemeClr>
                </a:solidFill>
                <a:latin typeface="Meiryo UI" panose="020B0604030504040204" pitchFamily="50" charset="-128"/>
                <a:ea typeface="Meiryo UI" panose="020B0604030504040204" pitchFamily="50" charset="-128"/>
              </a:rPr>
              <a:t>《</a:t>
            </a:r>
            <a:r>
              <a:rPr kumimoji="1" lang="ja-JP" altLang="en-US" sz="1400" b="1" dirty="0">
                <a:solidFill>
                  <a:schemeClr val="accent6">
                    <a:lumMod val="75000"/>
                  </a:schemeClr>
                </a:solidFill>
                <a:latin typeface="Meiryo UI" panose="020B0604030504040204" pitchFamily="50" charset="-128"/>
                <a:ea typeface="Meiryo UI" panose="020B0604030504040204" pitchFamily="50" charset="-128"/>
              </a:rPr>
              <a:t>投影広告物ガイドラインの概要</a:t>
            </a:r>
            <a:r>
              <a:rPr kumimoji="1" lang="en-US" altLang="ja-JP" sz="1400" b="1" dirty="0">
                <a:solidFill>
                  <a:schemeClr val="accent6">
                    <a:lumMod val="75000"/>
                  </a:schemeClr>
                </a:solidFill>
                <a:latin typeface="Meiryo UI" panose="020B0604030504040204" pitchFamily="50" charset="-128"/>
                <a:ea typeface="Meiryo UI" panose="020B0604030504040204" pitchFamily="50" charset="-128"/>
              </a:rPr>
              <a:t>》</a:t>
            </a:r>
          </a:p>
          <a:p>
            <a:pPr>
              <a:spcBef>
                <a:spcPts val="0"/>
              </a:spcBef>
              <a:buNone/>
            </a:pP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定義</a:t>
            </a: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p>
          <a:p>
            <a:pPr>
              <a:spcBef>
                <a:spcPts val="0"/>
              </a:spcBef>
              <a:buNone/>
            </a:pP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　建築物等に光で投影する方法により表示される広告物</a:t>
            </a: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禁止地域</a:t>
            </a: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p>
          <a:p>
            <a:pPr>
              <a:spcBef>
                <a:spcPts val="0"/>
              </a:spcBef>
              <a:buNone/>
            </a:pPr>
            <a:r>
              <a:rPr lang="ja-JP" altLang="en-US" sz="1400" b="1" dirty="0">
                <a:solidFill>
                  <a:schemeClr val="accent6">
                    <a:lumMod val="75000"/>
                  </a:schemeClr>
                </a:solidFill>
                <a:latin typeface="Meiryo UI" panose="020B0604030504040204" pitchFamily="50" charset="-128"/>
                <a:ea typeface="Meiryo UI" panose="020B0604030504040204" pitchFamily="50" charset="-128"/>
              </a:rPr>
              <a:t>  </a:t>
            </a:r>
            <a:r>
              <a:rPr kumimoji="1" lang="ja-JP" altLang="en-US" sz="1400" b="1" dirty="0">
                <a:solidFill>
                  <a:schemeClr val="accent6">
                    <a:lumMod val="75000"/>
                  </a:schemeClr>
                </a:solidFill>
                <a:latin typeface="Meiryo UI" panose="020B0604030504040204" pitchFamily="50" charset="-128"/>
                <a:ea typeface="Meiryo UI" panose="020B0604030504040204" pitchFamily="50" charset="-128"/>
              </a:rPr>
              <a:t>住居系用途地域、道路関係の区域、自然環境保全法　</a:t>
            </a:r>
            <a:endParaRPr kumimoji="1" lang="en-US" altLang="ja-JP" sz="1400" b="1"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ja-JP" altLang="en-US" sz="1400" b="1" dirty="0">
                <a:solidFill>
                  <a:schemeClr val="accent6">
                    <a:lumMod val="75000"/>
                  </a:schemeClr>
                </a:solidFill>
                <a:latin typeface="Meiryo UI" panose="020B0604030504040204" pitchFamily="50" charset="-128"/>
                <a:ea typeface="Meiryo UI" panose="020B0604030504040204" pitchFamily="50" charset="-128"/>
              </a:rPr>
              <a:t>　関係の区域、その他知事等が定める地域又は場所</a:t>
            </a:r>
            <a:endParaRPr kumimoji="1" lang="en-US" altLang="ja-JP" sz="1400" b="1"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禁止物件</a:t>
            </a: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p>
          <a:p>
            <a:pPr>
              <a:spcBef>
                <a:spcPts val="0"/>
              </a:spcBef>
              <a:buNone/>
            </a:pP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  投影広告物の表示禁止を道路交通に支障を及ぼしうる物</a:t>
            </a: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　件に限定</a:t>
            </a: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適用除外</a:t>
            </a:r>
            <a:r>
              <a:rPr kumimoji="1" lang="en-US" altLang="ja-JP" sz="1400" dirty="0">
                <a:solidFill>
                  <a:schemeClr val="accent6">
                    <a:lumMod val="75000"/>
                  </a:schemeClr>
                </a:solidFill>
                <a:latin typeface="Meiryo UI" panose="020B0604030504040204" pitchFamily="50" charset="-128"/>
                <a:ea typeface="Meiryo UI" panose="020B0604030504040204" pitchFamily="50" charset="-128"/>
              </a:rPr>
              <a:t>】</a:t>
            </a:r>
          </a:p>
          <a:p>
            <a:pPr>
              <a:spcBef>
                <a:spcPts val="0"/>
              </a:spcBef>
              <a:buNone/>
            </a:pP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  </a:t>
            </a:r>
            <a:r>
              <a:rPr kumimoji="1" lang="ja-JP" altLang="en-US" sz="1400" b="1" dirty="0">
                <a:solidFill>
                  <a:schemeClr val="accent6">
                    <a:lumMod val="75000"/>
                  </a:schemeClr>
                </a:solidFill>
                <a:latin typeface="Meiryo UI" panose="020B0604030504040204" pitchFamily="50" charset="-128"/>
                <a:ea typeface="Meiryo UI" panose="020B0604030504040204" pitchFamily="50" charset="-128"/>
              </a:rPr>
              <a:t>まちの活性化等に資するイベント</a:t>
            </a: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のため、公益性があり期</a:t>
            </a: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　間限定で表示される投影広告物及びこれを表示するため</a:t>
            </a: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spcBef>
                <a:spcPts val="0"/>
              </a:spcBef>
              <a:buNone/>
            </a:pPr>
            <a:r>
              <a:rPr kumimoji="1" lang="ja-JP" altLang="en-US" sz="1400" dirty="0">
                <a:solidFill>
                  <a:schemeClr val="accent6">
                    <a:lumMod val="75000"/>
                  </a:schemeClr>
                </a:solidFill>
                <a:latin typeface="Meiryo UI" panose="020B0604030504040204" pitchFamily="50" charset="-128"/>
                <a:ea typeface="Meiryo UI" panose="020B0604030504040204" pitchFamily="50" charset="-128"/>
              </a:rPr>
              <a:t>　に設置される投影機については適用除外</a:t>
            </a:r>
            <a:endParaRPr kumimoji="1" lang="en-US" altLang="ja-JP" sz="1400" dirty="0">
              <a:solidFill>
                <a:schemeClr val="accent6">
                  <a:lumMod val="75000"/>
                </a:schemeClr>
              </a:solidFill>
              <a:latin typeface="Meiryo UI" panose="020B0604030504040204" pitchFamily="50" charset="-128"/>
              <a:ea typeface="Meiryo UI" panose="020B0604030504040204" pitchFamily="50" charset="-128"/>
            </a:endParaRPr>
          </a:p>
          <a:p>
            <a:pPr algn="just">
              <a:buNone/>
              <a:defRPr/>
            </a:pPr>
            <a:endParaRPr lang="ja-JP" altLang="ja-JP" sz="1400" u="sng" dirty="0">
              <a:solidFill>
                <a:srgbClr val="000000"/>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24</a:t>
            </a:fld>
            <a:endParaRPr lang="en-US" altLang="ja-JP" dirty="0">
              <a:solidFill>
                <a:srgbClr val="000000"/>
              </a:solidFill>
            </a:endParaRPr>
          </a:p>
        </p:txBody>
      </p:sp>
    </p:spTree>
    <p:extLst>
      <p:ext uri="{BB962C8B-B14F-4D97-AF65-F5344CB8AC3E}">
        <p14:creationId xmlns:p14="http://schemas.microsoft.com/office/powerpoint/2010/main" val="2339331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6" name="正方形/長方形 3"/>
          <p:cNvSpPr>
            <a:spLocks noChangeArrowheads="1"/>
          </p:cNvSpPr>
          <p:nvPr/>
        </p:nvSpPr>
        <p:spPr>
          <a:xfrm>
            <a:off x="1547664" y="2636912"/>
            <a:ext cx="8243813" cy="646331"/>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3600" b="1" dirty="0">
                <a:solidFill>
                  <a:srgbClr val="4087C8"/>
                </a:solidFill>
                <a:latin typeface="Meiryo UI" panose="020B0604030504040204" pitchFamily="50" charset="-128"/>
                <a:ea typeface="Meiryo UI" panose="020B0604030504040204" pitchFamily="50" charset="-128"/>
              </a:rPr>
              <a:t>(3)</a:t>
            </a:r>
            <a:r>
              <a:rPr lang="ja-JP" altLang="en-US" sz="3600" b="1" dirty="0">
                <a:solidFill>
                  <a:srgbClr val="4087C8"/>
                </a:solidFill>
                <a:latin typeface="Meiryo UI" panose="020B0604030504040204" pitchFamily="50" charset="-128"/>
                <a:ea typeface="Meiryo UI" panose="020B0604030504040204" pitchFamily="50" charset="-128"/>
              </a:rPr>
              <a:t>屋外広告物の安全管理等</a:t>
            </a:r>
          </a:p>
        </p:txBody>
      </p:sp>
      <p:sp>
        <p:nvSpPr>
          <p:cNvPr id="1807" name="正方形/長方形 2"/>
          <p:cNvSpPr/>
          <p:nvPr/>
        </p:nvSpPr>
        <p:spPr>
          <a:xfrm>
            <a:off x="0" y="0"/>
            <a:ext cx="9144000"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08" name="正方形/長方形 3"/>
          <p:cNvSpPr/>
          <p:nvPr/>
        </p:nvSpPr>
        <p:spPr>
          <a:xfrm>
            <a:off x="0" y="5516563"/>
            <a:ext cx="9144000"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5" name="スライド番号プレースホルダー 1"/>
          <p:cNvSpPr>
            <a:spLocks noGrp="1"/>
          </p:cNvSpPr>
          <p:nvPr>
            <p:ph type="sldNum" sz="quarter" idx="12"/>
          </p:nvPr>
        </p:nvSpPr>
        <p:spPr>
          <a:xfrm>
            <a:off x="8820472" y="6525344"/>
            <a:ext cx="2133600" cy="476250"/>
          </a:xfrm>
        </p:spPr>
        <p:txBody>
          <a:bodyPr/>
          <a:lstStyle/>
          <a:p>
            <a:pPr algn="l">
              <a:defRPr/>
            </a:pPr>
            <a:fld id="{35C1E978-A3B9-4673-8199-379729392307}" type="slidenum">
              <a:rPr lang="en-US" altLang="ja-JP" sz="1200" smtClean="0">
                <a:solidFill>
                  <a:srgbClr val="000000"/>
                </a:solidFill>
              </a:rPr>
              <a:pPr algn="l">
                <a:defRPr/>
              </a:pPr>
              <a:t>25</a:t>
            </a:fld>
            <a:endParaRPr lang="en-US" altLang="ja-JP" sz="1200" dirty="0">
              <a:solidFill>
                <a:srgbClr val="000000"/>
              </a:solidFill>
            </a:endParaRPr>
          </a:p>
        </p:txBody>
      </p:sp>
    </p:spTree>
    <p:extLst>
      <p:ext uri="{BB962C8B-B14F-4D97-AF65-F5344CB8AC3E}">
        <p14:creationId xmlns:p14="http://schemas.microsoft.com/office/powerpoint/2010/main" val="1849657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屋外広告物の安全管理の取組</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C3E0F664-D7C6-2EA7-9A7E-7D2254960F55}"/>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2C5C859-3EB6-B09F-D1D7-7A8C9DA4103F}"/>
              </a:ext>
            </a:extLst>
          </p:cNvPr>
          <p:cNvSpPr/>
          <p:nvPr/>
        </p:nvSpPr>
        <p:spPr>
          <a:xfrm>
            <a:off x="6444208" y="5056064"/>
            <a:ext cx="1015984" cy="157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コンテンツ プレースホルダー 3">
            <a:extLst>
              <a:ext uri="{FF2B5EF4-FFF2-40B4-BE49-F238E27FC236}">
                <a16:creationId xmlns:a16="http://schemas.microsoft.com/office/drawing/2014/main" id="{1C5264F2-6A36-426F-4BF3-94F250F43C0D}"/>
              </a:ext>
            </a:extLst>
          </p:cNvPr>
          <p:cNvSpPr txBox="1">
            <a:spLocks/>
          </p:cNvSpPr>
          <p:nvPr/>
        </p:nvSpPr>
        <p:spPr>
          <a:xfrm>
            <a:off x="124931" y="3884736"/>
            <a:ext cx="7392183" cy="1938181"/>
          </a:xfrm>
          <a:prstGeom prst="rect">
            <a:avLst/>
          </a:prstGeom>
          <a:solidFill>
            <a:schemeClr val="bg1"/>
          </a:solidFill>
          <a:ln w="12700" cmpd="thickThin">
            <a:solidFill>
              <a:schemeClr val="tx2"/>
            </a:solidFill>
          </a:ln>
        </p:spPr>
        <p:txBody>
          <a:bodyPr vert="horz" wrap="square" lIns="36000" tIns="36000" rIns="36000" bIns="36000" numCol="1" rtlCol="0" anchor="t" anchorCtr="0" compatLnSpc="1">
            <a:prstTxWarp prst="textNoShape">
              <a:avLst/>
            </a:prstTxWarp>
            <a:noAutofit/>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marL="0" indent="0" algn="just">
              <a:spcBef>
                <a:spcPts val="0"/>
              </a:spcBef>
              <a:buFontTx/>
              <a:buNone/>
              <a:defRPr/>
            </a:pPr>
            <a:r>
              <a:rPr lang="ja-JP" altLang="en-US" sz="1100" b="1" kern="0" dirty="0">
                <a:latin typeface="Meiryo UI" panose="020B0604030504040204" pitchFamily="50" charset="-128"/>
                <a:ea typeface="Meiryo UI" panose="020B0604030504040204" pitchFamily="50" charset="-128"/>
              </a:rPr>
              <a:t>＜屋外広告物条例ガイドラインの改正等＞</a:t>
            </a:r>
            <a:endParaRPr lang="en-US" altLang="ja-JP" sz="1100" b="1" kern="0" dirty="0">
              <a:latin typeface="Meiryo UI" panose="020B0604030504040204" pitchFamily="50" charset="-128"/>
              <a:ea typeface="Meiryo UI" panose="020B0604030504040204" pitchFamily="50" charset="-128"/>
            </a:endParaRPr>
          </a:p>
          <a:p>
            <a:pPr marL="0" indent="0" algn="just">
              <a:spcBef>
                <a:spcPts val="0"/>
              </a:spcBef>
              <a:buFontTx/>
              <a:buNone/>
              <a:defRPr/>
            </a:pPr>
            <a:r>
              <a:rPr lang="ja-JP" altLang="en-US" sz="1100" kern="0" dirty="0">
                <a:latin typeface="Meiryo UI" panose="020B0604030504040204" pitchFamily="50" charset="-128"/>
                <a:ea typeface="Meiryo UI" panose="020B0604030504040204" pitchFamily="50" charset="-128"/>
              </a:rPr>
              <a:t>   平成</a:t>
            </a:r>
            <a:r>
              <a:rPr lang="en-US" altLang="ja-JP" sz="1100" kern="0" dirty="0">
                <a:latin typeface="Meiryo UI" panose="020B0604030504040204" pitchFamily="50" charset="-128"/>
                <a:ea typeface="Meiryo UI" panose="020B0604030504040204" pitchFamily="50" charset="-128"/>
              </a:rPr>
              <a:t>28</a:t>
            </a:r>
            <a:r>
              <a:rPr lang="ja-JP" altLang="en-US" sz="1100" kern="0" dirty="0">
                <a:latin typeface="Meiryo UI" panose="020B0604030504040204" pitchFamily="50" charset="-128"/>
                <a:ea typeface="Meiryo UI" panose="020B0604030504040204" pitchFamily="50" charset="-128"/>
              </a:rPr>
              <a:t>年</a:t>
            </a:r>
            <a:r>
              <a:rPr lang="en-US" altLang="ja-JP" sz="1100" kern="0" dirty="0">
                <a:latin typeface="Meiryo UI" panose="020B0604030504040204" pitchFamily="50" charset="-128"/>
                <a:ea typeface="Meiryo UI" panose="020B0604030504040204" pitchFamily="50" charset="-128"/>
              </a:rPr>
              <a:t>4</a:t>
            </a:r>
            <a:r>
              <a:rPr lang="ja-JP" altLang="en-US" sz="1100" kern="0" dirty="0">
                <a:latin typeface="Meiryo UI" panose="020B0604030504040204" pitchFamily="50" charset="-128"/>
                <a:ea typeface="Meiryo UI" panose="020B0604030504040204" pitchFamily="50" charset="-128"/>
              </a:rPr>
              <a:t>月、国において、有識者等の検討委員会による検討を踏まえ、</a:t>
            </a:r>
            <a:endParaRPr lang="en-US" altLang="ja-JP" sz="1100" kern="0" dirty="0">
              <a:latin typeface="Meiryo UI" panose="020B0604030504040204" pitchFamily="50" charset="-128"/>
              <a:ea typeface="Meiryo UI" panose="020B0604030504040204" pitchFamily="50" charset="-128"/>
            </a:endParaRPr>
          </a:p>
          <a:p>
            <a:pPr marL="0" indent="0" algn="just">
              <a:spcBef>
                <a:spcPts val="0"/>
              </a:spcBef>
              <a:buFontTx/>
              <a:buNone/>
              <a:defRPr/>
            </a:pPr>
            <a:r>
              <a:rPr lang="en-US" altLang="ja-JP" sz="1100" kern="0" dirty="0">
                <a:latin typeface="Meiryo UI" panose="020B0604030504040204" pitchFamily="50" charset="-128"/>
                <a:ea typeface="Meiryo UI" panose="020B0604030504040204" pitchFamily="50" charset="-128"/>
              </a:rPr>
              <a:t>   </a:t>
            </a:r>
            <a:r>
              <a:rPr lang="ja-JP" altLang="en-US" sz="1100" kern="0" dirty="0">
                <a:latin typeface="Meiryo UI" panose="020B0604030504040204" pitchFamily="50" charset="-128"/>
                <a:ea typeface="Meiryo UI" panose="020B0604030504040204" pitchFamily="50" charset="-128"/>
              </a:rPr>
              <a:t>屋外広告物の</a:t>
            </a:r>
            <a:r>
              <a:rPr lang="ja-JP" altLang="en-US" sz="1100" b="1" kern="0" dirty="0">
                <a:latin typeface="Meiryo UI" panose="020B0604030504040204" pitchFamily="50" charset="-128"/>
                <a:ea typeface="Meiryo UI" panose="020B0604030504040204" pitchFamily="50" charset="-128"/>
              </a:rPr>
              <a:t>所有者等</a:t>
            </a:r>
            <a:r>
              <a:rPr lang="en-US" altLang="ja-JP" sz="1000" b="1" kern="0" baseline="50000" dirty="0">
                <a:latin typeface="Meiryo UI" panose="020B0604030504040204" pitchFamily="50" charset="-128"/>
                <a:ea typeface="Meiryo UI" panose="020B0604030504040204" pitchFamily="50" charset="-128"/>
              </a:rPr>
              <a:t>※</a:t>
            </a:r>
            <a:r>
              <a:rPr lang="ja-JP" altLang="en-US" sz="1100" b="1" kern="0" dirty="0">
                <a:latin typeface="Meiryo UI" panose="020B0604030504040204" pitchFamily="50" charset="-128"/>
                <a:ea typeface="Meiryo UI" panose="020B0604030504040204" pitchFamily="50" charset="-128"/>
              </a:rPr>
              <a:t>による点検の促進等を内容とする屋外広告物</a:t>
            </a:r>
            <a:endParaRPr lang="en-US" altLang="ja-JP" sz="1100" b="1" kern="0" dirty="0">
              <a:latin typeface="Meiryo UI" panose="020B0604030504040204" pitchFamily="50" charset="-128"/>
              <a:ea typeface="Meiryo UI" panose="020B0604030504040204" pitchFamily="50" charset="-128"/>
            </a:endParaRPr>
          </a:p>
          <a:p>
            <a:pPr marL="0" indent="0" algn="just">
              <a:spcBef>
                <a:spcPts val="0"/>
              </a:spcBef>
              <a:buFontTx/>
              <a:buNone/>
              <a:defRPr/>
            </a:pPr>
            <a:r>
              <a:rPr lang="en-US" altLang="ja-JP" sz="1100" b="1" kern="0" dirty="0">
                <a:latin typeface="Meiryo UI" panose="020B0604030504040204" pitchFamily="50" charset="-128"/>
                <a:ea typeface="Meiryo UI" panose="020B0604030504040204" pitchFamily="50" charset="-128"/>
              </a:rPr>
              <a:t>   </a:t>
            </a:r>
            <a:r>
              <a:rPr lang="ja-JP" altLang="en-US" sz="1100" b="1" kern="0" dirty="0">
                <a:latin typeface="Meiryo UI" panose="020B0604030504040204" pitchFamily="50" charset="-128"/>
                <a:ea typeface="Meiryo UI" panose="020B0604030504040204" pitchFamily="50" charset="-128"/>
              </a:rPr>
              <a:t>条例ガイドライン</a:t>
            </a:r>
            <a:r>
              <a:rPr lang="ja-JP" altLang="en-US" sz="1100" kern="0" dirty="0">
                <a:latin typeface="Meiryo UI" panose="020B0604030504040204" pitchFamily="50" charset="-128"/>
                <a:ea typeface="Meiryo UI" panose="020B0604030504040204" pitchFamily="50" charset="-128"/>
              </a:rPr>
              <a:t>に改正し、各自治体に通知。</a:t>
            </a:r>
            <a:endParaRPr lang="en-US" altLang="ja-JP" sz="1100" kern="0" dirty="0">
              <a:latin typeface="Meiryo UI" panose="020B0604030504040204" pitchFamily="50" charset="-128"/>
              <a:ea typeface="Meiryo UI" panose="020B0604030504040204" pitchFamily="50" charset="-128"/>
            </a:endParaRPr>
          </a:p>
          <a:p>
            <a:pPr marL="0" indent="0" algn="just">
              <a:spcBef>
                <a:spcPts val="600"/>
              </a:spcBef>
              <a:buFontTx/>
              <a:buNone/>
              <a:defRPr/>
            </a:pPr>
            <a:r>
              <a:rPr lang="ja-JP" altLang="en-US" sz="1100" kern="0" dirty="0">
                <a:latin typeface="Meiryo UI" panose="020B0604030504040204" pitchFamily="50" charset="-128"/>
                <a:ea typeface="Meiryo UI" panose="020B0604030504040204" pitchFamily="50" charset="-128"/>
              </a:rPr>
              <a:t>　</a:t>
            </a:r>
            <a:r>
              <a:rPr lang="en-US" altLang="ja-JP" sz="1100" kern="0" dirty="0">
                <a:latin typeface="Meiryo UI" panose="020B0604030504040204" pitchFamily="50" charset="-128"/>
                <a:ea typeface="Meiryo UI" panose="020B0604030504040204" pitchFamily="50" charset="-128"/>
              </a:rPr>
              <a:t>【</a:t>
            </a:r>
            <a:r>
              <a:rPr lang="ja-JP" altLang="en-US" sz="1100" kern="0" dirty="0">
                <a:latin typeface="Meiryo UI" panose="020B0604030504040204" pitchFamily="50" charset="-128"/>
                <a:ea typeface="Meiryo UI" panose="020B0604030504040204" pitchFamily="50" charset="-128"/>
              </a:rPr>
              <a:t>改正のポイント</a:t>
            </a:r>
            <a:r>
              <a:rPr lang="en-US" altLang="ja-JP" sz="1100" kern="0" dirty="0">
                <a:latin typeface="Meiryo UI" panose="020B0604030504040204" pitchFamily="50" charset="-128"/>
                <a:ea typeface="Meiryo UI" panose="020B0604030504040204" pitchFamily="50" charset="-128"/>
              </a:rPr>
              <a:t>】</a:t>
            </a:r>
            <a:r>
              <a:rPr lang="ja-JP" altLang="en-US" sz="1100" kern="0" dirty="0">
                <a:latin typeface="Meiryo UI" panose="020B0604030504040204" pitchFamily="50" charset="-128"/>
                <a:ea typeface="Meiryo UI" panose="020B0604030504040204" pitchFamily="50" charset="-128"/>
              </a:rPr>
              <a:t>屋外広告物の</a:t>
            </a:r>
            <a:r>
              <a:rPr lang="ja-JP" altLang="en-US" sz="1100" b="1" kern="0" dirty="0">
                <a:solidFill>
                  <a:srgbClr val="FF0000"/>
                </a:solidFill>
                <a:latin typeface="Meiryo UI" panose="020B0604030504040204" pitchFamily="50" charset="-128"/>
                <a:ea typeface="Meiryo UI" panose="020B0604030504040204" pitchFamily="50" charset="-128"/>
              </a:rPr>
              <a:t>所有者等</a:t>
            </a:r>
            <a:r>
              <a:rPr lang="ja-JP" altLang="en-US" sz="1100" kern="0" dirty="0">
                <a:solidFill>
                  <a:srgbClr val="FF0000"/>
                </a:solidFill>
                <a:latin typeface="Meiryo UI" panose="020B0604030504040204" pitchFamily="50" charset="-128"/>
                <a:ea typeface="Meiryo UI" panose="020B0604030504040204" pitchFamily="50" charset="-128"/>
              </a:rPr>
              <a:t>は</a:t>
            </a:r>
            <a:r>
              <a:rPr lang="ja-JP" altLang="en-US" sz="1100" kern="0" dirty="0">
                <a:latin typeface="Meiryo UI" panose="020B0604030504040204" pitchFamily="50" charset="-128"/>
                <a:ea typeface="Meiryo UI" panose="020B0604030504040204" pitchFamily="50" charset="-128"/>
              </a:rPr>
              <a:t>、</a:t>
            </a:r>
            <a:endParaRPr lang="en-US" altLang="ja-JP" sz="1100" kern="0" dirty="0">
              <a:latin typeface="Meiryo UI" panose="020B0604030504040204" pitchFamily="50" charset="-128"/>
              <a:ea typeface="Meiryo UI" panose="020B0604030504040204" pitchFamily="50" charset="-128"/>
            </a:endParaRPr>
          </a:p>
          <a:p>
            <a:pPr marL="0" indent="0" algn="just">
              <a:spcBef>
                <a:spcPts val="0"/>
              </a:spcBef>
              <a:buFontTx/>
              <a:buNone/>
              <a:defRPr/>
            </a:pPr>
            <a:r>
              <a:rPr lang="ja-JP" altLang="en-US" sz="1100" kern="0" dirty="0">
                <a:latin typeface="Meiryo UI" panose="020B0604030504040204" pitchFamily="50" charset="-128"/>
                <a:ea typeface="Meiryo UI" panose="020B0604030504040204" pitchFamily="50" charset="-128"/>
              </a:rPr>
              <a:t>　　　　              　・</a:t>
            </a:r>
            <a:r>
              <a:rPr lang="ja-JP" altLang="en-US" sz="1100" u="sng" kern="0" dirty="0">
                <a:latin typeface="Meiryo UI" panose="020B0604030504040204" pitchFamily="50" charset="-128"/>
                <a:ea typeface="Meiryo UI" panose="020B0604030504040204" pitchFamily="50" charset="-128"/>
              </a:rPr>
              <a:t>屋外広告物の補修、除却等を怠らないようにし、</a:t>
            </a:r>
            <a:r>
              <a:rPr lang="ja-JP" altLang="en-US" sz="1100" b="1" u="sng" kern="0" dirty="0">
                <a:solidFill>
                  <a:srgbClr val="FF0000"/>
                </a:solidFill>
                <a:latin typeface="Meiryo UI" panose="020B0604030504040204" pitchFamily="50" charset="-128"/>
                <a:ea typeface="Meiryo UI" panose="020B0604030504040204" pitchFamily="50" charset="-128"/>
              </a:rPr>
              <a:t>良好な状態に保持する責務</a:t>
            </a:r>
            <a:r>
              <a:rPr lang="ja-JP" altLang="en-US" sz="1100" u="sng" kern="0" dirty="0">
                <a:latin typeface="Meiryo UI" panose="020B0604030504040204" pitchFamily="50" charset="-128"/>
                <a:ea typeface="Meiryo UI" panose="020B0604030504040204" pitchFamily="50" charset="-128"/>
              </a:rPr>
              <a:t>がある。</a:t>
            </a:r>
            <a:endParaRPr lang="en-US" altLang="ja-JP" sz="1100" u="sng" kern="0" dirty="0">
              <a:latin typeface="Meiryo UI" panose="020B0604030504040204" pitchFamily="50" charset="-128"/>
              <a:ea typeface="Meiryo UI" panose="020B0604030504040204" pitchFamily="50" charset="-128"/>
            </a:endParaRPr>
          </a:p>
          <a:p>
            <a:pPr marL="0" indent="0" algn="just">
              <a:spcBef>
                <a:spcPts val="300"/>
              </a:spcBef>
              <a:buFontTx/>
              <a:buNone/>
              <a:defRPr/>
            </a:pPr>
            <a:r>
              <a:rPr lang="ja-JP" altLang="en-US" sz="1100" kern="0" dirty="0">
                <a:latin typeface="Meiryo UI" panose="020B0604030504040204" pitchFamily="50" charset="-128"/>
                <a:ea typeface="Meiryo UI" panose="020B0604030504040204" pitchFamily="50" charset="-128"/>
              </a:rPr>
              <a:t>     　　               ・</a:t>
            </a:r>
            <a:r>
              <a:rPr lang="ja-JP" altLang="en-US" sz="1100" u="sng" kern="0" dirty="0">
                <a:latin typeface="Meiryo UI" panose="020B0604030504040204" pitchFamily="50" charset="-128"/>
                <a:ea typeface="Meiryo UI" panose="020B0604030504040204" pitchFamily="50" charset="-128"/>
              </a:rPr>
              <a:t>専門的知識を有する者に屋外広告物の劣化、損傷の状況を</a:t>
            </a:r>
            <a:r>
              <a:rPr lang="ja-JP" altLang="en-US" sz="1100" b="1" u="sng" kern="0" dirty="0">
                <a:solidFill>
                  <a:srgbClr val="FF0000"/>
                </a:solidFill>
                <a:latin typeface="Meiryo UI" panose="020B0604030504040204" pitchFamily="50" charset="-128"/>
                <a:ea typeface="Meiryo UI" panose="020B0604030504040204" pitchFamily="50" charset="-128"/>
              </a:rPr>
              <a:t>点検させなければならない</a:t>
            </a:r>
            <a:r>
              <a:rPr lang="ja-JP" altLang="en-US" sz="1100" u="sng" kern="0" dirty="0">
                <a:latin typeface="Meiryo UI" panose="020B0604030504040204" pitchFamily="50" charset="-128"/>
                <a:ea typeface="Meiryo UI" panose="020B0604030504040204" pitchFamily="50" charset="-128"/>
              </a:rPr>
              <a:t>。</a:t>
            </a:r>
            <a:endParaRPr lang="en-US" altLang="ja-JP" sz="1100" u="sng" kern="0" dirty="0">
              <a:latin typeface="Meiryo UI" panose="020B0604030504040204" pitchFamily="50" charset="-128"/>
              <a:ea typeface="Meiryo UI" panose="020B0604030504040204" pitchFamily="50" charset="-128"/>
            </a:endParaRPr>
          </a:p>
          <a:p>
            <a:pPr marL="0" indent="0" algn="just">
              <a:spcBef>
                <a:spcPts val="300"/>
              </a:spcBef>
              <a:buFontTx/>
              <a:buNone/>
              <a:defRPr/>
            </a:pPr>
            <a:r>
              <a:rPr lang="ja-JP" altLang="en-US" sz="1100" kern="0" dirty="0">
                <a:latin typeface="Meiryo UI" panose="020B0604030504040204" pitchFamily="50" charset="-128"/>
                <a:ea typeface="Meiryo UI" panose="020B0604030504040204" pitchFamily="50" charset="-128"/>
              </a:rPr>
              <a:t>                        ・</a:t>
            </a:r>
            <a:r>
              <a:rPr lang="ja-JP" altLang="en-US" sz="1100" u="sng" kern="0" dirty="0">
                <a:latin typeface="Meiryo UI" panose="020B0604030504040204" pitchFamily="50" charset="-128"/>
                <a:ea typeface="Meiryo UI" panose="020B0604030504040204" pitchFamily="50" charset="-128"/>
              </a:rPr>
              <a:t>許可の更新等の申請を行う場合に、</a:t>
            </a:r>
            <a:r>
              <a:rPr lang="ja-JP" altLang="en-US" sz="1100" b="1" u="sng" kern="0" dirty="0">
                <a:solidFill>
                  <a:srgbClr val="FF0000"/>
                </a:solidFill>
                <a:latin typeface="Meiryo UI" panose="020B0604030504040204" pitchFamily="50" charset="-128"/>
                <a:ea typeface="Meiryo UI" panose="020B0604030504040204" pitchFamily="50" charset="-128"/>
              </a:rPr>
              <a:t>点検結果を都道府県知事に提出</a:t>
            </a:r>
            <a:r>
              <a:rPr lang="ja-JP" altLang="en-US" sz="1100" u="sng" kern="0" dirty="0">
                <a:latin typeface="Meiryo UI" panose="020B0604030504040204" pitchFamily="50" charset="-128"/>
                <a:ea typeface="Meiryo UI" panose="020B0604030504040204" pitchFamily="50" charset="-128"/>
              </a:rPr>
              <a:t>しなければならない。</a:t>
            </a:r>
            <a:r>
              <a:rPr lang="ja-JP" altLang="en-US" sz="1100" kern="0" dirty="0">
                <a:latin typeface="Meiryo UI" panose="020B0604030504040204" pitchFamily="50" charset="-128"/>
                <a:ea typeface="Meiryo UI" panose="020B0604030504040204" pitchFamily="50" charset="-128"/>
              </a:rPr>
              <a:t>　　</a:t>
            </a:r>
            <a:endParaRPr lang="en-US" altLang="ja-JP" sz="1100" kern="0" dirty="0">
              <a:latin typeface="Meiryo UI" panose="020B0604030504040204" pitchFamily="50" charset="-128"/>
              <a:ea typeface="Meiryo UI" panose="020B0604030504040204" pitchFamily="50" charset="-128"/>
            </a:endParaRPr>
          </a:p>
          <a:p>
            <a:pPr marL="0" indent="0" algn="just">
              <a:spcBef>
                <a:spcPts val="0"/>
              </a:spcBef>
              <a:buFontTx/>
              <a:buNone/>
              <a:defRPr/>
            </a:pPr>
            <a:endParaRPr lang="en-US" altLang="ja-JP" sz="900" kern="0" dirty="0">
              <a:latin typeface="Meiryo UI" panose="020B0604030504040204" pitchFamily="50" charset="-128"/>
              <a:ea typeface="Meiryo UI" panose="020B0604030504040204" pitchFamily="50" charset="-128"/>
            </a:endParaRPr>
          </a:p>
          <a:p>
            <a:pPr marL="0" indent="0" algn="just">
              <a:spcBef>
                <a:spcPts val="0"/>
              </a:spcBef>
              <a:buFontTx/>
              <a:buNone/>
              <a:defRPr/>
            </a:pPr>
            <a:r>
              <a:rPr lang="en-US" altLang="ja-JP" sz="900" kern="0" dirty="0">
                <a:latin typeface="Meiryo UI" panose="020B0604030504040204" pitchFamily="50" charset="-128"/>
                <a:ea typeface="Meiryo UI" panose="020B0604030504040204" pitchFamily="50" charset="-128"/>
              </a:rPr>
              <a:t>※</a:t>
            </a:r>
            <a:r>
              <a:rPr lang="ja-JP" altLang="en-US" sz="900" kern="0" dirty="0">
                <a:latin typeface="Meiryo UI" panose="020B0604030504040204" pitchFamily="50" charset="-128"/>
                <a:ea typeface="Meiryo UI" panose="020B0604030504040204" pitchFamily="50" charset="-128"/>
              </a:rPr>
              <a:t>上記ガイドラインと併せて、（一社）日本屋外広告業団体連合会、（公社）日本サイン協会、（一社）サインの森の３団体が共同で、屋外広告物の統一的　</a:t>
            </a:r>
            <a:endParaRPr lang="en-US" altLang="ja-JP" sz="900" kern="0" dirty="0">
              <a:latin typeface="Meiryo UI" panose="020B0604030504040204" pitchFamily="50" charset="-128"/>
              <a:ea typeface="Meiryo UI" panose="020B0604030504040204" pitchFamily="50" charset="-128"/>
            </a:endParaRPr>
          </a:p>
          <a:p>
            <a:pPr marL="0" indent="0" algn="just">
              <a:spcBef>
                <a:spcPts val="0"/>
              </a:spcBef>
              <a:buFontTx/>
              <a:buNone/>
              <a:defRPr/>
            </a:pPr>
            <a:r>
              <a:rPr lang="ja-JP" altLang="en-US" sz="900" kern="0" dirty="0">
                <a:latin typeface="Meiryo UI" panose="020B0604030504040204" pitchFamily="50" charset="-128"/>
                <a:ea typeface="Meiryo UI" panose="020B0604030504040204" pitchFamily="50" charset="-128"/>
              </a:rPr>
              <a:t>　 な点検基準等を策定し、事業者に周知。</a:t>
            </a:r>
            <a:endParaRPr lang="en-US" altLang="ja-JP" sz="900" kern="0" dirty="0">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B2E00460-6CF1-B0AF-E78D-B6BD00D2EE62}"/>
              </a:ext>
            </a:extLst>
          </p:cNvPr>
          <p:cNvSpPr txBox="1"/>
          <p:nvPr/>
        </p:nvSpPr>
        <p:spPr>
          <a:xfrm>
            <a:off x="134104" y="6039220"/>
            <a:ext cx="8884526" cy="600164"/>
          </a:xfrm>
          <a:prstGeom prst="rect">
            <a:avLst/>
          </a:prstGeom>
          <a:solidFill>
            <a:schemeClr val="bg1"/>
          </a:solidFill>
          <a:ln w="12700" cap="flat" cmpd="tri">
            <a:solidFill>
              <a:schemeClr val="tx1"/>
            </a:solidFill>
            <a:prstDash val="solid"/>
            <a:miter lim="800000"/>
          </a:ln>
        </p:spPr>
        <p:txBody>
          <a:bodyPr wrap="square">
            <a:spAutoFit/>
          </a:bodyPr>
          <a:lstStyle/>
          <a:p>
            <a:pPr algn="just">
              <a:defRPr/>
            </a:pPr>
            <a:r>
              <a:rPr lang="ja-JP" altLang="en-US" sz="1100" b="1" dirty="0">
                <a:latin typeface="Meiryo UI" panose="020B0604030504040204" pitchFamily="50" charset="-128"/>
                <a:ea typeface="Meiryo UI" panose="020B0604030504040204" pitchFamily="50" charset="-128"/>
              </a:rPr>
              <a:t>＜屋外広告物の安全点検に関する指針（案）の作成等＞</a:t>
            </a:r>
            <a:endParaRPr lang="en-US" altLang="ja-JP" sz="1100" b="1" dirty="0">
              <a:latin typeface="Meiryo UI" panose="020B0604030504040204" pitchFamily="50" charset="-128"/>
              <a:ea typeface="Meiryo UI" panose="020B0604030504040204" pitchFamily="50" charset="-128"/>
            </a:endParaRPr>
          </a:p>
          <a:p>
            <a:pPr algn="just">
              <a:defRPr/>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屋外広告物の点検の実効性を高めるため、</a:t>
            </a:r>
            <a:r>
              <a:rPr lang="ja-JP" altLang="ja-JP" sz="1100" dirty="0">
                <a:latin typeface="Meiryo UI" panose="020B0604030504040204" pitchFamily="50" charset="-128"/>
                <a:ea typeface="Meiryo UI" panose="020B0604030504040204" pitchFamily="50" charset="-128"/>
              </a:rPr>
              <a:t>許可更新の際の安全点検報告書における点検箇所や点検項目等を盛り込んだ</a:t>
            </a:r>
            <a:r>
              <a:rPr lang="ja-JP" altLang="en-US" sz="1100"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屋外広告物の安全点検に関</a:t>
            </a:r>
            <a:endParaRPr lang="en-US" altLang="ja-JP" sz="1100" b="1" dirty="0">
              <a:latin typeface="Meiryo UI" panose="020B0604030504040204" pitchFamily="50" charset="-128"/>
              <a:ea typeface="Meiryo UI" panose="020B0604030504040204" pitchFamily="50" charset="-128"/>
            </a:endParaRPr>
          </a:p>
          <a:p>
            <a:pPr algn="just">
              <a:defRPr/>
            </a:pPr>
            <a:r>
              <a:rPr lang="en-US" altLang="ja-JP" sz="1100" b="1" dirty="0">
                <a:latin typeface="Meiryo UI" panose="020B0604030504040204" pitchFamily="50" charset="-128"/>
                <a:ea typeface="Meiryo UI" panose="020B0604030504040204" pitchFamily="50" charset="-128"/>
              </a:rPr>
              <a:t>   </a:t>
            </a:r>
            <a:r>
              <a:rPr lang="ja-JP" altLang="en-US" sz="1100" b="1" dirty="0">
                <a:latin typeface="Meiryo UI" panose="020B0604030504040204" pitchFamily="50" charset="-128"/>
                <a:ea typeface="Meiryo UI" panose="020B0604030504040204" pitchFamily="50" charset="-128"/>
              </a:rPr>
              <a:t>する指針</a:t>
            </a:r>
            <a:r>
              <a:rPr lang="ja-JP" altLang="en-US" sz="1100"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案</a:t>
            </a:r>
            <a:r>
              <a:rPr lang="ja-JP" altLang="en-US" sz="1100"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を作成</a:t>
            </a:r>
            <a:r>
              <a:rPr lang="ja-JP" altLang="en-US" sz="1100" dirty="0">
                <a:latin typeface="Meiryo UI" panose="020B0604030504040204" pitchFamily="50" charset="-128"/>
                <a:ea typeface="Meiryo UI" panose="020B0604030504040204" pitchFamily="50" charset="-128"/>
              </a:rPr>
              <a:t>し、各自治体に通知</a:t>
            </a:r>
            <a:r>
              <a:rPr lang="en-US" altLang="ja-JP" sz="1100" dirty="0">
                <a:latin typeface="Meiryo UI" panose="020B0604030504040204" pitchFamily="50" charset="-128"/>
                <a:ea typeface="Meiryo UI" panose="020B0604030504040204" pitchFamily="50" charset="-128"/>
              </a:rPr>
              <a:t>(H29.7.28)</a:t>
            </a:r>
            <a:r>
              <a:rPr lang="ja-JP" altLang="en-US" sz="1100" dirty="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sp>
        <p:nvSpPr>
          <p:cNvPr id="113" name="テキスト ボックス 112">
            <a:extLst>
              <a:ext uri="{FF2B5EF4-FFF2-40B4-BE49-F238E27FC236}">
                <a16:creationId xmlns:a16="http://schemas.microsoft.com/office/drawing/2014/main" id="{63F693C5-37EF-A1A9-F0F4-C212385DF929}"/>
              </a:ext>
            </a:extLst>
          </p:cNvPr>
          <p:cNvSpPr txBox="1"/>
          <p:nvPr/>
        </p:nvSpPr>
        <p:spPr>
          <a:xfrm>
            <a:off x="140929" y="3063380"/>
            <a:ext cx="7390481" cy="562353"/>
          </a:xfrm>
          <a:prstGeom prst="rect">
            <a:avLst/>
          </a:prstGeom>
          <a:solidFill>
            <a:schemeClr val="bg1"/>
          </a:solidFill>
          <a:ln w="12700">
            <a:solidFill>
              <a:schemeClr val="tx2"/>
            </a:solidFill>
          </a:ln>
        </p:spPr>
        <p:txBody>
          <a:bodyPr lIns="36000" tIns="36000" bIns="36000">
            <a:noAutofit/>
          </a:bodyPr>
          <a:lstStyle/>
          <a:p>
            <a:pPr algn="just">
              <a:defRPr/>
            </a:pPr>
            <a:r>
              <a:rPr lang="ja-JP" altLang="en-US" sz="1100" b="1" dirty="0">
                <a:latin typeface="Meiryo UI" panose="020B0604030504040204" pitchFamily="50" charset="-128"/>
                <a:ea typeface="Meiryo UI" panose="020B0604030504040204" pitchFamily="50" charset="-128"/>
              </a:rPr>
              <a:t>平成</a:t>
            </a:r>
            <a:r>
              <a:rPr lang="en-US" altLang="ja-JP" sz="1100" b="1" dirty="0">
                <a:latin typeface="Meiryo UI" panose="020B0604030504040204" pitchFamily="50" charset="-128"/>
                <a:ea typeface="Meiryo UI" panose="020B0604030504040204" pitchFamily="50" charset="-128"/>
              </a:rPr>
              <a:t>27</a:t>
            </a:r>
            <a:r>
              <a:rPr lang="ja-JP" altLang="en-US" sz="1100" b="1" dirty="0">
                <a:latin typeface="Meiryo UI" panose="020B0604030504040204" pitchFamily="50" charset="-128"/>
                <a:ea typeface="Meiryo UI" panose="020B0604030504040204" pitchFamily="50" charset="-128"/>
              </a:rPr>
              <a:t>年</a:t>
            </a:r>
            <a:r>
              <a:rPr lang="en-US" altLang="ja-JP" sz="1100" b="1" dirty="0">
                <a:latin typeface="Meiryo UI" panose="020B0604030504040204" pitchFamily="50" charset="-128"/>
                <a:ea typeface="Meiryo UI" panose="020B0604030504040204" pitchFamily="50" charset="-128"/>
              </a:rPr>
              <a:t>9</a:t>
            </a:r>
            <a:r>
              <a:rPr lang="ja-JP" altLang="en-US" sz="1100" b="1" dirty="0">
                <a:latin typeface="Meiryo UI" panose="020B0604030504040204" pitchFamily="50" charset="-128"/>
                <a:ea typeface="Meiryo UI" panose="020B0604030504040204" pitchFamily="50" charset="-128"/>
              </a:rPr>
              <a:t>月</a:t>
            </a:r>
            <a:endParaRPr lang="en-US" altLang="ja-JP" sz="1100" b="1" dirty="0">
              <a:latin typeface="Meiryo UI" panose="020B0604030504040204" pitchFamily="50" charset="-128"/>
              <a:ea typeface="Meiryo UI" panose="020B0604030504040204" pitchFamily="50" charset="-128"/>
            </a:endParaRPr>
          </a:p>
          <a:p>
            <a:pPr algn="just">
              <a:defRPr/>
            </a:pPr>
            <a:r>
              <a:rPr lang="ja-JP" altLang="en-US" sz="1100" dirty="0">
                <a:latin typeface="Meiryo UI" panose="020B0604030504040204" pitchFamily="50" charset="-128"/>
                <a:ea typeface="Meiryo UI" panose="020B0604030504040204" pitchFamily="50" charset="-128"/>
              </a:rPr>
              <a:t>国、自治体、業界団体、有識者による検討委員会を設置し、屋外広告物の所有者向けに、日常管理の留意事項や日常点検のチェックポイント等をとりまとめた「</a:t>
            </a:r>
            <a:r>
              <a:rPr lang="ja-JP" altLang="en-US" sz="1100" b="1" dirty="0">
                <a:latin typeface="Meiryo UI" panose="020B0604030504040204" pitchFamily="50" charset="-128"/>
                <a:ea typeface="Meiryo UI" panose="020B0604030504040204" pitchFamily="50" charset="-128"/>
              </a:rPr>
              <a:t>オーナーさんのための看板の安全管理ガイドブック</a:t>
            </a:r>
            <a:r>
              <a:rPr lang="ja-JP" altLang="en-US" sz="1100" dirty="0">
                <a:latin typeface="Meiryo UI" panose="020B0604030504040204" pitchFamily="50" charset="-128"/>
                <a:ea typeface="Meiryo UI" panose="020B0604030504040204" pitchFamily="50" charset="-128"/>
              </a:rPr>
              <a:t>」を策定し周知。</a:t>
            </a:r>
            <a:endParaRPr lang="en-US" altLang="ja-JP" sz="1100" dirty="0">
              <a:latin typeface="Meiryo UI" panose="020B0604030504040204" pitchFamily="50" charset="-128"/>
              <a:ea typeface="Meiryo UI" panose="020B0604030504040204" pitchFamily="50" charset="-128"/>
            </a:endParaRPr>
          </a:p>
        </p:txBody>
      </p:sp>
      <p:grpSp>
        <p:nvGrpSpPr>
          <p:cNvPr id="81" name="グループ化 80">
            <a:extLst>
              <a:ext uri="{FF2B5EF4-FFF2-40B4-BE49-F238E27FC236}">
                <a16:creationId xmlns:a16="http://schemas.microsoft.com/office/drawing/2014/main" id="{12E85C00-8502-7050-19C2-CAC9C6AD84C1}"/>
              </a:ext>
            </a:extLst>
          </p:cNvPr>
          <p:cNvGrpSpPr/>
          <p:nvPr/>
        </p:nvGrpSpPr>
        <p:grpSpPr>
          <a:xfrm>
            <a:off x="6924339" y="699846"/>
            <a:ext cx="2085556" cy="2520700"/>
            <a:chOff x="5580112" y="2276872"/>
            <a:chExt cx="3333376" cy="4154827"/>
          </a:xfrm>
        </p:grpSpPr>
        <p:pic>
          <p:nvPicPr>
            <p:cNvPr id="82" name="図 8" descr="C:\Users\s959393\Desktop\かに本家　看板\IMG_9101.JPG">
              <a:extLst>
                <a:ext uri="{FF2B5EF4-FFF2-40B4-BE49-F238E27FC236}">
                  <a16:creationId xmlns:a16="http://schemas.microsoft.com/office/drawing/2014/main" id="{69055D2F-F802-93D5-488D-C0D6B67DD09A}"/>
                </a:ext>
              </a:extLst>
            </p:cNvPr>
            <p:cNvPicPr>
              <a:picLocks noChangeAspect="1" noChangeArrowheads="1"/>
            </p:cNvPicPr>
            <p:nvPr/>
          </p:nvPicPr>
          <p:blipFill>
            <a:blip r:embed="rId2"/>
            <a:stretch>
              <a:fillRect/>
            </a:stretch>
          </p:blipFill>
          <p:spPr>
            <a:xfrm>
              <a:off x="5611963" y="2276872"/>
              <a:ext cx="3301525" cy="4154827"/>
            </a:xfrm>
            <a:prstGeom prst="rect">
              <a:avLst/>
            </a:prstGeom>
            <a:noFill/>
            <a:ln>
              <a:noFill/>
            </a:ln>
          </p:spPr>
        </p:pic>
        <p:sp>
          <p:nvSpPr>
            <p:cNvPr id="83" name="正方形/長方形 82">
              <a:extLst>
                <a:ext uri="{FF2B5EF4-FFF2-40B4-BE49-F238E27FC236}">
                  <a16:creationId xmlns:a16="http://schemas.microsoft.com/office/drawing/2014/main" id="{AAA58FCD-7772-296B-9621-19A68E7BE2B2}"/>
                </a:ext>
              </a:extLst>
            </p:cNvPr>
            <p:cNvSpPr/>
            <p:nvPr/>
          </p:nvSpPr>
          <p:spPr>
            <a:xfrm rot="19759394">
              <a:off x="5844511" y="2309592"/>
              <a:ext cx="399086" cy="481058"/>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84" name="正方形/長方形 83">
              <a:extLst>
                <a:ext uri="{FF2B5EF4-FFF2-40B4-BE49-F238E27FC236}">
                  <a16:creationId xmlns:a16="http://schemas.microsoft.com/office/drawing/2014/main" id="{8BFB47AE-B09E-16E5-3FBA-8D3189E90329}"/>
                </a:ext>
              </a:extLst>
            </p:cNvPr>
            <p:cNvSpPr/>
            <p:nvPr/>
          </p:nvSpPr>
          <p:spPr>
            <a:xfrm>
              <a:off x="5580112" y="2276872"/>
              <a:ext cx="426188" cy="1152128"/>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85" name="正方形/長方形 84">
              <a:extLst>
                <a:ext uri="{FF2B5EF4-FFF2-40B4-BE49-F238E27FC236}">
                  <a16:creationId xmlns:a16="http://schemas.microsoft.com/office/drawing/2014/main" id="{7ADB0E2F-7121-5988-9640-E32ED56C589F}"/>
                </a:ext>
              </a:extLst>
            </p:cNvPr>
            <p:cNvSpPr/>
            <p:nvPr/>
          </p:nvSpPr>
          <p:spPr>
            <a:xfrm rot="19670067">
              <a:off x="5911906" y="3138504"/>
              <a:ext cx="469838" cy="1421456"/>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86" name="正方形/長方形 85">
              <a:extLst>
                <a:ext uri="{FF2B5EF4-FFF2-40B4-BE49-F238E27FC236}">
                  <a16:creationId xmlns:a16="http://schemas.microsoft.com/office/drawing/2014/main" id="{614F9501-0347-591C-2DA6-3376A112BE9E}"/>
                </a:ext>
              </a:extLst>
            </p:cNvPr>
            <p:cNvSpPr/>
            <p:nvPr/>
          </p:nvSpPr>
          <p:spPr>
            <a:xfrm rot="19628745">
              <a:off x="6058371" y="3005329"/>
              <a:ext cx="399086" cy="1001178"/>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87" name="正方形/長方形 86">
              <a:extLst>
                <a:ext uri="{FF2B5EF4-FFF2-40B4-BE49-F238E27FC236}">
                  <a16:creationId xmlns:a16="http://schemas.microsoft.com/office/drawing/2014/main" id="{30FD5DD4-5B7E-FE7A-FD82-A655D957B348}"/>
                </a:ext>
              </a:extLst>
            </p:cNvPr>
            <p:cNvSpPr/>
            <p:nvPr/>
          </p:nvSpPr>
          <p:spPr>
            <a:xfrm>
              <a:off x="7161130" y="3283260"/>
              <a:ext cx="275453" cy="254492"/>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88" name="正方形/長方形 87">
              <a:extLst>
                <a:ext uri="{FF2B5EF4-FFF2-40B4-BE49-F238E27FC236}">
                  <a16:creationId xmlns:a16="http://schemas.microsoft.com/office/drawing/2014/main" id="{9F4ED021-AD38-8DA3-4EEE-6CECEFB5F01A}"/>
                </a:ext>
              </a:extLst>
            </p:cNvPr>
            <p:cNvSpPr/>
            <p:nvPr/>
          </p:nvSpPr>
          <p:spPr>
            <a:xfrm>
              <a:off x="7161130" y="3605961"/>
              <a:ext cx="310824" cy="274306"/>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89" name="正方形/長方形 88">
              <a:extLst>
                <a:ext uri="{FF2B5EF4-FFF2-40B4-BE49-F238E27FC236}">
                  <a16:creationId xmlns:a16="http://schemas.microsoft.com/office/drawing/2014/main" id="{B113EE68-110D-146E-FBF3-59F59DDD280D}"/>
                </a:ext>
              </a:extLst>
            </p:cNvPr>
            <p:cNvSpPr/>
            <p:nvPr/>
          </p:nvSpPr>
          <p:spPr>
            <a:xfrm>
              <a:off x="7161130" y="3950435"/>
              <a:ext cx="310823" cy="285946"/>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90" name="正方形/長方形 89">
              <a:extLst>
                <a:ext uri="{FF2B5EF4-FFF2-40B4-BE49-F238E27FC236}">
                  <a16:creationId xmlns:a16="http://schemas.microsoft.com/office/drawing/2014/main" id="{B20D6E01-DDEB-3C03-DCCB-A630B622B2A5}"/>
                </a:ext>
              </a:extLst>
            </p:cNvPr>
            <p:cNvSpPr/>
            <p:nvPr/>
          </p:nvSpPr>
          <p:spPr>
            <a:xfrm>
              <a:off x="7176456" y="4306549"/>
              <a:ext cx="295498" cy="315549"/>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91" name="正方形/長方形 90">
              <a:extLst>
                <a:ext uri="{FF2B5EF4-FFF2-40B4-BE49-F238E27FC236}">
                  <a16:creationId xmlns:a16="http://schemas.microsoft.com/office/drawing/2014/main" id="{D25F3E1D-0D74-8A8B-C05A-D719703F645D}"/>
                </a:ext>
              </a:extLst>
            </p:cNvPr>
            <p:cNvSpPr/>
            <p:nvPr/>
          </p:nvSpPr>
          <p:spPr>
            <a:xfrm>
              <a:off x="7176455" y="3004743"/>
              <a:ext cx="237599" cy="210308"/>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pic>
          <p:nvPicPr>
            <p:cNvPr id="92" name="図 3">
              <a:extLst>
                <a:ext uri="{FF2B5EF4-FFF2-40B4-BE49-F238E27FC236}">
                  <a16:creationId xmlns:a16="http://schemas.microsoft.com/office/drawing/2014/main" id="{E9D49E2E-EEEA-F24B-604D-4F111F24F4CD}"/>
                </a:ext>
              </a:extLst>
            </p:cNvPr>
            <p:cNvPicPr>
              <a:picLocks noChangeAspect="1"/>
            </p:cNvPicPr>
            <p:nvPr/>
          </p:nvPicPr>
          <p:blipFill>
            <a:blip r:embed="rId4"/>
            <a:stretch>
              <a:fillRect/>
            </a:stretch>
          </p:blipFill>
          <p:spPr>
            <a:xfrm>
              <a:off x="6903322" y="2705219"/>
              <a:ext cx="701675" cy="312737"/>
            </a:xfrm>
            <a:prstGeom prst="rect">
              <a:avLst/>
            </a:prstGeom>
            <a:noFill/>
            <a:ln>
              <a:noFill/>
            </a:ln>
          </p:spPr>
        </p:pic>
        <p:sp>
          <p:nvSpPr>
            <p:cNvPr id="93" name="正方形/長方形 92">
              <a:extLst>
                <a:ext uri="{FF2B5EF4-FFF2-40B4-BE49-F238E27FC236}">
                  <a16:creationId xmlns:a16="http://schemas.microsoft.com/office/drawing/2014/main" id="{428EE827-21F2-F7C9-50DB-87E0AC82AD6A}"/>
                </a:ext>
              </a:extLst>
            </p:cNvPr>
            <p:cNvSpPr/>
            <p:nvPr/>
          </p:nvSpPr>
          <p:spPr>
            <a:xfrm rot="3377862">
              <a:off x="6316629" y="3871735"/>
              <a:ext cx="518131" cy="316698"/>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94" name="正方形/長方形 93">
              <a:extLst>
                <a:ext uri="{FF2B5EF4-FFF2-40B4-BE49-F238E27FC236}">
                  <a16:creationId xmlns:a16="http://schemas.microsoft.com/office/drawing/2014/main" id="{E4BD74A8-BCA0-DF73-6F60-C2E26D11E69E}"/>
                </a:ext>
              </a:extLst>
            </p:cNvPr>
            <p:cNvSpPr/>
            <p:nvPr/>
          </p:nvSpPr>
          <p:spPr>
            <a:xfrm rot="2946985">
              <a:off x="6086513" y="3020752"/>
              <a:ext cx="591220" cy="404490"/>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95" name="正方形/長方形 94">
              <a:extLst>
                <a:ext uri="{FF2B5EF4-FFF2-40B4-BE49-F238E27FC236}">
                  <a16:creationId xmlns:a16="http://schemas.microsoft.com/office/drawing/2014/main" id="{0DE6868D-8AD0-E431-E0B3-06EAE80CE019}"/>
                </a:ext>
              </a:extLst>
            </p:cNvPr>
            <p:cNvSpPr/>
            <p:nvPr/>
          </p:nvSpPr>
          <p:spPr>
            <a:xfrm rot="3509980">
              <a:off x="6383006" y="4258716"/>
              <a:ext cx="289095" cy="363294"/>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96" name="正方形/長方形 95">
              <a:extLst>
                <a:ext uri="{FF2B5EF4-FFF2-40B4-BE49-F238E27FC236}">
                  <a16:creationId xmlns:a16="http://schemas.microsoft.com/office/drawing/2014/main" id="{1C329F74-7CAE-6232-370C-296C96B17D59}"/>
                </a:ext>
              </a:extLst>
            </p:cNvPr>
            <p:cNvSpPr/>
            <p:nvPr/>
          </p:nvSpPr>
          <p:spPr>
            <a:xfrm rot="19759394">
              <a:off x="5875606" y="2692762"/>
              <a:ext cx="542440" cy="481058"/>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grpSp>
      <p:sp>
        <p:nvSpPr>
          <p:cNvPr id="97" name="正方形/長方形 96">
            <a:extLst>
              <a:ext uri="{FF2B5EF4-FFF2-40B4-BE49-F238E27FC236}">
                <a16:creationId xmlns:a16="http://schemas.microsoft.com/office/drawing/2014/main" id="{5933A836-C140-F003-4A4B-72CAE7F3D405}"/>
              </a:ext>
            </a:extLst>
          </p:cNvPr>
          <p:cNvSpPr/>
          <p:nvPr/>
        </p:nvSpPr>
        <p:spPr>
          <a:xfrm>
            <a:off x="7078649" y="2768650"/>
            <a:ext cx="1800201" cy="31531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ビル別面の同型の看板</a:t>
            </a:r>
          </a:p>
        </p:txBody>
      </p:sp>
      <p:grpSp>
        <p:nvGrpSpPr>
          <p:cNvPr id="98" name="グループ化 97">
            <a:extLst>
              <a:ext uri="{FF2B5EF4-FFF2-40B4-BE49-F238E27FC236}">
                <a16:creationId xmlns:a16="http://schemas.microsoft.com/office/drawing/2014/main" id="{2D98C128-376C-2EC1-0861-D3A5F7066DDB}"/>
              </a:ext>
            </a:extLst>
          </p:cNvPr>
          <p:cNvGrpSpPr/>
          <p:nvPr/>
        </p:nvGrpSpPr>
        <p:grpSpPr>
          <a:xfrm>
            <a:off x="4570534" y="676301"/>
            <a:ext cx="2320673" cy="2524383"/>
            <a:chOff x="179512" y="1158138"/>
            <a:chExt cx="5251521" cy="5511221"/>
          </a:xfrm>
        </p:grpSpPr>
        <p:pic>
          <p:nvPicPr>
            <p:cNvPr id="99" name="図 3" descr="C:\Users\s959393\Desktop\かに本家　看板\IMG_9118.JPG">
              <a:extLst>
                <a:ext uri="{FF2B5EF4-FFF2-40B4-BE49-F238E27FC236}">
                  <a16:creationId xmlns:a16="http://schemas.microsoft.com/office/drawing/2014/main" id="{FFA751E9-EFC8-DDC7-6B9C-9BA3BBA5CB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158138"/>
              <a:ext cx="5251521" cy="551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正方形/長方形 99">
              <a:extLst>
                <a:ext uri="{FF2B5EF4-FFF2-40B4-BE49-F238E27FC236}">
                  <a16:creationId xmlns:a16="http://schemas.microsoft.com/office/drawing/2014/main" id="{29A27CCB-AD88-CC19-BA20-99AA30C05B4A}"/>
                </a:ext>
              </a:extLst>
            </p:cNvPr>
            <p:cNvSpPr/>
            <p:nvPr/>
          </p:nvSpPr>
          <p:spPr>
            <a:xfrm>
              <a:off x="1606720" y="2289960"/>
              <a:ext cx="396000" cy="15502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ja-JP" altLang="en-US" sz="1706"/>
            </a:p>
          </p:txBody>
        </p:sp>
        <p:sp>
          <p:nvSpPr>
            <p:cNvPr id="101" name="正方形/長方形 100">
              <a:extLst>
                <a:ext uri="{FF2B5EF4-FFF2-40B4-BE49-F238E27FC236}">
                  <a16:creationId xmlns:a16="http://schemas.microsoft.com/office/drawing/2014/main" id="{33423CA2-C12C-6B07-4D19-BDCA5E73B8AC}"/>
                </a:ext>
              </a:extLst>
            </p:cNvPr>
            <p:cNvSpPr/>
            <p:nvPr/>
          </p:nvSpPr>
          <p:spPr>
            <a:xfrm rot="21296957">
              <a:off x="1707773" y="2510549"/>
              <a:ext cx="155103" cy="159046"/>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2" name="正方形/長方形 101">
              <a:extLst>
                <a:ext uri="{FF2B5EF4-FFF2-40B4-BE49-F238E27FC236}">
                  <a16:creationId xmlns:a16="http://schemas.microsoft.com/office/drawing/2014/main" id="{5EF42350-1133-2EEA-2192-C98CA0EF5CDF}"/>
                </a:ext>
              </a:extLst>
            </p:cNvPr>
            <p:cNvSpPr/>
            <p:nvPr/>
          </p:nvSpPr>
          <p:spPr>
            <a:xfrm rot="21160617">
              <a:off x="1690718" y="2784812"/>
              <a:ext cx="174923" cy="155029"/>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3" name="正方形/長方形 102">
              <a:extLst>
                <a:ext uri="{FF2B5EF4-FFF2-40B4-BE49-F238E27FC236}">
                  <a16:creationId xmlns:a16="http://schemas.microsoft.com/office/drawing/2014/main" id="{EFF0C5CE-06FE-DE82-11FC-FE1919D92627}"/>
                </a:ext>
              </a:extLst>
            </p:cNvPr>
            <p:cNvSpPr/>
            <p:nvPr/>
          </p:nvSpPr>
          <p:spPr>
            <a:xfrm rot="21098304">
              <a:off x="1668750" y="3046074"/>
              <a:ext cx="187599" cy="162345"/>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4" name="正方形/長方形 103">
              <a:extLst>
                <a:ext uri="{FF2B5EF4-FFF2-40B4-BE49-F238E27FC236}">
                  <a16:creationId xmlns:a16="http://schemas.microsoft.com/office/drawing/2014/main" id="{BA854311-FDD1-7037-687E-8831D9ED029D}"/>
                </a:ext>
              </a:extLst>
            </p:cNvPr>
            <p:cNvSpPr/>
            <p:nvPr/>
          </p:nvSpPr>
          <p:spPr>
            <a:xfrm rot="21214856">
              <a:off x="1652785" y="3311851"/>
              <a:ext cx="192476" cy="182790"/>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5" name="正方形/長方形 104">
              <a:extLst>
                <a:ext uri="{FF2B5EF4-FFF2-40B4-BE49-F238E27FC236}">
                  <a16:creationId xmlns:a16="http://schemas.microsoft.com/office/drawing/2014/main" id="{86146271-AFB3-E345-86CA-090745F2CAB9}"/>
                </a:ext>
              </a:extLst>
            </p:cNvPr>
            <p:cNvSpPr/>
            <p:nvPr/>
          </p:nvSpPr>
          <p:spPr>
            <a:xfrm>
              <a:off x="1623177" y="5460490"/>
              <a:ext cx="186018" cy="203164"/>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6" name="正方形/長方形 105">
              <a:extLst>
                <a:ext uri="{FF2B5EF4-FFF2-40B4-BE49-F238E27FC236}">
                  <a16:creationId xmlns:a16="http://schemas.microsoft.com/office/drawing/2014/main" id="{568F25E9-A9A6-4B16-A88A-BC12006DBE31}"/>
                </a:ext>
              </a:extLst>
            </p:cNvPr>
            <p:cNvSpPr/>
            <p:nvPr/>
          </p:nvSpPr>
          <p:spPr>
            <a:xfrm>
              <a:off x="3967307" y="4899345"/>
              <a:ext cx="183345" cy="254980"/>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7" name="正方形/長方形 106">
              <a:extLst>
                <a:ext uri="{FF2B5EF4-FFF2-40B4-BE49-F238E27FC236}">
                  <a16:creationId xmlns:a16="http://schemas.microsoft.com/office/drawing/2014/main" id="{0EE24A4D-48FA-90BF-3296-1222E116E785}"/>
                </a:ext>
              </a:extLst>
            </p:cNvPr>
            <p:cNvSpPr/>
            <p:nvPr/>
          </p:nvSpPr>
          <p:spPr>
            <a:xfrm rot="21247746">
              <a:off x="1663238" y="3601426"/>
              <a:ext cx="190051" cy="169347"/>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8" name="正方形/長方形 107">
              <a:extLst>
                <a:ext uri="{FF2B5EF4-FFF2-40B4-BE49-F238E27FC236}">
                  <a16:creationId xmlns:a16="http://schemas.microsoft.com/office/drawing/2014/main" id="{842E0E5B-D0B2-51E5-D5B0-5593157087C7}"/>
                </a:ext>
              </a:extLst>
            </p:cNvPr>
            <p:cNvSpPr/>
            <p:nvPr/>
          </p:nvSpPr>
          <p:spPr>
            <a:xfrm rot="279108">
              <a:off x="1898815" y="4581293"/>
              <a:ext cx="512283" cy="339662"/>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09" name="正方形/長方形 108">
              <a:extLst>
                <a:ext uri="{FF2B5EF4-FFF2-40B4-BE49-F238E27FC236}">
                  <a16:creationId xmlns:a16="http://schemas.microsoft.com/office/drawing/2014/main" id="{43685A70-DC81-4B22-4B1F-1048CB744221}"/>
                </a:ext>
              </a:extLst>
            </p:cNvPr>
            <p:cNvSpPr/>
            <p:nvPr/>
          </p:nvSpPr>
          <p:spPr>
            <a:xfrm rot="681793">
              <a:off x="2770559" y="4542499"/>
              <a:ext cx="630100" cy="624971"/>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10" name="正方形/長方形 109">
              <a:extLst>
                <a:ext uri="{FF2B5EF4-FFF2-40B4-BE49-F238E27FC236}">
                  <a16:creationId xmlns:a16="http://schemas.microsoft.com/office/drawing/2014/main" id="{E5C98861-932C-1610-DD36-838F9D4780C9}"/>
                </a:ext>
              </a:extLst>
            </p:cNvPr>
            <p:cNvSpPr/>
            <p:nvPr/>
          </p:nvSpPr>
          <p:spPr>
            <a:xfrm rot="279108">
              <a:off x="452323" y="4778829"/>
              <a:ext cx="713554" cy="487917"/>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11" name="正方形/長方形 110">
              <a:extLst>
                <a:ext uri="{FF2B5EF4-FFF2-40B4-BE49-F238E27FC236}">
                  <a16:creationId xmlns:a16="http://schemas.microsoft.com/office/drawing/2014/main" id="{B25DD2C4-79C7-681E-25F0-B03627664778}"/>
                </a:ext>
              </a:extLst>
            </p:cNvPr>
            <p:cNvSpPr/>
            <p:nvPr/>
          </p:nvSpPr>
          <p:spPr>
            <a:xfrm>
              <a:off x="3106832" y="4622098"/>
              <a:ext cx="404084" cy="554494"/>
            </a:xfrm>
            <a:prstGeom prst="rect">
              <a:avLst/>
            </a:prstGeom>
            <a:blipFill>
              <a:blip r:embed="rId3"/>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grpSp>
      <p:sp>
        <p:nvSpPr>
          <p:cNvPr id="112" name="正方形/長方形 111">
            <a:extLst>
              <a:ext uri="{FF2B5EF4-FFF2-40B4-BE49-F238E27FC236}">
                <a16:creationId xmlns:a16="http://schemas.microsoft.com/office/drawing/2014/main" id="{76D09B16-2E19-26F3-3CA5-FDC8326D5A26}"/>
              </a:ext>
            </a:extLst>
          </p:cNvPr>
          <p:cNvSpPr/>
          <p:nvPr/>
        </p:nvSpPr>
        <p:spPr>
          <a:xfrm>
            <a:off x="126130" y="692460"/>
            <a:ext cx="4383369" cy="70472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200" b="1"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札幌市の看板落下事故</a:t>
            </a:r>
            <a:r>
              <a:rPr kumimoji="1" lang="en-US" altLang="ja-JP" sz="1200" b="1" dirty="0">
                <a:solidFill>
                  <a:schemeClr val="tx1"/>
                </a:solidFill>
                <a:latin typeface="Meiryo UI" panose="020B0604030504040204" pitchFamily="50" charset="-128"/>
                <a:ea typeface="Meiryo UI" panose="020B0604030504040204" pitchFamily="50" charset="-128"/>
              </a:rPr>
              <a:t>》</a:t>
            </a: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rPr>
              <a:t>平成</a:t>
            </a:r>
            <a:r>
              <a:rPr lang="en-US" altLang="ja-JP" sz="1200" dirty="0">
                <a:solidFill>
                  <a:schemeClr val="tx1"/>
                </a:solidFill>
                <a:latin typeface="Meiryo UI" panose="020B0604030504040204" pitchFamily="50" charset="-128"/>
                <a:ea typeface="Meiryo UI" panose="020B0604030504040204" pitchFamily="50" charset="-128"/>
              </a:rPr>
              <a:t>27</a:t>
            </a:r>
            <a:r>
              <a:rPr lang="ja-JP" altLang="en-US" sz="1200" dirty="0">
                <a:solidFill>
                  <a:schemeClr val="tx1"/>
                </a:solidFill>
                <a:latin typeface="Meiryo UI" panose="020B0604030504040204" pitchFamily="50" charset="-128"/>
                <a:ea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rPr>
              <a:t>2</a:t>
            </a:r>
            <a:r>
              <a:rPr lang="ja-JP" altLang="en-US" sz="1200" dirty="0">
                <a:solidFill>
                  <a:schemeClr val="tx1"/>
                </a:solidFill>
                <a:latin typeface="Meiryo UI" panose="020B0604030504040204" pitchFamily="50" charset="-128"/>
                <a:ea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rPr>
              <a:t>15</a:t>
            </a:r>
            <a:r>
              <a:rPr lang="ja-JP" altLang="en-US" sz="1200" dirty="0">
                <a:solidFill>
                  <a:schemeClr val="tx1"/>
                </a:solidFill>
                <a:latin typeface="Meiryo UI" panose="020B0604030504040204" pitchFamily="50" charset="-128"/>
                <a:ea typeface="Meiryo UI" panose="020B0604030504040204" pitchFamily="50" charset="-128"/>
              </a:rPr>
              <a:t>日、飲食店ビルの外壁に緊結された看板の一部が落下。歩行中の女性１名の頭部に当たり重体。</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3D653BD8-03C6-9490-3105-26A616D4FE29}"/>
              </a:ext>
            </a:extLst>
          </p:cNvPr>
          <p:cNvSpPr txBox="1"/>
          <p:nvPr/>
        </p:nvSpPr>
        <p:spPr>
          <a:xfrm>
            <a:off x="156233" y="2431088"/>
            <a:ext cx="4398998" cy="553896"/>
          </a:xfrm>
          <a:prstGeom prst="rect">
            <a:avLst/>
          </a:prstGeom>
          <a:solidFill>
            <a:schemeClr val="bg1"/>
          </a:solidFill>
          <a:ln w="12700">
            <a:solidFill>
              <a:schemeClr val="tx2"/>
            </a:solidFill>
          </a:ln>
        </p:spPr>
        <p:txBody>
          <a:bodyPr lIns="36000" tIns="36000" bIns="36000">
            <a:noAutofit/>
          </a:bodyPr>
          <a:lstStyle/>
          <a:p>
            <a:pPr algn="just">
              <a:defRPr/>
            </a:pPr>
            <a:r>
              <a:rPr lang="ja-JP" altLang="en-US" sz="1100" b="1" dirty="0">
                <a:latin typeface="Meiryo UI" panose="020B0604030504040204" pitchFamily="50" charset="-128"/>
                <a:ea typeface="Meiryo UI" panose="020B0604030504040204" pitchFamily="50" charset="-128"/>
              </a:rPr>
              <a:t>平成</a:t>
            </a:r>
            <a:r>
              <a:rPr lang="en-US" altLang="ja-JP" sz="1100" b="1" dirty="0">
                <a:latin typeface="Meiryo UI" panose="020B0604030504040204" pitchFamily="50" charset="-128"/>
                <a:ea typeface="Meiryo UI" panose="020B0604030504040204" pitchFamily="50" charset="-128"/>
              </a:rPr>
              <a:t>27</a:t>
            </a:r>
            <a:r>
              <a:rPr lang="ja-JP" altLang="en-US" sz="1100" b="1" dirty="0">
                <a:latin typeface="Meiryo UI" panose="020B0604030504040204" pitchFamily="50" charset="-128"/>
                <a:ea typeface="Meiryo UI" panose="020B0604030504040204" pitchFamily="50" charset="-128"/>
              </a:rPr>
              <a:t>年</a:t>
            </a:r>
            <a:r>
              <a:rPr lang="en-US" altLang="ja-JP" sz="1100" b="1" dirty="0">
                <a:latin typeface="Meiryo UI" panose="020B0604030504040204" pitchFamily="50" charset="-128"/>
                <a:ea typeface="Meiryo UI" panose="020B0604030504040204" pitchFamily="50" charset="-128"/>
              </a:rPr>
              <a:t>6</a:t>
            </a:r>
            <a:r>
              <a:rPr lang="ja-JP" altLang="en-US" sz="1100" b="1" dirty="0">
                <a:latin typeface="Meiryo UI" panose="020B0604030504040204" pitchFamily="50" charset="-128"/>
                <a:ea typeface="Meiryo UI" panose="020B0604030504040204" pitchFamily="50" charset="-128"/>
              </a:rPr>
              <a:t>月</a:t>
            </a:r>
            <a:endParaRPr lang="en-US" altLang="ja-JP" sz="1100" b="1" dirty="0">
              <a:latin typeface="Meiryo UI" panose="020B0604030504040204" pitchFamily="50" charset="-128"/>
              <a:ea typeface="Meiryo UI" panose="020B0604030504040204" pitchFamily="50" charset="-128"/>
            </a:endParaRPr>
          </a:p>
          <a:p>
            <a:pPr algn="just">
              <a:defRPr/>
            </a:pPr>
            <a:r>
              <a:rPr lang="ja-JP" altLang="en-US" sz="1100" dirty="0">
                <a:latin typeface="Meiryo UI" panose="020B0604030504040204" pitchFamily="50" charset="-128"/>
                <a:ea typeface="Meiryo UI" panose="020B0604030504040204" pitchFamily="50" charset="-128"/>
              </a:rPr>
              <a:t>屋外広告物の落下等の事故が発生した場合の緊急連絡体制を構築し、自治体に周知。</a:t>
            </a:r>
            <a:endParaRPr lang="en-US" altLang="ja-JP" sz="1100" dirty="0">
              <a:latin typeface="Meiryo UI" panose="020B0604030504040204" pitchFamily="50" charset="-128"/>
              <a:ea typeface="Meiryo UI" panose="020B0604030504040204" pitchFamily="50" charset="-128"/>
            </a:endParaRPr>
          </a:p>
        </p:txBody>
      </p:sp>
      <p:sp>
        <p:nvSpPr>
          <p:cNvPr id="114" name="テキスト ボックス 113">
            <a:extLst>
              <a:ext uri="{FF2B5EF4-FFF2-40B4-BE49-F238E27FC236}">
                <a16:creationId xmlns:a16="http://schemas.microsoft.com/office/drawing/2014/main" id="{E95AA719-DCF4-BFDB-4BD6-4841F7310404}"/>
              </a:ext>
            </a:extLst>
          </p:cNvPr>
          <p:cNvSpPr txBox="1"/>
          <p:nvPr/>
        </p:nvSpPr>
        <p:spPr>
          <a:xfrm>
            <a:off x="143327" y="1600406"/>
            <a:ext cx="4407586" cy="752209"/>
          </a:xfrm>
          <a:prstGeom prst="rect">
            <a:avLst/>
          </a:prstGeom>
          <a:solidFill>
            <a:schemeClr val="bg1"/>
          </a:solidFill>
          <a:ln w="12700">
            <a:solidFill>
              <a:schemeClr val="tx2"/>
            </a:solidFill>
          </a:ln>
        </p:spPr>
        <p:txBody>
          <a:bodyPr lIns="36000" tIns="36000" bIns="36000">
            <a:noAutofit/>
          </a:bodyPr>
          <a:lstStyle/>
          <a:p>
            <a:pPr algn="just">
              <a:defRPr/>
            </a:pPr>
            <a:r>
              <a:rPr lang="ja-JP" altLang="en-US" sz="1100" b="1" dirty="0">
                <a:latin typeface="Meiryo UI" panose="020B0604030504040204" pitchFamily="50" charset="-128"/>
                <a:ea typeface="Meiryo UI" panose="020B0604030504040204" pitchFamily="50" charset="-128"/>
              </a:rPr>
              <a:t>平成</a:t>
            </a:r>
            <a:r>
              <a:rPr lang="en-US" altLang="ja-JP" sz="1100" b="1" dirty="0">
                <a:latin typeface="Meiryo UI" panose="020B0604030504040204" pitchFamily="50" charset="-128"/>
                <a:ea typeface="Meiryo UI" panose="020B0604030504040204" pitchFamily="50" charset="-128"/>
              </a:rPr>
              <a:t>27</a:t>
            </a:r>
            <a:r>
              <a:rPr lang="ja-JP" altLang="en-US" sz="1100" b="1" dirty="0">
                <a:latin typeface="Meiryo UI" panose="020B0604030504040204" pitchFamily="50" charset="-128"/>
                <a:ea typeface="Meiryo UI" panose="020B0604030504040204" pitchFamily="50" charset="-128"/>
              </a:rPr>
              <a:t>年</a:t>
            </a:r>
            <a:r>
              <a:rPr lang="en-US" altLang="ja-JP" sz="1100" b="1" dirty="0">
                <a:latin typeface="Meiryo UI" panose="020B0604030504040204" pitchFamily="50" charset="-128"/>
                <a:ea typeface="Meiryo UI" panose="020B0604030504040204" pitchFamily="50" charset="-128"/>
              </a:rPr>
              <a:t>2</a:t>
            </a:r>
            <a:r>
              <a:rPr lang="ja-JP" altLang="en-US" sz="1100" b="1" dirty="0">
                <a:latin typeface="Meiryo UI" panose="020B0604030504040204" pitchFamily="50" charset="-128"/>
                <a:ea typeface="Meiryo UI" panose="020B0604030504040204" pitchFamily="50" charset="-128"/>
              </a:rPr>
              <a:t>月</a:t>
            </a:r>
            <a:endParaRPr lang="en-US" altLang="ja-JP" sz="1100" b="1" dirty="0">
              <a:latin typeface="Meiryo UI" panose="020B0604030504040204" pitchFamily="50" charset="-128"/>
              <a:ea typeface="Meiryo UI" panose="020B0604030504040204" pitchFamily="50" charset="-128"/>
            </a:endParaRPr>
          </a:p>
          <a:p>
            <a:pPr algn="just">
              <a:defRPr/>
            </a:pPr>
            <a:r>
              <a:rPr lang="ja-JP" altLang="en-US" sz="1100" dirty="0">
                <a:latin typeface="Meiryo UI" panose="020B0604030504040204" pitchFamily="50" charset="-128"/>
                <a:ea typeface="Meiryo UI" panose="020B0604030504040204" pitchFamily="50" charset="-128"/>
              </a:rPr>
              <a:t>屋外広告物の所有者等に対し、実効性のある点検の実施と、老朽化による倒壊・落下のおそれがある広告物の速やかな撤去、改修等、適切な措置を講ずるよう指導することを自治体に依頼。</a:t>
            </a:r>
            <a:endParaRPr lang="en-US" altLang="ja-JP" sz="1100" dirty="0">
              <a:latin typeface="Meiryo UI" panose="020B0604030504040204" pitchFamily="50" charset="-128"/>
              <a:ea typeface="Meiryo UI" panose="020B0604030504040204" pitchFamily="50" charset="-128"/>
            </a:endParaRPr>
          </a:p>
        </p:txBody>
      </p:sp>
      <p:sp>
        <p:nvSpPr>
          <p:cNvPr id="115" name="下矢印 11">
            <a:extLst>
              <a:ext uri="{FF2B5EF4-FFF2-40B4-BE49-F238E27FC236}">
                <a16:creationId xmlns:a16="http://schemas.microsoft.com/office/drawing/2014/main" id="{3F785BF3-B68F-357E-2F06-769E8F8F4591}"/>
              </a:ext>
            </a:extLst>
          </p:cNvPr>
          <p:cNvSpPr/>
          <p:nvPr/>
        </p:nvSpPr>
        <p:spPr>
          <a:xfrm>
            <a:off x="2679578" y="3638083"/>
            <a:ext cx="2335380" cy="248874"/>
          </a:xfrm>
          <a:prstGeom prst="downArrow">
            <a:avLst>
              <a:gd name="adj1" fmla="val 36501"/>
              <a:gd name="adj2" fmla="val 61482"/>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706" dirty="0"/>
              <a:t>　</a:t>
            </a:r>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26</a:t>
            </a:fld>
            <a:endParaRPr lang="en-US" altLang="ja-JP" dirty="0">
              <a:solidFill>
                <a:srgbClr val="000000"/>
              </a:solidFill>
            </a:endParaRPr>
          </a:p>
        </p:txBody>
      </p:sp>
      <p:cxnSp>
        <p:nvCxnSpPr>
          <p:cNvPr id="117" name="直線矢印コネクタ 116">
            <a:extLst>
              <a:ext uri="{FF2B5EF4-FFF2-40B4-BE49-F238E27FC236}">
                <a16:creationId xmlns:a16="http://schemas.microsoft.com/office/drawing/2014/main" id="{89624614-BFC9-C81D-391F-F518EEC54EBD}"/>
              </a:ext>
            </a:extLst>
          </p:cNvPr>
          <p:cNvCxnSpPr>
            <a:cxnSpLocks/>
          </p:cNvCxnSpPr>
          <p:nvPr/>
        </p:nvCxnSpPr>
        <p:spPr>
          <a:xfrm>
            <a:off x="5436096" y="1269031"/>
            <a:ext cx="0" cy="1873439"/>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9" name="正方形/長方形 118">
            <a:extLst>
              <a:ext uri="{FF2B5EF4-FFF2-40B4-BE49-F238E27FC236}">
                <a16:creationId xmlns:a16="http://schemas.microsoft.com/office/drawing/2014/main" id="{FB26B4EF-B127-5722-E5E2-35F8E869E4CF}"/>
              </a:ext>
            </a:extLst>
          </p:cNvPr>
          <p:cNvSpPr/>
          <p:nvPr/>
        </p:nvSpPr>
        <p:spPr>
          <a:xfrm>
            <a:off x="5488064" y="1956166"/>
            <a:ext cx="762732" cy="296893"/>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400" b="1" dirty="0">
                <a:solidFill>
                  <a:srgbClr val="FF0000"/>
                </a:solidFill>
                <a:latin typeface="Meiryo UI" panose="020B0604030504040204" pitchFamily="50" charset="-128"/>
                <a:ea typeface="Meiryo UI" panose="020B0604030504040204" pitchFamily="50" charset="-128"/>
              </a:rPr>
              <a:t>約</a:t>
            </a:r>
            <a:r>
              <a:rPr kumimoji="1" lang="en-US" altLang="ja-JP" sz="1400" b="1" dirty="0">
                <a:solidFill>
                  <a:srgbClr val="FF0000"/>
                </a:solidFill>
                <a:latin typeface="Meiryo UI" panose="020B0604030504040204" pitchFamily="50" charset="-128"/>
                <a:ea typeface="Meiryo UI" panose="020B0604030504040204" pitchFamily="50" charset="-128"/>
              </a:rPr>
              <a:t>15m</a:t>
            </a:r>
            <a:endParaRPr kumimoji="1" lang="ja-JP" altLang="en-US" sz="1400" b="1" dirty="0">
              <a:solidFill>
                <a:srgbClr val="FF0000"/>
              </a:solidFill>
              <a:latin typeface="Meiryo UI" panose="020B0604030504040204" pitchFamily="50" charset="-128"/>
              <a:ea typeface="Meiryo UI" panose="020B0604030504040204" pitchFamily="50" charset="-128"/>
            </a:endParaRPr>
          </a:p>
        </p:txBody>
      </p:sp>
      <p:sp>
        <p:nvSpPr>
          <p:cNvPr id="120" name="下矢印 11">
            <a:extLst>
              <a:ext uri="{FF2B5EF4-FFF2-40B4-BE49-F238E27FC236}">
                <a16:creationId xmlns:a16="http://schemas.microsoft.com/office/drawing/2014/main" id="{C3BCF5A1-7B65-63E2-6A1A-8FFFAE5A7FB8}"/>
              </a:ext>
            </a:extLst>
          </p:cNvPr>
          <p:cNvSpPr/>
          <p:nvPr/>
        </p:nvSpPr>
        <p:spPr>
          <a:xfrm>
            <a:off x="2771800" y="5826802"/>
            <a:ext cx="2335380" cy="248874"/>
          </a:xfrm>
          <a:prstGeom prst="downArrow">
            <a:avLst>
              <a:gd name="adj1" fmla="val 36501"/>
              <a:gd name="adj2" fmla="val 61482"/>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706" dirty="0"/>
              <a:t>　</a:t>
            </a:r>
          </a:p>
        </p:txBody>
      </p:sp>
      <p:sp>
        <p:nvSpPr>
          <p:cNvPr id="121" name="正方形/長方形 120">
            <a:extLst>
              <a:ext uri="{FF2B5EF4-FFF2-40B4-BE49-F238E27FC236}">
                <a16:creationId xmlns:a16="http://schemas.microsoft.com/office/drawing/2014/main" id="{112F7134-552A-C322-676A-C6ADAEC6352A}"/>
              </a:ext>
            </a:extLst>
          </p:cNvPr>
          <p:cNvSpPr/>
          <p:nvPr/>
        </p:nvSpPr>
        <p:spPr bwMode="auto">
          <a:xfrm>
            <a:off x="7545707" y="3242610"/>
            <a:ext cx="1519005" cy="2507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pic>
        <p:nvPicPr>
          <p:cNvPr id="122" name="図 1">
            <a:extLst>
              <a:ext uri="{FF2B5EF4-FFF2-40B4-BE49-F238E27FC236}">
                <a16:creationId xmlns:a16="http://schemas.microsoft.com/office/drawing/2014/main" id="{9200D069-01A8-58F9-5A98-6C491253C09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73533" y="3330453"/>
            <a:ext cx="1345097" cy="1754839"/>
          </a:xfrm>
          <a:prstGeom prst="rect">
            <a:avLst/>
          </a:prstGeom>
          <a:noFill/>
          <a:ln w="3175">
            <a:solidFill>
              <a:schemeClr val="tx1">
                <a:lumMod val="95000"/>
                <a:lumOff val="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23" name="正方形/長方形 18">
            <a:extLst>
              <a:ext uri="{FF2B5EF4-FFF2-40B4-BE49-F238E27FC236}">
                <a16:creationId xmlns:a16="http://schemas.microsoft.com/office/drawing/2014/main" id="{140B80F8-580C-1E87-C009-947F45C0B734}"/>
              </a:ext>
            </a:extLst>
          </p:cNvPr>
          <p:cNvSpPr>
            <a:spLocks noChangeArrowheads="1"/>
          </p:cNvSpPr>
          <p:nvPr/>
        </p:nvSpPr>
        <p:spPr bwMode="auto">
          <a:xfrm>
            <a:off x="7522393" y="5110890"/>
            <a:ext cx="1584176" cy="66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rIns="3600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900" b="1" dirty="0">
                <a:solidFill>
                  <a:srgbClr val="000000"/>
                </a:solidFill>
                <a:latin typeface="メイリオ" panose="020B0604030504040204" pitchFamily="50" charset="-128"/>
                <a:ea typeface="メイリオ" panose="020B0604030504040204" pitchFamily="50" charset="-128"/>
              </a:rPr>
              <a:t>・看板の種類ごとの</a:t>
            </a:r>
            <a:r>
              <a:rPr lang="ja-JP" altLang="en-US" sz="900" dirty="0">
                <a:solidFill>
                  <a:srgbClr val="000000"/>
                </a:solidFill>
                <a:latin typeface="メイリオ" panose="020B0604030504040204" pitchFamily="50" charset="-128"/>
                <a:ea typeface="メイリオ" panose="020B0604030504040204" pitchFamily="50" charset="-128"/>
              </a:rPr>
              <a:t>留意事項</a:t>
            </a:r>
            <a:endParaRPr lang="en-US" altLang="ja-JP" sz="9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900" dirty="0">
                <a:solidFill>
                  <a:srgbClr val="000000"/>
                </a:solidFill>
                <a:latin typeface="メイリオ" panose="020B0604030504040204" pitchFamily="50" charset="-128"/>
                <a:ea typeface="メイリオ" panose="020B0604030504040204" pitchFamily="50" charset="-128"/>
              </a:rPr>
              <a:t>・オーナーがすべき</a:t>
            </a:r>
            <a:r>
              <a:rPr lang="ja-JP" altLang="en-US" sz="900" b="1" dirty="0">
                <a:solidFill>
                  <a:srgbClr val="000000"/>
                </a:solidFill>
                <a:latin typeface="メイリオ" panose="020B0604030504040204" pitchFamily="50" charset="-128"/>
                <a:ea typeface="メイリオ" panose="020B0604030504040204" pitchFamily="50" charset="-128"/>
              </a:rPr>
              <a:t>日常点検</a:t>
            </a:r>
            <a:endParaRPr lang="en-US" altLang="ja-JP" sz="900" b="1"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900" b="1" dirty="0">
                <a:solidFill>
                  <a:srgbClr val="000000"/>
                </a:solidFill>
                <a:latin typeface="メイリオ" panose="020B0604030504040204" pitchFamily="50" charset="-128"/>
                <a:ea typeface="メイリオ" panose="020B0604030504040204" pitchFamily="50" charset="-128"/>
              </a:rPr>
              <a:t>　項目</a:t>
            </a:r>
            <a:endParaRPr lang="en-US" altLang="ja-JP" sz="900" b="1" dirty="0">
              <a:solidFill>
                <a:srgbClr val="000000"/>
              </a:solidFill>
              <a:latin typeface="メイリオ" panose="020B0604030504040204" pitchFamily="50" charset="-128"/>
              <a:ea typeface="メイリオ" panose="020B0604030504040204" pitchFamily="50" charset="-128"/>
            </a:endParaRPr>
          </a:p>
          <a:p>
            <a:pPr eaLnBrk="1" hangingPunct="1">
              <a:spcBef>
                <a:spcPts val="300"/>
              </a:spcBef>
              <a:buFontTx/>
              <a:buNone/>
            </a:pPr>
            <a:r>
              <a:rPr lang="ja-JP" altLang="en-US" sz="900" dirty="0">
                <a:solidFill>
                  <a:srgbClr val="000000"/>
                </a:solidFill>
                <a:latin typeface="メイリオ" panose="020B0604030504040204" pitchFamily="50" charset="-128"/>
                <a:ea typeface="メイリオ" panose="020B0604030504040204" pitchFamily="50" charset="-128"/>
              </a:rPr>
              <a:t>等を掲載</a:t>
            </a:r>
            <a:endParaRPr lang="en-US" altLang="ja-JP" sz="900" dirty="0">
              <a:solidFill>
                <a:srgbClr val="000000"/>
              </a:solidFill>
              <a:latin typeface="メイリオ" panose="020B0604030504040204" pitchFamily="50" charset="-128"/>
              <a:ea typeface="メイリオ" panose="020B0604030504040204" pitchFamily="50" charset="-128"/>
            </a:endParaRPr>
          </a:p>
        </p:txBody>
      </p:sp>
      <p:sp>
        <p:nvSpPr>
          <p:cNvPr id="47" name="下矢印 11">
            <a:extLst>
              <a:ext uri="{FF2B5EF4-FFF2-40B4-BE49-F238E27FC236}">
                <a16:creationId xmlns:a16="http://schemas.microsoft.com/office/drawing/2014/main" id="{824D4E58-2E16-7FDE-D4FC-41B592CDDF7C}"/>
              </a:ext>
            </a:extLst>
          </p:cNvPr>
          <p:cNvSpPr/>
          <p:nvPr/>
        </p:nvSpPr>
        <p:spPr>
          <a:xfrm>
            <a:off x="1264960" y="1416753"/>
            <a:ext cx="1975665" cy="224889"/>
          </a:xfrm>
          <a:prstGeom prst="downArrow">
            <a:avLst>
              <a:gd name="adj1" fmla="val 36501"/>
              <a:gd name="adj2" fmla="val 61482"/>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706" dirty="0"/>
              <a:t>　</a:t>
            </a:r>
          </a:p>
        </p:txBody>
      </p:sp>
      <p:sp>
        <p:nvSpPr>
          <p:cNvPr id="2" name="四角形: メモ 1">
            <a:extLst>
              <a:ext uri="{FF2B5EF4-FFF2-40B4-BE49-F238E27FC236}">
                <a16:creationId xmlns:a16="http://schemas.microsoft.com/office/drawing/2014/main" id="{82F7956B-D271-BA36-C471-201706BA1887}"/>
              </a:ext>
            </a:extLst>
          </p:cNvPr>
          <p:cNvSpPr/>
          <p:nvPr/>
        </p:nvSpPr>
        <p:spPr>
          <a:xfrm>
            <a:off x="5048587" y="3933336"/>
            <a:ext cx="2433207" cy="357246"/>
          </a:xfrm>
          <a:prstGeom prst="foldedCorner">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0" rtlCol="0" anchor="t" anchorCtr="0"/>
          <a:lstStyle/>
          <a:p>
            <a:pPr>
              <a:spcBef>
                <a:spcPts val="600"/>
              </a:spcBef>
            </a:pP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　広告物の所有者等</a:t>
            </a:r>
            <a:endParaRPr lang="en-US" altLang="ja-JP" sz="800" dirty="0">
              <a:solidFill>
                <a:schemeClr val="tx1"/>
              </a:solidFill>
              <a:latin typeface="Meiryo UI" panose="020B0604030504040204" pitchFamily="50" charset="-128"/>
              <a:ea typeface="Meiryo UI" panose="020B0604030504040204" pitchFamily="50" charset="-128"/>
            </a:endParaRPr>
          </a:p>
          <a:p>
            <a:pPr marL="180000" indent="-457200" algn="just">
              <a:spcBef>
                <a:spcPts val="300"/>
              </a:spcBef>
            </a:pPr>
            <a:r>
              <a:rPr kumimoji="1" lang="ja-JP" altLang="en-US" sz="800" dirty="0">
                <a:solidFill>
                  <a:schemeClr val="tx1"/>
                </a:solidFill>
                <a:latin typeface="Meiryo UI" panose="020B0604030504040204" pitchFamily="50" charset="-128"/>
                <a:ea typeface="Meiryo UI" panose="020B0604030504040204" pitchFamily="50" charset="-128"/>
              </a:rPr>
              <a:t>　　 広告物若しくは掲出物件の所有者若しくは占有者</a:t>
            </a:r>
          </a:p>
        </p:txBody>
      </p:sp>
    </p:spTree>
    <p:extLst>
      <p:ext uri="{BB962C8B-B14F-4D97-AF65-F5344CB8AC3E}">
        <p14:creationId xmlns:p14="http://schemas.microsoft.com/office/powerpoint/2010/main" val="1565757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B33B5BC6-11C8-1D02-FA29-8902895D7CB0}"/>
              </a:ext>
            </a:extLst>
          </p:cNvPr>
          <p:cNvSpPr>
            <a:spLocks noGrp="1" noChangeArrowheads="1"/>
          </p:cNvSpPr>
          <p:nvPr>
            <p:ph type="title"/>
          </p:nvPr>
        </p:nvSpPr>
        <p:spPr>
          <a:xfrm>
            <a:off x="7227" y="33391"/>
            <a:ext cx="4932363" cy="451544"/>
          </a:xfrm>
        </p:spPr>
        <p:txBody>
          <a:bodyPr/>
          <a:lstStyle/>
          <a:p>
            <a:pPr algn="just" eaLnBrk="1" hangingPunct="1"/>
            <a:r>
              <a:rPr lang="ja-JP" altLang="en-US" sz="2276" b="1" dirty="0">
                <a:latin typeface="Meiryo UI" panose="020B0604030504040204" pitchFamily="50" charset="-128"/>
                <a:ea typeface="Meiryo UI" panose="020B0604030504040204" pitchFamily="50" charset="-128"/>
              </a:rPr>
              <a:t>看板の安全管理ガイドブック</a:t>
            </a:r>
            <a:endParaRPr lang="en-US" altLang="ja-JP" sz="1327" b="1" dirty="0">
              <a:solidFill>
                <a:srgbClr val="0066FF"/>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445AE5B5-1A72-A104-93C5-62FCD82FEC42}"/>
              </a:ext>
            </a:extLst>
          </p:cNvPr>
          <p:cNvSpPr/>
          <p:nvPr/>
        </p:nvSpPr>
        <p:spPr>
          <a:xfrm>
            <a:off x="116202" y="620688"/>
            <a:ext cx="8906686" cy="6120680"/>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sp>
        <p:nvSpPr>
          <p:cNvPr id="56324" name="AutoShape 2">
            <a:extLst>
              <a:ext uri="{FF2B5EF4-FFF2-40B4-BE49-F238E27FC236}">
                <a16:creationId xmlns:a16="http://schemas.microsoft.com/office/drawing/2014/main" id="{5CCBC63A-29AB-53B8-47F9-3AEE4F76869A}"/>
              </a:ext>
            </a:extLst>
          </p:cNvPr>
          <p:cNvSpPr>
            <a:spLocks noChangeArrowheads="1"/>
          </p:cNvSpPr>
          <p:nvPr/>
        </p:nvSpPr>
        <p:spPr bwMode="auto">
          <a:xfrm>
            <a:off x="217229" y="709774"/>
            <a:ext cx="8704631" cy="866964"/>
          </a:xfrm>
          <a:prstGeom prst="roundRect">
            <a:avLst>
              <a:gd name="adj" fmla="val 13338"/>
            </a:avLst>
          </a:prstGeom>
          <a:solidFill>
            <a:srgbClr val="FFFFCC"/>
          </a:solidFill>
          <a:ln w="63500" cmpd="dbl">
            <a:solidFill>
              <a:srgbClr val="CC3300"/>
            </a:solidFill>
            <a:round/>
            <a:headEnd/>
            <a:tailEnd/>
          </a:ln>
        </p:spPr>
        <p:txBody>
          <a:bodyPr lIns="34133" rIns="34133" anchor="ctr"/>
          <a:lstStyle>
            <a:lvl1pPr marL="34925" indent="2159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517" dirty="0">
                <a:solidFill>
                  <a:srgbClr val="000000"/>
                </a:solidFill>
                <a:latin typeface="ＭＳ Ｐゴシック" panose="020B0600070205080204" pitchFamily="50" charset="-128"/>
                <a:ea typeface="メイリオ" panose="020B0604030504040204" pitchFamily="50" charset="-128"/>
              </a:rPr>
              <a:t>屋外広告物に携わる産学官で構成する</a:t>
            </a:r>
            <a:r>
              <a:rPr lang="en-US" altLang="ja-JP" sz="1517" dirty="0">
                <a:solidFill>
                  <a:srgbClr val="000000"/>
                </a:solidFill>
                <a:latin typeface="ＭＳ Ｐゴシック" panose="020B0600070205080204" pitchFamily="50" charset="-128"/>
                <a:ea typeface="メイリオ" panose="020B0604030504040204" pitchFamily="50" charset="-128"/>
              </a:rPr>
              <a:t>｢</a:t>
            </a:r>
            <a:r>
              <a:rPr lang="ja-JP" altLang="en-US" sz="1517" dirty="0">
                <a:solidFill>
                  <a:srgbClr val="000000"/>
                </a:solidFill>
                <a:latin typeface="ＭＳ Ｐゴシック" panose="020B0600070205080204" pitchFamily="50" charset="-128"/>
                <a:ea typeface="メイリオ" panose="020B0604030504040204" pitchFamily="50" charset="-128"/>
              </a:rPr>
              <a:t>屋外広告物適正化推進委員会</a:t>
            </a:r>
            <a:r>
              <a:rPr lang="en-US" altLang="ja-JP" sz="1517" dirty="0">
                <a:solidFill>
                  <a:srgbClr val="000000"/>
                </a:solidFill>
                <a:latin typeface="ＭＳ Ｐゴシック" panose="020B0600070205080204" pitchFamily="50" charset="-128"/>
                <a:ea typeface="メイリオ" panose="020B0604030504040204" pitchFamily="50" charset="-128"/>
              </a:rPr>
              <a:t>｣</a:t>
            </a:r>
            <a:r>
              <a:rPr lang="ja-JP" altLang="en-US" sz="1517" dirty="0">
                <a:solidFill>
                  <a:srgbClr val="000000"/>
                </a:solidFill>
                <a:latin typeface="ＭＳ Ｐゴシック" panose="020B0600070205080204" pitchFamily="50" charset="-128"/>
                <a:ea typeface="メイリオ" panose="020B0604030504040204" pitchFamily="50" charset="-128"/>
                <a:sym typeface="Wingdings" panose="05000000000000000000" pitchFamily="2" charset="2"/>
              </a:rPr>
              <a:t>にて、</a:t>
            </a:r>
            <a:r>
              <a:rPr lang="ja-JP" altLang="en-US" sz="1517" dirty="0">
                <a:solidFill>
                  <a:srgbClr val="000000"/>
                </a:solidFill>
                <a:latin typeface="ＭＳ Ｐゴシック" panose="020B0600070205080204" pitchFamily="50" charset="-128"/>
                <a:ea typeface="メイリオ" panose="020B0604030504040204" pitchFamily="50" charset="-128"/>
              </a:rPr>
              <a:t>屋外広告物の安全管理を推進すべく、屋外広告物の所有者等の日常管理のためのガイドブックを作成し全国展開。</a:t>
            </a:r>
            <a:endParaRPr lang="en-US" altLang="ja-JP" sz="1517" dirty="0">
              <a:solidFill>
                <a:srgbClr val="000000"/>
              </a:solidFill>
              <a:latin typeface="ＭＳ Ｐゴシック" panose="020B0600070205080204" pitchFamily="50" charset="-128"/>
              <a:ea typeface="メイリオ" panose="020B0604030504040204" pitchFamily="50" charset="-128"/>
            </a:endParaRPr>
          </a:p>
          <a:p>
            <a:pPr marL="0" indent="0" algn="just" eaLnBrk="1" hangingPunct="1">
              <a:spcBef>
                <a:spcPct val="0"/>
              </a:spcBef>
              <a:buFontTx/>
              <a:buNone/>
            </a:pPr>
            <a:r>
              <a:rPr lang="ja-JP" altLang="en-US" sz="1517" dirty="0">
                <a:solidFill>
                  <a:srgbClr val="000000"/>
                </a:solidFill>
                <a:latin typeface="Meiryo UI" panose="020B0604030504040204" pitchFamily="50" charset="-128"/>
                <a:ea typeface="Meiryo UI" panose="020B0604030504040204" pitchFamily="50" charset="-128"/>
              </a:rPr>
              <a:t>　　　　　　　　　　　　　　　　　　　　　　　　</a:t>
            </a:r>
            <a:r>
              <a:rPr lang="en-US" altLang="ja-JP" sz="1000" dirty="0">
                <a:solidFill>
                  <a:srgbClr val="000000"/>
                </a:solidFill>
                <a:latin typeface="Meiryo UI" panose="020B0604030504040204" pitchFamily="50" charset="-128"/>
                <a:ea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rPr>
              <a:t>国土交通省ＨＰで公表中</a:t>
            </a:r>
            <a:r>
              <a:rPr lang="en-US" altLang="ja-JP" sz="1000" dirty="0">
                <a:solidFill>
                  <a:srgbClr val="000000"/>
                </a:solidFill>
                <a:latin typeface="Meiryo UI" panose="020B0604030504040204" pitchFamily="50" charset="-128"/>
                <a:ea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rPr>
              <a:t>　　</a:t>
            </a:r>
            <a:r>
              <a:rPr lang="ja-JP" altLang="en-US" sz="1000" dirty="0">
                <a:solidFill>
                  <a:srgbClr val="000000"/>
                </a:solidFill>
                <a:latin typeface="Meiryo UI" panose="020B0604030504040204" pitchFamily="50" charset="-128"/>
                <a:ea typeface="Meiryo UI" panose="020B0604030504040204" pitchFamily="50" charset="-128"/>
                <a:hlinkClick r:id="rId3"/>
              </a:rPr>
              <a:t> </a:t>
            </a:r>
            <a:r>
              <a:rPr lang="ja-JP" altLang="en-US" sz="948" dirty="0">
                <a:solidFill>
                  <a:srgbClr val="000000"/>
                </a:solidFill>
                <a:hlinkClick r:id="rId3"/>
              </a:rPr>
              <a:t>http://www.mlit.go.jp/toshi/townscape/crd_townscape_tk_000012.html</a:t>
            </a:r>
            <a:endParaRPr lang="ja-JP" altLang="en-US" sz="948"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BCA8DAC8-98E6-B77C-3F91-4A14A116BE4C}"/>
              </a:ext>
            </a:extLst>
          </p:cNvPr>
          <p:cNvSpPr/>
          <p:nvPr/>
        </p:nvSpPr>
        <p:spPr bwMode="auto">
          <a:xfrm>
            <a:off x="234199" y="1665824"/>
            <a:ext cx="8720992" cy="5003536"/>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133" tIns="34133" rIns="34133" bIns="34133"/>
          <a:lstStyle/>
          <a:p>
            <a:pPr eaLnBrk="1" hangingPunct="1">
              <a:defRPr/>
            </a:pPr>
            <a:r>
              <a:rPr lang="en-US" altLang="ja-JP" sz="1327"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a:t>
            </a:r>
            <a:r>
              <a:rPr lang="ja-JP" altLang="en-US" sz="1327"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概要</a:t>
            </a:r>
            <a:r>
              <a:rPr lang="en-US" altLang="ja-JP" sz="1327"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a:t>
            </a:r>
          </a:p>
          <a:p>
            <a:pPr>
              <a:spcBef>
                <a:spcPts val="569"/>
              </a:spcBef>
              <a:defRPr/>
            </a:pPr>
            <a:r>
              <a:rPr lang="ja-JP" altLang="en-US"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a:t>
            </a:r>
            <a:r>
              <a:rPr lang="ja-JP" altLang="en-US" sz="1138" b="1"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看板の種類とチェックポイント</a:t>
            </a:r>
            <a:endParaRPr lang="en-US" altLang="ja-JP" sz="1138" b="1"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endParaRPr>
          </a:p>
          <a:p>
            <a:pPr eaLnBrk="1" hangingPunct="1">
              <a:defRPr/>
            </a:pPr>
            <a:r>
              <a:rPr lang="ja-JP" altLang="en-US" sz="1138" b="1"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　　 → </a:t>
            </a:r>
            <a:r>
              <a:rPr lang="ja-JP" altLang="en-US"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袖看板、壁面看板、建植看板、屋上看板、置看板、</a:t>
            </a:r>
            <a:endParaRPr lang="en-US" altLang="ja-JP"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endParaRPr>
          </a:p>
          <a:p>
            <a:pPr eaLnBrk="1" hangingPunct="1">
              <a:defRPr/>
            </a:pPr>
            <a:r>
              <a:rPr lang="ja-JP" altLang="en-US"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　　　　 アーチ看板の設置の際の注意点や劣化に関するチェック</a:t>
            </a:r>
            <a:endParaRPr lang="en-US" altLang="ja-JP"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endParaRPr>
          </a:p>
          <a:p>
            <a:pPr eaLnBrk="1" hangingPunct="1">
              <a:defRPr/>
            </a:pPr>
            <a:r>
              <a:rPr lang="ja-JP" altLang="en-US"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　　　　 ポイントを指摘。</a:t>
            </a:r>
            <a:endParaRPr lang="en-US" altLang="ja-JP"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endParaRPr>
          </a:p>
          <a:p>
            <a:pPr>
              <a:spcBef>
                <a:spcPts val="569"/>
              </a:spcBef>
              <a:defRPr/>
            </a:pPr>
            <a:r>
              <a:rPr lang="ja-JP" altLang="en-US"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a:t>
            </a:r>
            <a:r>
              <a:rPr lang="ja-JP" altLang="en-US" sz="1138" b="1"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看板の安全を脅かす要因</a:t>
            </a:r>
            <a:endParaRPr lang="en-US" altLang="ja-JP" sz="1138" b="1"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endParaRPr>
          </a:p>
          <a:p>
            <a:pPr algn="just" eaLnBrk="1" hangingPunct="1">
              <a:defRPr/>
            </a:pPr>
            <a:r>
              <a:rPr lang="ja-JP" altLang="en-US" sz="1138" b="1"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　　 → </a:t>
            </a:r>
            <a:r>
              <a:rPr lang="ja-JP" altLang="en-US"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自然環境（雨、風、気温、塩害など）、人為的な</a:t>
            </a:r>
            <a:endParaRPr lang="en-US" altLang="ja-JP"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endParaRPr>
          </a:p>
          <a:p>
            <a:pPr algn="just" eaLnBrk="1" hangingPunct="1">
              <a:defRPr/>
            </a:pPr>
            <a:r>
              <a:rPr lang="ja-JP" altLang="en-US"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　　　　 要因（設計不良、施工不良）、経年劣化（塗膜</a:t>
            </a:r>
            <a:endParaRPr lang="en-US" altLang="ja-JP"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endParaRPr>
          </a:p>
          <a:p>
            <a:pPr algn="just" eaLnBrk="1" hangingPunct="1">
              <a:defRPr/>
            </a:pPr>
            <a:r>
              <a:rPr lang="ja-JP" altLang="en-US"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　　　　 の劣化、金属疲労等）などの看板に影響を及ぼす</a:t>
            </a:r>
            <a:endParaRPr lang="en-US" altLang="ja-JP"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endParaRPr>
          </a:p>
          <a:p>
            <a:pPr algn="just" eaLnBrk="1" hangingPunct="1">
              <a:defRPr/>
            </a:pPr>
            <a:r>
              <a:rPr lang="ja-JP" altLang="en-US"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　　　　 事象を紹介。</a:t>
            </a:r>
            <a:endParaRPr lang="en-US" altLang="ja-JP"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endParaRPr>
          </a:p>
          <a:p>
            <a:pPr>
              <a:spcBef>
                <a:spcPts val="569"/>
              </a:spcBef>
              <a:defRPr/>
            </a:pPr>
            <a:r>
              <a:rPr lang="ja-JP" altLang="en-US" sz="1138" b="1"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○所有者の日常点検と初動措置</a:t>
            </a:r>
            <a:endParaRPr lang="en-US" altLang="ja-JP" sz="1138" b="1"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endParaRPr>
          </a:p>
          <a:p>
            <a:pPr eaLnBrk="1" hangingPunct="1">
              <a:defRPr/>
            </a:pPr>
            <a:r>
              <a:rPr lang="ja-JP" altLang="en-US" sz="1138" b="1"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　　 → </a:t>
            </a:r>
            <a:r>
              <a:rPr lang="ja-JP" altLang="en-US"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所有者が日常注意する視点、危険性を認識した</a:t>
            </a:r>
            <a:endParaRPr lang="en-US" altLang="ja-JP"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endParaRPr>
          </a:p>
          <a:p>
            <a:pPr eaLnBrk="1" hangingPunct="1">
              <a:defRPr/>
            </a:pPr>
            <a:r>
              <a:rPr lang="ja-JP" altLang="en-US" sz="1138" dirty="0">
                <a:solidFill>
                  <a:srgbClr val="000000"/>
                </a:solidFill>
                <a:latin typeface="Meiryo UI" panose="020B0604030504040204" pitchFamily="50" charset="-128"/>
                <a:ea typeface="Meiryo UI" panose="020B0604030504040204" pitchFamily="50" charset="-128"/>
                <a:cs typeface="Microsoft GothicNeo" panose="020B0503020000020004" pitchFamily="34" charset="-127"/>
              </a:rPr>
              <a:t>　　　　 場合の対応について記載。</a:t>
            </a:r>
            <a:endParaRPr lang="ja-JP" altLang="en-US" sz="1138" dirty="0">
              <a:solidFill>
                <a:srgbClr val="FFFFFF"/>
              </a:solidFill>
              <a:latin typeface="Meiryo UI" panose="020B0604030504040204" pitchFamily="50" charset="-128"/>
              <a:ea typeface="Meiryo UI" panose="020B0604030504040204" pitchFamily="50" charset="-128"/>
              <a:cs typeface="Microsoft GothicNeo" panose="020B0503020000020004" pitchFamily="34" charset="-127"/>
            </a:endParaRPr>
          </a:p>
        </p:txBody>
      </p:sp>
      <p:pic>
        <p:nvPicPr>
          <p:cNvPr id="9" name="図 1">
            <a:extLst>
              <a:ext uri="{FF2B5EF4-FFF2-40B4-BE49-F238E27FC236}">
                <a16:creationId xmlns:a16="http://schemas.microsoft.com/office/drawing/2014/main" id="{436AD898-A8C5-A936-FBED-AC2C6D14E733}"/>
              </a:ext>
            </a:extLst>
          </p:cNvPr>
          <p:cNvPicPr>
            <a:picLocks noChangeAspect="1"/>
          </p:cNvPicPr>
          <p:nvPr/>
        </p:nvPicPr>
        <p:blipFill>
          <a:blip r:embed="rId4"/>
          <a:srcRect/>
          <a:stretch>
            <a:fillRect/>
          </a:stretch>
        </p:blipFill>
        <p:spPr bwMode="auto">
          <a:xfrm>
            <a:off x="3912594" y="1700943"/>
            <a:ext cx="937706" cy="1354632"/>
          </a:xfrm>
          <a:prstGeom prst="rect">
            <a:avLst/>
          </a:prstGeom>
          <a:noFill/>
          <a:ln w="3175">
            <a:solidFill>
              <a:schemeClr val="tx1">
                <a:lumMod val="95000"/>
                <a:lumOff val="5000"/>
              </a:schemeClr>
            </a:solidFill>
            <a:miter lim="800000"/>
            <a:headEnd/>
            <a:tailEnd/>
          </a:ln>
        </p:spPr>
      </p:pic>
      <p:pic>
        <p:nvPicPr>
          <p:cNvPr id="56327" name="図 2">
            <a:extLst>
              <a:ext uri="{FF2B5EF4-FFF2-40B4-BE49-F238E27FC236}">
                <a16:creationId xmlns:a16="http://schemas.microsoft.com/office/drawing/2014/main" id="{F24C24CD-F7FC-5ECD-97DC-D50FB6D0A4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9328" y="2328340"/>
            <a:ext cx="1025040" cy="145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楕円 12">
            <a:extLst>
              <a:ext uri="{FF2B5EF4-FFF2-40B4-BE49-F238E27FC236}">
                <a16:creationId xmlns:a16="http://schemas.microsoft.com/office/drawing/2014/main" id="{0D83CC4F-4997-E03B-8970-14AA3943D33A}"/>
              </a:ext>
            </a:extLst>
          </p:cNvPr>
          <p:cNvSpPr/>
          <p:nvPr/>
        </p:nvSpPr>
        <p:spPr>
          <a:xfrm>
            <a:off x="4206250" y="3358259"/>
            <a:ext cx="1058117" cy="419935"/>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17" name="楕円 16">
            <a:extLst>
              <a:ext uri="{FF2B5EF4-FFF2-40B4-BE49-F238E27FC236}">
                <a16:creationId xmlns:a16="http://schemas.microsoft.com/office/drawing/2014/main" id="{F79848A7-62DD-8B87-CC4C-9781ACE8EABE}"/>
              </a:ext>
            </a:extLst>
          </p:cNvPr>
          <p:cNvSpPr/>
          <p:nvPr/>
        </p:nvSpPr>
        <p:spPr>
          <a:xfrm>
            <a:off x="4267961" y="2548490"/>
            <a:ext cx="1058118" cy="418431"/>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4" name="スライド番号プレースホルダー 3">
            <a:extLst>
              <a:ext uri="{FF2B5EF4-FFF2-40B4-BE49-F238E27FC236}">
                <a16:creationId xmlns:a16="http://schemas.microsoft.com/office/drawing/2014/main" id="{82B54EB3-517D-E65C-A672-7EE62AB3EC79}"/>
              </a:ext>
            </a:extLst>
          </p:cNvPr>
          <p:cNvSpPr>
            <a:spLocks noGrp="1"/>
          </p:cNvSpPr>
          <p:nvPr>
            <p:ph type="sldNum" sz="quarter" idx="12"/>
          </p:nvPr>
        </p:nvSpPr>
        <p:spPr>
          <a:xfrm>
            <a:off x="7004882" y="6443588"/>
            <a:ext cx="2022916" cy="451544"/>
          </a:xfrm>
        </p:spPr>
        <p:txBody>
          <a:bodyPr/>
          <a:lstStyle/>
          <a:p>
            <a:pPr>
              <a:defRPr/>
            </a:pPr>
            <a:fld id="{61E07EED-179A-4674-9803-43601772AE3C}" type="slidenum">
              <a:rPr lang="en-US" altLang="ja-JP" smtClean="0"/>
              <a:t>27</a:t>
            </a:fld>
            <a:endParaRPr lang="en-US" altLang="ja-JP" dirty="0"/>
          </a:p>
        </p:txBody>
      </p:sp>
      <p:pic>
        <p:nvPicPr>
          <p:cNvPr id="56335" name="図 18">
            <a:extLst>
              <a:ext uri="{FF2B5EF4-FFF2-40B4-BE49-F238E27FC236}">
                <a16:creationId xmlns:a16="http://schemas.microsoft.com/office/drawing/2014/main" id="{0257BF7E-1EFB-70E0-0199-EE88705ECA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7159" y="3868503"/>
            <a:ext cx="988576" cy="141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吹き出し: 四角形 5">
            <a:extLst>
              <a:ext uri="{FF2B5EF4-FFF2-40B4-BE49-F238E27FC236}">
                <a16:creationId xmlns:a16="http://schemas.microsoft.com/office/drawing/2014/main" id="{AF07C645-EA87-6434-81A0-5EED370260BB}"/>
              </a:ext>
            </a:extLst>
          </p:cNvPr>
          <p:cNvSpPr/>
          <p:nvPr/>
        </p:nvSpPr>
        <p:spPr>
          <a:xfrm>
            <a:off x="4419812" y="5376659"/>
            <a:ext cx="4328651" cy="1268095"/>
          </a:xfrm>
          <a:prstGeom prst="wedgeRectCallout">
            <a:avLst>
              <a:gd name="adj1" fmla="val -43723"/>
              <a:gd name="adj2" fmla="val -67939"/>
            </a:avLst>
          </a:prstGeom>
          <a:solidFill>
            <a:srgbClr val="FFFFCC">
              <a:alpha val="50000"/>
            </a:srgbClr>
          </a:solidFill>
          <a:ln w="127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706"/>
          </a:p>
        </p:txBody>
      </p:sp>
      <p:pic>
        <p:nvPicPr>
          <p:cNvPr id="56337" name="図 24">
            <a:extLst>
              <a:ext uri="{FF2B5EF4-FFF2-40B4-BE49-F238E27FC236}">
                <a16:creationId xmlns:a16="http://schemas.microsoft.com/office/drawing/2014/main" id="{AA52C536-2013-017B-BC63-77FC00B9D7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8447" y="5414367"/>
            <a:ext cx="4225252" cy="115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楕円 27">
            <a:extLst>
              <a:ext uri="{FF2B5EF4-FFF2-40B4-BE49-F238E27FC236}">
                <a16:creationId xmlns:a16="http://schemas.microsoft.com/office/drawing/2014/main" id="{5E06FDC6-9039-0AAD-10A0-2744FC260D44}"/>
              </a:ext>
            </a:extLst>
          </p:cNvPr>
          <p:cNvSpPr/>
          <p:nvPr/>
        </p:nvSpPr>
        <p:spPr>
          <a:xfrm>
            <a:off x="3887160" y="4246295"/>
            <a:ext cx="916633" cy="752573"/>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
        <p:nvSpPr>
          <p:cNvPr id="2" name="吹き出し: 四角形 1">
            <a:extLst>
              <a:ext uri="{FF2B5EF4-FFF2-40B4-BE49-F238E27FC236}">
                <a16:creationId xmlns:a16="http://schemas.microsoft.com/office/drawing/2014/main" id="{63F98CDD-CD82-45A9-10E6-C65D0D0FEA53}"/>
              </a:ext>
            </a:extLst>
          </p:cNvPr>
          <p:cNvSpPr/>
          <p:nvPr/>
        </p:nvSpPr>
        <p:spPr>
          <a:xfrm>
            <a:off x="446064" y="4316543"/>
            <a:ext cx="3213870" cy="2352817"/>
          </a:xfrm>
          <a:prstGeom prst="wedgeRectCallout">
            <a:avLst>
              <a:gd name="adj1" fmla="val 67057"/>
              <a:gd name="adj2" fmla="val -33165"/>
            </a:avLst>
          </a:prstGeom>
          <a:solidFill>
            <a:srgbClr val="FFFFCC">
              <a:alpha val="50000"/>
            </a:srgbClr>
          </a:solidFill>
          <a:ln w="127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706"/>
          </a:p>
        </p:txBody>
      </p:sp>
      <p:pic>
        <p:nvPicPr>
          <p:cNvPr id="56339" name="図 22">
            <a:extLst>
              <a:ext uri="{FF2B5EF4-FFF2-40B4-BE49-F238E27FC236}">
                <a16:creationId xmlns:a16="http://schemas.microsoft.com/office/drawing/2014/main" id="{D3A3FBC9-9101-F0FB-8F16-7743FFDD0A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399" y="4349405"/>
            <a:ext cx="3118812" cy="225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吹き出し: 四角形 2">
            <a:extLst>
              <a:ext uri="{FF2B5EF4-FFF2-40B4-BE49-F238E27FC236}">
                <a16:creationId xmlns:a16="http://schemas.microsoft.com/office/drawing/2014/main" id="{F5E6F222-AEF0-0596-85BB-31FE13564E07}"/>
              </a:ext>
            </a:extLst>
          </p:cNvPr>
          <p:cNvSpPr/>
          <p:nvPr/>
        </p:nvSpPr>
        <p:spPr>
          <a:xfrm>
            <a:off x="5394671" y="3593062"/>
            <a:ext cx="3560520" cy="1558401"/>
          </a:xfrm>
          <a:prstGeom prst="wedgeRectCallout">
            <a:avLst>
              <a:gd name="adj1" fmla="val -63869"/>
              <a:gd name="adj2" fmla="val -43903"/>
            </a:avLst>
          </a:prstGeom>
          <a:solidFill>
            <a:srgbClr val="FFFFCC">
              <a:alpha val="50000"/>
            </a:srgbClr>
          </a:solidFill>
          <a:ln w="127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706"/>
          </a:p>
        </p:txBody>
      </p:sp>
      <p:pic>
        <p:nvPicPr>
          <p:cNvPr id="56330" name="図 11">
            <a:extLst>
              <a:ext uri="{FF2B5EF4-FFF2-40B4-BE49-F238E27FC236}">
                <a16:creationId xmlns:a16="http://schemas.microsoft.com/office/drawing/2014/main" id="{7197761D-12AD-BB8E-294C-74E166E5B0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68975" y="3647066"/>
            <a:ext cx="3514850" cy="143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吹き出し: 四角形 4">
            <a:extLst>
              <a:ext uri="{FF2B5EF4-FFF2-40B4-BE49-F238E27FC236}">
                <a16:creationId xmlns:a16="http://schemas.microsoft.com/office/drawing/2014/main" id="{F46E3EF0-6F3B-83C3-5171-2029962693AC}"/>
              </a:ext>
            </a:extLst>
          </p:cNvPr>
          <p:cNvSpPr/>
          <p:nvPr/>
        </p:nvSpPr>
        <p:spPr>
          <a:xfrm>
            <a:off x="5363062" y="1650491"/>
            <a:ext cx="3592129" cy="1707768"/>
          </a:xfrm>
          <a:prstGeom prst="wedgeRectCallout">
            <a:avLst>
              <a:gd name="adj1" fmla="val -58925"/>
              <a:gd name="adj2" fmla="val 21313"/>
            </a:avLst>
          </a:prstGeom>
          <a:solidFill>
            <a:srgbClr val="FFFFCC">
              <a:alpha val="50000"/>
            </a:srgbClr>
          </a:solidFill>
          <a:ln w="12700">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706"/>
          </a:p>
        </p:txBody>
      </p:sp>
      <p:pic>
        <p:nvPicPr>
          <p:cNvPr id="56332" name="図 6">
            <a:extLst>
              <a:ext uri="{FF2B5EF4-FFF2-40B4-BE49-F238E27FC236}">
                <a16:creationId xmlns:a16="http://schemas.microsoft.com/office/drawing/2014/main" id="{F6F0D6A3-771A-5C5C-2E1C-95BE1EF903F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2840" y="1751334"/>
            <a:ext cx="3505963" cy="15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事業者団体における安全管理の取組</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5" name="AutoShape 2">
            <a:extLst>
              <a:ext uri="{FF2B5EF4-FFF2-40B4-BE49-F238E27FC236}">
                <a16:creationId xmlns:a16="http://schemas.microsoft.com/office/drawing/2014/main" id="{BB1DD3E7-9C5F-6DD6-DE51-6986D2E26261}"/>
              </a:ext>
            </a:extLst>
          </p:cNvPr>
          <p:cNvSpPr>
            <a:spLocks noChangeArrowheads="1"/>
          </p:cNvSpPr>
          <p:nvPr/>
        </p:nvSpPr>
        <p:spPr>
          <a:xfrm>
            <a:off x="145520" y="692696"/>
            <a:ext cx="8857109" cy="1151705"/>
          </a:xfrm>
          <a:prstGeom prst="roundRect">
            <a:avLst>
              <a:gd name="adj" fmla="val 13337"/>
            </a:avLst>
          </a:prstGeom>
          <a:solidFill>
            <a:srgbClr val="FFFFCC"/>
          </a:solidFill>
          <a:ln w="63500" cmpd="dbl">
            <a:solidFill>
              <a:srgbClr val="CC3300"/>
            </a:solidFill>
            <a:round/>
            <a:headEnd/>
            <a:tailEnd/>
          </a:ln>
        </p:spPr>
        <p:txBody>
          <a:bodyPr wrap="square" lIns="36000" r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6000" indent="216000" algn="just">
              <a:spcBef>
                <a:spcPts val="0"/>
              </a:spcBef>
              <a:buNone/>
              <a:defRPr/>
            </a:pPr>
            <a:r>
              <a:rPr lang="ja-JP" altLang="en-US" sz="1800" dirty="0">
                <a:latin typeface="Meiryo UI" panose="020B0604030504040204" pitchFamily="50" charset="-128"/>
                <a:ea typeface="Meiryo UI" panose="020B0604030504040204" pitchFamily="50" charset="-128"/>
              </a:rPr>
              <a:t>事業者３団体</a:t>
            </a:r>
            <a:r>
              <a:rPr lang="ja-JP" altLang="en-US" sz="1600" dirty="0">
                <a:latin typeface="Meiryo UI" panose="020B0604030504040204" pitchFamily="50" charset="-128"/>
                <a:ea typeface="Meiryo UI" panose="020B0604030504040204" pitchFamily="50" charset="-128"/>
              </a:rPr>
              <a:t>（一般社団法人日本屋外広告業団体連合会、公益社団法人日本サイン協会、一般社団法人サインの森）</a:t>
            </a:r>
            <a:r>
              <a:rPr lang="ja-JP" altLang="en-US" sz="1800" dirty="0">
                <a:latin typeface="Meiryo UI" panose="020B0604030504040204" pitchFamily="50" charset="-128"/>
                <a:ea typeface="Meiryo UI" panose="020B0604030504040204" pitchFamily="50" charset="-128"/>
              </a:rPr>
              <a:t>が共同で、「屋外広告物の</a:t>
            </a:r>
            <a:r>
              <a:rPr lang="ja-JP" altLang="en-US" sz="1800" b="1" dirty="0">
                <a:latin typeface="Meiryo UI" panose="020B0604030504040204" pitchFamily="50" charset="-128"/>
                <a:ea typeface="Meiryo UI" panose="020B0604030504040204" pitchFamily="50" charset="-128"/>
              </a:rPr>
              <a:t>点検基準案</a:t>
            </a:r>
            <a:r>
              <a:rPr lang="ja-JP" altLang="en-US" sz="1800" dirty="0">
                <a:latin typeface="Meiryo UI" panose="020B0604030504040204" pitchFamily="50" charset="-128"/>
                <a:ea typeface="Meiryo UI" panose="020B0604030504040204" pitchFamily="50" charset="-128"/>
              </a:rPr>
              <a:t>」「点検結果の</a:t>
            </a:r>
            <a:r>
              <a:rPr lang="ja-JP" altLang="en-US" sz="1800" b="1" dirty="0">
                <a:latin typeface="Meiryo UI" panose="020B0604030504040204" pitchFamily="50" charset="-128"/>
                <a:ea typeface="Meiryo UI" panose="020B0604030504040204" pitchFamily="50" charset="-128"/>
              </a:rPr>
              <a:t>記録様式案</a:t>
            </a:r>
            <a:r>
              <a:rPr lang="ja-JP" altLang="en-US" sz="1800" dirty="0">
                <a:latin typeface="Meiryo UI" panose="020B0604030504040204" pitchFamily="50" charset="-128"/>
                <a:ea typeface="Meiryo UI" panose="020B0604030504040204" pitchFamily="50" charset="-128"/>
              </a:rPr>
              <a:t>」「点検業務を受託する際の</a:t>
            </a:r>
            <a:r>
              <a:rPr lang="ja-JP" altLang="en-US" sz="1800" b="1" dirty="0">
                <a:latin typeface="Meiryo UI" panose="020B0604030504040204" pitchFamily="50" charset="-128"/>
                <a:ea typeface="Meiryo UI" panose="020B0604030504040204" pitchFamily="50" charset="-128"/>
              </a:rPr>
              <a:t>標準契約書案</a:t>
            </a:r>
            <a:r>
              <a:rPr lang="ja-JP" altLang="en-US" sz="1800" dirty="0">
                <a:latin typeface="Meiryo UI" panose="020B0604030504040204" pitchFamily="50" charset="-128"/>
                <a:ea typeface="Meiryo UI" panose="020B0604030504040204" pitchFamily="50" charset="-128"/>
              </a:rPr>
              <a:t>」を策定</a:t>
            </a:r>
            <a:r>
              <a:rPr lang="en-US" altLang="ja-JP" sz="1400" dirty="0">
                <a:latin typeface="Meiryo UI" panose="020B0604030504040204" pitchFamily="50" charset="-128"/>
                <a:ea typeface="Meiryo UI" panose="020B0604030504040204" pitchFamily="50" charset="-128"/>
              </a:rPr>
              <a:t>(H28.4.27)</a:t>
            </a:r>
            <a:r>
              <a:rPr lang="ja-JP" altLang="en-US" sz="1600" dirty="0">
                <a:latin typeface="Meiryo UI" panose="020B0604030504040204" pitchFamily="50" charset="-128"/>
                <a:ea typeface="Meiryo UI" panose="020B0604030504040204" pitchFamily="50" charset="-128"/>
              </a:rPr>
              <a:t>。</a:t>
            </a:r>
          </a:p>
        </p:txBody>
      </p:sp>
      <p:sp>
        <p:nvSpPr>
          <p:cNvPr id="19" name="正方形/長方形 18">
            <a:extLst>
              <a:ext uri="{FF2B5EF4-FFF2-40B4-BE49-F238E27FC236}">
                <a16:creationId xmlns:a16="http://schemas.microsoft.com/office/drawing/2014/main" id="{C3E0F664-D7C6-2EA7-9A7E-7D2254960F55}"/>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28</a:t>
            </a:fld>
            <a:endParaRPr lang="en-US" altLang="ja-JP" dirty="0">
              <a:solidFill>
                <a:srgbClr val="000000"/>
              </a:solidFill>
            </a:endParaRPr>
          </a:p>
        </p:txBody>
      </p:sp>
      <p:sp>
        <p:nvSpPr>
          <p:cNvPr id="24" name="正方形/長方形 23">
            <a:extLst>
              <a:ext uri="{FF2B5EF4-FFF2-40B4-BE49-F238E27FC236}">
                <a16:creationId xmlns:a16="http://schemas.microsoft.com/office/drawing/2014/main" id="{62C5C859-3EB6-B09F-D1D7-7A8C9DA4103F}"/>
              </a:ext>
            </a:extLst>
          </p:cNvPr>
          <p:cNvSpPr/>
          <p:nvPr/>
        </p:nvSpPr>
        <p:spPr>
          <a:xfrm>
            <a:off x="6444208" y="5056064"/>
            <a:ext cx="1015984" cy="157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1AADFE62-6B9A-6151-5B74-A89C9769DB34}"/>
              </a:ext>
            </a:extLst>
          </p:cNvPr>
          <p:cNvSpPr/>
          <p:nvPr/>
        </p:nvSpPr>
        <p:spPr>
          <a:xfrm>
            <a:off x="179387" y="1961381"/>
            <a:ext cx="4248000" cy="4439677"/>
          </a:xfrm>
          <a:prstGeom prst="rect">
            <a:avLst/>
          </a:prstGeom>
        </p:spPr>
        <p:txBody>
          <a:bodyPr wrap="square">
            <a:spAutoFit/>
          </a:bodyPr>
          <a:lstStyle/>
          <a:p>
            <a:pPr algn="just">
              <a:defRPr/>
            </a:pPr>
            <a:r>
              <a:rPr lang="ja-JP" altLang="en-US" b="1" u="sng" dirty="0">
                <a:latin typeface="Meiryo UI" panose="020B0604030504040204" pitchFamily="50" charset="-128"/>
                <a:ea typeface="Meiryo UI" panose="020B0604030504040204" pitchFamily="50" charset="-128"/>
              </a:rPr>
              <a:t>○屋外広告物点検基準</a:t>
            </a:r>
            <a:r>
              <a:rPr lang="ja-JP" altLang="en-US" u="sng" dirty="0">
                <a:latin typeface="Meiryo UI" panose="020B0604030504040204" pitchFamily="50" charset="-128"/>
                <a:ea typeface="Meiryo UI" panose="020B0604030504040204" pitchFamily="50" charset="-128"/>
              </a:rPr>
              <a:t> </a:t>
            </a:r>
            <a:r>
              <a:rPr lang="en-US" altLang="ja-JP" u="sng" dirty="0">
                <a:latin typeface="Meiryo UI" panose="020B0604030504040204" pitchFamily="50" charset="-128"/>
                <a:ea typeface="Meiryo UI" panose="020B0604030504040204" pitchFamily="50" charset="-128"/>
              </a:rPr>
              <a:t>(</a:t>
            </a:r>
            <a:r>
              <a:rPr lang="ja-JP" altLang="en-US" b="1" u="sng" dirty="0">
                <a:latin typeface="Meiryo UI" panose="020B0604030504040204" pitchFamily="50" charset="-128"/>
                <a:ea typeface="Meiryo UI" panose="020B0604030504040204" pitchFamily="50" charset="-128"/>
              </a:rPr>
              <a:t>案</a:t>
            </a:r>
            <a:r>
              <a:rPr lang="en-US" altLang="ja-JP" u="sng" dirty="0">
                <a:latin typeface="Meiryo UI" panose="020B0604030504040204" pitchFamily="50" charset="-128"/>
                <a:ea typeface="Meiryo UI" panose="020B0604030504040204" pitchFamily="50" charset="-128"/>
              </a:rPr>
              <a:t>)</a:t>
            </a:r>
          </a:p>
          <a:p>
            <a:pPr marL="216000" algn="just">
              <a:spcBef>
                <a:spcPts val="600"/>
              </a:spcBef>
              <a:defRPr/>
            </a:pPr>
            <a:r>
              <a:rPr lang="ja-JP" altLang="en-US" sz="1600" dirty="0">
                <a:latin typeface="Meiryo UI" panose="020B0604030504040204" pitchFamily="50" charset="-128"/>
                <a:ea typeface="Meiryo UI" panose="020B0604030504040204" pitchFamily="50" charset="-128"/>
              </a:rPr>
              <a:t>屋外広告物の点検方法についての標準的な基準として策定。</a:t>
            </a:r>
          </a:p>
          <a:p>
            <a:pPr algn="just">
              <a:defRPr/>
            </a:pPr>
            <a:endParaRPr lang="en-US" altLang="ja-JP" sz="1700" b="1" dirty="0">
              <a:latin typeface="Meiryo UI" panose="020B0604030504040204" pitchFamily="50" charset="-128"/>
              <a:ea typeface="Meiryo UI" panose="020B0604030504040204" pitchFamily="50" charset="-128"/>
            </a:endParaRPr>
          </a:p>
          <a:p>
            <a:pPr algn="just">
              <a:defRPr/>
            </a:pPr>
            <a:endParaRPr lang="en-US" altLang="ja-JP" sz="1700" b="1" dirty="0">
              <a:latin typeface="Meiryo UI" panose="020B0604030504040204" pitchFamily="50" charset="-128"/>
              <a:ea typeface="Meiryo UI" panose="020B0604030504040204" pitchFamily="50" charset="-128"/>
            </a:endParaRPr>
          </a:p>
          <a:p>
            <a:pPr algn="just">
              <a:defRPr/>
            </a:pPr>
            <a:r>
              <a:rPr lang="ja-JP" altLang="en-US" b="1" u="sng" dirty="0">
                <a:latin typeface="Meiryo UI" panose="020B0604030504040204" pitchFamily="50" charset="-128"/>
                <a:ea typeface="Meiryo UI" panose="020B0604030504040204" pitchFamily="50" charset="-128"/>
              </a:rPr>
              <a:t>○安全点検報告書（看板カルテ）様式案　　　　　　</a:t>
            </a:r>
            <a:endParaRPr lang="en-US" altLang="ja-JP" b="1" u="sng" dirty="0">
              <a:latin typeface="Meiryo UI" panose="020B0604030504040204" pitchFamily="50" charset="-128"/>
              <a:ea typeface="Meiryo UI" panose="020B0604030504040204" pitchFamily="50" charset="-128"/>
            </a:endParaRPr>
          </a:p>
          <a:p>
            <a:pPr marL="216000" algn="just">
              <a:spcBef>
                <a:spcPts val="600"/>
              </a:spcBef>
              <a:defRPr/>
            </a:pPr>
            <a:r>
              <a:rPr lang="ja-JP" altLang="en-US" sz="1600" dirty="0">
                <a:latin typeface="Meiryo UI" panose="020B0604030504040204" pitchFamily="50" charset="-128"/>
                <a:ea typeface="Meiryo UI" panose="020B0604030504040204" pitchFamily="50" charset="-128"/>
              </a:rPr>
              <a:t>点検の結果を記録し、履歴として残すことで屋外広告物の所有者と点検者との情報共有を図り、改修などの判断材料とするもの。</a:t>
            </a:r>
          </a:p>
          <a:p>
            <a:pPr algn="just">
              <a:defRPr/>
            </a:pPr>
            <a:endParaRPr lang="en-US" altLang="ja-JP" sz="1700" b="1" dirty="0">
              <a:latin typeface="Meiryo UI" panose="020B0604030504040204" pitchFamily="50" charset="-128"/>
              <a:ea typeface="Meiryo UI" panose="020B0604030504040204" pitchFamily="50" charset="-128"/>
            </a:endParaRPr>
          </a:p>
          <a:p>
            <a:pPr algn="just">
              <a:defRPr/>
            </a:pPr>
            <a:endParaRPr lang="en-US" altLang="ja-JP" sz="1700" b="1" dirty="0">
              <a:latin typeface="Meiryo UI" panose="020B0604030504040204" pitchFamily="50" charset="-128"/>
              <a:ea typeface="Meiryo UI" panose="020B0604030504040204" pitchFamily="50" charset="-128"/>
            </a:endParaRPr>
          </a:p>
          <a:p>
            <a:pPr algn="just">
              <a:defRPr/>
            </a:pPr>
            <a:r>
              <a:rPr lang="ja-JP" altLang="en-US" b="1" u="sng" dirty="0">
                <a:latin typeface="Meiryo UI" panose="020B0604030504040204" pitchFamily="50" charset="-128"/>
                <a:ea typeface="Meiryo UI" panose="020B0604030504040204" pitchFamily="50" charset="-128"/>
              </a:rPr>
              <a:t>○屋外広告物の点検・保守に関する標準</a:t>
            </a:r>
            <a:endParaRPr lang="en-US" altLang="ja-JP" b="1" u="sng" dirty="0">
              <a:latin typeface="Meiryo UI" panose="020B0604030504040204" pitchFamily="50" charset="-128"/>
              <a:ea typeface="Meiryo UI" panose="020B0604030504040204" pitchFamily="50" charset="-128"/>
            </a:endParaRPr>
          </a:p>
          <a:p>
            <a:pPr algn="just">
              <a:defRPr/>
            </a:pPr>
            <a:r>
              <a:rPr lang="ja-JP" altLang="en-US" b="1" dirty="0">
                <a:latin typeface="Meiryo UI" panose="020B0604030504040204" pitchFamily="50" charset="-128"/>
                <a:ea typeface="Meiryo UI" panose="020B0604030504040204" pitchFamily="50" charset="-128"/>
              </a:rPr>
              <a:t>　 </a:t>
            </a:r>
            <a:r>
              <a:rPr lang="ja-JP" altLang="en-US" b="1" u="sng" dirty="0">
                <a:latin typeface="Meiryo UI" panose="020B0604030504040204" pitchFamily="50" charset="-128"/>
                <a:ea typeface="Meiryo UI" panose="020B0604030504040204" pitchFamily="50" charset="-128"/>
              </a:rPr>
              <a:t>契約書</a:t>
            </a:r>
            <a:r>
              <a:rPr lang="ja-JP" altLang="en-US" u="sng" dirty="0">
                <a:latin typeface="Meiryo UI" panose="020B0604030504040204" pitchFamily="50" charset="-128"/>
                <a:ea typeface="Meiryo UI" panose="020B0604030504040204" pitchFamily="50" charset="-128"/>
              </a:rPr>
              <a:t> </a:t>
            </a:r>
            <a:r>
              <a:rPr lang="en-US" altLang="ja-JP" u="sng" dirty="0">
                <a:latin typeface="Meiryo UI" panose="020B0604030504040204" pitchFamily="50" charset="-128"/>
                <a:ea typeface="Meiryo UI" panose="020B0604030504040204" pitchFamily="50" charset="-128"/>
              </a:rPr>
              <a:t>(</a:t>
            </a:r>
            <a:r>
              <a:rPr lang="ja-JP" altLang="en-US" b="1" u="sng" dirty="0">
                <a:latin typeface="Meiryo UI" panose="020B0604030504040204" pitchFamily="50" charset="-128"/>
                <a:ea typeface="Meiryo UI" panose="020B0604030504040204" pitchFamily="50" charset="-128"/>
              </a:rPr>
              <a:t>案</a:t>
            </a:r>
            <a:r>
              <a:rPr lang="en-US" altLang="ja-JP" u="sng" dirty="0">
                <a:latin typeface="Meiryo UI" panose="020B0604030504040204" pitchFamily="50" charset="-128"/>
                <a:ea typeface="Meiryo UI" panose="020B0604030504040204" pitchFamily="50" charset="-128"/>
              </a:rPr>
              <a:t>)</a:t>
            </a:r>
          </a:p>
          <a:p>
            <a:pPr marL="216000" algn="just">
              <a:spcBef>
                <a:spcPts val="600"/>
              </a:spcBef>
              <a:defRPr/>
            </a:pPr>
            <a:r>
              <a:rPr lang="ja-JP" altLang="en-US" sz="1600" dirty="0">
                <a:latin typeface="Meiryo UI" panose="020B0604030504040204" pitchFamily="50" charset="-128"/>
                <a:ea typeface="Meiryo UI" panose="020B0604030504040204" pitchFamily="50" charset="-128"/>
              </a:rPr>
              <a:t>点検を確実に推進するためには契約に基づいた業務として実施することが必須であるとの観点から策定。</a:t>
            </a:r>
          </a:p>
        </p:txBody>
      </p:sp>
      <p:pic>
        <p:nvPicPr>
          <p:cNvPr id="41" name="図 9">
            <a:extLst>
              <a:ext uri="{FF2B5EF4-FFF2-40B4-BE49-F238E27FC236}">
                <a16:creationId xmlns:a16="http://schemas.microsoft.com/office/drawing/2014/main" id="{35C290FE-5CB8-B61C-4621-9D881F4DE51E}"/>
              </a:ext>
            </a:extLst>
          </p:cNvPr>
          <p:cNvPicPr>
            <a:picLocks noChangeAspect="1"/>
          </p:cNvPicPr>
          <p:nvPr/>
        </p:nvPicPr>
        <p:blipFill>
          <a:blip r:embed="rId2">
            <a:extLst>
              <a:ext uri="{28A0092B-C50C-407E-A947-70E740481C1C}">
                <a14:useLocalDpi xmlns:a14="http://schemas.microsoft.com/office/drawing/2010/main" val="0"/>
              </a:ext>
            </a:extLst>
          </a:blip>
          <a:srcRect l="19484" t="17902" r="9641" b="31183"/>
          <a:stretch>
            <a:fillRect/>
          </a:stretch>
        </p:blipFill>
        <p:spPr bwMode="auto">
          <a:xfrm>
            <a:off x="4934895" y="2282566"/>
            <a:ext cx="3228330" cy="412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四角形吹き出し 1">
            <a:extLst>
              <a:ext uri="{FF2B5EF4-FFF2-40B4-BE49-F238E27FC236}">
                <a16:creationId xmlns:a16="http://schemas.microsoft.com/office/drawing/2014/main" id="{69743982-8309-1166-EE0B-0CE5860B099D}"/>
              </a:ext>
            </a:extLst>
          </p:cNvPr>
          <p:cNvSpPr/>
          <p:nvPr/>
        </p:nvSpPr>
        <p:spPr>
          <a:xfrm rot="5400000">
            <a:off x="4486926" y="2671581"/>
            <a:ext cx="4124269" cy="3326166"/>
          </a:xfrm>
          <a:prstGeom prst="wedgeRectCallout">
            <a:avLst>
              <a:gd name="adj1" fmla="val -18464"/>
              <a:gd name="adj2" fmla="val 63622"/>
            </a:avLst>
          </a:prstGeom>
          <a:noFill/>
          <a:ln w="3175">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spTree>
    <p:extLst>
      <p:ext uri="{BB962C8B-B14F-4D97-AF65-F5344CB8AC3E}">
        <p14:creationId xmlns:p14="http://schemas.microsoft.com/office/powerpoint/2010/main" val="398292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a:t>
            </a:fld>
            <a:endParaRPr lang="en-US" altLang="ja-JP" dirty="0">
              <a:solidFill>
                <a:srgbClr val="000000"/>
              </a:solidFill>
            </a:endParaRPr>
          </a:p>
        </p:txBody>
      </p:sp>
      <p:sp>
        <p:nvSpPr>
          <p:cNvPr id="5" name="Rectangle 2">
            <a:extLst>
              <a:ext uri="{FF2B5EF4-FFF2-40B4-BE49-F238E27FC236}">
                <a16:creationId xmlns:a16="http://schemas.microsoft.com/office/drawing/2014/main" id="{8DCF2003-BFCA-0518-AA99-1E326E0AE4C0}"/>
              </a:ext>
            </a:extLst>
          </p:cNvPr>
          <p:cNvSpPr txBox="1">
            <a:spLocks noChangeArrowheads="1"/>
          </p:cNvSpPr>
          <p:nvPr/>
        </p:nvSpPr>
        <p:spPr>
          <a:xfrm>
            <a:off x="184730" y="592882"/>
            <a:ext cx="8928992" cy="5932462"/>
          </a:xfrm>
          <a:prstGeom prst="rect">
            <a:avLst/>
          </a:prstGeom>
          <a:noFill/>
          <a:ln>
            <a:noFill/>
          </a:ln>
        </p:spPr>
        <p:txBody>
          <a:bodyPr vert="horz" wrap="square" lIns="0" tIns="0" rIns="0" bIns="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en-US" altLang="ja-JP" sz="2000" kern="0" dirty="0">
                <a:solidFill>
                  <a:schemeClr val="tx1"/>
                </a:solidFill>
                <a:latin typeface="Meiryo UI" panose="020B0604030504040204" pitchFamily="50" charset="-128"/>
                <a:ea typeface="Meiryo UI" panose="020B0604030504040204" pitchFamily="50" charset="-128"/>
              </a:rPr>
              <a:t>1911</a:t>
            </a:r>
            <a:r>
              <a:rPr lang="ja-JP" altLang="en-US" sz="2000" kern="0" dirty="0">
                <a:solidFill>
                  <a:schemeClr val="tx1"/>
                </a:solidFill>
                <a:latin typeface="Meiryo UI" panose="020B0604030504040204" pitchFamily="50" charset="-128"/>
                <a:ea typeface="Meiryo UI" panose="020B0604030504040204" pitchFamily="50" charset="-128"/>
              </a:rPr>
              <a:t>年</a:t>
            </a:r>
            <a:r>
              <a:rPr lang="ja-JP" altLang="en-US" sz="1400" kern="0" dirty="0">
                <a:solidFill>
                  <a:schemeClr val="tx1"/>
                </a:solidFill>
                <a:latin typeface="Meiryo UI" panose="020B0604030504040204" pitchFamily="50" charset="-128"/>
                <a:ea typeface="Meiryo UI" panose="020B0604030504040204" pitchFamily="50" charset="-128"/>
              </a:rPr>
              <a:t>（明治</a:t>
            </a:r>
            <a:r>
              <a:rPr lang="en-US" altLang="ja-JP" sz="1400" kern="0" dirty="0">
                <a:solidFill>
                  <a:schemeClr val="tx1"/>
                </a:solidFill>
                <a:latin typeface="Meiryo UI" panose="020B0604030504040204" pitchFamily="50" charset="-128"/>
                <a:ea typeface="Meiryo UI" panose="020B0604030504040204" pitchFamily="50" charset="-128"/>
              </a:rPr>
              <a:t>44</a:t>
            </a:r>
            <a:r>
              <a:rPr lang="ja-JP" altLang="en-US" sz="1400" kern="0" dirty="0">
                <a:solidFill>
                  <a:schemeClr val="tx1"/>
                </a:solidFill>
                <a:latin typeface="Meiryo UI" panose="020B0604030504040204" pitchFamily="50" charset="-128"/>
                <a:ea typeface="Meiryo UI" panose="020B0604030504040204" pitchFamily="50" charset="-128"/>
              </a:rPr>
              <a:t>）　</a:t>
            </a:r>
            <a:r>
              <a:rPr lang="ja-JP" altLang="en-US" sz="2000" kern="0" dirty="0">
                <a:solidFill>
                  <a:schemeClr val="tx1"/>
                </a:solidFill>
                <a:latin typeface="Meiryo UI" panose="020B0604030504040204" pitchFamily="50" charset="-128"/>
                <a:ea typeface="Meiryo UI" panose="020B0604030504040204" pitchFamily="50" charset="-128"/>
              </a:rPr>
              <a:t>広告物取締法 </a:t>
            </a:r>
            <a:r>
              <a:rPr lang="en-US" altLang="ja-JP" sz="2000" kern="0" dirty="0">
                <a:solidFill>
                  <a:schemeClr val="tx1"/>
                </a:solidFill>
                <a:latin typeface="Meiryo UI" panose="020B0604030504040204" pitchFamily="50" charset="-128"/>
                <a:ea typeface="Meiryo UI" panose="020B0604030504040204" pitchFamily="50" charset="-128"/>
              </a:rPr>
              <a:t>〔</a:t>
            </a:r>
            <a:r>
              <a:rPr lang="ja-JP" altLang="en-US" sz="2000" kern="0" dirty="0">
                <a:solidFill>
                  <a:schemeClr val="tx1"/>
                </a:solidFill>
                <a:latin typeface="Meiryo UI" panose="020B0604030504040204" pitchFamily="50" charset="-128"/>
                <a:ea typeface="Meiryo UI" panose="020B0604030504040204" pitchFamily="50" charset="-128"/>
              </a:rPr>
              <a:t>明治</a:t>
            </a:r>
            <a:r>
              <a:rPr lang="en-US" altLang="ja-JP" sz="2000" kern="0" dirty="0">
                <a:solidFill>
                  <a:schemeClr val="tx1"/>
                </a:solidFill>
                <a:latin typeface="Meiryo UI" panose="020B0604030504040204" pitchFamily="50" charset="-128"/>
                <a:ea typeface="Meiryo UI" panose="020B0604030504040204" pitchFamily="50" charset="-128"/>
              </a:rPr>
              <a:t>44</a:t>
            </a:r>
            <a:r>
              <a:rPr lang="ja-JP" altLang="en-US" sz="2000" kern="0" dirty="0">
                <a:solidFill>
                  <a:schemeClr val="tx1"/>
                </a:solidFill>
                <a:latin typeface="Meiryo UI" panose="020B0604030504040204" pitchFamily="50" charset="-128"/>
                <a:ea typeface="Meiryo UI" panose="020B0604030504040204" pitchFamily="50" charset="-128"/>
              </a:rPr>
              <a:t>年法律第</a:t>
            </a:r>
            <a:r>
              <a:rPr lang="en-US" altLang="ja-JP" sz="2000" kern="0" dirty="0">
                <a:solidFill>
                  <a:schemeClr val="tx1"/>
                </a:solidFill>
                <a:latin typeface="Meiryo UI" panose="020B0604030504040204" pitchFamily="50" charset="-128"/>
                <a:ea typeface="Meiryo UI" panose="020B0604030504040204" pitchFamily="50" charset="-128"/>
              </a:rPr>
              <a:t>70</a:t>
            </a:r>
            <a:r>
              <a:rPr lang="ja-JP" altLang="en-US" sz="2000" kern="0" dirty="0">
                <a:solidFill>
                  <a:schemeClr val="tx1"/>
                </a:solidFill>
                <a:latin typeface="Meiryo UI" panose="020B0604030504040204" pitchFamily="50" charset="-128"/>
                <a:ea typeface="Meiryo UI" panose="020B0604030504040204" pitchFamily="50" charset="-128"/>
              </a:rPr>
              <a:t>号</a:t>
            </a:r>
            <a:r>
              <a:rPr lang="en-US" altLang="ja-JP" sz="2000" kern="0" dirty="0">
                <a:solidFill>
                  <a:schemeClr val="tx1"/>
                </a:solidFill>
                <a:latin typeface="Meiryo UI" panose="020B0604030504040204" pitchFamily="50" charset="-128"/>
                <a:ea typeface="Meiryo UI" panose="020B0604030504040204" pitchFamily="50" charset="-128"/>
              </a:rPr>
              <a:t>〕</a:t>
            </a:r>
          </a:p>
          <a:p>
            <a:pPr algn="just" eaLnBrk="1" hangingPunct="1"/>
            <a:endParaRPr lang="en-US" altLang="ja-JP" sz="1000" kern="0" dirty="0">
              <a:solidFill>
                <a:schemeClr val="tx1"/>
              </a:solidFill>
              <a:latin typeface="Meiryo UI" panose="020B0604030504040204" pitchFamily="50" charset="-128"/>
              <a:ea typeface="Meiryo UI" panose="020B0604030504040204" pitchFamily="50" charset="-128"/>
            </a:endParaRPr>
          </a:p>
          <a:p>
            <a:pPr algn="just" eaLnBrk="1" hangingPunct="1"/>
            <a:endParaRPr lang="en-US" altLang="ja-JP" sz="1000" kern="0" dirty="0">
              <a:solidFill>
                <a:schemeClr val="tx1"/>
              </a:solidFill>
              <a:latin typeface="Meiryo UI" panose="020B0604030504040204" pitchFamily="50" charset="-128"/>
              <a:ea typeface="Meiryo UI" panose="020B0604030504040204" pitchFamily="50" charset="-128"/>
            </a:endParaRPr>
          </a:p>
          <a:p>
            <a:pPr algn="just" eaLnBrk="1" hangingPunct="1"/>
            <a:r>
              <a:rPr lang="en-US" altLang="ja-JP" sz="2000" kern="0" dirty="0">
                <a:solidFill>
                  <a:schemeClr val="tx1"/>
                </a:solidFill>
                <a:latin typeface="Meiryo UI" panose="020B0604030504040204" pitchFamily="50" charset="-128"/>
                <a:ea typeface="Meiryo UI" panose="020B0604030504040204" pitchFamily="50" charset="-128"/>
              </a:rPr>
              <a:t>1949</a:t>
            </a:r>
            <a:r>
              <a:rPr lang="ja-JP" altLang="en-US" sz="2000" kern="0" dirty="0">
                <a:solidFill>
                  <a:schemeClr val="tx1"/>
                </a:solidFill>
                <a:latin typeface="Meiryo UI" panose="020B0604030504040204" pitchFamily="50" charset="-128"/>
                <a:ea typeface="Meiryo UI" panose="020B0604030504040204" pitchFamily="50" charset="-128"/>
              </a:rPr>
              <a:t>年</a:t>
            </a:r>
            <a:r>
              <a:rPr lang="ja-JP" altLang="en-US" sz="1400" kern="0" dirty="0">
                <a:solidFill>
                  <a:schemeClr val="tx1"/>
                </a:solidFill>
                <a:latin typeface="Meiryo UI" panose="020B0604030504040204" pitchFamily="50" charset="-128"/>
                <a:ea typeface="Meiryo UI" panose="020B0604030504040204" pitchFamily="50" charset="-128"/>
              </a:rPr>
              <a:t>（昭和</a:t>
            </a:r>
            <a:r>
              <a:rPr lang="en-US" altLang="ja-JP" sz="1400" kern="0" dirty="0">
                <a:solidFill>
                  <a:schemeClr val="tx1"/>
                </a:solidFill>
                <a:latin typeface="Meiryo UI" panose="020B0604030504040204" pitchFamily="50" charset="-128"/>
                <a:ea typeface="Meiryo UI" panose="020B0604030504040204" pitchFamily="50" charset="-128"/>
              </a:rPr>
              <a:t>24</a:t>
            </a:r>
            <a:r>
              <a:rPr lang="ja-JP" altLang="en-US" sz="1400" kern="0" dirty="0">
                <a:solidFill>
                  <a:schemeClr val="tx1"/>
                </a:solidFill>
                <a:latin typeface="Meiryo UI" panose="020B0604030504040204" pitchFamily="50" charset="-128"/>
                <a:ea typeface="Meiryo UI" panose="020B0604030504040204" pitchFamily="50" charset="-128"/>
              </a:rPr>
              <a:t>）　</a:t>
            </a:r>
            <a:r>
              <a:rPr lang="ja-JP" altLang="en-US" sz="2000" kern="0" dirty="0">
                <a:solidFill>
                  <a:schemeClr val="tx1"/>
                </a:solidFill>
                <a:latin typeface="Meiryo UI" panose="020B0604030504040204" pitchFamily="50" charset="-128"/>
                <a:ea typeface="Meiryo UI" panose="020B0604030504040204" pitchFamily="50" charset="-128"/>
              </a:rPr>
              <a:t>屋外広告物法 </a:t>
            </a:r>
            <a:r>
              <a:rPr lang="en-US" altLang="ja-JP" sz="2000" kern="0" dirty="0">
                <a:solidFill>
                  <a:schemeClr val="tx1"/>
                </a:solidFill>
                <a:latin typeface="Meiryo UI" panose="020B0604030504040204" pitchFamily="50" charset="-128"/>
                <a:ea typeface="Meiryo UI" panose="020B0604030504040204" pitchFamily="50" charset="-128"/>
              </a:rPr>
              <a:t>〔</a:t>
            </a:r>
            <a:r>
              <a:rPr lang="ja-JP" altLang="en-US" sz="2000" kern="0" dirty="0">
                <a:solidFill>
                  <a:schemeClr val="tx1"/>
                </a:solidFill>
                <a:latin typeface="Meiryo UI" panose="020B0604030504040204" pitchFamily="50" charset="-128"/>
                <a:ea typeface="Meiryo UI" panose="020B0604030504040204" pitchFamily="50" charset="-128"/>
              </a:rPr>
              <a:t>昭和</a:t>
            </a:r>
            <a:r>
              <a:rPr lang="en-US" altLang="ja-JP" sz="2000" kern="0" dirty="0">
                <a:solidFill>
                  <a:schemeClr val="tx1"/>
                </a:solidFill>
                <a:latin typeface="Meiryo UI" panose="020B0604030504040204" pitchFamily="50" charset="-128"/>
                <a:ea typeface="Meiryo UI" panose="020B0604030504040204" pitchFamily="50" charset="-128"/>
              </a:rPr>
              <a:t>24</a:t>
            </a:r>
            <a:r>
              <a:rPr lang="ja-JP" altLang="en-US" sz="2000" kern="0" dirty="0">
                <a:solidFill>
                  <a:schemeClr val="tx1"/>
                </a:solidFill>
                <a:latin typeface="Meiryo UI" panose="020B0604030504040204" pitchFamily="50" charset="-128"/>
                <a:ea typeface="Meiryo UI" panose="020B0604030504040204" pitchFamily="50" charset="-128"/>
              </a:rPr>
              <a:t>年法律第</a:t>
            </a:r>
            <a:r>
              <a:rPr lang="en-US" altLang="ja-JP" sz="2000" kern="0" dirty="0">
                <a:solidFill>
                  <a:schemeClr val="tx1"/>
                </a:solidFill>
                <a:latin typeface="Meiryo UI" panose="020B0604030504040204" pitchFamily="50" charset="-128"/>
                <a:ea typeface="Meiryo UI" panose="020B0604030504040204" pitchFamily="50" charset="-128"/>
              </a:rPr>
              <a:t>189</a:t>
            </a:r>
            <a:r>
              <a:rPr lang="ja-JP" altLang="en-US" sz="2000" kern="0" dirty="0">
                <a:solidFill>
                  <a:schemeClr val="tx1"/>
                </a:solidFill>
                <a:latin typeface="Meiryo UI" panose="020B0604030504040204" pitchFamily="50" charset="-128"/>
                <a:ea typeface="Meiryo UI" panose="020B0604030504040204" pitchFamily="50" charset="-128"/>
              </a:rPr>
              <a:t>号</a:t>
            </a:r>
            <a:r>
              <a:rPr lang="en-US" altLang="ja-JP" sz="2000" kern="0" dirty="0">
                <a:solidFill>
                  <a:schemeClr val="tx1"/>
                </a:solidFill>
                <a:latin typeface="Meiryo UI" panose="020B0604030504040204" pitchFamily="50" charset="-128"/>
                <a:ea typeface="Meiryo UI" panose="020B0604030504040204" pitchFamily="50" charset="-128"/>
              </a:rPr>
              <a:t>〕</a:t>
            </a:r>
          </a:p>
          <a:p>
            <a:pPr algn="just" eaLnBrk="1" hangingPunct="1">
              <a:spcBef>
                <a:spcPts val="600"/>
              </a:spcBef>
            </a:pPr>
            <a:r>
              <a:rPr lang="en-US" altLang="ja-JP" sz="2000" kern="0" dirty="0">
                <a:solidFill>
                  <a:schemeClr val="tx1"/>
                </a:solidFill>
                <a:latin typeface="Meiryo UI" panose="020B0604030504040204" pitchFamily="50" charset="-128"/>
                <a:ea typeface="Meiryo UI" panose="020B0604030504040204" pitchFamily="50" charset="-128"/>
              </a:rPr>
              <a:t>1952</a:t>
            </a:r>
            <a:r>
              <a:rPr lang="ja-JP" altLang="en-US" sz="2000" kern="0" dirty="0">
                <a:solidFill>
                  <a:schemeClr val="tx1"/>
                </a:solidFill>
                <a:latin typeface="Meiryo UI" panose="020B0604030504040204" pitchFamily="50" charset="-128"/>
                <a:ea typeface="Meiryo UI" panose="020B0604030504040204" pitchFamily="50" charset="-128"/>
              </a:rPr>
              <a:t>年</a:t>
            </a:r>
            <a:r>
              <a:rPr lang="ja-JP" altLang="en-US" sz="1400" kern="0" dirty="0">
                <a:solidFill>
                  <a:schemeClr val="tx1"/>
                </a:solidFill>
                <a:latin typeface="Meiryo UI" panose="020B0604030504040204" pitchFamily="50" charset="-128"/>
                <a:ea typeface="Meiryo UI" panose="020B0604030504040204" pitchFamily="50" charset="-128"/>
              </a:rPr>
              <a:t>（昭和</a:t>
            </a:r>
            <a:r>
              <a:rPr lang="en-US" altLang="ja-JP" sz="1400" kern="0" dirty="0">
                <a:solidFill>
                  <a:schemeClr val="tx1"/>
                </a:solidFill>
                <a:latin typeface="Meiryo UI" panose="020B0604030504040204" pitchFamily="50" charset="-128"/>
                <a:ea typeface="Meiryo UI" panose="020B0604030504040204" pitchFamily="50" charset="-128"/>
              </a:rPr>
              <a:t>27</a:t>
            </a:r>
            <a:r>
              <a:rPr lang="ja-JP" altLang="en-US" sz="1400" kern="0" dirty="0">
                <a:solidFill>
                  <a:schemeClr val="tx1"/>
                </a:solidFill>
                <a:latin typeface="Meiryo UI" panose="020B0604030504040204" pitchFamily="50" charset="-128"/>
                <a:ea typeface="Meiryo UI" panose="020B0604030504040204" pitchFamily="50" charset="-128"/>
              </a:rPr>
              <a:t>）　　　　　　</a:t>
            </a:r>
            <a:r>
              <a:rPr lang="en-US" altLang="ja-JP" sz="2000" kern="0" dirty="0">
                <a:solidFill>
                  <a:schemeClr val="tx1"/>
                </a:solidFill>
                <a:latin typeface="Meiryo UI" panose="020B0604030504040204" pitchFamily="50" charset="-128"/>
                <a:ea typeface="Meiryo UI" panose="020B0604030504040204" pitchFamily="50" charset="-128"/>
              </a:rPr>
              <a:t>〃 </a:t>
            </a:r>
            <a:r>
              <a:rPr lang="ja-JP" altLang="en-US" sz="2000" kern="0" dirty="0">
                <a:solidFill>
                  <a:schemeClr val="tx1"/>
                </a:solidFill>
                <a:latin typeface="Meiryo UI" panose="020B0604030504040204" pitchFamily="50" charset="-128"/>
                <a:ea typeface="Meiryo UI" panose="020B0604030504040204" pitchFamily="50" charset="-128"/>
              </a:rPr>
              <a:t>　　　　改正</a:t>
            </a:r>
            <a:r>
              <a:rPr lang="ja-JP" altLang="en-US" sz="1900" kern="0" dirty="0">
                <a:solidFill>
                  <a:schemeClr val="tx1"/>
                </a:solidFill>
                <a:latin typeface="Meiryo UI" panose="020B0604030504040204" pitchFamily="50" charset="-128"/>
                <a:ea typeface="Meiryo UI" panose="020B0604030504040204" pitchFamily="50" charset="-128"/>
              </a:rPr>
              <a:t>（略式の代執行の規定等を追加）</a:t>
            </a:r>
            <a:endParaRPr lang="en-US" altLang="ja-JP" sz="1900" kern="0" dirty="0">
              <a:solidFill>
                <a:schemeClr val="tx1"/>
              </a:solidFill>
              <a:latin typeface="Meiryo UI" panose="020B0604030504040204" pitchFamily="50" charset="-128"/>
              <a:ea typeface="Meiryo UI" panose="020B0604030504040204" pitchFamily="50" charset="-128"/>
            </a:endParaRPr>
          </a:p>
          <a:p>
            <a:pPr algn="just" eaLnBrk="1" hangingPunct="1">
              <a:spcBef>
                <a:spcPts val="600"/>
              </a:spcBef>
            </a:pPr>
            <a:r>
              <a:rPr lang="en-US" altLang="ja-JP" sz="2000" kern="0" dirty="0">
                <a:solidFill>
                  <a:schemeClr val="tx1"/>
                </a:solidFill>
                <a:latin typeface="Meiryo UI" panose="020B0604030504040204" pitchFamily="50" charset="-128"/>
                <a:ea typeface="Meiryo UI" panose="020B0604030504040204" pitchFamily="50" charset="-128"/>
              </a:rPr>
              <a:t>1963</a:t>
            </a:r>
            <a:r>
              <a:rPr lang="ja-JP" altLang="en-US" sz="2000" kern="0" dirty="0">
                <a:solidFill>
                  <a:schemeClr val="tx1"/>
                </a:solidFill>
                <a:latin typeface="Meiryo UI" panose="020B0604030504040204" pitchFamily="50" charset="-128"/>
                <a:ea typeface="Meiryo UI" panose="020B0604030504040204" pitchFamily="50" charset="-128"/>
              </a:rPr>
              <a:t>年</a:t>
            </a:r>
            <a:r>
              <a:rPr lang="ja-JP" altLang="en-US" sz="1400" kern="0" dirty="0">
                <a:solidFill>
                  <a:schemeClr val="tx1"/>
                </a:solidFill>
                <a:latin typeface="Meiryo UI" panose="020B0604030504040204" pitchFamily="50" charset="-128"/>
                <a:ea typeface="Meiryo UI" panose="020B0604030504040204" pitchFamily="50" charset="-128"/>
              </a:rPr>
              <a:t>（昭和</a:t>
            </a:r>
            <a:r>
              <a:rPr lang="en-US" altLang="ja-JP" sz="1400" kern="0" dirty="0">
                <a:solidFill>
                  <a:schemeClr val="tx1"/>
                </a:solidFill>
                <a:latin typeface="Meiryo UI" panose="020B0604030504040204" pitchFamily="50" charset="-128"/>
                <a:ea typeface="Meiryo UI" panose="020B0604030504040204" pitchFamily="50" charset="-128"/>
              </a:rPr>
              <a:t>38</a:t>
            </a:r>
            <a:r>
              <a:rPr lang="ja-JP" altLang="en-US" sz="1400" kern="0" dirty="0">
                <a:solidFill>
                  <a:schemeClr val="tx1"/>
                </a:solidFill>
                <a:latin typeface="Meiryo UI" panose="020B0604030504040204" pitchFamily="50" charset="-128"/>
                <a:ea typeface="Meiryo UI" panose="020B0604030504040204" pitchFamily="50" charset="-128"/>
              </a:rPr>
              <a:t>）　  　　　　</a:t>
            </a:r>
            <a:r>
              <a:rPr lang="en-US" altLang="ja-JP" sz="2000" kern="0" dirty="0">
                <a:solidFill>
                  <a:schemeClr val="tx1"/>
                </a:solidFill>
                <a:latin typeface="Meiryo UI" panose="020B0604030504040204" pitchFamily="50" charset="-128"/>
                <a:ea typeface="Meiryo UI" panose="020B0604030504040204" pitchFamily="50" charset="-128"/>
              </a:rPr>
              <a:t>〃 </a:t>
            </a:r>
            <a:r>
              <a:rPr lang="ja-JP" altLang="en-US" sz="2000" kern="0" dirty="0">
                <a:solidFill>
                  <a:schemeClr val="tx1"/>
                </a:solidFill>
                <a:latin typeface="Meiryo UI" panose="020B0604030504040204" pitchFamily="50" charset="-128"/>
                <a:ea typeface="Meiryo UI" panose="020B0604030504040204" pitchFamily="50" charset="-128"/>
              </a:rPr>
              <a:t>　　　　改正</a:t>
            </a:r>
            <a:r>
              <a:rPr lang="ja-JP" altLang="en-US" sz="1900" kern="0" dirty="0">
                <a:solidFill>
                  <a:schemeClr val="tx1"/>
                </a:solidFill>
                <a:latin typeface="Meiryo UI" panose="020B0604030504040204" pitchFamily="50" charset="-128"/>
                <a:ea typeface="Meiryo UI" panose="020B0604030504040204" pitchFamily="50" charset="-128"/>
              </a:rPr>
              <a:t>（違反はり紙の簡易除却の規定を追加）</a:t>
            </a:r>
            <a:endParaRPr lang="en-US" altLang="ja-JP" sz="2000" kern="0" dirty="0">
              <a:solidFill>
                <a:schemeClr val="tx1"/>
              </a:solidFill>
              <a:latin typeface="Meiryo UI" panose="020B0604030504040204" pitchFamily="50" charset="-128"/>
              <a:ea typeface="Meiryo UI" panose="020B0604030504040204" pitchFamily="50" charset="-128"/>
            </a:endParaRPr>
          </a:p>
          <a:p>
            <a:pPr algn="just" eaLnBrk="1" hangingPunct="1">
              <a:spcBef>
                <a:spcPts val="600"/>
              </a:spcBef>
            </a:pPr>
            <a:r>
              <a:rPr lang="en-US" altLang="ja-JP" sz="2000" kern="0" dirty="0">
                <a:solidFill>
                  <a:schemeClr val="tx1"/>
                </a:solidFill>
                <a:latin typeface="Meiryo UI" panose="020B0604030504040204" pitchFamily="50" charset="-128"/>
                <a:ea typeface="Meiryo UI" panose="020B0604030504040204" pitchFamily="50" charset="-128"/>
              </a:rPr>
              <a:t>1973</a:t>
            </a:r>
            <a:r>
              <a:rPr lang="ja-JP" altLang="en-US" sz="2000" kern="0" dirty="0">
                <a:solidFill>
                  <a:schemeClr val="tx1"/>
                </a:solidFill>
                <a:latin typeface="Meiryo UI" panose="020B0604030504040204" pitchFamily="50" charset="-128"/>
                <a:ea typeface="Meiryo UI" panose="020B0604030504040204" pitchFamily="50" charset="-128"/>
              </a:rPr>
              <a:t>年</a:t>
            </a:r>
            <a:r>
              <a:rPr lang="ja-JP" altLang="en-US" sz="1400" kern="0" dirty="0">
                <a:solidFill>
                  <a:schemeClr val="tx1"/>
                </a:solidFill>
                <a:latin typeface="Meiryo UI" panose="020B0604030504040204" pitchFamily="50" charset="-128"/>
                <a:ea typeface="Meiryo UI" panose="020B0604030504040204" pitchFamily="50" charset="-128"/>
              </a:rPr>
              <a:t>（昭和</a:t>
            </a:r>
            <a:r>
              <a:rPr lang="en-US" altLang="ja-JP" sz="1400" kern="0" dirty="0">
                <a:solidFill>
                  <a:schemeClr val="tx1"/>
                </a:solidFill>
                <a:latin typeface="Meiryo UI" panose="020B0604030504040204" pitchFamily="50" charset="-128"/>
                <a:ea typeface="Meiryo UI" panose="020B0604030504040204" pitchFamily="50" charset="-128"/>
              </a:rPr>
              <a:t>48</a:t>
            </a:r>
            <a:r>
              <a:rPr lang="ja-JP" altLang="en-US" sz="1400" kern="0" dirty="0">
                <a:solidFill>
                  <a:schemeClr val="tx1"/>
                </a:solidFill>
                <a:latin typeface="Meiryo UI" panose="020B0604030504040204" pitchFamily="50" charset="-128"/>
                <a:ea typeface="Meiryo UI" panose="020B0604030504040204" pitchFamily="50" charset="-128"/>
              </a:rPr>
              <a:t>）　  　　　　</a:t>
            </a:r>
            <a:r>
              <a:rPr lang="en-US" altLang="ja-JP" sz="2000" kern="0" dirty="0">
                <a:solidFill>
                  <a:schemeClr val="tx1"/>
                </a:solidFill>
                <a:latin typeface="Meiryo UI" panose="020B0604030504040204" pitchFamily="50" charset="-128"/>
                <a:ea typeface="Meiryo UI" panose="020B0604030504040204" pitchFamily="50" charset="-128"/>
              </a:rPr>
              <a:t>〃 </a:t>
            </a:r>
            <a:r>
              <a:rPr lang="ja-JP" altLang="en-US" sz="2000" kern="0" dirty="0">
                <a:solidFill>
                  <a:schemeClr val="tx1"/>
                </a:solidFill>
                <a:latin typeface="Meiryo UI" panose="020B0604030504040204" pitchFamily="50" charset="-128"/>
                <a:ea typeface="Meiryo UI" panose="020B0604030504040204" pitchFamily="50" charset="-128"/>
              </a:rPr>
              <a:t>　　　　改正</a:t>
            </a:r>
            <a:r>
              <a:rPr lang="ja-JP" altLang="en-US" sz="1900" kern="0" dirty="0">
                <a:solidFill>
                  <a:schemeClr val="tx1"/>
                </a:solidFill>
                <a:latin typeface="Meiryo UI" panose="020B0604030504040204" pitchFamily="50" charset="-128"/>
                <a:ea typeface="Meiryo UI" panose="020B0604030504040204" pitchFamily="50" charset="-128"/>
              </a:rPr>
              <a:t>（屋外広告業者の届出制等を追加）</a:t>
            </a:r>
            <a:endParaRPr lang="en-US" altLang="ja-JP" sz="1900" kern="0" dirty="0">
              <a:solidFill>
                <a:schemeClr val="tx1"/>
              </a:solidFill>
              <a:latin typeface="Meiryo UI" panose="020B0604030504040204" pitchFamily="50" charset="-128"/>
              <a:ea typeface="Meiryo UI" panose="020B0604030504040204" pitchFamily="50" charset="-128"/>
            </a:endParaRPr>
          </a:p>
          <a:p>
            <a:pPr algn="l" eaLnBrk="1" hangingPunct="1">
              <a:spcBef>
                <a:spcPts val="600"/>
              </a:spcBef>
            </a:pPr>
            <a:r>
              <a:rPr lang="en-US" altLang="ja-JP" sz="2000" kern="0" dirty="0">
                <a:solidFill>
                  <a:schemeClr val="tx1"/>
                </a:solidFill>
                <a:latin typeface="Meiryo UI" panose="020B0604030504040204" pitchFamily="50" charset="-128"/>
                <a:ea typeface="Meiryo UI" panose="020B0604030504040204" pitchFamily="50" charset="-128"/>
              </a:rPr>
              <a:t>2004</a:t>
            </a:r>
            <a:r>
              <a:rPr lang="ja-JP" altLang="en-US" sz="2000" kern="0" dirty="0">
                <a:solidFill>
                  <a:schemeClr val="tx1"/>
                </a:solidFill>
                <a:latin typeface="Meiryo UI" panose="020B0604030504040204" pitchFamily="50" charset="-128"/>
                <a:ea typeface="Meiryo UI" panose="020B0604030504040204" pitchFamily="50" charset="-128"/>
              </a:rPr>
              <a:t>年</a:t>
            </a:r>
            <a:r>
              <a:rPr lang="ja-JP" altLang="en-US" sz="1400" kern="0" dirty="0">
                <a:solidFill>
                  <a:schemeClr val="tx1"/>
                </a:solidFill>
                <a:latin typeface="Meiryo UI" panose="020B0604030504040204" pitchFamily="50" charset="-128"/>
                <a:ea typeface="Meiryo UI" panose="020B0604030504040204" pitchFamily="50" charset="-128"/>
              </a:rPr>
              <a:t>（平成</a:t>
            </a:r>
            <a:r>
              <a:rPr lang="en-US" altLang="ja-JP" sz="1400" kern="0" dirty="0">
                <a:solidFill>
                  <a:schemeClr val="tx1"/>
                </a:solidFill>
                <a:latin typeface="Meiryo UI" panose="020B0604030504040204" pitchFamily="50" charset="-128"/>
                <a:ea typeface="Meiryo UI" panose="020B0604030504040204" pitchFamily="50" charset="-128"/>
              </a:rPr>
              <a:t>16</a:t>
            </a:r>
            <a:r>
              <a:rPr lang="ja-JP" altLang="en-US" sz="1400" kern="0" dirty="0">
                <a:solidFill>
                  <a:schemeClr val="tx1"/>
                </a:solidFill>
                <a:latin typeface="Meiryo UI" panose="020B0604030504040204" pitchFamily="50" charset="-128"/>
                <a:ea typeface="Meiryo UI" panose="020B0604030504040204" pitchFamily="50" charset="-128"/>
              </a:rPr>
              <a:t>）　 　　　　 </a:t>
            </a:r>
            <a:r>
              <a:rPr lang="en-US" altLang="ja-JP" sz="2000" kern="0" dirty="0">
                <a:solidFill>
                  <a:schemeClr val="tx1"/>
                </a:solidFill>
                <a:latin typeface="Meiryo UI" panose="020B0604030504040204" pitchFamily="50" charset="-128"/>
                <a:ea typeface="Meiryo UI" panose="020B0604030504040204" pitchFamily="50" charset="-128"/>
              </a:rPr>
              <a:t>〃 </a:t>
            </a:r>
            <a:r>
              <a:rPr lang="ja-JP" altLang="en-US" sz="2000" kern="0" dirty="0">
                <a:solidFill>
                  <a:schemeClr val="tx1"/>
                </a:solidFill>
                <a:latin typeface="Meiryo UI" panose="020B0604030504040204" pitchFamily="50" charset="-128"/>
                <a:ea typeface="Meiryo UI" panose="020B0604030504040204" pitchFamily="50" charset="-128"/>
              </a:rPr>
              <a:t>　　　　改正（屋外広告業の登録制度の導入、景観行政</a:t>
            </a:r>
            <a:endParaRPr lang="en-US" altLang="ja-JP" sz="2000" kern="0" dirty="0">
              <a:solidFill>
                <a:schemeClr val="tx1"/>
              </a:solidFill>
              <a:latin typeface="Meiryo UI" panose="020B0604030504040204" pitchFamily="50" charset="-128"/>
              <a:ea typeface="Meiryo UI" panose="020B0604030504040204" pitchFamily="50" charset="-128"/>
            </a:endParaRPr>
          </a:p>
          <a:p>
            <a:pPr algn="just" eaLnBrk="1" hangingPunct="1">
              <a:spcBef>
                <a:spcPts val="0"/>
              </a:spcBef>
            </a:pPr>
            <a:r>
              <a:rPr lang="ja-JP" altLang="en-US" sz="2000" kern="0" dirty="0">
                <a:solidFill>
                  <a:schemeClr val="tx1"/>
                </a:solidFill>
                <a:latin typeface="Meiryo UI" panose="020B0604030504040204" pitchFamily="50" charset="-128"/>
                <a:ea typeface="Meiryo UI" panose="020B0604030504040204" pitchFamily="50" charset="-128"/>
              </a:rPr>
              <a:t>　　　　　　　　　　　　　　　　　　　　　　　　　 団体である市町村の特例追加　等）</a:t>
            </a:r>
            <a:endParaRPr lang="en-US" altLang="ja-JP" sz="2000" kern="0" dirty="0">
              <a:solidFill>
                <a:schemeClr val="tx1"/>
              </a:solidFill>
              <a:latin typeface="Meiryo UI" panose="020B0604030504040204" pitchFamily="50" charset="-128"/>
              <a:ea typeface="Meiryo UI" panose="020B0604030504040204" pitchFamily="50" charset="-128"/>
            </a:endParaRPr>
          </a:p>
          <a:p>
            <a:pPr algn="just" eaLnBrk="1" hangingPunct="1">
              <a:spcBef>
                <a:spcPts val="0"/>
              </a:spcBef>
            </a:pPr>
            <a:r>
              <a:rPr lang="en-US" altLang="ja-JP" sz="1000" kern="0" dirty="0">
                <a:solidFill>
                  <a:schemeClr val="tx1"/>
                </a:solidFill>
                <a:latin typeface="Meiryo UI" panose="020B0604030504040204" pitchFamily="50" charset="-128"/>
                <a:ea typeface="Meiryo UI" panose="020B0604030504040204" pitchFamily="50" charset="-128"/>
              </a:rPr>
              <a:t>                                                                                                                                                        </a:t>
            </a:r>
            <a:r>
              <a:rPr lang="en-US" altLang="ja-JP" sz="1200" kern="0" dirty="0">
                <a:solidFill>
                  <a:schemeClr val="tx1"/>
                </a:solidFill>
                <a:latin typeface="Meiryo UI" panose="020B0604030504040204" pitchFamily="50" charset="-128"/>
                <a:ea typeface="Meiryo UI" panose="020B0604030504040204" pitchFamily="50" charset="-128"/>
              </a:rPr>
              <a:t>※</a:t>
            </a:r>
            <a:r>
              <a:rPr lang="ja-JP" altLang="en-US" sz="1200" kern="0" dirty="0">
                <a:solidFill>
                  <a:schemeClr val="tx1"/>
                </a:solidFill>
                <a:latin typeface="Meiryo UI" panose="020B0604030504040204" pitchFamily="50" charset="-128"/>
                <a:ea typeface="Meiryo UI" panose="020B0604030504040204" pitchFamily="50" charset="-128"/>
              </a:rPr>
              <a:t>景観法制定</a:t>
            </a:r>
            <a:r>
              <a:rPr lang="ja-JP" altLang="en-US" sz="1600" kern="0" dirty="0">
                <a:solidFill>
                  <a:schemeClr val="tx1"/>
                </a:solidFill>
                <a:latin typeface="Meiryo UI" panose="020B0604030504040204" pitchFamily="50" charset="-128"/>
                <a:ea typeface="Meiryo UI" panose="020B0604030504040204" pitchFamily="50" charset="-128"/>
              </a:rPr>
              <a:t>　　　　　 　　　　　　</a:t>
            </a:r>
            <a:endParaRPr lang="en-US" altLang="ja-JP" sz="1000" kern="0" dirty="0">
              <a:solidFill>
                <a:schemeClr val="tx1"/>
              </a:solidFill>
              <a:latin typeface="Meiryo UI" panose="020B0604030504040204" pitchFamily="50" charset="-128"/>
              <a:ea typeface="Meiryo UI" panose="020B0604030504040204" pitchFamily="50" charset="-128"/>
            </a:endParaRPr>
          </a:p>
          <a:p>
            <a:pPr algn="just" eaLnBrk="1" hangingPunct="1"/>
            <a:endParaRPr lang="en-US" altLang="ja-JP" sz="1000" kern="0" dirty="0">
              <a:solidFill>
                <a:schemeClr val="tx1"/>
              </a:solidFill>
              <a:latin typeface="Meiryo UI" panose="020B0604030504040204" pitchFamily="50" charset="-128"/>
              <a:ea typeface="Meiryo UI" panose="020B0604030504040204" pitchFamily="50" charset="-128"/>
            </a:endParaRPr>
          </a:p>
          <a:p>
            <a:pPr algn="just" eaLnBrk="1" hangingPunct="1"/>
            <a:r>
              <a:rPr lang="en-US" altLang="ja-JP" sz="2000" kern="0" dirty="0">
                <a:solidFill>
                  <a:schemeClr val="tx1"/>
                </a:solidFill>
                <a:latin typeface="Meiryo UI" panose="020B0604030504040204" pitchFamily="50" charset="-128"/>
                <a:ea typeface="Meiryo UI" panose="020B0604030504040204" pitchFamily="50" charset="-128"/>
              </a:rPr>
              <a:t>2008</a:t>
            </a:r>
            <a:r>
              <a:rPr lang="ja-JP" altLang="en-US" sz="2000" kern="0" dirty="0">
                <a:solidFill>
                  <a:schemeClr val="tx1"/>
                </a:solidFill>
                <a:latin typeface="Meiryo UI" panose="020B0604030504040204" pitchFamily="50" charset="-128"/>
                <a:ea typeface="Meiryo UI" panose="020B0604030504040204" pitchFamily="50" charset="-128"/>
              </a:rPr>
              <a:t>年</a:t>
            </a:r>
            <a:r>
              <a:rPr lang="ja-JP" altLang="en-US" sz="1400" kern="0" dirty="0">
                <a:solidFill>
                  <a:schemeClr val="tx1"/>
                </a:solidFill>
                <a:latin typeface="Meiryo UI" panose="020B0604030504040204" pitchFamily="50" charset="-128"/>
                <a:ea typeface="Meiryo UI" panose="020B0604030504040204" pitchFamily="50" charset="-128"/>
              </a:rPr>
              <a:t>（平成</a:t>
            </a:r>
            <a:r>
              <a:rPr lang="en-US" altLang="ja-JP" sz="1400" kern="0" dirty="0">
                <a:solidFill>
                  <a:schemeClr val="tx1"/>
                </a:solidFill>
                <a:latin typeface="Meiryo UI" panose="020B0604030504040204" pitchFamily="50" charset="-128"/>
                <a:ea typeface="Meiryo UI" panose="020B0604030504040204" pitchFamily="50" charset="-128"/>
              </a:rPr>
              <a:t>20</a:t>
            </a:r>
            <a:r>
              <a:rPr lang="ja-JP" altLang="en-US" sz="1400" kern="0" dirty="0">
                <a:solidFill>
                  <a:schemeClr val="tx1"/>
                </a:solidFill>
                <a:latin typeface="Meiryo UI" panose="020B0604030504040204" pitchFamily="50" charset="-128"/>
                <a:ea typeface="Meiryo UI" panose="020B0604030504040204" pitchFamily="50" charset="-128"/>
              </a:rPr>
              <a:t>）　          </a:t>
            </a:r>
            <a:r>
              <a:rPr lang="en-US" altLang="ja-JP" sz="2000" kern="0" dirty="0">
                <a:solidFill>
                  <a:schemeClr val="tx1"/>
                </a:solidFill>
                <a:latin typeface="Meiryo UI" panose="020B0604030504040204" pitchFamily="50" charset="-128"/>
                <a:ea typeface="Meiryo UI" panose="020B0604030504040204" pitchFamily="50" charset="-128"/>
              </a:rPr>
              <a:t>〃         </a:t>
            </a:r>
            <a:r>
              <a:rPr lang="ja-JP" altLang="en-US" sz="2000" kern="0" dirty="0">
                <a:solidFill>
                  <a:schemeClr val="tx1"/>
                </a:solidFill>
                <a:latin typeface="Meiryo UI" panose="020B0604030504040204" pitchFamily="50" charset="-128"/>
                <a:ea typeface="Meiryo UI" panose="020B0604030504040204" pitchFamily="50" charset="-128"/>
              </a:rPr>
              <a:t>改正（歴史的風致維持向上計画の認定市町村</a:t>
            </a:r>
            <a:endParaRPr lang="en-US" altLang="ja-JP" sz="2000" kern="0" dirty="0">
              <a:solidFill>
                <a:schemeClr val="tx1"/>
              </a:solidFill>
              <a:latin typeface="Meiryo UI" panose="020B0604030504040204" pitchFamily="50" charset="-128"/>
              <a:ea typeface="Meiryo UI" panose="020B0604030504040204" pitchFamily="50" charset="-128"/>
            </a:endParaRPr>
          </a:p>
          <a:p>
            <a:pPr algn="l" eaLnBrk="1" hangingPunct="1"/>
            <a:r>
              <a:rPr lang="en-US" altLang="ja-JP" sz="2000" kern="0" dirty="0">
                <a:solidFill>
                  <a:schemeClr val="tx1"/>
                </a:solidFill>
                <a:latin typeface="Meiryo UI" panose="020B0604030504040204" pitchFamily="50" charset="-128"/>
                <a:ea typeface="Meiryo UI" panose="020B0604030504040204" pitchFamily="50" charset="-128"/>
              </a:rPr>
              <a:t>                                                   </a:t>
            </a:r>
            <a:r>
              <a:rPr lang="ja-JP" altLang="en-US" sz="2000" kern="0" dirty="0">
                <a:solidFill>
                  <a:schemeClr val="tx1"/>
                </a:solidFill>
                <a:latin typeface="Meiryo UI" panose="020B0604030504040204" pitchFamily="50" charset="-128"/>
                <a:ea typeface="Meiryo UI" panose="020B0604030504040204" pitchFamily="50" charset="-128"/>
              </a:rPr>
              <a:t>の特例追加）        </a:t>
            </a:r>
            <a:r>
              <a:rPr lang="en-US" altLang="ja-JP" sz="1200" kern="0" dirty="0">
                <a:solidFill>
                  <a:schemeClr val="tx1"/>
                </a:solidFill>
                <a:latin typeface="Meiryo UI" panose="020B0604030504040204" pitchFamily="50" charset="-128"/>
                <a:ea typeface="Meiryo UI" panose="020B0604030504040204" pitchFamily="50" charset="-128"/>
              </a:rPr>
              <a:t>※</a:t>
            </a:r>
            <a:r>
              <a:rPr lang="ja-JP" altLang="en-US" sz="1200" kern="0" dirty="0">
                <a:solidFill>
                  <a:schemeClr val="tx1"/>
                </a:solidFill>
                <a:latin typeface="Meiryo UI" panose="020B0604030504040204" pitchFamily="50" charset="-128"/>
                <a:ea typeface="Meiryo UI" panose="020B0604030504040204" pitchFamily="50" charset="-128"/>
              </a:rPr>
              <a:t>地域における歴史的風致の維持</a:t>
            </a:r>
            <a:endParaRPr lang="en-US" altLang="ja-JP" sz="1200" kern="0" dirty="0">
              <a:solidFill>
                <a:schemeClr val="tx1"/>
              </a:solidFill>
              <a:latin typeface="Meiryo UI" panose="020B0604030504040204" pitchFamily="50" charset="-128"/>
              <a:ea typeface="Meiryo UI" panose="020B0604030504040204" pitchFamily="50" charset="-128"/>
            </a:endParaRPr>
          </a:p>
          <a:p>
            <a:pPr algn="l" eaLnBrk="1" hangingPunct="1"/>
            <a:r>
              <a:rPr lang="en-US" altLang="ja-JP" sz="1200" kern="0" dirty="0">
                <a:solidFill>
                  <a:schemeClr val="tx1"/>
                </a:solidFill>
                <a:latin typeface="Meiryo UI" panose="020B0604030504040204" pitchFamily="50" charset="-128"/>
                <a:ea typeface="Meiryo UI" panose="020B0604030504040204" pitchFamily="50" charset="-128"/>
              </a:rPr>
              <a:t>                                                                                                                                </a:t>
            </a:r>
            <a:r>
              <a:rPr lang="ja-JP" altLang="en-US" sz="1200" kern="0" dirty="0">
                <a:solidFill>
                  <a:schemeClr val="tx1"/>
                </a:solidFill>
                <a:latin typeface="Meiryo UI" panose="020B0604030504040204" pitchFamily="50" charset="-128"/>
                <a:ea typeface="Meiryo UI" panose="020B0604030504040204" pitchFamily="50" charset="-128"/>
              </a:rPr>
              <a:t>及び向上に関する法律制定</a:t>
            </a:r>
            <a:endParaRPr lang="en-US" altLang="ja-JP" sz="1200" kern="0" dirty="0">
              <a:solidFill>
                <a:schemeClr val="tx1"/>
              </a:solidFill>
              <a:latin typeface="Meiryo UI" panose="020B0604030504040204" pitchFamily="50" charset="-128"/>
              <a:ea typeface="Meiryo UI" panose="020B0604030504040204" pitchFamily="50" charset="-128"/>
            </a:endParaRPr>
          </a:p>
          <a:p>
            <a:pPr algn="just" eaLnBrk="1" hangingPunct="1"/>
            <a:r>
              <a:rPr lang="ja-JP" altLang="en-US" sz="1600" kern="0" dirty="0">
                <a:solidFill>
                  <a:schemeClr val="tx1"/>
                </a:solidFill>
                <a:latin typeface="Meiryo UI" panose="020B0604030504040204" pitchFamily="50" charset="-128"/>
                <a:ea typeface="Meiryo UI" panose="020B0604030504040204" pitchFamily="50" charset="-128"/>
              </a:rPr>
              <a:t>　　　　　　　　　　　　　　　　　　　　           　</a:t>
            </a:r>
            <a:endParaRPr lang="en-US" altLang="ja-JP" sz="1200" kern="0" dirty="0">
              <a:solidFill>
                <a:schemeClr val="tx1"/>
              </a:solidFill>
              <a:latin typeface="Meiryo UI" panose="020B0604030504040204" pitchFamily="50" charset="-128"/>
              <a:ea typeface="Meiryo UI" panose="020B0604030504040204" pitchFamily="50" charset="-128"/>
            </a:endParaRPr>
          </a:p>
          <a:p>
            <a:pPr algn="just" eaLnBrk="1" hangingPunct="1"/>
            <a:r>
              <a:rPr lang="en-US" altLang="ja-JP" sz="2000" kern="0" dirty="0">
                <a:solidFill>
                  <a:schemeClr val="tx1"/>
                </a:solidFill>
                <a:latin typeface="Meiryo UI" panose="020B0604030504040204" pitchFamily="50" charset="-128"/>
                <a:ea typeface="Meiryo UI" panose="020B0604030504040204" pitchFamily="50" charset="-128"/>
              </a:rPr>
              <a:t>2020</a:t>
            </a:r>
            <a:r>
              <a:rPr lang="ja-JP" altLang="en-US" sz="2000" kern="0" dirty="0">
                <a:solidFill>
                  <a:schemeClr val="tx1"/>
                </a:solidFill>
                <a:latin typeface="Meiryo UI" panose="020B0604030504040204" pitchFamily="50" charset="-128"/>
                <a:ea typeface="Meiryo UI" panose="020B0604030504040204" pitchFamily="50" charset="-128"/>
              </a:rPr>
              <a:t>年</a:t>
            </a:r>
            <a:r>
              <a:rPr lang="ja-JP" altLang="en-US" sz="1400" kern="0" dirty="0">
                <a:solidFill>
                  <a:schemeClr val="tx1"/>
                </a:solidFill>
                <a:latin typeface="Meiryo UI" panose="020B0604030504040204" pitchFamily="50" charset="-128"/>
                <a:ea typeface="Meiryo UI" panose="020B0604030504040204" pitchFamily="50" charset="-128"/>
              </a:rPr>
              <a:t>（令和２）　        　 </a:t>
            </a:r>
            <a:r>
              <a:rPr lang="en-US" altLang="ja-JP" sz="2000" kern="0" dirty="0">
                <a:solidFill>
                  <a:schemeClr val="tx1"/>
                </a:solidFill>
                <a:latin typeface="Meiryo UI" panose="020B0604030504040204" pitchFamily="50" charset="-128"/>
                <a:ea typeface="Meiryo UI" panose="020B0604030504040204" pitchFamily="50" charset="-128"/>
              </a:rPr>
              <a:t>〃         </a:t>
            </a:r>
            <a:r>
              <a:rPr lang="ja-JP" altLang="en-US" sz="2000" kern="0" dirty="0">
                <a:solidFill>
                  <a:schemeClr val="tx1"/>
                </a:solidFill>
                <a:latin typeface="Meiryo UI" panose="020B0604030504040204" pitchFamily="50" charset="-128"/>
                <a:ea typeface="Meiryo UI" panose="020B0604030504040204" pitchFamily="50" charset="-128"/>
              </a:rPr>
              <a:t>改正（都市再生整備計画に滞在快適性等向上</a:t>
            </a:r>
            <a:endParaRPr lang="en-US" altLang="ja-JP" sz="2000" kern="0" dirty="0">
              <a:solidFill>
                <a:schemeClr val="tx1"/>
              </a:solidFill>
              <a:latin typeface="Meiryo UI" panose="020B0604030504040204" pitchFamily="50" charset="-128"/>
              <a:ea typeface="Meiryo UI" panose="020B0604030504040204" pitchFamily="50" charset="-128"/>
            </a:endParaRPr>
          </a:p>
          <a:p>
            <a:pPr algn="just" eaLnBrk="1" hangingPunct="1"/>
            <a:r>
              <a:rPr lang="en-US" altLang="ja-JP" sz="2000" kern="0" dirty="0">
                <a:solidFill>
                  <a:schemeClr val="tx1"/>
                </a:solidFill>
                <a:latin typeface="Meiryo UI" panose="020B0604030504040204" pitchFamily="50" charset="-128"/>
                <a:ea typeface="Meiryo UI" panose="020B0604030504040204" pitchFamily="50" charset="-128"/>
              </a:rPr>
              <a:t>                                                  </a:t>
            </a:r>
            <a:r>
              <a:rPr lang="ja-JP" altLang="en-US" sz="2000" kern="0" dirty="0">
                <a:solidFill>
                  <a:schemeClr val="tx1"/>
                </a:solidFill>
                <a:latin typeface="Meiryo UI" panose="020B0604030504040204" pitchFamily="50" charset="-128"/>
                <a:ea typeface="Meiryo UI" panose="020B0604030504040204" pitchFamily="50" charset="-128"/>
              </a:rPr>
              <a:t>区域を記載した市町村の特例追加）</a:t>
            </a:r>
            <a:endParaRPr lang="en-US" altLang="ja-JP" sz="2000" kern="0" dirty="0">
              <a:solidFill>
                <a:schemeClr val="tx1"/>
              </a:solidFill>
              <a:latin typeface="Meiryo UI" panose="020B0604030504040204" pitchFamily="50" charset="-128"/>
              <a:ea typeface="Meiryo UI" panose="020B0604030504040204" pitchFamily="50" charset="-128"/>
            </a:endParaRPr>
          </a:p>
          <a:p>
            <a:pPr algn="just" eaLnBrk="1" hangingPunct="1"/>
            <a:r>
              <a:rPr lang="en-US" altLang="ja-JP" sz="1000" kern="0" dirty="0">
                <a:solidFill>
                  <a:schemeClr val="tx1"/>
                </a:solidFill>
                <a:latin typeface="Meiryo UI" panose="020B0604030504040204" pitchFamily="50" charset="-128"/>
                <a:ea typeface="Meiryo UI" panose="020B0604030504040204" pitchFamily="50" charset="-128"/>
              </a:rPr>
              <a:t>                                                                                                                                                        </a:t>
            </a:r>
            <a:r>
              <a:rPr lang="en-US" altLang="ja-JP" sz="1200" kern="0" dirty="0">
                <a:solidFill>
                  <a:schemeClr val="tx1"/>
                </a:solidFill>
                <a:latin typeface="Meiryo UI" panose="020B0604030504040204" pitchFamily="50" charset="-128"/>
                <a:ea typeface="Meiryo UI" panose="020B0604030504040204" pitchFamily="50" charset="-128"/>
              </a:rPr>
              <a:t>※</a:t>
            </a:r>
            <a:r>
              <a:rPr lang="ja-JP" altLang="en-US" sz="1200" kern="0" dirty="0">
                <a:solidFill>
                  <a:schemeClr val="tx1"/>
                </a:solidFill>
                <a:latin typeface="Meiryo UI" panose="020B0604030504040204" pitchFamily="50" charset="-128"/>
                <a:ea typeface="Meiryo UI" panose="020B0604030504040204" pitchFamily="50" charset="-128"/>
              </a:rPr>
              <a:t>都市再生特別措置法一部改正</a:t>
            </a:r>
            <a:r>
              <a:rPr lang="ja-JP" altLang="en-US" sz="2000" kern="0" dirty="0">
                <a:solidFill>
                  <a:schemeClr val="tx1"/>
                </a:solidFill>
                <a:latin typeface="Meiryo UI" panose="020B0604030504040204" pitchFamily="50" charset="-128"/>
                <a:ea typeface="Meiryo UI" panose="020B0604030504040204" pitchFamily="50" charset="-128"/>
              </a:rPr>
              <a:t>　　　 </a:t>
            </a:r>
            <a:r>
              <a:rPr lang="ja-JP" altLang="en-US" sz="1600" kern="0" dirty="0">
                <a:solidFill>
                  <a:schemeClr val="tx1"/>
                </a:solidFill>
                <a:latin typeface="Meiryo UI" panose="020B0604030504040204" pitchFamily="50" charset="-128"/>
                <a:ea typeface="Meiryo UI" panose="020B0604030504040204" pitchFamily="50" charset="-128"/>
              </a:rPr>
              <a:t>　　　　　　　  　</a:t>
            </a:r>
            <a:endParaRPr lang="en-US" altLang="ja-JP" sz="1200" kern="0" dirty="0">
              <a:solidFill>
                <a:schemeClr val="tx1"/>
              </a:solidFill>
              <a:latin typeface="Meiryo UI" panose="020B0604030504040204" pitchFamily="50" charset="-128"/>
              <a:ea typeface="Meiryo UI" panose="020B0604030504040204" pitchFamily="50" charset="-128"/>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屋外広告物規制の主な沿革</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D51E7C6F-451E-D730-64CB-3119352B61CD}"/>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16281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表 38">
            <a:extLst>
              <a:ext uri="{FF2B5EF4-FFF2-40B4-BE49-F238E27FC236}">
                <a16:creationId xmlns:a16="http://schemas.microsoft.com/office/drawing/2014/main" id="{8272ED17-41BD-4C56-C33D-9CEA96993D43}"/>
              </a:ext>
            </a:extLst>
          </p:cNvPr>
          <p:cNvGraphicFramePr>
            <a:graphicFrameLocks noGrp="1"/>
          </p:cNvGraphicFramePr>
          <p:nvPr>
            <p:extLst>
              <p:ext uri="{D42A27DB-BD31-4B8C-83A1-F6EECF244321}">
                <p14:modId xmlns:p14="http://schemas.microsoft.com/office/powerpoint/2010/main" val="26648129"/>
              </p:ext>
            </p:extLst>
          </p:nvPr>
        </p:nvGraphicFramePr>
        <p:xfrm>
          <a:off x="4919009" y="5248610"/>
          <a:ext cx="3587960" cy="1190733"/>
        </p:xfrm>
        <a:graphic>
          <a:graphicData uri="http://schemas.openxmlformats.org/drawingml/2006/table">
            <a:tbl>
              <a:tblPr firstRow="1" bandRow="1">
                <a:tableStyleId>{5C22544A-7EE6-4342-B048-85BDC9FD1C3A}</a:tableStyleId>
              </a:tblPr>
              <a:tblGrid>
                <a:gridCol w="1489778">
                  <a:extLst>
                    <a:ext uri="{9D8B030D-6E8A-4147-A177-3AD203B41FA5}">
                      <a16:colId xmlns:a16="http://schemas.microsoft.com/office/drawing/2014/main" val="20000"/>
                    </a:ext>
                  </a:extLst>
                </a:gridCol>
                <a:gridCol w="939297">
                  <a:extLst>
                    <a:ext uri="{9D8B030D-6E8A-4147-A177-3AD203B41FA5}">
                      <a16:colId xmlns:a16="http://schemas.microsoft.com/office/drawing/2014/main" val="20001"/>
                    </a:ext>
                  </a:extLst>
                </a:gridCol>
                <a:gridCol w="1158885">
                  <a:extLst>
                    <a:ext uri="{9D8B030D-6E8A-4147-A177-3AD203B41FA5}">
                      <a16:colId xmlns:a16="http://schemas.microsoft.com/office/drawing/2014/main" val="20002"/>
                    </a:ext>
                  </a:extLst>
                </a:gridCol>
              </a:tblGrid>
              <a:tr h="905883">
                <a:tc>
                  <a:txBody>
                    <a:bodyPr/>
                    <a:lstStyle/>
                    <a:p>
                      <a:pPr algn="ctr"/>
                      <a:r>
                        <a:rPr kumimoji="1" lang="ja-JP" altLang="en-US" sz="1300" b="0" dirty="0">
                          <a:solidFill>
                            <a:schemeClr val="tx1"/>
                          </a:solidFill>
                          <a:latin typeface="Meiryo UI" panose="020B0604030504040204" pitchFamily="50" charset="-128"/>
                          <a:ea typeface="Meiryo UI" panose="020B0604030504040204" pitchFamily="50" charset="-128"/>
                        </a:rPr>
                        <a:t>実施年度</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300" b="0" baseline="0" dirty="0">
                          <a:solidFill>
                            <a:schemeClr val="tx1"/>
                          </a:solidFill>
                        </a:rPr>
                        <a:t>調査</a:t>
                      </a:r>
                      <a:endParaRPr kumimoji="1" lang="en-US" altLang="ja-JP" sz="1300" b="0" baseline="0" dirty="0">
                        <a:solidFill>
                          <a:schemeClr val="tx1"/>
                        </a:solidFill>
                      </a:endParaRPr>
                    </a:p>
                    <a:p>
                      <a:pPr algn="ctr"/>
                      <a:r>
                        <a:rPr kumimoji="1" lang="ja-JP" altLang="en-US" sz="1300" b="0" baseline="0" dirty="0">
                          <a:solidFill>
                            <a:schemeClr val="tx1"/>
                          </a:solidFill>
                        </a:rPr>
                        <a:t>件数</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300" b="0" baseline="0" dirty="0">
                          <a:solidFill>
                            <a:schemeClr val="tx1"/>
                          </a:solidFill>
                        </a:rPr>
                        <a:t>うち</a:t>
                      </a:r>
                      <a:r>
                        <a:rPr kumimoji="1" lang="ja-JP" altLang="en-US" sz="1300" b="1" baseline="0" dirty="0">
                          <a:solidFill>
                            <a:schemeClr val="tx1"/>
                          </a:solidFill>
                        </a:rPr>
                        <a:t>危険度</a:t>
                      </a:r>
                      <a:r>
                        <a:rPr kumimoji="1" lang="en-US" altLang="ja-JP" sz="1300" b="0" baseline="0" dirty="0">
                          <a:solidFill>
                            <a:schemeClr val="tx1"/>
                          </a:solidFill>
                        </a:rPr>
                        <a:t>｢</a:t>
                      </a:r>
                      <a:r>
                        <a:rPr kumimoji="1" lang="ja-JP" altLang="en-US" sz="1300" b="1" baseline="0" dirty="0">
                          <a:solidFill>
                            <a:schemeClr val="tx1"/>
                          </a:solidFill>
                        </a:rPr>
                        <a:t>Ｃ</a:t>
                      </a:r>
                      <a:r>
                        <a:rPr kumimoji="1" lang="en-US" altLang="ja-JP" sz="1300" b="0" baseline="0" dirty="0">
                          <a:solidFill>
                            <a:schemeClr val="tx1"/>
                          </a:solidFill>
                        </a:rPr>
                        <a:t>｣</a:t>
                      </a:r>
                      <a:r>
                        <a:rPr kumimoji="1" lang="ja-JP" altLang="en-US" sz="1300" b="1" baseline="0" dirty="0">
                          <a:solidFill>
                            <a:schemeClr val="tx1"/>
                          </a:solidFill>
                        </a:rPr>
                        <a:t>と判定</a:t>
                      </a:r>
                      <a:r>
                        <a:rPr kumimoji="1" lang="ja-JP" altLang="en-US" sz="1300" b="0" baseline="0" dirty="0">
                          <a:solidFill>
                            <a:schemeClr val="tx1"/>
                          </a:solidFill>
                        </a:rPr>
                        <a:t>されたもの</a:t>
                      </a:r>
                      <a:endParaRPr kumimoji="1" lang="en-US" altLang="ja-JP" sz="1300" b="0" baseline="0" dirty="0">
                        <a:solidFill>
                          <a:schemeClr val="tx1"/>
                        </a:solidFill>
                      </a:endParaRP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264686">
                <a:tc>
                  <a:txBody>
                    <a:bodyPr/>
                    <a:lstStyle/>
                    <a:p>
                      <a:pPr algn="ctr"/>
                      <a:r>
                        <a:rPr kumimoji="1" lang="en-US" altLang="ja-JP" sz="1300" dirty="0">
                          <a:latin typeface="Meiryo UI" panose="020B0604030504040204" pitchFamily="50" charset="-128"/>
                          <a:ea typeface="Meiryo UI" panose="020B0604030504040204" pitchFamily="50" charset="-128"/>
                        </a:rPr>
                        <a:t>H27</a:t>
                      </a:r>
                      <a:r>
                        <a:rPr kumimoji="1" lang="ja-JP" altLang="en-US" sz="1300" dirty="0">
                          <a:latin typeface="Meiryo UI" panose="020B0604030504040204" pitchFamily="50" charset="-128"/>
                          <a:ea typeface="Meiryo UI" panose="020B0604030504040204" pitchFamily="50" charset="-128"/>
                        </a:rPr>
                        <a:t>～</a:t>
                      </a:r>
                      <a:r>
                        <a:rPr kumimoji="1" lang="en-US" altLang="ja-JP" sz="1300" dirty="0">
                          <a:latin typeface="Meiryo UI" panose="020B0604030504040204" pitchFamily="50" charset="-128"/>
                          <a:ea typeface="Meiryo UI" panose="020B0604030504040204" pitchFamily="50" charset="-128"/>
                        </a:rPr>
                        <a:t>H30</a:t>
                      </a:r>
                      <a:endParaRPr kumimoji="1" lang="ja-JP" altLang="en-US" sz="1300" dirty="0">
                        <a:latin typeface="Meiryo UI" panose="020B0604030504040204" pitchFamily="50" charset="-128"/>
                        <a:ea typeface="Meiryo UI" panose="020B0604030504040204" pitchFamily="50" charset="-128"/>
                      </a:endParaRP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300" dirty="0"/>
                        <a:t>2,351</a:t>
                      </a:r>
                      <a:r>
                        <a:rPr kumimoji="1" lang="ja-JP" altLang="en-US" sz="1300" dirty="0"/>
                        <a:t>件</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300" dirty="0"/>
                        <a:t>167</a:t>
                      </a:r>
                      <a:r>
                        <a:rPr kumimoji="1" lang="ja-JP" altLang="en-US" sz="1300" dirty="0"/>
                        <a:t>件</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bl>
          </a:graphicData>
        </a:graphic>
      </p:graphicFrame>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安全対策の取組事例（１）</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5" name="AutoShape 2">
            <a:extLst>
              <a:ext uri="{FF2B5EF4-FFF2-40B4-BE49-F238E27FC236}">
                <a16:creationId xmlns:a16="http://schemas.microsoft.com/office/drawing/2014/main" id="{BB1DD3E7-9C5F-6DD6-DE51-6986D2E26261}"/>
              </a:ext>
            </a:extLst>
          </p:cNvPr>
          <p:cNvSpPr>
            <a:spLocks noChangeArrowheads="1"/>
          </p:cNvSpPr>
          <p:nvPr/>
        </p:nvSpPr>
        <p:spPr>
          <a:xfrm>
            <a:off x="179387" y="692697"/>
            <a:ext cx="8785101" cy="1296144"/>
          </a:xfrm>
          <a:prstGeom prst="roundRect">
            <a:avLst>
              <a:gd name="adj" fmla="val 13337"/>
            </a:avLst>
          </a:prstGeom>
          <a:solidFill>
            <a:srgbClr val="FFFFCC"/>
          </a:solidFill>
          <a:ln w="63500" cmpd="dbl">
            <a:solidFill>
              <a:srgbClr val="CC330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defRPr/>
            </a:pPr>
            <a:r>
              <a:rPr lang="ja-JP" altLang="en-US" sz="1800" b="1" dirty="0">
                <a:solidFill>
                  <a:srgbClr val="000000"/>
                </a:solidFill>
                <a:uFill>
                  <a:solidFill>
                    <a:srgbClr val="C00000"/>
                  </a:solidFill>
                </a:uFill>
                <a:latin typeface="Meiryo UI" panose="020B0604030504040204" pitchFamily="50" charset="-128"/>
                <a:ea typeface="Meiryo UI" panose="020B0604030504040204" pitchFamily="50" charset="-128"/>
              </a:rPr>
              <a:t>危険度判定の実施による屋外広告物の安全強化</a:t>
            </a:r>
            <a:endParaRPr lang="en-US" altLang="ja-JP" sz="1800" b="1" dirty="0">
              <a:solidFill>
                <a:srgbClr val="000000"/>
              </a:solidFill>
              <a:uFill>
                <a:solidFill>
                  <a:srgbClr val="C00000"/>
                </a:solidFill>
              </a:uFill>
              <a:latin typeface="Meiryo UI" panose="020B0604030504040204" pitchFamily="50" charset="-128"/>
              <a:ea typeface="Meiryo UI" panose="020B0604030504040204" pitchFamily="50" charset="-128"/>
            </a:endParaRPr>
          </a:p>
          <a:p>
            <a:pPr algn="just">
              <a:buNone/>
              <a:defRPr/>
            </a:pPr>
            <a:r>
              <a:rPr lang="ja-JP" altLang="en-US" sz="1600" dirty="0">
                <a:solidFill>
                  <a:srgbClr val="000000"/>
                </a:solidFill>
                <a:latin typeface="Meiryo UI" panose="020B0604030504040204" pitchFamily="50" charset="-128"/>
                <a:ea typeface="Meiryo UI" panose="020B0604030504040204" pitchFamily="50" charset="-128"/>
              </a:rPr>
              <a:t>   金沢市では、市内中心部の屋外広告物落下事故を未然に防ぐことを目的に、広告物の専門家である石川県屋外広告業協同組合に屋外広告物危険度判定業務を委託し、</a:t>
            </a:r>
            <a:r>
              <a:rPr lang="ja-JP" altLang="en-US" sz="1600" b="1" u="sng" dirty="0">
                <a:solidFill>
                  <a:srgbClr val="000000"/>
                </a:solidFill>
                <a:latin typeface="Meiryo UI" panose="020B0604030504040204" pitchFamily="50" charset="-128"/>
                <a:ea typeface="Meiryo UI" panose="020B0604030504040204" pitchFamily="50" charset="-128"/>
              </a:rPr>
              <a:t>危険度が高いと判定されたものは、市が改修等の是正指導</a:t>
            </a:r>
            <a:r>
              <a:rPr lang="ja-JP" altLang="en-US" sz="1600" u="sng" dirty="0">
                <a:solidFill>
                  <a:srgbClr val="000000"/>
                </a:solidFill>
                <a:latin typeface="Meiryo UI" panose="020B0604030504040204" pitchFamily="50" charset="-128"/>
                <a:ea typeface="Meiryo UI" panose="020B0604030504040204" pitchFamily="50" charset="-128"/>
              </a:rPr>
              <a:t>を行い、屋外広告物の安全強化</a:t>
            </a:r>
            <a:r>
              <a:rPr lang="ja-JP" altLang="en-US" sz="1600" dirty="0">
                <a:solidFill>
                  <a:srgbClr val="000000"/>
                </a:solidFill>
                <a:latin typeface="Meiryo UI" panose="020B0604030504040204" pitchFamily="50" charset="-128"/>
                <a:ea typeface="Meiryo UI" panose="020B0604030504040204" pitchFamily="50" charset="-128"/>
              </a:rPr>
              <a:t>を図った。</a:t>
            </a:r>
            <a:endParaRPr lang="ja-JP" altLang="ja-JP" sz="1400" u="sng" dirty="0">
              <a:solidFill>
                <a:srgbClr val="000000"/>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C3E0F664-D7C6-2EA7-9A7E-7D2254960F55}"/>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29</a:t>
            </a:fld>
            <a:endParaRPr lang="en-US" altLang="ja-JP" dirty="0">
              <a:solidFill>
                <a:srgbClr val="000000"/>
              </a:solidFill>
            </a:endParaRPr>
          </a:p>
        </p:txBody>
      </p:sp>
      <p:sp>
        <p:nvSpPr>
          <p:cNvPr id="2" name="正方形/長方形 1">
            <a:extLst>
              <a:ext uri="{FF2B5EF4-FFF2-40B4-BE49-F238E27FC236}">
                <a16:creationId xmlns:a16="http://schemas.microsoft.com/office/drawing/2014/main" id="{9FF406F2-D3DD-AB84-DD54-6ABB41EAEFA1}"/>
              </a:ext>
            </a:extLst>
          </p:cNvPr>
          <p:cNvSpPr/>
          <p:nvPr/>
        </p:nvSpPr>
        <p:spPr>
          <a:xfrm>
            <a:off x="371156" y="3356992"/>
            <a:ext cx="6172996" cy="140461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27">
            <a:extLst>
              <a:ext uri="{FF2B5EF4-FFF2-40B4-BE49-F238E27FC236}">
                <a16:creationId xmlns:a16="http://schemas.microsoft.com/office/drawing/2014/main" id="{83DF29D9-139A-CAA8-2DAE-4BD99834B23F}"/>
              </a:ext>
            </a:extLst>
          </p:cNvPr>
          <p:cNvSpPr txBox="1">
            <a:spLocks noChangeArrowheads="1"/>
          </p:cNvSpPr>
          <p:nvPr/>
        </p:nvSpPr>
        <p:spPr bwMode="auto">
          <a:xfrm>
            <a:off x="379046" y="3454542"/>
            <a:ext cx="6333943" cy="125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517" dirty="0">
                <a:solidFill>
                  <a:srgbClr val="000000"/>
                </a:solidFill>
                <a:latin typeface="Meiryo UI" panose="020B0604030504040204" pitchFamily="50" charset="-128"/>
                <a:ea typeface="Meiryo UI" panose="020B0604030504040204" pitchFamily="50" charset="-128"/>
              </a:rPr>
              <a:t>調査した結果を、以下の</a:t>
            </a:r>
            <a:r>
              <a:rPr lang="ja-JP" altLang="ja-JP" sz="1517" dirty="0">
                <a:solidFill>
                  <a:srgbClr val="000000"/>
                </a:solidFill>
                <a:latin typeface="Meiryo UI" panose="020B0604030504040204" pitchFamily="50" charset="-128"/>
                <a:ea typeface="Meiryo UI" panose="020B0604030504040204" pitchFamily="50" charset="-128"/>
              </a:rPr>
              <a:t>危険度</a:t>
            </a:r>
            <a:r>
              <a:rPr lang="en-US" altLang="ja-JP" sz="1517" dirty="0">
                <a:solidFill>
                  <a:srgbClr val="000000"/>
                </a:solidFill>
                <a:latin typeface="Meiryo UI" panose="020B0604030504040204" pitchFamily="50" charset="-128"/>
                <a:ea typeface="Meiryo UI" panose="020B0604030504040204" pitchFamily="50" charset="-128"/>
              </a:rPr>
              <a:t>A</a:t>
            </a:r>
            <a:r>
              <a:rPr lang="ja-JP" altLang="ja-JP" sz="1517" dirty="0">
                <a:solidFill>
                  <a:srgbClr val="000000"/>
                </a:solidFill>
                <a:latin typeface="Meiryo UI" panose="020B0604030504040204" pitchFamily="50" charset="-128"/>
                <a:ea typeface="Meiryo UI" panose="020B0604030504040204" pitchFamily="50" charset="-128"/>
              </a:rPr>
              <a:t>～</a:t>
            </a:r>
            <a:r>
              <a:rPr lang="en-US" altLang="ja-JP" sz="1517" dirty="0">
                <a:solidFill>
                  <a:srgbClr val="000000"/>
                </a:solidFill>
                <a:latin typeface="Meiryo UI" panose="020B0604030504040204" pitchFamily="50" charset="-128"/>
                <a:ea typeface="Meiryo UI" panose="020B0604030504040204" pitchFamily="50" charset="-128"/>
              </a:rPr>
              <a:t>C</a:t>
            </a:r>
            <a:r>
              <a:rPr lang="ja-JP" altLang="ja-JP" sz="1517" dirty="0">
                <a:solidFill>
                  <a:srgbClr val="000000"/>
                </a:solidFill>
                <a:latin typeface="Meiryo UI" panose="020B0604030504040204" pitchFamily="50" charset="-128"/>
                <a:ea typeface="Meiryo UI" panose="020B0604030504040204" pitchFamily="50" charset="-128"/>
              </a:rPr>
              <a:t>に区分</a:t>
            </a:r>
            <a:r>
              <a:rPr lang="ja-JP" altLang="en-US" sz="1517" dirty="0">
                <a:solidFill>
                  <a:srgbClr val="000000"/>
                </a:solidFill>
                <a:latin typeface="Meiryo UI" panose="020B0604030504040204" pitchFamily="50" charset="-128"/>
                <a:ea typeface="Meiryo UI" panose="020B0604030504040204" pitchFamily="50" charset="-128"/>
              </a:rPr>
              <a:t>。</a:t>
            </a:r>
            <a:endParaRPr lang="en-US" altLang="ja-JP" sz="1517" dirty="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FontTx/>
              <a:buNone/>
            </a:pPr>
            <a:r>
              <a:rPr lang="ja-JP" altLang="en-US" sz="1517" dirty="0">
                <a:solidFill>
                  <a:srgbClr val="000000"/>
                </a:solidFill>
                <a:latin typeface="Meiryo UI" panose="020B0604030504040204" pitchFamily="50" charset="-128"/>
                <a:ea typeface="Meiryo UI" panose="020B0604030504040204" pitchFamily="50" charset="-128"/>
              </a:rPr>
              <a:t>　　・危険度Ａ・・・落下等の恐れがなく、安全上問題ない。</a:t>
            </a:r>
            <a:endParaRPr lang="en-US" altLang="ja-JP" sz="1517" dirty="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FontTx/>
              <a:buNone/>
            </a:pPr>
            <a:r>
              <a:rPr lang="ja-JP" altLang="en-US" sz="477" dirty="0">
                <a:solidFill>
                  <a:srgbClr val="000000"/>
                </a:solidFill>
                <a:latin typeface="Meiryo UI" panose="020B0604030504040204" pitchFamily="50" charset="-128"/>
                <a:ea typeface="Meiryo UI" panose="020B0604030504040204" pitchFamily="50" charset="-128"/>
              </a:rPr>
              <a:t>　    </a:t>
            </a:r>
            <a:r>
              <a:rPr lang="ja-JP" altLang="en-US" sz="1517" dirty="0">
                <a:solidFill>
                  <a:srgbClr val="000000"/>
                </a:solidFill>
                <a:latin typeface="Meiryo UI" panose="020B0604030504040204" pitchFamily="50" charset="-128"/>
                <a:ea typeface="Meiryo UI" panose="020B0604030504040204" pitchFamily="50" charset="-128"/>
              </a:rPr>
              <a:t>　・危険度Ｂ・・・多少の劣化が見られ、詳細な安全点検が必要である。</a:t>
            </a:r>
            <a:endParaRPr lang="en-US" altLang="ja-JP" sz="1517" dirty="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FontTx/>
              <a:buNone/>
            </a:pPr>
            <a:r>
              <a:rPr lang="ja-JP" altLang="en-US" sz="1517" dirty="0">
                <a:solidFill>
                  <a:srgbClr val="000000"/>
                </a:solidFill>
                <a:latin typeface="Meiryo UI" panose="020B0604030504040204" pitchFamily="50" charset="-128"/>
                <a:ea typeface="Meiryo UI" panose="020B0604030504040204" pitchFamily="50" charset="-128"/>
              </a:rPr>
              <a:t>　　・</a:t>
            </a:r>
            <a:r>
              <a:rPr lang="ja-JP" altLang="en-US" sz="1517" u="sng" dirty="0">
                <a:solidFill>
                  <a:srgbClr val="000000"/>
                </a:solidFill>
                <a:latin typeface="Meiryo UI" panose="020B0604030504040204" pitchFamily="50" charset="-128"/>
                <a:ea typeface="Meiryo UI" panose="020B0604030504040204" pitchFamily="50" charset="-128"/>
              </a:rPr>
              <a:t>危険度Ｃ</a:t>
            </a:r>
            <a:r>
              <a:rPr lang="ja-JP" altLang="en-US" sz="1517" dirty="0">
                <a:solidFill>
                  <a:srgbClr val="000000"/>
                </a:solidFill>
                <a:latin typeface="Meiryo UI" panose="020B0604030504040204" pitchFamily="50" charset="-128"/>
                <a:ea typeface="Meiryo UI" panose="020B0604030504040204" pitchFamily="50" charset="-128"/>
              </a:rPr>
              <a:t>・・・</a:t>
            </a:r>
            <a:r>
              <a:rPr lang="ja-JP" altLang="en-US" sz="1517" u="sng" dirty="0">
                <a:solidFill>
                  <a:srgbClr val="000000"/>
                </a:solidFill>
                <a:latin typeface="Meiryo UI" panose="020B0604030504040204" pitchFamily="50" charset="-128"/>
                <a:ea typeface="Meiryo UI" panose="020B0604030504040204" pitchFamily="50" charset="-128"/>
              </a:rPr>
              <a:t>当該広告物に重大な欠陥が見られ、即座に修繕もしくは</a:t>
            </a:r>
            <a:endParaRPr lang="en-US" altLang="ja-JP" sz="1517" u="sng" dirty="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FontTx/>
              <a:buNone/>
            </a:pPr>
            <a:r>
              <a:rPr lang="ja-JP" altLang="en-US" sz="1517" dirty="0">
                <a:solidFill>
                  <a:srgbClr val="000000"/>
                </a:solidFill>
                <a:latin typeface="Meiryo UI" panose="020B0604030504040204" pitchFamily="50" charset="-128"/>
                <a:ea typeface="Meiryo UI" panose="020B0604030504040204" pitchFamily="50" charset="-128"/>
              </a:rPr>
              <a:t>　　　　　　　　　    </a:t>
            </a:r>
            <a:r>
              <a:rPr lang="ja-JP" altLang="en-US" sz="1517" u="sng" dirty="0">
                <a:solidFill>
                  <a:srgbClr val="000000"/>
                </a:solidFill>
                <a:latin typeface="Meiryo UI" panose="020B0604030504040204" pitchFamily="50" charset="-128"/>
                <a:ea typeface="Meiryo UI" panose="020B0604030504040204" pitchFamily="50" charset="-128"/>
              </a:rPr>
              <a:t>撤去が必要である。</a:t>
            </a:r>
          </a:p>
        </p:txBody>
      </p:sp>
      <p:sp>
        <p:nvSpPr>
          <p:cNvPr id="20" name="テキスト ボックス 19">
            <a:extLst>
              <a:ext uri="{FF2B5EF4-FFF2-40B4-BE49-F238E27FC236}">
                <a16:creationId xmlns:a16="http://schemas.microsoft.com/office/drawing/2014/main" id="{9A594582-0D4E-5616-A80E-6585A61795E4}"/>
              </a:ext>
            </a:extLst>
          </p:cNvPr>
          <p:cNvSpPr txBox="1">
            <a:spLocks noChangeArrowheads="1"/>
          </p:cNvSpPr>
          <p:nvPr/>
        </p:nvSpPr>
        <p:spPr bwMode="auto">
          <a:xfrm>
            <a:off x="271008" y="2101662"/>
            <a:ext cx="8640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en-US" altLang="ja-JP" sz="1400" b="1" dirty="0">
                <a:solidFill>
                  <a:srgbClr val="000000"/>
                </a:solidFill>
                <a:latin typeface="Meiryo UI" panose="020B0604030504040204" pitchFamily="50" charset="-128"/>
                <a:ea typeface="Meiryo UI" panose="020B0604030504040204" pitchFamily="50" charset="-128"/>
              </a:rPr>
              <a:t>【</a:t>
            </a:r>
            <a:r>
              <a:rPr lang="ja-JP" altLang="en-US" sz="1400" b="1" dirty="0">
                <a:solidFill>
                  <a:srgbClr val="000000"/>
                </a:solidFill>
                <a:latin typeface="Meiryo UI" panose="020B0604030504040204" pitchFamily="50" charset="-128"/>
                <a:ea typeface="Meiryo UI" panose="020B0604030504040204" pitchFamily="50" charset="-128"/>
              </a:rPr>
              <a:t>委託業務内容</a:t>
            </a:r>
            <a:r>
              <a:rPr lang="en-US" altLang="ja-JP" sz="1400" b="1" dirty="0">
                <a:solidFill>
                  <a:srgbClr val="000000"/>
                </a:solidFill>
                <a:latin typeface="Meiryo UI" panose="020B0604030504040204" pitchFamily="50" charset="-128"/>
                <a:ea typeface="Meiryo UI" panose="020B0604030504040204" pitchFamily="50" charset="-128"/>
              </a:rPr>
              <a:t>】</a:t>
            </a:r>
          </a:p>
          <a:p>
            <a:pPr indent="180000" algn="just" eaLnBrk="1" hangingPunct="1">
              <a:spcBef>
                <a:spcPct val="0"/>
              </a:spcBef>
              <a:buFontTx/>
              <a:buNone/>
            </a:pPr>
            <a:r>
              <a:rPr lang="ja-JP" altLang="en-US" sz="1400" dirty="0">
                <a:solidFill>
                  <a:srgbClr val="000000"/>
                </a:solidFill>
                <a:latin typeface="Meiryo UI" panose="020B0604030504040204" pitchFamily="50" charset="-128"/>
                <a:ea typeface="Meiryo UI" panose="020B0604030504040204" pitchFamily="50" charset="-128"/>
              </a:rPr>
              <a:t>落下の可能性のある全ての突出看板（許可申請不要な看板を含む）を中心に、ボルトの緩み、取付部の劣化及び看板面の破損等を目視により点検する。点検の結果、即座に修繕又は撤去が必要なものについては即日、石川県屋外広告業協同組合より金沢市に報告。</a:t>
            </a:r>
            <a:endParaRPr lang="ja-JP" altLang="en-US" sz="1400" u="sng" dirty="0">
              <a:solidFill>
                <a:srgbClr val="000000"/>
              </a:solidFill>
              <a:latin typeface="Meiryo UI" panose="020B0604030504040204" pitchFamily="50" charset="-128"/>
              <a:ea typeface="Meiryo UI" panose="020B0604030504040204" pitchFamily="50" charset="-128"/>
            </a:endParaRPr>
          </a:p>
        </p:txBody>
      </p:sp>
      <p:graphicFrame>
        <p:nvGraphicFramePr>
          <p:cNvPr id="21" name="表 20">
            <a:extLst>
              <a:ext uri="{FF2B5EF4-FFF2-40B4-BE49-F238E27FC236}">
                <a16:creationId xmlns:a16="http://schemas.microsoft.com/office/drawing/2014/main" id="{21E46BDF-1224-7BDD-FC6D-6781CC0A1C50}"/>
              </a:ext>
            </a:extLst>
          </p:cNvPr>
          <p:cNvGraphicFramePr>
            <a:graphicFrameLocks noGrp="1"/>
          </p:cNvGraphicFramePr>
          <p:nvPr>
            <p:extLst>
              <p:ext uri="{D42A27DB-BD31-4B8C-83A1-F6EECF244321}">
                <p14:modId xmlns:p14="http://schemas.microsoft.com/office/powerpoint/2010/main" val="265928411"/>
              </p:ext>
            </p:extLst>
          </p:nvPr>
        </p:nvGraphicFramePr>
        <p:xfrm>
          <a:off x="455331" y="5248610"/>
          <a:ext cx="4469336" cy="1190733"/>
        </p:xfrm>
        <a:graphic>
          <a:graphicData uri="http://schemas.openxmlformats.org/drawingml/2006/table">
            <a:tbl>
              <a:tblPr firstRow="1" bandRow="1">
                <a:tableStyleId>{5C22544A-7EE6-4342-B048-85BDC9FD1C3A}</a:tableStyleId>
              </a:tblPr>
              <a:tblGrid>
                <a:gridCol w="939297">
                  <a:extLst>
                    <a:ext uri="{9D8B030D-6E8A-4147-A177-3AD203B41FA5}">
                      <a16:colId xmlns:a16="http://schemas.microsoft.com/office/drawing/2014/main" val="20001"/>
                    </a:ext>
                  </a:extLst>
                </a:gridCol>
                <a:gridCol w="1158885">
                  <a:extLst>
                    <a:ext uri="{9D8B030D-6E8A-4147-A177-3AD203B41FA5}">
                      <a16:colId xmlns:a16="http://schemas.microsoft.com/office/drawing/2014/main" val="20002"/>
                    </a:ext>
                  </a:extLst>
                </a:gridCol>
                <a:gridCol w="2371154">
                  <a:extLst>
                    <a:ext uri="{9D8B030D-6E8A-4147-A177-3AD203B41FA5}">
                      <a16:colId xmlns:a16="http://schemas.microsoft.com/office/drawing/2014/main" val="20003"/>
                    </a:ext>
                  </a:extLst>
                </a:gridCol>
              </a:tblGrid>
              <a:tr h="905883">
                <a:tc>
                  <a:txBody>
                    <a:bodyPr/>
                    <a:lstStyle/>
                    <a:p>
                      <a:pPr algn="ctr"/>
                      <a:r>
                        <a:rPr kumimoji="1" lang="ja-JP" altLang="en-US" sz="1300" b="0" baseline="0" dirty="0">
                          <a:solidFill>
                            <a:schemeClr val="tx1"/>
                          </a:solidFill>
                          <a:latin typeface="Meiryo UI" panose="020B0604030504040204" pitchFamily="50" charset="-128"/>
                          <a:ea typeface="Meiryo UI" panose="020B0604030504040204" pitchFamily="50" charset="-128"/>
                        </a:rPr>
                        <a:t>調査</a:t>
                      </a:r>
                      <a:endParaRPr kumimoji="1" lang="en-US" altLang="ja-JP" sz="1300" b="0" baseline="0" dirty="0">
                        <a:solidFill>
                          <a:schemeClr val="tx1"/>
                        </a:solidFill>
                        <a:latin typeface="Meiryo UI" panose="020B0604030504040204" pitchFamily="50" charset="-128"/>
                        <a:ea typeface="Meiryo UI" panose="020B0604030504040204" pitchFamily="50" charset="-128"/>
                      </a:endParaRPr>
                    </a:p>
                    <a:p>
                      <a:pPr algn="ctr"/>
                      <a:r>
                        <a:rPr kumimoji="1" lang="ja-JP" altLang="en-US" sz="1300" b="0" baseline="0" dirty="0">
                          <a:solidFill>
                            <a:schemeClr val="tx1"/>
                          </a:solidFill>
                          <a:latin typeface="Meiryo UI" panose="020B0604030504040204" pitchFamily="50" charset="-128"/>
                          <a:ea typeface="Meiryo UI" panose="020B0604030504040204" pitchFamily="50" charset="-128"/>
                        </a:rPr>
                        <a:t>件数</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300" b="0" baseline="0" dirty="0">
                          <a:solidFill>
                            <a:schemeClr val="tx1"/>
                          </a:solidFill>
                          <a:latin typeface="Meiryo UI" panose="020B0604030504040204" pitchFamily="50" charset="-128"/>
                          <a:ea typeface="Meiryo UI" panose="020B0604030504040204" pitchFamily="50" charset="-128"/>
                        </a:rPr>
                        <a:t>うち危険度</a:t>
                      </a:r>
                      <a:r>
                        <a:rPr kumimoji="1" lang="en-US" altLang="ja-JP" sz="1300" b="0" baseline="0" dirty="0">
                          <a:solidFill>
                            <a:schemeClr val="tx1"/>
                          </a:solidFill>
                          <a:latin typeface="Meiryo UI" panose="020B0604030504040204" pitchFamily="50" charset="-128"/>
                          <a:ea typeface="Meiryo UI" panose="020B0604030504040204" pitchFamily="50" charset="-128"/>
                        </a:rPr>
                        <a:t>｢</a:t>
                      </a:r>
                      <a:r>
                        <a:rPr kumimoji="1" lang="ja-JP" altLang="en-US" sz="1300" b="0" baseline="0" dirty="0">
                          <a:solidFill>
                            <a:schemeClr val="tx1"/>
                          </a:solidFill>
                          <a:latin typeface="Meiryo UI" panose="020B0604030504040204" pitchFamily="50" charset="-128"/>
                          <a:ea typeface="Meiryo UI" panose="020B0604030504040204" pitchFamily="50" charset="-128"/>
                        </a:rPr>
                        <a:t>Ｃ</a:t>
                      </a:r>
                      <a:r>
                        <a:rPr kumimoji="1" lang="en-US" altLang="ja-JP" sz="1300" b="0" baseline="0" dirty="0">
                          <a:solidFill>
                            <a:schemeClr val="tx1"/>
                          </a:solidFill>
                          <a:latin typeface="Meiryo UI" panose="020B0604030504040204" pitchFamily="50" charset="-128"/>
                          <a:ea typeface="Meiryo UI" panose="020B0604030504040204" pitchFamily="50" charset="-128"/>
                        </a:rPr>
                        <a:t>｣</a:t>
                      </a:r>
                      <a:r>
                        <a:rPr kumimoji="1" lang="ja-JP" altLang="en-US" sz="1300" b="0" baseline="0" dirty="0">
                          <a:solidFill>
                            <a:schemeClr val="tx1"/>
                          </a:solidFill>
                          <a:latin typeface="Meiryo UI" panose="020B0604030504040204" pitchFamily="50" charset="-128"/>
                          <a:ea typeface="Meiryo UI" panose="020B0604030504040204" pitchFamily="50" charset="-128"/>
                        </a:rPr>
                        <a:t>と判定</a:t>
                      </a:r>
                      <a:endParaRPr kumimoji="1" lang="en-US" altLang="ja-JP" sz="1300" b="0" baseline="0" dirty="0">
                        <a:solidFill>
                          <a:schemeClr val="tx1"/>
                        </a:solidFill>
                        <a:latin typeface="Meiryo UI" panose="020B0604030504040204" pitchFamily="50" charset="-128"/>
                        <a:ea typeface="Meiryo UI" panose="020B0604030504040204" pitchFamily="50" charset="-128"/>
                      </a:endParaRPr>
                    </a:p>
                    <a:p>
                      <a:pPr algn="ctr"/>
                      <a:r>
                        <a:rPr kumimoji="1" lang="ja-JP" altLang="en-US" sz="1300" b="0" baseline="0" dirty="0">
                          <a:solidFill>
                            <a:schemeClr val="tx1"/>
                          </a:solidFill>
                          <a:latin typeface="Meiryo UI" panose="020B0604030504040204" pitchFamily="50" charset="-128"/>
                          <a:ea typeface="Meiryo UI" panose="020B0604030504040204" pitchFamily="50" charset="-128"/>
                        </a:rPr>
                        <a:t>されたもの</a:t>
                      </a:r>
                      <a:endParaRPr kumimoji="1" lang="en-US" altLang="ja-JP" sz="1300" b="0" baseline="0" dirty="0">
                        <a:solidFill>
                          <a:schemeClr val="tx1"/>
                        </a:solidFill>
                        <a:latin typeface="Meiryo UI" panose="020B0604030504040204" pitchFamily="50" charset="-128"/>
                        <a:ea typeface="Meiryo UI" panose="020B0604030504040204" pitchFamily="50" charset="-128"/>
                      </a:endParaRP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300" b="0" dirty="0">
                          <a:solidFill>
                            <a:schemeClr val="tx1"/>
                          </a:solidFill>
                          <a:latin typeface="Meiryo UI" panose="020B0604030504040204" pitchFamily="50" charset="-128"/>
                          <a:ea typeface="Meiryo UI" panose="020B0604030504040204" pitchFamily="50" charset="-128"/>
                        </a:rPr>
                        <a:t>是正件数（是正率）</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264686">
                <a:tc>
                  <a:txBody>
                    <a:bodyPr/>
                    <a:lstStyle/>
                    <a:p>
                      <a:pPr algn="ctr"/>
                      <a:r>
                        <a:rPr kumimoji="1" lang="en-US" altLang="ja-JP" sz="1300" dirty="0">
                          <a:latin typeface="Meiryo UI" panose="020B0604030504040204" pitchFamily="50" charset="-128"/>
                          <a:ea typeface="Meiryo UI" panose="020B0604030504040204" pitchFamily="50" charset="-128"/>
                        </a:rPr>
                        <a:t>2,351</a:t>
                      </a:r>
                      <a:r>
                        <a:rPr kumimoji="1" lang="ja-JP" altLang="en-US" sz="1300" dirty="0">
                          <a:latin typeface="Meiryo UI" panose="020B0604030504040204" pitchFamily="50" charset="-128"/>
                          <a:ea typeface="Meiryo UI" panose="020B0604030504040204" pitchFamily="50" charset="-128"/>
                        </a:rPr>
                        <a:t>件</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167</a:t>
                      </a:r>
                      <a:r>
                        <a:rPr kumimoji="1" lang="ja-JP" altLang="en-US" sz="1300" dirty="0">
                          <a:latin typeface="Meiryo UI" panose="020B0604030504040204" pitchFamily="50" charset="-128"/>
                          <a:ea typeface="Meiryo UI" panose="020B0604030504040204" pitchFamily="50" charset="-128"/>
                        </a:rPr>
                        <a:t>件</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166</a:t>
                      </a:r>
                      <a:r>
                        <a:rPr kumimoji="1" lang="ja-JP" altLang="en-US" sz="1300" dirty="0">
                          <a:latin typeface="Meiryo UI" panose="020B0604030504040204" pitchFamily="50" charset="-128"/>
                          <a:ea typeface="Meiryo UI" panose="020B0604030504040204" pitchFamily="50" charset="-128"/>
                        </a:rPr>
                        <a:t>件（</a:t>
                      </a:r>
                      <a:r>
                        <a:rPr kumimoji="1" lang="en-US" altLang="ja-JP" sz="1300" dirty="0">
                          <a:latin typeface="Meiryo UI" panose="020B0604030504040204" pitchFamily="50" charset="-128"/>
                          <a:ea typeface="Meiryo UI" panose="020B0604030504040204" pitchFamily="50" charset="-128"/>
                        </a:rPr>
                        <a:t>99</a:t>
                      </a:r>
                      <a:r>
                        <a:rPr kumimoji="1" lang="ja-JP" altLang="en-US" sz="1300" dirty="0">
                          <a:latin typeface="Meiryo UI" panose="020B0604030504040204" pitchFamily="50" charset="-128"/>
                          <a:ea typeface="Meiryo UI" panose="020B0604030504040204" pitchFamily="50" charset="-128"/>
                        </a:rPr>
                        <a:t>％）</a:t>
                      </a:r>
                    </a:p>
                  </a:txBody>
                  <a:tcPr marL="86696" marR="86696" marT="43365" marB="433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bl>
          </a:graphicData>
        </a:graphic>
      </p:graphicFrame>
      <p:sp>
        <p:nvSpPr>
          <p:cNvPr id="24" name="正方形/長方形 23">
            <a:extLst>
              <a:ext uri="{FF2B5EF4-FFF2-40B4-BE49-F238E27FC236}">
                <a16:creationId xmlns:a16="http://schemas.microsoft.com/office/drawing/2014/main" id="{62C5C859-3EB6-B09F-D1D7-7A8C9DA4103F}"/>
              </a:ext>
            </a:extLst>
          </p:cNvPr>
          <p:cNvSpPr/>
          <p:nvPr/>
        </p:nvSpPr>
        <p:spPr>
          <a:xfrm>
            <a:off x="6444208" y="5056064"/>
            <a:ext cx="1015984" cy="157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吹き出し 2">
            <a:extLst>
              <a:ext uri="{FF2B5EF4-FFF2-40B4-BE49-F238E27FC236}">
                <a16:creationId xmlns:a16="http://schemas.microsoft.com/office/drawing/2014/main" id="{9BE30068-A09C-286E-B368-12F61B98A6DA}"/>
              </a:ext>
            </a:extLst>
          </p:cNvPr>
          <p:cNvSpPr/>
          <p:nvPr/>
        </p:nvSpPr>
        <p:spPr>
          <a:xfrm>
            <a:off x="6842861" y="2975000"/>
            <a:ext cx="2054459" cy="3612281"/>
          </a:xfrm>
          <a:prstGeom prst="wedgeRoundRectCallout">
            <a:avLst>
              <a:gd name="adj1" fmla="val -73001"/>
              <a:gd name="adj2" fmla="val -9091"/>
              <a:gd name="adj3" fmla="val 16667"/>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7">
            <a:extLst>
              <a:ext uri="{FF2B5EF4-FFF2-40B4-BE49-F238E27FC236}">
                <a16:creationId xmlns:a16="http://schemas.microsoft.com/office/drawing/2014/main" id="{6DFA5833-BF78-C1A4-DBCC-27497B314DDC}"/>
              </a:ext>
            </a:extLst>
          </p:cNvPr>
          <p:cNvGrpSpPr>
            <a:grpSpLocks/>
          </p:cNvGrpSpPr>
          <p:nvPr/>
        </p:nvGrpSpPr>
        <p:grpSpPr bwMode="auto">
          <a:xfrm>
            <a:off x="7181496" y="3338166"/>
            <a:ext cx="1478054" cy="3130704"/>
            <a:chOff x="4401222" y="2705353"/>
            <a:chExt cx="1608257" cy="3734675"/>
          </a:xfrm>
        </p:grpSpPr>
        <p:pic>
          <p:nvPicPr>
            <p:cNvPr id="27" name="図 3">
              <a:extLst>
                <a:ext uri="{FF2B5EF4-FFF2-40B4-BE49-F238E27FC236}">
                  <a16:creationId xmlns:a16="http://schemas.microsoft.com/office/drawing/2014/main" id="{EAB003FA-8A6C-1C11-F763-200BBFABC302}"/>
                </a:ext>
              </a:extLst>
            </p:cNvPr>
            <p:cNvPicPr>
              <a:picLocks noChangeAspect="1"/>
            </p:cNvPicPr>
            <p:nvPr/>
          </p:nvPicPr>
          <p:blipFill>
            <a:blip r:embed="rId2" cstate="print">
              <a:lum bright="20000" contrast="-40000"/>
              <a:extLst>
                <a:ext uri="{28A0092B-C50C-407E-A947-70E740481C1C}">
                  <a14:useLocalDpi xmlns:a14="http://schemas.microsoft.com/office/drawing/2010/main" val="0"/>
                </a:ext>
              </a:extLst>
            </a:blip>
            <a:srcRect/>
            <a:stretch>
              <a:fillRect/>
            </a:stretch>
          </p:blipFill>
          <p:spPr bwMode="auto">
            <a:xfrm>
              <a:off x="4401222" y="5331886"/>
              <a:ext cx="1608257" cy="11081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 name="円/楕円 28">
              <a:extLst>
                <a:ext uri="{FF2B5EF4-FFF2-40B4-BE49-F238E27FC236}">
                  <a16:creationId xmlns:a16="http://schemas.microsoft.com/office/drawing/2014/main" id="{6BDAB622-DF24-5D4B-794E-D5481057E0D1}"/>
                </a:ext>
              </a:extLst>
            </p:cNvPr>
            <p:cNvSpPr/>
            <p:nvPr/>
          </p:nvSpPr>
          <p:spPr>
            <a:xfrm>
              <a:off x="5331456" y="5651797"/>
              <a:ext cx="350476" cy="5709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pic>
          <p:nvPicPr>
            <p:cNvPr id="29" name="図 29">
              <a:extLst>
                <a:ext uri="{FF2B5EF4-FFF2-40B4-BE49-F238E27FC236}">
                  <a16:creationId xmlns:a16="http://schemas.microsoft.com/office/drawing/2014/main" id="{A7EB7077-2F18-81E8-3C7D-9F511266C4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01222" y="2705353"/>
              <a:ext cx="1585931" cy="11766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 name="円/楕円 30">
              <a:extLst>
                <a:ext uri="{FF2B5EF4-FFF2-40B4-BE49-F238E27FC236}">
                  <a16:creationId xmlns:a16="http://schemas.microsoft.com/office/drawing/2014/main" id="{BE6F6AF6-D97D-C1A2-795E-83731E2D030A}"/>
                </a:ext>
              </a:extLst>
            </p:cNvPr>
            <p:cNvSpPr/>
            <p:nvPr/>
          </p:nvSpPr>
          <p:spPr>
            <a:xfrm>
              <a:off x="4917108" y="3639022"/>
              <a:ext cx="764823" cy="3160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pic>
          <p:nvPicPr>
            <p:cNvPr id="31" name="図 31">
              <a:extLst>
                <a:ext uri="{FF2B5EF4-FFF2-40B4-BE49-F238E27FC236}">
                  <a16:creationId xmlns:a16="http://schemas.microsoft.com/office/drawing/2014/main" id="{C07FE8A1-5EC7-DDFA-5948-7002693F92DA}"/>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12822" y="4041470"/>
              <a:ext cx="1530350" cy="1147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円/楕円 32">
              <a:extLst>
                <a:ext uri="{FF2B5EF4-FFF2-40B4-BE49-F238E27FC236}">
                  <a16:creationId xmlns:a16="http://schemas.microsoft.com/office/drawing/2014/main" id="{C2A1F4C9-B024-D916-A86F-C12E844DA476}"/>
                </a:ext>
              </a:extLst>
            </p:cNvPr>
            <p:cNvSpPr/>
            <p:nvPr/>
          </p:nvSpPr>
          <p:spPr>
            <a:xfrm>
              <a:off x="4633781" y="4373389"/>
              <a:ext cx="1143140" cy="5709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06">
                <a:solidFill>
                  <a:srgbClr val="FFFFFF"/>
                </a:solidFill>
              </a:endParaRPr>
            </a:p>
          </p:txBody>
        </p:sp>
      </p:grpSp>
      <p:sp>
        <p:nvSpPr>
          <p:cNvPr id="33" name="テキスト ボックス 9">
            <a:extLst>
              <a:ext uri="{FF2B5EF4-FFF2-40B4-BE49-F238E27FC236}">
                <a16:creationId xmlns:a16="http://schemas.microsoft.com/office/drawing/2014/main" id="{300A7A50-D0D3-A3AD-517D-7D0DC7FCB6B0}"/>
              </a:ext>
            </a:extLst>
          </p:cNvPr>
          <p:cNvSpPr txBox="1">
            <a:spLocks noChangeArrowheads="1"/>
          </p:cNvSpPr>
          <p:nvPr/>
        </p:nvSpPr>
        <p:spPr bwMode="auto">
          <a:xfrm>
            <a:off x="6788725" y="3027257"/>
            <a:ext cx="2143329" cy="34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69" dirty="0">
                <a:solidFill>
                  <a:srgbClr val="000000"/>
                </a:solidFill>
              </a:rPr>
              <a:t>〈</a:t>
            </a:r>
            <a:r>
              <a:rPr lang="ja-JP" altLang="en-US" sz="1669" b="1" dirty="0">
                <a:solidFill>
                  <a:srgbClr val="000000"/>
                </a:solidFill>
              </a:rPr>
              <a:t>危険度</a:t>
            </a:r>
            <a:r>
              <a:rPr lang="en-US" altLang="ja-JP" sz="1669" dirty="0">
                <a:solidFill>
                  <a:srgbClr val="000000"/>
                </a:solidFill>
              </a:rPr>
              <a:t>｢</a:t>
            </a:r>
            <a:r>
              <a:rPr lang="ja-JP" altLang="en-US" sz="1669" b="1" dirty="0">
                <a:solidFill>
                  <a:srgbClr val="000000"/>
                </a:solidFill>
              </a:rPr>
              <a:t>Ｃ</a:t>
            </a:r>
            <a:r>
              <a:rPr lang="en-US" altLang="ja-JP" sz="1669" dirty="0">
                <a:solidFill>
                  <a:srgbClr val="000000"/>
                </a:solidFill>
              </a:rPr>
              <a:t>｣</a:t>
            </a:r>
            <a:r>
              <a:rPr lang="ja-JP" altLang="en-US" sz="1669" dirty="0">
                <a:solidFill>
                  <a:srgbClr val="000000"/>
                </a:solidFill>
              </a:rPr>
              <a:t>の事例</a:t>
            </a:r>
            <a:r>
              <a:rPr lang="en-US" altLang="ja-JP" sz="1669" dirty="0">
                <a:solidFill>
                  <a:srgbClr val="000000"/>
                </a:solidFill>
              </a:rPr>
              <a:t>〉</a:t>
            </a:r>
            <a:endParaRPr lang="ja-JP" altLang="en-US" sz="1669" dirty="0">
              <a:solidFill>
                <a:srgbClr val="000000"/>
              </a:solidFill>
            </a:endParaRPr>
          </a:p>
        </p:txBody>
      </p:sp>
      <p:sp>
        <p:nvSpPr>
          <p:cNvPr id="34" name="テキスト ボックス 20">
            <a:extLst>
              <a:ext uri="{FF2B5EF4-FFF2-40B4-BE49-F238E27FC236}">
                <a16:creationId xmlns:a16="http://schemas.microsoft.com/office/drawing/2014/main" id="{E9FA525E-D3B6-BB88-B480-A9B05D22697C}"/>
              </a:ext>
            </a:extLst>
          </p:cNvPr>
          <p:cNvSpPr txBox="1">
            <a:spLocks noChangeArrowheads="1"/>
          </p:cNvSpPr>
          <p:nvPr/>
        </p:nvSpPr>
        <p:spPr bwMode="auto">
          <a:xfrm>
            <a:off x="391316" y="6449922"/>
            <a:ext cx="62580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dirty="0">
                <a:solidFill>
                  <a:srgbClr val="000000"/>
                </a:solidFill>
                <a:latin typeface="Meiryo UI" panose="020B0604030504040204" pitchFamily="50" charset="-128"/>
                <a:ea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rPr>
              <a:t> 「Ｃ」判定のうち、残り</a:t>
            </a:r>
            <a:r>
              <a:rPr lang="en-US" altLang="ja-JP" sz="1000" dirty="0">
                <a:solidFill>
                  <a:srgbClr val="000000"/>
                </a:solidFill>
                <a:latin typeface="Meiryo UI" panose="020B0604030504040204" pitchFamily="50" charset="-128"/>
                <a:ea typeface="Meiryo UI" panose="020B0604030504040204" pitchFamily="50" charset="-128"/>
              </a:rPr>
              <a:t>1</a:t>
            </a:r>
            <a:r>
              <a:rPr lang="ja-JP" altLang="en-US" sz="1000" dirty="0">
                <a:solidFill>
                  <a:srgbClr val="000000"/>
                </a:solidFill>
                <a:latin typeface="Meiryo UI" panose="020B0604030504040204" pitchFamily="50" charset="-128"/>
                <a:ea typeface="Meiryo UI" panose="020B0604030504040204" pitchFamily="50" charset="-128"/>
              </a:rPr>
              <a:t>件は継続して是正依頼文を投函する等、接触を試みている。</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35" name="テキスト ボックス 27">
            <a:extLst>
              <a:ext uri="{FF2B5EF4-FFF2-40B4-BE49-F238E27FC236}">
                <a16:creationId xmlns:a16="http://schemas.microsoft.com/office/drawing/2014/main" id="{382BC228-AC0E-5818-6803-52746F89FC3F}"/>
              </a:ext>
            </a:extLst>
          </p:cNvPr>
          <p:cNvSpPr txBox="1">
            <a:spLocks noChangeArrowheads="1"/>
          </p:cNvSpPr>
          <p:nvPr/>
        </p:nvSpPr>
        <p:spPr bwMode="auto">
          <a:xfrm>
            <a:off x="371156" y="3153159"/>
            <a:ext cx="1764000" cy="307777"/>
          </a:xfrm>
          <a:prstGeom prst="rect">
            <a:avLst/>
          </a:prstGeom>
          <a:solidFill>
            <a:schemeClr val="tx1">
              <a:lumMod val="95000"/>
              <a:lumOff val="5000"/>
            </a:schemeClr>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en-US" altLang="ja-JP" sz="1400" b="1" dirty="0">
                <a:solidFill>
                  <a:schemeClr val="bg1"/>
                </a:solidFill>
                <a:latin typeface="Meiryo UI" panose="020B0604030504040204" pitchFamily="50" charset="-128"/>
                <a:ea typeface="Meiryo UI" panose="020B0604030504040204" pitchFamily="50" charset="-128"/>
              </a:rPr>
              <a:t>【</a:t>
            </a:r>
            <a:r>
              <a:rPr lang="ja-JP" altLang="en-US" sz="1400" b="1" dirty="0">
                <a:solidFill>
                  <a:schemeClr val="bg1"/>
                </a:solidFill>
                <a:latin typeface="Meiryo UI" panose="020B0604030504040204" pitchFamily="50" charset="-128"/>
                <a:ea typeface="Meiryo UI" panose="020B0604030504040204" pitchFamily="50" charset="-128"/>
              </a:rPr>
              <a:t>危険度判定区分</a:t>
            </a:r>
            <a:r>
              <a:rPr lang="en-US" altLang="ja-JP" sz="1400" b="1" dirty="0">
                <a:solidFill>
                  <a:schemeClr val="bg1"/>
                </a:solidFill>
                <a:latin typeface="Meiryo UI" panose="020B0604030504040204" pitchFamily="50" charset="-128"/>
                <a:ea typeface="Meiryo UI" panose="020B0604030504040204" pitchFamily="50" charset="-128"/>
              </a:rPr>
              <a:t>】</a:t>
            </a:r>
          </a:p>
        </p:txBody>
      </p:sp>
      <p:sp>
        <p:nvSpPr>
          <p:cNvPr id="36" name="テキスト ボックス 20">
            <a:extLst>
              <a:ext uri="{FF2B5EF4-FFF2-40B4-BE49-F238E27FC236}">
                <a16:creationId xmlns:a16="http://schemas.microsoft.com/office/drawing/2014/main" id="{34BFA2F5-6259-7B08-85A0-0E2F28B92A21}"/>
              </a:ext>
            </a:extLst>
          </p:cNvPr>
          <p:cNvSpPr txBox="1">
            <a:spLocks noChangeArrowheads="1"/>
          </p:cNvSpPr>
          <p:nvPr/>
        </p:nvSpPr>
        <p:spPr bwMode="auto">
          <a:xfrm>
            <a:off x="271008" y="4909540"/>
            <a:ext cx="14696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dirty="0">
                <a:solidFill>
                  <a:srgbClr val="000000"/>
                </a:solidFill>
                <a:latin typeface="Meiryo UI" panose="020B0604030504040204" pitchFamily="50" charset="-128"/>
                <a:ea typeface="Meiryo UI" panose="020B0604030504040204" pitchFamily="50" charset="-128"/>
              </a:rPr>
              <a:t>【</a:t>
            </a:r>
            <a:r>
              <a:rPr lang="ja-JP" altLang="en-US" sz="1400" b="1" dirty="0">
                <a:solidFill>
                  <a:srgbClr val="000000"/>
                </a:solidFill>
                <a:latin typeface="Meiryo UI" panose="020B0604030504040204" pitchFamily="50" charset="-128"/>
                <a:ea typeface="Meiryo UI" panose="020B0604030504040204" pitchFamily="50" charset="-128"/>
              </a:rPr>
              <a:t>実施結果</a:t>
            </a:r>
            <a:r>
              <a:rPr lang="en-US" altLang="ja-JP" sz="1400" b="1" dirty="0">
                <a:solidFill>
                  <a:srgbClr val="000000"/>
                </a:solidFill>
                <a:latin typeface="Meiryo UI" panose="020B0604030504040204" pitchFamily="50" charset="-128"/>
                <a:ea typeface="Meiryo UI" panose="020B0604030504040204" pitchFamily="50" charset="-128"/>
              </a:rPr>
              <a:t>】</a:t>
            </a:r>
          </a:p>
        </p:txBody>
      </p:sp>
      <p:sp>
        <p:nvSpPr>
          <p:cNvPr id="3" name="額縁 16">
            <a:extLst>
              <a:ext uri="{FF2B5EF4-FFF2-40B4-BE49-F238E27FC236}">
                <a16:creationId xmlns:a16="http://schemas.microsoft.com/office/drawing/2014/main" id="{7FF45DD0-8922-8108-C958-E3944CC8E108}"/>
              </a:ext>
            </a:extLst>
          </p:cNvPr>
          <p:cNvSpPr/>
          <p:nvPr/>
        </p:nvSpPr>
        <p:spPr>
          <a:xfrm>
            <a:off x="7012301" y="688968"/>
            <a:ext cx="2025128" cy="306489"/>
          </a:xfrm>
          <a:prstGeom prst="bevel">
            <a:avLst>
              <a:gd name="adj" fmla="val 12253"/>
            </a:avLst>
          </a:prstGeom>
          <a:gradFill flip="none" rotWithShape="1">
            <a:gsLst>
              <a:gs pos="0">
                <a:srgbClr val="CC0099">
                  <a:shade val="30000"/>
                  <a:satMod val="115000"/>
                </a:srgbClr>
              </a:gs>
              <a:gs pos="50000">
                <a:srgbClr val="CC0099">
                  <a:shade val="67500"/>
                  <a:satMod val="115000"/>
                </a:srgbClr>
              </a:gs>
              <a:gs pos="100000">
                <a:srgbClr val="CC0099">
                  <a:shade val="100000"/>
                  <a:satMod val="115000"/>
                </a:srgbClr>
              </a:gs>
            </a:gsLst>
            <a:lin ang="13500000" scaled="1"/>
            <a:tileRect/>
          </a:gra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危険度判定の実施</a:t>
            </a:r>
          </a:p>
        </p:txBody>
      </p:sp>
    </p:spTree>
    <p:extLst>
      <p:ext uri="{BB962C8B-B14F-4D97-AF65-F5344CB8AC3E}">
        <p14:creationId xmlns:p14="http://schemas.microsoft.com/office/powerpoint/2010/main" val="157758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安全対策の取組事例（２）</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pic>
        <p:nvPicPr>
          <p:cNvPr id="3" name="図 19" descr="画面の領域">
            <a:extLst>
              <a:ext uri="{FF2B5EF4-FFF2-40B4-BE49-F238E27FC236}">
                <a16:creationId xmlns:a16="http://schemas.microsoft.com/office/drawing/2014/main" id="{BA0A4CBC-FA12-5D65-0F24-A042EDD50D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56" y="2034661"/>
            <a:ext cx="5091984" cy="264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8" descr="画面の領域">
            <a:extLst>
              <a:ext uri="{FF2B5EF4-FFF2-40B4-BE49-F238E27FC236}">
                <a16:creationId xmlns:a16="http://schemas.microsoft.com/office/drawing/2014/main" id="{02FE1AD8-FC47-0E5D-33B9-2FD04DFB53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4933" y="4372662"/>
            <a:ext cx="3093076" cy="2274276"/>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図 18" descr="画面の領域">
            <a:extLst>
              <a:ext uri="{FF2B5EF4-FFF2-40B4-BE49-F238E27FC236}">
                <a16:creationId xmlns:a16="http://schemas.microsoft.com/office/drawing/2014/main" id="{DA72986B-3983-15C4-DC50-002918FD38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220" y="4467887"/>
            <a:ext cx="3044912" cy="214031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図 3" descr="画面の領域">
            <a:extLst>
              <a:ext uri="{FF2B5EF4-FFF2-40B4-BE49-F238E27FC236}">
                <a16:creationId xmlns:a16="http://schemas.microsoft.com/office/drawing/2014/main" id="{8A38A74A-C6B6-246D-0EB4-9B69681F8D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1316" y="1125322"/>
            <a:ext cx="3573866" cy="3017819"/>
          </a:xfrm>
          <a:prstGeom prst="rect">
            <a:avLst/>
          </a:prstGeom>
          <a:noFill/>
          <a:ln w="5715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0" name="図 9" descr="画面の領域">
            <a:extLst>
              <a:ext uri="{FF2B5EF4-FFF2-40B4-BE49-F238E27FC236}">
                <a16:creationId xmlns:a16="http://schemas.microsoft.com/office/drawing/2014/main" id="{42DBE8B6-0707-32F5-5AAE-398C773789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9586" y="5174839"/>
            <a:ext cx="2414488" cy="1416138"/>
          </a:xfrm>
          <a:prstGeom prst="rect">
            <a:avLst/>
          </a:prstGeom>
          <a:ln>
            <a:noFill/>
          </a:ln>
          <a:effectLst>
            <a:softEdge rad="112500"/>
          </a:effectLst>
        </p:spPr>
      </p:pic>
      <p:sp>
        <p:nvSpPr>
          <p:cNvPr id="11" name="角丸四角形吹き出し 8">
            <a:extLst>
              <a:ext uri="{FF2B5EF4-FFF2-40B4-BE49-F238E27FC236}">
                <a16:creationId xmlns:a16="http://schemas.microsoft.com/office/drawing/2014/main" id="{FC511B44-2A25-2F4A-74C5-36C43F37D03B}"/>
              </a:ext>
            </a:extLst>
          </p:cNvPr>
          <p:cNvSpPr/>
          <p:nvPr/>
        </p:nvSpPr>
        <p:spPr>
          <a:xfrm>
            <a:off x="6555152" y="1505896"/>
            <a:ext cx="1673642" cy="340163"/>
          </a:xfrm>
          <a:prstGeom prst="wedgeRoundRectCallout">
            <a:avLst>
              <a:gd name="adj1" fmla="val -313"/>
              <a:gd name="adj2" fmla="val 149549"/>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ja-JP" altLang="en-US" sz="1200" dirty="0">
                <a:solidFill>
                  <a:schemeClr val="tx1"/>
                </a:solidFill>
                <a:latin typeface="Meiryo UI" panose="020B0604030504040204" pitchFamily="50" charset="-128"/>
                <a:ea typeface="Meiryo UI" panose="020B0604030504040204" pitchFamily="50" charset="-128"/>
              </a:rPr>
              <a:t>専門家から学生への解説</a:t>
            </a:r>
          </a:p>
        </p:txBody>
      </p:sp>
      <p:pic>
        <p:nvPicPr>
          <p:cNvPr id="12" name="図 11" descr="画面の領域">
            <a:extLst>
              <a:ext uri="{FF2B5EF4-FFF2-40B4-BE49-F238E27FC236}">
                <a16:creationId xmlns:a16="http://schemas.microsoft.com/office/drawing/2014/main" id="{8126FDA3-AD92-3FFC-88DF-32455014E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5997" y="2328004"/>
            <a:ext cx="3978234" cy="2726758"/>
          </a:xfrm>
          <a:prstGeom prst="ellipse">
            <a:avLst/>
          </a:prstGeom>
          <a:ln w="76200" cap="sq" cmpd="sng">
            <a:solidFill>
              <a:schemeClr val="bg1"/>
            </a:solidFill>
          </a:ln>
          <a:effectLst>
            <a:glow rad="228600">
              <a:schemeClr val="bg1">
                <a:alpha val="40000"/>
              </a:schemeClr>
            </a:glow>
            <a:softEdge rad="112500"/>
          </a:effectLst>
        </p:spPr>
      </p:pic>
      <p:sp>
        <p:nvSpPr>
          <p:cNvPr id="13" name="楕円 12">
            <a:extLst>
              <a:ext uri="{FF2B5EF4-FFF2-40B4-BE49-F238E27FC236}">
                <a16:creationId xmlns:a16="http://schemas.microsoft.com/office/drawing/2014/main" id="{A6C04121-4B87-4E9F-C759-C3F010A16770}"/>
              </a:ext>
            </a:extLst>
          </p:cNvPr>
          <p:cNvSpPr/>
          <p:nvPr/>
        </p:nvSpPr>
        <p:spPr>
          <a:xfrm>
            <a:off x="2872650" y="6224529"/>
            <a:ext cx="1771357" cy="351805"/>
          </a:xfrm>
          <a:prstGeom prst="ellipse">
            <a:avLst/>
          </a:prstGeom>
          <a:solidFill>
            <a:schemeClr val="accent6">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ja-JP" altLang="en-US" sz="1200" b="1" dirty="0">
                <a:latin typeface="Meiryo UI" panose="020B0604030504040204" pitchFamily="50" charset="-128"/>
                <a:ea typeface="Meiryo UI" panose="020B0604030504040204" pitchFamily="50" charset="-128"/>
              </a:rPr>
              <a:t>街なかの安全点検</a:t>
            </a:r>
          </a:p>
        </p:txBody>
      </p:sp>
      <p:sp>
        <p:nvSpPr>
          <p:cNvPr id="14" name="正方形/長方形 13">
            <a:extLst>
              <a:ext uri="{FF2B5EF4-FFF2-40B4-BE49-F238E27FC236}">
                <a16:creationId xmlns:a16="http://schemas.microsoft.com/office/drawing/2014/main" id="{C87AF96D-5427-B6C8-DDB8-E7E2D1BF998F}"/>
              </a:ext>
            </a:extLst>
          </p:cNvPr>
          <p:cNvSpPr/>
          <p:nvPr/>
        </p:nvSpPr>
        <p:spPr>
          <a:xfrm>
            <a:off x="135950" y="4384769"/>
            <a:ext cx="2028937" cy="300397"/>
          </a:xfrm>
          <a:prstGeom prst="rect">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latin typeface="Meiryo UI" panose="020B0604030504040204" pitchFamily="50" charset="-128"/>
                <a:ea typeface="Meiryo UI" panose="020B0604030504040204" pitchFamily="50" charset="-128"/>
              </a:rPr>
              <a:t>各ｸﾞﾙｰﾌﾟごとの意見交換</a:t>
            </a:r>
            <a:endParaRPr lang="en-US" altLang="ja-JP" sz="1200" dirty="0">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14B1880E-AF53-D10E-3442-0C61245869E6}"/>
              </a:ext>
            </a:extLst>
          </p:cNvPr>
          <p:cNvSpPr/>
          <p:nvPr/>
        </p:nvSpPr>
        <p:spPr>
          <a:xfrm>
            <a:off x="3294133" y="4906089"/>
            <a:ext cx="2646020" cy="307050"/>
          </a:xfrm>
          <a:prstGeom prst="rect">
            <a:avLst/>
          </a:prstGeom>
          <a:solidFill>
            <a:schemeClr val="accent6">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latin typeface="Meiryo UI" panose="020B0604030504040204" pitchFamily="50" charset="-128"/>
                <a:ea typeface="Meiryo UI" panose="020B0604030504040204" pitchFamily="50" charset="-128"/>
              </a:rPr>
              <a:t>ｸﾞﾙｰﾌﾟごとに看板等の点検ﾊﾟﾄﾛｰﾙ</a:t>
            </a:r>
          </a:p>
        </p:txBody>
      </p:sp>
      <p:sp>
        <p:nvSpPr>
          <p:cNvPr id="16" name="正方形/長方形 15">
            <a:extLst>
              <a:ext uri="{FF2B5EF4-FFF2-40B4-BE49-F238E27FC236}">
                <a16:creationId xmlns:a16="http://schemas.microsoft.com/office/drawing/2014/main" id="{6726D130-8D6B-3651-FE72-C30F74DA222B}"/>
              </a:ext>
            </a:extLst>
          </p:cNvPr>
          <p:cNvSpPr/>
          <p:nvPr/>
        </p:nvSpPr>
        <p:spPr>
          <a:xfrm>
            <a:off x="7010400" y="4189601"/>
            <a:ext cx="1980772" cy="307050"/>
          </a:xfrm>
          <a:prstGeom prst="rect">
            <a:avLst/>
          </a:prstGeom>
          <a:solidFill>
            <a:schemeClr val="accent6">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latin typeface="Meiryo UI" panose="020B0604030504040204" pitchFamily="50" charset="-128"/>
                <a:ea typeface="Meiryo UI" panose="020B0604030504040204" pitchFamily="50" charset="-128"/>
              </a:rPr>
              <a:t>各ｸﾞﾙｰﾌﾟからの意見発表</a:t>
            </a:r>
            <a:endParaRPr lang="en-US" altLang="ja-JP" sz="1200" dirty="0">
              <a:latin typeface="Meiryo UI" panose="020B0604030504040204" pitchFamily="50" charset="-128"/>
              <a:ea typeface="Meiryo UI" panose="020B0604030504040204" pitchFamily="50" charset="-128"/>
            </a:endParaRPr>
          </a:p>
        </p:txBody>
      </p:sp>
      <p:sp>
        <p:nvSpPr>
          <p:cNvPr id="17" name="楕円 16">
            <a:extLst>
              <a:ext uri="{FF2B5EF4-FFF2-40B4-BE49-F238E27FC236}">
                <a16:creationId xmlns:a16="http://schemas.microsoft.com/office/drawing/2014/main" id="{2E777413-599E-3313-0B19-BCFB4AF5E9BE}"/>
              </a:ext>
            </a:extLst>
          </p:cNvPr>
          <p:cNvSpPr/>
          <p:nvPr/>
        </p:nvSpPr>
        <p:spPr>
          <a:xfrm>
            <a:off x="2096210" y="4461365"/>
            <a:ext cx="1401725" cy="351805"/>
          </a:xfrm>
          <a:prstGeom prst="ellipse">
            <a:avLst/>
          </a:prstGeom>
          <a:solidFill>
            <a:schemeClr val="accent6">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1200" b="1" dirty="0">
                <a:latin typeface="Meiryo UI" panose="020B0604030504040204" pitchFamily="50" charset="-128"/>
                <a:ea typeface="Meiryo UI" panose="020B0604030504040204" pitchFamily="50" charset="-128"/>
              </a:rPr>
              <a:t>気づきと共有</a:t>
            </a:r>
          </a:p>
        </p:txBody>
      </p:sp>
      <p:sp>
        <p:nvSpPr>
          <p:cNvPr id="19" name="正方形/長方形 18">
            <a:extLst>
              <a:ext uri="{FF2B5EF4-FFF2-40B4-BE49-F238E27FC236}">
                <a16:creationId xmlns:a16="http://schemas.microsoft.com/office/drawing/2014/main" id="{C3E0F664-D7C6-2EA7-9A7E-7D2254960F55}"/>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30</a:t>
            </a:fld>
            <a:endParaRPr lang="en-US" altLang="ja-JP" dirty="0">
              <a:solidFill>
                <a:srgbClr val="000000"/>
              </a:solidFill>
            </a:endParaRPr>
          </a:p>
        </p:txBody>
      </p:sp>
      <p:sp>
        <p:nvSpPr>
          <p:cNvPr id="23" name="額縁 16">
            <a:extLst>
              <a:ext uri="{FF2B5EF4-FFF2-40B4-BE49-F238E27FC236}">
                <a16:creationId xmlns:a16="http://schemas.microsoft.com/office/drawing/2014/main" id="{0CB29AA3-8315-B9CB-58C7-C85D4C715D07}"/>
              </a:ext>
            </a:extLst>
          </p:cNvPr>
          <p:cNvSpPr/>
          <p:nvPr/>
        </p:nvSpPr>
        <p:spPr>
          <a:xfrm>
            <a:off x="5319904" y="632371"/>
            <a:ext cx="3728967" cy="468140"/>
          </a:xfrm>
          <a:prstGeom prst="bevel">
            <a:avLst>
              <a:gd name="adj" fmla="val 12253"/>
            </a:avLst>
          </a:prstGeom>
          <a:gradFill flip="none" rotWithShape="1">
            <a:gsLst>
              <a:gs pos="0">
                <a:srgbClr val="CC0099">
                  <a:shade val="30000"/>
                  <a:satMod val="115000"/>
                </a:srgbClr>
              </a:gs>
              <a:gs pos="50000">
                <a:srgbClr val="CC0099">
                  <a:shade val="67500"/>
                  <a:satMod val="115000"/>
                </a:srgbClr>
              </a:gs>
              <a:gs pos="100000">
                <a:srgbClr val="CC0099">
                  <a:shade val="100000"/>
                  <a:satMod val="115000"/>
                </a:srgbClr>
              </a:gs>
            </a:gsLst>
            <a:lin ang="13500000" scaled="1"/>
            <a:tileRect/>
          </a:gra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「広告景観タウンミーティング」の実施</a:t>
            </a:r>
          </a:p>
        </p:txBody>
      </p:sp>
      <p:sp>
        <p:nvSpPr>
          <p:cNvPr id="5" name="AutoShape 2">
            <a:extLst>
              <a:ext uri="{FF2B5EF4-FFF2-40B4-BE49-F238E27FC236}">
                <a16:creationId xmlns:a16="http://schemas.microsoft.com/office/drawing/2014/main" id="{BB1DD3E7-9C5F-6DD6-DE51-6986D2E26261}"/>
              </a:ext>
            </a:extLst>
          </p:cNvPr>
          <p:cNvSpPr>
            <a:spLocks noChangeArrowheads="1"/>
          </p:cNvSpPr>
          <p:nvPr/>
        </p:nvSpPr>
        <p:spPr>
          <a:xfrm>
            <a:off x="179387" y="692697"/>
            <a:ext cx="5082819" cy="1603436"/>
          </a:xfrm>
          <a:prstGeom prst="roundRect">
            <a:avLst>
              <a:gd name="adj" fmla="val 13337"/>
            </a:avLst>
          </a:prstGeom>
          <a:solidFill>
            <a:srgbClr val="FFFFCC"/>
          </a:solidFill>
          <a:ln w="63500" cmpd="dbl">
            <a:solidFill>
              <a:srgbClr val="CC330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defRPr/>
            </a:pPr>
            <a:r>
              <a:rPr lang="ja-JP" altLang="en-US" sz="1800"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まち</a:t>
            </a:r>
            <a:r>
              <a:rPr lang="ja-JP" altLang="en-US" sz="1800"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の安全を支える多様な主体による街歩き</a:t>
            </a:r>
            <a:endParaRPr lang="en-US" altLang="ja-JP" sz="1800" dirty="0">
              <a:latin typeface="Meiryo UI" panose="020B0604030504040204" pitchFamily="50" charset="-128"/>
              <a:ea typeface="Meiryo UI" panose="020B0604030504040204" pitchFamily="50" charset="-128"/>
            </a:endParaRPr>
          </a:p>
          <a:p>
            <a:pPr algn="l">
              <a:spcBef>
                <a:spcPts val="0"/>
              </a:spcBef>
              <a:buNone/>
              <a:defRPr/>
            </a:pPr>
            <a:r>
              <a:rPr lang="en-US" altLang="ja-JP" sz="1400" kern="0" dirty="0">
                <a:latin typeface="Meiryo UI" panose="020B0604030504040204" pitchFamily="50" charset="-128"/>
                <a:ea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rPr>
              <a:t>参加者</a:t>
            </a:r>
            <a:r>
              <a:rPr lang="en-US" altLang="ja-JP" sz="1400" kern="0" dirty="0">
                <a:latin typeface="Meiryo UI" panose="020B0604030504040204" pitchFamily="50" charset="-128"/>
                <a:ea typeface="Meiryo UI" panose="020B0604030504040204" pitchFamily="50" charset="-128"/>
              </a:rPr>
              <a:t>〉</a:t>
            </a:r>
          </a:p>
          <a:p>
            <a:pPr algn="l">
              <a:spcBef>
                <a:spcPts val="0"/>
              </a:spcBef>
              <a:buNone/>
              <a:defRPr/>
            </a:pPr>
            <a:r>
              <a:rPr lang="ja-JP" altLang="en-US" sz="1400" b="1" kern="0" dirty="0">
                <a:latin typeface="Meiryo UI" panose="020B0604030504040204" pitchFamily="50" charset="-128"/>
                <a:ea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rPr>
              <a:t>通学路沿いの地域住民 （町内会）</a:t>
            </a:r>
            <a:endParaRPr lang="en-US" altLang="ja-JP" sz="1400" kern="0" dirty="0">
              <a:latin typeface="Meiryo UI" panose="020B0604030504040204" pitchFamily="50" charset="-128"/>
              <a:ea typeface="Meiryo UI" panose="020B0604030504040204" pitchFamily="50" charset="-128"/>
            </a:endParaRPr>
          </a:p>
          <a:p>
            <a:pPr algn="l">
              <a:spcBef>
                <a:spcPts val="0"/>
              </a:spcBef>
              <a:buNone/>
              <a:defRPr/>
            </a:pPr>
            <a:r>
              <a:rPr lang="ja-JP" altLang="en-US" sz="1400" kern="0" dirty="0">
                <a:latin typeface="Meiryo UI" panose="020B0604030504040204" pitchFamily="50" charset="-128"/>
                <a:ea typeface="Meiryo UI" panose="020B0604030504040204" pitchFamily="50" charset="-128"/>
              </a:rPr>
              <a:t>　・学生（広告美術分野の学校）</a:t>
            </a:r>
            <a:endParaRPr lang="en-US" altLang="ja-JP" sz="1400" kern="0" dirty="0">
              <a:latin typeface="Meiryo UI" panose="020B0604030504040204" pitchFamily="50" charset="-128"/>
              <a:ea typeface="Meiryo UI" panose="020B0604030504040204" pitchFamily="50" charset="-128"/>
            </a:endParaRPr>
          </a:p>
          <a:p>
            <a:pPr algn="l">
              <a:spcBef>
                <a:spcPts val="0"/>
              </a:spcBef>
              <a:buNone/>
              <a:defRPr/>
            </a:pPr>
            <a:r>
              <a:rPr lang="ja-JP" altLang="en-US" sz="1400" kern="0" dirty="0">
                <a:latin typeface="Meiryo UI" panose="020B0604030504040204" pitchFamily="50" charset="-128"/>
                <a:ea typeface="Meiryo UI" panose="020B0604030504040204" pitchFamily="50" charset="-128"/>
              </a:rPr>
              <a:t>　・宮城県屋外広告美術協同組合、東北地区屋外広告美術業組</a:t>
            </a:r>
            <a:endParaRPr lang="en-US" altLang="ja-JP" sz="1400" kern="0" dirty="0">
              <a:latin typeface="Meiryo UI" panose="020B0604030504040204" pitchFamily="50" charset="-128"/>
              <a:ea typeface="Meiryo UI" panose="020B0604030504040204" pitchFamily="50" charset="-128"/>
            </a:endParaRPr>
          </a:p>
          <a:p>
            <a:pPr algn="l">
              <a:spcBef>
                <a:spcPts val="0"/>
              </a:spcBef>
              <a:buNone/>
              <a:defRPr/>
            </a:pPr>
            <a:r>
              <a:rPr lang="ja-JP" altLang="en-US" sz="1400" kern="0" dirty="0">
                <a:latin typeface="Meiryo UI" panose="020B0604030504040204" pitchFamily="50" charset="-128"/>
                <a:ea typeface="Meiryo UI" panose="020B0604030504040204" pitchFamily="50" charset="-128"/>
              </a:rPr>
              <a:t>　 合連合会、仙台市、宮城県、東北地方整備局</a:t>
            </a:r>
            <a:endParaRPr lang="ja-JP" altLang="ja-JP" sz="1400" u="sng" dirty="0">
              <a:solidFill>
                <a:srgbClr val="000000"/>
              </a:solidFill>
              <a:latin typeface="Meiryo UI" panose="020B0604030504040204" pitchFamily="50" charset="-128"/>
              <a:ea typeface="Meiryo UI" panose="020B0604030504040204" pitchFamily="50" charset="-128"/>
            </a:endParaRPr>
          </a:p>
        </p:txBody>
      </p:sp>
      <p:sp>
        <p:nvSpPr>
          <p:cNvPr id="22" name="楕円 21">
            <a:extLst>
              <a:ext uri="{FF2B5EF4-FFF2-40B4-BE49-F238E27FC236}">
                <a16:creationId xmlns:a16="http://schemas.microsoft.com/office/drawing/2014/main" id="{EBE4DCDC-6C46-CBE6-D5CA-763A7DF8B350}"/>
              </a:ext>
            </a:extLst>
          </p:cNvPr>
          <p:cNvSpPr/>
          <p:nvPr/>
        </p:nvSpPr>
        <p:spPr>
          <a:xfrm>
            <a:off x="4291546" y="1122140"/>
            <a:ext cx="2745782" cy="409400"/>
          </a:xfrm>
          <a:prstGeom prst="ellipse">
            <a:avLst/>
          </a:prstGeom>
          <a:solidFill>
            <a:schemeClr val="accent6">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ja-JP" altLang="en-US" sz="1200" b="1" dirty="0">
                <a:latin typeface="Meiryo UI" panose="020B0604030504040204" pitchFamily="50" charset="-128"/>
                <a:ea typeface="Meiryo UI" panose="020B0604030504040204" pitchFamily="50" charset="-128"/>
              </a:rPr>
              <a:t>地域内での知識・知見の継承</a:t>
            </a:r>
          </a:p>
        </p:txBody>
      </p:sp>
    </p:spTree>
    <p:extLst>
      <p:ext uri="{BB962C8B-B14F-4D97-AF65-F5344CB8AC3E}">
        <p14:creationId xmlns:p14="http://schemas.microsoft.com/office/powerpoint/2010/main" val="2695452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31</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安全対策の取組事例（３）</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5" name="AutoShape 2">
            <a:extLst>
              <a:ext uri="{FF2B5EF4-FFF2-40B4-BE49-F238E27FC236}">
                <a16:creationId xmlns:a16="http://schemas.microsoft.com/office/drawing/2014/main" id="{BB1DD3E7-9C5F-6DD6-DE51-6986D2E26261}"/>
              </a:ext>
            </a:extLst>
          </p:cNvPr>
          <p:cNvSpPr>
            <a:spLocks noChangeArrowheads="1"/>
          </p:cNvSpPr>
          <p:nvPr/>
        </p:nvSpPr>
        <p:spPr>
          <a:xfrm>
            <a:off x="172235" y="924732"/>
            <a:ext cx="8785225" cy="1320803"/>
          </a:xfrm>
          <a:prstGeom prst="roundRect">
            <a:avLst>
              <a:gd name="adj" fmla="val 13337"/>
            </a:avLst>
          </a:prstGeom>
          <a:solidFill>
            <a:srgbClr val="FFFFCC"/>
          </a:solidFill>
          <a:ln w="63500" cmpd="dbl">
            <a:solidFill>
              <a:srgbClr val="CC3300"/>
            </a:solidFill>
            <a:round/>
            <a:headEnd/>
            <a:tailEnd/>
          </a:ln>
        </p:spPr>
        <p:txBody>
          <a:bodyPr wrap="square" anchor="b"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buNone/>
              <a:defRPr/>
            </a:pPr>
            <a:r>
              <a:rPr lang="ja-JP" altLang="en-US" sz="1800" dirty="0">
                <a:solidFill>
                  <a:srgbClr val="000000"/>
                </a:solidFill>
                <a:latin typeface="Meiryo UI" panose="020B0604030504040204" pitchFamily="50" charset="-128"/>
                <a:ea typeface="Meiryo UI" panose="020B0604030504040204" pitchFamily="50" charset="-128"/>
              </a:rPr>
              <a:t>   北海道では、様々な屋外広告物の安全対策を進めるため、（一社）北海道屋外広告業団体連合会（北広連）と連携し、落下のおそれがある危険な屋外広告物に関する連絡・相談の受け皿の一つとして、</a:t>
            </a:r>
            <a:r>
              <a:rPr lang="ja-JP" altLang="en-US" sz="1800" u="sng" dirty="0">
                <a:solidFill>
                  <a:srgbClr val="000000"/>
                </a:solidFill>
                <a:latin typeface="Meiryo UI" panose="020B0604030504040204" pitchFamily="50" charset="-128"/>
                <a:ea typeface="Meiryo UI" panose="020B0604030504040204" pitchFamily="50" charset="-128"/>
              </a:rPr>
              <a:t>一般住民からの連絡・相談を受け付ける「</a:t>
            </a:r>
            <a:r>
              <a:rPr lang="ja-JP" altLang="en-US" sz="1800" b="1" u="sng" dirty="0">
                <a:solidFill>
                  <a:srgbClr val="000000"/>
                </a:solidFill>
                <a:latin typeface="Meiryo UI" panose="020B0604030504040204" pitchFamily="50" charset="-128"/>
                <a:ea typeface="Meiryo UI" panose="020B0604030504040204" pitchFamily="50" charset="-128"/>
              </a:rPr>
              <a:t>屋外広告セーフティホットライン</a:t>
            </a:r>
            <a:r>
              <a:rPr lang="en-US" altLang="ja-JP" sz="1800" u="sng" dirty="0">
                <a:solidFill>
                  <a:srgbClr val="000000"/>
                </a:solidFill>
                <a:latin typeface="Meiryo UI" panose="020B0604030504040204" pitchFamily="50" charset="-128"/>
                <a:ea typeface="Meiryo UI" panose="020B0604030504040204" pitchFamily="50" charset="-128"/>
              </a:rPr>
              <a:t>｣</a:t>
            </a:r>
            <a:r>
              <a:rPr lang="ja-JP" altLang="en-US" sz="1800" u="sng" dirty="0">
                <a:solidFill>
                  <a:srgbClr val="000000"/>
                </a:solidFill>
                <a:latin typeface="Meiryo UI" panose="020B0604030504040204" pitchFamily="50" charset="-128"/>
                <a:ea typeface="Meiryo UI" panose="020B0604030504040204" pitchFamily="50" charset="-128"/>
              </a:rPr>
              <a:t>を開設</a:t>
            </a:r>
            <a:r>
              <a:rPr lang="en-US" altLang="ja-JP" sz="1400" dirty="0">
                <a:solidFill>
                  <a:srgbClr val="000000"/>
                </a:solidFill>
                <a:latin typeface="Meiryo UI" panose="020B0604030504040204" pitchFamily="50" charset="-128"/>
                <a:ea typeface="Meiryo UI" panose="020B0604030504040204" pitchFamily="50" charset="-128"/>
              </a:rPr>
              <a:t>(H27.4.1)</a:t>
            </a:r>
            <a:r>
              <a:rPr lang="ja-JP" altLang="en-US" sz="1800" dirty="0">
                <a:solidFill>
                  <a:srgbClr val="000000"/>
                </a:solidFill>
                <a:latin typeface="Meiryo UI" panose="020B0604030504040204" pitchFamily="50" charset="-128"/>
                <a:ea typeface="Meiryo UI" panose="020B0604030504040204" pitchFamily="50" charset="-128"/>
              </a:rPr>
              <a:t>。</a:t>
            </a:r>
          </a:p>
        </p:txBody>
      </p:sp>
      <p:sp>
        <p:nvSpPr>
          <p:cNvPr id="3" name="正方形/長方形 2">
            <a:extLst>
              <a:ext uri="{FF2B5EF4-FFF2-40B4-BE49-F238E27FC236}">
                <a16:creationId xmlns:a16="http://schemas.microsoft.com/office/drawing/2014/main" id="{42F1B7EF-A25D-C498-F4E3-AD0BA55181E0}"/>
              </a:ext>
            </a:extLst>
          </p:cNvPr>
          <p:cNvSpPr/>
          <p:nvPr/>
        </p:nvSpPr>
        <p:spPr>
          <a:xfrm>
            <a:off x="37431" y="620688"/>
            <a:ext cx="9054834" cy="6171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直線矢印コネクタ 11">
            <a:extLst>
              <a:ext uri="{FF2B5EF4-FFF2-40B4-BE49-F238E27FC236}">
                <a16:creationId xmlns:a16="http://schemas.microsoft.com/office/drawing/2014/main" id="{AD9AC946-7830-C574-2EEF-50D350128257}"/>
              </a:ext>
            </a:extLst>
          </p:cNvPr>
          <p:cNvSpPr>
            <a:spLocks noChangeShapeType="1"/>
          </p:cNvSpPr>
          <p:nvPr/>
        </p:nvSpPr>
        <p:spPr bwMode="auto">
          <a:xfrm flipH="1">
            <a:off x="2595911" y="4315301"/>
            <a:ext cx="1472033" cy="1736"/>
          </a:xfrm>
          <a:prstGeom prst="line">
            <a:avLst/>
          </a:prstGeom>
          <a:noFill/>
          <a:ln w="63500" algn="ctr">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sz="1706"/>
          </a:p>
        </p:txBody>
      </p:sp>
      <p:sp>
        <p:nvSpPr>
          <p:cNvPr id="8" name="正方形/長方形 6">
            <a:extLst>
              <a:ext uri="{FF2B5EF4-FFF2-40B4-BE49-F238E27FC236}">
                <a16:creationId xmlns:a16="http://schemas.microsoft.com/office/drawing/2014/main" id="{20563D54-0002-9CF0-98F2-E0D91C661D3A}"/>
              </a:ext>
            </a:extLst>
          </p:cNvPr>
          <p:cNvSpPr>
            <a:spLocks noChangeArrowheads="1"/>
          </p:cNvSpPr>
          <p:nvPr/>
        </p:nvSpPr>
        <p:spPr bwMode="auto">
          <a:xfrm>
            <a:off x="432846" y="2691105"/>
            <a:ext cx="2160000" cy="2649430"/>
          </a:xfrm>
          <a:prstGeom prst="rect">
            <a:avLst/>
          </a:prstGeom>
          <a:solidFill>
            <a:srgbClr val="DAEDEF"/>
          </a:solidFill>
          <a:ln w="25400" algn="ctr">
            <a:solidFill>
              <a:srgbClr val="002060"/>
            </a:solidFill>
            <a:round/>
            <a:headEnd/>
            <a:tailEnd/>
          </a:ln>
        </p:spPr>
        <p:txBody>
          <a:bodyPr lIns="36000" rIns="72000"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400" b="1" dirty="0">
                <a:solidFill>
                  <a:srgbClr val="000000"/>
                </a:solidFill>
                <a:latin typeface="Meiryo UI" panose="020B0604030504040204" pitchFamily="50" charset="-128"/>
                <a:ea typeface="Meiryo UI" panose="020B0604030504040204" pitchFamily="50" charset="-128"/>
              </a:rPr>
              <a:t>●周知・ＰＲ活動等</a:t>
            </a:r>
          </a:p>
          <a:p>
            <a:pPr marL="180000" algn="just" eaLnBrk="1" hangingPunct="1">
              <a:spcBef>
                <a:spcPct val="0"/>
              </a:spcBef>
              <a:buFontTx/>
              <a:buNone/>
            </a:pPr>
            <a:r>
              <a:rPr lang="ja-JP" altLang="en-US" sz="1200" dirty="0">
                <a:solidFill>
                  <a:srgbClr val="FF0000"/>
                </a:solidFill>
                <a:latin typeface="Meiryo UI" panose="020B0604030504040204" pitchFamily="50" charset="-128"/>
                <a:ea typeface="Meiryo UI" panose="020B0604030504040204" pitchFamily="50" charset="-128"/>
              </a:rPr>
              <a:t>ホームページへの情報掲載</a:t>
            </a:r>
            <a:r>
              <a:rPr lang="ja-JP" altLang="en-US" sz="1200" dirty="0">
                <a:solidFill>
                  <a:srgbClr val="000000"/>
                </a:solidFill>
                <a:latin typeface="Meiryo UI" panose="020B0604030504040204" pitchFamily="50" charset="-128"/>
                <a:ea typeface="Meiryo UI" panose="020B0604030504040204" pitchFamily="50" charset="-128"/>
              </a:rPr>
              <a:t>に</a:t>
            </a:r>
            <a:r>
              <a:rPr lang="ja-JP" altLang="en-US" sz="1200" dirty="0">
                <a:latin typeface="Meiryo UI" panose="020B0604030504040204" pitchFamily="50" charset="-128"/>
                <a:ea typeface="Meiryo UI" panose="020B0604030504040204" pitchFamily="50" charset="-128"/>
              </a:rPr>
              <a:t>よる制度周知や、屋外広告物適正化旬間にあわせたＰＲ活動を実施</a:t>
            </a:r>
            <a:r>
              <a:rPr lang="ja-JP" altLang="en-US" sz="1200" dirty="0">
                <a:solidFill>
                  <a:srgbClr val="000000"/>
                </a:solidFill>
                <a:latin typeface="Meiryo UI" panose="020B0604030504040204" pitchFamily="50" charset="-128"/>
                <a:ea typeface="Meiryo UI" panose="020B0604030504040204" pitchFamily="50" charset="-128"/>
              </a:rPr>
              <a:t>。</a:t>
            </a:r>
          </a:p>
          <a:p>
            <a:pPr algn="just" eaLnBrk="1" hangingPunct="1">
              <a:spcBef>
                <a:spcPts val="1200"/>
              </a:spcBef>
              <a:buFontTx/>
              <a:buNone/>
            </a:pPr>
            <a:r>
              <a:rPr lang="ja-JP" altLang="en-US" sz="1400" b="1" dirty="0">
                <a:solidFill>
                  <a:srgbClr val="000000"/>
                </a:solidFill>
                <a:latin typeface="Meiryo UI" panose="020B0604030504040204" pitchFamily="50" charset="-128"/>
                <a:ea typeface="Meiryo UI" panose="020B0604030504040204" pitchFamily="50" charset="-128"/>
              </a:rPr>
              <a:t>●広告主等への指導</a:t>
            </a:r>
          </a:p>
          <a:p>
            <a:pPr marL="180000" algn="just" eaLnBrk="1" hangingPunct="1">
              <a:spcBef>
                <a:spcPct val="0"/>
              </a:spcBef>
              <a:buFontTx/>
              <a:buNone/>
            </a:pPr>
            <a:r>
              <a:rPr lang="ja-JP" altLang="en-US" sz="1200" u="sng" dirty="0">
                <a:solidFill>
                  <a:srgbClr val="000000"/>
                </a:solidFill>
                <a:latin typeface="Meiryo UI" panose="020B0604030504040204" pitchFamily="50" charset="-128"/>
                <a:ea typeface="Meiryo UI" panose="020B0604030504040204" pitchFamily="50" charset="-128"/>
              </a:rPr>
              <a:t>北広連から受けた</a:t>
            </a:r>
            <a:r>
              <a:rPr lang="ja-JP" altLang="en-US" sz="1200" u="sng" dirty="0">
                <a:solidFill>
                  <a:srgbClr val="FF0000"/>
                </a:solidFill>
                <a:latin typeface="Meiryo UI" panose="020B0604030504040204" pitchFamily="50" charset="-128"/>
                <a:ea typeface="Meiryo UI" panose="020B0604030504040204" pitchFamily="50" charset="-128"/>
              </a:rPr>
              <a:t>情報及び技術的意見をもとに、広告主等に対して改善に向けた指導</a:t>
            </a:r>
            <a:r>
              <a:rPr lang="ja-JP" altLang="en-US" sz="1200" u="sng" dirty="0">
                <a:latin typeface="Meiryo UI" panose="020B0604030504040204" pitchFamily="50" charset="-128"/>
                <a:ea typeface="Meiryo UI" panose="020B0604030504040204" pitchFamily="50" charset="-128"/>
              </a:rPr>
              <a:t>を実施</a:t>
            </a:r>
            <a:r>
              <a:rPr lang="ja-JP" altLang="en-US" sz="1200" dirty="0">
                <a:solidFill>
                  <a:srgbClr val="000000"/>
                </a:solidFill>
                <a:latin typeface="Meiryo UI" panose="020B0604030504040204" pitchFamily="50" charset="-128"/>
                <a:ea typeface="Meiryo UI" panose="020B0604030504040204" pitchFamily="50" charset="-128"/>
              </a:rPr>
              <a:t>。</a:t>
            </a:r>
            <a:endParaRPr lang="ja-JP" altLang="en-US" sz="1200" dirty="0">
              <a:solidFill>
                <a:srgbClr val="FFFFFF"/>
              </a:solidFill>
            </a:endParaRPr>
          </a:p>
        </p:txBody>
      </p:sp>
      <p:sp>
        <p:nvSpPr>
          <p:cNvPr id="10" name="角丸四角形 26">
            <a:extLst>
              <a:ext uri="{FF2B5EF4-FFF2-40B4-BE49-F238E27FC236}">
                <a16:creationId xmlns:a16="http://schemas.microsoft.com/office/drawing/2014/main" id="{5A8C518B-A446-3367-2EAB-8634F07F5E83}"/>
              </a:ext>
            </a:extLst>
          </p:cNvPr>
          <p:cNvSpPr>
            <a:spLocks noChangeArrowheads="1"/>
          </p:cNvSpPr>
          <p:nvPr/>
        </p:nvSpPr>
        <p:spPr bwMode="auto">
          <a:xfrm>
            <a:off x="626975" y="5753553"/>
            <a:ext cx="8049481" cy="936000"/>
          </a:xfrm>
          <a:prstGeom prst="roundRect">
            <a:avLst>
              <a:gd name="adj" fmla="val 12398"/>
            </a:avLst>
          </a:prstGeom>
          <a:noFill/>
          <a:ln w="76200" cmpd="dbl"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rgbClr val="000000"/>
                </a:solidFill>
                <a:latin typeface="Meiryo UI" panose="020B0604030504040204" pitchFamily="50" charset="-128"/>
                <a:ea typeface="Meiryo UI" panose="020B0604030504040204" pitchFamily="50" charset="-128"/>
              </a:rPr>
              <a:t>通報を受けた屋外広告物の件数　</a:t>
            </a:r>
            <a:r>
              <a:rPr lang="en-US" altLang="ja-JP" sz="1600" dirty="0">
                <a:solidFill>
                  <a:srgbClr val="000000"/>
                </a:solidFill>
                <a:latin typeface="Meiryo UI" panose="020B0604030504040204" pitchFamily="50" charset="-128"/>
                <a:ea typeface="Meiryo UI" panose="020B0604030504040204" pitchFamily="50" charset="-128"/>
              </a:rPr>
              <a:t>50</a:t>
            </a:r>
            <a:r>
              <a:rPr lang="ja-JP" altLang="en-US" sz="1600" dirty="0">
                <a:solidFill>
                  <a:srgbClr val="000000"/>
                </a:solidFill>
                <a:latin typeface="Meiryo UI" panose="020B0604030504040204" pitchFamily="50" charset="-128"/>
                <a:ea typeface="Meiryo UI" panose="020B0604030504040204" pitchFamily="50" charset="-128"/>
              </a:rPr>
              <a:t>件</a:t>
            </a:r>
            <a:r>
              <a:rPr lang="en-US" altLang="ja-JP" sz="1400" dirty="0">
                <a:solidFill>
                  <a:srgbClr val="000000"/>
                </a:solidFill>
                <a:latin typeface="Meiryo UI" panose="020B0604030504040204" pitchFamily="50" charset="-128"/>
                <a:ea typeface="Meiryo UI" panose="020B0604030504040204" pitchFamily="50" charset="-128"/>
              </a:rPr>
              <a:t>(R6.12.31</a:t>
            </a:r>
            <a:r>
              <a:rPr lang="ja-JP" altLang="en-US" sz="1400" dirty="0">
                <a:solidFill>
                  <a:srgbClr val="000000"/>
                </a:solidFill>
                <a:latin typeface="Meiryo UI" panose="020B0604030504040204" pitchFamily="50" charset="-128"/>
                <a:ea typeface="Meiryo UI" panose="020B0604030504040204" pitchFamily="50" charset="-128"/>
              </a:rPr>
              <a:t>時点</a:t>
            </a:r>
            <a:r>
              <a:rPr lang="en-US" altLang="ja-JP" sz="1400" dirty="0">
                <a:solidFill>
                  <a:srgbClr val="000000"/>
                </a:solidFill>
                <a:latin typeface="Meiryo UI" panose="020B0604030504040204" pitchFamily="50" charset="-128"/>
                <a:ea typeface="Meiryo UI" panose="020B0604030504040204" pitchFamily="50" charset="-128"/>
              </a:rPr>
              <a:t>)</a:t>
            </a:r>
            <a:endParaRPr lang="ja-JP" altLang="en-US" sz="1400" dirty="0">
              <a:solidFill>
                <a:srgbClr val="000000"/>
              </a:solidFill>
              <a:latin typeface="Meiryo UI" panose="020B0604030504040204" pitchFamily="50" charset="-128"/>
              <a:ea typeface="Meiryo UI" panose="020B0604030504040204" pitchFamily="50" charset="-128"/>
            </a:endParaRPr>
          </a:p>
          <a:p>
            <a:pPr>
              <a:spcBef>
                <a:spcPct val="0"/>
              </a:spcBef>
              <a:buNone/>
            </a:pPr>
            <a:r>
              <a:rPr lang="ja-JP" altLang="en-US" sz="1600" dirty="0">
                <a:solidFill>
                  <a:srgbClr val="000000"/>
                </a:solidFill>
                <a:latin typeface="Meiryo UI" panose="020B0604030504040204" pitchFamily="50" charset="-128"/>
                <a:ea typeface="Meiryo UI" panose="020B0604030504040204" pitchFamily="50" charset="-128"/>
              </a:rPr>
              <a:t> ・ 屋外広告業者の技術的ノウハウ提供による協力　⇒　</a:t>
            </a:r>
            <a:r>
              <a:rPr lang="ja-JP" altLang="en-US" sz="1600" dirty="0">
                <a:latin typeface="Meiryo UI" panose="020B0604030504040204" pitchFamily="50" charset="-128"/>
                <a:ea typeface="Meiryo UI" panose="020B0604030504040204" pitchFamily="50" charset="-128"/>
              </a:rPr>
              <a:t>行政による</a:t>
            </a:r>
            <a:r>
              <a:rPr lang="ja-JP" altLang="en-US" sz="1600" b="1" u="sng" dirty="0">
                <a:latin typeface="Meiryo UI" panose="020B0604030504040204" pitchFamily="50" charset="-128"/>
                <a:ea typeface="Meiryo UI" panose="020B0604030504040204" pitchFamily="50" charset="-128"/>
              </a:rPr>
              <a:t>是正指導の適正化</a:t>
            </a:r>
          </a:p>
          <a:p>
            <a:pPr eaLnBrk="1" hangingPunct="1">
              <a:spcBef>
                <a:spcPct val="0"/>
              </a:spcBef>
              <a:buFontTx/>
              <a:buNone/>
            </a:pPr>
            <a:r>
              <a:rPr lang="ja-JP" altLang="en-US" sz="1600" dirty="0">
                <a:solidFill>
                  <a:srgbClr val="000000"/>
                </a:solidFill>
                <a:latin typeface="Meiryo UI" panose="020B0604030504040204" pitchFamily="50" charset="-128"/>
                <a:ea typeface="Meiryo UI" panose="020B0604030504040204" pitchFamily="50" charset="-128"/>
              </a:rPr>
              <a:t> ・ 情報の受け皿の確保　⇒　</a:t>
            </a:r>
            <a:r>
              <a:rPr lang="ja-JP" altLang="en-US" sz="1600" b="1" u="sng" dirty="0">
                <a:latin typeface="Meiryo UI" panose="020B0604030504040204" pitchFamily="50" charset="-128"/>
                <a:ea typeface="Meiryo UI" panose="020B0604030504040204" pitchFamily="50" charset="-128"/>
              </a:rPr>
              <a:t>行政と住民・屋外広告業者の距離の解消</a:t>
            </a:r>
            <a:r>
              <a:rPr lang="ja-JP" altLang="en-US" sz="1600" dirty="0">
                <a:solidFill>
                  <a:srgbClr val="000000"/>
                </a:solidFill>
                <a:latin typeface="Meiryo UI" panose="020B0604030504040204" pitchFamily="50" charset="-128"/>
                <a:ea typeface="Meiryo UI" panose="020B0604030504040204" pitchFamily="50" charset="-128"/>
              </a:rPr>
              <a:t>、情報提供が容易に</a:t>
            </a:r>
            <a:endParaRPr lang="ja-JP" altLang="en-US" sz="1600" dirty="0">
              <a:solidFill>
                <a:srgbClr val="FFFFFF"/>
              </a:solidFill>
              <a:latin typeface="Meiryo UI" panose="020B0604030504040204" pitchFamily="50" charset="-128"/>
              <a:ea typeface="Meiryo UI" panose="020B0604030504040204" pitchFamily="50" charset="-128"/>
            </a:endParaRPr>
          </a:p>
        </p:txBody>
      </p:sp>
      <p:sp>
        <p:nvSpPr>
          <p:cNvPr id="12" name="テキスト ボックス 16">
            <a:extLst>
              <a:ext uri="{FF2B5EF4-FFF2-40B4-BE49-F238E27FC236}">
                <a16:creationId xmlns:a16="http://schemas.microsoft.com/office/drawing/2014/main" id="{77CDE164-7F8B-4A02-3208-64EB2C21C07D}"/>
              </a:ext>
            </a:extLst>
          </p:cNvPr>
          <p:cNvSpPr>
            <a:spLocks noChangeArrowheads="1"/>
          </p:cNvSpPr>
          <p:nvPr/>
        </p:nvSpPr>
        <p:spPr bwMode="auto">
          <a:xfrm>
            <a:off x="6272809" y="5160763"/>
            <a:ext cx="2732945" cy="448352"/>
          </a:xfrm>
          <a:prstGeom prst="rect">
            <a:avLst/>
          </a:prstGeom>
          <a:solidFill>
            <a:schemeClr val="bg1">
              <a:lumMod val="95000"/>
            </a:schemeClr>
          </a:solidFill>
          <a:ln w="57150">
            <a:solidFill>
              <a:schemeClr val="bg1"/>
            </a:solidFill>
          </a:ln>
          <a:effectLst/>
        </p:spPr>
        <p:txBody>
          <a:bodyPr wrap="square" lIns="36000" rIns="36000" anchor="ctr" anchorCtr="0">
            <a:no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marL="216000" indent="-288000" algn="just" eaLnBrk="1" hangingPunct="1">
              <a:spcBef>
                <a:spcPct val="0"/>
              </a:spcBef>
              <a:buFontTx/>
              <a:buNone/>
              <a:defRPr/>
            </a:pPr>
            <a:r>
              <a:rPr lang="en-US" altLang="ja-JP" sz="900" dirty="0">
                <a:solidFill>
                  <a:srgbClr val="000000"/>
                </a:solidFill>
                <a:latin typeface="Meiryo UI" panose="020B0604030504040204" pitchFamily="50" charset="-128"/>
                <a:ea typeface="Meiryo UI" panose="020B0604030504040204" pitchFamily="50" charset="-128"/>
              </a:rPr>
              <a:t>※</a:t>
            </a:r>
            <a:r>
              <a:rPr lang="ja-JP" altLang="en-US" sz="900" dirty="0">
                <a:solidFill>
                  <a:srgbClr val="000000"/>
                </a:solidFill>
                <a:latin typeface="Meiryo UI" panose="020B0604030504040204" pitchFamily="50" charset="-128"/>
                <a:ea typeface="Meiryo UI" panose="020B0604030504040204" pitchFamily="50" charset="-128"/>
              </a:rPr>
              <a:t>　本取組は、良好な広告景観の形成に向けて、</a:t>
            </a:r>
            <a:r>
              <a:rPr lang="ja-JP" altLang="en-US" sz="900" b="1" dirty="0">
                <a:solidFill>
                  <a:srgbClr val="000000"/>
                </a:solidFill>
                <a:latin typeface="Meiryo UI" panose="020B0604030504040204" pitchFamily="50" charset="-128"/>
                <a:ea typeface="Meiryo UI" panose="020B0604030504040204" pitchFamily="50" charset="-128"/>
              </a:rPr>
              <a:t>北海道</a:t>
            </a:r>
            <a:r>
              <a:rPr lang="ja-JP" altLang="en-US" sz="900" dirty="0">
                <a:solidFill>
                  <a:srgbClr val="000000"/>
                </a:solidFill>
                <a:latin typeface="Meiryo UI" panose="020B0604030504040204" pitchFamily="50" charset="-128"/>
                <a:ea typeface="Meiryo UI" panose="020B0604030504040204" pitchFamily="50" charset="-128"/>
              </a:rPr>
              <a:t>と</a:t>
            </a:r>
            <a:r>
              <a:rPr lang="ja-JP" altLang="en-US" sz="900" b="1" dirty="0">
                <a:solidFill>
                  <a:srgbClr val="000000"/>
                </a:solidFill>
                <a:latin typeface="Meiryo UI" panose="020B0604030504040204" pitchFamily="50" charset="-128"/>
                <a:ea typeface="Meiryo UI" panose="020B0604030504040204" pitchFamily="50" charset="-128"/>
              </a:rPr>
              <a:t>北広連</a:t>
            </a:r>
            <a:r>
              <a:rPr lang="ja-JP" altLang="en-US" sz="900" dirty="0">
                <a:solidFill>
                  <a:srgbClr val="000000"/>
                </a:solidFill>
                <a:latin typeface="Meiryo UI" panose="020B0604030504040204" pitchFamily="50" charset="-128"/>
                <a:ea typeface="Meiryo UI" panose="020B0604030504040204" pitchFamily="50" charset="-128"/>
              </a:rPr>
              <a:t>が平成</a:t>
            </a:r>
            <a:r>
              <a:rPr lang="en-US" altLang="ja-JP" sz="900" dirty="0">
                <a:solidFill>
                  <a:srgbClr val="000000"/>
                </a:solidFill>
                <a:latin typeface="Meiryo UI" panose="020B0604030504040204" pitchFamily="50" charset="-128"/>
                <a:ea typeface="Meiryo UI" panose="020B0604030504040204" pitchFamily="50" charset="-128"/>
              </a:rPr>
              <a:t>24</a:t>
            </a:r>
            <a:r>
              <a:rPr lang="ja-JP" altLang="en-US" sz="900" dirty="0">
                <a:solidFill>
                  <a:srgbClr val="000000"/>
                </a:solidFill>
                <a:latin typeface="Meiryo UI" panose="020B0604030504040204" pitchFamily="50" charset="-128"/>
                <a:ea typeface="Meiryo UI" panose="020B0604030504040204" pitchFamily="50" charset="-128"/>
              </a:rPr>
              <a:t>年度から締結している連携協定に基づき実施する事業の一つ。</a:t>
            </a:r>
          </a:p>
        </p:txBody>
      </p:sp>
      <p:sp>
        <p:nvSpPr>
          <p:cNvPr id="13" name="正方形/長方形 19">
            <a:extLst>
              <a:ext uri="{FF2B5EF4-FFF2-40B4-BE49-F238E27FC236}">
                <a16:creationId xmlns:a16="http://schemas.microsoft.com/office/drawing/2014/main" id="{63B20FBE-0F0F-180C-F760-E22D3146194F}"/>
              </a:ext>
            </a:extLst>
          </p:cNvPr>
          <p:cNvSpPr>
            <a:spLocks noChangeArrowheads="1"/>
          </p:cNvSpPr>
          <p:nvPr/>
        </p:nvSpPr>
        <p:spPr bwMode="auto">
          <a:xfrm>
            <a:off x="4059437" y="2691105"/>
            <a:ext cx="2160000" cy="2675049"/>
          </a:xfrm>
          <a:prstGeom prst="rect">
            <a:avLst/>
          </a:prstGeom>
          <a:solidFill>
            <a:srgbClr val="DAEDEF"/>
          </a:solidFill>
          <a:ln w="25400" algn="ctr">
            <a:solidFill>
              <a:srgbClr val="002060"/>
            </a:solidFill>
            <a:round/>
            <a:headEnd/>
            <a:tailEnd/>
          </a:ln>
        </p:spPr>
        <p:txBody>
          <a:bodyPr lIns="36000" rIns="72000"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solidFill>
                  <a:srgbClr val="000000"/>
                </a:solidFill>
                <a:latin typeface="Meiryo UI" panose="020B0604030504040204" pitchFamily="50" charset="-128"/>
                <a:ea typeface="Meiryo UI" panose="020B0604030504040204" pitchFamily="50" charset="-128"/>
              </a:rPr>
              <a:t>●連絡・相談の窓口</a:t>
            </a:r>
          </a:p>
          <a:p>
            <a:pPr eaLnBrk="1" hangingPunct="1">
              <a:spcBef>
                <a:spcPct val="0"/>
              </a:spcBef>
              <a:buFontTx/>
              <a:buNone/>
            </a:pPr>
            <a:r>
              <a:rPr lang="ja-JP" altLang="en-US" sz="1200" b="1" dirty="0">
                <a:solidFill>
                  <a:srgbClr val="000000"/>
                </a:solidFill>
                <a:latin typeface="Meiryo UI" panose="020B0604030504040204" pitchFamily="50" charset="-128"/>
                <a:ea typeface="Meiryo UI" panose="020B0604030504040204" pitchFamily="50" charset="-128"/>
              </a:rPr>
              <a:t>　</a:t>
            </a:r>
            <a:r>
              <a:rPr lang="ja-JP" altLang="en-US" sz="1200" b="1" dirty="0">
                <a:solidFill>
                  <a:srgbClr val="0033CC"/>
                </a:solidFill>
                <a:latin typeface="Meiryo UI" panose="020B0604030504040204" pitchFamily="50" charset="-128"/>
                <a:ea typeface="Meiryo UI" panose="020B0604030504040204" pitchFamily="50" charset="-128"/>
              </a:rPr>
              <a:t>（</a:t>
            </a:r>
            <a:r>
              <a:rPr lang="en-US" altLang="ja-JP" sz="1200" b="1" dirty="0">
                <a:solidFill>
                  <a:srgbClr val="0033CC"/>
                </a:solidFill>
                <a:latin typeface="Meiryo UI" panose="020B0604030504040204" pitchFamily="50" charset="-128"/>
                <a:ea typeface="Meiryo UI" panose="020B0604030504040204" pitchFamily="50" charset="-128"/>
              </a:rPr>
              <a:t>FAX</a:t>
            </a:r>
            <a:r>
              <a:rPr lang="ja-JP" altLang="en-US" sz="1200" b="1" dirty="0">
                <a:solidFill>
                  <a:srgbClr val="0033CC"/>
                </a:solidFill>
                <a:latin typeface="Meiryo UI" panose="020B0604030504040204" pitchFamily="50" charset="-128"/>
                <a:ea typeface="Meiryo UI" panose="020B0604030504040204" pitchFamily="50" charset="-128"/>
              </a:rPr>
              <a:t>、メールで受付）</a:t>
            </a:r>
          </a:p>
          <a:p>
            <a:pPr marL="180000" algn="just" eaLnBrk="1" hangingPunct="1">
              <a:spcBef>
                <a:spcPct val="0"/>
              </a:spcBef>
              <a:buFontTx/>
              <a:buNone/>
            </a:pPr>
            <a:r>
              <a:rPr lang="ja-JP" altLang="en-US" sz="1200" b="1" dirty="0">
                <a:solidFill>
                  <a:srgbClr val="000000"/>
                </a:solidFill>
                <a:latin typeface="Meiryo UI" panose="020B0604030504040204" pitchFamily="50" charset="-128"/>
                <a:ea typeface="Meiryo UI" panose="020B0604030504040204" pitchFamily="50" charset="-128"/>
              </a:rPr>
              <a:t>連絡を受けた場合</a:t>
            </a:r>
            <a:r>
              <a:rPr lang="ja-JP" altLang="en-US" sz="1200" dirty="0">
                <a:solidFill>
                  <a:srgbClr val="000000"/>
                </a:solidFill>
                <a:latin typeface="Meiryo UI" panose="020B0604030504040204" pitchFamily="50" charset="-128"/>
                <a:ea typeface="Meiryo UI" panose="020B0604030504040204" pitchFamily="50" charset="-128"/>
              </a:rPr>
              <a:t>、</a:t>
            </a:r>
            <a:r>
              <a:rPr lang="ja-JP" altLang="en-US" sz="1200" u="sng" dirty="0">
                <a:solidFill>
                  <a:srgbClr val="FF0000"/>
                </a:solidFill>
                <a:latin typeface="Meiryo UI" panose="020B0604030504040204" pitchFamily="50" charset="-128"/>
                <a:ea typeface="Meiryo UI" panose="020B0604030504040204" pitchFamily="50" charset="-128"/>
              </a:rPr>
              <a:t>現地確認を行い寄せられた情報の内容を確認</a:t>
            </a:r>
            <a:r>
              <a:rPr lang="ja-JP" altLang="en-US" sz="1200" dirty="0">
                <a:solidFill>
                  <a:srgbClr val="000000"/>
                </a:solidFill>
                <a:latin typeface="Meiryo UI" panose="020B0604030504040204" pitchFamily="50" charset="-128"/>
                <a:ea typeface="Meiryo UI" panose="020B0604030504040204" pitchFamily="50" charset="-128"/>
              </a:rPr>
              <a:t>。</a:t>
            </a:r>
          </a:p>
          <a:p>
            <a:pPr eaLnBrk="1" hangingPunct="1">
              <a:spcBef>
                <a:spcPts val="1200"/>
              </a:spcBef>
              <a:buFontTx/>
              <a:buNone/>
            </a:pPr>
            <a:r>
              <a:rPr lang="ja-JP" altLang="en-US" sz="1400" b="1" dirty="0">
                <a:solidFill>
                  <a:srgbClr val="000000"/>
                </a:solidFill>
                <a:latin typeface="Meiryo UI" panose="020B0604030504040204" pitchFamily="50" charset="-128"/>
                <a:ea typeface="Meiryo UI" panose="020B0604030504040204" pitchFamily="50" charset="-128"/>
              </a:rPr>
              <a:t>●情報を北海道へ提供</a:t>
            </a:r>
          </a:p>
          <a:p>
            <a:pPr marL="180000" algn="just" eaLnBrk="1" hangingPunct="1">
              <a:spcBef>
                <a:spcPct val="0"/>
              </a:spcBef>
              <a:buFontTx/>
              <a:buNone/>
            </a:pPr>
            <a:r>
              <a:rPr lang="ja-JP" altLang="en-US" sz="1200" dirty="0">
                <a:solidFill>
                  <a:srgbClr val="000000"/>
                </a:solidFill>
                <a:latin typeface="Meiryo UI" panose="020B0604030504040204" pitchFamily="50" charset="-128"/>
                <a:ea typeface="Meiryo UI" panose="020B0604030504040204" pitchFamily="50" charset="-128"/>
              </a:rPr>
              <a:t>寄せられた屋外広告物の</a:t>
            </a:r>
            <a:r>
              <a:rPr lang="ja-JP" altLang="en-US" sz="1200" u="sng" dirty="0">
                <a:solidFill>
                  <a:srgbClr val="000000"/>
                </a:solidFill>
                <a:latin typeface="Meiryo UI" panose="020B0604030504040204" pitchFamily="50" charset="-128"/>
                <a:ea typeface="Meiryo UI" panose="020B0604030504040204" pitchFamily="50" charset="-128"/>
              </a:rPr>
              <a:t>情報は</a:t>
            </a:r>
            <a:r>
              <a:rPr lang="ja-JP" altLang="en-US" sz="1200" u="sng" dirty="0">
                <a:solidFill>
                  <a:srgbClr val="FF0000"/>
                </a:solidFill>
                <a:latin typeface="Meiryo UI" panose="020B0604030504040204" pitchFamily="50" charset="-128"/>
                <a:ea typeface="Meiryo UI" panose="020B0604030504040204" pitchFamily="50" charset="-128"/>
              </a:rPr>
              <a:t>北海道へ提供</a:t>
            </a:r>
            <a:r>
              <a:rPr lang="ja-JP" altLang="en-US" sz="1200" dirty="0">
                <a:solidFill>
                  <a:srgbClr val="000000"/>
                </a:solidFill>
                <a:latin typeface="Meiryo UI" panose="020B0604030504040204" pitchFamily="50" charset="-128"/>
                <a:ea typeface="Meiryo UI" panose="020B0604030504040204" pitchFamily="50" charset="-128"/>
              </a:rPr>
              <a:t>。</a:t>
            </a:r>
          </a:p>
          <a:p>
            <a:pPr eaLnBrk="1" hangingPunct="1">
              <a:spcBef>
                <a:spcPts val="1200"/>
              </a:spcBef>
              <a:buFontTx/>
              <a:buNone/>
            </a:pPr>
            <a:r>
              <a:rPr lang="ja-JP" altLang="en-US" sz="1400" b="1" dirty="0">
                <a:solidFill>
                  <a:srgbClr val="000000"/>
                </a:solidFill>
                <a:latin typeface="Meiryo UI" panose="020B0604030504040204" pitchFamily="50" charset="-128"/>
                <a:ea typeface="Meiryo UI" panose="020B0604030504040204" pitchFamily="50" charset="-128"/>
              </a:rPr>
              <a:t>●安全対策上の意見</a:t>
            </a:r>
          </a:p>
          <a:p>
            <a:pPr marL="180000" algn="just" eaLnBrk="1" hangingPunct="1">
              <a:spcBef>
                <a:spcPct val="0"/>
              </a:spcBef>
              <a:buFontTx/>
              <a:buNone/>
            </a:pPr>
            <a:r>
              <a:rPr lang="ja-JP" altLang="en-US" sz="1200" u="sng" dirty="0">
                <a:latin typeface="Meiryo UI" panose="020B0604030504040204" pitchFamily="50" charset="-128"/>
                <a:ea typeface="Meiryo UI" panose="020B0604030504040204" pitchFamily="50" charset="-128"/>
              </a:rPr>
              <a:t>情報提供の際に、</a:t>
            </a:r>
            <a:r>
              <a:rPr lang="ja-JP" altLang="en-US" sz="1200" u="sng" dirty="0">
                <a:solidFill>
                  <a:srgbClr val="FF0000"/>
                </a:solidFill>
                <a:latin typeface="Meiryo UI" panose="020B0604030504040204" pitchFamily="50" charset="-128"/>
                <a:ea typeface="Meiryo UI" panose="020B0604030504040204" pitchFamily="50" charset="-128"/>
              </a:rPr>
              <a:t>技術的見地からの意見を付す</a:t>
            </a:r>
            <a:r>
              <a:rPr lang="ja-JP" altLang="en-US" sz="1200" dirty="0">
                <a:solidFill>
                  <a:srgbClr val="000000"/>
                </a:solidFill>
                <a:latin typeface="Meiryo UI" panose="020B0604030504040204" pitchFamily="50" charset="-128"/>
                <a:ea typeface="Meiryo UI" panose="020B0604030504040204" pitchFamily="50" charset="-128"/>
              </a:rPr>
              <a:t>。</a:t>
            </a:r>
            <a:endParaRPr lang="ja-JP" altLang="en-US" sz="1200" dirty="0">
              <a:solidFill>
                <a:srgbClr val="FFFFFF"/>
              </a:solidFill>
            </a:endParaRPr>
          </a:p>
        </p:txBody>
      </p:sp>
      <p:sp>
        <p:nvSpPr>
          <p:cNvPr id="14" name="左右矢印 1">
            <a:extLst>
              <a:ext uri="{FF2B5EF4-FFF2-40B4-BE49-F238E27FC236}">
                <a16:creationId xmlns:a16="http://schemas.microsoft.com/office/drawing/2014/main" id="{7479F810-2635-5CFE-19D0-9A76A7E23C2C}"/>
              </a:ext>
            </a:extLst>
          </p:cNvPr>
          <p:cNvSpPr>
            <a:spLocks noChangeArrowheads="1"/>
          </p:cNvSpPr>
          <p:nvPr/>
        </p:nvSpPr>
        <p:spPr bwMode="auto">
          <a:xfrm>
            <a:off x="2651434" y="2807375"/>
            <a:ext cx="1282384" cy="355215"/>
          </a:xfrm>
          <a:prstGeom prst="leftRightArrow">
            <a:avLst>
              <a:gd name="adj1" fmla="val 50000"/>
              <a:gd name="adj2" fmla="val 50008"/>
            </a:avLst>
          </a:prstGeom>
          <a:solidFill>
            <a:srgbClr val="FF0000"/>
          </a:solidFill>
          <a:ln w="25400" algn="ctr">
            <a:solidFill>
              <a:srgbClr val="000000"/>
            </a:solidFill>
            <a:miter lim="800000"/>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6">
              <a:solidFill>
                <a:srgbClr val="FFFFFF"/>
              </a:solidFill>
            </a:endParaRPr>
          </a:p>
        </p:txBody>
      </p:sp>
      <p:sp>
        <p:nvSpPr>
          <p:cNvPr id="15" name="テキスト ボックス 2">
            <a:extLst>
              <a:ext uri="{FF2B5EF4-FFF2-40B4-BE49-F238E27FC236}">
                <a16:creationId xmlns:a16="http://schemas.microsoft.com/office/drawing/2014/main" id="{7C0765D9-E88F-942C-D912-5A0739191BD9}"/>
              </a:ext>
            </a:extLst>
          </p:cNvPr>
          <p:cNvSpPr>
            <a:spLocks noChangeArrowheads="1"/>
          </p:cNvSpPr>
          <p:nvPr/>
        </p:nvSpPr>
        <p:spPr bwMode="auto">
          <a:xfrm>
            <a:off x="432847" y="2336264"/>
            <a:ext cx="2159999" cy="354841"/>
          </a:xfrm>
          <a:prstGeom prst="rect">
            <a:avLst/>
          </a:prstGeom>
          <a:solidFill>
            <a:srgbClr val="FFFF99"/>
          </a:solidFill>
          <a:ln w="25400" algn="ctr">
            <a:solidFill>
              <a:srgbClr val="0000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706" b="1" dirty="0">
                <a:solidFill>
                  <a:srgbClr val="000000"/>
                </a:solidFill>
                <a:latin typeface="Meiryo UI" panose="020B0604030504040204" pitchFamily="50" charset="-128"/>
                <a:ea typeface="Meiryo UI" panose="020B0604030504040204" pitchFamily="50" charset="-128"/>
              </a:rPr>
              <a:t>北海道</a:t>
            </a:r>
          </a:p>
        </p:txBody>
      </p:sp>
      <p:sp>
        <p:nvSpPr>
          <p:cNvPr id="16" name="テキスト ボックス 21">
            <a:extLst>
              <a:ext uri="{FF2B5EF4-FFF2-40B4-BE49-F238E27FC236}">
                <a16:creationId xmlns:a16="http://schemas.microsoft.com/office/drawing/2014/main" id="{A2D9F167-C44A-2D07-63A6-4293435A6949}"/>
              </a:ext>
            </a:extLst>
          </p:cNvPr>
          <p:cNvSpPr>
            <a:spLocks noChangeArrowheads="1"/>
          </p:cNvSpPr>
          <p:nvPr/>
        </p:nvSpPr>
        <p:spPr bwMode="auto">
          <a:xfrm>
            <a:off x="4059436" y="2336264"/>
            <a:ext cx="2159999" cy="354841"/>
          </a:xfrm>
          <a:prstGeom prst="rect">
            <a:avLst/>
          </a:prstGeom>
          <a:solidFill>
            <a:srgbClr val="FFFF99"/>
          </a:solidFill>
          <a:ln w="25400" algn="ctr">
            <a:solidFill>
              <a:srgbClr val="0000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706" b="1" dirty="0">
                <a:solidFill>
                  <a:srgbClr val="000000"/>
                </a:solidFill>
                <a:latin typeface="Meiryo UI" panose="020B0604030504040204" pitchFamily="50" charset="-128"/>
                <a:ea typeface="Meiryo UI" panose="020B0604030504040204" pitchFamily="50" charset="-128"/>
              </a:rPr>
              <a:t>北広連</a:t>
            </a:r>
          </a:p>
        </p:txBody>
      </p:sp>
      <p:sp>
        <p:nvSpPr>
          <p:cNvPr id="18" name="テキスト ボックス 4">
            <a:extLst>
              <a:ext uri="{FF2B5EF4-FFF2-40B4-BE49-F238E27FC236}">
                <a16:creationId xmlns:a16="http://schemas.microsoft.com/office/drawing/2014/main" id="{54C29423-C31E-DDC5-C2E6-45A2A15F4F5D}"/>
              </a:ext>
            </a:extLst>
          </p:cNvPr>
          <p:cNvSpPr>
            <a:spLocks noChangeArrowheads="1"/>
          </p:cNvSpPr>
          <p:nvPr/>
        </p:nvSpPr>
        <p:spPr bwMode="auto">
          <a:xfrm>
            <a:off x="2512960" y="2520656"/>
            <a:ext cx="1493105" cy="325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517" b="1" dirty="0">
                <a:solidFill>
                  <a:srgbClr val="FF0000"/>
                </a:solidFill>
                <a:latin typeface="Meiryo UI" panose="020B0604030504040204" pitchFamily="50" charset="-128"/>
                <a:ea typeface="Meiryo UI" panose="020B0604030504040204" pitchFamily="50" charset="-128"/>
              </a:rPr>
              <a:t>連携協定事業</a:t>
            </a:r>
          </a:p>
        </p:txBody>
      </p:sp>
      <p:sp>
        <p:nvSpPr>
          <p:cNvPr id="19" name="テキスト ボックス 30">
            <a:extLst>
              <a:ext uri="{FF2B5EF4-FFF2-40B4-BE49-F238E27FC236}">
                <a16:creationId xmlns:a16="http://schemas.microsoft.com/office/drawing/2014/main" id="{F516B868-2196-CF07-E862-248BDDE865AD}"/>
              </a:ext>
            </a:extLst>
          </p:cNvPr>
          <p:cNvSpPr>
            <a:spLocks noChangeArrowheads="1"/>
          </p:cNvSpPr>
          <p:nvPr/>
        </p:nvSpPr>
        <p:spPr bwMode="auto">
          <a:xfrm>
            <a:off x="2535393" y="4360456"/>
            <a:ext cx="1491600" cy="559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517" b="1" dirty="0">
                <a:solidFill>
                  <a:srgbClr val="333399"/>
                </a:solidFill>
                <a:latin typeface="Meiryo UI" panose="020B0604030504040204" pitchFamily="50" charset="-128"/>
                <a:ea typeface="Meiryo UI" panose="020B0604030504040204" pitchFamily="50" charset="-128"/>
              </a:rPr>
              <a:t>情報提供</a:t>
            </a:r>
          </a:p>
          <a:p>
            <a:pPr algn="ctr" eaLnBrk="1" hangingPunct="1">
              <a:spcBef>
                <a:spcPct val="0"/>
              </a:spcBef>
              <a:buFontTx/>
              <a:buNone/>
            </a:pPr>
            <a:r>
              <a:rPr lang="ja-JP" altLang="en-US" sz="1517" b="1" dirty="0">
                <a:solidFill>
                  <a:srgbClr val="333399"/>
                </a:solidFill>
                <a:latin typeface="Meiryo UI" panose="020B0604030504040204" pitchFamily="50" charset="-128"/>
                <a:ea typeface="Meiryo UI" panose="020B0604030504040204" pitchFamily="50" charset="-128"/>
              </a:rPr>
              <a:t>技術的意見</a:t>
            </a:r>
          </a:p>
        </p:txBody>
      </p:sp>
      <p:sp>
        <p:nvSpPr>
          <p:cNvPr id="20" name="下矢印 33">
            <a:extLst>
              <a:ext uri="{FF2B5EF4-FFF2-40B4-BE49-F238E27FC236}">
                <a16:creationId xmlns:a16="http://schemas.microsoft.com/office/drawing/2014/main" id="{E38C6DB9-5B6A-41C3-5C2E-FC1B2F032F8C}"/>
              </a:ext>
            </a:extLst>
          </p:cNvPr>
          <p:cNvSpPr>
            <a:spLocks noChangeArrowheads="1"/>
          </p:cNvSpPr>
          <p:nvPr/>
        </p:nvSpPr>
        <p:spPr bwMode="auto">
          <a:xfrm>
            <a:off x="443385" y="5385690"/>
            <a:ext cx="2128277" cy="300397"/>
          </a:xfrm>
          <a:prstGeom prst="downArrow">
            <a:avLst>
              <a:gd name="adj1" fmla="val 50000"/>
              <a:gd name="adj2" fmla="val 64889"/>
            </a:avLst>
          </a:prstGeom>
          <a:solidFill>
            <a:srgbClr val="4087C8"/>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6">
              <a:solidFill>
                <a:srgbClr val="FFFFFF"/>
              </a:solidFill>
            </a:endParaRPr>
          </a:p>
        </p:txBody>
      </p:sp>
      <p:pic>
        <p:nvPicPr>
          <p:cNvPr id="21" name="図 5">
            <a:extLst>
              <a:ext uri="{FF2B5EF4-FFF2-40B4-BE49-F238E27FC236}">
                <a16:creationId xmlns:a16="http://schemas.microsoft.com/office/drawing/2014/main" id="{CDBFFDD7-07C4-79AA-E809-F1B4E5B6D5B2}"/>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6686" y="2341275"/>
            <a:ext cx="2160000" cy="267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下矢印 33">
            <a:extLst>
              <a:ext uri="{FF2B5EF4-FFF2-40B4-BE49-F238E27FC236}">
                <a16:creationId xmlns:a16="http://schemas.microsoft.com/office/drawing/2014/main" id="{15B81444-68D9-AD57-3619-0E6C4A2C2286}"/>
              </a:ext>
            </a:extLst>
          </p:cNvPr>
          <p:cNvSpPr>
            <a:spLocks noChangeArrowheads="1"/>
          </p:cNvSpPr>
          <p:nvPr/>
        </p:nvSpPr>
        <p:spPr bwMode="auto">
          <a:xfrm>
            <a:off x="4058021" y="5400218"/>
            <a:ext cx="2128277" cy="300397"/>
          </a:xfrm>
          <a:prstGeom prst="downArrow">
            <a:avLst>
              <a:gd name="adj1" fmla="val 50000"/>
              <a:gd name="adj2" fmla="val 64889"/>
            </a:avLst>
          </a:prstGeom>
          <a:solidFill>
            <a:srgbClr val="4087C8"/>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6">
              <a:solidFill>
                <a:srgbClr val="FFFFFF"/>
              </a:solidFill>
            </a:endParaRPr>
          </a:p>
        </p:txBody>
      </p:sp>
      <p:sp>
        <p:nvSpPr>
          <p:cNvPr id="2" name="額縁 16">
            <a:extLst>
              <a:ext uri="{FF2B5EF4-FFF2-40B4-BE49-F238E27FC236}">
                <a16:creationId xmlns:a16="http://schemas.microsoft.com/office/drawing/2014/main" id="{D692065E-AC0C-9A78-9D3C-2590DCBC683A}"/>
              </a:ext>
            </a:extLst>
          </p:cNvPr>
          <p:cNvSpPr/>
          <p:nvPr/>
        </p:nvSpPr>
        <p:spPr>
          <a:xfrm>
            <a:off x="7069029" y="638896"/>
            <a:ext cx="1999984" cy="341664"/>
          </a:xfrm>
          <a:prstGeom prst="bevel">
            <a:avLst>
              <a:gd name="adj" fmla="val 12253"/>
            </a:avLst>
          </a:prstGeom>
          <a:gradFill flip="none" rotWithShape="1">
            <a:gsLst>
              <a:gs pos="0">
                <a:srgbClr val="CC0099">
                  <a:shade val="30000"/>
                  <a:satMod val="115000"/>
                </a:srgbClr>
              </a:gs>
              <a:gs pos="50000">
                <a:srgbClr val="CC0099">
                  <a:shade val="67500"/>
                  <a:satMod val="115000"/>
                </a:srgbClr>
              </a:gs>
              <a:gs pos="100000">
                <a:srgbClr val="CC0099">
                  <a:shade val="100000"/>
                  <a:satMod val="115000"/>
                </a:srgbClr>
              </a:gs>
            </a:gsLst>
            <a:lin ang="13500000" scaled="1"/>
            <a:tileRect/>
          </a:gra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「ホットライン」の開設</a:t>
            </a:r>
          </a:p>
        </p:txBody>
      </p:sp>
    </p:spTree>
    <p:extLst>
      <p:ext uri="{BB962C8B-B14F-4D97-AF65-F5344CB8AC3E}">
        <p14:creationId xmlns:p14="http://schemas.microsoft.com/office/powerpoint/2010/main" val="3346957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四角形: 角を丸くする 54">
            <a:extLst>
              <a:ext uri="{FF2B5EF4-FFF2-40B4-BE49-F238E27FC236}">
                <a16:creationId xmlns:a16="http://schemas.microsoft.com/office/drawing/2014/main" id="{E677B122-9C5A-281C-699F-8DA133763C84}"/>
              </a:ext>
            </a:extLst>
          </p:cNvPr>
          <p:cNvSpPr/>
          <p:nvPr/>
        </p:nvSpPr>
        <p:spPr>
          <a:xfrm>
            <a:off x="257973" y="3378200"/>
            <a:ext cx="8628054" cy="3216663"/>
          </a:xfrm>
          <a:prstGeom prst="roundRect">
            <a:avLst>
              <a:gd name="adj" fmla="val 8456"/>
            </a:avLst>
          </a:prstGeom>
          <a:solidFill>
            <a:srgbClr val="D7F5E3"/>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32</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屋外広告物適正化旬間</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5" name="AutoShape 2">
            <a:extLst>
              <a:ext uri="{FF2B5EF4-FFF2-40B4-BE49-F238E27FC236}">
                <a16:creationId xmlns:a16="http://schemas.microsoft.com/office/drawing/2014/main" id="{BB1DD3E7-9C5F-6DD6-DE51-6986D2E26261}"/>
              </a:ext>
            </a:extLst>
          </p:cNvPr>
          <p:cNvSpPr>
            <a:spLocks noChangeArrowheads="1"/>
          </p:cNvSpPr>
          <p:nvPr/>
        </p:nvSpPr>
        <p:spPr>
          <a:xfrm>
            <a:off x="179387" y="692696"/>
            <a:ext cx="8785225" cy="1368151"/>
          </a:xfrm>
          <a:prstGeom prst="roundRect">
            <a:avLst>
              <a:gd name="adj" fmla="val 13337"/>
            </a:avLst>
          </a:prstGeom>
          <a:solidFill>
            <a:srgbClr val="FFFFCC"/>
          </a:solidFill>
          <a:ln w="63500" cmpd="dbl">
            <a:solidFill>
              <a:srgbClr val="CC330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6000" indent="234000" algn="just">
              <a:buNone/>
              <a:defRPr/>
            </a:pPr>
            <a:r>
              <a:rPr lang="ja-JP" altLang="en-US" sz="1800" dirty="0">
                <a:solidFill>
                  <a:srgbClr val="000000"/>
                </a:solidFill>
                <a:latin typeface="Meiryo UI" panose="020B0604030504040204" pitchFamily="50" charset="-128"/>
                <a:ea typeface="Meiryo UI" panose="020B0604030504040204" pitchFamily="50" charset="-128"/>
              </a:rPr>
              <a:t>国土交通省では、</a:t>
            </a:r>
            <a:r>
              <a:rPr lang="ja-JP" altLang="en-US" sz="1800" u="sng" dirty="0">
                <a:solidFill>
                  <a:srgbClr val="000000"/>
                </a:solidFill>
                <a:latin typeface="Meiryo UI" panose="020B0604030504040204" pitchFamily="50" charset="-128"/>
                <a:ea typeface="Meiryo UI" panose="020B0604030504040204" pitchFamily="50" charset="-128"/>
              </a:rPr>
              <a:t>９</a:t>
            </a:r>
            <a:r>
              <a:rPr lang="ja-JP" altLang="ja-JP" sz="1800" u="sng" dirty="0">
                <a:solidFill>
                  <a:srgbClr val="000000"/>
                </a:solidFill>
                <a:latin typeface="Meiryo UI" panose="020B0604030504040204" pitchFamily="50" charset="-128"/>
                <a:ea typeface="Meiryo UI" panose="020B0604030504040204" pitchFamily="50" charset="-128"/>
              </a:rPr>
              <a:t>月</a:t>
            </a:r>
            <a:r>
              <a:rPr lang="ja-JP" altLang="en-US" sz="1800" u="sng" dirty="0">
                <a:solidFill>
                  <a:srgbClr val="000000"/>
                </a:solidFill>
                <a:latin typeface="Meiryo UI" panose="020B0604030504040204" pitchFamily="50" charset="-128"/>
                <a:ea typeface="Meiryo UI" panose="020B0604030504040204" pitchFamily="50" charset="-128"/>
              </a:rPr>
              <a:t>１</a:t>
            </a:r>
            <a:r>
              <a:rPr lang="ja-JP" altLang="ja-JP" sz="1800" u="sng" dirty="0">
                <a:solidFill>
                  <a:srgbClr val="000000"/>
                </a:solidFill>
                <a:latin typeface="Meiryo UI" panose="020B0604030504040204" pitchFamily="50" charset="-128"/>
                <a:ea typeface="Meiryo UI" panose="020B0604030504040204" pitchFamily="50" charset="-128"/>
              </a:rPr>
              <a:t>日から</a:t>
            </a:r>
            <a:r>
              <a:rPr lang="ja-JP" altLang="en-US" sz="1800" u="sng" dirty="0">
                <a:solidFill>
                  <a:srgbClr val="000000"/>
                </a:solidFill>
                <a:latin typeface="Meiryo UI" panose="020B0604030504040204" pitchFamily="50" charset="-128"/>
                <a:ea typeface="Meiryo UI" panose="020B0604030504040204" pitchFamily="50" charset="-128"/>
              </a:rPr>
              <a:t>１０</a:t>
            </a:r>
            <a:r>
              <a:rPr lang="ja-JP" altLang="ja-JP" sz="1800" u="sng" dirty="0">
                <a:solidFill>
                  <a:srgbClr val="000000"/>
                </a:solidFill>
                <a:latin typeface="Meiryo UI" panose="020B0604030504040204" pitchFamily="50" charset="-128"/>
                <a:ea typeface="Meiryo UI" panose="020B0604030504040204" pitchFamily="50" charset="-128"/>
              </a:rPr>
              <a:t>日</a:t>
            </a:r>
            <a:r>
              <a:rPr lang="ja-JP" altLang="en-US" sz="1800" u="sng" dirty="0">
                <a:solidFill>
                  <a:srgbClr val="000000"/>
                </a:solidFill>
                <a:latin typeface="Meiryo UI" panose="020B0604030504040204" pitchFamily="50" charset="-128"/>
                <a:ea typeface="Meiryo UI" panose="020B0604030504040204" pitchFamily="50" charset="-128"/>
              </a:rPr>
              <a:t>までを「</a:t>
            </a:r>
            <a:r>
              <a:rPr lang="ja-JP" altLang="en-US" sz="1800" b="1" u="sng" dirty="0">
                <a:solidFill>
                  <a:srgbClr val="000000"/>
                </a:solidFill>
                <a:latin typeface="Meiryo UI" panose="020B0604030504040204" pitchFamily="50" charset="-128"/>
                <a:ea typeface="Meiryo UI" panose="020B0604030504040204" pitchFamily="50" charset="-128"/>
              </a:rPr>
              <a:t>屋</a:t>
            </a:r>
            <a:r>
              <a:rPr lang="ja-JP" altLang="ja-JP" sz="1800" b="1" u="sng" dirty="0">
                <a:solidFill>
                  <a:srgbClr val="000000"/>
                </a:solidFill>
                <a:latin typeface="Meiryo UI" panose="020B0604030504040204" pitchFamily="50" charset="-128"/>
                <a:ea typeface="Meiryo UI" panose="020B0604030504040204" pitchFamily="50" charset="-128"/>
              </a:rPr>
              <a:t>外広告物適正化旬間</a:t>
            </a:r>
            <a:r>
              <a:rPr lang="ja-JP" altLang="en-US" sz="1800" u="sng" dirty="0">
                <a:solidFill>
                  <a:srgbClr val="000000"/>
                </a:solidFill>
                <a:latin typeface="Meiryo UI" panose="020B0604030504040204" pitchFamily="50" charset="-128"/>
                <a:ea typeface="Meiryo UI" panose="020B0604030504040204" pitchFamily="50" charset="-128"/>
              </a:rPr>
              <a:t>」</a:t>
            </a:r>
            <a:r>
              <a:rPr lang="ja-JP" altLang="en-US" sz="1800" dirty="0">
                <a:solidFill>
                  <a:srgbClr val="000000"/>
                </a:solidFill>
                <a:latin typeface="Meiryo UI" panose="020B0604030504040204" pitchFamily="50" charset="-128"/>
                <a:ea typeface="Meiryo UI" panose="020B0604030504040204" pitchFamily="50" charset="-128"/>
              </a:rPr>
              <a:t>として</a:t>
            </a:r>
            <a:r>
              <a:rPr lang="ja-JP" altLang="ja-JP" sz="1800" dirty="0">
                <a:solidFill>
                  <a:srgbClr val="000000"/>
                </a:solidFill>
                <a:latin typeface="Meiryo UI" panose="020B0604030504040204" pitchFamily="50" charset="-128"/>
                <a:ea typeface="Meiryo UI" panose="020B0604030504040204" pitchFamily="50" charset="-128"/>
              </a:rPr>
              <a:t>設定</a:t>
            </a:r>
            <a:r>
              <a:rPr lang="ja-JP" altLang="en-US" sz="1800" dirty="0">
                <a:solidFill>
                  <a:srgbClr val="000000"/>
                </a:solidFill>
                <a:latin typeface="Meiryo UI" panose="020B0604030504040204" pitchFamily="50" charset="-128"/>
                <a:ea typeface="Meiryo UI" panose="020B0604030504040204" pitchFamily="50" charset="-128"/>
              </a:rPr>
              <a:t>し、</a:t>
            </a:r>
            <a:r>
              <a:rPr lang="ja-JP" altLang="ja-JP" sz="1800" dirty="0">
                <a:latin typeface="Meiryo UI" panose="020B0604030504040204" pitchFamily="50" charset="-128"/>
                <a:ea typeface="Meiryo UI" panose="020B0604030504040204" pitchFamily="50" charset="-128"/>
              </a:rPr>
              <a:t>屋外広告物の</a:t>
            </a:r>
            <a:r>
              <a:rPr lang="ja-JP" altLang="en-US" sz="1800" dirty="0">
                <a:latin typeface="Meiryo UI" panose="020B0604030504040204" pitchFamily="50" charset="-128"/>
                <a:ea typeface="Meiryo UI" panose="020B0604030504040204" pitchFamily="50" charset="-128"/>
              </a:rPr>
              <a:t>適正管理の促進に向け</a:t>
            </a:r>
            <a:r>
              <a:rPr lang="ja-JP"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企業や国民に対し意識啓発を図る機会としています。</a:t>
            </a:r>
            <a:endParaRPr lang="en-US" altLang="ja-JP" sz="1800" dirty="0">
              <a:latin typeface="Meiryo UI" panose="020B0604030504040204" pitchFamily="50" charset="-128"/>
              <a:ea typeface="Meiryo UI" panose="020B0604030504040204" pitchFamily="50" charset="-128"/>
            </a:endParaRPr>
          </a:p>
          <a:p>
            <a:pPr marL="36000" indent="234000" algn="just">
              <a:buNone/>
              <a:defRPr/>
            </a:pPr>
            <a:r>
              <a:rPr lang="ja-JP" altLang="en-US" sz="1800" dirty="0">
                <a:solidFill>
                  <a:srgbClr val="000000"/>
                </a:solidFill>
                <a:latin typeface="Meiryo UI" panose="020B0604030504040204" pitchFamily="50" charset="-128"/>
                <a:ea typeface="Meiryo UI" panose="020B0604030504040204" pitchFamily="50" charset="-128"/>
              </a:rPr>
              <a:t>この期間を中心に、全国各地で看板のパトロールや市民の方々との意見交換など、官民が連携して</a:t>
            </a:r>
            <a:r>
              <a:rPr lang="ja-JP" altLang="ja-JP" sz="1800" dirty="0">
                <a:latin typeface="Meiryo UI" panose="020B0604030504040204" pitchFamily="50" charset="-128"/>
                <a:ea typeface="Meiryo UI" panose="020B0604030504040204" pitchFamily="50" charset="-128"/>
              </a:rPr>
              <a:t>普及啓発</a:t>
            </a:r>
            <a:r>
              <a:rPr lang="ja-JP" altLang="en-US" sz="1800" dirty="0">
                <a:latin typeface="Meiryo UI" panose="020B0604030504040204" pitchFamily="50" charset="-128"/>
                <a:ea typeface="Meiryo UI" panose="020B0604030504040204" pitchFamily="50" charset="-128"/>
              </a:rPr>
              <a:t>に向けた取組が重点的に行われます。 </a:t>
            </a:r>
            <a:endParaRPr lang="ja-JP" altLang="ja-JP" sz="1800" u="sng" dirty="0">
              <a:solidFill>
                <a:srgbClr val="000000"/>
              </a:solidFill>
              <a:latin typeface="Meiryo UI" panose="020B0604030504040204" pitchFamily="50" charset="-128"/>
              <a:ea typeface="Meiryo UI" panose="020B0604030504040204" pitchFamily="50" charset="-128"/>
            </a:endParaRPr>
          </a:p>
        </p:txBody>
      </p:sp>
      <p:sp>
        <p:nvSpPr>
          <p:cNvPr id="3" name="テキスト ボックス 30">
            <a:extLst>
              <a:ext uri="{FF2B5EF4-FFF2-40B4-BE49-F238E27FC236}">
                <a16:creationId xmlns:a16="http://schemas.microsoft.com/office/drawing/2014/main" id="{9627744D-8C74-93A7-7411-379C0F1B3FF0}"/>
              </a:ext>
            </a:extLst>
          </p:cNvPr>
          <p:cNvSpPr txBox="1">
            <a:spLocks noChangeArrowheads="1"/>
          </p:cNvSpPr>
          <p:nvPr/>
        </p:nvSpPr>
        <p:spPr bwMode="auto">
          <a:xfrm>
            <a:off x="179512" y="2193627"/>
            <a:ext cx="8785100" cy="10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ts val="1896"/>
              </a:lnSpc>
              <a:spcBef>
                <a:spcPct val="0"/>
              </a:spcBef>
              <a:buNone/>
            </a:pPr>
            <a:r>
              <a:rPr lang="ja-JP" altLang="en-US" sz="1600" b="1" dirty="0">
                <a:solidFill>
                  <a:srgbClr val="000000"/>
                </a:solidFill>
                <a:latin typeface="Meiryo UI" panose="020B0604030504040204" pitchFamily="50" charset="-128"/>
                <a:ea typeface="Meiryo UI" panose="020B0604030504040204" pitchFamily="50" charset="-128"/>
              </a:rPr>
              <a:t>＜主な取組＞</a:t>
            </a:r>
            <a:r>
              <a:rPr lang="ja-JP" altLang="en-US" sz="1600" b="1"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a:t>
            </a:r>
            <a:r>
              <a:rPr lang="ja-JP" altLang="ja-JP" sz="1600" dirty="0">
                <a:latin typeface="Meiryo UI" panose="020B0604030504040204" pitchFamily="50" charset="-128"/>
                <a:ea typeface="Meiryo UI" panose="020B0604030504040204" pitchFamily="50" charset="-128"/>
              </a:rPr>
              <a:t>屋外広告物</a:t>
            </a:r>
            <a:r>
              <a:rPr lang="ja-JP" altLang="en-US" sz="1600" dirty="0">
                <a:latin typeface="Meiryo UI" panose="020B0604030504040204" pitchFamily="50" charset="-128"/>
                <a:ea typeface="Meiryo UI" panose="020B0604030504040204" pitchFamily="50" charset="-128"/>
              </a:rPr>
              <a:t>法及び同法に基づく条例の</a:t>
            </a:r>
            <a:r>
              <a:rPr lang="ja-JP" altLang="ja-JP" sz="1600" dirty="0">
                <a:latin typeface="Meiryo UI" panose="020B0604030504040204" pitchFamily="50" charset="-128"/>
                <a:ea typeface="Meiryo UI" panose="020B0604030504040204" pitchFamily="50" charset="-128"/>
              </a:rPr>
              <a:t>普及啓発</a:t>
            </a:r>
            <a:endParaRPr lang="en-US" altLang="ja-JP" sz="1600" dirty="0">
              <a:latin typeface="Meiryo UI" panose="020B0604030504040204" pitchFamily="50" charset="-128"/>
              <a:ea typeface="Meiryo UI" panose="020B0604030504040204" pitchFamily="50" charset="-128"/>
            </a:endParaRPr>
          </a:p>
          <a:p>
            <a:pPr>
              <a:lnSpc>
                <a:spcPts val="1896"/>
              </a:lnSpc>
              <a:spcBef>
                <a:spcPct val="0"/>
              </a:spcBef>
              <a:buNone/>
            </a:pPr>
            <a:r>
              <a:rPr lang="ja-JP" altLang="en-US" sz="1600" dirty="0">
                <a:latin typeface="Meiryo UI" panose="020B0604030504040204" pitchFamily="50" charset="-128"/>
                <a:ea typeface="Meiryo UI" panose="020B0604030504040204" pitchFamily="50" charset="-128"/>
              </a:rPr>
              <a:t>　　　　　　　　　　・広告景観</a:t>
            </a:r>
            <a:r>
              <a:rPr lang="ja-JP" altLang="ja-JP" sz="1600" dirty="0">
                <a:latin typeface="Meiryo UI" panose="020B0604030504040204" pitchFamily="50" charset="-128"/>
                <a:ea typeface="Meiryo UI" panose="020B0604030504040204" pitchFamily="50" charset="-128"/>
              </a:rPr>
              <a:t>タウンミーティング</a:t>
            </a:r>
            <a:r>
              <a:rPr lang="ja-JP" altLang="en-US" sz="1600" dirty="0">
                <a:latin typeface="Meiryo UI" panose="020B0604030504040204" pitchFamily="50" charset="-128"/>
                <a:ea typeface="Meiryo UI" panose="020B0604030504040204" pitchFamily="50" charset="-128"/>
              </a:rPr>
              <a:t>の開催</a:t>
            </a:r>
            <a:endParaRPr lang="en-US" altLang="ja-JP" sz="1600" dirty="0">
              <a:latin typeface="Meiryo UI" panose="020B0604030504040204" pitchFamily="50" charset="-128"/>
              <a:ea typeface="Meiryo UI" panose="020B0604030504040204" pitchFamily="50" charset="-128"/>
            </a:endParaRPr>
          </a:p>
          <a:p>
            <a:pPr>
              <a:lnSpc>
                <a:spcPts val="1896"/>
              </a:lnSpc>
              <a:spcBef>
                <a:spcPct val="0"/>
              </a:spcBef>
              <a:buNone/>
            </a:pPr>
            <a:r>
              <a:rPr lang="ja-JP" altLang="en-US" sz="1600" dirty="0">
                <a:latin typeface="Meiryo UI" panose="020B0604030504040204" pitchFamily="50" charset="-128"/>
                <a:ea typeface="Meiryo UI" panose="020B0604030504040204" pitchFamily="50" charset="-128"/>
              </a:rPr>
              <a:t>　　　　　　　　　　・</a:t>
            </a:r>
            <a:r>
              <a:rPr lang="ja-JP" altLang="ja-JP" sz="1600" dirty="0">
                <a:latin typeface="Meiryo UI" panose="020B0604030504040204" pitchFamily="50" charset="-128"/>
                <a:ea typeface="Meiryo UI" panose="020B0604030504040204" pitchFamily="50" charset="-128"/>
              </a:rPr>
              <a:t>違反広告物</a:t>
            </a:r>
            <a:r>
              <a:rPr lang="ja-JP" altLang="en-US" sz="1600" dirty="0">
                <a:latin typeface="Meiryo UI" panose="020B0604030504040204" pitchFamily="50" charset="-128"/>
                <a:ea typeface="Meiryo UI" panose="020B0604030504040204" pitchFamily="50" charset="-128"/>
              </a:rPr>
              <a:t>の是正指導のためのパトロールや一斉除去</a:t>
            </a:r>
            <a:endParaRPr lang="en-US" altLang="ja-JP" sz="1600" dirty="0">
              <a:latin typeface="Meiryo UI" panose="020B0604030504040204" pitchFamily="50" charset="-128"/>
              <a:ea typeface="Meiryo UI" panose="020B0604030504040204" pitchFamily="50" charset="-128"/>
            </a:endParaRPr>
          </a:p>
          <a:p>
            <a:pPr>
              <a:lnSpc>
                <a:spcPts val="1896"/>
              </a:lnSpc>
              <a:spcBef>
                <a:spcPct val="0"/>
              </a:spcBef>
              <a:buNone/>
            </a:pPr>
            <a:r>
              <a:rPr lang="ja-JP" altLang="en-US" sz="1600" dirty="0">
                <a:latin typeface="Meiryo UI" panose="020B0604030504040204" pitchFamily="50" charset="-128"/>
                <a:ea typeface="Meiryo UI" panose="020B0604030504040204" pitchFamily="50" charset="-128"/>
              </a:rPr>
              <a:t>　　　　　　　　　　・屋外広告物の安全に関する点検など安全対策の取組　　　　　　　　　　 　</a:t>
            </a:r>
            <a:r>
              <a:rPr lang="ja-JP" altLang="ja-JP" sz="1600" dirty="0">
                <a:latin typeface="Meiryo UI" panose="020B0604030504040204" pitchFamily="50" charset="-128"/>
                <a:ea typeface="Meiryo UI" panose="020B0604030504040204" pitchFamily="50" charset="-128"/>
              </a:rPr>
              <a:t>等</a:t>
            </a:r>
            <a:r>
              <a:rPr lang="ja-JP" altLang="en-US" sz="1600" b="1" dirty="0">
                <a:latin typeface="Meiryo UI" panose="020B0604030504040204" pitchFamily="50" charset="-128"/>
                <a:ea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8601DE3B-EE75-5BF2-4177-EC6089411319}"/>
              </a:ext>
            </a:extLst>
          </p:cNvPr>
          <p:cNvSpPr/>
          <p:nvPr/>
        </p:nvSpPr>
        <p:spPr>
          <a:xfrm>
            <a:off x="179388" y="3260587"/>
            <a:ext cx="8785224" cy="3377386"/>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06"/>
          </a:p>
        </p:txBody>
      </p:sp>
      <p:pic>
        <p:nvPicPr>
          <p:cNvPr id="2" name="図 1">
            <a:extLst>
              <a:ext uri="{FF2B5EF4-FFF2-40B4-BE49-F238E27FC236}">
                <a16:creationId xmlns:a16="http://schemas.microsoft.com/office/drawing/2014/main" id="{235B1FCB-B6B2-B6A9-6406-5AF7A696A42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059" r="4373" b="11940"/>
          <a:stretch/>
        </p:blipFill>
        <p:spPr bwMode="auto">
          <a:xfrm>
            <a:off x="325883" y="3510267"/>
            <a:ext cx="3080337" cy="199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四角形: 角を丸くする 6">
            <a:extLst>
              <a:ext uri="{FF2B5EF4-FFF2-40B4-BE49-F238E27FC236}">
                <a16:creationId xmlns:a16="http://schemas.microsoft.com/office/drawing/2014/main" id="{705B6E3B-EEC1-6FC0-6143-859542751BAB}"/>
              </a:ext>
            </a:extLst>
          </p:cNvPr>
          <p:cNvSpPr/>
          <p:nvPr/>
        </p:nvSpPr>
        <p:spPr>
          <a:xfrm>
            <a:off x="270284" y="5817668"/>
            <a:ext cx="2092006" cy="702570"/>
          </a:xfrm>
          <a:prstGeom prst="roundRect">
            <a:avLst>
              <a:gd name="adj" fmla="val 2373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just">
              <a:defRPr/>
            </a:pPr>
            <a:r>
              <a:rPr lang="ja-JP" altLang="en-US" sz="900" dirty="0">
                <a:solidFill>
                  <a:schemeClr val="tx1"/>
                </a:solidFill>
                <a:latin typeface="Meiryo UI" panose="020B0604030504040204" pitchFamily="50" charset="-128"/>
                <a:ea typeface="Meiryo UI" panose="020B0604030504040204" pitchFamily="50" charset="-128"/>
              </a:rPr>
              <a:t>県内の屋外広告物業者等を交え、景観に調和した県民に好感を持たれる屋外広告物やサインのあり方、屋外広告物の安全性について考える、講演、意見交換、まち歩き等を実施。</a:t>
            </a:r>
          </a:p>
        </p:txBody>
      </p:sp>
      <p:sp>
        <p:nvSpPr>
          <p:cNvPr id="8" name="テキスト ボックス 7">
            <a:extLst>
              <a:ext uri="{FF2B5EF4-FFF2-40B4-BE49-F238E27FC236}">
                <a16:creationId xmlns:a16="http://schemas.microsoft.com/office/drawing/2014/main" id="{EAC79D59-9041-850D-7E63-1AFC6E7903B9}"/>
              </a:ext>
            </a:extLst>
          </p:cNvPr>
          <p:cNvSpPr txBox="1"/>
          <p:nvPr/>
        </p:nvSpPr>
        <p:spPr>
          <a:xfrm>
            <a:off x="257973" y="5481013"/>
            <a:ext cx="2104317" cy="336655"/>
          </a:xfrm>
          <a:prstGeom prst="rect">
            <a:avLst/>
          </a:prstGeom>
          <a:noFill/>
        </p:spPr>
        <p:txBody>
          <a:bodyPr/>
          <a:lstStyle/>
          <a:p>
            <a:pPr>
              <a:defRPr/>
            </a:pPr>
            <a:r>
              <a:rPr lang="ja-JP" altLang="en-US" sz="800" dirty="0">
                <a:latin typeface="Meiryo UI" panose="020B0604030504040204" pitchFamily="50" charset="-128"/>
                <a:ea typeface="Meiryo UI" panose="020B0604030504040204" pitchFamily="50" charset="-128"/>
              </a:rPr>
              <a:t>◆主催：佐賀県、佐賀市</a:t>
            </a:r>
            <a:endParaRPr lang="en-US" altLang="ja-JP" sz="800" dirty="0">
              <a:latin typeface="Meiryo UI" panose="020B0604030504040204" pitchFamily="50" charset="-128"/>
              <a:ea typeface="Meiryo UI" panose="020B0604030504040204" pitchFamily="50" charset="-128"/>
            </a:endParaRPr>
          </a:p>
          <a:p>
            <a:pPr>
              <a:defRPr/>
            </a:pPr>
            <a:r>
              <a:rPr lang="ja-JP" altLang="en-US" sz="800" dirty="0">
                <a:latin typeface="Meiryo UI" panose="020B0604030504040204" pitchFamily="50" charset="-128"/>
                <a:ea typeface="Meiryo UI" panose="020B0604030504040204" pitchFamily="50" charset="-128"/>
              </a:rPr>
              <a:t>   後援：佐賀県屋外広告美術協同組合</a:t>
            </a:r>
            <a:endParaRPr lang="en-US" altLang="ja-JP" sz="80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17A478D3-8C04-4FA4-886C-FC989FCBF018}"/>
              </a:ext>
            </a:extLst>
          </p:cNvPr>
          <p:cNvPicPr>
            <a:picLocks noChangeAspect="1"/>
          </p:cNvPicPr>
          <p:nvPr/>
        </p:nvPicPr>
        <p:blipFill>
          <a:blip r:embed="rId3"/>
          <a:stretch>
            <a:fillRect/>
          </a:stretch>
        </p:blipFill>
        <p:spPr>
          <a:xfrm>
            <a:off x="2619150" y="4709097"/>
            <a:ext cx="2302456" cy="1719556"/>
          </a:xfrm>
          <a:prstGeom prst="rect">
            <a:avLst/>
          </a:prstGeom>
        </p:spPr>
      </p:pic>
      <p:sp>
        <p:nvSpPr>
          <p:cNvPr id="47" name="楕円 46">
            <a:extLst>
              <a:ext uri="{FF2B5EF4-FFF2-40B4-BE49-F238E27FC236}">
                <a16:creationId xmlns:a16="http://schemas.microsoft.com/office/drawing/2014/main" id="{B499091A-CAEB-24C4-E32A-165C81C1F547}"/>
              </a:ext>
            </a:extLst>
          </p:cNvPr>
          <p:cNvSpPr/>
          <p:nvPr/>
        </p:nvSpPr>
        <p:spPr>
          <a:xfrm>
            <a:off x="2362290" y="3461352"/>
            <a:ext cx="1508250" cy="379176"/>
          </a:xfrm>
          <a:prstGeom prst="ellipse">
            <a:avLst/>
          </a:prstGeom>
          <a:solidFill>
            <a:schemeClr val="accent6">
              <a:lumMod val="20000"/>
              <a:lumOff val="8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ミーティング実施</a:t>
            </a:r>
          </a:p>
        </p:txBody>
      </p:sp>
      <p:sp>
        <p:nvSpPr>
          <p:cNvPr id="10" name="四角形: 角を丸くする 9">
            <a:extLst>
              <a:ext uri="{FF2B5EF4-FFF2-40B4-BE49-F238E27FC236}">
                <a16:creationId xmlns:a16="http://schemas.microsoft.com/office/drawing/2014/main" id="{BEE5971A-C9FB-C587-5A15-5E081155FCBE}"/>
              </a:ext>
            </a:extLst>
          </p:cNvPr>
          <p:cNvSpPr/>
          <p:nvPr/>
        </p:nvSpPr>
        <p:spPr>
          <a:xfrm>
            <a:off x="2603493" y="6246536"/>
            <a:ext cx="2329966" cy="185244"/>
          </a:xfrm>
          <a:prstGeom prst="roundRect">
            <a:avLst>
              <a:gd name="adj" fmla="val 158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just">
              <a:defRPr/>
            </a:pPr>
            <a:r>
              <a:rPr lang="ja-JP" altLang="en-US" sz="900" dirty="0">
                <a:solidFill>
                  <a:schemeClr val="tx1"/>
                </a:solidFill>
                <a:latin typeface="Meiryo UI" panose="020B0604030504040204" pitchFamily="50" charset="-128"/>
                <a:ea typeface="Meiryo UI" panose="020B0604030504040204" pitchFamily="50" charset="-128"/>
              </a:rPr>
              <a:t>市内のはり紙などの違反広告物の除去を実施。</a:t>
            </a:r>
          </a:p>
        </p:txBody>
      </p:sp>
      <p:sp>
        <p:nvSpPr>
          <p:cNvPr id="11" name="テキスト ボックス 10">
            <a:extLst>
              <a:ext uri="{FF2B5EF4-FFF2-40B4-BE49-F238E27FC236}">
                <a16:creationId xmlns:a16="http://schemas.microsoft.com/office/drawing/2014/main" id="{C6F9B587-550B-CDA3-C9E4-D2E8EB04C431}"/>
              </a:ext>
            </a:extLst>
          </p:cNvPr>
          <p:cNvSpPr txBox="1"/>
          <p:nvPr/>
        </p:nvSpPr>
        <p:spPr>
          <a:xfrm>
            <a:off x="2568670" y="6415019"/>
            <a:ext cx="2219974" cy="211492"/>
          </a:xfrm>
          <a:prstGeom prst="rect">
            <a:avLst/>
          </a:prstGeom>
          <a:noFill/>
        </p:spPr>
        <p:txBody>
          <a:bodyPr/>
          <a:lstStyle/>
          <a:p>
            <a:pPr>
              <a:defRPr/>
            </a:pPr>
            <a:r>
              <a:rPr lang="ja-JP" altLang="en-US" sz="800" dirty="0">
                <a:latin typeface="Meiryo UI" panose="020B0604030504040204" pitchFamily="50" charset="-128"/>
                <a:ea typeface="Meiryo UI" panose="020B0604030504040204" pitchFamily="50" charset="-128"/>
              </a:rPr>
              <a:t>◆主催：</a:t>
            </a:r>
            <a:r>
              <a:rPr lang="zh-TW" altLang="en-US" sz="800" dirty="0">
                <a:latin typeface="Meiryo UI" panose="020B0604030504040204" pitchFamily="50" charset="-128"/>
                <a:ea typeface="Meiryo UI" panose="020B0604030504040204" pitchFamily="50" charset="-128"/>
              </a:rPr>
              <a:t>今治市屋外広告物適正化推進協議会</a:t>
            </a:r>
            <a:endParaRPr lang="en-US" altLang="ja-JP" sz="800" dirty="0">
              <a:latin typeface="Meiryo UI" panose="020B0604030504040204" pitchFamily="50" charset="-128"/>
              <a:ea typeface="Meiryo UI" panose="020B0604030504040204" pitchFamily="50" charset="-128"/>
            </a:endParaRPr>
          </a:p>
        </p:txBody>
      </p:sp>
      <p:pic>
        <p:nvPicPr>
          <p:cNvPr id="15" name="図 14">
            <a:extLst>
              <a:ext uri="{FF2B5EF4-FFF2-40B4-BE49-F238E27FC236}">
                <a16:creationId xmlns:a16="http://schemas.microsoft.com/office/drawing/2014/main" id="{89C957CC-9E80-1392-958A-F73867752B5C}"/>
              </a:ext>
            </a:extLst>
          </p:cNvPr>
          <p:cNvPicPr>
            <a:picLocks noChangeAspect="1"/>
          </p:cNvPicPr>
          <p:nvPr/>
        </p:nvPicPr>
        <p:blipFill rotWithShape="1">
          <a:blip r:embed="rId4"/>
          <a:srcRect l="2696" r="3585"/>
          <a:stretch/>
        </p:blipFill>
        <p:spPr>
          <a:xfrm>
            <a:off x="4280965" y="3547514"/>
            <a:ext cx="2719162" cy="1668406"/>
          </a:xfrm>
          <a:prstGeom prst="rect">
            <a:avLst/>
          </a:prstGeom>
        </p:spPr>
      </p:pic>
      <p:pic>
        <p:nvPicPr>
          <p:cNvPr id="12" name="図 11">
            <a:extLst>
              <a:ext uri="{FF2B5EF4-FFF2-40B4-BE49-F238E27FC236}">
                <a16:creationId xmlns:a16="http://schemas.microsoft.com/office/drawing/2014/main" id="{600D69E2-7733-9F86-8E79-A8E055243514}"/>
              </a:ext>
            </a:extLst>
          </p:cNvPr>
          <p:cNvPicPr>
            <a:picLocks noChangeAspect="1"/>
          </p:cNvPicPr>
          <p:nvPr/>
        </p:nvPicPr>
        <p:blipFill rotWithShape="1">
          <a:blip r:embed="rId5"/>
          <a:srcRect t="7020" b="4960"/>
          <a:stretch/>
        </p:blipFill>
        <p:spPr>
          <a:xfrm>
            <a:off x="6334868" y="4810361"/>
            <a:ext cx="2510059" cy="1615623"/>
          </a:xfrm>
          <a:prstGeom prst="rect">
            <a:avLst/>
          </a:prstGeom>
        </p:spPr>
      </p:pic>
      <p:sp>
        <p:nvSpPr>
          <p:cNvPr id="13" name="四角形: 角を丸くする 12">
            <a:extLst>
              <a:ext uri="{FF2B5EF4-FFF2-40B4-BE49-F238E27FC236}">
                <a16:creationId xmlns:a16="http://schemas.microsoft.com/office/drawing/2014/main" id="{D5AC7E4F-461E-459A-6A1A-FE56FD47225D}"/>
              </a:ext>
            </a:extLst>
          </p:cNvPr>
          <p:cNvSpPr/>
          <p:nvPr/>
        </p:nvSpPr>
        <p:spPr>
          <a:xfrm>
            <a:off x="6323016" y="6095277"/>
            <a:ext cx="2554920" cy="330249"/>
          </a:xfrm>
          <a:prstGeom prst="roundRect">
            <a:avLst>
              <a:gd name="adj" fmla="val 2823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just">
              <a:defRPr/>
            </a:pPr>
            <a:r>
              <a:rPr lang="ja-JP" altLang="en-US" sz="900" dirty="0">
                <a:solidFill>
                  <a:schemeClr val="tx1"/>
                </a:solidFill>
                <a:latin typeface="Meiryo UI" panose="020B0604030504040204" pitchFamily="50" charset="-128"/>
                <a:ea typeface="Meiryo UI" panose="020B0604030504040204" pitchFamily="50" charset="-128"/>
              </a:rPr>
              <a:t>広告物を掲出している商店主等に、チラシを配布し、屋外広告物のルールについて周知。</a:t>
            </a:r>
          </a:p>
        </p:txBody>
      </p:sp>
      <p:sp>
        <p:nvSpPr>
          <p:cNvPr id="49" name="楕円 48">
            <a:extLst>
              <a:ext uri="{FF2B5EF4-FFF2-40B4-BE49-F238E27FC236}">
                <a16:creationId xmlns:a16="http://schemas.microsoft.com/office/drawing/2014/main" id="{F1354594-D36F-D983-73D5-7092184786CD}"/>
              </a:ext>
            </a:extLst>
          </p:cNvPr>
          <p:cNvSpPr/>
          <p:nvPr/>
        </p:nvSpPr>
        <p:spPr>
          <a:xfrm>
            <a:off x="7350397" y="4654915"/>
            <a:ext cx="1503691" cy="401984"/>
          </a:xfrm>
          <a:prstGeom prst="ellipse">
            <a:avLst/>
          </a:prstGeom>
          <a:solidFill>
            <a:schemeClr val="accent6">
              <a:lumMod val="20000"/>
              <a:lumOff val="8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安全啓発活動</a:t>
            </a:r>
          </a:p>
        </p:txBody>
      </p:sp>
      <p:sp>
        <p:nvSpPr>
          <p:cNvPr id="14" name="テキスト ボックス 13">
            <a:extLst>
              <a:ext uri="{FF2B5EF4-FFF2-40B4-BE49-F238E27FC236}">
                <a16:creationId xmlns:a16="http://schemas.microsoft.com/office/drawing/2014/main" id="{0B44C9C2-4054-7D32-0A03-9CAE5C0E9C43}"/>
              </a:ext>
            </a:extLst>
          </p:cNvPr>
          <p:cNvSpPr txBox="1"/>
          <p:nvPr/>
        </p:nvSpPr>
        <p:spPr>
          <a:xfrm>
            <a:off x="7508478" y="6389626"/>
            <a:ext cx="1318977" cy="211491"/>
          </a:xfrm>
          <a:prstGeom prst="rect">
            <a:avLst/>
          </a:prstGeom>
          <a:noFill/>
        </p:spPr>
        <p:txBody>
          <a:bodyPr/>
          <a:lstStyle/>
          <a:p>
            <a:pPr>
              <a:defRPr/>
            </a:pPr>
            <a:r>
              <a:rPr lang="ja-JP" altLang="en-US" sz="800" dirty="0">
                <a:latin typeface="Meiryo UI" panose="020B0604030504040204" pitchFamily="50" charset="-128"/>
                <a:ea typeface="Meiryo UI" panose="020B0604030504040204" pitchFamily="50" charset="-128"/>
              </a:rPr>
              <a:t>◆主催：岐阜県、大垣市</a:t>
            </a:r>
            <a:endParaRPr lang="en-US" altLang="ja-JP" sz="800" dirty="0">
              <a:latin typeface="Meiryo UI" panose="020B0604030504040204" pitchFamily="50" charset="-128"/>
              <a:ea typeface="Meiryo UI" panose="020B0604030504040204" pitchFamily="50" charset="-128"/>
            </a:endParaRPr>
          </a:p>
        </p:txBody>
      </p:sp>
      <p:sp>
        <p:nvSpPr>
          <p:cNvPr id="16" name="四角形: 角を丸くする 15">
            <a:extLst>
              <a:ext uri="{FF2B5EF4-FFF2-40B4-BE49-F238E27FC236}">
                <a16:creationId xmlns:a16="http://schemas.microsoft.com/office/drawing/2014/main" id="{43A484A8-3073-FCD4-E698-82B4BC2B70B6}"/>
              </a:ext>
            </a:extLst>
          </p:cNvPr>
          <p:cNvSpPr/>
          <p:nvPr/>
        </p:nvSpPr>
        <p:spPr>
          <a:xfrm>
            <a:off x="6992608" y="3486271"/>
            <a:ext cx="1859839" cy="345851"/>
          </a:xfrm>
          <a:prstGeom prst="roundRect">
            <a:avLst>
              <a:gd name="adj" fmla="val 158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just">
              <a:defRPr/>
            </a:pPr>
            <a:r>
              <a:rPr lang="ja-JP" altLang="en-US" sz="900" dirty="0">
                <a:solidFill>
                  <a:schemeClr val="tx1"/>
                </a:solidFill>
                <a:latin typeface="Meiryo UI" panose="020B0604030504040204" pitchFamily="50" charset="-128"/>
                <a:ea typeface="Meiryo UI" panose="020B0604030504040204" pitchFamily="50" charset="-128"/>
              </a:rPr>
              <a:t>景観に調和した屋外広告物を顕彰する「景観広告とやま賞」の表彰式を実施。</a:t>
            </a:r>
          </a:p>
        </p:txBody>
      </p:sp>
      <p:sp>
        <p:nvSpPr>
          <p:cNvPr id="17" name="テキスト ボックス 16">
            <a:extLst>
              <a:ext uri="{FF2B5EF4-FFF2-40B4-BE49-F238E27FC236}">
                <a16:creationId xmlns:a16="http://schemas.microsoft.com/office/drawing/2014/main" id="{E32D62BE-E499-8362-DC61-4CC09C6C9A89}"/>
              </a:ext>
            </a:extLst>
          </p:cNvPr>
          <p:cNvSpPr txBox="1"/>
          <p:nvPr/>
        </p:nvSpPr>
        <p:spPr>
          <a:xfrm>
            <a:off x="6906948" y="3801129"/>
            <a:ext cx="2115713" cy="557519"/>
          </a:xfrm>
          <a:prstGeom prst="rect">
            <a:avLst/>
          </a:prstGeom>
          <a:noFill/>
        </p:spPr>
        <p:txBody>
          <a:bodyPr/>
          <a:lstStyle/>
          <a:p>
            <a:pPr>
              <a:defRPr/>
            </a:pPr>
            <a:r>
              <a:rPr lang="ja-JP" altLang="en-US" sz="800" dirty="0">
                <a:latin typeface="Meiryo UI" panose="020B0604030504040204" pitchFamily="50" charset="-128"/>
                <a:ea typeface="Meiryo UI" panose="020B0604030504040204" pitchFamily="50" charset="-128"/>
              </a:rPr>
              <a:t>◆主催：富山県</a:t>
            </a:r>
            <a:endParaRPr lang="en-US" altLang="ja-JP" sz="800" dirty="0">
              <a:latin typeface="Meiryo UI" panose="020B0604030504040204" pitchFamily="50" charset="-128"/>
              <a:ea typeface="Meiryo UI" panose="020B0604030504040204" pitchFamily="50" charset="-128"/>
            </a:endParaRPr>
          </a:p>
          <a:p>
            <a:pPr>
              <a:defRPr/>
            </a:pPr>
            <a:r>
              <a:rPr lang="ja-JP" altLang="en-US" sz="800" dirty="0">
                <a:latin typeface="Meiryo UI" panose="020B0604030504040204" pitchFamily="50" charset="-128"/>
                <a:ea typeface="Meiryo UI" panose="020B0604030504040204" pitchFamily="50" charset="-128"/>
              </a:rPr>
              <a:t>   後援：</a:t>
            </a:r>
            <a:r>
              <a:rPr lang="zh-TW" altLang="en-US" sz="800" dirty="0">
                <a:latin typeface="Meiryo UI" panose="020B0604030504040204" pitchFamily="50" charset="-128"/>
                <a:ea typeface="Meiryo UI" panose="020B0604030504040204" pitchFamily="50" charset="-128"/>
              </a:rPr>
              <a:t>富山県屋外広告美術協同組合、</a:t>
            </a:r>
            <a:endParaRPr lang="en-US" altLang="zh-TW" sz="800" dirty="0">
              <a:latin typeface="Meiryo UI" panose="020B0604030504040204" pitchFamily="50" charset="-128"/>
              <a:ea typeface="Meiryo UI" panose="020B0604030504040204" pitchFamily="50" charset="-128"/>
            </a:endParaRPr>
          </a:p>
          <a:p>
            <a:pPr>
              <a:defRPr/>
            </a:pPr>
            <a:r>
              <a:rPr lang="en-US" altLang="zh-TW" sz="800" dirty="0">
                <a:latin typeface="Meiryo UI" panose="020B0604030504040204" pitchFamily="50" charset="-128"/>
                <a:ea typeface="Meiryo UI" panose="020B0604030504040204" pitchFamily="50" charset="-128"/>
              </a:rPr>
              <a:t>            </a:t>
            </a:r>
            <a:r>
              <a:rPr lang="zh-TW" altLang="en-US" sz="800" dirty="0">
                <a:latin typeface="Meiryo UI" panose="020B0604030504040204" pitchFamily="50" charset="-128"/>
                <a:ea typeface="Meiryo UI" panose="020B0604030504040204" pitchFamily="50" charset="-128"/>
              </a:rPr>
              <a:t>富山県屋外広告士会   　等</a:t>
            </a:r>
            <a:endParaRPr lang="en-US" altLang="ja-JP" sz="800" dirty="0">
              <a:latin typeface="Meiryo UI" panose="020B0604030504040204" pitchFamily="50" charset="-128"/>
              <a:ea typeface="Meiryo UI" panose="020B0604030504040204" pitchFamily="50" charset="-128"/>
            </a:endParaRPr>
          </a:p>
        </p:txBody>
      </p:sp>
      <p:sp>
        <p:nvSpPr>
          <p:cNvPr id="29" name="正方形/長方形 2">
            <a:extLst>
              <a:ext uri="{FF2B5EF4-FFF2-40B4-BE49-F238E27FC236}">
                <a16:creationId xmlns:a16="http://schemas.microsoft.com/office/drawing/2014/main" id="{75A054A1-77CD-E8A5-8DB2-B54236B65864}"/>
              </a:ext>
            </a:extLst>
          </p:cNvPr>
          <p:cNvSpPr>
            <a:spLocks noChangeArrowheads="1"/>
          </p:cNvSpPr>
          <p:nvPr/>
        </p:nvSpPr>
        <p:spPr bwMode="auto">
          <a:xfrm>
            <a:off x="257973" y="3307674"/>
            <a:ext cx="2058508" cy="336654"/>
          </a:xfrm>
          <a:prstGeom prst="rect">
            <a:avLst/>
          </a:prstGeom>
          <a:solidFill>
            <a:schemeClr val="accent6">
              <a:lumMod val="75000"/>
            </a:schemeClr>
          </a:solidFill>
          <a:ln>
            <a:noFill/>
          </a:ln>
        </p:spPr>
        <p:txBody>
          <a:bodyPr wrap="square" lIns="36000" tIns="0" rIns="36000" bIns="36000"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2370"/>
              </a:lnSpc>
              <a:spcBef>
                <a:spcPct val="0"/>
              </a:spcBef>
              <a:buNone/>
            </a:pPr>
            <a:r>
              <a:rPr lang="ja-JP" altLang="en-US" sz="1400" b="1" dirty="0">
                <a:solidFill>
                  <a:schemeClr val="bg1"/>
                </a:solidFill>
                <a:latin typeface="Meiryo UI" panose="020B0604030504040204" pitchFamily="50" charset="-128"/>
                <a:ea typeface="Meiryo UI" panose="020B0604030504040204" pitchFamily="50" charset="-128"/>
              </a:rPr>
              <a:t>取組事例（令和６年度）</a:t>
            </a:r>
            <a:endParaRPr lang="en-US" altLang="ja-JP" sz="1400" b="1" dirty="0">
              <a:solidFill>
                <a:schemeClr val="bg1"/>
              </a:solidFill>
              <a:latin typeface="Meiryo UI" panose="020B0604030504040204" pitchFamily="50" charset="-128"/>
              <a:ea typeface="Meiryo UI" panose="020B0604030504040204" pitchFamily="50" charset="-128"/>
            </a:endParaRPr>
          </a:p>
        </p:txBody>
      </p:sp>
      <p:sp>
        <p:nvSpPr>
          <p:cNvPr id="50" name="楕円 49">
            <a:extLst>
              <a:ext uri="{FF2B5EF4-FFF2-40B4-BE49-F238E27FC236}">
                <a16:creationId xmlns:a16="http://schemas.microsoft.com/office/drawing/2014/main" id="{1A03F441-F1CE-13BF-4ED6-25B8DBDB1649}"/>
              </a:ext>
            </a:extLst>
          </p:cNvPr>
          <p:cNvSpPr/>
          <p:nvPr/>
        </p:nvSpPr>
        <p:spPr>
          <a:xfrm>
            <a:off x="4179334" y="3408759"/>
            <a:ext cx="1508250" cy="379175"/>
          </a:xfrm>
          <a:prstGeom prst="ellipse">
            <a:avLst/>
          </a:prstGeom>
          <a:solidFill>
            <a:schemeClr val="accent6">
              <a:lumMod val="20000"/>
              <a:lumOff val="8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表彰活動</a:t>
            </a:r>
          </a:p>
        </p:txBody>
      </p:sp>
      <p:sp>
        <p:nvSpPr>
          <p:cNvPr id="48" name="楕円 47">
            <a:extLst>
              <a:ext uri="{FF2B5EF4-FFF2-40B4-BE49-F238E27FC236}">
                <a16:creationId xmlns:a16="http://schemas.microsoft.com/office/drawing/2014/main" id="{A9B3BA4B-0685-5070-916F-F4E1112176FC}"/>
              </a:ext>
            </a:extLst>
          </p:cNvPr>
          <p:cNvSpPr/>
          <p:nvPr/>
        </p:nvSpPr>
        <p:spPr>
          <a:xfrm>
            <a:off x="2561431" y="4591425"/>
            <a:ext cx="1508250" cy="379175"/>
          </a:xfrm>
          <a:prstGeom prst="ellipse">
            <a:avLst/>
          </a:prstGeom>
          <a:solidFill>
            <a:schemeClr val="accent6">
              <a:lumMod val="20000"/>
              <a:lumOff val="8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nSpc>
                <a:spcPts val="1200"/>
              </a:lnSpc>
            </a:pPr>
            <a:r>
              <a:rPr kumimoji="1" lang="ja-JP" altLang="en-US" sz="1200" dirty="0">
                <a:solidFill>
                  <a:schemeClr val="tx1"/>
                </a:solidFill>
                <a:latin typeface="Meiryo UI" panose="020B0604030504040204" pitchFamily="50" charset="-128"/>
                <a:ea typeface="Meiryo UI" panose="020B0604030504040204" pitchFamily="50" charset="-128"/>
              </a:rPr>
              <a:t>   違反広告物の</a:t>
            </a:r>
            <a:endParaRPr kumimoji="1" lang="en-US" altLang="ja-JP" sz="1200" dirty="0">
              <a:solidFill>
                <a:schemeClr val="tx1"/>
              </a:solidFill>
              <a:latin typeface="Meiryo UI" panose="020B0604030504040204" pitchFamily="50" charset="-128"/>
              <a:ea typeface="Meiryo UI" panose="020B0604030504040204" pitchFamily="50" charset="-128"/>
            </a:endParaRPr>
          </a:p>
          <a:p>
            <a:pPr>
              <a:lnSpc>
                <a:spcPts val="1200"/>
              </a:lnSpc>
            </a:pPr>
            <a:r>
              <a:rPr kumimoji="1" lang="ja-JP" altLang="en-US" sz="1200" dirty="0">
                <a:solidFill>
                  <a:schemeClr val="tx1"/>
                </a:solidFill>
                <a:latin typeface="Meiryo UI" panose="020B0604030504040204" pitchFamily="50" charset="-128"/>
                <a:ea typeface="Meiryo UI" panose="020B0604030504040204" pitchFamily="50" charset="-128"/>
              </a:rPr>
              <a:t>   一斉除去</a:t>
            </a:r>
          </a:p>
        </p:txBody>
      </p:sp>
    </p:spTree>
    <p:extLst>
      <p:ext uri="{BB962C8B-B14F-4D97-AF65-F5344CB8AC3E}">
        <p14:creationId xmlns:p14="http://schemas.microsoft.com/office/powerpoint/2010/main" val="3880603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3</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308304"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屋外広告物法の概要</a:t>
            </a:r>
            <a:r>
              <a:rPr lang="ja-JP" altLang="en-US" sz="1400" b="1" dirty="0">
                <a:solidFill>
                  <a:srgbClr val="4087C8"/>
                </a:solidFill>
                <a:latin typeface="Meiryo UI" panose="020B0604030504040204" pitchFamily="50" charset="-128"/>
                <a:ea typeface="Meiryo UI" panose="020B0604030504040204" pitchFamily="50" charset="-128"/>
              </a:rPr>
              <a:t>（昭和</a:t>
            </a:r>
            <a:r>
              <a:rPr lang="en-US" altLang="ja-JP" sz="1400" b="1" dirty="0">
                <a:solidFill>
                  <a:srgbClr val="4087C8"/>
                </a:solidFill>
                <a:latin typeface="Meiryo UI" panose="020B0604030504040204" pitchFamily="50" charset="-128"/>
                <a:ea typeface="Meiryo UI" panose="020B0604030504040204" pitchFamily="50" charset="-128"/>
              </a:rPr>
              <a:t>24</a:t>
            </a:r>
            <a:r>
              <a:rPr lang="ja-JP" altLang="en-US" sz="1400" b="1" dirty="0">
                <a:solidFill>
                  <a:srgbClr val="4087C8"/>
                </a:solidFill>
                <a:latin typeface="Meiryo UI" panose="020B0604030504040204" pitchFamily="50" charset="-128"/>
                <a:ea typeface="Meiryo UI" panose="020B0604030504040204" pitchFamily="50" charset="-128"/>
              </a:rPr>
              <a:t>年法律第</a:t>
            </a:r>
            <a:r>
              <a:rPr lang="en-US" altLang="ja-JP" sz="1400" b="1" dirty="0">
                <a:solidFill>
                  <a:srgbClr val="4087C8"/>
                </a:solidFill>
                <a:latin typeface="Meiryo UI" panose="020B0604030504040204" pitchFamily="50" charset="-128"/>
                <a:ea typeface="Meiryo UI" panose="020B0604030504040204" pitchFamily="50" charset="-128"/>
              </a:rPr>
              <a:t>189</a:t>
            </a:r>
            <a:r>
              <a:rPr lang="ja-JP" altLang="en-US" sz="1400" b="1" dirty="0">
                <a:solidFill>
                  <a:srgbClr val="4087C8"/>
                </a:solidFill>
                <a:latin typeface="Meiryo UI" panose="020B0604030504040204" pitchFamily="50" charset="-128"/>
                <a:ea typeface="Meiryo UI" panose="020B0604030504040204" pitchFamily="50" charset="-128"/>
              </a:rPr>
              <a:t>号）</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9" name="Text Box 32">
            <a:extLst>
              <a:ext uri="{FF2B5EF4-FFF2-40B4-BE49-F238E27FC236}">
                <a16:creationId xmlns:a16="http://schemas.microsoft.com/office/drawing/2014/main" id="{D9C529B1-06C4-4783-D538-6BE1B4E90506}"/>
              </a:ext>
            </a:extLst>
          </p:cNvPr>
          <p:cNvSpPr txBox="1">
            <a:spLocks noChangeArrowheads="1"/>
          </p:cNvSpPr>
          <p:nvPr/>
        </p:nvSpPr>
        <p:spPr bwMode="auto">
          <a:xfrm>
            <a:off x="184747" y="580257"/>
            <a:ext cx="1445351" cy="288000"/>
          </a:xfrm>
          <a:prstGeom prst="rect">
            <a:avLst/>
          </a:prstGeom>
          <a:solidFill>
            <a:schemeClr val="accent2">
              <a:lumMod val="60000"/>
              <a:lumOff val="40000"/>
            </a:schemeClr>
          </a:solidFill>
          <a:ln w="9525">
            <a:noFill/>
            <a:miter lim="800000"/>
            <a:headEnd/>
            <a:tailEnd/>
          </a:ln>
        </p:spPr>
        <p:txBody>
          <a:bodyPr lIns="0" tIns="0" rIns="0" bIns="0"/>
          <a:lstStyle/>
          <a:p>
            <a:pPr algn="ctr" eaLnBrk="0" hangingPunct="0"/>
            <a:r>
              <a:rPr kumimoji="0" lang="ja-JP" altLang="en-US" b="1" dirty="0">
                <a:solidFill>
                  <a:schemeClr val="bg1"/>
                </a:solidFill>
                <a:latin typeface="Meiryo UI" panose="020B0604030504040204" pitchFamily="50" charset="-128"/>
                <a:ea typeface="Meiryo UI" panose="020B0604030504040204" pitchFamily="50" charset="-128"/>
              </a:rPr>
              <a:t>目　　　 　的</a:t>
            </a:r>
          </a:p>
        </p:txBody>
      </p:sp>
      <p:sp>
        <p:nvSpPr>
          <p:cNvPr id="10" name="Text Box 24">
            <a:extLst>
              <a:ext uri="{FF2B5EF4-FFF2-40B4-BE49-F238E27FC236}">
                <a16:creationId xmlns:a16="http://schemas.microsoft.com/office/drawing/2014/main" id="{AF05310B-88C0-13BC-6365-7A346BD114A7}"/>
              </a:ext>
            </a:extLst>
          </p:cNvPr>
          <p:cNvSpPr txBox="1">
            <a:spLocks noChangeArrowheads="1"/>
          </p:cNvSpPr>
          <p:nvPr/>
        </p:nvSpPr>
        <p:spPr bwMode="auto">
          <a:xfrm>
            <a:off x="1722875" y="622753"/>
            <a:ext cx="4988801" cy="254782"/>
          </a:xfrm>
          <a:prstGeom prst="rect">
            <a:avLst/>
          </a:prstGeom>
          <a:noFill/>
          <a:ln w="9525">
            <a:noFill/>
            <a:miter lim="800000"/>
            <a:headEnd/>
            <a:tailEnd/>
          </a:ln>
        </p:spPr>
        <p:txBody>
          <a:bodyPr lIns="7196" tIns="14393" rIns="7196" bIns="14393"/>
          <a:lstStyle/>
          <a:p>
            <a:pPr algn="just" eaLnBrk="0" hangingPunct="0">
              <a:buFont typeface="ＭＳ Ｐゴシック" charset="-128"/>
              <a:buNone/>
            </a:pPr>
            <a:r>
              <a:rPr kumimoji="0" lang="ja-JP" altLang="en-US" sz="1200" b="1" dirty="0">
                <a:solidFill>
                  <a:srgbClr val="000000"/>
                </a:solidFill>
                <a:latin typeface="Meiryo UI" panose="020B0604030504040204" pitchFamily="50" charset="-128"/>
                <a:ea typeface="Meiryo UI" panose="020B0604030504040204" pitchFamily="50" charset="-128"/>
              </a:rPr>
              <a:t>良好な景観の形成・風致の維持・公衆に対する危害の防止</a:t>
            </a:r>
            <a:endParaRPr kumimoji="0" lang="en-US" altLang="ja-JP" sz="1200" b="1" dirty="0">
              <a:solidFill>
                <a:srgbClr val="000000"/>
              </a:solidFill>
              <a:latin typeface="Meiryo UI" panose="020B0604030504040204" pitchFamily="50" charset="-128"/>
              <a:ea typeface="Meiryo UI" panose="020B0604030504040204" pitchFamily="50" charset="-128"/>
            </a:endParaRPr>
          </a:p>
        </p:txBody>
      </p:sp>
      <p:sp>
        <p:nvSpPr>
          <p:cNvPr id="14" name="Text Box 32">
            <a:extLst>
              <a:ext uri="{FF2B5EF4-FFF2-40B4-BE49-F238E27FC236}">
                <a16:creationId xmlns:a16="http://schemas.microsoft.com/office/drawing/2014/main" id="{9B9CCA26-D81C-6C35-2586-9042702FD656}"/>
              </a:ext>
            </a:extLst>
          </p:cNvPr>
          <p:cNvSpPr txBox="1">
            <a:spLocks noChangeArrowheads="1"/>
          </p:cNvSpPr>
          <p:nvPr/>
        </p:nvSpPr>
        <p:spPr bwMode="auto">
          <a:xfrm>
            <a:off x="189243" y="964896"/>
            <a:ext cx="1436361" cy="288000"/>
          </a:xfrm>
          <a:prstGeom prst="rect">
            <a:avLst/>
          </a:prstGeom>
          <a:solidFill>
            <a:schemeClr val="accent2">
              <a:lumMod val="60000"/>
              <a:lumOff val="40000"/>
            </a:schemeClr>
          </a:solidFill>
          <a:ln w="9525">
            <a:noFill/>
            <a:miter lim="800000"/>
            <a:headEnd/>
            <a:tailEnd/>
          </a:ln>
        </p:spPr>
        <p:txBody>
          <a:bodyPr lIns="0" tIns="0" rIns="0" bIns="0"/>
          <a:lstStyle/>
          <a:p>
            <a:pPr algn="ctr" eaLnBrk="0" hangingPunct="0"/>
            <a:r>
              <a:rPr kumimoji="0" lang="ja-JP" altLang="en-US" b="1" dirty="0">
                <a:solidFill>
                  <a:schemeClr val="bg1"/>
                </a:solidFill>
                <a:latin typeface="Meiryo UI" panose="020B0604030504040204" pitchFamily="50" charset="-128"/>
                <a:ea typeface="Meiryo UI" panose="020B0604030504040204" pitchFamily="50" charset="-128"/>
              </a:rPr>
              <a:t>屋外広告物</a:t>
            </a:r>
            <a:endParaRPr kumimoji="0" lang="en-US" altLang="ja-JP" b="1" dirty="0">
              <a:solidFill>
                <a:schemeClr val="bg1"/>
              </a:solidFill>
              <a:latin typeface="Meiryo UI" panose="020B0604030504040204" pitchFamily="50" charset="-128"/>
              <a:ea typeface="Meiryo UI" panose="020B0604030504040204" pitchFamily="50" charset="-128"/>
            </a:endParaRPr>
          </a:p>
        </p:txBody>
      </p:sp>
      <p:sp>
        <p:nvSpPr>
          <p:cNvPr id="15" name="Text Box 24">
            <a:extLst>
              <a:ext uri="{FF2B5EF4-FFF2-40B4-BE49-F238E27FC236}">
                <a16:creationId xmlns:a16="http://schemas.microsoft.com/office/drawing/2014/main" id="{53DFFDCD-6742-EE7E-39CF-7AB2ACA46CF3}"/>
              </a:ext>
            </a:extLst>
          </p:cNvPr>
          <p:cNvSpPr txBox="1">
            <a:spLocks noChangeArrowheads="1"/>
          </p:cNvSpPr>
          <p:nvPr/>
        </p:nvSpPr>
        <p:spPr bwMode="auto">
          <a:xfrm>
            <a:off x="1714243" y="888088"/>
            <a:ext cx="7429757" cy="463196"/>
          </a:xfrm>
          <a:prstGeom prst="rect">
            <a:avLst/>
          </a:prstGeom>
          <a:noFill/>
          <a:ln w="9525">
            <a:noFill/>
            <a:miter lim="800000"/>
            <a:headEnd/>
            <a:tailEnd/>
          </a:ln>
        </p:spPr>
        <p:txBody>
          <a:bodyPr lIns="7196" tIns="14393" rIns="7196" bIns="14393"/>
          <a:lstStyle/>
          <a:p>
            <a:pPr algn="just" eaLnBrk="0" hangingPunct="0"/>
            <a:r>
              <a:rPr kumimoji="0" lang="ja-JP" altLang="en-US" sz="1200" b="1" dirty="0">
                <a:solidFill>
                  <a:srgbClr val="000000"/>
                </a:solidFill>
                <a:latin typeface="Meiryo UI" panose="020B0604030504040204" pitchFamily="50" charset="-128"/>
                <a:ea typeface="Meiryo UI" panose="020B0604030504040204" pitchFamily="50" charset="-128"/>
              </a:rPr>
              <a:t>常時又は一定の期間継続して屋外で公衆に表示されるものであつて、看板、立看板、はり紙及びはり札並びに広告塔、広告板、建物その他の工作物等に掲出され、又は表示されたもの並びにこれらに類するもの</a:t>
            </a:r>
            <a:endParaRPr kumimoji="0" lang="en-US" altLang="ja-JP" sz="1200" b="1" dirty="0">
              <a:solidFill>
                <a:srgbClr val="000000"/>
              </a:solidFill>
              <a:latin typeface="Meiryo UI" panose="020B0604030504040204" pitchFamily="50" charset="-128"/>
              <a:ea typeface="Meiryo UI" panose="020B0604030504040204" pitchFamily="50" charset="-128"/>
            </a:endParaRPr>
          </a:p>
          <a:p>
            <a:pPr algn="just" eaLnBrk="0" hangingPunct="0">
              <a:buFont typeface="ＭＳ Ｐゴシック" charset="-128"/>
              <a:buNone/>
            </a:pPr>
            <a:endParaRPr kumimoji="0" lang="en-US" altLang="ja-JP" sz="1300" dirty="0">
              <a:solidFill>
                <a:srgbClr val="000000"/>
              </a:solidFill>
            </a:endParaRPr>
          </a:p>
        </p:txBody>
      </p:sp>
      <p:sp>
        <p:nvSpPr>
          <p:cNvPr id="16" name="AutoShape 3">
            <a:extLst>
              <a:ext uri="{FF2B5EF4-FFF2-40B4-BE49-F238E27FC236}">
                <a16:creationId xmlns:a16="http://schemas.microsoft.com/office/drawing/2014/main" id="{B1608B1D-AEE8-D720-07EA-FC56F178F95D}"/>
              </a:ext>
            </a:extLst>
          </p:cNvPr>
          <p:cNvSpPr>
            <a:spLocks noChangeArrowheads="1"/>
          </p:cNvSpPr>
          <p:nvPr/>
        </p:nvSpPr>
        <p:spPr bwMode="auto">
          <a:xfrm>
            <a:off x="192464" y="2890338"/>
            <a:ext cx="8791218" cy="2692398"/>
          </a:xfrm>
          <a:prstGeom prst="roundRect">
            <a:avLst>
              <a:gd name="adj" fmla="val 6106"/>
            </a:avLst>
          </a:prstGeom>
          <a:solidFill>
            <a:srgbClr val="F3FBFA"/>
          </a:solidFill>
          <a:ln w="31750" cmpd="dbl">
            <a:solidFill>
              <a:schemeClr val="tx1"/>
            </a:solidFill>
            <a:round/>
            <a:headEnd/>
            <a:tailEnd/>
          </a:ln>
          <a:effectLst/>
        </p:spPr>
        <p:txBody>
          <a:bodyPr lIns="91396" tIns="45698" rIns="91396" bIns="45698"/>
          <a:lstStyle/>
          <a:p>
            <a:pPr algn="ctr" eaLnBrk="0" hangingPunct="0">
              <a:defRPr/>
            </a:pPr>
            <a:endParaRPr kumimoji="0" lang="ja-JP" altLang="ja-JP" sz="1000">
              <a:latin typeface="Century" pitchFamily="18" charset="0"/>
              <a:ea typeface="ＭＳ 明朝" charset="-128"/>
            </a:endParaRPr>
          </a:p>
        </p:txBody>
      </p:sp>
      <p:sp>
        <p:nvSpPr>
          <p:cNvPr id="30" name="Text Box 32">
            <a:extLst>
              <a:ext uri="{FF2B5EF4-FFF2-40B4-BE49-F238E27FC236}">
                <a16:creationId xmlns:a16="http://schemas.microsoft.com/office/drawing/2014/main" id="{D98363D8-0268-0C53-9B4D-CC87E44CE34A}"/>
              </a:ext>
            </a:extLst>
          </p:cNvPr>
          <p:cNvSpPr txBox="1">
            <a:spLocks noChangeArrowheads="1"/>
          </p:cNvSpPr>
          <p:nvPr/>
        </p:nvSpPr>
        <p:spPr bwMode="auto">
          <a:xfrm>
            <a:off x="503449" y="5229200"/>
            <a:ext cx="4725598" cy="310544"/>
          </a:xfrm>
          <a:prstGeom prst="rect">
            <a:avLst/>
          </a:prstGeom>
          <a:noFill/>
          <a:ln w="9525">
            <a:noFill/>
            <a:miter lim="800000"/>
            <a:headEnd/>
            <a:tailEnd/>
          </a:ln>
        </p:spPr>
        <p:txBody>
          <a:bodyPr lIns="0" tIns="0" rIns="0" bIns="0"/>
          <a:lstStyle/>
          <a:p>
            <a:pPr marL="85725" indent="-85725" algn="just" eaLnBrk="0" hangingPunct="0"/>
            <a:r>
              <a:rPr lang="ja-JP" altLang="en-US" sz="1000" dirty="0">
                <a:solidFill>
                  <a:srgbClr val="000000"/>
                </a:solidFill>
                <a:latin typeface="Meiryo UI" panose="020B0604030504040204" pitchFamily="50" charset="-128"/>
                <a:ea typeface="Meiryo UI" panose="020B0604030504040204" pitchFamily="50" charset="-128"/>
              </a:rPr>
              <a:t>◆表示・設置の停止命令   　◆略式代執行</a:t>
            </a:r>
            <a:r>
              <a:rPr lang="ja-JP" altLang="en-US" sz="800" dirty="0">
                <a:solidFill>
                  <a:srgbClr val="000000"/>
                </a:solidFill>
                <a:latin typeface="Meiryo UI" panose="020B0604030504040204" pitchFamily="50" charset="-128"/>
                <a:ea typeface="Meiryo UI" panose="020B0604030504040204" pitchFamily="50" charset="-128"/>
              </a:rPr>
              <a:t>（相手方が確知できない場合）　 </a:t>
            </a:r>
            <a:r>
              <a:rPr lang="ja-JP" altLang="en-US" sz="1000" dirty="0">
                <a:solidFill>
                  <a:srgbClr val="000000"/>
                </a:solidFill>
                <a:latin typeface="Meiryo UI" panose="020B0604030504040204" pitchFamily="50" charset="-128"/>
                <a:ea typeface="Meiryo UI" panose="020B0604030504040204" pitchFamily="50" charset="-128"/>
              </a:rPr>
              <a:t>◆行政代執行</a:t>
            </a:r>
            <a:endParaRPr lang="en-US" altLang="ja-JP" sz="1000" dirty="0">
              <a:solidFill>
                <a:srgbClr val="000000"/>
              </a:solidFill>
              <a:latin typeface="Meiryo UI" panose="020B0604030504040204" pitchFamily="50" charset="-128"/>
              <a:ea typeface="Meiryo UI" panose="020B0604030504040204" pitchFamily="50" charset="-128"/>
            </a:endParaRPr>
          </a:p>
          <a:p>
            <a:pPr marL="85725" indent="-85725" algn="just" eaLnBrk="0" hangingPunct="0"/>
            <a:r>
              <a:rPr lang="ja-JP" altLang="en-US" sz="1000" dirty="0">
                <a:solidFill>
                  <a:srgbClr val="000000"/>
                </a:solidFill>
                <a:latin typeface="Meiryo UI" panose="020B0604030504040204" pitchFamily="50" charset="-128"/>
                <a:ea typeface="Meiryo UI" panose="020B0604030504040204" pitchFamily="50" charset="-128"/>
              </a:rPr>
              <a:t>◆簡易除却</a:t>
            </a:r>
            <a:r>
              <a:rPr lang="ja-JP" altLang="en-US" sz="800" dirty="0">
                <a:solidFill>
                  <a:srgbClr val="000000"/>
                </a:solidFill>
                <a:latin typeface="Meiryo UI" panose="020B0604030504040204" pitchFamily="50" charset="-128"/>
                <a:ea typeface="Meiryo UI" panose="020B0604030504040204" pitchFamily="50" charset="-128"/>
              </a:rPr>
              <a:t>（一定の要件を満たすはり紙、はり札、立看板、広告旗等の除却）</a:t>
            </a:r>
            <a:endParaRPr lang="en-US" altLang="ja-JP" sz="800" dirty="0">
              <a:solidFill>
                <a:srgbClr val="000000"/>
              </a:solidFill>
              <a:latin typeface="Meiryo UI" panose="020B0604030504040204" pitchFamily="50" charset="-128"/>
              <a:ea typeface="Meiryo UI" panose="020B0604030504040204" pitchFamily="50" charset="-128"/>
            </a:endParaRPr>
          </a:p>
        </p:txBody>
      </p:sp>
      <p:sp>
        <p:nvSpPr>
          <p:cNvPr id="31" name="Text Box 32">
            <a:extLst>
              <a:ext uri="{FF2B5EF4-FFF2-40B4-BE49-F238E27FC236}">
                <a16:creationId xmlns:a16="http://schemas.microsoft.com/office/drawing/2014/main" id="{CCA7E4BC-4570-F2DA-9557-CED41BAECD80}"/>
              </a:ext>
            </a:extLst>
          </p:cNvPr>
          <p:cNvSpPr txBox="1">
            <a:spLocks noChangeArrowheads="1"/>
          </p:cNvSpPr>
          <p:nvPr/>
        </p:nvSpPr>
        <p:spPr bwMode="auto">
          <a:xfrm>
            <a:off x="5436096" y="5229200"/>
            <a:ext cx="2848153" cy="258039"/>
          </a:xfrm>
          <a:prstGeom prst="rect">
            <a:avLst/>
          </a:prstGeom>
          <a:noFill/>
          <a:ln w="9525">
            <a:noFill/>
            <a:miter lim="800000"/>
            <a:headEnd/>
            <a:tailEnd/>
          </a:ln>
        </p:spPr>
        <p:txBody>
          <a:bodyPr lIns="0" tIns="0" rIns="0" bIns="0"/>
          <a:lstStyle/>
          <a:p>
            <a:pPr marL="72000" indent="-85725" algn="just" eaLnBrk="0" hangingPunct="0"/>
            <a:r>
              <a:rPr lang="ja-JP" altLang="en-US" sz="1000" dirty="0">
                <a:solidFill>
                  <a:srgbClr val="000000"/>
                </a:solidFill>
                <a:latin typeface="Meiryo UI" panose="020B0604030504040204" pitchFamily="50" charset="-128"/>
                <a:ea typeface="Meiryo UI" panose="020B0604030504040204" pitchFamily="50" charset="-128"/>
              </a:rPr>
              <a:t>◆罰金又は過料のみを科する規定を設けることができる。</a:t>
            </a:r>
          </a:p>
        </p:txBody>
      </p:sp>
      <p:sp>
        <p:nvSpPr>
          <p:cNvPr id="32" name="Text Box 32">
            <a:extLst>
              <a:ext uri="{FF2B5EF4-FFF2-40B4-BE49-F238E27FC236}">
                <a16:creationId xmlns:a16="http://schemas.microsoft.com/office/drawing/2014/main" id="{6D6A929E-3FDC-D69B-0754-DBEED5F57519}"/>
              </a:ext>
            </a:extLst>
          </p:cNvPr>
          <p:cNvSpPr txBox="1">
            <a:spLocks noChangeArrowheads="1"/>
          </p:cNvSpPr>
          <p:nvPr/>
        </p:nvSpPr>
        <p:spPr bwMode="auto">
          <a:xfrm>
            <a:off x="5302653" y="4987424"/>
            <a:ext cx="781515" cy="291823"/>
          </a:xfrm>
          <a:prstGeom prst="rect">
            <a:avLst/>
          </a:prstGeom>
          <a:noFill/>
          <a:ln w="9525">
            <a:noFill/>
            <a:miter lim="800000"/>
            <a:headEnd/>
            <a:tailEnd/>
          </a:ln>
        </p:spPr>
        <p:txBody>
          <a:bodyPr lIns="0" tIns="0" rIns="0" bIns="0"/>
          <a:lstStyle/>
          <a:p>
            <a:pPr eaLnBrk="0" hangingPunct="0"/>
            <a:r>
              <a:rPr kumimoji="0" lang="ja-JP" altLang="en-US" sz="1600" b="1" u="sng" dirty="0">
                <a:solidFill>
                  <a:schemeClr val="accent6">
                    <a:lumMod val="75000"/>
                  </a:schemeClr>
                </a:solidFill>
                <a:latin typeface="Meiryo UI" panose="020B0604030504040204" pitchFamily="50" charset="-128"/>
                <a:ea typeface="Meiryo UI" panose="020B0604030504040204" pitchFamily="50" charset="-128"/>
              </a:rPr>
              <a:t>●罰則</a:t>
            </a:r>
            <a:endParaRPr kumimoji="0" lang="ja-JP" altLang="en-US" sz="1200" b="1" dirty="0">
              <a:solidFill>
                <a:srgbClr val="000000"/>
              </a:solidFill>
              <a:latin typeface="Meiryo UI" panose="020B0604030504040204" pitchFamily="50" charset="-128"/>
              <a:ea typeface="Meiryo UI" panose="020B0604030504040204" pitchFamily="50" charset="-128"/>
            </a:endParaRPr>
          </a:p>
        </p:txBody>
      </p:sp>
      <p:sp>
        <p:nvSpPr>
          <p:cNvPr id="33" name="AutoShape 3">
            <a:extLst>
              <a:ext uri="{FF2B5EF4-FFF2-40B4-BE49-F238E27FC236}">
                <a16:creationId xmlns:a16="http://schemas.microsoft.com/office/drawing/2014/main" id="{2C6E10CC-5DED-90CD-AD24-D771F0C4FD53}"/>
              </a:ext>
            </a:extLst>
          </p:cNvPr>
          <p:cNvSpPr>
            <a:spLocks noChangeArrowheads="1"/>
          </p:cNvSpPr>
          <p:nvPr/>
        </p:nvSpPr>
        <p:spPr bwMode="auto">
          <a:xfrm>
            <a:off x="184745" y="5843903"/>
            <a:ext cx="5156737" cy="933580"/>
          </a:xfrm>
          <a:prstGeom prst="roundRect">
            <a:avLst>
              <a:gd name="adj" fmla="val 13077"/>
            </a:avLst>
          </a:prstGeom>
          <a:solidFill>
            <a:srgbClr val="CCECFF">
              <a:alpha val="50000"/>
            </a:srgbClr>
          </a:solidFill>
          <a:ln w="19050">
            <a:solidFill>
              <a:schemeClr val="tx1"/>
            </a:solidFill>
            <a:round/>
            <a:headEnd/>
            <a:tailEnd/>
          </a:ln>
          <a:effectLst/>
        </p:spPr>
        <p:txBody>
          <a:bodyPr lIns="91396" tIns="45698" rIns="91396" bIns="45698"/>
          <a:lstStyle/>
          <a:p>
            <a:pPr algn="ctr" eaLnBrk="0" hangingPunct="0">
              <a:defRPr/>
            </a:pPr>
            <a:endParaRPr kumimoji="0" lang="ja-JP" altLang="ja-JP" sz="1000">
              <a:latin typeface="Century" pitchFamily="18" charset="0"/>
              <a:ea typeface="ＭＳ 明朝" charset="-128"/>
            </a:endParaRPr>
          </a:p>
        </p:txBody>
      </p:sp>
      <p:sp>
        <p:nvSpPr>
          <p:cNvPr id="34" name="Text Box 4">
            <a:extLst>
              <a:ext uri="{FF2B5EF4-FFF2-40B4-BE49-F238E27FC236}">
                <a16:creationId xmlns:a16="http://schemas.microsoft.com/office/drawing/2014/main" id="{D013AAA9-4D09-4CE8-3C4D-4DF6C0549694}"/>
              </a:ext>
            </a:extLst>
          </p:cNvPr>
          <p:cNvSpPr txBox="1">
            <a:spLocks noChangeArrowheads="1"/>
          </p:cNvSpPr>
          <p:nvPr/>
        </p:nvSpPr>
        <p:spPr bwMode="auto">
          <a:xfrm>
            <a:off x="281620" y="5894713"/>
            <a:ext cx="4277539" cy="244041"/>
          </a:xfrm>
          <a:prstGeom prst="rect">
            <a:avLst/>
          </a:prstGeom>
          <a:noFill/>
          <a:ln w="9525">
            <a:noFill/>
            <a:miter lim="800000"/>
            <a:headEnd/>
            <a:tailEnd/>
          </a:ln>
        </p:spPr>
        <p:txBody>
          <a:bodyPr lIns="0" tIns="0" rIns="0" bIns="0"/>
          <a:lstStyle/>
          <a:p>
            <a:pPr eaLnBrk="0" hangingPunct="0"/>
            <a:r>
              <a:rPr kumimoji="0" lang="ja-JP" altLang="en-US" sz="1600" b="1" u="sng" dirty="0">
                <a:solidFill>
                  <a:schemeClr val="accent6">
                    <a:lumMod val="75000"/>
                  </a:schemeClr>
                </a:solidFill>
                <a:latin typeface="Meiryo UI" panose="020B0604030504040204" pitchFamily="50" charset="-128"/>
                <a:ea typeface="Meiryo UI" panose="020B0604030504040204" pitchFamily="50" charset="-128"/>
              </a:rPr>
              <a:t>≫　屋外広告業</a:t>
            </a:r>
            <a:r>
              <a:rPr kumimoji="0" lang="en-US" altLang="ja-JP" sz="1000" b="1" u="sng" baseline="90000" dirty="0">
                <a:solidFill>
                  <a:schemeClr val="accent6">
                    <a:lumMod val="75000"/>
                  </a:schemeClr>
                </a:solidFill>
                <a:latin typeface="Meiryo UI" panose="020B0604030504040204" pitchFamily="50" charset="-128"/>
                <a:ea typeface="Meiryo UI" panose="020B0604030504040204" pitchFamily="50" charset="-128"/>
              </a:rPr>
              <a:t>※</a:t>
            </a:r>
            <a:r>
              <a:rPr kumimoji="0" lang="ja-JP" altLang="en-US" sz="1000" b="1" u="sng" baseline="90000" dirty="0">
                <a:solidFill>
                  <a:schemeClr val="accent6">
                    <a:lumMod val="75000"/>
                  </a:schemeClr>
                </a:solidFill>
                <a:latin typeface="Meiryo UI" panose="020B0604030504040204" pitchFamily="50" charset="-128"/>
                <a:ea typeface="Meiryo UI" panose="020B0604030504040204" pitchFamily="50" charset="-128"/>
              </a:rPr>
              <a:t>１</a:t>
            </a:r>
            <a:r>
              <a:rPr kumimoji="0" lang="ja-JP" altLang="en-US" sz="1600" b="1" u="sng" dirty="0">
                <a:solidFill>
                  <a:schemeClr val="accent6">
                    <a:lumMod val="75000"/>
                  </a:schemeClr>
                </a:solidFill>
                <a:latin typeface="Meiryo UI" panose="020B0604030504040204" pitchFamily="50" charset="-128"/>
                <a:ea typeface="Meiryo UI" panose="020B0604030504040204" pitchFamily="50" charset="-128"/>
              </a:rPr>
              <a:t>を登録制度とすることが可能</a:t>
            </a:r>
            <a:r>
              <a:rPr kumimoji="0" lang="en-US" altLang="ja-JP" sz="1000" b="1" baseline="90000" dirty="0">
                <a:latin typeface="Meiryo UI" panose="020B0604030504040204" pitchFamily="50" charset="-128"/>
                <a:ea typeface="Meiryo UI" panose="020B0604030504040204" pitchFamily="50" charset="-128"/>
              </a:rPr>
              <a:t>※2</a:t>
            </a:r>
            <a:endParaRPr kumimoji="0" lang="ja-JP" altLang="en-US" sz="1000" b="1"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5472E0F1-C23B-36B3-9FAA-F74AB70D9FAA}"/>
              </a:ext>
            </a:extLst>
          </p:cNvPr>
          <p:cNvSpPr txBox="1"/>
          <p:nvPr/>
        </p:nvSpPr>
        <p:spPr>
          <a:xfrm>
            <a:off x="5346832" y="6177319"/>
            <a:ext cx="3676905" cy="600164"/>
          </a:xfrm>
          <a:prstGeom prst="rect">
            <a:avLst/>
          </a:prstGeom>
          <a:noFill/>
        </p:spPr>
        <p:txBody>
          <a:bodyPr wrap="square" rtlCol="0">
            <a:spAutoFit/>
          </a:bodyPr>
          <a:lstStyle/>
          <a:p>
            <a:pPr algn="just"/>
            <a:r>
              <a:rPr kumimoji="1" lang="en-US" altLang="ja-JP" sz="900" dirty="0">
                <a:solidFill>
                  <a:schemeClr val="tx1">
                    <a:lumMod val="75000"/>
                    <a:lumOff val="25000"/>
                  </a:schemeClr>
                </a:solidFill>
                <a:latin typeface="Meiryo UI" panose="020B0604030504040204" pitchFamily="50" charset="-128"/>
                <a:ea typeface="Meiryo UI" panose="020B0604030504040204" pitchFamily="50" charset="-128"/>
              </a:rPr>
              <a:t>※1</a:t>
            </a:r>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rPr>
              <a:t> 屋外広告物の表示又は屋外広告物を掲出する物件の設置を行う営業。</a:t>
            </a:r>
            <a:endParaRPr lang="en-US" altLang="ja-JP" sz="900" dirty="0">
              <a:solidFill>
                <a:schemeClr val="tx1">
                  <a:lumMod val="75000"/>
                  <a:lumOff val="25000"/>
                </a:schemeClr>
              </a:solidFill>
              <a:latin typeface="Meiryo UI" panose="020B0604030504040204" pitchFamily="50" charset="-128"/>
              <a:ea typeface="Meiryo UI" panose="020B0604030504040204" pitchFamily="50" charset="-128"/>
            </a:endParaRPr>
          </a:p>
          <a:p>
            <a:pPr algn="just"/>
            <a:r>
              <a:rPr lang="ja-JP" altLang="en-US" sz="300" dirty="0">
                <a:solidFill>
                  <a:schemeClr val="tx1">
                    <a:lumMod val="75000"/>
                    <a:lumOff val="25000"/>
                  </a:schemeClr>
                </a:solidFill>
                <a:latin typeface="Meiryo UI" panose="020B0604030504040204" pitchFamily="50" charset="-128"/>
                <a:ea typeface="Meiryo UI" panose="020B0604030504040204" pitchFamily="50" charset="-128"/>
              </a:rPr>
              <a:t>　</a:t>
            </a:r>
            <a:endParaRPr lang="en-US" altLang="ja-JP" sz="300" dirty="0">
              <a:solidFill>
                <a:schemeClr val="tx1">
                  <a:lumMod val="75000"/>
                  <a:lumOff val="25000"/>
                </a:schemeClr>
              </a:solidFill>
              <a:latin typeface="Meiryo UI" panose="020B0604030504040204" pitchFamily="50" charset="-128"/>
              <a:ea typeface="Meiryo UI" panose="020B0604030504040204" pitchFamily="50" charset="-128"/>
            </a:endParaRPr>
          </a:p>
          <a:p>
            <a:pPr algn="just"/>
            <a:r>
              <a:rPr lang="en-US" altLang="ja-JP" sz="900" dirty="0">
                <a:solidFill>
                  <a:schemeClr val="tx1">
                    <a:lumMod val="75000"/>
                    <a:lumOff val="25000"/>
                  </a:schemeClr>
                </a:solidFill>
                <a:latin typeface="Meiryo UI" panose="020B0604030504040204" pitchFamily="50" charset="-128"/>
                <a:ea typeface="Meiryo UI" panose="020B0604030504040204" pitchFamily="50" charset="-128"/>
              </a:rPr>
              <a:t>※2 </a:t>
            </a:r>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rPr>
              <a:t>本登録制度は、都道府県・指定都市・中核市で可能。</a:t>
            </a:r>
            <a:endParaRPr lang="en-US" altLang="ja-JP" sz="900" dirty="0">
              <a:solidFill>
                <a:schemeClr val="tx1">
                  <a:lumMod val="75000"/>
                  <a:lumOff val="25000"/>
                </a:schemeClr>
              </a:solidFill>
              <a:latin typeface="Meiryo UI" panose="020B0604030504040204" pitchFamily="50" charset="-128"/>
              <a:ea typeface="Meiryo UI" panose="020B0604030504040204" pitchFamily="50" charset="-128"/>
            </a:endParaRPr>
          </a:p>
          <a:p>
            <a:pPr algn="just"/>
            <a:endParaRPr lang="en-US" altLang="ja-JP" sz="300" dirty="0">
              <a:solidFill>
                <a:schemeClr val="tx1">
                  <a:lumMod val="75000"/>
                  <a:lumOff val="25000"/>
                </a:schemeClr>
              </a:solidFill>
              <a:latin typeface="Meiryo UI" panose="020B0604030504040204" pitchFamily="50" charset="-128"/>
              <a:ea typeface="Meiryo UI" panose="020B0604030504040204" pitchFamily="50" charset="-128"/>
            </a:endParaRPr>
          </a:p>
          <a:p>
            <a:pPr algn="just"/>
            <a:r>
              <a:rPr lang="en-US" altLang="ja-JP" sz="900" dirty="0">
                <a:solidFill>
                  <a:schemeClr val="tx1">
                    <a:lumMod val="75000"/>
                    <a:lumOff val="25000"/>
                  </a:schemeClr>
                </a:solidFill>
                <a:latin typeface="Meiryo UI" panose="020B0604030504040204" pitchFamily="50" charset="-128"/>
                <a:ea typeface="Meiryo UI" panose="020B0604030504040204" pitchFamily="50" charset="-128"/>
              </a:rPr>
              <a:t>※3 </a:t>
            </a:r>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rPr>
              <a:t>国土交通大臣の登録を受けた登録試験機関の試験合格者等。</a:t>
            </a:r>
            <a:endParaRPr kumimoji="1" lang="en-US" altLang="ja-JP" sz="900" dirty="0">
              <a:solidFill>
                <a:schemeClr val="tx1">
                  <a:lumMod val="75000"/>
                  <a:lumOff val="25000"/>
                </a:schemeClr>
              </a:solidFill>
            </a:endParaRPr>
          </a:p>
        </p:txBody>
      </p:sp>
      <p:sp>
        <p:nvSpPr>
          <p:cNvPr id="2" name="吹き出し: 下矢印 1">
            <a:extLst>
              <a:ext uri="{FF2B5EF4-FFF2-40B4-BE49-F238E27FC236}">
                <a16:creationId xmlns:a16="http://schemas.microsoft.com/office/drawing/2014/main" id="{B6CA0377-826C-E951-285F-FC63BF9D9966}"/>
              </a:ext>
            </a:extLst>
          </p:cNvPr>
          <p:cNvSpPr/>
          <p:nvPr/>
        </p:nvSpPr>
        <p:spPr>
          <a:xfrm>
            <a:off x="184747" y="1377362"/>
            <a:ext cx="1620479" cy="764183"/>
          </a:xfrm>
          <a:prstGeom prst="downArrowCallout">
            <a:avLst>
              <a:gd name="adj1" fmla="val 102016"/>
              <a:gd name="adj2" fmla="val 93212"/>
              <a:gd name="adj3" fmla="val 15792"/>
              <a:gd name="adj4" fmla="val 71389"/>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b="1" dirty="0">
                <a:latin typeface="Meiryo UI" panose="020B0604030504040204" pitchFamily="50" charset="-128"/>
                <a:ea typeface="Meiryo UI" panose="020B0604030504040204" pitchFamily="50" charset="-128"/>
              </a:rPr>
              <a:t>都道府県</a:t>
            </a:r>
          </a:p>
        </p:txBody>
      </p:sp>
      <p:sp>
        <p:nvSpPr>
          <p:cNvPr id="3" name="吹き出し: 下矢印 2">
            <a:extLst>
              <a:ext uri="{FF2B5EF4-FFF2-40B4-BE49-F238E27FC236}">
                <a16:creationId xmlns:a16="http://schemas.microsoft.com/office/drawing/2014/main" id="{9309C94E-A391-A19F-72A4-38C817EAF282}"/>
              </a:ext>
            </a:extLst>
          </p:cNvPr>
          <p:cNvSpPr/>
          <p:nvPr/>
        </p:nvSpPr>
        <p:spPr>
          <a:xfrm>
            <a:off x="2095828" y="1628571"/>
            <a:ext cx="1314104" cy="510730"/>
          </a:xfrm>
          <a:prstGeom prst="downArrowCallout">
            <a:avLst>
              <a:gd name="adj1" fmla="val 126977"/>
              <a:gd name="adj2" fmla="val 121821"/>
              <a:gd name="adj3" fmla="val 25977"/>
              <a:gd name="adj4" fmla="val 57156"/>
            </a:avLst>
          </a:prstGeom>
          <a:solidFill>
            <a:srgbClr val="9999FF">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指定都市</a:t>
            </a:r>
          </a:p>
        </p:txBody>
      </p:sp>
      <p:sp>
        <p:nvSpPr>
          <p:cNvPr id="5" name="吹き出し: 下矢印 4">
            <a:extLst>
              <a:ext uri="{FF2B5EF4-FFF2-40B4-BE49-F238E27FC236}">
                <a16:creationId xmlns:a16="http://schemas.microsoft.com/office/drawing/2014/main" id="{1F12E9F2-34D3-9467-7F56-5203039C85C6}"/>
              </a:ext>
            </a:extLst>
          </p:cNvPr>
          <p:cNvSpPr/>
          <p:nvPr/>
        </p:nvSpPr>
        <p:spPr>
          <a:xfrm>
            <a:off x="3700533" y="1628571"/>
            <a:ext cx="1219751" cy="510731"/>
          </a:xfrm>
          <a:prstGeom prst="downArrowCallout">
            <a:avLst>
              <a:gd name="adj1" fmla="val 120322"/>
              <a:gd name="adj2" fmla="val 117595"/>
              <a:gd name="adj3" fmla="val 24303"/>
              <a:gd name="adj4" fmla="val 5754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中 核 市</a:t>
            </a:r>
          </a:p>
        </p:txBody>
      </p:sp>
      <p:sp>
        <p:nvSpPr>
          <p:cNvPr id="7" name="吹き出し: 下矢印 6">
            <a:extLst>
              <a:ext uri="{FF2B5EF4-FFF2-40B4-BE49-F238E27FC236}">
                <a16:creationId xmlns:a16="http://schemas.microsoft.com/office/drawing/2014/main" id="{470A9610-F5A1-EDD7-FFBC-8055435DE36F}"/>
              </a:ext>
            </a:extLst>
          </p:cNvPr>
          <p:cNvSpPr/>
          <p:nvPr/>
        </p:nvSpPr>
        <p:spPr>
          <a:xfrm>
            <a:off x="5553227" y="1331166"/>
            <a:ext cx="3406025" cy="808136"/>
          </a:xfrm>
          <a:prstGeom prst="downArrowCallout">
            <a:avLst>
              <a:gd name="adj1" fmla="val 147720"/>
              <a:gd name="adj2" fmla="val 125393"/>
              <a:gd name="adj3" fmla="val 14838"/>
              <a:gd name="adj4" fmla="val 75650"/>
            </a:avLst>
          </a:prstGeom>
          <a:solidFill>
            <a:srgbClr val="D7F5E3"/>
          </a:solidFill>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ctr"/>
          <a:lstStyle/>
          <a:p>
            <a:r>
              <a:rPr kumimoji="1" lang="ja-JP" altLang="en-US" sz="900" dirty="0">
                <a:solidFill>
                  <a:schemeClr val="tx1"/>
                </a:solidFill>
                <a:latin typeface="Meiryo UI" panose="020B0604030504040204" pitchFamily="50" charset="-128"/>
                <a:ea typeface="Meiryo UI" panose="020B0604030504040204" pitchFamily="50" charset="-128"/>
              </a:rPr>
              <a:t>指定都市、中核市以外の</a:t>
            </a:r>
            <a:endParaRPr kumimoji="1" lang="en-US" altLang="ja-JP" sz="900" dirty="0">
              <a:solidFill>
                <a:schemeClr val="tx1"/>
              </a:solidFill>
              <a:latin typeface="Meiryo UI" panose="020B0604030504040204" pitchFamily="50" charset="-128"/>
              <a:ea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景観行政団体</a:t>
            </a:r>
            <a:r>
              <a:rPr kumimoji="1" lang="ja-JP" altLang="en-US" sz="900" dirty="0">
                <a:solidFill>
                  <a:schemeClr val="tx1"/>
                </a:solidFill>
                <a:latin typeface="Meiryo UI" panose="020B0604030504040204" pitchFamily="50" charset="-128"/>
                <a:ea typeface="Meiryo UI" panose="020B0604030504040204" pitchFamily="50" charset="-128"/>
              </a:rPr>
              <a:t>である市町村</a:t>
            </a:r>
            <a:endParaRPr kumimoji="1" lang="en-US" altLang="ja-JP" sz="900" dirty="0">
              <a:solidFill>
                <a:schemeClr val="tx1"/>
              </a:solidFill>
              <a:latin typeface="Meiryo UI" panose="020B0604030504040204" pitchFamily="50" charset="-128"/>
              <a:ea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rPr>
              <a:t>・歴史まちづくり法に基づく</a:t>
            </a:r>
            <a:r>
              <a:rPr kumimoji="1" lang="ja-JP" altLang="en-US" sz="900" b="1" dirty="0">
                <a:solidFill>
                  <a:schemeClr val="tx1"/>
                </a:solidFill>
                <a:latin typeface="Meiryo UI" panose="020B0604030504040204" pitchFamily="50" charset="-128"/>
                <a:ea typeface="Meiryo UI" panose="020B0604030504040204" pitchFamily="50" charset="-128"/>
              </a:rPr>
              <a:t>歴史的風致維持向上計画認定市町村</a:t>
            </a:r>
            <a:endParaRPr kumimoji="1" lang="en-US" altLang="ja-JP" sz="900" b="1" dirty="0">
              <a:solidFill>
                <a:schemeClr val="tx1"/>
              </a:solidFill>
              <a:latin typeface="Meiryo UI" panose="020B0604030504040204" pitchFamily="50" charset="-128"/>
              <a:ea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rPr>
              <a:t>・都市再生特措法に基づく</a:t>
            </a:r>
            <a:r>
              <a:rPr kumimoji="1" lang="ja-JP" altLang="en-US" sz="900" b="1" dirty="0">
                <a:solidFill>
                  <a:schemeClr val="tx1"/>
                </a:solidFill>
                <a:latin typeface="Meiryo UI" panose="020B0604030504040204" pitchFamily="50" charset="-128"/>
                <a:ea typeface="Meiryo UI" panose="020B0604030504040204" pitchFamily="50" charset="-128"/>
              </a:rPr>
              <a:t>滞在快適性等向上区域</a:t>
            </a:r>
            <a:r>
              <a:rPr kumimoji="1" lang="ja-JP" altLang="en-US" sz="900" dirty="0">
                <a:solidFill>
                  <a:schemeClr val="tx1"/>
                </a:solidFill>
                <a:latin typeface="Meiryo UI" panose="020B0604030504040204" pitchFamily="50" charset="-128"/>
                <a:ea typeface="Meiryo UI" panose="020B0604030504040204" pitchFamily="50" charset="-128"/>
              </a:rPr>
              <a:t>を設定した市町村</a:t>
            </a:r>
          </a:p>
        </p:txBody>
      </p:sp>
      <p:sp>
        <p:nvSpPr>
          <p:cNvPr id="8" name="矢印: ストライプ 7">
            <a:extLst>
              <a:ext uri="{FF2B5EF4-FFF2-40B4-BE49-F238E27FC236}">
                <a16:creationId xmlns:a16="http://schemas.microsoft.com/office/drawing/2014/main" id="{7EB6BD22-0968-CA83-4199-3505B507ED37}"/>
              </a:ext>
            </a:extLst>
          </p:cNvPr>
          <p:cNvSpPr/>
          <p:nvPr/>
        </p:nvSpPr>
        <p:spPr>
          <a:xfrm>
            <a:off x="1882224" y="1310082"/>
            <a:ext cx="3625880" cy="334065"/>
          </a:xfrm>
          <a:prstGeom prst="stripedRightArrow">
            <a:avLst>
              <a:gd name="adj1" fmla="val 61775"/>
              <a:gd name="adj2" fmla="val 68590"/>
            </a:avLst>
          </a:prstGeom>
          <a:gradFill flip="none" rotWithShape="1">
            <a:gsLst>
              <a:gs pos="0">
                <a:schemeClr val="accent6">
                  <a:lumMod val="60000"/>
                  <a:lumOff val="40000"/>
                </a:schemeClr>
              </a:gs>
              <a:gs pos="57000">
                <a:schemeClr val="accent5">
                  <a:lumMod val="90000"/>
                </a:schemeClr>
              </a:gs>
              <a:gs pos="25000">
                <a:schemeClr val="accent6">
                  <a:lumMod val="40000"/>
                  <a:lumOff val="60000"/>
                </a:schemeClr>
              </a:gs>
              <a:gs pos="100000">
                <a:srgbClr val="D7F5E3"/>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協　　議</a:t>
            </a:r>
          </a:p>
        </p:txBody>
      </p:sp>
      <p:sp>
        <p:nvSpPr>
          <p:cNvPr id="13" name="AutoShape 3">
            <a:extLst>
              <a:ext uri="{FF2B5EF4-FFF2-40B4-BE49-F238E27FC236}">
                <a16:creationId xmlns:a16="http://schemas.microsoft.com/office/drawing/2014/main" id="{603DCF56-1F86-DE0C-8934-F92FB6E73984}"/>
              </a:ext>
            </a:extLst>
          </p:cNvPr>
          <p:cNvSpPr>
            <a:spLocks noChangeArrowheads="1"/>
          </p:cNvSpPr>
          <p:nvPr/>
        </p:nvSpPr>
        <p:spPr bwMode="auto">
          <a:xfrm>
            <a:off x="170120" y="2155953"/>
            <a:ext cx="8789133" cy="424743"/>
          </a:xfrm>
          <a:prstGeom prst="roundRect">
            <a:avLst>
              <a:gd name="adj" fmla="val 4019"/>
            </a:avLst>
          </a:prstGeom>
          <a:gradFill flip="none" rotWithShape="1">
            <a:gsLst>
              <a:gs pos="0">
                <a:srgbClr val="FFC000"/>
              </a:gs>
              <a:gs pos="28000">
                <a:srgbClr val="FFFFCC"/>
              </a:gs>
              <a:gs pos="59000">
                <a:schemeClr val="accent1">
                  <a:lumMod val="60000"/>
                  <a:lumOff val="40000"/>
                </a:schemeClr>
              </a:gs>
            </a:gsLst>
            <a:lin ang="16200000" scaled="1"/>
            <a:tileRect/>
          </a:gradFill>
          <a:ln w="12700">
            <a:solidFill>
              <a:schemeClr val="tx1"/>
            </a:solidFill>
            <a:round/>
            <a:headEnd/>
            <a:tailEnd/>
          </a:ln>
          <a:effectLst/>
        </p:spPr>
        <p:txBody>
          <a:bodyPr lIns="91396" tIns="36000" rIns="91396" bIns="36000" anchor="ctr" anchorCtr="0"/>
          <a:lstStyle/>
          <a:p>
            <a:pPr algn="ctr" eaLnBrk="0" hangingPunct="0">
              <a:defRPr/>
            </a:pPr>
            <a:r>
              <a:rPr kumimoji="0" lang="ja-JP" altLang="en-US" sz="2400" b="1" dirty="0">
                <a:solidFill>
                  <a:schemeClr val="accent6"/>
                </a:solidFill>
                <a:latin typeface="Meiryo UI" panose="020B0604030504040204" pitchFamily="50" charset="-128"/>
                <a:ea typeface="Meiryo UI" panose="020B0604030504040204" pitchFamily="50" charset="-128"/>
              </a:rPr>
              <a:t>条　　 例　 　制　 　定</a:t>
            </a:r>
            <a:endParaRPr kumimoji="0" lang="ja-JP" altLang="ja-JP" sz="2400" b="1" dirty="0">
              <a:solidFill>
                <a:schemeClr val="accent6"/>
              </a:solidFill>
              <a:latin typeface="Meiryo UI" panose="020B0604030504040204" pitchFamily="50" charset="-128"/>
              <a:ea typeface="Meiryo UI" panose="020B0604030504040204" pitchFamily="50" charset="-128"/>
            </a:endParaRPr>
          </a:p>
        </p:txBody>
      </p:sp>
      <p:sp>
        <p:nvSpPr>
          <p:cNvPr id="51" name="四角形: 角を丸くする 50">
            <a:extLst>
              <a:ext uri="{FF2B5EF4-FFF2-40B4-BE49-F238E27FC236}">
                <a16:creationId xmlns:a16="http://schemas.microsoft.com/office/drawing/2014/main" id="{510E99CC-A0D9-76AB-8588-AAF2849C2D7B}"/>
              </a:ext>
            </a:extLst>
          </p:cNvPr>
          <p:cNvSpPr/>
          <p:nvPr/>
        </p:nvSpPr>
        <p:spPr>
          <a:xfrm>
            <a:off x="238780" y="2943970"/>
            <a:ext cx="8712756" cy="2025635"/>
          </a:xfrm>
          <a:prstGeom prst="roundRect">
            <a:avLst>
              <a:gd name="adj" fmla="val 7045"/>
            </a:avLst>
          </a:prstGeom>
          <a:solidFill>
            <a:srgbClr val="CCECFF">
              <a:alpha val="50000"/>
            </a:srgb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Text Box 35">
            <a:extLst>
              <a:ext uri="{FF2B5EF4-FFF2-40B4-BE49-F238E27FC236}">
                <a16:creationId xmlns:a16="http://schemas.microsoft.com/office/drawing/2014/main" id="{5CA5798B-557B-A6A4-D0DA-4F5936C6C4A9}"/>
              </a:ext>
            </a:extLst>
          </p:cNvPr>
          <p:cNvSpPr txBox="1">
            <a:spLocks noChangeArrowheads="1"/>
          </p:cNvSpPr>
          <p:nvPr/>
        </p:nvSpPr>
        <p:spPr bwMode="auto">
          <a:xfrm>
            <a:off x="389652" y="3212905"/>
            <a:ext cx="4038331" cy="216095"/>
          </a:xfrm>
          <a:prstGeom prst="rect">
            <a:avLst/>
          </a:prstGeom>
          <a:noFill/>
          <a:ln w="9525">
            <a:noFill/>
            <a:miter lim="800000"/>
            <a:headEnd/>
            <a:tailEnd/>
          </a:ln>
        </p:spPr>
        <p:txBody>
          <a:bodyPr lIns="7196" tIns="14393" rIns="7196" bIns="14393"/>
          <a:lstStyle/>
          <a:p>
            <a:pPr eaLnBrk="0" hangingPunct="0">
              <a:buFont typeface="ＭＳ Ｐゴシック" charset="-128"/>
              <a:buNone/>
            </a:pPr>
            <a:r>
              <a:rPr kumimoji="0" lang="ja-JP" altLang="en-US" sz="1300" b="1" dirty="0">
                <a:solidFill>
                  <a:srgbClr val="000000"/>
                </a:solidFill>
                <a:latin typeface="Meiryo UI" panose="020B0604030504040204" pitchFamily="50" charset="-128"/>
                <a:ea typeface="Meiryo UI" panose="020B0604030504040204" pitchFamily="50" charset="-128"/>
              </a:rPr>
              <a:t>①一定の地域・場所又は物件について、表示・掲出</a:t>
            </a:r>
            <a:r>
              <a:rPr kumimoji="0" lang="ja-JP" altLang="en-US" sz="1300" b="1" u="sng" dirty="0">
                <a:latin typeface="Meiryo UI" panose="020B0604030504040204" pitchFamily="50" charset="-128"/>
                <a:ea typeface="Meiryo UI" panose="020B0604030504040204" pitchFamily="50" charset="-128"/>
              </a:rPr>
              <a:t>禁止</a:t>
            </a:r>
          </a:p>
        </p:txBody>
      </p:sp>
      <p:sp>
        <p:nvSpPr>
          <p:cNvPr id="18" name="Text Box 32">
            <a:extLst>
              <a:ext uri="{FF2B5EF4-FFF2-40B4-BE49-F238E27FC236}">
                <a16:creationId xmlns:a16="http://schemas.microsoft.com/office/drawing/2014/main" id="{AF93A068-D089-5BE5-324A-A359AA3C9E62}"/>
              </a:ext>
            </a:extLst>
          </p:cNvPr>
          <p:cNvSpPr txBox="1">
            <a:spLocks noChangeArrowheads="1"/>
          </p:cNvSpPr>
          <p:nvPr/>
        </p:nvSpPr>
        <p:spPr bwMode="auto">
          <a:xfrm>
            <a:off x="323080" y="2943705"/>
            <a:ext cx="2085737" cy="258039"/>
          </a:xfrm>
          <a:prstGeom prst="rect">
            <a:avLst/>
          </a:prstGeom>
          <a:noFill/>
          <a:ln w="9525">
            <a:noFill/>
            <a:miter lim="800000"/>
            <a:headEnd/>
            <a:tailEnd/>
          </a:ln>
        </p:spPr>
        <p:txBody>
          <a:bodyPr lIns="0" tIns="0" rIns="0" bIns="0"/>
          <a:lstStyle/>
          <a:p>
            <a:pPr eaLnBrk="0" hangingPunct="0"/>
            <a:r>
              <a:rPr kumimoji="0" lang="ja-JP" altLang="en-US" sz="1600" b="1" u="sng" dirty="0">
                <a:solidFill>
                  <a:schemeClr val="accent6">
                    <a:lumMod val="75000"/>
                  </a:schemeClr>
                </a:solidFill>
                <a:latin typeface="Meiryo UI" panose="020B0604030504040204" pitchFamily="50" charset="-128"/>
                <a:ea typeface="Meiryo UI" panose="020B0604030504040204" pitchFamily="50" charset="-128"/>
              </a:rPr>
              <a:t>≫　規制が可能</a:t>
            </a:r>
            <a:r>
              <a:rPr kumimoji="0" lang="ja-JP" altLang="en-US" sz="1600" b="1" dirty="0">
                <a:solidFill>
                  <a:schemeClr val="accent6">
                    <a:lumMod val="75000"/>
                  </a:schemeClr>
                </a:solidFill>
                <a:latin typeface="Meiryo UI" panose="020B0604030504040204" pitchFamily="50" charset="-128"/>
                <a:ea typeface="Meiryo UI" panose="020B0604030504040204" pitchFamily="50" charset="-128"/>
              </a:rPr>
              <a:t> </a:t>
            </a:r>
            <a:endParaRPr kumimoji="0" lang="ja-JP" altLang="en-US" sz="1200" b="1" dirty="0">
              <a:latin typeface="Meiryo UI" panose="020B0604030504040204" pitchFamily="50" charset="-128"/>
              <a:ea typeface="Meiryo UI" panose="020B0604030504040204" pitchFamily="50" charset="-128"/>
            </a:endParaRPr>
          </a:p>
        </p:txBody>
      </p:sp>
      <p:sp>
        <p:nvSpPr>
          <p:cNvPr id="26" name="AutoShape 3">
            <a:extLst>
              <a:ext uri="{FF2B5EF4-FFF2-40B4-BE49-F238E27FC236}">
                <a16:creationId xmlns:a16="http://schemas.microsoft.com/office/drawing/2014/main" id="{C52E4FCC-2259-A876-EEB2-5B3A336E13AC}"/>
              </a:ext>
            </a:extLst>
          </p:cNvPr>
          <p:cNvSpPr>
            <a:spLocks noChangeArrowheads="1"/>
          </p:cNvSpPr>
          <p:nvPr/>
        </p:nvSpPr>
        <p:spPr bwMode="auto">
          <a:xfrm>
            <a:off x="5229047" y="4217984"/>
            <a:ext cx="3663433" cy="219128"/>
          </a:xfrm>
          <a:prstGeom prst="roundRect">
            <a:avLst>
              <a:gd name="adj" fmla="val 22953"/>
            </a:avLst>
          </a:prstGeom>
          <a:solidFill>
            <a:schemeClr val="accent6">
              <a:lumMod val="20000"/>
              <a:lumOff val="80000"/>
              <a:alpha val="60000"/>
            </a:schemeClr>
          </a:solidFill>
          <a:ln w="12700">
            <a:noFill/>
            <a:round/>
            <a:headEnd/>
            <a:tailEnd/>
          </a:ln>
          <a:effectLst/>
        </p:spPr>
        <p:txBody>
          <a:bodyPr lIns="36000" tIns="36000" rIns="36000" bIns="36000"/>
          <a:lstStyle/>
          <a:p>
            <a:pPr eaLnBrk="0" hangingPunct="0">
              <a:defRPr/>
            </a:pPr>
            <a:r>
              <a:rPr kumimoji="0" lang="en-US" altLang="ja-JP" sz="1000" dirty="0">
                <a:latin typeface="Meiryo UI" panose="020B0604030504040204" pitchFamily="50" charset="-128"/>
                <a:ea typeface="Meiryo UI" panose="020B0604030504040204" pitchFamily="50" charset="-128"/>
              </a:rPr>
              <a:t>(3)</a:t>
            </a:r>
            <a:r>
              <a:rPr kumimoji="0" lang="ja-JP" altLang="en-US" sz="1000" dirty="0">
                <a:latin typeface="Meiryo UI" panose="020B0604030504040204" pitchFamily="50" charset="-128"/>
                <a:ea typeface="Meiryo UI" panose="020B0604030504040204" pitchFamily="50" charset="-128"/>
              </a:rPr>
              <a:t>都道府県等が公衆の危害を防止するために必要があると認めるとき</a:t>
            </a:r>
            <a:endParaRPr kumimoji="0" lang="ja-JP" altLang="ja-JP" sz="1000" dirty="0">
              <a:latin typeface="Meiryo UI" panose="020B0604030504040204" pitchFamily="50" charset="-128"/>
              <a:ea typeface="Meiryo UI" panose="020B0604030504040204" pitchFamily="50" charset="-128"/>
            </a:endParaRPr>
          </a:p>
        </p:txBody>
      </p:sp>
      <p:sp>
        <p:nvSpPr>
          <p:cNvPr id="21" name="AutoShape 3">
            <a:extLst>
              <a:ext uri="{FF2B5EF4-FFF2-40B4-BE49-F238E27FC236}">
                <a16:creationId xmlns:a16="http://schemas.microsoft.com/office/drawing/2014/main" id="{33F5E49C-E236-9F2D-EC4C-6850C79D787E}"/>
              </a:ext>
            </a:extLst>
          </p:cNvPr>
          <p:cNvSpPr>
            <a:spLocks noChangeArrowheads="1"/>
          </p:cNvSpPr>
          <p:nvPr/>
        </p:nvSpPr>
        <p:spPr bwMode="auto">
          <a:xfrm>
            <a:off x="467544" y="3444984"/>
            <a:ext cx="4715865" cy="992128"/>
          </a:xfrm>
          <a:prstGeom prst="roundRect">
            <a:avLst>
              <a:gd name="adj" fmla="val 9061"/>
            </a:avLst>
          </a:prstGeom>
          <a:solidFill>
            <a:schemeClr val="accent6">
              <a:lumMod val="20000"/>
              <a:lumOff val="80000"/>
              <a:alpha val="60000"/>
            </a:schemeClr>
          </a:solidFill>
          <a:ln w="12700">
            <a:noFill/>
            <a:round/>
            <a:headEnd/>
            <a:tailEnd/>
          </a:ln>
          <a:effectLst/>
        </p:spPr>
        <p:txBody>
          <a:bodyPr lIns="36000" tIns="36000" rIns="36000" bIns="36000"/>
          <a:lstStyle/>
          <a:p>
            <a:pPr algn="just"/>
            <a:r>
              <a:rPr lang="en-US" altLang="ja-JP" sz="1000" dirty="0">
                <a:solidFill>
                  <a:srgbClr val="000000"/>
                </a:solidFill>
                <a:latin typeface="Meiryo UI" panose="020B0604030504040204" pitchFamily="50" charset="-128"/>
                <a:ea typeface="Meiryo UI" panose="020B0604030504040204" pitchFamily="50" charset="-128"/>
              </a:rPr>
              <a:t>(1)</a:t>
            </a:r>
            <a:r>
              <a:rPr lang="ja-JP" altLang="en-US" sz="1000" dirty="0">
                <a:solidFill>
                  <a:srgbClr val="000000"/>
                </a:solidFill>
                <a:latin typeface="Meiryo UI" panose="020B0604030504040204" pitchFamily="50" charset="-128"/>
                <a:ea typeface="Meiryo UI" panose="020B0604030504040204" pitchFamily="50" charset="-128"/>
              </a:rPr>
              <a:t>地域・場所</a:t>
            </a:r>
            <a:endParaRPr lang="en-US" altLang="ja-JP" sz="1000" dirty="0">
              <a:solidFill>
                <a:srgbClr val="000000"/>
              </a:solidFill>
              <a:latin typeface="Meiryo UI" panose="020B0604030504040204" pitchFamily="50" charset="-128"/>
              <a:ea typeface="Meiryo UI" panose="020B0604030504040204" pitchFamily="50" charset="-128"/>
            </a:endParaRPr>
          </a:p>
          <a:p>
            <a:pPr algn="just"/>
            <a:r>
              <a:rPr lang="ja-JP" altLang="en-US" sz="1000" dirty="0">
                <a:solidFill>
                  <a:srgbClr val="000000"/>
                </a:solidFill>
                <a:latin typeface="Meiryo UI" panose="020B0604030504040204" pitchFamily="50" charset="-128"/>
                <a:ea typeface="Meiryo UI" panose="020B0604030504040204" pitchFamily="50" charset="-128"/>
              </a:rPr>
              <a:t>　   ・住居専用地域、田園住居区域、景観地区、風致地区、伝統的建造物群保存地区</a:t>
            </a:r>
            <a:endParaRPr lang="en-US" altLang="ja-JP" sz="1000" dirty="0">
              <a:solidFill>
                <a:srgbClr val="000000"/>
              </a:solidFill>
              <a:latin typeface="Meiryo UI" panose="020B0604030504040204" pitchFamily="50" charset="-128"/>
              <a:ea typeface="Meiryo UI" panose="020B0604030504040204" pitchFamily="50" charset="-128"/>
            </a:endParaRPr>
          </a:p>
          <a:p>
            <a:pPr algn="just"/>
            <a:r>
              <a:rPr lang="ja-JP" altLang="en-US" sz="1000" dirty="0">
                <a:solidFill>
                  <a:srgbClr val="000000"/>
                </a:solidFill>
                <a:latin typeface="Meiryo UI" panose="020B0604030504040204" pitchFamily="50" charset="-128"/>
                <a:ea typeface="Meiryo UI" panose="020B0604030504040204" pitchFamily="50" charset="-128"/>
              </a:rPr>
              <a:t>　　 ・文化財、保安林のある区域</a:t>
            </a:r>
            <a:endParaRPr lang="en-US" altLang="ja-JP" sz="1000" dirty="0">
              <a:solidFill>
                <a:srgbClr val="000000"/>
              </a:solidFill>
              <a:latin typeface="Meiryo UI" panose="020B0604030504040204" pitchFamily="50" charset="-128"/>
              <a:ea typeface="Meiryo UI" panose="020B0604030504040204" pitchFamily="50" charset="-128"/>
            </a:endParaRPr>
          </a:p>
          <a:p>
            <a:pPr algn="just"/>
            <a:r>
              <a:rPr lang="ja-JP" altLang="en-US" sz="1000" dirty="0">
                <a:solidFill>
                  <a:srgbClr val="000000"/>
                </a:solidFill>
                <a:latin typeface="Meiryo UI" panose="020B0604030504040204" pitchFamily="50" charset="-128"/>
                <a:ea typeface="Meiryo UI" panose="020B0604030504040204" pitchFamily="50" charset="-128"/>
              </a:rPr>
              <a:t>　　 ・道路、鉄道、軌道、索道又はこれらに接続する地域</a:t>
            </a:r>
            <a:endParaRPr lang="en-US" altLang="ja-JP" sz="1000" dirty="0">
              <a:solidFill>
                <a:srgbClr val="000000"/>
              </a:solidFill>
              <a:latin typeface="Meiryo UI" panose="020B0604030504040204" pitchFamily="50" charset="-128"/>
              <a:ea typeface="Meiryo UI" panose="020B0604030504040204" pitchFamily="50" charset="-128"/>
            </a:endParaRPr>
          </a:p>
          <a:p>
            <a:pPr algn="just"/>
            <a:r>
              <a:rPr lang="ja-JP" altLang="en-US" sz="1000" dirty="0">
                <a:solidFill>
                  <a:srgbClr val="000000"/>
                </a:solidFill>
                <a:latin typeface="Meiryo UI" panose="020B0604030504040204" pitchFamily="50" charset="-128"/>
                <a:ea typeface="Meiryo UI" panose="020B0604030504040204" pitchFamily="50" charset="-128"/>
              </a:rPr>
              <a:t>　　 ・公園、緑地、古墳、墓地　</a:t>
            </a:r>
            <a:endParaRPr lang="en-US" altLang="ja-JP" sz="1000" dirty="0">
              <a:solidFill>
                <a:srgbClr val="000000"/>
              </a:solidFill>
              <a:latin typeface="Meiryo UI" panose="020B0604030504040204" pitchFamily="50" charset="-128"/>
              <a:ea typeface="Meiryo UI" panose="020B0604030504040204" pitchFamily="50" charset="-128"/>
            </a:endParaRPr>
          </a:p>
          <a:p>
            <a:pPr algn="just"/>
            <a:r>
              <a:rPr lang="ja-JP" altLang="en-US" sz="1000" dirty="0">
                <a:solidFill>
                  <a:srgbClr val="000000"/>
                </a:solidFill>
                <a:latin typeface="Meiryo UI" panose="020B0604030504040204" pitchFamily="50" charset="-128"/>
                <a:ea typeface="Meiryo UI" panose="020B0604030504040204" pitchFamily="50" charset="-128"/>
              </a:rPr>
              <a:t>　　 ・その他都道府県等が特に指定する地域・場所</a:t>
            </a:r>
            <a:endParaRPr kumimoji="0" lang="ja-JP" altLang="ja-JP" sz="1000" dirty="0">
              <a:latin typeface="Meiryo UI" panose="020B0604030504040204" pitchFamily="50" charset="-128"/>
              <a:ea typeface="Meiryo UI" panose="020B0604030504040204" pitchFamily="50" charset="-128"/>
            </a:endParaRPr>
          </a:p>
        </p:txBody>
      </p:sp>
      <p:sp>
        <p:nvSpPr>
          <p:cNvPr id="46" name="AutoShape 3">
            <a:extLst>
              <a:ext uri="{FF2B5EF4-FFF2-40B4-BE49-F238E27FC236}">
                <a16:creationId xmlns:a16="http://schemas.microsoft.com/office/drawing/2014/main" id="{59A485CF-8306-DA87-C3E2-3F04063727BF}"/>
              </a:ext>
            </a:extLst>
          </p:cNvPr>
          <p:cNvSpPr>
            <a:spLocks noChangeArrowheads="1"/>
          </p:cNvSpPr>
          <p:nvPr/>
        </p:nvSpPr>
        <p:spPr bwMode="auto">
          <a:xfrm>
            <a:off x="5229047" y="3435979"/>
            <a:ext cx="3663433" cy="727674"/>
          </a:xfrm>
          <a:prstGeom prst="roundRect">
            <a:avLst>
              <a:gd name="adj" fmla="val 17734"/>
            </a:avLst>
          </a:prstGeom>
          <a:solidFill>
            <a:schemeClr val="accent6">
              <a:lumMod val="20000"/>
              <a:lumOff val="80000"/>
              <a:alpha val="60000"/>
            </a:schemeClr>
          </a:solidFill>
          <a:ln w="12700">
            <a:noFill/>
            <a:round/>
            <a:headEnd/>
            <a:tailEnd/>
          </a:ln>
          <a:effectLst/>
        </p:spPr>
        <p:txBody>
          <a:bodyPr lIns="36000" tIns="36000" rIns="36000" bIns="36000"/>
          <a:lstStyle/>
          <a:p>
            <a:pPr algn="just"/>
            <a:r>
              <a:rPr lang="en-US" altLang="ja-JP" sz="1000" dirty="0">
                <a:solidFill>
                  <a:srgbClr val="000000"/>
                </a:solidFill>
                <a:latin typeface="Meiryo UI" panose="020B0604030504040204" pitchFamily="50" charset="-128"/>
                <a:ea typeface="Meiryo UI" panose="020B0604030504040204" pitchFamily="50" charset="-128"/>
              </a:rPr>
              <a:t>(2)</a:t>
            </a:r>
            <a:r>
              <a:rPr lang="ja-JP" altLang="en-US" sz="1000" dirty="0">
                <a:solidFill>
                  <a:srgbClr val="000000"/>
                </a:solidFill>
                <a:latin typeface="Meiryo UI" panose="020B0604030504040204" pitchFamily="50" charset="-128"/>
                <a:ea typeface="Meiryo UI" panose="020B0604030504040204" pitchFamily="50" charset="-128"/>
              </a:rPr>
              <a:t>物　件</a:t>
            </a:r>
            <a:endParaRPr lang="en-US" altLang="ja-JP" sz="1000" dirty="0">
              <a:solidFill>
                <a:srgbClr val="000000"/>
              </a:solidFill>
              <a:latin typeface="Meiryo UI" panose="020B0604030504040204" pitchFamily="50" charset="-128"/>
              <a:ea typeface="Meiryo UI" panose="020B0604030504040204" pitchFamily="50" charset="-128"/>
            </a:endParaRPr>
          </a:p>
          <a:p>
            <a:pPr algn="just"/>
            <a:r>
              <a:rPr lang="ja-JP" altLang="en-US" sz="1000" dirty="0">
                <a:solidFill>
                  <a:srgbClr val="000000"/>
                </a:solidFill>
                <a:latin typeface="Meiryo UI" panose="020B0604030504040204" pitchFamily="50" charset="-128"/>
                <a:ea typeface="Meiryo UI" panose="020B0604030504040204" pitchFamily="50" charset="-128"/>
              </a:rPr>
              <a:t>　　 ・橋りょう、街路樹、路傍樹、銅像、記念碑、景観重要建造物、</a:t>
            </a:r>
            <a:endParaRPr lang="en-US" altLang="ja-JP" sz="1000" dirty="0">
              <a:solidFill>
                <a:srgbClr val="000000"/>
              </a:solidFill>
              <a:latin typeface="Meiryo UI" panose="020B0604030504040204" pitchFamily="50" charset="-128"/>
              <a:ea typeface="Meiryo UI" panose="020B0604030504040204" pitchFamily="50" charset="-128"/>
            </a:endParaRPr>
          </a:p>
          <a:p>
            <a:pPr algn="just"/>
            <a:r>
              <a:rPr lang="ja-JP" altLang="en-US" sz="1000" dirty="0">
                <a:solidFill>
                  <a:srgbClr val="000000"/>
                </a:solidFill>
                <a:latin typeface="Meiryo UI" panose="020B0604030504040204" pitchFamily="50" charset="-128"/>
                <a:ea typeface="Meiryo UI" panose="020B0604030504040204" pitchFamily="50" charset="-128"/>
              </a:rPr>
              <a:t>       景観重要樹木  </a:t>
            </a:r>
            <a:endParaRPr lang="en-US" altLang="ja-JP" sz="1000" dirty="0">
              <a:solidFill>
                <a:srgbClr val="000000"/>
              </a:solidFill>
              <a:latin typeface="Meiryo UI" panose="020B0604030504040204" pitchFamily="50" charset="-128"/>
              <a:ea typeface="Meiryo UI" panose="020B0604030504040204" pitchFamily="50" charset="-128"/>
            </a:endParaRPr>
          </a:p>
          <a:p>
            <a:pPr marL="18000" algn="just"/>
            <a:r>
              <a:rPr lang="en-US" altLang="ja-JP" sz="1000" dirty="0">
                <a:solidFill>
                  <a:srgbClr val="000000"/>
                </a:solidFill>
                <a:latin typeface="Meiryo UI" panose="020B0604030504040204" pitchFamily="50" charset="-128"/>
                <a:ea typeface="Meiryo UI" panose="020B0604030504040204" pitchFamily="50" charset="-128"/>
              </a:rPr>
              <a:t>     </a:t>
            </a:r>
            <a:r>
              <a:rPr lang="ja-JP" altLang="en-US" sz="1000" dirty="0">
                <a:solidFill>
                  <a:srgbClr val="000000"/>
                </a:solidFill>
                <a:latin typeface="Meiryo UI" panose="020B0604030504040204" pitchFamily="50" charset="-128"/>
                <a:ea typeface="Meiryo UI" panose="020B0604030504040204" pitchFamily="50" charset="-128"/>
              </a:rPr>
              <a:t>・その他都道府県等が特に指定する物件</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24" name="Text Box 35">
            <a:extLst>
              <a:ext uri="{FF2B5EF4-FFF2-40B4-BE49-F238E27FC236}">
                <a16:creationId xmlns:a16="http://schemas.microsoft.com/office/drawing/2014/main" id="{0A1E4820-F36E-908C-C198-F57C6D5D392D}"/>
              </a:ext>
            </a:extLst>
          </p:cNvPr>
          <p:cNvSpPr txBox="1">
            <a:spLocks noChangeArrowheads="1"/>
          </p:cNvSpPr>
          <p:nvPr/>
        </p:nvSpPr>
        <p:spPr bwMode="auto">
          <a:xfrm>
            <a:off x="389652" y="4511831"/>
            <a:ext cx="4917126" cy="285321"/>
          </a:xfrm>
          <a:prstGeom prst="rect">
            <a:avLst/>
          </a:prstGeom>
          <a:noFill/>
          <a:ln w="9525">
            <a:noFill/>
            <a:miter lim="800000"/>
            <a:headEnd/>
            <a:tailEnd/>
          </a:ln>
        </p:spPr>
        <p:txBody>
          <a:bodyPr lIns="7196" tIns="14393" rIns="7196" bIns="14393"/>
          <a:lstStyle/>
          <a:p>
            <a:pPr eaLnBrk="0" hangingPunct="0"/>
            <a:r>
              <a:rPr kumimoji="0" lang="ja-JP" altLang="en-US" sz="1300" b="1" dirty="0">
                <a:solidFill>
                  <a:srgbClr val="000000"/>
                </a:solidFill>
                <a:latin typeface="Meiryo UI" panose="020B0604030504040204" pitchFamily="50" charset="-128"/>
                <a:ea typeface="Meiryo UI" panose="020B0604030504040204" pitchFamily="50" charset="-128"/>
              </a:rPr>
              <a:t>②広告物の表示について、許可制を設ける等必要な</a:t>
            </a:r>
            <a:r>
              <a:rPr kumimoji="0" lang="ja-JP" altLang="en-US" sz="1300" b="1" u="sng" dirty="0">
                <a:latin typeface="Meiryo UI" panose="020B0604030504040204" pitchFamily="50" charset="-128"/>
                <a:ea typeface="Meiryo UI" panose="020B0604030504040204" pitchFamily="50" charset="-128"/>
              </a:rPr>
              <a:t>制限</a:t>
            </a:r>
            <a:endParaRPr kumimoji="0" lang="ja-JP" altLang="en-US" sz="1300" b="1" u="sng" dirty="0">
              <a:solidFill>
                <a:srgbClr val="000000"/>
              </a:solidFill>
              <a:latin typeface="Century" pitchFamily="18" charset="0"/>
            </a:endParaRPr>
          </a:p>
        </p:txBody>
      </p:sp>
      <p:sp>
        <p:nvSpPr>
          <p:cNvPr id="52" name="フローチャート: 組合せ 51">
            <a:extLst>
              <a:ext uri="{FF2B5EF4-FFF2-40B4-BE49-F238E27FC236}">
                <a16:creationId xmlns:a16="http://schemas.microsoft.com/office/drawing/2014/main" id="{97A28CEE-9CD7-AF5A-AA8A-77C6664B0D5F}"/>
              </a:ext>
            </a:extLst>
          </p:cNvPr>
          <p:cNvSpPr/>
          <p:nvPr/>
        </p:nvSpPr>
        <p:spPr>
          <a:xfrm>
            <a:off x="238780" y="5665583"/>
            <a:ext cx="1435079" cy="139681"/>
          </a:xfrm>
          <a:prstGeom prst="flowChartMerg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ローチャート: 組合せ 52">
            <a:extLst>
              <a:ext uri="{FF2B5EF4-FFF2-40B4-BE49-F238E27FC236}">
                <a16:creationId xmlns:a16="http://schemas.microsoft.com/office/drawing/2014/main" id="{70E9936A-9E92-FB6F-E200-70BC76DBF27E}"/>
              </a:ext>
            </a:extLst>
          </p:cNvPr>
          <p:cNvSpPr/>
          <p:nvPr/>
        </p:nvSpPr>
        <p:spPr>
          <a:xfrm>
            <a:off x="2236782" y="5651681"/>
            <a:ext cx="1080289" cy="153583"/>
          </a:xfrm>
          <a:prstGeom prst="flowChartMerge">
            <a:avLst/>
          </a:prstGeom>
          <a:solidFill>
            <a:srgbClr val="9999FF">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ローチャート: 組合せ 53">
            <a:extLst>
              <a:ext uri="{FF2B5EF4-FFF2-40B4-BE49-F238E27FC236}">
                <a16:creationId xmlns:a16="http://schemas.microsoft.com/office/drawing/2014/main" id="{AF7484D0-8334-C869-747A-FDE5AAAEC299}"/>
              </a:ext>
            </a:extLst>
          </p:cNvPr>
          <p:cNvSpPr/>
          <p:nvPr/>
        </p:nvSpPr>
        <p:spPr>
          <a:xfrm>
            <a:off x="3796070" y="5644373"/>
            <a:ext cx="1028680" cy="168198"/>
          </a:xfrm>
          <a:prstGeom prst="flowChartMerg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AutoShape 3">
            <a:extLst>
              <a:ext uri="{FF2B5EF4-FFF2-40B4-BE49-F238E27FC236}">
                <a16:creationId xmlns:a16="http://schemas.microsoft.com/office/drawing/2014/main" id="{F97C100F-8BDB-360C-87E8-BB3860896E9A}"/>
              </a:ext>
            </a:extLst>
          </p:cNvPr>
          <p:cNvSpPr>
            <a:spLocks noChangeArrowheads="1"/>
          </p:cNvSpPr>
          <p:nvPr/>
        </p:nvSpPr>
        <p:spPr bwMode="auto">
          <a:xfrm>
            <a:off x="467543" y="6152340"/>
            <a:ext cx="4715865" cy="554131"/>
          </a:xfrm>
          <a:prstGeom prst="roundRect">
            <a:avLst>
              <a:gd name="adj" fmla="val 17734"/>
            </a:avLst>
          </a:prstGeom>
          <a:solidFill>
            <a:schemeClr val="accent6">
              <a:lumMod val="20000"/>
              <a:lumOff val="80000"/>
              <a:alpha val="60000"/>
            </a:schemeClr>
          </a:solidFill>
          <a:ln w="12700">
            <a:noFill/>
            <a:round/>
            <a:headEnd/>
            <a:tailEnd/>
          </a:ln>
          <a:effectLst/>
        </p:spPr>
        <p:txBody>
          <a:bodyPr lIns="36000" tIns="36000" rIns="36000" bIns="36000" anchor="ctr" anchorCtr="0"/>
          <a:lstStyle/>
          <a:p>
            <a:pPr eaLnBrk="0" hangingPunct="0">
              <a:buFont typeface="ＭＳ Ｐゴシック" charset="-128"/>
              <a:buNone/>
            </a:pPr>
            <a:r>
              <a:rPr lang="ja-JP" altLang="en-US" sz="1000" dirty="0">
                <a:solidFill>
                  <a:srgbClr val="000000"/>
                </a:solidFill>
                <a:latin typeface="Meiryo UI" panose="020B0604030504040204" pitchFamily="50" charset="-128"/>
                <a:ea typeface="Meiryo UI" panose="020B0604030504040204" pitchFamily="50" charset="-128"/>
              </a:rPr>
              <a:t>（条例で定める事項）</a:t>
            </a:r>
            <a:endParaRPr lang="en-US" altLang="ja-JP" sz="1000" dirty="0">
              <a:solidFill>
                <a:srgbClr val="000000"/>
              </a:solidFill>
              <a:latin typeface="Meiryo UI" panose="020B0604030504040204" pitchFamily="50" charset="-128"/>
              <a:ea typeface="Meiryo UI" panose="020B0604030504040204" pitchFamily="50" charset="-128"/>
            </a:endParaRPr>
          </a:p>
          <a:p>
            <a:pPr eaLnBrk="0" hangingPunct="0">
              <a:buFont typeface="ＭＳ Ｐゴシック" charset="-128"/>
              <a:buNone/>
            </a:pPr>
            <a:r>
              <a:rPr lang="ja-JP" altLang="en-US" sz="1000" dirty="0">
                <a:solidFill>
                  <a:srgbClr val="000000"/>
                </a:solidFill>
                <a:latin typeface="Meiryo UI" panose="020B0604030504040204" pitchFamily="50" charset="-128"/>
                <a:ea typeface="Meiryo UI" panose="020B0604030504040204" pitchFamily="50" charset="-128"/>
              </a:rPr>
              <a:t>   ◆登録の有効期間（</a:t>
            </a:r>
            <a:r>
              <a:rPr lang="en-US" altLang="ja-JP" sz="1000" dirty="0">
                <a:solidFill>
                  <a:srgbClr val="000000"/>
                </a:solidFill>
                <a:latin typeface="Meiryo UI" panose="020B0604030504040204" pitchFamily="50" charset="-128"/>
                <a:ea typeface="Meiryo UI" panose="020B0604030504040204" pitchFamily="50" charset="-128"/>
              </a:rPr>
              <a:t>5</a:t>
            </a:r>
            <a:r>
              <a:rPr lang="ja-JP" altLang="en-US" sz="1000" dirty="0">
                <a:solidFill>
                  <a:srgbClr val="000000"/>
                </a:solidFill>
                <a:latin typeface="Meiryo UI" panose="020B0604030504040204" pitchFamily="50" charset="-128"/>
                <a:ea typeface="Meiryo UI" panose="020B0604030504040204" pitchFamily="50" charset="-128"/>
              </a:rPr>
              <a:t>年）　◆登録の要件　◆業務主任者</a:t>
            </a:r>
            <a:r>
              <a:rPr lang="en-US" altLang="ja-JP" sz="1000" baseline="44000" dirty="0">
                <a:latin typeface="Meiryo UI" panose="020B0604030504040204" pitchFamily="50" charset="-128"/>
                <a:ea typeface="Meiryo UI" panose="020B0604030504040204" pitchFamily="50" charset="-128"/>
              </a:rPr>
              <a:t>※3</a:t>
            </a:r>
            <a:r>
              <a:rPr lang="ja-JP" altLang="en-US" sz="1000" dirty="0">
                <a:solidFill>
                  <a:srgbClr val="000000"/>
                </a:solidFill>
                <a:latin typeface="Meiryo UI" panose="020B0604030504040204" pitchFamily="50" charset="-128"/>
                <a:ea typeface="Meiryo UI" panose="020B0604030504040204" pitchFamily="50" charset="-128"/>
              </a:rPr>
              <a:t>の選任に関する事項</a:t>
            </a:r>
            <a:endParaRPr lang="en-US" altLang="ja-JP" sz="1000" dirty="0">
              <a:solidFill>
                <a:srgbClr val="000000"/>
              </a:solidFill>
              <a:latin typeface="Meiryo UI" panose="020B0604030504040204" pitchFamily="50" charset="-128"/>
              <a:ea typeface="Meiryo UI" panose="020B0604030504040204" pitchFamily="50" charset="-128"/>
            </a:endParaRPr>
          </a:p>
          <a:p>
            <a:pPr eaLnBrk="0" hangingPunct="0">
              <a:buFont typeface="ＭＳ Ｐゴシック" charset="-128"/>
              <a:buNone/>
            </a:pPr>
            <a:r>
              <a:rPr lang="ja-JP" altLang="en-US" sz="1000" dirty="0">
                <a:solidFill>
                  <a:srgbClr val="000000"/>
                </a:solidFill>
                <a:latin typeface="Meiryo UI" panose="020B0604030504040204" pitchFamily="50" charset="-128"/>
                <a:ea typeface="Meiryo UI" panose="020B0604030504040204" pitchFamily="50" charset="-128"/>
              </a:rPr>
              <a:t>   ◆登録の取消し又は営業の全部もしくは一部の停止に関する事項　  等</a:t>
            </a:r>
            <a:endParaRPr lang="ja-JP" altLang="en-US" sz="1000" dirty="0">
              <a:latin typeface="Meiryo UI" panose="020B0604030504040204" pitchFamily="50" charset="-128"/>
              <a:ea typeface="Meiryo UI" panose="020B0604030504040204" pitchFamily="50" charset="-128"/>
            </a:endParaRPr>
          </a:p>
        </p:txBody>
      </p:sp>
      <p:sp>
        <p:nvSpPr>
          <p:cNvPr id="22" name="フローチャート: 組合せ 21">
            <a:extLst>
              <a:ext uri="{FF2B5EF4-FFF2-40B4-BE49-F238E27FC236}">
                <a16:creationId xmlns:a16="http://schemas.microsoft.com/office/drawing/2014/main" id="{D993A7FF-5327-82F7-4D11-9E2638CE6FAD}"/>
              </a:ext>
            </a:extLst>
          </p:cNvPr>
          <p:cNvSpPr/>
          <p:nvPr/>
        </p:nvSpPr>
        <p:spPr>
          <a:xfrm>
            <a:off x="287796" y="2641247"/>
            <a:ext cx="1435079" cy="139681"/>
          </a:xfrm>
          <a:prstGeom prst="flowChartMerg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ローチャート: 組合せ 22">
            <a:extLst>
              <a:ext uri="{FF2B5EF4-FFF2-40B4-BE49-F238E27FC236}">
                <a16:creationId xmlns:a16="http://schemas.microsoft.com/office/drawing/2014/main" id="{18915C6B-D4E9-629B-9A34-9478E4E3B53B}"/>
              </a:ext>
            </a:extLst>
          </p:cNvPr>
          <p:cNvSpPr/>
          <p:nvPr/>
        </p:nvSpPr>
        <p:spPr>
          <a:xfrm>
            <a:off x="2236782" y="2627345"/>
            <a:ext cx="1080289" cy="153583"/>
          </a:xfrm>
          <a:prstGeom prst="flowChartMerge">
            <a:avLst/>
          </a:prstGeom>
          <a:solidFill>
            <a:srgbClr val="9999FF">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組合せ 26">
            <a:extLst>
              <a:ext uri="{FF2B5EF4-FFF2-40B4-BE49-F238E27FC236}">
                <a16:creationId xmlns:a16="http://schemas.microsoft.com/office/drawing/2014/main" id="{299F3D5C-8ECC-2762-69C7-D74DAD283C2F}"/>
              </a:ext>
            </a:extLst>
          </p:cNvPr>
          <p:cNvSpPr/>
          <p:nvPr/>
        </p:nvSpPr>
        <p:spPr>
          <a:xfrm>
            <a:off x="3796070" y="2627345"/>
            <a:ext cx="1080289" cy="153583"/>
          </a:xfrm>
          <a:prstGeom prst="flowChartMerg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組合せ 27">
            <a:extLst>
              <a:ext uri="{FF2B5EF4-FFF2-40B4-BE49-F238E27FC236}">
                <a16:creationId xmlns:a16="http://schemas.microsoft.com/office/drawing/2014/main" id="{343F3438-0BBB-6F6E-71DD-524443979CCA}"/>
              </a:ext>
            </a:extLst>
          </p:cNvPr>
          <p:cNvSpPr/>
          <p:nvPr/>
        </p:nvSpPr>
        <p:spPr>
          <a:xfrm>
            <a:off x="6228185" y="2635027"/>
            <a:ext cx="2016223" cy="145901"/>
          </a:xfrm>
          <a:prstGeom prst="flowChartMerge">
            <a:avLst/>
          </a:prstGeom>
          <a:solidFill>
            <a:srgbClr val="D7F5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Text Box 32">
            <a:extLst>
              <a:ext uri="{FF2B5EF4-FFF2-40B4-BE49-F238E27FC236}">
                <a16:creationId xmlns:a16="http://schemas.microsoft.com/office/drawing/2014/main" id="{232EC529-7295-FDC6-AEBD-567D9998E4FE}"/>
              </a:ext>
            </a:extLst>
          </p:cNvPr>
          <p:cNvSpPr txBox="1">
            <a:spLocks noChangeArrowheads="1"/>
          </p:cNvSpPr>
          <p:nvPr/>
        </p:nvSpPr>
        <p:spPr bwMode="auto">
          <a:xfrm>
            <a:off x="389652" y="4991927"/>
            <a:ext cx="2139345" cy="309281"/>
          </a:xfrm>
          <a:prstGeom prst="rect">
            <a:avLst/>
          </a:prstGeom>
          <a:noFill/>
          <a:ln w="9525">
            <a:noFill/>
            <a:miter lim="800000"/>
            <a:headEnd/>
            <a:tailEnd/>
          </a:ln>
        </p:spPr>
        <p:txBody>
          <a:bodyPr lIns="0" tIns="0" rIns="0" bIns="0"/>
          <a:lstStyle/>
          <a:p>
            <a:pPr lvl="0" eaLnBrk="0" hangingPunct="0"/>
            <a:r>
              <a:rPr kumimoji="0" lang="ja-JP" altLang="en-US" sz="1600" b="1" u="sng" dirty="0">
                <a:solidFill>
                  <a:schemeClr val="accent6">
                    <a:lumMod val="75000"/>
                  </a:schemeClr>
                </a:solidFill>
                <a:latin typeface="Meiryo UI" panose="020B0604030504040204" pitchFamily="50" charset="-128"/>
                <a:ea typeface="Meiryo UI" panose="020B0604030504040204" pitchFamily="50" charset="-128"/>
              </a:rPr>
              <a:t>●違反に対する措置等</a:t>
            </a:r>
            <a:endParaRPr kumimoji="0" lang="ja-JP" altLang="en-US" sz="1300" dirty="0">
              <a:solidFill>
                <a:srgbClr val="000000"/>
              </a:solidFill>
              <a:latin typeface="Century" pitchFamily="18" charset="0"/>
            </a:endParaRPr>
          </a:p>
        </p:txBody>
      </p:sp>
      <p:sp>
        <p:nvSpPr>
          <p:cNvPr id="12" name="Text Box 35">
            <a:extLst>
              <a:ext uri="{FF2B5EF4-FFF2-40B4-BE49-F238E27FC236}">
                <a16:creationId xmlns:a16="http://schemas.microsoft.com/office/drawing/2014/main" id="{EA978072-E6FB-AFE7-AD85-A0EF6B1E65CD}"/>
              </a:ext>
            </a:extLst>
          </p:cNvPr>
          <p:cNvSpPr txBox="1">
            <a:spLocks noChangeArrowheads="1"/>
          </p:cNvSpPr>
          <p:nvPr/>
        </p:nvSpPr>
        <p:spPr bwMode="auto">
          <a:xfrm>
            <a:off x="389652" y="4725144"/>
            <a:ext cx="4917126" cy="285321"/>
          </a:xfrm>
          <a:prstGeom prst="rect">
            <a:avLst/>
          </a:prstGeom>
          <a:noFill/>
          <a:ln w="9525">
            <a:noFill/>
            <a:miter lim="800000"/>
            <a:headEnd/>
            <a:tailEnd/>
          </a:ln>
        </p:spPr>
        <p:txBody>
          <a:bodyPr lIns="7196" tIns="14393" rIns="7196" bIns="14393"/>
          <a:lstStyle/>
          <a:p>
            <a:pPr eaLnBrk="0" hangingPunct="0"/>
            <a:r>
              <a:rPr kumimoji="0" lang="ja-JP" altLang="en-US" sz="1300" b="1" dirty="0">
                <a:solidFill>
                  <a:srgbClr val="000000"/>
                </a:solidFill>
                <a:latin typeface="Meiryo UI" panose="020B0604030504040204" pitchFamily="50" charset="-128"/>
                <a:ea typeface="Meiryo UI" panose="020B0604030504040204" pitchFamily="50" charset="-128"/>
              </a:rPr>
              <a:t>③広告物の形状、面積、色彩、意匠その他表示の方法等の</a:t>
            </a:r>
            <a:r>
              <a:rPr kumimoji="0" lang="ja-JP" altLang="en-US" sz="1300" b="1" u="sng" dirty="0">
                <a:solidFill>
                  <a:srgbClr val="000000"/>
                </a:solidFill>
                <a:latin typeface="Meiryo UI" panose="020B0604030504040204" pitchFamily="50" charset="-128"/>
                <a:ea typeface="Meiryo UI" panose="020B0604030504040204" pitchFamily="50" charset="-128"/>
              </a:rPr>
              <a:t>基準の設定</a:t>
            </a:r>
            <a:endParaRPr kumimoji="0" lang="ja-JP" altLang="en-US" sz="1300" b="1" u="sng" dirty="0">
              <a:solidFill>
                <a:srgbClr val="000000"/>
              </a:solidFill>
              <a:latin typeface="Century" pitchFamily="18" charset="0"/>
            </a:endParaRPr>
          </a:p>
        </p:txBody>
      </p:sp>
    </p:spTree>
    <p:extLst>
      <p:ext uri="{BB962C8B-B14F-4D97-AF65-F5344CB8AC3E}">
        <p14:creationId xmlns:p14="http://schemas.microsoft.com/office/powerpoint/2010/main" val="2767672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4</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屋外広告物法の目的</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Rectangle 3">
            <a:extLst>
              <a:ext uri="{FF2B5EF4-FFF2-40B4-BE49-F238E27FC236}">
                <a16:creationId xmlns:a16="http://schemas.microsoft.com/office/drawing/2014/main" id="{7391D1DD-D0FE-7A7B-E584-C9C96FBEFB89}"/>
              </a:ext>
            </a:extLst>
          </p:cNvPr>
          <p:cNvSpPr txBox="1">
            <a:spLocks noChangeArrowheads="1"/>
          </p:cNvSpPr>
          <p:nvPr/>
        </p:nvSpPr>
        <p:spPr>
          <a:xfrm>
            <a:off x="539552" y="873125"/>
            <a:ext cx="8424936" cy="5111750"/>
          </a:xfrm>
          <a:prstGeom prst="rect">
            <a:avLst/>
          </a:prstGeom>
          <a:noFill/>
          <a:ln>
            <a:noFill/>
          </a:ln>
        </p:spPr>
        <p:txBody>
          <a:bodyPr vert="horz" wrap="square" lIns="91440" tIns="45720" rIns="91440" bIns="45720" numCol="1" anchor="ctr" anchorCtr="0" compatLnSpc="1">
            <a:prstTxWarp prst="textNoShape">
              <a:avLst/>
            </a:prstTxWarp>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屋外広告物法は、</a:t>
            </a:r>
          </a:p>
          <a:p>
            <a:pPr algn="just" eaLnBrk="1" hangingPunct="1">
              <a:lnSpc>
                <a:spcPts val="2400"/>
              </a:lnSpc>
              <a:buFontTx/>
              <a:buNone/>
            </a:pPr>
            <a:endParaRPr lang="ja-JP" altLang="en-US" sz="2400" kern="0" dirty="0">
              <a:solidFill>
                <a:srgbClr val="000066"/>
              </a:solidFill>
              <a:latin typeface="Meiryo UI" panose="020B0604030504040204" pitchFamily="50" charset="-128"/>
              <a:ea typeface="Meiryo UI" panose="020B0604030504040204" pitchFamily="50" charset="-128"/>
            </a:endParaRPr>
          </a:p>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   ①「良好な景観の形成・風致の維持」</a:t>
            </a:r>
          </a:p>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　 ②「公衆に対する危害の防止」　</a:t>
            </a:r>
          </a:p>
          <a:p>
            <a:pPr algn="just" eaLnBrk="1" hangingPunct="1">
              <a:lnSpc>
                <a:spcPts val="2400"/>
              </a:lnSpc>
              <a:buFontTx/>
              <a:buNone/>
            </a:pPr>
            <a:endParaRPr lang="ja-JP" altLang="en-US" sz="2400" kern="0" dirty="0">
              <a:solidFill>
                <a:srgbClr val="000066"/>
              </a:solidFill>
              <a:latin typeface="Meiryo UI" panose="020B0604030504040204" pitchFamily="50" charset="-128"/>
              <a:ea typeface="Meiryo UI" panose="020B0604030504040204" pitchFamily="50" charset="-128"/>
            </a:endParaRPr>
          </a:p>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のため、</a:t>
            </a:r>
          </a:p>
          <a:p>
            <a:pPr algn="just" eaLnBrk="1" hangingPunct="1">
              <a:lnSpc>
                <a:spcPts val="2400"/>
              </a:lnSpc>
              <a:buFontTx/>
              <a:buNone/>
            </a:pPr>
            <a:endParaRPr lang="ja-JP" altLang="en-US" sz="2400" kern="0" dirty="0">
              <a:solidFill>
                <a:srgbClr val="000066"/>
              </a:solidFill>
              <a:latin typeface="Meiryo UI" panose="020B0604030504040204" pitchFamily="50" charset="-128"/>
              <a:ea typeface="Meiryo UI" panose="020B0604030504040204" pitchFamily="50" charset="-128"/>
            </a:endParaRPr>
          </a:p>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　 ・「屋外広告物の表示及び屋外広告物を掲出する物件の設置</a:t>
            </a:r>
            <a:endParaRPr lang="en-US" altLang="ja-JP" sz="2400" kern="0" dirty="0">
              <a:solidFill>
                <a:srgbClr val="000066"/>
              </a:solidFill>
              <a:latin typeface="Meiryo UI" panose="020B0604030504040204" pitchFamily="50" charset="-128"/>
              <a:ea typeface="Meiryo UI" panose="020B0604030504040204" pitchFamily="50" charset="-128"/>
            </a:endParaRPr>
          </a:p>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　　　並びにこれらの維持」</a:t>
            </a:r>
          </a:p>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　 ・「屋外広告業」</a:t>
            </a:r>
          </a:p>
          <a:p>
            <a:pPr algn="just" eaLnBrk="1" hangingPunct="1">
              <a:lnSpc>
                <a:spcPts val="2400"/>
              </a:lnSpc>
              <a:buFontTx/>
              <a:buNone/>
            </a:pPr>
            <a:endParaRPr lang="ja-JP" altLang="en-US" sz="2400" kern="0" dirty="0">
              <a:solidFill>
                <a:srgbClr val="000066"/>
              </a:solidFill>
              <a:latin typeface="Meiryo UI" panose="020B0604030504040204" pitchFamily="50" charset="-128"/>
              <a:ea typeface="Meiryo UI" panose="020B0604030504040204" pitchFamily="50" charset="-128"/>
            </a:endParaRPr>
          </a:p>
          <a:p>
            <a:pPr algn="just" eaLnBrk="1" hangingPunct="1">
              <a:lnSpc>
                <a:spcPts val="2400"/>
              </a:lnSpc>
              <a:buFontTx/>
              <a:buNone/>
            </a:pPr>
            <a:r>
              <a:rPr lang="ja-JP" altLang="en-US" sz="2400" kern="0" dirty="0">
                <a:solidFill>
                  <a:srgbClr val="000066"/>
                </a:solidFill>
                <a:latin typeface="Meiryo UI" panose="020B0604030504040204" pitchFamily="50" charset="-128"/>
                <a:ea typeface="Meiryo UI" panose="020B0604030504040204" pitchFamily="50" charset="-128"/>
              </a:rPr>
              <a:t>について、必要な規制の基準を定めることを目的とする。</a:t>
            </a:r>
          </a:p>
        </p:txBody>
      </p:sp>
      <p:sp>
        <p:nvSpPr>
          <p:cNvPr id="3" name="正方形/長方形 2">
            <a:extLst>
              <a:ext uri="{FF2B5EF4-FFF2-40B4-BE49-F238E27FC236}">
                <a16:creationId xmlns:a16="http://schemas.microsoft.com/office/drawing/2014/main" id="{C404FC25-EC95-734D-B6ED-89C875303B7A}"/>
              </a:ext>
            </a:extLst>
          </p:cNvPr>
          <p:cNvSpPr/>
          <p:nvPr/>
        </p:nvSpPr>
        <p:spPr>
          <a:xfrm>
            <a:off x="611560" y="1628800"/>
            <a:ext cx="5472608" cy="1224136"/>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68BFB2AA-8BE6-A607-6949-B83A8FFF5B06}"/>
              </a:ext>
            </a:extLst>
          </p:cNvPr>
          <p:cNvSpPr/>
          <p:nvPr/>
        </p:nvSpPr>
        <p:spPr>
          <a:xfrm>
            <a:off x="611560" y="3608611"/>
            <a:ext cx="8136904" cy="1440160"/>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BE5E776F-EDE0-C2D7-952C-F4D93C05ACC4}"/>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010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5</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屋外広告物の定義</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Rectangle 3">
            <a:extLst>
              <a:ext uri="{FF2B5EF4-FFF2-40B4-BE49-F238E27FC236}">
                <a16:creationId xmlns:a16="http://schemas.microsoft.com/office/drawing/2014/main" id="{7391D1DD-D0FE-7A7B-E584-C9C96FBEFB89}"/>
              </a:ext>
            </a:extLst>
          </p:cNvPr>
          <p:cNvSpPr txBox="1">
            <a:spLocks noChangeArrowheads="1"/>
          </p:cNvSpPr>
          <p:nvPr/>
        </p:nvSpPr>
        <p:spPr>
          <a:xfrm>
            <a:off x="535975" y="671162"/>
            <a:ext cx="8064896" cy="5760640"/>
          </a:xfrm>
          <a:prstGeom prst="rect">
            <a:avLst/>
          </a:prstGeom>
          <a:noFill/>
          <a:ln>
            <a:noFill/>
          </a:ln>
        </p:spPr>
        <p:txBody>
          <a:bodyPr vert="horz" wrap="square" lIns="91440" tIns="45720" rIns="91440" bIns="45720" numCol="1" anchor="t" anchorCtr="0" compatLnSpc="1">
            <a:prstTxWarp prst="textNoShape">
              <a:avLst/>
            </a:prstTxWarp>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algn="just" eaLnBrk="1" hangingPunct="1">
              <a:buFontTx/>
              <a:buNone/>
            </a:pPr>
            <a:endParaRPr lang="en-US" altLang="ja-JP" sz="2400" dirty="0">
              <a:solidFill>
                <a:srgbClr val="000066"/>
              </a:solidFill>
              <a:latin typeface="Meiryo UI" panose="020B0604030504040204" pitchFamily="50" charset="-128"/>
              <a:ea typeface="Meiryo UI" panose="020B0604030504040204" pitchFamily="50" charset="-128"/>
            </a:endParaRP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屋外広告物とは、</a:t>
            </a:r>
            <a:endParaRPr lang="en-US" altLang="ja-JP" sz="2400" dirty="0">
              <a:solidFill>
                <a:srgbClr val="000066"/>
              </a:solidFill>
              <a:latin typeface="Meiryo UI" panose="020B0604030504040204" pitchFamily="50" charset="-128"/>
              <a:ea typeface="Meiryo UI" panose="020B0604030504040204" pitchFamily="50" charset="-128"/>
            </a:endParaRPr>
          </a:p>
          <a:p>
            <a:pPr algn="just" eaLnBrk="1" hangingPunct="1">
              <a:buFontTx/>
              <a:buNone/>
            </a:pPr>
            <a:endParaRPr lang="ja-JP" altLang="en-US" sz="1000" dirty="0">
              <a:solidFill>
                <a:srgbClr val="000066"/>
              </a:solidFill>
              <a:latin typeface="Meiryo UI" panose="020B0604030504040204" pitchFamily="50" charset="-128"/>
              <a:ea typeface="Meiryo UI" panose="020B0604030504040204" pitchFamily="50" charset="-128"/>
            </a:endParaRPr>
          </a:p>
          <a:p>
            <a:pPr algn="just" eaLnBrk="1" hangingPunct="1">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①常時又は一定の期間継続して</a:t>
            </a: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　 ②屋外で</a:t>
            </a: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　 ③公衆に</a:t>
            </a:r>
          </a:p>
          <a:p>
            <a:pPr algn="just" eaLnBrk="1" hangingPunct="1">
              <a:buFontTx/>
              <a:buNone/>
            </a:pPr>
            <a:endParaRPr lang="en-US" altLang="ja-JP" sz="1000" dirty="0">
              <a:solidFill>
                <a:srgbClr val="000066"/>
              </a:solidFill>
              <a:latin typeface="Meiryo UI" panose="020B0604030504040204" pitchFamily="50" charset="-128"/>
              <a:ea typeface="Meiryo UI" panose="020B0604030504040204" pitchFamily="50" charset="-128"/>
            </a:endParaRP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表示されるものであって、</a:t>
            </a:r>
            <a:endParaRPr lang="en-US" altLang="ja-JP" sz="2400" dirty="0">
              <a:solidFill>
                <a:srgbClr val="000066"/>
              </a:solidFill>
              <a:latin typeface="Meiryo UI" panose="020B0604030504040204" pitchFamily="50" charset="-128"/>
              <a:ea typeface="Meiryo UI" panose="020B0604030504040204" pitchFamily="50" charset="-128"/>
            </a:endParaRPr>
          </a:p>
          <a:p>
            <a:pPr algn="just" eaLnBrk="1" hangingPunct="1">
              <a:buFontTx/>
              <a:buNone/>
            </a:pPr>
            <a:endParaRPr lang="ja-JP" altLang="en-US" sz="1000" dirty="0">
              <a:solidFill>
                <a:srgbClr val="000066"/>
              </a:solidFill>
              <a:latin typeface="Meiryo UI" panose="020B0604030504040204" pitchFamily="50" charset="-128"/>
              <a:ea typeface="Meiryo UI" panose="020B0604030504040204" pitchFamily="50" charset="-128"/>
            </a:endParaRP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　　・看板、立看板、はり紙及びはり札</a:t>
            </a: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  　・広告塔、広告板、建物その他の工作物等に掲出され、又は</a:t>
            </a:r>
            <a:endParaRPr lang="en-US" altLang="ja-JP" sz="2400" dirty="0">
              <a:solidFill>
                <a:srgbClr val="000066"/>
              </a:solidFill>
              <a:latin typeface="Meiryo UI" panose="020B0604030504040204" pitchFamily="50" charset="-128"/>
              <a:ea typeface="Meiryo UI" panose="020B0604030504040204" pitchFamily="50" charset="-128"/>
            </a:endParaRP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　　 表示されたもの</a:t>
            </a:r>
          </a:p>
          <a:p>
            <a:pPr algn="just" eaLnBrk="1" hangingPunct="1">
              <a:buFontTx/>
              <a:buNone/>
            </a:pPr>
            <a:r>
              <a:rPr lang="ja-JP" altLang="en-US" sz="2400" dirty="0">
                <a:solidFill>
                  <a:srgbClr val="000066"/>
                </a:solidFill>
                <a:latin typeface="Meiryo UI" panose="020B0604030504040204" pitchFamily="50" charset="-128"/>
                <a:ea typeface="Meiryo UI" panose="020B0604030504040204" pitchFamily="50" charset="-128"/>
              </a:rPr>
              <a:t>　  ・これらに類するもの</a:t>
            </a:r>
            <a:endParaRPr lang="ja-JP" altLang="en-US" sz="2400" kern="0" dirty="0">
              <a:solidFill>
                <a:srgbClr val="000066"/>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A0B79E01-4880-AF5E-E43C-7CF06B0D4E4C}"/>
              </a:ext>
            </a:extLst>
          </p:cNvPr>
          <p:cNvSpPr/>
          <p:nvPr/>
        </p:nvSpPr>
        <p:spPr>
          <a:xfrm>
            <a:off x="611560" y="1628800"/>
            <a:ext cx="4752528" cy="1454270"/>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5464A1FB-D57D-3F5F-D467-1A189A4E4D6B}"/>
              </a:ext>
            </a:extLst>
          </p:cNvPr>
          <p:cNvSpPr/>
          <p:nvPr/>
        </p:nvSpPr>
        <p:spPr>
          <a:xfrm>
            <a:off x="626699" y="3688257"/>
            <a:ext cx="7992888" cy="2004634"/>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FC4C2C1F-2556-BAD6-A048-F8FBA7E3C3C3}"/>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8063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6</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屋外広告物の種類</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pic>
        <p:nvPicPr>
          <p:cNvPr id="7" name="Picture 3">
            <a:extLst>
              <a:ext uri="{FF2B5EF4-FFF2-40B4-BE49-F238E27FC236}">
                <a16:creationId xmlns:a16="http://schemas.microsoft.com/office/drawing/2014/main" id="{BF3A7354-8BF4-ADF2-D81A-D57D84D47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39" t="24438" r="2864" b="15274"/>
          <a:stretch>
            <a:fillRect/>
          </a:stretch>
        </p:blipFill>
        <p:spPr bwMode="auto">
          <a:xfrm>
            <a:off x="539552" y="836712"/>
            <a:ext cx="8208963"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楕円 7">
            <a:extLst>
              <a:ext uri="{FF2B5EF4-FFF2-40B4-BE49-F238E27FC236}">
                <a16:creationId xmlns:a16="http://schemas.microsoft.com/office/drawing/2014/main" id="{1D3C4A58-E1D1-1CEB-DFA7-CEA0553318F9}"/>
              </a:ext>
            </a:extLst>
          </p:cNvPr>
          <p:cNvSpPr/>
          <p:nvPr/>
        </p:nvSpPr>
        <p:spPr>
          <a:xfrm>
            <a:off x="859980" y="3534668"/>
            <a:ext cx="250825" cy="250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①</a:t>
            </a:r>
          </a:p>
        </p:txBody>
      </p:sp>
      <p:sp>
        <p:nvSpPr>
          <p:cNvPr id="9" name="楕円 8">
            <a:extLst>
              <a:ext uri="{FF2B5EF4-FFF2-40B4-BE49-F238E27FC236}">
                <a16:creationId xmlns:a16="http://schemas.microsoft.com/office/drawing/2014/main" id="{5A862631-5E91-439A-A697-3579D45FA5DC}"/>
              </a:ext>
            </a:extLst>
          </p:cNvPr>
          <p:cNvSpPr/>
          <p:nvPr/>
        </p:nvSpPr>
        <p:spPr>
          <a:xfrm>
            <a:off x="1343672" y="3898176"/>
            <a:ext cx="252413"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②</a:t>
            </a:r>
          </a:p>
        </p:txBody>
      </p:sp>
      <p:sp>
        <p:nvSpPr>
          <p:cNvPr id="10" name="楕円 9">
            <a:extLst>
              <a:ext uri="{FF2B5EF4-FFF2-40B4-BE49-F238E27FC236}">
                <a16:creationId xmlns:a16="http://schemas.microsoft.com/office/drawing/2014/main" id="{12F6AB9F-FF40-D7BF-61B3-4CB52E0C88E5}"/>
              </a:ext>
            </a:extLst>
          </p:cNvPr>
          <p:cNvSpPr/>
          <p:nvPr/>
        </p:nvSpPr>
        <p:spPr>
          <a:xfrm>
            <a:off x="1343673" y="3173552"/>
            <a:ext cx="252412"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③</a:t>
            </a:r>
          </a:p>
        </p:txBody>
      </p:sp>
      <p:sp>
        <p:nvSpPr>
          <p:cNvPr id="11" name="楕円 10">
            <a:extLst>
              <a:ext uri="{FF2B5EF4-FFF2-40B4-BE49-F238E27FC236}">
                <a16:creationId xmlns:a16="http://schemas.microsoft.com/office/drawing/2014/main" id="{E01336BC-D65C-6250-3ECB-F5DB935C1313}"/>
              </a:ext>
            </a:extLst>
          </p:cNvPr>
          <p:cNvSpPr/>
          <p:nvPr/>
        </p:nvSpPr>
        <p:spPr>
          <a:xfrm>
            <a:off x="2059096" y="3376676"/>
            <a:ext cx="252413"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④</a:t>
            </a:r>
          </a:p>
        </p:txBody>
      </p:sp>
      <p:sp>
        <p:nvSpPr>
          <p:cNvPr id="12" name="楕円 11">
            <a:extLst>
              <a:ext uri="{FF2B5EF4-FFF2-40B4-BE49-F238E27FC236}">
                <a16:creationId xmlns:a16="http://schemas.microsoft.com/office/drawing/2014/main" id="{5D186E6C-1C87-C115-7BBF-0637EF3A9843}"/>
              </a:ext>
            </a:extLst>
          </p:cNvPr>
          <p:cNvSpPr/>
          <p:nvPr/>
        </p:nvSpPr>
        <p:spPr>
          <a:xfrm>
            <a:off x="2574988" y="2978474"/>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⑥</a:t>
            </a:r>
          </a:p>
        </p:txBody>
      </p:sp>
      <p:sp>
        <p:nvSpPr>
          <p:cNvPr id="13" name="楕円 12">
            <a:extLst>
              <a:ext uri="{FF2B5EF4-FFF2-40B4-BE49-F238E27FC236}">
                <a16:creationId xmlns:a16="http://schemas.microsoft.com/office/drawing/2014/main" id="{435A6A58-0279-543C-3B27-27AD03EC62E3}"/>
              </a:ext>
            </a:extLst>
          </p:cNvPr>
          <p:cNvSpPr/>
          <p:nvPr/>
        </p:nvSpPr>
        <p:spPr>
          <a:xfrm>
            <a:off x="3011825" y="2812267"/>
            <a:ext cx="250825"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⑦</a:t>
            </a:r>
          </a:p>
        </p:txBody>
      </p:sp>
      <p:sp>
        <p:nvSpPr>
          <p:cNvPr id="14" name="楕円 13">
            <a:extLst>
              <a:ext uri="{FF2B5EF4-FFF2-40B4-BE49-F238E27FC236}">
                <a16:creationId xmlns:a16="http://schemas.microsoft.com/office/drawing/2014/main" id="{E34F885F-3F60-FE40-E36F-DA4470533908}"/>
              </a:ext>
            </a:extLst>
          </p:cNvPr>
          <p:cNvSpPr/>
          <p:nvPr/>
        </p:nvSpPr>
        <p:spPr>
          <a:xfrm>
            <a:off x="2761000" y="2652590"/>
            <a:ext cx="250825"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⑧</a:t>
            </a:r>
          </a:p>
        </p:txBody>
      </p:sp>
      <p:sp>
        <p:nvSpPr>
          <p:cNvPr id="15" name="楕円 14">
            <a:extLst>
              <a:ext uri="{FF2B5EF4-FFF2-40B4-BE49-F238E27FC236}">
                <a16:creationId xmlns:a16="http://schemas.microsoft.com/office/drawing/2014/main" id="{8D423F34-D400-5970-67C2-9A5C853C2B11}"/>
              </a:ext>
            </a:extLst>
          </p:cNvPr>
          <p:cNvSpPr/>
          <p:nvPr/>
        </p:nvSpPr>
        <p:spPr>
          <a:xfrm>
            <a:off x="2426030" y="2688234"/>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⑨</a:t>
            </a:r>
          </a:p>
        </p:txBody>
      </p:sp>
      <p:sp>
        <p:nvSpPr>
          <p:cNvPr id="16" name="楕円 15">
            <a:extLst>
              <a:ext uri="{FF2B5EF4-FFF2-40B4-BE49-F238E27FC236}">
                <a16:creationId xmlns:a16="http://schemas.microsoft.com/office/drawing/2014/main" id="{BBEB7A58-1077-32AB-2956-F7F7E37DB701}"/>
              </a:ext>
            </a:extLst>
          </p:cNvPr>
          <p:cNvSpPr/>
          <p:nvPr/>
        </p:nvSpPr>
        <p:spPr>
          <a:xfrm>
            <a:off x="1623046" y="2068216"/>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⑩</a:t>
            </a:r>
          </a:p>
        </p:txBody>
      </p:sp>
      <p:sp>
        <p:nvSpPr>
          <p:cNvPr id="17" name="楕円 16">
            <a:extLst>
              <a:ext uri="{FF2B5EF4-FFF2-40B4-BE49-F238E27FC236}">
                <a16:creationId xmlns:a16="http://schemas.microsoft.com/office/drawing/2014/main" id="{56154508-C2F5-B1C2-FDC4-04FE46704D05}"/>
              </a:ext>
            </a:extLst>
          </p:cNvPr>
          <p:cNvSpPr/>
          <p:nvPr/>
        </p:nvSpPr>
        <p:spPr>
          <a:xfrm>
            <a:off x="2280398" y="1801514"/>
            <a:ext cx="252412" cy="252413"/>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⑪</a:t>
            </a:r>
          </a:p>
        </p:txBody>
      </p:sp>
      <p:sp>
        <p:nvSpPr>
          <p:cNvPr id="18" name="楕円 17">
            <a:extLst>
              <a:ext uri="{FF2B5EF4-FFF2-40B4-BE49-F238E27FC236}">
                <a16:creationId xmlns:a16="http://schemas.microsoft.com/office/drawing/2014/main" id="{96222E9A-5FC6-A45C-FDCF-51BED65A947B}"/>
              </a:ext>
            </a:extLst>
          </p:cNvPr>
          <p:cNvSpPr/>
          <p:nvPr/>
        </p:nvSpPr>
        <p:spPr>
          <a:xfrm>
            <a:off x="2701989" y="1549101"/>
            <a:ext cx="250825"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⑮</a:t>
            </a:r>
          </a:p>
        </p:txBody>
      </p:sp>
      <p:sp>
        <p:nvSpPr>
          <p:cNvPr id="19" name="楕円 18">
            <a:extLst>
              <a:ext uri="{FF2B5EF4-FFF2-40B4-BE49-F238E27FC236}">
                <a16:creationId xmlns:a16="http://schemas.microsoft.com/office/drawing/2014/main" id="{5BAF715B-F8E4-F5DA-1D39-D807927053D3}"/>
              </a:ext>
            </a:extLst>
          </p:cNvPr>
          <p:cNvSpPr/>
          <p:nvPr/>
        </p:nvSpPr>
        <p:spPr>
          <a:xfrm>
            <a:off x="3301729" y="1509626"/>
            <a:ext cx="252412"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⑯</a:t>
            </a:r>
          </a:p>
        </p:txBody>
      </p:sp>
      <p:sp>
        <p:nvSpPr>
          <p:cNvPr id="20" name="楕円 19">
            <a:extLst>
              <a:ext uri="{FF2B5EF4-FFF2-40B4-BE49-F238E27FC236}">
                <a16:creationId xmlns:a16="http://schemas.microsoft.com/office/drawing/2014/main" id="{1F2ADA99-95EC-23DD-A570-3C12F0373251}"/>
              </a:ext>
            </a:extLst>
          </p:cNvPr>
          <p:cNvSpPr/>
          <p:nvPr/>
        </p:nvSpPr>
        <p:spPr>
          <a:xfrm>
            <a:off x="3923979" y="2711037"/>
            <a:ext cx="252412"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⑰</a:t>
            </a:r>
          </a:p>
        </p:txBody>
      </p:sp>
      <p:sp>
        <p:nvSpPr>
          <p:cNvPr id="21" name="楕円 20">
            <a:extLst>
              <a:ext uri="{FF2B5EF4-FFF2-40B4-BE49-F238E27FC236}">
                <a16:creationId xmlns:a16="http://schemas.microsoft.com/office/drawing/2014/main" id="{27381ABD-FC6F-0B03-9C7E-AF142336B331}"/>
              </a:ext>
            </a:extLst>
          </p:cNvPr>
          <p:cNvSpPr/>
          <p:nvPr/>
        </p:nvSpPr>
        <p:spPr>
          <a:xfrm>
            <a:off x="4925006" y="3198293"/>
            <a:ext cx="252412" cy="155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⑲</a:t>
            </a:r>
          </a:p>
        </p:txBody>
      </p:sp>
      <p:sp>
        <p:nvSpPr>
          <p:cNvPr id="22" name="楕円 21">
            <a:extLst>
              <a:ext uri="{FF2B5EF4-FFF2-40B4-BE49-F238E27FC236}">
                <a16:creationId xmlns:a16="http://schemas.microsoft.com/office/drawing/2014/main" id="{58807B4A-8856-976D-2803-CBF18977C3CF}"/>
              </a:ext>
            </a:extLst>
          </p:cNvPr>
          <p:cNvSpPr/>
          <p:nvPr/>
        </p:nvSpPr>
        <p:spPr>
          <a:xfrm>
            <a:off x="5161107" y="3400629"/>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⑳</a:t>
            </a:r>
          </a:p>
        </p:txBody>
      </p:sp>
      <p:sp>
        <p:nvSpPr>
          <p:cNvPr id="23" name="楕円 22">
            <a:extLst>
              <a:ext uri="{FF2B5EF4-FFF2-40B4-BE49-F238E27FC236}">
                <a16:creationId xmlns:a16="http://schemas.microsoft.com/office/drawing/2014/main" id="{5449CEEF-6435-3EBB-353A-279D75D0E306}"/>
              </a:ext>
            </a:extLst>
          </p:cNvPr>
          <p:cNvSpPr/>
          <p:nvPr/>
        </p:nvSpPr>
        <p:spPr>
          <a:xfrm>
            <a:off x="5332762" y="3685103"/>
            <a:ext cx="252412" cy="250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㉑</a:t>
            </a:r>
          </a:p>
        </p:txBody>
      </p:sp>
      <p:sp>
        <p:nvSpPr>
          <p:cNvPr id="24" name="楕円 23">
            <a:extLst>
              <a:ext uri="{FF2B5EF4-FFF2-40B4-BE49-F238E27FC236}">
                <a16:creationId xmlns:a16="http://schemas.microsoft.com/office/drawing/2014/main" id="{A6ED25FA-4AFE-B903-DCA3-710CFF5E71B2}"/>
              </a:ext>
            </a:extLst>
          </p:cNvPr>
          <p:cNvSpPr/>
          <p:nvPr/>
        </p:nvSpPr>
        <p:spPr>
          <a:xfrm>
            <a:off x="5359322" y="3227310"/>
            <a:ext cx="252412" cy="252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㉒</a:t>
            </a:r>
          </a:p>
        </p:txBody>
      </p:sp>
      <p:sp>
        <p:nvSpPr>
          <p:cNvPr id="25" name="楕円 24">
            <a:extLst>
              <a:ext uri="{FF2B5EF4-FFF2-40B4-BE49-F238E27FC236}">
                <a16:creationId xmlns:a16="http://schemas.microsoft.com/office/drawing/2014/main" id="{00D5A799-FE43-276B-B12F-85234207FCE0}"/>
              </a:ext>
            </a:extLst>
          </p:cNvPr>
          <p:cNvSpPr/>
          <p:nvPr/>
        </p:nvSpPr>
        <p:spPr>
          <a:xfrm>
            <a:off x="6249090" y="3458819"/>
            <a:ext cx="252413" cy="252413"/>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㉓</a:t>
            </a:r>
          </a:p>
        </p:txBody>
      </p:sp>
      <p:sp>
        <p:nvSpPr>
          <p:cNvPr id="26" name="Text Box 6">
            <a:extLst>
              <a:ext uri="{FF2B5EF4-FFF2-40B4-BE49-F238E27FC236}">
                <a16:creationId xmlns:a16="http://schemas.microsoft.com/office/drawing/2014/main" id="{9DF98485-1647-1969-6A62-61FC73207DAC}"/>
              </a:ext>
            </a:extLst>
          </p:cNvPr>
          <p:cNvSpPr txBox="1">
            <a:spLocks noChangeArrowheads="1"/>
          </p:cNvSpPr>
          <p:nvPr/>
        </p:nvSpPr>
        <p:spPr bwMode="auto">
          <a:xfrm>
            <a:off x="7320906" y="710382"/>
            <a:ext cx="1571625" cy="955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t>　　　　　　　　　　　　</a:t>
            </a:r>
            <a:endParaRPr lang="en-US" altLang="ja-JP" sz="1400" dirty="0"/>
          </a:p>
          <a:p>
            <a:pPr eaLnBrk="1" hangingPunct="1">
              <a:spcBef>
                <a:spcPct val="0"/>
              </a:spcBef>
              <a:buFontTx/>
              <a:buNone/>
            </a:pPr>
            <a:endParaRPr lang="en-US" altLang="ja-JP" sz="1400" dirty="0"/>
          </a:p>
          <a:p>
            <a:pPr eaLnBrk="1" hangingPunct="1">
              <a:spcBef>
                <a:spcPct val="0"/>
              </a:spcBef>
              <a:buFontTx/>
              <a:buNone/>
            </a:pPr>
            <a:endParaRPr lang="en-US" altLang="ja-JP" sz="1400" dirty="0"/>
          </a:p>
          <a:p>
            <a:pPr eaLnBrk="1" hangingPunct="1">
              <a:spcBef>
                <a:spcPct val="0"/>
              </a:spcBef>
              <a:buFontTx/>
              <a:buNone/>
            </a:pPr>
            <a:endParaRPr lang="en-US" altLang="ja-JP" sz="1400" dirty="0"/>
          </a:p>
        </p:txBody>
      </p:sp>
      <p:sp>
        <p:nvSpPr>
          <p:cNvPr id="27" name="楕円 26">
            <a:extLst>
              <a:ext uri="{FF2B5EF4-FFF2-40B4-BE49-F238E27FC236}">
                <a16:creationId xmlns:a16="http://schemas.microsoft.com/office/drawing/2014/main" id="{87AFE399-57C3-7B77-AA1B-5224AE3FA112}"/>
              </a:ext>
            </a:extLst>
          </p:cNvPr>
          <p:cNvSpPr/>
          <p:nvPr/>
        </p:nvSpPr>
        <p:spPr>
          <a:xfrm>
            <a:off x="2613646" y="942678"/>
            <a:ext cx="252413"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⑭</a:t>
            </a:r>
          </a:p>
        </p:txBody>
      </p:sp>
      <p:sp>
        <p:nvSpPr>
          <p:cNvPr id="28" name="楕円 27">
            <a:extLst>
              <a:ext uri="{FF2B5EF4-FFF2-40B4-BE49-F238E27FC236}">
                <a16:creationId xmlns:a16="http://schemas.microsoft.com/office/drawing/2014/main" id="{21D7F19B-860D-DE07-9A5F-C47BFED97226}"/>
              </a:ext>
            </a:extLst>
          </p:cNvPr>
          <p:cNvSpPr/>
          <p:nvPr/>
        </p:nvSpPr>
        <p:spPr>
          <a:xfrm>
            <a:off x="2585467" y="3558897"/>
            <a:ext cx="252412" cy="252413"/>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⑤</a:t>
            </a:r>
          </a:p>
        </p:txBody>
      </p:sp>
      <p:sp>
        <p:nvSpPr>
          <p:cNvPr id="29" name="楕円 28">
            <a:extLst>
              <a:ext uri="{FF2B5EF4-FFF2-40B4-BE49-F238E27FC236}">
                <a16:creationId xmlns:a16="http://schemas.microsoft.com/office/drawing/2014/main" id="{2455A8BA-2EBD-FCEE-4B87-B456164381C1}"/>
              </a:ext>
            </a:extLst>
          </p:cNvPr>
          <p:cNvSpPr/>
          <p:nvPr/>
        </p:nvSpPr>
        <p:spPr>
          <a:xfrm>
            <a:off x="4360135" y="3196416"/>
            <a:ext cx="254000" cy="252412"/>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⑱</a:t>
            </a:r>
          </a:p>
        </p:txBody>
      </p:sp>
      <p:sp>
        <p:nvSpPr>
          <p:cNvPr id="30" name="楕円 29">
            <a:extLst>
              <a:ext uri="{FF2B5EF4-FFF2-40B4-BE49-F238E27FC236}">
                <a16:creationId xmlns:a16="http://schemas.microsoft.com/office/drawing/2014/main" id="{D5E7CF3F-891A-FD54-E4A5-508D5A4AA353}"/>
              </a:ext>
            </a:extLst>
          </p:cNvPr>
          <p:cNvSpPr/>
          <p:nvPr/>
        </p:nvSpPr>
        <p:spPr>
          <a:xfrm>
            <a:off x="1962372" y="859333"/>
            <a:ext cx="252412" cy="252413"/>
          </a:xfrm>
          <a:prstGeom prst="ellipse">
            <a:avLst/>
          </a:prstGeom>
          <a:solidFill>
            <a:schemeClr val="bg1"/>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⑬</a:t>
            </a:r>
          </a:p>
        </p:txBody>
      </p:sp>
      <p:sp>
        <p:nvSpPr>
          <p:cNvPr id="31" name="Text Box 7">
            <a:extLst>
              <a:ext uri="{FF2B5EF4-FFF2-40B4-BE49-F238E27FC236}">
                <a16:creationId xmlns:a16="http://schemas.microsoft.com/office/drawing/2014/main" id="{F2714028-92C4-B158-5DD8-67A1CEE84A83}"/>
              </a:ext>
            </a:extLst>
          </p:cNvPr>
          <p:cNvSpPr txBox="1">
            <a:spLocks noChangeArrowheads="1"/>
          </p:cNvSpPr>
          <p:nvPr/>
        </p:nvSpPr>
        <p:spPr>
          <a:xfrm>
            <a:off x="6588276" y="4341259"/>
            <a:ext cx="2160239" cy="402291"/>
          </a:xfrm>
          <a:prstGeom prst="rect">
            <a:avLst/>
          </a:prstGeom>
          <a:solidFill>
            <a:schemeClr val="accent3">
              <a:lumMod val="95000"/>
            </a:schemeClr>
          </a:solidFill>
          <a:ln>
            <a:noFill/>
          </a:ln>
        </p:spPr>
        <p:txBody>
          <a:bodyPr wrap="squar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出典：「富山県屋外広告ガイドライン」</a:t>
            </a:r>
            <a:endParaRPr lang="en-US" altLang="ja-JP" sz="1000" dirty="0">
              <a:solidFill>
                <a:srgbClr val="000000"/>
              </a:solidFill>
              <a:latin typeface="Meiryo UI" panose="020B0604030504040204" pitchFamily="50" charset="-128"/>
              <a:ea typeface="Meiryo UI" panose="020B0604030504040204" pitchFamily="50" charset="-128"/>
            </a:endParaRPr>
          </a:p>
          <a:p>
            <a:pPr marL="36000">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　　　　  国土交通省にて一部加工</a:t>
            </a:r>
          </a:p>
        </p:txBody>
      </p:sp>
      <p:sp>
        <p:nvSpPr>
          <p:cNvPr id="32" name="Text Box 4">
            <a:extLst>
              <a:ext uri="{FF2B5EF4-FFF2-40B4-BE49-F238E27FC236}">
                <a16:creationId xmlns:a16="http://schemas.microsoft.com/office/drawing/2014/main" id="{390E58DA-F9BC-8556-BF8C-FF0D4FF67527}"/>
              </a:ext>
            </a:extLst>
          </p:cNvPr>
          <p:cNvSpPr txBox="1">
            <a:spLocks noChangeArrowheads="1"/>
          </p:cNvSpPr>
          <p:nvPr/>
        </p:nvSpPr>
        <p:spPr bwMode="auto">
          <a:xfrm>
            <a:off x="443815" y="4843331"/>
            <a:ext cx="3230562" cy="1817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① 電柱広告</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② 建植広告（野立看板）</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③ 野立広告（ポールサイン）</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④ 建植広告（駐車場誘導サイン）</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⑤</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車体広告（ラッピング）</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⑥</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消化栓広告</a:t>
            </a:r>
            <a:endParaRPr lang="en-US" altLang="ja-JP" sz="14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⑦</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建植広告（ゲートサイン、アーチ看板）</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⑧</a:t>
            </a:r>
            <a:r>
              <a:rPr lang="en-US" altLang="ja-JP" sz="1400" dirty="0">
                <a:latin typeface="Meiryo UI" panose="020B0604030504040204" pitchFamily="50" charset="-128"/>
                <a:ea typeface="Meiryo UI" panose="020B0604030504040204" pitchFamily="50" charset="-128"/>
              </a:rPr>
              <a:t> POP</a:t>
            </a:r>
            <a:r>
              <a:rPr lang="ja-JP" altLang="en-US" sz="1400" dirty="0">
                <a:latin typeface="Meiryo UI" panose="020B0604030504040204" pitchFamily="50" charset="-128"/>
                <a:ea typeface="Meiryo UI" panose="020B0604030504040204" pitchFamily="50" charset="-128"/>
              </a:rPr>
              <a:t>サイン（店頭装飾）</a:t>
            </a:r>
            <a:endParaRPr lang="en-US" altLang="ja-JP" sz="1400" dirty="0">
              <a:latin typeface="Meiryo UI" panose="020B0604030504040204" pitchFamily="50" charset="-128"/>
              <a:ea typeface="Meiryo UI" panose="020B0604030504040204" pitchFamily="50" charset="-128"/>
            </a:endParaRPr>
          </a:p>
        </p:txBody>
      </p:sp>
      <p:sp>
        <p:nvSpPr>
          <p:cNvPr id="33" name="Text Box 5">
            <a:extLst>
              <a:ext uri="{FF2B5EF4-FFF2-40B4-BE49-F238E27FC236}">
                <a16:creationId xmlns:a16="http://schemas.microsoft.com/office/drawing/2014/main" id="{5E0E57A2-CA6E-FEBD-FE41-75D1AD2B2C0F}"/>
              </a:ext>
            </a:extLst>
          </p:cNvPr>
          <p:cNvSpPr txBox="1">
            <a:spLocks noChangeArrowheads="1"/>
          </p:cNvSpPr>
          <p:nvPr/>
        </p:nvSpPr>
        <p:spPr bwMode="auto">
          <a:xfrm>
            <a:off x="3652895" y="4837775"/>
            <a:ext cx="2526952" cy="1818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⑨</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壁面広告</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⑩</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ポールサイン（二柱式看板）</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⑪</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大型ビジョン</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⑫</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突き出し広告（袖看板）</a:t>
            </a:r>
            <a:endParaRPr lang="en-US" altLang="ja-JP" sz="14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⑬</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アドバルーン</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⑭</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屋上広告</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⑮</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懸垂幕</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⑯ 壁面広告</a:t>
            </a:r>
          </a:p>
        </p:txBody>
      </p:sp>
      <p:sp>
        <p:nvSpPr>
          <p:cNvPr id="34" name="Text Box 6">
            <a:extLst>
              <a:ext uri="{FF2B5EF4-FFF2-40B4-BE49-F238E27FC236}">
                <a16:creationId xmlns:a16="http://schemas.microsoft.com/office/drawing/2014/main" id="{8DC1D50C-5736-AFAD-F6E5-C32CC81380DC}"/>
              </a:ext>
            </a:extLst>
          </p:cNvPr>
          <p:cNvSpPr txBox="1">
            <a:spLocks noChangeArrowheads="1"/>
          </p:cNvSpPr>
          <p:nvPr/>
        </p:nvSpPr>
        <p:spPr bwMode="auto">
          <a:xfrm>
            <a:off x="6402190" y="4843331"/>
            <a:ext cx="2387490" cy="16026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⑰</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貼り紙・貼り札</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⑱</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広告旗（のぼり旗）</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⑲</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壁面広告</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⑳</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置き看板（スタンドサイン）</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㉑</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置き看板（</a:t>
            </a:r>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型看板）</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㉒</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突き出し広告</a:t>
            </a:r>
          </a:p>
          <a:p>
            <a:pPr eaLnBrk="1" hangingPunct="1">
              <a:spcBef>
                <a:spcPct val="0"/>
              </a:spcBef>
              <a:buFontTx/>
              <a:buNone/>
            </a:pPr>
            <a:r>
              <a:rPr lang="ja-JP" altLang="en-US" sz="1400" dirty="0">
                <a:latin typeface="Meiryo UI" panose="020B0604030504040204" pitchFamily="50" charset="-128"/>
                <a:ea typeface="Meiryo UI" panose="020B0604030504040204" pitchFamily="50" charset="-128"/>
              </a:rPr>
              <a:t>㉓</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広告旗（バナー広告）</a:t>
            </a:r>
          </a:p>
        </p:txBody>
      </p:sp>
      <p:sp>
        <p:nvSpPr>
          <p:cNvPr id="2" name="正方形/長方形 1">
            <a:extLst>
              <a:ext uri="{FF2B5EF4-FFF2-40B4-BE49-F238E27FC236}">
                <a16:creationId xmlns:a16="http://schemas.microsoft.com/office/drawing/2014/main" id="{38DAC8C4-629A-4E9F-453F-BDE2493CD998}"/>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2DCFBF05-BB22-64DC-9A91-57A23C3F1253}"/>
              </a:ext>
            </a:extLst>
          </p:cNvPr>
          <p:cNvSpPr/>
          <p:nvPr/>
        </p:nvSpPr>
        <p:spPr>
          <a:xfrm>
            <a:off x="1875459" y="1486562"/>
            <a:ext cx="250825" cy="252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⑫</a:t>
            </a:r>
          </a:p>
        </p:txBody>
      </p:sp>
    </p:spTree>
    <p:extLst>
      <p:ext uri="{BB962C8B-B14F-4D97-AF65-F5344CB8AC3E}">
        <p14:creationId xmlns:p14="http://schemas.microsoft.com/office/powerpoint/2010/main" val="2480965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7</a:t>
            </a:fld>
            <a:endParaRPr lang="en-US" altLang="ja-JP" dirty="0">
              <a:solidFill>
                <a:srgbClr val="000000"/>
              </a:solidFill>
            </a:endParaRPr>
          </a:p>
        </p:txBody>
      </p:sp>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屋外広告物の規制主体</a:t>
            </a:r>
            <a:endParaRPr lang="en-US" altLang="ja-JP" sz="2400" b="1" kern="0" dirty="0">
              <a:solidFill>
                <a:srgbClr val="0066FF"/>
              </a:solidFill>
              <a:latin typeface="Meiryo UI" panose="020B0604030504040204" pitchFamily="50" charset="-128"/>
              <a:ea typeface="Meiryo UI" panose="020B0604030504040204" pitchFamily="50" charset="-128"/>
            </a:endParaRPr>
          </a:p>
        </p:txBody>
      </p:sp>
      <p:sp>
        <p:nvSpPr>
          <p:cNvPr id="2" name="Rectangle 3">
            <a:extLst>
              <a:ext uri="{FF2B5EF4-FFF2-40B4-BE49-F238E27FC236}">
                <a16:creationId xmlns:a16="http://schemas.microsoft.com/office/drawing/2014/main" id="{7391D1DD-D0FE-7A7B-E584-C9C96FBEFB89}"/>
              </a:ext>
            </a:extLst>
          </p:cNvPr>
          <p:cNvSpPr txBox="1">
            <a:spLocks noChangeArrowheads="1"/>
          </p:cNvSpPr>
          <p:nvPr/>
        </p:nvSpPr>
        <p:spPr>
          <a:xfrm>
            <a:off x="107504" y="836712"/>
            <a:ext cx="8964488" cy="5760640"/>
          </a:xfrm>
          <a:prstGeom prst="rect">
            <a:avLst/>
          </a:prstGeom>
          <a:noFill/>
          <a:ln>
            <a:noFill/>
          </a:ln>
        </p:spPr>
        <p:txBody>
          <a:bodyPr vert="horz" wrap="square" lIns="91440" tIns="45720" rIns="91440" bIns="45720" numCol="1" anchor="t" anchorCtr="0" compatLnSpc="1">
            <a:prstTxWarp prst="textNoShape">
              <a:avLst/>
            </a:prstTxWarp>
            <a:noAutofit/>
          </a:bodyPr>
          <a:lst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fontAlgn="base">
              <a:spcBef>
                <a:spcPct val="20000"/>
              </a:spcBef>
              <a:spcAft>
                <a:spcPct val="0"/>
              </a:spcAft>
              <a:buChar char="»"/>
              <a:defRPr kumimoji="1" sz="1704">
                <a:solidFill>
                  <a:schemeClr val="tx1"/>
                </a:solidFill>
                <a:latin typeface="+mn-lt"/>
                <a:ea typeface="+mn-ea"/>
              </a:defRPr>
            </a:lvl6pPr>
            <a:lvl7pPr marL="2532312" indent="-194793" algn="l" rtl="0" fontAlgn="base">
              <a:spcBef>
                <a:spcPct val="20000"/>
              </a:spcBef>
              <a:spcAft>
                <a:spcPct val="0"/>
              </a:spcAft>
              <a:buChar char="»"/>
              <a:defRPr kumimoji="1" sz="1704">
                <a:solidFill>
                  <a:schemeClr val="tx1"/>
                </a:solidFill>
                <a:latin typeface="+mn-lt"/>
                <a:ea typeface="+mn-ea"/>
              </a:defRPr>
            </a:lvl7pPr>
            <a:lvl8pPr marL="2921898" indent="-194793" algn="l" rtl="0" fontAlgn="base">
              <a:spcBef>
                <a:spcPct val="20000"/>
              </a:spcBef>
              <a:spcAft>
                <a:spcPct val="0"/>
              </a:spcAft>
              <a:buChar char="»"/>
              <a:defRPr kumimoji="1" sz="1704">
                <a:solidFill>
                  <a:schemeClr val="tx1"/>
                </a:solidFill>
                <a:latin typeface="+mn-lt"/>
                <a:ea typeface="+mn-ea"/>
              </a:defRPr>
            </a:lvl8pPr>
            <a:lvl9pPr marL="3311484" indent="-194793" algn="l" rtl="0" fontAlgn="base">
              <a:spcBef>
                <a:spcPct val="20000"/>
              </a:spcBef>
              <a:spcAft>
                <a:spcPct val="0"/>
              </a:spcAft>
              <a:buChar char="»"/>
              <a:defRPr kumimoji="1" sz="1704">
                <a:solidFill>
                  <a:schemeClr val="tx1"/>
                </a:solidFill>
                <a:latin typeface="+mn-lt"/>
                <a:ea typeface="+mn-ea"/>
              </a:defRPr>
            </a:lvl9pPr>
          </a:lstStyle>
          <a:p>
            <a:pPr marL="180000" indent="-252000" algn="just">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都道府県、指定都市、中核市が屋外広告物法に基づき屋外広告</a:t>
            </a:r>
            <a:endParaRPr lang="en-US" altLang="ja-JP" sz="2400" dirty="0">
              <a:solidFill>
                <a:srgbClr val="000066"/>
              </a:solidFill>
              <a:latin typeface="Meiryo UI" panose="020B0604030504040204" pitchFamily="50" charset="-128"/>
              <a:ea typeface="Meiryo UI" panose="020B0604030504040204" pitchFamily="50" charset="-128"/>
            </a:endParaRPr>
          </a:p>
          <a:p>
            <a:pPr marL="252000" indent="-252000">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物条例を定め、必要な規制を行うことができる。  </a:t>
            </a:r>
            <a:endParaRPr lang="ja-JP" altLang="en-US" sz="1600" dirty="0">
              <a:solidFill>
                <a:srgbClr val="000066"/>
              </a:solidFill>
              <a:latin typeface="Meiryo UI" panose="020B0604030504040204" pitchFamily="50" charset="-128"/>
              <a:ea typeface="Meiryo UI" panose="020B0604030504040204" pitchFamily="50" charset="-128"/>
            </a:endParaRPr>
          </a:p>
          <a:p>
            <a:pPr algn="just">
              <a:spcBef>
                <a:spcPts val="0"/>
              </a:spcBef>
              <a:buFontTx/>
              <a:buNone/>
            </a:pPr>
            <a:endParaRPr lang="ja-JP" altLang="en-US" sz="2400" dirty="0">
              <a:solidFill>
                <a:srgbClr val="000066"/>
              </a:solidFill>
              <a:latin typeface="Meiryo UI" panose="020B0604030504040204" pitchFamily="50" charset="-128"/>
              <a:ea typeface="Meiryo UI" panose="020B0604030504040204" pitchFamily="50" charset="-128"/>
            </a:endParaRPr>
          </a:p>
          <a:p>
            <a:pPr marL="0" indent="-216000" algn="just">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また、</a:t>
            </a:r>
            <a:endParaRPr lang="en-US" altLang="ja-JP" sz="1000" dirty="0">
              <a:solidFill>
                <a:srgbClr val="000066"/>
              </a:solidFill>
              <a:latin typeface="Meiryo UI" panose="020B0604030504040204" pitchFamily="50" charset="-128"/>
              <a:ea typeface="Meiryo UI" panose="020B0604030504040204" pitchFamily="50" charset="-128"/>
            </a:endParaRPr>
          </a:p>
          <a:p>
            <a:pPr indent="-216000" algn="just">
              <a:spcBef>
                <a:spcPts val="1200"/>
              </a:spcBef>
              <a:buFontTx/>
              <a:buNone/>
            </a:pPr>
            <a:r>
              <a:rPr lang="en-US" altLang="ja-JP" sz="2400" dirty="0">
                <a:solidFill>
                  <a:srgbClr val="000066"/>
                </a:solidFill>
                <a:latin typeface="Meiryo UI" panose="020B0604030504040204" pitchFamily="50" charset="-128"/>
                <a:ea typeface="Meiryo UI" panose="020B0604030504040204" pitchFamily="50" charset="-128"/>
              </a:rPr>
              <a:t>    </a:t>
            </a:r>
            <a:r>
              <a:rPr lang="ja-JP" altLang="en-US" sz="2400" dirty="0">
                <a:solidFill>
                  <a:srgbClr val="000066"/>
                </a:solidFill>
                <a:latin typeface="Meiryo UI" panose="020B0604030504040204" pitchFamily="50" charset="-128"/>
                <a:ea typeface="Meiryo UI" panose="020B0604030504040204" pitchFamily="50" charset="-128"/>
              </a:rPr>
              <a:t>　・景観行政団体である市町村</a:t>
            </a:r>
            <a:endParaRPr lang="en-US" altLang="ja-JP" sz="2400" dirty="0">
              <a:solidFill>
                <a:srgbClr val="000066"/>
              </a:solidFill>
              <a:latin typeface="Meiryo UI" panose="020B0604030504040204" pitchFamily="50" charset="-128"/>
              <a:ea typeface="Meiryo UI" panose="020B0604030504040204" pitchFamily="50" charset="-128"/>
            </a:endParaRPr>
          </a:p>
          <a:p>
            <a:pPr indent="-216000" algn="just">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a:t>
            </a:r>
            <a:r>
              <a:rPr lang="ja-JP" altLang="en-US" sz="2400" kern="0" dirty="0">
                <a:solidFill>
                  <a:schemeClr val="accent6">
                    <a:lumMod val="75000"/>
                  </a:schemeClr>
                </a:solidFill>
                <a:latin typeface="Meiryo UI" panose="020B0604030504040204" pitchFamily="50" charset="-128"/>
                <a:ea typeface="Meiryo UI" panose="020B0604030504040204" pitchFamily="50" charset="-128"/>
              </a:rPr>
              <a:t>歴史的風致維持向上計画の認定市町村</a:t>
            </a:r>
            <a:endParaRPr lang="en-US" altLang="ja-JP" sz="2400" kern="0" dirty="0">
              <a:solidFill>
                <a:schemeClr val="accent6">
                  <a:lumMod val="75000"/>
                </a:schemeClr>
              </a:solidFill>
              <a:latin typeface="Meiryo UI" panose="020B0604030504040204" pitchFamily="50" charset="-128"/>
              <a:ea typeface="Meiryo UI" panose="020B0604030504040204" pitchFamily="50" charset="-128"/>
            </a:endParaRPr>
          </a:p>
          <a:p>
            <a:pPr indent="-216000" algn="just">
              <a:spcBef>
                <a:spcPts val="0"/>
              </a:spcBef>
              <a:buFontTx/>
              <a:buNone/>
            </a:pPr>
            <a:r>
              <a:rPr lang="ja-JP" altLang="en-US" sz="2400" dirty="0">
                <a:solidFill>
                  <a:schemeClr val="accent6">
                    <a:lumMod val="75000"/>
                  </a:schemeClr>
                </a:solidFill>
                <a:latin typeface="Meiryo UI" panose="020B0604030504040204" pitchFamily="50" charset="-128"/>
                <a:ea typeface="Meiryo UI" panose="020B0604030504040204" pitchFamily="50" charset="-128"/>
              </a:rPr>
              <a:t>　　　・</a:t>
            </a:r>
            <a:r>
              <a:rPr lang="ja-JP" altLang="en-US" sz="2400" kern="0" dirty="0">
                <a:solidFill>
                  <a:schemeClr val="accent6">
                    <a:lumMod val="75000"/>
                  </a:schemeClr>
                </a:solidFill>
                <a:latin typeface="Meiryo UI" panose="020B0604030504040204" pitchFamily="50" charset="-128"/>
                <a:ea typeface="Meiryo UI" panose="020B0604030504040204" pitchFamily="50" charset="-128"/>
              </a:rPr>
              <a:t>都市再生整備計画に滞在快適性等向上区域を記載した市町村</a:t>
            </a:r>
            <a:endParaRPr lang="en-US" altLang="ja-JP" sz="2400" kern="0" dirty="0">
              <a:solidFill>
                <a:schemeClr val="accent6">
                  <a:lumMod val="75000"/>
                </a:schemeClr>
              </a:solidFill>
              <a:latin typeface="Meiryo UI" panose="020B0604030504040204" pitchFamily="50" charset="-128"/>
              <a:ea typeface="Meiryo UI" panose="020B0604030504040204" pitchFamily="50" charset="-128"/>
            </a:endParaRPr>
          </a:p>
          <a:p>
            <a:pPr marL="468000" indent="-504000" algn="just" eaLnBrk="1" hangingPunct="1">
              <a:spcBef>
                <a:spcPts val="1200"/>
              </a:spcBef>
              <a:buNone/>
            </a:pPr>
            <a:r>
              <a:rPr lang="en-US" altLang="ja-JP" sz="1000" dirty="0">
                <a:solidFill>
                  <a:srgbClr val="000066"/>
                </a:solidFill>
                <a:latin typeface="Meiryo UI" panose="020B0604030504040204" pitchFamily="50" charset="-128"/>
                <a:ea typeface="Meiryo UI" panose="020B0604030504040204" pitchFamily="50" charset="-128"/>
              </a:rPr>
              <a:t>           </a:t>
            </a:r>
            <a:r>
              <a:rPr lang="ja-JP" altLang="en-US" sz="2400" dirty="0">
                <a:solidFill>
                  <a:srgbClr val="000066"/>
                </a:solidFill>
                <a:latin typeface="Meiryo UI" panose="020B0604030504040204" pitchFamily="50" charset="-128"/>
                <a:ea typeface="Meiryo UI" panose="020B0604030504040204" pitchFamily="50" charset="-128"/>
              </a:rPr>
              <a:t>も、都道府県と協議の上、屋外広告物条例を定め必要な規制を行うことができる（屋外広告業の登録に係る条例を除く）。</a:t>
            </a:r>
          </a:p>
          <a:p>
            <a:pPr algn="just">
              <a:spcBef>
                <a:spcPts val="0"/>
              </a:spcBef>
              <a:buNone/>
            </a:pPr>
            <a:r>
              <a:rPr lang="ja-JP" altLang="en-US" sz="1800" dirty="0">
                <a:solidFill>
                  <a:srgbClr val="000066"/>
                </a:solidFill>
                <a:latin typeface="Meiryo UI" panose="020B0604030504040204" pitchFamily="50" charset="-128"/>
                <a:ea typeface="Meiryo UI" panose="020B0604030504040204" pitchFamily="50" charset="-128"/>
              </a:rPr>
              <a:t>                                                                             　 </a:t>
            </a:r>
            <a:endParaRPr lang="en-US" altLang="ja-JP" sz="1800" dirty="0">
              <a:solidFill>
                <a:srgbClr val="000066"/>
              </a:solidFill>
              <a:latin typeface="Meiryo UI" panose="020B0604030504040204" pitchFamily="50" charset="-128"/>
              <a:ea typeface="Meiryo UI" panose="020B0604030504040204" pitchFamily="50" charset="-128"/>
            </a:endParaRPr>
          </a:p>
          <a:p>
            <a:pPr algn="just">
              <a:spcBef>
                <a:spcPts val="0"/>
              </a:spcBef>
              <a:buNone/>
            </a:pPr>
            <a:endParaRPr lang="en-US" altLang="ja-JP" sz="2400" dirty="0">
              <a:solidFill>
                <a:srgbClr val="000066"/>
              </a:solidFill>
              <a:latin typeface="Meiryo UI" panose="020B0604030504040204" pitchFamily="50" charset="-128"/>
              <a:ea typeface="Meiryo UI" panose="020B0604030504040204" pitchFamily="50" charset="-128"/>
            </a:endParaRPr>
          </a:p>
          <a:p>
            <a:pPr marL="288000" indent="-360000" algn="just">
              <a:spcBef>
                <a:spcPts val="0"/>
              </a:spcBef>
              <a:buFontTx/>
              <a:buNone/>
            </a:pPr>
            <a:r>
              <a:rPr lang="ja-JP" altLang="en-US" sz="2400" dirty="0">
                <a:solidFill>
                  <a:srgbClr val="000066"/>
                </a:solidFill>
                <a:latin typeface="Meiryo UI" panose="020B0604030504040204" pitchFamily="50" charset="-128"/>
                <a:ea typeface="Meiryo UI" panose="020B0604030504040204" pitchFamily="50" charset="-128"/>
              </a:rPr>
              <a:t>○　なお、許可等の事務については、委任を受けて市町村が実施している </a:t>
            </a:r>
            <a:endParaRPr lang="en-US" altLang="ja-JP" sz="2400" dirty="0">
              <a:solidFill>
                <a:srgbClr val="000066"/>
              </a:solidFill>
              <a:latin typeface="Meiryo UI" panose="020B0604030504040204" pitchFamily="50" charset="-128"/>
              <a:ea typeface="Meiryo UI" panose="020B0604030504040204" pitchFamily="50" charset="-128"/>
            </a:endParaRPr>
          </a:p>
          <a:p>
            <a:pPr marL="288000" indent="-360000" algn="just">
              <a:spcBef>
                <a:spcPts val="0"/>
              </a:spcBef>
              <a:buFontTx/>
              <a:buNone/>
            </a:pPr>
            <a:r>
              <a:rPr lang="en-US" altLang="ja-JP" sz="2400" dirty="0">
                <a:solidFill>
                  <a:srgbClr val="000066"/>
                </a:solidFill>
                <a:latin typeface="Meiryo UI" panose="020B0604030504040204" pitchFamily="50" charset="-128"/>
                <a:ea typeface="Meiryo UI" panose="020B0604030504040204" pitchFamily="50" charset="-128"/>
              </a:rPr>
              <a:t>     </a:t>
            </a:r>
            <a:r>
              <a:rPr lang="ja-JP" altLang="en-US" sz="2400" dirty="0">
                <a:solidFill>
                  <a:srgbClr val="000066"/>
                </a:solidFill>
                <a:latin typeface="Meiryo UI" panose="020B0604030504040204" pitchFamily="50" charset="-128"/>
                <a:ea typeface="Meiryo UI" panose="020B0604030504040204" pitchFamily="50" charset="-128"/>
              </a:rPr>
              <a:t>場合もある。</a:t>
            </a:r>
            <a:endParaRPr lang="ja-JP" altLang="en-US" sz="2400" kern="0" dirty="0">
              <a:solidFill>
                <a:srgbClr val="000066"/>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48553574-E818-CBA3-FCAD-1C043F483D30}"/>
              </a:ext>
            </a:extLst>
          </p:cNvPr>
          <p:cNvSpPr/>
          <p:nvPr/>
        </p:nvSpPr>
        <p:spPr>
          <a:xfrm>
            <a:off x="30278" y="620688"/>
            <a:ext cx="9076291" cy="6135138"/>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1086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66E8DB4-1965-EC7B-14B5-70E3DD501956}"/>
              </a:ext>
            </a:extLst>
          </p:cNvPr>
          <p:cNvSpPr txBox="1">
            <a:spLocks noGrp="1" noChangeArrowheads="1"/>
          </p:cNvSpPr>
          <p:nvPr>
            <p:ph type="title"/>
          </p:nvPr>
        </p:nvSpPr>
        <p:spPr>
          <a:xfrm>
            <a:off x="0" y="0"/>
            <a:ext cx="7019925" cy="476250"/>
          </a:xfrm>
          <a:prstGeom prst="rect">
            <a:avLst/>
          </a:prstGeom>
          <a:noFill/>
          <a:ln>
            <a:noFill/>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kumimoji="1" sz="4400">
                <a:solidFill>
                  <a:schemeClr val="tx2"/>
                </a:solidFill>
                <a:latin typeface="+mj-lt"/>
                <a:ea typeface="+mj-ea"/>
                <a:cs typeface="+mj-cs"/>
              </a:defRPr>
            </a:lvl1pPr>
            <a:lvl2pPr algn="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r" rtl="0" fontAlgn="base">
              <a:spcBef>
                <a:spcPct val="0"/>
              </a:spcBef>
              <a:spcAft>
                <a:spcPct val="0"/>
              </a:spcAft>
              <a:defRPr kumimoji="1" sz="4400">
                <a:solidFill>
                  <a:schemeClr val="tx2"/>
                </a:solidFill>
                <a:latin typeface="Arial" charset="0"/>
                <a:ea typeface="ＭＳ Ｐゴシック" pitchFamily="50" charset="-128"/>
              </a:defRPr>
            </a:lvl6pPr>
            <a:lvl7pPr marL="914400" algn="r" rtl="0" fontAlgn="base">
              <a:spcBef>
                <a:spcPct val="0"/>
              </a:spcBef>
              <a:spcAft>
                <a:spcPct val="0"/>
              </a:spcAft>
              <a:defRPr kumimoji="1" sz="4400">
                <a:solidFill>
                  <a:schemeClr val="tx2"/>
                </a:solidFill>
                <a:latin typeface="Arial" charset="0"/>
                <a:ea typeface="ＭＳ Ｐゴシック" pitchFamily="50" charset="-128"/>
              </a:defRPr>
            </a:lvl7pPr>
            <a:lvl8pPr marL="1371600" algn="r" rtl="0" fontAlgn="base">
              <a:spcBef>
                <a:spcPct val="0"/>
              </a:spcBef>
              <a:spcAft>
                <a:spcPct val="0"/>
              </a:spcAft>
              <a:defRPr kumimoji="1" sz="4400">
                <a:solidFill>
                  <a:schemeClr val="tx2"/>
                </a:solidFill>
                <a:latin typeface="Arial" charset="0"/>
                <a:ea typeface="ＭＳ Ｐゴシック" pitchFamily="50" charset="-128"/>
              </a:defRPr>
            </a:lvl8pPr>
            <a:lvl9pPr marL="1828800" algn="r" rtl="0" fontAlgn="base">
              <a:spcBef>
                <a:spcPct val="0"/>
              </a:spcBef>
              <a:spcAft>
                <a:spcPct val="0"/>
              </a:spcAft>
              <a:defRPr kumimoji="1" sz="4400">
                <a:solidFill>
                  <a:schemeClr val="tx2"/>
                </a:solidFill>
                <a:latin typeface="Arial" charset="0"/>
                <a:ea typeface="ＭＳ Ｐゴシック" pitchFamily="50" charset="-128"/>
              </a:defRPr>
            </a:lvl9pPr>
          </a:lstStyle>
          <a:p>
            <a:pPr algn="just" eaLnBrk="1" hangingPunct="1"/>
            <a:r>
              <a:rPr lang="ja-JP" altLang="en-US" sz="2400" b="1" dirty="0">
                <a:solidFill>
                  <a:srgbClr val="4087C8"/>
                </a:solidFill>
                <a:latin typeface="Meiryo UI" panose="020B0604030504040204" pitchFamily="50" charset="-128"/>
                <a:ea typeface="Meiryo UI" panose="020B0604030504040204" pitchFamily="50" charset="-128"/>
              </a:rPr>
              <a:t>屋外広告物条例制定団体一覧</a:t>
            </a:r>
            <a:r>
              <a:rPr lang="ja-JP" altLang="en-US" sz="1600" b="1" dirty="0">
                <a:solidFill>
                  <a:srgbClr val="4087C8"/>
                </a:solidFill>
                <a:latin typeface="Meiryo UI" panose="020B0604030504040204" pitchFamily="50" charset="-128"/>
                <a:ea typeface="Meiryo UI" panose="020B0604030504040204" pitchFamily="50" charset="-128"/>
              </a:rPr>
              <a:t>（</a:t>
            </a:r>
            <a:r>
              <a:rPr lang="en-US" altLang="ja-JP" sz="1600" b="1" dirty="0">
                <a:solidFill>
                  <a:srgbClr val="4087C8"/>
                </a:solidFill>
                <a:latin typeface="Meiryo UI" panose="020B0604030504040204" pitchFamily="50" charset="-128"/>
                <a:ea typeface="Meiryo UI" panose="020B0604030504040204" pitchFamily="50" charset="-128"/>
              </a:rPr>
              <a:t>R7.1.1</a:t>
            </a:r>
            <a:r>
              <a:rPr lang="ja-JP" altLang="en-US" sz="1600" b="1" dirty="0">
                <a:solidFill>
                  <a:srgbClr val="4087C8"/>
                </a:solidFill>
                <a:latin typeface="Meiryo UI" panose="020B0604030504040204" pitchFamily="50" charset="-128"/>
                <a:ea typeface="Meiryo UI" panose="020B0604030504040204" pitchFamily="50" charset="-128"/>
              </a:rPr>
              <a:t>現在）</a:t>
            </a:r>
            <a:endParaRPr lang="en-US" altLang="ja-JP" sz="1600" b="1" kern="0" dirty="0">
              <a:solidFill>
                <a:srgbClr val="0066FF"/>
              </a:solidFill>
              <a:latin typeface="Meiryo UI" panose="020B0604030504040204" pitchFamily="50" charset="-128"/>
              <a:ea typeface="Meiryo UI" panose="020B0604030504040204" pitchFamily="50" charset="-128"/>
            </a:endParaRPr>
          </a:p>
        </p:txBody>
      </p:sp>
      <p:graphicFrame>
        <p:nvGraphicFramePr>
          <p:cNvPr id="7" name="表 13">
            <a:extLst>
              <a:ext uri="{FF2B5EF4-FFF2-40B4-BE49-F238E27FC236}">
                <a16:creationId xmlns:a16="http://schemas.microsoft.com/office/drawing/2014/main" id="{F0B099B2-5B83-034C-EB12-BAA199D79639}"/>
              </a:ext>
            </a:extLst>
          </p:cNvPr>
          <p:cNvGraphicFramePr>
            <a:graphicFrameLocks noGrp="1"/>
          </p:cNvGraphicFramePr>
          <p:nvPr>
            <p:extLst>
              <p:ext uri="{D42A27DB-BD31-4B8C-83A1-F6EECF244321}">
                <p14:modId xmlns:p14="http://schemas.microsoft.com/office/powerpoint/2010/main" val="881574923"/>
              </p:ext>
            </p:extLst>
          </p:nvPr>
        </p:nvGraphicFramePr>
        <p:xfrm>
          <a:off x="78675" y="818262"/>
          <a:ext cx="8967198" cy="5941182"/>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3054511426"/>
                    </a:ext>
                  </a:extLst>
                </a:gridCol>
                <a:gridCol w="1196441">
                  <a:extLst>
                    <a:ext uri="{9D8B030D-6E8A-4147-A177-3AD203B41FA5}">
                      <a16:colId xmlns:a16="http://schemas.microsoft.com/office/drawing/2014/main" val="3423177151"/>
                    </a:ext>
                  </a:extLst>
                </a:gridCol>
                <a:gridCol w="2658757">
                  <a:extLst>
                    <a:ext uri="{9D8B030D-6E8A-4147-A177-3AD203B41FA5}">
                      <a16:colId xmlns:a16="http://schemas.microsoft.com/office/drawing/2014/main" val="106780393"/>
                    </a:ext>
                  </a:extLst>
                </a:gridCol>
                <a:gridCol w="4608000">
                  <a:extLst>
                    <a:ext uri="{9D8B030D-6E8A-4147-A177-3AD203B41FA5}">
                      <a16:colId xmlns:a16="http://schemas.microsoft.com/office/drawing/2014/main" val="938981502"/>
                    </a:ext>
                  </a:extLst>
                </a:gridCol>
              </a:tblGrid>
              <a:tr h="162466">
                <a:tc>
                  <a:txBody>
                    <a:bodyPr/>
                    <a:lstStyle/>
                    <a:p>
                      <a:pPr algn="ctr"/>
                      <a:r>
                        <a:rPr kumimoji="1" lang="ja-JP" altLang="en-US" sz="800" dirty="0">
                          <a:solidFill>
                            <a:schemeClr val="tx1"/>
                          </a:solidFill>
                          <a:latin typeface="Meiryo UI" panose="020B0604030504040204" pitchFamily="50" charset="-128"/>
                          <a:ea typeface="Meiryo UI" panose="020B0604030504040204" pitchFamily="50" charset="-128"/>
                        </a:rPr>
                        <a:t>都道府県</a:t>
                      </a:r>
                    </a:p>
                  </a:txBody>
                  <a:tcPr marL="33231" marR="33231" marT="33231" marB="33231" anchor="ctr"/>
                </a:tc>
                <a:tc>
                  <a:txBody>
                    <a:bodyPr/>
                    <a:lstStyle/>
                    <a:p>
                      <a:pPr algn="ctr"/>
                      <a:r>
                        <a:rPr kumimoji="1" lang="ja-JP" altLang="en-US" sz="800" dirty="0">
                          <a:solidFill>
                            <a:schemeClr val="tx1"/>
                          </a:solidFill>
                          <a:latin typeface="Meiryo UI" panose="020B0604030504040204" pitchFamily="50" charset="-128"/>
                          <a:ea typeface="Meiryo UI" panose="020B0604030504040204" pitchFamily="50" charset="-128"/>
                        </a:rPr>
                        <a:t>指定都市</a:t>
                      </a:r>
                    </a:p>
                  </a:txBody>
                  <a:tcPr marL="33231" marR="33231" marT="33231" marB="33231" anchor="ctr"/>
                </a:tc>
                <a:tc>
                  <a:txBody>
                    <a:bodyPr/>
                    <a:lstStyle/>
                    <a:p>
                      <a:pPr algn="ctr"/>
                      <a:r>
                        <a:rPr kumimoji="1" lang="ja-JP" altLang="en-US" sz="800" dirty="0">
                          <a:solidFill>
                            <a:schemeClr val="tx1"/>
                          </a:solidFill>
                          <a:latin typeface="Meiryo UI" panose="020B0604030504040204" pitchFamily="50" charset="-128"/>
                          <a:ea typeface="Meiryo UI" panose="020B0604030504040204" pitchFamily="50" charset="-128"/>
                        </a:rPr>
                        <a:t>中</a:t>
                      </a:r>
                      <a:r>
                        <a:rPr kumimoji="1" lang="en-US" altLang="ja-JP" sz="800" dirty="0">
                          <a:solidFill>
                            <a:schemeClr val="tx1"/>
                          </a:solidFill>
                          <a:latin typeface="Meiryo UI" panose="020B0604030504040204" pitchFamily="50" charset="-128"/>
                          <a:ea typeface="Meiryo UI" panose="020B0604030504040204" pitchFamily="50" charset="-128"/>
                        </a:rPr>
                        <a:t> </a:t>
                      </a:r>
                      <a:r>
                        <a:rPr kumimoji="1" lang="ja-JP" altLang="en-US" sz="800" dirty="0">
                          <a:solidFill>
                            <a:schemeClr val="tx1"/>
                          </a:solidFill>
                          <a:latin typeface="Meiryo UI" panose="020B0604030504040204" pitchFamily="50" charset="-128"/>
                          <a:ea typeface="Meiryo UI" panose="020B0604030504040204" pitchFamily="50" charset="-128"/>
                        </a:rPr>
                        <a:t>核 市</a:t>
                      </a:r>
                    </a:p>
                  </a:txBody>
                  <a:tcPr marL="33231" marR="33231" marT="33231" marB="33231" anchor="ctr"/>
                </a:tc>
                <a:tc>
                  <a:txBody>
                    <a:bodyPr/>
                    <a:lstStyle/>
                    <a:p>
                      <a:pPr algn="ctr"/>
                      <a:r>
                        <a:rPr kumimoji="1" lang="ja-JP" altLang="en-US" sz="800" dirty="0">
                          <a:solidFill>
                            <a:schemeClr val="tx1"/>
                          </a:solidFill>
                          <a:latin typeface="Meiryo UI" panose="020B0604030504040204" pitchFamily="50" charset="-128"/>
                          <a:ea typeface="Meiryo UI" panose="020B0604030504040204" pitchFamily="50" charset="-128"/>
                        </a:rPr>
                        <a:t>左記以外の景観行政団体である市町村</a:t>
                      </a:r>
                    </a:p>
                  </a:txBody>
                  <a:tcPr marL="33231" marR="33231" marT="33231" marB="33231" anchor="ctr"/>
                </a:tc>
                <a:extLst>
                  <a:ext uri="{0D108BD9-81ED-4DB2-BD59-A6C34878D82A}">
                    <a16:rowId xmlns:a16="http://schemas.microsoft.com/office/drawing/2014/main" val="4289594101"/>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北 海 道</a:t>
                      </a:r>
                    </a:p>
                  </a:txBody>
                  <a:tcPr marL="33231" marR="33231" marT="0" marB="0" anchor="ctr"/>
                </a:tc>
                <a:tc>
                  <a:txBody>
                    <a:bodyPr/>
                    <a:lstStyle/>
                    <a:p>
                      <a:r>
                        <a:rPr kumimoji="1" lang="ja-JP" altLang="en-US" sz="700" dirty="0">
                          <a:solidFill>
                            <a:schemeClr val="tx1"/>
                          </a:solidFill>
                        </a:rPr>
                        <a:t>札幌市</a:t>
                      </a:r>
                    </a:p>
                  </a:txBody>
                  <a:tcPr marL="33231" marR="33231" marT="0" marB="0" anchor="ctr"/>
                </a:tc>
                <a:tc>
                  <a:txBody>
                    <a:bodyPr/>
                    <a:lstStyle/>
                    <a:p>
                      <a:r>
                        <a:rPr kumimoji="1" lang="ja-JP" altLang="en-US" sz="700" dirty="0">
                          <a:solidFill>
                            <a:schemeClr val="tx1"/>
                          </a:solidFill>
                        </a:rPr>
                        <a:t>旭川市　函館市</a:t>
                      </a:r>
                    </a:p>
                  </a:txBody>
                  <a:tcPr marL="33231" marR="33231" marT="0" marB="0" anchor="ctr"/>
                </a:tc>
                <a:tc>
                  <a:txBody>
                    <a:bodyPr/>
                    <a:lstStyle/>
                    <a:p>
                      <a:r>
                        <a:rPr kumimoji="1" lang="ja-JP" altLang="en-US" sz="700" dirty="0">
                          <a:solidFill>
                            <a:schemeClr val="tx1"/>
                          </a:solidFill>
                        </a:rPr>
                        <a:t>小樽市　北広島市</a:t>
                      </a:r>
                    </a:p>
                  </a:txBody>
                  <a:tcPr marL="33231" marR="33231" marT="0" marB="0" anchor="ctr"/>
                </a:tc>
                <a:extLst>
                  <a:ext uri="{0D108BD9-81ED-4DB2-BD59-A6C34878D82A}">
                    <a16:rowId xmlns:a16="http://schemas.microsoft.com/office/drawing/2014/main" val="2523289359"/>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青 森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青森市　八戸市</a:t>
                      </a:r>
                    </a:p>
                  </a:txBody>
                  <a:tcPr marL="33231" marR="33231" marT="0" marB="0" anchor="ctr"/>
                </a:tc>
                <a:tc>
                  <a:txBody>
                    <a:bodyPr/>
                    <a:lstStyle/>
                    <a:p>
                      <a:r>
                        <a:rPr kumimoji="1" lang="ja-JP" altLang="en-US" sz="700" dirty="0">
                          <a:solidFill>
                            <a:schemeClr val="tx1"/>
                          </a:solidFill>
                        </a:rPr>
                        <a:t>弘前市</a:t>
                      </a:r>
                    </a:p>
                  </a:txBody>
                  <a:tcPr marL="33231" marR="33231" marT="0" marB="0" anchor="ctr"/>
                </a:tc>
                <a:extLst>
                  <a:ext uri="{0D108BD9-81ED-4DB2-BD59-A6C34878D82A}">
                    <a16:rowId xmlns:a16="http://schemas.microsoft.com/office/drawing/2014/main" val="3017693439"/>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岩 手 県</a:t>
                      </a:r>
                      <a:endParaRPr kumimoji="1" lang="en-US" altLang="ja-JP" sz="700" dirty="0">
                        <a:latin typeface="ＭＳ ゴシック" panose="020B0609070205080204" pitchFamily="49" charset="-128"/>
                        <a:ea typeface="ＭＳ ゴシック" panose="020B0609070205080204" pitchFamily="49" charset="-128"/>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盛岡市</a:t>
                      </a:r>
                    </a:p>
                  </a:txBody>
                  <a:tcPr marL="33231" marR="33231" marT="0" marB="0" anchor="ctr"/>
                </a:tc>
                <a:tc>
                  <a:txBody>
                    <a:bodyPr/>
                    <a:lstStyle/>
                    <a:p>
                      <a:r>
                        <a:rPr kumimoji="1" lang="ja-JP" altLang="en-US" sz="700" dirty="0">
                          <a:solidFill>
                            <a:schemeClr val="tx1"/>
                          </a:solidFill>
                        </a:rPr>
                        <a:t>平泉町　陸前高田市</a:t>
                      </a:r>
                    </a:p>
                  </a:txBody>
                  <a:tcPr marL="33231" marR="33231" marT="0" marB="0" anchor="ctr"/>
                </a:tc>
                <a:extLst>
                  <a:ext uri="{0D108BD9-81ED-4DB2-BD59-A6C34878D82A}">
                    <a16:rowId xmlns:a16="http://schemas.microsoft.com/office/drawing/2014/main" val="2052737443"/>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宮 城 県</a:t>
                      </a:r>
                    </a:p>
                  </a:txBody>
                  <a:tcPr marL="33231" marR="33231" marT="0" marB="0" anchor="ctr"/>
                </a:tc>
                <a:tc>
                  <a:txBody>
                    <a:bodyPr/>
                    <a:lstStyle/>
                    <a:p>
                      <a:r>
                        <a:rPr kumimoji="1" lang="ja-JP" altLang="en-US" sz="700" dirty="0">
                          <a:solidFill>
                            <a:schemeClr val="tx1"/>
                          </a:solidFill>
                        </a:rPr>
                        <a:t>仙台市</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3840897945"/>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秋 田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秋田市</a:t>
                      </a:r>
                    </a:p>
                  </a:txBody>
                  <a:tcPr marL="33231" marR="33231" marT="0" marB="0" anchor="ctr"/>
                </a:tc>
                <a:tc>
                  <a:txBody>
                    <a:bodyPr/>
                    <a:lstStyle/>
                    <a:p>
                      <a:r>
                        <a:rPr kumimoji="1" lang="ja-JP" altLang="en-US" sz="700" dirty="0">
                          <a:solidFill>
                            <a:schemeClr val="tx1"/>
                          </a:solidFill>
                        </a:rPr>
                        <a:t>横手市</a:t>
                      </a:r>
                    </a:p>
                  </a:txBody>
                  <a:tcPr marL="33231" marR="33231" marT="0" marB="0" anchor="ctr"/>
                </a:tc>
                <a:extLst>
                  <a:ext uri="{0D108BD9-81ED-4DB2-BD59-A6C34878D82A}">
                    <a16:rowId xmlns:a16="http://schemas.microsoft.com/office/drawing/2014/main" val="1520773514"/>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山 形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山形市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1875575915"/>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福 島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郡山市　いわき市　福島市</a:t>
                      </a:r>
                    </a:p>
                  </a:txBody>
                  <a:tcPr marL="33231" marR="33231" marT="0" marB="0" anchor="ctr"/>
                </a:tc>
                <a:tc>
                  <a:txBody>
                    <a:bodyPr/>
                    <a:lstStyle/>
                    <a:p>
                      <a:r>
                        <a:rPr kumimoji="1" lang="ja-JP" altLang="en-US" sz="700" dirty="0">
                          <a:solidFill>
                            <a:schemeClr val="tx1"/>
                          </a:solidFill>
                        </a:rPr>
                        <a:t>白河市　会津若松市</a:t>
                      </a:r>
                    </a:p>
                  </a:txBody>
                  <a:tcPr marL="33231" marR="33231" marT="0" marB="0" anchor="ctr"/>
                </a:tc>
                <a:extLst>
                  <a:ext uri="{0D108BD9-81ED-4DB2-BD59-A6C34878D82A}">
                    <a16:rowId xmlns:a16="http://schemas.microsoft.com/office/drawing/2014/main" val="1686107083"/>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茨 城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水戸市</a:t>
                      </a:r>
                    </a:p>
                  </a:txBody>
                  <a:tcPr marL="33231" marR="33231" marT="0" marB="0" anchor="ctr"/>
                </a:tc>
                <a:tc>
                  <a:txBody>
                    <a:bodyPr/>
                    <a:lstStyle/>
                    <a:p>
                      <a:r>
                        <a:rPr kumimoji="1" lang="ja-JP" altLang="en-US" sz="700" dirty="0">
                          <a:solidFill>
                            <a:schemeClr val="tx1"/>
                          </a:solidFill>
                        </a:rPr>
                        <a:t>つくば市　守谷市　土浦市</a:t>
                      </a:r>
                    </a:p>
                  </a:txBody>
                  <a:tcPr marL="33231" marR="33231" marT="0" marB="0" anchor="ctr"/>
                </a:tc>
                <a:extLst>
                  <a:ext uri="{0D108BD9-81ED-4DB2-BD59-A6C34878D82A}">
                    <a16:rowId xmlns:a16="http://schemas.microsoft.com/office/drawing/2014/main" val="910031474"/>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栃 木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宇都宮市</a:t>
                      </a:r>
                    </a:p>
                  </a:txBody>
                  <a:tcPr marL="33231" marR="33231" marT="0" marB="0" anchor="ctr"/>
                </a:tc>
                <a:tc>
                  <a:txBody>
                    <a:bodyPr/>
                    <a:lstStyle/>
                    <a:p>
                      <a:r>
                        <a:rPr kumimoji="1" lang="ja-JP" altLang="en-US" sz="700" dirty="0">
                          <a:solidFill>
                            <a:schemeClr val="tx1"/>
                          </a:solidFill>
                        </a:rPr>
                        <a:t>日光市　那須町　那須塩原市</a:t>
                      </a:r>
                    </a:p>
                  </a:txBody>
                  <a:tcPr marL="33231" marR="33231" marT="0" marB="0" anchor="ctr"/>
                </a:tc>
                <a:extLst>
                  <a:ext uri="{0D108BD9-81ED-4DB2-BD59-A6C34878D82A}">
                    <a16:rowId xmlns:a16="http://schemas.microsoft.com/office/drawing/2014/main" val="2830795584"/>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群 馬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前橋市　高崎市</a:t>
                      </a:r>
                    </a:p>
                  </a:txBody>
                  <a:tcPr marL="33231" marR="33231" marT="0" marB="0" anchor="ctr"/>
                </a:tc>
                <a:tc>
                  <a:txBody>
                    <a:bodyPr/>
                    <a:lstStyle/>
                    <a:p>
                      <a:r>
                        <a:rPr kumimoji="1" lang="ja-JP" altLang="en-US" sz="700" dirty="0">
                          <a:solidFill>
                            <a:schemeClr val="tx1"/>
                          </a:solidFill>
                        </a:rPr>
                        <a:t>伊勢崎市　太田市　藤岡市　富岡市　下仁田町　川場村　中之条町　桐生市</a:t>
                      </a:r>
                    </a:p>
                  </a:txBody>
                  <a:tcPr marL="33231" marR="33231" marT="0" marB="0" anchor="ctr"/>
                </a:tc>
                <a:extLst>
                  <a:ext uri="{0D108BD9-81ED-4DB2-BD59-A6C34878D82A}">
                    <a16:rowId xmlns:a16="http://schemas.microsoft.com/office/drawing/2014/main" val="2554002634"/>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埼 玉 県</a:t>
                      </a:r>
                    </a:p>
                  </a:txBody>
                  <a:tcPr marL="33231" marR="33231" marT="0" marB="0" anchor="ctr"/>
                </a:tc>
                <a:tc>
                  <a:txBody>
                    <a:bodyPr/>
                    <a:lstStyle/>
                    <a:p>
                      <a:r>
                        <a:rPr kumimoji="1" lang="ja-JP" altLang="en-US" sz="700" dirty="0">
                          <a:solidFill>
                            <a:schemeClr val="tx1"/>
                          </a:solidFill>
                        </a:rPr>
                        <a:t>さいたま市</a:t>
                      </a:r>
                    </a:p>
                  </a:txBody>
                  <a:tcPr marL="33231" marR="33231" marT="0" marB="0" anchor="ctr"/>
                </a:tc>
                <a:tc>
                  <a:txBody>
                    <a:bodyPr/>
                    <a:lstStyle/>
                    <a:p>
                      <a:r>
                        <a:rPr kumimoji="1" lang="ja-JP" altLang="en-US" sz="700" dirty="0">
                          <a:solidFill>
                            <a:schemeClr val="tx1"/>
                          </a:solidFill>
                        </a:rPr>
                        <a:t>川越市　越谷市　川口市</a:t>
                      </a:r>
                    </a:p>
                  </a:txBody>
                  <a:tcPr marL="33231" marR="33231" marT="0" marB="0" anchor="ctr"/>
                </a:tc>
                <a:tc>
                  <a:txBody>
                    <a:bodyPr/>
                    <a:lstStyle/>
                    <a:p>
                      <a:r>
                        <a:rPr kumimoji="1" lang="ja-JP" altLang="en-US" sz="700" dirty="0">
                          <a:solidFill>
                            <a:schemeClr val="tx1"/>
                          </a:solidFill>
                        </a:rPr>
                        <a:t>八潮市　新座市　戸田市　春日部市　三郷市　熊谷市</a:t>
                      </a:r>
                    </a:p>
                  </a:txBody>
                  <a:tcPr marL="33231" marR="33231" marT="0" marB="0" anchor="ctr"/>
                </a:tc>
                <a:extLst>
                  <a:ext uri="{0D108BD9-81ED-4DB2-BD59-A6C34878D82A}">
                    <a16:rowId xmlns:a16="http://schemas.microsoft.com/office/drawing/2014/main" val="1178910901"/>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千 葉 県</a:t>
                      </a:r>
                    </a:p>
                  </a:txBody>
                  <a:tcPr marL="33231" marR="33231" marT="0" marB="0" anchor="ctr"/>
                </a:tc>
                <a:tc>
                  <a:txBody>
                    <a:bodyPr/>
                    <a:lstStyle/>
                    <a:p>
                      <a:r>
                        <a:rPr kumimoji="1" lang="ja-JP" altLang="en-US" sz="700" dirty="0">
                          <a:solidFill>
                            <a:schemeClr val="tx1"/>
                          </a:solidFill>
                        </a:rPr>
                        <a:t>千葉市</a:t>
                      </a:r>
                    </a:p>
                  </a:txBody>
                  <a:tcPr marL="33231" marR="33231" marT="0" marB="0" anchor="ctr"/>
                </a:tc>
                <a:tc>
                  <a:txBody>
                    <a:bodyPr/>
                    <a:lstStyle/>
                    <a:p>
                      <a:r>
                        <a:rPr kumimoji="1" lang="ja-JP" altLang="en-US" sz="700" dirty="0">
                          <a:solidFill>
                            <a:schemeClr val="tx1"/>
                          </a:solidFill>
                        </a:rPr>
                        <a:t>船橋市　柏市</a:t>
                      </a:r>
                    </a:p>
                  </a:txBody>
                  <a:tcPr marL="33231" marR="33231" marT="0" marB="0" anchor="ctr"/>
                </a:tc>
                <a:tc>
                  <a:txBody>
                    <a:bodyPr/>
                    <a:lstStyle/>
                    <a:p>
                      <a:r>
                        <a:rPr kumimoji="1" lang="ja-JP" altLang="en-US" sz="700" dirty="0">
                          <a:solidFill>
                            <a:schemeClr val="tx1"/>
                          </a:solidFill>
                        </a:rPr>
                        <a:t>流山市</a:t>
                      </a:r>
                    </a:p>
                  </a:txBody>
                  <a:tcPr marL="33231" marR="33231" marT="0" marB="0" anchor="ctr"/>
                </a:tc>
                <a:extLst>
                  <a:ext uri="{0D108BD9-81ED-4DB2-BD59-A6C34878D82A}">
                    <a16:rowId xmlns:a16="http://schemas.microsoft.com/office/drawing/2014/main" val="1925165806"/>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東 京 都</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八王子市</a:t>
                      </a:r>
                    </a:p>
                  </a:txBody>
                  <a:tcPr marL="33231" marR="33231" marT="0" marB="0" anchor="ctr"/>
                </a:tc>
                <a:tc>
                  <a:txBody>
                    <a:bodyPr/>
                    <a:lstStyle/>
                    <a:p>
                      <a:r>
                        <a:rPr kumimoji="1" lang="ja-JP" altLang="en-US" sz="700" dirty="0">
                          <a:solidFill>
                            <a:schemeClr val="tx1"/>
                          </a:solidFill>
                        </a:rPr>
                        <a:t>町田市</a:t>
                      </a:r>
                    </a:p>
                  </a:txBody>
                  <a:tcPr marL="33231" marR="33231" marT="0" marB="0" anchor="ctr"/>
                </a:tc>
                <a:extLst>
                  <a:ext uri="{0D108BD9-81ED-4DB2-BD59-A6C34878D82A}">
                    <a16:rowId xmlns:a16="http://schemas.microsoft.com/office/drawing/2014/main" val="3974546971"/>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神奈川県</a:t>
                      </a:r>
                    </a:p>
                  </a:txBody>
                  <a:tcPr marL="33231" marR="33231" marT="0" marB="0" anchor="ctr"/>
                </a:tc>
                <a:tc>
                  <a:txBody>
                    <a:bodyPr/>
                    <a:lstStyle/>
                    <a:p>
                      <a:r>
                        <a:rPr kumimoji="1" lang="ja-JP" altLang="en-US" sz="700" dirty="0">
                          <a:solidFill>
                            <a:schemeClr val="tx1"/>
                          </a:solidFill>
                        </a:rPr>
                        <a:t>横浜市　川崎市　相模原市</a:t>
                      </a:r>
                    </a:p>
                  </a:txBody>
                  <a:tcPr marL="33231" marR="33231" marT="0" marB="0" anchor="ctr"/>
                </a:tc>
                <a:tc>
                  <a:txBody>
                    <a:bodyPr/>
                    <a:lstStyle/>
                    <a:p>
                      <a:r>
                        <a:rPr kumimoji="1" lang="ja-JP" altLang="en-US" sz="700" dirty="0">
                          <a:solidFill>
                            <a:schemeClr val="tx1"/>
                          </a:solidFill>
                        </a:rPr>
                        <a:t>横須賀市</a:t>
                      </a:r>
                    </a:p>
                  </a:txBody>
                  <a:tcPr marL="33231" marR="33231" marT="0" marB="0" anchor="ctr"/>
                </a:tc>
                <a:tc>
                  <a:txBody>
                    <a:bodyPr/>
                    <a:lstStyle/>
                    <a:p>
                      <a:r>
                        <a:rPr kumimoji="1" lang="ja-JP" altLang="en-US" sz="700" dirty="0">
                          <a:solidFill>
                            <a:schemeClr val="tx1"/>
                          </a:solidFill>
                        </a:rPr>
                        <a:t>平塚市　藤沢市　小田原市　茅ヶ崎市　秦野市　大和市　鎌倉市</a:t>
                      </a:r>
                    </a:p>
                  </a:txBody>
                  <a:tcPr marL="33231" marR="33231" marT="0" marB="0" anchor="ctr"/>
                </a:tc>
                <a:extLst>
                  <a:ext uri="{0D108BD9-81ED-4DB2-BD59-A6C34878D82A}">
                    <a16:rowId xmlns:a16="http://schemas.microsoft.com/office/drawing/2014/main" val="2514962398"/>
                  </a:ext>
                </a:extLst>
              </a:tr>
              <a:tr h="122400">
                <a:tc>
                  <a:txBody>
                    <a:bodyPr/>
                    <a:lstStyle/>
                    <a:p>
                      <a:pPr marL="0" marR="0" lvl="0" indent="0" algn="ctr" defTabSz="779173"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新 潟 県</a:t>
                      </a:r>
                    </a:p>
                  </a:txBody>
                  <a:tcPr marL="33231" marR="33231" marT="0" marB="0" anchor="ctr"/>
                </a:tc>
                <a:tc>
                  <a:txBody>
                    <a:bodyPr/>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700" dirty="0">
                          <a:solidFill>
                            <a:schemeClr val="tx1"/>
                          </a:solidFill>
                        </a:rPr>
                        <a:t>新潟市</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700" dirty="0">
                          <a:solidFill>
                            <a:schemeClr val="tx1"/>
                          </a:solidFill>
                        </a:rPr>
                        <a:t>新発田市　佐渡市</a:t>
                      </a:r>
                    </a:p>
                  </a:txBody>
                  <a:tcPr marL="33231" marR="33231" marT="0" marB="0" anchor="ctr"/>
                </a:tc>
                <a:extLst>
                  <a:ext uri="{0D108BD9-81ED-4DB2-BD59-A6C34878D82A}">
                    <a16:rowId xmlns:a16="http://schemas.microsoft.com/office/drawing/2014/main" val="2700299031"/>
                  </a:ext>
                </a:extLst>
              </a:tr>
              <a:tr h="122400">
                <a:tc>
                  <a:txBody>
                    <a:bodyPr/>
                    <a:lstStyle/>
                    <a:p>
                      <a:pPr marL="0" marR="0" lvl="0" indent="0" algn="ctr" defTabSz="779173"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富 山 県</a:t>
                      </a:r>
                    </a:p>
                  </a:txBody>
                  <a:tcPr marL="33231" marR="33231" marT="0" marB="0" anchor="ctr"/>
                </a:tc>
                <a:tc>
                  <a:txBody>
                    <a:bodyPr/>
                    <a:lstStyle/>
                    <a:p>
                      <a:pPr marL="0" marR="0" lvl="0" indent="0" algn="l" defTabSz="779173" rtl="0" eaLnBrk="1" fontAlgn="auto" latinLnBrk="0" hangingPunct="1">
                        <a:lnSpc>
                          <a:spcPct val="100000"/>
                        </a:lnSpc>
                        <a:spcBef>
                          <a:spcPts val="0"/>
                        </a:spcBef>
                        <a:spcAft>
                          <a:spcPts val="0"/>
                        </a:spcAft>
                        <a:buClrTx/>
                        <a:buSzTx/>
                        <a:buFontTx/>
                        <a:buNone/>
                        <a:tabLst/>
                        <a:defRPr/>
                      </a:pPr>
                      <a:endParaRPr kumimoji="1" lang="ja-JP" altLang="en-US" sz="700" dirty="0">
                        <a:solidFill>
                          <a:schemeClr val="tx1"/>
                        </a:solidFill>
                      </a:endParaRPr>
                    </a:p>
                  </a:txBody>
                  <a:tcPr marL="33231" marR="33231" marT="0" marB="0" anchor="ctr"/>
                </a:tc>
                <a:tc>
                  <a:txBody>
                    <a:bodyPr/>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700" dirty="0">
                          <a:solidFill>
                            <a:schemeClr val="tx1"/>
                          </a:solidFill>
                        </a:rPr>
                        <a:t>富山市</a:t>
                      </a:r>
                    </a:p>
                  </a:txBody>
                  <a:tcPr marL="33231" marR="33231" marT="0" marB="0" anchor="ctr"/>
                </a:tc>
                <a:tc>
                  <a:txBody>
                    <a:bodyPr/>
                    <a:lstStyle/>
                    <a:p>
                      <a:pPr marL="0" marR="0" lvl="0" indent="0" algn="l" defTabSz="779173" rtl="0" eaLnBrk="1" fontAlgn="auto" latinLnBrk="0" hangingPunct="1">
                        <a:lnSpc>
                          <a:spcPct val="100000"/>
                        </a:lnSpc>
                        <a:spcBef>
                          <a:spcPts val="0"/>
                        </a:spcBef>
                        <a:spcAft>
                          <a:spcPts val="0"/>
                        </a:spcAft>
                        <a:buClrTx/>
                        <a:buSzTx/>
                        <a:buFontTx/>
                        <a:buNone/>
                        <a:tabLst/>
                        <a:defRPr/>
                      </a:pPr>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3759457398"/>
                  </a:ext>
                </a:extLst>
              </a:tr>
              <a:tr h="122400">
                <a:tc>
                  <a:txBody>
                    <a:bodyPr/>
                    <a:lstStyle/>
                    <a:p>
                      <a:pPr marL="0" marR="0" lvl="0" indent="0" algn="ctr" defTabSz="779173"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石 川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700" dirty="0">
                          <a:solidFill>
                            <a:schemeClr val="tx1"/>
                          </a:solidFill>
                        </a:rPr>
                        <a:t>金沢市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1778488860"/>
                  </a:ext>
                </a:extLst>
              </a:tr>
              <a:tr h="122400">
                <a:tc>
                  <a:txBody>
                    <a:bodyPr/>
                    <a:lstStyle/>
                    <a:p>
                      <a:pPr marL="0" marR="0" lvl="0" indent="0" algn="ctr" defTabSz="779173"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福 井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700" dirty="0">
                          <a:solidFill>
                            <a:schemeClr val="tx1"/>
                          </a:solidFill>
                        </a:rPr>
                        <a:t>福井市</a:t>
                      </a:r>
                    </a:p>
                  </a:txBody>
                  <a:tcPr marL="33231" marR="33231" marT="0" marB="0" anchor="ctr"/>
                </a:tc>
                <a:tc>
                  <a:txBody>
                    <a:bodyPr/>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700" dirty="0">
                          <a:solidFill>
                            <a:schemeClr val="tx1"/>
                          </a:solidFill>
                        </a:rPr>
                        <a:t>大野市</a:t>
                      </a:r>
                    </a:p>
                  </a:txBody>
                  <a:tcPr marL="33231" marR="33231" marT="0" marB="0" anchor="ctr"/>
                </a:tc>
                <a:extLst>
                  <a:ext uri="{0D108BD9-81ED-4DB2-BD59-A6C34878D82A}">
                    <a16:rowId xmlns:a16="http://schemas.microsoft.com/office/drawing/2014/main" val="760740784"/>
                  </a:ext>
                </a:extLst>
              </a:tr>
              <a:tr h="122400">
                <a:tc>
                  <a:txBody>
                    <a:bodyPr/>
                    <a:lstStyle/>
                    <a:p>
                      <a:pPr marL="0" marR="0" lvl="0" indent="0" algn="ctr" defTabSz="779173"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山 梨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700" dirty="0">
                          <a:solidFill>
                            <a:schemeClr val="tx1"/>
                          </a:solidFill>
                        </a:rPr>
                        <a:t>甲府市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2758519779"/>
                  </a:ext>
                </a:extLst>
              </a:tr>
              <a:tr h="122400">
                <a:tc>
                  <a:txBody>
                    <a:bodyPr/>
                    <a:lstStyle/>
                    <a:p>
                      <a:pPr marL="0" marR="0" lvl="0" indent="0" algn="ctr" defTabSz="779173" rtl="0" eaLnBrk="1" fontAlgn="auto" latinLnBrk="0" hangingPunct="1">
                        <a:lnSpc>
                          <a:spcPct val="100000"/>
                        </a:lnSpc>
                        <a:spcBef>
                          <a:spcPts val="0"/>
                        </a:spcBef>
                        <a:spcAft>
                          <a:spcPts val="0"/>
                        </a:spcAft>
                        <a:buClrTx/>
                        <a:buSzTx/>
                        <a:buFontTx/>
                        <a:buNone/>
                        <a:tabLst/>
                        <a:defRPr/>
                      </a:pPr>
                      <a:r>
                        <a:rPr kumimoji="1" lang="ja-JP" altLang="en-US" sz="700" dirty="0">
                          <a:latin typeface="ＭＳ ゴシック" panose="020B0609070205080204" pitchFamily="49" charset="-128"/>
                          <a:ea typeface="ＭＳ ゴシック" panose="020B0609070205080204" pitchFamily="49" charset="-128"/>
                        </a:rPr>
                        <a:t>長 野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700" dirty="0">
                          <a:solidFill>
                            <a:schemeClr val="tx1"/>
                          </a:solidFill>
                        </a:rPr>
                        <a:t>長野市　松本市</a:t>
                      </a:r>
                    </a:p>
                  </a:txBody>
                  <a:tcPr marL="33231" marR="33231" marT="0" marB="0" anchor="ctr"/>
                </a:tc>
                <a:tc>
                  <a:txBody>
                    <a:bodyPr/>
                    <a:lstStyle/>
                    <a:p>
                      <a:pPr marL="0" marR="0" lvl="0" indent="0" algn="l" defTabSz="779173" rtl="0" eaLnBrk="1" fontAlgn="auto" latinLnBrk="0" hangingPunct="1">
                        <a:lnSpc>
                          <a:spcPct val="100000"/>
                        </a:lnSpc>
                        <a:spcBef>
                          <a:spcPts val="0"/>
                        </a:spcBef>
                        <a:spcAft>
                          <a:spcPts val="0"/>
                        </a:spcAft>
                        <a:buClrTx/>
                        <a:buSzTx/>
                        <a:buFontTx/>
                        <a:buNone/>
                        <a:tabLst/>
                        <a:defRPr/>
                      </a:pPr>
                      <a:r>
                        <a:rPr kumimoji="1" lang="ja-JP" altLang="en-US" sz="700" dirty="0">
                          <a:solidFill>
                            <a:schemeClr val="tx1"/>
                          </a:solidFill>
                        </a:rPr>
                        <a:t>小布施町　飯田市　諏訪市　安曇野市　駒ヶ根市　飯島町　須坂市　伊那市</a:t>
                      </a:r>
                    </a:p>
                  </a:txBody>
                  <a:tcPr marL="33231" marR="33231" marT="0" marB="0" anchor="ctr"/>
                </a:tc>
                <a:extLst>
                  <a:ext uri="{0D108BD9-81ED-4DB2-BD59-A6C34878D82A}">
                    <a16:rowId xmlns:a16="http://schemas.microsoft.com/office/drawing/2014/main" val="3575806975"/>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岐 阜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岐阜市</a:t>
                      </a:r>
                    </a:p>
                  </a:txBody>
                  <a:tcPr marL="33231" marR="33231" marT="0" marB="0" anchor="ctr"/>
                </a:tc>
                <a:tc>
                  <a:txBody>
                    <a:bodyPr/>
                    <a:lstStyle/>
                    <a:p>
                      <a:r>
                        <a:rPr kumimoji="1" lang="ja-JP" altLang="en-US" sz="700" dirty="0">
                          <a:solidFill>
                            <a:schemeClr val="tx1"/>
                          </a:solidFill>
                        </a:rPr>
                        <a:t>各務原市　下呂市　高山市　多治見市　美濃市　恵那市</a:t>
                      </a:r>
                    </a:p>
                  </a:txBody>
                  <a:tcPr marL="33231" marR="33231" marT="0" marB="0" anchor="ctr"/>
                </a:tc>
                <a:extLst>
                  <a:ext uri="{0D108BD9-81ED-4DB2-BD59-A6C34878D82A}">
                    <a16:rowId xmlns:a16="http://schemas.microsoft.com/office/drawing/2014/main" val="3623040959"/>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静 岡 県</a:t>
                      </a:r>
                    </a:p>
                  </a:txBody>
                  <a:tcPr marL="33231" marR="33231" marT="0" marB="0" anchor="ctr"/>
                </a:tc>
                <a:tc>
                  <a:txBody>
                    <a:bodyPr/>
                    <a:lstStyle/>
                    <a:p>
                      <a:r>
                        <a:rPr kumimoji="1" lang="ja-JP" altLang="en-US" sz="700" dirty="0">
                          <a:solidFill>
                            <a:schemeClr val="tx1"/>
                          </a:solidFill>
                        </a:rPr>
                        <a:t>静岡市　浜松市</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沼津市　熱海市　三島市　富士宮市　富士市　御殿場市　袋井市　裾野市　伊豆の国市</a:t>
                      </a:r>
                    </a:p>
                  </a:txBody>
                  <a:tcPr marL="33231" marR="33231" marT="0" marB="0" anchor="ctr"/>
                </a:tc>
                <a:extLst>
                  <a:ext uri="{0D108BD9-81ED-4DB2-BD59-A6C34878D82A}">
                    <a16:rowId xmlns:a16="http://schemas.microsoft.com/office/drawing/2014/main" val="1899837983"/>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愛 知 県</a:t>
                      </a:r>
                    </a:p>
                  </a:txBody>
                  <a:tcPr marL="33231" marR="33231" marT="0" marB="0" anchor="ctr"/>
                </a:tc>
                <a:tc>
                  <a:txBody>
                    <a:bodyPr/>
                    <a:lstStyle/>
                    <a:p>
                      <a:r>
                        <a:rPr kumimoji="1" lang="ja-JP" altLang="en-US" sz="700" dirty="0">
                          <a:solidFill>
                            <a:schemeClr val="tx1"/>
                          </a:solidFill>
                        </a:rPr>
                        <a:t>名古屋市</a:t>
                      </a:r>
                    </a:p>
                  </a:txBody>
                  <a:tcPr marL="33231" marR="33231" marT="0" marB="0" anchor="ctr"/>
                </a:tc>
                <a:tc>
                  <a:txBody>
                    <a:bodyPr/>
                    <a:lstStyle/>
                    <a:p>
                      <a:r>
                        <a:rPr kumimoji="1" lang="ja-JP" altLang="en-US" sz="700" dirty="0">
                          <a:solidFill>
                            <a:schemeClr val="tx1"/>
                          </a:solidFill>
                        </a:rPr>
                        <a:t>豊田市　豊橋市　岡崎市　一宮市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1593790696"/>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三 重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3765360358"/>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滋 賀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大津市</a:t>
                      </a:r>
                    </a:p>
                  </a:txBody>
                  <a:tcPr marL="33231" marR="33231" marT="0" marB="0" anchor="ctr"/>
                </a:tc>
                <a:tc>
                  <a:txBody>
                    <a:bodyPr/>
                    <a:lstStyle/>
                    <a:p>
                      <a:r>
                        <a:rPr kumimoji="1" lang="ja-JP" altLang="en-US" sz="700" dirty="0">
                          <a:solidFill>
                            <a:schemeClr val="tx1"/>
                          </a:solidFill>
                        </a:rPr>
                        <a:t>長浜市　草津市　守山市　野洲市　高島市　彦根市　甲賀市　米原市　湖南市　東近江市　近江八幡市　栗東市</a:t>
                      </a:r>
                    </a:p>
                  </a:txBody>
                  <a:tcPr marL="33231" marR="33231" marT="0" marB="0" anchor="ctr"/>
                </a:tc>
                <a:extLst>
                  <a:ext uri="{0D108BD9-81ED-4DB2-BD59-A6C34878D82A}">
                    <a16:rowId xmlns:a16="http://schemas.microsoft.com/office/drawing/2014/main" val="3563101432"/>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京 都 府</a:t>
                      </a:r>
                    </a:p>
                  </a:txBody>
                  <a:tcPr marL="33231" marR="33231" marT="0" marB="0" anchor="ctr"/>
                </a:tc>
                <a:tc>
                  <a:txBody>
                    <a:bodyPr/>
                    <a:lstStyle/>
                    <a:p>
                      <a:r>
                        <a:rPr kumimoji="1" lang="ja-JP" altLang="en-US" sz="700" dirty="0">
                          <a:solidFill>
                            <a:schemeClr val="tx1"/>
                          </a:solidFill>
                        </a:rPr>
                        <a:t>京都市</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宇治市　伊根町</a:t>
                      </a:r>
                    </a:p>
                  </a:txBody>
                  <a:tcPr marL="33231" marR="33231" marT="0" marB="0" anchor="ctr"/>
                </a:tc>
                <a:extLst>
                  <a:ext uri="{0D108BD9-81ED-4DB2-BD59-A6C34878D82A}">
                    <a16:rowId xmlns:a16="http://schemas.microsoft.com/office/drawing/2014/main" val="605646750"/>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大 阪 府</a:t>
                      </a:r>
                    </a:p>
                  </a:txBody>
                  <a:tcPr marL="33231" marR="33231" marT="0" marB="0" anchor="ctr"/>
                </a:tc>
                <a:tc>
                  <a:txBody>
                    <a:bodyPr/>
                    <a:lstStyle/>
                    <a:p>
                      <a:r>
                        <a:rPr kumimoji="1" lang="ja-JP" altLang="en-US" sz="700" dirty="0">
                          <a:solidFill>
                            <a:schemeClr val="tx1"/>
                          </a:solidFill>
                        </a:rPr>
                        <a:t>大阪市　堺市</a:t>
                      </a:r>
                    </a:p>
                  </a:txBody>
                  <a:tcPr marL="33231" marR="33231" marT="0" marB="0" anchor="ctr"/>
                </a:tc>
                <a:tc>
                  <a:txBody>
                    <a:bodyPr/>
                    <a:lstStyle/>
                    <a:p>
                      <a:r>
                        <a:rPr kumimoji="1" lang="ja-JP" altLang="en-US" sz="700" dirty="0">
                          <a:solidFill>
                            <a:schemeClr val="tx1"/>
                          </a:solidFill>
                        </a:rPr>
                        <a:t>高槻市　東大阪市　豊中市　枚方市　八尾市　寝屋川市　吹田市</a:t>
                      </a:r>
                    </a:p>
                  </a:txBody>
                  <a:tcPr marL="33231" marR="33231" marT="0" marB="0" anchor="ctr"/>
                </a:tc>
                <a:tc>
                  <a:txBody>
                    <a:bodyPr/>
                    <a:lstStyle/>
                    <a:p>
                      <a:r>
                        <a:rPr kumimoji="1" lang="ja-JP" altLang="en-US" sz="700" dirty="0">
                          <a:solidFill>
                            <a:schemeClr val="tx1"/>
                          </a:solidFill>
                        </a:rPr>
                        <a:t>茨木市</a:t>
                      </a:r>
                    </a:p>
                  </a:txBody>
                  <a:tcPr marL="33231" marR="33231" marT="0" marB="0" anchor="ctr"/>
                </a:tc>
                <a:extLst>
                  <a:ext uri="{0D108BD9-81ED-4DB2-BD59-A6C34878D82A}">
                    <a16:rowId xmlns:a16="http://schemas.microsoft.com/office/drawing/2014/main" val="1420973494"/>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兵 庫 県</a:t>
                      </a:r>
                    </a:p>
                  </a:txBody>
                  <a:tcPr marL="33231" marR="33231" marT="0" marB="0" anchor="ctr"/>
                </a:tc>
                <a:tc>
                  <a:txBody>
                    <a:bodyPr/>
                    <a:lstStyle/>
                    <a:p>
                      <a:r>
                        <a:rPr kumimoji="1" lang="ja-JP" altLang="en-US" sz="700" dirty="0">
                          <a:solidFill>
                            <a:schemeClr val="tx1"/>
                          </a:solidFill>
                        </a:rPr>
                        <a:t>神戸市</a:t>
                      </a:r>
                    </a:p>
                  </a:txBody>
                  <a:tcPr marL="33231" marR="33231" marT="0" marB="0" anchor="ctr"/>
                </a:tc>
                <a:tc>
                  <a:txBody>
                    <a:bodyPr/>
                    <a:lstStyle/>
                    <a:p>
                      <a:r>
                        <a:rPr kumimoji="1" lang="ja-JP" altLang="en-US" sz="700" dirty="0">
                          <a:solidFill>
                            <a:schemeClr val="tx1"/>
                          </a:solidFill>
                        </a:rPr>
                        <a:t>姫路市　西宮市　尼崎市　明石市</a:t>
                      </a:r>
                    </a:p>
                  </a:txBody>
                  <a:tcPr marL="33231" marR="33231" marT="0" marB="0" anchor="ctr"/>
                </a:tc>
                <a:tc>
                  <a:txBody>
                    <a:bodyPr/>
                    <a:lstStyle/>
                    <a:p>
                      <a:r>
                        <a:rPr kumimoji="1" lang="ja-JP" altLang="en-US" sz="700" dirty="0">
                          <a:solidFill>
                            <a:schemeClr val="tx1"/>
                          </a:solidFill>
                        </a:rPr>
                        <a:t>丹波篠山市　豊岡市　芦屋市</a:t>
                      </a:r>
                    </a:p>
                  </a:txBody>
                  <a:tcPr marL="33231" marR="33231" marT="0" marB="0" anchor="ctr"/>
                </a:tc>
                <a:extLst>
                  <a:ext uri="{0D108BD9-81ED-4DB2-BD59-A6C34878D82A}">
                    <a16:rowId xmlns:a16="http://schemas.microsoft.com/office/drawing/2014/main" val="3777387478"/>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奈 良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奈良市</a:t>
                      </a:r>
                    </a:p>
                  </a:txBody>
                  <a:tcPr marL="33231" marR="33231" marT="0" marB="0" anchor="ctr"/>
                </a:tc>
                <a:tc>
                  <a:txBody>
                    <a:bodyPr/>
                    <a:lstStyle/>
                    <a:p>
                      <a:r>
                        <a:rPr kumimoji="1" lang="ja-JP" altLang="en-US" sz="700" dirty="0">
                          <a:solidFill>
                            <a:schemeClr val="tx1"/>
                          </a:solidFill>
                        </a:rPr>
                        <a:t>橿原市</a:t>
                      </a:r>
                    </a:p>
                  </a:txBody>
                  <a:tcPr marL="33231" marR="33231" marT="0" marB="0" anchor="ctr"/>
                </a:tc>
                <a:extLst>
                  <a:ext uri="{0D108BD9-81ED-4DB2-BD59-A6C34878D82A}">
                    <a16:rowId xmlns:a16="http://schemas.microsoft.com/office/drawing/2014/main" val="1563270599"/>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和歌山県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和歌山市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1638661629"/>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鳥 取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鳥取市</a:t>
                      </a:r>
                    </a:p>
                  </a:txBody>
                  <a:tcPr marL="33231" marR="33231" marT="0" marB="0" anchor="ctr"/>
                </a:tc>
                <a:tc>
                  <a:txBody>
                    <a:bodyPr/>
                    <a:lstStyle/>
                    <a:p>
                      <a:r>
                        <a:rPr kumimoji="1" lang="ja-JP" altLang="en-US" sz="700" dirty="0">
                          <a:solidFill>
                            <a:schemeClr val="tx1"/>
                          </a:solidFill>
                        </a:rPr>
                        <a:t>倉吉市</a:t>
                      </a:r>
                    </a:p>
                  </a:txBody>
                  <a:tcPr marL="33231" marR="33231" marT="0" marB="0" anchor="ctr"/>
                </a:tc>
                <a:extLst>
                  <a:ext uri="{0D108BD9-81ED-4DB2-BD59-A6C34878D82A}">
                    <a16:rowId xmlns:a16="http://schemas.microsoft.com/office/drawing/2014/main" val="715089727"/>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島 根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松江市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1806016154"/>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岡 山 県</a:t>
                      </a:r>
                    </a:p>
                  </a:txBody>
                  <a:tcPr marL="33231" marR="33231" marT="0" marB="0" anchor="ctr"/>
                </a:tc>
                <a:tc>
                  <a:txBody>
                    <a:bodyPr/>
                    <a:lstStyle/>
                    <a:p>
                      <a:r>
                        <a:rPr kumimoji="1" lang="ja-JP" altLang="en-US" sz="700" dirty="0">
                          <a:solidFill>
                            <a:schemeClr val="tx1"/>
                          </a:solidFill>
                        </a:rPr>
                        <a:t>岡山市</a:t>
                      </a:r>
                    </a:p>
                  </a:txBody>
                  <a:tcPr marL="33231" marR="33231" marT="0" marB="0" anchor="ctr"/>
                </a:tc>
                <a:tc>
                  <a:txBody>
                    <a:bodyPr/>
                    <a:lstStyle/>
                    <a:p>
                      <a:r>
                        <a:rPr kumimoji="1" lang="ja-JP" altLang="en-US" sz="700" dirty="0">
                          <a:solidFill>
                            <a:schemeClr val="tx1"/>
                          </a:solidFill>
                        </a:rPr>
                        <a:t>倉敷市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195520539"/>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広 島 県</a:t>
                      </a:r>
                    </a:p>
                  </a:txBody>
                  <a:tcPr marL="33231" marR="33231" marT="0" marB="0" anchor="ctr"/>
                </a:tc>
                <a:tc>
                  <a:txBody>
                    <a:bodyPr/>
                    <a:lstStyle/>
                    <a:p>
                      <a:r>
                        <a:rPr kumimoji="1" lang="ja-JP" altLang="en-US" sz="700" dirty="0">
                          <a:solidFill>
                            <a:schemeClr val="tx1"/>
                          </a:solidFill>
                        </a:rPr>
                        <a:t>広島市</a:t>
                      </a:r>
                    </a:p>
                  </a:txBody>
                  <a:tcPr marL="33231" marR="33231" marT="0" marB="0" anchor="ctr"/>
                </a:tc>
                <a:tc>
                  <a:txBody>
                    <a:bodyPr/>
                    <a:lstStyle/>
                    <a:p>
                      <a:r>
                        <a:rPr kumimoji="1" lang="ja-JP" altLang="en-US" sz="700" dirty="0">
                          <a:solidFill>
                            <a:schemeClr val="tx1"/>
                          </a:solidFill>
                        </a:rPr>
                        <a:t>呉市　福山市</a:t>
                      </a:r>
                    </a:p>
                  </a:txBody>
                  <a:tcPr marL="33231" marR="33231" marT="0" marB="0" anchor="ctr"/>
                </a:tc>
                <a:tc>
                  <a:txBody>
                    <a:bodyPr/>
                    <a:lstStyle/>
                    <a:p>
                      <a:r>
                        <a:rPr kumimoji="1" lang="ja-JP" altLang="en-US" sz="700" dirty="0">
                          <a:solidFill>
                            <a:schemeClr val="tx1"/>
                          </a:solidFill>
                        </a:rPr>
                        <a:t>尾道市　廿日市市　竹原市</a:t>
                      </a:r>
                    </a:p>
                  </a:txBody>
                  <a:tcPr marL="33231" marR="33231" marT="0" marB="0" anchor="ctr"/>
                </a:tc>
                <a:extLst>
                  <a:ext uri="{0D108BD9-81ED-4DB2-BD59-A6C34878D82A}">
                    <a16:rowId xmlns:a16="http://schemas.microsoft.com/office/drawing/2014/main" val="1861192292"/>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山 口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下関市</a:t>
                      </a:r>
                    </a:p>
                  </a:txBody>
                  <a:tcPr marL="33231" marR="33231" marT="0" marB="0" anchor="ctr"/>
                </a:tc>
                <a:tc>
                  <a:txBody>
                    <a:bodyPr/>
                    <a:lstStyle/>
                    <a:p>
                      <a:r>
                        <a:rPr kumimoji="1" lang="ja-JP" altLang="en-US" sz="700" dirty="0">
                          <a:solidFill>
                            <a:schemeClr val="tx1"/>
                          </a:solidFill>
                        </a:rPr>
                        <a:t>萩市</a:t>
                      </a:r>
                    </a:p>
                  </a:txBody>
                  <a:tcPr marL="33231" marR="33231" marT="0" marB="0" anchor="ctr"/>
                </a:tc>
                <a:extLst>
                  <a:ext uri="{0D108BD9-81ED-4DB2-BD59-A6C34878D82A}">
                    <a16:rowId xmlns:a16="http://schemas.microsoft.com/office/drawing/2014/main" val="3678753487"/>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徳 島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1629339555"/>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香 川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高松市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4043718202"/>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愛 媛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松山市</a:t>
                      </a:r>
                    </a:p>
                  </a:txBody>
                  <a:tcPr marL="33231" marR="33231" marT="0" marB="0" anchor="ctr"/>
                </a:tc>
                <a:tc>
                  <a:txBody>
                    <a:bodyPr/>
                    <a:lstStyle/>
                    <a:p>
                      <a:r>
                        <a:rPr kumimoji="1" lang="ja-JP" altLang="en-US" sz="700" dirty="0">
                          <a:solidFill>
                            <a:schemeClr val="tx1"/>
                          </a:solidFill>
                        </a:rPr>
                        <a:t>大洲市　宇和島市　八幡浜市　内子町</a:t>
                      </a:r>
                    </a:p>
                  </a:txBody>
                  <a:tcPr marL="33231" marR="33231" marT="0" marB="0" anchor="ctr"/>
                </a:tc>
                <a:extLst>
                  <a:ext uri="{0D108BD9-81ED-4DB2-BD59-A6C34878D82A}">
                    <a16:rowId xmlns:a16="http://schemas.microsoft.com/office/drawing/2014/main" val="548866961"/>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高 知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高知市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363817200"/>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福 岡 県</a:t>
                      </a:r>
                    </a:p>
                  </a:txBody>
                  <a:tcPr marL="33231" marR="33231" marT="0" marB="0" anchor="ctr"/>
                </a:tc>
                <a:tc>
                  <a:txBody>
                    <a:bodyPr/>
                    <a:lstStyle/>
                    <a:p>
                      <a:r>
                        <a:rPr kumimoji="1" lang="ja-JP" altLang="en-US" sz="700" dirty="0">
                          <a:solidFill>
                            <a:schemeClr val="tx1"/>
                          </a:solidFill>
                        </a:rPr>
                        <a:t>北九州市　福岡市</a:t>
                      </a:r>
                    </a:p>
                  </a:txBody>
                  <a:tcPr marL="33231" marR="33231" marT="0" marB="0" anchor="ctr"/>
                </a:tc>
                <a:tc>
                  <a:txBody>
                    <a:bodyPr/>
                    <a:lstStyle/>
                    <a:p>
                      <a:r>
                        <a:rPr kumimoji="1" lang="ja-JP" altLang="en-US" sz="700" dirty="0">
                          <a:solidFill>
                            <a:schemeClr val="tx1"/>
                          </a:solidFill>
                        </a:rPr>
                        <a:t>久留米市</a:t>
                      </a:r>
                    </a:p>
                  </a:txBody>
                  <a:tcPr marL="33231" marR="33231" marT="0" marB="0" anchor="ctr"/>
                </a:tc>
                <a:tc>
                  <a:txBody>
                    <a:bodyPr/>
                    <a:lstStyle/>
                    <a:p>
                      <a:r>
                        <a:rPr kumimoji="1" lang="ja-JP" altLang="en-US" sz="700" dirty="0">
                          <a:solidFill>
                            <a:schemeClr val="tx1"/>
                          </a:solidFill>
                        </a:rPr>
                        <a:t>大牟田市　中間市　宗像市　福津市　太宰府市　小郡市　古賀市　柳川市</a:t>
                      </a:r>
                    </a:p>
                  </a:txBody>
                  <a:tcPr marL="33231" marR="33231" marT="0" marB="0" anchor="ctr"/>
                </a:tc>
                <a:extLst>
                  <a:ext uri="{0D108BD9-81ED-4DB2-BD59-A6C34878D82A}">
                    <a16:rowId xmlns:a16="http://schemas.microsoft.com/office/drawing/2014/main" val="4021163314"/>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佐 賀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佐賀市</a:t>
                      </a:r>
                    </a:p>
                  </a:txBody>
                  <a:tcPr marL="33231" marR="33231" marT="0" marB="0" anchor="ctr"/>
                </a:tc>
                <a:extLst>
                  <a:ext uri="{0D108BD9-81ED-4DB2-BD59-A6C34878D82A}">
                    <a16:rowId xmlns:a16="http://schemas.microsoft.com/office/drawing/2014/main" val="3707107988"/>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長 崎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長崎市　佐世保市</a:t>
                      </a:r>
                    </a:p>
                  </a:txBody>
                  <a:tcPr marL="33231" marR="33231" marT="0" marB="0" anchor="ctr"/>
                </a:tc>
                <a:tc>
                  <a:txBody>
                    <a:bodyPr/>
                    <a:lstStyle/>
                    <a:p>
                      <a:r>
                        <a:rPr kumimoji="1" lang="ja-JP" altLang="en-US" sz="700" dirty="0">
                          <a:solidFill>
                            <a:schemeClr val="tx1"/>
                          </a:solidFill>
                        </a:rPr>
                        <a:t>大村市　小値賀町　松浦市</a:t>
                      </a:r>
                    </a:p>
                  </a:txBody>
                  <a:tcPr marL="33231" marR="33231" marT="0" marB="0" anchor="ctr"/>
                </a:tc>
                <a:extLst>
                  <a:ext uri="{0D108BD9-81ED-4DB2-BD59-A6C34878D82A}">
                    <a16:rowId xmlns:a16="http://schemas.microsoft.com/office/drawing/2014/main" val="2931868731"/>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熊 本 県</a:t>
                      </a:r>
                    </a:p>
                  </a:txBody>
                  <a:tcPr marL="33231" marR="33231" marT="0" marB="0" anchor="ctr"/>
                </a:tc>
                <a:tc>
                  <a:txBody>
                    <a:bodyPr/>
                    <a:lstStyle/>
                    <a:p>
                      <a:r>
                        <a:rPr kumimoji="1" lang="ja-JP" altLang="en-US" sz="700" dirty="0">
                          <a:solidFill>
                            <a:schemeClr val="tx1"/>
                          </a:solidFill>
                        </a:rPr>
                        <a:t>熊本市</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2770049648"/>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大 分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大分市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3454364925"/>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宮 崎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宮崎市</a:t>
                      </a:r>
                    </a:p>
                  </a:txBody>
                  <a:tcPr marL="33231" marR="33231" marT="0" marB="0" anchor="ctr"/>
                </a:tc>
                <a:tc>
                  <a:txBody>
                    <a:bodyPr/>
                    <a:lstStyle/>
                    <a:p>
                      <a:endParaRPr kumimoji="1" lang="ja-JP" altLang="en-US" sz="700" dirty="0">
                        <a:solidFill>
                          <a:schemeClr val="tx1"/>
                        </a:solidFill>
                      </a:endParaRPr>
                    </a:p>
                  </a:txBody>
                  <a:tcPr marL="33231" marR="33231" marT="0" marB="0" anchor="ctr"/>
                </a:tc>
                <a:extLst>
                  <a:ext uri="{0D108BD9-81ED-4DB2-BD59-A6C34878D82A}">
                    <a16:rowId xmlns:a16="http://schemas.microsoft.com/office/drawing/2014/main" val="4128912221"/>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鹿児島県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鹿児島市</a:t>
                      </a:r>
                    </a:p>
                  </a:txBody>
                  <a:tcPr marL="33231" marR="33231" marT="0" marB="0" anchor="ctr"/>
                </a:tc>
                <a:tc>
                  <a:txBody>
                    <a:bodyPr/>
                    <a:lstStyle/>
                    <a:p>
                      <a:r>
                        <a:rPr kumimoji="1" lang="ja-JP" altLang="en-US" sz="700" dirty="0">
                          <a:solidFill>
                            <a:schemeClr val="tx1"/>
                          </a:solidFill>
                        </a:rPr>
                        <a:t>指宿市</a:t>
                      </a:r>
                    </a:p>
                  </a:txBody>
                  <a:tcPr marL="33231" marR="33231" marT="0" marB="0" anchor="ctr"/>
                </a:tc>
                <a:extLst>
                  <a:ext uri="{0D108BD9-81ED-4DB2-BD59-A6C34878D82A}">
                    <a16:rowId xmlns:a16="http://schemas.microsoft.com/office/drawing/2014/main" val="2340818349"/>
                  </a:ext>
                </a:extLst>
              </a:tr>
              <a:tr h="122400">
                <a:tc>
                  <a:txBody>
                    <a:bodyPr/>
                    <a:lstStyle/>
                    <a:p>
                      <a:pPr algn="ctr"/>
                      <a:r>
                        <a:rPr kumimoji="1" lang="ja-JP" altLang="en-US" sz="700" dirty="0">
                          <a:latin typeface="ＭＳ ゴシック" panose="020B0609070205080204" pitchFamily="49" charset="-128"/>
                          <a:ea typeface="ＭＳ ゴシック" panose="020B0609070205080204" pitchFamily="49" charset="-128"/>
                        </a:rPr>
                        <a:t>沖 縄 県</a:t>
                      </a:r>
                    </a:p>
                  </a:txBody>
                  <a:tcPr marL="33231" marR="33231" marT="0" marB="0" anchor="ctr"/>
                </a:tc>
                <a:tc>
                  <a:txBody>
                    <a:bodyPr/>
                    <a:lstStyle/>
                    <a:p>
                      <a:endParaRPr kumimoji="1" lang="ja-JP" altLang="en-US" sz="700" dirty="0">
                        <a:solidFill>
                          <a:schemeClr val="tx1"/>
                        </a:solidFill>
                      </a:endParaRPr>
                    </a:p>
                  </a:txBody>
                  <a:tcPr marL="33231" marR="33231" marT="0" marB="0" anchor="ctr"/>
                </a:tc>
                <a:tc>
                  <a:txBody>
                    <a:bodyPr/>
                    <a:lstStyle/>
                    <a:p>
                      <a:r>
                        <a:rPr kumimoji="1" lang="ja-JP" altLang="en-US" sz="700" dirty="0">
                          <a:solidFill>
                            <a:schemeClr val="tx1"/>
                          </a:solidFill>
                        </a:rPr>
                        <a:t>那覇市</a:t>
                      </a:r>
                      <a:endParaRPr kumimoji="1" lang="en-US" altLang="ja-JP" sz="700" dirty="0">
                        <a:solidFill>
                          <a:schemeClr val="tx1"/>
                        </a:solidFill>
                      </a:endParaRPr>
                    </a:p>
                  </a:txBody>
                  <a:tcPr marL="33231" marR="33231" marT="0" marB="0" anchor="ctr"/>
                </a:tc>
                <a:tc>
                  <a:txBody>
                    <a:bodyPr/>
                    <a:lstStyle/>
                    <a:p>
                      <a:r>
                        <a:rPr kumimoji="1" lang="ja-JP" altLang="en-US" sz="700" dirty="0">
                          <a:solidFill>
                            <a:schemeClr val="tx1"/>
                          </a:solidFill>
                        </a:rPr>
                        <a:t>浦添市</a:t>
                      </a:r>
                    </a:p>
                  </a:txBody>
                  <a:tcPr marL="33231" marR="33231" marT="0" marB="0" anchor="ctr"/>
                </a:tc>
                <a:extLst>
                  <a:ext uri="{0D108BD9-81ED-4DB2-BD59-A6C34878D82A}">
                    <a16:rowId xmlns:a16="http://schemas.microsoft.com/office/drawing/2014/main" val="3764791883"/>
                  </a:ext>
                </a:extLst>
              </a:tr>
            </a:tbl>
          </a:graphicData>
        </a:graphic>
      </p:graphicFrame>
      <p:sp>
        <p:nvSpPr>
          <p:cNvPr id="8" name="テキスト ボックス 7">
            <a:extLst>
              <a:ext uri="{FF2B5EF4-FFF2-40B4-BE49-F238E27FC236}">
                <a16:creationId xmlns:a16="http://schemas.microsoft.com/office/drawing/2014/main" id="{0156D23B-CC08-BE52-E677-4F7104E1CBF9}"/>
              </a:ext>
            </a:extLst>
          </p:cNvPr>
          <p:cNvSpPr txBox="1"/>
          <p:nvPr/>
        </p:nvSpPr>
        <p:spPr>
          <a:xfrm>
            <a:off x="0" y="580064"/>
            <a:ext cx="9144000" cy="234360"/>
          </a:xfrm>
          <a:prstGeom prst="rect">
            <a:avLst/>
          </a:prstGeom>
          <a:noFill/>
        </p:spPr>
        <p:txBody>
          <a:bodyPr wrap="square" rtlCol="0">
            <a:spAutoFit/>
          </a:bodyPr>
          <a:lstStyle/>
          <a:p>
            <a:pPr algn="ctr"/>
            <a:r>
              <a:rPr lang="ja-JP" altLang="en-US" sz="923" b="1" u="sng" dirty="0">
                <a:latin typeface="Meiryo UI" panose="020B0604030504040204" pitchFamily="50" charset="-128"/>
                <a:ea typeface="Meiryo UI" panose="020B0604030504040204" pitchFamily="50" charset="-128"/>
              </a:rPr>
              <a:t>都道府県：</a:t>
            </a:r>
            <a:r>
              <a:rPr lang="en-US" altLang="ja-JP" sz="923" b="1" u="sng" dirty="0">
                <a:latin typeface="Meiryo UI" panose="020B0604030504040204" pitchFamily="50" charset="-128"/>
                <a:ea typeface="Meiryo UI" panose="020B0604030504040204" pitchFamily="50" charset="-128"/>
              </a:rPr>
              <a:t>47</a:t>
            </a:r>
            <a:r>
              <a:rPr lang="ja-JP" altLang="en-US" sz="923" b="1" u="sng" dirty="0">
                <a:latin typeface="Meiryo UI" panose="020B0604030504040204" pitchFamily="50" charset="-128"/>
                <a:ea typeface="Meiryo UI" panose="020B0604030504040204" pitchFamily="50" charset="-128"/>
              </a:rPr>
              <a:t>　　指定都市：</a:t>
            </a:r>
            <a:r>
              <a:rPr lang="en-US" altLang="ja-JP" sz="923" b="1" u="sng" dirty="0">
                <a:latin typeface="Meiryo UI" panose="020B0604030504040204" pitchFamily="50" charset="-128"/>
                <a:ea typeface="Meiryo UI" panose="020B0604030504040204" pitchFamily="50" charset="-128"/>
              </a:rPr>
              <a:t>20</a:t>
            </a:r>
            <a:r>
              <a:rPr lang="ja-JP" altLang="en-US" sz="923" b="1" u="sng" dirty="0">
                <a:latin typeface="Meiryo UI" panose="020B0604030504040204" pitchFamily="50" charset="-128"/>
                <a:ea typeface="Meiryo UI" panose="020B0604030504040204" pitchFamily="50" charset="-128"/>
              </a:rPr>
              <a:t>　中核市：</a:t>
            </a:r>
            <a:r>
              <a:rPr lang="en-US" altLang="ja-JP" sz="923" b="1" u="sng" dirty="0">
                <a:latin typeface="Meiryo UI" panose="020B0604030504040204" pitchFamily="50" charset="-128"/>
                <a:ea typeface="Meiryo UI" panose="020B0604030504040204" pitchFamily="50" charset="-128"/>
              </a:rPr>
              <a:t>62</a:t>
            </a:r>
            <a:r>
              <a:rPr lang="ja-JP" altLang="en-US" sz="923" b="1" u="sng" dirty="0">
                <a:latin typeface="Meiryo UI" panose="020B0604030504040204" pitchFamily="50" charset="-128"/>
                <a:ea typeface="Meiryo UI" panose="020B0604030504040204" pitchFamily="50" charset="-128"/>
              </a:rPr>
              <a:t>　左記以外の景観行政団体：</a:t>
            </a:r>
            <a:r>
              <a:rPr lang="en-US" altLang="ja-JP" sz="923" b="1" u="sng" dirty="0">
                <a:latin typeface="Meiryo UI" panose="020B0604030504040204" pitchFamily="50" charset="-128"/>
                <a:ea typeface="Meiryo UI" panose="020B0604030504040204" pitchFamily="50" charset="-128"/>
              </a:rPr>
              <a:t>105</a:t>
            </a:r>
            <a:r>
              <a:rPr lang="ja-JP" altLang="en-US" sz="923" b="1" u="sng" dirty="0">
                <a:latin typeface="Meiryo UI" panose="020B0604030504040204" pitchFamily="50" charset="-128"/>
                <a:ea typeface="Meiryo UI" panose="020B0604030504040204" pitchFamily="50" charset="-128"/>
              </a:rPr>
              <a:t>　　合計　</a:t>
            </a:r>
            <a:r>
              <a:rPr lang="en-US" altLang="ja-JP" sz="923" b="1" u="sng" dirty="0">
                <a:latin typeface="Meiryo UI" panose="020B0604030504040204" pitchFamily="50" charset="-128"/>
                <a:ea typeface="Meiryo UI" panose="020B0604030504040204" pitchFamily="50" charset="-128"/>
              </a:rPr>
              <a:t>234</a:t>
            </a:r>
            <a:endParaRPr lang="ja-JP" altLang="en-US" sz="923" b="1" u="sng"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62D2425B-5C96-5F68-C1CD-D1C307117CD6}"/>
              </a:ext>
            </a:extLst>
          </p:cNvPr>
          <p:cNvSpPr>
            <a:spLocks noGrp="1"/>
          </p:cNvSpPr>
          <p:nvPr>
            <p:ph type="sldNum" sz="quarter" idx="12"/>
          </p:nvPr>
        </p:nvSpPr>
        <p:spPr>
          <a:xfrm>
            <a:off x="7010400" y="6553150"/>
            <a:ext cx="2133600" cy="476250"/>
          </a:xfrm>
        </p:spPr>
        <p:txBody>
          <a:bodyPr/>
          <a:lstStyle/>
          <a:p>
            <a:pPr>
              <a:defRPr/>
            </a:pPr>
            <a:fld id="{54EFAAAB-A4CF-4E89-A40D-EA13C75DB950}" type="slidenum">
              <a:rPr lang="en-US" altLang="ja-JP" smtClean="0">
                <a:solidFill>
                  <a:srgbClr val="000000"/>
                </a:solidFill>
              </a:rPr>
              <a:pPr>
                <a:defRPr/>
              </a:pPr>
              <a:t>8</a:t>
            </a:fld>
            <a:endParaRPr lang="en-US" altLang="ja-JP" dirty="0">
              <a:solidFill>
                <a:srgbClr val="000000"/>
              </a:solidFill>
            </a:endParaRPr>
          </a:p>
        </p:txBody>
      </p:sp>
      <p:sp>
        <p:nvSpPr>
          <p:cNvPr id="2" name="正方形/長方形 1">
            <a:extLst>
              <a:ext uri="{FF2B5EF4-FFF2-40B4-BE49-F238E27FC236}">
                <a16:creationId xmlns:a16="http://schemas.microsoft.com/office/drawing/2014/main" id="{75F17E9B-226B-784B-14AD-FD3EFD826D7E}"/>
              </a:ext>
            </a:extLst>
          </p:cNvPr>
          <p:cNvSpPr/>
          <p:nvPr/>
        </p:nvSpPr>
        <p:spPr>
          <a:xfrm>
            <a:off x="30278" y="580064"/>
            <a:ext cx="9076291" cy="6228000"/>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19015285"/>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noFill/>
        <a:ln w="9525">
          <a:noFill/>
          <a:miter lim="800000"/>
          <a:headEnd/>
          <a:tailEnd/>
        </a:ln>
      </a:spPr>
      <a:bodyPr vertOverflow="overflow" horzOverflow="overflow" wrap="square" numCol="1" anchor="ctr" anchorCtr="0" compatLnSpc="1"/>
      <a:lstStyle>
        <a:defPPr marL="0" marR="0" indent="0" algn="l" defTabSz="914400" rtl="0" eaLnBrk="0" fontAlgn="base" latinLnBrk="0" hangingPunct="0">
          <a:lnSpc>
            <a:spcPct val="100000"/>
          </a:lnSpc>
          <a:spcBef>
            <a:spcPct val="0"/>
          </a:spcBef>
          <a:spcAft>
            <a:spcPct val="0"/>
          </a:spcAft>
          <a:defRPr kumimoji="1" sz="2400" b="0" i="0" u="none" strike="noStrike" kern="0" cap="none" spc="0" normalizeH="0" baseline="0" noProof="0" dirty="0" smtClean="0">
            <a:ln>
              <a:noFill/>
            </a:ln>
            <a:solidFill>
              <a:srgbClr val="4087C8"/>
            </a:solidFill>
            <a:effectLst/>
            <a:uLnTx/>
            <a:uFillTx/>
            <a:latin typeface="+mj-lt"/>
            <a:ea typeface="+mj-ea"/>
            <a:cs typeface="+mj-cs"/>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2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1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2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Words>7915</Words>
  <PresentationFormat>画面に合わせる (4:3)</PresentationFormat>
  <Paragraphs>723</Paragraphs>
  <Slides>33</Slides>
  <Notes>5</Notes>
  <HiddenSlides>0</HiddenSlides>
  <MMClips>0</MMClips>
  <ScaleCrop>false</ScaleCrop>
  <HeadingPairs>
    <vt:vector size="6" baseType="variant">
      <vt:variant>
        <vt:lpstr>使用されているフォント</vt:lpstr>
      </vt:variant>
      <vt:variant>
        <vt:i4>11</vt:i4>
      </vt:variant>
      <vt:variant>
        <vt:lpstr>テーマ</vt:lpstr>
      </vt:variant>
      <vt:variant>
        <vt:i4>5</vt:i4>
      </vt:variant>
      <vt:variant>
        <vt:lpstr>スライド タイトル</vt:lpstr>
      </vt:variant>
      <vt:variant>
        <vt:i4>33</vt:i4>
      </vt:variant>
    </vt:vector>
  </HeadingPairs>
  <TitlesOfParts>
    <vt:vector size="49" baseType="lpstr">
      <vt:lpstr>HGP創英角ｺﾞｼｯｸUB</vt:lpstr>
      <vt:lpstr>HGS創英角ｺﾞｼｯｸUB</vt:lpstr>
      <vt:lpstr>Meiryo UI</vt:lpstr>
      <vt:lpstr>ＭＳ Ｐゴシック</vt:lpstr>
      <vt:lpstr>ＭＳ Ｐ明朝</vt:lpstr>
      <vt:lpstr>ＭＳ ゴシック</vt:lpstr>
      <vt:lpstr>メイリオ</vt:lpstr>
      <vt:lpstr>Arial</vt:lpstr>
      <vt:lpstr>Calibri</vt:lpstr>
      <vt:lpstr>Century</vt:lpstr>
      <vt:lpstr>Times New Roman</vt:lpstr>
      <vt:lpstr>標準デザイン</vt:lpstr>
      <vt:lpstr>デザインの設定</vt:lpstr>
      <vt:lpstr>26_標準デザイン</vt:lpstr>
      <vt:lpstr>1_デザインの設定</vt:lpstr>
      <vt:lpstr>2_デザインの設定</vt:lpstr>
      <vt:lpstr>屋外広告物行政</vt:lpstr>
      <vt:lpstr>PowerPoint プレゼンテーション</vt:lpstr>
      <vt:lpstr>屋外広告物規制の主な沿革</vt:lpstr>
      <vt:lpstr>屋外広告物法の概要（昭和24年法律第189号）</vt:lpstr>
      <vt:lpstr>屋外広告物法の目的</vt:lpstr>
      <vt:lpstr>屋外広告物の定義</vt:lpstr>
      <vt:lpstr>屋外広告物の種類</vt:lpstr>
      <vt:lpstr>屋外広告物の規制主体</vt:lpstr>
      <vt:lpstr>屋外広告物条例制定団体一覧（R7.1.1現在）</vt:lpstr>
      <vt:lpstr>屋外広告物の制限</vt:lpstr>
      <vt:lpstr>禁止地域</vt:lpstr>
      <vt:lpstr>禁止物件</vt:lpstr>
      <vt:lpstr>許可地域</vt:lpstr>
      <vt:lpstr>表示方法等の基準</vt:lpstr>
      <vt:lpstr>屋外広告物に係る基準</vt:lpstr>
      <vt:lpstr>景観計画との関係</vt:lpstr>
      <vt:lpstr>違反に対する措置、保管・売却・廃棄、罰則</vt:lpstr>
      <vt:lpstr>屋外広告業の登録</vt:lpstr>
      <vt:lpstr>規制の強化・緩和</vt:lpstr>
      <vt:lpstr>適用除外</vt:lpstr>
      <vt:lpstr>PowerPoint プレゼンテーション</vt:lpstr>
      <vt:lpstr>広告物活用地区</vt:lpstr>
      <vt:lpstr>公共デジタルサイネージへの広告掲出</vt:lpstr>
      <vt:lpstr>エリアマネジメント活動の推進</vt:lpstr>
      <vt:lpstr>投影広告物条例ガイドライン</vt:lpstr>
      <vt:lpstr>PowerPoint プレゼンテーション</vt:lpstr>
      <vt:lpstr>屋外広告物の安全管理の取組</vt:lpstr>
      <vt:lpstr>看板の安全管理ガイドブック</vt:lpstr>
      <vt:lpstr>事業者団体における安全管理の取組</vt:lpstr>
      <vt:lpstr>安全対策の取組事例（１）</vt:lpstr>
      <vt:lpstr>安全対策の取組事例（２）</vt:lpstr>
      <vt:lpstr>安全対策の取組事例（３）</vt:lpstr>
      <vt:lpstr>屋外広告物適正化旬間</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